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28"/>
  </p:notesMasterIdLst>
  <p:handoutMasterIdLst>
    <p:handoutMasterId r:id="rId29"/>
  </p:handoutMasterIdLst>
  <p:sldIdLst>
    <p:sldId id="308" r:id="rId2"/>
    <p:sldId id="305" r:id="rId3"/>
    <p:sldId id="320" r:id="rId4"/>
    <p:sldId id="321" r:id="rId5"/>
    <p:sldId id="322" r:id="rId6"/>
    <p:sldId id="323" r:id="rId7"/>
    <p:sldId id="324" r:id="rId8"/>
    <p:sldId id="325" r:id="rId9"/>
    <p:sldId id="326" r:id="rId10"/>
    <p:sldId id="327" r:id="rId11"/>
    <p:sldId id="332" r:id="rId12"/>
    <p:sldId id="331" r:id="rId13"/>
    <p:sldId id="330" r:id="rId14"/>
    <p:sldId id="336" r:id="rId15"/>
    <p:sldId id="337" r:id="rId16"/>
    <p:sldId id="329" r:id="rId17"/>
    <p:sldId id="333" r:id="rId18"/>
    <p:sldId id="334" r:id="rId19"/>
    <p:sldId id="347" r:id="rId20"/>
    <p:sldId id="335" r:id="rId21"/>
    <p:sldId id="339" r:id="rId22"/>
    <p:sldId id="349" r:id="rId23"/>
    <p:sldId id="340" r:id="rId24"/>
    <p:sldId id="341" r:id="rId25"/>
    <p:sldId id="348" r:id="rId26"/>
    <p:sldId id="328" r:id="rId27"/>
  </p:sldIdLst>
  <p:sldSz cx="9144000" cy="5143500" type="screen16x9"/>
  <p:notesSz cx="9296400" cy="7010400"/>
  <p:defaultTextStyle>
    <a:defPPr>
      <a:defRPr lang="en-US"/>
    </a:defPPr>
    <a:lvl1pPr algn="l" rtl="0" fontAlgn="base">
      <a:spcBef>
        <a:spcPct val="0"/>
      </a:spcBef>
      <a:spcAft>
        <a:spcPct val="0"/>
      </a:spcAft>
      <a:defRPr sz="1400" kern="1200">
        <a:solidFill>
          <a:srgbClr val="000000"/>
        </a:solidFill>
        <a:latin typeface="Arial" charset="0"/>
        <a:ea typeface="Arial"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Arial"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Arial"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Arial"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Arial" charset="0"/>
        <a:cs typeface="Arial" charset="0"/>
        <a:sym typeface="Arial" charset="0"/>
      </a:defRPr>
    </a:lvl5pPr>
    <a:lvl6pPr marL="2286000" algn="l" defTabSz="457200" rtl="0" eaLnBrk="1" latinLnBrk="0" hangingPunct="1">
      <a:defRPr sz="1400" kern="1200">
        <a:solidFill>
          <a:srgbClr val="000000"/>
        </a:solidFill>
        <a:latin typeface="Arial" charset="0"/>
        <a:ea typeface="Arial" charset="0"/>
        <a:cs typeface="Arial" charset="0"/>
        <a:sym typeface="Arial" charset="0"/>
      </a:defRPr>
    </a:lvl6pPr>
    <a:lvl7pPr marL="2743200" algn="l" defTabSz="457200" rtl="0" eaLnBrk="1" latinLnBrk="0" hangingPunct="1">
      <a:defRPr sz="1400" kern="1200">
        <a:solidFill>
          <a:srgbClr val="000000"/>
        </a:solidFill>
        <a:latin typeface="Arial" charset="0"/>
        <a:ea typeface="Arial" charset="0"/>
        <a:cs typeface="Arial" charset="0"/>
        <a:sym typeface="Arial" charset="0"/>
      </a:defRPr>
    </a:lvl7pPr>
    <a:lvl8pPr marL="3200400" algn="l" defTabSz="457200" rtl="0" eaLnBrk="1" latinLnBrk="0" hangingPunct="1">
      <a:defRPr sz="1400" kern="1200">
        <a:solidFill>
          <a:srgbClr val="000000"/>
        </a:solidFill>
        <a:latin typeface="Arial" charset="0"/>
        <a:ea typeface="Arial" charset="0"/>
        <a:cs typeface="Arial" charset="0"/>
        <a:sym typeface="Arial" charset="0"/>
      </a:defRPr>
    </a:lvl8pPr>
    <a:lvl9pPr marL="3657600" algn="l" defTabSz="457200" rtl="0" eaLnBrk="1" latinLnBrk="0" hangingPunct="1">
      <a:defRPr sz="1400" kern="1200">
        <a:solidFill>
          <a:srgbClr val="000000"/>
        </a:solidFill>
        <a:latin typeface="Arial" charset="0"/>
        <a:ea typeface="Arial" charset="0"/>
        <a:cs typeface="Arial" charset="0"/>
        <a:sym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6E"/>
    <a:srgbClr val="58BCB6"/>
    <a:srgbClr val="18B8B9"/>
    <a:srgbClr val="CCFFCC"/>
    <a:srgbClr val="FF99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4E6E4E-5135-4121-9957-2B8082C7DE40}">
  <a:tblStyle styleId="{674E6E4E-5135-4121-9957-2B8082C7DE4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5" autoAdjust="0"/>
    <p:restoredTop sz="27841" autoAdjust="0"/>
  </p:normalViewPr>
  <p:slideViewPr>
    <p:cSldViewPr>
      <p:cViewPr varScale="1">
        <p:scale>
          <a:sx n="31" d="100"/>
          <a:sy n="31" d="100"/>
        </p:scale>
        <p:origin x="3322" y="3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014"/>
    </p:cViewPr>
  </p:sorterViewPr>
  <p:notesViewPr>
    <p:cSldViewPr>
      <p:cViewPr varScale="1">
        <p:scale>
          <a:sx n="84" d="100"/>
          <a:sy n="84" d="100"/>
        </p:scale>
        <p:origin x="2117"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D93035-039B-C549-8C61-83ADE7EA13B5}"/>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2CBA4EE-2C10-5F4F-AB06-6B219F88C7A4}"/>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B42590EE-3CB5-6C42-8E17-9FB8FB5E6F71}" type="datetimeFigureOut">
              <a:rPr lang="en-US" smtClean="0"/>
              <a:pPr/>
              <a:t>9/12/2023</a:t>
            </a:fld>
            <a:endParaRPr lang="en-US"/>
          </a:p>
        </p:txBody>
      </p:sp>
      <p:sp>
        <p:nvSpPr>
          <p:cNvPr id="4" name="Footer Placeholder 3">
            <a:extLst>
              <a:ext uri="{FF2B5EF4-FFF2-40B4-BE49-F238E27FC236}">
                <a16:creationId xmlns:a16="http://schemas.microsoft.com/office/drawing/2014/main" id="{7285E97C-97A7-4E48-890C-FA1BAA33CFCB}"/>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7384DB-6610-EA4F-A8C6-0E937FF97F31}"/>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D1323794-2CFF-8D49-BEBE-2B814273721C}" type="slidenum">
              <a:rPr lang="en-US" smtClean="0"/>
              <a:pPr/>
              <a:t>‹#›</a:t>
            </a:fld>
            <a:endParaRPr lang="en-US"/>
          </a:p>
        </p:txBody>
      </p:sp>
    </p:spTree>
    <p:extLst>
      <p:ext uri="{BB962C8B-B14F-4D97-AF65-F5344CB8AC3E}">
        <p14:creationId xmlns:p14="http://schemas.microsoft.com/office/powerpoint/2010/main" val="215385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Google Shape;3;n"/>
          <p:cNvSpPr>
            <a:spLocks noGrp="1" noRot="1" noChangeAspect="1"/>
          </p:cNvSpPr>
          <p:nvPr>
            <p:ph type="sldImg" idx="2"/>
          </p:nvPr>
        </p:nvSpPr>
        <p:spPr bwMode="auto">
          <a:xfrm>
            <a:off x="2311400" y="525463"/>
            <a:ext cx="4673600" cy="26289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p:spPr>
      </p:sp>
      <p:sp>
        <p:nvSpPr>
          <p:cNvPr id="12291" name="Google Shape;4;n"/>
          <p:cNvSpPr txBox="1">
            <a:spLocks noGrp="1"/>
          </p:cNvSpPr>
          <p:nvPr>
            <p:ph type="body" idx="1"/>
          </p:nvPr>
        </p:nvSpPr>
        <p:spPr bwMode="auto">
          <a:xfrm>
            <a:off x="929640" y="3329940"/>
            <a:ext cx="7437120" cy="3154680"/>
          </a:xfrm>
          <a:prstGeom prst="rect">
            <a:avLst/>
          </a:prstGeom>
          <a:noFill/>
          <a:ln w="9525">
            <a:noFill/>
            <a:miter lim="800000"/>
            <a:headEnd/>
            <a:tailEnd/>
          </a:ln>
        </p:spPr>
        <p:txBody>
          <a:bodyPr vert="horz" wrap="square" lIns="93162" tIns="93162" rIns="93162" bIns="93162" numCol="1" anchor="t" anchorCtr="0" compatLnSpc="1">
            <a:prstTxWarp prst="textNoShape">
              <a:avLst/>
            </a:prstTxWarp>
          </a:bodyPr>
          <a:lstStyle/>
          <a:p>
            <a:pPr lvl="0"/>
            <a:endParaRPr lang="en-US">
              <a:sym typeface="Arial" charset="0"/>
            </a:endParaRPr>
          </a:p>
        </p:txBody>
      </p:sp>
    </p:spTree>
    <p:extLst>
      <p:ext uri="{BB962C8B-B14F-4D97-AF65-F5344CB8AC3E}">
        <p14:creationId xmlns:p14="http://schemas.microsoft.com/office/powerpoint/2010/main" val="10937735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37931725" lvl="1" indent="-37474525"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10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05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096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678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4166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365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622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0520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692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321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951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0564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7426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28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9489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6269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1699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0620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975A6-B390-4FB1-B560-553426C9B5D6}" type="slidenum">
              <a:rPr lang="en-US" smtClean="0"/>
              <a:t>26</a:t>
            </a:fld>
            <a:endParaRPr lang="en-US"/>
          </a:p>
        </p:txBody>
      </p:sp>
    </p:spTree>
    <p:extLst>
      <p:ext uri="{BB962C8B-B14F-4D97-AF65-F5344CB8AC3E}">
        <p14:creationId xmlns:p14="http://schemas.microsoft.com/office/powerpoint/2010/main" val="398648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Access:</a:t>
            </a:r>
            <a:r>
              <a:rPr lang="en-US" dirty="0"/>
              <a:t>  Refers to an individual obtaining a copy of a health record belonging to themselves or to a person whose information they have the authority to access.</a:t>
            </a:r>
          </a:p>
          <a:p>
            <a:r>
              <a:rPr lang="en-US" dirty="0"/>
              <a:t> </a:t>
            </a:r>
          </a:p>
          <a:p>
            <a:r>
              <a:rPr lang="en-US" b="1" dirty="0"/>
              <a:t>Disclosure:</a:t>
            </a:r>
            <a:r>
              <a:rPr lang="en-US" dirty="0"/>
              <a:t>  The release of information i.e. a copy of a health record, by Health PEI staff to an external party at the request of and with the consent of the individual to whom the information belongs.  Examples include sending a copy of a chart to a lawyer or insurance company at the request of the individual.</a:t>
            </a:r>
          </a:p>
          <a:p>
            <a:endParaRPr lang="en-US" dirty="0"/>
          </a:p>
          <a:p>
            <a:r>
              <a:rPr lang="en-US" b="1" dirty="0"/>
              <a:t>Consent:  </a:t>
            </a:r>
            <a:r>
              <a:rPr lang="en-US" dirty="0"/>
              <a:t>The agreement of an individual (or a person authorized to act on their behalf) with an action or proposed action.  Consent may be implied or express, depending on the circumstances.  Implied consent is consent that can be assumed based on the individual’s actions, for example, if a patient presents to the emergency department, consent for care is implied.  Expressed consent is obtained through actively asking the individual for their consent and can be verbal or written.</a:t>
            </a:r>
          </a:p>
          <a:p>
            <a:r>
              <a:rPr lang="en-US" dirty="0"/>
              <a:t> </a:t>
            </a:r>
          </a:p>
          <a:p>
            <a:r>
              <a:rPr lang="en-US" b="1" dirty="0"/>
              <a:t>Personal Health Information:</a:t>
            </a:r>
            <a:r>
              <a:rPr lang="en-US" dirty="0"/>
              <a:t>  Identifying information about an individual in oral or recorded form, such as:</a:t>
            </a:r>
          </a:p>
          <a:p>
            <a:pPr lvl="0"/>
            <a:r>
              <a:rPr lang="en-US" dirty="0"/>
              <a:t>The individual’s physical or mental health, family history or genetic information; </a:t>
            </a:r>
          </a:p>
          <a:p>
            <a:pPr lvl="0"/>
            <a:r>
              <a:rPr lang="en-US" dirty="0"/>
              <a:t>The provision of health care to the individual;</a:t>
            </a:r>
          </a:p>
          <a:p>
            <a:pPr lvl="0"/>
            <a:r>
              <a:rPr lang="en-US" dirty="0"/>
              <a:t>A drug, device, or product provided to the person; </a:t>
            </a:r>
          </a:p>
          <a:p>
            <a:pPr lvl="0"/>
            <a:r>
              <a:rPr lang="en-US" dirty="0"/>
              <a:t>Payments or eligibility for health care; </a:t>
            </a:r>
          </a:p>
          <a:p>
            <a:pPr lvl="0"/>
            <a:r>
              <a:rPr lang="en-US" dirty="0"/>
              <a:t>Donation of any body part or bodily substance, or; </a:t>
            </a:r>
          </a:p>
          <a:p>
            <a:pPr lvl="0"/>
            <a:r>
              <a:rPr lang="en-US" dirty="0"/>
              <a:t>The identity of the individual’s substitute decision maker or health care provider</a:t>
            </a:r>
          </a:p>
          <a:p>
            <a:r>
              <a:rPr lang="en-US" dirty="0"/>
              <a:t> </a:t>
            </a:r>
          </a:p>
          <a:p>
            <a:r>
              <a:rPr lang="en-US" b="1" dirty="0"/>
              <a:t>Record:</a:t>
            </a:r>
            <a:r>
              <a:rPr lang="en-US" dirty="0"/>
              <a:t>  A record containing information in any form, including information that is oral, written, photographed, recorded, or stored in any manner, on any storage medium or by graphic, electronic, mechanical, or any other means but does not include electronic software or any mechanism that produces records.</a:t>
            </a:r>
          </a:p>
          <a:p>
            <a:r>
              <a:rPr lang="en-US" dirty="0"/>
              <a:t> </a:t>
            </a:r>
          </a:p>
          <a:p>
            <a:r>
              <a:rPr lang="en-US" b="1" dirty="0"/>
              <a:t>Third Party information:</a:t>
            </a:r>
            <a:r>
              <a:rPr lang="en-US" dirty="0"/>
              <a:t>  Information in a record, including PHI or other personal information, about a person other than the individual to whom the record belongs but not including names of staff or other health care providers.  Examples include personal information about the individual’s family members or about other patients, clients, or residents.</a:t>
            </a:r>
          </a:p>
          <a:p>
            <a:endParaRPr lang="en-US" dirty="0"/>
          </a:p>
        </p:txBody>
      </p:sp>
    </p:spTree>
    <p:extLst>
      <p:ext uri="{BB962C8B-B14F-4D97-AF65-F5344CB8AC3E}">
        <p14:creationId xmlns:p14="http://schemas.microsoft.com/office/powerpoint/2010/main" val="34780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28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849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074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297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3250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0922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ly Option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AD4664-84D4-DC4D-9AAA-220364728F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 y="0"/>
            <a:ext cx="9144001" cy="4800916"/>
          </a:xfrm>
          <a:prstGeom prst="rect">
            <a:avLst/>
          </a:prstGeom>
        </p:spPr>
      </p:pic>
      <p:sp>
        <p:nvSpPr>
          <p:cNvPr id="5" name="Title 1"/>
          <p:cNvSpPr>
            <a:spLocks noGrp="1"/>
          </p:cNvSpPr>
          <p:nvPr>
            <p:ph type="title"/>
          </p:nvPr>
        </p:nvSpPr>
        <p:spPr>
          <a:xfrm>
            <a:off x="914400" y="3708172"/>
            <a:ext cx="9387840" cy="812006"/>
          </a:xfrm>
        </p:spPr>
        <p:txBody>
          <a:bodyPr anchor="ctr" anchorCtr="0"/>
          <a:lstStyle>
            <a:lvl1pPr algn="l">
              <a:defRPr sz="4000" b="1" i="0" cap="all">
                <a:solidFill>
                  <a:schemeClr val="bg2"/>
                </a:solidFill>
                <a:latin typeface="Trebuchet MS" panose="020B0703020202090204" pitchFamily="34" charset="0"/>
              </a:defRPr>
            </a:lvl1pPr>
          </a:lstStyle>
          <a:p>
            <a:endParaRPr lang="en-US" dirty="0"/>
          </a:p>
        </p:txBody>
      </p:sp>
      <p:sp>
        <p:nvSpPr>
          <p:cNvPr id="6" name="Text Placeholder 2"/>
          <p:cNvSpPr>
            <a:spLocks noGrp="1"/>
          </p:cNvSpPr>
          <p:nvPr>
            <p:ph type="body" idx="1"/>
          </p:nvPr>
        </p:nvSpPr>
        <p:spPr>
          <a:xfrm>
            <a:off x="914400" y="4520178"/>
            <a:ext cx="9387840" cy="661987"/>
          </a:xfrm>
        </p:spPr>
        <p:txBody>
          <a:bodyPr anchor="ctr" anchorCtr="0"/>
          <a:lstStyle>
            <a:lvl1pPr marL="0" indent="0" algn="l">
              <a:buNone/>
              <a:defRPr sz="2000" b="0" i="0">
                <a:solidFill>
                  <a:schemeClr val="accent5"/>
                </a:solidFill>
                <a:latin typeface="Trebuchet MS" panose="020B070302020209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9" name="Google Shape;11;p2">
            <a:extLst>
              <a:ext uri="{FF2B5EF4-FFF2-40B4-BE49-F238E27FC236}">
                <a16:creationId xmlns:a16="http://schemas.microsoft.com/office/drawing/2014/main" id="{E95F26B0-0265-F949-8E10-5BC18166B34C}"/>
              </a:ext>
            </a:extLst>
          </p:cNvPr>
          <p:cNvSpPr/>
          <p:nvPr userDrawn="1"/>
        </p:nvSpPr>
        <p:spPr>
          <a:xfrm rot="5400000">
            <a:off x="-232053" y="3804427"/>
            <a:ext cx="1083600" cy="619495"/>
          </a:xfrm>
          <a:prstGeom prst="triangle">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0" y="4435916"/>
            <a:ext cx="2667000" cy="555625"/>
          </a:xfrm>
          <a:prstGeom prst="rect">
            <a:avLst/>
          </a:prstGeom>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FA4993-2A08-F446-A3AB-97E0F4E286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429250" y="1428750"/>
            <a:ext cx="5143500" cy="2286000"/>
          </a:xfrm>
          <a:prstGeom prst="rect">
            <a:avLst/>
          </a:prstGeom>
        </p:spPr>
      </p:pic>
      <p:sp>
        <p:nvSpPr>
          <p:cNvPr id="3" name="Slide Number Placeholder 2">
            <a:extLst>
              <a:ext uri="{FF2B5EF4-FFF2-40B4-BE49-F238E27FC236}">
                <a16:creationId xmlns:a16="http://schemas.microsoft.com/office/drawing/2014/main" id="{6FA849F3-9523-F842-9533-B5FEFE1585CB}"/>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329;p34">
            <a:extLst>
              <a:ext uri="{FF2B5EF4-FFF2-40B4-BE49-F238E27FC236}">
                <a16:creationId xmlns:a16="http://schemas.microsoft.com/office/drawing/2014/main" id="{D8970A0D-96AA-D149-BE8A-3B47EA31389D}"/>
              </a:ext>
            </a:extLst>
          </p:cNvPr>
          <p:cNvSpPr/>
          <p:nvPr userDrawn="1"/>
        </p:nvSpPr>
        <p:spPr>
          <a:xfrm>
            <a:off x="3479663" y="914400"/>
            <a:ext cx="1068388" cy="971550"/>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2"/>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dirty="0">
              <a:solidFill>
                <a:schemeClr val="accent5"/>
              </a:solidFill>
              <a:latin typeface="Arial"/>
              <a:ea typeface="Arial"/>
              <a:cs typeface="Arial"/>
              <a:sym typeface="Arial"/>
            </a:endParaRPr>
          </a:p>
        </p:txBody>
      </p:sp>
      <p:sp>
        <p:nvSpPr>
          <p:cNvPr id="7" name="Title 1">
            <a:extLst>
              <a:ext uri="{FF2B5EF4-FFF2-40B4-BE49-F238E27FC236}">
                <a16:creationId xmlns:a16="http://schemas.microsoft.com/office/drawing/2014/main" id="{8D00E26A-D381-5F45-9E20-B412CAE70222}"/>
              </a:ext>
            </a:extLst>
          </p:cNvPr>
          <p:cNvSpPr>
            <a:spLocks noGrp="1"/>
          </p:cNvSpPr>
          <p:nvPr>
            <p:ph type="title" hasCustomPrompt="1"/>
          </p:nvPr>
        </p:nvSpPr>
        <p:spPr>
          <a:xfrm>
            <a:off x="383916" y="209550"/>
            <a:ext cx="5155604" cy="1052513"/>
          </a:xfrm>
        </p:spPr>
        <p:txBody>
          <a:bodyPr anchor="ctr" anchorCtr="0"/>
          <a:lstStyle>
            <a:lvl1pPr>
              <a:defRPr sz="4400" b="1" i="0">
                <a:solidFill>
                  <a:schemeClr val="bg2"/>
                </a:solidFill>
                <a:latin typeface="+mn-lt"/>
              </a:defRPr>
            </a:lvl1pPr>
          </a:lstStyle>
          <a:p>
            <a:r>
              <a:rPr lang="en-CA" dirty="0"/>
              <a:t>Thanks!</a:t>
            </a:r>
            <a:endParaRPr lang="en-US" dirty="0"/>
          </a:p>
        </p:txBody>
      </p:sp>
      <p:sp>
        <p:nvSpPr>
          <p:cNvPr id="8" name="Google Shape;39;p5">
            <a:extLst>
              <a:ext uri="{FF2B5EF4-FFF2-40B4-BE49-F238E27FC236}">
                <a16:creationId xmlns:a16="http://schemas.microsoft.com/office/drawing/2014/main" id="{1000FDBF-EB23-C84F-BA40-2834E1B5095E}"/>
              </a:ext>
            </a:extLst>
          </p:cNvPr>
          <p:cNvSpPr txBox="1">
            <a:spLocks noGrp="1"/>
          </p:cNvSpPr>
          <p:nvPr>
            <p:ph type="body" idx="1" hasCustomPrompt="1"/>
          </p:nvPr>
        </p:nvSpPr>
        <p:spPr>
          <a:xfrm>
            <a:off x="372765" y="1409363"/>
            <a:ext cx="5181600" cy="565464"/>
          </a:xfrm>
          <a:prstGeom prst="rect">
            <a:avLst/>
          </a:prstGeom>
        </p:spPr>
        <p:txBody>
          <a:bodyPr spcFirstLastPara="1" anchor="ctr" anchorCtr="0">
            <a:noAutofit/>
          </a:bodyPr>
          <a:lstStyle>
            <a:lvl1pPr marL="457200" lvl="0" indent="-381000" rtl="0">
              <a:spcBef>
                <a:spcPts val="600"/>
              </a:spcBef>
              <a:spcAft>
                <a:spcPts val="0"/>
              </a:spcAft>
              <a:buSzPts val="2400"/>
              <a:buFontTx/>
              <a:buNone/>
              <a:defRPr sz="2400" b="0" i="0">
                <a:solidFill>
                  <a:schemeClr val="accent5"/>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r>
              <a:rPr lang="en-CA" dirty="0"/>
              <a:t>Any questions?</a:t>
            </a:r>
            <a:endParaRPr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4067175"/>
            <a:ext cx="3688080" cy="768350"/>
          </a:xfrm>
          <a:prstGeom prst="rect">
            <a:avLst/>
          </a:prstGeom>
        </p:spPr>
      </p:pic>
    </p:spTree>
    <p:extLst>
      <p:ext uri="{BB962C8B-B14F-4D97-AF65-F5344CB8AC3E}">
        <p14:creationId xmlns:p14="http://schemas.microsoft.com/office/powerpoint/2010/main" val="10225740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userDrawn="1">
  <p:cSld name="Title + 2 column">
    <p:bg>
      <p:bgPr>
        <a:solidFill>
          <a:schemeClr val="bg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C5F0CC42-A856-6647-A12A-BDA46262FE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429250" y="1428750"/>
            <a:ext cx="5143500" cy="2286000"/>
          </a:xfrm>
          <a:prstGeom prst="rect">
            <a:avLst/>
          </a:prstGeom>
        </p:spPr>
      </p:pic>
      <p:sp>
        <p:nvSpPr>
          <p:cNvPr id="38" name="Google Shape;38;p5"/>
          <p:cNvSpPr txBox="1">
            <a:spLocks noGrp="1"/>
          </p:cNvSpPr>
          <p:nvPr>
            <p:ph type="title"/>
          </p:nvPr>
        </p:nvSpPr>
        <p:spPr>
          <a:xfrm>
            <a:off x="838200" y="517525"/>
            <a:ext cx="6034500" cy="744300"/>
          </a:xfrm>
          <a:prstGeom prst="rect">
            <a:avLst/>
          </a:prstGeom>
        </p:spPr>
        <p:txBody>
          <a:bodyPr spcFirstLastPara="1" anchor="ctr" anchorCtr="0">
            <a:noAutofit/>
          </a:bodyPr>
          <a:lstStyle>
            <a:lvl1pPr lvl="0" rtl="0">
              <a:spcBef>
                <a:spcPts val="0"/>
              </a:spcBef>
              <a:spcAft>
                <a:spcPts val="0"/>
              </a:spcAft>
              <a:buSzPts val="3000"/>
              <a:buNone/>
              <a:defRPr sz="4400" b="1">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9" name="Google Shape;56;p7"/>
          <p:cNvSpPr txBox="1">
            <a:spLocks noGrp="1"/>
          </p:cNvSpPr>
          <p:nvPr>
            <p:ph type="body" idx="1"/>
          </p:nvPr>
        </p:nvSpPr>
        <p:spPr>
          <a:xfrm>
            <a:off x="838200" y="1428750"/>
            <a:ext cx="2919750" cy="3048000"/>
          </a:xfrm>
          <a:prstGeom prst="rect">
            <a:avLst/>
          </a:prstGeom>
        </p:spPr>
        <p:txBody>
          <a:bodyPr spcFirstLastPara="1">
            <a:noAutofit/>
          </a:bodyPr>
          <a:lstStyle>
            <a:lvl1pPr marL="114300" lvl="0" indent="0" rtl="0">
              <a:spcBef>
                <a:spcPts val="600"/>
              </a:spcBef>
              <a:spcAft>
                <a:spcPts val="0"/>
              </a:spcAft>
              <a:buSzPts val="1800"/>
              <a:buFontTx/>
              <a:buNone/>
              <a:defRPr sz="2400">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10" name="Google Shape;57;p7"/>
          <p:cNvSpPr txBox="1">
            <a:spLocks noGrp="1"/>
          </p:cNvSpPr>
          <p:nvPr>
            <p:ph type="body" idx="2"/>
          </p:nvPr>
        </p:nvSpPr>
        <p:spPr>
          <a:xfrm>
            <a:off x="3986550" y="1428750"/>
            <a:ext cx="2895600" cy="3048000"/>
          </a:xfrm>
          <a:prstGeom prst="rect">
            <a:avLst/>
          </a:prstGeom>
        </p:spPr>
        <p:txBody>
          <a:bodyPr spcFirstLastPara="1">
            <a:noAutofit/>
          </a:bodyPr>
          <a:lstStyle>
            <a:lvl1pPr marL="114300" lvl="0" indent="0" rtl="0">
              <a:spcBef>
                <a:spcPts val="600"/>
              </a:spcBef>
              <a:spcAft>
                <a:spcPts val="0"/>
              </a:spcAft>
              <a:buSzPts val="1800"/>
              <a:buFontTx/>
              <a:buNone/>
              <a:defRPr sz="2400">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6" name="Google Shape;40;p5"/>
          <p:cNvSpPr txBox="1">
            <a:spLocks noGrp="1"/>
          </p:cNvSpPr>
          <p:nvPr>
            <p:ph type="sldNum" idx="10"/>
          </p:nvPr>
        </p:nvSpPr>
        <p:spPr/>
        <p:txBody>
          <a:bodyPr/>
          <a:lstStyle>
            <a:lvl1pPr>
              <a:defRPr/>
            </a:lvl1pPr>
          </a:lstStyle>
          <a:p>
            <a:pPr>
              <a:defRPr/>
            </a:pPr>
            <a:fld id="{D3AA3296-10EC-D640-8F4E-95E869EA9EEA}" type="slidenum">
              <a:rPr lang="en-CA"/>
              <a:pPr>
                <a:defRPr/>
              </a:pPr>
              <a:t>‹#›</a:t>
            </a:fld>
            <a:endParaRPr lang="en-US"/>
          </a:p>
        </p:txBody>
      </p:sp>
      <p:sp>
        <p:nvSpPr>
          <p:cNvPr id="12" name="Google Shape;11;p2">
            <a:extLst>
              <a:ext uri="{FF2B5EF4-FFF2-40B4-BE49-F238E27FC236}">
                <a16:creationId xmlns:a16="http://schemas.microsoft.com/office/drawing/2014/main" id="{99D3A34B-41B2-F04E-8985-8E40EBC40840}"/>
              </a:ext>
            </a:extLst>
          </p:cNvPr>
          <p:cNvSpPr/>
          <p:nvPr userDrawn="1"/>
        </p:nvSpPr>
        <p:spPr>
          <a:xfrm rot="5400000">
            <a:off x="-237370" y="577202"/>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3 Column - Dark Blue">
    <p:bg>
      <p:bgPr>
        <a:gradFill flip="none" rotWithShape="1">
          <a:gsLst>
            <a:gs pos="99000">
              <a:schemeClr val="accent5">
                <a:lumMod val="60000"/>
                <a:lumOff val="40000"/>
              </a:schemeClr>
            </a:gs>
            <a:gs pos="0">
              <a:schemeClr val="bg1"/>
            </a:gs>
          </a:gsLst>
          <a:lin ang="16200000" scaled="0"/>
          <a:tileRect/>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914400" y="438150"/>
            <a:ext cx="7467600" cy="744300"/>
          </a:xfrm>
        </p:spPr>
        <p:txBody>
          <a:bodyPr anchor="ctr" anchorCtr="0"/>
          <a:lstStyle>
            <a:lvl1pPr>
              <a:defRPr sz="3200" b="1">
                <a:solidFill>
                  <a:schemeClr val="bg2"/>
                </a:solidFill>
              </a:defRPr>
            </a:lvl1pPr>
          </a:lstStyle>
          <a:p>
            <a:r>
              <a:rPr lang="en-CA" dirty="0"/>
              <a:t>Click to edit Master title style</a:t>
            </a:r>
            <a:endParaRPr lang="en-US" dirty="0"/>
          </a:p>
        </p:txBody>
      </p:sp>
      <p:sp>
        <p:nvSpPr>
          <p:cNvPr id="12" name="Google Shape;39;p5"/>
          <p:cNvSpPr txBox="1">
            <a:spLocks noGrp="1"/>
          </p:cNvSpPr>
          <p:nvPr>
            <p:ph type="body" idx="1"/>
          </p:nvPr>
        </p:nvSpPr>
        <p:spPr>
          <a:xfrm>
            <a:off x="914400" y="1425575"/>
            <a:ext cx="23622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5" name="Slide Number Placeholder 2"/>
          <p:cNvSpPr>
            <a:spLocks noGrp="1"/>
          </p:cNvSpPr>
          <p:nvPr>
            <p:ph type="sldNum" idx="10"/>
          </p:nvPr>
        </p:nvSpPr>
        <p:spPr/>
        <p:txBody>
          <a:bodyPr/>
          <a:lstStyle>
            <a:lvl1pPr>
              <a:defRPr smtClean="0"/>
            </a:lvl1pPr>
          </a:lstStyle>
          <a:p>
            <a:pPr>
              <a:defRPr/>
            </a:pPr>
            <a:fld id="{5CF62116-04C9-F24A-A0D0-0C139FC25568}" type="slidenum">
              <a:rPr lang="en-US"/>
              <a:pPr>
                <a:defRPr/>
              </a:pPr>
              <a:t>‹#›</a:t>
            </a:fld>
            <a:endParaRPr lang="en-US"/>
          </a:p>
        </p:txBody>
      </p:sp>
      <p:sp>
        <p:nvSpPr>
          <p:cNvPr id="6" name="Google Shape;39;p5"/>
          <p:cNvSpPr txBox="1">
            <a:spLocks noGrp="1"/>
          </p:cNvSpPr>
          <p:nvPr>
            <p:ph type="body" idx="11"/>
          </p:nvPr>
        </p:nvSpPr>
        <p:spPr>
          <a:xfrm>
            <a:off x="3581400" y="1425575"/>
            <a:ext cx="2438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7" name="Google Shape;39;p5"/>
          <p:cNvSpPr txBox="1">
            <a:spLocks noGrp="1"/>
          </p:cNvSpPr>
          <p:nvPr>
            <p:ph type="body" idx="12"/>
          </p:nvPr>
        </p:nvSpPr>
        <p:spPr>
          <a:xfrm>
            <a:off x="6324600" y="1425575"/>
            <a:ext cx="2057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8" name="Google Shape;11;p2">
            <a:extLst>
              <a:ext uri="{FF2B5EF4-FFF2-40B4-BE49-F238E27FC236}">
                <a16:creationId xmlns:a16="http://schemas.microsoft.com/office/drawing/2014/main" id="{C7020A2F-0762-C649-83F3-7C4F2269BF3C}"/>
              </a:ext>
            </a:extLst>
          </p:cNvPr>
          <p:cNvSpPr/>
          <p:nvPr userDrawn="1"/>
        </p:nvSpPr>
        <p:spPr>
          <a:xfrm rot="5400000">
            <a:off x="-232052" y="441603"/>
            <a:ext cx="1083600" cy="619495"/>
          </a:xfrm>
          <a:prstGeom prst="triangle">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Green - Picture + Text">
    <p:bg>
      <p:bgPr>
        <a:gradFill flip="none" rotWithShape="1">
          <a:gsLst>
            <a:gs pos="0">
              <a:schemeClr val="bg2"/>
            </a:gs>
            <a:gs pos="99000">
              <a:schemeClr val="bg2"/>
            </a:gs>
          </a:gsLst>
          <a:lin ang="16200000" scaled="0"/>
          <a:tileRect/>
        </a:gra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idx="10"/>
          </p:nvPr>
        </p:nvSpPr>
        <p:spPr/>
        <p:txBody>
          <a:bodyPr/>
          <a:lstStyle>
            <a:lvl1pPr>
              <a:defRPr smtClean="0"/>
            </a:lvl1pPr>
          </a:lstStyle>
          <a:p>
            <a:pPr>
              <a:defRPr/>
            </a:pPr>
            <a:fld id="{5CF62116-04C9-F24A-A0D0-0C139FC25568}" type="slidenum">
              <a:rPr lang="en-US"/>
              <a:pPr>
                <a:defRPr/>
              </a:pPr>
              <a:t>‹#›</a:t>
            </a:fld>
            <a:endParaRPr lang="en-US"/>
          </a:p>
        </p:txBody>
      </p:sp>
      <p:sp>
        <p:nvSpPr>
          <p:cNvPr id="8" name="Title 1">
            <a:extLst>
              <a:ext uri="{FF2B5EF4-FFF2-40B4-BE49-F238E27FC236}">
                <a16:creationId xmlns:a16="http://schemas.microsoft.com/office/drawing/2014/main" id="{82119385-AF69-2645-A6F8-0A7E84BB2EBF}"/>
              </a:ext>
            </a:extLst>
          </p:cNvPr>
          <p:cNvSpPr>
            <a:spLocks noGrp="1"/>
          </p:cNvSpPr>
          <p:nvPr>
            <p:ph type="title"/>
          </p:nvPr>
        </p:nvSpPr>
        <p:spPr>
          <a:xfrm>
            <a:off x="914400" y="209550"/>
            <a:ext cx="4648200" cy="1052513"/>
          </a:xfrm>
        </p:spPr>
        <p:txBody>
          <a:bodyPr anchor="ctr" anchorCtr="0"/>
          <a:lstStyle>
            <a:lvl1pPr>
              <a:defRPr sz="3600" b="1">
                <a:solidFill>
                  <a:schemeClr val="bg1"/>
                </a:solidFill>
              </a:defRPr>
            </a:lvl1pPr>
          </a:lstStyle>
          <a:p>
            <a:r>
              <a:rPr lang="en-CA" dirty="0"/>
              <a:t>Click to edit Master title style</a:t>
            </a:r>
            <a:endParaRPr lang="en-US" dirty="0"/>
          </a:p>
        </p:txBody>
      </p:sp>
      <p:sp>
        <p:nvSpPr>
          <p:cNvPr id="9" name="Google Shape;39;p5">
            <a:extLst>
              <a:ext uri="{FF2B5EF4-FFF2-40B4-BE49-F238E27FC236}">
                <a16:creationId xmlns:a16="http://schemas.microsoft.com/office/drawing/2014/main" id="{15F07BBE-84C3-E94C-9607-E4BFF7C168CB}"/>
              </a:ext>
            </a:extLst>
          </p:cNvPr>
          <p:cNvSpPr txBox="1">
            <a:spLocks noGrp="1"/>
          </p:cNvSpPr>
          <p:nvPr>
            <p:ph type="body" idx="1"/>
          </p:nvPr>
        </p:nvSpPr>
        <p:spPr>
          <a:xfrm>
            <a:off x="914400" y="1475700"/>
            <a:ext cx="4672350" cy="345825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lang="en-CA" dirty="0"/>
          </a:p>
        </p:txBody>
      </p:sp>
      <p:sp>
        <p:nvSpPr>
          <p:cNvPr id="10" name="Picture Placeholder 5">
            <a:extLst>
              <a:ext uri="{FF2B5EF4-FFF2-40B4-BE49-F238E27FC236}">
                <a16:creationId xmlns:a16="http://schemas.microsoft.com/office/drawing/2014/main" id="{DF5A4744-EB01-E74D-91CA-A0189CAE4A8E}"/>
              </a:ext>
            </a:extLst>
          </p:cNvPr>
          <p:cNvSpPr>
            <a:spLocks noGrp="1"/>
          </p:cNvSpPr>
          <p:nvPr>
            <p:ph type="pic" sz="quarter" idx="11"/>
          </p:nvPr>
        </p:nvSpPr>
        <p:spPr>
          <a:xfrm>
            <a:off x="5799753" y="0"/>
            <a:ext cx="3314700" cy="5143500"/>
          </a:xfrm>
        </p:spPr>
        <p:txBody>
          <a:bodyPr/>
          <a:lstStyle/>
          <a:p>
            <a:endParaRPr lang="en-US"/>
          </a:p>
        </p:txBody>
      </p:sp>
      <p:sp>
        <p:nvSpPr>
          <p:cNvPr id="7" name="Google Shape;11;p2">
            <a:extLst>
              <a:ext uri="{FF2B5EF4-FFF2-40B4-BE49-F238E27FC236}">
                <a16:creationId xmlns:a16="http://schemas.microsoft.com/office/drawing/2014/main" id="{46C225A6-5B1A-2345-8E94-10BD25A67254}"/>
              </a:ext>
            </a:extLst>
          </p:cNvPr>
          <p:cNvSpPr/>
          <p:nvPr userDrawn="1"/>
        </p:nvSpPr>
        <p:spPr>
          <a:xfrm rot="5400000">
            <a:off x="-239487" y="428636"/>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extLst>
      <p:ext uri="{BB962C8B-B14F-4D97-AF65-F5344CB8AC3E}">
        <p14:creationId xmlns:p14="http://schemas.microsoft.com/office/powerpoint/2010/main" val="206593575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e Yourself!">
    <p:bg>
      <p:bgPr>
        <a:gradFill flip="none" rotWithShape="1">
          <a:gsLst>
            <a:gs pos="100000">
              <a:schemeClr val="accent5"/>
            </a:gs>
            <a:gs pos="53000">
              <a:schemeClr val="bg1"/>
            </a:gs>
          </a:gsLst>
          <a:lin ang="16200000" scaled="0"/>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6" name="Title 1"/>
          <p:cNvSpPr>
            <a:spLocks noGrp="1"/>
          </p:cNvSpPr>
          <p:nvPr>
            <p:ph type="title"/>
          </p:nvPr>
        </p:nvSpPr>
        <p:spPr>
          <a:xfrm>
            <a:off x="304800" y="3457419"/>
            <a:ext cx="8534400" cy="888051"/>
          </a:xfrm>
        </p:spPr>
        <p:txBody>
          <a:bodyPr anchor="ctr" anchorCtr="0"/>
          <a:lstStyle>
            <a:lvl1pPr algn="r">
              <a:defRPr sz="4000" b="1" cap="all">
                <a:solidFill>
                  <a:schemeClr val="bg2"/>
                </a:solidFill>
              </a:defRPr>
            </a:lvl1pPr>
          </a:lstStyle>
          <a:p>
            <a:endParaRPr lang="en-US" dirty="0"/>
          </a:p>
        </p:txBody>
      </p:sp>
      <p:sp>
        <p:nvSpPr>
          <p:cNvPr id="7" name="Text Placeholder 2"/>
          <p:cNvSpPr>
            <a:spLocks noGrp="1"/>
          </p:cNvSpPr>
          <p:nvPr>
            <p:ph type="body" idx="1"/>
          </p:nvPr>
        </p:nvSpPr>
        <p:spPr>
          <a:xfrm>
            <a:off x="304800" y="4321331"/>
            <a:ext cx="8534400" cy="661987"/>
          </a:xfrm>
        </p:spPr>
        <p:txBody>
          <a:bodyPr anchor="ctr" anchorCtr="0"/>
          <a:lstStyle>
            <a:lvl1pPr marL="0" indent="0" algn="r">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3 column option 2">
    <p:bg>
      <p:bgPr>
        <a:gradFill flip="none" rotWithShape="1">
          <a:gsLst>
            <a:gs pos="100000">
              <a:schemeClr val="bg1"/>
            </a:gs>
            <a:gs pos="53000">
              <a:schemeClr val="bg1"/>
            </a:gs>
          </a:gsLst>
          <a:lin ang="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8F4E4D-50AB-164A-A7E4-A50424CDBF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199312" y="1203562"/>
            <a:ext cx="5143504" cy="2740528"/>
          </a:xfrm>
          <a:prstGeom prst="rect">
            <a:avLst/>
          </a:prstGeom>
        </p:spPr>
      </p:pic>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56;p7"/>
          <p:cNvSpPr txBox="1">
            <a:spLocks noGrp="1"/>
          </p:cNvSpPr>
          <p:nvPr/>
        </p:nvSpPr>
        <p:spPr>
          <a:xfrm>
            <a:off x="3029216" y="1136480"/>
            <a:ext cx="1902600"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6" name="Google Shape;57;p7"/>
          <p:cNvSpPr txBox="1">
            <a:spLocks noGrp="1"/>
          </p:cNvSpPr>
          <p:nvPr/>
        </p:nvSpPr>
        <p:spPr>
          <a:xfrm>
            <a:off x="5219978" y="1136480"/>
            <a:ext cx="1902600"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13" name="Google Shape;11;p2">
            <a:extLst>
              <a:ext uri="{FF2B5EF4-FFF2-40B4-BE49-F238E27FC236}">
                <a16:creationId xmlns:a16="http://schemas.microsoft.com/office/drawing/2014/main" id="{BC13A9F0-5F2F-C345-B4C5-BF5BBDDDE858}"/>
              </a:ext>
            </a:extLst>
          </p:cNvPr>
          <p:cNvSpPr/>
          <p:nvPr userDrawn="1"/>
        </p:nvSpPr>
        <p:spPr>
          <a:xfrm rot="5400000">
            <a:off x="-229380" y="607953"/>
            <a:ext cx="1083600" cy="619495"/>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5" name="Title 1">
            <a:extLst>
              <a:ext uri="{FF2B5EF4-FFF2-40B4-BE49-F238E27FC236}">
                <a16:creationId xmlns:a16="http://schemas.microsoft.com/office/drawing/2014/main" id="{3FDF3107-C7BB-CD48-9836-84F50D0ABE34}"/>
              </a:ext>
            </a:extLst>
          </p:cNvPr>
          <p:cNvSpPr>
            <a:spLocks noGrp="1"/>
          </p:cNvSpPr>
          <p:nvPr>
            <p:ph type="title"/>
          </p:nvPr>
        </p:nvSpPr>
        <p:spPr>
          <a:xfrm>
            <a:off x="838200" y="619162"/>
            <a:ext cx="7467600" cy="744300"/>
          </a:xfrm>
        </p:spPr>
        <p:txBody>
          <a:bodyPr anchor="ctr" anchorCtr="0"/>
          <a:lstStyle>
            <a:lvl1pPr>
              <a:defRPr sz="3200" b="1">
                <a:solidFill>
                  <a:schemeClr val="accent1"/>
                </a:solidFill>
              </a:defRPr>
            </a:lvl1pPr>
          </a:lstStyle>
          <a:p>
            <a:r>
              <a:rPr lang="en-CA" dirty="0"/>
              <a:t>Click to edit Master title style</a:t>
            </a:r>
            <a:endParaRPr lang="en-US" dirty="0"/>
          </a:p>
        </p:txBody>
      </p:sp>
      <p:sp>
        <p:nvSpPr>
          <p:cNvPr id="16" name="Google Shape;39;p5">
            <a:extLst>
              <a:ext uri="{FF2B5EF4-FFF2-40B4-BE49-F238E27FC236}">
                <a16:creationId xmlns:a16="http://schemas.microsoft.com/office/drawing/2014/main" id="{B612300D-AFA5-4F46-9A9F-DC8997635DA0}"/>
              </a:ext>
            </a:extLst>
          </p:cNvPr>
          <p:cNvSpPr txBox="1">
            <a:spLocks noGrp="1"/>
          </p:cNvSpPr>
          <p:nvPr>
            <p:ph type="body" idx="1"/>
          </p:nvPr>
        </p:nvSpPr>
        <p:spPr>
          <a:xfrm>
            <a:off x="838200" y="1606587"/>
            <a:ext cx="23622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17" name="Google Shape;39;p5">
            <a:extLst>
              <a:ext uri="{FF2B5EF4-FFF2-40B4-BE49-F238E27FC236}">
                <a16:creationId xmlns:a16="http://schemas.microsoft.com/office/drawing/2014/main" id="{964AA085-8177-EC40-8226-840F0E4A852F}"/>
              </a:ext>
            </a:extLst>
          </p:cNvPr>
          <p:cNvSpPr txBox="1">
            <a:spLocks noGrp="1"/>
          </p:cNvSpPr>
          <p:nvPr>
            <p:ph type="body" idx="11"/>
          </p:nvPr>
        </p:nvSpPr>
        <p:spPr>
          <a:xfrm>
            <a:off x="3505200" y="1606587"/>
            <a:ext cx="2438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18" name="Google Shape;39;p5">
            <a:extLst>
              <a:ext uri="{FF2B5EF4-FFF2-40B4-BE49-F238E27FC236}">
                <a16:creationId xmlns:a16="http://schemas.microsoft.com/office/drawing/2014/main" id="{F1BE59FD-B747-ED44-A736-C2FEBAE973CC}"/>
              </a:ext>
            </a:extLst>
          </p:cNvPr>
          <p:cNvSpPr txBox="1">
            <a:spLocks noGrp="1"/>
          </p:cNvSpPr>
          <p:nvPr>
            <p:ph type="body" idx="12"/>
          </p:nvPr>
        </p:nvSpPr>
        <p:spPr>
          <a:xfrm>
            <a:off x="6248400" y="1606587"/>
            <a:ext cx="2057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Background + Picture">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8500" y="315241"/>
            <a:ext cx="4577495" cy="1052513"/>
          </a:xfrm>
        </p:spPr>
        <p:txBody>
          <a:bodyPr anchor="ctr" anchorCtr="0"/>
          <a:lstStyle>
            <a:lvl1pPr>
              <a:defRPr sz="3600" b="1" i="0">
                <a:solidFill>
                  <a:schemeClr val="tx2"/>
                </a:solidFill>
                <a:latin typeface="Trebuchet MS" panose="020B0703020202090204" pitchFamily="34" charset="0"/>
              </a:defRPr>
            </a:lvl1pPr>
          </a:lstStyle>
          <a:p>
            <a:r>
              <a:rPr lang="en-CA" dirty="0"/>
              <a:t>Click to edit Master title style</a:t>
            </a:r>
            <a:endParaRPr lang="en-US" dirty="0"/>
          </a:p>
        </p:txBody>
      </p:sp>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4" name="Google Shape;39;p5"/>
          <p:cNvSpPr txBox="1">
            <a:spLocks noGrp="1"/>
          </p:cNvSpPr>
          <p:nvPr>
            <p:ph type="body" idx="1"/>
          </p:nvPr>
        </p:nvSpPr>
        <p:spPr>
          <a:xfrm>
            <a:off x="878500" y="1521389"/>
            <a:ext cx="4600576" cy="345825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tx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6" name="Picture Placeholder 5"/>
          <p:cNvSpPr>
            <a:spLocks noGrp="1"/>
          </p:cNvSpPr>
          <p:nvPr>
            <p:ph type="pic" sz="quarter" idx="11"/>
          </p:nvPr>
        </p:nvSpPr>
        <p:spPr>
          <a:xfrm>
            <a:off x="5715000" y="0"/>
            <a:ext cx="3396343" cy="5143500"/>
          </a:xfrm>
        </p:spPr>
        <p:txBody>
          <a:bodyPr/>
          <a:lstStyle/>
          <a:p>
            <a:endParaRPr lang="en-US"/>
          </a:p>
        </p:txBody>
      </p:sp>
      <p:sp>
        <p:nvSpPr>
          <p:cNvPr id="8" name="Google Shape;11;p2">
            <a:extLst>
              <a:ext uri="{FF2B5EF4-FFF2-40B4-BE49-F238E27FC236}">
                <a16:creationId xmlns:a16="http://schemas.microsoft.com/office/drawing/2014/main" id="{D342E44D-739E-BC49-AFDC-1C5991F643A3}"/>
              </a:ext>
            </a:extLst>
          </p:cNvPr>
          <p:cNvSpPr/>
          <p:nvPr userDrawn="1"/>
        </p:nvSpPr>
        <p:spPr>
          <a:xfrm rot="5400000">
            <a:off x="-232053" y="531751"/>
            <a:ext cx="1083600" cy="619495"/>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3628D-7993-AE43-93AE-697F4837F0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rot="10800000">
            <a:off x="-2" y="854096"/>
            <a:ext cx="9144001" cy="4289404"/>
          </a:xfrm>
          <a:prstGeom prst="rect">
            <a:avLst/>
          </a:prstGeom>
        </p:spPr>
      </p:pic>
      <p:sp>
        <p:nvSpPr>
          <p:cNvPr id="3" name="Slide Number Placeholder 2">
            <a:extLst>
              <a:ext uri="{FF2B5EF4-FFF2-40B4-BE49-F238E27FC236}">
                <a16:creationId xmlns:a16="http://schemas.microsoft.com/office/drawing/2014/main" id="{98FF1C62-B1D5-0749-AB39-0C010DEF2A53}"/>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8" name="Title 7">
            <a:extLst>
              <a:ext uri="{FF2B5EF4-FFF2-40B4-BE49-F238E27FC236}">
                <a16:creationId xmlns:a16="http://schemas.microsoft.com/office/drawing/2014/main" id="{6D26DED5-1604-9548-8E5E-241EB4E328D5}"/>
              </a:ext>
            </a:extLst>
          </p:cNvPr>
          <p:cNvSpPr>
            <a:spLocks noGrp="1"/>
          </p:cNvSpPr>
          <p:nvPr userDrawn="1"/>
        </p:nvSpPr>
        <p:spPr bwMode="auto">
          <a:xfrm>
            <a:off x="622610" y="345003"/>
            <a:ext cx="6034087" cy="744538"/>
          </a:xfrm>
          <a:prstGeom prst="rect">
            <a:avLst/>
          </a:prstGeom>
          <a:noFill/>
          <a:ln w="9525">
            <a:noFill/>
            <a:miter lim="800000"/>
            <a:headEnd/>
            <a:tailEnd/>
          </a:ln>
        </p:spPr>
        <p:style>
          <a:lnRef idx="0">
            <a:scrgbClr r="0" g="0" b="0"/>
          </a:lnRef>
          <a:fillRef idx="0">
            <a:scrgbClr r="0" g="0" b="0"/>
          </a:fillRef>
          <a:effectRef idx="0">
            <a:scrgbClr r="0" g="0" b="0"/>
          </a:effectRef>
          <a:fontRef idx="major"/>
        </p:style>
        <p:txBody>
          <a:bodyPr vert="horz" wrap="square" lIns="0" tIns="0" rIns="0" bIns="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b="1" i="0">
                <a:solidFill>
                  <a:srgbClr val="000000"/>
                </a:solidFill>
                <a:latin typeface="+mj-lt"/>
                <a:ea typeface="+mj-ea"/>
                <a:cs typeface="+mj-cs"/>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9pPr>
          </a:lstStyle>
          <a:p>
            <a:endParaRPr lang="en-US" sz="6000" dirty="0">
              <a:solidFill>
                <a:schemeClr val="tx1"/>
              </a:solidFill>
              <a:latin typeface="Trebuchet MS" panose="020B0703020202090204" pitchFamily="34" charset="0"/>
            </a:endParaRPr>
          </a:p>
        </p:txBody>
      </p:sp>
      <p:sp>
        <p:nvSpPr>
          <p:cNvPr id="13" name="Google Shape;55;p7">
            <a:extLst>
              <a:ext uri="{FF2B5EF4-FFF2-40B4-BE49-F238E27FC236}">
                <a16:creationId xmlns:a16="http://schemas.microsoft.com/office/drawing/2014/main" id="{27D67B38-C85D-554B-A210-2ABA2F33C3B8}"/>
              </a:ext>
            </a:extLst>
          </p:cNvPr>
          <p:cNvSpPr txBox="1">
            <a:spLocks noGrp="1"/>
          </p:cNvSpPr>
          <p:nvPr>
            <p:ph type="title"/>
          </p:nvPr>
        </p:nvSpPr>
        <p:spPr>
          <a:xfrm>
            <a:off x="401626" y="307810"/>
            <a:ext cx="4551374" cy="744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400">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4" name="Google Shape;56;p7">
            <a:extLst>
              <a:ext uri="{FF2B5EF4-FFF2-40B4-BE49-F238E27FC236}">
                <a16:creationId xmlns:a16="http://schemas.microsoft.com/office/drawing/2014/main" id="{CE31D36D-454D-904F-A337-19F13B4BB8EB}"/>
              </a:ext>
            </a:extLst>
          </p:cNvPr>
          <p:cNvSpPr txBox="1">
            <a:spLocks noGrp="1"/>
          </p:cNvSpPr>
          <p:nvPr>
            <p:ph type="body" idx="1"/>
          </p:nvPr>
        </p:nvSpPr>
        <p:spPr>
          <a:xfrm>
            <a:off x="401627" y="1142983"/>
            <a:ext cx="4551374" cy="463319"/>
          </a:xfrm>
          <a:prstGeom prst="rect">
            <a:avLst/>
          </a:prstGeom>
        </p:spPr>
        <p:txBody>
          <a:bodyPr spcFirstLastPara="1" wrap="square" lIns="0" tIns="0" rIns="0" bIns="0" anchor="t" anchorCtr="0">
            <a:noAutofit/>
          </a:bodyPr>
          <a:lstStyle>
            <a:lvl1pPr marL="114300" lvl="0" indent="0" rtl="0">
              <a:spcBef>
                <a:spcPts val="600"/>
              </a:spcBef>
              <a:spcAft>
                <a:spcPts val="0"/>
              </a:spcAft>
              <a:buSzPts val="1800"/>
              <a:buFontTx/>
              <a:buNone/>
              <a:defRPr sz="2000" b="1">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15" name="Picture Placeholder 5">
            <a:extLst>
              <a:ext uri="{FF2B5EF4-FFF2-40B4-BE49-F238E27FC236}">
                <a16:creationId xmlns:a16="http://schemas.microsoft.com/office/drawing/2014/main" id="{41F196C5-BDC1-8244-9B68-DD88F8E648A8}"/>
              </a:ext>
            </a:extLst>
          </p:cNvPr>
          <p:cNvSpPr>
            <a:spLocks noGrp="1"/>
          </p:cNvSpPr>
          <p:nvPr>
            <p:ph type="pic" sz="quarter" idx="11"/>
          </p:nvPr>
        </p:nvSpPr>
        <p:spPr>
          <a:xfrm>
            <a:off x="5029200" y="318120"/>
            <a:ext cx="3886200" cy="2787030"/>
          </a:xfrm>
        </p:spPr>
        <p:txBody>
          <a:bodyPr/>
          <a:lstStyle/>
          <a:p>
            <a:endParaRPr lang="en-US" dirty="0"/>
          </a:p>
        </p:txBody>
      </p:sp>
      <p:sp>
        <p:nvSpPr>
          <p:cNvPr id="16" name="Picture Placeholder 5">
            <a:extLst>
              <a:ext uri="{FF2B5EF4-FFF2-40B4-BE49-F238E27FC236}">
                <a16:creationId xmlns:a16="http://schemas.microsoft.com/office/drawing/2014/main" id="{33149C56-7101-1C44-BCA3-6084035B4600}"/>
              </a:ext>
            </a:extLst>
          </p:cNvPr>
          <p:cNvSpPr>
            <a:spLocks noGrp="1"/>
          </p:cNvSpPr>
          <p:nvPr>
            <p:ph type="pic" sz="quarter" idx="12"/>
          </p:nvPr>
        </p:nvSpPr>
        <p:spPr>
          <a:xfrm>
            <a:off x="5728673" y="3267858"/>
            <a:ext cx="3186727" cy="1767949"/>
          </a:xfrm>
        </p:spPr>
        <p:txBody>
          <a:bodyPr/>
          <a:lstStyle/>
          <a:p>
            <a:endParaRPr lang="en-US"/>
          </a:p>
        </p:txBody>
      </p:sp>
      <p:sp>
        <p:nvSpPr>
          <p:cNvPr id="17" name="Picture Placeholder 5">
            <a:extLst>
              <a:ext uri="{FF2B5EF4-FFF2-40B4-BE49-F238E27FC236}">
                <a16:creationId xmlns:a16="http://schemas.microsoft.com/office/drawing/2014/main" id="{5817CC13-6726-3949-8DB7-01A11FA888B3}"/>
              </a:ext>
            </a:extLst>
          </p:cNvPr>
          <p:cNvSpPr>
            <a:spLocks noGrp="1"/>
          </p:cNvSpPr>
          <p:nvPr>
            <p:ph type="pic" sz="quarter" idx="13"/>
          </p:nvPr>
        </p:nvSpPr>
        <p:spPr>
          <a:xfrm>
            <a:off x="2923029" y="3267858"/>
            <a:ext cx="2691344" cy="1767949"/>
          </a:xfrm>
        </p:spPr>
        <p:txBody>
          <a:bodyPr/>
          <a:lstStyle/>
          <a:p>
            <a:endParaRPr lang="en-US"/>
          </a:p>
        </p:txBody>
      </p:sp>
      <p:sp>
        <p:nvSpPr>
          <p:cNvPr id="22" name="Picture Placeholder 5">
            <a:extLst>
              <a:ext uri="{FF2B5EF4-FFF2-40B4-BE49-F238E27FC236}">
                <a16:creationId xmlns:a16="http://schemas.microsoft.com/office/drawing/2014/main" id="{929FAF5B-7375-B140-B66C-E131CF107C7B}"/>
              </a:ext>
            </a:extLst>
          </p:cNvPr>
          <p:cNvSpPr>
            <a:spLocks noGrp="1"/>
          </p:cNvSpPr>
          <p:nvPr>
            <p:ph type="pic" sz="quarter" idx="14"/>
          </p:nvPr>
        </p:nvSpPr>
        <p:spPr>
          <a:xfrm>
            <a:off x="165509" y="3267858"/>
            <a:ext cx="2648041" cy="1767949"/>
          </a:xfrm>
        </p:spPr>
        <p:txBody>
          <a:bodyPr/>
          <a:lstStyle/>
          <a:p>
            <a:endParaRPr lang="en-US"/>
          </a:p>
        </p:txBody>
      </p:sp>
      <p:sp>
        <p:nvSpPr>
          <p:cNvPr id="24" name="Google Shape;56;p7">
            <a:extLst>
              <a:ext uri="{FF2B5EF4-FFF2-40B4-BE49-F238E27FC236}">
                <a16:creationId xmlns:a16="http://schemas.microsoft.com/office/drawing/2014/main" id="{1FBCB367-B1B6-234B-9917-F1E89E64C0C5}"/>
              </a:ext>
            </a:extLst>
          </p:cNvPr>
          <p:cNvSpPr txBox="1">
            <a:spLocks noGrp="1"/>
          </p:cNvSpPr>
          <p:nvPr>
            <p:ph type="body" idx="15"/>
          </p:nvPr>
        </p:nvSpPr>
        <p:spPr>
          <a:xfrm>
            <a:off x="401626" y="1693529"/>
            <a:ext cx="4551374" cy="463319"/>
          </a:xfrm>
          <a:prstGeom prst="rect">
            <a:avLst/>
          </a:prstGeom>
        </p:spPr>
        <p:txBody>
          <a:bodyPr spcFirstLastPara="1" wrap="square" lIns="0" tIns="0" rIns="0" bIns="0" anchor="t" anchorCtr="0">
            <a:noAutofit/>
          </a:bodyPr>
          <a:lstStyle>
            <a:lvl1pPr marL="114300" lvl="0" indent="0" rtl="0">
              <a:spcBef>
                <a:spcPts val="600"/>
              </a:spcBef>
              <a:spcAft>
                <a:spcPts val="0"/>
              </a:spcAft>
              <a:buSzPts val="1800"/>
              <a:buFontTx/>
              <a:buNone/>
              <a:defRPr sz="1800">
                <a:solidFill>
                  <a:schemeClr val="accent5"/>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Tree>
    <p:extLst>
      <p:ext uri="{BB962C8B-B14F-4D97-AF65-F5344CB8AC3E}">
        <p14:creationId xmlns:p14="http://schemas.microsoft.com/office/powerpoint/2010/main" val="76678064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2DCBB-CD31-C548-B289-A420F6CFEF66}"/>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6" name="Google Shape;39;p5">
            <a:extLst>
              <a:ext uri="{FF2B5EF4-FFF2-40B4-BE49-F238E27FC236}">
                <a16:creationId xmlns:a16="http://schemas.microsoft.com/office/drawing/2014/main" id="{80A8F9E8-67FC-9848-963C-2832867FD45A}"/>
              </a:ext>
            </a:extLst>
          </p:cNvPr>
          <p:cNvSpPr txBox="1">
            <a:spLocks noGrp="1"/>
          </p:cNvSpPr>
          <p:nvPr>
            <p:ph type="body" idx="11"/>
          </p:nvPr>
        </p:nvSpPr>
        <p:spPr>
          <a:xfrm>
            <a:off x="609600" y="1043501"/>
            <a:ext cx="3757863" cy="3671206"/>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7" name="Google Shape;39;p5">
            <a:extLst>
              <a:ext uri="{FF2B5EF4-FFF2-40B4-BE49-F238E27FC236}">
                <a16:creationId xmlns:a16="http://schemas.microsoft.com/office/drawing/2014/main" id="{B5078B41-9663-F84D-A60D-8C224DF3F04C}"/>
              </a:ext>
            </a:extLst>
          </p:cNvPr>
          <p:cNvSpPr txBox="1">
            <a:spLocks noGrp="1"/>
          </p:cNvSpPr>
          <p:nvPr>
            <p:ph type="body" idx="12"/>
          </p:nvPr>
        </p:nvSpPr>
        <p:spPr>
          <a:xfrm>
            <a:off x="4842710" y="1043501"/>
            <a:ext cx="3757863" cy="3671206"/>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7712891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5"/>
            </a:gs>
            <a:gs pos="53000">
              <a:schemeClr val="bg1"/>
            </a:gs>
          </a:gsLst>
          <a:lin ang="16200000" scaled="0"/>
          <a:tileRect/>
        </a:gra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738188" y="517525"/>
            <a:ext cx="6034087" cy="7445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endParaRPr lang="en-US" dirty="0">
              <a:sym typeface="Arial" charset="0"/>
            </a:endParaRPr>
          </a:p>
        </p:txBody>
      </p:sp>
      <p:sp>
        <p:nvSpPr>
          <p:cNvPr id="1027" name="Google Shape;7;p1"/>
          <p:cNvSpPr txBox="1">
            <a:spLocks noGrp="1"/>
          </p:cNvSpPr>
          <p:nvPr>
            <p:ph type="body" idx="1"/>
          </p:nvPr>
        </p:nvSpPr>
        <p:spPr bwMode="auto">
          <a:xfrm>
            <a:off x="738188" y="1476375"/>
            <a:ext cx="6034087" cy="304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dirty="0">
              <a:sym typeface="Arial" charset="0"/>
            </a:endParaRPr>
          </a:p>
        </p:txBody>
      </p:sp>
      <p:sp>
        <p:nvSpPr>
          <p:cNvPr id="1028" name="Google Shape;8;p1"/>
          <p:cNvSpPr txBox="1">
            <a:spLocks noGrp="1"/>
          </p:cNvSpPr>
          <p:nvPr>
            <p:ph type="sldNum" idx="12"/>
          </p:nvPr>
        </p:nvSpPr>
        <p:spPr bwMode="auto">
          <a:xfrm>
            <a:off x="8480425" y="4749800"/>
            <a:ext cx="549275" cy="393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buClr>
                <a:srgbClr val="000000"/>
              </a:buClr>
              <a:buFont typeface="Arial" charset="0"/>
              <a:buNone/>
              <a:defRPr sz="1300">
                <a:solidFill>
                  <a:srgbClr val="FFFFFF"/>
                </a:solidFill>
                <a:latin typeface="Lato Light" charset="0"/>
                <a:ea typeface="Lato Light" charset="0"/>
                <a:cs typeface="Lato Light" charset="0"/>
                <a:sym typeface="Lato Light" charset="0"/>
              </a:defRPr>
            </a:lvl1pPr>
          </a:lstStyle>
          <a:p>
            <a:pPr>
              <a:defRPr/>
            </a:pPr>
            <a:fld id="{06A5C9CB-E1BC-D448-A930-E4C453A32F4A}" type="slidenum">
              <a:rPr lang="en-CA"/>
              <a:pPr>
                <a:defRPr/>
              </a:pPr>
              <a:t>‹#›</a:t>
            </a:fld>
            <a:endParaRPr lang="en-US"/>
          </a:p>
        </p:txBody>
      </p:sp>
    </p:spTree>
  </p:cSld>
  <p:clrMap bg1="lt1" tx1="dk1" bg2="dk2" tx2="lt2" accent1="accent1" accent2="accent2" accent3="accent3" accent4="accent4" accent5="accent5" accent6="accent6" hlink="hlink" folHlink="folHlink"/>
  <p:sldLayoutIdLst>
    <p:sldLayoutId id="2147483698" r:id="rId1"/>
    <p:sldLayoutId id="2147483696" r:id="rId2"/>
    <p:sldLayoutId id="2147483700" r:id="rId3"/>
    <p:sldLayoutId id="2147483709" r:id="rId4"/>
    <p:sldLayoutId id="2147483704" r:id="rId5"/>
    <p:sldLayoutId id="2147483705" r:id="rId6"/>
    <p:sldLayoutId id="2147483703" r:id="rId7"/>
    <p:sldLayoutId id="2147483716" r:id="rId8"/>
    <p:sldLayoutId id="2147483717" r:id="rId9"/>
    <p:sldLayoutId id="2147483712" r:id="rId10"/>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b="1" i="0">
          <a:solidFill>
            <a:srgbClr val="000000"/>
          </a:solidFill>
          <a:latin typeface="Trebuchet MS" panose="020B0703020202090204" pitchFamily="34" charset="0"/>
          <a:ea typeface="Trebuchet MS" panose="020B0703020202090204" pitchFamily="34" charset="0"/>
          <a:cs typeface="Arial" charset="0"/>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b="0" i="0">
          <a:solidFill>
            <a:srgbClr val="000000"/>
          </a:solidFill>
          <a:latin typeface="Trebuchet MS" panose="020B0703020202090204" pitchFamily="34" charset="0"/>
          <a:ea typeface="Trebuchet MS" panose="020B0703020202090204" pitchFamily="34" charset="0"/>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Healthprivacy@ihis.or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800350"/>
            <a:ext cx="9387840" cy="964406"/>
          </a:xfrm>
        </p:spPr>
        <p:txBody>
          <a:bodyPr/>
          <a:lstStyle/>
          <a:p>
            <a:r>
              <a:rPr lang="en-US" sz="3200" dirty="0">
                <a:solidFill>
                  <a:schemeClr val="tx1"/>
                </a:solidFill>
              </a:rPr>
              <a:t>Access, disclosure, and Correction of personal health information protocol</a:t>
            </a:r>
          </a:p>
        </p:txBody>
      </p:sp>
      <p:sp>
        <p:nvSpPr>
          <p:cNvPr id="6" name="Text Placeholder 5"/>
          <p:cNvSpPr>
            <a:spLocks noGrp="1"/>
          </p:cNvSpPr>
          <p:nvPr>
            <p:ph type="body" idx="1"/>
          </p:nvPr>
        </p:nvSpPr>
        <p:spPr>
          <a:xfrm>
            <a:off x="304800" y="4171950"/>
            <a:ext cx="9352121" cy="908843"/>
          </a:xfrm>
        </p:spPr>
        <p:txBody>
          <a:bodyPr/>
          <a:lstStyle/>
          <a:p>
            <a:r>
              <a:rPr lang="en-US" dirty="0"/>
              <a:t>Presented by:  Sherri Maye &amp; Crystal Llewellyn</a:t>
            </a:r>
          </a:p>
          <a:p>
            <a:r>
              <a:rPr lang="en-US" dirty="0"/>
              <a:t>Access to Information &amp; Privacy Analysts </a:t>
            </a:r>
          </a:p>
        </p:txBody>
      </p:sp>
      <p:sp>
        <p:nvSpPr>
          <p:cNvPr id="4" name="Slide Number Placeholder 3"/>
          <p:cNvSpPr>
            <a:spLocks noGrp="1"/>
          </p:cNvSpPr>
          <p:nvPr>
            <p:ph type="sldNum" idx="4294967295"/>
          </p:nvPr>
        </p:nvSpPr>
        <p:spPr>
          <a:xfrm>
            <a:off x="8594725" y="4749800"/>
            <a:ext cx="549275" cy="393700"/>
          </a:xfrm>
        </p:spPr>
        <p:txBody>
          <a:bodyPr/>
          <a:lstStyle/>
          <a:p>
            <a:pPr>
              <a:defRPr/>
            </a:pPr>
            <a:fld id="{27C35ED4-42FA-DD43-92BC-30F334D92343}" type="slidenum">
              <a:rPr lang="en-CA" smtClean="0"/>
              <a:pPr>
                <a:defRPr/>
              </a:pPr>
              <a:t>1</a:t>
            </a:fld>
            <a:endParaRPr lang="en-US"/>
          </a:p>
        </p:txBody>
      </p:sp>
    </p:spTree>
    <p:extLst>
      <p:ext uri="{BB962C8B-B14F-4D97-AF65-F5344CB8AC3E}">
        <p14:creationId xmlns:p14="http://schemas.microsoft.com/office/powerpoint/2010/main" val="149433881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General Procedures for Preparation of PHI</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05200"/>
          </a:xfrm>
        </p:spPr>
        <p:txBody>
          <a:bodyPr/>
          <a:lstStyle/>
          <a:p>
            <a:pPr marL="457200" indent="-342900">
              <a:buClr>
                <a:schemeClr val="accent1"/>
              </a:buClr>
              <a:buFont typeface="Arial" panose="020B0604020202020204" pitchFamily="34" charset="0"/>
              <a:buChar char="•"/>
            </a:pPr>
            <a:r>
              <a:rPr lang="en-CA" dirty="0"/>
              <a:t>Copies Only</a:t>
            </a:r>
          </a:p>
          <a:p>
            <a:pPr>
              <a:buClr>
                <a:schemeClr val="accent1"/>
              </a:buClr>
            </a:pPr>
            <a:endParaRPr lang="en-CA" sz="1800" dirty="0"/>
          </a:p>
          <a:p>
            <a:pPr marL="1257300" lvl="1">
              <a:buClr>
                <a:schemeClr val="accent1"/>
              </a:buClr>
              <a:buFont typeface="Arial" panose="020B0604020202020204" pitchFamily="34" charset="0"/>
              <a:buChar char="•"/>
            </a:pPr>
            <a:r>
              <a:rPr lang="en-CA" dirty="0"/>
              <a:t>Original documents must stay with organization</a:t>
            </a:r>
          </a:p>
          <a:p>
            <a:pPr lvl="1" indent="0">
              <a:buClr>
                <a:schemeClr val="accent1"/>
              </a:buClr>
              <a:buNone/>
            </a:pPr>
            <a:r>
              <a:rPr lang="en-CA" dirty="0"/>
              <a:t>	</a:t>
            </a:r>
          </a:p>
          <a:p>
            <a:pPr marL="457200" indent="-342900">
              <a:buClr>
                <a:schemeClr val="accent1"/>
              </a:buClr>
              <a:buFont typeface="Arial" panose="020B0604020202020204" pitchFamily="34" charset="0"/>
              <a:buChar char="•"/>
            </a:pPr>
            <a:r>
              <a:rPr lang="en-CA" dirty="0"/>
              <a:t>Redacting Third Party Information</a:t>
            </a:r>
          </a:p>
          <a:p>
            <a:pPr>
              <a:buClr>
                <a:schemeClr val="accent1"/>
              </a:buClr>
            </a:pPr>
            <a:endParaRPr lang="en-CA" sz="1800" dirty="0"/>
          </a:p>
          <a:p>
            <a:pPr marL="1257300" lvl="1">
              <a:buClr>
                <a:schemeClr val="accent1"/>
              </a:buClr>
              <a:buFont typeface="Arial" panose="020B0604020202020204" pitchFamily="34" charset="0"/>
              <a:buChar char="•"/>
            </a:pPr>
            <a:r>
              <a:rPr lang="en-CA" dirty="0"/>
              <a:t>Prevent reidentification</a:t>
            </a:r>
          </a:p>
          <a:p>
            <a:pPr marL="1257300" lvl="1">
              <a:buClr>
                <a:schemeClr val="accent1"/>
              </a:buClr>
              <a:buFont typeface="Arial" panose="020B0604020202020204" pitchFamily="34" charset="0"/>
              <a:buChar char="•"/>
            </a:pPr>
            <a:r>
              <a:rPr lang="en-CA" dirty="0"/>
              <a:t>Clarity that information was redacted</a:t>
            </a:r>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10</a:t>
            </a:fld>
            <a:endParaRPr lang="en-US"/>
          </a:p>
        </p:txBody>
      </p:sp>
    </p:spTree>
    <p:extLst>
      <p:ext uri="{BB962C8B-B14F-4D97-AF65-F5344CB8AC3E}">
        <p14:creationId xmlns:p14="http://schemas.microsoft.com/office/powerpoint/2010/main" val="344348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General Procedures for Preparation of PHI</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05200"/>
          </a:xfrm>
        </p:spPr>
        <p:txBody>
          <a:bodyPr/>
          <a:lstStyle/>
          <a:p>
            <a:pPr marL="457200" indent="-342900">
              <a:buClr>
                <a:schemeClr val="accent1"/>
              </a:buClr>
              <a:buFont typeface="Arial" panose="020B0604020202020204" pitchFamily="34" charset="0"/>
              <a:buChar char="•"/>
            </a:pPr>
            <a:r>
              <a:rPr lang="en-CA" dirty="0"/>
              <a:t>Appropriate Methods of Redaction</a:t>
            </a:r>
          </a:p>
          <a:p>
            <a:pPr>
              <a:buClr>
                <a:schemeClr val="accent1"/>
              </a:buClr>
            </a:pPr>
            <a:endParaRPr lang="en-CA" sz="1800" dirty="0"/>
          </a:p>
          <a:p>
            <a:pPr marL="1257300" lvl="1">
              <a:buClr>
                <a:schemeClr val="accent1"/>
              </a:buClr>
              <a:buFont typeface="Arial" panose="020B0604020202020204" pitchFamily="34" charset="0"/>
              <a:buChar char="•"/>
            </a:pPr>
            <a:r>
              <a:rPr lang="en-CA" dirty="0"/>
              <a:t>Black marker &amp; photocopy</a:t>
            </a:r>
          </a:p>
          <a:p>
            <a:pPr marL="1257300" lvl="1">
              <a:buClr>
                <a:schemeClr val="accent1"/>
              </a:buClr>
              <a:buFont typeface="Arial" panose="020B0604020202020204" pitchFamily="34" charset="0"/>
              <a:buChar char="•"/>
            </a:pPr>
            <a:r>
              <a:rPr lang="en-CA" dirty="0"/>
              <a:t>Electronic software</a:t>
            </a:r>
          </a:p>
          <a:p>
            <a:pPr lvl="1" indent="0">
              <a:buClr>
                <a:schemeClr val="accent1"/>
              </a:buClr>
              <a:buNone/>
            </a:pPr>
            <a:r>
              <a:rPr lang="en-CA" dirty="0"/>
              <a:t>	</a:t>
            </a:r>
          </a:p>
          <a:p>
            <a:pPr marL="457200" indent="-342900">
              <a:buClr>
                <a:schemeClr val="accent1"/>
              </a:buClr>
              <a:buFont typeface="Arial" panose="020B0604020202020204" pitchFamily="34" charset="0"/>
              <a:buChar char="•"/>
            </a:pPr>
            <a:r>
              <a:rPr lang="en-CA" dirty="0"/>
              <a:t>What Other Information Should Be Redacted?</a:t>
            </a:r>
          </a:p>
          <a:p>
            <a:pPr>
              <a:buClr>
                <a:schemeClr val="accent1"/>
              </a:buClr>
            </a:pPr>
            <a:endParaRPr lang="en-CA" sz="1800" dirty="0"/>
          </a:p>
          <a:p>
            <a:pPr marL="1257300" lvl="1">
              <a:buClr>
                <a:schemeClr val="accent1"/>
              </a:buClr>
              <a:buFont typeface="Arial" panose="020B0604020202020204" pitchFamily="34" charset="0"/>
              <a:buChar char="•"/>
            </a:pPr>
            <a:r>
              <a:rPr lang="en-CA" dirty="0"/>
              <a:t>Standardized Tests</a:t>
            </a:r>
          </a:p>
          <a:p>
            <a:pPr marL="1257300" lvl="1">
              <a:buClr>
                <a:schemeClr val="accent1"/>
              </a:buClr>
              <a:buFont typeface="Arial" panose="020B0604020202020204" pitchFamily="34" charset="0"/>
              <a:buChar char="•"/>
            </a:pPr>
            <a:r>
              <a:rPr lang="en-CA" dirty="0"/>
              <a:t>Raw Data </a:t>
            </a:r>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11</a:t>
            </a:fld>
            <a:endParaRPr lang="en-US"/>
          </a:p>
        </p:txBody>
      </p:sp>
    </p:spTree>
    <p:extLst>
      <p:ext uri="{BB962C8B-B14F-4D97-AF65-F5344CB8AC3E}">
        <p14:creationId xmlns:p14="http://schemas.microsoft.com/office/powerpoint/2010/main" val="374163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General Procedures for Preparation of PHI</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05200"/>
          </a:xfrm>
        </p:spPr>
        <p:txBody>
          <a:bodyPr/>
          <a:lstStyle/>
          <a:p>
            <a:pPr marL="457200" indent="-342900">
              <a:buClr>
                <a:schemeClr val="accent1"/>
              </a:buClr>
              <a:buFont typeface="Arial" panose="020B0604020202020204" pitchFamily="34" charset="0"/>
              <a:buChar char="•"/>
            </a:pPr>
            <a:r>
              <a:rPr lang="en-CA" dirty="0"/>
              <a:t>Record of Access &amp; Disclosure</a:t>
            </a:r>
          </a:p>
          <a:p>
            <a:pPr>
              <a:buClr>
                <a:schemeClr val="accent1"/>
              </a:buClr>
            </a:pPr>
            <a:endParaRPr lang="en-CA" sz="1800" dirty="0"/>
          </a:p>
          <a:p>
            <a:pPr marL="1257300" lvl="1">
              <a:buClr>
                <a:schemeClr val="accent1"/>
              </a:buClr>
              <a:buFont typeface="Arial" panose="020B0604020202020204" pitchFamily="34" charset="0"/>
              <a:buChar char="•"/>
            </a:pPr>
            <a:r>
              <a:rPr lang="en-CA" dirty="0"/>
              <a:t>ALL access and disclosure</a:t>
            </a:r>
          </a:p>
          <a:p>
            <a:pPr marL="1714500" lvl="2">
              <a:buClr>
                <a:schemeClr val="accent1"/>
              </a:buClr>
              <a:buFont typeface="Arial" panose="020B0604020202020204" pitchFamily="34" charset="0"/>
              <a:buChar char="•"/>
            </a:pPr>
            <a:endParaRPr lang="en-CA" dirty="0"/>
          </a:p>
          <a:p>
            <a:pPr marL="1714500" lvl="2">
              <a:buClr>
                <a:schemeClr val="accent1"/>
              </a:buClr>
              <a:buFont typeface="Arial" panose="020B0604020202020204" pitchFamily="34" charset="0"/>
              <a:buChar char="•"/>
            </a:pPr>
            <a:r>
              <a:rPr lang="en-CA" dirty="0"/>
              <a:t>Personal/External Party</a:t>
            </a:r>
          </a:p>
          <a:p>
            <a:pPr lvl="2" indent="0">
              <a:buClr>
                <a:schemeClr val="accent1"/>
              </a:buClr>
              <a:buNone/>
            </a:pPr>
            <a:endParaRPr lang="en-CA" dirty="0"/>
          </a:p>
          <a:p>
            <a:pPr marL="1714500" lvl="2">
              <a:buClr>
                <a:schemeClr val="accent1"/>
              </a:buClr>
              <a:buFont typeface="Arial" panose="020B0604020202020204" pitchFamily="34" charset="0"/>
              <a:buChar char="•"/>
            </a:pPr>
            <a:r>
              <a:rPr lang="en-CA" dirty="0"/>
              <a:t>Date</a:t>
            </a:r>
          </a:p>
          <a:p>
            <a:pPr lvl="2" indent="0">
              <a:buClr>
                <a:schemeClr val="accent1"/>
              </a:buClr>
              <a:buNone/>
            </a:pPr>
            <a:endParaRPr lang="en-CA" dirty="0"/>
          </a:p>
          <a:p>
            <a:pPr marL="1714500" lvl="2">
              <a:buClr>
                <a:schemeClr val="accent1"/>
              </a:buClr>
              <a:buFont typeface="Arial" panose="020B0604020202020204" pitchFamily="34" charset="0"/>
              <a:buChar char="•"/>
            </a:pPr>
            <a:r>
              <a:rPr lang="en-CA" dirty="0"/>
              <a:t>Description of PHI</a:t>
            </a:r>
          </a:p>
          <a:p>
            <a:pPr lvl="2" indent="0">
              <a:buClr>
                <a:schemeClr val="accent1"/>
              </a:buClr>
              <a:buNone/>
            </a:pPr>
            <a:endParaRPr lang="en-CA" dirty="0"/>
          </a:p>
          <a:p>
            <a:pPr marL="1714500" lvl="2">
              <a:buClr>
                <a:schemeClr val="accent1"/>
              </a:buClr>
              <a:buFont typeface="Arial" panose="020B0604020202020204" pitchFamily="34" charset="0"/>
              <a:buChar char="•"/>
            </a:pPr>
            <a:r>
              <a:rPr lang="en-CA" dirty="0"/>
              <a:t>Completed Request Form	 </a:t>
            </a:r>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12</a:t>
            </a:fld>
            <a:endParaRPr lang="en-US"/>
          </a:p>
        </p:txBody>
      </p:sp>
    </p:spTree>
    <p:extLst>
      <p:ext uri="{BB962C8B-B14F-4D97-AF65-F5344CB8AC3E}">
        <p14:creationId xmlns:p14="http://schemas.microsoft.com/office/powerpoint/2010/main" val="43995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General Procedures for Preparation of PHI</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742950"/>
            <a:ext cx="6477000" cy="4343400"/>
          </a:xfrm>
        </p:spPr>
        <p:txBody>
          <a:bodyPr/>
          <a:lstStyle/>
          <a:p>
            <a:pPr marL="457200" indent="-342900">
              <a:buClr>
                <a:schemeClr val="accent1"/>
              </a:buClr>
              <a:buFont typeface="Arial" panose="020B0604020202020204" pitchFamily="34" charset="0"/>
              <a:buChar char="•"/>
            </a:pPr>
            <a:r>
              <a:rPr lang="en-CA" sz="2200" dirty="0"/>
              <a:t>Disclosing PHI </a:t>
            </a:r>
          </a:p>
          <a:p>
            <a:pPr marL="1257300" lvl="1">
              <a:buClr>
                <a:schemeClr val="accent1"/>
              </a:buClr>
              <a:buFont typeface="Arial" panose="020B0604020202020204" pitchFamily="34" charset="0"/>
              <a:buChar char="•"/>
            </a:pPr>
            <a:r>
              <a:rPr lang="en-CA" sz="1600" dirty="0"/>
              <a:t>Mail</a:t>
            </a:r>
          </a:p>
          <a:p>
            <a:pPr marL="1714500" lvl="2">
              <a:buClr>
                <a:schemeClr val="accent1"/>
              </a:buClr>
              <a:buFont typeface="Arial" panose="020B0604020202020204" pitchFamily="34" charset="0"/>
              <a:buChar char="•"/>
            </a:pPr>
            <a:r>
              <a:rPr lang="en-CA" sz="1600" dirty="0"/>
              <a:t>Ensure envelope is properly sealed</a:t>
            </a:r>
          </a:p>
          <a:p>
            <a:pPr marL="1714500" lvl="2">
              <a:buClr>
                <a:schemeClr val="accent1"/>
              </a:buClr>
              <a:buFont typeface="Arial" panose="020B0604020202020204" pitchFamily="34" charset="0"/>
              <a:buChar char="•"/>
            </a:pPr>
            <a:r>
              <a:rPr lang="en-CA" sz="1600" dirty="0"/>
              <a:t>Include return address</a:t>
            </a:r>
          </a:p>
          <a:p>
            <a:pPr marL="1714500" lvl="2">
              <a:buClr>
                <a:schemeClr val="accent1"/>
              </a:buClr>
              <a:buFont typeface="Arial" panose="020B0604020202020204" pitchFamily="34" charset="0"/>
              <a:buChar char="•"/>
            </a:pPr>
            <a:r>
              <a:rPr lang="en-CA" sz="1600" dirty="0"/>
              <a:t>Verify the mailing address</a:t>
            </a:r>
          </a:p>
          <a:p>
            <a:pPr marL="1714500" lvl="2">
              <a:buClr>
                <a:schemeClr val="accent1"/>
              </a:buClr>
              <a:buFont typeface="Arial" panose="020B0604020202020204" pitchFamily="34" charset="0"/>
              <a:buChar char="•"/>
            </a:pPr>
            <a:r>
              <a:rPr lang="en-CA" sz="1600" dirty="0"/>
              <a:t>Confidential label</a:t>
            </a:r>
          </a:p>
          <a:p>
            <a:pPr marL="1714500" lvl="2">
              <a:buClr>
                <a:schemeClr val="accent1"/>
              </a:buClr>
              <a:buFont typeface="Arial" panose="020B0604020202020204" pitchFamily="34" charset="0"/>
              <a:buChar char="•"/>
            </a:pPr>
            <a:r>
              <a:rPr lang="en-CA" sz="1600" dirty="0"/>
              <a:t>DO NOT INCLUDE PHI ON THE ENVELOPE</a:t>
            </a:r>
          </a:p>
          <a:p>
            <a:pPr marL="1257300" lvl="1">
              <a:buClr>
                <a:schemeClr val="accent1"/>
              </a:buClr>
              <a:buFont typeface="Arial" panose="020B0604020202020204" pitchFamily="34" charset="0"/>
              <a:buChar char="•"/>
            </a:pPr>
            <a:r>
              <a:rPr lang="en-CA" sz="1600" dirty="0"/>
              <a:t>Electronic</a:t>
            </a:r>
          </a:p>
          <a:p>
            <a:pPr marL="1714500" lvl="2">
              <a:buClr>
                <a:schemeClr val="accent1"/>
              </a:buClr>
              <a:buFont typeface="Arial" panose="020B0604020202020204" pitchFamily="34" charset="0"/>
              <a:buChar char="•"/>
            </a:pPr>
            <a:r>
              <a:rPr lang="en-CA" sz="1600" dirty="0"/>
              <a:t>Secure File Transfer</a:t>
            </a:r>
          </a:p>
          <a:p>
            <a:pPr marL="1257300" lvl="1">
              <a:buClr>
                <a:schemeClr val="accent1"/>
              </a:buClr>
              <a:buFont typeface="Arial" panose="020B0604020202020204" pitchFamily="34" charset="0"/>
              <a:buChar char="•"/>
            </a:pPr>
            <a:r>
              <a:rPr lang="en-CA" sz="1600" dirty="0"/>
              <a:t>Email</a:t>
            </a:r>
          </a:p>
          <a:p>
            <a:pPr marL="1714500" lvl="2">
              <a:buClr>
                <a:schemeClr val="accent1"/>
              </a:buClr>
              <a:buFont typeface="Arial" panose="020B0604020202020204" pitchFamily="34" charset="0"/>
              <a:buChar char="•"/>
            </a:pPr>
            <a:r>
              <a:rPr lang="en-CA" sz="1600" dirty="0"/>
              <a:t>Encrypted</a:t>
            </a:r>
          </a:p>
          <a:p>
            <a:pPr marL="1714500" lvl="2">
              <a:buClr>
                <a:schemeClr val="accent1"/>
              </a:buClr>
              <a:buFont typeface="Arial" panose="020B0604020202020204" pitchFamily="34" charset="0"/>
              <a:buChar char="•"/>
            </a:pPr>
            <a:r>
              <a:rPr lang="en-CA" sz="1600" dirty="0"/>
              <a:t>Recipient has acknowledged risks </a:t>
            </a:r>
          </a:p>
          <a:p>
            <a:pPr marL="1257300" lvl="1">
              <a:buClr>
                <a:schemeClr val="accent1"/>
              </a:buClr>
              <a:buFont typeface="Arial" panose="020B0604020202020204" pitchFamily="34" charset="0"/>
              <a:buChar char="•"/>
            </a:pPr>
            <a:r>
              <a:rPr lang="en-CA" sz="1600" dirty="0"/>
              <a:t>Fax</a:t>
            </a:r>
          </a:p>
          <a:p>
            <a:pPr marL="1714500" lvl="2">
              <a:buClr>
                <a:schemeClr val="accent1"/>
              </a:buClr>
              <a:buFont typeface="Arial" panose="020B0604020202020204" pitchFamily="34" charset="0"/>
              <a:buChar char="•"/>
            </a:pPr>
            <a:r>
              <a:rPr lang="en-CA" sz="1600" dirty="0"/>
              <a:t>Verify the fax number</a:t>
            </a:r>
          </a:p>
          <a:p>
            <a:pPr marL="1714500" lvl="2">
              <a:buClr>
                <a:schemeClr val="accent1"/>
              </a:buClr>
              <a:buFont typeface="Arial" panose="020B0604020202020204" pitchFamily="34" charset="0"/>
              <a:buChar char="•"/>
            </a:pPr>
            <a:r>
              <a:rPr lang="en-CA" sz="1600" dirty="0"/>
              <a:t>Cover Sheet</a:t>
            </a:r>
          </a:p>
          <a:p>
            <a:pPr marL="2171700" lvl="3">
              <a:buClr>
                <a:schemeClr val="accent1"/>
              </a:buClr>
              <a:buFont typeface="Arial" panose="020B0604020202020204" pitchFamily="34" charset="0"/>
              <a:buChar char="•"/>
            </a:pPr>
            <a:r>
              <a:rPr lang="en-CA" sz="1600" dirty="0"/>
              <a:t>Privacy Statement</a:t>
            </a:r>
          </a:p>
          <a:p>
            <a:pPr marL="1714500" lvl="2">
              <a:buClr>
                <a:schemeClr val="accent1"/>
              </a:buClr>
              <a:buFont typeface="Arial" panose="020B0604020202020204" pitchFamily="34" charset="0"/>
              <a:buChar char="•"/>
            </a:pPr>
            <a:r>
              <a:rPr lang="en-CA" sz="1600" dirty="0"/>
              <a:t>Confirm receipt</a:t>
            </a:r>
          </a:p>
          <a:p>
            <a:pPr lvl="3" indent="0">
              <a:buClr>
                <a:schemeClr val="accent1"/>
              </a:buClr>
              <a:buNone/>
            </a:pPr>
            <a:endParaRPr lang="en-CA" dirty="0"/>
          </a:p>
          <a:p>
            <a:pPr lvl="3" indent="0">
              <a:buClr>
                <a:schemeClr val="accent1"/>
              </a:buClr>
              <a:buNone/>
            </a:pPr>
            <a:endParaRPr lang="en-CA" dirty="0"/>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13</a:t>
            </a:fld>
            <a:endParaRPr lang="en-US"/>
          </a:p>
        </p:txBody>
      </p:sp>
    </p:spTree>
    <p:extLst>
      <p:ext uri="{BB962C8B-B14F-4D97-AF65-F5344CB8AC3E}">
        <p14:creationId xmlns:p14="http://schemas.microsoft.com/office/powerpoint/2010/main" val="201009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General Procedures for Preparation of PHI</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05200"/>
          </a:xfrm>
        </p:spPr>
        <p:txBody>
          <a:bodyPr/>
          <a:lstStyle/>
          <a:p>
            <a:pPr marL="457200" indent="-342900">
              <a:buClr>
                <a:schemeClr val="accent1"/>
              </a:buClr>
              <a:buFont typeface="Arial" panose="020B0604020202020204" pitchFamily="34" charset="0"/>
              <a:buChar char="•"/>
            </a:pPr>
            <a:r>
              <a:rPr lang="en-CA" dirty="0"/>
              <a:t>Fees</a:t>
            </a:r>
          </a:p>
          <a:p>
            <a:pPr>
              <a:buClr>
                <a:schemeClr val="accent1"/>
              </a:buClr>
            </a:pPr>
            <a:endParaRPr lang="en-CA" sz="1800" dirty="0"/>
          </a:p>
          <a:p>
            <a:pPr marL="1257300" lvl="1">
              <a:buClr>
                <a:schemeClr val="accent1"/>
              </a:buClr>
              <a:buFont typeface="Arial" panose="020B0604020202020204" pitchFamily="34" charset="0"/>
              <a:buChar char="•"/>
            </a:pPr>
            <a:r>
              <a:rPr lang="en-CA" dirty="0"/>
              <a:t>Cost of production</a:t>
            </a:r>
          </a:p>
          <a:p>
            <a:pPr marL="1714500" lvl="2">
              <a:buClr>
                <a:schemeClr val="accent1"/>
              </a:buClr>
              <a:buFont typeface="Arial" panose="020B0604020202020204" pitchFamily="34" charset="0"/>
              <a:buChar char="•"/>
            </a:pPr>
            <a:r>
              <a:rPr lang="en-CA" dirty="0"/>
              <a:t>$0.25/page</a:t>
            </a:r>
          </a:p>
          <a:p>
            <a:pPr marL="1714500" lvl="2">
              <a:buClr>
                <a:schemeClr val="accent1"/>
              </a:buClr>
              <a:buFont typeface="Arial" panose="020B0604020202020204" pitchFamily="34" charset="0"/>
              <a:buChar char="•"/>
            </a:pPr>
            <a:endParaRPr lang="en-CA" dirty="0"/>
          </a:p>
          <a:p>
            <a:pPr marL="1257300" lvl="1">
              <a:buClr>
                <a:schemeClr val="accent1"/>
              </a:buClr>
              <a:buFont typeface="Arial" panose="020B0604020202020204" pitchFamily="34" charset="0"/>
              <a:buChar char="•"/>
            </a:pPr>
            <a:r>
              <a:rPr lang="en-CA" dirty="0"/>
              <a:t>Right to request fee waiver</a:t>
            </a:r>
          </a:p>
          <a:p>
            <a:pPr lvl="1" indent="0">
              <a:buClr>
                <a:schemeClr val="accent1"/>
              </a:buClr>
              <a:buNone/>
            </a:pPr>
            <a:r>
              <a:rPr lang="en-CA" dirty="0"/>
              <a:t>	</a:t>
            </a:r>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14</a:t>
            </a:fld>
            <a:endParaRPr lang="en-US"/>
          </a:p>
        </p:txBody>
      </p:sp>
    </p:spTree>
    <p:extLst>
      <p:ext uri="{BB962C8B-B14F-4D97-AF65-F5344CB8AC3E}">
        <p14:creationId xmlns:p14="http://schemas.microsoft.com/office/powerpoint/2010/main" val="361405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Q &amp; A Time!</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742950"/>
            <a:ext cx="6477000" cy="4006850"/>
          </a:xfrm>
        </p:spPr>
        <p:txBody>
          <a:bodyPr/>
          <a:lstStyle/>
          <a:p>
            <a:pPr marL="457200" indent="-342900">
              <a:buClr>
                <a:schemeClr val="accent1"/>
              </a:buClr>
              <a:buFont typeface="Arial" panose="020B0604020202020204" pitchFamily="34" charset="0"/>
              <a:buChar char="•"/>
            </a:pPr>
            <a:r>
              <a:rPr lang="en-CA" dirty="0"/>
              <a:t>Question 1</a:t>
            </a:r>
            <a:endParaRPr lang="en-CA" sz="1800" dirty="0"/>
          </a:p>
          <a:p>
            <a:pPr marL="1257300" lvl="1">
              <a:buClr>
                <a:schemeClr val="accent1"/>
              </a:buClr>
              <a:buFont typeface="Arial" panose="020B0604020202020204" pitchFamily="34" charset="0"/>
              <a:buChar char="•"/>
            </a:pPr>
            <a:r>
              <a:rPr lang="en-CA" dirty="0"/>
              <a:t>An individual has requested a record that is 232 pages and would like to receive it via secure file transfer.  What is the fee Health PEI is permitted to charge?</a:t>
            </a:r>
          </a:p>
          <a:p>
            <a:pPr marL="457200" indent="-342900">
              <a:buClr>
                <a:schemeClr val="accent1"/>
              </a:buClr>
              <a:buFont typeface="Arial" panose="020B0604020202020204" pitchFamily="34" charset="0"/>
              <a:buChar char="•"/>
            </a:pPr>
            <a:r>
              <a:rPr lang="en-CA" dirty="0"/>
              <a:t>Scenario for Review!!</a:t>
            </a:r>
            <a:endParaRPr lang="en-CA" sz="1800" dirty="0"/>
          </a:p>
          <a:p>
            <a:pPr marL="1257300" lvl="1">
              <a:buClr>
                <a:schemeClr val="accent1"/>
              </a:buClr>
              <a:buFont typeface="Arial" panose="020B0604020202020204" pitchFamily="34" charset="0"/>
              <a:buChar char="•"/>
            </a:pPr>
            <a:r>
              <a:rPr lang="en-CA" dirty="0"/>
              <a:t>A young woman has requested a copy of her full chart from the Health Records department of QEH.  She has only visited the hospital twice since birth, both times in the Emergency Department for minor ailments and went home within 4 hours.  What type of third-party information would need to be redacted in such a thin file?</a:t>
            </a:r>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15</a:t>
            </a:fld>
            <a:endParaRPr lang="en-US"/>
          </a:p>
        </p:txBody>
      </p:sp>
    </p:spTree>
    <p:extLst>
      <p:ext uri="{BB962C8B-B14F-4D97-AF65-F5344CB8AC3E}">
        <p14:creationId xmlns:p14="http://schemas.microsoft.com/office/powerpoint/2010/main" val="386111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Individual Right of Access to PHI</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742950"/>
            <a:ext cx="6477000" cy="4114800"/>
          </a:xfrm>
        </p:spPr>
        <p:txBody>
          <a:bodyPr/>
          <a:lstStyle/>
          <a:p>
            <a:pPr marL="457200" indent="-342900">
              <a:buClr>
                <a:schemeClr val="accent1"/>
              </a:buClr>
              <a:buFont typeface="Arial" panose="020B0604020202020204" pitchFamily="34" charset="0"/>
              <a:buChar char="•"/>
            </a:pPr>
            <a:r>
              <a:rPr lang="en-CA" dirty="0"/>
              <a:t>Legal Right</a:t>
            </a:r>
          </a:p>
          <a:p>
            <a:pPr lvl="1" indent="0">
              <a:buClr>
                <a:schemeClr val="accent1"/>
              </a:buClr>
              <a:buNone/>
            </a:pPr>
            <a:r>
              <a:rPr lang="en-CA" dirty="0"/>
              <a:t>	</a:t>
            </a:r>
          </a:p>
          <a:p>
            <a:pPr marL="457200" indent="-342900">
              <a:buClr>
                <a:schemeClr val="accent1"/>
              </a:buClr>
              <a:buFont typeface="Arial" panose="020B0604020202020204" pitchFamily="34" charset="0"/>
              <a:buChar char="•"/>
            </a:pPr>
            <a:r>
              <a:rPr lang="en-CA" dirty="0"/>
              <a:t>Where should requests be directed?</a:t>
            </a:r>
          </a:p>
          <a:p>
            <a:pPr marL="1257300" lvl="1">
              <a:buClr>
                <a:schemeClr val="accent1"/>
              </a:buClr>
              <a:buFont typeface="Arial" panose="020B0604020202020204" pitchFamily="34" charset="0"/>
              <a:buChar char="•"/>
            </a:pPr>
            <a:r>
              <a:rPr lang="en-CA" dirty="0"/>
              <a:t>Facility that holds the record</a:t>
            </a:r>
          </a:p>
          <a:p>
            <a:pPr marL="1257300" lvl="1">
              <a:buClr>
                <a:schemeClr val="accent1"/>
              </a:buClr>
              <a:buFont typeface="Arial" panose="020B0604020202020204" pitchFamily="34" charset="0"/>
              <a:buChar char="•"/>
            </a:pPr>
            <a:r>
              <a:rPr lang="en-CA" dirty="0"/>
              <a:t>Clinical Information System Requests</a:t>
            </a:r>
          </a:p>
          <a:p>
            <a:pPr>
              <a:buClr>
                <a:schemeClr val="accent1"/>
              </a:buClr>
            </a:pPr>
            <a:endParaRPr lang="en-CA" sz="1800" dirty="0"/>
          </a:p>
          <a:p>
            <a:pPr marL="457200" indent="-342900">
              <a:buClr>
                <a:schemeClr val="accent1"/>
              </a:buClr>
              <a:buFont typeface="Arial" panose="020B0604020202020204" pitchFamily="34" charset="0"/>
              <a:buChar char="•"/>
            </a:pPr>
            <a:r>
              <a:rPr lang="en-CA" dirty="0"/>
              <a:t>What about minors?</a:t>
            </a:r>
          </a:p>
          <a:p>
            <a:pPr marL="1257300" lvl="1">
              <a:buClr>
                <a:schemeClr val="accent1"/>
              </a:buClr>
              <a:buFont typeface="Arial" panose="020B0604020202020204" pitchFamily="34" charset="0"/>
              <a:buChar char="•"/>
            </a:pPr>
            <a:r>
              <a:rPr lang="en-CA" dirty="0"/>
              <a:t>Age Vs. Capacity</a:t>
            </a:r>
          </a:p>
          <a:p>
            <a:pPr marL="1714500" lvl="2">
              <a:buClr>
                <a:schemeClr val="accent1"/>
              </a:buClr>
              <a:buFont typeface="Arial" panose="020B0604020202020204" pitchFamily="34" charset="0"/>
              <a:buChar char="•"/>
            </a:pPr>
            <a:r>
              <a:rPr lang="en-CA" dirty="0"/>
              <a:t>Minor (Under 13)</a:t>
            </a:r>
          </a:p>
          <a:p>
            <a:pPr marL="1714500" lvl="2">
              <a:buClr>
                <a:schemeClr val="accent1"/>
              </a:buClr>
              <a:buFont typeface="Arial" panose="020B0604020202020204" pitchFamily="34" charset="0"/>
              <a:buChar char="•"/>
            </a:pPr>
            <a:r>
              <a:rPr lang="en-CA" dirty="0"/>
              <a:t>Mature Minor (13-17)</a:t>
            </a:r>
          </a:p>
          <a:p>
            <a:pPr marL="1714500" lvl="2">
              <a:buClr>
                <a:schemeClr val="accent1"/>
              </a:buClr>
              <a:buFont typeface="Arial" panose="020B0604020202020204" pitchFamily="34" charset="0"/>
              <a:buChar char="•"/>
            </a:pPr>
            <a:r>
              <a:rPr lang="en-CA" dirty="0"/>
              <a:t>Refusal</a:t>
            </a:r>
          </a:p>
          <a:p>
            <a:pPr marL="1714500" lvl="2">
              <a:buClr>
                <a:schemeClr val="accent1"/>
              </a:buClr>
              <a:buFont typeface="Arial" panose="020B0604020202020204" pitchFamily="34" charset="0"/>
              <a:buChar char="•"/>
            </a:pPr>
            <a:r>
              <a:rPr lang="en-CA" dirty="0"/>
              <a:t>Parent/Guardian Requests</a:t>
            </a:r>
          </a:p>
          <a:p>
            <a:pPr marL="1714500" lvl="2">
              <a:buClr>
                <a:schemeClr val="accent1"/>
              </a:buClr>
              <a:buFont typeface="Arial" panose="020B0604020202020204" pitchFamily="34" charset="0"/>
              <a:buChar char="•"/>
            </a:pPr>
            <a:r>
              <a:rPr lang="en-CA" dirty="0"/>
              <a:t>Psychiatric Facility</a:t>
            </a:r>
          </a:p>
          <a:p>
            <a:pPr>
              <a:buClr>
                <a:schemeClr val="accent1"/>
              </a:buClr>
            </a:pPr>
            <a:endParaRPr lang="en-CA" sz="1800" dirty="0"/>
          </a:p>
          <a:p>
            <a:pPr lvl="1" indent="0">
              <a:buClr>
                <a:schemeClr val="accent1"/>
              </a:buClr>
              <a:buNone/>
            </a:pPr>
            <a:endParaRPr lang="en-CA" dirty="0"/>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16</a:t>
            </a:fld>
            <a:endParaRPr lang="en-US"/>
          </a:p>
        </p:txBody>
      </p:sp>
    </p:spTree>
    <p:extLst>
      <p:ext uri="{BB962C8B-B14F-4D97-AF65-F5344CB8AC3E}">
        <p14:creationId xmlns:p14="http://schemas.microsoft.com/office/powerpoint/2010/main" val="390598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Access to PHI Belonging to Another Individual</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742950"/>
            <a:ext cx="6477000" cy="4267200"/>
          </a:xfrm>
        </p:spPr>
        <p:txBody>
          <a:bodyPr/>
          <a:lstStyle/>
          <a:p>
            <a:pPr marL="457200" indent="-342900">
              <a:buClr>
                <a:schemeClr val="accent1"/>
              </a:buClr>
              <a:buFont typeface="Arial" panose="020B0604020202020204" pitchFamily="34" charset="0"/>
              <a:buChar char="•"/>
            </a:pPr>
            <a:r>
              <a:rPr lang="en-CA" dirty="0"/>
              <a:t>Limit the Disclosure</a:t>
            </a:r>
          </a:p>
          <a:p>
            <a:pPr lvl="1" indent="0">
              <a:buClr>
                <a:schemeClr val="accent1"/>
              </a:buClr>
              <a:buNone/>
            </a:pPr>
            <a:endParaRPr lang="en-CA" dirty="0"/>
          </a:p>
          <a:p>
            <a:pPr marL="457200" indent="-342900">
              <a:buClr>
                <a:schemeClr val="accent1"/>
              </a:buClr>
              <a:buFont typeface="Arial" panose="020B0604020202020204" pitchFamily="34" charset="0"/>
              <a:buChar char="•"/>
            </a:pPr>
            <a:r>
              <a:rPr lang="en-CA" dirty="0"/>
              <a:t>First Steps</a:t>
            </a:r>
          </a:p>
          <a:p>
            <a:pPr marL="1257300" lvl="1">
              <a:buClr>
                <a:schemeClr val="accent1"/>
              </a:buClr>
              <a:buFont typeface="Arial" panose="020B0604020202020204" pitchFamily="34" charset="0"/>
              <a:buChar char="•"/>
            </a:pPr>
            <a:r>
              <a:rPr lang="en-CA" dirty="0"/>
              <a:t>Can the individual provide consent?</a:t>
            </a:r>
          </a:p>
          <a:p>
            <a:pPr marL="1257300" lvl="1">
              <a:buClr>
                <a:schemeClr val="accent1"/>
              </a:buClr>
              <a:buFont typeface="Arial" panose="020B0604020202020204" pitchFamily="34" charset="0"/>
              <a:buChar char="•"/>
            </a:pPr>
            <a:r>
              <a:rPr lang="en-CA" dirty="0"/>
              <a:t>Review the chart</a:t>
            </a:r>
          </a:p>
          <a:p>
            <a:pPr lvl="1" indent="0">
              <a:buClr>
                <a:schemeClr val="accent1"/>
              </a:buClr>
              <a:buNone/>
            </a:pPr>
            <a:endParaRPr lang="en-CA" dirty="0"/>
          </a:p>
          <a:p>
            <a:pPr marL="457200" indent="-342900">
              <a:buClr>
                <a:schemeClr val="accent1"/>
              </a:buClr>
              <a:buFont typeface="Arial" panose="020B0604020202020204" pitchFamily="34" charset="0"/>
              <a:buChar char="•"/>
            </a:pPr>
            <a:r>
              <a:rPr lang="en-CA" dirty="0"/>
              <a:t>Substitute Decision Maker (SDM)</a:t>
            </a:r>
          </a:p>
          <a:p>
            <a:pPr marL="1257300" lvl="1">
              <a:buClr>
                <a:schemeClr val="accent1"/>
              </a:buClr>
              <a:buFont typeface="Arial" panose="020B0604020202020204" pitchFamily="34" charset="0"/>
              <a:buChar char="•"/>
            </a:pPr>
            <a:r>
              <a:rPr lang="en-CA" dirty="0"/>
              <a:t>A person with written authorization</a:t>
            </a:r>
          </a:p>
          <a:p>
            <a:pPr marL="1257300" lvl="1">
              <a:buClr>
                <a:schemeClr val="accent1"/>
              </a:buClr>
              <a:buFont typeface="Arial" panose="020B0604020202020204" pitchFamily="34" charset="0"/>
              <a:buChar char="•"/>
            </a:pPr>
            <a:r>
              <a:rPr lang="en-CA" dirty="0"/>
              <a:t>Guardian, spouse, adult child, parent, adult sibling, or next of kin</a:t>
            </a:r>
          </a:p>
          <a:p>
            <a:pPr marL="1257300" lvl="1">
              <a:buClr>
                <a:schemeClr val="accent1"/>
              </a:buClr>
              <a:buFont typeface="Arial" panose="020B0604020202020204" pitchFamily="34" charset="0"/>
              <a:buChar char="•"/>
            </a:pPr>
            <a:r>
              <a:rPr lang="en-CA" dirty="0"/>
              <a:t>Health Care Provider</a:t>
            </a:r>
          </a:p>
          <a:p>
            <a:pPr marL="1257300" lvl="1">
              <a:buClr>
                <a:schemeClr val="accent1"/>
              </a:buClr>
              <a:buFont typeface="Arial" panose="020B0604020202020204" pitchFamily="34" charset="0"/>
              <a:buChar char="•"/>
            </a:pPr>
            <a:r>
              <a:rPr lang="en-CA" dirty="0"/>
              <a:t>Public Guardian</a:t>
            </a:r>
          </a:p>
          <a:p>
            <a:pPr marL="1257300" lvl="1">
              <a:buClr>
                <a:schemeClr val="accent1"/>
              </a:buClr>
              <a:buFont typeface="Arial" panose="020B0604020202020204" pitchFamily="34" charset="0"/>
              <a:buChar char="•"/>
            </a:pPr>
            <a:endParaRPr lang="en-CA" dirty="0"/>
          </a:p>
          <a:p>
            <a:pPr marL="1257300" lvl="1">
              <a:buClr>
                <a:schemeClr val="accent1"/>
              </a:buClr>
              <a:buFont typeface="Arial" panose="020B0604020202020204" pitchFamily="34" charset="0"/>
              <a:buChar char="•"/>
            </a:pPr>
            <a:endParaRPr lang="en-CA" dirty="0"/>
          </a:p>
          <a:p>
            <a:pPr marL="1257300" lvl="1">
              <a:buClr>
                <a:schemeClr val="accent1"/>
              </a:buClr>
              <a:buFont typeface="Arial" panose="020B0604020202020204" pitchFamily="34" charset="0"/>
              <a:buChar char="•"/>
            </a:pPr>
            <a:endParaRPr lang="en-CA" dirty="0"/>
          </a:p>
          <a:p>
            <a:pPr>
              <a:buClr>
                <a:schemeClr val="accent1"/>
              </a:buClr>
            </a:pPr>
            <a:endParaRPr lang="en-CA" sz="1800" dirty="0"/>
          </a:p>
          <a:p>
            <a:pPr marL="1257300" lvl="1">
              <a:buClr>
                <a:schemeClr val="accent1"/>
              </a:buClr>
              <a:buFont typeface="Arial" panose="020B0604020202020204" pitchFamily="34" charset="0"/>
              <a:buChar char="•"/>
            </a:pPr>
            <a:endParaRPr lang="en-CA" dirty="0"/>
          </a:p>
          <a:p>
            <a:pPr marL="1257300" lvl="1">
              <a:buClr>
                <a:schemeClr val="accent1"/>
              </a:buClr>
              <a:buFont typeface="Arial" panose="020B0604020202020204" pitchFamily="34" charset="0"/>
              <a:buChar char="•"/>
            </a:pPr>
            <a:endParaRPr lang="en-CA" dirty="0"/>
          </a:p>
          <a:p>
            <a:pPr marL="1257300" lvl="1">
              <a:buClr>
                <a:schemeClr val="accent1"/>
              </a:buClr>
              <a:buFont typeface="Arial" panose="020B0604020202020204" pitchFamily="34" charset="0"/>
              <a:buChar char="•"/>
            </a:pPr>
            <a:endParaRPr lang="en-CA" dirty="0"/>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17</a:t>
            </a:fld>
            <a:endParaRPr lang="en-US"/>
          </a:p>
        </p:txBody>
      </p:sp>
    </p:spTree>
    <p:extLst>
      <p:ext uri="{BB962C8B-B14F-4D97-AF65-F5344CB8AC3E}">
        <p14:creationId xmlns:p14="http://schemas.microsoft.com/office/powerpoint/2010/main" val="277942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762000" y="133350"/>
            <a:ext cx="6819900" cy="744300"/>
          </a:xfrm>
        </p:spPr>
        <p:txBody>
          <a:bodyPr/>
          <a:lstStyle/>
          <a:p>
            <a:r>
              <a:rPr lang="en-CA" sz="2400" dirty="0">
                <a:solidFill>
                  <a:schemeClr val="tx1"/>
                </a:solidFill>
              </a:rPr>
              <a:t>Access to PHI Belonging to Another Individual</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05200"/>
          </a:xfrm>
        </p:spPr>
        <p:txBody>
          <a:bodyPr/>
          <a:lstStyle/>
          <a:p>
            <a:pPr marL="457200" indent="-342900">
              <a:buClr>
                <a:schemeClr val="accent1"/>
              </a:buClr>
              <a:buFont typeface="Arial" panose="020B0604020202020204" pitchFamily="34" charset="0"/>
              <a:buChar char="•"/>
            </a:pPr>
            <a:r>
              <a:rPr lang="en-CA" dirty="0"/>
              <a:t>SDM for Deceased Individual</a:t>
            </a:r>
          </a:p>
          <a:p>
            <a:pPr marL="1257300" lvl="1">
              <a:buClr>
                <a:schemeClr val="accent1"/>
              </a:buClr>
              <a:buFont typeface="Arial" panose="020B0604020202020204" pitchFamily="34" charset="0"/>
              <a:buChar char="•"/>
            </a:pPr>
            <a:r>
              <a:rPr lang="en-CA" dirty="0"/>
              <a:t>Executor/Administrator of estate</a:t>
            </a:r>
          </a:p>
          <a:p>
            <a:pPr marL="1257300" lvl="1">
              <a:buClr>
                <a:schemeClr val="accent1"/>
              </a:buClr>
              <a:buFont typeface="Arial" panose="020B0604020202020204" pitchFamily="34" charset="0"/>
              <a:buChar char="•"/>
            </a:pPr>
            <a:r>
              <a:rPr lang="en-CA" dirty="0"/>
              <a:t>Spouse, Adult Child, Parent, Sibling, or any other adult next of kin</a:t>
            </a:r>
          </a:p>
          <a:p>
            <a:pPr marL="1257300" lvl="1">
              <a:buClr>
                <a:schemeClr val="accent1"/>
              </a:buClr>
              <a:buFont typeface="Arial" panose="020B0604020202020204" pitchFamily="34" charset="0"/>
              <a:buChar char="•"/>
            </a:pPr>
            <a:r>
              <a:rPr lang="en-CA" dirty="0"/>
              <a:t>Respect the order of priority</a:t>
            </a:r>
          </a:p>
          <a:p>
            <a:pPr lvl="1" indent="0">
              <a:buClr>
                <a:schemeClr val="accent1"/>
              </a:buClr>
              <a:buNone/>
            </a:pPr>
            <a:r>
              <a:rPr lang="en-CA" dirty="0"/>
              <a:t>	</a:t>
            </a:r>
          </a:p>
          <a:p>
            <a:pPr marL="457200" indent="-342900">
              <a:buClr>
                <a:schemeClr val="accent1"/>
              </a:buClr>
              <a:buFont typeface="Arial" panose="020B0604020202020204" pitchFamily="34" charset="0"/>
              <a:buChar char="•"/>
            </a:pPr>
            <a:r>
              <a:rPr lang="en-CA" dirty="0"/>
              <a:t>Verify Authority</a:t>
            </a:r>
          </a:p>
          <a:p>
            <a:pPr marL="1257300" lvl="1">
              <a:buClr>
                <a:schemeClr val="accent1"/>
              </a:buClr>
              <a:buFont typeface="Arial" panose="020B0604020202020204" pitchFamily="34" charset="0"/>
              <a:buChar char="•"/>
            </a:pPr>
            <a:r>
              <a:rPr lang="en-CA" dirty="0"/>
              <a:t>Requesting documentation from the SDM</a:t>
            </a:r>
          </a:p>
          <a:p>
            <a:pPr marL="1257300" lvl="1">
              <a:buClr>
                <a:schemeClr val="accent1"/>
              </a:buClr>
              <a:buFont typeface="Arial" panose="020B0604020202020204" pitchFamily="34" charset="0"/>
              <a:buChar char="•"/>
            </a:pPr>
            <a:r>
              <a:rPr lang="en-CA" dirty="0"/>
              <a:t>Checking medical record for documentation</a:t>
            </a:r>
          </a:p>
          <a:p>
            <a:pPr marL="1257300" lvl="1">
              <a:buClr>
                <a:schemeClr val="accent1"/>
              </a:buClr>
              <a:buFont typeface="Arial" panose="020B0604020202020204" pitchFamily="34" charset="0"/>
              <a:buChar char="•"/>
            </a:pPr>
            <a:r>
              <a:rPr lang="en-CA" dirty="0"/>
              <a:t>Consult with the ATIP Team, as needed </a:t>
            </a:r>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18</a:t>
            </a:fld>
            <a:endParaRPr lang="en-US"/>
          </a:p>
        </p:txBody>
      </p:sp>
    </p:spTree>
    <p:extLst>
      <p:ext uri="{BB962C8B-B14F-4D97-AF65-F5344CB8AC3E}">
        <p14:creationId xmlns:p14="http://schemas.microsoft.com/office/powerpoint/2010/main" val="185222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Q &amp; A Time!</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81400"/>
          </a:xfrm>
        </p:spPr>
        <p:txBody>
          <a:bodyPr/>
          <a:lstStyle/>
          <a:p>
            <a:pPr marL="457200" indent="-342900">
              <a:buClr>
                <a:schemeClr val="accent1"/>
              </a:buClr>
              <a:buFont typeface="Arial" panose="020B0604020202020204" pitchFamily="34" charset="0"/>
              <a:buChar char="•"/>
            </a:pPr>
            <a:r>
              <a:rPr lang="en-CA" dirty="0"/>
              <a:t>Question 1</a:t>
            </a:r>
          </a:p>
          <a:p>
            <a:pPr>
              <a:buClr>
                <a:schemeClr val="accent1"/>
              </a:buClr>
            </a:pPr>
            <a:endParaRPr lang="en-CA" sz="1800" dirty="0"/>
          </a:p>
          <a:p>
            <a:pPr marL="1257300" lvl="1">
              <a:buClr>
                <a:schemeClr val="accent1"/>
              </a:buClr>
              <a:buFont typeface="Arial" panose="020B0604020202020204" pitchFamily="34" charset="0"/>
              <a:buChar char="•"/>
            </a:pPr>
            <a:r>
              <a:rPr lang="en-CA" dirty="0"/>
              <a:t>If a parent is requesting the records of their 14-year-old child, and the child is refusing to co-consent, how do you proceed?</a:t>
            </a:r>
          </a:p>
          <a:p>
            <a:pPr lvl="1" indent="0">
              <a:buClr>
                <a:schemeClr val="accent1"/>
              </a:buClr>
              <a:buNone/>
            </a:pPr>
            <a:r>
              <a:rPr lang="en-CA" dirty="0"/>
              <a:t>	</a:t>
            </a:r>
          </a:p>
          <a:p>
            <a:pPr marL="457200" indent="-342900">
              <a:buClr>
                <a:schemeClr val="accent1"/>
              </a:buClr>
              <a:buFont typeface="Arial" panose="020B0604020202020204" pitchFamily="34" charset="0"/>
              <a:buChar char="•"/>
            </a:pPr>
            <a:r>
              <a:rPr lang="en-CA" dirty="0"/>
              <a:t>Question 2</a:t>
            </a:r>
          </a:p>
          <a:p>
            <a:pPr marL="457200" indent="-342900">
              <a:buClr>
                <a:schemeClr val="accent1"/>
              </a:buClr>
              <a:buFont typeface="Arial" panose="020B0604020202020204" pitchFamily="34" charset="0"/>
              <a:buChar char="•"/>
            </a:pPr>
            <a:endParaRPr lang="en-CA" sz="1800" dirty="0"/>
          </a:p>
          <a:p>
            <a:pPr marL="1257300" lvl="1">
              <a:buClr>
                <a:schemeClr val="accent1"/>
              </a:buClr>
              <a:buFont typeface="Arial" panose="020B0604020202020204" pitchFamily="34" charset="0"/>
              <a:buChar char="•"/>
            </a:pPr>
            <a:r>
              <a:rPr lang="en-CA" dirty="0"/>
              <a:t>What would be an example of when an uncle of a deceased individual might be designated as the SDM over the individual’s sibling?</a:t>
            </a:r>
          </a:p>
          <a:p>
            <a:pPr marL="457200" indent="-342900">
              <a:buClr>
                <a:schemeClr val="accent1"/>
              </a:buClr>
              <a:buFont typeface="Arial" panose="020B0604020202020204" pitchFamily="34" charset="0"/>
              <a:buChar char="•"/>
            </a:pPr>
            <a:endParaRPr lang="en-CA" sz="1800" dirty="0"/>
          </a:p>
          <a:p>
            <a:pPr marL="1257300" lvl="1">
              <a:buClr>
                <a:schemeClr val="accent1"/>
              </a:buClr>
              <a:buFont typeface="Arial" panose="020B0604020202020204" pitchFamily="34" charset="0"/>
              <a:buChar char="•"/>
            </a:pPr>
            <a:endParaRPr lang="en-CA" sz="600" dirty="0"/>
          </a:p>
          <a:p>
            <a:pPr marL="1257300" lvl="1">
              <a:buClr>
                <a:schemeClr val="accent1"/>
              </a:buClr>
              <a:buFont typeface="Arial" panose="020B0604020202020204" pitchFamily="34" charset="0"/>
              <a:buChar char="•"/>
            </a:pPr>
            <a:endParaRPr lang="en-CA" dirty="0"/>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19</a:t>
            </a:fld>
            <a:endParaRPr lang="en-US"/>
          </a:p>
        </p:txBody>
      </p:sp>
    </p:spTree>
    <p:extLst>
      <p:ext uri="{BB962C8B-B14F-4D97-AF65-F5344CB8AC3E}">
        <p14:creationId xmlns:p14="http://schemas.microsoft.com/office/powerpoint/2010/main" val="413249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838200" y="133350"/>
            <a:ext cx="7010400" cy="744300"/>
          </a:xfrm>
        </p:spPr>
        <p:txBody>
          <a:bodyPr/>
          <a:lstStyle/>
          <a:p>
            <a:pPr algn="ctr"/>
            <a:r>
              <a:rPr lang="en-CA" sz="3200" dirty="0">
                <a:solidFill>
                  <a:schemeClr val="tx1"/>
                </a:solidFill>
              </a:rPr>
              <a:t>Presentation Outline</a:t>
            </a:r>
            <a:endParaRPr lang="en-US" sz="32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45344" y="844312"/>
            <a:ext cx="6781800" cy="4013438"/>
          </a:xfrm>
        </p:spPr>
        <p:txBody>
          <a:bodyPr/>
          <a:lstStyle/>
          <a:p>
            <a:pPr marL="457200" indent="-342900">
              <a:buClr>
                <a:schemeClr val="accent1"/>
              </a:buClr>
              <a:buFont typeface="Arial" panose="020B0604020202020204" pitchFamily="34" charset="0"/>
              <a:buChar char="•"/>
            </a:pPr>
            <a:r>
              <a:rPr lang="en-CA" dirty="0"/>
              <a:t>Key Terms</a:t>
            </a:r>
          </a:p>
          <a:p>
            <a:pPr marL="457200" indent="-342900">
              <a:buClr>
                <a:schemeClr val="accent1"/>
              </a:buClr>
              <a:buFont typeface="Arial" panose="020B0604020202020204" pitchFamily="34" charset="0"/>
              <a:buChar char="•"/>
            </a:pPr>
            <a:r>
              <a:rPr lang="en-CA" dirty="0"/>
              <a:t>General Procedures for Access to PHI</a:t>
            </a:r>
          </a:p>
          <a:p>
            <a:pPr marL="457200" indent="-342900">
              <a:buClr>
                <a:schemeClr val="accent1"/>
              </a:buClr>
              <a:buFont typeface="Arial" panose="020B0604020202020204" pitchFamily="34" charset="0"/>
              <a:buChar char="•"/>
            </a:pPr>
            <a:r>
              <a:rPr lang="en-CA" dirty="0"/>
              <a:t>Preparation of PHI</a:t>
            </a:r>
          </a:p>
          <a:p>
            <a:pPr marL="457200" indent="-342900">
              <a:buClr>
                <a:schemeClr val="accent1"/>
              </a:buClr>
              <a:buFont typeface="Arial" panose="020B0604020202020204" pitchFamily="34" charset="0"/>
              <a:buChar char="•"/>
            </a:pPr>
            <a:r>
              <a:rPr lang="en-CA" dirty="0"/>
              <a:t>Individual Right of Access to PHI</a:t>
            </a:r>
          </a:p>
          <a:p>
            <a:pPr marL="457200" indent="-342900">
              <a:buClr>
                <a:schemeClr val="accent1"/>
              </a:buClr>
              <a:buFont typeface="Arial" panose="020B0604020202020204" pitchFamily="34" charset="0"/>
              <a:buChar char="•"/>
            </a:pPr>
            <a:r>
              <a:rPr lang="en-CA" dirty="0"/>
              <a:t>Access to PHI Belonging to Another Individual</a:t>
            </a:r>
          </a:p>
          <a:p>
            <a:pPr marL="457200" indent="-342900">
              <a:buClr>
                <a:schemeClr val="accent1"/>
              </a:buClr>
              <a:buFont typeface="Arial" panose="020B0604020202020204" pitchFamily="34" charset="0"/>
              <a:buChar char="•"/>
            </a:pPr>
            <a:r>
              <a:rPr lang="en-CA" dirty="0"/>
              <a:t>Refusal of Access</a:t>
            </a:r>
          </a:p>
          <a:p>
            <a:pPr marL="457200" indent="-342900">
              <a:buClr>
                <a:schemeClr val="accent1"/>
              </a:buClr>
              <a:buFont typeface="Arial" panose="020B0604020202020204" pitchFamily="34" charset="0"/>
              <a:buChar char="•"/>
            </a:pPr>
            <a:r>
              <a:rPr lang="en-CA" dirty="0"/>
              <a:t>Disclosure of PHI</a:t>
            </a:r>
          </a:p>
          <a:p>
            <a:pPr marL="457200" indent="-342900">
              <a:buClr>
                <a:schemeClr val="accent1"/>
              </a:buClr>
              <a:buFont typeface="Arial" panose="020B0604020202020204" pitchFamily="34" charset="0"/>
              <a:buChar char="•"/>
            </a:pPr>
            <a:r>
              <a:rPr lang="en-CA" dirty="0"/>
              <a:t>Requests to Correct PHI</a:t>
            </a:r>
          </a:p>
          <a:p>
            <a:pPr marL="457200" indent="-342900">
              <a:buClr>
                <a:schemeClr val="accent1"/>
              </a:buClr>
              <a:buFont typeface="Arial" panose="020B0604020202020204" pitchFamily="34" charset="0"/>
              <a:buChar char="•"/>
            </a:pPr>
            <a:r>
              <a:rPr lang="en-CA" dirty="0"/>
              <a:t>Questions</a:t>
            </a:r>
          </a:p>
          <a:p>
            <a:pPr marL="457200" indent="-342900">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a:t>
            </a:fld>
            <a:endParaRPr lang="en-US"/>
          </a:p>
        </p:txBody>
      </p:sp>
    </p:spTree>
    <p:extLst>
      <p:ext uri="{BB962C8B-B14F-4D97-AF65-F5344CB8AC3E}">
        <p14:creationId xmlns:p14="http://schemas.microsoft.com/office/powerpoint/2010/main" val="217745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Refusal of Access</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778250"/>
          </a:xfrm>
        </p:spPr>
        <p:txBody>
          <a:bodyPr/>
          <a:lstStyle/>
          <a:p>
            <a:pPr marL="457200" indent="-342900">
              <a:buClr>
                <a:schemeClr val="accent1"/>
              </a:buClr>
              <a:buFont typeface="Arial" panose="020B0604020202020204" pitchFamily="34" charset="0"/>
              <a:buChar char="•"/>
            </a:pPr>
            <a:r>
              <a:rPr lang="en-CA" dirty="0"/>
              <a:t>When Can Access Be Refused? (</a:t>
            </a:r>
            <a:r>
              <a:rPr lang="en-CA" dirty="0" err="1"/>
              <a:t>hint:rarely</a:t>
            </a:r>
            <a:r>
              <a:rPr lang="en-CA" dirty="0"/>
              <a:t>!)</a:t>
            </a:r>
          </a:p>
          <a:p>
            <a:pPr marL="1257300" lvl="1">
              <a:buClr>
                <a:schemeClr val="accent1"/>
              </a:buClr>
              <a:buFont typeface="Arial" panose="020B0604020202020204" pitchFamily="34" charset="0"/>
              <a:buChar char="•"/>
            </a:pPr>
            <a:r>
              <a:rPr lang="en-CA" dirty="0"/>
              <a:t>Harm to individual or another person</a:t>
            </a:r>
          </a:p>
          <a:p>
            <a:pPr marL="1257300" lvl="1">
              <a:buClr>
                <a:schemeClr val="accent1"/>
              </a:buClr>
              <a:buFont typeface="Arial" panose="020B0604020202020204" pitchFamily="34" charset="0"/>
              <a:buChar char="•"/>
            </a:pPr>
            <a:r>
              <a:rPr lang="en-CA" dirty="0"/>
              <a:t>Identify a third party who supplied the PHI in confidence</a:t>
            </a:r>
          </a:p>
          <a:p>
            <a:pPr marL="1257300" lvl="1">
              <a:buClr>
                <a:schemeClr val="accent1"/>
              </a:buClr>
              <a:buFont typeface="Arial" panose="020B0604020202020204" pitchFamily="34" charset="0"/>
              <a:buChar char="•"/>
            </a:pPr>
            <a:r>
              <a:rPr lang="en-CA" dirty="0"/>
              <a:t>Protected by legal privilege</a:t>
            </a:r>
          </a:p>
          <a:p>
            <a:pPr marL="1257300" lvl="1">
              <a:buClr>
                <a:schemeClr val="accent1"/>
              </a:buClr>
              <a:buFont typeface="Arial" panose="020B0604020202020204" pitchFamily="34" charset="0"/>
              <a:buChar char="•"/>
            </a:pPr>
            <a:r>
              <a:rPr lang="en-CA" dirty="0"/>
              <a:t>Disclosure is prohibited by another law</a:t>
            </a:r>
          </a:p>
          <a:p>
            <a:pPr lvl="1" indent="0">
              <a:buClr>
                <a:schemeClr val="accent1"/>
              </a:buClr>
              <a:buNone/>
            </a:pPr>
            <a:r>
              <a:rPr lang="en-CA" dirty="0"/>
              <a:t>	</a:t>
            </a:r>
          </a:p>
          <a:p>
            <a:pPr marL="457200" indent="-342900">
              <a:buClr>
                <a:schemeClr val="accent1"/>
              </a:buClr>
              <a:buFont typeface="Arial" panose="020B0604020202020204" pitchFamily="34" charset="0"/>
              <a:buChar char="•"/>
            </a:pPr>
            <a:r>
              <a:rPr lang="en-CA" dirty="0"/>
              <a:t>Considering Refusal?</a:t>
            </a:r>
          </a:p>
          <a:p>
            <a:pPr marL="1257300" lvl="1">
              <a:buClr>
                <a:schemeClr val="accent1"/>
              </a:buClr>
              <a:buFont typeface="Arial" panose="020B0604020202020204" pitchFamily="34" charset="0"/>
              <a:buChar char="•"/>
            </a:pPr>
            <a:r>
              <a:rPr lang="en-CA" dirty="0"/>
              <a:t>Consult with privacy officer</a:t>
            </a:r>
          </a:p>
          <a:p>
            <a:pPr marL="1257300" lvl="1">
              <a:buClr>
                <a:schemeClr val="accent1"/>
              </a:buClr>
              <a:buFont typeface="Arial" panose="020B0604020202020204" pitchFamily="34" charset="0"/>
              <a:buChar char="•"/>
            </a:pPr>
            <a:r>
              <a:rPr lang="en-CA" dirty="0"/>
              <a:t>Psychiatrist refusing access</a:t>
            </a:r>
          </a:p>
          <a:p>
            <a:pPr marL="1257300" lvl="1">
              <a:buClr>
                <a:schemeClr val="accent1"/>
              </a:buClr>
              <a:buFont typeface="Arial" panose="020B0604020202020204" pitchFamily="34" charset="0"/>
              <a:buChar char="•"/>
            </a:pPr>
            <a:r>
              <a:rPr lang="en-CA" dirty="0"/>
              <a:t>Inform the requestor in writing of the refusal and the reason for refusal </a:t>
            </a:r>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20</a:t>
            </a:fld>
            <a:endParaRPr lang="en-US"/>
          </a:p>
        </p:txBody>
      </p:sp>
    </p:spTree>
    <p:extLst>
      <p:ext uri="{BB962C8B-B14F-4D97-AF65-F5344CB8AC3E}">
        <p14:creationId xmlns:p14="http://schemas.microsoft.com/office/powerpoint/2010/main" val="153432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Disclosure of PHI</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742950"/>
            <a:ext cx="6477000" cy="4267200"/>
          </a:xfrm>
        </p:spPr>
        <p:txBody>
          <a:bodyPr/>
          <a:lstStyle/>
          <a:p>
            <a:pPr marL="457200" indent="-342900">
              <a:buClr>
                <a:schemeClr val="accent1"/>
              </a:buClr>
              <a:buFont typeface="Arial" panose="020B0604020202020204" pitchFamily="34" charset="0"/>
              <a:buChar char="•"/>
            </a:pPr>
            <a:r>
              <a:rPr lang="en-CA" dirty="0"/>
              <a:t>External Parties</a:t>
            </a:r>
          </a:p>
          <a:p>
            <a:pPr marL="1257300" lvl="1">
              <a:buClr>
                <a:schemeClr val="accent1"/>
              </a:buClr>
              <a:buFont typeface="Arial" panose="020B0604020202020204" pitchFamily="34" charset="0"/>
              <a:buChar char="•"/>
            </a:pPr>
            <a:r>
              <a:rPr lang="en-CA" dirty="0"/>
              <a:t>Insurance companies</a:t>
            </a:r>
          </a:p>
          <a:p>
            <a:pPr marL="1257300" lvl="1">
              <a:buClr>
                <a:schemeClr val="accent1"/>
              </a:buClr>
              <a:buFont typeface="Arial" panose="020B0604020202020204" pitchFamily="34" charset="0"/>
              <a:buChar char="•"/>
            </a:pPr>
            <a:r>
              <a:rPr lang="en-CA" dirty="0"/>
              <a:t>Law firms</a:t>
            </a:r>
          </a:p>
          <a:p>
            <a:pPr marL="1257300" lvl="1">
              <a:buClr>
                <a:schemeClr val="accent1"/>
              </a:buClr>
              <a:buFont typeface="Arial" panose="020B0604020202020204" pitchFamily="34" charset="0"/>
              <a:buChar char="•"/>
            </a:pPr>
            <a:endParaRPr lang="en-CA" dirty="0"/>
          </a:p>
          <a:p>
            <a:pPr marL="457200" indent="-342900">
              <a:buClr>
                <a:schemeClr val="accent1"/>
              </a:buClr>
              <a:buFont typeface="Arial" panose="020B0604020202020204" pitchFamily="34" charset="0"/>
              <a:buChar char="•"/>
            </a:pPr>
            <a:r>
              <a:rPr lang="en-CA" dirty="0"/>
              <a:t>Consent</a:t>
            </a:r>
          </a:p>
          <a:p>
            <a:pPr marL="1257300" lvl="1">
              <a:buClr>
                <a:schemeClr val="accent1"/>
              </a:buClr>
              <a:buFont typeface="Arial" panose="020B0604020202020204" pitchFamily="34" charset="0"/>
              <a:buChar char="•"/>
            </a:pPr>
            <a:r>
              <a:rPr lang="en-CA" dirty="0"/>
              <a:t>Essential elements:</a:t>
            </a:r>
          </a:p>
          <a:p>
            <a:pPr marL="1714500" lvl="2">
              <a:buClr>
                <a:schemeClr val="accent1"/>
              </a:buClr>
              <a:buFont typeface="Arial" panose="020B0604020202020204" pitchFamily="34" charset="0"/>
              <a:buChar char="•"/>
            </a:pPr>
            <a:r>
              <a:rPr lang="en-CA" dirty="0"/>
              <a:t>Signature</a:t>
            </a:r>
          </a:p>
          <a:p>
            <a:pPr marL="1714500" lvl="2">
              <a:buClr>
                <a:schemeClr val="accent1"/>
              </a:buClr>
              <a:buFont typeface="Arial" panose="020B0604020202020204" pitchFamily="34" charset="0"/>
              <a:buChar char="•"/>
            </a:pPr>
            <a:r>
              <a:rPr lang="en-CA" dirty="0"/>
              <a:t>Two identifiers</a:t>
            </a:r>
          </a:p>
          <a:p>
            <a:pPr marL="1714500" lvl="2">
              <a:buClr>
                <a:schemeClr val="accent1"/>
              </a:buClr>
              <a:buFont typeface="Arial" panose="020B0604020202020204" pitchFamily="34" charset="0"/>
              <a:buChar char="•"/>
            </a:pPr>
            <a:r>
              <a:rPr lang="en-CA" dirty="0"/>
              <a:t>Description of PHI</a:t>
            </a:r>
          </a:p>
          <a:p>
            <a:pPr marL="1714500" lvl="2">
              <a:buClr>
                <a:schemeClr val="accent1"/>
              </a:buClr>
              <a:buFont typeface="Arial" panose="020B0604020202020204" pitchFamily="34" charset="0"/>
              <a:buChar char="•"/>
            </a:pPr>
            <a:r>
              <a:rPr lang="en-CA" dirty="0"/>
              <a:t>Identification of the individual/organization</a:t>
            </a:r>
          </a:p>
          <a:p>
            <a:pPr marL="1257300" lvl="1">
              <a:buClr>
                <a:schemeClr val="accent1"/>
              </a:buClr>
              <a:buFont typeface="Arial" panose="020B0604020202020204" pitchFamily="34" charset="0"/>
              <a:buChar char="•"/>
            </a:pPr>
            <a:r>
              <a:rPr lang="en-CA" dirty="0"/>
              <a:t>How long is a consent valid?</a:t>
            </a:r>
          </a:p>
          <a:p>
            <a:pPr marL="1714500" lvl="2">
              <a:buClr>
                <a:schemeClr val="accent1"/>
              </a:buClr>
              <a:buFont typeface="Arial" panose="020B0604020202020204" pitchFamily="34" charset="0"/>
              <a:buChar char="•"/>
            </a:pPr>
            <a:r>
              <a:rPr lang="en-CA" dirty="0"/>
              <a:t>Each disclosure</a:t>
            </a:r>
          </a:p>
          <a:p>
            <a:pPr marL="1714500" lvl="2">
              <a:buClr>
                <a:schemeClr val="accent1"/>
              </a:buClr>
              <a:buFont typeface="Arial" panose="020B0604020202020204" pitchFamily="34" charset="0"/>
              <a:buChar char="•"/>
            </a:pPr>
            <a:r>
              <a:rPr lang="en-CA" dirty="0"/>
              <a:t>Up to 12 months </a:t>
            </a:r>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21</a:t>
            </a:fld>
            <a:endParaRPr lang="en-US"/>
          </a:p>
        </p:txBody>
      </p:sp>
    </p:spTree>
    <p:extLst>
      <p:ext uri="{BB962C8B-B14F-4D97-AF65-F5344CB8AC3E}">
        <p14:creationId xmlns:p14="http://schemas.microsoft.com/office/powerpoint/2010/main" val="3440760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Disclosure of PHI</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33450"/>
            <a:ext cx="6477000" cy="3276600"/>
          </a:xfrm>
        </p:spPr>
        <p:txBody>
          <a:bodyPr/>
          <a:lstStyle/>
          <a:p>
            <a:pPr marL="457200" indent="-342900">
              <a:buClr>
                <a:schemeClr val="accent1"/>
              </a:buClr>
              <a:buFont typeface="Arial" panose="020B0604020202020204" pitchFamily="34" charset="0"/>
              <a:buChar char="•"/>
            </a:pPr>
            <a:r>
              <a:rPr lang="en-CA" dirty="0"/>
              <a:t>Worker’s Compensation Board</a:t>
            </a:r>
          </a:p>
          <a:p>
            <a:pPr marL="1257300" lvl="1">
              <a:buClr>
                <a:schemeClr val="accent1"/>
              </a:buClr>
              <a:buFont typeface="Arial" panose="020B0604020202020204" pitchFamily="34" charset="0"/>
              <a:buChar char="•"/>
            </a:pPr>
            <a:r>
              <a:rPr lang="en-CA" dirty="0"/>
              <a:t>Consent not required</a:t>
            </a:r>
          </a:p>
          <a:p>
            <a:pPr marL="1257300" lvl="1">
              <a:buClr>
                <a:schemeClr val="accent1"/>
              </a:buClr>
              <a:buFont typeface="Arial" panose="020B0604020202020204" pitchFamily="34" charset="0"/>
              <a:buChar char="•"/>
            </a:pPr>
            <a:r>
              <a:rPr lang="en-CA" dirty="0"/>
              <a:t>Limit disclosure</a:t>
            </a:r>
          </a:p>
          <a:p>
            <a:pPr marL="1257300" lvl="1">
              <a:buClr>
                <a:schemeClr val="accent1"/>
              </a:buClr>
              <a:buFont typeface="Arial" panose="020B0604020202020204" pitchFamily="34" charset="0"/>
              <a:buChar char="•"/>
            </a:pPr>
            <a:endParaRPr lang="en-CA" dirty="0"/>
          </a:p>
          <a:p>
            <a:pPr marL="457200" indent="-342900">
              <a:buClr>
                <a:schemeClr val="accent1"/>
              </a:buClr>
              <a:buFont typeface="Arial" panose="020B0604020202020204" pitchFamily="34" charset="0"/>
              <a:buChar char="•"/>
            </a:pPr>
            <a:r>
              <a:rPr lang="en-CA" dirty="0"/>
              <a:t>Other Authorities </a:t>
            </a:r>
          </a:p>
          <a:p>
            <a:pPr marL="1257300" lvl="1">
              <a:buClr>
                <a:schemeClr val="accent1"/>
              </a:buClr>
              <a:buFont typeface="Arial" panose="020B0604020202020204" pitchFamily="34" charset="0"/>
              <a:buChar char="•"/>
            </a:pPr>
            <a:r>
              <a:rPr lang="en-CA" dirty="0"/>
              <a:t>Child Protection Services</a:t>
            </a:r>
          </a:p>
          <a:p>
            <a:pPr marL="1257300" lvl="1">
              <a:buClr>
                <a:schemeClr val="accent1"/>
              </a:buClr>
              <a:buFont typeface="Arial" panose="020B0604020202020204" pitchFamily="34" charset="0"/>
              <a:buChar char="•"/>
            </a:pPr>
            <a:r>
              <a:rPr lang="en-CA" dirty="0"/>
              <a:t>Adult Protection</a:t>
            </a:r>
          </a:p>
          <a:p>
            <a:pPr marL="1257300" lvl="1">
              <a:buClr>
                <a:schemeClr val="accent1"/>
              </a:buClr>
              <a:buFont typeface="Arial" panose="020B0604020202020204" pitchFamily="34" charset="0"/>
              <a:buChar char="•"/>
            </a:pPr>
            <a:r>
              <a:rPr lang="en-CA" dirty="0"/>
              <a:t>Office of the Child &amp; Youth Advocate</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22</a:t>
            </a:fld>
            <a:endParaRPr lang="en-US"/>
          </a:p>
        </p:txBody>
      </p:sp>
    </p:spTree>
    <p:extLst>
      <p:ext uri="{BB962C8B-B14F-4D97-AF65-F5344CB8AC3E}">
        <p14:creationId xmlns:p14="http://schemas.microsoft.com/office/powerpoint/2010/main" val="135604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US" sz="2400" dirty="0">
                <a:solidFill>
                  <a:schemeClr val="tx1"/>
                </a:solidFill>
              </a:rPr>
              <a:t>Requests to Correct PHI</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742950"/>
            <a:ext cx="6477000" cy="4114800"/>
          </a:xfrm>
        </p:spPr>
        <p:txBody>
          <a:bodyPr/>
          <a:lstStyle/>
          <a:p>
            <a:pPr marL="457200" indent="-342900">
              <a:buClr>
                <a:schemeClr val="accent1"/>
              </a:buClr>
              <a:buFont typeface="Arial" panose="020B0604020202020204" pitchFamily="34" charset="0"/>
              <a:buChar char="•"/>
            </a:pPr>
            <a:r>
              <a:rPr lang="en-CA" dirty="0"/>
              <a:t>Legal Right</a:t>
            </a:r>
          </a:p>
          <a:p>
            <a:pPr marL="457200" indent="-342900">
              <a:buClr>
                <a:schemeClr val="accent1"/>
              </a:buClr>
              <a:buFont typeface="Arial" panose="020B0604020202020204" pitchFamily="34" charset="0"/>
              <a:buChar char="•"/>
            </a:pPr>
            <a:r>
              <a:rPr lang="en-CA" dirty="0"/>
              <a:t>Requests to Privacy Officer</a:t>
            </a:r>
          </a:p>
          <a:p>
            <a:pPr marL="457200" indent="-342900">
              <a:buClr>
                <a:schemeClr val="accent1"/>
              </a:buClr>
              <a:buFont typeface="Arial" panose="020B0604020202020204" pitchFamily="34" charset="0"/>
              <a:buChar char="•"/>
            </a:pPr>
            <a:r>
              <a:rPr lang="en-CA" dirty="0"/>
              <a:t>Corrections can be made when:</a:t>
            </a:r>
          </a:p>
          <a:p>
            <a:pPr marL="1257300" lvl="1">
              <a:buClr>
                <a:schemeClr val="accent1"/>
              </a:buClr>
              <a:buFont typeface="Arial" panose="020B0604020202020204" pitchFamily="34" charset="0"/>
              <a:buChar char="•"/>
            </a:pPr>
            <a:r>
              <a:rPr lang="en-CA" dirty="0">
                <a:solidFill>
                  <a:schemeClr val="tx1"/>
                </a:solidFill>
              </a:rPr>
              <a:t>It has been demonstrated that PHI is inaccurate or incomplete</a:t>
            </a:r>
          </a:p>
          <a:p>
            <a:pPr marL="1257300" lvl="1">
              <a:buClr>
                <a:schemeClr val="accent1"/>
              </a:buClr>
              <a:buFont typeface="Arial" panose="020B0604020202020204" pitchFamily="34" charset="0"/>
              <a:buChar char="•"/>
            </a:pPr>
            <a:r>
              <a:rPr lang="en-CA" dirty="0">
                <a:solidFill>
                  <a:schemeClr val="tx1"/>
                </a:solidFill>
              </a:rPr>
              <a:t>Sufficient info has been provided to support the request</a:t>
            </a:r>
            <a:r>
              <a:rPr lang="en-CA" dirty="0"/>
              <a:t>	</a:t>
            </a:r>
          </a:p>
          <a:p>
            <a:pPr marL="457200" indent="-342900">
              <a:buClr>
                <a:schemeClr val="accent1"/>
              </a:buClr>
              <a:buFont typeface="Arial" panose="020B0604020202020204" pitchFamily="34" charset="0"/>
              <a:buChar char="•"/>
            </a:pPr>
            <a:r>
              <a:rPr lang="en-CA" dirty="0"/>
              <a:t>Corrections are not permitted when:</a:t>
            </a:r>
            <a:endParaRPr lang="en-CA" sz="1800" dirty="0"/>
          </a:p>
          <a:p>
            <a:pPr marL="1257300" lvl="1">
              <a:buClr>
                <a:schemeClr val="accent1"/>
              </a:buClr>
              <a:buFont typeface="Arial" panose="020B0604020202020204" pitchFamily="34" charset="0"/>
              <a:buChar char="•"/>
            </a:pPr>
            <a:r>
              <a:rPr lang="en-CA" dirty="0"/>
              <a:t>The PHI was not collected or created by HPEI</a:t>
            </a:r>
          </a:p>
          <a:p>
            <a:pPr marL="1257300" lvl="1">
              <a:buClr>
                <a:schemeClr val="accent1"/>
              </a:buClr>
              <a:buFont typeface="Arial" panose="020B0604020202020204" pitchFamily="34" charset="0"/>
              <a:buChar char="•"/>
            </a:pPr>
            <a:r>
              <a:rPr lang="en-CA" dirty="0"/>
              <a:t>The requested change is a professional opinion/observation</a:t>
            </a:r>
          </a:p>
          <a:p>
            <a:pPr marL="1714500" lvl="2">
              <a:buClr>
                <a:schemeClr val="accent1"/>
              </a:buClr>
              <a:buFont typeface="Arial" panose="020B0604020202020204" pitchFamily="34" charset="0"/>
              <a:buChar char="•"/>
            </a:pPr>
            <a:r>
              <a:rPr lang="en-CA" dirty="0"/>
              <a:t>Statement of disagreement</a:t>
            </a:r>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23</a:t>
            </a:fld>
            <a:endParaRPr lang="en-US"/>
          </a:p>
        </p:txBody>
      </p:sp>
    </p:spTree>
    <p:extLst>
      <p:ext uri="{BB962C8B-B14F-4D97-AF65-F5344CB8AC3E}">
        <p14:creationId xmlns:p14="http://schemas.microsoft.com/office/powerpoint/2010/main" val="1734763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Requests to Correct PHI</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05200"/>
          </a:xfrm>
        </p:spPr>
        <p:txBody>
          <a:bodyPr/>
          <a:lstStyle/>
          <a:p>
            <a:pPr marL="457200" indent="-342900">
              <a:buClr>
                <a:schemeClr val="accent1"/>
              </a:buClr>
              <a:buFont typeface="Arial" panose="020B0604020202020204" pitchFamily="34" charset="0"/>
              <a:buChar char="•"/>
            </a:pPr>
            <a:r>
              <a:rPr lang="en-CA" dirty="0"/>
              <a:t>Request to Correct Personal Health Information Form</a:t>
            </a:r>
          </a:p>
          <a:p>
            <a:pPr marL="457200" indent="-342900">
              <a:buClr>
                <a:schemeClr val="accent1"/>
              </a:buClr>
              <a:buFont typeface="Arial" panose="020B0604020202020204" pitchFamily="34" charset="0"/>
              <a:buChar char="•"/>
            </a:pPr>
            <a:r>
              <a:rPr lang="en-CA" dirty="0"/>
              <a:t>Verbal Requests</a:t>
            </a:r>
          </a:p>
          <a:p>
            <a:pPr marL="457200" indent="-342900">
              <a:buClr>
                <a:schemeClr val="accent1"/>
              </a:buClr>
              <a:buFont typeface="Arial" panose="020B0604020202020204" pitchFamily="34" charset="0"/>
              <a:buChar char="•"/>
            </a:pPr>
            <a:r>
              <a:rPr lang="en-CA" dirty="0"/>
              <a:t>Refusal </a:t>
            </a:r>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24</a:t>
            </a:fld>
            <a:endParaRPr lang="en-US"/>
          </a:p>
        </p:txBody>
      </p:sp>
    </p:spTree>
    <p:extLst>
      <p:ext uri="{BB962C8B-B14F-4D97-AF65-F5344CB8AC3E}">
        <p14:creationId xmlns:p14="http://schemas.microsoft.com/office/powerpoint/2010/main" val="170193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Q &amp; A Time!</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819150"/>
            <a:ext cx="6477000" cy="3505200"/>
          </a:xfrm>
        </p:spPr>
        <p:txBody>
          <a:bodyPr/>
          <a:lstStyle/>
          <a:p>
            <a:pPr marL="457200" indent="-342900">
              <a:buClr>
                <a:schemeClr val="accent1"/>
              </a:buClr>
              <a:buFont typeface="Arial" panose="020B0604020202020204" pitchFamily="34" charset="0"/>
              <a:buChar char="•"/>
            </a:pPr>
            <a:r>
              <a:rPr lang="en-CA" dirty="0"/>
              <a:t>Question 1</a:t>
            </a:r>
          </a:p>
          <a:p>
            <a:pPr marL="1257300" lvl="1">
              <a:buClr>
                <a:schemeClr val="accent1"/>
              </a:buClr>
              <a:buFont typeface="Arial" panose="020B0604020202020204" pitchFamily="34" charset="0"/>
              <a:buChar char="•"/>
            </a:pPr>
            <a:r>
              <a:rPr lang="en-CA" dirty="0"/>
              <a:t>You receive a request for records from a Child Protection worker.  How do you proceed?</a:t>
            </a:r>
          </a:p>
          <a:p>
            <a:pPr lvl="1" indent="0">
              <a:buClr>
                <a:schemeClr val="accent1"/>
              </a:buClr>
              <a:buNone/>
            </a:pPr>
            <a:r>
              <a:rPr lang="en-CA" dirty="0"/>
              <a:t>	</a:t>
            </a:r>
          </a:p>
          <a:p>
            <a:pPr marL="457200" indent="-342900">
              <a:buClr>
                <a:schemeClr val="accent1"/>
              </a:buClr>
              <a:buFont typeface="Arial" panose="020B0604020202020204" pitchFamily="34" charset="0"/>
              <a:buChar char="•"/>
            </a:pPr>
            <a:r>
              <a:rPr lang="en-CA" dirty="0"/>
              <a:t>Question 2</a:t>
            </a:r>
          </a:p>
          <a:p>
            <a:pPr marL="1257300" lvl="1">
              <a:buClr>
                <a:schemeClr val="accent1"/>
              </a:buClr>
              <a:buFont typeface="Arial" panose="020B0604020202020204" pitchFamily="34" charset="0"/>
              <a:buChar char="•"/>
            </a:pPr>
            <a:r>
              <a:rPr lang="en-CA" dirty="0"/>
              <a:t>You receive a request to correct PHI in a person’s electronic health record.  How do you proceed?</a:t>
            </a:r>
          </a:p>
          <a:p>
            <a:pPr marL="1257300" lvl="1">
              <a:buClr>
                <a:schemeClr val="accent1"/>
              </a:buClr>
              <a:buFont typeface="Arial" panose="020B0604020202020204" pitchFamily="34" charset="0"/>
              <a:buChar char="•"/>
            </a:pPr>
            <a:endParaRPr lang="en-CA" dirty="0"/>
          </a:p>
          <a:p>
            <a:pPr marL="457200" indent="-342900">
              <a:buClr>
                <a:schemeClr val="accent1"/>
              </a:buClr>
              <a:buFont typeface="Arial" panose="020B0604020202020204" pitchFamily="34" charset="0"/>
              <a:buChar char="•"/>
            </a:pPr>
            <a:r>
              <a:rPr lang="en-CA" dirty="0"/>
              <a:t>Question 3</a:t>
            </a:r>
          </a:p>
          <a:p>
            <a:pPr marL="1200150" lvl="1" indent="-285750">
              <a:buClr>
                <a:schemeClr val="accent1"/>
              </a:buClr>
              <a:buFont typeface="Arial" panose="020B0604020202020204" pitchFamily="34" charset="0"/>
              <a:buChar char="•"/>
            </a:pPr>
            <a:r>
              <a:rPr lang="en-CA" dirty="0"/>
              <a:t>An individual has requested a copy of their medical record.  You have concerns about releasing the records after previous difficult interactions with them.  How do you proceed? </a:t>
            </a:r>
          </a:p>
          <a:p>
            <a:pPr marL="1257300" lvl="1">
              <a:buClr>
                <a:schemeClr val="accent1"/>
              </a:buClr>
              <a:buFont typeface="Arial" panose="020B0604020202020204" pitchFamily="34" charset="0"/>
              <a:buChar char="•"/>
            </a:pPr>
            <a:endParaRPr lang="en-CA" dirty="0"/>
          </a:p>
          <a:p>
            <a:pPr marL="1257300" lvl="1">
              <a:buClr>
                <a:schemeClr val="accent1"/>
              </a:buClr>
              <a:buFont typeface="Arial" panose="020B0604020202020204" pitchFamily="34" charset="0"/>
              <a:buChar char="•"/>
            </a:pPr>
            <a:endParaRPr lang="en-CA" dirty="0"/>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25</a:t>
            </a:fld>
            <a:endParaRPr lang="en-US"/>
          </a:p>
        </p:txBody>
      </p:sp>
    </p:spTree>
    <p:extLst>
      <p:ext uri="{BB962C8B-B14F-4D97-AF65-F5344CB8AC3E}">
        <p14:creationId xmlns:p14="http://schemas.microsoft.com/office/powerpoint/2010/main" val="47968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1" y="2144111"/>
            <a:ext cx="7917809" cy="2729730"/>
          </a:xfrm>
        </p:spPr>
        <p:txBody>
          <a:bodyPr>
            <a:normAutofit/>
          </a:bodyPr>
          <a:lstStyle/>
          <a:p>
            <a:pPr algn="ctr"/>
            <a:r>
              <a:rPr lang="en-US" sz="3000" dirty="0">
                <a:solidFill>
                  <a:schemeClr val="tx1"/>
                </a:solidFill>
                <a:latin typeface="+mn-lt"/>
                <a:cs typeface="Calibri Light" panose="020F0302020204030204" pitchFamily="34" charset="0"/>
              </a:rPr>
              <a:t>For questions or feedback regarding this presentation, please contact us at </a:t>
            </a:r>
            <a:br>
              <a:rPr lang="en-US" sz="3000" dirty="0">
                <a:solidFill>
                  <a:schemeClr val="tx1"/>
                </a:solidFill>
                <a:latin typeface="+mn-lt"/>
                <a:cs typeface="Calibri Light" panose="020F0302020204030204" pitchFamily="34" charset="0"/>
              </a:rPr>
            </a:br>
            <a:r>
              <a:rPr lang="en-US" sz="3000" dirty="0">
                <a:solidFill>
                  <a:schemeClr val="tx1"/>
                </a:solidFill>
                <a:latin typeface="+mn-lt"/>
                <a:cs typeface="Calibri Light" panose="020F0302020204030204" pitchFamily="34" charset="0"/>
                <a:hlinkClick r:id="rId3"/>
              </a:rPr>
              <a:t>Healthprivacy@ihis.org</a:t>
            </a:r>
            <a:r>
              <a:rPr lang="en-US" sz="3000" dirty="0">
                <a:solidFill>
                  <a:schemeClr val="tx1"/>
                </a:solidFill>
                <a:latin typeface="+mn-lt"/>
                <a:cs typeface="Calibri Light" panose="020F0302020204030204" pitchFamily="34" charset="0"/>
              </a:rPr>
              <a:t> </a:t>
            </a:r>
            <a:br>
              <a:rPr lang="en-US" sz="3000" dirty="0">
                <a:solidFill>
                  <a:schemeClr val="tx1"/>
                </a:solidFill>
                <a:latin typeface="+mn-lt"/>
                <a:cs typeface="Calibri Light" panose="020F0302020204030204" pitchFamily="34" charset="0"/>
              </a:rPr>
            </a:br>
            <a:r>
              <a:rPr lang="en-US" sz="3000" dirty="0">
                <a:solidFill>
                  <a:schemeClr val="tx1"/>
                </a:solidFill>
                <a:latin typeface="+mn-lt"/>
                <a:cs typeface="Calibri Light" panose="020F0302020204030204" pitchFamily="34" charset="0"/>
              </a:rPr>
              <a:t>or 902-569-7734</a:t>
            </a:r>
          </a:p>
        </p:txBody>
      </p:sp>
      <p:sp>
        <p:nvSpPr>
          <p:cNvPr id="6" name="Text Placeholder 5"/>
          <p:cNvSpPr>
            <a:spLocks noGrp="1"/>
          </p:cNvSpPr>
          <p:nvPr>
            <p:ph type="body" idx="1"/>
          </p:nvPr>
        </p:nvSpPr>
        <p:spPr>
          <a:xfrm>
            <a:off x="304801" y="4171951"/>
            <a:ext cx="9352121" cy="908843"/>
          </a:xfrm>
        </p:spPr>
        <p:txBody>
          <a:bodyPr/>
          <a:lstStyle/>
          <a:p>
            <a:endParaRPr lang="en-US" dirty="0"/>
          </a:p>
        </p:txBody>
      </p:sp>
      <p:sp>
        <p:nvSpPr>
          <p:cNvPr id="4" name="Slide Number Placeholder 3"/>
          <p:cNvSpPr>
            <a:spLocks noGrp="1"/>
          </p:cNvSpPr>
          <p:nvPr>
            <p:ph type="sldNum" idx="4294967295"/>
          </p:nvPr>
        </p:nvSpPr>
        <p:spPr>
          <a:xfrm>
            <a:off x="8594726" y="4749801"/>
            <a:ext cx="549275" cy="393700"/>
          </a:xfrm>
        </p:spPr>
        <p:txBody>
          <a:bodyPr/>
          <a:lstStyle/>
          <a:p>
            <a:pPr>
              <a:defRPr/>
            </a:pPr>
            <a:fld id="{27C35ED4-42FA-DD43-92BC-30F334D92343}" type="slidenum">
              <a:rPr lang="en-CA" smtClean="0"/>
              <a:pPr>
                <a:defRPr/>
              </a:pPr>
              <a:t>26</a:t>
            </a:fld>
            <a:endParaRPr lang="en-US"/>
          </a:p>
        </p:txBody>
      </p:sp>
    </p:spTree>
    <p:extLst>
      <p:ext uri="{BB962C8B-B14F-4D97-AF65-F5344CB8AC3E}">
        <p14:creationId xmlns:p14="http://schemas.microsoft.com/office/powerpoint/2010/main" val="354031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838200" y="514350"/>
            <a:ext cx="7010400" cy="744300"/>
          </a:xfrm>
        </p:spPr>
        <p:txBody>
          <a:bodyPr/>
          <a:lstStyle/>
          <a:p>
            <a:pPr algn="ctr"/>
            <a:r>
              <a:rPr lang="en-CA" sz="3200" dirty="0">
                <a:solidFill>
                  <a:schemeClr val="tx1"/>
                </a:solidFill>
              </a:rPr>
              <a:t>Key Terms</a:t>
            </a:r>
            <a:endParaRPr lang="en-US" sz="32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19150" y="819150"/>
            <a:ext cx="6477000" cy="3048000"/>
          </a:xfrm>
        </p:spPr>
        <p:txBody>
          <a:bodyPr/>
          <a:lstStyle/>
          <a:p>
            <a:pPr marL="457200" indent="-342900">
              <a:buClr>
                <a:schemeClr val="accent1"/>
              </a:buClr>
              <a:buFont typeface="Arial" panose="020B0604020202020204" pitchFamily="34" charset="0"/>
              <a:buChar char="•"/>
            </a:pPr>
            <a:endParaRPr lang="en-CA" dirty="0">
              <a:solidFill>
                <a:schemeClr val="tx1"/>
              </a:solidFill>
            </a:endParaRPr>
          </a:p>
          <a:p>
            <a:pPr marL="457200" indent="-342900">
              <a:buClr>
                <a:schemeClr val="accent1"/>
              </a:buClr>
              <a:buFont typeface="Arial" panose="020B0604020202020204" pitchFamily="34" charset="0"/>
              <a:buChar char="•"/>
            </a:pPr>
            <a:r>
              <a:rPr lang="en-CA" dirty="0"/>
              <a:t>Access</a:t>
            </a:r>
          </a:p>
          <a:p>
            <a:pPr marL="457200" indent="-342900">
              <a:buClr>
                <a:schemeClr val="accent1"/>
              </a:buClr>
              <a:buFont typeface="Arial" panose="020B0604020202020204" pitchFamily="34" charset="0"/>
              <a:buChar char="•"/>
            </a:pPr>
            <a:r>
              <a:rPr lang="en-CA" dirty="0"/>
              <a:t>Disclosure</a:t>
            </a:r>
          </a:p>
          <a:p>
            <a:pPr marL="457200" indent="-342900">
              <a:buClr>
                <a:schemeClr val="accent1"/>
              </a:buClr>
              <a:buFont typeface="Arial" panose="020B0604020202020204" pitchFamily="34" charset="0"/>
              <a:buChar char="•"/>
            </a:pPr>
            <a:r>
              <a:rPr lang="en-CA" dirty="0"/>
              <a:t>Consent</a:t>
            </a:r>
          </a:p>
          <a:p>
            <a:pPr marL="457200" indent="-342900">
              <a:buClr>
                <a:schemeClr val="accent1"/>
              </a:buClr>
              <a:buFont typeface="Arial" panose="020B0604020202020204" pitchFamily="34" charset="0"/>
              <a:buChar char="•"/>
            </a:pPr>
            <a:r>
              <a:rPr lang="en-CA" dirty="0"/>
              <a:t>Personal Health Information (PHI)</a:t>
            </a:r>
          </a:p>
          <a:p>
            <a:pPr marL="457200" indent="-342900">
              <a:buClr>
                <a:schemeClr val="accent1"/>
              </a:buClr>
              <a:buFont typeface="Arial" panose="020B0604020202020204" pitchFamily="34" charset="0"/>
              <a:buChar char="•"/>
            </a:pPr>
            <a:r>
              <a:rPr lang="en-CA" dirty="0"/>
              <a:t>Record</a:t>
            </a:r>
          </a:p>
          <a:p>
            <a:pPr marL="457200" indent="-342900">
              <a:buClr>
                <a:schemeClr val="accent1"/>
              </a:buClr>
              <a:buFont typeface="Arial" panose="020B0604020202020204" pitchFamily="34" charset="0"/>
              <a:buChar char="•"/>
            </a:pPr>
            <a:r>
              <a:rPr lang="en-CA" dirty="0"/>
              <a:t>Third Party Information</a:t>
            </a:r>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3</a:t>
            </a:fld>
            <a:endParaRPr lang="en-US"/>
          </a:p>
        </p:txBody>
      </p:sp>
    </p:spTree>
    <p:extLst>
      <p:ext uri="{BB962C8B-B14F-4D97-AF65-F5344CB8AC3E}">
        <p14:creationId xmlns:p14="http://schemas.microsoft.com/office/powerpoint/2010/main" val="306714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r>
              <a:rPr lang="en-CA" sz="2400" dirty="0">
                <a:solidFill>
                  <a:schemeClr val="tx1"/>
                </a:solidFill>
              </a:rPr>
              <a:t>General Procedures for Access to PHI Requests</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276600"/>
          </a:xfrm>
        </p:spPr>
        <p:txBody>
          <a:bodyPr/>
          <a:lstStyle/>
          <a:p>
            <a:pPr marL="457200" indent="-342900">
              <a:buClr>
                <a:schemeClr val="accent1"/>
              </a:buClr>
              <a:buFont typeface="Arial" panose="020B0604020202020204" pitchFamily="34" charset="0"/>
              <a:buChar char="•"/>
            </a:pPr>
            <a:r>
              <a:rPr lang="en-CA" dirty="0"/>
              <a:t>30 day rule</a:t>
            </a:r>
          </a:p>
          <a:p>
            <a:pPr marL="457200" indent="-342900">
              <a:buClr>
                <a:schemeClr val="accent1"/>
              </a:buClr>
              <a:buFont typeface="Arial" panose="020B0604020202020204" pitchFamily="34" charset="0"/>
              <a:buChar char="•"/>
            </a:pPr>
            <a:r>
              <a:rPr lang="en-CA" dirty="0"/>
              <a:t>Extensions (in consultation with privacy officer)</a:t>
            </a:r>
          </a:p>
          <a:p>
            <a:pPr marL="1257300" lvl="1">
              <a:buClr>
                <a:schemeClr val="accent1"/>
              </a:buClr>
              <a:buFont typeface="Arial" panose="020B0604020202020204" pitchFamily="34" charset="0"/>
              <a:buChar char="•"/>
            </a:pPr>
            <a:r>
              <a:rPr lang="en-CA" dirty="0"/>
              <a:t>If more information is required from the requestor</a:t>
            </a:r>
          </a:p>
          <a:p>
            <a:pPr lvl="1" indent="0">
              <a:buClr>
                <a:schemeClr val="accent1"/>
              </a:buClr>
              <a:buNone/>
            </a:pPr>
            <a:endParaRPr lang="en-CA" dirty="0"/>
          </a:p>
          <a:p>
            <a:pPr marL="1257300" lvl="1">
              <a:buClr>
                <a:schemeClr val="accent1"/>
              </a:buClr>
              <a:buFont typeface="Arial" panose="020B0604020202020204" pitchFamily="34" charset="0"/>
              <a:buChar char="•"/>
            </a:pPr>
            <a:r>
              <a:rPr lang="en-CA" dirty="0"/>
              <a:t>A large volume of records is requested</a:t>
            </a:r>
          </a:p>
          <a:p>
            <a:pPr lvl="1" indent="0">
              <a:buClr>
                <a:schemeClr val="accent1"/>
              </a:buClr>
              <a:buNone/>
            </a:pPr>
            <a:endParaRPr lang="en-CA" dirty="0"/>
          </a:p>
          <a:p>
            <a:pPr marL="1257300" lvl="1">
              <a:buClr>
                <a:schemeClr val="accent1"/>
              </a:buClr>
              <a:buFont typeface="Arial" panose="020B0604020202020204" pitchFamily="34" charset="0"/>
              <a:buChar char="•"/>
            </a:pPr>
            <a:r>
              <a:rPr lang="en-CA" dirty="0"/>
              <a:t>Consultation with another health care provider is required prior to the release of the records</a:t>
            </a:r>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4</a:t>
            </a:fld>
            <a:endParaRPr lang="en-US"/>
          </a:p>
        </p:txBody>
      </p:sp>
    </p:spTree>
    <p:extLst>
      <p:ext uri="{BB962C8B-B14F-4D97-AF65-F5344CB8AC3E}">
        <p14:creationId xmlns:p14="http://schemas.microsoft.com/office/powerpoint/2010/main" val="48273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r>
              <a:rPr lang="en-CA" sz="2400" dirty="0">
                <a:solidFill>
                  <a:schemeClr val="tx1"/>
                </a:solidFill>
              </a:rPr>
              <a:t>General Procedures for Access to PHI Requests</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05200"/>
          </a:xfrm>
        </p:spPr>
        <p:txBody>
          <a:bodyPr/>
          <a:lstStyle/>
          <a:p>
            <a:pPr marL="457200" indent="-342900">
              <a:buClr>
                <a:schemeClr val="accent1"/>
              </a:buClr>
              <a:buFont typeface="Arial" panose="020B0604020202020204" pitchFamily="34" charset="0"/>
              <a:buChar char="•"/>
            </a:pPr>
            <a:r>
              <a:rPr lang="en-CA" dirty="0"/>
              <a:t>Method of release</a:t>
            </a:r>
          </a:p>
          <a:p>
            <a:pPr marL="1257300" lvl="1">
              <a:buClr>
                <a:schemeClr val="accent1"/>
              </a:buClr>
              <a:buFont typeface="Arial" panose="020B0604020202020204" pitchFamily="34" charset="0"/>
              <a:buChar char="•"/>
            </a:pPr>
            <a:r>
              <a:rPr lang="en-CA" dirty="0"/>
              <a:t>Review</a:t>
            </a:r>
          </a:p>
          <a:p>
            <a:pPr marL="1257300" lvl="1">
              <a:buClr>
                <a:schemeClr val="accent1"/>
              </a:buClr>
              <a:buFont typeface="Arial" panose="020B0604020202020204" pitchFamily="34" charset="0"/>
              <a:buChar char="•"/>
            </a:pPr>
            <a:endParaRPr lang="en-CA" dirty="0"/>
          </a:p>
          <a:p>
            <a:pPr marL="1257300" lvl="1">
              <a:buClr>
                <a:schemeClr val="accent1"/>
              </a:buClr>
              <a:buFont typeface="Arial" panose="020B0604020202020204" pitchFamily="34" charset="0"/>
              <a:buChar char="•"/>
            </a:pPr>
            <a:r>
              <a:rPr lang="en-CA" dirty="0"/>
              <a:t>Copy</a:t>
            </a:r>
          </a:p>
          <a:p>
            <a:pPr marL="457200" indent="-342900">
              <a:buClr>
                <a:schemeClr val="accent1"/>
              </a:buClr>
              <a:buFont typeface="Arial" panose="020B0604020202020204" pitchFamily="34" charset="0"/>
              <a:buChar char="•"/>
            </a:pPr>
            <a:r>
              <a:rPr lang="en-CA" dirty="0"/>
              <a:t>Documentation</a:t>
            </a:r>
          </a:p>
          <a:p>
            <a:pPr marL="1257300" lvl="1">
              <a:buClr>
                <a:schemeClr val="accent1"/>
              </a:buClr>
              <a:buFont typeface="Arial" panose="020B0604020202020204" pitchFamily="34" charset="0"/>
              <a:buChar char="•"/>
            </a:pPr>
            <a:r>
              <a:rPr lang="en-CA" dirty="0"/>
              <a:t>Request to Access Personal Health Information Form</a:t>
            </a:r>
          </a:p>
          <a:p>
            <a:pPr marL="1257300" lvl="1">
              <a:buClr>
                <a:schemeClr val="accent1"/>
              </a:buClr>
              <a:buFont typeface="Arial" panose="020B0604020202020204" pitchFamily="34" charset="0"/>
              <a:buChar char="•"/>
            </a:pPr>
            <a:endParaRPr lang="en-CA" dirty="0"/>
          </a:p>
          <a:p>
            <a:pPr marL="1257300" lvl="1">
              <a:buClr>
                <a:schemeClr val="accent1"/>
              </a:buClr>
              <a:buFont typeface="Arial" panose="020B0604020202020204" pitchFamily="34" charset="0"/>
              <a:buChar char="•"/>
            </a:pPr>
            <a:r>
              <a:rPr lang="en-CA" dirty="0"/>
              <a:t>Documentation in the individual’s chart</a:t>
            </a:r>
          </a:p>
          <a:p>
            <a:pPr marL="457200" indent="-342900">
              <a:buClr>
                <a:schemeClr val="accent1"/>
              </a:buClr>
              <a:buFont typeface="Arial" panose="020B0604020202020204" pitchFamily="34" charset="0"/>
              <a:buChar char="•"/>
            </a:pPr>
            <a:r>
              <a:rPr lang="en-CA" dirty="0"/>
              <a:t>Verbal Requests</a:t>
            </a:r>
          </a:p>
          <a:p>
            <a:pPr marL="1257300" lvl="1">
              <a:buClr>
                <a:schemeClr val="accent1"/>
              </a:buClr>
              <a:buFont typeface="Arial" panose="020B0604020202020204" pitchFamily="34" charset="0"/>
              <a:buChar char="•"/>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5</a:t>
            </a:fld>
            <a:endParaRPr lang="en-US"/>
          </a:p>
        </p:txBody>
      </p:sp>
    </p:spTree>
    <p:extLst>
      <p:ext uri="{BB962C8B-B14F-4D97-AF65-F5344CB8AC3E}">
        <p14:creationId xmlns:p14="http://schemas.microsoft.com/office/powerpoint/2010/main" val="323698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r>
              <a:rPr lang="en-CA" sz="2400" dirty="0">
                <a:solidFill>
                  <a:schemeClr val="tx1"/>
                </a:solidFill>
              </a:rPr>
              <a:t>General Procedures for Access to PHI Requests</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05200"/>
          </a:xfrm>
        </p:spPr>
        <p:txBody>
          <a:bodyPr/>
          <a:lstStyle/>
          <a:p>
            <a:pPr marL="457200" indent="-342900">
              <a:buClr>
                <a:schemeClr val="accent1"/>
              </a:buClr>
              <a:buFont typeface="Arial" panose="020B0604020202020204" pitchFamily="34" charset="0"/>
              <a:buChar char="•"/>
            </a:pPr>
            <a:r>
              <a:rPr lang="en-CA" dirty="0"/>
              <a:t>Adoption Records</a:t>
            </a:r>
          </a:p>
          <a:p>
            <a:pPr marL="1257300" lvl="1">
              <a:buClr>
                <a:schemeClr val="accent1"/>
              </a:buClr>
              <a:buFont typeface="Arial" panose="020B0604020202020204" pitchFamily="34" charset="0"/>
              <a:buChar char="•"/>
            </a:pPr>
            <a:r>
              <a:rPr lang="en-CA" dirty="0"/>
              <a:t>Do Not Release!</a:t>
            </a:r>
          </a:p>
          <a:p>
            <a:pPr marL="1257300" lvl="1">
              <a:buClr>
                <a:schemeClr val="accent1"/>
              </a:buClr>
              <a:buFont typeface="Arial" panose="020B0604020202020204" pitchFamily="34" charset="0"/>
              <a:buChar char="•"/>
            </a:pPr>
            <a:endParaRPr lang="en-CA" dirty="0"/>
          </a:p>
          <a:p>
            <a:pPr marL="1257300" lvl="1">
              <a:buClr>
                <a:schemeClr val="accent1"/>
              </a:buClr>
              <a:buFont typeface="Arial" panose="020B0604020202020204" pitchFamily="34" charset="0"/>
              <a:buChar char="•"/>
            </a:pPr>
            <a:r>
              <a:rPr lang="en-CA" dirty="0"/>
              <a:t>Direct individual to Post Adoption Services</a:t>
            </a:r>
          </a:p>
          <a:p>
            <a:pPr lvl="1" indent="0">
              <a:buClr>
                <a:schemeClr val="accent1"/>
              </a:buClr>
              <a:buNone/>
            </a:pPr>
            <a:endParaRPr lang="en-CA" dirty="0"/>
          </a:p>
          <a:p>
            <a:pPr marL="457200" indent="-342900">
              <a:buClr>
                <a:schemeClr val="accent1"/>
              </a:buClr>
              <a:buFont typeface="Arial" panose="020B0604020202020204" pitchFamily="34" charset="0"/>
              <a:buChar char="•"/>
            </a:pPr>
            <a:r>
              <a:rPr lang="en-CA" dirty="0"/>
              <a:t>Absence of PHI</a:t>
            </a:r>
          </a:p>
          <a:p>
            <a:pPr>
              <a:buClr>
                <a:schemeClr val="accent1"/>
              </a:buClr>
            </a:pPr>
            <a:endParaRPr lang="en-CA" sz="1800" dirty="0"/>
          </a:p>
          <a:p>
            <a:pPr marL="457200" indent="-342900">
              <a:buClr>
                <a:schemeClr val="accent1"/>
              </a:buClr>
              <a:buFont typeface="Arial" panose="020B0604020202020204" pitchFamily="34" charset="0"/>
              <a:buChar char="•"/>
            </a:pPr>
            <a:endParaRPr lang="en-CA" dirty="0"/>
          </a:p>
          <a:p>
            <a:pPr marL="1257300" lvl="1">
              <a:buClr>
                <a:schemeClr val="accent1"/>
              </a:buClr>
              <a:buFont typeface="Arial" panose="020B0604020202020204" pitchFamily="34" charset="0"/>
              <a:buChar char="•"/>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6</a:t>
            </a:fld>
            <a:endParaRPr lang="en-US"/>
          </a:p>
        </p:txBody>
      </p:sp>
    </p:spTree>
    <p:extLst>
      <p:ext uri="{BB962C8B-B14F-4D97-AF65-F5344CB8AC3E}">
        <p14:creationId xmlns:p14="http://schemas.microsoft.com/office/powerpoint/2010/main" val="408162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r>
              <a:rPr lang="en-CA" sz="2400" dirty="0">
                <a:solidFill>
                  <a:schemeClr val="tx1"/>
                </a:solidFill>
              </a:rPr>
              <a:t>General Procedures for Access to PHI Requests</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05200"/>
          </a:xfrm>
        </p:spPr>
        <p:txBody>
          <a:bodyPr/>
          <a:lstStyle/>
          <a:p>
            <a:pPr marL="457200" indent="-342900">
              <a:buClr>
                <a:schemeClr val="accent1"/>
              </a:buClr>
              <a:buFont typeface="Arial" panose="020B0604020202020204" pitchFamily="34" charset="0"/>
              <a:buChar char="•"/>
            </a:pPr>
            <a:r>
              <a:rPr lang="en-CA" dirty="0"/>
              <a:t>Checking Identification (ID)</a:t>
            </a:r>
          </a:p>
          <a:p>
            <a:pPr marL="1257300" lvl="1">
              <a:buClr>
                <a:schemeClr val="accent1"/>
              </a:buClr>
              <a:buFont typeface="Arial" panose="020B0604020202020204" pitchFamily="34" charset="0"/>
              <a:buChar char="•"/>
            </a:pPr>
            <a:r>
              <a:rPr lang="en-CA" dirty="0"/>
              <a:t>Provincial Health Card and; </a:t>
            </a:r>
          </a:p>
          <a:p>
            <a:pPr marL="1714500" lvl="2">
              <a:buClr>
                <a:schemeClr val="accent1"/>
              </a:buClr>
              <a:buFont typeface="Arial" panose="020B0604020202020204" pitchFamily="34" charset="0"/>
              <a:buChar char="•"/>
            </a:pPr>
            <a:r>
              <a:rPr lang="en-CA" dirty="0"/>
              <a:t> one (1) piece of photo ID</a:t>
            </a:r>
          </a:p>
          <a:p>
            <a:pPr lvl="2" indent="0">
              <a:buClr>
                <a:schemeClr val="accent1"/>
              </a:buClr>
              <a:buNone/>
            </a:pPr>
            <a:r>
              <a:rPr lang="en-CA" dirty="0"/>
              <a:t>OR</a:t>
            </a:r>
          </a:p>
          <a:p>
            <a:pPr marL="1714500" lvl="2">
              <a:buClr>
                <a:schemeClr val="accent1"/>
              </a:buClr>
              <a:buFont typeface="Arial" panose="020B0604020202020204" pitchFamily="34" charset="0"/>
              <a:buChar char="•"/>
            </a:pPr>
            <a:r>
              <a:rPr lang="en-CA" dirty="0"/>
              <a:t>One (1) additional piece of gov’t ID without a photo that identifies Date of Birth</a:t>
            </a:r>
          </a:p>
          <a:p>
            <a:pPr lvl="1" indent="0">
              <a:buClr>
                <a:schemeClr val="accent1"/>
              </a:buClr>
              <a:buNone/>
            </a:pPr>
            <a:r>
              <a:rPr lang="en-CA" dirty="0"/>
              <a:t>	</a:t>
            </a:r>
          </a:p>
          <a:p>
            <a:pPr marL="457200" indent="-342900">
              <a:buClr>
                <a:schemeClr val="accent1"/>
              </a:buClr>
              <a:buFont typeface="Arial" panose="020B0604020202020204" pitchFamily="34" charset="0"/>
              <a:buChar char="•"/>
            </a:pPr>
            <a:r>
              <a:rPr lang="en-CA" dirty="0"/>
              <a:t>Parent Access to Child’s PHI</a:t>
            </a:r>
          </a:p>
          <a:p>
            <a:pPr marL="1257300" lvl="1">
              <a:buClr>
                <a:schemeClr val="accent1"/>
              </a:buClr>
              <a:buFont typeface="Arial" panose="020B0604020202020204" pitchFamily="34" charset="0"/>
              <a:buChar char="•"/>
            </a:pPr>
            <a:r>
              <a:rPr lang="en-CA" dirty="0"/>
              <a:t>Photo ID of the parent</a:t>
            </a:r>
          </a:p>
          <a:p>
            <a:pPr lvl="1" indent="0">
              <a:buClr>
                <a:schemeClr val="accent1"/>
              </a:buClr>
              <a:buNone/>
            </a:pPr>
            <a:r>
              <a:rPr lang="en-CA" dirty="0"/>
              <a:t>AND</a:t>
            </a:r>
          </a:p>
          <a:p>
            <a:pPr marL="1257300" lvl="1">
              <a:buClr>
                <a:schemeClr val="accent1"/>
              </a:buClr>
              <a:buFont typeface="Arial" panose="020B0604020202020204" pitchFamily="34" charset="0"/>
              <a:buChar char="•"/>
            </a:pPr>
            <a:r>
              <a:rPr lang="en-CA" dirty="0"/>
              <a:t>Provincial Health Card of the child</a:t>
            </a:r>
          </a:p>
          <a:p>
            <a:pPr marL="1257300" lvl="1">
              <a:buClr>
                <a:schemeClr val="accent1"/>
              </a:buClr>
              <a:buFont typeface="Arial" panose="020B0604020202020204" pitchFamily="34" charset="0"/>
              <a:buChar char="•"/>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7</a:t>
            </a:fld>
            <a:endParaRPr lang="en-US"/>
          </a:p>
        </p:txBody>
      </p:sp>
    </p:spTree>
    <p:extLst>
      <p:ext uri="{BB962C8B-B14F-4D97-AF65-F5344CB8AC3E}">
        <p14:creationId xmlns:p14="http://schemas.microsoft.com/office/powerpoint/2010/main" val="202614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r>
              <a:rPr lang="en-CA" sz="2400" dirty="0">
                <a:solidFill>
                  <a:schemeClr val="tx1"/>
                </a:solidFill>
              </a:rPr>
              <a:t>General Procedures for Access to PHI Requests</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05200"/>
          </a:xfrm>
        </p:spPr>
        <p:txBody>
          <a:bodyPr/>
          <a:lstStyle/>
          <a:p>
            <a:pPr marL="457200" indent="-342900">
              <a:buClr>
                <a:schemeClr val="accent1"/>
              </a:buClr>
              <a:buFont typeface="Arial" panose="020B0604020202020204" pitchFamily="34" charset="0"/>
              <a:buChar char="•"/>
            </a:pPr>
            <a:r>
              <a:rPr lang="en-CA" dirty="0"/>
              <a:t>ID of Substitute Decision Maker (SDM)</a:t>
            </a:r>
          </a:p>
          <a:p>
            <a:pPr>
              <a:buClr>
                <a:schemeClr val="accent1"/>
              </a:buClr>
            </a:pPr>
            <a:endParaRPr lang="en-CA" sz="1800" dirty="0"/>
          </a:p>
          <a:p>
            <a:pPr marL="1257300" lvl="1">
              <a:buClr>
                <a:schemeClr val="accent1"/>
              </a:buClr>
              <a:buFont typeface="Arial" panose="020B0604020202020204" pitchFamily="34" charset="0"/>
              <a:buChar char="•"/>
            </a:pPr>
            <a:r>
              <a:rPr lang="en-CA" dirty="0"/>
              <a:t>Photo ID of the SDM  </a:t>
            </a:r>
          </a:p>
          <a:p>
            <a:pPr lvl="1" indent="0">
              <a:buClr>
                <a:schemeClr val="accent1"/>
              </a:buClr>
              <a:buNone/>
            </a:pPr>
            <a:endParaRPr lang="en-CA" dirty="0"/>
          </a:p>
          <a:p>
            <a:pPr marL="457200" indent="-342900">
              <a:buClr>
                <a:schemeClr val="accent1"/>
              </a:buClr>
              <a:buFont typeface="Arial" panose="020B0604020202020204" pitchFamily="34" charset="0"/>
              <a:buChar char="•"/>
            </a:pPr>
            <a:r>
              <a:rPr lang="en-CA" dirty="0"/>
              <a:t>Lack of ID</a:t>
            </a:r>
          </a:p>
          <a:p>
            <a:pPr>
              <a:buClr>
                <a:schemeClr val="accent1"/>
              </a:buClr>
            </a:pPr>
            <a:endParaRPr lang="en-CA" sz="1800" dirty="0"/>
          </a:p>
          <a:p>
            <a:pPr marL="1257300" lvl="1">
              <a:buClr>
                <a:schemeClr val="accent1"/>
              </a:buClr>
              <a:buFont typeface="Arial" panose="020B0604020202020204" pitchFamily="34" charset="0"/>
              <a:buChar char="•"/>
            </a:pPr>
            <a:r>
              <a:rPr lang="en-CA" dirty="0"/>
              <a:t>Questions related to information in the records</a:t>
            </a:r>
          </a:p>
          <a:p>
            <a:pPr lvl="1" indent="0">
              <a:buClr>
                <a:schemeClr val="accent1"/>
              </a:buClr>
              <a:buNone/>
            </a:pPr>
            <a:r>
              <a:rPr lang="en-CA" dirty="0"/>
              <a:t>	</a:t>
            </a:r>
          </a:p>
          <a:p>
            <a:pPr marL="457200" indent="-342900">
              <a:buClr>
                <a:schemeClr val="accent1"/>
              </a:buClr>
              <a:buFont typeface="Arial" panose="020B0604020202020204" pitchFamily="34" charset="0"/>
              <a:buChar char="•"/>
            </a:pPr>
            <a:r>
              <a:rPr lang="en-CA" dirty="0"/>
              <a:t>ID Requirements for phone/virtual requests</a:t>
            </a:r>
          </a:p>
          <a:p>
            <a:pPr>
              <a:buClr>
                <a:schemeClr val="accent1"/>
              </a:buClr>
            </a:pPr>
            <a:endParaRPr lang="en-CA" sz="1800" dirty="0"/>
          </a:p>
          <a:p>
            <a:pPr marL="1257300" lvl="1">
              <a:buClr>
                <a:schemeClr val="accent1"/>
              </a:buClr>
              <a:buFont typeface="Arial" panose="020B0604020202020204" pitchFamily="34" charset="0"/>
              <a:buChar char="•"/>
            </a:pPr>
            <a:r>
              <a:rPr lang="en-CA" dirty="0"/>
              <a:t>Copies</a:t>
            </a:r>
          </a:p>
          <a:p>
            <a:pPr lvl="1" indent="0">
              <a:buClr>
                <a:schemeClr val="accent1"/>
              </a:buClr>
              <a:buNone/>
            </a:pPr>
            <a:endParaRPr lang="en-CA" dirty="0"/>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8</a:t>
            </a:fld>
            <a:endParaRPr lang="en-US"/>
          </a:p>
        </p:txBody>
      </p:sp>
    </p:spTree>
    <p:extLst>
      <p:ext uri="{BB962C8B-B14F-4D97-AF65-F5344CB8AC3E}">
        <p14:creationId xmlns:p14="http://schemas.microsoft.com/office/powerpoint/2010/main" val="728409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571500" y="133350"/>
            <a:ext cx="7010400" cy="744300"/>
          </a:xfrm>
        </p:spPr>
        <p:txBody>
          <a:bodyPr/>
          <a:lstStyle/>
          <a:p>
            <a:pPr algn="ctr"/>
            <a:r>
              <a:rPr lang="en-CA" sz="2400" dirty="0">
                <a:solidFill>
                  <a:schemeClr val="tx1"/>
                </a:solidFill>
              </a:rPr>
              <a:t>Q &amp; A Time!</a:t>
            </a:r>
            <a:endParaRPr lang="en-US" sz="2400"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838200" y="971550"/>
            <a:ext cx="6477000" cy="3505200"/>
          </a:xfrm>
        </p:spPr>
        <p:txBody>
          <a:bodyPr/>
          <a:lstStyle/>
          <a:p>
            <a:pPr marL="457200" indent="-342900">
              <a:buClr>
                <a:schemeClr val="accent1"/>
              </a:buClr>
              <a:buFont typeface="Arial" panose="020B0604020202020204" pitchFamily="34" charset="0"/>
              <a:buChar char="•"/>
            </a:pPr>
            <a:r>
              <a:rPr lang="en-CA" dirty="0"/>
              <a:t>Question 1</a:t>
            </a:r>
          </a:p>
          <a:p>
            <a:pPr marL="1257300" lvl="1">
              <a:buClr>
                <a:schemeClr val="accent1"/>
              </a:buClr>
              <a:buFont typeface="Arial" panose="020B0604020202020204" pitchFamily="34" charset="0"/>
              <a:buChar char="•"/>
            </a:pPr>
            <a:r>
              <a:rPr lang="en-CA" dirty="0"/>
              <a:t>If you receive an email request for a record, how do you confirm the individual’s identity?	</a:t>
            </a:r>
          </a:p>
          <a:p>
            <a:pPr marL="457200" indent="-342900">
              <a:buClr>
                <a:schemeClr val="accent1"/>
              </a:buClr>
              <a:buFont typeface="Arial" panose="020B0604020202020204" pitchFamily="34" charset="0"/>
              <a:buChar char="•"/>
            </a:pPr>
            <a:r>
              <a:rPr lang="en-CA" dirty="0"/>
              <a:t>Question 2</a:t>
            </a:r>
          </a:p>
          <a:p>
            <a:pPr marL="1257300" lvl="1">
              <a:buClr>
                <a:schemeClr val="accent1"/>
              </a:buClr>
              <a:buFont typeface="Arial" panose="020B0604020202020204" pitchFamily="34" charset="0"/>
              <a:buChar char="•"/>
            </a:pPr>
            <a:r>
              <a:rPr lang="en-CA" dirty="0"/>
              <a:t>How do you proceed if an individual requesting a record doesn’t have a photo ID and only their health card?</a:t>
            </a:r>
          </a:p>
          <a:p>
            <a:pPr marL="400050" indent="-285750">
              <a:buClr>
                <a:schemeClr val="accent1"/>
              </a:buClr>
              <a:buFont typeface="Arial" panose="020B0604020202020204" pitchFamily="34" charset="0"/>
              <a:buChar char="•"/>
            </a:pPr>
            <a:r>
              <a:rPr lang="en-CA" dirty="0"/>
              <a:t>Question</a:t>
            </a:r>
            <a:r>
              <a:rPr lang="en-CA" sz="1800" dirty="0"/>
              <a:t> </a:t>
            </a:r>
            <a:r>
              <a:rPr lang="en-CA" dirty="0"/>
              <a:t>3</a:t>
            </a:r>
          </a:p>
          <a:p>
            <a:pPr marL="1257300" lvl="1">
              <a:buClr>
                <a:schemeClr val="accent1"/>
              </a:buClr>
              <a:buFont typeface="Arial" panose="020B0604020202020204" pitchFamily="34" charset="0"/>
              <a:buChar char="•"/>
            </a:pPr>
            <a:r>
              <a:rPr lang="en-CA" dirty="0"/>
              <a:t>You receive a request from an individual requesting their birth records.  How do you proceed?</a:t>
            </a:r>
          </a:p>
          <a:p>
            <a:pPr lvl="1" indent="0">
              <a:buClr>
                <a:schemeClr val="accent1"/>
              </a:buClr>
              <a:buNone/>
            </a:pPr>
            <a:endParaRPr lang="en-CA" dirty="0"/>
          </a:p>
          <a:p>
            <a:pPr marL="457200">
              <a:buClr>
                <a:schemeClr val="accent1"/>
              </a:buClr>
            </a:pPr>
            <a:endParaRPr lang="en-CA" dirty="0"/>
          </a:p>
          <a:p>
            <a:pPr lvl="1" indent="0">
              <a:buClr>
                <a:schemeClr val="accent1"/>
              </a:buClr>
              <a:buNone/>
            </a:pPr>
            <a:endParaRPr lang="en-CA" dirty="0"/>
          </a:p>
          <a:p>
            <a:pPr lvl="1" indent="0">
              <a:buClr>
                <a:schemeClr val="accent1"/>
              </a:buClr>
              <a:buNone/>
            </a:pPr>
            <a:r>
              <a:rPr lang="en-CA" dirty="0"/>
              <a:t>	</a:t>
            </a:r>
          </a:p>
          <a:p>
            <a:pPr marL="1257300" lvl="1">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9</a:t>
            </a:fld>
            <a:endParaRPr lang="en-US"/>
          </a:p>
        </p:txBody>
      </p:sp>
    </p:spTree>
    <p:extLst>
      <p:ext uri="{BB962C8B-B14F-4D97-AF65-F5344CB8AC3E}">
        <p14:creationId xmlns:p14="http://schemas.microsoft.com/office/powerpoint/2010/main" val="2437136015"/>
      </p:ext>
    </p:extLst>
  </p:cSld>
  <p:clrMapOvr>
    <a:masterClrMapping/>
  </p:clrMapOvr>
</p:sld>
</file>

<file path=ppt/theme/theme1.xml><?xml version="1.0" encoding="utf-8"?>
<a:theme xmlns:a="http://schemas.openxmlformats.org/drawingml/2006/main" name="Silvia template">
  <a:themeElements>
    <a:clrScheme name="Custom 6">
      <a:dk1>
        <a:srgbClr val="000000"/>
      </a:dk1>
      <a:lt1>
        <a:srgbClr val="FFFFFF"/>
      </a:lt1>
      <a:dk2>
        <a:srgbClr val="5D6273"/>
      </a:dk2>
      <a:lt2>
        <a:srgbClr val="DBEFF9"/>
      </a:lt2>
      <a:accent1>
        <a:srgbClr val="0F6FC6"/>
      </a:accent1>
      <a:accent2>
        <a:srgbClr val="73D66E"/>
      </a:accent2>
      <a:accent3>
        <a:srgbClr val="0BD0D9"/>
      </a:accent3>
      <a:accent4>
        <a:srgbClr val="10CF9B"/>
      </a:accent4>
      <a:accent5>
        <a:srgbClr val="7CCA62"/>
      </a:accent5>
      <a:accent6>
        <a:srgbClr val="A5C249"/>
      </a:accent6>
      <a:hlink>
        <a:srgbClr val="F49100"/>
      </a:hlink>
      <a:folHlink>
        <a:srgbClr val="85DFD0"/>
      </a:folHlink>
    </a:clrScheme>
    <a:fontScheme name="Garamond-Trebuchet MS">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 Powerpoint template" id="{02D4750D-C1DE-A749-94B9-8A806E8B4D0B}" vid="{133CE373-7F13-0747-9F73-3474FCC43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13001</TotalTime>
  <Words>1551</Words>
  <Application>Microsoft Office PowerPoint</Application>
  <PresentationFormat>On-screen Show (16:9)</PresentationFormat>
  <Paragraphs>400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Lato Light</vt:lpstr>
      <vt:lpstr>Trebuchet MS</vt:lpstr>
      <vt:lpstr>Silvia template</vt:lpstr>
      <vt:lpstr>Access, disclosure, and Correction of personal health information protocol</vt:lpstr>
      <vt:lpstr>Presentation Outline</vt:lpstr>
      <vt:lpstr>Key Terms</vt:lpstr>
      <vt:lpstr>General Procedures for Access to PHI Requests</vt:lpstr>
      <vt:lpstr>General Procedures for Access to PHI Requests</vt:lpstr>
      <vt:lpstr>General Procedures for Access to PHI Requests</vt:lpstr>
      <vt:lpstr>General Procedures for Access to PHI Requests</vt:lpstr>
      <vt:lpstr>General Procedures for Access to PHI Requests</vt:lpstr>
      <vt:lpstr>Q &amp; A Time!</vt:lpstr>
      <vt:lpstr>General Procedures for Preparation of PHI</vt:lpstr>
      <vt:lpstr>General Procedures for Preparation of PHI</vt:lpstr>
      <vt:lpstr>General Procedures for Preparation of PHI</vt:lpstr>
      <vt:lpstr>General Procedures for Preparation of PHI</vt:lpstr>
      <vt:lpstr>General Procedures for Preparation of PHI</vt:lpstr>
      <vt:lpstr>Q &amp; A Time!</vt:lpstr>
      <vt:lpstr>Individual Right of Access to PHI</vt:lpstr>
      <vt:lpstr>Access to PHI Belonging to Another Individual</vt:lpstr>
      <vt:lpstr>Access to PHI Belonging to Another Individual</vt:lpstr>
      <vt:lpstr>Q &amp; A Time!</vt:lpstr>
      <vt:lpstr>Refusal of Access</vt:lpstr>
      <vt:lpstr>Disclosure of PHI</vt:lpstr>
      <vt:lpstr>Disclosure of PHI</vt:lpstr>
      <vt:lpstr>Requests to Correct PHI</vt:lpstr>
      <vt:lpstr>Requests to Correct PHI</vt:lpstr>
      <vt:lpstr>Q &amp; A Time!</vt:lpstr>
      <vt:lpstr>For questions or feedback regarding this presentation, please contact us at  Healthprivacy@ihis.org  or 902-569-7734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Marc C.  Dagenais</dc:creator>
  <cp:lastModifiedBy>Sherri Maye</cp:lastModifiedBy>
  <cp:revision>283</cp:revision>
  <cp:lastPrinted>2023-03-22T13:37:54Z</cp:lastPrinted>
  <dcterms:created xsi:type="dcterms:W3CDTF">2019-11-26T13:23:49Z</dcterms:created>
  <dcterms:modified xsi:type="dcterms:W3CDTF">2023-09-12T18:35:22Z</dcterms:modified>
</cp:coreProperties>
</file>