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13" r:id="rId3"/>
    <p:sldId id="318" r:id="rId4"/>
    <p:sldId id="315" r:id="rId5"/>
    <p:sldId id="309" r:id="rId6"/>
    <p:sldId id="312" r:id="rId7"/>
    <p:sldId id="316" r:id="rId8"/>
    <p:sldId id="317" r:id="rId9"/>
    <p:sldId id="283" r:id="rId10"/>
    <p:sldId id="31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8C44-6D60-4EDB-BA7E-91CE3B2FE0B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9AB3C-1895-4803-A91A-EC5E112C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6554B-B22B-4C19-A7E3-BF0B257A135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12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6554B-B22B-4C19-A7E3-BF0B257A135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41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6554B-B22B-4C19-A7E3-BF0B257A13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4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6554B-B22B-4C19-A7E3-BF0B257A135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3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9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1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49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48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281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61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6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0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0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2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9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4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5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141D5-4313-4256-B29A-30A1945A17EA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4D511E-0B78-44A8-9B7B-57C9F1C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ealthprivacy@ihi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ealthprivacy@ihi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52D68825-34E6-4CC0-910D-8F2D64D0E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Presented by: Access to Information &amp; Privacy Team, Health PEI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F4B4F-2D45-445F-A166-DAF00CEDB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Privacy Breach Management Guide</a:t>
            </a:r>
          </a:p>
        </p:txBody>
      </p:sp>
    </p:spTree>
    <p:extLst>
      <p:ext uri="{BB962C8B-B14F-4D97-AF65-F5344CB8AC3E}">
        <p14:creationId xmlns:p14="http://schemas.microsoft.com/office/powerpoint/2010/main" val="1388382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037807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Thank you for reviewing this information, we hope you found it helpful.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56411"/>
            <a:ext cx="8596668" cy="32395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If you have any feedback or suggestions about improving this information, please send it to the Access To Information &amp; Privacy (ATIP) team at </a:t>
            </a:r>
            <a:r>
              <a:rPr lang="en-US" sz="3200" dirty="0">
                <a:hlinkClick r:id="rId2"/>
              </a:rPr>
              <a:t>healthprivacy@ihis.org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** Privacy Breach &amp; Complaints Management Protocol is coming soon!</a:t>
            </a:r>
          </a:p>
        </p:txBody>
      </p:sp>
    </p:spTree>
    <p:extLst>
      <p:ext uri="{BB962C8B-B14F-4D97-AF65-F5344CB8AC3E}">
        <p14:creationId xmlns:p14="http://schemas.microsoft.com/office/powerpoint/2010/main" val="254492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905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a privacy breach?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260" y="1841500"/>
            <a:ext cx="9678365" cy="353784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C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Personal Health Information (PHI) or Personal Information (PI) is or is suspected to have been;</a:t>
            </a:r>
          </a:p>
          <a:p>
            <a:pPr lvl="2">
              <a:lnSpc>
                <a:spcPct val="90000"/>
              </a:lnSpc>
            </a:pPr>
            <a:r>
              <a:rPr lang="en-CA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stolen, lost or used, disclosed, accessed or destroyed without authorization…</a:t>
            </a:r>
          </a:p>
          <a:p>
            <a:pPr lvl="1">
              <a:lnSpc>
                <a:spcPct val="90000"/>
              </a:lnSpc>
            </a:pPr>
            <a:r>
              <a:rPr lang="en-C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then a privacy breach has potentially occurred!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123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3A78-341B-4170-915A-6AFAF91F0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a Privacy Breach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D4601-8AF5-486A-9BCD-ECE60E8EA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0150"/>
            <a:ext cx="8727923" cy="5553075"/>
          </a:xfrm>
        </p:spPr>
        <p:txBody>
          <a:bodyPr>
            <a:normAutofit fontScale="70000" lnSpcReduction="20000"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r>
              <a:rPr lang="en-US" sz="2200" kern="0" dirty="0">
                <a:solidFill>
                  <a:srgbClr val="000000"/>
                </a:solidFill>
                <a:latin typeface="Myriad Pro" pitchFamily="34" charset="0"/>
              </a:rPr>
              <a:t>Before we get into the steps of managing a privacy breach, lets look at some ways that we can prevent them from occurring!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endParaRPr lang="en-US" sz="2200" kern="0" dirty="0">
              <a:solidFill>
                <a:srgbClr val="000000"/>
              </a:solidFill>
              <a:latin typeface="Myriad Pro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r>
              <a:rPr lang="en-US" sz="2200" kern="0" dirty="0">
                <a:solidFill>
                  <a:srgbClr val="000000"/>
                </a:solidFill>
                <a:latin typeface="Myriad Pro" pitchFamily="34" charset="0"/>
              </a:rPr>
              <a:t>What are some things you can do in your role to prevent privacy breaches??</a:t>
            </a:r>
          </a:p>
          <a:p>
            <a:pPr marL="0" indent="0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None/>
            </a:pPr>
            <a:endParaRPr lang="en-US" sz="2200" kern="0" dirty="0">
              <a:solidFill>
                <a:srgbClr val="000000"/>
              </a:solidFill>
              <a:latin typeface="Myriad Pro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r>
              <a:rPr lang="en-US" sz="2000" b="1" kern="0" dirty="0">
                <a:solidFill>
                  <a:srgbClr val="000000"/>
                </a:solidFill>
                <a:latin typeface="Myriad Pro" pitchFamily="34" charset="0"/>
              </a:rPr>
              <a:t>Privacy in the office/clinic/waiting room/all health care settings</a:t>
            </a:r>
            <a:r>
              <a:rPr lang="en-US" sz="2000" kern="0" dirty="0">
                <a:solidFill>
                  <a:srgbClr val="000000"/>
                </a:solidFill>
                <a:latin typeface="Myriad Pro" pitchFamily="34" charset="0"/>
              </a:rPr>
              <a:t> – consider who can hear your telephone conversations, in person conversations, double checking phone/fax numbers, do not leave PHI or PI on voicemails, consider what information you are revealing when you call out to individuals in waiting rooms.</a:t>
            </a:r>
          </a:p>
          <a:p>
            <a:pPr marL="457200" lvl="1" indent="0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Myriad Pro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r>
              <a:rPr lang="en-US" sz="2000" b="1" kern="0" dirty="0">
                <a:solidFill>
                  <a:srgbClr val="000000"/>
                </a:solidFill>
                <a:latin typeface="Myriad Pro" pitchFamily="34" charset="0"/>
              </a:rPr>
              <a:t>Transporting information </a:t>
            </a:r>
            <a:r>
              <a:rPr lang="en-US" sz="2000" kern="0" dirty="0">
                <a:solidFill>
                  <a:srgbClr val="000000"/>
                </a:solidFill>
                <a:latin typeface="Myriad Pro" pitchFamily="34" charset="0"/>
              </a:rPr>
              <a:t>– keep the information (in all formats) secured on your person, if you must leave in a vehicle ensure it is not visible, (</a:t>
            </a:r>
            <a:r>
              <a:rPr lang="en-US" sz="2000" kern="0" dirty="0" err="1">
                <a:solidFill>
                  <a:srgbClr val="000000"/>
                </a:solidFill>
                <a:latin typeface="Myriad Pro" pitchFamily="34" charset="0"/>
              </a:rPr>
              <a:t>ie</a:t>
            </a:r>
            <a:r>
              <a:rPr lang="en-US" sz="2000" kern="0" dirty="0">
                <a:solidFill>
                  <a:srgbClr val="000000"/>
                </a:solidFill>
                <a:latin typeface="Myriad Pro" pitchFamily="34" charset="0"/>
              </a:rPr>
              <a:t>. locked in the trunk).</a:t>
            </a:r>
          </a:p>
          <a:p>
            <a:pPr marL="457200" lvl="1" indent="0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Myriad Pro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r>
              <a:rPr lang="en-US" sz="2000" b="1" kern="0" dirty="0">
                <a:solidFill>
                  <a:srgbClr val="000000"/>
                </a:solidFill>
                <a:latin typeface="Myriad Pro" pitchFamily="34" charset="0"/>
              </a:rPr>
              <a:t>Working from home risks </a:t>
            </a:r>
            <a:r>
              <a:rPr lang="en-US" sz="2000" kern="0" dirty="0">
                <a:solidFill>
                  <a:srgbClr val="000000"/>
                </a:solidFill>
                <a:latin typeface="Myriad Pro" pitchFamily="34" charset="0"/>
              </a:rPr>
              <a:t>– be mindful of who can see your work, hear your conversations, connect to your Teams chats, etc.</a:t>
            </a:r>
          </a:p>
          <a:p>
            <a:pPr marL="457200" lvl="1" indent="0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Myriad Pro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r>
              <a:rPr lang="en-US" sz="2000" b="1" kern="0" dirty="0">
                <a:solidFill>
                  <a:srgbClr val="000000"/>
                </a:solidFill>
                <a:latin typeface="Myriad Pro" pitchFamily="34" charset="0"/>
              </a:rPr>
              <a:t>Release of information</a:t>
            </a:r>
            <a:r>
              <a:rPr lang="en-US" sz="2000" kern="0" dirty="0">
                <a:solidFill>
                  <a:srgbClr val="000000"/>
                </a:solidFill>
                <a:latin typeface="Myriad Pro" pitchFamily="34" charset="0"/>
              </a:rPr>
              <a:t>- ensure you are reviewing for and redacting third party info., ensure you have the right patient, right contact info, double check pages to ensure no one else’s info is included.</a:t>
            </a:r>
          </a:p>
          <a:p>
            <a:pPr marL="457200" lvl="1" indent="0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None/>
            </a:pPr>
            <a:endParaRPr lang="en-US" sz="2000" b="1" kern="0" dirty="0">
              <a:solidFill>
                <a:srgbClr val="000000"/>
              </a:solidFill>
              <a:latin typeface="Myriad Pro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r>
              <a:rPr lang="en-US" sz="2000" b="1" kern="0" dirty="0">
                <a:solidFill>
                  <a:srgbClr val="000000"/>
                </a:solidFill>
                <a:latin typeface="Myriad Pro" pitchFamily="34" charset="0"/>
              </a:rPr>
              <a:t>Keeping accurate records- </a:t>
            </a:r>
            <a:r>
              <a:rPr lang="en-US" sz="2000" kern="0" dirty="0">
                <a:solidFill>
                  <a:srgbClr val="000000"/>
                </a:solidFill>
                <a:latin typeface="Myriad Pro" pitchFamily="34" charset="0"/>
              </a:rPr>
              <a:t>always</a:t>
            </a:r>
            <a:r>
              <a:rPr lang="en-US" sz="2000" b="1" kern="0" dirty="0">
                <a:solidFill>
                  <a:srgbClr val="000000"/>
                </a:solidFill>
                <a:latin typeface="Myriad Pro" pitchFamily="34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Myriad Pro" pitchFamily="34" charset="0"/>
              </a:rPr>
              <a:t>use 2 patient identifiers, double check and update addresses, phone numbers, etc. at every encounter.</a:t>
            </a:r>
          </a:p>
          <a:p>
            <a:pPr marL="457200" lvl="1" indent="0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Myriad Pro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r>
              <a:rPr lang="en-US" sz="2000" b="1" kern="0" dirty="0">
                <a:solidFill>
                  <a:srgbClr val="000000"/>
                </a:solidFill>
                <a:latin typeface="Myriad Pro" pitchFamily="34" charset="0"/>
              </a:rPr>
              <a:t>Being mindful of conversations/info sharing/social media posts/etc. </a:t>
            </a:r>
            <a:r>
              <a:rPr lang="en-US" sz="2000" kern="0" dirty="0">
                <a:solidFill>
                  <a:srgbClr val="000000"/>
                </a:solidFill>
                <a:latin typeface="Myriad Pro" pitchFamily="34" charset="0"/>
              </a:rPr>
              <a:t>– always consider the “Need to Know” information, social media platforms that falsely claim privacy, risks of re-identification even without names being used.</a:t>
            </a:r>
          </a:p>
          <a:p>
            <a:pPr marL="457200" lvl="1" indent="0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Myriad Pro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r>
              <a:rPr lang="en-US" sz="2000" kern="0" dirty="0">
                <a:solidFill>
                  <a:srgbClr val="000000"/>
                </a:solidFill>
                <a:latin typeface="Myriad Pro" pitchFamily="34" charset="0"/>
              </a:rPr>
              <a:t>What are some other things that you can do to prevent breaches?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Font typeface="Marlett" pitchFamily="2" charset="2"/>
              <a:buChar char="8"/>
            </a:pPr>
            <a:endParaRPr lang="en-US" sz="2000" kern="0" dirty="0">
              <a:solidFill>
                <a:srgbClr val="000000"/>
              </a:solidFill>
              <a:latin typeface="Myriad Pro" pitchFamily="34" charset="0"/>
            </a:endParaRPr>
          </a:p>
          <a:p>
            <a:pPr marL="457200" lvl="1" indent="0" eaLnBrk="0" hangingPunct="0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83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How to Determine if a breach occurred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2364971"/>
            <a:ext cx="9620250" cy="3733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Was PHI or PI involved?</a:t>
            </a:r>
          </a:p>
          <a:p>
            <a:r>
              <a:rPr lang="en-US" sz="2400" dirty="0"/>
              <a:t>Did access/disclosure occur or was there a risk of same?</a:t>
            </a:r>
          </a:p>
          <a:p>
            <a:r>
              <a:rPr lang="en-US" sz="2400" dirty="0"/>
              <a:t>Was there a need to know the information?</a:t>
            </a:r>
          </a:p>
          <a:p>
            <a:r>
              <a:rPr lang="en-US" sz="2400" dirty="0"/>
              <a:t>Was more PHI than necessary accessed or disclosed?</a:t>
            </a:r>
          </a:p>
          <a:p>
            <a:r>
              <a:rPr lang="en-US" sz="2400" dirty="0"/>
              <a:t>Was the access/disclosure unauthorized?</a:t>
            </a:r>
          </a:p>
          <a:p>
            <a:pPr>
              <a:lnSpc>
                <a:spcPct val="90000"/>
              </a:lnSpc>
            </a:pPr>
            <a:r>
              <a:rPr lang="en-US" altLang="en-US" sz="2600" dirty="0">
                <a:latin typeface="Myriad Pro"/>
              </a:rPr>
              <a:t>Discuss with an Access to Information &amp; Privacy (ATIP) Consultant and/or Quality/Risk Coordinator, for support if you are unsure but think it is possible that a breach may have occurred.</a:t>
            </a:r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33975"/>
            <a:ext cx="9382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0000"/>
                </a:solidFill>
              </a:rPr>
              <a:t>Breaches, suspected breaches and potential breaches should all be recorded in PSMS.</a:t>
            </a:r>
          </a:p>
        </p:txBody>
      </p:sp>
    </p:spTree>
    <p:extLst>
      <p:ext uri="{BB962C8B-B14F-4D97-AF65-F5344CB8AC3E}">
        <p14:creationId xmlns:p14="http://schemas.microsoft.com/office/powerpoint/2010/main" val="255046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9650"/>
          </a:xfrm>
        </p:spPr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Breach Management Basic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19250"/>
            <a:ext cx="9829800" cy="45638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Containment and preliminary assessment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Gather initial details of what happened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Take steps to prevent further breach (contain it)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Record incident in PSMS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Document only the facts in the incident report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Determine exactly what PHI or PI has been breached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Recover, retrieve or confirm destruction of the PHI or PI, if possible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Try to get confirmation in writing of deletion or destruction of records by an unauthorized recipient (</a:t>
            </a:r>
            <a:r>
              <a:rPr lang="en-US" sz="2000" dirty="0" err="1"/>
              <a:t>ie</a:t>
            </a:r>
            <a:r>
              <a:rPr lang="en-US" sz="2000" dirty="0"/>
              <a:t>. confirm emails were deleted from inbox &amp; trash, etc.)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the breach involves theft or other criminal activity, Management will report to the appropriate law enforcement authorities.</a:t>
            </a:r>
          </a:p>
          <a:p>
            <a:pPr marL="0" indent="0">
              <a:lnSpc>
                <a:spcPct val="90000"/>
              </a:lnSpc>
              <a:buNone/>
            </a:pPr>
            <a:endParaRPr lang="en-US" sz="3600" dirty="0"/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537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8606"/>
          </a:xfrm>
        </p:spPr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Breach Management Basic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898" y="1428206"/>
            <a:ext cx="9324975" cy="48201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Investigation (Manager responsible, Privacy Officer and others as appropriate)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2000" dirty="0"/>
              <a:t>Gather further information from varied sources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Conduct auditing, if applicable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Confirm facts of the breach and identify factors, failed safeguards, intentional vs. accidental, etc.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Assess the risks to the Affected Individual(s) with the Privacy team.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the breach was intentional and caused by a staff person of Health PEI, Human Resources (HR) will be contacted.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Continue to record all follow up and investigation steps and results in PSMS.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810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85E0B-D56B-47BB-A8DE-046E72D45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44434"/>
            <a:ext cx="8596668" cy="870857"/>
          </a:xfrm>
        </p:spPr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Breach Management Basic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AFE97-97CD-4C80-BEF5-EC4BC380E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3337"/>
            <a:ext cx="8596668" cy="4378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Notification and reporting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000" dirty="0"/>
              <a:t>In consultation with Privacy Officer and Quality/Risk Coordinator, disclosure to affected individual(s) and notification to Commissioner are required, unless: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 adverse impact on provision of care to or well-being (mental, physical, economic or social) of the affected individual(s) 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ONLY HPEI CEO (in consult with Privacy Officer) notifies Commissioner of breaches!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99D82-D8CB-4198-ACEA-70255B7D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Breach Management Basic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124E5-0550-4B15-85FE-014E33DC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45921"/>
            <a:ext cx="8257661" cy="439544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Remediation and prevention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000" dirty="0"/>
              <a:t>Determine whether new or enhanced safeguards are required (Technical, physical and administrative measures to protect PHI and PI)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Discipline, if applicable – HR leads this process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Share findings with affected individual(s) as appropriate.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Health PEI CEO will share with the Information &amp; Privacy Commissioner (via Privacy Officer)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6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149"/>
          </a:xfrm>
        </p:spPr>
        <p:txBody>
          <a:bodyPr>
            <a:normAutofit fontScale="90000"/>
          </a:bodyPr>
          <a:lstStyle/>
          <a:p>
            <a:r>
              <a:rPr lang="en-US" dirty="0"/>
              <a:t>If you require Assistance…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5589"/>
            <a:ext cx="8596668" cy="432577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6600" dirty="0"/>
              <a:t>If you are unsure about the process or need some support and guidance, please contact your Access To Information &amp; Privacy (ATIP) team at </a:t>
            </a:r>
            <a:r>
              <a:rPr lang="en-US" sz="6600" dirty="0">
                <a:hlinkClick r:id="rId2"/>
              </a:rPr>
              <a:t>healthprivacy@ihis.org</a:t>
            </a:r>
            <a:r>
              <a:rPr lang="en-US" sz="6600" dirty="0"/>
              <a:t> </a:t>
            </a:r>
          </a:p>
          <a:p>
            <a:pPr marL="0" indent="0" algn="ctr">
              <a:buNone/>
            </a:pPr>
            <a:r>
              <a:rPr lang="en-US" sz="6600" dirty="0"/>
              <a:t>or 902-569-7734</a:t>
            </a:r>
            <a:br>
              <a:rPr lang="en-US" sz="6600" dirty="0"/>
            </a:br>
            <a:endParaRPr lang="en-US" sz="6600" b="1" dirty="0">
              <a:solidFill>
                <a:srgbClr val="8DC64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900</Words>
  <Application>Microsoft Office PowerPoint</Application>
  <PresentationFormat>Widescreen</PresentationFormat>
  <Paragraphs>79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Marlett</vt:lpstr>
      <vt:lpstr>Myriad Pro</vt:lpstr>
      <vt:lpstr>Times New Roman</vt:lpstr>
      <vt:lpstr>Trebuchet MS</vt:lpstr>
      <vt:lpstr>Wingdings 3</vt:lpstr>
      <vt:lpstr>Facet</vt:lpstr>
      <vt:lpstr>Privacy Breach Management Guide</vt:lpstr>
      <vt:lpstr>What is a privacy breach? </vt:lpstr>
      <vt:lpstr>Preventing a Privacy Breach</vt:lpstr>
      <vt:lpstr>How to Determine if a breach occurred</vt:lpstr>
      <vt:lpstr>Breach Management Basic Steps</vt:lpstr>
      <vt:lpstr>Breach Management Basic Steps</vt:lpstr>
      <vt:lpstr>Breach Management Basic Steps</vt:lpstr>
      <vt:lpstr>Breach Management Basic Steps</vt:lpstr>
      <vt:lpstr>If you require Assistance… </vt:lpstr>
      <vt:lpstr>Thank you for reviewing this information, we hope you found it helpful.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Breach Management Guide</dc:title>
  <dc:creator>Crystal Llewellyn</dc:creator>
  <cp:lastModifiedBy>Crystal Llewellyn</cp:lastModifiedBy>
  <cp:revision>12</cp:revision>
  <dcterms:created xsi:type="dcterms:W3CDTF">2023-10-23T18:24:10Z</dcterms:created>
  <dcterms:modified xsi:type="dcterms:W3CDTF">2023-11-03T18:22:50Z</dcterms:modified>
</cp:coreProperties>
</file>