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0" r:id="rId5"/>
    <p:sldId id="274" r:id="rId6"/>
    <p:sldId id="261" r:id="rId7"/>
    <p:sldId id="276" r:id="rId8"/>
    <p:sldId id="266" r:id="rId9"/>
    <p:sldId id="277" r:id="rId10"/>
    <p:sldId id="281" r:id="rId11"/>
    <p:sldId id="273" r:id="rId12"/>
    <p:sldId id="278" r:id="rId13"/>
    <p:sldId id="268" r:id="rId14"/>
    <p:sldId id="279" r:id="rId15"/>
    <p:sldId id="269"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40"/>
    <a:srgbClr val="0066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snapToGrid="0">
      <p:cViewPr varScale="1">
        <p:scale>
          <a:sx n="81" d="100"/>
          <a:sy n="81" d="100"/>
        </p:scale>
        <p:origin x="149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Health PEI background slide.jpg"/>
          <p:cNvPicPr>
            <a:picLocks noChangeAspect="1"/>
          </p:cNvPicPr>
          <p:nvPr/>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809630"/>
            <a:ext cx="8243888" cy="1498600"/>
          </a:xfrm>
        </p:spPr>
        <p:txBody>
          <a:bodyPr/>
          <a:lstStyle/>
          <a:p>
            <a:r>
              <a:rPr lang="en-US" i="1" dirty="0">
                <a:solidFill>
                  <a:srgbClr val="FF0000"/>
                </a:solidFill>
              </a:rPr>
              <a:t>{Insert Facility Name} </a:t>
            </a:r>
            <a:r>
              <a:rPr lang="en-US" dirty="0"/>
              <a:t>Water Loss Exercise</a:t>
            </a:r>
          </a:p>
        </p:txBody>
      </p:sp>
      <p:sp>
        <p:nvSpPr>
          <p:cNvPr id="3075" name="Rectangle 3"/>
          <p:cNvSpPr>
            <a:spLocks noGrp="1" noChangeArrowheads="1"/>
          </p:cNvSpPr>
          <p:nvPr>
            <p:ph type="subTitle" idx="1"/>
          </p:nvPr>
        </p:nvSpPr>
        <p:spPr>
          <a:xfrm>
            <a:off x="1377262" y="3668922"/>
            <a:ext cx="6400800" cy="1752600"/>
          </a:xfrm>
        </p:spPr>
        <p:txBody>
          <a:bodyPr/>
          <a:lstStyle/>
          <a:p>
            <a:r>
              <a:rPr lang="en-US" dirty="0"/>
              <a:t>MM/DD/YYYY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pPr lvl="0">
              <a:buFont typeface="+mj-lt"/>
              <a:buAutoNum type="arabicPeriod"/>
            </a:pPr>
            <a:r>
              <a:rPr lang="en-US" sz="1800" dirty="0"/>
              <a:t>What water conservation measures can be put in place?</a:t>
            </a:r>
          </a:p>
          <a:p>
            <a:pPr lvl="0">
              <a:buFont typeface="+mj-lt"/>
              <a:buAutoNum type="arabicPeriod"/>
            </a:pPr>
            <a:r>
              <a:rPr lang="en-US" sz="1800" dirty="0"/>
              <a:t>How are water conservation measures decided on?</a:t>
            </a:r>
          </a:p>
          <a:p>
            <a:pPr lvl="0">
              <a:buFont typeface="+mj-lt"/>
              <a:buAutoNum type="arabicPeriod"/>
            </a:pPr>
            <a:r>
              <a:rPr lang="en-US" sz="1800" dirty="0"/>
              <a:t>Are additional staff required to assist with managing this incident?</a:t>
            </a:r>
          </a:p>
          <a:p>
            <a:pPr>
              <a:buFont typeface="+mj-lt"/>
              <a:buAutoNum type="arabicPeriod"/>
            </a:pPr>
            <a:r>
              <a:rPr lang="en-US" sz="1800" dirty="0"/>
              <a:t>How are the hydration needs of residents and staff met?</a:t>
            </a:r>
          </a:p>
          <a:p>
            <a:pPr lvl="0">
              <a:buFont typeface="+mj-lt"/>
              <a:buAutoNum type="arabicPeriod"/>
            </a:pPr>
            <a:r>
              <a:rPr lang="en-US" sz="1800" dirty="0"/>
              <a:t>How are the nutrition needs of residents looked after?</a:t>
            </a:r>
          </a:p>
          <a:p>
            <a:pPr lvl="0">
              <a:buFont typeface="+mj-lt"/>
              <a:buAutoNum type="arabicPeriod"/>
            </a:pPr>
            <a:r>
              <a:rPr lang="en-US" sz="1800" dirty="0"/>
              <a:t>How are the hygiene needs of residents and staff looked after?</a:t>
            </a:r>
          </a:p>
          <a:p>
            <a:pPr>
              <a:buFont typeface="+mj-lt"/>
              <a:buAutoNum type="arabicPeriod"/>
            </a:pPr>
            <a:r>
              <a:rPr lang="en-US" sz="1800" dirty="0"/>
              <a:t>What building systems rely on water and how are they maintained or their loss addressed?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106"/>
            <a:ext cx="8229600" cy="1143000"/>
          </a:xfrm>
        </p:spPr>
        <p:txBody>
          <a:bodyPr/>
          <a:lstStyle/>
          <a:p>
            <a:r>
              <a:rPr lang="en-US" dirty="0"/>
              <a:t>Scenario Phase #3</a:t>
            </a:r>
          </a:p>
        </p:txBody>
      </p:sp>
      <p:sp>
        <p:nvSpPr>
          <p:cNvPr id="3" name="Content Placeholder 2"/>
          <p:cNvSpPr>
            <a:spLocks noGrp="1"/>
          </p:cNvSpPr>
          <p:nvPr>
            <p:ph idx="1"/>
          </p:nvPr>
        </p:nvSpPr>
        <p:spPr>
          <a:xfrm>
            <a:off x="468086" y="2158013"/>
            <a:ext cx="8229600" cy="3733800"/>
          </a:xfrm>
        </p:spPr>
        <p:txBody>
          <a:bodyPr/>
          <a:lstStyle/>
          <a:p>
            <a:r>
              <a:rPr lang="en-US" sz="2400" b="1" dirty="0"/>
              <a:t>Phase #3 – </a:t>
            </a:r>
            <a:r>
              <a:rPr lang="en-US" sz="2400" dirty="0"/>
              <a:t>14 hours have passed and the water main has been repaired.  Water is flowing.  Environmental Health has informed the facility administration that two water samples, 24 hours apart will need to test free of contaminants.  Until the tests return clear of contaminants the facility is to remain under a boil water order.</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pPr lvl="0">
              <a:buFont typeface="+mj-lt"/>
              <a:buAutoNum type="arabicPeriod"/>
            </a:pPr>
            <a:r>
              <a:rPr lang="en-US" sz="1800" dirty="0"/>
              <a:t>How are changes in the status of the incident communicated to staff and residents?</a:t>
            </a:r>
          </a:p>
          <a:p>
            <a:pPr lvl="0">
              <a:buFont typeface="+mj-lt"/>
              <a:buAutoNum type="arabicPeriod"/>
            </a:pPr>
            <a:r>
              <a:rPr lang="en-US" sz="1800" dirty="0"/>
              <a:t>Who coordinates activities and information with Environmental Health?</a:t>
            </a:r>
          </a:p>
          <a:p>
            <a:pPr lvl="0">
              <a:buFont typeface="+mj-lt"/>
              <a:buAutoNum type="arabicPeriod"/>
            </a:pPr>
            <a:r>
              <a:rPr lang="en-US" sz="1800" dirty="0"/>
              <a:t>How do processes change between total loss of water and a boil water order situation?</a:t>
            </a:r>
          </a:p>
          <a:p>
            <a:pPr marL="800100" lvl="1" indent="-342900"/>
            <a:r>
              <a:rPr lang="en-US" sz="1800" dirty="0"/>
              <a:t>How are the hydration needs of residents and staff met?</a:t>
            </a:r>
          </a:p>
          <a:p>
            <a:pPr marL="800100" lvl="1" indent="-342900"/>
            <a:r>
              <a:rPr lang="en-US" sz="1800" dirty="0"/>
              <a:t>How are the nutrition needs of residents met?</a:t>
            </a:r>
          </a:p>
          <a:p>
            <a:pPr marL="800100" lvl="1" indent="-342900"/>
            <a:r>
              <a:rPr lang="en-US" sz="1800" dirty="0"/>
              <a:t>How are the hygiene needs of residents and Staff met?</a:t>
            </a:r>
          </a:p>
          <a:p>
            <a:pPr marL="514350" indent="-457200">
              <a:buFont typeface="+mj-lt"/>
              <a:buAutoNum type="arabicPeriod"/>
            </a:pPr>
            <a:r>
              <a:rPr lang="en-US" sz="1800" dirty="0"/>
              <a:t>How long can the facility operate under a boil water order?</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51"/>
            <a:ext cx="8229600" cy="1143000"/>
          </a:xfrm>
        </p:spPr>
        <p:txBody>
          <a:bodyPr/>
          <a:lstStyle/>
          <a:p>
            <a:r>
              <a:rPr lang="en-US" dirty="0"/>
              <a:t>Scenario Phase #4</a:t>
            </a:r>
          </a:p>
        </p:txBody>
      </p:sp>
      <p:sp>
        <p:nvSpPr>
          <p:cNvPr id="3" name="Content Placeholder 2"/>
          <p:cNvSpPr>
            <a:spLocks noGrp="1"/>
          </p:cNvSpPr>
          <p:nvPr>
            <p:ph idx="1"/>
          </p:nvPr>
        </p:nvSpPr>
        <p:spPr>
          <a:xfrm>
            <a:off x="460053" y="2333982"/>
            <a:ext cx="8229600" cy="3733800"/>
          </a:xfrm>
        </p:spPr>
        <p:txBody>
          <a:bodyPr/>
          <a:lstStyle/>
          <a:p>
            <a:pPr marL="0">
              <a:buNone/>
            </a:pPr>
            <a:r>
              <a:rPr lang="en-US" sz="2800" b="1" dirty="0"/>
              <a:t>Phase #4</a:t>
            </a:r>
            <a:r>
              <a:rPr lang="en-US" sz="2800" dirty="0"/>
              <a:t> – 48 hours later Environmental Health has reported that the second water sample has come back negative for contaminants and has informed facility administration that they can now lift the boil water order.</a:t>
            </a:r>
          </a:p>
          <a:p>
            <a:pPr marL="0">
              <a:buNone/>
            </a:pPr>
            <a:endParaRPr lang="en-US" sz="2800" dirty="0"/>
          </a:p>
          <a:p>
            <a:pPr>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pPr lvl="0">
              <a:buFont typeface="+mj-lt"/>
              <a:buAutoNum type="arabicPeriod"/>
            </a:pPr>
            <a:r>
              <a:rPr lang="en-US" sz="1800" dirty="0"/>
              <a:t>What/who triggers staff to begin reverting back to normal operating procedures?</a:t>
            </a:r>
          </a:p>
          <a:p>
            <a:pPr lvl="0">
              <a:buFont typeface="+mj-lt"/>
              <a:buAutoNum type="arabicPeriod"/>
            </a:pPr>
            <a:r>
              <a:rPr lang="en-US" sz="1800" dirty="0"/>
              <a:t>Are any actions required prior to deactivation of the plan and returning to normal operations?</a:t>
            </a:r>
          </a:p>
          <a:p>
            <a:pPr lvl="0">
              <a:buFont typeface="+mj-lt"/>
              <a:buAutoNum type="arabicPeriod"/>
            </a:pPr>
            <a:r>
              <a:rPr lang="en-US" sz="1800" dirty="0"/>
              <a:t>What facility systems/equipment may need to be reactivated?</a:t>
            </a:r>
          </a:p>
          <a:p>
            <a:pPr lvl="0">
              <a:buFont typeface="+mj-lt"/>
              <a:buAutoNum type="arabicPeriod"/>
            </a:pPr>
            <a:r>
              <a:rPr lang="en-US" sz="1800" dirty="0"/>
              <a:t>What within the facility requires decontamination prior to use?</a:t>
            </a:r>
          </a:p>
          <a:p>
            <a:pPr lvl="0">
              <a:buFont typeface="+mj-lt"/>
              <a:buAutoNum type="arabicPeriod"/>
            </a:pPr>
            <a:r>
              <a:rPr lang="en-US" sz="1800" dirty="0"/>
              <a:t>What communication methods are used to inform staff and residents that the boil water order has been lifted?</a:t>
            </a:r>
          </a:p>
          <a:p>
            <a:pPr lvl="0">
              <a:buFont typeface="+mj-lt"/>
              <a:buAutoNum type="arabicPeriod"/>
            </a:pPr>
            <a:r>
              <a:rPr lang="en-US" sz="1800" dirty="0"/>
              <a:t>Who ensures the replenishment of supplies?</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50351"/>
            <a:ext cx="8229600" cy="1143000"/>
          </a:xfrm>
        </p:spPr>
        <p:txBody>
          <a:bodyPr/>
          <a:lstStyle/>
          <a:p>
            <a:r>
              <a:rPr lang="en-US" sz="4000" dirty="0"/>
              <a:t>Hot Wash</a:t>
            </a:r>
          </a:p>
        </p:txBody>
      </p:sp>
      <p:sp>
        <p:nvSpPr>
          <p:cNvPr id="3" name="Content Placeholder 2"/>
          <p:cNvSpPr>
            <a:spLocks noGrp="1"/>
          </p:cNvSpPr>
          <p:nvPr>
            <p:ph idx="1"/>
          </p:nvPr>
        </p:nvSpPr>
        <p:spPr>
          <a:xfrm>
            <a:off x="457200" y="1831019"/>
            <a:ext cx="8229600" cy="3733800"/>
          </a:xfrm>
        </p:spPr>
        <p:txBody>
          <a:bodyPr/>
          <a:lstStyle/>
          <a:p>
            <a:r>
              <a:rPr lang="en-US" dirty="0"/>
              <a:t>What worked well/were you confident with?</a:t>
            </a:r>
          </a:p>
          <a:p>
            <a:r>
              <a:rPr lang="en-US" dirty="0"/>
              <a:t>What could be improved/were you less confident with?</a:t>
            </a:r>
          </a:p>
          <a:p>
            <a:r>
              <a:rPr lang="en-US" dirty="0"/>
              <a:t>Are there specific gaps in the plan?</a:t>
            </a:r>
          </a:p>
          <a:p>
            <a:r>
              <a:rPr lang="en-US" dirty="0"/>
              <a:t>Other suggestions for improvement? </a:t>
            </a:r>
          </a:p>
          <a:p>
            <a:pPr>
              <a:buNone/>
            </a:pP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Overview</a:t>
            </a:r>
          </a:p>
        </p:txBody>
      </p:sp>
      <p:sp>
        <p:nvSpPr>
          <p:cNvPr id="3" name="Content Placeholder 2"/>
          <p:cNvSpPr>
            <a:spLocks noGrp="1"/>
          </p:cNvSpPr>
          <p:nvPr>
            <p:ph idx="1"/>
          </p:nvPr>
        </p:nvSpPr>
        <p:spPr>
          <a:xfrm>
            <a:off x="448323" y="1174071"/>
            <a:ext cx="8229600" cy="3733800"/>
          </a:xfrm>
        </p:spPr>
        <p:txBody>
          <a:bodyPr/>
          <a:lstStyle/>
          <a:p>
            <a:r>
              <a:rPr lang="en-US" sz="2400" dirty="0"/>
              <a:t>Introductions</a:t>
            </a:r>
          </a:p>
          <a:p>
            <a:r>
              <a:rPr lang="en-US" sz="2400" dirty="0"/>
              <a:t>Ground Rules</a:t>
            </a:r>
          </a:p>
          <a:p>
            <a:r>
              <a:rPr lang="en-US" sz="2400" dirty="0"/>
              <a:t>Exercise Goals</a:t>
            </a:r>
          </a:p>
          <a:p>
            <a:r>
              <a:rPr lang="en-US" sz="2400" dirty="0"/>
              <a:t>Exercise Scenario and Discussion</a:t>
            </a:r>
          </a:p>
          <a:p>
            <a:r>
              <a:rPr lang="en-US" sz="2400" dirty="0"/>
              <a:t>Hot Wash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Ground Rules</a:t>
            </a:r>
          </a:p>
        </p:txBody>
      </p:sp>
      <p:sp>
        <p:nvSpPr>
          <p:cNvPr id="4099" name="Rectangle 3"/>
          <p:cNvSpPr>
            <a:spLocks noGrp="1" noChangeArrowheads="1"/>
          </p:cNvSpPr>
          <p:nvPr>
            <p:ph idx="1"/>
          </p:nvPr>
        </p:nvSpPr>
        <p:spPr/>
        <p:txBody>
          <a:bodyPr/>
          <a:lstStyle/>
          <a:p>
            <a:pPr eaLnBrk="1" hangingPunct="1"/>
            <a:r>
              <a:rPr lang="en-US" sz="2400" dirty="0"/>
              <a:t>One person speaks at a time</a:t>
            </a:r>
          </a:p>
          <a:p>
            <a:pPr eaLnBrk="1" hangingPunct="1"/>
            <a:r>
              <a:rPr lang="en-US" sz="2400" dirty="0"/>
              <a:t>Everyone gets a chance to speak</a:t>
            </a:r>
          </a:p>
          <a:p>
            <a:pPr eaLnBrk="1" hangingPunct="1"/>
            <a:r>
              <a:rPr lang="en-US" sz="2400" dirty="0"/>
              <a:t>Limit side bar discussions please</a:t>
            </a:r>
          </a:p>
          <a:p>
            <a:pPr eaLnBrk="1" hangingPunct="1"/>
            <a:r>
              <a:rPr lang="en-US" sz="2400" dirty="0"/>
              <a:t>Not testing you, testing the plan/procedures</a:t>
            </a:r>
          </a:p>
          <a:p>
            <a:pPr eaLnBrk="1" hangingPunct="1"/>
            <a:r>
              <a:rPr lang="en-US" sz="2400" dirty="0"/>
              <a:t>Feel free to consult the plan</a:t>
            </a:r>
          </a:p>
          <a:p>
            <a:pPr eaLnBrk="1" hangingPunct="1"/>
            <a:r>
              <a:rPr lang="en-US" sz="2400" dirty="0"/>
              <a:t>Put phones on silent/vibrate</a:t>
            </a:r>
          </a:p>
          <a:p>
            <a:pPr eaLnBrk="1" hangingPunct="1"/>
            <a:r>
              <a:rPr lang="en-US" sz="2400" dirty="0"/>
              <a:t>Please leave room to text, e-mail, phone calls</a:t>
            </a:r>
          </a:p>
          <a:p>
            <a:pPr eaLnBrk="1" hangingPunct="1"/>
            <a:r>
              <a:rPr lang="en-US" sz="2400" dirty="0"/>
              <a:t>Return as quickly as possible</a:t>
            </a:r>
          </a:p>
          <a:p>
            <a:pPr eaLnBrk="1" hangingPunct="1"/>
            <a:r>
              <a:rPr lang="en-US" sz="2400" dirty="0"/>
              <a:t>Don’t fight the scenario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824"/>
            <a:ext cx="8229600" cy="1143000"/>
          </a:xfrm>
        </p:spPr>
        <p:txBody>
          <a:bodyPr/>
          <a:lstStyle/>
          <a:p>
            <a:r>
              <a:rPr lang="en-US" sz="3600" dirty="0"/>
              <a:t>Exercise Scope  </a:t>
            </a:r>
          </a:p>
        </p:txBody>
      </p:sp>
      <p:sp>
        <p:nvSpPr>
          <p:cNvPr id="5" name="TextBox 4"/>
          <p:cNvSpPr txBox="1"/>
          <p:nvPr/>
        </p:nvSpPr>
        <p:spPr>
          <a:xfrm>
            <a:off x="200722" y="3468029"/>
            <a:ext cx="8619893" cy="646331"/>
          </a:xfrm>
          <a:prstGeom prst="rect">
            <a:avLst/>
          </a:prstGeom>
          <a:noFill/>
        </p:spPr>
        <p:txBody>
          <a:bodyPr wrap="square" rtlCol="0">
            <a:spAutoFit/>
          </a:bodyPr>
          <a:lstStyle/>
          <a:p>
            <a:endParaRPr lang="en-US" dirty="0"/>
          </a:p>
          <a:p>
            <a:endParaRPr lang="en-US" dirty="0"/>
          </a:p>
        </p:txBody>
      </p:sp>
      <p:sp>
        <p:nvSpPr>
          <p:cNvPr id="6" name="Content Placeholder 5"/>
          <p:cNvSpPr>
            <a:spLocks noGrp="1"/>
          </p:cNvSpPr>
          <p:nvPr>
            <p:ph idx="1"/>
          </p:nvPr>
        </p:nvSpPr>
        <p:spPr>
          <a:xfrm>
            <a:off x="457200" y="1600199"/>
            <a:ext cx="8229600" cy="4558229"/>
          </a:xfrm>
        </p:spPr>
        <p:txBody>
          <a:bodyPr/>
          <a:lstStyle/>
          <a:p>
            <a:r>
              <a:rPr lang="en-US" sz="2800" dirty="0"/>
              <a:t>The intent of this exercise is to walk through, tests and discuss internal procedures outlined in the </a:t>
            </a:r>
            <a:r>
              <a:rPr lang="en-US" sz="2800" i="1" dirty="0">
                <a:solidFill>
                  <a:srgbClr val="FF0000"/>
                </a:solidFill>
              </a:rPr>
              <a:t>{Insert Facility Name} </a:t>
            </a:r>
            <a:r>
              <a:rPr lang="en-US" sz="2800" dirty="0"/>
              <a:t>Water Loss/Boil Water Order Plan.  </a:t>
            </a:r>
          </a:p>
          <a:p>
            <a:r>
              <a:rPr lang="en-US" sz="2800" dirty="0"/>
              <a:t>It is not to test staff knowledge, comprehensive issues of coordination with external agencies or coordination process with other facilities.  This is not a comprehensive test of all aspects of the plan but should touch on core internal procedures.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1143000"/>
          </a:xfrm>
        </p:spPr>
        <p:txBody>
          <a:bodyPr/>
          <a:lstStyle/>
          <a:p>
            <a:r>
              <a:rPr lang="en-US" dirty="0"/>
              <a:t>Exercise Goals</a:t>
            </a:r>
          </a:p>
        </p:txBody>
      </p:sp>
      <p:sp>
        <p:nvSpPr>
          <p:cNvPr id="3" name="Content Placeholder 2"/>
          <p:cNvSpPr>
            <a:spLocks noGrp="1"/>
          </p:cNvSpPr>
          <p:nvPr>
            <p:ph idx="1"/>
          </p:nvPr>
        </p:nvSpPr>
        <p:spPr>
          <a:xfrm>
            <a:off x="457200" y="1338943"/>
            <a:ext cx="8229600" cy="3733800"/>
          </a:xfrm>
        </p:spPr>
        <p:txBody>
          <a:bodyPr/>
          <a:lstStyle/>
          <a:p>
            <a:pPr lvl="0"/>
            <a:r>
              <a:rPr lang="en-US" sz="2400" dirty="0"/>
              <a:t>Walk through the plan and provide a chance for discussion and/or clarification of the plans and to gain familiarity with the plan.</a:t>
            </a:r>
          </a:p>
          <a:p>
            <a:pPr lvl="0"/>
            <a:r>
              <a:rPr lang="en-US" sz="2400" dirty="0"/>
              <a:t>Test the suitability of internal procedures covering:</a:t>
            </a:r>
          </a:p>
          <a:p>
            <a:pPr lvl="1"/>
            <a:r>
              <a:rPr lang="en-US" sz="2400" dirty="0"/>
              <a:t>Activation of the Plan</a:t>
            </a:r>
          </a:p>
          <a:p>
            <a:pPr lvl="1"/>
            <a:r>
              <a:rPr lang="en-US" sz="2400" dirty="0"/>
              <a:t>Response to a total water loss</a:t>
            </a:r>
          </a:p>
          <a:p>
            <a:pPr lvl="1"/>
            <a:r>
              <a:rPr lang="en-US" sz="2400" dirty="0"/>
              <a:t>Response to a boil water order</a:t>
            </a:r>
          </a:p>
          <a:p>
            <a:pPr lvl="1"/>
            <a:r>
              <a:rPr lang="en-US" sz="2400" dirty="0"/>
              <a:t>Demobilization of the plan</a:t>
            </a:r>
          </a:p>
          <a:p>
            <a:pPr lvl="0"/>
            <a:r>
              <a:rPr lang="en-US" sz="2400" dirty="0"/>
              <a:t>Identify gaps/issues in the plan and ways to improve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Phase #1</a:t>
            </a:r>
          </a:p>
        </p:txBody>
      </p:sp>
      <p:sp>
        <p:nvSpPr>
          <p:cNvPr id="3" name="Content Placeholder 2"/>
          <p:cNvSpPr>
            <a:spLocks noGrp="1"/>
          </p:cNvSpPr>
          <p:nvPr>
            <p:ph idx="1"/>
          </p:nvPr>
        </p:nvSpPr>
        <p:spPr>
          <a:xfrm>
            <a:off x="395057" y="2274903"/>
            <a:ext cx="8229600" cy="3733800"/>
          </a:xfrm>
        </p:spPr>
        <p:txBody>
          <a:bodyPr/>
          <a:lstStyle/>
          <a:p>
            <a:r>
              <a:rPr lang="en-US" sz="2400" b="1" dirty="0"/>
              <a:t>Phase #1 - </a:t>
            </a:r>
            <a:r>
              <a:rPr lang="en-US" sz="2400" dirty="0"/>
              <a:t>It is the morning of February 23rd and PEI is in the middle of a prolonged cold snap.  Temperatures have remained below minus 15 for over a week.  As a RCW is filling a coffee pot in the staff kitchen the water cuts out.  She tries turning the faucet off and on again but nothing happens.</a:t>
            </a:r>
          </a:p>
          <a:p>
            <a:endParaRPr lang="en-US" sz="1800" dirty="0"/>
          </a:p>
          <a:p>
            <a:endParaRPr lang="en-US" sz="2800" dirty="0"/>
          </a:p>
          <a:p>
            <a:pPr>
              <a:buNone/>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pPr lvl="0">
              <a:buFont typeface="+mj-lt"/>
              <a:buAutoNum type="arabicPeriod"/>
            </a:pPr>
            <a:r>
              <a:rPr lang="en-US" sz="1800" dirty="0"/>
              <a:t>Who would you notify first? How?</a:t>
            </a:r>
          </a:p>
          <a:p>
            <a:pPr lvl="0">
              <a:buFont typeface="+mj-lt"/>
              <a:buAutoNum type="arabicPeriod"/>
            </a:pPr>
            <a:r>
              <a:rPr lang="en-US" sz="1800" dirty="0"/>
              <a:t>What initial steps would be taken to determine if there is a problem/what the problem is?</a:t>
            </a:r>
          </a:p>
          <a:p>
            <a:pPr lvl="0">
              <a:buFont typeface="+mj-lt"/>
              <a:buAutoNum type="arabicPeriod"/>
            </a:pPr>
            <a:r>
              <a:rPr lang="en-US" sz="1800" dirty="0"/>
              <a:t>Where are relevant pieces of infrastructure located in the facility (i.e. water shut offs, main connections, shutoffs for specific areas etc.)</a:t>
            </a:r>
          </a:p>
          <a:p>
            <a:pPr lvl="0">
              <a:buFont typeface="+mj-lt"/>
              <a:buAutoNum type="arabicPeriod"/>
            </a:pPr>
            <a:r>
              <a:rPr lang="en-US" sz="1800" dirty="0"/>
              <a:t>Once notified what steps is the Incident Commander/person in charge taking to:</a:t>
            </a:r>
          </a:p>
          <a:p>
            <a:pPr marL="800100" lvl="1" indent="-342900"/>
            <a:r>
              <a:rPr lang="en-US" sz="1800" dirty="0"/>
              <a:t>determine the cause and severity of the issue?</a:t>
            </a:r>
          </a:p>
          <a:p>
            <a:pPr marL="800100" lvl="1" indent="-342900"/>
            <a:r>
              <a:rPr lang="en-US" sz="1800" dirty="0"/>
              <a:t>organize staff and determine impacts to the facility?</a:t>
            </a:r>
          </a:p>
          <a:p>
            <a:pPr marL="800100" lvl="1" indent="-342900"/>
            <a:r>
              <a:rPr lang="en-US" sz="1800" dirty="0"/>
              <a:t>notify other Home and Health PEI Staff?</a:t>
            </a:r>
          </a:p>
          <a:p>
            <a:pPr lvl="0">
              <a:buFont typeface="+mj-lt"/>
              <a:buAutoNum type="arabicPeriod"/>
            </a:pPr>
            <a:r>
              <a:rPr lang="en-US" sz="1800" dirty="0"/>
              <a:t>What are the chief concerns of each department regarding their ability to provide services and are these issues addressed in the plan?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Scenario Phase #2</a:t>
            </a:r>
          </a:p>
        </p:txBody>
      </p:sp>
      <p:sp>
        <p:nvSpPr>
          <p:cNvPr id="3" name="Content Placeholder 2"/>
          <p:cNvSpPr>
            <a:spLocks noGrp="1"/>
          </p:cNvSpPr>
          <p:nvPr>
            <p:ph idx="1"/>
          </p:nvPr>
        </p:nvSpPr>
        <p:spPr>
          <a:xfrm>
            <a:off x="430567" y="2079595"/>
            <a:ext cx="8229600" cy="3733800"/>
          </a:xfrm>
        </p:spPr>
        <p:txBody>
          <a:bodyPr/>
          <a:lstStyle/>
          <a:p>
            <a:r>
              <a:rPr lang="en-US" sz="2400" b="1" dirty="0"/>
              <a:t>Phase #2 -</a:t>
            </a:r>
            <a:r>
              <a:rPr lang="en-US" sz="2400" dirty="0"/>
              <a:t>It has been determined that as the cold has penetrated the ground it caused the contraction of the soil at lower depths than normal which resulted in a break in the main lines connecting the facility to the city water supply. The city water and sewer utility estimates that water will remain inaccessible for between 12 – 16 hours.</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pPr marL="457200" lvl="0" indent="-457200">
              <a:buFont typeface="+mj-lt"/>
              <a:buAutoNum type="arabicPeriod"/>
            </a:pPr>
            <a:r>
              <a:rPr lang="en-US" sz="2000" dirty="0"/>
              <a:t>What external organizations would be contacted?</a:t>
            </a:r>
          </a:p>
          <a:p>
            <a:pPr marL="857250" lvl="1" indent="-457200"/>
            <a:r>
              <a:rPr lang="en-US" sz="1600" dirty="0"/>
              <a:t>Who is doing the Contacting?</a:t>
            </a:r>
          </a:p>
          <a:p>
            <a:pPr marL="857250" lvl="1" indent="-457200"/>
            <a:r>
              <a:rPr lang="en-US" sz="1600" dirty="0"/>
              <a:t>Where is the contact information kept?</a:t>
            </a:r>
          </a:p>
          <a:p>
            <a:pPr marL="857250" lvl="1" indent="-457200"/>
            <a:r>
              <a:rPr lang="en-US" sz="1600" dirty="0"/>
              <a:t>What information will you be providing and what will you be expecting?</a:t>
            </a:r>
          </a:p>
          <a:p>
            <a:pPr marL="457200" lvl="0" indent="-457200">
              <a:buFont typeface="+mj-lt"/>
              <a:buAutoNum type="arabicPeriod"/>
            </a:pPr>
            <a:r>
              <a:rPr lang="en-US" sz="2000" dirty="0"/>
              <a:t>How are staff and residents kept informed of developments throughout the incident?</a:t>
            </a:r>
          </a:p>
          <a:p>
            <a:pPr marL="457200" lvl="0" indent="-457200">
              <a:buFont typeface="+mj-lt"/>
              <a:buAutoNum type="arabicPeriod"/>
            </a:pPr>
            <a:r>
              <a:rPr lang="en-US" sz="2000" dirty="0"/>
              <a:t>How is the public kept informed of developments throughout the incident?</a:t>
            </a:r>
          </a:p>
          <a:p>
            <a:pPr marL="457200" lvl="0" indent="-457200">
              <a:buFont typeface="+mj-lt"/>
              <a:buAutoNum type="arabicPeriod"/>
            </a:pPr>
            <a:r>
              <a:rPr lang="en-US" sz="2000" dirty="0"/>
              <a:t>How is facility and Health PEI Leadership kept informed of developments?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24173</TotalTime>
  <Words>940</Words>
  <Application>Microsoft Office PowerPoint</Application>
  <PresentationFormat>On-screen Show (4:3)</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Marlett</vt:lpstr>
      <vt:lpstr>Myriad Pro</vt:lpstr>
      <vt:lpstr>Wingdings</vt:lpstr>
      <vt:lpstr>Default Design</vt:lpstr>
      <vt:lpstr>{Insert Facility Name} Water Loss Exercise</vt:lpstr>
      <vt:lpstr>Overview</vt:lpstr>
      <vt:lpstr>Ground Rules</vt:lpstr>
      <vt:lpstr>Exercise Scope  </vt:lpstr>
      <vt:lpstr>Exercise Goals</vt:lpstr>
      <vt:lpstr>Scenario Phase #1</vt:lpstr>
      <vt:lpstr>Discussion Questions</vt:lpstr>
      <vt:lpstr>Scenario Phase #2</vt:lpstr>
      <vt:lpstr>Discussion Questions</vt:lpstr>
      <vt:lpstr>Discussion Questions</vt:lpstr>
      <vt:lpstr>Scenario Phase #3</vt:lpstr>
      <vt:lpstr>Discussion Questions</vt:lpstr>
      <vt:lpstr>Scenario Phase #4</vt:lpstr>
      <vt:lpstr>Discussion Questions</vt:lpstr>
      <vt:lpstr>Hot Wash</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2011</cp:revision>
  <dcterms:created xsi:type="dcterms:W3CDTF">2008-10-28T12:17:52Z</dcterms:created>
  <dcterms:modified xsi:type="dcterms:W3CDTF">2022-03-08T13:40:37Z</dcterms:modified>
</cp:coreProperties>
</file>