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8" r:id="rId2"/>
    <p:sldId id="327" r:id="rId3"/>
    <p:sldId id="336" r:id="rId4"/>
    <p:sldId id="342" r:id="rId5"/>
    <p:sldId id="339" r:id="rId6"/>
    <p:sldId id="343" r:id="rId7"/>
    <p:sldId id="340" r:id="rId8"/>
    <p:sldId id="337" r:id="rId9"/>
    <p:sldId id="338" r:id="rId10"/>
    <p:sldId id="271" r:id="rId11"/>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FFCC00"/>
    <a:srgbClr val="FF9900"/>
    <a:srgbClr val="FFFF00"/>
    <a:srgbClr val="8DC64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2" autoAdjust="0"/>
    <p:restoredTop sz="85072" autoAdjust="0"/>
  </p:normalViewPr>
  <p:slideViewPr>
    <p:cSldViewPr snapToGrid="0">
      <p:cViewPr varScale="1">
        <p:scale>
          <a:sx n="73" d="100"/>
          <a:sy n="73" d="100"/>
        </p:scale>
        <p:origin x="175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5C49D0C3-FBBD-4FFA-90C5-5EA075B30C35}" type="datetimeFigureOut">
              <a:rPr lang="en-US" smtClean="0"/>
              <a:pPr/>
              <a:t>3/8/2022</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A0707253-9805-40F2-976A-AA246800B51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3" tIns="46656" rIns="93313" bIns="46656"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13" tIns="46656" rIns="93313" bIns="46656" rtlCol="0"/>
          <a:lstStyle>
            <a:lvl1pPr algn="r">
              <a:defRPr sz="1200"/>
            </a:lvl1pPr>
          </a:lstStyle>
          <a:p>
            <a:fld id="{49AD35F3-0960-4BAA-8B0D-122D69DB3BDC}" type="datetimeFigureOut">
              <a:rPr lang="en-US" smtClean="0"/>
              <a:pPr/>
              <a:t>3/8/2022</a:t>
            </a:fld>
            <a:endParaRPr lang="en-US"/>
          </a:p>
        </p:txBody>
      </p:sp>
      <p:sp>
        <p:nvSpPr>
          <p:cNvPr id="4" name="Slide Image Placeholder 3"/>
          <p:cNvSpPr>
            <a:spLocks noGrp="1" noRot="1" noChangeAspect="1"/>
          </p:cNvSpPr>
          <p:nvPr>
            <p:ph type="sldImg" idx="2"/>
          </p:nvPr>
        </p:nvSpPr>
        <p:spPr>
          <a:xfrm>
            <a:off x="1184275" y="696913"/>
            <a:ext cx="4654550" cy="3492500"/>
          </a:xfrm>
          <a:prstGeom prst="rect">
            <a:avLst/>
          </a:prstGeom>
          <a:noFill/>
          <a:ln w="12700">
            <a:solidFill>
              <a:prstClr val="black"/>
            </a:solidFill>
          </a:ln>
        </p:spPr>
        <p:txBody>
          <a:bodyPr vert="horz" lIns="93313" tIns="46656" rIns="93313" bIns="46656"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3" tIns="46656" rIns="93313" bIns="466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13" tIns="46656" rIns="93313" bIns="46656"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13" tIns="46656" rIns="93313" bIns="46656" rtlCol="0" anchor="b"/>
          <a:lstStyle>
            <a:lvl1pPr algn="r">
              <a:defRPr sz="1200"/>
            </a:lvl1pPr>
          </a:lstStyle>
          <a:p>
            <a:fld id="{1C15CF26-C335-4D3F-865B-C33751CB8A1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15CF26-C335-4D3F-865B-C33751CB8A13}"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457200" y="1016000"/>
            <a:ext cx="8243888" cy="1498600"/>
          </a:xfrm>
        </p:spPr>
        <p:txBody>
          <a:bodyPr/>
          <a:lstStyle>
            <a:lvl1pPr>
              <a:defRPr>
                <a:solidFill>
                  <a:schemeClr val="tx1"/>
                </a:solidFill>
                <a:latin typeface="Myriad Pro" pitchFamily="34" charset="0"/>
              </a:defRPr>
            </a:lvl1pPr>
          </a:lstStyle>
          <a:p>
            <a:r>
              <a:rPr lang="en-US" dirty="0"/>
              <a:t>Click to edit Master title style</a:t>
            </a:r>
          </a:p>
        </p:txBody>
      </p:sp>
      <p:sp>
        <p:nvSpPr>
          <p:cNvPr id="4100" name="Rectangle 4"/>
          <p:cNvSpPr>
            <a:spLocks noGrp="1" noChangeArrowheads="1"/>
          </p:cNvSpPr>
          <p:nvPr>
            <p:ph type="subTitle" idx="1"/>
          </p:nvPr>
        </p:nvSpPr>
        <p:spPr>
          <a:xfrm>
            <a:off x="1385888" y="2771775"/>
            <a:ext cx="6400800" cy="1752600"/>
          </a:xfrm>
        </p:spPr>
        <p:txBody>
          <a:bodyPr/>
          <a:lstStyle>
            <a:lvl1pPr marL="0" indent="0" algn="ctr">
              <a:buFontTx/>
              <a:buNone/>
              <a:defRPr>
                <a:solidFill>
                  <a:schemeClr val="tx1">
                    <a:lumMod val="65000"/>
                    <a:lumOff val="35000"/>
                  </a:schemeClr>
                </a:solidFill>
                <a:latin typeface="Myriad Pro" pitchFamily="34" charset="0"/>
              </a:defRPr>
            </a:lvl1pPr>
          </a:lstStyle>
          <a:p>
            <a:r>
              <a:rPr lang="en-US" dirty="0"/>
              <a:t>Click to edit Master subtitle style</a:t>
            </a:r>
          </a:p>
        </p:txBody>
      </p:sp>
      <p:pic>
        <p:nvPicPr>
          <p:cNvPr id="6" name="Picture 5" descr="Health PEI title slide.jpg"/>
          <p:cNvPicPr>
            <a:picLocks noChangeAspect="1"/>
          </p:cNvPicPr>
          <p:nvPr userDrawn="1"/>
        </p:nvPicPr>
        <p:blipFill>
          <a:blip r:embed="rId2" cstate="print"/>
          <a:stretch>
            <a:fillRect/>
          </a:stretch>
        </p:blipFill>
        <p:spPr>
          <a:xfrm>
            <a:off x="0" y="0"/>
            <a:ext cx="9144000"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59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059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Rectangle 3"/>
          <p:cNvSpPr>
            <a:spLocks noGrp="1" noChangeArrowheads="1"/>
          </p:cNvSpPr>
          <p:nvPr>
            <p:ph type="body" idx="1"/>
          </p:nvPr>
        </p:nvSpPr>
        <p:spPr bwMode="auto">
          <a:xfrm>
            <a:off x="457200" y="1600200"/>
            <a:ext cx="8229600"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descr="Health PEI background slide.jpg"/>
          <p:cNvPicPr>
            <a:picLocks noChangeAspect="1"/>
          </p:cNvPicPr>
          <p:nvPr userDrawn="1"/>
        </p:nvPicPr>
        <p:blipFill>
          <a:blip r:embed="rId13" cstate="print"/>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400">
          <a:solidFill>
            <a:schemeClr val="tx2"/>
          </a:solidFill>
          <a:latin typeface="Myriad Pro"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folHlink"/>
        </a:buClr>
        <a:buChar char="•"/>
        <a:defRPr sz="3200">
          <a:solidFill>
            <a:schemeClr val="tx1"/>
          </a:solidFill>
          <a:latin typeface="Myriad Pro" pitchFamily="34" charset="0"/>
          <a:ea typeface="+mn-ea"/>
          <a:cs typeface="+mn-cs"/>
        </a:defRPr>
      </a:lvl1pPr>
      <a:lvl2pPr marL="742950" indent="-285750" algn="l" rtl="0" eaLnBrk="0" fontAlgn="base" hangingPunct="0">
        <a:spcBef>
          <a:spcPct val="20000"/>
        </a:spcBef>
        <a:spcAft>
          <a:spcPct val="0"/>
        </a:spcAft>
        <a:buClr>
          <a:srgbClr val="990000"/>
        </a:buClr>
        <a:buFont typeface="Marlett" pitchFamily="2" charset="2"/>
        <a:buChar char="8"/>
        <a:defRPr sz="2800">
          <a:solidFill>
            <a:schemeClr val="tx1"/>
          </a:solidFill>
          <a:latin typeface="Myriad Pro" pitchFamily="34" charset="0"/>
        </a:defRPr>
      </a:lvl2pPr>
      <a:lvl3pPr marL="1143000" indent="-228600" algn="l" rtl="0" eaLnBrk="0" fontAlgn="base" hangingPunct="0">
        <a:spcBef>
          <a:spcPct val="20000"/>
        </a:spcBef>
        <a:spcAft>
          <a:spcPct val="0"/>
        </a:spcAft>
        <a:buClr>
          <a:srgbClr val="006666"/>
        </a:buClr>
        <a:buFont typeface="Wingdings" pitchFamily="2" charset="2"/>
        <a:buChar char="§"/>
        <a:defRPr sz="2400">
          <a:solidFill>
            <a:schemeClr val="tx1"/>
          </a:solidFill>
          <a:latin typeface="Myriad Pro" pitchFamily="34" charset="0"/>
        </a:defRPr>
      </a:lvl3pPr>
      <a:lvl4pPr marL="1600200" indent="-228600" algn="l" rtl="0" eaLnBrk="0" fontAlgn="base" hangingPunct="0">
        <a:spcBef>
          <a:spcPct val="20000"/>
        </a:spcBef>
        <a:spcAft>
          <a:spcPct val="0"/>
        </a:spcAft>
        <a:buChar char="–"/>
        <a:defRPr sz="2000">
          <a:solidFill>
            <a:schemeClr val="tx1"/>
          </a:solidFill>
          <a:latin typeface="Myriad Pro" pitchFamily="34" charset="0"/>
        </a:defRPr>
      </a:lvl4pPr>
      <a:lvl5pPr marL="2057400" indent="-228600" algn="l" rtl="0" eaLnBrk="0" fontAlgn="base" hangingPunct="0">
        <a:spcBef>
          <a:spcPct val="20000"/>
        </a:spcBef>
        <a:spcAft>
          <a:spcPct val="0"/>
        </a:spcAft>
        <a:buChar char="»"/>
        <a:defRPr sz="2000">
          <a:solidFill>
            <a:schemeClr val="tx1"/>
          </a:solidFill>
          <a:latin typeface="Myriad Pro"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healthpei.ca/src/lt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34621" y="1602854"/>
            <a:ext cx="8243888" cy="1498600"/>
          </a:xfrm>
        </p:spPr>
        <p:txBody>
          <a:bodyPr/>
          <a:lstStyle/>
          <a:p>
            <a:pPr eaLnBrk="1" hangingPunct="1"/>
            <a:r>
              <a:rPr lang="en-US" sz="3200" b="1" dirty="0"/>
              <a:t>Long Term Care - Introduction to Facility Emergency Plans</a:t>
            </a:r>
          </a:p>
        </p:txBody>
      </p:sp>
      <p:sp>
        <p:nvSpPr>
          <p:cNvPr id="3075" name="Rectangle 3"/>
          <p:cNvSpPr>
            <a:spLocks noGrp="1" noChangeArrowheads="1"/>
          </p:cNvSpPr>
          <p:nvPr>
            <p:ph type="subTitle" idx="1"/>
          </p:nvPr>
        </p:nvSpPr>
        <p:spPr>
          <a:xfrm>
            <a:off x="1331296" y="3426868"/>
            <a:ext cx="6400800" cy="1752600"/>
          </a:xfrm>
        </p:spPr>
        <p:txBody>
          <a:bodyPr/>
          <a:lstStyle/>
          <a:p>
            <a:pPr eaLnBrk="1" hangingPunct="1"/>
            <a:r>
              <a:rPr lang="en-US" sz="5400" b="1" dirty="0">
                <a:solidFill>
                  <a:schemeClr val="tx1"/>
                </a:solidFill>
              </a:rPr>
              <a:t>Boil Water Order/Water Loss</a:t>
            </a:r>
          </a:p>
          <a:p>
            <a:pPr eaLnBrk="1" hangingPunct="1"/>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92824" y="2333767"/>
            <a:ext cx="4667534" cy="707886"/>
          </a:xfrm>
          <a:prstGeom prst="rect">
            <a:avLst/>
          </a:prstGeom>
          <a:noFill/>
        </p:spPr>
        <p:txBody>
          <a:bodyPr wrap="square" rtlCol="0">
            <a:spAutoFit/>
          </a:bodyPr>
          <a:lstStyle/>
          <a:p>
            <a:pPr algn="ctr"/>
            <a:r>
              <a:rPr lang="en-US" sz="4000" b="1" dirty="0"/>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266" y="383059"/>
            <a:ext cx="8229600" cy="712922"/>
          </a:xfrm>
        </p:spPr>
        <p:txBody>
          <a:bodyPr/>
          <a:lstStyle/>
          <a:p>
            <a:r>
              <a:rPr lang="en-US" sz="4000" dirty="0"/>
              <a:t>What is a “</a:t>
            </a:r>
            <a:r>
              <a:rPr lang="en-US" sz="4000" b="1" dirty="0">
                <a:solidFill>
                  <a:schemeClr val="tx1"/>
                </a:solidFill>
              </a:rPr>
              <a:t>Water Loss/Boil Water Order</a:t>
            </a:r>
            <a:r>
              <a:rPr lang="en-US" sz="4000" dirty="0"/>
              <a:t>”</a:t>
            </a:r>
          </a:p>
        </p:txBody>
      </p:sp>
      <p:sp>
        <p:nvSpPr>
          <p:cNvPr id="3" name="Content Placeholder 2"/>
          <p:cNvSpPr>
            <a:spLocks noGrp="1"/>
          </p:cNvSpPr>
          <p:nvPr>
            <p:ph idx="1"/>
          </p:nvPr>
        </p:nvSpPr>
        <p:spPr>
          <a:xfrm>
            <a:off x="506837" y="853978"/>
            <a:ext cx="8229600" cy="4731276"/>
          </a:xfrm>
        </p:spPr>
        <p:txBody>
          <a:bodyPr/>
          <a:lstStyle/>
          <a:p>
            <a:endParaRPr lang="en-US" sz="2400" dirty="0"/>
          </a:p>
          <a:p>
            <a:endParaRPr lang="en-US" sz="800" dirty="0"/>
          </a:p>
          <a:p>
            <a:r>
              <a:rPr lang="en-US" sz="2400" b="1" dirty="0"/>
              <a:t>A boil water order </a:t>
            </a:r>
            <a:r>
              <a:rPr lang="en-US" sz="2400" dirty="0"/>
              <a:t>is called when the facility’s water supply (well or municipal supply) or system (pipes, pumps etc.) are contaminated and the water becomes unsafe to ingest.  In this case water still flows from the taps, toilets etc., but cannot be used as normal.</a:t>
            </a:r>
          </a:p>
          <a:p>
            <a:r>
              <a:rPr lang="en-US" sz="2400" b="1" dirty="0"/>
              <a:t>A water loss </a:t>
            </a:r>
            <a:r>
              <a:rPr lang="en-US" sz="2400" dirty="0"/>
              <a:t>situation is one where facility is not able to access water from its supply.  This can be due to many factors, for example a cut water main, an internal system failure, planned or intentional shut down, etc.  In a situation like this there is water being pumped through the taps, into the toilets, etc.</a:t>
            </a:r>
          </a:p>
          <a:p>
            <a:endParaRPr lang="en-US" sz="800" dirty="0"/>
          </a:p>
          <a:p>
            <a:endParaRPr lang="en-US" sz="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775" y="0"/>
            <a:ext cx="8229600" cy="790832"/>
          </a:xfrm>
        </p:spPr>
        <p:txBody>
          <a:bodyPr/>
          <a:lstStyle/>
          <a:p>
            <a:r>
              <a:rPr lang="en-US" sz="3600" dirty="0"/>
              <a:t>What to do During a </a:t>
            </a:r>
            <a:r>
              <a:rPr lang="en-US" sz="3600" b="1" dirty="0">
                <a:solidFill>
                  <a:schemeClr val="tx1"/>
                </a:solidFill>
              </a:rPr>
              <a:t>Boil Water Order</a:t>
            </a:r>
            <a:endParaRPr lang="en-US" sz="3600" dirty="0">
              <a:solidFill>
                <a:schemeClr val="tx1"/>
              </a:solidFill>
            </a:endParaRPr>
          </a:p>
        </p:txBody>
      </p:sp>
      <p:sp>
        <p:nvSpPr>
          <p:cNvPr id="3" name="Content Placeholder 2"/>
          <p:cNvSpPr>
            <a:spLocks noGrp="1"/>
          </p:cNvSpPr>
          <p:nvPr>
            <p:ph idx="1"/>
          </p:nvPr>
        </p:nvSpPr>
        <p:spPr>
          <a:xfrm>
            <a:off x="457200" y="704725"/>
            <a:ext cx="8229600" cy="4858474"/>
          </a:xfrm>
        </p:spPr>
        <p:txBody>
          <a:bodyPr/>
          <a:lstStyle/>
          <a:p>
            <a:pPr marL="0">
              <a:buNone/>
            </a:pPr>
            <a:r>
              <a:rPr lang="en-US" sz="2400" b="1" dirty="0"/>
              <a:t>During a Boil Water Order:</a:t>
            </a:r>
            <a:endParaRPr lang="en-CA" sz="2400" dirty="0"/>
          </a:p>
          <a:p>
            <a:pPr lvl="0"/>
            <a:r>
              <a:rPr lang="en-US" sz="2000" dirty="0"/>
              <a:t>Ensure Incident Commander, nutrition services staff and maintenance staff are made aware of a boil water order.</a:t>
            </a:r>
          </a:p>
          <a:p>
            <a:pPr lvl="0"/>
            <a:r>
              <a:rPr lang="en-US" sz="2000" dirty="0"/>
              <a:t>Staff will follow directions provided by their Department Leaders and the Incident Commander.</a:t>
            </a:r>
          </a:p>
          <a:p>
            <a:pPr lvl="0"/>
            <a:r>
              <a:rPr lang="en-US" sz="2000" dirty="0"/>
              <a:t>Follow water conservation instructions when they are issued</a:t>
            </a:r>
          </a:p>
          <a:p>
            <a:pPr lvl="0"/>
            <a:r>
              <a:rPr lang="en-US" sz="2000" dirty="0"/>
              <a:t>Only bottled water will be used for tooth brushing, mouth rinsing and drinking.  </a:t>
            </a:r>
          </a:p>
          <a:p>
            <a:r>
              <a:rPr lang="en-US" sz="2000" dirty="0"/>
              <a:t>Facility will have water supplies on hand or access them immediately.</a:t>
            </a:r>
          </a:p>
          <a:p>
            <a:pPr lvl="0"/>
            <a:r>
              <a:rPr lang="en-US" sz="2000" dirty="0"/>
              <a:t>Before any tap water is used as normal, water must be tested by Environmental Health and  all water supplies must be flushed for two (2) minutes (after plan deactivation).</a:t>
            </a:r>
          </a:p>
          <a:p>
            <a:pPr lvl="0"/>
            <a:r>
              <a:rPr lang="en-US" sz="2000" b="1" dirty="0"/>
              <a:t>Do not begin any recovery tasks until the plan is deactivated by the Incident Commander.</a:t>
            </a:r>
            <a:endParaRPr lang="en-US" sz="2000" dirty="0"/>
          </a:p>
          <a:p>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What to do During a </a:t>
            </a:r>
            <a:r>
              <a:rPr lang="en-US" sz="3600" b="1" dirty="0">
                <a:solidFill>
                  <a:schemeClr val="tx1"/>
                </a:solidFill>
              </a:rPr>
              <a:t>Boil Water Order</a:t>
            </a:r>
            <a:endParaRPr lang="en-US" sz="3600" dirty="0"/>
          </a:p>
        </p:txBody>
      </p:sp>
      <p:sp>
        <p:nvSpPr>
          <p:cNvPr id="3" name="Content Placeholder 2"/>
          <p:cNvSpPr>
            <a:spLocks noGrp="1"/>
          </p:cNvSpPr>
          <p:nvPr>
            <p:ph idx="1"/>
          </p:nvPr>
        </p:nvSpPr>
        <p:spPr/>
        <p:txBody>
          <a:bodyPr/>
          <a:lstStyle/>
          <a:p>
            <a:pPr marL="0">
              <a:buNone/>
            </a:pPr>
            <a:r>
              <a:rPr lang="en-US" sz="2000" b="1" dirty="0"/>
              <a:t>Hand Washing – for resident caregivers, residents, visitors and all staff</a:t>
            </a:r>
            <a:r>
              <a:rPr lang="en-US" sz="2000" dirty="0"/>
              <a:t>:</a:t>
            </a:r>
          </a:p>
          <a:p>
            <a:pPr lvl="0"/>
            <a:r>
              <a:rPr lang="en-US" sz="2000" dirty="0"/>
              <a:t>If hands are soiled wash hands with soap and tap water and follow with alcohol – based hand sanitizer.</a:t>
            </a:r>
          </a:p>
          <a:p>
            <a:pPr lvl="0"/>
            <a:r>
              <a:rPr lang="en-US" sz="2000" dirty="0"/>
              <a:t>If hands are not soiled use the alcohol hand sanitizer alone.</a:t>
            </a:r>
          </a:p>
          <a:p>
            <a:pPr>
              <a:buNone/>
            </a:pPr>
            <a:r>
              <a:rPr lang="en-US" sz="2000" b="1" dirty="0"/>
              <a:t>Do Not Use	</a:t>
            </a:r>
            <a:endParaRPr lang="en-US" sz="2000" dirty="0"/>
          </a:p>
          <a:p>
            <a:pPr lvl="0"/>
            <a:r>
              <a:rPr lang="en-US" sz="2000" dirty="0"/>
              <a:t>Do not use ice machines, coffee machines, electric kettles or hot water dispensers.</a:t>
            </a:r>
          </a:p>
          <a:p>
            <a:pPr lvl="0"/>
            <a:r>
              <a:rPr lang="en-US" sz="2000" dirty="0"/>
              <a:t>Destroy all ice made by ice machines or any means when a boil water order is issued.</a:t>
            </a:r>
          </a:p>
          <a:p>
            <a:pPr lvl="0"/>
            <a:r>
              <a:rPr lang="en-US" sz="2000" dirty="0"/>
              <a:t>Do not make ice from tap water during the water boil order.</a:t>
            </a:r>
          </a:p>
          <a:p>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775" y="0"/>
            <a:ext cx="8229600" cy="1143000"/>
          </a:xfrm>
        </p:spPr>
        <p:txBody>
          <a:bodyPr/>
          <a:lstStyle/>
          <a:p>
            <a:r>
              <a:rPr lang="en-US" sz="3600" dirty="0"/>
              <a:t>What to do During a </a:t>
            </a:r>
            <a:r>
              <a:rPr lang="en-US" sz="3600" b="1" dirty="0">
                <a:solidFill>
                  <a:schemeClr val="tx1"/>
                </a:solidFill>
              </a:rPr>
              <a:t>Total Water Loss</a:t>
            </a:r>
            <a:endParaRPr lang="en-US" sz="3600" dirty="0">
              <a:solidFill>
                <a:schemeClr val="tx1"/>
              </a:solidFill>
            </a:endParaRPr>
          </a:p>
        </p:txBody>
      </p:sp>
      <p:sp>
        <p:nvSpPr>
          <p:cNvPr id="3" name="Content Placeholder 2"/>
          <p:cNvSpPr>
            <a:spLocks noGrp="1"/>
          </p:cNvSpPr>
          <p:nvPr>
            <p:ph idx="1"/>
          </p:nvPr>
        </p:nvSpPr>
        <p:spPr>
          <a:xfrm>
            <a:off x="457200" y="998316"/>
            <a:ext cx="8455306" cy="4858474"/>
          </a:xfrm>
        </p:spPr>
        <p:txBody>
          <a:bodyPr/>
          <a:lstStyle/>
          <a:p>
            <a:pPr marL="0">
              <a:buNone/>
            </a:pPr>
            <a:r>
              <a:rPr lang="en-US" sz="2400" b="1" dirty="0"/>
              <a:t>If the water system fails at your facility:</a:t>
            </a:r>
            <a:endParaRPr lang="en-CA" sz="2400" b="1" dirty="0"/>
          </a:p>
          <a:p>
            <a:pPr lvl="0"/>
            <a:r>
              <a:rPr lang="en-US" sz="2400" dirty="0"/>
              <a:t>Ensure Incident Commander, nutrition services staff and maintenance staff are made aware of water loss situation.</a:t>
            </a:r>
          </a:p>
          <a:p>
            <a:pPr lvl="0"/>
            <a:r>
              <a:rPr lang="en-US" sz="2400" dirty="0"/>
              <a:t>Staff will follow directions provided by their Department Leaders and the Incident Commander.</a:t>
            </a:r>
          </a:p>
          <a:p>
            <a:pPr lvl="0"/>
            <a:r>
              <a:rPr lang="en-US" sz="2400" dirty="0"/>
              <a:t>Follow water conservation instructions when they are issued.</a:t>
            </a:r>
          </a:p>
          <a:p>
            <a:pPr lvl="0"/>
            <a:r>
              <a:rPr lang="en-US" sz="2400" dirty="0"/>
              <a:t>Only bottled water will be used for tooth brushing, mouth rinsing and drinking.  </a:t>
            </a:r>
          </a:p>
          <a:p>
            <a:r>
              <a:rPr lang="en-US" sz="2400" dirty="0"/>
              <a:t>Facility will have water supplies on hand or access them immediately.</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do During a </a:t>
            </a:r>
            <a:r>
              <a:rPr lang="en-US" b="1" dirty="0">
                <a:solidFill>
                  <a:schemeClr val="tx1"/>
                </a:solidFill>
              </a:rPr>
              <a:t>Total Water Loss</a:t>
            </a:r>
            <a:endParaRPr lang="en-US" dirty="0"/>
          </a:p>
        </p:txBody>
      </p:sp>
      <p:sp>
        <p:nvSpPr>
          <p:cNvPr id="3" name="Content Placeholder 2"/>
          <p:cNvSpPr>
            <a:spLocks noGrp="1"/>
          </p:cNvSpPr>
          <p:nvPr>
            <p:ph idx="1"/>
          </p:nvPr>
        </p:nvSpPr>
        <p:spPr/>
        <p:txBody>
          <a:bodyPr/>
          <a:lstStyle/>
          <a:p>
            <a:pPr lvl="0"/>
            <a:r>
              <a:rPr lang="en-US" sz="2000" dirty="0"/>
              <a:t>Staff may be asked to bring their own lunches to the Home.</a:t>
            </a:r>
          </a:p>
          <a:p>
            <a:pPr lvl="0"/>
            <a:r>
              <a:rPr lang="en-US" sz="2000" dirty="0" err="1"/>
              <a:t>Porta</a:t>
            </a:r>
            <a:r>
              <a:rPr lang="en-US" sz="2000" dirty="0"/>
              <a:t> Potties and Hand Washing Stations will be made available if necessary.</a:t>
            </a:r>
          </a:p>
          <a:p>
            <a:pPr lvl="0"/>
            <a:r>
              <a:rPr lang="en-US" sz="2000" dirty="0"/>
              <a:t>Residents requiring toilets will use commodes using garbage bags with absorbent, which  will be set up in the main household bathroom and tub room or else ware as required.</a:t>
            </a:r>
          </a:p>
          <a:p>
            <a:pPr lvl="0"/>
            <a:r>
              <a:rPr lang="en-US" sz="2000" b="1" dirty="0"/>
              <a:t>Do not </a:t>
            </a:r>
            <a:r>
              <a:rPr lang="en-US" sz="2000" dirty="0"/>
              <a:t>use bottled water to flush toilets.</a:t>
            </a:r>
          </a:p>
          <a:p>
            <a:r>
              <a:rPr lang="en-US" sz="2000" b="1" dirty="0"/>
              <a:t>Hand Washing</a:t>
            </a:r>
            <a:r>
              <a:rPr lang="en-US" sz="2000" dirty="0"/>
              <a:t> – </a:t>
            </a:r>
            <a:r>
              <a:rPr lang="en-US" sz="2000" b="1" dirty="0"/>
              <a:t>for resident caregivers, patients, visitors and all staff</a:t>
            </a:r>
            <a:r>
              <a:rPr lang="en-US" sz="2000" dirty="0"/>
              <a:t>:</a:t>
            </a:r>
          </a:p>
          <a:p>
            <a:pPr lvl="1"/>
            <a:r>
              <a:rPr lang="en-US" sz="2000" dirty="0"/>
              <a:t>Hand washing will be done with hand sanitizer when possible</a:t>
            </a:r>
          </a:p>
          <a:p>
            <a:pPr lvl="1"/>
            <a:r>
              <a:rPr lang="en-US" sz="2000" dirty="0"/>
              <a:t>If hands are soiled use bottled water and soap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775" y="0"/>
            <a:ext cx="8229600" cy="983848"/>
          </a:xfrm>
        </p:spPr>
        <p:txBody>
          <a:bodyPr/>
          <a:lstStyle/>
          <a:p>
            <a:r>
              <a:rPr lang="en-US" sz="3200" dirty="0"/>
              <a:t>Boils Water Order/Water Loss– Team Leaders</a:t>
            </a:r>
          </a:p>
        </p:txBody>
      </p:sp>
      <p:sp>
        <p:nvSpPr>
          <p:cNvPr id="3" name="Content Placeholder 2"/>
          <p:cNvSpPr>
            <a:spLocks noGrp="1"/>
          </p:cNvSpPr>
          <p:nvPr>
            <p:ph idx="1"/>
          </p:nvPr>
        </p:nvSpPr>
        <p:spPr>
          <a:xfrm>
            <a:off x="434050" y="905718"/>
            <a:ext cx="8229600" cy="5194139"/>
          </a:xfrm>
        </p:spPr>
        <p:txBody>
          <a:bodyPr/>
          <a:lstStyle/>
          <a:p>
            <a:pPr lvl="0">
              <a:buNone/>
            </a:pPr>
            <a:r>
              <a:rPr lang="en-US" sz="2400" b="1" dirty="0"/>
              <a:t>Department/</a:t>
            </a:r>
            <a:r>
              <a:rPr lang="en-US" sz="2400" b="1" dirty="0" err="1"/>
              <a:t>Neighbourhood</a:t>
            </a:r>
            <a:r>
              <a:rPr lang="en-US" sz="2400" b="1" dirty="0"/>
              <a:t> Leads will</a:t>
            </a:r>
            <a:r>
              <a:rPr lang="en-US" sz="2400" dirty="0"/>
              <a:t> – </a:t>
            </a:r>
          </a:p>
          <a:p>
            <a:r>
              <a:rPr lang="en-US" sz="2200" dirty="0"/>
              <a:t>Oversee the implementation of plans in their departments.</a:t>
            </a:r>
          </a:p>
          <a:p>
            <a:r>
              <a:rPr lang="en-US" sz="2200" dirty="0"/>
              <a:t>Attend or send a representative to all staff meetings regarding water loss or boil water orders and be prepared to provide updates on department actions, needs and challenges.</a:t>
            </a:r>
          </a:p>
          <a:p>
            <a:r>
              <a:rPr lang="en-US" sz="2200" dirty="0"/>
              <a:t>Ensure that department team huddles are scheduled on a regular basis </a:t>
            </a:r>
          </a:p>
          <a:p>
            <a:r>
              <a:rPr lang="en-US" sz="2200" dirty="0"/>
              <a:t>Track usage of supplies and request additional supplies as necessary.</a:t>
            </a:r>
          </a:p>
          <a:p>
            <a:r>
              <a:rPr lang="en-US" sz="2200" dirty="0"/>
              <a:t>Inform the Incident Commander of any additional required resources (e.g. staff, supplies, equipment).</a:t>
            </a:r>
          </a:p>
          <a:p>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 Your Facility</a:t>
            </a:r>
          </a:p>
        </p:txBody>
      </p:sp>
      <p:sp>
        <p:nvSpPr>
          <p:cNvPr id="3" name="Content Placeholder 2"/>
          <p:cNvSpPr>
            <a:spLocks noGrp="1"/>
          </p:cNvSpPr>
          <p:nvPr>
            <p:ph idx="1"/>
          </p:nvPr>
        </p:nvSpPr>
        <p:spPr>
          <a:xfrm>
            <a:off x="468775" y="1368706"/>
            <a:ext cx="8229600" cy="3733800"/>
          </a:xfrm>
        </p:spPr>
        <p:txBody>
          <a:bodyPr/>
          <a:lstStyle/>
          <a:p>
            <a:r>
              <a:rPr lang="en-US" sz="2400" dirty="0"/>
              <a:t>You should be familiar with following items in your facility, including but not necessarily limited to:</a:t>
            </a:r>
          </a:p>
          <a:p>
            <a:pPr lvl="1"/>
            <a:r>
              <a:rPr lang="en-US" sz="2400" dirty="0"/>
              <a:t>What equipment requires water and needs to be shut down and/or have signage placed on it.</a:t>
            </a:r>
          </a:p>
          <a:p>
            <a:pPr lvl="1"/>
            <a:r>
              <a:rPr lang="en-US" sz="2400" dirty="0"/>
              <a:t>What needs to be disposed of in the event of a boil water order or total water loss.</a:t>
            </a:r>
          </a:p>
          <a:p>
            <a:pPr lvl="1"/>
            <a:r>
              <a:rPr lang="en-US" sz="2400" dirty="0"/>
              <a:t>Location of emergency water supplies.</a:t>
            </a:r>
          </a:p>
          <a:p>
            <a:pPr lvl="1"/>
            <a:r>
              <a:rPr lang="en-US" sz="2400" dirty="0"/>
              <a:t>Site All Hazards/Emergency Plan.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to go to learn more!</a:t>
            </a:r>
          </a:p>
        </p:txBody>
      </p:sp>
      <p:sp>
        <p:nvSpPr>
          <p:cNvPr id="3" name="Content Placeholder 2"/>
          <p:cNvSpPr>
            <a:spLocks noGrp="1"/>
          </p:cNvSpPr>
          <p:nvPr>
            <p:ph idx="1"/>
          </p:nvPr>
        </p:nvSpPr>
        <p:spPr/>
        <p:txBody>
          <a:bodyPr/>
          <a:lstStyle/>
          <a:p>
            <a:r>
              <a:rPr lang="en-US" dirty="0"/>
              <a:t>Site All Hazards/Emergency Plan</a:t>
            </a:r>
          </a:p>
          <a:p>
            <a:r>
              <a:rPr lang="en-US" dirty="0"/>
              <a:t>Supervisor</a:t>
            </a:r>
          </a:p>
          <a:p>
            <a:r>
              <a:rPr lang="en-US" i="1" dirty="0">
                <a:hlinkClick r:id="rId2"/>
              </a:rPr>
              <a:t>www.healthpei.ca/src/ltc</a:t>
            </a:r>
            <a:r>
              <a:rPr lang="en-US" i="1" dirty="0"/>
              <a:t> </a:t>
            </a:r>
          </a:p>
          <a:p>
            <a:r>
              <a:rPr lang="en-US" dirty="0"/>
              <a:t>Contact Emergency Health and Planning Services – spdaley@gov.pe.ca</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39893</TotalTime>
  <Words>785</Words>
  <Application>Microsoft Office PowerPoint</Application>
  <PresentationFormat>On-screen Show (4:3)</PresentationFormat>
  <Paragraphs>59</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Marlett</vt:lpstr>
      <vt:lpstr>Myriad Pro</vt:lpstr>
      <vt:lpstr>Wingdings</vt:lpstr>
      <vt:lpstr>Default Design</vt:lpstr>
      <vt:lpstr>Long Term Care - Introduction to Facility Emergency Plans</vt:lpstr>
      <vt:lpstr>What is a “Water Loss/Boil Water Order”</vt:lpstr>
      <vt:lpstr>What to do During a Boil Water Order</vt:lpstr>
      <vt:lpstr>What to do During a Boil Water Order</vt:lpstr>
      <vt:lpstr>What to do During a Total Water Loss</vt:lpstr>
      <vt:lpstr>What to do During a Total Water Loss</vt:lpstr>
      <vt:lpstr>Boils Water Order/Water Loss– Team Leaders</vt:lpstr>
      <vt:lpstr>Know Your Facility</vt:lpstr>
      <vt:lpstr>Where to go to learn more!</vt:lpstr>
      <vt:lpstr>PowerPoint Presentation</vt:lpstr>
    </vt:vector>
  </TitlesOfParts>
  <Company>PEIGOV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ssccoles</dc:creator>
  <cp:lastModifiedBy>Gaylene MacDonald</cp:lastModifiedBy>
  <cp:revision>3554</cp:revision>
  <dcterms:created xsi:type="dcterms:W3CDTF">2008-10-28T12:17:52Z</dcterms:created>
  <dcterms:modified xsi:type="dcterms:W3CDTF">2022-03-08T13:39:41Z</dcterms:modified>
</cp:coreProperties>
</file>