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8" r:id="rId2"/>
    <p:sldId id="327" r:id="rId3"/>
    <p:sldId id="336" r:id="rId4"/>
    <p:sldId id="339" r:id="rId5"/>
    <p:sldId id="340" r:id="rId6"/>
    <p:sldId id="341" r:id="rId7"/>
    <p:sldId id="337" r:id="rId8"/>
    <p:sldId id="338" r:id="rId9"/>
    <p:sldId id="271" r:id="rId10"/>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66"/>
    <a:srgbClr val="FFCC00"/>
    <a:srgbClr val="FF9900"/>
    <a:srgbClr val="FFFF00"/>
    <a:srgbClr val="8DC64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2" autoAdjust="0"/>
    <p:restoredTop sz="85072" autoAdjust="0"/>
  </p:normalViewPr>
  <p:slideViewPr>
    <p:cSldViewPr snapToGrid="0">
      <p:cViewPr varScale="1">
        <p:scale>
          <a:sx n="73" d="100"/>
          <a:sy n="73" d="100"/>
        </p:scale>
        <p:origin x="175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228600" cy="2286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5C49D0C3-FBBD-4FFA-90C5-5EA075B30C35}" type="datetimeFigureOut">
              <a:rPr lang="en-US" smtClean="0"/>
              <a:pPr/>
              <a:t>3/8/2022</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A0707253-9805-40F2-976A-AA246800B51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3" tIns="46656" rIns="93313" bIns="46656"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13" tIns="46656" rIns="93313" bIns="46656" rtlCol="0"/>
          <a:lstStyle>
            <a:lvl1pPr algn="r">
              <a:defRPr sz="1200"/>
            </a:lvl1pPr>
          </a:lstStyle>
          <a:p>
            <a:fld id="{49AD35F3-0960-4BAA-8B0D-122D69DB3BDC}" type="datetimeFigureOut">
              <a:rPr lang="en-US" smtClean="0"/>
              <a:pPr/>
              <a:t>3/8/2022</a:t>
            </a:fld>
            <a:endParaRPr lang="en-US"/>
          </a:p>
        </p:txBody>
      </p:sp>
      <p:sp>
        <p:nvSpPr>
          <p:cNvPr id="4" name="Slide Image Placeholder 3"/>
          <p:cNvSpPr>
            <a:spLocks noGrp="1" noRot="1" noChangeAspect="1"/>
          </p:cNvSpPr>
          <p:nvPr>
            <p:ph type="sldImg" idx="2"/>
          </p:nvPr>
        </p:nvSpPr>
        <p:spPr>
          <a:xfrm>
            <a:off x="1184275" y="696913"/>
            <a:ext cx="4654550" cy="3492500"/>
          </a:xfrm>
          <a:prstGeom prst="rect">
            <a:avLst/>
          </a:prstGeom>
          <a:noFill/>
          <a:ln w="12700">
            <a:solidFill>
              <a:prstClr val="black"/>
            </a:solidFill>
          </a:ln>
        </p:spPr>
        <p:txBody>
          <a:bodyPr vert="horz" lIns="93313" tIns="46656" rIns="93313" bIns="46656"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13" tIns="46656" rIns="93313" bIns="4665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13" tIns="46656" rIns="93313" bIns="46656"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13" tIns="46656" rIns="93313" bIns="46656" rtlCol="0" anchor="b"/>
          <a:lstStyle>
            <a:lvl1pPr algn="r">
              <a:defRPr sz="1200"/>
            </a:lvl1pPr>
          </a:lstStyle>
          <a:p>
            <a:fld id="{1C15CF26-C335-4D3F-865B-C33751CB8A1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C15CF26-C335-4D3F-865B-C33751CB8A13}"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457200" y="1016000"/>
            <a:ext cx="8243888" cy="1498600"/>
          </a:xfrm>
        </p:spPr>
        <p:txBody>
          <a:bodyPr/>
          <a:lstStyle>
            <a:lvl1pPr>
              <a:defRPr>
                <a:solidFill>
                  <a:schemeClr val="tx1"/>
                </a:solidFill>
                <a:latin typeface="Myriad Pro" pitchFamily="34" charset="0"/>
              </a:defRPr>
            </a:lvl1pPr>
          </a:lstStyle>
          <a:p>
            <a:r>
              <a:rPr lang="en-US" dirty="0"/>
              <a:t>Click to edit Master title style</a:t>
            </a:r>
          </a:p>
        </p:txBody>
      </p:sp>
      <p:sp>
        <p:nvSpPr>
          <p:cNvPr id="4100" name="Rectangle 4"/>
          <p:cNvSpPr>
            <a:spLocks noGrp="1" noChangeArrowheads="1"/>
          </p:cNvSpPr>
          <p:nvPr>
            <p:ph type="subTitle" idx="1"/>
          </p:nvPr>
        </p:nvSpPr>
        <p:spPr>
          <a:xfrm>
            <a:off x="1385888" y="2771775"/>
            <a:ext cx="6400800" cy="1752600"/>
          </a:xfrm>
        </p:spPr>
        <p:txBody>
          <a:bodyPr/>
          <a:lstStyle>
            <a:lvl1pPr marL="0" indent="0" algn="ctr">
              <a:buFontTx/>
              <a:buNone/>
              <a:defRPr>
                <a:solidFill>
                  <a:schemeClr val="tx1">
                    <a:lumMod val="65000"/>
                    <a:lumOff val="35000"/>
                  </a:schemeClr>
                </a:solidFill>
                <a:latin typeface="Myriad Pro" pitchFamily="34" charset="0"/>
              </a:defRPr>
            </a:lvl1pPr>
          </a:lstStyle>
          <a:p>
            <a:r>
              <a:rPr lang="en-US" dirty="0"/>
              <a:t>Click to edit Master subtitle style</a:t>
            </a:r>
          </a:p>
        </p:txBody>
      </p:sp>
      <p:pic>
        <p:nvPicPr>
          <p:cNvPr id="6" name="Picture 5" descr="Health PEI title slide.jpg"/>
          <p:cNvPicPr>
            <a:picLocks noChangeAspect="1"/>
          </p:cNvPicPr>
          <p:nvPr userDrawn="1"/>
        </p:nvPicPr>
        <p:blipFill>
          <a:blip r:embed="rId2" cstate="print"/>
          <a:stretch>
            <a:fillRect/>
          </a:stretch>
        </p:blipFill>
        <p:spPr>
          <a:xfrm>
            <a:off x="0" y="0"/>
            <a:ext cx="9144000" cy="68580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59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059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8" name="Rectangle 3"/>
          <p:cNvSpPr>
            <a:spLocks noGrp="1" noChangeArrowheads="1"/>
          </p:cNvSpPr>
          <p:nvPr>
            <p:ph type="body" idx="1"/>
          </p:nvPr>
        </p:nvSpPr>
        <p:spPr bwMode="auto">
          <a:xfrm>
            <a:off x="457200" y="1600200"/>
            <a:ext cx="8229600" cy="3733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descr="Health PEI background slide.jpg"/>
          <p:cNvPicPr>
            <a:picLocks noChangeAspect="1"/>
          </p:cNvPicPr>
          <p:nvPr userDrawn="1"/>
        </p:nvPicPr>
        <p:blipFill>
          <a:blip r:embed="rId13" cstate="print"/>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rtl="0" eaLnBrk="0" fontAlgn="base" hangingPunct="0">
        <a:spcBef>
          <a:spcPct val="0"/>
        </a:spcBef>
        <a:spcAft>
          <a:spcPct val="0"/>
        </a:spcAft>
        <a:defRPr sz="4400">
          <a:solidFill>
            <a:schemeClr val="tx2"/>
          </a:solidFill>
          <a:latin typeface="Myriad Pro"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chemeClr val="folHlink"/>
        </a:buClr>
        <a:buChar char="•"/>
        <a:defRPr sz="3200">
          <a:solidFill>
            <a:schemeClr val="tx1"/>
          </a:solidFill>
          <a:latin typeface="Myriad Pro" pitchFamily="34" charset="0"/>
          <a:ea typeface="+mn-ea"/>
          <a:cs typeface="+mn-cs"/>
        </a:defRPr>
      </a:lvl1pPr>
      <a:lvl2pPr marL="742950" indent="-285750" algn="l" rtl="0" eaLnBrk="0" fontAlgn="base" hangingPunct="0">
        <a:spcBef>
          <a:spcPct val="20000"/>
        </a:spcBef>
        <a:spcAft>
          <a:spcPct val="0"/>
        </a:spcAft>
        <a:buClr>
          <a:srgbClr val="990000"/>
        </a:buClr>
        <a:buFont typeface="Marlett" pitchFamily="2" charset="2"/>
        <a:buChar char="8"/>
        <a:defRPr sz="2800">
          <a:solidFill>
            <a:schemeClr val="tx1"/>
          </a:solidFill>
          <a:latin typeface="Myriad Pro" pitchFamily="34" charset="0"/>
        </a:defRPr>
      </a:lvl2pPr>
      <a:lvl3pPr marL="1143000" indent="-228600" algn="l" rtl="0" eaLnBrk="0" fontAlgn="base" hangingPunct="0">
        <a:spcBef>
          <a:spcPct val="20000"/>
        </a:spcBef>
        <a:spcAft>
          <a:spcPct val="0"/>
        </a:spcAft>
        <a:buClr>
          <a:srgbClr val="006666"/>
        </a:buClr>
        <a:buFont typeface="Wingdings" pitchFamily="2" charset="2"/>
        <a:buChar char="§"/>
        <a:defRPr sz="2400">
          <a:solidFill>
            <a:schemeClr val="tx1"/>
          </a:solidFill>
          <a:latin typeface="Myriad Pro" pitchFamily="34" charset="0"/>
        </a:defRPr>
      </a:lvl3pPr>
      <a:lvl4pPr marL="1600200" indent="-228600" algn="l" rtl="0" eaLnBrk="0" fontAlgn="base" hangingPunct="0">
        <a:spcBef>
          <a:spcPct val="20000"/>
        </a:spcBef>
        <a:spcAft>
          <a:spcPct val="0"/>
        </a:spcAft>
        <a:buChar char="–"/>
        <a:defRPr sz="2000">
          <a:solidFill>
            <a:schemeClr val="tx1"/>
          </a:solidFill>
          <a:latin typeface="Myriad Pro" pitchFamily="34" charset="0"/>
        </a:defRPr>
      </a:lvl4pPr>
      <a:lvl5pPr marL="2057400" indent="-228600" algn="l" rtl="0" eaLnBrk="0" fontAlgn="base" hangingPunct="0">
        <a:spcBef>
          <a:spcPct val="20000"/>
        </a:spcBef>
        <a:spcAft>
          <a:spcPct val="0"/>
        </a:spcAft>
        <a:buChar char="»"/>
        <a:defRPr sz="2000">
          <a:solidFill>
            <a:schemeClr val="tx1"/>
          </a:solidFill>
          <a:latin typeface="Myriad Pro"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healthpei.ca/src/ltc"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34621" y="1602854"/>
            <a:ext cx="8243888" cy="1498600"/>
          </a:xfrm>
        </p:spPr>
        <p:txBody>
          <a:bodyPr/>
          <a:lstStyle/>
          <a:p>
            <a:pPr eaLnBrk="1" hangingPunct="1"/>
            <a:r>
              <a:rPr lang="en-US" sz="3200" b="1" dirty="0"/>
              <a:t>Long Term Care - Introduction to Facility Emergency Plans</a:t>
            </a:r>
          </a:p>
        </p:txBody>
      </p:sp>
      <p:sp>
        <p:nvSpPr>
          <p:cNvPr id="3075" name="Rectangle 3"/>
          <p:cNvSpPr>
            <a:spLocks noGrp="1" noChangeArrowheads="1"/>
          </p:cNvSpPr>
          <p:nvPr>
            <p:ph type="subTitle" idx="1"/>
          </p:nvPr>
        </p:nvSpPr>
        <p:spPr>
          <a:xfrm>
            <a:off x="1331296" y="3426868"/>
            <a:ext cx="6400800" cy="1752600"/>
          </a:xfrm>
        </p:spPr>
        <p:txBody>
          <a:bodyPr/>
          <a:lstStyle/>
          <a:p>
            <a:pPr eaLnBrk="1" hangingPunct="1"/>
            <a:r>
              <a:rPr lang="en-US" sz="5400" b="1" dirty="0">
                <a:solidFill>
                  <a:schemeClr val="tx1"/>
                </a:solidFill>
              </a:rPr>
              <a:t>Power Loss</a:t>
            </a:r>
          </a:p>
          <a:p>
            <a:pPr eaLnBrk="1" hangingPunct="1"/>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196" y="0"/>
            <a:ext cx="8229600" cy="712922"/>
          </a:xfrm>
        </p:spPr>
        <p:txBody>
          <a:bodyPr/>
          <a:lstStyle/>
          <a:p>
            <a:r>
              <a:rPr lang="en-US" sz="4000" dirty="0"/>
              <a:t>What is a “</a:t>
            </a:r>
            <a:r>
              <a:rPr lang="en-US" sz="4000" b="1" dirty="0">
                <a:solidFill>
                  <a:schemeClr val="tx1"/>
                </a:solidFill>
              </a:rPr>
              <a:t>Power Loss</a:t>
            </a:r>
            <a:r>
              <a:rPr lang="en-US" sz="4000" dirty="0"/>
              <a:t>”</a:t>
            </a:r>
          </a:p>
        </p:txBody>
      </p:sp>
      <p:sp>
        <p:nvSpPr>
          <p:cNvPr id="3" name="Content Placeholder 2"/>
          <p:cNvSpPr>
            <a:spLocks noGrp="1"/>
          </p:cNvSpPr>
          <p:nvPr>
            <p:ph idx="1"/>
          </p:nvPr>
        </p:nvSpPr>
        <p:spPr>
          <a:xfrm>
            <a:off x="506837" y="853978"/>
            <a:ext cx="8229600" cy="3733800"/>
          </a:xfrm>
        </p:spPr>
        <p:txBody>
          <a:bodyPr/>
          <a:lstStyle/>
          <a:p>
            <a:endParaRPr lang="en-US" sz="2400" dirty="0"/>
          </a:p>
          <a:p>
            <a:endParaRPr lang="en-US" sz="800" dirty="0"/>
          </a:p>
          <a:p>
            <a:r>
              <a:rPr lang="en-US" sz="2400" dirty="0"/>
              <a:t>Normally, when power is lost at your facility the back up power generator will activate and provide power to some or all of your facility.  There are still important tasks to be undertaken when this happens.</a:t>
            </a:r>
          </a:p>
          <a:p>
            <a:r>
              <a:rPr lang="en-US" sz="2400" dirty="0"/>
              <a:t>On some occasions when the power is lost, your facility’s generator might fail.  In these instances you will be left with only emergency lighting in the halls and stairwells.</a:t>
            </a:r>
          </a:p>
          <a:p>
            <a:endParaRPr lang="en-US" sz="800" dirty="0"/>
          </a:p>
          <a:p>
            <a:endParaRPr lang="en-US" sz="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775" y="0"/>
            <a:ext cx="8229600" cy="1143000"/>
          </a:xfrm>
        </p:spPr>
        <p:txBody>
          <a:bodyPr/>
          <a:lstStyle/>
          <a:p>
            <a:r>
              <a:rPr lang="en-US" sz="4000" dirty="0"/>
              <a:t>What to do During a </a:t>
            </a:r>
            <a:r>
              <a:rPr lang="en-US" sz="4000" b="1" dirty="0">
                <a:solidFill>
                  <a:schemeClr val="tx1"/>
                </a:solidFill>
              </a:rPr>
              <a:t>Power Loss</a:t>
            </a:r>
            <a:endParaRPr lang="en-US" sz="4000" dirty="0">
              <a:solidFill>
                <a:schemeClr val="tx1"/>
              </a:solidFill>
            </a:endParaRPr>
          </a:p>
        </p:txBody>
      </p:sp>
      <p:sp>
        <p:nvSpPr>
          <p:cNvPr id="3" name="Content Placeholder 2"/>
          <p:cNvSpPr>
            <a:spLocks noGrp="1"/>
          </p:cNvSpPr>
          <p:nvPr>
            <p:ph idx="1"/>
          </p:nvPr>
        </p:nvSpPr>
        <p:spPr>
          <a:xfrm>
            <a:off x="457200" y="1137212"/>
            <a:ext cx="8229600" cy="4858474"/>
          </a:xfrm>
        </p:spPr>
        <p:txBody>
          <a:bodyPr/>
          <a:lstStyle/>
          <a:p>
            <a:pPr marL="0">
              <a:buNone/>
            </a:pPr>
            <a:r>
              <a:rPr lang="en-US" sz="2400" b="1" dirty="0"/>
              <a:t>If the power at your facility fails and the generator is functioning properly:</a:t>
            </a:r>
            <a:endParaRPr lang="en-CA" sz="2400" b="1" dirty="0"/>
          </a:p>
          <a:p>
            <a:r>
              <a:rPr lang="en-US" sz="2400" dirty="0"/>
              <a:t>Ensure the your department/</a:t>
            </a:r>
            <a:r>
              <a:rPr lang="en-US" sz="2400" dirty="0" err="1"/>
              <a:t>neighbourhood</a:t>
            </a:r>
            <a:r>
              <a:rPr lang="en-US" sz="2400" dirty="0"/>
              <a:t> Team Leader is aware of the issue.</a:t>
            </a:r>
          </a:p>
          <a:p>
            <a:r>
              <a:rPr lang="en-US" sz="2400" dirty="0"/>
              <a:t>Ensure the Nursing Supervisor is aware of the issue.</a:t>
            </a:r>
          </a:p>
          <a:p>
            <a:r>
              <a:rPr lang="en-US" sz="2400" dirty="0"/>
              <a:t>Check critical equipment in your are to ensure it is functioning as expected (e.g. oxygen concentrators, inflatable mattresses etc.) and notify your supervisor of any failures.</a:t>
            </a:r>
          </a:p>
          <a:p>
            <a:r>
              <a:rPr lang="en-US" sz="2400" dirty="0"/>
              <a:t>Take direction from the RN Supervisor and/or your Team Leader.</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775" y="0"/>
            <a:ext cx="8229600" cy="1143000"/>
          </a:xfrm>
        </p:spPr>
        <p:txBody>
          <a:bodyPr/>
          <a:lstStyle/>
          <a:p>
            <a:r>
              <a:rPr lang="en-US" sz="4000" dirty="0"/>
              <a:t>What to do During a </a:t>
            </a:r>
            <a:r>
              <a:rPr lang="en-US" sz="4000" b="1" dirty="0">
                <a:solidFill>
                  <a:schemeClr val="tx1"/>
                </a:solidFill>
              </a:rPr>
              <a:t>Power Loss</a:t>
            </a:r>
            <a:endParaRPr lang="en-US" sz="4000" dirty="0">
              <a:solidFill>
                <a:schemeClr val="tx1"/>
              </a:solidFill>
            </a:endParaRPr>
          </a:p>
        </p:txBody>
      </p:sp>
      <p:sp>
        <p:nvSpPr>
          <p:cNvPr id="3" name="Content Placeholder 2"/>
          <p:cNvSpPr>
            <a:spLocks noGrp="1"/>
          </p:cNvSpPr>
          <p:nvPr>
            <p:ph idx="1"/>
          </p:nvPr>
        </p:nvSpPr>
        <p:spPr>
          <a:xfrm>
            <a:off x="457200" y="998316"/>
            <a:ext cx="8455306" cy="4858474"/>
          </a:xfrm>
        </p:spPr>
        <p:txBody>
          <a:bodyPr/>
          <a:lstStyle/>
          <a:p>
            <a:pPr marL="0">
              <a:buNone/>
            </a:pPr>
            <a:r>
              <a:rPr lang="en-US" sz="2400" b="1" dirty="0"/>
              <a:t>If the power at your facility fails and the generator fails:</a:t>
            </a:r>
            <a:endParaRPr lang="en-CA" sz="2400" b="1" dirty="0"/>
          </a:p>
          <a:p>
            <a:r>
              <a:rPr lang="en-US" sz="2400" dirty="0"/>
              <a:t>Ensure safety of any residents in your care is protected. (e.g. switching to portable oxygen tanks, restricting movement throughout the facility, begin regular safety checks for residents in your care, monitor doors which may no longer lock automatically, etc.).</a:t>
            </a:r>
          </a:p>
          <a:p>
            <a:r>
              <a:rPr lang="en-US" sz="2400" dirty="0"/>
              <a:t>Account for residents in your area.</a:t>
            </a:r>
          </a:p>
          <a:p>
            <a:r>
              <a:rPr lang="en-US" sz="2400" dirty="0"/>
              <a:t>Return residents in your area to their </a:t>
            </a:r>
            <a:r>
              <a:rPr lang="en-US" sz="2400" dirty="0" err="1"/>
              <a:t>neighbourhoods</a:t>
            </a:r>
            <a:r>
              <a:rPr lang="en-US" sz="2400" dirty="0"/>
              <a:t> and rooms.</a:t>
            </a:r>
          </a:p>
          <a:p>
            <a:r>
              <a:rPr lang="en-US" sz="2400" dirty="0"/>
              <a:t>Collect flashlights from facility storage (locations should be located in your plan).</a:t>
            </a:r>
          </a:p>
          <a:p>
            <a:r>
              <a:rPr lang="en-US" sz="2400" dirty="0"/>
              <a:t>Take direction from your Team Leader and/or the RN Supervisor</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775" y="0"/>
            <a:ext cx="8229600" cy="983848"/>
          </a:xfrm>
        </p:spPr>
        <p:txBody>
          <a:bodyPr/>
          <a:lstStyle/>
          <a:p>
            <a:r>
              <a:rPr lang="en-US" dirty="0"/>
              <a:t>Power Failure – Team Leaders</a:t>
            </a:r>
          </a:p>
        </p:txBody>
      </p:sp>
      <p:sp>
        <p:nvSpPr>
          <p:cNvPr id="3" name="Content Placeholder 2"/>
          <p:cNvSpPr>
            <a:spLocks noGrp="1"/>
          </p:cNvSpPr>
          <p:nvPr>
            <p:ph idx="1"/>
          </p:nvPr>
        </p:nvSpPr>
        <p:spPr>
          <a:xfrm>
            <a:off x="434050" y="905718"/>
            <a:ext cx="8229600" cy="5194139"/>
          </a:xfrm>
        </p:spPr>
        <p:txBody>
          <a:bodyPr/>
          <a:lstStyle/>
          <a:p>
            <a:pPr lvl="0">
              <a:buNone/>
            </a:pPr>
            <a:r>
              <a:rPr lang="en-US" sz="2400" b="1" dirty="0"/>
              <a:t>Department/</a:t>
            </a:r>
            <a:r>
              <a:rPr lang="en-US" sz="2400" b="1" dirty="0" err="1"/>
              <a:t>Neighbourhood</a:t>
            </a:r>
            <a:r>
              <a:rPr lang="en-US" sz="2400" b="1" dirty="0"/>
              <a:t> Leads will</a:t>
            </a:r>
            <a:r>
              <a:rPr lang="en-US" sz="2400" dirty="0"/>
              <a:t> – </a:t>
            </a:r>
          </a:p>
          <a:p>
            <a:r>
              <a:rPr lang="en-US" sz="2400" dirty="0"/>
              <a:t>Ensure residents and staff in their assigned areas are accounted for</a:t>
            </a:r>
            <a:r>
              <a:rPr lang="en-US" sz="2000" dirty="0"/>
              <a:t>.</a:t>
            </a:r>
          </a:p>
          <a:p>
            <a:endParaRPr lang="en-US" sz="300" dirty="0"/>
          </a:p>
          <a:p>
            <a:r>
              <a:rPr lang="en-US" sz="2400" dirty="0"/>
              <a:t>Ensure areas which do not have backup lighting are checked for residents and staff.</a:t>
            </a:r>
          </a:p>
          <a:p>
            <a:endParaRPr lang="en-US" sz="300" dirty="0"/>
          </a:p>
          <a:p>
            <a:r>
              <a:rPr lang="en-US" sz="2400" dirty="0"/>
              <a:t>Perform or delegate tasks assigned to their departments.</a:t>
            </a:r>
          </a:p>
          <a:p>
            <a:r>
              <a:rPr lang="en-US" sz="300" dirty="0"/>
              <a:t> </a:t>
            </a:r>
          </a:p>
          <a:p>
            <a:r>
              <a:rPr lang="en-US" sz="2400" dirty="0"/>
              <a:t>Oversee the implementation of plans in their departments.</a:t>
            </a:r>
          </a:p>
          <a:p>
            <a:endParaRPr lang="en-US" sz="300" dirty="0"/>
          </a:p>
          <a:p>
            <a:r>
              <a:rPr lang="en-US" sz="2400" dirty="0"/>
              <a:t>Attend or send a representative to all staff meetings regarding loss of power or loss of the backup generator and be prepared to provide updates on department needs and challenges.</a:t>
            </a:r>
          </a:p>
          <a:p>
            <a:endParaRPr lang="en-US" sz="1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02825"/>
          </a:xfrm>
        </p:spPr>
        <p:txBody>
          <a:bodyPr/>
          <a:lstStyle/>
          <a:p>
            <a:r>
              <a:rPr lang="en-US" dirty="0"/>
              <a:t>Power Failure – Team Leaders</a:t>
            </a:r>
          </a:p>
        </p:txBody>
      </p:sp>
      <p:sp>
        <p:nvSpPr>
          <p:cNvPr id="3" name="Content Placeholder 2"/>
          <p:cNvSpPr>
            <a:spLocks noGrp="1"/>
          </p:cNvSpPr>
          <p:nvPr>
            <p:ph idx="1"/>
          </p:nvPr>
        </p:nvSpPr>
        <p:spPr>
          <a:xfrm>
            <a:off x="468775" y="1009892"/>
            <a:ext cx="8229600" cy="4985794"/>
          </a:xfrm>
        </p:spPr>
        <p:txBody>
          <a:bodyPr/>
          <a:lstStyle/>
          <a:p>
            <a:endParaRPr lang="en-US" sz="300" dirty="0"/>
          </a:p>
          <a:p>
            <a:r>
              <a:rPr lang="en-US" sz="2000" dirty="0"/>
              <a:t>Ensure that department team huddles are scheduled on a regular basis (likely in coordination with facility staff meetings) to keep Department staff informed and to gather information from staff.</a:t>
            </a:r>
          </a:p>
          <a:p>
            <a:endParaRPr lang="en-US" sz="300" dirty="0"/>
          </a:p>
          <a:p>
            <a:r>
              <a:rPr lang="en-US" sz="2000" dirty="0"/>
              <a:t>Ensure huddles (e.g. key information, decisions, direction) are documented (to be turned into the Incident Commander or Administrator  once the huddle is complete).</a:t>
            </a:r>
          </a:p>
          <a:p>
            <a:endParaRPr lang="en-US" sz="300" dirty="0"/>
          </a:p>
          <a:p>
            <a:r>
              <a:rPr lang="en-US" sz="2000" dirty="0"/>
              <a:t>Track usage of supplies and order additional supplies as necessary.</a:t>
            </a:r>
          </a:p>
          <a:p>
            <a:endParaRPr lang="en-US" sz="300" dirty="0"/>
          </a:p>
          <a:p>
            <a:r>
              <a:rPr lang="en-US" sz="2000" dirty="0"/>
              <a:t>Inform the Incident Commander of needed resources (e.g. extra staff, supplies, batteries, oxygen etc.) and assist with acquisition as necessary.</a:t>
            </a:r>
          </a:p>
          <a:p>
            <a:endParaRPr lang="en-US" sz="300" dirty="0"/>
          </a:p>
          <a:p>
            <a:endParaRPr lang="en-US"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Know Your Facility</a:t>
            </a:r>
          </a:p>
        </p:txBody>
      </p:sp>
      <p:sp>
        <p:nvSpPr>
          <p:cNvPr id="3" name="Content Placeholder 2"/>
          <p:cNvSpPr>
            <a:spLocks noGrp="1"/>
          </p:cNvSpPr>
          <p:nvPr>
            <p:ph idx="1"/>
          </p:nvPr>
        </p:nvSpPr>
        <p:spPr>
          <a:xfrm>
            <a:off x="468775" y="1368706"/>
            <a:ext cx="8229600" cy="3733800"/>
          </a:xfrm>
        </p:spPr>
        <p:txBody>
          <a:bodyPr/>
          <a:lstStyle/>
          <a:p>
            <a:r>
              <a:rPr lang="en-US" sz="2400" dirty="0"/>
              <a:t>You should be familiar with following items in your facility, including but not necessarily limited to:</a:t>
            </a:r>
          </a:p>
          <a:p>
            <a:pPr lvl="1"/>
            <a:r>
              <a:rPr lang="en-US" sz="2400" dirty="0"/>
              <a:t>What equipment is and is not powered by your backup generator.</a:t>
            </a:r>
          </a:p>
          <a:p>
            <a:pPr lvl="1"/>
            <a:r>
              <a:rPr lang="en-US" sz="2400" dirty="0"/>
              <a:t>Critical equipment which requires electricity to function.</a:t>
            </a:r>
          </a:p>
          <a:p>
            <a:pPr lvl="1"/>
            <a:r>
              <a:rPr lang="en-US" sz="2400" dirty="0"/>
              <a:t>Location of flash lights and batteries.</a:t>
            </a:r>
          </a:p>
          <a:p>
            <a:pPr lvl="1"/>
            <a:r>
              <a:rPr lang="en-US" sz="2400" dirty="0"/>
              <a:t>Site All Hazards/Emergency Plan.</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to go to learn more!</a:t>
            </a:r>
          </a:p>
        </p:txBody>
      </p:sp>
      <p:sp>
        <p:nvSpPr>
          <p:cNvPr id="3" name="Content Placeholder 2"/>
          <p:cNvSpPr>
            <a:spLocks noGrp="1"/>
          </p:cNvSpPr>
          <p:nvPr>
            <p:ph idx="1"/>
          </p:nvPr>
        </p:nvSpPr>
        <p:spPr/>
        <p:txBody>
          <a:bodyPr/>
          <a:lstStyle/>
          <a:p>
            <a:r>
              <a:rPr lang="en-US" dirty="0"/>
              <a:t>Site All Hazards/Emergency Plan</a:t>
            </a:r>
          </a:p>
          <a:p>
            <a:r>
              <a:rPr lang="en-US" dirty="0"/>
              <a:t>Supervisor</a:t>
            </a:r>
          </a:p>
          <a:p>
            <a:r>
              <a:rPr lang="en-US" i="1" dirty="0">
                <a:hlinkClick r:id="rId2"/>
              </a:rPr>
              <a:t>www.healthpei.ca/src/ltc</a:t>
            </a:r>
            <a:r>
              <a:rPr lang="en-US" i="1" dirty="0"/>
              <a:t> </a:t>
            </a:r>
          </a:p>
          <a:p>
            <a:r>
              <a:rPr lang="en-US" dirty="0"/>
              <a:t>Contact Emergency Health and Planning Services – spdaley@gov.pe.ca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92824" y="2333767"/>
            <a:ext cx="4667534" cy="707886"/>
          </a:xfrm>
          <a:prstGeom prst="rect">
            <a:avLst/>
          </a:prstGeom>
          <a:noFill/>
        </p:spPr>
        <p:txBody>
          <a:bodyPr wrap="square" rtlCol="0">
            <a:spAutoFit/>
          </a:bodyPr>
          <a:lstStyle/>
          <a:p>
            <a:pPr algn="ctr"/>
            <a:r>
              <a:rPr lang="en-US" sz="4000" b="1" dirty="0"/>
              <a:t>Thank you!</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34373</TotalTime>
  <Words>585</Words>
  <Application>Microsoft Office PowerPoint</Application>
  <PresentationFormat>On-screen Show (4:3)</PresentationFormat>
  <Paragraphs>53</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Marlett</vt:lpstr>
      <vt:lpstr>Myriad Pro</vt:lpstr>
      <vt:lpstr>Wingdings</vt:lpstr>
      <vt:lpstr>Default Design</vt:lpstr>
      <vt:lpstr>Long Term Care - Introduction to Facility Emergency Plans</vt:lpstr>
      <vt:lpstr>What is a “Power Loss”</vt:lpstr>
      <vt:lpstr>What to do During a Power Loss</vt:lpstr>
      <vt:lpstr>What to do During a Power Loss</vt:lpstr>
      <vt:lpstr>Power Failure – Team Leaders</vt:lpstr>
      <vt:lpstr>Power Failure – Team Leaders</vt:lpstr>
      <vt:lpstr>Know Your Facility</vt:lpstr>
      <vt:lpstr>Where to go to learn more!</vt:lpstr>
      <vt:lpstr>PowerPoint Presentation</vt:lpstr>
    </vt:vector>
  </TitlesOfParts>
  <Company>PEIGOV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ssccoles</dc:creator>
  <cp:lastModifiedBy>Gaylene MacDonald</cp:lastModifiedBy>
  <cp:revision>3001</cp:revision>
  <dcterms:created xsi:type="dcterms:W3CDTF">2008-10-28T12:17:52Z</dcterms:created>
  <dcterms:modified xsi:type="dcterms:W3CDTF">2022-03-08T12:53:02Z</dcterms:modified>
</cp:coreProperties>
</file>