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9" r:id="rId5"/>
    <p:sldId id="261" r:id="rId6"/>
    <p:sldId id="262" r:id="rId7"/>
    <p:sldId id="260"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Lawlor" initials="AL" lastIdx="4" clrIdx="0">
    <p:extLst>
      <p:ext uri="{19B8F6BF-5375-455C-9EA6-DF929625EA0E}">
        <p15:presenceInfo xmlns:p15="http://schemas.microsoft.com/office/powerpoint/2012/main" userId="S::angela.lawlor@davispier.ca::48784876-2407-4c71-a7bd-2ea2a091c5a4" providerId="AD"/>
      </p:ext>
    </p:extLst>
  </p:cmAuthor>
  <p:cmAuthor id="2" name="Darryl Pierrynowski" initials="DP" lastIdx="7" clrIdx="1">
    <p:extLst>
      <p:ext uri="{19B8F6BF-5375-455C-9EA6-DF929625EA0E}">
        <p15:presenceInfo xmlns:p15="http://schemas.microsoft.com/office/powerpoint/2012/main" userId="S::darryl.pierrynowski@davispier.ca::a3d7f70c-7e15-4b97-80d1-80ba9aca30dd" providerId="AD"/>
      </p:ext>
    </p:extLst>
  </p:cmAuthor>
  <p:cmAuthor id="3" name="Jennifer Mendoza" initials="JM" lastIdx="6" clrIdx="2">
    <p:extLst>
      <p:ext uri="{19B8F6BF-5375-455C-9EA6-DF929625EA0E}">
        <p15:presenceInfo xmlns:p15="http://schemas.microsoft.com/office/powerpoint/2012/main" userId="S::jennifer.mendoza@davispier.ca::257bb8ad-d527-4d66-acdf-00c3da185c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242"/>
    <a:srgbClr val="FAF8FE"/>
    <a:srgbClr val="F2F3EC"/>
    <a:srgbClr val="C7CAB6"/>
    <a:srgbClr val="D6D8CD"/>
    <a:srgbClr val="C6CAB2"/>
    <a:srgbClr val="F5F3F9"/>
    <a:srgbClr val="F9F7FD"/>
    <a:srgbClr val="585858"/>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02153F-52A5-4F7B-B13B-3C95B01F77E9}" v="190" dt="2021-09-28T11:44:07.767"/>
  </p1510:revLst>
</p1510:revInfo>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6" autoAdjust="0"/>
    <p:restoredTop sz="95498" autoAdjust="0"/>
  </p:normalViewPr>
  <p:slideViewPr>
    <p:cSldViewPr snapToGrid="0">
      <p:cViewPr varScale="1">
        <p:scale>
          <a:sx n="65" d="100"/>
          <a:sy n="65" d="100"/>
        </p:scale>
        <p:origin x="148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556A-6460-254A-A803-CF6A6AA0DFDE}" type="datetimeFigureOut">
              <a:rPr lang="en-US" smtClean="0"/>
              <a:t>10/4/2021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7790E-47FB-AC47-80CC-812401CB0D66}" type="slidenum">
              <a:rPr lang="en-US" smtClean="0"/>
              <a:t>‹#›</a:t>
            </a:fld>
            <a:endParaRPr lang="en-US"/>
          </a:p>
        </p:txBody>
      </p:sp>
    </p:spTree>
    <p:extLst>
      <p:ext uri="{BB962C8B-B14F-4D97-AF65-F5344CB8AC3E}">
        <p14:creationId xmlns:p14="http://schemas.microsoft.com/office/powerpoint/2010/main" val="152583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35CD06-54BF-4943-BC72-908AA1767591}"/>
              </a:ext>
            </a:extLst>
          </p:cNvPr>
          <p:cNvSpPr/>
          <p:nvPr userDrawn="1"/>
        </p:nvSpPr>
        <p:spPr>
          <a:xfrm>
            <a:off x="0" y="265814"/>
            <a:ext cx="9144000" cy="949989"/>
          </a:xfrm>
          <a:prstGeom prst="rect">
            <a:avLst/>
          </a:prstGeom>
          <a:solidFill>
            <a:srgbClr val="F9F7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EBF0F5D-66B4-BA46-B1E7-E339E9952CB4}"/>
              </a:ext>
            </a:extLst>
          </p:cNvPr>
          <p:cNvSpPr/>
          <p:nvPr userDrawn="1"/>
        </p:nvSpPr>
        <p:spPr>
          <a:xfrm>
            <a:off x="0" y="1814475"/>
            <a:ext cx="9144000" cy="471525"/>
          </a:xfrm>
          <a:prstGeom prst="rect">
            <a:avLst/>
          </a:prstGeom>
          <a:solidFill>
            <a:srgbClr val="F5F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ealth PEI title slide.jpg">
            <a:extLst>
              <a:ext uri="{FF2B5EF4-FFF2-40B4-BE49-F238E27FC236}">
                <a16:creationId xmlns:a16="http://schemas.microsoft.com/office/drawing/2014/main" id="{964FBED5-5FB2-7F40-9E73-F417D1F412A3}"/>
              </a:ext>
            </a:extLst>
          </p:cNvPr>
          <p:cNvPicPr>
            <a:picLocks noChangeAspect="1"/>
          </p:cNvPicPr>
          <p:nvPr userDrawn="1"/>
        </p:nvPicPr>
        <p:blipFill>
          <a:blip r:embed="rId2" cstate="print"/>
          <a:stretch>
            <a:fillRect/>
          </a:stretch>
        </p:blipFill>
        <p:spPr>
          <a:xfrm>
            <a:off x="0" y="0"/>
            <a:ext cx="9144000" cy="6858000"/>
          </a:xfrm>
          <a:prstGeom prst="rect">
            <a:avLst/>
          </a:prstGeom>
        </p:spPr>
      </p:pic>
      <p:sp>
        <p:nvSpPr>
          <p:cNvPr id="8" name="Text Placeholder 4">
            <a:extLst>
              <a:ext uri="{FF2B5EF4-FFF2-40B4-BE49-F238E27FC236}">
                <a16:creationId xmlns:a16="http://schemas.microsoft.com/office/drawing/2014/main" id="{70C26421-8657-4A4F-A188-69BE4D359D76}"/>
              </a:ext>
            </a:extLst>
          </p:cNvPr>
          <p:cNvSpPr>
            <a:spLocks noGrp="1"/>
          </p:cNvSpPr>
          <p:nvPr>
            <p:ph type="body" sz="quarter" idx="10" hasCustomPrompt="1"/>
          </p:nvPr>
        </p:nvSpPr>
        <p:spPr>
          <a:xfrm>
            <a:off x="254424" y="4060548"/>
            <a:ext cx="8635155" cy="797028"/>
          </a:xfrm>
        </p:spPr>
        <p:txBody>
          <a:bodyPr/>
          <a:lstStyle>
            <a:lvl1pPr marL="0" indent="0">
              <a:buNone/>
              <a:defRPr sz="4400">
                <a:solidFill>
                  <a:schemeClr val="tx1"/>
                </a:solidFill>
                <a:latin typeface="+mj-lt"/>
              </a:defRPr>
            </a:lvl1pPr>
          </a:lstStyle>
          <a:p>
            <a:pPr lvl="0"/>
            <a:r>
              <a:rPr lang="en-US" dirty="0"/>
              <a:t>Type Title Here</a:t>
            </a:r>
          </a:p>
        </p:txBody>
      </p:sp>
      <p:sp>
        <p:nvSpPr>
          <p:cNvPr id="9" name="Text Placeholder 4">
            <a:extLst>
              <a:ext uri="{FF2B5EF4-FFF2-40B4-BE49-F238E27FC236}">
                <a16:creationId xmlns:a16="http://schemas.microsoft.com/office/drawing/2014/main" id="{D6F61789-EC41-8A45-8DA1-6C192500C678}"/>
              </a:ext>
            </a:extLst>
          </p:cNvPr>
          <p:cNvSpPr>
            <a:spLocks noGrp="1"/>
          </p:cNvSpPr>
          <p:nvPr>
            <p:ph type="body" sz="quarter" idx="11" hasCustomPrompt="1"/>
          </p:nvPr>
        </p:nvSpPr>
        <p:spPr>
          <a:xfrm>
            <a:off x="254422" y="6003558"/>
            <a:ext cx="8635155" cy="364546"/>
          </a:xfrm>
        </p:spPr>
        <p:txBody>
          <a:bodyPr/>
          <a:lstStyle>
            <a:lvl1pPr marL="0" indent="0">
              <a:buNone/>
              <a:defRPr sz="1800">
                <a:solidFill>
                  <a:schemeClr val="tx1"/>
                </a:solidFill>
                <a:latin typeface="+mj-lt"/>
              </a:defRPr>
            </a:lvl1pPr>
          </a:lstStyle>
          <a:p>
            <a:pPr lvl="0"/>
            <a:r>
              <a:rPr lang="en-US" dirty="0"/>
              <a:t>Type Date Here</a:t>
            </a:r>
          </a:p>
        </p:txBody>
      </p:sp>
      <p:sp>
        <p:nvSpPr>
          <p:cNvPr id="10" name="Text Placeholder 4">
            <a:extLst>
              <a:ext uri="{FF2B5EF4-FFF2-40B4-BE49-F238E27FC236}">
                <a16:creationId xmlns:a16="http://schemas.microsoft.com/office/drawing/2014/main" id="{0EFC97F0-1314-0F42-9E42-8D549EBEBEE1}"/>
              </a:ext>
            </a:extLst>
          </p:cNvPr>
          <p:cNvSpPr>
            <a:spLocks noGrp="1"/>
          </p:cNvSpPr>
          <p:nvPr>
            <p:ph type="body" sz="quarter" idx="12" hasCustomPrompt="1"/>
          </p:nvPr>
        </p:nvSpPr>
        <p:spPr>
          <a:xfrm>
            <a:off x="254421" y="4857576"/>
            <a:ext cx="8635155" cy="497691"/>
          </a:xfrm>
        </p:spPr>
        <p:txBody>
          <a:bodyPr/>
          <a:lstStyle>
            <a:lvl1pPr marL="0" indent="0">
              <a:buNone/>
              <a:defRPr sz="2400">
                <a:solidFill>
                  <a:schemeClr val="tx1"/>
                </a:solidFill>
                <a:latin typeface="+mj-lt"/>
              </a:defRPr>
            </a:lvl1pPr>
          </a:lstStyle>
          <a:p>
            <a:pPr lvl="0"/>
            <a:r>
              <a:rPr lang="en-US" dirty="0"/>
              <a:t>Type Subtitle Here</a:t>
            </a:r>
          </a:p>
        </p:txBody>
      </p:sp>
    </p:spTree>
    <p:extLst>
      <p:ext uri="{BB962C8B-B14F-4D97-AF65-F5344CB8AC3E}">
        <p14:creationId xmlns:p14="http://schemas.microsoft.com/office/powerpoint/2010/main" val="327066208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D524AB-0CB1-5F46-9867-D1DA54A668D0}"/>
              </a:ext>
            </a:extLst>
          </p:cNvPr>
          <p:cNvSpPr/>
          <p:nvPr userDrawn="1"/>
        </p:nvSpPr>
        <p:spPr>
          <a:xfrm rot="10800000">
            <a:off x="0" y="6028659"/>
            <a:ext cx="9143998" cy="691115"/>
          </a:xfrm>
          <a:prstGeom prst="rect">
            <a:avLst/>
          </a:prstGeom>
          <a:gradFill flip="none" rotWithShape="1">
            <a:gsLst>
              <a:gs pos="49609">
                <a:srgbClr val="EAECDF"/>
              </a:gs>
              <a:gs pos="49218">
                <a:srgbClr val="EAECDF"/>
              </a:gs>
              <a:gs pos="48437">
                <a:srgbClr val="E9EBDE"/>
              </a:gs>
              <a:gs pos="46875">
                <a:srgbClr val="E8EADD"/>
              </a:gs>
              <a:gs pos="43750">
                <a:srgbClr val="E6E8DA"/>
              </a:gs>
              <a:gs pos="37500">
                <a:srgbClr val="E2E4D5"/>
              </a:gs>
              <a:gs pos="25000">
                <a:srgbClr val="D9DBCB"/>
              </a:gs>
              <a:gs pos="0">
                <a:srgbClr val="C7CAB6"/>
              </a:gs>
              <a:gs pos="50000">
                <a:srgbClr val="C6CAB2">
                  <a:tint val="44500"/>
                  <a:satMod val="160000"/>
                </a:srgbClr>
              </a:gs>
              <a:gs pos="100000">
                <a:srgbClr val="C6CAB2">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graphical user interface  Description automatically generated">
            <a:extLst>
              <a:ext uri="{FF2B5EF4-FFF2-40B4-BE49-F238E27FC236}">
                <a16:creationId xmlns:a16="http://schemas.microsoft.com/office/drawing/2014/main" id="{4D4ED9D8-8AD5-E440-93B6-7EB3A300666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218428" cy="6926842"/>
          </a:xfrm>
          <a:prstGeom prst="rect">
            <a:avLst/>
          </a:prstGeom>
        </p:spPr>
      </p:pic>
      <p:sp>
        <p:nvSpPr>
          <p:cNvPr id="12" name="Text Placeholder 4">
            <a:extLst>
              <a:ext uri="{FF2B5EF4-FFF2-40B4-BE49-F238E27FC236}">
                <a16:creationId xmlns:a16="http://schemas.microsoft.com/office/drawing/2014/main" id="{7D561452-67EB-424E-95AC-C4E862300E1A}"/>
              </a:ext>
            </a:extLst>
          </p:cNvPr>
          <p:cNvSpPr>
            <a:spLocks noGrp="1"/>
          </p:cNvSpPr>
          <p:nvPr>
            <p:ph type="body" sz="quarter" idx="10" hasCustomPrompt="1"/>
          </p:nvPr>
        </p:nvSpPr>
        <p:spPr>
          <a:xfrm>
            <a:off x="277350" y="277813"/>
            <a:ext cx="8635155" cy="497691"/>
          </a:xfrm>
        </p:spPr>
        <p:txBody>
          <a:bodyPr/>
          <a:lstStyle>
            <a:lvl1pPr marL="0" indent="0">
              <a:buNone/>
              <a:defRPr sz="2400">
                <a:solidFill>
                  <a:schemeClr val="tx1"/>
                </a:solidFill>
                <a:latin typeface="+mj-lt"/>
              </a:defRPr>
            </a:lvl1pPr>
          </a:lstStyle>
          <a:p>
            <a:pPr lvl="0"/>
            <a:r>
              <a:rPr lang="en-US" dirty="0"/>
              <a:t>Type Title Here</a:t>
            </a:r>
          </a:p>
        </p:txBody>
      </p:sp>
    </p:spTree>
    <p:extLst>
      <p:ext uri="{BB962C8B-B14F-4D97-AF65-F5344CB8AC3E}">
        <p14:creationId xmlns:p14="http://schemas.microsoft.com/office/powerpoint/2010/main" val="206976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8B34FF-B50B-B04C-B5BA-33A64B360094}"/>
              </a:ext>
            </a:extLst>
          </p:cNvPr>
          <p:cNvSpPr/>
          <p:nvPr userDrawn="1"/>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152C53F-65F6-0E46-927F-2E3A4A6C5DEF}"/>
              </a:ext>
            </a:extLst>
          </p:cNvPr>
          <p:cNvSpPr/>
          <p:nvPr userDrawn="1"/>
        </p:nvSpPr>
        <p:spPr>
          <a:xfrm>
            <a:off x="637572" y="600919"/>
            <a:ext cx="7868856" cy="5656162"/>
          </a:xfrm>
          <a:prstGeom prst="rect">
            <a:avLst/>
          </a:prstGeom>
          <a:solidFill>
            <a:srgbClr val="3E88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68888C7C-C793-BD42-9946-21FD3C9681B9}"/>
              </a:ext>
            </a:extLst>
          </p:cNvPr>
          <p:cNvSpPr>
            <a:spLocks noGrp="1"/>
          </p:cNvSpPr>
          <p:nvPr>
            <p:ph type="body" sz="quarter" idx="10" hasCustomPrompt="1"/>
          </p:nvPr>
        </p:nvSpPr>
        <p:spPr>
          <a:xfrm>
            <a:off x="792866" y="2407795"/>
            <a:ext cx="7558268" cy="1874837"/>
          </a:xfrm>
        </p:spPr>
        <p:txBody>
          <a:bodyPr/>
          <a:lstStyle>
            <a:lvl1pPr marL="0" indent="0" algn="ctr">
              <a:buNone/>
              <a:defRPr sz="4400">
                <a:solidFill>
                  <a:schemeClr val="bg1"/>
                </a:solidFill>
                <a:latin typeface="+mj-lt"/>
              </a:defRPr>
            </a:lvl1pPr>
          </a:lstStyle>
          <a:p>
            <a:pPr lvl="0"/>
            <a:r>
              <a:rPr lang="en-US" dirty="0"/>
              <a:t>Type Section Title Here</a:t>
            </a:r>
          </a:p>
        </p:txBody>
      </p:sp>
      <p:pic>
        <p:nvPicPr>
          <p:cNvPr id="8" name="Picture 7" descr="Shape  Description automatically generated with medium confidence">
            <a:extLst>
              <a:ext uri="{FF2B5EF4-FFF2-40B4-BE49-F238E27FC236}">
                <a16:creationId xmlns:a16="http://schemas.microsoft.com/office/drawing/2014/main" id="{E7E246FA-4386-564A-AAB3-47208D98DDF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40806" y="6405208"/>
            <a:ext cx="1462387" cy="304664"/>
          </a:xfrm>
          <a:prstGeom prst="rect">
            <a:avLst/>
          </a:prstGeom>
        </p:spPr>
      </p:pic>
    </p:spTree>
    <p:extLst>
      <p:ext uri="{BB962C8B-B14F-4D97-AF65-F5344CB8AC3E}">
        <p14:creationId xmlns:p14="http://schemas.microsoft.com/office/powerpoint/2010/main" val="285070652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8B34FF-B50B-B04C-B5BA-33A64B360094}"/>
              </a:ext>
            </a:extLst>
          </p:cNvPr>
          <p:cNvSpPr/>
          <p:nvPr userDrawn="1"/>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152C53F-65F6-0E46-927F-2E3A4A6C5DEF}"/>
              </a:ext>
            </a:extLst>
          </p:cNvPr>
          <p:cNvSpPr/>
          <p:nvPr userDrawn="1"/>
        </p:nvSpPr>
        <p:spPr>
          <a:xfrm>
            <a:off x="637572" y="600919"/>
            <a:ext cx="7868856" cy="5656162"/>
          </a:xfrm>
          <a:prstGeom prst="rect">
            <a:avLst/>
          </a:prstGeom>
          <a:solidFill>
            <a:srgbClr val="424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68888C7C-C793-BD42-9946-21FD3C9681B9}"/>
              </a:ext>
            </a:extLst>
          </p:cNvPr>
          <p:cNvSpPr>
            <a:spLocks noGrp="1"/>
          </p:cNvSpPr>
          <p:nvPr>
            <p:ph type="body" sz="quarter" idx="10" hasCustomPrompt="1"/>
          </p:nvPr>
        </p:nvSpPr>
        <p:spPr>
          <a:xfrm>
            <a:off x="792866" y="2407795"/>
            <a:ext cx="7558268" cy="1874837"/>
          </a:xfrm>
        </p:spPr>
        <p:txBody>
          <a:bodyPr/>
          <a:lstStyle>
            <a:lvl1pPr marL="0" indent="0" algn="ctr">
              <a:buNone/>
              <a:defRPr sz="4400">
                <a:solidFill>
                  <a:schemeClr val="bg1"/>
                </a:solidFill>
                <a:latin typeface="+mj-lt"/>
              </a:defRPr>
            </a:lvl1pPr>
          </a:lstStyle>
          <a:p>
            <a:pPr lvl="0"/>
            <a:r>
              <a:rPr lang="en-US" dirty="0"/>
              <a:t>Type Section Title Here</a:t>
            </a:r>
          </a:p>
        </p:txBody>
      </p:sp>
      <p:pic>
        <p:nvPicPr>
          <p:cNvPr id="7" name="Picture 6" descr="Shape  Description automatically generated with medium confidence">
            <a:extLst>
              <a:ext uri="{FF2B5EF4-FFF2-40B4-BE49-F238E27FC236}">
                <a16:creationId xmlns:a16="http://schemas.microsoft.com/office/drawing/2014/main" id="{4FB212AB-9733-BC45-90BE-09E3676882D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40806" y="6405208"/>
            <a:ext cx="1462387" cy="304664"/>
          </a:xfrm>
          <a:prstGeom prst="rect">
            <a:avLst/>
          </a:prstGeom>
        </p:spPr>
      </p:pic>
    </p:spTree>
    <p:extLst>
      <p:ext uri="{BB962C8B-B14F-4D97-AF65-F5344CB8AC3E}">
        <p14:creationId xmlns:p14="http://schemas.microsoft.com/office/powerpoint/2010/main" val="62477582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8B34FF-B50B-B04C-B5BA-33A64B360094}"/>
              </a:ext>
            </a:extLst>
          </p:cNvPr>
          <p:cNvSpPr/>
          <p:nvPr userDrawn="1"/>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  Description automatically generated with medium confidence">
            <a:extLst>
              <a:ext uri="{FF2B5EF4-FFF2-40B4-BE49-F238E27FC236}">
                <a16:creationId xmlns:a16="http://schemas.microsoft.com/office/drawing/2014/main" id="{57A1A9DA-16CE-AA49-A94E-02039B2EB3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40806" y="6405208"/>
            <a:ext cx="1462387" cy="304664"/>
          </a:xfrm>
          <a:prstGeom prst="rect">
            <a:avLst/>
          </a:prstGeom>
        </p:spPr>
      </p:pic>
    </p:spTree>
    <p:extLst>
      <p:ext uri="{BB962C8B-B14F-4D97-AF65-F5344CB8AC3E}">
        <p14:creationId xmlns:p14="http://schemas.microsoft.com/office/powerpoint/2010/main" val="306248997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Health PEI background slide.jpg"/>
          <p:cNvPicPr>
            <a:picLocks noChangeAspect="1"/>
          </p:cNvPicPr>
          <p:nvPr userDrawn="1"/>
        </p:nvPicPr>
        <p:blipFill>
          <a:blip r:embed="rId7"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12" r:id="rId1"/>
    <p:sldLayoutId id="2147483714" r:id="rId2"/>
    <p:sldLayoutId id="2147483684" r:id="rId3"/>
    <p:sldLayoutId id="2147483685" r:id="rId4"/>
    <p:sldLayoutId id="2147483686" r:id="rId5"/>
  </p:sldLayoutIdLst>
  <p:transition spd="slow">
    <p:push dir="u"/>
  </p:transition>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9D273B-0FEE-A14A-BC47-82D7BEE69A74}"/>
              </a:ext>
            </a:extLst>
          </p:cNvPr>
          <p:cNvSpPr>
            <a:spLocks noGrp="1"/>
          </p:cNvSpPr>
          <p:nvPr>
            <p:ph type="body" sz="quarter" idx="10"/>
          </p:nvPr>
        </p:nvSpPr>
        <p:spPr>
          <a:xfrm>
            <a:off x="254422" y="4941495"/>
            <a:ext cx="8635155" cy="1459306"/>
          </a:xfrm>
        </p:spPr>
        <p:txBody>
          <a:bodyPr/>
          <a:lstStyle/>
          <a:p>
            <a:r>
              <a:rPr lang="en-US" sz="6000" dirty="0"/>
              <a:t>Technology Guidelines</a:t>
            </a:r>
          </a:p>
        </p:txBody>
      </p:sp>
    </p:spTree>
    <p:extLst>
      <p:ext uri="{BB962C8B-B14F-4D97-AF65-F5344CB8AC3E}">
        <p14:creationId xmlns:p14="http://schemas.microsoft.com/office/powerpoint/2010/main" val="384461319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20548F-07A9-C940-9340-FCFC57EFA5AC}"/>
              </a:ext>
            </a:extLst>
          </p:cNvPr>
          <p:cNvSpPr>
            <a:spLocks noGrp="1"/>
          </p:cNvSpPr>
          <p:nvPr>
            <p:ph type="body" sz="quarter" idx="10"/>
          </p:nvPr>
        </p:nvSpPr>
        <p:spPr/>
        <p:txBody>
          <a:bodyPr/>
          <a:lstStyle/>
          <a:p>
            <a:r>
              <a:rPr lang="en-US" b="1" dirty="0"/>
              <a:t>General</a:t>
            </a:r>
            <a:r>
              <a:rPr lang="en-US" dirty="0"/>
              <a:t> </a:t>
            </a:r>
            <a:r>
              <a:rPr lang="en-US" dirty="0">
                <a:solidFill>
                  <a:schemeClr val="bg2"/>
                </a:solidFill>
              </a:rPr>
              <a:t>|</a:t>
            </a:r>
            <a:r>
              <a:rPr lang="en-US" dirty="0"/>
              <a:t> Technology Guidelines for Home Care</a:t>
            </a:r>
            <a:endParaRPr lang="en-US"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6E37906-0A69-3549-869F-9B16F658AC60}"/>
              </a:ext>
            </a:extLst>
          </p:cNvPr>
          <p:cNvSpPr/>
          <p:nvPr/>
        </p:nvSpPr>
        <p:spPr>
          <a:xfrm>
            <a:off x="623712" y="4988690"/>
            <a:ext cx="3061597" cy="523220"/>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Do not leave any government device unattended in a public space</a:t>
            </a:r>
          </a:p>
        </p:txBody>
      </p:sp>
      <p:sp>
        <p:nvSpPr>
          <p:cNvPr id="4" name="Rectangle 3">
            <a:extLst>
              <a:ext uri="{FF2B5EF4-FFF2-40B4-BE49-F238E27FC236}">
                <a16:creationId xmlns:a16="http://schemas.microsoft.com/office/drawing/2014/main" id="{1BEE2CFD-C057-0F4A-9A92-27FB044804E5}"/>
              </a:ext>
            </a:extLst>
          </p:cNvPr>
          <p:cNvSpPr/>
          <p:nvPr/>
        </p:nvSpPr>
        <p:spPr>
          <a:xfrm>
            <a:off x="623712" y="3687951"/>
            <a:ext cx="3061597" cy="954107"/>
          </a:xfrm>
          <a:prstGeom prst="rect">
            <a:avLst/>
          </a:prstGeom>
        </p:spPr>
        <p:txBody>
          <a:bodyPr wrap="square">
            <a:spAutoFit/>
          </a:bodyPr>
          <a:lstStyle/>
          <a:p>
            <a:pPr>
              <a:spcAft>
                <a:spcPts val="600"/>
              </a:spcAft>
              <a:buClr>
                <a:schemeClr val="tx1"/>
              </a:buClr>
            </a:pPr>
            <a:r>
              <a:rPr lang="en-US" sz="1400" kern="0" dirty="0">
                <a:latin typeface="Calibri Light"/>
                <a:cs typeface="Calibri Light"/>
              </a:rPr>
              <a:t>Smartphones and computers are for work purposes; refer to government's acceptable use policy for more information</a:t>
            </a:r>
          </a:p>
        </p:txBody>
      </p:sp>
      <p:sp>
        <p:nvSpPr>
          <p:cNvPr id="6" name="Rectangle 5">
            <a:extLst>
              <a:ext uri="{FF2B5EF4-FFF2-40B4-BE49-F238E27FC236}">
                <a16:creationId xmlns:a16="http://schemas.microsoft.com/office/drawing/2014/main" id="{7E53152B-3214-3248-99F6-6232FF885B97}"/>
              </a:ext>
            </a:extLst>
          </p:cNvPr>
          <p:cNvSpPr/>
          <p:nvPr/>
        </p:nvSpPr>
        <p:spPr>
          <a:xfrm>
            <a:off x="4484089" y="2128529"/>
            <a:ext cx="4428416" cy="738664"/>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All computers (tablets, laptops &amp; desktops) are the property of IT Shared Service and are the responsibility of the individual user it is assigned to</a:t>
            </a:r>
          </a:p>
        </p:txBody>
      </p:sp>
      <p:sp>
        <p:nvSpPr>
          <p:cNvPr id="7" name="Rectangle 6">
            <a:extLst>
              <a:ext uri="{FF2B5EF4-FFF2-40B4-BE49-F238E27FC236}">
                <a16:creationId xmlns:a16="http://schemas.microsoft.com/office/drawing/2014/main" id="{91C16BF9-2272-5B45-BCD7-E24260445902}"/>
              </a:ext>
            </a:extLst>
          </p:cNvPr>
          <p:cNvSpPr/>
          <p:nvPr/>
        </p:nvSpPr>
        <p:spPr>
          <a:xfrm>
            <a:off x="4484088" y="1088921"/>
            <a:ext cx="4428415" cy="738664"/>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All smartphones are the property of Health PEI, with technical support from IT Shared Services, and are the responsibility of the individual user it is assigned to</a:t>
            </a:r>
          </a:p>
        </p:txBody>
      </p:sp>
      <p:sp>
        <p:nvSpPr>
          <p:cNvPr id="8" name="Rectangle 7">
            <a:extLst>
              <a:ext uri="{FF2B5EF4-FFF2-40B4-BE49-F238E27FC236}">
                <a16:creationId xmlns:a16="http://schemas.microsoft.com/office/drawing/2014/main" id="{65C1124E-03D5-4246-93E6-08A03419BD6B}"/>
              </a:ext>
            </a:extLst>
          </p:cNvPr>
          <p:cNvSpPr/>
          <p:nvPr/>
        </p:nvSpPr>
        <p:spPr>
          <a:xfrm>
            <a:off x="623712" y="2171768"/>
            <a:ext cx="3061597" cy="1169551"/>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Staff who require access to a computer when not at their desk should be assigned a tablet or laptop; staff who require access to a computer while at their desk should have a desktop</a:t>
            </a:r>
          </a:p>
        </p:txBody>
      </p:sp>
      <p:sp>
        <p:nvSpPr>
          <p:cNvPr id="9" name="Rectangle 8">
            <a:extLst>
              <a:ext uri="{FF2B5EF4-FFF2-40B4-BE49-F238E27FC236}">
                <a16:creationId xmlns:a16="http://schemas.microsoft.com/office/drawing/2014/main" id="{54BB5FFA-7D42-BA48-9DA2-278E8BCEBB68}"/>
              </a:ext>
            </a:extLst>
          </p:cNvPr>
          <p:cNvSpPr/>
          <p:nvPr/>
        </p:nvSpPr>
        <p:spPr>
          <a:xfrm>
            <a:off x="4484089" y="4853580"/>
            <a:ext cx="4549073" cy="738664"/>
          </a:xfrm>
          <a:prstGeom prst="rect">
            <a:avLst/>
          </a:prstGeom>
        </p:spPr>
        <p:txBody>
          <a:bodyPr wrap="square">
            <a:spAutoFit/>
          </a:bodyPr>
          <a:lstStyle/>
          <a:p>
            <a:pPr>
              <a:spcAft>
                <a:spcPts val="600"/>
              </a:spcAft>
              <a:buClr>
                <a:schemeClr val="tx1"/>
              </a:buClr>
            </a:pPr>
            <a:r>
              <a:rPr lang="en-US" sz="1400" kern="0" dirty="0">
                <a:latin typeface="Calibri Light"/>
                <a:cs typeface="Calibri Light"/>
              </a:rPr>
              <a:t>Desktops / tablets that are designated to be shared (i.e., Home Support, Casual staff) are set up specifically for this purpose; all others are optimally set up for one user</a:t>
            </a:r>
          </a:p>
        </p:txBody>
      </p:sp>
      <p:sp>
        <p:nvSpPr>
          <p:cNvPr id="10" name="Rectangle 9">
            <a:extLst>
              <a:ext uri="{FF2B5EF4-FFF2-40B4-BE49-F238E27FC236}">
                <a16:creationId xmlns:a16="http://schemas.microsoft.com/office/drawing/2014/main" id="{8E235850-FAFE-3A4D-BDCC-AD7C48A9A3F8}"/>
              </a:ext>
            </a:extLst>
          </p:cNvPr>
          <p:cNvSpPr/>
          <p:nvPr/>
        </p:nvSpPr>
        <p:spPr>
          <a:xfrm>
            <a:off x="4484089" y="3168137"/>
            <a:ext cx="4549073" cy="1323439"/>
          </a:xfrm>
          <a:prstGeom prst="rect">
            <a:avLst/>
          </a:prstGeom>
        </p:spPr>
        <p:txBody>
          <a:bodyPr wrap="square">
            <a:spAutoFit/>
          </a:bodyPr>
          <a:lstStyle/>
          <a:p>
            <a:pPr>
              <a:spcAft>
                <a:spcPts val="600"/>
              </a:spcAft>
              <a:buClr>
                <a:schemeClr val="tx1"/>
              </a:buClr>
            </a:pPr>
            <a:r>
              <a:rPr lang="en-US" sz="1400" kern="0" dirty="0">
                <a:latin typeface="Calibri Light"/>
                <a:cs typeface="Calibri Light"/>
              </a:rPr>
              <a:t>Do not share your device with others unless it has specifically been set up for that purpose; the one exception to this rule is when a co-worker is required to sign into a computer with their own username and password for a short period of time </a:t>
            </a:r>
            <a:r>
              <a:rPr lang="en-US" sz="1200" kern="0" dirty="0">
                <a:latin typeface="Calibri Light"/>
                <a:cs typeface="Calibri Light"/>
              </a:rPr>
              <a:t>(i.e., working at a different site for the day and does not have their own tablet with them)</a:t>
            </a:r>
            <a:endParaRPr lang="en-US" sz="1400" kern="0" dirty="0">
              <a:latin typeface="Calibri Light"/>
              <a:cs typeface="Calibri Light"/>
            </a:endParaRPr>
          </a:p>
        </p:txBody>
      </p:sp>
      <p:sp>
        <p:nvSpPr>
          <p:cNvPr id="11" name="Rectangle 10">
            <a:extLst>
              <a:ext uri="{FF2B5EF4-FFF2-40B4-BE49-F238E27FC236}">
                <a16:creationId xmlns:a16="http://schemas.microsoft.com/office/drawing/2014/main" id="{05AE0E5C-1FDF-9846-8375-EAAD7E308000}"/>
              </a:ext>
            </a:extLst>
          </p:cNvPr>
          <p:cNvSpPr/>
          <p:nvPr/>
        </p:nvSpPr>
        <p:spPr>
          <a:xfrm>
            <a:off x="623714" y="1086472"/>
            <a:ext cx="3061596" cy="738664"/>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One smartphone per person and one computer (tablet, laptop, desktop) per person</a:t>
            </a:r>
          </a:p>
        </p:txBody>
      </p:sp>
      <p:cxnSp>
        <p:nvCxnSpPr>
          <p:cNvPr id="12" name="Straight Connector 11">
            <a:extLst>
              <a:ext uri="{FF2B5EF4-FFF2-40B4-BE49-F238E27FC236}">
                <a16:creationId xmlns:a16="http://schemas.microsoft.com/office/drawing/2014/main" id="{070333C5-0F23-F74F-B08E-1B77B5233881}"/>
              </a:ext>
            </a:extLst>
          </p:cNvPr>
          <p:cNvCxnSpPr>
            <a:cxnSpLocks/>
          </p:cNvCxnSpPr>
          <p:nvPr/>
        </p:nvCxnSpPr>
        <p:spPr>
          <a:xfrm>
            <a:off x="457720" y="1058762"/>
            <a:ext cx="22927" cy="45000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2C13B71-A3DB-9248-9546-32CC86013744}"/>
              </a:ext>
            </a:extLst>
          </p:cNvPr>
          <p:cNvCxnSpPr>
            <a:cxnSpLocks/>
          </p:cNvCxnSpPr>
          <p:nvPr/>
        </p:nvCxnSpPr>
        <p:spPr>
          <a:xfrm>
            <a:off x="4302097" y="1058762"/>
            <a:ext cx="22927" cy="45720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3171ED1A-9369-6B4F-A0C4-8EA00008AA45}"/>
              </a:ext>
            </a:extLst>
          </p:cNvPr>
          <p:cNvSpPr/>
          <p:nvPr/>
        </p:nvSpPr>
        <p:spPr>
          <a:xfrm>
            <a:off x="384535" y="1146238"/>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652A078-A852-7041-A186-05EF8C7CBC21}"/>
              </a:ext>
            </a:extLst>
          </p:cNvPr>
          <p:cNvSpPr/>
          <p:nvPr/>
        </p:nvSpPr>
        <p:spPr>
          <a:xfrm>
            <a:off x="384535" y="2254034"/>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1799C20-EFC6-4841-AEBF-47D38AE49A92}"/>
              </a:ext>
            </a:extLst>
          </p:cNvPr>
          <p:cNvSpPr/>
          <p:nvPr/>
        </p:nvSpPr>
        <p:spPr>
          <a:xfrm>
            <a:off x="383647" y="3764486"/>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05C0287-F704-BD4E-B27C-F51A7D9EF189}"/>
              </a:ext>
            </a:extLst>
          </p:cNvPr>
          <p:cNvSpPr/>
          <p:nvPr/>
        </p:nvSpPr>
        <p:spPr>
          <a:xfrm>
            <a:off x="399145" y="5073863"/>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13F8AE3-5A6D-154A-8BA6-216C9FA2E40D}"/>
              </a:ext>
            </a:extLst>
          </p:cNvPr>
          <p:cNvSpPr/>
          <p:nvPr/>
        </p:nvSpPr>
        <p:spPr>
          <a:xfrm>
            <a:off x="4221097" y="1146238"/>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328F210-0169-774E-89FA-2436957CA77E}"/>
              </a:ext>
            </a:extLst>
          </p:cNvPr>
          <p:cNvSpPr/>
          <p:nvPr/>
        </p:nvSpPr>
        <p:spPr>
          <a:xfrm>
            <a:off x="4228292" y="2188995"/>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E63EACE-49C0-8F4E-B42F-B5E48FB63E9E}"/>
              </a:ext>
            </a:extLst>
          </p:cNvPr>
          <p:cNvSpPr/>
          <p:nvPr/>
        </p:nvSpPr>
        <p:spPr>
          <a:xfrm>
            <a:off x="4235489" y="3238146"/>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E02DFAB1-0D7E-3745-9A02-FB86FD7869AE}"/>
              </a:ext>
            </a:extLst>
          </p:cNvPr>
          <p:cNvSpPr/>
          <p:nvPr/>
        </p:nvSpPr>
        <p:spPr>
          <a:xfrm>
            <a:off x="4241883" y="4933454"/>
            <a:ext cx="162000" cy="16200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48226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20548F-07A9-C940-9340-FCFC57EFA5AC}"/>
              </a:ext>
            </a:extLst>
          </p:cNvPr>
          <p:cNvSpPr>
            <a:spLocks noGrp="1"/>
          </p:cNvSpPr>
          <p:nvPr>
            <p:ph type="body" sz="quarter" idx="10"/>
          </p:nvPr>
        </p:nvSpPr>
        <p:spPr/>
        <p:txBody>
          <a:bodyPr/>
          <a:lstStyle/>
          <a:p>
            <a:r>
              <a:rPr lang="en-US" b="1" dirty="0"/>
              <a:t>Smartphones</a:t>
            </a:r>
            <a:r>
              <a:rPr lang="en-US" dirty="0"/>
              <a:t> </a:t>
            </a:r>
            <a:r>
              <a:rPr lang="en-US" dirty="0">
                <a:solidFill>
                  <a:schemeClr val="bg2"/>
                </a:solidFill>
              </a:rPr>
              <a:t>|</a:t>
            </a:r>
            <a:r>
              <a:rPr lang="en-US" dirty="0"/>
              <a:t> Technology Guidelines for Home Care</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D14CC03-85F0-3C42-85DB-5CE4139745A9}"/>
              </a:ext>
            </a:extLst>
          </p:cNvPr>
          <p:cNvSpPr/>
          <p:nvPr/>
        </p:nvSpPr>
        <p:spPr>
          <a:xfrm>
            <a:off x="751420" y="3136900"/>
            <a:ext cx="1444167" cy="1677382"/>
          </a:xfrm>
          <a:prstGeom prst="rect">
            <a:avLst/>
          </a:prstGeom>
        </p:spPr>
        <p:txBody>
          <a:bodyPr wrap="square" lIns="91440" tIns="45720" rIns="91440" bIns="45720" anchor="t">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Smartphones can be used anywhere there is a cellular connection</a:t>
            </a:r>
          </a:p>
          <a:p>
            <a:pPr marL="177800" indent="-177800">
              <a:spcAft>
                <a:spcPts val="60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At work, home or on the road</a:t>
            </a:r>
          </a:p>
        </p:txBody>
      </p:sp>
      <p:sp>
        <p:nvSpPr>
          <p:cNvPr id="3" name="Rectangle 2">
            <a:extLst>
              <a:ext uri="{FF2B5EF4-FFF2-40B4-BE49-F238E27FC236}">
                <a16:creationId xmlns:a16="http://schemas.microsoft.com/office/drawing/2014/main" id="{5EC42B9C-823B-1E46-A27B-5F015C3A4A53}"/>
              </a:ext>
            </a:extLst>
          </p:cNvPr>
          <p:cNvSpPr/>
          <p:nvPr/>
        </p:nvSpPr>
        <p:spPr>
          <a:xfrm>
            <a:off x="6546955" y="3136900"/>
            <a:ext cx="1852962" cy="2159566"/>
          </a:xfrm>
          <a:prstGeom prst="rect">
            <a:avLst/>
          </a:prstGeom>
        </p:spPr>
        <p:txBody>
          <a:bodyPr wrap="square">
            <a:spAutoFit/>
          </a:bodyPr>
          <a:lstStyle/>
          <a:p>
            <a:pPr>
              <a:spcAft>
                <a:spcPts val="1000"/>
              </a:spcAft>
              <a:buClr>
                <a:schemeClr val="tx1"/>
              </a:buClr>
            </a:pPr>
            <a:r>
              <a:rPr lang="en-US" sz="1400" kern="0" dirty="0">
                <a:latin typeface="Calibri Light" panose="020F0302020204030204" pitchFamily="34" charset="0"/>
                <a:cs typeface="Calibri Light" panose="020F0302020204030204" pitchFamily="34" charset="0"/>
              </a:rPr>
              <a:t>Do not leave your smartphone unattended in a client’s home</a:t>
            </a:r>
          </a:p>
          <a:p>
            <a:pPr>
              <a:spcAft>
                <a:spcPts val="1000"/>
              </a:spcAft>
              <a:buClr>
                <a:schemeClr val="tx1"/>
              </a:buClr>
            </a:pPr>
            <a:r>
              <a:rPr lang="en-US" sz="1400" kern="0" dirty="0">
                <a:latin typeface="Calibri Light" panose="020F0302020204030204" pitchFamily="34" charset="0"/>
                <a:cs typeface="Calibri Light" panose="020F0302020204030204" pitchFamily="34" charset="0"/>
              </a:rPr>
              <a:t>Do not connect to WIFI in a client’s home or over public wireless; connection to WIFI at home is acceptable</a:t>
            </a:r>
          </a:p>
        </p:txBody>
      </p:sp>
      <p:sp>
        <p:nvSpPr>
          <p:cNvPr id="5" name="Rectangle 4">
            <a:extLst>
              <a:ext uri="{FF2B5EF4-FFF2-40B4-BE49-F238E27FC236}">
                <a16:creationId xmlns:a16="http://schemas.microsoft.com/office/drawing/2014/main" id="{8F6DC408-6574-7949-AEDB-C66A8FCC227F}"/>
              </a:ext>
            </a:extLst>
          </p:cNvPr>
          <p:cNvSpPr/>
          <p:nvPr/>
        </p:nvSpPr>
        <p:spPr>
          <a:xfrm>
            <a:off x="4751724" y="3136900"/>
            <a:ext cx="1439011" cy="954107"/>
          </a:xfrm>
          <a:prstGeom prst="rect">
            <a:avLst/>
          </a:prstGeom>
        </p:spPr>
        <p:txBody>
          <a:bodyPr wrap="square">
            <a:spAutoFit/>
          </a:bodyPr>
          <a:lstStyle/>
          <a:p>
            <a:pPr>
              <a:spcAft>
                <a:spcPts val="600"/>
              </a:spcAft>
              <a:buClr>
                <a:schemeClr val="tx1"/>
              </a:buClr>
            </a:pPr>
            <a:r>
              <a:rPr lang="en-US" sz="1400" kern="0" dirty="0">
                <a:latin typeface="Calibri Light" panose="020F0302020204030204" pitchFamily="34" charset="0"/>
                <a:cs typeface="Calibri Light" panose="020F0302020204030204" pitchFamily="34" charset="0"/>
              </a:rPr>
              <a:t>Check with your manager before downloading personal apps</a:t>
            </a:r>
          </a:p>
        </p:txBody>
      </p:sp>
      <p:sp>
        <p:nvSpPr>
          <p:cNvPr id="6" name="Rectangle 5">
            <a:extLst>
              <a:ext uri="{FF2B5EF4-FFF2-40B4-BE49-F238E27FC236}">
                <a16:creationId xmlns:a16="http://schemas.microsoft.com/office/drawing/2014/main" id="{94F48628-5A67-E94D-91CA-42E6BE74E847}"/>
              </a:ext>
            </a:extLst>
          </p:cNvPr>
          <p:cNvSpPr/>
          <p:nvPr/>
        </p:nvSpPr>
        <p:spPr>
          <a:xfrm>
            <a:off x="2576521" y="3136900"/>
            <a:ext cx="1852963" cy="2462213"/>
          </a:xfrm>
          <a:prstGeom prst="rect">
            <a:avLst/>
          </a:prstGeom>
        </p:spPr>
        <p:txBody>
          <a:bodyPr wrap="square">
            <a:spAutoFit/>
          </a:bodyPr>
          <a:lstStyle/>
          <a:p>
            <a:pPr>
              <a:spcAft>
                <a:spcPts val="0"/>
              </a:spcAft>
              <a:buClr>
                <a:schemeClr val="tx1"/>
              </a:buClr>
            </a:pPr>
            <a:r>
              <a:rPr lang="en-US" sz="1400" kern="0" dirty="0">
                <a:latin typeface="Calibri Light" panose="020F0302020204030204" pitchFamily="34" charset="0"/>
                <a:cs typeface="Calibri Light" panose="020F0302020204030204" pitchFamily="34" charset="0"/>
              </a:rPr>
              <a:t>Each phone should have the following apps (among others): </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Phone</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Groupwise Email</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Groupwise Calendar</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Signal secure texting</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Google Maps</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Camera</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Photos</a:t>
            </a:r>
          </a:p>
          <a:p>
            <a:pPr marL="177800" indent="-177800">
              <a:spcAft>
                <a:spcPts val="0"/>
              </a:spcAft>
              <a:buClr>
                <a:schemeClr val="tx1"/>
              </a:buClr>
              <a:buFont typeface="Arial" panose="020B0604020202020204" pitchFamily="34" charset="0"/>
              <a:buChar char="•"/>
            </a:pPr>
            <a:r>
              <a:rPr lang="en-US" sz="1400" kern="0" dirty="0">
                <a:latin typeface="Calibri Light" panose="020F0302020204030204" pitchFamily="34" charset="0"/>
                <a:cs typeface="Calibri Light" panose="020F0302020204030204" pitchFamily="34" charset="0"/>
              </a:rPr>
              <a:t>Files</a:t>
            </a:r>
          </a:p>
        </p:txBody>
      </p:sp>
      <p:cxnSp>
        <p:nvCxnSpPr>
          <p:cNvPr id="7" name="Straight Connector 6">
            <a:extLst>
              <a:ext uri="{FF2B5EF4-FFF2-40B4-BE49-F238E27FC236}">
                <a16:creationId xmlns:a16="http://schemas.microsoft.com/office/drawing/2014/main" id="{A5C3F40E-08F6-1B4A-AE22-D7BFE88BC9AE}"/>
              </a:ext>
            </a:extLst>
          </p:cNvPr>
          <p:cNvCxnSpPr>
            <a:cxnSpLocks/>
          </p:cNvCxnSpPr>
          <p:nvPr/>
        </p:nvCxnSpPr>
        <p:spPr>
          <a:xfrm>
            <a:off x="542773" y="2726041"/>
            <a:ext cx="7956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DF0AB321-035E-A640-9516-E2473AA8717F}"/>
              </a:ext>
            </a:extLst>
          </p:cNvPr>
          <p:cNvSpPr>
            <a:spLocks noChangeAspect="1"/>
          </p:cNvSpPr>
          <p:nvPr/>
        </p:nvSpPr>
        <p:spPr>
          <a:xfrm>
            <a:off x="1359662" y="2606140"/>
            <a:ext cx="234000" cy="234000"/>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FF38994-4717-D547-AA37-41CFE797D393}"/>
              </a:ext>
            </a:extLst>
          </p:cNvPr>
          <p:cNvSpPr>
            <a:spLocks noChangeAspect="1"/>
          </p:cNvSpPr>
          <p:nvPr/>
        </p:nvSpPr>
        <p:spPr>
          <a:xfrm>
            <a:off x="3339195" y="2607756"/>
            <a:ext cx="234000" cy="23400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A0F6107-3BB3-664C-A3CA-6587BA2FF742}"/>
              </a:ext>
            </a:extLst>
          </p:cNvPr>
          <p:cNvSpPr>
            <a:spLocks noChangeAspect="1"/>
          </p:cNvSpPr>
          <p:nvPr/>
        </p:nvSpPr>
        <p:spPr>
          <a:xfrm>
            <a:off x="5336807" y="2606140"/>
            <a:ext cx="234000" cy="234000"/>
          </a:xfrm>
          <a:prstGeom prst="ellipse">
            <a:avLst/>
          </a:prstGeom>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5FE20C9-23F5-EC4E-A22C-547701F0F98A}"/>
              </a:ext>
            </a:extLst>
          </p:cNvPr>
          <p:cNvSpPr>
            <a:spLocks noChangeAspect="1"/>
          </p:cNvSpPr>
          <p:nvPr/>
        </p:nvSpPr>
        <p:spPr>
          <a:xfrm>
            <a:off x="7316338" y="2606140"/>
            <a:ext cx="234000" cy="234000"/>
          </a:xfrm>
          <a:prstGeom prst="ellipse">
            <a:avLst/>
          </a:prstGeom>
          <a:solidFill>
            <a:srgbClr val="42424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459B1D19-06C4-8344-9A89-FC83B697DB4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31846" y="1177204"/>
            <a:ext cx="1185882" cy="1311606"/>
          </a:xfrm>
          <a:prstGeom prst="rect">
            <a:avLst/>
          </a:prstGeom>
        </p:spPr>
      </p:pic>
      <p:pic>
        <p:nvPicPr>
          <p:cNvPr id="15" name="Picture 14">
            <a:extLst>
              <a:ext uri="{FF2B5EF4-FFF2-40B4-BE49-F238E27FC236}">
                <a16:creationId xmlns:a16="http://schemas.microsoft.com/office/drawing/2014/main" id="{0DCD0FD7-3B36-D545-8D6B-4DC5C49AE41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66272" y="1171233"/>
            <a:ext cx="1197798" cy="1317577"/>
          </a:xfrm>
          <a:prstGeom prst="rect">
            <a:avLst/>
          </a:prstGeom>
        </p:spPr>
      </p:pic>
      <p:pic>
        <p:nvPicPr>
          <p:cNvPr id="16" name="Picture 15">
            <a:extLst>
              <a:ext uri="{FF2B5EF4-FFF2-40B4-BE49-F238E27FC236}">
                <a16:creationId xmlns:a16="http://schemas.microsoft.com/office/drawing/2014/main" id="{810F2DC8-2000-D14A-B1C9-0A9EC071409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861714" y="1171233"/>
            <a:ext cx="1188961" cy="1311604"/>
          </a:xfrm>
          <a:prstGeom prst="rect">
            <a:avLst/>
          </a:prstGeom>
        </p:spPr>
      </p:pic>
      <p:pic>
        <p:nvPicPr>
          <p:cNvPr id="17" name="Picture 16">
            <a:extLst>
              <a:ext uri="{FF2B5EF4-FFF2-40B4-BE49-F238E27FC236}">
                <a16:creationId xmlns:a16="http://schemas.microsoft.com/office/drawing/2014/main" id="{3ADBE358-308A-1E4A-8293-D1B2B36043E0}"/>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848319" y="1171233"/>
            <a:ext cx="1185883" cy="1311607"/>
          </a:xfrm>
          <a:prstGeom prst="rect">
            <a:avLst/>
          </a:prstGeom>
        </p:spPr>
      </p:pic>
    </p:spTree>
    <p:extLst>
      <p:ext uri="{BB962C8B-B14F-4D97-AF65-F5344CB8AC3E}">
        <p14:creationId xmlns:p14="http://schemas.microsoft.com/office/powerpoint/2010/main" val="267091363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6A7F4E-875C-1249-930A-CE784E609509}"/>
              </a:ext>
            </a:extLst>
          </p:cNvPr>
          <p:cNvSpPr>
            <a:spLocks noGrp="1"/>
          </p:cNvSpPr>
          <p:nvPr>
            <p:ph type="body" sz="quarter" idx="10"/>
          </p:nvPr>
        </p:nvSpPr>
        <p:spPr/>
        <p:txBody>
          <a:bodyPr/>
          <a:lstStyle/>
          <a:p>
            <a:r>
              <a:rPr lang="en-US" b="1" dirty="0"/>
              <a:t>Tablets</a:t>
            </a:r>
            <a:r>
              <a:rPr lang="en-US" dirty="0"/>
              <a:t> </a:t>
            </a:r>
            <a:r>
              <a:rPr lang="en-US" dirty="0">
                <a:solidFill>
                  <a:schemeClr val="bg2"/>
                </a:solidFill>
              </a:rPr>
              <a:t>|</a:t>
            </a:r>
            <a:r>
              <a:rPr lang="en-US" dirty="0"/>
              <a:t> Technology Guidelines for Home Care</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104A12B-EC0B-EB47-81A2-ACE95AD303BF}"/>
              </a:ext>
            </a:extLst>
          </p:cNvPr>
          <p:cNvSpPr/>
          <p:nvPr/>
        </p:nvSpPr>
        <p:spPr>
          <a:xfrm>
            <a:off x="5470195" y="4465566"/>
            <a:ext cx="3422398" cy="1107996"/>
          </a:xfrm>
          <a:prstGeom prst="rect">
            <a:avLst/>
          </a:prstGeom>
        </p:spPr>
        <p:txBody>
          <a:bodyPr wrap="square">
            <a:spAutoFit/>
          </a:bodyPr>
          <a:lstStyle/>
          <a:p>
            <a:pPr>
              <a:spcAft>
                <a:spcPts val="600"/>
              </a:spcAft>
            </a:pPr>
            <a:r>
              <a:rPr lang="en-US" sz="1500" kern="0" dirty="0">
                <a:latin typeface="Calibri Light" panose="020F0302020204030204" pitchFamily="34" charset="0"/>
                <a:cs typeface="Calibri Light" panose="020F0302020204030204" pitchFamily="34" charset="0"/>
              </a:rPr>
              <a:t>When not using the tablet, store it in a safe place ‘out of sight’ </a:t>
            </a:r>
            <a:br>
              <a:rPr lang="en-US" sz="1500" kern="0" dirty="0">
                <a:latin typeface="Calibri Light" panose="020F0302020204030204" pitchFamily="34" charset="0"/>
                <a:cs typeface="Calibri Light" panose="020F0302020204030204" pitchFamily="34" charset="0"/>
              </a:rPr>
            </a:br>
            <a:r>
              <a:rPr lang="en-US" sz="1200" kern="0" dirty="0">
                <a:latin typeface="Calibri Light" panose="020F0302020204030204" pitchFamily="34" charset="0"/>
                <a:cs typeface="Calibri Light" panose="020F0302020204030204" pitchFamily="34" charset="0"/>
              </a:rPr>
              <a:t>(leave it in a secure place in the office, store it in the trunk, or take it out of the car and keep it in a secure place in your home overnight)</a:t>
            </a:r>
            <a:endParaRPr lang="en-US" sz="1500" kern="0" dirty="0">
              <a:latin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FAF77A00-E558-2B4E-84B4-027E1EB015BC}"/>
              </a:ext>
            </a:extLst>
          </p:cNvPr>
          <p:cNvSpPr/>
          <p:nvPr/>
        </p:nvSpPr>
        <p:spPr>
          <a:xfrm>
            <a:off x="111510" y="4465566"/>
            <a:ext cx="3710539" cy="1107996"/>
          </a:xfrm>
          <a:prstGeom prst="rect">
            <a:avLst/>
          </a:prstGeom>
        </p:spPr>
        <p:txBody>
          <a:bodyPr wrap="square">
            <a:spAutoFit/>
          </a:bodyPr>
          <a:lstStyle/>
          <a:p>
            <a:pPr algn="r">
              <a:spcAft>
                <a:spcPts val="600"/>
              </a:spcAft>
            </a:pPr>
            <a:r>
              <a:rPr lang="en-US" sz="1500" kern="0" dirty="0">
                <a:latin typeface="Calibri Light" panose="020F0302020204030204" pitchFamily="34" charset="0"/>
                <a:cs typeface="Calibri Light" panose="020F0302020204030204" pitchFamily="34" charset="0"/>
              </a:rPr>
              <a:t>Do not leave a tablet signed in and unattended in a client’s home </a:t>
            </a:r>
            <a:br>
              <a:rPr lang="en-US" sz="1500" kern="0" dirty="0">
                <a:latin typeface="Calibri Light" panose="020F0302020204030204" pitchFamily="34" charset="0"/>
                <a:cs typeface="Calibri Light" panose="020F0302020204030204" pitchFamily="34" charset="0"/>
              </a:rPr>
            </a:br>
            <a:r>
              <a:rPr lang="en-US" sz="1200" kern="0" dirty="0">
                <a:latin typeface="Calibri Light" panose="020F0302020204030204" pitchFamily="34" charset="0"/>
                <a:cs typeface="Calibri Light" panose="020F0302020204030204" pitchFamily="34" charset="0"/>
              </a:rPr>
              <a:t>(it is acceptable to lock / sign out of the tablet and leave unattended while performing other duties, so long as the tablet leaves the home with you when you go)</a:t>
            </a:r>
            <a:endParaRPr lang="en-US" sz="1500" kern="0" dirty="0">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6AFE743C-8761-D04B-B231-0EE565E9A32D}"/>
              </a:ext>
            </a:extLst>
          </p:cNvPr>
          <p:cNvSpPr/>
          <p:nvPr/>
        </p:nvSpPr>
        <p:spPr>
          <a:xfrm>
            <a:off x="5470195" y="3565588"/>
            <a:ext cx="3422398" cy="553998"/>
          </a:xfrm>
          <a:prstGeom prst="rect">
            <a:avLst/>
          </a:prstGeom>
        </p:spPr>
        <p:txBody>
          <a:bodyPr wrap="square">
            <a:spAutoFit/>
          </a:bodyPr>
          <a:lstStyle/>
          <a:p>
            <a:pPr>
              <a:spcAft>
                <a:spcPts val="600"/>
              </a:spcAft>
            </a:pPr>
            <a:r>
              <a:rPr lang="en-US" sz="1500" kern="0" dirty="0">
                <a:latin typeface="Calibri Light" panose="020F0302020204030204" pitchFamily="34" charset="0"/>
                <a:cs typeface="Calibri Light" panose="020F0302020204030204" pitchFamily="34" charset="0"/>
              </a:rPr>
              <a:t>VPN is required for accessing CIS when not in the office</a:t>
            </a:r>
          </a:p>
        </p:txBody>
      </p:sp>
      <p:sp>
        <p:nvSpPr>
          <p:cNvPr id="7" name="Rectangle 6">
            <a:extLst>
              <a:ext uri="{FF2B5EF4-FFF2-40B4-BE49-F238E27FC236}">
                <a16:creationId xmlns:a16="http://schemas.microsoft.com/office/drawing/2014/main" id="{28A89CA8-18CE-C342-919F-54AE23B98938}"/>
              </a:ext>
            </a:extLst>
          </p:cNvPr>
          <p:cNvSpPr/>
          <p:nvPr/>
        </p:nvSpPr>
        <p:spPr>
          <a:xfrm>
            <a:off x="5470195" y="1176351"/>
            <a:ext cx="3422398" cy="553998"/>
          </a:xfrm>
          <a:prstGeom prst="rect">
            <a:avLst/>
          </a:prstGeom>
        </p:spPr>
        <p:txBody>
          <a:bodyPr wrap="square">
            <a:spAutoFit/>
          </a:bodyPr>
          <a:lstStyle/>
          <a:p>
            <a:pPr>
              <a:spcAft>
                <a:spcPts val="600"/>
              </a:spcAft>
            </a:pPr>
            <a:r>
              <a:rPr lang="en-US" sz="1500" kern="0" dirty="0">
                <a:latin typeface="Calibri Light" panose="020F0302020204030204" pitchFamily="34" charset="0"/>
                <a:cs typeface="Calibri Light" panose="020F0302020204030204" pitchFamily="34" charset="0"/>
              </a:rPr>
              <a:t>Connection to WIFI at home or in the office is acceptable</a:t>
            </a:r>
          </a:p>
        </p:txBody>
      </p:sp>
      <p:sp>
        <p:nvSpPr>
          <p:cNvPr id="8" name="Rectangle 7">
            <a:extLst>
              <a:ext uri="{FF2B5EF4-FFF2-40B4-BE49-F238E27FC236}">
                <a16:creationId xmlns:a16="http://schemas.microsoft.com/office/drawing/2014/main" id="{5E0FA70B-E0B7-2E43-8124-FB4441531213}"/>
              </a:ext>
            </a:extLst>
          </p:cNvPr>
          <p:cNvSpPr/>
          <p:nvPr/>
        </p:nvSpPr>
        <p:spPr>
          <a:xfrm>
            <a:off x="5470195" y="2358495"/>
            <a:ext cx="3401735" cy="553998"/>
          </a:xfrm>
          <a:prstGeom prst="rect">
            <a:avLst/>
          </a:prstGeom>
        </p:spPr>
        <p:txBody>
          <a:bodyPr wrap="square">
            <a:spAutoFit/>
          </a:bodyPr>
          <a:lstStyle/>
          <a:p>
            <a:pPr>
              <a:spcAft>
                <a:spcPts val="600"/>
              </a:spcAft>
            </a:pPr>
            <a:r>
              <a:rPr lang="en-US" sz="1500" kern="0" dirty="0">
                <a:latin typeface="Calibri Light" panose="020F0302020204030204" pitchFamily="34" charset="0"/>
                <a:cs typeface="Calibri Light" panose="020F0302020204030204" pitchFamily="34" charset="0"/>
              </a:rPr>
              <a:t>Do not connect tablets to WIFI in a client’s home or over public wireless</a:t>
            </a:r>
          </a:p>
        </p:txBody>
      </p:sp>
      <p:sp>
        <p:nvSpPr>
          <p:cNvPr id="9" name="Rectangle 8">
            <a:extLst>
              <a:ext uri="{FF2B5EF4-FFF2-40B4-BE49-F238E27FC236}">
                <a16:creationId xmlns:a16="http://schemas.microsoft.com/office/drawing/2014/main" id="{EC327878-69FD-914A-908B-3AC5048632AD}"/>
              </a:ext>
            </a:extLst>
          </p:cNvPr>
          <p:cNvSpPr/>
          <p:nvPr/>
        </p:nvSpPr>
        <p:spPr>
          <a:xfrm>
            <a:off x="555409" y="3565588"/>
            <a:ext cx="3266640" cy="553998"/>
          </a:xfrm>
          <a:prstGeom prst="rect">
            <a:avLst/>
          </a:prstGeom>
        </p:spPr>
        <p:txBody>
          <a:bodyPr wrap="square">
            <a:spAutoFit/>
          </a:bodyPr>
          <a:lstStyle/>
          <a:p>
            <a:pPr algn="r">
              <a:spcAft>
                <a:spcPts val="600"/>
              </a:spcAft>
            </a:pPr>
            <a:r>
              <a:rPr lang="en-US" sz="1500" kern="0" dirty="0">
                <a:latin typeface="Calibri Light" panose="020F0302020204030204" pitchFamily="34" charset="0"/>
                <a:cs typeface="Calibri Light" panose="020F0302020204030204" pitchFamily="34" charset="0"/>
              </a:rPr>
              <a:t>Tablets can be used at work, at home or in a client’s home (cell-enabled)</a:t>
            </a:r>
          </a:p>
        </p:txBody>
      </p:sp>
      <p:sp>
        <p:nvSpPr>
          <p:cNvPr id="10" name="Rectangle 9">
            <a:extLst>
              <a:ext uri="{FF2B5EF4-FFF2-40B4-BE49-F238E27FC236}">
                <a16:creationId xmlns:a16="http://schemas.microsoft.com/office/drawing/2014/main" id="{53EB16CE-A895-5147-92C7-691DB629E99C}"/>
              </a:ext>
            </a:extLst>
          </p:cNvPr>
          <p:cNvSpPr/>
          <p:nvPr/>
        </p:nvSpPr>
        <p:spPr>
          <a:xfrm>
            <a:off x="423024" y="2250787"/>
            <a:ext cx="3402467" cy="784830"/>
          </a:xfrm>
          <a:prstGeom prst="rect">
            <a:avLst/>
          </a:prstGeom>
        </p:spPr>
        <p:txBody>
          <a:bodyPr wrap="square">
            <a:spAutoFit/>
          </a:bodyPr>
          <a:lstStyle/>
          <a:p>
            <a:pPr algn="r">
              <a:spcAft>
                <a:spcPts val="600"/>
              </a:spcAft>
            </a:pPr>
            <a:r>
              <a:rPr lang="en-US" sz="1500" kern="0" dirty="0">
                <a:latin typeface="Calibri Light" panose="020F0302020204030204" pitchFamily="34" charset="0"/>
                <a:cs typeface="Calibri Light" panose="020F0302020204030204" pitchFamily="34" charset="0"/>
              </a:rPr>
              <a:t>Some tablets are not cell-enabled; these tablets are only able to connect to the internet via a wired connection or WIFI</a:t>
            </a:r>
          </a:p>
        </p:txBody>
      </p:sp>
      <p:sp>
        <p:nvSpPr>
          <p:cNvPr id="11" name="Rectangle 10">
            <a:extLst>
              <a:ext uri="{FF2B5EF4-FFF2-40B4-BE49-F238E27FC236}">
                <a16:creationId xmlns:a16="http://schemas.microsoft.com/office/drawing/2014/main" id="{936E27C9-E74E-2C46-87DE-78692F92FA3E}"/>
              </a:ext>
            </a:extLst>
          </p:cNvPr>
          <p:cNvSpPr/>
          <p:nvPr/>
        </p:nvSpPr>
        <p:spPr>
          <a:xfrm>
            <a:off x="423025" y="1074921"/>
            <a:ext cx="3401734" cy="784830"/>
          </a:xfrm>
          <a:prstGeom prst="rect">
            <a:avLst/>
          </a:prstGeom>
        </p:spPr>
        <p:txBody>
          <a:bodyPr wrap="square">
            <a:spAutoFit/>
          </a:bodyPr>
          <a:lstStyle/>
          <a:p>
            <a:pPr algn="r">
              <a:spcAft>
                <a:spcPts val="600"/>
              </a:spcAft>
            </a:pPr>
            <a:r>
              <a:rPr lang="en-US" sz="1500" kern="0" dirty="0">
                <a:latin typeface="Calibri Light" panose="020F0302020204030204" pitchFamily="34" charset="0"/>
                <a:cs typeface="Calibri Light" panose="020F0302020204030204" pitchFamily="34" charset="0"/>
              </a:rPr>
              <a:t>Most tablets are cell-enabled and use cellular technology to connect to the internet anywhere service is available</a:t>
            </a:r>
          </a:p>
        </p:txBody>
      </p:sp>
      <p:cxnSp>
        <p:nvCxnSpPr>
          <p:cNvPr id="13" name="Straight Connector 12">
            <a:extLst>
              <a:ext uri="{FF2B5EF4-FFF2-40B4-BE49-F238E27FC236}">
                <a16:creationId xmlns:a16="http://schemas.microsoft.com/office/drawing/2014/main" id="{9B7DDAAF-812B-C046-9B7B-BCD1DB69AB02}"/>
              </a:ext>
            </a:extLst>
          </p:cNvPr>
          <p:cNvCxnSpPr>
            <a:cxnSpLocks/>
          </p:cNvCxnSpPr>
          <p:nvPr/>
        </p:nvCxnSpPr>
        <p:spPr>
          <a:xfrm>
            <a:off x="4636492" y="1411469"/>
            <a:ext cx="22927" cy="38160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C16243E3-647D-ED48-910A-097BB267461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867741" y="1147727"/>
            <a:ext cx="614588" cy="614588"/>
          </a:xfrm>
          <a:prstGeom prst="rect">
            <a:avLst/>
          </a:prstGeom>
        </p:spPr>
      </p:pic>
      <p:pic>
        <p:nvPicPr>
          <p:cNvPr id="17" name="Picture 16">
            <a:extLst>
              <a:ext uri="{FF2B5EF4-FFF2-40B4-BE49-F238E27FC236}">
                <a16:creationId xmlns:a16="http://schemas.microsoft.com/office/drawing/2014/main" id="{67E73C1F-6D14-8A4F-BBE8-7A600A2D16F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67741" y="2335908"/>
            <a:ext cx="614588" cy="614588"/>
          </a:xfrm>
          <a:prstGeom prst="rect">
            <a:avLst/>
          </a:prstGeom>
        </p:spPr>
      </p:pic>
      <p:pic>
        <p:nvPicPr>
          <p:cNvPr id="19" name="Picture 18">
            <a:extLst>
              <a:ext uri="{FF2B5EF4-FFF2-40B4-BE49-F238E27FC236}">
                <a16:creationId xmlns:a16="http://schemas.microsoft.com/office/drawing/2014/main" id="{75F65175-7A05-3E4E-914D-7C82D36AB0F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817441" y="1147727"/>
            <a:ext cx="614588" cy="614588"/>
          </a:xfrm>
          <a:prstGeom prst="rect">
            <a:avLst/>
          </a:prstGeom>
        </p:spPr>
      </p:pic>
      <p:pic>
        <p:nvPicPr>
          <p:cNvPr id="20" name="Picture 19">
            <a:extLst>
              <a:ext uri="{FF2B5EF4-FFF2-40B4-BE49-F238E27FC236}">
                <a16:creationId xmlns:a16="http://schemas.microsoft.com/office/drawing/2014/main" id="{53097702-F2A1-5F4A-855A-A4B640E38EF3}"/>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817441" y="2335908"/>
            <a:ext cx="614588" cy="614588"/>
          </a:xfrm>
          <a:prstGeom prst="rect">
            <a:avLst/>
          </a:prstGeom>
        </p:spPr>
      </p:pic>
      <p:pic>
        <p:nvPicPr>
          <p:cNvPr id="21" name="Picture 20">
            <a:extLst>
              <a:ext uri="{FF2B5EF4-FFF2-40B4-BE49-F238E27FC236}">
                <a16:creationId xmlns:a16="http://schemas.microsoft.com/office/drawing/2014/main" id="{7CE83BDD-3DE4-3A4E-ACE9-C288591263DF}"/>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867741" y="3524089"/>
            <a:ext cx="614588" cy="614588"/>
          </a:xfrm>
          <a:prstGeom prst="rect">
            <a:avLst/>
          </a:prstGeom>
        </p:spPr>
      </p:pic>
      <p:pic>
        <p:nvPicPr>
          <p:cNvPr id="22" name="Picture 21">
            <a:extLst>
              <a:ext uri="{FF2B5EF4-FFF2-40B4-BE49-F238E27FC236}">
                <a16:creationId xmlns:a16="http://schemas.microsoft.com/office/drawing/2014/main" id="{D9792EBB-6E79-2E48-B69A-88E7A33AC9AF}"/>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813582" y="3524089"/>
            <a:ext cx="614588" cy="614588"/>
          </a:xfrm>
          <a:prstGeom prst="rect">
            <a:avLst/>
          </a:prstGeom>
        </p:spPr>
      </p:pic>
      <p:pic>
        <p:nvPicPr>
          <p:cNvPr id="23" name="Picture 22">
            <a:extLst>
              <a:ext uri="{FF2B5EF4-FFF2-40B4-BE49-F238E27FC236}">
                <a16:creationId xmlns:a16="http://schemas.microsoft.com/office/drawing/2014/main" id="{8F9F8423-C846-9C4F-9AC2-D2C813829CF5}"/>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63882" y="4712270"/>
            <a:ext cx="614588" cy="614588"/>
          </a:xfrm>
          <a:prstGeom prst="rect">
            <a:avLst/>
          </a:prstGeom>
        </p:spPr>
      </p:pic>
      <p:pic>
        <p:nvPicPr>
          <p:cNvPr id="24" name="Picture 23">
            <a:extLst>
              <a:ext uri="{FF2B5EF4-FFF2-40B4-BE49-F238E27FC236}">
                <a16:creationId xmlns:a16="http://schemas.microsoft.com/office/drawing/2014/main" id="{3BDD3899-C5D1-C54C-BECE-8DB59DD84D4A}"/>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4813582" y="4712270"/>
            <a:ext cx="614588" cy="614588"/>
          </a:xfrm>
          <a:prstGeom prst="rect">
            <a:avLst/>
          </a:prstGeom>
        </p:spPr>
      </p:pic>
    </p:spTree>
    <p:extLst>
      <p:ext uri="{BB962C8B-B14F-4D97-AF65-F5344CB8AC3E}">
        <p14:creationId xmlns:p14="http://schemas.microsoft.com/office/powerpoint/2010/main" val="16215967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EC2C78-F539-BC4C-9877-F775F32979C4}"/>
              </a:ext>
            </a:extLst>
          </p:cNvPr>
          <p:cNvSpPr>
            <a:spLocks noGrp="1"/>
          </p:cNvSpPr>
          <p:nvPr>
            <p:ph type="body" sz="quarter" idx="10"/>
          </p:nvPr>
        </p:nvSpPr>
        <p:spPr/>
        <p:txBody>
          <a:bodyPr/>
          <a:lstStyle/>
          <a:p>
            <a:r>
              <a:rPr lang="en-CA" b="1" dirty="0"/>
              <a:t>Acceptable Use Agreement </a:t>
            </a:r>
            <a:r>
              <a:rPr lang="en-CA" dirty="0">
                <a:solidFill>
                  <a:schemeClr val="bg2"/>
                </a:solidFill>
              </a:rPr>
              <a:t>|</a:t>
            </a:r>
            <a:r>
              <a:rPr lang="en-CA" dirty="0"/>
              <a:t> Internal Users </a:t>
            </a:r>
          </a:p>
        </p:txBody>
      </p:sp>
      <p:sp>
        <p:nvSpPr>
          <p:cNvPr id="3" name="Rectangle 2">
            <a:extLst>
              <a:ext uri="{FF2B5EF4-FFF2-40B4-BE49-F238E27FC236}">
                <a16:creationId xmlns:a16="http://schemas.microsoft.com/office/drawing/2014/main" id="{938B47E2-CD42-464F-8BE4-80B3CBFA845A}"/>
              </a:ext>
            </a:extLst>
          </p:cNvPr>
          <p:cNvSpPr/>
          <p:nvPr/>
        </p:nvSpPr>
        <p:spPr>
          <a:xfrm>
            <a:off x="759268" y="965539"/>
            <a:ext cx="3911588" cy="492443"/>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Government‐provided computer technology is to be used to support authorized programs and services. </a:t>
            </a:r>
          </a:p>
        </p:txBody>
      </p:sp>
      <p:sp>
        <p:nvSpPr>
          <p:cNvPr id="4" name="Rectangle 3">
            <a:extLst>
              <a:ext uri="{FF2B5EF4-FFF2-40B4-BE49-F238E27FC236}">
                <a16:creationId xmlns:a16="http://schemas.microsoft.com/office/drawing/2014/main" id="{117121E9-5B53-424A-A8A8-8A2123AC03C0}"/>
              </a:ext>
            </a:extLst>
          </p:cNvPr>
          <p:cNvSpPr/>
          <p:nvPr/>
        </p:nvSpPr>
        <p:spPr>
          <a:xfrm>
            <a:off x="759267" y="1693986"/>
            <a:ext cx="3911588" cy="1092607"/>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Users must use only system information technology they are authorized to use and use them only in the manner and to the extent authorized. Ability to access information technology resources does not, by itself, imply authorization to do so. </a:t>
            </a:r>
          </a:p>
        </p:txBody>
      </p:sp>
      <p:sp>
        <p:nvSpPr>
          <p:cNvPr id="5" name="Rectangle 4">
            <a:extLst>
              <a:ext uri="{FF2B5EF4-FFF2-40B4-BE49-F238E27FC236}">
                <a16:creationId xmlns:a16="http://schemas.microsoft.com/office/drawing/2014/main" id="{19727319-71B9-5044-AA23-EE1B10AD53D4}"/>
              </a:ext>
            </a:extLst>
          </p:cNvPr>
          <p:cNvSpPr/>
          <p:nvPr/>
        </p:nvSpPr>
        <p:spPr>
          <a:xfrm>
            <a:off x="759266" y="3018205"/>
            <a:ext cx="3911589" cy="692497"/>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Changing the Government –provided computer system configuration is not permitted unless approved by End User Support. </a:t>
            </a:r>
          </a:p>
        </p:txBody>
      </p:sp>
      <p:sp>
        <p:nvSpPr>
          <p:cNvPr id="6" name="Rectangle 5">
            <a:extLst>
              <a:ext uri="{FF2B5EF4-FFF2-40B4-BE49-F238E27FC236}">
                <a16:creationId xmlns:a16="http://schemas.microsoft.com/office/drawing/2014/main" id="{CD15DE95-9CAD-7245-97AE-FF29A5BA782D}"/>
              </a:ext>
            </a:extLst>
          </p:cNvPr>
          <p:cNvSpPr/>
          <p:nvPr/>
        </p:nvSpPr>
        <p:spPr>
          <a:xfrm>
            <a:off x="759266" y="3834592"/>
            <a:ext cx="3911590" cy="1892826"/>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Personal use of Government‐provided computer technology is to be of an appropriate nature that will not incur additional cost or increased risk to the Government. Such technology is not to be used for any personal activity that may cause embarrassment to you or the Government and must not be used to access or promote inappropriate sites, including but not limited to pornography, racism, hatred, gambling, obscenity or any illegal activities. </a:t>
            </a:r>
          </a:p>
        </p:txBody>
      </p:sp>
      <p:sp>
        <p:nvSpPr>
          <p:cNvPr id="7" name="Rectangle 6">
            <a:extLst>
              <a:ext uri="{FF2B5EF4-FFF2-40B4-BE49-F238E27FC236}">
                <a16:creationId xmlns:a16="http://schemas.microsoft.com/office/drawing/2014/main" id="{0AFB3FF3-9AE7-2148-B5C7-AB18D4FCA968}"/>
              </a:ext>
            </a:extLst>
          </p:cNvPr>
          <p:cNvSpPr/>
          <p:nvPr/>
        </p:nvSpPr>
        <p:spPr>
          <a:xfrm>
            <a:off x="5357317" y="965539"/>
            <a:ext cx="3403623" cy="892552"/>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You are responsible and accountable for the use of your user ID, passwords and other access control items in your possession for computer technology. They are not to be shared. </a:t>
            </a:r>
          </a:p>
        </p:txBody>
      </p:sp>
      <p:sp>
        <p:nvSpPr>
          <p:cNvPr id="8" name="Rectangle 7">
            <a:extLst>
              <a:ext uri="{FF2B5EF4-FFF2-40B4-BE49-F238E27FC236}">
                <a16:creationId xmlns:a16="http://schemas.microsoft.com/office/drawing/2014/main" id="{C2BEC0B3-BEBC-4E43-A400-5973995F36D7}"/>
              </a:ext>
            </a:extLst>
          </p:cNvPr>
          <p:cNvSpPr/>
          <p:nvPr/>
        </p:nvSpPr>
        <p:spPr>
          <a:xfrm>
            <a:off x="5357317" y="2220153"/>
            <a:ext cx="3403623" cy="892552"/>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The bandwidth available to Government is limited. Therefore the use of streaming audio and video (e.g. Online radio, YouTube, etc.) should be limited to a work related need. </a:t>
            </a:r>
          </a:p>
        </p:txBody>
      </p:sp>
      <p:sp>
        <p:nvSpPr>
          <p:cNvPr id="9" name="Rectangle 8">
            <a:extLst>
              <a:ext uri="{FF2B5EF4-FFF2-40B4-BE49-F238E27FC236}">
                <a16:creationId xmlns:a16="http://schemas.microsoft.com/office/drawing/2014/main" id="{53DE6D28-5CE6-6943-803A-E58C19010426}"/>
              </a:ext>
            </a:extLst>
          </p:cNvPr>
          <p:cNvSpPr/>
          <p:nvPr/>
        </p:nvSpPr>
        <p:spPr>
          <a:xfrm>
            <a:off x="5357317" y="3479024"/>
            <a:ext cx="3403623" cy="892552"/>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Removal of, or alterations to, Government‐provided computer hardware or components must be approved by End User Support. </a:t>
            </a:r>
          </a:p>
        </p:txBody>
      </p:sp>
      <p:pic>
        <p:nvPicPr>
          <p:cNvPr id="16" name="Picture 15">
            <a:extLst>
              <a:ext uri="{FF2B5EF4-FFF2-40B4-BE49-F238E27FC236}">
                <a16:creationId xmlns:a16="http://schemas.microsoft.com/office/drawing/2014/main" id="{6C7FB4A3-DB86-8D42-8EB9-CBBA3FFE5C8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77350" y="994222"/>
            <a:ext cx="464934" cy="481046"/>
          </a:xfrm>
          <a:prstGeom prst="rect">
            <a:avLst/>
          </a:prstGeom>
        </p:spPr>
      </p:pic>
      <p:pic>
        <p:nvPicPr>
          <p:cNvPr id="17" name="Picture 16">
            <a:extLst>
              <a:ext uri="{FF2B5EF4-FFF2-40B4-BE49-F238E27FC236}">
                <a16:creationId xmlns:a16="http://schemas.microsoft.com/office/drawing/2014/main" id="{4AA0772C-B783-024E-9B78-AAD0558B3E4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77350" y="1721169"/>
            <a:ext cx="464934" cy="481046"/>
          </a:xfrm>
          <a:prstGeom prst="rect">
            <a:avLst/>
          </a:prstGeom>
        </p:spPr>
      </p:pic>
      <p:pic>
        <p:nvPicPr>
          <p:cNvPr id="18" name="Picture 17">
            <a:extLst>
              <a:ext uri="{FF2B5EF4-FFF2-40B4-BE49-F238E27FC236}">
                <a16:creationId xmlns:a16="http://schemas.microsoft.com/office/drawing/2014/main" id="{57F326F4-0C23-1945-AA9D-9476CAD6FE8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77350" y="3049098"/>
            <a:ext cx="464934" cy="481046"/>
          </a:xfrm>
          <a:prstGeom prst="rect">
            <a:avLst/>
          </a:prstGeom>
        </p:spPr>
      </p:pic>
      <p:pic>
        <p:nvPicPr>
          <p:cNvPr id="19" name="Picture 18">
            <a:extLst>
              <a:ext uri="{FF2B5EF4-FFF2-40B4-BE49-F238E27FC236}">
                <a16:creationId xmlns:a16="http://schemas.microsoft.com/office/drawing/2014/main" id="{BBC9CDD1-A76A-6F4A-B42B-89FF63E26C91}"/>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77350" y="3903600"/>
            <a:ext cx="464934" cy="481046"/>
          </a:xfrm>
          <a:prstGeom prst="rect">
            <a:avLst/>
          </a:prstGeom>
        </p:spPr>
      </p:pic>
      <p:pic>
        <p:nvPicPr>
          <p:cNvPr id="20" name="Picture 19">
            <a:extLst>
              <a:ext uri="{FF2B5EF4-FFF2-40B4-BE49-F238E27FC236}">
                <a16:creationId xmlns:a16="http://schemas.microsoft.com/office/drawing/2014/main" id="{54B301DE-ADC4-1146-9DE5-EEFF647D6ECE}"/>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882153" y="994222"/>
            <a:ext cx="464934" cy="481046"/>
          </a:xfrm>
          <a:prstGeom prst="rect">
            <a:avLst/>
          </a:prstGeom>
        </p:spPr>
      </p:pic>
      <p:pic>
        <p:nvPicPr>
          <p:cNvPr id="21" name="Picture 20">
            <a:extLst>
              <a:ext uri="{FF2B5EF4-FFF2-40B4-BE49-F238E27FC236}">
                <a16:creationId xmlns:a16="http://schemas.microsoft.com/office/drawing/2014/main" id="{2A65DCDD-8DC1-B74C-BDB9-3E4DCE5B410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882153" y="2251642"/>
            <a:ext cx="464934" cy="481046"/>
          </a:xfrm>
          <a:prstGeom prst="rect">
            <a:avLst/>
          </a:prstGeom>
        </p:spPr>
      </p:pic>
      <p:pic>
        <p:nvPicPr>
          <p:cNvPr id="22" name="Picture 21">
            <a:extLst>
              <a:ext uri="{FF2B5EF4-FFF2-40B4-BE49-F238E27FC236}">
                <a16:creationId xmlns:a16="http://schemas.microsoft.com/office/drawing/2014/main" id="{1D150A2F-7B1D-2F4F-87AD-0ABE6EEE28FC}"/>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4882153" y="3530144"/>
            <a:ext cx="464934" cy="483347"/>
          </a:xfrm>
          <a:prstGeom prst="rect">
            <a:avLst/>
          </a:prstGeom>
        </p:spPr>
      </p:pic>
      <p:sp>
        <p:nvSpPr>
          <p:cNvPr id="23" name="Rectangle 22">
            <a:extLst>
              <a:ext uri="{FF2B5EF4-FFF2-40B4-BE49-F238E27FC236}">
                <a16:creationId xmlns:a16="http://schemas.microsoft.com/office/drawing/2014/main" id="{099576EA-6EBC-3742-AC25-BFF43165BFFE}"/>
              </a:ext>
            </a:extLst>
          </p:cNvPr>
          <p:cNvSpPr/>
          <p:nvPr/>
        </p:nvSpPr>
        <p:spPr>
          <a:xfrm>
            <a:off x="5347087" y="4737895"/>
            <a:ext cx="3336320" cy="892552"/>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Prior to downloading or installing software on Government‐provided hardware confirmation of acceptability must be obtained from Business Infrastructure Services (BIS). </a:t>
            </a:r>
          </a:p>
        </p:txBody>
      </p:sp>
      <p:pic>
        <p:nvPicPr>
          <p:cNvPr id="24" name="Picture 23">
            <a:extLst>
              <a:ext uri="{FF2B5EF4-FFF2-40B4-BE49-F238E27FC236}">
                <a16:creationId xmlns:a16="http://schemas.microsoft.com/office/drawing/2014/main" id="{C263C0C9-4264-DD40-B77F-44380692B88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4882153" y="4781005"/>
            <a:ext cx="464934" cy="483347"/>
          </a:xfrm>
          <a:prstGeom prst="rect">
            <a:avLst/>
          </a:prstGeom>
        </p:spPr>
      </p:pic>
    </p:spTree>
    <p:extLst>
      <p:ext uri="{BB962C8B-B14F-4D97-AF65-F5344CB8AC3E}">
        <p14:creationId xmlns:p14="http://schemas.microsoft.com/office/powerpoint/2010/main" val="389835006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FCD96C56-FB24-8F49-8286-442831834B0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77350" y="994222"/>
            <a:ext cx="462721" cy="481046"/>
          </a:xfrm>
          <a:prstGeom prst="rect">
            <a:avLst/>
          </a:prstGeom>
        </p:spPr>
      </p:pic>
      <p:sp>
        <p:nvSpPr>
          <p:cNvPr id="2" name="Text Placeholder 1">
            <a:extLst>
              <a:ext uri="{FF2B5EF4-FFF2-40B4-BE49-F238E27FC236}">
                <a16:creationId xmlns:a16="http://schemas.microsoft.com/office/drawing/2014/main" id="{7FEC2C78-F539-BC4C-9877-F775F32979C4}"/>
              </a:ext>
            </a:extLst>
          </p:cNvPr>
          <p:cNvSpPr>
            <a:spLocks noGrp="1"/>
          </p:cNvSpPr>
          <p:nvPr>
            <p:ph type="body" sz="quarter" idx="10"/>
          </p:nvPr>
        </p:nvSpPr>
        <p:spPr/>
        <p:txBody>
          <a:bodyPr/>
          <a:lstStyle/>
          <a:p>
            <a:r>
              <a:rPr lang="en-CA" b="1" dirty="0"/>
              <a:t>Acceptable Use Agreement </a:t>
            </a:r>
            <a:r>
              <a:rPr lang="en-CA" dirty="0">
                <a:solidFill>
                  <a:schemeClr val="bg2"/>
                </a:solidFill>
              </a:rPr>
              <a:t>|</a:t>
            </a:r>
            <a:r>
              <a:rPr lang="en-CA" dirty="0"/>
              <a:t> Internal Users </a:t>
            </a:r>
          </a:p>
        </p:txBody>
      </p:sp>
      <p:sp>
        <p:nvSpPr>
          <p:cNvPr id="17" name="Rectangle 16">
            <a:extLst>
              <a:ext uri="{FF2B5EF4-FFF2-40B4-BE49-F238E27FC236}">
                <a16:creationId xmlns:a16="http://schemas.microsoft.com/office/drawing/2014/main" id="{77A070B8-1181-3A40-98F5-FE07FDBECEEE}"/>
              </a:ext>
            </a:extLst>
          </p:cNvPr>
          <p:cNvSpPr/>
          <p:nvPr/>
        </p:nvSpPr>
        <p:spPr>
          <a:xfrm>
            <a:off x="759268" y="1008857"/>
            <a:ext cx="3398107" cy="1092607"/>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You must not violate the privacy of other users and their accounts, regardless of whether those accounts are securely protected. Technical ability to access other’s accounts does not, by itself, imply authorization to do so. </a:t>
            </a:r>
          </a:p>
        </p:txBody>
      </p:sp>
      <p:sp>
        <p:nvSpPr>
          <p:cNvPr id="18" name="Rectangle 17">
            <a:extLst>
              <a:ext uri="{FF2B5EF4-FFF2-40B4-BE49-F238E27FC236}">
                <a16:creationId xmlns:a16="http://schemas.microsoft.com/office/drawing/2014/main" id="{109F9185-EC53-FD40-BA20-2B6180633FD6}"/>
              </a:ext>
            </a:extLst>
          </p:cNvPr>
          <p:cNvSpPr/>
          <p:nvPr/>
        </p:nvSpPr>
        <p:spPr>
          <a:xfrm>
            <a:off x="759268" y="2334817"/>
            <a:ext cx="3398107" cy="892552"/>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You should not leave your computer unattended while logged on to the network. A password protected screen saver is required to reactivate a session after 5 minutes of inactivity. </a:t>
            </a:r>
          </a:p>
        </p:txBody>
      </p:sp>
      <p:sp>
        <p:nvSpPr>
          <p:cNvPr id="19" name="Rectangle 18">
            <a:extLst>
              <a:ext uri="{FF2B5EF4-FFF2-40B4-BE49-F238E27FC236}">
                <a16:creationId xmlns:a16="http://schemas.microsoft.com/office/drawing/2014/main" id="{94A9CCB1-4FE8-AE41-B262-350FAA9D820A}"/>
              </a:ext>
            </a:extLst>
          </p:cNvPr>
          <p:cNvSpPr/>
          <p:nvPr/>
        </p:nvSpPr>
        <p:spPr>
          <a:xfrm>
            <a:off x="759268" y="3460722"/>
            <a:ext cx="3398107" cy="1692771"/>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Work related electronic data must be stored on the Government‐provided file server where possible. If work related electronic data is not stored on the file server it is your responsibility to prepare and maintain backup copies in accordance with Government Policies, the Archives and Records Act and the Freedom of Information and Protection of Privacy Act. </a:t>
            </a:r>
          </a:p>
        </p:txBody>
      </p:sp>
      <p:sp>
        <p:nvSpPr>
          <p:cNvPr id="20" name="Rectangle 19">
            <a:extLst>
              <a:ext uri="{FF2B5EF4-FFF2-40B4-BE49-F238E27FC236}">
                <a16:creationId xmlns:a16="http://schemas.microsoft.com/office/drawing/2014/main" id="{5D419C9E-4D8D-1B48-A170-1CA869B28175}"/>
              </a:ext>
            </a:extLst>
          </p:cNvPr>
          <p:cNvSpPr/>
          <p:nvPr/>
        </p:nvSpPr>
        <p:spPr>
          <a:xfrm>
            <a:off x="5362831" y="1008857"/>
            <a:ext cx="3398107" cy="2292935"/>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Willful or intentional violations of this agreement will be considered to be misconduct and violators of this agreement may be denied access to the Government‐provided computer technology and may be subject to other penalties and disciplinary action in accordance with the Civil Service Act and Regulations. Violation of this Agreement may result in discipline that may include but not be limited to termination of employment and/or other legal action. </a:t>
            </a:r>
          </a:p>
        </p:txBody>
      </p:sp>
      <p:sp>
        <p:nvSpPr>
          <p:cNvPr id="21" name="Rectangle 20">
            <a:extLst>
              <a:ext uri="{FF2B5EF4-FFF2-40B4-BE49-F238E27FC236}">
                <a16:creationId xmlns:a16="http://schemas.microsoft.com/office/drawing/2014/main" id="{CBF1F60F-3710-534A-BBC8-122680F1DD2B}"/>
              </a:ext>
            </a:extLst>
          </p:cNvPr>
          <p:cNvSpPr/>
          <p:nvPr/>
        </p:nvSpPr>
        <p:spPr>
          <a:xfrm>
            <a:off x="5362831" y="3699513"/>
            <a:ext cx="3475532" cy="1092607"/>
          </a:xfrm>
          <a:prstGeom prst="rect">
            <a:avLst/>
          </a:prstGeom>
        </p:spPr>
        <p:txBody>
          <a:bodyPr wrap="square">
            <a:spAutoFit/>
          </a:bodyPr>
          <a:lstStyle/>
          <a:p>
            <a:r>
              <a:rPr lang="en-CA" sz="1300" dirty="0">
                <a:latin typeface="Calibri Light" panose="020F0302020204030204" pitchFamily="34" charset="0"/>
                <a:cs typeface="Calibri Light" panose="020F0302020204030204" pitchFamily="34" charset="0"/>
              </a:rPr>
              <a:t>I understand and agree that when my employment with Government ceases, for whatever reason, my authorization to use the Government‐provided computer technology and system also ceases. </a:t>
            </a:r>
          </a:p>
        </p:txBody>
      </p:sp>
      <p:pic>
        <p:nvPicPr>
          <p:cNvPr id="26" name="Picture 25">
            <a:extLst>
              <a:ext uri="{FF2B5EF4-FFF2-40B4-BE49-F238E27FC236}">
                <a16:creationId xmlns:a16="http://schemas.microsoft.com/office/drawing/2014/main" id="{369C496E-13BD-724D-A2FF-16E8EBBD309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77350" y="2371888"/>
            <a:ext cx="481918" cy="481918"/>
          </a:xfrm>
          <a:prstGeom prst="rect">
            <a:avLst/>
          </a:prstGeom>
        </p:spPr>
      </p:pic>
      <p:pic>
        <p:nvPicPr>
          <p:cNvPr id="27" name="Picture 26">
            <a:extLst>
              <a:ext uri="{FF2B5EF4-FFF2-40B4-BE49-F238E27FC236}">
                <a16:creationId xmlns:a16="http://schemas.microsoft.com/office/drawing/2014/main" id="{1D333BA1-540A-9D4B-BE22-8179FD39046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77350" y="3522277"/>
            <a:ext cx="481918" cy="481918"/>
          </a:xfrm>
          <a:prstGeom prst="rect">
            <a:avLst/>
          </a:prstGeom>
        </p:spPr>
      </p:pic>
      <p:pic>
        <p:nvPicPr>
          <p:cNvPr id="28" name="Picture 27">
            <a:extLst>
              <a:ext uri="{FF2B5EF4-FFF2-40B4-BE49-F238E27FC236}">
                <a16:creationId xmlns:a16="http://schemas.microsoft.com/office/drawing/2014/main" id="{3FFCCB62-BC64-D34D-9766-ED0E5EC2E4C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873912" y="994221"/>
            <a:ext cx="481047" cy="481047"/>
          </a:xfrm>
          <a:prstGeom prst="rect">
            <a:avLst/>
          </a:prstGeom>
        </p:spPr>
      </p:pic>
      <p:pic>
        <p:nvPicPr>
          <p:cNvPr id="29" name="Picture 28">
            <a:extLst>
              <a:ext uri="{FF2B5EF4-FFF2-40B4-BE49-F238E27FC236}">
                <a16:creationId xmlns:a16="http://schemas.microsoft.com/office/drawing/2014/main" id="{26D19157-9F43-B74B-83FF-811CC6916B85}"/>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873912" y="3750879"/>
            <a:ext cx="481047" cy="481047"/>
          </a:xfrm>
          <a:prstGeom prst="rect">
            <a:avLst/>
          </a:prstGeom>
        </p:spPr>
      </p:pic>
    </p:spTree>
    <p:extLst>
      <p:ext uri="{BB962C8B-B14F-4D97-AF65-F5344CB8AC3E}">
        <p14:creationId xmlns:p14="http://schemas.microsoft.com/office/powerpoint/2010/main" val="2399437498"/>
      </p:ext>
    </p:extLst>
  </p:cSld>
  <p:clrMapOvr>
    <a:masterClrMapping/>
  </p:clrMapOvr>
  <p:transition spd="slow">
    <p:push dir="u"/>
  </p:transition>
</p:sld>
</file>

<file path=ppt/theme/theme1.xml><?xml version="1.0" encoding="utf-8"?>
<a:theme xmlns:a="http://schemas.openxmlformats.org/drawingml/2006/main" name="Default Design">
  <a:themeElements>
    <a:clrScheme name="HPEI">
      <a:dk1>
        <a:srgbClr val="000000"/>
      </a:dk1>
      <a:lt1>
        <a:srgbClr val="FFFFFF"/>
      </a:lt1>
      <a:dk2>
        <a:srgbClr val="000000"/>
      </a:dk2>
      <a:lt2>
        <a:srgbClr val="808080"/>
      </a:lt2>
      <a:accent1>
        <a:srgbClr val="3D8852"/>
      </a:accent1>
      <a:accent2>
        <a:srgbClr val="8BC440"/>
      </a:accent2>
      <a:accent3>
        <a:srgbClr val="F8B900"/>
      </a:accent3>
      <a:accent4>
        <a:srgbClr val="000000"/>
      </a:accent4>
      <a:accent5>
        <a:srgbClr val="5E5E5E"/>
      </a:accent5>
      <a:accent6>
        <a:srgbClr val="A9A9A9"/>
      </a:accent6>
      <a:hlink>
        <a:srgbClr val="3D8852"/>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smtClean="0">
            <a:latin typeface="Calibri Light" panose="020F0302020204030204" pitchFamily="34" charset="0"/>
            <a:cs typeface="Calibri Light" panose="020F0302020204030204"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3BEC0140365C47AE74B6BE5B85EF7E" ma:contentTypeVersion="13" ma:contentTypeDescription="Create a new document." ma:contentTypeScope="" ma:versionID="858e427b3afe17f16e59da0a774449c0">
  <xsd:schema xmlns:xsd="http://www.w3.org/2001/XMLSchema" xmlns:xs="http://www.w3.org/2001/XMLSchema" xmlns:p="http://schemas.microsoft.com/office/2006/metadata/properties" xmlns:ns3="d7273e5a-c705-4319-9a1c-b3d6b61edf28" xmlns:ns4="591edb9a-711e-40e8-af6f-c4fecaede579" targetNamespace="http://schemas.microsoft.com/office/2006/metadata/properties" ma:root="true" ma:fieldsID="8fc0bb7dbfaf4a36170dc64fadfd9a1d" ns3:_="" ns4:_="">
    <xsd:import namespace="d7273e5a-c705-4319-9a1c-b3d6b61edf28"/>
    <xsd:import namespace="591edb9a-711e-40e8-af6f-c4fecaede5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273e5a-c705-4319-9a1c-b3d6b61ed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1edb9a-711e-40e8-af6f-c4fecaede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D3194-46C0-447F-80FE-BABD05734F72}">
  <ds:schemaRefs>
    <ds:schemaRef ds:uri="http://schemas.microsoft.com/sharepoint/v3/contenttype/forms"/>
  </ds:schemaRefs>
</ds:datastoreItem>
</file>

<file path=customXml/itemProps2.xml><?xml version="1.0" encoding="utf-8"?>
<ds:datastoreItem xmlns:ds="http://schemas.openxmlformats.org/officeDocument/2006/customXml" ds:itemID="{A715D539-B528-4B6B-8D7B-518B5BECD22D}">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d7273e5a-c705-4319-9a1c-b3d6b61edf28"/>
    <ds:schemaRef ds:uri="http://purl.org/dc/terms/"/>
    <ds:schemaRef ds:uri="http://schemas.openxmlformats.org/package/2006/metadata/core-properties"/>
    <ds:schemaRef ds:uri="http://purl.org/dc/dcmitype/"/>
    <ds:schemaRef ds:uri="591edb9a-711e-40e8-af6f-c4fecaede579"/>
    <ds:schemaRef ds:uri="http://www.w3.org/XML/1998/namespace"/>
  </ds:schemaRefs>
</ds:datastoreItem>
</file>

<file path=customXml/itemProps3.xml><?xml version="1.0" encoding="utf-8"?>
<ds:datastoreItem xmlns:ds="http://schemas.openxmlformats.org/officeDocument/2006/customXml" ds:itemID="{7A024862-4DF8-4A12-A8CF-CCA8BB26E2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273e5a-c705-4319-9a1c-b3d6b61edf28"/>
    <ds:schemaRef ds:uri="591edb9a-711e-40e8-af6f-c4fecaede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13311</TotalTime>
  <Words>1041</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Marlett</vt:lpstr>
      <vt:lpstr>Myriad Pro</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363</cp:revision>
  <dcterms:created xsi:type="dcterms:W3CDTF">2008-10-28T12:17:52Z</dcterms:created>
  <dcterms:modified xsi:type="dcterms:W3CDTF">2021-10-04T12:48:48Z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0x010100D93BEC0140365C47AE74B6BE5B85EF7E</vt:lpwstr>
  </property>
</Properties>
</file>