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6" r:id="rId5"/>
    <p:sldId id="267" r:id="rId6"/>
    <p:sldId id="269" r:id="rId7"/>
    <p:sldId id="286" r:id="rId8"/>
    <p:sldId id="279" r:id="rId9"/>
    <p:sldId id="280" r:id="rId10"/>
    <p:sldId id="289" r:id="rId11"/>
    <p:sldId id="288" r:id="rId12"/>
    <p:sldId id="285" r:id="rId13"/>
    <p:sldId id="299" r:id="rId14"/>
    <p:sldId id="304" r:id="rId15"/>
    <p:sldId id="313" r:id="rId16"/>
    <p:sldId id="314" r:id="rId17"/>
    <p:sldId id="259" r:id="rId18"/>
    <p:sldId id="26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4" autoAdjust="0"/>
    <p:restoredTop sz="62454" autoAdjust="0"/>
  </p:normalViewPr>
  <p:slideViewPr>
    <p:cSldViewPr snapToGrid="0">
      <p:cViewPr varScale="1">
        <p:scale>
          <a:sx n="71" d="100"/>
          <a:sy n="71" d="100"/>
        </p:scale>
        <p:origin x="22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7B826-94C0-4A6F-8139-8F36A095DAA3}"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B704C-3463-4F5C-8634-6379D0E76027}" type="slidenum">
              <a:rPr lang="en-US" smtClean="0"/>
              <a:t>‹#›</a:t>
            </a:fld>
            <a:endParaRPr lang="en-US"/>
          </a:p>
        </p:txBody>
      </p:sp>
    </p:spTree>
    <p:extLst>
      <p:ext uri="{BB962C8B-B14F-4D97-AF65-F5344CB8AC3E}">
        <p14:creationId xmlns:p14="http://schemas.microsoft.com/office/powerpoint/2010/main" val="926460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DIS Training Guide.</a:t>
            </a:r>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1</a:t>
            </a:fld>
            <a:endParaRPr lang="en-US" dirty="0"/>
          </a:p>
        </p:txBody>
      </p:sp>
    </p:spTree>
    <p:extLst>
      <p:ext uri="{BB962C8B-B14F-4D97-AF65-F5344CB8AC3E}">
        <p14:creationId xmlns:p14="http://schemas.microsoft.com/office/powerpoint/2010/main" val="416889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to the dispense rec report is the dispense profile or summary. </a:t>
            </a:r>
          </a:p>
          <a:p>
            <a:endParaRPr lang="en-US" baseline="0" dirty="0"/>
          </a:p>
          <a:p>
            <a:r>
              <a:rPr lang="en-US" baseline="0" dirty="0"/>
              <a:t>The dispense profile also contains information about prescription medications filled by a client’s community pharmacy</a:t>
            </a:r>
          </a:p>
          <a:p>
            <a:endParaRPr lang="en-US" baseline="0" dirty="0"/>
          </a:p>
          <a:p>
            <a:r>
              <a:rPr lang="en-US" baseline="0" dirty="0"/>
              <a:t>Just a reminder that like the dispense rec report, this summary will not include any over the counter medications, vitamins, minerals or medications dispensed from a hospital admission. </a:t>
            </a:r>
          </a:p>
        </p:txBody>
      </p:sp>
      <p:sp>
        <p:nvSpPr>
          <p:cNvPr id="4" name="Slide Number Placeholder 3"/>
          <p:cNvSpPr>
            <a:spLocks noGrp="1"/>
          </p:cNvSpPr>
          <p:nvPr>
            <p:ph type="sldNum" sz="quarter" idx="10"/>
          </p:nvPr>
        </p:nvSpPr>
        <p:spPr/>
        <p:txBody>
          <a:bodyPr/>
          <a:lstStyle/>
          <a:p>
            <a:fld id="{FF5B704C-3463-4F5C-8634-6379D0E76027}" type="slidenum">
              <a:rPr lang="en-US" smtClean="0"/>
              <a:t>10</a:t>
            </a:fld>
            <a:endParaRPr lang="en-US" dirty="0"/>
          </a:p>
        </p:txBody>
      </p:sp>
    </p:spTree>
    <p:extLst>
      <p:ext uri="{BB962C8B-B14F-4D97-AF65-F5344CB8AC3E}">
        <p14:creationId xmlns:p14="http://schemas.microsoft.com/office/powerpoint/2010/main" val="274152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dispense profile contains basic information about a prescription such as the </a:t>
            </a:r>
            <a:r>
              <a:rPr lang="en-US" sz="1200" b="1" kern="1200" dirty="0">
                <a:solidFill>
                  <a:schemeClr val="tx1"/>
                </a:solidFill>
                <a:effectLst/>
                <a:latin typeface="+mn-lt"/>
                <a:ea typeface="+mn-ea"/>
                <a:cs typeface="+mn-cs"/>
              </a:rPr>
              <a:t>name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strength and formulation</a:t>
            </a:r>
            <a:r>
              <a:rPr lang="en-US" sz="1200" kern="1200" dirty="0">
                <a:solidFill>
                  <a:schemeClr val="tx1"/>
                </a:solidFill>
                <a:effectLst/>
                <a:latin typeface="+mn-lt"/>
                <a:ea typeface="+mn-ea"/>
                <a:cs typeface="+mn-cs"/>
              </a:rPr>
              <a:t> of the medication, the </a:t>
            </a:r>
            <a:r>
              <a:rPr lang="en-US" sz="1200" b="1" kern="1200" dirty="0">
                <a:solidFill>
                  <a:schemeClr val="tx1"/>
                </a:solidFill>
                <a:effectLst/>
                <a:latin typeface="+mn-lt"/>
                <a:ea typeface="+mn-ea"/>
                <a:cs typeface="+mn-cs"/>
              </a:rPr>
              <a:t>date</a:t>
            </a:r>
            <a:r>
              <a:rPr lang="en-US" sz="1200" kern="1200" dirty="0">
                <a:solidFill>
                  <a:schemeClr val="tx1"/>
                </a:solidFill>
                <a:effectLst/>
                <a:latin typeface="+mn-lt"/>
                <a:ea typeface="+mn-ea"/>
                <a:cs typeface="+mn-cs"/>
              </a:rPr>
              <a:t> the medication was dispensed and picked up, the </a:t>
            </a:r>
            <a:r>
              <a:rPr lang="en-US" sz="1200" b="1" kern="1200" dirty="0">
                <a:solidFill>
                  <a:schemeClr val="tx1"/>
                </a:solidFill>
                <a:effectLst/>
                <a:latin typeface="+mn-lt"/>
                <a:ea typeface="+mn-ea"/>
                <a:cs typeface="+mn-cs"/>
              </a:rPr>
              <a:t>quantity dispensed</a:t>
            </a:r>
            <a:r>
              <a:rPr lang="en-US" sz="1200" kern="1200" dirty="0">
                <a:solidFill>
                  <a:schemeClr val="tx1"/>
                </a:solidFill>
                <a:effectLst/>
                <a:latin typeface="+mn-lt"/>
                <a:ea typeface="+mn-ea"/>
                <a:cs typeface="+mn-cs"/>
              </a:rPr>
              <a:t> and the </a:t>
            </a:r>
            <a:r>
              <a:rPr lang="en-US" sz="1200" b="1" kern="1200" dirty="0">
                <a:solidFill>
                  <a:schemeClr val="tx1"/>
                </a:solidFill>
                <a:effectLst/>
                <a:latin typeface="+mn-lt"/>
                <a:ea typeface="+mn-ea"/>
                <a:cs typeface="+mn-cs"/>
              </a:rPr>
              <a:t>location</a:t>
            </a:r>
            <a:r>
              <a:rPr lang="en-US" sz="1200" kern="1200" dirty="0">
                <a:solidFill>
                  <a:schemeClr val="tx1"/>
                </a:solidFill>
                <a:effectLst/>
                <a:latin typeface="+mn-lt"/>
                <a:ea typeface="+mn-ea"/>
                <a:cs typeface="+mn-cs"/>
              </a:rPr>
              <a:t> where it was dispensed. It also contains any documented notes </a:t>
            </a:r>
            <a:r>
              <a:rPr lang="en-CA" sz="1200" kern="1200" dirty="0">
                <a:solidFill>
                  <a:schemeClr val="tx1"/>
                </a:solidFill>
                <a:effectLst/>
                <a:latin typeface="+mn-lt"/>
                <a:ea typeface="+mn-ea"/>
                <a:cs typeface="+mn-cs"/>
              </a:rPr>
              <a:t>about the prescriptions.</a:t>
            </a:r>
          </a:p>
          <a:p>
            <a:endParaRPr lang="en-US" baseline="0" dirty="0"/>
          </a:p>
          <a:p>
            <a:r>
              <a:rPr lang="en-US" baseline="0" dirty="0"/>
              <a:t>The current state of the prescription is also included and is listed as one of three options. </a:t>
            </a:r>
          </a:p>
          <a:p>
            <a:endParaRPr lang="en-US" baseline="0" dirty="0"/>
          </a:p>
          <a:p>
            <a:r>
              <a:rPr lang="en-US" baseline="0" dirty="0"/>
              <a:t>Dispensed means the prescription is filled but not picked up. </a:t>
            </a:r>
          </a:p>
          <a:p>
            <a:endParaRPr lang="en-US" baseline="0" dirty="0"/>
          </a:p>
          <a:p>
            <a:r>
              <a:rPr lang="en-US" baseline="0" dirty="0"/>
              <a:t>Picked up means the prescription is filled and picked up and cancelled means the prescription is not being filled for the client. </a:t>
            </a:r>
          </a:p>
          <a:p>
            <a:endParaRPr lang="en-US" baseline="0" dirty="0"/>
          </a:p>
          <a:p>
            <a:endParaRPr lang="en-US" dirty="0"/>
          </a:p>
          <a:p>
            <a:r>
              <a:rPr lang="en-US" dirty="0"/>
              <a:t>If additional details surrounding a prescription are needed, the dispense ID of that prescription can be selected to view more. </a:t>
            </a:r>
          </a:p>
          <a:p>
            <a:endParaRPr lang="en-US" dirty="0"/>
          </a:p>
          <a:p>
            <a:r>
              <a:rPr lang="en-US" dirty="0"/>
              <a:t>Additionally, selecting the column heading called “Drug name” reorganizes the medication names into alphabetical order.</a:t>
            </a:r>
          </a:p>
          <a:p>
            <a:endParaRPr lang="en-US" dirty="0"/>
          </a:p>
          <a:p>
            <a:r>
              <a:rPr lang="en-US" dirty="0"/>
              <a:t>Finally, filtering by date at the top of the page is an option to either narrow or widen the search. </a:t>
            </a:r>
          </a:p>
          <a:p>
            <a:endParaRPr lang="en-US" dirty="0"/>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11</a:t>
            </a:fld>
            <a:endParaRPr lang="en-US" dirty="0"/>
          </a:p>
        </p:txBody>
      </p:sp>
    </p:spTree>
    <p:extLst>
      <p:ext uri="{BB962C8B-B14F-4D97-AF65-F5344CB8AC3E}">
        <p14:creationId xmlns:p14="http://schemas.microsoft.com/office/powerpoint/2010/main" val="1512727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previously mentioned, over the counter medications, minerals and vitamins are not listed within the dispense rec report or summary but these products are found within the “other medications” tool within DIS. </a:t>
            </a:r>
          </a:p>
          <a:p>
            <a:endParaRPr lang="en-US" baseline="0" dirty="0"/>
          </a:p>
          <a:p>
            <a:r>
              <a:rPr lang="en-US" baseline="0" dirty="0"/>
              <a:t>Other medications encompass all over-the-counter products as well as samples from a doctors’ office.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5B704C-3463-4F5C-8634-6379D0E76027}" type="slidenum">
              <a:rPr lang="en-US" smtClean="0"/>
              <a:t>12</a:t>
            </a:fld>
            <a:endParaRPr lang="en-US"/>
          </a:p>
        </p:txBody>
      </p:sp>
    </p:spTree>
    <p:extLst>
      <p:ext uri="{BB962C8B-B14F-4D97-AF65-F5344CB8AC3E}">
        <p14:creationId xmlns:p14="http://schemas.microsoft.com/office/powerpoint/2010/main" val="333990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Allergies and intolerances are also important to note when dealing with medication. Within the DIS, existing allergies and intolerances can be viewed, and new ones can be added. </a:t>
            </a:r>
          </a:p>
          <a:p>
            <a:endParaRPr lang="en-US" baseline="0" dirty="0"/>
          </a:p>
          <a:p>
            <a:r>
              <a:rPr lang="en-US" baseline="0" dirty="0"/>
              <a:t>It is important to note that only allergens with a DIN or NPN can be added.</a:t>
            </a:r>
          </a:p>
        </p:txBody>
      </p:sp>
      <p:sp>
        <p:nvSpPr>
          <p:cNvPr id="4" name="Slide Number Placeholder 3"/>
          <p:cNvSpPr>
            <a:spLocks noGrp="1"/>
          </p:cNvSpPr>
          <p:nvPr>
            <p:ph type="sldNum" sz="quarter" idx="10"/>
          </p:nvPr>
        </p:nvSpPr>
        <p:spPr/>
        <p:txBody>
          <a:bodyPr/>
          <a:lstStyle/>
          <a:p>
            <a:fld id="{FF5B704C-3463-4F5C-8634-6379D0E76027}" type="slidenum">
              <a:rPr lang="en-US" smtClean="0"/>
              <a:t>13</a:t>
            </a:fld>
            <a:endParaRPr lang="en-US"/>
          </a:p>
        </p:txBody>
      </p:sp>
    </p:spTree>
    <p:extLst>
      <p:ext uri="{BB962C8B-B14F-4D97-AF65-F5344CB8AC3E}">
        <p14:creationId xmlns:p14="http://schemas.microsoft.com/office/powerpoint/2010/main" val="279672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Drug monographs are available through the drug query tool within the DIS.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B704C-3463-4F5C-8634-6379D0E76027}" type="slidenum">
              <a:rPr lang="en-US" smtClean="0"/>
              <a:t>14</a:t>
            </a:fld>
            <a:endParaRPr lang="en-US"/>
          </a:p>
        </p:txBody>
      </p:sp>
    </p:spTree>
    <p:extLst>
      <p:ext uri="{BB962C8B-B14F-4D97-AF65-F5344CB8AC3E}">
        <p14:creationId xmlns:p14="http://schemas.microsoft.com/office/powerpoint/2010/main" val="94828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search for a drug monograph, enter the drug code or name of the drug. The manufacturer name is optional. </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 search is complete, select the appropriate drug code to read its monograph.</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B704C-3463-4F5C-8634-6379D0E76027}" type="slidenum">
              <a:rPr lang="en-US" smtClean="0"/>
              <a:t>15</a:t>
            </a:fld>
            <a:endParaRPr lang="en-US"/>
          </a:p>
        </p:txBody>
      </p:sp>
    </p:spTree>
    <p:extLst>
      <p:ext uri="{BB962C8B-B14F-4D97-AF65-F5344CB8AC3E}">
        <p14:creationId xmlns:p14="http://schemas.microsoft.com/office/powerpoint/2010/main" val="52328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drug monograph is a useful tool for drug information question as it provides information about medication use, side effects, precautions, interactions and more.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B704C-3463-4F5C-8634-6379D0E76027}" type="slidenum">
              <a:rPr lang="en-US" smtClean="0"/>
              <a:t>16</a:t>
            </a:fld>
            <a:endParaRPr lang="en-US"/>
          </a:p>
        </p:txBody>
      </p:sp>
    </p:spTree>
    <p:extLst>
      <p:ext uri="{BB962C8B-B14F-4D97-AF65-F5344CB8AC3E}">
        <p14:creationId xmlns:p14="http://schemas.microsoft.com/office/powerpoint/2010/main" val="2682200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tools within the DIS not related to a client search but important to note for password changes.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“My Profile” function contains basic account information. Here, personal information such as display name, email and password can be edited without having to use ITSS services.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change a </a:t>
            </a:r>
            <a:r>
              <a:rPr lang="en-US" sz="1200" b="1" kern="1200" dirty="0">
                <a:solidFill>
                  <a:schemeClr val="tx1"/>
                </a:solidFill>
                <a:effectLst/>
                <a:latin typeface="+mn-lt"/>
                <a:ea typeface="+mn-ea"/>
                <a:cs typeface="+mn-cs"/>
              </a:rPr>
              <a:t>password: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Enter a new password into the “password” field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Select “Password (confirm)”</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Select update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Log out and log back in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5B704C-3463-4F5C-8634-6379D0E76027}" type="slidenum">
              <a:rPr lang="en-US" smtClean="0"/>
              <a:t>17</a:t>
            </a:fld>
            <a:endParaRPr lang="en-US" dirty="0"/>
          </a:p>
        </p:txBody>
      </p:sp>
    </p:spTree>
    <p:extLst>
      <p:ext uri="{BB962C8B-B14F-4D97-AF65-F5344CB8AC3E}">
        <p14:creationId xmlns:p14="http://schemas.microsoft.com/office/powerpoint/2010/main" val="1272271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if there are ever any questions about the DIS, there is a help tool where commonly asked questions are answered.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Additionally, there is a question mark within the corner of each page which serves as a quick reference on how to navigate each page of DIS. </a:t>
            </a:r>
          </a:p>
          <a:p>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is also a link to the PEI Pharmacare Formulary for quick access to drug coverage information</a:t>
            </a:r>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18</a:t>
            </a:fld>
            <a:endParaRPr lang="en-US"/>
          </a:p>
        </p:txBody>
      </p:sp>
    </p:spTree>
    <p:extLst>
      <p:ext uri="{BB962C8B-B14F-4D97-AF65-F5344CB8AC3E}">
        <p14:creationId xmlns:p14="http://schemas.microsoft.com/office/powerpoint/2010/main" val="232431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will appear when DIS is searched within a web browser. </a:t>
            </a:r>
            <a:endParaRPr lang="en-US" baseline="0" dirty="0"/>
          </a:p>
          <a:p>
            <a:endParaRPr lang="en-US" baseline="0" dirty="0"/>
          </a:p>
          <a:p>
            <a:r>
              <a:rPr lang="en-US" baseline="0" dirty="0"/>
              <a:t>On the left-hand side of the page is the logon function. </a:t>
            </a:r>
          </a:p>
          <a:p>
            <a:endParaRPr lang="en-US" baseline="0" dirty="0"/>
          </a:p>
          <a:p>
            <a:r>
              <a:rPr lang="en-US" baseline="0" dirty="0"/>
              <a:t>You will need to enter your username and password and click logon in order to enter the DIS and begin searching for client information.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2</a:t>
            </a:fld>
            <a:endParaRPr lang="en-US" dirty="0"/>
          </a:p>
        </p:txBody>
      </p:sp>
    </p:spTree>
    <p:extLst>
      <p:ext uri="{BB962C8B-B14F-4D97-AF65-F5344CB8AC3E}">
        <p14:creationId xmlns:p14="http://schemas.microsoft.com/office/powerpoint/2010/main" val="87645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successfully logged on,</a:t>
            </a:r>
            <a:r>
              <a:rPr lang="en-US" baseline="0" dirty="0"/>
              <a:t> the page will automatically redirect to the “Client Lookup” page.</a:t>
            </a:r>
          </a:p>
          <a:p>
            <a:endParaRPr lang="en-US" baseline="0" dirty="0"/>
          </a:p>
          <a:p>
            <a:r>
              <a:rPr lang="en-US" baseline="0" dirty="0"/>
              <a:t>This page can always be accessed no matter where you are within the DIS by selecting the “client lookup” function.</a:t>
            </a:r>
          </a:p>
          <a:p>
            <a:endParaRPr lang="en-US" baseline="0" dirty="0"/>
          </a:p>
          <a:p>
            <a:r>
              <a:rPr lang="en-US" baseline="0" dirty="0"/>
              <a:t>When searching for a profile, there are a few different ways to search. Either the identifier number, also known as a health card number, or client name should always be included within the search, whereas gender and date of birth can be used to narrow the search if necessary </a:t>
            </a:r>
          </a:p>
          <a:p>
            <a:endParaRPr lang="en-US" baseline="0" dirty="0"/>
          </a:p>
          <a:p>
            <a:r>
              <a:rPr lang="en-US" baseline="0" dirty="0"/>
              <a:t>A reason as to why the client’s profile is being accessed will also need to be selected from a drop-down list before continuing.  </a:t>
            </a:r>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3</a:t>
            </a:fld>
            <a:endParaRPr lang="en-US" dirty="0"/>
          </a:p>
        </p:txBody>
      </p:sp>
    </p:spTree>
    <p:extLst>
      <p:ext uri="{BB962C8B-B14F-4D97-AF65-F5344CB8AC3E}">
        <p14:creationId xmlns:p14="http://schemas.microsoft.com/office/powerpoint/2010/main" val="391092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a reminder if using client name, enter name as surname, first name and then middle name</a:t>
            </a:r>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4</a:t>
            </a:fld>
            <a:endParaRPr lang="en-US" dirty="0"/>
          </a:p>
        </p:txBody>
      </p:sp>
    </p:spTree>
    <p:extLst>
      <p:ext uri="{BB962C8B-B14F-4D97-AF65-F5344CB8AC3E}">
        <p14:creationId xmlns:p14="http://schemas.microsoft.com/office/powerpoint/2010/main" val="56871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using date of birth, enter this as day, month, and then year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5</a:t>
            </a:fld>
            <a:endParaRPr lang="en-US" dirty="0"/>
          </a:p>
        </p:txBody>
      </p:sp>
    </p:spTree>
    <p:extLst>
      <p:ext uri="{BB962C8B-B14F-4D97-AF65-F5344CB8AC3E}">
        <p14:creationId xmlns:p14="http://schemas.microsoft.com/office/powerpoint/2010/main" val="235294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if searching with an identifier number, select the correct identifier type from the drop-down list and then enter the 8-digit health card number. </a:t>
            </a:r>
          </a:p>
          <a:p>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6</a:t>
            </a:fld>
            <a:endParaRPr lang="en-US" dirty="0"/>
          </a:p>
        </p:txBody>
      </p:sp>
    </p:spTree>
    <p:extLst>
      <p:ext uri="{BB962C8B-B14F-4D97-AF65-F5344CB8AC3E}">
        <p14:creationId xmlns:p14="http://schemas.microsoft.com/office/powerpoint/2010/main" val="48651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the search is complete, the client profile page will automatically appear. </a:t>
            </a:r>
          </a:p>
          <a:p>
            <a:endParaRPr lang="en-US" baseline="0" dirty="0"/>
          </a:p>
          <a:p>
            <a:r>
              <a:rPr lang="en-US" baseline="0" dirty="0"/>
              <a:t>The client profile is where basic information such as name, gender, date of birth, address, phone number, medication and allergy information is found.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5B704C-3463-4F5C-8634-6379D0E76027}" type="slidenum">
              <a:rPr lang="en-US" smtClean="0"/>
              <a:t>7</a:t>
            </a:fld>
            <a:endParaRPr lang="en-US" dirty="0"/>
          </a:p>
        </p:txBody>
      </p:sp>
    </p:spTree>
    <p:extLst>
      <p:ext uri="{BB962C8B-B14F-4D97-AF65-F5344CB8AC3E}">
        <p14:creationId xmlns:p14="http://schemas.microsoft.com/office/powerpoint/2010/main" val="196838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addition to the client’s profile, information about a client’s medications can be viewed within the dispense rec report. </a:t>
            </a:r>
          </a:p>
          <a:p>
            <a:endParaRPr lang="en-US" baseline="0" dirty="0"/>
          </a:p>
          <a:p>
            <a:r>
              <a:rPr lang="en-US" baseline="0" dirty="0"/>
              <a:t>The dispense rec report provides information about prescription medications filled by a client’s community pharmacy. It is important to note that although very useful, this is not a complete record of all medications as it does not track over the counter products, vitamins, minerals or medications dispensed from a hospital admission. </a:t>
            </a:r>
            <a:endParaRPr lang="en-US" dirty="0"/>
          </a:p>
        </p:txBody>
      </p:sp>
      <p:sp>
        <p:nvSpPr>
          <p:cNvPr id="4" name="Slide Number Placeholder 3"/>
          <p:cNvSpPr>
            <a:spLocks noGrp="1"/>
          </p:cNvSpPr>
          <p:nvPr>
            <p:ph type="sldNum" sz="quarter" idx="10"/>
          </p:nvPr>
        </p:nvSpPr>
        <p:spPr/>
        <p:txBody>
          <a:bodyPr/>
          <a:lstStyle/>
          <a:p>
            <a:fld id="{FF5B704C-3463-4F5C-8634-6379D0E76027}" type="slidenum">
              <a:rPr lang="en-US" smtClean="0"/>
              <a:t>8</a:t>
            </a:fld>
            <a:endParaRPr lang="en-US" dirty="0"/>
          </a:p>
        </p:txBody>
      </p:sp>
    </p:spTree>
    <p:extLst>
      <p:ext uri="{BB962C8B-B14F-4D97-AF65-F5344CB8AC3E}">
        <p14:creationId xmlns:p14="http://schemas.microsoft.com/office/powerpoint/2010/main" val="64158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dispense rec report is shown here. </a:t>
            </a:r>
          </a:p>
          <a:p>
            <a:endParaRPr lang="en-US" dirty="0"/>
          </a:p>
          <a:p>
            <a:r>
              <a:rPr lang="en-US" dirty="0"/>
              <a:t>Included within this report is basic information about a prescription such as medication name, strength and SIG as well as the prescriber, dispense date and quantity and location in which the prescription was dispensed. </a:t>
            </a:r>
          </a:p>
          <a:p>
            <a:endParaRPr lang="en-US" dirty="0"/>
          </a:p>
          <a:p>
            <a:r>
              <a:rPr lang="en-US" dirty="0"/>
              <a:t>The dispense status is listed as either active, completed or cancelled. </a:t>
            </a:r>
          </a:p>
          <a:p>
            <a:endParaRPr lang="en-US" dirty="0"/>
          </a:p>
          <a:p>
            <a:r>
              <a:rPr lang="en-US" dirty="0"/>
              <a:t>Active means the prescription has been filled by the community pharmacy but not yet picked up by the client. </a:t>
            </a:r>
          </a:p>
          <a:p>
            <a:endParaRPr lang="en-US" dirty="0"/>
          </a:p>
          <a:p>
            <a:r>
              <a:rPr lang="en-US" dirty="0"/>
              <a:t>Completed means the prescription has been filled and picked up and cancelled means the client is not receiving this prescription from the community pharmacy. </a:t>
            </a:r>
          </a:p>
          <a:p>
            <a:endParaRPr lang="en-US" dirty="0"/>
          </a:p>
          <a:p>
            <a:endParaRPr lang="en-US" dirty="0"/>
          </a:p>
          <a:p>
            <a:r>
              <a:rPr lang="en-US" dirty="0"/>
              <a:t>If additional details surrounding a prescription are needed, the dispense ID of that prescription can be selected to view more about it. </a:t>
            </a:r>
          </a:p>
          <a:p>
            <a:endParaRPr lang="en-US" dirty="0"/>
          </a:p>
          <a:p>
            <a:r>
              <a:rPr lang="en-US" dirty="0"/>
              <a:t>Additionally, selecting the column heading called “Medication” reorganizes the medication names into alphabetical order for better grouping of the same medications.</a:t>
            </a:r>
          </a:p>
          <a:p>
            <a:endParaRPr lang="en-US" dirty="0"/>
          </a:p>
          <a:p>
            <a:r>
              <a:rPr lang="en-US" dirty="0"/>
              <a:t>Finally, if there are many medication entries in the report, filtering by date at the top of the page an option as well to either narrow or widen the search. </a:t>
            </a:r>
          </a:p>
        </p:txBody>
      </p:sp>
      <p:sp>
        <p:nvSpPr>
          <p:cNvPr id="4" name="Slide Number Placeholder 3"/>
          <p:cNvSpPr>
            <a:spLocks noGrp="1"/>
          </p:cNvSpPr>
          <p:nvPr>
            <p:ph type="sldNum" sz="quarter" idx="10"/>
          </p:nvPr>
        </p:nvSpPr>
        <p:spPr/>
        <p:txBody>
          <a:bodyPr/>
          <a:lstStyle/>
          <a:p>
            <a:fld id="{FF5B704C-3463-4F5C-8634-6379D0E76027}" type="slidenum">
              <a:rPr lang="en-US" smtClean="0"/>
              <a:t>9</a:t>
            </a:fld>
            <a:endParaRPr lang="en-US" dirty="0"/>
          </a:p>
        </p:txBody>
      </p:sp>
    </p:spTree>
    <p:extLst>
      <p:ext uri="{BB962C8B-B14F-4D97-AF65-F5344CB8AC3E}">
        <p14:creationId xmlns:p14="http://schemas.microsoft.com/office/powerpoint/2010/main" val="209276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2133206-34C6-42CE-B462-D02DA2384F7B}" type="datetimeFigureOut">
              <a:rPr lang="en-US" smtClean="0"/>
              <a:t>4/4/2023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4631CB7-2192-460A-9952-170D602AA6F4}" type="slidenum">
              <a:rPr lang="en-US" smtClean="0"/>
              <a:t>‹#›</a:t>
            </a:fld>
            <a:endParaRPr lang="en-US"/>
          </a:p>
        </p:txBody>
      </p:sp>
    </p:spTree>
    <p:extLst>
      <p:ext uri="{BB962C8B-B14F-4D97-AF65-F5344CB8AC3E}">
        <p14:creationId xmlns:p14="http://schemas.microsoft.com/office/powerpoint/2010/main" val="87043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33206-34C6-42CE-B462-D02DA2384F7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91712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33206-34C6-42CE-B462-D02DA2384F7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303539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33206-34C6-42CE-B462-D02DA2384F7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300256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33206-34C6-42CE-B462-D02DA2384F7B}"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410415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33206-34C6-42CE-B462-D02DA2384F7B}"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189668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133206-34C6-42CE-B462-D02DA2384F7B}"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153121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133206-34C6-42CE-B462-D02DA2384F7B}"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150929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33206-34C6-42CE-B462-D02DA2384F7B}"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31CB7-2192-460A-9952-170D602AA6F4}" type="slidenum">
              <a:rPr lang="en-US" smtClean="0"/>
              <a:t>‹#›</a:t>
            </a:fld>
            <a:endParaRPr lang="en-US"/>
          </a:p>
        </p:txBody>
      </p:sp>
    </p:spTree>
    <p:extLst>
      <p:ext uri="{BB962C8B-B14F-4D97-AF65-F5344CB8AC3E}">
        <p14:creationId xmlns:p14="http://schemas.microsoft.com/office/powerpoint/2010/main" val="217785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72133206-34C6-42CE-B462-D02DA2384F7B}"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4631CB7-2192-460A-9952-170D602AA6F4}" type="slidenum">
              <a:rPr lang="en-US" smtClean="0"/>
              <a:t>‹#›</a:t>
            </a:fld>
            <a:endParaRPr lang="en-US"/>
          </a:p>
        </p:txBody>
      </p:sp>
    </p:spTree>
    <p:extLst>
      <p:ext uri="{BB962C8B-B14F-4D97-AF65-F5344CB8AC3E}">
        <p14:creationId xmlns:p14="http://schemas.microsoft.com/office/powerpoint/2010/main" val="195659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2133206-34C6-42CE-B462-D02DA2384F7B}" type="datetimeFigureOut">
              <a:rPr lang="en-US" smtClean="0"/>
              <a:t>4/4/2023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4631CB7-2192-460A-9952-170D602AA6F4}" type="slidenum">
              <a:rPr lang="en-US" smtClean="0"/>
              <a:t>‹#›</a:t>
            </a:fld>
            <a:endParaRPr lang="en-US"/>
          </a:p>
        </p:txBody>
      </p:sp>
    </p:spTree>
    <p:extLst>
      <p:ext uri="{BB962C8B-B14F-4D97-AF65-F5344CB8AC3E}">
        <p14:creationId xmlns:p14="http://schemas.microsoft.com/office/powerpoint/2010/main" val="26655157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2133206-34C6-42CE-B462-D02DA2384F7B}" type="datetimeFigureOut">
              <a:rPr lang="en-US" smtClean="0"/>
              <a:t>4/4/2023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4631CB7-2192-460A-9952-170D602AA6F4}" type="slidenum">
              <a:rPr lang="en-US" smtClean="0"/>
              <a:t>‹#›</a:t>
            </a:fld>
            <a:endParaRPr lang="en-US"/>
          </a:p>
        </p:txBody>
      </p:sp>
    </p:spTree>
    <p:extLst>
      <p:ext uri="{BB962C8B-B14F-4D97-AF65-F5344CB8AC3E}">
        <p14:creationId xmlns:p14="http://schemas.microsoft.com/office/powerpoint/2010/main" val="1508313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6.m4a"/><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 Training Guide</a:t>
            </a:r>
          </a:p>
        </p:txBody>
      </p:sp>
      <p:sp>
        <p:nvSpPr>
          <p:cNvPr id="3" name="Subtitle 2"/>
          <p:cNvSpPr>
            <a:spLocks noGrp="1"/>
          </p:cNvSpPr>
          <p:nvPr>
            <p:ph type="subTitle" idx="1"/>
          </p:nvPr>
        </p:nvSpPr>
        <p:spPr/>
        <p:txBody>
          <a:bodyPr/>
          <a:lstStyle/>
          <a:p>
            <a:r>
              <a:rPr lang="en-US" dirty="0"/>
              <a:t>Prepared July 28, 2022</a:t>
            </a:r>
          </a:p>
        </p:txBody>
      </p:sp>
    </p:spTree>
    <p:extLst>
      <p:ext uri="{BB962C8B-B14F-4D97-AF65-F5344CB8AC3E}">
        <p14:creationId xmlns:p14="http://schemas.microsoft.com/office/powerpoint/2010/main" val="174020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29100"/>
            <a:ext cx="1809750" cy="1638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5372100"/>
            <a:ext cx="1428750" cy="17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2560320"/>
            <a:ext cx="1280160" cy="1547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3657600"/>
            <a:ext cx="942535" cy="168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New Recording 6" descr="New Recording 6">
            <a:hlinkClick r:id="" action="ppaction://media"/>
            <a:extLst>
              <a:ext uri="{FF2B5EF4-FFF2-40B4-BE49-F238E27FC236}">
                <a16:creationId xmlns:a16="http://schemas.microsoft.com/office/drawing/2014/main" id="{6DC8DACB-0966-1746-A897-4835FC0839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700" y="6444802"/>
            <a:ext cx="446567" cy="446567"/>
          </a:xfrm>
          <a:prstGeom prst="rect">
            <a:avLst/>
          </a:prstGeom>
        </p:spPr>
      </p:pic>
      <p:sp>
        <p:nvSpPr>
          <p:cNvPr id="10" name="Rectangle 9"/>
          <p:cNvSpPr/>
          <p:nvPr/>
        </p:nvSpPr>
        <p:spPr>
          <a:xfrm>
            <a:off x="24700" y="4794699"/>
            <a:ext cx="1255460" cy="253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9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4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350" y="1543050"/>
            <a:ext cx="30099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36099"/>
            <a:ext cx="12192000" cy="5050302"/>
          </a:xfrm>
          <a:prstGeom prst="rect">
            <a:avLst/>
          </a:prstGeom>
        </p:spPr>
      </p:pic>
      <p:sp>
        <p:nvSpPr>
          <p:cNvPr id="5" name="Rectangle 4"/>
          <p:cNvSpPr/>
          <p:nvPr/>
        </p:nvSpPr>
        <p:spPr>
          <a:xfrm>
            <a:off x="1885071" y="928468"/>
            <a:ext cx="3615397" cy="17575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19914" y="2434150"/>
            <a:ext cx="572086" cy="2672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76582" y="2716822"/>
            <a:ext cx="10306929" cy="2152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Recording 7" descr="New Recording 7">
            <a:hlinkClick r:id="" action="ppaction://media"/>
            <a:extLst>
              <a:ext uri="{FF2B5EF4-FFF2-40B4-BE49-F238E27FC236}">
                <a16:creationId xmlns:a16="http://schemas.microsoft.com/office/drawing/2014/main" id="{3803B0A8-B9AC-484E-AC4B-277C3F68E0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19914" y="6285914"/>
            <a:ext cx="572086" cy="572086"/>
          </a:xfrm>
          <a:prstGeom prst="rect">
            <a:avLst/>
          </a:prstGeom>
        </p:spPr>
      </p:pic>
      <p:sp>
        <p:nvSpPr>
          <p:cNvPr id="8" name="Rectangle 7">
            <a:extLst>
              <a:ext uri="{FF2B5EF4-FFF2-40B4-BE49-F238E27FC236}">
                <a16:creationId xmlns:a16="http://schemas.microsoft.com/office/drawing/2014/main" id="{D1DDB9DB-1FE3-4001-AB7E-8B6C4D51BD21}"/>
              </a:ext>
            </a:extLst>
          </p:cNvPr>
          <p:cNvSpPr/>
          <p:nvPr/>
        </p:nvSpPr>
        <p:spPr>
          <a:xfrm>
            <a:off x="3137316" y="5042647"/>
            <a:ext cx="5917368" cy="1687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Dispense Profile/Summary Report only contains information related to prescription medications filled at a </a:t>
            </a:r>
            <a:r>
              <a:rPr lang="en-US" sz="2400" b="1" u="sng" dirty="0"/>
              <a:t>PEI</a:t>
            </a:r>
            <a:r>
              <a:rPr lang="en-US" sz="2400" b="1" dirty="0"/>
              <a:t> community pharmacy </a:t>
            </a:r>
          </a:p>
        </p:txBody>
      </p:sp>
    </p:spTree>
    <p:extLst>
      <p:ext uri="{BB962C8B-B14F-4D97-AF65-F5344CB8AC3E}">
        <p14:creationId xmlns:p14="http://schemas.microsoft.com/office/powerpoint/2010/main" val="295053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New Recording 11" descr="New Recording 11">
            <a:hlinkClick r:id="" action="ppaction://media"/>
            <a:extLst>
              <a:ext uri="{FF2B5EF4-FFF2-40B4-BE49-F238E27FC236}">
                <a16:creationId xmlns:a16="http://schemas.microsoft.com/office/drawing/2014/main" id="{0361D5EA-FC28-8A4A-A8EC-08A36E35777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530" y="6361531"/>
            <a:ext cx="404037" cy="496469"/>
          </a:xfrm>
          <a:prstGeom prst="rect">
            <a:avLst/>
          </a:prstGeom>
        </p:spPr>
      </p:pic>
      <p:sp>
        <p:nvSpPr>
          <p:cNvPr id="10" name="Rectangle 9"/>
          <p:cNvSpPr/>
          <p:nvPr/>
        </p:nvSpPr>
        <p:spPr>
          <a:xfrm>
            <a:off x="42530" y="4019107"/>
            <a:ext cx="1254642" cy="2551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F0F8BC-3FEF-428D-B807-F90A306636E6}"/>
              </a:ext>
            </a:extLst>
          </p:cNvPr>
          <p:cNvSpPr/>
          <p:nvPr/>
        </p:nvSpPr>
        <p:spPr>
          <a:xfrm>
            <a:off x="2832152" y="2726129"/>
            <a:ext cx="3912433" cy="1979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“Other Medications” only includes medications manually entered by other healthcare providers and should NOT be considered an exhaustive list.</a:t>
            </a:r>
          </a:p>
        </p:txBody>
      </p:sp>
    </p:spTree>
    <p:extLst>
      <p:ext uri="{BB962C8B-B14F-4D97-AF65-F5344CB8AC3E}">
        <p14:creationId xmlns:p14="http://schemas.microsoft.com/office/powerpoint/2010/main" val="31922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New Recording 13" descr="New Recording 13">
            <a:hlinkClick r:id="" action="ppaction://media"/>
            <a:extLst>
              <a:ext uri="{FF2B5EF4-FFF2-40B4-BE49-F238E27FC236}">
                <a16:creationId xmlns:a16="http://schemas.microsoft.com/office/drawing/2014/main" id="{1055BD45-EDFF-3849-8D11-304D029F90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50" y="6422261"/>
            <a:ext cx="525278" cy="525278"/>
          </a:xfrm>
          <a:prstGeom prst="rect">
            <a:avLst/>
          </a:prstGeom>
        </p:spPr>
      </p:pic>
      <p:sp>
        <p:nvSpPr>
          <p:cNvPr id="11" name="Rectangle 10"/>
          <p:cNvSpPr/>
          <p:nvPr/>
        </p:nvSpPr>
        <p:spPr>
          <a:xfrm>
            <a:off x="6350" y="4253023"/>
            <a:ext cx="844255" cy="191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A3D7EC-5C53-43B2-82D0-C7525D58A1F6}"/>
              </a:ext>
            </a:extLst>
          </p:cNvPr>
          <p:cNvSpPr/>
          <p:nvPr/>
        </p:nvSpPr>
        <p:spPr>
          <a:xfrm>
            <a:off x="1978702" y="2188563"/>
            <a:ext cx="6880485" cy="2516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“Allergies” only includes those entered by healthcare providers. The allergies found on DIS:</a:t>
            </a:r>
          </a:p>
          <a:p>
            <a:pPr algn="ctr"/>
            <a:endParaRPr lang="en-US" sz="2400" b="1" dirty="0"/>
          </a:p>
          <a:p>
            <a:pPr marL="914400" lvl="1" indent="-457200">
              <a:buAutoNum type="arabicPeriod"/>
            </a:pPr>
            <a:r>
              <a:rPr lang="en-US" sz="2400" b="1" dirty="0"/>
              <a:t>should NOT be considered an exhaustive list</a:t>
            </a:r>
          </a:p>
          <a:p>
            <a:pPr marL="914400" lvl="1" indent="-457200">
              <a:buAutoNum type="arabicPeriod"/>
            </a:pPr>
            <a:r>
              <a:rPr lang="en-US" sz="2400" b="1" dirty="0"/>
              <a:t>do NOT mirror allergies listed in Cerner (CIS), CHR/EMR or other sources.</a:t>
            </a:r>
          </a:p>
        </p:txBody>
      </p:sp>
    </p:spTree>
    <p:extLst>
      <p:ext uri="{BB962C8B-B14F-4D97-AF65-F5344CB8AC3E}">
        <p14:creationId xmlns:p14="http://schemas.microsoft.com/office/powerpoint/2010/main" val="22083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3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New Recording 22" descr="New Recording 22">
            <a:hlinkClick r:id="" action="ppaction://media"/>
            <a:extLst>
              <a:ext uri="{FF2B5EF4-FFF2-40B4-BE49-F238E27FC236}">
                <a16:creationId xmlns:a16="http://schemas.microsoft.com/office/drawing/2014/main" id="{87F23768-13FA-734F-B4D1-7D488248BB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0121" y="6442677"/>
            <a:ext cx="467832" cy="527289"/>
          </a:xfrm>
          <a:prstGeom prst="rect">
            <a:avLst/>
          </a:prstGeom>
        </p:spPr>
      </p:pic>
      <p:sp>
        <p:nvSpPr>
          <p:cNvPr id="11" name="Rectangle 10"/>
          <p:cNvSpPr/>
          <p:nvPr/>
        </p:nvSpPr>
        <p:spPr>
          <a:xfrm>
            <a:off x="170121" y="4997302"/>
            <a:ext cx="808074" cy="233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1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553" y="206854"/>
            <a:ext cx="9144000" cy="6516009"/>
          </a:xfrm>
          <a:prstGeom prst="rect">
            <a:avLst/>
          </a:prstGeom>
        </p:spPr>
      </p:pic>
      <p:sp>
        <p:nvSpPr>
          <p:cNvPr id="4" name="Rectangle 3"/>
          <p:cNvSpPr/>
          <p:nvPr/>
        </p:nvSpPr>
        <p:spPr>
          <a:xfrm>
            <a:off x="2994212" y="1093694"/>
            <a:ext cx="806823" cy="233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1271" y="2097741"/>
            <a:ext cx="717176" cy="161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New Recording 23" descr="New Recording 23">
            <a:hlinkClick r:id="" action="ppaction://media"/>
            <a:extLst>
              <a:ext uri="{FF2B5EF4-FFF2-40B4-BE49-F238E27FC236}">
                <a16:creationId xmlns:a16="http://schemas.microsoft.com/office/drawing/2014/main" id="{A1A4A788-2A3A-9D47-9905-86E47A6478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79200" y="6006727"/>
            <a:ext cx="812800" cy="812800"/>
          </a:xfrm>
          <a:prstGeom prst="rect">
            <a:avLst/>
          </a:prstGeom>
        </p:spPr>
      </p:pic>
    </p:spTree>
    <p:extLst>
      <p:ext uri="{BB962C8B-B14F-4D97-AF65-F5344CB8AC3E}">
        <p14:creationId xmlns:p14="http://schemas.microsoft.com/office/powerpoint/2010/main" val="16252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283" y="190048"/>
            <a:ext cx="9126070" cy="6477904"/>
          </a:xfrm>
          <a:prstGeom prst="rect">
            <a:avLst/>
          </a:prstGeom>
        </p:spPr>
      </p:pic>
      <p:pic>
        <p:nvPicPr>
          <p:cNvPr id="2" name="New Recording 24" descr="New Recording 24">
            <a:hlinkClick r:id="" action="ppaction://media"/>
            <a:extLst>
              <a:ext uri="{FF2B5EF4-FFF2-40B4-BE49-F238E27FC236}">
                <a16:creationId xmlns:a16="http://schemas.microsoft.com/office/drawing/2014/main" id="{5934E826-1DB1-9742-A479-8EEBE128D61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110868"/>
            <a:ext cx="747132" cy="747132"/>
          </a:xfrm>
          <a:prstGeom prst="rect">
            <a:avLst/>
          </a:prstGeom>
        </p:spPr>
      </p:pic>
    </p:spTree>
    <p:extLst>
      <p:ext uri="{BB962C8B-B14F-4D97-AF65-F5344CB8AC3E}">
        <p14:creationId xmlns:p14="http://schemas.microsoft.com/office/powerpoint/2010/main" val="100482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
            <a:ext cx="12191999" cy="6857999"/>
          </a:xfrm>
        </p:spPr>
      </p:pic>
      <p:sp>
        <p:nvSpPr>
          <p:cNvPr id="7" name="Rectangle 6"/>
          <p:cNvSpPr/>
          <p:nvPr/>
        </p:nvSpPr>
        <p:spPr>
          <a:xfrm>
            <a:off x="0" y="641445"/>
            <a:ext cx="1050878" cy="1774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885664" y="163773"/>
            <a:ext cx="2563505" cy="327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449169" y="851522"/>
            <a:ext cx="4972417" cy="168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flipV="1">
            <a:off x="4722124" y="2169995"/>
            <a:ext cx="1373876" cy="3684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313993" y="2442949"/>
            <a:ext cx="878005" cy="39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New Recording 26" descr="New Recording 26">
            <a:hlinkClick r:id="" action="ppaction://media"/>
            <a:extLst>
              <a:ext uri="{FF2B5EF4-FFF2-40B4-BE49-F238E27FC236}">
                <a16:creationId xmlns:a16="http://schemas.microsoft.com/office/drawing/2014/main" id="{B1C9365B-0530-E14D-9B11-2AD1C15EE0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22620" y="6311589"/>
            <a:ext cx="569379" cy="569379"/>
          </a:xfrm>
          <a:prstGeom prst="rect">
            <a:avLst/>
          </a:prstGeom>
        </p:spPr>
      </p:pic>
    </p:spTree>
    <p:extLst>
      <p:ext uri="{BB962C8B-B14F-4D97-AF65-F5344CB8AC3E}">
        <p14:creationId xmlns:p14="http://schemas.microsoft.com/office/powerpoint/2010/main" val="28069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Rectangle 8"/>
          <p:cNvSpPr/>
          <p:nvPr/>
        </p:nvSpPr>
        <p:spPr>
          <a:xfrm>
            <a:off x="0" y="5323114"/>
            <a:ext cx="1828800" cy="930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1992088" y="5845629"/>
            <a:ext cx="963383" cy="783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New Recording 28" descr="New Recording 28">
            <a:hlinkClick r:id="" action="ppaction://media"/>
            <a:extLst>
              <a:ext uri="{FF2B5EF4-FFF2-40B4-BE49-F238E27FC236}">
                <a16:creationId xmlns:a16="http://schemas.microsoft.com/office/drawing/2014/main" id="{5BD6C2B0-E530-E945-9C6B-A7435BDCA70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7841" y="6253842"/>
            <a:ext cx="604157" cy="604157"/>
          </a:xfrm>
          <a:prstGeom prst="rect">
            <a:avLst/>
          </a:prstGeom>
        </p:spPr>
      </p:pic>
    </p:spTree>
    <p:extLst>
      <p:ext uri="{BB962C8B-B14F-4D97-AF65-F5344CB8AC3E}">
        <p14:creationId xmlns:p14="http://schemas.microsoft.com/office/powerpoint/2010/main" val="29987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cxnSp>
        <p:nvCxnSpPr>
          <p:cNvPr id="28" name="Straight Arrow Connector 27"/>
          <p:cNvCxnSpPr/>
          <p:nvPr/>
        </p:nvCxnSpPr>
        <p:spPr>
          <a:xfrm flipH="1" flipV="1">
            <a:off x="682144" y="1986071"/>
            <a:ext cx="563524" cy="2445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New Recording 4" descr="New Recording 4">
            <a:hlinkClick r:id="" action="ppaction://media"/>
            <a:extLst>
              <a:ext uri="{FF2B5EF4-FFF2-40B4-BE49-F238E27FC236}">
                <a16:creationId xmlns:a16="http://schemas.microsoft.com/office/drawing/2014/main" id="{04009C46-9FFC-D74A-B8E6-7C275502F7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rot="201986">
            <a:off x="11531373" y="6342742"/>
            <a:ext cx="515257" cy="515257"/>
          </a:xfrm>
          <a:prstGeom prst="rect">
            <a:avLst/>
          </a:prstGeom>
        </p:spPr>
      </p:pic>
      <p:sp>
        <p:nvSpPr>
          <p:cNvPr id="8" name="Rectangle 7">
            <a:extLst>
              <a:ext uri="{FF2B5EF4-FFF2-40B4-BE49-F238E27FC236}">
                <a16:creationId xmlns:a16="http://schemas.microsoft.com/office/drawing/2014/main" id="{42A483DD-CC64-4456-A051-22145947E8A6}"/>
              </a:ext>
            </a:extLst>
          </p:cNvPr>
          <p:cNvSpPr/>
          <p:nvPr/>
        </p:nvSpPr>
        <p:spPr>
          <a:xfrm>
            <a:off x="4139782" y="239843"/>
            <a:ext cx="3912433" cy="154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DIS access through the </a:t>
            </a:r>
            <a:r>
              <a:rPr lang="en-US" sz="2400" b="1" dirty="0" err="1"/>
              <a:t>Medigent</a:t>
            </a:r>
            <a:r>
              <a:rPr lang="en-US" sz="2400" b="1" dirty="0"/>
              <a:t> Provider Portal is only accessible  through the  government internet network</a:t>
            </a:r>
          </a:p>
        </p:txBody>
      </p:sp>
      <p:sp>
        <p:nvSpPr>
          <p:cNvPr id="10" name="Rectangle 9">
            <a:extLst>
              <a:ext uri="{FF2B5EF4-FFF2-40B4-BE49-F238E27FC236}">
                <a16:creationId xmlns:a16="http://schemas.microsoft.com/office/drawing/2014/main" id="{C2A9BDEE-97B6-4000-9E9C-48EF9D6628B9}"/>
              </a:ext>
            </a:extLst>
          </p:cNvPr>
          <p:cNvSpPr/>
          <p:nvPr/>
        </p:nvSpPr>
        <p:spPr>
          <a:xfrm>
            <a:off x="4139782" y="5279879"/>
            <a:ext cx="4228430" cy="154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For technical issues, including password and username issues, please contact Service Centre</a:t>
            </a:r>
          </a:p>
        </p:txBody>
      </p:sp>
    </p:spTree>
    <p:extLst>
      <p:ext uri="{BB962C8B-B14F-4D97-AF65-F5344CB8AC3E}">
        <p14:creationId xmlns:p14="http://schemas.microsoft.com/office/powerpoint/2010/main" val="415373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2727">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12192000" cy="6858000"/>
          </a:xfrm>
        </p:spPr>
      </p:pic>
      <p:sp>
        <p:nvSpPr>
          <p:cNvPr id="6" name="Rectangle 5"/>
          <p:cNvSpPr/>
          <p:nvPr/>
        </p:nvSpPr>
        <p:spPr>
          <a:xfrm>
            <a:off x="1898095" y="253268"/>
            <a:ext cx="2429301" cy="368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966" y="131348"/>
            <a:ext cx="1774209" cy="6073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2157069"/>
            <a:ext cx="1232452" cy="326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flipV="1">
            <a:off x="9050374" y="1196461"/>
            <a:ext cx="1379347" cy="915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430000" y="2309827"/>
            <a:ext cx="762000" cy="347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New Recording 4 copy" descr="New Recording 4 copy">
            <a:hlinkClick r:id="" action="ppaction://media"/>
            <a:extLst>
              <a:ext uri="{FF2B5EF4-FFF2-40B4-BE49-F238E27FC236}">
                <a16:creationId xmlns:a16="http://schemas.microsoft.com/office/drawing/2014/main" id="{4328BC7B-1C99-9343-9075-B9F649B87F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7476" y="6420487"/>
            <a:ext cx="647048" cy="647048"/>
          </a:xfrm>
          <a:prstGeom prst="rect">
            <a:avLst/>
          </a:prstGeom>
        </p:spPr>
      </p:pic>
      <p:sp>
        <p:nvSpPr>
          <p:cNvPr id="12" name="Rectangle 11">
            <a:extLst>
              <a:ext uri="{FF2B5EF4-FFF2-40B4-BE49-F238E27FC236}">
                <a16:creationId xmlns:a16="http://schemas.microsoft.com/office/drawing/2014/main" id="{9B7C5567-7189-4BA5-8F55-9BAED5638DAE}"/>
              </a:ext>
            </a:extLst>
          </p:cNvPr>
          <p:cNvSpPr/>
          <p:nvPr/>
        </p:nvSpPr>
        <p:spPr>
          <a:xfrm>
            <a:off x="4839795" y="3877573"/>
            <a:ext cx="3912433" cy="154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Only patients with a valid PEI Health Card can be searched.</a:t>
            </a:r>
          </a:p>
        </p:txBody>
      </p:sp>
    </p:spTree>
    <p:extLst>
      <p:ext uri="{BB962C8B-B14F-4D97-AF65-F5344CB8AC3E}">
        <p14:creationId xmlns:p14="http://schemas.microsoft.com/office/powerpoint/2010/main" val="138385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3286" y="1775706"/>
            <a:ext cx="4129549" cy="442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81"/>
            <a:ext cx="12192000" cy="6858000"/>
          </a:xfrm>
          <a:prstGeom prst="rect">
            <a:avLst/>
          </a:prstGeom>
        </p:spPr>
      </p:pic>
      <p:sp>
        <p:nvSpPr>
          <p:cNvPr id="2" name="TextBox 1"/>
          <p:cNvSpPr txBox="1"/>
          <p:nvPr/>
        </p:nvSpPr>
        <p:spPr>
          <a:xfrm>
            <a:off x="3922295" y="683316"/>
            <a:ext cx="3657600" cy="369332"/>
          </a:xfrm>
          <a:prstGeom prst="rect">
            <a:avLst/>
          </a:prstGeom>
          <a:noFill/>
        </p:spPr>
        <p:txBody>
          <a:bodyPr wrap="square" rtlCol="0">
            <a:spAutoFit/>
          </a:bodyPr>
          <a:lstStyle/>
          <a:p>
            <a:r>
              <a:rPr lang="en-US" b="1" dirty="0"/>
              <a:t>Surname, First name, Middle name</a:t>
            </a:r>
          </a:p>
        </p:txBody>
      </p:sp>
      <p:sp>
        <p:nvSpPr>
          <p:cNvPr id="6" name="Rectangle 5"/>
          <p:cNvSpPr/>
          <p:nvPr/>
        </p:nvSpPr>
        <p:spPr>
          <a:xfrm>
            <a:off x="1925053" y="683316"/>
            <a:ext cx="6785810"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New Recording 5" descr="New Recording 5">
            <a:hlinkClick r:id="" action="ppaction://media"/>
            <a:extLst>
              <a:ext uri="{FF2B5EF4-FFF2-40B4-BE49-F238E27FC236}">
                <a16:creationId xmlns:a16="http://schemas.microsoft.com/office/drawing/2014/main" id="{DF93CCEC-9716-D044-B1DA-67536BF997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10682" y="6176682"/>
            <a:ext cx="681318" cy="681318"/>
          </a:xfrm>
          <a:prstGeom prst="rect">
            <a:avLst/>
          </a:prstGeom>
        </p:spPr>
      </p:pic>
    </p:spTree>
    <p:extLst>
      <p:ext uri="{BB962C8B-B14F-4D97-AF65-F5344CB8AC3E}">
        <p14:creationId xmlns:p14="http://schemas.microsoft.com/office/powerpoint/2010/main" val="14579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910047"/>
            <a:ext cx="9509760" cy="4896394"/>
          </a:xfrm>
          <a:prstGeom prst="rect">
            <a:avLst/>
          </a:prstGeom>
        </p:spPr>
      </p:pic>
      <p:sp>
        <p:nvSpPr>
          <p:cNvPr id="4" name="Rectangle 3"/>
          <p:cNvSpPr/>
          <p:nvPr/>
        </p:nvSpPr>
        <p:spPr>
          <a:xfrm>
            <a:off x="2606040" y="2575561"/>
            <a:ext cx="4023360" cy="579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6" y="0"/>
            <a:ext cx="12192000" cy="6858000"/>
          </a:xfrm>
          <a:prstGeom prst="rect">
            <a:avLst/>
          </a:prstGeom>
        </p:spPr>
      </p:pic>
      <p:sp>
        <p:nvSpPr>
          <p:cNvPr id="6" name="Rectangle 5"/>
          <p:cNvSpPr/>
          <p:nvPr/>
        </p:nvSpPr>
        <p:spPr>
          <a:xfrm>
            <a:off x="1925053" y="910047"/>
            <a:ext cx="5366084" cy="509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New Recording 6" descr="New Recording 6">
            <a:hlinkClick r:id="" action="ppaction://media"/>
            <a:extLst>
              <a:ext uri="{FF2B5EF4-FFF2-40B4-BE49-F238E27FC236}">
                <a16:creationId xmlns:a16="http://schemas.microsoft.com/office/drawing/2014/main" id="{225CCFA3-B804-C641-AA61-A5BADFAE4B2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8855" y="6236821"/>
            <a:ext cx="621179" cy="621179"/>
          </a:xfrm>
          <a:prstGeom prst="rect">
            <a:avLst/>
          </a:prstGeom>
        </p:spPr>
      </p:pic>
    </p:spTree>
    <p:extLst>
      <p:ext uri="{BB962C8B-B14F-4D97-AF65-F5344CB8AC3E}">
        <p14:creationId xmlns:p14="http://schemas.microsoft.com/office/powerpoint/2010/main" val="9863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 6" descr="Slide 6">
            <a:hlinkClick r:id="" action="ppaction://media"/>
            <a:extLst>
              <a:ext uri="{FF2B5EF4-FFF2-40B4-BE49-F238E27FC236}">
                <a16:creationId xmlns:a16="http://schemas.microsoft.com/office/drawing/2014/main" id="{2E594951-874F-8644-BE70-F52928204B3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17867" y="6283475"/>
            <a:ext cx="474133" cy="49590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4010526" y="2630905"/>
            <a:ext cx="4716379" cy="2727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New Recording 7" descr="New Recording 7">
            <a:hlinkClick r:id="" action="ppaction://media"/>
            <a:extLst>
              <a:ext uri="{FF2B5EF4-FFF2-40B4-BE49-F238E27FC236}">
                <a16:creationId xmlns:a16="http://schemas.microsoft.com/office/drawing/2014/main" id="{3930405D-E227-D24F-BBD8-501FE08C7CE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17474" y="6283474"/>
            <a:ext cx="574525" cy="574525"/>
          </a:xfrm>
          <a:prstGeom prst="rect">
            <a:avLst/>
          </a:prstGeom>
        </p:spPr>
      </p:pic>
    </p:spTree>
    <p:extLst>
      <p:ext uri="{BB962C8B-B14F-4D97-AF65-F5344CB8AC3E}">
        <p14:creationId xmlns:p14="http://schemas.microsoft.com/office/powerpoint/2010/main" val="6845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4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Recording 33" descr="New Recording 33">
            <a:hlinkClick r:id="" action="ppaction://media"/>
            <a:extLst>
              <a:ext uri="{FF2B5EF4-FFF2-40B4-BE49-F238E27FC236}">
                <a16:creationId xmlns:a16="http://schemas.microsoft.com/office/drawing/2014/main" id="{FCF56CCD-3371-A04C-923D-F6DD3567DE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339840"/>
            <a:ext cx="624840" cy="62484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New Recording 33" descr="New Recording 33">
            <a:hlinkClick r:id="" action="ppaction://media"/>
            <a:extLst>
              <a:ext uri="{FF2B5EF4-FFF2-40B4-BE49-F238E27FC236}">
                <a16:creationId xmlns:a16="http://schemas.microsoft.com/office/drawing/2014/main" id="{FCF56CCD-3371-A04C-923D-F6DD3567DE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7160" y="6408420"/>
            <a:ext cx="487680" cy="487680"/>
          </a:xfrm>
          <a:prstGeom prst="rect">
            <a:avLst/>
          </a:prstGeom>
        </p:spPr>
      </p:pic>
      <p:sp>
        <p:nvSpPr>
          <p:cNvPr id="15" name="Rectangle 14"/>
          <p:cNvSpPr/>
          <p:nvPr/>
        </p:nvSpPr>
        <p:spPr>
          <a:xfrm>
            <a:off x="137160" y="2424223"/>
            <a:ext cx="841035" cy="2126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17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4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44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81400"/>
            <a:ext cx="180975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1955409"/>
            <a:ext cx="1308295" cy="576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0" y="2721935"/>
            <a:ext cx="1308295" cy="859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Recording 9" descr="New Recording 9">
            <a:hlinkClick r:id="" action="ppaction://media"/>
            <a:extLst>
              <a:ext uri="{FF2B5EF4-FFF2-40B4-BE49-F238E27FC236}">
                <a16:creationId xmlns:a16="http://schemas.microsoft.com/office/drawing/2014/main" id="{85FB8482-1630-4B46-BDF5-991010299C1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411433"/>
            <a:ext cx="446567" cy="446567"/>
          </a:xfrm>
          <a:prstGeom prst="rect">
            <a:avLst/>
          </a:prstGeom>
        </p:spPr>
      </p:pic>
      <p:sp>
        <p:nvSpPr>
          <p:cNvPr id="9" name="Rectangle 8">
            <a:extLst>
              <a:ext uri="{FF2B5EF4-FFF2-40B4-BE49-F238E27FC236}">
                <a16:creationId xmlns:a16="http://schemas.microsoft.com/office/drawing/2014/main" id="{D3717D56-F037-4762-9C40-24620FBCDF43}"/>
              </a:ext>
            </a:extLst>
          </p:cNvPr>
          <p:cNvSpPr/>
          <p:nvPr/>
        </p:nvSpPr>
        <p:spPr>
          <a:xfrm>
            <a:off x="3656617" y="2503978"/>
            <a:ext cx="5857407" cy="1687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Dispense Rec Report only contains information related to prescription medications filled at a </a:t>
            </a:r>
            <a:r>
              <a:rPr lang="en-US" sz="2400" b="1" u="sng" dirty="0"/>
              <a:t>PEI</a:t>
            </a:r>
            <a:r>
              <a:rPr lang="en-US" sz="2400" b="1" dirty="0"/>
              <a:t> community pharmacy </a:t>
            </a:r>
          </a:p>
        </p:txBody>
      </p:sp>
    </p:spTree>
    <p:extLst>
      <p:ext uri="{BB962C8B-B14F-4D97-AF65-F5344CB8AC3E}">
        <p14:creationId xmlns:p14="http://schemas.microsoft.com/office/powerpoint/2010/main" val="478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New Recording 5" descr="New Recording 5">
            <a:hlinkClick r:id="" action="ppaction://media"/>
            <a:extLst>
              <a:ext uri="{FF2B5EF4-FFF2-40B4-BE49-F238E27FC236}">
                <a16:creationId xmlns:a16="http://schemas.microsoft.com/office/drawing/2014/main" id="{F9C613CC-019C-BC40-A52C-07101C03AD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099907"/>
            <a:ext cx="812800" cy="812800"/>
          </a:xfrm>
          <a:prstGeom prst="rect">
            <a:avLst/>
          </a:prstGeom>
        </p:spPr>
      </p:pic>
      <p:pic>
        <p:nvPicPr>
          <p:cNvPr id="14" name="Picture 13">
            <a:extLst>
              <a:ext uri="{FF2B5EF4-FFF2-40B4-BE49-F238E27FC236}">
                <a16:creationId xmlns:a16="http://schemas.microsoft.com/office/drawing/2014/main" id="{87EB38FC-7F5C-4A6C-ACA8-8474049F1131}"/>
              </a:ext>
            </a:extLst>
          </p:cNvPr>
          <p:cNvPicPr>
            <a:picLocks noChangeAspect="1"/>
          </p:cNvPicPr>
          <p:nvPr/>
        </p:nvPicPr>
        <p:blipFill>
          <a:blip r:embed="rId6"/>
          <a:stretch>
            <a:fillRect/>
          </a:stretch>
        </p:blipFill>
        <p:spPr>
          <a:xfrm>
            <a:off x="0" y="4703"/>
            <a:ext cx="12192000" cy="6848593"/>
          </a:xfrm>
          <a:prstGeom prst="rect">
            <a:avLst/>
          </a:prstGeom>
        </p:spPr>
      </p:pic>
      <p:sp>
        <p:nvSpPr>
          <p:cNvPr id="6" name="Rectangle 5">
            <a:extLst>
              <a:ext uri="{FF2B5EF4-FFF2-40B4-BE49-F238E27FC236}">
                <a16:creationId xmlns:a16="http://schemas.microsoft.com/office/drawing/2014/main" id="{08A3D397-0F4B-5984-B352-3596DB1CD83A}"/>
              </a:ext>
            </a:extLst>
          </p:cNvPr>
          <p:cNvSpPr/>
          <p:nvPr/>
        </p:nvSpPr>
        <p:spPr>
          <a:xfrm>
            <a:off x="3024606" y="4182034"/>
            <a:ext cx="5272230" cy="1573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i="0" dirty="0">
                <a:solidFill>
                  <a:schemeClr val="bg1"/>
                </a:solidFill>
                <a:effectLst/>
                <a:latin typeface="Calibri" panose="020F0502020204030204" pitchFamily="34" charset="0"/>
              </a:rPr>
              <a:t>When you are on this page,</a:t>
            </a:r>
          </a:p>
          <a:p>
            <a:pPr algn="l">
              <a:buFont typeface="+mj-lt"/>
              <a:buAutoNum type="arabicPeriod"/>
            </a:pPr>
            <a:r>
              <a:rPr lang="en-US" sz="2000" i="0" dirty="0">
                <a:solidFill>
                  <a:schemeClr val="bg1"/>
                </a:solidFill>
                <a:effectLst/>
                <a:latin typeface="Calibri" panose="020F0502020204030204" pitchFamily="34" charset="0"/>
              </a:rPr>
              <a:t>Generate the report</a:t>
            </a:r>
          </a:p>
          <a:p>
            <a:pPr algn="l">
              <a:buFont typeface="+mj-lt"/>
              <a:buAutoNum type="arabicPeriod"/>
            </a:pPr>
            <a:r>
              <a:rPr lang="en-US" sz="2000" i="0" dirty="0">
                <a:solidFill>
                  <a:schemeClr val="bg1"/>
                </a:solidFill>
                <a:effectLst/>
                <a:latin typeface="Calibri" panose="020F0502020204030204" pitchFamily="34" charset="0"/>
              </a:rPr>
              <a:t>Print to PDF</a:t>
            </a:r>
          </a:p>
          <a:p>
            <a:pPr marL="742950" lvl="1" indent="-285750" algn="l">
              <a:buFont typeface="+mj-lt"/>
              <a:buAutoNum type="alphaLcPeriod"/>
            </a:pPr>
            <a:r>
              <a:rPr lang="en-US" sz="2000" i="0" dirty="0">
                <a:solidFill>
                  <a:schemeClr val="bg1"/>
                </a:solidFill>
                <a:effectLst/>
                <a:latin typeface="Calibri" panose="020F0502020204030204" pitchFamily="34" charset="0"/>
              </a:rPr>
              <a:t>This will download the report when you can view and print to a hard copy</a:t>
            </a:r>
          </a:p>
        </p:txBody>
      </p:sp>
    </p:spTree>
    <p:extLst>
      <p:ext uri="{BB962C8B-B14F-4D97-AF65-F5344CB8AC3E}">
        <p14:creationId xmlns:p14="http://schemas.microsoft.com/office/powerpoint/2010/main" val="34596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38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3707</TotalTime>
  <Words>1311</Words>
  <Application>Microsoft Office PowerPoint</Application>
  <PresentationFormat>Widescreen</PresentationFormat>
  <Paragraphs>117</Paragraphs>
  <Slides>18</Slides>
  <Notes>18</Notes>
  <HiddenSlides>0</HiddenSlides>
  <MMClips>19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Metropolitan</vt:lpstr>
      <vt:lpstr>DIS Training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Province of Prince Edward Island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 Training Guide</dc:title>
  <dc:creator>Lyndsay Weatherbie</dc:creator>
  <cp:lastModifiedBy>Emma Cronkhite</cp:lastModifiedBy>
  <cp:revision>212</cp:revision>
  <dcterms:created xsi:type="dcterms:W3CDTF">2022-07-28T16:48:25Z</dcterms:created>
  <dcterms:modified xsi:type="dcterms:W3CDTF">2023-04-04T13:04:08Z</dcterms:modified>
</cp:coreProperties>
</file>