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17"/>
  </p:notesMasterIdLst>
  <p:handoutMasterIdLst>
    <p:handoutMasterId r:id="rId18"/>
  </p:handoutMasterIdLst>
  <p:sldIdLst>
    <p:sldId id="308" r:id="rId2"/>
    <p:sldId id="318" r:id="rId3"/>
    <p:sldId id="296" r:id="rId4"/>
    <p:sldId id="288" r:id="rId5"/>
    <p:sldId id="321" r:id="rId6"/>
    <p:sldId id="322" r:id="rId7"/>
    <p:sldId id="298" r:id="rId8"/>
    <p:sldId id="324" r:id="rId9"/>
    <p:sldId id="325" r:id="rId10"/>
    <p:sldId id="307" r:id="rId11"/>
    <p:sldId id="326" r:id="rId12"/>
    <p:sldId id="295" r:id="rId13"/>
    <p:sldId id="328" r:id="rId14"/>
    <p:sldId id="317" r:id="rId15"/>
    <p:sldId id="327" r:id="rId16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5pPr>
    <a:lvl6pPr marL="2286000" algn="l" defTabSz="4572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6pPr>
    <a:lvl7pPr marL="2743200" algn="l" defTabSz="4572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7pPr>
    <a:lvl8pPr marL="3200400" algn="l" defTabSz="4572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8pPr>
    <a:lvl9pPr marL="3657600" algn="l" defTabSz="4572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6E"/>
    <a:srgbClr val="58BCB6"/>
    <a:srgbClr val="18B8B9"/>
    <a:srgbClr val="CCFFCC"/>
    <a:srgbClr val="FF9966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4E6E4E-5135-4121-9957-2B8082C7DE40}">
  <a:tblStyle styleId="{674E6E4E-5135-4121-9957-2B8082C7DE4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35"/>
    <p:restoredTop sz="96283" autoAdjust="0"/>
  </p:normalViewPr>
  <p:slideViewPr>
    <p:cSldViewPr>
      <p:cViewPr varScale="1">
        <p:scale>
          <a:sx n="137" d="100"/>
          <a:sy n="137" d="100"/>
        </p:scale>
        <p:origin x="1260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23" d="100"/>
          <a:sy n="123" d="100"/>
        </p:scale>
        <p:origin x="380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9D93035-039B-C549-8C61-83ADE7EA13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CBA4EE-2C10-5F4F-AB06-6B219F88C7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590EE-3CB5-6C42-8E17-9FB8FB5E6F71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85E97C-97A7-4E48-890C-FA1BAA33CF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7384DB-6610-EA4F-A8C6-0E937FF97F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23794-2CFF-8D49-BEBE-2B8142737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52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</p:spPr>
      </p:sp>
      <p:sp>
        <p:nvSpPr>
          <p:cNvPr id="12291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7735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37931725" lvl="1" indent="-37474525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lvl="2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lvl="3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lvl="4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940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212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05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253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544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479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405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160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01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388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169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176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31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403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46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nly Option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AD4664-84D4-DC4D-9AAA-220364728F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" y="0"/>
            <a:ext cx="9144001" cy="480091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3708172"/>
            <a:ext cx="9387840" cy="812006"/>
          </a:xfrm>
        </p:spPr>
        <p:txBody>
          <a:bodyPr anchor="ctr" anchorCtr="0"/>
          <a:lstStyle>
            <a:lvl1pPr algn="l">
              <a:defRPr sz="4000" b="1" i="0" cap="all">
                <a:solidFill>
                  <a:schemeClr val="bg2"/>
                </a:solidFill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914400" y="4520178"/>
            <a:ext cx="9387840" cy="661987"/>
          </a:xfrm>
        </p:spPr>
        <p:txBody>
          <a:bodyPr anchor="ctr" anchorCtr="0"/>
          <a:lstStyle>
            <a:lvl1pPr marL="0" indent="0" algn="l">
              <a:buNone/>
              <a:defRPr sz="2000" b="0" i="0">
                <a:solidFill>
                  <a:schemeClr val="accent5"/>
                </a:solidFill>
                <a:latin typeface="Trebuchet MS" panose="020B070302020209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E95F26B0-0265-F949-8E10-5BC18166B34C}"/>
              </a:ext>
            </a:extLst>
          </p:cNvPr>
          <p:cNvSpPr/>
          <p:nvPr userDrawn="1"/>
        </p:nvSpPr>
        <p:spPr>
          <a:xfrm rot="5400000">
            <a:off x="-232053" y="3804427"/>
            <a:ext cx="1083600" cy="619495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435916"/>
            <a:ext cx="2667000" cy="55562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62DCBB-CD31-C548-B289-A420F6CFEF6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6A5C9CB-E1BC-D448-A930-E4C453A32F4A}" type="slidenum">
              <a:rPr lang="en-C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Google Shape;39;p5">
            <a:extLst>
              <a:ext uri="{FF2B5EF4-FFF2-40B4-BE49-F238E27FC236}">
                <a16:creationId xmlns:a16="http://schemas.microsoft.com/office/drawing/2014/main" id="{80A8F9E8-67FC-9848-963C-2832867FD45A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609600" y="1043501"/>
            <a:ext cx="3757863" cy="3671206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Tx/>
              <a:buNone/>
              <a:defRPr sz="2400">
                <a:solidFill>
                  <a:schemeClr val="bg2"/>
                </a:solidFill>
                <a:latin typeface="Trebuchet MS" panose="020B0703020202090204" pitchFamily="34" charset="0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endParaRPr dirty="0"/>
          </a:p>
        </p:txBody>
      </p:sp>
      <p:sp>
        <p:nvSpPr>
          <p:cNvPr id="7" name="Google Shape;39;p5">
            <a:extLst>
              <a:ext uri="{FF2B5EF4-FFF2-40B4-BE49-F238E27FC236}">
                <a16:creationId xmlns:a16="http://schemas.microsoft.com/office/drawing/2014/main" id="{B5078B41-9663-F84D-A60D-8C224DF3F04C}"/>
              </a:ext>
            </a:extLst>
          </p:cNvPr>
          <p:cNvSpPr txBox="1">
            <a:spLocks noGrp="1"/>
          </p:cNvSpPr>
          <p:nvPr>
            <p:ph type="body" idx="12"/>
          </p:nvPr>
        </p:nvSpPr>
        <p:spPr>
          <a:xfrm>
            <a:off x="4842710" y="1043501"/>
            <a:ext cx="3757863" cy="3671206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Tx/>
              <a:buNone/>
              <a:defRPr sz="2400">
                <a:solidFill>
                  <a:schemeClr val="bg2"/>
                </a:solidFill>
                <a:latin typeface="Trebuchet MS" panose="020B0703020202090204" pitchFamily="34" charset="0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128916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gradFill flip="none" rotWithShape="1">
          <a:gsLst>
            <a:gs pos="100000">
              <a:schemeClr val="bg1"/>
            </a:gs>
            <a:gs pos="53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CFA4993-2A08-F446-A3AB-97E0F4E286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429250" y="1428750"/>
            <a:ext cx="5143500" cy="2286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A849F3-9523-F842-9533-B5FEFE1585C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6A5C9CB-E1BC-D448-A930-E4C453A32F4A}" type="slidenum">
              <a:rPr lang="en-C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Google Shape;329;p34">
            <a:extLst>
              <a:ext uri="{FF2B5EF4-FFF2-40B4-BE49-F238E27FC236}">
                <a16:creationId xmlns:a16="http://schemas.microsoft.com/office/drawing/2014/main" id="{D8970A0D-96AA-D149-BE8A-3B47EA31389D}"/>
              </a:ext>
            </a:extLst>
          </p:cNvPr>
          <p:cNvSpPr/>
          <p:nvPr userDrawn="1"/>
        </p:nvSpPr>
        <p:spPr>
          <a:xfrm>
            <a:off x="3479663" y="914400"/>
            <a:ext cx="1068388" cy="971550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00E26A-D381-5F45-9E20-B412CAE702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916" y="209550"/>
            <a:ext cx="5155604" cy="1052513"/>
          </a:xfrm>
        </p:spPr>
        <p:txBody>
          <a:bodyPr anchor="ctr" anchorCtr="0"/>
          <a:lstStyle>
            <a:lvl1pPr>
              <a:defRPr sz="4400" b="1" i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CA" dirty="0"/>
              <a:t>Thanks!</a:t>
            </a:r>
            <a:endParaRPr lang="en-US" dirty="0"/>
          </a:p>
        </p:txBody>
      </p:sp>
      <p:sp>
        <p:nvSpPr>
          <p:cNvPr id="8" name="Google Shape;39;p5">
            <a:extLst>
              <a:ext uri="{FF2B5EF4-FFF2-40B4-BE49-F238E27FC236}">
                <a16:creationId xmlns:a16="http://schemas.microsoft.com/office/drawing/2014/main" id="{1000FDBF-EB23-C84F-BA40-2834E1B5095E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72765" y="1409363"/>
            <a:ext cx="5181600" cy="565464"/>
          </a:xfrm>
          <a:prstGeom prst="rect">
            <a:avLst/>
          </a:prstGeom>
        </p:spPr>
        <p:txBody>
          <a:bodyPr spcFirstLastPara="1" anchor="ctr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Tx/>
              <a:buNone/>
              <a:defRPr sz="2400" b="0" i="0">
                <a:solidFill>
                  <a:schemeClr val="accent5"/>
                </a:solidFill>
                <a:latin typeface="Trebuchet MS" panose="020B0703020202090204" pitchFamily="34" charset="0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r>
              <a:rPr lang="en-CA" dirty="0"/>
              <a:t>Any questions?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67175"/>
            <a:ext cx="3688080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7409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2 column">
    <p:bg>
      <p:bgPr>
        <a:solidFill>
          <a:schemeClr val="bg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5F0CC42-A856-6647-A12A-BDA46262FE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429250" y="1428750"/>
            <a:ext cx="5143500" cy="2286000"/>
          </a:xfrm>
          <a:prstGeom prst="rect">
            <a:avLst/>
          </a:prstGeom>
        </p:spPr>
      </p:pic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838200" y="517525"/>
            <a:ext cx="6034500" cy="744300"/>
          </a:xfrm>
          <a:prstGeom prst="rect">
            <a:avLst/>
          </a:prstGeom>
        </p:spPr>
        <p:txBody>
          <a:bodyPr spcFirstLastPara="1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1">
                <a:solidFill>
                  <a:schemeClr val="bg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9" name="Google Shape;56;p7"/>
          <p:cNvSpPr txBox="1">
            <a:spLocks noGrp="1"/>
          </p:cNvSpPr>
          <p:nvPr>
            <p:ph type="body" idx="1"/>
          </p:nvPr>
        </p:nvSpPr>
        <p:spPr>
          <a:xfrm>
            <a:off x="838200" y="1428750"/>
            <a:ext cx="2919750" cy="304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114300" lvl="0" indent="0" rtl="0">
              <a:spcBef>
                <a:spcPts val="600"/>
              </a:spcBef>
              <a:spcAft>
                <a:spcPts val="0"/>
              </a:spcAft>
              <a:buSzPts val="1800"/>
              <a:buFontTx/>
              <a:buNone/>
              <a:defRPr sz="2400">
                <a:solidFill>
                  <a:schemeClr val="accent1"/>
                </a:solidFill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9pPr>
          </a:lstStyle>
          <a:p>
            <a:endParaRPr dirty="0"/>
          </a:p>
        </p:txBody>
      </p:sp>
      <p:sp>
        <p:nvSpPr>
          <p:cNvPr id="10" name="Google Shape;57;p7"/>
          <p:cNvSpPr txBox="1">
            <a:spLocks noGrp="1"/>
          </p:cNvSpPr>
          <p:nvPr>
            <p:ph type="body" idx="2"/>
          </p:nvPr>
        </p:nvSpPr>
        <p:spPr>
          <a:xfrm>
            <a:off x="3986550" y="1428750"/>
            <a:ext cx="2895600" cy="304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114300" lvl="0" indent="0" rtl="0">
              <a:spcBef>
                <a:spcPts val="600"/>
              </a:spcBef>
              <a:spcAft>
                <a:spcPts val="0"/>
              </a:spcAft>
              <a:buSzPts val="1800"/>
              <a:buFontTx/>
              <a:buNone/>
              <a:defRPr sz="2400">
                <a:solidFill>
                  <a:schemeClr val="accent1"/>
                </a:solidFill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9pPr>
          </a:lstStyle>
          <a:p>
            <a:endParaRPr dirty="0"/>
          </a:p>
        </p:txBody>
      </p:sp>
      <p:sp>
        <p:nvSpPr>
          <p:cNvPr id="6" name="Google Shape;40;p5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A3296-10EC-D640-8F4E-95E869EA9EEA}" type="slidenum">
              <a:rPr lang="en-C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Google Shape;11;p2">
            <a:extLst>
              <a:ext uri="{FF2B5EF4-FFF2-40B4-BE49-F238E27FC236}">
                <a16:creationId xmlns:a16="http://schemas.microsoft.com/office/drawing/2014/main" id="{99D3A34B-41B2-F04E-8985-8E40EBC40840}"/>
              </a:ext>
            </a:extLst>
          </p:cNvPr>
          <p:cNvSpPr/>
          <p:nvPr userDrawn="1"/>
        </p:nvSpPr>
        <p:spPr>
          <a:xfrm rot="5400000">
            <a:off x="-237370" y="577202"/>
            <a:ext cx="1083600" cy="619495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Column - Dark Blue">
    <p:bg>
      <p:bgPr>
        <a:gradFill flip="none" rotWithShape="1">
          <a:gsLst>
            <a:gs pos="99000">
              <a:schemeClr val="accent5">
                <a:lumMod val="60000"/>
                <a:lumOff val="40000"/>
              </a:schemeClr>
            </a:gs>
            <a:gs pos="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14400" y="438150"/>
            <a:ext cx="7467600" cy="744300"/>
          </a:xfrm>
        </p:spPr>
        <p:txBody>
          <a:bodyPr anchor="ctr" anchorCtr="0"/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2" name="Google Shape;39;p5"/>
          <p:cNvSpPr txBox="1">
            <a:spLocks noGrp="1"/>
          </p:cNvSpPr>
          <p:nvPr>
            <p:ph type="body" idx="1"/>
          </p:nvPr>
        </p:nvSpPr>
        <p:spPr>
          <a:xfrm>
            <a:off x="914400" y="1425575"/>
            <a:ext cx="2362200" cy="3043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Tx/>
              <a:buNone/>
              <a:defRPr sz="1800">
                <a:solidFill>
                  <a:schemeClr val="bg2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endParaRPr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F62116-04C9-F24A-A0D0-0C139FC25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Google Shape;39;p5"/>
          <p:cNvSpPr txBox="1">
            <a:spLocks noGrp="1"/>
          </p:cNvSpPr>
          <p:nvPr>
            <p:ph type="body" idx="11"/>
          </p:nvPr>
        </p:nvSpPr>
        <p:spPr>
          <a:xfrm>
            <a:off x="3581400" y="1425575"/>
            <a:ext cx="2438400" cy="3043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Tx/>
              <a:buNone/>
              <a:defRPr sz="1800">
                <a:solidFill>
                  <a:schemeClr val="bg2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endParaRPr dirty="0"/>
          </a:p>
        </p:txBody>
      </p:sp>
      <p:sp>
        <p:nvSpPr>
          <p:cNvPr id="7" name="Google Shape;39;p5"/>
          <p:cNvSpPr txBox="1">
            <a:spLocks noGrp="1"/>
          </p:cNvSpPr>
          <p:nvPr>
            <p:ph type="body" idx="12"/>
          </p:nvPr>
        </p:nvSpPr>
        <p:spPr>
          <a:xfrm>
            <a:off x="6324600" y="1425575"/>
            <a:ext cx="2057400" cy="3043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Tx/>
              <a:buNone/>
              <a:defRPr sz="1800">
                <a:solidFill>
                  <a:schemeClr val="bg2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endParaRPr dirty="0"/>
          </a:p>
        </p:txBody>
      </p:sp>
      <p:sp>
        <p:nvSpPr>
          <p:cNvPr id="8" name="Google Shape;11;p2">
            <a:extLst>
              <a:ext uri="{FF2B5EF4-FFF2-40B4-BE49-F238E27FC236}">
                <a16:creationId xmlns:a16="http://schemas.microsoft.com/office/drawing/2014/main" id="{C7020A2F-0762-C649-83F3-7C4F2269BF3C}"/>
              </a:ext>
            </a:extLst>
          </p:cNvPr>
          <p:cNvSpPr/>
          <p:nvPr userDrawn="1"/>
        </p:nvSpPr>
        <p:spPr>
          <a:xfrm rot="5400000">
            <a:off x="-232052" y="441603"/>
            <a:ext cx="1083600" cy="619495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een - Picture + Text">
    <p:bg>
      <p:bgPr>
        <a:gradFill flip="none" rotWithShape="1">
          <a:gsLst>
            <a:gs pos="0">
              <a:schemeClr val="bg2"/>
            </a:gs>
            <a:gs pos="99000">
              <a:schemeClr val="bg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F62116-04C9-F24A-A0D0-0C139FC25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2119385-AF69-2645-A6F8-0A7E84BB2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09550"/>
            <a:ext cx="4648200" cy="1052513"/>
          </a:xfrm>
        </p:spPr>
        <p:txBody>
          <a:bodyPr anchor="ctr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9" name="Google Shape;39;p5">
            <a:extLst>
              <a:ext uri="{FF2B5EF4-FFF2-40B4-BE49-F238E27FC236}">
                <a16:creationId xmlns:a16="http://schemas.microsoft.com/office/drawing/2014/main" id="{15F07BBE-84C3-E94C-9607-E4BFF7C168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1475700"/>
            <a:ext cx="4672350" cy="345825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Tx/>
              <a:buNone/>
              <a:defRPr sz="2400">
                <a:solidFill>
                  <a:schemeClr val="bg1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endParaRPr lang="en-CA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DF5A4744-EB01-E74D-91CA-A0189CAE4A8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99753" y="0"/>
            <a:ext cx="3314700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Google Shape;11;p2">
            <a:extLst>
              <a:ext uri="{FF2B5EF4-FFF2-40B4-BE49-F238E27FC236}">
                <a16:creationId xmlns:a16="http://schemas.microsoft.com/office/drawing/2014/main" id="{46C225A6-5B1A-2345-8E94-10BD25A67254}"/>
              </a:ext>
            </a:extLst>
          </p:cNvPr>
          <p:cNvSpPr/>
          <p:nvPr userDrawn="1"/>
        </p:nvSpPr>
        <p:spPr>
          <a:xfrm rot="5400000">
            <a:off x="-239487" y="428636"/>
            <a:ext cx="1083600" cy="619495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935750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1_Title + 1 column">
    <p:bg>
      <p:bgPr>
        <a:solidFill>
          <a:schemeClr val="bg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DA3465-10BA-6841-B502-7E4F0BC707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59926"/>
            <a:ext cx="9144000" cy="3583574"/>
          </a:xfrm>
          <a:prstGeom prst="rect">
            <a:avLst/>
          </a:prstGeom>
        </p:spPr>
      </p:pic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1066800" y="622975"/>
            <a:ext cx="5586750" cy="744300"/>
          </a:xfrm>
          <a:prstGeom prst="rect">
            <a:avLst/>
          </a:prstGeom>
        </p:spPr>
        <p:txBody>
          <a:bodyPr spcFirstLastPara="1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1">
                <a:solidFill>
                  <a:schemeClr val="bg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1066800" y="1581150"/>
            <a:ext cx="5662950" cy="3043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Tx/>
              <a:buNone/>
              <a:defRPr sz="2400">
                <a:solidFill>
                  <a:schemeClr val="accent5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endParaRPr dirty="0"/>
          </a:p>
        </p:txBody>
      </p:sp>
      <p:sp>
        <p:nvSpPr>
          <p:cNvPr id="5" name="Google Shape;40;p5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35ED4-42FA-DD43-92BC-30F334D92343}" type="slidenum">
              <a:rPr lang="en-C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Google Shape;11;p2">
            <a:extLst>
              <a:ext uri="{FF2B5EF4-FFF2-40B4-BE49-F238E27FC236}">
                <a16:creationId xmlns:a16="http://schemas.microsoft.com/office/drawing/2014/main" id="{C7DF1C4F-072E-4547-A3A1-BC4CCD15DCB3}"/>
              </a:ext>
            </a:extLst>
          </p:cNvPr>
          <p:cNvSpPr/>
          <p:nvPr userDrawn="1"/>
        </p:nvSpPr>
        <p:spPr>
          <a:xfrm rot="5400000">
            <a:off x="-232053" y="684152"/>
            <a:ext cx="1083600" cy="619495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e Yourself!">
    <p:bg>
      <p:bgPr>
        <a:gradFill flip="none" rotWithShape="1">
          <a:gsLst>
            <a:gs pos="100000">
              <a:schemeClr val="accent5"/>
            </a:gs>
            <a:gs pos="53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6A5C9CB-E1BC-D448-A930-E4C453A32F4A}" type="slidenum">
              <a:rPr lang="en-C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3457419"/>
            <a:ext cx="8534400" cy="888051"/>
          </a:xfrm>
        </p:spPr>
        <p:txBody>
          <a:bodyPr anchor="ctr" anchorCtr="0"/>
          <a:lstStyle>
            <a:lvl1pPr algn="r">
              <a:defRPr sz="4000" b="1" cap="all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04800" y="4321331"/>
            <a:ext cx="8534400" cy="661987"/>
          </a:xfrm>
        </p:spPr>
        <p:txBody>
          <a:bodyPr anchor="ctr" anchorCtr="0"/>
          <a:lstStyle>
            <a:lvl1pPr marL="0" indent="0" algn="r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column option 2">
    <p:bg>
      <p:bgPr>
        <a:gradFill flip="none" rotWithShape="1">
          <a:gsLst>
            <a:gs pos="100000">
              <a:schemeClr val="bg1"/>
            </a:gs>
            <a:gs pos="53000">
              <a:schemeClr val="bg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8F4E4D-50AB-164A-A7E4-A50424CDBF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199312" y="1203562"/>
            <a:ext cx="5143504" cy="27405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6A5C9CB-E1BC-D448-A930-E4C453A32F4A}" type="slidenum">
              <a:rPr lang="en-C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Google Shape;56;p7"/>
          <p:cNvSpPr txBox="1">
            <a:spLocks noGrp="1"/>
          </p:cNvSpPr>
          <p:nvPr/>
        </p:nvSpPr>
        <p:spPr>
          <a:xfrm>
            <a:off x="3029216" y="1136480"/>
            <a:ext cx="1902600" cy="29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6" name="Google Shape;57;p7"/>
          <p:cNvSpPr txBox="1">
            <a:spLocks noGrp="1"/>
          </p:cNvSpPr>
          <p:nvPr/>
        </p:nvSpPr>
        <p:spPr>
          <a:xfrm>
            <a:off x="5219978" y="1136480"/>
            <a:ext cx="1902600" cy="29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" name="Google Shape;11;p2">
            <a:extLst>
              <a:ext uri="{FF2B5EF4-FFF2-40B4-BE49-F238E27FC236}">
                <a16:creationId xmlns:a16="http://schemas.microsoft.com/office/drawing/2014/main" id="{BC13A9F0-5F2F-C345-B4C5-BF5BBDDDE858}"/>
              </a:ext>
            </a:extLst>
          </p:cNvPr>
          <p:cNvSpPr/>
          <p:nvPr userDrawn="1"/>
        </p:nvSpPr>
        <p:spPr>
          <a:xfrm rot="5400000">
            <a:off x="-229380" y="607953"/>
            <a:ext cx="1083600" cy="61949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FDF3107-C7BB-CD48-9836-84F50D0AB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9162"/>
            <a:ext cx="7467600" cy="744300"/>
          </a:xfrm>
        </p:spPr>
        <p:txBody>
          <a:bodyPr anchor="ctr" anchorCtr="0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6" name="Google Shape;39;p5">
            <a:extLst>
              <a:ext uri="{FF2B5EF4-FFF2-40B4-BE49-F238E27FC236}">
                <a16:creationId xmlns:a16="http://schemas.microsoft.com/office/drawing/2014/main" id="{B612300D-AFA5-4F46-9A9F-DC8997635D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606587"/>
            <a:ext cx="2362200" cy="3043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Tx/>
              <a:buNone/>
              <a:defRPr sz="1800">
                <a:solidFill>
                  <a:schemeClr val="bg2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endParaRPr dirty="0"/>
          </a:p>
        </p:txBody>
      </p:sp>
      <p:sp>
        <p:nvSpPr>
          <p:cNvPr id="17" name="Google Shape;39;p5">
            <a:extLst>
              <a:ext uri="{FF2B5EF4-FFF2-40B4-BE49-F238E27FC236}">
                <a16:creationId xmlns:a16="http://schemas.microsoft.com/office/drawing/2014/main" id="{964AA085-8177-EC40-8226-840F0E4A852F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3505200" y="1606587"/>
            <a:ext cx="2438400" cy="3043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Tx/>
              <a:buNone/>
              <a:defRPr sz="1800">
                <a:solidFill>
                  <a:schemeClr val="bg2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endParaRPr dirty="0"/>
          </a:p>
        </p:txBody>
      </p:sp>
      <p:sp>
        <p:nvSpPr>
          <p:cNvPr id="18" name="Google Shape;39;p5">
            <a:extLst>
              <a:ext uri="{FF2B5EF4-FFF2-40B4-BE49-F238E27FC236}">
                <a16:creationId xmlns:a16="http://schemas.microsoft.com/office/drawing/2014/main" id="{F1BE59FD-B747-ED44-A736-C2FEBAE973CC}"/>
              </a:ext>
            </a:extLst>
          </p:cNvPr>
          <p:cNvSpPr txBox="1">
            <a:spLocks noGrp="1"/>
          </p:cNvSpPr>
          <p:nvPr>
            <p:ph type="body" idx="12"/>
          </p:nvPr>
        </p:nvSpPr>
        <p:spPr>
          <a:xfrm>
            <a:off x="6248400" y="1606587"/>
            <a:ext cx="2057400" cy="3043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Tx/>
              <a:buNone/>
              <a:defRPr sz="1800">
                <a:solidFill>
                  <a:schemeClr val="bg2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endParaRPr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ackground + Picture"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500" y="315241"/>
            <a:ext cx="4577495" cy="1052513"/>
          </a:xfrm>
        </p:spPr>
        <p:txBody>
          <a:bodyPr anchor="ctr" anchorCtr="0"/>
          <a:lstStyle>
            <a:lvl1pPr>
              <a:defRPr sz="3600" b="1" i="0">
                <a:solidFill>
                  <a:schemeClr val="tx2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6A5C9CB-E1BC-D448-A930-E4C453A32F4A}" type="slidenum">
              <a:rPr lang="en-C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Google Shape;39;p5"/>
          <p:cNvSpPr txBox="1">
            <a:spLocks noGrp="1"/>
          </p:cNvSpPr>
          <p:nvPr>
            <p:ph type="body" idx="1"/>
          </p:nvPr>
        </p:nvSpPr>
        <p:spPr>
          <a:xfrm>
            <a:off x="878500" y="1521389"/>
            <a:ext cx="4600576" cy="345825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Tx/>
              <a:buNone/>
              <a:defRPr sz="2400">
                <a:solidFill>
                  <a:schemeClr val="tx2"/>
                </a:solidFill>
                <a:latin typeface="Trebuchet MS" panose="020B0703020202090204" pitchFamily="34" charset="0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endParaRPr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715000" y="0"/>
            <a:ext cx="3396343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Google Shape;11;p2">
            <a:extLst>
              <a:ext uri="{FF2B5EF4-FFF2-40B4-BE49-F238E27FC236}">
                <a16:creationId xmlns:a16="http://schemas.microsoft.com/office/drawing/2014/main" id="{D342E44D-739E-BC49-AFDC-1C5991F643A3}"/>
              </a:ext>
            </a:extLst>
          </p:cNvPr>
          <p:cNvSpPr/>
          <p:nvPr userDrawn="1"/>
        </p:nvSpPr>
        <p:spPr>
          <a:xfrm rot="5400000">
            <a:off x="-232053" y="531751"/>
            <a:ext cx="1083600" cy="61949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gradFill flip="none" rotWithShape="1">
          <a:gsLst>
            <a:gs pos="100000">
              <a:schemeClr val="bg1"/>
            </a:gs>
            <a:gs pos="53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F3628D-7993-AE43-93AE-697F4837F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 rot="10800000">
            <a:off x="-2" y="854096"/>
            <a:ext cx="9144001" cy="428940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FF1C62-B1D5-0749-AB39-0C010DEF2A5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6A5C9CB-E1BC-D448-A930-E4C453A32F4A}" type="slidenum">
              <a:rPr lang="en-C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D26DED5-1604-9548-8E5E-241EB4E328D5}"/>
              </a:ext>
            </a:extLst>
          </p:cNvPr>
          <p:cNvSpPr>
            <a:spLocks noGrp="1"/>
          </p:cNvSpPr>
          <p:nvPr userDrawn="1"/>
        </p:nvSpPr>
        <p:spPr bwMode="auto">
          <a:xfrm>
            <a:off x="622610" y="345003"/>
            <a:ext cx="6034087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 b="1" i="0">
                <a:solidFill>
                  <a:srgbClr val="000000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9pPr>
          </a:lstStyle>
          <a:p>
            <a:endParaRPr lang="en-US" sz="600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13" name="Google Shape;55;p7">
            <a:extLst>
              <a:ext uri="{FF2B5EF4-FFF2-40B4-BE49-F238E27FC236}">
                <a16:creationId xmlns:a16="http://schemas.microsoft.com/office/drawing/2014/main" id="{27D67B38-C85D-554B-A210-2ABA2F33C3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1626" y="307810"/>
            <a:ext cx="4551374" cy="744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>
                <a:solidFill>
                  <a:schemeClr val="bg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4" name="Google Shape;56;p7">
            <a:extLst>
              <a:ext uri="{FF2B5EF4-FFF2-40B4-BE49-F238E27FC236}">
                <a16:creationId xmlns:a16="http://schemas.microsoft.com/office/drawing/2014/main" id="{CE31D36D-454D-904F-A337-19F13B4BB8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01627" y="1142983"/>
            <a:ext cx="4551374" cy="4633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14300" lvl="0" indent="0" rtl="0">
              <a:spcBef>
                <a:spcPts val="600"/>
              </a:spcBef>
              <a:spcAft>
                <a:spcPts val="0"/>
              </a:spcAft>
              <a:buSzPts val="1800"/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9pPr>
          </a:lstStyle>
          <a:p>
            <a:endParaRPr dirty="0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41F196C5-BDC1-8244-9B68-DD88F8E648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29200" y="318120"/>
            <a:ext cx="3886200" cy="27870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33149C56-7101-1C44-BCA3-6084035B46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28673" y="3267858"/>
            <a:ext cx="3186727" cy="1767949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5817CC13-6726-3949-8DB7-01A11FA888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23029" y="3267858"/>
            <a:ext cx="2691344" cy="1767949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929FAF5B-7375-B140-B66C-E131CF107C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5509" y="3267858"/>
            <a:ext cx="2648041" cy="1767949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Google Shape;56;p7">
            <a:extLst>
              <a:ext uri="{FF2B5EF4-FFF2-40B4-BE49-F238E27FC236}">
                <a16:creationId xmlns:a16="http://schemas.microsoft.com/office/drawing/2014/main" id="{1FBCB367-B1B6-234B-9917-F1E89E64C0C5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401626" y="1693529"/>
            <a:ext cx="4551374" cy="4633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14300" lvl="0" indent="0" rtl="0">
              <a:spcBef>
                <a:spcPts val="600"/>
              </a:spcBef>
              <a:spcAft>
                <a:spcPts val="0"/>
              </a:spcAft>
              <a:buSzPts val="1800"/>
              <a:buFontTx/>
              <a:buNone/>
              <a:defRPr sz="1800">
                <a:solidFill>
                  <a:schemeClr val="accent5"/>
                </a:solidFill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6780646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5"/>
            </a:gs>
            <a:gs pos="53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738188" y="517525"/>
            <a:ext cx="6034087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dirty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738188" y="1476375"/>
            <a:ext cx="6034087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8480425" y="4749800"/>
            <a:ext cx="5492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300">
                <a:solidFill>
                  <a:srgbClr val="FFFFFF"/>
                </a:solidFill>
                <a:latin typeface="Lato Light" charset="0"/>
                <a:ea typeface="Lato Light" charset="0"/>
                <a:cs typeface="Lato Light" charset="0"/>
                <a:sym typeface="Lato Light" charset="0"/>
              </a:defRPr>
            </a:lvl1pPr>
          </a:lstStyle>
          <a:p>
            <a:pPr>
              <a:defRPr/>
            </a:pPr>
            <a:fld id="{06A5C9CB-E1BC-D448-A930-E4C453A32F4A}" type="slidenum">
              <a:rPr lang="en-C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6" r:id="rId2"/>
    <p:sldLayoutId id="2147483700" r:id="rId3"/>
    <p:sldLayoutId id="2147483709" r:id="rId4"/>
    <p:sldLayoutId id="2147483697" r:id="rId5"/>
    <p:sldLayoutId id="2147483704" r:id="rId6"/>
    <p:sldLayoutId id="2147483705" r:id="rId7"/>
    <p:sldLayoutId id="2147483703" r:id="rId8"/>
    <p:sldLayoutId id="2147483716" r:id="rId9"/>
    <p:sldLayoutId id="2147483717" r:id="rId10"/>
    <p:sldLayoutId id="2147483712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 b="1" i="0">
          <a:solidFill>
            <a:srgbClr val="000000"/>
          </a:solidFill>
          <a:latin typeface="Trebuchet MS" panose="020B0703020202090204" pitchFamily="34" charset="0"/>
          <a:ea typeface="Trebuchet MS" panose="020B0703020202090204" pitchFamily="34" charset="0"/>
          <a:cs typeface="Arial" charset="0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 b="0" i="0">
          <a:solidFill>
            <a:srgbClr val="000000"/>
          </a:solidFill>
          <a:latin typeface="Trebuchet MS" panose="020B0703020202090204" pitchFamily="34" charset="0"/>
          <a:ea typeface="Trebuchet MS" panose="020B0703020202090204" pitchFamily="34" charset="0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rc.healthpei.ca/ATIP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healthprivacy@ihis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ealthprivacy@ihis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hyperlink" Target="https://src.healthpei.ca/access-information-and-privac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1809750"/>
            <a:ext cx="9387840" cy="3276600"/>
          </a:xfrm>
        </p:spPr>
        <p:txBody>
          <a:bodyPr/>
          <a:lstStyle/>
          <a:p>
            <a:br>
              <a:rPr lang="en-US" sz="3200" dirty="0"/>
            </a:br>
            <a:r>
              <a:rPr lang="en-US" sz="3200" dirty="0"/>
              <a:t>Privacy impact assessments (PIA)</a:t>
            </a:r>
            <a:br>
              <a:rPr lang="en-US" sz="3200" dirty="0"/>
            </a:b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Presented by: Sherri Maye &amp; Crystal Llewellyn, </a:t>
            </a:r>
            <a:br>
              <a:rPr lang="en-US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Access to information &amp; Privacy Consultants</a:t>
            </a:r>
            <a:br>
              <a:rPr lang="en-US" sz="20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April 2024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/>
          <a:lstStyle/>
          <a:p>
            <a:pPr>
              <a:defRPr/>
            </a:pPr>
            <a:fld id="{27C35ED4-42FA-DD43-92BC-30F334D92343}" type="slidenum">
              <a:rPr lang="en-CA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38817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B96BC-3567-9D43-BA70-1921B15F4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PIA Roles and Responsibilities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38272-5894-0C42-BFCD-9274B9B164D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CF62116-04C9-F24A-A0D0-0C139FC2556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646AC4F-6D4A-46AA-8F0F-2E7523CB4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202429"/>
            <a:ext cx="7696200" cy="2133600"/>
          </a:xfrm>
        </p:spPr>
        <p:txBody>
          <a:bodyPr/>
          <a:lstStyle/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PIAs can/should be completed externally for large or complex projects</a:t>
            </a:r>
          </a:p>
          <a:p>
            <a:endParaRPr lang="en-US" dirty="0"/>
          </a:p>
        </p:txBody>
      </p:sp>
      <p:pic>
        <p:nvPicPr>
          <p:cNvPr id="4098" name="Picture 2" descr="The 12 Most In-Demand Consultant Jobs | Insureon">
            <a:extLst>
              <a:ext uri="{FF2B5EF4-FFF2-40B4-BE49-F238E27FC236}">
                <a16:creationId xmlns:a16="http://schemas.microsoft.com/office/drawing/2014/main" id="{60029C97-01C7-4A14-B5C9-9B84AB17A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2" y="2702115"/>
            <a:ext cx="4105275" cy="202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539468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B96BC-3567-9D43-BA70-1921B15F4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PIA Roles and Responsibilities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38272-5894-0C42-BFCD-9274B9B164D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CF62116-04C9-F24A-A0D0-0C139FC2556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646AC4F-6D4A-46AA-8F0F-2E7523CB4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1082355"/>
            <a:ext cx="7772400" cy="36753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1600" b="1" dirty="0"/>
              <a:t>For PIAs completed internally:</a:t>
            </a:r>
          </a:p>
          <a:p>
            <a:pPr marL="533400" lvl="1" indent="0">
              <a:lnSpc>
                <a:spcPct val="90000"/>
              </a:lnSpc>
              <a:buNone/>
            </a:pPr>
            <a:endParaRPr lang="en-US" sz="1600" b="1" dirty="0"/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HPEI Leadership/Project sponsors/Project contacts </a:t>
            </a:r>
          </a:p>
          <a:p>
            <a:pPr lvl="3">
              <a:lnSpc>
                <a:spcPct val="90000"/>
              </a:lnSpc>
              <a:spcAft>
                <a:spcPts val="600"/>
              </a:spcAft>
            </a:pPr>
            <a:r>
              <a:rPr lang="en-US" sz="1200" dirty="0"/>
              <a:t>Determine need, complete PIA &amp; complete risk mitigation plan 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Privacy Team</a:t>
            </a:r>
          </a:p>
          <a:p>
            <a:pPr lvl="3">
              <a:lnSpc>
                <a:spcPct val="90000"/>
              </a:lnSpc>
              <a:spcAft>
                <a:spcPts val="600"/>
              </a:spcAft>
            </a:pPr>
            <a:r>
              <a:rPr lang="en-US" sz="1200" dirty="0"/>
              <a:t>Advise, review PIA, provide feedback, complete risk assessment &amp; prep for submission to CEO &amp; OIPC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ITSS Project Managers/Information Technology Consultants</a:t>
            </a:r>
          </a:p>
          <a:p>
            <a:pPr lvl="3">
              <a:lnSpc>
                <a:spcPct val="90000"/>
              </a:lnSpc>
              <a:spcAft>
                <a:spcPts val="600"/>
              </a:spcAft>
            </a:pPr>
            <a:r>
              <a:rPr lang="en-US" sz="1200" dirty="0"/>
              <a:t>Assess software/platform for TRA requirements &amp; support PIA author to document &amp; assess technical safeguards. 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Health PEI CEO</a:t>
            </a:r>
          </a:p>
          <a:p>
            <a:pPr lvl="3">
              <a:lnSpc>
                <a:spcPct val="90000"/>
              </a:lnSpc>
              <a:spcAft>
                <a:spcPts val="600"/>
              </a:spcAft>
            </a:pPr>
            <a:r>
              <a:rPr lang="en-US" sz="1200" dirty="0"/>
              <a:t>Submits PIA to the Privacy Commissioner 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OIPC </a:t>
            </a:r>
          </a:p>
          <a:p>
            <a:pPr lvl="3">
              <a:lnSpc>
                <a:spcPct val="90000"/>
              </a:lnSpc>
              <a:spcAft>
                <a:spcPts val="600"/>
              </a:spcAft>
            </a:pPr>
            <a:r>
              <a:rPr lang="en-US" sz="1200" dirty="0"/>
              <a:t>Reviews PIA for privacy risks and provides comments/feedback</a:t>
            </a:r>
          </a:p>
          <a:p>
            <a:endParaRPr lang="en-US" dirty="0"/>
          </a:p>
        </p:txBody>
      </p:sp>
      <p:pic>
        <p:nvPicPr>
          <p:cNvPr id="3076" name="Picture 4" descr="arrows back and forth - Clip Art Library">
            <a:extLst>
              <a:ext uri="{FF2B5EF4-FFF2-40B4-BE49-F238E27FC236}">
                <a16:creationId xmlns:a16="http://schemas.microsoft.com/office/drawing/2014/main" id="{B47AC147-7608-4112-833F-37CABBB7D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41287" y="2081805"/>
            <a:ext cx="25908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220841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92B46F9-BAAA-D24D-B371-F85B945B4EA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51CAEB-BC49-3746-8DF8-B04A2F2DC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04950"/>
            <a:ext cx="6096000" cy="2844235"/>
          </a:xfrm>
        </p:spPr>
        <p:txBody>
          <a:bodyPr/>
          <a:lstStyle/>
          <a:p>
            <a:pPr marL="419100" indent="-342900">
              <a:buFont typeface="Arial" panose="020B0604020202020204" pitchFamily="34" charset="0"/>
              <a:buChar char="•"/>
            </a:pPr>
            <a:r>
              <a:rPr lang="en-CA" dirty="0"/>
              <a:t>PIA Protocol/Guidelines</a:t>
            </a:r>
          </a:p>
          <a:p>
            <a:pPr marL="876300" lvl="1" indent="-342900">
              <a:buFont typeface="Arial" panose="020B0604020202020204" pitchFamily="34" charset="0"/>
              <a:buChar char="•"/>
            </a:pPr>
            <a:r>
              <a:rPr lang="en-CA" sz="1600" dirty="0"/>
              <a:t>Criteria</a:t>
            </a:r>
          </a:p>
          <a:p>
            <a:pPr marL="876300" lvl="1" indent="-342900">
              <a:buFont typeface="Arial" panose="020B0604020202020204" pitchFamily="34" charset="0"/>
              <a:buChar char="•"/>
            </a:pPr>
            <a:r>
              <a:rPr lang="en-CA" sz="1600" dirty="0"/>
              <a:t>Roles and Responsibilities</a:t>
            </a:r>
          </a:p>
          <a:p>
            <a:pPr marL="876300" lvl="1" indent="-342900">
              <a:buFont typeface="Arial" panose="020B0604020202020204" pitchFamily="34" charset="0"/>
              <a:buChar char="•"/>
            </a:pPr>
            <a:r>
              <a:rPr lang="en-CA" sz="1600" dirty="0"/>
              <a:t>Process</a:t>
            </a:r>
          </a:p>
          <a:p>
            <a:pPr marL="876300" lvl="1" indent="-342900">
              <a:buFont typeface="Arial" panose="020B0604020202020204" pitchFamily="34" charset="0"/>
              <a:buChar char="•"/>
            </a:pPr>
            <a:r>
              <a:rPr lang="en-CA" sz="1600" dirty="0"/>
              <a:t>Provides guidance &amp; answers many questions</a:t>
            </a:r>
          </a:p>
          <a:p>
            <a:pPr marL="419100" indent="-342900">
              <a:buFont typeface="Arial" panose="020B0604020202020204" pitchFamily="34" charset="0"/>
              <a:buChar char="•"/>
            </a:pPr>
            <a:r>
              <a:rPr lang="en-CA" dirty="0"/>
              <a:t>PIA Template</a:t>
            </a:r>
          </a:p>
          <a:p>
            <a:pPr marL="876300" lvl="1" indent="-342900">
              <a:buFont typeface="Arial" panose="020B0604020202020204" pitchFamily="34" charset="0"/>
              <a:buChar char="•"/>
            </a:pPr>
            <a:r>
              <a:rPr lang="en-CA" sz="1600" dirty="0"/>
              <a:t>Improved based on learnings to date and feedback from PIA authors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44D4308-E334-4C41-934E-802705E0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22975"/>
            <a:ext cx="6781800" cy="744300"/>
          </a:xfrm>
        </p:spPr>
        <p:txBody>
          <a:bodyPr/>
          <a:lstStyle/>
          <a:p>
            <a:r>
              <a:rPr lang="en-US" sz="3600" dirty="0"/>
              <a:t>Resources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99737A09-43A3-442C-9DCA-F5024A667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121"/>
            <a:ext cx="2590800" cy="198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92B46F9-BAAA-D24D-B371-F85B945B4EA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51CAEB-BC49-3746-8DF8-B04A2F2DC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477325"/>
            <a:ext cx="6705600" cy="3043200"/>
          </a:xfrm>
        </p:spPr>
        <p:txBody>
          <a:bodyPr/>
          <a:lstStyle/>
          <a:p>
            <a:pPr marL="419100" indent="-342900">
              <a:buFont typeface="Arial" panose="020B0604020202020204" pitchFamily="34" charset="0"/>
              <a:buChar char="•"/>
            </a:pPr>
            <a:r>
              <a:rPr lang="en-CA" dirty="0"/>
              <a:t>HPEI Program can conduct a privacy review</a:t>
            </a:r>
          </a:p>
          <a:p>
            <a:pPr marL="8763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Assess proposed collection, use and disclosure of PHI (5 W’s)</a:t>
            </a:r>
          </a:p>
          <a:p>
            <a:pPr marL="8763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Review HPEI Privacy Policy and other applicable policies</a:t>
            </a:r>
          </a:p>
          <a:p>
            <a:pPr marL="8763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Plan for compliance</a:t>
            </a:r>
          </a:p>
          <a:p>
            <a:pPr marL="8763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Consult with ATIP Team, if required</a:t>
            </a:r>
          </a:p>
          <a:p>
            <a:pPr marL="76200" indent="0"/>
            <a:endParaRPr lang="en-CA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44D4308-E334-4C41-934E-802705E0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22975"/>
            <a:ext cx="7543800" cy="744300"/>
          </a:xfrm>
        </p:spPr>
        <p:txBody>
          <a:bodyPr/>
          <a:lstStyle/>
          <a:p>
            <a:r>
              <a:rPr lang="en-US" sz="4000" dirty="0"/>
              <a:t>What if a PIA is not mandatory?</a:t>
            </a:r>
          </a:p>
        </p:txBody>
      </p:sp>
      <p:pic>
        <p:nvPicPr>
          <p:cNvPr id="1026" name="Picture 2" descr="69,867 Detective magnifying glass Images, Stock Photos &amp; Vectors |  Shutterstock">
            <a:extLst>
              <a:ext uri="{FF2B5EF4-FFF2-40B4-BE49-F238E27FC236}">
                <a16:creationId xmlns:a16="http://schemas.microsoft.com/office/drawing/2014/main" id="{5B7EF6AD-E30D-4C0D-A757-4DBCB5DDD2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96"/>
          <a:stretch/>
        </p:blipFill>
        <p:spPr bwMode="auto">
          <a:xfrm>
            <a:off x="533400" y="2933112"/>
            <a:ext cx="2286000" cy="159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558959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7C35ED4-42FA-DD43-92BC-30F334D92343}" type="slidenum">
              <a:rPr lang="en-CA" smtClean="0"/>
              <a:pPr/>
              <a:t>14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DEBDC0-E3B9-9A4E-BB41-D5892564574F}"/>
              </a:ext>
            </a:extLst>
          </p:cNvPr>
          <p:cNvSpPr txBox="1"/>
          <p:nvPr/>
        </p:nvSpPr>
        <p:spPr>
          <a:xfrm>
            <a:off x="9296400" y="118268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04E08FA9-5A54-3548-AE51-249798EE3CDD}"/>
              </a:ext>
            </a:extLst>
          </p:cNvPr>
          <p:cNvSpPr txBox="1">
            <a:spLocks/>
          </p:cNvSpPr>
          <p:nvPr/>
        </p:nvSpPr>
        <p:spPr bwMode="auto">
          <a:xfrm>
            <a:off x="852106" y="536533"/>
            <a:ext cx="6615493" cy="74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3600" b="1" i="0">
                <a:solidFill>
                  <a:schemeClr val="tx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  <a:sym typeface="Arial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kern="0" dirty="0"/>
              <a:t>PIA Learnings and Tips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3F8DD4F-2CBB-8643-AE50-27F64E6432F2}"/>
              </a:ext>
            </a:extLst>
          </p:cNvPr>
          <p:cNvSpPr txBox="1">
            <a:spLocks/>
          </p:cNvSpPr>
          <p:nvPr/>
        </p:nvSpPr>
        <p:spPr bwMode="auto">
          <a:xfrm>
            <a:off x="852106" y="1213818"/>
            <a:ext cx="7628319" cy="30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lvl="0" indent="-381000" algn="l" rtl="0" eaLnBrk="0" fontAlgn="base" hangingPunct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defRPr sz="2400" b="0" i="0">
                <a:solidFill>
                  <a:schemeClr val="tx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/>
                <a:sym typeface="Arial" charset="0"/>
              </a:defRPr>
            </a:lvl1pPr>
            <a:lvl2pPr marL="914400" lvl="1" indent="-3810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charset="0"/>
              <a:buChar char="◦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marL="1371600" lvl="2" indent="-3810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charset="0"/>
              <a:buChar char="◦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marL="1828800" lvl="3" indent="-3810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charset="0"/>
              <a:buChar char="◦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marL="2286000" lvl="4" indent="-3810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charset="0"/>
              <a:buChar char="◦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◦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◦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◦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◦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19100" indent="-342900">
              <a:buFont typeface="Arial" panose="020B0604020202020204" pitchFamily="34" charset="0"/>
              <a:buChar char="•"/>
            </a:pPr>
            <a:r>
              <a:rPr lang="en-US" kern="0" dirty="0"/>
              <a:t>Timing is key!!</a:t>
            </a:r>
          </a:p>
          <a:p>
            <a:pPr marL="419100" indent="-342900">
              <a:buFont typeface="Arial" panose="020B0604020202020204" pitchFamily="34" charset="0"/>
              <a:buChar char="•"/>
            </a:pPr>
            <a:r>
              <a:rPr lang="en-US" kern="0" dirty="0"/>
              <a:t>Write to your audience (</a:t>
            </a:r>
            <a:r>
              <a:rPr lang="en-US" kern="0" dirty="0" err="1"/>
              <a:t>ie</a:t>
            </a:r>
            <a:r>
              <a:rPr lang="en-US" kern="0" dirty="0"/>
              <a:t>. OIPC)</a:t>
            </a:r>
          </a:p>
          <a:p>
            <a:pPr marL="419100" indent="-342900">
              <a:buFont typeface="Arial" panose="020B0604020202020204" pitchFamily="34" charset="0"/>
              <a:buChar char="•"/>
            </a:pPr>
            <a:r>
              <a:rPr lang="en-US" kern="0" dirty="0"/>
              <a:t>Most common risks</a:t>
            </a:r>
          </a:p>
          <a:p>
            <a:pPr marL="876300" lvl="1" indent="-342900">
              <a:buFont typeface="Arial" panose="020B0604020202020204" pitchFamily="34" charset="0"/>
              <a:buChar char="•"/>
            </a:pPr>
            <a:r>
              <a:rPr lang="en-US" sz="1600" kern="0" dirty="0"/>
              <a:t>Accountability – contract not signed prior to launch of initiative</a:t>
            </a:r>
          </a:p>
          <a:p>
            <a:pPr marL="876300" lvl="1" indent="-342900">
              <a:buFont typeface="Arial" panose="020B0604020202020204" pitchFamily="34" charset="0"/>
              <a:buChar char="•"/>
            </a:pPr>
            <a:r>
              <a:rPr lang="en-US" sz="1600" kern="0" dirty="0"/>
              <a:t>Limiting Collection, Use, Disclosure - TMI</a:t>
            </a:r>
          </a:p>
          <a:p>
            <a:pPr marL="876300" lvl="1" indent="-342900">
              <a:buFont typeface="Arial" panose="020B0604020202020204" pitchFamily="34" charset="0"/>
              <a:buChar char="•"/>
            </a:pPr>
            <a:r>
              <a:rPr lang="en-US" sz="1600" kern="0" dirty="0"/>
              <a:t>Safeguards – TRA not yet completed, no plan for auditing access, user access not sufficiently restricted, physical privacy concerns</a:t>
            </a:r>
          </a:p>
          <a:p>
            <a:pPr marL="876300" lvl="1" indent="-34290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419100" indent="-342900">
              <a:buFont typeface="Arial" panose="020B0604020202020204" pitchFamily="34" charset="0"/>
              <a:buChar char="•"/>
            </a:pPr>
            <a:endParaRPr lang="en-US" kern="0" dirty="0"/>
          </a:p>
        </p:txBody>
      </p:sp>
      <p:pic>
        <p:nvPicPr>
          <p:cNvPr id="6146" name="Picture 2" descr="Edition 2 – Tip of the week - 22 tips to improve your House - Curiosa  Living - Lifestyle Furnishings">
            <a:extLst>
              <a:ext uri="{FF2B5EF4-FFF2-40B4-BE49-F238E27FC236}">
                <a16:creationId xmlns:a16="http://schemas.microsoft.com/office/drawing/2014/main" id="{1B55D1E8-2BB3-452B-9E3C-4E5BD3925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5750"/>
            <a:ext cx="2484988" cy="174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890379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000" dirty="0"/>
            </a:br>
            <a:r>
              <a:rPr lang="en-US" sz="4000" dirty="0"/>
              <a:t>Thank you!</a:t>
            </a:r>
            <a:br>
              <a:rPr lang="en-US" sz="4000" dirty="0"/>
            </a:br>
            <a:endParaRPr lang="en-US" sz="4000" dirty="0">
              <a:sym typeface="Lato Black" charset="0"/>
            </a:endParaRPr>
          </a:p>
        </p:txBody>
      </p:sp>
      <p:sp>
        <p:nvSpPr>
          <p:cNvPr id="20484" name="Text Placeholder 1"/>
          <p:cNvSpPr txBox="1">
            <a:spLocks noGrp="1"/>
          </p:cNvSpPr>
          <p:nvPr>
            <p:ph type="body" idx="1"/>
          </p:nvPr>
        </p:nvSpPr>
        <p:spPr>
          <a:xfrm>
            <a:off x="785976" y="971550"/>
            <a:ext cx="6834024" cy="3505200"/>
          </a:xfrm>
        </p:spPr>
        <p:txBody>
          <a:bodyPr/>
          <a:lstStyle/>
          <a:p>
            <a:pPr marL="5715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000" dirty="0"/>
          </a:p>
          <a:p>
            <a:pPr>
              <a:lnSpc>
                <a:spcPct val="90000"/>
              </a:lnSpc>
            </a:pPr>
            <a:r>
              <a:rPr lang="en-US" sz="3000" dirty="0"/>
              <a:t>For more information about PIA’s… 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Resources can be found at </a:t>
            </a:r>
            <a:r>
              <a:rPr lang="en-US" sz="3000" dirty="0">
                <a:hlinkClick r:id="rId3"/>
              </a:rPr>
              <a:t>https://src.healthpei.ca/ATIP</a:t>
            </a:r>
            <a:r>
              <a:rPr lang="en-US" sz="3000" dirty="0"/>
              <a:t> 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Or you can contact us at </a:t>
            </a:r>
            <a:r>
              <a:rPr lang="en-US" sz="3000" dirty="0">
                <a:hlinkClick r:id="rId4"/>
              </a:rPr>
              <a:t>healthprivacy@ihis.org</a:t>
            </a:r>
            <a:endParaRPr lang="en-US" sz="3000" dirty="0"/>
          </a:p>
          <a:p>
            <a:pPr>
              <a:lnSpc>
                <a:spcPct val="90000"/>
              </a:lnSpc>
            </a:pPr>
            <a:endParaRPr lang="en-US" sz="3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 marL="1257300" lvl="1">
              <a:buFont typeface="Arial" panose="020B0604020202020204" pitchFamily="34" charset="0"/>
              <a:buChar char="•"/>
            </a:pPr>
            <a:endParaRPr lang="en-US" dirty="0">
              <a:sym typeface="Lato Light" charset="0"/>
            </a:endParaRPr>
          </a:p>
          <a:p>
            <a:pPr marL="1257300" lvl="1">
              <a:buFont typeface="Arial" panose="020B0604020202020204" pitchFamily="34" charset="0"/>
              <a:buChar char="•"/>
            </a:pPr>
            <a:endParaRPr lang="en-US" dirty="0">
              <a:sym typeface="Lato Light" charset="0"/>
            </a:endParaRPr>
          </a:p>
          <a:p>
            <a:pPr marL="457200" indent="-342900">
              <a:buFont typeface="Arial" panose="020B0604020202020204" pitchFamily="34" charset="0"/>
              <a:buChar char="•"/>
            </a:pPr>
            <a:endParaRPr lang="en-US" dirty="0">
              <a:sym typeface="Lato Light" charset="0"/>
            </a:endParaRPr>
          </a:p>
          <a:p>
            <a:pPr marL="457200">
              <a:buFont typeface="Arial" panose="020B0604020202020204" pitchFamily="34" charset="0"/>
              <a:buChar char="•"/>
            </a:pPr>
            <a:endParaRPr lang="en-US" dirty="0">
              <a:sym typeface="Lato Light" charset="0"/>
            </a:endParaRPr>
          </a:p>
          <a:p>
            <a:pPr marL="457200">
              <a:buFont typeface="Arial" panose="020B0604020202020204" pitchFamily="34" charset="0"/>
              <a:buChar char="•"/>
            </a:pPr>
            <a:endParaRPr lang="en-US" dirty="0">
              <a:sym typeface="Lato Light" charset="0"/>
            </a:endParaRPr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3A7D5-46B8-1045-B202-ADADE0DD6AE7}" type="slidenum">
              <a:rPr lang="en-CA" smtClean="0"/>
              <a:pPr/>
              <a:t>15</a:t>
            </a:fld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375978"/>
            <a:ext cx="27432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54724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64E67-9FC6-5D49-A782-F5683565A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4350"/>
            <a:ext cx="7010400" cy="838200"/>
          </a:xfrm>
        </p:spPr>
        <p:txBody>
          <a:bodyPr/>
          <a:lstStyle/>
          <a:p>
            <a:r>
              <a:rPr lang="en-CA" sz="3200" dirty="0"/>
              <a:t>Health PEI Access to Information &amp; Privacy (ATIP) Team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0EF4D1-7C4D-2A4B-B75D-D9118BA31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5200" y="1428750"/>
            <a:ext cx="4191000" cy="3429000"/>
          </a:xfrm>
        </p:spPr>
        <p:txBody>
          <a:bodyPr/>
          <a:lstStyle/>
          <a:p>
            <a:pPr marL="457200" indent="-342900">
              <a:buFont typeface="Arial" panose="020B0604020202020204" pitchFamily="34" charset="0"/>
              <a:buChar char="•"/>
            </a:pPr>
            <a:r>
              <a:rPr lang="en-US" b="1" dirty="0"/>
              <a:t>Director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en-US" b="1" dirty="0"/>
              <a:t>ATIP Consultants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en-US" b="1" dirty="0"/>
              <a:t>Admin Assistant</a:t>
            </a:r>
          </a:p>
          <a:p>
            <a:r>
              <a:rPr lang="en-US" b="1" dirty="0">
                <a:hlinkClick r:id="rId3"/>
              </a:rPr>
              <a:t>healthprivacy@ihis.org</a:t>
            </a:r>
            <a:endParaRPr lang="en-US" b="1" dirty="0"/>
          </a:p>
          <a:p>
            <a:r>
              <a:rPr lang="en-US" b="1" dirty="0"/>
              <a:t>(902) 569-7734</a:t>
            </a:r>
          </a:p>
          <a:p>
            <a:r>
              <a:rPr lang="en-US" b="1" dirty="0">
                <a:hlinkClick r:id="rId4"/>
              </a:rPr>
              <a:t>https://src.healthpei.ca/access-information-and-privacy</a:t>
            </a:r>
            <a:r>
              <a:rPr lang="en-US" b="1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733F5B-E516-184A-A4F8-4E8B1D5E878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3AA3296-10EC-D640-8F4E-95E869EA9EEA}" type="slidenum">
              <a:rPr lang="en-CA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19027DC5-62FD-49CF-A8E3-491D68831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1962150"/>
            <a:ext cx="25908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57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7C35ED4-42FA-DD43-92BC-30F334D92343}" type="slidenum">
              <a:rPr lang="en-CA" smtClean="0"/>
              <a:pPr/>
              <a:t>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DEBDC0-E3B9-9A4E-BB41-D5892564574F}"/>
              </a:ext>
            </a:extLst>
          </p:cNvPr>
          <p:cNvSpPr txBox="1"/>
          <p:nvPr/>
        </p:nvSpPr>
        <p:spPr>
          <a:xfrm>
            <a:off x="9296400" y="118268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04E08FA9-5A54-3548-AE51-249798EE3CDD}"/>
              </a:ext>
            </a:extLst>
          </p:cNvPr>
          <p:cNvSpPr txBox="1">
            <a:spLocks/>
          </p:cNvSpPr>
          <p:nvPr/>
        </p:nvSpPr>
        <p:spPr bwMode="auto">
          <a:xfrm>
            <a:off x="838200" y="438388"/>
            <a:ext cx="5586750" cy="74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3600" b="1" i="0">
                <a:solidFill>
                  <a:schemeClr val="tx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  <a:sym typeface="Arial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kern="0" dirty="0"/>
              <a:t>Objectives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3F8DD4F-2CBB-8643-AE50-27F64E6432F2}"/>
              </a:ext>
            </a:extLst>
          </p:cNvPr>
          <p:cNvSpPr txBox="1">
            <a:spLocks/>
          </p:cNvSpPr>
          <p:nvPr/>
        </p:nvSpPr>
        <p:spPr bwMode="auto">
          <a:xfrm>
            <a:off x="859061" y="1464364"/>
            <a:ext cx="4558093" cy="30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lvl="0" indent="-381000" algn="l" rtl="0" eaLnBrk="0" fontAlgn="base" hangingPunct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defRPr sz="2400" b="0" i="0">
                <a:solidFill>
                  <a:schemeClr val="tx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/>
                <a:sym typeface="Arial" charset="0"/>
              </a:defRPr>
            </a:lvl1pPr>
            <a:lvl2pPr marL="914400" lvl="1" indent="-3810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charset="0"/>
              <a:buChar char="◦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marL="1371600" lvl="2" indent="-3810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charset="0"/>
              <a:buChar char="◦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marL="1828800" lvl="3" indent="-3810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charset="0"/>
              <a:buChar char="◦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marL="2286000" lvl="4" indent="-3810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charset="0"/>
              <a:buChar char="◦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◦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◦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◦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◦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19100" indent="-342900">
              <a:buFont typeface="Arial" panose="020B0604020202020204" pitchFamily="34" charset="0"/>
              <a:buChar char="•"/>
            </a:pPr>
            <a:r>
              <a:rPr lang="en-US" kern="0" dirty="0"/>
              <a:t>Defining a PIA</a:t>
            </a:r>
          </a:p>
          <a:p>
            <a:pPr marL="876300" lvl="1" indent="-342900">
              <a:buFont typeface="Arial" panose="020B0604020202020204" pitchFamily="34" charset="0"/>
              <a:buChar char="•"/>
            </a:pPr>
            <a:r>
              <a:rPr lang="en-US" sz="1800" kern="0" dirty="0"/>
              <a:t>When is it required?</a:t>
            </a:r>
          </a:p>
          <a:p>
            <a:pPr marL="876300" lvl="1" indent="-342900">
              <a:buFont typeface="Arial" panose="020B0604020202020204" pitchFamily="34" charset="0"/>
              <a:buChar char="•"/>
            </a:pPr>
            <a:r>
              <a:rPr lang="en-US" sz="1800" kern="0" dirty="0"/>
              <a:t>What is it?</a:t>
            </a:r>
          </a:p>
          <a:p>
            <a:pPr marL="876300" lvl="1" indent="-342900">
              <a:buFont typeface="Arial" panose="020B0604020202020204" pitchFamily="34" charset="0"/>
              <a:buChar char="•"/>
            </a:pPr>
            <a:r>
              <a:rPr lang="en-US" sz="1800" kern="0" dirty="0"/>
              <a:t>Who completes it (roles &amp; responsibilities)?</a:t>
            </a:r>
          </a:p>
          <a:p>
            <a:pPr marL="419100" indent="-342900">
              <a:buFont typeface="Arial" panose="020B0604020202020204" pitchFamily="34" charset="0"/>
              <a:buChar char="•"/>
            </a:pPr>
            <a:r>
              <a:rPr lang="en-US" kern="0" dirty="0"/>
              <a:t>Process, protocol, template</a:t>
            </a:r>
          </a:p>
          <a:p>
            <a:pPr marL="419100" indent="-342900">
              <a:buFont typeface="Arial" panose="020B0604020202020204" pitchFamily="34" charset="0"/>
              <a:buChar char="•"/>
            </a:pPr>
            <a:r>
              <a:rPr lang="en-US" kern="0" dirty="0"/>
              <a:t>Learnings and tips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B32AFED-B54A-45CB-8B7F-9B2405E6F64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27381" r="19814"/>
          <a:stretch/>
        </p:blipFill>
        <p:spPr>
          <a:xfrm>
            <a:off x="6096000" y="0"/>
            <a:ext cx="3200400" cy="5143500"/>
          </a:xfrm>
        </p:spPr>
      </p:pic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ym typeface="Lato Black" charset="0"/>
              </a:rPr>
              <a:t>When is a PIA required?</a:t>
            </a:r>
          </a:p>
        </p:txBody>
      </p:sp>
      <p:sp>
        <p:nvSpPr>
          <p:cNvPr id="20484" name="Text Placeholder 1"/>
          <p:cNvSpPr txBox="1">
            <a:spLocks noGrp="1"/>
          </p:cNvSpPr>
          <p:nvPr>
            <p:ph type="body" idx="1"/>
          </p:nvPr>
        </p:nvSpPr>
        <p:spPr>
          <a:xfrm>
            <a:off x="304800" y="1428750"/>
            <a:ext cx="7315200" cy="2743200"/>
          </a:xfrm>
        </p:spPr>
        <p:txBody>
          <a:bodyPr/>
          <a:lstStyle/>
          <a:p>
            <a:pPr marL="4572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i="1" dirty="0"/>
              <a:t>Health Information Act (2017) </a:t>
            </a:r>
            <a:r>
              <a:rPr lang="en-US" dirty="0"/>
              <a:t>includes a mandatory requirement, in some circumstances, to complete a PIA and submit to the Commissioner for review and comment</a:t>
            </a:r>
          </a:p>
          <a:p>
            <a:pPr marL="4572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Recently this legislation was updated to require that a PIA is submitted prior to </a:t>
            </a:r>
          </a:p>
          <a:p>
            <a:pPr>
              <a:lnSpc>
                <a:spcPct val="90000"/>
              </a:lnSpc>
            </a:pPr>
            <a:r>
              <a:rPr lang="en-US" dirty="0"/>
              <a:t>    project implementation.</a:t>
            </a:r>
          </a:p>
          <a:p>
            <a:pPr marL="1257300" lvl="1">
              <a:buFont typeface="Arial" panose="020B0604020202020204" pitchFamily="34" charset="0"/>
              <a:buChar char="•"/>
            </a:pPr>
            <a:endParaRPr lang="en-US" dirty="0">
              <a:sym typeface="Lato Light" charset="0"/>
            </a:endParaRPr>
          </a:p>
          <a:p>
            <a:pPr lvl="1" indent="0">
              <a:buNone/>
            </a:pPr>
            <a:endParaRPr lang="en-US" dirty="0">
              <a:sym typeface="Lato Light" charset="0"/>
            </a:endParaRPr>
          </a:p>
          <a:p>
            <a:endParaRPr lang="en-US" dirty="0">
              <a:sym typeface="Lato Light" charset="0"/>
            </a:endParaRPr>
          </a:p>
          <a:p>
            <a:pPr marL="457200">
              <a:buFont typeface="Arial" panose="020B0604020202020204" pitchFamily="34" charset="0"/>
              <a:buChar char="•"/>
            </a:pPr>
            <a:endParaRPr lang="en-US" dirty="0">
              <a:sym typeface="Lato Light" charset="0"/>
            </a:endParaRPr>
          </a:p>
          <a:p>
            <a:pPr marL="457200">
              <a:buFont typeface="Arial" panose="020B0604020202020204" pitchFamily="34" charset="0"/>
              <a:buChar char="•"/>
            </a:pPr>
            <a:endParaRPr lang="en-US" dirty="0">
              <a:sym typeface="Lato Light" charset="0"/>
            </a:endParaRPr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3A7D5-46B8-1045-B202-ADADE0DD6AE7}" type="slidenum">
              <a:rPr lang="en-CA" smtClean="0"/>
              <a:pPr/>
              <a:t>4</a:t>
            </a:fld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57924"/>
            <a:ext cx="2743200" cy="571500"/>
          </a:xfrm>
          <a:prstGeom prst="rect">
            <a:avLst/>
          </a:prstGeom>
        </p:spPr>
      </p:pic>
      <p:pic>
        <p:nvPicPr>
          <p:cNvPr id="4" name="Picture 3" descr="A picture containing hammer, tool&#10;&#10;Description automatically generated">
            <a:extLst>
              <a:ext uri="{FF2B5EF4-FFF2-40B4-BE49-F238E27FC236}">
                <a16:creationId xmlns:a16="http://schemas.microsoft.com/office/drawing/2014/main" id="{B7FC3C6E-7837-4A80-9B7A-9CF0F5C05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3246891"/>
            <a:ext cx="2209800" cy="168021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ym typeface="Lato Black" charset="0"/>
              </a:rPr>
              <a:t>When is a PIA required?</a:t>
            </a:r>
          </a:p>
        </p:txBody>
      </p:sp>
      <p:sp>
        <p:nvSpPr>
          <p:cNvPr id="20484" name="Text Placeholder 1"/>
          <p:cNvSpPr txBox="1">
            <a:spLocks noGrp="1"/>
          </p:cNvSpPr>
          <p:nvPr>
            <p:ph type="body" idx="1"/>
          </p:nvPr>
        </p:nvSpPr>
        <p:spPr>
          <a:xfrm>
            <a:off x="785976" y="1428750"/>
            <a:ext cx="6834024" cy="3048000"/>
          </a:xfrm>
        </p:spPr>
        <p:txBody>
          <a:bodyPr/>
          <a:lstStyle/>
          <a:p>
            <a:pPr marL="5715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A PIA must be submitted to the Commissioner for:</a:t>
            </a:r>
          </a:p>
          <a:p>
            <a:pPr lvl="1"/>
            <a:r>
              <a:rPr lang="en-US" sz="2000" dirty="0"/>
              <a:t>New/significant change to collection, use or disclosure of personal health information (PHI)</a:t>
            </a:r>
          </a:p>
          <a:p>
            <a:pPr lvl="1"/>
            <a:r>
              <a:rPr lang="en-US" sz="2000" dirty="0"/>
              <a:t>New/significant change to electronic health information system</a:t>
            </a:r>
          </a:p>
          <a:p>
            <a:pPr marL="571500" lvl="1" indent="0">
              <a:buNone/>
            </a:pPr>
            <a:endParaRPr lang="en-US" sz="2000" dirty="0"/>
          </a:p>
          <a:p>
            <a:pPr marL="1257300" lvl="1">
              <a:buFont typeface="Arial" panose="020B0604020202020204" pitchFamily="34" charset="0"/>
              <a:buChar char="•"/>
            </a:pPr>
            <a:endParaRPr lang="en-US" dirty="0">
              <a:sym typeface="Lato Light" charset="0"/>
            </a:endParaRPr>
          </a:p>
          <a:p>
            <a:pPr marL="1257300" lvl="1">
              <a:buFont typeface="Arial" panose="020B0604020202020204" pitchFamily="34" charset="0"/>
              <a:buChar char="•"/>
            </a:pPr>
            <a:endParaRPr lang="en-US" dirty="0">
              <a:sym typeface="Lato Light" charset="0"/>
            </a:endParaRPr>
          </a:p>
          <a:p>
            <a:pPr marL="457200" indent="-342900">
              <a:buFont typeface="Arial" panose="020B0604020202020204" pitchFamily="34" charset="0"/>
              <a:buChar char="•"/>
            </a:pPr>
            <a:endParaRPr lang="en-US" dirty="0">
              <a:sym typeface="Lato Light" charset="0"/>
            </a:endParaRPr>
          </a:p>
          <a:p>
            <a:pPr marL="457200">
              <a:buFont typeface="Arial" panose="020B0604020202020204" pitchFamily="34" charset="0"/>
              <a:buChar char="•"/>
            </a:pPr>
            <a:endParaRPr lang="en-US" dirty="0">
              <a:sym typeface="Lato Light" charset="0"/>
            </a:endParaRPr>
          </a:p>
          <a:p>
            <a:pPr marL="457200">
              <a:buFont typeface="Arial" panose="020B0604020202020204" pitchFamily="34" charset="0"/>
              <a:buChar char="•"/>
            </a:pPr>
            <a:endParaRPr lang="en-US" dirty="0">
              <a:sym typeface="Lato Light" charset="0"/>
            </a:endParaRPr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3A7D5-46B8-1045-B202-ADADE0DD6AE7}" type="slidenum">
              <a:rPr lang="en-CA" smtClean="0"/>
              <a:pPr/>
              <a:t>5</a:t>
            </a:fld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57924"/>
            <a:ext cx="27432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52718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B96BC-3567-9D43-BA70-1921B15F4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38150"/>
            <a:ext cx="4419600" cy="838200"/>
          </a:xfrm>
        </p:spPr>
        <p:txBody>
          <a:bodyPr/>
          <a:lstStyle/>
          <a:p>
            <a:r>
              <a:rPr lang="en-US" dirty="0"/>
              <a:t>Examples of initiatives requiring PIAs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977EB-7D88-0D42-8C17-7E1B3787F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712" y="1428750"/>
            <a:ext cx="3927088" cy="1752600"/>
          </a:xfrm>
        </p:spPr>
        <p:txBody>
          <a:bodyPr/>
          <a:lstStyle/>
          <a:p>
            <a:pPr marL="76200" indent="0"/>
            <a:r>
              <a:rPr lang="en-US" dirty="0"/>
              <a:t>New or significant change to collection, use or disclosure of PHI</a:t>
            </a:r>
          </a:p>
          <a:p>
            <a:pPr marL="361950" indent="-285750">
              <a:buFont typeface="Arial" panose="020B0604020202020204" pitchFamily="34" charset="0"/>
              <a:buChar char="•"/>
            </a:pPr>
            <a:r>
              <a:rPr lang="en-US" sz="1400" dirty="0"/>
              <a:t>Program wishes to collect DNA and ancestry info from patients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38272-5894-0C42-BFCD-9274B9B164D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CF62116-04C9-F24A-A0D0-0C139FC2556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0F6EA-6DE0-7A4C-ACD9-3CADAF7F6A4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945950" y="2647950"/>
            <a:ext cx="3927088" cy="2157374"/>
          </a:xfrm>
        </p:spPr>
        <p:txBody>
          <a:bodyPr/>
          <a:lstStyle/>
          <a:p>
            <a:pPr marL="55563" indent="20638"/>
            <a:r>
              <a:rPr lang="en-US" dirty="0"/>
              <a:t>New or significant change to electronic health information 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New virtual care platform EMR or secure messaging app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Upgrade to system that moves PHI from local to cloud storage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Addition of access via mobile phones to existing system</a:t>
            </a:r>
          </a:p>
        </p:txBody>
      </p:sp>
      <p:pic>
        <p:nvPicPr>
          <p:cNvPr id="11" name="Picture Placeholder 7">
            <a:extLst>
              <a:ext uri="{FF2B5EF4-FFF2-40B4-BE49-F238E27FC236}">
                <a16:creationId xmlns:a16="http://schemas.microsoft.com/office/drawing/2014/main" id="{BB067FAA-725A-4247-8057-7ECAC98A26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28" t="461" r="44714" b="-461"/>
          <a:stretch/>
        </p:blipFill>
        <p:spPr bwMode="auto">
          <a:xfrm>
            <a:off x="5591040" y="0"/>
            <a:ext cx="3558536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6309111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F0FA6-F4E5-754D-ABBA-528BBC2DC60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7C35ED4-42FA-DD43-92BC-30F334D92343}" type="slidenum">
              <a:rPr lang="en-CA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ED20E7-511D-6B4D-94ED-B1FE3A958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123950"/>
            <a:ext cx="5791200" cy="4019550"/>
          </a:xfrm>
        </p:spPr>
        <p:txBody>
          <a:bodyPr/>
          <a:lstStyle/>
          <a:p>
            <a:pPr marL="419100" indent="-342900">
              <a:buFont typeface="Arial" panose="020B0604020202020204" pitchFamily="34" charset="0"/>
              <a:buChar char="•"/>
            </a:pPr>
            <a:r>
              <a:rPr lang="en-US" dirty="0"/>
              <a:t>Proactive assessment</a:t>
            </a:r>
          </a:p>
          <a:p>
            <a:pPr marL="876300" lvl="1" indent="-342900">
              <a:buFont typeface="Arial" panose="020B0604020202020204" pitchFamily="34" charset="0"/>
              <a:buChar char="•"/>
            </a:pPr>
            <a:r>
              <a:rPr lang="en-US" dirty="0"/>
              <a:t>Must be completed before a new initiative is implemented</a:t>
            </a:r>
          </a:p>
          <a:p>
            <a:pPr marL="419100" indent="-342900">
              <a:buFont typeface="Arial" panose="020B0604020202020204" pitchFamily="34" charset="0"/>
              <a:buChar char="•"/>
            </a:pPr>
            <a:r>
              <a:rPr lang="en-US" dirty="0"/>
              <a:t>Focus on personal health information (PHI)</a:t>
            </a:r>
          </a:p>
          <a:p>
            <a:pPr marL="876300" lvl="1" indent="-342900">
              <a:buFont typeface="Arial" panose="020B0604020202020204" pitchFamily="34" charset="0"/>
              <a:buChar char="•"/>
            </a:pPr>
            <a:r>
              <a:rPr lang="en-US" dirty="0"/>
              <a:t>Collection, use and disclosure</a:t>
            </a:r>
          </a:p>
          <a:p>
            <a:pPr marL="876300" lvl="1" indent="-342900">
              <a:buFont typeface="Arial" panose="020B0604020202020204" pitchFamily="34" charset="0"/>
              <a:buChar char="•"/>
            </a:pPr>
            <a:r>
              <a:rPr lang="en-US" dirty="0"/>
              <a:t>Flow of PHI</a:t>
            </a:r>
          </a:p>
          <a:p>
            <a:pPr marL="876300" lvl="1" indent="-342900">
              <a:buFont typeface="Arial" panose="020B0604020202020204" pitchFamily="34" charset="0"/>
              <a:buChar char="•"/>
            </a:pPr>
            <a:r>
              <a:rPr lang="en-US" dirty="0"/>
              <a:t>Adequate protection and safeguards</a:t>
            </a:r>
          </a:p>
          <a:p>
            <a:pPr marL="419100" indent="-342900">
              <a:buFont typeface="Arial" panose="020B0604020202020204" pitchFamily="34" charset="0"/>
              <a:buChar char="•"/>
            </a:pPr>
            <a:r>
              <a:rPr lang="en-US" dirty="0"/>
              <a:t>Identify and mitigate risks to personal privacy</a:t>
            </a:r>
          </a:p>
          <a:p>
            <a:pPr marL="876300" lvl="1" indent="-342900">
              <a:buFont typeface="Arial" panose="020B0604020202020204" pitchFamily="34" charset="0"/>
              <a:buChar char="•"/>
            </a:pPr>
            <a:r>
              <a:rPr lang="en-US" dirty="0"/>
              <a:t>Prevent breaches before they happen</a:t>
            </a:r>
          </a:p>
          <a:p>
            <a:pPr marL="419100" indent="-342900">
              <a:buFont typeface="Arial" panose="020B0604020202020204" pitchFamily="34" charset="0"/>
              <a:buChar char="•"/>
            </a:pPr>
            <a:r>
              <a:rPr lang="en-US" dirty="0"/>
              <a:t>A PIA is </a:t>
            </a:r>
            <a:r>
              <a:rPr lang="en-US" u="sng" dirty="0"/>
              <a:t>NOT</a:t>
            </a:r>
            <a:r>
              <a:rPr lang="en-US" dirty="0"/>
              <a:t> a project plan or project approval</a:t>
            </a:r>
          </a:p>
          <a:p>
            <a:pPr marL="4191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4191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D44E04-88EF-E140-9E3D-7667DCFEB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09550"/>
            <a:ext cx="4648200" cy="1052513"/>
          </a:xfrm>
        </p:spPr>
        <p:txBody>
          <a:bodyPr/>
          <a:lstStyle/>
          <a:p>
            <a:r>
              <a:rPr lang="en-US" dirty="0"/>
              <a:t>What is a PIA?</a:t>
            </a:r>
          </a:p>
        </p:txBody>
      </p:sp>
      <p:pic>
        <p:nvPicPr>
          <p:cNvPr id="8" name="Picture Placeholder 7" descr="Icon&#10;&#10;Description automatically generated">
            <a:extLst>
              <a:ext uri="{FF2B5EF4-FFF2-40B4-BE49-F238E27FC236}">
                <a16:creationId xmlns:a16="http://schemas.microsoft.com/office/drawing/2014/main" id="{7D13595B-8657-449B-8992-D602039E276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5792" r="5319"/>
          <a:stretch/>
        </p:blipFill>
        <p:spPr>
          <a:xfrm>
            <a:off x="6019800" y="0"/>
            <a:ext cx="3429000" cy="5143500"/>
          </a:xfrm>
        </p:spPr>
      </p:pic>
    </p:spTree>
    <p:extLst>
      <p:ext uri="{BB962C8B-B14F-4D97-AF65-F5344CB8AC3E}">
        <p14:creationId xmlns:p14="http://schemas.microsoft.com/office/powerpoint/2010/main" val="4002903336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B96BC-3567-9D43-BA70-1921B15F4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PIA Components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977EB-7D88-0D42-8C17-7E1B3787F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25575"/>
            <a:ext cx="2514600" cy="3043200"/>
          </a:xfrm>
        </p:spPr>
        <p:txBody>
          <a:bodyPr/>
          <a:lstStyle/>
          <a:p>
            <a:pPr marL="76200" indent="0"/>
            <a:r>
              <a:rPr lang="en-US" dirty="0"/>
              <a:t>Project Description</a:t>
            </a:r>
          </a:p>
          <a:p>
            <a:pPr marL="361950" indent="-285750">
              <a:buFont typeface="Arial" panose="020B0604020202020204" pitchFamily="34" charset="0"/>
              <a:buChar char="•"/>
            </a:pPr>
            <a:r>
              <a:rPr lang="en-US" sz="1400" dirty="0"/>
              <a:t>Brief description of the initiative, focus on what is new or changed</a:t>
            </a:r>
          </a:p>
          <a:p>
            <a:pPr marL="361950" indent="-285750">
              <a:buFont typeface="Arial" panose="020B0604020202020204" pitchFamily="34" charset="0"/>
              <a:buChar char="•"/>
            </a:pPr>
            <a:r>
              <a:rPr lang="en-US" sz="1400" dirty="0"/>
              <a:t>Legislative authority for collection/use/disclosure of PHI</a:t>
            </a:r>
          </a:p>
          <a:p>
            <a:pPr marL="361950" indent="-285750">
              <a:buFont typeface="Arial" panose="020B0604020202020204" pitchFamily="34" charset="0"/>
              <a:buChar char="•"/>
            </a:pPr>
            <a:r>
              <a:rPr lang="en-US" sz="1400" dirty="0"/>
              <a:t>Flow of PHI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38272-5894-0C42-BFCD-9274B9B164D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CF62116-04C9-F24A-A0D0-0C139FC2556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0F6EA-6DE0-7A4C-ACD9-3CADAF7F6A4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200400" y="1437986"/>
            <a:ext cx="2590800" cy="3043200"/>
          </a:xfrm>
        </p:spPr>
        <p:txBody>
          <a:bodyPr/>
          <a:lstStyle/>
          <a:p>
            <a:pPr marL="55563" indent="20638"/>
            <a:r>
              <a:rPr lang="en-US" dirty="0"/>
              <a:t>10 Privacy Principles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Assess initiative against each principle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Q/A format template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Forms the basis of the risk assessment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44D059-D3D2-E44C-85C6-8ACE1A215962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033654" y="1442027"/>
            <a:ext cx="2729346" cy="3043200"/>
          </a:xfrm>
        </p:spPr>
        <p:txBody>
          <a:bodyPr/>
          <a:lstStyle/>
          <a:p>
            <a:pPr marL="76200" indent="0"/>
            <a:r>
              <a:rPr lang="en-US" dirty="0"/>
              <a:t>Risk Mitigation Plan</a:t>
            </a:r>
          </a:p>
          <a:p>
            <a:pPr marL="361950" indent="-285750">
              <a:buFont typeface="Arial" panose="020B0604020202020204" pitchFamily="34" charset="0"/>
              <a:buChar char="•"/>
            </a:pPr>
            <a:r>
              <a:rPr lang="en-US" sz="1400" dirty="0"/>
              <a:t>Documents all risks identified by Privacy Team</a:t>
            </a:r>
          </a:p>
          <a:p>
            <a:pPr marL="361950" indent="-285750">
              <a:buFont typeface="Arial" panose="020B0604020202020204" pitchFamily="34" charset="0"/>
              <a:buChar char="•"/>
            </a:pPr>
            <a:r>
              <a:rPr lang="en-US" sz="1400" dirty="0"/>
              <a:t>Records decision by project sponsor/team (Accept, Reject, </a:t>
            </a:r>
            <a:r>
              <a:rPr lang="en-US" sz="1400" dirty="0" err="1"/>
              <a:t>etc</a:t>
            </a:r>
            <a:r>
              <a:rPr lang="en-US" sz="1400" dirty="0"/>
              <a:t>)</a:t>
            </a:r>
          </a:p>
          <a:p>
            <a:pPr marL="361950" indent="-285750">
              <a:buFont typeface="Arial" panose="020B0604020202020204" pitchFamily="34" charset="0"/>
              <a:buChar char="•"/>
            </a:pPr>
            <a:r>
              <a:rPr lang="en-US" sz="1400" dirty="0"/>
              <a:t>Includes plan to address or reduce the risk</a:t>
            </a:r>
          </a:p>
        </p:txBody>
      </p:sp>
      <p:pic>
        <p:nvPicPr>
          <p:cNvPr id="2050" name="Picture 2" descr="431 Three Puzzle Pieces Stock Photos, Pictures &amp; Royalty-Free Images -  iStock">
            <a:extLst>
              <a:ext uri="{FF2B5EF4-FFF2-40B4-BE49-F238E27FC236}">
                <a16:creationId xmlns:a16="http://schemas.microsoft.com/office/drawing/2014/main" id="{E6C030D6-CE63-4DF2-874B-E9D74618C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203" y="3302093"/>
            <a:ext cx="3600450" cy="184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208193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92B46F9-BAAA-D24D-B371-F85B945B4EA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51CAEB-BC49-3746-8DF8-B04A2F2DC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77325"/>
            <a:ext cx="3429000" cy="3043200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Accountability</a:t>
            </a:r>
          </a:p>
          <a:p>
            <a:pPr marL="533400" indent="-533400">
              <a:buFontTx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Identify Purpose</a:t>
            </a:r>
          </a:p>
          <a:p>
            <a:pPr marL="533400" indent="-533400">
              <a:buFontTx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Consent</a:t>
            </a:r>
          </a:p>
          <a:p>
            <a:pPr marL="533400" indent="-533400">
              <a:buFontTx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Limit Collection</a:t>
            </a:r>
          </a:p>
          <a:p>
            <a:pPr marL="533400" indent="-533400">
              <a:buFontTx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Limit Use, Disclosure and Retention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44D4308-E334-4C41-934E-802705E0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22975"/>
            <a:ext cx="7772400" cy="744300"/>
          </a:xfrm>
        </p:spPr>
        <p:txBody>
          <a:bodyPr/>
          <a:lstStyle/>
          <a:p>
            <a:r>
              <a:rPr lang="en-US" sz="3200" dirty="0"/>
              <a:t>10 Privacy Principles</a:t>
            </a:r>
            <a:br>
              <a:rPr lang="en-US" sz="3200" dirty="0"/>
            </a:br>
            <a:r>
              <a:rPr lang="en-US" sz="2000" dirty="0">
                <a:solidFill>
                  <a:schemeClr val="folHlink"/>
                </a:solidFill>
              </a:rPr>
              <a:t>CSA Model Code for the </a:t>
            </a:r>
            <a:r>
              <a:rPr lang="en-US" sz="1800" dirty="0">
                <a:solidFill>
                  <a:schemeClr val="folHlink"/>
                </a:solidFill>
              </a:rPr>
              <a:t>Protection</a:t>
            </a:r>
            <a:r>
              <a:rPr lang="en-US" sz="2000" dirty="0">
                <a:solidFill>
                  <a:schemeClr val="folHlink"/>
                </a:solidFill>
              </a:rPr>
              <a:t> of Personal Information</a:t>
            </a:r>
            <a:r>
              <a:rPr lang="en-US" sz="2000" dirty="0"/>
              <a:t> </a:t>
            </a:r>
            <a:endParaRPr lang="en-US" sz="320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FDB2AA5-60F8-44BE-8158-FBE5877A2E10}"/>
              </a:ext>
            </a:extLst>
          </p:cNvPr>
          <p:cNvSpPr txBox="1">
            <a:spLocks/>
          </p:cNvSpPr>
          <p:nvPr/>
        </p:nvSpPr>
        <p:spPr bwMode="auto">
          <a:xfrm>
            <a:off x="4572000" y="1477325"/>
            <a:ext cx="3962400" cy="30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lvl="0" indent="-381000" algn="l" rtl="0" eaLnBrk="0" fontAlgn="base" hangingPunct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defRPr sz="2400" b="0" i="0">
                <a:solidFill>
                  <a:schemeClr val="accent5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/>
                <a:sym typeface="Arial" charset="0"/>
              </a:defRPr>
            </a:lvl1pPr>
            <a:lvl2pPr marL="914400" lvl="1" indent="-3810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charset="0"/>
              <a:buChar char="◦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marL="1371600" lvl="2" indent="-3810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charset="0"/>
              <a:buChar char="◦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marL="1828800" lvl="3" indent="-3810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charset="0"/>
              <a:buChar char="◦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marL="2286000" lvl="4" indent="-3810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charset="0"/>
              <a:buChar char="◦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◦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◦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◦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◦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33400" indent="-533400"/>
            <a:r>
              <a:rPr lang="en-US" dirty="0">
                <a:solidFill>
                  <a:schemeClr val="tx1"/>
                </a:solidFill>
              </a:rPr>
              <a:t>6. Accuracy</a:t>
            </a:r>
          </a:p>
          <a:p>
            <a:pPr marL="533400" indent="-533400"/>
            <a:r>
              <a:rPr lang="en-US" dirty="0">
                <a:solidFill>
                  <a:schemeClr val="tx1"/>
                </a:solidFill>
              </a:rPr>
              <a:t>7. Safeguards</a:t>
            </a:r>
          </a:p>
          <a:p>
            <a:pPr marL="533400" indent="-533400"/>
            <a:r>
              <a:rPr lang="en-US" dirty="0">
                <a:solidFill>
                  <a:schemeClr val="tx1"/>
                </a:solidFill>
              </a:rPr>
              <a:t>8. Openness</a:t>
            </a:r>
          </a:p>
          <a:p>
            <a:pPr marL="533400" indent="-533400"/>
            <a:r>
              <a:rPr lang="en-US" dirty="0">
                <a:solidFill>
                  <a:schemeClr val="tx1"/>
                </a:solidFill>
              </a:rPr>
              <a:t>9. Individual Access </a:t>
            </a:r>
          </a:p>
          <a:p>
            <a:pPr marL="533400" indent="-533400"/>
            <a:r>
              <a:rPr lang="en-US" dirty="0">
                <a:solidFill>
                  <a:schemeClr val="tx1"/>
                </a:solidFill>
              </a:rPr>
              <a:t>10. Challenging Compliance </a:t>
            </a:r>
          </a:p>
          <a:p>
            <a:pPr marL="533400" indent="-533400">
              <a:buFontTx/>
              <a:buAutoNum type="arabicPeriod"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342851256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Silvia template">
  <a:themeElements>
    <a:clrScheme name="Custom 6">
      <a:dk1>
        <a:srgbClr val="000000"/>
      </a:dk1>
      <a:lt1>
        <a:srgbClr val="FFFFFF"/>
      </a:lt1>
      <a:dk2>
        <a:srgbClr val="5D6273"/>
      </a:dk2>
      <a:lt2>
        <a:srgbClr val="DBEFF9"/>
      </a:lt2>
      <a:accent1>
        <a:srgbClr val="0F6FC6"/>
      </a:accent1>
      <a:accent2>
        <a:srgbClr val="73D66E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Garamond-Trebuchet MS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 Powerpoint template" id="{02D4750D-C1DE-A749-94B9-8A806E8B4D0B}" vid="{133CE373-7F13-0747-9F73-3474FCC43D0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7209</TotalTime>
  <Words>729</Words>
  <Application>Microsoft Office PowerPoint</Application>
  <PresentationFormat>On-screen Show (16:9)</PresentationFormat>
  <Paragraphs>132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Lato Black</vt:lpstr>
      <vt:lpstr>Lato Light</vt:lpstr>
      <vt:lpstr>Trebuchet MS</vt:lpstr>
      <vt:lpstr>Silvia template</vt:lpstr>
      <vt:lpstr> Privacy impact assessments (PIA)  Presented by: Sherri Maye &amp; Crystal Llewellyn,  Access to information &amp; Privacy Consultants  April 2024</vt:lpstr>
      <vt:lpstr>Health PEI Access to Information &amp; Privacy (ATIP) Team</vt:lpstr>
      <vt:lpstr>PowerPoint Presentation</vt:lpstr>
      <vt:lpstr>When is a PIA required?</vt:lpstr>
      <vt:lpstr>When is a PIA required?</vt:lpstr>
      <vt:lpstr>Examples of initiatives requiring PIAs</vt:lpstr>
      <vt:lpstr>What is a PIA?</vt:lpstr>
      <vt:lpstr>PIA Components</vt:lpstr>
      <vt:lpstr>10 Privacy Principles CSA Model Code for the Protection of Personal Information </vt:lpstr>
      <vt:lpstr>PIA Roles and Responsibilities</vt:lpstr>
      <vt:lpstr>PIA Roles and Responsibilities</vt:lpstr>
      <vt:lpstr>Resources</vt:lpstr>
      <vt:lpstr>What if a PIA is not mandatory?</vt:lpstr>
      <vt:lpstr>PowerPoint Presentation</vt:lpstr>
      <vt:lpstr> 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Marc C.  Dagenais</dc:creator>
  <cp:lastModifiedBy>Crystal Llewellyn</cp:lastModifiedBy>
  <cp:revision>230</cp:revision>
  <dcterms:created xsi:type="dcterms:W3CDTF">2019-11-26T13:23:49Z</dcterms:created>
  <dcterms:modified xsi:type="dcterms:W3CDTF">2024-09-13T17:10:10Z</dcterms:modified>
</cp:coreProperties>
</file>