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8" r:id="rId2"/>
    <p:sldId id="335" r:id="rId3"/>
    <p:sldId id="305" r:id="rId4"/>
    <p:sldId id="330" r:id="rId5"/>
    <p:sldId id="321" r:id="rId6"/>
    <p:sldId id="320" r:id="rId7"/>
    <p:sldId id="323" r:id="rId8"/>
    <p:sldId id="343" r:id="rId9"/>
    <p:sldId id="344" r:id="rId10"/>
    <p:sldId id="338" r:id="rId11"/>
    <p:sldId id="345" r:id="rId12"/>
    <p:sldId id="341" r:id="rId13"/>
    <p:sldId id="336" r:id="rId14"/>
    <p:sldId id="346" r:id="rId15"/>
    <p:sldId id="322" r:id="rId16"/>
    <p:sldId id="334" r:id="rId17"/>
    <p:sldId id="331" r:id="rId18"/>
    <p:sldId id="349" r:id="rId19"/>
    <p:sldId id="347" r:id="rId20"/>
    <p:sldId id="325" r:id="rId21"/>
    <p:sldId id="333" r:id="rId22"/>
    <p:sldId id="332" r:id="rId23"/>
    <p:sldId id="348" r:id="rId24"/>
    <p:sldId id="337" r:id="rId25"/>
    <p:sldId id="327" r:id="rId26"/>
    <p:sldId id="339" r:id="rId27"/>
    <p:sldId id="328" r:id="rId28"/>
  </p:sldIdLst>
  <p:sldSz cx="12192000" cy="6858000"/>
  <p:notesSz cx="92392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6" d="100"/>
          <a:sy n="106" d="100"/>
        </p:scale>
        <p:origin x="654" y="108"/>
      </p:cViewPr>
      <p:guideLst/>
    </p:cSldViewPr>
  </p:slideViewPr>
  <p:outlineViewPr>
    <p:cViewPr>
      <p:scale>
        <a:sx n="33" d="100"/>
        <a:sy n="33" d="100"/>
      </p:scale>
      <p:origin x="0" y="-18446"/>
    </p:cViewPr>
  </p:outlineViewPr>
  <p:notesTextViewPr>
    <p:cViewPr>
      <p:scale>
        <a:sx n="1" d="1"/>
        <a:sy n="1" d="1"/>
      </p:scale>
      <p:origin x="0" y="0"/>
    </p:cViewPr>
  </p:notesTextViewPr>
  <p:notesViewPr>
    <p:cSldViewPr snapToGrid="0">
      <p:cViewPr varScale="1">
        <p:scale>
          <a:sx n="84" d="100"/>
          <a:sy n="84" d="100"/>
        </p:scale>
        <p:origin x="2117"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3675" cy="344091"/>
          </a:xfrm>
          <a:prstGeom prst="rect">
            <a:avLst/>
          </a:prstGeom>
        </p:spPr>
        <p:txBody>
          <a:bodyPr vert="horz" lIns="91975" tIns="45988" rIns="91975" bIns="45988" rtlCol="0"/>
          <a:lstStyle>
            <a:lvl1pPr algn="l">
              <a:defRPr sz="1200"/>
            </a:lvl1pPr>
          </a:lstStyle>
          <a:p>
            <a:endParaRPr lang="en-US"/>
          </a:p>
        </p:txBody>
      </p:sp>
      <p:sp>
        <p:nvSpPr>
          <p:cNvPr id="3" name="Date Placeholder 2"/>
          <p:cNvSpPr>
            <a:spLocks noGrp="1"/>
          </p:cNvSpPr>
          <p:nvPr>
            <p:ph type="dt" idx="1"/>
          </p:nvPr>
        </p:nvSpPr>
        <p:spPr>
          <a:xfrm>
            <a:off x="5233437" y="2"/>
            <a:ext cx="4003675" cy="344091"/>
          </a:xfrm>
          <a:prstGeom prst="rect">
            <a:avLst/>
          </a:prstGeom>
        </p:spPr>
        <p:txBody>
          <a:bodyPr vert="horz" lIns="91975" tIns="45988" rIns="91975" bIns="45988" rtlCol="0"/>
          <a:lstStyle>
            <a:lvl1pPr algn="r">
              <a:defRPr sz="1200"/>
            </a:lvl1pPr>
          </a:lstStyle>
          <a:p>
            <a:fld id="{388887B4-4E37-46EA-845D-C9743BF38D1A}" type="datetimeFigureOut">
              <a:rPr lang="en-US" smtClean="0"/>
              <a:t>9/8/2023</a:t>
            </a:fld>
            <a:endParaRPr lang="en-US"/>
          </a:p>
        </p:txBody>
      </p:sp>
      <p:sp>
        <p:nvSpPr>
          <p:cNvPr id="4" name="Slide Image Placeholder 3"/>
          <p:cNvSpPr>
            <a:spLocks noGrp="1" noRot="1" noChangeAspect="1"/>
          </p:cNvSpPr>
          <p:nvPr>
            <p:ph type="sldImg" idx="2"/>
          </p:nvPr>
        </p:nvSpPr>
        <p:spPr>
          <a:xfrm>
            <a:off x="2562225" y="857250"/>
            <a:ext cx="4114800" cy="2314575"/>
          </a:xfrm>
          <a:prstGeom prst="rect">
            <a:avLst/>
          </a:prstGeom>
          <a:noFill/>
          <a:ln w="12700">
            <a:solidFill>
              <a:prstClr val="black"/>
            </a:solidFill>
          </a:ln>
        </p:spPr>
        <p:txBody>
          <a:bodyPr vert="horz" lIns="91975" tIns="45988" rIns="91975" bIns="45988" rtlCol="0" anchor="ctr"/>
          <a:lstStyle/>
          <a:p>
            <a:endParaRPr lang="en-US"/>
          </a:p>
        </p:txBody>
      </p:sp>
      <p:sp>
        <p:nvSpPr>
          <p:cNvPr id="5" name="Notes Placeholder 4"/>
          <p:cNvSpPr>
            <a:spLocks noGrp="1"/>
          </p:cNvSpPr>
          <p:nvPr>
            <p:ph type="body" sz="quarter" idx="3"/>
          </p:nvPr>
        </p:nvSpPr>
        <p:spPr>
          <a:xfrm>
            <a:off x="923925" y="3300412"/>
            <a:ext cx="7391400" cy="2700338"/>
          </a:xfrm>
          <a:prstGeom prst="rect">
            <a:avLst/>
          </a:prstGeom>
        </p:spPr>
        <p:txBody>
          <a:bodyPr vert="horz" lIns="91975" tIns="45988" rIns="91975" bIns="459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03675" cy="344090"/>
          </a:xfrm>
          <a:prstGeom prst="rect">
            <a:avLst/>
          </a:prstGeom>
        </p:spPr>
        <p:txBody>
          <a:bodyPr vert="horz" lIns="91975" tIns="45988" rIns="91975" bIns="45988" rtlCol="0" anchor="b"/>
          <a:lstStyle>
            <a:lvl1pPr algn="l">
              <a:defRPr sz="1200"/>
            </a:lvl1pPr>
          </a:lstStyle>
          <a:p>
            <a:endParaRPr lang="en-US"/>
          </a:p>
        </p:txBody>
      </p:sp>
      <p:sp>
        <p:nvSpPr>
          <p:cNvPr id="7" name="Slide Number Placeholder 6"/>
          <p:cNvSpPr>
            <a:spLocks noGrp="1"/>
          </p:cNvSpPr>
          <p:nvPr>
            <p:ph type="sldNum" sz="quarter" idx="5"/>
          </p:nvPr>
        </p:nvSpPr>
        <p:spPr>
          <a:xfrm>
            <a:off x="5233437" y="6513910"/>
            <a:ext cx="4003675" cy="344090"/>
          </a:xfrm>
          <a:prstGeom prst="rect">
            <a:avLst/>
          </a:prstGeom>
        </p:spPr>
        <p:txBody>
          <a:bodyPr vert="horz" lIns="91975" tIns="45988" rIns="91975" bIns="45988" rtlCol="0" anchor="b"/>
          <a:lstStyle>
            <a:lvl1pPr algn="r">
              <a:defRPr sz="1200"/>
            </a:lvl1pPr>
          </a:lstStyle>
          <a:p>
            <a:fld id="{3EF975A6-B390-4FB1-B560-553426C9B5D6}" type="slidenum">
              <a:rPr lang="en-US" smtClean="0"/>
              <a:t>‹#›</a:t>
            </a:fld>
            <a:endParaRPr lang="en-US"/>
          </a:p>
        </p:txBody>
      </p:sp>
    </p:spTree>
    <p:extLst>
      <p:ext uri="{BB962C8B-B14F-4D97-AF65-F5344CB8AC3E}">
        <p14:creationId xmlns:p14="http://schemas.microsoft.com/office/powerpoint/2010/main" val="979602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a:t>
            </a:fld>
            <a:endParaRPr lang="en-US"/>
          </a:p>
        </p:txBody>
      </p:sp>
    </p:spTree>
    <p:extLst>
      <p:ext uri="{BB962C8B-B14F-4D97-AF65-F5344CB8AC3E}">
        <p14:creationId xmlns:p14="http://schemas.microsoft.com/office/powerpoint/2010/main" val="381806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10</a:t>
            </a:fld>
            <a:endParaRPr lang="en-US"/>
          </a:p>
        </p:txBody>
      </p:sp>
    </p:spTree>
    <p:extLst>
      <p:ext uri="{BB962C8B-B14F-4D97-AF65-F5344CB8AC3E}">
        <p14:creationId xmlns:p14="http://schemas.microsoft.com/office/powerpoint/2010/main" val="180787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11</a:t>
            </a:fld>
            <a:endParaRPr lang="en-US"/>
          </a:p>
        </p:txBody>
      </p:sp>
    </p:spTree>
    <p:extLst>
      <p:ext uri="{BB962C8B-B14F-4D97-AF65-F5344CB8AC3E}">
        <p14:creationId xmlns:p14="http://schemas.microsoft.com/office/powerpoint/2010/main" val="145621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12</a:t>
            </a:fld>
            <a:endParaRPr lang="en-US"/>
          </a:p>
        </p:txBody>
      </p:sp>
    </p:spTree>
    <p:extLst>
      <p:ext uri="{BB962C8B-B14F-4D97-AF65-F5344CB8AC3E}">
        <p14:creationId xmlns:p14="http://schemas.microsoft.com/office/powerpoint/2010/main" val="413130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00411"/>
            <a:ext cx="7391400" cy="2936161"/>
          </a:xfrm>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13</a:t>
            </a:fld>
            <a:endParaRPr lang="en-US"/>
          </a:p>
        </p:txBody>
      </p:sp>
    </p:spTree>
    <p:extLst>
      <p:ext uri="{BB962C8B-B14F-4D97-AF65-F5344CB8AC3E}">
        <p14:creationId xmlns:p14="http://schemas.microsoft.com/office/powerpoint/2010/main" val="293521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14</a:t>
            </a:fld>
            <a:endParaRPr lang="en-US"/>
          </a:p>
        </p:txBody>
      </p:sp>
    </p:spTree>
    <p:extLst>
      <p:ext uri="{BB962C8B-B14F-4D97-AF65-F5344CB8AC3E}">
        <p14:creationId xmlns:p14="http://schemas.microsoft.com/office/powerpoint/2010/main" val="317791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15</a:t>
            </a:fld>
            <a:endParaRPr lang="en-US"/>
          </a:p>
        </p:txBody>
      </p:sp>
    </p:spTree>
    <p:extLst>
      <p:ext uri="{BB962C8B-B14F-4D97-AF65-F5344CB8AC3E}">
        <p14:creationId xmlns:p14="http://schemas.microsoft.com/office/powerpoint/2010/main" val="189985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00412"/>
            <a:ext cx="7391400" cy="3362521"/>
          </a:xfrm>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16</a:t>
            </a:fld>
            <a:endParaRPr lang="en-US"/>
          </a:p>
        </p:txBody>
      </p:sp>
    </p:spTree>
    <p:extLst>
      <p:ext uri="{BB962C8B-B14F-4D97-AF65-F5344CB8AC3E}">
        <p14:creationId xmlns:p14="http://schemas.microsoft.com/office/powerpoint/2010/main" val="3143748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00411"/>
            <a:ext cx="7391400" cy="3213499"/>
          </a:xfrm>
        </p:spPr>
        <p:txBody>
          <a:bodyPr/>
          <a:lstStyle/>
          <a:p>
            <a:pPr marL="0" lvl="1" defTabSz="925110">
              <a:defRPr/>
            </a:pPr>
            <a:r>
              <a:rPr lang="en-US" sz="1100"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17</a:t>
            </a:fld>
            <a:endParaRPr lang="en-US"/>
          </a:p>
        </p:txBody>
      </p:sp>
    </p:spTree>
    <p:extLst>
      <p:ext uri="{BB962C8B-B14F-4D97-AF65-F5344CB8AC3E}">
        <p14:creationId xmlns:p14="http://schemas.microsoft.com/office/powerpoint/2010/main" val="3827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00411"/>
            <a:ext cx="7391400" cy="3213499"/>
          </a:xfrm>
        </p:spPr>
        <p:txBody>
          <a:bodyPr/>
          <a:lstStyle/>
          <a:p>
            <a:pPr marL="0" lvl="1" defTabSz="925110">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18</a:t>
            </a:fld>
            <a:endParaRPr lang="en-US"/>
          </a:p>
        </p:txBody>
      </p:sp>
    </p:spTree>
    <p:extLst>
      <p:ext uri="{BB962C8B-B14F-4D97-AF65-F5344CB8AC3E}">
        <p14:creationId xmlns:p14="http://schemas.microsoft.com/office/powerpoint/2010/main" val="309121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19</a:t>
            </a:fld>
            <a:endParaRPr lang="en-US"/>
          </a:p>
        </p:txBody>
      </p:sp>
    </p:spTree>
    <p:extLst>
      <p:ext uri="{BB962C8B-B14F-4D97-AF65-F5344CB8AC3E}">
        <p14:creationId xmlns:p14="http://schemas.microsoft.com/office/powerpoint/2010/main" val="78425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2</a:t>
            </a:fld>
            <a:endParaRPr lang="en-US"/>
          </a:p>
        </p:txBody>
      </p:sp>
    </p:spTree>
    <p:extLst>
      <p:ext uri="{BB962C8B-B14F-4D97-AF65-F5344CB8AC3E}">
        <p14:creationId xmlns:p14="http://schemas.microsoft.com/office/powerpoint/2010/main" val="402295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20</a:t>
            </a:fld>
            <a:endParaRPr lang="en-US"/>
          </a:p>
        </p:txBody>
      </p:sp>
    </p:spTree>
    <p:extLst>
      <p:ext uri="{BB962C8B-B14F-4D97-AF65-F5344CB8AC3E}">
        <p14:creationId xmlns:p14="http://schemas.microsoft.com/office/powerpoint/2010/main" val="159788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21</a:t>
            </a:fld>
            <a:endParaRPr lang="en-US"/>
          </a:p>
        </p:txBody>
      </p:sp>
    </p:spTree>
    <p:extLst>
      <p:ext uri="{BB962C8B-B14F-4D97-AF65-F5344CB8AC3E}">
        <p14:creationId xmlns:p14="http://schemas.microsoft.com/office/powerpoint/2010/main" val="222450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22</a:t>
            </a:fld>
            <a:endParaRPr lang="en-US"/>
          </a:p>
        </p:txBody>
      </p:sp>
    </p:spTree>
    <p:extLst>
      <p:ext uri="{BB962C8B-B14F-4D97-AF65-F5344CB8AC3E}">
        <p14:creationId xmlns:p14="http://schemas.microsoft.com/office/powerpoint/2010/main" val="126272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925" y="3300411"/>
            <a:ext cx="7391400" cy="3213499"/>
          </a:xfrm>
        </p:spPr>
        <p:txBody>
          <a:bodyPr/>
          <a:lstStyle/>
          <a:p>
            <a:pPr marL="0" lvl="1" defTabSz="925110">
              <a:defRPr/>
            </a:pPr>
            <a:endParaRPr lang="en-US" sz="1100" dirty="0">
              <a:latin typeface="Arial" panose="020B0604020202020204" pitchFamily="34" charset="0"/>
              <a:cs typeface="Arial" panose="020B0604020202020204" pitchFamily="34" charset="0"/>
            </a:endParaRPr>
          </a:p>
          <a:p>
            <a:pPr marL="0" lvl="1" defTabSz="925110">
              <a:defRPr/>
            </a:pPr>
            <a:endParaRPr lang="en-US" sz="1100" dirty="0">
              <a:latin typeface="Arial" panose="020B0604020202020204" pitchFamily="34" charset="0"/>
              <a:cs typeface="Arial" panose="020B0604020202020204" pitchFamily="34" charset="0"/>
            </a:endParaRPr>
          </a:p>
          <a:p>
            <a:pPr marL="0" lvl="1" defTabSz="925110">
              <a:defRPr/>
            </a:pPr>
            <a:endParaRPr lang="en-US" sz="1100" dirty="0">
              <a:latin typeface="Arial" panose="020B0604020202020204" pitchFamily="34" charset="0"/>
              <a:cs typeface="Arial" panose="020B0604020202020204" pitchFamily="34" charset="0"/>
            </a:endParaRPr>
          </a:p>
          <a:p>
            <a:pPr marL="0" lvl="1" defTabSz="925110">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23</a:t>
            </a:fld>
            <a:endParaRPr lang="en-US"/>
          </a:p>
        </p:txBody>
      </p:sp>
    </p:spTree>
    <p:extLst>
      <p:ext uri="{BB962C8B-B14F-4D97-AF65-F5344CB8AC3E}">
        <p14:creationId xmlns:p14="http://schemas.microsoft.com/office/powerpoint/2010/main" val="18568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24</a:t>
            </a:fld>
            <a:endParaRPr lang="en-US"/>
          </a:p>
        </p:txBody>
      </p:sp>
    </p:spTree>
    <p:extLst>
      <p:ext uri="{BB962C8B-B14F-4D97-AF65-F5344CB8AC3E}">
        <p14:creationId xmlns:p14="http://schemas.microsoft.com/office/powerpoint/2010/main" val="1321444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25</a:t>
            </a:fld>
            <a:endParaRPr lang="en-US"/>
          </a:p>
        </p:txBody>
      </p:sp>
    </p:spTree>
    <p:extLst>
      <p:ext uri="{BB962C8B-B14F-4D97-AF65-F5344CB8AC3E}">
        <p14:creationId xmlns:p14="http://schemas.microsoft.com/office/powerpoint/2010/main" val="2775871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6554B-B22B-4C19-A7E3-BF0B257A1353}" type="slidenum">
              <a:rPr lang="en-US" smtClean="0"/>
              <a:pPr/>
              <a:t>26</a:t>
            </a:fld>
            <a:endParaRPr lang="en-US"/>
          </a:p>
        </p:txBody>
      </p:sp>
    </p:spTree>
    <p:extLst>
      <p:ext uri="{BB962C8B-B14F-4D97-AF65-F5344CB8AC3E}">
        <p14:creationId xmlns:p14="http://schemas.microsoft.com/office/powerpoint/2010/main" val="2997834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27</a:t>
            </a:fld>
            <a:endParaRPr lang="en-US"/>
          </a:p>
        </p:txBody>
      </p:sp>
    </p:spTree>
    <p:extLst>
      <p:ext uri="{BB962C8B-B14F-4D97-AF65-F5344CB8AC3E}">
        <p14:creationId xmlns:p14="http://schemas.microsoft.com/office/powerpoint/2010/main" val="398648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3</a:t>
            </a:fld>
            <a:endParaRPr lang="en-US"/>
          </a:p>
        </p:txBody>
      </p:sp>
    </p:spTree>
    <p:extLst>
      <p:ext uri="{BB962C8B-B14F-4D97-AF65-F5344CB8AC3E}">
        <p14:creationId xmlns:p14="http://schemas.microsoft.com/office/powerpoint/2010/main" val="1579955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4</a:t>
            </a:fld>
            <a:endParaRPr lang="en-US"/>
          </a:p>
        </p:txBody>
      </p:sp>
    </p:spTree>
    <p:extLst>
      <p:ext uri="{BB962C8B-B14F-4D97-AF65-F5344CB8AC3E}">
        <p14:creationId xmlns:p14="http://schemas.microsoft.com/office/powerpoint/2010/main" val="362383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5</a:t>
            </a:fld>
            <a:endParaRPr lang="en-US"/>
          </a:p>
        </p:txBody>
      </p:sp>
    </p:spTree>
    <p:extLst>
      <p:ext uri="{BB962C8B-B14F-4D97-AF65-F5344CB8AC3E}">
        <p14:creationId xmlns:p14="http://schemas.microsoft.com/office/powerpoint/2010/main" val="309528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975A6-B390-4FB1-B560-553426C9B5D6}" type="slidenum">
              <a:rPr lang="en-US" smtClean="0"/>
              <a:t>6</a:t>
            </a:fld>
            <a:endParaRPr lang="en-US"/>
          </a:p>
        </p:txBody>
      </p:sp>
    </p:spTree>
    <p:extLst>
      <p:ext uri="{BB962C8B-B14F-4D97-AF65-F5344CB8AC3E}">
        <p14:creationId xmlns:p14="http://schemas.microsoft.com/office/powerpoint/2010/main" val="40350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7</a:t>
            </a:fld>
            <a:endParaRPr lang="en-US"/>
          </a:p>
        </p:txBody>
      </p:sp>
    </p:spTree>
    <p:extLst>
      <p:ext uri="{BB962C8B-B14F-4D97-AF65-F5344CB8AC3E}">
        <p14:creationId xmlns:p14="http://schemas.microsoft.com/office/powerpoint/2010/main" val="271641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8</a:t>
            </a:fld>
            <a:endParaRPr lang="en-US"/>
          </a:p>
        </p:txBody>
      </p:sp>
    </p:spTree>
    <p:extLst>
      <p:ext uri="{BB962C8B-B14F-4D97-AF65-F5344CB8AC3E}">
        <p14:creationId xmlns:p14="http://schemas.microsoft.com/office/powerpoint/2010/main" val="325546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EF975A6-B390-4FB1-B560-553426C9B5D6}" type="slidenum">
              <a:rPr lang="en-US" smtClean="0"/>
              <a:t>9</a:t>
            </a:fld>
            <a:endParaRPr lang="en-US"/>
          </a:p>
        </p:txBody>
      </p:sp>
    </p:spTree>
    <p:extLst>
      <p:ext uri="{BB962C8B-B14F-4D97-AF65-F5344CB8AC3E}">
        <p14:creationId xmlns:p14="http://schemas.microsoft.com/office/powerpoint/2010/main" val="155046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1250-0482-47F9-95D4-48BB3D54D7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015BD3-DBAD-45D7-AA25-D70527EE6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9D4BB2-EA72-47B2-8DA6-3E6C65851820}"/>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5" name="Footer Placeholder 4">
            <a:extLst>
              <a:ext uri="{FF2B5EF4-FFF2-40B4-BE49-F238E27FC236}">
                <a16:creationId xmlns:a16="http://schemas.microsoft.com/office/drawing/2014/main" id="{38826D48-C2C5-41A2-AF84-6733BED54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CF6D1-77A1-4095-B357-DEF829189A42}"/>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282998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FA89-9A82-40E8-AB08-11B138B9B0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FC243D-6006-42D8-BC46-29EF185AD1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ED9E9-4235-4A02-B5FF-B9A5CB1F6853}"/>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5" name="Footer Placeholder 4">
            <a:extLst>
              <a:ext uri="{FF2B5EF4-FFF2-40B4-BE49-F238E27FC236}">
                <a16:creationId xmlns:a16="http://schemas.microsoft.com/office/drawing/2014/main" id="{C8D56A5C-749A-4969-98FD-EAD282D0A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FE3B8-3541-4452-8261-99FEDAB70597}"/>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47678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F312F0-8561-4E63-BD88-126F9CD6CA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3E457F-C0F4-4E3B-8815-0BC9043BF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D2FC9-CB0A-4397-9D41-0F473679240E}"/>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5" name="Footer Placeholder 4">
            <a:extLst>
              <a:ext uri="{FF2B5EF4-FFF2-40B4-BE49-F238E27FC236}">
                <a16:creationId xmlns:a16="http://schemas.microsoft.com/office/drawing/2014/main" id="{FE1DB683-E5E6-4679-B83F-DE40790BE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6EB79-A28A-4DC5-98EA-E5A71070AE72}"/>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3068775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nly Option #1">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AD4664-84D4-DC4D-9AAA-220364728F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12192001" cy="6401221"/>
          </a:xfrm>
          <a:prstGeom prst="rect">
            <a:avLst/>
          </a:prstGeom>
        </p:spPr>
      </p:pic>
      <p:sp>
        <p:nvSpPr>
          <p:cNvPr id="5" name="Title 1"/>
          <p:cNvSpPr>
            <a:spLocks noGrp="1"/>
          </p:cNvSpPr>
          <p:nvPr>
            <p:ph type="title"/>
          </p:nvPr>
        </p:nvSpPr>
        <p:spPr>
          <a:xfrm>
            <a:off x="1219200" y="4944229"/>
            <a:ext cx="12517120" cy="1082675"/>
          </a:xfrm>
        </p:spPr>
        <p:txBody>
          <a:bodyPr anchor="ctr" anchorCtr="0"/>
          <a:lstStyle>
            <a:lvl1pPr algn="l">
              <a:defRPr sz="5333" b="1" i="0" cap="all">
                <a:solidFill>
                  <a:schemeClr val="bg2"/>
                </a:solidFill>
                <a:latin typeface="Trebuchet MS" panose="020B0703020202090204" pitchFamily="34" charset="0"/>
              </a:defRPr>
            </a:lvl1pPr>
          </a:lstStyle>
          <a:p>
            <a:endParaRPr lang="en-US" dirty="0"/>
          </a:p>
        </p:txBody>
      </p:sp>
      <p:sp>
        <p:nvSpPr>
          <p:cNvPr id="6" name="Text Placeholder 2"/>
          <p:cNvSpPr>
            <a:spLocks noGrp="1"/>
          </p:cNvSpPr>
          <p:nvPr>
            <p:ph type="body" idx="1"/>
          </p:nvPr>
        </p:nvSpPr>
        <p:spPr>
          <a:xfrm>
            <a:off x="1219200" y="6026905"/>
            <a:ext cx="12517120" cy="882649"/>
          </a:xfrm>
        </p:spPr>
        <p:txBody>
          <a:bodyPr anchor="ctr" anchorCtr="0"/>
          <a:lstStyle>
            <a:lvl1pPr marL="0" indent="0" algn="l">
              <a:buNone/>
              <a:defRPr sz="2667" b="0" i="0">
                <a:solidFill>
                  <a:schemeClr val="accent5"/>
                </a:solidFill>
                <a:latin typeface="Trebuchet MS" panose="020B070302020209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CA" dirty="0"/>
              <a:t>Click to edit Master text styles</a:t>
            </a:r>
          </a:p>
        </p:txBody>
      </p:sp>
      <p:sp>
        <p:nvSpPr>
          <p:cNvPr id="9" name="Google Shape;11;p2">
            <a:extLst>
              <a:ext uri="{FF2B5EF4-FFF2-40B4-BE49-F238E27FC236}">
                <a16:creationId xmlns:a16="http://schemas.microsoft.com/office/drawing/2014/main" id="{E95F26B0-0265-F949-8E10-5BC18166B34C}"/>
              </a:ext>
            </a:extLst>
          </p:cNvPr>
          <p:cNvSpPr/>
          <p:nvPr userDrawn="1"/>
        </p:nvSpPr>
        <p:spPr>
          <a:xfrm rot="5400000">
            <a:off x="-309404" y="5072570"/>
            <a:ext cx="1444800" cy="825993"/>
          </a:xfrm>
          <a:prstGeom prst="triangle">
            <a:avLst>
              <a:gd name="adj" fmla="val 50000"/>
            </a:avLst>
          </a:prstGeom>
          <a:solidFill>
            <a:schemeClr val="bg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bg2"/>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4800" y="5914556"/>
            <a:ext cx="3556000" cy="740833"/>
          </a:xfrm>
          <a:prstGeom prst="rect">
            <a:avLst/>
          </a:prstGeom>
        </p:spPr>
      </p:pic>
    </p:spTree>
    <p:extLst>
      <p:ext uri="{BB962C8B-B14F-4D97-AF65-F5344CB8AC3E}">
        <p14:creationId xmlns:p14="http://schemas.microsoft.com/office/powerpoint/2010/main" val="2142124852"/>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7239000" y="1905000"/>
            <a:ext cx="6858000" cy="3048000"/>
          </a:xfrm>
          <a:prstGeom prst="rect">
            <a:avLst/>
          </a:prstGeom>
        </p:spPr>
      </p:pic>
      <p:sp>
        <p:nvSpPr>
          <p:cNvPr id="38" name="Google Shape;38;p5"/>
          <p:cNvSpPr txBox="1">
            <a:spLocks noGrp="1"/>
          </p:cNvSpPr>
          <p:nvPr>
            <p:ph type="title"/>
          </p:nvPr>
        </p:nvSpPr>
        <p:spPr>
          <a:xfrm>
            <a:off x="1117600" y="690033"/>
            <a:ext cx="8046000" cy="992400"/>
          </a:xfrm>
          <a:prstGeom prst="rect">
            <a:avLst/>
          </a:prstGeom>
        </p:spPr>
        <p:txBody>
          <a:bodyPr spcFirstLastPara="1" anchor="ctr" anchorCtr="0">
            <a:noAutofit/>
          </a:bodyPr>
          <a:lstStyle>
            <a:lvl1pPr lvl="0" rtl="0">
              <a:spcBef>
                <a:spcPts val="0"/>
              </a:spcBef>
              <a:spcAft>
                <a:spcPts val="0"/>
              </a:spcAft>
              <a:buSzPts val="3000"/>
              <a:buNone/>
              <a:defRPr sz="5867"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9" name="Google Shape;56;p7"/>
          <p:cNvSpPr txBox="1">
            <a:spLocks noGrp="1"/>
          </p:cNvSpPr>
          <p:nvPr>
            <p:ph type="body" idx="1"/>
          </p:nvPr>
        </p:nvSpPr>
        <p:spPr>
          <a:xfrm>
            <a:off x="1117600" y="1905000"/>
            <a:ext cx="3893000" cy="4064000"/>
          </a:xfrm>
          <a:prstGeom prst="rect">
            <a:avLst/>
          </a:prstGeom>
        </p:spPr>
        <p:txBody>
          <a:bodyPr spcFirstLastPara="1">
            <a:noAutofit/>
          </a:bodyPr>
          <a:lstStyle>
            <a:lvl1pPr marL="152396" lvl="0" indent="0" rtl="0">
              <a:spcBef>
                <a:spcPts val="800"/>
              </a:spcBef>
              <a:spcAft>
                <a:spcPts val="0"/>
              </a:spcAft>
              <a:buSzPts val="1800"/>
              <a:buFontTx/>
              <a:buNone/>
              <a:defRPr sz="3200">
                <a:solidFill>
                  <a:schemeClr val="accent1"/>
                </a:solidFill>
              </a:defRPr>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dirty="0"/>
          </a:p>
        </p:txBody>
      </p:sp>
      <p:sp>
        <p:nvSpPr>
          <p:cNvPr id="10" name="Google Shape;57;p7"/>
          <p:cNvSpPr txBox="1">
            <a:spLocks noGrp="1"/>
          </p:cNvSpPr>
          <p:nvPr>
            <p:ph type="body" idx="2"/>
          </p:nvPr>
        </p:nvSpPr>
        <p:spPr>
          <a:xfrm>
            <a:off x="5315400" y="1905000"/>
            <a:ext cx="3860800" cy="4064000"/>
          </a:xfrm>
          <a:prstGeom prst="rect">
            <a:avLst/>
          </a:prstGeom>
        </p:spPr>
        <p:txBody>
          <a:bodyPr spcFirstLastPara="1">
            <a:noAutofit/>
          </a:bodyPr>
          <a:lstStyle>
            <a:lvl1pPr marL="152396" lvl="0" indent="0" rtl="0">
              <a:spcBef>
                <a:spcPts val="800"/>
              </a:spcBef>
              <a:spcAft>
                <a:spcPts val="0"/>
              </a:spcAft>
              <a:buSzPts val="1800"/>
              <a:buFontTx/>
              <a:buNone/>
              <a:defRPr sz="3200">
                <a:solidFill>
                  <a:schemeClr val="accent1"/>
                </a:solidFill>
              </a:defRPr>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dirty="0"/>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316493" y="769604"/>
            <a:ext cx="1444800" cy="825993"/>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5"/>
              </a:solidFill>
            </a:endParaRPr>
          </a:p>
        </p:txBody>
      </p:sp>
    </p:spTree>
    <p:extLst>
      <p:ext uri="{BB962C8B-B14F-4D97-AF65-F5344CB8AC3E}">
        <p14:creationId xmlns:p14="http://schemas.microsoft.com/office/powerpoint/2010/main" val="333720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7D27-B3AE-4BF0-97A9-D28CB7BDE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FA02D-4F80-4964-BFB3-89220F67A3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1971-7880-4E96-9C29-C83755C87C90}"/>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5" name="Footer Placeholder 4">
            <a:extLst>
              <a:ext uri="{FF2B5EF4-FFF2-40B4-BE49-F238E27FC236}">
                <a16:creationId xmlns:a16="http://schemas.microsoft.com/office/drawing/2014/main" id="{ADB9D997-A573-4DCE-A45B-3249DA34D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CF32C-4EF7-4DE2-A19C-69112BF75153}"/>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388031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B2F-EC64-46F9-9C48-9CC63BC8AF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02895D-7026-440D-89F7-3DE65A2010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D32476-1852-4F91-9F85-3E2B2708548C}"/>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5" name="Footer Placeholder 4">
            <a:extLst>
              <a:ext uri="{FF2B5EF4-FFF2-40B4-BE49-F238E27FC236}">
                <a16:creationId xmlns:a16="http://schemas.microsoft.com/office/drawing/2014/main" id="{3A5F23EC-861E-4CC7-89A0-F7D651B93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83429-9ED7-4D71-813F-8C4734F4D386}"/>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149011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6375-363F-413A-AFCD-D0423260C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3E56C-3AF0-49C2-9A09-21EAC3406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68A710-C8C7-4341-95B7-2BF93C28D3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669F8E-E8FD-4320-B12C-68D0161EF48E}"/>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6" name="Footer Placeholder 5">
            <a:extLst>
              <a:ext uri="{FF2B5EF4-FFF2-40B4-BE49-F238E27FC236}">
                <a16:creationId xmlns:a16="http://schemas.microsoft.com/office/drawing/2014/main" id="{B17864F0-5D93-4D47-BB6E-F07554384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9595A-95ED-468C-B343-A19F4D06F73E}"/>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40164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590B-B528-43D3-B515-D425EF0108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D0A0C2-9043-4B10-AF67-8A7D40604B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22C106-D466-4257-B427-7C0CFFB40B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B89D0D-AA41-47F3-BD1C-FB7904F4B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B202E8-42E1-4942-8B83-AF2C34E9D3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D1080-6D3C-4365-B1C4-7928CD67D684}"/>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8" name="Footer Placeholder 7">
            <a:extLst>
              <a:ext uri="{FF2B5EF4-FFF2-40B4-BE49-F238E27FC236}">
                <a16:creationId xmlns:a16="http://schemas.microsoft.com/office/drawing/2014/main" id="{556B5285-0637-490F-979D-A3ED1D33F0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FAB7D0-62F8-43E6-9E1F-B8447E322862}"/>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333058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D235-EDAF-47D8-AC3A-DC94FD1FE4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454D73-F8DC-4109-B438-F43BE34EB54F}"/>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4" name="Footer Placeholder 3">
            <a:extLst>
              <a:ext uri="{FF2B5EF4-FFF2-40B4-BE49-F238E27FC236}">
                <a16:creationId xmlns:a16="http://schemas.microsoft.com/office/drawing/2014/main" id="{5881BA88-2C6B-4952-9D71-A6E488FCD4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A93ED6-BA32-4055-8EB6-23D39551E65D}"/>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224648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61918-00B9-4084-8629-9AE1D781C0C4}"/>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3" name="Footer Placeholder 2">
            <a:extLst>
              <a:ext uri="{FF2B5EF4-FFF2-40B4-BE49-F238E27FC236}">
                <a16:creationId xmlns:a16="http://schemas.microsoft.com/office/drawing/2014/main" id="{4197F396-A36A-487B-A14A-04FEFA21F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2F470C-32F1-4EB2-9DE4-531093785954}"/>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357292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ABDF-8D03-4A5C-8153-C046EB815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B18E7C-E92C-4256-9ACB-1852E1B6D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B4B7A7-1D3D-4A84-A1A8-5014E507E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E60E9-7450-4C37-B340-2900FBA65F56}"/>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6" name="Footer Placeholder 5">
            <a:extLst>
              <a:ext uri="{FF2B5EF4-FFF2-40B4-BE49-F238E27FC236}">
                <a16:creationId xmlns:a16="http://schemas.microsoft.com/office/drawing/2014/main" id="{BD46868F-73C4-4E1D-B140-4740B7BD7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F4405-B535-4900-8B4D-302B83573BBA}"/>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2247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3E69-91F1-4331-B11D-4F9265CE8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265EE-7314-4E00-9F5E-BCBA0CAD2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D32E9A-F897-4779-A550-CEDBC0496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416DD-18EE-4CAE-BA52-55EEDB4BE514}"/>
              </a:ext>
            </a:extLst>
          </p:cNvPr>
          <p:cNvSpPr>
            <a:spLocks noGrp="1"/>
          </p:cNvSpPr>
          <p:nvPr>
            <p:ph type="dt" sz="half" idx="10"/>
          </p:nvPr>
        </p:nvSpPr>
        <p:spPr/>
        <p:txBody>
          <a:bodyPr/>
          <a:lstStyle/>
          <a:p>
            <a:fld id="{8D48409C-9986-4DB3-9920-2746F99DA299}" type="datetimeFigureOut">
              <a:rPr lang="en-US" smtClean="0"/>
              <a:t>9/8/2023</a:t>
            </a:fld>
            <a:endParaRPr lang="en-US"/>
          </a:p>
        </p:txBody>
      </p:sp>
      <p:sp>
        <p:nvSpPr>
          <p:cNvPr id="6" name="Footer Placeholder 5">
            <a:extLst>
              <a:ext uri="{FF2B5EF4-FFF2-40B4-BE49-F238E27FC236}">
                <a16:creationId xmlns:a16="http://schemas.microsoft.com/office/drawing/2014/main" id="{49F79838-BE2B-4888-9CEA-E36928392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670F2-D8F7-4A5C-8E26-325AF6EC57FC}"/>
              </a:ext>
            </a:extLst>
          </p:cNvPr>
          <p:cNvSpPr>
            <a:spLocks noGrp="1"/>
          </p:cNvSpPr>
          <p:nvPr>
            <p:ph type="sldNum" sz="quarter" idx="12"/>
          </p:nvPr>
        </p:nvSpPr>
        <p:spPr/>
        <p:txBody>
          <a:bodyPr/>
          <a:lstStyle/>
          <a:p>
            <a:fld id="{CB9EE3A0-1F0A-40AD-A450-91EA7B9D9298}" type="slidenum">
              <a:rPr lang="en-US" smtClean="0"/>
              <a:t>‹#›</a:t>
            </a:fld>
            <a:endParaRPr lang="en-US"/>
          </a:p>
        </p:txBody>
      </p:sp>
    </p:spTree>
    <p:extLst>
      <p:ext uri="{BB962C8B-B14F-4D97-AF65-F5344CB8AC3E}">
        <p14:creationId xmlns:p14="http://schemas.microsoft.com/office/powerpoint/2010/main" val="200249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1FF3F-0E93-486B-B38C-ACFD2F55D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333EF-78AA-4543-8F52-89E12E5EB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05A28-870E-4041-AD57-FBDE02BC5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8409C-9986-4DB3-9920-2746F99DA299}" type="datetimeFigureOut">
              <a:rPr lang="en-US" smtClean="0"/>
              <a:t>9/8/2023</a:t>
            </a:fld>
            <a:endParaRPr lang="en-US"/>
          </a:p>
        </p:txBody>
      </p:sp>
      <p:sp>
        <p:nvSpPr>
          <p:cNvPr id="5" name="Footer Placeholder 4">
            <a:extLst>
              <a:ext uri="{FF2B5EF4-FFF2-40B4-BE49-F238E27FC236}">
                <a16:creationId xmlns:a16="http://schemas.microsoft.com/office/drawing/2014/main" id="{D0266F44-81CC-426C-A5A2-77B6C91F1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4F59F-F422-42AB-8276-845B74713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EE3A0-1F0A-40AD-A450-91EA7B9D9298}" type="slidenum">
              <a:rPr lang="en-US" smtClean="0"/>
              <a:t>‹#›</a:t>
            </a:fld>
            <a:endParaRPr lang="en-US"/>
          </a:p>
        </p:txBody>
      </p:sp>
    </p:spTree>
    <p:extLst>
      <p:ext uri="{BB962C8B-B14F-4D97-AF65-F5344CB8AC3E}">
        <p14:creationId xmlns:p14="http://schemas.microsoft.com/office/powerpoint/2010/main" val="2000658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ealthprivacy@ihis.org"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2944536"/>
            <a:ext cx="10557079" cy="2075139"/>
          </a:xfrm>
        </p:spPr>
        <p:txBody>
          <a:bodyPr/>
          <a:lstStyle/>
          <a:p>
            <a:r>
              <a:rPr lang="en-US" sz="4267" dirty="0">
                <a:solidFill>
                  <a:schemeClr val="tx1"/>
                </a:solidFill>
              </a:rPr>
              <a:t>Privacy and you…</a:t>
            </a:r>
          </a:p>
        </p:txBody>
      </p:sp>
      <p:sp>
        <p:nvSpPr>
          <p:cNvPr id="6" name="Text Placeholder 5"/>
          <p:cNvSpPr>
            <a:spLocks noGrp="1"/>
          </p:cNvSpPr>
          <p:nvPr>
            <p:ph type="body" idx="1"/>
          </p:nvPr>
        </p:nvSpPr>
        <p:spPr>
          <a:xfrm>
            <a:off x="406401" y="5562601"/>
            <a:ext cx="12469495" cy="1211791"/>
          </a:xfrm>
        </p:spPr>
        <p:txBody>
          <a:bodyPr/>
          <a:lstStyle/>
          <a:p>
            <a:r>
              <a:rPr lang="en-US" dirty="0"/>
              <a:t>Presented by:  Crystal Llewellyn &amp; Sherri Maye </a:t>
            </a:r>
          </a:p>
          <a:p>
            <a:r>
              <a:rPr lang="en-US" dirty="0"/>
              <a:t>Access to Information &amp; Privacy Analysts </a:t>
            </a:r>
          </a:p>
        </p:txBody>
      </p:sp>
      <p:sp>
        <p:nvSpPr>
          <p:cNvPr id="4" name="Slide Number Placeholder 3"/>
          <p:cNvSpPr>
            <a:spLocks noGrp="1"/>
          </p:cNvSpPr>
          <p:nvPr>
            <p:ph type="sldNum" idx="4294967295"/>
          </p:nvPr>
        </p:nvSpPr>
        <p:spPr>
          <a:xfrm>
            <a:off x="11459634" y="6333067"/>
            <a:ext cx="732367" cy="524933"/>
          </a:xfrm>
        </p:spPr>
        <p:txBody>
          <a:bodyPr/>
          <a:lstStyle/>
          <a:p>
            <a:pPr>
              <a:defRPr/>
            </a:pPr>
            <a:fld id="{27C35ED4-42FA-DD43-92BC-30F334D92343}" type="slidenum">
              <a:rPr lang="en-CA" smtClean="0"/>
              <a:pPr>
                <a:defRPr/>
              </a:pPr>
              <a:t>1</a:t>
            </a:fld>
            <a:endParaRPr lang="en-US"/>
          </a:p>
        </p:txBody>
      </p:sp>
    </p:spTree>
    <p:extLst>
      <p:ext uri="{BB962C8B-B14F-4D97-AF65-F5344CB8AC3E}">
        <p14:creationId xmlns:p14="http://schemas.microsoft.com/office/powerpoint/2010/main" val="149433881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267" dirty="0">
                <a:solidFill>
                  <a:schemeClr val="tx1"/>
                </a:solidFill>
              </a:rPr>
              <a:t>Consent</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516835" y="1360742"/>
            <a:ext cx="9236765" cy="4995608"/>
          </a:xfrm>
        </p:spPr>
        <p:txBody>
          <a:bodyPr/>
          <a:lstStyle/>
          <a:p>
            <a:pPr marL="609596" indent="-457200">
              <a:buFont typeface="Arial" panose="020B0604020202020204" pitchFamily="34" charset="0"/>
              <a:buChar char="•"/>
            </a:pPr>
            <a:r>
              <a:rPr lang="en-US" sz="2800" dirty="0"/>
              <a:t>Consent for collection, use and/or disclosure of PHI may be required BUT can be…</a:t>
            </a:r>
          </a:p>
          <a:p>
            <a:pPr marL="609596" indent="-457200">
              <a:buFont typeface="Arial" panose="020B0604020202020204" pitchFamily="34" charset="0"/>
              <a:buChar char="•"/>
            </a:pPr>
            <a:r>
              <a:rPr lang="en-US" sz="2000" u="sng" kern="0" dirty="0">
                <a:solidFill>
                  <a:srgbClr val="000000"/>
                </a:solidFill>
                <a:latin typeface="Calibri" panose="020F0502020204030204" pitchFamily="34" charset="0"/>
                <a:cs typeface="Calibri" panose="020F0502020204030204" pitchFamily="34" charset="0"/>
              </a:rPr>
              <a:t>Implied consent </a:t>
            </a:r>
            <a:r>
              <a:rPr lang="en-US" sz="2000" kern="0" dirty="0">
                <a:solidFill>
                  <a:srgbClr val="000000"/>
                </a:solidFill>
                <a:latin typeface="Calibri" panose="020F0502020204030204" pitchFamily="34" charset="0"/>
                <a:cs typeface="Calibri" panose="020F0502020204030204" pitchFamily="34" charset="0"/>
              </a:rPr>
              <a:t>(assumption) can be relied on for collection, use, or disclosure of personal health information for the purposes of care, in most circumstances</a:t>
            </a:r>
          </a:p>
          <a:p>
            <a:pPr marL="1676370" lvl="1" indent="-457200">
              <a:buFont typeface="Arial" panose="020B0604020202020204" pitchFamily="34" charset="0"/>
              <a:buChar char="•"/>
            </a:pPr>
            <a:r>
              <a:rPr lang="en-US" sz="1800" kern="0" dirty="0">
                <a:solidFill>
                  <a:srgbClr val="000000"/>
                </a:solidFill>
                <a:latin typeface="Calibri" panose="020F0502020204030204" pitchFamily="34" charset="0"/>
                <a:cs typeface="Calibri" panose="020F0502020204030204" pitchFamily="34" charset="0"/>
              </a:rPr>
              <a:t>Custodian must make privacy practices available </a:t>
            </a:r>
          </a:p>
          <a:p>
            <a:pPr marL="609596" indent="-457200">
              <a:buFont typeface="Arial" panose="020B0604020202020204" pitchFamily="34" charset="0"/>
              <a:buChar char="•"/>
            </a:pPr>
            <a:r>
              <a:rPr lang="en-US" sz="2000" u="sng" kern="0" dirty="0">
                <a:solidFill>
                  <a:schemeClr val="tx1"/>
                </a:solidFill>
                <a:latin typeface="Calibri" panose="020F0502020204030204" pitchFamily="34" charset="0"/>
                <a:cs typeface="Calibri" panose="020F0502020204030204" pitchFamily="34" charset="0"/>
              </a:rPr>
              <a:t>Express consent</a:t>
            </a:r>
            <a:r>
              <a:rPr lang="en-US" sz="2000" kern="0" dirty="0">
                <a:solidFill>
                  <a:schemeClr val="tx1"/>
                </a:solidFill>
                <a:latin typeface="Calibri" panose="020F0502020204030204" pitchFamily="34" charset="0"/>
                <a:cs typeface="Calibri" panose="020F0502020204030204" pitchFamily="34" charset="0"/>
              </a:rPr>
              <a:t> (active ask) is required for:</a:t>
            </a:r>
          </a:p>
          <a:p>
            <a:pPr marL="1676370" lvl="1" indent="-457200">
              <a:buFont typeface="Arial" panose="020B0604020202020204" pitchFamily="34" charset="0"/>
              <a:buChar char="•"/>
            </a:pPr>
            <a:r>
              <a:rPr lang="en-US" sz="1800" kern="0" dirty="0">
                <a:latin typeface="Calibri" panose="020F0502020204030204" pitchFamily="34" charset="0"/>
                <a:cs typeface="Calibri" panose="020F0502020204030204" pitchFamily="34" charset="0"/>
              </a:rPr>
              <a:t>disclosure of personal health information to someone other than a health care provider, or</a:t>
            </a:r>
          </a:p>
          <a:p>
            <a:pPr marL="1676370" lvl="1" indent="-457200">
              <a:buFont typeface="Arial" panose="020B0604020202020204" pitchFamily="34" charset="0"/>
              <a:buChar char="•"/>
            </a:pPr>
            <a:r>
              <a:rPr lang="en-US" sz="1800" kern="0" dirty="0">
                <a:latin typeface="Calibri" panose="020F0502020204030204" pitchFamily="34" charset="0"/>
                <a:cs typeface="Calibri" panose="020F0502020204030204" pitchFamily="34" charset="0"/>
              </a:rPr>
              <a:t>disclosure of personal health information for a non-health related purpose</a:t>
            </a:r>
          </a:p>
          <a:p>
            <a:pPr marL="1676370" lvl="1" indent="-457200">
              <a:buFont typeface="Arial" panose="020B0604020202020204" pitchFamily="34" charset="0"/>
              <a:buChar char="•"/>
            </a:pPr>
            <a:r>
              <a:rPr lang="en-US" sz="1800" kern="0" dirty="0">
                <a:latin typeface="Calibri" panose="020F0502020204030204" pitchFamily="34" charset="0"/>
                <a:cs typeface="Calibri" panose="020F0502020204030204" pitchFamily="34" charset="0"/>
              </a:rPr>
              <a:t>at the discretion of a program or service (optional)</a:t>
            </a:r>
          </a:p>
          <a:p>
            <a:pPr marL="609596" indent="-457200">
              <a:buFont typeface="Arial" panose="020B0604020202020204" pitchFamily="34" charset="0"/>
              <a:buChar char="•"/>
            </a:pPr>
            <a:r>
              <a:rPr lang="en-US" sz="2800" dirty="0"/>
              <a:t>Substitute decision makers can consent on behalf of others, as outlined in the HIA</a:t>
            </a:r>
          </a:p>
          <a:p>
            <a:pPr marL="609596" indent="-457200">
              <a:buFont typeface="Arial" panose="020B0604020202020204" pitchFamily="34" charset="0"/>
              <a:buChar char="•"/>
            </a:pPr>
            <a:r>
              <a:rPr lang="en-US" sz="2800" dirty="0"/>
              <a:t>People have the right to refuse or withdraw consent but there are potential impacts</a:t>
            </a: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10</a:t>
            </a:fld>
            <a:endParaRPr lang="en-US"/>
          </a:p>
        </p:txBody>
      </p:sp>
    </p:spTree>
    <p:extLst>
      <p:ext uri="{BB962C8B-B14F-4D97-AF65-F5344CB8AC3E}">
        <p14:creationId xmlns:p14="http://schemas.microsoft.com/office/powerpoint/2010/main" val="243581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15AC2-7E10-4D7F-A225-8C1C98B44D72}"/>
              </a:ext>
            </a:extLst>
          </p:cNvPr>
          <p:cNvSpPr>
            <a:spLocks noGrp="1"/>
          </p:cNvSpPr>
          <p:nvPr>
            <p:ph type="body" idx="1"/>
          </p:nvPr>
        </p:nvSpPr>
        <p:spPr>
          <a:xfrm>
            <a:off x="1117600" y="470518"/>
            <a:ext cx="8354874" cy="1393794"/>
          </a:xfrm>
        </p:spPr>
        <p:txBody>
          <a:bodyPr/>
          <a:lstStyle/>
          <a:p>
            <a:r>
              <a:rPr lang="en-US" sz="4000" b="1" dirty="0">
                <a:solidFill>
                  <a:schemeClr val="tx1"/>
                </a:solidFill>
                <a:latin typeface="+mj-lt"/>
              </a:rPr>
              <a:t>Limiting Collection, Use &amp; Disclosure of </a:t>
            </a:r>
            <a:br>
              <a:rPr lang="en-US" sz="4000" b="1" dirty="0">
                <a:solidFill>
                  <a:schemeClr val="tx1"/>
                </a:solidFill>
                <a:latin typeface="+mj-lt"/>
              </a:rPr>
            </a:br>
            <a:r>
              <a:rPr lang="en-US" sz="4000" b="1" dirty="0">
                <a:solidFill>
                  <a:schemeClr val="tx1"/>
                </a:solidFill>
                <a:latin typeface="+mj-lt"/>
              </a:rPr>
              <a:t>Personal Health Information</a:t>
            </a:r>
          </a:p>
        </p:txBody>
      </p:sp>
      <p:sp>
        <p:nvSpPr>
          <p:cNvPr id="4" name="Text Placeholder 3">
            <a:extLst>
              <a:ext uri="{FF2B5EF4-FFF2-40B4-BE49-F238E27FC236}">
                <a16:creationId xmlns:a16="http://schemas.microsoft.com/office/drawing/2014/main" id="{2E325E70-0D8A-4B35-BC56-0C2962FC6FD8}"/>
              </a:ext>
            </a:extLst>
          </p:cNvPr>
          <p:cNvSpPr>
            <a:spLocks noGrp="1"/>
          </p:cNvSpPr>
          <p:nvPr>
            <p:ph type="body" idx="2"/>
          </p:nvPr>
        </p:nvSpPr>
        <p:spPr>
          <a:xfrm>
            <a:off x="1020932" y="3045041"/>
            <a:ext cx="8155268" cy="2923959"/>
          </a:xfrm>
        </p:spPr>
        <p:txBody>
          <a:bodyPr/>
          <a:lstStyle/>
          <a:p>
            <a:endParaRPr lang="en-US" u="sng" dirty="0"/>
          </a:p>
          <a:p>
            <a:endParaRPr lang="en-US" u="sng" dirty="0"/>
          </a:p>
          <a:p>
            <a:endParaRPr lang="en-US" u="sng" dirty="0"/>
          </a:p>
          <a:p>
            <a:endParaRPr lang="en-US" u="sng" dirty="0"/>
          </a:p>
          <a:p>
            <a:endParaRPr lang="en-US" u="sng" dirty="0"/>
          </a:p>
          <a:p>
            <a:endParaRPr lang="en-US" u="sng" dirty="0"/>
          </a:p>
        </p:txBody>
      </p:sp>
      <p:sp>
        <p:nvSpPr>
          <p:cNvPr id="2" name="Rectangle 1">
            <a:extLst>
              <a:ext uri="{FF2B5EF4-FFF2-40B4-BE49-F238E27FC236}">
                <a16:creationId xmlns:a16="http://schemas.microsoft.com/office/drawing/2014/main" id="{7B073E04-C583-4EF1-92CD-21562DE3498B}"/>
              </a:ext>
            </a:extLst>
          </p:cNvPr>
          <p:cNvSpPr/>
          <p:nvPr/>
        </p:nvSpPr>
        <p:spPr>
          <a:xfrm>
            <a:off x="789125" y="1979720"/>
            <a:ext cx="9479481" cy="3748719"/>
          </a:xfrm>
          <a:prstGeom prst="rect">
            <a:avLst/>
          </a:prstGeom>
        </p:spPr>
        <p:txBody>
          <a:bodyPr wrap="square">
            <a:spAutoFit/>
          </a:bodyPr>
          <a:lstStyle/>
          <a:p>
            <a:pPr marL="342900" indent="-342900">
              <a:lnSpc>
                <a:spcPct val="90000"/>
              </a:lnSpc>
              <a:buFont typeface="Arial" panose="020B0604020202020204" pitchFamily="34" charset="0"/>
              <a:buChar char="•"/>
            </a:pPr>
            <a:r>
              <a:rPr lang="en-US" sz="2400" b="1" dirty="0">
                <a:solidFill>
                  <a:schemeClr val="accent1"/>
                </a:solidFill>
              </a:rPr>
              <a:t>For a purpose authorized by legislation</a:t>
            </a:r>
          </a:p>
          <a:p>
            <a:pPr>
              <a:lnSpc>
                <a:spcPct val="90000"/>
              </a:lnSpc>
            </a:pPr>
            <a:r>
              <a:rPr lang="en-US" sz="2400" b="1" dirty="0">
                <a:solidFill>
                  <a:schemeClr val="accent1"/>
                </a:solidFill>
              </a:rPr>
              <a:t>     </a:t>
            </a:r>
            <a:r>
              <a:rPr lang="en-US" sz="2400" dirty="0">
                <a:solidFill>
                  <a:schemeClr val="accent1"/>
                </a:solidFill>
              </a:rPr>
              <a:t>Health PEI – care and treatment, managing the health system, etc.</a:t>
            </a:r>
          </a:p>
          <a:p>
            <a:pPr lvl="1">
              <a:lnSpc>
                <a:spcPct val="90000"/>
              </a:lnSpc>
            </a:pPr>
            <a:endParaRPr lang="en-US" sz="2400" dirty="0">
              <a:solidFill>
                <a:schemeClr val="accent1"/>
              </a:solidFill>
            </a:endParaRPr>
          </a:p>
          <a:p>
            <a:pPr marL="342900" indent="-342900">
              <a:lnSpc>
                <a:spcPct val="90000"/>
              </a:lnSpc>
              <a:buFont typeface="Arial" panose="020B0604020202020204" pitchFamily="34" charset="0"/>
              <a:buChar char="•"/>
            </a:pPr>
            <a:r>
              <a:rPr lang="en-US" sz="2400" dirty="0">
                <a:solidFill>
                  <a:schemeClr val="accent1"/>
                </a:solidFill>
              </a:rPr>
              <a:t>Only collect, use or disclose what is </a:t>
            </a:r>
            <a:r>
              <a:rPr lang="en-US" sz="2400" b="1" dirty="0">
                <a:solidFill>
                  <a:schemeClr val="accent1"/>
                </a:solidFill>
              </a:rPr>
              <a:t>necessary to serve the purpose </a:t>
            </a:r>
            <a:r>
              <a:rPr lang="en-US" sz="2400" dirty="0">
                <a:solidFill>
                  <a:schemeClr val="accent1"/>
                </a:solidFill>
              </a:rPr>
              <a:t>(</a:t>
            </a:r>
            <a:r>
              <a:rPr lang="en-US" sz="2400" b="1" dirty="0">
                <a:solidFill>
                  <a:schemeClr val="accent1"/>
                </a:solidFill>
              </a:rPr>
              <a:t>minimum amount of information</a:t>
            </a:r>
            <a:r>
              <a:rPr lang="en-US" sz="2400" dirty="0">
                <a:solidFill>
                  <a:schemeClr val="accent1"/>
                </a:solidFill>
              </a:rPr>
              <a:t>).</a:t>
            </a:r>
          </a:p>
          <a:p>
            <a:pPr>
              <a:lnSpc>
                <a:spcPct val="90000"/>
              </a:lnSpc>
            </a:pPr>
            <a:endParaRPr lang="en-US" sz="2400" b="1" dirty="0">
              <a:solidFill>
                <a:schemeClr val="accent1"/>
              </a:solidFill>
            </a:endParaRPr>
          </a:p>
          <a:p>
            <a:pPr marL="342900" indent="-342900">
              <a:lnSpc>
                <a:spcPct val="90000"/>
              </a:lnSpc>
              <a:buFont typeface="Arial" panose="020B0604020202020204" pitchFamily="34" charset="0"/>
              <a:buChar char="•"/>
            </a:pPr>
            <a:r>
              <a:rPr lang="en-US" sz="2400" b="1" dirty="0">
                <a:solidFill>
                  <a:schemeClr val="accent1"/>
                </a:solidFill>
              </a:rPr>
              <a:t>Direct collection </a:t>
            </a:r>
            <a:r>
              <a:rPr lang="en-US" sz="2400" dirty="0">
                <a:solidFill>
                  <a:schemeClr val="accent1"/>
                </a:solidFill>
              </a:rPr>
              <a:t>where possible (from the patient).</a:t>
            </a:r>
          </a:p>
          <a:p>
            <a:pPr>
              <a:lnSpc>
                <a:spcPct val="90000"/>
              </a:lnSpc>
            </a:pPr>
            <a:endParaRPr lang="en-US" sz="2400" dirty="0">
              <a:solidFill>
                <a:schemeClr val="accent1"/>
              </a:solidFill>
            </a:endParaRPr>
          </a:p>
          <a:p>
            <a:pPr marL="342900" indent="-342900">
              <a:lnSpc>
                <a:spcPct val="90000"/>
              </a:lnSpc>
              <a:buFont typeface="Arial" panose="020B0604020202020204" pitchFamily="34" charset="0"/>
              <a:buChar char="•"/>
            </a:pPr>
            <a:r>
              <a:rPr lang="en-US" sz="2400" dirty="0">
                <a:solidFill>
                  <a:schemeClr val="accent1"/>
                </a:solidFill>
              </a:rPr>
              <a:t>Follow the “</a:t>
            </a:r>
            <a:r>
              <a:rPr lang="en-US" sz="2400" b="1" dirty="0">
                <a:solidFill>
                  <a:schemeClr val="accent1"/>
                </a:solidFill>
              </a:rPr>
              <a:t>Need to know</a:t>
            </a:r>
            <a:r>
              <a:rPr lang="en-US" sz="2400" dirty="0">
                <a:solidFill>
                  <a:schemeClr val="accent1"/>
                </a:solidFill>
              </a:rPr>
              <a:t>” principle vs. “Circle of Care”.</a:t>
            </a:r>
          </a:p>
          <a:p>
            <a:pPr>
              <a:lnSpc>
                <a:spcPct val="90000"/>
              </a:lnSpc>
            </a:pPr>
            <a:endParaRPr lang="en-US" sz="2400" dirty="0">
              <a:solidFill>
                <a:schemeClr val="accent1"/>
              </a:solidFill>
            </a:endParaRPr>
          </a:p>
          <a:p>
            <a:pPr marL="342900" indent="-342900">
              <a:lnSpc>
                <a:spcPct val="90000"/>
              </a:lnSpc>
              <a:buFont typeface="Arial" panose="020B0604020202020204" pitchFamily="34" charset="0"/>
              <a:buChar char="•"/>
            </a:pPr>
            <a:r>
              <a:rPr lang="en-US" sz="2400" dirty="0">
                <a:solidFill>
                  <a:schemeClr val="accent1"/>
                </a:solidFill>
              </a:rPr>
              <a:t>Use </a:t>
            </a:r>
            <a:r>
              <a:rPr lang="en-US" sz="2400" b="1" dirty="0">
                <a:solidFill>
                  <a:schemeClr val="accent1"/>
                </a:solidFill>
              </a:rPr>
              <a:t>role-based</a:t>
            </a:r>
            <a:r>
              <a:rPr lang="en-US" sz="2400" dirty="0">
                <a:solidFill>
                  <a:schemeClr val="accent1"/>
                </a:solidFill>
              </a:rPr>
              <a:t> access within electronic systems</a:t>
            </a:r>
          </a:p>
        </p:txBody>
      </p:sp>
    </p:spTree>
    <p:extLst>
      <p:ext uri="{BB962C8B-B14F-4D97-AF65-F5344CB8AC3E}">
        <p14:creationId xmlns:p14="http://schemas.microsoft.com/office/powerpoint/2010/main" val="155879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136526"/>
            <a:ext cx="9347200" cy="813044"/>
          </a:xfrm>
        </p:spPr>
        <p:txBody>
          <a:bodyPr/>
          <a:lstStyle/>
          <a:p>
            <a:br>
              <a:rPr lang="en-US" sz="4400" dirty="0">
                <a:solidFill>
                  <a:schemeClr val="tx1"/>
                </a:solidFill>
              </a:rPr>
            </a:br>
            <a:r>
              <a:rPr lang="en-US" sz="4000" u="sng" dirty="0">
                <a:solidFill>
                  <a:schemeClr val="tx1"/>
                </a:solidFill>
              </a:rPr>
              <a:t>“Need-to-know” vs the “circle-of-care” </a:t>
            </a:r>
            <a:br>
              <a:rPr lang="en-US" sz="4400" dirty="0"/>
            </a:br>
            <a:endParaRPr lang="en-US" sz="4267" dirty="0"/>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363415" y="867508"/>
            <a:ext cx="10234247" cy="6283569"/>
          </a:xfrm>
        </p:spPr>
        <p:txBody>
          <a:bodyPr/>
          <a:lstStyle/>
          <a:p>
            <a:pPr marL="628650" indent="-171450" eaLnBrk="0" fontAlgn="base" hangingPunct="0">
              <a:lnSpc>
                <a:spcPct val="100000"/>
              </a:lnSpc>
              <a:spcBef>
                <a:spcPts val="0"/>
              </a:spcBef>
              <a:buFont typeface="Arial" panose="020B0604020202020204" pitchFamily="34" charset="0"/>
              <a:buChar char="•"/>
            </a:pPr>
            <a:r>
              <a:rPr lang="en-US" sz="1800" dirty="0">
                <a:solidFill>
                  <a:schemeClr val="tx1"/>
                </a:solidFill>
                <a:ea typeface="Times New Roman" panose="02020603050405020304" pitchFamily="18" charset="0"/>
                <a:cs typeface="Arial" panose="020B0604020202020204" pitchFamily="34" charset="0"/>
              </a:rPr>
              <a:t>The HIA follows a “Need to Know” principle for collection, access, use and disclosures of PHI  </a:t>
            </a:r>
          </a:p>
          <a:p>
            <a:pPr marL="457200" eaLnBrk="0" fontAlgn="base" hangingPunct="0">
              <a:lnSpc>
                <a:spcPct val="100000"/>
              </a:lnSpc>
              <a:spcBef>
                <a:spcPts val="0"/>
              </a:spcBef>
            </a:pPr>
            <a:endParaRPr lang="en-US" sz="1800" dirty="0">
              <a:solidFill>
                <a:schemeClr val="tx1"/>
              </a:solidFill>
              <a:ea typeface="Times New Roman" panose="02020603050405020304" pitchFamily="18" charset="0"/>
              <a:cs typeface="Arial" panose="020B0604020202020204" pitchFamily="34" charset="0"/>
            </a:endParaRPr>
          </a:p>
          <a:p>
            <a:pPr marL="628650" indent="-171450" eaLnBrk="0" fontAlgn="base" hangingPunct="0">
              <a:lnSpc>
                <a:spcPct val="100000"/>
              </a:lnSpc>
              <a:spcBef>
                <a:spcPts val="0"/>
              </a:spcBef>
              <a:buFont typeface="Arial" panose="020B0604020202020204" pitchFamily="34" charset="0"/>
              <a:buChar char="•"/>
            </a:pPr>
            <a:r>
              <a:rPr lang="en-US" sz="1800" dirty="0">
                <a:solidFill>
                  <a:schemeClr val="tx1"/>
                </a:solidFill>
                <a:ea typeface="Times New Roman" panose="02020603050405020304" pitchFamily="18" charset="0"/>
                <a:cs typeface="Arial" panose="020B0604020202020204" pitchFamily="34" charset="0"/>
              </a:rPr>
              <a:t>A common misconception:    </a:t>
            </a:r>
            <a:r>
              <a:rPr lang="en-US" sz="1600" dirty="0">
                <a:solidFill>
                  <a:schemeClr val="tx1"/>
                </a:solidFill>
                <a:ea typeface="Times New Roman" panose="02020603050405020304" pitchFamily="18" charset="0"/>
                <a:cs typeface="Arial" panose="020B0604020202020204" pitchFamily="34" charset="0"/>
              </a:rPr>
              <a:t>Being part of a patient/client/resident’s “circle of care” at some point in time means permitted access that person’s information at any time and for any reason.  This is </a:t>
            </a:r>
            <a:r>
              <a:rPr lang="en-US" sz="1600" b="1" dirty="0">
                <a:solidFill>
                  <a:schemeClr val="tx1"/>
                </a:solidFill>
                <a:ea typeface="Times New Roman" panose="02020603050405020304" pitchFamily="18" charset="0"/>
                <a:cs typeface="Arial" panose="020B0604020202020204" pitchFamily="34" charset="0"/>
              </a:rPr>
              <a:t>not</a:t>
            </a:r>
            <a:r>
              <a:rPr lang="en-US" sz="1600" dirty="0">
                <a:solidFill>
                  <a:schemeClr val="tx1"/>
                </a:solidFill>
                <a:ea typeface="Times New Roman" panose="02020603050405020304" pitchFamily="18" charset="0"/>
                <a:cs typeface="Arial" panose="020B0604020202020204" pitchFamily="34" charset="0"/>
              </a:rPr>
              <a:t> the case and in fact is </a:t>
            </a:r>
            <a:r>
              <a:rPr lang="en-US" sz="1600" b="1" dirty="0">
                <a:solidFill>
                  <a:schemeClr val="tx1"/>
                </a:solidFill>
                <a:ea typeface="Times New Roman" panose="02020603050405020304" pitchFamily="18" charset="0"/>
                <a:cs typeface="Arial" panose="020B0604020202020204" pitchFamily="34" charset="0"/>
              </a:rPr>
              <a:t>not permitted</a:t>
            </a:r>
            <a:r>
              <a:rPr lang="en-US" sz="1600" dirty="0">
                <a:solidFill>
                  <a:schemeClr val="tx1"/>
                </a:solidFill>
                <a:ea typeface="Times New Roman" panose="02020603050405020304" pitchFamily="18" charset="0"/>
                <a:cs typeface="Arial" panose="020B0604020202020204" pitchFamily="34" charset="0"/>
              </a:rPr>
              <a:t> by legislation.  We need to transition our Health PEI way of thinking to follow the “need to know” as per the HIA. </a:t>
            </a:r>
          </a:p>
          <a:p>
            <a:pPr marL="457200" eaLnBrk="0" fontAlgn="base" hangingPunct="0">
              <a:lnSpc>
                <a:spcPct val="100000"/>
              </a:lnSpc>
              <a:spcBef>
                <a:spcPts val="0"/>
              </a:spcBef>
            </a:pPr>
            <a:endParaRPr lang="en-US" sz="1800" dirty="0">
              <a:solidFill>
                <a:schemeClr val="tx1"/>
              </a:solidFill>
              <a:ea typeface="Times New Roman" panose="02020603050405020304" pitchFamily="18" charset="0"/>
              <a:cs typeface="Arial" panose="020B0604020202020204" pitchFamily="34" charset="0"/>
            </a:endParaRPr>
          </a:p>
          <a:p>
            <a:pPr marL="628650" indent="-171450" eaLnBrk="0" fontAlgn="base" hangingPunct="0">
              <a:lnSpc>
                <a:spcPct val="100000"/>
              </a:lnSpc>
              <a:spcBef>
                <a:spcPts val="0"/>
              </a:spcBef>
              <a:buFont typeface="Arial" panose="020B0604020202020204" pitchFamily="34" charset="0"/>
              <a:buChar char="•"/>
            </a:pPr>
            <a:r>
              <a:rPr lang="en-US" sz="1800" dirty="0">
                <a:solidFill>
                  <a:schemeClr val="tx1"/>
                </a:solidFill>
                <a:ea typeface="Times New Roman" panose="02020603050405020304" pitchFamily="18" charset="0"/>
                <a:cs typeface="Arial" panose="020B0604020202020204" pitchFamily="34" charset="0"/>
              </a:rPr>
              <a:t>What this means is that we always need to operate by considering the </a:t>
            </a:r>
            <a:r>
              <a:rPr lang="en-US" sz="1800" b="1" dirty="0">
                <a:solidFill>
                  <a:schemeClr val="tx1"/>
                </a:solidFill>
                <a:ea typeface="Times New Roman" panose="02020603050405020304" pitchFamily="18" charset="0"/>
                <a:cs typeface="Arial" panose="020B0604020202020204" pitchFamily="34" charset="0"/>
              </a:rPr>
              <a:t>minimum</a:t>
            </a:r>
            <a:r>
              <a:rPr lang="en-US" sz="1800" dirty="0">
                <a:solidFill>
                  <a:schemeClr val="tx1"/>
                </a:solidFill>
                <a:ea typeface="Times New Roman" panose="02020603050405020304" pitchFamily="18" charset="0"/>
                <a:cs typeface="Arial" panose="020B0604020202020204" pitchFamily="34" charset="0"/>
              </a:rPr>
              <a:t> amount of information that will serve the purpose.  </a:t>
            </a:r>
          </a:p>
          <a:p>
            <a:pPr marL="1238234" lvl="2" indent="-171450" eaLnBrk="0" fontAlgn="base" hangingPunct="0">
              <a:lnSpc>
                <a:spcPct val="100000"/>
              </a:lnSpc>
              <a:tabLst>
                <a:tab pos="914400" algn="l"/>
              </a:tabLst>
            </a:pPr>
            <a:r>
              <a:rPr lang="en-US" sz="1600" dirty="0">
                <a:ea typeface="Times New Roman" panose="02020603050405020304" pitchFamily="18" charset="0"/>
                <a:cs typeface="Arial" panose="020B0604020202020204" pitchFamily="34" charset="0"/>
              </a:rPr>
              <a:t>only </a:t>
            </a:r>
            <a:r>
              <a:rPr lang="en-US" sz="1600" b="1" dirty="0">
                <a:ea typeface="Times New Roman" panose="02020603050405020304" pitchFamily="18" charset="0"/>
                <a:cs typeface="Arial" panose="020B0604020202020204" pitchFamily="34" charset="0"/>
              </a:rPr>
              <a:t>accessing</a:t>
            </a:r>
            <a:r>
              <a:rPr lang="en-US" sz="1600" dirty="0">
                <a:ea typeface="Times New Roman" panose="02020603050405020304" pitchFamily="18" charset="0"/>
                <a:cs typeface="Arial" panose="020B0604020202020204" pitchFamily="34" charset="0"/>
              </a:rPr>
              <a:t> the information that is required to provide care in that moment,</a:t>
            </a:r>
          </a:p>
          <a:p>
            <a:pPr marL="1238234" lvl="2" indent="-171450" eaLnBrk="0" fontAlgn="base" hangingPunct="0">
              <a:lnSpc>
                <a:spcPct val="100000"/>
              </a:lnSpc>
              <a:tabLst>
                <a:tab pos="914400" algn="l"/>
              </a:tabLst>
            </a:pPr>
            <a:r>
              <a:rPr lang="en-US" sz="1600" dirty="0">
                <a:ea typeface="Times New Roman" panose="02020603050405020304" pitchFamily="18" charset="0"/>
                <a:cs typeface="Arial" panose="020B0604020202020204" pitchFamily="34" charset="0"/>
              </a:rPr>
              <a:t>only </a:t>
            </a:r>
            <a:r>
              <a:rPr lang="en-US" sz="1600" b="1" dirty="0">
                <a:ea typeface="Times New Roman" panose="02020603050405020304" pitchFamily="18" charset="0"/>
                <a:cs typeface="Arial" panose="020B0604020202020204" pitchFamily="34" charset="0"/>
              </a:rPr>
              <a:t>disclosing</a:t>
            </a:r>
            <a:r>
              <a:rPr lang="en-US" sz="1600" dirty="0">
                <a:ea typeface="Times New Roman" panose="02020603050405020304" pitchFamily="18" charset="0"/>
                <a:cs typeface="Arial" panose="020B0604020202020204" pitchFamily="34" charset="0"/>
              </a:rPr>
              <a:t> the information that is required or permitted to serve the purpose and </a:t>
            </a:r>
          </a:p>
          <a:p>
            <a:pPr marL="1238234" lvl="2" indent="-171450" eaLnBrk="0" fontAlgn="base" hangingPunct="0">
              <a:lnSpc>
                <a:spcPct val="100000"/>
              </a:lnSpc>
              <a:tabLst>
                <a:tab pos="914400" algn="l"/>
              </a:tabLst>
            </a:pPr>
            <a:r>
              <a:rPr lang="en-US" sz="1600" dirty="0">
                <a:ea typeface="Times New Roman" panose="02020603050405020304" pitchFamily="18" charset="0"/>
                <a:cs typeface="Arial" panose="020B0604020202020204" pitchFamily="34" charset="0"/>
              </a:rPr>
              <a:t>only </a:t>
            </a:r>
            <a:r>
              <a:rPr lang="en-US" sz="1600" b="1" dirty="0">
                <a:ea typeface="Times New Roman" panose="02020603050405020304" pitchFamily="18" charset="0"/>
                <a:cs typeface="Arial" panose="020B0604020202020204" pitchFamily="34" charset="0"/>
              </a:rPr>
              <a:t>collecting</a:t>
            </a:r>
            <a:r>
              <a:rPr lang="en-US" sz="1600" dirty="0">
                <a:ea typeface="Times New Roman" panose="02020603050405020304" pitchFamily="18" charset="0"/>
                <a:cs typeface="Arial" panose="020B0604020202020204" pitchFamily="34" charset="0"/>
              </a:rPr>
              <a:t> the information that is relevant to the purpose for which you are collecting it.</a:t>
            </a:r>
          </a:p>
          <a:p>
            <a:pPr marL="628650" indent="-171450">
              <a:lnSpc>
                <a:spcPct val="100000"/>
              </a:lnSpc>
              <a:spcBef>
                <a:spcPts val="1200"/>
              </a:spcBef>
              <a:buFont typeface="Arial" panose="020B0604020202020204" pitchFamily="34" charset="0"/>
              <a:buChar char="•"/>
            </a:pPr>
            <a:r>
              <a:rPr lang="en-US" sz="1800" dirty="0">
                <a:solidFill>
                  <a:schemeClr val="tx1"/>
                </a:solidFill>
                <a:ea typeface="Calibri" panose="020F0502020204030204" pitchFamily="34" charset="0"/>
                <a:cs typeface="Arial" panose="020B0604020202020204" pitchFamily="34" charset="0"/>
              </a:rPr>
              <a:t>Use professional judgment and do a case-by-case assessment to determine what information is necessary in each scenario. If you are initiating the use/disclosure you are accountable for ensuring the appropriate level of PHI is accessed or shared.</a:t>
            </a:r>
          </a:p>
          <a:p>
            <a:pPr marL="628650" indent="-171450">
              <a:lnSpc>
                <a:spcPct val="100000"/>
              </a:lnSpc>
              <a:spcBef>
                <a:spcPts val="1200"/>
              </a:spcBef>
              <a:buFont typeface="Arial" panose="020B0604020202020204" pitchFamily="34" charset="0"/>
              <a:buChar char="•"/>
            </a:pPr>
            <a:r>
              <a:rPr lang="en-US" sz="1800" dirty="0">
                <a:solidFill>
                  <a:schemeClr val="tx1"/>
                </a:solidFill>
                <a:ea typeface="Calibri" panose="020F0502020204030204" pitchFamily="34" charset="0"/>
                <a:cs typeface="Arial" panose="020B0604020202020204" pitchFamily="34" charset="0"/>
              </a:rPr>
              <a:t>Just because the PHI is requested does not always mean that amount of PHI is needed!</a:t>
            </a:r>
          </a:p>
          <a:p>
            <a:pPr marL="628650" indent="-171450">
              <a:lnSpc>
                <a:spcPct val="100000"/>
              </a:lnSpc>
              <a:spcBef>
                <a:spcPts val="1200"/>
              </a:spcBef>
              <a:buFont typeface="Arial" panose="020B0604020202020204" pitchFamily="34" charset="0"/>
              <a:buChar char="•"/>
            </a:pPr>
            <a:r>
              <a:rPr lang="en-US" sz="1800" dirty="0">
                <a:solidFill>
                  <a:schemeClr val="tx1"/>
                </a:solidFill>
                <a:ea typeface="Calibri" panose="020F0502020204030204" pitchFamily="34" charset="0"/>
                <a:cs typeface="Arial" panose="020B0604020202020204" pitchFamily="34" charset="0"/>
              </a:rPr>
              <a:t>The following may be helpful considerations when deciding if you “need to know”;</a:t>
            </a:r>
          </a:p>
          <a:p>
            <a:pPr marL="1254125" lvl="1" indent="-171450">
              <a:lnSpc>
                <a:spcPct val="100000"/>
              </a:lnSpc>
              <a:buFont typeface="Arial" panose="020B0604020202020204" pitchFamily="34" charset="0"/>
              <a:buChar char="•"/>
            </a:pPr>
            <a:r>
              <a:rPr lang="en-CA" sz="1600" dirty="0">
                <a:ea typeface="Calibri" panose="020F0502020204030204" pitchFamily="34" charset="0"/>
                <a:cs typeface="Arial" panose="020B0604020202020204" pitchFamily="34" charset="0"/>
              </a:rPr>
              <a:t>Do I need to know this info for the purposes of my role on the client’s care team?</a:t>
            </a:r>
            <a:endParaRPr lang="en-US" sz="1600" dirty="0">
              <a:ea typeface="Calibri" panose="020F0502020204030204" pitchFamily="34" charset="0"/>
              <a:cs typeface="Arial" panose="020B0604020202020204" pitchFamily="34" charset="0"/>
            </a:endParaRPr>
          </a:p>
          <a:p>
            <a:pPr marL="1254125" lvl="1" indent="-171450">
              <a:lnSpc>
                <a:spcPct val="100000"/>
              </a:lnSpc>
              <a:buFont typeface="Arial" panose="020B0604020202020204" pitchFamily="34" charset="0"/>
              <a:buChar char="•"/>
            </a:pPr>
            <a:r>
              <a:rPr lang="en-CA" sz="1600" dirty="0">
                <a:ea typeface="Calibri" panose="020F0502020204030204" pitchFamily="34" charset="0"/>
                <a:cs typeface="Arial" panose="020B0604020202020204" pitchFamily="34" charset="0"/>
              </a:rPr>
              <a:t>What is the trigger or reason for my need to know?</a:t>
            </a:r>
            <a:r>
              <a:rPr lang="en-US" sz="1600" dirty="0">
                <a:ea typeface="Calibri" panose="020F0502020204030204" pitchFamily="34" charset="0"/>
                <a:cs typeface="Arial" panose="020B0604020202020204" pitchFamily="34" charset="0"/>
              </a:rPr>
              <a:t> </a:t>
            </a:r>
          </a:p>
          <a:p>
            <a:pPr marL="1254125" lvl="1" indent="-171450">
              <a:lnSpc>
                <a:spcPct val="100000"/>
              </a:lnSpc>
              <a:buFont typeface="Arial" panose="020B0604020202020204" pitchFamily="34" charset="0"/>
              <a:buChar char="•"/>
            </a:pPr>
            <a:r>
              <a:rPr lang="en-CA" sz="1600" dirty="0">
                <a:ea typeface="Calibri" panose="020F0502020204030204" pitchFamily="34" charset="0"/>
                <a:cs typeface="Arial" panose="020B0604020202020204" pitchFamily="34" charset="0"/>
              </a:rPr>
              <a:t>Will I be taking action or making a recommendation or decision as a result of accessing this info?</a:t>
            </a:r>
            <a:endParaRPr lang="en-US" sz="1600" dirty="0">
              <a:ea typeface="Calibri" panose="020F0502020204030204" pitchFamily="34" charset="0"/>
              <a:cs typeface="Arial" panose="020B0604020202020204" pitchFamily="34" charset="0"/>
            </a:endParaRPr>
          </a:p>
          <a:p>
            <a:pPr>
              <a:buClr>
                <a:schemeClr val="accent1"/>
              </a:buClr>
            </a:pPr>
            <a:endParaRPr lang="en-CA" sz="1800"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12</a:t>
            </a:fld>
            <a:endParaRPr lang="en-US"/>
          </a:p>
        </p:txBody>
      </p:sp>
      <p:sp>
        <p:nvSpPr>
          <p:cNvPr id="4" name="Rectangle 3">
            <a:extLst>
              <a:ext uri="{FF2B5EF4-FFF2-40B4-BE49-F238E27FC236}">
                <a16:creationId xmlns:a16="http://schemas.microsoft.com/office/drawing/2014/main" id="{8E5CA430-182C-479C-B61F-21D9279FE021}"/>
              </a:ext>
            </a:extLst>
          </p:cNvPr>
          <p:cNvSpPr/>
          <p:nvPr/>
        </p:nvSpPr>
        <p:spPr>
          <a:xfrm>
            <a:off x="1117600" y="1237631"/>
            <a:ext cx="9002944" cy="646331"/>
          </a:xfrm>
          <a:prstGeom prst="rect">
            <a:avLst/>
          </a:prstGeom>
        </p:spPr>
        <p:txBody>
          <a:bodyPr wrap="square">
            <a:spAutoFit/>
          </a:bodyPr>
          <a:lstStyle/>
          <a:p>
            <a:pPr>
              <a:lnSpc>
                <a:spcPct val="90000"/>
              </a:lnSpc>
            </a:pPr>
            <a:endParaRPr lang="en-CA" sz="2000" dirty="0"/>
          </a:p>
          <a:p>
            <a:pPr>
              <a:lnSpc>
                <a:spcPct val="90000"/>
              </a:lnSpc>
            </a:pPr>
            <a:endParaRPr lang="en-CA" sz="2000" dirty="0"/>
          </a:p>
        </p:txBody>
      </p:sp>
    </p:spTree>
    <p:extLst>
      <p:ext uri="{BB962C8B-B14F-4D97-AF65-F5344CB8AC3E}">
        <p14:creationId xmlns:p14="http://schemas.microsoft.com/office/powerpoint/2010/main" val="1066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799"/>
            <a:ext cx="9347200" cy="1542495"/>
          </a:xfrm>
        </p:spPr>
        <p:txBody>
          <a:bodyPr/>
          <a:lstStyle/>
          <a:p>
            <a:r>
              <a:rPr lang="en-US" sz="4267" dirty="0">
                <a:solidFill>
                  <a:srgbClr val="7030A0"/>
                </a:solidFill>
              </a:rPr>
              <a:t>Current Event – </a:t>
            </a:r>
            <a:br>
              <a:rPr lang="en-US" sz="4267" dirty="0">
                <a:solidFill>
                  <a:srgbClr val="7030A0"/>
                </a:solidFill>
              </a:rPr>
            </a:br>
            <a:r>
              <a:rPr lang="en-US" sz="4267" dirty="0">
                <a:solidFill>
                  <a:srgbClr val="7030A0"/>
                </a:solidFill>
              </a:rPr>
              <a:t>** Snooping/Unapproved Chart Access</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675861" y="2497014"/>
            <a:ext cx="9488556" cy="3675185"/>
          </a:xfrm>
        </p:spPr>
        <p:txBody>
          <a:bodyPr/>
          <a:lstStyle/>
          <a:p>
            <a:pPr marL="723896" indent="-571500">
              <a:spcAft>
                <a:spcPts val="600"/>
              </a:spcAft>
              <a:buFont typeface="Arial" panose="020B0604020202020204" pitchFamily="34" charset="0"/>
              <a:buChar char="•"/>
            </a:pPr>
            <a:r>
              <a:rPr lang="en-US" sz="3600" dirty="0"/>
              <a:t>What is “Snooping”?? </a:t>
            </a:r>
          </a:p>
          <a:p>
            <a:pPr marL="723896" indent="-571500">
              <a:spcAft>
                <a:spcPts val="600"/>
              </a:spcAft>
              <a:buFont typeface="Arial" panose="020B0604020202020204" pitchFamily="34" charset="0"/>
              <a:buChar char="•"/>
            </a:pPr>
            <a:r>
              <a:rPr lang="en-US" sz="3600" dirty="0"/>
              <a:t>I saw my neighbor at the Emergency Department last night, is it ok if I look at his chart to make sure he is alright?</a:t>
            </a:r>
          </a:p>
          <a:p>
            <a:pPr marL="723896" indent="-571500">
              <a:spcAft>
                <a:spcPts val="600"/>
              </a:spcAft>
              <a:buFont typeface="Arial" panose="020B0604020202020204" pitchFamily="34" charset="0"/>
              <a:buChar char="•"/>
            </a:pPr>
            <a:r>
              <a:rPr lang="en-US" sz="3600" dirty="0"/>
              <a:t>What do you mean by Health PEI’s auditing program?</a:t>
            </a:r>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13</a:t>
            </a:fld>
            <a:endParaRPr lang="en-US"/>
          </a:p>
        </p:txBody>
      </p:sp>
    </p:spTree>
    <p:extLst>
      <p:ext uri="{BB962C8B-B14F-4D97-AF65-F5344CB8AC3E}">
        <p14:creationId xmlns:p14="http://schemas.microsoft.com/office/powerpoint/2010/main" val="385197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15AC2-7E10-4D7F-A225-8C1C98B44D72}"/>
              </a:ext>
            </a:extLst>
          </p:cNvPr>
          <p:cNvSpPr>
            <a:spLocks noGrp="1"/>
          </p:cNvSpPr>
          <p:nvPr>
            <p:ph type="body" idx="1"/>
          </p:nvPr>
        </p:nvSpPr>
        <p:spPr>
          <a:xfrm>
            <a:off x="1117600" y="470517"/>
            <a:ext cx="8354874" cy="923277"/>
          </a:xfrm>
        </p:spPr>
        <p:txBody>
          <a:bodyPr/>
          <a:lstStyle/>
          <a:p>
            <a:r>
              <a:rPr lang="en-US" sz="4400" b="1" dirty="0">
                <a:solidFill>
                  <a:schemeClr val="tx1"/>
                </a:solidFill>
                <a:latin typeface="+mj-lt"/>
              </a:rPr>
              <a:t>Accuracy</a:t>
            </a:r>
          </a:p>
          <a:p>
            <a:endParaRPr lang="en-US" dirty="0"/>
          </a:p>
          <a:p>
            <a:endParaRPr lang="en-US" dirty="0"/>
          </a:p>
        </p:txBody>
      </p:sp>
      <p:sp>
        <p:nvSpPr>
          <p:cNvPr id="4" name="Text Placeholder 3">
            <a:extLst>
              <a:ext uri="{FF2B5EF4-FFF2-40B4-BE49-F238E27FC236}">
                <a16:creationId xmlns:a16="http://schemas.microsoft.com/office/drawing/2014/main" id="{2E325E70-0D8A-4B35-BC56-0C2962FC6FD8}"/>
              </a:ext>
            </a:extLst>
          </p:cNvPr>
          <p:cNvSpPr>
            <a:spLocks noGrp="1"/>
          </p:cNvSpPr>
          <p:nvPr>
            <p:ph type="body" idx="2"/>
          </p:nvPr>
        </p:nvSpPr>
        <p:spPr>
          <a:xfrm>
            <a:off x="1020932" y="1518083"/>
            <a:ext cx="8155268" cy="4450918"/>
          </a:xfrm>
        </p:spPr>
        <p:txBody>
          <a:bodyPr/>
          <a:lstStyle/>
          <a:p>
            <a:pPr marL="609596" indent="-457200">
              <a:buFont typeface="Arial" panose="020B0604020202020204" pitchFamily="34" charset="0"/>
              <a:buChar char="•"/>
            </a:pPr>
            <a:r>
              <a:rPr lang="en-US" dirty="0"/>
              <a:t>HPEI must take reasonable steps to ensure accuracy of PHI</a:t>
            </a:r>
          </a:p>
          <a:p>
            <a:pPr marL="609596" indent="-457200">
              <a:buFont typeface="Arial" panose="020B0604020202020204" pitchFamily="34" charset="0"/>
              <a:buChar char="•"/>
            </a:pPr>
            <a:r>
              <a:rPr lang="en-US" dirty="0"/>
              <a:t>People have a right to request correction of PHI if they believe there is inaccurate information on their chart.</a:t>
            </a:r>
          </a:p>
          <a:p>
            <a:endParaRPr lang="en-US" u="sng" dirty="0"/>
          </a:p>
          <a:p>
            <a:endParaRPr lang="en-US" u="sng" dirty="0"/>
          </a:p>
          <a:p>
            <a:endParaRPr lang="en-US" u="sng" dirty="0"/>
          </a:p>
          <a:p>
            <a:endParaRPr lang="en-US" u="sng" dirty="0"/>
          </a:p>
          <a:p>
            <a:endParaRPr lang="en-US" u="sng" dirty="0"/>
          </a:p>
          <a:p>
            <a:endParaRPr lang="en-US" u="sng" dirty="0"/>
          </a:p>
        </p:txBody>
      </p:sp>
    </p:spTree>
    <p:extLst>
      <p:ext uri="{BB962C8B-B14F-4D97-AF65-F5344CB8AC3E}">
        <p14:creationId xmlns:p14="http://schemas.microsoft.com/office/powerpoint/2010/main" val="2879898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230820"/>
            <a:ext cx="9347200" cy="878890"/>
          </a:xfrm>
        </p:spPr>
        <p:txBody>
          <a:bodyPr/>
          <a:lstStyle/>
          <a:p>
            <a:r>
              <a:rPr lang="en-US" sz="4267" dirty="0">
                <a:solidFill>
                  <a:schemeClr val="tx1"/>
                </a:solidFill>
              </a:rPr>
              <a:t>Safeguards</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1117600" y="1109710"/>
            <a:ext cx="8636000" cy="5611765"/>
          </a:xfrm>
        </p:spPr>
        <p:txBody>
          <a:bodyPr/>
          <a:lstStyle/>
          <a:p>
            <a:pPr marL="495296" indent="-342900">
              <a:buFont typeface="Arial" panose="020B0604020202020204" pitchFamily="34" charset="0"/>
              <a:buChar char="•"/>
            </a:pPr>
            <a:r>
              <a:rPr lang="en-US" sz="2400" dirty="0"/>
              <a:t>Technical, physical and administrative measures to protect PHI</a:t>
            </a:r>
          </a:p>
          <a:p>
            <a:r>
              <a:rPr lang="en-US" sz="2000" dirty="0"/>
              <a:t>What are some safeguards that HPEI has in place?</a:t>
            </a:r>
          </a:p>
          <a:p>
            <a:pPr marL="495296" indent="-342900">
              <a:buFont typeface="Arial" panose="020B0604020202020204" pitchFamily="34" charset="0"/>
              <a:buChar char="•"/>
            </a:pPr>
            <a:r>
              <a:rPr lang="en-US" sz="1800" dirty="0"/>
              <a:t>Legislation - </a:t>
            </a:r>
            <a:r>
              <a:rPr lang="en-US" sz="1800" i="1" dirty="0"/>
              <a:t>Health Information Act</a:t>
            </a:r>
            <a:r>
              <a:rPr lang="en-US" sz="1800" dirty="0"/>
              <a:t> and others</a:t>
            </a:r>
          </a:p>
          <a:p>
            <a:pPr marL="495296" indent="-342900">
              <a:buFont typeface="Arial" panose="020B0604020202020204" pitchFamily="34" charset="0"/>
              <a:buChar char="•"/>
            </a:pPr>
            <a:r>
              <a:rPr lang="en-US" sz="1800" dirty="0"/>
              <a:t>Policies </a:t>
            </a:r>
          </a:p>
          <a:p>
            <a:pPr lvl="1"/>
            <a:r>
              <a:rPr lang="en-US" sz="1600" dirty="0"/>
              <a:t>Privacy and the Protection of Personal Health Information Policy</a:t>
            </a:r>
          </a:p>
          <a:p>
            <a:pPr lvl="1"/>
            <a:r>
              <a:rPr lang="en-US" sz="1600" dirty="0"/>
              <a:t>Access, Disclosure &amp; Correction of PHI Protocol  </a:t>
            </a:r>
          </a:p>
          <a:p>
            <a:pPr lvl="1"/>
            <a:r>
              <a:rPr lang="en-US" sz="1600" dirty="0"/>
              <a:t>PIA Protocol </a:t>
            </a:r>
          </a:p>
          <a:p>
            <a:pPr lvl="1"/>
            <a:r>
              <a:rPr lang="en-US" sz="1600" dirty="0"/>
              <a:t>*Breach Management Protocol</a:t>
            </a:r>
          </a:p>
          <a:p>
            <a:pPr marL="495296" indent="-342900">
              <a:buFont typeface="Arial" panose="020B0604020202020204" pitchFamily="34" charset="0"/>
              <a:buChar char="•"/>
            </a:pPr>
            <a:r>
              <a:rPr lang="en-US" sz="1800" dirty="0"/>
              <a:t>Codes of conduct, professional ethics</a:t>
            </a:r>
          </a:p>
          <a:p>
            <a:pPr marL="495296" indent="-342900">
              <a:buFont typeface="Arial" panose="020B0604020202020204" pitchFamily="34" charset="0"/>
              <a:buChar char="•"/>
            </a:pPr>
            <a:r>
              <a:rPr lang="en-US" sz="1800" dirty="0"/>
              <a:t>Education and agreements</a:t>
            </a:r>
          </a:p>
          <a:p>
            <a:pPr lvl="1"/>
            <a:r>
              <a:rPr lang="en-US" sz="1600" dirty="0"/>
              <a:t>Orientation for new staff</a:t>
            </a:r>
          </a:p>
          <a:p>
            <a:pPr lvl="1"/>
            <a:r>
              <a:rPr lang="en-US" sz="1600" dirty="0"/>
              <a:t>Oath of confidentiality</a:t>
            </a:r>
          </a:p>
          <a:p>
            <a:pPr lvl="1"/>
            <a:r>
              <a:rPr lang="en-US" sz="1600" dirty="0"/>
              <a:t>Training sessions</a:t>
            </a:r>
          </a:p>
          <a:p>
            <a:pPr marL="609585" indent="-457189">
              <a:buClr>
                <a:schemeClr val="accent1"/>
              </a:buClr>
              <a:buFont typeface="Arial" panose="020B0604020202020204" pitchFamily="34" charset="0"/>
              <a:buChar char="•"/>
            </a:pPr>
            <a:r>
              <a:rPr lang="en-CA" sz="1800" dirty="0"/>
              <a:t>Unique passwords/usernames</a:t>
            </a:r>
          </a:p>
          <a:p>
            <a:pPr marL="609585" indent="-457189">
              <a:buClr>
                <a:schemeClr val="accent1"/>
              </a:buClr>
              <a:buFont typeface="Arial" panose="020B0604020202020204" pitchFamily="34" charset="0"/>
              <a:buChar char="•"/>
            </a:pPr>
            <a:r>
              <a:rPr lang="en-CA" sz="1800" dirty="0"/>
              <a:t>Role-based access</a:t>
            </a:r>
          </a:p>
          <a:p>
            <a:pPr marL="609585" indent="-457189">
              <a:buClr>
                <a:schemeClr val="accent1"/>
              </a:buClr>
              <a:buFont typeface="Arial" panose="020B0604020202020204" pitchFamily="34" charset="0"/>
              <a:buChar char="•"/>
            </a:pPr>
            <a:r>
              <a:rPr lang="en-CA" sz="1800" dirty="0"/>
              <a:t>Locked cabinets/doors</a:t>
            </a:r>
          </a:p>
          <a:p>
            <a:pPr marL="609585" indent="-457189">
              <a:buClr>
                <a:schemeClr val="accent1"/>
              </a:buClr>
              <a:buFont typeface="Arial" panose="020B0604020202020204" pitchFamily="34" charset="0"/>
              <a:buChar char="•"/>
            </a:pPr>
            <a:r>
              <a:rPr lang="en-CA" sz="1800" dirty="0"/>
              <a:t>Swipe card access</a:t>
            </a:r>
          </a:p>
          <a:p>
            <a:pPr marL="609585" indent="-457189">
              <a:buClr>
                <a:schemeClr val="accent1"/>
              </a:buClr>
              <a:buFont typeface="Arial" panose="020B0604020202020204" pitchFamily="34" charset="0"/>
              <a:buChar char="•"/>
            </a:pPr>
            <a:r>
              <a:rPr lang="en-CA" sz="1800" dirty="0"/>
              <a:t>Automatic time out on computer terminals </a:t>
            </a:r>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15</a:t>
            </a:fld>
            <a:endParaRPr lang="en-US"/>
          </a:p>
        </p:txBody>
      </p:sp>
    </p:spTree>
    <p:extLst>
      <p:ext uri="{BB962C8B-B14F-4D97-AF65-F5344CB8AC3E}">
        <p14:creationId xmlns:p14="http://schemas.microsoft.com/office/powerpoint/2010/main" val="866121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3600" dirty="0">
                <a:solidFill>
                  <a:schemeClr val="tx1"/>
                </a:solidFill>
              </a:rPr>
              <a:t>Safeguards cont’d</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1117600" y="1902372"/>
            <a:ext cx="8636000" cy="4453978"/>
          </a:xfrm>
        </p:spPr>
        <p:txBody>
          <a:bodyPr/>
          <a:lstStyle/>
          <a:p>
            <a:pPr marL="609585" indent="-457189">
              <a:buClr>
                <a:schemeClr val="accent1"/>
              </a:buClr>
              <a:buFont typeface="Arial" panose="020B0604020202020204" pitchFamily="34" charset="0"/>
              <a:buChar char="•"/>
            </a:pPr>
            <a:r>
              <a:rPr lang="en-US" dirty="0"/>
              <a:t>What are some safeguards that you would use on a daily basis??</a:t>
            </a:r>
          </a:p>
          <a:p>
            <a:pPr>
              <a:buClr>
                <a:schemeClr val="accent1"/>
              </a:buClr>
            </a:pPr>
            <a:endParaRPr lang="en-US" dirty="0"/>
          </a:p>
          <a:p>
            <a:pPr marL="1676359" lvl="1">
              <a:buClr>
                <a:schemeClr val="accent1"/>
              </a:buClr>
              <a:buFont typeface="Arial" panose="020B0604020202020204" pitchFamily="34" charset="0"/>
              <a:buChar char="•"/>
            </a:pPr>
            <a:r>
              <a:rPr lang="en-US" sz="2800" dirty="0"/>
              <a:t>In an office or clinic setting?</a:t>
            </a:r>
          </a:p>
          <a:p>
            <a:pPr marL="1676359" lvl="1">
              <a:buClr>
                <a:schemeClr val="accent1"/>
              </a:buClr>
              <a:buFont typeface="Arial" panose="020B0604020202020204" pitchFamily="34" charset="0"/>
              <a:buChar char="•"/>
            </a:pPr>
            <a:r>
              <a:rPr lang="en-US" sz="2800" dirty="0"/>
              <a:t>When transporting information?</a:t>
            </a:r>
          </a:p>
          <a:p>
            <a:pPr marL="1676359" lvl="1">
              <a:buClr>
                <a:schemeClr val="accent1"/>
              </a:buClr>
              <a:buFont typeface="Arial" panose="020B0604020202020204" pitchFamily="34" charset="0"/>
              <a:buChar char="•"/>
            </a:pPr>
            <a:r>
              <a:rPr lang="en-US" sz="2800" dirty="0"/>
              <a:t>When working from home?</a:t>
            </a:r>
          </a:p>
          <a:p>
            <a:pPr marL="1676359" lvl="1">
              <a:buClr>
                <a:schemeClr val="accent1"/>
              </a:buClr>
              <a:buFont typeface="Arial" panose="020B0604020202020204" pitchFamily="34" charset="0"/>
              <a:buChar char="•"/>
            </a:pPr>
            <a:r>
              <a:rPr lang="en-US" sz="2800" dirty="0"/>
              <a:t>When releasing information?</a:t>
            </a:r>
          </a:p>
          <a:p>
            <a:pPr marL="1676359" lvl="1">
              <a:buClr>
                <a:schemeClr val="accent1"/>
              </a:buClr>
              <a:buFont typeface="Arial" panose="020B0604020202020204" pitchFamily="34" charset="0"/>
              <a:buChar char="•"/>
            </a:pPr>
            <a:r>
              <a:rPr lang="en-US" sz="2800" dirty="0"/>
              <a:t>When charting/keeping records?</a:t>
            </a:r>
          </a:p>
          <a:p>
            <a:pPr marL="1676359" lvl="1">
              <a:buClr>
                <a:schemeClr val="accent1"/>
              </a:buClr>
              <a:buFont typeface="Arial" panose="020B0604020202020204" pitchFamily="34" charset="0"/>
              <a:buChar char="•"/>
            </a:pPr>
            <a:r>
              <a:rPr lang="en-US" sz="2800" dirty="0"/>
              <a:t>Being mindful of conversations/info sharing/posts/etc.</a:t>
            </a:r>
          </a:p>
          <a:p>
            <a:pPr lvl="1" indent="0">
              <a:buClr>
                <a:schemeClr val="accent1"/>
              </a:buClr>
              <a:buNone/>
            </a:pPr>
            <a:endParaRPr lang="en-US" sz="2800" dirty="0"/>
          </a:p>
          <a:p>
            <a:pPr marL="1676359" lvl="1">
              <a:buClr>
                <a:schemeClr val="accent1"/>
              </a:buClr>
              <a:buFont typeface="Arial" panose="020B0604020202020204" pitchFamily="34" charset="0"/>
              <a:buChar char="•"/>
            </a:pPr>
            <a:endParaRPr lang="en-US" dirty="0"/>
          </a:p>
          <a:p>
            <a:pPr marL="1676359" lvl="1">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16</a:t>
            </a:fld>
            <a:endParaRPr lang="en-US"/>
          </a:p>
        </p:txBody>
      </p:sp>
    </p:spTree>
    <p:extLst>
      <p:ext uri="{BB962C8B-B14F-4D97-AF65-F5344CB8AC3E}">
        <p14:creationId xmlns:p14="http://schemas.microsoft.com/office/powerpoint/2010/main" val="3039617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002190" y="558104"/>
            <a:ext cx="9347200" cy="992400"/>
          </a:xfrm>
        </p:spPr>
        <p:txBody>
          <a:bodyPr/>
          <a:lstStyle/>
          <a:p>
            <a:r>
              <a:rPr lang="en-US" sz="4267" dirty="0">
                <a:solidFill>
                  <a:srgbClr val="7030A0"/>
                </a:solidFill>
              </a:rPr>
              <a:t>Current Events - **Social Media Use</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468923" y="1301262"/>
            <a:ext cx="9880467" cy="5228492"/>
          </a:xfrm>
        </p:spPr>
        <p:txBody>
          <a:bodyPr/>
          <a:lstStyle/>
          <a:p>
            <a:pPr marL="609585" indent="-457189">
              <a:buClr>
                <a:schemeClr val="accent1"/>
              </a:buClr>
              <a:buFont typeface="Arial" panose="020B0604020202020204" pitchFamily="34" charset="0"/>
              <a:buChar char="•"/>
            </a:pPr>
            <a:r>
              <a:rPr lang="en-US" dirty="0"/>
              <a:t>Scenario 1</a:t>
            </a:r>
          </a:p>
          <a:p>
            <a:pPr marL="1676359" lvl="1">
              <a:buClr>
                <a:schemeClr val="accent1"/>
              </a:buClr>
              <a:buFont typeface="Arial" panose="020B0604020202020204" pitchFamily="34" charset="0"/>
              <a:buChar char="•"/>
            </a:pPr>
            <a:r>
              <a:rPr lang="en-US" dirty="0"/>
              <a:t>I posted on my social media account about my 35 yr. old patient with ALS who drove an hour for his appointment yesterday, telling me how appreciative he and his family are for the care he is receiving.  I didn’t include his name though, so that is ok, right??</a:t>
            </a:r>
          </a:p>
          <a:p>
            <a:pPr marL="609585" indent="-457189">
              <a:buClr>
                <a:schemeClr val="accent1"/>
              </a:buClr>
              <a:buFont typeface="Arial" panose="020B0604020202020204" pitchFamily="34" charset="0"/>
              <a:buChar char="•"/>
            </a:pPr>
            <a:r>
              <a:rPr lang="en-US" dirty="0"/>
              <a:t>Scenario 2</a:t>
            </a:r>
          </a:p>
          <a:p>
            <a:pPr marL="1676359" lvl="1">
              <a:buClr>
                <a:schemeClr val="accent1"/>
              </a:buClr>
              <a:buFont typeface="Arial" panose="020B0604020202020204" pitchFamily="34" charset="0"/>
              <a:buChar char="•"/>
            </a:pPr>
            <a:r>
              <a:rPr lang="en-US" dirty="0"/>
              <a:t>The social media site I use deletes the info after 24 hours, so it is safer to use, right?</a:t>
            </a:r>
          </a:p>
          <a:p>
            <a:pPr marL="609585" indent="-457189">
              <a:buClr>
                <a:schemeClr val="accent1"/>
              </a:buClr>
              <a:buFont typeface="Arial" panose="020B0604020202020204" pitchFamily="34" charset="0"/>
              <a:buChar char="•"/>
            </a:pPr>
            <a:r>
              <a:rPr lang="en-US" dirty="0"/>
              <a:t>Scenario 3</a:t>
            </a:r>
          </a:p>
          <a:p>
            <a:pPr marL="1676359" lvl="1">
              <a:buClr>
                <a:schemeClr val="accent1"/>
              </a:buClr>
              <a:buFont typeface="Arial" panose="020B0604020202020204" pitchFamily="34" charset="0"/>
              <a:buChar char="•"/>
            </a:pPr>
            <a:r>
              <a:rPr lang="en-US" dirty="0"/>
              <a:t>I saw a picture posted on social media by a friend/colleague that shows patient information, what should I do?</a:t>
            </a:r>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17</a:t>
            </a:fld>
            <a:endParaRPr lang="en-US"/>
          </a:p>
        </p:txBody>
      </p:sp>
    </p:spTree>
    <p:extLst>
      <p:ext uri="{BB962C8B-B14F-4D97-AF65-F5344CB8AC3E}">
        <p14:creationId xmlns:p14="http://schemas.microsoft.com/office/powerpoint/2010/main" val="256837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002190" y="558104"/>
            <a:ext cx="9347200" cy="992400"/>
          </a:xfrm>
        </p:spPr>
        <p:txBody>
          <a:bodyPr/>
          <a:lstStyle/>
          <a:p>
            <a:r>
              <a:rPr lang="en-US" sz="4267" dirty="0">
                <a:solidFill>
                  <a:srgbClr val="7030A0"/>
                </a:solidFill>
              </a:rPr>
              <a:t>Follow up - Social Media Use</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1117600" y="1550504"/>
            <a:ext cx="8636000" cy="4979250"/>
          </a:xfrm>
        </p:spPr>
        <p:txBody>
          <a:bodyPr/>
          <a:lstStyle/>
          <a:p>
            <a:r>
              <a:rPr lang="en-US" sz="3600" dirty="0"/>
              <a:t>Increases risk of unauthorized disclosure</a:t>
            </a:r>
          </a:p>
          <a:p>
            <a:pPr lvl="1"/>
            <a:r>
              <a:rPr lang="en-US" dirty="0"/>
              <a:t>Increases the likelihood &amp; impact</a:t>
            </a:r>
          </a:p>
          <a:p>
            <a:pPr lvl="1"/>
            <a:r>
              <a:rPr lang="en-US" dirty="0"/>
              <a:t>Re-identification risks</a:t>
            </a:r>
          </a:p>
          <a:p>
            <a:pPr lvl="1"/>
            <a:r>
              <a:rPr lang="en-US" dirty="0"/>
              <a:t>Nothing online is private…</a:t>
            </a:r>
          </a:p>
          <a:p>
            <a:pPr lvl="1"/>
            <a:r>
              <a:rPr lang="en-US" dirty="0"/>
              <a:t>Nothing online “goes away”</a:t>
            </a:r>
          </a:p>
          <a:p>
            <a:pPr lvl="1"/>
            <a:endParaRPr lang="en-US" dirty="0"/>
          </a:p>
          <a:p>
            <a:r>
              <a:rPr lang="en-US" sz="3600" dirty="0"/>
              <a:t>HPEI Policies</a:t>
            </a:r>
          </a:p>
          <a:p>
            <a:pPr lvl="1"/>
            <a:r>
              <a:rPr lang="en-US" dirty="0"/>
              <a:t>Privacy and Protection of Personal Health Information</a:t>
            </a:r>
          </a:p>
          <a:p>
            <a:pPr lvl="1"/>
            <a:r>
              <a:rPr lang="en-US" dirty="0"/>
              <a:t>Social Media Policy</a:t>
            </a:r>
          </a:p>
          <a:p>
            <a:pPr lvl="1"/>
            <a:r>
              <a:rPr lang="en-US" dirty="0"/>
              <a:t>Use of Personal Cell Phones </a:t>
            </a:r>
          </a:p>
          <a:p>
            <a:pPr lvl="1"/>
            <a:r>
              <a:rPr lang="en-US" dirty="0"/>
              <a:t>Emailing/Texting policies</a:t>
            </a:r>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18</a:t>
            </a:fld>
            <a:endParaRPr lang="en-US"/>
          </a:p>
        </p:txBody>
      </p:sp>
    </p:spTree>
    <p:extLst>
      <p:ext uri="{BB962C8B-B14F-4D97-AF65-F5344CB8AC3E}">
        <p14:creationId xmlns:p14="http://schemas.microsoft.com/office/powerpoint/2010/main" val="349818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15AC2-7E10-4D7F-A225-8C1C98B44D72}"/>
              </a:ext>
            </a:extLst>
          </p:cNvPr>
          <p:cNvSpPr>
            <a:spLocks noGrp="1"/>
          </p:cNvSpPr>
          <p:nvPr>
            <p:ph type="body" idx="1"/>
          </p:nvPr>
        </p:nvSpPr>
        <p:spPr>
          <a:xfrm>
            <a:off x="541537" y="470517"/>
            <a:ext cx="9969623" cy="2370337"/>
          </a:xfrm>
        </p:spPr>
        <p:txBody>
          <a:bodyPr/>
          <a:lstStyle/>
          <a:p>
            <a:r>
              <a:rPr lang="en-US" sz="3600" b="1" dirty="0">
                <a:solidFill>
                  <a:schemeClr val="tx1"/>
                </a:solidFill>
                <a:latin typeface="+mj-lt"/>
              </a:rPr>
              <a:t>Openness</a:t>
            </a:r>
          </a:p>
          <a:p>
            <a:pPr marL="495296" indent="-342900">
              <a:lnSpc>
                <a:spcPct val="100000"/>
              </a:lnSpc>
              <a:buFont typeface="Arial" panose="020B0604020202020204" pitchFamily="34" charset="0"/>
              <a:buChar char="•"/>
            </a:pPr>
            <a:r>
              <a:rPr lang="en-US" sz="2400" dirty="0"/>
              <a:t>Privacy and Your Personal Health Information webpage</a:t>
            </a:r>
          </a:p>
          <a:p>
            <a:pPr marL="495296" indent="-342900">
              <a:lnSpc>
                <a:spcPct val="100000"/>
              </a:lnSpc>
              <a:buFont typeface="Arial" panose="020B0604020202020204" pitchFamily="34" charset="0"/>
              <a:buChar char="•"/>
            </a:pPr>
            <a:r>
              <a:rPr lang="en-US" sz="2400" dirty="0"/>
              <a:t>Posters, brochures, privacy statements</a:t>
            </a:r>
          </a:p>
          <a:p>
            <a:pPr marL="495296" indent="-342900">
              <a:lnSpc>
                <a:spcPct val="100000"/>
              </a:lnSpc>
              <a:buFont typeface="Arial" panose="020B0604020202020204" pitchFamily="34" charset="0"/>
              <a:buChar char="•"/>
            </a:pPr>
            <a:r>
              <a:rPr lang="en-US" sz="2400" dirty="0"/>
              <a:t>Staff should be able to explain general purpose for collection, use and disclosure of PHI</a:t>
            </a:r>
          </a:p>
          <a:p>
            <a:endParaRPr lang="en-US" dirty="0"/>
          </a:p>
        </p:txBody>
      </p:sp>
      <p:sp>
        <p:nvSpPr>
          <p:cNvPr id="4" name="Text Placeholder 3">
            <a:extLst>
              <a:ext uri="{FF2B5EF4-FFF2-40B4-BE49-F238E27FC236}">
                <a16:creationId xmlns:a16="http://schemas.microsoft.com/office/drawing/2014/main" id="{2E325E70-0D8A-4B35-BC56-0C2962FC6FD8}"/>
              </a:ext>
            </a:extLst>
          </p:cNvPr>
          <p:cNvSpPr>
            <a:spLocks noGrp="1"/>
          </p:cNvSpPr>
          <p:nvPr>
            <p:ph type="body" idx="2"/>
          </p:nvPr>
        </p:nvSpPr>
        <p:spPr>
          <a:xfrm>
            <a:off x="470517" y="2752079"/>
            <a:ext cx="8705683" cy="3835152"/>
          </a:xfrm>
        </p:spPr>
        <p:txBody>
          <a:bodyPr/>
          <a:lstStyle/>
          <a:p>
            <a:r>
              <a:rPr lang="en-US" sz="3600" b="1" dirty="0">
                <a:solidFill>
                  <a:schemeClr val="tx1"/>
                </a:solidFill>
                <a:latin typeface="+mj-lt"/>
              </a:rPr>
              <a:t>Individual Access</a:t>
            </a:r>
          </a:p>
          <a:p>
            <a:pPr marL="495296" indent="-342900">
              <a:buFont typeface="Arial" panose="020B0604020202020204" pitchFamily="34" charset="0"/>
              <a:buChar char="•"/>
            </a:pPr>
            <a:r>
              <a:rPr lang="en-US" sz="2400" dirty="0"/>
              <a:t>Right of access to PHI</a:t>
            </a:r>
          </a:p>
          <a:p>
            <a:pPr marL="495296" indent="-342900">
              <a:buFont typeface="Arial" panose="020B0604020202020204" pitchFamily="34" charset="0"/>
              <a:buChar char="•"/>
            </a:pPr>
            <a:r>
              <a:rPr lang="en-US" sz="2400" dirty="0"/>
              <a:t>Refusal of access</a:t>
            </a:r>
          </a:p>
          <a:p>
            <a:pPr marL="495296" indent="-342900">
              <a:buFont typeface="Arial" panose="020B0604020202020204" pitchFamily="34" charset="0"/>
              <a:buChar char="•"/>
            </a:pPr>
            <a:r>
              <a:rPr lang="en-US" sz="2400" dirty="0"/>
              <a:t>Process to request</a:t>
            </a:r>
          </a:p>
          <a:p>
            <a:pPr marL="495296" indent="-342900">
              <a:buFont typeface="Arial" panose="020B0604020202020204" pitchFamily="34" charset="0"/>
              <a:buChar char="•"/>
            </a:pPr>
            <a:r>
              <a:rPr lang="en-US" sz="2400" dirty="0"/>
              <a:t>Access, Disclosure &amp; Correction of PHI protocol</a:t>
            </a:r>
          </a:p>
          <a:p>
            <a:r>
              <a:rPr lang="en-US" sz="3600" b="1" dirty="0">
                <a:solidFill>
                  <a:schemeClr val="tx1"/>
                </a:solidFill>
                <a:latin typeface="+mj-lt"/>
              </a:rPr>
              <a:t>Challenging Compliance</a:t>
            </a:r>
          </a:p>
          <a:p>
            <a:pPr marL="495296" indent="-342900">
              <a:buFont typeface="Arial" panose="020B0604020202020204" pitchFamily="34" charset="0"/>
              <a:buChar char="•"/>
            </a:pPr>
            <a:r>
              <a:rPr lang="en-US" sz="2400" dirty="0"/>
              <a:t>Following up on privacy-related complaints</a:t>
            </a:r>
          </a:p>
          <a:p>
            <a:pPr marL="495296" indent="-342900">
              <a:buFont typeface="Arial" panose="020B0604020202020204" pitchFamily="34" charset="0"/>
              <a:buChar char="•"/>
            </a:pPr>
            <a:r>
              <a:rPr lang="en-US" sz="2400" dirty="0"/>
              <a:t>Information &amp; Privacy Commissioner role</a:t>
            </a:r>
          </a:p>
          <a:p>
            <a:endParaRPr lang="en-US" u="sng" dirty="0"/>
          </a:p>
          <a:p>
            <a:endParaRPr lang="en-US" u="sng" dirty="0"/>
          </a:p>
          <a:p>
            <a:endParaRPr lang="en-US" u="sng" dirty="0"/>
          </a:p>
          <a:p>
            <a:endParaRPr lang="en-US" u="sng" dirty="0"/>
          </a:p>
          <a:p>
            <a:endParaRPr lang="en-US" u="sng" dirty="0"/>
          </a:p>
          <a:p>
            <a:endParaRPr lang="en-US" u="sng" dirty="0"/>
          </a:p>
        </p:txBody>
      </p:sp>
    </p:spTree>
    <p:extLst>
      <p:ext uri="{BB962C8B-B14F-4D97-AF65-F5344CB8AC3E}">
        <p14:creationId xmlns:p14="http://schemas.microsoft.com/office/powerpoint/2010/main" val="292946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267" dirty="0">
                <a:solidFill>
                  <a:schemeClr val="tx1"/>
                </a:solidFill>
              </a:rPr>
              <a:t>Goals of this presentation</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1117600" y="1905000"/>
            <a:ext cx="8636000" cy="4064000"/>
          </a:xfrm>
        </p:spPr>
        <p:txBody>
          <a:bodyPr/>
          <a:lstStyle/>
          <a:p>
            <a:pPr marL="609585" indent="-457189">
              <a:buClr>
                <a:schemeClr val="accent1"/>
              </a:buClr>
              <a:buFont typeface="Arial" panose="020B0604020202020204" pitchFamily="34" charset="0"/>
              <a:buChar char="•"/>
            </a:pPr>
            <a:r>
              <a:rPr lang="en-US" dirty="0"/>
              <a:t>Review important privacy basics</a:t>
            </a:r>
          </a:p>
          <a:p>
            <a:pPr marL="609585" indent="-457189">
              <a:buClr>
                <a:schemeClr val="accent1"/>
              </a:buClr>
              <a:buFont typeface="Arial" panose="020B0604020202020204" pitchFamily="34" charset="0"/>
              <a:buChar char="•"/>
            </a:pPr>
            <a:r>
              <a:rPr lang="en-US" dirty="0"/>
              <a:t>Review what you can do in your role to protect privacy</a:t>
            </a:r>
          </a:p>
          <a:p>
            <a:pPr marL="609585" indent="-457189">
              <a:buClr>
                <a:schemeClr val="accent1"/>
              </a:buClr>
              <a:buFont typeface="Arial" panose="020B0604020202020204" pitchFamily="34" charset="0"/>
              <a:buChar char="•"/>
            </a:pPr>
            <a:r>
              <a:rPr lang="en-US" dirty="0"/>
              <a:t>Provide information about what to do when things go wrong</a:t>
            </a:r>
          </a:p>
          <a:p>
            <a:pPr marL="609585" indent="-457189">
              <a:buClr>
                <a:schemeClr val="accent1"/>
              </a:buClr>
              <a:buFont typeface="Arial" panose="020B0604020202020204" pitchFamily="34" charset="0"/>
              <a:buChar char="•"/>
            </a:pPr>
            <a:r>
              <a:rPr lang="en-US" dirty="0"/>
              <a:t>Review some ways to help prevent privacy incidents from occurring</a:t>
            </a:r>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pPr marL="609596"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a:t>
            </a:fld>
            <a:endParaRPr lang="en-US"/>
          </a:p>
        </p:txBody>
      </p:sp>
    </p:spTree>
    <p:extLst>
      <p:ext uri="{BB962C8B-B14F-4D97-AF65-F5344CB8AC3E}">
        <p14:creationId xmlns:p14="http://schemas.microsoft.com/office/powerpoint/2010/main" val="130537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234462"/>
            <a:ext cx="9347200" cy="996461"/>
          </a:xfrm>
        </p:spPr>
        <p:txBody>
          <a:bodyPr/>
          <a:lstStyle/>
          <a:p>
            <a:r>
              <a:rPr lang="en-US" sz="4267" dirty="0">
                <a:solidFill>
                  <a:schemeClr val="tx1"/>
                </a:solidFill>
              </a:rPr>
              <a:t>Breach Management</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381740" y="1438183"/>
            <a:ext cx="10083060" cy="5283292"/>
          </a:xfrm>
        </p:spPr>
        <p:txBody>
          <a:bodyPr/>
          <a:lstStyle/>
          <a:p>
            <a:r>
              <a:rPr lang="en-US" altLang="en-US" sz="2800" dirty="0">
                <a:latin typeface="Myriad Pro"/>
              </a:rPr>
              <a:t>How to identify if it is a breach…</a:t>
            </a:r>
          </a:p>
          <a:p>
            <a:pPr lvl="1"/>
            <a:r>
              <a:rPr lang="en-US" altLang="en-US" dirty="0">
                <a:latin typeface="Myriad Pro"/>
              </a:rPr>
              <a:t>If PHI is </a:t>
            </a:r>
          </a:p>
          <a:p>
            <a:pPr lvl="2"/>
            <a:r>
              <a:rPr lang="en-US" altLang="en-US" sz="2800" dirty="0">
                <a:latin typeface="Myriad Pro"/>
              </a:rPr>
              <a:t>stolen or lost, </a:t>
            </a:r>
          </a:p>
          <a:p>
            <a:pPr lvl="2"/>
            <a:r>
              <a:rPr lang="en-US" altLang="en-US" sz="2800" dirty="0">
                <a:latin typeface="Myriad Pro"/>
              </a:rPr>
              <a:t>accessed without a “need to know” </a:t>
            </a:r>
          </a:p>
          <a:p>
            <a:pPr lvl="2"/>
            <a:r>
              <a:rPr lang="en-US" altLang="en-US" sz="2800" dirty="0">
                <a:latin typeface="Myriad Pro"/>
              </a:rPr>
              <a:t>used, disclosed or destroyed without authorization</a:t>
            </a:r>
          </a:p>
          <a:p>
            <a:pPr marL="914400" lvl="2" indent="0">
              <a:buNone/>
            </a:pPr>
            <a:endParaRPr lang="en-US" altLang="en-US" sz="2800" dirty="0">
              <a:latin typeface="Myriad Pro"/>
            </a:endParaRPr>
          </a:p>
          <a:p>
            <a:pPr marL="914400" lvl="2" indent="0">
              <a:buNone/>
            </a:pPr>
            <a:r>
              <a:rPr lang="en-US" altLang="en-US" sz="2800" dirty="0">
                <a:latin typeface="Myriad Pro"/>
              </a:rPr>
              <a:t>then…a breach </a:t>
            </a:r>
            <a:r>
              <a:rPr lang="en-US" altLang="en-US" sz="2800" b="1" dirty="0">
                <a:latin typeface="Myriad Pro"/>
              </a:rPr>
              <a:t>HAS</a:t>
            </a:r>
            <a:r>
              <a:rPr lang="en-US" altLang="en-US" sz="2800" dirty="0">
                <a:latin typeface="Myriad Pro"/>
              </a:rPr>
              <a:t> occurred!</a:t>
            </a:r>
          </a:p>
          <a:p>
            <a:pPr marL="914400" lvl="2" indent="0">
              <a:buNone/>
            </a:pPr>
            <a:endParaRPr lang="en-US" altLang="en-US" sz="2800" dirty="0">
              <a:latin typeface="Myriad Pro"/>
            </a:endParaRPr>
          </a:p>
          <a:p>
            <a:r>
              <a:rPr lang="en-US" altLang="en-US" sz="2800" dirty="0">
                <a:latin typeface="Myriad Pro"/>
              </a:rPr>
              <a:t>**Consult with Privacy Officer, ATIP team and/or Quality/Risk Coordinator, for support if you are unsure but think it is possible that a breach may have occurred</a:t>
            </a:r>
            <a:r>
              <a:rPr lang="en-US" altLang="en-US" sz="2400" dirty="0">
                <a:latin typeface="Myriad Pro"/>
              </a:rPr>
              <a:t>.</a:t>
            </a:r>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20</a:t>
            </a:fld>
            <a:endParaRPr lang="en-US"/>
          </a:p>
        </p:txBody>
      </p:sp>
    </p:spTree>
    <p:extLst>
      <p:ext uri="{BB962C8B-B14F-4D97-AF65-F5344CB8AC3E}">
        <p14:creationId xmlns:p14="http://schemas.microsoft.com/office/powerpoint/2010/main" val="4057389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267" dirty="0">
                <a:solidFill>
                  <a:schemeClr val="tx1"/>
                </a:solidFill>
              </a:rPr>
              <a:t>What do I do when a breach occurs??</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406399" y="1839309"/>
            <a:ext cx="9678633" cy="4614499"/>
          </a:xfrm>
        </p:spPr>
        <p:txBody>
          <a:bodyPr/>
          <a:lstStyle/>
          <a:p>
            <a:r>
              <a:rPr lang="en-US" sz="2400" b="1" dirty="0"/>
              <a:t>1. Containment and preliminary assessment</a:t>
            </a:r>
          </a:p>
          <a:p>
            <a:pPr lvl="1"/>
            <a:r>
              <a:rPr lang="en-US" dirty="0"/>
              <a:t>Prevent further breach (contain it)</a:t>
            </a:r>
          </a:p>
          <a:p>
            <a:pPr lvl="1"/>
            <a:r>
              <a:rPr lang="en-US" dirty="0"/>
              <a:t>Gather initial details of what happened</a:t>
            </a:r>
          </a:p>
          <a:p>
            <a:pPr lvl="1"/>
            <a:r>
              <a:rPr lang="en-US" dirty="0"/>
              <a:t>Record incident in PSMS</a:t>
            </a:r>
          </a:p>
          <a:p>
            <a:r>
              <a:rPr lang="en-US" sz="2400" b="1" dirty="0"/>
              <a:t>2. Notification and reporting </a:t>
            </a:r>
          </a:p>
          <a:p>
            <a:pPr lvl="1"/>
            <a:r>
              <a:rPr lang="en-US" dirty="0"/>
              <a:t>In consultation with Privacy Officer, ATIP team and Quality/Risk Coordinator, disclosure to affected individual(s) and notification to Commissioner are required, unless:</a:t>
            </a:r>
          </a:p>
          <a:p>
            <a:pPr lvl="2"/>
            <a:r>
              <a:rPr lang="en-US" sz="2000" dirty="0"/>
              <a:t>No adverse impact on provision of care to or well-being (mental, physical, economic or social) of the affected individual(s) </a:t>
            </a:r>
            <a:endParaRPr lang="en-US" dirty="0"/>
          </a:p>
          <a:p>
            <a:pPr lvl="1"/>
            <a:r>
              <a:rPr lang="en-US" b="1" dirty="0"/>
              <a:t>HPEI CEO (in consult with Privacy Officer &amp; ATIP team) notifies Commissioner</a:t>
            </a:r>
          </a:p>
          <a:p>
            <a:pPr>
              <a:buClr>
                <a:schemeClr val="accent1"/>
              </a:buCl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21</a:t>
            </a:fld>
            <a:endParaRPr lang="en-US"/>
          </a:p>
        </p:txBody>
      </p:sp>
    </p:spTree>
    <p:extLst>
      <p:ext uri="{BB962C8B-B14F-4D97-AF65-F5344CB8AC3E}">
        <p14:creationId xmlns:p14="http://schemas.microsoft.com/office/powerpoint/2010/main" val="275189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1117600" y="808383"/>
            <a:ext cx="8636000" cy="5751443"/>
          </a:xfrm>
        </p:spPr>
        <p:txBody>
          <a:bodyPr/>
          <a:lstStyle/>
          <a:p>
            <a:r>
              <a:rPr lang="en-US" sz="2400" b="1" dirty="0"/>
              <a:t>3. Investigation (Manager responsible, Privacy Officer and others as appropriate)</a:t>
            </a:r>
          </a:p>
          <a:p>
            <a:pPr lvl="1"/>
            <a:r>
              <a:rPr lang="en-US" dirty="0"/>
              <a:t>Gather further information from varied sources</a:t>
            </a:r>
          </a:p>
          <a:p>
            <a:pPr lvl="1"/>
            <a:r>
              <a:rPr lang="en-US" dirty="0"/>
              <a:t>Conduct auditing, if applicable</a:t>
            </a:r>
          </a:p>
          <a:p>
            <a:pPr lvl="1"/>
            <a:r>
              <a:rPr lang="en-US" dirty="0"/>
              <a:t>Confirm facts of the breach and identify factors, failed safeguards, intentional vs. accidental, </a:t>
            </a:r>
            <a:r>
              <a:rPr lang="en-US" dirty="0" err="1"/>
              <a:t>etc</a:t>
            </a:r>
            <a:endParaRPr lang="en-US" dirty="0"/>
          </a:p>
          <a:p>
            <a:r>
              <a:rPr lang="en-US" sz="2400" b="1" dirty="0"/>
              <a:t>4. Remediation and prevention</a:t>
            </a:r>
          </a:p>
          <a:p>
            <a:pPr lvl="1"/>
            <a:r>
              <a:rPr lang="en-US" dirty="0"/>
              <a:t>Do we need new or enhanced safeguards? </a:t>
            </a:r>
            <a:r>
              <a:rPr lang="en-US" sz="2000" dirty="0"/>
              <a:t>(Technical, physical and administrative measures to protect PHI)</a:t>
            </a:r>
          </a:p>
          <a:p>
            <a:pPr lvl="1"/>
            <a:r>
              <a:rPr lang="en-US" dirty="0"/>
              <a:t>Is discipline required? if applicable – HR leads this process</a:t>
            </a:r>
          </a:p>
          <a:p>
            <a:pPr lvl="1"/>
            <a:r>
              <a:rPr lang="en-US" dirty="0"/>
              <a:t>Share findings with affected individual(s) and Commissioner (HPEI CEO via Privacy Officer/ATIP team)</a:t>
            </a:r>
          </a:p>
          <a:p>
            <a:pPr lvl="1"/>
            <a:r>
              <a:rPr lang="en-US" dirty="0"/>
              <a:t>Prevention of breaches and having privacy by design in our programs/projects is key… be proactive before a breach occurs! What can we learn from this?</a:t>
            </a:r>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22</a:t>
            </a:fld>
            <a:endParaRPr lang="en-US"/>
          </a:p>
        </p:txBody>
      </p:sp>
    </p:spTree>
    <p:extLst>
      <p:ext uri="{BB962C8B-B14F-4D97-AF65-F5344CB8AC3E}">
        <p14:creationId xmlns:p14="http://schemas.microsoft.com/office/powerpoint/2010/main" val="356257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844062" y="558104"/>
            <a:ext cx="9505328" cy="992400"/>
          </a:xfrm>
        </p:spPr>
        <p:txBody>
          <a:bodyPr/>
          <a:lstStyle/>
          <a:p>
            <a:r>
              <a:rPr lang="en-US" sz="4000" dirty="0">
                <a:solidFill>
                  <a:srgbClr val="7030A0"/>
                </a:solidFill>
              </a:rPr>
              <a:t>Current Events - **Working in Multiple Roles/Locations</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0" y="1395046"/>
            <a:ext cx="10796954" cy="5228492"/>
          </a:xfrm>
        </p:spPr>
        <p:txBody>
          <a:bodyPr/>
          <a:lstStyle/>
          <a:p>
            <a:pPr marL="723896" indent="-571500">
              <a:buFont typeface="Arial" panose="020B0604020202020204" pitchFamily="34" charset="0"/>
              <a:buChar char="•"/>
            </a:pPr>
            <a:r>
              <a:rPr lang="en-US" dirty="0"/>
              <a:t>Scenario</a:t>
            </a:r>
          </a:p>
          <a:p>
            <a:pPr marL="1168384" lvl="2" indent="-342900"/>
            <a:r>
              <a:rPr lang="en-US" dirty="0">
                <a:latin typeface="Arial" panose="020B0604020202020204" pitchFamily="34" charset="0"/>
                <a:cs typeface="Arial" panose="020B0604020202020204" pitchFamily="34" charset="0"/>
              </a:rPr>
              <a:t>I work as a Med Admin at a Physician’s office in the community, so I have assisted Jane Doe in accessing care with a HCP and have become aware of her test results and diagnoses.  I also work as a casual Admitting Clerk at the emergency dept. at the local hospital.  Would it be appropriate for me to disclose what I know about Jane Doe to the other staff working at the ED? </a:t>
            </a:r>
          </a:p>
          <a:p>
            <a:pPr marL="723896" indent="-571500">
              <a:buFont typeface="Arial" panose="020B0604020202020204" pitchFamily="34" charset="0"/>
              <a:buChar char="•"/>
            </a:pPr>
            <a:r>
              <a:rPr lang="en-US" dirty="0"/>
              <a:t>How to reduce the risk of unauthorized access &amp; unauthorized disclosure</a:t>
            </a:r>
          </a:p>
          <a:p>
            <a:pPr marL="1254125" lvl="1" indent="-515938">
              <a:buFont typeface="Arial" panose="020B0604020202020204" pitchFamily="34" charset="0"/>
              <a:buChar char="•"/>
            </a:pPr>
            <a:r>
              <a:rPr lang="en-US" dirty="0"/>
              <a:t>Always follow the “need to </a:t>
            </a:r>
            <a:r>
              <a:rPr lang="en-US" dirty="0" err="1"/>
              <a:t>know”principle</a:t>
            </a:r>
            <a:endParaRPr lang="en-US" dirty="0"/>
          </a:p>
          <a:p>
            <a:pPr marL="1195388" lvl="1" indent="-457200">
              <a:buFont typeface="Arial" panose="020B0604020202020204" pitchFamily="34" charset="0"/>
              <a:buChar char="•"/>
            </a:pPr>
            <a:r>
              <a:rPr lang="en-US" dirty="0"/>
              <a:t>Be mindful of over sharing PHI from one location in another work setting</a:t>
            </a:r>
          </a:p>
          <a:p>
            <a:pPr marL="1195388" lvl="1" indent="-457200">
              <a:buFont typeface="Arial" panose="020B0604020202020204" pitchFamily="34" charset="0"/>
              <a:buChar char="•"/>
            </a:pPr>
            <a:r>
              <a:rPr lang="en-US" dirty="0"/>
              <a:t>Ask yourself is it appropriate and do I have the authority to do so?</a:t>
            </a:r>
          </a:p>
          <a:p>
            <a:pPr marL="1195388" lvl="1" indent="-457200">
              <a:buFont typeface="Arial" panose="020B0604020202020204" pitchFamily="34" charset="0"/>
              <a:buChar char="•"/>
            </a:pPr>
            <a:r>
              <a:rPr lang="en-US" dirty="0"/>
              <a:t>Be mindful of disclosing information with other patients, even if unintentional</a:t>
            </a:r>
            <a:endParaRPr lang="en-US" sz="2800" dirty="0"/>
          </a:p>
          <a:p>
            <a:pPr>
              <a:buClr>
                <a:schemeClr val="accent1"/>
              </a:buCl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23</a:t>
            </a:fld>
            <a:endParaRPr lang="en-US" dirty="0"/>
          </a:p>
        </p:txBody>
      </p:sp>
    </p:spTree>
    <p:extLst>
      <p:ext uri="{BB962C8B-B14F-4D97-AF65-F5344CB8AC3E}">
        <p14:creationId xmlns:p14="http://schemas.microsoft.com/office/powerpoint/2010/main" val="153762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887897" y="238539"/>
            <a:ext cx="9448800" cy="954157"/>
          </a:xfrm>
        </p:spPr>
        <p:txBody>
          <a:bodyPr/>
          <a:lstStyle/>
          <a:p>
            <a:r>
              <a:rPr lang="en-US" sz="4267" dirty="0">
                <a:solidFill>
                  <a:schemeClr val="tx1"/>
                </a:solidFill>
              </a:rPr>
              <a:t>Common Breach Scenarios &amp; Ways to Prevent them</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583096" y="1192696"/>
            <a:ext cx="10257182" cy="5528779"/>
          </a:xfrm>
        </p:spPr>
        <p:txBody>
          <a:bodyPr/>
          <a:lstStyle/>
          <a:p>
            <a:pPr marL="609596"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Faxing, emailing, printing to unintended recipient – </a:t>
            </a:r>
            <a:r>
              <a:rPr lang="en-US" sz="2400" dirty="0">
                <a:solidFill>
                  <a:schemeClr val="tx1"/>
                </a:solidFill>
                <a:latin typeface="Calibri" panose="020F0502020204030204" pitchFamily="34" charset="0"/>
                <a:cs typeface="Calibri" panose="020F0502020204030204" pitchFamily="34" charset="0"/>
              </a:rPr>
              <a:t>always double check who will be receiving the info!</a:t>
            </a:r>
          </a:p>
          <a:p>
            <a:pPr marL="609596"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Charts being left open/accessible paper or electronic – </a:t>
            </a:r>
            <a:r>
              <a:rPr lang="en-US" sz="2400" kern="0" dirty="0">
                <a:solidFill>
                  <a:schemeClr val="tx1"/>
                </a:solidFill>
                <a:latin typeface="Calibri" panose="020F0502020204030204" pitchFamily="34" charset="0"/>
                <a:cs typeface="Calibri" panose="020F0502020204030204" pitchFamily="34" charset="0"/>
              </a:rPr>
              <a:t>who can hear/see private information?</a:t>
            </a:r>
          </a:p>
          <a:p>
            <a:pPr marL="609596"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Laptops or devices being lost or stolen - </a:t>
            </a:r>
            <a:r>
              <a:rPr lang="en-US" sz="2400" kern="0" dirty="0">
                <a:solidFill>
                  <a:schemeClr val="tx1"/>
                </a:solidFill>
                <a:latin typeface="Calibri" panose="020F0502020204030204" pitchFamily="34" charset="0"/>
                <a:cs typeface="Calibri" panose="020F0502020204030204" pitchFamily="34" charset="0"/>
              </a:rPr>
              <a:t>use proper safeguards </a:t>
            </a:r>
          </a:p>
          <a:p>
            <a:pPr marL="609596"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Conversations being overheard - </a:t>
            </a:r>
            <a:r>
              <a:rPr lang="en-US" sz="2400" kern="0" dirty="0">
                <a:solidFill>
                  <a:schemeClr val="tx1"/>
                </a:solidFill>
                <a:latin typeface="Calibri" panose="020F0502020204030204" pitchFamily="34" charset="0"/>
                <a:cs typeface="Calibri" panose="020F0502020204030204" pitchFamily="34" charset="0"/>
              </a:rPr>
              <a:t>clinics, waiting rooms, exam rooms, outside of clinical environment</a:t>
            </a:r>
            <a:endParaRPr lang="en-US" sz="2400" kern="0" dirty="0">
              <a:latin typeface="Calibri" panose="020F0502020204030204" pitchFamily="34" charset="0"/>
              <a:cs typeface="Calibri" panose="020F0502020204030204" pitchFamily="34" charset="0"/>
            </a:endParaRPr>
          </a:p>
          <a:p>
            <a:pPr marL="609596"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Release of information- </a:t>
            </a:r>
            <a:r>
              <a:rPr lang="en-US" sz="2400" kern="0" dirty="0">
                <a:solidFill>
                  <a:schemeClr val="tx1"/>
                </a:solidFill>
                <a:latin typeface="Calibri" panose="020F0502020204030204" pitchFamily="34" charset="0"/>
                <a:cs typeface="Calibri" panose="020F0502020204030204" pitchFamily="34" charset="0"/>
              </a:rPr>
              <a:t>redacting info when appropriate, ensuring correct recipient and correct records given</a:t>
            </a:r>
          </a:p>
          <a:p>
            <a:pPr marL="609596"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Keeping accurate records – </a:t>
            </a:r>
            <a:r>
              <a:rPr lang="en-US" sz="2400" kern="0" dirty="0">
                <a:solidFill>
                  <a:schemeClr val="tx1"/>
                </a:solidFill>
                <a:latin typeface="Calibri" panose="020F0502020204030204" pitchFamily="34" charset="0"/>
                <a:cs typeface="Calibri" panose="020F0502020204030204" pitchFamily="34" charset="0"/>
              </a:rPr>
              <a:t>double check for correct address, phone number, email address every time!</a:t>
            </a:r>
          </a:p>
          <a:p>
            <a:pPr marL="609596" indent="-457200">
              <a:buFont typeface="Arial" panose="020B0604020202020204" pitchFamily="34" charset="0"/>
              <a:buChar char="•"/>
            </a:pPr>
            <a:r>
              <a:rPr lang="en-US" sz="2400" kern="0" dirty="0">
                <a:latin typeface="Calibri" panose="020F0502020204030204" pitchFamily="34" charset="0"/>
                <a:cs typeface="Calibri" panose="020F0502020204030204" pitchFamily="34" charset="0"/>
              </a:rPr>
              <a:t>Being mindful of conversations/info sharing/posts/etc. –</a:t>
            </a:r>
            <a:r>
              <a:rPr lang="en-US" sz="2400" kern="0" dirty="0">
                <a:solidFill>
                  <a:schemeClr val="tx1"/>
                </a:solidFill>
                <a:latin typeface="Calibri" panose="020F0502020204030204" pitchFamily="34" charset="0"/>
                <a:cs typeface="Calibri" panose="020F0502020204030204" pitchFamily="34" charset="0"/>
              </a:rPr>
              <a:t> should I be saying/sharing/posting this info?  Is it mine to share? Is there a need to know for the purposes of care?</a:t>
            </a:r>
            <a:endParaRPr lang="en-US" sz="2400" kern="0" dirty="0">
              <a:latin typeface="Calibri" panose="020F0502020204030204" pitchFamily="34" charset="0"/>
              <a:cs typeface="Calibri" panose="020F0502020204030204" pitchFamily="34" charset="0"/>
            </a:endParaRPr>
          </a:p>
          <a:p>
            <a:pPr marL="609596" indent="-4572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609596"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24</a:t>
            </a:fld>
            <a:endParaRPr lang="en-US"/>
          </a:p>
        </p:txBody>
      </p:sp>
    </p:spTree>
    <p:extLst>
      <p:ext uri="{BB962C8B-B14F-4D97-AF65-F5344CB8AC3E}">
        <p14:creationId xmlns:p14="http://schemas.microsoft.com/office/powerpoint/2010/main" val="391042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267" dirty="0">
                <a:solidFill>
                  <a:schemeClr val="tx1"/>
                </a:solidFill>
              </a:rPr>
              <a:t>Provincial Safety Management System (PSMS)  Documentation </a:t>
            </a:r>
            <a:br>
              <a:rPr lang="en-US" sz="4267" dirty="0">
                <a:solidFill>
                  <a:schemeClr val="tx1"/>
                </a:solidFill>
              </a:rPr>
            </a:br>
            <a:endParaRPr lang="en-US" sz="4267"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381740" y="1510748"/>
            <a:ext cx="10083060" cy="4845602"/>
          </a:xfrm>
        </p:spPr>
        <p:txBody>
          <a:bodyPr/>
          <a:lstStyle/>
          <a:p>
            <a:pPr marL="609585" indent="-457189">
              <a:buClr>
                <a:schemeClr val="accent1"/>
              </a:buClr>
              <a:buFont typeface="Arial" panose="020B0604020202020204" pitchFamily="34" charset="0"/>
              <a:buChar char="•"/>
            </a:pPr>
            <a:r>
              <a:rPr lang="en-CA" dirty="0"/>
              <a:t>Why is it important??</a:t>
            </a:r>
          </a:p>
          <a:p>
            <a:pPr marL="609596" indent="-457200">
              <a:buFont typeface="Arial" panose="020B0604020202020204" pitchFamily="34" charset="0"/>
              <a:buChar char="•"/>
            </a:pPr>
            <a:r>
              <a:rPr lang="en-US" dirty="0"/>
              <a:t>**Documentation is the proof that supports the action:  shows that steps were taken to prevent, contain, remediate and follow up on complaints, breaches, incidents, etc.</a:t>
            </a:r>
          </a:p>
          <a:p>
            <a:pPr marL="609596" indent="-457200">
              <a:buFont typeface="Arial" panose="020B0604020202020204" pitchFamily="34" charset="0"/>
              <a:buChar char="•"/>
            </a:pPr>
            <a:r>
              <a:rPr lang="en-US" dirty="0"/>
              <a:t>PSMS reports allow us to compile documentation in one place, we can use it to learn from errors and to try to prevent future errors of similar nature from occurring…we can share knowledge and ensure that we have completed all the necessary steps! </a:t>
            </a:r>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25</a:t>
            </a:fld>
            <a:endParaRPr lang="en-US"/>
          </a:p>
        </p:txBody>
      </p:sp>
    </p:spTree>
    <p:extLst>
      <p:ext uri="{BB962C8B-B14F-4D97-AF65-F5344CB8AC3E}">
        <p14:creationId xmlns:p14="http://schemas.microsoft.com/office/powerpoint/2010/main" val="379341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2744"/>
            <a:ext cx="8229600" cy="1143000"/>
          </a:xfrm>
        </p:spPr>
        <p:txBody>
          <a:bodyPr/>
          <a:lstStyle/>
          <a:p>
            <a:r>
              <a:rPr lang="en-US" sz="4000" b="1" dirty="0">
                <a:solidFill>
                  <a:schemeClr val="folHlink"/>
                </a:solidFill>
              </a:rPr>
              <a:t>Key Messages for Staff</a:t>
            </a:r>
            <a:endParaRPr lang="en-US" sz="4000" dirty="0"/>
          </a:p>
        </p:txBody>
      </p:sp>
      <p:sp>
        <p:nvSpPr>
          <p:cNvPr id="3" name="Content Placeholder 2"/>
          <p:cNvSpPr>
            <a:spLocks noGrp="1"/>
          </p:cNvSpPr>
          <p:nvPr>
            <p:ph idx="1"/>
          </p:nvPr>
        </p:nvSpPr>
        <p:spPr>
          <a:xfrm>
            <a:off x="887767" y="1266092"/>
            <a:ext cx="9431473" cy="5058508"/>
          </a:xfrm>
        </p:spPr>
        <p:txBody>
          <a:bodyPr>
            <a:normAutofit lnSpcReduction="10000"/>
          </a:bodyPr>
          <a:lstStyle/>
          <a:p>
            <a:pPr lvl="0"/>
            <a:r>
              <a:rPr lang="en-US" sz="2400" dirty="0"/>
              <a:t>The definition of PHI </a:t>
            </a:r>
          </a:p>
          <a:p>
            <a:pPr lvl="0"/>
            <a:r>
              <a:rPr lang="en-US" sz="2400" dirty="0"/>
              <a:t>PHI belongs to the individual</a:t>
            </a:r>
          </a:p>
          <a:p>
            <a:pPr lvl="0"/>
            <a:r>
              <a:rPr lang="en-US" sz="2400" dirty="0"/>
              <a:t>Privacy is an individual’s legal right to control their PHI </a:t>
            </a:r>
          </a:p>
          <a:p>
            <a:pPr lvl="0"/>
            <a:r>
              <a:rPr lang="en-US" sz="2400" dirty="0"/>
              <a:t>Follow the “Need-to-know” rule</a:t>
            </a:r>
          </a:p>
          <a:p>
            <a:pPr lvl="0"/>
            <a:r>
              <a:rPr lang="en-US" sz="2400" dirty="0"/>
              <a:t>Collect, Use and Disclose the minimum amount of PHI </a:t>
            </a:r>
          </a:p>
          <a:p>
            <a:pPr lvl="0"/>
            <a:r>
              <a:rPr lang="en-US" sz="2400" dirty="0"/>
              <a:t>Report breaches (suspected and potential) -PSMS</a:t>
            </a:r>
          </a:p>
          <a:p>
            <a:pPr lvl="0"/>
            <a:r>
              <a:rPr lang="en-US" sz="2400" dirty="0"/>
              <a:t>Ensure you have consent for collection, use or disclosure of PHI as required.</a:t>
            </a:r>
          </a:p>
          <a:p>
            <a:pPr lvl="0"/>
            <a:r>
              <a:rPr lang="en-US" sz="2400" dirty="0"/>
              <a:t>Protect PHI in your care</a:t>
            </a:r>
          </a:p>
          <a:p>
            <a:pPr lvl="0"/>
            <a:r>
              <a:rPr lang="en-US" sz="2400" dirty="0"/>
              <a:t>Documentation is important! </a:t>
            </a:r>
          </a:p>
          <a:p>
            <a:pPr lvl="0"/>
            <a:r>
              <a:rPr lang="en-US" sz="2400" dirty="0"/>
              <a:t>Know where to get more information and support related privacy and information access</a:t>
            </a:r>
          </a:p>
        </p:txBody>
      </p:sp>
    </p:spTree>
    <p:extLst>
      <p:ext uri="{BB962C8B-B14F-4D97-AF65-F5344CB8AC3E}">
        <p14:creationId xmlns:p14="http://schemas.microsoft.com/office/powerpoint/2010/main" val="3591989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2858813"/>
            <a:ext cx="10557079" cy="3788171"/>
          </a:xfrm>
        </p:spPr>
        <p:txBody>
          <a:bodyPr>
            <a:normAutofit/>
          </a:bodyPr>
          <a:lstStyle/>
          <a:p>
            <a:pPr algn="ctr"/>
            <a:r>
              <a:rPr lang="en-US" sz="4000" dirty="0">
                <a:solidFill>
                  <a:schemeClr val="tx1"/>
                </a:solidFill>
                <a:latin typeface="+mj-lt"/>
                <a:cs typeface="Calibri Light" panose="020F0302020204030204" pitchFamily="34" charset="0"/>
              </a:rPr>
              <a:t>For questions or feedback regarding this presentation, please contact us at </a:t>
            </a:r>
            <a:br>
              <a:rPr lang="en-US" sz="4000" dirty="0">
                <a:solidFill>
                  <a:schemeClr val="tx1"/>
                </a:solidFill>
                <a:latin typeface="+mj-lt"/>
                <a:cs typeface="Calibri Light" panose="020F0302020204030204" pitchFamily="34" charset="0"/>
              </a:rPr>
            </a:br>
            <a:r>
              <a:rPr lang="en-US" sz="4000" dirty="0">
                <a:solidFill>
                  <a:schemeClr val="tx1"/>
                </a:solidFill>
                <a:latin typeface="+mj-lt"/>
                <a:cs typeface="Calibri Light" panose="020F0302020204030204" pitchFamily="34" charset="0"/>
                <a:hlinkClick r:id="rId3"/>
              </a:rPr>
              <a:t>Healthprivacy@ihis.org</a:t>
            </a:r>
            <a:r>
              <a:rPr lang="en-US" sz="4000" dirty="0">
                <a:solidFill>
                  <a:schemeClr val="tx1"/>
                </a:solidFill>
                <a:latin typeface="+mj-lt"/>
                <a:cs typeface="Calibri Light" panose="020F0302020204030204" pitchFamily="34" charset="0"/>
              </a:rPr>
              <a:t> </a:t>
            </a:r>
            <a:br>
              <a:rPr lang="en-US" sz="4000" dirty="0">
                <a:solidFill>
                  <a:schemeClr val="tx1"/>
                </a:solidFill>
                <a:latin typeface="+mj-lt"/>
                <a:cs typeface="Calibri Light" panose="020F0302020204030204" pitchFamily="34" charset="0"/>
              </a:rPr>
            </a:br>
            <a:r>
              <a:rPr lang="en-US" sz="4000" dirty="0">
                <a:solidFill>
                  <a:schemeClr val="tx1"/>
                </a:solidFill>
                <a:latin typeface="+mj-lt"/>
                <a:cs typeface="Calibri Light" panose="020F0302020204030204" pitchFamily="34" charset="0"/>
              </a:rPr>
              <a:t>or 902-569-7734</a:t>
            </a:r>
          </a:p>
        </p:txBody>
      </p:sp>
      <p:sp>
        <p:nvSpPr>
          <p:cNvPr id="6" name="Text Placeholder 5"/>
          <p:cNvSpPr>
            <a:spLocks noGrp="1"/>
          </p:cNvSpPr>
          <p:nvPr>
            <p:ph type="body" idx="1"/>
          </p:nvPr>
        </p:nvSpPr>
        <p:spPr>
          <a:xfrm>
            <a:off x="406401" y="5562601"/>
            <a:ext cx="12469495" cy="1211791"/>
          </a:xfrm>
        </p:spPr>
        <p:txBody>
          <a:bodyPr>
            <a:normAutofit/>
          </a:bodyPr>
          <a:lstStyle/>
          <a:p>
            <a:r>
              <a:rPr lang="en-US" sz="4400" b="1" dirty="0">
                <a:solidFill>
                  <a:srgbClr val="0070C0"/>
                </a:solidFill>
              </a:rPr>
              <a:t>Thank you!</a:t>
            </a:r>
          </a:p>
        </p:txBody>
      </p:sp>
      <p:sp>
        <p:nvSpPr>
          <p:cNvPr id="4" name="Slide Number Placeholder 3"/>
          <p:cNvSpPr>
            <a:spLocks noGrp="1"/>
          </p:cNvSpPr>
          <p:nvPr>
            <p:ph type="sldNum" idx="4294967295"/>
          </p:nvPr>
        </p:nvSpPr>
        <p:spPr>
          <a:xfrm>
            <a:off x="11459634" y="6333067"/>
            <a:ext cx="732367" cy="524933"/>
          </a:xfrm>
        </p:spPr>
        <p:txBody>
          <a:bodyPr/>
          <a:lstStyle/>
          <a:p>
            <a:pPr>
              <a:defRPr/>
            </a:pPr>
            <a:fld id="{27C35ED4-42FA-DD43-92BC-30F334D92343}" type="slidenum">
              <a:rPr lang="en-CA" smtClean="0"/>
              <a:pPr>
                <a:defRPr/>
              </a:pPr>
              <a:t>27</a:t>
            </a:fld>
            <a:endParaRPr lang="en-US"/>
          </a:p>
        </p:txBody>
      </p:sp>
    </p:spTree>
    <p:extLst>
      <p:ext uri="{BB962C8B-B14F-4D97-AF65-F5344CB8AC3E}">
        <p14:creationId xmlns:p14="http://schemas.microsoft.com/office/powerpoint/2010/main" val="354031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716872"/>
          </a:xfrm>
        </p:spPr>
        <p:txBody>
          <a:bodyPr/>
          <a:lstStyle/>
          <a:p>
            <a:r>
              <a:rPr lang="en-CA" sz="4267" dirty="0">
                <a:solidFill>
                  <a:schemeClr val="tx1"/>
                </a:solidFill>
              </a:rPr>
              <a:t>Presentation outline</a:t>
            </a:r>
            <a:endParaRPr lang="en-US" sz="4267" dirty="0">
              <a:solidFill>
                <a:schemeClr val="tx1"/>
              </a:solidFill>
            </a:endParaRP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1117600" y="1331650"/>
            <a:ext cx="8636000" cy="5246704"/>
          </a:xfrm>
        </p:spPr>
        <p:txBody>
          <a:bodyPr/>
          <a:lstStyle/>
          <a:p>
            <a:pPr marL="609596" indent="-457200">
              <a:buClr>
                <a:schemeClr val="accent1"/>
              </a:buClr>
              <a:buFont typeface="Arial" panose="020B0604020202020204" pitchFamily="34" charset="0"/>
              <a:buChar char="•"/>
            </a:pPr>
            <a:r>
              <a:rPr lang="en-CA" sz="3000" dirty="0"/>
              <a:t>Privacy &amp; Confidentiality</a:t>
            </a:r>
          </a:p>
          <a:p>
            <a:pPr marL="609596" indent="-457200">
              <a:buClr>
                <a:schemeClr val="accent1"/>
              </a:buClr>
              <a:buFont typeface="Arial" panose="020B0604020202020204" pitchFamily="34" charset="0"/>
              <a:buChar char="•"/>
            </a:pPr>
            <a:r>
              <a:rPr lang="en-CA" sz="3000" dirty="0"/>
              <a:t>Important Definitions</a:t>
            </a:r>
          </a:p>
          <a:p>
            <a:pPr marL="609585" indent="-457189">
              <a:buClr>
                <a:schemeClr val="accent1"/>
              </a:buClr>
              <a:buFont typeface="Arial" panose="020B0604020202020204" pitchFamily="34" charset="0"/>
              <a:buChar char="•"/>
            </a:pPr>
            <a:r>
              <a:rPr lang="en-CA" sz="3000" dirty="0"/>
              <a:t>Heath Information Act, a brief overview</a:t>
            </a:r>
          </a:p>
          <a:p>
            <a:pPr marL="609585" indent="-457189">
              <a:buClr>
                <a:schemeClr val="accent1"/>
              </a:buClr>
              <a:buFont typeface="Arial" panose="020B0604020202020204" pitchFamily="34" charset="0"/>
              <a:buChar char="•"/>
            </a:pPr>
            <a:r>
              <a:rPr lang="en-CA" sz="3000" dirty="0"/>
              <a:t>Safeguards-what can you do to protect privacy?</a:t>
            </a:r>
          </a:p>
          <a:p>
            <a:pPr marL="609585" indent="-457189">
              <a:buClr>
                <a:schemeClr val="accent1"/>
              </a:buClr>
              <a:buFont typeface="Arial" panose="020B0604020202020204" pitchFamily="34" charset="0"/>
              <a:buChar char="•"/>
            </a:pPr>
            <a:r>
              <a:rPr lang="en-CA" sz="3000" dirty="0"/>
              <a:t>“Need to know” vs. “circle of care”</a:t>
            </a:r>
          </a:p>
          <a:p>
            <a:pPr marL="609585" indent="-457189">
              <a:buClr>
                <a:schemeClr val="accent1"/>
              </a:buClr>
              <a:buFont typeface="Arial" panose="020B0604020202020204" pitchFamily="34" charset="0"/>
              <a:buChar char="•"/>
            </a:pPr>
            <a:r>
              <a:rPr lang="en-CA" sz="3000" dirty="0"/>
              <a:t>Breach Management</a:t>
            </a:r>
          </a:p>
          <a:p>
            <a:pPr marL="609585" indent="-457189">
              <a:buClr>
                <a:schemeClr val="accent1"/>
              </a:buClr>
              <a:buFont typeface="Arial" panose="020B0604020202020204" pitchFamily="34" charset="0"/>
              <a:buChar char="•"/>
            </a:pPr>
            <a:r>
              <a:rPr lang="en-CA" sz="3000" dirty="0"/>
              <a:t>Common breach scenarios – how to prevent them.</a:t>
            </a:r>
          </a:p>
          <a:p>
            <a:pPr marL="609585" indent="-457189">
              <a:buClr>
                <a:schemeClr val="accent1"/>
              </a:buClr>
              <a:buFont typeface="Arial" panose="020B0604020202020204" pitchFamily="34" charset="0"/>
              <a:buChar char="•"/>
            </a:pPr>
            <a:r>
              <a:rPr lang="en-CA" sz="3000" dirty="0"/>
              <a:t>The importance of PSMS documentation</a:t>
            </a:r>
          </a:p>
          <a:p>
            <a:pPr>
              <a:buClr>
                <a:schemeClr val="accent1"/>
              </a:buCl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3</a:t>
            </a:fld>
            <a:endParaRPr lang="en-US"/>
          </a:p>
        </p:txBody>
      </p:sp>
    </p:spTree>
    <p:extLst>
      <p:ext uri="{BB962C8B-B14F-4D97-AF65-F5344CB8AC3E}">
        <p14:creationId xmlns:p14="http://schemas.microsoft.com/office/powerpoint/2010/main" val="217745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8004-96F7-4431-8D80-4B383E862380}"/>
              </a:ext>
            </a:extLst>
          </p:cNvPr>
          <p:cNvSpPr>
            <a:spLocks noGrp="1"/>
          </p:cNvSpPr>
          <p:nvPr>
            <p:ph type="title"/>
          </p:nvPr>
        </p:nvSpPr>
        <p:spPr/>
        <p:txBody>
          <a:bodyPr/>
          <a:lstStyle/>
          <a:p>
            <a:r>
              <a:rPr lang="en-US" sz="6000" dirty="0">
                <a:solidFill>
                  <a:schemeClr val="tx1"/>
                </a:solidFill>
              </a:rPr>
              <a:t>Privacy &amp; Confidentiality</a:t>
            </a:r>
            <a:endParaRPr lang="en-US" dirty="0"/>
          </a:p>
        </p:txBody>
      </p:sp>
      <p:sp>
        <p:nvSpPr>
          <p:cNvPr id="3" name="Text Placeholder 2">
            <a:extLst>
              <a:ext uri="{FF2B5EF4-FFF2-40B4-BE49-F238E27FC236}">
                <a16:creationId xmlns:a16="http://schemas.microsoft.com/office/drawing/2014/main" id="{AF1654B0-7069-4B6E-8C2D-539BE3A0D57D}"/>
              </a:ext>
            </a:extLst>
          </p:cNvPr>
          <p:cNvSpPr>
            <a:spLocks noGrp="1"/>
          </p:cNvSpPr>
          <p:nvPr>
            <p:ph type="body" idx="1"/>
          </p:nvPr>
        </p:nvSpPr>
        <p:spPr/>
        <p:txBody>
          <a:bodyPr/>
          <a:lstStyle/>
          <a:p>
            <a:pPr algn="ctr"/>
            <a:r>
              <a:rPr lang="en-CA" b="1" u="sng" dirty="0"/>
              <a:t>Privacy</a:t>
            </a:r>
            <a:endParaRPr lang="en-CA" u="sng" dirty="0"/>
          </a:p>
          <a:p>
            <a:r>
              <a:rPr lang="en-US" sz="2800" dirty="0"/>
              <a:t>A person’s </a:t>
            </a:r>
            <a:r>
              <a:rPr lang="en-US" sz="2800" b="1" dirty="0"/>
              <a:t>right</a:t>
            </a:r>
            <a:r>
              <a:rPr lang="en-US" sz="2800" dirty="0"/>
              <a:t> to be free from intrusion, a person’s </a:t>
            </a:r>
            <a:r>
              <a:rPr lang="en-US" sz="2800" b="1" dirty="0"/>
              <a:t>right</a:t>
            </a:r>
            <a:r>
              <a:rPr lang="en-US" sz="2800" dirty="0"/>
              <a:t> to control when, how and to what extent information about them is communicated to others</a:t>
            </a:r>
          </a:p>
          <a:p>
            <a:endParaRPr lang="en-US" dirty="0"/>
          </a:p>
        </p:txBody>
      </p:sp>
      <p:sp>
        <p:nvSpPr>
          <p:cNvPr id="4" name="Text Placeholder 3">
            <a:extLst>
              <a:ext uri="{FF2B5EF4-FFF2-40B4-BE49-F238E27FC236}">
                <a16:creationId xmlns:a16="http://schemas.microsoft.com/office/drawing/2014/main" id="{5BB31F14-58A0-4CF3-8E7B-0AC6312E901B}"/>
              </a:ext>
            </a:extLst>
          </p:cNvPr>
          <p:cNvSpPr>
            <a:spLocks noGrp="1"/>
          </p:cNvSpPr>
          <p:nvPr>
            <p:ph type="body" idx="2"/>
          </p:nvPr>
        </p:nvSpPr>
        <p:spPr/>
        <p:txBody>
          <a:bodyPr/>
          <a:lstStyle/>
          <a:p>
            <a:pPr algn="ctr"/>
            <a:r>
              <a:rPr lang="en-US" sz="2800" b="1" u="sng" dirty="0"/>
              <a:t>Confidentiality</a:t>
            </a:r>
            <a:endParaRPr lang="en-US" sz="2800" u="sng" dirty="0"/>
          </a:p>
          <a:p>
            <a:r>
              <a:rPr lang="en-US" sz="2800" dirty="0"/>
              <a:t>the </a:t>
            </a:r>
            <a:r>
              <a:rPr lang="en-US" sz="2800" b="1" dirty="0"/>
              <a:t>obligation</a:t>
            </a:r>
            <a:r>
              <a:rPr lang="en-US" sz="2800" dirty="0"/>
              <a:t> of one person to preserve the secrecy of another’s personal information</a:t>
            </a:r>
          </a:p>
          <a:p>
            <a:endParaRPr lang="en-US" dirty="0"/>
          </a:p>
        </p:txBody>
      </p:sp>
    </p:spTree>
    <p:extLst>
      <p:ext uri="{BB962C8B-B14F-4D97-AF65-F5344CB8AC3E}">
        <p14:creationId xmlns:p14="http://schemas.microsoft.com/office/powerpoint/2010/main" val="340685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267" dirty="0">
                <a:solidFill>
                  <a:schemeClr val="tx1"/>
                </a:solidFill>
              </a:rPr>
              <a:t>Important Definitions</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492369" y="1678200"/>
            <a:ext cx="9859108" cy="4678150"/>
          </a:xfrm>
        </p:spPr>
        <p:txBody>
          <a:bodyPr/>
          <a:lstStyle/>
          <a:p>
            <a:r>
              <a:rPr lang="en-US" sz="2400" b="1" dirty="0"/>
              <a:t>Personal Health Information (PHI) </a:t>
            </a:r>
            <a:r>
              <a:rPr lang="en-US" sz="2400" dirty="0"/>
              <a:t>- As defined in the </a:t>
            </a:r>
            <a:r>
              <a:rPr lang="en-US" sz="2400" i="1" dirty="0"/>
              <a:t>Health Information Act</a:t>
            </a:r>
            <a:r>
              <a:rPr lang="en-US" sz="2400" dirty="0"/>
              <a:t>, identifying information about an individual in oral or recorded form that includes but is not limited to information related to:</a:t>
            </a:r>
          </a:p>
          <a:p>
            <a:pPr marL="285750" indent="-285750">
              <a:buFont typeface="Arial" panose="020B0604020202020204" pitchFamily="34" charset="0"/>
              <a:buChar char="•"/>
            </a:pPr>
            <a:r>
              <a:rPr lang="en-US" sz="2400" dirty="0"/>
              <a:t>	the individual’s physical or mental health, family history or genetic information;</a:t>
            </a:r>
          </a:p>
          <a:p>
            <a:pPr marL="285750" indent="-285750">
              <a:buFont typeface="Arial" panose="020B0604020202020204" pitchFamily="34" charset="0"/>
              <a:buChar char="•"/>
            </a:pPr>
            <a:r>
              <a:rPr lang="en-US" sz="2400" dirty="0"/>
              <a:t>	the provision of health care to the individual;</a:t>
            </a:r>
          </a:p>
          <a:p>
            <a:pPr marL="285750" indent="-285750">
              <a:buFont typeface="Arial" panose="020B0604020202020204" pitchFamily="34" charset="0"/>
              <a:buChar char="•"/>
            </a:pPr>
            <a:r>
              <a:rPr lang="en-US" sz="2400" dirty="0"/>
              <a:t>	a drug, device or product provided to the individual by prescription or other authorization of a health care provider;</a:t>
            </a:r>
          </a:p>
          <a:p>
            <a:pPr marL="285750" indent="-285750">
              <a:buFont typeface="Arial" panose="020B0604020202020204" pitchFamily="34" charset="0"/>
              <a:buChar char="•"/>
            </a:pPr>
            <a:r>
              <a:rPr lang="en-US" sz="2400" dirty="0"/>
              <a:t>	payments or eligibility for health care;</a:t>
            </a:r>
          </a:p>
          <a:p>
            <a:pPr marL="285750" indent="-285750">
              <a:buFont typeface="Arial" panose="020B0604020202020204" pitchFamily="34" charset="0"/>
              <a:buChar char="•"/>
            </a:pPr>
            <a:r>
              <a:rPr lang="en-US" sz="2400" dirty="0"/>
              <a:t>	donation of any body part or bodily substance; or</a:t>
            </a:r>
          </a:p>
          <a:p>
            <a:pPr marL="285750" indent="-285750">
              <a:buFont typeface="Arial" panose="020B0604020202020204" pitchFamily="34" charset="0"/>
              <a:buChar char="•"/>
            </a:pPr>
            <a:r>
              <a:rPr lang="en-US" sz="2400" dirty="0"/>
              <a:t>	the identity of the individual’s substitute decision maker or health care provider.</a:t>
            </a:r>
          </a:p>
          <a:p>
            <a:pPr marL="609585" indent="-457189">
              <a:buClr>
                <a:schemeClr val="accent1"/>
              </a:buClr>
              <a:buFont typeface="Arial" panose="020B0604020202020204" pitchFamily="34" charset="0"/>
              <a:buChar char="•"/>
            </a:pPr>
            <a:endParaRPr lang="en-CA" sz="2000"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5</a:t>
            </a:fld>
            <a:endParaRPr lang="en-US"/>
          </a:p>
        </p:txBody>
      </p:sp>
    </p:spTree>
    <p:extLst>
      <p:ext uri="{BB962C8B-B14F-4D97-AF65-F5344CB8AC3E}">
        <p14:creationId xmlns:p14="http://schemas.microsoft.com/office/powerpoint/2010/main" val="235802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000" dirty="0">
                <a:solidFill>
                  <a:schemeClr val="tx1"/>
                </a:solidFill>
                <a:latin typeface="+mn-lt"/>
              </a:rPr>
              <a:t>Definitions continued…</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406400" y="1863968"/>
            <a:ext cx="10058400" cy="4492381"/>
          </a:xfrm>
        </p:spPr>
        <p:txBody>
          <a:bodyPr/>
          <a:lstStyle/>
          <a:p>
            <a:pPr marL="609596" indent="-457200">
              <a:buFont typeface="Arial" panose="020B0604020202020204" pitchFamily="34" charset="0"/>
              <a:buChar char="•"/>
            </a:pPr>
            <a:r>
              <a:rPr lang="en-US" b="1" dirty="0"/>
              <a:t>Collection – </a:t>
            </a:r>
            <a:r>
              <a:rPr lang="en-US" dirty="0"/>
              <a:t>gathering, acquiring, receiving or obtaining personal health information by any means from any source (written, verbal, photograph, video, etc.).</a:t>
            </a:r>
          </a:p>
          <a:p>
            <a:pPr marL="609596" indent="-457200">
              <a:buFont typeface="Arial" panose="020B0604020202020204" pitchFamily="34" charset="0"/>
              <a:buChar char="•"/>
            </a:pPr>
            <a:r>
              <a:rPr lang="en-US" b="1" dirty="0"/>
              <a:t>Use – </a:t>
            </a:r>
            <a:r>
              <a:rPr lang="en-US" dirty="0"/>
              <a:t>handling, accessing or dealing with PHI or applying the PHI for a purpose that includes reproducing PHI but not disclosing it.</a:t>
            </a:r>
          </a:p>
          <a:p>
            <a:pPr marL="609596" indent="-457200">
              <a:buFont typeface="Arial" panose="020B0604020202020204" pitchFamily="34" charset="0"/>
              <a:buChar char="•"/>
            </a:pPr>
            <a:r>
              <a:rPr lang="en-US" b="1" dirty="0"/>
              <a:t>Disclosure – </a:t>
            </a:r>
            <a:r>
              <a:rPr lang="en-US" dirty="0"/>
              <a:t>making PHI available or releasing it to another custodian or another person.</a:t>
            </a:r>
            <a:endParaRPr lang="en-US" b="1"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US" dirty="0"/>
          </a:p>
          <a:p>
            <a:pPr marL="609585" indent="-457189">
              <a:buClr>
                <a:schemeClr val="accent1"/>
              </a:buClr>
              <a:buFont typeface="Arial" panose="020B0604020202020204" pitchFamily="34" charset="0"/>
              <a:buChar char="•"/>
            </a:pPr>
            <a:endParaRPr lang="en-CA"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6</a:t>
            </a:fld>
            <a:endParaRPr lang="en-US"/>
          </a:p>
        </p:txBody>
      </p:sp>
    </p:spTree>
    <p:extLst>
      <p:ext uri="{BB962C8B-B14F-4D97-AF65-F5344CB8AC3E}">
        <p14:creationId xmlns:p14="http://schemas.microsoft.com/office/powerpoint/2010/main" val="306714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E67-9FC6-5D49-A782-F5683565AB96}"/>
              </a:ext>
            </a:extLst>
          </p:cNvPr>
          <p:cNvSpPr>
            <a:spLocks noGrp="1"/>
          </p:cNvSpPr>
          <p:nvPr>
            <p:ph type="title"/>
          </p:nvPr>
        </p:nvSpPr>
        <p:spPr>
          <a:xfrm>
            <a:off x="1117600" y="685800"/>
            <a:ext cx="9347200" cy="992400"/>
          </a:xfrm>
        </p:spPr>
        <p:txBody>
          <a:bodyPr/>
          <a:lstStyle/>
          <a:p>
            <a:r>
              <a:rPr lang="en-US" sz="4267" i="1" dirty="0">
                <a:solidFill>
                  <a:schemeClr val="tx1"/>
                </a:solidFill>
              </a:rPr>
              <a:t>Health Information Act (HIA)</a:t>
            </a:r>
          </a:p>
        </p:txBody>
      </p:sp>
      <p:sp>
        <p:nvSpPr>
          <p:cNvPr id="3" name="Text Placeholder 2">
            <a:extLst>
              <a:ext uri="{FF2B5EF4-FFF2-40B4-BE49-F238E27FC236}">
                <a16:creationId xmlns:a16="http://schemas.microsoft.com/office/drawing/2014/main" id="{740EF4D1-7C4D-2A4B-B75D-D9118BA31612}"/>
              </a:ext>
            </a:extLst>
          </p:cNvPr>
          <p:cNvSpPr>
            <a:spLocks noGrp="1"/>
          </p:cNvSpPr>
          <p:nvPr>
            <p:ph type="body" idx="1"/>
          </p:nvPr>
        </p:nvSpPr>
        <p:spPr>
          <a:xfrm>
            <a:off x="756745" y="1491449"/>
            <a:ext cx="9708055" cy="4962617"/>
          </a:xfrm>
        </p:spPr>
        <p:txBody>
          <a:bodyPr lIns="0"/>
          <a:lstStyle/>
          <a:p>
            <a:pPr marL="609596" indent="-457200">
              <a:buClr>
                <a:schemeClr val="accent1"/>
              </a:buClr>
              <a:buFont typeface="Arial" panose="020B0604020202020204" pitchFamily="34" charset="0"/>
              <a:buChar char="•"/>
            </a:pPr>
            <a:r>
              <a:rPr lang="en-US" sz="2800" dirty="0"/>
              <a:t>The HIA is important legislation for PEI </a:t>
            </a:r>
          </a:p>
          <a:p>
            <a:pPr marL="609596" indent="-457200">
              <a:buClr>
                <a:schemeClr val="accent1"/>
              </a:buClr>
              <a:buFont typeface="Arial" panose="020B0604020202020204" pitchFamily="34" charset="0"/>
              <a:buChar char="•"/>
            </a:pPr>
            <a:r>
              <a:rPr lang="en-US" sz="2800" dirty="0"/>
              <a:t>Came into force July 1, 2017</a:t>
            </a:r>
          </a:p>
          <a:p>
            <a:pPr marL="609596" indent="-457200">
              <a:buClr>
                <a:schemeClr val="accent1"/>
              </a:buClr>
              <a:buFont typeface="Arial" panose="020B0604020202020204" pitchFamily="34" charset="0"/>
              <a:buChar char="•"/>
            </a:pPr>
            <a:r>
              <a:rPr lang="en-US" sz="2800" dirty="0"/>
              <a:t>Outlines rules regarding personal health information (PHI)</a:t>
            </a:r>
          </a:p>
          <a:p>
            <a:pPr marL="609596" indent="-457200">
              <a:buClr>
                <a:schemeClr val="accent1"/>
              </a:buClr>
              <a:buFont typeface="Arial" panose="020B0604020202020204" pitchFamily="34" charset="0"/>
              <a:buChar char="•"/>
            </a:pPr>
            <a:r>
              <a:rPr lang="en-US" sz="2800" dirty="0"/>
              <a:t>Framed on 10 privacy principles</a:t>
            </a:r>
          </a:p>
          <a:p>
            <a:pPr marL="609596" indent="-457200">
              <a:buClr>
                <a:schemeClr val="accent1"/>
              </a:buClr>
              <a:buFont typeface="Arial" panose="020B0604020202020204" pitchFamily="34" charset="0"/>
              <a:buChar char="•"/>
            </a:pPr>
            <a:r>
              <a:rPr lang="en-US" sz="2800" dirty="0"/>
              <a:t>Applies to public and private health care providers in PEI (all are considered custodians)</a:t>
            </a:r>
          </a:p>
          <a:p>
            <a:pPr marL="609596" indent="-457200">
              <a:buClr>
                <a:schemeClr val="accent1"/>
              </a:buClr>
              <a:buFont typeface="Arial" panose="020B0604020202020204" pitchFamily="34" charset="0"/>
              <a:buChar char="•"/>
            </a:pPr>
            <a:r>
              <a:rPr lang="en-US" sz="2800" dirty="0"/>
              <a:t>Health PEI is a custodian of the information gathered</a:t>
            </a:r>
          </a:p>
          <a:p>
            <a:pPr marL="609596" indent="-457200">
              <a:buClr>
                <a:schemeClr val="accent1"/>
              </a:buClr>
              <a:buFont typeface="Arial" panose="020B0604020202020204" pitchFamily="34" charset="0"/>
              <a:buChar char="•"/>
            </a:pPr>
            <a:r>
              <a:rPr lang="en-US" sz="2800" dirty="0">
                <a:cs typeface="Arial" panose="020B0604020202020204" pitchFamily="34" charset="0"/>
              </a:rPr>
              <a:t>more information about the HIA that you can access through the Staff Resource Centre</a:t>
            </a:r>
            <a:endParaRPr lang="en-CA" sz="2800" i="1" u="sng" dirty="0"/>
          </a:p>
          <a:p>
            <a:endParaRPr lang="en-US" dirty="0"/>
          </a:p>
        </p:txBody>
      </p:sp>
      <p:sp>
        <p:nvSpPr>
          <p:cNvPr id="5" name="Slide Number Placeholder 4">
            <a:extLst>
              <a:ext uri="{FF2B5EF4-FFF2-40B4-BE49-F238E27FC236}">
                <a16:creationId xmlns:a16="http://schemas.microsoft.com/office/drawing/2014/main" id="{C0733F5B-E516-184A-A4F8-4E8B1D5E878E}"/>
              </a:ext>
            </a:extLst>
          </p:cNvPr>
          <p:cNvSpPr>
            <a:spLocks noGrp="1"/>
          </p:cNvSpPr>
          <p:nvPr>
            <p:ph type="sldNum" idx="10"/>
          </p:nvPr>
        </p:nvSpPr>
        <p:spPr/>
        <p:txBody>
          <a:bodyPr/>
          <a:lstStyle/>
          <a:p>
            <a:pPr>
              <a:defRPr/>
            </a:pPr>
            <a:fld id="{D3AA3296-10EC-D640-8F4E-95E869EA9EEA}" type="slidenum">
              <a:rPr lang="en-CA" smtClean="0"/>
              <a:pPr>
                <a:defRPr/>
              </a:pPr>
              <a:t>7</a:t>
            </a:fld>
            <a:endParaRPr lang="en-US"/>
          </a:p>
        </p:txBody>
      </p:sp>
    </p:spTree>
    <p:extLst>
      <p:ext uri="{BB962C8B-B14F-4D97-AF65-F5344CB8AC3E}">
        <p14:creationId xmlns:p14="http://schemas.microsoft.com/office/powerpoint/2010/main" val="83225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26D5-3943-4659-9C56-CC932D32D26D}"/>
              </a:ext>
            </a:extLst>
          </p:cNvPr>
          <p:cNvSpPr>
            <a:spLocks noGrp="1"/>
          </p:cNvSpPr>
          <p:nvPr>
            <p:ph type="title"/>
          </p:nvPr>
        </p:nvSpPr>
        <p:spPr>
          <a:xfrm>
            <a:off x="843379" y="159798"/>
            <a:ext cx="9135122" cy="2849732"/>
          </a:xfrm>
        </p:spPr>
        <p:txBody>
          <a:bodyPr anchor="t"/>
          <a:lstStyle/>
          <a:p>
            <a:pPr>
              <a:lnSpc>
                <a:spcPct val="100000"/>
              </a:lnSpc>
            </a:pPr>
            <a:r>
              <a:rPr lang="en-US" sz="4000" dirty="0">
                <a:solidFill>
                  <a:srgbClr val="954F72"/>
                </a:solidFill>
              </a:rPr>
              <a:t>CSA Model Code for the Protection of Personal Information </a:t>
            </a:r>
            <a:br>
              <a:rPr lang="en-US" sz="2800" dirty="0">
                <a:solidFill>
                  <a:srgbClr val="954F72"/>
                </a:solidFill>
              </a:rPr>
            </a:br>
            <a:br>
              <a:rPr lang="en-US" sz="2800" dirty="0">
                <a:solidFill>
                  <a:srgbClr val="954F72"/>
                </a:solidFill>
              </a:rPr>
            </a:br>
            <a:r>
              <a:rPr lang="en-US" sz="3200" dirty="0">
                <a:solidFill>
                  <a:schemeClr val="tx1"/>
                </a:solidFill>
              </a:rPr>
              <a:t>10 Privacy Principles:</a:t>
            </a:r>
            <a:endParaRPr lang="en-US" sz="2400" dirty="0">
              <a:solidFill>
                <a:schemeClr val="tx1"/>
              </a:solidFill>
            </a:endParaRPr>
          </a:p>
        </p:txBody>
      </p:sp>
      <p:sp>
        <p:nvSpPr>
          <p:cNvPr id="3" name="Text Placeholder 2">
            <a:extLst>
              <a:ext uri="{FF2B5EF4-FFF2-40B4-BE49-F238E27FC236}">
                <a16:creationId xmlns:a16="http://schemas.microsoft.com/office/drawing/2014/main" id="{729DE4E5-0F9B-4378-9007-D77C2E91FE9E}"/>
              </a:ext>
            </a:extLst>
          </p:cNvPr>
          <p:cNvSpPr>
            <a:spLocks noGrp="1"/>
          </p:cNvSpPr>
          <p:nvPr>
            <p:ph type="body" idx="1"/>
          </p:nvPr>
        </p:nvSpPr>
        <p:spPr>
          <a:xfrm>
            <a:off x="1117600" y="2476870"/>
            <a:ext cx="3893000" cy="3977196"/>
          </a:xfrm>
        </p:spPr>
        <p:txBody>
          <a:bodyPr/>
          <a:lstStyle/>
          <a:p>
            <a:pPr marL="533400" indent="-533400">
              <a:buFontTx/>
              <a:buAutoNum type="arabicPeriod"/>
            </a:pPr>
            <a:r>
              <a:rPr lang="en-US" dirty="0"/>
              <a:t>Accountability</a:t>
            </a:r>
          </a:p>
          <a:p>
            <a:pPr marL="533400" indent="-533400">
              <a:buFontTx/>
              <a:buAutoNum type="arabicPeriod"/>
            </a:pPr>
            <a:r>
              <a:rPr lang="en-US" dirty="0"/>
              <a:t>Identify Purpose</a:t>
            </a:r>
          </a:p>
          <a:p>
            <a:pPr marL="533400" indent="-533400">
              <a:buFontTx/>
              <a:buAutoNum type="arabicPeriod"/>
            </a:pPr>
            <a:r>
              <a:rPr lang="en-US" dirty="0"/>
              <a:t>Consent</a:t>
            </a:r>
          </a:p>
          <a:p>
            <a:pPr marL="533400" indent="-533400">
              <a:buFontTx/>
              <a:buAutoNum type="arabicPeriod"/>
            </a:pPr>
            <a:r>
              <a:rPr lang="en-US" dirty="0"/>
              <a:t>Limit Collection</a:t>
            </a:r>
          </a:p>
          <a:p>
            <a:pPr marL="533400" indent="-533400">
              <a:buFontTx/>
              <a:buAutoNum type="arabicPeriod"/>
            </a:pPr>
            <a:r>
              <a:rPr lang="en-US" dirty="0"/>
              <a:t>Limit Use, Disclosure and Retention</a:t>
            </a:r>
          </a:p>
          <a:p>
            <a:pPr marL="609585" indent="-457189">
              <a:buClr>
                <a:schemeClr val="accent1"/>
              </a:buClr>
              <a:buFont typeface="Arial" panose="020B0604020202020204" pitchFamily="34" charset="0"/>
              <a:buChar char="•"/>
            </a:pPr>
            <a:endParaRPr lang="en-US" dirty="0"/>
          </a:p>
          <a:p>
            <a:endParaRPr lang="en-US" dirty="0"/>
          </a:p>
        </p:txBody>
      </p:sp>
      <p:sp>
        <p:nvSpPr>
          <p:cNvPr id="4" name="Text Placeholder 3">
            <a:extLst>
              <a:ext uri="{FF2B5EF4-FFF2-40B4-BE49-F238E27FC236}">
                <a16:creationId xmlns:a16="http://schemas.microsoft.com/office/drawing/2014/main" id="{88F8F019-10EF-4E92-B1BB-15BDF0722277}"/>
              </a:ext>
            </a:extLst>
          </p:cNvPr>
          <p:cNvSpPr>
            <a:spLocks noGrp="1"/>
          </p:cNvSpPr>
          <p:nvPr>
            <p:ph type="body" idx="2"/>
          </p:nvPr>
        </p:nvSpPr>
        <p:spPr>
          <a:xfrm>
            <a:off x="5315400" y="2476870"/>
            <a:ext cx="3860800" cy="3492129"/>
          </a:xfrm>
        </p:spPr>
        <p:txBody>
          <a:bodyPr/>
          <a:lstStyle/>
          <a:p>
            <a:pPr marL="666746" indent="-514350">
              <a:buFont typeface="+mj-lt"/>
              <a:buAutoNum type="arabicPeriod" startAt="6"/>
            </a:pPr>
            <a:r>
              <a:rPr lang="en-US" dirty="0"/>
              <a:t>Accuracy</a:t>
            </a:r>
          </a:p>
          <a:p>
            <a:pPr marL="666746" indent="-514350">
              <a:buFont typeface="+mj-lt"/>
              <a:buAutoNum type="arabicPeriod" startAt="6"/>
            </a:pPr>
            <a:r>
              <a:rPr lang="en-US" dirty="0"/>
              <a:t>Safeguards</a:t>
            </a:r>
          </a:p>
          <a:p>
            <a:pPr marL="666746" indent="-514350">
              <a:buFont typeface="+mj-lt"/>
              <a:buAutoNum type="arabicPeriod" startAt="6"/>
            </a:pPr>
            <a:r>
              <a:rPr lang="en-US" dirty="0"/>
              <a:t>Openness</a:t>
            </a:r>
          </a:p>
          <a:p>
            <a:pPr marL="666746" indent="-514350">
              <a:buFont typeface="+mj-lt"/>
              <a:buAutoNum type="arabicPeriod" startAt="6"/>
            </a:pPr>
            <a:r>
              <a:rPr lang="en-US" dirty="0"/>
              <a:t>Individual Access</a:t>
            </a:r>
          </a:p>
          <a:p>
            <a:pPr marL="666746" indent="-514350">
              <a:buFont typeface="+mj-lt"/>
              <a:buAutoNum type="arabicPeriod" startAt="6"/>
            </a:pPr>
            <a:r>
              <a:rPr lang="en-US" dirty="0"/>
              <a:t>Challenging Compliance</a:t>
            </a:r>
          </a:p>
          <a:p>
            <a:endParaRPr lang="en-US" dirty="0"/>
          </a:p>
        </p:txBody>
      </p:sp>
    </p:spTree>
    <p:extLst>
      <p:ext uri="{BB962C8B-B14F-4D97-AF65-F5344CB8AC3E}">
        <p14:creationId xmlns:p14="http://schemas.microsoft.com/office/powerpoint/2010/main" val="368979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15AC2-7E10-4D7F-A225-8C1C98B44D72}"/>
              </a:ext>
            </a:extLst>
          </p:cNvPr>
          <p:cNvSpPr>
            <a:spLocks noGrp="1"/>
          </p:cNvSpPr>
          <p:nvPr>
            <p:ph type="body" idx="1"/>
          </p:nvPr>
        </p:nvSpPr>
        <p:spPr>
          <a:xfrm>
            <a:off x="1117600" y="470516"/>
            <a:ext cx="8354874" cy="2958483"/>
          </a:xfrm>
        </p:spPr>
        <p:txBody>
          <a:bodyPr/>
          <a:lstStyle/>
          <a:p>
            <a:r>
              <a:rPr lang="en-US" sz="4000" b="1" dirty="0">
                <a:solidFill>
                  <a:schemeClr val="tx1"/>
                </a:solidFill>
                <a:latin typeface="+mj-lt"/>
              </a:rPr>
              <a:t>Accountability</a:t>
            </a:r>
          </a:p>
          <a:p>
            <a:pPr marL="495296" indent="-342900">
              <a:buFont typeface="Arial" panose="020B0604020202020204" pitchFamily="34" charset="0"/>
              <a:buChar char="•"/>
            </a:pPr>
            <a:r>
              <a:rPr lang="en-US" sz="2400" dirty="0"/>
              <a:t>Privacy Officer for HPEI</a:t>
            </a:r>
          </a:p>
          <a:p>
            <a:pPr marL="495296" indent="-342900">
              <a:buFont typeface="Arial" panose="020B0604020202020204" pitchFamily="34" charset="0"/>
              <a:buChar char="•"/>
            </a:pPr>
            <a:r>
              <a:rPr lang="en-US" sz="2400" dirty="0"/>
              <a:t>Directors/Managers/Supervisors are responsible for:</a:t>
            </a:r>
          </a:p>
          <a:p>
            <a:pPr lvl="1"/>
            <a:r>
              <a:rPr lang="en-US" dirty="0"/>
              <a:t>implementing privacy policy and practices</a:t>
            </a:r>
          </a:p>
          <a:p>
            <a:pPr lvl="1"/>
            <a:r>
              <a:rPr lang="en-US" dirty="0"/>
              <a:t>ensuring privacy awareness/education for staff</a:t>
            </a:r>
          </a:p>
          <a:p>
            <a:pPr marL="609596" indent="-457200">
              <a:buFont typeface="Arial" panose="020B0604020202020204" pitchFamily="34" charset="0"/>
              <a:buChar char="•"/>
            </a:pPr>
            <a:r>
              <a:rPr lang="en-US" sz="2400" dirty="0"/>
              <a:t>All Staff are responsible for protecting PHI in their custody or control.</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2E325E70-0D8A-4B35-BC56-0C2962FC6FD8}"/>
              </a:ext>
            </a:extLst>
          </p:cNvPr>
          <p:cNvSpPr>
            <a:spLocks noGrp="1"/>
          </p:cNvSpPr>
          <p:nvPr>
            <p:ph type="body" idx="2"/>
          </p:nvPr>
        </p:nvSpPr>
        <p:spPr>
          <a:xfrm>
            <a:off x="1020932" y="3584028"/>
            <a:ext cx="8155268" cy="2585544"/>
          </a:xfrm>
        </p:spPr>
        <p:txBody>
          <a:bodyPr/>
          <a:lstStyle/>
          <a:p>
            <a:r>
              <a:rPr lang="en-US" sz="4000" b="1" dirty="0">
                <a:solidFill>
                  <a:schemeClr val="tx1"/>
                </a:solidFill>
                <a:latin typeface="+mj-lt"/>
              </a:rPr>
              <a:t>Identifying Purpose</a:t>
            </a:r>
          </a:p>
          <a:p>
            <a:pPr marL="723896" indent="-571500">
              <a:buFont typeface="Arial" panose="020B0604020202020204" pitchFamily="34" charset="0"/>
              <a:buChar char="•"/>
            </a:pPr>
            <a:r>
              <a:rPr lang="en-US" sz="2400" dirty="0"/>
              <a:t>Purposes for collection, use and disclosure of PHI by HPEI:</a:t>
            </a:r>
          </a:p>
          <a:p>
            <a:pPr lvl="1"/>
            <a:r>
              <a:rPr lang="en-US" dirty="0"/>
              <a:t>provision of care</a:t>
            </a:r>
          </a:p>
          <a:p>
            <a:pPr lvl="1"/>
            <a:r>
              <a:rPr lang="en-US" dirty="0"/>
              <a:t>planning and management of health system</a:t>
            </a:r>
          </a:p>
          <a:p>
            <a:pPr lvl="1"/>
            <a:r>
              <a:rPr lang="en-US" dirty="0"/>
              <a:t>other authorized purposes</a:t>
            </a:r>
          </a:p>
          <a:p>
            <a:endParaRPr lang="en-US" u="sng" dirty="0"/>
          </a:p>
          <a:p>
            <a:endParaRPr lang="en-US" u="sng" dirty="0"/>
          </a:p>
          <a:p>
            <a:endParaRPr lang="en-US" u="sng" dirty="0"/>
          </a:p>
          <a:p>
            <a:endParaRPr lang="en-US" u="sng" dirty="0"/>
          </a:p>
          <a:p>
            <a:endParaRPr lang="en-US" u="sng" dirty="0"/>
          </a:p>
          <a:p>
            <a:endParaRPr lang="en-US" u="sng" dirty="0"/>
          </a:p>
        </p:txBody>
      </p:sp>
    </p:spTree>
    <p:extLst>
      <p:ext uri="{BB962C8B-B14F-4D97-AF65-F5344CB8AC3E}">
        <p14:creationId xmlns:p14="http://schemas.microsoft.com/office/powerpoint/2010/main" val="409218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2325</Words>
  <Application>Microsoft Office PowerPoint</Application>
  <PresentationFormat>Widescreen</PresentationFormat>
  <Paragraphs>327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Myriad Pro</vt:lpstr>
      <vt:lpstr>Trebuchet MS</vt:lpstr>
      <vt:lpstr>Office Theme</vt:lpstr>
      <vt:lpstr>Privacy and you…</vt:lpstr>
      <vt:lpstr>Goals of this presentation</vt:lpstr>
      <vt:lpstr>Presentation outline</vt:lpstr>
      <vt:lpstr>Privacy &amp; Confidentiality</vt:lpstr>
      <vt:lpstr>Important Definitions</vt:lpstr>
      <vt:lpstr>Definitions continued…</vt:lpstr>
      <vt:lpstr>Health Information Act (HIA)</vt:lpstr>
      <vt:lpstr>CSA Model Code for the Protection of Personal Information   10 Privacy Principles:</vt:lpstr>
      <vt:lpstr>PowerPoint Presentation</vt:lpstr>
      <vt:lpstr>Consent</vt:lpstr>
      <vt:lpstr>PowerPoint Presentation</vt:lpstr>
      <vt:lpstr> “Need-to-know” vs the “circle-of-care”  </vt:lpstr>
      <vt:lpstr>Current Event –  ** Snooping/Unapproved Chart Access</vt:lpstr>
      <vt:lpstr>PowerPoint Presentation</vt:lpstr>
      <vt:lpstr>Safeguards</vt:lpstr>
      <vt:lpstr>Safeguards cont’d</vt:lpstr>
      <vt:lpstr>Current Events - **Social Media Use</vt:lpstr>
      <vt:lpstr>Follow up - Social Media Use</vt:lpstr>
      <vt:lpstr>PowerPoint Presentation</vt:lpstr>
      <vt:lpstr>Breach Management</vt:lpstr>
      <vt:lpstr>What do I do when a breach occurs??</vt:lpstr>
      <vt:lpstr>PowerPoint Presentation</vt:lpstr>
      <vt:lpstr>Current Events - **Working in Multiple Roles/Locations</vt:lpstr>
      <vt:lpstr>Common Breach Scenarios &amp; Ways to Prevent them</vt:lpstr>
      <vt:lpstr>Provincial Safety Management System (PSMS)  Documentation  </vt:lpstr>
      <vt:lpstr>Key Messages for Staff</vt:lpstr>
      <vt:lpstr>For questions or feedback regarding this presentation, please contact us at  Healthprivacy@ihis.org  or 902-569-7734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you…</dc:title>
  <dc:creator>Crystal Llewellyn</dc:creator>
  <cp:lastModifiedBy>Crystal Llewellyn</cp:lastModifiedBy>
  <cp:revision>122</cp:revision>
  <cp:lastPrinted>2023-04-20T12:12:45Z</cp:lastPrinted>
  <dcterms:created xsi:type="dcterms:W3CDTF">2023-01-17T13:16:21Z</dcterms:created>
  <dcterms:modified xsi:type="dcterms:W3CDTF">2023-09-08T17:33:41Z</dcterms:modified>
</cp:coreProperties>
</file>