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4"/>
  </p:notesMasterIdLst>
  <p:sldIdLst>
    <p:sldId id="256" r:id="rId2"/>
    <p:sldId id="304" r:id="rId3"/>
    <p:sldId id="285" r:id="rId4"/>
    <p:sldId id="313" r:id="rId5"/>
    <p:sldId id="314" r:id="rId6"/>
    <p:sldId id="315" r:id="rId7"/>
    <p:sldId id="316" r:id="rId8"/>
    <p:sldId id="291" r:id="rId9"/>
    <p:sldId id="312" r:id="rId10"/>
    <p:sldId id="311" r:id="rId11"/>
    <p:sldId id="317" r:id="rId12"/>
    <p:sldId id="283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ystal Llewellyn" initials="CL" lastIdx="1" clrIdx="0">
    <p:extLst>
      <p:ext uri="{19B8F6BF-5375-455C-9EA6-DF929625EA0E}">
        <p15:presenceInfo xmlns:p15="http://schemas.microsoft.com/office/powerpoint/2012/main" userId="S::cgllewellyn@ihis.org::6c111ada-dbb8-41ba-af99-e48b9a034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8DC64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4000" autoAdjust="0"/>
  </p:normalViewPr>
  <p:slideViewPr>
    <p:cSldViewPr snapToGrid="0">
      <p:cViewPr varScale="1">
        <p:scale>
          <a:sx n="90" d="100"/>
          <a:sy n="90" d="100"/>
        </p:scale>
        <p:origin x="21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39" y="67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r">
              <a:defRPr sz="1200"/>
            </a:lvl1pPr>
          </a:lstStyle>
          <a:p>
            <a:fld id="{BC61EF2F-F91A-42F5-B7DD-717B07D9AE6F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4" rIns="93169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1"/>
          </a:xfrm>
          <a:prstGeom prst="rect">
            <a:avLst/>
          </a:prstGeom>
        </p:spPr>
        <p:txBody>
          <a:bodyPr vert="horz" lIns="93169" tIns="46584" rIns="93169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r">
              <a:defRPr sz="1200"/>
            </a:lvl1pPr>
          </a:lstStyle>
          <a:p>
            <a:fld id="{4996554B-B22B-4C19-A7E3-BF0B257A1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2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13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0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3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554B-B22B-4C19-A7E3-BF0B257A13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ealth PEI title slide.jpg">
            <a:extLst>
              <a:ext uri="{FF2B5EF4-FFF2-40B4-BE49-F238E27FC236}">
                <a16:creationId xmlns:a16="http://schemas.microsoft.com/office/drawing/2014/main" id="{6B707B5D-1C48-4002-892F-744777C86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1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8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0598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2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7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8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5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9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2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3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Health PEI background slide.jpg">
            <a:extLst>
              <a:ext uri="{FF2B5EF4-FFF2-40B4-BE49-F238E27FC236}">
                <a16:creationId xmlns:a16="http://schemas.microsoft.com/office/drawing/2014/main" id="{6E34226A-DE3A-4DAD-9A77-42EF62FC7CC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0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privacy@ihis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311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120" name="Picture 311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122" name="Oval 312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124" name="Picture 312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126" name="Picture 312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128" name="Rectangle 312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30" name="Rectangle 312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697" y="629266"/>
            <a:ext cx="4641143" cy="3485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br>
              <a:rPr lang="en-US" sz="3600" dirty="0">
                <a:solidFill>
                  <a:srgbClr val="EBEBEB"/>
                </a:solidFill>
              </a:rPr>
            </a:br>
            <a:br>
              <a:rPr lang="en-US" sz="3600" dirty="0">
                <a:solidFill>
                  <a:srgbClr val="EBEBEB"/>
                </a:solidFill>
              </a:rPr>
            </a:br>
            <a:br>
              <a:rPr lang="en-US" sz="3600" dirty="0">
                <a:solidFill>
                  <a:srgbClr val="EBEBEB"/>
                </a:solidFill>
              </a:rPr>
            </a:br>
            <a:br>
              <a:rPr lang="en-US" sz="3600" dirty="0">
                <a:solidFill>
                  <a:srgbClr val="EBEBEB"/>
                </a:solidFill>
              </a:rPr>
            </a:br>
            <a:r>
              <a:rPr lang="en-US" sz="3600" dirty="0">
                <a:solidFill>
                  <a:srgbClr val="EBEBEB"/>
                </a:solidFill>
              </a:rPr>
              <a:t>Snooping &amp; the ‘Need to Know’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697" y="4601498"/>
            <a:ext cx="4641142" cy="1622321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 dirty="0">
                <a:solidFill>
                  <a:srgbClr val="FFFFFF"/>
                </a:solidFill>
              </a:rPr>
              <a:t>Presented to:</a:t>
            </a:r>
          </a:p>
          <a:p>
            <a:pPr defTabSz="457200"/>
            <a:r>
              <a:rPr lang="en-US" dirty="0">
                <a:solidFill>
                  <a:srgbClr val="FFFFFF"/>
                </a:solidFill>
              </a:rPr>
              <a:t>All Health PEI Staff</a:t>
            </a:r>
          </a:p>
          <a:p>
            <a:pPr defTabSz="457200"/>
            <a:r>
              <a:rPr lang="en-US" dirty="0">
                <a:solidFill>
                  <a:srgbClr val="FFFFFF"/>
                </a:solidFill>
              </a:rPr>
              <a:t>October 2024</a:t>
            </a:r>
          </a:p>
          <a:p>
            <a:pPr defTabSz="457200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3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198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3076" descr="Transparent padlock">
            <a:extLst>
              <a:ext uri="{FF2B5EF4-FFF2-40B4-BE49-F238E27FC236}">
                <a16:creationId xmlns:a16="http://schemas.microsoft.com/office/drawing/2014/main" id="{C71C12B9-8451-E358-BDBB-D3E3B636B0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785" r="47663" b="2"/>
          <a:stretch/>
        </p:blipFill>
        <p:spPr>
          <a:xfrm>
            <a:off x="5421881" y="1"/>
            <a:ext cx="3722434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9E1C-F30C-A46C-1767-112CD46A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37" y="452718"/>
            <a:ext cx="7606420" cy="140053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Health PEI Auditing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376F-DA29-9448-221A-B25D7CD04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3" y="1306286"/>
            <a:ext cx="6711654" cy="453934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Types of audits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ITSS – security team pulls random access audits as well as audits related to complaints or investigations.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ATIP – audits are completed for any staff with non-gov. access, as well as audits related to complaints or investigations.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Patient Requested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Right to Know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PSMS Incident Reporting – sometimes an incident report will trigger an audit. 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869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53" y="169189"/>
            <a:ext cx="8229600" cy="82303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Reconsider your Workflows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970"/>
            <a:ext cx="8229600" cy="429605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Make sure your workflows are aligned with the ‘Need to Know’ principle.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Do you have the ‘Need to Know’ at this moment in time?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Remember, convenience does not reflect the ‘Need to Know’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Just because something has been done a certain way for a long time, doesn’t mean it is the right way.</a:t>
            </a:r>
          </a:p>
        </p:txBody>
      </p:sp>
    </p:spTree>
    <p:extLst>
      <p:ext uri="{BB962C8B-B14F-4D97-AF65-F5344CB8AC3E}">
        <p14:creationId xmlns:p14="http://schemas.microsoft.com/office/powerpoint/2010/main" val="129590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9" y="696036"/>
            <a:ext cx="8080744" cy="5281683"/>
          </a:xfrm>
        </p:spPr>
        <p:txBody>
          <a:bodyPr>
            <a:normAutofit fontScale="70000" lnSpcReduction="20000"/>
          </a:bodyPr>
          <a:lstStyle/>
          <a:p>
            <a:pPr marL="463550" lvl="8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Thank you for your time. </a:t>
            </a:r>
          </a:p>
          <a:p>
            <a:pPr marL="463550" lvl="8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If you have any </a:t>
            </a:r>
            <a:r>
              <a:rPr lang="en-US" sz="6600" b="1" dirty="0">
                <a:solidFill>
                  <a:schemeClr val="bg1"/>
                </a:solidFill>
              </a:rPr>
              <a:t>QUESTIONS, please contact us at</a:t>
            </a:r>
          </a:p>
          <a:p>
            <a:pPr marL="463550" lvl="8" indent="0" algn="ctr">
              <a:buNone/>
            </a:pPr>
            <a:endParaRPr lang="en-US" sz="4300" b="1" dirty="0">
              <a:solidFill>
                <a:srgbClr val="58C1BA"/>
              </a:solidFill>
              <a:latin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63550" lvl="8" indent="0" algn="ctr">
              <a:buNone/>
            </a:pPr>
            <a:r>
              <a:rPr lang="en-US" sz="4300" b="1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healthprivacy@ihis.org</a:t>
            </a:r>
            <a:r>
              <a:rPr lang="en-US" sz="43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463550" lvl="8" indent="0" algn="ctr">
              <a:buNone/>
            </a:pPr>
            <a:endParaRPr lang="en-US" sz="4300" b="1" dirty="0">
              <a:solidFill>
                <a:schemeClr val="bg1"/>
              </a:solidFill>
              <a:latin typeface="+mn-lt"/>
            </a:endParaRPr>
          </a:p>
          <a:p>
            <a:pPr marL="463550" lvl="8" indent="0" algn="ctr">
              <a:buNone/>
            </a:pPr>
            <a:r>
              <a:rPr lang="en-US" sz="4300" b="1" dirty="0">
                <a:solidFill>
                  <a:schemeClr val="bg1"/>
                </a:solidFill>
                <a:latin typeface="+mn-lt"/>
              </a:rPr>
              <a:t>https://src.healthpei.ca/ATIP</a:t>
            </a:r>
          </a:p>
          <a:p>
            <a:pPr marL="463550" lvl="8" indent="0">
              <a:buNone/>
            </a:pPr>
            <a:endParaRPr lang="en-US" sz="1800" b="1" dirty="0">
              <a:solidFill>
                <a:srgbClr val="8DC640"/>
              </a:solidFill>
              <a:latin typeface="+mn-lt"/>
            </a:endParaRPr>
          </a:p>
          <a:p>
            <a:pPr marL="463550" lvl="8" indent="0" algn="ctr">
              <a:buNone/>
            </a:pPr>
            <a:r>
              <a:rPr lang="en-US" sz="2600" b="1" dirty="0">
                <a:solidFill>
                  <a:srgbClr val="8DC640"/>
                </a:solidFill>
                <a:latin typeface="+mn-lt"/>
              </a:rPr>
              <a:t>Access to Information &amp; Privacy (ATIP) Consultants</a:t>
            </a:r>
          </a:p>
          <a:p>
            <a:pPr marL="463550" lvl="8" indent="0" algn="ctr">
              <a:buNone/>
            </a:pPr>
            <a:r>
              <a:rPr lang="en-US" sz="2600" b="1" dirty="0">
                <a:solidFill>
                  <a:srgbClr val="8DC640"/>
                </a:solidFill>
                <a:latin typeface="+mn-lt"/>
              </a:rPr>
              <a:t>Sherri Maye &amp; Crystal Llewellyn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C3CF-84E7-4D04-9B2B-08E14E52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>
                <a:solidFill>
                  <a:schemeClr val="bg1"/>
                </a:solidFill>
              </a:rPr>
              <a:t>Important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CE7F9-0226-4963-9D59-6CF6F648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10" y="1717512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chemeClr val="bg1"/>
                </a:solidFill>
              </a:rPr>
              <a:t>How does HPEI protect privacy?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chemeClr val="bg1"/>
                </a:solidFill>
              </a:rPr>
              <a:t>The “Need to Know”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chemeClr val="bg1"/>
                </a:solidFill>
              </a:rPr>
              <a:t>Snooping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chemeClr val="bg1"/>
                </a:solidFill>
              </a:rPr>
              <a:t>Reconsidering Workflows</a:t>
            </a:r>
            <a:endParaRPr lang="en-US" sz="3200" i="1" dirty="0"/>
          </a:p>
          <a:p>
            <a:pPr marL="45720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575"/>
            <a:ext cx="8967108" cy="1111268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How is privacy protected by Health PEI?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29" y="1271297"/>
            <a:ext cx="8424249" cy="431540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Legislation - </a:t>
            </a:r>
            <a:r>
              <a:rPr lang="en-US" sz="2200" i="1" dirty="0">
                <a:solidFill>
                  <a:schemeClr val="bg1"/>
                </a:solidFill>
              </a:rPr>
              <a:t>Health Information Act</a:t>
            </a:r>
            <a:r>
              <a:rPr lang="en-US" sz="2200" dirty="0">
                <a:solidFill>
                  <a:schemeClr val="bg1"/>
                </a:solidFill>
              </a:rPr>
              <a:t> and others</a:t>
            </a:r>
          </a:p>
          <a:p>
            <a:r>
              <a:rPr lang="en-US" sz="2200" dirty="0">
                <a:solidFill>
                  <a:schemeClr val="bg1"/>
                </a:solidFill>
              </a:rPr>
              <a:t>Policies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Privacy and the Protection of Personal Health Information Policy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Access, Disclosure &amp; Correction of PHI Protocol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PIA Protocol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*Breach Management Protocol</a:t>
            </a:r>
          </a:p>
          <a:p>
            <a:r>
              <a:rPr lang="en-US" sz="2200" dirty="0">
                <a:solidFill>
                  <a:schemeClr val="bg1"/>
                </a:solidFill>
              </a:rPr>
              <a:t>Codes of conduct, professional ethics</a:t>
            </a:r>
          </a:p>
          <a:p>
            <a:r>
              <a:rPr lang="en-US" sz="2200" dirty="0">
                <a:solidFill>
                  <a:schemeClr val="bg1"/>
                </a:solidFill>
              </a:rPr>
              <a:t>Education and agreements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Orientation for new staff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Pledge of confidentiality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Training videos, resources &amp; sessions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Circle of Care is OUT!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47" y="1302328"/>
            <a:ext cx="8229600" cy="459795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Common Misconception: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Being part of the “circle of care” at some point in time means permitted access to that person’s information at anytime and for any reason.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This is NOT the case and not permitted by the legislation (HIA)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Instead, consider the “Need to Know” principle</a:t>
            </a:r>
          </a:p>
        </p:txBody>
      </p:sp>
    </p:spTree>
    <p:extLst>
      <p:ext uri="{BB962C8B-B14F-4D97-AF65-F5344CB8AC3E}">
        <p14:creationId xmlns:p14="http://schemas.microsoft.com/office/powerpoint/2010/main" val="252895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Need to Know Principle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47" y="1302328"/>
            <a:ext cx="8229600" cy="459795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The HIA follows a “Need to Know” principle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Consider the Minimum Amount of Information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Only access the information that is required to provide care </a:t>
            </a:r>
            <a:r>
              <a:rPr lang="en-US" sz="3200" b="1" dirty="0">
                <a:solidFill>
                  <a:schemeClr val="bg1"/>
                </a:solidFill>
              </a:rPr>
              <a:t>in that moment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Only disclose the information that is required or permitted to </a:t>
            </a:r>
            <a:r>
              <a:rPr lang="en-US" sz="3200" b="1" dirty="0">
                <a:solidFill>
                  <a:schemeClr val="bg1"/>
                </a:solidFill>
              </a:rPr>
              <a:t>serve the purpose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Only collect the information that is </a:t>
            </a:r>
            <a:r>
              <a:rPr lang="en-US" sz="3200" b="1" dirty="0">
                <a:solidFill>
                  <a:schemeClr val="bg1"/>
                </a:solidFill>
              </a:rPr>
              <a:t>relevant to the purpose </a:t>
            </a:r>
            <a:r>
              <a:rPr lang="en-US" sz="3200" dirty="0">
                <a:solidFill>
                  <a:schemeClr val="bg1"/>
                </a:solidFill>
              </a:rPr>
              <a:t>for which you are collecting it</a:t>
            </a:r>
          </a:p>
        </p:txBody>
      </p:sp>
    </p:spTree>
    <p:extLst>
      <p:ext uri="{BB962C8B-B14F-4D97-AF65-F5344CB8AC3E}">
        <p14:creationId xmlns:p14="http://schemas.microsoft.com/office/powerpoint/2010/main" val="218051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Need to Know Principle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47" y="1302328"/>
            <a:ext cx="8229600" cy="459795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Use your professional judgement and do a case-by-case assessment when considering the ‘Need to Know’.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Questions to ask yourself when determining if the ‘Need to Know’ Exists: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Do I need to know this information for the purposes of my role on the client’s care team?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What is the trigger or reason for my need to know?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solidFill>
                  <a:schemeClr val="bg1"/>
                </a:solidFill>
              </a:rPr>
              <a:t>Will I be taking action or making a recommendation or decision as a result of accessing this information?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372"/>
            <a:ext cx="9144000" cy="95771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 Lesson in the Need to Know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47" y="1302328"/>
            <a:ext cx="8229600" cy="12993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 2018 Humboldt Broncos Crash</a:t>
            </a:r>
          </a:p>
        </p:txBody>
      </p:sp>
      <p:pic>
        <p:nvPicPr>
          <p:cNvPr id="5" name="Picture 4" descr="A magnifying glass over a piece of paper with question marks&#10;&#10;Description automatically generated">
            <a:extLst>
              <a:ext uri="{FF2B5EF4-FFF2-40B4-BE49-F238E27FC236}">
                <a16:creationId xmlns:a16="http://schemas.microsoft.com/office/drawing/2014/main" id="{272511CE-66F9-077F-B83B-4A439D4F6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10" y="1952007"/>
            <a:ext cx="5550579" cy="40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6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SNOOPING: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What is it?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80"/>
            <a:ext cx="8526780" cy="46634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Unauthorized access/use of personal health information is snooping, and it is a  privacy breach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Even if you do not disclose the information, is still a breach!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Unauthorized use of information is also a breach!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 are some examples?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452718"/>
            <a:ext cx="8860971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SNOOPING: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What can happen if I snoop?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2264735"/>
            <a:ext cx="8526780" cy="319295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Snooping is subject to disciplinary action.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This disciplinary action can and has included termination.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Snooping is a serious privacy breach and needs to be treated as such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01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602</Words>
  <Application>Microsoft Office PowerPoint</Application>
  <PresentationFormat>On-screen Show (4:3)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    Snooping &amp; the ‘Need to Know’</vt:lpstr>
      <vt:lpstr>Important Topics</vt:lpstr>
      <vt:lpstr>How is privacy protected by Health PEI? </vt:lpstr>
      <vt:lpstr>Circle of Care is OUT!</vt:lpstr>
      <vt:lpstr>Need to Know Principle</vt:lpstr>
      <vt:lpstr>Need to Know Principle</vt:lpstr>
      <vt:lpstr>A Lesson in the Need to Know</vt:lpstr>
      <vt:lpstr>SNOOPING: What is it?</vt:lpstr>
      <vt:lpstr>SNOOPING: What can happen if I snoop?</vt:lpstr>
      <vt:lpstr>Health PEI Auditing Program</vt:lpstr>
      <vt:lpstr>Reconsider your Workflows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and Access</dc:title>
  <dc:creator>Crystal Llewellyn</dc:creator>
  <cp:lastModifiedBy>Crystal Llewellyn</cp:lastModifiedBy>
  <cp:revision>91</cp:revision>
  <cp:lastPrinted>2023-09-26T13:31:09Z</cp:lastPrinted>
  <dcterms:created xsi:type="dcterms:W3CDTF">2023-09-15T12:00:58Z</dcterms:created>
  <dcterms:modified xsi:type="dcterms:W3CDTF">2024-10-18T16:39:59Z</dcterms:modified>
</cp:coreProperties>
</file>