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0" r:id="rId5"/>
    <p:sldId id="274" r:id="rId6"/>
    <p:sldId id="261" r:id="rId7"/>
    <p:sldId id="276" r:id="rId8"/>
    <p:sldId id="266" r:id="rId9"/>
    <p:sldId id="277" r:id="rId10"/>
    <p:sldId id="273" r:id="rId11"/>
    <p:sldId id="284" r:id="rId12"/>
    <p:sldId id="288" r:id="rId13"/>
    <p:sldId id="278" r:id="rId14"/>
    <p:sldId id="285" r:id="rId15"/>
    <p:sldId id="286" r:id="rId16"/>
    <p:sldId id="268" r:id="rId17"/>
    <p:sldId id="279" r:id="rId18"/>
    <p:sldId id="269" r:id="rId1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0066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54" autoAdjust="0"/>
  </p:normalViewPr>
  <p:slideViewPr>
    <p:cSldViewPr snapToGrid="0">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 name="Picture 4" descr="Health PEI background slide.jpg"/>
          <p:cNvPicPr>
            <a:picLocks noChangeAspect="1"/>
          </p:cNvPicPr>
          <p:nvPr/>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09630"/>
            <a:ext cx="8243888" cy="1498600"/>
          </a:xfrm>
        </p:spPr>
        <p:txBody>
          <a:bodyPr/>
          <a:lstStyle/>
          <a:p>
            <a:r>
              <a:rPr lang="en-US" dirty="0" smtClean="0"/>
              <a:t>-Sample Health Centre-: Fire and Evacuation Exercise</a:t>
            </a:r>
          </a:p>
        </p:txBody>
      </p:sp>
      <p:sp>
        <p:nvSpPr>
          <p:cNvPr id="3075" name="Rectangle 3"/>
          <p:cNvSpPr>
            <a:spLocks noGrp="1" noChangeArrowheads="1"/>
          </p:cNvSpPr>
          <p:nvPr>
            <p:ph type="subTitle" idx="1"/>
          </p:nvPr>
        </p:nvSpPr>
        <p:spPr>
          <a:xfrm>
            <a:off x="1377262" y="3668922"/>
            <a:ext cx="6400800" cy="1752600"/>
          </a:xfrm>
        </p:spPr>
        <p:txBody>
          <a:bodyPr/>
          <a:lstStyle/>
          <a:p>
            <a:r>
              <a:rPr lang="en-US" dirty="0" smtClean="0"/>
              <a:t>Date: xx, </a:t>
            </a:r>
            <a:r>
              <a:rPr lang="en-US" dirty="0" err="1" smtClean="0"/>
              <a:t>xxxx</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106"/>
            <a:ext cx="8229600" cy="1143000"/>
          </a:xfrm>
        </p:spPr>
        <p:txBody>
          <a:bodyPr/>
          <a:lstStyle/>
          <a:p>
            <a:r>
              <a:rPr lang="en-US" dirty="0" smtClean="0"/>
              <a:t>Scenario Phase #3</a:t>
            </a:r>
            <a:endParaRPr lang="en-US" dirty="0"/>
          </a:p>
        </p:txBody>
      </p:sp>
      <p:sp>
        <p:nvSpPr>
          <p:cNvPr id="3" name="Content Placeholder 2"/>
          <p:cNvSpPr>
            <a:spLocks noGrp="1"/>
          </p:cNvSpPr>
          <p:nvPr>
            <p:ph idx="1"/>
          </p:nvPr>
        </p:nvSpPr>
        <p:spPr>
          <a:xfrm>
            <a:off x="468086" y="2158013"/>
            <a:ext cx="8229600" cy="3733800"/>
          </a:xfrm>
        </p:spPr>
        <p:txBody>
          <a:bodyPr/>
          <a:lstStyle/>
          <a:p>
            <a:r>
              <a:rPr lang="en-US" sz="2400" b="1" dirty="0" smtClean="0"/>
              <a:t>Scenario #3 – </a:t>
            </a:r>
            <a:r>
              <a:rPr lang="en-US" sz="2400" dirty="0" smtClean="0"/>
              <a:t>Smoke is flowing under the fire door at a faster rate now.  Smoke is thick in the area and becoming thicker. The sprinkler system has not yet activated and the fire department is not on scene. Based on information relayed to the Incident Commander from other areas, it is determined that entire building needs to be evacuated to the parking lot as a precaution.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457200" y="1600199"/>
            <a:ext cx="8229600" cy="4233041"/>
          </a:xfrm>
        </p:spPr>
        <p:txBody>
          <a:bodyPr/>
          <a:lstStyle/>
          <a:p>
            <a:pPr marL="457200" indent="-457200">
              <a:buFont typeface="+mj-lt"/>
              <a:buAutoNum type="arabicPeriod"/>
            </a:pPr>
            <a:r>
              <a:rPr lang="en-US" sz="2000" dirty="0" smtClean="0"/>
              <a:t>What are staff in each area doing once total evacuation is called?</a:t>
            </a:r>
          </a:p>
          <a:p>
            <a:pPr marL="457200" indent="-457200">
              <a:buFont typeface="+mj-lt"/>
              <a:buAutoNum type="arabicPeriod"/>
            </a:pPr>
            <a:r>
              <a:rPr lang="en-US" sz="2000" dirty="0" smtClean="0"/>
              <a:t>What is the process for moving residents and visitors the assembly area(s)? </a:t>
            </a:r>
          </a:p>
          <a:p>
            <a:pPr marL="457200" indent="-457200">
              <a:buFont typeface="+mj-lt"/>
              <a:buAutoNum type="arabicPeriod"/>
            </a:pPr>
            <a:r>
              <a:rPr lang="en-US" sz="2000" dirty="0" smtClean="0"/>
              <a:t>How are evacuation assembly areas staffed?</a:t>
            </a:r>
          </a:p>
          <a:p>
            <a:pPr marL="457200" indent="-457200">
              <a:buFont typeface="+mj-lt"/>
              <a:buAutoNum type="arabicPeriod"/>
            </a:pPr>
            <a:r>
              <a:rPr lang="en-US" sz="2000" dirty="0" smtClean="0"/>
              <a:t>What equipment/information is being taken from the units?</a:t>
            </a:r>
          </a:p>
          <a:p>
            <a:pPr marL="457200" indent="-457200">
              <a:buFont typeface="+mj-lt"/>
              <a:buAutoNum type="arabicPeriod"/>
            </a:pPr>
            <a:r>
              <a:rPr lang="en-US" sz="2000" dirty="0" smtClean="0"/>
              <a:t>How are residents accounted for as they are evacuated?</a:t>
            </a:r>
          </a:p>
          <a:p>
            <a:pPr marL="457200" lvl="0" indent="-457200">
              <a:buFont typeface="+mj-lt"/>
              <a:buAutoNum type="arabicPeriod"/>
            </a:pPr>
            <a:r>
              <a:rPr lang="en-US" sz="2000" dirty="0" smtClean="0"/>
              <a:t>What are other staff doing in areas without residents? Can they be deployed to assist?  How?</a:t>
            </a:r>
          </a:p>
          <a:p>
            <a:pPr marL="457200" lvl="0" indent="-457200">
              <a:buFont typeface="+mj-lt"/>
              <a:buAutoNum type="arabicPeriod"/>
            </a:pPr>
            <a:endParaRPr lang="en-US" sz="300" dirty="0" smtClean="0"/>
          </a:p>
          <a:p>
            <a:pPr marL="457200" indent="-457200">
              <a:buFont typeface="+mj-lt"/>
              <a:buAutoNum type="arabicPeriod"/>
            </a:pPr>
            <a:endParaRPr lang="en-US" sz="300" dirty="0" smtClean="0"/>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b="1" dirty="0" smtClean="0"/>
              <a:t>Scenario #4: </a:t>
            </a:r>
            <a:r>
              <a:rPr lang="en-US" dirty="0" smtClean="0"/>
              <a:t>First responders have begun to arrive on scene to assist.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endParaRPr lang="en-US" sz="2000" dirty="0" smtClean="0"/>
          </a:p>
          <a:p>
            <a:pPr marL="457200" lvl="0" indent="-457200">
              <a:buFont typeface="+mj-lt"/>
              <a:buAutoNum type="arabicPeriod"/>
            </a:pPr>
            <a:r>
              <a:rPr lang="en-US" sz="2000" dirty="0" smtClean="0"/>
              <a:t>According to the plan(s), what first responders will arrive? And what can be expected of them?</a:t>
            </a:r>
          </a:p>
          <a:p>
            <a:pPr marL="457200" lvl="0" indent="-457200">
              <a:buFont typeface="+mj-lt"/>
              <a:buAutoNum type="arabicPeriod"/>
            </a:pPr>
            <a:r>
              <a:rPr lang="en-US" sz="2000" dirty="0" smtClean="0"/>
              <a:t>Who will meet and provide information to first responders? </a:t>
            </a:r>
          </a:p>
          <a:p>
            <a:pPr marL="457200" lvl="0" indent="-457200">
              <a:buFont typeface="+mj-lt"/>
              <a:buAutoNum type="arabicPeriod"/>
            </a:pPr>
            <a:r>
              <a:rPr lang="en-US" sz="2000" dirty="0" smtClean="0"/>
              <a:t>What information will they need and how is that shared?</a:t>
            </a:r>
          </a:p>
          <a:p>
            <a:pPr marL="457200" lvl="0" indent="-457200">
              <a:buFont typeface="+mj-lt"/>
              <a:buAutoNum type="arabicPeriod"/>
            </a:pPr>
            <a:r>
              <a:rPr lang="en-US" sz="2000" dirty="0" smtClean="0"/>
              <a:t>Will extra staff be called in?  How? Where will they respond?  Who will direct them?</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51"/>
            <a:ext cx="8229600" cy="1143000"/>
          </a:xfrm>
        </p:spPr>
        <p:txBody>
          <a:bodyPr/>
          <a:lstStyle/>
          <a:p>
            <a:r>
              <a:rPr lang="en-US" dirty="0" smtClean="0"/>
              <a:t>Scenario Phase #5</a:t>
            </a:r>
            <a:endParaRPr lang="en-US" dirty="0"/>
          </a:p>
        </p:txBody>
      </p:sp>
      <p:sp>
        <p:nvSpPr>
          <p:cNvPr id="3" name="Content Placeholder 2"/>
          <p:cNvSpPr>
            <a:spLocks noGrp="1"/>
          </p:cNvSpPr>
          <p:nvPr>
            <p:ph idx="1"/>
          </p:nvPr>
        </p:nvSpPr>
        <p:spPr>
          <a:xfrm>
            <a:off x="418012" y="1566726"/>
            <a:ext cx="8229600" cy="3733800"/>
          </a:xfrm>
        </p:spPr>
        <p:txBody>
          <a:bodyPr/>
          <a:lstStyle/>
          <a:p>
            <a:pPr marL="347472"/>
            <a:r>
              <a:rPr lang="en-US" sz="2400" b="1" dirty="0" smtClean="0"/>
              <a:t>Scenario #5</a:t>
            </a:r>
            <a:r>
              <a:rPr lang="en-US" sz="2400" dirty="0" smtClean="0"/>
              <a:t> – The fire department has contained and extinguished what turned out to be an electrical fire in the clean utility closet.  All residents and staff are safe at the external assembly area.  </a:t>
            </a:r>
          </a:p>
          <a:p>
            <a:pPr marL="347472"/>
            <a:r>
              <a:rPr lang="en-US" sz="2400" dirty="0" smtClean="0"/>
              <a:t>The building is currently not safe to reoccupy due to lingering smoke.  The fire department anticipates 3 – 6 hours until the building can be safely reoccupied.  It is determined that the residents will have to move to an emergency shelter for this period.</a:t>
            </a:r>
          </a:p>
          <a:p>
            <a:pPr>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457200" y="1346812"/>
            <a:ext cx="8229600" cy="3733800"/>
          </a:xfrm>
        </p:spPr>
        <p:txBody>
          <a:bodyPr/>
          <a:lstStyle/>
          <a:p>
            <a:pPr marL="457200" lvl="0" indent="-457200">
              <a:buFont typeface="+mj-lt"/>
              <a:buAutoNum type="arabicPeriod"/>
            </a:pPr>
            <a:r>
              <a:rPr lang="en-US" sz="2800" dirty="0" smtClean="0"/>
              <a:t>Where are residents relocated to in the short term?  What notifications need to take place?</a:t>
            </a:r>
          </a:p>
          <a:p>
            <a:pPr marL="457200" lvl="0" indent="-457200">
              <a:buFont typeface="+mj-lt"/>
              <a:buAutoNum type="arabicPeriod"/>
            </a:pPr>
            <a:r>
              <a:rPr lang="en-US" sz="2800" dirty="0" smtClean="0"/>
              <a:t>What transportation resources exist for relocation of residents?</a:t>
            </a:r>
          </a:p>
          <a:p>
            <a:pPr marL="457200" lvl="0" indent="-457200">
              <a:buFont typeface="+mj-lt"/>
              <a:buAutoNum type="arabicPeriod"/>
            </a:pPr>
            <a:r>
              <a:rPr lang="en-US" sz="2800" dirty="0" smtClean="0"/>
              <a:t>What information does EMS require to support relocation?</a:t>
            </a:r>
          </a:p>
          <a:p>
            <a:pPr marL="457200" lvl="0" indent="-457200">
              <a:buFont typeface="+mj-lt"/>
              <a:buAutoNum type="arabicPeriod"/>
            </a:pPr>
            <a:r>
              <a:rPr lang="en-US" sz="2800" dirty="0" smtClean="0"/>
              <a:t>How Is resident care provided in the short term at the evacuation shelter?</a:t>
            </a:r>
          </a:p>
          <a:p>
            <a:pPr marL="457200" lvl="0" indent="-457200">
              <a:buFont typeface="+mj-lt"/>
              <a:buAutoNum type="arabicPeriod"/>
            </a:pPr>
            <a:endParaRPr lang="en-US" sz="20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51"/>
            <a:ext cx="8229600" cy="1143000"/>
          </a:xfrm>
        </p:spPr>
        <p:txBody>
          <a:bodyPr/>
          <a:lstStyle/>
          <a:p>
            <a:r>
              <a:rPr lang="en-US" dirty="0" smtClean="0"/>
              <a:t>Scenario Phase #6</a:t>
            </a:r>
            <a:endParaRPr lang="en-US" dirty="0"/>
          </a:p>
        </p:txBody>
      </p:sp>
      <p:sp>
        <p:nvSpPr>
          <p:cNvPr id="3" name="Content Placeholder 2"/>
          <p:cNvSpPr>
            <a:spLocks noGrp="1"/>
          </p:cNvSpPr>
          <p:nvPr>
            <p:ph idx="1"/>
          </p:nvPr>
        </p:nvSpPr>
        <p:spPr>
          <a:xfrm>
            <a:off x="460053" y="2333982"/>
            <a:ext cx="8229600" cy="3733800"/>
          </a:xfrm>
        </p:spPr>
        <p:txBody>
          <a:bodyPr/>
          <a:lstStyle/>
          <a:p>
            <a:pPr marL="0">
              <a:buNone/>
            </a:pPr>
            <a:r>
              <a:rPr lang="en-US" sz="2400" b="1" dirty="0" smtClean="0"/>
              <a:t>Scenario #6</a:t>
            </a:r>
            <a:r>
              <a:rPr lang="en-US" sz="2400" dirty="0" smtClean="0"/>
              <a:t> – After consultations and clean up it is determined that staff and residents can return to the home.</a:t>
            </a:r>
          </a:p>
          <a:p>
            <a:pPr>
              <a:buNone/>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smtClean="0"/>
              <a:t>What needs to be considered and who needs to be consulted regarding reoccupation of evacuated areas?</a:t>
            </a:r>
          </a:p>
          <a:p>
            <a:pPr marL="457200" lvl="0" indent="-457200">
              <a:buFont typeface="+mj-lt"/>
              <a:buAutoNum type="arabicPeriod"/>
            </a:pPr>
            <a:r>
              <a:rPr lang="en-US" sz="2000" dirty="0" smtClean="0"/>
              <a:t>Who will make the final determination as to when to reoccupy the evacuated areas?</a:t>
            </a:r>
          </a:p>
          <a:p>
            <a:pPr marL="457200" lvl="0" indent="-457200">
              <a:buFont typeface="+mj-lt"/>
              <a:buAutoNum type="arabicPeriod"/>
            </a:pPr>
            <a:r>
              <a:rPr lang="en-US" sz="2000" dirty="0" smtClean="0"/>
              <a:t>How will health and safety of folks in these areas (residents, staff etc.) be monitored over the medium term?  </a:t>
            </a:r>
          </a:p>
          <a:p>
            <a:pPr marL="457200" lvl="0" indent="-457200">
              <a:buFont typeface="+mj-lt"/>
              <a:buAutoNum type="arabicPeriod"/>
            </a:pPr>
            <a:r>
              <a:rPr lang="en-US" sz="2000" dirty="0" smtClean="0"/>
              <a:t>What if adverse affects are detected after reoccupation?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50351"/>
            <a:ext cx="8229600" cy="1143000"/>
          </a:xfrm>
        </p:spPr>
        <p:txBody>
          <a:bodyPr/>
          <a:lstStyle/>
          <a:p>
            <a:r>
              <a:rPr lang="en-US" sz="4000" dirty="0" smtClean="0"/>
              <a:t>Hot Wash</a:t>
            </a:r>
            <a:endParaRPr lang="en-US" sz="4000" dirty="0"/>
          </a:p>
        </p:txBody>
      </p:sp>
      <p:sp>
        <p:nvSpPr>
          <p:cNvPr id="3" name="Content Placeholder 2"/>
          <p:cNvSpPr>
            <a:spLocks noGrp="1"/>
          </p:cNvSpPr>
          <p:nvPr>
            <p:ph idx="1"/>
          </p:nvPr>
        </p:nvSpPr>
        <p:spPr>
          <a:xfrm>
            <a:off x="457200" y="1831019"/>
            <a:ext cx="8229600" cy="3733800"/>
          </a:xfrm>
        </p:spPr>
        <p:txBody>
          <a:bodyPr/>
          <a:lstStyle/>
          <a:p>
            <a:r>
              <a:rPr lang="en-US" dirty="0" smtClean="0"/>
              <a:t>What worked well/were you confident with?</a:t>
            </a:r>
          </a:p>
          <a:p>
            <a:r>
              <a:rPr lang="en-US" dirty="0" smtClean="0"/>
              <a:t>What could be improved/were you less confident with?</a:t>
            </a:r>
          </a:p>
          <a:p>
            <a:r>
              <a:rPr lang="en-US" dirty="0" smtClean="0"/>
              <a:t>Are there specific gaps in the plan?</a:t>
            </a:r>
          </a:p>
          <a:p>
            <a:r>
              <a:rPr lang="en-US" dirty="0" smtClean="0"/>
              <a:t>Other suggestions for improvement? </a:t>
            </a:r>
          </a:p>
          <a:p>
            <a:pPr>
              <a:buNone/>
            </a:pPr>
            <a:endParaRPr lang="en-US"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Overview</a:t>
            </a:r>
            <a:endParaRPr lang="en-US" dirty="0"/>
          </a:p>
        </p:txBody>
      </p:sp>
      <p:sp>
        <p:nvSpPr>
          <p:cNvPr id="3" name="Content Placeholder 2"/>
          <p:cNvSpPr>
            <a:spLocks noGrp="1"/>
          </p:cNvSpPr>
          <p:nvPr>
            <p:ph idx="1"/>
          </p:nvPr>
        </p:nvSpPr>
        <p:spPr>
          <a:xfrm>
            <a:off x="448323" y="1174071"/>
            <a:ext cx="8229600" cy="3733800"/>
          </a:xfrm>
        </p:spPr>
        <p:txBody>
          <a:bodyPr/>
          <a:lstStyle/>
          <a:p>
            <a:r>
              <a:rPr lang="en-US" sz="2400" dirty="0" smtClean="0"/>
              <a:t>Introductions</a:t>
            </a:r>
          </a:p>
          <a:p>
            <a:r>
              <a:rPr lang="en-US" sz="2400" dirty="0" smtClean="0"/>
              <a:t>Exercise Guidelines</a:t>
            </a:r>
          </a:p>
          <a:p>
            <a:r>
              <a:rPr lang="en-US" sz="2400" dirty="0" smtClean="0"/>
              <a:t>Exercise Goals</a:t>
            </a:r>
          </a:p>
          <a:p>
            <a:r>
              <a:rPr lang="en-US" sz="2400" dirty="0" smtClean="0"/>
              <a:t>Exercise Scenario and Discussion</a:t>
            </a:r>
          </a:p>
          <a:p>
            <a:r>
              <a:rPr lang="en-US" sz="2400" dirty="0" smtClean="0"/>
              <a:t>Hot Wash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Exercise Guidelines</a:t>
            </a:r>
          </a:p>
        </p:txBody>
      </p:sp>
      <p:sp>
        <p:nvSpPr>
          <p:cNvPr id="4099" name="Rectangle 3"/>
          <p:cNvSpPr>
            <a:spLocks noGrp="1" noChangeArrowheads="1"/>
          </p:cNvSpPr>
          <p:nvPr>
            <p:ph idx="1"/>
          </p:nvPr>
        </p:nvSpPr>
        <p:spPr/>
        <p:txBody>
          <a:bodyPr/>
          <a:lstStyle/>
          <a:p>
            <a:pPr eaLnBrk="1" hangingPunct="1"/>
            <a:r>
              <a:rPr lang="en-US" sz="1800" dirty="0" smtClean="0"/>
              <a:t>One person speaks at a time</a:t>
            </a:r>
          </a:p>
          <a:p>
            <a:pPr eaLnBrk="1" hangingPunct="1"/>
            <a:r>
              <a:rPr lang="en-US" sz="1800" dirty="0" smtClean="0"/>
              <a:t>Everyone gets a chance to speak</a:t>
            </a:r>
          </a:p>
          <a:p>
            <a:pPr eaLnBrk="1" hangingPunct="1"/>
            <a:r>
              <a:rPr lang="en-US" sz="1800" dirty="0" smtClean="0"/>
              <a:t>No/limit side bar conversations</a:t>
            </a:r>
          </a:p>
          <a:p>
            <a:pPr eaLnBrk="1" hangingPunct="1"/>
            <a:r>
              <a:rPr lang="en-US" sz="1800" dirty="0" smtClean="0"/>
              <a:t>Not testing you, testing the plan/procedures</a:t>
            </a:r>
          </a:p>
          <a:p>
            <a:pPr eaLnBrk="1" hangingPunct="1"/>
            <a:r>
              <a:rPr lang="en-US" sz="1800" dirty="0" smtClean="0"/>
              <a:t>Reference you plan</a:t>
            </a:r>
          </a:p>
          <a:p>
            <a:pPr eaLnBrk="1" hangingPunct="1"/>
            <a:r>
              <a:rPr lang="en-US" sz="1800" dirty="0" smtClean="0"/>
              <a:t>There are not wrong answers</a:t>
            </a:r>
          </a:p>
          <a:p>
            <a:pPr eaLnBrk="1" hangingPunct="1"/>
            <a:r>
              <a:rPr lang="en-US" sz="1800" dirty="0" smtClean="0"/>
              <a:t>Put phones on silent/vibrate</a:t>
            </a:r>
          </a:p>
          <a:p>
            <a:pPr eaLnBrk="1" hangingPunct="1"/>
            <a:r>
              <a:rPr lang="en-US" sz="1800" dirty="0" smtClean="0"/>
              <a:t>Please leave room to text, e-mail, phone calls</a:t>
            </a:r>
          </a:p>
          <a:p>
            <a:pPr eaLnBrk="1" hangingPunct="1"/>
            <a:r>
              <a:rPr lang="en-US" sz="1800" dirty="0" smtClean="0"/>
              <a:t>Return as quickly as possible</a:t>
            </a:r>
          </a:p>
          <a:p>
            <a:pPr eaLnBrk="1" hangingPunct="1"/>
            <a:r>
              <a:rPr lang="en-US" sz="1800" dirty="0" smtClean="0"/>
              <a:t>Don’t fight the scenario</a:t>
            </a:r>
          </a:p>
          <a:p>
            <a:pPr eaLnBrk="1" hangingPunct="1"/>
            <a:r>
              <a:rPr lang="en-US" sz="1800" dirty="0" smtClean="0"/>
              <a:t>May skip questions based on previous questions and/or time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824"/>
            <a:ext cx="8229600" cy="1143000"/>
          </a:xfrm>
        </p:spPr>
        <p:txBody>
          <a:bodyPr/>
          <a:lstStyle/>
          <a:p>
            <a:r>
              <a:rPr lang="en-US" sz="3600" dirty="0" smtClean="0"/>
              <a:t>Exercise Scope  </a:t>
            </a:r>
            <a:endParaRPr lang="en-US" sz="3600" dirty="0"/>
          </a:p>
        </p:txBody>
      </p:sp>
      <p:sp>
        <p:nvSpPr>
          <p:cNvPr id="5" name="TextBox 4"/>
          <p:cNvSpPr txBox="1"/>
          <p:nvPr/>
        </p:nvSpPr>
        <p:spPr>
          <a:xfrm>
            <a:off x="200722" y="3468029"/>
            <a:ext cx="8619893" cy="646331"/>
          </a:xfrm>
          <a:prstGeom prst="rect">
            <a:avLst/>
          </a:prstGeom>
          <a:noFill/>
        </p:spPr>
        <p:txBody>
          <a:bodyPr wrap="square" rtlCol="0">
            <a:spAutoFit/>
          </a:bodyPr>
          <a:lstStyle/>
          <a:p>
            <a:endParaRPr lang="en-US" dirty="0" smtClean="0"/>
          </a:p>
          <a:p>
            <a:endParaRPr lang="en-US" dirty="0" smtClean="0"/>
          </a:p>
        </p:txBody>
      </p:sp>
      <p:sp>
        <p:nvSpPr>
          <p:cNvPr id="6" name="Content Placeholder 5"/>
          <p:cNvSpPr>
            <a:spLocks noGrp="1"/>
          </p:cNvSpPr>
          <p:nvPr>
            <p:ph idx="1"/>
          </p:nvPr>
        </p:nvSpPr>
        <p:spPr/>
        <p:txBody>
          <a:bodyPr/>
          <a:lstStyle/>
          <a:p>
            <a:r>
              <a:rPr lang="en-US" sz="2800" dirty="0" smtClean="0"/>
              <a:t>This exercise is to walk through and tests internal procedures outlined in the Code Red and Green plans plan for -Sample Health Centre-.  </a:t>
            </a:r>
          </a:p>
          <a:p>
            <a:endParaRPr lang="en-US" sz="2800" dirty="0" smtClean="0"/>
          </a:p>
          <a:p>
            <a:r>
              <a:rPr lang="en-US" sz="2800" dirty="0" smtClean="0"/>
              <a:t>This exercise is not to test staff knowledge or all aspects of the plan, but it should touch on core procedures.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dirty="0" smtClean="0"/>
              <a:t>Exercise Goals</a:t>
            </a:r>
            <a:endParaRPr lang="en-US" dirty="0"/>
          </a:p>
        </p:txBody>
      </p:sp>
      <p:sp>
        <p:nvSpPr>
          <p:cNvPr id="3" name="Content Placeholder 2"/>
          <p:cNvSpPr>
            <a:spLocks noGrp="1"/>
          </p:cNvSpPr>
          <p:nvPr>
            <p:ph idx="1"/>
          </p:nvPr>
        </p:nvSpPr>
        <p:spPr>
          <a:xfrm>
            <a:off x="457200" y="1338943"/>
            <a:ext cx="8229600" cy="3733800"/>
          </a:xfrm>
        </p:spPr>
        <p:txBody>
          <a:bodyPr/>
          <a:lstStyle/>
          <a:p>
            <a:pPr lvl="0"/>
            <a:r>
              <a:rPr lang="en-US" sz="2400" dirty="0" smtClean="0"/>
              <a:t>Walk through the plans and provide a chance for discussion and/or clarification of the plans and to gain familiarity with the updated plans.</a:t>
            </a:r>
          </a:p>
          <a:p>
            <a:pPr lvl="0"/>
            <a:r>
              <a:rPr lang="en-US" sz="2400" dirty="0" smtClean="0"/>
              <a:t>Test the suitability of internal procedures covering:</a:t>
            </a:r>
          </a:p>
          <a:p>
            <a:pPr lvl="1"/>
            <a:r>
              <a:rPr lang="en-US" sz="2400" dirty="0" smtClean="0"/>
              <a:t>Initial Fire Response and partial evacuation</a:t>
            </a:r>
          </a:p>
          <a:p>
            <a:pPr lvl="1"/>
            <a:r>
              <a:rPr lang="en-US" sz="2400" dirty="0" smtClean="0"/>
              <a:t>Internal Processes for Coordinating with First Responders</a:t>
            </a:r>
          </a:p>
          <a:p>
            <a:pPr lvl="1"/>
            <a:r>
              <a:rPr lang="en-US" sz="2400" dirty="0" smtClean="0"/>
              <a:t>Total Evacuation</a:t>
            </a:r>
          </a:p>
          <a:p>
            <a:pPr lvl="0"/>
            <a:r>
              <a:rPr lang="en-US" sz="2400" dirty="0" smtClean="0"/>
              <a:t>Identify gaps/issues in the new plan and methods of improvement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Phase #1</a:t>
            </a:r>
            <a:endParaRPr lang="en-US" dirty="0"/>
          </a:p>
        </p:txBody>
      </p:sp>
      <p:sp>
        <p:nvSpPr>
          <p:cNvPr id="3" name="Content Placeholder 2"/>
          <p:cNvSpPr>
            <a:spLocks noGrp="1"/>
          </p:cNvSpPr>
          <p:nvPr>
            <p:ph idx="1"/>
          </p:nvPr>
        </p:nvSpPr>
        <p:spPr>
          <a:xfrm>
            <a:off x="373023" y="1691009"/>
            <a:ext cx="8229600" cy="3733800"/>
          </a:xfrm>
        </p:spPr>
        <p:txBody>
          <a:bodyPr/>
          <a:lstStyle/>
          <a:p>
            <a:r>
              <a:rPr lang="en-US" sz="2400" b="1" dirty="0" smtClean="0"/>
              <a:t>Scenario #1 - </a:t>
            </a:r>
            <a:r>
              <a:rPr lang="en-US" sz="2400" dirty="0" smtClean="0"/>
              <a:t> It is 10:30 on a Tuesday November.  A nurse working on a unit has noticed smoke coming from beneath the door of the clean utility room in an inpatients/resident area. She checks the door for heat, finds that it is hot and decides not to open it.</a:t>
            </a:r>
          </a:p>
          <a:p>
            <a:r>
              <a:rPr lang="en-US" sz="2400" dirty="0" smtClean="0"/>
              <a:t>Some residents are in their rooms, others are in the common area and there are several visitors present. The smoke has not triggered the fire alarm but is becoming noticeable in the common area.</a:t>
            </a:r>
          </a:p>
          <a:p>
            <a:pPr>
              <a:buNone/>
            </a:pPr>
            <a:endParaRPr lang="en-US" sz="1800" dirty="0" smtClean="0"/>
          </a:p>
          <a:p>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26" y="136615"/>
            <a:ext cx="8229600" cy="1143000"/>
          </a:xfrm>
        </p:spPr>
        <p:txBody>
          <a:bodyPr/>
          <a:lstStyle/>
          <a:p>
            <a:r>
              <a:rPr lang="en-US" dirty="0" smtClean="0"/>
              <a:t>Discussion Questions</a:t>
            </a:r>
            <a:endParaRPr lang="en-US" dirty="0"/>
          </a:p>
        </p:txBody>
      </p:sp>
      <p:sp>
        <p:nvSpPr>
          <p:cNvPr id="3" name="Content Placeholder 2"/>
          <p:cNvSpPr>
            <a:spLocks noGrp="1"/>
          </p:cNvSpPr>
          <p:nvPr>
            <p:ph idx="1"/>
          </p:nvPr>
        </p:nvSpPr>
        <p:spPr>
          <a:xfrm>
            <a:off x="457200" y="1108494"/>
            <a:ext cx="8229600" cy="4609260"/>
          </a:xfrm>
        </p:spPr>
        <p:txBody>
          <a:bodyPr/>
          <a:lstStyle/>
          <a:p>
            <a:pPr lvl="0">
              <a:buFont typeface="+mj-lt"/>
              <a:buAutoNum type="arabicPeriod"/>
            </a:pPr>
            <a:r>
              <a:rPr lang="en-US" sz="2800" dirty="0" smtClean="0"/>
              <a:t>As the individual discovering the smoke, what steps should be taken initially?</a:t>
            </a:r>
          </a:p>
          <a:p>
            <a:pPr lvl="0">
              <a:buFont typeface="+mj-lt"/>
              <a:buAutoNum type="arabicPeriod"/>
            </a:pPr>
            <a:r>
              <a:rPr lang="en-US" sz="2800" dirty="0" smtClean="0"/>
              <a:t>Who is the incident commander and what steps are they taking to address the situation?</a:t>
            </a:r>
          </a:p>
          <a:p>
            <a:pPr lvl="0">
              <a:buFont typeface="+mj-lt"/>
              <a:buAutoNum type="arabicPeriod"/>
            </a:pPr>
            <a:r>
              <a:rPr lang="en-US" sz="2800" dirty="0" smtClean="0"/>
              <a:t>What are staff on the household doing once aware of the fire?</a:t>
            </a:r>
          </a:p>
          <a:p>
            <a:pPr lvl="0">
              <a:buFont typeface="+mj-lt"/>
              <a:buAutoNum type="arabicPeriod"/>
            </a:pPr>
            <a:r>
              <a:rPr lang="en-US" sz="2800" dirty="0" smtClean="0"/>
              <a:t>What are staff in areas outside the household doing once the fire alarm activates?</a:t>
            </a:r>
          </a:p>
          <a:p>
            <a:pPr>
              <a:buFont typeface="+mj-lt"/>
              <a:buAutoNum type="arabicPeriod"/>
            </a:pPr>
            <a:r>
              <a:rPr lang="en-US" sz="2800" dirty="0" smtClean="0"/>
              <a:t>How is the fire department informed of the fire?  </a:t>
            </a:r>
          </a:p>
          <a:p>
            <a:pPr lvl="0">
              <a:buFont typeface="+mj-lt"/>
              <a:buAutoNum type="arabicPeriod"/>
            </a:pPr>
            <a:endParaRPr lang="en-US" sz="2800" dirty="0" smtClean="0"/>
          </a:p>
          <a:p>
            <a:pPr lvl="0">
              <a:buFont typeface="+mj-lt"/>
              <a:buAutoNum type="arabicPeriod"/>
            </a:pPr>
            <a:endParaRPr lang="en-US" sz="2400" dirty="0" smtClean="0"/>
          </a:p>
          <a:p>
            <a:pPr lvl="0">
              <a:buFont typeface="+mj-lt"/>
              <a:buAutoNum type="arabicPeriod"/>
            </a:pPr>
            <a:endParaRPr lang="en-US" sz="1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Scenario Phase #2</a:t>
            </a:r>
            <a:endParaRPr lang="en-US" dirty="0"/>
          </a:p>
        </p:txBody>
      </p:sp>
      <p:sp>
        <p:nvSpPr>
          <p:cNvPr id="3" name="Content Placeholder 2"/>
          <p:cNvSpPr>
            <a:spLocks noGrp="1"/>
          </p:cNvSpPr>
          <p:nvPr>
            <p:ph idx="1"/>
          </p:nvPr>
        </p:nvSpPr>
        <p:spPr>
          <a:xfrm>
            <a:off x="430567" y="2079595"/>
            <a:ext cx="8229600" cy="3733800"/>
          </a:xfrm>
        </p:spPr>
        <p:txBody>
          <a:bodyPr/>
          <a:lstStyle/>
          <a:p>
            <a:r>
              <a:rPr lang="en-US" sz="2400" b="1" dirty="0" smtClean="0"/>
              <a:t>Scenario #2 – </a:t>
            </a:r>
            <a:r>
              <a:rPr lang="en-US" sz="2400" dirty="0" smtClean="0"/>
              <a:t>Residents have been removed from the immediate area impacted by the smoke but there is no indication fire has been extinguished. Smoke, and the smell of smoke, is beginning to seep further into the household and into the administrative area.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Discussion Questions</a:t>
            </a:r>
            <a:endParaRPr lang="en-US" dirty="0"/>
          </a:p>
        </p:txBody>
      </p:sp>
      <p:sp>
        <p:nvSpPr>
          <p:cNvPr id="3" name="Content Placeholder 2"/>
          <p:cNvSpPr>
            <a:spLocks noGrp="1"/>
          </p:cNvSpPr>
          <p:nvPr>
            <p:ph idx="1"/>
          </p:nvPr>
        </p:nvSpPr>
        <p:spPr>
          <a:xfrm>
            <a:off x="539099" y="1579308"/>
            <a:ext cx="8229600" cy="3733800"/>
          </a:xfrm>
        </p:spPr>
        <p:txBody>
          <a:bodyPr/>
          <a:lstStyle/>
          <a:p>
            <a:pPr marL="457200" indent="-457200">
              <a:buFont typeface="+mj-lt"/>
              <a:buAutoNum type="arabicPeriod"/>
            </a:pPr>
            <a:r>
              <a:rPr lang="en-US" sz="2400" dirty="0" smtClean="0"/>
              <a:t>Who would determine the need for further (partial/total) evacuation in this area? </a:t>
            </a:r>
          </a:p>
          <a:p>
            <a:pPr marL="457200" lvl="0" indent="-457200">
              <a:buFont typeface="+mj-lt"/>
              <a:buAutoNum type="arabicPeriod"/>
            </a:pPr>
            <a:r>
              <a:rPr lang="en-US" sz="2400" dirty="0" smtClean="0"/>
              <a:t>What would be considered prior to the decision being made? </a:t>
            </a:r>
          </a:p>
          <a:p>
            <a:pPr marL="457200" lvl="0" indent="-457200">
              <a:buFont typeface="+mj-lt"/>
              <a:buAutoNum type="arabicPeriod"/>
            </a:pPr>
            <a:r>
              <a:rPr lang="en-US" sz="2400" dirty="0" smtClean="0"/>
              <a:t>Where would residents be evacuated to in a partial evacuation?  Total?</a:t>
            </a:r>
          </a:p>
          <a:p>
            <a:pPr marL="457200" lvl="0" indent="-457200">
              <a:buFont typeface="+mj-lt"/>
              <a:buAutoNum type="arabicPeriod"/>
            </a:pPr>
            <a:r>
              <a:rPr lang="en-US" sz="2400" dirty="0" smtClean="0"/>
              <a:t>How is the decision announced and other information announced? </a:t>
            </a:r>
          </a:p>
          <a:p>
            <a:pPr marL="457200" indent="-457200">
              <a:buFont typeface="+mj-lt"/>
              <a:buAutoNum type="arabicPeriod"/>
            </a:pPr>
            <a:endParaRPr lang="en-US" sz="2000" dirty="0" smtClean="0"/>
          </a:p>
          <a:p>
            <a:pPr marL="457200" lvl="0" indent="-457200">
              <a:buFont typeface="+mj-lt"/>
              <a:buAutoNum type="arabicPeriod"/>
            </a:pP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30046</TotalTime>
  <Words>960</Words>
  <Application>Microsoft Office PowerPoint</Application>
  <PresentationFormat>On-screen Show (4:3)</PresentationFormat>
  <Paragraphs>91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Marlett</vt:lpstr>
      <vt:lpstr>Myriad Pro</vt:lpstr>
      <vt:lpstr>Wingdings</vt:lpstr>
      <vt:lpstr>Default Design</vt:lpstr>
      <vt:lpstr>-Sample Health Centre-: Fire and Evacuation Exercise</vt:lpstr>
      <vt:lpstr>Overview</vt:lpstr>
      <vt:lpstr>Exercise Guidelines</vt:lpstr>
      <vt:lpstr>Exercise Scope  </vt:lpstr>
      <vt:lpstr>Exercise Goals</vt:lpstr>
      <vt:lpstr>Scenario Phase #1</vt:lpstr>
      <vt:lpstr>Discussion Questions</vt:lpstr>
      <vt:lpstr>Scenario Phase #2</vt:lpstr>
      <vt:lpstr>Discussion Questions</vt:lpstr>
      <vt:lpstr>Scenario Phase #3</vt:lpstr>
      <vt:lpstr>Discussion Questions</vt:lpstr>
      <vt:lpstr>Scenario #4</vt:lpstr>
      <vt:lpstr>Discussion Questions</vt:lpstr>
      <vt:lpstr>Scenario Phase #5</vt:lpstr>
      <vt:lpstr>Discussion Questions</vt:lpstr>
      <vt:lpstr>Scenario Phase #6</vt:lpstr>
      <vt:lpstr>Discussion Questions</vt:lpstr>
      <vt:lpstr>Hot Wash</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2091</cp:revision>
  <dcterms:created xsi:type="dcterms:W3CDTF">2008-10-28T12:17:52Z</dcterms:created>
  <dcterms:modified xsi:type="dcterms:W3CDTF">2021-08-06T17:16:31Z</dcterms:modified>
</cp:coreProperties>
</file>