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8" r:id="rId2"/>
    <p:sldId id="259" r:id="rId3"/>
    <p:sldId id="260" r:id="rId4"/>
    <p:sldId id="261" r:id="rId5"/>
    <p:sldId id="262" r:id="rId6"/>
    <p:sldId id="263" r:id="rId7"/>
    <p:sldId id="264" r:id="rId8"/>
    <p:sldId id="265" r:id="rId9"/>
    <p:sldId id="266" r:id="rId10"/>
    <p:sldId id="269" r:id="rId11"/>
    <p:sldId id="267" r:id="rId12"/>
    <p:sldId id="268" r:id="rId13"/>
    <p:sldId id="270"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0066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06" autoAdjust="0"/>
    <p:restoredTop sz="77826" autoAdjust="0"/>
  </p:normalViewPr>
  <p:slideViewPr>
    <p:cSldViewPr snapToGrid="0">
      <p:cViewPr varScale="1">
        <p:scale>
          <a:sx n="53" d="100"/>
          <a:sy n="53" d="100"/>
        </p:scale>
        <p:origin x="175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C49D0C3-FBBD-4FFA-90C5-5EA075B30C35}" type="datetimeFigureOut">
              <a:rPr lang="en-US" smtClean="0"/>
              <a:pPr/>
              <a:t>8/6/2021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0707253-9805-40F2-976A-AA246800B5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49AD35F3-0960-4BAA-8B0D-122D69DB3BDC}" type="datetimeFigureOut">
              <a:rPr lang="en-US" smtClean="0"/>
              <a:pPr/>
              <a:t>8/6/2021</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6" rIns="93313" bIns="46656" rtlCol="0" anchor="b"/>
          <a:lstStyle>
            <a:lvl1pPr algn="r">
              <a:defRPr sz="1200"/>
            </a:lvl1pPr>
          </a:lstStyle>
          <a:p>
            <a:fld id="{1C15CF26-C335-4D3F-865B-C33751CB8A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As the person discovering the potential propane leak, what initial steps are you taking?</a:t>
            </a:r>
          </a:p>
          <a:p>
            <a:r>
              <a:rPr lang="en-US" dirty="0" smtClean="0"/>
              <a:t>What are you telling</a:t>
            </a:r>
            <a:r>
              <a:rPr lang="en-US" baseline="0" dirty="0" smtClean="0"/>
              <a:t> others in the area?</a:t>
            </a:r>
          </a:p>
          <a:p>
            <a:r>
              <a:rPr lang="en-US" baseline="0" dirty="0" smtClean="0"/>
              <a:t>Who are you notifying?</a:t>
            </a:r>
          </a:p>
          <a:p>
            <a:r>
              <a:rPr lang="en-US" baseline="0" dirty="0" smtClean="0"/>
              <a:t>What measures are you taking in the immediately impacted area? Containment, ventilation, shutdown?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Who is in charge/incident commander and what steps are they taking?</a:t>
            </a:r>
          </a:p>
          <a:p>
            <a:r>
              <a:rPr lang="en-US" dirty="0" smtClean="0"/>
              <a:t>Who</a:t>
            </a:r>
            <a:r>
              <a:rPr lang="en-US" baseline="0" dirty="0" smtClean="0"/>
              <a:t> are you gathering information from?  What information?</a:t>
            </a:r>
          </a:p>
          <a:p>
            <a:r>
              <a:rPr lang="en-US" baseline="0" dirty="0" smtClean="0"/>
              <a:t>Who are notifying in the facility? All areas?</a:t>
            </a:r>
          </a:p>
          <a:p>
            <a:r>
              <a:rPr lang="en-US" baseline="0" dirty="0" smtClean="0"/>
              <a:t>Who are you notifying external to the facility?  Fire? EMS? 911? Director? Administrator? Contractors?  Regulator?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Once aware of the potential propane leak, what steps are other areas in the facility taking?</a:t>
            </a:r>
          </a:p>
          <a:p>
            <a:r>
              <a:rPr lang="en-US" dirty="0" smtClean="0"/>
              <a:t>What are staff</a:t>
            </a:r>
            <a:r>
              <a:rPr lang="en-US" baseline="0" dirty="0" smtClean="0"/>
              <a:t> doing or being told?</a:t>
            </a:r>
          </a:p>
          <a:p>
            <a:r>
              <a:rPr lang="en-US" baseline="0" dirty="0" smtClean="0"/>
              <a:t>What is being done with residents? Visitors?</a:t>
            </a:r>
          </a:p>
          <a:p>
            <a:r>
              <a:rPr lang="en-US" baseline="0" dirty="0" smtClean="0"/>
              <a:t>What about containment?</a:t>
            </a:r>
          </a:p>
          <a:p>
            <a:r>
              <a:rPr lang="en-US" baseline="0" dirty="0" smtClean="0"/>
              <a:t>Prep for </a:t>
            </a:r>
            <a:r>
              <a:rPr lang="en-US" baseline="0" dirty="0" err="1" smtClean="0"/>
              <a:t>evac</a:t>
            </a:r>
            <a:r>
              <a:rPr lang="en-US" baseline="0" dirty="0" smtClean="0"/>
              <a:t>?</a:t>
            </a:r>
          </a:p>
          <a:p>
            <a:r>
              <a:rPr lang="en-US" baseline="0" dirty="0" smtClean="0"/>
              <a:t>Nursing, maintenance, support services, recreation, administration, reception?</a:t>
            </a:r>
          </a:p>
          <a:p>
            <a:endParaRPr lang="en-US" baseline="0" dirty="0" smtClean="0"/>
          </a:p>
          <a:p>
            <a:r>
              <a:rPr lang="en-US" baseline="0" dirty="0" smtClean="0"/>
              <a:t>What does this look like on night shift?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Who makes the decision to evacuate the facility and what factors do they take into account?</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IC?</a:t>
            </a:r>
            <a:r>
              <a:rPr lang="en-US" b="0" baseline="0" dirty="0" smtClean="0"/>
              <a:t> Admin?  Maintenance? Collective?  What about at night?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Size/type of spill/release? Location? First responders?  Other advice?</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Exterior conditions?</a:t>
            </a:r>
          </a:p>
          <a:p>
            <a:endParaRPr lang="en-US" b="1"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Once the decision to evacuate is made, what other decisions need to be considered?</a:t>
            </a:r>
          </a:p>
          <a:p>
            <a:r>
              <a:rPr lang="en-US" dirty="0" smtClean="0"/>
              <a:t>Type?</a:t>
            </a:r>
          </a:p>
          <a:p>
            <a:r>
              <a:rPr lang="en-US" dirty="0" smtClean="0"/>
              <a:t>Path?</a:t>
            </a:r>
          </a:p>
          <a:p>
            <a:r>
              <a:rPr lang="en-US" dirty="0" smtClean="0"/>
              <a:t>Order of evacuation?</a:t>
            </a:r>
          </a:p>
          <a:p>
            <a:r>
              <a:rPr lang="en-US" dirty="0" smtClean="0"/>
              <a:t>Assembly areas?</a:t>
            </a:r>
          </a:p>
          <a:p>
            <a:r>
              <a:rPr lang="en-US" dirty="0" err="1" smtClean="0"/>
              <a:t>Fanout</a:t>
            </a:r>
            <a:r>
              <a:rPr lang="en-US" dirty="0" smtClean="0"/>
              <a:t>?</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How is the decision to evacuate and other information communicated through the facility? What about else ware?</a:t>
            </a:r>
          </a:p>
          <a:p>
            <a:r>
              <a:rPr lang="en-US" dirty="0" smtClean="0"/>
              <a:t>Methods of internal communication?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Who externally needs to be notified?</a:t>
            </a:r>
            <a:r>
              <a:rPr lang="en-US" baseline="0" dirty="0" smtClean="0"/>
              <a:t>  How? Administrator, director, other facilities? Contractor? Regulator? OHS? QRC? Families?</a:t>
            </a:r>
          </a:p>
          <a:p>
            <a:endParaRPr lang="en-US" baseline="0" dirty="0" smtClean="0"/>
          </a:p>
          <a:p>
            <a:r>
              <a:rPr lang="en-US" dirty="0" err="1" smtClean="0"/>
              <a:t>Coms</a:t>
            </a:r>
            <a:r>
              <a:rPr lang="en-US" dirty="0" smtClean="0"/>
              <a:t> with</a:t>
            </a:r>
            <a:r>
              <a:rPr lang="en-US" baseline="0" dirty="0" smtClean="0"/>
              <a:t> EMS, Fire?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What steps need to be taken to safely prepare resident for evacuation?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Mobility</a:t>
            </a:r>
            <a:r>
              <a:rPr lang="en-US"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Warmth and Comfort?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Coordination with first responders?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Information?</a:t>
            </a:r>
            <a:endParaRPr lang="en-US" b="0" dirty="0" smtClean="0"/>
          </a:p>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Once the call for evacuation is made, what steps is the incident commander taking?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Where do they go?</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Who are they</a:t>
            </a:r>
            <a:r>
              <a:rPr lang="en-US" b="0" baseline="0" dirty="0" smtClean="0"/>
              <a:t> communicating with?</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other decisions might they have to make?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What steps are staff on nursing units taking?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Prioritizing Residents?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Moving Residents? </a:t>
            </a:r>
            <a:r>
              <a:rPr lang="en-US" b="0" baseline="0" dirty="0" err="1" smtClean="0"/>
              <a:t>Visistors</a:t>
            </a:r>
            <a:r>
              <a:rPr lang="en-US"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Monitoring residents?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Communicating?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What about bariatric?  Non-ambulatory?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What steps are other staff taking?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Maintenance?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Environmental</a:t>
            </a:r>
            <a:r>
              <a:rPr lang="en-US" b="0" baseline="0" dirty="0" smtClean="0"/>
              <a:t>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Administration?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err="1" smtClean="0"/>
              <a:t>Rec</a:t>
            </a:r>
            <a:r>
              <a:rPr lang="en-US"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How are residents cared for once evacuated?  Where do they go if evacuation is prolonged?</a:t>
            </a:r>
          </a:p>
          <a:p>
            <a:r>
              <a:rPr lang="en-US" dirty="0" smtClean="0"/>
              <a:t>Who is in charge? Who is doing</a:t>
            </a:r>
            <a:r>
              <a:rPr lang="en-US" baseline="0" dirty="0" smtClean="0"/>
              <a:t> what at the assembly areas?</a:t>
            </a:r>
            <a:endParaRPr lang="en-US" dirty="0" smtClean="0"/>
          </a:p>
          <a:p>
            <a:r>
              <a:rPr lang="en-US" dirty="0" smtClean="0"/>
              <a:t>How are they monitored?</a:t>
            </a:r>
          </a:p>
          <a:p>
            <a:r>
              <a:rPr lang="en-US" dirty="0" smtClean="0"/>
              <a:t>What can be done to shelter</a:t>
            </a:r>
            <a:r>
              <a:rPr lang="en-US" baseline="0" dirty="0" smtClean="0"/>
              <a:t> them?</a:t>
            </a:r>
          </a:p>
          <a:p>
            <a:r>
              <a:rPr lang="en-US" baseline="0" dirty="0" smtClean="0"/>
              <a:t>What can be done Increase their comfort?</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Where do they go if evacuation is prolonged?</a:t>
            </a:r>
          </a:p>
          <a:p>
            <a:r>
              <a:rPr lang="en-US" dirty="0" smtClean="0"/>
              <a:t>Where?</a:t>
            </a:r>
          </a:p>
          <a:p>
            <a:r>
              <a:rPr lang="en-US" dirty="0" smtClean="0"/>
              <a:t>Who makes this call?</a:t>
            </a:r>
          </a:p>
          <a:p>
            <a:r>
              <a:rPr lang="en-US" dirty="0" smtClean="0"/>
              <a:t>How are they moved?</a:t>
            </a:r>
          </a:p>
          <a:p>
            <a:r>
              <a:rPr lang="en-US" dirty="0" smtClean="0"/>
              <a:t>How are they tracked?</a:t>
            </a:r>
          </a:p>
          <a:p>
            <a:r>
              <a:rPr lang="en-US" dirty="0" smtClean="0"/>
              <a:t>Is there anywhere else?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What steps would be taken to make the facility re-inhabitable?</a:t>
            </a:r>
          </a:p>
          <a:p>
            <a:r>
              <a:rPr lang="en-US" dirty="0" smtClean="0"/>
              <a:t>Shut down</a:t>
            </a:r>
            <a:r>
              <a:rPr lang="en-US" baseline="0" dirty="0" smtClean="0"/>
              <a:t> propane?</a:t>
            </a:r>
          </a:p>
          <a:p>
            <a:r>
              <a:rPr lang="en-US" baseline="0" dirty="0" smtClean="0"/>
              <a:t>Vent the area?</a:t>
            </a:r>
          </a:p>
          <a:p>
            <a:r>
              <a:rPr lang="en-US" baseline="0" dirty="0" smtClean="0"/>
              <a:t>Other?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 name="Picture 4" descr="Health PEI background slide.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4621" y="1602854"/>
            <a:ext cx="8243888" cy="1498600"/>
          </a:xfrm>
        </p:spPr>
        <p:txBody>
          <a:bodyPr/>
          <a:lstStyle/>
          <a:p>
            <a:pPr eaLnBrk="1" hangingPunct="1"/>
            <a:r>
              <a:rPr lang="en-US" sz="3200" b="1" dirty="0" smtClean="0"/>
              <a:t>Generic Health Centre Gas Leak/Evacuation Tabletop Exercise </a:t>
            </a:r>
          </a:p>
        </p:txBody>
      </p:sp>
      <p:sp>
        <p:nvSpPr>
          <p:cNvPr id="3075" name="Rectangle 3"/>
          <p:cNvSpPr>
            <a:spLocks noGrp="1" noChangeArrowheads="1"/>
          </p:cNvSpPr>
          <p:nvPr>
            <p:ph type="subTitle" idx="1"/>
          </p:nvPr>
        </p:nvSpPr>
        <p:spPr>
          <a:xfrm>
            <a:off x="3921760" y="4300628"/>
            <a:ext cx="5222240" cy="1752600"/>
          </a:xfrm>
        </p:spPr>
        <p:txBody>
          <a:bodyPr/>
          <a:lstStyle/>
          <a:p>
            <a:pPr eaLnBrk="1" hangingPunct="1"/>
            <a:r>
              <a:rPr lang="en-US" dirty="0" smtClean="0"/>
              <a:t>Date: xx, </a:t>
            </a:r>
            <a:r>
              <a:rPr lang="en-US" dirty="0" err="1" smtClean="0"/>
              <a:t>xxxx</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Discussion Questions Continued</a:t>
            </a:r>
            <a:endParaRPr lang="en-US" dirty="0"/>
          </a:p>
        </p:txBody>
      </p:sp>
      <p:sp>
        <p:nvSpPr>
          <p:cNvPr id="3" name="Content Placeholder 2"/>
          <p:cNvSpPr>
            <a:spLocks noGrp="1"/>
          </p:cNvSpPr>
          <p:nvPr>
            <p:ph idx="1"/>
          </p:nvPr>
        </p:nvSpPr>
        <p:spPr>
          <a:xfrm>
            <a:off x="284813" y="1600200"/>
            <a:ext cx="8544393" cy="3733800"/>
          </a:xfrm>
        </p:spPr>
        <p:txBody>
          <a:bodyPr/>
          <a:lstStyle/>
          <a:p>
            <a:r>
              <a:rPr lang="en-US" dirty="0" smtClean="0"/>
              <a:t>Once the call for evacuation is made, what steps is the incident commander taking?</a:t>
            </a:r>
          </a:p>
          <a:p>
            <a:r>
              <a:rPr lang="en-US" dirty="0" smtClean="0"/>
              <a:t>What steps are staff on nursing units taking?</a:t>
            </a:r>
          </a:p>
          <a:p>
            <a:r>
              <a:rPr lang="en-US" dirty="0" smtClean="0"/>
              <a:t>What is the process for evacuating residents? </a:t>
            </a:r>
          </a:p>
          <a:p>
            <a:r>
              <a:rPr lang="en-US" dirty="0" smtClean="0"/>
              <a:t>What steps are other staff taking?</a:t>
            </a:r>
          </a:p>
          <a:p>
            <a:r>
              <a:rPr lang="en-US" dirty="0" smtClean="0"/>
              <a:t>What roles would First Responders play and how would they be supported?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a:t>
            </a:r>
            <a:endParaRPr lang="en-US" dirty="0"/>
          </a:p>
        </p:txBody>
      </p:sp>
      <p:sp>
        <p:nvSpPr>
          <p:cNvPr id="3" name="Content Placeholder 2"/>
          <p:cNvSpPr>
            <a:spLocks noGrp="1"/>
          </p:cNvSpPr>
          <p:nvPr>
            <p:ph idx="1"/>
          </p:nvPr>
        </p:nvSpPr>
        <p:spPr/>
        <p:txBody>
          <a:bodyPr/>
          <a:lstStyle/>
          <a:p>
            <a:r>
              <a:rPr lang="en-US" dirty="0" smtClean="0"/>
              <a:t>Staff have executed their evacuation roles residents are now located in the staff parking lot and front parking lot.</a:t>
            </a:r>
          </a:p>
          <a:p>
            <a:r>
              <a:rPr lang="en-US" dirty="0" smtClean="0"/>
              <a:t>Maintenance staff, the fire department and other contractors are working to determine the source of the problem and to clear the facility of the threat.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210" y="0"/>
            <a:ext cx="8229600" cy="914400"/>
          </a:xfrm>
        </p:spPr>
        <p:txBody>
          <a:bodyPr/>
          <a:lstStyle/>
          <a:p>
            <a:r>
              <a:rPr lang="en-US" dirty="0" smtClean="0"/>
              <a:t>Phase #3 Discussion Questions</a:t>
            </a:r>
            <a:endParaRPr lang="en-US" dirty="0"/>
          </a:p>
        </p:txBody>
      </p:sp>
      <p:sp>
        <p:nvSpPr>
          <p:cNvPr id="3" name="Content Placeholder 2"/>
          <p:cNvSpPr>
            <a:spLocks noGrp="1"/>
          </p:cNvSpPr>
          <p:nvPr>
            <p:ph idx="1"/>
          </p:nvPr>
        </p:nvSpPr>
        <p:spPr>
          <a:xfrm>
            <a:off x="472190" y="835702"/>
            <a:ext cx="8229600" cy="5025451"/>
          </a:xfrm>
        </p:spPr>
        <p:txBody>
          <a:bodyPr/>
          <a:lstStyle/>
          <a:p>
            <a:r>
              <a:rPr lang="en-US" dirty="0" smtClean="0"/>
              <a:t>How are residents cared for in the short term once evacuated?  </a:t>
            </a:r>
          </a:p>
          <a:p>
            <a:r>
              <a:rPr lang="en-US" dirty="0" smtClean="0"/>
              <a:t>Where do they go if evacuation is prolonged?</a:t>
            </a:r>
          </a:p>
          <a:p>
            <a:r>
              <a:rPr lang="en-US" dirty="0" smtClean="0"/>
              <a:t>What steps would be taken to make the facility re-inhabitable?</a:t>
            </a:r>
          </a:p>
          <a:p>
            <a:r>
              <a:rPr lang="en-US" dirty="0" smtClean="0"/>
              <a:t>How would it be determined if the facility is safe to be reoccupied and who makes the final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50351"/>
            <a:ext cx="8229600" cy="1143000"/>
          </a:xfrm>
        </p:spPr>
        <p:txBody>
          <a:bodyPr/>
          <a:lstStyle/>
          <a:p>
            <a:r>
              <a:rPr lang="en-US" sz="4000" dirty="0" smtClean="0"/>
              <a:t>Hot Wash</a:t>
            </a:r>
            <a:endParaRPr lang="en-US" sz="4000" dirty="0"/>
          </a:p>
        </p:txBody>
      </p:sp>
      <p:sp>
        <p:nvSpPr>
          <p:cNvPr id="3" name="Content Placeholder 2"/>
          <p:cNvSpPr>
            <a:spLocks noGrp="1"/>
          </p:cNvSpPr>
          <p:nvPr>
            <p:ph idx="1"/>
          </p:nvPr>
        </p:nvSpPr>
        <p:spPr>
          <a:xfrm>
            <a:off x="457200" y="1831019"/>
            <a:ext cx="8229600" cy="3733800"/>
          </a:xfrm>
        </p:spPr>
        <p:txBody>
          <a:bodyPr/>
          <a:lstStyle/>
          <a:p>
            <a:r>
              <a:rPr lang="en-US" dirty="0" smtClean="0"/>
              <a:t>What worked well/were you confident with?</a:t>
            </a:r>
          </a:p>
          <a:p>
            <a:r>
              <a:rPr lang="en-US" dirty="0" smtClean="0"/>
              <a:t>What could be improved/were you less confident with?</a:t>
            </a:r>
          </a:p>
          <a:p>
            <a:r>
              <a:rPr lang="en-US" dirty="0" smtClean="0"/>
              <a:t>Are there specific gaps in the plan?</a:t>
            </a:r>
          </a:p>
          <a:p>
            <a:r>
              <a:rPr lang="en-US" dirty="0" smtClean="0"/>
              <a:t>Other suggestions for improvement? </a:t>
            </a:r>
          </a:p>
          <a:p>
            <a:pPr>
              <a:buNone/>
            </a:pPr>
            <a:endParaRPr lang="en-US"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Overview</a:t>
            </a:r>
            <a:endParaRPr lang="en-US" dirty="0"/>
          </a:p>
        </p:txBody>
      </p:sp>
      <p:sp>
        <p:nvSpPr>
          <p:cNvPr id="3" name="Content Placeholder 2"/>
          <p:cNvSpPr>
            <a:spLocks noGrp="1"/>
          </p:cNvSpPr>
          <p:nvPr>
            <p:ph idx="1"/>
          </p:nvPr>
        </p:nvSpPr>
        <p:spPr>
          <a:xfrm>
            <a:off x="448323" y="1174071"/>
            <a:ext cx="8229600" cy="3733800"/>
          </a:xfrm>
        </p:spPr>
        <p:txBody>
          <a:bodyPr/>
          <a:lstStyle/>
          <a:p>
            <a:r>
              <a:rPr lang="en-US" sz="2400" dirty="0" smtClean="0"/>
              <a:t>Introductions</a:t>
            </a:r>
          </a:p>
          <a:p>
            <a:r>
              <a:rPr lang="en-US" sz="2400" dirty="0" smtClean="0"/>
              <a:t>Guidelines</a:t>
            </a:r>
          </a:p>
          <a:p>
            <a:r>
              <a:rPr lang="en-US" sz="2400" dirty="0" smtClean="0"/>
              <a:t>Exercise Goals</a:t>
            </a:r>
          </a:p>
          <a:p>
            <a:r>
              <a:rPr lang="en-US" sz="2400" dirty="0" smtClean="0"/>
              <a:t>Exercise Scenario and Discussion</a:t>
            </a:r>
          </a:p>
          <a:p>
            <a:r>
              <a:rPr lang="en-US" sz="2400" dirty="0" smtClean="0"/>
              <a:t>Hot Wash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Ground Rules</a:t>
            </a:r>
          </a:p>
        </p:txBody>
      </p:sp>
      <p:sp>
        <p:nvSpPr>
          <p:cNvPr id="4099" name="Rectangle 3"/>
          <p:cNvSpPr>
            <a:spLocks noGrp="1" noChangeArrowheads="1"/>
          </p:cNvSpPr>
          <p:nvPr>
            <p:ph idx="1"/>
          </p:nvPr>
        </p:nvSpPr>
        <p:spPr/>
        <p:txBody>
          <a:bodyPr/>
          <a:lstStyle/>
          <a:p>
            <a:pPr eaLnBrk="1" hangingPunct="1"/>
            <a:r>
              <a:rPr lang="en-US" sz="1800" dirty="0" smtClean="0"/>
              <a:t>One person speaks at a time</a:t>
            </a:r>
          </a:p>
          <a:p>
            <a:pPr eaLnBrk="1" hangingPunct="1"/>
            <a:r>
              <a:rPr lang="en-US" sz="1800" dirty="0" smtClean="0"/>
              <a:t>Everyone gets a chance to speak</a:t>
            </a:r>
          </a:p>
          <a:p>
            <a:pPr eaLnBrk="1" hangingPunct="1"/>
            <a:r>
              <a:rPr lang="en-US" sz="1800" dirty="0" smtClean="0"/>
              <a:t>No side bars please</a:t>
            </a:r>
          </a:p>
          <a:p>
            <a:pPr eaLnBrk="1" hangingPunct="1"/>
            <a:r>
              <a:rPr lang="en-US" sz="1800" dirty="0" smtClean="0"/>
              <a:t>Not testing you, testing the plan/procedures</a:t>
            </a:r>
          </a:p>
          <a:p>
            <a:pPr eaLnBrk="1" hangingPunct="1"/>
            <a:r>
              <a:rPr lang="en-US" sz="1800" dirty="0" smtClean="0"/>
              <a:t>Reference you plan</a:t>
            </a:r>
          </a:p>
          <a:p>
            <a:pPr eaLnBrk="1" hangingPunct="1"/>
            <a:r>
              <a:rPr lang="en-US" sz="1800" dirty="0" smtClean="0"/>
              <a:t>There are not wrong answers!</a:t>
            </a:r>
          </a:p>
          <a:p>
            <a:pPr eaLnBrk="1" hangingPunct="1"/>
            <a:r>
              <a:rPr lang="en-US" sz="1800" dirty="0" smtClean="0"/>
              <a:t>Put phones on silent/vibrate</a:t>
            </a:r>
          </a:p>
          <a:p>
            <a:pPr eaLnBrk="1" hangingPunct="1"/>
            <a:r>
              <a:rPr lang="en-US" sz="1800" dirty="0" smtClean="0"/>
              <a:t>Please leave room to text, e-mail, phone calls</a:t>
            </a:r>
          </a:p>
          <a:p>
            <a:pPr eaLnBrk="1" hangingPunct="1"/>
            <a:r>
              <a:rPr lang="en-US" sz="1800" dirty="0" smtClean="0"/>
              <a:t>Return as quickly as possible</a:t>
            </a:r>
          </a:p>
          <a:p>
            <a:pPr eaLnBrk="1" hangingPunct="1"/>
            <a:r>
              <a:rPr lang="en-US" sz="1800" dirty="0" smtClean="0"/>
              <a:t>If you are joining via Conference Call please mute your line when not speaking</a:t>
            </a:r>
          </a:p>
          <a:p>
            <a:pPr eaLnBrk="1" hangingPunct="1"/>
            <a:r>
              <a:rPr lang="en-US" sz="1800" dirty="0" smtClean="0"/>
              <a:t>Don’t fight the scenario</a:t>
            </a:r>
          </a:p>
          <a:p>
            <a:pPr eaLnBrk="1" hangingPunct="1"/>
            <a:r>
              <a:rPr lang="en-US" sz="1800" dirty="0" smtClean="0"/>
              <a:t>We may skip questions is necessary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dirty="0" smtClean="0"/>
              <a:t>Exercise Goals</a:t>
            </a:r>
            <a:endParaRPr lang="en-US" dirty="0"/>
          </a:p>
        </p:txBody>
      </p:sp>
      <p:sp>
        <p:nvSpPr>
          <p:cNvPr id="3" name="Content Placeholder 2"/>
          <p:cNvSpPr>
            <a:spLocks noGrp="1"/>
          </p:cNvSpPr>
          <p:nvPr>
            <p:ph idx="1"/>
          </p:nvPr>
        </p:nvSpPr>
        <p:spPr>
          <a:xfrm>
            <a:off x="457200" y="1338943"/>
            <a:ext cx="8229600" cy="3733800"/>
          </a:xfrm>
        </p:spPr>
        <p:txBody>
          <a:bodyPr/>
          <a:lstStyle/>
          <a:p>
            <a:pPr lvl="0"/>
            <a:r>
              <a:rPr lang="en-US" sz="2400" dirty="0" smtClean="0"/>
              <a:t>Walk through the plans and provide a chance for discussion and/or clarification of the plans and to gain familiarity with the plans.</a:t>
            </a:r>
          </a:p>
          <a:p>
            <a:pPr lvl="0"/>
            <a:r>
              <a:rPr lang="en-US" sz="2400" dirty="0" smtClean="0"/>
              <a:t>Test the suitability of internal procedures covering:</a:t>
            </a:r>
          </a:p>
          <a:p>
            <a:pPr lvl="1"/>
            <a:r>
              <a:rPr lang="en-US" sz="2400" dirty="0" smtClean="0"/>
              <a:t>Initial response to the smell of propane </a:t>
            </a:r>
          </a:p>
          <a:p>
            <a:pPr lvl="1"/>
            <a:r>
              <a:rPr lang="en-US" sz="2400" dirty="0" smtClean="0"/>
              <a:t>Decision to evacuate</a:t>
            </a:r>
          </a:p>
          <a:p>
            <a:pPr lvl="1"/>
            <a:r>
              <a:rPr lang="en-US" sz="2400" dirty="0" smtClean="0"/>
              <a:t>Total Evacuation</a:t>
            </a:r>
          </a:p>
          <a:p>
            <a:pPr lvl="0"/>
            <a:r>
              <a:rPr lang="en-US" sz="2400" dirty="0" smtClean="0"/>
              <a:t>Identify gaps/issues in the new plan and methods of improvement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4341"/>
          </a:xfrm>
        </p:spPr>
        <p:txBody>
          <a:bodyPr/>
          <a:lstStyle/>
          <a:p>
            <a:r>
              <a:rPr lang="en-US" dirty="0" smtClean="0"/>
              <a:t>Initial Discussion Questions</a:t>
            </a:r>
            <a:endParaRPr lang="en-US" dirty="0"/>
          </a:p>
        </p:txBody>
      </p:sp>
      <p:sp>
        <p:nvSpPr>
          <p:cNvPr id="3" name="Content Placeholder 2"/>
          <p:cNvSpPr>
            <a:spLocks noGrp="1"/>
          </p:cNvSpPr>
          <p:nvPr>
            <p:ph idx="1"/>
          </p:nvPr>
        </p:nvSpPr>
        <p:spPr>
          <a:xfrm>
            <a:off x="502170" y="1165485"/>
            <a:ext cx="8229600" cy="3733800"/>
          </a:xfrm>
        </p:spPr>
        <p:txBody>
          <a:bodyPr/>
          <a:lstStyle/>
          <a:p>
            <a:r>
              <a:rPr lang="en-US" dirty="0" smtClean="0"/>
              <a:t>Where is propane used in your facility?</a:t>
            </a:r>
          </a:p>
          <a:p>
            <a:r>
              <a:rPr lang="en-US" dirty="0" smtClean="0"/>
              <a:t>Are areas of the facility covered by propane sensors/alarms?</a:t>
            </a:r>
          </a:p>
          <a:p>
            <a:r>
              <a:rPr lang="en-US" dirty="0" smtClean="0"/>
              <a:t>Where are the propane shutoffs for the facility located and are staff trained on how to use them?</a:t>
            </a:r>
          </a:p>
          <a:p>
            <a:r>
              <a:rPr lang="en-US" dirty="0" smtClean="0"/>
              <a:t>Is there a time of day when a propane leak would be more challenging/dangerous?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4420"/>
          </a:xfrm>
        </p:spPr>
        <p:txBody>
          <a:bodyPr/>
          <a:lstStyle/>
          <a:p>
            <a:r>
              <a:rPr lang="en-US" dirty="0" smtClean="0"/>
              <a:t>Phase #1</a:t>
            </a:r>
            <a:endParaRPr lang="en-US" dirty="0"/>
          </a:p>
        </p:txBody>
      </p:sp>
      <p:sp>
        <p:nvSpPr>
          <p:cNvPr id="3" name="Content Placeholder 2"/>
          <p:cNvSpPr>
            <a:spLocks noGrp="1"/>
          </p:cNvSpPr>
          <p:nvPr>
            <p:ph idx="1"/>
          </p:nvPr>
        </p:nvSpPr>
        <p:spPr>
          <a:xfrm>
            <a:off x="472190" y="1255426"/>
            <a:ext cx="8229600" cy="3733800"/>
          </a:xfrm>
        </p:spPr>
        <p:txBody>
          <a:bodyPr/>
          <a:lstStyle/>
          <a:p>
            <a:r>
              <a:rPr lang="en-US" dirty="0" smtClean="0"/>
              <a:t>It is 1:00 pm on a Friday in early November, the facility is at capacity with many visitors present.  The day program is also functioning and full.  Upon returning from lunch laundry staff note the smell of propane in the laundry area. </a:t>
            </a:r>
          </a:p>
          <a:p>
            <a:r>
              <a:rPr lang="en-US" dirty="0" smtClean="0"/>
              <a:t>There is currently no smell of propane outside laundry, but the impacted area is growing.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9410"/>
          </a:xfrm>
        </p:spPr>
        <p:txBody>
          <a:bodyPr/>
          <a:lstStyle/>
          <a:p>
            <a:r>
              <a:rPr lang="en-US" dirty="0" smtClean="0"/>
              <a:t>Phase #1 Discussion Questions</a:t>
            </a:r>
            <a:endParaRPr lang="en-US" dirty="0"/>
          </a:p>
        </p:txBody>
      </p:sp>
      <p:sp>
        <p:nvSpPr>
          <p:cNvPr id="3" name="Content Placeholder 2"/>
          <p:cNvSpPr>
            <a:spLocks noGrp="1"/>
          </p:cNvSpPr>
          <p:nvPr>
            <p:ph idx="1"/>
          </p:nvPr>
        </p:nvSpPr>
        <p:spPr>
          <a:xfrm>
            <a:off x="442209" y="748537"/>
            <a:ext cx="8109124" cy="5286408"/>
          </a:xfrm>
        </p:spPr>
        <p:txBody>
          <a:bodyPr/>
          <a:lstStyle/>
          <a:p>
            <a:r>
              <a:rPr lang="en-US" sz="2900" dirty="0" smtClean="0"/>
              <a:t>As the person/persons discovering the potential propane leak, what initial steps are you taking?</a:t>
            </a:r>
          </a:p>
          <a:p>
            <a:r>
              <a:rPr lang="en-US" sz="2900" dirty="0" smtClean="0"/>
              <a:t>Who is in charge/incident commander and what steps are they taking once they are informed?</a:t>
            </a:r>
          </a:p>
          <a:p>
            <a:r>
              <a:rPr lang="en-US" sz="2900" dirty="0" smtClean="0"/>
              <a:t>Once aware of the potential propane leak, what steps are other areas in the facility taking?</a:t>
            </a:r>
          </a:p>
          <a:p>
            <a:r>
              <a:rPr lang="en-US" sz="2900" dirty="0" smtClean="0"/>
              <a:t>Who makes the decision on next steps (e.g. evacuation, </a:t>
            </a:r>
            <a:r>
              <a:rPr lang="en-US" sz="2900" dirty="0" err="1" smtClean="0"/>
              <a:t>fanout</a:t>
            </a:r>
            <a:r>
              <a:rPr lang="en-US" sz="2900" dirty="0" smtClean="0"/>
              <a:t> etc.) and what factors do they take into account?</a:t>
            </a:r>
          </a:p>
          <a:p>
            <a:endParaRPr lang="en-US" sz="29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91" y="0"/>
            <a:ext cx="8229600" cy="929390"/>
          </a:xfrm>
        </p:spPr>
        <p:txBody>
          <a:bodyPr/>
          <a:lstStyle/>
          <a:p>
            <a:r>
              <a:rPr lang="en-US" dirty="0" smtClean="0"/>
              <a:t>Phase #2</a:t>
            </a:r>
            <a:endParaRPr lang="en-US" dirty="0"/>
          </a:p>
        </p:txBody>
      </p:sp>
      <p:sp>
        <p:nvSpPr>
          <p:cNvPr id="3" name="Content Placeholder 2"/>
          <p:cNvSpPr>
            <a:spLocks noGrp="1"/>
          </p:cNvSpPr>
          <p:nvPr>
            <p:ph idx="1"/>
          </p:nvPr>
        </p:nvSpPr>
        <p:spPr>
          <a:xfrm>
            <a:off x="472190" y="1225446"/>
            <a:ext cx="8229600" cy="3733800"/>
          </a:xfrm>
        </p:spPr>
        <p:txBody>
          <a:bodyPr/>
          <a:lstStyle/>
          <a:p>
            <a:r>
              <a:rPr lang="en-US" dirty="0" smtClean="0"/>
              <a:t>Upon assessment and discussion with Administration, Maintenance and first responders the Incident Commander determines that a precautionary evacuation is the best course of action at this time. The Incident Commander proceeds with calling an evacuation.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Phase #2 Discussion Questions</a:t>
            </a:r>
            <a:endParaRPr lang="en-US" dirty="0"/>
          </a:p>
        </p:txBody>
      </p:sp>
      <p:sp>
        <p:nvSpPr>
          <p:cNvPr id="3" name="Content Placeholder 2"/>
          <p:cNvSpPr>
            <a:spLocks noGrp="1"/>
          </p:cNvSpPr>
          <p:nvPr>
            <p:ph idx="1"/>
          </p:nvPr>
        </p:nvSpPr>
        <p:spPr>
          <a:xfrm>
            <a:off x="474133" y="1027520"/>
            <a:ext cx="8229600" cy="4711926"/>
          </a:xfrm>
        </p:spPr>
        <p:txBody>
          <a:bodyPr/>
          <a:lstStyle/>
          <a:p>
            <a:r>
              <a:rPr lang="en-US" dirty="0" smtClean="0"/>
              <a:t>Once the decision to evacuate is made, what other decisions need to be considered?</a:t>
            </a:r>
          </a:p>
          <a:p>
            <a:r>
              <a:rPr lang="en-US" dirty="0" smtClean="0"/>
              <a:t>How is the decision to evacuate and other information communicated through the facility? What about else ware/to others?</a:t>
            </a:r>
          </a:p>
          <a:p>
            <a:r>
              <a:rPr lang="en-US" dirty="0" smtClean="0"/>
              <a:t>What steps need to be taken to safely prepare residents for evacuation? When would this take place?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70498</TotalTime>
  <Words>1168</Words>
  <Application>Microsoft Office PowerPoint</Application>
  <PresentationFormat>On-screen Show (4:3)</PresentationFormat>
  <Paragraphs>148</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Marlett</vt:lpstr>
      <vt:lpstr>Myriad Pro</vt:lpstr>
      <vt:lpstr>Wingdings</vt:lpstr>
      <vt:lpstr>Default Design</vt:lpstr>
      <vt:lpstr>Generic Health Centre Gas Leak/Evacuation Tabletop Exercise </vt:lpstr>
      <vt:lpstr>Overview</vt:lpstr>
      <vt:lpstr>Ground Rules</vt:lpstr>
      <vt:lpstr>Exercise Goals</vt:lpstr>
      <vt:lpstr>Initial Discussion Questions</vt:lpstr>
      <vt:lpstr>Phase #1</vt:lpstr>
      <vt:lpstr>Phase #1 Discussion Questions</vt:lpstr>
      <vt:lpstr>Phase #2</vt:lpstr>
      <vt:lpstr>Phase #2 Discussion Questions</vt:lpstr>
      <vt:lpstr>Phase #2 Discussion Questions Continued</vt:lpstr>
      <vt:lpstr>Phase #3</vt:lpstr>
      <vt:lpstr>Phase #3 Discussion Questions</vt:lpstr>
      <vt:lpstr>Hot Wash</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5466</cp:revision>
  <dcterms:created xsi:type="dcterms:W3CDTF">2008-10-28T12:17:52Z</dcterms:created>
  <dcterms:modified xsi:type="dcterms:W3CDTF">2021-08-06T17:15:23Z</dcterms:modified>
</cp:coreProperties>
</file>