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365" r:id="rId3"/>
    <p:sldId id="366" r:id="rId4"/>
    <p:sldId id="367" r:id="rId5"/>
    <p:sldId id="368" r:id="rId6"/>
    <p:sldId id="364" r:id="rId7"/>
    <p:sldId id="375" r:id="rId8"/>
    <p:sldId id="376" r:id="rId9"/>
    <p:sldId id="374" r:id="rId10"/>
    <p:sldId id="378" r:id="rId11"/>
    <p:sldId id="377" r:id="rId12"/>
    <p:sldId id="379" r:id="rId13"/>
    <p:sldId id="372" r:id="rId14"/>
    <p:sldId id="380"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C640"/>
    <a:srgbClr val="006666"/>
    <a:srgbClr val="99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77826" autoAdjust="0"/>
  </p:normalViewPr>
  <p:slideViewPr>
    <p:cSldViewPr snapToGrid="0">
      <p:cViewPr>
        <p:scale>
          <a:sx n="70" d="100"/>
          <a:sy n="70" d="100"/>
        </p:scale>
        <p:origin x="-207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34086400" cy="234086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4503"/>
          </a:xfrm>
          <a:prstGeom prst="rect">
            <a:avLst/>
          </a:prstGeom>
        </p:spPr>
        <p:txBody>
          <a:bodyPr vert="horz" lIns="90443" tIns="45222" rIns="90443" bIns="45222" rtlCol="0"/>
          <a:lstStyle>
            <a:lvl1pPr algn="l">
              <a:defRPr sz="1200"/>
            </a:lvl1pPr>
          </a:lstStyle>
          <a:p>
            <a:endParaRPr lang="en-US"/>
          </a:p>
        </p:txBody>
      </p:sp>
      <p:sp>
        <p:nvSpPr>
          <p:cNvPr id="3" name="Date Placeholder 2"/>
          <p:cNvSpPr>
            <a:spLocks noGrp="1"/>
          </p:cNvSpPr>
          <p:nvPr>
            <p:ph type="dt" sz="quarter" idx="1"/>
          </p:nvPr>
        </p:nvSpPr>
        <p:spPr>
          <a:xfrm>
            <a:off x="3971081" y="1"/>
            <a:ext cx="3037735" cy="464503"/>
          </a:xfrm>
          <a:prstGeom prst="rect">
            <a:avLst/>
          </a:prstGeom>
        </p:spPr>
        <p:txBody>
          <a:bodyPr vert="horz" lIns="90443" tIns="45222" rIns="90443" bIns="45222" rtlCol="0"/>
          <a:lstStyle>
            <a:lvl1pPr algn="r">
              <a:defRPr sz="1200"/>
            </a:lvl1pPr>
          </a:lstStyle>
          <a:p>
            <a:fld id="{5C49D0C3-FBBD-4FFA-90C5-5EA075B30C35}" type="datetimeFigureOut">
              <a:rPr lang="en-US" smtClean="0"/>
              <a:pPr/>
              <a:t>1/25/2021</a:t>
            </a:fld>
            <a:endParaRPr lang="en-US"/>
          </a:p>
        </p:txBody>
      </p:sp>
      <p:sp>
        <p:nvSpPr>
          <p:cNvPr id="4" name="Footer Placeholder 3"/>
          <p:cNvSpPr>
            <a:spLocks noGrp="1"/>
          </p:cNvSpPr>
          <p:nvPr>
            <p:ph type="ftr" sz="quarter" idx="2"/>
          </p:nvPr>
        </p:nvSpPr>
        <p:spPr>
          <a:xfrm>
            <a:off x="0" y="8830313"/>
            <a:ext cx="3037735" cy="464503"/>
          </a:xfrm>
          <a:prstGeom prst="rect">
            <a:avLst/>
          </a:prstGeom>
        </p:spPr>
        <p:txBody>
          <a:bodyPr vert="horz" lIns="90443" tIns="45222" rIns="90443" bIns="45222"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3"/>
            <a:ext cx="3037735" cy="464503"/>
          </a:xfrm>
          <a:prstGeom prst="rect">
            <a:avLst/>
          </a:prstGeom>
        </p:spPr>
        <p:txBody>
          <a:bodyPr vert="horz" lIns="90443" tIns="45222" rIns="90443" bIns="45222" rtlCol="0" anchor="b"/>
          <a:lstStyle>
            <a:lvl1pPr algn="r">
              <a:defRPr sz="1200"/>
            </a:lvl1pPr>
          </a:lstStyle>
          <a:p>
            <a:fld id="{A0707253-9805-40F2-976A-AA246800B5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96" tIns="46147" rIns="92296" bIns="4614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296" tIns="46147" rIns="92296" bIns="46147" rtlCol="0"/>
          <a:lstStyle>
            <a:lvl1pPr algn="r">
              <a:defRPr sz="1200"/>
            </a:lvl1pPr>
          </a:lstStyle>
          <a:p>
            <a:fld id="{49AD35F3-0960-4BAA-8B0D-122D69DB3BDC}" type="datetimeFigureOut">
              <a:rPr lang="en-US" smtClean="0"/>
              <a:pPr/>
              <a:t>1/25/2021</a:t>
            </a:fld>
            <a:endParaRPr lang="en-US"/>
          </a:p>
        </p:txBody>
      </p:sp>
      <p:sp>
        <p:nvSpPr>
          <p:cNvPr id="4" name="Slide Image Placeholder 3"/>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92296" tIns="46147" rIns="92296" bIns="4614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296" tIns="46147" rIns="92296" bIns="461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296" tIns="46147" rIns="92296" bIns="4614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296" tIns="46147" rIns="92296" bIns="46147" rtlCol="0" anchor="b"/>
          <a:lstStyle>
            <a:lvl1pPr algn="r">
              <a:defRPr sz="1200"/>
            </a:lvl1pPr>
          </a:lstStyle>
          <a:p>
            <a:fld id="{1C15CF26-C335-4D3F-865B-C33751CB8A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5" name="Picture 4" descr="Health PEI background slide.jpg"/>
          <p:cNvPicPr>
            <a:picLocks noChangeAspect="1"/>
          </p:cNvPicPr>
          <p:nvPr/>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4621" y="1602854"/>
            <a:ext cx="8243888" cy="1498600"/>
          </a:xfrm>
        </p:spPr>
        <p:txBody>
          <a:bodyPr/>
          <a:lstStyle/>
          <a:p>
            <a:pPr eaLnBrk="1" hangingPunct="1"/>
            <a:r>
              <a:rPr lang="en-US" sz="3200" b="1" i="1" dirty="0" smtClean="0">
                <a:solidFill>
                  <a:srgbClr val="FF0000"/>
                </a:solidFill>
              </a:rPr>
              <a:t>{Insert Facility Name} </a:t>
            </a:r>
            <a:r>
              <a:rPr lang="en-US" sz="3200" b="1" dirty="0" smtClean="0"/>
              <a:t>Exercise</a:t>
            </a:r>
            <a:r>
              <a:rPr lang="en-US" sz="3200" b="1" dirty="0" smtClean="0"/>
              <a:t>: </a:t>
            </a:r>
            <a:br>
              <a:rPr lang="en-US" sz="3200" b="1" dirty="0" smtClean="0"/>
            </a:br>
            <a:r>
              <a:rPr lang="en-US" sz="3200" b="1" dirty="0" smtClean="0"/>
              <a:t>Fire/Code Red</a:t>
            </a:r>
          </a:p>
        </p:txBody>
      </p:sp>
      <p:sp>
        <p:nvSpPr>
          <p:cNvPr id="3075" name="Rectangle 3"/>
          <p:cNvSpPr>
            <a:spLocks noGrp="1" noChangeArrowheads="1"/>
          </p:cNvSpPr>
          <p:nvPr>
            <p:ph type="subTitle" idx="1"/>
          </p:nvPr>
        </p:nvSpPr>
        <p:spPr>
          <a:xfrm>
            <a:off x="3921760" y="4300628"/>
            <a:ext cx="5222240" cy="1752600"/>
          </a:xfrm>
        </p:spPr>
        <p:txBody>
          <a:bodyPr/>
          <a:lstStyle/>
          <a:p>
            <a:pPr eaLnBrk="1" hangingPunct="1"/>
            <a:r>
              <a:rPr lang="en-US" dirty="0" smtClean="0"/>
              <a:t>MM/DD/YYYY</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a:t>
            </a:r>
            <a:endParaRPr lang="en-US" dirty="0"/>
          </a:p>
        </p:txBody>
      </p:sp>
      <p:sp>
        <p:nvSpPr>
          <p:cNvPr id="3" name="Content Placeholder 2"/>
          <p:cNvSpPr>
            <a:spLocks noGrp="1"/>
          </p:cNvSpPr>
          <p:nvPr>
            <p:ph idx="1"/>
          </p:nvPr>
        </p:nvSpPr>
        <p:spPr/>
        <p:txBody>
          <a:bodyPr/>
          <a:lstStyle/>
          <a:p>
            <a:r>
              <a:rPr lang="en-US" dirty="0" smtClean="0"/>
              <a:t>The fire has been extinguished by staff in the area.  It was small, but generated a lot of smoke which has spread through the area and down the hall.  The inpatient area requires evacuation.  The fire department has not yet arrived.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848" y="192752"/>
            <a:ext cx="8229600" cy="994603"/>
          </a:xfrm>
        </p:spPr>
        <p:txBody>
          <a:bodyPr/>
          <a:lstStyle/>
          <a:p>
            <a:r>
              <a:rPr lang="en-US" dirty="0" smtClean="0"/>
              <a:t>Discussion Questions</a:t>
            </a:r>
            <a:endParaRPr lang="en-US" dirty="0"/>
          </a:p>
        </p:txBody>
      </p:sp>
      <p:sp>
        <p:nvSpPr>
          <p:cNvPr id="3" name="Content Placeholder 2"/>
          <p:cNvSpPr>
            <a:spLocks noGrp="1"/>
          </p:cNvSpPr>
          <p:nvPr>
            <p:ph idx="1"/>
          </p:nvPr>
        </p:nvSpPr>
        <p:spPr>
          <a:xfrm>
            <a:off x="218364" y="1177119"/>
            <a:ext cx="8611737" cy="4855191"/>
          </a:xfrm>
        </p:spPr>
        <p:txBody>
          <a:bodyPr/>
          <a:lstStyle/>
          <a:p>
            <a:pPr marL="457200" lvl="0" indent="-457200">
              <a:buFont typeface="+mj-lt"/>
              <a:buAutoNum type="arabicPeriod" startAt="10"/>
            </a:pPr>
            <a:r>
              <a:rPr lang="en-US" sz="2400" dirty="0" smtClean="0"/>
              <a:t>Who is responsible to determine if patients need to be evacuated? How is this communicated?</a:t>
            </a:r>
          </a:p>
          <a:p>
            <a:pPr marL="457200" lvl="0" indent="-457200">
              <a:buFont typeface="+mj-lt"/>
              <a:buAutoNum type="arabicPeriod" startAt="10"/>
            </a:pPr>
            <a:r>
              <a:rPr lang="en-US" sz="2400" dirty="0" smtClean="0"/>
              <a:t>How is the area cleared of patients, visitors and staff? Where would they go?  </a:t>
            </a:r>
          </a:p>
          <a:p>
            <a:pPr marL="457200" lvl="0" indent="-457200">
              <a:buFont typeface="+mj-lt"/>
              <a:buAutoNum type="arabicPeriod" startAt="10"/>
            </a:pPr>
            <a:r>
              <a:rPr lang="en-US" sz="2400" dirty="0" smtClean="0"/>
              <a:t>Is there any equipment, supplies or information that must move with the patients?</a:t>
            </a:r>
          </a:p>
          <a:p>
            <a:pPr marL="514350" lvl="0" indent="-514350">
              <a:buFont typeface="+mj-lt"/>
              <a:buAutoNum type="arabicPeriod" startAt="10"/>
            </a:pPr>
            <a:r>
              <a:rPr lang="en-US" sz="2400" dirty="0" smtClean="0"/>
              <a:t>What information is communicated to patients and visitors?</a:t>
            </a:r>
          </a:p>
          <a:p>
            <a:pPr marL="514350" indent="-514350">
              <a:buFont typeface="+mj-lt"/>
              <a:buAutoNum type="arabicPeriod" startAt="10"/>
            </a:pPr>
            <a:r>
              <a:rPr lang="en-US" sz="2400" dirty="0" smtClean="0"/>
              <a:t>How do staff communicate with one another during the fire (between areas, within areas and back to the incident commander)?  How does this work? Are their specific protocols</a:t>
            </a:r>
            <a:r>
              <a:rPr lang="en-US" sz="2800" dirty="0" smtClean="0"/>
              <a:t>?</a:t>
            </a:r>
          </a:p>
          <a:p>
            <a:pPr marL="514350" lvl="0" indent="-514350">
              <a:buFont typeface="+mj-lt"/>
              <a:buAutoNum type="arabicPeriod" startAt="10"/>
            </a:pP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#4</a:t>
            </a:r>
            <a:endParaRPr lang="en-US" dirty="0"/>
          </a:p>
        </p:txBody>
      </p:sp>
      <p:sp>
        <p:nvSpPr>
          <p:cNvPr id="3" name="Content Placeholder 2"/>
          <p:cNvSpPr>
            <a:spLocks noGrp="1"/>
          </p:cNvSpPr>
          <p:nvPr>
            <p:ph idx="1"/>
          </p:nvPr>
        </p:nvSpPr>
        <p:spPr/>
        <p:txBody>
          <a:bodyPr/>
          <a:lstStyle/>
          <a:p>
            <a:r>
              <a:rPr lang="en-US" dirty="0" smtClean="0"/>
              <a:t>While patients are being moved from the area, the fire department arrives.  All patients have been accounted for and those in danger moved to safety.  A good deal of clean up is still required.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9934"/>
          </a:xfrm>
        </p:spPr>
        <p:txBody>
          <a:bodyPr/>
          <a:lstStyle/>
          <a:p>
            <a:r>
              <a:rPr lang="en-US" dirty="0" smtClean="0"/>
              <a:t>Discussion Questions</a:t>
            </a:r>
            <a:endParaRPr lang="en-US" dirty="0"/>
          </a:p>
        </p:txBody>
      </p:sp>
      <p:sp>
        <p:nvSpPr>
          <p:cNvPr id="3" name="Content Placeholder 2"/>
          <p:cNvSpPr>
            <a:spLocks noGrp="1"/>
          </p:cNvSpPr>
          <p:nvPr>
            <p:ph idx="1"/>
          </p:nvPr>
        </p:nvSpPr>
        <p:spPr>
          <a:xfrm>
            <a:off x="498144" y="999699"/>
            <a:ext cx="8229600" cy="4322928"/>
          </a:xfrm>
        </p:spPr>
        <p:txBody>
          <a:bodyPr/>
          <a:lstStyle/>
          <a:p>
            <a:pPr marL="457200" lvl="0" indent="-457200">
              <a:buFont typeface="+mj-lt"/>
              <a:buAutoNum type="arabicPeriod" startAt="15"/>
            </a:pPr>
            <a:r>
              <a:rPr lang="en-US" sz="2400" dirty="0" smtClean="0"/>
              <a:t>Who will meet and provide information to the fire department? </a:t>
            </a:r>
          </a:p>
          <a:p>
            <a:pPr marL="457200" lvl="0" indent="-457200">
              <a:buFont typeface="+mj-lt"/>
              <a:buAutoNum type="arabicPeriod" startAt="15"/>
            </a:pPr>
            <a:r>
              <a:rPr lang="en-US" sz="2400" dirty="0" smtClean="0"/>
              <a:t>What information will they need and how is that shared? Who has this/where is it located?</a:t>
            </a:r>
          </a:p>
          <a:p>
            <a:pPr marL="457200" lvl="0" indent="-457200">
              <a:buFont typeface="+mj-lt"/>
              <a:buAutoNum type="arabicPeriod" startAt="15"/>
            </a:pPr>
            <a:r>
              <a:rPr lang="en-US" sz="2400" dirty="0" smtClean="0"/>
              <a:t>If extra staff are called in how does this happen? Where will they report?  Who will direct them?</a:t>
            </a:r>
          </a:p>
          <a:p>
            <a:pPr marL="457200" lvl="0" indent="-457200">
              <a:buFont typeface="+mj-lt"/>
              <a:buAutoNum type="arabicPeriod" startAt="15"/>
            </a:pPr>
            <a:r>
              <a:rPr lang="en-US" sz="2400" dirty="0" smtClean="0"/>
              <a:t>How is the Code Red cleared and how are staff updated on the ongoing situation?</a:t>
            </a:r>
          </a:p>
          <a:p>
            <a:pPr marL="457200" lvl="0" indent="-457200">
              <a:buFont typeface="+mj-lt"/>
              <a:buAutoNum type="arabicPeriod" startAt="15"/>
            </a:pPr>
            <a:r>
              <a:rPr lang="en-US" sz="2400" dirty="0" smtClean="0"/>
              <a:t>Who would make the decision it is safe to reoccupy the area and how is this communicated?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50351"/>
            <a:ext cx="8229600" cy="1143000"/>
          </a:xfrm>
        </p:spPr>
        <p:txBody>
          <a:bodyPr/>
          <a:lstStyle/>
          <a:p>
            <a:r>
              <a:rPr lang="en-US" sz="4000" dirty="0" smtClean="0"/>
              <a:t>Hot Wash</a:t>
            </a:r>
            <a:endParaRPr lang="en-US" sz="4000" dirty="0"/>
          </a:p>
        </p:txBody>
      </p:sp>
      <p:sp>
        <p:nvSpPr>
          <p:cNvPr id="3" name="Content Placeholder 2"/>
          <p:cNvSpPr>
            <a:spLocks noGrp="1"/>
          </p:cNvSpPr>
          <p:nvPr>
            <p:ph idx="1"/>
          </p:nvPr>
        </p:nvSpPr>
        <p:spPr>
          <a:xfrm>
            <a:off x="498144" y="1503473"/>
            <a:ext cx="8229600" cy="3733800"/>
          </a:xfrm>
        </p:spPr>
        <p:txBody>
          <a:bodyPr/>
          <a:lstStyle/>
          <a:p>
            <a:r>
              <a:rPr lang="en-US" dirty="0" smtClean="0"/>
              <a:t>What worked well/were you confident with?</a:t>
            </a:r>
          </a:p>
          <a:p>
            <a:r>
              <a:rPr lang="en-US" dirty="0" smtClean="0"/>
              <a:t>What could be improved/were you less confident with?</a:t>
            </a:r>
          </a:p>
          <a:p>
            <a:r>
              <a:rPr lang="en-US" dirty="0" smtClean="0"/>
              <a:t>Are there specific gaps in the plan?</a:t>
            </a:r>
          </a:p>
          <a:p>
            <a:r>
              <a:rPr lang="en-US" dirty="0" smtClean="0"/>
              <a:t>Other suggestions for improvement? </a:t>
            </a:r>
          </a:p>
          <a:p>
            <a:pPr>
              <a:buNone/>
            </a:pPr>
            <a:endParaRPr lang="en-US" sz="1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Overview</a:t>
            </a:r>
            <a:endParaRPr lang="en-US" dirty="0"/>
          </a:p>
        </p:txBody>
      </p:sp>
      <p:sp>
        <p:nvSpPr>
          <p:cNvPr id="3" name="Content Placeholder 2"/>
          <p:cNvSpPr>
            <a:spLocks noGrp="1"/>
          </p:cNvSpPr>
          <p:nvPr>
            <p:ph idx="1"/>
          </p:nvPr>
        </p:nvSpPr>
        <p:spPr>
          <a:xfrm>
            <a:off x="448323" y="1174071"/>
            <a:ext cx="8229600" cy="3733800"/>
          </a:xfrm>
        </p:spPr>
        <p:txBody>
          <a:bodyPr/>
          <a:lstStyle/>
          <a:p>
            <a:r>
              <a:rPr lang="en-US" sz="2400" dirty="0" smtClean="0"/>
              <a:t>Introductions</a:t>
            </a:r>
          </a:p>
          <a:p>
            <a:r>
              <a:rPr lang="en-US" sz="2400" dirty="0" smtClean="0"/>
              <a:t>Ground Rules</a:t>
            </a:r>
          </a:p>
          <a:p>
            <a:r>
              <a:rPr lang="en-US" sz="2400" dirty="0" smtClean="0"/>
              <a:t>Exercise Goals</a:t>
            </a:r>
          </a:p>
          <a:p>
            <a:r>
              <a:rPr lang="en-US" sz="2400" dirty="0" smtClean="0"/>
              <a:t>Exercise Scenario and Discussion</a:t>
            </a:r>
          </a:p>
          <a:p>
            <a:r>
              <a:rPr lang="en-US" sz="2400" dirty="0" smtClean="0"/>
              <a:t>Hot Wash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Ground Rules</a:t>
            </a:r>
          </a:p>
        </p:txBody>
      </p:sp>
      <p:sp>
        <p:nvSpPr>
          <p:cNvPr id="4099" name="Rectangle 3"/>
          <p:cNvSpPr>
            <a:spLocks noGrp="1" noChangeArrowheads="1"/>
          </p:cNvSpPr>
          <p:nvPr>
            <p:ph idx="1"/>
          </p:nvPr>
        </p:nvSpPr>
        <p:spPr/>
        <p:txBody>
          <a:bodyPr/>
          <a:lstStyle/>
          <a:p>
            <a:pPr eaLnBrk="1" hangingPunct="1"/>
            <a:r>
              <a:rPr lang="en-US" sz="1800" dirty="0" smtClean="0"/>
              <a:t>One person speaks at a time</a:t>
            </a:r>
          </a:p>
          <a:p>
            <a:pPr eaLnBrk="1" hangingPunct="1"/>
            <a:r>
              <a:rPr lang="en-US" sz="1800" dirty="0" smtClean="0"/>
              <a:t>Everyone gets a chance to speak</a:t>
            </a:r>
          </a:p>
          <a:p>
            <a:pPr eaLnBrk="1" hangingPunct="1"/>
            <a:r>
              <a:rPr lang="en-US" sz="1800" dirty="0" smtClean="0"/>
              <a:t>Limit side bars please</a:t>
            </a:r>
          </a:p>
          <a:p>
            <a:pPr eaLnBrk="1" hangingPunct="1"/>
            <a:r>
              <a:rPr lang="en-US" sz="1800" dirty="0" smtClean="0"/>
              <a:t>Not testing you, testing the plan/procedures</a:t>
            </a:r>
          </a:p>
          <a:p>
            <a:pPr eaLnBrk="1" hangingPunct="1"/>
            <a:r>
              <a:rPr lang="en-US" sz="1800" dirty="0" smtClean="0"/>
              <a:t>Refer to your plan</a:t>
            </a:r>
          </a:p>
          <a:p>
            <a:pPr eaLnBrk="1" hangingPunct="1"/>
            <a:r>
              <a:rPr lang="en-US" sz="1800" dirty="0" smtClean="0"/>
              <a:t>There are not wrong answers</a:t>
            </a:r>
          </a:p>
          <a:p>
            <a:pPr eaLnBrk="1" hangingPunct="1"/>
            <a:r>
              <a:rPr lang="en-US" sz="1800" dirty="0" smtClean="0"/>
              <a:t>Ask questions and make observations</a:t>
            </a:r>
          </a:p>
          <a:p>
            <a:pPr eaLnBrk="1" hangingPunct="1"/>
            <a:r>
              <a:rPr lang="en-US" sz="1800" dirty="0" smtClean="0"/>
              <a:t>Put phones on silent/vibrate</a:t>
            </a:r>
          </a:p>
          <a:p>
            <a:pPr eaLnBrk="1" hangingPunct="1"/>
            <a:r>
              <a:rPr lang="en-US" sz="1800" dirty="0" smtClean="0"/>
              <a:t>Please leave room to text, e-mail, phone calls</a:t>
            </a:r>
          </a:p>
          <a:p>
            <a:pPr eaLnBrk="1" hangingPunct="1"/>
            <a:r>
              <a:rPr lang="en-US" sz="1800" dirty="0" smtClean="0"/>
              <a:t>Return as quickly as possible</a:t>
            </a:r>
          </a:p>
          <a:p>
            <a:pPr eaLnBrk="1" hangingPunct="1"/>
            <a:r>
              <a:rPr lang="en-US" sz="1800" dirty="0" smtClean="0"/>
              <a:t>Some questions may be skipped </a:t>
            </a:r>
          </a:p>
          <a:p>
            <a:pPr eaLnBrk="1" hangingPunct="1"/>
            <a:r>
              <a:rPr lang="en-US" sz="1800" dirty="0" smtClean="0"/>
              <a:t>Don’t fight the scenario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1143000"/>
          </a:xfrm>
        </p:spPr>
        <p:txBody>
          <a:bodyPr/>
          <a:lstStyle/>
          <a:p>
            <a:r>
              <a:rPr lang="en-US" dirty="0" smtClean="0"/>
              <a:t>Exercise Goals</a:t>
            </a:r>
            <a:endParaRPr lang="en-US" dirty="0"/>
          </a:p>
        </p:txBody>
      </p:sp>
      <p:sp>
        <p:nvSpPr>
          <p:cNvPr id="3" name="Content Placeholder 2"/>
          <p:cNvSpPr>
            <a:spLocks noGrp="1"/>
          </p:cNvSpPr>
          <p:nvPr>
            <p:ph idx="1"/>
          </p:nvPr>
        </p:nvSpPr>
        <p:spPr>
          <a:xfrm>
            <a:off x="457200" y="1338943"/>
            <a:ext cx="8229600" cy="4202048"/>
          </a:xfrm>
        </p:spPr>
        <p:txBody>
          <a:bodyPr/>
          <a:lstStyle/>
          <a:p>
            <a:pPr lvl="0"/>
            <a:r>
              <a:rPr lang="en-US" sz="2400" dirty="0" smtClean="0"/>
              <a:t>Walk through the plan, provide a chance for discussion and/or clarification and to gain familiarity with the plan and its updates.</a:t>
            </a:r>
          </a:p>
          <a:p>
            <a:pPr lvl="0"/>
            <a:r>
              <a:rPr lang="en-US" sz="2400" dirty="0" smtClean="0"/>
              <a:t>Review internal procedures covering:</a:t>
            </a:r>
          </a:p>
          <a:p>
            <a:pPr lvl="1"/>
            <a:r>
              <a:rPr lang="en-US" sz="2400" dirty="0" smtClean="0"/>
              <a:t>Initial Fire Response</a:t>
            </a:r>
          </a:p>
          <a:p>
            <a:pPr lvl="1"/>
            <a:r>
              <a:rPr lang="en-US" sz="2400" dirty="0" smtClean="0"/>
              <a:t>Partial/Initial Evacuation</a:t>
            </a:r>
          </a:p>
          <a:p>
            <a:pPr lvl="1"/>
            <a:r>
              <a:rPr lang="en-US" sz="2400" dirty="0" smtClean="0"/>
              <a:t>Alerting and connecting with the Fire Department</a:t>
            </a:r>
          </a:p>
          <a:p>
            <a:pPr lvl="1"/>
            <a:r>
              <a:rPr lang="en-US" sz="2400" dirty="0" smtClean="0"/>
              <a:t>Clearing the Code</a:t>
            </a:r>
          </a:p>
          <a:p>
            <a:pPr lvl="0"/>
            <a:r>
              <a:rPr lang="en-US" sz="2400" dirty="0" smtClean="0"/>
              <a:t>Identify gaps/issues in the new plan and methods of improvement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a:t>
            </a:r>
            <a:endParaRPr lang="en-US" dirty="0"/>
          </a:p>
        </p:txBody>
      </p:sp>
      <p:sp>
        <p:nvSpPr>
          <p:cNvPr id="3" name="Content Placeholder 2"/>
          <p:cNvSpPr>
            <a:spLocks noGrp="1"/>
          </p:cNvSpPr>
          <p:nvPr>
            <p:ph idx="1"/>
          </p:nvPr>
        </p:nvSpPr>
        <p:spPr>
          <a:xfrm>
            <a:off x="436000" y="1442389"/>
            <a:ext cx="8229600" cy="3733800"/>
          </a:xfrm>
        </p:spPr>
        <p:txBody>
          <a:bodyPr/>
          <a:lstStyle/>
          <a:p>
            <a:r>
              <a:rPr lang="en-US" sz="2800" dirty="0" smtClean="0"/>
              <a:t>It is 2:00 pm on windy and cold Tuesday in February and the hospital is at capacity with several people waiting in the emergency department and other clients receiving services throughout the building. After a loud noise, nursing staff observe smoke begin to seep out from the open door of a utility </a:t>
            </a:r>
            <a:r>
              <a:rPr lang="en-US" sz="2800" dirty="0" smtClean="0"/>
              <a:t>closest. </a:t>
            </a:r>
            <a:endParaRPr lang="en-US" sz="2800" dirty="0" smtClean="0"/>
          </a:p>
          <a:p>
            <a:pPr>
              <a:buNone/>
            </a:pPr>
            <a:endParaRPr lang="en-US" sz="1800" dirty="0" smtClean="0"/>
          </a:p>
          <a:p>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232011" y="723900"/>
            <a:ext cx="8570795" cy="5410200"/>
          </a:xfrm>
          <a:prstGeom prst="rect">
            <a:avLst/>
          </a:prstGeom>
          <a:noFill/>
          <a:ln w="9525">
            <a:noFill/>
            <a:miter lim="800000"/>
            <a:headEnd/>
            <a:tailEnd/>
          </a:ln>
        </p:spPr>
      </p:pic>
      <p:sp>
        <p:nvSpPr>
          <p:cNvPr id="2" name="Title 1"/>
          <p:cNvSpPr>
            <a:spLocks noGrp="1"/>
          </p:cNvSpPr>
          <p:nvPr>
            <p:ph type="title"/>
          </p:nvPr>
        </p:nvSpPr>
        <p:spPr>
          <a:xfrm>
            <a:off x="457200" y="0"/>
            <a:ext cx="8229600" cy="982639"/>
          </a:xfrm>
        </p:spPr>
        <p:txBody>
          <a:bodyPr/>
          <a:lstStyle/>
          <a:p>
            <a:endParaRPr lang="en-US" dirty="0"/>
          </a:p>
        </p:txBody>
      </p:sp>
      <p:pic>
        <p:nvPicPr>
          <p:cNvPr id="5" name="Picture 4" descr="C:\Users\spdaley\Desktop\img-thing.jpg"/>
          <p:cNvPicPr/>
          <p:nvPr/>
        </p:nvPicPr>
        <p:blipFill>
          <a:blip r:embed="rId3" cstate="print"/>
          <a:srcRect/>
          <a:stretch>
            <a:fillRect/>
          </a:stretch>
        </p:blipFill>
        <p:spPr bwMode="auto">
          <a:xfrm>
            <a:off x="1219751" y="3172326"/>
            <a:ext cx="364705" cy="395000"/>
          </a:xfrm>
          <a:prstGeom prst="rect">
            <a:avLst/>
          </a:prstGeom>
          <a:noFill/>
          <a:ln w="9525">
            <a:noFill/>
            <a:miter lim="800000"/>
            <a:headEnd/>
            <a:tailEnd/>
          </a:ln>
        </p:spPr>
      </p:pic>
      <p:pic>
        <p:nvPicPr>
          <p:cNvPr id="6" name="Picture 2" descr="C:\Users\spdaley\Desktop\smoke-clipart-png-28.png"/>
          <p:cNvPicPr>
            <a:picLocks noChangeAspect="1" noChangeArrowheads="1"/>
          </p:cNvPicPr>
          <p:nvPr/>
        </p:nvPicPr>
        <p:blipFill>
          <a:blip r:embed="rId4" cstate="print"/>
          <a:srcRect/>
          <a:stretch>
            <a:fillRect/>
          </a:stretch>
        </p:blipFill>
        <p:spPr bwMode="auto">
          <a:xfrm rot="10800000">
            <a:off x="1529398" y="3413585"/>
            <a:ext cx="401720" cy="363557"/>
          </a:xfrm>
          <a:prstGeom prst="rect">
            <a:avLst/>
          </a:prstGeom>
          <a:noFill/>
        </p:spPr>
      </p:pic>
      <p:sp>
        <p:nvSpPr>
          <p:cNvPr id="7" name="Title 1"/>
          <p:cNvSpPr txBox="1">
            <a:spLocks/>
          </p:cNvSpPr>
          <p:nvPr/>
        </p:nvSpPr>
        <p:spPr bwMode="auto">
          <a:xfrm rot="2080202">
            <a:off x="457200" y="28575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1" u="none" strike="noStrike" kern="0" cap="none" spc="0" normalizeH="0" baseline="0" noProof="0" dirty="0" smtClean="0">
                <a:ln>
                  <a:noFill/>
                </a:ln>
                <a:solidFill>
                  <a:srgbClr val="FF0000"/>
                </a:solidFill>
                <a:effectLst/>
                <a:uLnTx/>
                <a:uFillTx/>
                <a:latin typeface="Myriad Pro" pitchFamily="34" charset="0"/>
                <a:ea typeface="+mj-ea"/>
                <a:cs typeface="+mj-cs"/>
              </a:rPr>
              <a:t>Insert graphics as desired </a:t>
            </a:r>
            <a:endParaRPr kumimoji="0" lang="en-US" sz="4400" b="0" i="1" u="none" strike="noStrike" kern="0" cap="none" spc="0" normalizeH="0" baseline="0" noProof="0" dirty="0">
              <a:ln>
                <a:noFill/>
              </a:ln>
              <a:solidFill>
                <a:srgbClr val="FF0000"/>
              </a:solidFill>
              <a:effectLst/>
              <a:uLnTx/>
              <a:uFillTx/>
              <a:latin typeface="Myriad Pro" pitchFamily="34"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52" y="0"/>
            <a:ext cx="8229600" cy="1143000"/>
          </a:xfrm>
        </p:spPr>
        <p:txBody>
          <a:bodyPr/>
          <a:lstStyle/>
          <a:p>
            <a:r>
              <a:rPr lang="en-US" dirty="0" smtClean="0"/>
              <a:t>Discussion Questions</a:t>
            </a:r>
            <a:endParaRPr lang="en-US" dirty="0"/>
          </a:p>
        </p:txBody>
      </p:sp>
      <p:sp>
        <p:nvSpPr>
          <p:cNvPr id="3" name="Content Placeholder 2"/>
          <p:cNvSpPr>
            <a:spLocks noGrp="1"/>
          </p:cNvSpPr>
          <p:nvPr>
            <p:ph idx="1"/>
          </p:nvPr>
        </p:nvSpPr>
        <p:spPr>
          <a:xfrm>
            <a:off x="416257" y="1013346"/>
            <a:ext cx="8229600" cy="5046259"/>
          </a:xfrm>
        </p:spPr>
        <p:txBody>
          <a:bodyPr/>
          <a:lstStyle/>
          <a:p>
            <a:pPr>
              <a:buFont typeface="+mj-lt"/>
              <a:buAutoNum type="arabicPeriod"/>
            </a:pPr>
            <a:r>
              <a:rPr lang="en-US" sz="2400" dirty="0" smtClean="0"/>
              <a:t>What steps are the staff who discover the smoke, and those in the immediate area taking?</a:t>
            </a:r>
          </a:p>
          <a:p>
            <a:pPr>
              <a:buFont typeface="+mj-lt"/>
              <a:buAutoNum type="arabicPeriod"/>
            </a:pPr>
            <a:r>
              <a:rPr lang="en-US" sz="2400" dirty="0" smtClean="0"/>
              <a:t>How does the facility alarm system function?  E.G. How is it activated?  Where are the fire panels?  What information do they provide?  What are the different stages?  Etc. </a:t>
            </a:r>
          </a:p>
          <a:p>
            <a:pPr lvl="0">
              <a:buFont typeface="+mj-lt"/>
              <a:buAutoNum type="arabicPeriod"/>
            </a:pPr>
            <a:r>
              <a:rPr lang="en-US" sz="2400" dirty="0" smtClean="0"/>
              <a:t>Who is in charge/assumes command when the alarm is activated and what steps do they take?</a:t>
            </a:r>
          </a:p>
          <a:p>
            <a:pPr lvl="0">
              <a:buFont typeface="+mj-lt"/>
              <a:buAutoNum type="arabicPeriod"/>
            </a:pPr>
            <a:r>
              <a:rPr lang="en-US" sz="2400" dirty="0" smtClean="0"/>
              <a:t>How is the rest of the facility notified of the fire location?</a:t>
            </a:r>
          </a:p>
          <a:p>
            <a:pPr lvl="0">
              <a:buFont typeface="+mj-lt"/>
              <a:buAutoNum type="arabicPeriod"/>
            </a:pPr>
            <a:r>
              <a:rPr lang="en-US" sz="2400" dirty="0" smtClean="0"/>
              <a:t>How is the fire department informed of the fire and are there any specific steps that staff should take to ensure the fire department has been alerted?</a:t>
            </a:r>
          </a:p>
          <a:p>
            <a:pPr lvl="0">
              <a:buFont typeface="+mj-lt"/>
              <a:buAutoNum type="arabicPeriod"/>
            </a:pPr>
            <a:endParaRPr lang="en-US" sz="1800" dirty="0" smtClean="0"/>
          </a:p>
          <a:p>
            <a:pPr lvl="0">
              <a:buFont typeface="+mj-lt"/>
              <a:buAutoNum type="arabicPeriod"/>
            </a:pPr>
            <a:endParaRPr lang="en-US" sz="1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a:t>
            </a:r>
            <a:endParaRPr lang="en-US" dirty="0"/>
          </a:p>
        </p:txBody>
      </p:sp>
      <p:sp>
        <p:nvSpPr>
          <p:cNvPr id="3" name="Content Placeholder 2"/>
          <p:cNvSpPr>
            <a:spLocks noGrp="1"/>
          </p:cNvSpPr>
          <p:nvPr>
            <p:ph idx="1"/>
          </p:nvPr>
        </p:nvSpPr>
        <p:spPr/>
        <p:txBody>
          <a:bodyPr/>
          <a:lstStyle/>
          <a:p>
            <a:r>
              <a:rPr lang="en-US" dirty="0" smtClean="0"/>
              <a:t>The fire alarm continues to ring and the fire department has been notified.  The Incident Commander has reported to the fire panel and staff have been notified of the fire location.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52" y="0"/>
            <a:ext cx="8229600" cy="764275"/>
          </a:xfrm>
        </p:spPr>
        <p:txBody>
          <a:bodyPr/>
          <a:lstStyle/>
          <a:p>
            <a:r>
              <a:rPr lang="en-US" dirty="0" smtClean="0"/>
              <a:t>Discussion Questions</a:t>
            </a:r>
            <a:endParaRPr lang="en-US" dirty="0"/>
          </a:p>
        </p:txBody>
      </p:sp>
      <p:sp>
        <p:nvSpPr>
          <p:cNvPr id="3" name="Content Placeholder 2"/>
          <p:cNvSpPr>
            <a:spLocks noGrp="1"/>
          </p:cNvSpPr>
          <p:nvPr>
            <p:ph idx="1"/>
          </p:nvPr>
        </p:nvSpPr>
        <p:spPr>
          <a:xfrm>
            <a:off x="457200" y="1136174"/>
            <a:ext cx="8229600" cy="5223681"/>
          </a:xfrm>
        </p:spPr>
        <p:txBody>
          <a:bodyPr/>
          <a:lstStyle/>
          <a:p>
            <a:pPr marL="457200" indent="-457200">
              <a:buFont typeface="+mj-lt"/>
              <a:buAutoNum type="arabicPeriod" startAt="6"/>
            </a:pPr>
            <a:r>
              <a:rPr lang="en-US" sz="2400" dirty="0" smtClean="0"/>
              <a:t>Who responds to the fire area and what are their roles?</a:t>
            </a:r>
          </a:p>
          <a:p>
            <a:pPr marL="457200" lvl="0" indent="-457200">
              <a:buFont typeface="+mj-lt"/>
              <a:buAutoNum type="arabicPeriod" startAt="6"/>
            </a:pPr>
            <a:r>
              <a:rPr lang="en-US" sz="2400" dirty="0" smtClean="0"/>
              <a:t>What are other staff, who are not in the area impacted by the fire, doing once they become aware of the fire and its location?</a:t>
            </a:r>
          </a:p>
          <a:p>
            <a:pPr marL="457200" lvl="0" indent="-457200">
              <a:buFont typeface="+mj-lt"/>
              <a:buAutoNum type="arabicPeriod" startAt="6"/>
            </a:pPr>
            <a:r>
              <a:rPr lang="en-US" sz="2400" dirty="0" smtClean="0"/>
              <a:t>How are staff, patients and visitors accounted for?  Who gathers this information, how is it shared and with who? </a:t>
            </a:r>
          </a:p>
          <a:p>
            <a:pPr marL="457200" indent="-457200">
              <a:buFont typeface="+mj-lt"/>
              <a:buAutoNum type="arabicPeriod" startAt="6"/>
            </a:pPr>
            <a:r>
              <a:rPr lang="en-US" sz="2400" dirty="0" smtClean="0"/>
              <a:t>Are there any building systems which need to be taken into account (air circulation, propane system, oxygen) what is done with them?</a:t>
            </a:r>
          </a:p>
          <a:p>
            <a:pPr marL="514350" lvl="0" indent="-514350">
              <a:buFont typeface="+mj-lt"/>
              <a:buAutoNum type="arabicPeriod" startAt="6"/>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80839</TotalTime>
  <Words>746</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{Insert Facility Name} Exercise:  Fire/Code Red</vt:lpstr>
      <vt:lpstr>Overview</vt:lpstr>
      <vt:lpstr>Ground Rules</vt:lpstr>
      <vt:lpstr>Exercise Goals</vt:lpstr>
      <vt:lpstr>Phase #1</vt:lpstr>
      <vt:lpstr>Slide 6</vt:lpstr>
      <vt:lpstr>Discussion Questions</vt:lpstr>
      <vt:lpstr>Phase #2</vt:lpstr>
      <vt:lpstr>Discussion Questions</vt:lpstr>
      <vt:lpstr>Phase #3</vt:lpstr>
      <vt:lpstr>Discussion Questions</vt:lpstr>
      <vt:lpstr>Phase #4</vt:lpstr>
      <vt:lpstr>Discussion Questions</vt:lpstr>
      <vt:lpstr>Hot Wash</vt:lpstr>
    </vt:vector>
  </TitlesOfParts>
  <Company>PEIGOV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spdaley</cp:lastModifiedBy>
  <cp:revision>5763</cp:revision>
  <dcterms:created xsi:type="dcterms:W3CDTF">2008-10-28T12:17:52Z</dcterms:created>
  <dcterms:modified xsi:type="dcterms:W3CDTF">2021-01-25T19:25:01Z</dcterms:modified>
</cp:coreProperties>
</file>