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8" r:id="rId2"/>
    <p:sldId id="327" r:id="rId3"/>
    <p:sldId id="325" r:id="rId4"/>
    <p:sldId id="331" r:id="rId5"/>
    <p:sldId id="332" r:id="rId6"/>
    <p:sldId id="342" r:id="rId7"/>
    <p:sldId id="333" r:id="rId8"/>
    <p:sldId id="341" r:id="rId9"/>
    <p:sldId id="330" r:id="rId10"/>
    <p:sldId id="271" r:id="rId11"/>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C640"/>
    <a:srgbClr val="FFFF00"/>
    <a:srgbClr val="006666"/>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2" autoAdjust="0"/>
    <p:restoredTop sz="67761" autoAdjust="0"/>
  </p:normalViewPr>
  <p:slideViewPr>
    <p:cSldViewPr snapToGrid="0">
      <p:cViewPr varScale="1">
        <p:scale>
          <a:sx n="46" d="100"/>
          <a:sy n="46" d="100"/>
        </p:scale>
        <p:origin x="186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5C49D0C3-FBBD-4FFA-90C5-5EA075B30C35}" type="datetimeFigureOut">
              <a:rPr lang="en-US" smtClean="0"/>
              <a:pPr/>
              <a:t>8/6/2021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A0707253-9805-40F2-976A-AA246800B51D}" type="slidenum">
              <a:rPr lang="en-US" smtClean="0"/>
              <a:pPr/>
              <a:t>‹#›</a:t>
            </a:fld>
            <a:endParaRPr lang="en-US"/>
          </a:p>
        </p:txBody>
      </p:sp>
    </p:spTree>
    <p:extLst>
      <p:ext uri="{BB962C8B-B14F-4D97-AF65-F5344CB8AC3E}">
        <p14:creationId xmlns:p14="http://schemas.microsoft.com/office/powerpoint/2010/main" val="2467624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3" tIns="46656" rIns="93313" bIns="46656"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13" tIns="46656" rIns="93313" bIns="46656" rtlCol="0"/>
          <a:lstStyle>
            <a:lvl1pPr algn="r">
              <a:defRPr sz="1200"/>
            </a:lvl1pPr>
          </a:lstStyle>
          <a:p>
            <a:fld id="{49AD35F3-0960-4BAA-8B0D-122D69DB3BDC}" type="datetimeFigureOut">
              <a:rPr lang="en-US" smtClean="0"/>
              <a:pPr/>
              <a:t>8/6/2021</a:t>
            </a:fld>
            <a:endParaRPr lang="en-US"/>
          </a:p>
        </p:txBody>
      </p:sp>
      <p:sp>
        <p:nvSpPr>
          <p:cNvPr id="4" name="Slide Image Placeholder 3"/>
          <p:cNvSpPr>
            <a:spLocks noGrp="1" noRot="1" noChangeAspect="1"/>
          </p:cNvSpPr>
          <p:nvPr>
            <p:ph type="sldImg" idx="2"/>
          </p:nvPr>
        </p:nvSpPr>
        <p:spPr>
          <a:xfrm>
            <a:off x="1184275" y="696913"/>
            <a:ext cx="4654550" cy="3492500"/>
          </a:xfrm>
          <a:prstGeom prst="rect">
            <a:avLst/>
          </a:prstGeom>
          <a:noFill/>
          <a:ln w="12700">
            <a:solidFill>
              <a:prstClr val="black"/>
            </a:solidFill>
          </a:ln>
        </p:spPr>
        <p:txBody>
          <a:bodyPr vert="horz" lIns="93313" tIns="46656" rIns="93313" bIns="46656"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3" tIns="46656" rIns="93313" bIns="466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13" tIns="46656" rIns="93313" bIns="46656"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13" tIns="46656" rIns="93313" bIns="46656" rtlCol="0" anchor="b"/>
          <a:lstStyle>
            <a:lvl1pPr algn="r">
              <a:defRPr sz="1200"/>
            </a:lvl1pPr>
          </a:lstStyle>
          <a:p>
            <a:fld id="{1C15CF26-C335-4D3F-865B-C33751CB8A13}" type="slidenum">
              <a:rPr lang="en-US" smtClean="0"/>
              <a:pPr/>
              <a:t>‹#›</a:t>
            </a:fld>
            <a:endParaRPr lang="en-US"/>
          </a:p>
        </p:txBody>
      </p:sp>
    </p:spTree>
    <p:extLst>
      <p:ext uri="{BB962C8B-B14F-4D97-AF65-F5344CB8AC3E}">
        <p14:creationId xmlns:p14="http://schemas.microsoft.com/office/powerpoint/2010/main" val="2093847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15CF26-C335-4D3F-865B-C33751CB8A13}"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457200" y="1016000"/>
            <a:ext cx="8243888" cy="1498600"/>
          </a:xfrm>
        </p:spPr>
        <p:txBody>
          <a:bodyPr/>
          <a:lstStyle>
            <a:lvl1pPr>
              <a:defRPr>
                <a:solidFill>
                  <a:schemeClr val="tx1"/>
                </a:solidFill>
                <a:latin typeface="Myriad Pro" pitchFamily="34" charset="0"/>
              </a:defRPr>
            </a:lvl1pPr>
          </a:lstStyle>
          <a:p>
            <a:r>
              <a:rPr lang="en-US" dirty="0"/>
              <a:t>Click to edit Master title style</a:t>
            </a:r>
          </a:p>
        </p:txBody>
      </p:sp>
      <p:sp>
        <p:nvSpPr>
          <p:cNvPr id="4100" name="Rectangle 4"/>
          <p:cNvSpPr>
            <a:spLocks noGrp="1" noChangeArrowheads="1"/>
          </p:cNvSpPr>
          <p:nvPr>
            <p:ph type="subTitle" idx="1"/>
          </p:nvPr>
        </p:nvSpPr>
        <p:spPr>
          <a:xfrm>
            <a:off x="1385888" y="2771775"/>
            <a:ext cx="6400800" cy="1752600"/>
          </a:xfrm>
        </p:spPr>
        <p:txBody>
          <a:bodyPr/>
          <a:lstStyle>
            <a:lvl1pPr marL="0" indent="0" algn="ctr">
              <a:buFontTx/>
              <a:buNone/>
              <a:defRPr>
                <a:solidFill>
                  <a:schemeClr val="tx1">
                    <a:lumMod val="65000"/>
                    <a:lumOff val="35000"/>
                  </a:schemeClr>
                </a:solidFill>
                <a:latin typeface="Myriad Pro" pitchFamily="34" charset="0"/>
              </a:defRPr>
            </a:lvl1pPr>
          </a:lstStyle>
          <a:p>
            <a:r>
              <a:rPr lang="en-US" dirty="0"/>
              <a:t>Click to edit Master subtitle style</a:t>
            </a:r>
          </a:p>
        </p:txBody>
      </p:sp>
      <p:pic>
        <p:nvPicPr>
          <p:cNvPr id="6" name="Picture 5" descr="Health PEI title slide.jpg"/>
          <p:cNvPicPr>
            <a:picLocks noChangeAspect="1"/>
          </p:cNvPicPr>
          <p:nvPr userDrawn="1"/>
        </p:nvPicPr>
        <p:blipFill>
          <a:blip r:embed="rId2" cstate="print"/>
          <a:stretch>
            <a:fillRect/>
          </a:stretch>
        </p:blipFill>
        <p:spPr>
          <a:xfrm>
            <a:off x="0" y="0"/>
            <a:ext cx="9144000"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59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059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3"/>
          <p:cNvSpPr>
            <a:spLocks noGrp="1" noChangeArrowheads="1"/>
          </p:cNvSpPr>
          <p:nvPr>
            <p:ph type="body" idx="1"/>
          </p:nvPr>
        </p:nvSpPr>
        <p:spPr bwMode="auto">
          <a:xfrm>
            <a:off x="457200" y="1600200"/>
            <a:ext cx="8229600"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5" name="Picture 4" descr="Health PEI background slide.jpg"/>
          <p:cNvPicPr>
            <a:picLocks noChangeAspect="1"/>
          </p:cNvPicPr>
          <p:nvPr userDrawn="1"/>
        </p:nvPicPr>
        <p:blipFill>
          <a:blip r:embed="rId13" cstate="print"/>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400">
          <a:solidFill>
            <a:schemeClr val="tx2"/>
          </a:solidFill>
          <a:latin typeface="Myriad Pro"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folHlink"/>
        </a:buClr>
        <a:buChar char="•"/>
        <a:defRPr sz="3200">
          <a:solidFill>
            <a:schemeClr val="tx1"/>
          </a:solidFill>
          <a:latin typeface="Myriad Pro" pitchFamily="34" charset="0"/>
          <a:ea typeface="+mn-ea"/>
          <a:cs typeface="+mn-cs"/>
        </a:defRPr>
      </a:lvl1pPr>
      <a:lvl2pPr marL="742950" indent="-285750" algn="l" rtl="0" eaLnBrk="0" fontAlgn="base" hangingPunct="0">
        <a:spcBef>
          <a:spcPct val="20000"/>
        </a:spcBef>
        <a:spcAft>
          <a:spcPct val="0"/>
        </a:spcAft>
        <a:buClr>
          <a:srgbClr val="990000"/>
        </a:buClr>
        <a:buFont typeface="Marlett" pitchFamily="2" charset="2"/>
        <a:buChar char="8"/>
        <a:defRPr sz="2800">
          <a:solidFill>
            <a:schemeClr val="tx1"/>
          </a:solidFill>
          <a:latin typeface="Myriad Pro" pitchFamily="34" charset="0"/>
        </a:defRPr>
      </a:lvl2pPr>
      <a:lvl3pPr marL="1143000" indent="-228600" algn="l" rtl="0" eaLnBrk="0" fontAlgn="base" hangingPunct="0">
        <a:spcBef>
          <a:spcPct val="20000"/>
        </a:spcBef>
        <a:spcAft>
          <a:spcPct val="0"/>
        </a:spcAft>
        <a:buClr>
          <a:srgbClr val="006666"/>
        </a:buClr>
        <a:buFont typeface="Wingdings" pitchFamily="2" charset="2"/>
        <a:buChar char="§"/>
        <a:defRPr sz="2400">
          <a:solidFill>
            <a:schemeClr val="tx1"/>
          </a:solidFill>
          <a:latin typeface="Myriad Pro" pitchFamily="34" charset="0"/>
        </a:defRPr>
      </a:lvl3pPr>
      <a:lvl4pPr marL="1600200" indent="-228600" algn="l" rtl="0" eaLnBrk="0" fontAlgn="base" hangingPunct="0">
        <a:spcBef>
          <a:spcPct val="20000"/>
        </a:spcBef>
        <a:spcAft>
          <a:spcPct val="0"/>
        </a:spcAft>
        <a:buChar char="–"/>
        <a:defRPr sz="2000">
          <a:solidFill>
            <a:schemeClr val="tx1"/>
          </a:solidFill>
          <a:latin typeface="Myriad Pro" pitchFamily="34" charset="0"/>
        </a:defRPr>
      </a:lvl4pPr>
      <a:lvl5pPr marL="2057400" indent="-228600" algn="l" rtl="0" eaLnBrk="0" fontAlgn="base" hangingPunct="0">
        <a:spcBef>
          <a:spcPct val="20000"/>
        </a:spcBef>
        <a:spcAft>
          <a:spcPct val="0"/>
        </a:spcAft>
        <a:buChar char="»"/>
        <a:defRPr sz="2000">
          <a:solidFill>
            <a:schemeClr val="tx1"/>
          </a:solidFill>
          <a:latin typeface="Myriad Pro"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healthpei.ca/scr/lt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34621" y="1602854"/>
            <a:ext cx="8243888" cy="1498600"/>
          </a:xfrm>
        </p:spPr>
        <p:txBody>
          <a:bodyPr/>
          <a:lstStyle/>
          <a:p>
            <a:pPr eaLnBrk="1" hangingPunct="1"/>
            <a:r>
              <a:rPr lang="en-US" sz="3200" b="1" dirty="0" smtClean="0"/>
              <a:t>Long Term Care - Introduction to Facility Emergency Plans</a:t>
            </a:r>
          </a:p>
        </p:txBody>
      </p:sp>
      <p:sp>
        <p:nvSpPr>
          <p:cNvPr id="3075" name="Rectangle 3"/>
          <p:cNvSpPr>
            <a:spLocks noGrp="1" noChangeArrowheads="1"/>
          </p:cNvSpPr>
          <p:nvPr>
            <p:ph type="subTitle" idx="1"/>
          </p:nvPr>
        </p:nvSpPr>
        <p:spPr>
          <a:xfrm>
            <a:off x="629587" y="3426868"/>
            <a:ext cx="7749915" cy="845329"/>
          </a:xfrm>
        </p:spPr>
        <p:txBody>
          <a:bodyPr/>
          <a:lstStyle/>
          <a:p>
            <a:pPr eaLnBrk="1" hangingPunct="1"/>
            <a:r>
              <a:rPr lang="en-US" sz="4800" b="1" dirty="0" smtClean="0">
                <a:solidFill>
                  <a:srgbClr val="00B050"/>
                </a:solidFill>
              </a:rPr>
              <a:t>Code Green - Evacuation</a:t>
            </a:r>
          </a:p>
          <a:p>
            <a:pPr eaLnBrk="1" hangingPunct="1"/>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92824" y="2333767"/>
            <a:ext cx="4667534" cy="707886"/>
          </a:xfrm>
          <a:prstGeom prst="rect">
            <a:avLst/>
          </a:prstGeom>
          <a:noFill/>
        </p:spPr>
        <p:txBody>
          <a:bodyPr wrap="square" rtlCol="0">
            <a:spAutoFit/>
          </a:bodyPr>
          <a:lstStyle/>
          <a:p>
            <a:pPr algn="ctr"/>
            <a:r>
              <a:rPr lang="en-US" sz="4000" b="1" dirty="0" smtClean="0"/>
              <a:t>Thank you!</a:t>
            </a:r>
            <a:endParaRPr lang="en-US" sz="4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196" y="0"/>
            <a:ext cx="8229600" cy="929390"/>
          </a:xfrm>
        </p:spPr>
        <p:txBody>
          <a:bodyPr/>
          <a:lstStyle/>
          <a:p>
            <a:r>
              <a:rPr lang="en-US" dirty="0" smtClean="0"/>
              <a:t>What is a “</a:t>
            </a:r>
            <a:r>
              <a:rPr lang="en-US" b="1" dirty="0" smtClean="0">
                <a:solidFill>
                  <a:srgbClr val="00B050"/>
                </a:solidFill>
              </a:rPr>
              <a:t>Code Green</a:t>
            </a:r>
            <a:r>
              <a:rPr lang="en-US" dirty="0" smtClean="0"/>
              <a:t>”</a:t>
            </a:r>
            <a:endParaRPr lang="en-US" dirty="0"/>
          </a:p>
        </p:txBody>
      </p:sp>
      <p:sp>
        <p:nvSpPr>
          <p:cNvPr id="3" name="Content Placeholder 2"/>
          <p:cNvSpPr>
            <a:spLocks noGrp="1"/>
          </p:cNvSpPr>
          <p:nvPr>
            <p:ph idx="1"/>
          </p:nvPr>
        </p:nvSpPr>
        <p:spPr>
          <a:xfrm>
            <a:off x="428745" y="1045311"/>
            <a:ext cx="8229600" cy="3733800"/>
          </a:xfrm>
        </p:spPr>
        <p:txBody>
          <a:bodyPr/>
          <a:lstStyle/>
          <a:p>
            <a:r>
              <a:rPr lang="en-US" sz="2600" b="1" dirty="0" smtClean="0">
                <a:solidFill>
                  <a:srgbClr val="00B050"/>
                </a:solidFill>
              </a:rPr>
              <a:t>Code Green </a:t>
            </a:r>
            <a:r>
              <a:rPr lang="en-US" sz="2600" dirty="0" smtClean="0"/>
              <a:t>is called when there is a need to evacuate all or part of the facility to another area within the facility, or out of the facility all together.</a:t>
            </a:r>
          </a:p>
          <a:p>
            <a:endParaRPr lang="en-US" sz="800" dirty="0" smtClean="0"/>
          </a:p>
          <a:p>
            <a:r>
              <a:rPr lang="en-US" sz="2600" dirty="0" smtClean="0"/>
              <a:t>Some of the key objectives of the plan include alerting staff of the need to evacuate, identifying the type of evacuation and the evacuation “collection area,” accounting for residents and moving residents from the area being evacuated to the “collection area.”</a:t>
            </a:r>
          </a:p>
          <a:p>
            <a:endParaRPr lang="en-US" sz="800" dirty="0" smtClean="0"/>
          </a:p>
          <a:p>
            <a:r>
              <a:rPr lang="en-US" sz="2600" dirty="0" smtClean="0"/>
              <a:t>There are various types of evacuation which can be called under the </a:t>
            </a:r>
            <a:r>
              <a:rPr lang="en-US" sz="2600" dirty="0" smtClean="0">
                <a:solidFill>
                  <a:srgbClr val="00B050"/>
                </a:solidFill>
              </a:rPr>
              <a:t>Code Green </a:t>
            </a:r>
            <a:r>
              <a:rPr lang="en-US" sz="2600" dirty="0" smtClean="0"/>
              <a:t>Plan.</a:t>
            </a:r>
            <a:endParaRPr lang="en-US" sz="2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2800" b="1" dirty="0" smtClean="0"/>
              <a:t>Types of Evacuation Under </a:t>
            </a:r>
            <a:r>
              <a:rPr lang="en-US" sz="2800" b="1" dirty="0" smtClean="0">
                <a:solidFill>
                  <a:srgbClr val="00B050"/>
                </a:solidFill>
              </a:rPr>
              <a:t>Code Green</a:t>
            </a:r>
            <a:endParaRPr lang="en-US" sz="2800" b="1" dirty="0">
              <a:solidFill>
                <a:srgbClr val="00B050"/>
              </a:solidFill>
            </a:endParaRPr>
          </a:p>
        </p:txBody>
      </p:sp>
      <p:sp>
        <p:nvSpPr>
          <p:cNvPr id="3" name="Content Placeholder 2"/>
          <p:cNvSpPr>
            <a:spLocks noGrp="1"/>
          </p:cNvSpPr>
          <p:nvPr>
            <p:ph idx="1"/>
          </p:nvPr>
        </p:nvSpPr>
        <p:spPr>
          <a:xfrm>
            <a:off x="232474" y="840782"/>
            <a:ext cx="8611723" cy="4480725"/>
          </a:xfrm>
        </p:spPr>
        <p:txBody>
          <a:bodyPr/>
          <a:lstStyle/>
          <a:p>
            <a:pPr lvl="0"/>
            <a:r>
              <a:rPr lang="en-US" b="1" dirty="0" smtClean="0"/>
              <a:t>Partial evacuation:</a:t>
            </a:r>
            <a:r>
              <a:rPr lang="en-US" dirty="0" smtClean="0"/>
              <a:t> </a:t>
            </a:r>
            <a:r>
              <a:rPr lang="en-US" sz="1800" dirty="0" smtClean="0"/>
              <a:t>Residents are moved within the building to an area away from the immediate threat.  This can be out of a room to another, beyond the nearest fire door, to another area of the building etc.  This is usually triggered by an initial threat (e.g. fire, hazardous materials spill, disruptive or violent individual) and can be triggered by any staff member observing a threat to safety in the area.</a:t>
            </a:r>
          </a:p>
          <a:p>
            <a:endParaRPr lang="en-US" sz="2400" dirty="0"/>
          </a:p>
        </p:txBody>
      </p:sp>
      <p:pic>
        <p:nvPicPr>
          <p:cNvPr id="1028" name="Picture 4"/>
          <p:cNvPicPr>
            <a:picLocks noChangeAspect="1" noChangeArrowheads="1"/>
          </p:cNvPicPr>
          <p:nvPr/>
        </p:nvPicPr>
        <p:blipFill>
          <a:blip r:embed="rId3" cstate="print"/>
          <a:srcRect/>
          <a:stretch>
            <a:fillRect/>
          </a:stretch>
        </p:blipFill>
        <p:spPr bwMode="auto">
          <a:xfrm>
            <a:off x="5697200" y="3637693"/>
            <a:ext cx="2382498" cy="2316318"/>
          </a:xfrm>
          <a:prstGeom prst="rect">
            <a:avLst/>
          </a:prstGeom>
          <a:noFill/>
          <a:ln w="9525">
            <a:noFill/>
            <a:miter lim="800000"/>
            <a:headEnd/>
            <a:tailEnd/>
          </a:ln>
          <a:effectLst/>
        </p:spPr>
      </p:pic>
      <p:pic>
        <p:nvPicPr>
          <p:cNvPr id="1029" name="Picture 5"/>
          <p:cNvPicPr>
            <a:picLocks noChangeAspect="1" noChangeArrowheads="1"/>
          </p:cNvPicPr>
          <p:nvPr/>
        </p:nvPicPr>
        <p:blipFill>
          <a:blip r:embed="rId4" cstate="print"/>
          <a:srcRect/>
          <a:stretch>
            <a:fillRect/>
          </a:stretch>
        </p:blipFill>
        <p:spPr bwMode="auto">
          <a:xfrm>
            <a:off x="718122" y="2997487"/>
            <a:ext cx="4843229" cy="3016397"/>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74361"/>
          </a:xfrm>
        </p:spPr>
        <p:txBody>
          <a:bodyPr/>
          <a:lstStyle/>
          <a:p>
            <a:r>
              <a:rPr lang="en-US" sz="2800" b="1" dirty="0" smtClean="0"/>
              <a:t>Types of Evacuation Under </a:t>
            </a:r>
            <a:r>
              <a:rPr lang="en-US" sz="2800" b="1" dirty="0" smtClean="0">
                <a:solidFill>
                  <a:srgbClr val="00B050"/>
                </a:solidFill>
              </a:rPr>
              <a:t>Code Green</a:t>
            </a:r>
            <a:endParaRPr lang="en-US" sz="2800" b="1" dirty="0">
              <a:solidFill>
                <a:srgbClr val="00B050"/>
              </a:solidFill>
            </a:endParaRPr>
          </a:p>
        </p:txBody>
      </p:sp>
      <p:sp>
        <p:nvSpPr>
          <p:cNvPr id="3" name="Content Placeholder 2"/>
          <p:cNvSpPr>
            <a:spLocks noGrp="1"/>
          </p:cNvSpPr>
          <p:nvPr>
            <p:ph idx="1"/>
          </p:nvPr>
        </p:nvSpPr>
        <p:spPr>
          <a:xfrm>
            <a:off x="412230" y="790731"/>
            <a:ext cx="8229600" cy="3733800"/>
          </a:xfrm>
        </p:spPr>
        <p:txBody>
          <a:bodyPr/>
          <a:lstStyle/>
          <a:p>
            <a:r>
              <a:rPr lang="en-US" b="1" dirty="0" smtClean="0"/>
              <a:t>Horizontal Evacuation:</a:t>
            </a:r>
            <a:r>
              <a:rPr lang="en-US" sz="2000" b="1" dirty="0" smtClean="0"/>
              <a:t> </a:t>
            </a:r>
            <a:r>
              <a:rPr lang="en-US" sz="2000" dirty="0" smtClean="0"/>
              <a:t>This is the movement of residents horizontally out of one area to another beyond the nearest fire door or to the exterior of the building.  Usually called by the Incident Commander or area Team Leader.</a:t>
            </a:r>
            <a:endParaRPr lang="en-US" dirty="0" smtClean="0"/>
          </a:p>
          <a:p>
            <a:endParaRPr lang="en-US" dirty="0" smtClean="0"/>
          </a:p>
          <a:p>
            <a:endParaRPr lang="en-US" dirty="0" smtClean="0"/>
          </a:p>
          <a:p>
            <a:endParaRPr lang="en-US" dirty="0"/>
          </a:p>
        </p:txBody>
      </p:sp>
      <p:pic>
        <p:nvPicPr>
          <p:cNvPr id="2051" name="Picture 3"/>
          <p:cNvPicPr>
            <a:picLocks noChangeAspect="1" noChangeArrowheads="1"/>
          </p:cNvPicPr>
          <p:nvPr/>
        </p:nvPicPr>
        <p:blipFill>
          <a:blip r:embed="rId2" cstate="print"/>
          <a:srcRect/>
          <a:stretch>
            <a:fillRect/>
          </a:stretch>
        </p:blipFill>
        <p:spPr bwMode="auto">
          <a:xfrm>
            <a:off x="254833" y="2405376"/>
            <a:ext cx="4570915" cy="4093452"/>
          </a:xfrm>
          <a:prstGeom prst="rect">
            <a:avLst/>
          </a:prstGeom>
          <a:noFill/>
          <a:ln w="9525">
            <a:noFill/>
            <a:miter lim="800000"/>
            <a:headEnd/>
            <a:tailEnd/>
          </a:ln>
          <a:effectLst/>
        </p:spPr>
      </p:pic>
      <p:sp>
        <p:nvSpPr>
          <p:cNvPr id="2052" name="AutoShape 4"/>
          <p:cNvSpPr>
            <a:spLocks noChangeArrowheads="1"/>
          </p:cNvSpPr>
          <p:nvPr/>
        </p:nvSpPr>
        <p:spPr bwMode="auto">
          <a:xfrm>
            <a:off x="4646950" y="4519847"/>
            <a:ext cx="131945" cy="262016"/>
          </a:xfrm>
          <a:prstGeom prst="irregularSeal1">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3" name="Picture 5"/>
          <p:cNvPicPr>
            <a:picLocks noChangeAspect="1" noChangeArrowheads="1"/>
          </p:cNvPicPr>
          <p:nvPr/>
        </p:nvPicPr>
        <p:blipFill>
          <a:blip r:embed="rId3" cstate="print"/>
          <a:srcRect/>
          <a:stretch>
            <a:fillRect/>
          </a:stretch>
        </p:blipFill>
        <p:spPr bwMode="auto">
          <a:xfrm>
            <a:off x="5258660" y="3646201"/>
            <a:ext cx="2524125" cy="253365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170" y="0"/>
            <a:ext cx="8229600" cy="674557"/>
          </a:xfrm>
        </p:spPr>
        <p:txBody>
          <a:bodyPr/>
          <a:lstStyle/>
          <a:p>
            <a:r>
              <a:rPr lang="en-US" sz="3200" b="1" dirty="0" smtClean="0"/>
              <a:t>Types of Evacuation Under </a:t>
            </a:r>
            <a:r>
              <a:rPr lang="en-US" sz="3200" b="1" dirty="0" smtClean="0">
                <a:solidFill>
                  <a:srgbClr val="00B050"/>
                </a:solidFill>
              </a:rPr>
              <a:t>Code Green</a:t>
            </a:r>
            <a:endParaRPr lang="en-US" sz="3200" dirty="0"/>
          </a:p>
        </p:txBody>
      </p:sp>
      <p:sp>
        <p:nvSpPr>
          <p:cNvPr id="3" name="Content Placeholder 2"/>
          <p:cNvSpPr>
            <a:spLocks noGrp="1"/>
          </p:cNvSpPr>
          <p:nvPr>
            <p:ph idx="1"/>
          </p:nvPr>
        </p:nvSpPr>
        <p:spPr>
          <a:xfrm>
            <a:off x="457200" y="625840"/>
            <a:ext cx="8229600" cy="3733800"/>
          </a:xfrm>
        </p:spPr>
        <p:txBody>
          <a:bodyPr/>
          <a:lstStyle/>
          <a:p>
            <a:r>
              <a:rPr lang="en-US" b="1" dirty="0" smtClean="0"/>
              <a:t>Total Evacuation</a:t>
            </a:r>
            <a:r>
              <a:rPr lang="en-US" sz="2400" b="1" dirty="0" smtClean="0"/>
              <a:t>: </a:t>
            </a:r>
            <a:r>
              <a:rPr lang="en-US" sz="2400" dirty="0" smtClean="0"/>
              <a:t>This is an evacuation of all residents to the exterior of the building. This is usually called by the Incident Commander in conjunction with first responders.</a:t>
            </a:r>
            <a:endParaRPr lang="en-US" sz="2400" dirty="0"/>
          </a:p>
        </p:txBody>
      </p:sp>
      <p:pic>
        <p:nvPicPr>
          <p:cNvPr id="3074" name="Picture 2"/>
          <p:cNvPicPr>
            <a:picLocks noChangeAspect="1" noChangeArrowheads="1"/>
          </p:cNvPicPr>
          <p:nvPr/>
        </p:nvPicPr>
        <p:blipFill>
          <a:blip r:embed="rId2" cstate="print"/>
          <a:srcRect/>
          <a:stretch>
            <a:fillRect/>
          </a:stretch>
        </p:blipFill>
        <p:spPr bwMode="auto">
          <a:xfrm>
            <a:off x="371959" y="2238352"/>
            <a:ext cx="8415580" cy="4619648"/>
          </a:xfrm>
          <a:prstGeom prst="rect">
            <a:avLst/>
          </a:prstGeom>
          <a:noFill/>
          <a:ln w="9525">
            <a:noFill/>
            <a:miter lim="800000"/>
            <a:headEnd/>
            <a:tailEnd/>
          </a:ln>
          <a:effectLst/>
        </p:spPr>
      </p:pic>
      <p:pic>
        <p:nvPicPr>
          <p:cNvPr id="6" name="Picture 5"/>
          <p:cNvPicPr>
            <a:picLocks noChangeAspect="1" noChangeArrowheads="1"/>
          </p:cNvPicPr>
          <p:nvPr/>
        </p:nvPicPr>
        <p:blipFill>
          <a:blip r:embed="rId3" cstate="print"/>
          <a:srcRect/>
          <a:stretch>
            <a:fillRect/>
          </a:stretch>
        </p:blipFill>
        <p:spPr bwMode="auto">
          <a:xfrm>
            <a:off x="4778974" y="3960995"/>
            <a:ext cx="2524125" cy="253365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190" y="0"/>
            <a:ext cx="8229600" cy="1143000"/>
          </a:xfrm>
        </p:spPr>
        <p:txBody>
          <a:bodyPr/>
          <a:lstStyle/>
          <a:p>
            <a:r>
              <a:rPr lang="en-US" sz="3600" b="1" dirty="0" smtClean="0"/>
              <a:t>What to do if Code Green is Called</a:t>
            </a:r>
            <a:endParaRPr lang="en-US" sz="3600" b="1" dirty="0"/>
          </a:p>
        </p:txBody>
      </p:sp>
      <p:sp>
        <p:nvSpPr>
          <p:cNvPr id="3" name="Content Placeholder 2"/>
          <p:cNvSpPr>
            <a:spLocks noGrp="1"/>
          </p:cNvSpPr>
          <p:nvPr>
            <p:ph idx="1"/>
          </p:nvPr>
        </p:nvSpPr>
        <p:spPr>
          <a:xfrm>
            <a:off x="397239" y="970613"/>
            <a:ext cx="8229600" cy="3733800"/>
          </a:xfrm>
        </p:spPr>
        <p:txBody>
          <a:bodyPr/>
          <a:lstStyle/>
          <a:p>
            <a:pPr lvl="0"/>
            <a:r>
              <a:rPr lang="en-US" sz="2400" dirty="0" smtClean="0"/>
              <a:t>If not engaged in other emergency duties, return to your </a:t>
            </a:r>
            <a:r>
              <a:rPr lang="en-US" sz="2400" dirty="0" err="1" smtClean="0"/>
              <a:t>neighbourhood</a:t>
            </a:r>
            <a:r>
              <a:rPr lang="en-US" sz="2400" dirty="0" smtClean="0"/>
              <a:t> once notified of “Code Green” </a:t>
            </a:r>
          </a:p>
          <a:p>
            <a:r>
              <a:rPr lang="en-US" sz="2400" dirty="0" err="1" smtClean="0"/>
              <a:t>Neighbourhood</a:t>
            </a:r>
            <a:r>
              <a:rPr lang="en-US" sz="2400" dirty="0" smtClean="0"/>
              <a:t> team leaders will initiate a roll call to account for their staff and other staff in the </a:t>
            </a:r>
            <a:r>
              <a:rPr lang="en-US" sz="2400" dirty="0" err="1" smtClean="0"/>
              <a:t>neighbourhood</a:t>
            </a:r>
            <a:endParaRPr lang="en-US" sz="2400" dirty="0" smtClean="0"/>
          </a:p>
          <a:p>
            <a:r>
              <a:rPr lang="en-US" sz="2400" dirty="0" smtClean="0"/>
              <a:t>Undertake any additional assignments including accounting for residents</a:t>
            </a:r>
          </a:p>
          <a:p>
            <a:r>
              <a:rPr lang="en-US" sz="2400" dirty="0" smtClean="0"/>
              <a:t>Begin preparing residents for evacuation including</a:t>
            </a:r>
          </a:p>
          <a:p>
            <a:pPr lvl="1"/>
            <a:r>
              <a:rPr lang="en-US" sz="2000" dirty="0" smtClean="0"/>
              <a:t>Transfer residents to wheel chairs</a:t>
            </a:r>
          </a:p>
          <a:p>
            <a:pPr lvl="1"/>
            <a:r>
              <a:rPr lang="en-US" sz="2000" dirty="0" smtClean="0"/>
              <a:t>Gather blankets if safe to do so</a:t>
            </a:r>
          </a:p>
          <a:p>
            <a:pPr lvl="1"/>
            <a:r>
              <a:rPr lang="en-US" sz="2000" dirty="0" smtClean="0"/>
              <a:t>Gather other materials </a:t>
            </a:r>
            <a:r>
              <a:rPr lang="en-US" sz="2000" dirty="0" err="1" smtClean="0"/>
              <a:t>eg</a:t>
            </a:r>
            <a:r>
              <a:rPr lang="en-US" sz="2000" dirty="0" smtClean="0"/>
              <a:t>. charts, oxygen tanks, census etc. required for evacuation</a:t>
            </a:r>
          </a:p>
          <a:p>
            <a:r>
              <a:rPr lang="en-US" sz="2400" dirty="0" smtClean="0"/>
              <a:t>Evacuate residents as directed/as necessary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59370"/>
          </a:xfrm>
        </p:spPr>
        <p:txBody>
          <a:bodyPr/>
          <a:lstStyle/>
          <a:p>
            <a:r>
              <a:rPr lang="en-US" dirty="0" smtClean="0"/>
              <a:t>Things To Remember</a:t>
            </a:r>
            <a:endParaRPr lang="en-US" dirty="0"/>
          </a:p>
        </p:txBody>
      </p:sp>
      <p:sp>
        <p:nvSpPr>
          <p:cNvPr id="3" name="Content Placeholder 2"/>
          <p:cNvSpPr>
            <a:spLocks noGrp="1"/>
          </p:cNvSpPr>
          <p:nvPr>
            <p:ph idx="1"/>
          </p:nvPr>
        </p:nvSpPr>
        <p:spPr>
          <a:xfrm>
            <a:off x="367259" y="985603"/>
            <a:ext cx="8229600" cy="3733800"/>
          </a:xfrm>
        </p:spPr>
        <p:txBody>
          <a:bodyPr/>
          <a:lstStyle/>
          <a:p>
            <a:r>
              <a:rPr lang="en-US" sz="2400" dirty="0" smtClean="0"/>
              <a:t>You are free to evacuate residents, visitors and yourself from an area if it becomes unsafe</a:t>
            </a:r>
          </a:p>
          <a:p>
            <a:r>
              <a:rPr lang="en-US" sz="2400" dirty="0" smtClean="0"/>
              <a:t>Move residents in order of most to least ambulatory</a:t>
            </a:r>
          </a:p>
          <a:p>
            <a:r>
              <a:rPr lang="en-US" sz="2400" dirty="0" smtClean="0"/>
              <a:t>Follow the Incident Commanders instructions regarding evacuation, if provided</a:t>
            </a:r>
          </a:p>
          <a:p>
            <a:r>
              <a:rPr lang="en-US" sz="2400" dirty="0" smtClean="0"/>
              <a:t>Account for residents before and after evacuation of an area</a:t>
            </a:r>
          </a:p>
          <a:p>
            <a:r>
              <a:rPr lang="en-US" sz="2400" dirty="0" smtClean="0"/>
              <a:t>When evacuating an area remember to activate red door tags – place in up position if room is vacant, leave down if occupied</a:t>
            </a:r>
          </a:p>
          <a:p>
            <a:r>
              <a:rPr lang="en-US" sz="2400" dirty="0" smtClean="0"/>
              <a:t>Use wheel chairs to evacuate residents if they are available and time permits</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190" y="0"/>
            <a:ext cx="8229600" cy="1143000"/>
          </a:xfrm>
        </p:spPr>
        <p:txBody>
          <a:bodyPr/>
          <a:lstStyle/>
          <a:p>
            <a:r>
              <a:rPr lang="en-US" dirty="0" smtClean="0"/>
              <a:t>Know Your Facility</a:t>
            </a:r>
            <a:endParaRPr lang="en-US" dirty="0"/>
          </a:p>
        </p:txBody>
      </p:sp>
      <p:sp>
        <p:nvSpPr>
          <p:cNvPr id="3" name="Content Placeholder 2"/>
          <p:cNvSpPr>
            <a:spLocks noGrp="1"/>
          </p:cNvSpPr>
          <p:nvPr>
            <p:ph idx="1"/>
          </p:nvPr>
        </p:nvSpPr>
        <p:spPr>
          <a:xfrm>
            <a:off x="472190" y="1090535"/>
            <a:ext cx="8229600" cy="3733800"/>
          </a:xfrm>
        </p:spPr>
        <p:txBody>
          <a:bodyPr/>
          <a:lstStyle/>
          <a:p>
            <a:r>
              <a:rPr lang="en-US" dirty="0" smtClean="0"/>
              <a:t>You know the location of:</a:t>
            </a:r>
          </a:p>
          <a:p>
            <a:pPr lvl="1"/>
            <a:r>
              <a:rPr lang="en-US" dirty="0" smtClean="0"/>
              <a:t>Facility Exit Doors and Pathways</a:t>
            </a:r>
          </a:p>
          <a:p>
            <a:pPr lvl="1"/>
            <a:r>
              <a:rPr lang="en-US" dirty="0" smtClean="0"/>
              <a:t>Site evacuation maps</a:t>
            </a:r>
          </a:p>
          <a:p>
            <a:pPr lvl="1"/>
            <a:r>
              <a:rPr lang="en-US" dirty="0" smtClean="0"/>
              <a:t>Blue Door lock override pull stations (in </a:t>
            </a:r>
            <a:r>
              <a:rPr lang="en-US" smtClean="0"/>
              <a:t>some sites)</a:t>
            </a:r>
            <a:endParaRPr lang="en-US" dirty="0" smtClean="0"/>
          </a:p>
          <a:p>
            <a:pPr lvl="1"/>
            <a:r>
              <a:rPr lang="en-US" dirty="0" smtClean="0"/>
              <a:t>Predetermined gathering, collection or muster stations</a:t>
            </a:r>
          </a:p>
          <a:p>
            <a:pPr lvl="1"/>
            <a:r>
              <a:rPr lang="en-US" dirty="0" smtClean="0"/>
              <a:t>Wheel chairs and other evacuation aids</a:t>
            </a:r>
          </a:p>
          <a:p>
            <a:pPr lvl="1"/>
            <a:r>
              <a:rPr lang="en-US" dirty="0" smtClean="0"/>
              <a:t>Site All Hazards/Emergency Plan</a:t>
            </a:r>
          </a:p>
          <a:p>
            <a:pPr lv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go to learn more!</a:t>
            </a:r>
            <a:endParaRPr lang="en-US" dirty="0"/>
          </a:p>
        </p:txBody>
      </p:sp>
      <p:sp>
        <p:nvSpPr>
          <p:cNvPr id="3" name="Content Placeholder 2"/>
          <p:cNvSpPr>
            <a:spLocks noGrp="1"/>
          </p:cNvSpPr>
          <p:nvPr>
            <p:ph idx="1"/>
          </p:nvPr>
        </p:nvSpPr>
        <p:spPr/>
        <p:txBody>
          <a:bodyPr/>
          <a:lstStyle/>
          <a:p>
            <a:r>
              <a:rPr lang="en-US" dirty="0" smtClean="0"/>
              <a:t>Site </a:t>
            </a:r>
            <a:r>
              <a:rPr lang="en-US" smtClean="0"/>
              <a:t>All Hazards/Emergency </a:t>
            </a:r>
            <a:r>
              <a:rPr lang="en-US" dirty="0" smtClean="0"/>
              <a:t>Plan</a:t>
            </a:r>
          </a:p>
          <a:p>
            <a:r>
              <a:rPr lang="en-US" dirty="0" smtClean="0"/>
              <a:t>Supervisor</a:t>
            </a:r>
          </a:p>
          <a:p>
            <a:r>
              <a:rPr lang="en-US" i="1" dirty="0" smtClean="0">
                <a:hlinkClick r:id="rId2"/>
              </a:rPr>
              <a:t>www.healthpei.ca/scr/ltc</a:t>
            </a:r>
            <a:r>
              <a:rPr lang="en-US" i="1" dirty="0" smtClean="0"/>
              <a:t> </a:t>
            </a:r>
          </a:p>
          <a:p>
            <a:r>
              <a:rPr lang="en-US" dirty="0" smtClean="0"/>
              <a:t>Contact Emergency Health and Planning Services</a:t>
            </a:r>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24361</TotalTime>
  <Words>531</Words>
  <Application>Microsoft Office PowerPoint</Application>
  <PresentationFormat>On-screen Show (4:3)</PresentationFormat>
  <Paragraphs>46</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Marlett</vt:lpstr>
      <vt:lpstr>Myriad Pro</vt:lpstr>
      <vt:lpstr>Wingdings</vt:lpstr>
      <vt:lpstr>Default Design</vt:lpstr>
      <vt:lpstr>Long Term Care - Introduction to Facility Emergency Plans</vt:lpstr>
      <vt:lpstr>What is a “Code Green”</vt:lpstr>
      <vt:lpstr>Types of Evacuation Under Code Green</vt:lpstr>
      <vt:lpstr>Types of Evacuation Under Code Green</vt:lpstr>
      <vt:lpstr>Types of Evacuation Under Code Green</vt:lpstr>
      <vt:lpstr>What to do if Code Green is Called</vt:lpstr>
      <vt:lpstr>Things To Remember</vt:lpstr>
      <vt:lpstr>Know Your Facility</vt:lpstr>
      <vt:lpstr>Where to go to learn more!</vt:lpstr>
      <vt:lpstr>PowerPoint Presentation</vt:lpstr>
    </vt:vector>
  </TitlesOfParts>
  <Company>PEIGOV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ssccoles</dc:creator>
  <cp:lastModifiedBy>Gaylene MacDonald</cp:lastModifiedBy>
  <cp:revision>2020</cp:revision>
  <dcterms:created xsi:type="dcterms:W3CDTF">2008-10-28T12:17:52Z</dcterms:created>
  <dcterms:modified xsi:type="dcterms:W3CDTF">2021-08-06T17:15:51Z</dcterms:modified>
</cp:coreProperties>
</file>