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740" r:id="rId2"/>
    <p:sldId id="810" r:id="rId3"/>
    <p:sldId id="819" r:id="rId4"/>
    <p:sldId id="814" r:id="rId5"/>
    <p:sldId id="785" r:id="rId6"/>
    <p:sldId id="782" r:id="rId7"/>
    <p:sldId id="816" r:id="rId8"/>
    <p:sldId id="820" r:id="rId9"/>
    <p:sldId id="786" r:id="rId10"/>
    <p:sldId id="791" r:id="rId11"/>
    <p:sldId id="792" r:id="rId12"/>
    <p:sldId id="784" r:id="rId13"/>
    <p:sldId id="803" r:id="rId14"/>
    <p:sldId id="804" r:id="rId15"/>
    <p:sldId id="805" r:id="rId16"/>
    <p:sldId id="815" r:id="rId17"/>
    <p:sldId id="823" r:id="rId18"/>
    <p:sldId id="825" r:id="rId19"/>
    <p:sldId id="826" r:id="rId20"/>
    <p:sldId id="828" r:id="rId21"/>
    <p:sldId id="827" r:id="rId22"/>
    <p:sldId id="829" r:id="rId23"/>
    <p:sldId id="830" r:id="rId24"/>
    <p:sldId id="831" r:id="rId25"/>
    <p:sldId id="832" r:id="rId26"/>
    <p:sldId id="833" r:id="rId27"/>
    <p:sldId id="834" r:id="rId28"/>
    <p:sldId id="817" r:id="rId29"/>
    <p:sldId id="835" r:id="rId30"/>
    <p:sldId id="840" r:id="rId31"/>
    <p:sldId id="842" r:id="rId32"/>
    <p:sldId id="836" r:id="rId33"/>
    <p:sldId id="843" r:id="rId34"/>
    <p:sldId id="838" r:id="rId35"/>
    <p:sldId id="837" r:id="rId36"/>
    <p:sldId id="839" r:id="rId37"/>
    <p:sldId id="841" r:id="rId38"/>
    <p:sldId id="824" r:id="rId39"/>
    <p:sldId id="821"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332D3F"/>
    <a:srgbClr val="1B4752"/>
    <a:srgbClr val="000000"/>
    <a:srgbClr val="215968"/>
    <a:srgbClr val="0000E9"/>
    <a:srgbClr val="FFB21B"/>
    <a:srgbClr val="FECC66"/>
    <a:srgbClr val="5E89B2"/>
    <a:srgbClr val="15A69A"/>
    <a:srgbClr val="FD76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p:restoredTop sz="94694"/>
  </p:normalViewPr>
  <p:slideViewPr>
    <p:cSldViewPr snapToGrid="0" snapToObjects="1">
      <p:cViewPr varScale="1">
        <p:scale>
          <a:sx n="121" d="100"/>
          <a:sy n="121" d="100"/>
        </p:scale>
        <p:origin x="1856" y="176"/>
      </p:cViewPr>
      <p:guideLst>
        <p:guide orient="horz" pos="2160"/>
        <p:guide pos="2880"/>
      </p:guideLst>
    </p:cSldViewPr>
  </p:slideViewPr>
  <p:notesTextViewPr>
    <p:cViewPr>
      <p:scale>
        <a:sx n="100" d="100"/>
        <a:sy n="100" d="100"/>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2E4990-95AF-2C45-953A-FFA3397BC993}" type="doc">
      <dgm:prSet loTypeId="urn:microsoft.com/office/officeart/2005/8/layout/hProcess9" loCatId="" qsTypeId="urn:microsoft.com/office/officeart/2005/8/quickstyle/simple4" qsCatId="simple" csTypeId="urn:microsoft.com/office/officeart/2005/8/colors/accent1_2" csCatId="accent1" phldr="1"/>
      <dgm:spPr/>
    </dgm:pt>
    <dgm:pt modelId="{F4A886A1-75B0-7247-8D17-EA6EB6EF2AB9}">
      <dgm:prSet phldrT="[Text]" custT="1"/>
      <dgm:spPr>
        <a:solidFill>
          <a:srgbClr val="215968"/>
        </a:solidFill>
        <a:ln w="38100" cmpd="sng">
          <a:solidFill>
            <a:srgbClr val="FF0000"/>
          </a:solidFill>
        </a:ln>
      </dgm:spPr>
      <dgm:t>
        <a:bodyPr/>
        <a:lstStyle/>
        <a:p>
          <a:pPr>
            <a:lnSpc>
              <a:spcPct val="100000"/>
            </a:lnSpc>
          </a:pPr>
          <a:r>
            <a:rPr lang="en-US" sz="2400" b="0" i="0" dirty="0">
              <a:latin typeface="Avenir Next Condensed" panose="020B0506020202020204" pitchFamily="34" charset="0"/>
              <a:cs typeface="Whitney HTF Medium Condensed"/>
            </a:rPr>
            <a:t>Observations and  Projections</a:t>
          </a:r>
        </a:p>
      </dgm:t>
    </dgm:pt>
    <dgm:pt modelId="{C4C546AA-4C73-1549-8E2F-14926F624CCB}" type="parTrans" cxnId="{A4CF4DD2-78DD-064A-AEDE-056036429248}">
      <dgm:prSet/>
      <dgm:spPr/>
      <dgm:t>
        <a:bodyPr/>
        <a:lstStyle/>
        <a:p>
          <a:endParaRPr lang="en-US" sz="2000" b="0" i="0">
            <a:latin typeface="Whitney HTF Medium"/>
            <a:cs typeface="Whitney HTF Medium"/>
          </a:endParaRPr>
        </a:p>
      </dgm:t>
    </dgm:pt>
    <dgm:pt modelId="{AE756D09-23A2-6D4B-A78B-927411E0A660}" type="sibTrans" cxnId="{A4CF4DD2-78DD-064A-AEDE-056036429248}">
      <dgm:prSet/>
      <dgm:spPr/>
      <dgm:t>
        <a:bodyPr/>
        <a:lstStyle/>
        <a:p>
          <a:endParaRPr lang="en-US" sz="2000" b="0" i="0">
            <a:latin typeface="Whitney HTF Medium"/>
            <a:cs typeface="Whitney HTF Medium"/>
          </a:endParaRPr>
        </a:p>
      </dgm:t>
    </dgm:pt>
    <dgm:pt modelId="{DCEB8FCA-D26D-9A4C-9CB7-33ECDF0392D7}">
      <dgm:prSet phldrT="[Text]" custT="1"/>
      <dgm:spPr>
        <a:solidFill>
          <a:srgbClr val="215968"/>
        </a:solidFill>
        <a:ln w="38100" cmpd="sng">
          <a:solidFill>
            <a:srgbClr val="0000FF"/>
          </a:solidFill>
        </a:ln>
      </dgm:spPr>
      <dgm:t>
        <a:bodyPr/>
        <a:lstStyle/>
        <a:p>
          <a:r>
            <a:rPr lang="en-US" sz="2400" b="0" i="0" dirty="0">
              <a:latin typeface="Avenir Next Condensed" panose="020B0506020202020204" pitchFamily="34" charset="0"/>
              <a:cs typeface="Whitney HTF Medium Condensed"/>
            </a:rPr>
            <a:t>Recommendations</a:t>
          </a:r>
        </a:p>
      </dgm:t>
    </dgm:pt>
    <dgm:pt modelId="{902A3B60-6340-244C-9693-A64D9BDA3E41}" type="parTrans" cxnId="{7BBF1C2D-262E-EB40-8DF5-5BFD600EA6A6}">
      <dgm:prSet/>
      <dgm:spPr/>
      <dgm:t>
        <a:bodyPr/>
        <a:lstStyle/>
        <a:p>
          <a:endParaRPr lang="en-US" sz="2000" b="0" i="0">
            <a:latin typeface="Whitney HTF Medium"/>
            <a:cs typeface="Whitney HTF Medium"/>
          </a:endParaRPr>
        </a:p>
      </dgm:t>
    </dgm:pt>
    <dgm:pt modelId="{BAC77EF3-3A02-CD4D-95C4-7CF2AE91723F}" type="sibTrans" cxnId="{7BBF1C2D-262E-EB40-8DF5-5BFD600EA6A6}">
      <dgm:prSet/>
      <dgm:spPr/>
      <dgm:t>
        <a:bodyPr/>
        <a:lstStyle/>
        <a:p>
          <a:endParaRPr lang="en-US" sz="2000" b="0" i="0">
            <a:latin typeface="Whitney HTF Medium"/>
            <a:cs typeface="Whitney HTF Medium"/>
          </a:endParaRPr>
        </a:p>
      </dgm:t>
    </dgm:pt>
    <dgm:pt modelId="{E08F442A-566C-BA49-AFFD-05B6269CBCCF}">
      <dgm:prSet phldrT="[Text]" custT="1"/>
      <dgm:spPr>
        <a:solidFill>
          <a:srgbClr val="215968"/>
        </a:solidFill>
        <a:ln w="38100" cmpd="sng">
          <a:solidFill>
            <a:srgbClr val="FFFF00"/>
          </a:solidFill>
        </a:ln>
      </dgm:spPr>
      <dgm:t>
        <a:bodyPr/>
        <a:lstStyle/>
        <a:p>
          <a:r>
            <a:rPr lang="en-US" sz="2400" b="0" i="0" dirty="0">
              <a:latin typeface="Avenir Next Condensed" panose="020B0506020202020204" pitchFamily="34" charset="0"/>
              <a:cs typeface="Whitney HTF Medium Condensed"/>
            </a:rPr>
            <a:t>Context</a:t>
          </a:r>
        </a:p>
      </dgm:t>
    </dgm:pt>
    <dgm:pt modelId="{F4E702FF-F2D6-C24A-A37F-D38CFC439E74}" type="parTrans" cxnId="{A7D046B0-10CE-7C4C-9BF8-AAC2EE7B6C27}">
      <dgm:prSet/>
      <dgm:spPr/>
      <dgm:t>
        <a:bodyPr/>
        <a:lstStyle/>
        <a:p>
          <a:endParaRPr lang="en-US" sz="2000" b="0" i="0">
            <a:latin typeface="Whitney HTF Medium"/>
            <a:cs typeface="Whitney HTF Medium"/>
          </a:endParaRPr>
        </a:p>
      </dgm:t>
    </dgm:pt>
    <dgm:pt modelId="{71317608-37BC-DA41-BA64-EDACB4C83A6B}" type="sibTrans" cxnId="{A7D046B0-10CE-7C4C-9BF8-AAC2EE7B6C27}">
      <dgm:prSet/>
      <dgm:spPr/>
      <dgm:t>
        <a:bodyPr/>
        <a:lstStyle/>
        <a:p>
          <a:endParaRPr lang="en-US" sz="2000" b="0" i="0">
            <a:latin typeface="Whitney HTF Medium"/>
            <a:cs typeface="Whitney HTF Medium"/>
          </a:endParaRPr>
        </a:p>
      </dgm:t>
    </dgm:pt>
    <dgm:pt modelId="{9283EFD8-53D2-E94A-89C3-8443C2F432EB}">
      <dgm:prSet phldrT="[Text]" custT="1"/>
      <dgm:spPr>
        <a:solidFill>
          <a:srgbClr val="215968"/>
        </a:solidFill>
        <a:ln w="38100" cmpd="sng">
          <a:solidFill>
            <a:srgbClr val="FF6600"/>
          </a:solidFill>
        </a:ln>
      </dgm:spPr>
      <dgm:t>
        <a:bodyPr/>
        <a:lstStyle/>
        <a:p>
          <a:r>
            <a:rPr lang="en-US" sz="2400" b="0" i="0" dirty="0">
              <a:latin typeface="Avenir Next Condensed" panose="020B0506020202020204" pitchFamily="34" charset="0"/>
              <a:cs typeface="Whitney HTF Medium Condensed"/>
            </a:rPr>
            <a:t>Approach</a:t>
          </a:r>
        </a:p>
      </dgm:t>
    </dgm:pt>
    <dgm:pt modelId="{B87B5263-322E-7E46-AA50-8A4599E01DBB}" type="parTrans" cxnId="{91122AEC-24EE-6B4F-824D-28FB2B8C5854}">
      <dgm:prSet/>
      <dgm:spPr/>
      <dgm:t>
        <a:bodyPr/>
        <a:lstStyle/>
        <a:p>
          <a:endParaRPr lang="en-US" sz="2000" b="0" i="0">
            <a:latin typeface="Whitney HTF Medium"/>
            <a:cs typeface="Whitney HTF Medium"/>
          </a:endParaRPr>
        </a:p>
      </dgm:t>
    </dgm:pt>
    <dgm:pt modelId="{EDF65862-7E84-5F4C-82F4-8DEDDE5D3F65}" type="sibTrans" cxnId="{91122AEC-24EE-6B4F-824D-28FB2B8C5854}">
      <dgm:prSet/>
      <dgm:spPr/>
      <dgm:t>
        <a:bodyPr/>
        <a:lstStyle/>
        <a:p>
          <a:endParaRPr lang="en-US" sz="2000" b="0" i="0">
            <a:latin typeface="Whitney HTF Medium"/>
            <a:cs typeface="Whitney HTF Medium"/>
          </a:endParaRPr>
        </a:p>
      </dgm:t>
    </dgm:pt>
    <dgm:pt modelId="{460F52CE-289C-C243-88C8-D60D62B5CBBE}" type="pres">
      <dgm:prSet presAssocID="{602E4990-95AF-2C45-953A-FFA3397BC993}" presName="CompostProcess" presStyleCnt="0">
        <dgm:presLayoutVars>
          <dgm:dir/>
          <dgm:resizeHandles val="exact"/>
        </dgm:presLayoutVars>
      </dgm:prSet>
      <dgm:spPr/>
    </dgm:pt>
    <dgm:pt modelId="{66867FB9-FCFB-A74D-A0DE-5CB9AB706B8D}" type="pres">
      <dgm:prSet presAssocID="{602E4990-95AF-2C45-953A-FFA3397BC993}" presName="arrow" presStyleLbl="bgShp" presStyleIdx="0" presStyleCnt="1" custScaleX="115289" custLinFactNeighborX="1179" custLinFactNeighborY="-6591"/>
      <dgm:spPr>
        <a:solidFill>
          <a:srgbClr val="215968"/>
        </a:solidFill>
        <a:ln w="38100" cmpd="sng">
          <a:solidFill>
            <a:srgbClr val="FFFFFF"/>
          </a:solidFill>
        </a:ln>
      </dgm:spPr>
    </dgm:pt>
    <dgm:pt modelId="{A8E33B43-CA00-3744-AC13-0BBD670E68F0}" type="pres">
      <dgm:prSet presAssocID="{602E4990-95AF-2C45-953A-FFA3397BC993}" presName="linearProcess" presStyleCnt="0"/>
      <dgm:spPr/>
    </dgm:pt>
    <dgm:pt modelId="{08CD24E2-5DEF-E94A-BAE4-808A76F0E67B}" type="pres">
      <dgm:prSet presAssocID="{E08F442A-566C-BA49-AFFD-05B6269CBCCF}" presName="textNode" presStyleLbl="node1" presStyleIdx="0" presStyleCnt="4" custScaleX="107705" custLinFactNeighborX="95659" custLinFactNeighborY="514">
        <dgm:presLayoutVars>
          <dgm:bulletEnabled val="1"/>
        </dgm:presLayoutVars>
      </dgm:prSet>
      <dgm:spPr/>
    </dgm:pt>
    <dgm:pt modelId="{F975AD17-6C5C-6843-AE4E-B6EBA941045C}" type="pres">
      <dgm:prSet presAssocID="{71317608-37BC-DA41-BA64-EDACB4C83A6B}" presName="sibTrans" presStyleCnt="0"/>
      <dgm:spPr/>
    </dgm:pt>
    <dgm:pt modelId="{825CED5D-CF01-394A-8DF9-E32DFF8E7B6E}" type="pres">
      <dgm:prSet presAssocID="{9283EFD8-53D2-E94A-89C3-8443C2F432EB}" presName="textNode" presStyleLbl="node1" presStyleIdx="1" presStyleCnt="4" custScaleX="116884" custLinFactNeighborX="19290" custLinFactNeighborY="0">
        <dgm:presLayoutVars>
          <dgm:bulletEnabled val="1"/>
        </dgm:presLayoutVars>
      </dgm:prSet>
      <dgm:spPr/>
    </dgm:pt>
    <dgm:pt modelId="{F138E547-C4E8-D244-B0FB-94EC93C2CAE3}" type="pres">
      <dgm:prSet presAssocID="{EDF65862-7E84-5F4C-82F4-8DEDDE5D3F65}" presName="sibTrans" presStyleCnt="0"/>
      <dgm:spPr/>
    </dgm:pt>
    <dgm:pt modelId="{67F2BDA6-442A-9042-B5C4-9357DE201FAF}" type="pres">
      <dgm:prSet presAssocID="{F4A886A1-75B0-7247-8D17-EA6EB6EF2AB9}" presName="textNode" presStyleLbl="node1" presStyleIdx="2" presStyleCnt="4" custScaleX="114285" custLinFactNeighborX="-56068" custLinFactNeighborY="0">
        <dgm:presLayoutVars>
          <dgm:bulletEnabled val="1"/>
        </dgm:presLayoutVars>
      </dgm:prSet>
      <dgm:spPr/>
    </dgm:pt>
    <dgm:pt modelId="{B61B773D-D722-BF43-BAFB-4471E2120F1F}" type="pres">
      <dgm:prSet presAssocID="{AE756D09-23A2-6D4B-A78B-927411E0A660}" presName="sibTrans" presStyleCnt="0"/>
      <dgm:spPr/>
    </dgm:pt>
    <dgm:pt modelId="{06E45B04-BBC5-D945-A88B-8ED35469D92B}" type="pres">
      <dgm:prSet presAssocID="{DCEB8FCA-D26D-9A4C-9CB7-33ECDF0392D7}" presName="textNode" presStyleLbl="node1" presStyleIdx="3" presStyleCnt="4" custScaleX="138357" custLinFactX="-5581" custLinFactNeighborX="-100000" custLinFactNeighborY="0">
        <dgm:presLayoutVars>
          <dgm:bulletEnabled val="1"/>
        </dgm:presLayoutVars>
      </dgm:prSet>
      <dgm:spPr/>
    </dgm:pt>
  </dgm:ptLst>
  <dgm:cxnLst>
    <dgm:cxn modelId="{C2E4391A-CC1F-F147-B02C-B12020BD1BFD}" type="presOf" srcId="{E08F442A-566C-BA49-AFFD-05B6269CBCCF}" destId="{08CD24E2-5DEF-E94A-BAE4-808A76F0E67B}" srcOrd="0" destOrd="0" presId="urn:microsoft.com/office/officeart/2005/8/layout/hProcess9"/>
    <dgm:cxn modelId="{E6E8441C-C123-F145-AB85-1B3AAD56C1F1}" type="presOf" srcId="{9283EFD8-53D2-E94A-89C3-8443C2F432EB}" destId="{825CED5D-CF01-394A-8DF9-E32DFF8E7B6E}" srcOrd="0" destOrd="0" presId="urn:microsoft.com/office/officeart/2005/8/layout/hProcess9"/>
    <dgm:cxn modelId="{7BBF1C2D-262E-EB40-8DF5-5BFD600EA6A6}" srcId="{602E4990-95AF-2C45-953A-FFA3397BC993}" destId="{DCEB8FCA-D26D-9A4C-9CB7-33ECDF0392D7}" srcOrd="3" destOrd="0" parTransId="{902A3B60-6340-244C-9693-A64D9BDA3E41}" sibTransId="{BAC77EF3-3A02-CD4D-95C4-7CF2AE91723F}"/>
    <dgm:cxn modelId="{5C520C41-97D9-2843-9DD4-959DF4640E48}" type="presOf" srcId="{F4A886A1-75B0-7247-8D17-EA6EB6EF2AB9}" destId="{67F2BDA6-442A-9042-B5C4-9357DE201FAF}" srcOrd="0" destOrd="0" presId="urn:microsoft.com/office/officeart/2005/8/layout/hProcess9"/>
    <dgm:cxn modelId="{86B7C650-B39C-724D-8DA7-B71B6A18877A}" type="presOf" srcId="{DCEB8FCA-D26D-9A4C-9CB7-33ECDF0392D7}" destId="{06E45B04-BBC5-D945-A88B-8ED35469D92B}" srcOrd="0" destOrd="0" presId="urn:microsoft.com/office/officeart/2005/8/layout/hProcess9"/>
    <dgm:cxn modelId="{B4957871-30C3-0B4A-86B0-7B4AF294256D}" type="presOf" srcId="{602E4990-95AF-2C45-953A-FFA3397BC993}" destId="{460F52CE-289C-C243-88C8-D60D62B5CBBE}" srcOrd="0" destOrd="0" presId="urn:microsoft.com/office/officeart/2005/8/layout/hProcess9"/>
    <dgm:cxn modelId="{A7D046B0-10CE-7C4C-9BF8-AAC2EE7B6C27}" srcId="{602E4990-95AF-2C45-953A-FFA3397BC993}" destId="{E08F442A-566C-BA49-AFFD-05B6269CBCCF}" srcOrd="0" destOrd="0" parTransId="{F4E702FF-F2D6-C24A-A37F-D38CFC439E74}" sibTransId="{71317608-37BC-DA41-BA64-EDACB4C83A6B}"/>
    <dgm:cxn modelId="{A4CF4DD2-78DD-064A-AEDE-056036429248}" srcId="{602E4990-95AF-2C45-953A-FFA3397BC993}" destId="{F4A886A1-75B0-7247-8D17-EA6EB6EF2AB9}" srcOrd="2" destOrd="0" parTransId="{C4C546AA-4C73-1549-8E2F-14926F624CCB}" sibTransId="{AE756D09-23A2-6D4B-A78B-927411E0A660}"/>
    <dgm:cxn modelId="{91122AEC-24EE-6B4F-824D-28FB2B8C5854}" srcId="{602E4990-95AF-2C45-953A-FFA3397BC993}" destId="{9283EFD8-53D2-E94A-89C3-8443C2F432EB}" srcOrd="1" destOrd="0" parTransId="{B87B5263-322E-7E46-AA50-8A4599E01DBB}" sibTransId="{EDF65862-7E84-5F4C-82F4-8DEDDE5D3F65}"/>
    <dgm:cxn modelId="{7617A109-2F12-0D4B-BD48-CBA5C1B3BE6F}" type="presParOf" srcId="{460F52CE-289C-C243-88C8-D60D62B5CBBE}" destId="{66867FB9-FCFB-A74D-A0DE-5CB9AB706B8D}" srcOrd="0" destOrd="0" presId="urn:microsoft.com/office/officeart/2005/8/layout/hProcess9"/>
    <dgm:cxn modelId="{DD987958-0900-8049-9E01-B66AD5735883}" type="presParOf" srcId="{460F52CE-289C-C243-88C8-D60D62B5CBBE}" destId="{A8E33B43-CA00-3744-AC13-0BBD670E68F0}" srcOrd="1" destOrd="0" presId="urn:microsoft.com/office/officeart/2005/8/layout/hProcess9"/>
    <dgm:cxn modelId="{79EC3FC7-E06C-884B-BBAB-6752196DCFF7}" type="presParOf" srcId="{A8E33B43-CA00-3744-AC13-0BBD670E68F0}" destId="{08CD24E2-5DEF-E94A-BAE4-808A76F0E67B}" srcOrd="0" destOrd="0" presId="urn:microsoft.com/office/officeart/2005/8/layout/hProcess9"/>
    <dgm:cxn modelId="{32CE6352-8492-E142-B0A1-8557E72F385F}" type="presParOf" srcId="{A8E33B43-CA00-3744-AC13-0BBD670E68F0}" destId="{F975AD17-6C5C-6843-AE4E-B6EBA941045C}" srcOrd="1" destOrd="0" presId="urn:microsoft.com/office/officeart/2005/8/layout/hProcess9"/>
    <dgm:cxn modelId="{106C6AE8-EBEB-9A44-AE62-6469D9917646}" type="presParOf" srcId="{A8E33B43-CA00-3744-AC13-0BBD670E68F0}" destId="{825CED5D-CF01-394A-8DF9-E32DFF8E7B6E}" srcOrd="2" destOrd="0" presId="urn:microsoft.com/office/officeart/2005/8/layout/hProcess9"/>
    <dgm:cxn modelId="{3A861976-7F6D-2642-AE9E-3F6E6E49E7E9}" type="presParOf" srcId="{A8E33B43-CA00-3744-AC13-0BBD670E68F0}" destId="{F138E547-C4E8-D244-B0FB-94EC93C2CAE3}" srcOrd="3" destOrd="0" presId="urn:microsoft.com/office/officeart/2005/8/layout/hProcess9"/>
    <dgm:cxn modelId="{C09C5EB1-B82D-8143-B009-6CCDA90A29A6}" type="presParOf" srcId="{A8E33B43-CA00-3744-AC13-0BBD670E68F0}" destId="{67F2BDA6-442A-9042-B5C4-9357DE201FAF}" srcOrd="4" destOrd="0" presId="urn:microsoft.com/office/officeart/2005/8/layout/hProcess9"/>
    <dgm:cxn modelId="{507F6947-C35D-3D4F-9BED-C55DA7C2D47D}" type="presParOf" srcId="{A8E33B43-CA00-3744-AC13-0BBD670E68F0}" destId="{B61B773D-D722-BF43-BAFB-4471E2120F1F}" srcOrd="5" destOrd="0" presId="urn:microsoft.com/office/officeart/2005/8/layout/hProcess9"/>
    <dgm:cxn modelId="{0C925BCE-62D0-0C43-96AF-19185C70B066}" type="presParOf" srcId="{A8E33B43-CA00-3744-AC13-0BBD670E68F0}" destId="{06E45B04-BBC5-D945-A88B-8ED35469D92B}"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2E4990-95AF-2C45-953A-FFA3397BC993}" type="doc">
      <dgm:prSet loTypeId="urn:microsoft.com/office/officeart/2005/8/layout/hProcess9" loCatId="" qsTypeId="urn:microsoft.com/office/officeart/2005/8/quickstyle/simple4" qsCatId="simple" csTypeId="urn:microsoft.com/office/officeart/2005/8/colors/accent1_2" csCatId="accent1" phldr="1"/>
      <dgm:spPr/>
    </dgm:pt>
    <dgm:pt modelId="{F4A886A1-75B0-7247-8D17-EA6EB6EF2AB9}">
      <dgm:prSet phldrT="[Text]" custT="1"/>
      <dgm:spPr>
        <a:solidFill>
          <a:schemeClr val="bg1">
            <a:lumMod val="65000"/>
          </a:schemeClr>
        </a:solidFill>
        <a:ln w="38100" cmpd="sng">
          <a:solidFill>
            <a:srgbClr val="FF0000"/>
          </a:solidFill>
        </a:ln>
      </dgm:spPr>
      <dgm:t>
        <a:bodyPr/>
        <a:lstStyle/>
        <a:p>
          <a:pPr>
            <a:lnSpc>
              <a:spcPct val="100000"/>
            </a:lnSpc>
          </a:pPr>
          <a:r>
            <a:rPr lang="en-US" sz="2400" b="0" i="0" dirty="0">
              <a:latin typeface="Avenir Next Condensed" panose="020B0506020202020204" pitchFamily="34" charset="0"/>
              <a:cs typeface="Whitney HTF Medium Condensed"/>
            </a:rPr>
            <a:t>Observations and  Projections</a:t>
          </a:r>
        </a:p>
      </dgm:t>
    </dgm:pt>
    <dgm:pt modelId="{C4C546AA-4C73-1549-8E2F-14926F624CCB}" type="parTrans" cxnId="{A4CF4DD2-78DD-064A-AEDE-056036429248}">
      <dgm:prSet/>
      <dgm:spPr/>
      <dgm:t>
        <a:bodyPr/>
        <a:lstStyle/>
        <a:p>
          <a:endParaRPr lang="en-US" sz="2000" b="0" i="0">
            <a:latin typeface="Whitney HTF Medium"/>
            <a:cs typeface="Whitney HTF Medium"/>
          </a:endParaRPr>
        </a:p>
      </dgm:t>
    </dgm:pt>
    <dgm:pt modelId="{AE756D09-23A2-6D4B-A78B-927411E0A660}" type="sibTrans" cxnId="{A4CF4DD2-78DD-064A-AEDE-056036429248}">
      <dgm:prSet/>
      <dgm:spPr/>
      <dgm:t>
        <a:bodyPr/>
        <a:lstStyle/>
        <a:p>
          <a:endParaRPr lang="en-US" sz="2000" b="0" i="0">
            <a:latin typeface="Whitney HTF Medium"/>
            <a:cs typeface="Whitney HTF Medium"/>
          </a:endParaRPr>
        </a:p>
      </dgm:t>
    </dgm:pt>
    <dgm:pt modelId="{DCEB8FCA-D26D-9A4C-9CB7-33ECDF0392D7}">
      <dgm:prSet phldrT="[Text]" custT="1"/>
      <dgm:spPr>
        <a:solidFill>
          <a:schemeClr val="bg1">
            <a:lumMod val="65000"/>
          </a:schemeClr>
        </a:solidFill>
        <a:ln w="38100" cmpd="sng">
          <a:solidFill>
            <a:srgbClr val="0000FF"/>
          </a:solidFill>
        </a:ln>
      </dgm:spPr>
      <dgm:t>
        <a:bodyPr/>
        <a:lstStyle/>
        <a:p>
          <a:r>
            <a:rPr lang="en-US" sz="2400" b="0" i="0" dirty="0">
              <a:latin typeface="Avenir Next Condensed" panose="020B0506020202020204" pitchFamily="34" charset="0"/>
              <a:cs typeface="Whitney HTF Medium Condensed"/>
            </a:rPr>
            <a:t>Recommendations</a:t>
          </a:r>
        </a:p>
      </dgm:t>
    </dgm:pt>
    <dgm:pt modelId="{902A3B60-6340-244C-9693-A64D9BDA3E41}" type="parTrans" cxnId="{7BBF1C2D-262E-EB40-8DF5-5BFD600EA6A6}">
      <dgm:prSet/>
      <dgm:spPr/>
      <dgm:t>
        <a:bodyPr/>
        <a:lstStyle/>
        <a:p>
          <a:endParaRPr lang="en-US" sz="2000" b="0" i="0">
            <a:latin typeface="Whitney HTF Medium"/>
            <a:cs typeface="Whitney HTF Medium"/>
          </a:endParaRPr>
        </a:p>
      </dgm:t>
    </dgm:pt>
    <dgm:pt modelId="{BAC77EF3-3A02-CD4D-95C4-7CF2AE91723F}" type="sibTrans" cxnId="{7BBF1C2D-262E-EB40-8DF5-5BFD600EA6A6}">
      <dgm:prSet/>
      <dgm:spPr/>
      <dgm:t>
        <a:bodyPr/>
        <a:lstStyle/>
        <a:p>
          <a:endParaRPr lang="en-US" sz="2000" b="0" i="0">
            <a:latin typeface="Whitney HTF Medium"/>
            <a:cs typeface="Whitney HTF Medium"/>
          </a:endParaRPr>
        </a:p>
      </dgm:t>
    </dgm:pt>
    <dgm:pt modelId="{E08F442A-566C-BA49-AFFD-05B6269CBCCF}">
      <dgm:prSet phldrT="[Text]" custT="1"/>
      <dgm:spPr>
        <a:solidFill>
          <a:srgbClr val="215968"/>
        </a:solidFill>
        <a:ln w="38100" cmpd="sng">
          <a:solidFill>
            <a:srgbClr val="FFFF00"/>
          </a:solidFill>
        </a:ln>
      </dgm:spPr>
      <dgm:t>
        <a:bodyPr/>
        <a:lstStyle/>
        <a:p>
          <a:r>
            <a:rPr lang="en-US" sz="2400" b="0" i="0" dirty="0">
              <a:latin typeface="Avenir Next Condensed" panose="020B0506020202020204" pitchFamily="34" charset="0"/>
              <a:cs typeface="Whitney HTF Medium Condensed"/>
            </a:rPr>
            <a:t>Context</a:t>
          </a:r>
        </a:p>
      </dgm:t>
    </dgm:pt>
    <dgm:pt modelId="{F4E702FF-F2D6-C24A-A37F-D38CFC439E74}" type="parTrans" cxnId="{A7D046B0-10CE-7C4C-9BF8-AAC2EE7B6C27}">
      <dgm:prSet/>
      <dgm:spPr/>
      <dgm:t>
        <a:bodyPr/>
        <a:lstStyle/>
        <a:p>
          <a:endParaRPr lang="en-US" sz="2000" b="0" i="0">
            <a:latin typeface="Whitney HTF Medium"/>
            <a:cs typeface="Whitney HTF Medium"/>
          </a:endParaRPr>
        </a:p>
      </dgm:t>
    </dgm:pt>
    <dgm:pt modelId="{71317608-37BC-DA41-BA64-EDACB4C83A6B}" type="sibTrans" cxnId="{A7D046B0-10CE-7C4C-9BF8-AAC2EE7B6C27}">
      <dgm:prSet/>
      <dgm:spPr/>
      <dgm:t>
        <a:bodyPr/>
        <a:lstStyle/>
        <a:p>
          <a:endParaRPr lang="en-US" sz="2000" b="0" i="0">
            <a:latin typeface="Whitney HTF Medium"/>
            <a:cs typeface="Whitney HTF Medium"/>
          </a:endParaRPr>
        </a:p>
      </dgm:t>
    </dgm:pt>
    <dgm:pt modelId="{9283EFD8-53D2-E94A-89C3-8443C2F432EB}">
      <dgm:prSet phldrT="[Text]" custT="1"/>
      <dgm:spPr>
        <a:solidFill>
          <a:schemeClr val="bg1">
            <a:lumMod val="65000"/>
          </a:schemeClr>
        </a:solidFill>
        <a:ln w="38100" cmpd="sng">
          <a:solidFill>
            <a:srgbClr val="FF6600"/>
          </a:solidFill>
        </a:ln>
      </dgm:spPr>
      <dgm:t>
        <a:bodyPr/>
        <a:lstStyle/>
        <a:p>
          <a:r>
            <a:rPr lang="en-US" sz="2400" b="0" i="0" dirty="0">
              <a:latin typeface="Avenir Next Condensed" panose="020B0506020202020204" pitchFamily="34" charset="0"/>
              <a:cs typeface="Whitney HTF Medium Condensed"/>
            </a:rPr>
            <a:t>Approach</a:t>
          </a:r>
        </a:p>
      </dgm:t>
    </dgm:pt>
    <dgm:pt modelId="{B87B5263-322E-7E46-AA50-8A4599E01DBB}" type="parTrans" cxnId="{91122AEC-24EE-6B4F-824D-28FB2B8C5854}">
      <dgm:prSet/>
      <dgm:spPr/>
      <dgm:t>
        <a:bodyPr/>
        <a:lstStyle/>
        <a:p>
          <a:endParaRPr lang="en-US" sz="2000" b="0" i="0">
            <a:latin typeface="Whitney HTF Medium"/>
            <a:cs typeface="Whitney HTF Medium"/>
          </a:endParaRPr>
        </a:p>
      </dgm:t>
    </dgm:pt>
    <dgm:pt modelId="{EDF65862-7E84-5F4C-82F4-8DEDDE5D3F65}" type="sibTrans" cxnId="{91122AEC-24EE-6B4F-824D-28FB2B8C5854}">
      <dgm:prSet/>
      <dgm:spPr/>
      <dgm:t>
        <a:bodyPr/>
        <a:lstStyle/>
        <a:p>
          <a:endParaRPr lang="en-US" sz="2000" b="0" i="0">
            <a:latin typeface="Whitney HTF Medium"/>
            <a:cs typeface="Whitney HTF Medium"/>
          </a:endParaRPr>
        </a:p>
      </dgm:t>
    </dgm:pt>
    <dgm:pt modelId="{460F52CE-289C-C243-88C8-D60D62B5CBBE}" type="pres">
      <dgm:prSet presAssocID="{602E4990-95AF-2C45-953A-FFA3397BC993}" presName="CompostProcess" presStyleCnt="0">
        <dgm:presLayoutVars>
          <dgm:dir/>
          <dgm:resizeHandles val="exact"/>
        </dgm:presLayoutVars>
      </dgm:prSet>
      <dgm:spPr/>
    </dgm:pt>
    <dgm:pt modelId="{66867FB9-FCFB-A74D-A0DE-5CB9AB706B8D}" type="pres">
      <dgm:prSet presAssocID="{602E4990-95AF-2C45-953A-FFA3397BC993}" presName="arrow" presStyleLbl="bgShp" presStyleIdx="0" presStyleCnt="1" custScaleX="115289" custLinFactNeighborX="1576"/>
      <dgm:spPr>
        <a:solidFill>
          <a:srgbClr val="215968"/>
        </a:solidFill>
        <a:ln w="38100" cmpd="sng">
          <a:solidFill>
            <a:srgbClr val="FFFFFF"/>
          </a:solidFill>
        </a:ln>
      </dgm:spPr>
    </dgm:pt>
    <dgm:pt modelId="{A8E33B43-CA00-3744-AC13-0BBD670E68F0}" type="pres">
      <dgm:prSet presAssocID="{602E4990-95AF-2C45-953A-FFA3397BC993}" presName="linearProcess" presStyleCnt="0"/>
      <dgm:spPr/>
    </dgm:pt>
    <dgm:pt modelId="{08CD24E2-5DEF-E94A-BAE4-808A76F0E67B}" type="pres">
      <dgm:prSet presAssocID="{E08F442A-566C-BA49-AFFD-05B6269CBCCF}" presName="textNode" presStyleLbl="node1" presStyleIdx="0" presStyleCnt="4" custScaleX="107705" custLinFactNeighborX="95659" custLinFactNeighborY="514">
        <dgm:presLayoutVars>
          <dgm:bulletEnabled val="1"/>
        </dgm:presLayoutVars>
      </dgm:prSet>
      <dgm:spPr/>
    </dgm:pt>
    <dgm:pt modelId="{F975AD17-6C5C-6843-AE4E-B6EBA941045C}" type="pres">
      <dgm:prSet presAssocID="{71317608-37BC-DA41-BA64-EDACB4C83A6B}" presName="sibTrans" presStyleCnt="0"/>
      <dgm:spPr/>
    </dgm:pt>
    <dgm:pt modelId="{825CED5D-CF01-394A-8DF9-E32DFF8E7B6E}" type="pres">
      <dgm:prSet presAssocID="{9283EFD8-53D2-E94A-89C3-8443C2F432EB}" presName="textNode" presStyleLbl="node1" presStyleIdx="1" presStyleCnt="4" custScaleX="116884" custLinFactNeighborX="19290" custLinFactNeighborY="0">
        <dgm:presLayoutVars>
          <dgm:bulletEnabled val="1"/>
        </dgm:presLayoutVars>
      </dgm:prSet>
      <dgm:spPr/>
    </dgm:pt>
    <dgm:pt modelId="{F138E547-C4E8-D244-B0FB-94EC93C2CAE3}" type="pres">
      <dgm:prSet presAssocID="{EDF65862-7E84-5F4C-82F4-8DEDDE5D3F65}" presName="sibTrans" presStyleCnt="0"/>
      <dgm:spPr/>
    </dgm:pt>
    <dgm:pt modelId="{67F2BDA6-442A-9042-B5C4-9357DE201FAF}" type="pres">
      <dgm:prSet presAssocID="{F4A886A1-75B0-7247-8D17-EA6EB6EF2AB9}" presName="textNode" presStyleLbl="node1" presStyleIdx="2" presStyleCnt="4" custScaleX="114285" custLinFactNeighborX="-56068" custLinFactNeighborY="0">
        <dgm:presLayoutVars>
          <dgm:bulletEnabled val="1"/>
        </dgm:presLayoutVars>
      </dgm:prSet>
      <dgm:spPr/>
    </dgm:pt>
    <dgm:pt modelId="{B61B773D-D722-BF43-BAFB-4471E2120F1F}" type="pres">
      <dgm:prSet presAssocID="{AE756D09-23A2-6D4B-A78B-927411E0A660}" presName="sibTrans" presStyleCnt="0"/>
      <dgm:spPr/>
    </dgm:pt>
    <dgm:pt modelId="{06E45B04-BBC5-D945-A88B-8ED35469D92B}" type="pres">
      <dgm:prSet presAssocID="{DCEB8FCA-D26D-9A4C-9CB7-33ECDF0392D7}" presName="textNode" presStyleLbl="node1" presStyleIdx="3" presStyleCnt="4" custScaleX="138357" custLinFactX="-5581" custLinFactNeighborX="-100000" custLinFactNeighborY="0">
        <dgm:presLayoutVars>
          <dgm:bulletEnabled val="1"/>
        </dgm:presLayoutVars>
      </dgm:prSet>
      <dgm:spPr/>
    </dgm:pt>
  </dgm:ptLst>
  <dgm:cxnLst>
    <dgm:cxn modelId="{C2E4391A-CC1F-F147-B02C-B12020BD1BFD}" type="presOf" srcId="{E08F442A-566C-BA49-AFFD-05B6269CBCCF}" destId="{08CD24E2-5DEF-E94A-BAE4-808A76F0E67B}" srcOrd="0" destOrd="0" presId="urn:microsoft.com/office/officeart/2005/8/layout/hProcess9"/>
    <dgm:cxn modelId="{E6E8441C-C123-F145-AB85-1B3AAD56C1F1}" type="presOf" srcId="{9283EFD8-53D2-E94A-89C3-8443C2F432EB}" destId="{825CED5D-CF01-394A-8DF9-E32DFF8E7B6E}" srcOrd="0" destOrd="0" presId="urn:microsoft.com/office/officeart/2005/8/layout/hProcess9"/>
    <dgm:cxn modelId="{7BBF1C2D-262E-EB40-8DF5-5BFD600EA6A6}" srcId="{602E4990-95AF-2C45-953A-FFA3397BC993}" destId="{DCEB8FCA-D26D-9A4C-9CB7-33ECDF0392D7}" srcOrd="3" destOrd="0" parTransId="{902A3B60-6340-244C-9693-A64D9BDA3E41}" sibTransId="{BAC77EF3-3A02-CD4D-95C4-7CF2AE91723F}"/>
    <dgm:cxn modelId="{5C520C41-97D9-2843-9DD4-959DF4640E48}" type="presOf" srcId="{F4A886A1-75B0-7247-8D17-EA6EB6EF2AB9}" destId="{67F2BDA6-442A-9042-B5C4-9357DE201FAF}" srcOrd="0" destOrd="0" presId="urn:microsoft.com/office/officeart/2005/8/layout/hProcess9"/>
    <dgm:cxn modelId="{86B7C650-B39C-724D-8DA7-B71B6A18877A}" type="presOf" srcId="{DCEB8FCA-D26D-9A4C-9CB7-33ECDF0392D7}" destId="{06E45B04-BBC5-D945-A88B-8ED35469D92B}" srcOrd="0" destOrd="0" presId="urn:microsoft.com/office/officeart/2005/8/layout/hProcess9"/>
    <dgm:cxn modelId="{B4957871-30C3-0B4A-86B0-7B4AF294256D}" type="presOf" srcId="{602E4990-95AF-2C45-953A-FFA3397BC993}" destId="{460F52CE-289C-C243-88C8-D60D62B5CBBE}" srcOrd="0" destOrd="0" presId="urn:microsoft.com/office/officeart/2005/8/layout/hProcess9"/>
    <dgm:cxn modelId="{A7D046B0-10CE-7C4C-9BF8-AAC2EE7B6C27}" srcId="{602E4990-95AF-2C45-953A-FFA3397BC993}" destId="{E08F442A-566C-BA49-AFFD-05B6269CBCCF}" srcOrd="0" destOrd="0" parTransId="{F4E702FF-F2D6-C24A-A37F-D38CFC439E74}" sibTransId="{71317608-37BC-DA41-BA64-EDACB4C83A6B}"/>
    <dgm:cxn modelId="{A4CF4DD2-78DD-064A-AEDE-056036429248}" srcId="{602E4990-95AF-2C45-953A-FFA3397BC993}" destId="{F4A886A1-75B0-7247-8D17-EA6EB6EF2AB9}" srcOrd="2" destOrd="0" parTransId="{C4C546AA-4C73-1549-8E2F-14926F624CCB}" sibTransId="{AE756D09-23A2-6D4B-A78B-927411E0A660}"/>
    <dgm:cxn modelId="{91122AEC-24EE-6B4F-824D-28FB2B8C5854}" srcId="{602E4990-95AF-2C45-953A-FFA3397BC993}" destId="{9283EFD8-53D2-E94A-89C3-8443C2F432EB}" srcOrd="1" destOrd="0" parTransId="{B87B5263-322E-7E46-AA50-8A4599E01DBB}" sibTransId="{EDF65862-7E84-5F4C-82F4-8DEDDE5D3F65}"/>
    <dgm:cxn modelId="{7617A109-2F12-0D4B-BD48-CBA5C1B3BE6F}" type="presParOf" srcId="{460F52CE-289C-C243-88C8-D60D62B5CBBE}" destId="{66867FB9-FCFB-A74D-A0DE-5CB9AB706B8D}" srcOrd="0" destOrd="0" presId="urn:microsoft.com/office/officeart/2005/8/layout/hProcess9"/>
    <dgm:cxn modelId="{DD987958-0900-8049-9E01-B66AD5735883}" type="presParOf" srcId="{460F52CE-289C-C243-88C8-D60D62B5CBBE}" destId="{A8E33B43-CA00-3744-AC13-0BBD670E68F0}" srcOrd="1" destOrd="0" presId="urn:microsoft.com/office/officeart/2005/8/layout/hProcess9"/>
    <dgm:cxn modelId="{79EC3FC7-E06C-884B-BBAB-6752196DCFF7}" type="presParOf" srcId="{A8E33B43-CA00-3744-AC13-0BBD670E68F0}" destId="{08CD24E2-5DEF-E94A-BAE4-808A76F0E67B}" srcOrd="0" destOrd="0" presId="urn:microsoft.com/office/officeart/2005/8/layout/hProcess9"/>
    <dgm:cxn modelId="{32CE6352-8492-E142-B0A1-8557E72F385F}" type="presParOf" srcId="{A8E33B43-CA00-3744-AC13-0BBD670E68F0}" destId="{F975AD17-6C5C-6843-AE4E-B6EBA941045C}" srcOrd="1" destOrd="0" presId="urn:microsoft.com/office/officeart/2005/8/layout/hProcess9"/>
    <dgm:cxn modelId="{106C6AE8-EBEB-9A44-AE62-6469D9917646}" type="presParOf" srcId="{A8E33B43-CA00-3744-AC13-0BBD670E68F0}" destId="{825CED5D-CF01-394A-8DF9-E32DFF8E7B6E}" srcOrd="2" destOrd="0" presId="urn:microsoft.com/office/officeart/2005/8/layout/hProcess9"/>
    <dgm:cxn modelId="{3A861976-7F6D-2642-AE9E-3F6E6E49E7E9}" type="presParOf" srcId="{A8E33B43-CA00-3744-AC13-0BBD670E68F0}" destId="{F138E547-C4E8-D244-B0FB-94EC93C2CAE3}" srcOrd="3" destOrd="0" presId="urn:microsoft.com/office/officeart/2005/8/layout/hProcess9"/>
    <dgm:cxn modelId="{C09C5EB1-B82D-8143-B009-6CCDA90A29A6}" type="presParOf" srcId="{A8E33B43-CA00-3744-AC13-0BBD670E68F0}" destId="{67F2BDA6-442A-9042-B5C4-9357DE201FAF}" srcOrd="4" destOrd="0" presId="urn:microsoft.com/office/officeart/2005/8/layout/hProcess9"/>
    <dgm:cxn modelId="{507F6947-C35D-3D4F-9BED-C55DA7C2D47D}" type="presParOf" srcId="{A8E33B43-CA00-3744-AC13-0BBD670E68F0}" destId="{B61B773D-D722-BF43-BAFB-4471E2120F1F}" srcOrd="5" destOrd="0" presId="urn:microsoft.com/office/officeart/2005/8/layout/hProcess9"/>
    <dgm:cxn modelId="{0C925BCE-62D0-0C43-96AF-19185C70B066}" type="presParOf" srcId="{A8E33B43-CA00-3744-AC13-0BBD670E68F0}" destId="{06E45B04-BBC5-D945-A88B-8ED35469D92B}"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2E4990-95AF-2C45-953A-FFA3397BC993}" type="doc">
      <dgm:prSet loTypeId="urn:microsoft.com/office/officeart/2005/8/layout/hProcess9" loCatId="" qsTypeId="urn:microsoft.com/office/officeart/2005/8/quickstyle/simple4" qsCatId="simple" csTypeId="urn:microsoft.com/office/officeart/2005/8/colors/accent1_2" csCatId="accent1" phldr="1"/>
      <dgm:spPr/>
    </dgm:pt>
    <dgm:pt modelId="{F4A886A1-75B0-7247-8D17-EA6EB6EF2AB9}">
      <dgm:prSet phldrT="[Text]" custT="1"/>
      <dgm:spPr>
        <a:solidFill>
          <a:schemeClr val="bg1">
            <a:lumMod val="65000"/>
          </a:schemeClr>
        </a:solidFill>
        <a:ln w="38100" cmpd="sng">
          <a:solidFill>
            <a:srgbClr val="FF0000"/>
          </a:solidFill>
        </a:ln>
      </dgm:spPr>
      <dgm:t>
        <a:bodyPr/>
        <a:lstStyle/>
        <a:p>
          <a:pPr>
            <a:lnSpc>
              <a:spcPct val="100000"/>
            </a:lnSpc>
          </a:pPr>
          <a:r>
            <a:rPr lang="en-US" sz="2400" b="0" i="0" dirty="0">
              <a:latin typeface="Avenir Next Condensed" panose="020B0506020202020204" pitchFamily="34" charset="0"/>
              <a:cs typeface="Whitney HTF Medium Condensed"/>
            </a:rPr>
            <a:t>Observations and  Projections</a:t>
          </a:r>
        </a:p>
      </dgm:t>
    </dgm:pt>
    <dgm:pt modelId="{C4C546AA-4C73-1549-8E2F-14926F624CCB}" type="parTrans" cxnId="{A4CF4DD2-78DD-064A-AEDE-056036429248}">
      <dgm:prSet/>
      <dgm:spPr/>
      <dgm:t>
        <a:bodyPr/>
        <a:lstStyle/>
        <a:p>
          <a:endParaRPr lang="en-US" sz="2000" b="0" i="0">
            <a:latin typeface="Whitney HTF Medium"/>
            <a:cs typeface="Whitney HTF Medium"/>
          </a:endParaRPr>
        </a:p>
      </dgm:t>
    </dgm:pt>
    <dgm:pt modelId="{AE756D09-23A2-6D4B-A78B-927411E0A660}" type="sibTrans" cxnId="{A4CF4DD2-78DD-064A-AEDE-056036429248}">
      <dgm:prSet/>
      <dgm:spPr/>
      <dgm:t>
        <a:bodyPr/>
        <a:lstStyle/>
        <a:p>
          <a:endParaRPr lang="en-US" sz="2000" b="0" i="0">
            <a:latin typeface="Whitney HTF Medium"/>
            <a:cs typeface="Whitney HTF Medium"/>
          </a:endParaRPr>
        </a:p>
      </dgm:t>
    </dgm:pt>
    <dgm:pt modelId="{DCEB8FCA-D26D-9A4C-9CB7-33ECDF0392D7}">
      <dgm:prSet phldrT="[Text]" custT="1"/>
      <dgm:spPr>
        <a:solidFill>
          <a:schemeClr val="bg1">
            <a:lumMod val="65000"/>
          </a:schemeClr>
        </a:solidFill>
        <a:ln w="38100" cmpd="sng">
          <a:solidFill>
            <a:srgbClr val="0000FF"/>
          </a:solidFill>
        </a:ln>
      </dgm:spPr>
      <dgm:t>
        <a:bodyPr/>
        <a:lstStyle/>
        <a:p>
          <a:r>
            <a:rPr lang="en-US" sz="2400" b="0" i="0" dirty="0">
              <a:latin typeface="Avenir Next Condensed" panose="020B0506020202020204" pitchFamily="34" charset="0"/>
              <a:cs typeface="Whitney HTF Medium Condensed"/>
            </a:rPr>
            <a:t>Recommendations</a:t>
          </a:r>
        </a:p>
      </dgm:t>
    </dgm:pt>
    <dgm:pt modelId="{902A3B60-6340-244C-9693-A64D9BDA3E41}" type="parTrans" cxnId="{7BBF1C2D-262E-EB40-8DF5-5BFD600EA6A6}">
      <dgm:prSet/>
      <dgm:spPr/>
      <dgm:t>
        <a:bodyPr/>
        <a:lstStyle/>
        <a:p>
          <a:endParaRPr lang="en-US" sz="2000" b="0" i="0">
            <a:latin typeface="Whitney HTF Medium"/>
            <a:cs typeface="Whitney HTF Medium"/>
          </a:endParaRPr>
        </a:p>
      </dgm:t>
    </dgm:pt>
    <dgm:pt modelId="{BAC77EF3-3A02-CD4D-95C4-7CF2AE91723F}" type="sibTrans" cxnId="{7BBF1C2D-262E-EB40-8DF5-5BFD600EA6A6}">
      <dgm:prSet/>
      <dgm:spPr/>
      <dgm:t>
        <a:bodyPr/>
        <a:lstStyle/>
        <a:p>
          <a:endParaRPr lang="en-US" sz="2000" b="0" i="0">
            <a:latin typeface="Whitney HTF Medium"/>
            <a:cs typeface="Whitney HTF Medium"/>
          </a:endParaRPr>
        </a:p>
      </dgm:t>
    </dgm:pt>
    <dgm:pt modelId="{E08F442A-566C-BA49-AFFD-05B6269CBCCF}">
      <dgm:prSet phldrT="[Text]" custT="1"/>
      <dgm:spPr>
        <a:solidFill>
          <a:schemeClr val="bg1">
            <a:lumMod val="65000"/>
          </a:schemeClr>
        </a:solidFill>
        <a:ln w="38100" cmpd="sng">
          <a:solidFill>
            <a:srgbClr val="FFFF00"/>
          </a:solidFill>
        </a:ln>
      </dgm:spPr>
      <dgm:t>
        <a:bodyPr/>
        <a:lstStyle/>
        <a:p>
          <a:r>
            <a:rPr lang="en-US" sz="2400" b="0" i="0" dirty="0">
              <a:latin typeface="Avenir Next Condensed" panose="020B0506020202020204" pitchFamily="34" charset="0"/>
              <a:cs typeface="Whitney HTF Medium Condensed"/>
            </a:rPr>
            <a:t>Context</a:t>
          </a:r>
        </a:p>
      </dgm:t>
    </dgm:pt>
    <dgm:pt modelId="{F4E702FF-F2D6-C24A-A37F-D38CFC439E74}" type="parTrans" cxnId="{A7D046B0-10CE-7C4C-9BF8-AAC2EE7B6C27}">
      <dgm:prSet/>
      <dgm:spPr/>
      <dgm:t>
        <a:bodyPr/>
        <a:lstStyle/>
        <a:p>
          <a:endParaRPr lang="en-US" sz="2000" b="0" i="0">
            <a:latin typeface="Whitney HTF Medium"/>
            <a:cs typeface="Whitney HTF Medium"/>
          </a:endParaRPr>
        </a:p>
      </dgm:t>
    </dgm:pt>
    <dgm:pt modelId="{71317608-37BC-DA41-BA64-EDACB4C83A6B}" type="sibTrans" cxnId="{A7D046B0-10CE-7C4C-9BF8-AAC2EE7B6C27}">
      <dgm:prSet/>
      <dgm:spPr/>
      <dgm:t>
        <a:bodyPr/>
        <a:lstStyle/>
        <a:p>
          <a:endParaRPr lang="en-US" sz="2000" b="0" i="0">
            <a:latin typeface="Whitney HTF Medium"/>
            <a:cs typeface="Whitney HTF Medium"/>
          </a:endParaRPr>
        </a:p>
      </dgm:t>
    </dgm:pt>
    <dgm:pt modelId="{9283EFD8-53D2-E94A-89C3-8443C2F432EB}">
      <dgm:prSet phldrT="[Text]" custT="1"/>
      <dgm:spPr>
        <a:solidFill>
          <a:srgbClr val="215968"/>
        </a:solidFill>
        <a:ln w="38100" cmpd="sng">
          <a:solidFill>
            <a:srgbClr val="FF6600"/>
          </a:solidFill>
        </a:ln>
      </dgm:spPr>
      <dgm:t>
        <a:bodyPr/>
        <a:lstStyle/>
        <a:p>
          <a:r>
            <a:rPr lang="en-US" sz="2400" b="0" i="0" dirty="0">
              <a:latin typeface="Avenir Next Condensed" panose="020B0506020202020204" pitchFamily="34" charset="0"/>
              <a:cs typeface="Whitney HTF Medium Condensed"/>
            </a:rPr>
            <a:t>Approach</a:t>
          </a:r>
        </a:p>
      </dgm:t>
    </dgm:pt>
    <dgm:pt modelId="{B87B5263-322E-7E46-AA50-8A4599E01DBB}" type="parTrans" cxnId="{91122AEC-24EE-6B4F-824D-28FB2B8C5854}">
      <dgm:prSet/>
      <dgm:spPr/>
      <dgm:t>
        <a:bodyPr/>
        <a:lstStyle/>
        <a:p>
          <a:endParaRPr lang="en-US" sz="2000" b="0" i="0">
            <a:latin typeface="Whitney HTF Medium"/>
            <a:cs typeface="Whitney HTF Medium"/>
          </a:endParaRPr>
        </a:p>
      </dgm:t>
    </dgm:pt>
    <dgm:pt modelId="{EDF65862-7E84-5F4C-82F4-8DEDDE5D3F65}" type="sibTrans" cxnId="{91122AEC-24EE-6B4F-824D-28FB2B8C5854}">
      <dgm:prSet/>
      <dgm:spPr/>
      <dgm:t>
        <a:bodyPr/>
        <a:lstStyle/>
        <a:p>
          <a:endParaRPr lang="en-US" sz="2000" b="0" i="0">
            <a:latin typeface="Whitney HTF Medium"/>
            <a:cs typeface="Whitney HTF Medium"/>
          </a:endParaRPr>
        </a:p>
      </dgm:t>
    </dgm:pt>
    <dgm:pt modelId="{460F52CE-289C-C243-88C8-D60D62B5CBBE}" type="pres">
      <dgm:prSet presAssocID="{602E4990-95AF-2C45-953A-FFA3397BC993}" presName="CompostProcess" presStyleCnt="0">
        <dgm:presLayoutVars>
          <dgm:dir/>
          <dgm:resizeHandles val="exact"/>
        </dgm:presLayoutVars>
      </dgm:prSet>
      <dgm:spPr/>
    </dgm:pt>
    <dgm:pt modelId="{66867FB9-FCFB-A74D-A0DE-5CB9AB706B8D}" type="pres">
      <dgm:prSet presAssocID="{602E4990-95AF-2C45-953A-FFA3397BC993}" presName="arrow" presStyleLbl="bgShp" presStyleIdx="0" presStyleCnt="1" custScaleX="115289" custLinFactNeighborX="1576"/>
      <dgm:spPr>
        <a:solidFill>
          <a:srgbClr val="215968"/>
        </a:solidFill>
        <a:ln w="38100" cmpd="sng">
          <a:solidFill>
            <a:srgbClr val="FFFFFF"/>
          </a:solidFill>
        </a:ln>
      </dgm:spPr>
    </dgm:pt>
    <dgm:pt modelId="{A8E33B43-CA00-3744-AC13-0BBD670E68F0}" type="pres">
      <dgm:prSet presAssocID="{602E4990-95AF-2C45-953A-FFA3397BC993}" presName="linearProcess" presStyleCnt="0"/>
      <dgm:spPr/>
    </dgm:pt>
    <dgm:pt modelId="{08CD24E2-5DEF-E94A-BAE4-808A76F0E67B}" type="pres">
      <dgm:prSet presAssocID="{E08F442A-566C-BA49-AFFD-05B6269CBCCF}" presName="textNode" presStyleLbl="node1" presStyleIdx="0" presStyleCnt="4" custScaleX="107705" custLinFactNeighborX="95659" custLinFactNeighborY="514">
        <dgm:presLayoutVars>
          <dgm:bulletEnabled val="1"/>
        </dgm:presLayoutVars>
      </dgm:prSet>
      <dgm:spPr/>
    </dgm:pt>
    <dgm:pt modelId="{F975AD17-6C5C-6843-AE4E-B6EBA941045C}" type="pres">
      <dgm:prSet presAssocID="{71317608-37BC-DA41-BA64-EDACB4C83A6B}" presName="sibTrans" presStyleCnt="0"/>
      <dgm:spPr/>
    </dgm:pt>
    <dgm:pt modelId="{825CED5D-CF01-394A-8DF9-E32DFF8E7B6E}" type="pres">
      <dgm:prSet presAssocID="{9283EFD8-53D2-E94A-89C3-8443C2F432EB}" presName="textNode" presStyleLbl="node1" presStyleIdx="1" presStyleCnt="4" custScaleX="116884" custLinFactNeighborX="19290" custLinFactNeighborY="0">
        <dgm:presLayoutVars>
          <dgm:bulletEnabled val="1"/>
        </dgm:presLayoutVars>
      </dgm:prSet>
      <dgm:spPr/>
    </dgm:pt>
    <dgm:pt modelId="{F138E547-C4E8-D244-B0FB-94EC93C2CAE3}" type="pres">
      <dgm:prSet presAssocID="{EDF65862-7E84-5F4C-82F4-8DEDDE5D3F65}" presName="sibTrans" presStyleCnt="0"/>
      <dgm:spPr/>
    </dgm:pt>
    <dgm:pt modelId="{67F2BDA6-442A-9042-B5C4-9357DE201FAF}" type="pres">
      <dgm:prSet presAssocID="{F4A886A1-75B0-7247-8D17-EA6EB6EF2AB9}" presName="textNode" presStyleLbl="node1" presStyleIdx="2" presStyleCnt="4" custScaleX="114285" custLinFactNeighborX="-56068" custLinFactNeighborY="0">
        <dgm:presLayoutVars>
          <dgm:bulletEnabled val="1"/>
        </dgm:presLayoutVars>
      </dgm:prSet>
      <dgm:spPr/>
    </dgm:pt>
    <dgm:pt modelId="{B61B773D-D722-BF43-BAFB-4471E2120F1F}" type="pres">
      <dgm:prSet presAssocID="{AE756D09-23A2-6D4B-A78B-927411E0A660}" presName="sibTrans" presStyleCnt="0"/>
      <dgm:spPr/>
    </dgm:pt>
    <dgm:pt modelId="{06E45B04-BBC5-D945-A88B-8ED35469D92B}" type="pres">
      <dgm:prSet presAssocID="{DCEB8FCA-D26D-9A4C-9CB7-33ECDF0392D7}" presName="textNode" presStyleLbl="node1" presStyleIdx="3" presStyleCnt="4" custScaleX="138357" custLinFactX="-5581" custLinFactNeighborX="-100000" custLinFactNeighborY="0">
        <dgm:presLayoutVars>
          <dgm:bulletEnabled val="1"/>
        </dgm:presLayoutVars>
      </dgm:prSet>
      <dgm:spPr/>
    </dgm:pt>
  </dgm:ptLst>
  <dgm:cxnLst>
    <dgm:cxn modelId="{C2E4391A-CC1F-F147-B02C-B12020BD1BFD}" type="presOf" srcId="{E08F442A-566C-BA49-AFFD-05B6269CBCCF}" destId="{08CD24E2-5DEF-E94A-BAE4-808A76F0E67B}" srcOrd="0" destOrd="0" presId="urn:microsoft.com/office/officeart/2005/8/layout/hProcess9"/>
    <dgm:cxn modelId="{E6E8441C-C123-F145-AB85-1B3AAD56C1F1}" type="presOf" srcId="{9283EFD8-53D2-E94A-89C3-8443C2F432EB}" destId="{825CED5D-CF01-394A-8DF9-E32DFF8E7B6E}" srcOrd="0" destOrd="0" presId="urn:microsoft.com/office/officeart/2005/8/layout/hProcess9"/>
    <dgm:cxn modelId="{7BBF1C2D-262E-EB40-8DF5-5BFD600EA6A6}" srcId="{602E4990-95AF-2C45-953A-FFA3397BC993}" destId="{DCEB8FCA-D26D-9A4C-9CB7-33ECDF0392D7}" srcOrd="3" destOrd="0" parTransId="{902A3B60-6340-244C-9693-A64D9BDA3E41}" sibTransId="{BAC77EF3-3A02-CD4D-95C4-7CF2AE91723F}"/>
    <dgm:cxn modelId="{5C520C41-97D9-2843-9DD4-959DF4640E48}" type="presOf" srcId="{F4A886A1-75B0-7247-8D17-EA6EB6EF2AB9}" destId="{67F2BDA6-442A-9042-B5C4-9357DE201FAF}" srcOrd="0" destOrd="0" presId="urn:microsoft.com/office/officeart/2005/8/layout/hProcess9"/>
    <dgm:cxn modelId="{86B7C650-B39C-724D-8DA7-B71B6A18877A}" type="presOf" srcId="{DCEB8FCA-D26D-9A4C-9CB7-33ECDF0392D7}" destId="{06E45B04-BBC5-D945-A88B-8ED35469D92B}" srcOrd="0" destOrd="0" presId="urn:microsoft.com/office/officeart/2005/8/layout/hProcess9"/>
    <dgm:cxn modelId="{B4957871-30C3-0B4A-86B0-7B4AF294256D}" type="presOf" srcId="{602E4990-95AF-2C45-953A-FFA3397BC993}" destId="{460F52CE-289C-C243-88C8-D60D62B5CBBE}" srcOrd="0" destOrd="0" presId="urn:microsoft.com/office/officeart/2005/8/layout/hProcess9"/>
    <dgm:cxn modelId="{A7D046B0-10CE-7C4C-9BF8-AAC2EE7B6C27}" srcId="{602E4990-95AF-2C45-953A-FFA3397BC993}" destId="{E08F442A-566C-BA49-AFFD-05B6269CBCCF}" srcOrd="0" destOrd="0" parTransId="{F4E702FF-F2D6-C24A-A37F-D38CFC439E74}" sibTransId="{71317608-37BC-DA41-BA64-EDACB4C83A6B}"/>
    <dgm:cxn modelId="{A4CF4DD2-78DD-064A-AEDE-056036429248}" srcId="{602E4990-95AF-2C45-953A-FFA3397BC993}" destId="{F4A886A1-75B0-7247-8D17-EA6EB6EF2AB9}" srcOrd="2" destOrd="0" parTransId="{C4C546AA-4C73-1549-8E2F-14926F624CCB}" sibTransId="{AE756D09-23A2-6D4B-A78B-927411E0A660}"/>
    <dgm:cxn modelId="{91122AEC-24EE-6B4F-824D-28FB2B8C5854}" srcId="{602E4990-95AF-2C45-953A-FFA3397BC993}" destId="{9283EFD8-53D2-E94A-89C3-8443C2F432EB}" srcOrd="1" destOrd="0" parTransId="{B87B5263-322E-7E46-AA50-8A4599E01DBB}" sibTransId="{EDF65862-7E84-5F4C-82F4-8DEDDE5D3F65}"/>
    <dgm:cxn modelId="{7617A109-2F12-0D4B-BD48-CBA5C1B3BE6F}" type="presParOf" srcId="{460F52CE-289C-C243-88C8-D60D62B5CBBE}" destId="{66867FB9-FCFB-A74D-A0DE-5CB9AB706B8D}" srcOrd="0" destOrd="0" presId="urn:microsoft.com/office/officeart/2005/8/layout/hProcess9"/>
    <dgm:cxn modelId="{DD987958-0900-8049-9E01-B66AD5735883}" type="presParOf" srcId="{460F52CE-289C-C243-88C8-D60D62B5CBBE}" destId="{A8E33B43-CA00-3744-AC13-0BBD670E68F0}" srcOrd="1" destOrd="0" presId="urn:microsoft.com/office/officeart/2005/8/layout/hProcess9"/>
    <dgm:cxn modelId="{79EC3FC7-E06C-884B-BBAB-6752196DCFF7}" type="presParOf" srcId="{A8E33B43-CA00-3744-AC13-0BBD670E68F0}" destId="{08CD24E2-5DEF-E94A-BAE4-808A76F0E67B}" srcOrd="0" destOrd="0" presId="urn:microsoft.com/office/officeart/2005/8/layout/hProcess9"/>
    <dgm:cxn modelId="{32CE6352-8492-E142-B0A1-8557E72F385F}" type="presParOf" srcId="{A8E33B43-CA00-3744-AC13-0BBD670E68F0}" destId="{F975AD17-6C5C-6843-AE4E-B6EBA941045C}" srcOrd="1" destOrd="0" presId="urn:microsoft.com/office/officeart/2005/8/layout/hProcess9"/>
    <dgm:cxn modelId="{106C6AE8-EBEB-9A44-AE62-6469D9917646}" type="presParOf" srcId="{A8E33B43-CA00-3744-AC13-0BBD670E68F0}" destId="{825CED5D-CF01-394A-8DF9-E32DFF8E7B6E}" srcOrd="2" destOrd="0" presId="urn:microsoft.com/office/officeart/2005/8/layout/hProcess9"/>
    <dgm:cxn modelId="{3A861976-7F6D-2642-AE9E-3F6E6E49E7E9}" type="presParOf" srcId="{A8E33B43-CA00-3744-AC13-0BBD670E68F0}" destId="{F138E547-C4E8-D244-B0FB-94EC93C2CAE3}" srcOrd="3" destOrd="0" presId="urn:microsoft.com/office/officeart/2005/8/layout/hProcess9"/>
    <dgm:cxn modelId="{C09C5EB1-B82D-8143-B009-6CCDA90A29A6}" type="presParOf" srcId="{A8E33B43-CA00-3744-AC13-0BBD670E68F0}" destId="{67F2BDA6-442A-9042-B5C4-9357DE201FAF}" srcOrd="4" destOrd="0" presId="urn:microsoft.com/office/officeart/2005/8/layout/hProcess9"/>
    <dgm:cxn modelId="{507F6947-C35D-3D4F-9BED-C55DA7C2D47D}" type="presParOf" srcId="{A8E33B43-CA00-3744-AC13-0BBD670E68F0}" destId="{B61B773D-D722-BF43-BAFB-4471E2120F1F}" srcOrd="5" destOrd="0" presId="urn:microsoft.com/office/officeart/2005/8/layout/hProcess9"/>
    <dgm:cxn modelId="{0C925BCE-62D0-0C43-96AF-19185C70B066}" type="presParOf" srcId="{A8E33B43-CA00-3744-AC13-0BBD670E68F0}" destId="{06E45B04-BBC5-D945-A88B-8ED35469D92B}"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20E764-491D-1D44-8B23-845F88C71203}" type="doc">
      <dgm:prSet loTypeId="urn:microsoft.com/office/officeart/2005/8/layout/hList6" loCatId="" qsTypeId="urn:microsoft.com/office/officeart/2005/8/quickstyle/simple4" qsCatId="simple" csTypeId="urn:microsoft.com/office/officeart/2005/8/colors/accent1_2" csCatId="accent1" phldr="1"/>
      <dgm:spPr/>
      <dgm:t>
        <a:bodyPr/>
        <a:lstStyle/>
        <a:p>
          <a:endParaRPr lang="en-US"/>
        </a:p>
      </dgm:t>
    </dgm:pt>
    <dgm:pt modelId="{D67FDA48-E2DB-5345-9C7C-19A6BB8370AD}">
      <dgm:prSet phldrT="[Text]" custT="1"/>
      <dgm:spPr>
        <a:solidFill>
          <a:schemeClr val="tx2">
            <a:lumMod val="50000"/>
          </a:schemeClr>
        </a:solidFill>
        <a:ln w="38100" cmpd="sng">
          <a:solidFill>
            <a:schemeClr val="accent4">
              <a:lumMod val="50000"/>
            </a:schemeClr>
          </a:solidFill>
        </a:ln>
        <a:effectLst>
          <a:outerShdw blurRad="254000" dist="381000" dir="5400000" rotWithShape="0">
            <a:srgbClr val="000000">
              <a:alpha val="35000"/>
            </a:srgbClr>
          </a:outerShdw>
        </a:effectLst>
        <a:scene3d>
          <a:camera prst="orthographicFront"/>
          <a:lightRig rig="threePt" dir="t"/>
        </a:scene3d>
        <a:sp3d>
          <a:bevelT/>
          <a:bevelB/>
        </a:sp3d>
      </dgm:spPr>
      <dgm:t>
        <a:bodyPr/>
        <a:lstStyle/>
        <a:p>
          <a:r>
            <a:rPr lang="en-US" sz="2400" b="0" i="0" dirty="0">
              <a:solidFill>
                <a:schemeClr val="bg1"/>
              </a:solidFill>
              <a:latin typeface="Avenir Next Condensed" panose="020B0506020202020204" pitchFamily="34" charset="0"/>
              <a:cs typeface="Whitney HTF Medium"/>
            </a:rPr>
            <a:t>Models of Care</a:t>
          </a:r>
        </a:p>
      </dgm:t>
    </dgm:pt>
    <dgm:pt modelId="{AC45DC11-0F02-C54A-BA4F-D473EE59F318}" type="parTrans" cxnId="{804EFD79-9C12-1F40-9F93-11B33F6F1C38}">
      <dgm:prSet/>
      <dgm:spPr/>
      <dgm:t>
        <a:bodyPr/>
        <a:lstStyle/>
        <a:p>
          <a:endParaRPr lang="en-US" sz="2400" b="0" i="0">
            <a:solidFill>
              <a:schemeClr val="bg1"/>
            </a:solidFill>
            <a:latin typeface="Whitney HTF Medium"/>
            <a:cs typeface="Whitney HTF Medium"/>
          </a:endParaRPr>
        </a:p>
      </dgm:t>
    </dgm:pt>
    <dgm:pt modelId="{313E2433-F829-6F4F-9C63-7B58D9BC93A0}" type="sibTrans" cxnId="{804EFD79-9C12-1F40-9F93-11B33F6F1C38}">
      <dgm:prSet/>
      <dgm:spPr/>
      <dgm:t>
        <a:bodyPr/>
        <a:lstStyle/>
        <a:p>
          <a:endParaRPr lang="en-US" sz="2400" b="0" i="0">
            <a:solidFill>
              <a:schemeClr val="bg1"/>
            </a:solidFill>
            <a:latin typeface="Whitney HTF Medium"/>
            <a:cs typeface="Whitney HTF Medium"/>
          </a:endParaRPr>
        </a:p>
      </dgm:t>
    </dgm:pt>
    <dgm:pt modelId="{0C514C61-28C8-5F4E-945C-7F8285BECEEA}">
      <dgm:prSet phldrT="[Text]" custT="1"/>
      <dgm:spPr>
        <a:solidFill>
          <a:srgbClr val="2D241D"/>
        </a:solidFill>
        <a:ln w="38100" cmpd="sng">
          <a:solidFill>
            <a:srgbClr val="008000"/>
          </a:solidFill>
        </a:ln>
        <a:effectLst>
          <a:outerShdw blurRad="254000" dist="381000" dir="5400000" rotWithShape="0">
            <a:srgbClr val="000000">
              <a:alpha val="35000"/>
            </a:srgbClr>
          </a:outerShdw>
        </a:effectLst>
        <a:scene3d>
          <a:camera prst="orthographicFront"/>
          <a:lightRig rig="threePt" dir="t"/>
        </a:scene3d>
        <a:sp3d>
          <a:bevelT/>
          <a:bevelB/>
        </a:sp3d>
      </dgm:spPr>
      <dgm:t>
        <a:bodyPr/>
        <a:lstStyle/>
        <a:p>
          <a:r>
            <a:rPr lang="en-US" sz="2400" b="0" i="0" dirty="0">
              <a:solidFill>
                <a:schemeClr val="bg1"/>
              </a:solidFill>
              <a:latin typeface="Avenir Next Condensed" panose="020B0506020202020204" pitchFamily="34" charset="0"/>
              <a:cs typeface="Whitney HTF Medium"/>
            </a:rPr>
            <a:t>Report</a:t>
          </a:r>
        </a:p>
      </dgm:t>
    </dgm:pt>
    <dgm:pt modelId="{1CB307E4-0D1F-FB49-AFCF-08A6872ADF3B}" type="parTrans" cxnId="{D19C980D-97A8-B249-9381-54B4FF5B318F}">
      <dgm:prSet/>
      <dgm:spPr/>
      <dgm:t>
        <a:bodyPr/>
        <a:lstStyle/>
        <a:p>
          <a:endParaRPr lang="en-US" sz="2400" b="0" i="0">
            <a:solidFill>
              <a:schemeClr val="bg1"/>
            </a:solidFill>
            <a:latin typeface="Whitney HTF Medium"/>
            <a:cs typeface="Whitney HTF Medium"/>
          </a:endParaRPr>
        </a:p>
      </dgm:t>
    </dgm:pt>
    <dgm:pt modelId="{20E7D52E-819E-034D-87C9-D7650F6CEE30}" type="sibTrans" cxnId="{D19C980D-97A8-B249-9381-54B4FF5B318F}">
      <dgm:prSet/>
      <dgm:spPr/>
      <dgm:t>
        <a:bodyPr/>
        <a:lstStyle/>
        <a:p>
          <a:endParaRPr lang="en-US" sz="2400" b="0" i="0">
            <a:solidFill>
              <a:schemeClr val="bg1"/>
            </a:solidFill>
            <a:latin typeface="Whitney HTF Medium"/>
            <a:cs typeface="Whitney HTF Medium"/>
          </a:endParaRPr>
        </a:p>
      </dgm:t>
    </dgm:pt>
    <dgm:pt modelId="{DFAD887C-BB9E-2044-BBEE-88EC67748187}">
      <dgm:prSet phldrT="[Text]" custT="1"/>
      <dgm:spPr>
        <a:solidFill>
          <a:srgbClr val="C0504D"/>
        </a:solidFill>
        <a:ln w="38100" cmpd="sng">
          <a:solidFill>
            <a:schemeClr val="accent4">
              <a:lumMod val="50000"/>
            </a:schemeClr>
          </a:solidFill>
        </a:ln>
        <a:effectLst>
          <a:outerShdw blurRad="254000" dist="381000" dir="5400000" rotWithShape="0">
            <a:srgbClr val="000000">
              <a:alpha val="35000"/>
            </a:srgbClr>
          </a:outerShdw>
        </a:effectLst>
        <a:scene3d>
          <a:camera prst="orthographicFront"/>
          <a:lightRig rig="threePt" dir="t"/>
        </a:scene3d>
        <a:sp3d>
          <a:bevelT/>
          <a:bevelB/>
        </a:sp3d>
      </dgm:spPr>
      <dgm:t>
        <a:bodyPr/>
        <a:lstStyle/>
        <a:p>
          <a:r>
            <a:rPr lang="en-US" sz="2400" b="0" i="0" dirty="0">
              <a:solidFill>
                <a:schemeClr val="bg1"/>
              </a:solidFill>
              <a:latin typeface="Avenir Next Condensed" panose="020B0506020202020204" pitchFamily="34" charset="0"/>
              <a:cs typeface="Whitney HTF Medium"/>
            </a:rPr>
            <a:t>Forecast and Project </a:t>
          </a:r>
        </a:p>
      </dgm:t>
    </dgm:pt>
    <dgm:pt modelId="{06EC9F39-0347-5B42-B502-17408843A41A}" type="parTrans" cxnId="{281F639C-A276-F740-958B-F9C881884D72}">
      <dgm:prSet/>
      <dgm:spPr/>
      <dgm:t>
        <a:bodyPr/>
        <a:lstStyle/>
        <a:p>
          <a:endParaRPr lang="en-US" sz="2400" b="0" i="0">
            <a:solidFill>
              <a:schemeClr val="bg1"/>
            </a:solidFill>
            <a:latin typeface="Whitney HTF Medium"/>
            <a:cs typeface="Whitney HTF Medium"/>
          </a:endParaRPr>
        </a:p>
      </dgm:t>
    </dgm:pt>
    <dgm:pt modelId="{F478DE19-F7D7-8B4E-B333-C533499D8DFE}" type="sibTrans" cxnId="{281F639C-A276-F740-958B-F9C881884D72}">
      <dgm:prSet/>
      <dgm:spPr/>
      <dgm:t>
        <a:bodyPr/>
        <a:lstStyle/>
        <a:p>
          <a:endParaRPr lang="en-US" sz="2400" b="0" i="0">
            <a:solidFill>
              <a:schemeClr val="bg1"/>
            </a:solidFill>
            <a:latin typeface="Whitney HTF Medium"/>
            <a:cs typeface="Whitney HTF Medium"/>
          </a:endParaRPr>
        </a:p>
      </dgm:t>
    </dgm:pt>
    <dgm:pt modelId="{3EF785B1-1043-9849-9497-EB348B954D55}">
      <dgm:prSet phldrT="[Text]" custT="1"/>
      <dgm:spPr>
        <a:solidFill>
          <a:srgbClr val="4E6C6D"/>
        </a:solidFill>
        <a:ln w="38100" cmpd="sng">
          <a:solidFill>
            <a:srgbClr val="008000"/>
          </a:solidFill>
        </a:ln>
        <a:effectLst>
          <a:outerShdw blurRad="254000" dist="381000" dir="5400000" rotWithShape="0">
            <a:srgbClr val="000000">
              <a:alpha val="35000"/>
            </a:srgbClr>
          </a:outerShdw>
        </a:effectLst>
        <a:scene3d>
          <a:camera prst="orthographicFront"/>
          <a:lightRig rig="threePt" dir="t"/>
        </a:scene3d>
        <a:sp3d>
          <a:bevelT/>
          <a:bevelB/>
        </a:sp3d>
      </dgm:spPr>
      <dgm:t>
        <a:bodyPr/>
        <a:lstStyle/>
        <a:p>
          <a:r>
            <a:rPr lang="en-US" sz="2400" b="0" i="0" dirty="0">
              <a:solidFill>
                <a:schemeClr val="bg1"/>
              </a:solidFill>
              <a:latin typeface="Avenir Next Condensed" panose="020B0506020202020204" pitchFamily="34" charset="0"/>
              <a:cs typeface="Whitney HTF Medium"/>
            </a:rPr>
            <a:t>t-</a:t>
          </a:r>
          <a:r>
            <a:rPr lang="en-US" sz="1800" b="0" i="0" dirty="0">
              <a:solidFill>
                <a:schemeClr val="bg1"/>
              </a:solidFill>
              <a:latin typeface="Avenir Next Condensed" panose="020B0506020202020204" pitchFamily="34" charset="0"/>
              <a:cs typeface="Whitney HTF Medium"/>
            </a:rPr>
            <a:t>1</a:t>
          </a:r>
          <a:r>
            <a:rPr lang="en-US" sz="2400" b="0" i="0" dirty="0">
              <a:solidFill>
                <a:schemeClr val="bg1"/>
              </a:solidFill>
              <a:latin typeface="Avenir Next Condensed" panose="020B0506020202020204" pitchFamily="34" charset="0"/>
              <a:cs typeface="Whitney HTF Medium"/>
            </a:rPr>
            <a:t> to t-</a:t>
          </a:r>
          <a:r>
            <a:rPr lang="en-US" sz="1800" b="0" i="0" dirty="0">
              <a:solidFill>
                <a:schemeClr val="bg1"/>
              </a:solidFill>
              <a:latin typeface="Avenir Next Condensed" panose="020B0506020202020204" pitchFamily="34" charset="0"/>
              <a:cs typeface="Whitney HTF Medium"/>
            </a:rPr>
            <a:t>10</a:t>
          </a:r>
          <a:r>
            <a:rPr lang="en-US" sz="2400" b="0" i="0" dirty="0">
              <a:solidFill>
                <a:schemeClr val="bg1"/>
              </a:solidFill>
              <a:latin typeface="Avenir Next Condensed" panose="020B0506020202020204" pitchFamily="34" charset="0"/>
              <a:cs typeface="Whitney HTF Medium"/>
            </a:rPr>
            <a:t>  </a:t>
          </a:r>
        </a:p>
      </dgm:t>
    </dgm:pt>
    <dgm:pt modelId="{DB4F4E88-3784-FF40-AF53-E3E4CBB3DD59}" type="parTrans" cxnId="{0B3EDECF-38B3-9C40-A047-0807DF66762E}">
      <dgm:prSet/>
      <dgm:spPr/>
      <dgm:t>
        <a:bodyPr/>
        <a:lstStyle/>
        <a:p>
          <a:endParaRPr lang="en-US" sz="2400" b="0" i="0">
            <a:solidFill>
              <a:schemeClr val="bg1"/>
            </a:solidFill>
            <a:latin typeface="Whitney HTF Medium"/>
            <a:cs typeface="Whitney HTF Medium"/>
          </a:endParaRPr>
        </a:p>
      </dgm:t>
    </dgm:pt>
    <dgm:pt modelId="{CB4FCE48-69A8-EE44-B7A1-F25D3AF57747}" type="sibTrans" cxnId="{0B3EDECF-38B3-9C40-A047-0807DF66762E}">
      <dgm:prSet/>
      <dgm:spPr/>
      <dgm:t>
        <a:bodyPr/>
        <a:lstStyle/>
        <a:p>
          <a:endParaRPr lang="en-US" sz="2400" b="0" i="0">
            <a:solidFill>
              <a:schemeClr val="bg1"/>
            </a:solidFill>
            <a:latin typeface="Whitney HTF Medium"/>
            <a:cs typeface="Whitney HTF Medium"/>
          </a:endParaRPr>
        </a:p>
      </dgm:t>
    </dgm:pt>
    <dgm:pt modelId="{82AEA874-1E23-7B41-89B9-43261D823F99}" type="pres">
      <dgm:prSet presAssocID="{B120E764-491D-1D44-8B23-845F88C71203}" presName="Name0" presStyleCnt="0">
        <dgm:presLayoutVars>
          <dgm:dir/>
          <dgm:resizeHandles val="exact"/>
        </dgm:presLayoutVars>
      </dgm:prSet>
      <dgm:spPr/>
    </dgm:pt>
    <dgm:pt modelId="{3AE6C205-3E8A-1D41-9A3C-4599944A8E47}" type="pres">
      <dgm:prSet presAssocID="{D67FDA48-E2DB-5345-9C7C-19A6BB8370AD}" presName="node" presStyleLbl="node1" presStyleIdx="0" presStyleCnt="4" custScaleX="126720">
        <dgm:presLayoutVars>
          <dgm:bulletEnabled val="1"/>
        </dgm:presLayoutVars>
      </dgm:prSet>
      <dgm:spPr/>
    </dgm:pt>
    <dgm:pt modelId="{83D4439B-BAE1-1F40-96A3-866AC41C09D2}" type="pres">
      <dgm:prSet presAssocID="{313E2433-F829-6F4F-9C63-7B58D9BC93A0}" presName="sibTrans" presStyleCnt="0"/>
      <dgm:spPr/>
    </dgm:pt>
    <dgm:pt modelId="{ACE887B1-EE8D-8346-8F8F-6ECCC75038B6}" type="pres">
      <dgm:prSet presAssocID="{DFAD887C-BB9E-2044-BBEE-88EC67748187}" presName="node" presStyleLbl="node1" presStyleIdx="1" presStyleCnt="4" custScaleX="118292" custLinFactNeighborX="-8271" custLinFactNeighborY="0">
        <dgm:presLayoutVars>
          <dgm:bulletEnabled val="1"/>
        </dgm:presLayoutVars>
      </dgm:prSet>
      <dgm:spPr/>
    </dgm:pt>
    <dgm:pt modelId="{A7B7374E-E260-8342-8D13-ECC7BBFE35C5}" type="pres">
      <dgm:prSet presAssocID="{F478DE19-F7D7-8B4E-B333-C533499D8DFE}" presName="sibTrans" presStyleCnt="0"/>
      <dgm:spPr/>
    </dgm:pt>
    <dgm:pt modelId="{DF5DB855-A815-5D47-ADC2-7CA4965EAB5B}" type="pres">
      <dgm:prSet presAssocID="{3EF785B1-1043-9849-9497-EB348B954D55}" presName="node" presStyleLbl="node1" presStyleIdx="2" presStyleCnt="4" custScaleX="116317">
        <dgm:presLayoutVars>
          <dgm:bulletEnabled val="1"/>
        </dgm:presLayoutVars>
      </dgm:prSet>
      <dgm:spPr/>
    </dgm:pt>
    <dgm:pt modelId="{F3C0E77C-DC88-DD41-9346-5266B672142C}" type="pres">
      <dgm:prSet presAssocID="{CB4FCE48-69A8-EE44-B7A1-F25D3AF57747}" presName="sibTrans" presStyleCnt="0"/>
      <dgm:spPr/>
    </dgm:pt>
    <dgm:pt modelId="{6D52A916-EA8C-664C-AAEF-597CE0BB566F}" type="pres">
      <dgm:prSet presAssocID="{0C514C61-28C8-5F4E-945C-7F8285BECEEA}" presName="node" presStyleLbl="node1" presStyleIdx="3" presStyleCnt="4">
        <dgm:presLayoutVars>
          <dgm:bulletEnabled val="1"/>
        </dgm:presLayoutVars>
      </dgm:prSet>
      <dgm:spPr/>
    </dgm:pt>
  </dgm:ptLst>
  <dgm:cxnLst>
    <dgm:cxn modelId="{D19C980D-97A8-B249-9381-54B4FF5B318F}" srcId="{B120E764-491D-1D44-8B23-845F88C71203}" destId="{0C514C61-28C8-5F4E-945C-7F8285BECEEA}" srcOrd="3" destOrd="0" parTransId="{1CB307E4-0D1F-FB49-AFCF-08A6872ADF3B}" sibTransId="{20E7D52E-819E-034D-87C9-D7650F6CEE30}"/>
    <dgm:cxn modelId="{804EFD79-9C12-1F40-9F93-11B33F6F1C38}" srcId="{B120E764-491D-1D44-8B23-845F88C71203}" destId="{D67FDA48-E2DB-5345-9C7C-19A6BB8370AD}" srcOrd="0" destOrd="0" parTransId="{AC45DC11-0F02-C54A-BA4F-D473EE59F318}" sibTransId="{313E2433-F829-6F4F-9C63-7B58D9BC93A0}"/>
    <dgm:cxn modelId="{9FF3637F-E51C-964D-8A45-6AA5F7FBDD85}" type="presOf" srcId="{DFAD887C-BB9E-2044-BBEE-88EC67748187}" destId="{ACE887B1-EE8D-8346-8F8F-6ECCC75038B6}" srcOrd="0" destOrd="0" presId="urn:microsoft.com/office/officeart/2005/8/layout/hList6"/>
    <dgm:cxn modelId="{281F639C-A276-F740-958B-F9C881884D72}" srcId="{B120E764-491D-1D44-8B23-845F88C71203}" destId="{DFAD887C-BB9E-2044-BBEE-88EC67748187}" srcOrd="1" destOrd="0" parTransId="{06EC9F39-0347-5B42-B502-17408843A41A}" sibTransId="{F478DE19-F7D7-8B4E-B333-C533499D8DFE}"/>
    <dgm:cxn modelId="{BCA96CAB-3DC3-8349-BCD6-24606428E184}" type="presOf" srcId="{0C514C61-28C8-5F4E-945C-7F8285BECEEA}" destId="{6D52A916-EA8C-664C-AAEF-597CE0BB566F}" srcOrd="0" destOrd="0" presId="urn:microsoft.com/office/officeart/2005/8/layout/hList6"/>
    <dgm:cxn modelId="{770134B5-423B-E644-95E8-20D08FAF67B5}" type="presOf" srcId="{D67FDA48-E2DB-5345-9C7C-19A6BB8370AD}" destId="{3AE6C205-3E8A-1D41-9A3C-4599944A8E47}" srcOrd="0" destOrd="0" presId="urn:microsoft.com/office/officeart/2005/8/layout/hList6"/>
    <dgm:cxn modelId="{AD05E2B7-D53F-BB4F-A79A-35812F36A6DE}" type="presOf" srcId="{3EF785B1-1043-9849-9497-EB348B954D55}" destId="{DF5DB855-A815-5D47-ADC2-7CA4965EAB5B}" srcOrd="0" destOrd="0" presId="urn:microsoft.com/office/officeart/2005/8/layout/hList6"/>
    <dgm:cxn modelId="{0B3EDECF-38B3-9C40-A047-0807DF66762E}" srcId="{B120E764-491D-1D44-8B23-845F88C71203}" destId="{3EF785B1-1043-9849-9497-EB348B954D55}" srcOrd="2" destOrd="0" parTransId="{DB4F4E88-3784-FF40-AF53-E3E4CBB3DD59}" sibTransId="{CB4FCE48-69A8-EE44-B7A1-F25D3AF57747}"/>
    <dgm:cxn modelId="{57EE74D0-ACEB-0344-B964-4D344420C3D7}" type="presOf" srcId="{B120E764-491D-1D44-8B23-845F88C71203}" destId="{82AEA874-1E23-7B41-89B9-43261D823F99}" srcOrd="0" destOrd="0" presId="urn:microsoft.com/office/officeart/2005/8/layout/hList6"/>
    <dgm:cxn modelId="{D76C46A7-AE24-E14C-B141-211CF9CFA44A}" type="presParOf" srcId="{82AEA874-1E23-7B41-89B9-43261D823F99}" destId="{3AE6C205-3E8A-1D41-9A3C-4599944A8E47}" srcOrd="0" destOrd="0" presId="urn:microsoft.com/office/officeart/2005/8/layout/hList6"/>
    <dgm:cxn modelId="{46EE8312-FFEC-744A-8028-AF9BF557B97A}" type="presParOf" srcId="{82AEA874-1E23-7B41-89B9-43261D823F99}" destId="{83D4439B-BAE1-1F40-96A3-866AC41C09D2}" srcOrd="1" destOrd="0" presId="urn:microsoft.com/office/officeart/2005/8/layout/hList6"/>
    <dgm:cxn modelId="{5A6E7322-AF99-F341-931C-DACE1056A6AB}" type="presParOf" srcId="{82AEA874-1E23-7B41-89B9-43261D823F99}" destId="{ACE887B1-EE8D-8346-8F8F-6ECCC75038B6}" srcOrd="2" destOrd="0" presId="urn:microsoft.com/office/officeart/2005/8/layout/hList6"/>
    <dgm:cxn modelId="{9E1A6FEB-E290-0B4C-8BC5-B0CDDBAFDD56}" type="presParOf" srcId="{82AEA874-1E23-7B41-89B9-43261D823F99}" destId="{A7B7374E-E260-8342-8D13-ECC7BBFE35C5}" srcOrd="3" destOrd="0" presId="urn:microsoft.com/office/officeart/2005/8/layout/hList6"/>
    <dgm:cxn modelId="{57EAE96F-E27A-3C4A-B7AC-206507F40EF1}" type="presParOf" srcId="{82AEA874-1E23-7B41-89B9-43261D823F99}" destId="{DF5DB855-A815-5D47-ADC2-7CA4965EAB5B}" srcOrd="4" destOrd="0" presId="urn:microsoft.com/office/officeart/2005/8/layout/hList6"/>
    <dgm:cxn modelId="{520F6501-67A7-A548-9C75-738DB03CDB3D}" type="presParOf" srcId="{82AEA874-1E23-7B41-89B9-43261D823F99}" destId="{F3C0E77C-DC88-DD41-9346-5266B672142C}" srcOrd="5" destOrd="0" presId="urn:microsoft.com/office/officeart/2005/8/layout/hList6"/>
    <dgm:cxn modelId="{4703F7B5-3921-4344-82CC-CF4AAB0C3797}" type="presParOf" srcId="{82AEA874-1E23-7B41-89B9-43261D823F99}" destId="{6D52A916-EA8C-664C-AAEF-597CE0BB566F}" srcOrd="6" destOrd="0" presId="urn:microsoft.com/office/officeart/2005/8/layout/hList6"/>
  </dgm:cxnLst>
  <dgm:bg/>
  <dgm:whole>
    <a:ln>
      <a:solidFill>
        <a:srgbClr val="403152"/>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20E764-491D-1D44-8B23-845F88C71203}" type="doc">
      <dgm:prSet loTypeId="urn:microsoft.com/office/officeart/2005/8/layout/hList6" loCatId="" qsTypeId="urn:microsoft.com/office/officeart/2005/8/quickstyle/simple4" qsCatId="simple" csTypeId="urn:microsoft.com/office/officeart/2005/8/colors/accent1_2" csCatId="accent1" phldr="1"/>
      <dgm:spPr/>
      <dgm:t>
        <a:bodyPr/>
        <a:lstStyle/>
        <a:p>
          <a:endParaRPr lang="en-US"/>
        </a:p>
      </dgm:t>
    </dgm:pt>
    <dgm:pt modelId="{D67FDA48-E2DB-5345-9C7C-19A6BB8370AD}">
      <dgm:prSet phldrT="[Text]" custT="1"/>
      <dgm:spPr>
        <a:solidFill>
          <a:srgbClr val="008000"/>
        </a:solidFill>
        <a:ln w="38100" cmpd="sng">
          <a:solidFill>
            <a:schemeClr val="accent4">
              <a:lumMod val="50000"/>
            </a:schemeClr>
          </a:solidFill>
        </a:ln>
        <a:effectLst>
          <a:outerShdw blurRad="254000" dist="381000" dir="5400000" rotWithShape="0">
            <a:srgbClr val="000000">
              <a:alpha val="35000"/>
            </a:srgbClr>
          </a:outerShdw>
        </a:effectLst>
        <a:scene3d>
          <a:camera prst="orthographicFront"/>
          <a:lightRig rig="threePt" dir="t"/>
        </a:scene3d>
        <a:sp3d>
          <a:bevelT/>
          <a:bevelB/>
        </a:sp3d>
      </dgm:spPr>
      <dgm:t>
        <a:bodyPr/>
        <a:lstStyle/>
        <a:p>
          <a:r>
            <a:rPr lang="en-US" sz="2400" b="0" i="0" dirty="0">
              <a:solidFill>
                <a:srgbClr val="FFFFFF"/>
              </a:solidFill>
              <a:latin typeface="Avenir Next Condensed" panose="020B0506020202020204" pitchFamily="34" charset="0"/>
              <a:cs typeface="Whitney HTF Medium"/>
            </a:rPr>
            <a:t>Launch</a:t>
          </a:r>
        </a:p>
      </dgm:t>
    </dgm:pt>
    <dgm:pt modelId="{AC45DC11-0F02-C54A-BA4F-D473EE59F318}" type="parTrans" cxnId="{804EFD79-9C12-1F40-9F93-11B33F6F1C38}">
      <dgm:prSet/>
      <dgm:spPr/>
      <dgm:t>
        <a:bodyPr/>
        <a:lstStyle/>
        <a:p>
          <a:endParaRPr lang="en-US" sz="2400" b="0" i="0">
            <a:latin typeface="Whitney HTF Medium"/>
            <a:cs typeface="Whitney HTF Medium"/>
          </a:endParaRPr>
        </a:p>
      </dgm:t>
    </dgm:pt>
    <dgm:pt modelId="{313E2433-F829-6F4F-9C63-7B58D9BC93A0}" type="sibTrans" cxnId="{804EFD79-9C12-1F40-9F93-11B33F6F1C38}">
      <dgm:prSet/>
      <dgm:spPr/>
      <dgm:t>
        <a:bodyPr/>
        <a:lstStyle/>
        <a:p>
          <a:endParaRPr lang="en-US" sz="2400" b="0" i="0">
            <a:latin typeface="Whitney HTF Medium"/>
            <a:cs typeface="Whitney HTF Medium"/>
          </a:endParaRPr>
        </a:p>
      </dgm:t>
    </dgm:pt>
    <dgm:pt modelId="{0C514C61-28C8-5F4E-945C-7F8285BECEEA}">
      <dgm:prSet phldrT="[Text]" custT="1"/>
      <dgm:spPr>
        <a:solidFill>
          <a:schemeClr val="accent2">
            <a:lumMod val="50000"/>
          </a:schemeClr>
        </a:solidFill>
        <a:ln w="38100" cmpd="sng">
          <a:solidFill>
            <a:srgbClr val="008000"/>
          </a:solidFill>
        </a:ln>
        <a:effectLst>
          <a:outerShdw blurRad="254000" dist="381000" dir="5400000" rotWithShape="0">
            <a:srgbClr val="000000">
              <a:alpha val="35000"/>
            </a:srgbClr>
          </a:outerShdw>
        </a:effectLst>
        <a:scene3d>
          <a:camera prst="orthographicFront"/>
          <a:lightRig rig="threePt" dir="t"/>
        </a:scene3d>
        <a:sp3d>
          <a:bevelT/>
          <a:bevelB/>
        </a:sp3d>
      </dgm:spPr>
      <dgm:t>
        <a:bodyPr/>
        <a:lstStyle/>
        <a:p>
          <a:r>
            <a:rPr lang="en-US" sz="2400" b="0" i="0" dirty="0">
              <a:latin typeface="Avenir Next Condensed" panose="020B0506020202020204" pitchFamily="34" charset="0"/>
              <a:cs typeface="Whitney HTF Medium"/>
            </a:rPr>
            <a:t>Scan</a:t>
          </a:r>
        </a:p>
      </dgm:t>
    </dgm:pt>
    <dgm:pt modelId="{1CB307E4-0D1F-FB49-AFCF-08A6872ADF3B}" type="parTrans" cxnId="{D19C980D-97A8-B249-9381-54B4FF5B318F}">
      <dgm:prSet/>
      <dgm:spPr/>
      <dgm:t>
        <a:bodyPr/>
        <a:lstStyle/>
        <a:p>
          <a:endParaRPr lang="en-US" sz="2400" b="0" i="0">
            <a:latin typeface="Whitney HTF Medium"/>
            <a:cs typeface="Whitney HTF Medium"/>
          </a:endParaRPr>
        </a:p>
      </dgm:t>
    </dgm:pt>
    <dgm:pt modelId="{20E7D52E-819E-034D-87C9-D7650F6CEE30}" type="sibTrans" cxnId="{D19C980D-97A8-B249-9381-54B4FF5B318F}">
      <dgm:prSet/>
      <dgm:spPr/>
      <dgm:t>
        <a:bodyPr/>
        <a:lstStyle/>
        <a:p>
          <a:endParaRPr lang="en-US" sz="2400" b="0" i="0">
            <a:latin typeface="Whitney HTF Medium"/>
            <a:cs typeface="Whitney HTF Medium"/>
          </a:endParaRPr>
        </a:p>
      </dgm:t>
    </dgm:pt>
    <dgm:pt modelId="{A5AEA3A1-8173-0047-A6D1-916383753940}">
      <dgm:prSet phldrT="[Text]" custT="1"/>
      <dgm:spPr>
        <a:solidFill>
          <a:schemeClr val="accent4"/>
        </a:solidFill>
        <a:ln w="38100" cmpd="sng">
          <a:solidFill>
            <a:srgbClr val="008000"/>
          </a:solidFill>
        </a:ln>
        <a:effectLst>
          <a:outerShdw blurRad="254000" dist="381000" dir="5400000" rotWithShape="0">
            <a:srgbClr val="000000">
              <a:alpha val="35000"/>
            </a:srgbClr>
          </a:outerShdw>
        </a:effectLst>
        <a:scene3d>
          <a:camera prst="orthographicFront"/>
          <a:lightRig rig="threePt" dir="t"/>
        </a:scene3d>
        <a:sp3d>
          <a:bevelT/>
          <a:bevelB/>
        </a:sp3d>
      </dgm:spPr>
      <dgm:t>
        <a:bodyPr/>
        <a:lstStyle/>
        <a:p>
          <a:r>
            <a:rPr lang="en-US" sz="2400" b="0" i="0" dirty="0">
              <a:latin typeface="Avenir Next Condensed" panose="020B0506020202020204" pitchFamily="34" charset="0"/>
              <a:cs typeface="Whitney HTF Medium"/>
            </a:rPr>
            <a:t>Acquire and Analyze</a:t>
          </a:r>
        </a:p>
      </dgm:t>
    </dgm:pt>
    <dgm:pt modelId="{02E9BFB0-E56C-1C4C-8F08-148F5553E9C6}" type="parTrans" cxnId="{BF55AD8F-7D4E-224E-B481-C0266947C970}">
      <dgm:prSet/>
      <dgm:spPr/>
      <dgm:t>
        <a:bodyPr/>
        <a:lstStyle/>
        <a:p>
          <a:endParaRPr lang="en-US" sz="2400" b="0" i="0">
            <a:latin typeface="Whitney HTF Medium"/>
            <a:cs typeface="Whitney HTF Medium"/>
          </a:endParaRPr>
        </a:p>
      </dgm:t>
    </dgm:pt>
    <dgm:pt modelId="{371C738F-F8A5-334C-813A-6BC5DF3411A2}" type="sibTrans" cxnId="{BF55AD8F-7D4E-224E-B481-C0266947C970}">
      <dgm:prSet/>
      <dgm:spPr/>
      <dgm:t>
        <a:bodyPr/>
        <a:lstStyle/>
        <a:p>
          <a:endParaRPr lang="en-US" sz="2400" b="0" i="0">
            <a:latin typeface="Whitney HTF Medium"/>
            <a:cs typeface="Whitney HTF Medium"/>
          </a:endParaRPr>
        </a:p>
      </dgm:t>
    </dgm:pt>
    <dgm:pt modelId="{4BFB38A7-FF81-874F-9E28-02A9AE69D002}">
      <dgm:prSet phldrT="[Text]" custT="1"/>
      <dgm:spPr>
        <a:solidFill>
          <a:srgbClr val="FF6600"/>
        </a:solidFill>
        <a:ln w="38100" cmpd="sng">
          <a:solidFill>
            <a:srgbClr val="008000"/>
          </a:solidFill>
        </a:ln>
        <a:effectLst>
          <a:outerShdw blurRad="254000" dist="381000" dir="5400000" rotWithShape="0">
            <a:srgbClr val="000000">
              <a:alpha val="35000"/>
            </a:srgbClr>
          </a:outerShdw>
        </a:effectLst>
        <a:scene3d>
          <a:camera prst="orthographicFront"/>
          <a:lightRig rig="threePt" dir="t"/>
        </a:scene3d>
        <a:sp3d>
          <a:bevelT/>
          <a:bevelB/>
        </a:sp3d>
      </dgm:spPr>
      <dgm:t>
        <a:bodyPr/>
        <a:lstStyle/>
        <a:p>
          <a:r>
            <a:rPr lang="en-US" sz="2400" b="0" i="0" dirty="0">
              <a:latin typeface="Avenir Next Condensed" panose="020B0506020202020204" pitchFamily="34" charset="0"/>
              <a:cs typeface="Whitney HTF Medium"/>
            </a:rPr>
            <a:t>Project Charter</a:t>
          </a:r>
        </a:p>
      </dgm:t>
    </dgm:pt>
    <dgm:pt modelId="{884AE7A4-2ABC-0342-ACDC-A30AD9F62C1F}" type="parTrans" cxnId="{70F86CA3-9AC3-3146-BFC3-BE88AEEF444F}">
      <dgm:prSet/>
      <dgm:spPr/>
      <dgm:t>
        <a:bodyPr/>
        <a:lstStyle/>
        <a:p>
          <a:endParaRPr lang="en-US" sz="2400" b="0" i="0">
            <a:latin typeface="Whitney HTF Medium"/>
            <a:cs typeface="Whitney HTF Medium"/>
          </a:endParaRPr>
        </a:p>
      </dgm:t>
    </dgm:pt>
    <dgm:pt modelId="{5D66B6AA-9DEC-1D4A-9817-B4DBE1E6C898}" type="sibTrans" cxnId="{70F86CA3-9AC3-3146-BFC3-BE88AEEF444F}">
      <dgm:prSet/>
      <dgm:spPr/>
      <dgm:t>
        <a:bodyPr/>
        <a:lstStyle/>
        <a:p>
          <a:endParaRPr lang="en-US" sz="2400" b="0" i="0">
            <a:latin typeface="Whitney HTF Medium"/>
            <a:cs typeface="Whitney HTF Medium"/>
          </a:endParaRPr>
        </a:p>
      </dgm:t>
    </dgm:pt>
    <dgm:pt modelId="{82AEA874-1E23-7B41-89B9-43261D823F99}" type="pres">
      <dgm:prSet presAssocID="{B120E764-491D-1D44-8B23-845F88C71203}" presName="Name0" presStyleCnt="0">
        <dgm:presLayoutVars>
          <dgm:dir/>
          <dgm:resizeHandles val="exact"/>
        </dgm:presLayoutVars>
      </dgm:prSet>
      <dgm:spPr/>
    </dgm:pt>
    <dgm:pt modelId="{3AE6C205-3E8A-1D41-9A3C-4599944A8E47}" type="pres">
      <dgm:prSet presAssocID="{D67FDA48-E2DB-5345-9C7C-19A6BB8370AD}" presName="node" presStyleLbl="node1" presStyleIdx="0" presStyleCnt="4">
        <dgm:presLayoutVars>
          <dgm:bulletEnabled val="1"/>
        </dgm:presLayoutVars>
      </dgm:prSet>
      <dgm:spPr/>
    </dgm:pt>
    <dgm:pt modelId="{83D4439B-BAE1-1F40-96A3-866AC41C09D2}" type="pres">
      <dgm:prSet presAssocID="{313E2433-F829-6F4F-9C63-7B58D9BC93A0}" presName="sibTrans" presStyleCnt="0"/>
      <dgm:spPr/>
    </dgm:pt>
    <dgm:pt modelId="{28EB429F-BEB3-C443-A8E7-34271161DEB8}" type="pres">
      <dgm:prSet presAssocID="{4BFB38A7-FF81-874F-9E28-02A9AE69D002}" presName="node" presStyleLbl="node1" presStyleIdx="1" presStyleCnt="4" custScaleX="102300">
        <dgm:presLayoutVars>
          <dgm:bulletEnabled val="1"/>
        </dgm:presLayoutVars>
      </dgm:prSet>
      <dgm:spPr/>
    </dgm:pt>
    <dgm:pt modelId="{CAA5E114-4BA7-8B42-808A-8A5DFD99119D}" type="pres">
      <dgm:prSet presAssocID="{5D66B6AA-9DEC-1D4A-9817-B4DBE1E6C898}" presName="sibTrans" presStyleCnt="0"/>
      <dgm:spPr/>
    </dgm:pt>
    <dgm:pt modelId="{6E91CD5D-5737-7045-8EFB-F720A3FB276C}" type="pres">
      <dgm:prSet presAssocID="{A5AEA3A1-8173-0047-A6D1-916383753940}" presName="node" presStyleLbl="node1" presStyleIdx="2" presStyleCnt="4" custLinFactNeighborX="34199" custLinFactNeighborY="0">
        <dgm:presLayoutVars>
          <dgm:bulletEnabled val="1"/>
        </dgm:presLayoutVars>
      </dgm:prSet>
      <dgm:spPr/>
    </dgm:pt>
    <dgm:pt modelId="{645ED76D-6E3D-DD45-A54B-78F64720DC79}" type="pres">
      <dgm:prSet presAssocID="{371C738F-F8A5-334C-813A-6BC5DF3411A2}" presName="sibTrans" presStyleCnt="0"/>
      <dgm:spPr/>
    </dgm:pt>
    <dgm:pt modelId="{6D52A916-EA8C-664C-AAEF-597CE0BB566F}" type="pres">
      <dgm:prSet presAssocID="{0C514C61-28C8-5F4E-945C-7F8285BECEEA}" presName="node" presStyleLbl="node1" presStyleIdx="3" presStyleCnt="4">
        <dgm:presLayoutVars>
          <dgm:bulletEnabled val="1"/>
        </dgm:presLayoutVars>
      </dgm:prSet>
      <dgm:spPr/>
    </dgm:pt>
  </dgm:ptLst>
  <dgm:cxnLst>
    <dgm:cxn modelId="{D19C980D-97A8-B249-9381-54B4FF5B318F}" srcId="{B120E764-491D-1D44-8B23-845F88C71203}" destId="{0C514C61-28C8-5F4E-945C-7F8285BECEEA}" srcOrd="3" destOrd="0" parTransId="{1CB307E4-0D1F-FB49-AFCF-08A6872ADF3B}" sibTransId="{20E7D52E-819E-034D-87C9-D7650F6CEE30}"/>
    <dgm:cxn modelId="{5EC03640-3B76-AF47-8EF9-9CD4FEADF315}" type="presOf" srcId="{0C514C61-28C8-5F4E-945C-7F8285BECEEA}" destId="{6D52A916-EA8C-664C-AAEF-597CE0BB566F}" srcOrd="0" destOrd="0" presId="urn:microsoft.com/office/officeart/2005/8/layout/hList6"/>
    <dgm:cxn modelId="{8C622364-1C2A-3B45-87EB-E2F0878FA760}" type="presOf" srcId="{D67FDA48-E2DB-5345-9C7C-19A6BB8370AD}" destId="{3AE6C205-3E8A-1D41-9A3C-4599944A8E47}" srcOrd="0" destOrd="0" presId="urn:microsoft.com/office/officeart/2005/8/layout/hList6"/>
    <dgm:cxn modelId="{804EFD79-9C12-1F40-9F93-11B33F6F1C38}" srcId="{B120E764-491D-1D44-8B23-845F88C71203}" destId="{D67FDA48-E2DB-5345-9C7C-19A6BB8370AD}" srcOrd="0" destOrd="0" parTransId="{AC45DC11-0F02-C54A-BA4F-D473EE59F318}" sibTransId="{313E2433-F829-6F4F-9C63-7B58D9BC93A0}"/>
    <dgm:cxn modelId="{180C418F-8489-0640-96C3-7D7F3EA1EE35}" type="presOf" srcId="{4BFB38A7-FF81-874F-9E28-02A9AE69D002}" destId="{28EB429F-BEB3-C443-A8E7-34271161DEB8}" srcOrd="0" destOrd="0" presId="urn:microsoft.com/office/officeart/2005/8/layout/hList6"/>
    <dgm:cxn modelId="{BF55AD8F-7D4E-224E-B481-C0266947C970}" srcId="{B120E764-491D-1D44-8B23-845F88C71203}" destId="{A5AEA3A1-8173-0047-A6D1-916383753940}" srcOrd="2" destOrd="0" parTransId="{02E9BFB0-E56C-1C4C-8F08-148F5553E9C6}" sibTransId="{371C738F-F8A5-334C-813A-6BC5DF3411A2}"/>
    <dgm:cxn modelId="{5A3A899D-B418-6B4D-9BC3-5EF2AA74D15A}" type="presOf" srcId="{A5AEA3A1-8173-0047-A6D1-916383753940}" destId="{6E91CD5D-5737-7045-8EFB-F720A3FB276C}" srcOrd="0" destOrd="0" presId="urn:microsoft.com/office/officeart/2005/8/layout/hList6"/>
    <dgm:cxn modelId="{70F86CA3-9AC3-3146-BFC3-BE88AEEF444F}" srcId="{B120E764-491D-1D44-8B23-845F88C71203}" destId="{4BFB38A7-FF81-874F-9E28-02A9AE69D002}" srcOrd="1" destOrd="0" parTransId="{884AE7A4-2ABC-0342-ACDC-A30AD9F62C1F}" sibTransId="{5D66B6AA-9DEC-1D4A-9817-B4DBE1E6C898}"/>
    <dgm:cxn modelId="{719AB0D4-DC9A-364E-86C1-EC0EA850D3A4}" type="presOf" srcId="{B120E764-491D-1D44-8B23-845F88C71203}" destId="{82AEA874-1E23-7B41-89B9-43261D823F99}" srcOrd="0" destOrd="0" presId="urn:microsoft.com/office/officeart/2005/8/layout/hList6"/>
    <dgm:cxn modelId="{BA4182A4-03CF-6D4A-BECC-9A750D7929C4}" type="presParOf" srcId="{82AEA874-1E23-7B41-89B9-43261D823F99}" destId="{3AE6C205-3E8A-1D41-9A3C-4599944A8E47}" srcOrd="0" destOrd="0" presId="urn:microsoft.com/office/officeart/2005/8/layout/hList6"/>
    <dgm:cxn modelId="{A05BEB03-6E22-984C-B334-94E8578DF67D}" type="presParOf" srcId="{82AEA874-1E23-7B41-89B9-43261D823F99}" destId="{83D4439B-BAE1-1F40-96A3-866AC41C09D2}" srcOrd="1" destOrd="0" presId="urn:microsoft.com/office/officeart/2005/8/layout/hList6"/>
    <dgm:cxn modelId="{EA079930-0FD7-4D4D-BEF1-55A50F91D7DB}" type="presParOf" srcId="{82AEA874-1E23-7B41-89B9-43261D823F99}" destId="{28EB429F-BEB3-C443-A8E7-34271161DEB8}" srcOrd="2" destOrd="0" presId="urn:microsoft.com/office/officeart/2005/8/layout/hList6"/>
    <dgm:cxn modelId="{D5C2960A-31FE-2641-833E-09811AB047EC}" type="presParOf" srcId="{82AEA874-1E23-7B41-89B9-43261D823F99}" destId="{CAA5E114-4BA7-8B42-808A-8A5DFD99119D}" srcOrd="3" destOrd="0" presId="urn:microsoft.com/office/officeart/2005/8/layout/hList6"/>
    <dgm:cxn modelId="{B9F5D8D7-4842-724C-9AB6-F03362EBEEA3}" type="presParOf" srcId="{82AEA874-1E23-7B41-89B9-43261D823F99}" destId="{6E91CD5D-5737-7045-8EFB-F720A3FB276C}" srcOrd="4" destOrd="0" presId="urn:microsoft.com/office/officeart/2005/8/layout/hList6"/>
    <dgm:cxn modelId="{B3AB99C4-BDB1-A249-8A69-BEECEC4B3432}" type="presParOf" srcId="{82AEA874-1E23-7B41-89B9-43261D823F99}" destId="{645ED76D-6E3D-DD45-A54B-78F64720DC79}" srcOrd="5" destOrd="0" presId="urn:microsoft.com/office/officeart/2005/8/layout/hList6"/>
    <dgm:cxn modelId="{6877C8B4-ACE2-034F-9ED3-020FE04E094E}" type="presParOf" srcId="{82AEA874-1E23-7B41-89B9-43261D823F99}" destId="{6D52A916-EA8C-664C-AAEF-597CE0BB566F}" srcOrd="6" destOrd="0" presId="urn:microsoft.com/office/officeart/2005/8/layout/hList6"/>
  </dgm:cxnLst>
  <dgm:bg/>
  <dgm:whole>
    <a:ln>
      <a:solidFill>
        <a:srgbClr val="403152"/>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2E4990-95AF-2C45-953A-FFA3397BC993}" type="doc">
      <dgm:prSet loTypeId="urn:microsoft.com/office/officeart/2005/8/layout/hProcess9" loCatId="" qsTypeId="urn:microsoft.com/office/officeart/2005/8/quickstyle/simple4" qsCatId="simple" csTypeId="urn:microsoft.com/office/officeart/2005/8/colors/accent1_2" csCatId="accent1" phldr="1"/>
      <dgm:spPr/>
    </dgm:pt>
    <dgm:pt modelId="{F4A886A1-75B0-7247-8D17-EA6EB6EF2AB9}">
      <dgm:prSet phldrT="[Text]" custT="1"/>
      <dgm:spPr>
        <a:solidFill>
          <a:srgbClr val="215968"/>
        </a:solidFill>
        <a:ln w="38100" cmpd="sng">
          <a:solidFill>
            <a:srgbClr val="FF0000"/>
          </a:solidFill>
        </a:ln>
      </dgm:spPr>
      <dgm:t>
        <a:bodyPr/>
        <a:lstStyle/>
        <a:p>
          <a:pPr>
            <a:lnSpc>
              <a:spcPct val="100000"/>
            </a:lnSpc>
          </a:pPr>
          <a:r>
            <a:rPr lang="en-US" sz="2400" b="0" i="0" dirty="0">
              <a:latin typeface="Avenir Next Condensed" panose="020B0506020202020204" pitchFamily="34" charset="0"/>
              <a:cs typeface="Whitney HTF Medium Condensed"/>
            </a:rPr>
            <a:t>Observations and  Projections</a:t>
          </a:r>
        </a:p>
      </dgm:t>
    </dgm:pt>
    <dgm:pt modelId="{C4C546AA-4C73-1549-8E2F-14926F624CCB}" type="parTrans" cxnId="{A4CF4DD2-78DD-064A-AEDE-056036429248}">
      <dgm:prSet/>
      <dgm:spPr/>
      <dgm:t>
        <a:bodyPr/>
        <a:lstStyle/>
        <a:p>
          <a:endParaRPr lang="en-US" sz="2000" b="0" i="0">
            <a:latin typeface="Whitney HTF Medium"/>
            <a:cs typeface="Whitney HTF Medium"/>
          </a:endParaRPr>
        </a:p>
      </dgm:t>
    </dgm:pt>
    <dgm:pt modelId="{AE756D09-23A2-6D4B-A78B-927411E0A660}" type="sibTrans" cxnId="{A4CF4DD2-78DD-064A-AEDE-056036429248}">
      <dgm:prSet/>
      <dgm:spPr/>
      <dgm:t>
        <a:bodyPr/>
        <a:lstStyle/>
        <a:p>
          <a:endParaRPr lang="en-US" sz="2000" b="0" i="0">
            <a:latin typeface="Whitney HTF Medium"/>
            <a:cs typeface="Whitney HTF Medium"/>
          </a:endParaRPr>
        </a:p>
      </dgm:t>
    </dgm:pt>
    <dgm:pt modelId="{DCEB8FCA-D26D-9A4C-9CB7-33ECDF0392D7}">
      <dgm:prSet phldrT="[Text]" custT="1"/>
      <dgm:spPr>
        <a:solidFill>
          <a:schemeClr val="bg1">
            <a:lumMod val="65000"/>
          </a:schemeClr>
        </a:solidFill>
        <a:ln w="38100" cmpd="sng">
          <a:solidFill>
            <a:srgbClr val="0000FF"/>
          </a:solidFill>
        </a:ln>
      </dgm:spPr>
      <dgm:t>
        <a:bodyPr/>
        <a:lstStyle/>
        <a:p>
          <a:r>
            <a:rPr lang="en-US" sz="2400" b="0" i="0" dirty="0">
              <a:latin typeface="Avenir Next Condensed" panose="020B0506020202020204" pitchFamily="34" charset="0"/>
              <a:cs typeface="Whitney HTF Medium Condensed"/>
            </a:rPr>
            <a:t>Recommendations</a:t>
          </a:r>
        </a:p>
      </dgm:t>
    </dgm:pt>
    <dgm:pt modelId="{902A3B60-6340-244C-9693-A64D9BDA3E41}" type="parTrans" cxnId="{7BBF1C2D-262E-EB40-8DF5-5BFD600EA6A6}">
      <dgm:prSet/>
      <dgm:spPr/>
      <dgm:t>
        <a:bodyPr/>
        <a:lstStyle/>
        <a:p>
          <a:endParaRPr lang="en-US" sz="2000" b="0" i="0">
            <a:latin typeface="Whitney HTF Medium"/>
            <a:cs typeface="Whitney HTF Medium"/>
          </a:endParaRPr>
        </a:p>
      </dgm:t>
    </dgm:pt>
    <dgm:pt modelId="{BAC77EF3-3A02-CD4D-95C4-7CF2AE91723F}" type="sibTrans" cxnId="{7BBF1C2D-262E-EB40-8DF5-5BFD600EA6A6}">
      <dgm:prSet/>
      <dgm:spPr/>
      <dgm:t>
        <a:bodyPr/>
        <a:lstStyle/>
        <a:p>
          <a:endParaRPr lang="en-US" sz="2000" b="0" i="0">
            <a:latin typeface="Whitney HTF Medium"/>
            <a:cs typeface="Whitney HTF Medium"/>
          </a:endParaRPr>
        </a:p>
      </dgm:t>
    </dgm:pt>
    <dgm:pt modelId="{E08F442A-566C-BA49-AFFD-05B6269CBCCF}">
      <dgm:prSet phldrT="[Text]" custT="1"/>
      <dgm:spPr>
        <a:solidFill>
          <a:schemeClr val="bg1">
            <a:lumMod val="65000"/>
          </a:schemeClr>
        </a:solidFill>
        <a:ln w="38100" cmpd="sng">
          <a:solidFill>
            <a:srgbClr val="FFFF00"/>
          </a:solidFill>
        </a:ln>
      </dgm:spPr>
      <dgm:t>
        <a:bodyPr/>
        <a:lstStyle/>
        <a:p>
          <a:r>
            <a:rPr lang="en-US" sz="2400" b="0" i="0" dirty="0">
              <a:latin typeface="Avenir Next Condensed" panose="020B0506020202020204" pitchFamily="34" charset="0"/>
              <a:cs typeface="Whitney HTF Medium Condensed"/>
            </a:rPr>
            <a:t>Context</a:t>
          </a:r>
        </a:p>
      </dgm:t>
    </dgm:pt>
    <dgm:pt modelId="{F4E702FF-F2D6-C24A-A37F-D38CFC439E74}" type="parTrans" cxnId="{A7D046B0-10CE-7C4C-9BF8-AAC2EE7B6C27}">
      <dgm:prSet/>
      <dgm:spPr/>
      <dgm:t>
        <a:bodyPr/>
        <a:lstStyle/>
        <a:p>
          <a:endParaRPr lang="en-US" sz="2000" b="0" i="0">
            <a:latin typeface="Whitney HTF Medium"/>
            <a:cs typeface="Whitney HTF Medium"/>
          </a:endParaRPr>
        </a:p>
      </dgm:t>
    </dgm:pt>
    <dgm:pt modelId="{71317608-37BC-DA41-BA64-EDACB4C83A6B}" type="sibTrans" cxnId="{A7D046B0-10CE-7C4C-9BF8-AAC2EE7B6C27}">
      <dgm:prSet/>
      <dgm:spPr/>
      <dgm:t>
        <a:bodyPr/>
        <a:lstStyle/>
        <a:p>
          <a:endParaRPr lang="en-US" sz="2000" b="0" i="0">
            <a:latin typeface="Whitney HTF Medium"/>
            <a:cs typeface="Whitney HTF Medium"/>
          </a:endParaRPr>
        </a:p>
      </dgm:t>
    </dgm:pt>
    <dgm:pt modelId="{9283EFD8-53D2-E94A-89C3-8443C2F432EB}">
      <dgm:prSet phldrT="[Text]" custT="1"/>
      <dgm:spPr>
        <a:solidFill>
          <a:schemeClr val="bg1">
            <a:lumMod val="65000"/>
          </a:schemeClr>
        </a:solidFill>
        <a:ln w="38100" cmpd="sng">
          <a:solidFill>
            <a:srgbClr val="FF6600"/>
          </a:solidFill>
        </a:ln>
      </dgm:spPr>
      <dgm:t>
        <a:bodyPr/>
        <a:lstStyle/>
        <a:p>
          <a:r>
            <a:rPr lang="en-US" sz="2400" b="0" i="0" dirty="0">
              <a:latin typeface="Avenir Next Condensed" panose="020B0506020202020204" pitchFamily="34" charset="0"/>
              <a:cs typeface="Whitney HTF Medium Condensed"/>
            </a:rPr>
            <a:t>Approach</a:t>
          </a:r>
        </a:p>
      </dgm:t>
    </dgm:pt>
    <dgm:pt modelId="{B87B5263-322E-7E46-AA50-8A4599E01DBB}" type="parTrans" cxnId="{91122AEC-24EE-6B4F-824D-28FB2B8C5854}">
      <dgm:prSet/>
      <dgm:spPr/>
      <dgm:t>
        <a:bodyPr/>
        <a:lstStyle/>
        <a:p>
          <a:endParaRPr lang="en-US" sz="2000" b="0" i="0">
            <a:latin typeface="Whitney HTF Medium"/>
            <a:cs typeface="Whitney HTF Medium"/>
          </a:endParaRPr>
        </a:p>
      </dgm:t>
    </dgm:pt>
    <dgm:pt modelId="{EDF65862-7E84-5F4C-82F4-8DEDDE5D3F65}" type="sibTrans" cxnId="{91122AEC-24EE-6B4F-824D-28FB2B8C5854}">
      <dgm:prSet/>
      <dgm:spPr/>
      <dgm:t>
        <a:bodyPr/>
        <a:lstStyle/>
        <a:p>
          <a:endParaRPr lang="en-US" sz="2000" b="0" i="0">
            <a:latin typeface="Whitney HTF Medium"/>
            <a:cs typeface="Whitney HTF Medium"/>
          </a:endParaRPr>
        </a:p>
      </dgm:t>
    </dgm:pt>
    <dgm:pt modelId="{460F52CE-289C-C243-88C8-D60D62B5CBBE}" type="pres">
      <dgm:prSet presAssocID="{602E4990-95AF-2C45-953A-FFA3397BC993}" presName="CompostProcess" presStyleCnt="0">
        <dgm:presLayoutVars>
          <dgm:dir/>
          <dgm:resizeHandles val="exact"/>
        </dgm:presLayoutVars>
      </dgm:prSet>
      <dgm:spPr/>
    </dgm:pt>
    <dgm:pt modelId="{66867FB9-FCFB-A74D-A0DE-5CB9AB706B8D}" type="pres">
      <dgm:prSet presAssocID="{602E4990-95AF-2C45-953A-FFA3397BC993}" presName="arrow" presStyleLbl="bgShp" presStyleIdx="0" presStyleCnt="1" custScaleX="115289" custLinFactNeighborX="1576"/>
      <dgm:spPr>
        <a:solidFill>
          <a:srgbClr val="215968"/>
        </a:solidFill>
        <a:ln w="38100" cmpd="sng">
          <a:solidFill>
            <a:srgbClr val="FFFFFF"/>
          </a:solidFill>
        </a:ln>
      </dgm:spPr>
    </dgm:pt>
    <dgm:pt modelId="{A8E33B43-CA00-3744-AC13-0BBD670E68F0}" type="pres">
      <dgm:prSet presAssocID="{602E4990-95AF-2C45-953A-FFA3397BC993}" presName="linearProcess" presStyleCnt="0"/>
      <dgm:spPr/>
    </dgm:pt>
    <dgm:pt modelId="{08CD24E2-5DEF-E94A-BAE4-808A76F0E67B}" type="pres">
      <dgm:prSet presAssocID="{E08F442A-566C-BA49-AFFD-05B6269CBCCF}" presName="textNode" presStyleLbl="node1" presStyleIdx="0" presStyleCnt="4" custScaleX="107705" custLinFactNeighborX="95659" custLinFactNeighborY="514">
        <dgm:presLayoutVars>
          <dgm:bulletEnabled val="1"/>
        </dgm:presLayoutVars>
      </dgm:prSet>
      <dgm:spPr/>
    </dgm:pt>
    <dgm:pt modelId="{F975AD17-6C5C-6843-AE4E-B6EBA941045C}" type="pres">
      <dgm:prSet presAssocID="{71317608-37BC-DA41-BA64-EDACB4C83A6B}" presName="sibTrans" presStyleCnt="0"/>
      <dgm:spPr/>
    </dgm:pt>
    <dgm:pt modelId="{825CED5D-CF01-394A-8DF9-E32DFF8E7B6E}" type="pres">
      <dgm:prSet presAssocID="{9283EFD8-53D2-E94A-89C3-8443C2F432EB}" presName="textNode" presStyleLbl="node1" presStyleIdx="1" presStyleCnt="4" custScaleX="116884" custLinFactNeighborX="19290" custLinFactNeighborY="0">
        <dgm:presLayoutVars>
          <dgm:bulletEnabled val="1"/>
        </dgm:presLayoutVars>
      </dgm:prSet>
      <dgm:spPr/>
    </dgm:pt>
    <dgm:pt modelId="{F138E547-C4E8-D244-B0FB-94EC93C2CAE3}" type="pres">
      <dgm:prSet presAssocID="{EDF65862-7E84-5F4C-82F4-8DEDDE5D3F65}" presName="sibTrans" presStyleCnt="0"/>
      <dgm:spPr/>
    </dgm:pt>
    <dgm:pt modelId="{67F2BDA6-442A-9042-B5C4-9357DE201FAF}" type="pres">
      <dgm:prSet presAssocID="{F4A886A1-75B0-7247-8D17-EA6EB6EF2AB9}" presName="textNode" presStyleLbl="node1" presStyleIdx="2" presStyleCnt="4" custScaleX="114285" custLinFactNeighborX="-56068" custLinFactNeighborY="0">
        <dgm:presLayoutVars>
          <dgm:bulletEnabled val="1"/>
        </dgm:presLayoutVars>
      </dgm:prSet>
      <dgm:spPr/>
    </dgm:pt>
    <dgm:pt modelId="{B61B773D-D722-BF43-BAFB-4471E2120F1F}" type="pres">
      <dgm:prSet presAssocID="{AE756D09-23A2-6D4B-A78B-927411E0A660}" presName="sibTrans" presStyleCnt="0"/>
      <dgm:spPr/>
    </dgm:pt>
    <dgm:pt modelId="{06E45B04-BBC5-D945-A88B-8ED35469D92B}" type="pres">
      <dgm:prSet presAssocID="{DCEB8FCA-D26D-9A4C-9CB7-33ECDF0392D7}" presName="textNode" presStyleLbl="node1" presStyleIdx="3" presStyleCnt="4" custScaleX="138357" custLinFactX="-5581" custLinFactNeighborX="-100000" custLinFactNeighborY="0">
        <dgm:presLayoutVars>
          <dgm:bulletEnabled val="1"/>
        </dgm:presLayoutVars>
      </dgm:prSet>
      <dgm:spPr/>
    </dgm:pt>
  </dgm:ptLst>
  <dgm:cxnLst>
    <dgm:cxn modelId="{C2E4391A-CC1F-F147-B02C-B12020BD1BFD}" type="presOf" srcId="{E08F442A-566C-BA49-AFFD-05B6269CBCCF}" destId="{08CD24E2-5DEF-E94A-BAE4-808A76F0E67B}" srcOrd="0" destOrd="0" presId="urn:microsoft.com/office/officeart/2005/8/layout/hProcess9"/>
    <dgm:cxn modelId="{E6E8441C-C123-F145-AB85-1B3AAD56C1F1}" type="presOf" srcId="{9283EFD8-53D2-E94A-89C3-8443C2F432EB}" destId="{825CED5D-CF01-394A-8DF9-E32DFF8E7B6E}" srcOrd="0" destOrd="0" presId="urn:microsoft.com/office/officeart/2005/8/layout/hProcess9"/>
    <dgm:cxn modelId="{7BBF1C2D-262E-EB40-8DF5-5BFD600EA6A6}" srcId="{602E4990-95AF-2C45-953A-FFA3397BC993}" destId="{DCEB8FCA-D26D-9A4C-9CB7-33ECDF0392D7}" srcOrd="3" destOrd="0" parTransId="{902A3B60-6340-244C-9693-A64D9BDA3E41}" sibTransId="{BAC77EF3-3A02-CD4D-95C4-7CF2AE91723F}"/>
    <dgm:cxn modelId="{5C520C41-97D9-2843-9DD4-959DF4640E48}" type="presOf" srcId="{F4A886A1-75B0-7247-8D17-EA6EB6EF2AB9}" destId="{67F2BDA6-442A-9042-B5C4-9357DE201FAF}" srcOrd="0" destOrd="0" presId="urn:microsoft.com/office/officeart/2005/8/layout/hProcess9"/>
    <dgm:cxn modelId="{86B7C650-B39C-724D-8DA7-B71B6A18877A}" type="presOf" srcId="{DCEB8FCA-D26D-9A4C-9CB7-33ECDF0392D7}" destId="{06E45B04-BBC5-D945-A88B-8ED35469D92B}" srcOrd="0" destOrd="0" presId="urn:microsoft.com/office/officeart/2005/8/layout/hProcess9"/>
    <dgm:cxn modelId="{B4957871-30C3-0B4A-86B0-7B4AF294256D}" type="presOf" srcId="{602E4990-95AF-2C45-953A-FFA3397BC993}" destId="{460F52CE-289C-C243-88C8-D60D62B5CBBE}" srcOrd="0" destOrd="0" presId="urn:microsoft.com/office/officeart/2005/8/layout/hProcess9"/>
    <dgm:cxn modelId="{A7D046B0-10CE-7C4C-9BF8-AAC2EE7B6C27}" srcId="{602E4990-95AF-2C45-953A-FFA3397BC993}" destId="{E08F442A-566C-BA49-AFFD-05B6269CBCCF}" srcOrd="0" destOrd="0" parTransId="{F4E702FF-F2D6-C24A-A37F-D38CFC439E74}" sibTransId="{71317608-37BC-DA41-BA64-EDACB4C83A6B}"/>
    <dgm:cxn modelId="{A4CF4DD2-78DD-064A-AEDE-056036429248}" srcId="{602E4990-95AF-2C45-953A-FFA3397BC993}" destId="{F4A886A1-75B0-7247-8D17-EA6EB6EF2AB9}" srcOrd="2" destOrd="0" parTransId="{C4C546AA-4C73-1549-8E2F-14926F624CCB}" sibTransId="{AE756D09-23A2-6D4B-A78B-927411E0A660}"/>
    <dgm:cxn modelId="{91122AEC-24EE-6B4F-824D-28FB2B8C5854}" srcId="{602E4990-95AF-2C45-953A-FFA3397BC993}" destId="{9283EFD8-53D2-E94A-89C3-8443C2F432EB}" srcOrd="1" destOrd="0" parTransId="{B87B5263-322E-7E46-AA50-8A4599E01DBB}" sibTransId="{EDF65862-7E84-5F4C-82F4-8DEDDE5D3F65}"/>
    <dgm:cxn modelId="{7617A109-2F12-0D4B-BD48-CBA5C1B3BE6F}" type="presParOf" srcId="{460F52CE-289C-C243-88C8-D60D62B5CBBE}" destId="{66867FB9-FCFB-A74D-A0DE-5CB9AB706B8D}" srcOrd="0" destOrd="0" presId="urn:microsoft.com/office/officeart/2005/8/layout/hProcess9"/>
    <dgm:cxn modelId="{DD987958-0900-8049-9E01-B66AD5735883}" type="presParOf" srcId="{460F52CE-289C-C243-88C8-D60D62B5CBBE}" destId="{A8E33B43-CA00-3744-AC13-0BBD670E68F0}" srcOrd="1" destOrd="0" presId="urn:microsoft.com/office/officeart/2005/8/layout/hProcess9"/>
    <dgm:cxn modelId="{79EC3FC7-E06C-884B-BBAB-6752196DCFF7}" type="presParOf" srcId="{A8E33B43-CA00-3744-AC13-0BBD670E68F0}" destId="{08CD24E2-5DEF-E94A-BAE4-808A76F0E67B}" srcOrd="0" destOrd="0" presId="urn:microsoft.com/office/officeart/2005/8/layout/hProcess9"/>
    <dgm:cxn modelId="{32CE6352-8492-E142-B0A1-8557E72F385F}" type="presParOf" srcId="{A8E33B43-CA00-3744-AC13-0BBD670E68F0}" destId="{F975AD17-6C5C-6843-AE4E-B6EBA941045C}" srcOrd="1" destOrd="0" presId="urn:microsoft.com/office/officeart/2005/8/layout/hProcess9"/>
    <dgm:cxn modelId="{106C6AE8-EBEB-9A44-AE62-6469D9917646}" type="presParOf" srcId="{A8E33B43-CA00-3744-AC13-0BBD670E68F0}" destId="{825CED5D-CF01-394A-8DF9-E32DFF8E7B6E}" srcOrd="2" destOrd="0" presId="urn:microsoft.com/office/officeart/2005/8/layout/hProcess9"/>
    <dgm:cxn modelId="{3A861976-7F6D-2642-AE9E-3F6E6E49E7E9}" type="presParOf" srcId="{A8E33B43-CA00-3744-AC13-0BBD670E68F0}" destId="{F138E547-C4E8-D244-B0FB-94EC93C2CAE3}" srcOrd="3" destOrd="0" presId="urn:microsoft.com/office/officeart/2005/8/layout/hProcess9"/>
    <dgm:cxn modelId="{C09C5EB1-B82D-8143-B009-6CCDA90A29A6}" type="presParOf" srcId="{A8E33B43-CA00-3744-AC13-0BBD670E68F0}" destId="{67F2BDA6-442A-9042-B5C4-9357DE201FAF}" srcOrd="4" destOrd="0" presId="urn:microsoft.com/office/officeart/2005/8/layout/hProcess9"/>
    <dgm:cxn modelId="{507F6947-C35D-3D4F-9BED-C55DA7C2D47D}" type="presParOf" srcId="{A8E33B43-CA00-3744-AC13-0BBD670E68F0}" destId="{B61B773D-D722-BF43-BAFB-4471E2120F1F}" srcOrd="5" destOrd="0" presId="urn:microsoft.com/office/officeart/2005/8/layout/hProcess9"/>
    <dgm:cxn modelId="{0C925BCE-62D0-0C43-96AF-19185C70B066}" type="presParOf" srcId="{A8E33B43-CA00-3744-AC13-0BBD670E68F0}" destId="{06E45B04-BBC5-D945-A88B-8ED35469D92B}"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2E4990-95AF-2C45-953A-FFA3397BC993}" type="doc">
      <dgm:prSet loTypeId="urn:microsoft.com/office/officeart/2005/8/layout/hProcess9" loCatId="" qsTypeId="urn:microsoft.com/office/officeart/2005/8/quickstyle/simple4" qsCatId="simple" csTypeId="urn:microsoft.com/office/officeart/2005/8/colors/accent1_2" csCatId="accent1" phldr="1"/>
      <dgm:spPr/>
    </dgm:pt>
    <dgm:pt modelId="{F4A886A1-75B0-7247-8D17-EA6EB6EF2AB9}">
      <dgm:prSet phldrT="[Text]" custT="1"/>
      <dgm:spPr>
        <a:solidFill>
          <a:schemeClr val="bg1">
            <a:lumMod val="65000"/>
          </a:schemeClr>
        </a:solidFill>
        <a:ln w="38100" cmpd="sng">
          <a:solidFill>
            <a:srgbClr val="FF0000"/>
          </a:solidFill>
        </a:ln>
      </dgm:spPr>
      <dgm:t>
        <a:bodyPr/>
        <a:lstStyle/>
        <a:p>
          <a:pPr>
            <a:lnSpc>
              <a:spcPct val="100000"/>
            </a:lnSpc>
          </a:pPr>
          <a:r>
            <a:rPr lang="en-US" sz="2400" b="0" i="0" dirty="0">
              <a:latin typeface="Avenir Next Condensed" panose="020B0506020202020204" pitchFamily="34" charset="0"/>
              <a:cs typeface="Whitney HTF Medium Condensed"/>
            </a:rPr>
            <a:t>Observations and  Projections</a:t>
          </a:r>
        </a:p>
      </dgm:t>
    </dgm:pt>
    <dgm:pt modelId="{C4C546AA-4C73-1549-8E2F-14926F624CCB}" type="parTrans" cxnId="{A4CF4DD2-78DD-064A-AEDE-056036429248}">
      <dgm:prSet/>
      <dgm:spPr/>
      <dgm:t>
        <a:bodyPr/>
        <a:lstStyle/>
        <a:p>
          <a:endParaRPr lang="en-US" sz="2000" b="0" i="0">
            <a:latin typeface="Whitney HTF Medium"/>
            <a:cs typeface="Whitney HTF Medium"/>
          </a:endParaRPr>
        </a:p>
      </dgm:t>
    </dgm:pt>
    <dgm:pt modelId="{AE756D09-23A2-6D4B-A78B-927411E0A660}" type="sibTrans" cxnId="{A4CF4DD2-78DD-064A-AEDE-056036429248}">
      <dgm:prSet/>
      <dgm:spPr/>
      <dgm:t>
        <a:bodyPr/>
        <a:lstStyle/>
        <a:p>
          <a:endParaRPr lang="en-US" sz="2000" b="0" i="0">
            <a:latin typeface="Whitney HTF Medium"/>
            <a:cs typeface="Whitney HTF Medium"/>
          </a:endParaRPr>
        </a:p>
      </dgm:t>
    </dgm:pt>
    <dgm:pt modelId="{DCEB8FCA-D26D-9A4C-9CB7-33ECDF0392D7}">
      <dgm:prSet phldrT="[Text]" custT="1"/>
      <dgm:spPr>
        <a:solidFill>
          <a:srgbClr val="215968"/>
        </a:solidFill>
        <a:ln w="38100" cmpd="sng">
          <a:solidFill>
            <a:srgbClr val="0000FF"/>
          </a:solidFill>
        </a:ln>
      </dgm:spPr>
      <dgm:t>
        <a:bodyPr/>
        <a:lstStyle/>
        <a:p>
          <a:r>
            <a:rPr lang="en-US" sz="2400" b="0" i="0" dirty="0">
              <a:latin typeface="Avenir Next Condensed" panose="020B0506020202020204" pitchFamily="34" charset="0"/>
              <a:cs typeface="Whitney HTF Medium Condensed"/>
            </a:rPr>
            <a:t>Recommendations</a:t>
          </a:r>
        </a:p>
      </dgm:t>
    </dgm:pt>
    <dgm:pt modelId="{902A3B60-6340-244C-9693-A64D9BDA3E41}" type="parTrans" cxnId="{7BBF1C2D-262E-EB40-8DF5-5BFD600EA6A6}">
      <dgm:prSet/>
      <dgm:spPr/>
      <dgm:t>
        <a:bodyPr/>
        <a:lstStyle/>
        <a:p>
          <a:endParaRPr lang="en-US" sz="2000" b="0" i="0">
            <a:latin typeface="Whitney HTF Medium"/>
            <a:cs typeface="Whitney HTF Medium"/>
          </a:endParaRPr>
        </a:p>
      </dgm:t>
    </dgm:pt>
    <dgm:pt modelId="{BAC77EF3-3A02-CD4D-95C4-7CF2AE91723F}" type="sibTrans" cxnId="{7BBF1C2D-262E-EB40-8DF5-5BFD600EA6A6}">
      <dgm:prSet/>
      <dgm:spPr/>
      <dgm:t>
        <a:bodyPr/>
        <a:lstStyle/>
        <a:p>
          <a:endParaRPr lang="en-US" sz="2000" b="0" i="0">
            <a:latin typeface="Whitney HTF Medium"/>
            <a:cs typeface="Whitney HTF Medium"/>
          </a:endParaRPr>
        </a:p>
      </dgm:t>
    </dgm:pt>
    <dgm:pt modelId="{E08F442A-566C-BA49-AFFD-05B6269CBCCF}">
      <dgm:prSet phldrT="[Text]" custT="1"/>
      <dgm:spPr>
        <a:solidFill>
          <a:schemeClr val="bg1">
            <a:lumMod val="65000"/>
          </a:schemeClr>
        </a:solidFill>
        <a:ln w="38100" cmpd="sng">
          <a:solidFill>
            <a:srgbClr val="FFFF00"/>
          </a:solidFill>
        </a:ln>
      </dgm:spPr>
      <dgm:t>
        <a:bodyPr/>
        <a:lstStyle/>
        <a:p>
          <a:r>
            <a:rPr lang="en-US" sz="2400" b="0" i="0" dirty="0">
              <a:latin typeface="Avenir Next Condensed" panose="020B0506020202020204" pitchFamily="34" charset="0"/>
              <a:cs typeface="Whitney HTF Medium Condensed"/>
            </a:rPr>
            <a:t>Context</a:t>
          </a:r>
        </a:p>
      </dgm:t>
    </dgm:pt>
    <dgm:pt modelId="{F4E702FF-F2D6-C24A-A37F-D38CFC439E74}" type="parTrans" cxnId="{A7D046B0-10CE-7C4C-9BF8-AAC2EE7B6C27}">
      <dgm:prSet/>
      <dgm:spPr/>
      <dgm:t>
        <a:bodyPr/>
        <a:lstStyle/>
        <a:p>
          <a:endParaRPr lang="en-US" sz="2000" b="0" i="0">
            <a:latin typeface="Whitney HTF Medium"/>
            <a:cs typeface="Whitney HTF Medium"/>
          </a:endParaRPr>
        </a:p>
      </dgm:t>
    </dgm:pt>
    <dgm:pt modelId="{71317608-37BC-DA41-BA64-EDACB4C83A6B}" type="sibTrans" cxnId="{A7D046B0-10CE-7C4C-9BF8-AAC2EE7B6C27}">
      <dgm:prSet/>
      <dgm:spPr/>
      <dgm:t>
        <a:bodyPr/>
        <a:lstStyle/>
        <a:p>
          <a:endParaRPr lang="en-US" sz="2000" b="0" i="0">
            <a:latin typeface="Whitney HTF Medium"/>
            <a:cs typeface="Whitney HTF Medium"/>
          </a:endParaRPr>
        </a:p>
      </dgm:t>
    </dgm:pt>
    <dgm:pt modelId="{9283EFD8-53D2-E94A-89C3-8443C2F432EB}">
      <dgm:prSet phldrT="[Text]" custT="1"/>
      <dgm:spPr>
        <a:solidFill>
          <a:schemeClr val="bg1">
            <a:lumMod val="65000"/>
          </a:schemeClr>
        </a:solidFill>
        <a:ln w="38100" cmpd="sng">
          <a:solidFill>
            <a:srgbClr val="FF6600"/>
          </a:solidFill>
        </a:ln>
      </dgm:spPr>
      <dgm:t>
        <a:bodyPr/>
        <a:lstStyle/>
        <a:p>
          <a:r>
            <a:rPr lang="en-US" sz="2400" b="0" i="0" dirty="0">
              <a:latin typeface="Avenir Next Condensed" panose="020B0506020202020204" pitchFamily="34" charset="0"/>
              <a:cs typeface="Whitney HTF Medium Condensed"/>
            </a:rPr>
            <a:t>Approach</a:t>
          </a:r>
        </a:p>
      </dgm:t>
    </dgm:pt>
    <dgm:pt modelId="{B87B5263-322E-7E46-AA50-8A4599E01DBB}" type="parTrans" cxnId="{91122AEC-24EE-6B4F-824D-28FB2B8C5854}">
      <dgm:prSet/>
      <dgm:spPr/>
      <dgm:t>
        <a:bodyPr/>
        <a:lstStyle/>
        <a:p>
          <a:endParaRPr lang="en-US" sz="2000" b="0" i="0">
            <a:latin typeface="Whitney HTF Medium"/>
            <a:cs typeface="Whitney HTF Medium"/>
          </a:endParaRPr>
        </a:p>
      </dgm:t>
    </dgm:pt>
    <dgm:pt modelId="{EDF65862-7E84-5F4C-82F4-8DEDDE5D3F65}" type="sibTrans" cxnId="{91122AEC-24EE-6B4F-824D-28FB2B8C5854}">
      <dgm:prSet/>
      <dgm:spPr/>
      <dgm:t>
        <a:bodyPr/>
        <a:lstStyle/>
        <a:p>
          <a:endParaRPr lang="en-US" sz="2000" b="0" i="0">
            <a:latin typeface="Whitney HTF Medium"/>
            <a:cs typeface="Whitney HTF Medium"/>
          </a:endParaRPr>
        </a:p>
      </dgm:t>
    </dgm:pt>
    <dgm:pt modelId="{460F52CE-289C-C243-88C8-D60D62B5CBBE}" type="pres">
      <dgm:prSet presAssocID="{602E4990-95AF-2C45-953A-FFA3397BC993}" presName="CompostProcess" presStyleCnt="0">
        <dgm:presLayoutVars>
          <dgm:dir/>
          <dgm:resizeHandles val="exact"/>
        </dgm:presLayoutVars>
      </dgm:prSet>
      <dgm:spPr/>
    </dgm:pt>
    <dgm:pt modelId="{66867FB9-FCFB-A74D-A0DE-5CB9AB706B8D}" type="pres">
      <dgm:prSet presAssocID="{602E4990-95AF-2C45-953A-FFA3397BC993}" presName="arrow" presStyleLbl="bgShp" presStyleIdx="0" presStyleCnt="1" custScaleX="115289" custLinFactNeighborX="1576"/>
      <dgm:spPr>
        <a:solidFill>
          <a:srgbClr val="215968"/>
        </a:solidFill>
        <a:ln w="38100" cmpd="sng">
          <a:solidFill>
            <a:srgbClr val="FFFFFF"/>
          </a:solidFill>
        </a:ln>
      </dgm:spPr>
    </dgm:pt>
    <dgm:pt modelId="{A8E33B43-CA00-3744-AC13-0BBD670E68F0}" type="pres">
      <dgm:prSet presAssocID="{602E4990-95AF-2C45-953A-FFA3397BC993}" presName="linearProcess" presStyleCnt="0"/>
      <dgm:spPr/>
    </dgm:pt>
    <dgm:pt modelId="{08CD24E2-5DEF-E94A-BAE4-808A76F0E67B}" type="pres">
      <dgm:prSet presAssocID="{E08F442A-566C-BA49-AFFD-05B6269CBCCF}" presName="textNode" presStyleLbl="node1" presStyleIdx="0" presStyleCnt="4" custScaleX="107705" custLinFactNeighborX="95659" custLinFactNeighborY="514">
        <dgm:presLayoutVars>
          <dgm:bulletEnabled val="1"/>
        </dgm:presLayoutVars>
      </dgm:prSet>
      <dgm:spPr/>
    </dgm:pt>
    <dgm:pt modelId="{F975AD17-6C5C-6843-AE4E-B6EBA941045C}" type="pres">
      <dgm:prSet presAssocID="{71317608-37BC-DA41-BA64-EDACB4C83A6B}" presName="sibTrans" presStyleCnt="0"/>
      <dgm:spPr/>
    </dgm:pt>
    <dgm:pt modelId="{825CED5D-CF01-394A-8DF9-E32DFF8E7B6E}" type="pres">
      <dgm:prSet presAssocID="{9283EFD8-53D2-E94A-89C3-8443C2F432EB}" presName="textNode" presStyleLbl="node1" presStyleIdx="1" presStyleCnt="4" custScaleX="116884" custLinFactNeighborX="19290" custLinFactNeighborY="0">
        <dgm:presLayoutVars>
          <dgm:bulletEnabled val="1"/>
        </dgm:presLayoutVars>
      </dgm:prSet>
      <dgm:spPr/>
    </dgm:pt>
    <dgm:pt modelId="{F138E547-C4E8-D244-B0FB-94EC93C2CAE3}" type="pres">
      <dgm:prSet presAssocID="{EDF65862-7E84-5F4C-82F4-8DEDDE5D3F65}" presName="sibTrans" presStyleCnt="0"/>
      <dgm:spPr/>
    </dgm:pt>
    <dgm:pt modelId="{67F2BDA6-442A-9042-B5C4-9357DE201FAF}" type="pres">
      <dgm:prSet presAssocID="{F4A886A1-75B0-7247-8D17-EA6EB6EF2AB9}" presName="textNode" presStyleLbl="node1" presStyleIdx="2" presStyleCnt="4" custScaleX="114285" custLinFactNeighborX="-56068" custLinFactNeighborY="0">
        <dgm:presLayoutVars>
          <dgm:bulletEnabled val="1"/>
        </dgm:presLayoutVars>
      </dgm:prSet>
      <dgm:spPr/>
    </dgm:pt>
    <dgm:pt modelId="{B61B773D-D722-BF43-BAFB-4471E2120F1F}" type="pres">
      <dgm:prSet presAssocID="{AE756D09-23A2-6D4B-A78B-927411E0A660}" presName="sibTrans" presStyleCnt="0"/>
      <dgm:spPr/>
    </dgm:pt>
    <dgm:pt modelId="{06E45B04-BBC5-D945-A88B-8ED35469D92B}" type="pres">
      <dgm:prSet presAssocID="{DCEB8FCA-D26D-9A4C-9CB7-33ECDF0392D7}" presName="textNode" presStyleLbl="node1" presStyleIdx="3" presStyleCnt="4" custScaleX="138357" custLinFactX="-5581" custLinFactNeighborX="-100000" custLinFactNeighborY="0">
        <dgm:presLayoutVars>
          <dgm:bulletEnabled val="1"/>
        </dgm:presLayoutVars>
      </dgm:prSet>
      <dgm:spPr/>
    </dgm:pt>
  </dgm:ptLst>
  <dgm:cxnLst>
    <dgm:cxn modelId="{C2E4391A-CC1F-F147-B02C-B12020BD1BFD}" type="presOf" srcId="{E08F442A-566C-BA49-AFFD-05B6269CBCCF}" destId="{08CD24E2-5DEF-E94A-BAE4-808A76F0E67B}" srcOrd="0" destOrd="0" presId="urn:microsoft.com/office/officeart/2005/8/layout/hProcess9"/>
    <dgm:cxn modelId="{E6E8441C-C123-F145-AB85-1B3AAD56C1F1}" type="presOf" srcId="{9283EFD8-53D2-E94A-89C3-8443C2F432EB}" destId="{825CED5D-CF01-394A-8DF9-E32DFF8E7B6E}" srcOrd="0" destOrd="0" presId="urn:microsoft.com/office/officeart/2005/8/layout/hProcess9"/>
    <dgm:cxn modelId="{7BBF1C2D-262E-EB40-8DF5-5BFD600EA6A6}" srcId="{602E4990-95AF-2C45-953A-FFA3397BC993}" destId="{DCEB8FCA-D26D-9A4C-9CB7-33ECDF0392D7}" srcOrd="3" destOrd="0" parTransId="{902A3B60-6340-244C-9693-A64D9BDA3E41}" sibTransId="{BAC77EF3-3A02-CD4D-95C4-7CF2AE91723F}"/>
    <dgm:cxn modelId="{5C520C41-97D9-2843-9DD4-959DF4640E48}" type="presOf" srcId="{F4A886A1-75B0-7247-8D17-EA6EB6EF2AB9}" destId="{67F2BDA6-442A-9042-B5C4-9357DE201FAF}" srcOrd="0" destOrd="0" presId="urn:microsoft.com/office/officeart/2005/8/layout/hProcess9"/>
    <dgm:cxn modelId="{86B7C650-B39C-724D-8DA7-B71B6A18877A}" type="presOf" srcId="{DCEB8FCA-D26D-9A4C-9CB7-33ECDF0392D7}" destId="{06E45B04-BBC5-D945-A88B-8ED35469D92B}" srcOrd="0" destOrd="0" presId="urn:microsoft.com/office/officeart/2005/8/layout/hProcess9"/>
    <dgm:cxn modelId="{B4957871-30C3-0B4A-86B0-7B4AF294256D}" type="presOf" srcId="{602E4990-95AF-2C45-953A-FFA3397BC993}" destId="{460F52CE-289C-C243-88C8-D60D62B5CBBE}" srcOrd="0" destOrd="0" presId="urn:microsoft.com/office/officeart/2005/8/layout/hProcess9"/>
    <dgm:cxn modelId="{A7D046B0-10CE-7C4C-9BF8-AAC2EE7B6C27}" srcId="{602E4990-95AF-2C45-953A-FFA3397BC993}" destId="{E08F442A-566C-BA49-AFFD-05B6269CBCCF}" srcOrd="0" destOrd="0" parTransId="{F4E702FF-F2D6-C24A-A37F-D38CFC439E74}" sibTransId="{71317608-37BC-DA41-BA64-EDACB4C83A6B}"/>
    <dgm:cxn modelId="{A4CF4DD2-78DD-064A-AEDE-056036429248}" srcId="{602E4990-95AF-2C45-953A-FFA3397BC993}" destId="{F4A886A1-75B0-7247-8D17-EA6EB6EF2AB9}" srcOrd="2" destOrd="0" parTransId="{C4C546AA-4C73-1549-8E2F-14926F624CCB}" sibTransId="{AE756D09-23A2-6D4B-A78B-927411E0A660}"/>
    <dgm:cxn modelId="{91122AEC-24EE-6B4F-824D-28FB2B8C5854}" srcId="{602E4990-95AF-2C45-953A-FFA3397BC993}" destId="{9283EFD8-53D2-E94A-89C3-8443C2F432EB}" srcOrd="1" destOrd="0" parTransId="{B87B5263-322E-7E46-AA50-8A4599E01DBB}" sibTransId="{EDF65862-7E84-5F4C-82F4-8DEDDE5D3F65}"/>
    <dgm:cxn modelId="{7617A109-2F12-0D4B-BD48-CBA5C1B3BE6F}" type="presParOf" srcId="{460F52CE-289C-C243-88C8-D60D62B5CBBE}" destId="{66867FB9-FCFB-A74D-A0DE-5CB9AB706B8D}" srcOrd="0" destOrd="0" presId="urn:microsoft.com/office/officeart/2005/8/layout/hProcess9"/>
    <dgm:cxn modelId="{DD987958-0900-8049-9E01-B66AD5735883}" type="presParOf" srcId="{460F52CE-289C-C243-88C8-D60D62B5CBBE}" destId="{A8E33B43-CA00-3744-AC13-0BBD670E68F0}" srcOrd="1" destOrd="0" presId="urn:microsoft.com/office/officeart/2005/8/layout/hProcess9"/>
    <dgm:cxn modelId="{79EC3FC7-E06C-884B-BBAB-6752196DCFF7}" type="presParOf" srcId="{A8E33B43-CA00-3744-AC13-0BBD670E68F0}" destId="{08CD24E2-5DEF-E94A-BAE4-808A76F0E67B}" srcOrd="0" destOrd="0" presId="urn:microsoft.com/office/officeart/2005/8/layout/hProcess9"/>
    <dgm:cxn modelId="{32CE6352-8492-E142-B0A1-8557E72F385F}" type="presParOf" srcId="{A8E33B43-CA00-3744-AC13-0BBD670E68F0}" destId="{F975AD17-6C5C-6843-AE4E-B6EBA941045C}" srcOrd="1" destOrd="0" presId="urn:microsoft.com/office/officeart/2005/8/layout/hProcess9"/>
    <dgm:cxn modelId="{106C6AE8-EBEB-9A44-AE62-6469D9917646}" type="presParOf" srcId="{A8E33B43-CA00-3744-AC13-0BBD670E68F0}" destId="{825CED5D-CF01-394A-8DF9-E32DFF8E7B6E}" srcOrd="2" destOrd="0" presId="urn:microsoft.com/office/officeart/2005/8/layout/hProcess9"/>
    <dgm:cxn modelId="{3A861976-7F6D-2642-AE9E-3F6E6E49E7E9}" type="presParOf" srcId="{A8E33B43-CA00-3744-AC13-0BBD670E68F0}" destId="{F138E547-C4E8-D244-B0FB-94EC93C2CAE3}" srcOrd="3" destOrd="0" presId="urn:microsoft.com/office/officeart/2005/8/layout/hProcess9"/>
    <dgm:cxn modelId="{C09C5EB1-B82D-8143-B009-6CCDA90A29A6}" type="presParOf" srcId="{A8E33B43-CA00-3744-AC13-0BBD670E68F0}" destId="{67F2BDA6-442A-9042-B5C4-9357DE201FAF}" srcOrd="4" destOrd="0" presId="urn:microsoft.com/office/officeart/2005/8/layout/hProcess9"/>
    <dgm:cxn modelId="{507F6947-C35D-3D4F-9BED-C55DA7C2D47D}" type="presParOf" srcId="{A8E33B43-CA00-3744-AC13-0BBD670E68F0}" destId="{B61B773D-D722-BF43-BAFB-4471E2120F1F}" srcOrd="5" destOrd="0" presId="urn:microsoft.com/office/officeart/2005/8/layout/hProcess9"/>
    <dgm:cxn modelId="{0C925BCE-62D0-0C43-96AF-19185C70B066}" type="presParOf" srcId="{A8E33B43-CA00-3744-AC13-0BBD670E68F0}" destId="{06E45B04-BBC5-D945-A88B-8ED35469D92B}"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67FB9-FCFB-A74D-A0DE-5CB9AB706B8D}">
      <dsp:nvSpPr>
        <dsp:cNvPr id="0" name=""/>
        <dsp:cNvSpPr/>
      </dsp:nvSpPr>
      <dsp:spPr>
        <a:xfrm>
          <a:off x="183275" y="0"/>
          <a:ext cx="8960722" cy="4064000"/>
        </a:xfrm>
        <a:prstGeom prst="rightArrow">
          <a:avLst/>
        </a:prstGeom>
        <a:solidFill>
          <a:srgbClr val="215968"/>
        </a:solidFill>
        <a:ln w="38100" cmpd="sng">
          <a:solidFill>
            <a:srgbClr val="FFFFFF"/>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8CD24E2-5DEF-E94A-BAE4-808A76F0E67B}">
      <dsp:nvSpPr>
        <dsp:cNvPr id="0" name=""/>
        <dsp:cNvSpPr/>
      </dsp:nvSpPr>
      <dsp:spPr>
        <a:xfrm>
          <a:off x="279213" y="1227555"/>
          <a:ext cx="1866799" cy="1625600"/>
        </a:xfrm>
        <a:prstGeom prst="roundRect">
          <a:avLst/>
        </a:prstGeom>
        <a:solidFill>
          <a:srgbClr val="215968"/>
        </a:solidFill>
        <a:ln w="38100" cmpd="sng">
          <a:solidFill>
            <a:srgbClr val="FFFF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Context</a:t>
          </a:r>
        </a:p>
      </dsp:txBody>
      <dsp:txXfrm>
        <a:off x="358568" y="1306910"/>
        <a:ext cx="1708089" cy="1466890"/>
      </dsp:txXfrm>
    </dsp:sp>
    <dsp:sp modelId="{825CED5D-CF01-394A-8DF9-E32DFF8E7B6E}">
      <dsp:nvSpPr>
        <dsp:cNvPr id="0" name=""/>
        <dsp:cNvSpPr/>
      </dsp:nvSpPr>
      <dsp:spPr>
        <a:xfrm>
          <a:off x="2214277" y="1219199"/>
          <a:ext cx="2025894" cy="1625600"/>
        </a:xfrm>
        <a:prstGeom prst="roundRect">
          <a:avLst/>
        </a:prstGeom>
        <a:solidFill>
          <a:srgbClr val="215968"/>
        </a:solidFill>
        <a:ln w="38100" cmpd="sng">
          <a:solidFill>
            <a:srgbClr val="FF66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Approach</a:t>
          </a:r>
        </a:p>
      </dsp:txBody>
      <dsp:txXfrm>
        <a:off x="2293632" y="1298554"/>
        <a:ext cx="1867184" cy="1466890"/>
      </dsp:txXfrm>
    </dsp:sp>
    <dsp:sp modelId="{67F2BDA6-442A-9042-B5C4-9357DE201FAF}">
      <dsp:nvSpPr>
        <dsp:cNvPr id="0" name=""/>
        <dsp:cNvSpPr/>
      </dsp:nvSpPr>
      <dsp:spPr>
        <a:xfrm>
          <a:off x="4311356" y="1219199"/>
          <a:ext cx="1980847" cy="1625600"/>
        </a:xfrm>
        <a:prstGeom prst="roundRect">
          <a:avLst/>
        </a:prstGeom>
        <a:solidFill>
          <a:srgbClr val="215968"/>
        </a:solidFill>
        <a:ln w="38100" cmpd="sng">
          <a:solidFill>
            <a:srgbClr val="FF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ct val="35000"/>
            </a:spcAft>
            <a:buNone/>
          </a:pPr>
          <a:r>
            <a:rPr lang="en-US" sz="2400" b="0" i="0" kern="1200" dirty="0">
              <a:latin typeface="Avenir Next Condensed" panose="020B0506020202020204" pitchFamily="34" charset="0"/>
              <a:cs typeface="Whitney HTF Medium Condensed"/>
            </a:rPr>
            <a:t>Observations and  Projections</a:t>
          </a:r>
        </a:p>
      </dsp:txBody>
      <dsp:txXfrm>
        <a:off x="4390711" y="1298554"/>
        <a:ext cx="1822137" cy="1466890"/>
      </dsp:txXfrm>
    </dsp:sp>
    <dsp:sp modelId="{06E45B04-BBC5-D945-A88B-8ED35469D92B}">
      <dsp:nvSpPr>
        <dsp:cNvPr id="0" name=""/>
        <dsp:cNvSpPr/>
      </dsp:nvSpPr>
      <dsp:spPr>
        <a:xfrm>
          <a:off x="6357437" y="1219199"/>
          <a:ext cx="2398075" cy="1625600"/>
        </a:xfrm>
        <a:prstGeom prst="roundRect">
          <a:avLst/>
        </a:prstGeom>
        <a:solidFill>
          <a:srgbClr val="215968"/>
        </a:solidFill>
        <a:ln w="38100" cmpd="sng">
          <a:solidFill>
            <a:srgbClr val="0000F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Recommendations</a:t>
          </a:r>
        </a:p>
      </dsp:txBody>
      <dsp:txXfrm>
        <a:off x="6436792" y="1298554"/>
        <a:ext cx="2239365" cy="1466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67FB9-FCFB-A74D-A0DE-5CB9AB706B8D}">
      <dsp:nvSpPr>
        <dsp:cNvPr id="0" name=""/>
        <dsp:cNvSpPr/>
      </dsp:nvSpPr>
      <dsp:spPr>
        <a:xfrm>
          <a:off x="183277" y="0"/>
          <a:ext cx="8960722" cy="4064000"/>
        </a:xfrm>
        <a:prstGeom prst="rightArrow">
          <a:avLst/>
        </a:prstGeom>
        <a:solidFill>
          <a:srgbClr val="215968"/>
        </a:solidFill>
        <a:ln w="38100" cmpd="sng">
          <a:solidFill>
            <a:srgbClr val="FFFFFF"/>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8CD24E2-5DEF-E94A-BAE4-808A76F0E67B}">
      <dsp:nvSpPr>
        <dsp:cNvPr id="0" name=""/>
        <dsp:cNvSpPr/>
      </dsp:nvSpPr>
      <dsp:spPr>
        <a:xfrm>
          <a:off x="279213" y="1227555"/>
          <a:ext cx="1866799" cy="1625600"/>
        </a:xfrm>
        <a:prstGeom prst="roundRect">
          <a:avLst/>
        </a:prstGeom>
        <a:solidFill>
          <a:srgbClr val="215968"/>
        </a:solidFill>
        <a:ln w="38100" cmpd="sng">
          <a:solidFill>
            <a:srgbClr val="FFFF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Context</a:t>
          </a:r>
        </a:p>
      </dsp:txBody>
      <dsp:txXfrm>
        <a:off x="358568" y="1306910"/>
        <a:ext cx="1708089" cy="1466890"/>
      </dsp:txXfrm>
    </dsp:sp>
    <dsp:sp modelId="{825CED5D-CF01-394A-8DF9-E32DFF8E7B6E}">
      <dsp:nvSpPr>
        <dsp:cNvPr id="0" name=""/>
        <dsp:cNvSpPr/>
      </dsp:nvSpPr>
      <dsp:spPr>
        <a:xfrm>
          <a:off x="2214277" y="1219199"/>
          <a:ext cx="2025894" cy="1625600"/>
        </a:xfrm>
        <a:prstGeom prst="roundRect">
          <a:avLst/>
        </a:prstGeom>
        <a:solidFill>
          <a:schemeClr val="bg1">
            <a:lumMod val="65000"/>
          </a:schemeClr>
        </a:solidFill>
        <a:ln w="38100" cmpd="sng">
          <a:solidFill>
            <a:srgbClr val="FF66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Approach</a:t>
          </a:r>
        </a:p>
      </dsp:txBody>
      <dsp:txXfrm>
        <a:off x="2293632" y="1298554"/>
        <a:ext cx="1867184" cy="1466890"/>
      </dsp:txXfrm>
    </dsp:sp>
    <dsp:sp modelId="{67F2BDA6-442A-9042-B5C4-9357DE201FAF}">
      <dsp:nvSpPr>
        <dsp:cNvPr id="0" name=""/>
        <dsp:cNvSpPr/>
      </dsp:nvSpPr>
      <dsp:spPr>
        <a:xfrm>
          <a:off x="4311356" y="1219199"/>
          <a:ext cx="1980847" cy="1625600"/>
        </a:xfrm>
        <a:prstGeom prst="roundRect">
          <a:avLst/>
        </a:prstGeom>
        <a:solidFill>
          <a:schemeClr val="bg1">
            <a:lumMod val="65000"/>
          </a:schemeClr>
        </a:solidFill>
        <a:ln w="38100" cmpd="sng">
          <a:solidFill>
            <a:srgbClr val="FF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ct val="35000"/>
            </a:spcAft>
            <a:buNone/>
          </a:pPr>
          <a:r>
            <a:rPr lang="en-US" sz="2400" b="0" i="0" kern="1200" dirty="0">
              <a:latin typeface="Avenir Next Condensed" panose="020B0506020202020204" pitchFamily="34" charset="0"/>
              <a:cs typeface="Whitney HTF Medium Condensed"/>
            </a:rPr>
            <a:t>Observations and  Projections</a:t>
          </a:r>
        </a:p>
      </dsp:txBody>
      <dsp:txXfrm>
        <a:off x="4390711" y="1298554"/>
        <a:ext cx="1822137" cy="1466890"/>
      </dsp:txXfrm>
    </dsp:sp>
    <dsp:sp modelId="{06E45B04-BBC5-D945-A88B-8ED35469D92B}">
      <dsp:nvSpPr>
        <dsp:cNvPr id="0" name=""/>
        <dsp:cNvSpPr/>
      </dsp:nvSpPr>
      <dsp:spPr>
        <a:xfrm>
          <a:off x="6357437" y="1219199"/>
          <a:ext cx="2398075" cy="1625600"/>
        </a:xfrm>
        <a:prstGeom prst="roundRect">
          <a:avLst/>
        </a:prstGeom>
        <a:solidFill>
          <a:schemeClr val="bg1">
            <a:lumMod val="65000"/>
          </a:schemeClr>
        </a:solidFill>
        <a:ln w="38100" cmpd="sng">
          <a:solidFill>
            <a:srgbClr val="0000F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Recommendations</a:t>
          </a:r>
        </a:p>
      </dsp:txBody>
      <dsp:txXfrm>
        <a:off x="6436792" y="1298554"/>
        <a:ext cx="2239365" cy="14668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67FB9-FCFB-A74D-A0DE-5CB9AB706B8D}">
      <dsp:nvSpPr>
        <dsp:cNvPr id="0" name=""/>
        <dsp:cNvSpPr/>
      </dsp:nvSpPr>
      <dsp:spPr>
        <a:xfrm>
          <a:off x="183277" y="0"/>
          <a:ext cx="8960722" cy="4064000"/>
        </a:xfrm>
        <a:prstGeom prst="rightArrow">
          <a:avLst/>
        </a:prstGeom>
        <a:solidFill>
          <a:srgbClr val="215968"/>
        </a:solidFill>
        <a:ln w="38100" cmpd="sng">
          <a:solidFill>
            <a:srgbClr val="FFFFFF"/>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8CD24E2-5DEF-E94A-BAE4-808A76F0E67B}">
      <dsp:nvSpPr>
        <dsp:cNvPr id="0" name=""/>
        <dsp:cNvSpPr/>
      </dsp:nvSpPr>
      <dsp:spPr>
        <a:xfrm>
          <a:off x="279213" y="1227555"/>
          <a:ext cx="1866799" cy="1625600"/>
        </a:xfrm>
        <a:prstGeom prst="roundRect">
          <a:avLst/>
        </a:prstGeom>
        <a:solidFill>
          <a:schemeClr val="bg1">
            <a:lumMod val="65000"/>
          </a:schemeClr>
        </a:solidFill>
        <a:ln w="38100" cmpd="sng">
          <a:solidFill>
            <a:srgbClr val="FFFF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Context</a:t>
          </a:r>
        </a:p>
      </dsp:txBody>
      <dsp:txXfrm>
        <a:off x="358568" y="1306910"/>
        <a:ext cx="1708089" cy="1466890"/>
      </dsp:txXfrm>
    </dsp:sp>
    <dsp:sp modelId="{825CED5D-CF01-394A-8DF9-E32DFF8E7B6E}">
      <dsp:nvSpPr>
        <dsp:cNvPr id="0" name=""/>
        <dsp:cNvSpPr/>
      </dsp:nvSpPr>
      <dsp:spPr>
        <a:xfrm>
          <a:off x="2214277" y="1219199"/>
          <a:ext cx="2025894" cy="1625600"/>
        </a:xfrm>
        <a:prstGeom prst="roundRect">
          <a:avLst/>
        </a:prstGeom>
        <a:solidFill>
          <a:srgbClr val="215968"/>
        </a:solidFill>
        <a:ln w="38100" cmpd="sng">
          <a:solidFill>
            <a:srgbClr val="FF66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Approach</a:t>
          </a:r>
        </a:p>
      </dsp:txBody>
      <dsp:txXfrm>
        <a:off x="2293632" y="1298554"/>
        <a:ext cx="1867184" cy="1466890"/>
      </dsp:txXfrm>
    </dsp:sp>
    <dsp:sp modelId="{67F2BDA6-442A-9042-B5C4-9357DE201FAF}">
      <dsp:nvSpPr>
        <dsp:cNvPr id="0" name=""/>
        <dsp:cNvSpPr/>
      </dsp:nvSpPr>
      <dsp:spPr>
        <a:xfrm>
          <a:off x="4311356" y="1219199"/>
          <a:ext cx="1980847" cy="1625600"/>
        </a:xfrm>
        <a:prstGeom prst="roundRect">
          <a:avLst/>
        </a:prstGeom>
        <a:solidFill>
          <a:schemeClr val="bg1">
            <a:lumMod val="65000"/>
          </a:schemeClr>
        </a:solidFill>
        <a:ln w="38100" cmpd="sng">
          <a:solidFill>
            <a:srgbClr val="FF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ct val="35000"/>
            </a:spcAft>
            <a:buNone/>
          </a:pPr>
          <a:r>
            <a:rPr lang="en-US" sz="2400" b="0" i="0" kern="1200" dirty="0">
              <a:latin typeface="Avenir Next Condensed" panose="020B0506020202020204" pitchFamily="34" charset="0"/>
              <a:cs typeface="Whitney HTF Medium Condensed"/>
            </a:rPr>
            <a:t>Observations and  Projections</a:t>
          </a:r>
        </a:p>
      </dsp:txBody>
      <dsp:txXfrm>
        <a:off x="4390711" y="1298554"/>
        <a:ext cx="1822137" cy="1466890"/>
      </dsp:txXfrm>
    </dsp:sp>
    <dsp:sp modelId="{06E45B04-BBC5-D945-A88B-8ED35469D92B}">
      <dsp:nvSpPr>
        <dsp:cNvPr id="0" name=""/>
        <dsp:cNvSpPr/>
      </dsp:nvSpPr>
      <dsp:spPr>
        <a:xfrm>
          <a:off x="6357437" y="1219199"/>
          <a:ext cx="2398075" cy="1625600"/>
        </a:xfrm>
        <a:prstGeom prst="roundRect">
          <a:avLst/>
        </a:prstGeom>
        <a:solidFill>
          <a:schemeClr val="bg1">
            <a:lumMod val="65000"/>
          </a:schemeClr>
        </a:solidFill>
        <a:ln w="38100" cmpd="sng">
          <a:solidFill>
            <a:srgbClr val="0000F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Recommendations</a:t>
          </a:r>
        </a:p>
      </dsp:txBody>
      <dsp:txXfrm>
        <a:off x="6436792" y="1298554"/>
        <a:ext cx="2239365" cy="1466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6C205-3E8A-1D41-9A3C-4599944A8E47}">
      <dsp:nvSpPr>
        <dsp:cNvPr id="0" name=""/>
        <dsp:cNvSpPr/>
      </dsp:nvSpPr>
      <dsp:spPr>
        <a:xfrm rot="16200000">
          <a:off x="-387428" y="389516"/>
          <a:ext cx="2374547" cy="1595513"/>
        </a:xfrm>
        <a:prstGeom prst="flowChartManualOperation">
          <a:avLst/>
        </a:prstGeom>
        <a:solidFill>
          <a:schemeClr val="tx2">
            <a:lumMod val="50000"/>
          </a:schemeClr>
        </a:solidFill>
        <a:ln w="38100" cmpd="sng">
          <a:solidFill>
            <a:schemeClr val="accent4">
              <a:lumMod val="50000"/>
            </a:schemeClr>
          </a:solidFill>
        </a:ln>
        <a:effectLst>
          <a:outerShdw blurRad="254000" dist="381000" dir="5400000" rotWithShape="0">
            <a:srgbClr val="000000">
              <a:alpha val="35000"/>
            </a:srgbClr>
          </a:outerShdw>
        </a:effectLst>
        <a:scene3d>
          <a:camera prst="orthographicFront"/>
          <a:lightRig rig="threePt" dir="t"/>
        </a:scene3d>
        <a:sp3d>
          <a:bevelT/>
          <a:bevelB/>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b="0" i="0" kern="1200" dirty="0">
              <a:solidFill>
                <a:schemeClr val="bg1"/>
              </a:solidFill>
              <a:latin typeface="Avenir Next Condensed" panose="020B0506020202020204" pitchFamily="34" charset="0"/>
              <a:cs typeface="Whitney HTF Medium"/>
            </a:rPr>
            <a:t>Models of Care</a:t>
          </a:r>
        </a:p>
      </dsp:txBody>
      <dsp:txXfrm rot="5400000">
        <a:off x="2089" y="474908"/>
        <a:ext cx="1595513" cy="1424729"/>
      </dsp:txXfrm>
    </dsp:sp>
    <dsp:sp modelId="{ACE887B1-EE8D-8346-8F8F-6ECCC75038B6}">
      <dsp:nvSpPr>
        <dsp:cNvPr id="0" name=""/>
        <dsp:cNvSpPr/>
      </dsp:nvSpPr>
      <dsp:spPr>
        <a:xfrm rot="16200000">
          <a:off x="1241648" y="442574"/>
          <a:ext cx="2374547" cy="1489397"/>
        </a:xfrm>
        <a:prstGeom prst="flowChartManualOperation">
          <a:avLst/>
        </a:prstGeom>
        <a:solidFill>
          <a:srgbClr val="C0504D"/>
        </a:solidFill>
        <a:ln w="38100" cmpd="sng">
          <a:solidFill>
            <a:schemeClr val="accent4">
              <a:lumMod val="50000"/>
            </a:schemeClr>
          </a:solidFill>
        </a:ln>
        <a:effectLst>
          <a:outerShdw blurRad="254000" dist="381000" dir="5400000" rotWithShape="0">
            <a:srgbClr val="000000">
              <a:alpha val="35000"/>
            </a:srgbClr>
          </a:outerShdw>
        </a:effectLst>
        <a:scene3d>
          <a:camera prst="orthographicFront"/>
          <a:lightRig rig="threePt" dir="t"/>
        </a:scene3d>
        <a:sp3d>
          <a:bevelT/>
          <a:bevelB/>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b="0" i="0" kern="1200" dirty="0">
              <a:solidFill>
                <a:schemeClr val="bg1"/>
              </a:solidFill>
              <a:latin typeface="Avenir Next Condensed" panose="020B0506020202020204" pitchFamily="34" charset="0"/>
              <a:cs typeface="Whitney HTF Medium"/>
            </a:rPr>
            <a:t>Forecast and Project </a:t>
          </a:r>
        </a:p>
      </dsp:txBody>
      <dsp:txXfrm rot="5400000">
        <a:off x="1684223" y="474908"/>
        <a:ext cx="1489397" cy="1424729"/>
      </dsp:txXfrm>
    </dsp:sp>
    <dsp:sp modelId="{DF5DB855-A815-5D47-ADC2-7CA4965EAB5B}">
      <dsp:nvSpPr>
        <dsp:cNvPr id="0" name=""/>
        <dsp:cNvSpPr/>
      </dsp:nvSpPr>
      <dsp:spPr>
        <a:xfrm rot="16200000">
          <a:off x="2820855" y="455008"/>
          <a:ext cx="2374547" cy="1464530"/>
        </a:xfrm>
        <a:prstGeom prst="flowChartManualOperation">
          <a:avLst/>
        </a:prstGeom>
        <a:solidFill>
          <a:srgbClr val="4E6C6D"/>
        </a:solidFill>
        <a:ln w="38100" cmpd="sng">
          <a:solidFill>
            <a:srgbClr val="008000"/>
          </a:solidFill>
        </a:ln>
        <a:effectLst>
          <a:outerShdw blurRad="254000" dist="381000" dir="5400000" rotWithShape="0">
            <a:srgbClr val="000000">
              <a:alpha val="35000"/>
            </a:srgbClr>
          </a:outerShdw>
        </a:effectLst>
        <a:scene3d>
          <a:camera prst="orthographicFront"/>
          <a:lightRig rig="threePt" dir="t"/>
        </a:scene3d>
        <a:sp3d>
          <a:bevelT/>
          <a:bevelB/>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b="0" i="0" kern="1200" dirty="0">
              <a:solidFill>
                <a:schemeClr val="bg1"/>
              </a:solidFill>
              <a:latin typeface="Avenir Next Condensed" panose="020B0506020202020204" pitchFamily="34" charset="0"/>
              <a:cs typeface="Whitney HTF Medium"/>
            </a:rPr>
            <a:t>t-</a:t>
          </a:r>
          <a:r>
            <a:rPr lang="en-US" sz="1800" b="0" i="0" kern="1200" dirty="0">
              <a:solidFill>
                <a:schemeClr val="bg1"/>
              </a:solidFill>
              <a:latin typeface="Avenir Next Condensed" panose="020B0506020202020204" pitchFamily="34" charset="0"/>
              <a:cs typeface="Whitney HTF Medium"/>
            </a:rPr>
            <a:t>1</a:t>
          </a:r>
          <a:r>
            <a:rPr lang="en-US" sz="2400" b="0" i="0" kern="1200" dirty="0">
              <a:solidFill>
                <a:schemeClr val="bg1"/>
              </a:solidFill>
              <a:latin typeface="Avenir Next Condensed" panose="020B0506020202020204" pitchFamily="34" charset="0"/>
              <a:cs typeface="Whitney HTF Medium"/>
            </a:rPr>
            <a:t> to t-</a:t>
          </a:r>
          <a:r>
            <a:rPr lang="en-US" sz="1800" b="0" i="0" kern="1200" dirty="0">
              <a:solidFill>
                <a:schemeClr val="bg1"/>
              </a:solidFill>
              <a:latin typeface="Avenir Next Condensed" panose="020B0506020202020204" pitchFamily="34" charset="0"/>
              <a:cs typeface="Whitney HTF Medium"/>
            </a:rPr>
            <a:t>10</a:t>
          </a:r>
          <a:r>
            <a:rPr lang="en-US" sz="2400" b="0" i="0" kern="1200" dirty="0">
              <a:solidFill>
                <a:schemeClr val="bg1"/>
              </a:solidFill>
              <a:latin typeface="Avenir Next Condensed" panose="020B0506020202020204" pitchFamily="34" charset="0"/>
              <a:cs typeface="Whitney HTF Medium"/>
            </a:rPr>
            <a:t>  </a:t>
          </a:r>
        </a:p>
      </dsp:txBody>
      <dsp:txXfrm rot="5400000">
        <a:off x="3275864" y="474908"/>
        <a:ext cx="1464530" cy="1424729"/>
      </dsp:txXfrm>
    </dsp:sp>
    <dsp:sp modelId="{6D52A916-EA8C-664C-AAEF-597CE0BB566F}">
      <dsp:nvSpPr>
        <dsp:cNvPr id="0" name=""/>
        <dsp:cNvSpPr/>
      </dsp:nvSpPr>
      <dsp:spPr>
        <a:xfrm rot="16200000">
          <a:off x="4277094" y="557730"/>
          <a:ext cx="2374547" cy="1259085"/>
        </a:xfrm>
        <a:prstGeom prst="flowChartManualOperation">
          <a:avLst/>
        </a:prstGeom>
        <a:solidFill>
          <a:srgbClr val="2D241D"/>
        </a:solidFill>
        <a:ln w="38100" cmpd="sng">
          <a:solidFill>
            <a:srgbClr val="008000"/>
          </a:solidFill>
        </a:ln>
        <a:effectLst>
          <a:outerShdw blurRad="254000" dist="381000" dir="5400000" rotWithShape="0">
            <a:srgbClr val="000000">
              <a:alpha val="35000"/>
            </a:srgbClr>
          </a:outerShdw>
        </a:effectLst>
        <a:scene3d>
          <a:camera prst="orthographicFront"/>
          <a:lightRig rig="threePt" dir="t"/>
        </a:scene3d>
        <a:sp3d>
          <a:bevelT/>
          <a:bevelB/>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b="0" i="0" kern="1200" dirty="0">
              <a:solidFill>
                <a:schemeClr val="bg1"/>
              </a:solidFill>
              <a:latin typeface="Avenir Next Condensed" panose="020B0506020202020204" pitchFamily="34" charset="0"/>
              <a:cs typeface="Whitney HTF Medium"/>
            </a:rPr>
            <a:t>Report</a:t>
          </a:r>
        </a:p>
      </dsp:txBody>
      <dsp:txXfrm rot="5400000">
        <a:off x="4834825" y="474908"/>
        <a:ext cx="1259085" cy="14247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6C205-3E8A-1D41-9A3C-4599944A8E47}">
      <dsp:nvSpPr>
        <dsp:cNvPr id="0" name=""/>
        <dsp:cNvSpPr/>
      </dsp:nvSpPr>
      <dsp:spPr>
        <a:xfrm rot="16200000">
          <a:off x="-570716" y="571406"/>
          <a:ext cx="2577517" cy="1434703"/>
        </a:xfrm>
        <a:prstGeom prst="flowChartManualOperation">
          <a:avLst/>
        </a:prstGeom>
        <a:solidFill>
          <a:srgbClr val="008000"/>
        </a:solidFill>
        <a:ln w="38100" cmpd="sng">
          <a:solidFill>
            <a:schemeClr val="accent4">
              <a:lumMod val="50000"/>
            </a:schemeClr>
          </a:solidFill>
        </a:ln>
        <a:effectLst>
          <a:outerShdw blurRad="254000" dist="381000" dir="5400000" rotWithShape="0">
            <a:srgbClr val="000000">
              <a:alpha val="35000"/>
            </a:srgbClr>
          </a:outerShdw>
        </a:effectLst>
        <a:scene3d>
          <a:camera prst="orthographicFront"/>
          <a:lightRig rig="threePt" dir="t"/>
        </a:scene3d>
        <a:sp3d>
          <a:bevelT/>
          <a:bevelB/>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b="0" i="0" kern="1200" dirty="0">
              <a:solidFill>
                <a:srgbClr val="FFFFFF"/>
              </a:solidFill>
              <a:latin typeface="Avenir Next Condensed" panose="020B0506020202020204" pitchFamily="34" charset="0"/>
              <a:cs typeface="Whitney HTF Medium"/>
            </a:rPr>
            <a:t>Launch</a:t>
          </a:r>
        </a:p>
      </dsp:txBody>
      <dsp:txXfrm rot="5400000">
        <a:off x="691" y="515502"/>
        <a:ext cx="1434703" cy="1546511"/>
      </dsp:txXfrm>
    </dsp:sp>
    <dsp:sp modelId="{28EB429F-BEB3-C443-A8E7-34271161DEB8}">
      <dsp:nvSpPr>
        <dsp:cNvPr id="0" name=""/>
        <dsp:cNvSpPr/>
      </dsp:nvSpPr>
      <dsp:spPr>
        <a:xfrm rot="16200000">
          <a:off x="988088" y="554907"/>
          <a:ext cx="2577517" cy="1467701"/>
        </a:xfrm>
        <a:prstGeom prst="flowChartManualOperation">
          <a:avLst/>
        </a:prstGeom>
        <a:solidFill>
          <a:srgbClr val="FF6600"/>
        </a:solidFill>
        <a:ln w="38100" cmpd="sng">
          <a:solidFill>
            <a:srgbClr val="008000"/>
          </a:solidFill>
        </a:ln>
        <a:effectLst>
          <a:outerShdw blurRad="254000" dist="381000" dir="5400000" rotWithShape="0">
            <a:srgbClr val="000000">
              <a:alpha val="35000"/>
            </a:srgbClr>
          </a:outerShdw>
        </a:effectLst>
        <a:scene3d>
          <a:camera prst="orthographicFront"/>
          <a:lightRig rig="threePt" dir="t"/>
        </a:scene3d>
        <a:sp3d>
          <a:bevelT/>
          <a:bevelB/>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a:rPr>
            <a:t>Project Charter</a:t>
          </a:r>
        </a:p>
      </dsp:txBody>
      <dsp:txXfrm rot="5400000">
        <a:off x="1542996" y="515502"/>
        <a:ext cx="1467701" cy="1546511"/>
      </dsp:txXfrm>
    </dsp:sp>
    <dsp:sp modelId="{6E91CD5D-5737-7045-8EFB-F720A3FB276C}">
      <dsp:nvSpPr>
        <dsp:cNvPr id="0" name=""/>
        <dsp:cNvSpPr/>
      </dsp:nvSpPr>
      <dsp:spPr>
        <a:xfrm rot="16200000">
          <a:off x="2583692" y="571406"/>
          <a:ext cx="2577517" cy="1434703"/>
        </a:xfrm>
        <a:prstGeom prst="flowChartManualOperation">
          <a:avLst/>
        </a:prstGeom>
        <a:solidFill>
          <a:schemeClr val="accent4"/>
        </a:solidFill>
        <a:ln w="38100" cmpd="sng">
          <a:solidFill>
            <a:srgbClr val="008000"/>
          </a:solidFill>
        </a:ln>
        <a:effectLst>
          <a:outerShdw blurRad="254000" dist="381000" dir="5400000" rotWithShape="0">
            <a:srgbClr val="000000">
              <a:alpha val="35000"/>
            </a:srgbClr>
          </a:outerShdw>
        </a:effectLst>
        <a:scene3d>
          <a:camera prst="orthographicFront"/>
          <a:lightRig rig="threePt" dir="t"/>
        </a:scene3d>
        <a:sp3d>
          <a:bevelT/>
          <a:bevelB/>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a:rPr>
            <a:t>Acquire and Analyze</a:t>
          </a:r>
        </a:p>
      </dsp:txBody>
      <dsp:txXfrm rot="5400000">
        <a:off x="3155099" y="515502"/>
        <a:ext cx="1434703" cy="1546511"/>
      </dsp:txXfrm>
    </dsp:sp>
    <dsp:sp modelId="{6D52A916-EA8C-664C-AAEF-597CE0BB566F}">
      <dsp:nvSpPr>
        <dsp:cNvPr id="0" name=""/>
        <dsp:cNvSpPr/>
      </dsp:nvSpPr>
      <dsp:spPr>
        <a:xfrm rot="16200000">
          <a:off x="4089199" y="571406"/>
          <a:ext cx="2577517" cy="1434703"/>
        </a:xfrm>
        <a:prstGeom prst="flowChartManualOperation">
          <a:avLst/>
        </a:prstGeom>
        <a:solidFill>
          <a:schemeClr val="accent2">
            <a:lumMod val="50000"/>
          </a:schemeClr>
        </a:solidFill>
        <a:ln w="38100" cmpd="sng">
          <a:solidFill>
            <a:srgbClr val="008000"/>
          </a:solidFill>
        </a:ln>
        <a:effectLst>
          <a:outerShdw blurRad="254000" dist="381000" dir="5400000" rotWithShape="0">
            <a:srgbClr val="000000">
              <a:alpha val="35000"/>
            </a:srgbClr>
          </a:outerShdw>
        </a:effectLst>
        <a:scene3d>
          <a:camera prst="orthographicFront"/>
          <a:lightRig rig="threePt" dir="t"/>
        </a:scene3d>
        <a:sp3d>
          <a:bevelT/>
          <a:bevelB/>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a:rPr>
            <a:t>Scan</a:t>
          </a:r>
        </a:p>
      </dsp:txBody>
      <dsp:txXfrm rot="5400000">
        <a:off x="4660606" y="515502"/>
        <a:ext cx="1434703" cy="15465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67FB9-FCFB-A74D-A0DE-5CB9AB706B8D}">
      <dsp:nvSpPr>
        <dsp:cNvPr id="0" name=""/>
        <dsp:cNvSpPr/>
      </dsp:nvSpPr>
      <dsp:spPr>
        <a:xfrm>
          <a:off x="183277" y="0"/>
          <a:ext cx="8960722" cy="4064000"/>
        </a:xfrm>
        <a:prstGeom prst="rightArrow">
          <a:avLst/>
        </a:prstGeom>
        <a:solidFill>
          <a:srgbClr val="215968"/>
        </a:solidFill>
        <a:ln w="38100" cmpd="sng">
          <a:solidFill>
            <a:srgbClr val="FFFFFF"/>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8CD24E2-5DEF-E94A-BAE4-808A76F0E67B}">
      <dsp:nvSpPr>
        <dsp:cNvPr id="0" name=""/>
        <dsp:cNvSpPr/>
      </dsp:nvSpPr>
      <dsp:spPr>
        <a:xfrm>
          <a:off x="279213" y="1227555"/>
          <a:ext cx="1866799" cy="1625600"/>
        </a:xfrm>
        <a:prstGeom prst="roundRect">
          <a:avLst/>
        </a:prstGeom>
        <a:solidFill>
          <a:schemeClr val="bg1">
            <a:lumMod val="65000"/>
          </a:schemeClr>
        </a:solidFill>
        <a:ln w="38100" cmpd="sng">
          <a:solidFill>
            <a:srgbClr val="FFFF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Context</a:t>
          </a:r>
        </a:p>
      </dsp:txBody>
      <dsp:txXfrm>
        <a:off x="358568" y="1306910"/>
        <a:ext cx="1708089" cy="1466890"/>
      </dsp:txXfrm>
    </dsp:sp>
    <dsp:sp modelId="{825CED5D-CF01-394A-8DF9-E32DFF8E7B6E}">
      <dsp:nvSpPr>
        <dsp:cNvPr id="0" name=""/>
        <dsp:cNvSpPr/>
      </dsp:nvSpPr>
      <dsp:spPr>
        <a:xfrm>
          <a:off x="2214277" y="1219199"/>
          <a:ext cx="2025894" cy="1625600"/>
        </a:xfrm>
        <a:prstGeom prst="roundRect">
          <a:avLst/>
        </a:prstGeom>
        <a:solidFill>
          <a:schemeClr val="bg1">
            <a:lumMod val="65000"/>
          </a:schemeClr>
        </a:solidFill>
        <a:ln w="38100" cmpd="sng">
          <a:solidFill>
            <a:srgbClr val="FF66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Approach</a:t>
          </a:r>
        </a:p>
      </dsp:txBody>
      <dsp:txXfrm>
        <a:off x="2293632" y="1298554"/>
        <a:ext cx="1867184" cy="1466890"/>
      </dsp:txXfrm>
    </dsp:sp>
    <dsp:sp modelId="{67F2BDA6-442A-9042-B5C4-9357DE201FAF}">
      <dsp:nvSpPr>
        <dsp:cNvPr id="0" name=""/>
        <dsp:cNvSpPr/>
      </dsp:nvSpPr>
      <dsp:spPr>
        <a:xfrm>
          <a:off x="4311356" y="1219199"/>
          <a:ext cx="1980847" cy="1625600"/>
        </a:xfrm>
        <a:prstGeom prst="roundRect">
          <a:avLst/>
        </a:prstGeom>
        <a:solidFill>
          <a:srgbClr val="215968"/>
        </a:solidFill>
        <a:ln w="38100" cmpd="sng">
          <a:solidFill>
            <a:srgbClr val="FF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ct val="35000"/>
            </a:spcAft>
            <a:buNone/>
          </a:pPr>
          <a:r>
            <a:rPr lang="en-US" sz="2400" b="0" i="0" kern="1200" dirty="0">
              <a:latin typeface="Avenir Next Condensed" panose="020B0506020202020204" pitchFamily="34" charset="0"/>
              <a:cs typeface="Whitney HTF Medium Condensed"/>
            </a:rPr>
            <a:t>Observations and  Projections</a:t>
          </a:r>
        </a:p>
      </dsp:txBody>
      <dsp:txXfrm>
        <a:off x="4390711" y="1298554"/>
        <a:ext cx="1822137" cy="1466890"/>
      </dsp:txXfrm>
    </dsp:sp>
    <dsp:sp modelId="{06E45B04-BBC5-D945-A88B-8ED35469D92B}">
      <dsp:nvSpPr>
        <dsp:cNvPr id="0" name=""/>
        <dsp:cNvSpPr/>
      </dsp:nvSpPr>
      <dsp:spPr>
        <a:xfrm>
          <a:off x="6357437" y="1219199"/>
          <a:ext cx="2398075" cy="1625600"/>
        </a:xfrm>
        <a:prstGeom prst="roundRect">
          <a:avLst/>
        </a:prstGeom>
        <a:solidFill>
          <a:schemeClr val="bg1">
            <a:lumMod val="65000"/>
          </a:schemeClr>
        </a:solidFill>
        <a:ln w="38100" cmpd="sng">
          <a:solidFill>
            <a:srgbClr val="0000F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Recommendations</a:t>
          </a:r>
        </a:p>
      </dsp:txBody>
      <dsp:txXfrm>
        <a:off x="6436792" y="1298554"/>
        <a:ext cx="2239365" cy="14668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67FB9-FCFB-A74D-A0DE-5CB9AB706B8D}">
      <dsp:nvSpPr>
        <dsp:cNvPr id="0" name=""/>
        <dsp:cNvSpPr/>
      </dsp:nvSpPr>
      <dsp:spPr>
        <a:xfrm>
          <a:off x="183277" y="0"/>
          <a:ext cx="8960722" cy="4064000"/>
        </a:xfrm>
        <a:prstGeom prst="rightArrow">
          <a:avLst/>
        </a:prstGeom>
        <a:solidFill>
          <a:srgbClr val="215968"/>
        </a:solidFill>
        <a:ln w="38100" cmpd="sng">
          <a:solidFill>
            <a:srgbClr val="FFFFFF"/>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8CD24E2-5DEF-E94A-BAE4-808A76F0E67B}">
      <dsp:nvSpPr>
        <dsp:cNvPr id="0" name=""/>
        <dsp:cNvSpPr/>
      </dsp:nvSpPr>
      <dsp:spPr>
        <a:xfrm>
          <a:off x="279213" y="1227555"/>
          <a:ext cx="1866799" cy="1625600"/>
        </a:xfrm>
        <a:prstGeom prst="roundRect">
          <a:avLst/>
        </a:prstGeom>
        <a:solidFill>
          <a:schemeClr val="bg1">
            <a:lumMod val="65000"/>
          </a:schemeClr>
        </a:solidFill>
        <a:ln w="38100" cmpd="sng">
          <a:solidFill>
            <a:srgbClr val="FFFF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Context</a:t>
          </a:r>
        </a:p>
      </dsp:txBody>
      <dsp:txXfrm>
        <a:off x="358568" y="1306910"/>
        <a:ext cx="1708089" cy="1466890"/>
      </dsp:txXfrm>
    </dsp:sp>
    <dsp:sp modelId="{825CED5D-CF01-394A-8DF9-E32DFF8E7B6E}">
      <dsp:nvSpPr>
        <dsp:cNvPr id="0" name=""/>
        <dsp:cNvSpPr/>
      </dsp:nvSpPr>
      <dsp:spPr>
        <a:xfrm>
          <a:off x="2214277" y="1219199"/>
          <a:ext cx="2025894" cy="1625600"/>
        </a:xfrm>
        <a:prstGeom prst="roundRect">
          <a:avLst/>
        </a:prstGeom>
        <a:solidFill>
          <a:schemeClr val="bg1">
            <a:lumMod val="65000"/>
          </a:schemeClr>
        </a:solidFill>
        <a:ln w="38100" cmpd="sng">
          <a:solidFill>
            <a:srgbClr val="FF66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Approach</a:t>
          </a:r>
        </a:p>
      </dsp:txBody>
      <dsp:txXfrm>
        <a:off x="2293632" y="1298554"/>
        <a:ext cx="1867184" cy="1466890"/>
      </dsp:txXfrm>
    </dsp:sp>
    <dsp:sp modelId="{67F2BDA6-442A-9042-B5C4-9357DE201FAF}">
      <dsp:nvSpPr>
        <dsp:cNvPr id="0" name=""/>
        <dsp:cNvSpPr/>
      </dsp:nvSpPr>
      <dsp:spPr>
        <a:xfrm>
          <a:off x="4311356" y="1219199"/>
          <a:ext cx="1980847" cy="1625600"/>
        </a:xfrm>
        <a:prstGeom prst="roundRect">
          <a:avLst/>
        </a:prstGeom>
        <a:solidFill>
          <a:schemeClr val="bg1">
            <a:lumMod val="65000"/>
          </a:schemeClr>
        </a:solidFill>
        <a:ln w="38100" cmpd="sng">
          <a:solidFill>
            <a:srgbClr val="FF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ct val="35000"/>
            </a:spcAft>
            <a:buNone/>
          </a:pPr>
          <a:r>
            <a:rPr lang="en-US" sz="2400" b="0" i="0" kern="1200" dirty="0">
              <a:latin typeface="Avenir Next Condensed" panose="020B0506020202020204" pitchFamily="34" charset="0"/>
              <a:cs typeface="Whitney HTF Medium Condensed"/>
            </a:rPr>
            <a:t>Observations and  Projections</a:t>
          </a:r>
        </a:p>
      </dsp:txBody>
      <dsp:txXfrm>
        <a:off x="4390711" y="1298554"/>
        <a:ext cx="1822137" cy="1466890"/>
      </dsp:txXfrm>
    </dsp:sp>
    <dsp:sp modelId="{06E45B04-BBC5-D945-A88B-8ED35469D92B}">
      <dsp:nvSpPr>
        <dsp:cNvPr id="0" name=""/>
        <dsp:cNvSpPr/>
      </dsp:nvSpPr>
      <dsp:spPr>
        <a:xfrm>
          <a:off x="6357437" y="1219199"/>
          <a:ext cx="2398075" cy="1625600"/>
        </a:xfrm>
        <a:prstGeom prst="roundRect">
          <a:avLst/>
        </a:prstGeom>
        <a:solidFill>
          <a:srgbClr val="215968"/>
        </a:solidFill>
        <a:ln w="38100" cmpd="sng">
          <a:solidFill>
            <a:srgbClr val="0000F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venir Next Condensed" panose="020B0506020202020204" pitchFamily="34" charset="0"/>
              <a:cs typeface="Whitney HTF Medium Condensed"/>
            </a:rPr>
            <a:t>Recommendations</a:t>
          </a:r>
        </a:p>
      </dsp:txBody>
      <dsp:txXfrm>
        <a:off x="6436792" y="1298554"/>
        <a:ext cx="2239365"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FC7E40-06B1-F84E-8886-AB43E879C313}" type="datetimeFigureOut">
              <a:rPr lang="en-US" smtClean="0"/>
              <a:t>5/22/23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54DD8B-3BC1-2145-BB13-7CDE8918B8F5}" type="slidenum">
              <a:rPr lang="en-US" smtClean="0"/>
              <a:t>‹#›</a:t>
            </a:fld>
            <a:endParaRPr lang="en-US" dirty="0"/>
          </a:p>
        </p:txBody>
      </p:sp>
    </p:spTree>
    <p:extLst>
      <p:ext uri="{BB962C8B-B14F-4D97-AF65-F5344CB8AC3E}">
        <p14:creationId xmlns:p14="http://schemas.microsoft.com/office/powerpoint/2010/main" val="26847974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97CFBF-C84B-2C43-AFE6-C8744BFAD6A5}" type="datetimeFigureOut">
              <a:rPr lang="en-US" smtClean="0"/>
              <a:t>5/22/23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C13E3E-C857-A54B-96FC-8254BB19055D}" type="slidenum">
              <a:rPr lang="en-US" smtClean="0"/>
              <a:t>‹#›</a:t>
            </a:fld>
            <a:endParaRPr lang="en-US" dirty="0"/>
          </a:p>
        </p:txBody>
      </p:sp>
    </p:spTree>
    <p:extLst>
      <p:ext uri="{BB962C8B-B14F-4D97-AF65-F5344CB8AC3E}">
        <p14:creationId xmlns:p14="http://schemas.microsoft.com/office/powerpoint/2010/main" val="10441821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2</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1898717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12</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399495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13</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3906835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14</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4104607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15</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1180292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16</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3332949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28</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1927402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3</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1548778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4</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148586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5</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2944659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6</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223148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7</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1647561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9</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1513675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10</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3146954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FD79590-D276-45F5-B7D5-60F3F1CF4DDE}" type="slidenum">
              <a:rPr lang="en-CA" smtClean="0"/>
              <a:pPr>
                <a:defRPr/>
              </a:pPr>
              <a:t>11</a:t>
            </a:fld>
            <a:endParaRPr lang="en-CA" dirty="0"/>
          </a:p>
        </p:txBody>
      </p:sp>
      <p:sp>
        <p:nvSpPr>
          <p:cNvPr id="5" name="Rectangle 3"/>
          <p:cNvSpPr>
            <a:spLocks noGrp="1" noChangeArrowheads="1"/>
          </p:cNvSpPr>
          <p:nvPr>
            <p:ph type="body" idx="3"/>
          </p:nvPr>
        </p:nvSpPr>
        <p:spPr>
          <a:xfrm>
            <a:off x="928294" y="4349188"/>
            <a:ext cx="5001414" cy="4098885"/>
          </a:xfrm>
          <a:noFill/>
          <a:ln/>
        </p:spPr>
        <p:txBody>
          <a:bodyPr/>
          <a:lstStyle/>
          <a:p>
            <a:pPr marL="112163" indent="-112163">
              <a:buFont typeface="Arial" pitchFamily="34" charset="0"/>
              <a:buChar char="•"/>
            </a:pPr>
            <a:endParaRPr lang="fr-CA" sz="900" dirty="0">
              <a:solidFill>
                <a:srgbClr val="002776"/>
              </a:solidFill>
            </a:endParaRPr>
          </a:p>
          <a:p>
            <a:pPr marL="112163" indent="-112163">
              <a:buFontTx/>
              <a:buChar char="•"/>
              <a:tabLst>
                <a:tab pos="112163" algn="l"/>
              </a:tabLst>
            </a:pPr>
            <a:endParaRPr lang="en-CA" dirty="0">
              <a:latin typeface="Arial" pitchFamily="34" charset="0"/>
              <a:cs typeface="Arial" pitchFamily="34" charset="0"/>
            </a:endParaRPr>
          </a:p>
          <a:p>
            <a:pPr marL="112163" indent="-112163">
              <a:buFontTx/>
              <a:buChar char="•"/>
              <a:tabLst>
                <a:tab pos="112163" algn="l"/>
              </a:tabLst>
            </a:pPr>
            <a:endParaRPr lang="en-CA" dirty="0">
              <a:latin typeface="Arial" pitchFamily="34" charset="0"/>
              <a:cs typeface="Arial" pitchFamily="34" charset="0"/>
            </a:endParaRPr>
          </a:p>
        </p:txBody>
      </p:sp>
    </p:spTree>
    <p:extLst>
      <p:ext uri="{BB962C8B-B14F-4D97-AF65-F5344CB8AC3E}">
        <p14:creationId xmlns:p14="http://schemas.microsoft.com/office/powerpoint/2010/main" val="162260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0" i="0">
                <a:latin typeface="Whitney HTF Semi"/>
                <a:cs typeface="Whitney HTF Semi"/>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b="0" i="0">
                <a:solidFill>
                  <a:schemeClr val="tx1">
                    <a:tint val="75000"/>
                  </a:schemeClr>
                </a:solidFill>
                <a:latin typeface="Whitney HTF Book"/>
                <a:cs typeface="Whitney HTF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526304-50D0-E640-B101-FACA5DA30677}" type="datetime1">
              <a:rPr lang="en-US" smtClean="0"/>
              <a:t>5/22/23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30142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B15995-957F-2F41-81D0-DD4849152E1B}" type="datetime1">
              <a:rPr lang="en-US" smtClean="0"/>
              <a:t>5/22/23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3851395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B726CC-123B-BE44-93A2-A4822775635C}" type="datetime1">
              <a:rPr lang="en-US" smtClean="0"/>
              <a:t>5/22/23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910447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Whitney HTF Semi"/>
                <a:cs typeface="Whitney HTF Semi"/>
              </a:defRPr>
            </a:lvl1pPr>
          </a:lstStyle>
          <a:p>
            <a:r>
              <a:rPr lang="en-US" dirty="0"/>
              <a:t>Click to edit Master title style</a:t>
            </a:r>
          </a:p>
        </p:txBody>
      </p:sp>
      <p:sp>
        <p:nvSpPr>
          <p:cNvPr id="3" name="Content Placeholder 2"/>
          <p:cNvSpPr>
            <a:spLocks noGrp="1"/>
          </p:cNvSpPr>
          <p:nvPr>
            <p:ph idx="1"/>
          </p:nvPr>
        </p:nvSpPr>
        <p:spPr/>
        <p:txBody>
          <a:bodyPr/>
          <a:lstStyle>
            <a:lvl1pPr>
              <a:defRPr b="0" i="0">
                <a:latin typeface="Whitney HTF Book"/>
                <a:cs typeface="Whitney HTF Book"/>
              </a:defRPr>
            </a:lvl1pPr>
            <a:lvl2pPr>
              <a:defRPr b="0" i="0">
                <a:latin typeface="Whitney HTF Book"/>
                <a:cs typeface="Whitney HTF Book"/>
              </a:defRPr>
            </a:lvl2pPr>
            <a:lvl3pPr>
              <a:defRPr b="0" i="0">
                <a:latin typeface="Whitney HTF Book"/>
                <a:cs typeface="Whitney HTF Book"/>
              </a:defRPr>
            </a:lvl3pPr>
            <a:lvl4pPr>
              <a:defRPr b="0" i="0">
                <a:latin typeface="Whitney HTF Book"/>
                <a:cs typeface="Whitney HTF Book"/>
              </a:defRPr>
            </a:lvl4pPr>
            <a:lvl5pPr>
              <a:defRPr b="0" i="0">
                <a:latin typeface="Whitney HTF Book"/>
                <a:cs typeface="Whitney HTF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97C24D-4E61-9948-880C-A442B1C4DF2F}" type="datetime1">
              <a:rPr lang="en-US" smtClean="0"/>
              <a:t>5/22/23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371175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AEE46-A2E6-9343-9A11-32F5BEABD8AC}" type="datetime1">
              <a:rPr lang="en-US" smtClean="0"/>
              <a:t>5/22/23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408402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E819A3-2134-7145-BFD8-295F27F3AC9A}" type="datetime1">
              <a:rPr lang="en-US" smtClean="0"/>
              <a:t>5/22/23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318006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57B1C0-E162-A546-AC99-30664B50228A}" type="datetime1">
              <a:rPr lang="en-US" smtClean="0"/>
              <a:t>5/22/23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375865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06086-9928-194D-AE12-D4E4241DFBCD}" type="datetime1">
              <a:rPr lang="en-US" smtClean="0"/>
              <a:t>5/22/23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214773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89441-DF54-384B-B979-8C3FE8B9A61F}" type="datetime1">
              <a:rPr lang="en-US" smtClean="0"/>
              <a:t>5/22/23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242468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DBD890-FC16-7F4B-B0FB-0E7B682B6471}" type="datetime1">
              <a:rPr lang="en-US" smtClean="0"/>
              <a:t>5/22/23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3171964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2910DC-8073-9346-A896-32262ED51F1B}" type="datetime1">
              <a:rPr lang="en-US" smtClean="0"/>
              <a:t>5/22/23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92087F-3012-7E4C-8DD5-F0D0ECA9667E}" type="slidenum">
              <a:rPr lang="en-US" smtClean="0"/>
              <a:t>‹#›</a:t>
            </a:fld>
            <a:endParaRPr lang="en-US" dirty="0"/>
          </a:p>
        </p:txBody>
      </p:sp>
    </p:spTree>
    <p:extLst>
      <p:ext uri="{BB962C8B-B14F-4D97-AF65-F5344CB8AC3E}">
        <p14:creationId xmlns:p14="http://schemas.microsoft.com/office/powerpoint/2010/main" val="3040560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504D1-BCBB-D040-8151-8A0F166689C6}" type="datetime1">
              <a:rPr lang="en-US" smtClean="0"/>
              <a:t>5/22/23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2087F-3012-7E4C-8DD5-F0D0ECA9667E}" type="slidenum">
              <a:rPr lang="en-US" smtClean="0"/>
              <a:t>‹#›</a:t>
            </a:fld>
            <a:endParaRPr lang="en-US" dirty="0"/>
          </a:p>
        </p:txBody>
      </p:sp>
      <p:pic>
        <p:nvPicPr>
          <p:cNvPr id="7" name="Picture 6" descr="Inside2-01.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407799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peicp.portalca.thentiacloud.net/webs/portal/#/"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Cover2-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371600" y="4722544"/>
            <a:ext cx="6897500" cy="584776"/>
          </a:xfrm>
          <a:prstGeom prst="rect">
            <a:avLst/>
          </a:prstGeom>
          <a:noFill/>
        </p:spPr>
        <p:txBody>
          <a:bodyPr wrap="square" rtlCol="0">
            <a:spAutoFit/>
          </a:bodyPr>
          <a:lstStyle/>
          <a:p>
            <a:pPr algn="ctr"/>
            <a:endParaRPr lang="en-US" sz="3200" dirty="0">
              <a:latin typeface="Whitney HTF Book"/>
              <a:cs typeface="Whitney HTF Book"/>
            </a:endParaRPr>
          </a:p>
        </p:txBody>
      </p:sp>
      <p:sp>
        <p:nvSpPr>
          <p:cNvPr id="7" name="TextBox 6"/>
          <p:cNvSpPr txBox="1"/>
          <p:nvPr/>
        </p:nvSpPr>
        <p:spPr>
          <a:xfrm>
            <a:off x="1371600" y="5245764"/>
            <a:ext cx="6897500" cy="523220"/>
          </a:xfrm>
          <a:prstGeom prst="rect">
            <a:avLst/>
          </a:prstGeom>
          <a:noFill/>
        </p:spPr>
        <p:txBody>
          <a:bodyPr wrap="square" rtlCol="0">
            <a:spAutoFit/>
          </a:bodyPr>
          <a:lstStyle/>
          <a:p>
            <a:pPr algn="ctr"/>
            <a:endParaRPr lang="en-US" sz="2800" dirty="0">
              <a:latin typeface="Whitney HTF Book"/>
              <a:cs typeface="Whitney HTF Book"/>
            </a:endParaRPr>
          </a:p>
        </p:txBody>
      </p:sp>
      <p:sp>
        <p:nvSpPr>
          <p:cNvPr id="8" name="TextBox 7"/>
          <p:cNvSpPr txBox="1"/>
          <p:nvPr/>
        </p:nvSpPr>
        <p:spPr>
          <a:xfrm>
            <a:off x="0" y="4825191"/>
            <a:ext cx="9144000" cy="1569660"/>
          </a:xfrm>
          <a:prstGeom prst="rect">
            <a:avLst/>
          </a:prstGeom>
          <a:noFill/>
        </p:spPr>
        <p:txBody>
          <a:bodyPr wrap="square" rtlCol="0">
            <a:spAutoFit/>
          </a:bodyPr>
          <a:lstStyle/>
          <a:p>
            <a:pPr algn="ctr"/>
            <a:r>
              <a:rPr lang="en-US" sz="3200" b="1" dirty="0">
                <a:solidFill>
                  <a:srgbClr val="215968"/>
                </a:solidFill>
                <a:latin typeface="Avenir Next Condensed Demi Bold" panose="020B0506020202020204" pitchFamily="34" charset="0"/>
                <a:cs typeface="Whitney HTF Medium Condensed"/>
              </a:rPr>
              <a:t>Clinical and Preventive Services Plan</a:t>
            </a:r>
          </a:p>
          <a:p>
            <a:pPr algn="ctr"/>
            <a:r>
              <a:rPr lang="en-US" sz="3200" b="1" dirty="0">
                <a:solidFill>
                  <a:srgbClr val="215968"/>
                </a:solidFill>
                <a:latin typeface="Avenir Next Condensed Demi Bold" panose="020B0506020202020204" pitchFamily="34" charset="0"/>
                <a:cs typeface="Whitney HTF Medium Condensed"/>
              </a:rPr>
              <a:t>Prince Edward Island</a:t>
            </a:r>
          </a:p>
          <a:p>
            <a:pPr algn="ctr"/>
            <a:r>
              <a:rPr lang="en-US" sz="3200" dirty="0">
                <a:solidFill>
                  <a:srgbClr val="215968"/>
                </a:solidFill>
                <a:latin typeface="Avenir Next Condensed" panose="020B0506020202020204" pitchFamily="34" charset="0"/>
                <a:cs typeface="Whitney HTF Medium Condensed"/>
              </a:rPr>
              <a:t>Review of Final Report</a:t>
            </a:r>
          </a:p>
        </p:txBody>
      </p:sp>
    </p:spTree>
    <p:extLst>
      <p:ext uri="{BB962C8B-B14F-4D97-AF65-F5344CB8AC3E}">
        <p14:creationId xmlns:p14="http://schemas.microsoft.com/office/powerpoint/2010/main" val="2754527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0"/>
            <a:ext cx="9144000"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Assessing Need</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9</a:t>
            </a:r>
          </a:p>
        </p:txBody>
      </p:sp>
      <p:grpSp>
        <p:nvGrpSpPr>
          <p:cNvPr id="5" name="Group 4">
            <a:extLst>
              <a:ext uri="{FF2B5EF4-FFF2-40B4-BE49-F238E27FC236}">
                <a16:creationId xmlns:a16="http://schemas.microsoft.com/office/drawing/2014/main" id="{C94144D8-753A-BE4B-B32E-9876733D3850}"/>
              </a:ext>
            </a:extLst>
          </p:cNvPr>
          <p:cNvGrpSpPr/>
          <p:nvPr/>
        </p:nvGrpSpPr>
        <p:grpSpPr>
          <a:xfrm>
            <a:off x="3692404" y="2920232"/>
            <a:ext cx="1759192" cy="1488590"/>
            <a:chOff x="3683315" y="2014702"/>
            <a:chExt cx="1759192" cy="1488590"/>
          </a:xfrm>
          <a:solidFill>
            <a:schemeClr val="tx2">
              <a:lumMod val="75000"/>
            </a:schemeClr>
          </a:solidFill>
          <a:effectLst>
            <a:outerShdw blurRad="50800" dist="50800" dir="5400000" algn="ctr" rotWithShape="0">
              <a:srgbClr val="000000">
                <a:alpha val="43137"/>
              </a:srgbClr>
            </a:outerShdw>
          </a:effectLst>
        </p:grpSpPr>
        <p:sp>
          <p:nvSpPr>
            <p:cNvPr id="32" name="Oval 31">
              <a:extLst>
                <a:ext uri="{FF2B5EF4-FFF2-40B4-BE49-F238E27FC236}">
                  <a16:creationId xmlns:a16="http://schemas.microsoft.com/office/drawing/2014/main" id="{A81135F3-A956-934D-B53F-9E3809FD27C2}"/>
                </a:ext>
              </a:extLst>
            </p:cNvPr>
            <p:cNvSpPr/>
            <p:nvPr/>
          </p:nvSpPr>
          <p:spPr>
            <a:xfrm>
              <a:off x="3683315" y="2014702"/>
              <a:ext cx="1759192" cy="1488590"/>
            </a:xfrm>
            <a:prstGeom prst="ellipse">
              <a:avLst/>
            </a:prstGeom>
            <a:grpFill/>
            <a:ln w="38100" cmpd="sng">
              <a:noFill/>
            </a:ln>
            <a:effectLst>
              <a:innerShdw blurRad="63500" dist="50800" dir="27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sp>
        <p:sp>
          <p:nvSpPr>
            <p:cNvPr id="33" name="Oval 4">
              <a:extLst>
                <a:ext uri="{FF2B5EF4-FFF2-40B4-BE49-F238E27FC236}">
                  <a16:creationId xmlns:a16="http://schemas.microsoft.com/office/drawing/2014/main" id="{D14F9C17-7A99-EB4A-9F3D-21D4633A7B1E}"/>
                </a:ext>
              </a:extLst>
            </p:cNvPr>
            <p:cNvSpPr txBox="1"/>
            <p:nvPr/>
          </p:nvSpPr>
          <p:spPr>
            <a:xfrm>
              <a:off x="3940943" y="2232701"/>
              <a:ext cx="1243936" cy="105259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CA" sz="1800" kern="1200" dirty="0">
                  <a:solidFill>
                    <a:srgbClr val="FFFFFF"/>
                  </a:solidFill>
                  <a:latin typeface="Avenir Next Condensed" panose="020B0506020202020204" pitchFamily="34" charset="0"/>
                  <a:cs typeface="Whitney HTF Medium"/>
                </a:rPr>
                <a:t>Population Need</a:t>
              </a:r>
            </a:p>
          </p:txBody>
        </p:sp>
      </p:grpSp>
      <p:grpSp>
        <p:nvGrpSpPr>
          <p:cNvPr id="6" name="Group 5">
            <a:extLst>
              <a:ext uri="{FF2B5EF4-FFF2-40B4-BE49-F238E27FC236}">
                <a16:creationId xmlns:a16="http://schemas.microsoft.com/office/drawing/2014/main" id="{3EDABD7B-6B32-F64C-92F3-64F700346FD6}"/>
              </a:ext>
            </a:extLst>
          </p:cNvPr>
          <p:cNvGrpSpPr/>
          <p:nvPr/>
        </p:nvGrpSpPr>
        <p:grpSpPr>
          <a:xfrm>
            <a:off x="3691489" y="929833"/>
            <a:ext cx="1779198" cy="1242604"/>
            <a:chOff x="3682400" y="24303"/>
            <a:chExt cx="1779198" cy="1242604"/>
          </a:xfrm>
          <a:solidFill>
            <a:srgbClr val="1B4752"/>
          </a:solidFill>
          <a:effectLst>
            <a:outerShdw blurRad="50800" dist="50800" dir="5400000" algn="ctr" rotWithShape="0">
              <a:srgbClr val="000000"/>
            </a:outerShdw>
          </a:effectLst>
        </p:grpSpPr>
        <p:sp>
          <p:nvSpPr>
            <p:cNvPr id="30" name="Oval 29">
              <a:extLst>
                <a:ext uri="{FF2B5EF4-FFF2-40B4-BE49-F238E27FC236}">
                  <a16:creationId xmlns:a16="http://schemas.microsoft.com/office/drawing/2014/main" id="{B962F99E-D5BF-484D-ACE9-038D0A42C9C4}"/>
                </a:ext>
              </a:extLst>
            </p:cNvPr>
            <p:cNvSpPr/>
            <p:nvPr/>
          </p:nvSpPr>
          <p:spPr>
            <a:xfrm>
              <a:off x="3682400" y="24303"/>
              <a:ext cx="1779198" cy="1242604"/>
            </a:xfrm>
            <a:prstGeom prst="ellipse">
              <a:avLst/>
            </a:prstGeom>
            <a:grpFill/>
            <a:ln w="38100" cmpd="sng">
              <a:noFill/>
            </a:ln>
            <a:effectLst>
              <a:innerShdw blurRad="63500" dist="50800" dir="2700000">
                <a:prstClr val="black">
                  <a:alpha val="50000"/>
                </a:prstClr>
              </a:innerShdw>
            </a:effectLst>
          </p:spPr>
          <p:style>
            <a:lnRef idx="0">
              <a:schemeClr val="dk1"/>
            </a:lnRef>
            <a:fillRef idx="3">
              <a:schemeClr val="dk1"/>
            </a:fillRef>
            <a:effectRef idx="3">
              <a:schemeClr val="dk1"/>
            </a:effectRef>
            <a:fontRef idx="minor">
              <a:schemeClr val="lt1"/>
            </a:fontRef>
          </p:style>
        </p:sp>
        <p:sp>
          <p:nvSpPr>
            <p:cNvPr id="31" name="Oval 6">
              <a:extLst>
                <a:ext uri="{FF2B5EF4-FFF2-40B4-BE49-F238E27FC236}">
                  <a16:creationId xmlns:a16="http://schemas.microsoft.com/office/drawing/2014/main" id="{87CABFDC-F222-2A4E-908B-59D1EB671CB7}"/>
                </a:ext>
              </a:extLst>
            </p:cNvPr>
            <p:cNvSpPr txBox="1"/>
            <p:nvPr/>
          </p:nvSpPr>
          <p:spPr>
            <a:xfrm>
              <a:off x="3942958" y="206278"/>
              <a:ext cx="1258082" cy="87865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CA" sz="1600" kern="1200" dirty="0">
                  <a:solidFill>
                    <a:srgbClr val="FFFFFF"/>
                  </a:solidFill>
                  <a:latin typeface="Avenir Next Condensed" panose="020B0506020202020204" pitchFamily="34" charset="0"/>
                  <a:cs typeface="Whitney HTF Medium"/>
                </a:rPr>
                <a:t>Population Demography</a:t>
              </a:r>
            </a:p>
          </p:txBody>
        </p:sp>
      </p:grpSp>
      <p:grpSp>
        <p:nvGrpSpPr>
          <p:cNvPr id="7" name="Group 6">
            <a:extLst>
              <a:ext uri="{FF2B5EF4-FFF2-40B4-BE49-F238E27FC236}">
                <a16:creationId xmlns:a16="http://schemas.microsoft.com/office/drawing/2014/main" id="{9A5ADD39-229F-8445-8D48-FB9920CDFA84}"/>
              </a:ext>
            </a:extLst>
          </p:cNvPr>
          <p:cNvGrpSpPr/>
          <p:nvPr/>
        </p:nvGrpSpPr>
        <p:grpSpPr>
          <a:xfrm>
            <a:off x="5326259" y="1576647"/>
            <a:ext cx="1634770" cy="1242604"/>
            <a:chOff x="5249008" y="643302"/>
            <a:chExt cx="1634770" cy="1242604"/>
          </a:xfrm>
          <a:solidFill>
            <a:srgbClr val="1B4752"/>
          </a:solidFill>
          <a:effectLst>
            <a:outerShdw blurRad="50800" dist="50800" dir="5400000" algn="ctr" rotWithShape="0">
              <a:srgbClr val="000000">
                <a:alpha val="43137"/>
              </a:srgbClr>
            </a:outerShdw>
          </a:effectLst>
        </p:grpSpPr>
        <p:sp>
          <p:nvSpPr>
            <p:cNvPr id="28" name="Oval 27">
              <a:extLst>
                <a:ext uri="{FF2B5EF4-FFF2-40B4-BE49-F238E27FC236}">
                  <a16:creationId xmlns:a16="http://schemas.microsoft.com/office/drawing/2014/main" id="{29E96030-A833-3649-B525-1393560471D7}"/>
                </a:ext>
              </a:extLst>
            </p:cNvPr>
            <p:cNvSpPr/>
            <p:nvPr/>
          </p:nvSpPr>
          <p:spPr>
            <a:xfrm>
              <a:off x="5249008" y="643302"/>
              <a:ext cx="1634770" cy="1242604"/>
            </a:xfrm>
            <a:prstGeom prst="ellipse">
              <a:avLst/>
            </a:prstGeom>
            <a:grpFill/>
            <a:ln w="381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29" name="Oval 8">
              <a:extLst>
                <a:ext uri="{FF2B5EF4-FFF2-40B4-BE49-F238E27FC236}">
                  <a16:creationId xmlns:a16="http://schemas.microsoft.com/office/drawing/2014/main" id="{E4E58B6E-5B17-3543-8481-145AAF4EE4FF}"/>
                </a:ext>
              </a:extLst>
            </p:cNvPr>
            <p:cNvSpPr txBox="1"/>
            <p:nvPr/>
          </p:nvSpPr>
          <p:spPr>
            <a:xfrm>
              <a:off x="5488415" y="825277"/>
              <a:ext cx="1155956" cy="87865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kern="1200" dirty="0">
                  <a:solidFill>
                    <a:srgbClr val="FFFFFF"/>
                  </a:solidFill>
                  <a:latin typeface="Avenir Next Condensed" panose="020B0506020202020204" pitchFamily="34" charset="0"/>
                  <a:cs typeface="Whitney HTF Medium"/>
                </a:rPr>
                <a:t>Health Status</a:t>
              </a:r>
            </a:p>
          </p:txBody>
        </p:sp>
      </p:grpSp>
      <p:grpSp>
        <p:nvGrpSpPr>
          <p:cNvPr id="8" name="Group 7">
            <a:extLst>
              <a:ext uri="{FF2B5EF4-FFF2-40B4-BE49-F238E27FC236}">
                <a16:creationId xmlns:a16="http://schemas.microsoft.com/office/drawing/2014/main" id="{E1B71F40-C147-254D-ACC4-7413E4D8C761}"/>
              </a:ext>
            </a:extLst>
          </p:cNvPr>
          <p:cNvGrpSpPr/>
          <p:nvPr/>
        </p:nvGrpSpPr>
        <p:grpSpPr>
          <a:xfrm>
            <a:off x="5877095" y="3043225"/>
            <a:ext cx="1634770" cy="1242604"/>
            <a:chOff x="5868006" y="2137695"/>
            <a:chExt cx="1634770" cy="1242604"/>
          </a:xfrm>
          <a:solidFill>
            <a:srgbClr val="1B4752"/>
          </a:solidFill>
          <a:effectLst>
            <a:outerShdw blurRad="50800" dist="50800" dir="5400000" algn="ctr" rotWithShape="0">
              <a:srgbClr val="000000">
                <a:alpha val="43137"/>
              </a:srgbClr>
            </a:outerShdw>
          </a:effectLst>
        </p:grpSpPr>
        <p:sp>
          <p:nvSpPr>
            <p:cNvPr id="26" name="Oval 25">
              <a:extLst>
                <a:ext uri="{FF2B5EF4-FFF2-40B4-BE49-F238E27FC236}">
                  <a16:creationId xmlns:a16="http://schemas.microsoft.com/office/drawing/2014/main" id="{46DCECCF-833A-764A-8B17-8588D27A96D0}"/>
                </a:ext>
              </a:extLst>
            </p:cNvPr>
            <p:cNvSpPr/>
            <p:nvPr/>
          </p:nvSpPr>
          <p:spPr>
            <a:xfrm>
              <a:off x="5868006" y="2137695"/>
              <a:ext cx="1634770" cy="1242604"/>
            </a:xfrm>
            <a:prstGeom prst="ellipse">
              <a:avLst/>
            </a:prstGeom>
            <a:grpFill/>
            <a:ln w="381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27" name="Oval 10">
              <a:extLst>
                <a:ext uri="{FF2B5EF4-FFF2-40B4-BE49-F238E27FC236}">
                  <a16:creationId xmlns:a16="http://schemas.microsoft.com/office/drawing/2014/main" id="{130FD9D8-B166-AB46-A9C0-920B5C2D9A74}"/>
                </a:ext>
              </a:extLst>
            </p:cNvPr>
            <p:cNvSpPr txBox="1"/>
            <p:nvPr/>
          </p:nvSpPr>
          <p:spPr>
            <a:xfrm>
              <a:off x="6107413" y="2319670"/>
              <a:ext cx="1155956" cy="87865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latin typeface="Avenir Next Condensed" panose="020B0506020202020204" pitchFamily="34" charset="0"/>
                  <a:cs typeface="Whitney HTF Medium"/>
                </a:rPr>
                <a:t>SES</a:t>
              </a:r>
            </a:p>
          </p:txBody>
        </p:sp>
      </p:grpSp>
      <p:grpSp>
        <p:nvGrpSpPr>
          <p:cNvPr id="9" name="Group 8">
            <a:extLst>
              <a:ext uri="{FF2B5EF4-FFF2-40B4-BE49-F238E27FC236}">
                <a16:creationId xmlns:a16="http://schemas.microsoft.com/office/drawing/2014/main" id="{B0D844A4-DD40-6746-8C72-065876C9F947}"/>
              </a:ext>
            </a:extLst>
          </p:cNvPr>
          <p:cNvGrpSpPr/>
          <p:nvPr/>
        </p:nvGrpSpPr>
        <p:grpSpPr>
          <a:xfrm>
            <a:off x="5210129" y="4503588"/>
            <a:ext cx="1887466" cy="1242604"/>
            <a:chOff x="5122660" y="3632089"/>
            <a:chExt cx="1887466" cy="1242604"/>
          </a:xfrm>
          <a:solidFill>
            <a:srgbClr val="1B4752"/>
          </a:solidFill>
          <a:effectLst>
            <a:outerShdw blurRad="50800" dist="50800" dir="5400000" algn="ctr" rotWithShape="0">
              <a:srgbClr val="000000">
                <a:alpha val="43137"/>
              </a:srgbClr>
            </a:outerShdw>
          </a:effectLst>
        </p:grpSpPr>
        <p:sp>
          <p:nvSpPr>
            <p:cNvPr id="24" name="Oval 23">
              <a:extLst>
                <a:ext uri="{FF2B5EF4-FFF2-40B4-BE49-F238E27FC236}">
                  <a16:creationId xmlns:a16="http://schemas.microsoft.com/office/drawing/2014/main" id="{A8ECE2AF-75C6-E443-B2B0-ADA1973B2FF6}"/>
                </a:ext>
              </a:extLst>
            </p:cNvPr>
            <p:cNvSpPr/>
            <p:nvPr/>
          </p:nvSpPr>
          <p:spPr>
            <a:xfrm>
              <a:off x="5122660" y="3632089"/>
              <a:ext cx="1887466" cy="1242604"/>
            </a:xfrm>
            <a:prstGeom prst="ellipse">
              <a:avLst/>
            </a:prstGeom>
            <a:grpFill/>
            <a:ln w="381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25" name="Oval 12">
              <a:extLst>
                <a:ext uri="{FF2B5EF4-FFF2-40B4-BE49-F238E27FC236}">
                  <a16:creationId xmlns:a16="http://schemas.microsoft.com/office/drawing/2014/main" id="{4AD758E6-3A2E-254A-8992-1A7B99D1D3E3}"/>
                </a:ext>
              </a:extLst>
            </p:cNvPr>
            <p:cNvSpPr txBox="1"/>
            <p:nvPr/>
          </p:nvSpPr>
          <p:spPr>
            <a:xfrm>
              <a:off x="5399073" y="3814064"/>
              <a:ext cx="1334640" cy="87865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latin typeface="Avenir Next Condensed" panose="020B0506020202020204" pitchFamily="34" charset="0"/>
                  <a:cs typeface="Whitney HTF Medium"/>
                </a:rPr>
                <a:t>Standards Guidelines Technology</a:t>
              </a:r>
              <a:endParaRPr lang="en-CA" sz="1600" kern="1200" dirty="0">
                <a:solidFill>
                  <a:srgbClr val="FFFFFF"/>
                </a:solidFill>
                <a:latin typeface="Avenir Next Condensed" panose="020B0506020202020204" pitchFamily="34" charset="0"/>
                <a:cs typeface="Whitney HTF Medium"/>
              </a:endParaRPr>
            </a:p>
          </p:txBody>
        </p:sp>
      </p:grpSp>
      <p:grpSp>
        <p:nvGrpSpPr>
          <p:cNvPr id="11" name="Group 10">
            <a:extLst>
              <a:ext uri="{FF2B5EF4-FFF2-40B4-BE49-F238E27FC236}">
                <a16:creationId xmlns:a16="http://schemas.microsoft.com/office/drawing/2014/main" id="{94A58750-58E3-5842-8D43-24493EB821DC}"/>
              </a:ext>
            </a:extLst>
          </p:cNvPr>
          <p:cNvGrpSpPr/>
          <p:nvPr/>
        </p:nvGrpSpPr>
        <p:grpSpPr>
          <a:xfrm>
            <a:off x="3763703" y="5156617"/>
            <a:ext cx="1634770" cy="1242604"/>
            <a:chOff x="3754614" y="4251087"/>
            <a:chExt cx="1634770" cy="1242604"/>
          </a:xfrm>
          <a:solidFill>
            <a:srgbClr val="1B4752"/>
          </a:solidFill>
          <a:effectLst>
            <a:outerShdw blurRad="50800" dist="50800" dir="5400000" algn="ctr" rotWithShape="0">
              <a:srgbClr val="000000">
                <a:alpha val="43137"/>
              </a:srgbClr>
            </a:outerShdw>
          </a:effectLst>
        </p:grpSpPr>
        <p:sp>
          <p:nvSpPr>
            <p:cNvPr id="22" name="Oval 21">
              <a:extLst>
                <a:ext uri="{FF2B5EF4-FFF2-40B4-BE49-F238E27FC236}">
                  <a16:creationId xmlns:a16="http://schemas.microsoft.com/office/drawing/2014/main" id="{D6124D8F-3C05-1149-8551-E09EC42ED50B}"/>
                </a:ext>
              </a:extLst>
            </p:cNvPr>
            <p:cNvSpPr/>
            <p:nvPr/>
          </p:nvSpPr>
          <p:spPr>
            <a:xfrm>
              <a:off x="3754614" y="4251087"/>
              <a:ext cx="1634770" cy="1242604"/>
            </a:xfrm>
            <a:prstGeom prst="ellipse">
              <a:avLst/>
            </a:prstGeom>
            <a:grpFill/>
            <a:ln w="381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23" name="Oval 14">
              <a:extLst>
                <a:ext uri="{FF2B5EF4-FFF2-40B4-BE49-F238E27FC236}">
                  <a16:creationId xmlns:a16="http://schemas.microsoft.com/office/drawing/2014/main" id="{EE51E07A-393F-C847-A7E9-DFB962B8E3CB}"/>
                </a:ext>
              </a:extLst>
            </p:cNvPr>
            <p:cNvSpPr txBox="1"/>
            <p:nvPr/>
          </p:nvSpPr>
          <p:spPr>
            <a:xfrm>
              <a:off x="3994021" y="4433062"/>
              <a:ext cx="1155956" cy="87865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CA" sz="1600" kern="1200" dirty="0">
                  <a:solidFill>
                    <a:srgbClr val="FFFFFF"/>
                  </a:solidFill>
                  <a:latin typeface="Avenir Next Condensed" panose="020B0506020202020204" pitchFamily="34" charset="0"/>
                  <a:cs typeface="Whitney HTF Medium"/>
                </a:rPr>
                <a:t>Quality</a:t>
              </a:r>
            </a:p>
          </p:txBody>
        </p:sp>
      </p:grpSp>
      <p:grpSp>
        <p:nvGrpSpPr>
          <p:cNvPr id="13" name="Group 12">
            <a:extLst>
              <a:ext uri="{FF2B5EF4-FFF2-40B4-BE49-F238E27FC236}">
                <a16:creationId xmlns:a16="http://schemas.microsoft.com/office/drawing/2014/main" id="{9A97EC42-DA2B-9340-92A5-D4065759B8EB}"/>
              </a:ext>
            </a:extLst>
          </p:cNvPr>
          <p:cNvGrpSpPr/>
          <p:nvPr/>
        </p:nvGrpSpPr>
        <p:grpSpPr>
          <a:xfrm>
            <a:off x="2098837" y="4499631"/>
            <a:ext cx="1842533" cy="1242604"/>
            <a:chOff x="2156338" y="3632089"/>
            <a:chExt cx="1842533" cy="1242604"/>
          </a:xfrm>
          <a:solidFill>
            <a:srgbClr val="1B4752"/>
          </a:solidFill>
          <a:effectLst>
            <a:outerShdw blurRad="50800" dist="50800" dir="5400000" algn="ctr" rotWithShape="0">
              <a:srgbClr val="000000">
                <a:alpha val="43137"/>
              </a:srgbClr>
            </a:outerShdw>
          </a:effectLst>
        </p:grpSpPr>
        <p:sp>
          <p:nvSpPr>
            <p:cNvPr id="20" name="Oval 19">
              <a:extLst>
                <a:ext uri="{FF2B5EF4-FFF2-40B4-BE49-F238E27FC236}">
                  <a16:creationId xmlns:a16="http://schemas.microsoft.com/office/drawing/2014/main" id="{C6DE9A46-DB65-D546-AEBB-E06C2580A5DA}"/>
                </a:ext>
              </a:extLst>
            </p:cNvPr>
            <p:cNvSpPr/>
            <p:nvPr/>
          </p:nvSpPr>
          <p:spPr>
            <a:xfrm>
              <a:off x="2156338" y="3632089"/>
              <a:ext cx="1842533" cy="1242604"/>
            </a:xfrm>
            <a:prstGeom prst="ellipse">
              <a:avLst/>
            </a:prstGeom>
            <a:grpFill/>
            <a:ln w="381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21" name="Oval 16">
              <a:extLst>
                <a:ext uri="{FF2B5EF4-FFF2-40B4-BE49-F238E27FC236}">
                  <a16:creationId xmlns:a16="http://schemas.microsoft.com/office/drawing/2014/main" id="{8D86FCB3-6827-2641-BF00-587650C21451}"/>
                </a:ext>
              </a:extLst>
            </p:cNvPr>
            <p:cNvSpPr txBox="1"/>
            <p:nvPr/>
          </p:nvSpPr>
          <p:spPr>
            <a:xfrm>
              <a:off x="2426171" y="3814064"/>
              <a:ext cx="1302867" cy="87865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latin typeface="Avenir Next Condensed" panose="020B0506020202020204" pitchFamily="34" charset="0"/>
                  <a:cs typeface="Whitney HTF Medium"/>
                </a:rPr>
                <a:t>Access</a:t>
              </a:r>
            </a:p>
          </p:txBody>
        </p:sp>
      </p:grpSp>
      <p:grpSp>
        <p:nvGrpSpPr>
          <p:cNvPr id="14" name="Group 13">
            <a:extLst>
              <a:ext uri="{FF2B5EF4-FFF2-40B4-BE49-F238E27FC236}">
                <a16:creationId xmlns:a16="http://schemas.microsoft.com/office/drawing/2014/main" id="{85FB5F21-ED56-7A4E-8156-F7E325D5930A}"/>
              </a:ext>
            </a:extLst>
          </p:cNvPr>
          <p:cNvGrpSpPr/>
          <p:nvPr/>
        </p:nvGrpSpPr>
        <p:grpSpPr>
          <a:xfrm>
            <a:off x="1650311" y="3043225"/>
            <a:ext cx="1634770" cy="1242604"/>
            <a:chOff x="1641222" y="2137695"/>
            <a:chExt cx="1634770" cy="1242604"/>
          </a:xfrm>
          <a:solidFill>
            <a:srgbClr val="1B4752"/>
          </a:solidFill>
          <a:effectLst>
            <a:outerShdw blurRad="50800" dist="50800" dir="5400000" algn="ctr" rotWithShape="0">
              <a:srgbClr val="000000">
                <a:alpha val="43137"/>
              </a:srgbClr>
            </a:outerShdw>
          </a:effectLst>
        </p:grpSpPr>
        <p:sp>
          <p:nvSpPr>
            <p:cNvPr id="18" name="Oval 17">
              <a:extLst>
                <a:ext uri="{FF2B5EF4-FFF2-40B4-BE49-F238E27FC236}">
                  <a16:creationId xmlns:a16="http://schemas.microsoft.com/office/drawing/2014/main" id="{3A448BC3-E964-034C-AEB4-A38B3B3B28A7}"/>
                </a:ext>
              </a:extLst>
            </p:cNvPr>
            <p:cNvSpPr/>
            <p:nvPr/>
          </p:nvSpPr>
          <p:spPr>
            <a:xfrm>
              <a:off x="1641222" y="2137695"/>
              <a:ext cx="1634770" cy="1242604"/>
            </a:xfrm>
            <a:prstGeom prst="ellipse">
              <a:avLst/>
            </a:prstGeom>
            <a:grpFill/>
            <a:ln w="381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19" name="Oval 18">
              <a:extLst>
                <a:ext uri="{FF2B5EF4-FFF2-40B4-BE49-F238E27FC236}">
                  <a16:creationId xmlns:a16="http://schemas.microsoft.com/office/drawing/2014/main" id="{363DFB86-041C-904B-B5BC-DD634CCAD462}"/>
                </a:ext>
              </a:extLst>
            </p:cNvPr>
            <p:cNvSpPr txBox="1"/>
            <p:nvPr/>
          </p:nvSpPr>
          <p:spPr>
            <a:xfrm>
              <a:off x="1880629" y="2319670"/>
              <a:ext cx="1155956" cy="87865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kern="1200" dirty="0">
                  <a:solidFill>
                    <a:srgbClr val="FFFFFF"/>
                  </a:solidFill>
                  <a:latin typeface="Avenir Next Condensed" panose="020B0506020202020204" pitchFamily="34" charset="0"/>
                  <a:cs typeface="Whitney HTF Medium"/>
                </a:rPr>
                <a:t>Clinical and Academic</a:t>
              </a:r>
            </a:p>
          </p:txBody>
        </p:sp>
      </p:grpSp>
      <p:grpSp>
        <p:nvGrpSpPr>
          <p:cNvPr id="15" name="Group 14">
            <a:extLst>
              <a:ext uri="{FF2B5EF4-FFF2-40B4-BE49-F238E27FC236}">
                <a16:creationId xmlns:a16="http://schemas.microsoft.com/office/drawing/2014/main" id="{E59E2B48-8DA5-1349-8CAE-4FA5D7B2BA60}"/>
              </a:ext>
            </a:extLst>
          </p:cNvPr>
          <p:cNvGrpSpPr/>
          <p:nvPr/>
        </p:nvGrpSpPr>
        <p:grpSpPr>
          <a:xfrm>
            <a:off x="2158248" y="1577788"/>
            <a:ext cx="1634770" cy="1242604"/>
            <a:chOff x="2260220" y="643302"/>
            <a:chExt cx="1634770" cy="1242604"/>
          </a:xfrm>
          <a:solidFill>
            <a:srgbClr val="1B4752"/>
          </a:solidFill>
          <a:effectLst>
            <a:outerShdw blurRad="50800" dist="50800" dir="5400000" algn="ctr" rotWithShape="0">
              <a:srgbClr val="000000">
                <a:alpha val="43137"/>
              </a:srgbClr>
            </a:outerShdw>
          </a:effectLst>
        </p:grpSpPr>
        <p:sp>
          <p:nvSpPr>
            <p:cNvPr id="16" name="Oval 15">
              <a:extLst>
                <a:ext uri="{FF2B5EF4-FFF2-40B4-BE49-F238E27FC236}">
                  <a16:creationId xmlns:a16="http://schemas.microsoft.com/office/drawing/2014/main" id="{00605765-9347-9D43-82DB-BAB79D71CD89}"/>
                </a:ext>
              </a:extLst>
            </p:cNvPr>
            <p:cNvSpPr/>
            <p:nvPr/>
          </p:nvSpPr>
          <p:spPr>
            <a:xfrm>
              <a:off x="2260220" y="643302"/>
              <a:ext cx="1634770" cy="1242604"/>
            </a:xfrm>
            <a:prstGeom prst="ellipse">
              <a:avLst/>
            </a:prstGeom>
            <a:grpFill/>
            <a:ln w="381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17" name="Oval 20">
              <a:extLst>
                <a:ext uri="{FF2B5EF4-FFF2-40B4-BE49-F238E27FC236}">
                  <a16:creationId xmlns:a16="http://schemas.microsoft.com/office/drawing/2014/main" id="{A82A7366-69CA-2742-BD78-8B3A539E7E74}"/>
                </a:ext>
              </a:extLst>
            </p:cNvPr>
            <p:cNvSpPr txBox="1"/>
            <p:nvPr/>
          </p:nvSpPr>
          <p:spPr>
            <a:xfrm>
              <a:off x="2499627" y="825277"/>
              <a:ext cx="1155956" cy="87865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FFFF"/>
                  </a:solidFill>
                  <a:latin typeface="Avenir Next Condensed" panose="020B0506020202020204" pitchFamily="34" charset="0"/>
                  <a:cs typeface="Whitney HTF Medium"/>
                </a:rPr>
                <a:t>Utilization and Demand</a:t>
              </a:r>
            </a:p>
          </p:txBody>
        </p:sp>
      </p:grpSp>
      <p:grpSp>
        <p:nvGrpSpPr>
          <p:cNvPr id="34" name="Group 33">
            <a:extLst>
              <a:ext uri="{FF2B5EF4-FFF2-40B4-BE49-F238E27FC236}">
                <a16:creationId xmlns:a16="http://schemas.microsoft.com/office/drawing/2014/main" id="{D00859B7-82D5-C540-A82A-F05DE0B06658}"/>
              </a:ext>
            </a:extLst>
          </p:cNvPr>
          <p:cNvGrpSpPr/>
          <p:nvPr/>
        </p:nvGrpSpPr>
        <p:grpSpPr>
          <a:xfrm>
            <a:off x="4559523" y="2168350"/>
            <a:ext cx="37390" cy="747809"/>
            <a:chOff x="4549024" y="1266901"/>
            <a:chExt cx="37390" cy="747809"/>
          </a:xfrm>
        </p:grpSpPr>
        <p:sp>
          <p:nvSpPr>
            <p:cNvPr id="56" name="Straight Connector 3">
              <a:extLst>
                <a:ext uri="{FF2B5EF4-FFF2-40B4-BE49-F238E27FC236}">
                  <a16:creationId xmlns:a16="http://schemas.microsoft.com/office/drawing/2014/main" id="{E6C165C3-6C89-284A-B4D3-63AF78A4D673}"/>
                </a:ext>
              </a:extLst>
            </p:cNvPr>
            <p:cNvSpPr/>
            <p:nvPr/>
          </p:nvSpPr>
          <p:spPr>
            <a:xfrm rot="16214782">
              <a:off x="4193815" y="1628576"/>
              <a:ext cx="747809" cy="24460"/>
            </a:xfrm>
            <a:custGeom>
              <a:avLst/>
              <a:gdLst/>
              <a:ahLst/>
              <a:cxnLst/>
              <a:rect l="0" t="0" r="0" b="0"/>
              <a:pathLst>
                <a:path>
                  <a:moveTo>
                    <a:pt x="0" y="12230"/>
                  </a:moveTo>
                  <a:lnTo>
                    <a:pt x="747809" y="12230"/>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7" name="Straight Connector 4">
              <a:extLst>
                <a:ext uri="{FF2B5EF4-FFF2-40B4-BE49-F238E27FC236}">
                  <a16:creationId xmlns:a16="http://schemas.microsoft.com/office/drawing/2014/main" id="{CDD75FE8-D06B-7D45-8AB8-735058AF472A}"/>
                </a:ext>
              </a:extLst>
            </p:cNvPr>
            <p:cNvSpPr txBox="1"/>
            <p:nvPr/>
          </p:nvSpPr>
          <p:spPr>
            <a:xfrm rot="16214782">
              <a:off x="4549024" y="1622111"/>
              <a:ext cx="37390" cy="37390"/>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b="1" kern="1200" dirty="0">
                <a:solidFill>
                  <a:schemeClr val="bg1"/>
                </a:solidFill>
              </a:endParaRPr>
            </a:p>
          </p:txBody>
        </p:sp>
      </p:grpSp>
      <p:grpSp>
        <p:nvGrpSpPr>
          <p:cNvPr id="35" name="Group 34">
            <a:extLst>
              <a:ext uri="{FF2B5EF4-FFF2-40B4-BE49-F238E27FC236}">
                <a16:creationId xmlns:a16="http://schemas.microsoft.com/office/drawing/2014/main" id="{82C18AB6-5CE5-EC41-B62F-095386D07275}"/>
              </a:ext>
            </a:extLst>
          </p:cNvPr>
          <p:cNvGrpSpPr/>
          <p:nvPr/>
        </p:nvGrpSpPr>
        <p:grpSpPr>
          <a:xfrm>
            <a:off x="5054069" y="2861251"/>
            <a:ext cx="615817" cy="30790"/>
            <a:chOff x="5043570" y="1959802"/>
            <a:chExt cx="615817" cy="30790"/>
          </a:xfrm>
        </p:grpSpPr>
        <p:sp>
          <p:nvSpPr>
            <p:cNvPr id="54" name="Straight Connector 5">
              <a:extLst>
                <a:ext uri="{FF2B5EF4-FFF2-40B4-BE49-F238E27FC236}">
                  <a16:creationId xmlns:a16="http://schemas.microsoft.com/office/drawing/2014/main" id="{CF5C4E6C-C50D-A240-945A-3E0563ED7247}"/>
                </a:ext>
              </a:extLst>
            </p:cNvPr>
            <p:cNvSpPr/>
            <p:nvPr/>
          </p:nvSpPr>
          <p:spPr>
            <a:xfrm rot="18910421">
              <a:off x="5043570" y="1962967"/>
              <a:ext cx="615817" cy="24460"/>
            </a:xfrm>
            <a:custGeom>
              <a:avLst/>
              <a:gdLst/>
              <a:ahLst/>
              <a:cxnLst/>
              <a:rect l="0" t="0" r="0" b="0"/>
              <a:pathLst>
                <a:path>
                  <a:moveTo>
                    <a:pt x="0" y="12230"/>
                  </a:moveTo>
                  <a:lnTo>
                    <a:pt x="615817" y="12230"/>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5" name="Straight Connector 6">
              <a:extLst>
                <a:ext uri="{FF2B5EF4-FFF2-40B4-BE49-F238E27FC236}">
                  <a16:creationId xmlns:a16="http://schemas.microsoft.com/office/drawing/2014/main" id="{9E5BB7D2-76D6-4E40-B0E8-55AC92D0512D}"/>
                </a:ext>
              </a:extLst>
            </p:cNvPr>
            <p:cNvSpPr txBox="1"/>
            <p:nvPr/>
          </p:nvSpPr>
          <p:spPr>
            <a:xfrm rot="18910421">
              <a:off x="5336083" y="1959802"/>
              <a:ext cx="30790" cy="30790"/>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b="1" kern="1200" dirty="0">
                <a:solidFill>
                  <a:schemeClr val="bg1"/>
                </a:solidFill>
              </a:endParaRPr>
            </a:p>
          </p:txBody>
        </p:sp>
      </p:grpSp>
      <p:grpSp>
        <p:nvGrpSpPr>
          <p:cNvPr id="36" name="Group 35">
            <a:extLst>
              <a:ext uri="{FF2B5EF4-FFF2-40B4-BE49-F238E27FC236}">
                <a16:creationId xmlns:a16="http://schemas.microsoft.com/office/drawing/2014/main" id="{46998E10-BBB2-1A43-B57B-D25E2D8F3017}"/>
              </a:ext>
            </a:extLst>
          </p:cNvPr>
          <p:cNvGrpSpPr/>
          <p:nvPr/>
        </p:nvGrpSpPr>
        <p:grpSpPr>
          <a:xfrm>
            <a:off x="5453006" y="3648216"/>
            <a:ext cx="425498" cy="24460"/>
            <a:chOff x="5442507" y="2746767"/>
            <a:chExt cx="425498" cy="24460"/>
          </a:xfrm>
        </p:grpSpPr>
        <p:sp>
          <p:nvSpPr>
            <p:cNvPr id="52" name="Straight Connector 7">
              <a:extLst>
                <a:ext uri="{FF2B5EF4-FFF2-40B4-BE49-F238E27FC236}">
                  <a16:creationId xmlns:a16="http://schemas.microsoft.com/office/drawing/2014/main" id="{B65C02EE-6214-5543-BAC6-056FC00F7949}"/>
                </a:ext>
              </a:extLst>
            </p:cNvPr>
            <p:cNvSpPr/>
            <p:nvPr/>
          </p:nvSpPr>
          <p:spPr>
            <a:xfrm>
              <a:off x="5442507" y="2746767"/>
              <a:ext cx="425498" cy="24460"/>
            </a:xfrm>
            <a:custGeom>
              <a:avLst/>
              <a:gdLst/>
              <a:ahLst/>
              <a:cxnLst/>
              <a:rect l="0" t="0" r="0" b="0"/>
              <a:pathLst>
                <a:path>
                  <a:moveTo>
                    <a:pt x="0" y="12230"/>
                  </a:moveTo>
                  <a:lnTo>
                    <a:pt x="425498" y="12230"/>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3" name="Straight Connector 8">
              <a:extLst>
                <a:ext uri="{FF2B5EF4-FFF2-40B4-BE49-F238E27FC236}">
                  <a16:creationId xmlns:a16="http://schemas.microsoft.com/office/drawing/2014/main" id="{0E3699A4-94E6-E441-B6B0-7786CB260F1F}"/>
                </a:ext>
              </a:extLst>
            </p:cNvPr>
            <p:cNvSpPr txBox="1"/>
            <p:nvPr/>
          </p:nvSpPr>
          <p:spPr>
            <a:xfrm>
              <a:off x="5644619" y="2748360"/>
              <a:ext cx="21274" cy="21274"/>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dirty="0">
                <a:solidFill>
                  <a:schemeClr val="bg1"/>
                </a:solidFill>
              </a:endParaRPr>
            </a:p>
          </p:txBody>
        </p:sp>
      </p:grpSp>
      <p:grpSp>
        <p:nvGrpSpPr>
          <p:cNvPr id="37" name="Group 36">
            <a:extLst>
              <a:ext uri="{FF2B5EF4-FFF2-40B4-BE49-F238E27FC236}">
                <a16:creationId xmlns:a16="http://schemas.microsoft.com/office/drawing/2014/main" id="{BDC9146C-AC26-3948-81A6-40979DE7F2E4}"/>
              </a:ext>
            </a:extLst>
          </p:cNvPr>
          <p:cNvGrpSpPr/>
          <p:nvPr/>
        </p:nvGrpSpPr>
        <p:grpSpPr>
          <a:xfrm>
            <a:off x="5059112" y="4417491"/>
            <a:ext cx="581127" cy="29056"/>
            <a:chOff x="5048613" y="3516042"/>
            <a:chExt cx="581127" cy="29056"/>
          </a:xfrm>
        </p:grpSpPr>
        <p:sp>
          <p:nvSpPr>
            <p:cNvPr id="50" name="Straight Connector 9">
              <a:extLst>
                <a:ext uri="{FF2B5EF4-FFF2-40B4-BE49-F238E27FC236}">
                  <a16:creationId xmlns:a16="http://schemas.microsoft.com/office/drawing/2014/main" id="{2A6079CA-A13B-E846-BDB3-F38A6A9ECDF2}"/>
                </a:ext>
              </a:extLst>
            </p:cNvPr>
            <p:cNvSpPr/>
            <p:nvPr/>
          </p:nvSpPr>
          <p:spPr>
            <a:xfrm rot="2689579">
              <a:off x="5048613" y="3518340"/>
              <a:ext cx="581127" cy="24460"/>
            </a:xfrm>
            <a:custGeom>
              <a:avLst/>
              <a:gdLst/>
              <a:ahLst/>
              <a:cxnLst/>
              <a:rect l="0" t="0" r="0" b="0"/>
              <a:pathLst>
                <a:path>
                  <a:moveTo>
                    <a:pt x="0" y="12230"/>
                  </a:moveTo>
                  <a:lnTo>
                    <a:pt x="581127" y="12230"/>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1" name="Straight Connector 10">
              <a:extLst>
                <a:ext uri="{FF2B5EF4-FFF2-40B4-BE49-F238E27FC236}">
                  <a16:creationId xmlns:a16="http://schemas.microsoft.com/office/drawing/2014/main" id="{074AEB00-9AEF-D749-9CF7-C65B6D703939}"/>
                </a:ext>
              </a:extLst>
            </p:cNvPr>
            <p:cNvSpPr txBox="1"/>
            <p:nvPr/>
          </p:nvSpPr>
          <p:spPr>
            <a:xfrm rot="2689579">
              <a:off x="5324648" y="3516042"/>
              <a:ext cx="29056" cy="29056"/>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b="1" kern="1200" dirty="0">
                <a:solidFill>
                  <a:schemeClr val="bg1"/>
                </a:solidFill>
              </a:endParaRPr>
            </a:p>
          </p:txBody>
        </p:sp>
      </p:grpSp>
      <p:grpSp>
        <p:nvGrpSpPr>
          <p:cNvPr id="38" name="Group 37">
            <a:extLst>
              <a:ext uri="{FF2B5EF4-FFF2-40B4-BE49-F238E27FC236}">
                <a16:creationId xmlns:a16="http://schemas.microsoft.com/office/drawing/2014/main" id="{CE39E2D5-0D0C-5C41-BE2D-FC3DEF49B09A}"/>
              </a:ext>
            </a:extLst>
          </p:cNvPr>
          <p:cNvGrpSpPr/>
          <p:nvPr/>
        </p:nvGrpSpPr>
        <p:grpSpPr>
          <a:xfrm>
            <a:off x="4559523" y="4404733"/>
            <a:ext cx="37390" cy="747809"/>
            <a:chOff x="4549024" y="3503284"/>
            <a:chExt cx="37390" cy="747809"/>
          </a:xfrm>
        </p:grpSpPr>
        <p:sp>
          <p:nvSpPr>
            <p:cNvPr id="48" name="Straight Connector 11">
              <a:extLst>
                <a:ext uri="{FF2B5EF4-FFF2-40B4-BE49-F238E27FC236}">
                  <a16:creationId xmlns:a16="http://schemas.microsoft.com/office/drawing/2014/main" id="{DF0901DA-9998-4B40-BAF4-B71090D79AE9}"/>
                </a:ext>
              </a:extLst>
            </p:cNvPr>
            <p:cNvSpPr/>
            <p:nvPr/>
          </p:nvSpPr>
          <p:spPr>
            <a:xfrm rot="5385218">
              <a:off x="4193815" y="3864959"/>
              <a:ext cx="747809" cy="24460"/>
            </a:xfrm>
            <a:custGeom>
              <a:avLst/>
              <a:gdLst/>
              <a:ahLst/>
              <a:cxnLst/>
              <a:rect l="0" t="0" r="0" b="0"/>
              <a:pathLst>
                <a:path>
                  <a:moveTo>
                    <a:pt x="0" y="12230"/>
                  </a:moveTo>
                  <a:lnTo>
                    <a:pt x="747809" y="12230"/>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9" name="Straight Connector 12">
              <a:extLst>
                <a:ext uri="{FF2B5EF4-FFF2-40B4-BE49-F238E27FC236}">
                  <a16:creationId xmlns:a16="http://schemas.microsoft.com/office/drawing/2014/main" id="{17AA3FFE-D065-924A-B34D-A4BD5CFED9D6}"/>
                </a:ext>
              </a:extLst>
            </p:cNvPr>
            <p:cNvSpPr txBox="1"/>
            <p:nvPr/>
          </p:nvSpPr>
          <p:spPr>
            <a:xfrm rot="5385218">
              <a:off x="4549024" y="3858494"/>
              <a:ext cx="37390" cy="37390"/>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b="1" kern="1200" dirty="0">
                <a:solidFill>
                  <a:schemeClr val="bg1"/>
                </a:solidFill>
              </a:endParaRPr>
            </a:p>
          </p:txBody>
        </p:sp>
      </p:grpSp>
      <p:grpSp>
        <p:nvGrpSpPr>
          <p:cNvPr id="39" name="Group 38">
            <a:extLst>
              <a:ext uri="{FF2B5EF4-FFF2-40B4-BE49-F238E27FC236}">
                <a16:creationId xmlns:a16="http://schemas.microsoft.com/office/drawing/2014/main" id="{C540839B-30C5-6D40-B6D1-A50CFDB93FB5}"/>
              </a:ext>
            </a:extLst>
          </p:cNvPr>
          <p:cNvGrpSpPr/>
          <p:nvPr/>
        </p:nvGrpSpPr>
        <p:grpSpPr>
          <a:xfrm>
            <a:off x="3789748" y="4146302"/>
            <a:ext cx="28810" cy="576213"/>
            <a:chOff x="3779249" y="3244853"/>
            <a:chExt cx="28810" cy="576213"/>
          </a:xfrm>
        </p:grpSpPr>
        <p:sp>
          <p:nvSpPr>
            <p:cNvPr id="46" name="Straight Connector 13">
              <a:extLst>
                <a:ext uri="{FF2B5EF4-FFF2-40B4-BE49-F238E27FC236}">
                  <a16:creationId xmlns:a16="http://schemas.microsoft.com/office/drawing/2014/main" id="{D9B93EA2-65CC-4046-B435-DAE19093C0DF}"/>
                </a:ext>
              </a:extLst>
            </p:cNvPr>
            <p:cNvSpPr/>
            <p:nvPr/>
          </p:nvSpPr>
          <p:spPr>
            <a:xfrm rot="8089515">
              <a:off x="3505548" y="3520730"/>
              <a:ext cx="576213" cy="24460"/>
            </a:xfrm>
            <a:custGeom>
              <a:avLst/>
              <a:gdLst/>
              <a:ahLst/>
              <a:cxnLst/>
              <a:rect l="0" t="0" r="0" b="0"/>
              <a:pathLst>
                <a:path>
                  <a:moveTo>
                    <a:pt x="0" y="12230"/>
                  </a:moveTo>
                  <a:lnTo>
                    <a:pt x="576213" y="12230"/>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7" name="Straight Connector 14">
              <a:extLst>
                <a:ext uri="{FF2B5EF4-FFF2-40B4-BE49-F238E27FC236}">
                  <a16:creationId xmlns:a16="http://schemas.microsoft.com/office/drawing/2014/main" id="{EB1DFFBD-6562-944F-8D55-A91C31F80972}"/>
                </a:ext>
              </a:extLst>
            </p:cNvPr>
            <p:cNvSpPr txBox="1"/>
            <p:nvPr/>
          </p:nvSpPr>
          <p:spPr>
            <a:xfrm rot="18889515">
              <a:off x="3779249" y="3518555"/>
              <a:ext cx="28810" cy="28810"/>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dirty="0">
                <a:solidFill>
                  <a:schemeClr val="bg1"/>
                </a:solidFill>
              </a:endParaRPr>
            </a:p>
          </p:txBody>
        </p:sp>
      </p:grpSp>
      <p:grpSp>
        <p:nvGrpSpPr>
          <p:cNvPr id="40" name="Group 39">
            <a:extLst>
              <a:ext uri="{FF2B5EF4-FFF2-40B4-BE49-F238E27FC236}">
                <a16:creationId xmlns:a16="http://schemas.microsoft.com/office/drawing/2014/main" id="{8FFEF2EC-91B1-584B-A4E2-2308565D2B5E}"/>
              </a:ext>
            </a:extLst>
          </p:cNvPr>
          <p:cNvGrpSpPr/>
          <p:nvPr/>
        </p:nvGrpSpPr>
        <p:grpSpPr>
          <a:xfrm>
            <a:off x="3286491" y="3648216"/>
            <a:ext cx="407323" cy="24460"/>
            <a:chOff x="3275992" y="2746767"/>
            <a:chExt cx="407323" cy="24460"/>
          </a:xfrm>
        </p:grpSpPr>
        <p:sp>
          <p:nvSpPr>
            <p:cNvPr id="44" name="Straight Connector 15">
              <a:extLst>
                <a:ext uri="{FF2B5EF4-FFF2-40B4-BE49-F238E27FC236}">
                  <a16:creationId xmlns:a16="http://schemas.microsoft.com/office/drawing/2014/main" id="{8DE732F0-8D60-F845-9DDE-0D427C44DCC6}"/>
                </a:ext>
              </a:extLst>
            </p:cNvPr>
            <p:cNvSpPr/>
            <p:nvPr/>
          </p:nvSpPr>
          <p:spPr>
            <a:xfrm rot="10800000">
              <a:off x="3275992" y="2746767"/>
              <a:ext cx="407323" cy="24460"/>
            </a:xfrm>
            <a:custGeom>
              <a:avLst/>
              <a:gdLst/>
              <a:ahLst/>
              <a:cxnLst/>
              <a:rect l="0" t="0" r="0" b="0"/>
              <a:pathLst>
                <a:path>
                  <a:moveTo>
                    <a:pt x="0" y="12230"/>
                  </a:moveTo>
                  <a:lnTo>
                    <a:pt x="407323" y="12230"/>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5" name="Straight Connector 16">
              <a:extLst>
                <a:ext uri="{FF2B5EF4-FFF2-40B4-BE49-F238E27FC236}">
                  <a16:creationId xmlns:a16="http://schemas.microsoft.com/office/drawing/2014/main" id="{A182C384-60CE-EB4E-A3FF-5F07648D00FA}"/>
                </a:ext>
              </a:extLst>
            </p:cNvPr>
            <p:cNvSpPr txBox="1"/>
            <p:nvPr/>
          </p:nvSpPr>
          <p:spPr>
            <a:xfrm rot="21600000">
              <a:off x="3469471" y="2748814"/>
              <a:ext cx="20366" cy="20366"/>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b="1" kern="1200" dirty="0">
                <a:solidFill>
                  <a:schemeClr val="bg1"/>
                </a:solidFill>
              </a:endParaRPr>
            </a:p>
          </p:txBody>
        </p:sp>
      </p:grpSp>
      <p:sp>
        <p:nvSpPr>
          <p:cNvPr id="42" name="Straight Connector 17">
            <a:extLst>
              <a:ext uri="{FF2B5EF4-FFF2-40B4-BE49-F238E27FC236}">
                <a16:creationId xmlns:a16="http://schemas.microsoft.com/office/drawing/2014/main" id="{50CB2DEE-9015-AC4D-87EA-3F9AFC7C3AE3}"/>
              </a:ext>
            </a:extLst>
          </p:cNvPr>
          <p:cNvSpPr/>
          <p:nvPr/>
        </p:nvSpPr>
        <p:spPr>
          <a:xfrm rot="13510485">
            <a:off x="3247531" y="2637860"/>
            <a:ext cx="906484" cy="175317"/>
          </a:xfrm>
          <a:custGeom>
            <a:avLst/>
            <a:gdLst/>
            <a:ahLst/>
            <a:cxnLst/>
            <a:rect l="0" t="0" r="0" b="0"/>
            <a:pathLst>
              <a:path>
                <a:moveTo>
                  <a:pt x="0" y="12230"/>
                </a:moveTo>
                <a:lnTo>
                  <a:pt x="604912" y="12230"/>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576216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0"/>
            <a:ext cx="9144000"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Assessing Supply</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10</a:t>
            </a:r>
          </a:p>
        </p:txBody>
      </p:sp>
      <p:grpSp>
        <p:nvGrpSpPr>
          <p:cNvPr id="4" name="Group 3">
            <a:extLst>
              <a:ext uri="{FF2B5EF4-FFF2-40B4-BE49-F238E27FC236}">
                <a16:creationId xmlns:a16="http://schemas.microsoft.com/office/drawing/2014/main" id="{5770FAF0-5D94-D44F-BBCD-56CD8ED58494}"/>
              </a:ext>
            </a:extLst>
          </p:cNvPr>
          <p:cNvGrpSpPr/>
          <p:nvPr/>
        </p:nvGrpSpPr>
        <p:grpSpPr>
          <a:xfrm>
            <a:off x="3741446" y="2747538"/>
            <a:ext cx="1625208" cy="1424772"/>
            <a:chOff x="3182860" y="1900230"/>
            <a:chExt cx="1625208" cy="1424772"/>
          </a:xfrm>
          <a:solidFill>
            <a:schemeClr val="tx2">
              <a:lumMod val="75000"/>
            </a:schemeClr>
          </a:solidFill>
          <a:effectLst>
            <a:outerShdw blurRad="25400" dist="50800" dir="5400000" algn="ctr" rotWithShape="0">
              <a:srgbClr val="000000"/>
            </a:outerShdw>
          </a:effectLst>
        </p:grpSpPr>
        <p:sp>
          <p:nvSpPr>
            <p:cNvPr id="28" name="Oval 27">
              <a:extLst>
                <a:ext uri="{FF2B5EF4-FFF2-40B4-BE49-F238E27FC236}">
                  <a16:creationId xmlns:a16="http://schemas.microsoft.com/office/drawing/2014/main" id="{2089983E-73B0-E44E-822A-FEF0958F49BF}"/>
                </a:ext>
              </a:extLst>
            </p:cNvPr>
            <p:cNvSpPr/>
            <p:nvPr/>
          </p:nvSpPr>
          <p:spPr>
            <a:xfrm>
              <a:off x="3182860" y="1900230"/>
              <a:ext cx="1625208" cy="1424772"/>
            </a:xfrm>
            <a:prstGeom prst="ellipse">
              <a:avLst/>
            </a:prstGeom>
            <a:grpFill/>
            <a:ln w="12700" cmpd="sng">
              <a:noFill/>
            </a:ln>
            <a:effectLst>
              <a:innerShdw blurRad="63500" dist="50800" dir="27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sp>
        <p:sp>
          <p:nvSpPr>
            <p:cNvPr id="29" name="Oval 4">
              <a:extLst>
                <a:ext uri="{FF2B5EF4-FFF2-40B4-BE49-F238E27FC236}">
                  <a16:creationId xmlns:a16="http://schemas.microsoft.com/office/drawing/2014/main" id="{24A5EDE6-3720-2841-B6F7-02C6C9E9F890}"/>
                </a:ext>
              </a:extLst>
            </p:cNvPr>
            <p:cNvSpPr txBox="1"/>
            <p:nvPr/>
          </p:nvSpPr>
          <p:spPr>
            <a:xfrm>
              <a:off x="3420866" y="2108883"/>
              <a:ext cx="1149196" cy="1007466"/>
            </a:xfrm>
            <a:prstGeom prst="rect">
              <a:avLst/>
            </a:prstGeom>
            <a:grpFill/>
            <a:ln w="12700">
              <a:noFill/>
            </a:ln>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CA" sz="1800" kern="1200" dirty="0">
                  <a:solidFill>
                    <a:srgbClr val="FFFFFF"/>
                  </a:solidFill>
                  <a:latin typeface="Avenir Next Condensed" panose="020B0506020202020204" pitchFamily="34" charset="0"/>
                  <a:cs typeface="Whitney HTF Medium"/>
                </a:rPr>
                <a:t>Provider Supply</a:t>
              </a:r>
            </a:p>
          </p:txBody>
        </p:sp>
      </p:grpSp>
      <p:grpSp>
        <p:nvGrpSpPr>
          <p:cNvPr id="5" name="Group 4">
            <a:extLst>
              <a:ext uri="{FF2B5EF4-FFF2-40B4-BE49-F238E27FC236}">
                <a16:creationId xmlns:a16="http://schemas.microsoft.com/office/drawing/2014/main" id="{2676D357-6E4B-5942-AE41-F8F044764B6F}"/>
              </a:ext>
            </a:extLst>
          </p:cNvPr>
          <p:cNvGrpSpPr/>
          <p:nvPr/>
        </p:nvGrpSpPr>
        <p:grpSpPr>
          <a:xfrm>
            <a:off x="3692681" y="921884"/>
            <a:ext cx="1753497" cy="1296898"/>
            <a:chOff x="3118716" y="18299"/>
            <a:chExt cx="1753497" cy="1296898"/>
          </a:xfrm>
          <a:solidFill>
            <a:srgbClr val="1B4752"/>
          </a:solidFill>
          <a:effectLst>
            <a:outerShdw blurRad="25400" dist="50800" dir="5400000" algn="ctr" rotWithShape="0">
              <a:srgbClr val="000000"/>
            </a:outerShdw>
          </a:effectLst>
        </p:grpSpPr>
        <p:sp>
          <p:nvSpPr>
            <p:cNvPr id="26" name="Oval 25">
              <a:extLst>
                <a:ext uri="{FF2B5EF4-FFF2-40B4-BE49-F238E27FC236}">
                  <a16:creationId xmlns:a16="http://schemas.microsoft.com/office/drawing/2014/main" id="{08767B8B-65EB-CC43-B98A-CCDD3CF3EE24}"/>
                </a:ext>
              </a:extLst>
            </p:cNvPr>
            <p:cNvSpPr/>
            <p:nvPr/>
          </p:nvSpPr>
          <p:spPr>
            <a:xfrm>
              <a:off x="3118716" y="18299"/>
              <a:ext cx="1753497" cy="1296898"/>
            </a:xfrm>
            <a:prstGeom prst="ellipse">
              <a:avLst/>
            </a:prstGeom>
            <a:grpFill/>
            <a:ln w="127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27" name="Oval 6">
              <a:extLst>
                <a:ext uri="{FF2B5EF4-FFF2-40B4-BE49-F238E27FC236}">
                  <a16:creationId xmlns:a16="http://schemas.microsoft.com/office/drawing/2014/main" id="{DCDEA136-B9A5-6A4F-8DAF-2DA350DC2DF9}"/>
                </a:ext>
              </a:extLst>
            </p:cNvPr>
            <p:cNvSpPr txBox="1"/>
            <p:nvPr/>
          </p:nvSpPr>
          <p:spPr>
            <a:xfrm>
              <a:off x="3375510" y="208225"/>
              <a:ext cx="1239909" cy="917046"/>
            </a:xfrm>
            <a:prstGeom prst="rect">
              <a:avLst/>
            </a:prstGeom>
            <a:grpFill/>
            <a:ln w="12700">
              <a:no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b="0" i="0" kern="1200" dirty="0">
                  <a:solidFill>
                    <a:srgbClr val="FFFFFF"/>
                  </a:solidFill>
                  <a:latin typeface="Whitney HTF Medium"/>
                  <a:cs typeface="Whitney HTF Medium"/>
                </a:rPr>
                <a:t>Baseline Roster Profile</a:t>
              </a:r>
            </a:p>
          </p:txBody>
        </p:sp>
      </p:grpSp>
      <p:grpSp>
        <p:nvGrpSpPr>
          <p:cNvPr id="6" name="Group 5">
            <a:extLst>
              <a:ext uri="{FF2B5EF4-FFF2-40B4-BE49-F238E27FC236}">
                <a16:creationId xmlns:a16="http://schemas.microsoft.com/office/drawing/2014/main" id="{6E030976-5512-CB41-9A1B-D1CFC925AF76}"/>
              </a:ext>
            </a:extLst>
          </p:cNvPr>
          <p:cNvGrpSpPr/>
          <p:nvPr/>
        </p:nvGrpSpPr>
        <p:grpSpPr>
          <a:xfrm>
            <a:off x="5298485" y="1654524"/>
            <a:ext cx="1753497" cy="1296898"/>
            <a:chOff x="4724520" y="750939"/>
            <a:chExt cx="1753497" cy="1296898"/>
          </a:xfrm>
          <a:solidFill>
            <a:srgbClr val="1B4752"/>
          </a:solidFill>
          <a:effectLst>
            <a:outerShdw blurRad="25400" dist="50800" dir="5400000" algn="ctr" rotWithShape="0">
              <a:srgbClr val="000000"/>
            </a:outerShdw>
          </a:effectLst>
        </p:grpSpPr>
        <p:sp>
          <p:nvSpPr>
            <p:cNvPr id="24" name="Oval 23">
              <a:extLst>
                <a:ext uri="{FF2B5EF4-FFF2-40B4-BE49-F238E27FC236}">
                  <a16:creationId xmlns:a16="http://schemas.microsoft.com/office/drawing/2014/main" id="{3D959F25-995E-C640-AD8A-AFC54F48E663}"/>
                </a:ext>
              </a:extLst>
            </p:cNvPr>
            <p:cNvSpPr/>
            <p:nvPr/>
          </p:nvSpPr>
          <p:spPr>
            <a:xfrm>
              <a:off x="4724520" y="750939"/>
              <a:ext cx="1753497" cy="1296898"/>
            </a:xfrm>
            <a:prstGeom prst="ellipse">
              <a:avLst/>
            </a:prstGeom>
            <a:grpFill/>
            <a:ln w="12700" cmpd="sng">
              <a:noFill/>
            </a:ln>
            <a:effectLst>
              <a:innerShdw blurRad="63500" dist="50800" dir="2700000">
                <a:prstClr val="black">
                  <a:alpha val="50000"/>
                </a:prstClr>
              </a:innerShdw>
            </a:effectLst>
          </p:spPr>
          <p:style>
            <a:lnRef idx="0">
              <a:schemeClr val="dk1"/>
            </a:lnRef>
            <a:fillRef idx="3">
              <a:schemeClr val="dk1"/>
            </a:fillRef>
            <a:effectRef idx="3">
              <a:schemeClr val="dk1"/>
            </a:effectRef>
            <a:fontRef idx="minor">
              <a:schemeClr val="lt1"/>
            </a:fontRef>
          </p:style>
        </p:sp>
        <p:sp>
          <p:nvSpPr>
            <p:cNvPr id="25" name="Oval 8">
              <a:extLst>
                <a:ext uri="{FF2B5EF4-FFF2-40B4-BE49-F238E27FC236}">
                  <a16:creationId xmlns:a16="http://schemas.microsoft.com/office/drawing/2014/main" id="{2B71023F-95C5-6643-9F82-F7C1B1EC8542}"/>
                </a:ext>
              </a:extLst>
            </p:cNvPr>
            <p:cNvSpPr txBox="1"/>
            <p:nvPr/>
          </p:nvSpPr>
          <p:spPr>
            <a:xfrm>
              <a:off x="4981314" y="940865"/>
              <a:ext cx="1239909" cy="917046"/>
            </a:xfrm>
            <a:prstGeom prst="rect">
              <a:avLst/>
            </a:prstGeom>
            <a:grpFill/>
            <a:ln w="12700">
              <a:no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b="0" i="0" kern="1200" dirty="0">
                  <a:solidFill>
                    <a:srgbClr val="FFFFFF"/>
                  </a:solidFill>
                  <a:latin typeface="Whitney HTF Medium"/>
                  <a:cs typeface="Whitney HTF Medium"/>
                </a:rPr>
                <a:t>Additions Attrition      Market Forces</a:t>
              </a:r>
            </a:p>
          </p:txBody>
        </p:sp>
      </p:grpSp>
      <p:grpSp>
        <p:nvGrpSpPr>
          <p:cNvPr id="7" name="Group 6">
            <a:extLst>
              <a:ext uri="{FF2B5EF4-FFF2-40B4-BE49-F238E27FC236}">
                <a16:creationId xmlns:a16="http://schemas.microsoft.com/office/drawing/2014/main" id="{4ECFB21F-3B32-8343-90BF-F36A67B08AF7}"/>
              </a:ext>
            </a:extLst>
          </p:cNvPr>
          <p:cNvGrpSpPr/>
          <p:nvPr/>
        </p:nvGrpSpPr>
        <p:grpSpPr>
          <a:xfrm>
            <a:off x="5674221" y="3300745"/>
            <a:ext cx="1753497" cy="1296898"/>
            <a:chOff x="5100256" y="2397160"/>
            <a:chExt cx="1753497" cy="1296898"/>
          </a:xfrm>
          <a:solidFill>
            <a:srgbClr val="1B4752"/>
          </a:solidFill>
          <a:effectLst>
            <a:outerShdw blurRad="25400" dist="50800" dir="5400000" algn="ctr" rotWithShape="0">
              <a:srgbClr val="000000"/>
            </a:outerShdw>
          </a:effectLst>
        </p:grpSpPr>
        <p:sp>
          <p:nvSpPr>
            <p:cNvPr id="22" name="Oval 21">
              <a:extLst>
                <a:ext uri="{FF2B5EF4-FFF2-40B4-BE49-F238E27FC236}">
                  <a16:creationId xmlns:a16="http://schemas.microsoft.com/office/drawing/2014/main" id="{F31087E0-0C7D-2A48-BDF6-EE42FD37027E}"/>
                </a:ext>
              </a:extLst>
            </p:cNvPr>
            <p:cNvSpPr/>
            <p:nvPr/>
          </p:nvSpPr>
          <p:spPr>
            <a:xfrm>
              <a:off x="5100256" y="2397160"/>
              <a:ext cx="1753497" cy="1296898"/>
            </a:xfrm>
            <a:prstGeom prst="ellipse">
              <a:avLst/>
            </a:prstGeom>
            <a:grpFill/>
            <a:ln w="12700" cmpd="sng">
              <a:noFill/>
            </a:ln>
            <a:effectLst>
              <a:innerShdw blurRad="63500" dist="50800" dir="2700000">
                <a:prstClr val="black">
                  <a:alpha val="50000"/>
                </a:prstClr>
              </a:innerShdw>
            </a:effectLst>
          </p:spPr>
          <p:style>
            <a:lnRef idx="0">
              <a:schemeClr val="dk1"/>
            </a:lnRef>
            <a:fillRef idx="3">
              <a:schemeClr val="dk1"/>
            </a:fillRef>
            <a:effectRef idx="3">
              <a:schemeClr val="dk1"/>
            </a:effectRef>
            <a:fontRef idx="minor">
              <a:schemeClr val="lt1"/>
            </a:fontRef>
          </p:style>
        </p:sp>
        <p:sp>
          <p:nvSpPr>
            <p:cNvPr id="23" name="Oval 10">
              <a:extLst>
                <a:ext uri="{FF2B5EF4-FFF2-40B4-BE49-F238E27FC236}">
                  <a16:creationId xmlns:a16="http://schemas.microsoft.com/office/drawing/2014/main" id="{7B8CE3D5-A6DD-AD46-BCB4-21BDD7D4AAE7}"/>
                </a:ext>
              </a:extLst>
            </p:cNvPr>
            <p:cNvSpPr txBox="1"/>
            <p:nvPr/>
          </p:nvSpPr>
          <p:spPr>
            <a:xfrm>
              <a:off x="5357050" y="2587086"/>
              <a:ext cx="1239909" cy="917046"/>
            </a:xfrm>
            <a:prstGeom prst="rect">
              <a:avLst/>
            </a:prstGeom>
            <a:grpFill/>
            <a:ln w="12700">
              <a:no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b="0" i="0" kern="1200" dirty="0">
                  <a:solidFill>
                    <a:srgbClr val="FFFFFF"/>
                  </a:solidFill>
                  <a:latin typeface="Whitney HTF Medium"/>
                  <a:cs typeface="Whitney HTF Medium"/>
                </a:rPr>
                <a:t>Benchmarks</a:t>
              </a:r>
            </a:p>
          </p:txBody>
        </p:sp>
      </p:grpSp>
      <p:grpSp>
        <p:nvGrpSpPr>
          <p:cNvPr id="8" name="Group 7">
            <a:extLst>
              <a:ext uri="{FF2B5EF4-FFF2-40B4-BE49-F238E27FC236}">
                <a16:creationId xmlns:a16="http://schemas.microsoft.com/office/drawing/2014/main" id="{8AA69A50-7E52-DD41-8917-071B7E6E4F26}"/>
              </a:ext>
            </a:extLst>
          </p:cNvPr>
          <p:cNvGrpSpPr/>
          <p:nvPr/>
        </p:nvGrpSpPr>
        <p:grpSpPr>
          <a:xfrm>
            <a:off x="4643057" y="4639218"/>
            <a:ext cx="1753497" cy="1296898"/>
            <a:chOff x="4069092" y="3735633"/>
            <a:chExt cx="1753497" cy="1296898"/>
          </a:xfrm>
          <a:solidFill>
            <a:srgbClr val="1B4752"/>
          </a:solidFill>
          <a:effectLst>
            <a:outerShdw blurRad="25400" dist="50800" dir="5400000" algn="ctr" rotWithShape="0">
              <a:srgbClr val="000000"/>
            </a:outerShdw>
          </a:effectLst>
        </p:grpSpPr>
        <p:sp>
          <p:nvSpPr>
            <p:cNvPr id="20" name="Oval 19">
              <a:extLst>
                <a:ext uri="{FF2B5EF4-FFF2-40B4-BE49-F238E27FC236}">
                  <a16:creationId xmlns:a16="http://schemas.microsoft.com/office/drawing/2014/main" id="{C1A79960-D468-DF4F-9E42-E33B416E1D7F}"/>
                </a:ext>
              </a:extLst>
            </p:cNvPr>
            <p:cNvSpPr/>
            <p:nvPr/>
          </p:nvSpPr>
          <p:spPr>
            <a:xfrm>
              <a:off x="4069092" y="3735633"/>
              <a:ext cx="1753497" cy="1296898"/>
            </a:xfrm>
            <a:prstGeom prst="ellipse">
              <a:avLst/>
            </a:prstGeom>
            <a:grpFill/>
            <a:ln w="127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21" name="Oval 12">
              <a:extLst>
                <a:ext uri="{FF2B5EF4-FFF2-40B4-BE49-F238E27FC236}">
                  <a16:creationId xmlns:a16="http://schemas.microsoft.com/office/drawing/2014/main" id="{E5B3E23E-07B4-CE44-BA75-B96602B5DF0E}"/>
                </a:ext>
              </a:extLst>
            </p:cNvPr>
            <p:cNvSpPr txBox="1"/>
            <p:nvPr/>
          </p:nvSpPr>
          <p:spPr>
            <a:xfrm>
              <a:off x="4325886" y="3925559"/>
              <a:ext cx="1239909" cy="917046"/>
            </a:xfrm>
            <a:prstGeom prst="rect">
              <a:avLst/>
            </a:prstGeom>
            <a:grpFill/>
            <a:ln w="12700">
              <a:no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b="0" i="0" kern="1200" dirty="0">
                  <a:solidFill>
                    <a:srgbClr val="FFFFFF"/>
                  </a:solidFill>
                  <a:latin typeface="Whitney HTF Medium"/>
                  <a:cs typeface="Whitney HTF Medium"/>
                </a:rPr>
                <a:t>Education System</a:t>
              </a:r>
            </a:p>
          </p:txBody>
        </p:sp>
      </p:grpSp>
      <p:grpSp>
        <p:nvGrpSpPr>
          <p:cNvPr id="9" name="Group 8">
            <a:extLst>
              <a:ext uri="{FF2B5EF4-FFF2-40B4-BE49-F238E27FC236}">
                <a16:creationId xmlns:a16="http://schemas.microsoft.com/office/drawing/2014/main" id="{883BB6AB-4C76-F14E-A33A-FA4C42CC4742}"/>
              </a:ext>
            </a:extLst>
          </p:cNvPr>
          <p:cNvGrpSpPr/>
          <p:nvPr/>
        </p:nvGrpSpPr>
        <p:grpSpPr>
          <a:xfrm>
            <a:off x="2747441" y="4639218"/>
            <a:ext cx="1753497" cy="1296898"/>
            <a:chOff x="2173476" y="3735633"/>
            <a:chExt cx="1753497" cy="1296898"/>
          </a:xfrm>
          <a:solidFill>
            <a:srgbClr val="1B4752"/>
          </a:solidFill>
          <a:effectLst>
            <a:outerShdw blurRad="25400" dist="50800" dir="5400000" algn="ctr" rotWithShape="0">
              <a:srgbClr val="000000"/>
            </a:outerShdw>
          </a:effectLst>
        </p:grpSpPr>
        <p:sp>
          <p:nvSpPr>
            <p:cNvPr id="18" name="Oval 17">
              <a:extLst>
                <a:ext uri="{FF2B5EF4-FFF2-40B4-BE49-F238E27FC236}">
                  <a16:creationId xmlns:a16="http://schemas.microsoft.com/office/drawing/2014/main" id="{47BC54A8-C5F3-7342-8808-547B6416F798}"/>
                </a:ext>
              </a:extLst>
            </p:cNvPr>
            <p:cNvSpPr/>
            <p:nvPr/>
          </p:nvSpPr>
          <p:spPr>
            <a:xfrm>
              <a:off x="2173476" y="3735633"/>
              <a:ext cx="1753497" cy="1296898"/>
            </a:xfrm>
            <a:prstGeom prst="ellipse">
              <a:avLst/>
            </a:prstGeom>
            <a:grpFill/>
            <a:ln w="127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19" name="Oval 14">
              <a:extLst>
                <a:ext uri="{FF2B5EF4-FFF2-40B4-BE49-F238E27FC236}">
                  <a16:creationId xmlns:a16="http://schemas.microsoft.com/office/drawing/2014/main" id="{92EA8839-F319-FC43-81E5-4A4330079CF5}"/>
                </a:ext>
              </a:extLst>
            </p:cNvPr>
            <p:cNvSpPr txBox="1"/>
            <p:nvPr/>
          </p:nvSpPr>
          <p:spPr>
            <a:xfrm>
              <a:off x="2430270" y="3925559"/>
              <a:ext cx="1239909" cy="917046"/>
            </a:xfrm>
            <a:prstGeom prst="rect">
              <a:avLst/>
            </a:prstGeom>
            <a:grpFill/>
            <a:ln w="12700">
              <a:no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b="0" i="0" kern="1200" dirty="0">
                  <a:solidFill>
                    <a:srgbClr val="FFFFFF"/>
                  </a:solidFill>
                  <a:latin typeface="Whitney HTF Medium"/>
                  <a:cs typeface="Whitney HTF Medium"/>
                </a:rPr>
                <a:t>Special Competency</a:t>
              </a:r>
            </a:p>
          </p:txBody>
        </p:sp>
      </p:grpSp>
      <p:grpSp>
        <p:nvGrpSpPr>
          <p:cNvPr id="11" name="Group 10">
            <a:extLst>
              <a:ext uri="{FF2B5EF4-FFF2-40B4-BE49-F238E27FC236}">
                <a16:creationId xmlns:a16="http://schemas.microsoft.com/office/drawing/2014/main" id="{E3C83FD8-5D95-C746-A43E-0EBFE8D2A211}"/>
              </a:ext>
            </a:extLst>
          </p:cNvPr>
          <p:cNvGrpSpPr/>
          <p:nvPr/>
        </p:nvGrpSpPr>
        <p:grpSpPr>
          <a:xfrm>
            <a:off x="1716281" y="3300746"/>
            <a:ext cx="1753497" cy="1296898"/>
            <a:chOff x="1142316" y="2397161"/>
            <a:chExt cx="1753497" cy="1296898"/>
          </a:xfrm>
          <a:solidFill>
            <a:srgbClr val="1B4752"/>
          </a:solidFill>
          <a:effectLst>
            <a:outerShdw blurRad="25400" dist="50800" dir="5400000" algn="ctr" rotWithShape="0">
              <a:srgbClr val="000000"/>
            </a:outerShdw>
          </a:effectLst>
        </p:grpSpPr>
        <p:sp>
          <p:nvSpPr>
            <p:cNvPr id="16" name="Oval 15">
              <a:extLst>
                <a:ext uri="{FF2B5EF4-FFF2-40B4-BE49-F238E27FC236}">
                  <a16:creationId xmlns:a16="http://schemas.microsoft.com/office/drawing/2014/main" id="{241E68F1-621C-5D45-85B0-D9F6335B07CC}"/>
                </a:ext>
              </a:extLst>
            </p:cNvPr>
            <p:cNvSpPr/>
            <p:nvPr/>
          </p:nvSpPr>
          <p:spPr>
            <a:xfrm>
              <a:off x="1142316" y="2397161"/>
              <a:ext cx="1753497" cy="1296898"/>
            </a:xfrm>
            <a:prstGeom prst="ellipse">
              <a:avLst/>
            </a:prstGeom>
            <a:grpFill/>
            <a:ln w="127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17" name="Oval 16">
              <a:extLst>
                <a:ext uri="{FF2B5EF4-FFF2-40B4-BE49-F238E27FC236}">
                  <a16:creationId xmlns:a16="http://schemas.microsoft.com/office/drawing/2014/main" id="{956AF9C9-9CC6-B646-9EA4-8B19F6B99765}"/>
                </a:ext>
              </a:extLst>
            </p:cNvPr>
            <p:cNvSpPr txBox="1"/>
            <p:nvPr/>
          </p:nvSpPr>
          <p:spPr>
            <a:xfrm>
              <a:off x="1399110" y="2587087"/>
              <a:ext cx="1239909" cy="917046"/>
            </a:xfrm>
            <a:prstGeom prst="rect">
              <a:avLst/>
            </a:prstGeom>
            <a:grpFill/>
            <a:ln w="12700">
              <a:no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b="0" i="0" kern="1200" dirty="0">
                  <a:solidFill>
                    <a:srgbClr val="FFFFFF"/>
                  </a:solidFill>
                  <a:latin typeface="Whitney HTF Medium"/>
                  <a:cs typeface="Whitney HTF Medium"/>
                </a:rPr>
                <a:t>Demography</a:t>
              </a:r>
            </a:p>
          </p:txBody>
        </p:sp>
      </p:grpSp>
      <p:grpSp>
        <p:nvGrpSpPr>
          <p:cNvPr id="13" name="Group 12">
            <a:extLst>
              <a:ext uri="{FF2B5EF4-FFF2-40B4-BE49-F238E27FC236}">
                <a16:creationId xmlns:a16="http://schemas.microsoft.com/office/drawing/2014/main" id="{8FBC6098-3A76-3441-ACC6-90405DCD65D7}"/>
              </a:ext>
            </a:extLst>
          </p:cNvPr>
          <p:cNvGrpSpPr/>
          <p:nvPr/>
        </p:nvGrpSpPr>
        <p:grpSpPr>
          <a:xfrm>
            <a:off x="2092024" y="1654527"/>
            <a:ext cx="1753497" cy="1296898"/>
            <a:chOff x="1518059" y="750942"/>
            <a:chExt cx="1753497" cy="1296898"/>
          </a:xfrm>
          <a:solidFill>
            <a:srgbClr val="1B4752"/>
          </a:solidFill>
          <a:effectLst>
            <a:outerShdw blurRad="25400" dist="50800" dir="5400000" algn="ctr" rotWithShape="0">
              <a:srgbClr val="000000"/>
            </a:outerShdw>
          </a:effectLst>
        </p:grpSpPr>
        <p:sp>
          <p:nvSpPr>
            <p:cNvPr id="14" name="Oval 13">
              <a:extLst>
                <a:ext uri="{FF2B5EF4-FFF2-40B4-BE49-F238E27FC236}">
                  <a16:creationId xmlns:a16="http://schemas.microsoft.com/office/drawing/2014/main" id="{0B7EA700-94E4-EE46-9D18-8B51AEC03A0B}"/>
                </a:ext>
              </a:extLst>
            </p:cNvPr>
            <p:cNvSpPr/>
            <p:nvPr/>
          </p:nvSpPr>
          <p:spPr>
            <a:xfrm>
              <a:off x="1518059" y="750942"/>
              <a:ext cx="1753497" cy="1296898"/>
            </a:xfrm>
            <a:prstGeom prst="ellipse">
              <a:avLst/>
            </a:prstGeom>
            <a:grpFill/>
            <a:ln w="12700" cmpd="sng">
              <a:noFill/>
            </a:ln>
            <a:effectLst>
              <a:innerShdw blurRad="63500" dist="50800" dir="2700000">
                <a:prstClr val="black">
                  <a:alpha val="50000"/>
                </a:prstClr>
              </a:innerShdw>
            </a:effectLst>
          </p:spPr>
          <p:style>
            <a:lnRef idx="1">
              <a:schemeClr val="dk1"/>
            </a:lnRef>
            <a:fillRef idx="3">
              <a:schemeClr val="dk1"/>
            </a:fillRef>
            <a:effectRef idx="2">
              <a:schemeClr val="dk1"/>
            </a:effectRef>
            <a:fontRef idx="minor">
              <a:schemeClr val="lt1"/>
            </a:fontRef>
          </p:style>
        </p:sp>
        <p:sp>
          <p:nvSpPr>
            <p:cNvPr id="15" name="Oval 18">
              <a:extLst>
                <a:ext uri="{FF2B5EF4-FFF2-40B4-BE49-F238E27FC236}">
                  <a16:creationId xmlns:a16="http://schemas.microsoft.com/office/drawing/2014/main" id="{92380C9F-C9E2-5D41-8B41-17D370D95DA3}"/>
                </a:ext>
              </a:extLst>
            </p:cNvPr>
            <p:cNvSpPr txBox="1"/>
            <p:nvPr/>
          </p:nvSpPr>
          <p:spPr>
            <a:xfrm>
              <a:off x="1774853" y="940868"/>
              <a:ext cx="1239909" cy="917046"/>
            </a:xfrm>
            <a:prstGeom prst="rect">
              <a:avLst/>
            </a:prstGeom>
            <a:grpFill/>
            <a:ln w="12700">
              <a:noFill/>
            </a:ln>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b="0" i="0" kern="1200" dirty="0">
                  <a:solidFill>
                    <a:srgbClr val="FFFFFF"/>
                  </a:solidFill>
                  <a:latin typeface="Whitney HTF Medium"/>
                  <a:cs typeface="Whitney HTF Medium"/>
                </a:rPr>
                <a:t>Service Models Workload    Clinical FTE</a:t>
              </a:r>
            </a:p>
          </p:txBody>
        </p:sp>
      </p:grpSp>
      <p:grpSp>
        <p:nvGrpSpPr>
          <p:cNvPr id="31" name="Group 30">
            <a:extLst>
              <a:ext uri="{FF2B5EF4-FFF2-40B4-BE49-F238E27FC236}">
                <a16:creationId xmlns:a16="http://schemas.microsoft.com/office/drawing/2014/main" id="{4814504D-03BD-D749-8C9F-96B90DF6519F}"/>
              </a:ext>
            </a:extLst>
          </p:cNvPr>
          <p:cNvGrpSpPr/>
          <p:nvPr/>
        </p:nvGrpSpPr>
        <p:grpSpPr>
          <a:xfrm>
            <a:off x="5137310" y="2853615"/>
            <a:ext cx="472418" cy="29213"/>
            <a:chOff x="4563274" y="1990552"/>
            <a:chExt cx="472418" cy="29213"/>
          </a:xfrm>
        </p:grpSpPr>
        <p:sp>
          <p:nvSpPr>
            <p:cNvPr id="47" name="Straight Connector 5">
              <a:extLst>
                <a:ext uri="{FF2B5EF4-FFF2-40B4-BE49-F238E27FC236}">
                  <a16:creationId xmlns:a16="http://schemas.microsoft.com/office/drawing/2014/main" id="{FB939B79-8808-314B-85FE-9DD5827FB634}"/>
                </a:ext>
              </a:extLst>
            </p:cNvPr>
            <p:cNvSpPr/>
            <p:nvPr/>
          </p:nvSpPr>
          <p:spPr>
            <a:xfrm rot="19375678">
              <a:off x="4563274" y="1990552"/>
              <a:ext cx="472418" cy="29213"/>
            </a:xfrm>
            <a:custGeom>
              <a:avLst/>
              <a:gdLst/>
              <a:ahLst/>
              <a:cxnLst/>
              <a:rect l="0" t="0" r="0" b="0"/>
              <a:pathLst>
                <a:path>
                  <a:moveTo>
                    <a:pt x="0" y="14606"/>
                  </a:moveTo>
                  <a:lnTo>
                    <a:pt x="472418" y="14606"/>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8" name="Straight Connector 6">
              <a:extLst>
                <a:ext uri="{FF2B5EF4-FFF2-40B4-BE49-F238E27FC236}">
                  <a16:creationId xmlns:a16="http://schemas.microsoft.com/office/drawing/2014/main" id="{9FEEA2C4-D27D-C64F-BEC5-B9B7ED534EAF}"/>
                </a:ext>
              </a:extLst>
            </p:cNvPr>
            <p:cNvSpPr txBox="1"/>
            <p:nvPr/>
          </p:nvSpPr>
          <p:spPr>
            <a:xfrm rot="19375678">
              <a:off x="4787673" y="1993348"/>
              <a:ext cx="23620" cy="23620"/>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solidFill>
                  <a:schemeClr val="bg1"/>
                </a:solidFill>
              </a:endParaRPr>
            </a:p>
          </p:txBody>
        </p:sp>
      </p:grpSp>
      <p:grpSp>
        <p:nvGrpSpPr>
          <p:cNvPr id="32" name="Group 31">
            <a:extLst>
              <a:ext uri="{FF2B5EF4-FFF2-40B4-BE49-F238E27FC236}">
                <a16:creationId xmlns:a16="http://schemas.microsoft.com/office/drawing/2014/main" id="{7B43189E-40BE-E441-A410-476DF29897CD}"/>
              </a:ext>
            </a:extLst>
          </p:cNvPr>
          <p:cNvGrpSpPr/>
          <p:nvPr/>
        </p:nvGrpSpPr>
        <p:grpSpPr>
          <a:xfrm>
            <a:off x="5353825" y="3671851"/>
            <a:ext cx="360551" cy="29213"/>
            <a:chOff x="4779789" y="2808788"/>
            <a:chExt cx="360551" cy="29213"/>
          </a:xfrm>
        </p:grpSpPr>
        <p:sp>
          <p:nvSpPr>
            <p:cNvPr id="45" name="Straight Connector 7">
              <a:extLst>
                <a:ext uri="{FF2B5EF4-FFF2-40B4-BE49-F238E27FC236}">
                  <a16:creationId xmlns:a16="http://schemas.microsoft.com/office/drawing/2014/main" id="{9229CA19-ADCA-3844-88D8-60CF00A08110}"/>
                </a:ext>
              </a:extLst>
            </p:cNvPr>
            <p:cNvSpPr/>
            <p:nvPr/>
          </p:nvSpPr>
          <p:spPr>
            <a:xfrm rot="739569">
              <a:off x="4779789" y="2808788"/>
              <a:ext cx="360551" cy="29213"/>
            </a:xfrm>
            <a:custGeom>
              <a:avLst/>
              <a:gdLst/>
              <a:ahLst/>
              <a:cxnLst/>
              <a:rect l="0" t="0" r="0" b="0"/>
              <a:pathLst>
                <a:path>
                  <a:moveTo>
                    <a:pt x="0" y="14606"/>
                  </a:moveTo>
                  <a:lnTo>
                    <a:pt x="360551" y="14606"/>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6" name="Straight Connector 8">
              <a:extLst>
                <a:ext uri="{FF2B5EF4-FFF2-40B4-BE49-F238E27FC236}">
                  <a16:creationId xmlns:a16="http://schemas.microsoft.com/office/drawing/2014/main" id="{235BF7A7-C3A4-884C-B0B0-618D12D605B2}"/>
                </a:ext>
              </a:extLst>
            </p:cNvPr>
            <p:cNvSpPr txBox="1"/>
            <p:nvPr/>
          </p:nvSpPr>
          <p:spPr>
            <a:xfrm rot="739569">
              <a:off x="4951051" y="2814380"/>
              <a:ext cx="18027" cy="18027"/>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solidFill>
                  <a:schemeClr val="bg1"/>
                </a:solidFill>
              </a:endParaRPr>
            </a:p>
          </p:txBody>
        </p:sp>
      </p:grpSp>
      <p:grpSp>
        <p:nvGrpSpPr>
          <p:cNvPr id="33" name="Group 32">
            <a:extLst>
              <a:ext uri="{FF2B5EF4-FFF2-40B4-BE49-F238E27FC236}">
                <a16:creationId xmlns:a16="http://schemas.microsoft.com/office/drawing/2014/main" id="{313E32D2-551B-9347-A519-6E12534E9232}"/>
              </a:ext>
            </a:extLst>
          </p:cNvPr>
          <p:cNvGrpSpPr/>
          <p:nvPr/>
        </p:nvGrpSpPr>
        <p:grpSpPr>
          <a:xfrm>
            <a:off x="5041063" y="4084995"/>
            <a:ext cx="29737" cy="594745"/>
            <a:chOff x="4467027" y="3221932"/>
            <a:chExt cx="29737" cy="594745"/>
          </a:xfrm>
        </p:grpSpPr>
        <p:sp>
          <p:nvSpPr>
            <p:cNvPr id="43" name="Straight Connector 9">
              <a:extLst>
                <a:ext uri="{FF2B5EF4-FFF2-40B4-BE49-F238E27FC236}">
                  <a16:creationId xmlns:a16="http://schemas.microsoft.com/office/drawing/2014/main" id="{F5E0D41F-640D-BB47-89D2-DA759F76760D}"/>
                </a:ext>
              </a:extLst>
            </p:cNvPr>
            <p:cNvSpPr/>
            <p:nvPr/>
          </p:nvSpPr>
          <p:spPr>
            <a:xfrm rot="3707209">
              <a:off x="4184523" y="3504698"/>
              <a:ext cx="594745" cy="29213"/>
            </a:xfrm>
            <a:custGeom>
              <a:avLst/>
              <a:gdLst/>
              <a:ahLst/>
              <a:cxnLst/>
              <a:rect l="0" t="0" r="0" b="0"/>
              <a:pathLst>
                <a:path>
                  <a:moveTo>
                    <a:pt x="0" y="14606"/>
                  </a:moveTo>
                  <a:lnTo>
                    <a:pt x="594745" y="14606"/>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4" name="Straight Connector 10">
              <a:extLst>
                <a:ext uri="{FF2B5EF4-FFF2-40B4-BE49-F238E27FC236}">
                  <a16:creationId xmlns:a16="http://schemas.microsoft.com/office/drawing/2014/main" id="{4D7C7509-143C-824B-89EB-E7458E8E5919}"/>
                </a:ext>
              </a:extLst>
            </p:cNvPr>
            <p:cNvSpPr txBox="1"/>
            <p:nvPr/>
          </p:nvSpPr>
          <p:spPr>
            <a:xfrm rot="3707209">
              <a:off x="4467027" y="3504436"/>
              <a:ext cx="29737" cy="29737"/>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solidFill>
                  <a:schemeClr val="bg1"/>
                </a:solidFill>
              </a:endParaRPr>
            </a:p>
          </p:txBody>
        </p:sp>
      </p:grpSp>
      <p:grpSp>
        <p:nvGrpSpPr>
          <p:cNvPr id="34" name="Group 33">
            <a:extLst>
              <a:ext uri="{FF2B5EF4-FFF2-40B4-BE49-F238E27FC236}">
                <a16:creationId xmlns:a16="http://schemas.microsoft.com/office/drawing/2014/main" id="{72CE2906-B610-504F-89BB-20A96EFE4987}"/>
              </a:ext>
            </a:extLst>
          </p:cNvPr>
          <p:cNvGrpSpPr/>
          <p:nvPr/>
        </p:nvGrpSpPr>
        <p:grpSpPr>
          <a:xfrm>
            <a:off x="4070828" y="4086056"/>
            <a:ext cx="29640" cy="592812"/>
            <a:chOff x="3496792" y="3222993"/>
            <a:chExt cx="29640" cy="592812"/>
          </a:xfrm>
        </p:grpSpPr>
        <p:sp>
          <p:nvSpPr>
            <p:cNvPr id="41" name="Straight Connector 11">
              <a:extLst>
                <a:ext uri="{FF2B5EF4-FFF2-40B4-BE49-F238E27FC236}">
                  <a16:creationId xmlns:a16="http://schemas.microsoft.com/office/drawing/2014/main" id="{BDC6316A-5C9F-0C4D-8299-A46E770E12E9}"/>
                </a:ext>
              </a:extLst>
            </p:cNvPr>
            <p:cNvSpPr/>
            <p:nvPr/>
          </p:nvSpPr>
          <p:spPr>
            <a:xfrm rot="7085041">
              <a:off x="3215207" y="3504792"/>
              <a:ext cx="592812" cy="29213"/>
            </a:xfrm>
            <a:custGeom>
              <a:avLst/>
              <a:gdLst/>
              <a:ahLst/>
              <a:cxnLst/>
              <a:rect l="0" t="0" r="0" b="0"/>
              <a:pathLst>
                <a:path>
                  <a:moveTo>
                    <a:pt x="0" y="14606"/>
                  </a:moveTo>
                  <a:lnTo>
                    <a:pt x="592812" y="14606"/>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2" name="Straight Connector 12">
              <a:extLst>
                <a:ext uri="{FF2B5EF4-FFF2-40B4-BE49-F238E27FC236}">
                  <a16:creationId xmlns:a16="http://schemas.microsoft.com/office/drawing/2014/main" id="{4E5E242E-3A11-AA4B-AC51-31DEED5F2DDA}"/>
                </a:ext>
              </a:extLst>
            </p:cNvPr>
            <p:cNvSpPr txBox="1"/>
            <p:nvPr/>
          </p:nvSpPr>
          <p:spPr>
            <a:xfrm rot="17885041">
              <a:off x="3496792" y="3504579"/>
              <a:ext cx="29640" cy="29640"/>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solidFill>
                  <a:schemeClr val="bg1"/>
                </a:solidFill>
              </a:endParaRPr>
            </a:p>
          </p:txBody>
        </p:sp>
      </p:grpSp>
      <p:grpSp>
        <p:nvGrpSpPr>
          <p:cNvPr id="35" name="Group 34">
            <a:extLst>
              <a:ext uri="{FF2B5EF4-FFF2-40B4-BE49-F238E27FC236}">
                <a16:creationId xmlns:a16="http://schemas.microsoft.com/office/drawing/2014/main" id="{DB5530AE-4251-C545-B775-7FC5CF5133D2}"/>
              </a:ext>
            </a:extLst>
          </p:cNvPr>
          <p:cNvGrpSpPr/>
          <p:nvPr/>
        </p:nvGrpSpPr>
        <p:grpSpPr>
          <a:xfrm>
            <a:off x="3429624" y="3671843"/>
            <a:ext cx="355636" cy="29213"/>
            <a:chOff x="2855588" y="2808780"/>
            <a:chExt cx="355636" cy="29213"/>
          </a:xfrm>
        </p:grpSpPr>
        <p:sp>
          <p:nvSpPr>
            <p:cNvPr id="39" name="Straight Connector 13">
              <a:extLst>
                <a:ext uri="{FF2B5EF4-FFF2-40B4-BE49-F238E27FC236}">
                  <a16:creationId xmlns:a16="http://schemas.microsoft.com/office/drawing/2014/main" id="{DB196F97-A663-604C-9D87-1B87689745BE}"/>
                </a:ext>
              </a:extLst>
            </p:cNvPr>
            <p:cNvSpPr/>
            <p:nvPr/>
          </p:nvSpPr>
          <p:spPr>
            <a:xfrm rot="10058565">
              <a:off x="2855588" y="2808780"/>
              <a:ext cx="355636" cy="29213"/>
            </a:xfrm>
            <a:custGeom>
              <a:avLst/>
              <a:gdLst/>
              <a:ahLst/>
              <a:cxnLst/>
              <a:rect l="0" t="0" r="0" b="0"/>
              <a:pathLst>
                <a:path>
                  <a:moveTo>
                    <a:pt x="0" y="14606"/>
                  </a:moveTo>
                  <a:lnTo>
                    <a:pt x="355636" y="14606"/>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0" name="Straight Connector 14">
              <a:extLst>
                <a:ext uri="{FF2B5EF4-FFF2-40B4-BE49-F238E27FC236}">
                  <a16:creationId xmlns:a16="http://schemas.microsoft.com/office/drawing/2014/main" id="{0F8D7278-8861-9D45-A053-4770669E4EC5}"/>
                </a:ext>
              </a:extLst>
            </p:cNvPr>
            <p:cNvSpPr txBox="1"/>
            <p:nvPr/>
          </p:nvSpPr>
          <p:spPr>
            <a:xfrm rot="20858565">
              <a:off x="3024515" y="2814495"/>
              <a:ext cx="17781" cy="17781"/>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solidFill>
                  <a:schemeClr val="bg1"/>
                </a:solidFill>
              </a:endParaRPr>
            </a:p>
          </p:txBody>
        </p:sp>
      </p:grpSp>
      <p:grpSp>
        <p:nvGrpSpPr>
          <p:cNvPr id="36" name="Group 35">
            <a:extLst>
              <a:ext uri="{FF2B5EF4-FFF2-40B4-BE49-F238E27FC236}">
                <a16:creationId xmlns:a16="http://schemas.microsoft.com/office/drawing/2014/main" id="{FCAA39FB-6296-4A4E-8128-DE6A7B30B9FF}"/>
              </a:ext>
            </a:extLst>
          </p:cNvPr>
          <p:cNvGrpSpPr/>
          <p:nvPr/>
        </p:nvGrpSpPr>
        <p:grpSpPr>
          <a:xfrm>
            <a:off x="3533558" y="2853552"/>
            <a:ext cx="468831" cy="29213"/>
            <a:chOff x="2959522" y="1990489"/>
            <a:chExt cx="468831" cy="29213"/>
          </a:xfrm>
        </p:grpSpPr>
        <p:sp>
          <p:nvSpPr>
            <p:cNvPr id="37" name="Straight Connector 15">
              <a:extLst>
                <a:ext uri="{FF2B5EF4-FFF2-40B4-BE49-F238E27FC236}">
                  <a16:creationId xmlns:a16="http://schemas.microsoft.com/office/drawing/2014/main" id="{F9D585A9-0FA3-CB47-A413-3700E3D9FD3D}"/>
                </a:ext>
              </a:extLst>
            </p:cNvPr>
            <p:cNvSpPr/>
            <p:nvPr/>
          </p:nvSpPr>
          <p:spPr>
            <a:xfrm rot="13029629">
              <a:off x="2959522" y="1990489"/>
              <a:ext cx="468831" cy="29213"/>
            </a:xfrm>
            <a:custGeom>
              <a:avLst/>
              <a:gdLst/>
              <a:ahLst/>
              <a:cxnLst/>
              <a:rect l="0" t="0" r="0" b="0"/>
              <a:pathLst>
                <a:path>
                  <a:moveTo>
                    <a:pt x="0" y="14606"/>
                  </a:moveTo>
                  <a:lnTo>
                    <a:pt x="468831" y="14606"/>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8" name="Straight Connector 16">
              <a:extLst>
                <a:ext uri="{FF2B5EF4-FFF2-40B4-BE49-F238E27FC236}">
                  <a16:creationId xmlns:a16="http://schemas.microsoft.com/office/drawing/2014/main" id="{CB9BF564-3557-6043-9854-FDCEDC5D00DE}"/>
                </a:ext>
              </a:extLst>
            </p:cNvPr>
            <p:cNvSpPr txBox="1"/>
            <p:nvPr/>
          </p:nvSpPr>
          <p:spPr>
            <a:xfrm rot="23829629">
              <a:off x="3182217" y="1993375"/>
              <a:ext cx="23441" cy="23441"/>
            </a:xfrm>
            <a:prstGeom prst="rect">
              <a:avLst/>
            </a:prstGeom>
            <a:ln>
              <a:solidFill>
                <a:schemeClr val="tx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dirty="0">
                <a:solidFill>
                  <a:schemeClr val="bg1"/>
                </a:solidFill>
              </a:endParaRPr>
            </a:p>
          </p:txBody>
        </p:sp>
      </p:grpSp>
      <p:sp>
        <p:nvSpPr>
          <p:cNvPr id="55" name="Straight Connector 3">
            <a:extLst>
              <a:ext uri="{FF2B5EF4-FFF2-40B4-BE49-F238E27FC236}">
                <a16:creationId xmlns:a16="http://schemas.microsoft.com/office/drawing/2014/main" id="{B1583236-5517-CE4D-896E-B600BBD9ECF8}"/>
              </a:ext>
            </a:extLst>
          </p:cNvPr>
          <p:cNvSpPr/>
          <p:nvPr/>
        </p:nvSpPr>
        <p:spPr>
          <a:xfrm rot="16200000">
            <a:off x="4413583" y="2363005"/>
            <a:ext cx="539880" cy="257105"/>
          </a:xfrm>
          <a:custGeom>
            <a:avLst/>
            <a:gdLst/>
            <a:ahLst/>
            <a:cxnLst/>
            <a:rect l="0" t="0" r="0" b="0"/>
            <a:pathLst>
              <a:path>
                <a:moveTo>
                  <a:pt x="0" y="14606"/>
                </a:moveTo>
                <a:lnTo>
                  <a:pt x="585033" y="14606"/>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26230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0"/>
            <a:ext cx="9144000"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A Changing Landscape</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11</a:t>
            </a:r>
          </a:p>
        </p:txBody>
      </p:sp>
      <p:pic>
        <p:nvPicPr>
          <p:cNvPr id="4" name="Picture 3">
            <a:extLst>
              <a:ext uri="{FF2B5EF4-FFF2-40B4-BE49-F238E27FC236}">
                <a16:creationId xmlns:a16="http://schemas.microsoft.com/office/drawing/2014/main" id="{7CB8E619-41E0-9C43-B93B-190569924C46}"/>
              </a:ext>
            </a:extLst>
          </p:cNvPr>
          <p:cNvPicPr>
            <a:picLocks noChangeAspect="1"/>
          </p:cNvPicPr>
          <p:nvPr/>
        </p:nvPicPr>
        <p:blipFill>
          <a:blip r:embed="rId3"/>
          <a:stretch>
            <a:fillRect/>
          </a:stretch>
        </p:blipFill>
        <p:spPr>
          <a:xfrm>
            <a:off x="1316643" y="2075190"/>
            <a:ext cx="6096000" cy="3848100"/>
          </a:xfrm>
          <a:prstGeom prst="rect">
            <a:avLst/>
          </a:prstGeom>
        </p:spPr>
      </p:pic>
      <p:sp>
        <p:nvSpPr>
          <p:cNvPr id="6" name="Rounded Rectangle 5">
            <a:extLst>
              <a:ext uri="{FF2B5EF4-FFF2-40B4-BE49-F238E27FC236}">
                <a16:creationId xmlns:a16="http://schemas.microsoft.com/office/drawing/2014/main" id="{DF990FB7-39FA-974D-9C85-130DB02657EC}"/>
              </a:ext>
            </a:extLst>
          </p:cNvPr>
          <p:cNvSpPr/>
          <p:nvPr/>
        </p:nvSpPr>
        <p:spPr>
          <a:xfrm>
            <a:off x="740964" y="1006187"/>
            <a:ext cx="7854933" cy="472849"/>
          </a:xfrm>
          <a:prstGeom prst="roundRect">
            <a:avLst/>
          </a:prstGeom>
          <a:solidFill>
            <a:srgbClr val="10253F"/>
          </a:solidFill>
          <a:ln w="1905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latin typeface="Avenir Next Condensed" panose="020B0506020202020204" pitchFamily="34" charset="0"/>
                <a:cs typeface="Whitney HTF Medium"/>
              </a:rPr>
              <a:t>A responsive model is navigational, not prescriptive</a:t>
            </a:r>
          </a:p>
        </p:txBody>
      </p:sp>
      <p:sp>
        <p:nvSpPr>
          <p:cNvPr id="7" name="Donut 6">
            <a:extLst>
              <a:ext uri="{FF2B5EF4-FFF2-40B4-BE49-F238E27FC236}">
                <a16:creationId xmlns:a16="http://schemas.microsoft.com/office/drawing/2014/main" id="{AB661FF2-8B7F-6B43-9C39-E153127BC963}"/>
              </a:ext>
            </a:extLst>
          </p:cNvPr>
          <p:cNvSpPr/>
          <p:nvPr/>
        </p:nvSpPr>
        <p:spPr>
          <a:xfrm>
            <a:off x="3455224" y="4175381"/>
            <a:ext cx="1941285" cy="1079338"/>
          </a:xfrm>
          <a:prstGeom prst="donut">
            <a:avLst>
              <a:gd name="adj" fmla="val 672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Unforeseen burden of illness</a:t>
            </a:r>
          </a:p>
        </p:txBody>
      </p:sp>
      <p:sp>
        <p:nvSpPr>
          <p:cNvPr id="8" name="Donut 7">
            <a:extLst>
              <a:ext uri="{FF2B5EF4-FFF2-40B4-BE49-F238E27FC236}">
                <a16:creationId xmlns:a16="http://schemas.microsoft.com/office/drawing/2014/main" id="{4D2AD698-D11A-C14F-A45D-F3359FF5D442}"/>
              </a:ext>
            </a:extLst>
          </p:cNvPr>
          <p:cNvSpPr/>
          <p:nvPr/>
        </p:nvSpPr>
        <p:spPr>
          <a:xfrm>
            <a:off x="6728962" y="1605818"/>
            <a:ext cx="1941285" cy="1079338"/>
          </a:xfrm>
          <a:prstGeom prst="donut">
            <a:avLst>
              <a:gd name="adj" fmla="val 672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Models of Care</a:t>
            </a:r>
          </a:p>
        </p:txBody>
      </p:sp>
      <p:sp>
        <p:nvSpPr>
          <p:cNvPr id="9" name="Donut 8">
            <a:extLst>
              <a:ext uri="{FF2B5EF4-FFF2-40B4-BE49-F238E27FC236}">
                <a16:creationId xmlns:a16="http://schemas.microsoft.com/office/drawing/2014/main" id="{2755C53F-E9EE-0E46-B29F-4CA2CDA83352}"/>
              </a:ext>
            </a:extLst>
          </p:cNvPr>
          <p:cNvSpPr/>
          <p:nvPr/>
        </p:nvSpPr>
        <p:spPr>
          <a:xfrm>
            <a:off x="4784769" y="5178238"/>
            <a:ext cx="1941285" cy="1079338"/>
          </a:xfrm>
          <a:prstGeom prst="donut">
            <a:avLst>
              <a:gd name="adj" fmla="val 672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Is it in the plan?</a:t>
            </a:r>
          </a:p>
        </p:txBody>
      </p:sp>
      <p:sp>
        <p:nvSpPr>
          <p:cNvPr id="11" name="Donut 10">
            <a:extLst>
              <a:ext uri="{FF2B5EF4-FFF2-40B4-BE49-F238E27FC236}">
                <a16:creationId xmlns:a16="http://schemas.microsoft.com/office/drawing/2014/main" id="{5633052C-119F-B745-9738-EE6A4B5FBA6D}"/>
              </a:ext>
            </a:extLst>
          </p:cNvPr>
          <p:cNvSpPr/>
          <p:nvPr/>
        </p:nvSpPr>
        <p:spPr>
          <a:xfrm>
            <a:off x="2224822" y="2977025"/>
            <a:ext cx="1941285" cy="1079338"/>
          </a:xfrm>
          <a:prstGeom prst="donut">
            <a:avLst>
              <a:gd name="adj" fmla="val 672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Non-fee-for-service</a:t>
            </a:r>
          </a:p>
        </p:txBody>
      </p:sp>
      <p:sp>
        <p:nvSpPr>
          <p:cNvPr id="13" name="Donut 12">
            <a:extLst>
              <a:ext uri="{FF2B5EF4-FFF2-40B4-BE49-F238E27FC236}">
                <a16:creationId xmlns:a16="http://schemas.microsoft.com/office/drawing/2014/main" id="{A459B5F8-60BD-6249-A6D7-BBF5C6D97ABE}"/>
              </a:ext>
            </a:extLst>
          </p:cNvPr>
          <p:cNvSpPr/>
          <p:nvPr/>
        </p:nvSpPr>
        <p:spPr>
          <a:xfrm>
            <a:off x="2269577" y="5178238"/>
            <a:ext cx="1941285" cy="1079338"/>
          </a:xfrm>
          <a:prstGeom prst="donut">
            <a:avLst>
              <a:gd name="adj" fmla="val 672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Integrated care</a:t>
            </a:r>
          </a:p>
        </p:txBody>
      </p:sp>
      <p:sp>
        <p:nvSpPr>
          <p:cNvPr id="14" name="Donut 13">
            <a:extLst>
              <a:ext uri="{FF2B5EF4-FFF2-40B4-BE49-F238E27FC236}">
                <a16:creationId xmlns:a16="http://schemas.microsoft.com/office/drawing/2014/main" id="{3B7F9C51-9654-5F4C-B7C7-A72D86E21B5B}"/>
              </a:ext>
            </a:extLst>
          </p:cNvPr>
          <p:cNvSpPr/>
          <p:nvPr/>
        </p:nvSpPr>
        <p:spPr>
          <a:xfrm>
            <a:off x="289578" y="1536663"/>
            <a:ext cx="2035821" cy="1079338"/>
          </a:xfrm>
          <a:prstGeom prst="donut">
            <a:avLst>
              <a:gd name="adj" fmla="val 6728"/>
            </a:avLst>
          </a:prstGeom>
          <a:noFill/>
          <a:ln w="3175"/>
          <a:effectLst>
            <a:outerShdw dist="23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Role optimization</a:t>
            </a:r>
          </a:p>
        </p:txBody>
      </p:sp>
      <p:sp>
        <p:nvSpPr>
          <p:cNvPr id="15" name="Donut 14">
            <a:extLst>
              <a:ext uri="{FF2B5EF4-FFF2-40B4-BE49-F238E27FC236}">
                <a16:creationId xmlns:a16="http://schemas.microsoft.com/office/drawing/2014/main" id="{46003541-433F-5D4C-851E-F0FB60816F98}"/>
              </a:ext>
            </a:extLst>
          </p:cNvPr>
          <p:cNvSpPr/>
          <p:nvPr/>
        </p:nvSpPr>
        <p:spPr>
          <a:xfrm>
            <a:off x="209141" y="4370554"/>
            <a:ext cx="1941285" cy="1079338"/>
          </a:xfrm>
          <a:prstGeom prst="donut">
            <a:avLst>
              <a:gd name="adj" fmla="val 672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Quality initiatives</a:t>
            </a:r>
          </a:p>
        </p:txBody>
      </p:sp>
      <p:sp>
        <p:nvSpPr>
          <p:cNvPr id="16" name="Donut 15">
            <a:extLst>
              <a:ext uri="{FF2B5EF4-FFF2-40B4-BE49-F238E27FC236}">
                <a16:creationId xmlns:a16="http://schemas.microsoft.com/office/drawing/2014/main" id="{4D4AB8DB-15F8-D048-B9DA-D5F0D6AD4C91}"/>
              </a:ext>
            </a:extLst>
          </p:cNvPr>
          <p:cNvSpPr/>
          <p:nvPr/>
        </p:nvSpPr>
        <p:spPr>
          <a:xfrm>
            <a:off x="167130" y="3096043"/>
            <a:ext cx="1941285" cy="1079338"/>
          </a:xfrm>
          <a:prstGeom prst="donut">
            <a:avLst>
              <a:gd name="adj" fmla="val 672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Fiscal variables</a:t>
            </a:r>
          </a:p>
        </p:txBody>
      </p:sp>
      <p:sp>
        <p:nvSpPr>
          <p:cNvPr id="17" name="Donut 16">
            <a:extLst>
              <a:ext uri="{FF2B5EF4-FFF2-40B4-BE49-F238E27FC236}">
                <a16:creationId xmlns:a16="http://schemas.microsoft.com/office/drawing/2014/main" id="{8DB5F0CF-E21F-2145-A78E-7B502A0D8ED5}"/>
              </a:ext>
            </a:extLst>
          </p:cNvPr>
          <p:cNvSpPr/>
          <p:nvPr/>
        </p:nvSpPr>
        <p:spPr>
          <a:xfrm>
            <a:off x="4458704" y="2943789"/>
            <a:ext cx="1941285" cy="1079338"/>
          </a:xfrm>
          <a:prstGeom prst="donut">
            <a:avLst>
              <a:gd name="adj" fmla="val 672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Generalism</a:t>
            </a:r>
          </a:p>
        </p:txBody>
      </p:sp>
      <p:sp>
        <p:nvSpPr>
          <p:cNvPr id="18" name="Donut 17">
            <a:extLst>
              <a:ext uri="{FF2B5EF4-FFF2-40B4-BE49-F238E27FC236}">
                <a16:creationId xmlns:a16="http://schemas.microsoft.com/office/drawing/2014/main" id="{EC00D4A8-4672-5249-9703-82641201F19C}"/>
              </a:ext>
            </a:extLst>
          </p:cNvPr>
          <p:cNvSpPr/>
          <p:nvPr/>
        </p:nvSpPr>
        <p:spPr>
          <a:xfrm>
            <a:off x="6578860" y="2935881"/>
            <a:ext cx="1941285" cy="1079338"/>
          </a:xfrm>
          <a:prstGeom prst="donut">
            <a:avLst>
              <a:gd name="adj" fmla="val 672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Marginal return on incentives</a:t>
            </a:r>
          </a:p>
        </p:txBody>
      </p:sp>
      <p:sp>
        <p:nvSpPr>
          <p:cNvPr id="19" name="Donut 18">
            <a:extLst>
              <a:ext uri="{FF2B5EF4-FFF2-40B4-BE49-F238E27FC236}">
                <a16:creationId xmlns:a16="http://schemas.microsoft.com/office/drawing/2014/main" id="{3C8D2071-7CC2-0B4B-82A0-9EC577FDC444}"/>
              </a:ext>
            </a:extLst>
          </p:cNvPr>
          <p:cNvSpPr/>
          <p:nvPr/>
        </p:nvSpPr>
        <p:spPr>
          <a:xfrm>
            <a:off x="6620871" y="4182802"/>
            <a:ext cx="1941285" cy="1079338"/>
          </a:xfrm>
          <a:prstGeom prst="donut">
            <a:avLst>
              <a:gd name="adj" fmla="val 672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Avenir Next Condensed Medium" panose="020B0506020202020204" pitchFamily="34" charset="0"/>
                <a:cs typeface="Whitney HTF Bold"/>
              </a:rPr>
              <a:t>Recruit to a plan</a:t>
            </a:r>
          </a:p>
        </p:txBody>
      </p:sp>
    </p:spTree>
    <p:extLst>
      <p:ext uri="{BB962C8B-B14F-4D97-AF65-F5344CB8AC3E}">
        <p14:creationId xmlns:p14="http://schemas.microsoft.com/office/powerpoint/2010/main" val="3284963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0"/>
            <a:ext cx="9144000"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Absence of Risk Adjustment</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12</a:t>
            </a:r>
          </a:p>
        </p:txBody>
      </p:sp>
      <p:pic>
        <p:nvPicPr>
          <p:cNvPr id="4" name="Picture 3">
            <a:extLst>
              <a:ext uri="{FF2B5EF4-FFF2-40B4-BE49-F238E27FC236}">
                <a16:creationId xmlns:a16="http://schemas.microsoft.com/office/drawing/2014/main" id="{4AE72549-B0CA-E74E-B34E-6D511ABDE51C}"/>
              </a:ext>
            </a:extLst>
          </p:cNvPr>
          <p:cNvPicPr/>
          <p:nvPr/>
        </p:nvPicPr>
        <p:blipFill>
          <a:blip r:embed="rId3"/>
          <a:srcRect/>
          <a:stretch>
            <a:fillRect/>
          </a:stretch>
        </p:blipFill>
        <p:spPr bwMode="auto">
          <a:xfrm>
            <a:off x="1052830" y="1352477"/>
            <a:ext cx="7038340" cy="4432299"/>
          </a:xfrm>
          <a:prstGeom prst="rect">
            <a:avLst/>
          </a:prstGeom>
          <a:noFill/>
          <a:ln w="38100" cmpd="sng">
            <a:noFill/>
            <a:miter lim="800000"/>
            <a:headEnd/>
            <a:tailEnd/>
          </a:ln>
        </p:spPr>
      </p:pic>
    </p:spTree>
    <p:extLst>
      <p:ext uri="{BB962C8B-B14F-4D97-AF65-F5344CB8AC3E}">
        <p14:creationId xmlns:p14="http://schemas.microsoft.com/office/powerpoint/2010/main" val="208998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0"/>
            <a:ext cx="9144000"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Spurious Data (1)</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13</a:t>
            </a:r>
          </a:p>
        </p:txBody>
      </p:sp>
      <p:pic>
        <p:nvPicPr>
          <p:cNvPr id="4" name="Picture 3">
            <a:extLst>
              <a:ext uri="{FF2B5EF4-FFF2-40B4-BE49-F238E27FC236}">
                <a16:creationId xmlns:a16="http://schemas.microsoft.com/office/drawing/2014/main" id="{7CBC589E-9860-A247-A3D0-AC730262B0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08117" y="1477777"/>
            <a:ext cx="7127765" cy="4305300"/>
          </a:xfrm>
          <a:prstGeom prst="rect">
            <a:avLst/>
          </a:prstGeom>
          <a:noFill/>
          <a:ln w="38100" cmpd="sng">
            <a:noFill/>
          </a:ln>
        </p:spPr>
      </p:pic>
      <p:sp>
        <p:nvSpPr>
          <p:cNvPr id="5" name="Rounded Rectangle 4">
            <a:extLst>
              <a:ext uri="{FF2B5EF4-FFF2-40B4-BE49-F238E27FC236}">
                <a16:creationId xmlns:a16="http://schemas.microsoft.com/office/drawing/2014/main" id="{5588808B-AB0B-5643-94C8-B2DD6680B207}"/>
              </a:ext>
            </a:extLst>
          </p:cNvPr>
          <p:cNvSpPr/>
          <p:nvPr/>
        </p:nvSpPr>
        <p:spPr>
          <a:xfrm>
            <a:off x="2701638" y="3726872"/>
            <a:ext cx="858982" cy="581891"/>
          </a:xfrm>
          <a:prstGeom prst="roundRect">
            <a:avLst/>
          </a:prstGeom>
          <a:solidFill>
            <a:srgbClr val="1B475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Avenir Next Condensed" panose="020B0506020202020204" pitchFamily="34" charset="0"/>
              </a:rPr>
              <a:t>ICES</a:t>
            </a:r>
          </a:p>
        </p:txBody>
      </p:sp>
      <p:sp>
        <p:nvSpPr>
          <p:cNvPr id="6" name="TextBox 5">
            <a:extLst>
              <a:ext uri="{FF2B5EF4-FFF2-40B4-BE49-F238E27FC236}">
                <a16:creationId xmlns:a16="http://schemas.microsoft.com/office/drawing/2014/main" id="{01C2EA9E-4CA8-574F-8559-2B1DC5302B90}"/>
              </a:ext>
            </a:extLst>
          </p:cNvPr>
          <p:cNvSpPr txBox="1"/>
          <p:nvPr/>
        </p:nvSpPr>
        <p:spPr>
          <a:xfrm>
            <a:off x="2093779" y="3823852"/>
            <a:ext cx="607859" cy="369332"/>
          </a:xfrm>
          <a:prstGeom prst="rect">
            <a:avLst/>
          </a:prstGeom>
          <a:noFill/>
        </p:spPr>
        <p:txBody>
          <a:bodyPr wrap="none" rtlCol="0">
            <a:spAutoFit/>
          </a:bodyPr>
          <a:lstStyle/>
          <a:p>
            <a:r>
              <a:rPr lang="en-US" dirty="0">
                <a:latin typeface="Avenir Next Condensed" panose="020B0506020202020204" pitchFamily="34" charset="0"/>
              </a:rPr>
              <a:t>OHIP</a:t>
            </a:r>
          </a:p>
        </p:txBody>
      </p:sp>
      <p:sp>
        <p:nvSpPr>
          <p:cNvPr id="7" name="TextBox 6">
            <a:extLst>
              <a:ext uri="{FF2B5EF4-FFF2-40B4-BE49-F238E27FC236}">
                <a16:creationId xmlns:a16="http://schemas.microsoft.com/office/drawing/2014/main" id="{3F20533B-A59D-6C44-9452-C3CC47B6F26B}"/>
              </a:ext>
            </a:extLst>
          </p:cNvPr>
          <p:cNvSpPr txBox="1"/>
          <p:nvPr/>
        </p:nvSpPr>
        <p:spPr>
          <a:xfrm>
            <a:off x="3543007" y="3833151"/>
            <a:ext cx="1460656" cy="369332"/>
          </a:xfrm>
          <a:prstGeom prst="rect">
            <a:avLst/>
          </a:prstGeom>
          <a:noFill/>
        </p:spPr>
        <p:txBody>
          <a:bodyPr wrap="none" rtlCol="0">
            <a:spAutoFit/>
          </a:bodyPr>
          <a:lstStyle/>
          <a:p>
            <a:r>
              <a:rPr lang="en-US" dirty="0">
                <a:latin typeface="Avenir Next Condensed" panose="020B0506020202020204" pitchFamily="34" charset="0"/>
              </a:rPr>
              <a:t>ED annual visits</a:t>
            </a:r>
          </a:p>
        </p:txBody>
      </p:sp>
    </p:spTree>
    <p:extLst>
      <p:ext uri="{BB962C8B-B14F-4D97-AF65-F5344CB8AC3E}">
        <p14:creationId xmlns:p14="http://schemas.microsoft.com/office/powerpoint/2010/main" val="3893111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0"/>
            <a:ext cx="9144000"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Spurious Data (2)</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14</a:t>
            </a:r>
          </a:p>
        </p:txBody>
      </p:sp>
      <p:pic>
        <p:nvPicPr>
          <p:cNvPr id="4" name="Picture 3">
            <a:extLst>
              <a:ext uri="{FF2B5EF4-FFF2-40B4-BE49-F238E27FC236}">
                <a16:creationId xmlns:a16="http://schemas.microsoft.com/office/drawing/2014/main" id="{8AD09C8D-A6DD-764B-89FE-87A2817F8CCE}"/>
              </a:ext>
            </a:extLst>
          </p:cNvPr>
          <p:cNvPicPr>
            <a:picLocks noChangeAspect="1"/>
          </p:cNvPicPr>
          <p:nvPr/>
        </p:nvPicPr>
        <p:blipFill>
          <a:blip r:embed="rId3"/>
          <a:stretch>
            <a:fillRect/>
          </a:stretch>
        </p:blipFill>
        <p:spPr>
          <a:xfrm>
            <a:off x="1321493" y="1678069"/>
            <a:ext cx="6002930" cy="4069149"/>
          </a:xfrm>
          <a:prstGeom prst="rect">
            <a:avLst/>
          </a:prstGeom>
          <a:ln>
            <a:solidFill>
              <a:srgbClr val="FFFFFF"/>
            </a:solidFill>
          </a:ln>
        </p:spPr>
      </p:pic>
      <p:sp>
        <p:nvSpPr>
          <p:cNvPr id="2" name="Rounded Rectangle 1">
            <a:extLst>
              <a:ext uri="{FF2B5EF4-FFF2-40B4-BE49-F238E27FC236}">
                <a16:creationId xmlns:a16="http://schemas.microsoft.com/office/drawing/2014/main" id="{9B3A56BF-36CC-D944-856B-ABB17A9BE37D}"/>
              </a:ext>
            </a:extLst>
          </p:cNvPr>
          <p:cNvSpPr/>
          <p:nvPr/>
        </p:nvSpPr>
        <p:spPr>
          <a:xfrm>
            <a:off x="3172692" y="2438399"/>
            <a:ext cx="858982" cy="581891"/>
          </a:xfrm>
          <a:prstGeom prst="roundRect">
            <a:avLst/>
          </a:prstGeom>
          <a:solidFill>
            <a:srgbClr val="1B475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Avenir Next Condensed" panose="020B0506020202020204" pitchFamily="34" charset="0"/>
              </a:rPr>
              <a:t>ICES</a:t>
            </a:r>
          </a:p>
        </p:txBody>
      </p:sp>
      <p:sp>
        <p:nvSpPr>
          <p:cNvPr id="3" name="TextBox 2">
            <a:extLst>
              <a:ext uri="{FF2B5EF4-FFF2-40B4-BE49-F238E27FC236}">
                <a16:creationId xmlns:a16="http://schemas.microsoft.com/office/drawing/2014/main" id="{3A8AB16A-F8D1-F14D-B240-B43CB2C894C8}"/>
              </a:ext>
            </a:extLst>
          </p:cNvPr>
          <p:cNvSpPr txBox="1"/>
          <p:nvPr/>
        </p:nvSpPr>
        <p:spPr>
          <a:xfrm>
            <a:off x="2638571" y="2544678"/>
            <a:ext cx="534121" cy="369332"/>
          </a:xfrm>
          <a:prstGeom prst="rect">
            <a:avLst/>
          </a:prstGeom>
          <a:noFill/>
        </p:spPr>
        <p:txBody>
          <a:bodyPr wrap="none" rtlCol="0">
            <a:spAutoFit/>
          </a:bodyPr>
          <a:lstStyle/>
          <a:p>
            <a:r>
              <a:rPr lang="en-US" dirty="0">
                <a:latin typeface="Avenir Next Condensed" panose="020B0506020202020204" pitchFamily="34" charset="0"/>
              </a:rPr>
              <a:t>CIHI</a:t>
            </a:r>
          </a:p>
        </p:txBody>
      </p:sp>
      <p:sp>
        <p:nvSpPr>
          <p:cNvPr id="8" name="TextBox 7">
            <a:extLst>
              <a:ext uri="{FF2B5EF4-FFF2-40B4-BE49-F238E27FC236}">
                <a16:creationId xmlns:a16="http://schemas.microsoft.com/office/drawing/2014/main" id="{9369D054-E640-6545-898C-585E44B7CBD2}"/>
              </a:ext>
            </a:extLst>
          </p:cNvPr>
          <p:cNvSpPr txBox="1"/>
          <p:nvPr/>
        </p:nvSpPr>
        <p:spPr>
          <a:xfrm>
            <a:off x="4014061" y="2544678"/>
            <a:ext cx="536622" cy="369332"/>
          </a:xfrm>
          <a:prstGeom prst="rect">
            <a:avLst/>
          </a:prstGeom>
          <a:noFill/>
        </p:spPr>
        <p:txBody>
          <a:bodyPr wrap="none" rtlCol="0">
            <a:spAutoFit/>
          </a:bodyPr>
          <a:lstStyle/>
          <a:p>
            <a:r>
              <a:rPr lang="en-US" dirty="0">
                <a:latin typeface="Avenir Next Condensed" panose="020B0506020202020204" pitchFamily="34" charset="0"/>
              </a:rPr>
              <a:t>DAD</a:t>
            </a:r>
          </a:p>
        </p:txBody>
      </p:sp>
    </p:spTree>
    <p:extLst>
      <p:ext uri="{BB962C8B-B14F-4D97-AF65-F5344CB8AC3E}">
        <p14:creationId xmlns:p14="http://schemas.microsoft.com/office/powerpoint/2010/main" val="452529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4294" y="0"/>
            <a:ext cx="9172587"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Agenda</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15</a:t>
            </a:r>
          </a:p>
        </p:txBody>
      </p:sp>
      <p:graphicFrame>
        <p:nvGraphicFramePr>
          <p:cNvPr id="7" name="Diagram 6">
            <a:extLst>
              <a:ext uri="{FF2B5EF4-FFF2-40B4-BE49-F238E27FC236}">
                <a16:creationId xmlns:a16="http://schemas.microsoft.com/office/drawing/2014/main" id="{98C8396D-DBEA-4447-BE1F-698FFF0D5593}"/>
              </a:ext>
            </a:extLst>
          </p:cNvPr>
          <p:cNvGraphicFramePr/>
          <p:nvPr>
            <p:extLst>
              <p:ext uri="{D42A27DB-BD31-4B8C-83A1-F6EECF244321}">
                <p14:modId xmlns:p14="http://schemas.microsoft.com/office/powerpoint/2010/main" val="700618319"/>
              </p:ext>
            </p:extLst>
          </p:nvPr>
        </p:nvGraphicFramePr>
        <p:xfrm>
          <a:off x="1" y="1397000"/>
          <a:ext cx="9144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5967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FE8050-E17A-A8EC-3B75-941A3DA802B1}"/>
              </a:ext>
            </a:extLst>
          </p:cNvPr>
          <p:cNvSpPr>
            <a:spLocks noGrp="1"/>
          </p:cNvSpPr>
          <p:nvPr>
            <p:ph idx="1"/>
          </p:nvPr>
        </p:nvSpPr>
        <p:spPr/>
        <p:txBody>
          <a:bodyPr anchor="ctr">
            <a:noAutofit/>
          </a:bodyPr>
          <a:lstStyle/>
          <a:p>
            <a:r>
              <a:rPr lang="en-US" sz="2800" dirty="0">
                <a:latin typeface="Avenir Next Condensed" panose="020B0506020202020204" pitchFamily="34" charset="0"/>
              </a:rPr>
              <a:t>Can learn from other jurisdictions but must be a </a:t>
            </a:r>
            <a:r>
              <a:rPr lang="en-US" sz="2800" u="sng" dirty="0">
                <a:latin typeface="Avenir Next Condensed" panose="020B0506020202020204" pitchFamily="34" charset="0"/>
              </a:rPr>
              <a:t>made-in-PEI solution</a:t>
            </a:r>
            <a:endParaRPr lang="en-US" sz="2800" dirty="0">
              <a:latin typeface="Avenir Next Condensed" panose="020B0506020202020204" pitchFamily="34" charset="0"/>
            </a:endParaRPr>
          </a:p>
          <a:p>
            <a:r>
              <a:rPr lang="en-US" sz="2800" dirty="0">
                <a:latin typeface="Avenir Next Condensed" panose="020B0506020202020204" pitchFamily="34" charset="0"/>
              </a:rPr>
              <a:t>Planning tool with an incremental implementation and measurement – </a:t>
            </a:r>
            <a:r>
              <a:rPr lang="en-US" sz="2800" u="sng" dirty="0">
                <a:latin typeface="Avenir Next Condensed" panose="020B0506020202020204" pitchFamily="34" charset="0"/>
              </a:rPr>
              <a:t>ten-year rolling plan</a:t>
            </a:r>
          </a:p>
          <a:p>
            <a:r>
              <a:rPr lang="en-US" sz="2800" dirty="0">
                <a:latin typeface="Avenir Next Condensed" panose="020B0506020202020204" pitchFamily="34" charset="0"/>
              </a:rPr>
              <a:t>Health care is a </a:t>
            </a:r>
            <a:r>
              <a:rPr lang="en-US" sz="2800" u="sng" dirty="0">
                <a:latin typeface="Avenir Next Condensed" panose="020B0506020202020204" pitchFamily="34" charset="0"/>
              </a:rPr>
              <a:t>provincial resource</a:t>
            </a:r>
            <a:r>
              <a:rPr lang="en-US" sz="2800" dirty="0">
                <a:latin typeface="Avenir Next Condensed" panose="020B0506020202020204" pitchFamily="34" charset="0"/>
              </a:rPr>
              <a:t> - operationalizing regionally needs to avoid the silos</a:t>
            </a:r>
          </a:p>
          <a:p>
            <a:r>
              <a:rPr lang="en-US" sz="2800" dirty="0">
                <a:latin typeface="Avenir Next Condensed" panose="020B0506020202020204" pitchFamily="34" charset="0"/>
              </a:rPr>
              <a:t>Key is a </a:t>
            </a:r>
            <a:r>
              <a:rPr lang="en-US" sz="2800" u="sng" dirty="0">
                <a:latin typeface="Avenir Next Condensed" panose="020B0506020202020204" pitchFamily="34" charset="0"/>
              </a:rPr>
              <a:t>collaborative </a:t>
            </a:r>
            <a:r>
              <a:rPr lang="en-US" sz="2800" dirty="0">
                <a:latin typeface="Avenir Next Condensed" panose="020B0506020202020204" pitchFamily="34" charset="0"/>
              </a:rPr>
              <a:t>model with </a:t>
            </a:r>
            <a:r>
              <a:rPr lang="en-US" sz="2800" u="sng" dirty="0">
                <a:latin typeface="Avenir Next Condensed" panose="020B0506020202020204" pitchFamily="34" charset="0"/>
              </a:rPr>
              <a:t>role optimization</a:t>
            </a:r>
            <a:endParaRPr lang="en-US" sz="2800" dirty="0">
              <a:latin typeface="Avenir Next Condensed" panose="020B0506020202020204" pitchFamily="34" charset="0"/>
            </a:endParaRPr>
          </a:p>
          <a:p>
            <a:r>
              <a:rPr lang="en-US" sz="2800" u="sng" dirty="0">
                <a:latin typeface="Avenir Next Condensed" panose="020B0506020202020204" pitchFamily="34" charset="0"/>
              </a:rPr>
              <a:t>Long-term success</a:t>
            </a:r>
            <a:r>
              <a:rPr lang="en-US" sz="2800" dirty="0">
                <a:latin typeface="Avenir Next Condensed" panose="020B0506020202020204" pitchFamily="34" charset="0"/>
              </a:rPr>
              <a:t> will reflect policy persistence, provincial thinking, clinical governance, non-punitive measurement</a:t>
            </a:r>
          </a:p>
        </p:txBody>
      </p:sp>
      <p:sp>
        <p:nvSpPr>
          <p:cNvPr id="4" name="Title 1">
            <a:extLst>
              <a:ext uri="{FF2B5EF4-FFF2-40B4-BE49-F238E27FC236}">
                <a16:creationId xmlns:a16="http://schemas.microsoft.com/office/drawing/2014/main" id="{FCCEFBA8-32EE-3560-2597-F44C7AB9BA0D}"/>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Overview</a:t>
            </a:r>
          </a:p>
        </p:txBody>
      </p:sp>
      <p:sp>
        <p:nvSpPr>
          <p:cNvPr id="8" name="Oval 7">
            <a:extLst>
              <a:ext uri="{FF2B5EF4-FFF2-40B4-BE49-F238E27FC236}">
                <a16:creationId xmlns:a16="http://schemas.microsoft.com/office/drawing/2014/main" id="{ABF919F6-FA41-A57C-081F-075D47A63EB2}"/>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16</a:t>
            </a:r>
          </a:p>
        </p:txBody>
      </p:sp>
    </p:spTree>
    <p:extLst>
      <p:ext uri="{BB962C8B-B14F-4D97-AF65-F5344CB8AC3E}">
        <p14:creationId xmlns:p14="http://schemas.microsoft.com/office/powerpoint/2010/main" val="2876643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95C15DD-07B6-E6B2-918B-195B012A6253}"/>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Final Scope</a:t>
            </a:r>
          </a:p>
        </p:txBody>
      </p:sp>
      <p:sp>
        <p:nvSpPr>
          <p:cNvPr id="5" name="TextBox 4">
            <a:extLst>
              <a:ext uri="{FF2B5EF4-FFF2-40B4-BE49-F238E27FC236}">
                <a16:creationId xmlns:a16="http://schemas.microsoft.com/office/drawing/2014/main" id="{827E879A-6F49-390A-6EF7-C352D8A11D74}"/>
              </a:ext>
            </a:extLst>
          </p:cNvPr>
          <p:cNvSpPr txBox="1"/>
          <p:nvPr/>
        </p:nvSpPr>
        <p:spPr>
          <a:xfrm>
            <a:off x="1254425" y="1589103"/>
            <a:ext cx="6635150" cy="2246769"/>
          </a:xfrm>
          <a:prstGeom prst="rect">
            <a:avLst/>
          </a:prstGeom>
          <a:noFill/>
        </p:spPr>
        <p:txBody>
          <a:bodyPr wrap="none" rtlCol="0">
            <a:spAutoFit/>
          </a:bodyPr>
          <a:lstStyle/>
          <a:p>
            <a:pPr marL="457200" indent="-457200">
              <a:buFont typeface="Arial" panose="020B0604020202020204" pitchFamily="34" charset="0"/>
              <a:buChar char="•"/>
            </a:pPr>
            <a:r>
              <a:rPr lang="en-US" sz="2800" dirty="0">
                <a:latin typeface="Avenir Next Condensed" panose="020B0506020202020204" pitchFamily="34" charset="0"/>
              </a:rPr>
              <a:t>All medical and surgical disciplines with subsets</a:t>
            </a:r>
          </a:p>
          <a:p>
            <a:pPr marL="457200" indent="-457200">
              <a:buFont typeface="Arial" panose="020B0604020202020204" pitchFamily="34" charset="0"/>
              <a:buChar char="•"/>
            </a:pPr>
            <a:endParaRPr lang="en-US" sz="2800" dirty="0">
              <a:latin typeface="Avenir Next Condensed" panose="020B0506020202020204" pitchFamily="34" charset="0"/>
            </a:endParaRPr>
          </a:p>
          <a:p>
            <a:pPr marL="457200" indent="-457200">
              <a:buFont typeface="Arial" panose="020B0604020202020204" pitchFamily="34" charset="0"/>
              <a:buChar char="•"/>
            </a:pPr>
            <a:r>
              <a:rPr lang="en-US" sz="2800" dirty="0">
                <a:latin typeface="Avenir Next Condensed" panose="020B0506020202020204" pitchFamily="34" charset="0"/>
              </a:rPr>
              <a:t>22 allied health professionals</a:t>
            </a:r>
          </a:p>
          <a:p>
            <a:pPr marL="457200" indent="-457200">
              <a:buFont typeface="Arial" panose="020B0604020202020204" pitchFamily="34" charset="0"/>
              <a:buChar char="•"/>
            </a:pPr>
            <a:endParaRPr lang="en-US" sz="2800" dirty="0">
              <a:latin typeface="Avenir Next Condensed" panose="020B0506020202020204" pitchFamily="34" charset="0"/>
            </a:endParaRPr>
          </a:p>
          <a:p>
            <a:pPr marL="457200" indent="-457200">
              <a:buFont typeface="Arial" panose="020B0604020202020204" pitchFamily="34" charset="0"/>
              <a:buChar char="•"/>
            </a:pPr>
            <a:r>
              <a:rPr lang="en-US" sz="2800" dirty="0">
                <a:latin typeface="Avenir Next Condensed" panose="020B0506020202020204" pitchFamily="34" charset="0"/>
              </a:rPr>
              <a:t>All populations and geography and FTEs</a:t>
            </a:r>
          </a:p>
        </p:txBody>
      </p:sp>
      <p:graphicFrame>
        <p:nvGraphicFramePr>
          <p:cNvPr id="6" name="Table 5">
            <a:extLst>
              <a:ext uri="{FF2B5EF4-FFF2-40B4-BE49-F238E27FC236}">
                <a16:creationId xmlns:a16="http://schemas.microsoft.com/office/drawing/2014/main" id="{C8C1F939-74F7-A5AB-2EAA-AF95A47308C1}"/>
              </a:ext>
            </a:extLst>
          </p:cNvPr>
          <p:cNvGraphicFramePr>
            <a:graphicFrameLocks noGrp="1"/>
          </p:cNvGraphicFramePr>
          <p:nvPr>
            <p:extLst>
              <p:ext uri="{D42A27DB-BD31-4B8C-83A1-F6EECF244321}">
                <p14:modId xmlns:p14="http://schemas.microsoft.com/office/powerpoint/2010/main" val="2742267806"/>
              </p:ext>
            </p:extLst>
          </p:nvPr>
        </p:nvGraphicFramePr>
        <p:xfrm>
          <a:off x="2659186" y="4567857"/>
          <a:ext cx="3825628" cy="701040"/>
        </p:xfrm>
        <a:graphic>
          <a:graphicData uri="http://schemas.openxmlformats.org/drawingml/2006/table">
            <a:tbl>
              <a:tblPr/>
              <a:tblGrid>
                <a:gridCol w="966474">
                  <a:extLst>
                    <a:ext uri="{9D8B030D-6E8A-4147-A177-3AD203B41FA5}">
                      <a16:colId xmlns:a16="http://schemas.microsoft.com/office/drawing/2014/main" val="990188291"/>
                    </a:ext>
                  </a:extLst>
                </a:gridCol>
                <a:gridCol w="946340">
                  <a:extLst>
                    <a:ext uri="{9D8B030D-6E8A-4147-A177-3AD203B41FA5}">
                      <a16:colId xmlns:a16="http://schemas.microsoft.com/office/drawing/2014/main" val="3024337"/>
                    </a:ext>
                  </a:extLst>
                </a:gridCol>
                <a:gridCol w="966474">
                  <a:extLst>
                    <a:ext uri="{9D8B030D-6E8A-4147-A177-3AD203B41FA5}">
                      <a16:colId xmlns:a16="http://schemas.microsoft.com/office/drawing/2014/main" val="3307125779"/>
                    </a:ext>
                  </a:extLst>
                </a:gridCol>
                <a:gridCol w="946340">
                  <a:extLst>
                    <a:ext uri="{9D8B030D-6E8A-4147-A177-3AD203B41FA5}">
                      <a16:colId xmlns:a16="http://schemas.microsoft.com/office/drawing/2014/main" val="3509214646"/>
                    </a:ext>
                  </a:extLst>
                </a:gridCol>
              </a:tblGrid>
              <a:tr h="142875">
                <a:tc>
                  <a:txBody>
                    <a:bodyPr/>
                    <a:lstStyle/>
                    <a:p>
                      <a:pPr algn="ctr"/>
                      <a:r>
                        <a:rPr lang="en-CA">
                          <a:solidFill>
                            <a:srgbClr val="FFFFFF"/>
                          </a:solidFill>
                          <a:effectLst/>
                          <a:latin typeface="Avenir Next Condensed" panose="020B0506020202020204" pitchFamily="34" charset="0"/>
                        </a:rPr>
                        <a:t>266.0</a:t>
                      </a:r>
                      <a:endParaRPr lang="en-CA">
                        <a:effectLst/>
                      </a:endParaRPr>
                    </a:p>
                  </a:txBody>
                  <a:tcPr marL="38100" marR="38100" marT="38100" marB="3810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a:solidFill>
                            <a:srgbClr val="FFFFFF"/>
                          </a:solidFill>
                          <a:effectLst/>
                          <a:latin typeface="Avenir Next Condensed" panose="020B0506020202020204" pitchFamily="34" charset="0"/>
                        </a:rPr>
                        <a:t>809.4</a:t>
                      </a:r>
                      <a:endParaRPr lang="en-CA">
                        <a:effectLst/>
                      </a:endParaRPr>
                    </a:p>
                  </a:txBody>
                  <a:tcPr marL="38100" marR="38100" marT="38100" marB="3810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a:solidFill>
                            <a:srgbClr val="FFFFFF"/>
                          </a:solidFill>
                          <a:effectLst/>
                          <a:latin typeface="Avenir Next Condensed" panose="020B0506020202020204" pitchFamily="34" charset="0"/>
                        </a:rPr>
                        <a:t>1,627.0</a:t>
                      </a:r>
                      <a:endParaRPr lang="en-CA">
                        <a:effectLst/>
                      </a:endParaRPr>
                    </a:p>
                  </a:txBody>
                  <a:tcPr marL="38100" marR="38100" marT="38100" marB="3810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a:solidFill>
                            <a:srgbClr val="FFFFFF"/>
                          </a:solidFill>
                          <a:effectLst/>
                          <a:latin typeface="Avenir Next Condensed" panose="020B0506020202020204" pitchFamily="34" charset="0"/>
                        </a:rPr>
                        <a:t>2,702.4</a:t>
                      </a:r>
                      <a:endParaRPr lang="en-CA">
                        <a:effectLst/>
                      </a:endParaRPr>
                    </a:p>
                  </a:txBody>
                  <a:tcPr marL="38100" marR="38100" marT="38100" marB="3810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extLst>
                  <a:ext uri="{0D108BD9-81ED-4DB2-BD59-A6C34878D82A}">
                    <a16:rowId xmlns:a16="http://schemas.microsoft.com/office/drawing/2014/main" val="3103914454"/>
                  </a:ext>
                </a:extLst>
              </a:tr>
              <a:tr h="142875">
                <a:tc>
                  <a:txBody>
                    <a:bodyPr/>
                    <a:lstStyle/>
                    <a:p>
                      <a:pPr algn="ctr"/>
                      <a:r>
                        <a:rPr lang="en-CA">
                          <a:solidFill>
                            <a:srgbClr val="FFFFFF"/>
                          </a:solidFill>
                          <a:effectLst/>
                          <a:latin typeface="Avenir Next Condensed" panose="020B0506020202020204" pitchFamily="34" charset="0"/>
                        </a:rPr>
                        <a:t>283.0</a:t>
                      </a:r>
                      <a:endParaRPr lang="en-CA">
                        <a:effectLst/>
                      </a:endParaRPr>
                    </a:p>
                  </a:txBody>
                  <a:tcPr marL="38100" marR="38100" marT="38100" marB="3810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a:solidFill>
                            <a:srgbClr val="FFFFFF"/>
                          </a:solidFill>
                          <a:effectLst/>
                          <a:latin typeface="Avenir Next Condensed" panose="020B0506020202020204" pitchFamily="34" charset="0"/>
                        </a:rPr>
                        <a:t>886.7</a:t>
                      </a:r>
                      <a:endParaRPr lang="en-CA">
                        <a:effectLst/>
                      </a:endParaRPr>
                    </a:p>
                  </a:txBody>
                  <a:tcPr marL="38100" marR="38100" marT="38100" marB="3810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a:solidFill>
                            <a:srgbClr val="FFFFFF"/>
                          </a:solidFill>
                          <a:effectLst/>
                          <a:latin typeface="Avenir Next Condensed" panose="020B0506020202020204" pitchFamily="34" charset="0"/>
                        </a:rPr>
                        <a:t>1,832.8</a:t>
                      </a:r>
                      <a:endParaRPr lang="en-CA">
                        <a:effectLst/>
                      </a:endParaRPr>
                    </a:p>
                  </a:txBody>
                  <a:tcPr marL="38100" marR="38100" marT="38100" marB="3810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dirty="0">
                          <a:solidFill>
                            <a:srgbClr val="FFFFFF"/>
                          </a:solidFill>
                          <a:effectLst/>
                          <a:latin typeface="Avenir Next Condensed" panose="020B0506020202020204" pitchFamily="34" charset="0"/>
                        </a:rPr>
                        <a:t>3,002.6</a:t>
                      </a:r>
                      <a:endParaRPr lang="en-CA" dirty="0">
                        <a:effectLst/>
                      </a:endParaRPr>
                    </a:p>
                  </a:txBody>
                  <a:tcPr marL="38100" marR="38100" marT="38100" marB="3810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extLst>
                  <a:ext uri="{0D108BD9-81ED-4DB2-BD59-A6C34878D82A}">
                    <a16:rowId xmlns:a16="http://schemas.microsoft.com/office/drawing/2014/main" val="129272747"/>
                  </a:ext>
                </a:extLst>
              </a:tr>
            </a:tbl>
          </a:graphicData>
        </a:graphic>
      </p:graphicFrame>
      <p:sp>
        <p:nvSpPr>
          <p:cNvPr id="7" name="TextBox 6">
            <a:extLst>
              <a:ext uri="{FF2B5EF4-FFF2-40B4-BE49-F238E27FC236}">
                <a16:creationId xmlns:a16="http://schemas.microsoft.com/office/drawing/2014/main" id="{807771B7-F20E-621A-1BD4-C96A2368A6E6}"/>
              </a:ext>
            </a:extLst>
          </p:cNvPr>
          <p:cNvSpPr txBox="1"/>
          <p:nvPr/>
        </p:nvSpPr>
        <p:spPr>
          <a:xfrm>
            <a:off x="822016" y="4517020"/>
            <a:ext cx="1876732" cy="461665"/>
          </a:xfrm>
          <a:prstGeom prst="rect">
            <a:avLst/>
          </a:prstGeom>
          <a:noFill/>
        </p:spPr>
        <p:txBody>
          <a:bodyPr wrap="none" rtlCol="0">
            <a:spAutoFit/>
          </a:bodyPr>
          <a:lstStyle/>
          <a:p>
            <a:r>
              <a:rPr lang="en-US" sz="2400" dirty="0">
                <a:latin typeface="Avenir Next Condensed" panose="020B0506020202020204" pitchFamily="34" charset="0"/>
              </a:rPr>
              <a:t>t – Allied Health</a:t>
            </a:r>
          </a:p>
        </p:txBody>
      </p:sp>
      <p:sp>
        <p:nvSpPr>
          <p:cNvPr id="8" name="TextBox 7">
            <a:extLst>
              <a:ext uri="{FF2B5EF4-FFF2-40B4-BE49-F238E27FC236}">
                <a16:creationId xmlns:a16="http://schemas.microsoft.com/office/drawing/2014/main" id="{BB0A49A3-8A22-2DF7-7F41-E05D138FE349}"/>
              </a:ext>
            </a:extLst>
          </p:cNvPr>
          <p:cNvSpPr txBox="1"/>
          <p:nvPr/>
        </p:nvSpPr>
        <p:spPr>
          <a:xfrm>
            <a:off x="1442332" y="4858069"/>
            <a:ext cx="1246944" cy="461665"/>
          </a:xfrm>
          <a:prstGeom prst="rect">
            <a:avLst/>
          </a:prstGeom>
          <a:noFill/>
        </p:spPr>
        <p:txBody>
          <a:bodyPr wrap="none" rtlCol="0">
            <a:spAutoFit/>
          </a:bodyPr>
          <a:lstStyle/>
          <a:p>
            <a:r>
              <a:rPr lang="en-US" sz="2400" dirty="0">
                <a:latin typeface="Avenir Next Condensed" panose="020B0506020202020204" pitchFamily="34" charset="0"/>
              </a:rPr>
              <a:t>t – County</a:t>
            </a:r>
          </a:p>
        </p:txBody>
      </p:sp>
      <p:sp>
        <p:nvSpPr>
          <p:cNvPr id="9" name="TextBox 8">
            <a:extLst>
              <a:ext uri="{FF2B5EF4-FFF2-40B4-BE49-F238E27FC236}">
                <a16:creationId xmlns:a16="http://schemas.microsoft.com/office/drawing/2014/main" id="{EBD0B190-6DDA-E77E-B2DA-B666E1B6D651}"/>
              </a:ext>
            </a:extLst>
          </p:cNvPr>
          <p:cNvSpPr txBox="1"/>
          <p:nvPr/>
        </p:nvSpPr>
        <p:spPr>
          <a:xfrm>
            <a:off x="2589624" y="4106192"/>
            <a:ext cx="3825627" cy="461665"/>
          </a:xfrm>
          <a:prstGeom prst="rect">
            <a:avLst/>
          </a:prstGeom>
          <a:noFill/>
        </p:spPr>
        <p:txBody>
          <a:bodyPr wrap="square" rtlCol="0">
            <a:spAutoFit/>
          </a:bodyPr>
          <a:lstStyle/>
          <a:p>
            <a:r>
              <a:rPr lang="en-US" sz="2400" dirty="0">
                <a:latin typeface="Avenir Next Condensed" panose="020B0506020202020204" pitchFamily="34" charset="0"/>
              </a:rPr>
              <a:t>  Kings      Prince    Queens    Total</a:t>
            </a:r>
          </a:p>
        </p:txBody>
      </p:sp>
      <p:sp>
        <p:nvSpPr>
          <p:cNvPr id="10" name="Oval 9">
            <a:extLst>
              <a:ext uri="{FF2B5EF4-FFF2-40B4-BE49-F238E27FC236}">
                <a16:creationId xmlns:a16="http://schemas.microsoft.com/office/drawing/2014/main" id="{25B33051-49E2-16DB-1F0D-5EEFAA7B84CD}"/>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17</a:t>
            </a:r>
          </a:p>
        </p:txBody>
      </p:sp>
    </p:spTree>
    <p:extLst>
      <p:ext uri="{BB962C8B-B14F-4D97-AF65-F5344CB8AC3E}">
        <p14:creationId xmlns:p14="http://schemas.microsoft.com/office/powerpoint/2010/main" val="3994802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FD5988-73E1-21D3-F2FA-B15F68EA3047}"/>
              </a:ext>
            </a:extLst>
          </p:cNvPr>
          <p:cNvSpPr>
            <a:spLocks noGrp="1"/>
          </p:cNvSpPr>
          <p:nvPr>
            <p:ph idx="1"/>
          </p:nvPr>
        </p:nvSpPr>
        <p:spPr/>
        <p:txBody>
          <a:bodyPr>
            <a:normAutofit/>
          </a:bodyPr>
          <a:lstStyle/>
          <a:p>
            <a:r>
              <a:rPr lang="en-US" sz="2800" dirty="0">
                <a:latin typeface="Avenir Next Condensed" panose="020B0506020202020204" pitchFamily="34" charset="0"/>
              </a:rPr>
              <a:t>Age standardized population change (weighted/unweighted)</a:t>
            </a:r>
          </a:p>
          <a:p>
            <a:r>
              <a:rPr lang="en-US" sz="2800" dirty="0">
                <a:latin typeface="Avenir Next Condensed" panose="020B0506020202020204" pitchFamily="34" charset="0"/>
              </a:rPr>
              <a:t>Gender FTE adjustment rates</a:t>
            </a:r>
          </a:p>
          <a:p>
            <a:r>
              <a:rPr lang="en-US" sz="2800" dirty="0">
                <a:latin typeface="Avenir Next Condensed" panose="020B0506020202020204" pitchFamily="34" charset="0"/>
              </a:rPr>
              <a:t>Age adjusted annually over the ten-year forecast</a:t>
            </a:r>
          </a:p>
          <a:p>
            <a:r>
              <a:rPr lang="en-US" sz="2800" dirty="0">
                <a:latin typeface="Avenir Next Condensed" panose="020B0506020202020204" pitchFamily="34" charset="0"/>
              </a:rPr>
              <a:t>Separation adjustment</a:t>
            </a:r>
          </a:p>
          <a:p>
            <a:r>
              <a:rPr lang="en-US" sz="2800" dirty="0">
                <a:latin typeface="Avenir Next Condensed" panose="020B0506020202020204" pitchFamily="34" charset="0"/>
              </a:rPr>
              <a:t>Net inter-provincial migration (return from abroad is negligible)</a:t>
            </a:r>
          </a:p>
          <a:p>
            <a:endParaRPr lang="en-US" sz="2800" dirty="0">
              <a:latin typeface="Avenir Next Condensed" panose="020B0506020202020204" pitchFamily="34" charset="0"/>
            </a:endParaRPr>
          </a:p>
          <a:p>
            <a:pPr marL="0" indent="0">
              <a:buNone/>
            </a:pPr>
            <a:endParaRPr lang="en-US" sz="2800" dirty="0">
              <a:latin typeface="Avenir Next Condensed" panose="020B0506020202020204" pitchFamily="34" charset="0"/>
            </a:endParaRPr>
          </a:p>
        </p:txBody>
      </p:sp>
      <p:sp>
        <p:nvSpPr>
          <p:cNvPr id="4" name="Oval 3">
            <a:extLst>
              <a:ext uri="{FF2B5EF4-FFF2-40B4-BE49-F238E27FC236}">
                <a16:creationId xmlns:a16="http://schemas.microsoft.com/office/drawing/2014/main" id="{12C6A83D-1D1A-457C-4AD7-2476FE575F1C}"/>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18</a:t>
            </a:r>
          </a:p>
        </p:txBody>
      </p:sp>
      <p:sp>
        <p:nvSpPr>
          <p:cNvPr id="5" name="Title 1">
            <a:extLst>
              <a:ext uri="{FF2B5EF4-FFF2-40B4-BE49-F238E27FC236}">
                <a16:creationId xmlns:a16="http://schemas.microsoft.com/office/drawing/2014/main" id="{CF7AA400-29AA-637B-8AF7-62B4B3509BB0}"/>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Adjustments</a:t>
            </a:r>
          </a:p>
        </p:txBody>
      </p:sp>
      <p:sp>
        <p:nvSpPr>
          <p:cNvPr id="6" name="Rectangle 5">
            <a:extLst>
              <a:ext uri="{FF2B5EF4-FFF2-40B4-BE49-F238E27FC236}">
                <a16:creationId xmlns:a16="http://schemas.microsoft.com/office/drawing/2014/main" id="{A3E71EB2-274B-AB63-2894-80E52AB045AC}"/>
              </a:ext>
            </a:extLst>
          </p:cNvPr>
          <p:cNvSpPr/>
          <p:nvPr/>
        </p:nvSpPr>
        <p:spPr>
          <a:xfrm>
            <a:off x="1020931" y="4800600"/>
            <a:ext cx="6818052" cy="91440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bg1"/>
                </a:solidFill>
                <a:latin typeface="Avenir Next Condensed" panose="020B0506020202020204" pitchFamily="34" charset="0"/>
              </a:rPr>
              <a:t>Overlay of family medicine and specialty profiles and burden of illness (PMR)</a:t>
            </a:r>
          </a:p>
        </p:txBody>
      </p:sp>
    </p:spTree>
    <p:extLst>
      <p:ext uri="{BB962C8B-B14F-4D97-AF65-F5344CB8AC3E}">
        <p14:creationId xmlns:p14="http://schemas.microsoft.com/office/powerpoint/2010/main" val="2852544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4294" y="0"/>
            <a:ext cx="9172587"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Agenda</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a:t>
            </a:r>
          </a:p>
        </p:txBody>
      </p:sp>
      <p:graphicFrame>
        <p:nvGraphicFramePr>
          <p:cNvPr id="7" name="Diagram 6">
            <a:extLst>
              <a:ext uri="{FF2B5EF4-FFF2-40B4-BE49-F238E27FC236}">
                <a16:creationId xmlns:a16="http://schemas.microsoft.com/office/drawing/2014/main" id="{98C8396D-DBEA-4447-BE1F-698FFF0D5593}"/>
              </a:ext>
            </a:extLst>
          </p:cNvPr>
          <p:cNvGraphicFramePr/>
          <p:nvPr>
            <p:extLst>
              <p:ext uri="{D42A27DB-BD31-4B8C-83A1-F6EECF244321}">
                <p14:modId xmlns:p14="http://schemas.microsoft.com/office/powerpoint/2010/main" val="2520522041"/>
              </p:ext>
            </p:extLst>
          </p:nvPr>
        </p:nvGraphicFramePr>
        <p:xfrm>
          <a:off x="0" y="898237"/>
          <a:ext cx="9144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76992B26-EAB5-741A-6C32-7ACAD699881F}"/>
              </a:ext>
            </a:extLst>
          </p:cNvPr>
          <p:cNvSpPr txBox="1"/>
          <p:nvPr/>
        </p:nvSpPr>
        <p:spPr>
          <a:xfrm>
            <a:off x="380697" y="4150712"/>
            <a:ext cx="6759011" cy="1815882"/>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Avenir Next Condensed" panose="020B0506020202020204" pitchFamily="34" charset="0"/>
              </a:rPr>
              <a:t>Difficult to distill the report due to its length and complexity</a:t>
            </a:r>
          </a:p>
          <a:p>
            <a:pPr marL="457200" indent="-457200">
              <a:buFont typeface="Arial" panose="020B0604020202020204" pitchFamily="34" charset="0"/>
              <a:buChar char="•"/>
            </a:pPr>
            <a:r>
              <a:rPr lang="en-US" sz="2800" dirty="0">
                <a:latin typeface="Avenir Next Condensed" panose="020B0506020202020204" pitchFamily="34" charset="0"/>
              </a:rPr>
              <a:t>Presentation is intended to be representative </a:t>
            </a:r>
          </a:p>
          <a:p>
            <a:pPr marL="457200" indent="-457200">
              <a:buFont typeface="Arial" panose="020B0604020202020204" pitchFamily="34" charset="0"/>
              <a:buChar char="•"/>
            </a:pPr>
            <a:r>
              <a:rPr lang="en-US" sz="2800" dirty="0">
                <a:latin typeface="Avenir Next Condensed" panose="020B0506020202020204" pitchFamily="34" charset="0"/>
              </a:rPr>
              <a:t>Should facilitate reading the report</a:t>
            </a:r>
            <a:r>
              <a:rPr lang="en-US" dirty="0"/>
              <a:t> </a:t>
            </a:r>
          </a:p>
        </p:txBody>
      </p:sp>
    </p:spTree>
    <p:extLst>
      <p:ext uri="{BB962C8B-B14F-4D97-AF65-F5344CB8AC3E}">
        <p14:creationId xmlns:p14="http://schemas.microsoft.com/office/powerpoint/2010/main" val="3580539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1D833A3-B925-FA4D-E5EF-B523C9648B0E}"/>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Granular Data</a:t>
            </a:r>
          </a:p>
        </p:txBody>
      </p:sp>
      <p:sp>
        <p:nvSpPr>
          <p:cNvPr id="4" name="TextBox 3">
            <a:extLst>
              <a:ext uri="{FF2B5EF4-FFF2-40B4-BE49-F238E27FC236}">
                <a16:creationId xmlns:a16="http://schemas.microsoft.com/office/drawing/2014/main" id="{FCD8B9E4-3997-CAAA-CD57-08E0123AEB9D}"/>
              </a:ext>
            </a:extLst>
          </p:cNvPr>
          <p:cNvSpPr txBox="1"/>
          <p:nvPr/>
        </p:nvSpPr>
        <p:spPr>
          <a:xfrm>
            <a:off x="979803" y="1844753"/>
            <a:ext cx="7853565"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Avenir Next Condensed" panose="020B0506020202020204" pitchFamily="34" charset="0"/>
              </a:rPr>
              <a:t>Specific discipline data (every discipline and subset)</a:t>
            </a:r>
          </a:p>
          <a:p>
            <a:pPr marL="457200" indent="-457200">
              <a:buFont typeface="Arial" panose="020B0604020202020204" pitchFamily="34" charset="0"/>
              <a:buChar char="•"/>
            </a:pPr>
            <a:endParaRPr lang="en-US" sz="2800" dirty="0">
              <a:latin typeface="Avenir Next Condensed" panose="020B0506020202020204" pitchFamily="34" charset="0"/>
            </a:endParaRPr>
          </a:p>
          <a:p>
            <a:pPr marL="457200" indent="-457200">
              <a:buFont typeface="Arial" panose="020B0604020202020204" pitchFamily="34" charset="0"/>
              <a:buChar char="•"/>
            </a:pPr>
            <a:r>
              <a:rPr lang="en-US" sz="2800" dirty="0">
                <a:latin typeface="Avenir Next Condensed" panose="020B0506020202020204" pitchFamily="34" charset="0"/>
              </a:rPr>
              <a:t>Forecast summary</a:t>
            </a:r>
          </a:p>
          <a:p>
            <a:pPr marL="457200" indent="-457200">
              <a:buFont typeface="Arial" panose="020B0604020202020204" pitchFamily="34" charset="0"/>
              <a:buChar char="•"/>
            </a:pPr>
            <a:endParaRPr lang="en-US" sz="2800" dirty="0">
              <a:latin typeface="Avenir Next Condensed" panose="020B0506020202020204" pitchFamily="34" charset="0"/>
            </a:endParaRPr>
          </a:p>
          <a:p>
            <a:pPr marL="457200" indent="-457200">
              <a:buFont typeface="Arial" panose="020B0604020202020204" pitchFamily="34" charset="0"/>
              <a:buChar char="•"/>
            </a:pPr>
            <a:r>
              <a:rPr lang="en-US" sz="2800" dirty="0">
                <a:latin typeface="Avenir Next Condensed" panose="020B0506020202020204" pitchFamily="34" charset="0"/>
              </a:rPr>
              <a:t>Specific projection tables</a:t>
            </a:r>
          </a:p>
          <a:p>
            <a:pPr marL="457200" indent="-457200">
              <a:buFont typeface="Arial" panose="020B0604020202020204" pitchFamily="34" charset="0"/>
              <a:buChar char="•"/>
            </a:pPr>
            <a:endParaRPr lang="en-US" sz="2800" dirty="0">
              <a:latin typeface="Avenir Next Condensed" panose="020B0506020202020204" pitchFamily="34" charset="0"/>
            </a:endParaRPr>
          </a:p>
          <a:p>
            <a:pPr marL="457200" indent="-457200">
              <a:buFont typeface="Arial" panose="020B0604020202020204" pitchFamily="34" charset="0"/>
              <a:buChar char="•"/>
            </a:pPr>
            <a:r>
              <a:rPr lang="en-US" sz="2800" dirty="0">
                <a:latin typeface="Avenir Next Condensed" panose="020B0506020202020204" pitchFamily="34" charset="0"/>
              </a:rPr>
              <a:t>First steps in implementation are to update granular data </a:t>
            </a:r>
          </a:p>
          <a:p>
            <a:r>
              <a:rPr lang="en-US" sz="2800" dirty="0">
                <a:latin typeface="Avenir Next Condensed" panose="020B0506020202020204" pitchFamily="34" charset="0"/>
              </a:rPr>
              <a:t>	where required (population) and to conduct one further 	validation process</a:t>
            </a:r>
          </a:p>
        </p:txBody>
      </p:sp>
      <p:sp>
        <p:nvSpPr>
          <p:cNvPr id="6" name="Oval 5">
            <a:extLst>
              <a:ext uri="{FF2B5EF4-FFF2-40B4-BE49-F238E27FC236}">
                <a16:creationId xmlns:a16="http://schemas.microsoft.com/office/drawing/2014/main" id="{4A15026F-EA6A-AA61-5D7C-84FA101BC9F5}"/>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19</a:t>
            </a:r>
          </a:p>
        </p:txBody>
      </p:sp>
    </p:spTree>
    <p:extLst>
      <p:ext uri="{BB962C8B-B14F-4D97-AF65-F5344CB8AC3E}">
        <p14:creationId xmlns:p14="http://schemas.microsoft.com/office/powerpoint/2010/main" val="3228332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FD0538-BAC8-F17E-046A-BCE683CFB75C}"/>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Provincial Summary F1 to F10</a:t>
            </a:r>
          </a:p>
        </p:txBody>
      </p:sp>
      <p:pic>
        <p:nvPicPr>
          <p:cNvPr id="5" name="Picture 4">
            <a:extLst>
              <a:ext uri="{FF2B5EF4-FFF2-40B4-BE49-F238E27FC236}">
                <a16:creationId xmlns:a16="http://schemas.microsoft.com/office/drawing/2014/main" id="{F4F8251A-481F-48C2-7CB9-D665F875A8D0}"/>
              </a:ext>
            </a:extLst>
          </p:cNvPr>
          <p:cNvPicPr>
            <a:picLocks noChangeAspect="1"/>
          </p:cNvPicPr>
          <p:nvPr/>
        </p:nvPicPr>
        <p:blipFill>
          <a:blip r:embed="rId2"/>
          <a:stretch>
            <a:fillRect/>
          </a:stretch>
        </p:blipFill>
        <p:spPr>
          <a:xfrm>
            <a:off x="-1" y="1757779"/>
            <a:ext cx="9062513" cy="3844031"/>
          </a:xfrm>
          <a:prstGeom prst="rect">
            <a:avLst/>
          </a:prstGeom>
        </p:spPr>
      </p:pic>
      <p:sp>
        <p:nvSpPr>
          <p:cNvPr id="6" name="Oval 5">
            <a:extLst>
              <a:ext uri="{FF2B5EF4-FFF2-40B4-BE49-F238E27FC236}">
                <a16:creationId xmlns:a16="http://schemas.microsoft.com/office/drawing/2014/main" id="{E7DC1B02-B608-B919-3275-E35887A72FED}"/>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20</a:t>
            </a:r>
          </a:p>
        </p:txBody>
      </p:sp>
    </p:spTree>
    <p:extLst>
      <p:ext uri="{BB962C8B-B14F-4D97-AF65-F5344CB8AC3E}">
        <p14:creationId xmlns:p14="http://schemas.microsoft.com/office/powerpoint/2010/main" val="3144478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197818-D6CC-9746-2047-D14EAA9D2977}"/>
              </a:ext>
            </a:extLst>
          </p:cNvPr>
          <p:cNvSpPr>
            <a:spLocks noGrp="1"/>
          </p:cNvSpPr>
          <p:nvPr>
            <p:ph idx="1"/>
          </p:nvPr>
        </p:nvSpPr>
        <p:spPr/>
        <p:txBody>
          <a:bodyPr>
            <a:normAutofit lnSpcReduction="10000"/>
          </a:bodyPr>
          <a:lstStyle/>
          <a:p>
            <a:pPr marL="0" indent="0">
              <a:buNone/>
            </a:pPr>
            <a:r>
              <a:rPr lang="en-US" sz="2800" strike="sngStrike" dirty="0">
                <a:latin typeface="Avenir Next Condensed" panose="020B0506020202020204" pitchFamily="34" charset="0"/>
              </a:rPr>
              <a:t>Medical Home</a:t>
            </a:r>
          </a:p>
          <a:p>
            <a:r>
              <a:rPr lang="en-US" sz="2800" dirty="0">
                <a:latin typeface="Avenir Next Condensed" panose="020B0506020202020204" pitchFamily="34" charset="0"/>
              </a:rPr>
              <a:t>Primary Collaborative Care Centre (PCCC)</a:t>
            </a:r>
          </a:p>
          <a:p>
            <a:r>
              <a:rPr lang="en-US" sz="2800" dirty="0">
                <a:latin typeface="Avenir Next Condensed" panose="020B0506020202020204" pitchFamily="34" charset="0"/>
              </a:rPr>
              <a:t>Primary Care Roadmap is a solid foundation for transformation</a:t>
            </a:r>
          </a:p>
          <a:p>
            <a:r>
              <a:rPr lang="en-US" sz="2800" dirty="0">
                <a:latin typeface="Avenir Next Condensed" panose="020B0506020202020204" pitchFamily="34" charset="0"/>
              </a:rPr>
              <a:t>From 2017 – 2021, PEI was one of five provinces where the number of family physicians per 100,000 was lower than the Canadian average of 124 (AB 122, ON 116, PE 113, MB 109, SK 106)</a:t>
            </a:r>
          </a:p>
          <a:p>
            <a:r>
              <a:rPr lang="en-US" sz="2800" dirty="0">
                <a:latin typeface="Avenir Next Condensed" panose="020B0506020202020204" pitchFamily="34" charset="0"/>
              </a:rPr>
              <a:t>Percentage of family physicians in older age cohort is greatest in PE, NB, and QC</a:t>
            </a:r>
          </a:p>
        </p:txBody>
      </p:sp>
      <p:sp>
        <p:nvSpPr>
          <p:cNvPr id="4" name="Oval 3">
            <a:extLst>
              <a:ext uri="{FF2B5EF4-FFF2-40B4-BE49-F238E27FC236}">
                <a16:creationId xmlns:a16="http://schemas.microsoft.com/office/drawing/2014/main" id="{96BBA1D1-27E7-42F4-5D7A-F69FE451F3D3}"/>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21</a:t>
            </a:r>
          </a:p>
        </p:txBody>
      </p:sp>
      <p:sp>
        <p:nvSpPr>
          <p:cNvPr id="5" name="Title 1">
            <a:extLst>
              <a:ext uri="{FF2B5EF4-FFF2-40B4-BE49-F238E27FC236}">
                <a16:creationId xmlns:a16="http://schemas.microsoft.com/office/drawing/2014/main" id="{DBADFB71-18A7-E045-5A11-9688E64674BD}"/>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Primary Care</a:t>
            </a:r>
          </a:p>
        </p:txBody>
      </p:sp>
    </p:spTree>
    <p:extLst>
      <p:ext uri="{BB962C8B-B14F-4D97-AF65-F5344CB8AC3E}">
        <p14:creationId xmlns:p14="http://schemas.microsoft.com/office/powerpoint/2010/main" val="1720260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FF45F-5EAB-A069-B453-B4043A8FF373}"/>
              </a:ext>
            </a:extLst>
          </p:cNvPr>
          <p:cNvSpPr>
            <a:spLocks noGrp="1"/>
          </p:cNvSpPr>
          <p:nvPr>
            <p:ph idx="1"/>
          </p:nvPr>
        </p:nvSpPr>
        <p:spPr/>
        <p:txBody>
          <a:bodyPr>
            <a:normAutofit lnSpcReduction="10000"/>
          </a:bodyPr>
          <a:lstStyle/>
          <a:p>
            <a:r>
              <a:rPr lang="en-US" sz="2800" dirty="0">
                <a:latin typeface="Avenir Next Condensed" panose="020B0506020202020204" pitchFamily="34" charset="0"/>
              </a:rPr>
              <a:t>Collaboration is the centre piece of most, if not all, models of care and delivery that can address many of the challenges faced in PE</a:t>
            </a:r>
          </a:p>
          <a:p>
            <a:r>
              <a:rPr lang="en-US" sz="2800" dirty="0">
                <a:latin typeface="Avenir Next Condensed" panose="020B0506020202020204" pitchFamily="34" charset="0"/>
              </a:rPr>
              <a:t>Shared responsibility for quality</a:t>
            </a:r>
          </a:p>
          <a:p>
            <a:r>
              <a:rPr lang="en-US" sz="2800" dirty="0">
                <a:latin typeface="Avenir Next Condensed" panose="020B0506020202020204" pitchFamily="34" charset="0"/>
              </a:rPr>
              <a:t>No single model or funding approach – depends on the needs assessment </a:t>
            </a:r>
          </a:p>
          <a:p>
            <a:r>
              <a:rPr lang="en-US" sz="2800" dirty="0">
                <a:latin typeface="Avenir Next Condensed" panose="020B0506020202020204" pitchFamily="34" charset="0"/>
              </a:rPr>
              <a:t>Based on non-referred care</a:t>
            </a:r>
          </a:p>
          <a:p>
            <a:r>
              <a:rPr lang="en-US" sz="2800" dirty="0">
                <a:latin typeface="Avenir Next Condensed" panose="020B0506020202020204" pitchFamily="34" charset="0"/>
              </a:rPr>
              <a:t>NP, LPN, RN, FP, PA, MHC, PT, dietitian, diabetic educator</a:t>
            </a:r>
          </a:p>
          <a:p>
            <a:r>
              <a:rPr lang="en-US" sz="2800" dirty="0">
                <a:latin typeface="Avenir Next Condensed" panose="020B0506020202020204" pitchFamily="34" charset="0"/>
              </a:rPr>
              <a:t>Modeling assumptions include the numbers and rate of uptake</a:t>
            </a:r>
          </a:p>
        </p:txBody>
      </p:sp>
      <p:sp>
        <p:nvSpPr>
          <p:cNvPr id="4" name="Title 1">
            <a:extLst>
              <a:ext uri="{FF2B5EF4-FFF2-40B4-BE49-F238E27FC236}">
                <a16:creationId xmlns:a16="http://schemas.microsoft.com/office/drawing/2014/main" id="{923CC643-9053-B17F-3776-C22A71F93009}"/>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Collaboration</a:t>
            </a:r>
          </a:p>
        </p:txBody>
      </p:sp>
      <p:sp>
        <p:nvSpPr>
          <p:cNvPr id="5" name="Oval 4">
            <a:extLst>
              <a:ext uri="{FF2B5EF4-FFF2-40B4-BE49-F238E27FC236}">
                <a16:creationId xmlns:a16="http://schemas.microsoft.com/office/drawing/2014/main" id="{92411FEC-C34F-CA76-6F08-D0108A1EC930}"/>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22</a:t>
            </a:r>
          </a:p>
        </p:txBody>
      </p:sp>
    </p:spTree>
    <p:extLst>
      <p:ext uri="{BB962C8B-B14F-4D97-AF65-F5344CB8AC3E}">
        <p14:creationId xmlns:p14="http://schemas.microsoft.com/office/powerpoint/2010/main" val="4078511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AF2966B-6F1D-E9BA-7B37-03F7AED4E651}"/>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23</a:t>
            </a:r>
          </a:p>
        </p:txBody>
      </p:sp>
      <p:graphicFrame>
        <p:nvGraphicFramePr>
          <p:cNvPr id="5" name="Table 4">
            <a:extLst>
              <a:ext uri="{FF2B5EF4-FFF2-40B4-BE49-F238E27FC236}">
                <a16:creationId xmlns:a16="http://schemas.microsoft.com/office/drawing/2014/main" id="{F89C2378-A938-1E22-82AE-77240D705CB8}"/>
              </a:ext>
            </a:extLst>
          </p:cNvPr>
          <p:cNvGraphicFramePr>
            <a:graphicFrameLocks noGrp="1"/>
          </p:cNvGraphicFramePr>
          <p:nvPr>
            <p:extLst>
              <p:ext uri="{D42A27DB-BD31-4B8C-83A1-F6EECF244321}">
                <p14:modId xmlns:p14="http://schemas.microsoft.com/office/powerpoint/2010/main" val="1518062050"/>
              </p:ext>
            </p:extLst>
          </p:nvPr>
        </p:nvGraphicFramePr>
        <p:xfrm>
          <a:off x="71021" y="168676"/>
          <a:ext cx="8966447" cy="5563806"/>
        </p:xfrm>
        <a:graphic>
          <a:graphicData uri="http://schemas.openxmlformats.org/drawingml/2006/table">
            <a:tbl>
              <a:tblPr/>
              <a:tblGrid>
                <a:gridCol w="1594138">
                  <a:extLst>
                    <a:ext uri="{9D8B030D-6E8A-4147-A177-3AD203B41FA5}">
                      <a16:colId xmlns:a16="http://schemas.microsoft.com/office/drawing/2014/main" val="855001387"/>
                    </a:ext>
                  </a:extLst>
                </a:gridCol>
                <a:gridCol w="1737759">
                  <a:extLst>
                    <a:ext uri="{9D8B030D-6E8A-4147-A177-3AD203B41FA5}">
                      <a16:colId xmlns:a16="http://schemas.microsoft.com/office/drawing/2014/main" val="2936534026"/>
                    </a:ext>
                  </a:extLst>
                </a:gridCol>
                <a:gridCol w="1737759">
                  <a:extLst>
                    <a:ext uri="{9D8B030D-6E8A-4147-A177-3AD203B41FA5}">
                      <a16:colId xmlns:a16="http://schemas.microsoft.com/office/drawing/2014/main" val="538365952"/>
                    </a:ext>
                  </a:extLst>
                </a:gridCol>
                <a:gridCol w="1402648">
                  <a:extLst>
                    <a:ext uri="{9D8B030D-6E8A-4147-A177-3AD203B41FA5}">
                      <a16:colId xmlns:a16="http://schemas.microsoft.com/office/drawing/2014/main" val="3891091732"/>
                    </a:ext>
                  </a:extLst>
                </a:gridCol>
                <a:gridCol w="1187233">
                  <a:extLst>
                    <a:ext uri="{9D8B030D-6E8A-4147-A177-3AD203B41FA5}">
                      <a16:colId xmlns:a16="http://schemas.microsoft.com/office/drawing/2014/main" val="2644939924"/>
                    </a:ext>
                  </a:extLst>
                </a:gridCol>
                <a:gridCol w="1306910">
                  <a:extLst>
                    <a:ext uri="{9D8B030D-6E8A-4147-A177-3AD203B41FA5}">
                      <a16:colId xmlns:a16="http://schemas.microsoft.com/office/drawing/2014/main" val="1827795266"/>
                    </a:ext>
                  </a:extLst>
                </a:gridCol>
              </a:tblGrid>
              <a:tr h="704942">
                <a:tc>
                  <a:txBody>
                    <a:bodyPr/>
                    <a:lstStyle/>
                    <a:p>
                      <a:pPr algn="ctr"/>
                      <a:r>
                        <a:rPr lang="en-CA" sz="1600" dirty="0">
                          <a:solidFill>
                            <a:srgbClr val="FFFFFF"/>
                          </a:solidFill>
                          <a:effectLst/>
                          <a:latin typeface="Avenir Next Condensed" panose="020B0506020202020204" pitchFamily="34" charset="0"/>
                        </a:rPr>
                        <a:t>Cardiology</a:t>
                      </a:r>
                      <a:endParaRPr lang="en-CA" sz="1600" dirty="0">
                        <a:effectLst/>
                        <a:latin typeface="Avenir Next Condensed" panose="020B0506020202020204" pitchFamily="34" charset="0"/>
                      </a:endParaRPr>
                    </a:p>
                  </a:txBody>
                  <a:tcPr marL="22186" marR="22186" marT="0" marB="0" anchor="ct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FF"/>
                    </a:solidFill>
                  </a:tcPr>
                </a:tc>
                <a:tc>
                  <a:txBody>
                    <a:bodyPr/>
                    <a:lstStyle/>
                    <a:p>
                      <a:pPr algn="ctr"/>
                      <a:r>
                        <a:rPr lang="en-CA" sz="1600">
                          <a:solidFill>
                            <a:srgbClr val="FFFFFF"/>
                          </a:solidFill>
                          <a:effectLst/>
                          <a:latin typeface="Avenir Next Condensed" panose="020B0506020202020204" pitchFamily="34" charset="0"/>
                        </a:rPr>
                        <a:t>Current State (31/03/2022)</a:t>
                      </a:r>
                      <a:endParaRPr lang="en-CA" sz="1600">
                        <a:effectLst/>
                        <a:latin typeface="Avenir Next Condensed" panose="020B0506020202020204" pitchFamily="34" charset="0"/>
                      </a:endParaRPr>
                    </a:p>
                  </a:txBody>
                  <a:tcPr marL="22186" marR="22186"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BENCHMARK</a:t>
                      </a:r>
                      <a:endParaRPr lang="en-CA" sz="1600">
                        <a:effectLst/>
                        <a:latin typeface="Avenir Next Condensed" panose="020B0506020202020204" pitchFamily="34" charset="0"/>
                      </a:endParaRPr>
                    </a:p>
                  </a:txBody>
                  <a:tcPr marL="22186" marR="22186"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LOW CASE</a:t>
                      </a:r>
                      <a:endParaRPr lang="en-CA" sz="1600">
                        <a:effectLst/>
                        <a:latin typeface="Avenir Next Condensed" panose="020B0506020202020204" pitchFamily="34" charset="0"/>
                      </a:endParaRPr>
                    </a:p>
                    <a:p>
                      <a:pPr algn="ctr"/>
                      <a:r>
                        <a:rPr lang="en-CA" sz="1600">
                          <a:solidFill>
                            <a:srgbClr val="FFFFFF"/>
                          </a:solidFill>
                          <a:effectLst/>
                          <a:latin typeface="Avenir Next Condensed" panose="020B0506020202020204" pitchFamily="34" charset="0"/>
                        </a:rPr>
                        <a:t>(Scenario)</a:t>
                      </a:r>
                      <a:endParaRPr lang="en-CA" sz="1600">
                        <a:effectLst/>
                        <a:latin typeface="Avenir Next Condensed" panose="020B0506020202020204" pitchFamily="34" charset="0"/>
                      </a:endParaRPr>
                    </a:p>
                  </a:txBody>
                  <a:tcPr marL="22186" marR="22186"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BASE CASE</a:t>
                      </a:r>
                      <a:endParaRPr lang="en-CA" sz="1600">
                        <a:effectLst/>
                        <a:latin typeface="Avenir Next Condensed" panose="020B0506020202020204" pitchFamily="34" charset="0"/>
                      </a:endParaRPr>
                    </a:p>
                    <a:p>
                      <a:pPr algn="ctr"/>
                      <a:r>
                        <a:rPr lang="en-CA" sz="1600">
                          <a:solidFill>
                            <a:srgbClr val="FFFFFF"/>
                          </a:solidFill>
                          <a:effectLst/>
                          <a:latin typeface="Avenir Next Condensed" panose="020B0506020202020204" pitchFamily="34" charset="0"/>
                        </a:rPr>
                        <a:t>(Scenario)</a:t>
                      </a:r>
                      <a:endParaRPr lang="en-CA" sz="1600">
                        <a:effectLst/>
                        <a:latin typeface="Avenir Next Condensed" panose="020B0506020202020204" pitchFamily="34" charset="0"/>
                      </a:endParaRPr>
                    </a:p>
                  </a:txBody>
                  <a:tcPr marL="22186" marR="22186"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HIGH CASE (Scenario)</a:t>
                      </a:r>
                      <a:endParaRPr lang="en-CA" sz="1600">
                        <a:effectLst/>
                        <a:latin typeface="Avenir Next Condensed" panose="020B0506020202020204" pitchFamily="34" charset="0"/>
                      </a:endParaRPr>
                    </a:p>
                  </a:txBody>
                  <a:tcPr marL="22186" marR="22186" marT="0" marB="0" anchor="ct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extLst>
                  <a:ext uri="{0D108BD9-81ED-4DB2-BD59-A6C34878D82A}">
                    <a16:rowId xmlns:a16="http://schemas.microsoft.com/office/drawing/2014/main" val="3894264129"/>
                  </a:ext>
                </a:extLst>
              </a:tr>
              <a:tr h="906354">
                <a:tc>
                  <a:txBody>
                    <a:bodyPr/>
                    <a:lstStyle/>
                    <a:p>
                      <a:pPr algn="ctr"/>
                      <a:r>
                        <a:rPr lang="en-CA" sz="1600" dirty="0">
                          <a:solidFill>
                            <a:srgbClr val="FFFFFF"/>
                          </a:solidFill>
                          <a:effectLst/>
                          <a:latin typeface="Avenir Next Condensed" panose="020B0506020202020204" pitchFamily="34" charset="0"/>
                        </a:rPr>
                        <a:t>FTEs</a:t>
                      </a:r>
                      <a:endParaRPr lang="en-CA" sz="1600" dirty="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a:txBody>
                    <a:bodyPr/>
                    <a:lstStyle/>
                    <a:p>
                      <a:r>
                        <a:rPr lang="en-CA" sz="1600" dirty="0">
                          <a:solidFill>
                            <a:srgbClr val="000000"/>
                          </a:solidFill>
                          <a:effectLst/>
                          <a:latin typeface="Avenir Next Condensed" panose="020B0506020202020204" pitchFamily="34" charset="0"/>
                        </a:rPr>
                        <a:t>2.0 FTE (1.0 FTE per 86,350 population)</a:t>
                      </a:r>
                      <a:endParaRPr lang="en-CA" sz="1600" dirty="0">
                        <a:effectLst/>
                        <a:latin typeface="Avenir Next Condensed" panose="020B0506020202020204" pitchFamily="34" charset="0"/>
                      </a:endParaRPr>
                    </a:p>
                  </a:txBody>
                  <a:tcPr marL="22186" marR="22186"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pPr algn="ctr"/>
                      <a:r>
                        <a:rPr lang="en-CA" sz="1600">
                          <a:solidFill>
                            <a:srgbClr val="000000"/>
                          </a:solidFill>
                          <a:effectLst/>
                          <a:latin typeface="Avenir Next Condensed" panose="020B0506020202020204" pitchFamily="34" charset="0"/>
                        </a:rPr>
                        <a:t>Population per FTE</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pPr algn="ctr"/>
                      <a:r>
                        <a:rPr lang="en-CA" sz="1600">
                          <a:solidFill>
                            <a:srgbClr val="000000"/>
                          </a:solidFill>
                          <a:effectLst/>
                          <a:latin typeface="Avenir Next Condensed" panose="020B0506020202020204" pitchFamily="34" charset="0"/>
                        </a:rPr>
                        <a:t>33,898</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pPr algn="ctr"/>
                      <a:r>
                        <a:rPr lang="en-CA" sz="1600">
                          <a:solidFill>
                            <a:srgbClr val="000000"/>
                          </a:solidFill>
                          <a:effectLst/>
                          <a:latin typeface="Avenir Next Condensed" panose="020B0506020202020204" pitchFamily="34" charset="0"/>
                        </a:rPr>
                        <a:t>33,898</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pPr algn="ctr"/>
                      <a:r>
                        <a:rPr lang="en-CA" sz="1600">
                          <a:solidFill>
                            <a:srgbClr val="000000"/>
                          </a:solidFill>
                          <a:effectLst/>
                          <a:latin typeface="Avenir Next Condensed" panose="020B0506020202020204" pitchFamily="34" charset="0"/>
                        </a:rPr>
                        <a:t>26,750</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extLst>
                  <a:ext uri="{0D108BD9-81ED-4DB2-BD59-A6C34878D82A}">
                    <a16:rowId xmlns:a16="http://schemas.microsoft.com/office/drawing/2014/main" val="3882955129"/>
                  </a:ext>
                </a:extLst>
              </a:tr>
              <a:tr h="533662">
                <a:tc>
                  <a:txBody>
                    <a:bodyPr/>
                    <a:lstStyle/>
                    <a:p>
                      <a:pPr algn="ctr"/>
                      <a:r>
                        <a:rPr lang="en-CA" sz="1600">
                          <a:solidFill>
                            <a:srgbClr val="FFFFFF"/>
                          </a:solidFill>
                          <a:effectLst/>
                          <a:latin typeface="Avenir Next Condensed" panose="020B0506020202020204" pitchFamily="34" charset="0"/>
                        </a:rPr>
                        <a:t>On-Call</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a:txBody>
                    <a:bodyPr/>
                    <a:lstStyle/>
                    <a:p>
                      <a:r>
                        <a:rPr lang="en-CA" sz="1600">
                          <a:solidFill>
                            <a:srgbClr val="000000"/>
                          </a:solidFill>
                          <a:effectLst/>
                          <a:latin typeface="Avenir Next Condensed" panose="020B0506020202020204" pitchFamily="34" charset="0"/>
                        </a:rPr>
                        <a:t>1 in 6 (IM)</a:t>
                      </a:r>
                      <a:endParaRPr lang="en-CA" sz="1600">
                        <a:effectLst/>
                        <a:latin typeface="Avenir Next Condensed" panose="020B0506020202020204" pitchFamily="34" charset="0"/>
                      </a:endParaRPr>
                    </a:p>
                  </a:txBody>
                  <a:tcPr marL="22186" marR="22186"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B2B2B2"/>
                    </a:solidFill>
                  </a:tcPr>
                </a:tc>
                <a:tc gridSpan="4">
                  <a:txBody>
                    <a:bodyPr/>
                    <a:lstStyle/>
                    <a:p>
                      <a:br>
                        <a:rPr lang="en-CA" sz="1600">
                          <a:effectLst/>
                          <a:latin typeface="Avenir Next Condensed" panose="020B0506020202020204" pitchFamily="34" charset="0"/>
                        </a:rPr>
                      </a:b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B2B2B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8071438"/>
                  </a:ext>
                </a:extLst>
              </a:tr>
              <a:tr h="1812707">
                <a:tc>
                  <a:txBody>
                    <a:bodyPr/>
                    <a:lstStyle/>
                    <a:p>
                      <a:pPr algn="ctr"/>
                      <a:r>
                        <a:rPr lang="en-CA" sz="1600">
                          <a:solidFill>
                            <a:srgbClr val="FFFFFF"/>
                          </a:solidFill>
                          <a:effectLst/>
                          <a:latin typeface="Avenir Next Condensed" panose="020B0506020202020204" pitchFamily="34" charset="0"/>
                        </a:rPr>
                        <a:t>Scenario FTEs</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a:txBody>
                    <a:bodyPr/>
                    <a:lstStyle/>
                    <a:p>
                      <a:r>
                        <a:rPr lang="en-CA" sz="1600" dirty="0">
                          <a:solidFill>
                            <a:srgbClr val="000000"/>
                          </a:solidFill>
                          <a:effectLst/>
                          <a:latin typeface="Avenir Next Condensed" panose="020B0506020202020204" pitchFamily="34" charset="0"/>
                        </a:rPr>
                        <a:t>Current complement is well below the base case benchmark</a:t>
                      </a:r>
                      <a:endParaRPr lang="en-CA" sz="1600" dirty="0">
                        <a:effectLst/>
                        <a:latin typeface="Avenir Next Condensed" panose="020B0506020202020204" pitchFamily="34" charset="0"/>
                      </a:endParaRPr>
                    </a:p>
                  </a:txBody>
                  <a:tcPr marL="22186" marR="22186"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br>
                        <a:rPr lang="en-CA" sz="1600">
                          <a:effectLst/>
                          <a:latin typeface="Avenir Next Condensed" panose="020B0506020202020204" pitchFamily="34" charset="0"/>
                        </a:rPr>
                      </a:b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r>
                        <a:rPr lang="en-CA" sz="1600">
                          <a:solidFill>
                            <a:srgbClr val="000000"/>
                          </a:solidFill>
                          <a:effectLst/>
                          <a:latin typeface="Avenir Next Condensed" panose="020B0506020202020204" pitchFamily="34" charset="0"/>
                        </a:rPr>
                        <a:t>Increase by 4.0 FTE over the 10-year forecast period</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r>
                        <a:rPr lang="en-CA" sz="1600">
                          <a:solidFill>
                            <a:srgbClr val="000000"/>
                          </a:solidFill>
                          <a:effectLst/>
                          <a:latin typeface="Avenir Next Condensed" panose="020B0506020202020204" pitchFamily="34" charset="0"/>
                        </a:rPr>
                        <a:t>Increase by 4.47 FTE evenly over the 10-year forecast period</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r>
                        <a:rPr lang="en-CA" sz="1600">
                          <a:solidFill>
                            <a:srgbClr val="000000"/>
                          </a:solidFill>
                          <a:effectLst/>
                          <a:latin typeface="Avenir Next Condensed" panose="020B0506020202020204" pitchFamily="34" charset="0"/>
                        </a:rPr>
                        <a:t>Increase by 6.59FTE over the 10-year forecast period</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extLst>
                  <a:ext uri="{0D108BD9-81ED-4DB2-BD59-A6C34878D82A}">
                    <a16:rowId xmlns:a16="http://schemas.microsoft.com/office/drawing/2014/main" val="330524741"/>
                  </a:ext>
                </a:extLst>
              </a:tr>
              <a:tr h="800493">
                <a:tc>
                  <a:txBody>
                    <a:bodyPr/>
                    <a:lstStyle/>
                    <a:p>
                      <a:pPr algn="ctr"/>
                      <a:r>
                        <a:rPr lang="en-CA" sz="1600">
                          <a:solidFill>
                            <a:srgbClr val="FFFFFF"/>
                          </a:solidFill>
                          <a:effectLst/>
                          <a:latin typeface="Avenir Next Condensed" panose="020B0506020202020204" pitchFamily="34" charset="0"/>
                        </a:rPr>
                        <a:t>Description</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gridSpan="5">
                  <a:txBody>
                    <a:bodyPr/>
                    <a:lstStyle/>
                    <a:p>
                      <a:r>
                        <a:rPr lang="en-CA" sz="1600" dirty="0">
                          <a:solidFill>
                            <a:srgbClr val="000000"/>
                          </a:solidFill>
                          <a:effectLst/>
                          <a:latin typeface="Avenir Next Condensed" panose="020B0506020202020204" pitchFamily="34" charset="0"/>
                        </a:rPr>
                        <a:t>All scenarios assume that the </a:t>
                      </a:r>
                      <a:r>
                        <a:rPr lang="en-CA" sz="1600" u="sng" dirty="0">
                          <a:solidFill>
                            <a:srgbClr val="000000"/>
                          </a:solidFill>
                          <a:effectLst/>
                          <a:latin typeface="Avenir Next Condensed" panose="020B0506020202020204" pitchFamily="34" charset="0"/>
                        </a:rPr>
                        <a:t>reciprocal billing</a:t>
                      </a:r>
                      <a:r>
                        <a:rPr lang="en-CA" sz="1600" dirty="0">
                          <a:solidFill>
                            <a:srgbClr val="000000"/>
                          </a:solidFill>
                          <a:effectLst/>
                          <a:latin typeface="Avenir Next Condensed" panose="020B0506020202020204" pitchFamily="34" charset="0"/>
                        </a:rPr>
                        <a:t> for outsourced services will be decrease significantly (currently, these services account for 14%  of all physician services)</a:t>
                      </a:r>
                      <a:endParaRPr lang="en-CA" sz="1600" dirty="0">
                        <a:effectLst/>
                        <a:latin typeface="Avenir Next Condensed" panose="020B0506020202020204" pitchFamily="34" charset="0"/>
                      </a:endParaRPr>
                    </a:p>
                  </a:txBody>
                  <a:tcPr marL="22186" marR="22186"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78636541"/>
                  </a:ext>
                </a:extLst>
              </a:tr>
              <a:tr h="805648">
                <a:tc>
                  <a:txBody>
                    <a:bodyPr/>
                    <a:lstStyle/>
                    <a:p>
                      <a:pPr algn="ctr"/>
                      <a:r>
                        <a:rPr lang="en-CA" sz="1600">
                          <a:solidFill>
                            <a:srgbClr val="FFFFFF"/>
                          </a:solidFill>
                          <a:effectLst/>
                          <a:latin typeface="Avenir Next Condensed" panose="020B0506020202020204" pitchFamily="34" charset="0"/>
                        </a:rPr>
                        <a:t>Program Status</a:t>
                      </a:r>
                      <a:endParaRPr lang="en-CA" sz="1600">
                        <a:effectLst/>
                        <a:latin typeface="Avenir Next Condensed" panose="020B0506020202020204" pitchFamily="34" charset="0"/>
                      </a:endParaRPr>
                    </a:p>
                  </a:txBody>
                  <a:tcPr marL="22186" marR="22186"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gridSpan="5">
                  <a:txBody>
                    <a:bodyPr/>
                    <a:lstStyle/>
                    <a:p>
                      <a:r>
                        <a:rPr lang="en-CA" sz="1600" u="sng" dirty="0">
                          <a:solidFill>
                            <a:srgbClr val="000000"/>
                          </a:solidFill>
                          <a:effectLst/>
                          <a:latin typeface="Avenir Next Condensed" panose="020B0506020202020204" pitchFamily="34" charset="0"/>
                        </a:rPr>
                        <a:t>Centralized service with provincial oversight</a:t>
                      </a:r>
                      <a:r>
                        <a:rPr lang="en-CA" sz="1600" dirty="0">
                          <a:solidFill>
                            <a:srgbClr val="000000"/>
                          </a:solidFill>
                          <a:effectLst/>
                          <a:latin typeface="Avenir Next Condensed" panose="020B0506020202020204" pitchFamily="34" charset="0"/>
                        </a:rPr>
                        <a:t> for resource management, recruitment and retention strategies and actions, clinical practice guidelines, education, training, performance management, and quality assurance.</a:t>
                      </a:r>
                      <a:endParaRPr lang="en-CA" sz="1600" dirty="0">
                        <a:effectLst/>
                        <a:latin typeface="Avenir Next Condensed" panose="020B0506020202020204" pitchFamily="34" charset="0"/>
                      </a:endParaRPr>
                    </a:p>
                  </a:txBody>
                  <a:tcPr marL="22186" marR="22186"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CFCFC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5287968"/>
                  </a:ext>
                </a:extLst>
              </a:tr>
            </a:tbl>
          </a:graphicData>
        </a:graphic>
      </p:graphicFrame>
    </p:spTree>
    <p:extLst>
      <p:ext uri="{BB962C8B-B14F-4D97-AF65-F5344CB8AC3E}">
        <p14:creationId xmlns:p14="http://schemas.microsoft.com/office/powerpoint/2010/main" val="1299629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C4DE7196-0F73-3E43-AC81-ED7A89274C8F}"/>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24</a:t>
            </a:r>
          </a:p>
        </p:txBody>
      </p:sp>
      <p:graphicFrame>
        <p:nvGraphicFramePr>
          <p:cNvPr id="3" name="Table 2">
            <a:extLst>
              <a:ext uri="{FF2B5EF4-FFF2-40B4-BE49-F238E27FC236}">
                <a16:creationId xmlns:a16="http://schemas.microsoft.com/office/drawing/2014/main" id="{3810EDE0-0E4E-0995-0BBA-E71503F75124}"/>
              </a:ext>
            </a:extLst>
          </p:cNvPr>
          <p:cNvGraphicFramePr>
            <a:graphicFrameLocks noGrp="1"/>
          </p:cNvGraphicFramePr>
          <p:nvPr>
            <p:extLst>
              <p:ext uri="{D42A27DB-BD31-4B8C-83A1-F6EECF244321}">
                <p14:modId xmlns:p14="http://schemas.microsoft.com/office/powerpoint/2010/main" val="217867001"/>
              </p:ext>
            </p:extLst>
          </p:nvPr>
        </p:nvGraphicFramePr>
        <p:xfrm>
          <a:off x="133166" y="2"/>
          <a:ext cx="8886546" cy="5860134"/>
        </p:xfrm>
        <a:graphic>
          <a:graphicData uri="http://schemas.openxmlformats.org/drawingml/2006/table">
            <a:tbl>
              <a:tblPr/>
              <a:tblGrid>
                <a:gridCol w="1579938">
                  <a:extLst>
                    <a:ext uri="{9D8B030D-6E8A-4147-A177-3AD203B41FA5}">
                      <a16:colId xmlns:a16="http://schemas.microsoft.com/office/drawing/2014/main" val="2277927062"/>
                    </a:ext>
                  </a:extLst>
                </a:gridCol>
                <a:gridCol w="1722274">
                  <a:extLst>
                    <a:ext uri="{9D8B030D-6E8A-4147-A177-3AD203B41FA5}">
                      <a16:colId xmlns:a16="http://schemas.microsoft.com/office/drawing/2014/main" val="3664906020"/>
                    </a:ext>
                  </a:extLst>
                </a:gridCol>
                <a:gridCol w="1722274">
                  <a:extLst>
                    <a:ext uri="{9D8B030D-6E8A-4147-A177-3AD203B41FA5}">
                      <a16:colId xmlns:a16="http://schemas.microsoft.com/office/drawing/2014/main" val="2596314807"/>
                    </a:ext>
                  </a:extLst>
                </a:gridCol>
                <a:gridCol w="1390154">
                  <a:extLst>
                    <a:ext uri="{9D8B030D-6E8A-4147-A177-3AD203B41FA5}">
                      <a16:colId xmlns:a16="http://schemas.microsoft.com/office/drawing/2014/main" val="2823312194"/>
                    </a:ext>
                  </a:extLst>
                </a:gridCol>
                <a:gridCol w="1176645">
                  <a:extLst>
                    <a:ext uri="{9D8B030D-6E8A-4147-A177-3AD203B41FA5}">
                      <a16:colId xmlns:a16="http://schemas.microsoft.com/office/drawing/2014/main" val="672693929"/>
                    </a:ext>
                  </a:extLst>
                </a:gridCol>
                <a:gridCol w="1295261">
                  <a:extLst>
                    <a:ext uri="{9D8B030D-6E8A-4147-A177-3AD203B41FA5}">
                      <a16:colId xmlns:a16="http://schemas.microsoft.com/office/drawing/2014/main" val="1251540975"/>
                    </a:ext>
                  </a:extLst>
                </a:gridCol>
              </a:tblGrid>
              <a:tr h="879238">
                <a:tc>
                  <a:txBody>
                    <a:bodyPr/>
                    <a:lstStyle/>
                    <a:p>
                      <a:pPr algn="ctr"/>
                      <a:r>
                        <a:rPr lang="en-CA" sz="1600" dirty="0">
                          <a:solidFill>
                            <a:srgbClr val="FFFFFF"/>
                          </a:solidFill>
                          <a:effectLst/>
                          <a:latin typeface="Avenir Next Condensed" panose="020B0506020202020204" pitchFamily="34" charset="0"/>
                        </a:rPr>
                        <a:t>Nephrology</a:t>
                      </a:r>
                      <a:endParaRPr lang="en-CA" sz="1600" dirty="0">
                        <a:effectLst/>
                      </a:endParaRPr>
                    </a:p>
                  </a:txBody>
                  <a:tcPr marL="21759" marR="21759" marT="0" marB="0" anchor="ct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FF"/>
                    </a:solidFill>
                  </a:tcPr>
                </a:tc>
                <a:tc>
                  <a:txBody>
                    <a:bodyPr/>
                    <a:lstStyle/>
                    <a:p>
                      <a:pPr algn="ctr"/>
                      <a:r>
                        <a:rPr lang="en-CA" sz="1600">
                          <a:solidFill>
                            <a:srgbClr val="FFFFFF"/>
                          </a:solidFill>
                          <a:effectLst/>
                          <a:latin typeface="Avenir Next Condensed" panose="020B0506020202020204" pitchFamily="34" charset="0"/>
                        </a:rPr>
                        <a:t>Current State (31/03/2022)</a:t>
                      </a:r>
                      <a:endParaRPr lang="en-CA" sz="1600">
                        <a:effectLst/>
                      </a:endParaRPr>
                    </a:p>
                  </a:txBody>
                  <a:tcPr marL="21759" marR="21759"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BENCHMARK</a:t>
                      </a:r>
                      <a:endParaRPr lang="en-CA" sz="1600">
                        <a:effectLst/>
                      </a:endParaRPr>
                    </a:p>
                  </a:txBody>
                  <a:tcPr marL="21759" marR="21759"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LOW CASE</a:t>
                      </a:r>
                      <a:endParaRPr lang="en-CA" sz="1600">
                        <a:effectLst/>
                      </a:endParaRPr>
                    </a:p>
                    <a:p>
                      <a:pPr algn="ctr"/>
                      <a:r>
                        <a:rPr lang="en-CA" sz="1600">
                          <a:solidFill>
                            <a:srgbClr val="FFFFFF"/>
                          </a:solidFill>
                          <a:effectLst/>
                          <a:latin typeface="Avenir Next Condensed" panose="020B0506020202020204" pitchFamily="34" charset="0"/>
                        </a:rPr>
                        <a:t>(Scenario)</a:t>
                      </a:r>
                      <a:endParaRPr lang="en-CA" sz="1600">
                        <a:effectLst/>
                      </a:endParaRPr>
                    </a:p>
                  </a:txBody>
                  <a:tcPr marL="21759" marR="21759"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BASE CASE</a:t>
                      </a:r>
                      <a:endParaRPr lang="en-CA" sz="1600">
                        <a:effectLst/>
                      </a:endParaRPr>
                    </a:p>
                    <a:p>
                      <a:pPr algn="ctr"/>
                      <a:r>
                        <a:rPr lang="en-CA" sz="1600">
                          <a:solidFill>
                            <a:srgbClr val="FFFFFF"/>
                          </a:solidFill>
                          <a:effectLst/>
                          <a:latin typeface="Avenir Next Condensed" panose="020B0506020202020204" pitchFamily="34" charset="0"/>
                        </a:rPr>
                        <a:t>(Scenario)</a:t>
                      </a:r>
                      <a:endParaRPr lang="en-CA" sz="1600">
                        <a:effectLst/>
                      </a:endParaRPr>
                    </a:p>
                  </a:txBody>
                  <a:tcPr marL="21759" marR="21759"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HIGH CASE (Scenario)</a:t>
                      </a:r>
                      <a:endParaRPr lang="en-CA" sz="1600">
                        <a:effectLst/>
                      </a:endParaRPr>
                    </a:p>
                  </a:txBody>
                  <a:tcPr marL="21759" marR="21759" marT="0" marB="0" anchor="ct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extLst>
                  <a:ext uri="{0D108BD9-81ED-4DB2-BD59-A6C34878D82A}">
                    <a16:rowId xmlns:a16="http://schemas.microsoft.com/office/drawing/2014/main" val="3528933456"/>
                  </a:ext>
                </a:extLst>
              </a:tr>
              <a:tr h="2365631">
                <a:tc>
                  <a:txBody>
                    <a:bodyPr/>
                    <a:lstStyle/>
                    <a:p>
                      <a:pPr algn="ctr"/>
                      <a:r>
                        <a:rPr lang="en-CA" sz="1600" dirty="0">
                          <a:solidFill>
                            <a:srgbClr val="FFFFFF"/>
                          </a:solidFill>
                          <a:effectLst/>
                          <a:latin typeface="Avenir Next Condensed" panose="020B0506020202020204" pitchFamily="34" charset="0"/>
                        </a:rPr>
                        <a:t>FTEs</a:t>
                      </a:r>
                      <a:endParaRPr lang="en-CA" sz="1600" dirty="0">
                        <a:effectLst/>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a:txBody>
                    <a:bodyPr/>
                    <a:lstStyle/>
                    <a:p>
                      <a:r>
                        <a:rPr lang="en-CA" sz="1600" dirty="0">
                          <a:solidFill>
                            <a:srgbClr val="000000"/>
                          </a:solidFill>
                          <a:effectLst/>
                          <a:latin typeface="Avenir Next Condensed" panose="020B0506020202020204" pitchFamily="34" charset="0"/>
                        </a:rPr>
                        <a:t>2.6 FTE (with 40 patients per FTE on renal replacement therapy)</a:t>
                      </a:r>
                      <a:endParaRPr lang="en-CA" sz="1600" dirty="0">
                        <a:effectLst/>
                      </a:endParaRPr>
                    </a:p>
                  </a:txBody>
                  <a:tcPr marL="21759" marR="21759"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pPr algn="ctr"/>
                      <a:r>
                        <a:rPr lang="en-CA" sz="1600">
                          <a:solidFill>
                            <a:srgbClr val="000000"/>
                          </a:solidFill>
                          <a:effectLst/>
                          <a:latin typeface="Avenir Next Condensed" panose="020B0506020202020204" pitchFamily="34" charset="0"/>
                        </a:rPr>
                        <a:t>Population per FTE</a:t>
                      </a:r>
                      <a:endParaRPr lang="en-CA" sz="1600">
                        <a:effectLst/>
                      </a:endParaRPr>
                    </a:p>
                    <a:p>
                      <a:pPr algn="ctr"/>
                      <a:br>
                        <a:rPr lang="en-CA" sz="1600">
                          <a:solidFill>
                            <a:srgbClr val="000000"/>
                          </a:solidFill>
                          <a:effectLst/>
                          <a:latin typeface="Avenir Next Condensed" panose="020B0506020202020204" pitchFamily="34" charset="0"/>
                        </a:rPr>
                      </a:br>
                      <a:endParaRPr lang="en-CA" sz="1600">
                        <a:solidFill>
                          <a:srgbClr val="000000"/>
                        </a:solidFill>
                        <a:effectLst/>
                        <a:latin typeface="Avenir Next Condensed" panose="020B0506020202020204" pitchFamily="34" charset="0"/>
                      </a:endParaRPr>
                    </a:p>
                    <a:p>
                      <a:pPr algn="ctr"/>
                      <a:r>
                        <a:rPr lang="en-CA" sz="1600">
                          <a:solidFill>
                            <a:srgbClr val="000000"/>
                          </a:solidFill>
                          <a:effectLst/>
                          <a:latin typeface="Avenir Next Condensed" panose="020B0506020202020204" pitchFamily="34" charset="0"/>
                        </a:rPr>
                        <a:t>Patients on Renal Replacement Therapy per FTE</a:t>
                      </a:r>
                      <a:endParaRPr lang="en-CA" sz="1600">
                        <a:effectLst/>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br>
                        <a:rPr lang="en-CA" sz="1600" dirty="0">
                          <a:effectLst/>
                          <a:latin typeface="Helvetica" pitchFamily="2" charset="0"/>
                        </a:rPr>
                      </a:br>
                      <a:endParaRPr lang="en-CA" sz="1600" dirty="0">
                        <a:effectLst/>
                        <a:latin typeface="Helvetica" pitchFamily="2" charset="0"/>
                      </a:endParaRPr>
                    </a:p>
                    <a:p>
                      <a:pPr algn="ctr"/>
                      <a:r>
                        <a:rPr lang="en-CA" sz="1600" dirty="0">
                          <a:solidFill>
                            <a:srgbClr val="000000"/>
                          </a:solidFill>
                          <a:effectLst/>
                          <a:latin typeface="Avenir Next Condensed" panose="020B0506020202020204" pitchFamily="34" charset="0"/>
                        </a:rPr>
                        <a:t>80,604</a:t>
                      </a:r>
                      <a:endParaRPr lang="en-CA" sz="1600" dirty="0">
                        <a:effectLst/>
                      </a:endParaRPr>
                    </a:p>
                    <a:p>
                      <a:pPr algn="ctr"/>
                      <a:br>
                        <a:rPr lang="en-CA" sz="1600" dirty="0">
                          <a:solidFill>
                            <a:srgbClr val="000000"/>
                          </a:solidFill>
                          <a:effectLst/>
                          <a:latin typeface="Avenir Next Condensed" panose="020B0506020202020204" pitchFamily="34" charset="0"/>
                        </a:rPr>
                      </a:br>
                      <a:endParaRPr lang="en-CA" sz="1600" dirty="0">
                        <a:solidFill>
                          <a:srgbClr val="000000"/>
                        </a:solidFill>
                        <a:effectLst/>
                        <a:latin typeface="Avenir Next Condensed" panose="020B0506020202020204" pitchFamily="34" charset="0"/>
                      </a:endParaRPr>
                    </a:p>
                    <a:p>
                      <a:pPr algn="ctr"/>
                      <a:br>
                        <a:rPr lang="en-CA" sz="1600" dirty="0">
                          <a:solidFill>
                            <a:srgbClr val="000000"/>
                          </a:solidFill>
                          <a:effectLst/>
                          <a:latin typeface="Avenir Next Condensed" panose="020B0506020202020204" pitchFamily="34" charset="0"/>
                        </a:rPr>
                      </a:br>
                      <a:r>
                        <a:rPr lang="en-CA" sz="1600" dirty="0">
                          <a:solidFill>
                            <a:srgbClr val="000000"/>
                          </a:solidFill>
                          <a:effectLst/>
                          <a:latin typeface="Avenir Next Condensed" panose="020B0506020202020204" pitchFamily="34" charset="0"/>
                        </a:rPr>
                        <a:t>75</a:t>
                      </a:r>
                      <a:endParaRPr lang="en-CA" sz="1600" dirty="0">
                        <a:effectLst/>
                      </a:endParaRPr>
                    </a:p>
                  </a:txBody>
                  <a:tcPr marL="21759" marR="21759" marT="0" marB="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br>
                        <a:rPr lang="en-CA" sz="1600" dirty="0">
                          <a:effectLst/>
                          <a:latin typeface="Helvetica" pitchFamily="2" charset="0"/>
                        </a:rPr>
                      </a:br>
                      <a:endParaRPr lang="en-CA" sz="1600" dirty="0">
                        <a:effectLst/>
                        <a:latin typeface="Helvetica" pitchFamily="2" charset="0"/>
                      </a:endParaRPr>
                    </a:p>
                    <a:p>
                      <a:pPr algn="ctr"/>
                      <a:r>
                        <a:rPr lang="en-CA" sz="1600" dirty="0">
                          <a:solidFill>
                            <a:srgbClr val="000000"/>
                          </a:solidFill>
                          <a:effectLst/>
                          <a:latin typeface="Avenir Next Condensed" panose="020B0506020202020204" pitchFamily="34" charset="0"/>
                        </a:rPr>
                        <a:t>52,632</a:t>
                      </a:r>
                      <a:endParaRPr lang="en-CA" sz="1600" dirty="0">
                        <a:effectLst/>
                      </a:endParaRPr>
                    </a:p>
                    <a:p>
                      <a:pPr algn="ctr"/>
                      <a:br>
                        <a:rPr lang="en-CA" sz="1600" dirty="0">
                          <a:solidFill>
                            <a:srgbClr val="000000"/>
                          </a:solidFill>
                          <a:effectLst/>
                          <a:latin typeface="Avenir Next Condensed" panose="020B0506020202020204" pitchFamily="34" charset="0"/>
                        </a:rPr>
                      </a:br>
                      <a:endParaRPr lang="en-CA" sz="1600" dirty="0">
                        <a:solidFill>
                          <a:srgbClr val="000000"/>
                        </a:solidFill>
                        <a:effectLst/>
                        <a:latin typeface="Avenir Next Condensed" panose="020B0506020202020204" pitchFamily="34" charset="0"/>
                      </a:endParaRPr>
                    </a:p>
                    <a:p>
                      <a:pPr algn="ctr"/>
                      <a:br>
                        <a:rPr lang="en-CA" sz="1600" dirty="0">
                          <a:solidFill>
                            <a:srgbClr val="000000"/>
                          </a:solidFill>
                          <a:effectLst/>
                          <a:latin typeface="Avenir Next Condensed" panose="020B0506020202020204" pitchFamily="34" charset="0"/>
                        </a:rPr>
                      </a:br>
                      <a:r>
                        <a:rPr lang="en-CA" sz="1600" dirty="0">
                          <a:solidFill>
                            <a:srgbClr val="000000"/>
                          </a:solidFill>
                          <a:effectLst/>
                          <a:latin typeface="Avenir Next Condensed" panose="020B0506020202020204" pitchFamily="34" charset="0"/>
                        </a:rPr>
                        <a:t>65</a:t>
                      </a:r>
                      <a:endParaRPr lang="en-CA" sz="1600" dirty="0">
                        <a:effectLst/>
                      </a:endParaRPr>
                    </a:p>
                  </a:txBody>
                  <a:tcPr marL="21759" marR="21759" marT="0" marB="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br>
                        <a:rPr lang="en-CA" sz="1600" dirty="0">
                          <a:effectLst/>
                          <a:latin typeface="Helvetica" pitchFamily="2" charset="0"/>
                        </a:rPr>
                      </a:br>
                      <a:endParaRPr lang="en-CA" sz="1600" dirty="0">
                        <a:effectLst/>
                        <a:latin typeface="Helvetica" pitchFamily="2" charset="0"/>
                      </a:endParaRPr>
                    </a:p>
                    <a:p>
                      <a:pPr algn="ctr"/>
                      <a:r>
                        <a:rPr lang="en-CA" sz="1600" dirty="0">
                          <a:solidFill>
                            <a:srgbClr val="000000"/>
                          </a:solidFill>
                          <a:effectLst/>
                          <a:latin typeface="Avenir Next Condensed" panose="020B0506020202020204" pitchFamily="34" charset="0"/>
                        </a:rPr>
                        <a:t>47,368</a:t>
                      </a:r>
                      <a:endParaRPr lang="en-CA" sz="1600" dirty="0">
                        <a:effectLst/>
                      </a:endParaRPr>
                    </a:p>
                    <a:p>
                      <a:pPr algn="ctr"/>
                      <a:br>
                        <a:rPr lang="en-CA" sz="1600" dirty="0">
                          <a:solidFill>
                            <a:srgbClr val="000000"/>
                          </a:solidFill>
                          <a:effectLst/>
                          <a:latin typeface="Avenir Next Condensed" panose="020B0506020202020204" pitchFamily="34" charset="0"/>
                        </a:rPr>
                      </a:br>
                      <a:endParaRPr lang="en-CA" sz="1600" dirty="0">
                        <a:solidFill>
                          <a:srgbClr val="000000"/>
                        </a:solidFill>
                        <a:effectLst/>
                        <a:latin typeface="Avenir Next Condensed" panose="020B0506020202020204" pitchFamily="34" charset="0"/>
                      </a:endParaRPr>
                    </a:p>
                    <a:p>
                      <a:pPr algn="ctr"/>
                      <a:br>
                        <a:rPr lang="en-CA" sz="1600" dirty="0">
                          <a:solidFill>
                            <a:srgbClr val="000000"/>
                          </a:solidFill>
                          <a:effectLst/>
                          <a:latin typeface="Avenir Next Condensed" panose="020B0506020202020204" pitchFamily="34" charset="0"/>
                        </a:rPr>
                      </a:br>
                      <a:r>
                        <a:rPr lang="en-CA" sz="1600" dirty="0">
                          <a:solidFill>
                            <a:srgbClr val="000000"/>
                          </a:solidFill>
                          <a:effectLst/>
                          <a:latin typeface="Avenir Next Condensed" panose="020B0506020202020204" pitchFamily="34" charset="0"/>
                        </a:rPr>
                        <a:t>55</a:t>
                      </a:r>
                      <a:endParaRPr lang="en-CA" sz="1600" dirty="0">
                        <a:effectLst/>
                      </a:endParaRPr>
                    </a:p>
                  </a:txBody>
                  <a:tcPr marL="21759" marR="21759" marT="0" marB="0">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extLst>
                  <a:ext uri="{0D108BD9-81ED-4DB2-BD59-A6C34878D82A}">
                    <a16:rowId xmlns:a16="http://schemas.microsoft.com/office/drawing/2014/main" val="3455529437"/>
                  </a:ext>
                </a:extLst>
              </a:tr>
              <a:tr h="473126">
                <a:tc>
                  <a:txBody>
                    <a:bodyPr/>
                    <a:lstStyle/>
                    <a:p>
                      <a:pPr algn="ctr"/>
                      <a:r>
                        <a:rPr lang="en-CA" sz="1600">
                          <a:solidFill>
                            <a:srgbClr val="FFFFFF"/>
                          </a:solidFill>
                          <a:effectLst/>
                          <a:latin typeface="Avenir Next Condensed" panose="020B0506020202020204" pitchFamily="34" charset="0"/>
                        </a:rPr>
                        <a:t>On-Call</a:t>
                      </a:r>
                      <a:endParaRPr lang="en-CA" sz="1600">
                        <a:effectLst/>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a:txBody>
                    <a:bodyPr/>
                    <a:lstStyle/>
                    <a:p>
                      <a:r>
                        <a:rPr lang="en-CA" sz="1600">
                          <a:solidFill>
                            <a:srgbClr val="000000"/>
                          </a:solidFill>
                          <a:effectLst/>
                          <a:latin typeface="Avenir Next Condensed" panose="020B0506020202020204" pitchFamily="34" charset="0"/>
                        </a:rPr>
                        <a:t>Not applicable</a:t>
                      </a:r>
                      <a:endParaRPr lang="en-CA" sz="1600">
                        <a:effectLst/>
                      </a:endParaRPr>
                    </a:p>
                  </a:txBody>
                  <a:tcPr marL="21759" marR="21759"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B2B2B2"/>
                    </a:solidFill>
                  </a:tcPr>
                </a:tc>
                <a:tc gridSpan="4">
                  <a:txBody>
                    <a:bodyPr/>
                    <a:lstStyle/>
                    <a:p>
                      <a:br>
                        <a:rPr lang="en-CA" sz="1600">
                          <a:effectLst/>
                          <a:latin typeface="Helvetica" pitchFamily="2" charset="0"/>
                        </a:rPr>
                      </a:br>
                      <a:endParaRPr lang="en-CA" sz="1600">
                        <a:effectLst/>
                        <a:latin typeface="Helvetica" pitchFamily="2" charset="0"/>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B2B2B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39290541"/>
                  </a:ext>
                </a:extLst>
              </a:tr>
              <a:tr h="1047049">
                <a:tc>
                  <a:txBody>
                    <a:bodyPr/>
                    <a:lstStyle/>
                    <a:p>
                      <a:pPr algn="ctr"/>
                      <a:r>
                        <a:rPr lang="en-CA" sz="1600">
                          <a:solidFill>
                            <a:srgbClr val="FFFFFF"/>
                          </a:solidFill>
                          <a:effectLst/>
                          <a:latin typeface="Avenir Next Condensed" panose="020B0506020202020204" pitchFamily="34" charset="0"/>
                        </a:rPr>
                        <a:t>Scenario FTEs</a:t>
                      </a:r>
                      <a:endParaRPr lang="en-CA" sz="1600">
                        <a:effectLst/>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a:txBody>
                    <a:bodyPr/>
                    <a:lstStyle/>
                    <a:p>
                      <a:r>
                        <a:rPr lang="en-CA" sz="1600">
                          <a:solidFill>
                            <a:srgbClr val="000000"/>
                          </a:solidFill>
                          <a:effectLst/>
                          <a:latin typeface="Avenir Next Condensed" panose="020B0506020202020204" pitchFamily="34" charset="0"/>
                        </a:rPr>
                        <a:t>Currently, nephrology service needs on the island are being met</a:t>
                      </a:r>
                      <a:endParaRPr lang="en-CA" sz="1600">
                        <a:effectLst/>
                      </a:endParaRPr>
                    </a:p>
                  </a:txBody>
                  <a:tcPr marL="21759" marR="21759"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br>
                        <a:rPr lang="en-CA" sz="1600">
                          <a:effectLst/>
                          <a:latin typeface="Helvetica" pitchFamily="2" charset="0"/>
                        </a:rPr>
                      </a:br>
                      <a:endParaRPr lang="en-CA" sz="1600">
                        <a:effectLst/>
                        <a:latin typeface="Helvetica" pitchFamily="2" charset="0"/>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r>
                        <a:rPr lang="en-CA" sz="1600">
                          <a:solidFill>
                            <a:srgbClr val="000000"/>
                          </a:solidFill>
                          <a:effectLst/>
                          <a:latin typeface="Avenir Next Condensed" panose="020B0506020202020204" pitchFamily="34" charset="0"/>
                        </a:rPr>
                        <a:t>Decrease by 0.5 FTE over the 10-year forecast period</a:t>
                      </a:r>
                      <a:endParaRPr lang="en-CA" sz="1600">
                        <a:effectLst/>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r>
                        <a:rPr lang="en-CA" sz="1600">
                          <a:solidFill>
                            <a:srgbClr val="000000"/>
                          </a:solidFill>
                          <a:effectLst/>
                          <a:latin typeface="Avenir Next Condensed" panose="020B0506020202020204" pitchFamily="34" charset="0"/>
                        </a:rPr>
                        <a:t>Increase by 0.81 FTE by FY3 of the 10-year forecast period</a:t>
                      </a:r>
                      <a:endParaRPr lang="en-CA" sz="1600">
                        <a:effectLst/>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a:txBody>
                    <a:bodyPr/>
                    <a:lstStyle/>
                    <a:p>
                      <a:r>
                        <a:rPr lang="en-CA" sz="1600">
                          <a:solidFill>
                            <a:srgbClr val="000000"/>
                          </a:solidFill>
                          <a:effectLst/>
                          <a:latin typeface="Avenir Next Condensed" panose="020B0506020202020204" pitchFamily="34" charset="0"/>
                        </a:rPr>
                        <a:t>Increase by 1.4 FTE over the10-year forecast period</a:t>
                      </a:r>
                      <a:endParaRPr lang="en-CA" sz="1600">
                        <a:effectLst/>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extLst>
                  <a:ext uri="{0D108BD9-81ED-4DB2-BD59-A6C34878D82A}">
                    <a16:rowId xmlns:a16="http://schemas.microsoft.com/office/drawing/2014/main" val="2262164048"/>
                  </a:ext>
                </a:extLst>
              </a:tr>
              <a:tr h="349016">
                <a:tc>
                  <a:txBody>
                    <a:bodyPr/>
                    <a:lstStyle/>
                    <a:p>
                      <a:pPr algn="ctr"/>
                      <a:r>
                        <a:rPr lang="en-CA" sz="1600">
                          <a:solidFill>
                            <a:srgbClr val="FFFFFF"/>
                          </a:solidFill>
                          <a:effectLst/>
                          <a:latin typeface="Avenir Next Condensed" panose="020B0506020202020204" pitchFamily="34" charset="0"/>
                        </a:rPr>
                        <a:t>Description</a:t>
                      </a:r>
                      <a:endParaRPr lang="en-CA" sz="1600">
                        <a:effectLst/>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gridSpan="5">
                  <a:txBody>
                    <a:bodyPr/>
                    <a:lstStyle/>
                    <a:p>
                      <a:r>
                        <a:rPr lang="en-CA" sz="1600">
                          <a:solidFill>
                            <a:srgbClr val="000000"/>
                          </a:solidFill>
                          <a:effectLst/>
                          <a:latin typeface="Avenir Next Condensed" panose="020B0506020202020204" pitchFamily="34" charset="0"/>
                        </a:rPr>
                        <a:t>All scenarios assume that the </a:t>
                      </a:r>
                      <a:r>
                        <a:rPr lang="en-CA" sz="1600" u="sng">
                          <a:solidFill>
                            <a:srgbClr val="000000"/>
                          </a:solidFill>
                          <a:effectLst/>
                          <a:latin typeface="Avenir Next Condensed" panose="020B0506020202020204" pitchFamily="34" charset="0"/>
                        </a:rPr>
                        <a:t>reciprocal billing</a:t>
                      </a:r>
                      <a:r>
                        <a:rPr lang="en-CA" sz="1600">
                          <a:solidFill>
                            <a:srgbClr val="000000"/>
                          </a:solidFill>
                          <a:effectLst/>
                          <a:latin typeface="Avenir Next Condensed" panose="020B0506020202020204" pitchFamily="34" charset="0"/>
                        </a:rPr>
                        <a:t> for outsourced services will be minimal.</a:t>
                      </a:r>
                      <a:endParaRPr lang="en-CA" sz="1600">
                        <a:effectLst/>
                      </a:endParaRPr>
                    </a:p>
                  </a:txBody>
                  <a:tcPr marL="21759" marR="21759"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80164712"/>
                  </a:ext>
                </a:extLst>
              </a:tr>
              <a:tr h="709689">
                <a:tc>
                  <a:txBody>
                    <a:bodyPr/>
                    <a:lstStyle/>
                    <a:p>
                      <a:pPr algn="ctr"/>
                      <a:r>
                        <a:rPr lang="en-CA" sz="1600">
                          <a:solidFill>
                            <a:srgbClr val="FFFFFF"/>
                          </a:solidFill>
                          <a:effectLst/>
                          <a:latin typeface="Avenir Next Condensed" panose="020B0506020202020204" pitchFamily="34" charset="0"/>
                        </a:rPr>
                        <a:t>Program Status</a:t>
                      </a:r>
                      <a:endParaRPr lang="en-CA" sz="1600">
                        <a:effectLst/>
                      </a:endParaRPr>
                    </a:p>
                  </a:txBody>
                  <a:tcPr marL="21759" marR="21759"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gridSpan="5">
                  <a:txBody>
                    <a:bodyPr/>
                    <a:lstStyle/>
                    <a:p>
                      <a:r>
                        <a:rPr lang="en-CA" sz="1600" u="sng" dirty="0">
                          <a:solidFill>
                            <a:srgbClr val="000000"/>
                          </a:solidFill>
                          <a:effectLst/>
                          <a:latin typeface="Avenir Next Condensed" panose="020B0506020202020204" pitchFamily="34" charset="0"/>
                        </a:rPr>
                        <a:t>Centralized service with provincial oversight</a:t>
                      </a:r>
                      <a:r>
                        <a:rPr lang="en-CA" sz="1600" dirty="0">
                          <a:solidFill>
                            <a:srgbClr val="000000"/>
                          </a:solidFill>
                          <a:effectLst/>
                          <a:latin typeface="Avenir Next Condensed" panose="020B0506020202020204" pitchFamily="34" charset="0"/>
                        </a:rPr>
                        <a:t> for resource management, recruitment and retention strategies and actions, clinical practice guidelines, education, training, performance management, and quality assurance.</a:t>
                      </a:r>
                      <a:endParaRPr lang="en-CA" sz="1600" dirty="0">
                        <a:effectLst/>
                      </a:endParaRPr>
                    </a:p>
                  </a:txBody>
                  <a:tcPr marL="21759" marR="21759"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CFCFC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433541"/>
                  </a:ext>
                </a:extLst>
              </a:tr>
            </a:tbl>
          </a:graphicData>
        </a:graphic>
      </p:graphicFrame>
    </p:spTree>
    <p:extLst>
      <p:ext uri="{BB962C8B-B14F-4D97-AF65-F5344CB8AC3E}">
        <p14:creationId xmlns:p14="http://schemas.microsoft.com/office/powerpoint/2010/main" val="1815883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36A26C2-E161-5A70-81F2-A78E2C2DB1AF}"/>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Medical Services Summary F1 to F10</a:t>
            </a:r>
          </a:p>
        </p:txBody>
      </p:sp>
      <p:pic>
        <p:nvPicPr>
          <p:cNvPr id="4" name="Picture 3">
            <a:extLst>
              <a:ext uri="{FF2B5EF4-FFF2-40B4-BE49-F238E27FC236}">
                <a16:creationId xmlns:a16="http://schemas.microsoft.com/office/drawing/2014/main" id="{AF21B734-DFF8-07F3-7EDA-C15481AC8871}"/>
              </a:ext>
            </a:extLst>
          </p:cNvPr>
          <p:cNvPicPr>
            <a:picLocks noChangeAspect="1"/>
          </p:cNvPicPr>
          <p:nvPr/>
        </p:nvPicPr>
        <p:blipFill>
          <a:blip r:embed="rId2"/>
          <a:stretch>
            <a:fillRect/>
          </a:stretch>
        </p:blipFill>
        <p:spPr>
          <a:xfrm>
            <a:off x="88777" y="1458131"/>
            <a:ext cx="8935150" cy="4474496"/>
          </a:xfrm>
          <a:prstGeom prst="rect">
            <a:avLst/>
          </a:prstGeom>
        </p:spPr>
      </p:pic>
      <p:sp>
        <p:nvSpPr>
          <p:cNvPr id="5" name="Oval 4">
            <a:extLst>
              <a:ext uri="{FF2B5EF4-FFF2-40B4-BE49-F238E27FC236}">
                <a16:creationId xmlns:a16="http://schemas.microsoft.com/office/drawing/2014/main" id="{CE33594C-E4FA-C341-FB35-614469EDAAE0}"/>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25</a:t>
            </a:r>
          </a:p>
        </p:txBody>
      </p:sp>
    </p:spTree>
    <p:extLst>
      <p:ext uri="{BB962C8B-B14F-4D97-AF65-F5344CB8AC3E}">
        <p14:creationId xmlns:p14="http://schemas.microsoft.com/office/powerpoint/2010/main" val="708058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8F8B373C-3EC3-8496-3F86-AD0C813692B6}"/>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26</a:t>
            </a:r>
          </a:p>
        </p:txBody>
      </p:sp>
      <p:graphicFrame>
        <p:nvGraphicFramePr>
          <p:cNvPr id="3" name="Table 2">
            <a:extLst>
              <a:ext uri="{FF2B5EF4-FFF2-40B4-BE49-F238E27FC236}">
                <a16:creationId xmlns:a16="http://schemas.microsoft.com/office/drawing/2014/main" id="{EE05D3B5-D432-0E12-3B61-7D4830F9C35F}"/>
              </a:ext>
            </a:extLst>
          </p:cNvPr>
          <p:cNvGraphicFramePr>
            <a:graphicFrameLocks noGrp="1"/>
          </p:cNvGraphicFramePr>
          <p:nvPr>
            <p:extLst>
              <p:ext uri="{D42A27DB-BD31-4B8C-83A1-F6EECF244321}">
                <p14:modId xmlns:p14="http://schemas.microsoft.com/office/powerpoint/2010/main" val="2764723836"/>
              </p:ext>
            </p:extLst>
          </p:nvPr>
        </p:nvGraphicFramePr>
        <p:xfrm>
          <a:off x="97654" y="71022"/>
          <a:ext cx="8913181" cy="5927202"/>
        </p:xfrm>
        <a:graphic>
          <a:graphicData uri="http://schemas.openxmlformats.org/drawingml/2006/table">
            <a:tbl>
              <a:tblPr/>
              <a:tblGrid>
                <a:gridCol w="1537079">
                  <a:extLst>
                    <a:ext uri="{9D8B030D-6E8A-4147-A177-3AD203B41FA5}">
                      <a16:colId xmlns:a16="http://schemas.microsoft.com/office/drawing/2014/main" val="3662643272"/>
                    </a:ext>
                  </a:extLst>
                </a:gridCol>
                <a:gridCol w="1775027">
                  <a:extLst>
                    <a:ext uri="{9D8B030D-6E8A-4147-A177-3AD203B41FA5}">
                      <a16:colId xmlns:a16="http://schemas.microsoft.com/office/drawing/2014/main" val="2156178439"/>
                    </a:ext>
                  </a:extLst>
                </a:gridCol>
                <a:gridCol w="1727434">
                  <a:extLst>
                    <a:ext uri="{9D8B030D-6E8A-4147-A177-3AD203B41FA5}">
                      <a16:colId xmlns:a16="http://schemas.microsoft.com/office/drawing/2014/main" val="1896068305"/>
                    </a:ext>
                  </a:extLst>
                </a:gridCol>
                <a:gridCol w="1394319">
                  <a:extLst>
                    <a:ext uri="{9D8B030D-6E8A-4147-A177-3AD203B41FA5}">
                      <a16:colId xmlns:a16="http://schemas.microsoft.com/office/drawing/2014/main" val="1486231623"/>
                    </a:ext>
                  </a:extLst>
                </a:gridCol>
                <a:gridCol w="1180179">
                  <a:extLst>
                    <a:ext uri="{9D8B030D-6E8A-4147-A177-3AD203B41FA5}">
                      <a16:colId xmlns:a16="http://schemas.microsoft.com/office/drawing/2014/main" val="1545730949"/>
                    </a:ext>
                  </a:extLst>
                </a:gridCol>
                <a:gridCol w="1299143">
                  <a:extLst>
                    <a:ext uri="{9D8B030D-6E8A-4147-A177-3AD203B41FA5}">
                      <a16:colId xmlns:a16="http://schemas.microsoft.com/office/drawing/2014/main" val="2630666376"/>
                    </a:ext>
                  </a:extLst>
                </a:gridCol>
              </a:tblGrid>
              <a:tr h="588415">
                <a:tc>
                  <a:txBody>
                    <a:bodyPr/>
                    <a:lstStyle/>
                    <a:p>
                      <a:pPr algn="ctr"/>
                      <a:r>
                        <a:rPr lang="en-CA" sz="1600">
                          <a:solidFill>
                            <a:srgbClr val="FFFFFF"/>
                          </a:solidFill>
                          <a:effectLst/>
                          <a:latin typeface="Avenir Next Condensed" panose="020B0506020202020204" pitchFamily="34" charset="0"/>
                        </a:rPr>
                        <a:t>Pharmacy Technician</a:t>
                      </a:r>
                      <a:endParaRPr lang="en-CA" sz="1600">
                        <a:effectLst/>
                        <a:latin typeface="Avenir Next Condensed" panose="020B0506020202020204" pitchFamily="34" charset="0"/>
                      </a:endParaRPr>
                    </a:p>
                  </a:txBody>
                  <a:tcPr marL="17408" marR="17408" marT="0" marB="0" anchor="ct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FF"/>
                    </a:solidFill>
                  </a:tcPr>
                </a:tc>
                <a:tc>
                  <a:txBody>
                    <a:bodyPr/>
                    <a:lstStyle/>
                    <a:p>
                      <a:pPr algn="ctr"/>
                      <a:r>
                        <a:rPr lang="en-CA" sz="1600">
                          <a:solidFill>
                            <a:srgbClr val="FFFFFF"/>
                          </a:solidFill>
                          <a:effectLst/>
                          <a:latin typeface="Avenir Next Condensed" panose="020B0506020202020204" pitchFamily="34" charset="0"/>
                        </a:rPr>
                        <a:t>Current State (31/03/2022)</a:t>
                      </a:r>
                      <a:endParaRPr lang="en-CA" sz="1600">
                        <a:effectLst/>
                        <a:latin typeface="Avenir Next Condensed" panose="020B0506020202020204" pitchFamily="34" charset="0"/>
                      </a:endParaRPr>
                    </a:p>
                  </a:txBody>
                  <a:tcPr marL="17408" marR="17408"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BENCHMARK</a:t>
                      </a:r>
                      <a:endParaRPr lang="en-CA" sz="1600">
                        <a:effectLst/>
                        <a:latin typeface="Avenir Next Condensed" panose="020B0506020202020204" pitchFamily="34" charset="0"/>
                      </a:endParaRPr>
                    </a:p>
                  </a:txBody>
                  <a:tcPr marL="17408" marR="17408"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LOW CASE</a:t>
                      </a:r>
                      <a:endParaRPr lang="en-CA" sz="1600">
                        <a:effectLst/>
                        <a:latin typeface="Avenir Next Condensed" panose="020B0506020202020204" pitchFamily="34" charset="0"/>
                      </a:endParaRPr>
                    </a:p>
                    <a:p>
                      <a:pPr algn="ctr"/>
                      <a:r>
                        <a:rPr lang="en-CA" sz="1600">
                          <a:solidFill>
                            <a:srgbClr val="FFFFFF"/>
                          </a:solidFill>
                          <a:effectLst/>
                          <a:latin typeface="Avenir Next Condensed" panose="020B0506020202020204" pitchFamily="34" charset="0"/>
                        </a:rPr>
                        <a:t>(Scenario)</a:t>
                      </a:r>
                      <a:endParaRPr lang="en-CA" sz="1600">
                        <a:effectLst/>
                        <a:latin typeface="Avenir Next Condensed" panose="020B0506020202020204" pitchFamily="34" charset="0"/>
                      </a:endParaRPr>
                    </a:p>
                  </a:txBody>
                  <a:tcPr marL="17408" marR="17408"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BASE CASE</a:t>
                      </a:r>
                      <a:endParaRPr lang="en-CA" sz="1600">
                        <a:effectLst/>
                        <a:latin typeface="Avenir Next Condensed" panose="020B0506020202020204" pitchFamily="34" charset="0"/>
                      </a:endParaRPr>
                    </a:p>
                    <a:p>
                      <a:pPr algn="ctr"/>
                      <a:r>
                        <a:rPr lang="en-CA" sz="1600">
                          <a:solidFill>
                            <a:srgbClr val="FFFFFF"/>
                          </a:solidFill>
                          <a:effectLst/>
                          <a:latin typeface="Avenir Next Condensed" panose="020B0506020202020204" pitchFamily="34" charset="0"/>
                        </a:rPr>
                        <a:t>(Scenario)</a:t>
                      </a:r>
                      <a:endParaRPr lang="en-CA" sz="1600">
                        <a:effectLst/>
                        <a:latin typeface="Avenir Next Condensed" panose="020B0506020202020204" pitchFamily="34" charset="0"/>
                      </a:endParaRPr>
                    </a:p>
                  </a:txBody>
                  <a:tcPr marL="17408" marR="17408" marT="0"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tc>
                  <a:txBody>
                    <a:bodyPr/>
                    <a:lstStyle/>
                    <a:p>
                      <a:pPr algn="ctr"/>
                      <a:r>
                        <a:rPr lang="en-CA" sz="1600">
                          <a:solidFill>
                            <a:srgbClr val="FFFFFF"/>
                          </a:solidFill>
                          <a:effectLst/>
                          <a:latin typeface="Avenir Next Condensed" panose="020B0506020202020204" pitchFamily="34" charset="0"/>
                        </a:rPr>
                        <a:t>HIGH CASE (Scenario)</a:t>
                      </a:r>
                      <a:endParaRPr lang="en-CA" sz="1600">
                        <a:effectLst/>
                        <a:latin typeface="Avenir Next Condensed" panose="020B0506020202020204" pitchFamily="34" charset="0"/>
                      </a:endParaRPr>
                    </a:p>
                  </a:txBody>
                  <a:tcPr marL="17408" marR="17408" marT="0" marB="0" anchor="ct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000000"/>
                    </a:solidFill>
                  </a:tcPr>
                </a:tc>
                <a:extLst>
                  <a:ext uri="{0D108BD9-81ED-4DB2-BD59-A6C34878D82A}">
                    <a16:rowId xmlns:a16="http://schemas.microsoft.com/office/drawing/2014/main" val="1942308116"/>
                  </a:ext>
                </a:extLst>
              </a:tr>
              <a:tr h="336238">
                <a:tc>
                  <a:txBody>
                    <a:bodyPr/>
                    <a:lstStyle/>
                    <a:p>
                      <a:pPr algn="ctr"/>
                      <a:r>
                        <a:rPr lang="en-CA" sz="1600">
                          <a:solidFill>
                            <a:srgbClr val="FFFFFF"/>
                          </a:solidFill>
                          <a:effectLst/>
                          <a:latin typeface="Avenir Next Condensed" panose="020B0506020202020204" pitchFamily="34" charset="0"/>
                        </a:rPr>
                        <a:t>FTEs</a:t>
                      </a: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144565"/>
                    </a:solidFill>
                  </a:tcPr>
                </a:tc>
                <a:tc>
                  <a:txBody>
                    <a:bodyPr/>
                    <a:lstStyle/>
                    <a:p>
                      <a:r>
                        <a:rPr lang="en-CA" sz="1600">
                          <a:solidFill>
                            <a:srgbClr val="000000"/>
                          </a:solidFill>
                          <a:effectLst/>
                          <a:latin typeface="Avenir Next Condensed" panose="020B0506020202020204" pitchFamily="34" charset="0"/>
                        </a:rPr>
                        <a:t>42.4 FTE</a:t>
                      </a:r>
                      <a:endParaRPr lang="en-CA" sz="1600">
                        <a:effectLst/>
                        <a:latin typeface="Avenir Next Condensed" panose="020B0506020202020204" pitchFamily="34" charset="0"/>
                      </a:endParaRPr>
                    </a:p>
                  </a:txBody>
                  <a:tcPr marL="17408" marR="17408"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BEBEB"/>
                    </a:solidFill>
                  </a:tcPr>
                </a:tc>
                <a:tc>
                  <a:txBody>
                    <a:bodyPr/>
                    <a:lstStyle/>
                    <a:p>
                      <a:pPr algn="ctr"/>
                      <a:r>
                        <a:rPr lang="en-CA" sz="1600">
                          <a:solidFill>
                            <a:srgbClr val="000000"/>
                          </a:solidFill>
                          <a:effectLst/>
                          <a:latin typeface="Avenir Next Condensed" panose="020B0506020202020204" pitchFamily="34" charset="0"/>
                        </a:rPr>
                        <a:t>Population per FTE</a:t>
                      </a: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BEBEB"/>
                    </a:solidFill>
                  </a:tcPr>
                </a:tc>
                <a:tc>
                  <a:txBody>
                    <a:bodyPr/>
                    <a:lstStyle/>
                    <a:p>
                      <a:pPr algn="ctr"/>
                      <a:r>
                        <a:rPr lang="en-CA" sz="1600">
                          <a:solidFill>
                            <a:srgbClr val="000000"/>
                          </a:solidFill>
                          <a:effectLst/>
                          <a:latin typeface="Avenir Next Condensed" panose="020B0506020202020204" pitchFamily="34" charset="0"/>
                        </a:rPr>
                        <a:t>6,719</a:t>
                      </a: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BEBEB"/>
                    </a:solidFill>
                  </a:tcPr>
                </a:tc>
                <a:tc>
                  <a:txBody>
                    <a:bodyPr/>
                    <a:lstStyle/>
                    <a:p>
                      <a:pPr algn="ctr"/>
                      <a:r>
                        <a:rPr lang="en-CA" sz="1600">
                          <a:solidFill>
                            <a:srgbClr val="000000"/>
                          </a:solidFill>
                          <a:effectLst/>
                          <a:latin typeface="Avenir Next Condensed" panose="020B0506020202020204" pitchFamily="34" charset="0"/>
                        </a:rPr>
                        <a:t>4,682</a:t>
                      </a: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BEBEB"/>
                    </a:solidFill>
                  </a:tcPr>
                </a:tc>
                <a:tc>
                  <a:txBody>
                    <a:bodyPr/>
                    <a:lstStyle/>
                    <a:p>
                      <a:pPr algn="ctr"/>
                      <a:r>
                        <a:rPr lang="en-CA" sz="1600">
                          <a:solidFill>
                            <a:srgbClr val="000000"/>
                          </a:solidFill>
                          <a:effectLst/>
                          <a:latin typeface="Avenir Next Condensed" panose="020B0506020202020204" pitchFamily="34" charset="0"/>
                        </a:rPr>
                        <a:t>4,294</a:t>
                      </a: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BEBEB"/>
                    </a:solidFill>
                  </a:tcPr>
                </a:tc>
                <a:extLst>
                  <a:ext uri="{0D108BD9-81ED-4DB2-BD59-A6C34878D82A}">
                    <a16:rowId xmlns:a16="http://schemas.microsoft.com/office/drawing/2014/main" val="3260276670"/>
                  </a:ext>
                </a:extLst>
              </a:tr>
              <a:tr h="1344949">
                <a:tc>
                  <a:txBody>
                    <a:bodyPr/>
                    <a:lstStyle/>
                    <a:p>
                      <a:pPr algn="ctr"/>
                      <a:r>
                        <a:rPr lang="en-CA" sz="1600">
                          <a:solidFill>
                            <a:srgbClr val="FFFFFF"/>
                          </a:solidFill>
                          <a:effectLst/>
                          <a:latin typeface="Avenir Next Condensed" panose="020B0506020202020204" pitchFamily="34" charset="0"/>
                        </a:rPr>
                        <a:t>Scenario FTEs</a:t>
                      </a: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a:txBody>
                    <a:bodyPr/>
                    <a:lstStyle/>
                    <a:p>
                      <a:r>
                        <a:rPr lang="en-CA" sz="1600">
                          <a:solidFill>
                            <a:srgbClr val="000000"/>
                          </a:solidFill>
                          <a:effectLst/>
                          <a:latin typeface="Avenir Next Condensed" panose="020B0506020202020204" pitchFamily="34" charset="0"/>
                        </a:rPr>
                        <a:t>Current  complement is </a:t>
                      </a:r>
                      <a:r>
                        <a:rPr lang="en-CA" sz="1600" u="sng">
                          <a:solidFill>
                            <a:srgbClr val="000000"/>
                          </a:solidFill>
                          <a:effectLst/>
                          <a:latin typeface="Avenir Next Condensed" panose="020B0506020202020204" pitchFamily="34" charset="0"/>
                        </a:rPr>
                        <a:t>slightly below </a:t>
                      </a:r>
                      <a:r>
                        <a:rPr lang="en-CA" sz="1600">
                          <a:solidFill>
                            <a:srgbClr val="000000"/>
                          </a:solidFill>
                          <a:effectLst/>
                          <a:latin typeface="Avenir Next Condensed" panose="020B0506020202020204" pitchFamily="34" charset="0"/>
                        </a:rPr>
                        <a:t>(1.58 FTE) the base case benchmark</a:t>
                      </a:r>
                      <a:endParaRPr lang="en-CA" sz="1600">
                        <a:effectLst/>
                        <a:latin typeface="Avenir Next Condensed" panose="020B0506020202020204" pitchFamily="34" charset="0"/>
                      </a:endParaRPr>
                    </a:p>
                  </a:txBody>
                  <a:tcPr marL="17408" marR="17408"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tcPr>
                </a:tc>
                <a:tc>
                  <a:txBody>
                    <a:bodyPr/>
                    <a:lstStyle/>
                    <a:p>
                      <a:br>
                        <a:rPr lang="en-CA" sz="1600">
                          <a:effectLst/>
                          <a:latin typeface="Avenir Next Condensed" panose="020B0506020202020204" pitchFamily="34" charset="0"/>
                        </a:rPr>
                      </a:b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tcPr>
                </a:tc>
                <a:tc>
                  <a:txBody>
                    <a:bodyPr/>
                    <a:lstStyle/>
                    <a:p>
                      <a:r>
                        <a:rPr lang="en-CA" sz="1600">
                          <a:solidFill>
                            <a:srgbClr val="000000"/>
                          </a:solidFill>
                          <a:effectLst/>
                          <a:latin typeface="Avenir Next Condensed" panose="020B0506020202020204" pitchFamily="34" charset="0"/>
                        </a:rPr>
                        <a:t>Decrease by 9.9 FTE over the 10-year forecast period</a:t>
                      </a: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tcPr>
                </a:tc>
                <a:tc>
                  <a:txBody>
                    <a:bodyPr/>
                    <a:lstStyle/>
                    <a:p>
                      <a:r>
                        <a:rPr lang="en-CA" sz="1600">
                          <a:solidFill>
                            <a:srgbClr val="000000"/>
                          </a:solidFill>
                          <a:effectLst/>
                          <a:latin typeface="Avenir Next Condensed" panose="020B0506020202020204" pitchFamily="34" charset="0"/>
                        </a:rPr>
                        <a:t>Increase by 10.5 FTE over the 10-year forecast period</a:t>
                      </a: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tcPr>
                </a:tc>
                <a:tc>
                  <a:txBody>
                    <a:bodyPr/>
                    <a:lstStyle/>
                    <a:p>
                      <a:r>
                        <a:rPr lang="en-CA" sz="1600">
                          <a:solidFill>
                            <a:srgbClr val="000000"/>
                          </a:solidFill>
                          <a:effectLst/>
                          <a:latin typeface="Avenir Next Condensed" panose="020B0506020202020204" pitchFamily="34" charset="0"/>
                        </a:rPr>
                        <a:t>Increase by 19.36 FTE over the 10-year forecast period </a:t>
                      </a: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56B12"/>
                      </a:solidFill>
                      <a:prstDash val="solid"/>
                      <a:round/>
                      <a:headEnd type="none" w="med" len="med"/>
                      <a:tailEnd type="none" w="med" len="med"/>
                    </a:lnB>
                  </a:tcPr>
                </a:tc>
                <a:extLst>
                  <a:ext uri="{0D108BD9-81ED-4DB2-BD59-A6C34878D82A}">
                    <a16:rowId xmlns:a16="http://schemas.microsoft.com/office/drawing/2014/main" val="2272017771"/>
                  </a:ext>
                </a:extLst>
              </a:tr>
              <a:tr h="3536393">
                <a:tc>
                  <a:txBody>
                    <a:bodyPr/>
                    <a:lstStyle/>
                    <a:p>
                      <a:pPr algn="ctr"/>
                      <a:r>
                        <a:rPr lang="en-CA" sz="1600">
                          <a:solidFill>
                            <a:srgbClr val="FFFFFF"/>
                          </a:solidFill>
                          <a:effectLst/>
                          <a:latin typeface="Avenir Next Condensed" panose="020B0506020202020204" pitchFamily="34" charset="0"/>
                        </a:rPr>
                        <a:t>Description</a:t>
                      </a:r>
                      <a:endParaRPr lang="en-CA" sz="1600">
                        <a:effectLst/>
                        <a:latin typeface="Avenir Next Condensed" panose="020B0506020202020204" pitchFamily="34" charset="0"/>
                      </a:endParaRPr>
                    </a:p>
                  </a:txBody>
                  <a:tcPr marL="17408" marR="17408" marT="0" marB="0" anchor="ctr">
                    <a:lnL w="9525" cap="flat" cmpd="sng" algn="ctr">
                      <a:solidFill>
                        <a:srgbClr val="C56B12"/>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144565"/>
                    </a:solidFill>
                  </a:tcPr>
                </a:tc>
                <a:tc gridSpan="5">
                  <a:txBody>
                    <a:bodyPr/>
                    <a:lstStyle/>
                    <a:p>
                      <a:r>
                        <a:rPr lang="en-CA" sz="1600" dirty="0">
                          <a:solidFill>
                            <a:srgbClr val="000000"/>
                          </a:solidFill>
                          <a:effectLst/>
                          <a:latin typeface="Avenir Next Condensed" panose="020B0506020202020204" pitchFamily="34" charset="0"/>
                        </a:rPr>
                        <a:t>Pharmacy technicians are accountable and responsible for the technical aspects of both new and refill prescriptions, (correct patient, drug dosage form/route, dose, doctor) (Successful Integration of Pharmacy Technicians, Centric Health and Canadian Pharmacist Assoc., January 2014) Pharmacy technicians transcribe new medication therapy orders, changes or refills into patient files, and fill, prepare, and/or package the medications. Many technicians compound sterile products and may prepare specialty items such as epidurals, chemotherapy and investigational drugs.</a:t>
                      </a:r>
                      <a:endParaRPr lang="en-CA" sz="1600" dirty="0">
                        <a:effectLst/>
                        <a:latin typeface="Avenir Next Condensed" panose="020B0506020202020204" pitchFamily="34" charset="0"/>
                      </a:endParaRPr>
                    </a:p>
                    <a:p>
                      <a:br>
                        <a:rPr lang="en-CA" sz="1600" dirty="0">
                          <a:solidFill>
                            <a:srgbClr val="000000"/>
                          </a:solidFill>
                          <a:effectLst/>
                          <a:latin typeface="Avenir Next Condensed" panose="020B0506020202020204" pitchFamily="34" charset="0"/>
                        </a:rPr>
                      </a:br>
                      <a:endParaRPr lang="en-CA" sz="1600" dirty="0">
                        <a:solidFill>
                          <a:srgbClr val="000000"/>
                        </a:solidFill>
                        <a:effectLst/>
                        <a:latin typeface="Avenir Next Condensed" panose="020B0506020202020204" pitchFamily="34" charset="0"/>
                      </a:endParaRPr>
                    </a:p>
                    <a:p>
                      <a:r>
                        <a:rPr lang="en-CA" sz="1600" dirty="0">
                          <a:solidFill>
                            <a:srgbClr val="000000"/>
                          </a:solidFill>
                          <a:effectLst/>
                          <a:latin typeface="Avenir Next Condensed" panose="020B0506020202020204" pitchFamily="34" charset="0"/>
                        </a:rPr>
                        <a:t>The Prince Edward Island College of Pharmacists lists 80 active pharmacy technician members with 53% (42) being employed by Health PEI and 38 working in the private sector. Pharmacy technicians are not required to register with the Prince Edward Island College of Pharmacists in order to legally practice and use the title "pharmacy technician". The total active members (80) may be significantly understated.</a:t>
                      </a:r>
                      <a:r>
                        <a:rPr lang="en-CA" sz="1600" dirty="0">
                          <a:solidFill>
                            <a:srgbClr val="FFFFFF"/>
                          </a:solidFill>
                          <a:effectLst/>
                          <a:latin typeface="Avenir Next Condensed" panose="020B0506020202020204" pitchFamily="34" charset="0"/>
                        </a:rPr>
                        <a:t>.</a:t>
                      </a:r>
                      <a:br>
                        <a:rPr lang="en-CA" sz="1600" dirty="0">
                          <a:solidFill>
                            <a:srgbClr val="FFFFFF"/>
                          </a:solidFill>
                          <a:effectLst/>
                          <a:latin typeface="Avenir Next Condensed" panose="020B0506020202020204" pitchFamily="34" charset="0"/>
                        </a:rPr>
                      </a:br>
                      <a:endParaRPr lang="en-CA" sz="1600" dirty="0">
                        <a:solidFill>
                          <a:srgbClr val="FFFFFF"/>
                        </a:solidFill>
                        <a:effectLst/>
                        <a:latin typeface="Avenir Next Condensed" panose="020B0506020202020204" pitchFamily="34" charset="0"/>
                      </a:endParaRPr>
                    </a:p>
                    <a:p>
                      <a:r>
                        <a:rPr lang="en-CA" sz="1600" dirty="0">
                          <a:solidFill>
                            <a:srgbClr val="FFFFFF"/>
                          </a:solidFill>
                          <a:effectLst/>
                          <a:latin typeface="Avenir Next Condensed" panose="020B0506020202020204" pitchFamily="34" charset="0"/>
                        </a:rPr>
                        <a:t> </a:t>
                      </a:r>
                      <a:r>
                        <a:rPr lang="en-CA" sz="1600" u="sng" dirty="0">
                          <a:solidFill>
                            <a:srgbClr val="0B4CB4"/>
                          </a:solidFill>
                          <a:effectLst/>
                          <a:latin typeface="Avenir Next Condensed" panose="020B0506020202020204" pitchFamily="34" charset="0"/>
                          <a:hlinkClick r:id="rId2"/>
                        </a:rPr>
                        <a:t>https://peicp.portalca.thentiacloud.net/webs/portal/#/</a:t>
                      </a:r>
                      <a:endParaRPr lang="en-CA" sz="1600" dirty="0">
                        <a:effectLst/>
                        <a:latin typeface="Avenir Next Condensed" panose="020B0506020202020204" pitchFamily="34" charset="0"/>
                      </a:endParaRPr>
                    </a:p>
                  </a:txBody>
                  <a:tcPr marL="17408" marR="17408" marT="0" marB="0" anchor="ctr">
                    <a:lnL w="9525" cap="flat" cmpd="sng" algn="ctr">
                      <a:solidFill>
                        <a:srgbClr val="000000"/>
                      </a:solidFill>
                      <a:prstDash val="solid"/>
                      <a:round/>
                      <a:headEnd type="none" w="med" len="med"/>
                      <a:tailEnd type="none" w="med" len="med"/>
                    </a:lnL>
                    <a:lnR w="9525" cap="flat" cmpd="sng" algn="ctr">
                      <a:solidFill>
                        <a:srgbClr val="C56B12"/>
                      </a:solidFill>
                      <a:prstDash val="solid"/>
                      <a:round/>
                      <a:headEnd type="none" w="med" len="med"/>
                      <a:tailEnd type="none" w="med" len="med"/>
                    </a:lnR>
                    <a:lnT w="9525" cap="flat" cmpd="sng" algn="ctr">
                      <a:solidFill>
                        <a:srgbClr val="C56B12"/>
                      </a:solidFill>
                      <a:prstDash val="solid"/>
                      <a:round/>
                      <a:headEnd type="none" w="med" len="med"/>
                      <a:tailEnd type="none" w="med" len="med"/>
                    </a:lnT>
                    <a:lnB w="9525" cap="flat" cmpd="sng" algn="ctr">
                      <a:solidFill>
                        <a:srgbClr val="C56B12"/>
                      </a:solidFill>
                      <a:prstDash val="solid"/>
                      <a:round/>
                      <a:headEnd type="none" w="med" len="med"/>
                      <a:tailEnd type="none" w="med" len="med"/>
                    </a:lnB>
                    <a:solidFill>
                      <a:srgbClr val="EBEBE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34000808"/>
                  </a:ext>
                </a:extLst>
              </a:tr>
            </a:tbl>
          </a:graphicData>
        </a:graphic>
      </p:graphicFrame>
    </p:spTree>
    <p:extLst>
      <p:ext uri="{BB962C8B-B14F-4D97-AF65-F5344CB8AC3E}">
        <p14:creationId xmlns:p14="http://schemas.microsoft.com/office/powerpoint/2010/main" val="1234473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4294" y="0"/>
            <a:ext cx="9172587"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Agenda</a:t>
            </a:r>
          </a:p>
        </p:txBody>
      </p:sp>
      <p:sp>
        <p:nvSpPr>
          <p:cNvPr id="12" name="Oval 11"/>
          <p:cNvSpPr/>
          <p:nvPr/>
        </p:nvSpPr>
        <p:spPr>
          <a:xfrm>
            <a:off x="8308419" y="6056179"/>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27</a:t>
            </a:r>
          </a:p>
        </p:txBody>
      </p:sp>
      <p:graphicFrame>
        <p:nvGraphicFramePr>
          <p:cNvPr id="7" name="Diagram 6">
            <a:extLst>
              <a:ext uri="{FF2B5EF4-FFF2-40B4-BE49-F238E27FC236}">
                <a16:creationId xmlns:a16="http://schemas.microsoft.com/office/drawing/2014/main" id="{98C8396D-DBEA-4447-BE1F-698FFF0D5593}"/>
              </a:ext>
            </a:extLst>
          </p:cNvPr>
          <p:cNvGraphicFramePr/>
          <p:nvPr>
            <p:extLst>
              <p:ext uri="{D42A27DB-BD31-4B8C-83A1-F6EECF244321}">
                <p14:modId xmlns:p14="http://schemas.microsoft.com/office/powerpoint/2010/main" val="2303337935"/>
              </p:ext>
            </p:extLst>
          </p:nvPr>
        </p:nvGraphicFramePr>
        <p:xfrm>
          <a:off x="1" y="1397000"/>
          <a:ext cx="9144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6977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34843-CD91-8B62-1C4C-0BD771FD2734}"/>
              </a:ext>
            </a:extLst>
          </p:cNvPr>
          <p:cNvSpPr>
            <a:spLocks noGrp="1"/>
          </p:cNvSpPr>
          <p:nvPr>
            <p:ph idx="1"/>
          </p:nvPr>
        </p:nvSpPr>
        <p:spPr/>
        <p:txBody>
          <a:bodyPr>
            <a:normAutofit/>
          </a:bodyPr>
          <a:lstStyle/>
          <a:p>
            <a:r>
              <a:rPr lang="en-US" sz="2800" dirty="0">
                <a:latin typeface="Avenir Next Condensed" panose="020B0506020202020204" pitchFamily="34" charset="0"/>
              </a:rPr>
              <a:t>Organized using six sectors or clusters:</a:t>
            </a:r>
          </a:p>
          <a:p>
            <a:pPr lvl="2"/>
            <a:r>
              <a:rPr lang="en-US" sz="2800" dirty="0">
                <a:latin typeface="Avenir Next Condensed" panose="020B0506020202020204" pitchFamily="34" charset="0"/>
              </a:rPr>
              <a:t>Transition to Implementation</a:t>
            </a:r>
          </a:p>
          <a:p>
            <a:pPr lvl="2"/>
            <a:r>
              <a:rPr lang="en-US" sz="2800" dirty="0">
                <a:latin typeface="Avenir Next Condensed" panose="020B0506020202020204" pitchFamily="34" charset="0"/>
              </a:rPr>
              <a:t>Ongoing Health Workforce Planning</a:t>
            </a:r>
          </a:p>
          <a:p>
            <a:pPr lvl="2"/>
            <a:r>
              <a:rPr lang="en-US" sz="2800" dirty="0">
                <a:latin typeface="Avenir Next Condensed" panose="020B0506020202020204" pitchFamily="34" charset="0"/>
              </a:rPr>
              <a:t>Core Services</a:t>
            </a:r>
          </a:p>
          <a:p>
            <a:pPr lvl="2"/>
            <a:r>
              <a:rPr lang="en-US" sz="2800" dirty="0">
                <a:latin typeface="Avenir Next Condensed" panose="020B0506020202020204" pitchFamily="34" charset="0"/>
              </a:rPr>
              <a:t>Maintaining the Health Workforce Planning Model</a:t>
            </a:r>
          </a:p>
          <a:p>
            <a:pPr lvl="2"/>
            <a:r>
              <a:rPr lang="en-US" sz="2800" dirty="0">
                <a:latin typeface="Avenir Next Condensed" panose="020B0506020202020204" pitchFamily="34" charset="0"/>
              </a:rPr>
              <a:t>Influencing and Managing the Future Supply of Health Professionals</a:t>
            </a:r>
          </a:p>
          <a:p>
            <a:pPr lvl="2"/>
            <a:r>
              <a:rPr lang="en-US" sz="2800" dirty="0">
                <a:latin typeface="Avenir Next Condensed" panose="020B0506020202020204" pitchFamily="34" charset="0"/>
              </a:rPr>
              <a:t>Clinical Governance</a:t>
            </a:r>
          </a:p>
        </p:txBody>
      </p:sp>
      <p:sp>
        <p:nvSpPr>
          <p:cNvPr id="4" name="Oval 3">
            <a:extLst>
              <a:ext uri="{FF2B5EF4-FFF2-40B4-BE49-F238E27FC236}">
                <a16:creationId xmlns:a16="http://schemas.microsoft.com/office/drawing/2014/main" id="{4D2068AB-B311-8EC0-857A-C1CD85544B92}"/>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28</a:t>
            </a:r>
          </a:p>
        </p:txBody>
      </p:sp>
      <p:sp>
        <p:nvSpPr>
          <p:cNvPr id="6" name="Title 1">
            <a:extLst>
              <a:ext uri="{FF2B5EF4-FFF2-40B4-BE49-F238E27FC236}">
                <a16:creationId xmlns:a16="http://schemas.microsoft.com/office/drawing/2014/main" id="{E1446E4C-D529-4C1C-1EA5-0BC67B283433}"/>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55 Recommendations</a:t>
            </a:r>
          </a:p>
        </p:txBody>
      </p:sp>
    </p:spTree>
    <p:extLst>
      <p:ext uri="{BB962C8B-B14F-4D97-AF65-F5344CB8AC3E}">
        <p14:creationId xmlns:p14="http://schemas.microsoft.com/office/powerpoint/2010/main" val="3538007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0"/>
            <a:ext cx="9144000"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Avenir Next Condensed" panose="020B0506020202020204" pitchFamily="34" charset="0"/>
                <a:cs typeface="Whitney HTF Book Condensed"/>
              </a:rPr>
              <a:t>Focus of Presentation</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a:t>
            </a:r>
          </a:p>
        </p:txBody>
      </p:sp>
      <p:sp>
        <p:nvSpPr>
          <p:cNvPr id="3" name="TextBox 2">
            <a:extLst>
              <a:ext uri="{FF2B5EF4-FFF2-40B4-BE49-F238E27FC236}">
                <a16:creationId xmlns:a16="http://schemas.microsoft.com/office/drawing/2014/main" id="{124699A5-CC58-E844-93E0-A59C95918641}"/>
              </a:ext>
            </a:extLst>
          </p:cNvPr>
          <p:cNvSpPr txBox="1"/>
          <p:nvPr/>
        </p:nvSpPr>
        <p:spPr>
          <a:xfrm>
            <a:off x="0" y="1761715"/>
            <a:ext cx="9143999"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Avenir Next Condensed" panose="020B0506020202020204" pitchFamily="34" charset="0"/>
              </a:rPr>
              <a:t>Is deliberately light on methodology and statistics – covered extensively in the final report</a:t>
            </a:r>
          </a:p>
          <a:p>
            <a:pPr marL="457200" indent="-457200">
              <a:buFont typeface="Arial" panose="020B0604020202020204" pitchFamily="34" charset="0"/>
              <a:buChar char="•"/>
            </a:pPr>
            <a:endParaRPr lang="en-US" sz="3200" dirty="0">
              <a:latin typeface="Avenir Next Condensed" panose="020B0506020202020204" pitchFamily="34" charset="0"/>
            </a:endParaRPr>
          </a:p>
          <a:p>
            <a:endParaRPr lang="en-US" sz="3200" dirty="0">
              <a:latin typeface="Avenir Next Condensed" panose="020B0506020202020204" pitchFamily="34" charset="0"/>
            </a:endParaRPr>
          </a:p>
          <a:p>
            <a:pPr marL="457200" indent="-457200">
              <a:buFont typeface="Arial" panose="020B0604020202020204" pitchFamily="34" charset="0"/>
              <a:buChar char="•"/>
            </a:pPr>
            <a:r>
              <a:rPr lang="en-US" sz="3200" dirty="0">
                <a:latin typeface="Avenir Next Condensed" panose="020B0506020202020204" pitchFamily="34" charset="0"/>
              </a:rPr>
              <a:t>Much more focused on:</a:t>
            </a:r>
          </a:p>
          <a:p>
            <a:pPr marL="914400" lvl="1" indent="-457200">
              <a:buFont typeface="Arial" panose="020B0604020202020204" pitchFamily="34" charset="0"/>
              <a:buChar char="•"/>
            </a:pPr>
            <a:r>
              <a:rPr lang="en-US" sz="3200" dirty="0">
                <a:latin typeface="Avenir Next Condensed" panose="020B0506020202020204" pitchFamily="34" charset="0"/>
              </a:rPr>
              <a:t>Observations</a:t>
            </a:r>
          </a:p>
          <a:p>
            <a:pPr marL="914400" lvl="1" indent="-457200">
              <a:buFont typeface="Arial" panose="020B0604020202020204" pitchFamily="34" charset="0"/>
              <a:buChar char="•"/>
            </a:pPr>
            <a:r>
              <a:rPr lang="en-US" sz="3200" dirty="0">
                <a:latin typeface="Avenir Next Condensed" panose="020B0506020202020204" pitchFamily="34" charset="0"/>
              </a:rPr>
              <a:t>Projections</a:t>
            </a:r>
          </a:p>
          <a:p>
            <a:pPr marL="914400" lvl="1" indent="-457200">
              <a:buFont typeface="Arial" panose="020B0604020202020204" pitchFamily="34" charset="0"/>
              <a:buChar char="•"/>
            </a:pPr>
            <a:r>
              <a:rPr lang="en-US" sz="3200" dirty="0">
                <a:latin typeface="Avenir Next Condensed" panose="020B0506020202020204" pitchFamily="34" charset="0"/>
              </a:rPr>
              <a:t>Recommendations</a:t>
            </a:r>
          </a:p>
        </p:txBody>
      </p:sp>
    </p:spTree>
    <p:extLst>
      <p:ext uri="{BB962C8B-B14F-4D97-AF65-F5344CB8AC3E}">
        <p14:creationId xmlns:p14="http://schemas.microsoft.com/office/powerpoint/2010/main" val="2296508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7F6D13-DFD1-0191-418F-035364BA4F08}"/>
              </a:ext>
            </a:extLst>
          </p:cNvPr>
          <p:cNvSpPr>
            <a:spLocks noGrp="1"/>
          </p:cNvSpPr>
          <p:nvPr>
            <p:ph idx="1"/>
          </p:nvPr>
        </p:nvSpPr>
        <p:spPr/>
        <p:txBody>
          <a:bodyPr/>
          <a:lstStyle/>
          <a:p>
            <a:r>
              <a:rPr lang="en-US" sz="3200" dirty="0">
                <a:latin typeface="Avenir Next Condensed" panose="020B0506020202020204" pitchFamily="34" charset="0"/>
              </a:rPr>
              <a:t>Approval followed by Implementation Committee and Facilitator (DM and CEO appointments)</a:t>
            </a:r>
          </a:p>
          <a:p>
            <a:r>
              <a:rPr lang="en-US" dirty="0">
                <a:latin typeface="Avenir Next Condensed" panose="020B0506020202020204" pitchFamily="34" charset="0"/>
              </a:rPr>
              <a:t>Update data and fact checks</a:t>
            </a:r>
          </a:p>
          <a:p>
            <a:r>
              <a:rPr lang="en-US" sz="3200" dirty="0">
                <a:latin typeface="Avenir Next Condensed" panose="020B0506020202020204" pitchFamily="34" charset="0"/>
              </a:rPr>
              <a:t>Template reporting with bi-weekly virtual update and monthly in-person meetings</a:t>
            </a:r>
          </a:p>
          <a:p>
            <a:r>
              <a:rPr lang="en-US" dirty="0">
                <a:latin typeface="Avenir Next Condensed" panose="020B0506020202020204" pitchFamily="34" charset="0"/>
              </a:rPr>
              <a:t>Underpinned by a mandate, charter, principles, and high-Level and granular work plans</a:t>
            </a:r>
            <a:endParaRPr lang="en-US" sz="3200" dirty="0">
              <a:latin typeface="Avenir Next Condensed" panose="020B0506020202020204" pitchFamily="34" charset="0"/>
            </a:endParaRPr>
          </a:p>
          <a:p>
            <a:endParaRPr lang="en-US" dirty="0"/>
          </a:p>
        </p:txBody>
      </p:sp>
      <p:sp>
        <p:nvSpPr>
          <p:cNvPr id="4" name="Oval 3">
            <a:extLst>
              <a:ext uri="{FF2B5EF4-FFF2-40B4-BE49-F238E27FC236}">
                <a16:creationId xmlns:a16="http://schemas.microsoft.com/office/drawing/2014/main" id="{916BA7BF-1AD1-3995-2476-B496348F3AED}"/>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29</a:t>
            </a:r>
          </a:p>
        </p:txBody>
      </p:sp>
      <p:sp>
        <p:nvSpPr>
          <p:cNvPr id="5" name="Title 1">
            <a:extLst>
              <a:ext uri="{FF2B5EF4-FFF2-40B4-BE49-F238E27FC236}">
                <a16:creationId xmlns:a16="http://schemas.microsoft.com/office/drawing/2014/main" id="{9A8ABC82-F59D-FB6F-7B22-895809D46848}"/>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Transition to Implementation (1)</a:t>
            </a:r>
          </a:p>
        </p:txBody>
      </p:sp>
    </p:spTree>
    <p:extLst>
      <p:ext uri="{BB962C8B-B14F-4D97-AF65-F5344CB8AC3E}">
        <p14:creationId xmlns:p14="http://schemas.microsoft.com/office/powerpoint/2010/main" val="2962429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7F6D13-DFD1-0191-418F-035364BA4F08}"/>
              </a:ext>
            </a:extLst>
          </p:cNvPr>
          <p:cNvSpPr>
            <a:spLocks noGrp="1"/>
          </p:cNvSpPr>
          <p:nvPr>
            <p:ph idx="1"/>
          </p:nvPr>
        </p:nvSpPr>
        <p:spPr/>
        <p:txBody>
          <a:bodyPr/>
          <a:lstStyle/>
          <a:p>
            <a:r>
              <a:rPr lang="en-US" sz="3200" dirty="0">
                <a:latin typeface="Avenir Next Condensed" panose="020B0506020202020204" pitchFamily="34" charset="0"/>
              </a:rPr>
              <a:t>Prioritize by and within categories</a:t>
            </a:r>
          </a:p>
          <a:p>
            <a:r>
              <a:rPr lang="en-US" dirty="0">
                <a:latin typeface="Avenir Next Condensed" panose="020B0506020202020204" pitchFamily="34" charset="0"/>
              </a:rPr>
              <a:t>Assumptions where required</a:t>
            </a:r>
          </a:p>
          <a:p>
            <a:r>
              <a:rPr lang="en-US" sz="3200" dirty="0">
                <a:latin typeface="Avenir Next Condensed" panose="020B0506020202020204" pitchFamily="34" charset="0"/>
              </a:rPr>
              <a:t>Comprehensive record-keeping and reporting</a:t>
            </a:r>
          </a:p>
          <a:p>
            <a:r>
              <a:rPr lang="en-US" dirty="0">
                <a:latin typeface="Avenir Next Condensed" panose="020B0506020202020204" pitchFamily="34" charset="0"/>
              </a:rPr>
              <a:t>Cost-benefit analyses</a:t>
            </a:r>
          </a:p>
          <a:p>
            <a:r>
              <a:rPr lang="en-US" sz="3200" dirty="0">
                <a:latin typeface="Avenir Next Condensed" panose="020B0506020202020204" pitchFamily="34" charset="0"/>
              </a:rPr>
              <a:t>Adjusted schedules and activities with specific approval processes</a:t>
            </a:r>
          </a:p>
          <a:p>
            <a:r>
              <a:rPr lang="en-US" dirty="0">
                <a:latin typeface="Avenir Next Condensed" panose="020B0506020202020204" pitchFamily="34" charset="0"/>
              </a:rPr>
              <a:t>Responsiveness to external and internal meeting requests</a:t>
            </a:r>
            <a:endParaRPr lang="en-US" sz="3200" dirty="0">
              <a:latin typeface="Avenir Next Condensed" panose="020B0506020202020204" pitchFamily="34" charset="0"/>
            </a:endParaRPr>
          </a:p>
          <a:p>
            <a:endParaRPr lang="en-US" dirty="0"/>
          </a:p>
        </p:txBody>
      </p:sp>
      <p:sp>
        <p:nvSpPr>
          <p:cNvPr id="4" name="Oval 3">
            <a:extLst>
              <a:ext uri="{FF2B5EF4-FFF2-40B4-BE49-F238E27FC236}">
                <a16:creationId xmlns:a16="http://schemas.microsoft.com/office/drawing/2014/main" id="{916BA7BF-1AD1-3995-2476-B496348F3AED}"/>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30</a:t>
            </a:r>
          </a:p>
        </p:txBody>
      </p:sp>
      <p:sp>
        <p:nvSpPr>
          <p:cNvPr id="5" name="Title 1">
            <a:extLst>
              <a:ext uri="{FF2B5EF4-FFF2-40B4-BE49-F238E27FC236}">
                <a16:creationId xmlns:a16="http://schemas.microsoft.com/office/drawing/2014/main" id="{9A8ABC82-F59D-FB6F-7B22-895809D46848}"/>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Transition to Implementation (2)</a:t>
            </a:r>
          </a:p>
        </p:txBody>
      </p:sp>
    </p:spTree>
    <p:extLst>
      <p:ext uri="{BB962C8B-B14F-4D97-AF65-F5344CB8AC3E}">
        <p14:creationId xmlns:p14="http://schemas.microsoft.com/office/powerpoint/2010/main" val="28009203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77F6D4-67DE-A128-B94B-B388DBF800B7}"/>
              </a:ext>
            </a:extLst>
          </p:cNvPr>
          <p:cNvSpPr>
            <a:spLocks noGrp="1"/>
          </p:cNvSpPr>
          <p:nvPr>
            <p:ph idx="1"/>
          </p:nvPr>
        </p:nvSpPr>
        <p:spPr/>
        <p:txBody>
          <a:bodyPr>
            <a:normAutofit fontScale="92500" lnSpcReduction="10000"/>
          </a:bodyPr>
          <a:lstStyle/>
          <a:p>
            <a:r>
              <a:rPr lang="en-US" sz="3200" dirty="0">
                <a:latin typeface="Avenir Next Condensed" panose="020B0506020202020204" pitchFamily="34" charset="0"/>
              </a:rPr>
              <a:t>Start with 10-year base case scenarios as the strategic direction and framework</a:t>
            </a:r>
          </a:p>
          <a:p>
            <a:r>
              <a:rPr lang="en-US" dirty="0">
                <a:latin typeface="Avenir Next Condensed" panose="020B0506020202020204" pitchFamily="34" charset="0"/>
              </a:rPr>
              <a:t>Principles and model</a:t>
            </a:r>
            <a:endParaRPr lang="en-US" sz="3200" dirty="0">
              <a:latin typeface="Avenir Next Condensed" panose="020B0506020202020204" pitchFamily="34" charset="0"/>
            </a:endParaRPr>
          </a:p>
          <a:p>
            <a:r>
              <a:rPr lang="en-US" dirty="0">
                <a:latin typeface="Avenir Next Condensed" panose="020B0506020202020204" pitchFamily="34" charset="0"/>
              </a:rPr>
              <a:t>Data inputs as available</a:t>
            </a:r>
          </a:p>
          <a:p>
            <a:r>
              <a:rPr lang="en-US" sz="3200" dirty="0">
                <a:latin typeface="Avenir Next Condensed" panose="020B0506020202020204" pitchFamily="34" charset="0"/>
              </a:rPr>
              <a:t>Provincial program and clinical leads</a:t>
            </a:r>
          </a:p>
          <a:p>
            <a:r>
              <a:rPr lang="en-US" dirty="0">
                <a:latin typeface="Avenir Next Condensed" panose="020B0506020202020204" pitchFamily="34" charset="0"/>
              </a:rPr>
              <a:t>Recruitment and retention led by HPEI with representation by DHW and MSPEI</a:t>
            </a:r>
          </a:p>
          <a:p>
            <a:r>
              <a:rPr lang="en-US" sz="3200" dirty="0">
                <a:latin typeface="Avenir Next Condensed" panose="020B0506020202020204" pitchFamily="34" charset="0"/>
              </a:rPr>
              <a:t>Enhance PCCCs and target uptake, constitution, and funding</a:t>
            </a:r>
          </a:p>
          <a:p>
            <a:endParaRPr lang="en-US" dirty="0"/>
          </a:p>
        </p:txBody>
      </p:sp>
      <p:sp>
        <p:nvSpPr>
          <p:cNvPr id="4" name="Oval 3">
            <a:extLst>
              <a:ext uri="{FF2B5EF4-FFF2-40B4-BE49-F238E27FC236}">
                <a16:creationId xmlns:a16="http://schemas.microsoft.com/office/drawing/2014/main" id="{95116A55-522C-56B1-E5E8-0796BF8375D0}"/>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31</a:t>
            </a:r>
          </a:p>
        </p:txBody>
      </p:sp>
      <p:sp>
        <p:nvSpPr>
          <p:cNvPr id="5" name="Title 1">
            <a:extLst>
              <a:ext uri="{FF2B5EF4-FFF2-40B4-BE49-F238E27FC236}">
                <a16:creationId xmlns:a16="http://schemas.microsoft.com/office/drawing/2014/main" id="{0EF260DD-296A-6B3E-929B-42D5C1CE2615}"/>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pPr lvl="2" algn="ctr"/>
            <a:r>
              <a:rPr lang="en-US" sz="4400" dirty="0">
                <a:solidFill>
                  <a:schemeClr val="bg1"/>
                </a:solidFill>
                <a:latin typeface="Avenir Next Condensed" panose="020B0506020202020204" pitchFamily="34" charset="0"/>
              </a:rPr>
              <a:t>Ongoing Health Workforce Planning (1)</a:t>
            </a:r>
          </a:p>
        </p:txBody>
      </p:sp>
    </p:spTree>
    <p:extLst>
      <p:ext uri="{BB962C8B-B14F-4D97-AF65-F5344CB8AC3E}">
        <p14:creationId xmlns:p14="http://schemas.microsoft.com/office/powerpoint/2010/main" val="2843362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77F6D4-67DE-A128-B94B-B388DBF800B7}"/>
              </a:ext>
            </a:extLst>
          </p:cNvPr>
          <p:cNvSpPr>
            <a:spLocks noGrp="1"/>
          </p:cNvSpPr>
          <p:nvPr>
            <p:ph idx="1"/>
          </p:nvPr>
        </p:nvSpPr>
        <p:spPr/>
        <p:txBody>
          <a:bodyPr>
            <a:normAutofit/>
          </a:bodyPr>
          <a:lstStyle/>
          <a:p>
            <a:r>
              <a:rPr lang="en-US" sz="3200" dirty="0">
                <a:latin typeface="Avenir Next Condensed" panose="020B0506020202020204" pitchFamily="34" charset="0"/>
              </a:rPr>
              <a:t>Planning of proposed medical school to mitigate the impact on clinical FTEs</a:t>
            </a:r>
          </a:p>
          <a:p>
            <a:r>
              <a:rPr lang="en-US" dirty="0">
                <a:latin typeface="Avenir Next Condensed" panose="020B0506020202020204" pitchFamily="34" charset="0"/>
              </a:rPr>
              <a:t>Determine academic FTEs with allocations to clinical, educational, research, and administrative responsibilities</a:t>
            </a:r>
          </a:p>
          <a:p>
            <a:r>
              <a:rPr lang="en-US" sz="3200" dirty="0">
                <a:latin typeface="Avenir Next Condensed" panose="020B0506020202020204" pitchFamily="34" charset="0"/>
              </a:rPr>
              <a:t>Stress the criticality of public and population health</a:t>
            </a:r>
          </a:p>
          <a:p>
            <a:r>
              <a:rPr lang="en-US" dirty="0">
                <a:latin typeface="Avenir Next Condensed" panose="020B0506020202020204" pitchFamily="34" charset="0"/>
              </a:rPr>
              <a:t>Stress the criticality of mental health and addictions</a:t>
            </a:r>
          </a:p>
          <a:p>
            <a:r>
              <a:rPr lang="en-US" sz="3200" dirty="0">
                <a:latin typeface="Avenir Next Condensed" panose="020B0506020202020204" pitchFamily="34" charset="0"/>
              </a:rPr>
              <a:t>Maximize generalism</a:t>
            </a:r>
          </a:p>
          <a:p>
            <a:endParaRPr lang="en-US" dirty="0"/>
          </a:p>
        </p:txBody>
      </p:sp>
      <p:sp>
        <p:nvSpPr>
          <p:cNvPr id="4" name="Oval 3">
            <a:extLst>
              <a:ext uri="{FF2B5EF4-FFF2-40B4-BE49-F238E27FC236}">
                <a16:creationId xmlns:a16="http://schemas.microsoft.com/office/drawing/2014/main" id="{95116A55-522C-56B1-E5E8-0796BF8375D0}"/>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32</a:t>
            </a:r>
          </a:p>
        </p:txBody>
      </p:sp>
      <p:sp>
        <p:nvSpPr>
          <p:cNvPr id="5" name="Title 1">
            <a:extLst>
              <a:ext uri="{FF2B5EF4-FFF2-40B4-BE49-F238E27FC236}">
                <a16:creationId xmlns:a16="http://schemas.microsoft.com/office/drawing/2014/main" id="{0EF260DD-296A-6B3E-929B-42D5C1CE2615}"/>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pPr lvl="2" algn="ctr"/>
            <a:r>
              <a:rPr lang="en-US" sz="4400" dirty="0">
                <a:solidFill>
                  <a:schemeClr val="bg1"/>
                </a:solidFill>
                <a:latin typeface="Avenir Next Condensed" panose="020B0506020202020204" pitchFamily="34" charset="0"/>
              </a:rPr>
              <a:t>Ongoing Health Workforce Planning (2)</a:t>
            </a:r>
          </a:p>
        </p:txBody>
      </p:sp>
    </p:spTree>
    <p:extLst>
      <p:ext uri="{BB962C8B-B14F-4D97-AF65-F5344CB8AC3E}">
        <p14:creationId xmlns:p14="http://schemas.microsoft.com/office/powerpoint/2010/main" val="5344611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33716F-70A6-1B18-736B-569DBE7D6E9B}"/>
              </a:ext>
            </a:extLst>
          </p:cNvPr>
          <p:cNvSpPr>
            <a:spLocks noGrp="1"/>
          </p:cNvSpPr>
          <p:nvPr>
            <p:ph idx="1"/>
          </p:nvPr>
        </p:nvSpPr>
        <p:spPr/>
        <p:txBody>
          <a:bodyPr>
            <a:normAutofit lnSpcReduction="10000"/>
          </a:bodyPr>
          <a:lstStyle/>
          <a:p>
            <a:r>
              <a:rPr lang="en-US" sz="3200" dirty="0">
                <a:latin typeface="Avenir Next Condensed" panose="020B0506020202020204" pitchFamily="34" charset="0"/>
              </a:rPr>
              <a:t>Include comprehensive and collaborative care, emergency medicine, general internal medicine, general paediatrics, general psychiatry, obstetrics and gynecology, general surgery, anaesthesiology</a:t>
            </a:r>
            <a:r>
              <a:rPr lang="en-US" dirty="0">
                <a:latin typeface="Avenir Next Condensed" panose="020B0506020202020204" pitchFamily="34" charset="0"/>
              </a:rPr>
              <a:t>, diagnostic imaging, and general laboratory medicine</a:t>
            </a:r>
          </a:p>
          <a:p>
            <a:r>
              <a:rPr lang="en-US" sz="3200" dirty="0">
                <a:latin typeface="Avenir Next Condensed" panose="020B0506020202020204" pitchFamily="34" charset="0"/>
              </a:rPr>
              <a:t>Core services to be based at QEH and PCH</a:t>
            </a:r>
          </a:p>
          <a:p>
            <a:r>
              <a:rPr lang="en-US" dirty="0">
                <a:latin typeface="Avenir Next Condensed" panose="020B0506020202020204" pitchFamily="34" charset="0"/>
              </a:rPr>
              <a:t>Pan-provincial core services to be driven by population need</a:t>
            </a:r>
          </a:p>
          <a:p>
            <a:r>
              <a:rPr lang="en-US" sz="3200" dirty="0">
                <a:latin typeface="Avenir Next Condensed" panose="020B0506020202020204" pitchFamily="34" charset="0"/>
              </a:rPr>
              <a:t>Target 1:3 on-call</a:t>
            </a:r>
            <a:endParaRPr lang="en-US" dirty="0"/>
          </a:p>
        </p:txBody>
      </p:sp>
      <p:sp>
        <p:nvSpPr>
          <p:cNvPr id="4" name="Oval 3">
            <a:extLst>
              <a:ext uri="{FF2B5EF4-FFF2-40B4-BE49-F238E27FC236}">
                <a16:creationId xmlns:a16="http://schemas.microsoft.com/office/drawing/2014/main" id="{549F9A29-6F5D-58FE-93EF-E921CEF308E8}"/>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33</a:t>
            </a:r>
          </a:p>
        </p:txBody>
      </p:sp>
      <p:sp>
        <p:nvSpPr>
          <p:cNvPr id="5" name="Title 1">
            <a:extLst>
              <a:ext uri="{FF2B5EF4-FFF2-40B4-BE49-F238E27FC236}">
                <a16:creationId xmlns:a16="http://schemas.microsoft.com/office/drawing/2014/main" id="{752DF175-0DE2-5A88-6B11-6C4C3CCFE5C2}"/>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sz="4400" dirty="0">
                <a:solidFill>
                  <a:schemeClr val="bg1"/>
                </a:solidFill>
                <a:latin typeface="Avenir Next Condensed" panose="020B0506020202020204" pitchFamily="34" charset="0"/>
              </a:rPr>
              <a:t>Core Services</a:t>
            </a:r>
            <a:endParaRPr lang="en-US" dirty="0">
              <a:solidFill>
                <a:schemeClr val="bg1"/>
              </a:solidFill>
              <a:latin typeface="Whitney HTF Book Condensed"/>
              <a:cs typeface="Whitney HTF Book Condensed"/>
            </a:endParaRPr>
          </a:p>
        </p:txBody>
      </p:sp>
    </p:spTree>
    <p:extLst>
      <p:ext uri="{BB962C8B-B14F-4D97-AF65-F5344CB8AC3E}">
        <p14:creationId xmlns:p14="http://schemas.microsoft.com/office/powerpoint/2010/main" val="3709256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921DA2-083F-C94E-5D20-8649A5313C2F}"/>
              </a:ext>
            </a:extLst>
          </p:cNvPr>
          <p:cNvSpPr>
            <a:spLocks noGrp="1"/>
          </p:cNvSpPr>
          <p:nvPr>
            <p:ph idx="1"/>
          </p:nvPr>
        </p:nvSpPr>
        <p:spPr/>
        <p:txBody>
          <a:bodyPr/>
          <a:lstStyle/>
          <a:p>
            <a:r>
              <a:rPr lang="en-US" sz="3200" dirty="0">
                <a:latin typeface="Avenir Next Condensed" panose="020B0506020202020204" pitchFamily="34" charset="0"/>
              </a:rPr>
              <a:t>Assigned responsibilities led by DHW</a:t>
            </a:r>
          </a:p>
          <a:p>
            <a:r>
              <a:rPr lang="en-US" dirty="0">
                <a:latin typeface="Avenir Next Condensed" panose="020B0506020202020204" pitchFamily="34" charset="0"/>
              </a:rPr>
              <a:t>Robust database to be maintained</a:t>
            </a:r>
          </a:p>
          <a:p>
            <a:r>
              <a:rPr lang="en-US" sz="3200" dirty="0">
                <a:latin typeface="Avenir Next Condensed" panose="020B0506020202020204" pitchFamily="34" charset="0"/>
              </a:rPr>
              <a:t>Maintain workforce variables and dat</a:t>
            </a:r>
            <a:r>
              <a:rPr lang="en-US" dirty="0">
                <a:latin typeface="Avenir Next Condensed" panose="020B0506020202020204" pitchFamily="34" charset="0"/>
              </a:rPr>
              <a:t>a management (detailed list is provided in the report)</a:t>
            </a:r>
            <a:endParaRPr lang="en-US" sz="3200" dirty="0">
              <a:latin typeface="Avenir Next Condensed" panose="020B0506020202020204" pitchFamily="34" charset="0"/>
            </a:endParaRPr>
          </a:p>
          <a:p>
            <a:endParaRPr lang="en-US" dirty="0"/>
          </a:p>
        </p:txBody>
      </p:sp>
      <p:sp>
        <p:nvSpPr>
          <p:cNvPr id="4" name="Oval 3">
            <a:extLst>
              <a:ext uri="{FF2B5EF4-FFF2-40B4-BE49-F238E27FC236}">
                <a16:creationId xmlns:a16="http://schemas.microsoft.com/office/drawing/2014/main" id="{0AC8C7C8-A970-7203-0589-4D492AB95F22}"/>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34</a:t>
            </a:r>
          </a:p>
        </p:txBody>
      </p:sp>
      <p:sp>
        <p:nvSpPr>
          <p:cNvPr id="6" name="Title 1">
            <a:extLst>
              <a:ext uri="{FF2B5EF4-FFF2-40B4-BE49-F238E27FC236}">
                <a16:creationId xmlns:a16="http://schemas.microsoft.com/office/drawing/2014/main" id="{92A3F268-5752-C1A2-6488-A2A3FEACF392}"/>
              </a:ext>
            </a:extLst>
          </p:cNvPr>
          <p:cNvSpPr txBox="1">
            <a:spLocks noGrp="1"/>
          </p:cNvSpPr>
          <p:nvPr>
            <p:ph type="title"/>
          </p:nvPr>
        </p:nvSpPr>
        <p:spPr>
          <a:xfrm>
            <a:off x="457200" y="274638"/>
            <a:ext cx="8229600" cy="1325562"/>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CA" dirty="0">
                <a:solidFill>
                  <a:schemeClr val="bg1"/>
                </a:solidFill>
                <a:effectLst/>
                <a:latin typeface="Avenir Next Condensed" panose="020B0506020202020204" pitchFamily="34" charset="0"/>
              </a:rPr>
              <a:t>Maintaining the </a:t>
            </a:r>
            <a:r>
              <a:rPr lang="en-CA" dirty="0">
                <a:solidFill>
                  <a:schemeClr val="bg1"/>
                </a:solidFill>
                <a:latin typeface="Avenir Next Condensed" panose="020B0506020202020204" pitchFamily="34" charset="0"/>
              </a:rPr>
              <a:t>Health Workforce Planning </a:t>
            </a:r>
            <a:r>
              <a:rPr lang="en-CA" dirty="0">
                <a:solidFill>
                  <a:schemeClr val="bg1"/>
                </a:solidFill>
                <a:effectLst/>
                <a:latin typeface="Avenir Next Condensed" panose="020B0506020202020204" pitchFamily="34" charset="0"/>
              </a:rPr>
              <a:t>Model</a:t>
            </a:r>
            <a:endParaRPr lang="en-US" dirty="0">
              <a:solidFill>
                <a:schemeClr val="bg1"/>
              </a:solidFill>
              <a:latin typeface="Whitney HTF Book Condensed"/>
              <a:cs typeface="Whitney HTF Book Condensed"/>
            </a:endParaRPr>
          </a:p>
        </p:txBody>
      </p:sp>
    </p:spTree>
    <p:extLst>
      <p:ext uri="{BB962C8B-B14F-4D97-AF65-F5344CB8AC3E}">
        <p14:creationId xmlns:p14="http://schemas.microsoft.com/office/powerpoint/2010/main" val="26948278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FDBFB8-5C78-C9EF-D724-DEC6CCB05130}"/>
              </a:ext>
            </a:extLst>
          </p:cNvPr>
          <p:cNvSpPr>
            <a:spLocks noGrp="1"/>
          </p:cNvSpPr>
          <p:nvPr>
            <p:ph idx="1"/>
          </p:nvPr>
        </p:nvSpPr>
        <p:spPr/>
        <p:txBody>
          <a:bodyPr>
            <a:normAutofit fontScale="92500" lnSpcReduction="10000"/>
          </a:bodyPr>
          <a:lstStyle/>
          <a:p>
            <a:r>
              <a:rPr lang="en-US" sz="3200" dirty="0">
                <a:latin typeface="Avenir Next Condensed" panose="020B0506020202020204" pitchFamily="34" charset="0"/>
              </a:rPr>
              <a:t>DHW to drive FPT initiatives such as supply relative to need, ratio of family physicians-to specialists, ratio of generalists-to-subspecialists</a:t>
            </a:r>
          </a:p>
          <a:p>
            <a:r>
              <a:rPr lang="en-US" dirty="0">
                <a:latin typeface="Avenir Next Condensed" panose="020B0506020202020204" pitchFamily="34" charset="0"/>
              </a:rPr>
              <a:t>Liaison with Memorial University and Dalhousie University regarding size of undergraduate programs and size and mix of postgraduate health programs</a:t>
            </a:r>
          </a:p>
          <a:p>
            <a:r>
              <a:rPr lang="en-US" sz="3200" dirty="0">
                <a:latin typeface="Avenir Next Condensed" panose="020B0506020202020204" pitchFamily="34" charset="0"/>
              </a:rPr>
              <a:t>DHW and UPEI to revise </a:t>
            </a:r>
            <a:r>
              <a:rPr lang="en-US" dirty="0">
                <a:latin typeface="Avenir Next Condensed" panose="020B0506020202020204" pitchFamily="34" charset="0"/>
              </a:rPr>
              <a:t>allocations of positions that align with resource planning and need and changing national supply</a:t>
            </a:r>
          </a:p>
          <a:p>
            <a:r>
              <a:rPr lang="en-US" sz="3200" dirty="0">
                <a:latin typeface="Avenir Next Condensed" panose="020B0506020202020204" pitchFamily="34" charset="0"/>
              </a:rPr>
              <a:t>Review and realign priorities for international recruitment</a:t>
            </a:r>
          </a:p>
          <a:p>
            <a:endParaRPr lang="en-US" dirty="0"/>
          </a:p>
        </p:txBody>
      </p:sp>
      <p:sp>
        <p:nvSpPr>
          <p:cNvPr id="4" name="Oval 3">
            <a:extLst>
              <a:ext uri="{FF2B5EF4-FFF2-40B4-BE49-F238E27FC236}">
                <a16:creationId xmlns:a16="http://schemas.microsoft.com/office/drawing/2014/main" id="{437D6B00-E53E-1F30-5080-07AB5655B5CF}"/>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35</a:t>
            </a:r>
          </a:p>
        </p:txBody>
      </p:sp>
      <p:sp>
        <p:nvSpPr>
          <p:cNvPr id="5" name="Title 1">
            <a:extLst>
              <a:ext uri="{FF2B5EF4-FFF2-40B4-BE49-F238E27FC236}">
                <a16:creationId xmlns:a16="http://schemas.microsoft.com/office/drawing/2014/main" id="{9D8E40F5-0081-6EBF-80E9-7E52DF9FCDF4}"/>
              </a:ext>
            </a:extLst>
          </p:cNvPr>
          <p:cNvSpPr txBox="1">
            <a:spLocks noGrp="1"/>
          </p:cNvSpPr>
          <p:nvPr>
            <p:ph type="title"/>
          </p:nvPr>
        </p:nvSpPr>
        <p:spPr>
          <a:xfrm>
            <a:off x="457200" y="274638"/>
            <a:ext cx="8229600" cy="1325562"/>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CA" dirty="0">
                <a:solidFill>
                  <a:schemeClr val="bg1"/>
                </a:solidFill>
                <a:effectLst/>
                <a:latin typeface="Avenir Next Condensed" panose="020B0506020202020204" pitchFamily="34" charset="0"/>
              </a:rPr>
              <a:t>Influencing and Managing the Future Supply of Health Professionals</a:t>
            </a:r>
            <a:endParaRPr lang="en-US" dirty="0">
              <a:solidFill>
                <a:schemeClr val="bg1"/>
              </a:solidFill>
              <a:latin typeface="Whitney HTF Book Condensed"/>
              <a:cs typeface="Whitney HTF Book Condensed"/>
            </a:endParaRPr>
          </a:p>
        </p:txBody>
      </p:sp>
    </p:spTree>
    <p:extLst>
      <p:ext uri="{BB962C8B-B14F-4D97-AF65-F5344CB8AC3E}">
        <p14:creationId xmlns:p14="http://schemas.microsoft.com/office/powerpoint/2010/main" val="2182089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8AC607-D7D6-FC23-3C0C-F002E07956BB}"/>
              </a:ext>
            </a:extLst>
          </p:cNvPr>
          <p:cNvSpPr>
            <a:spLocks noGrp="1"/>
          </p:cNvSpPr>
          <p:nvPr>
            <p:ph idx="1"/>
          </p:nvPr>
        </p:nvSpPr>
        <p:spPr/>
        <p:txBody>
          <a:bodyPr>
            <a:normAutofit/>
          </a:bodyPr>
          <a:lstStyle/>
          <a:p>
            <a:r>
              <a:rPr lang="en-US" sz="2800" dirty="0">
                <a:latin typeface="Avenir Next Condensed" panose="020B0506020202020204" pitchFamily="34" charset="0"/>
              </a:rPr>
              <a:t>Ensure that clinical governance is provincial and is housed at DHW and HPEI</a:t>
            </a:r>
          </a:p>
          <a:p>
            <a:r>
              <a:rPr lang="en-US" sz="2800" dirty="0">
                <a:latin typeface="Avenir Next Condensed" panose="020B0506020202020204" pitchFamily="34" charset="0"/>
              </a:rPr>
              <a:t>Stress the criticality of a work plan and strategy drafted for clinical governance</a:t>
            </a:r>
          </a:p>
        </p:txBody>
      </p:sp>
      <p:sp>
        <p:nvSpPr>
          <p:cNvPr id="4" name="Oval 3">
            <a:extLst>
              <a:ext uri="{FF2B5EF4-FFF2-40B4-BE49-F238E27FC236}">
                <a16:creationId xmlns:a16="http://schemas.microsoft.com/office/drawing/2014/main" id="{B7A6C865-7063-8564-E2CE-D322AB3CACAA}"/>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36</a:t>
            </a:r>
          </a:p>
        </p:txBody>
      </p:sp>
      <p:sp>
        <p:nvSpPr>
          <p:cNvPr id="5" name="Title 1">
            <a:extLst>
              <a:ext uri="{FF2B5EF4-FFF2-40B4-BE49-F238E27FC236}">
                <a16:creationId xmlns:a16="http://schemas.microsoft.com/office/drawing/2014/main" id="{39FA9C2C-4D50-8827-CE9C-50EE046950AB}"/>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Clinical Governance</a:t>
            </a:r>
          </a:p>
        </p:txBody>
      </p:sp>
    </p:spTree>
    <p:extLst>
      <p:ext uri="{BB962C8B-B14F-4D97-AF65-F5344CB8AC3E}">
        <p14:creationId xmlns:p14="http://schemas.microsoft.com/office/powerpoint/2010/main" val="1320524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4C4B37-2EF2-7820-5C98-29315B52370D}"/>
              </a:ext>
            </a:extLst>
          </p:cNvPr>
          <p:cNvSpPr txBox="1"/>
          <p:nvPr/>
        </p:nvSpPr>
        <p:spPr>
          <a:xfrm>
            <a:off x="219089" y="1458794"/>
            <a:ext cx="8705822" cy="4562788"/>
          </a:xfrm>
          <a:prstGeom prst="rect">
            <a:avLst/>
          </a:prstGeom>
          <a:noFill/>
        </p:spPr>
        <p:txBody>
          <a:bodyPr wrap="square">
            <a:spAutoFit/>
          </a:bodyPr>
          <a:lstStyle/>
          <a:p>
            <a:pPr marL="457200" indent="-457200">
              <a:lnSpc>
                <a:spcPct val="150000"/>
              </a:lnSpc>
              <a:buFont typeface="Arial" panose="020B0604020202020204" pitchFamily="34" charset="0"/>
              <a:buChar char="•"/>
            </a:pPr>
            <a:r>
              <a:rPr lang="en-CA" sz="2800" dirty="0">
                <a:solidFill>
                  <a:srgbClr val="000000"/>
                </a:solidFill>
                <a:latin typeface="Avenir Next Condensed" panose="020B0506020202020204" pitchFamily="34" charset="0"/>
              </a:rPr>
              <a:t>T</a:t>
            </a:r>
            <a:r>
              <a:rPr lang="en-CA" sz="2800" dirty="0">
                <a:solidFill>
                  <a:srgbClr val="000000"/>
                </a:solidFill>
                <a:effectLst/>
                <a:latin typeface="Avenir Next Condensed" panose="020B0506020202020204" pitchFamily="34" charset="0"/>
              </a:rPr>
              <a:t>ransition from theory and underpinning data to  a clear process of implementation</a:t>
            </a:r>
            <a:endParaRPr lang="en-CA" sz="2800" dirty="0">
              <a:solidFill>
                <a:srgbClr val="000000"/>
              </a:solidFill>
              <a:latin typeface="Avenir Next Condensed" panose="020B0506020202020204" pitchFamily="34" charset="0"/>
            </a:endParaRPr>
          </a:p>
          <a:p>
            <a:pPr marL="457200" indent="-457200">
              <a:lnSpc>
                <a:spcPct val="150000"/>
              </a:lnSpc>
              <a:buFont typeface="Arial" panose="020B0604020202020204" pitchFamily="34" charset="0"/>
              <a:buChar char="•"/>
            </a:pPr>
            <a:r>
              <a:rPr lang="en-CA" sz="2800" dirty="0">
                <a:solidFill>
                  <a:srgbClr val="000000"/>
                </a:solidFill>
                <a:latin typeface="Avenir Next Condensed" panose="020B0506020202020204" pitchFamily="34" charset="0"/>
              </a:rPr>
              <a:t>R</a:t>
            </a:r>
            <a:r>
              <a:rPr lang="en-CA" sz="2800" dirty="0">
                <a:solidFill>
                  <a:srgbClr val="000000"/>
                </a:solidFill>
                <a:effectLst/>
                <a:latin typeface="Avenir Next Condensed" panose="020B0506020202020204" pitchFamily="34" charset="0"/>
              </a:rPr>
              <a:t>e-validate current state assessment </a:t>
            </a:r>
          </a:p>
          <a:p>
            <a:pPr marL="457200" indent="-457200">
              <a:lnSpc>
                <a:spcPct val="150000"/>
              </a:lnSpc>
              <a:buFont typeface="Arial" panose="020B0604020202020204" pitchFamily="34" charset="0"/>
              <a:buChar char="•"/>
            </a:pPr>
            <a:r>
              <a:rPr lang="en-CA" sz="2800" u="sng" dirty="0">
                <a:solidFill>
                  <a:srgbClr val="000000"/>
                </a:solidFill>
                <a:latin typeface="Avenir Next Condensed" panose="020B0506020202020204" pitchFamily="34" charset="0"/>
              </a:rPr>
              <a:t>E</a:t>
            </a:r>
            <a:r>
              <a:rPr lang="en-CA" sz="2800" u="sng" dirty="0">
                <a:solidFill>
                  <a:srgbClr val="000000"/>
                </a:solidFill>
                <a:effectLst/>
                <a:latin typeface="Avenir Next Condensed" panose="020B0506020202020204" pitchFamily="34" charset="0"/>
              </a:rPr>
              <a:t>arly refreshing </a:t>
            </a:r>
            <a:r>
              <a:rPr lang="en-CA" sz="2800" dirty="0">
                <a:solidFill>
                  <a:srgbClr val="000000"/>
                </a:solidFill>
                <a:effectLst/>
                <a:latin typeface="Avenir Next Condensed" panose="020B0506020202020204" pitchFamily="34" charset="0"/>
              </a:rPr>
              <a:t>of the data in parallel to the implementation process </a:t>
            </a:r>
          </a:p>
          <a:p>
            <a:pPr marL="457200" indent="-457200">
              <a:lnSpc>
                <a:spcPct val="150000"/>
              </a:lnSpc>
              <a:buFont typeface="Arial" panose="020B0604020202020204" pitchFamily="34" charset="0"/>
              <a:buChar char="•"/>
            </a:pPr>
            <a:r>
              <a:rPr lang="en-CA" sz="2800" dirty="0">
                <a:solidFill>
                  <a:srgbClr val="000000"/>
                </a:solidFill>
                <a:effectLst/>
                <a:latin typeface="Avenir Next Condensed" panose="020B0506020202020204" pitchFamily="34" charset="0"/>
              </a:rPr>
              <a:t>The binding force will be the</a:t>
            </a:r>
            <a:r>
              <a:rPr lang="en-CA" sz="2800" u="sng" dirty="0">
                <a:solidFill>
                  <a:srgbClr val="000000"/>
                </a:solidFill>
                <a:effectLst/>
                <a:latin typeface="Avenir Next Condensed" panose="020B0506020202020204" pitchFamily="34" charset="0"/>
              </a:rPr>
              <a:t> legitimacy of healthcare in the province being accepted as a provincial resource</a:t>
            </a:r>
            <a:r>
              <a:rPr lang="en-CA" sz="2800" dirty="0">
                <a:solidFill>
                  <a:srgbClr val="000000"/>
                </a:solidFill>
                <a:effectLst/>
                <a:latin typeface="Avenir Next Condensed" panose="020B0506020202020204" pitchFamily="34" charset="0"/>
              </a:rPr>
              <a:t>.</a:t>
            </a:r>
          </a:p>
        </p:txBody>
      </p:sp>
      <p:sp>
        <p:nvSpPr>
          <p:cNvPr id="5" name="Title 1">
            <a:extLst>
              <a:ext uri="{FF2B5EF4-FFF2-40B4-BE49-F238E27FC236}">
                <a16:creationId xmlns:a16="http://schemas.microsoft.com/office/drawing/2014/main" id="{4FB577BF-2C76-AEAB-0EB4-3A5957062879}"/>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Moving Forward</a:t>
            </a:r>
          </a:p>
        </p:txBody>
      </p:sp>
      <p:sp>
        <p:nvSpPr>
          <p:cNvPr id="8" name="Oval 7">
            <a:extLst>
              <a:ext uri="{FF2B5EF4-FFF2-40B4-BE49-F238E27FC236}">
                <a16:creationId xmlns:a16="http://schemas.microsoft.com/office/drawing/2014/main" id="{9C7B3566-DD85-5D02-7F12-7258B26BEC3D}"/>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37</a:t>
            </a:r>
          </a:p>
        </p:txBody>
      </p:sp>
    </p:spTree>
    <p:extLst>
      <p:ext uri="{BB962C8B-B14F-4D97-AF65-F5344CB8AC3E}">
        <p14:creationId xmlns:p14="http://schemas.microsoft.com/office/powerpoint/2010/main" val="2156251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B1BD5B1-AB1E-A809-9E01-E58B7C3FEE86}"/>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Discussion and Questions</a:t>
            </a:r>
          </a:p>
        </p:txBody>
      </p:sp>
      <p:sp>
        <p:nvSpPr>
          <p:cNvPr id="4" name="Rounded Rectangle 3">
            <a:extLst>
              <a:ext uri="{FF2B5EF4-FFF2-40B4-BE49-F238E27FC236}">
                <a16:creationId xmlns:a16="http://schemas.microsoft.com/office/drawing/2014/main" id="{0B4629D2-5EB4-E29D-5C30-1DC545EEE11C}"/>
              </a:ext>
            </a:extLst>
          </p:cNvPr>
          <p:cNvSpPr/>
          <p:nvPr/>
        </p:nvSpPr>
        <p:spPr>
          <a:xfrm>
            <a:off x="621438" y="2352583"/>
            <a:ext cx="8065362" cy="2556768"/>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50000"/>
              </a:lnSpc>
            </a:pPr>
            <a:r>
              <a:rPr lang="en-US" sz="2800" dirty="0">
                <a:latin typeface="Avenir Next Condensed" panose="020B0506020202020204" pitchFamily="34" charset="0"/>
              </a:rPr>
              <a:t>This plan is the beginning of a journey, not the end – if it is not being done for the patient, why is it being done?</a:t>
            </a:r>
          </a:p>
        </p:txBody>
      </p:sp>
      <p:sp>
        <p:nvSpPr>
          <p:cNvPr id="5" name="Oval 4">
            <a:extLst>
              <a:ext uri="{FF2B5EF4-FFF2-40B4-BE49-F238E27FC236}">
                <a16:creationId xmlns:a16="http://schemas.microsoft.com/office/drawing/2014/main" id="{1FA5CD5A-0CD5-0FF6-62A3-3F7659CE292D}"/>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38</a:t>
            </a:r>
          </a:p>
        </p:txBody>
      </p:sp>
    </p:spTree>
    <p:extLst>
      <p:ext uri="{BB962C8B-B14F-4D97-AF65-F5344CB8AC3E}">
        <p14:creationId xmlns:p14="http://schemas.microsoft.com/office/powerpoint/2010/main" val="20521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4294" y="0"/>
            <a:ext cx="9172587"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Agenda</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3</a:t>
            </a:r>
          </a:p>
        </p:txBody>
      </p:sp>
      <p:graphicFrame>
        <p:nvGraphicFramePr>
          <p:cNvPr id="7" name="Diagram 6">
            <a:extLst>
              <a:ext uri="{FF2B5EF4-FFF2-40B4-BE49-F238E27FC236}">
                <a16:creationId xmlns:a16="http://schemas.microsoft.com/office/drawing/2014/main" id="{98C8396D-DBEA-4447-BE1F-698FFF0D5593}"/>
              </a:ext>
            </a:extLst>
          </p:cNvPr>
          <p:cNvGraphicFramePr/>
          <p:nvPr>
            <p:extLst>
              <p:ext uri="{D42A27DB-BD31-4B8C-83A1-F6EECF244321}">
                <p14:modId xmlns:p14="http://schemas.microsoft.com/office/powerpoint/2010/main" val="2610071356"/>
              </p:ext>
            </p:extLst>
          </p:nvPr>
        </p:nvGraphicFramePr>
        <p:xfrm>
          <a:off x="1" y="1397000"/>
          <a:ext cx="9144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728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0"/>
            <a:ext cx="9144000"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Evolution of Planning Models</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4</a:t>
            </a:r>
          </a:p>
        </p:txBody>
      </p:sp>
      <p:sp>
        <p:nvSpPr>
          <p:cNvPr id="4" name="Right Arrow 3">
            <a:extLst>
              <a:ext uri="{FF2B5EF4-FFF2-40B4-BE49-F238E27FC236}">
                <a16:creationId xmlns:a16="http://schemas.microsoft.com/office/drawing/2014/main" id="{673659D2-89F4-B54F-BF0C-5FA055869550}"/>
              </a:ext>
            </a:extLst>
          </p:cNvPr>
          <p:cNvSpPr/>
          <p:nvPr/>
        </p:nvSpPr>
        <p:spPr>
          <a:xfrm>
            <a:off x="263793" y="2167082"/>
            <a:ext cx="8619581" cy="2523836"/>
          </a:xfrm>
          <a:prstGeom prst="rightArrow">
            <a:avLst/>
          </a:prstGeom>
          <a:solidFill>
            <a:schemeClr val="tx1"/>
          </a:solidFill>
          <a:ln w="38100" cmpd="sng">
            <a:solidFill>
              <a:srgbClr val="FFFFFF"/>
            </a:solidFill>
          </a:ln>
        </p:spPr>
        <p:style>
          <a:lnRef idx="0">
            <a:scrgbClr r="0" g="0" b="0"/>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sp>
      <p:grpSp>
        <p:nvGrpSpPr>
          <p:cNvPr id="5" name="Group 4">
            <a:extLst>
              <a:ext uri="{FF2B5EF4-FFF2-40B4-BE49-F238E27FC236}">
                <a16:creationId xmlns:a16="http://schemas.microsoft.com/office/drawing/2014/main" id="{A3B5D774-9AD0-904A-A842-B3E24AB6840D}"/>
              </a:ext>
            </a:extLst>
          </p:cNvPr>
          <p:cNvGrpSpPr/>
          <p:nvPr/>
        </p:nvGrpSpPr>
        <p:grpSpPr>
          <a:xfrm>
            <a:off x="388461" y="2616200"/>
            <a:ext cx="1549549" cy="1625600"/>
            <a:chOff x="395455" y="1264017"/>
            <a:chExt cx="1583705" cy="1625600"/>
          </a:xfrm>
        </p:grpSpPr>
        <p:sp>
          <p:nvSpPr>
            <p:cNvPr id="6" name="Rounded Rectangle 5">
              <a:extLst>
                <a:ext uri="{FF2B5EF4-FFF2-40B4-BE49-F238E27FC236}">
                  <a16:creationId xmlns:a16="http://schemas.microsoft.com/office/drawing/2014/main" id="{09C26F44-8424-EC44-A391-692E37318308}"/>
                </a:ext>
              </a:extLst>
            </p:cNvPr>
            <p:cNvSpPr/>
            <p:nvPr/>
          </p:nvSpPr>
          <p:spPr>
            <a:xfrm>
              <a:off x="395455" y="1264017"/>
              <a:ext cx="1583705" cy="1625600"/>
            </a:xfrm>
            <a:prstGeom prst="roundRect">
              <a:avLst/>
            </a:prstGeom>
            <a:solidFill>
              <a:srgbClr val="10253F"/>
            </a:solidFill>
            <a:ln w="38100" cmpd="sng">
              <a:solidFill>
                <a:srgbClr val="FF0000"/>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7" name="Rounded Rectangle 4">
              <a:extLst>
                <a:ext uri="{FF2B5EF4-FFF2-40B4-BE49-F238E27FC236}">
                  <a16:creationId xmlns:a16="http://schemas.microsoft.com/office/drawing/2014/main" id="{BB495893-24BC-214C-8CF8-87B6A3BD8667}"/>
                </a:ext>
              </a:extLst>
            </p:cNvPr>
            <p:cNvSpPr txBox="1"/>
            <p:nvPr/>
          </p:nvSpPr>
          <p:spPr>
            <a:xfrm>
              <a:off x="472765" y="1341327"/>
              <a:ext cx="1429085" cy="14709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venir Next Condensed" panose="020B0506020202020204" pitchFamily="34" charset="0"/>
                  <a:cs typeface="Whitney HTF Medium"/>
                </a:rPr>
                <a:t>Demand</a:t>
              </a:r>
            </a:p>
          </p:txBody>
        </p:sp>
      </p:grpSp>
      <p:grpSp>
        <p:nvGrpSpPr>
          <p:cNvPr id="8" name="Group 7">
            <a:extLst>
              <a:ext uri="{FF2B5EF4-FFF2-40B4-BE49-F238E27FC236}">
                <a16:creationId xmlns:a16="http://schemas.microsoft.com/office/drawing/2014/main" id="{0E87C004-9097-D34E-BC7E-75F54B49C7EA}"/>
              </a:ext>
            </a:extLst>
          </p:cNvPr>
          <p:cNvGrpSpPr/>
          <p:nvPr/>
        </p:nvGrpSpPr>
        <p:grpSpPr>
          <a:xfrm>
            <a:off x="2095851" y="2616200"/>
            <a:ext cx="1549550" cy="1625600"/>
            <a:chOff x="2015416" y="1239910"/>
            <a:chExt cx="1561021" cy="1625600"/>
          </a:xfrm>
        </p:grpSpPr>
        <p:sp>
          <p:nvSpPr>
            <p:cNvPr id="9" name="Rounded Rectangle 8">
              <a:extLst>
                <a:ext uri="{FF2B5EF4-FFF2-40B4-BE49-F238E27FC236}">
                  <a16:creationId xmlns:a16="http://schemas.microsoft.com/office/drawing/2014/main" id="{B6E1456F-11A9-3C4D-B701-E2355C95B6BF}"/>
                </a:ext>
              </a:extLst>
            </p:cNvPr>
            <p:cNvSpPr/>
            <p:nvPr/>
          </p:nvSpPr>
          <p:spPr>
            <a:xfrm>
              <a:off x="2015416" y="1239910"/>
              <a:ext cx="1561021" cy="1625600"/>
            </a:xfrm>
            <a:prstGeom prst="roundRect">
              <a:avLst/>
            </a:prstGeom>
            <a:solidFill>
              <a:srgbClr val="10253F"/>
            </a:solidFill>
            <a:ln w="38100" cmpd="sng">
              <a:solidFill>
                <a:srgbClr val="FF6600"/>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11" name="Rounded Rectangle 4">
              <a:extLst>
                <a:ext uri="{FF2B5EF4-FFF2-40B4-BE49-F238E27FC236}">
                  <a16:creationId xmlns:a16="http://schemas.microsoft.com/office/drawing/2014/main" id="{F6099647-3FC8-0841-8202-1C3BF8E6BAD7}"/>
                </a:ext>
              </a:extLst>
            </p:cNvPr>
            <p:cNvSpPr txBox="1"/>
            <p:nvPr/>
          </p:nvSpPr>
          <p:spPr>
            <a:xfrm>
              <a:off x="2091619" y="1316113"/>
              <a:ext cx="1408615" cy="1473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venir Next Condensed" panose="020B0506020202020204" pitchFamily="34" charset="0"/>
                  <a:cs typeface="Whitney HTF Medium"/>
                </a:rPr>
                <a:t>Ratio</a:t>
              </a:r>
            </a:p>
          </p:txBody>
        </p:sp>
      </p:grpSp>
      <p:grpSp>
        <p:nvGrpSpPr>
          <p:cNvPr id="13" name="Group 12">
            <a:extLst>
              <a:ext uri="{FF2B5EF4-FFF2-40B4-BE49-F238E27FC236}">
                <a16:creationId xmlns:a16="http://schemas.microsoft.com/office/drawing/2014/main" id="{C5CC55D8-834E-F746-B042-5842B0BF1B97}"/>
              </a:ext>
            </a:extLst>
          </p:cNvPr>
          <p:cNvGrpSpPr/>
          <p:nvPr/>
        </p:nvGrpSpPr>
        <p:grpSpPr>
          <a:xfrm>
            <a:off x="3777078" y="2616200"/>
            <a:ext cx="1549550" cy="1625600"/>
            <a:chOff x="3735215" y="1239910"/>
            <a:chExt cx="1905411" cy="1625600"/>
          </a:xfrm>
        </p:grpSpPr>
        <p:sp>
          <p:nvSpPr>
            <p:cNvPr id="14" name="Rounded Rectangle 13">
              <a:extLst>
                <a:ext uri="{FF2B5EF4-FFF2-40B4-BE49-F238E27FC236}">
                  <a16:creationId xmlns:a16="http://schemas.microsoft.com/office/drawing/2014/main" id="{94364352-688D-ED46-A528-2BA16F326C77}"/>
                </a:ext>
              </a:extLst>
            </p:cNvPr>
            <p:cNvSpPr/>
            <p:nvPr/>
          </p:nvSpPr>
          <p:spPr>
            <a:xfrm>
              <a:off x="3735215" y="1239910"/>
              <a:ext cx="1905411" cy="1625600"/>
            </a:xfrm>
            <a:prstGeom prst="roundRect">
              <a:avLst/>
            </a:prstGeom>
            <a:solidFill>
              <a:srgbClr val="10253F"/>
            </a:solidFill>
            <a:ln w="38100" cmpd="sng">
              <a:solidFill>
                <a:srgbClr val="3366FF"/>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15" name="Rounded Rectangle 4">
              <a:extLst>
                <a:ext uri="{FF2B5EF4-FFF2-40B4-BE49-F238E27FC236}">
                  <a16:creationId xmlns:a16="http://schemas.microsoft.com/office/drawing/2014/main" id="{AB8522FF-7DD7-CF42-88B4-6748A7F92393}"/>
                </a:ext>
              </a:extLst>
            </p:cNvPr>
            <p:cNvSpPr txBox="1"/>
            <p:nvPr/>
          </p:nvSpPr>
          <p:spPr>
            <a:xfrm>
              <a:off x="3814570" y="1319265"/>
              <a:ext cx="179859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venir Next Condensed" panose="020B0506020202020204" pitchFamily="34" charset="0"/>
                  <a:cs typeface="Whitney HTF Medium"/>
                </a:rPr>
                <a:t>Benchmark</a:t>
              </a:r>
            </a:p>
          </p:txBody>
        </p:sp>
      </p:grpSp>
      <p:grpSp>
        <p:nvGrpSpPr>
          <p:cNvPr id="16" name="Group 15">
            <a:extLst>
              <a:ext uri="{FF2B5EF4-FFF2-40B4-BE49-F238E27FC236}">
                <a16:creationId xmlns:a16="http://schemas.microsoft.com/office/drawing/2014/main" id="{471E55E8-E7CC-AB4B-863F-57B5411E73B6}"/>
              </a:ext>
            </a:extLst>
          </p:cNvPr>
          <p:cNvGrpSpPr/>
          <p:nvPr/>
        </p:nvGrpSpPr>
        <p:grpSpPr>
          <a:xfrm>
            <a:off x="5448344" y="2596364"/>
            <a:ext cx="1595634" cy="1625600"/>
            <a:chOff x="5715638" y="1251354"/>
            <a:chExt cx="1595634" cy="1625600"/>
          </a:xfrm>
        </p:grpSpPr>
        <p:sp>
          <p:nvSpPr>
            <p:cNvPr id="17" name="Rounded Rectangle 16">
              <a:extLst>
                <a:ext uri="{FF2B5EF4-FFF2-40B4-BE49-F238E27FC236}">
                  <a16:creationId xmlns:a16="http://schemas.microsoft.com/office/drawing/2014/main" id="{42407A87-B7F2-D643-9A77-204D624C8D18}"/>
                </a:ext>
              </a:extLst>
            </p:cNvPr>
            <p:cNvSpPr/>
            <p:nvPr/>
          </p:nvSpPr>
          <p:spPr>
            <a:xfrm>
              <a:off x="5715638" y="1251354"/>
              <a:ext cx="1595634" cy="1625600"/>
            </a:xfrm>
            <a:prstGeom prst="roundRect">
              <a:avLst/>
            </a:prstGeom>
            <a:solidFill>
              <a:schemeClr val="tx2">
                <a:lumMod val="50000"/>
              </a:schemeClr>
            </a:solidFill>
            <a:ln w="38100" cmpd="sng">
              <a:solidFill>
                <a:srgbClr val="008000"/>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18" name="Rounded Rectangle 4">
              <a:extLst>
                <a:ext uri="{FF2B5EF4-FFF2-40B4-BE49-F238E27FC236}">
                  <a16:creationId xmlns:a16="http://schemas.microsoft.com/office/drawing/2014/main" id="{00006DB1-4016-3540-9164-029B346E7D21}"/>
                </a:ext>
              </a:extLst>
            </p:cNvPr>
            <p:cNvSpPr txBox="1"/>
            <p:nvPr/>
          </p:nvSpPr>
          <p:spPr>
            <a:xfrm>
              <a:off x="5793530" y="1329246"/>
              <a:ext cx="1439850" cy="14698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venir Next Condensed" panose="020B0506020202020204" pitchFamily="34" charset="0"/>
                  <a:cs typeface="Whitney HTF Medium"/>
                </a:rPr>
                <a:t>PNM*</a:t>
              </a:r>
            </a:p>
          </p:txBody>
        </p:sp>
      </p:grpSp>
      <p:grpSp>
        <p:nvGrpSpPr>
          <p:cNvPr id="19" name="Group 18">
            <a:extLst>
              <a:ext uri="{FF2B5EF4-FFF2-40B4-BE49-F238E27FC236}">
                <a16:creationId xmlns:a16="http://schemas.microsoft.com/office/drawing/2014/main" id="{52C31E14-24F8-D343-877B-FE6034BEF058}"/>
              </a:ext>
            </a:extLst>
          </p:cNvPr>
          <p:cNvGrpSpPr/>
          <p:nvPr/>
        </p:nvGrpSpPr>
        <p:grpSpPr>
          <a:xfrm>
            <a:off x="7165695" y="2519546"/>
            <a:ext cx="1573628" cy="1625600"/>
            <a:chOff x="7568844" y="1219199"/>
            <a:chExt cx="1573628" cy="1625600"/>
          </a:xfrm>
        </p:grpSpPr>
        <p:sp>
          <p:nvSpPr>
            <p:cNvPr id="20" name="Rounded Rectangle 19">
              <a:extLst>
                <a:ext uri="{FF2B5EF4-FFF2-40B4-BE49-F238E27FC236}">
                  <a16:creationId xmlns:a16="http://schemas.microsoft.com/office/drawing/2014/main" id="{F038C7A8-B531-F148-9299-464930667AC8}"/>
                </a:ext>
              </a:extLst>
            </p:cNvPr>
            <p:cNvSpPr/>
            <p:nvPr/>
          </p:nvSpPr>
          <p:spPr>
            <a:xfrm>
              <a:off x="7568844" y="1219199"/>
              <a:ext cx="1573628" cy="1625600"/>
            </a:xfrm>
            <a:prstGeom prst="roundRect">
              <a:avLst/>
            </a:prstGeom>
            <a:solidFill>
              <a:srgbClr val="008000"/>
            </a:solidFill>
            <a:ln w="38100" cmpd="sng">
              <a:solidFill>
                <a:srgbClr val="D9D9D9"/>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21" name="Rounded Rectangle 4">
              <a:extLst>
                <a:ext uri="{FF2B5EF4-FFF2-40B4-BE49-F238E27FC236}">
                  <a16:creationId xmlns:a16="http://schemas.microsoft.com/office/drawing/2014/main" id="{2DDEAA8F-8F14-F443-A450-8E5DBD778BE0}"/>
                </a:ext>
              </a:extLst>
            </p:cNvPr>
            <p:cNvSpPr txBox="1"/>
            <p:nvPr/>
          </p:nvSpPr>
          <p:spPr>
            <a:xfrm>
              <a:off x="7645662" y="1296017"/>
              <a:ext cx="1419992" cy="14719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venir Next Condensed" panose="020B0506020202020204" pitchFamily="34" charset="0"/>
                  <a:cs typeface="Whitney HTF Book"/>
                </a:rPr>
                <a:t>APNM</a:t>
              </a:r>
              <a:r>
                <a:rPr lang="en-US" sz="2400" b="0" i="0" kern="1200" dirty="0">
                  <a:latin typeface="Whitney HTF Book"/>
                  <a:cs typeface="Whitney HTF Book"/>
                </a:rPr>
                <a:t>**</a:t>
              </a:r>
            </a:p>
          </p:txBody>
        </p:sp>
      </p:grpSp>
      <p:sp>
        <p:nvSpPr>
          <p:cNvPr id="22" name="TextBox 21">
            <a:extLst>
              <a:ext uri="{FF2B5EF4-FFF2-40B4-BE49-F238E27FC236}">
                <a16:creationId xmlns:a16="http://schemas.microsoft.com/office/drawing/2014/main" id="{A962260D-E59F-1042-8C90-A62D0893C2DC}"/>
              </a:ext>
            </a:extLst>
          </p:cNvPr>
          <p:cNvSpPr txBox="1"/>
          <p:nvPr/>
        </p:nvSpPr>
        <p:spPr>
          <a:xfrm>
            <a:off x="243701" y="1229151"/>
            <a:ext cx="7307026" cy="1200329"/>
          </a:xfrm>
          <a:prstGeom prst="rect">
            <a:avLst/>
          </a:prstGeom>
          <a:noFill/>
        </p:spPr>
        <p:txBody>
          <a:bodyPr wrap="square" rtlCol="0">
            <a:spAutoFit/>
          </a:bodyPr>
          <a:lstStyle/>
          <a:p>
            <a:r>
              <a:rPr lang="en-US" sz="2400" dirty="0">
                <a:latin typeface="Avenir Next Condensed" panose="020B0506020202020204" pitchFamily="34" charset="0"/>
              </a:rPr>
              <a:t>* PNM compares projected supply with estimated incidence and prevalence and impact of service – includes technology but excludes provider substitution and impact of inter-disciplinary care</a:t>
            </a:r>
          </a:p>
        </p:txBody>
      </p:sp>
      <p:sp>
        <p:nvSpPr>
          <p:cNvPr id="23" name="TextBox 22">
            <a:extLst>
              <a:ext uri="{FF2B5EF4-FFF2-40B4-BE49-F238E27FC236}">
                <a16:creationId xmlns:a16="http://schemas.microsoft.com/office/drawing/2014/main" id="{5700026C-8D58-F443-A405-A9AD1D19329A}"/>
              </a:ext>
            </a:extLst>
          </p:cNvPr>
          <p:cNvSpPr txBox="1"/>
          <p:nvPr/>
        </p:nvSpPr>
        <p:spPr>
          <a:xfrm>
            <a:off x="123565" y="4408684"/>
            <a:ext cx="7307026" cy="1200329"/>
          </a:xfrm>
          <a:prstGeom prst="rect">
            <a:avLst/>
          </a:prstGeom>
          <a:noFill/>
        </p:spPr>
        <p:txBody>
          <a:bodyPr wrap="square" rtlCol="0">
            <a:spAutoFit/>
          </a:bodyPr>
          <a:lstStyle/>
          <a:p>
            <a:r>
              <a:rPr lang="en-US" sz="2400" dirty="0">
                <a:latin typeface="Avenir Next Condensed" panose="020B0506020202020204" pitchFamily="34" charset="0"/>
              </a:rPr>
              <a:t>** APNM is a population needs-based model adjusted for verified weaknesses and validated gaps between perceived need and actual demand and applies reasonableness criteria</a:t>
            </a:r>
          </a:p>
        </p:txBody>
      </p:sp>
    </p:spTree>
    <p:extLst>
      <p:ext uri="{BB962C8B-B14F-4D97-AF65-F5344CB8AC3E}">
        <p14:creationId xmlns:p14="http://schemas.microsoft.com/office/powerpoint/2010/main" val="207553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0"/>
            <a:ext cx="9144000"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In the Absence of a Plan</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5</a:t>
            </a:r>
          </a:p>
        </p:txBody>
      </p:sp>
      <p:sp>
        <p:nvSpPr>
          <p:cNvPr id="2" name="TextBox 1">
            <a:extLst>
              <a:ext uri="{FF2B5EF4-FFF2-40B4-BE49-F238E27FC236}">
                <a16:creationId xmlns:a16="http://schemas.microsoft.com/office/drawing/2014/main" id="{F33E3348-2230-8149-A7C6-EEC558651D0B}"/>
              </a:ext>
            </a:extLst>
          </p:cNvPr>
          <p:cNvSpPr txBox="1"/>
          <p:nvPr/>
        </p:nvSpPr>
        <p:spPr>
          <a:xfrm>
            <a:off x="138546" y="1260764"/>
            <a:ext cx="8866910" cy="584775"/>
          </a:xfrm>
          <a:prstGeom prst="rect">
            <a:avLst/>
          </a:prstGeom>
          <a:noFill/>
          <a:ln w="12700">
            <a:solidFill>
              <a:srgbClr val="1B4752"/>
            </a:solidFill>
          </a:ln>
        </p:spPr>
        <p:txBody>
          <a:bodyPr wrap="square" rtlCol="0">
            <a:spAutoFit/>
          </a:bodyPr>
          <a:lstStyle/>
          <a:p>
            <a:pPr algn="ctr"/>
            <a:r>
              <a:rPr lang="en-US" sz="3200" dirty="0">
                <a:latin typeface="Avenir Next Condensed" panose="020B0506020202020204" pitchFamily="34" charset="0"/>
              </a:rPr>
              <a:t>Rarely meet the full potential</a:t>
            </a:r>
          </a:p>
        </p:txBody>
      </p:sp>
      <p:sp>
        <p:nvSpPr>
          <p:cNvPr id="5" name="TextBox 4">
            <a:extLst>
              <a:ext uri="{FF2B5EF4-FFF2-40B4-BE49-F238E27FC236}">
                <a16:creationId xmlns:a16="http://schemas.microsoft.com/office/drawing/2014/main" id="{D3984D76-ED6C-9646-A076-DBA8329848DD}"/>
              </a:ext>
            </a:extLst>
          </p:cNvPr>
          <p:cNvSpPr txBox="1"/>
          <p:nvPr/>
        </p:nvSpPr>
        <p:spPr>
          <a:xfrm>
            <a:off x="277090" y="1907233"/>
            <a:ext cx="8866910" cy="584775"/>
          </a:xfrm>
          <a:prstGeom prst="rect">
            <a:avLst/>
          </a:prstGeom>
          <a:noFill/>
          <a:ln w="12700">
            <a:solidFill>
              <a:srgbClr val="1B4752"/>
            </a:solidFill>
          </a:ln>
        </p:spPr>
        <p:txBody>
          <a:bodyPr wrap="square" rtlCol="0">
            <a:spAutoFit/>
          </a:bodyPr>
          <a:lstStyle/>
          <a:p>
            <a:pPr algn="ctr"/>
            <a:r>
              <a:rPr lang="en-US" sz="3200" dirty="0">
                <a:latin typeface="Avenir Next Condensed" panose="020B0506020202020204" pitchFamily="34" charset="0"/>
              </a:rPr>
              <a:t>Shortages in FM and generalists plus over-subspecialization</a:t>
            </a:r>
          </a:p>
        </p:txBody>
      </p:sp>
      <p:sp>
        <p:nvSpPr>
          <p:cNvPr id="6" name="TextBox 5">
            <a:extLst>
              <a:ext uri="{FF2B5EF4-FFF2-40B4-BE49-F238E27FC236}">
                <a16:creationId xmlns:a16="http://schemas.microsoft.com/office/drawing/2014/main" id="{E821522D-8C51-2F4D-B5DE-4B1247062FC4}"/>
              </a:ext>
            </a:extLst>
          </p:cNvPr>
          <p:cNvSpPr txBox="1"/>
          <p:nvPr/>
        </p:nvSpPr>
        <p:spPr>
          <a:xfrm>
            <a:off x="138545" y="2639522"/>
            <a:ext cx="8866910" cy="584775"/>
          </a:xfrm>
          <a:prstGeom prst="rect">
            <a:avLst/>
          </a:prstGeom>
          <a:noFill/>
          <a:ln w="12700">
            <a:solidFill>
              <a:srgbClr val="1B4752"/>
            </a:solidFill>
          </a:ln>
        </p:spPr>
        <p:txBody>
          <a:bodyPr wrap="square" rtlCol="0">
            <a:spAutoFit/>
          </a:bodyPr>
          <a:lstStyle/>
          <a:p>
            <a:pPr algn="ctr"/>
            <a:r>
              <a:rPr lang="en-US" sz="3200" dirty="0">
                <a:latin typeface="Avenir Next Condensed" panose="020B0506020202020204" pitchFamily="34" charset="0"/>
              </a:rPr>
              <a:t>Marginalization of non-physician providers and budgets</a:t>
            </a:r>
          </a:p>
        </p:txBody>
      </p:sp>
      <p:sp>
        <p:nvSpPr>
          <p:cNvPr id="7" name="TextBox 6">
            <a:extLst>
              <a:ext uri="{FF2B5EF4-FFF2-40B4-BE49-F238E27FC236}">
                <a16:creationId xmlns:a16="http://schemas.microsoft.com/office/drawing/2014/main" id="{E9E6FA24-843C-9F43-AB96-3ABFC2CF808E}"/>
              </a:ext>
            </a:extLst>
          </p:cNvPr>
          <p:cNvSpPr txBox="1"/>
          <p:nvPr/>
        </p:nvSpPr>
        <p:spPr>
          <a:xfrm>
            <a:off x="138545" y="3328901"/>
            <a:ext cx="8866910" cy="584775"/>
          </a:xfrm>
          <a:prstGeom prst="rect">
            <a:avLst/>
          </a:prstGeom>
          <a:noFill/>
          <a:ln w="12700">
            <a:solidFill>
              <a:srgbClr val="1B4752"/>
            </a:solidFill>
          </a:ln>
        </p:spPr>
        <p:txBody>
          <a:bodyPr wrap="square" rtlCol="0">
            <a:spAutoFit/>
          </a:bodyPr>
          <a:lstStyle/>
          <a:p>
            <a:pPr algn="ctr"/>
            <a:r>
              <a:rPr lang="en-US" sz="3200" dirty="0">
                <a:latin typeface="Avenir Next Condensed" panose="020B0506020202020204" pitchFamily="34" charset="0"/>
              </a:rPr>
              <a:t>Health care won’t be a provincial resource</a:t>
            </a:r>
          </a:p>
        </p:txBody>
      </p:sp>
      <p:sp>
        <p:nvSpPr>
          <p:cNvPr id="8" name="TextBox 7">
            <a:extLst>
              <a:ext uri="{FF2B5EF4-FFF2-40B4-BE49-F238E27FC236}">
                <a16:creationId xmlns:a16="http://schemas.microsoft.com/office/drawing/2014/main" id="{7630D060-203E-E54B-B682-54200CBDC07B}"/>
              </a:ext>
            </a:extLst>
          </p:cNvPr>
          <p:cNvSpPr txBox="1"/>
          <p:nvPr/>
        </p:nvSpPr>
        <p:spPr>
          <a:xfrm>
            <a:off x="138545" y="4018280"/>
            <a:ext cx="8866910" cy="584775"/>
          </a:xfrm>
          <a:prstGeom prst="rect">
            <a:avLst/>
          </a:prstGeom>
          <a:noFill/>
          <a:ln w="12700">
            <a:solidFill>
              <a:srgbClr val="1B4752"/>
            </a:solidFill>
          </a:ln>
        </p:spPr>
        <p:txBody>
          <a:bodyPr wrap="square" rtlCol="0">
            <a:spAutoFit/>
          </a:bodyPr>
          <a:lstStyle/>
          <a:p>
            <a:pPr algn="ctr"/>
            <a:r>
              <a:rPr lang="en-US" sz="3200" dirty="0">
                <a:latin typeface="Avenir Next Condensed" panose="020B0506020202020204" pitchFamily="34" charset="0"/>
              </a:rPr>
              <a:t>Unchanged design, delivery, and outcomes</a:t>
            </a:r>
          </a:p>
        </p:txBody>
      </p:sp>
      <p:sp>
        <p:nvSpPr>
          <p:cNvPr id="9" name="TextBox 8">
            <a:extLst>
              <a:ext uri="{FF2B5EF4-FFF2-40B4-BE49-F238E27FC236}">
                <a16:creationId xmlns:a16="http://schemas.microsoft.com/office/drawing/2014/main" id="{4AB7A87F-E3D2-3044-997F-37E8A4C6F43A}"/>
              </a:ext>
            </a:extLst>
          </p:cNvPr>
          <p:cNvSpPr txBox="1"/>
          <p:nvPr/>
        </p:nvSpPr>
        <p:spPr>
          <a:xfrm>
            <a:off x="138546" y="4707661"/>
            <a:ext cx="8866910" cy="584775"/>
          </a:xfrm>
          <a:prstGeom prst="rect">
            <a:avLst/>
          </a:prstGeom>
          <a:noFill/>
          <a:ln w="12700">
            <a:solidFill>
              <a:srgbClr val="1B4752"/>
            </a:solidFill>
          </a:ln>
        </p:spPr>
        <p:txBody>
          <a:bodyPr wrap="square" rtlCol="0">
            <a:spAutoFit/>
          </a:bodyPr>
          <a:lstStyle/>
          <a:p>
            <a:pPr algn="ctr"/>
            <a:r>
              <a:rPr lang="en-US" sz="3200" dirty="0">
                <a:latin typeface="Avenir Next Condensed" panose="020B0506020202020204" pitchFamily="34" charset="0"/>
              </a:rPr>
              <a:t>Failure to achieve advances in models of care</a:t>
            </a:r>
          </a:p>
        </p:txBody>
      </p:sp>
      <p:sp>
        <p:nvSpPr>
          <p:cNvPr id="11" name="TextBox 10">
            <a:extLst>
              <a:ext uri="{FF2B5EF4-FFF2-40B4-BE49-F238E27FC236}">
                <a16:creationId xmlns:a16="http://schemas.microsoft.com/office/drawing/2014/main" id="{72A4058A-27D3-E54C-B268-152DC933A740}"/>
              </a:ext>
            </a:extLst>
          </p:cNvPr>
          <p:cNvSpPr txBox="1"/>
          <p:nvPr/>
        </p:nvSpPr>
        <p:spPr>
          <a:xfrm>
            <a:off x="3221182" y="5605945"/>
            <a:ext cx="2701636" cy="584775"/>
          </a:xfrm>
          <a:prstGeom prst="rect">
            <a:avLst/>
          </a:prstGeom>
          <a:noFill/>
          <a:ln w="12700">
            <a:solidFill>
              <a:srgbClr val="1B4752"/>
            </a:solidFill>
          </a:ln>
        </p:spPr>
        <p:txBody>
          <a:bodyPr wrap="square" rtlCol="0">
            <a:spAutoFit/>
          </a:bodyPr>
          <a:lstStyle/>
          <a:p>
            <a:pPr algn="ctr"/>
            <a:r>
              <a:rPr lang="en-US" sz="3200" dirty="0">
                <a:latin typeface="Avenir Next Condensed" panose="020B0506020202020204" pitchFamily="34" charset="0"/>
              </a:rPr>
              <a:t>Status Quo</a:t>
            </a:r>
          </a:p>
        </p:txBody>
      </p:sp>
      <p:cxnSp>
        <p:nvCxnSpPr>
          <p:cNvPr id="13" name="Straight Arrow Connector 12">
            <a:extLst>
              <a:ext uri="{FF2B5EF4-FFF2-40B4-BE49-F238E27FC236}">
                <a16:creationId xmlns:a16="http://schemas.microsoft.com/office/drawing/2014/main" id="{B426E57B-4EB4-C242-9C8D-D73E4AF4533F}"/>
              </a:ext>
            </a:extLst>
          </p:cNvPr>
          <p:cNvCxnSpPr>
            <a:endCxn id="11" idx="1"/>
          </p:cNvCxnSpPr>
          <p:nvPr/>
        </p:nvCxnSpPr>
        <p:spPr>
          <a:xfrm>
            <a:off x="138545" y="5292436"/>
            <a:ext cx="3082637" cy="605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D6A08CC4-E3C7-DE4E-BE39-49FFB11B69F1}"/>
              </a:ext>
            </a:extLst>
          </p:cNvPr>
          <p:cNvCxnSpPr>
            <a:endCxn id="11" idx="3"/>
          </p:cNvCxnSpPr>
          <p:nvPr/>
        </p:nvCxnSpPr>
        <p:spPr>
          <a:xfrm flipH="1">
            <a:off x="5922818" y="5292436"/>
            <a:ext cx="3082637" cy="605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4F31CF2C-8060-5840-8A0C-6A731FCBCB5C}"/>
              </a:ext>
            </a:extLst>
          </p:cNvPr>
          <p:cNvCxnSpPr>
            <a:cxnSpLocks/>
          </p:cNvCxnSpPr>
          <p:nvPr/>
        </p:nvCxnSpPr>
        <p:spPr>
          <a:xfrm flipH="1">
            <a:off x="9005454" y="1260764"/>
            <a:ext cx="1" cy="4031672"/>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12C1CAF8-54DE-BD4C-91D5-756475F7560B}"/>
              </a:ext>
            </a:extLst>
          </p:cNvPr>
          <p:cNvCxnSpPr/>
          <p:nvPr/>
        </p:nvCxnSpPr>
        <p:spPr>
          <a:xfrm>
            <a:off x="138545" y="1260764"/>
            <a:ext cx="0" cy="403167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027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4294" y="0"/>
            <a:ext cx="9172587"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Agenda</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6</a:t>
            </a:r>
          </a:p>
        </p:txBody>
      </p:sp>
      <p:graphicFrame>
        <p:nvGraphicFramePr>
          <p:cNvPr id="7" name="Diagram 6">
            <a:extLst>
              <a:ext uri="{FF2B5EF4-FFF2-40B4-BE49-F238E27FC236}">
                <a16:creationId xmlns:a16="http://schemas.microsoft.com/office/drawing/2014/main" id="{98C8396D-DBEA-4447-BE1F-698FFF0D5593}"/>
              </a:ext>
            </a:extLst>
          </p:cNvPr>
          <p:cNvGraphicFramePr/>
          <p:nvPr>
            <p:extLst>
              <p:ext uri="{D42A27DB-BD31-4B8C-83A1-F6EECF244321}">
                <p14:modId xmlns:p14="http://schemas.microsoft.com/office/powerpoint/2010/main" val="929547388"/>
              </p:ext>
            </p:extLst>
          </p:nvPr>
        </p:nvGraphicFramePr>
        <p:xfrm>
          <a:off x="1" y="1397000"/>
          <a:ext cx="9144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2111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307CBE5-F6DC-3665-AE87-374FF8CE7DE0}"/>
              </a:ext>
            </a:extLst>
          </p:cNvPr>
          <p:cNvSpPr txBox="1">
            <a:spLocks noGrp="1"/>
          </p:cNvSpPr>
          <p:nvPr>
            <p:ph type="title"/>
          </p:nvPr>
        </p:nvSpPr>
        <p:spPr>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Avenir Next Condensed" panose="020B0506020202020204" pitchFamily="34" charset="0"/>
                <a:cs typeface="Whitney HTF Book Condensed"/>
              </a:rPr>
              <a:t>High Level</a:t>
            </a:r>
          </a:p>
        </p:txBody>
      </p:sp>
      <p:sp>
        <p:nvSpPr>
          <p:cNvPr id="5" name="Rounded Rectangle 4">
            <a:extLst>
              <a:ext uri="{FF2B5EF4-FFF2-40B4-BE49-F238E27FC236}">
                <a16:creationId xmlns:a16="http://schemas.microsoft.com/office/drawing/2014/main" id="{FC9EB911-AE3D-63D1-E0AC-075A5A1114DE}"/>
              </a:ext>
            </a:extLst>
          </p:cNvPr>
          <p:cNvSpPr/>
          <p:nvPr/>
        </p:nvSpPr>
        <p:spPr>
          <a:xfrm>
            <a:off x="213128" y="1643168"/>
            <a:ext cx="2877267" cy="3963547"/>
          </a:xfrm>
          <a:prstGeom prst="round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r>
              <a:rPr lang="en-US" sz="2400" dirty="0">
                <a:solidFill>
                  <a:schemeClr val="bg1"/>
                </a:solidFill>
                <a:latin typeface="Avenir Next Condensed" panose="020B0506020202020204" pitchFamily="34" charset="0"/>
              </a:rPr>
              <a:t>Project Charter</a:t>
            </a:r>
          </a:p>
          <a:p>
            <a:pPr marL="457200" indent="-457200">
              <a:buFont typeface="Arial" panose="020B0604020202020204" pitchFamily="34" charset="0"/>
              <a:buChar char="•"/>
            </a:pPr>
            <a:r>
              <a:rPr lang="en-US" sz="2400" dirty="0">
                <a:solidFill>
                  <a:schemeClr val="bg1"/>
                </a:solidFill>
                <a:latin typeface="Avenir Next Condensed" panose="020B0506020202020204" pitchFamily="34" charset="0"/>
              </a:rPr>
              <a:t>Governance</a:t>
            </a:r>
          </a:p>
          <a:p>
            <a:pPr marL="457200" indent="-457200">
              <a:buFont typeface="Arial" panose="020B0604020202020204" pitchFamily="34" charset="0"/>
              <a:buChar char="•"/>
            </a:pPr>
            <a:r>
              <a:rPr lang="en-US" sz="2400" dirty="0">
                <a:solidFill>
                  <a:schemeClr val="bg1"/>
                </a:solidFill>
                <a:latin typeface="Avenir Next Condensed" panose="020B0506020202020204" pitchFamily="34" charset="0"/>
              </a:rPr>
              <a:t>Literature</a:t>
            </a:r>
          </a:p>
          <a:p>
            <a:pPr marL="457200" indent="-457200">
              <a:buFont typeface="Arial" panose="020B0604020202020204" pitchFamily="34" charset="0"/>
              <a:buChar char="•"/>
            </a:pPr>
            <a:r>
              <a:rPr lang="en-US" sz="2400" dirty="0">
                <a:solidFill>
                  <a:schemeClr val="bg1"/>
                </a:solidFill>
                <a:latin typeface="Avenir Next Condensed" panose="020B0506020202020204" pitchFamily="34" charset="0"/>
              </a:rPr>
              <a:t>Data Acquisition</a:t>
            </a:r>
          </a:p>
          <a:p>
            <a:pPr marL="457200" indent="-457200">
              <a:buFont typeface="Arial" panose="020B0604020202020204" pitchFamily="34" charset="0"/>
              <a:buChar char="•"/>
            </a:pPr>
            <a:r>
              <a:rPr lang="en-US" sz="2400" dirty="0">
                <a:solidFill>
                  <a:schemeClr val="bg1"/>
                </a:solidFill>
                <a:latin typeface="Avenir Next Condensed" panose="020B0506020202020204" pitchFamily="34" charset="0"/>
              </a:rPr>
              <a:t>Collation</a:t>
            </a:r>
          </a:p>
          <a:p>
            <a:pPr marL="457200" indent="-457200">
              <a:buFont typeface="Arial" panose="020B0604020202020204" pitchFamily="34" charset="0"/>
              <a:buChar char="•"/>
            </a:pPr>
            <a:r>
              <a:rPr lang="en-US" sz="2400" dirty="0">
                <a:solidFill>
                  <a:schemeClr val="bg1"/>
                </a:solidFill>
                <a:latin typeface="Avenir Next Condensed" panose="020B0506020202020204" pitchFamily="34" charset="0"/>
              </a:rPr>
              <a:t>Analytics</a:t>
            </a:r>
          </a:p>
          <a:p>
            <a:pPr marL="457200" indent="-457200">
              <a:buFont typeface="Arial" panose="020B0604020202020204" pitchFamily="34" charset="0"/>
              <a:buChar char="•"/>
            </a:pPr>
            <a:r>
              <a:rPr lang="en-US" sz="2400" dirty="0">
                <a:solidFill>
                  <a:schemeClr val="bg1"/>
                </a:solidFill>
                <a:latin typeface="Avenir Next Condensed" panose="020B0506020202020204" pitchFamily="34" charset="0"/>
              </a:rPr>
              <a:t>Physicians</a:t>
            </a:r>
          </a:p>
          <a:p>
            <a:pPr marL="457200" indent="-457200">
              <a:buFont typeface="Arial" panose="020B0604020202020204" pitchFamily="34" charset="0"/>
              <a:buChar char="•"/>
            </a:pPr>
            <a:r>
              <a:rPr lang="en-US" sz="2400" dirty="0">
                <a:solidFill>
                  <a:schemeClr val="bg1"/>
                </a:solidFill>
                <a:latin typeface="Avenir Next Condensed" panose="020B0506020202020204" pitchFamily="34" charset="0"/>
              </a:rPr>
              <a:t>Allied Health</a:t>
            </a:r>
          </a:p>
        </p:txBody>
      </p:sp>
      <p:sp>
        <p:nvSpPr>
          <p:cNvPr id="6" name="Rounded Rectangle 5">
            <a:extLst>
              <a:ext uri="{FF2B5EF4-FFF2-40B4-BE49-F238E27FC236}">
                <a16:creationId xmlns:a16="http://schemas.microsoft.com/office/drawing/2014/main" id="{D5434524-A785-0542-BCCE-71959905CC9E}"/>
              </a:ext>
            </a:extLst>
          </p:cNvPr>
          <p:cNvSpPr/>
          <p:nvPr/>
        </p:nvSpPr>
        <p:spPr>
          <a:xfrm>
            <a:off x="3133366" y="1643168"/>
            <a:ext cx="2877267" cy="1966304"/>
          </a:xfrm>
          <a:prstGeom prst="roundRect">
            <a:avLst/>
          </a:prstGeom>
          <a:solidFill>
            <a:srgbClr val="332D3F"/>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2400" dirty="0">
                <a:latin typeface="Avenir Next Condensed" panose="020B0506020202020204" pitchFamily="34" charset="0"/>
              </a:rPr>
              <a:t>Data Compendium</a:t>
            </a:r>
          </a:p>
          <a:p>
            <a:pPr marL="285750" indent="-285750">
              <a:buFont typeface="Arial" panose="020B0604020202020204" pitchFamily="34" charset="0"/>
              <a:buChar char="•"/>
            </a:pPr>
            <a:r>
              <a:rPr lang="en-US" sz="2400" dirty="0">
                <a:latin typeface="Avenir Next Condensed" panose="020B0506020202020204" pitchFamily="34" charset="0"/>
              </a:rPr>
              <a:t>Secondary Research</a:t>
            </a:r>
          </a:p>
          <a:p>
            <a:pPr marL="285750" indent="-285750">
              <a:buFont typeface="Arial" panose="020B0604020202020204" pitchFamily="34" charset="0"/>
              <a:buChar char="•"/>
            </a:pPr>
            <a:r>
              <a:rPr lang="en-US" sz="2400" dirty="0">
                <a:latin typeface="Avenir Next Condensed" panose="020B0506020202020204" pitchFamily="34" charset="0"/>
              </a:rPr>
              <a:t>Interviews</a:t>
            </a:r>
          </a:p>
          <a:p>
            <a:pPr marL="285750" indent="-285750">
              <a:buFont typeface="Arial" panose="020B0604020202020204" pitchFamily="34" charset="0"/>
              <a:buChar char="•"/>
            </a:pPr>
            <a:r>
              <a:rPr lang="en-US" sz="2400" dirty="0">
                <a:latin typeface="Avenir Next Condensed" panose="020B0506020202020204" pitchFamily="34" charset="0"/>
              </a:rPr>
              <a:t>Environmental Scan</a:t>
            </a:r>
          </a:p>
        </p:txBody>
      </p:sp>
      <p:sp>
        <p:nvSpPr>
          <p:cNvPr id="7" name="Rounded Rectangle 6">
            <a:extLst>
              <a:ext uri="{FF2B5EF4-FFF2-40B4-BE49-F238E27FC236}">
                <a16:creationId xmlns:a16="http://schemas.microsoft.com/office/drawing/2014/main" id="{8BDBD444-846B-B539-57C6-350CAD45E690}"/>
              </a:ext>
            </a:extLst>
          </p:cNvPr>
          <p:cNvSpPr/>
          <p:nvPr/>
        </p:nvSpPr>
        <p:spPr>
          <a:xfrm>
            <a:off x="3176340" y="3640411"/>
            <a:ext cx="2877267" cy="1966304"/>
          </a:xfrm>
          <a:prstGeom prst="roundRect">
            <a:avLst/>
          </a:prstGeom>
          <a:solidFill>
            <a:schemeClr val="accent6">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2400" dirty="0">
                <a:latin typeface="Avenir Next Condensed" panose="020B0506020202020204" pitchFamily="34" charset="0"/>
              </a:rPr>
              <a:t>Models of Care</a:t>
            </a:r>
          </a:p>
          <a:p>
            <a:pPr marL="285750" indent="-285750">
              <a:buFont typeface="Arial" panose="020B0604020202020204" pitchFamily="34" charset="0"/>
              <a:buChar char="•"/>
            </a:pPr>
            <a:r>
              <a:rPr lang="en-US" sz="2400" dirty="0">
                <a:latin typeface="Avenir Next Condensed" panose="020B0506020202020204" pitchFamily="34" charset="0"/>
              </a:rPr>
              <a:t>Validations</a:t>
            </a:r>
          </a:p>
          <a:p>
            <a:pPr marL="285750" indent="-285750">
              <a:buFont typeface="Arial" panose="020B0604020202020204" pitchFamily="34" charset="0"/>
              <a:buChar char="•"/>
            </a:pPr>
            <a:r>
              <a:rPr lang="en-US" sz="2400" dirty="0">
                <a:latin typeface="Avenir Next Condensed" panose="020B0506020202020204" pitchFamily="34" charset="0"/>
              </a:rPr>
              <a:t>Secondary Analytics</a:t>
            </a:r>
          </a:p>
        </p:txBody>
      </p:sp>
      <p:sp>
        <p:nvSpPr>
          <p:cNvPr id="8" name="Rounded Rectangle 7">
            <a:extLst>
              <a:ext uri="{FF2B5EF4-FFF2-40B4-BE49-F238E27FC236}">
                <a16:creationId xmlns:a16="http://schemas.microsoft.com/office/drawing/2014/main" id="{98C83332-F1C3-C737-28EE-39FAE957DD86}"/>
              </a:ext>
            </a:extLst>
          </p:cNvPr>
          <p:cNvSpPr/>
          <p:nvPr/>
        </p:nvSpPr>
        <p:spPr>
          <a:xfrm>
            <a:off x="6053605" y="1696452"/>
            <a:ext cx="2877267" cy="3747986"/>
          </a:xfrm>
          <a:prstGeom prst="round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2400" dirty="0">
                <a:latin typeface="Avenir Next Condensed" panose="020B0506020202020204" pitchFamily="34" charset="0"/>
              </a:rPr>
              <a:t>Forecasting Model</a:t>
            </a:r>
          </a:p>
          <a:p>
            <a:pPr marL="285750" indent="-285750">
              <a:buFont typeface="Arial" panose="020B0604020202020204" pitchFamily="34" charset="0"/>
              <a:buChar char="•"/>
            </a:pPr>
            <a:r>
              <a:rPr lang="en-US" sz="2400" dirty="0">
                <a:latin typeface="Avenir Next Condensed" panose="020B0506020202020204" pitchFamily="34" charset="0"/>
              </a:rPr>
              <a:t>Projections</a:t>
            </a:r>
          </a:p>
          <a:p>
            <a:pPr marL="285750" indent="-285750">
              <a:buFont typeface="Arial" panose="020B0604020202020204" pitchFamily="34" charset="0"/>
              <a:buChar char="•"/>
            </a:pPr>
            <a:r>
              <a:rPr lang="en-US" sz="2400" dirty="0">
                <a:latin typeface="Avenir Next Condensed" panose="020B0506020202020204" pitchFamily="34" charset="0"/>
              </a:rPr>
              <a:t>Reporting</a:t>
            </a:r>
          </a:p>
          <a:p>
            <a:pPr marL="742950" lvl="1" indent="-285750">
              <a:buFont typeface="Arial" panose="020B0604020202020204" pitchFamily="34" charset="0"/>
              <a:buChar char="•"/>
            </a:pPr>
            <a:r>
              <a:rPr lang="en-US" sz="2400" dirty="0">
                <a:latin typeface="Avenir Next Condensed" panose="020B0506020202020204" pitchFamily="34" charset="0"/>
              </a:rPr>
              <a:t>Final Report</a:t>
            </a:r>
          </a:p>
          <a:p>
            <a:pPr lvl="1"/>
            <a:r>
              <a:rPr lang="en-US" sz="2400" dirty="0">
                <a:latin typeface="Avenir Next Condensed" panose="020B0506020202020204" pitchFamily="34" charset="0"/>
              </a:rPr>
              <a:t>     (243 pages)</a:t>
            </a:r>
          </a:p>
          <a:p>
            <a:pPr marL="742950" lvl="1" indent="-285750">
              <a:buFont typeface="Arial" panose="020B0604020202020204" pitchFamily="34" charset="0"/>
              <a:buChar char="•"/>
            </a:pPr>
            <a:r>
              <a:rPr lang="en-US" sz="2400" dirty="0">
                <a:latin typeface="Avenir Next Condensed" panose="020B0506020202020204" pitchFamily="34" charset="0"/>
              </a:rPr>
              <a:t>Scan </a:t>
            </a:r>
          </a:p>
          <a:p>
            <a:pPr lvl="1"/>
            <a:r>
              <a:rPr lang="en-US" sz="2400" dirty="0">
                <a:latin typeface="Avenir Next Condensed" panose="020B0506020202020204" pitchFamily="34" charset="0"/>
              </a:rPr>
              <a:t>    (272 pages)</a:t>
            </a:r>
          </a:p>
          <a:p>
            <a:pPr marL="742950" lvl="1" indent="-285750">
              <a:buFont typeface="Arial" panose="020B0604020202020204" pitchFamily="34" charset="0"/>
              <a:buChar char="•"/>
            </a:pPr>
            <a:r>
              <a:rPr lang="en-US" sz="2400" dirty="0">
                <a:latin typeface="Avenir Next Condensed" panose="020B0506020202020204" pitchFamily="34" charset="0"/>
              </a:rPr>
              <a:t>Compendium (223 pages)</a:t>
            </a:r>
          </a:p>
        </p:txBody>
      </p:sp>
      <p:sp>
        <p:nvSpPr>
          <p:cNvPr id="13" name="Right Arrow 12">
            <a:extLst>
              <a:ext uri="{FF2B5EF4-FFF2-40B4-BE49-F238E27FC236}">
                <a16:creationId xmlns:a16="http://schemas.microsoft.com/office/drawing/2014/main" id="{A8ABEF1E-689F-A722-6810-94D05D42DC58}"/>
              </a:ext>
            </a:extLst>
          </p:cNvPr>
          <p:cNvSpPr/>
          <p:nvPr/>
        </p:nvSpPr>
        <p:spPr>
          <a:xfrm>
            <a:off x="301841" y="5473052"/>
            <a:ext cx="8672004" cy="484632"/>
          </a:xfrm>
          <a:prstGeom prst="right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DE2C3B17-896D-42BE-DBEA-89ED6BD12905}"/>
              </a:ext>
            </a:extLst>
          </p:cNvPr>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7</a:t>
            </a:r>
          </a:p>
        </p:txBody>
      </p:sp>
    </p:spTree>
    <p:extLst>
      <p:ext uri="{BB962C8B-B14F-4D97-AF65-F5344CB8AC3E}">
        <p14:creationId xmlns:p14="http://schemas.microsoft.com/office/powerpoint/2010/main" val="1827361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0"/>
            <a:ext cx="9144000" cy="801821"/>
          </a:xfrm>
          <a:prstGeom prst="rect">
            <a:avLst/>
          </a:prstGeom>
          <a:solidFill>
            <a:srgbClr val="215968"/>
          </a:solidFill>
        </p:spPr>
        <p:txBody>
          <a:bodyPr vert="horz" lIns="91440" tIns="45720" rIns="91440" bIns="45720" rtlCol="0" anchor="ctr">
            <a:noAutofit/>
          </a:bodyPr>
          <a:lstStyle>
            <a:lvl1pPr algn="ctr" defTabSz="457200" rtl="0" eaLnBrk="1" latinLnBrk="0" hangingPunct="1">
              <a:spcBef>
                <a:spcPct val="0"/>
              </a:spcBef>
              <a:buNone/>
              <a:defRPr sz="4400" b="0" i="0" kern="1200">
                <a:solidFill>
                  <a:schemeClr val="tx1"/>
                </a:solidFill>
                <a:latin typeface="Whitney HTF Semi"/>
                <a:ea typeface="+mj-ea"/>
                <a:cs typeface="Whitney HTF Semi"/>
              </a:defRPr>
            </a:lvl1pPr>
          </a:lstStyle>
          <a:p>
            <a:r>
              <a:rPr lang="en-US" dirty="0">
                <a:solidFill>
                  <a:schemeClr val="bg1"/>
                </a:solidFill>
                <a:latin typeface="Whitney HTF Book Condensed"/>
                <a:cs typeface="Whitney HTF Book Condensed"/>
              </a:rPr>
              <a:t>Interdependent Non-Linear Phases</a:t>
            </a:r>
          </a:p>
        </p:txBody>
      </p:sp>
      <p:sp>
        <p:nvSpPr>
          <p:cNvPr id="12" name="Oval 11"/>
          <p:cNvSpPr/>
          <p:nvPr/>
        </p:nvSpPr>
        <p:spPr>
          <a:xfrm>
            <a:off x="8308419" y="6021582"/>
            <a:ext cx="574956" cy="549714"/>
          </a:xfrm>
          <a:prstGeom prst="ellipse">
            <a:avLst/>
          </a:prstGeom>
          <a:solidFill>
            <a:srgbClr val="215968"/>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latin typeface="Whitney HTF Book Condensed"/>
                <a:cs typeface="Whitney HTF Book Condensed"/>
              </a:rPr>
              <a:t>8</a:t>
            </a:r>
          </a:p>
        </p:txBody>
      </p:sp>
      <p:graphicFrame>
        <p:nvGraphicFramePr>
          <p:cNvPr id="7" name="Diagram 6">
            <a:extLst>
              <a:ext uri="{FF2B5EF4-FFF2-40B4-BE49-F238E27FC236}">
                <a16:creationId xmlns:a16="http://schemas.microsoft.com/office/drawing/2014/main" id="{EE36E487-A8A6-8941-A1A3-EFFC22E4B0C5}"/>
              </a:ext>
            </a:extLst>
          </p:cNvPr>
          <p:cNvGraphicFramePr/>
          <p:nvPr>
            <p:extLst>
              <p:ext uri="{D42A27DB-BD31-4B8C-83A1-F6EECF244321}">
                <p14:modId xmlns:p14="http://schemas.microsoft.com/office/powerpoint/2010/main" val="707354858"/>
              </p:ext>
            </p:extLst>
          </p:nvPr>
        </p:nvGraphicFramePr>
        <p:xfrm>
          <a:off x="1703263" y="3647035"/>
          <a:ext cx="6096000" cy="2374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a:extLst>
              <a:ext uri="{FF2B5EF4-FFF2-40B4-BE49-F238E27FC236}">
                <a16:creationId xmlns:a16="http://schemas.microsoft.com/office/drawing/2014/main" id="{AF0269F1-DF07-5541-BCE7-C68E06BD6BDA}"/>
              </a:ext>
            </a:extLst>
          </p:cNvPr>
          <p:cNvGraphicFramePr/>
          <p:nvPr>
            <p:extLst>
              <p:ext uri="{D42A27DB-BD31-4B8C-83A1-F6EECF244321}">
                <p14:modId xmlns:p14="http://schemas.microsoft.com/office/powerpoint/2010/main" val="1654261361"/>
              </p:ext>
            </p:extLst>
          </p:nvPr>
        </p:nvGraphicFramePr>
        <p:xfrm>
          <a:off x="1703263" y="835886"/>
          <a:ext cx="6096000" cy="257751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Rounded Rectangle 1">
            <a:extLst>
              <a:ext uri="{FF2B5EF4-FFF2-40B4-BE49-F238E27FC236}">
                <a16:creationId xmlns:a16="http://schemas.microsoft.com/office/drawing/2014/main" id="{34278688-65B5-534E-AD73-A00801C3925C}"/>
              </a:ext>
            </a:extLst>
          </p:cNvPr>
          <p:cNvSpPr/>
          <p:nvPr/>
        </p:nvSpPr>
        <p:spPr>
          <a:xfrm>
            <a:off x="443345" y="916972"/>
            <a:ext cx="942110" cy="5024055"/>
          </a:xfrm>
          <a:prstGeom prst="round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latin typeface="Avenir Next Condensed" panose="020B0506020202020204" pitchFamily="34" charset="0"/>
              </a:rPr>
              <a:t>G</a:t>
            </a:r>
          </a:p>
          <a:p>
            <a:pPr algn="ctr"/>
            <a:r>
              <a:rPr lang="en-US" sz="2400" dirty="0">
                <a:latin typeface="Avenir Next Condensed" panose="020B0506020202020204" pitchFamily="34" charset="0"/>
              </a:rPr>
              <a:t>O</a:t>
            </a:r>
          </a:p>
          <a:p>
            <a:pPr algn="ctr"/>
            <a:r>
              <a:rPr lang="en-US" sz="2400" dirty="0">
                <a:latin typeface="Avenir Next Condensed" panose="020B0506020202020204" pitchFamily="34" charset="0"/>
              </a:rPr>
              <a:t>V</a:t>
            </a:r>
          </a:p>
          <a:p>
            <a:pPr algn="ctr"/>
            <a:r>
              <a:rPr lang="en-US" sz="2400" dirty="0">
                <a:latin typeface="Avenir Next Condensed" panose="020B0506020202020204" pitchFamily="34" charset="0"/>
              </a:rPr>
              <a:t>E</a:t>
            </a:r>
          </a:p>
          <a:p>
            <a:pPr algn="ctr"/>
            <a:r>
              <a:rPr lang="en-US" sz="2400" dirty="0">
                <a:latin typeface="Avenir Next Condensed" panose="020B0506020202020204" pitchFamily="34" charset="0"/>
              </a:rPr>
              <a:t>R</a:t>
            </a:r>
          </a:p>
          <a:p>
            <a:pPr algn="ctr"/>
            <a:r>
              <a:rPr lang="en-US" sz="2400" dirty="0">
                <a:latin typeface="Avenir Next Condensed" panose="020B0506020202020204" pitchFamily="34" charset="0"/>
              </a:rPr>
              <a:t>N</a:t>
            </a:r>
          </a:p>
          <a:p>
            <a:pPr algn="ctr"/>
            <a:r>
              <a:rPr lang="en-US" sz="2400" dirty="0">
                <a:latin typeface="Avenir Next Condensed" panose="020B0506020202020204" pitchFamily="34" charset="0"/>
              </a:rPr>
              <a:t>A</a:t>
            </a:r>
          </a:p>
          <a:p>
            <a:pPr algn="ctr"/>
            <a:r>
              <a:rPr lang="en-US" sz="2400" dirty="0">
                <a:latin typeface="Avenir Next Condensed" panose="020B0506020202020204" pitchFamily="34" charset="0"/>
              </a:rPr>
              <a:t>N</a:t>
            </a:r>
          </a:p>
          <a:p>
            <a:pPr algn="ctr"/>
            <a:r>
              <a:rPr lang="en-US" sz="2400" dirty="0">
                <a:latin typeface="Avenir Next Condensed" panose="020B0506020202020204" pitchFamily="34" charset="0"/>
              </a:rPr>
              <a:t>C</a:t>
            </a:r>
          </a:p>
          <a:p>
            <a:pPr algn="ctr"/>
            <a:r>
              <a:rPr lang="en-US" sz="2400" dirty="0">
                <a:latin typeface="Avenir Next Condensed" panose="020B0506020202020204" pitchFamily="34" charset="0"/>
              </a:rPr>
              <a:t>E</a:t>
            </a:r>
          </a:p>
        </p:txBody>
      </p:sp>
      <p:sp>
        <p:nvSpPr>
          <p:cNvPr id="11" name="Rounded Rectangle 10">
            <a:extLst>
              <a:ext uri="{FF2B5EF4-FFF2-40B4-BE49-F238E27FC236}">
                <a16:creationId xmlns:a16="http://schemas.microsoft.com/office/drawing/2014/main" id="{757A1DEB-75A6-ED47-A74F-F86F8EEB0C12}"/>
              </a:ext>
            </a:extLst>
          </p:cNvPr>
          <p:cNvSpPr/>
          <p:nvPr/>
        </p:nvSpPr>
        <p:spPr>
          <a:xfrm>
            <a:off x="8117071" y="916972"/>
            <a:ext cx="942110" cy="5024055"/>
          </a:xfrm>
          <a:prstGeom prst="round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latin typeface="Avenir Next Condensed" panose="020B0506020202020204" pitchFamily="34" charset="0"/>
              </a:rPr>
              <a:t>T</a:t>
            </a:r>
          </a:p>
          <a:p>
            <a:pPr algn="ctr"/>
            <a:r>
              <a:rPr lang="en-US" sz="2400" dirty="0">
                <a:latin typeface="Avenir Next Condensed" panose="020B0506020202020204" pitchFamily="34" charset="0"/>
              </a:rPr>
              <a:t>R</a:t>
            </a:r>
          </a:p>
          <a:p>
            <a:pPr algn="ctr"/>
            <a:r>
              <a:rPr lang="en-US" sz="2400" dirty="0">
                <a:latin typeface="Avenir Next Condensed" panose="020B0506020202020204" pitchFamily="34" charset="0"/>
              </a:rPr>
              <a:t>A</a:t>
            </a:r>
          </a:p>
          <a:p>
            <a:pPr algn="ctr"/>
            <a:r>
              <a:rPr lang="en-US" sz="2400" dirty="0">
                <a:latin typeface="Avenir Next Condensed" panose="020B0506020202020204" pitchFamily="34" charset="0"/>
              </a:rPr>
              <a:t>N</a:t>
            </a:r>
          </a:p>
          <a:p>
            <a:pPr algn="ctr"/>
            <a:r>
              <a:rPr lang="en-US" sz="2400" dirty="0">
                <a:latin typeface="Avenir Next Condensed" panose="020B0506020202020204" pitchFamily="34" charset="0"/>
              </a:rPr>
              <a:t>S</a:t>
            </a:r>
          </a:p>
          <a:p>
            <a:pPr algn="ctr"/>
            <a:r>
              <a:rPr lang="en-US" sz="2400" dirty="0">
                <a:latin typeface="Avenir Next Condensed" panose="020B0506020202020204" pitchFamily="34" charset="0"/>
              </a:rPr>
              <a:t>F</a:t>
            </a:r>
          </a:p>
          <a:p>
            <a:pPr algn="ctr"/>
            <a:r>
              <a:rPr lang="en-US" sz="2400" dirty="0">
                <a:latin typeface="Avenir Next Condensed" panose="020B0506020202020204" pitchFamily="34" charset="0"/>
              </a:rPr>
              <a:t>E</a:t>
            </a:r>
          </a:p>
          <a:p>
            <a:pPr algn="ctr"/>
            <a:r>
              <a:rPr lang="en-US" sz="2400" dirty="0">
                <a:latin typeface="Avenir Next Condensed" panose="020B0506020202020204" pitchFamily="34" charset="0"/>
              </a:rPr>
              <a:t>R</a:t>
            </a:r>
          </a:p>
        </p:txBody>
      </p:sp>
    </p:spTree>
    <p:extLst>
      <p:ext uri="{BB962C8B-B14F-4D97-AF65-F5344CB8AC3E}">
        <p14:creationId xmlns:p14="http://schemas.microsoft.com/office/powerpoint/2010/main" val="164668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6170</TotalTime>
  <Words>1859</Words>
  <Application>Microsoft Macintosh PowerPoint</Application>
  <PresentationFormat>On-screen Show (4:3)</PresentationFormat>
  <Paragraphs>416</Paragraphs>
  <Slides>39</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Arial</vt:lpstr>
      <vt:lpstr>Avenir Next Condensed</vt:lpstr>
      <vt:lpstr>Avenir Next Condensed Demi Bold</vt:lpstr>
      <vt:lpstr>Avenir Next Condensed Medium</vt:lpstr>
      <vt:lpstr>Calibri</vt:lpstr>
      <vt:lpstr>Helvetica</vt:lpstr>
      <vt:lpstr>Whitney HTF Book</vt:lpstr>
      <vt:lpstr>Whitney HTF Book Condensed</vt:lpstr>
      <vt:lpstr>Whitney HTF Medium</vt:lpstr>
      <vt:lpstr>Whitney HTF Semi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High Level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Overview</vt:lpstr>
      <vt:lpstr>Final Scope</vt:lpstr>
      <vt:lpstr>Adjustments</vt:lpstr>
      <vt:lpstr>Granular Data</vt:lpstr>
      <vt:lpstr>Provincial Summary F1 to F10</vt:lpstr>
      <vt:lpstr>Primary Care</vt:lpstr>
      <vt:lpstr>Collaboration</vt:lpstr>
      <vt:lpstr>PowerPoint Presentation</vt:lpstr>
      <vt:lpstr>PowerPoint Presentation</vt:lpstr>
      <vt:lpstr>Medical Services Summary F1 to F10</vt:lpstr>
      <vt:lpstr>PowerPoint Presentation</vt:lpstr>
      <vt:lpstr>PowerPoint Presentation</vt:lpstr>
      <vt:lpstr>55 Recommendations</vt:lpstr>
      <vt:lpstr>Transition to Implementation (1)</vt:lpstr>
      <vt:lpstr>Transition to Implementation (2)</vt:lpstr>
      <vt:lpstr>Ongoing Health Workforce Planning (1)</vt:lpstr>
      <vt:lpstr>Ongoing Health Workforce Planning (2)</vt:lpstr>
      <vt:lpstr>Core Services</vt:lpstr>
      <vt:lpstr>Maintaining the Health Workforce Planning Model</vt:lpstr>
      <vt:lpstr>Influencing and Managing the Future Supply of Health Professionals</vt:lpstr>
      <vt:lpstr>Clinical Governance</vt:lpstr>
      <vt:lpstr>Moving Forward</vt:lpstr>
      <vt:lpstr>Discussion and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Kinnear</dc:creator>
  <cp:lastModifiedBy>David Peachey</cp:lastModifiedBy>
  <cp:revision>536</cp:revision>
  <cp:lastPrinted>2022-02-17T13:47:39Z</cp:lastPrinted>
  <dcterms:created xsi:type="dcterms:W3CDTF">2012-08-07T14:41:32Z</dcterms:created>
  <dcterms:modified xsi:type="dcterms:W3CDTF">2023-05-22T11:13:10Z</dcterms:modified>
</cp:coreProperties>
</file>