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30"/>
  </p:notesMasterIdLst>
  <p:sldIdLst>
    <p:sldId id="256" r:id="rId5"/>
    <p:sldId id="257" r:id="rId6"/>
    <p:sldId id="258" r:id="rId7"/>
    <p:sldId id="275" r:id="rId8"/>
    <p:sldId id="431" r:id="rId9"/>
    <p:sldId id="259" r:id="rId10"/>
    <p:sldId id="274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433" r:id="rId20"/>
    <p:sldId id="268" r:id="rId21"/>
    <p:sldId id="270" r:id="rId22"/>
    <p:sldId id="271" r:id="rId23"/>
    <p:sldId id="272" r:id="rId24"/>
    <p:sldId id="273" r:id="rId25"/>
    <p:sldId id="432" r:id="rId26"/>
    <p:sldId id="429" r:id="rId27"/>
    <p:sldId id="276" r:id="rId28"/>
    <p:sldId id="277" r:id="rId29"/>
  </p:sldIdLst>
  <p:sldSz cx="18288000" cy="10287000"/>
  <p:notesSz cx="6858000" cy="9144000"/>
  <p:embeddedFontLst>
    <p:embeddedFont>
      <p:font typeface="Segoe UI" panose="020B0502040204020203" pitchFamily="34" charset="0"/>
      <p:regular r:id="rId31"/>
      <p:bold r:id="rId32"/>
      <p:italic r:id="rId33"/>
      <p:boldItalic r:id="rId34"/>
    </p:embeddedFont>
    <p:embeddedFont>
      <p:font typeface="Telegraf" panose="020B0604020202020204" charset="0"/>
      <p:regular r:id="rId35"/>
    </p:embeddedFont>
    <p:embeddedFont>
      <p:font typeface="Telegraf Bold" panose="020B0604020202020204" charset="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4C9A413-FF7A-14D0-5F7D-23F7A7D459E4}" name="June Morrow" initials="JM" userId="S::jmmorrow@ihis.org::63552e16-8878-4928-b8fb-f072f0dcf43b" providerId="AD"/>
  <p188:author id="{59F710C0-FBFE-8B50-2E72-6BE4C577FF2D}" name="Olivia McGarry" initials="OM" userId="S::ofmcgarry@ihis.org::dfec45ca-cece-4f13-b00a-c2784783e67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77974" autoAdjust="0"/>
  </p:normalViewPr>
  <p:slideViewPr>
    <p:cSldViewPr>
      <p:cViewPr varScale="1">
        <p:scale>
          <a:sx n="50" d="100"/>
          <a:sy n="50" d="100"/>
        </p:scale>
        <p:origin x="946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font" Target="fonts/font4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3.fntdata"/><Relationship Id="rId3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D8B8F-98E7-4F5E-A8A6-618C7BD180FE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91A0F-0A63-44EA-8B69-3C3EC18DA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31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Welcome, everyone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Today we’re diving into the refreshed Professional Impact and Development Plan (PIDP).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Whether you are leading operational teams, corporate functions, or clinical units, this session is designed to give you clarity on how to align personal growth with our broader organizational priorities.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ask that you please mute your mic when you are not speaking, and turn on your camera if you can. 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dirty="0"/>
              <a:t>Send a thumbs up if you completed the PIDP last fiscal.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Good news is that we have greatly reduced the PIDP Form from 16 pages to 4 and have streamlined the approach to make it easier and more attainable for you to complete.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448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 the end of our time together today, you will: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 the updated PIDP form structure.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 equipped to write effective, actionable SMART goals.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Explore how our values and the LEADS framework integrate into day-to-day leadership.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Walk away with a clear roadmap of the annual PIDP cycle.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031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 the refreshed PIDP? It’s not just paperwork—it’s a dynamic tool built on three pillars: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Aligns Daily Effort: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Connects individual work directly to Health PEI’s strategic priorities so everyone sees their impact.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Fosters Accountability: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Establishes clear, objective evaluation standards across the board.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Cultivates Excellence: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Supports continuous growth rooted in our organizational values and the LEADS leadership framework.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2415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Q1/Annual Planning:</a:t>
            </a:r>
            <a:r>
              <a:rPr lang="en-US" dirty="0"/>
              <a:t> Complete Parts 1 &amp; 3, review LEADS capabilities. (</a:t>
            </a:r>
            <a:r>
              <a:rPr lang="en-US" i="1" dirty="0"/>
              <a:t>Note the transitional timeline: for 2026–27, complete by Sept 30; in future years, this will align with April</a:t>
            </a:r>
            <a:r>
              <a:rPr lang="en-US" dirty="0"/>
              <a:t>)</a:t>
            </a:r>
            <a:br>
              <a:rPr lang="en-US" dirty="0"/>
            </a:br>
            <a:br>
              <a:rPr lang="en-US" dirty="0"/>
            </a:br>
            <a:r>
              <a:rPr lang="en-US" b="1" dirty="0"/>
              <a:t>Q2 &amp; Q3:</a:t>
            </a:r>
            <a:r>
              <a:rPr lang="en-US" dirty="0"/>
              <a:t> Ongoing check-ins to track progress, celebrate wins, and adjust for unexpected barriers. </a:t>
            </a:r>
            <a:br>
              <a:rPr lang="en-US" dirty="0"/>
            </a:br>
            <a:br>
              <a:rPr lang="en-US" dirty="0"/>
            </a:br>
            <a:r>
              <a:rPr lang="en-US" b="1" dirty="0"/>
              <a:t>Q4:</a:t>
            </a:r>
            <a:r>
              <a:rPr lang="en-US" dirty="0"/>
              <a:t> Annual review, ratings, final closeout, and submitting forms to ESA for PeopleSoft filing.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636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PIDP Form is broken into key functional parts.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442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Applies to all excluded managers, directors, executive directors, and chief executives—including those without direct reports. </a:t>
            </a:r>
          </a:p>
          <a:p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Unionized staff will continue using the standard Performance Development Plan via the Staff Resource Centre.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Employees: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~40 mins for Annual Planning (drafting goals/learning activities) and ~40 mins for the Annual Review.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Managers: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~15 mins to review plans in Q1 and ~25 mins for the final Q4 review conversation.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2896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 (delivers) is what we aim for.</a:t>
            </a:r>
            <a:br>
              <a:rPr lang="en-US" dirty="0"/>
            </a:br>
            <a:br>
              <a:rPr lang="en-US" dirty="0"/>
            </a:br>
            <a:r>
              <a:rPr lang="en-US" b="1" dirty="0"/>
              <a:t>E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xceptional (E):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Outstanding quality and impact well beyond expectations.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Exceeds (X):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Strong, reliable work consistently above standards.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Delivers (D):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Dependable, solid performance meeting all expected standards.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Developing (DV):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Inconsistent or partial achievement—indicates growth area.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Did Not Deliver (N):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Performance fell below expected standards. </a:t>
            </a:r>
          </a:p>
          <a:p>
            <a:br>
              <a:rPr lang="en-US" dirty="0"/>
            </a:br>
            <a:r>
              <a:rPr lang="en-US" dirty="0"/>
              <a:t>Originally came from McLean and Co as a best practice.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76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Good goals give clear direction and make evaluation at year-end objective and fair.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5160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Fully complete form – What it looks like at end of year.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87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work is guided by our core values: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Accountability, Care, Together, Excellence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Grounded in these values are the 5 LEADS capabilities: </a:t>
            </a:r>
            <a:r>
              <a:rPr lang="en-US" b="1" dirty="0"/>
              <a:t>Lead Self</a:t>
            </a:r>
            <a:r>
              <a:rPr lang="en-US" dirty="0"/>
              <a:t>, </a:t>
            </a:r>
            <a:r>
              <a:rPr lang="en-US" b="1" dirty="0"/>
              <a:t>Engage Others</a:t>
            </a:r>
            <a:r>
              <a:rPr lang="en-US" dirty="0"/>
              <a:t>, </a:t>
            </a:r>
            <a:r>
              <a:rPr lang="en-US" b="1" dirty="0"/>
              <a:t>Achieve Results</a:t>
            </a:r>
            <a:r>
              <a:rPr lang="en-US" dirty="0"/>
              <a:t>, </a:t>
            </a:r>
            <a:r>
              <a:rPr lang="en-US" b="1" dirty="0"/>
              <a:t>Develop Coalitions</a:t>
            </a:r>
            <a:r>
              <a:rPr lang="en-US" dirty="0"/>
              <a:t>, and </a:t>
            </a:r>
            <a:r>
              <a:rPr lang="en-US" b="1" dirty="0"/>
              <a:t>Systems Transformation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453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Put LEADS in the chat.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5370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Fully complete form at end of year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8379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Fully complete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4672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mphasize</a:t>
            </a:r>
            <a:r>
              <a:rPr lang="en-US" dirty="0"/>
              <a:t> that conversations throughout Q2/Q3 make this Q4 review smooth with no surprises. Both leader and employee document comments and sign off electronically before submitting to ESA for PeopleSoft filing.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91A0F-0A63-44EA-8B69-3C3EC18DAF8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014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>
                <a:latin typeface="Calibri"/>
                <a:ea typeface="Calibri"/>
                <a:cs typeface="Calibri"/>
              </a:rPr>
            </a:br>
            <a:r>
              <a:rPr lang="en-US" dirty="0">
                <a:latin typeface="+mn-lt"/>
                <a:ea typeface="Calibri"/>
                <a:cs typeface="Calibri"/>
              </a:rPr>
              <a:t>We ask that everyone complete the training evaluation before we move into wrapping up.  Scan QR Code.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8C1A8F-4CE9-489B-ABFD-27C7448ECED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993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CD50A5-CE5E-48AC-8F64-81C24D9ABD4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439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png"/><Relationship Id="rId7" Type="http://schemas.openxmlformats.org/officeDocument/2006/relationships/image" Target="../media/image13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Relationship Id="rId5" Type="http://schemas.openxmlformats.org/officeDocument/2006/relationships/image" Target="../media/image22.svg"/><Relationship Id="rId4" Type="http://schemas.openxmlformats.org/officeDocument/2006/relationships/image" Target="../media/image21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42875" y="0"/>
            <a:ext cx="0" cy="1028700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1508497" y="1028700"/>
            <a:ext cx="5750803" cy="964276"/>
          </a:xfrm>
          <a:custGeom>
            <a:avLst/>
            <a:gdLst/>
            <a:ahLst/>
            <a:cxnLst/>
            <a:rect l="l" t="t" r="r" b="b"/>
            <a:pathLst>
              <a:path w="5750803" h="964276">
                <a:moveTo>
                  <a:pt x="0" y="0"/>
                </a:moveTo>
                <a:lnTo>
                  <a:pt x="5750803" y="0"/>
                </a:lnTo>
                <a:lnTo>
                  <a:pt x="5750803" y="964276"/>
                </a:lnTo>
                <a:lnTo>
                  <a:pt x="0" y="96427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2091657" y="3861752"/>
            <a:ext cx="9066768" cy="22840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80"/>
              </a:lnSpc>
            </a:pPr>
            <a:r>
              <a:rPr lang="en-US" sz="9200" b="1" spc="-368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Management Essentials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091657" y="6410008"/>
            <a:ext cx="7275196" cy="11894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40"/>
              </a:lnSpc>
            </a:pPr>
            <a:r>
              <a:rPr lang="en-US" sz="1800" b="1" spc="359">
                <a:solidFill>
                  <a:srgbClr val="7C7D7B"/>
                </a:solidFill>
                <a:latin typeface="Telegraf Bold"/>
                <a:ea typeface="Telegraf Bold"/>
                <a:cs typeface="Telegraf Bold"/>
                <a:sym typeface="Telegraf Bold"/>
              </a:rPr>
              <a:t>LEADING WITH IMPACT - YOUR PROFESSIONAL IMPACT AND DEVELOPMENT PLAN</a:t>
            </a:r>
            <a:r>
              <a:rPr lang="en-US" b="1" spc="359">
                <a:solidFill>
                  <a:srgbClr val="7C7D7B"/>
                </a:solidFill>
                <a:latin typeface="Telegraf Bold"/>
                <a:ea typeface="Telegraf Bold"/>
                <a:cs typeface="Telegraf Bold"/>
                <a:sym typeface="Telegraf Bold"/>
              </a:rPr>
              <a:t> (PIDP)</a:t>
            </a:r>
            <a:endParaRPr lang="en-US" sz="1800" b="1" spc="359">
              <a:solidFill>
                <a:srgbClr val="7C7D7B"/>
              </a:solidFill>
              <a:latin typeface="Telegraf Bold"/>
              <a:ea typeface="Telegraf Bold"/>
              <a:cs typeface="Telegraf Bold"/>
              <a:sym typeface="Telegraf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74E0BB4D-0FFB-A381-C9EE-E6E0036DEFFA}"/>
              </a:ext>
            </a:extLst>
          </p:cNvPr>
          <p:cNvSpPr/>
          <p:nvPr/>
        </p:nvSpPr>
        <p:spPr>
          <a:xfrm>
            <a:off x="8739320" y="2857500"/>
            <a:ext cx="440046" cy="412843"/>
          </a:xfrm>
          <a:custGeom>
            <a:avLst/>
            <a:gdLst/>
            <a:ahLst/>
            <a:cxnLst/>
            <a:rect l="l" t="t" r="r" b="b"/>
            <a:pathLst>
              <a:path w="440046" h="412843">
                <a:moveTo>
                  <a:pt x="0" y="0"/>
                </a:moveTo>
                <a:lnTo>
                  <a:pt x="440047" y="0"/>
                </a:lnTo>
                <a:lnTo>
                  <a:pt x="440047" y="412844"/>
                </a:lnTo>
                <a:lnTo>
                  <a:pt x="0" y="41284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807895-1CB3-057E-D6EC-E30F97085B83}"/>
              </a:ext>
            </a:extLst>
          </p:cNvPr>
          <p:cNvSpPr txBox="1"/>
          <p:nvPr/>
        </p:nvSpPr>
        <p:spPr>
          <a:xfrm>
            <a:off x="1524359" y="3272957"/>
            <a:ext cx="6302706" cy="28479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0800"/>
              </a:lnSpc>
            </a:pPr>
            <a:r>
              <a:rPr lang="en-US" sz="9000" b="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Outcomes for Today</a:t>
            </a: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6CDDA0C-956D-6DDC-952D-5C4D28FFE436}"/>
              </a:ext>
            </a:extLst>
          </p:cNvPr>
          <p:cNvSpPr/>
          <p:nvPr/>
        </p:nvSpPr>
        <p:spPr>
          <a:xfrm>
            <a:off x="8739320" y="4502057"/>
            <a:ext cx="440046" cy="412843"/>
          </a:xfrm>
          <a:custGeom>
            <a:avLst/>
            <a:gdLst/>
            <a:ahLst/>
            <a:cxnLst/>
            <a:rect l="l" t="t" r="r" b="b"/>
            <a:pathLst>
              <a:path w="440046" h="412843">
                <a:moveTo>
                  <a:pt x="0" y="0"/>
                </a:moveTo>
                <a:lnTo>
                  <a:pt x="440047" y="0"/>
                </a:lnTo>
                <a:lnTo>
                  <a:pt x="440047" y="412843"/>
                </a:lnTo>
                <a:lnTo>
                  <a:pt x="0" y="4128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CC6EDCB2-085B-7A49-C951-6125EFDDBEC0}"/>
              </a:ext>
            </a:extLst>
          </p:cNvPr>
          <p:cNvSpPr/>
          <p:nvPr/>
        </p:nvSpPr>
        <p:spPr>
          <a:xfrm>
            <a:off x="8739320" y="6026057"/>
            <a:ext cx="440046" cy="412843"/>
          </a:xfrm>
          <a:custGeom>
            <a:avLst/>
            <a:gdLst/>
            <a:ahLst/>
            <a:cxnLst/>
            <a:rect l="l" t="t" r="r" b="b"/>
            <a:pathLst>
              <a:path w="440046" h="412843">
                <a:moveTo>
                  <a:pt x="0" y="0"/>
                </a:moveTo>
                <a:lnTo>
                  <a:pt x="440047" y="0"/>
                </a:lnTo>
                <a:lnTo>
                  <a:pt x="440047" y="412843"/>
                </a:lnTo>
                <a:lnTo>
                  <a:pt x="0" y="4128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7B31B1B9-A370-A875-075C-E25D1A2844F3}"/>
              </a:ext>
            </a:extLst>
          </p:cNvPr>
          <p:cNvSpPr txBox="1"/>
          <p:nvPr/>
        </p:nvSpPr>
        <p:spPr>
          <a:xfrm>
            <a:off x="9574422" y="2831137"/>
            <a:ext cx="7128149" cy="433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479"/>
              </a:lnSpc>
            </a:pPr>
            <a:r>
              <a:rPr lang="en-US" sz="2850" b="1" dirty="0">
                <a:solidFill>
                  <a:schemeClr val="tx2"/>
                </a:solidFill>
                <a:latin typeface="Telegraf Bold"/>
                <a:ea typeface="Telegraf Bold"/>
                <a:cs typeface="Telegraf Bold"/>
                <a:sym typeface="Telegraf Bold"/>
              </a:rPr>
              <a:t>Review refreshed PIDP Form</a:t>
            </a:r>
          </a:p>
        </p:txBody>
      </p:sp>
      <p:sp>
        <p:nvSpPr>
          <p:cNvPr id="13" name="TextBox 16">
            <a:extLst>
              <a:ext uri="{FF2B5EF4-FFF2-40B4-BE49-F238E27FC236}">
                <a16:creationId xmlns:a16="http://schemas.microsoft.com/office/drawing/2014/main" id="{A32F18CA-B92D-4771-EDAA-086703AA62B0}"/>
              </a:ext>
            </a:extLst>
          </p:cNvPr>
          <p:cNvSpPr txBox="1"/>
          <p:nvPr/>
        </p:nvSpPr>
        <p:spPr>
          <a:xfrm>
            <a:off x="9591911" y="4463310"/>
            <a:ext cx="7128149" cy="492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solidFill>
                  <a:schemeClr val="tx2"/>
                </a:solidFill>
                <a:latin typeface="Telegraf Bold"/>
                <a:ea typeface="Telegraf Bold"/>
                <a:cs typeface="Telegraf Bold"/>
                <a:sym typeface="Telegraf Bold"/>
              </a:rPr>
              <a:t>Setting SMART Goals</a:t>
            </a:r>
            <a:endParaRPr lang="en-US" sz="3200" b="1" dirty="0">
              <a:solidFill>
                <a:schemeClr val="tx2"/>
              </a:solidFill>
              <a:latin typeface="Telegraf Bold"/>
              <a:ea typeface="Telegraf Bold"/>
              <a:cs typeface="Telegraf Bold"/>
            </a:endParaRP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C70BC609-4C92-A34F-1409-CA8CAC3E36A1}"/>
              </a:ext>
            </a:extLst>
          </p:cNvPr>
          <p:cNvSpPr txBox="1"/>
          <p:nvPr/>
        </p:nvSpPr>
        <p:spPr>
          <a:xfrm>
            <a:off x="9635493" y="5978534"/>
            <a:ext cx="7128149" cy="492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solidFill>
                  <a:schemeClr val="tx2"/>
                </a:solidFill>
                <a:latin typeface="Telegraf Bold"/>
                <a:sym typeface="Telegraf Bold"/>
              </a:rPr>
              <a:t>Introduction to LEADS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id="{3C83B163-B306-D969-98B5-40F6FA4750E4}"/>
              </a:ext>
            </a:extLst>
          </p:cNvPr>
          <p:cNvSpPr/>
          <p:nvPr/>
        </p:nvSpPr>
        <p:spPr>
          <a:xfrm>
            <a:off x="8739320" y="7670380"/>
            <a:ext cx="440046" cy="412843"/>
          </a:xfrm>
          <a:custGeom>
            <a:avLst/>
            <a:gdLst/>
            <a:ahLst/>
            <a:cxnLst/>
            <a:rect l="l" t="t" r="r" b="b"/>
            <a:pathLst>
              <a:path w="440046" h="412843">
                <a:moveTo>
                  <a:pt x="0" y="0"/>
                </a:moveTo>
                <a:lnTo>
                  <a:pt x="440047" y="0"/>
                </a:lnTo>
                <a:lnTo>
                  <a:pt x="440047" y="412843"/>
                </a:lnTo>
                <a:lnTo>
                  <a:pt x="0" y="4128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8" name="TextBox 16">
            <a:extLst>
              <a:ext uri="{FF2B5EF4-FFF2-40B4-BE49-F238E27FC236}">
                <a16:creationId xmlns:a16="http://schemas.microsoft.com/office/drawing/2014/main" id="{7511D108-A223-F4E7-F01D-CB6183D548C9}"/>
              </a:ext>
            </a:extLst>
          </p:cNvPr>
          <p:cNvSpPr txBox="1"/>
          <p:nvPr/>
        </p:nvSpPr>
        <p:spPr>
          <a:xfrm>
            <a:off x="9635493" y="7622857"/>
            <a:ext cx="7128149" cy="492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solidFill>
                  <a:schemeClr val="tx2"/>
                </a:solidFill>
                <a:latin typeface="Telegraf Bold"/>
                <a:sym typeface="Telegraf Bold"/>
              </a:rPr>
              <a:t>The PIDP Cycle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529332" y="0"/>
            <a:ext cx="7758668" cy="10282886"/>
          </a:xfrm>
          <a:custGeom>
            <a:avLst/>
            <a:gdLst/>
            <a:ahLst/>
            <a:cxnLst/>
            <a:rect l="l" t="t" r="r" b="b"/>
            <a:pathLst>
              <a:path w="7758668" h="10282886">
                <a:moveTo>
                  <a:pt x="0" y="0"/>
                </a:moveTo>
                <a:lnTo>
                  <a:pt x="7758668" y="0"/>
                </a:lnTo>
                <a:lnTo>
                  <a:pt x="7758668" y="10282886"/>
                </a:lnTo>
                <a:lnTo>
                  <a:pt x="0" y="102828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6681" r="-7187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AutoShape 3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705565" y="3454483"/>
            <a:ext cx="1499711" cy="1499711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705565" y="5332806"/>
            <a:ext cx="1499711" cy="149971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705565" y="7527842"/>
            <a:ext cx="1499711" cy="1499711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935291" y="3645497"/>
            <a:ext cx="1040259" cy="1120064"/>
          </a:xfrm>
          <a:custGeom>
            <a:avLst/>
            <a:gdLst/>
            <a:ahLst/>
            <a:cxnLst/>
            <a:rect l="l" t="t" r="r" b="b"/>
            <a:pathLst>
              <a:path w="1040259" h="1120064">
                <a:moveTo>
                  <a:pt x="0" y="0"/>
                </a:moveTo>
                <a:lnTo>
                  <a:pt x="1040260" y="0"/>
                </a:lnTo>
                <a:lnTo>
                  <a:pt x="1040260" y="1120064"/>
                </a:lnTo>
                <a:lnTo>
                  <a:pt x="0" y="11200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4" name="Freeform 14"/>
          <p:cNvSpPr/>
          <p:nvPr/>
        </p:nvSpPr>
        <p:spPr>
          <a:xfrm>
            <a:off x="965991" y="5554739"/>
            <a:ext cx="978860" cy="1058227"/>
          </a:xfrm>
          <a:custGeom>
            <a:avLst/>
            <a:gdLst/>
            <a:ahLst/>
            <a:cxnLst/>
            <a:rect l="l" t="t" r="r" b="b"/>
            <a:pathLst>
              <a:path w="978860" h="1058227">
                <a:moveTo>
                  <a:pt x="0" y="0"/>
                </a:moveTo>
                <a:lnTo>
                  <a:pt x="978860" y="0"/>
                </a:lnTo>
                <a:lnTo>
                  <a:pt x="978860" y="1058226"/>
                </a:lnTo>
                <a:lnTo>
                  <a:pt x="0" y="10582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Freeform 15"/>
          <p:cNvSpPr/>
          <p:nvPr/>
        </p:nvSpPr>
        <p:spPr>
          <a:xfrm>
            <a:off x="1010820" y="7737896"/>
            <a:ext cx="889201" cy="1079604"/>
          </a:xfrm>
          <a:custGeom>
            <a:avLst/>
            <a:gdLst/>
            <a:ahLst/>
            <a:cxnLst/>
            <a:rect l="l" t="t" r="r" b="b"/>
            <a:pathLst>
              <a:path w="889201" h="1079604">
                <a:moveTo>
                  <a:pt x="0" y="0"/>
                </a:moveTo>
                <a:lnTo>
                  <a:pt x="889201" y="0"/>
                </a:lnTo>
                <a:lnTo>
                  <a:pt x="889201" y="1079604"/>
                </a:lnTo>
                <a:lnTo>
                  <a:pt x="0" y="10796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TextBox 16"/>
          <p:cNvSpPr txBox="1"/>
          <p:nvPr/>
        </p:nvSpPr>
        <p:spPr>
          <a:xfrm>
            <a:off x="705565" y="1943590"/>
            <a:ext cx="8937942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Leading with High Impact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752790" y="3425908"/>
            <a:ext cx="6391210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Aligns Daily Effort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752790" y="4072179"/>
            <a:ext cx="6391210" cy="815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Seamlessly connects individual focus areas with Health PEI’s broader strategic priorities.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2752790" y="5304231"/>
            <a:ext cx="6391210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Fosters Accountability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752790" y="5950502"/>
            <a:ext cx="6391210" cy="815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Establishes fair, evidence-based evaluations based on transparent metrics.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752790" y="7499267"/>
            <a:ext cx="6391210" cy="468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50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Cultivates Excellence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752790" y="8145538"/>
            <a:ext cx="6391210" cy="815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Grows individual capabilities grounded in values and the LEADS leadership framework.</a:t>
            </a:r>
          </a:p>
        </p:txBody>
      </p:sp>
      <p:sp>
        <p:nvSpPr>
          <p:cNvPr id="23" name="Freeform 23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AutoShape 3"/>
          <p:cNvSpPr/>
          <p:nvPr/>
        </p:nvSpPr>
        <p:spPr>
          <a:xfrm flipV="1">
            <a:off x="3395003" y="4456008"/>
            <a:ext cx="11497995" cy="0"/>
          </a:xfrm>
          <a:prstGeom prst="line">
            <a:avLst/>
          </a:prstGeom>
          <a:ln w="38100" cap="flat">
            <a:solidFill>
              <a:srgbClr val="A9C7E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1522095" y="3504473"/>
            <a:ext cx="1841003" cy="184100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69162" y="5753100"/>
            <a:ext cx="2734698" cy="4682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50" b="1" spc="-111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Annual Planning</a:t>
            </a:r>
            <a:endParaRPr lang="en-US" sz="2799" b="1" spc="-111" dirty="0">
              <a:solidFill>
                <a:srgbClr val="000000"/>
              </a:solidFill>
              <a:latin typeface="Telegraf Bold"/>
              <a:ea typeface="Telegraf Bold"/>
              <a:cs typeface="Telegraf Bold"/>
              <a:sym typeface="Telegraf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67133" y="6399371"/>
            <a:ext cx="2527870" cy="2830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Complete Parts 1 &amp; 3, Review Values-Led LEADS Capabilities</a:t>
            </a:r>
          </a:p>
          <a:p>
            <a:pPr algn="ctr">
              <a:lnSpc>
                <a:spcPts val="3240"/>
              </a:lnSpc>
            </a:pP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</a:rPr>
              <a:t>(For 2026-27 complete by Sept. 30, for future years complete in April)</a:t>
            </a:r>
            <a:endParaRPr lang="en-US" sz="1800" spc="36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4717032" y="3504473"/>
            <a:ext cx="1841003" cy="1841003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4742811" y="4169705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Q2 &amp; Q3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73599" y="5753100"/>
            <a:ext cx="2527870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Check Ins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373599" y="6399371"/>
            <a:ext cx="2527870" cy="36516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Discuss progress. Note successes and document unforeseen barriers. </a:t>
            </a:r>
          </a:p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(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For 2026-27 Oct 2026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 - March 2027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, for future years throughout the fiscal year)</a:t>
            </a:r>
            <a:endParaRPr lang="en-US" sz="1800" spc="36">
              <a:solidFill>
                <a:srgbClr val="000000"/>
              </a:solidFill>
              <a:latin typeface="Telegraf"/>
              <a:ea typeface="Telegraf"/>
              <a:cs typeface="Telegraf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8223498" y="3504473"/>
            <a:ext cx="1841003" cy="1841003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249277" y="4169705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Q4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880065" y="5753100"/>
            <a:ext cx="2527870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Annual Review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880065" y="6399371"/>
            <a:ext cx="2527870" cy="2830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Reflect on learning goals. Managers assign 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achievement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ratings for goals and LEADS </a:t>
            </a:r>
            <a:r>
              <a:rPr lang="en-US" sz="1800" spc="36" err="1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behaviours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.</a:t>
            </a:r>
          </a:p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(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End of fiscal year, March-April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2027)</a:t>
            </a:r>
            <a:endParaRPr lang="en-US" sz="1800" spc="36">
              <a:solidFill>
                <a:srgbClr val="000000"/>
              </a:solidFill>
              <a:latin typeface="Telegraf"/>
              <a:ea typeface="Telegraf"/>
              <a:cs typeface="Telegraf"/>
            </a:endParaRPr>
          </a:p>
        </p:txBody>
      </p:sp>
      <p:grpSp>
        <p:nvGrpSpPr>
          <p:cNvPr id="21" name="Group 21"/>
          <p:cNvGrpSpPr/>
          <p:nvPr/>
        </p:nvGrpSpPr>
        <p:grpSpPr>
          <a:xfrm>
            <a:off x="11729965" y="3504473"/>
            <a:ext cx="1841003" cy="1841003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1755743" y="4169705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Q4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386531" y="5753100"/>
            <a:ext cx="2527870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Close Out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1386531" y="6399371"/>
            <a:ext cx="2527870" cy="2830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Add signatures to verify reviews and send completed forms to </a:t>
            </a:r>
            <a:r>
              <a:rPr lang="en-US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Employee Services Assistance (ESA) for filing in PeopleSoft</a:t>
            </a:r>
            <a:endParaRPr lang="en-US" sz="1800" spc="36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(April 2027)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4892997" y="5753100"/>
            <a:ext cx="2527870" cy="968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50" b="1" spc="-111">
                <a:solidFill>
                  <a:srgbClr val="000000"/>
                </a:solidFill>
                <a:latin typeface="Telegraf Bold"/>
                <a:sym typeface="Telegraf Bold"/>
              </a:rPr>
              <a:t>Start New Cycle</a:t>
            </a:r>
            <a:endParaRPr lang="en-US" sz="2750" b="1" spc="-111">
              <a:latin typeface="Telegraf Bold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14892997" y="6933461"/>
            <a:ext cx="2527870" cy="2420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Build on 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goals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, Pivot for new priorities, Look at 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opportunities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and complete Parts 1 &amp; 3</a:t>
            </a:r>
          </a:p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(April 2027)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522095" y="4169705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Q1</a:t>
            </a:r>
          </a:p>
        </p:txBody>
      </p:sp>
      <p:grpSp>
        <p:nvGrpSpPr>
          <p:cNvPr id="30" name="Group 30"/>
          <p:cNvGrpSpPr/>
          <p:nvPr/>
        </p:nvGrpSpPr>
        <p:grpSpPr>
          <a:xfrm>
            <a:off x="14912047" y="3535507"/>
            <a:ext cx="1841003" cy="1841003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33" name="TextBox 33"/>
          <p:cNvSpPr txBox="1"/>
          <p:nvPr/>
        </p:nvSpPr>
        <p:spPr>
          <a:xfrm>
            <a:off x="14937826" y="4200738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028700" y="1593695"/>
            <a:ext cx="15825712" cy="939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Annual PIDP Cycle: Follow the Fiscal Year</a:t>
            </a:r>
          </a:p>
        </p:txBody>
      </p:sp>
      <p:sp>
        <p:nvSpPr>
          <p:cNvPr id="35" name="Freeform 35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DB83D6-0004-D45B-2136-293EAC1928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>
            <a:extLst>
              <a:ext uri="{FF2B5EF4-FFF2-40B4-BE49-F238E27FC236}">
                <a16:creationId xmlns:a16="http://schemas.microsoft.com/office/drawing/2014/main" id="{A6DEF3D0-9116-2837-0E8A-35178D457EA3}"/>
              </a:ext>
            </a:extLst>
          </p:cNvPr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7FF88E26-3F24-A03D-203E-7071A1996B86}"/>
              </a:ext>
            </a:extLst>
          </p:cNvPr>
          <p:cNvSpPr txBox="1"/>
          <p:nvPr/>
        </p:nvSpPr>
        <p:spPr>
          <a:xfrm>
            <a:off x="705565" y="1943590"/>
            <a:ext cx="8937942" cy="939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 b="1" spc="-112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PIDP Form</a:t>
            </a:r>
          </a:p>
        </p:txBody>
      </p:sp>
      <p:pic>
        <p:nvPicPr>
          <p:cNvPr id="7" name="Picture 6" descr="A close-up of a checklist&#10;&#10;AI-generated content may be incorrect.">
            <a:extLst>
              <a:ext uri="{FF2B5EF4-FFF2-40B4-BE49-F238E27FC236}">
                <a16:creationId xmlns:a16="http://schemas.microsoft.com/office/drawing/2014/main" id="{CFAB7014-2EEB-C824-2B42-D3F586AB11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628" r="12432"/>
          <a:stretch>
            <a:fillRect/>
          </a:stretch>
        </p:blipFill>
        <p:spPr>
          <a:xfrm>
            <a:off x="9642598" y="304804"/>
            <a:ext cx="8645401" cy="9944096"/>
          </a:xfrm>
          <a:prstGeom prst="rect">
            <a:avLst/>
          </a:prstGeom>
        </p:spPr>
      </p:pic>
      <p:sp>
        <p:nvSpPr>
          <p:cNvPr id="9" name="TextBox 6">
            <a:extLst>
              <a:ext uri="{FF2B5EF4-FFF2-40B4-BE49-F238E27FC236}">
                <a16:creationId xmlns:a16="http://schemas.microsoft.com/office/drawing/2014/main" id="{0CB9D9B6-C0AB-1186-E914-DA7E185D9EEA}"/>
              </a:ext>
            </a:extLst>
          </p:cNvPr>
          <p:cNvSpPr txBox="1"/>
          <p:nvPr/>
        </p:nvSpPr>
        <p:spPr>
          <a:xfrm>
            <a:off x="705565" y="3619500"/>
            <a:ext cx="8438435" cy="417550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000"/>
              </a:spcAft>
            </a:pPr>
            <a:r>
              <a:rPr lang="en-US" sz="4400" b="1" dirty="0">
                <a:latin typeface="Telegraf" panose="020B0604020202020204" charset="0"/>
              </a:rPr>
              <a:t>Core Components:</a:t>
            </a:r>
            <a:endParaRPr lang="en-US" sz="3200" dirty="0">
              <a:latin typeface="Telegraf" panose="020B0604020202020204" charset="0"/>
              <a:ea typeface="Calibri"/>
              <a:cs typeface="Calibri"/>
            </a:endParaRPr>
          </a:p>
          <a:p>
            <a:pPr marL="579120" indent="-29019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Telegraf" panose="020B0604020202020204" charset="0"/>
              </a:rPr>
              <a:t>Employee Information</a:t>
            </a:r>
            <a:endParaRPr lang="en-US" sz="3200" dirty="0">
              <a:latin typeface="Telegraf" panose="020B0604020202020204" charset="0"/>
            </a:endParaRPr>
          </a:p>
          <a:p>
            <a:pPr marL="579120" indent="-29019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Telegraf" panose="020B0604020202020204" charset="0"/>
              </a:rPr>
              <a:t>Part 1: Strategic Goals</a:t>
            </a:r>
            <a:endParaRPr lang="en-US" sz="3200" dirty="0">
              <a:latin typeface="Telegraf" panose="020B0604020202020204" charset="0"/>
            </a:endParaRPr>
          </a:p>
          <a:p>
            <a:pPr marL="579120" indent="-29019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Telegraf" panose="020B0604020202020204" charset="0"/>
              </a:rPr>
              <a:t>Part 2: Values-Led LEAD Capabilities</a:t>
            </a:r>
            <a:endParaRPr lang="en-US" sz="3200" dirty="0">
              <a:latin typeface="Telegraf" panose="020B0604020202020204" charset="0"/>
            </a:endParaRPr>
          </a:p>
          <a:p>
            <a:pPr marL="579120" indent="-29019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Telegraf" panose="020B0604020202020204" charset="0"/>
              </a:rPr>
              <a:t>Part 3: Personal Development &amp; Learning Plan</a:t>
            </a:r>
            <a:endParaRPr lang="en-US" sz="3200" dirty="0">
              <a:latin typeface="Telegraf" panose="020B0604020202020204" charset="0"/>
            </a:endParaRPr>
          </a:p>
          <a:p>
            <a:pPr marL="579120" indent="-29019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Telegraf" panose="020B0604020202020204" charset="0"/>
              </a:rPr>
              <a:t>Part 4: Annual Review – Employee &amp; Manager Feedback</a:t>
            </a:r>
            <a:endParaRPr lang="en-US" dirty="0">
              <a:latin typeface="Telegraf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3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705565" y="1943590"/>
            <a:ext cx="15124175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PIDP Parameters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705565" y="4164928"/>
            <a:ext cx="7986181" cy="4712359"/>
            <a:chOff x="0" y="0"/>
            <a:chExt cx="2103356" cy="112544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103356" cy="1125449"/>
            </a:xfrm>
            <a:custGeom>
              <a:avLst/>
              <a:gdLst/>
              <a:ahLst/>
              <a:cxnLst/>
              <a:rect l="l" t="t" r="r" b="b"/>
              <a:pathLst>
                <a:path w="2103356" h="1125449">
                  <a:moveTo>
                    <a:pt x="0" y="0"/>
                  </a:moveTo>
                  <a:lnTo>
                    <a:pt x="2103356" y="0"/>
                  </a:lnTo>
                  <a:lnTo>
                    <a:pt x="2103356" y="1125449"/>
                  </a:lnTo>
                  <a:lnTo>
                    <a:pt x="0" y="1125449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2103356" cy="1201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114433" y="5568851"/>
            <a:ext cx="7153221" cy="2569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19"/>
              </a:lnSpc>
            </a:pPr>
            <a:r>
              <a:rPr lang="en-US" sz="1899" spc="3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</a:t>
            </a:r>
            <a:r>
              <a:rPr lang="en-US" sz="1899" b="1" spc="37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ll excluded managers, directors, executive directors and chief executives</a:t>
            </a:r>
            <a:r>
              <a:rPr lang="en-US" sz="1899" spc="3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, including those without direct reports, are required to complete a PIDP.</a:t>
            </a:r>
          </a:p>
          <a:p>
            <a:pPr algn="l">
              <a:lnSpc>
                <a:spcPts val="3419"/>
              </a:lnSpc>
            </a:pPr>
            <a:endParaRPr lang="en-US" sz="1899" spc="37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lnSpc>
                <a:spcPts val="3419"/>
              </a:lnSpc>
            </a:pPr>
            <a:r>
              <a:rPr lang="en-US" sz="1899" i="1" spc="3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Note</a:t>
            </a:r>
            <a:r>
              <a:rPr lang="en-US" sz="1899" spc="3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: Unionized staff continue using the Performance Development Plan via the Staff Resource Centre.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22046" y="4420203"/>
            <a:ext cx="7153221" cy="651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sz="3600" b="1" spc="-144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Who Participates?</a:t>
            </a:r>
          </a:p>
        </p:txBody>
      </p:sp>
      <p:sp>
        <p:nvSpPr>
          <p:cNvPr id="9" name="AutoShape 9"/>
          <p:cNvSpPr/>
          <p:nvPr/>
        </p:nvSpPr>
        <p:spPr>
          <a:xfrm>
            <a:off x="705565" y="5392831"/>
            <a:ext cx="7986181" cy="0"/>
          </a:xfrm>
          <a:prstGeom prst="line">
            <a:avLst/>
          </a:prstGeom>
          <a:ln w="38100" cap="flat">
            <a:solidFill>
              <a:srgbClr val="A9C7E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9804503" y="4164928"/>
            <a:ext cx="7777932" cy="4712363"/>
            <a:chOff x="0" y="0"/>
            <a:chExt cx="2048509" cy="112544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048509" cy="1125449"/>
            </a:xfrm>
            <a:custGeom>
              <a:avLst/>
              <a:gdLst/>
              <a:ahLst/>
              <a:cxnLst/>
              <a:rect l="l" t="t" r="r" b="b"/>
              <a:pathLst>
                <a:path w="2048509" h="1125449">
                  <a:moveTo>
                    <a:pt x="0" y="0"/>
                  </a:moveTo>
                  <a:lnTo>
                    <a:pt x="2048509" y="0"/>
                  </a:lnTo>
                  <a:lnTo>
                    <a:pt x="2048509" y="1125449"/>
                  </a:lnTo>
                  <a:lnTo>
                    <a:pt x="0" y="1125449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76200"/>
              <a:ext cx="2048509" cy="1201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0210123" y="5501087"/>
            <a:ext cx="6966692" cy="32412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40"/>
              </a:lnSpc>
            </a:pPr>
            <a:r>
              <a:rPr lang="en-US" sz="1800" b="1" spc="36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Employees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: </a:t>
            </a:r>
            <a:endParaRPr lang="en-US">
              <a:sym typeface="Telegraf"/>
            </a:endParaRPr>
          </a:p>
          <a:p>
            <a:pPr>
              <a:lnSpc>
                <a:spcPts val="3240"/>
              </a:lnSpc>
            </a:pP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Annual Planning: Block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40 minutes to determine objectives, draft SMART goals, and map your learning activities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  <a:sym typeface="Telegraf"/>
            </a:endParaRPr>
          </a:p>
          <a:p>
            <a:pPr>
              <a:lnSpc>
                <a:spcPts val="3240"/>
              </a:lnSpc>
            </a:pP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Annual Review: Block 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40 minutes to complete the annual review</a:t>
            </a:r>
            <a:endParaRPr lang="en-US">
              <a:ea typeface="Calibri"/>
              <a:cs typeface="Calibri"/>
            </a:endParaRPr>
          </a:p>
          <a:p>
            <a:pPr>
              <a:lnSpc>
                <a:spcPts val="3240"/>
              </a:lnSpc>
            </a:pPr>
            <a:r>
              <a:rPr lang="en-US" sz="1800" b="1" spc="36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Managers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: </a:t>
            </a:r>
            <a:endParaRPr lang="en-US" spc="36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>
              <a:lnSpc>
                <a:spcPts val="3240"/>
              </a:lnSpc>
            </a:pP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Annual Planning: Block 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15 minutes to review the plan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  <a:sym typeface="Telegraf"/>
            </a:endParaRPr>
          </a:p>
          <a:p>
            <a:pPr>
              <a:lnSpc>
                <a:spcPts val="3240"/>
              </a:lnSpc>
            </a:pP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Annual Review: Block 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25 minutes for the annual review.</a:t>
            </a:r>
            <a:endParaRPr lang="en-US">
              <a:ea typeface="Calibri"/>
              <a:cs typeface="Calibri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0210123" y="4420203"/>
            <a:ext cx="6966692" cy="651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sz="3600" b="1" spc="-144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Time Commitments</a:t>
            </a:r>
          </a:p>
        </p:txBody>
      </p:sp>
      <p:sp>
        <p:nvSpPr>
          <p:cNvPr id="15" name="AutoShape 15"/>
          <p:cNvSpPr/>
          <p:nvPr/>
        </p:nvSpPr>
        <p:spPr>
          <a:xfrm>
            <a:off x="9804503" y="5392831"/>
            <a:ext cx="7777932" cy="0"/>
          </a:xfrm>
          <a:prstGeom prst="line">
            <a:avLst/>
          </a:prstGeom>
          <a:ln w="38100" cap="flat">
            <a:solidFill>
              <a:srgbClr val="A9C7E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1028700" y="1593695"/>
            <a:ext cx="15825712" cy="939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Understanding Achievement Ratings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4C0A7F6-6274-56AE-880C-A466F1501A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49138"/>
              </p:ext>
            </p:extLst>
          </p:nvPr>
        </p:nvGraphicFramePr>
        <p:xfrm>
          <a:off x="1857431" y="4057539"/>
          <a:ext cx="14573138" cy="5499248"/>
        </p:xfrm>
        <a:graphic>
          <a:graphicData uri="http://schemas.openxmlformats.org/drawingml/2006/table">
            <a:tbl>
              <a:tblPr/>
              <a:tblGrid>
                <a:gridCol w="2685938">
                  <a:extLst>
                    <a:ext uri="{9D8B030D-6E8A-4147-A177-3AD203B41FA5}">
                      <a16:colId xmlns:a16="http://schemas.microsoft.com/office/drawing/2014/main" val="3952396281"/>
                    </a:ext>
                  </a:extLst>
                </a:gridCol>
                <a:gridCol w="11887200">
                  <a:extLst>
                    <a:ext uri="{9D8B030D-6E8A-4147-A177-3AD203B41FA5}">
                      <a16:colId xmlns:a16="http://schemas.microsoft.com/office/drawing/2014/main" val="2318610255"/>
                    </a:ext>
                  </a:extLst>
                </a:gridCol>
              </a:tblGrid>
              <a:tr h="1308504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ZA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Exceptional (E)</a:t>
                      </a: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Demonstrates consistently outstanding performance with a level of quality, impact, or contribution well beyond what is expected.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8066414"/>
                  </a:ext>
                </a:extLst>
              </a:tr>
              <a:tr h="786868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ZA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Exceeds (X)</a:t>
                      </a: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Demonstrates strong, reliable performance that is above expected standards. </a:t>
                      </a:r>
                      <a:endParaRPr lang="en-US" sz="20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3344766"/>
                  </a:ext>
                </a:extLst>
              </a:tr>
              <a:tr h="786868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ZA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Delivers (D)</a:t>
                      </a: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Demonstrates consistent, dependable performance that meets expected standards.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2393406"/>
                  </a:ext>
                </a:extLst>
              </a:tr>
              <a:tr h="1308504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ZA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Developing (DV)</a:t>
                      </a: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Demonstrates partial or inconsistent performance relative to expected standards.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321487"/>
                  </a:ext>
                </a:extLst>
              </a:tr>
              <a:tr h="1308504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ZA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Did Not Deliver (N)</a:t>
                      </a: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Performance does not meet expected standards. 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772927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23412" y="4855107"/>
            <a:ext cx="17441177" cy="4211356"/>
          </a:xfrm>
          <a:custGeom>
            <a:avLst/>
            <a:gdLst/>
            <a:ahLst/>
            <a:cxnLst/>
            <a:rect l="l" t="t" r="r" b="b"/>
            <a:pathLst>
              <a:path w="17441177" h="4211356">
                <a:moveTo>
                  <a:pt x="0" y="0"/>
                </a:moveTo>
                <a:lnTo>
                  <a:pt x="17441176" y="0"/>
                </a:lnTo>
                <a:lnTo>
                  <a:pt x="17441176" y="4211356"/>
                </a:lnTo>
                <a:lnTo>
                  <a:pt x="0" y="42113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422907" y="3413414"/>
            <a:ext cx="10192122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Part 1: Strategic Goals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05565" y="862517"/>
            <a:ext cx="6234929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b="1" spc="359">
                <a:solidFill>
                  <a:srgbClr val="7C7D7B"/>
                </a:solidFill>
                <a:latin typeface="Telegraf Bold"/>
                <a:ea typeface="Telegraf Bold"/>
                <a:cs typeface="Telegraf Bold"/>
                <a:sym typeface="Telegraf Bold"/>
              </a:rPr>
              <a:t>PIDP FORM</a:t>
            </a:r>
          </a:p>
        </p:txBody>
      </p:sp>
      <p:sp>
        <p:nvSpPr>
          <p:cNvPr id="6" name="Freeform 6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724615" y="3616182"/>
            <a:ext cx="3080386" cy="5642118"/>
            <a:chOff x="0" y="0"/>
            <a:chExt cx="980971" cy="179677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80971" cy="1796773"/>
            </a:xfrm>
            <a:custGeom>
              <a:avLst/>
              <a:gdLst/>
              <a:ahLst/>
              <a:cxnLst/>
              <a:rect l="l" t="t" r="r" b="b"/>
              <a:pathLst>
                <a:path w="980971" h="1796773">
                  <a:moveTo>
                    <a:pt x="0" y="0"/>
                  </a:moveTo>
                  <a:lnTo>
                    <a:pt x="980971" y="0"/>
                  </a:lnTo>
                  <a:lnTo>
                    <a:pt x="980971" y="1796773"/>
                  </a:lnTo>
                  <a:lnTo>
                    <a:pt x="0" y="1796773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76200"/>
              <a:ext cx="980971" cy="1872973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4145805" y="3616182"/>
            <a:ext cx="3080386" cy="5642118"/>
            <a:chOff x="0" y="0"/>
            <a:chExt cx="980971" cy="17967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80971" cy="1796773"/>
            </a:xfrm>
            <a:custGeom>
              <a:avLst/>
              <a:gdLst/>
              <a:ahLst/>
              <a:cxnLst/>
              <a:rect l="l" t="t" r="r" b="b"/>
              <a:pathLst>
                <a:path w="980971" h="1796773">
                  <a:moveTo>
                    <a:pt x="0" y="0"/>
                  </a:moveTo>
                  <a:lnTo>
                    <a:pt x="980971" y="0"/>
                  </a:lnTo>
                  <a:lnTo>
                    <a:pt x="980971" y="1796773"/>
                  </a:lnTo>
                  <a:lnTo>
                    <a:pt x="0" y="1796773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76200"/>
              <a:ext cx="980971" cy="1872973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69091" y="3616182"/>
            <a:ext cx="3080386" cy="5642118"/>
            <a:chOff x="0" y="0"/>
            <a:chExt cx="980971" cy="179677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80971" cy="1796773"/>
            </a:xfrm>
            <a:custGeom>
              <a:avLst/>
              <a:gdLst/>
              <a:ahLst/>
              <a:cxnLst/>
              <a:rect l="l" t="t" r="r" b="b"/>
              <a:pathLst>
                <a:path w="980971" h="1796773">
                  <a:moveTo>
                    <a:pt x="0" y="0"/>
                  </a:moveTo>
                  <a:lnTo>
                    <a:pt x="980971" y="0"/>
                  </a:lnTo>
                  <a:lnTo>
                    <a:pt x="980971" y="1796773"/>
                  </a:lnTo>
                  <a:lnTo>
                    <a:pt x="0" y="1796773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76200"/>
              <a:ext cx="980971" cy="1872973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0990280" y="3616182"/>
            <a:ext cx="3080386" cy="5642118"/>
            <a:chOff x="0" y="0"/>
            <a:chExt cx="980971" cy="179677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80971" cy="1796773"/>
            </a:xfrm>
            <a:custGeom>
              <a:avLst/>
              <a:gdLst/>
              <a:ahLst/>
              <a:cxnLst/>
              <a:rect l="l" t="t" r="r" b="b"/>
              <a:pathLst>
                <a:path w="980971" h="1796773">
                  <a:moveTo>
                    <a:pt x="0" y="0"/>
                  </a:moveTo>
                  <a:lnTo>
                    <a:pt x="980971" y="0"/>
                  </a:lnTo>
                  <a:lnTo>
                    <a:pt x="980971" y="1796773"/>
                  </a:lnTo>
                  <a:lnTo>
                    <a:pt x="0" y="1796773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76200"/>
              <a:ext cx="980971" cy="1872973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6" name="Group 16"/>
          <p:cNvGrpSpPr/>
          <p:nvPr/>
        </p:nvGrpSpPr>
        <p:grpSpPr>
          <a:xfrm>
            <a:off x="14413566" y="3616182"/>
            <a:ext cx="3080386" cy="5642118"/>
            <a:chOff x="0" y="0"/>
            <a:chExt cx="980971" cy="179677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980971" cy="1796773"/>
            </a:xfrm>
            <a:custGeom>
              <a:avLst/>
              <a:gdLst/>
              <a:ahLst/>
              <a:cxnLst/>
              <a:rect l="l" t="t" r="r" b="b"/>
              <a:pathLst>
                <a:path w="980971" h="1796773">
                  <a:moveTo>
                    <a:pt x="0" y="0"/>
                  </a:moveTo>
                  <a:lnTo>
                    <a:pt x="980971" y="0"/>
                  </a:lnTo>
                  <a:lnTo>
                    <a:pt x="980971" y="1796773"/>
                  </a:lnTo>
                  <a:lnTo>
                    <a:pt x="0" y="1796773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76200"/>
              <a:ext cx="980971" cy="1872973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395943" y="3918289"/>
            <a:ext cx="1737731" cy="1737731"/>
          </a:xfrm>
          <a:custGeom>
            <a:avLst/>
            <a:gdLst/>
            <a:ahLst/>
            <a:cxnLst/>
            <a:rect l="l" t="t" r="r" b="b"/>
            <a:pathLst>
              <a:path w="1737731" h="1737731">
                <a:moveTo>
                  <a:pt x="0" y="0"/>
                </a:moveTo>
                <a:lnTo>
                  <a:pt x="1737731" y="0"/>
                </a:lnTo>
                <a:lnTo>
                  <a:pt x="1737731" y="1737731"/>
                </a:lnTo>
                <a:lnTo>
                  <a:pt x="0" y="173773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0" name="Freeform 20"/>
          <p:cNvSpPr/>
          <p:nvPr/>
        </p:nvSpPr>
        <p:spPr>
          <a:xfrm>
            <a:off x="4747216" y="3848373"/>
            <a:ext cx="1877563" cy="1877563"/>
          </a:xfrm>
          <a:custGeom>
            <a:avLst/>
            <a:gdLst/>
            <a:ahLst/>
            <a:cxnLst/>
            <a:rect l="l" t="t" r="r" b="b"/>
            <a:pathLst>
              <a:path w="1877563" h="1877563">
                <a:moveTo>
                  <a:pt x="0" y="0"/>
                </a:moveTo>
                <a:lnTo>
                  <a:pt x="1877564" y="0"/>
                </a:lnTo>
                <a:lnTo>
                  <a:pt x="1877564" y="1877563"/>
                </a:lnTo>
                <a:lnTo>
                  <a:pt x="0" y="1877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1" name="Freeform 21"/>
          <p:cNvSpPr/>
          <p:nvPr/>
        </p:nvSpPr>
        <p:spPr>
          <a:xfrm>
            <a:off x="8344505" y="3973249"/>
            <a:ext cx="1527462" cy="1807647"/>
          </a:xfrm>
          <a:custGeom>
            <a:avLst/>
            <a:gdLst/>
            <a:ahLst/>
            <a:cxnLst/>
            <a:rect l="l" t="t" r="r" b="b"/>
            <a:pathLst>
              <a:path w="1527462" h="1807647">
                <a:moveTo>
                  <a:pt x="0" y="0"/>
                </a:moveTo>
                <a:lnTo>
                  <a:pt x="1527461" y="0"/>
                </a:lnTo>
                <a:lnTo>
                  <a:pt x="1527461" y="1807647"/>
                </a:lnTo>
                <a:lnTo>
                  <a:pt x="0" y="18076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2" name="Freeform 22"/>
          <p:cNvSpPr/>
          <p:nvPr/>
        </p:nvSpPr>
        <p:spPr>
          <a:xfrm>
            <a:off x="11659127" y="3973249"/>
            <a:ext cx="1710486" cy="1807647"/>
          </a:xfrm>
          <a:custGeom>
            <a:avLst/>
            <a:gdLst/>
            <a:ahLst/>
            <a:cxnLst/>
            <a:rect l="l" t="t" r="r" b="b"/>
            <a:pathLst>
              <a:path w="1710486" h="1807647">
                <a:moveTo>
                  <a:pt x="0" y="0"/>
                </a:moveTo>
                <a:lnTo>
                  <a:pt x="1710486" y="0"/>
                </a:lnTo>
                <a:lnTo>
                  <a:pt x="1710486" y="1807647"/>
                </a:lnTo>
                <a:lnTo>
                  <a:pt x="0" y="18076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Freeform 23"/>
          <p:cNvSpPr/>
          <p:nvPr/>
        </p:nvSpPr>
        <p:spPr>
          <a:xfrm>
            <a:off x="15103232" y="4026546"/>
            <a:ext cx="1701054" cy="1701054"/>
          </a:xfrm>
          <a:custGeom>
            <a:avLst/>
            <a:gdLst/>
            <a:ahLst/>
            <a:cxnLst/>
            <a:rect l="l" t="t" r="r" b="b"/>
            <a:pathLst>
              <a:path w="1701054" h="1701054">
                <a:moveTo>
                  <a:pt x="0" y="0"/>
                </a:moveTo>
                <a:lnTo>
                  <a:pt x="1701055" y="0"/>
                </a:lnTo>
                <a:lnTo>
                  <a:pt x="1701055" y="1701054"/>
                </a:lnTo>
                <a:lnTo>
                  <a:pt x="0" y="17010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4" name="TextBox 24"/>
          <p:cNvSpPr txBox="1"/>
          <p:nvPr/>
        </p:nvSpPr>
        <p:spPr>
          <a:xfrm>
            <a:off x="705565" y="1943590"/>
            <a:ext cx="8177483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SMART Goals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885258" y="5877343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 dirty="0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Specific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306447" y="5877343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 dirty="0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Measurable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7729733" y="5877343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Attainable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1150923" y="5877343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Relevant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574209" y="5877343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Time Bound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932883" y="6539648"/>
            <a:ext cx="2708097" cy="1617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19"/>
              </a:lnSpc>
            </a:pPr>
            <a:r>
              <a:rPr lang="en-US" sz="2399" spc="4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Plan effectively with specific targets in mind.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4372969" y="6539648"/>
            <a:ext cx="2628153" cy="2160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19"/>
              </a:lnSpc>
            </a:pPr>
            <a:r>
              <a:rPr lang="en-US" sz="2399" spc="4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Track your progress and reevaluate along the way.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7736039" y="6539648"/>
            <a:ext cx="2815921" cy="2160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19"/>
              </a:lnSpc>
            </a:pPr>
            <a:r>
              <a:rPr lang="en-US" sz="2399" spc="4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Set realistic goals that are challenging but achievable.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1193684" y="6539648"/>
            <a:ext cx="2716339" cy="1617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19"/>
              </a:lnSpc>
            </a:pPr>
            <a:r>
              <a:rPr lang="en-US" sz="2399" spc="4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Ensure the goal serves a relevant purpose.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4616970" y="6457274"/>
            <a:ext cx="2716339" cy="2160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19"/>
              </a:lnSpc>
            </a:pPr>
            <a:r>
              <a:rPr lang="en-US" sz="2399" spc="47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Specify a deadline, monitor progress and reevaluate.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705565" y="1943590"/>
            <a:ext cx="15124175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SMART Goal Makeover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705565" y="4164929"/>
            <a:ext cx="7986181" cy="4940540"/>
            <a:chOff x="0" y="0"/>
            <a:chExt cx="2103356" cy="130121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103356" cy="1301212"/>
            </a:xfrm>
            <a:custGeom>
              <a:avLst/>
              <a:gdLst/>
              <a:ahLst/>
              <a:cxnLst/>
              <a:rect l="l" t="t" r="r" b="b"/>
              <a:pathLst>
                <a:path w="2103356" h="1301212">
                  <a:moveTo>
                    <a:pt x="0" y="0"/>
                  </a:moveTo>
                  <a:lnTo>
                    <a:pt x="2103356" y="0"/>
                  </a:lnTo>
                  <a:lnTo>
                    <a:pt x="2103356" y="1301212"/>
                  </a:lnTo>
                  <a:lnTo>
                    <a:pt x="0" y="1301212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2103356" cy="13774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122046" y="4429728"/>
            <a:ext cx="7153221" cy="1510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0"/>
              </a:lnSpc>
              <a:spcBef>
                <a:spcPct val="0"/>
              </a:spcBef>
            </a:pPr>
            <a:r>
              <a:rPr lang="en-US" sz="2800" spc="-112">
                <a:solidFill>
                  <a:srgbClr val="C63625"/>
                </a:solidFill>
                <a:latin typeface="Telegraf"/>
                <a:ea typeface="Telegraf"/>
                <a:cs typeface="Telegraf"/>
                <a:sym typeface="Telegraf"/>
              </a:rPr>
              <a:t>I will work to improve employee well-being on my clinical unit because everyone is feeling very burned out.</a:t>
            </a:r>
          </a:p>
        </p:txBody>
      </p:sp>
      <p:sp>
        <p:nvSpPr>
          <p:cNvPr id="8" name="AutoShape 8"/>
          <p:cNvSpPr/>
          <p:nvPr/>
        </p:nvSpPr>
        <p:spPr>
          <a:xfrm>
            <a:off x="705565" y="6368198"/>
            <a:ext cx="7986181" cy="0"/>
          </a:xfrm>
          <a:prstGeom prst="line">
            <a:avLst/>
          </a:prstGeom>
          <a:ln w="38100" cap="flat">
            <a:solidFill>
              <a:srgbClr val="A9C7E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1122046" y="6804660"/>
            <a:ext cx="6966692" cy="1634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Major Pitfalls: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No specific action 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No defined measure of success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No concrete target dates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9553906" y="4164929"/>
            <a:ext cx="7986181" cy="4940540"/>
            <a:chOff x="0" y="0"/>
            <a:chExt cx="2103356" cy="130121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03356" cy="1301212"/>
            </a:xfrm>
            <a:custGeom>
              <a:avLst/>
              <a:gdLst/>
              <a:ahLst/>
              <a:cxnLst/>
              <a:rect l="l" t="t" r="r" b="b"/>
              <a:pathLst>
                <a:path w="2103356" h="1301212">
                  <a:moveTo>
                    <a:pt x="0" y="0"/>
                  </a:moveTo>
                  <a:lnTo>
                    <a:pt x="2103356" y="0"/>
                  </a:lnTo>
                  <a:lnTo>
                    <a:pt x="2103356" y="1301212"/>
                  </a:lnTo>
                  <a:lnTo>
                    <a:pt x="0" y="1301212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76200"/>
              <a:ext cx="2103356" cy="13774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9809275" y="4228433"/>
            <a:ext cx="7475442" cy="1922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  <a:spcBef>
                <a:spcPct val="0"/>
              </a:spcBef>
            </a:pPr>
            <a:r>
              <a:rPr lang="en-US" sz="2700" b="1" spc="-108" dirty="0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Establish a healthy, safe, and high-performing workplace by launching two social connection programs reaching 50 participants for staff across all portfolios by March 2028.</a:t>
            </a:r>
          </a:p>
        </p:txBody>
      </p:sp>
      <p:sp>
        <p:nvSpPr>
          <p:cNvPr id="15" name="AutoShape 15"/>
          <p:cNvSpPr/>
          <p:nvPr/>
        </p:nvSpPr>
        <p:spPr>
          <a:xfrm>
            <a:off x="9553906" y="6368198"/>
            <a:ext cx="7986181" cy="0"/>
          </a:xfrm>
          <a:prstGeom prst="line">
            <a:avLst/>
          </a:prstGeom>
          <a:ln w="38100" cap="flat">
            <a:solidFill>
              <a:srgbClr val="A9C7E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 16"/>
          <p:cNvSpPr txBox="1"/>
          <p:nvPr/>
        </p:nvSpPr>
        <p:spPr>
          <a:xfrm>
            <a:off x="9937608" y="6501849"/>
            <a:ext cx="7218776" cy="2453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Strengths 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Specific action - launching social connection programs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Measurable (2 distinct programs with 50 participants)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Attainable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Relevant to goals of organization 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Timebound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705565" y="4250128"/>
            <a:ext cx="4718703" cy="4907235"/>
            <a:chOff x="0" y="0"/>
            <a:chExt cx="1502705" cy="156274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02705" cy="1562744"/>
            </a:xfrm>
            <a:custGeom>
              <a:avLst/>
              <a:gdLst/>
              <a:ahLst/>
              <a:cxnLst/>
              <a:rect l="l" t="t" r="r" b="b"/>
              <a:pathLst>
                <a:path w="1502705" h="1562744">
                  <a:moveTo>
                    <a:pt x="0" y="0"/>
                  </a:moveTo>
                  <a:lnTo>
                    <a:pt x="1502705" y="0"/>
                  </a:lnTo>
                  <a:lnTo>
                    <a:pt x="1502705" y="1562744"/>
                  </a:lnTo>
                  <a:lnTo>
                    <a:pt x="0" y="1562744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76200"/>
              <a:ext cx="1502705" cy="1638944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6784649" y="4250128"/>
            <a:ext cx="4718703" cy="4907235"/>
            <a:chOff x="0" y="0"/>
            <a:chExt cx="1502705" cy="156274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502705" cy="1562744"/>
            </a:xfrm>
            <a:custGeom>
              <a:avLst/>
              <a:gdLst/>
              <a:ahLst/>
              <a:cxnLst/>
              <a:rect l="l" t="t" r="r" b="b"/>
              <a:pathLst>
                <a:path w="1502705" h="1562744">
                  <a:moveTo>
                    <a:pt x="0" y="0"/>
                  </a:moveTo>
                  <a:lnTo>
                    <a:pt x="1502705" y="0"/>
                  </a:lnTo>
                  <a:lnTo>
                    <a:pt x="1502705" y="1562744"/>
                  </a:lnTo>
                  <a:lnTo>
                    <a:pt x="0" y="1562744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76200"/>
              <a:ext cx="1502705" cy="1638944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2865426" y="4250128"/>
            <a:ext cx="4718703" cy="4907235"/>
            <a:chOff x="0" y="0"/>
            <a:chExt cx="1502705" cy="156274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502705" cy="1562744"/>
            </a:xfrm>
            <a:custGeom>
              <a:avLst/>
              <a:gdLst/>
              <a:ahLst/>
              <a:cxnLst/>
              <a:rect l="l" t="t" r="r" b="b"/>
              <a:pathLst>
                <a:path w="1502705" h="1562744">
                  <a:moveTo>
                    <a:pt x="0" y="0"/>
                  </a:moveTo>
                  <a:lnTo>
                    <a:pt x="1502705" y="0"/>
                  </a:lnTo>
                  <a:lnTo>
                    <a:pt x="1502705" y="1562744"/>
                  </a:lnTo>
                  <a:lnTo>
                    <a:pt x="0" y="1562744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76200"/>
              <a:ext cx="1502705" cy="1638944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8713826" y="4525326"/>
            <a:ext cx="1114173" cy="1097460"/>
          </a:xfrm>
          <a:custGeom>
            <a:avLst/>
            <a:gdLst/>
            <a:ahLst/>
            <a:cxnLst/>
            <a:rect l="l" t="t" r="r" b="b"/>
            <a:pathLst>
              <a:path w="1114173" h="1097460">
                <a:moveTo>
                  <a:pt x="0" y="0"/>
                </a:moveTo>
                <a:lnTo>
                  <a:pt x="1114172" y="0"/>
                </a:lnTo>
                <a:lnTo>
                  <a:pt x="1114172" y="1097460"/>
                </a:lnTo>
                <a:lnTo>
                  <a:pt x="0" y="109746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Freeform 14"/>
          <p:cNvSpPr/>
          <p:nvPr/>
        </p:nvSpPr>
        <p:spPr>
          <a:xfrm>
            <a:off x="14528667" y="4569376"/>
            <a:ext cx="1392222" cy="1009361"/>
          </a:xfrm>
          <a:custGeom>
            <a:avLst/>
            <a:gdLst/>
            <a:ahLst/>
            <a:cxnLst/>
            <a:rect l="l" t="t" r="r" b="b"/>
            <a:pathLst>
              <a:path w="1392222" h="1009361">
                <a:moveTo>
                  <a:pt x="0" y="0"/>
                </a:moveTo>
                <a:lnTo>
                  <a:pt x="1392222" y="0"/>
                </a:lnTo>
                <a:lnTo>
                  <a:pt x="1392222" y="1009361"/>
                </a:lnTo>
                <a:lnTo>
                  <a:pt x="0" y="100936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TextBox 16"/>
          <p:cNvSpPr txBox="1"/>
          <p:nvPr/>
        </p:nvSpPr>
        <p:spPr>
          <a:xfrm>
            <a:off x="705565" y="1943590"/>
            <a:ext cx="11660531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Breakout Rooms: Goal Architect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685366" y="5768338"/>
            <a:ext cx="2759101" cy="4698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 dirty="0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Scenario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891361" y="5803898"/>
            <a:ext cx="2759101" cy="9700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 b="1" spc="-111" dirty="0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Draft &amp; Map </a:t>
            </a:r>
          </a:p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 dirty="0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(7 Min)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970326" y="6015988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Peer Feedback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28700" y="6477489"/>
            <a:ext cx="4091753" cy="1792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dirty="0">
                <a:latin typeface="Telegraf" panose="020B0604020202020204" charset="0"/>
              </a:rPr>
              <a:t>Your group has been tasked with opening a new skin‑check clinic aimed at early detection and education of skin cancer.</a:t>
            </a:r>
            <a:endParaRPr lang="en-US" sz="1800" spc="36" dirty="0">
              <a:solidFill>
                <a:srgbClr val="000000"/>
              </a:solidFill>
              <a:latin typeface="Telegraf" panose="020B0604020202020204" charset="0"/>
              <a:ea typeface="Telegraf"/>
              <a:cs typeface="Telegraf"/>
              <a:sym typeface="Telegraf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7098124" y="7169167"/>
            <a:ext cx="4091753" cy="1360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Draft one SMART goal relevant to </a:t>
            </a:r>
            <a:r>
              <a:rPr lang="en-US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the scenario</a:t>
            </a: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.  Highlight which of the  4 strategic priorities it supports.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167547" y="7169167"/>
            <a:ext cx="4091753" cy="1360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Elect a spokesperson to pitch your goal to the larger group for feedback on improving SMART goal. </a:t>
            </a:r>
          </a:p>
        </p:txBody>
      </p:sp>
      <p:pic>
        <p:nvPicPr>
          <p:cNvPr id="24" name="Graphic 23" descr="Hospital with solid fill">
            <a:extLst>
              <a:ext uri="{FF2B5EF4-FFF2-40B4-BE49-F238E27FC236}">
                <a16:creationId xmlns:a16="http://schemas.microsoft.com/office/drawing/2014/main" id="{B87716C3-745A-36FA-4675-E0D5653B581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17538" y="4296208"/>
            <a:ext cx="1494755" cy="14947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490116" y="2440080"/>
            <a:ext cx="15307767" cy="7552283"/>
          </a:xfrm>
          <a:custGeom>
            <a:avLst/>
            <a:gdLst/>
            <a:ahLst/>
            <a:cxnLst/>
            <a:rect l="l" t="t" r="r" b="b"/>
            <a:pathLst>
              <a:path w="15307767" h="7552283">
                <a:moveTo>
                  <a:pt x="0" y="0"/>
                </a:moveTo>
                <a:lnTo>
                  <a:pt x="15307768" y="0"/>
                </a:lnTo>
                <a:lnTo>
                  <a:pt x="15307768" y="7552283"/>
                </a:lnTo>
                <a:lnTo>
                  <a:pt x="0" y="75522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705565" y="1175341"/>
            <a:ext cx="10192122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Part 1: Strategic Goals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05565" y="862517"/>
            <a:ext cx="6234929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b="1" spc="359">
                <a:solidFill>
                  <a:srgbClr val="7C7D7B"/>
                </a:solidFill>
                <a:latin typeface="Telegraf Bold"/>
                <a:ea typeface="Telegraf Bold"/>
                <a:cs typeface="Telegraf Bold"/>
                <a:sym typeface="Telegraf Bold"/>
              </a:rPr>
              <a:t>PIDP FORM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055444" y="2100528"/>
            <a:ext cx="16177112" cy="7948060"/>
          </a:xfrm>
          <a:custGeom>
            <a:avLst/>
            <a:gdLst/>
            <a:ahLst/>
            <a:cxnLst/>
            <a:rect l="l" t="t" r="r" b="b"/>
            <a:pathLst>
              <a:path w="16177112" h="7948060">
                <a:moveTo>
                  <a:pt x="0" y="0"/>
                </a:moveTo>
                <a:lnTo>
                  <a:pt x="16177112" y="0"/>
                </a:lnTo>
                <a:lnTo>
                  <a:pt x="16177112" y="7948060"/>
                </a:lnTo>
                <a:lnTo>
                  <a:pt x="0" y="79480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705565" y="918793"/>
            <a:ext cx="13261082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Part 2: Values-Led LEADS Capabilities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05565" y="523427"/>
            <a:ext cx="6234929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b="1" spc="359">
                <a:solidFill>
                  <a:srgbClr val="7C7D7B"/>
                </a:solidFill>
                <a:latin typeface="Telegraf Bold"/>
                <a:ea typeface="Telegraf Bold"/>
                <a:cs typeface="Telegraf Bold"/>
                <a:sym typeface="Telegraf Bold"/>
              </a:rPr>
              <a:t>PIDP FORM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0068116" y="2703464"/>
            <a:ext cx="3080386" cy="3054635"/>
            <a:chOff x="0" y="0"/>
            <a:chExt cx="980971" cy="97277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80971" cy="972770"/>
            </a:xfrm>
            <a:custGeom>
              <a:avLst/>
              <a:gdLst/>
              <a:ahLst/>
              <a:cxnLst/>
              <a:rect l="l" t="t" r="r" b="b"/>
              <a:pathLst>
                <a:path w="980971" h="972770">
                  <a:moveTo>
                    <a:pt x="0" y="0"/>
                  </a:moveTo>
                  <a:lnTo>
                    <a:pt x="980971" y="0"/>
                  </a:lnTo>
                  <a:lnTo>
                    <a:pt x="980971" y="972770"/>
                  </a:lnTo>
                  <a:lnTo>
                    <a:pt x="0" y="972770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76200"/>
              <a:ext cx="980971" cy="1048970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3489305" y="2703464"/>
            <a:ext cx="3080386" cy="3054635"/>
            <a:chOff x="0" y="0"/>
            <a:chExt cx="980971" cy="97277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80971" cy="972770"/>
            </a:xfrm>
            <a:custGeom>
              <a:avLst/>
              <a:gdLst/>
              <a:ahLst/>
              <a:cxnLst/>
              <a:rect l="l" t="t" r="r" b="b"/>
              <a:pathLst>
                <a:path w="980971" h="972770">
                  <a:moveTo>
                    <a:pt x="0" y="0"/>
                  </a:moveTo>
                  <a:lnTo>
                    <a:pt x="980971" y="0"/>
                  </a:lnTo>
                  <a:lnTo>
                    <a:pt x="980971" y="972770"/>
                  </a:lnTo>
                  <a:lnTo>
                    <a:pt x="0" y="972770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76200"/>
              <a:ext cx="980971" cy="1048970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68116" y="6102728"/>
            <a:ext cx="3080386" cy="3054635"/>
            <a:chOff x="0" y="0"/>
            <a:chExt cx="980971" cy="97277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80971" cy="972770"/>
            </a:xfrm>
            <a:custGeom>
              <a:avLst/>
              <a:gdLst/>
              <a:ahLst/>
              <a:cxnLst/>
              <a:rect l="l" t="t" r="r" b="b"/>
              <a:pathLst>
                <a:path w="980971" h="972770">
                  <a:moveTo>
                    <a:pt x="0" y="0"/>
                  </a:moveTo>
                  <a:lnTo>
                    <a:pt x="980971" y="0"/>
                  </a:lnTo>
                  <a:lnTo>
                    <a:pt x="980971" y="972770"/>
                  </a:lnTo>
                  <a:lnTo>
                    <a:pt x="0" y="972770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76200"/>
              <a:ext cx="980971" cy="1048970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3489305" y="6102728"/>
            <a:ext cx="3080386" cy="3054635"/>
            <a:chOff x="0" y="0"/>
            <a:chExt cx="980971" cy="97277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80971" cy="972770"/>
            </a:xfrm>
            <a:custGeom>
              <a:avLst/>
              <a:gdLst/>
              <a:ahLst/>
              <a:cxnLst/>
              <a:rect l="l" t="t" r="r" b="b"/>
              <a:pathLst>
                <a:path w="980971" h="972770">
                  <a:moveTo>
                    <a:pt x="0" y="0"/>
                  </a:moveTo>
                  <a:lnTo>
                    <a:pt x="980971" y="0"/>
                  </a:lnTo>
                  <a:lnTo>
                    <a:pt x="980971" y="972770"/>
                  </a:lnTo>
                  <a:lnTo>
                    <a:pt x="0" y="972770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76200"/>
              <a:ext cx="980971" cy="1048970"/>
            </a:xfrm>
            <a:prstGeom prst="rect">
              <a:avLst/>
            </a:prstGeom>
          </p:spPr>
          <p:txBody>
            <a:bodyPr lIns="41099" tIns="41099" rIns="41099" bIns="41099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10809579" y="3197604"/>
            <a:ext cx="1597460" cy="1597460"/>
          </a:xfrm>
          <a:custGeom>
            <a:avLst/>
            <a:gdLst/>
            <a:ahLst/>
            <a:cxnLst/>
            <a:rect l="l" t="t" r="r" b="b"/>
            <a:pathLst>
              <a:path w="1597460" h="1597460">
                <a:moveTo>
                  <a:pt x="0" y="0"/>
                </a:moveTo>
                <a:lnTo>
                  <a:pt x="1597459" y="0"/>
                </a:lnTo>
                <a:lnTo>
                  <a:pt x="1597459" y="1597460"/>
                </a:lnTo>
                <a:lnTo>
                  <a:pt x="0" y="159746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7" name="Freeform 17"/>
          <p:cNvSpPr/>
          <p:nvPr/>
        </p:nvSpPr>
        <p:spPr>
          <a:xfrm>
            <a:off x="14128747" y="3197604"/>
            <a:ext cx="1801501" cy="1693411"/>
          </a:xfrm>
          <a:custGeom>
            <a:avLst/>
            <a:gdLst/>
            <a:ahLst/>
            <a:cxnLst/>
            <a:rect l="l" t="t" r="r" b="b"/>
            <a:pathLst>
              <a:path w="1801501" h="1693411">
                <a:moveTo>
                  <a:pt x="0" y="0"/>
                </a:moveTo>
                <a:lnTo>
                  <a:pt x="1801502" y="0"/>
                </a:lnTo>
                <a:lnTo>
                  <a:pt x="1801502" y="1693412"/>
                </a:lnTo>
                <a:lnTo>
                  <a:pt x="0" y="16934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Freeform 18"/>
          <p:cNvSpPr/>
          <p:nvPr/>
        </p:nvSpPr>
        <p:spPr>
          <a:xfrm>
            <a:off x="10815183" y="6533511"/>
            <a:ext cx="1591855" cy="1583896"/>
          </a:xfrm>
          <a:custGeom>
            <a:avLst/>
            <a:gdLst/>
            <a:ahLst/>
            <a:cxnLst/>
            <a:rect l="l" t="t" r="r" b="b"/>
            <a:pathLst>
              <a:path w="1591855" h="1583896">
                <a:moveTo>
                  <a:pt x="0" y="0"/>
                </a:moveTo>
                <a:lnTo>
                  <a:pt x="1591855" y="0"/>
                </a:lnTo>
                <a:lnTo>
                  <a:pt x="1591855" y="1583896"/>
                </a:lnTo>
                <a:lnTo>
                  <a:pt x="0" y="158389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TextBox 19"/>
          <p:cNvSpPr txBox="1"/>
          <p:nvPr/>
        </p:nvSpPr>
        <p:spPr>
          <a:xfrm>
            <a:off x="921791" y="2786842"/>
            <a:ext cx="8663643" cy="6873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2000" b="1" spc="40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We demonstrate accountability.</a:t>
            </a:r>
          </a:p>
          <a:p>
            <a:pPr algn="l">
              <a:lnSpc>
                <a:spcPts val="3600"/>
              </a:lnSpc>
            </a:pPr>
            <a:r>
              <a:rPr lang="en-US" sz="2000" spc="4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We are collectively and individually responsible for achieving our vision, and we answer to all Islanders.</a:t>
            </a:r>
          </a:p>
          <a:p>
            <a:pPr algn="l">
              <a:lnSpc>
                <a:spcPts val="3600"/>
              </a:lnSpc>
            </a:pPr>
            <a:r>
              <a:rPr lang="en-US" sz="2000" b="1" spc="40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We act with care. </a:t>
            </a:r>
          </a:p>
          <a:p>
            <a:pPr algn="l">
              <a:lnSpc>
                <a:spcPts val="3600"/>
              </a:lnSpc>
            </a:pPr>
            <a:r>
              <a:rPr lang="en-US" sz="2000" spc="4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We care for Islanders, for each other, and the quality, safety, and outcomes of our work and its impacts on individuals and communities.</a:t>
            </a:r>
          </a:p>
          <a:p>
            <a:pPr algn="l">
              <a:lnSpc>
                <a:spcPts val="3600"/>
              </a:lnSpc>
            </a:pPr>
            <a:r>
              <a:rPr lang="en-US" sz="2000" b="1" spc="40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We work together. </a:t>
            </a:r>
          </a:p>
          <a:p>
            <a:pPr algn="l">
              <a:lnSpc>
                <a:spcPts val="3600"/>
              </a:lnSpc>
            </a:pPr>
            <a:r>
              <a:rPr lang="en-US" sz="2000" spc="4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We build trusting relationships to achieve common goals. Our patients come first. We listen to and involve patients, communities and staff in the services we deliver and the challenges we solve.</a:t>
            </a:r>
          </a:p>
          <a:p>
            <a:pPr algn="l">
              <a:lnSpc>
                <a:spcPts val="3600"/>
              </a:lnSpc>
            </a:pPr>
            <a:r>
              <a:rPr lang="en-US" sz="2000" b="1" spc="40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We strive for excellence. </a:t>
            </a:r>
          </a:p>
          <a:p>
            <a:pPr algn="l">
              <a:lnSpc>
                <a:spcPts val="3600"/>
              </a:lnSpc>
            </a:pPr>
            <a:r>
              <a:rPr lang="en-US" sz="2000" spc="4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We hold ourselves to national standards, measure and report transparently, and continually learn and improve. We accept feedback, sharing our progress and our shortfalls.</a:t>
            </a:r>
          </a:p>
          <a:p>
            <a:pPr algn="l">
              <a:lnSpc>
                <a:spcPts val="3780"/>
              </a:lnSpc>
            </a:pPr>
            <a:endParaRPr lang="en-US" sz="2000" spc="40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</p:txBody>
      </p:sp>
      <p:sp>
        <p:nvSpPr>
          <p:cNvPr id="20" name="Freeform 20"/>
          <p:cNvSpPr/>
          <p:nvPr/>
        </p:nvSpPr>
        <p:spPr>
          <a:xfrm>
            <a:off x="14460475" y="6525734"/>
            <a:ext cx="1138046" cy="1591673"/>
          </a:xfrm>
          <a:custGeom>
            <a:avLst/>
            <a:gdLst/>
            <a:ahLst/>
            <a:cxnLst/>
            <a:rect l="l" t="t" r="r" b="b"/>
            <a:pathLst>
              <a:path w="1138046" h="1591673">
                <a:moveTo>
                  <a:pt x="0" y="0"/>
                </a:moveTo>
                <a:lnTo>
                  <a:pt x="1138046" y="0"/>
                </a:lnTo>
                <a:lnTo>
                  <a:pt x="1138046" y="1591673"/>
                </a:lnTo>
                <a:lnTo>
                  <a:pt x="0" y="15916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1" name="TextBox 21"/>
          <p:cNvSpPr txBox="1"/>
          <p:nvPr/>
        </p:nvSpPr>
        <p:spPr>
          <a:xfrm>
            <a:off x="753190" y="824417"/>
            <a:ext cx="8177483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Our Values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00815" y="2011507"/>
            <a:ext cx="6422299" cy="651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sz="3600" b="1" spc="-144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Core beliefs at Health PEI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6795891" y="9090688"/>
            <a:ext cx="786544" cy="335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520"/>
              </a:lnSpc>
              <a:spcBef>
                <a:spcPct val="0"/>
              </a:spcBef>
            </a:pPr>
            <a:r>
              <a:rPr lang="en-US" sz="1800" spc="-72">
                <a:solidFill>
                  <a:srgbClr val="7C7D7B"/>
                </a:solidFill>
                <a:latin typeface="Telegraf"/>
                <a:ea typeface="Telegraf"/>
                <a:cs typeface="Telegraf"/>
                <a:sym typeface="Telegraf"/>
              </a:rPr>
              <a:t>4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228758" y="4964624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Accountability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3649947" y="4964624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Care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0228758" y="8363888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Togther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3649947" y="8363888"/>
            <a:ext cx="2759101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Excellence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3631779" y="3950369"/>
            <a:ext cx="4648200" cy="5867399"/>
          </a:xfrm>
          <a:custGeom>
            <a:avLst/>
            <a:gdLst/>
            <a:ahLst/>
            <a:cxnLst/>
            <a:rect l="l" t="t" r="r" b="b"/>
            <a:pathLst>
              <a:path w="5886742" h="8158332">
                <a:moveTo>
                  <a:pt x="0" y="0"/>
                </a:moveTo>
                <a:lnTo>
                  <a:pt x="5886742" y="0"/>
                </a:lnTo>
                <a:lnTo>
                  <a:pt x="5886742" y="8158332"/>
                </a:lnTo>
                <a:lnTo>
                  <a:pt x="0" y="81583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0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7199" y="1478756"/>
            <a:ext cx="13174579" cy="86177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1. Lead Self  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Self-directed leaders are self-aware, guide themselves, develop themselves, &amp; demonstrate character.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​</a:t>
            </a:r>
          </a:p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2. Engage Others​</a:t>
            </a:r>
            <a:endParaRPr lang="en-US" sz="2800" spc="-125" dirty="0">
              <a:solidFill>
                <a:srgbClr val="145DA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Relational leaders communicate effectively, facilitate collaboration, foster development of others , &amp; nurture healthy workplace cultures.​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​</a:t>
            </a:r>
          </a:p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3. Achieve Results​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Outcome-oriented leaders bring vision to life, strategically align decisions, take action and create conditions for implementation, &amp; assess and improve.​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​</a:t>
            </a:r>
          </a:p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4. Develop Coalitions​</a:t>
            </a:r>
            <a:endParaRPr lang="en-US" sz="2800" b="1" spc="-125" dirty="0">
              <a:solidFill>
                <a:srgbClr val="000000"/>
              </a:solidFill>
              <a:latin typeface="Telegraf Bold"/>
              <a:ea typeface="Telegraf Bold"/>
              <a:cs typeface="Telegraf Bold"/>
              <a:sym typeface="Telegraf Bold"/>
            </a:endParaRP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Collaborative leaders purposefully build coalitions of diverse voices, demonstrate a commitment to service, mobilize knowledge, &amp; navigate socio-political environments.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​</a:t>
            </a:r>
          </a:p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5. Shapes Systems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Systems oriented leaders practice adaptive systems thinking, create conditions for continuous learning and innovation, orient themselves strategically to the future, &amp; champion and contribute to sustainable change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6876" y="269201"/>
            <a:ext cx="11043124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LEADS in a Caring Environment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079468-7408-5E83-A157-F34CA6A4A3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ADFCFDC3-C0AA-2077-A886-D1F3DAB6B3B9}"/>
              </a:ext>
            </a:extLst>
          </p:cNvPr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7D77DC17-7CD3-9E19-8A08-37CC6B903D1D}"/>
              </a:ext>
            </a:extLst>
          </p:cNvPr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FBBB0EDA-710C-3DA0-240C-11053F09507B}"/>
              </a:ext>
            </a:extLst>
          </p:cNvPr>
          <p:cNvSpPr/>
          <p:nvPr/>
        </p:nvSpPr>
        <p:spPr>
          <a:xfrm>
            <a:off x="13631779" y="3950369"/>
            <a:ext cx="4648200" cy="5867399"/>
          </a:xfrm>
          <a:custGeom>
            <a:avLst/>
            <a:gdLst/>
            <a:ahLst/>
            <a:cxnLst/>
            <a:rect l="l" t="t" r="r" b="b"/>
            <a:pathLst>
              <a:path w="5886742" h="8158332">
                <a:moveTo>
                  <a:pt x="0" y="0"/>
                </a:moveTo>
                <a:lnTo>
                  <a:pt x="5886742" y="0"/>
                </a:lnTo>
                <a:lnTo>
                  <a:pt x="5886742" y="8158332"/>
                </a:lnTo>
                <a:lnTo>
                  <a:pt x="0" y="81583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412F9C0C-0674-3FCF-BA53-B14BD3ADA16C}"/>
              </a:ext>
            </a:extLst>
          </p:cNvPr>
          <p:cNvSpPr txBox="1"/>
          <p:nvPr/>
        </p:nvSpPr>
        <p:spPr>
          <a:xfrm>
            <a:off x="457199" y="1478756"/>
            <a:ext cx="13174579" cy="86177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1. Lead Self  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Self-directed leaders are self-aware, guide themselves, develop themselves, &amp; demonstrate character.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​</a:t>
            </a:r>
          </a:p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2. Engage Others​</a:t>
            </a:r>
            <a:endParaRPr lang="en-US" sz="2800" spc="-125" dirty="0">
              <a:solidFill>
                <a:srgbClr val="145DA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Relational leaders communicate effectively, facilitate collaboration, foster development of others , &amp; nurture healthy workplace cultures.​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​</a:t>
            </a:r>
          </a:p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3. Achieve Results​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Outcome-oriented leaders bring vision to life, strategically align decisions, take action and create conditions for implementation, &amp; assess and improve.​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​</a:t>
            </a:r>
          </a:p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4. Develop Coalitions​</a:t>
            </a:r>
            <a:endParaRPr lang="en-US" sz="2800" b="1" spc="-125" dirty="0">
              <a:solidFill>
                <a:srgbClr val="000000"/>
              </a:solidFill>
              <a:latin typeface="Telegraf Bold"/>
              <a:ea typeface="Telegraf Bold"/>
              <a:cs typeface="Telegraf Bold"/>
              <a:sym typeface="Telegraf Bold"/>
            </a:endParaRP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Collaborative leaders </a:t>
            </a:r>
            <a:r>
              <a:rPr lang="en-US" sz="2800" spc="-125" dirty="0">
                <a:solidFill>
                  <a:srgbClr val="00B050"/>
                </a:solidFill>
                <a:latin typeface="Telegraf"/>
                <a:ea typeface="Telegraf"/>
                <a:cs typeface="Telegraf"/>
                <a:sym typeface="Telegraf"/>
              </a:rPr>
              <a:t>purposefully build coalitions of diverse voices</a:t>
            </a: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, demonstrate a commitment to service, mobilize knowledge, &amp; navigate socio-political environments.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​</a:t>
            </a:r>
          </a:p>
          <a:p>
            <a:pPr algn="l">
              <a:spcBef>
                <a:spcPct val="0"/>
              </a:spcBef>
            </a:pPr>
            <a:r>
              <a:rPr lang="en-US" sz="2800" b="1" spc="-125" dirty="0">
                <a:solidFill>
                  <a:srgbClr val="00B050"/>
                </a:solidFill>
                <a:latin typeface="Telegraf Bold"/>
                <a:ea typeface="Telegraf Bold"/>
                <a:cs typeface="Telegraf Bold"/>
                <a:sym typeface="Telegraf Bold"/>
              </a:rPr>
              <a:t>5. Shapes Systems</a:t>
            </a:r>
          </a:p>
          <a:p>
            <a:pPr algn="l">
              <a:spcBef>
                <a:spcPct val="0"/>
              </a:spcBef>
            </a:pPr>
            <a:r>
              <a:rPr lang="en-US" sz="2800" spc="-125" dirty="0">
                <a:solidFill>
                  <a:srgbClr val="00B050"/>
                </a:solidFill>
                <a:latin typeface="Telegraf"/>
                <a:ea typeface="Telegraf"/>
                <a:cs typeface="Telegraf"/>
                <a:sym typeface="Telegraf"/>
              </a:rPr>
              <a:t>Systems oriented leaders practice adaptive systems thinking, create conditions for continuous learning and innovation, orient themselves strategically to the future, &amp; champion and contribute to sustainable change.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820EAC9-8AC5-D6EF-1A58-46EA41F4FAB1}"/>
              </a:ext>
            </a:extLst>
          </p:cNvPr>
          <p:cNvSpPr txBox="1"/>
          <p:nvPr/>
        </p:nvSpPr>
        <p:spPr>
          <a:xfrm>
            <a:off x="386876" y="269201"/>
            <a:ext cx="11043124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LEADS in a Caring Environment</a:t>
            </a:r>
          </a:p>
        </p:txBody>
      </p:sp>
    </p:spTree>
    <p:extLst>
      <p:ext uri="{BB962C8B-B14F-4D97-AF65-F5344CB8AC3E}">
        <p14:creationId xmlns:p14="http://schemas.microsoft.com/office/powerpoint/2010/main" val="48202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705565" y="1943590"/>
            <a:ext cx="15124175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Breakout Rooms: LEADS Activity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705565" y="4164929"/>
            <a:ext cx="7986181" cy="4940540"/>
            <a:chOff x="0" y="0"/>
            <a:chExt cx="2103356" cy="130121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103356" cy="1301212"/>
            </a:xfrm>
            <a:custGeom>
              <a:avLst/>
              <a:gdLst/>
              <a:ahLst/>
              <a:cxnLst/>
              <a:rect l="l" t="t" r="r" b="b"/>
              <a:pathLst>
                <a:path w="2103356" h="1301212">
                  <a:moveTo>
                    <a:pt x="0" y="0"/>
                  </a:moveTo>
                  <a:lnTo>
                    <a:pt x="2103356" y="0"/>
                  </a:lnTo>
                  <a:lnTo>
                    <a:pt x="2103356" y="1301212"/>
                  </a:lnTo>
                  <a:lnTo>
                    <a:pt x="0" y="1301212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2103356" cy="13774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122046" y="4429728"/>
            <a:ext cx="7153221" cy="519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0"/>
              </a:lnSpc>
              <a:spcBef>
                <a:spcPct val="0"/>
              </a:spcBef>
            </a:pPr>
            <a:r>
              <a:rPr lang="en-US" sz="28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The Scenario (10 Minutes)</a:t>
            </a:r>
          </a:p>
        </p:txBody>
      </p:sp>
      <p:sp>
        <p:nvSpPr>
          <p:cNvPr id="8" name="AutoShape 8"/>
          <p:cNvSpPr/>
          <p:nvPr/>
        </p:nvSpPr>
        <p:spPr>
          <a:xfrm>
            <a:off x="705565" y="5232367"/>
            <a:ext cx="7986181" cy="0"/>
          </a:xfrm>
          <a:prstGeom prst="line">
            <a:avLst/>
          </a:prstGeom>
          <a:ln w="38100" cap="flat">
            <a:solidFill>
              <a:srgbClr val="A9C7E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1129659" y="5802793"/>
            <a:ext cx="7145607" cy="2260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2000" spc="4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Your department is shifting to a new centralized patient scheduling platform.  Staff are highly resistant and anxious about workflow changes. </a:t>
            </a:r>
          </a:p>
          <a:p>
            <a:pPr algn="l">
              <a:lnSpc>
                <a:spcPts val="3600"/>
              </a:lnSpc>
            </a:pPr>
            <a:endParaRPr lang="en-US" sz="2000" spc="40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lnSpc>
                <a:spcPts val="3600"/>
              </a:lnSpc>
            </a:pPr>
            <a:endParaRPr lang="en-US" sz="2000" spc="40" dirty="0">
              <a:solidFill>
                <a:srgbClr val="000000"/>
              </a:solidFill>
              <a:latin typeface="Telegraf"/>
              <a:ea typeface="Telegraf"/>
              <a:cs typeface="Telegraf"/>
            </a:endParaRPr>
          </a:p>
        </p:txBody>
      </p:sp>
      <p:grpSp>
        <p:nvGrpSpPr>
          <p:cNvPr id="11" name="Group 11"/>
          <p:cNvGrpSpPr/>
          <p:nvPr/>
        </p:nvGrpSpPr>
        <p:grpSpPr>
          <a:xfrm>
            <a:off x="9172906" y="4164929"/>
            <a:ext cx="8367181" cy="4940540"/>
            <a:chOff x="0" y="0"/>
            <a:chExt cx="2103356" cy="130121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03356" cy="1301212"/>
            </a:xfrm>
            <a:custGeom>
              <a:avLst/>
              <a:gdLst/>
              <a:ahLst/>
              <a:cxnLst/>
              <a:rect l="l" t="t" r="r" b="b"/>
              <a:pathLst>
                <a:path w="2103356" h="1301212">
                  <a:moveTo>
                    <a:pt x="0" y="0"/>
                  </a:moveTo>
                  <a:lnTo>
                    <a:pt x="2103356" y="0"/>
                  </a:lnTo>
                  <a:lnTo>
                    <a:pt x="2103356" y="1301212"/>
                  </a:lnTo>
                  <a:lnTo>
                    <a:pt x="0" y="1301212"/>
                  </a:ln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76200"/>
              <a:ext cx="2103356" cy="13774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9970386" y="4429728"/>
            <a:ext cx="7153221" cy="4698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0"/>
              </a:lnSpc>
              <a:spcBef>
                <a:spcPct val="0"/>
              </a:spcBef>
            </a:pPr>
            <a:r>
              <a:rPr lang="en-US" sz="2800" b="1" spc="-112">
                <a:solidFill>
                  <a:srgbClr val="145DA0"/>
                </a:solidFill>
                <a:latin typeface="Telegraf Bold"/>
                <a:sym typeface="Telegraf Bold"/>
              </a:rPr>
              <a:t>Instructions</a:t>
            </a:r>
            <a:endParaRPr lang="en-US"/>
          </a:p>
        </p:txBody>
      </p:sp>
      <p:sp>
        <p:nvSpPr>
          <p:cNvPr id="15" name="AutoShape 15"/>
          <p:cNvSpPr/>
          <p:nvPr/>
        </p:nvSpPr>
        <p:spPr>
          <a:xfrm flipV="1">
            <a:off x="9162021" y="5221482"/>
            <a:ext cx="8378066" cy="21770"/>
          </a:xfrm>
          <a:prstGeom prst="line">
            <a:avLst/>
          </a:prstGeom>
          <a:ln w="38100" cap="flat">
            <a:solidFill>
              <a:srgbClr val="A9C7E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Box 16"/>
          <p:cNvSpPr txBox="1"/>
          <p:nvPr/>
        </p:nvSpPr>
        <p:spPr>
          <a:xfrm>
            <a:off x="9379285" y="5552423"/>
            <a:ext cx="7733435" cy="31839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3600"/>
              </a:lnSpc>
              <a:buAutoNum type="arabicPeriod"/>
            </a:pPr>
            <a:r>
              <a:rPr lang="en-US" sz="2000" b="1" spc="4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Identify which two LEADS capabilities are most critical to deploy here to navigate the change successfully. </a:t>
            </a:r>
            <a:endParaRPr lang="en-US" b="1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lnSpc>
                <a:spcPts val="3600"/>
              </a:lnSpc>
              <a:buAutoNum type="arabicPeriod"/>
            </a:pPr>
            <a:r>
              <a:rPr lang="en-US" sz="2000" b="1" spc="40" dirty="0">
                <a:solidFill>
                  <a:srgbClr val="000000"/>
                </a:solidFill>
                <a:latin typeface="Telegraf"/>
                <a:ea typeface="Telegraf"/>
                <a:cs typeface="Telegraf"/>
              </a:rPr>
              <a:t>Translate those capabilities into concrete behaviours. </a:t>
            </a:r>
            <a:br>
              <a:rPr lang="en-US" sz="2000" b="1" spc="40" dirty="0">
                <a:solidFill>
                  <a:srgbClr val="000000"/>
                </a:solidFill>
                <a:latin typeface="Telegraf"/>
                <a:ea typeface="Telegraf"/>
                <a:cs typeface="Telegraf"/>
              </a:rPr>
            </a:br>
            <a:r>
              <a:rPr lang="en-US" sz="2000" spc="40" dirty="0">
                <a:solidFill>
                  <a:srgbClr val="000000"/>
                </a:solidFill>
                <a:latin typeface="Telegraf"/>
                <a:ea typeface="Telegraf"/>
                <a:cs typeface="Telegraf"/>
              </a:rPr>
              <a:t>E.g., </a:t>
            </a:r>
            <a:r>
              <a:rPr lang="en-US" sz="2000" spc="4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 What does “Engage Others” look like in practice during a major systems shift? How does a leader model “Shape Systems while keeping day-to-day operations safe and stable?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422907" y="5143500"/>
            <a:ext cx="17305206" cy="2247243"/>
          </a:xfrm>
          <a:custGeom>
            <a:avLst/>
            <a:gdLst/>
            <a:ahLst/>
            <a:cxnLst/>
            <a:rect l="l" t="t" r="r" b="b"/>
            <a:pathLst>
              <a:path w="17305206" h="2247243">
                <a:moveTo>
                  <a:pt x="0" y="0"/>
                </a:moveTo>
                <a:lnTo>
                  <a:pt x="17305206" y="0"/>
                </a:lnTo>
                <a:lnTo>
                  <a:pt x="17305206" y="2247243"/>
                </a:lnTo>
                <a:lnTo>
                  <a:pt x="0" y="22472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422907" y="3771619"/>
            <a:ext cx="15825712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Part 3: Personal Development &amp; Learning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05565" y="862517"/>
            <a:ext cx="6234929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b="1" spc="359">
                <a:solidFill>
                  <a:srgbClr val="7C7D7B"/>
                </a:solidFill>
                <a:latin typeface="Telegraf Bold"/>
                <a:ea typeface="Telegraf Bold"/>
                <a:cs typeface="Telegraf Bold"/>
                <a:sym typeface="Telegraf Bold"/>
              </a:rPr>
              <a:t>PIDP FORM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529332" y="0"/>
            <a:ext cx="7758668" cy="10282886"/>
          </a:xfrm>
          <a:custGeom>
            <a:avLst/>
            <a:gdLst/>
            <a:ahLst/>
            <a:cxnLst/>
            <a:rect l="l" t="t" r="r" b="b"/>
            <a:pathLst>
              <a:path w="7758668" h="10282886">
                <a:moveTo>
                  <a:pt x="0" y="0"/>
                </a:moveTo>
                <a:lnTo>
                  <a:pt x="7758668" y="0"/>
                </a:lnTo>
                <a:lnTo>
                  <a:pt x="7758668" y="10282886"/>
                </a:lnTo>
                <a:lnTo>
                  <a:pt x="0" y="1028288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731" b="-673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AutoShape 3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705565" y="1943590"/>
            <a:ext cx="8937942" cy="2010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Personal Development</a:t>
            </a:r>
            <a:b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</a:b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&amp; Learning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05565" y="4326103"/>
            <a:ext cx="8438435" cy="5730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Leaders should use a mix of learning methods, not just formal courses, to build skills in practical, flexible ways. A varied approach ensures development is relevant, applied, and sustained. </a:t>
            </a:r>
          </a:p>
          <a:p>
            <a:pPr algn="l">
              <a:lnSpc>
                <a:spcPts val="3240"/>
              </a:lnSpc>
            </a:pPr>
            <a:endParaRPr lang="en-US" sz="1800" spc="36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lnSpc>
                <a:spcPts val="3240"/>
              </a:lnSpc>
            </a:pP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Examples of initiatives to include: 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Formal learning: </a:t>
            </a: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courses, workshops, conferences, certifications 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Coaching or mentoring:</a:t>
            </a: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mentor check-ins, peer coaching 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On‑the‑job learning</a:t>
            </a: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: stretch assignments, job shadowing 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Self‑learning:</a:t>
            </a: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books, webinars, podcasts </a:t>
            </a:r>
          </a:p>
          <a:p>
            <a:pPr marL="388620" lvl="1" indent="-194310" algn="l">
              <a:lnSpc>
                <a:spcPts val="3240"/>
              </a:lnSpc>
              <a:buFont typeface="Arial"/>
              <a:buChar char="•"/>
            </a:pPr>
            <a:r>
              <a:rPr lang="en-US" sz="1800" b="1" spc="36" dirty="0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Real‑world practice: </a:t>
            </a:r>
            <a:r>
              <a:rPr lang="en-US" sz="1800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leading projects, piloting new processes </a:t>
            </a:r>
          </a:p>
          <a:p>
            <a:pPr algn="l">
              <a:lnSpc>
                <a:spcPts val="3240"/>
              </a:lnSpc>
            </a:pPr>
            <a:endParaRPr lang="en-US" sz="1800" spc="36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lnSpc>
                <a:spcPts val="3240"/>
              </a:lnSpc>
            </a:pPr>
            <a:endParaRPr lang="en-US" sz="1800" spc="36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lnSpc>
                <a:spcPts val="3240"/>
              </a:lnSpc>
            </a:pPr>
            <a:endParaRPr lang="en-US" sz="1800" spc="36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lnSpc>
                <a:spcPts val="3240"/>
              </a:lnSpc>
            </a:pPr>
            <a:endParaRPr lang="en-US" sz="1800" spc="36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422907" y="5143500"/>
            <a:ext cx="17468105" cy="3721016"/>
          </a:xfrm>
          <a:custGeom>
            <a:avLst/>
            <a:gdLst/>
            <a:ahLst/>
            <a:cxnLst/>
            <a:rect l="l" t="t" r="r" b="b"/>
            <a:pathLst>
              <a:path w="17468105" h="3721016">
                <a:moveTo>
                  <a:pt x="0" y="0"/>
                </a:moveTo>
                <a:lnTo>
                  <a:pt x="17468105" y="0"/>
                </a:lnTo>
                <a:lnTo>
                  <a:pt x="17468105" y="3721016"/>
                </a:lnTo>
                <a:lnTo>
                  <a:pt x="0" y="37210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422907" y="3771619"/>
            <a:ext cx="15825712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Part 3: Personal Development &amp; Learning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05565" y="862517"/>
            <a:ext cx="6234929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b="1" spc="359">
                <a:solidFill>
                  <a:srgbClr val="7C7D7B"/>
                </a:solidFill>
                <a:latin typeface="Telegraf Bold"/>
                <a:ea typeface="Telegraf Bold"/>
                <a:cs typeface="Telegraf Bold"/>
                <a:sym typeface="Telegraf Bold"/>
              </a:rPr>
              <a:t>PIDP FORM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705565" y="1471487"/>
            <a:ext cx="15825712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Part 4: Annual Review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05565" y="862517"/>
            <a:ext cx="6234929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1800" b="1" spc="359">
                <a:solidFill>
                  <a:srgbClr val="7C7D7B"/>
                </a:solidFill>
                <a:latin typeface="Telegraf Bold"/>
                <a:ea typeface="Telegraf Bold"/>
                <a:cs typeface="Telegraf Bold"/>
                <a:sym typeface="Telegraf Bold"/>
              </a:rPr>
              <a:t>PIDP FORM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24C5190-786D-8C1E-B17C-AF2760965B8D}"/>
              </a:ext>
            </a:extLst>
          </p:cNvPr>
          <p:cNvGrpSpPr/>
          <p:nvPr/>
        </p:nvGrpSpPr>
        <p:grpSpPr>
          <a:xfrm>
            <a:off x="596365" y="2786572"/>
            <a:ext cx="17095268" cy="6797883"/>
            <a:chOff x="596365" y="2786572"/>
            <a:chExt cx="17095268" cy="6797883"/>
          </a:xfrm>
        </p:grpSpPr>
        <p:sp>
          <p:nvSpPr>
            <p:cNvPr id="4" name="Freeform 4"/>
            <p:cNvSpPr/>
            <p:nvPr/>
          </p:nvSpPr>
          <p:spPr>
            <a:xfrm>
              <a:off x="596366" y="2786572"/>
              <a:ext cx="17095267" cy="6797883"/>
            </a:xfrm>
            <a:custGeom>
              <a:avLst/>
              <a:gdLst/>
              <a:ahLst/>
              <a:cxnLst/>
              <a:rect l="l" t="t" r="r" b="b"/>
              <a:pathLst>
                <a:path w="17095267" h="6797883">
                  <a:moveTo>
                    <a:pt x="0" y="0"/>
                  </a:moveTo>
                  <a:lnTo>
                    <a:pt x="17095268" y="0"/>
                  </a:lnTo>
                  <a:lnTo>
                    <a:pt x="17095268" y="6797883"/>
                  </a:lnTo>
                  <a:lnTo>
                    <a:pt x="0" y="6797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1B37EA7-4443-2F4B-3B6A-43D24F830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33" t="70970" r="60563" b="24121"/>
            <a:stretch>
              <a:fillRect/>
            </a:stretch>
          </p:blipFill>
          <p:spPr>
            <a:xfrm>
              <a:off x="596365" y="8724901"/>
              <a:ext cx="16251655" cy="85955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F7EF1-FC2F-E3B5-E66A-F2B48122B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DBF9767E-2773-57E5-C275-32A4E3D661E9}"/>
              </a:ext>
            </a:extLst>
          </p:cNvPr>
          <p:cNvSpPr/>
          <p:nvPr/>
        </p:nvSpPr>
        <p:spPr>
          <a:xfrm>
            <a:off x="0" y="142875"/>
            <a:ext cx="18288000" cy="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F9E8408C-EAE2-E250-4D1C-8C5B37692CD9}"/>
              </a:ext>
            </a:extLst>
          </p:cNvPr>
          <p:cNvSpPr/>
          <p:nvPr/>
        </p:nvSpPr>
        <p:spPr>
          <a:xfrm flipV="1">
            <a:off x="3395003" y="4456008"/>
            <a:ext cx="11497995" cy="0"/>
          </a:xfrm>
          <a:prstGeom prst="line">
            <a:avLst/>
          </a:prstGeom>
          <a:ln w="38100" cap="flat">
            <a:solidFill>
              <a:srgbClr val="A9C7E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2BE1D844-7B02-015D-E87A-BF1FB483790C}"/>
              </a:ext>
            </a:extLst>
          </p:cNvPr>
          <p:cNvGrpSpPr/>
          <p:nvPr/>
        </p:nvGrpSpPr>
        <p:grpSpPr>
          <a:xfrm>
            <a:off x="1522095" y="3504473"/>
            <a:ext cx="1841003" cy="1841003"/>
            <a:chOff x="0" y="0"/>
            <a:chExt cx="812800" cy="8128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8F8008F6-F64D-D00A-CA96-3A55AD90A4B1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52C6A62C-0F0A-14B9-E2FD-AD1ABFF6E033}"/>
                </a:ext>
              </a:extLst>
            </p:cNvPr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8A3B5726-3E9D-D881-63E0-34DAFCE715A9}"/>
              </a:ext>
            </a:extLst>
          </p:cNvPr>
          <p:cNvSpPr txBox="1"/>
          <p:nvPr/>
        </p:nvSpPr>
        <p:spPr>
          <a:xfrm>
            <a:off x="769162" y="5753100"/>
            <a:ext cx="2734698" cy="4682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50" b="1" spc="-111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Annual Planning</a:t>
            </a:r>
            <a:endParaRPr lang="en-US" sz="2799" b="1" spc="-111" dirty="0">
              <a:solidFill>
                <a:srgbClr val="000000"/>
              </a:solidFill>
              <a:latin typeface="Telegraf Bold"/>
              <a:ea typeface="Telegraf Bold"/>
              <a:cs typeface="Telegraf Bold"/>
              <a:sym typeface="Telegraf Bold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891BF3F8-390F-503D-2208-10494EEACDF3}"/>
              </a:ext>
            </a:extLst>
          </p:cNvPr>
          <p:cNvSpPr txBox="1"/>
          <p:nvPr/>
        </p:nvSpPr>
        <p:spPr>
          <a:xfrm>
            <a:off x="867133" y="6399371"/>
            <a:ext cx="2527870" cy="2830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Complete Parts 1 &amp; 3, Review Values-Led LEADS Capabilities</a:t>
            </a:r>
          </a:p>
          <a:p>
            <a:pPr algn="ctr">
              <a:lnSpc>
                <a:spcPts val="3240"/>
              </a:lnSpc>
            </a:pP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</a:rPr>
              <a:t>(For 2026-27 complete by Sept. 30, for future years complete in April)</a:t>
            </a:r>
            <a:endParaRPr lang="en-US" sz="1800" spc="36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</p:txBody>
      </p:sp>
      <p:grpSp>
        <p:nvGrpSpPr>
          <p:cNvPr id="9" name="Group 9">
            <a:extLst>
              <a:ext uri="{FF2B5EF4-FFF2-40B4-BE49-F238E27FC236}">
                <a16:creationId xmlns:a16="http://schemas.microsoft.com/office/drawing/2014/main" id="{9AE0B651-690B-6E88-2245-26C4BDB0CD70}"/>
              </a:ext>
            </a:extLst>
          </p:cNvPr>
          <p:cNvGrpSpPr/>
          <p:nvPr/>
        </p:nvGrpSpPr>
        <p:grpSpPr>
          <a:xfrm>
            <a:off x="4717032" y="3504473"/>
            <a:ext cx="1841003" cy="1841003"/>
            <a:chOff x="0" y="0"/>
            <a:chExt cx="812800" cy="812800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8181D6EB-1D96-70D5-8289-56A6B7CFFD6F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4EC75924-B7D6-AAFD-2618-994CD87421B1}"/>
                </a:ext>
              </a:extLst>
            </p:cNvPr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2" name="TextBox 12">
            <a:extLst>
              <a:ext uri="{FF2B5EF4-FFF2-40B4-BE49-F238E27FC236}">
                <a16:creationId xmlns:a16="http://schemas.microsoft.com/office/drawing/2014/main" id="{FC41CFBA-0397-368B-C2F0-8A06CA0C73AC}"/>
              </a:ext>
            </a:extLst>
          </p:cNvPr>
          <p:cNvSpPr txBox="1"/>
          <p:nvPr/>
        </p:nvSpPr>
        <p:spPr>
          <a:xfrm>
            <a:off x="4742811" y="4169705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Q2 &amp; Q3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BE37CD5C-13C2-FFE9-2BDA-5B7D812A284E}"/>
              </a:ext>
            </a:extLst>
          </p:cNvPr>
          <p:cNvSpPr txBox="1"/>
          <p:nvPr/>
        </p:nvSpPr>
        <p:spPr>
          <a:xfrm>
            <a:off x="4373599" y="5753100"/>
            <a:ext cx="2527870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Check Ins</a:t>
            </a: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55CBE7D8-E924-657D-FB15-6AD5FEA0B5FF}"/>
              </a:ext>
            </a:extLst>
          </p:cNvPr>
          <p:cNvSpPr txBox="1"/>
          <p:nvPr/>
        </p:nvSpPr>
        <p:spPr>
          <a:xfrm>
            <a:off x="4373599" y="6399371"/>
            <a:ext cx="2527870" cy="36516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Discuss progress. Note successes and document unforeseen barriers. </a:t>
            </a:r>
          </a:p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(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For 2026-27 Oct 2026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 - March 2027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, for future years throughout the fiscal year)</a:t>
            </a:r>
            <a:endParaRPr lang="en-US" sz="1800" spc="36">
              <a:solidFill>
                <a:srgbClr val="000000"/>
              </a:solidFill>
              <a:latin typeface="Telegraf"/>
              <a:ea typeface="Telegraf"/>
              <a:cs typeface="Telegraf"/>
            </a:endParaRPr>
          </a:p>
        </p:txBody>
      </p:sp>
      <p:grpSp>
        <p:nvGrpSpPr>
          <p:cNvPr id="15" name="Group 15">
            <a:extLst>
              <a:ext uri="{FF2B5EF4-FFF2-40B4-BE49-F238E27FC236}">
                <a16:creationId xmlns:a16="http://schemas.microsoft.com/office/drawing/2014/main" id="{A9E9A308-1F2A-8092-32C6-B7896D6AF0C9}"/>
              </a:ext>
            </a:extLst>
          </p:cNvPr>
          <p:cNvGrpSpPr/>
          <p:nvPr/>
        </p:nvGrpSpPr>
        <p:grpSpPr>
          <a:xfrm>
            <a:off x="8223498" y="3504473"/>
            <a:ext cx="1841003" cy="1841003"/>
            <a:chOff x="0" y="0"/>
            <a:chExt cx="812800" cy="812800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6C91D2B2-1D00-CEC3-D84C-A270E05B1E1D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7">
              <a:extLst>
                <a:ext uri="{FF2B5EF4-FFF2-40B4-BE49-F238E27FC236}">
                  <a16:creationId xmlns:a16="http://schemas.microsoft.com/office/drawing/2014/main" id="{1D09387D-F4A7-3823-5247-7B9FC659621D}"/>
                </a:ext>
              </a:extLst>
            </p:cNvPr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9D71D329-1892-50C2-161A-F33C3DA554BE}"/>
              </a:ext>
            </a:extLst>
          </p:cNvPr>
          <p:cNvSpPr txBox="1"/>
          <p:nvPr/>
        </p:nvSpPr>
        <p:spPr>
          <a:xfrm>
            <a:off x="8249277" y="4169705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Q4</a:t>
            </a: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D49011E4-9C47-2436-664C-EC8094C7A153}"/>
              </a:ext>
            </a:extLst>
          </p:cNvPr>
          <p:cNvSpPr txBox="1"/>
          <p:nvPr/>
        </p:nvSpPr>
        <p:spPr>
          <a:xfrm>
            <a:off x="7880065" y="5753100"/>
            <a:ext cx="2527870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Annual Review</a:t>
            </a:r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C7D9A971-C49E-0609-4E82-0754739DEE1D}"/>
              </a:ext>
            </a:extLst>
          </p:cNvPr>
          <p:cNvSpPr txBox="1"/>
          <p:nvPr/>
        </p:nvSpPr>
        <p:spPr>
          <a:xfrm>
            <a:off x="7880065" y="6399371"/>
            <a:ext cx="2527870" cy="2830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Reflect on learning goals. Managers assign 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achievement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ratings for goals and LEADS </a:t>
            </a:r>
            <a:r>
              <a:rPr lang="en-US" sz="1800" spc="36" err="1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behaviours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.</a:t>
            </a:r>
          </a:p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(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End of fiscal year, March-April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2027)</a:t>
            </a:r>
            <a:endParaRPr lang="en-US" sz="1800" spc="36">
              <a:solidFill>
                <a:srgbClr val="000000"/>
              </a:solidFill>
              <a:latin typeface="Telegraf"/>
              <a:ea typeface="Telegraf"/>
              <a:cs typeface="Telegraf"/>
            </a:endParaRPr>
          </a:p>
        </p:txBody>
      </p:sp>
      <p:grpSp>
        <p:nvGrpSpPr>
          <p:cNvPr id="21" name="Group 21">
            <a:extLst>
              <a:ext uri="{FF2B5EF4-FFF2-40B4-BE49-F238E27FC236}">
                <a16:creationId xmlns:a16="http://schemas.microsoft.com/office/drawing/2014/main" id="{D5C52B94-DBB2-0072-1B39-8EA9DCD84339}"/>
              </a:ext>
            </a:extLst>
          </p:cNvPr>
          <p:cNvGrpSpPr/>
          <p:nvPr/>
        </p:nvGrpSpPr>
        <p:grpSpPr>
          <a:xfrm>
            <a:off x="11729965" y="3504473"/>
            <a:ext cx="1841003" cy="1841003"/>
            <a:chOff x="0" y="0"/>
            <a:chExt cx="812800" cy="812800"/>
          </a:xfrm>
        </p:grpSpPr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E4F08E14-6435-256A-7286-6666B9FF9CA0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Box 23">
              <a:extLst>
                <a:ext uri="{FF2B5EF4-FFF2-40B4-BE49-F238E27FC236}">
                  <a16:creationId xmlns:a16="http://schemas.microsoft.com/office/drawing/2014/main" id="{9C307D9B-1A45-A3D4-1CD8-62FCF46DDC18}"/>
                </a:ext>
              </a:extLst>
            </p:cNvPr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24" name="TextBox 24">
            <a:extLst>
              <a:ext uri="{FF2B5EF4-FFF2-40B4-BE49-F238E27FC236}">
                <a16:creationId xmlns:a16="http://schemas.microsoft.com/office/drawing/2014/main" id="{BCD3A70A-80BE-B32E-AB32-BAF64575D701}"/>
              </a:ext>
            </a:extLst>
          </p:cNvPr>
          <p:cNvSpPr txBox="1"/>
          <p:nvPr/>
        </p:nvSpPr>
        <p:spPr>
          <a:xfrm>
            <a:off x="11755743" y="4169705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Q4</a:t>
            </a:r>
          </a:p>
        </p:txBody>
      </p:sp>
      <p:sp>
        <p:nvSpPr>
          <p:cNvPr id="25" name="TextBox 25">
            <a:extLst>
              <a:ext uri="{FF2B5EF4-FFF2-40B4-BE49-F238E27FC236}">
                <a16:creationId xmlns:a16="http://schemas.microsoft.com/office/drawing/2014/main" id="{2739CB59-8828-3251-D339-593BD2198554}"/>
              </a:ext>
            </a:extLst>
          </p:cNvPr>
          <p:cNvSpPr txBox="1"/>
          <p:nvPr/>
        </p:nvSpPr>
        <p:spPr>
          <a:xfrm>
            <a:off x="11386531" y="5753100"/>
            <a:ext cx="2527870" cy="51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 spc="-111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Close Out</a:t>
            </a:r>
          </a:p>
        </p:txBody>
      </p:sp>
      <p:sp>
        <p:nvSpPr>
          <p:cNvPr id="26" name="TextBox 26">
            <a:extLst>
              <a:ext uri="{FF2B5EF4-FFF2-40B4-BE49-F238E27FC236}">
                <a16:creationId xmlns:a16="http://schemas.microsoft.com/office/drawing/2014/main" id="{D23D5239-2FA0-B983-5226-C52078C761F7}"/>
              </a:ext>
            </a:extLst>
          </p:cNvPr>
          <p:cNvSpPr txBox="1"/>
          <p:nvPr/>
        </p:nvSpPr>
        <p:spPr>
          <a:xfrm>
            <a:off x="11386531" y="6399371"/>
            <a:ext cx="2527870" cy="2830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Add signatures to verify reviews and send completed forms to </a:t>
            </a:r>
            <a:r>
              <a:rPr lang="en-US" spc="36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Employee Services Assistance (ESA) for filing in PeopleSoft</a:t>
            </a:r>
            <a:endParaRPr lang="en-US" sz="1800" spc="36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(April 2027)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id="{88A40A78-24B9-45DD-31EF-CBB332F64541}"/>
              </a:ext>
            </a:extLst>
          </p:cNvPr>
          <p:cNvSpPr txBox="1"/>
          <p:nvPr/>
        </p:nvSpPr>
        <p:spPr>
          <a:xfrm>
            <a:off x="14892997" y="5753100"/>
            <a:ext cx="2527870" cy="968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50" b="1" spc="-111">
                <a:solidFill>
                  <a:srgbClr val="000000"/>
                </a:solidFill>
                <a:latin typeface="Telegraf Bold"/>
                <a:sym typeface="Telegraf Bold"/>
              </a:rPr>
              <a:t>Start New Cycle</a:t>
            </a:r>
            <a:endParaRPr lang="en-US" sz="2750" b="1" spc="-111">
              <a:latin typeface="Telegraf Bold"/>
            </a:endParaRP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1C058DB6-E673-6DB6-3914-33CD725B4AB0}"/>
              </a:ext>
            </a:extLst>
          </p:cNvPr>
          <p:cNvSpPr txBox="1"/>
          <p:nvPr/>
        </p:nvSpPr>
        <p:spPr>
          <a:xfrm>
            <a:off x="14892997" y="6933461"/>
            <a:ext cx="2527870" cy="2420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Build on 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goals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, Pivot for new priorities, Look at </a:t>
            </a:r>
            <a:r>
              <a:rPr lang="en-US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opportunities</a:t>
            </a: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and complete Parts 1 &amp; 3</a:t>
            </a:r>
          </a:p>
          <a:p>
            <a:pPr algn="ctr">
              <a:lnSpc>
                <a:spcPts val="3240"/>
              </a:lnSpc>
            </a:pPr>
            <a:r>
              <a:rPr lang="en-US" sz="1800" spc="36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(April 2027)</a:t>
            </a: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BF7F1385-0463-A731-5C0E-11CFDA19A990}"/>
              </a:ext>
            </a:extLst>
          </p:cNvPr>
          <p:cNvSpPr txBox="1"/>
          <p:nvPr/>
        </p:nvSpPr>
        <p:spPr>
          <a:xfrm>
            <a:off x="1522095" y="4169705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Q1</a:t>
            </a:r>
          </a:p>
        </p:txBody>
      </p:sp>
      <p:grpSp>
        <p:nvGrpSpPr>
          <p:cNvPr id="30" name="Group 30">
            <a:extLst>
              <a:ext uri="{FF2B5EF4-FFF2-40B4-BE49-F238E27FC236}">
                <a16:creationId xmlns:a16="http://schemas.microsoft.com/office/drawing/2014/main" id="{76B2062C-3F50-179C-2A25-403C04830C8B}"/>
              </a:ext>
            </a:extLst>
          </p:cNvPr>
          <p:cNvGrpSpPr/>
          <p:nvPr/>
        </p:nvGrpSpPr>
        <p:grpSpPr>
          <a:xfrm>
            <a:off x="14912047" y="3535507"/>
            <a:ext cx="1841003" cy="1841003"/>
            <a:chOff x="0" y="0"/>
            <a:chExt cx="812800" cy="812800"/>
          </a:xfrm>
        </p:grpSpPr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C6AB4159-424A-9CA4-C0A4-D52AB58E1EBD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F5DD"/>
            </a:solidFill>
            <a:ln w="19050" cap="sq">
              <a:solidFill>
                <a:srgbClr val="A9C7E2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TextBox 32">
              <a:extLst>
                <a:ext uri="{FF2B5EF4-FFF2-40B4-BE49-F238E27FC236}">
                  <a16:creationId xmlns:a16="http://schemas.microsoft.com/office/drawing/2014/main" id="{5EC186E0-CE5B-3E4C-9C20-137CA22047E7}"/>
                </a:ext>
              </a:extLst>
            </p:cNvPr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33" name="TextBox 33">
            <a:extLst>
              <a:ext uri="{FF2B5EF4-FFF2-40B4-BE49-F238E27FC236}">
                <a16:creationId xmlns:a16="http://schemas.microsoft.com/office/drawing/2014/main" id="{8F43DDB9-2EB2-8F8E-57E7-FCC8DABB3D91}"/>
              </a:ext>
            </a:extLst>
          </p:cNvPr>
          <p:cNvSpPr txBox="1"/>
          <p:nvPr/>
        </p:nvSpPr>
        <p:spPr>
          <a:xfrm>
            <a:off x="14937826" y="4200738"/>
            <a:ext cx="1789446" cy="43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b="1" spc="-96">
                <a:solidFill>
                  <a:srgbClr val="76A741"/>
                </a:solidFill>
                <a:latin typeface="Telegraf Bold"/>
                <a:ea typeface="Telegraf Bold"/>
                <a:cs typeface="Telegraf Bold"/>
                <a:sym typeface="Telegraf Bold"/>
              </a:rPr>
              <a:t>Q1</a:t>
            </a: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49EAF24C-B1C5-DC34-AF60-94FBF49E69A5}"/>
              </a:ext>
            </a:extLst>
          </p:cNvPr>
          <p:cNvSpPr txBox="1"/>
          <p:nvPr/>
        </p:nvSpPr>
        <p:spPr>
          <a:xfrm>
            <a:off x="1028700" y="1593695"/>
            <a:ext cx="15825712" cy="939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 b="1" spc="-112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Annual PIDP Cycle: Follow the Fiscal Year</a:t>
            </a:r>
          </a:p>
        </p:txBody>
      </p:sp>
      <p:sp>
        <p:nvSpPr>
          <p:cNvPr id="35" name="Freeform 35">
            <a:extLst>
              <a:ext uri="{FF2B5EF4-FFF2-40B4-BE49-F238E27FC236}">
                <a16:creationId xmlns:a16="http://schemas.microsoft.com/office/drawing/2014/main" id="{CF50A294-492D-4DF0-F160-3755B09BE726}"/>
              </a:ext>
            </a:extLst>
          </p:cNvPr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5589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>
            <a:extLst>
              <a:ext uri="{FF2B5EF4-FFF2-40B4-BE49-F238E27FC236}">
                <a16:creationId xmlns:a16="http://schemas.microsoft.com/office/drawing/2014/main" id="{A48E5AEB-3261-4211-4296-FAE4EF05E8E5}"/>
              </a:ext>
            </a:extLst>
          </p:cNvPr>
          <p:cNvSpPr/>
          <p:nvPr/>
        </p:nvSpPr>
        <p:spPr>
          <a:xfrm>
            <a:off x="0" y="0"/>
            <a:ext cx="406854" cy="2575832"/>
          </a:xfrm>
          <a:prstGeom prst="rect">
            <a:avLst/>
          </a:prstGeom>
          <a:solidFill>
            <a:srgbClr val="055C9D"/>
          </a:solidFill>
        </p:spPr>
        <p:txBody>
          <a:bodyPr/>
          <a:lstStyle/>
          <a:p>
            <a:endParaRPr lang="en-US"/>
          </a:p>
        </p:txBody>
      </p:sp>
      <p:sp>
        <p:nvSpPr>
          <p:cNvPr id="5" name="AutoShape 3">
            <a:extLst>
              <a:ext uri="{FF2B5EF4-FFF2-40B4-BE49-F238E27FC236}">
                <a16:creationId xmlns:a16="http://schemas.microsoft.com/office/drawing/2014/main" id="{A065DF13-A39F-A132-2100-377892AD9013}"/>
              </a:ext>
            </a:extLst>
          </p:cNvPr>
          <p:cNvSpPr/>
          <p:nvPr/>
        </p:nvSpPr>
        <p:spPr>
          <a:xfrm>
            <a:off x="0" y="2575832"/>
            <a:ext cx="406854" cy="2575832"/>
          </a:xfrm>
          <a:prstGeom prst="rect">
            <a:avLst/>
          </a:prstGeom>
          <a:solidFill>
            <a:srgbClr val="DF5B2F"/>
          </a:solidFill>
        </p:spPr>
        <p:txBody>
          <a:bodyPr/>
          <a:lstStyle/>
          <a:p>
            <a:endParaRPr lang="en-US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A7746115-9FD9-5F46-0B84-EC06A981F723}"/>
              </a:ext>
            </a:extLst>
          </p:cNvPr>
          <p:cNvSpPr/>
          <p:nvPr/>
        </p:nvSpPr>
        <p:spPr>
          <a:xfrm>
            <a:off x="0" y="5140779"/>
            <a:ext cx="406854" cy="2575832"/>
          </a:xfrm>
          <a:prstGeom prst="rect">
            <a:avLst/>
          </a:prstGeom>
          <a:solidFill>
            <a:srgbClr val="FCC30B"/>
          </a:solidFill>
        </p:spPr>
        <p:txBody>
          <a:bodyPr/>
          <a:lstStyle/>
          <a:p>
            <a:endParaRPr lang="en-US"/>
          </a:p>
        </p:txBody>
      </p:sp>
      <p:sp>
        <p:nvSpPr>
          <p:cNvPr id="9" name="AutoShape 5">
            <a:extLst>
              <a:ext uri="{FF2B5EF4-FFF2-40B4-BE49-F238E27FC236}">
                <a16:creationId xmlns:a16="http://schemas.microsoft.com/office/drawing/2014/main" id="{CA46E5DF-C7E6-FAA8-92C9-6D7752E6EF66}"/>
              </a:ext>
            </a:extLst>
          </p:cNvPr>
          <p:cNvSpPr/>
          <p:nvPr/>
        </p:nvSpPr>
        <p:spPr>
          <a:xfrm>
            <a:off x="0" y="7711168"/>
            <a:ext cx="406854" cy="2575832"/>
          </a:xfrm>
          <a:prstGeom prst="rect">
            <a:avLst/>
          </a:prstGeom>
          <a:solidFill>
            <a:srgbClr val="9BC04B"/>
          </a:solidFill>
        </p:spPr>
        <p:txBody>
          <a:bodyPr/>
          <a:lstStyle/>
          <a:p>
            <a:endParaRPr lang="en-US"/>
          </a:p>
        </p:txBody>
      </p:sp>
      <p:sp>
        <p:nvSpPr>
          <p:cNvPr id="19" name="TextBox 8">
            <a:extLst>
              <a:ext uri="{FF2B5EF4-FFF2-40B4-BE49-F238E27FC236}">
                <a16:creationId xmlns:a16="http://schemas.microsoft.com/office/drawing/2014/main" id="{911B8647-AA9D-2D36-D002-EFB91C35351D}"/>
              </a:ext>
            </a:extLst>
          </p:cNvPr>
          <p:cNvSpPr txBox="1"/>
          <p:nvPr/>
        </p:nvSpPr>
        <p:spPr>
          <a:xfrm>
            <a:off x="2261909" y="1714057"/>
            <a:ext cx="15555044" cy="1723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4400"/>
              </a:lnSpc>
            </a:pPr>
            <a:r>
              <a:rPr lang="en-US" sz="9600" b="1" dirty="0">
                <a:latin typeface="Telegraf Bold"/>
                <a:sym typeface="Telegraf Bold"/>
              </a:rPr>
              <a:t>How was this training? </a:t>
            </a:r>
            <a:endParaRPr lang="en-US" sz="9600" b="1" dirty="0">
              <a:latin typeface="Telegraf Bold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1A26EF-B937-9D02-C0E2-FE68F9D0CE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96" t="36666" r="25555" b="14444"/>
          <a:stretch>
            <a:fillRect/>
          </a:stretch>
        </p:blipFill>
        <p:spPr>
          <a:xfrm>
            <a:off x="6705600" y="3771900"/>
            <a:ext cx="49530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386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F4F4EF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8145125" y="0"/>
            <a:ext cx="0" cy="10287000"/>
          </a:xfrm>
          <a:prstGeom prst="line">
            <a:avLst/>
          </a:prstGeom>
          <a:ln w="285750" cap="flat">
            <a:solidFill>
              <a:srgbClr val="9BBF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2101182" y="3237229"/>
            <a:ext cx="12415894" cy="1236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80"/>
              </a:lnSpc>
            </a:pPr>
            <a:r>
              <a:rPr lang="en-US" sz="9200" b="1" spc="-368">
                <a:solidFill>
                  <a:srgbClr val="145DA0"/>
                </a:solidFill>
                <a:latin typeface="Telegraf Bold"/>
                <a:ea typeface="Telegraf Bold"/>
                <a:cs typeface="Telegraf Bold"/>
                <a:sym typeface="Telegraf Bold"/>
              </a:rPr>
              <a:t>Questions &amp; Support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296567" y="4720590"/>
            <a:ext cx="10765144" cy="162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spc="-12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Contact:</a:t>
            </a:r>
          </a:p>
          <a:p>
            <a:pPr algn="l">
              <a:lnSpc>
                <a:spcPts val="4200"/>
              </a:lnSpc>
            </a:pPr>
            <a:r>
              <a:rPr lang="en-US" sz="3000" spc="-12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HR Coordinator/Manager or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 spc="-12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Learning &amp; Development Consultants (learning@ihis.org)</a:t>
            </a:r>
          </a:p>
        </p:txBody>
      </p:sp>
      <p:sp>
        <p:nvSpPr>
          <p:cNvPr id="5" name="Freeform 5"/>
          <p:cNvSpPr/>
          <p:nvPr/>
        </p:nvSpPr>
        <p:spPr>
          <a:xfrm>
            <a:off x="17189163" y="644942"/>
            <a:ext cx="701849" cy="701849"/>
          </a:xfrm>
          <a:custGeom>
            <a:avLst/>
            <a:gdLst/>
            <a:ahLst/>
            <a:cxnLst/>
            <a:rect l="l" t="t" r="r" b="b"/>
            <a:pathLst>
              <a:path w="701849" h="701849">
                <a:moveTo>
                  <a:pt x="0" y="0"/>
                </a:moveTo>
                <a:lnTo>
                  <a:pt x="701849" y="0"/>
                </a:lnTo>
                <a:lnTo>
                  <a:pt x="701849" y="701849"/>
                </a:lnTo>
                <a:lnTo>
                  <a:pt x="0" y="7018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06854" cy="10287000"/>
          </a:xfrm>
          <a:prstGeom prst="rect">
            <a:avLst/>
          </a:prstGeom>
          <a:solidFill>
            <a:srgbClr val="9BC04B"/>
          </a:solidFill>
        </p:spPr>
        <p:txBody>
          <a:bodyPr/>
          <a:lstStyle/>
          <a:p>
            <a:endParaRPr lang="en-US"/>
          </a:p>
        </p:txBody>
      </p:sp>
      <p:sp>
        <p:nvSpPr>
          <p:cNvPr id="3" name="AutoShape 3"/>
          <p:cNvSpPr/>
          <p:nvPr/>
        </p:nvSpPr>
        <p:spPr>
          <a:xfrm>
            <a:off x="1844299" y="4593153"/>
            <a:ext cx="15006255" cy="94670"/>
          </a:xfrm>
          <a:prstGeom prst="rect">
            <a:avLst/>
          </a:prstGeom>
          <a:solidFill>
            <a:srgbClr val="9BC04B"/>
          </a:solidFill>
        </p:spPr>
        <p:txBody>
          <a:bodyPr/>
          <a:lstStyle/>
          <a:p>
            <a:endParaRPr lang="en-US"/>
          </a:p>
        </p:txBody>
      </p:sp>
      <p:sp>
        <p:nvSpPr>
          <p:cNvPr id="4" name="AutoShape 4"/>
          <p:cNvSpPr/>
          <p:nvPr/>
        </p:nvSpPr>
        <p:spPr>
          <a:xfrm>
            <a:off x="1844299" y="8888928"/>
            <a:ext cx="15006255" cy="9525"/>
          </a:xfrm>
          <a:prstGeom prst="rect">
            <a:avLst/>
          </a:prstGeom>
          <a:solidFill>
            <a:srgbClr val="9BC04B"/>
          </a:solid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12793199" y="9365650"/>
            <a:ext cx="5494801" cy="921350"/>
          </a:xfrm>
          <a:custGeom>
            <a:avLst/>
            <a:gdLst/>
            <a:ahLst/>
            <a:cxnLst/>
            <a:rect l="l" t="t" r="r" b="b"/>
            <a:pathLst>
              <a:path w="5494801" h="921350">
                <a:moveTo>
                  <a:pt x="0" y="0"/>
                </a:moveTo>
                <a:lnTo>
                  <a:pt x="5494801" y="0"/>
                </a:lnTo>
                <a:lnTo>
                  <a:pt x="5494801" y="921350"/>
                </a:lnTo>
                <a:lnTo>
                  <a:pt x="0" y="921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1844299" y="1388547"/>
            <a:ext cx="14480927" cy="1972469"/>
            <a:chOff x="0" y="0"/>
            <a:chExt cx="19307903" cy="2629958"/>
          </a:xfrm>
        </p:grpSpPr>
        <p:sp>
          <p:nvSpPr>
            <p:cNvPr id="7" name="TextBox 7"/>
            <p:cNvSpPr txBox="1"/>
            <p:nvPr/>
          </p:nvSpPr>
          <p:spPr>
            <a:xfrm>
              <a:off x="0" y="-95250"/>
              <a:ext cx="19307903" cy="17208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9600"/>
                </a:lnSpc>
              </a:pPr>
              <a:r>
                <a:rPr lang="en-US" sz="8000" b="1">
                  <a:solidFill>
                    <a:srgbClr val="000000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Thank You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2054225"/>
              <a:ext cx="19307903" cy="575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903537" y="5076825"/>
            <a:ext cx="4250734" cy="828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1" dirty="0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Next Session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237536" y="5212834"/>
            <a:ext cx="9146927" cy="870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99"/>
              </a:lnSpc>
            </a:pPr>
            <a:r>
              <a:rPr lang="en-US" sz="245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September 9 – Leadership Townhall @ Credit Union Place</a:t>
            </a:r>
            <a:endParaRPr lang="en-US" sz="2800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 algn="l">
              <a:lnSpc>
                <a:spcPts val="3499"/>
              </a:lnSpc>
            </a:pPr>
            <a:endParaRPr lang="en-US" sz="2499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af3d005-be74-4d5b-82ea-308f7e6e754e">
      <Terms xmlns="http://schemas.microsoft.com/office/infopath/2007/PartnerControls"/>
    </lcf76f155ced4ddcb4097134ff3c332f>
    <TaxCatchAll xmlns="6c21fedb-2f5e-464f-9606-3519ba9e286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35513DBBD628439674A7D33C4D3A30" ma:contentTypeVersion="14" ma:contentTypeDescription="Create a new document." ma:contentTypeScope="" ma:versionID="c1f377ca24494fe017f94442a1173a93">
  <xsd:schema xmlns:xsd="http://www.w3.org/2001/XMLSchema" xmlns:xs="http://www.w3.org/2001/XMLSchema" xmlns:p="http://schemas.microsoft.com/office/2006/metadata/properties" xmlns:ns2="5af3d005-be74-4d5b-82ea-308f7e6e754e" xmlns:ns3="6c21fedb-2f5e-464f-9606-3519ba9e2868" targetNamespace="http://schemas.microsoft.com/office/2006/metadata/properties" ma:root="true" ma:fieldsID="8889e6c3e2e1edddc86ba70e7cccaa78" ns2:_="" ns3:_="">
    <xsd:import namespace="5af3d005-be74-4d5b-82ea-308f7e6e754e"/>
    <xsd:import namespace="6c21fedb-2f5e-464f-9606-3519ba9e286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f3d005-be74-4d5b-82ea-308f7e6e75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b9d5b5f-547a-43f3-bc0e-b0144fba3ef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21fedb-2f5e-464f-9606-3519ba9e286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08238f9-a0af-490a-9699-47a308d4c3be}" ma:internalName="TaxCatchAll" ma:showField="CatchAllData" ma:web="6c21fedb-2f5e-464f-9606-3519ba9e28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BC32F0-9DD3-483B-AB09-DAD490D670F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DB5D8F-6FA4-4F49-830C-715EF801298D}">
  <ds:schemaRefs>
    <ds:schemaRef ds:uri="http://schemas.microsoft.com/office/2006/documentManagement/types"/>
    <ds:schemaRef ds:uri="http://purl.org/dc/elements/1.1/"/>
    <ds:schemaRef ds:uri="http://purl.org/dc/terms/"/>
    <ds:schemaRef ds:uri="5af3d005-be74-4d5b-82ea-308f7e6e754e"/>
    <ds:schemaRef ds:uri="http://schemas.microsoft.com/office/2006/metadata/properties"/>
    <ds:schemaRef ds:uri="http://www.w3.org/XML/1998/namespace"/>
    <ds:schemaRef ds:uri="6c21fedb-2f5e-464f-9606-3519ba9e2868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F64D47AD-9452-45CB-8723-7110EC84F5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f3d005-be74-4d5b-82ea-308f7e6e754e"/>
    <ds:schemaRef ds:uri="6c21fedb-2f5e-464f-9606-3519ba9e28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1603</TotalTime>
  <Words>2190</Words>
  <Application>Microsoft Office PowerPoint</Application>
  <PresentationFormat>Custom</PresentationFormat>
  <Paragraphs>248</Paragraphs>
  <Slides>25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White and Black Modern Professional Corporate Business Presentation</dc:title>
  <cp:lastModifiedBy>Olivia McGarry</cp:lastModifiedBy>
  <cp:revision>5</cp:revision>
  <dcterms:created xsi:type="dcterms:W3CDTF">2006-08-16T00:00:00Z</dcterms:created>
  <dcterms:modified xsi:type="dcterms:W3CDTF">2026-08-20T13:19:12Z</dcterms:modified>
  <dc:identifier>DAHP63eGA1A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0x010100CB35513DBBD628439674A7D33C4D3A30</vt:lpwstr>
  </property>
  <property fmtid="{D5CDD505-2E9C-101B-9397-08002B2CF9AE}" pid="3" name="MediaServiceImageTags">
    <vt:lpwstr/>
  </property>
</Properties>
</file>