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5.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tags/tag8.xml" ContentType="application/vnd.openxmlformats-officedocument.presentationml.tags+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 id="2147483734" r:id="rId5"/>
    <p:sldMasterId id="2147483822" r:id="rId6"/>
    <p:sldMasterId id="2147483854" r:id="rId7"/>
    <p:sldMasterId id="2147483874" r:id="rId8"/>
    <p:sldMasterId id="2147483910" r:id="rId9"/>
  </p:sldMasterIdLst>
  <p:notesMasterIdLst>
    <p:notesMasterId r:id="rId60"/>
  </p:notesMasterIdLst>
  <p:sldIdLst>
    <p:sldId id="5457" r:id="rId10"/>
    <p:sldId id="366" r:id="rId11"/>
    <p:sldId id="5466" r:id="rId12"/>
    <p:sldId id="5493" r:id="rId13"/>
    <p:sldId id="5297" r:id="rId14"/>
    <p:sldId id="5465" r:id="rId15"/>
    <p:sldId id="5395" r:id="rId16"/>
    <p:sldId id="5469" r:id="rId17"/>
    <p:sldId id="5478" r:id="rId18"/>
    <p:sldId id="5468" r:id="rId19"/>
    <p:sldId id="5429" r:id="rId20"/>
    <p:sldId id="5463" r:id="rId21"/>
    <p:sldId id="5471" r:id="rId22"/>
    <p:sldId id="5453" r:id="rId23"/>
    <p:sldId id="5494" r:id="rId24"/>
    <p:sldId id="5474" r:id="rId25"/>
    <p:sldId id="5473" r:id="rId26"/>
    <p:sldId id="5472" r:id="rId27"/>
    <p:sldId id="5452" r:id="rId28"/>
    <p:sldId id="5460" r:id="rId29"/>
    <p:sldId id="4715" r:id="rId30"/>
    <p:sldId id="5479" r:id="rId31"/>
    <p:sldId id="5459" r:id="rId32"/>
    <p:sldId id="5490" r:id="rId33"/>
    <p:sldId id="5484" r:id="rId34"/>
    <p:sldId id="5485" r:id="rId35"/>
    <p:sldId id="5487" r:id="rId36"/>
    <p:sldId id="5488" r:id="rId37"/>
    <p:sldId id="5496" r:id="rId38"/>
    <p:sldId id="4616" r:id="rId39"/>
    <p:sldId id="5491" r:id="rId40"/>
    <p:sldId id="4887" r:id="rId41"/>
    <p:sldId id="5497" r:id="rId42"/>
    <p:sldId id="5498" r:id="rId43"/>
    <p:sldId id="530" r:id="rId44"/>
    <p:sldId id="4909" r:id="rId45"/>
    <p:sldId id="5499" r:id="rId46"/>
    <p:sldId id="5512" r:id="rId47"/>
    <p:sldId id="5504" r:id="rId48"/>
    <p:sldId id="5505" r:id="rId49"/>
    <p:sldId id="5510" r:id="rId50"/>
    <p:sldId id="5511" r:id="rId51"/>
    <p:sldId id="5501" r:id="rId52"/>
    <p:sldId id="5502" r:id="rId53"/>
    <p:sldId id="5507" r:id="rId54"/>
    <p:sldId id="5509" r:id="rId55"/>
    <p:sldId id="5513" r:id="rId56"/>
    <p:sldId id="373" r:id="rId57"/>
    <p:sldId id="5514" r:id="rId58"/>
    <p:sldId id="5515" r:id="rId59"/>
  </p:sldIdLst>
  <p:sldSz cx="12192000" cy="6858000"/>
  <p:notesSz cx="6858000" cy="9144000"/>
  <p:embeddedFontLst>
    <p:embeddedFont>
      <p:font typeface="Exo" panose="020B0604020202020204" charset="0"/>
      <p:regular r:id="rId61"/>
      <p:bold r:id="rId62"/>
      <p:italic r:id="rId63"/>
      <p:boldItalic r:id="rId64"/>
    </p:embeddedFont>
    <p:embeddedFont>
      <p:font typeface="Exo Light" panose="020B0604020202020204" charset="0"/>
      <p:regular r:id="rId65"/>
      <p:italic r:id="rId66"/>
    </p:embeddedFont>
    <p:embeddedFont>
      <p:font typeface="Montserrat SemiBold" panose="00000700000000000000" pitchFamily="2" charset="0"/>
      <p:bold r:id="rId67"/>
      <p:boldItalic r:id="rId68"/>
    </p:embeddedFont>
    <p:embeddedFont>
      <p:font typeface="Segoe UI" panose="020B0502040204020203" pitchFamily="34" charset="0"/>
      <p:regular r:id="rId69"/>
      <p:bold r:id="rId70"/>
      <p:italic r:id="rId71"/>
      <p:boldItalic r:id="rId72"/>
    </p:embeddedFont>
    <p:embeddedFont>
      <p:font typeface="Telegraf" panose="020B0604020202020204" charset="0"/>
      <p:regular r:id="rId73"/>
    </p:embeddedFont>
    <p:embeddedFont>
      <p:font typeface="Telegraf Bold" panose="020B0604020202020204" charset="0"/>
      <p:regular r:id="rId74"/>
    </p:embeddedFont>
    <p:embeddedFont>
      <p:font typeface="Trebuchet MS" panose="020B0603020202020204" pitchFamily="34" charset="0"/>
      <p:regular r:id="rId75"/>
      <p:bold r:id="rId76"/>
      <p:italic r:id="rId77"/>
      <p:boldItalic r:id="rId78"/>
    </p:embeddedFont>
  </p:embeddedFontLst>
  <p:custDataLst>
    <p:tags r:id="rId7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18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1" name="Author" initials="A" lastIdx="0" clrIdx="1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5E91"/>
    <a:srgbClr val="DF5B2F"/>
    <a:srgbClr val="E7DDED"/>
    <a:srgbClr val="D6D6EE"/>
    <a:srgbClr val="494A4A"/>
    <a:srgbClr val="2576B6"/>
    <a:srgbClr val="25276D"/>
    <a:srgbClr val="299C47"/>
    <a:srgbClr val="8656A3"/>
    <a:srgbClr val="4142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837C0F-3DC6-40BA-A890-5516A0D7518C}" v="411" dt="2026-07-07T13:22:56.386"/>
  </p1510:revLst>
</p1510:revInfo>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4598" autoAdjust="0"/>
    <p:restoredTop sz="62712" autoAdjust="0"/>
  </p:normalViewPr>
  <p:slideViewPr>
    <p:cSldViewPr snapToGrid="0">
      <p:cViewPr varScale="1">
        <p:scale>
          <a:sx n="69" d="100"/>
          <a:sy n="69" d="100"/>
        </p:scale>
        <p:origin x="2784" y="66"/>
      </p:cViewPr>
      <p:guideLst>
        <p:guide orient="horz" pos="2160"/>
        <p:guide pos="2184"/>
      </p:guideLst>
    </p:cSldViewPr>
  </p:slideViewPr>
  <p:notesTextViewPr>
    <p:cViewPr>
      <p:scale>
        <a:sx n="100" d="100"/>
        <a:sy n="100" d="100"/>
      </p:scale>
      <p:origin x="0" y="0"/>
    </p:cViewPr>
  </p:notesTextViewPr>
  <p:notesViewPr>
    <p:cSldViewPr snapToGrid="0">
      <p:cViewPr varScale="1">
        <p:scale>
          <a:sx n="84" d="100"/>
          <a:sy n="84" d="100"/>
        </p:scale>
        <p:origin x="3054"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font" Target="fonts/font3.fntdata"/><Relationship Id="rId68" Type="http://schemas.openxmlformats.org/officeDocument/2006/relationships/font" Target="fonts/font8.fntdata"/><Relationship Id="rId84" Type="http://schemas.openxmlformats.org/officeDocument/2006/relationships/tableStyles" Target="tableStyles.xml"/><Relationship Id="rId16" Type="http://schemas.openxmlformats.org/officeDocument/2006/relationships/slide" Target="slides/slide7.xml"/><Relationship Id="rId11" Type="http://schemas.openxmlformats.org/officeDocument/2006/relationships/slide" Target="slides/slide2.xml"/><Relationship Id="rId32" Type="http://schemas.openxmlformats.org/officeDocument/2006/relationships/slide" Target="slides/slide23.xml"/><Relationship Id="rId37" Type="http://schemas.openxmlformats.org/officeDocument/2006/relationships/slide" Target="slides/slide28.xml"/><Relationship Id="rId53" Type="http://schemas.openxmlformats.org/officeDocument/2006/relationships/slide" Target="slides/slide44.xml"/><Relationship Id="rId58" Type="http://schemas.openxmlformats.org/officeDocument/2006/relationships/slide" Target="slides/slide49.xml"/><Relationship Id="rId74" Type="http://schemas.openxmlformats.org/officeDocument/2006/relationships/font" Target="fonts/font14.fntdata"/><Relationship Id="rId79" Type="http://schemas.openxmlformats.org/officeDocument/2006/relationships/tags" Target="tags/tag1.xml"/><Relationship Id="rId5" Type="http://schemas.openxmlformats.org/officeDocument/2006/relationships/slideMaster" Target="slideMasters/slideMaster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font" Target="fonts/font4.fntdata"/><Relationship Id="rId69" Type="http://schemas.openxmlformats.org/officeDocument/2006/relationships/font" Target="fonts/font9.fntdata"/><Relationship Id="rId77" Type="http://schemas.openxmlformats.org/officeDocument/2006/relationships/font" Target="fonts/font17.fntdata"/><Relationship Id="rId8" Type="http://schemas.openxmlformats.org/officeDocument/2006/relationships/slideMaster" Target="slideMasters/slideMaster5.xml"/><Relationship Id="rId51" Type="http://schemas.openxmlformats.org/officeDocument/2006/relationships/slide" Target="slides/slide42.xml"/><Relationship Id="rId72" Type="http://schemas.openxmlformats.org/officeDocument/2006/relationships/font" Target="fonts/font12.fntdata"/><Relationship Id="rId80" Type="http://schemas.openxmlformats.org/officeDocument/2006/relationships/commentAuthors" Target="commentAuthors.xml"/><Relationship Id="rId85"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font" Target="fonts/font7.fntdata"/><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font" Target="fonts/font18.fntdata"/><Relationship Id="rId81" Type="http://schemas.openxmlformats.org/officeDocument/2006/relationships/presProps" Target="presProps.xml"/><Relationship Id="rId86"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font" Target="fonts/font16.fntdata"/><Relationship Id="rId7" Type="http://schemas.openxmlformats.org/officeDocument/2006/relationships/slideMaster" Target="slideMasters/slideMaster4.xml"/><Relationship Id="rId71" Type="http://schemas.openxmlformats.org/officeDocument/2006/relationships/font" Target="fonts/font11.fntdata"/><Relationship Id="rId2" Type="http://schemas.openxmlformats.org/officeDocument/2006/relationships/customXml" Target="../customXml/item2.xml"/><Relationship Id="rId29" Type="http://schemas.openxmlformats.org/officeDocument/2006/relationships/slide" Target="slides/slide20.xml"/><Relationship Id="rId24" Type="http://schemas.openxmlformats.org/officeDocument/2006/relationships/slide" Target="slides/slide15.xml"/><Relationship Id="rId40" Type="http://schemas.openxmlformats.org/officeDocument/2006/relationships/slide" Target="slides/slide31.xml"/><Relationship Id="rId45" Type="http://schemas.openxmlformats.org/officeDocument/2006/relationships/slide" Target="slides/slide36.xml"/><Relationship Id="rId66" Type="http://schemas.openxmlformats.org/officeDocument/2006/relationships/font" Target="fonts/font6.fntdata"/><Relationship Id="rId61" Type="http://schemas.openxmlformats.org/officeDocument/2006/relationships/font" Target="fonts/font1.fntdata"/><Relationship Id="rId8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ptos Display" panose="020B0004020202020204" pitchFamily="34" charset="0"/>
              </a:defRPr>
            </a:lvl1pPr>
          </a:lstStyle>
          <a:p>
            <a:endParaRPr lang="en-CA"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ptos Display" panose="020B0004020202020204" pitchFamily="34" charset="0"/>
              </a:defRPr>
            </a:lvl1pPr>
          </a:lstStyle>
          <a:p>
            <a:fld id="{7BF841A8-8C72-412B-8E20-7BC0B306AC8A}" type="datetimeFigureOut">
              <a:rPr lang="en-CA" smtClean="0"/>
              <a:pPr/>
              <a:t>2026-07-07</a:t>
            </a:fld>
            <a:endParaRPr lang="en-CA"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ptos Display" panose="020B0004020202020204" pitchFamily="34" charset="0"/>
              </a:defRPr>
            </a:lvl1pPr>
          </a:lstStyle>
          <a:p>
            <a:endParaRPr lang="en-CA"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ptos Display" panose="020B0004020202020204" pitchFamily="34" charset="0"/>
              </a:defRPr>
            </a:lvl1pPr>
          </a:lstStyle>
          <a:p>
            <a:fld id="{4181D81A-ECFA-44F6-AAF8-C025198E56EC}" type="slidenum">
              <a:rPr lang="en-CA" smtClean="0"/>
              <a:pPr/>
              <a:t>‹#›</a:t>
            </a:fld>
            <a:endParaRPr lang="en-CA" dirty="0"/>
          </a:p>
        </p:txBody>
      </p:sp>
    </p:spTree>
    <p:extLst>
      <p:ext uri="{BB962C8B-B14F-4D97-AF65-F5344CB8AC3E}">
        <p14:creationId xmlns:p14="http://schemas.microsoft.com/office/powerpoint/2010/main" val="2092495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ptos Display" panose="020B0004020202020204" pitchFamily="34"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1</a:t>
            </a:fld>
            <a:endParaRPr lang="en-CA" dirty="0"/>
          </a:p>
        </p:txBody>
      </p:sp>
    </p:spTree>
    <p:extLst>
      <p:ext uri="{BB962C8B-B14F-4D97-AF65-F5344CB8AC3E}">
        <p14:creationId xmlns:p14="http://schemas.microsoft.com/office/powerpoint/2010/main" val="3926394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CA"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Welcome. Thank you for coming today. Introduce self and Olivia.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CA"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CA"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Housekeeping: </a:t>
            </a:r>
          </a:p>
          <a:p>
            <a:pPr marL="285750" marR="0" lvl="4"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CA" sz="17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Please avoid the temptation to check your emails or do work while in this webinar</a:t>
            </a:r>
          </a:p>
          <a:p>
            <a:pPr marL="285750" marR="0" lvl="4"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CA"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If you have questions, put them in the chat or raise your hand, I may have to defer to the end</a:t>
            </a:r>
          </a:p>
          <a:p>
            <a:pPr marL="285750" marR="0" lvl="4"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CA"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 will be sharing the deck</a:t>
            </a:r>
          </a:p>
          <a:p>
            <a:pPr marL="285750" marR="0" lvl="4"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CA"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If you are here today, you will also get a certificate of completion</a:t>
            </a:r>
          </a:p>
        </p:txBody>
      </p:sp>
      <p:sp>
        <p:nvSpPr>
          <p:cNvPr id="4" name="Slide Number Placeholder 3"/>
          <p:cNvSpPr>
            <a:spLocks noGrp="1"/>
          </p:cNvSpPr>
          <p:nvPr>
            <p:ph type="sldNum" sz="quarter" idx="5"/>
          </p:nvPr>
        </p:nvSpPr>
        <p:spPr/>
        <p:txBody>
          <a:bodyPr/>
          <a:lstStyle/>
          <a:p>
            <a:pPr marL="0" marR="0" lvl="0" indent="0" algn="r" defTabSz="554492" rtl="0" eaLnBrk="1" fontAlgn="auto" latinLnBrk="0" hangingPunct="1">
              <a:lnSpc>
                <a:spcPct val="100000"/>
              </a:lnSpc>
              <a:spcBef>
                <a:spcPts val="0"/>
              </a:spcBef>
              <a:spcAft>
                <a:spcPts val="0"/>
              </a:spcAft>
              <a:buClrTx/>
              <a:buSzTx/>
              <a:buFontTx/>
              <a:buNone/>
              <a:tabLst/>
              <a:defRPr/>
            </a:pPr>
            <a:fld id="{06B0FC7D-8687-9A40-9CA8-0B2F00AB98E3}"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554492"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11484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Seems like that’s a lot of us, so let’s get started so we can learn some tools to help us navigate such challenging situations. </a:t>
            </a:r>
          </a:p>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4</a:t>
            </a:fld>
            <a:endParaRPr lang="en-CA" dirty="0"/>
          </a:p>
        </p:txBody>
      </p:sp>
    </p:spTree>
    <p:extLst>
      <p:ext uri="{BB962C8B-B14F-4D97-AF65-F5344CB8AC3E}">
        <p14:creationId xmlns:p14="http://schemas.microsoft.com/office/powerpoint/2010/main" val="3438755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ptos Display" panose="020B0004020202020204" pitchFamily="34" charset="0"/>
                <a:ea typeface="+mn-ea"/>
                <a:cs typeface="+mn-cs"/>
              </a:rPr>
              <a:t>Today we’ll be drawing </a:t>
            </a:r>
          </a:p>
          <a:p>
            <a:pPr marL="171450" indent="-171450">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on a bit of information from Harvard Manage Mentor’s course Difficult Interactions, </a:t>
            </a:r>
          </a:p>
          <a:p>
            <a:pPr marL="171450" indent="-171450">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information from MacLean &amp; Company which is a global HR consultancy and training provider, </a:t>
            </a:r>
          </a:p>
          <a:p>
            <a:pPr marL="171450" indent="-171450">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the Courage to Connect, which is Health PEI’s in-house training for staff and managers on how to provide respectful feedback and navigate conflict. </a:t>
            </a:r>
          </a:p>
          <a:p>
            <a:pPr marL="0" marR="0" lvl="0" indent="0" algn="l" defTabSz="924916" rtl="0" eaLnBrk="1" fontAlgn="auto" latinLnBrk="0" hangingPunct="1">
              <a:lnSpc>
                <a:spcPct val="100000"/>
              </a:lnSpc>
              <a:spcBef>
                <a:spcPts val="0"/>
              </a:spcBef>
              <a:spcAft>
                <a:spcPts val="0"/>
              </a:spcAft>
              <a:buClrTx/>
              <a:buSzTx/>
              <a:buFontTx/>
              <a:buNone/>
              <a:tabLst/>
              <a:defRPr/>
            </a:pPr>
            <a:endParaRPr kumimoji="0" lang="en-CA"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03433E-6BA4-4686-B361-B0806FE84879}" type="slidenum">
              <a:rPr kumimoji="0" lang="en-CA"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CA"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267954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Review some answers</a:t>
            </a:r>
          </a:p>
        </p:txBody>
      </p:sp>
      <p:sp>
        <p:nvSpPr>
          <p:cNvPr id="4" name="Slide Number Placeholder 3"/>
          <p:cNvSpPr>
            <a:spLocks noGrp="1"/>
          </p:cNvSpPr>
          <p:nvPr>
            <p:ph type="sldNum" sz="quarter" idx="5"/>
          </p:nvPr>
        </p:nvSpPr>
        <p:spPr/>
        <p:txBody>
          <a:bodyPr/>
          <a:lstStyle/>
          <a:p>
            <a:fld id="{4181D81A-ECFA-44F6-AAF8-C025198E56EC}" type="slidenum">
              <a:rPr lang="en-CA" smtClean="0"/>
              <a:pPr/>
              <a:t>6</a:t>
            </a:fld>
            <a:endParaRPr lang="en-CA" dirty="0"/>
          </a:p>
        </p:txBody>
      </p:sp>
    </p:spTree>
    <p:extLst>
      <p:ext uri="{BB962C8B-B14F-4D97-AF65-F5344CB8AC3E}">
        <p14:creationId xmlns:p14="http://schemas.microsoft.com/office/powerpoint/2010/main" val="974220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Aptos Display" panose="020B0004020202020204" pitchFamily="34" charset="0"/>
                <a:ea typeface="+mn-ea"/>
                <a:cs typeface="+mn-cs"/>
              </a:rPr>
              <a:t>Difficult conversations can feel uncomfortable, stressful, and intimidating. </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Managers face unique communication challenges because they represent the organization, not just themselves. </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Leaders cannot avoid awkward or difficult conversations; addressing challenging issues is part of the role. Managers may need to discuss: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Performance concerns</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Inappropriate comments or behavior</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Employee complaints</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Sensitive topics such as harassment or substance abuse</a:t>
            </a:r>
          </a:p>
          <a:p>
            <a:pPr fontAlgn="t"/>
            <a:r>
              <a:rPr lang="en-US" sz="1200" b="0" i="0" kern="1200" dirty="0">
                <a:solidFill>
                  <a:schemeClr val="tx1"/>
                </a:solidFill>
                <a:effectLst/>
                <a:latin typeface="Aptos Display" panose="020B0004020202020204" pitchFamily="34" charset="0"/>
                <a:ea typeface="+mn-ea"/>
                <a:cs typeface="+mn-cs"/>
              </a:rPr>
              <a:t>Ignoring issues on the team means not fully meeting leadership responsibilities.</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Common reasons for avoiding these conversations include: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Feeling unprepared or lacking confidence</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Not knowing what to say</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Uncertainty about how the other person will react</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People often anticipate the worst possible outcome. </a:t>
            </a:r>
          </a:p>
          <a:p>
            <a:pPr marL="0" indent="0" fontAlgn="t">
              <a:buFont typeface="Arial" panose="020B0604020202020204" pitchFamily="34" charset="0"/>
              <a:buNone/>
            </a:pPr>
            <a:endParaRPr lang="en-US" sz="1200" b="0" i="0" kern="1200" dirty="0">
              <a:solidFill>
                <a:schemeClr val="tx1"/>
              </a:solidFill>
              <a:effectLst/>
              <a:latin typeface="Aptos Display" panose="020B0004020202020204" pitchFamily="34" charset="0"/>
              <a:ea typeface="+mn-ea"/>
              <a:cs typeface="+mn-cs"/>
            </a:endParaRPr>
          </a:p>
          <a:p>
            <a:pPr marL="0" indent="0" fontAlgn="t">
              <a:buFont typeface="Arial" panose="020B0604020202020204" pitchFamily="34" charset="0"/>
              <a:buNone/>
            </a:pPr>
            <a:r>
              <a:rPr lang="en-US" sz="1200" b="0" i="0" kern="1200" dirty="0">
                <a:solidFill>
                  <a:schemeClr val="tx1"/>
                </a:solidFill>
                <a:effectLst/>
                <a:latin typeface="Aptos Display" panose="020B0004020202020204" pitchFamily="34" charset="0"/>
                <a:ea typeface="+mn-ea"/>
                <a:cs typeface="+mn-cs"/>
              </a:rPr>
              <a:t>While difficult conversations can sometimes be challenging, they can also strengthen relationships when handled effectively.</a:t>
            </a:r>
          </a:p>
          <a:p>
            <a:pPr marL="0" indent="0">
              <a:spcBef>
                <a:spcPts val="287"/>
              </a:spcBef>
              <a:spcAft>
                <a:spcPts val="287"/>
              </a:spcAft>
              <a:buFont typeface="Arial" panose="020B0604020202020204" pitchFamily="34" charset="0"/>
              <a:buNone/>
            </a:pPr>
            <a:endParaRPr lang="en-CA" sz="1100" b="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181D81A-ECFA-44F6-AAF8-C025198E56EC}" type="slidenum">
              <a:rPr lang="en-CA" smtClean="0"/>
              <a:t>7</a:t>
            </a:fld>
            <a:endParaRPr lang="en-CA" dirty="0"/>
          </a:p>
        </p:txBody>
      </p:sp>
    </p:spTree>
    <p:extLst>
      <p:ext uri="{BB962C8B-B14F-4D97-AF65-F5344CB8AC3E}">
        <p14:creationId xmlns:p14="http://schemas.microsoft.com/office/powerpoint/2010/main" val="51498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48269-CE45-BFE8-9BE8-E1DD22927B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FD1EE7-7C26-47A9-2BB3-3C911A118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4AD3E-F391-ECDA-C5E1-303CB659E112}"/>
              </a:ext>
            </a:extLst>
          </p:cNvPr>
          <p:cNvSpPr>
            <a:spLocks noGrp="1"/>
          </p:cNvSpPr>
          <p:nvPr>
            <p:ph type="body" idx="1"/>
          </p:nvPr>
        </p:nvSpPr>
        <p:spPr/>
        <p:txBody>
          <a:bodyPr/>
          <a:lstStyle/>
          <a:p>
            <a:r>
              <a:rPr lang="en-US" dirty="0"/>
              <a:t>One way to </a:t>
            </a:r>
          </a:p>
        </p:txBody>
      </p:sp>
      <p:sp>
        <p:nvSpPr>
          <p:cNvPr id="4" name="Slide Number Placeholder 3">
            <a:extLst>
              <a:ext uri="{FF2B5EF4-FFF2-40B4-BE49-F238E27FC236}">
                <a16:creationId xmlns:a16="http://schemas.microsoft.com/office/drawing/2014/main" id="{26AD919E-0557-AADD-EE3A-CE25B9D44AED}"/>
              </a:ext>
            </a:extLst>
          </p:cNvPr>
          <p:cNvSpPr>
            <a:spLocks noGrp="1"/>
          </p:cNvSpPr>
          <p:nvPr>
            <p:ph type="sldNum" sz="quarter" idx="5"/>
          </p:nvPr>
        </p:nvSpPr>
        <p:spPr/>
        <p:txBody>
          <a:bodyPr/>
          <a:lstStyle/>
          <a:p>
            <a:fld id="{4181D81A-ECFA-44F6-AAF8-C025198E56EC}" type="slidenum">
              <a:rPr lang="en-CA" smtClean="0"/>
              <a:pPr/>
              <a:t>9</a:t>
            </a:fld>
            <a:endParaRPr lang="en-CA" dirty="0"/>
          </a:p>
        </p:txBody>
      </p:sp>
    </p:spTree>
    <p:extLst>
      <p:ext uri="{BB962C8B-B14F-4D97-AF65-F5344CB8AC3E}">
        <p14:creationId xmlns:p14="http://schemas.microsoft.com/office/powerpoint/2010/main" val="3119686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hallmarks of high-performing teams. </a:t>
            </a:r>
          </a:p>
          <a:p>
            <a:endParaRPr lang="en-US" dirty="0"/>
          </a:p>
          <a:p>
            <a:r>
              <a:rPr lang="en-US" dirty="0"/>
              <a:t>To handle difficult conversations well, it helps to have a structure.  </a:t>
            </a:r>
          </a:p>
        </p:txBody>
      </p:sp>
      <p:sp>
        <p:nvSpPr>
          <p:cNvPr id="4" name="Slide Number Placeholder 3"/>
          <p:cNvSpPr>
            <a:spLocks noGrp="1"/>
          </p:cNvSpPr>
          <p:nvPr>
            <p:ph type="sldNum" sz="quarter" idx="5"/>
          </p:nvPr>
        </p:nvSpPr>
        <p:spPr/>
        <p:txBody>
          <a:bodyPr/>
          <a:lstStyle/>
          <a:p>
            <a:fld id="{4181D81A-ECFA-44F6-AAF8-C025198E56EC}" type="slidenum">
              <a:rPr lang="en-CA" smtClean="0"/>
              <a:pPr/>
              <a:t>10</a:t>
            </a:fld>
            <a:endParaRPr lang="en-CA" dirty="0"/>
          </a:p>
        </p:txBody>
      </p:sp>
    </p:spTree>
    <p:extLst>
      <p:ext uri="{BB962C8B-B14F-4D97-AF65-F5344CB8AC3E}">
        <p14:creationId xmlns:p14="http://schemas.microsoft.com/office/powerpoint/2010/main" val="1271946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Aptos Display" panose="020B0004020202020204" pitchFamily="34" charset="0"/>
                <a:ea typeface="+mn-ea"/>
                <a:cs typeface="+mn-cs"/>
              </a:rPr>
              <a:t>A structured three-step process can make difficult conversations more manageable. </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Step 1: Prepare</a:t>
            </a:r>
            <a:r>
              <a:rPr lang="en-US" sz="1200" b="0" i="0" kern="1200" dirty="0">
                <a:solidFill>
                  <a:schemeClr val="tx1"/>
                </a:solidFill>
                <a:effectLst/>
                <a:latin typeface="Aptos Display" panose="020B0004020202020204" pitchFamily="34" charset="0"/>
                <a:ea typeface="+mn-ea"/>
                <a:cs typeface="+mn-cs"/>
              </a:rPr>
              <a:t> Plan for the conversation in advance.</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Reflect on why the conversation is necessary.</a:t>
            </a:r>
          </a:p>
          <a:p>
            <a:pPr marL="171450" indent="-171450" fontAlgn="t">
              <a:buFont typeface="Arial" panose="020B0604020202020204" pitchFamily="34" charset="0"/>
              <a:buChar char="•"/>
            </a:pPr>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Step 2: Define the Purpose</a:t>
            </a:r>
            <a:r>
              <a:rPr lang="en-US" sz="1200" b="0" i="0" kern="1200" dirty="0">
                <a:solidFill>
                  <a:schemeClr val="tx1"/>
                </a:solidFill>
                <a:effectLst/>
                <a:latin typeface="Aptos Display" panose="020B0004020202020204" pitchFamily="34" charset="0"/>
                <a:ea typeface="+mn-ea"/>
                <a:cs typeface="+mn-cs"/>
              </a:rPr>
              <a:t> Clarify what outcome or result you hope to achieve.</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Identify the key message you want to communicate.</a:t>
            </a:r>
          </a:p>
          <a:p>
            <a:pPr marL="171450" indent="-171450" fontAlgn="t">
              <a:buFont typeface="Arial" panose="020B0604020202020204" pitchFamily="34" charset="0"/>
              <a:buChar char="•"/>
            </a:pPr>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Step 3: Initiate and Guide the Conversation</a:t>
            </a:r>
            <a:r>
              <a:rPr lang="en-US" sz="1200" b="0" i="0" kern="1200" dirty="0">
                <a:solidFill>
                  <a:schemeClr val="tx1"/>
                </a:solidFill>
                <a:effectLst/>
                <a:latin typeface="Aptos Display" panose="020B0004020202020204" pitchFamily="34" charset="0"/>
                <a:ea typeface="+mn-ea"/>
                <a:cs typeface="+mn-cs"/>
              </a:rPr>
              <a:t> Start the conversation with a clear purpose.</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Keep the discussion focused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Direct the conversation toward resolving the issue or achieving the goal.</a:t>
            </a:r>
          </a:p>
          <a:p>
            <a:pPr marL="171450" indent="-171450" fontAlgn="t">
              <a:buFont typeface="Arial" panose="020B0604020202020204" pitchFamily="34" charset="0"/>
              <a:buChar char="•"/>
            </a:pPr>
            <a:endParaRPr lang="en-US" sz="1200" b="0" i="0" kern="1200" dirty="0">
              <a:solidFill>
                <a:schemeClr val="tx1"/>
              </a:solidFill>
              <a:effectLst/>
              <a:latin typeface="Aptos Display" panose="020B0004020202020204" pitchFamily="34" charset="0"/>
              <a:ea typeface="+mn-ea"/>
              <a:cs typeface="+mn-cs"/>
            </a:endParaRPr>
          </a:p>
          <a:p>
            <a:pPr marL="0" indent="0" fontAlgn="t">
              <a:buFont typeface="Arial" panose="020B0604020202020204" pitchFamily="34" charset="0"/>
              <a:buNone/>
            </a:pPr>
            <a:r>
              <a:rPr lang="en-US" sz="1200" b="0" i="0" kern="1200" dirty="0">
                <a:solidFill>
                  <a:schemeClr val="tx1"/>
                </a:solidFill>
                <a:effectLst/>
                <a:latin typeface="Aptos Display" panose="020B0004020202020204" pitchFamily="34" charset="0"/>
                <a:ea typeface="+mn-ea"/>
                <a:cs typeface="+mn-cs"/>
              </a:rPr>
              <a:t>Understanding each step in more detail can help managers handle difficult conversations more effectively.</a:t>
            </a:r>
          </a:p>
        </p:txBody>
      </p:sp>
      <p:sp>
        <p:nvSpPr>
          <p:cNvPr id="4" name="Slide Number Placeholder 3"/>
          <p:cNvSpPr>
            <a:spLocks noGrp="1"/>
          </p:cNvSpPr>
          <p:nvPr>
            <p:ph type="sldNum" sz="quarter" idx="5"/>
          </p:nvPr>
        </p:nvSpPr>
        <p:spPr/>
        <p:txBody>
          <a:bodyPr/>
          <a:lstStyle/>
          <a:p>
            <a:fld id="{4181D81A-ECFA-44F6-AAF8-C025198E56EC}" type="slidenum">
              <a:rPr lang="en-CA" smtClean="0"/>
              <a:t>11</a:t>
            </a:fld>
            <a:endParaRPr lang="en-CA" dirty="0"/>
          </a:p>
        </p:txBody>
      </p:sp>
    </p:spTree>
    <p:extLst>
      <p:ext uri="{BB962C8B-B14F-4D97-AF65-F5344CB8AC3E}">
        <p14:creationId xmlns:p14="http://schemas.microsoft.com/office/powerpoint/2010/main" val="4131498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first step is preparation.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12</a:t>
            </a:fld>
            <a:endParaRPr lang="en-CA" dirty="0"/>
          </a:p>
        </p:txBody>
      </p:sp>
    </p:spTree>
    <p:extLst>
      <p:ext uri="{BB962C8B-B14F-4D97-AF65-F5344CB8AC3E}">
        <p14:creationId xmlns:p14="http://schemas.microsoft.com/office/powerpoint/2010/main" val="25709650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13</a:t>
            </a:fld>
            <a:endParaRPr lang="en-CA" dirty="0"/>
          </a:p>
        </p:txBody>
      </p:sp>
    </p:spTree>
    <p:extLst>
      <p:ext uri="{BB962C8B-B14F-4D97-AF65-F5344CB8AC3E}">
        <p14:creationId xmlns:p14="http://schemas.microsoft.com/office/powerpoint/2010/main" val="2468367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CA" sz="1100" dirty="0">
                <a:latin typeface="Arial" panose="020B0604020202020204" pitchFamily="34" charset="0"/>
              </a:rPr>
              <a:t>If you don’t know who you’re HR manager is, you can connect with Olivia or I and we can let you know. </a:t>
            </a:r>
          </a:p>
        </p:txBody>
      </p:sp>
      <p:sp>
        <p:nvSpPr>
          <p:cNvPr id="4" name="Slide Number Placeholder 3"/>
          <p:cNvSpPr>
            <a:spLocks noGrp="1"/>
          </p:cNvSpPr>
          <p:nvPr>
            <p:ph type="sldNum" sz="quarter" idx="5"/>
          </p:nvPr>
        </p:nvSpPr>
        <p:spPr/>
        <p:txBody>
          <a:bodyPr/>
          <a:lstStyle/>
          <a:p>
            <a:fld id="{4181D81A-ECFA-44F6-AAF8-C025198E56EC}" type="slidenum">
              <a:rPr lang="en-CA" smtClean="0"/>
              <a:t>14</a:t>
            </a:fld>
            <a:endParaRPr lang="en-CA" dirty="0"/>
          </a:p>
        </p:txBody>
      </p:sp>
    </p:spTree>
    <p:extLst>
      <p:ext uri="{BB962C8B-B14F-4D97-AF65-F5344CB8AC3E}">
        <p14:creationId xmlns:p14="http://schemas.microsoft.com/office/powerpoint/2010/main" val="1910670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 anyone from OHS&amp;W here? Any others?  Find contact for OHSW on SRC or reach out to your HR manager and they can connect you. </a:t>
            </a:r>
          </a:p>
          <a:p>
            <a:endParaRPr lang="en-US" dirty="0"/>
          </a:p>
          <a:p>
            <a:r>
              <a:rPr lang="en-US" dirty="0"/>
              <a:t>Let’s look at some other facets of preparation. </a:t>
            </a:r>
          </a:p>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15</a:t>
            </a:fld>
            <a:endParaRPr lang="en-CA" dirty="0"/>
          </a:p>
        </p:txBody>
      </p:sp>
    </p:spTree>
    <p:extLst>
      <p:ext uri="{BB962C8B-B14F-4D97-AF65-F5344CB8AC3E}">
        <p14:creationId xmlns:p14="http://schemas.microsoft.com/office/powerpoint/2010/main" val="2041459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26D02-FF66-FE1E-6CC3-4A566F0248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1C49D3-0F16-C14F-0180-C709839BE2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637CB0-B7E9-26E1-0F60-9345DFBB1EFC}"/>
              </a:ext>
            </a:extLst>
          </p:cNvPr>
          <p:cNvSpPr>
            <a:spLocks noGrp="1"/>
          </p:cNvSpPr>
          <p:nvPr>
            <p:ph type="body" idx="1"/>
          </p:nvPr>
        </p:nvSpPr>
        <p:spPr/>
        <p:txBody>
          <a:bodyPr/>
          <a:lstStyle/>
          <a:p>
            <a:pPr fontAlgn="t"/>
            <a:r>
              <a:rPr lang="en-US" sz="1200" b="1" i="0" kern="1200" dirty="0">
                <a:solidFill>
                  <a:schemeClr val="tx1"/>
                </a:solidFill>
                <a:effectLst/>
                <a:latin typeface="Aptos Display" panose="020B0004020202020204" pitchFamily="34" charset="0"/>
                <a:ea typeface="+mn-ea"/>
                <a:cs typeface="+mn-cs"/>
              </a:rPr>
              <a:t>Answer: False</a:t>
            </a:r>
            <a:r>
              <a:rPr lang="en-US" sz="1200" b="0" i="0" kern="1200" dirty="0">
                <a:solidFill>
                  <a:schemeClr val="tx1"/>
                </a:solidFill>
                <a:effectLst/>
                <a:latin typeface="Aptos Display" panose="020B0004020202020204" pitchFamily="34" charset="0"/>
                <a:ea typeface="+mn-ea"/>
                <a:cs typeface="+mn-cs"/>
              </a:rPr>
              <a:t> </a:t>
            </a:r>
          </a:p>
          <a:p>
            <a:pPr fontAlgn="t"/>
            <a:r>
              <a:rPr lang="en-US" sz="1200" b="0" i="0" kern="1200" dirty="0">
                <a:solidFill>
                  <a:schemeClr val="tx1"/>
                </a:solidFill>
                <a:effectLst/>
                <a:latin typeface="Aptos Display" panose="020B0004020202020204" pitchFamily="34" charset="0"/>
                <a:ea typeface="+mn-ea"/>
                <a:cs typeface="+mn-cs"/>
              </a:rPr>
              <a:t>Without preparation, conversations often drift, become emotional, or focus on the wrong issue—this is why having a goal and a structure around the conversation is so important.</a:t>
            </a:r>
          </a:p>
          <a:p>
            <a:endParaRPr lang="en-US" dirty="0"/>
          </a:p>
        </p:txBody>
      </p:sp>
      <p:sp>
        <p:nvSpPr>
          <p:cNvPr id="4" name="Slide Number Placeholder 3">
            <a:extLst>
              <a:ext uri="{FF2B5EF4-FFF2-40B4-BE49-F238E27FC236}">
                <a16:creationId xmlns:a16="http://schemas.microsoft.com/office/drawing/2014/main" id="{95C41A28-C43D-0743-1E18-60FD7313B8F3}"/>
              </a:ext>
            </a:extLst>
          </p:cNvPr>
          <p:cNvSpPr>
            <a:spLocks noGrp="1"/>
          </p:cNvSpPr>
          <p:nvPr>
            <p:ph type="sldNum" sz="quarter" idx="5"/>
          </p:nvPr>
        </p:nvSpPr>
        <p:spPr/>
        <p:txBody>
          <a:bodyPr/>
          <a:lstStyle/>
          <a:p>
            <a:fld id="{4181D81A-ECFA-44F6-AAF8-C025198E56EC}" type="slidenum">
              <a:rPr lang="en-CA" smtClean="0"/>
              <a:pPr/>
              <a:t>16</a:t>
            </a:fld>
            <a:endParaRPr lang="en-CA" dirty="0"/>
          </a:p>
        </p:txBody>
      </p:sp>
    </p:spTree>
    <p:extLst>
      <p:ext uri="{BB962C8B-B14F-4D97-AF65-F5344CB8AC3E}">
        <p14:creationId xmlns:p14="http://schemas.microsoft.com/office/powerpoint/2010/main" val="32143062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B3039-9EB8-6841-DB2D-4B91388875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527B1-92A5-5603-C1BC-BEC182457E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B6E6A5-5D83-BA4E-4A2D-80230EC5DA02}"/>
              </a:ext>
            </a:extLst>
          </p:cNvPr>
          <p:cNvSpPr>
            <a:spLocks noGrp="1"/>
          </p:cNvSpPr>
          <p:nvPr>
            <p:ph type="body" idx="1"/>
          </p:nvPr>
        </p:nvSpPr>
        <p:spPr/>
        <p:txBody>
          <a:bodyPr/>
          <a:lstStyle/>
          <a:p>
            <a:pPr fontAlgn="t"/>
            <a:r>
              <a:rPr lang="en-US" sz="1200" b="1" i="0" kern="1200" dirty="0">
                <a:solidFill>
                  <a:schemeClr val="tx1"/>
                </a:solidFill>
                <a:effectLst/>
                <a:latin typeface="Aptos Display" panose="020B0004020202020204" pitchFamily="34" charset="0"/>
                <a:ea typeface="+mn-ea"/>
                <a:cs typeface="+mn-cs"/>
              </a:rPr>
              <a:t>Answer: False</a:t>
            </a:r>
            <a:r>
              <a:rPr lang="en-US" sz="1200" b="0" i="0" kern="1200" dirty="0">
                <a:solidFill>
                  <a:schemeClr val="tx1"/>
                </a:solidFill>
                <a:effectLst/>
                <a:latin typeface="Aptos Display" panose="020B0004020202020204" pitchFamily="34" charset="0"/>
                <a:ea typeface="+mn-ea"/>
                <a:cs typeface="+mn-cs"/>
              </a:rPr>
              <a:t>-</a:t>
            </a:r>
            <a:r>
              <a:rPr lang="en-US" sz="1200" b="1" i="0" kern="1200" dirty="0" err="1">
                <a:solidFill>
                  <a:schemeClr val="tx1"/>
                </a:solidFill>
                <a:effectLst/>
                <a:latin typeface="Aptos Display" panose="020B0004020202020204" pitchFamily="34" charset="0"/>
                <a:ea typeface="+mn-ea"/>
                <a:cs typeface="+mn-cs"/>
              </a:rPr>
              <a:t>ish</a:t>
            </a:r>
            <a:endParaRPr lang="en-US" sz="1200" b="1"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You should be regulated and professional, but not wait for perfect emotional conditions.</a:t>
            </a:r>
          </a:p>
          <a:p>
            <a:endParaRPr lang="en-US" dirty="0"/>
          </a:p>
        </p:txBody>
      </p:sp>
      <p:sp>
        <p:nvSpPr>
          <p:cNvPr id="4" name="Slide Number Placeholder 3">
            <a:extLst>
              <a:ext uri="{FF2B5EF4-FFF2-40B4-BE49-F238E27FC236}">
                <a16:creationId xmlns:a16="http://schemas.microsoft.com/office/drawing/2014/main" id="{4F4C7302-618E-2301-9688-2D0DC2CE1F45}"/>
              </a:ext>
            </a:extLst>
          </p:cNvPr>
          <p:cNvSpPr>
            <a:spLocks noGrp="1"/>
          </p:cNvSpPr>
          <p:nvPr>
            <p:ph type="sldNum" sz="quarter" idx="5"/>
          </p:nvPr>
        </p:nvSpPr>
        <p:spPr/>
        <p:txBody>
          <a:bodyPr/>
          <a:lstStyle/>
          <a:p>
            <a:fld id="{4181D81A-ECFA-44F6-AAF8-C025198E56EC}" type="slidenum">
              <a:rPr lang="en-CA" smtClean="0"/>
              <a:pPr/>
              <a:t>17</a:t>
            </a:fld>
            <a:endParaRPr lang="en-CA" dirty="0"/>
          </a:p>
        </p:txBody>
      </p:sp>
    </p:spTree>
    <p:extLst>
      <p:ext uri="{BB962C8B-B14F-4D97-AF65-F5344CB8AC3E}">
        <p14:creationId xmlns:p14="http://schemas.microsoft.com/office/powerpoint/2010/main" val="1298450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4BDDF-07F2-2265-D5FD-C0E961C0C4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792D6B-D16A-013C-C627-EE14B23E83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85A2E9-0BD4-BBDD-7D90-53615AC66215}"/>
              </a:ext>
            </a:extLst>
          </p:cNvPr>
          <p:cNvSpPr>
            <a:spLocks noGrp="1"/>
          </p:cNvSpPr>
          <p:nvPr>
            <p:ph type="body" idx="1"/>
          </p:nvPr>
        </p:nvSpPr>
        <p:spPr/>
        <p:txBody>
          <a:bodyPr/>
          <a:lstStyle/>
          <a:p>
            <a:pPr fontAlgn="t"/>
            <a:r>
              <a:rPr lang="en-US" sz="1200" b="1" i="0" kern="1200" dirty="0">
                <a:solidFill>
                  <a:schemeClr val="tx1"/>
                </a:solidFill>
                <a:effectLst/>
                <a:latin typeface="Aptos Display" panose="020B0004020202020204" pitchFamily="34" charset="0"/>
                <a:ea typeface="+mn-ea"/>
                <a:cs typeface="+mn-cs"/>
              </a:rPr>
              <a:t>Answer: False</a:t>
            </a:r>
            <a:r>
              <a:rPr lang="en-US" sz="1200" b="0" i="0" kern="1200" dirty="0">
                <a:solidFill>
                  <a:schemeClr val="tx1"/>
                </a:solidFill>
                <a:effectLst/>
                <a:latin typeface="Aptos Display" panose="020B0004020202020204" pitchFamily="34" charset="0"/>
                <a:ea typeface="+mn-ea"/>
                <a:cs typeface="+mn-cs"/>
              </a:rPr>
              <a:t>-</a:t>
            </a:r>
            <a:r>
              <a:rPr lang="en-US" sz="1200" b="1" i="0" kern="1200" dirty="0" err="1">
                <a:solidFill>
                  <a:schemeClr val="tx1"/>
                </a:solidFill>
                <a:effectLst/>
                <a:latin typeface="Aptos Display" panose="020B0004020202020204" pitchFamily="34" charset="0"/>
                <a:ea typeface="+mn-ea"/>
                <a:cs typeface="+mn-cs"/>
              </a:rPr>
              <a:t>ish</a:t>
            </a:r>
            <a:endParaRPr lang="en-US" sz="1200" b="1" i="0" kern="1200" dirty="0">
              <a:solidFill>
                <a:schemeClr val="tx1"/>
              </a:solidFill>
              <a:effectLst/>
              <a:latin typeface="Aptos Display" panose="020B0004020202020204" pitchFamily="34" charset="0"/>
              <a:ea typeface="+mn-ea"/>
              <a:cs typeface="+mn-cs"/>
            </a:endParaRPr>
          </a:p>
          <a:p>
            <a:pPr fontAlgn="t"/>
            <a:endParaRPr lang="en-US" sz="1200" b="1" i="0" kern="1200" dirty="0">
              <a:solidFill>
                <a:schemeClr val="tx1"/>
              </a:solidFill>
              <a:effectLst/>
              <a:latin typeface="Aptos Display" panose="020B0004020202020204" pitchFamily="34" charset="0"/>
              <a:ea typeface="+mn-ea"/>
              <a:cs typeface="+mn-cs"/>
            </a:endParaRP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Memorizing a detailed script is usually ineffective and can backfire.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It is impossible to predict exactly how another person will react during a conversation.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Difficult conversations require flexibility rather than a rigid, rehearsed response.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When discussing sensitive topics, careful preparation is essential. Failing to think through the impact of your words can be careless and unproductive.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Consider the potential consequences of what you say before the conversation begins. Plan your opening remarks carefully.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Think in advance about how to communicate key messages respectfully and clearly. </a:t>
            </a:r>
          </a:p>
          <a:p>
            <a:pPr marL="171450" indent="-171450" fontAlgn="t">
              <a:buFont typeface="Arial" panose="020B0604020202020204" pitchFamily="34" charset="0"/>
              <a:buChar char="•"/>
            </a:pPr>
            <a:r>
              <a:rPr lang="en-US" sz="1200" b="0" i="0" kern="1200" dirty="0">
                <a:solidFill>
                  <a:schemeClr val="tx1"/>
                </a:solidFill>
                <a:effectLst/>
                <a:latin typeface="Aptos Display" panose="020B0004020202020204" pitchFamily="34" charset="0"/>
                <a:ea typeface="+mn-ea"/>
                <a:cs typeface="+mn-cs"/>
              </a:rPr>
              <a:t>Focus on preparing your approach and main points rather than memorizing a script.</a:t>
            </a:r>
          </a:p>
          <a:p>
            <a:endParaRPr lang="en-US" dirty="0"/>
          </a:p>
        </p:txBody>
      </p:sp>
      <p:sp>
        <p:nvSpPr>
          <p:cNvPr id="4" name="Slide Number Placeholder 3">
            <a:extLst>
              <a:ext uri="{FF2B5EF4-FFF2-40B4-BE49-F238E27FC236}">
                <a16:creationId xmlns:a16="http://schemas.microsoft.com/office/drawing/2014/main" id="{372CE4A0-C033-69DC-D811-99A9C1C82791}"/>
              </a:ext>
            </a:extLst>
          </p:cNvPr>
          <p:cNvSpPr>
            <a:spLocks noGrp="1"/>
          </p:cNvSpPr>
          <p:nvPr>
            <p:ph type="sldNum" sz="quarter" idx="5"/>
          </p:nvPr>
        </p:nvSpPr>
        <p:spPr/>
        <p:txBody>
          <a:bodyPr/>
          <a:lstStyle/>
          <a:p>
            <a:fld id="{4181D81A-ECFA-44F6-AAF8-C025198E56EC}" type="slidenum">
              <a:rPr lang="en-CA" smtClean="0"/>
              <a:pPr/>
              <a:t>18</a:t>
            </a:fld>
            <a:endParaRPr lang="en-CA" dirty="0"/>
          </a:p>
        </p:txBody>
      </p:sp>
    </p:spTree>
    <p:extLst>
      <p:ext uri="{BB962C8B-B14F-4D97-AF65-F5344CB8AC3E}">
        <p14:creationId xmlns:p14="http://schemas.microsoft.com/office/powerpoint/2010/main" val="20901588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ptos Display" panose="020B0004020202020204" pitchFamily="34" charset="0"/>
                <a:ea typeface="+mn-ea"/>
                <a:cs typeface="+mn-cs"/>
              </a:rPr>
              <a:t>Once you have decided a conversation is necessary and clarified your goals, the next step is to set up the conversation.</a:t>
            </a:r>
          </a:p>
          <a:p>
            <a:endParaRPr lang="en-US" sz="1200" b="0" i="0" kern="1200" dirty="0">
              <a:solidFill>
                <a:schemeClr val="tx1"/>
              </a:solidFill>
              <a:effectLst/>
              <a:latin typeface="Aptos Display" panose="020B0004020202020204" pitchFamily="34" charset="0"/>
              <a:ea typeface="+mn-ea"/>
              <a:cs typeface="+mn-cs"/>
            </a:endParaRPr>
          </a:p>
          <a:p>
            <a:r>
              <a:rPr lang="en-US" sz="1200" b="1" i="0" kern="1200" dirty="0">
                <a:solidFill>
                  <a:schemeClr val="tx1"/>
                </a:solidFill>
                <a:effectLst/>
                <a:latin typeface="Aptos Display" panose="020B0004020202020204" pitchFamily="34" charset="0"/>
                <a:ea typeface="+mn-ea"/>
                <a:cs typeface="+mn-cs"/>
              </a:rPr>
              <a:t>Choose the right timing</a:t>
            </a:r>
            <a:endParaRPr lang="en-US" sz="1200" b="0" i="0" kern="1200" dirty="0">
              <a:solidFill>
                <a:schemeClr val="tx1"/>
              </a:solidFill>
              <a:effectLst/>
              <a:latin typeface="Aptos Display" panose="020B0004020202020204" pitchFamily="34" charset="0"/>
              <a:ea typeface="+mn-ea"/>
              <a:cs typeface="+mn-cs"/>
            </a:endParaRPr>
          </a:p>
          <a:p>
            <a:pPr lvl="1"/>
            <a:r>
              <a:rPr lang="en-US" sz="1800" b="0" i="0" dirty="0">
                <a:effectLst/>
              </a:rPr>
              <a:t>Consider carefully when the conversation should take place.</a:t>
            </a:r>
          </a:p>
          <a:p>
            <a:pPr lvl="1"/>
            <a:r>
              <a:rPr lang="en-US" sz="1800" b="0" i="0" dirty="0">
                <a:effectLst/>
              </a:rPr>
              <a:t>Avoid scheduling the meeting while emotions are running high. If you are upset, give yourself time to calm down before meeting.</a:t>
            </a:r>
          </a:p>
          <a:p>
            <a:pPr lvl="1"/>
            <a:r>
              <a:rPr lang="en-US" sz="1800" b="0" i="0" dirty="0">
                <a:effectLst/>
              </a:rPr>
              <a:t>Allow the other person enough time to prepare as well.</a:t>
            </a:r>
          </a:p>
          <a:p>
            <a:pPr lvl="1"/>
            <a:endParaRPr lang="en-US" sz="1800" b="0" i="0" dirty="0">
              <a:effectLst/>
            </a:endParaRPr>
          </a:p>
          <a:p>
            <a:r>
              <a:rPr lang="en-US" sz="1200" b="1" i="0" kern="1200" dirty="0">
                <a:solidFill>
                  <a:schemeClr val="tx1"/>
                </a:solidFill>
                <a:effectLst/>
                <a:latin typeface="Aptos Display" panose="020B0004020202020204" pitchFamily="34" charset="0"/>
                <a:ea typeface="+mn-ea"/>
                <a:cs typeface="+mn-cs"/>
              </a:rPr>
              <a:t>Meet in person when possible</a:t>
            </a:r>
            <a:endParaRPr lang="en-US" sz="1200" b="0" i="0" kern="1200" dirty="0">
              <a:solidFill>
                <a:schemeClr val="tx1"/>
              </a:solidFill>
              <a:effectLst/>
              <a:latin typeface="Aptos Display" panose="020B0004020202020204" pitchFamily="34" charset="0"/>
              <a:ea typeface="+mn-ea"/>
              <a:cs typeface="+mn-cs"/>
            </a:endParaRPr>
          </a:p>
          <a:p>
            <a:pPr lvl="1"/>
            <a:r>
              <a:rPr lang="en-US" sz="1800" b="0" i="0" dirty="0">
                <a:effectLst/>
              </a:rPr>
              <a:t>Important conversations are best handled face-to-face: in person or for virtual teams by video</a:t>
            </a:r>
          </a:p>
          <a:p>
            <a:pPr lvl="1"/>
            <a:r>
              <a:rPr lang="en-US" sz="1800" b="0" i="0" dirty="0">
                <a:effectLst/>
              </a:rPr>
              <a:t>While some topics can wait for a regular one-on-one meeting, avoid catching people off guard.</a:t>
            </a:r>
          </a:p>
          <a:p>
            <a:pPr lvl="1"/>
            <a:r>
              <a:rPr lang="en-US" sz="1800" b="0" i="0" dirty="0">
                <a:effectLst/>
              </a:rPr>
              <a:t>As the importance or sensitivity of the topic increases, it becomes more appropriate to schedule a dedicated meeting.</a:t>
            </a:r>
          </a:p>
          <a:p>
            <a:pPr lvl="1"/>
            <a:endParaRPr lang="en-US" sz="1800" b="0" i="0" dirty="0">
              <a:effectLst/>
            </a:endParaRPr>
          </a:p>
          <a:p>
            <a:r>
              <a:rPr lang="en-US" sz="1200" b="1" i="0" kern="1200" dirty="0">
                <a:solidFill>
                  <a:schemeClr val="tx1"/>
                </a:solidFill>
                <a:effectLst/>
                <a:latin typeface="Aptos Display" panose="020B0004020202020204" pitchFamily="34" charset="0"/>
                <a:ea typeface="+mn-ea"/>
                <a:cs typeface="+mn-cs"/>
              </a:rPr>
              <a:t>Inform the other person in advance</a:t>
            </a:r>
            <a:endParaRPr lang="en-US" sz="1200" b="0" i="0" kern="1200" dirty="0">
              <a:solidFill>
                <a:schemeClr val="tx1"/>
              </a:solidFill>
              <a:effectLst/>
              <a:latin typeface="Aptos Display" panose="020B0004020202020204" pitchFamily="34" charset="0"/>
              <a:ea typeface="+mn-ea"/>
              <a:cs typeface="+mn-cs"/>
            </a:endParaRPr>
          </a:p>
          <a:p>
            <a:pPr lvl="1"/>
            <a:r>
              <a:rPr lang="en-US" sz="1800" b="0" i="0" dirty="0">
                <a:effectLst/>
              </a:rPr>
              <a:t>Provide context about the purpose of the meeting whenever possible.</a:t>
            </a:r>
          </a:p>
          <a:p>
            <a:pPr lvl="1"/>
            <a:r>
              <a:rPr lang="en-US" sz="1800" b="0" i="0" dirty="0">
                <a:effectLst/>
              </a:rPr>
              <a:t>Avoid vague messages such as “We need to talk,” which can create unnecessary anxiety or “Unacceptable Performance in Q1” put someone on the defensive.</a:t>
            </a:r>
          </a:p>
          <a:p>
            <a:r>
              <a:rPr lang="en-US" sz="1200" b="0" i="0" kern="1200" dirty="0">
                <a:solidFill>
                  <a:schemeClr val="tx1"/>
                </a:solidFill>
                <a:effectLst/>
                <a:latin typeface="Aptos Display" panose="020B0004020202020204" pitchFamily="34" charset="0"/>
                <a:ea typeface="+mn-ea"/>
                <a:cs typeface="+mn-cs"/>
              </a:rPr>
              <a:t>Be thoughtful about the level of detail you provide</a:t>
            </a:r>
          </a:p>
          <a:p>
            <a:pPr lvl="1"/>
            <a:r>
              <a:rPr lang="en-US" sz="1800" b="0" i="0" dirty="0">
                <a:effectLst/>
              </a:rPr>
              <a:t>In some situations, it is appropriate to be specific about the topic. This is especially true when the person is already aware of the issue being discussed.</a:t>
            </a:r>
          </a:p>
          <a:p>
            <a:pPr lvl="1"/>
            <a:r>
              <a:rPr lang="en-US" sz="1800" b="0" i="0" dirty="0">
                <a:effectLst/>
              </a:rPr>
              <a:t>In others you might just want to put them at ease, that it’s a discussion and not a punishment. </a:t>
            </a:r>
          </a:p>
          <a:p>
            <a:pPr lvl="1"/>
            <a:endParaRPr lang="en-US" sz="1800" b="0" i="0" dirty="0">
              <a:effectLst/>
            </a:endParaRPr>
          </a:p>
          <a:p>
            <a:pPr lvl="1"/>
            <a:r>
              <a:rPr lang="en-US" sz="1800" b="0" i="0" dirty="0">
                <a:effectLst/>
              </a:rPr>
              <a:t>Here’s an example</a:t>
            </a:r>
          </a:p>
          <a:p>
            <a:pPr marL="0" indent="0">
              <a:spcBef>
                <a:spcPts val="287"/>
              </a:spcBef>
              <a:spcAft>
                <a:spcPts val="287"/>
              </a:spcAft>
              <a:buFont typeface="+mj-lt"/>
              <a:buNone/>
            </a:pPr>
            <a:endParaRPr lang="en-CA"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181D81A-ECFA-44F6-AAF8-C025198E56EC}" type="slidenum">
              <a:rPr lang="en-CA" smtClean="0"/>
              <a:t>19</a:t>
            </a:fld>
            <a:endParaRPr lang="en-CA" dirty="0"/>
          </a:p>
        </p:txBody>
      </p:sp>
    </p:spTree>
    <p:extLst>
      <p:ext uri="{BB962C8B-B14F-4D97-AF65-F5344CB8AC3E}">
        <p14:creationId xmlns:p14="http://schemas.microsoft.com/office/powerpoint/2010/main" val="16668296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Aptos Display" panose="020B0004020202020204" pitchFamily="34" charset="0"/>
                <a:ea typeface="+mn-ea"/>
                <a:cs typeface="+mn-cs"/>
              </a:rPr>
              <a:t>Option </a:t>
            </a:r>
            <a:r>
              <a:rPr lang="en-US" sz="1200" b="1" i="0" kern="1200" dirty="0">
                <a:solidFill>
                  <a:schemeClr val="tx1"/>
                </a:solidFill>
                <a:effectLst/>
                <a:latin typeface="Aptos Display" panose="020B0004020202020204" pitchFamily="34" charset="0"/>
                <a:ea typeface="+mn-ea"/>
                <a:cs typeface="+mn-cs"/>
              </a:rPr>
              <a:t>B</a:t>
            </a:r>
            <a:r>
              <a:rPr lang="en-US" sz="1200" b="0" i="0" kern="1200" dirty="0">
                <a:solidFill>
                  <a:schemeClr val="tx1"/>
                </a:solidFill>
                <a:effectLst/>
                <a:latin typeface="Aptos Display" panose="020B0004020202020204" pitchFamily="34" charset="0"/>
                <a:ea typeface="+mn-ea"/>
                <a:cs typeface="+mn-cs"/>
              </a:rPr>
              <a:t> is the best choice because it is professional, respectful, and preserves the employee's dignity. </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It provides enough information to avoid surprising them with an urgent meeting while not revealing sensitive details in advance or causing unnecessary anxiety. The actual feedback should be delivered privately and directly during the conversation.</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Why the others are less effective:</a:t>
            </a:r>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A:</a:t>
            </a:r>
            <a:r>
              <a:rPr lang="en-US" sz="1200" b="0" i="0" kern="1200" dirty="0">
                <a:solidFill>
                  <a:schemeClr val="tx1"/>
                </a:solidFill>
                <a:effectLst/>
                <a:latin typeface="Aptos Display" panose="020B0004020202020204" pitchFamily="34" charset="0"/>
                <a:ea typeface="+mn-ea"/>
                <a:cs typeface="+mn-cs"/>
              </a:rPr>
              <a:t> Shares sensitive information prematurely and may make the employee feel embarrassed or defensive.</a:t>
            </a:r>
          </a:p>
          <a:p>
            <a:pPr fontAlgn="t"/>
            <a:r>
              <a:rPr lang="en-US" sz="1200" b="1" i="0" kern="1200" dirty="0">
                <a:solidFill>
                  <a:schemeClr val="tx1"/>
                </a:solidFill>
                <a:effectLst/>
                <a:latin typeface="Aptos Display" panose="020B0004020202020204" pitchFamily="34" charset="0"/>
                <a:ea typeface="+mn-ea"/>
                <a:cs typeface="+mn-cs"/>
              </a:rPr>
              <a:t>C:</a:t>
            </a:r>
            <a:r>
              <a:rPr lang="en-US" sz="1200" b="0" i="0" kern="1200" dirty="0">
                <a:solidFill>
                  <a:schemeClr val="tx1"/>
                </a:solidFill>
                <a:effectLst/>
                <a:latin typeface="Aptos Display" panose="020B0004020202020204" pitchFamily="34" charset="0"/>
                <a:ea typeface="+mn-ea"/>
                <a:cs typeface="+mn-cs"/>
              </a:rPr>
              <a:t> Suggests the topic is awkward before the conversation even begins, which can increase anxiety.</a:t>
            </a:r>
          </a:p>
          <a:p>
            <a:pPr fontAlgn="t"/>
            <a:r>
              <a:rPr lang="en-US" sz="1200" b="1" i="0" kern="1200" dirty="0">
                <a:solidFill>
                  <a:schemeClr val="tx1"/>
                </a:solidFill>
                <a:effectLst/>
                <a:latin typeface="Aptos Display" panose="020B0004020202020204" pitchFamily="34" charset="0"/>
                <a:ea typeface="+mn-ea"/>
                <a:cs typeface="+mn-cs"/>
              </a:rPr>
              <a:t>D:</a:t>
            </a:r>
            <a:r>
              <a:rPr lang="en-US" sz="1200" b="0" i="0" kern="1200" dirty="0">
                <a:solidFill>
                  <a:schemeClr val="tx1"/>
                </a:solidFill>
                <a:effectLst/>
                <a:latin typeface="Aptos Display" panose="020B0004020202020204" pitchFamily="34" charset="0"/>
                <a:ea typeface="+mn-ea"/>
                <a:cs typeface="+mn-cs"/>
              </a:rPr>
              <a:t> Implies there is a personal problem affecting others and may cause the employee to speculate or feel singled out before the meeting.</a:t>
            </a:r>
          </a:p>
          <a:p>
            <a:pPr fontAlgn="t"/>
            <a:endParaRPr lang="en-US" sz="1200" b="0" i="0" kern="1200" dirty="0">
              <a:solidFill>
                <a:schemeClr val="tx1"/>
              </a:solidFill>
              <a:effectLst/>
              <a:latin typeface="Aptos Display" panose="020B0004020202020204" pitchFamily="34" charset="0"/>
              <a:ea typeface="+mn-ea"/>
              <a:cs typeface="+mn-cs"/>
            </a:endParaRPr>
          </a:p>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20</a:t>
            </a:fld>
            <a:endParaRPr lang="en-CA" dirty="0"/>
          </a:p>
        </p:txBody>
      </p:sp>
    </p:spTree>
    <p:extLst>
      <p:ext uri="{BB962C8B-B14F-4D97-AF65-F5344CB8AC3E}">
        <p14:creationId xmlns:p14="http://schemas.microsoft.com/office/powerpoint/2010/main" val="4563625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FC3C3-5ECA-9D20-CEF5-B58A753544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24DDD-87C1-95A8-ADE6-F1052BFEFA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40A163E-0DAF-5A3E-1E12-812C57C49FCF}"/>
              </a:ext>
            </a:extLst>
          </p:cNvPr>
          <p:cNvSpPr>
            <a:spLocks noGrp="1"/>
          </p:cNvSpPr>
          <p:nvPr>
            <p:ph type="body" idx="1"/>
          </p:nvPr>
        </p:nvSpPr>
        <p:spPr/>
        <p:txBody>
          <a:bodyPr/>
          <a:lstStyle/>
          <a:p>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We’ve prepared and new we are about to have a difficult conversation. How do we do this?  </a:t>
            </a:r>
          </a:p>
          <a:p>
            <a:pPr marL="0" marR="0" lvl="0" indent="0" algn="l" defTabSz="924916" rtl="0" eaLnBrk="1" fontAlgn="auto" latinLnBrk="0" hangingPunct="1">
              <a:lnSpc>
                <a:spcPct val="100000"/>
              </a:lnSpc>
              <a:spcBef>
                <a:spcPts val="0"/>
              </a:spcBef>
              <a:spcAft>
                <a:spcPts val="0"/>
              </a:spcAft>
              <a:buClrTx/>
              <a:buSzTx/>
              <a:buFontTx/>
              <a:buNone/>
              <a:tabLst/>
              <a:defRPr/>
            </a:pPr>
            <a:endPar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DEAR framework, which gives us four steps to structure the conversation: describe, empathize, ask, and respond</a:t>
            </a:r>
          </a:p>
          <a:p>
            <a:endPar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Following these steps makes it easier to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organize what you want to say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CA" sz="1200" dirty="0">
                <a:latin typeface="Arial" panose="020B0604020202020204" pitchFamily="34" charset="0"/>
                <a:cs typeface="Arial" panose="020B0604020202020204" pitchFamily="34" charset="0"/>
              </a:rPr>
              <a:t>maintain ownership of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CA" sz="1200" dirty="0">
                <a:latin typeface="Arial" panose="020B0604020202020204" pitchFamily="34" charset="0"/>
                <a:cs typeface="Arial" panose="020B0604020202020204" pitchFamily="34" charset="0"/>
              </a:rPr>
              <a:t>ensure the other person feels respected and heard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CA" sz="1200" dirty="0">
                <a:latin typeface="Arial" panose="020B0604020202020204" pitchFamily="34" charset="0"/>
                <a:cs typeface="Arial" panose="020B0604020202020204" pitchFamily="34" charset="0"/>
              </a:rPr>
              <a:t>end with a mutually satisfactory outcome</a:t>
            </a:r>
          </a:p>
          <a:p>
            <a:pPr>
              <a:spcBef>
                <a:spcPts val="287"/>
              </a:spcBef>
              <a:spcAft>
                <a:spcPts val="287"/>
              </a:spcAft>
            </a:pPr>
            <a:endPar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a:spcBef>
                <a:spcPts val="287"/>
              </a:spcBef>
              <a:spcAft>
                <a:spcPts val="287"/>
              </a:spcAft>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DEAR Model </a:t>
            </a:r>
          </a:p>
          <a:p>
            <a:pPr marL="171450" indent="-171450">
              <a:spcBef>
                <a:spcPts val="287"/>
              </a:spcBef>
              <a:spcAft>
                <a:spcPts val="287"/>
              </a:spcAft>
              <a:buFont typeface="Arial" panose="020B0604020202020204" pitchFamily="34" charset="0"/>
              <a:buChar cha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starts with neutrally describing why you are meeting </a:t>
            </a:r>
          </a:p>
          <a:p>
            <a:pPr marL="171450" indent="-171450">
              <a:spcBef>
                <a:spcPts val="287"/>
              </a:spcBef>
              <a:spcAft>
                <a:spcPts val="287"/>
              </a:spcAft>
              <a:buFont typeface="Arial" panose="020B0604020202020204" pitchFamily="34" charset="0"/>
              <a:buChar cha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Showing empathy for the other person</a:t>
            </a:r>
          </a:p>
          <a:p>
            <a:pPr marL="171450" indent="-171450">
              <a:spcBef>
                <a:spcPts val="287"/>
              </a:spcBef>
              <a:spcAft>
                <a:spcPts val="287"/>
              </a:spcAft>
              <a:buFont typeface="Arial" panose="020B0604020202020204" pitchFamily="34" charset="0"/>
              <a:buChar cha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Asking them for more information about why they are behaving the way they are and really listening to their response </a:t>
            </a:r>
          </a:p>
          <a:p>
            <a:pPr marL="171450" indent="-171450">
              <a:spcBef>
                <a:spcPts val="287"/>
              </a:spcBef>
              <a:spcAft>
                <a:spcPts val="287"/>
              </a:spcAft>
              <a:buFont typeface="Arial" panose="020B0604020202020204" pitchFamily="34" charset="0"/>
              <a:buChar cha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And then responding with the impacts of their behaviour and exploring ways to move forward</a:t>
            </a:r>
          </a:p>
          <a:p>
            <a:pPr marL="171450" indent="-171450">
              <a:spcBef>
                <a:spcPts val="287"/>
              </a:spcBef>
              <a:spcAft>
                <a:spcPts val="287"/>
              </a:spcAft>
              <a:buFont typeface="Arial" panose="020B0604020202020204" pitchFamily="34" charset="0"/>
              <a:buChar char="•"/>
            </a:pPr>
            <a:endPar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indent="0">
              <a:spcBef>
                <a:spcPts val="287"/>
              </a:spcBef>
              <a:spcAft>
                <a:spcPts val="287"/>
              </a:spcAft>
              <a:buFont typeface="Arial" panose="020B0604020202020204" pitchFamily="34" charset="0"/>
              <a:buNone/>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It’s a process that open rooms for dialogue which builds rather than dismantles relationships</a:t>
            </a:r>
          </a:p>
          <a:p>
            <a:pPr>
              <a:spcBef>
                <a:spcPts val="287"/>
              </a:spcBef>
              <a:spcAft>
                <a:spcPts val="287"/>
              </a:spcAft>
            </a:pPr>
            <a:endPar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24916" rtl="0" eaLnBrk="1" fontAlgn="auto" latinLnBrk="0" hangingPunct="1">
              <a:lnSpc>
                <a:spcPct val="100000"/>
              </a:lnSpc>
              <a:spcBef>
                <a:spcPts val="0"/>
              </a:spcBef>
              <a:spcAft>
                <a:spcPts val="0"/>
              </a:spcAft>
              <a:buClrTx/>
              <a:buSzTx/>
              <a:buFontTx/>
              <a:buNone/>
              <a:tabLst/>
              <a:defRPr/>
            </a:pPr>
            <a:endPar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endParaRPr lang="en-US" dirty="0"/>
          </a:p>
        </p:txBody>
      </p:sp>
      <p:sp>
        <p:nvSpPr>
          <p:cNvPr id="4" name="Slide Number Placeholder 3">
            <a:extLst>
              <a:ext uri="{FF2B5EF4-FFF2-40B4-BE49-F238E27FC236}">
                <a16:creationId xmlns:a16="http://schemas.microsoft.com/office/drawing/2014/main" id="{E2026E05-68ED-E681-3401-C9CBA2A714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1097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20E55-2272-D901-5C9D-6B5F11173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D378A1-F848-4153-510F-2C2D23ECE2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617158-FD3C-777E-4B1F-0449C9899E00}"/>
              </a:ext>
            </a:extLst>
          </p:cNvPr>
          <p:cNvSpPr>
            <a:spLocks noGrp="1"/>
          </p:cNvSpPr>
          <p:nvPr>
            <p:ph type="body" idx="1"/>
          </p:nvPr>
        </p:nvSpPr>
        <p:spPr/>
        <p:txBody>
          <a:bodyPr/>
          <a:lstStyle/>
          <a:p>
            <a:r>
              <a:rPr lang="en-US" dirty="0"/>
              <a:t>The first step is to describe the situation or behaviour as observed.  Here’s some examples. </a:t>
            </a:r>
          </a:p>
        </p:txBody>
      </p:sp>
      <p:sp>
        <p:nvSpPr>
          <p:cNvPr id="4" name="Slide Number Placeholder 3">
            <a:extLst>
              <a:ext uri="{FF2B5EF4-FFF2-40B4-BE49-F238E27FC236}">
                <a16:creationId xmlns:a16="http://schemas.microsoft.com/office/drawing/2014/main" id="{CF66BC34-84B7-98E1-D7E0-0063B4BA5036}"/>
              </a:ext>
            </a:extLst>
          </p:cNvPr>
          <p:cNvSpPr>
            <a:spLocks noGrp="1"/>
          </p:cNvSpPr>
          <p:nvPr>
            <p:ph type="sldNum" sz="quarter" idx="5"/>
          </p:nvPr>
        </p:nvSpPr>
        <p:spPr/>
        <p:txBody>
          <a:bodyPr/>
          <a:lstStyle/>
          <a:p>
            <a:fld id="{4181D81A-ECFA-44F6-AAF8-C025198E56EC}" type="slidenum">
              <a:rPr lang="en-CA" smtClean="0"/>
              <a:pPr/>
              <a:t>22</a:t>
            </a:fld>
            <a:endParaRPr lang="en-CA" dirty="0"/>
          </a:p>
        </p:txBody>
      </p:sp>
    </p:spTree>
    <p:extLst>
      <p:ext uri="{BB962C8B-B14F-4D97-AF65-F5344CB8AC3E}">
        <p14:creationId xmlns:p14="http://schemas.microsoft.com/office/powerpoint/2010/main" val="16521734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FF900-5B8E-208E-8CAE-812AF4D4DC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ADBC3B-A21C-52C1-AAE6-3D4528055BE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A4B04BA-2AB5-6A86-F556-105FDA47233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000000"/>
              </a:solidFill>
              <a:latin typeface="Aptos" panose="020B0004020202020204" pitchFamily="34" charset="0"/>
            </a:endParaRPr>
          </a:p>
          <a:p>
            <a:endParaRPr lang="en-US" dirty="0"/>
          </a:p>
        </p:txBody>
      </p:sp>
      <p:sp>
        <p:nvSpPr>
          <p:cNvPr id="4" name="Slide Number Placeholder 3">
            <a:extLst>
              <a:ext uri="{FF2B5EF4-FFF2-40B4-BE49-F238E27FC236}">
                <a16:creationId xmlns:a16="http://schemas.microsoft.com/office/drawing/2014/main" id="{2E5117E8-9D93-A2AE-0530-93A1DE92E3E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83193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AF3F2-DC94-3850-987F-B446634DAC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D74B7B-33E9-2C7D-A9D9-C6D6A81C06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C8C19B-A137-FB02-E9AC-BD93FF0BEF2E}"/>
              </a:ext>
            </a:extLst>
          </p:cNvPr>
          <p:cNvSpPr>
            <a:spLocks noGrp="1"/>
          </p:cNvSpPr>
          <p:nvPr>
            <p:ph type="body" idx="1"/>
          </p:nvPr>
        </p:nvSpPr>
        <p:spPr/>
        <p:txBody>
          <a:bodyPr/>
          <a:lstStyle/>
          <a:p>
            <a:r>
              <a:rPr lang="en-US" dirty="0"/>
              <a:t>The challenge is it is really easy for us to fill in the blanks between the facts with assumptions.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For example: </a:t>
            </a:r>
            <a:r>
              <a:rPr lang="en-US" b="1" dirty="0">
                <a:solidFill>
                  <a:schemeClr val="tx1"/>
                </a:solidFill>
                <a:latin typeface="Aptos Display" panose="020B0004020202020204" pitchFamily="34" charset="0"/>
              </a:rPr>
              <a:t>As you are giving an update on a controversial policy change, one of your staff rolls his eyes.  What is the staff doing?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Aptos Display"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ptos Display" panose="020B0004020202020204" pitchFamily="34" charset="0"/>
              </a:rPr>
              <a:t>Answer A. </a:t>
            </a:r>
            <a:endParaRPr lang="en-US" dirty="0">
              <a:solidFill>
                <a:schemeClr val="tx1"/>
              </a:solidFill>
              <a:latin typeface="Aptos Display" panose="020B0004020202020204" pitchFamily="34" charset="0"/>
            </a:endParaRPr>
          </a:p>
          <a:p>
            <a:endParaRPr lang="en-US" dirty="0"/>
          </a:p>
          <a:p>
            <a:r>
              <a:rPr lang="en-US" dirty="0"/>
              <a:t>The rest are assumptions. </a:t>
            </a:r>
          </a:p>
          <a:p>
            <a:br>
              <a:rPr lang="en-US" dirty="0"/>
            </a:br>
            <a:r>
              <a:rPr lang="en-US" dirty="0"/>
              <a:t>You don’t know the person’s intent until you ask them. </a:t>
            </a:r>
          </a:p>
          <a:p>
            <a:r>
              <a:rPr lang="en-US" dirty="0"/>
              <a:t>Maybe they had some thing in their eye. </a:t>
            </a:r>
          </a:p>
          <a:p>
            <a:endParaRPr lang="en-US" dirty="0"/>
          </a:p>
          <a:p>
            <a:endParaRPr lang="en-US" dirty="0"/>
          </a:p>
        </p:txBody>
      </p:sp>
      <p:sp>
        <p:nvSpPr>
          <p:cNvPr id="4" name="Slide Number Placeholder 3">
            <a:extLst>
              <a:ext uri="{FF2B5EF4-FFF2-40B4-BE49-F238E27FC236}">
                <a16:creationId xmlns:a16="http://schemas.microsoft.com/office/drawing/2014/main" id="{3D11784E-CCBF-67AB-3120-78C619ECEE74}"/>
              </a:ext>
            </a:extLst>
          </p:cNvPr>
          <p:cNvSpPr>
            <a:spLocks noGrp="1"/>
          </p:cNvSpPr>
          <p:nvPr>
            <p:ph type="sldNum" sz="quarter" idx="5"/>
          </p:nvPr>
        </p:nvSpPr>
        <p:spPr/>
        <p:txBody>
          <a:bodyPr/>
          <a:lstStyle/>
          <a:p>
            <a:fld id="{4181D81A-ECFA-44F6-AAF8-C025198E56EC}" type="slidenum">
              <a:rPr lang="en-CA" smtClean="0"/>
              <a:pPr/>
              <a:t>24</a:t>
            </a:fld>
            <a:endParaRPr lang="en-CA" dirty="0"/>
          </a:p>
        </p:txBody>
      </p:sp>
    </p:spTree>
    <p:extLst>
      <p:ext uri="{BB962C8B-B14F-4D97-AF65-F5344CB8AC3E}">
        <p14:creationId xmlns:p14="http://schemas.microsoft.com/office/powerpoint/2010/main" val="11176262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B31EC-0A39-D8EC-6A18-E5DC2DCA79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49726B-8295-4B98-34CE-C3802CB5F8D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186A61C-843F-CCEF-0988-30511557B4D0}"/>
              </a:ext>
            </a:extLst>
          </p:cNvPr>
          <p:cNvSpPr>
            <a:spLocks noGrp="1"/>
          </p:cNvSpPr>
          <p:nvPr>
            <p:ph type="body" idx="1"/>
          </p:nvPr>
        </p:nvSpPr>
        <p:spPr/>
        <p:txBody>
          <a:bodyPr/>
          <a:lstStyle/>
          <a:p>
            <a:r>
              <a:rPr lang="en-US" sz="1200" dirty="0"/>
              <a:t>Another example: </a:t>
            </a:r>
          </a:p>
          <a:p>
            <a:endParaRPr lang="en-US" sz="1200" dirty="0"/>
          </a:p>
          <a:p>
            <a:pPr fontAlgn="base">
              <a:lnSpc>
                <a:spcPts val="1594"/>
              </a:lnSpc>
            </a:pPr>
            <a:r>
              <a:rPr lang="en-US" sz="1200" dirty="0">
                <a:solidFill>
                  <a:srgbClr val="000000"/>
                </a:solidFill>
                <a:latin typeface="Aptos" panose="020B0004020202020204" pitchFamily="34" charset="0"/>
              </a:rPr>
              <a:t>June’s colleague asked me why I always looked like I disagreed with him when I spoke. Was he not explaining himself well? No. that’s how her face looks when she’s thinking.</a:t>
            </a:r>
          </a:p>
          <a:p>
            <a:pPr fontAlgn="base">
              <a:lnSpc>
                <a:spcPts val="1594"/>
              </a:lnSpc>
            </a:pPr>
            <a:endParaRPr lang="en-US" sz="1200" dirty="0">
              <a:solidFill>
                <a:srgbClr val="000000"/>
              </a:solidFill>
              <a:latin typeface="Aptos" panose="020B0004020202020204" pitchFamily="34" charset="0"/>
            </a:endParaRPr>
          </a:p>
          <a:p>
            <a:pPr fontAlgn="t">
              <a:lnSpc>
                <a:spcPts val="1500"/>
              </a:lnSpc>
              <a:buNone/>
            </a:pPr>
            <a:r>
              <a:rPr lang="en-US" sz="1200" dirty="0">
                <a:latin typeface="Segoe UI" panose="020B0502040204020203" pitchFamily="34" charset="0"/>
              </a:rPr>
              <a:t>Avoid assuming. When we do, we make… in the words of my sixth grade teacher. </a:t>
            </a:r>
          </a:p>
          <a:p>
            <a:pPr fontAlgn="base">
              <a:lnSpc>
                <a:spcPts val="1594"/>
              </a:lnSpc>
            </a:pPr>
            <a:endParaRPr lang="en-US" sz="1200" dirty="0">
              <a:solidFill>
                <a:srgbClr val="000000"/>
              </a:solidFill>
              <a:latin typeface="Aptos" panose="020B0004020202020204" pitchFamily="34" charset="0"/>
            </a:endParaRPr>
          </a:p>
          <a:p>
            <a:endParaRPr lang="en-US" dirty="0"/>
          </a:p>
        </p:txBody>
      </p:sp>
      <p:sp>
        <p:nvSpPr>
          <p:cNvPr id="4" name="Slide Number Placeholder 3">
            <a:extLst>
              <a:ext uri="{FF2B5EF4-FFF2-40B4-BE49-F238E27FC236}">
                <a16:creationId xmlns:a16="http://schemas.microsoft.com/office/drawing/2014/main" id="{650E9CD3-411C-D064-1844-DD55021C43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566695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E44D2-90D0-AAF9-32D5-40B8B966D9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7FF084-0045-9281-F08C-BF4D0DC4C73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F1105F1-CD38-1108-A48E-DD077311555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000000"/>
              </a:solidFill>
              <a:latin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000000"/>
              </a:solidFill>
              <a:latin typeface="Aptos" panose="020B0004020202020204" pitchFamily="34" charset="0"/>
            </a:endParaRPr>
          </a:p>
          <a:p>
            <a:endParaRPr lang="en-US" dirty="0"/>
          </a:p>
        </p:txBody>
      </p:sp>
      <p:sp>
        <p:nvSpPr>
          <p:cNvPr id="4" name="Slide Number Placeholder 3">
            <a:extLst>
              <a:ext uri="{FF2B5EF4-FFF2-40B4-BE49-F238E27FC236}">
                <a16:creationId xmlns:a16="http://schemas.microsoft.com/office/drawing/2014/main" id="{0BDF3A70-DB2F-D1EC-16B6-9D0E381D00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2392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43A50-0164-09E9-8C7C-7054748E2C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8C1354-ED47-46AF-66F7-5DDFF0E34FF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EB59EB8-5552-0B3E-325F-F5108F4A431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000000"/>
              </a:solidFill>
              <a:latin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000000"/>
              </a:solidFill>
              <a:latin typeface="Aptos" panose="020B0004020202020204" pitchFamily="34" charset="0"/>
            </a:endParaRPr>
          </a:p>
          <a:p>
            <a:endParaRPr lang="en-US" dirty="0"/>
          </a:p>
        </p:txBody>
      </p:sp>
      <p:sp>
        <p:nvSpPr>
          <p:cNvPr id="4" name="Slide Number Placeholder 3">
            <a:extLst>
              <a:ext uri="{FF2B5EF4-FFF2-40B4-BE49-F238E27FC236}">
                <a16:creationId xmlns:a16="http://schemas.microsoft.com/office/drawing/2014/main" id="{9C54F1BE-233C-518A-202E-E64C46939F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746857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D3491-24E3-BD44-76D0-D647164AAA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E56A92-A106-C3DA-2683-1B1A29C6DB1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169017C-45F0-70CF-38CE-9D6295AC799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000000"/>
              </a:solidFill>
              <a:latin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rgbClr val="000000"/>
              </a:solidFill>
              <a:latin typeface="Aptos" panose="020B0004020202020204" pitchFamily="34" charset="0"/>
            </a:endParaRPr>
          </a:p>
          <a:p>
            <a:endParaRPr lang="en-US" dirty="0"/>
          </a:p>
        </p:txBody>
      </p:sp>
      <p:sp>
        <p:nvSpPr>
          <p:cNvPr id="4" name="Slide Number Placeholder 3">
            <a:extLst>
              <a:ext uri="{FF2B5EF4-FFF2-40B4-BE49-F238E27FC236}">
                <a16:creationId xmlns:a16="http://schemas.microsoft.com/office/drawing/2014/main" id="{CBF5FE45-C579-3AD3-D844-B1BDD30678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771234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0609E-A847-6703-EE06-A91A18D03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2A6A7B-A46F-F9CA-ACF5-670F7F8A06E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570C520-ACE3-DD0D-ED7E-2A16673334E9}"/>
              </a:ext>
            </a:extLst>
          </p:cNvPr>
          <p:cNvSpPr>
            <a:spLocks noGrp="1"/>
          </p:cNvSpPr>
          <p:nvPr>
            <p:ph type="body" idx="1"/>
          </p:nvPr>
        </p:nvSpPr>
        <p:spPr/>
        <p:txBody>
          <a:bodyPr/>
          <a:lstStyle/>
          <a:p>
            <a:r>
              <a:rPr lang="en-US" dirty="0"/>
              <a:t>The second part of the DEAR model is to show empathy to the other person. </a:t>
            </a:r>
          </a:p>
        </p:txBody>
      </p:sp>
      <p:sp>
        <p:nvSpPr>
          <p:cNvPr id="4" name="Slide Number Placeholder 3">
            <a:extLst>
              <a:ext uri="{FF2B5EF4-FFF2-40B4-BE49-F238E27FC236}">
                <a16:creationId xmlns:a16="http://schemas.microsoft.com/office/drawing/2014/main" id="{EE4F3305-F6EE-7EBC-1626-7B2CD80005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610356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F2CB8-624F-68CC-9489-1846BE2294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83A8B-06A8-901C-4F40-7424462822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EB6FD7B-BE26-1DF7-B662-011BEFFA4145}"/>
              </a:ext>
            </a:extLst>
          </p:cNvPr>
          <p:cNvSpPr>
            <a:spLocks noGrp="1"/>
          </p:cNvSpPr>
          <p:nvPr>
            <p:ph type="body" idx="1"/>
          </p:nvPr>
        </p:nvSpPr>
        <p:spPr/>
        <p:txBody>
          <a:bodyPr/>
          <a:lstStyle/>
          <a:p>
            <a:r>
              <a:rPr lang="en-US" sz="1100" dirty="0"/>
              <a:t>People become defensive, angry, scared, sad or they shut down.  </a:t>
            </a:r>
          </a:p>
          <a:p>
            <a:endParaRPr lang="en-US" sz="1100" dirty="0"/>
          </a:p>
          <a:p>
            <a:r>
              <a:rPr lang="en-US" sz="1100" dirty="0"/>
              <a:t>When you’re in these states it’s not easy to think clearly, and it’s also not easy to have empathy for others. </a:t>
            </a:r>
          </a:p>
          <a:p>
            <a:endParaRPr lang="en-US" dirty="0"/>
          </a:p>
        </p:txBody>
      </p:sp>
      <p:sp>
        <p:nvSpPr>
          <p:cNvPr id="4" name="Slide Number Placeholder 3">
            <a:extLst>
              <a:ext uri="{FF2B5EF4-FFF2-40B4-BE49-F238E27FC236}">
                <a16:creationId xmlns:a16="http://schemas.microsoft.com/office/drawing/2014/main" id="{680224D4-0D2A-D644-ECAA-9CF147AD8F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1422D0E-5EF7-41B8-B54B-531B33887FC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533975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E408F-2941-6941-75D1-4CCF2819F6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253F36-0552-E0B2-9FF5-9A25D08FBD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61ABDB-0092-4713-26EE-0C3C3700F0D4}"/>
              </a:ext>
            </a:extLst>
          </p:cNvPr>
          <p:cNvSpPr>
            <a:spLocks noGrp="1"/>
          </p:cNvSpPr>
          <p:nvPr>
            <p:ph type="body" idx="1"/>
          </p:nvPr>
        </p:nvSpPr>
        <p:spPr/>
        <p:txBody>
          <a:bodyPr/>
          <a:lstStyle/>
          <a:p>
            <a:pPr fontAlgn="t">
              <a:lnSpc>
                <a:spcPts val="1500"/>
              </a:lnSpc>
              <a:buNone/>
            </a:pPr>
            <a:endParaRPr lang="en-US" sz="1200" dirty="0">
              <a:latin typeface="Segoe UI" panose="020B0502040204020203" pitchFamily="34" charset="0"/>
            </a:endParaRPr>
          </a:p>
          <a:p>
            <a:endParaRPr lang="en-US" dirty="0"/>
          </a:p>
        </p:txBody>
      </p:sp>
      <p:sp>
        <p:nvSpPr>
          <p:cNvPr id="4" name="Slide Number Placeholder 3">
            <a:extLst>
              <a:ext uri="{FF2B5EF4-FFF2-40B4-BE49-F238E27FC236}">
                <a16:creationId xmlns:a16="http://schemas.microsoft.com/office/drawing/2014/main" id="{4A65B08F-1EF3-DD50-C603-8B4B2482E9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81D81A-ECFA-44F6-AAF8-C025198E56EC}" type="slidenum">
              <a:rPr kumimoji="0" lang="en-CA" sz="1200" b="0" i="0" u="none" strike="noStrike" kern="1200" cap="none" spc="0" normalizeH="0" baseline="0" noProof="0" smtClean="0">
                <a:ln>
                  <a:noFill/>
                </a:ln>
                <a:solidFill>
                  <a:prstClr val="black"/>
                </a:solidFill>
                <a:effectLst/>
                <a:uLnTx/>
                <a:uFillTx/>
                <a:latin typeface="Aptos Display" panose="020B00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CA" sz="12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extLst>
      <p:ext uri="{BB962C8B-B14F-4D97-AF65-F5344CB8AC3E}">
        <p14:creationId xmlns:p14="http://schemas.microsoft.com/office/powerpoint/2010/main" val="35670121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you’re under stress it’s easy to resort to default behaviours. </a:t>
            </a:r>
          </a:p>
          <a:p>
            <a:endParaRPr lang="en-US" dirty="0"/>
          </a:p>
          <a:p>
            <a:r>
              <a:rPr lang="en-US" dirty="0"/>
              <a:t>Note: lack of eye contact, body language can also be a challenge for neurodivergent people as can one-upping the conversation.</a:t>
            </a:r>
          </a:p>
          <a:p>
            <a:r>
              <a:rPr lang="en-US" dirty="0"/>
              <a:t> Differences can also be cultural – eye contact is okay in some cultures between all people, in others it isn’t.  It’s important to be aware of these. </a:t>
            </a:r>
          </a:p>
          <a:p>
            <a:endParaRPr lang="en-US" dirty="0"/>
          </a:p>
          <a:p>
            <a:r>
              <a:rPr lang="en-US" dirty="0"/>
              <a:t>What word starts a lot of these sentences? </a:t>
            </a:r>
          </a:p>
          <a:p>
            <a:r>
              <a:rPr lang="en-US" dirty="0"/>
              <a:t>YOU</a:t>
            </a:r>
          </a:p>
          <a:p>
            <a:endParaRPr lang="en-US" dirty="0"/>
          </a:p>
          <a:p>
            <a:r>
              <a:rPr lang="en-US" dirty="0"/>
              <a:t>Some of you are very good at expressing empathy. For others, it may be more of a challenge. </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1422D0E-5EF7-41B8-B54B-531B33887FC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273807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2287C-4F48-6D68-3F44-2E724452B5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0126A-4DC8-6785-CC37-66C8D759D0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1422F6E-EE45-18AF-8128-86B6ACC077FA}"/>
              </a:ext>
            </a:extLst>
          </p:cNvPr>
          <p:cNvSpPr>
            <a:spLocks noGrp="1"/>
          </p:cNvSpPr>
          <p:nvPr>
            <p:ph type="body" idx="1"/>
          </p:nvPr>
        </p:nvSpPr>
        <p:spPr/>
        <p:txBody>
          <a:bodyPr/>
          <a:lstStyle/>
          <a:p>
            <a:pPr fontAlgn="t"/>
            <a:r>
              <a:rPr lang="en-US" sz="1200" b="0" i="0" kern="1200" dirty="0">
                <a:solidFill>
                  <a:schemeClr val="tx1"/>
                </a:solidFill>
                <a:effectLst/>
                <a:latin typeface="Aptos Display" panose="020B0004020202020204" pitchFamily="34" charset="0"/>
                <a:ea typeface="+mn-ea"/>
                <a:cs typeface="+mn-cs"/>
              </a:rPr>
              <a:t>A good empathy statement acknowledges that the conversation may be difficult, shows respect for the other person's perspective, and signals that you're approaching the discussion collaboratively rather than judgmentally.</a:t>
            </a:r>
          </a:p>
          <a:p>
            <a:pPr fontAlgn="t"/>
            <a:endParaRPr lang="en-US" sz="1200" b="0" i="0" kern="1200" dirty="0">
              <a:solidFill>
                <a:schemeClr val="tx1"/>
              </a:solidFill>
              <a:effectLst/>
              <a:latin typeface="Aptos Display" panose="020B0004020202020204" pitchFamily="34" charset="0"/>
              <a:ea typeface="+mn-ea"/>
              <a:cs typeface="+mn-cs"/>
            </a:endParaRPr>
          </a:p>
          <a:p>
            <a:pPr fontAlgn="t"/>
            <a:endParaRPr lang="en-US" sz="1200" b="0" i="0" kern="1200" dirty="0">
              <a:solidFill>
                <a:schemeClr val="tx1"/>
              </a:solidFill>
              <a:effectLst/>
              <a:latin typeface="Aptos Display" panose="020B0004020202020204" pitchFamily="34" charset="0"/>
              <a:ea typeface="+mn-ea"/>
              <a:cs typeface="+mn-cs"/>
            </a:endParaRPr>
          </a:p>
          <a:p>
            <a:pPr fontAlgn="t"/>
            <a:endParaRPr lang="en-US" sz="1200" b="0" i="0" kern="1200" dirty="0">
              <a:solidFill>
                <a:schemeClr val="tx1"/>
              </a:solidFill>
              <a:effectLst/>
              <a:latin typeface="Aptos Display" panose="020B0004020202020204" pitchFamily="34" charset="0"/>
              <a:ea typeface="+mn-ea"/>
              <a:cs typeface="+mn-cs"/>
            </a:endParaRPr>
          </a:p>
          <a:p>
            <a:endParaRPr lang="en-US" dirty="0"/>
          </a:p>
        </p:txBody>
      </p:sp>
      <p:sp>
        <p:nvSpPr>
          <p:cNvPr id="4" name="Slide Number Placeholder 3">
            <a:extLst>
              <a:ext uri="{FF2B5EF4-FFF2-40B4-BE49-F238E27FC236}">
                <a16:creationId xmlns:a16="http://schemas.microsoft.com/office/drawing/2014/main" id="{253F90FB-5A9C-6740-7643-39539631F6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840272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C29E0-EDCD-35C0-26BF-634B861F88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9F1AEC-61E7-A8C0-72DF-A9C2E77EBA2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2840495-AC4A-23A5-BBD5-182405FC3289}"/>
              </a:ext>
            </a:extLst>
          </p:cNvPr>
          <p:cNvSpPr>
            <a:spLocks noGrp="1"/>
          </p:cNvSpPr>
          <p:nvPr>
            <p:ph type="body" idx="1"/>
          </p:nvPr>
        </p:nvSpPr>
        <p:spPr/>
        <p:txBody>
          <a:bodyPr/>
          <a:lstStyle/>
          <a:p>
            <a:r>
              <a:rPr lang="en-US" dirty="0"/>
              <a:t>The third step is to Ask. Why are things happening the way they are. </a:t>
            </a:r>
          </a:p>
          <a:p>
            <a:endParaRPr lang="en-US" dirty="0"/>
          </a:p>
          <a:p>
            <a:pPr>
              <a:spcBef>
                <a:spcPts val="287"/>
              </a:spcBef>
              <a:spcAft>
                <a:spcPts val="287"/>
              </a:spcAft>
            </a:pPr>
            <a:r>
              <a:rPr lang="en-CA" sz="1200" dirty="0">
                <a:latin typeface="Arial" panose="020B0604020202020204" pitchFamily="34" charset="0"/>
                <a:cs typeface="Arial" panose="020B0604020202020204" pitchFamily="34" charset="0"/>
              </a:rPr>
              <a:t>Now is your time to learn more</a:t>
            </a:r>
          </a:p>
          <a:p>
            <a:endParaRPr lang="en-US" dirty="0"/>
          </a:p>
        </p:txBody>
      </p:sp>
      <p:sp>
        <p:nvSpPr>
          <p:cNvPr id="4" name="Slide Number Placeholder 3">
            <a:extLst>
              <a:ext uri="{FF2B5EF4-FFF2-40B4-BE49-F238E27FC236}">
                <a16:creationId xmlns:a16="http://schemas.microsoft.com/office/drawing/2014/main" id="{6AD4176C-8BE2-356D-30EC-E5668D4450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141068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8A10E-9339-7BC3-DFE7-5744B9F08E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9A4CE2-DF33-E81A-F584-F65C3518C8F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AC55A53-8525-EAEB-EF56-2A7D840E6B4E}"/>
              </a:ext>
            </a:extLst>
          </p:cNvPr>
          <p:cNvSpPr>
            <a:spLocks noGrp="1"/>
          </p:cNvSpPr>
          <p:nvPr>
            <p:ph type="body" idx="1"/>
          </p:nvPr>
        </p:nvSpPr>
        <p:spPr/>
        <p:txBody>
          <a:bodyPr/>
          <a:lstStyle/>
          <a:p>
            <a:r>
              <a:rPr lang="en-US" sz="1100" dirty="0">
                <a:solidFill>
                  <a:srgbClr val="000000"/>
                </a:solidFill>
                <a:ea typeface="Calibri"/>
                <a:cs typeface="Calibri"/>
              </a:rPr>
              <a:t>Very few people do things maliciously.</a:t>
            </a:r>
          </a:p>
          <a:p>
            <a:r>
              <a:rPr lang="en-US" sz="1100" dirty="0">
                <a:solidFill>
                  <a:srgbClr val="000000"/>
                </a:solidFill>
                <a:ea typeface="Calibri"/>
                <a:cs typeface="Calibri"/>
              </a:rPr>
              <a:t>When you ask you may find that what you think is </a:t>
            </a:r>
            <a:r>
              <a:rPr lang="en-US" sz="1200" dirty="0">
                <a:solidFill>
                  <a:srgbClr val="000000"/>
                </a:solidFill>
                <a:latin typeface="Aptos" panose="020B0004020202020204" pitchFamily="34" charset="0"/>
              </a:rPr>
              <a:t>happening isn’t actually happening at all. </a:t>
            </a:r>
          </a:p>
          <a:p>
            <a:endParaRPr lang="en-US" dirty="0">
              <a:solidFill>
                <a:srgbClr val="000000"/>
              </a:solidFill>
              <a:ea typeface="Calibri"/>
              <a:cs typeface="Calibri"/>
            </a:endParaRPr>
          </a:p>
          <a:p>
            <a:endParaRPr lang="en-US" dirty="0">
              <a:solidFill>
                <a:srgbClr val="000000"/>
              </a:solidFill>
              <a:ea typeface="Calibri"/>
              <a:cs typeface="Calibri"/>
            </a:endParaRPr>
          </a:p>
          <a:p>
            <a:pPr fontAlgn="base">
              <a:lnSpc>
                <a:spcPct val="100000"/>
              </a:lnSpc>
              <a:spcAft>
                <a:spcPts val="0"/>
              </a:spcAft>
            </a:pPr>
            <a:r>
              <a:rPr lang="en-US" sz="1200" b="1" dirty="0">
                <a:solidFill>
                  <a:srgbClr val="000000"/>
                </a:solidFill>
                <a:latin typeface="Aptos" panose="020B0004020202020204" pitchFamily="34" charset="0"/>
              </a:rPr>
              <a:t>June’s story</a:t>
            </a:r>
          </a:p>
          <a:p>
            <a:pPr fontAlgn="base">
              <a:lnSpc>
                <a:spcPct val="100000"/>
              </a:lnSpc>
              <a:spcAft>
                <a:spcPts val="0"/>
              </a:spcAft>
            </a:pPr>
            <a:r>
              <a:rPr lang="en-US" sz="1200" dirty="0">
                <a:solidFill>
                  <a:srgbClr val="000000"/>
                </a:solidFill>
                <a:latin typeface="Aptos" panose="020B0004020202020204" pitchFamily="34" charset="0"/>
              </a:rPr>
              <a:t>I was once a new hire on a team where everybody on the team was giving me the cold shoulder. I’d try to be friendly and they’d just grumble back.  Whenever the manager praised me in front of them, I could feel them shuddering. I couldn’t understand what was going on.  So I asked one of the team members, I’m getting the feeling people don’t like me here. No one makes small talk and when I ask questions they are terse with the answers. What’s going on? It turned out, I’d just been hired into this position permanently where all of my teammates were on contract and had been so for six years or more!  Some of them had applied for my job. Furthermore, the manager, who was later removed from her position, was bullying some of the staff while treating me like her golden child. </a:t>
            </a:r>
            <a:endParaRPr lang="en-US" sz="1200" dirty="0"/>
          </a:p>
          <a:p>
            <a:endParaRPr lang="en-US" dirty="0"/>
          </a:p>
        </p:txBody>
      </p:sp>
      <p:sp>
        <p:nvSpPr>
          <p:cNvPr id="4" name="Slide Number Placeholder 3">
            <a:extLst>
              <a:ext uri="{FF2B5EF4-FFF2-40B4-BE49-F238E27FC236}">
                <a16:creationId xmlns:a16="http://schemas.microsoft.com/office/drawing/2014/main" id="{597EE732-35D2-F473-A72C-DFE129647B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605289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AD0A9-4AE1-9F4A-71F2-4E34BAAEA2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A5FCD1-4FE3-25C9-0E03-4FF33E14CDC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FC3C3ED-9D5D-3B85-EC60-939C74F871B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latin typeface="Aptos" panose="020B0004020202020204" pitchFamily="34" charset="0"/>
              </a:rPr>
              <a:t>Seek to understand the issue from the other person’s point of view before explaining yours. </a:t>
            </a:r>
          </a:p>
          <a:p>
            <a:endParaRPr lang="en-US" dirty="0"/>
          </a:p>
          <a:p>
            <a:pPr marL="171450" indent="-171450">
              <a:spcBef>
                <a:spcPts val="287"/>
              </a:spcBef>
              <a:spcAft>
                <a:spcPts val="287"/>
              </a:spcAft>
              <a:buFont typeface="Arial" panose="020B0604020202020204" pitchFamily="34" charset="0"/>
              <a:buChar char="•"/>
            </a:pPr>
            <a:r>
              <a:rPr lang="en-CA" sz="1200" dirty="0">
                <a:latin typeface="Arial" panose="020B0604020202020204" pitchFamily="34" charset="0"/>
                <a:cs typeface="Arial" panose="020B0604020202020204" pitchFamily="34" charset="0"/>
              </a:rPr>
              <a:t>Ask them to share their perspective/story/point of view, and step back. </a:t>
            </a:r>
          </a:p>
          <a:p>
            <a:pPr marL="171450" indent="-171450">
              <a:spcBef>
                <a:spcPts val="287"/>
              </a:spcBef>
              <a:spcAft>
                <a:spcPts val="287"/>
              </a:spcAft>
              <a:buFont typeface="Arial" panose="020B0604020202020204" pitchFamily="34" charset="0"/>
              <a:buChar char="•"/>
            </a:pPr>
            <a:r>
              <a:rPr lang="en-CA" sz="1200" dirty="0">
                <a:latin typeface="Arial" panose="020B0604020202020204" pitchFamily="34" charset="0"/>
                <a:cs typeface="Arial" panose="020B0604020202020204" pitchFamily="34" charset="0"/>
              </a:rPr>
              <a:t>Do not jump in with your own opinion or version of the “truth.”</a:t>
            </a:r>
          </a:p>
          <a:p>
            <a:pPr marL="171450" indent="-171450">
              <a:spcBef>
                <a:spcPts val="287"/>
              </a:spcBef>
              <a:spcAft>
                <a:spcPts val="287"/>
              </a:spcAft>
              <a:buFont typeface="Arial" panose="020B0604020202020204" pitchFamily="34" charset="0"/>
              <a:buChar char="•"/>
            </a:pPr>
            <a:r>
              <a:rPr lang="en-CA" sz="1200" dirty="0">
                <a:latin typeface="Arial" panose="020B0604020202020204" pitchFamily="34" charset="0"/>
                <a:cs typeface="Arial" panose="020B0604020202020204" pitchFamily="34" charset="0"/>
              </a:rPr>
              <a:t>Step is to let the employee speak and make them feel heard. </a:t>
            </a:r>
          </a:p>
          <a:p>
            <a:pPr marL="171450" indent="-171450">
              <a:spcBef>
                <a:spcPts val="287"/>
              </a:spcBef>
              <a:spcAft>
                <a:spcPts val="287"/>
              </a:spcAft>
              <a:buFont typeface="Arial" panose="020B0604020202020204" pitchFamily="34" charset="0"/>
              <a:buChar char="•"/>
            </a:pPr>
            <a:r>
              <a:rPr lang="en-US" dirty="0"/>
              <a:t>Here is where you really want to use those active listening skills. </a:t>
            </a:r>
            <a:r>
              <a:rPr lang="en-CA" sz="1200" dirty="0">
                <a:latin typeface="Arial" panose="020B0604020202020204" pitchFamily="34" charset="0"/>
                <a:cs typeface="Arial" panose="020B0604020202020204" pitchFamily="34" charset="0"/>
              </a:rPr>
              <a:t>. </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30930ACA-F16D-5E34-7004-D0A9FFCC56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682068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94284-956F-F185-2A56-F84763A420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AA361-B235-7FAE-E335-E675C5C021D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9D41951-2FCD-7C93-CC58-A01AE60BEDF2}"/>
              </a:ext>
            </a:extLst>
          </p:cNvPr>
          <p:cNvSpPr>
            <a:spLocks noGrp="1"/>
          </p:cNvSpPr>
          <p:nvPr>
            <p:ph type="body" idx="1"/>
          </p:nvPr>
        </p:nvSpPr>
        <p:spPr/>
        <p:txBody>
          <a:bodyPr/>
          <a:lstStyle/>
          <a:p>
            <a:r>
              <a:rPr lang="en-US" dirty="0"/>
              <a:t>Many of us listen to reply rather than to understand.  </a:t>
            </a:r>
          </a:p>
          <a:p>
            <a:endParaRPr lang="en-US" dirty="0"/>
          </a:p>
          <a:p>
            <a:pPr>
              <a:spcBef>
                <a:spcPts val="287"/>
              </a:spcBef>
              <a:spcAft>
                <a:spcPts val="287"/>
              </a:spcAft>
            </a:pPr>
            <a:r>
              <a:rPr lang="en-CA" sz="1200" dirty="0">
                <a:latin typeface="Arial" panose="020B0604020202020204" pitchFamily="34" charset="0"/>
                <a:cs typeface="Arial" panose="020B0604020202020204" pitchFamily="34" charset="0"/>
              </a:rPr>
              <a:t>The key behaviors of active listening are:</a:t>
            </a:r>
          </a:p>
          <a:p>
            <a:pPr marL="0" indent="0">
              <a:spcBef>
                <a:spcPts val="287"/>
              </a:spcBef>
              <a:spcAft>
                <a:spcPts val="287"/>
              </a:spcAft>
              <a:buFont typeface="Arial" panose="020B0604020202020204" pitchFamily="34" charset="0"/>
              <a:buNone/>
            </a:pPr>
            <a:endParaRPr lang="en-CA" sz="1200" dirty="0">
              <a:latin typeface="Arial" panose="020B0604020202020204" pitchFamily="34" charset="0"/>
              <a:cs typeface="Arial" panose="020B0604020202020204" pitchFamily="34" charset="0"/>
            </a:endParaRPr>
          </a:p>
          <a:p>
            <a:pPr marL="0" indent="0">
              <a:spcBef>
                <a:spcPts val="287"/>
              </a:spcBef>
              <a:spcAft>
                <a:spcPts val="287"/>
              </a:spcAft>
              <a:buFont typeface="Arial" panose="020B0604020202020204" pitchFamily="34" charset="0"/>
              <a:buNone/>
            </a:pPr>
            <a:r>
              <a:rPr lang="en-CA" sz="1200" dirty="0">
                <a:latin typeface="Arial" panose="020B0604020202020204" pitchFamily="34" charset="0"/>
                <a:cs typeface="Arial" panose="020B0604020202020204" pitchFamily="34" charset="0"/>
              </a:rPr>
              <a:t>Providing your undivided attention</a:t>
            </a:r>
          </a:p>
          <a:p>
            <a:pPr marL="164043" lvl="1" indent="-164043">
              <a:spcBef>
                <a:spcPts val="287"/>
              </a:spcBef>
              <a:spcAft>
                <a:spcPts val="287"/>
              </a:spcAft>
              <a:buFont typeface="Arial" panose="020B0604020202020204" pitchFamily="34" charset="0"/>
              <a:buChar char="•"/>
            </a:pPr>
            <a:r>
              <a:rPr lang="en-CA" sz="2400" dirty="0">
                <a:latin typeface="Arial" panose="020B0604020202020204" pitchFamily="34" charset="0"/>
                <a:cs typeface="Arial" panose="020B0604020202020204" pitchFamily="34" charset="0"/>
              </a:rPr>
              <a:t>no looking at your phone or checking incoming emails even if the other person is in a remote location. </a:t>
            </a:r>
          </a:p>
          <a:p>
            <a:pPr marL="164043" lvl="1" indent="-164043">
              <a:spcBef>
                <a:spcPts val="287"/>
              </a:spcBef>
              <a:spcAft>
                <a:spcPts val="287"/>
              </a:spcAft>
              <a:buFont typeface="Arial" panose="020B0604020202020204" pitchFamily="34" charset="0"/>
              <a:buChar char="•"/>
            </a:pPr>
            <a:r>
              <a:rPr lang="en-CA" sz="1200" dirty="0">
                <a:latin typeface="Arial" panose="020B0604020202020204" pitchFamily="34" charset="0"/>
                <a:cs typeface="Arial" panose="020B0604020202020204" pitchFamily="34" charset="0"/>
              </a:rPr>
              <a:t>truly listening, instead of thinking of what you’re going to say next or jutting in with your thoughts</a:t>
            </a:r>
          </a:p>
          <a:p>
            <a:pPr marL="0" lvl="1" indent="0">
              <a:spcBef>
                <a:spcPts val="287"/>
              </a:spcBef>
              <a:spcAft>
                <a:spcPts val="287"/>
              </a:spcAft>
              <a:buFont typeface="Arial" panose="020B0604020202020204" pitchFamily="34" charset="0"/>
              <a:buNone/>
            </a:pPr>
            <a:endParaRPr lang="en-CA" sz="1200" dirty="0">
              <a:latin typeface="Arial" panose="020B0604020202020204" pitchFamily="34" charset="0"/>
              <a:cs typeface="Arial" panose="020B0604020202020204" pitchFamily="34" charset="0"/>
            </a:endParaRPr>
          </a:p>
          <a:p>
            <a:pPr marL="0" lvl="1" indent="0">
              <a:spcBef>
                <a:spcPts val="287"/>
              </a:spcBef>
              <a:spcAft>
                <a:spcPts val="287"/>
              </a:spcAft>
              <a:buFont typeface="Arial" panose="020B0604020202020204" pitchFamily="34" charset="0"/>
              <a:buNone/>
            </a:pPr>
            <a:r>
              <a:rPr lang="en-CA" sz="1200" dirty="0">
                <a:latin typeface="Arial" panose="020B0604020202020204" pitchFamily="34" charset="0"/>
                <a:cs typeface="Arial" panose="020B0604020202020204" pitchFamily="34" charset="0"/>
              </a:rPr>
              <a:t>Listen for feelings</a:t>
            </a:r>
          </a:p>
          <a:p>
            <a:pPr marL="164043" lvl="1" indent="-164043">
              <a:spcBef>
                <a:spcPts val="287"/>
              </a:spcBef>
              <a:spcAft>
                <a:spcPts val="287"/>
              </a:spcAft>
              <a:buFont typeface="Arial" panose="020B0604020202020204" pitchFamily="34" charset="0"/>
              <a:buChar char="•"/>
            </a:pPr>
            <a:r>
              <a:rPr lang="en-CA" sz="1200" dirty="0">
                <a:latin typeface="Arial" panose="020B0604020202020204" pitchFamily="34" charset="0"/>
                <a:cs typeface="Arial" panose="020B0604020202020204" pitchFamily="34" charset="0"/>
              </a:rPr>
              <a:t>Paying attention to both their spoken words and body language. Body language can give you more context than words sometimes. Are they stressed? Scared? Regretful? etc. </a:t>
            </a:r>
          </a:p>
          <a:p>
            <a:pPr marL="164043" lvl="1" indent="-164043">
              <a:spcBef>
                <a:spcPts val="287"/>
              </a:spcBef>
              <a:spcAft>
                <a:spcPts val="287"/>
              </a:spcAft>
              <a:buFont typeface="Arial" panose="020B0604020202020204" pitchFamily="34" charset="0"/>
              <a:buChar char="•"/>
            </a:pPr>
            <a:r>
              <a:rPr lang="en-CA" sz="1200" b="0" i="0" baseline="0" dirty="0">
                <a:latin typeface="Arial" panose="020B0604020202020204" pitchFamily="34" charset="0"/>
                <a:cs typeface="Arial" panose="020B0604020202020204" pitchFamily="34" charset="0"/>
              </a:rPr>
              <a:t>Especially in the remote world we live in where a lot of conversations take place virtually, you need to make a conscious effort to attempt to read the other person’s body language</a:t>
            </a:r>
          </a:p>
          <a:p>
            <a:pPr marL="164043" lvl="1" indent="-164043">
              <a:spcBef>
                <a:spcPts val="287"/>
              </a:spcBef>
              <a:spcAft>
                <a:spcPts val="287"/>
              </a:spcAft>
              <a:buFont typeface="Arial" panose="020B0604020202020204" pitchFamily="34" charset="0"/>
              <a:buChar char="•"/>
            </a:pPr>
            <a:r>
              <a:rPr lang="en-CA" sz="1200" dirty="0">
                <a:latin typeface="Arial" panose="020B0604020202020204" pitchFamily="34" charset="0"/>
                <a:cs typeface="Arial" panose="020B0604020202020204" pitchFamily="34" charset="0"/>
              </a:rPr>
              <a:t>Listening to the employee’s message, and then paraphrasing back to them what you heard. </a:t>
            </a:r>
          </a:p>
          <a:p>
            <a:pPr marL="164043" lvl="1" indent="-164043">
              <a:spcBef>
                <a:spcPts val="287"/>
              </a:spcBef>
              <a:spcAft>
                <a:spcPts val="287"/>
              </a:spcAft>
              <a:buFont typeface="Arial" panose="020B0604020202020204" pitchFamily="34" charset="0"/>
              <a:buChar char="•"/>
            </a:pPr>
            <a:endParaRPr lang="en-CA" sz="1200" dirty="0">
              <a:latin typeface="Arial" panose="020B0604020202020204" pitchFamily="34" charset="0"/>
              <a:cs typeface="Arial" panose="020B0604020202020204" pitchFamily="34" charset="0"/>
            </a:endParaRPr>
          </a:p>
          <a:p>
            <a:pPr marL="0" lvl="1" indent="0">
              <a:spcBef>
                <a:spcPts val="287"/>
              </a:spcBef>
              <a:spcAft>
                <a:spcPts val="287"/>
              </a:spcAft>
              <a:buFont typeface="Arial" panose="020B0604020202020204" pitchFamily="34" charset="0"/>
              <a:buNone/>
            </a:pPr>
            <a:r>
              <a:rPr lang="en-CA" sz="1200" dirty="0">
                <a:latin typeface="Arial" panose="020B0604020202020204" pitchFamily="34" charset="0"/>
                <a:cs typeface="Arial" panose="020B0604020202020204" pitchFamily="34" charset="0"/>
              </a:rPr>
              <a:t>Paraphrasing</a:t>
            </a:r>
          </a:p>
          <a:p>
            <a:pPr marL="164043" lvl="1" indent="-164043">
              <a:spcBef>
                <a:spcPts val="287"/>
              </a:spcBef>
              <a:spcAft>
                <a:spcPts val="287"/>
              </a:spcAft>
              <a:buFont typeface="Arial" panose="020B0604020202020204" pitchFamily="34" charset="0"/>
              <a:buChar char="•"/>
            </a:pPr>
            <a:r>
              <a:rPr lang="en-US" sz="1200" dirty="0">
                <a:latin typeface="Arial" panose="020B0604020202020204" pitchFamily="34" charset="0"/>
                <a:cs typeface="Arial" panose="020B0604020202020204" pitchFamily="34" charset="0"/>
              </a:rPr>
              <a:t>Confirming that you’ve understood the meaning behind their words</a:t>
            </a:r>
          </a:p>
          <a:p>
            <a:pPr marL="164043" lvl="1" indent="-164043">
              <a:spcBef>
                <a:spcPts val="287"/>
              </a:spcBef>
              <a:spcAft>
                <a:spcPts val="287"/>
              </a:spcAft>
              <a:buFont typeface="Arial" panose="020B0604020202020204" pitchFamily="34" charset="0"/>
              <a:buChar char="•"/>
            </a:pPr>
            <a:r>
              <a:rPr lang="en-US" sz="1200" dirty="0">
                <a:latin typeface="Arial" panose="020B0604020202020204" pitchFamily="34" charset="0"/>
                <a:cs typeface="Arial" panose="020B0604020202020204" pitchFamily="34" charset="0"/>
              </a:rPr>
              <a:t>allows you to keep the conversation constructive if the other party is framing their ideas negatively.</a:t>
            </a:r>
          </a:p>
          <a:p>
            <a:pPr marL="164043" lvl="1" indent="-164043">
              <a:spcBef>
                <a:spcPts val="287"/>
              </a:spcBef>
              <a:spcAft>
                <a:spcPts val="287"/>
              </a:spcAft>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a:p>
            <a:pPr marL="0" lvl="1" indent="0">
              <a:spcBef>
                <a:spcPts val="287"/>
              </a:spcBef>
              <a:spcAft>
                <a:spcPts val="287"/>
              </a:spcAft>
              <a:buFont typeface="Arial" panose="020B0604020202020204" pitchFamily="34" charset="0"/>
              <a:buNone/>
            </a:pPr>
            <a:r>
              <a:rPr lang="en-US" sz="1200" dirty="0">
                <a:latin typeface="Arial" panose="020B0604020202020204" pitchFamily="34" charset="0"/>
                <a:cs typeface="Arial" panose="020B0604020202020204" pitchFamily="34" charset="0"/>
              </a:rPr>
              <a:t>Asking questions that promote discovery and Insight</a:t>
            </a:r>
            <a:endParaRPr lang="en-CA" sz="1200" dirty="0">
              <a:latin typeface="Arial" panose="020B0604020202020204" pitchFamily="34" charset="0"/>
              <a:cs typeface="Arial" panose="020B0604020202020204" pitchFamily="34" charset="0"/>
            </a:endParaRP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6ECB096C-D78C-C1AB-7FE5-3B45438F46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604193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8CC48-AAAF-363A-44F1-8FD992C5A9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2AF697-F2F2-E6AE-158E-4ECC6DCC18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4F3488-D55D-AA9A-206F-8C192228F0C6}"/>
              </a:ext>
            </a:extLst>
          </p:cNvPr>
          <p:cNvSpPr>
            <a:spLocks noGrp="1"/>
          </p:cNvSpPr>
          <p:nvPr>
            <p:ph type="body" idx="1"/>
          </p:nvPr>
        </p:nvSpPr>
        <p:spPr/>
        <p:txBody>
          <a:bodyPr/>
          <a:lstStyle/>
          <a:p>
            <a:pPr fontAlgn="t"/>
            <a:r>
              <a:rPr lang="en-US" sz="1200" b="0" i="0" kern="1200" dirty="0">
                <a:solidFill>
                  <a:schemeClr val="tx1"/>
                </a:solidFill>
                <a:effectLst/>
                <a:latin typeface="Aptos Display" panose="020B0004020202020204" pitchFamily="34" charset="0"/>
                <a:ea typeface="+mn-ea"/>
                <a:cs typeface="+mn-cs"/>
              </a:rPr>
              <a:t>Get a volunteer to play the manager. </a:t>
            </a:r>
          </a:p>
          <a:p>
            <a:pPr fontAlgn="t"/>
            <a:endParaRPr lang="en-US" sz="1200" b="0" i="0" kern="1200" dirty="0">
              <a:solidFill>
                <a:schemeClr val="tx1"/>
              </a:solidFill>
              <a:effectLst/>
              <a:latin typeface="Aptos Display" panose="020B000402020202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ptos Display" panose="020B0004020202020204" pitchFamily="34" charset="0"/>
                <a:ea typeface="+mn-ea"/>
                <a:cs typeface="+mn-cs"/>
              </a:rPr>
              <a:t>Sarah who is normally very dependable has missed three deadlines in the past two weeks.  You ask her what’s going on? </a:t>
            </a:r>
            <a:r>
              <a:rPr lang="en-US" sz="1200" b="1" dirty="0">
                <a:solidFill>
                  <a:srgbClr val="000000"/>
                </a:solidFill>
                <a:latin typeface="Aptos Display" panose="020B0004020202020204" pitchFamily="34" charset="0"/>
              </a:rPr>
              <a:t>Here’s how she responds</a:t>
            </a:r>
            <a:r>
              <a:rPr kumimoji="0" lang="en-US" sz="1200" b="1" i="0" u="none" strike="noStrike" kern="1200" cap="none" spc="0" normalizeH="0" baseline="0" noProof="0" dirty="0">
                <a:ln>
                  <a:noFill/>
                </a:ln>
                <a:solidFill>
                  <a:srgbClr val="000000"/>
                </a:solidFill>
                <a:effectLst/>
                <a:uLnTx/>
                <a:uFillTx/>
                <a:latin typeface="Aptos Display" panose="020B0004020202020204" pitchFamily="34" charset="0"/>
                <a:ea typeface="+mn-ea"/>
                <a:cs typeface="+mn-cs"/>
              </a:rPr>
              <a:t>. </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Sarah, </a:t>
            </a:r>
          </a:p>
          <a:p>
            <a:pPr fontAlgn="t"/>
            <a:r>
              <a:rPr lang="en-US" sz="1200" b="0" i="0" kern="1200" dirty="0">
                <a:solidFill>
                  <a:schemeClr val="tx1"/>
                </a:solidFill>
                <a:effectLst/>
                <a:latin typeface="Aptos Display" panose="020B0004020202020204" pitchFamily="34" charset="0"/>
                <a:ea typeface="+mn-ea"/>
                <a:cs typeface="+mn-cs"/>
              </a:rPr>
              <a:t>“This is so embarrassing. I’m just like overwhelmed. For the past month, I've been working late covering for Jamie’s while she’s on leave. I've tried to keep everything moving, but there just haven't been enough hours in the day. And I know you said, “Don’t work overtime, come to me if things are hard” but I don’t want to bother you – I know you’re overworked too. And a part of me says I can do this. I’m so sorry. I’ll try harder. If you want, I can take on more work to make it up to you."</a:t>
            </a:r>
          </a:p>
          <a:p>
            <a:endParaRPr lang="en-US" dirty="0"/>
          </a:p>
          <a:p>
            <a:endParaRPr lang="en-US" dirty="0"/>
          </a:p>
          <a:p>
            <a:r>
              <a:rPr lang="en-US" dirty="0"/>
              <a:t>Now Sarah reacted rather calmly but what if the person isn’t calm or doesn’t give you information? </a:t>
            </a:r>
          </a:p>
        </p:txBody>
      </p:sp>
      <p:sp>
        <p:nvSpPr>
          <p:cNvPr id="4" name="Slide Number Placeholder 3">
            <a:extLst>
              <a:ext uri="{FF2B5EF4-FFF2-40B4-BE49-F238E27FC236}">
                <a16:creationId xmlns:a16="http://schemas.microsoft.com/office/drawing/2014/main" id="{BC93BFA4-8F58-3D37-1AD0-93F45E86B1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81D81A-ECFA-44F6-AAF8-C025198E56EC}" type="slidenum">
              <a:rPr kumimoji="0" lang="en-CA" sz="1200" b="0" i="0" u="none" strike="noStrike" kern="1200" cap="none" spc="0" normalizeH="0" baseline="0" noProof="0" smtClean="0">
                <a:ln>
                  <a:noFill/>
                </a:ln>
                <a:solidFill>
                  <a:prstClr val="black"/>
                </a:solidFill>
                <a:effectLst/>
                <a:uLnTx/>
                <a:uFillTx/>
                <a:latin typeface="Aptos Display" panose="020B00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CA" sz="12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extLst>
      <p:ext uri="{BB962C8B-B14F-4D97-AF65-F5344CB8AC3E}">
        <p14:creationId xmlns:p14="http://schemas.microsoft.com/office/powerpoint/2010/main" val="33796963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1449B-C691-EC85-5F53-E6C07F13A3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6F8BA9-041F-0272-8029-F4902ADC4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672995-CB14-304C-58B0-30655E95983A}"/>
              </a:ext>
            </a:extLst>
          </p:cNvPr>
          <p:cNvSpPr>
            <a:spLocks noGrp="1"/>
          </p:cNvSpPr>
          <p:nvPr>
            <p:ph type="body" idx="1"/>
          </p:nvPr>
        </p:nvSpPr>
        <p:spPr/>
        <p:txBody>
          <a:bodyPr/>
          <a:lstStyle/>
          <a:p>
            <a:r>
              <a:rPr lang="en-US" dirty="0"/>
              <a:t>Be silent as well and wait. </a:t>
            </a:r>
          </a:p>
          <a:p>
            <a:r>
              <a:rPr lang="en-US" dirty="0"/>
              <a:t>Some people need to time to think things through. </a:t>
            </a:r>
          </a:p>
          <a:p>
            <a:r>
              <a:rPr lang="en-US" dirty="0"/>
              <a:t>Some people shut down when emotionally overwhelmed. </a:t>
            </a:r>
          </a:p>
          <a:p>
            <a:r>
              <a:rPr lang="en-US" dirty="0"/>
              <a:t>If it’s been a few minutes and they still haven’t spoken. You can observe that. I notice that you are very quiet right now. What’s going on? </a:t>
            </a:r>
          </a:p>
          <a:p>
            <a:r>
              <a:rPr lang="en-US" dirty="0"/>
              <a:t>Or you can offer to come back to the conversation once they’ve had some time to think about it. </a:t>
            </a:r>
          </a:p>
        </p:txBody>
      </p:sp>
      <p:sp>
        <p:nvSpPr>
          <p:cNvPr id="4" name="Slide Number Placeholder 3">
            <a:extLst>
              <a:ext uri="{FF2B5EF4-FFF2-40B4-BE49-F238E27FC236}">
                <a16:creationId xmlns:a16="http://schemas.microsoft.com/office/drawing/2014/main" id="{A3A7F2BD-DC79-70F0-0C2D-8D0FA6836D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81D81A-ECFA-44F6-AAF8-C025198E56EC}" type="slidenum">
              <a:rPr kumimoji="0" lang="en-CA" sz="1200" b="0" i="0" u="none" strike="noStrike" kern="1200" cap="none" spc="0" normalizeH="0" baseline="0" noProof="0" smtClean="0">
                <a:ln>
                  <a:noFill/>
                </a:ln>
                <a:solidFill>
                  <a:prstClr val="black"/>
                </a:solidFill>
                <a:effectLst/>
                <a:uLnTx/>
                <a:uFillTx/>
                <a:latin typeface="Aptos Display" panose="020B00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CA" sz="12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extLst>
      <p:ext uri="{BB962C8B-B14F-4D97-AF65-F5344CB8AC3E}">
        <p14:creationId xmlns:p14="http://schemas.microsoft.com/office/powerpoint/2010/main" val="7484228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5B9A1-378D-F456-7A39-EF3B34993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76C7C-5DF0-B687-8003-D96CF9DBD0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B4FD03-52A1-38E9-21B4-6A3E2DC7E2F0}"/>
              </a:ext>
            </a:extLst>
          </p:cNvPr>
          <p:cNvSpPr>
            <a:spLocks noGrp="1"/>
          </p:cNvSpPr>
          <p:nvPr>
            <p:ph type="body" idx="1"/>
          </p:nvPr>
        </p:nvSpPr>
        <p:spPr/>
        <p:txBody>
          <a:bodyPr/>
          <a:lstStyle/>
          <a:p>
            <a:pPr>
              <a:spcBef>
                <a:spcPts val="287"/>
              </a:spcBef>
              <a:spcAft>
                <a:spcPts val="287"/>
              </a:spcAft>
            </a:pPr>
            <a:r>
              <a:rPr lang="en-CA" sz="1200" dirty="0">
                <a:latin typeface="Arial" panose="020B0604020202020204" pitchFamily="34" charset="0"/>
                <a:cs typeface="Arial" panose="020B0604020202020204" pitchFamily="34" charset="0"/>
              </a:rPr>
              <a:t>False.</a:t>
            </a:r>
          </a:p>
          <a:p>
            <a:pPr fontAlgn="t"/>
            <a:r>
              <a:rPr lang="en-US" sz="1200" b="1" i="0" kern="1200" dirty="0">
                <a:solidFill>
                  <a:schemeClr val="tx1"/>
                </a:solidFill>
                <a:effectLst/>
                <a:latin typeface="Aptos Display" panose="020B0004020202020204" pitchFamily="34" charset="0"/>
                <a:ea typeface="+mn-ea"/>
                <a:cs typeface="+mn-cs"/>
              </a:rPr>
              <a:t>Pause and give them a moment.</a:t>
            </a:r>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Stay calm and don't rush to fill the silence.</a:t>
            </a:r>
          </a:p>
          <a:p>
            <a:pPr fontAlgn="t"/>
            <a:r>
              <a:rPr lang="en-US" sz="1200" b="0" i="0" kern="1200" dirty="0">
                <a:solidFill>
                  <a:schemeClr val="tx1"/>
                </a:solidFill>
                <a:effectLst/>
                <a:latin typeface="Aptos Display" panose="020B0004020202020204" pitchFamily="34" charset="0"/>
                <a:ea typeface="+mn-ea"/>
                <a:cs typeface="+mn-cs"/>
              </a:rPr>
              <a:t>Offer tissues if appropriate.</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Acknowledge the emotion.</a:t>
            </a:r>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"I can see this is upsetting."</a:t>
            </a:r>
          </a:p>
          <a:p>
            <a:pPr fontAlgn="t"/>
            <a:r>
              <a:rPr lang="en-US" sz="1200" b="0" i="0" kern="1200" dirty="0">
                <a:solidFill>
                  <a:schemeClr val="tx1"/>
                </a:solidFill>
                <a:effectLst/>
                <a:latin typeface="Aptos Display" panose="020B0004020202020204" pitchFamily="34" charset="0"/>
                <a:ea typeface="+mn-ea"/>
                <a:cs typeface="+mn-cs"/>
              </a:rPr>
              <a:t>"I know this is difficult to hear.“</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Check what they need.</a:t>
            </a:r>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"Would you like a few minutes?"</a:t>
            </a:r>
          </a:p>
          <a:p>
            <a:pPr fontAlgn="t"/>
            <a:r>
              <a:rPr lang="en-US" sz="1200" b="0" i="0" kern="1200" dirty="0">
                <a:solidFill>
                  <a:schemeClr val="tx1"/>
                </a:solidFill>
                <a:effectLst/>
                <a:latin typeface="Aptos Display" panose="020B0004020202020204" pitchFamily="34" charset="0"/>
                <a:ea typeface="+mn-ea"/>
                <a:cs typeface="+mn-cs"/>
              </a:rPr>
              <a:t>"Would it help to take a short break and continue?“</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Refocus on support and next steps.</a:t>
            </a:r>
            <a:endParaRPr lang="en-US" sz="1200" b="0" i="0" kern="1200" dirty="0">
              <a:solidFill>
                <a:schemeClr val="tx1"/>
              </a:solidFill>
              <a:effectLst/>
              <a:latin typeface="Aptos Display" panose="020B0004020202020204" pitchFamily="34" charset="0"/>
              <a:ea typeface="+mn-ea"/>
              <a:cs typeface="+mn-cs"/>
            </a:endParaRPr>
          </a:p>
          <a:p>
            <a:pPr fontAlgn="t"/>
            <a:r>
              <a:rPr lang="en-US" sz="1200" b="0" i="0" kern="1200" dirty="0">
                <a:solidFill>
                  <a:schemeClr val="tx1"/>
                </a:solidFill>
                <a:effectLst/>
                <a:latin typeface="Aptos Display" panose="020B0004020202020204" pitchFamily="34" charset="0"/>
                <a:ea typeface="+mn-ea"/>
                <a:cs typeface="+mn-cs"/>
              </a:rPr>
              <a:t>"Let's talk about what success looks like and how I can help you get there."</a:t>
            </a:r>
          </a:p>
          <a:p>
            <a:pPr>
              <a:spcBef>
                <a:spcPts val="287"/>
              </a:spcBef>
              <a:spcAft>
                <a:spcPts val="287"/>
              </a:spcAft>
            </a:pPr>
            <a:endParaRPr lang="en-US" dirty="0"/>
          </a:p>
        </p:txBody>
      </p:sp>
      <p:sp>
        <p:nvSpPr>
          <p:cNvPr id="4" name="Slide Number Placeholder 3">
            <a:extLst>
              <a:ext uri="{FF2B5EF4-FFF2-40B4-BE49-F238E27FC236}">
                <a16:creationId xmlns:a16="http://schemas.microsoft.com/office/drawing/2014/main" id="{5CB1A5FE-7AA8-C142-1ECB-2AD51201EB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81D81A-ECFA-44F6-AAF8-C025198E56EC}" type="slidenum">
              <a:rPr kumimoji="0" lang="en-CA" sz="1200" b="0" i="0" u="none" strike="noStrike" kern="1200" cap="none" spc="0" normalizeH="0" baseline="0" noProof="0" smtClean="0">
                <a:ln>
                  <a:noFill/>
                </a:ln>
                <a:solidFill>
                  <a:prstClr val="black"/>
                </a:solidFill>
                <a:effectLst/>
                <a:uLnTx/>
                <a:uFillTx/>
                <a:latin typeface="Aptos Display" panose="020B00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CA" sz="12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extLst>
      <p:ext uri="{BB962C8B-B14F-4D97-AF65-F5344CB8AC3E}">
        <p14:creationId xmlns:p14="http://schemas.microsoft.com/office/powerpoint/2010/main" val="24818375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5B1CF-6197-6A2C-64E0-5B1ACDB7D1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82B3B9-B71E-964A-9CC8-3EE0CEC57C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B1DD57-7FB7-5513-1BCF-140D85EA56F8}"/>
              </a:ext>
            </a:extLst>
          </p:cNvPr>
          <p:cNvSpPr>
            <a:spLocks noGrp="1"/>
          </p:cNvSpPr>
          <p:nvPr>
            <p:ph type="body" idx="1"/>
          </p:nvPr>
        </p:nvSpPr>
        <p:spPr/>
        <p:txBody>
          <a:bodyPr/>
          <a:lstStyle/>
          <a:p>
            <a:pPr>
              <a:spcBef>
                <a:spcPts val="287"/>
              </a:spcBef>
              <a:spcAft>
                <a:spcPts val="287"/>
              </a:spcAft>
            </a:pPr>
            <a:r>
              <a:rPr lang="en-CA" sz="1200" b="1" dirty="0">
                <a:latin typeface="Arial" panose="020B0604020202020204" pitchFamily="34" charset="0"/>
                <a:cs typeface="Arial" panose="020B0604020202020204" pitchFamily="34" charset="0"/>
              </a:rPr>
              <a:t>False.</a:t>
            </a:r>
          </a:p>
          <a:p>
            <a:pPr>
              <a:spcBef>
                <a:spcPts val="287"/>
              </a:spcBef>
              <a:spcAft>
                <a:spcPts val="287"/>
              </a:spcAft>
            </a:pPr>
            <a:endParaRPr lang="en-US" dirty="0"/>
          </a:p>
          <a:p>
            <a:pPr fontAlgn="t"/>
            <a:r>
              <a:rPr lang="en-US" sz="1200" b="1" i="0" kern="1200" dirty="0">
                <a:solidFill>
                  <a:schemeClr val="tx1"/>
                </a:solidFill>
                <a:effectLst/>
                <a:latin typeface="Aptos Display" panose="020B0004020202020204" pitchFamily="34" charset="0"/>
                <a:ea typeface="+mn-ea"/>
                <a:cs typeface="+mn-cs"/>
              </a:rPr>
              <a:t>Stay calm and don't match their emotion.</a:t>
            </a:r>
            <a:endParaRPr lang="en-US" sz="1200" b="0" i="0" kern="1200" dirty="0">
              <a:solidFill>
                <a:schemeClr val="tx1"/>
              </a:solidFill>
              <a:effectLst/>
              <a:latin typeface="Aptos Display" panose="020B0004020202020204" pitchFamily="34" charset="0"/>
              <a:ea typeface="+mn-ea"/>
              <a:cs typeface="+mn-cs"/>
            </a:endParaRPr>
          </a:p>
          <a:p>
            <a:pPr lvl="1" fontAlgn="t"/>
            <a:r>
              <a:rPr lang="en-US" sz="1800" b="0" i="0" dirty="0">
                <a:effectLst/>
              </a:rPr>
              <a:t>Keep your voice steady and professional.</a:t>
            </a:r>
          </a:p>
          <a:p>
            <a:pPr lvl="1" fontAlgn="t"/>
            <a:r>
              <a:rPr lang="en-US" sz="1800" b="0" i="0" dirty="0">
                <a:effectLst/>
              </a:rPr>
              <a:t>Avoid arguing or becoming defensive.</a:t>
            </a:r>
          </a:p>
          <a:p>
            <a:pPr lvl="1" fontAlgn="t"/>
            <a:endParaRPr lang="en-US" sz="1800" b="0" i="0" dirty="0">
              <a:effectLst/>
            </a:endParaRPr>
          </a:p>
          <a:p>
            <a:pPr fontAlgn="t"/>
            <a:r>
              <a:rPr lang="en-US" sz="1200" b="1" i="0" kern="1200" dirty="0">
                <a:solidFill>
                  <a:schemeClr val="tx1"/>
                </a:solidFill>
                <a:effectLst/>
                <a:latin typeface="Aptos Display" panose="020B0004020202020204" pitchFamily="34" charset="0"/>
                <a:ea typeface="+mn-ea"/>
                <a:cs typeface="+mn-cs"/>
              </a:rPr>
              <a:t>Listen before responding.</a:t>
            </a:r>
            <a:endParaRPr lang="en-US" sz="1200" b="0" i="0" kern="1200" dirty="0">
              <a:solidFill>
                <a:schemeClr val="tx1"/>
              </a:solidFill>
              <a:effectLst/>
              <a:latin typeface="Aptos Display" panose="020B0004020202020204" pitchFamily="34" charset="0"/>
              <a:ea typeface="+mn-ea"/>
              <a:cs typeface="+mn-cs"/>
            </a:endParaRPr>
          </a:p>
          <a:p>
            <a:pPr lvl="1" fontAlgn="t"/>
            <a:r>
              <a:rPr lang="en-US" sz="1800" b="0" i="0" dirty="0">
                <a:effectLst/>
              </a:rPr>
              <a:t>Let them explain their perspective.</a:t>
            </a:r>
          </a:p>
          <a:p>
            <a:pPr lvl="1" fontAlgn="t"/>
            <a:r>
              <a:rPr lang="en-US" sz="1800" b="0" i="0" dirty="0">
                <a:effectLst/>
              </a:rPr>
              <a:t>Sometimes anger comes from feeling surprised, misunderstood, or unheard.</a:t>
            </a:r>
          </a:p>
          <a:p>
            <a:pPr lvl="1" fontAlgn="t"/>
            <a:endParaRPr lang="en-US" sz="1800" b="0" i="0" dirty="0">
              <a:effectLst/>
            </a:endParaRPr>
          </a:p>
          <a:p>
            <a:pPr fontAlgn="t"/>
            <a:r>
              <a:rPr lang="en-US" sz="1200" b="1" i="0" kern="1200" dirty="0">
                <a:solidFill>
                  <a:schemeClr val="tx1"/>
                </a:solidFill>
                <a:effectLst/>
                <a:latin typeface="Aptos Display" panose="020B0004020202020204" pitchFamily="34" charset="0"/>
                <a:ea typeface="+mn-ea"/>
                <a:cs typeface="+mn-cs"/>
              </a:rPr>
              <a:t>Acknowledge without necessarily agreeing.</a:t>
            </a:r>
            <a:endParaRPr lang="en-US" sz="1200" b="0" i="0" kern="1200" dirty="0">
              <a:solidFill>
                <a:schemeClr val="tx1"/>
              </a:solidFill>
              <a:effectLst/>
              <a:latin typeface="Aptos Display" panose="020B0004020202020204" pitchFamily="34" charset="0"/>
              <a:ea typeface="+mn-ea"/>
              <a:cs typeface="+mn-cs"/>
            </a:endParaRPr>
          </a:p>
          <a:p>
            <a:pPr lvl="1" fontAlgn="t"/>
            <a:r>
              <a:rPr lang="en-US" sz="1800" b="0" i="0" dirty="0">
                <a:effectLst/>
              </a:rPr>
              <a:t>"I can see you're frustrated."</a:t>
            </a:r>
          </a:p>
          <a:p>
            <a:pPr lvl="1" fontAlgn="t"/>
            <a:r>
              <a:rPr lang="en-US" sz="1800" b="0" i="0" dirty="0">
                <a:effectLst/>
              </a:rPr>
              <a:t>"I understand you see the situation differently.“</a:t>
            </a:r>
          </a:p>
          <a:p>
            <a:pPr lvl="1" fontAlgn="t"/>
            <a:endParaRPr lang="en-US" sz="1800" b="0" i="0" dirty="0">
              <a:effectLst/>
            </a:endParaRPr>
          </a:p>
          <a:p>
            <a:pPr fontAlgn="t"/>
            <a:r>
              <a:rPr lang="en-US" sz="1200" b="1" i="0" kern="1200" dirty="0">
                <a:solidFill>
                  <a:schemeClr val="tx1"/>
                </a:solidFill>
                <a:effectLst/>
                <a:latin typeface="Aptos Display" panose="020B0004020202020204" pitchFamily="34" charset="0"/>
                <a:ea typeface="+mn-ea"/>
                <a:cs typeface="+mn-cs"/>
              </a:rPr>
              <a:t>Bring the discussion back to facts and examples.</a:t>
            </a:r>
            <a:endParaRPr lang="en-US" sz="1200" b="0" i="0" kern="1200" dirty="0">
              <a:solidFill>
                <a:schemeClr val="tx1"/>
              </a:solidFill>
              <a:effectLst/>
              <a:latin typeface="Aptos Display" panose="020B0004020202020204" pitchFamily="34" charset="0"/>
              <a:ea typeface="+mn-ea"/>
              <a:cs typeface="+mn-cs"/>
            </a:endParaRPr>
          </a:p>
          <a:p>
            <a:pPr lvl="1" fontAlgn="t"/>
            <a:r>
              <a:rPr lang="en-US" sz="1800" b="0" i="0" dirty="0">
                <a:effectLst/>
              </a:rPr>
              <a:t>Use specific behaviors, outcomes, and observations.</a:t>
            </a:r>
          </a:p>
          <a:p>
            <a:pPr lvl="1" fontAlgn="t"/>
            <a:endParaRPr lang="en-US" sz="1800" b="0" i="0" dirty="0">
              <a:effectLst/>
            </a:endParaRPr>
          </a:p>
          <a:p>
            <a:pPr fontAlgn="t"/>
            <a:r>
              <a:rPr lang="en-US" sz="1200" b="1" i="0" kern="1200" dirty="0">
                <a:solidFill>
                  <a:schemeClr val="tx1"/>
                </a:solidFill>
                <a:effectLst/>
                <a:latin typeface="Aptos Display" panose="020B0004020202020204" pitchFamily="34" charset="0"/>
                <a:ea typeface="+mn-ea"/>
                <a:cs typeface="+mn-cs"/>
              </a:rPr>
              <a:t>Set boundaries if needed.</a:t>
            </a:r>
            <a:endParaRPr lang="en-US" sz="1200" b="0" i="0" kern="1200" dirty="0">
              <a:solidFill>
                <a:schemeClr val="tx1"/>
              </a:solidFill>
              <a:effectLst/>
              <a:latin typeface="Aptos Display" panose="020B0004020202020204" pitchFamily="34" charset="0"/>
              <a:ea typeface="+mn-ea"/>
              <a:cs typeface="+mn-cs"/>
            </a:endParaRPr>
          </a:p>
          <a:p>
            <a:pPr lvl="1" fontAlgn="t"/>
            <a:r>
              <a:rPr lang="en-US" sz="1800" b="0" i="0" dirty="0">
                <a:effectLst/>
              </a:rPr>
              <a:t>"I'm happy to continue discussing this, but we need to speak respectfully to each other."</a:t>
            </a:r>
          </a:p>
          <a:p>
            <a:pPr lvl="1" fontAlgn="t"/>
            <a:r>
              <a:rPr lang="en-US" sz="1800" b="0" i="0" dirty="0">
                <a:effectLst/>
              </a:rPr>
              <a:t>If the conversation becomes abusive or threatening, end it and reconvene later with HR support if appropriate.</a:t>
            </a:r>
          </a:p>
          <a:p>
            <a:pPr lvl="1" fontAlgn="t"/>
            <a:endParaRPr lang="en-US" sz="1800" b="0" i="0" dirty="0">
              <a:effectLst/>
            </a:endParaRPr>
          </a:p>
          <a:p>
            <a:pPr>
              <a:spcBef>
                <a:spcPts val="287"/>
              </a:spcBef>
              <a:spcAft>
                <a:spcPts val="287"/>
              </a:spcAft>
            </a:pPr>
            <a:endParaRPr lang="en-US" dirty="0"/>
          </a:p>
        </p:txBody>
      </p:sp>
      <p:sp>
        <p:nvSpPr>
          <p:cNvPr id="4" name="Slide Number Placeholder 3">
            <a:extLst>
              <a:ext uri="{FF2B5EF4-FFF2-40B4-BE49-F238E27FC236}">
                <a16:creationId xmlns:a16="http://schemas.microsoft.com/office/drawing/2014/main" id="{1CBE1778-0E8B-29A0-B090-44E19F7C19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81D81A-ECFA-44F6-AAF8-C025198E56EC}" type="slidenum">
              <a:rPr kumimoji="0" lang="en-CA" sz="1200" b="0" i="0" u="none" strike="noStrike" kern="1200" cap="none" spc="0" normalizeH="0" baseline="0" noProof="0" smtClean="0">
                <a:ln>
                  <a:noFill/>
                </a:ln>
                <a:solidFill>
                  <a:prstClr val="black"/>
                </a:solidFill>
                <a:effectLst/>
                <a:uLnTx/>
                <a:uFillTx/>
                <a:latin typeface="Aptos Display" panose="020B00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CA" sz="12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extLst>
      <p:ext uri="{BB962C8B-B14F-4D97-AF65-F5344CB8AC3E}">
        <p14:creationId xmlns:p14="http://schemas.microsoft.com/office/powerpoint/2010/main" val="22444679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sum up</a:t>
            </a:r>
          </a:p>
        </p:txBody>
      </p:sp>
      <p:sp>
        <p:nvSpPr>
          <p:cNvPr id="4" name="Slide Number Placeholder 3"/>
          <p:cNvSpPr>
            <a:spLocks noGrp="1"/>
          </p:cNvSpPr>
          <p:nvPr>
            <p:ph type="sldNum" sz="quarter" idx="5"/>
          </p:nvPr>
        </p:nvSpPr>
        <p:spPr/>
        <p:txBody>
          <a:bodyPr/>
          <a:lstStyle/>
          <a:p>
            <a:fld id="{4181D81A-ECFA-44F6-AAF8-C025198E56EC}" type="slidenum">
              <a:rPr lang="en-CA" smtClean="0"/>
              <a:pPr/>
              <a:t>42</a:t>
            </a:fld>
            <a:endParaRPr lang="en-CA" dirty="0"/>
          </a:p>
        </p:txBody>
      </p:sp>
    </p:spTree>
    <p:extLst>
      <p:ext uri="{BB962C8B-B14F-4D97-AF65-F5344CB8AC3E}">
        <p14:creationId xmlns:p14="http://schemas.microsoft.com/office/powerpoint/2010/main" val="2417838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9F089-CD53-C660-DC95-3BCC9BF438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A5DCA4-697D-FA6C-6349-70D42B9A45F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5F8A4D8-0DAB-57B0-94A2-49414BAAF06B}"/>
              </a:ext>
            </a:extLst>
          </p:cNvPr>
          <p:cNvSpPr>
            <a:spLocks noGrp="1"/>
          </p:cNvSpPr>
          <p:nvPr>
            <p:ph type="body" idx="1"/>
          </p:nvPr>
        </p:nvSpPr>
        <p:spPr/>
        <p:txBody>
          <a:bodyPr/>
          <a:lstStyle/>
          <a:p>
            <a:r>
              <a:rPr lang="en-US" dirty="0"/>
              <a:t>The final step of the DEAR model is to respond.  </a:t>
            </a:r>
          </a:p>
          <a:p>
            <a:endParaRPr lang="en-US" dirty="0"/>
          </a:p>
          <a:p>
            <a:r>
              <a:rPr lang="en-US" dirty="0"/>
              <a:t>Notice all the things that go before this </a:t>
            </a:r>
          </a:p>
          <a:p>
            <a:pPr marL="171450" indent="-171450">
              <a:buFont typeface="Arial" panose="020B0604020202020204" pitchFamily="34" charset="0"/>
              <a:buChar char="•"/>
            </a:pPr>
            <a:r>
              <a:rPr lang="en-US" dirty="0"/>
              <a:t>describing objectively why you hare having this conversation,</a:t>
            </a:r>
          </a:p>
          <a:p>
            <a:pPr marL="171450" indent="-171450">
              <a:buFont typeface="Arial" panose="020B0604020202020204" pitchFamily="34" charset="0"/>
              <a:buChar char="•"/>
            </a:pPr>
            <a:r>
              <a:rPr lang="en-US" dirty="0"/>
              <a:t>putting yourself in the other person’s shoes and </a:t>
            </a:r>
          </a:p>
          <a:p>
            <a:pPr marL="171450" indent="-171450">
              <a:buFont typeface="Arial" panose="020B0604020202020204" pitchFamily="34" charset="0"/>
              <a:buChar char="•"/>
            </a:pPr>
            <a:r>
              <a:rPr lang="en-US" dirty="0"/>
              <a:t>acknowledging what might be going on for them, </a:t>
            </a:r>
          </a:p>
          <a:p>
            <a:pPr marL="171450" indent="-171450">
              <a:buFont typeface="Arial" panose="020B0604020202020204" pitchFamily="34" charset="0"/>
              <a:buChar char="•"/>
            </a:pPr>
            <a:r>
              <a:rPr lang="en-US" dirty="0"/>
              <a:t>asking for their perspective first. </a:t>
            </a:r>
          </a:p>
          <a:p>
            <a:endParaRPr lang="en-US" dirty="0"/>
          </a:p>
          <a:p>
            <a:r>
              <a:rPr lang="en-US" dirty="0"/>
              <a:t>Only then, do you share your side of things.  </a:t>
            </a:r>
          </a:p>
          <a:p>
            <a:r>
              <a:rPr lang="en-US" dirty="0"/>
              <a:t>At this point, hopefully the other person hopefully is feeling heard and respected in their situation, is going to be more open to exploring a way forward. </a:t>
            </a:r>
          </a:p>
          <a:p>
            <a:endParaRPr lang="en-US" dirty="0"/>
          </a:p>
          <a:p>
            <a:endParaRPr lang="en-US" dirty="0"/>
          </a:p>
        </p:txBody>
      </p:sp>
      <p:sp>
        <p:nvSpPr>
          <p:cNvPr id="4" name="Slide Number Placeholder 3">
            <a:extLst>
              <a:ext uri="{FF2B5EF4-FFF2-40B4-BE49-F238E27FC236}">
                <a16:creationId xmlns:a16="http://schemas.microsoft.com/office/drawing/2014/main" id="{1C36D9DA-3732-0F97-06F3-FE29DCA22F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82613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476A2-2D13-47D6-8B28-C4AB28EF23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50C7ED-CF6D-6AD0-9823-14CADD73DFC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4A6AD16-634C-7492-3853-56C68B494420}"/>
              </a:ext>
            </a:extLst>
          </p:cNvPr>
          <p:cNvSpPr>
            <a:spLocks noGrp="1"/>
          </p:cNvSpPr>
          <p:nvPr>
            <p:ph type="body" idx="1"/>
          </p:nvPr>
        </p:nvSpPr>
        <p:spPr/>
        <p:txBody>
          <a:bodyPr/>
          <a:lstStyle/>
          <a:p>
            <a:pPr>
              <a:spcBef>
                <a:spcPts val="287"/>
              </a:spcBef>
              <a:spcAft>
                <a:spcPts val="287"/>
              </a:spcAft>
            </a:pPr>
            <a:r>
              <a:rPr lang="en-CA" sz="1200" dirty="0">
                <a:latin typeface="Arial" panose="020B0604020202020204" pitchFamily="34" charset="0"/>
                <a:cs typeface="Arial" panose="020B0604020202020204" pitchFamily="34" charset="0"/>
              </a:rPr>
              <a:t>Let’s say, for example, you are dealing with a tardiness issue. At the beginning of the conversation you tell the employee that you have noticed you have been arriving late to their shifts a few times over the past two weeks. </a:t>
            </a:r>
          </a:p>
          <a:p>
            <a:pPr>
              <a:spcBef>
                <a:spcPts val="287"/>
              </a:spcBef>
              <a:spcAft>
                <a:spcPts val="287"/>
              </a:spcAft>
            </a:pPr>
            <a:endParaRPr lang="en-CA" sz="1200" dirty="0">
              <a:latin typeface="Arial" panose="020B0604020202020204" pitchFamily="34" charset="0"/>
              <a:cs typeface="Arial" panose="020B0604020202020204" pitchFamily="34" charset="0"/>
            </a:endParaRPr>
          </a:p>
          <a:p>
            <a:pPr>
              <a:spcBef>
                <a:spcPts val="287"/>
              </a:spcBef>
              <a:spcAft>
                <a:spcPts val="287"/>
              </a:spcAft>
            </a:pPr>
            <a:r>
              <a:rPr lang="en-CA" sz="1200" dirty="0">
                <a:latin typeface="Arial" panose="020B0604020202020204" pitchFamily="34" charset="0"/>
                <a:cs typeface="Arial" panose="020B0604020202020204" pitchFamily="34" charset="0"/>
              </a:rPr>
              <a:t>You acknowledge that sometimes life can make it challenging to get to work on time. Then you ask them what’s going on?  </a:t>
            </a:r>
          </a:p>
          <a:p>
            <a:pPr>
              <a:spcBef>
                <a:spcPts val="287"/>
              </a:spcBef>
              <a:spcAft>
                <a:spcPts val="287"/>
              </a:spcAft>
            </a:pPr>
            <a:endParaRPr lang="en-CA" sz="1200" dirty="0">
              <a:latin typeface="Arial" panose="020B0604020202020204" pitchFamily="34" charset="0"/>
              <a:cs typeface="Arial" panose="020B0604020202020204" pitchFamily="34" charset="0"/>
            </a:endParaRPr>
          </a:p>
          <a:p>
            <a:pPr>
              <a:spcBef>
                <a:spcPts val="287"/>
              </a:spcBef>
              <a:spcAft>
                <a:spcPts val="287"/>
              </a:spcAft>
            </a:pPr>
            <a:r>
              <a:rPr lang="en-CA" sz="1200" dirty="0">
                <a:latin typeface="Arial" panose="020B0604020202020204" pitchFamily="34" charset="0"/>
                <a:cs typeface="Arial" panose="020B0604020202020204" pitchFamily="34" charset="0"/>
              </a:rPr>
              <a:t>The employee profusely apologizes for being late and explains their parent’s caregiver has quit and they are juggling caregiving responsibilities with their siblings while they hire a new caregiver and that they feel terrible for keeping their colleagues waiting but it has been just been so challenging on a personal and a professional level, etc. </a:t>
            </a:r>
          </a:p>
          <a:p>
            <a:pPr marL="0" marR="0" lvl="0" indent="0" algn="l" defTabSz="914400" rtl="0" eaLnBrk="1" fontAlgn="auto" latinLnBrk="0" hangingPunct="1">
              <a:lnSpc>
                <a:spcPct val="100000"/>
              </a:lnSpc>
              <a:spcBef>
                <a:spcPts val="287"/>
              </a:spcBef>
              <a:spcAft>
                <a:spcPts val="287"/>
              </a:spcAft>
              <a:buClrTx/>
              <a:buSzTx/>
              <a:buFontTx/>
              <a:buNone/>
              <a:tabLst/>
              <a:defRPr/>
            </a:pPr>
            <a:endParaRPr lang="en-CA"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287"/>
              </a:spcBef>
              <a:spcAft>
                <a:spcPts val="287"/>
              </a:spcAft>
              <a:buClrTx/>
              <a:buSzTx/>
              <a:buFontTx/>
              <a:buNone/>
              <a:tabLst/>
              <a:defRPr/>
            </a:pPr>
            <a:r>
              <a:rPr lang="en-CA" sz="1200" dirty="0">
                <a:latin typeface="Arial" panose="020B0604020202020204" pitchFamily="34" charset="0"/>
                <a:cs typeface="Arial" panose="020B0604020202020204" pitchFamily="34" charset="0"/>
              </a:rPr>
              <a:t>Empathise with their situation. Yes, that can be challenging. Then you want to explain the impact. The challenge here is it keeps colleagues you are replacing late waiting for them to take over, which is not fair to them and also disrupts the work with patients.  </a:t>
            </a:r>
          </a:p>
          <a:p>
            <a:pPr marL="0" marR="0" lvl="0" indent="0" algn="l" defTabSz="914400" rtl="0" eaLnBrk="1" fontAlgn="auto" latinLnBrk="0" hangingPunct="1">
              <a:lnSpc>
                <a:spcPct val="100000"/>
              </a:lnSpc>
              <a:spcBef>
                <a:spcPts val="287"/>
              </a:spcBef>
              <a:spcAft>
                <a:spcPts val="287"/>
              </a:spcAft>
              <a:buClrTx/>
              <a:buSzTx/>
              <a:buFontTx/>
              <a:buNone/>
              <a:tabLst/>
              <a:defRPr/>
            </a:pPr>
            <a:endParaRPr lang="en-CA"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287"/>
              </a:spcBef>
              <a:spcAft>
                <a:spcPts val="287"/>
              </a:spcAft>
              <a:buClrTx/>
              <a:buSzTx/>
              <a:buFontTx/>
              <a:buNone/>
              <a:tabLst/>
              <a:defRPr/>
            </a:pPr>
            <a:r>
              <a:rPr lang="en-CA" sz="1200" dirty="0">
                <a:latin typeface="Arial" panose="020B0604020202020204" pitchFamily="34" charset="0"/>
                <a:cs typeface="Arial" panose="020B0604020202020204" pitchFamily="34" charset="0"/>
              </a:rPr>
              <a:t>Notice it’s very factual and again we’ve shown empathy. Then you can then direct the conversation to what can be done to address the situation and help them find solutions. </a:t>
            </a:r>
          </a:p>
          <a:p>
            <a:pPr marL="0" marR="0" lvl="0" indent="0" algn="l" defTabSz="914400" rtl="0" eaLnBrk="1" fontAlgn="auto" latinLnBrk="0" hangingPunct="1">
              <a:lnSpc>
                <a:spcPct val="100000"/>
              </a:lnSpc>
              <a:spcBef>
                <a:spcPts val="287"/>
              </a:spcBef>
              <a:spcAft>
                <a:spcPts val="287"/>
              </a:spcAft>
              <a:buClrTx/>
              <a:buSzTx/>
              <a:buFontTx/>
              <a:buNone/>
              <a:tabLst/>
              <a:defRPr/>
            </a:pPr>
            <a:r>
              <a:rPr lang="en-CA" sz="1200" dirty="0">
                <a:latin typeface="Arial" panose="020B0604020202020204" pitchFamily="34" charset="0"/>
                <a:cs typeface="Arial" panose="020B0604020202020204" pitchFamily="34" charset="0"/>
              </a:rPr>
              <a:t>This is where you might ask for their help in finding a solution. What might you be able to do while you find a new caregiver? </a:t>
            </a:r>
          </a:p>
          <a:p>
            <a:pPr marL="0" marR="0" lvl="0" indent="0" algn="l" defTabSz="914400" rtl="0" eaLnBrk="1" fontAlgn="auto" latinLnBrk="0" hangingPunct="1">
              <a:lnSpc>
                <a:spcPct val="100000"/>
              </a:lnSpc>
              <a:spcBef>
                <a:spcPts val="287"/>
              </a:spcBef>
              <a:spcAft>
                <a:spcPts val="287"/>
              </a:spcAft>
              <a:buClrTx/>
              <a:buSzTx/>
              <a:buFontTx/>
              <a:buNone/>
              <a:tabLst/>
              <a:defRPr/>
            </a:pPr>
            <a:endParaRPr lang="en-CA"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287"/>
              </a:spcBef>
              <a:spcAft>
                <a:spcPts val="287"/>
              </a:spcAft>
              <a:buClrTx/>
              <a:buSzTx/>
              <a:buFontTx/>
              <a:buNone/>
              <a:tabLst/>
              <a:defRPr/>
            </a:pPr>
            <a:r>
              <a:rPr lang="en-CA" sz="1200" dirty="0">
                <a:latin typeface="Arial" panose="020B0604020202020204" pitchFamily="34" charset="0"/>
                <a:cs typeface="Arial" panose="020B0604020202020204" pitchFamily="34" charset="0"/>
              </a:rPr>
              <a:t>In other situations you might ask questions such as: </a:t>
            </a:r>
          </a:p>
          <a:p>
            <a:pPr marL="762015" lvl="1" indent="-304815" defTabSz="609630">
              <a:buFont typeface="Arial" panose="020B0604020202020204" pitchFamily="34" charset="0"/>
              <a:buChar char="•"/>
            </a:pPr>
            <a:r>
              <a:rPr lang="en-US" sz="1600" dirty="0">
                <a:solidFill>
                  <a:srgbClr val="000000"/>
                </a:solidFill>
                <a:latin typeface="Aptos" panose="020B0004020202020204" pitchFamily="34" charset="0"/>
              </a:rPr>
              <a:t>How can we better support each other to wrap things up?</a:t>
            </a:r>
          </a:p>
          <a:p>
            <a:pPr marL="762015" lvl="1" indent="-304815" defTabSz="609630">
              <a:buFont typeface="Arial" panose="020B0604020202020204" pitchFamily="34" charset="0"/>
              <a:buChar char="•"/>
            </a:pPr>
            <a:r>
              <a:rPr lang="en-US" sz="1600" dirty="0">
                <a:solidFill>
                  <a:srgbClr val="000000"/>
                </a:solidFill>
                <a:latin typeface="Aptos" panose="020B0004020202020204" pitchFamily="34" charset="0"/>
              </a:rPr>
              <a:t>How might we meet both of our needs in this situation? </a:t>
            </a:r>
          </a:p>
          <a:p>
            <a:pPr marL="762015" lvl="1" indent="-304815" defTabSz="609630">
              <a:buFont typeface="Arial" panose="020B0604020202020204" pitchFamily="34" charset="0"/>
              <a:buChar char="•"/>
            </a:pPr>
            <a:r>
              <a:rPr lang="en-US" sz="1600" dirty="0">
                <a:solidFill>
                  <a:srgbClr val="000000"/>
                </a:solidFill>
                <a:latin typeface="Aptos" panose="020B0004020202020204" pitchFamily="34" charset="0"/>
              </a:rPr>
              <a:t>What would help you remember…?</a:t>
            </a:r>
          </a:p>
          <a:p>
            <a:pPr marL="0" marR="0" lvl="0" indent="0" algn="l" defTabSz="914400" rtl="0" eaLnBrk="1" fontAlgn="auto" latinLnBrk="0" hangingPunct="1">
              <a:lnSpc>
                <a:spcPct val="100000"/>
              </a:lnSpc>
              <a:spcBef>
                <a:spcPts val="287"/>
              </a:spcBef>
              <a:spcAft>
                <a:spcPts val="287"/>
              </a:spcAft>
              <a:buClrTx/>
              <a:buSzTx/>
              <a:buFontTx/>
              <a:buNone/>
              <a:tabLst/>
              <a:defRPr/>
            </a:pPr>
            <a:endParaRPr lang="en-CA" sz="12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937AF04-9924-C4FB-8167-FD16FAB6FF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881066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67AE5-9AB0-7C97-05CD-39C9ACD892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F3D3B-7992-FDA1-D9F2-60EDEEAD80D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50A993D-0C75-38BE-A895-0895AB68AC9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lot of times, the conversation is a starting point to require further action or behavior change so you need to conclude the conversation with a wrap-up or a later follow-up.</a:t>
            </a:r>
          </a:p>
          <a:p>
            <a:endParaRPr lang="en-US" dirty="0"/>
          </a:p>
        </p:txBody>
      </p:sp>
      <p:sp>
        <p:nvSpPr>
          <p:cNvPr id="4" name="Slide Number Placeholder 3">
            <a:extLst>
              <a:ext uri="{FF2B5EF4-FFF2-40B4-BE49-F238E27FC236}">
                <a16:creationId xmlns:a16="http://schemas.microsoft.com/office/drawing/2014/main" id="{550D4972-12F4-106C-B1D5-3750E6D338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A34526-1D7B-41FA-B6E3-DF0A09053EAA}" type="slidenum">
              <a:rPr kumimoji="0" lang="en-CA"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CA"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322662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0BF85-BEE8-A6B1-0A66-7AB862D24D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A46E56-6C76-8F49-EDB2-59FE63E752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10D67E-4C5C-8E3C-EEC1-D8813E8BB1FC}"/>
              </a:ext>
            </a:extLst>
          </p:cNvPr>
          <p:cNvSpPr>
            <a:spLocks noGrp="1"/>
          </p:cNvSpPr>
          <p:nvPr>
            <p:ph type="body" idx="1"/>
          </p:nvPr>
        </p:nvSpPr>
        <p:spPr/>
        <p:txBody>
          <a:bodyPr/>
          <a:lstStyle/>
          <a:p>
            <a:pPr fontAlgn="t"/>
            <a:r>
              <a:rPr lang="en-US" sz="1200" b="1" i="0" kern="1200" dirty="0">
                <a:solidFill>
                  <a:schemeClr val="tx1"/>
                </a:solidFill>
                <a:effectLst/>
                <a:latin typeface="Aptos Display" panose="020B0004020202020204" pitchFamily="34" charset="0"/>
                <a:ea typeface="+mn-ea"/>
                <a:cs typeface="+mn-cs"/>
              </a:rPr>
              <a:t>In groups of three 10 minutes</a:t>
            </a:r>
          </a:p>
          <a:p>
            <a:pPr fontAlgn="t"/>
            <a:endParaRPr lang="en-US" sz="1200" b="1"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Emily</a:t>
            </a:r>
          </a:p>
          <a:p>
            <a:pPr fontAlgn="t"/>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Manager's Goal</a:t>
            </a:r>
          </a:p>
          <a:p>
            <a:pPr fontAlgn="t"/>
            <a:r>
              <a:rPr lang="en-US" sz="1200" b="0" i="0" kern="1200" dirty="0">
                <a:solidFill>
                  <a:schemeClr val="tx1"/>
                </a:solidFill>
                <a:effectLst/>
                <a:latin typeface="Aptos Display" panose="020B0004020202020204" pitchFamily="34" charset="0"/>
                <a:ea typeface="+mn-ea"/>
                <a:cs typeface="+mn-cs"/>
              </a:rPr>
              <a:t>Use the DEAR framework:</a:t>
            </a:r>
          </a:p>
          <a:p>
            <a:pPr fontAlgn="t"/>
            <a:r>
              <a:rPr lang="en-US" sz="1200" b="1" i="0" kern="1200" dirty="0">
                <a:solidFill>
                  <a:schemeClr val="tx1"/>
                </a:solidFill>
                <a:effectLst/>
                <a:latin typeface="Aptos Display" panose="020B0004020202020204" pitchFamily="34" charset="0"/>
                <a:ea typeface="+mn-ea"/>
                <a:cs typeface="+mn-cs"/>
              </a:rPr>
              <a:t>D</a:t>
            </a:r>
            <a:r>
              <a:rPr lang="en-US" sz="1200" b="0" i="0" kern="1200" dirty="0">
                <a:solidFill>
                  <a:schemeClr val="tx1"/>
                </a:solidFill>
                <a:effectLst/>
                <a:latin typeface="Aptos Display" panose="020B0004020202020204" pitchFamily="34" charset="0"/>
                <a:ea typeface="+mn-ea"/>
                <a:cs typeface="+mn-cs"/>
              </a:rPr>
              <a:t> Describe the purpose.</a:t>
            </a:r>
          </a:p>
          <a:p>
            <a:pPr fontAlgn="t"/>
            <a:r>
              <a:rPr lang="en-US" sz="1200" b="1" i="0" kern="1200" dirty="0">
                <a:solidFill>
                  <a:schemeClr val="tx1"/>
                </a:solidFill>
                <a:effectLst/>
                <a:latin typeface="Aptos Display" panose="020B0004020202020204" pitchFamily="34" charset="0"/>
                <a:ea typeface="+mn-ea"/>
                <a:cs typeface="+mn-cs"/>
              </a:rPr>
              <a:t>E</a:t>
            </a:r>
            <a:r>
              <a:rPr lang="en-US" sz="1200" b="0" i="0" kern="1200" dirty="0">
                <a:solidFill>
                  <a:schemeClr val="tx1"/>
                </a:solidFill>
                <a:effectLst/>
                <a:latin typeface="Aptos Display" panose="020B0004020202020204" pitchFamily="34" charset="0"/>
                <a:ea typeface="+mn-ea"/>
                <a:cs typeface="+mn-cs"/>
              </a:rPr>
              <a:t> Show empathy for Emily's experience.</a:t>
            </a:r>
          </a:p>
          <a:p>
            <a:pPr fontAlgn="t"/>
            <a:r>
              <a:rPr lang="en-US" sz="1200" b="1" i="0" kern="1200" dirty="0">
                <a:solidFill>
                  <a:schemeClr val="tx1"/>
                </a:solidFill>
                <a:effectLst/>
                <a:latin typeface="Aptos Display" panose="020B0004020202020204" pitchFamily="34" charset="0"/>
                <a:ea typeface="+mn-ea"/>
                <a:cs typeface="+mn-cs"/>
              </a:rPr>
              <a:t>A</a:t>
            </a:r>
            <a:r>
              <a:rPr lang="en-US" sz="1200" b="0" i="0" kern="1200" dirty="0">
                <a:solidFill>
                  <a:schemeClr val="tx1"/>
                </a:solidFill>
                <a:effectLst/>
                <a:latin typeface="Aptos Display" panose="020B0004020202020204" pitchFamily="34" charset="0"/>
                <a:ea typeface="+mn-ea"/>
                <a:cs typeface="+mn-cs"/>
              </a:rPr>
              <a:t> Ask for her perspective on what's happening.</a:t>
            </a:r>
          </a:p>
          <a:p>
            <a:pPr fontAlgn="t"/>
            <a:r>
              <a:rPr lang="en-US" sz="1200" b="1" i="0" kern="1200" dirty="0">
                <a:solidFill>
                  <a:schemeClr val="tx1"/>
                </a:solidFill>
                <a:effectLst/>
                <a:latin typeface="Aptos Display" panose="020B0004020202020204" pitchFamily="34" charset="0"/>
                <a:ea typeface="+mn-ea"/>
                <a:cs typeface="+mn-cs"/>
              </a:rPr>
              <a:t>R</a:t>
            </a:r>
            <a:r>
              <a:rPr lang="en-US" sz="1200" b="0" i="0" kern="1200" dirty="0">
                <a:solidFill>
                  <a:schemeClr val="tx1"/>
                </a:solidFill>
                <a:effectLst/>
                <a:latin typeface="Aptos Display" panose="020B0004020202020204" pitchFamily="34" charset="0"/>
                <a:ea typeface="+mn-ea"/>
                <a:cs typeface="+mn-cs"/>
              </a:rPr>
              <a:t> Respond and work together on solutions.</a:t>
            </a:r>
          </a:p>
          <a:p>
            <a:pPr fontAlgn="t"/>
            <a:br>
              <a:rPr lang="en-US" sz="1200" b="0" i="0" kern="1200" dirty="0">
                <a:solidFill>
                  <a:schemeClr val="tx1"/>
                </a:solidFill>
                <a:effectLst/>
                <a:latin typeface="Aptos Display" panose="020B0004020202020204" pitchFamily="34" charset="0"/>
                <a:ea typeface="+mn-ea"/>
                <a:cs typeface="+mn-cs"/>
              </a:rPr>
            </a:br>
            <a:endParaRPr lang="en-US" sz="1200" b="0" i="0" kern="1200" dirty="0">
              <a:solidFill>
                <a:schemeClr val="tx1"/>
              </a:solidFill>
              <a:effectLst/>
              <a:latin typeface="Aptos Display" panose="020B0004020202020204" pitchFamily="34" charset="0"/>
              <a:ea typeface="+mn-ea"/>
              <a:cs typeface="+mn-cs"/>
            </a:endParaRPr>
          </a:p>
          <a:p>
            <a:pPr fontAlgn="t"/>
            <a:r>
              <a:rPr lang="en-US" sz="1200" b="1" i="0" kern="1200" dirty="0">
                <a:solidFill>
                  <a:schemeClr val="tx1"/>
                </a:solidFill>
                <a:effectLst/>
                <a:latin typeface="Aptos Display" panose="020B0004020202020204" pitchFamily="34" charset="0"/>
                <a:ea typeface="+mn-ea"/>
                <a:cs typeface="+mn-cs"/>
              </a:rPr>
              <a:t>Observer Questions</a:t>
            </a:r>
          </a:p>
          <a:p>
            <a:pPr fontAlgn="t"/>
            <a:r>
              <a:rPr lang="en-US" sz="1200" b="0" i="0" kern="1200" dirty="0">
                <a:solidFill>
                  <a:schemeClr val="tx1"/>
                </a:solidFill>
                <a:effectLst/>
                <a:latin typeface="Aptos Display" panose="020B0004020202020204" pitchFamily="34" charset="0"/>
                <a:ea typeface="+mn-ea"/>
                <a:cs typeface="+mn-cs"/>
              </a:rPr>
              <a:t>Did the manager clearly state the purpose?</a:t>
            </a:r>
          </a:p>
          <a:p>
            <a:pPr fontAlgn="t"/>
            <a:r>
              <a:rPr lang="en-US" sz="1200" b="0" i="0" kern="1200" dirty="0">
                <a:solidFill>
                  <a:schemeClr val="tx1"/>
                </a:solidFill>
                <a:effectLst/>
                <a:latin typeface="Aptos Display" panose="020B0004020202020204" pitchFamily="34" charset="0"/>
                <a:ea typeface="+mn-ea"/>
                <a:cs typeface="+mn-cs"/>
              </a:rPr>
              <a:t>Did they demonstrate empathy before problem-solving?</a:t>
            </a:r>
          </a:p>
          <a:p>
            <a:pPr fontAlgn="t"/>
            <a:r>
              <a:rPr lang="en-US" sz="1200" b="0" i="0" kern="1200" dirty="0">
                <a:solidFill>
                  <a:schemeClr val="tx1"/>
                </a:solidFill>
                <a:effectLst/>
                <a:latin typeface="Aptos Display" panose="020B0004020202020204" pitchFamily="34" charset="0"/>
                <a:ea typeface="+mn-ea"/>
                <a:cs typeface="+mn-cs"/>
              </a:rPr>
              <a:t>Did they ask open-ended questions?</a:t>
            </a:r>
          </a:p>
          <a:p>
            <a:pPr fontAlgn="t"/>
            <a:r>
              <a:rPr lang="en-US" sz="1200" b="0" i="0" kern="1200" dirty="0">
                <a:solidFill>
                  <a:schemeClr val="tx1"/>
                </a:solidFill>
                <a:effectLst/>
                <a:latin typeface="Aptos Display" panose="020B0004020202020204" pitchFamily="34" charset="0"/>
                <a:ea typeface="+mn-ea"/>
                <a:cs typeface="+mn-cs"/>
              </a:rPr>
              <a:t>Was the final solution collaborative?</a:t>
            </a:r>
          </a:p>
          <a:p>
            <a:pPr fontAlgn="t"/>
            <a:r>
              <a:rPr lang="en-US" sz="1200" b="0" i="0" kern="1200" dirty="0">
                <a:solidFill>
                  <a:schemeClr val="tx1"/>
                </a:solidFill>
                <a:effectLst/>
                <a:latin typeface="Aptos Display" panose="020B0004020202020204" pitchFamily="34" charset="0"/>
                <a:ea typeface="+mn-ea"/>
                <a:cs typeface="+mn-cs"/>
              </a:rPr>
              <a:t>What was one thing done well?</a:t>
            </a:r>
          </a:p>
          <a:p>
            <a:pPr fontAlgn="t"/>
            <a:r>
              <a:rPr lang="en-US" sz="1200" b="0" i="0" kern="1200" dirty="0">
                <a:solidFill>
                  <a:schemeClr val="tx1"/>
                </a:solidFill>
                <a:effectLst/>
                <a:latin typeface="Aptos Display" panose="020B0004020202020204" pitchFamily="34" charset="0"/>
                <a:ea typeface="+mn-ea"/>
                <a:cs typeface="+mn-cs"/>
              </a:rPr>
              <a:t>What was one improvement opportunity?</a:t>
            </a:r>
          </a:p>
          <a:p>
            <a:endParaRPr lang="en-US" dirty="0"/>
          </a:p>
        </p:txBody>
      </p:sp>
      <p:sp>
        <p:nvSpPr>
          <p:cNvPr id="4" name="Slide Number Placeholder 3">
            <a:extLst>
              <a:ext uri="{FF2B5EF4-FFF2-40B4-BE49-F238E27FC236}">
                <a16:creationId xmlns:a16="http://schemas.microsoft.com/office/drawing/2014/main" id="{7C5E408D-6FDF-8489-5D3C-A4A2FEFF12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81D81A-ECFA-44F6-AAF8-C025198E56EC}" type="slidenum">
              <a:rPr kumimoji="0" lang="en-CA" sz="1200" b="0" i="0" u="none" strike="noStrike" kern="1200" cap="none" spc="0" normalizeH="0" baseline="0" noProof="0" smtClean="0">
                <a:ln>
                  <a:noFill/>
                </a:ln>
                <a:solidFill>
                  <a:prstClr val="black"/>
                </a:solidFill>
                <a:effectLst/>
                <a:uLnTx/>
                <a:uFillTx/>
                <a:latin typeface="Aptos Display" panose="020B00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CA" sz="12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extLst>
      <p:ext uri="{BB962C8B-B14F-4D97-AF65-F5344CB8AC3E}">
        <p14:creationId xmlns:p14="http://schemas.microsoft.com/office/powerpoint/2010/main" val="392685702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5F627-E041-CBAE-59B1-3CC048AEA0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BFA267-E666-2917-6434-AF993C9924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69E006-DB0C-EBDD-4FAF-ED6DFD8AED8D}"/>
              </a:ext>
            </a:extLst>
          </p:cNvPr>
          <p:cNvSpPr>
            <a:spLocks noGrp="1"/>
          </p:cNvSpPr>
          <p:nvPr>
            <p:ph type="body" idx="1"/>
          </p:nvPr>
        </p:nvSpPr>
        <p:spPr/>
        <p:txBody>
          <a:bodyPr/>
          <a:lstStyle/>
          <a:p>
            <a:r>
              <a:rPr lang="en-US" sz="1200" b="0" i="0" kern="1200" dirty="0">
                <a:solidFill>
                  <a:schemeClr val="tx1"/>
                </a:solidFill>
                <a:effectLst/>
                <a:latin typeface="Aptos Display" panose="020B0004020202020204" pitchFamily="34" charset="0"/>
                <a:ea typeface="+mn-ea"/>
                <a:cs typeface="+mn-cs"/>
              </a:rPr>
              <a:t>Where we’ve been</a:t>
            </a:r>
          </a:p>
          <a:p>
            <a:pPr marL="0" marR="0" lvl="0" indent="0" algn="l" defTabSz="924916" rtl="0" eaLnBrk="1" fontAlgn="auto" latinLnBrk="0" hangingPunct="1">
              <a:lnSpc>
                <a:spcPct val="100000"/>
              </a:lnSpc>
              <a:spcBef>
                <a:spcPts val="0"/>
              </a:spcBef>
              <a:spcAft>
                <a:spcPts val="0"/>
              </a:spcAft>
              <a:buClrTx/>
              <a:buSzTx/>
              <a:buFontTx/>
              <a:buNone/>
              <a:tabLst/>
              <a:defRPr/>
            </a:pPr>
            <a:endParaRPr kumimoji="0" lang="en-CA"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Slide Number Placeholder 3">
            <a:extLst>
              <a:ext uri="{FF2B5EF4-FFF2-40B4-BE49-F238E27FC236}">
                <a16:creationId xmlns:a16="http://schemas.microsoft.com/office/drawing/2014/main" id="{9160D4B0-67E2-E34F-CEAE-D6FEB7AB41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03433E-6BA4-4686-B361-B0806FE84879}" type="slidenum">
              <a:rPr kumimoji="0" lang="en-CA" sz="1200" b="0" i="0" u="none" strike="noStrike" kern="1200" cap="none" spc="0" normalizeH="0" baseline="0" noProof="0" smtClean="0">
                <a:ln>
                  <a:noFill/>
                </a:ln>
                <a:solidFill>
                  <a:prstClr val="black"/>
                </a:solidFill>
                <a:effectLst/>
                <a:uLnTx/>
                <a:uFillTx/>
                <a:latin typeface="Aptos Display" panose="020B00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CA" sz="12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extLst>
      <p:ext uri="{BB962C8B-B14F-4D97-AF65-F5344CB8AC3E}">
        <p14:creationId xmlns:p14="http://schemas.microsoft.com/office/powerpoint/2010/main" val="171293265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0608D-B127-A048-1E44-9A3D199CE9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21269E-443B-55FF-15CB-D369620D280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BA9EC35-E416-B3DE-852F-2FE731DC74B3}"/>
              </a:ext>
            </a:extLst>
          </p:cNvPr>
          <p:cNvSpPr>
            <a:spLocks noGrp="1"/>
          </p:cNvSpPr>
          <p:nvPr>
            <p:ph type="body" idx="1"/>
          </p:nvPr>
        </p:nvSpPr>
        <p:spPr/>
        <p:txBody>
          <a:bodyPr/>
          <a:lstStyle/>
          <a:p>
            <a:r>
              <a:rPr lang="en-US" sz="1100" dirty="0"/>
              <a:t>https://forms.office.com/r/PAFP6G8Vky</a:t>
            </a:r>
          </a:p>
          <a:p>
            <a:endParaRPr lang="en-US" sz="1100" dirty="0"/>
          </a:p>
          <a:p>
            <a:r>
              <a:rPr lang="en-US" sz="1100" dirty="0"/>
              <a:t>One more thing to share before we conclude.</a:t>
            </a:r>
          </a:p>
          <a:p>
            <a:r>
              <a:rPr lang="en-US" sz="1100" dirty="0"/>
              <a:t>Fill out this form and then we’ll wrap up. </a:t>
            </a:r>
          </a:p>
        </p:txBody>
      </p:sp>
      <p:sp>
        <p:nvSpPr>
          <p:cNvPr id="4" name="Slide Number Placeholder 3">
            <a:extLst>
              <a:ext uri="{FF2B5EF4-FFF2-40B4-BE49-F238E27FC236}">
                <a16:creationId xmlns:a16="http://schemas.microsoft.com/office/drawing/2014/main" id="{54E95B4C-ED63-6A9D-2C29-C857AA7AFF22}"/>
              </a:ext>
            </a:extLst>
          </p:cNvPr>
          <p:cNvSpPr>
            <a:spLocks noGrp="1"/>
          </p:cNvSpPr>
          <p:nvPr>
            <p:ph type="sldNum" sz="quarter" idx="5"/>
          </p:nvPr>
        </p:nvSpPr>
        <p:spPr/>
        <p:txBody>
          <a:bodyPr/>
          <a:lstStyle/>
          <a:p>
            <a:pPr defTabSz="931774">
              <a:defRPr/>
            </a:pPr>
            <a:fld id="{82430AFD-B311-4DB9-B834-13A0F6D7377A}" type="slidenum">
              <a:rPr lang="en-US">
                <a:solidFill>
                  <a:prstClr val="black"/>
                </a:solidFill>
                <a:latin typeface="Aptos" panose="02110004020202020204"/>
              </a:rPr>
              <a:pPr defTabSz="931774">
                <a:defRPr/>
              </a:pPr>
              <a:t>48</a:t>
            </a:fld>
            <a:endParaRPr lang="en-US">
              <a:solidFill>
                <a:prstClr val="black"/>
              </a:solidFill>
              <a:latin typeface="Aptos" panose="02110004020202020204"/>
            </a:endParaRPr>
          </a:p>
        </p:txBody>
      </p:sp>
    </p:spTree>
    <p:extLst>
      <p:ext uri="{BB962C8B-B14F-4D97-AF65-F5344CB8AC3E}">
        <p14:creationId xmlns:p14="http://schemas.microsoft.com/office/powerpoint/2010/main" val="12478258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Aptos Display" panose="020B0004020202020204" pitchFamily="34" charset="0"/>
                <a:ea typeface="+mn-ea"/>
                <a:cs typeface="+mn-cs"/>
              </a:rPr>
              <a:t>As we wrap up today, remember that difficult conversations are rarely easy, but avoiding them often makes things harder. Active listening, empathy, and clarity won't eliminate discomfort, but they will help you navigate it with confidence.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Aptos Display" panose="020B00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Aptos Display" panose="020B0004020202020204" pitchFamily="34" charset="0"/>
                <a:ea typeface="+mn-ea"/>
                <a:cs typeface="+mn-cs"/>
              </a:rPr>
              <a:t>Before you leave, identify one conversation you've been putting off and commit to taking the next step this week. The measure of today's workshop won't be what we discussed here—it's the conversation you choose to have afterward."</a:t>
            </a:r>
          </a:p>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49</a:t>
            </a:fld>
            <a:endParaRPr lang="en-CA" dirty="0"/>
          </a:p>
        </p:txBody>
      </p:sp>
    </p:spTree>
    <p:extLst>
      <p:ext uri="{BB962C8B-B14F-4D97-AF65-F5344CB8AC3E}">
        <p14:creationId xmlns:p14="http://schemas.microsoft.com/office/powerpoint/2010/main" val="32096394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Sign up for Team Management: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https://events.teams.microsoft.com/event/b6afea20-c130-4a60-8ad6-c23d0d6f25f4@c86b09eb-7ad7-4aa2-9d82-98a45bd8ec19</a:t>
            </a:r>
          </a:p>
          <a:p>
            <a:endParaRPr lang="en-US" dirty="0"/>
          </a:p>
        </p:txBody>
      </p:sp>
      <p:sp>
        <p:nvSpPr>
          <p:cNvPr id="4" name="Slide Number Placeholder 3"/>
          <p:cNvSpPr>
            <a:spLocks noGrp="1"/>
          </p:cNvSpPr>
          <p:nvPr>
            <p:ph type="sldNum" sz="quarter" idx="5"/>
          </p:nvPr>
        </p:nvSpPr>
        <p:spPr/>
        <p:txBody>
          <a:bodyPr/>
          <a:lstStyle/>
          <a:p>
            <a:fld id="{4181D81A-ECFA-44F6-AAF8-C025198E56EC}" type="slidenum">
              <a:rPr lang="en-CA" smtClean="0"/>
              <a:pPr/>
              <a:t>50</a:t>
            </a:fld>
            <a:endParaRPr lang="en-CA" dirty="0"/>
          </a:p>
        </p:txBody>
      </p:sp>
    </p:spTree>
    <p:extLst>
      <p:ext uri="{BB962C8B-B14F-4D97-AF65-F5344CB8AC3E}">
        <p14:creationId xmlns:p14="http://schemas.microsoft.com/office/powerpoint/2010/main" val="24071515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Light-B">
    <p:bg>
      <p:bgPr>
        <a:blipFill dpi="0" rotWithShape="1">
          <a:blip r:embed="rId2">
            <a:alphaModFix amt="85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8496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9D5437-9B3C-1965-8E4F-6F86DC3587D7}"/>
              </a:ext>
            </a:extLst>
          </p:cNvPr>
          <p:cNvSpPr>
            <a:spLocks noGrp="1"/>
          </p:cNvSpPr>
          <p:nvPr>
            <p:ph type="title"/>
          </p:nvPr>
        </p:nvSpPr>
        <p:spPr>
          <a:xfrm>
            <a:off x="838200" y="2538599"/>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5" name="Text Placeholder 2">
            <a:extLst>
              <a:ext uri="{FF2B5EF4-FFF2-40B4-BE49-F238E27FC236}">
                <a16:creationId xmlns:a16="http://schemas.microsoft.com/office/drawing/2014/main" id="{6CB52342-7F6A-3F62-08C0-35A3D90D5859}"/>
              </a:ext>
            </a:extLst>
          </p:cNvPr>
          <p:cNvSpPr>
            <a:spLocks noGrp="1"/>
          </p:cNvSpPr>
          <p:nvPr>
            <p:ph idx="1"/>
          </p:nvPr>
        </p:nvSpPr>
        <p:spPr>
          <a:xfrm>
            <a:off x="838200" y="3951360"/>
            <a:ext cx="10515600" cy="489117"/>
          </a:xfrm>
          <a:prstGeom prst="rect">
            <a:avLst/>
          </a:prstGeom>
        </p:spPr>
        <p:txBody>
          <a:bodyPr vert="horz" lIns="91440" tIns="45720" rIns="91440" bIns="45720" rtlCol="0">
            <a:normAutofit/>
          </a:bodyPr>
          <a:lstStyle>
            <a:lvl1pPr>
              <a:defRPr>
                <a:latin typeface="Aptos Display" panose="020B0004020202020204" pitchFamily="34" charset="0"/>
              </a:defRPr>
            </a:lvl1pPr>
          </a:lstStyle>
          <a:p>
            <a:pPr lvl="0"/>
            <a:r>
              <a:rPr lang="en-US" dirty="0"/>
              <a:t>Click to edit Master text styles</a:t>
            </a:r>
          </a:p>
        </p:txBody>
      </p:sp>
      <p:sp>
        <p:nvSpPr>
          <p:cNvPr id="3" name="Freeform 4">
            <a:extLst>
              <a:ext uri="{FF2B5EF4-FFF2-40B4-BE49-F238E27FC236}">
                <a16:creationId xmlns:a16="http://schemas.microsoft.com/office/drawing/2014/main" id="{0438EF55-1C14-E0B7-98CE-FB3414C611B9}"/>
              </a:ext>
            </a:extLst>
          </p:cNvPr>
          <p:cNvSpPr/>
          <p:nvPr/>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latin typeface="Aptos Display" panose="020B0004020202020204" pitchFamily="34" charset="0"/>
            </a:endParaRPr>
          </a:p>
        </p:txBody>
      </p:sp>
      <p:sp>
        <p:nvSpPr>
          <p:cNvPr id="6" name="Rectangle 5">
            <a:extLst>
              <a:ext uri="{FF2B5EF4-FFF2-40B4-BE49-F238E27FC236}">
                <a16:creationId xmlns:a16="http://schemas.microsoft.com/office/drawing/2014/main" id="{78AF37C0-74FD-DF68-3916-C16C263B971E}"/>
              </a:ext>
            </a:extLst>
          </p:cNvPr>
          <p:cNvSpPr/>
          <p:nvPr userDrawn="1"/>
        </p:nvSpPr>
        <p:spPr>
          <a:xfrm>
            <a:off x="5155096" y="5299544"/>
            <a:ext cx="7036904" cy="15584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reeform 6">
            <a:extLst>
              <a:ext uri="{FF2B5EF4-FFF2-40B4-BE49-F238E27FC236}">
                <a16:creationId xmlns:a16="http://schemas.microsoft.com/office/drawing/2014/main" id="{64823E84-51C0-8A55-B0F3-81639C532CBE}"/>
              </a:ext>
            </a:extLst>
          </p:cNvPr>
          <p:cNvSpPr/>
          <p:nvPr/>
        </p:nvSpPr>
        <p:spPr>
          <a:xfrm>
            <a:off x="7648970" y="5955527"/>
            <a:ext cx="4267169" cy="715505"/>
          </a:xfrm>
          <a:custGeom>
            <a:avLst/>
            <a:gdLst/>
            <a:ahLst/>
            <a:cxnLst/>
            <a:rect l="l" t="t" r="r" b="b"/>
            <a:pathLst>
              <a:path w="4267169" h="715505">
                <a:moveTo>
                  <a:pt x="0" y="0"/>
                </a:moveTo>
                <a:lnTo>
                  <a:pt x="4267169" y="0"/>
                </a:lnTo>
                <a:lnTo>
                  <a:pt x="4267169" y="715505"/>
                </a:lnTo>
                <a:lnTo>
                  <a:pt x="0" y="715505"/>
                </a:lnTo>
                <a:lnTo>
                  <a:pt x="0" y="0"/>
                </a:lnTo>
                <a:close/>
              </a:path>
            </a:pathLst>
          </a:custGeom>
          <a:blipFill>
            <a:blip r:embed="rId3"/>
            <a:stretch>
              <a:fillRect/>
            </a:stretch>
          </a:blipFill>
        </p:spPr>
        <p:txBody>
          <a:bodyPr/>
          <a:lstStyle/>
          <a:p>
            <a:endParaRPr lang="en-US" dirty="0">
              <a:latin typeface="Aptos Display" panose="020B0004020202020204" pitchFamily="34" charset="0"/>
            </a:endParaRPr>
          </a:p>
        </p:txBody>
      </p:sp>
    </p:spTree>
    <p:extLst>
      <p:ext uri="{BB962C8B-B14F-4D97-AF65-F5344CB8AC3E}">
        <p14:creationId xmlns:p14="http://schemas.microsoft.com/office/powerpoint/2010/main" val="3095692587"/>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074F85A-A554-5B41-54B9-67FE804D84C9}"/>
              </a:ext>
            </a:extLst>
          </p:cNvPr>
          <p:cNvSpPr>
            <a:spLocks noGrp="1"/>
          </p:cNvSpPr>
          <p:nvPr>
            <p:ph type="title"/>
          </p:nvPr>
        </p:nvSpPr>
        <p:spPr>
          <a:xfrm>
            <a:off x="1139449" y="633244"/>
            <a:ext cx="10515600" cy="1325563"/>
          </a:xfrm>
          <a:prstGeom prst="rect">
            <a:avLst/>
          </a:prstGeom>
        </p:spPr>
        <p:txBody>
          <a:bodyPr vert="horz" lIns="91440" tIns="45720" rIns="91440" bIns="45720" rtlCol="0" anchor="ctr">
            <a:noAutofit/>
          </a:bodyPr>
          <a:lstStyle>
            <a:lvl1pPr>
              <a:defRPr/>
            </a:lvl1p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3E6B4C84-F748-E293-FFE1-A1AE77CC94EF}"/>
              </a:ext>
            </a:extLst>
          </p:cNvPr>
          <p:cNvSpPr>
            <a:spLocks noGrp="1"/>
          </p:cNvSpPr>
          <p:nvPr>
            <p:ph idx="1"/>
          </p:nvPr>
        </p:nvSpPr>
        <p:spPr>
          <a:xfrm>
            <a:off x="1139449" y="2195777"/>
            <a:ext cx="10515600" cy="489117"/>
          </a:xfrm>
          <a:prstGeom prst="rect">
            <a:avLst/>
          </a:prstGeom>
        </p:spPr>
        <p:txBody>
          <a:bodyPr vert="horz" lIns="91440" tIns="45720" rIns="91440" bIns="45720" rtlCol="0">
            <a:normAutofit/>
          </a:bodyPr>
          <a:lstStyle>
            <a:lvl1pPr>
              <a:defRPr>
                <a:latin typeface="Aptos Display" panose="020B0004020202020204" pitchFamily="34" charset="0"/>
              </a:defRPr>
            </a:lvl1pPr>
          </a:lstStyle>
          <a:p>
            <a:pPr lvl="0"/>
            <a:r>
              <a:rPr lang="en-US" dirty="0"/>
              <a:t>Click to edit Master text styles</a:t>
            </a:r>
          </a:p>
        </p:txBody>
      </p:sp>
      <p:sp>
        <p:nvSpPr>
          <p:cNvPr id="2" name="Freeform 4">
            <a:extLst>
              <a:ext uri="{FF2B5EF4-FFF2-40B4-BE49-F238E27FC236}">
                <a16:creationId xmlns:a16="http://schemas.microsoft.com/office/drawing/2014/main" id="{800244FC-EB38-49F0-B875-DAD0F2B38343}"/>
              </a:ext>
            </a:extLst>
          </p:cNvPr>
          <p:cNvSpPr/>
          <p:nvPr/>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latin typeface="Aptos Display" panose="020B0004020202020204" pitchFamily="34" charset="0"/>
            </a:endParaRPr>
          </a:p>
        </p:txBody>
      </p:sp>
    </p:spTree>
    <p:extLst>
      <p:ext uri="{BB962C8B-B14F-4D97-AF65-F5344CB8AC3E}">
        <p14:creationId xmlns:p14="http://schemas.microsoft.com/office/powerpoint/2010/main" val="526551162"/>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074F85A-A554-5B41-54B9-67FE804D84C9}"/>
              </a:ext>
            </a:extLst>
          </p:cNvPr>
          <p:cNvSpPr>
            <a:spLocks noGrp="1"/>
          </p:cNvSpPr>
          <p:nvPr>
            <p:ph type="title" hasCustomPrompt="1"/>
          </p:nvPr>
        </p:nvSpPr>
        <p:spPr>
          <a:xfrm>
            <a:off x="1139449" y="633244"/>
            <a:ext cx="10515600" cy="1325563"/>
          </a:xfrm>
          <a:prstGeom prst="rect">
            <a:avLst/>
          </a:prstGeom>
        </p:spPr>
        <p:txBody>
          <a:bodyPr vert="horz" lIns="91440" tIns="45720" rIns="91440" bIns="45720" rtlCol="0" anchor="ctr">
            <a:noAutofit/>
          </a:bodyPr>
          <a:lstStyle>
            <a:lvl1pPr>
              <a:defRPr/>
            </a:lvl1pPr>
          </a:lstStyle>
          <a:p>
            <a:r>
              <a:rPr lang="en-US" dirty="0"/>
              <a:t>Title</a:t>
            </a:r>
          </a:p>
        </p:txBody>
      </p:sp>
      <p:sp>
        <p:nvSpPr>
          <p:cNvPr id="4" name="Text Placeholder 2">
            <a:extLst>
              <a:ext uri="{FF2B5EF4-FFF2-40B4-BE49-F238E27FC236}">
                <a16:creationId xmlns:a16="http://schemas.microsoft.com/office/drawing/2014/main" id="{3E6B4C84-F748-E293-FFE1-A1AE77CC94EF}"/>
              </a:ext>
            </a:extLst>
          </p:cNvPr>
          <p:cNvSpPr>
            <a:spLocks noGrp="1"/>
          </p:cNvSpPr>
          <p:nvPr>
            <p:ph idx="1" hasCustomPrompt="1"/>
          </p:nvPr>
        </p:nvSpPr>
        <p:spPr>
          <a:xfrm>
            <a:off x="1139449" y="2258840"/>
            <a:ext cx="10515600" cy="489117"/>
          </a:xfrm>
          <a:prstGeom prst="rect">
            <a:avLst/>
          </a:prstGeom>
        </p:spPr>
        <p:txBody>
          <a:bodyPr vert="horz" lIns="91440" tIns="45720" rIns="91440" bIns="45720" rtlCol="0">
            <a:normAutofit/>
          </a:bodyPr>
          <a:lstStyle>
            <a:lvl1pPr>
              <a:defRPr>
                <a:latin typeface="Aptos Display" panose="020B0004020202020204" pitchFamily="34" charset="0"/>
              </a:defRPr>
            </a:lvl1pPr>
          </a:lstStyle>
          <a:p>
            <a:pPr lvl="0"/>
            <a:r>
              <a:rPr lang="en-US" dirty="0"/>
              <a:t>Text</a:t>
            </a:r>
          </a:p>
        </p:txBody>
      </p:sp>
    </p:spTree>
    <p:extLst>
      <p:ext uri="{BB962C8B-B14F-4D97-AF65-F5344CB8AC3E}">
        <p14:creationId xmlns:p14="http://schemas.microsoft.com/office/powerpoint/2010/main" val="163625724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Freeform 4">
            <a:extLst>
              <a:ext uri="{FF2B5EF4-FFF2-40B4-BE49-F238E27FC236}">
                <a16:creationId xmlns:a16="http://schemas.microsoft.com/office/drawing/2014/main" id="{3E9FE018-2F9F-7A15-1C24-0588F12B4F27}"/>
              </a:ext>
            </a:extLst>
          </p:cNvPr>
          <p:cNvSpPr/>
          <p:nvPr/>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latin typeface="Aptos Display" panose="020B0004020202020204" pitchFamily="34" charset="0"/>
            </a:endParaRPr>
          </a:p>
        </p:txBody>
      </p:sp>
    </p:spTree>
    <p:extLst>
      <p:ext uri="{BB962C8B-B14F-4D97-AF65-F5344CB8AC3E}">
        <p14:creationId xmlns:p14="http://schemas.microsoft.com/office/powerpoint/2010/main" val="218942227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074F85A-A554-5B41-54B9-67FE804D84C9}"/>
              </a:ext>
            </a:extLst>
          </p:cNvPr>
          <p:cNvSpPr>
            <a:spLocks noGrp="1"/>
          </p:cNvSpPr>
          <p:nvPr>
            <p:ph type="title"/>
          </p:nvPr>
        </p:nvSpPr>
        <p:spPr>
          <a:xfrm>
            <a:off x="1139449" y="633244"/>
            <a:ext cx="10515600" cy="1325563"/>
          </a:xfrm>
          <a:prstGeom prst="rect">
            <a:avLst/>
          </a:prstGeom>
        </p:spPr>
        <p:txBody>
          <a:bodyPr vert="horz" lIns="91440" tIns="45720" rIns="91440" bIns="45720" rtlCol="0" anchor="ctr">
            <a:noAutofit/>
          </a:bodyPr>
          <a:lstStyle>
            <a:lvl1pPr>
              <a:defRPr/>
            </a:lvl1p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3E6B4C84-F748-E293-FFE1-A1AE77CC94EF}"/>
              </a:ext>
            </a:extLst>
          </p:cNvPr>
          <p:cNvSpPr>
            <a:spLocks noGrp="1"/>
          </p:cNvSpPr>
          <p:nvPr>
            <p:ph idx="1"/>
          </p:nvPr>
        </p:nvSpPr>
        <p:spPr>
          <a:xfrm>
            <a:off x="1139449" y="2100164"/>
            <a:ext cx="10515600" cy="489117"/>
          </a:xfrm>
          <a:prstGeom prst="rect">
            <a:avLst/>
          </a:prstGeom>
        </p:spPr>
        <p:txBody>
          <a:bodyPr vert="horz" lIns="91440" tIns="45720" rIns="91440" bIns="45720" rtlCol="0">
            <a:normAutofit/>
          </a:bodyPr>
          <a:lstStyle>
            <a:lvl1pPr>
              <a:defRPr>
                <a:latin typeface="Aptos Display" panose="020B0004020202020204" pitchFamily="34" charset="0"/>
              </a:defRPr>
            </a:lvl1pPr>
          </a:lstStyle>
          <a:p>
            <a:pPr lvl="0"/>
            <a:r>
              <a:rPr lang="en-US" dirty="0"/>
              <a:t>Click to edit Master text styles</a:t>
            </a:r>
          </a:p>
        </p:txBody>
      </p:sp>
      <p:sp>
        <p:nvSpPr>
          <p:cNvPr id="5" name="AutoShape 3">
            <a:extLst>
              <a:ext uri="{FF2B5EF4-FFF2-40B4-BE49-F238E27FC236}">
                <a16:creationId xmlns:a16="http://schemas.microsoft.com/office/drawing/2014/main" id="{1FA8E42B-8152-E230-941E-E0FF3A445204}"/>
              </a:ext>
            </a:extLst>
          </p:cNvPr>
          <p:cNvSpPr/>
          <p:nvPr/>
        </p:nvSpPr>
        <p:spPr>
          <a:xfrm>
            <a:off x="1139449" y="3114243"/>
            <a:ext cx="10061951" cy="45719"/>
          </a:xfrm>
          <a:prstGeom prst="rect">
            <a:avLst/>
          </a:prstGeom>
          <a:solidFill>
            <a:srgbClr val="9BC04B"/>
          </a:solidFill>
        </p:spPr>
        <p:txBody>
          <a:bodyPr/>
          <a:lstStyle/>
          <a:p>
            <a:endParaRPr lang="en-US" dirty="0">
              <a:latin typeface="Aptos Display" panose="020B0004020202020204" pitchFamily="34" charset="0"/>
            </a:endParaRPr>
          </a:p>
        </p:txBody>
      </p:sp>
      <p:sp>
        <p:nvSpPr>
          <p:cNvPr id="2" name="Freeform 4">
            <a:extLst>
              <a:ext uri="{FF2B5EF4-FFF2-40B4-BE49-F238E27FC236}">
                <a16:creationId xmlns:a16="http://schemas.microsoft.com/office/drawing/2014/main" id="{FE8BB598-9B89-EFFE-27E1-7680A86BD9F6}"/>
              </a:ext>
            </a:extLst>
          </p:cNvPr>
          <p:cNvSpPr/>
          <p:nvPr/>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latin typeface="Aptos Display" panose="020B0004020202020204" pitchFamily="34" charset="0"/>
            </a:endParaRPr>
          </a:p>
        </p:txBody>
      </p:sp>
    </p:spTree>
    <p:extLst>
      <p:ext uri="{BB962C8B-B14F-4D97-AF65-F5344CB8AC3E}">
        <p14:creationId xmlns:p14="http://schemas.microsoft.com/office/powerpoint/2010/main" val="2978895953"/>
      </p:ext>
    </p:extLst>
  </p:cSld>
  <p:clrMapOvr>
    <a:masterClrMapping/>
  </p:clrMapOvr>
  <p:transition>
    <p:fade thruBlk="1"/>
  </p:transition>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ver-Light-B">
    <p:bg>
      <p:bgPr>
        <a:blipFill dpi="0" rotWithShape="1">
          <a:blip r:embed="rId2">
            <a:alphaModFix amt="85000"/>
            <a:lum/>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6CED198-04B0-1D4B-9CF9-27BE895D0690}"/>
              </a:ext>
            </a:extLst>
          </p:cNvPr>
          <p:cNvSpPr>
            <a:spLocks noGrp="1"/>
          </p:cNvSpPr>
          <p:nvPr>
            <p:ph type="body" sz="quarter" idx="10" hasCustomPrompt="1"/>
          </p:nvPr>
        </p:nvSpPr>
        <p:spPr>
          <a:xfrm>
            <a:off x="650790" y="1391732"/>
            <a:ext cx="7384883" cy="1306512"/>
          </a:xfrm>
          <a:prstGeom prst="rect">
            <a:avLst/>
          </a:prstGeom>
        </p:spPr>
        <p:txBody>
          <a:bodyPr/>
          <a:lstStyle>
            <a:lvl1pPr>
              <a:lnSpc>
                <a:spcPct val="90000"/>
              </a:lnSpc>
              <a:defRPr sz="4400" b="1" i="0">
                <a:solidFill>
                  <a:srgbClr val="41439A"/>
                </a:solidFill>
                <a:latin typeface="Aptos Display" panose="020B0004020202020204" pitchFamily="34" charset="0"/>
              </a:defRPr>
            </a:lvl1pPr>
            <a:lvl2pPr>
              <a:defRPr sz="4400" b="1" i="0">
                <a:solidFill>
                  <a:schemeClr val="bg1"/>
                </a:solidFill>
                <a:latin typeface="Montserrat SemiBold" pitchFamily="2" charset="77"/>
              </a:defRPr>
            </a:lvl2pPr>
            <a:lvl3pPr>
              <a:defRPr sz="4400" b="1" i="0">
                <a:solidFill>
                  <a:schemeClr val="bg1"/>
                </a:solidFill>
                <a:latin typeface="Montserrat SemiBold" pitchFamily="2" charset="77"/>
              </a:defRPr>
            </a:lvl3pPr>
            <a:lvl4pPr>
              <a:defRPr sz="4400" b="1" i="0">
                <a:solidFill>
                  <a:schemeClr val="bg1"/>
                </a:solidFill>
                <a:latin typeface="Montserrat SemiBold" pitchFamily="2" charset="77"/>
              </a:defRPr>
            </a:lvl4pPr>
            <a:lvl5pPr>
              <a:defRPr sz="4400" b="1" i="0">
                <a:solidFill>
                  <a:schemeClr val="bg1"/>
                </a:solidFill>
                <a:latin typeface="Montserrat SemiBold" pitchFamily="2" charset="77"/>
              </a:defRPr>
            </a:lvl5pPr>
          </a:lstStyle>
          <a:p>
            <a:pPr lvl="0"/>
            <a:r>
              <a:rPr lang="en-US" dirty="0"/>
              <a:t>Observe The Evolution of Quantum Capacity</a:t>
            </a:r>
          </a:p>
        </p:txBody>
      </p:sp>
      <p:sp>
        <p:nvSpPr>
          <p:cNvPr id="5" name="Text Placeholder 12">
            <a:extLst>
              <a:ext uri="{FF2B5EF4-FFF2-40B4-BE49-F238E27FC236}">
                <a16:creationId xmlns:a16="http://schemas.microsoft.com/office/drawing/2014/main" id="{A4CCF3E3-77ED-8B47-BA4F-C8AA5DC7EF51}"/>
              </a:ext>
            </a:extLst>
          </p:cNvPr>
          <p:cNvSpPr>
            <a:spLocks noGrp="1"/>
          </p:cNvSpPr>
          <p:nvPr>
            <p:ph type="body" sz="quarter" idx="11" hasCustomPrompt="1"/>
          </p:nvPr>
        </p:nvSpPr>
        <p:spPr>
          <a:xfrm>
            <a:off x="650790" y="2794291"/>
            <a:ext cx="5702883" cy="1893887"/>
          </a:xfrm>
          <a:prstGeom prst="rect">
            <a:avLst/>
          </a:prstGeom>
        </p:spPr>
        <p:txBody>
          <a:bodyPr/>
          <a:lstStyle>
            <a:lvl1pPr>
              <a:lnSpc>
                <a:spcPct val="110000"/>
              </a:lnSpc>
              <a:defRPr lang="en-US" sz="2800" b="0" i="0">
                <a:solidFill>
                  <a:srgbClr val="858585"/>
                </a:solidFill>
                <a:latin typeface="Aptos Display" panose="020B0004020202020204" pitchFamily="34" charset="0"/>
                <a:ea typeface="Roboto Condensed Light" panose="02000000000000000000" pitchFamily="2" charset="0"/>
                <a:cs typeface="+mn-cs"/>
              </a:defRPr>
            </a:lvl1pPr>
            <a:lvl2pPr>
              <a:defRPr sz="3000" b="0" i="0">
                <a:solidFill>
                  <a:schemeClr val="bg1"/>
                </a:solidFill>
                <a:latin typeface="Exo Light" pitchFamily="2" charset="77"/>
              </a:defRPr>
            </a:lvl2pPr>
            <a:lvl3pPr>
              <a:defRPr sz="3000" b="0" i="0">
                <a:solidFill>
                  <a:schemeClr val="bg1"/>
                </a:solidFill>
                <a:latin typeface="Exo Light" pitchFamily="2" charset="77"/>
              </a:defRPr>
            </a:lvl3pPr>
            <a:lvl4pPr>
              <a:defRPr sz="3000" b="0" i="0">
                <a:solidFill>
                  <a:schemeClr val="bg1"/>
                </a:solidFill>
                <a:latin typeface="Exo Light" pitchFamily="2" charset="77"/>
              </a:defRPr>
            </a:lvl4pPr>
            <a:lvl5pPr>
              <a:defRPr sz="3000" b="0" i="0">
                <a:solidFill>
                  <a:schemeClr val="bg1"/>
                </a:solidFill>
                <a:latin typeface="Exo Light" pitchFamily="2" charset="77"/>
              </a:defRPr>
            </a:lvl5pPr>
          </a:lstStyle>
          <a:p>
            <a:pPr marL="0" lvl="0">
              <a:lnSpc>
                <a:spcPct val="110000"/>
              </a:lnSpc>
            </a:pPr>
            <a:r>
              <a:rPr lang="en-US" dirty="0"/>
              <a:t>Keep track of a transformational technology as it evolves.</a:t>
            </a:r>
          </a:p>
        </p:txBody>
      </p:sp>
    </p:spTree>
    <p:extLst>
      <p:ext uri="{BB962C8B-B14F-4D97-AF65-F5344CB8AC3E}">
        <p14:creationId xmlns:p14="http://schemas.microsoft.com/office/powerpoint/2010/main" val="847768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05411-3372-05DE-63B8-68CA2BF046B5}"/>
              </a:ext>
            </a:extLst>
          </p:cNvPr>
          <p:cNvSpPr>
            <a:spLocks noGrp="1"/>
          </p:cNvSpPr>
          <p:nvPr>
            <p:ph type="ctrTitle"/>
          </p:nvPr>
        </p:nvSpPr>
        <p:spPr>
          <a:xfrm>
            <a:off x="1524000" y="1122363"/>
            <a:ext cx="9144000" cy="2387600"/>
          </a:xfrm>
        </p:spPr>
        <p:txBody>
          <a:bodyPr anchor="b"/>
          <a:lstStyle>
            <a:lvl1pPr algn="ctr">
              <a:defRPr sz="6000" b="1"/>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37AF74D-FA4E-5BC2-3CC5-0B89B9740C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507990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Freeform 4">
            <a:extLst>
              <a:ext uri="{FF2B5EF4-FFF2-40B4-BE49-F238E27FC236}">
                <a16:creationId xmlns:a16="http://schemas.microsoft.com/office/drawing/2014/main" id="{3E9FE018-2F9F-7A15-1C24-0588F12B4F2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3" name="Title Placeholder 1">
            <a:extLst>
              <a:ext uri="{FF2B5EF4-FFF2-40B4-BE49-F238E27FC236}">
                <a16:creationId xmlns:a16="http://schemas.microsoft.com/office/drawing/2014/main" id="{ED5F7A97-F5F7-9D91-38F4-AC2D4DE88B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D457C196-F41A-617E-4769-57FA3919F676}"/>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800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4540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A756D-8573-3154-3F18-6BCECA17C137}"/>
              </a:ext>
            </a:extLst>
          </p:cNvPr>
          <p:cNvSpPr>
            <a:spLocks noGrp="1"/>
          </p:cNvSpPr>
          <p:nvPr>
            <p:ph type="title"/>
          </p:nvPr>
        </p:nvSpPr>
        <p:spPr/>
        <p:txBody>
          <a:bodyPr/>
          <a:lstStyle>
            <a:lvl1pPr>
              <a:defRPr b="1"/>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CAE6AB89-941D-B59F-92AF-FF89DE5746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2C9785-611D-8BF1-2EF6-8BF3C93DDA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4723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533D4-A37A-8CD0-EA94-43B8E8703E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BF1D697-2FB0-674A-675C-7B0AB7E271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4BF2FEB8-BFE3-190D-4CFA-CE0A20F103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3178461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Content Slide-smaller headers">
    <p:spTree>
      <p:nvGrpSpPr>
        <p:cNvPr id="1" name=""/>
        <p:cNvGrpSpPr/>
        <p:nvPr/>
      </p:nvGrpSpPr>
      <p:grpSpPr>
        <a:xfrm>
          <a:off x="0" y="0"/>
          <a:ext cx="0" cy="0"/>
          <a:chOff x="0" y="0"/>
          <a:chExt cx="0" cy="0"/>
        </a:xfrm>
      </p:grpSpPr>
      <p:sp>
        <p:nvSpPr>
          <p:cNvPr id="7" name="Text Placeholder 17">
            <a:extLst>
              <a:ext uri="{FF2B5EF4-FFF2-40B4-BE49-F238E27FC236}">
                <a16:creationId xmlns:a16="http://schemas.microsoft.com/office/drawing/2014/main" id="{BC346A8C-5C1D-114F-94D6-BBB1ED290669}"/>
              </a:ext>
            </a:extLst>
          </p:cNvPr>
          <p:cNvSpPr>
            <a:spLocks noGrp="1"/>
          </p:cNvSpPr>
          <p:nvPr>
            <p:ph type="body" sz="quarter" idx="13"/>
          </p:nvPr>
        </p:nvSpPr>
        <p:spPr>
          <a:xfrm>
            <a:off x="383808" y="2035250"/>
            <a:ext cx="5676478" cy="473616"/>
          </a:xfrm>
          <a:prstGeom prst="rect">
            <a:avLst/>
          </a:prstGeom>
        </p:spPr>
        <p:txBody>
          <a:bodyPr lIns="0" tIns="0" rIns="0" bIns="0">
            <a:noAutofit/>
          </a:bodyPr>
          <a:lstStyle>
            <a:lvl1pPr marL="0" indent="0">
              <a:lnSpc>
                <a:spcPct val="90000"/>
              </a:lnSpc>
              <a:buNone/>
              <a:defRPr sz="1600" b="0" i="0">
                <a:solidFill>
                  <a:srgbClr val="414299"/>
                </a:solidFill>
                <a:latin typeface="Exo" panose="02000503000000000000" pitchFamily="2" charset="77"/>
                <a:cs typeface="Arial" panose="020B0604020202020204" pitchFamily="34" charset="0"/>
              </a:defRPr>
            </a:lvl1pPr>
            <a:lvl2pPr marL="457154" indent="0">
              <a:lnSpc>
                <a:spcPts val="1400"/>
              </a:lnSpc>
              <a:buNone/>
              <a:defRPr sz="1400">
                <a:solidFill>
                  <a:srgbClr val="2576B7"/>
                </a:solidFill>
                <a:latin typeface="Arial" panose="020B0604020202020204" pitchFamily="34" charset="0"/>
                <a:cs typeface="Arial" panose="020B0604020202020204" pitchFamily="34" charset="0"/>
              </a:defRPr>
            </a:lvl2pPr>
            <a:lvl3pPr marL="914309" indent="0">
              <a:lnSpc>
                <a:spcPts val="1400"/>
              </a:lnSpc>
              <a:buNone/>
              <a:defRPr sz="1400">
                <a:solidFill>
                  <a:srgbClr val="2576B7"/>
                </a:solidFill>
                <a:latin typeface="Arial" panose="020B0604020202020204" pitchFamily="34" charset="0"/>
                <a:cs typeface="Arial" panose="020B0604020202020204" pitchFamily="34" charset="0"/>
              </a:defRPr>
            </a:lvl3pPr>
            <a:lvl4pPr marL="1371463" indent="0">
              <a:lnSpc>
                <a:spcPts val="1400"/>
              </a:lnSpc>
              <a:buNone/>
              <a:defRPr sz="1400">
                <a:solidFill>
                  <a:srgbClr val="2576B7"/>
                </a:solidFill>
                <a:latin typeface="Arial" panose="020B0604020202020204" pitchFamily="34" charset="0"/>
                <a:cs typeface="Arial" panose="020B0604020202020204" pitchFamily="34" charset="0"/>
              </a:defRPr>
            </a:lvl4pPr>
            <a:lvl5pPr marL="1828617" indent="0">
              <a:lnSpc>
                <a:spcPts val="1400"/>
              </a:lnSpc>
              <a:buNone/>
              <a:defRPr sz="1400">
                <a:solidFill>
                  <a:srgbClr val="2576B7"/>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4">
            <a:extLst>
              <a:ext uri="{FF2B5EF4-FFF2-40B4-BE49-F238E27FC236}">
                <a16:creationId xmlns:a16="http://schemas.microsoft.com/office/drawing/2014/main" id="{4B8B8A6C-F3E5-4C48-A9BB-D5FCE566C12E}"/>
              </a:ext>
            </a:extLst>
          </p:cNvPr>
          <p:cNvSpPr>
            <a:spLocks noGrp="1"/>
          </p:cNvSpPr>
          <p:nvPr>
            <p:ph type="body" sz="quarter" idx="12"/>
          </p:nvPr>
        </p:nvSpPr>
        <p:spPr>
          <a:xfrm>
            <a:off x="371428" y="3127758"/>
            <a:ext cx="3744424" cy="2680175"/>
          </a:xfrm>
          <a:prstGeom prst="rect">
            <a:avLst/>
          </a:prstGeom>
        </p:spPr>
        <p:txBody>
          <a:bodyPr lIns="0" tIns="0" rIns="0" bIns="0" numCol="1" spcCol="360000">
            <a:noAutofit/>
          </a:bodyPr>
          <a:lstStyle>
            <a:lvl1pPr marL="0" indent="0">
              <a:lnSpc>
                <a:spcPct val="110000"/>
              </a:lnSpc>
              <a:buNone/>
              <a:defRPr sz="1400" b="0" i="0">
                <a:solidFill>
                  <a:srgbClr val="000000"/>
                </a:solidFill>
                <a:latin typeface="Aptos Display" panose="020B0004020202020204" pitchFamily="34" charset="0"/>
                <a:cs typeface="Arial Narrow" panose="020B0604020202020204" pitchFamily="34" charset="0"/>
              </a:defRPr>
            </a:lvl1pPr>
            <a:lvl2pPr marL="457154" indent="0">
              <a:lnSpc>
                <a:spcPts val="1700"/>
              </a:lnSpc>
              <a:buNone/>
              <a:defRPr sz="1400">
                <a:solidFill>
                  <a:srgbClr val="4B4B4B"/>
                </a:solidFill>
                <a:latin typeface="Arial" panose="020B0604020202020204" pitchFamily="34" charset="0"/>
                <a:cs typeface="Arial" panose="020B0604020202020204" pitchFamily="34" charset="0"/>
              </a:defRPr>
            </a:lvl2pPr>
            <a:lvl3pPr marL="914309" indent="0">
              <a:lnSpc>
                <a:spcPts val="1700"/>
              </a:lnSpc>
              <a:buNone/>
              <a:defRPr sz="1400">
                <a:solidFill>
                  <a:srgbClr val="4B4B4B"/>
                </a:solidFill>
                <a:latin typeface="Arial" panose="020B0604020202020204" pitchFamily="34" charset="0"/>
                <a:cs typeface="Arial" panose="020B0604020202020204" pitchFamily="34" charset="0"/>
              </a:defRPr>
            </a:lvl3pPr>
            <a:lvl4pPr marL="1371463" indent="0">
              <a:lnSpc>
                <a:spcPts val="1700"/>
              </a:lnSpc>
              <a:buNone/>
              <a:defRPr sz="1400">
                <a:solidFill>
                  <a:srgbClr val="4B4B4B"/>
                </a:solidFill>
                <a:latin typeface="Arial" panose="020B0604020202020204" pitchFamily="34" charset="0"/>
                <a:cs typeface="Arial" panose="020B0604020202020204" pitchFamily="34" charset="0"/>
              </a:defRPr>
            </a:lvl4pPr>
            <a:lvl5pPr marL="1828617" indent="0">
              <a:lnSpc>
                <a:spcPts val="1700"/>
              </a:lnSpc>
              <a:buNone/>
              <a:defRPr sz="1400">
                <a:solidFill>
                  <a:srgbClr val="4B4B4B"/>
                </a:solidFill>
                <a:latin typeface="Arial" panose="020B0604020202020204" pitchFamily="34" charset="0"/>
                <a:cs typeface="Arial" panose="020B0604020202020204" pitchFamily="34" charset="0"/>
              </a:defRPr>
            </a:lvl5pPr>
          </a:lstStyle>
          <a:p>
            <a:pPr lvl="0"/>
            <a:r>
              <a:rPr lang="en-US" dirty="0"/>
              <a:t>Click to edit Master text styles</a:t>
            </a:r>
          </a:p>
        </p:txBody>
      </p:sp>
      <p:sp>
        <p:nvSpPr>
          <p:cNvPr id="15" name="Text Placeholder 2">
            <a:extLst>
              <a:ext uri="{FF2B5EF4-FFF2-40B4-BE49-F238E27FC236}">
                <a16:creationId xmlns:a16="http://schemas.microsoft.com/office/drawing/2014/main" id="{77409FE2-813B-724E-86F8-B4EDF3C9F288}"/>
              </a:ext>
            </a:extLst>
          </p:cNvPr>
          <p:cNvSpPr>
            <a:spLocks noGrp="1"/>
          </p:cNvSpPr>
          <p:nvPr>
            <p:ph type="body" sz="quarter" idx="18" hasCustomPrompt="1"/>
          </p:nvPr>
        </p:nvSpPr>
        <p:spPr>
          <a:xfrm>
            <a:off x="287238" y="625475"/>
            <a:ext cx="5452353" cy="369948"/>
          </a:xfrm>
          <a:prstGeom prst="rect">
            <a:avLst/>
          </a:prstGeom>
        </p:spPr>
        <p:txBody>
          <a:bodyPr/>
          <a:lstStyle>
            <a:lvl1pPr marL="0" indent="0" algn="l">
              <a:spcBef>
                <a:spcPts val="0"/>
              </a:spcBef>
              <a:buNone/>
              <a:defRPr sz="2000">
                <a:solidFill>
                  <a:srgbClr val="414299"/>
                </a:solidFill>
                <a:latin typeface="Aptos Display" panose="020B0004020202020204" pitchFamily="34" charset="0"/>
              </a:defRPr>
            </a:lvl1pPr>
          </a:lstStyle>
          <a:p>
            <a:pPr lvl="0"/>
            <a:r>
              <a:rPr lang="en-US" dirty="0"/>
              <a:t>CLICK TO EDIT MASTER TEXT STYLES</a:t>
            </a:r>
          </a:p>
        </p:txBody>
      </p:sp>
      <p:sp>
        <p:nvSpPr>
          <p:cNvPr id="16" name="Text Placeholder 2">
            <a:extLst>
              <a:ext uri="{FF2B5EF4-FFF2-40B4-BE49-F238E27FC236}">
                <a16:creationId xmlns:a16="http://schemas.microsoft.com/office/drawing/2014/main" id="{8B6FA7CC-51AB-1D4A-BE65-D02E5A9AEBA4}"/>
              </a:ext>
            </a:extLst>
          </p:cNvPr>
          <p:cNvSpPr>
            <a:spLocks noGrp="1"/>
          </p:cNvSpPr>
          <p:nvPr>
            <p:ph type="body" sz="quarter" idx="19" hasCustomPrompt="1"/>
          </p:nvPr>
        </p:nvSpPr>
        <p:spPr>
          <a:xfrm>
            <a:off x="290412" y="1030587"/>
            <a:ext cx="6885741" cy="589867"/>
          </a:xfrm>
          <a:prstGeom prst="rect">
            <a:avLst/>
          </a:prstGeom>
        </p:spPr>
        <p:txBody>
          <a:bodyPr/>
          <a:lstStyle>
            <a:lvl1pPr marL="0" indent="0" algn="l">
              <a:spcBef>
                <a:spcPts val="0"/>
              </a:spcBef>
              <a:buNone/>
              <a:defRPr sz="4000" b="1" i="0">
                <a:solidFill>
                  <a:srgbClr val="777777"/>
                </a:solidFill>
                <a:latin typeface="Aptos Display" panose="020B0004020202020204" pitchFamily="34" charset="0"/>
              </a:defRPr>
            </a:lvl1pPr>
          </a:lstStyle>
          <a:p>
            <a:pPr lvl="0"/>
            <a:r>
              <a:rPr lang="en-US" dirty="0"/>
              <a:t>Click to Edit Master Styles</a:t>
            </a:r>
          </a:p>
        </p:txBody>
      </p:sp>
    </p:spTree>
    <p:extLst>
      <p:ext uri="{BB962C8B-B14F-4D97-AF65-F5344CB8AC3E}">
        <p14:creationId xmlns:p14="http://schemas.microsoft.com/office/powerpoint/2010/main" val="13642072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0" y="2526425"/>
            <a:ext cx="12192000" cy="1600200"/>
          </a:xfrm>
          <a:prstGeom prst="rect">
            <a:avLst/>
          </a:prstGeom>
        </p:spPr>
        <p:txBody>
          <a:bodyPr anchor="b"/>
          <a:lstStyle>
            <a:lvl1pPr algn="ctr">
              <a:defRPr sz="8000" b="1">
                <a:solidFill>
                  <a:schemeClr val="bg1"/>
                </a:solidFill>
                <a:latin typeface="Trebuchet MS" panose="020B0603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735375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5650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0" y="0"/>
            <a:ext cx="5412257" cy="6858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6315603" y="2133600"/>
            <a:ext cx="5181600" cy="3995032"/>
          </a:xfrm>
          <a:prstGeom prst="rect">
            <a:avLst/>
          </a:prstGeom>
        </p:spPr>
        <p:txBody>
          <a:bodyPr/>
          <a:lstStyle>
            <a:lvl1pPr marL="0" indent="0">
              <a:buNone/>
              <a:defRPr/>
            </a:lvl1pPr>
          </a:lstStyle>
          <a:p>
            <a:pPr lvl="0"/>
            <a:r>
              <a:rPr lang="en-US"/>
              <a:t>Click to edit Master text styles</a:t>
            </a:r>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315604" y="390037"/>
            <a:ext cx="5181599" cy="1600200"/>
          </a:xfrm>
          <a:prstGeom prst="rect">
            <a:avLst/>
          </a:prstGeom>
        </p:spPr>
        <p:txBody>
          <a:bodyPr anchor="b"/>
          <a:lstStyle>
            <a:lvl1pPr>
              <a:defRPr sz="6000" b="1">
                <a:solidFill>
                  <a:schemeClr val="tx1"/>
                </a:solidFill>
                <a:latin typeface="Trebuchet MS" panose="020B0603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7847099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6779743" y="0"/>
            <a:ext cx="5412257"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312821" y="2406316"/>
            <a:ext cx="6154100" cy="4235116"/>
          </a:xfrm>
          <a:prstGeom prst="rect">
            <a:avLst/>
          </a:prstGeom>
        </p:spPr>
        <p:txBody>
          <a:bodyPr/>
          <a:lstStyle>
            <a:lvl1pPr marL="0" indent="0">
              <a:buNone/>
              <a:defRPr/>
            </a:lvl1pPr>
          </a:lstStyle>
          <a:p>
            <a:pPr lvl="0"/>
            <a:r>
              <a:rPr lang="en-US"/>
              <a:t>Click to edit Master text styles</a:t>
            </a:r>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312820" y="533400"/>
            <a:ext cx="6154101" cy="1600200"/>
          </a:xfrm>
          <a:prstGeom prst="rect">
            <a:avLst/>
          </a:prstGeom>
        </p:spPr>
        <p:txBody>
          <a:bodyPr anchor="b"/>
          <a:lstStyle>
            <a:lvl1pPr>
              <a:defRPr sz="6000" b="1">
                <a:solidFill>
                  <a:schemeClr val="tx1"/>
                </a:solidFill>
                <a:latin typeface="Trebuchet MS" panose="020B0603020202020204" pitchFamily="34" charset="0"/>
              </a:defRPr>
            </a:lvl1pPr>
          </a:lstStyle>
          <a:p>
            <a:r>
              <a:rPr lang="en-US"/>
              <a:t>Click to edit Master title style</a:t>
            </a:r>
            <a:endParaRPr lang="en-US" dirty="0"/>
          </a:p>
        </p:txBody>
      </p:sp>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7154778" y="633662"/>
            <a:ext cx="4724401" cy="5494969"/>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14823278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4837111" y="371420"/>
            <a:ext cx="6097589" cy="1600200"/>
          </a:xfrm>
          <a:prstGeom prst="rect">
            <a:avLst/>
          </a:prstGeom>
        </p:spPr>
        <p:txBody>
          <a:bodyPr anchor="b"/>
          <a:lstStyle>
            <a:lvl1pPr>
              <a:defRPr sz="6000" b="1">
                <a:solidFill>
                  <a:schemeClr val="bg1"/>
                </a:solidFill>
                <a:latin typeface="Trebuchet MS" panose="020B0603020202020204" pitchFamily="34" charset="0"/>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8F70D78E-CAA5-2346-9CC6-351BE115322D}"/>
              </a:ext>
            </a:extLst>
          </p:cNvPr>
          <p:cNvSpPr>
            <a:spLocks noGrp="1"/>
          </p:cNvSpPr>
          <p:nvPr>
            <p:ph type="pic" idx="1"/>
          </p:nvPr>
        </p:nvSpPr>
        <p:spPr>
          <a:xfrm>
            <a:off x="0" y="0"/>
            <a:ext cx="4629150" cy="6858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37E4897-2A90-9560-22A5-DEEF5A78EC52}"/>
              </a:ext>
            </a:extLst>
          </p:cNvPr>
          <p:cNvSpPr>
            <a:spLocks noGrp="1"/>
          </p:cNvSpPr>
          <p:nvPr>
            <p:ph type="body" sz="half" idx="2"/>
          </p:nvPr>
        </p:nvSpPr>
        <p:spPr>
          <a:xfrm>
            <a:off x="4837111" y="2211388"/>
            <a:ext cx="6097589" cy="3811588"/>
          </a:xfrm>
          <a:prstGeom prst="rect">
            <a:avLst/>
          </a:prstGeom>
        </p:spPr>
        <p:txBody>
          <a:bodyPr/>
          <a:lstStyle>
            <a:lvl1pPr marL="0" indent="0">
              <a:buNone/>
              <a:defRPr sz="2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220315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577859" y="2624137"/>
            <a:ext cx="3932237" cy="1600200"/>
          </a:xfrm>
          <a:prstGeom prst="rect">
            <a:avLst/>
          </a:prstGeom>
        </p:spPr>
        <p:txBody>
          <a:bodyPr anchor="b"/>
          <a:lstStyle>
            <a:lvl1pPr>
              <a:defRPr sz="8000" b="1">
                <a:solidFill>
                  <a:schemeClr val="bg1"/>
                </a:solidFill>
                <a:latin typeface="Trebuchet MS" panose="020B0603020202020204" pitchFamily="34" charset="0"/>
              </a:defRPr>
            </a:lvl1pPr>
          </a:lstStyle>
          <a:p>
            <a:r>
              <a:rPr lang="en-US"/>
              <a:t>Click to edit Master title style</a:t>
            </a:r>
            <a:endParaRPr lang="en-US" dirty="0"/>
          </a:p>
        </p:txBody>
      </p:sp>
      <p:sp>
        <p:nvSpPr>
          <p:cNvPr id="9" name="Rectangle 8">
            <a:extLst>
              <a:ext uri="{FF2B5EF4-FFF2-40B4-BE49-F238E27FC236}">
                <a16:creationId xmlns:a16="http://schemas.microsoft.com/office/drawing/2014/main" id="{A2B82C47-8C1B-7F8E-AEFA-1ABA7B6B2711}"/>
              </a:ext>
            </a:extLst>
          </p:cNvPr>
          <p:cNvSpPr/>
          <p:nvPr userDrawn="1"/>
        </p:nvSpPr>
        <p:spPr>
          <a:xfrm>
            <a:off x="5412259"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AutoShape 3">
            <a:extLst>
              <a:ext uri="{FF2B5EF4-FFF2-40B4-BE49-F238E27FC236}">
                <a16:creationId xmlns:a16="http://schemas.microsoft.com/office/drawing/2014/main" id="{CA23A74C-8A10-A0F3-083F-34554A714178}"/>
              </a:ext>
            </a:extLst>
          </p:cNvPr>
          <p:cNvSpPr/>
          <p:nvPr userDrawn="1"/>
        </p:nvSpPr>
        <p:spPr>
          <a:xfrm>
            <a:off x="5731528" y="3424237"/>
            <a:ext cx="6141202" cy="9525"/>
          </a:xfrm>
          <a:prstGeom prst="rect">
            <a:avLst/>
          </a:prstGeom>
          <a:solidFill>
            <a:schemeClr val="accent3"/>
          </a:solidFill>
        </p:spPr>
        <p:txBody>
          <a:bodyPr/>
          <a:lstStyle/>
          <a:p>
            <a:endParaRPr lang="en-US"/>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a:stretch>
              <a:fillRect r="-485744"/>
            </a:stretch>
          </a:blipFill>
        </p:spPr>
        <p:txBody>
          <a:bodyPr/>
          <a:lstStyle/>
          <a:p>
            <a:endParaRPr lang="en-US" dirty="0"/>
          </a:p>
        </p:txBody>
      </p:sp>
    </p:spTree>
    <p:extLst>
      <p:ext uri="{BB962C8B-B14F-4D97-AF65-F5344CB8AC3E}">
        <p14:creationId xmlns:p14="http://schemas.microsoft.com/office/powerpoint/2010/main" val="29334807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Aptos Display" panose="020B0004020202020204" pitchFamily="34" charset="0"/>
              </a:defRPr>
            </a:lvl1pPr>
            <a:lvl2pPr marL="457223" indent="0" algn="ctr">
              <a:buNone/>
              <a:defRPr sz="2400"/>
            </a:lvl2pPr>
            <a:lvl3pPr marL="914446" indent="0" algn="ctr">
              <a:buNone/>
              <a:defRPr sz="2400"/>
            </a:lvl3pPr>
            <a:lvl4pPr marL="1371669" indent="0" algn="ctr">
              <a:buNone/>
              <a:defRPr sz="2000"/>
            </a:lvl4pPr>
            <a:lvl5pPr marL="1828891" indent="0" algn="ctr">
              <a:buNone/>
              <a:defRPr sz="2000"/>
            </a:lvl5pPr>
            <a:lvl6pPr marL="2286114" indent="0" algn="ctr">
              <a:buNone/>
              <a:defRPr sz="2000"/>
            </a:lvl6pPr>
            <a:lvl7pPr marL="2743337" indent="0" algn="ctr">
              <a:buNone/>
              <a:defRPr sz="2000"/>
            </a:lvl7pPr>
            <a:lvl8pPr marL="3200560" indent="0" algn="ctr">
              <a:buNone/>
              <a:defRPr sz="2000"/>
            </a:lvl8pPr>
            <a:lvl9pPr marL="3657783"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D2B76798-3E74-498B-BBE0-A38556DE04BE}" type="datetimeFigureOut">
              <a:rPr lang="en-CA" smtClean="0"/>
              <a:t>2026-07-07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2598D32-EB4B-4FD6-B0B6-97641C774B85}" type="slidenum">
              <a:rPr lang="en-CA" smtClean="0"/>
              <a:t>‹#›</a:t>
            </a:fld>
            <a:endParaRPr lang="en-CA"/>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15769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524391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Aptos Display" panose="020B0004020202020204" pitchFamily="34" charset="0"/>
              </a:defRPr>
            </a:lvl1pPr>
            <a:lvl2pPr marL="457223" indent="0">
              <a:buNone/>
              <a:defRPr sz="1800">
                <a:solidFill>
                  <a:schemeClr val="tx1">
                    <a:tint val="75000"/>
                  </a:schemeClr>
                </a:solidFill>
              </a:defRPr>
            </a:lvl2pPr>
            <a:lvl3pPr marL="914446" indent="0">
              <a:buNone/>
              <a:defRPr sz="1600">
                <a:solidFill>
                  <a:schemeClr val="tx1">
                    <a:tint val="75000"/>
                  </a:schemeClr>
                </a:solidFill>
              </a:defRPr>
            </a:lvl3pPr>
            <a:lvl4pPr marL="1371669" indent="0">
              <a:buNone/>
              <a:defRPr sz="1400">
                <a:solidFill>
                  <a:schemeClr val="tx1">
                    <a:tint val="75000"/>
                  </a:schemeClr>
                </a:solidFill>
              </a:defRPr>
            </a:lvl4pPr>
            <a:lvl5pPr marL="1828891" indent="0">
              <a:buNone/>
              <a:defRPr sz="1400">
                <a:solidFill>
                  <a:schemeClr val="tx1">
                    <a:tint val="75000"/>
                  </a:schemeClr>
                </a:solidFill>
              </a:defRPr>
            </a:lvl5pPr>
            <a:lvl6pPr marL="2286114" indent="0">
              <a:buNone/>
              <a:defRPr sz="1400">
                <a:solidFill>
                  <a:schemeClr val="tx1">
                    <a:tint val="75000"/>
                  </a:schemeClr>
                </a:solidFill>
              </a:defRPr>
            </a:lvl6pPr>
            <a:lvl7pPr marL="2743337" indent="0">
              <a:buNone/>
              <a:defRPr sz="1400">
                <a:solidFill>
                  <a:schemeClr val="tx1">
                    <a:tint val="75000"/>
                  </a:schemeClr>
                </a:solidFill>
              </a:defRPr>
            </a:lvl7pPr>
            <a:lvl8pPr marL="3200560" indent="0">
              <a:buNone/>
              <a:defRPr sz="1400">
                <a:solidFill>
                  <a:schemeClr val="tx1">
                    <a:tint val="75000"/>
                  </a:schemeClr>
                </a:solidFill>
              </a:defRPr>
            </a:lvl8pPr>
            <a:lvl9pPr marL="3657783"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D2B76798-3E74-498B-BBE0-A38556DE04BE}" type="datetimeFigureOut">
              <a:rPr lang="en-CA" smtClean="0"/>
              <a:t>2026-07-07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2598D32-EB4B-4FD6-B0B6-97641C774B85}" type="slidenum">
              <a:rPr lang="en-CA" smtClean="0"/>
              <a:t>‹#›</a:t>
            </a:fld>
            <a:endParaRPr lang="en-CA"/>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56637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4"/>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B76798-3E74-498B-BBE0-A38556DE04BE}" type="datetimeFigureOut">
              <a:rPr lang="en-CA" smtClean="0"/>
              <a:t>2026-07-07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E2598D32-EB4B-4FD6-B0B6-97641C774B85}" type="slidenum">
              <a:rPr lang="en-CA" smtClean="0"/>
              <a:t>‹#›</a:t>
            </a:fld>
            <a:endParaRPr lang="en-CA"/>
          </a:p>
        </p:txBody>
      </p:sp>
    </p:spTree>
    <p:extLst>
      <p:ext uri="{BB962C8B-B14F-4D97-AF65-F5344CB8AC3E}">
        <p14:creationId xmlns:p14="http://schemas.microsoft.com/office/powerpoint/2010/main" val="29488192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4"/>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B76798-3E74-498B-BBE0-A38556DE04BE}" type="datetimeFigureOut">
              <a:rPr lang="en-CA" smtClean="0"/>
              <a:t>2026-07-07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E2598D32-EB4B-4FD6-B0B6-97641C774B85}" type="slidenum">
              <a:rPr lang="en-CA" smtClean="0"/>
              <a:t>‹#›</a:t>
            </a:fld>
            <a:endParaRPr lang="en-CA"/>
          </a:p>
        </p:txBody>
      </p:sp>
    </p:spTree>
    <p:extLst>
      <p:ext uri="{BB962C8B-B14F-4D97-AF65-F5344CB8AC3E}">
        <p14:creationId xmlns:p14="http://schemas.microsoft.com/office/powerpoint/2010/main" val="39751179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B76798-3E74-498B-BBE0-A38556DE04BE}" type="datetimeFigureOut">
              <a:rPr lang="en-CA" smtClean="0"/>
              <a:t>2026-07-07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E2598D32-EB4B-4FD6-B0B6-97641C774B85}" type="slidenum">
              <a:rPr lang="en-CA" smtClean="0"/>
              <a:t>‹#›</a:t>
            </a:fld>
            <a:endParaRPr lang="en-CA"/>
          </a:p>
        </p:txBody>
      </p:sp>
    </p:spTree>
    <p:extLst>
      <p:ext uri="{BB962C8B-B14F-4D97-AF65-F5344CB8AC3E}">
        <p14:creationId xmlns:p14="http://schemas.microsoft.com/office/powerpoint/2010/main" val="2988494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userDrawn="1"/>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6" name="Rectangle 5"/>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Tree>
    <p:extLst>
      <p:ext uri="{BB962C8B-B14F-4D97-AF65-F5344CB8AC3E}">
        <p14:creationId xmlns:p14="http://schemas.microsoft.com/office/powerpoint/2010/main" val="216212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7"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23" indent="0">
              <a:buNone/>
              <a:defRPr sz="1200"/>
            </a:lvl2pPr>
            <a:lvl3pPr marL="914446" indent="0">
              <a:buNone/>
              <a:defRPr sz="1000"/>
            </a:lvl3pPr>
            <a:lvl4pPr marL="1371669" indent="0">
              <a:buNone/>
              <a:defRPr sz="900"/>
            </a:lvl4pPr>
            <a:lvl5pPr marL="1828891" indent="0">
              <a:buNone/>
              <a:defRPr sz="900"/>
            </a:lvl5pPr>
            <a:lvl6pPr marL="2286114" indent="0">
              <a:buNone/>
              <a:defRPr sz="900"/>
            </a:lvl6pPr>
            <a:lvl7pPr marL="2743337" indent="0">
              <a:buNone/>
              <a:defRPr sz="900"/>
            </a:lvl7pPr>
            <a:lvl8pPr marL="3200560" indent="0">
              <a:buNone/>
              <a:defRPr sz="900"/>
            </a:lvl8pPr>
            <a:lvl9pPr marL="3657783"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6"/>
            <a:ext cx="2618510" cy="365125"/>
          </a:xfrm>
        </p:spPr>
        <p:txBody>
          <a:bodyPr/>
          <a:lstStyle>
            <a:lvl1pPr algn="l">
              <a:defRPr/>
            </a:lvl1pPr>
          </a:lstStyle>
          <a:p>
            <a:fld id="{D2B76798-3E74-498B-BBE0-A38556DE04BE}" type="datetimeFigureOut">
              <a:rPr lang="en-CA" smtClean="0"/>
              <a:t>2026-07-07</a:t>
            </a:fld>
            <a:endParaRPr lang="en-CA"/>
          </a:p>
        </p:txBody>
      </p:sp>
      <p:sp>
        <p:nvSpPr>
          <p:cNvPr id="6" name="Footer Placeholder 5"/>
          <p:cNvSpPr>
            <a:spLocks noGrp="1"/>
          </p:cNvSpPr>
          <p:nvPr>
            <p:ph type="ftr" sz="quarter" idx="11"/>
          </p:nvPr>
        </p:nvSpPr>
        <p:spPr>
          <a:xfrm>
            <a:off x="4800600" y="6459786"/>
            <a:ext cx="4648200" cy="365125"/>
          </a:xfrm>
        </p:spPr>
        <p:txBody>
          <a:bodyPr/>
          <a:lstStyle>
            <a:lvl1pPr algn="l">
              <a:defRPr>
                <a:solidFill>
                  <a:schemeClr val="tx2"/>
                </a:solidFill>
              </a:defRPr>
            </a:lvl1pPr>
          </a:lstStyle>
          <a:p>
            <a:endParaRPr lang="en-CA"/>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2598D32-EB4B-4FD6-B0B6-97641C774B85}" type="slidenum">
              <a:rPr lang="en-CA" smtClean="0"/>
              <a:t>‹#›</a:t>
            </a:fld>
            <a:endParaRPr lang="en-CA"/>
          </a:p>
        </p:txBody>
      </p:sp>
    </p:spTree>
    <p:extLst>
      <p:ext uri="{BB962C8B-B14F-4D97-AF65-F5344CB8AC3E}">
        <p14:creationId xmlns:p14="http://schemas.microsoft.com/office/powerpoint/2010/main" val="15998095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9" name="Rectangle 8"/>
          <p:cNvSpPr/>
          <p:nvPr/>
        </p:nvSpPr>
        <p:spPr>
          <a:xfrm>
            <a:off x="16"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extLst>
                <a:ext uri="{28A0092B-C50C-407E-A947-70E740481C1C}">
                  <a14:useLocalDpi xmlns:a14="http://schemas.microsoft.com/office/drawing/2010/main" val="0"/>
                </a:ext>
              </a:extLst>
            </a:blip>
            <a:stretch>
              <a:fillRect/>
            </a:stretch>
          </a:blipFill>
        </p:spPr>
        <p:txBody>
          <a:bodyPr lIns="457200" tIns="457200" anchor="t"/>
          <a:lstStyle>
            <a:lvl1pPr marL="0" indent="0">
              <a:buNone/>
              <a:defRPr sz="3200">
                <a:solidFill>
                  <a:schemeClr val="bg1"/>
                </a:solidFill>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23" indent="0">
              <a:buNone/>
              <a:defRPr sz="1200"/>
            </a:lvl2pPr>
            <a:lvl3pPr marL="914446" indent="0">
              <a:buNone/>
              <a:defRPr sz="1000"/>
            </a:lvl3pPr>
            <a:lvl4pPr marL="1371669" indent="0">
              <a:buNone/>
              <a:defRPr sz="900"/>
            </a:lvl4pPr>
            <a:lvl5pPr marL="1828891" indent="0">
              <a:buNone/>
              <a:defRPr sz="900"/>
            </a:lvl5pPr>
            <a:lvl6pPr marL="2286114" indent="0">
              <a:buNone/>
              <a:defRPr sz="900"/>
            </a:lvl6pPr>
            <a:lvl7pPr marL="2743337" indent="0">
              <a:buNone/>
              <a:defRPr sz="900"/>
            </a:lvl7pPr>
            <a:lvl8pPr marL="3200560" indent="0">
              <a:buNone/>
              <a:defRPr sz="900"/>
            </a:lvl8pPr>
            <a:lvl9pPr marL="365778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2B76798-3E74-498B-BBE0-A38556DE04BE}" type="datetimeFigureOut">
              <a:rPr lang="en-CA" smtClean="0"/>
              <a:t>2026-07-07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E2598D32-EB4B-4FD6-B0B6-97641C774B85}" type="slidenum">
              <a:rPr lang="en-CA" smtClean="0"/>
              <a:t>‹#›</a:t>
            </a:fld>
            <a:endParaRPr lang="en-CA"/>
          </a:p>
        </p:txBody>
      </p:sp>
    </p:spTree>
    <p:extLst>
      <p:ext uri="{BB962C8B-B14F-4D97-AF65-F5344CB8AC3E}">
        <p14:creationId xmlns:p14="http://schemas.microsoft.com/office/powerpoint/2010/main" val="37480466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B76798-3E74-498B-BBE0-A38556DE04BE}" type="datetimeFigureOut">
              <a:rPr lang="en-CA" smtClean="0"/>
              <a:t>2026-07-07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2598D32-EB4B-4FD6-B0B6-97641C774B85}" type="slidenum">
              <a:rPr lang="en-CA" smtClean="0"/>
              <a:t>‹#›</a:t>
            </a:fld>
            <a:endParaRPr lang="en-CA"/>
          </a:p>
        </p:txBody>
      </p:sp>
    </p:spTree>
    <p:extLst>
      <p:ext uri="{BB962C8B-B14F-4D97-AF65-F5344CB8AC3E}">
        <p14:creationId xmlns:p14="http://schemas.microsoft.com/office/powerpoint/2010/main" val="19522121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Vertical Title 1"/>
          <p:cNvSpPr>
            <a:spLocks noGrp="1"/>
          </p:cNvSpPr>
          <p:nvPr>
            <p:ph type="title" orient="vert"/>
          </p:nvPr>
        </p:nvSpPr>
        <p:spPr>
          <a:xfrm>
            <a:off x="8724900" y="414779"/>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B76798-3E74-498B-BBE0-A38556DE04BE}" type="datetimeFigureOut">
              <a:rPr lang="en-CA" smtClean="0"/>
              <a:t>2026-07-07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E2598D32-EB4B-4FD6-B0B6-97641C774B85}" type="slidenum">
              <a:rPr lang="en-CA" smtClean="0"/>
              <a:t>‹#›</a:t>
            </a:fld>
            <a:endParaRPr lang="en-CA"/>
          </a:p>
        </p:txBody>
      </p:sp>
    </p:spTree>
    <p:extLst>
      <p:ext uri="{BB962C8B-B14F-4D97-AF65-F5344CB8AC3E}">
        <p14:creationId xmlns:p14="http://schemas.microsoft.com/office/powerpoint/2010/main" val="23757334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Slide Only Option #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0AD4664-84D4-DC4D-9AAA-220364728FFB}"/>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rot="10800000">
            <a:off x="-1" y="6289"/>
            <a:ext cx="12192001" cy="6401221"/>
          </a:xfrm>
          <a:prstGeom prst="rect">
            <a:avLst/>
          </a:prstGeom>
        </p:spPr>
      </p:pic>
      <p:sp>
        <p:nvSpPr>
          <p:cNvPr id="5" name="Title 1"/>
          <p:cNvSpPr>
            <a:spLocks noGrp="1"/>
          </p:cNvSpPr>
          <p:nvPr>
            <p:ph type="title"/>
          </p:nvPr>
        </p:nvSpPr>
        <p:spPr>
          <a:xfrm>
            <a:off x="1219200" y="4944230"/>
            <a:ext cx="12517120" cy="1082675"/>
          </a:xfrm>
        </p:spPr>
        <p:txBody>
          <a:bodyPr anchor="ctr" anchorCtr="0"/>
          <a:lstStyle>
            <a:lvl1pPr algn="l">
              <a:defRPr sz="5334" b="1" i="0" cap="all">
                <a:solidFill>
                  <a:schemeClr val="bg2"/>
                </a:solidFill>
                <a:latin typeface="Trebuchet MS" panose="020B0703020202090204" pitchFamily="34" charset="0"/>
              </a:defRPr>
            </a:lvl1pPr>
          </a:lstStyle>
          <a:p>
            <a:endParaRPr lang="en-US" dirty="0"/>
          </a:p>
        </p:txBody>
      </p:sp>
      <p:sp>
        <p:nvSpPr>
          <p:cNvPr id="6" name="Text Placeholder 2"/>
          <p:cNvSpPr>
            <a:spLocks noGrp="1"/>
          </p:cNvSpPr>
          <p:nvPr>
            <p:ph type="body" idx="1"/>
          </p:nvPr>
        </p:nvSpPr>
        <p:spPr>
          <a:xfrm>
            <a:off x="1219200" y="6026906"/>
            <a:ext cx="12517120" cy="882649"/>
          </a:xfrm>
        </p:spPr>
        <p:txBody>
          <a:bodyPr anchor="ctr" anchorCtr="0"/>
          <a:lstStyle>
            <a:lvl1pPr marL="0" indent="0" algn="l">
              <a:buNone/>
              <a:defRPr sz="2667" b="0" i="0">
                <a:solidFill>
                  <a:schemeClr val="accent5"/>
                </a:solidFill>
                <a:latin typeface="Trebuchet MS" panose="020B0703020202090204" pitchFamily="34" charset="0"/>
              </a:defRPr>
            </a:lvl1pPr>
            <a:lvl2pPr marL="609616" indent="0">
              <a:buNone/>
              <a:defRPr sz="2400">
                <a:solidFill>
                  <a:schemeClr val="tx1">
                    <a:tint val="75000"/>
                  </a:schemeClr>
                </a:solidFill>
              </a:defRPr>
            </a:lvl2pPr>
            <a:lvl3pPr marL="1219231" indent="0">
              <a:buNone/>
              <a:defRPr sz="2133">
                <a:solidFill>
                  <a:schemeClr val="tx1">
                    <a:tint val="75000"/>
                  </a:schemeClr>
                </a:solidFill>
              </a:defRPr>
            </a:lvl3pPr>
            <a:lvl4pPr marL="1828845" indent="0">
              <a:buNone/>
              <a:defRPr sz="1867">
                <a:solidFill>
                  <a:schemeClr val="tx1">
                    <a:tint val="75000"/>
                  </a:schemeClr>
                </a:solidFill>
              </a:defRPr>
            </a:lvl4pPr>
            <a:lvl5pPr marL="2438461" indent="0">
              <a:buNone/>
              <a:defRPr sz="1867">
                <a:solidFill>
                  <a:schemeClr val="tx1">
                    <a:tint val="75000"/>
                  </a:schemeClr>
                </a:solidFill>
              </a:defRPr>
            </a:lvl5pPr>
            <a:lvl6pPr marL="3048076" indent="0">
              <a:buNone/>
              <a:defRPr sz="1867">
                <a:solidFill>
                  <a:schemeClr val="tx1">
                    <a:tint val="75000"/>
                  </a:schemeClr>
                </a:solidFill>
              </a:defRPr>
            </a:lvl6pPr>
            <a:lvl7pPr marL="3657692" indent="0">
              <a:buNone/>
              <a:defRPr sz="1867">
                <a:solidFill>
                  <a:schemeClr val="tx1">
                    <a:tint val="75000"/>
                  </a:schemeClr>
                </a:solidFill>
              </a:defRPr>
            </a:lvl7pPr>
            <a:lvl8pPr marL="4267307" indent="0">
              <a:buNone/>
              <a:defRPr sz="1867">
                <a:solidFill>
                  <a:schemeClr val="tx1">
                    <a:tint val="75000"/>
                  </a:schemeClr>
                </a:solidFill>
              </a:defRPr>
            </a:lvl8pPr>
            <a:lvl9pPr marL="4876922" indent="0">
              <a:buNone/>
              <a:defRPr sz="1867">
                <a:solidFill>
                  <a:schemeClr val="tx1">
                    <a:tint val="75000"/>
                  </a:schemeClr>
                </a:solidFill>
              </a:defRPr>
            </a:lvl9pPr>
          </a:lstStyle>
          <a:p>
            <a:pPr lvl="0"/>
            <a:r>
              <a:rPr lang="en-CA" dirty="0"/>
              <a:t>Click to edit Master text styles</a:t>
            </a:r>
          </a:p>
        </p:txBody>
      </p:sp>
      <p:sp>
        <p:nvSpPr>
          <p:cNvPr id="9" name="Google Shape;11;p2">
            <a:extLst>
              <a:ext uri="{FF2B5EF4-FFF2-40B4-BE49-F238E27FC236}">
                <a16:creationId xmlns:a16="http://schemas.microsoft.com/office/drawing/2014/main" id="{E95F26B0-0265-F949-8E10-5BC18166B34C}"/>
              </a:ext>
            </a:extLst>
          </p:cNvPr>
          <p:cNvSpPr/>
          <p:nvPr userDrawn="1"/>
        </p:nvSpPr>
        <p:spPr>
          <a:xfrm rot="5400000">
            <a:off x="-309404" y="5072571"/>
            <a:ext cx="1444800" cy="825993"/>
          </a:xfrm>
          <a:prstGeom prst="triangle">
            <a:avLst>
              <a:gd name="adj" fmla="val 50000"/>
            </a:avLst>
          </a:prstGeom>
          <a:solidFill>
            <a:schemeClr val="bg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solidFill>
                <a:schemeClr val="bg2"/>
              </a:solidFill>
              <a:latin typeface="Aptos" panose="020B0004020202020204" pitchFamily="34" charset="0"/>
            </a:endParaRPr>
          </a:p>
        </p:txBody>
      </p:sp>
      <p:pic>
        <p:nvPicPr>
          <p:cNvPr id="3" name="Picture 2">
            <a:extLst>
              <a:ext uri="{FF2B5EF4-FFF2-40B4-BE49-F238E27FC236}">
                <a16:creationId xmlns:a16="http://schemas.microsoft.com/office/drawing/2014/main" id="{085E3CDF-A071-E240-8C7C-0EEBFB48137C}"/>
              </a:ext>
            </a:extLst>
          </p:cNvPr>
          <p:cNvPicPr>
            <a:picLocks noChangeAspect="1"/>
          </p:cNvPicPr>
          <p:nvPr userDrawn="1"/>
        </p:nvPicPr>
        <p:blipFill>
          <a:blip r:embed="rId3"/>
          <a:stretch>
            <a:fillRect/>
          </a:stretch>
        </p:blipFill>
        <p:spPr>
          <a:xfrm>
            <a:off x="9120336" y="6138777"/>
            <a:ext cx="2807504" cy="584896"/>
          </a:xfrm>
          <a:prstGeom prst="rect">
            <a:avLst/>
          </a:prstGeom>
        </p:spPr>
      </p:pic>
    </p:spTree>
    <p:extLst>
      <p:ext uri="{BB962C8B-B14F-4D97-AF65-F5344CB8AC3E}">
        <p14:creationId xmlns:p14="http://schemas.microsoft.com/office/powerpoint/2010/main" val="106602360"/>
      </p:ext>
    </p:extLst>
  </p:cSld>
  <p:clrMapOvr>
    <a:masterClrMapping/>
  </p:clrMapOvr>
  <p:transition>
    <p:fade thruBlk="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Aptos Display" panose="020B0004020202020204" pitchFamily="34" charset="0"/>
              </a:defRPr>
            </a:lvl1pPr>
            <a:lvl2pPr marL="457223" indent="0" algn="ctr">
              <a:buNone/>
              <a:defRPr sz="2400"/>
            </a:lvl2pPr>
            <a:lvl3pPr marL="914446" indent="0" algn="ctr">
              <a:buNone/>
              <a:defRPr sz="2400"/>
            </a:lvl3pPr>
            <a:lvl4pPr marL="1371669" indent="0" algn="ctr">
              <a:buNone/>
              <a:defRPr sz="2000"/>
            </a:lvl4pPr>
            <a:lvl5pPr marL="1828891" indent="0" algn="ctr">
              <a:buNone/>
              <a:defRPr sz="2000"/>
            </a:lvl5pPr>
            <a:lvl6pPr marL="2286114" indent="0" algn="ctr">
              <a:buNone/>
              <a:defRPr sz="2000"/>
            </a:lvl6pPr>
            <a:lvl7pPr marL="2743337" indent="0" algn="ctr">
              <a:buNone/>
              <a:defRPr sz="2000"/>
            </a:lvl7pPr>
            <a:lvl8pPr marL="3200560" indent="0" algn="ctr">
              <a:buNone/>
              <a:defRPr sz="2000"/>
            </a:lvl8pPr>
            <a:lvl9pPr marL="3657783"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86966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976631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1_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Aptos Display" panose="020B0004020202020204" pitchFamily="34" charset="0"/>
              </a:defRPr>
            </a:lvl1pPr>
            <a:lvl2pPr marL="457223" indent="0">
              <a:buNone/>
              <a:defRPr sz="1800">
                <a:solidFill>
                  <a:schemeClr val="tx1">
                    <a:tint val="75000"/>
                  </a:schemeClr>
                </a:solidFill>
              </a:defRPr>
            </a:lvl2pPr>
            <a:lvl3pPr marL="914446" indent="0">
              <a:buNone/>
              <a:defRPr sz="1600">
                <a:solidFill>
                  <a:schemeClr val="tx1">
                    <a:tint val="75000"/>
                  </a:schemeClr>
                </a:solidFill>
              </a:defRPr>
            </a:lvl3pPr>
            <a:lvl4pPr marL="1371669" indent="0">
              <a:buNone/>
              <a:defRPr sz="1400">
                <a:solidFill>
                  <a:schemeClr val="tx1">
                    <a:tint val="75000"/>
                  </a:schemeClr>
                </a:solidFill>
              </a:defRPr>
            </a:lvl4pPr>
            <a:lvl5pPr marL="1828891" indent="0">
              <a:buNone/>
              <a:defRPr sz="1400">
                <a:solidFill>
                  <a:schemeClr val="tx1">
                    <a:tint val="75000"/>
                  </a:schemeClr>
                </a:solidFill>
              </a:defRPr>
            </a:lvl5pPr>
            <a:lvl6pPr marL="2286114" indent="0">
              <a:buNone/>
              <a:defRPr sz="1400">
                <a:solidFill>
                  <a:schemeClr val="tx1">
                    <a:tint val="75000"/>
                  </a:schemeClr>
                </a:solidFill>
              </a:defRPr>
            </a:lvl6pPr>
            <a:lvl7pPr marL="2743337" indent="0">
              <a:buNone/>
              <a:defRPr sz="1400">
                <a:solidFill>
                  <a:schemeClr val="tx1">
                    <a:tint val="75000"/>
                  </a:schemeClr>
                </a:solidFill>
              </a:defRPr>
            </a:lvl7pPr>
            <a:lvl8pPr marL="3200560" indent="0">
              <a:buNone/>
              <a:defRPr sz="1400">
                <a:solidFill>
                  <a:schemeClr val="tx1">
                    <a:tint val="75000"/>
                  </a:schemeClr>
                </a:solidFill>
              </a:defRPr>
            </a:lvl8pPr>
            <a:lvl9pPr marL="3657783"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52477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4"/>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416348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4"/>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7/7/2026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105736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7/7/2026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479515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
        <p:nvSpPr>
          <p:cNvPr id="5" name="Rectangle 4"/>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6" name="Rectangle 5"/>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7" name="Date Placeholder 6"/>
          <p:cNvSpPr>
            <a:spLocks noGrp="1"/>
          </p:cNvSpPr>
          <p:nvPr>
            <p:ph type="dt" sz="half" idx="10"/>
          </p:nvPr>
        </p:nvSpPr>
        <p:spPr/>
        <p:txBody>
          <a:bodyPr/>
          <a:lstStyle/>
          <a:p>
            <a:fld id="{1D8BD707-D9CF-40AE-B4C6-C98DA3205C09}" type="datetimeFigureOut">
              <a:rPr lang="en-US" smtClean="0"/>
              <a:pPr/>
              <a:t>7/7/2026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517455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8" name="Rectangle 7"/>
          <p:cNvSpPr/>
          <p:nvPr/>
        </p:nvSpPr>
        <p:spPr>
          <a:xfrm>
            <a:off x="17"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23" indent="0">
              <a:buNone/>
              <a:defRPr sz="1200"/>
            </a:lvl2pPr>
            <a:lvl3pPr marL="914446" indent="0">
              <a:buNone/>
              <a:defRPr sz="1000"/>
            </a:lvl3pPr>
            <a:lvl4pPr marL="1371669" indent="0">
              <a:buNone/>
              <a:defRPr sz="900"/>
            </a:lvl4pPr>
            <a:lvl5pPr marL="1828891" indent="0">
              <a:buNone/>
              <a:defRPr sz="900"/>
            </a:lvl5pPr>
            <a:lvl6pPr marL="2286114" indent="0">
              <a:buNone/>
              <a:defRPr sz="900"/>
            </a:lvl6pPr>
            <a:lvl7pPr marL="2743337" indent="0">
              <a:buNone/>
              <a:defRPr sz="900"/>
            </a:lvl7pPr>
            <a:lvl8pPr marL="3200560" indent="0">
              <a:buNone/>
              <a:defRPr sz="900"/>
            </a:lvl8pPr>
            <a:lvl9pPr marL="3657783"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6"/>
            <a:ext cx="2618510" cy="365125"/>
          </a:xfrm>
        </p:spPr>
        <p:txBody>
          <a:bodyPr/>
          <a:lstStyle>
            <a:lvl1pPr algn="l">
              <a:defRPr/>
            </a:lvl1pPr>
          </a:lstStyle>
          <a:p>
            <a:fld id="{1D8BD707-D9CF-40AE-B4C6-C98DA3205C09}" type="datetimeFigureOut">
              <a:rPr lang="en-US" smtClean="0"/>
              <a:pPr/>
              <a:t>7/7/2026</a:t>
            </a:fld>
            <a:endParaRPr lang="en-US"/>
          </a:p>
        </p:txBody>
      </p:sp>
      <p:sp>
        <p:nvSpPr>
          <p:cNvPr id="6" name="Footer Placeholder 5"/>
          <p:cNvSpPr>
            <a:spLocks noGrp="1"/>
          </p:cNvSpPr>
          <p:nvPr>
            <p:ph type="ftr" sz="quarter" idx="11"/>
          </p:nvPr>
        </p:nvSpPr>
        <p:spPr>
          <a:xfrm>
            <a:off x="4800600" y="6459786"/>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536763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1_Picture with Caption">
    <p:spTree>
      <p:nvGrpSpPr>
        <p:cNvPr id="1" name=""/>
        <p:cNvGrpSpPr/>
        <p:nvPr/>
      </p:nvGrpSpPr>
      <p:grpSpPr>
        <a:xfrm>
          <a:off x="0" y="0"/>
          <a:ext cx="0" cy="0"/>
          <a:chOff x="0" y="0"/>
          <a:chExt cx="0" cy="0"/>
        </a:xfrm>
      </p:grpSpPr>
      <p:sp>
        <p:nvSpPr>
          <p:cNvPr id="8" name="Rectangle 7"/>
          <p:cNvSpPr/>
          <p:nvPr/>
        </p:nvSpPr>
        <p:spPr>
          <a:xfrm>
            <a:off x="1"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9" name="Rectangle 8"/>
          <p:cNvSpPr/>
          <p:nvPr/>
        </p:nvSpPr>
        <p:spPr>
          <a:xfrm>
            <a:off x="16"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extLst>
                <a:ext uri="{28A0092B-C50C-407E-A947-70E740481C1C}">
                  <a14:useLocalDpi xmlns:a14="http://schemas.microsoft.com/office/drawing/2010/main" val="0"/>
                </a:ext>
              </a:extLst>
            </a:blip>
            <a:stretch>
              <a:fillRect/>
            </a:stretch>
          </a:blipFill>
        </p:spPr>
        <p:txBody>
          <a:bodyPr lIns="457200" tIns="457200" anchor="t"/>
          <a:lstStyle>
            <a:lvl1pPr marL="0" indent="0">
              <a:buNone/>
              <a:defRPr sz="3200">
                <a:solidFill>
                  <a:schemeClr val="bg1"/>
                </a:solidFill>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23" indent="0">
              <a:buNone/>
              <a:defRPr sz="1200"/>
            </a:lvl2pPr>
            <a:lvl3pPr marL="914446" indent="0">
              <a:buNone/>
              <a:defRPr sz="1000"/>
            </a:lvl3pPr>
            <a:lvl4pPr marL="1371669" indent="0">
              <a:buNone/>
              <a:defRPr sz="900"/>
            </a:lvl4pPr>
            <a:lvl5pPr marL="1828891" indent="0">
              <a:buNone/>
              <a:defRPr sz="900"/>
            </a:lvl5pPr>
            <a:lvl6pPr marL="2286114" indent="0">
              <a:buNone/>
              <a:defRPr sz="900"/>
            </a:lvl6pPr>
            <a:lvl7pPr marL="2743337" indent="0">
              <a:buNone/>
              <a:defRPr sz="900"/>
            </a:lvl7pPr>
            <a:lvl8pPr marL="3200560" indent="0">
              <a:buNone/>
              <a:defRPr sz="900"/>
            </a:lvl8pPr>
            <a:lvl9pPr marL="365778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283732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910859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1_Vertical Title and Text">
    <p:spTree>
      <p:nvGrpSpPr>
        <p:cNvPr id="1" name=""/>
        <p:cNvGrpSpPr/>
        <p:nvPr/>
      </p:nvGrpSpPr>
      <p:grpSpPr>
        <a:xfrm>
          <a:off x="0" y="0"/>
          <a:ext cx="0" cy="0"/>
          <a:chOff x="0" y="0"/>
          <a:chExt cx="0" cy="0"/>
        </a:xfrm>
      </p:grpSpPr>
      <p:sp>
        <p:nvSpPr>
          <p:cNvPr id="7" name="Rectangle 6"/>
          <p:cNvSpPr/>
          <p:nvPr/>
        </p:nvSpPr>
        <p:spPr>
          <a:xfrm>
            <a:off x="3176"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8" name="Rectangle 7"/>
          <p:cNvSpPr/>
          <p:nvPr/>
        </p:nvSpPr>
        <p:spPr>
          <a:xfrm>
            <a:off x="16"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Vertical Title 1"/>
          <p:cNvSpPr>
            <a:spLocks noGrp="1"/>
          </p:cNvSpPr>
          <p:nvPr>
            <p:ph type="title" orient="vert"/>
          </p:nvPr>
        </p:nvSpPr>
        <p:spPr>
          <a:xfrm>
            <a:off x="8724900" y="414779"/>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7/7/2026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523097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0" y="2526425"/>
            <a:ext cx="12192000" cy="1600200"/>
          </a:xfrm>
          <a:prstGeom prst="rect">
            <a:avLst/>
          </a:prstGeom>
        </p:spPr>
        <p:txBody>
          <a:bodyPr anchor="b"/>
          <a:lstStyle>
            <a:lvl1pPr algn="ctr">
              <a:defRPr sz="8000" b="0">
                <a:solidFill>
                  <a:schemeClr val="bg1"/>
                </a:solidFill>
                <a:latin typeface="Aptos" panose="020B000402020202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27089504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65219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1" y="0"/>
            <a:ext cx="5412257" cy="6858000"/>
          </a:xfrm>
          <a:prstGeom prst="rect">
            <a:avLst/>
          </a:prstGeom>
        </p:spPr>
        <p:txBody>
          <a:bodyPr/>
          <a:lstStyle>
            <a:lvl1pPr marL="0" indent="0">
              <a:buNone/>
              <a:defRPr sz="3200"/>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endParaRPr lang="en-US"/>
          </a:p>
        </p:txBody>
      </p:sp>
      <p:sp>
        <p:nvSpPr>
          <p:cNvPr id="9" name="Rectangle 8">
            <a:extLst>
              <a:ext uri="{FF2B5EF4-FFF2-40B4-BE49-F238E27FC236}">
                <a16:creationId xmlns:a16="http://schemas.microsoft.com/office/drawing/2014/main" id="{A2B82C47-8C1B-7F8E-AEFA-1ABA7B6B2711}"/>
              </a:ext>
            </a:extLst>
          </p:cNvPr>
          <p:cNvSpPr/>
          <p:nvPr userDrawn="1"/>
        </p:nvSpPr>
        <p:spPr>
          <a:xfrm>
            <a:off x="5412260"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3"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cstate="print">
              <a:extLst>
                <a:ext uri="{28A0092B-C50C-407E-A947-70E740481C1C}">
                  <a14:useLocalDpi xmlns:a14="http://schemas.microsoft.com/office/drawing/2010/main" val="0"/>
                </a:ext>
              </a:extLst>
            </a:blip>
            <a:stretch>
              <a:fillRect/>
            </a:stretch>
          </a:blipFill>
        </p:spPr>
        <p:txBody>
          <a:bodyPr/>
          <a:lstStyle/>
          <a:p>
            <a:endParaRPr lang="en-US" sz="180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6315603" y="2133600"/>
            <a:ext cx="5181600" cy="3995032"/>
          </a:xfrm>
          <a:prstGeom prst="rect">
            <a:avLst/>
          </a:prstGeom>
        </p:spPr>
        <p:txBody>
          <a:bodyPr/>
          <a:lstStyle>
            <a:lvl1pPr marL="0" indent="0">
              <a:buNone/>
              <a:defRPr/>
            </a:lvl1pPr>
          </a:lstStyle>
          <a:p>
            <a:pPr lvl="0"/>
            <a:endParaRPr lang="en-US"/>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315605" y="390037"/>
            <a:ext cx="5181599" cy="1600200"/>
          </a:xfrm>
          <a:prstGeom prst="rect">
            <a:avLst/>
          </a:prstGeom>
        </p:spPr>
        <p:txBody>
          <a:bodyPr anchor="b"/>
          <a:lstStyle>
            <a:lvl1pPr>
              <a:defRPr sz="6000" b="1">
                <a:solidFill>
                  <a:schemeClr val="tx1"/>
                </a:solidFill>
                <a:latin typeface="Aptos" panose="020B000402020202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9669010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6779744" y="0"/>
            <a:ext cx="5412257"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3"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cstate="print">
              <a:extLst>
                <a:ext uri="{28A0092B-C50C-407E-A947-70E740481C1C}">
                  <a14:useLocalDpi xmlns:a14="http://schemas.microsoft.com/office/drawing/2010/main" val="0"/>
                </a:ext>
              </a:extLst>
            </a:blip>
            <a:stretch>
              <a:fillRect/>
            </a:stretch>
          </a:blipFill>
        </p:spPr>
        <p:txBody>
          <a:bodyPr/>
          <a:lstStyle/>
          <a:p>
            <a:endParaRPr lang="en-US" sz="1800"/>
          </a:p>
        </p:txBody>
      </p:sp>
      <p:sp>
        <p:nvSpPr>
          <p:cNvPr id="26" name="Content Placeholder 2">
            <a:extLst>
              <a:ext uri="{FF2B5EF4-FFF2-40B4-BE49-F238E27FC236}">
                <a16:creationId xmlns:a16="http://schemas.microsoft.com/office/drawing/2014/main" id="{34B21D06-004B-5206-FDD6-141A5F4023C7}"/>
              </a:ext>
            </a:extLst>
          </p:cNvPr>
          <p:cNvSpPr>
            <a:spLocks noGrp="1"/>
          </p:cNvSpPr>
          <p:nvPr>
            <p:ph sz="half" idx="10"/>
          </p:nvPr>
        </p:nvSpPr>
        <p:spPr>
          <a:xfrm>
            <a:off x="312821" y="2406316"/>
            <a:ext cx="6154100" cy="4235116"/>
          </a:xfrm>
          <a:prstGeom prst="rect">
            <a:avLst/>
          </a:prstGeom>
        </p:spPr>
        <p:txBody>
          <a:bodyPr/>
          <a:lstStyle>
            <a:lvl1pPr marL="0" indent="0">
              <a:buNone/>
              <a:defRPr/>
            </a:lvl1pPr>
          </a:lstStyle>
          <a:p>
            <a:pPr lvl="0"/>
            <a:endParaRPr lang="en-US"/>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312821" y="533400"/>
            <a:ext cx="6154101" cy="1600200"/>
          </a:xfrm>
          <a:prstGeom prst="rect">
            <a:avLst/>
          </a:prstGeom>
        </p:spPr>
        <p:txBody>
          <a:bodyPr anchor="b"/>
          <a:lstStyle>
            <a:lvl1pPr>
              <a:defRPr sz="6000" b="0">
                <a:solidFill>
                  <a:schemeClr val="tx1"/>
                </a:solidFill>
                <a:latin typeface="Aptos" panose="020B0004020202020204" pitchFamily="34" charset="0"/>
                <a:cs typeface="Calibri" panose="020F0502020204030204" pitchFamily="34" charset="0"/>
              </a:defRPr>
            </a:lvl1pPr>
          </a:lstStyle>
          <a:p>
            <a:endParaRPr lang="en-US" dirty="0"/>
          </a:p>
        </p:txBody>
      </p:sp>
      <p:sp>
        <p:nvSpPr>
          <p:cNvPr id="8" name="Picture Placeholder 2">
            <a:extLst>
              <a:ext uri="{FF2B5EF4-FFF2-40B4-BE49-F238E27FC236}">
                <a16:creationId xmlns:a16="http://schemas.microsoft.com/office/drawing/2014/main" id="{77A992F6-D680-B03A-4C5F-F6ED881F7595}"/>
              </a:ext>
            </a:extLst>
          </p:cNvPr>
          <p:cNvSpPr>
            <a:spLocks noGrp="1"/>
          </p:cNvSpPr>
          <p:nvPr>
            <p:ph type="pic" idx="1"/>
          </p:nvPr>
        </p:nvSpPr>
        <p:spPr>
          <a:xfrm>
            <a:off x="7154779" y="633663"/>
            <a:ext cx="4724401" cy="5494969"/>
          </a:xfrm>
          <a:prstGeom prst="rect">
            <a:avLst/>
          </a:prstGeom>
        </p:spPr>
        <p:txBody>
          <a:bodyPr/>
          <a:lstStyle>
            <a:lvl1pPr marL="0" indent="0">
              <a:buNone/>
              <a:defRPr sz="3200"/>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endParaRPr lang="en-US"/>
          </a:p>
        </p:txBody>
      </p:sp>
    </p:spTree>
    <p:extLst>
      <p:ext uri="{BB962C8B-B14F-4D97-AF65-F5344CB8AC3E}">
        <p14:creationId xmlns:p14="http://schemas.microsoft.com/office/powerpoint/2010/main" val="118942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E3A1-7920-3577-5A8E-81374D74DB9B}"/>
              </a:ext>
            </a:extLst>
          </p:cNvPr>
          <p:cNvSpPr>
            <a:spLocks noGrp="1"/>
          </p:cNvSpPr>
          <p:nvPr>
            <p:ph type="title"/>
          </p:nvPr>
        </p:nvSpPr>
        <p:spPr>
          <a:xfrm>
            <a:off x="4837112" y="371420"/>
            <a:ext cx="6097589" cy="1600200"/>
          </a:xfrm>
          <a:prstGeom prst="rect">
            <a:avLst/>
          </a:prstGeom>
        </p:spPr>
        <p:txBody>
          <a:bodyPr anchor="b"/>
          <a:lstStyle>
            <a:lvl1pPr>
              <a:defRPr sz="6000" b="1">
                <a:solidFill>
                  <a:schemeClr val="bg1"/>
                </a:solidFill>
                <a:latin typeface="Trebuchet MS" panose="020B0603020202020204" pitchFamily="34" charset="0"/>
              </a:defRPr>
            </a:lvl1pPr>
          </a:lstStyle>
          <a:p>
            <a:endParaRPr lang="en-US"/>
          </a:p>
        </p:txBody>
      </p:sp>
      <p:sp>
        <p:nvSpPr>
          <p:cNvPr id="3" name="Picture Placeholder 2">
            <a:extLst>
              <a:ext uri="{FF2B5EF4-FFF2-40B4-BE49-F238E27FC236}">
                <a16:creationId xmlns:a16="http://schemas.microsoft.com/office/drawing/2014/main" id="{8F70D78E-CAA5-2346-9CC6-351BE115322D}"/>
              </a:ext>
            </a:extLst>
          </p:cNvPr>
          <p:cNvSpPr>
            <a:spLocks noGrp="1"/>
          </p:cNvSpPr>
          <p:nvPr>
            <p:ph type="pic" idx="1"/>
          </p:nvPr>
        </p:nvSpPr>
        <p:spPr>
          <a:xfrm>
            <a:off x="0" y="0"/>
            <a:ext cx="4629150" cy="6858000"/>
          </a:xfrm>
          <a:prstGeom prst="rect">
            <a:avLst/>
          </a:prstGeom>
        </p:spPr>
        <p:txBody>
          <a:bodyPr/>
          <a:lstStyle>
            <a:lvl1pPr marL="0" indent="0">
              <a:buNone/>
              <a:defRPr sz="3200"/>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endParaRPr lang="en-US"/>
          </a:p>
        </p:txBody>
      </p:sp>
      <p:sp>
        <p:nvSpPr>
          <p:cNvPr id="4" name="Text Placeholder 3">
            <a:extLst>
              <a:ext uri="{FF2B5EF4-FFF2-40B4-BE49-F238E27FC236}">
                <a16:creationId xmlns:a16="http://schemas.microsoft.com/office/drawing/2014/main" id="{337E4897-2A90-9560-22A5-DEEF5A78EC52}"/>
              </a:ext>
            </a:extLst>
          </p:cNvPr>
          <p:cNvSpPr>
            <a:spLocks noGrp="1"/>
          </p:cNvSpPr>
          <p:nvPr>
            <p:ph type="body" sz="half" idx="2"/>
          </p:nvPr>
        </p:nvSpPr>
        <p:spPr>
          <a:xfrm>
            <a:off x="4837112" y="2211388"/>
            <a:ext cx="6097589" cy="3811588"/>
          </a:xfrm>
          <a:prstGeom prst="rect">
            <a:avLst/>
          </a:prstGeom>
        </p:spPr>
        <p:txBody>
          <a:bodyPr/>
          <a:lstStyle>
            <a:lvl1pPr marL="0" indent="0">
              <a:buNone/>
              <a:defRPr sz="2400">
                <a:solidFill>
                  <a:schemeClr val="bg1"/>
                </a:solidFill>
              </a:defRPr>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endParaRPr lang="en-US"/>
          </a:p>
        </p:txBody>
      </p:sp>
    </p:spTree>
    <p:extLst>
      <p:ext uri="{BB962C8B-B14F-4D97-AF65-F5344CB8AC3E}">
        <p14:creationId xmlns:p14="http://schemas.microsoft.com/office/powerpoint/2010/main" val="198158800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2B82C47-8C1B-7F8E-AEFA-1ABA7B6B2711}"/>
              </a:ext>
            </a:extLst>
          </p:cNvPr>
          <p:cNvSpPr/>
          <p:nvPr userDrawn="1"/>
        </p:nvSpPr>
        <p:spPr>
          <a:xfrm>
            <a:off x="5412260" y="0"/>
            <a:ext cx="6779741"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Title 1">
            <a:extLst>
              <a:ext uri="{FF2B5EF4-FFF2-40B4-BE49-F238E27FC236}">
                <a16:creationId xmlns:a16="http://schemas.microsoft.com/office/drawing/2014/main" id="{14DFCD9E-01B0-3C92-C82F-83D2AE4F3141}"/>
              </a:ext>
            </a:extLst>
          </p:cNvPr>
          <p:cNvSpPr>
            <a:spLocks noGrp="1"/>
          </p:cNvSpPr>
          <p:nvPr>
            <p:ph type="title"/>
          </p:nvPr>
        </p:nvSpPr>
        <p:spPr>
          <a:xfrm>
            <a:off x="629306" y="3250677"/>
            <a:ext cx="3932237" cy="1600200"/>
          </a:xfrm>
          <a:prstGeom prst="rect">
            <a:avLst/>
          </a:prstGeom>
        </p:spPr>
        <p:txBody>
          <a:bodyPr anchor="b"/>
          <a:lstStyle>
            <a:lvl1pPr>
              <a:defRPr sz="8000" b="1">
                <a:solidFill>
                  <a:schemeClr val="bg1"/>
                </a:solidFill>
                <a:latin typeface="Aptos" panose="020B0004020202020204" pitchFamily="34" charset="0"/>
                <a:cs typeface="Calibri" panose="020F0502020204030204" pitchFamily="34" charset="0"/>
              </a:defRPr>
            </a:lvl1pPr>
          </a:lstStyle>
          <a:p>
            <a:endParaRPr lang="en-US" dirty="0"/>
          </a:p>
        </p:txBody>
      </p:sp>
      <p:sp>
        <p:nvSpPr>
          <p:cNvPr id="12" name="AutoShape 3">
            <a:extLst>
              <a:ext uri="{FF2B5EF4-FFF2-40B4-BE49-F238E27FC236}">
                <a16:creationId xmlns:a16="http://schemas.microsoft.com/office/drawing/2014/main" id="{CA23A74C-8A10-A0F3-083F-34554A714178}"/>
              </a:ext>
            </a:extLst>
          </p:cNvPr>
          <p:cNvSpPr/>
          <p:nvPr userDrawn="1"/>
        </p:nvSpPr>
        <p:spPr>
          <a:xfrm>
            <a:off x="5731528" y="3424238"/>
            <a:ext cx="6141202" cy="9525"/>
          </a:xfrm>
          <a:prstGeom prst="rect">
            <a:avLst/>
          </a:prstGeom>
          <a:solidFill>
            <a:schemeClr val="accent1"/>
          </a:solidFill>
        </p:spPr>
        <p:txBody>
          <a:bodyPr/>
          <a:lstStyle/>
          <a:p>
            <a:endParaRPr lang="en-US" sz="1800"/>
          </a:p>
        </p:txBody>
      </p:sp>
      <p:sp>
        <p:nvSpPr>
          <p:cNvPr id="14" name="Freeform 4">
            <a:extLst>
              <a:ext uri="{FF2B5EF4-FFF2-40B4-BE49-F238E27FC236}">
                <a16:creationId xmlns:a16="http://schemas.microsoft.com/office/drawing/2014/main" id="{6A4B7D25-94AC-F861-A5A3-0C9C6C1695D7}"/>
              </a:ext>
            </a:extLst>
          </p:cNvPr>
          <p:cNvSpPr/>
          <p:nvPr userDrawn="1"/>
        </p:nvSpPr>
        <p:spPr>
          <a:xfrm>
            <a:off x="11417643"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cstate="print">
              <a:extLst>
                <a:ext uri="{28A0092B-C50C-407E-A947-70E740481C1C}">
                  <a14:useLocalDpi xmlns:a14="http://schemas.microsoft.com/office/drawing/2010/main" val="0"/>
                </a:ext>
              </a:extLst>
            </a:blip>
            <a:stretch>
              <a:fillRect/>
            </a:stretch>
          </a:blipFill>
        </p:spPr>
        <p:txBody>
          <a:bodyPr/>
          <a:lstStyle/>
          <a:p>
            <a:endParaRPr lang="en-US" sz="1800"/>
          </a:p>
        </p:txBody>
      </p:sp>
    </p:spTree>
    <p:extLst>
      <p:ext uri="{BB962C8B-B14F-4D97-AF65-F5344CB8AC3E}">
        <p14:creationId xmlns:p14="http://schemas.microsoft.com/office/powerpoint/2010/main" val="38755011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Freeform 4">
            <a:extLst>
              <a:ext uri="{FF2B5EF4-FFF2-40B4-BE49-F238E27FC236}">
                <a16:creationId xmlns:a16="http://schemas.microsoft.com/office/drawing/2014/main" id="{3E9FE018-2F9F-7A15-1C24-0588F12B4F27}"/>
              </a:ext>
            </a:extLst>
          </p:cNvPr>
          <p:cNvSpPr/>
          <p:nvPr userDrawn="1"/>
        </p:nvSpPr>
        <p:spPr>
          <a:xfrm>
            <a:off x="11417643"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2" cstate="print">
              <a:extLst>
                <a:ext uri="{28A0092B-C50C-407E-A947-70E740481C1C}">
                  <a14:useLocalDpi xmlns:a14="http://schemas.microsoft.com/office/drawing/2010/main" val="0"/>
                </a:ext>
              </a:extLst>
            </a:blip>
            <a:stretch>
              <a:fillRect/>
            </a:stretch>
          </a:blipFill>
        </p:spPr>
        <p:txBody>
          <a:bodyPr/>
          <a:lstStyle/>
          <a:p>
            <a:endParaRPr lang="en-US" sz="1800"/>
          </a:p>
        </p:txBody>
      </p:sp>
      <p:sp>
        <p:nvSpPr>
          <p:cNvPr id="3" name="Title Placeholder 1">
            <a:extLst>
              <a:ext uri="{FF2B5EF4-FFF2-40B4-BE49-F238E27FC236}">
                <a16:creationId xmlns:a16="http://schemas.microsoft.com/office/drawing/2014/main" id="{ED5F7A97-F5F7-9D91-38F4-AC2D4DE88B13}"/>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D457C196-F41A-617E-4769-57FA3919F676}"/>
              </a:ext>
            </a:extLst>
          </p:cNvPr>
          <p:cNvSpPr>
            <a:spLocks noGrp="1"/>
          </p:cNvSpPr>
          <p:nvPr>
            <p:ph idx="1"/>
          </p:nvPr>
        </p:nvSpPr>
        <p:spPr>
          <a:xfrm>
            <a:off x="838200" y="1825626"/>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6459278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0.xml"/><Relationship Id="rId7"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slideLayout" Target="../slideLayouts/slideLayout40.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slideLayout" Target="../slideLayouts/slideLayout39.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24" Type="http://schemas.openxmlformats.org/officeDocument/2006/relationships/theme" Target="../theme/theme5.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23" Type="http://schemas.openxmlformats.org/officeDocument/2006/relationships/slideLayout" Target="../slideLayouts/slideLayout42.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slideLayout" Target="../slideLayouts/slideLayout41.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8391000"/>
      </p:ext>
    </p:extLst>
  </p:cSld>
  <p:clrMap bg1="lt1" tx1="dk1" bg2="lt2" tx2="dk2" accent1="accent1" accent2="accent2" accent3="accent3" accent4="accent4" accent5="accent5" accent6="accent6" hlink="hlink" folHlink="folHlink"/>
  <p:sldLayoutIdLst>
    <p:sldLayoutId id="2147483661" r:id="rId1"/>
  </p:sldLayoutIdLst>
  <p:hf hdr="0" ftr="0" dt="0"/>
  <p:txStyles>
    <p:titleStyle>
      <a:lvl1pPr>
        <a:defRPr>
          <a:latin typeface="+mj-lt"/>
          <a:ea typeface="+mj-ea"/>
          <a:cs typeface="+mj-cs"/>
        </a:defRPr>
      </a:lvl1pPr>
    </p:titleStyle>
    <p:bodyStyle>
      <a:lvl1pPr marL="0">
        <a:defRPr>
          <a:latin typeface="+mn-lt"/>
          <a:ea typeface="+mn-ea"/>
          <a:cs typeface="+mn-cs"/>
        </a:defRPr>
      </a:lvl1pPr>
      <a:lvl2pPr marL="277218">
        <a:defRPr>
          <a:latin typeface="+mn-lt"/>
          <a:ea typeface="+mn-ea"/>
          <a:cs typeface="+mn-cs"/>
        </a:defRPr>
      </a:lvl2pPr>
      <a:lvl3pPr marL="554437">
        <a:defRPr>
          <a:latin typeface="+mn-lt"/>
          <a:ea typeface="+mn-ea"/>
          <a:cs typeface="+mn-cs"/>
        </a:defRPr>
      </a:lvl3pPr>
      <a:lvl4pPr marL="831655">
        <a:defRPr>
          <a:latin typeface="+mn-lt"/>
          <a:ea typeface="+mn-ea"/>
          <a:cs typeface="+mn-cs"/>
        </a:defRPr>
      </a:lvl4pPr>
      <a:lvl5pPr marL="1108873">
        <a:defRPr>
          <a:latin typeface="+mn-lt"/>
          <a:ea typeface="+mn-ea"/>
          <a:cs typeface="+mn-cs"/>
        </a:defRPr>
      </a:lvl5pPr>
      <a:lvl6pPr marL="1386091">
        <a:defRPr>
          <a:latin typeface="+mn-lt"/>
          <a:ea typeface="+mn-ea"/>
          <a:cs typeface="+mn-cs"/>
        </a:defRPr>
      </a:lvl6pPr>
      <a:lvl7pPr marL="1663310">
        <a:defRPr>
          <a:latin typeface="+mn-lt"/>
          <a:ea typeface="+mn-ea"/>
          <a:cs typeface="+mn-cs"/>
        </a:defRPr>
      </a:lvl7pPr>
      <a:lvl8pPr marL="1940529">
        <a:defRPr>
          <a:latin typeface="+mn-lt"/>
          <a:ea typeface="+mn-ea"/>
          <a:cs typeface="+mn-cs"/>
        </a:defRPr>
      </a:lvl8pPr>
      <a:lvl9pPr marL="2217747">
        <a:defRPr>
          <a:latin typeface="+mn-lt"/>
          <a:ea typeface="+mn-ea"/>
          <a:cs typeface="+mn-cs"/>
        </a:defRPr>
      </a:lvl9pPr>
    </p:bodyStyle>
    <p:otherStyle>
      <a:lvl1pPr marL="0">
        <a:defRPr>
          <a:latin typeface="+mn-lt"/>
          <a:ea typeface="+mn-ea"/>
          <a:cs typeface="+mn-cs"/>
        </a:defRPr>
      </a:lvl1pPr>
      <a:lvl2pPr marL="277218">
        <a:defRPr>
          <a:latin typeface="+mn-lt"/>
          <a:ea typeface="+mn-ea"/>
          <a:cs typeface="+mn-cs"/>
        </a:defRPr>
      </a:lvl2pPr>
      <a:lvl3pPr marL="554437">
        <a:defRPr>
          <a:latin typeface="+mn-lt"/>
          <a:ea typeface="+mn-ea"/>
          <a:cs typeface="+mn-cs"/>
        </a:defRPr>
      </a:lvl3pPr>
      <a:lvl4pPr marL="831655">
        <a:defRPr>
          <a:latin typeface="+mn-lt"/>
          <a:ea typeface="+mn-ea"/>
          <a:cs typeface="+mn-cs"/>
        </a:defRPr>
      </a:lvl4pPr>
      <a:lvl5pPr marL="1108873">
        <a:defRPr>
          <a:latin typeface="+mn-lt"/>
          <a:ea typeface="+mn-ea"/>
          <a:cs typeface="+mn-cs"/>
        </a:defRPr>
      </a:lvl5pPr>
      <a:lvl6pPr marL="1386091">
        <a:defRPr>
          <a:latin typeface="+mn-lt"/>
          <a:ea typeface="+mn-ea"/>
          <a:cs typeface="+mn-cs"/>
        </a:defRPr>
      </a:lvl6pPr>
      <a:lvl7pPr marL="1663310">
        <a:defRPr>
          <a:latin typeface="+mn-lt"/>
          <a:ea typeface="+mn-ea"/>
          <a:cs typeface="+mn-cs"/>
        </a:defRPr>
      </a:lvl7pPr>
      <a:lvl8pPr marL="1940529">
        <a:defRPr>
          <a:latin typeface="+mn-lt"/>
          <a:ea typeface="+mn-ea"/>
          <a:cs typeface="+mn-cs"/>
        </a:defRPr>
      </a:lvl8pPr>
      <a:lvl9pPr marL="2217747">
        <a:defRPr>
          <a:latin typeface="+mn-lt"/>
          <a:ea typeface="+mn-ea"/>
          <a:cs typeface="+mn-cs"/>
        </a:defRPr>
      </a:lvl9pPr>
    </p:otherStyle>
  </p:txStyles>
  <p:extLst>
    <p:ext uri="{27BBF7A9-308A-43DC-89C8-2F10F3537804}">
      <p15:sldGuideLst xmlns:p15="http://schemas.microsoft.com/office/powerpoint/2012/main">
        <p15:guide id="1" orient="horz" pos="4110">
          <p15:clr>
            <a:srgbClr val="F26B43"/>
          </p15:clr>
        </p15:guide>
        <p15:guide id="2" pos="3840">
          <p15:clr>
            <a:srgbClr val="F26B43"/>
          </p15:clr>
        </p15:guide>
        <p15:guide id="3" orient="horz" pos="381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2728E3-3234-9A51-6F92-91BA3D81BCE5}"/>
              </a:ext>
            </a:extLst>
          </p:cNvPr>
          <p:cNvSpPr>
            <a:spLocks noGrp="1"/>
          </p:cNvSpPr>
          <p:nvPr>
            <p:ph type="title"/>
          </p:nvPr>
        </p:nvSpPr>
        <p:spPr>
          <a:xfrm>
            <a:off x="838200" y="2135319"/>
            <a:ext cx="10515600" cy="1325563"/>
          </a:xfrm>
          <a:prstGeom prst="rect">
            <a:avLst/>
          </a:prstGeom>
        </p:spPr>
        <p:txBody>
          <a:bodyPr vert="horz" lIns="91440" tIns="45720" rIns="91440" bIns="45720" rtlCol="0" anchor="ctr">
            <a:noAutofit/>
          </a:bodyPr>
          <a:lstStyle/>
          <a:p>
            <a:endParaRPr lang="en-US" dirty="0"/>
          </a:p>
        </p:txBody>
      </p:sp>
      <p:sp>
        <p:nvSpPr>
          <p:cNvPr id="3" name="Text Placeholder 2">
            <a:extLst>
              <a:ext uri="{FF2B5EF4-FFF2-40B4-BE49-F238E27FC236}">
                <a16:creationId xmlns:a16="http://schemas.microsoft.com/office/drawing/2014/main" id="{0F466AF4-91C7-0E6C-3971-7E4AF21B8CC3}"/>
              </a:ext>
            </a:extLst>
          </p:cNvPr>
          <p:cNvSpPr>
            <a:spLocks noGrp="1"/>
          </p:cNvSpPr>
          <p:nvPr>
            <p:ph type="body" idx="1"/>
          </p:nvPr>
        </p:nvSpPr>
        <p:spPr>
          <a:xfrm>
            <a:off x="838200" y="3659698"/>
            <a:ext cx="10515600" cy="489117"/>
          </a:xfrm>
          <a:prstGeom prst="rect">
            <a:avLst/>
          </a:prstGeom>
        </p:spPr>
        <p:txBody>
          <a:bodyPr vert="horz" lIns="91440" tIns="45720" rIns="91440" bIns="45720" rtlCol="0">
            <a:normAutofit/>
          </a:bodyPr>
          <a:lstStyle/>
          <a:p>
            <a:pPr lvl="0"/>
            <a:endParaRPr lang="en-US" dirty="0"/>
          </a:p>
        </p:txBody>
      </p:sp>
      <p:sp>
        <p:nvSpPr>
          <p:cNvPr id="16" name="AutoShape 2">
            <a:extLst>
              <a:ext uri="{FF2B5EF4-FFF2-40B4-BE49-F238E27FC236}">
                <a16:creationId xmlns:a16="http://schemas.microsoft.com/office/drawing/2014/main" id="{50F70583-1DB9-22BA-D5E0-D84EE58A3D81}"/>
              </a:ext>
            </a:extLst>
          </p:cNvPr>
          <p:cNvSpPr/>
          <p:nvPr/>
        </p:nvSpPr>
        <p:spPr>
          <a:xfrm>
            <a:off x="0" y="7374"/>
            <a:ext cx="381000" cy="1713146"/>
          </a:xfrm>
          <a:prstGeom prst="rect">
            <a:avLst/>
          </a:prstGeom>
          <a:solidFill>
            <a:srgbClr val="055C9D"/>
          </a:solidFill>
        </p:spPr>
        <p:txBody>
          <a:bodyPr/>
          <a:lstStyle/>
          <a:p>
            <a:endParaRPr lang="en-US" dirty="0">
              <a:latin typeface="Aptos Display" panose="020B0004020202020204" pitchFamily="34" charset="0"/>
            </a:endParaRPr>
          </a:p>
        </p:txBody>
      </p:sp>
      <p:sp>
        <p:nvSpPr>
          <p:cNvPr id="17" name="AutoShape 3">
            <a:extLst>
              <a:ext uri="{FF2B5EF4-FFF2-40B4-BE49-F238E27FC236}">
                <a16:creationId xmlns:a16="http://schemas.microsoft.com/office/drawing/2014/main" id="{9A3D363F-6E5B-1C3B-5A9D-8DB4BA03E8C4}"/>
              </a:ext>
            </a:extLst>
          </p:cNvPr>
          <p:cNvSpPr/>
          <p:nvPr/>
        </p:nvSpPr>
        <p:spPr>
          <a:xfrm>
            <a:off x="0" y="1720520"/>
            <a:ext cx="381000" cy="1713146"/>
          </a:xfrm>
          <a:prstGeom prst="rect">
            <a:avLst/>
          </a:prstGeom>
          <a:solidFill>
            <a:srgbClr val="DF5B2F"/>
          </a:solidFill>
        </p:spPr>
        <p:txBody>
          <a:bodyPr/>
          <a:lstStyle/>
          <a:p>
            <a:endParaRPr lang="en-US" dirty="0">
              <a:latin typeface="Aptos Display" panose="020B0004020202020204" pitchFamily="34" charset="0"/>
            </a:endParaRPr>
          </a:p>
        </p:txBody>
      </p:sp>
      <p:sp>
        <p:nvSpPr>
          <p:cNvPr id="18" name="AutoShape 4">
            <a:extLst>
              <a:ext uri="{FF2B5EF4-FFF2-40B4-BE49-F238E27FC236}">
                <a16:creationId xmlns:a16="http://schemas.microsoft.com/office/drawing/2014/main" id="{66CF7C1C-F605-51C5-5C03-4F119CD402A2}"/>
              </a:ext>
            </a:extLst>
          </p:cNvPr>
          <p:cNvSpPr/>
          <p:nvPr/>
        </p:nvSpPr>
        <p:spPr>
          <a:xfrm>
            <a:off x="0" y="3429969"/>
            <a:ext cx="381000" cy="1713146"/>
          </a:xfrm>
          <a:prstGeom prst="rect">
            <a:avLst/>
          </a:prstGeom>
          <a:solidFill>
            <a:srgbClr val="FCC30B"/>
          </a:solidFill>
        </p:spPr>
        <p:txBody>
          <a:bodyPr/>
          <a:lstStyle/>
          <a:p>
            <a:endParaRPr lang="en-US" dirty="0">
              <a:latin typeface="Aptos Display" panose="020B0004020202020204" pitchFamily="34" charset="0"/>
            </a:endParaRPr>
          </a:p>
        </p:txBody>
      </p:sp>
      <p:sp>
        <p:nvSpPr>
          <p:cNvPr id="19" name="AutoShape 5">
            <a:extLst>
              <a:ext uri="{FF2B5EF4-FFF2-40B4-BE49-F238E27FC236}">
                <a16:creationId xmlns:a16="http://schemas.microsoft.com/office/drawing/2014/main" id="{9146C6F4-8DBC-8151-F085-7B3144DE82F3}"/>
              </a:ext>
            </a:extLst>
          </p:cNvPr>
          <p:cNvSpPr/>
          <p:nvPr/>
        </p:nvSpPr>
        <p:spPr>
          <a:xfrm>
            <a:off x="0" y="5137480"/>
            <a:ext cx="381000" cy="1713146"/>
          </a:xfrm>
          <a:prstGeom prst="rect">
            <a:avLst/>
          </a:prstGeom>
          <a:solidFill>
            <a:srgbClr val="9BC04B"/>
          </a:solidFill>
        </p:spPr>
        <p:txBody>
          <a:bodyPr/>
          <a:lstStyle/>
          <a:p>
            <a:endParaRPr lang="en-US" dirty="0">
              <a:latin typeface="Aptos Display" panose="020B0004020202020204" pitchFamily="34" charset="0"/>
            </a:endParaRPr>
          </a:p>
        </p:txBody>
      </p:sp>
      <p:sp>
        <p:nvSpPr>
          <p:cNvPr id="4" name="Freeform 4">
            <a:extLst>
              <a:ext uri="{FF2B5EF4-FFF2-40B4-BE49-F238E27FC236}">
                <a16:creationId xmlns:a16="http://schemas.microsoft.com/office/drawing/2014/main" id="{2C3DD6D9-F6F3-7766-C598-BD00799B2583}"/>
              </a:ext>
            </a:extLst>
          </p:cNvPr>
          <p:cNvSpPr/>
          <p:nvPr/>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8"/>
            <a:stretch>
              <a:fillRect r="-485744"/>
            </a:stretch>
          </a:blipFill>
        </p:spPr>
        <p:txBody>
          <a:bodyPr/>
          <a:lstStyle/>
          <a:p>
            <a:endParaRPr lang="en-US" dirty="0">
              <a:latin typeface="Aptos Display" panose="020B0004020202020204" pitchFamily="34" charset="0"/>
            </a:endParaRPr>
          </a:p>
        </p:txBody>
      </p:sp>
      <p:sp>
        <p:nvSpPr>
          <p:cNvPr id="5" name="object 40">
            <a:extLst>
              <a:ext uri="{FF2B5EF4-FFF2-40B4-BE49-F238E27FC236}">
                <a16:creationId xmlns:a16="http://schemas.microsoft.com/office/drawing/2014/main" id="{79FCBD46-7D5A-52E3-C282-9102AB2F6114}"/>
              </a:ext>
            </a:extLst>
          </p:cNvPr>
          <p:cNvSpPr txBox="1"/>
          <p:nvPr userDrawn="1"/>
        </p:nvSpPr>
        <p:spPr>
          <a:xfrm>
            <a:off x="6111246" y="6040552"/>
            <a:ext cx="3074374" cy="502469"/>
          </a:xfrm>
          <a:prstGeom prst="rect">
            <a:avLst/>
          </a:prstGeom>
        </p:spPr>
        <p:txBody>
          <a:bodyPr vert="horz" wrap="square" lIns="0" tIns="2310" rIns="0" bIns="0" rtlCol="0">
            <a:noAutofit/>
          </a:bodyPr>
          <a:lstStyle/>
          <a:p>
            <a:pPr marL="7701" marR="3081" indent="33886" algn="r">
              <a:lnSpc>
                <a:spcPts val="958"/>
              </a:lnSpc>
              <a:spcBef>
                <a:spcPts val="18"/>
              </a:spcBef>
            </a:pPr>
            <a:r>
              <a:rPr lang="en-US" sz="788" b="0" i="0" spc="-6" dirty="0">
                <a:solidFill>
                  <a:srgbClr val="000000"/>
                </a:solidFill>
                <a:latin typeface="Aptos Display" panose="020B0004020202020204" pitchFamily="34" charset="0"/>
                <a:ea typeface="Roboto Condensed Light" panose="02000000000000000000" pitchFamily="2" charset="0"/>
                <a:cs typeface="Arial"/>
              </a:rPr>
              <a:t>McLean &amp; Company is the trusted partner of HR and leadership professionals around the world. Our memberships are designed to help leaders drive their organization forward. 1997-2021 © McLean &amp; Company. </a:t>
            </a:r>
          </a:p>
          <a:p>
            <a:pPr marL="7701" marR="3081" indent="33886" algn="r">
              <a:lnSpc>
                <a:spcPts val="958"/>
              </a:lnSpc>
              <a:spcBef>
                <a:spcPts val="18"/>
              </a:spcBef>
            </a:pPr>
            <a:r>
              <a:rPr lang="en-US" sz="788" b="0" i="0" spc="-6" dirty="0">
                <a:solidFill>
                  <a:srgbClr val="000000"/>
                </a:solidFill>
                <a:latin typeface="Aptos Display" panose="020B0004020202020204" pitchFamily="34" charset="0"/>
                <a:ea typeface="Roboto Condensed Light" panose="02000000000000000000" pitchFamily="2" charset="0"/>
                <a:cs typeface="Arial"/>
              </a:rPr>
              <a:t>McLean &amp; Company is a division of Info-Tech Research Group Inc. </a:t>
            </a:r>
            <a:endParaRPr lang="en-US" sz="788" b="0" i="0" dirty="0">
              <a:solidFill>
                <a:srgbClr val="000000"/>
              </a:solidFill>
              <a:latin typeface="Aptos Display" panose="020B0004020202020204" pitchFamily="34" charset="0"/>
              <a:ea typeface="Roboto Condensed Light" panose="02000000000000000000" pitchFamily="2" charset="0"/>
              <a:cs typeface="Arial"/>
            </a:endParaRPr>
          </a:p>
        </p:txBody>
      </p:sp>
      <p:pic>
        <p:nvPicPr>
          <p:cNvPr id="6" name="Picture 5" descr="McLean &amp; Company Logo">
            <a:extLst>
              <a:ext uri="{FF2B5EF4-FFF2-40B4-BE49-F238E27FC236}">
                <a16:creationId xmlns:a16="http://schemas.microsoft.com/office/drawing/2014/main" id="{2494A2FA-69BE-451B-59C3-89EC83F83F78}"/>
              </a:ext>
            </a:extLst>
          </p:cNvPr>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9807724" y="5932963"/>
            <a:ext cx="1827703" cy="754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564495"/>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Lst>
  <p:transition>
    <p:fade thruBlk="1"/>
  </p:transition>
  <p:hf hdr="0" ftr="0" dt="0"/>
  <p:txStyles>
    <p:titleStyle>
      <a:lvl1pPr algn="l" defTabSz="914400" rtl="0" eaLnBrk="1" latinLnBrk="0" hangingPunct="1">
        <a:lnSpc>
          <a:spcPct val="90000"/>
        </a:lnSpc>
        <a:spcBef>
          <a:spcPct val="0"/>
        </a:spcBef>
        <a:buNone/>
        <a:defRPr sz="8000" b="1" kern="1200">
          <a:solidFill>
            <a:schemeClr val="tx1"/>
          </a:solidFill>
          <a:latin typeface="Trebuchet MS" panose="020B0603020202020204"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Aptos Display" panose="020B000402020202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CF651D-69ED-25B0-2CCA-948AF0321E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0278B4E-1E41-0419-7856-25EE7A4DF0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AutoShape 3">
            <a:extLst>
              <a:ext uri="{FF2B5EF4-FFF2-40B4-BE49-F238E27FC236}">
                <a16:creationId xmlns:a16="http://schemas.microsoft.com/office/drawing/2014/main" id="{C8B098E2-CA48-5AA5-56E0-BCF43134C691}"/>
              </a:ext>
            </a:extLst>
          </p:cNvPr>
          <p:cNvSpPr/>
          <p:nvPr/>
        </p:nvSpPr>
        <p:spPr>
          <a:xfrm>
            <a:off x="0" y="0"/>
            <a:ext cx="381000" cy="6858000"/>
          </a:xfrm>
          <a:prstGeom prst="rect">
            <a:avLst/>
          </a:prstGeom>
          <a:solidFill>
            <a:srgbClr val="DF5B2F"/>
          </a:solidFill>
        </p:spPr>
        <p:txBody>
          <a:bodyPr/>
          <a:lstStyle/>
          <a:p>
            <a:endParaRPr lang="en-US"/>
          </a:p>
        </p:txBody>
      </p:sp>
      <p:sp>
        <p:nvSpPr>
          <p:cNvPr id="8" name="Freeform 4">
            <a:extLst>
              <a:ext uri="{FF2B5EF4-FFF2-40B4-BE49-F238E27FC236}">
                <a16:creationId xmlns:a16="http://schemas.microsoft.com/office/drawing/2014/main" id="{427E9094-8046-B6B7-918F-FC7E669A7149}"/>
              </a:ext>
            </a:extLst>
          </p:cNvPr>
          <p:cNvSpPr/>
          <p:nvPr/>
        </p:nvSpPr>
        <p:spPr>
          <a:xfrm>
            <a:off x="11417642" y="6178378"/>
            <a:ext cx="774357" cy="729368"/>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8"/>
            <a:stretch>
              <a:fillRect r="-485744"/>
            </a:stretch>
          </a:blipFill>
        </p:spPr>
        <p:txBody>
          <a:bodyPr/>
          <a:lstStyle/>
          <a:p>
            <a:endParaRPr lang="en-US" dirty="0"/>
          </a:p>
        </p:txBody>
      </p:sp>
    </p:spTree>
    <p:extLst>
      <p:ext uri="{BB962C8B-B14F-4D97-AF65-F5344CB8AC3E}">
        <p14:creationId xmlns:p14="http://schemas.microsoft.com/office/powerpoint/2010/main" val="3167468060"/>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69" r:id="rId6"/>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23170780"/>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9" name="Rectangle 8"/>
          <p:cNvSpPr/>
          <p:nvPr/>
        </p:nvSpPr>
        <p:spPr>
          <a:xfrm>
            <a:off x="1"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200" dirty="0">
              <a:latin typeface="Aptos" panose="020B0004020202020204" pitchFamily="34" charset="0"/>
            </a:endParaRPr>
          </a:p>
        </p:txBody>
      </p:sp>
      <p:sp>
        <p:nvSpPr>
          <p:cNvPr id="2" name="Title Placeholder 1"/>
          <p:cNvSpPr>
            <a:spLocks noGrp="1"/>
          </p:cNvSpPr>
          <p:nvPr>
            <p:ph type="title"/>
          </p:nvPr>
        </p:nvSpPr>
        <p:spPr>
          <a:xfrm>
            <a:off x="1097280" y="286604"/>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1" y="6459786"/>
            <a:ext cx="2472271" cy="365125"/>
          </a:xfrm>
          <a:prstGeom prst="rect">
            <a:avLst/>
          </a:prstGeom>
        </p:spPr>
        <p:txBody>
          <a:bodyPr vert="horz" lIns="91440" tIns="45720" rIns="91440" bIns="45720" rtlCol="0" anchor="ctr"/>
          <a:lstStyle>
            <a:lvl1pPr algn="l">
              <a:defRPr sz="900">
                <a:solidFill>
                  <a:srgbClr val="FFFFFF"/>
                </a:solidFill>
                <a:latin typeface="Aptos" panose="020B0004020202020204" pitchFamily="34" charset="0"/>
              </a:defRPr>
            </a:lvl1pPr>
          </a:lstStyle>
          <a:p>
            <a:fld id="{1D8BD707-D9CF-40AE-B4C6-C98DA3205C09}" type="datetimeFigureOut">
              <a:rPr lang="en-US" smtClean="0"/>
              <a:pPr/>
              <a:t>7/7/2026</a:t>
            </a:fld>
            <a:endParaRPr lang="en-US" dirty="0"/>
          </a:p>
        </p:txBody>
      </p:sp>
      <p:sp>
        <p:nvSpPr>
          <p:cNvPr id="5" name="Footer Placeholder 4"/>
          <p:cNvSpPr>
            <a:spLocks noGrp="1"/>
          </p:cNvSpPr>
          <p:nvPr>
            <p:ph type="ftr" sz="quarter" idx="3"/>
          </p:nvPr>
        </p:nvSpPr>
        <p:spPr>
          <a:xfrm>
            <a:off x="3686185" y="6459786"/>
            <a:ext cx="4822804" cy="365125"/>
          </a:xfrm>
          <a:prstGeom prst="rect">
            <a:avLst/>
          </a:prstGeom>
        </p:spPr>
        <p:txBody>
          <a:bodyPr vert="horz" lIns="91440" tIns="45720" rIns="91440" bIns="45720" rtlCol="0" anchor="ctr"/>
          <a:lstStyle>
            <a:lvl1pPr algn="ctr">
              <a:defRPr sz="900" cap="all" baseline="0">
                <a:solidFill>
                  <a:srgbClr val="FFFFFF"/>
                </a:solidFill>
                <a:latin typeface="Aptos" panose="020B0004020202020204" pitchFamily="34" charset="0"/>
              </a:defRPr>
            </a:lvl1pPr>
          </a:lstStyle>
          <a:p>
            <a:endParaRPr lang="en-US" dirty="0"/>
          </a:p>
        </p:txBody>
      </p:sp>
      <p:sp>
        <p:nvSpPr>
          <p:cNvPr id="6" name="Slide Number Placeholder 5"/>
          <p:cNvSpPr>
            <a:spLocks noGrp="1"/>
          </p:cNvSpPr>
          <p:nvPr>
            <p:ph type="sldNum" sz="quarter" idx="4"/>
          </p:nvPr>
        </p:nvSpPr>
        <p:spPr>
          <a:xfrm>
            <a:off x="9900459" y="6459786"/>
            <a:ext cx="1312025" cy="365125"/>
          </a:xfrm>
          <a:prstGeom prst="rect">
            <a:avLst/>
          </a:prstGeom>
        </p:spPr>
        <p:txBody>
          <a:bodyPr vert="horz" lIns="91440" tIns="45720" rIns="91440" bIns="45720" rtlCol="0" anchor="ctr"/>
          <a:lstStyle>
            <a:lvl1pPr algn="r">
              <a:defRPr sz="1050">
                <a:solidFill>
                  <a:srgbClr val="FFFFFF"/>
                </a:solidFill>
                <a:latin typeface="Aptos" panose="020B0004020202020204" pitchFamily="34" charset="0"/>
              </a:defRPr>
            </a:lvl1pPr>
          </a:lstStyle>
          <a:p>
            <a:fld id="{B6F15528-21DE-4FAA-801E-634DDDAF4B2B}"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8855931"/>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 id="2147483887" r:id="rId13"/>
    <p:sldLayoutId id="2147483888" r:id="rId14"/>
    <p:sldLayoutId id="2147483889" r:id="rId15"/>
    <p:sldLayoutId id="2147483890" r:id="rId16"/>
    <p:sldLayoutId id="2147483891" r:id="rId17"/>
    <p:sldLayoutId id="2147483892" r:id="rId18"/>
    <p:sldLayoutId id="2147483893" r:id="rId19"/>
    <p:sldLayoutId id="2147483894" r:id="rId20"/>
    <p:sldLayoutId id="2147483895" r:id="rId21"/>
    <p:sldLayoutId id="2147483896" r:id="rId22"/>
    <p:sldLayoutId id="2147483897" r:id="rId23"/>
  </p:sldLayoutIdLst>
  <p:txStyles>
    <p:titleStyle>
      <a:lvl1pPr algn="l" defTabSz="914446" rtl="0" eaLnBrk="1" latinLnBrk="0" hangingPunct="1">
        <a:lnSpc>
          <a:spcPct val="85000"/>
        </a:lnSpc>
        <a:spcBef>
          <a:spcPct val="0"/>
        </a:spcBef>
        <a:buNone/>
        <a:defRPr sz="4800" kern="1200" spc="-50" baseline="0">
          <a:solidFill>
            <a:schemeClr val="tx1">
              <a:lumMod val="75000"/>
              <a:lumOff val="25000"/>
            </a:schemeClr>
          </a:solidFill>
          <a:latin typeface="Aptos Display" panose="020B0004020202020204" pitchFamily="34" charset="0"/>
          <a:ea typeface="+mj-ea"/>
          <a:cs typeface="+mj-cs"/>
        </a:defRPr>
      </a:lvl1pPr>
    </p:titleStyle>
    <p:bodyStyle>
      <a:lvl1pPr marL="91445" indent="-91445" algn="l" defTabSz="91444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Aptos" panose="020B0004020202020204" pitchFamily="34" charset="0"/>
          <a:ea typeface="+mn-ea"/>
          <a:cs typeface="+mn-cs"/>
        </a:defRPr>
      </a:lvl1pPr>
      <a:lvl2pPr marL="384067" indent="-182889" algn="l" defTabSz="914446"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Aptos" panose="020B0004020202020204" pitchFamily="34" charset="0"/>
          <a:ea typeface="+mn-ea"/>
          <a:cs typeface="+mn-cs"/>
        </a:defRPr>
      </a:lvl2pPr>
      <a:lvl3pPr marL="566956" indent="-182889" algn="l" defTabSz="91444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Aptos" panose="020B0004020202020204" pitchFamily="34" charset="0"/>
          <a:ea typeface="+mn-ea"/>
          <a:cs typeface="+mn-cs"/>
        </a:defRPr>
      </a:lvl3pPr>
      <a:lvl4pPr marL="749845" indent="-182889" algn="l" defTabSz="91444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Aptos" panose="020B0004020202020204" pitchFamily="34" charset="0"/>
          <a:ea typeface="+mn-ea"/>
          <a:cs typeface="+mn-cs"/>
        </a:defRPr>
      </a:lvl4pPr>
      <a:lvl5pPr marL="932735" indent="-182889" algn="l" defTabSz="91444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Aptos" panose="020B0004020202020204" pitchFamily="34" charset="0"/>
          <a:ea typeface="+mn-ea"/>
          <a:cs typeface="+mn-cs"/>
        </a:defRPr>
      </a:lvl5pPr>
      <a:lvl6pPr marL="1100055" indent="-228611" algn="l" defTabSz="91444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65" indent="-228611" algn="l" defTabSz="91444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75" indent="-228611" algn="l" defTabSz="91444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85" indent="-228611" algn="l" defTabSz="91444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0610895"/>
      </p:ext>
    </p:extLst>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Lst>
  <p:txStyles>
    <p:titleStyle>
      <a:lvl1pPr algn="l" defTabSz="914446"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11" indent="-228611" algn="l" defTabSz="91444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34" indent="-228611" algn="l" defTabSz="91444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57" indent="-228611" algn="l" defTabSz="91444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80"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03"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726"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49"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71"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94"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ags" Target="../tags/tag6.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ags" Target="../tags/tag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1.xml"/><Relationship Id="rId5" Type="http://schemas.openxmlformats.org/officeDocument/2006/relationships/image" Target="../media/image15.pn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49.xml"/></Relationships>
</file>

<file path=ppt/slides/_rels/slide3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6.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3.xml"/><Relationship Id="rId1" Type="http://schemas.openxmlformats.org/officeDocument/2006/relationships/tags" Target="../tags/tag8.xml"/></Relationships>
</file>

<file path=ppt/slides/_rels/slide4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6.xml"/><Relationship Id="rId1" Type="http://schemas.openxmlformats.org/officeDocument/2006/relationships/slideLayout" Target="../slideLayouts/slideLayout10.xml"/><Relationship Id="rId4" Type="http://schemas.openxmlformats.org/officeDocument/2006/relationships/image" Target="../media/image20.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48.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978220-2D09-9F9C-AF98-D8831F74F9CC}"/>
              </a:ext>
            </a:extLst>
          </p:cNvPr>
          <p:cNvSpPr/>
          <p:nvPr/>
        </p:nvSpPr>
        <p:spPr>
          <a:xfrm>
            <a:off x="5695950" y="21907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8734A27-D154-B754-D7E8-A0D0DD7682BA}"/>
              </a:ext>
            </a:extLst>
          </p:cNvPr>
          <p:cNvSpPr txBox="1"/>
          <p:nvPr/>
        </p:nvSpPr>
        <p:spPr>
          <a:xfrm>
            <a:off x="6000750" y="866447"/>
            <a:ext cx="5105400" cy="4401205"/>
          </a:xfrm>
          <a:prstGeom prst="rect">
            <a:avLst/>
          </a:prstGeom>
          <a:noFill/>
        </p:spPr>
        <p:txBody>
          <a:bodyPr wrap="square">
            <a:spAutoFit/>
          </a:bodyPr>
          <a:lstStyle/>
          <a:p>
            <a:pPr fontAlgn="t">
              <a:spcAft>
                <a:spcPts val="2400"/>
              </a:spcAft>
              <a:buNone/>
            </a:pPr>
            <a:r>
              <a:rPr lang="en-US" sz="2400" b="1" i="0" dirty="0">
                <a:effectLst/>
              </a:rPr>
              <a:t>Which type of difficult conversation are you most likely to avoid or delay?</a:t>
            </a:r>
            <a:endParaRPr lang="en-US" sz="2400" b="0" i="0" dirty="0">
              <a:effectLst/>
            </a:endParaRPr>
          </a:p>
          <a:p>
            <a:pPr marL="342900" indent="-342900" fontAlgn="t">
              <a:spcAft>
                <a:spcPts val="2400"/>
              </a:spcAft>
              <a:buFontTx/>
              <a:buAutoNum type="alphaUcPeriod"/>
            </a:pPr>
            <a:r>
              <a:rPr lang="en-US" dirty="0"/>
              <a:t>Talking about poor performance</a:t>
            </a:r>
          </a:p>
          <a:p>
            <a:pPr marL="342900" indent="-342900" fontAlgn="t">
              <a:spcAft>
                <a:spcPts val="2400"/>
              </a:spcAft>
              <a:buAutoNum type="alphaUcPeriod"/>
            </a:pPr>
            <a:r>
              <a:rPr lang="en-US" b="0" i="0" dirty="0">
                <a:effectLst/>
              </a:rPr>
              <a:t>Addressing conflict between team members</a:t>
            </a:r>
          </a:p>
          <a:p>
            <a:pPr marL="342900" indent="-342900" fontAlgn="t">
              <a:spcAft>
                <a:spcPts val="2400"/>
              </a:spcAft>
              <a:buAutoNum type="alphaUcPeriod"/>
            </a:pPr>
            <a:r>
              <a:rPr lang="en-US" b="0" i="0" dirty="0">
                <a:effectLst/>
              </a:rPr>
              <a:t>Disagreeing with an executive director or chief executive</a:t>
            </a:r>
          </a:p>
          <a:p>
            <a:pPr marL="342900" indent="-342900" fontAlgn="t">
              <a:spcAft>
                <a:spcPts val="2400"/>
              </a:spcAft>
              <a:buAutoNum type="alphaUcPeriod"/>
            </a:pPr>
            <a:r>
              <a:rPr lang="en-US" b="0" i="0" dirty="0">
                <a:effectLst/>
              </a:rPr>
              <a:t>Managing resistance to change</a:t>
            </a:r>
          </a:p>
          <a:p>
            <a:pPr marL="342900" indent="-342900" fontAlgn="t">
              <a:spcAft>
                <a:spcPts val="2400"/>
              </a:spcAft>
              <a:buAutoNum type="alphaUcPeriod"/>
            </a:pPr>
            <a:r>
              <a:rPr lang="en-US" dirty="0"/>
              <a:t>Other (specify in the chat)</a:t>
            </a:r>
            <a:endParaRPr lang="en-US" b="0" i="0" dirty="0">
              <a:effectLst/>
            </a:endParaRPr>
          </a:p>
        </p:txBody>
      </p:sp>
      <p:sp>
        <p:nvSpPr>
          <p:cNvPr id="2" name="TextBox 1">
            <a:extLst>
              <a:ext uri="{FF2B5EF4-FFF2-40B4-BE49-F238E27FC236}">
                <a16:creationId xmlns:a16="http://schemas.microsoft.com/office/drawing/2014/main" id="{243BE375-048F-FC44-1B18-5B4145994D6D}"/>
              </a:ext>
            </a:extLst>
          </p:cNvPr>
          <p:cNvSpPr txBox="1"/>
          <p:nvPr/>
        </p:nvSpPr>
        <p:spPr>
          <a:xfrm>
            <a:off x="326465" y="1030204"/>
            <a:ext cx="4924409" cy="2800767"/>
          </a:xfrm>
          <a:prstGeom prst="rect">
            <a:avLst/>
          </a:prstGeom>
          <a:noFill/>
        </p:spPr>
        <p:txBody>
          <a:bodyPr wrap="square" rtlCol="0">
            <a:spAutoFit/>
          </a:bodyPr>
          <a:lstStyle/>
          <a:p>
            <a:r>
              <a:rPr lang="en-US" sz="2000" b="1" dirty="0">
                <a:solidFill>
                  <a:schemeClr val="accent3">
                    <a:lumMod val="20000"/>
                    <a:lumOff val="80000"/>
                  </a:schemeClr>
                </a:solidFill>
                <a:latin typeface="+mj-lt"/>
              </a:rPr>
              <a:t>Welcome to Difficult Conversations.  We will start momentarily. In the meantime:</a:t>
            </a:r>
          </a:p>
          <a:p>
            <a:endParaRPr lang="en-US" sz="2000" dirty="0">
              <a:solidFill>
                <a:schemeClr val="accent3">
                  <a:lumMod val="20000"/>
                  <a:lumOff val="80000"/>
                </a:schemeClr>
              </a:solidFill>
              <a:latin typeface="+mj-lt"/>
            </a:endParaRPr>
          </a:p>
          <a:p>
            <a:endParaRPr lang="en-US" sz="2000" dirty="0">
              <a:solidFill>
                <a:schemeClr val="accent3">
                  <a:lumMod val="20000"/>
                  <a:lumOff val="80000"/>
                </a:schemeClr>
              </a:solidFill>
              <a:latin typeface="+mj-lt"/>
            </a:endParaRPr>
          </a:p>
          <a:p>
            <a:r>
              <a:rPr lang="en-US" sz="2000" dirty="0">
                <a:solidFill>
                  <a:schemeClr val="accent3">
                    <a:lumMod val="20000"/>
                    <a:lumOff val="80000"/>
                  </a:schemeClr>
                </a:solidFill>
                <a:latin typeface="+mj-lt"/>
              </a:rPr>
              <a:t> </a:t>
            </a:r>
            <a:r>
              <a:rPr lang="en-US" sz="4800" b="1" dirty="0">
                <a:solidFill>
                  <a:schemeClr val="accent3">
                    <a:lumMod val="20000"/>
                    <a:lumOff val="80000"/>
                  </a:schemeClr>
                </a:solidFill>
                <a:latin typeface="+mj-lt"/>
              </a:rPr>
              <a:t>ANSWER IN </a:t>
            </a:r>
          </a:p>
          <a:p>
            <a:r>
              <a:rPr lang="en-US" sz="4800" b="1" dirty="0">
                <a:solidFill>
                  <a:schemeClr val="accent3">
                    <a:lumMod val="20000"/>
                    <a:lumOff val="80000"/>
                  </a:schemeClr>
                </a:solidFill>
                <a:latin typeface="+mj-lt"/>
              </a:rPr>
              <a:t>THE CHAT</a:t>
            </a:r>
          </a:p>
        </p:txBody>
      </p:sp>
    </p:spTree>
    <p:extLst>
      <p:ext uri="{BB962C8B-B14F-4D97-AF65-F5344CB8AC3E}">
        <p14:creationId xmlns:p14="http://schemas.microsoft.com/office/powerpoint/2010/main" val="2067147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7B64D2-5803-4688-A98B-D90AE9FA4044}"/>
              </a:ext>
            </a:extLst>
          </p:cNvPr>
          <p:cNvSpPr>
            <a:spLocks noGrp="1"/>
          </p:cNvSpPr>
          <p:nvPr>
            <p:ph type="title"/>
          </p:nvPr>
        </p:nvSpPr>
        <p:spPr>
          <a:xfrm>
            <a:off x="838200" y="587388"/>
            <a:ext cx="10515600" cy="1325563"/>
          </a:xfrm>
        </p:spPr>
        <p:txBody>
          <a:bodyPr anchor="ctr">
            <a:normAutofit/>
          </a:bodyPr>
          <a:lstStyle/>
          <a:p>
            <a:r>
              <a:rPr lang="en-US" sz="5000" dirty="0">
                <a:latin typeface="Aptos" panose="020B0004020202020204" pitchFamily="34" charset="0"/>
              </a:rPr>
              <a:t>Difficult Conversations</a:t>
            </a:r>
            <a:endParaRPr lang="en-CA" sz="5000" dirty="0">
              <a:latin typeface="Aptos" panose="020B0004020202020204" pitchFamily="34" charset="0"/>
            </a:endParaRPr>
          </a:p>
        </p:txBody>
      </p:sp>
      <p:sp>
        <p:nvSpPr>
          <p:cNvPr id="2" name="Rectangle 1">
            <a:extLst>
              <a:ext uri="{FF2B5EF4-FFF2-40B4-BE49-F238E27FC236}">
                <a16:creationId xmlns:a16="http://schemas.microsoft.com/office/drawing/2014/main" id="{23BA90AD-14C3-F44F-7D70-C7FF7B57B352}"/>
              </a:ext>
            </a:extLst>
          </p:cNvPr>
          <p:cNvSpPr/>
          <p:nvPr/>
        </p:nvSpPr>
        <p:spPr>
          <a:xfrm>
            <a:off x="1089780" y="1794317"/>
            <a:ext cx="6225420" cy="35391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2813" rtl="0" eaLnBrk="0" fontAlgn="base" latinLnBrk="0" hangingPunct="0">
              <a:lnSpc>
                <a:spcPct val="100000"/>
              </a:lnSpc>
              <a:spcBef>
                <a:spcPct val="0"/>
              </a:spcBef>
              <a:spcAft>
                <a:spcPts val="120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a:ea typeface="+mn-ea"/>
                <a:cs typeface="+mn-cs"/>
              </a:rPr>
              <a:t>To get the most out of today please</a:t>
            </a:r>
          </a:p>
          <a:p>
            <a:pPr marL="285750" marR="0" lvl="0" indent="-285750" algn="l" defTabSz="912813" rtl="0" eaLnBrk="0" fontAlgn="base" latinLnBrk="0" hangingPunct="0">
              <a:lnSpc>
                <a:spcPct val="100000"/>
              </a:lnSpc>
              <a:spcBef>
                <a:spcPct val="0"/>
              </a:spcBef>
              <a:spcAft>
                <a:spcPts val="12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a:ea typeface="+mn-ea"/>
                <a:cs typeface="+mn-cs"/>
              </a:rPr>
              <a:t>Turn on your camera</a:t>
            </a:r>
          </a:p>
          <a:p>
            <a:pPr marL="285750" marR="0" lvl="0" indent="-285750" algn="l" defTabSz="912813" rtl="0" eaLnBrk="0" fontAlgn="base" latinLnBrk="0" hangingPunct="0">
              <a:lnSpc>
                <a:spcPct val="100000"/>
              </a:lnSpc>
              <a:spcBef>
                <a:spcPct val="0"/>
              </a:spcBef>
              <a:spcAft>
                <a:spcPts val="1200"/>
              </a:spcAft>
              <a:buClrTx/>
              <a:buSzTx/>
              <a:buFont typeface="Arial" panose="020B0604020202020204" pitchFamily="34" charset="0"/>
              <a:buChar char="•"/>
              <a:tabLst/>
              <a:defRPr/>
            </a:pPr>
            <a:r>
              <a:rPr lang="en-US" noProof="0" dirty="0">
                <a:solidFill>
                  <a:srgbClr val="000000"/>
                </a:solidFill>
                <a:latin typeface="Arial" panose="020B0604020202020204"/>
              </a:rPr>
              <a:t>Focus on the session</a:t>
            </a:r>
            <a:endParaRPr kumimoji="0" lang="en-US" sz="18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285750" indent="-285750" defTabSz="912813" eaLnBrk="0" fontAlgn="base" hangingPunct="0">
              <a:spcBef>
                <a:spcPct val="0"/>
              </a:spcBef>
              <a:spcAft>
                <a:spcPts val="1200"/>
              </a:spcAft>
              <a:buFont typeface="Arial" panose="020B0604020202020204" pitchFamily="34" charset="0"/>
              <a:buChar char="•"/>
            </a:pPr>
            <a:r>
              <a:rPr lang="en-US" dirty="0">
                <a:solidFill>
                  <a:srgbClr val="000000"/>
                </a:solidFill>
                <a:latin typeface="Arial" panose="020B0604020202020204"/>
              </a:rPr>
              <a:t>Use the reactions in the toolbar</a:t>
            </a:r>
          </a:p>
          <a:p>
            <a:pPr marL="285750" indent="-285750" defTabSz="912813" eaLnBrk="0" fontAlgn="base" hangingPunct="0">
              <a:spcBef>
                <a:spcPct val="0"/>
              </a:spcBef>
              <a:spcAft>
                <a:spcPts val="1200"/>
              </a:spcAft>
              <a:buFont typeface="Arial" panose="020B0604020202020204" pitchFamily="34" charset="0"/>
              <a:buChar char="•"/>
            </a:pPr>
            <a:r>
              <a:rPr lang="en-US" dirty="0">
                <a:solidFill>
                  <a:srgbClr val="000000"/>
                </a:solidFill>
                <a:latin typeface="Arial" panose="020B0604020202020204"/>
              </a:rPr>
              <a:t>Use the chat panel or raise your hand to speak</a:t>
            </a:r>
            <a:endParaRPr kumimoji="0" lang="en-US" sz="18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285750" indent="-285750" defTabSz="912813" eaLnBrk="0" fontAlgn="base" hangingPunct="0">
              <a:spcBef>
                <a:spcPct val="0"/>
              </a:spcBef>
              <a:spcAft>
                <a:spcPts val="1200"/>
              </a:spcAft>
              <a:buFont typeface="Arial" panose="020B0604020202020204" pitchFamily="34" charset="0"/>
              <a:buChar char="•"/>
            </a:pPr>
            <a:r>
              <a:rPr lang="en-US" dirty="0">
                <a:solidFill>
                  <a:srgbClr val="000000"/>
                </a:solidFill>
                <a:latin typeface="Arial" panose="020B0604020202020204"/>
              </a:rPr>
              <a:t>Mute yourself when not talking</a:t>
            </a:r>
          </a:p>
          <a:p>
            <a:pPr marL="285750" marR="0" lvl="0" indent="-285750" algn="l" defTabSz="912813" rtl="0" eaLnBrk="0" fontAlgn="base" latinLnBrk="0" hangingPunct="0">
              <a:lnSpc>
                <a:spcPct val="100000"/>
              </a:lnSpc>
              <a:spcBef>
                <a:spcPct val="0"/>
              </a:spcBef>
              <a:spcAft>
                <a:spcPts val="12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a:ea typeface="+mn-ea"/>
                <a:cs typeface="+mn-cs"/>
              </a:rPr>
              <a:t>Take part in the discussions</a:t>
            </a:r>
          </a:p>
        </p:txBody>
      </p:sp>
      <p:pic>
        <p:nvPicPr>
          <p:cNvPr id="5" name="Picture Placeholder 28">
            <a:extLst>
              <a:ext uri="{FF2B5EF4-FFF2-40B4-BE49-F238E27FC236}">
                <a16:creationId xmlns:a16="http://schemas.microsoft.com/office/drawing/2014/main" id="{FC1BF6E2-0A06-2218-4E5D-918290EB53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32950" y="2207301"/>
            <a:ext cx="1567077" cy="2089436"/>
          </a:xfrm>
          <a:prstGeom prst="rect">
            <a:avLst/>
          </a:prstGeom>
          <a:solidFill>
            <a:srgbClr val="ECF0F3">
              <a:lumMod val="90000"/>
            </a:srgbClr>
          </a:solidFill>
        </p:spPr>
      </p:pic>
      <p:sp>
        <p:nvSpPr>
          <p:cNvPr id="7" name="Text Placeholder 14">
            <a:extLst>
              <a:ext uri="{FF2B5EF4-FFF2-40B4-BE49-F238E27FC236}">
                <a16:creationId xmlns:a16="http://schemas.microsoft.com/office/drawing/2014/main" id="{58976A19-C8F0-879F-D8A3-85EA469F9165}"/>
              </a:ext>
            </a:extLst>
          </p:cNvPr>
          <p:cNvSpPr txBox="1">
            <a:spLocks/>
          </p:cNvSpPr>
          <p:nvPr/>
        </p:nvSpPr>
        <p:spPr>
          <a:xfrm>
            <a:off x="7789174" y="4665691"/>
            <a:ext cx="4537023" cy="109871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rgbClr val="000000"/>
                </a:solidFill>
                <a:effectLst/>
                <a:uLnTx/>
                <a:uFillTx/>
                <a:latin typeface="Arial" panose="020B0604020202020204"/>
                <a:ea typeface="+mn-ea"/>
                <a:cs typeface="+mn-cs"/>
              </a:rPr>
              <a:t>June Morrow	</a:t>
            </a:r>
          </a:p>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a:ea typeface="+mn-ea"/>
                <a:cs typeface="+mn-cs"/>
              </a:rPr>
              <a:t>Learning &amp; Development Consultant</a:t>
            </a:r>
          </a:p>
        </p:txBody>
      </p:sp>
    </p:spTree>
    <p:custDataLst>
      <p:tags r:id="rId1"/>
    </p:custDataLst>
    <p:extLst>
      <p:ext uri="{BB962C8B-B14F-4D97-AF65-F5344CB8AC3E}">
        <p14:creationId xmlns:p14="http://schemas.microsoft.com/office/powerpoint/2010/main" val="122801018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fade">
                                      <p:cBhvr>
                                        <p:cTn id="3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52DEC2-E7D0-27A0-EADD-6581C80F44FB}"/>
              </a:ext>
            </a:extLst>
          </p:cNvPr>
          <p:cNvSpPr txBox="1"/>
          <p:nvPr/>
        </p:nvSpPr>
        <p:spPr>
          <a:xfrm>
            <a:off x="884419" y="1921612"/>
            <a:ext cx="10882859" cy="2308324"/>
          </a:xfrm>
          <a:prstGeom prst="rect">
            <a:avLst/>
          </a:prstGeom>
          <a:noFill/>
        </p:spPr>
        <p:txBody>
          <a:bodyPr wrap="square">
            <a:spAutoFit/>
          </a:bodyPr>
          <a:lstStyle/>
          <a:p>
            <a:pPr algn="ctr" fontAlgn="t">
              <a:buNone/>
            </a:pPr>
            <a:r>
              <a:rPr lang="en-US" sz="4800" dirty="0">
                <a:latin typeface="Aptos" panose="020B0004020202020204" pitchFamily="34" charset="0"/>
              </a:rPr>
              <a:t>Give a👍if you've ever delayed</a:t>
            </a:r>
          </a:p>
          <a:p>
            <a:pPr algn="ctr" fontAlgn="t">
              <a:buNone/>
            </a:pPr>
            <a:r>
              <a:rPr lang="en-US" sz="4800" dirty="0">
                <a:latin typeface="Aptos" panose="020B0004020202020204" pitchFamily="34" charset="0"/>
              </a:rPr>
              <a:t>a conversation because you hoped</a:t>
            </a:r>
          </a:p>
          <a:p>
            <a:pPr algn="ctr" fontAlgn="t">
              <a:buNone/>
            </a:pPr>
            <a:r>
              <a:rPr lang="en-US" sz="4800" dirty="0">
                <a:latin typeface="Aptos" panose="020B0004020202020204" pitchFamily="34" charset="0"/>
              </a:rPr>
              <a:t>the issue would resolve itself.</a:t>
            </a:r>
          </a:p>
        </p:txBody>
      </p:sp>
    </p:spTree>
    <p:extLst>
      <p:ext uri="{BB962C8B-B14F-4D97-AF65-F5344CB8AC3E}">
        <p14:creationId xmlns:p14="http://schemas.microsoft.com/office/powerpoint/2010/main" val="1848968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90FE84-197D-7130-3208-EDEB7B811D0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5E58990-29AA-2A66-14D9-2BABC38AAF9A}"/>
              </a:ext>
            </a:extLst>
          </p:cNvPr>
          <p:cNvSpPr txBox="1"/>
          <p:nvPr/>
        </p:nvSpPr>
        <p:spPr>
          <a:xfrm>
            <a:off x="884419" y="1921612"/>
            <a:ext cx="10882859" cy="2308324"/>
          </a:xfrm>
          <a:prstGeom prst="rect">
            <a:avLst/>
          </a:prstGeom>
          <a:noFill/>
        </p:spPr>
        <p:txBody>
          <a:bodyPr wrap="square">
            <a:spAutoFit/>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Give a👍if you had a difficult conversation in the past three months </a:t>
            </a:r>
            <a:br>
              <a:rPr kumimoji="0" lang="en-US" sz="4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br>
            <a:r>
              <a:rPr kumimoji="0" lang="en-US" sz="4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or have one coming up.</a:t>
            </a:r>
          </a:p>
        </p:txBody>
      </p:sp>
    </p:spTree>
    <p:extLst>
      <p:ext uri="{BB962C8B-B14F-4D97-AF65-F5344CB8AC3E}">
        <p14:creationId xmlns:p14="http://schemas.microsoft.com/office/powerpoint/2010/main" val="1494369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6">
            <a:extLst>
              <a:ext uri="{FF2B5EF4-FFF2-40B4-BE49-F238E27FC236}">
                <a16:creationId xmlns:a16="http://schemas.microsoft.com/office/drawing/2014/main" id="{E344CDAA-028F-4283-B4B3-574173E98267}"/>
              </a:ext>
            </a:extLst>
          </p:cNvPr>
          <p:cNvSpPr txBox="1">
            <a:spLocks/>
          </p:cNvSpPr>
          <p:nvPr/>
        </p:nvSpPr>
        <p:spPr>
          <a:xfrm>
            <a:off x="1147059" y="2344552"/>
            <a:ext cx="3694763" cy="1132369"/>
          </a:xfrm>
          <a:prstGeom prst="rect">
            <a:avLst/>
          </a:prstGeom>
        </p:spPr>
        <p:txBody>
          <a:bodyPr lIns="0" tIns="0" rIns="0" bIns="0" numCol="1" spcCol="360000">
            <a:noAutofit/>
          </a:bodyPr>
          <a:lstStyle>
            <a:lvl1pPr marL="0" indent="0" algn="l" defTabSz="914400" rtl="0" eaLnBrk="1" latinLnBrk="0" hangingPunct="1">
              <a:lnSpc>
                <a:spcPct val="110000"/>
              </a:lnSpc>
              <a:spcBef>
                <a:spcPts val="1000"/>
              </a:spcBef>
              <a:buFont typeface="Arial" panose="020B0604020202020204" pitchFamily="34" charset="0"/>
              <a:buNone/>
              <a:defRPr sz="1400" b="0" i="0" kern="1200">
                <a:solidFill>
                  <a:srgbClr val="000000"/>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defTabSz="914309">
              <a:defRPr/>
            </a:pPr>
            <a:r>
              <a:rPr lang="en-US" sz="2800" dirty="0">
                <a:solidFill>
                  <a:schemeClr val="accent1"/>
                </a:solidFill>
                <a:latin typeface="Aptos Display" panose="020B0004020202020204" pitchFamily="34" charset="0"/>
              </a:rPr>
              <a:t>Learn how to approach difficult conversations with more confidence</a:t>
            </a:r>
            <a:r>
              <a:rPr kumimoji="0" lang="en-US" sz="2400" i="0" u="none" strike="noStrike" kern="1200" cap="none" spc="0" normalizeH="0" baseline="0" noProof="0" dirty="0">
                <a:ln>
                  <a:noFill/>
                </a:ln>
                <a:solidFill>
                  <a:schemeClr val="accent1"/>
                </a:solidFill>
                <a:effectLst/>
                <a:uLnTx/>
                <a:uFillTx/>
                <a:latin typeface="Aptos Display" panose="020B0004020202020204" pitchFamily="34" charset="0"/>
                <a:ea typeface="+mn-ea"/>
              </a:rPr>
              <a:t>.</a:t>
            </a:r>
          </a:p>
        </p:txBody>
      </p:sp>
      <p:sp>
        <p:nvSpPr>
          <p:cNvPr id="3" name="Text Placeholder 7">
            <a:extLst>
              <a:ext uri="{FF2B5EF4-FFF2-40B4-BE49-F238E27FC236}">
                <a16:creationId xmlns:a16="http://schemas.microsoft.com/office/drawing/2014/main" id="{444FF86F-3D2C-4FC8-974A-158D1751854F}"/>
              </a:ext>
            </a:extLst>
          </p:cNvPr>
          <p:cNvSpPr txBox="1">
            <a:spLocks/>
          </p:cNvSpPr>
          <p:nvPr/>
        </p:nvSpPr>
        <p:spPr>
          <a:xfrm>
            <a:off x="1147059" y="1175650"/>
            <a:ext cx="8821399" cy="473971"/>
          </a:xfrm>
          <a:prstGeom prst="rect">
            <a:avLst/>
          </a:prstGeom>
        </p:spPr>
        <p:txBody>
          <a:bodyPr lIns="0" tIns="0" rIns="0" bIns="0" numCol="1" spcCol="360000">
            <a:noAutofit/>
          </a:bodyPr>
          <a:lstStyle>
            <a:lvl1pPr marL="0" indent="0" algn="l" defTabSz="914400" rtl="0" eaLnBrk="1" latinLnBrk="0" hangingPunct="1">
              <a:lnSpc>
                <a:spcPts val="1800"/>
              </a:lnSpc>
              <a:spcBef>
                <a:spcPts val="1000"/>
              </a:spcBef>
              <a:buFont typeface="Arial" panose="020B0604020202020204" pitchFamily="34" charset="0"/>
              <a:buNone/>
              <a:defRPr sz="1400" b="0" i="0" kern="1200">
                <a:solidFill>
                  <a:srgbClr val="4A4A4A"/>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4000"/>
              </a:lnSpc>
              <a:spcBef>
                <a:spcPts val="1000"/>
              </a:spcBef>
              <a:spcAft>
                <a:spcPts val="0"/>
              </a:spcAft>
              <a:buClrTx/>
              <a:buSzTx/>
              <a:buFont typeface="Arial" panose="020B0604020202020204" pitchFamily="34" charset="0"/>
              <a:buNone/>
              <a:tabLst/>
              <a:defRPr/>
            </a:pPr>
            <a:r>
              <a:rPr lang="en-US" sz="4000" b="1" dirty="0">
                <a:solidFill>
                  <a:schemeClr val="accent1"/>
                </a:solidFill>
                <a:latin typeface="Aptos Display" panose="020B0004020202020204" pitchFamily="34" charset="0"/>
                <a:ea typeface="Roboto Condensed Light" panose="02000000000000000000" pitchFamily="2" charset="0"/>
              </a:rPr>
              <a:t>OBJECTIVES</a:t>
            </a:r>
            <a:endParaRPr kumimoji="0" lang="en-US" sz="4000" b="1" i="0" u="none" strike="noStrike" kern="1200" cap="none" spc="0" normalizeH="0" baseline="0" noProof="0" dirty="0">
              <a:ln>
                <a:noFill/>
              </a:ln>
              <a:solidFill>
                <a:schemeClr val="accent1"/>
              </a:solidFill>
              <a:effectLst/>
              <a:uLnTx/>
              <a:uFillTx/>
              <a:latin typeface="Aptos Display" panose="020B0004020202020204" pitchFamily="34" charset="0"/>
              <a:ea typeface="Roboto Condensed Light" panose="02000000000000000000" pitchFamily="2" charset="0"/>
            </a:endParaRPr>
          </a:p>
        </p:txBody>
      </p:sp>
      <p:sp>
        <p:nvSpPr>
          <p:cNvPr id="4" name="TextBox 3">
            <a:extLst>
              <a:ext uri="{FF2B5EF4-FFF2-40B4-BE49-F238E27FC236}">
                <a16:creationId xmlns:a16="http://schemas.microsoft.com/office/drawing/2014/main" id="{4680DC6B-F233-3846-F7D5-156509A7C13B}"/>
              </a:ext>
            </a:extLst>
          </p:cNvPr>
          <p:cNvSpPr txBox="1"/>
          <p:nvPr/>
        </p:nvSpPr>
        <p:spPr>
          <a:xfrm>
            <a:off x="5710798" y="2233715"/>
            <a:ext cx="4948941" cy="2600712"/>
          </a:xfrm>
          <a:prstGeom prst="rect">
            <a:avLst/>
          </a:prstGeom>
          <a:noFill/>
        </p:spPr>
        <p:txBody>
          <a:bodyPr wrap="square">
            <a:spAutoFit/>
          </a:bodyPr>
          <a:lstStyle/>
          <a:p>
            <a:pPr marL="285750" indent="-285750">
              <a:spcAft>
                <a:spcPts val="1800"/>
              </a:spcAft>
              <a:buFont typeface="Arial" panose="020B0604020202020204" pitchFamily="34" charset="0"/>
              <a:buChar char="•"/>
            </a:pPr>
            <a:r>
              <a:rPr lang="en-US" sz="2000" b="0" i="0" kern="1200" dirty="0">
                <a:effectLst/>
                <a:latin typeface="Aptos Display" panose="020B0004020202020204" pitchFamily="34" charset="0"/>
                <a:ea typeface="+mn-ea"/>
                <a:cs typeface="+mn-cs"/>
              </a:rPr>
              <a:t>How to prepar</a:t>
            </a:r>
            <a:r>
              <a:rPr lang="en-US" sz="2000" dirty="0">
                <a:latin typeface="Aptos Display" panose="020B0004020202020204" pitchFamily="34" charset="0"/>
              </a:rPr>
              <a:t>e for the conversation</a:t>
            </a:r>
          </a:p>
          <a:p>
            <a:pPr marL="285750" indent="-285750">
              <a:spcAft>
                <a:spcPts val="1800"/>
              </a:spcAft>
              <a:buFont typeface="Arial" panose="020B0604020202020204" pitchFamily="34" charset="0"/>
              <a:buChar char="•"/>
            </a:pPr>
            <a:r>
              <a:rPr lang="en-US" sz="2000" dirty="0">
                <a:latin typeface="Aptos Display" panose="020B0004020202020204" pitchFamily="34" charset="0"/>
              </a:rPr>
              <a:t>Behaviours that can create barriers in difficult conversations</a:t>
            </a:r>
          </a:p>
          <a:p>
            <a:pPr marL="285750" indent="-285750">
              <a:spcAft>
                <a:spcPts val="1800"/>
              </a:spcAft>
              <a:buFont typeface="Arial" panose="020B0604020202020204" pitchFamily="34" charset="0"/>
              <a:buChar char="•"/>
            </a:pPr>
            <a:r>
              <a:rPr lang="en-US" sz="2000" b="0" i="0" kern="1200" dirty="0">
                <a:effectLst/>
                <a:latin typeface="Aptos Display" panose="020B0004020202020204" pitchFamily="34" charset="0"/>
                <a:ea typeface="+mn-ea"/>
                <a:cs typeface="+mn-cs"/>
              </a:rPr>
              <a:t>A practical four-step model to navigate difficult conversations more effectively</a:t>
            </a:r>
          </a:p>
          <a:p>
            <a:pPr marL="285750" indent="-285750">
              <a:buFont typeface="Arial" panose="020B0604020202020204" pitchFamily="34" charset="0"/>
              <a:buChar char="•"/>
            </a:pPr>
            <a:endParaRPr lang="en-US" sz="1800" b="0" i="0" kern="1200" dirty="0">
              <a:effectLst/>
              <a:latin typeface="Aptos Display" panose="020B0004020202020204" pitchFamily="34" charset="0"/>
              <a:ea typeface="+mn-ea"/>
              <a:cs typeface="+mn-cs"/>
            </a:endParaRPr>
          </a:p>
        </p:txBody>
      </p:sp>
    </p:spTree>
    <p:custDataLst>
      <p:tags r:id="rId1"/>
    </p:custDataLst>
    <p:extLst>
      <p:ext uri="{BB962C8B-B14F-4D97-AF65-F5344CB8AC3E}">
        <p14:creationId xmlns:p14="http://schemas.microsoft.com/office/powerpoint/2010/main" val="2821996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C3129-244E-4C8A-F67A-5EDAA995154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B337240-3CBC-8885-084D-63D0C638A4AD}"/>
              </a:ext>
            </a:extLst>
          </p:cNvPr>
          <p:cNvSpPr/>
          <p:nvPr/>
        </p:nvSpPr>
        <p:spPr>
          <a:xfrm>
            <a:off x="5695950" y="21907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C6F3FC1-E5C3-AF4F-B0F8-9E9E42C9120F}"/>
              </a:ext>
            </a:extLst>
          </p:cNvPr>
          <p:cNvSpPr txBox="1"/>
          <p:nvPr/>
        </p:nvSpPr>
        <p:spPr>
          <a:xfrm>
            <a:off x="1139252" y="1374279"/>
            <a:ext cx="10598046" cy="3385542"/>
          </a:xfrm>
          <a:prstGeom prst="rect">
            <a:avLst/>
          </a:prstGeom>
          <a:noFill/>
        </p:spPr>
        <p:txBody>
          <a:bodyPr wrap="square">
            <a:spAutoFit/>
          </a:bodyPr>
          <a:lstStyle/>
          <a:p>
            <a:pPr fontAlgn="t">
              <a:spcAft>
                <a:spcPts val="2400"/>
              </a:spcAft>
              <a:buNone/>
            </a:pPr>
            <a:r>
              <a:rPr lang="en-US" sz="2400" b="1" i="0" dirty="0">
                <a:effectLst/>
              </a:rPr>
              <a:t>Which type of difficult conversation are you most likely to avoid or delay?</a:t>
            </a:r>
            <a:endParaRPr lang="en-US" sz="2400" b="0" i="0" dirty="0">
              <a:effectLst/>
            </a:endParaRPr>
          </a:p>
          <a:p>
            <a:pPr marL="342900" indent="-342900" fontAlgn="t">
              <a:spcAft>
                <a:spcPts val="2400"/>
              </a:spcAft>
              <a:buFontTx/>
              <a:buAutoNum type="alphaUcPeriod"/>
            </a:pPr>
            <a:r>
              <a:rPr lang="en-US" dirty="0"/>
              <a:t>Talking about poor performance</a:t>
            </a:r>
          </a:p>
          <a:p>
            <a:pPr marL="342900" indent="-342900" fontAlgn="t">
              <a:spcAft>
                <a:spcPts val="2400"/>
              </a:spcAft>
              <a:buAutoNum type="alphaUcPeriod"/>
            </a:pPr>
            <a:r>
              <a:rPr lang="en-US" b="0" i="0" dirty="0">
                <a:effectLst/>
              </a:rPr>
              <a:t>Addressing conflict between team members</a:t>
            </a:r>
          </a:p>
          <a:p>
            <a:pPr marL="342900" indent="-342900" fontAlgn="t">
              <a:spcAft>
                <a:spcPts val="2400"/>
              </a:spcAft>
              <a:buAutoNum type="alphaUcPeriod"/>
            </a:pPr>
            <a:r>
              <a:rPr lang="en-US" b="0" i="0" dirty="0">
                <a:effectLst/>
              </a:rPr>
              <a:t>Disagreeing with an executive director or chief executive</a:t>
            </a:r>
          </a:p>
          <a:p>
            <a:pPr marL="342900" indent="-342900" fontAlgn="t">
              <a:spcAft>
                <a:spcPts val="2400"/>
              </a:spcAft>
              <a:buAutoNum type="alphaUcPeriod"/>
            </a:pPr>
            <a:r>
              <a:rPr lang="en-US" b="0" i="0" dirty="0">
                <a:effectLst/>
              </a:rPr>
              <a:t>Managing resistance to change</a:t>
            </a:r>
          </a:p>
          <a:p>
            <a:pPr marL="342900" indent="-342900" fontAlgn="t">
              <a:spcAft>
                <a:spcPts val="2400"/>
              </a:spcAft>
              <a:buAutoNum type="alphaUcPeriod"/>
            </a:pPr>
            <a:r>
              <a:rPr lang="en-US" dirty="0"/>
              <a:t>Other (specify in the chat)</a:t>
            </a:r>
            <a:endParaRPr lang="en-US" b="0" i="0" dirty="0">
              <a:effectLst/>
            </a:endParaRPr>
          </a:p>
        </p:txBody>
      </p:sp>
    </p:spTree>
    <p:extLst>
      <p:ext uri="{BB962C8B-B14F-4D97-AF65-F5344CB8AC3E}">
        <p14:creationId xmlns:p14="http://schemas.microsoft.com/office/powerpoint/2010/main" val="1083801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 Placeholder 7">
            <a:extLst>
              <a:ext uri="{FF2B5EF4-FFF2-40B4-BE49-F238E27FC236}">
                <a16:creationId xmlns:a16="http://schemas.microsoft.com/office/drawing/2014/main" id="{F069DF20-AD7F-4D4E-9907-91BC2F8F28FE}"/>
              </a:ext>
            </a:extLst>
          </p:cNvPr>
          <p:cNvSpPr txBox="1">
            <a:spLocks/>
          </p:cNvSpPr>
          <p:nvPr/>
        </p:nvSpPr>
        <p:spPr>
          <a:xfrm>
            <a:off x="809625" y="935807"/>
            <a:ext cx="11021130" cy="1010524"/>
          </a:xfrm>
          <a:prstGeom prst="rect">
            <a:avLst/>
          </a:prstGeom>
        </p:spPr>
        <p:txBody>
          <a:bodyPr lIns="0" tIns="0" rIns="0" bIns="0" numCol="1" spcCol="360000">
            <a:noAutofit/>
          </a:bodyPr>
          <a:lstStyle>
            <a:lvl1pPr marL="0" indent="0" algn="l" defTabSz="914400" rtl="0" eaLnBrk="1" latinLnBrk="0" hangingPunct="1">
              <a:lnSpc>
                <a:spcPts val="1800"/>
              </a:lnSpc>
              <a:spcBef>
                <a:spcPts val="1000"/>
              </a:spcBef>
              <a:buFont typeface="Arial" panose="020B0604020202020204" pitchFamily="34" charset="0"/>
              <a:buNone/>
              <a:defRPr sz="1400" b="0" i="0" kern="1200">
                <a:solidFill>
                  <a:srgbClr val="4A4A4A"/>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3600"/>
              </a:lnSpc>
              <a:spcBef>
                <a:spcPts val="1000"/>
              </a:spcBef>
              <a:spcAft>
                <a:spcPts val="0"/>
              </a:spcAft>
              <a:buClrTx/>
              <a:buSzTx/>
              <a:buFont typeface="Arial" panose="020B0604020202020204" pitchFamily="34" charset="0"/>
              <a:buNone/>
              <a:tabLst/>
              <a:defRPr/>
            </a:pPr>
            <a:r>
              <a:rPr lang="en-US" sz="3600" b="1" dirty="0">
                <a:solidFill>
                  <a:schemeClr val="tx1"/>
                </a:solidFill>
                <a:latin typeface="Aptos Display" panose="020B0004020202020204" pitchFamily="34" charset="0"/>
                <a:ea typeface="Roboto Condensed Light" panose="02000000000000000000" pitchFamily="2" charset="0"/>
              </a:rPr>
              <a:t>It’s human nature to want to avoid difficult conversation. </a:t>
            </a:r>
          </a:p>
        </p:txBody>
      </p:sp>
      <p:pic>
        <p:nvPicPr>
          <p:cNvPr id="1026" name="Picture 2">
            <a:extLst>
              <a:ext uri="{FF2B5EF4-FFF2-40B4-BE49-F238E27FC236}">
                <a16:creationId xmlns:a16="http://schemas.microsoft.com/office/drawing/2014/main" id="{5ED8B1B8-ACAA-45BA-919E-C96B4CABB47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697"/>
          <a:stretch/>
        </p:blipFill>
        <p:spPr bwMode="auto">
          <a:xfrm>
            <a:off x="5103742" y="2319858"/>
            <a:ext cx="1867393" cy="4232331"/>
          </a:xfrm>
          <a:prstGeom prst="rect">
            <a:avLst/>
          </a:prstGeom>
          <a:noFill/>
          <a:extLst>
            <a:ext uri="{909E8E84-426E-40DD-AFC4-6F175D3DCCD1}">
              <a14:hiddenFill xmlns:a14="http://schemas.microsoft.com/office/drawing/2010/main">
                <a:solidFill>
                  <a:srgbClr val="FFFFFF"/>
                </a:solidFill>
              </a14:hiddenFill>
            </a:ext>
          </a:extLst>
        </p:spPr>
      </p:pic>
      <p:sp>
        <p:nvSpPr>
          <p:cNvPr id="2" name="Thought Bubble: Cloud 1">
            <a:extLst>
              <a:ext uri="{FF2B5EF4-FFF2-40B4-BE49-F238E27FC236}">
                <a16:creationId xmlns:a16="http://schemas.microsoft.com/office/drawing/2014/main" id="{C5AF835A-0F64-4B2B-B364-F87E47941C1E}"/>
              </a:ext>
            </a:extLst>
          </p:cNvPr>
          <p:cNvSpPr/>
          <p:nvPr/>
        </p:nvSpPr>
        <p:spPr>
          <a:xfrm>
            <a:off x="7675394" y="1892526"/>
            <a:ext cx="3479800" cy="1384300"/>
          </a:xfrm>
          <a:prstGeom prst="cloudCallout">
            <a:avLst>
              <a:gd name="adj1" fmla="val -55140"/>
              <a:gd name="adj2" fmla="val 38647"/>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300"/>
              </a:spcBef>
              <a:spcAft>
                <a:spcPts val="300"/>
              </a:spcAft>
            </a:pPr>
            <a:r>
              <a:rPr lang="en-CA" sz="1800" dirty="0">
                <a:solidFill>
                  <a:schemeClr val="tx1"/>
                </a:solidFill>
                <a:latin typeface="Aptos Display" panose="020B0004020202020204" pitchFamily="34" charset="0"/>
                <a:cs typeface="Calibri Light" panose="020F0302020204030204" pitchFamily="34" charset="0"/>
              </a:rPr>
              <a:t>They might get emotional. They might even cry!</a:t>
            </a:r>
          </a:p>
        </p:txBody>
      </p:sp>
      <p:sp>
        <p:nvSpPr>
          <p:cNvPr id="64" name="Thought Bubble: Cloud 63">
            <a:extLst>
              <a:ext uri="{FF2B5EF4-FFF2-40B4-BE49-F238E27FC236}">
                <a16:creationId xmlns:a16="http://schemas.microsoft.com/office/drawing/2014/main" id="{3C5066A3-9FAB-465D-A6A8-1C1F6718C0EB}"/>
              </a:ext>
            </a:extLst>
          </p:cNvPr>
          <p:cNvSpPr/>
          <p:nvPr/>
        </p:nvSpPr>
        <p:spPr>
          <a:xfrm flipH="1">
            <a:off x="919684" y="1892526"/>
            <a:ext cx="3479800" cy="1384300"/>
          </a:xfrm>
          <a:prstGeom prst="cloudCallout">
            <a:avLst>
              <a:gd name="adj1" fmla="val -59884"/>
              <a:gd name="adj2" fmla="val 39564"/>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ts val="300"/>
              </a:spcBef>
              <a:spcAft>
                <a:spcPts val="300"/>
              </a:spcAft>
            </a:pPr>
            <a:r>
              <a:rPr lang="en-CA" sz="1800" dirty="0">
                <a:solidFill>
                  <a:schemeClr val="tx1"/>
                </a:solidFill>
                <a:latin typeface="Aptos Display" panose="020B0004020202020204" pitchFamily="34" charset="0"/>
                <a:cs typeface="Calibri Light" panose="020F0302020204030204" pitchFamily="34" charset="0"/>
              </a:rPr>
              <a:t>The conversation could ruin my relationship with that person.</a:t>
            </a:r>
          </a:p>
        </p:txBody>
      </p:sp>
      <p:sp>
        <p:nvSpPr>
          <p:cNvPr id="65" name="Thought Bubble: Cloud 64">
            <a:extLst>
              <a:ext uri="{FF2B5EF4-FFF2-40B4-BE49-F238E27FC236}">
                <a16:creationId xmlns:a16="http://schemas.microsoft.com/office/drawing/2014/main" id="{036C0377-9E5A-4649-8DBB-33E29828F58F}"/>
              </a:ext>
            </a:extLst>
          </p:cNvPr>
          <p:cNvSpPr/>
          <p:nvPr/>
        </p:nvSpPr>
        <p:spPr>
          <a:xfrm flipH="1">
            <a:off x="919684" y="3760018"/>
            <a:ext cx="3479800" cy="1384300"/>
          </a:xfrm>
          <a:prstGeom prst="cloudCallout">
            <a:avLst>
              <a:gd name="adj1" fmla="val -64993"/>
              <a:gd name="adj2" fmla="val -26491"/>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spcBef>
                <a:spcPts val="300"/>
              </a:spcBef>
              <a:spcAft>
                <a:spcPts val="300"/>
              </a:spcAft>
            </a:pPr>
            <a:r>
              <a:rPr lang="en-CA" sz="1800" dirty="0">
                <a:solidFill>
                  <a:schemeClr val="tx1"/>
                </a:solidFill>
                <a:latin typeface="Aptos Display" panose="020B0004020202020204" pitchFamily="34" charset="0"/>
                <a:cs typeface="Calibri Light" panose="020F0302020204030204" pitchFamily="34" charset="0"/>
              </a:rPr>
              <a:t>I have no idea how to approach this conversation!</a:t>
            </a:r>
          </a:p>
        </p:txBody>
      </p:sp>
      <p:sp>
        <p:nvSpPr>
          <p:cNvPr id="66" name="Thought Bubble: Cloud 65">
            <a:extLst>
              <a:ext uri="{FF2B5EF4-FFF2-40B4-BE49-F238E27FC236}">
                <a16:creationId xmlns:a16="http://schemas.microsoft.com/office/drawing/2014/main" id="{AEE10AF6-2958-49E5-81E0-70C794DE5FC6}"/>
              </a:ext>
            </a:extLst>
          </p:cNvPr>
          <p:cNvSpPr/>
          <p:nvPr/>
        </p:nvSpPr>
        <p:spPr>
          <a:xfrm>
            <a:off x="7675394" y="3743874"/>
            <a:ext cx="3479800" cy="1384300"/>
          </a:xfrm>
          <a:prstGeom prst="cloudCallout">
            <a:avLst>
              <a:gd name="adj1" fmla="val -59520"/>
              <a:gd name="adj2" fmla="val -31996"/>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300"/>
              </a:spcBef>
              <a:spcAft>
                <a:spcPts val="300"/>
              </a:spcAft>
            </a:pPr>
            <a:r>
              <a:rPr lang="en-CA" sz="1800" dirty="0">
                <a:solidFill>
                  <a:schemeClr val="tx1"/>
                </a:solidFill>
                <a:latin typeface="Aptos Display" panose="020B0004020202020204" pitchFamily="34" charset="0"/>
                <a:cs typeface="Calibri Light" panose="020F0302020204030204" pitchFamily="34" charset="0"/>
              </a:rPr>
              <a:t>Maybe someone else will handle it.</a:t>
            </a:r>
          </a:p>
        </p:txBody>
      </p:sp>
    </p:spTree>
    <p:custDataLst>
      <p:tags r:id="rId1"/>
    </p:custDataLst>
    <p:extLst>
      <p:ext uri="{BB962C8B-B14F-4D97-AF65-F5344CB8AC3E}">
        <p14:creationId xmlns:p14="http://schemas.microsoft.com/office/powerpoint/2010/main" val="2008087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5"/>
                                        </p:tgtEl>
                                        <p:attrNameLst>
                                          <p:attrName>style.visibility</p:attrName>
                                        </p:attrNameLst>
                                      </p:cBhvr>
                                      <p:to>
                                        <p:strVal val="visible"/>
                                      </p:to>
                                    </p:set>
                                    <p:animEffect transition="in" filter="fade">
                                      <p:cBhvr>
                                        <p:cTn id="17" dur="500"/>
                                        <p:tgtEl>
                                          <p:spTgt spid="6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4" grpId="0" animBg="1"/>
      <p:bldP spid="65" grpId="0" animBg="1"/>
      <p:bldP spid="6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D956-9D8A-68E5-41BE-6445635A889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56F65B8-2971-2B40-0FC5-1B9FF37381C4}"/>
              </a:ext>
            </a:extLst>
          </p:cNvPr>
          <p:cNvSpPr txBox="1"/>
          <p:nvPr/>
        </p:nvSpPr>
        <p:spPr>
          <a:xfrm>
            <a:off x="814527" y="1905506"/>
            <a:ext cx="10562946" cy="3046988"/>
          </a:xfrm>
          <a:prstGeom prst="rect">
            <a:avLst/>
          </a:prstGeom>
          <a:noFill/>
        </p:spPr>
        <p:txBody>
          <a:bodyPr wrap="square">
            <a:spAutoFit/>
          </a:bodyPr>
          <a:lstStyle/>
          <a:p>
            <a:pPr algn="ctr" fontAlgn="t"/>
            <a:r>
              <a:rPr kumimoji="0" lang="en-US" sz="4800" b="0" i="0" u="none" strike="noStrike" kern="1200" cap="none" spc="0" normalizeH="0" baseline="0" noProof="0" dirty="0">
                <a:ln>
                  <a:noFill/>
                </a:ln>
                <a:effectLst/>
                <a:uLnTx/>
                <a:uFillTx/>
                <a:latin typeface="Aptos" panose="020B0004020202020204" pitchFamily="34" charset="0"/>
              </a:rPr>
              <a:t>Give a👍 </a:t>
            </a:r>
            <a:r>
              <a:rPr lang="en-US" sz="4800" dirty="0">
                <a:latin typeface="Aptos" panose="020B0004020202020204" pitchFamily="34" charset="0"/>
              </a:rPr>
              <a:t>if you've had a difficult conversation that strengthened</a:t>
            </a:r>
            <a:br>
              <a:rPr lang="en-US" sz="4800" dirty="0">
                <a:latin typeface="Aptos" panose="020B0004020202020204" pitchFamily="34" charset="0"/>
              </a:rPr>
            </a:br>
            <a:r>
              <a:rPr lang="en-US" sz="4800" dirty="0">
                <a:latin typeface="Aptos" panose="020B0004020202020204" pitchFamily="34" charset="0"/>
              </a:rPr>
              <a:t>a relationship afterward.</a:t>
            </a: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effectLst/>
              <a:uLnTx/>
              <a:uFillTx/>
              <a:latin typeface="Aptos" panose="020B0004020202020204" pitchFamily="34" charset="0"/>
            </a:endParaRPr>
          </a:p>
        </p:txBody>
      </p:sp>
    </p:spTree>
    <p:extLst>
      <p:ext uri="{BB962C8B-B14F-4D97-AF65-F5344CB8AC3E}">
        <p14:creationId xmlns:p14="http://schemas.microsoft.com/office/powerpoint/2010/main" val="745288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alpha val="0"/>
          </a:schemeClr>
        </a:solidFill>
        <a:effectLst/>
      </p:bgPr>
    </p:bg>
    <p:spTree>
      <p:nvGrpSpPr>
        <p:cNvPr id="1" name="">
          <a:extLst>
            <a:ext uri="{FF2B5EF4-FFF2-40B4-BE49-F238E27FC236}">
              <a16:creationId xmlns:a16="http://schemas.microsoft.com/office/drawing/2014/main" id="{EE2B9831-4312-7E9A-42CB-CFB89855B29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4D67C7D-8E5E-BEDC-E1ED-8609479CEBC4}"/>
              </a:ext>
            </a:extLst>
          </p:cNvPr>
          <p:cNvSpPr txBox="1"/>
          <p:nvPr/>
        </p:nvSpPr>
        <p:spPr>
          <a:xfrm>
            <a:off x="654570" y="1905506"/>
            <a:ext cx="10882859" cy="2308324"/>
          </a:xfrm>
          <a:prstGeom prst="rect">
            <a:avLst/>
          </a:prstGeom>
          <a:noFill/>
        </p:spPr>
        <p:txBody>
          <a:bodyPr wrap="square">
            <a:spAutoFit/>
          </a:bodyPr>
          <a:lstStyle/>
          <a:p>
            <a:pPr algn="ctr" fontAlgn="t">
              <a:buNone/>
            </a:pPr>
            <a:r>
              <a:rPr lang="en-US" sz="4800" dirty="0">
                <a:latin typeface="Aptos" panose="020B0004020202020204" pitchFamily="34" charset="0"/>
              </a:rPr>
              <a:t>Give a ❤️ if you've ever experienced someone reacting much better than expected during a difficult conversation.</a:t>
            </a:r>
          </a:p>
        </p:txBody>
      </p:sp>
    </p:spTree>
    <p:extLst>
      <p:ext uri="{BB962C8B-B14F-4D97-AF65-F5344CB8AC3E}">
        <p14:creationId xmlns:p14="http://schemas.microsoft.com/office/powerpoint/2010/main" val="3604640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5265A31-4BE8-0934-E96E-0B63E31C014D}"/>
              </a:ext>
            </a:extLst>
          </p:cNvPr>
          <p:cNvSpPr>
            <a:spLocks noGrp="1"/>
          </p:cNvSpPr>
          <p:nvPr>
            <p:ph type="title"/>
          </p:nvPr>
        </p:nvSpPr>
        <p:spPr>
          <a:xfrm>
            <a:off x="0" y="2896529"/>
            <a:ext cx="12192000" cy="1600200"/>
          </a:xfrm>
        </p:spPr>
        <p:txBody>
          <a:bodyPr/>
          <a:lstStyle/>
          <a:p>
            <a:r>
              <a:rPr lang="en-US" sz="6000" dirty="0">
                <a:latin typeface="+mj-lt"/>
              </a:rPr>
              <a:t>When handled well,</a:t>
            </a:r>
            <a:br>
              <a:rPr lang="en-US" sz="6000" dirty="0">
                <a:latin typeface="+mj-lt"/>
              </a:rPr>
            </a:br>
            <a:r>
              <a:rPr lang="en-US" sz="6000" dirty="0">
                <a:latin typeface="+mj-lt"/>
              </a:rPr>
              <a:t> difficult conversations build</a:t>
            </a:r>
            <a:br>
              <a:rPr lang="en-US" sz="6000" dirty="0">
                <a:latin typeface="+mj-lt"/>
              </a:rPr>
            </a:br>
            <a:r>
              <a:rPr lang="en-US" sz="6000" dirty="0">
                <a:latin typeface="+mj-lt"/>
              </a:rPr>
              <a:t>trust and safety.</a:t>
            </a:r>
          </a:p>
        </p:txBody>
      </p:sp>
    </p:spTree>
    <p:extLst>
      <p:ext uri="{BB962C8B-B14F-4D97-AF65-F5344CB8AC3E}">
        <p14:creationId xmlns:p14="http://schemas.microsoft.com/office/powerpoint/2010/main" val="1306972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 Placeholder 7">
            <a:extLst>
              <a:ext uri="{FF2B5EF4-FFF2-40B4-BE49-F238E27FC236}">
                <a16:creationId xmlns:a16="http://schemas.microsoft.com/office/drawing/2014/main" id="{F069DF20-AD7F-4D4E-9907-91BC2F8F28FE}"/>
              </a:ext>
            </a:extLst>
          </p:cNvPr>
          <p:cNvSpPr txBox="1">
            <a:spLocks/>
          </p:cNvSpPr>
          <p:nvPr/>
        </p:nvSpPr>
        <p:spPr>
          <a:xfrm>
            <a:off x="1245722" y="1129858"/>
            <a:ext cx="10791825" cy="1010524"/>
          </a:xfrm>
          <a:prstGeom prst="rect">
            <a:avLst/>
          </a:prstGeom>
        </p:spPr>
        <p:txBody>
          <a:bodyPr lIns="0" tIns="0" rIns="0" bIns="0" numCol="1" spcCol="360000">
            <a:noAutofit/>
          </a:bodyPr>
          <a:lstStyle>
            <a:lvl1pPr marL="0" indent="0" algn="l" defTabSz="914400" rtl="0" eaLnBrk="1" latinLnBrk="0" hangingPunct="1">
              <a:lnSpc>
                <a:spcPts val="1800"/>
              </a:lnSpc>
              <a:spcBef>
                <a:spcPts val="1000"/>
              </a:spcBef>
              <a:buFont typeface="Arial" panose="020B0604020202020204" pitchFamily="34" charset="0"/>
              <a:buNone/>
              <a:defRPr sz="1400" b="0" i="0" kern="1200">
                <a:solidFill>
                  <a:srgbClr val="4A4A4A"/>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3600"/>
              </a:lnSpc>
              <a:spcBef>
                <a:spcPts val="1000"/>
              </a:spcBef>
              <a:spcAft>
                <a:spcPts val="0"/>
              </a:spcAft>
              <a:buClrTx/>
              <a:buSzTx/>
              <a:buFont typeface="Arial" panose="020B0604020202020204" pitchFamily="34" charset="0"/>
              <a:buNone/>
              <a:tabLst/>
              <a:defRPr/>
            </a:pPr>
            <a:r>
              <a:rPr lang="en-US" sz="3600" dirty="0">
                <a:solidFill>
                  <a:schemeClr val="tx1"/>
                </a:solidFill>
                <a:latin typeface="Aptos Display" panose="020B0004020202020204" pitchFamily="34" charset="0"/>
                <a:ea typeface="Roboto Condensed Light" panose="02000000000000000000" pitchFamily="2" charset="0"/>
              </a:rPr>
              <a:t>Think of difficult conversations as a three-step process</a:t>
            </a:r>
            <a:endParaRPr kumimoji="0" lang="en-US" sz="3600" u="none" strike="noStrike" kern="1200" cap="none" spc="0" normalizeH="0" baseline="0" noProof="0" dirty="0">
              <a:ln>
                <a:noFill/>
              </a:ln>
              <a:solidFill>
                <a:schemeClr val="tx1"/>
              </a:solidFill>
              <a:effectLst/>
              <a:uLnTx/>
              <a:uFillTx/>
              <a:latin typeface="Aptos Display" panose="020B0004020202020204" pitchFamily="34" charset="0"/>
              <a:ea typeface="Roboto Condensed Light" panose="02000000000000000000" pitchFamily="2" charset="0"/>
            </a:endParaRPr>
          </a:p>
        </p:txBody>
      </p:sp>
      <p:sp>
        <p:nvSpPr>
          <p:cNvPr id="16" name="Shape 3160">
            <a:extLst>
              <a:ext uri="{FF2B5EF4-FFF2-40B4-BE49-F238E27FC236}">
                <a16:creationId xmlns:a16="http://schemas.microsoft.com/office/drawing/2014/main" id="{0510DAD4-AD4E-4F5A-AA54-0AB485310DB0}"/>
              </a:ext>
            </a:extLst>
          </p:cNvPr>
          <p:cNvSpPr/>
          <p:nvPr/>
        </p:nvSpPr>
        <p:spPr>
          <a:xfrm>
            <a:off x="6641635" y="2511664"/>
            <a:ext cx="3478953" cy="2489603"/>
          </a:xfrm>
          <a:custGeom>
            <a:avLst/>
            <a:gdLst/>
            <a:ahLst/>
            <a:cxnLst/>
            <a:rect l="0" t="0" r="0" b="0"/>
            <a:pathLst>
              <a:path w="120000" h="120000" extrusionOk="0">
                <a:moveTo>
                  <a:pt x="114578" y="71489"/>
                </a:moveTo>
                <a:cubicBezTo>
                  <a:pt x="119999" y="65106"/>
                  <a:pt x="119999" y="54893"/>
                  <a:pt x="114578" y="48510"/>
                </a:cubicBezTo>
                <a:cubicBezTo>
                  <a:pt x="78795" y="6382"/>
                  <a:pt x="78795" y="6382"/>
                  <a:pt x="78795" y="6382"/>
                </a:cubicBezTo>
                <a:cubicBezTo>
                  <a:pt x="73373" y="0"/>
                  <a:pt x="69036" y="2127"/>
                  <a:pt x="69036" y="11063"/>
                </a:cubicBezTo>
                <a:cubicBezTo>
                  <a:pt x="69036" y="11063"/>
                  <a:pt x="69036" y="11063"/>
                  <a:pt x="69036" y="11063"/>
                </a:cubicBezTo>
                <a:cubicBezTo>
                  <a:pt x="69036" y="20000"/>
                  <a:pt x="62891" y="27659"/>
                  <a:pt x="55301" y="27659"/>
                </a:cubicBezTo>
                <a:cubicBezTo>
                  <a:pt x="13734" y="27659"/>
                  <a:pt x="13734" y="27659"/>
                  <a:pt x="13734" y="27659"/>
                </a:cubicBezTo>
                <a:cubicBezTo>
                  <a:pt x="6144" y="27659"/>
                  <a:pt x="0" y="34893"/>
                  <a:pt x="0" y="43829"/>
                </a:cubicBezTo>
                <a:cubicBezTo>
                  <a:pt x="0" y="76170"/>
                  <a:pt x="0" y="76170"/>
                  <a:pt x="0" y="76170"/>
                </a:cubicBezTo>
                <a:cubicBezTo>
                  <a:pt x="0" y="85106"/>
                  <a:pt x="6144" y="92765"/>
                  <a:pt x="13734" y="92765"/>
                </a:cubicBezTo>
                <a:cubicBezTo>
                  <a:pt x="55301" y="92765"/>
                  <a:pt x="55301" y="92765"/>
                  <a:pt x="55301" y="92765"/>
                </a:cubicBezTo>
                <a:cubicBezTo>
                  <a:pt x="62891" y="92765"/>
                  <a:pt x="69036" y="100000"/>
                  <a:pt x="69036" y="108936"/>
                </a:cubicBezTo>
                <a:cubicBezTo>
                  <a:pt x="69036" y="108936"/>
                  <a:pt x="69036" y="108936"/>
                  <a:pt x="69036" y="108936"/>
                </a:cubicBezTo>
                <a:cubicBezTo>
                  <a:pt x="69036" y="117872"/>
                  <a:pt x="73373" y="120000"/>
                  <a:pt x="78795" y="113617"/>
                </a:cubicBezTo>
                <a:lnTo>
                  <a:pt x="114578" y="71489"/>
                </a:lnTo>
                <a:close/>
              </a:path>
            </a:pathLst>
          </a:custGeom>
          <a:solidFill>
            <a:schemeClr val="tx2">
              <a:lumMod val="25000"/>
              <a:lumOff val="75000"/>
            </a:schemeClr>
          </a:solidFill>
          <a:ln>
            <a:noFill/>
          </a:ln>
          <a:effectLst/>
        </p:spPr>
        <p:txBody>
          <a:bodyPr lIns="60925" tIns="30454" rIns="60925" bIns="30454" anchor="t" anchorCtr="0">
            <a:noAutofit/>
          </a:bodyPr>
          <a:lstStyle/>
          <a:p>
            <a:pPr marL="0" marR="0" lvl="0" indent="0" algn="just" defTabSz="554492" eaLnBrk="1" fontAlgn="auto" latinLnBrk="0" hangingPunct="1">
              <a:lnSpc>
                <a:spcPct val="110000"/>
              </a:lnSpc>
              <a:spcBef>
                <a:spcPts val="0"/>
              </a:spcBef>
              <a:spcAft>
                <a:spcPts val="0"/>
              </a:spcAft>
              <a:buClr>
                <a:srgbClr val="000000"/>
              </a:buClr>
              <a:buSzTx/>
              <a:buFontTx/>
              <a:buNone/>
              <a:tabLst/>
              <a:defRPr/>
            </a:pPr>
            <a:endParaRPr kumimoji="0" sz="1200" b="0" i="0" u="none" strike="noStrike" kern="0" cap="none" spc="0" normalizeH="0" baseline="0" noProof="0" dirty="0">
              <a:ln>
                <a:noFill/>
              </a:ln>
              <a:solidFill>
                <a:srgbClr val="000000"/>
              </a:solidFill>
              <a:effectLst/>
              <a:uLnTx/>
              <a:uFillTx/>
              <a:latin typeface="Arial" panose="020B0604020202020204" pitchFamily="34" charset="0"/>
              <a:ea typeface="Roboto Condensed Light" panose="02000000000000000000" pitchFamily="2" charset="0"/>
              <a:cs typeface="Arial" panose="020B0604020202020204" pitchFamily="34" charset="0"/>
              <a:sym typeface="Arial"/>
            </a:endParaRPr>
          </a:p>
        </p:txBody>
      </p:sp>
      <p:sp>
        <p:nvSpPr>
          <p:cNvPr id="17" name="Shape 3164">
            <a:extLst>
              <a:ext uri="{FF2B5EF4-FFF2-40B4-BE49-F238E27FC236}">
                <a16:creationId xmlns:a16="http://schemas.microsoft.com/office/drawing/2014/main" id="{49FE5EE9-7785-404E-9CF4-0FD99C835567}"/>
              </a:ext>
            </a:extLst>
          </p:cNvPr>
          <p:cNvSpPr/>
          <p:nvPr/>
        </p:nvSpPr>
        <p:spPr>
          <a:xfrm>
            <a:off x="4160666" y="2515025"/>
            <a:ext cx="3478953" cy="2489601"/>
          </a:xfrm>
          <a:custGeom>
            <a:avLst/>
            <a:gdLst/>
            <a:ahLst/>
            <a:cxnLst/>
            <a:rect l="0" t="0" r="0" b="0"/>
            <a:pathLst>
              <a:path w="120000" h="120000" extrusionOk="0">
                <a:moveTo>
                  <a:pt x="114939" y="71489"/>
                </a:moveTo>
                <a:cubicBezTo>
                  <a:pt x="119999" y="65106"/>
                  <a:pt x="119999" y="54893"/>
                  <a:pt x="114939" y="48510"/>
                </a:cubicBezTo>
                <a:cubicBezTo>
                  <a:pt x="79156" y="6382"/>
                  <a:pt x="79156" y="6382"/>
                  <a:pt x="79156" y="6382"/>
                </a:cubicBezTo>
                <a:cubicBezTo>
                  <a:pt x="73734" y="0"/>
                  <a:pt x="69397" y="2127"/>
                  <a:pt x="69397" y="11063"/>
                </a:cubicBezTo>
                <a:cubicBezTo>
                  <a:pt x="69397" y="11063"/>
                  <a:pt x="69397" y="11063"/>
                  <a:pt x="69397" y="11063"/>
                </a:cubicBezTo>
                <a:cubicBezTo>
                  <a:pt x="69397" y="20000"/>
                  <a:pt x="62891" y="27659"/>
                  <a:pt x="55301" y="27659"/>
                </a:cubicBezTo>
                <a:cubicBezTo>
                  <a:pt x="14096" y="27659"/>
                  <a:pt x="14096" y="27659"/>
                  <a:pt x="14096" y="27659"/>
                </a:cubicBezTo>
                <a:cubicBezTo>
                  <a:pt x="6506" y="27659"/>
                  <a:pt x="0" y="34893"/>
                  <a:pt x="0" y="43829"/>
                </a:cubicBezTo>
                <a:cubicBezTo>
                  <a:pt x="0" y="76170"/>
                  <a:pt x="0" y="76170"/>
                  <a:pt x="0" y="76170"/>
                </a:cubicBezTo>
                <a:cubicBezTo>
                  <a:pt x="0" y="85106"/>
                  <a:pt x="6506" y="92765"/>
                  <a:pt x="14096" y="92765"/>
                </a:cubicBezTo>
                <a:cubicBezTo>
                  <a:pt x="55301" y="92765"/>
                  <a:pt x="55301" y="92765"/>
                  <a:pt x="55301" y="92765"/>
                </a:cubicBezTo>
                <a:cubicBezTo>
                  <a:pt x="62891" y="92765"/>
                  <a:pt x="69397" y="100000"/>
                  <a:pt x="69397" y="108936"/>
                </a:cubicBezTo>
                <a:cubicBezTo>
                  <a:pt x="69397" y="108936"/>
                  <a:pt x="69397" y="108936"/>
                  <a:pt x="69397" y="108936"/>
                </a:cubicBezTo>
                <a:cubicBezTo>
                  <a:pt x="69397" y="117872"/>
                  <a:pt x="73734" y="120000"/>
                  <a:pt x="79156" y="113617"/>
                </a:cubicBezTo>
                <a:lnTo>
                  <a:pt x="114939" y="71489"/>
                </a:lnTo>
                <a:close/>
              </a:path>
            </a:pathLst>
          </a:custGeom>
          <a:solidFill>
            <a:schemeClr val="tx2">
              <a:lumMod val="50000"/>
              <a:lumOff val="50000"/>
            </a:schemeClr>
          </a:solidFill>
          <a:ln>
            <a:noFill/>
          </a:ln>
          <a:effectLst/>
        </p:spPr>
        <p:txBody>
          <a:bodyPr lIns="60925" tIns="30454" rIns="60925" bIns="30454" anchor="t" anchorCtr="0">
            <a:noAutofit/>
          </a:bodyPr>
          <a:lstStyle/>
          <a:p>
            <a:pPr marL="0" marR="0" lvl="0" indent="0" algn="just" defTabSz="554492" eaLnBrk="1" fontAlgn="auto" latinLnBrk="0" hangingPunct="1">
              <a:lnSpc>
                <a:spcPct val="110000"/>
              </a:lnSpc>
              <a:spcBef>
                <a:spcPts val="0"/>
              </a:spcBef>
              <a:spcAft>
                <a:spcPts val="0"/>
              </a:spcAft>
              <a:buClr>
                <a:srgbClr val="000000"/>
              </a:buClr>
              <a:buSzTx/>
              <a:buFontTx/>
              <a:buNone/>
              <a:tabLst/>
              <a:defRPr/>
            </a:pPr>
            <a:endParaRPr kumimoji="0" sz="1200" b="0" i="0" u="none" strike="noStrike" kern="0" cap="none" spc="0" normalizeH="0" baseline="0" noProof="0" dirty="0">
              <a:ln>
                <a:noFill/>
              </a:ln>
              <a:solidFill>
                <a:schemeClr val="tx2">
                  <a:lumMod val="50000"/>
                  <a:lumOff val="50000"/>
                </a:schemeClr>
              </a:solidFill>
              <a:effectLst/>
              <a:uLnTx/>
              <a:uFillTx/>
              <a:latin typeface="Arial" panose="020B0604020202020204" pitchFamily="34" charset="0"/>
              <a:ea typeface="Roboto Condensed Light" panose="02000000000000000000" pitchFamily="2" charset="0"/>
              <a:cs typeface="Arial" panose="020B0604020202020204" pitchFamily="34" charset="0"/>
              <a:sym typeface="Arial"/>
            </a:endParaRPr>
          </a:p>
        </p:txBody>
      </p:sp>
      <p:sp>
        <p:nvSpPr>
          <p:cNvPr id="18" name="Shape 3167">
            <a:extLst>
              <a:ext uri="{FF2B5EF4-FFF2-40B4-BE49-F238E27FC236}">
                <a16:creationId xmlns:a16="http://schemas.microsoft.com/office/drawing/2014/main" id="{A9E62809-2E45-46B9-B9C4-7FE8DB99D615}"/>
              </a:ext>
            </a:extLst>
          </p:cNvPr>
          <p:cNvSpPr>
            <a:spLocks noChangeAspect="1"/>
          </p:cNvSpPr>
          <p:nvPr/>
        </p:nvSpPr>
        <p:spPr>
          <a:xfrm>
            <a:off x="1924050" y="2511664"/>
            <a:ext cx="3187113" cy="2489565"/>
          </a:xfrm>
          <a:custGeom>
            <a:avLst/>
            <a:gdLst/>
            <a:ahLst/>
            <a:cxnLst/>
            <a:rect l="0" t="0" r="0" b="0"/>
            <a:pathLst>
              <a:path w="120000" h="120000" extrusionOk="0">
                <a:moveTo>
                  <a:pt x="68202" y="5"/>
                </a:moveTo>
                <a:cubicBezTo>
                  <a:pt x="69981" y="99"/>
                  <a:pt x="72131" y="1352"/>
                  <a:pt x="74454" y="3859"/>
                </a:cubicBezTo>
                <a:cubicBezTo>
                  <a:pt x="74454" y="3859"/>
                  <a:pt x="74454" y="3859"/>
                  <a:pt x="115352" y="47969"/>
                </a:cubicBezTo>
                <a:cubicBezTo>
                  <a:pt x="121549" y="54653"/>
                  <a:pt x="121549" y="65346"/>
                  <a:pt x="115352" y="72030"/>
                </a:cubicBezTo>
                <a:lnTo>
                  <a:pt x="74454" y="116140"/>
                </a:lnTo>
                <a:cubicBezTo>
                  <a:pt x="68258" y="122824"/>
                  <a:pt x="63300" y="120596"/>
                  <a:pt x="63300" y="111239"/>
                </a:cubicBezTo>
                <a:cubicBezTo>
                  <a:pt x="63300" y="101882"/>
                  <a:pt x="56278" y="94308"/>
                  <a:pt x="47602" y="94308"/>
                </a:cubicBezTo>
                <a:cubicBezTo>
                  <a:pt x="47602" y="94308"/>
                  <a:pt x="47602" y="94308"/>
                  <a:pt x="95" y="94308"/>
                </a:cubicBezTo>
                <a:lnTo>
                  <a:pt x="0" y="94297"/>
                </a:lnTo>
                <a:lnTo>
                  <a:pt x="411" y="94297"/>
                </a:lnTo>
                <a:cubicBezTo>
                  <a:pt x="3199" y="94297"/>
                  <a:pt x="3199" y="94297"/>
                  <a:pt x="3199" y="94297"/>
                </a:cubicBezTo>
                <a:cubicBezTo>
                  <a:pt x="23442" y="72013"/>
                  <a:pt x="23442" y="72013"/>
                  <a:pt x="23442" y="72013"/>
                </a:cubicBezTo>
                <a:cubicBezTo>
                  <a:pt x="29639" y="65328"/>
                  <a:pt x="29639" y="54632"/>
                  <a:pt x="23442" y="47947"/>
                </a:cubicBezTo>
                <a:cubicBezTo>
                  <a:pt x="5730" y="28838"/>
                  <a:pt x="3515" y="26450"/>
                  <a:pt x="3239" y="26151"/>
                </a:cubicBezTo>
                <a:lnTo>
                  <a:pt x="3225" y="26137"/>
                </a:lnTo>
                <a:lnTo>
                  <a:pt x="4073" y="26137"/>
                </a:lnTo>
                <a:cubicBezTo>
                  <a:pt x="9188" y="26137"/>
                  <a:pt x="20879" y="26137"/>
                  <a:pt x="47602" y="26137"/>
                </a:cubicBezTo>
                <a:cubicBezTo>
                  <a:pt x="56278" y="26137"/>
                  <a:pt x="63300" y="18117"/>
                  <a:pt x="63300" y="8760"/>
                </a:cubicBezTo>
                <a:cubicBezTo>
                  <a:pt x="63300" y="2912"/>
                  <a:pt x="65237" y="-150"/>
                  <a:pt x="68202" y="5"/>
                </a:cubicBezTo>
                <a:close/>
              </a:path>
            </a:pathLst>
          </a:custGeom>
          <a:solidFill>
            <a:srgbClr val="1D5E91"/>
          </a:solidFill>
          <a:ln>
            <a:noFill/>
          </a:ln>
          <a:effectLst/>
        </p:spPr>
        <p:txBody>
          <a:bodyPr lIns="60925" tIns="30454" rIns="60925" bIns="30454" anchor="t" anchorCtr="0">
            <a:noAutofit/>
          </a:bodyPr>
          <a:lstStyle/>
          <a:p>
            <a:pPr marL="0" marR="0" lvl="0" indent="0" algn="just" defTabSz="554492" eaLnBrk="1" fontAlgn="auto" latinLnBrk="0" hangingPunct="1">
              <a:lnSpc>
                <a:spcPct val="110000"/>
              </a:lnSpc>
              <a:spcBef>
                <a:spcPts val="0"/>
              </a:spcBef>
              <a:spcAft>
                <a:spcPts val="0"/>
              </a:spcAft>
              <a:buClr>
                <a:srgbClr val="000000"/>
              </a:buClr>
              <a:buSzTx/>
              <a:buFontTx/>
              <a:buNone/>
              <a:tabLst/>
              <a:defRPr/>
            </a:pPr>
            <a:endParaRPr kumimoji="0" sz="1200" b="0" i="0" u="none" strike="noStrike" kern="0" cap="none" spc="0" normalizeH="0" baseline="0" noProof="0" dirty="0">
              <a:ln>
                <a:noFill/>
              </a:ln>
              <a:solidFill>
                <a:srgbClr val="1D5E91"/>
              </a:solidFill>
              <a:effectLst/>
              <a:uLnTx/>
              <a:uFillTx/>
              <a:latin typeface="Arial" panose="020B0604020202020204" pitchFamily="34" charset="0"/>
              <a:ea typeface="Roboto Condensed Light" panose="02000000000000000000" pitchFamily="2" charset="0"/>
              <a:cs typeface="Arial" panose="020B0604020202020204" pitchFamily="34" charset="0"/>
              <a:sym typeface="Arial"/>
            </a:endParaRPr>
          </a:p>
        </p:txBody>
      </p:sp>
      <p:sp>
        <p:nvSpPr>
          <p:cNvPr id="22" name="TextBox 21">
            <a:extLst>
              <a:ext uri="{FF2B5EF4-FFF2-40B4-BE49-F238E27FC236}">
                <a16:creationId xmlns:a16="http://schemas.microsoft.com/office/drawing/2014/main" id="{310A682B-337F-4C1C-91E3-C442D6294A1F}"/>
              </a:ext>
            </a:extLst>
          </p:cNvPr>
          <p:cNvSpPr txBox="1"/>
          <p:nvPr/>
        </p:nvSpPr>
        <p:spPr>
          <a:xfrm>
            <a:off x="3017454" y="3569251"/>
            <a:ext cx="1325946" cy="352341"/>
          </a:xfrm>
          <a:prstGeom prst="rect">
            <a:avLst/>
          </a:prstGeom>
          <a:noFill/>
        </p:spPr>
        <p:txBody>
          <a:bodyPr wrap="square" rtlCol="0" anchor="ctr" anchorCtr="0">
            <a:spAutoFit/>
          </a:bodyPr>
          <a:lstStyle/>
          <a:p>
            <a:pPr algn="ctr" defTabSz="554492">
              <a:lnSpc>
                <a:spcPct val="110000"/>
              </a:lnSpc>
            </a:pPr>
            <a:r>
              <a:rPr lang="en-US" sz="1600" b="1" dirty="0">
                <a:solidFill>
                  <a:srgbClr val="FFFFFF"/>
                </a:solidFill>
                <a:latin typeface="Aptos Display" panose="020B0004020202020204" pitchFamily="34" charset="0"/>
                <a:ea typeface="League Spartan" charset="0"/>
                <a:cs typeface="Poppins" pitchFamily="2" charset="77"/>
              </a:rPr>
              <a:t>Prepare</a:t>
            </a:r>
          </a:p>
        </p:txBody>
      </p:sp>
      <p:sp>
        <p:nvSpPr>
          <p:cNvPr id="23" name="TextBox 22">
            <a:extLst>
              <a:ext uri="{FF2B5EF4-FFF2-40B4-BE49-F238E27FC236}">
                <a16:creationId xmlns:a16="http://schemas.microsoft.com/office/drawing/2014/main" id="{3D29654E-AA73-4473-BE89-E4F7E61A2C29}"/>
              </a:ext>
            </a:extLst>
          </p:cNvPr>
          <p:cNvSpPr txBox="1"/>
          <p:nvPr/>
        </p:nvSpPr>
        <p:spPr>
          <a:xfrm>
            <a:off x="5403018" y="3427480"/>
            <a:ext cx="1302583" cy="623184"/>
          </a:xfrm>
          <a:prstGeom prst="rect">
            <a:avLst/>
          </a:prstGeom>
          <a:noFill/>
        </p:spPr>
        <p:txBody>
          <a:bodyPr wrap="square" rtlCol="0" anchor="ctr" anchorCtr="0">
            <a:spAutoFit/>
          </a:bodyPr>
          <a:lstStyle/>
          <a:p>
            <a:pPr algn="ctr" defTabSz="554492">
              <a:lnSpc>
                <a:spcPct val="110000"/>
              </a:lnSpc>
            </a:pPr>
            <a:r>
              <a:rPr lang="en-US" sz="1600" b="1" dirty="0">
                <a:solidFill>
                  <a:srgbClr val="FFFFFF"/>
                </a:solidFill>
                <a:latin typeface="Aptos Display" panose="020B0004020202020204" pitchFamily="34" charset="0"/>
                <a:ea typeface="League Spartan" charset="0"/>
                <a:cs typeface="Poppins" pitchFamily="2" charset="77"/>
              </a:rPr>
              <a:t>Initiate and direct</a:t>
            </a:r>
          </a:p>
        </p:txBody>
      </p:sp>
      <p:sp>
        <p:nvSpPr>
          <p:cNvPr id="24" name="TextBox 23">
            <a:extLst>
              <a:ext uri="{FF2B5EF4-FFF2-40B4-BE49-F238E27FC236}">
                <a16:creationId xmlns:a16="http://schemas.microsoft.com/office/drawing/2014/main" id="{6D8F0E43-DFEA-41A9-A257-B80511639983}"/>
              </a:ext>
            </a:extLst>
          </p:cNvPr>
          <p:cNvSpPr txBox="1"/>
          <p:nvPr/>
        </p:nvSpPr>
        <p:spPr>
          <a:xfrm>
            <a:off x="7931474" y="3562901"/>
            <a:ext cx="1644325" cy="352341"/>
          </a:xfrm>
          <a:prstGeom prst="rect">
            <a:avLst/>
          </a:prstGeom>
          <a:noFill/>
        </p:spPr>
        <p:txBody>
          <a:bodyPr wrap="square" rtlCol="0" anchor="ctr" anchorCtr="0">
            <a:spAutoFit/>
          </a:bodyPr>
          <a:lstStyle/>
          <a:p>
            <a:pPr algn="ctr" defTabSz="554492">
              <a:lnSpc>
                <a:spcPct val="110000"/>
              </a:lnSpc>
            </a:pPr>
            <a:r>
              <a:rPr lang="en-US" sz="1600" b="1" dirty="0">
                <a:solidFill>
                  <a:srgbClr val="FFFFFF"/>
                </a:solidFill>
                <a:latin typeface="Aptos Display" panose="020B0004020202020204" pitchFamily="34" charset="0"/>
                <a:ea typeface="League Spartan" charset="0"/>
                <a:cs typeface="Poppins" pitchFamily="2" charset="77"/>
              </a:rPr>
              <a:t>Follow up</a:t>
            </a:r>
          </a:p>
        </p:txBody>
      </p:sp>
    </p:spTree>
    <p:custDataLst>
      <p:tags r:id="rId1"/>
    </p:custDataLst>
    <p:extLst>
      <p:ext uri="{BB962C8B-B14F-4D97-AF65-F5344CB8AC3E}">
        <p14:creationId xmlns:p14="http://schemas.microsoft.com/office/powerpoint/2010/main" val="307296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B27CB-3BEF-D3A0-97FC-EE387EE0BEA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BAEED3AE-685D-B1AC-29FE-546B7F1471EB}"/>
              </a:ext>
            </a:extLst>
          </p:cNvPr>
          <p:cNvSpPr/>
          <p:nvPr/>
        </p:nvSpPr>
        <p:spPr>
          <a:xfrm>
            <a:off x="5588833" y="18909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DE1F242A-C673-B8FE-18E8-2EE13D84C109}"/>
              </a:ext>
            </a:extLst>
          </p:cNvPr>
          <p:cNvSpPr txBox="1"/>
          <p:nvPr/>
        </p:nvSpPr>
        <p:spPr>
          <a:xfrm>
            <a:off x="6096000" y="866447"/>
            <a:ext cx="5386466" cy="2554545"/>
          </a:xfrm>
          <a:prstGeom prst="rect">
            <a:avLst/>
          </a:prstGeom>
          <a:noFill/>
        </p:spPr>
        <p:txBody>
          <a:bodyPr wrap="square">
            <a:spAutoFit/>
          </a:bodyPr>
          <a:lstStyle/>
          <a:p>
            <a:pPr fontAlgn="t"/>
            <a:r>
              <a:rPr lang="en-US" sz="4000" b="1" dirty="0"/>
              <a:t>What are some things to consider when preparing for a difficult conversation?</a:t>
            </a:r>
          </a:p>
        </p:txBody>
      </p:sp>
      <p:sp>
        <p:nvSpPr>
          <p:cNvPr id="2" name="TextBox 1">
            <a:extLst>
              <a:ext uri="{FF2B5EF4-FFF2-40B4-BE49-F238E27FC236}">
                <a16:creationId xmlns:a16="http://schemas.microsoft.com/office/drawing/2014/main" id="{0A1F934E-9B30-21B0-7065-C71C1E0343B4}"/>
              </a:ext>
            </a:extLst>
          </p:cNvPr>
          <p:cNvSpPr txBox="1"/>
          <p:nvPr/>
        </p:nvSpPr>
        <p:spPr>
          <a:xfrm>
            <a:off x="452063" y="866447"/>
            <a:ext cx="4253287"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RAISE YOUR HAND OR ANSWER IN THE CHAT</a:t>
            </a:r>
          </a:p>
        </p:txBody>
      </p:sp>
    </p:spTree>
    <p:extLst>
      <p:ext uri="{BB962C8B-B14F-4D97-AF65-F5344CB8AC3E}">
        <p14:creationId xmlns:p14="http://schemas.microsoft.com/office/powerpoint/2010/main" val="193256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52311-02A3-7869-6A13-2F03CCB88765}"/>
              </a:ext>
            </a:extLst>
          </p:cNvPr>
          <p:cNvSpPr>
            <a:spLocks noGrp="1"/>
          </p:cNvSpPr>
          <p:nvPr>
            <p:ph type="title"/>
          </p:nvPr>
        </p:nvSpPr>
        <p:spPr/>
        <p:txBody>
          <a:bodyPr/>
          <a:lstStyle/>
          <a:p>
            <a:r>
              <a:rPr lang="en-US" dirty="0"/>
              <a:t>Questions to answer</a:t>
            </a:r>
            <a:br>
              <a:rPr lang="en-US" dirty="0"/>
            </a:br>
            <a:r>
              <a:rPr lang="en-US" dirty="0"/>
              <a:t>before a difficult conversation:</a:t>
            </a:r>
          </a:p>
        </p:txBody>
      </p:sp>
      <p:sp>
        <p:nvSpPr>
          <p:cNvPr id="3" name="Content Placeholder 2">
            <a:extLst>
              <a:ext uri="{FF2B5EF4-FFF2-40B4-BE49-F238E27FC236}">
                <a16:creationId xmlns:a16="http://schemas.microsoft.com/office/drawing/2014/main" id="{67CE6DA1-41A8-83EA-0892-C83574171592}"/>
              </a:ext>
            </a:extLst>
          </p:cNvPr>
          <p:cNvSpPr>
            <a:spLocks noGrp="1"/>
          </p:cNvSpPr>
          <p:nvPr>
            <p:ph idx="1"/>
          </p:nvPr>
        </p:nvSpPr>
        <p:spPr>
          <a:xfrm>
            <a:off x="1482436" y="1962615"/>
            <a:ext cx="9871364" cy="4214348"/>
          </a:xfrm>
        </p:spPr>
        <p:txBody>
          <a:bodyPr>
            <a:normAutofit fontScale="92500" lnSpcReduction="20000"/>
          </a:bodyPr>
          <a:lstStyle/>
          <a:p>
            <a:pPr>
              <a:lnSpc>
                <a:spcPct val="200000"/>
              </a:lnSpc>
            </a:pPr>
            <a:r>
              <a:rPr lang="en-US" sz="1800" dirty="0"/>
              <a:t>Do I need to have this conversation? What will happen if I don’t have this conversation? </a:t>
            </a:r>
          </a:p>
          <a:p>
            <a:pPr>
              <a:lnSpc>
                <a:spcPct val="200000"/>
              </a:lnSpc>
            </a:pPr>
            <a:r>
              <a:rPr lang="en-US" sz="1800" dirty="0"/>
              <a:t>What is the purpose of this conversation? </a:t>
            </a:r>
          </a:p>
          <a:p>
            <a:pPr>
              <a:lnSpc>
                <a:spcPct val="200000"/>
              </a:lnSpc>
            </a:pPr>
            <a:r>
              <a:rPr lang="en-US" sz="1800" dirty="0"/>
              <a:t>What outcome do I want from this conversation?</a:t>
            </a:r>
          </a:p>
          <a:p>
            <a:pPr>
              <a:lnSpc>
                <a:spcPct val="200000"/>
              </a:lnSpc>
            </a:pPr>
            <a:r>
              <a:rPr lang="en-US" sz="1800" dirty="0"/>
              <a:t>What are the facts? Are any pieces missing?</a:t>
            </a:r>
          </a:p>
          <a:p>
            <a:pPr>
              <a:lnSpc>
                <a:spcPct val="200000"/>
              </a:lnSpc>
            </a:pPr>
            <a:r>
              <a:rPr lang="en-US" sz="1800" dirty="0"/>
              <a:t>What, if any, assumptions am I making about the other person or the situation? </a:t>
            </a:r>
          </a:p>
          <a:p>
            <a:pPr>
              <a:lnSpc>
                <a:spcPct val="200000"/>
              </a:lnSpc>
            </a:pPr>
            <a:r>
              <a:rPr lang="en-US" sz="1800" dirty="0"/>
              <a:t>What might be going on for the other person?</a:t>
            </a:r>
          </a:p>
          <a:p>
            <a:pPr>
              <a:lnSpc>
                <a:spcPct val="200000"/>
              </a:lnSpc>
            </a:pPr>
            <a:r>
              <a:rPr lang="en-US" sz="1800" dirty="0"/>
              <a:t>Do I need to involve Human Resources? </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40439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 Placeholder 7">
            <a:extLst>
              <a:ext uri="{FF2B5EF4-FFF2-40B4-BE49-F238E27FC236}">
                <a16:creationId xmlns:a16="http://schemas.microsoft.com/office/drawing/2014/main" id="{F069DF20-AD7F-4D4E-9907-91BC2F8F28FE}"/>
              </a:ext>
            </a:extLst>
          </p:cNvPr>
          <p:cNvSpPr txBox="1">
            <a:spLocks/>
          </p:cNvSpPr>
          <p:nvPr/>
        </p:nvSpPr>
        <p:spPr>
          <a:xfrm>
            <a:off x="1521220" y="935807"/>
            <a:ext cx="10309536" cy="580736"/>
          </a:xfrm>
          <a:prstGeom prst="rect">
            <a:avLst/>
          </a:prstGeom>
        </p:spPr>
        <p:txBody>
          <a:bodyPr lIns="0" tIns="0" rIns="0" bIns="0" numCol="1" spcCol="360000">
            <a:noAutofit/>
          </a:bodyPr>
          <a:lstStyle>
            <a:lvl1pPr marL="0" indent="0" algn="l" defTabSz="914400" rtl="0" eaLnBrk="1" latinLnBrk="0" hangingPunct="1">
              <a:lnSpc>
                <a:spcPts val="1800"/>
              </a:lnSpc>
              <a:spcBef>
                <a:spcPts val="1000"/>
              </a:spcBef>
              <a:buFont typeface="Arial" panose="020B0604020202020204" pitchFamily="34" charset="0"/>
              <a:buNone/>
              <a:defRPr sz="1400" b="0" i="0" kern="1200">
                <a:solidFill>
                  <a:srgbClr val="4A4A4A"/>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3600"/>
              </a:lnSpc>
              <a:spcBef>
                <a:spcPts val="1000"/>
              </a:spcBef>
              <a:spcAft>
                <a:spcPts val="0"/>
              </a:spcAft>
              <a:buClrTx/>
              <a:buSzTx/>
              <a:buFont typeface="Arial" panose="020B0604020202020204" pitchFamily="34" charset="0"/>
              <a:buNone/>
              <a:tabLst/>
              <a:defRPr/>
            </a:pPr>
            <a:r>
              <a:rPr lang="en-US" sz="3600" b="1" dirty="0">
                <a:solidFill>
                  <a:schemeClr val="tx1"/>
                </a:solidFill>
                <a:latin typeface="Aptos Display" panose="020B0004020202020204" pitchFamily="34" charset="0"/>
                <a:ea typeface="Roboto Condensed Light" panose="02000000000000000000" pitchFamily="2" charset="0"/>
              </a:rPr>
              <a:t>Involve your HR Manager for</a:t>
            </a:r>
          </a:p>
        </p:txBody>
      </p:sp>
      <p:sp>
        <p:nvSpPr>
          <p:cNvPr id="24" name="TextBox 23">
            <a:extLst>
              <a:ext uri="{FF2B5EF4-FFF2-40B4-BE49-F238E27FC236}">
                <a16:creationId xmlns:a16="http://schemas.microsoft.com/office/drawing/2014/main" id="{2C55ED69-2C7D-4653-925D-E7D3257539CE}"/>
              </a:ext>
            </a:extLst>
          </p:cNvPr>
          <p:cNvSpPr txBox="1"/>
          <p:nvPr/>
        </p:nvSpPr>
        <p:spPr>
          <a:xfrm>
            <a:off x="7463729" y="1896510"/>
            <a:ext cx="2326791" cy="338554"/>
          </a:xfrm>
          <a:prstGeom prst="rect">
            <a:avLst/>
          </a:prstGeom>
          <a:noFill/>
        </p:spPr>
        <p:txBody>
          <a:bodyPr wrap="none" rtlCol="0" anchor="ctr" anchorCtr="0">
            <a:spAutoFit/>
          </a:bodyPr>
          <a:lstStyle/>
          <a:p>
            <a:pPr algn="ctr" defTabSz="554492"/>
            <a:r>
              <a:rPr lang="en-US" sz="1600" b="1" dirty="0">
                <a:solidFill>
                  <a:srgbClr val="FFFFFF"/>
                </a:solidFill>
                <a:latin typeface="Aptos Display" panose="020B0004020202020204" pitchFamily="34" charset="0"/>
                <a:ea typeface="League Spartan" charset="0"/>
                <a:cs typeface="Poppins" pitchFamily="2" charset="77"/>
              </a:rPr>
              <a:t>Have HR present when…</a:t>
            </a:r>
          </a:p>
        </p:txBody>
      </p:sp>
      <p:sp>
        <p:nvSpPr>
          <p:cNvPr id="29" name="Rectangle 28">
            <a:extLst>
              <a:ext uri="{FF2B5EF4-FFF2-40B4-BE49-F238E27FC236}">
                <a16:creationId xmlns:a16="http://schemas.microsoft.com/office/drawing/2014/main" id="{9EAADEF7-3B3D-4D28-8B43-D445FD80FA27}"/>
              </a:ext>
            </a:extLst>
          </p:cNvPr>
          <p:cNvSpPr/>
          <p:nvPr/>
        </p:nvSpPr>
        <p:spPr>
          <a:xfrm>
            <a:off x="1521219" y="1645921"/>
            <a:ext cx="9255169" cy="4520102"/>
          </a:xfrm>
          <a:prstGeom prst="rect">
            <a:avLst/>
          </a:prstGeom>
          <a:noFill/>
          <a:ln w="38100" cap="flat" cmpd="sng" algn="ctr">
            <a:solidFill>
              <a:srgbClr val="FFFFFF"/>
            </a:solidFill>
            <a:prstDash val="solid"/>
            <a:miter lim="800000"/>
          </a:ln>
          <a:effectLst/>
        </p:spPr>
        <p:txBody>
          <a:bodyPr lIns="180000" rIns="180000" rtlCol="0" anchor="t"/>
          <a:lstStyle/>
          <a:p>
            <a:pPr marL="285750" indent="-285750">
              <a:spcAft>
                <a:spcPts val="1200"/>
              </a:spcAft>
              <a:buFont typeface="Arial" panose="020B0604020202020204" pitchFamily="34" charset="0"/>
              <a:buChar char="•"/>
            </a:pPr>
            <a:r>
              <a:rPr lang="en-US" dirty="0"/>
              <a:t>Any performance management, or event that requires investigation, that may lead to any level of discipline. </a:t>
            </a:r>
          </a:p>
          <a:p>
            <a:pPr marL="285750" indent="-285750">
              <a:spcAft>
                <a:spcPts val="1200"/>
              </a:spcAft>
              <a:buFont typeface="Arial" panose="020B0604020202020204" pitchFamily="34" charset="0"/>
              <a:buChar char="•"/>
            </a:pPr>
            <a:r>
              <a:rPr lang="en-US" dirty="0"/>
              <a:t>Managing  requests or situations related to family status, religious, or other non-illness/injury related workplace</a:t>
            </a:r>
          </a:p>
          <a:p>
            <a:pPr marL="285750" indent="-285750">
              <a:spcAft>
                <a:spcPts val="1200"/>
              </a:spcAft>
              <a:buFont typeface="Arial" panose="020B0604020202020204" pitchFamily="34" charset="0"/>
              <a:buChar char="•"/>
            </a:pPr>
            <a:r>
              <a:rPr lang="en-US" dirty="0"/>
              <a:t>Addressing employee relations or conflict issues</a:t>
            </a:r>
          </a:p>
          <a:p>
            <a:pPr marL="285750" indent="-285750">
              <a:spcAft>
                <a:spcPts val="1200"/>
              </a:spcAft>
              <a:buFont typeface="Arial" panose="020B0604020202020204" pitchFamily="34" charset="0"/>
              <a:buChar char="•"/>
            </a:pPr>
            <a:r>
              <a:rPr lang="en-US" dirty="0"/>
              <a:t>Handling harassment, discrimination, or  respectful workplace concerns</a:t>
            </a:r>
          </a:p>
          <a:p>
            <a:pPr marL="285750" indent="-285750">
              <a:spcAft>
                <a:spcPts val="1200"/>
              </a:spcAft>
              <a:buFont typeface="Arial" panose="020B0604020202020204" pitchFamily="34" charset="0"/>
              <a:buChar char="•"/>
            </a:pPr>
            <a:r>
              <a:rPr lang="en-US" dirty="0"/>
              <a:t>Responding to attendance or leave concerns</a:t>
            </a:r>
          </a:p>
          <a:p>
            <a:pPr marL="285750" indent="-285750">
              <a:spcAft>
                <a:spcPts val="1200"/>
              </a:spcAft>
              <a:buFont typeface="Arial" panose="020B0604020202020204" pitchFamily="34" charset="0"/>
              <a:buChar char="•"/>
            </a:pPr>
            <a:r>
              <a:rPr lang="en-US" dirty="0"/>
              <a:t>Interpreting collective agreements, employment contracts, or HR policies</a:t>
            </a:r>
          </a:p>
          <a:p>
            <a:pPr marL="285750" indent="-285750" fontAlgn="base">
              <a:spcAft>
                <a:spcPts val="1200"/>
              </a:spcAft>
              <a:buFont typeface="Arial" panose="020B0604020202020204" pitchFamily="34" charset="0"/>
              <a:buChar char="•"/>
            </a:pPr>
            <a:r>
              <a:rPr lang="en-US" dirty="0"/>
              <a:t>Addressing organizational restructuring, layoffs, or position changes</a:t>
            </a:r>
          </a:p>
        </p:txBody>
      </p:sp>
      <p:pic>
        <p:nvPicPr>
          <p:cNvPr id="41" name="Picture 40">
            <a:extLst>
              <a:ext uri="{FF2B5EF4-FFF2-40B4-BE49-F238E27FC236}">
                <a16:creationId xmlns:a16="http://schemas.microsoft.com/office/drawing/2014/main" id="{7AEFAB8B-8192-4C0E-8FC7-1B9E4F2F262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76389" y="605660"/>
            <a:ext cx="660294" cy="660294"/>
          </a:xfrm>
          <a:prstGeom prst="rect">
            <a:avLst/>
          </a:prstGeom>
          <a:solidFill>
            <a:srgbClr val="DF5B2F"/>
          </a:solidFill>
          <a:ln>
            <a:noFill/>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564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fade">
                                      <p:cBhvr>
                                        <p:cTn id="7" dur="500"/>
                                        <p:tgtEl>
                                          <p:spTgt spid="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xEl>
                                              <p:pRg st="1" end="1"/>
                                            </p:txEl>
                                          </p:spTgt>
                                        </p:tgtEl>
                                        <p:attrNameLst>
                                          <p:attrName>style.visibility</p:attrName>
                                        </p:attrNameLst>
                                      </p:cBhvr>
                                      <p:to>
                                        <p:strVal val="visible"/>
                                      </p:to>
                                    </p:set>
                                    <p:animEffect transition="in" filter="fade">
                                      <p:cBhvr>
                                        <p:cTn id="12" dur="500"/>
                                        <p:tgtEl>
                                          <p:spTgt spid="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9">
                                            <p:txEl>
                                              <p:pRg st="2" end="2"/>
                                            </p:txEl>
                                          </p:spTgt>
                                        </p:tgtEl>
                                        <p:attrNameLst>
                                          <p:attrName>style.visibility</p:attrName>
                                        </p:attrNameLst>
                                      </p:cBhvr>
                                      <p:to>
                                        <p:strVal val="visible"/>
                                      </p:to>
                                    </p:set>
                                    <p:animEffect transition="in" filter="fade">
                                      <p:cBhvr>
                                        <p:cTn id="17" dur="500"/>
                                        <p:tgtEl>
                                          <p:spTgt spid="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9">
                                            <p:txEl>
                                              <p:pRg st="3" end="3"/>
                                            </p:txEl>
                                          </p:spTgt>
                                        </p:tgtEl>
                                        <p:attrNameLst>
                                          <p:attrName>style.visibility</p:attrName>
                                        </p:attrNameLst>
                                      </p:cBhvr>
                                      <p:to>
                                        <p:strVal val="visible"/>
                                      </p:to>
                                    </p:set>
                                    <p:animEffect transition="in" filter="fade">
                                      <p:cBhvr>
                                        <p:cTn id="22" dur="500"/>
                                        <p:tgtEl>
                                          <p:spTgt spid="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xEl>
                                              <p:pRg st="4" end="4"/>
                                            </p:txEl>
                                          </p:spTgt>
                                        </p:tgtEl>
                                        <p:attrNameLst>
                                          <p:attrName>style.visibility</p:attrName>
                                        </p:attrNameLst>
                                      </p:cBhvr>
                                      <p:to>
                                        <p:strVal val="visible"/>
                                      </p:to>
                                    </p:set>
                                    <p:animEffect transition="in" filter="fade">
                                      <p:cBhvr>
                                        <p:cTn id="27" dur="500"/>
                                        <p:tgtEl>
                                          <p:spTgt spid="2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9">
                                            <p:txEl>
                                              <p:pRg st="5" end="5"/>
                                            </p:txEl>
                                          </p:spTgt>
                                        </p:tgtEl>
                                        <p:attrNameLst>
                                          <p:attrName>style.visibility</p:attrName>
                                        </p:attrNameLst>
                                      </p:cBhvr>
                                      <p:to>
                                        <p:strVal val="visible"/>
                                      </p:to>
                                    </p:set>
                                    <p:animEffect transition="in" filter="fade">
                                      <p:cBhvr>
                                        <p:cTn id="32" dur="500"/>
                                        <p:tgtEl>
                                          <p:spTgt spid="2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9">
                                            <p:txEl>
                                              <p:pRg st="6" end="6"/>
                                            </p:txEl>
                                          </p:spTgt>
                                        </p:tgtEl>
                                        <p:attrNameLst>
                                          <p:attrName>style.visibility</p:attrName>
                                        </p:attrNameLst>
                                      </p:cBhvr>
                                      <p:to>
                                        <p:strVal val="visible"/>
                                      </p:to>
                                    </p:set>
                                    <p:animEffect transition="in" filter="fade">
                                      <p:cBhvr>
                                        <p:cTn id="37" dur="500"/>
                                        <p:tgtEl>
                                          <p:spTgt spid="2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E28175-91A6-87BC-B525-7992CE5D96BA}"/>
              </a:ext>
            </a:extLst>
          </p:cNvPr>
          <p:cNvSpPr>
            <a:spLocks noGrp="1"/>
          </p:cNvSpPr>
          <p:nvPr>
            <p:ph idx="1"/>
          </p:nvPr>
        </p:nvSpPr>
        <p:spPr>
          <a:xfrm>
            <a:off x="1521220" y="1915588"/>
            <a:ext cx="9832579" cy="1513412"/>
          </a:xfrm>
        </p:spPr>
        <p:txBody>
          <a:bodyPr>
            <a:normAutofit fontScale="92500" lnSpcReduction="20000"/>
          </a:bodyPr>
          <a:lstStyle/>
          <a:p>
            <a:r>
              <a:rPr lang="en-US" sz="1800" dirty="0"/>
              <a:t>workplace accommodations </a:t>
            </a:r>
          </a:p>
          <a:p>
            <a:r>
              <a:rPr lang="en-US" sz="1800" dirty="0"/>
              <a:t>return to work issues</a:t>
            </a:r>
          </a:p>
          <a:p>
            <a:r>
              <a:rPr lang="en-US" sz="1800" dirty="0"/>
              <a:t>workplace violence </a:t>
            </a:r>
          </a:p>
          <a:p>
            <a:r>
              <a:rPr lang="en-US" sz="1800" dirty="0"/>
              <a:t>Injury prevention</a:t>
            </a:r>
          </a:p>
          <a:p>
            <a:r>
              <a:rPr lang="en-US" sz="1800" dirty="0"/>
              <a:t>safety-related employee concerns</a:t>
            </a:r>
          </a:p>
          <a:p>
            <a:endParaRPr lang="en-US" dirty="0"/>
          </a:p>
          <a:p>
            <a:endParaRPr lang="en-US" dirty="0"/>
          </a:p>
        </p:txBody>
      </p:sp>
      <p:pic>
        <p:nvPicPr>
          <p:cNvPr id="5" name="Picture 4">
            <a:extLst>
              <a:ext uri="{FF2B5EF4-FFF2-40B4-BE49-F238E27FC236}">
                <a16:creationId xmlns:a16="http://schemas.microsoft.com/office/drawing/2014/main" id="{CB4607E1-04A0-E938-2011-CED5EC2B8F9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40633" y="1718248"/>
            <a:ext cx="660294" cy="660294"/>
          </a:xfrm>
          <a:prstGeom prst="rect">
            <a:avLst/>
          </a:prstGeom>
          <a:solidFill>
            <a:srgbClr val="DF5B2F"/>
          </a:solidFill>
          <a:ln>
            <a:noFill/>
          </a:ln>
          <a:effectLst>
            <a:outerShdw blurRad="50800" dist="38100" dir="2700000" algn="tl" rotWithShape="0">
              <a:prstClr val="black">
                <a:alpha val="40000"/>
              </a:prstClr>
            </a:outerShdw>
          </a:effectLst>
        </p:spPr>
      </p:pic>
      <p:sp>
        <p:nvSpPr>
          <p:cNvPr id="11" name="Text Placeholder 7">
            <a:extLst>
              <a:ext uri="{FF2B5EF4-FFF2-40B4-BE49-F238E27FC236}">
                <a16:creationId xmlns:a16="http://schemas.microsoft.com/office/drawing/2014/main" id="{AD436984-3A8A-42EE-1268-F16D0B98CBDF}"/>
              </a:ext>
            </a:extLst>
          </p:cNvPr>
          <p:cNvSpPr txBox="1">
            <a:spLocks/>
          </p:cNvSpPr>
          <p:nvPr/>
        </p:nvSpPr>
        <p:spPr>
          <a:xfrm>
            <a:off x="1521220" y="935807"/>
            <a:ext cx="10309536" cy="580736"/>
          </a:xfrm>
          <a:prstGeom prst="rect">
            <a:avLst/>
          </a:prstGeom>
        </p:spPr>
        <p:txBody>
          <a:bodyPr lIns="0" tIns="0" rIns="0" bIns="0" numCol="1" spcCol="360000">
            <a:noAutofit/>
          </a:bodyPr>
          <a:lstStyle>
            <a:lvl1pPr marL="0" indent="0" algn="l" defTabSz="914400" rtl="0" eaLnBrk="1" latinLnBrk="0" hangingPunct="1">
              <a:lnSpc>
                <a:spcPts val="1800"/>
              </a:lnSpc>
              <a:spcBef>
                <a:spcPts val="1000"/>
              </a:spcBef>
              <a:buFont typeface="Arial" panose="020B0604020202020204" pitchFamily="34" charset="0"/>
              <a:buNone/>
              <a:defRPr sz="1400" b="0" i="0" kern="1200">
                <a:solidFill>
                  <a:srgbClr val="4A4A4A"/>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ts val="3600"/>
              </a:lnSpc>
              <a:defRPr/>
            </a:pPr>
            <a:r>
              <a:rPr lang="en-US" sz="3600" b="1" dirty="0">
                <a:solidFill>
                  <a:schemeClr val="tx1"/>
                </a:solidFill>
                <a:latin typeface="Aptos Display" panose="020B0004020202020204" pitchFamily="34" charset="0"/>
                <a:ea typeface="Roboto Condensed Light" panose="02000000000000000000" pitchFamily="2" charset="0"/>
              </a:rPr>
              <a:t>Involve Occupational Health Safety and Wellness</a:t>
            </a:r>
          </a:p>
        </p:txBody>
      </p:sp>
    </p:spTree>
    <p:extLst>
      <p:ext uri="{BB962C8B-B14F-4D97-AF65-F5344CB8AC3E}">
        <p14:creationId xmlns:p14="http://schemas.microsoft.com/office/powerpoint/2010/main" val="652783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3AEE0-53FE-B376-DD6D-0EBE0F2EE71D}"/>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06ADEA4-F878-6633-BEEC-F69A5A8BB043}"/>
              </a:ext>
            </a:extLst>
          </p:cNvPr>
          <p:cNvSpPr/>
          <p:nvPr/>
        </p:nvSpPr>
        <p:spPr>
          <a:xfrm>
            <a:off x="5588833" y="18909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B38AF0BF-DCF1-715A-8403-DCB7E2B6F98B}"/>
              </a:ext>
            </a:extLst>
          </p:cNvPr>
          <p:cNvSpPr txBox="1"/>
          <p:nvPr/>
        </p:nvSpPr>
        <p:spPr>
          <a:xfrm>
            <a:off x="6096000" y="972955"/>
            <a:ext cx="5122127" cy="3970318"/>
          </a:xfrm>
          <a:prstGeom prst="rect">
            <a:avLst/>
          </a:prstGeom>
          <a:noFill/>
        </p:spPr>
        <p:txBody>
          <a:bodyPr wrap="square">
            <a:spAutoFit/>
          </a:bodyPr>
          <a:lstStyle/>
          <a:p>
            <a:pPr fontAlgn="t">
              <a:buNone/>
            </a:pPr>
            <a:r>
              <a:rPr lang="en-US" sz="3600" b="1" dirty="0">
                <a:solidFill>
                  <a:srgbClr val="000000"/>
                </a:solidFill>
                <a:latin typeface="Aptos" panose="02110004020202020204"/>
              </a:rPr>
              <a:t>Spending time clarifying your goal</a:t>
            </a:r>
            <a:br>
              <a:rPr lang="en-US" sz="3600" b="1" dirty="0">
                <a:solidFill>
                  <a:srgbClr val="000000"/>
                </a:solidFill>
                <a:latin typeface="Aptos" panose="02110004020202020204"/>
              </a:rPr>
            </a:br>
            <a:r>
              <a:rPr lang="en-US" sz="3600" b="1" dirty="0">
                <a:solidFill>
                  <a:srgbClr val="000000"/>
                </a:solidFill>
                <a:latin typeface="Aptos" panose="02110004020202020204"/>
              </a:rPr>
              <a:t>is just another way of putting off the conversation. </a:t>
            </a:r>
          </a:p>
          <a:p>
            <a:pPr fontAlgn="t">
              <a:buNone/>
            </a:pPr>
            <a:endParaRPr kumimoji="0" lang="en-US" sz="3600" b="1" i="0" u="none" strike="noStrike" kern="1200" cap="none" spc="0" normalizeH="0" baseline="0" noProof="0" dirty="0">
              <a:ln>
                <a:noFill/>
              </a:ln>
              <a:solidFill>
                <a:srgbClr val="000000"/>
              </a:solidFill>
              <a:effectLst/>
              <a:uLnTx/>
              <a:uFillTx/>
              <a:latin typeface="Aptos" panose="02110004020202020204"/>
              <a:ea typeface="+mn-ea"/>
              <a:cs typeface="+mn-cs"/>
            </a:endParaRPr>
          </a:p>
          <a:p>
            <a:pPr fontAlgn="t">
              <a:buNone/>
            </a:pPr>
            <a:r>
              <a:rPr lang="en-US" sz="3600" b="1" dirty="0">
                <a:solidFill>
                  <a:schemeClr val="accent1"/>
                </a:solidFill>
                <a:latin typeface="Aptos" panose="02110004020202020204"/>
              </a:rPr>
              <a:t>Answer: False</a:t>
            </a:r>
            <a:endParaRPr kumimoji="0" lang="en-US" sz="3600" b="0" i="0" u="none" strike="noStrike" kern="1200" cap="none" spc="0" normalizeH="0" baseline="0" noProof="0" dirty="0">
              <a:ln>
                <a:noFill/>
              </a:ln>
              <a:solidFill>
                <a:schemeClr val="accent1"/>
              </a:solidFill>
              <a:effectLst/>
              <a:uLnTx/>
              <a:uFillTx/>
              <a:latin typeface="Aptos" panose="02110004020202020204"/>
              <a:ea typeface="+mn-ea"/>
              <a:cs typeface="+mn-cs"/>
            </a:endParaRPr>
          </a:p>
        </p:txBody>
      </p:sp>
      <p:sp>
        <p:nvSpPr>
          <p:cNvPr id="2" name="TextBox 1">
            <a:extLst>
              <a:ext uri="{FF2B5EF4-FFF2-40B4-BE49-F238E27FC236}">
                <a16:creationId xmlns:a16="http://schemas.microsoft.com/office/drawing/2014/main" id="{4DEF7168-A34C-8F80-CBBC-497BB97BB841}"/>
              </a:ext>
            </a:extLst>
          </p:cNvPr>
          <p:cNvSpPr txBox="1"/>
          <p:nvPr/>
        </p:nvSpPr>
        <p:spPr>
          <a:xfrm>
            <a:off x="452063" y="866447"/>
            <a:ext cx="425328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TRUE OR FALSE?</a:t>
            </a:r>
          </a:p>
        </p:txBody>
      </p:sp>
    </p:spTree>
    <p:extLst>
      <p:ext uri="{BB962C8B-B14F-4D97-AF65-F5344CB8AC3E}">
        <p14:creationId xmlns:p14="http://schemas.microsoft.com/office/powerpoint/2010/main" val="313555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fade">
                                      <p:cBhvr>
                                        <p:cTn id="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A064C-0AD0-9240-2169-FD7033271DE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89D8E40-A974-A3EC-956D-0B7ADF84C0BE}"/>
              </a:ext>
            </a:extLst>
          </p:cNvPr>
          <p:cNvSpPr/>
          <p:nvPr/>
        </p:nvSpPr>
        <p:spPr>
          <a:xfrm>
            <a:off x="5588833" y="154997"/>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D465DABA-D471-09C3-841C-35C22A36E4C1}"/>
              </a:ext>
            </a:extLst>
          </p:cNvPr>
          <p:cNvSpPr txBox="1"/>
          <p:nvPr/>
        </p:nvSpPr>
        <p:spPr>
          <a:xfrm>
            <a:off x="6096000" y="972955"/>
            <a:ext cx="5122127" cy="3970318"/>
          </a:xfrm>
          <a:prstGeom prst="rect">
            <a:avLst/>
          </a:prstGeom>
          <a:noFill/>
        </p:spPr>
        <p:txBody>
          <a:bodyPr wrap="square">
            <a:spAutoFit/>
          </a:bodyPr>
          <a:lstStyle/>
          <a:p>
            <a:pPr fontAlgn="t">
              <a:buNone/>
            </a:pPr>
            <a:r>
              <a:rPr lang="en-US" sz="3600" b="1" dirty="0">
                <a:solidFill>
                  <a:srgbClr val="000000"/>
                </a:solidFill>
                <a:latin typeface="Aptos" panose="02110004020202020204"/>
              </a:rPr>
              <a:t>If I'm feeling emotional, I should wait until I feel no emotion at all before having a difficult conversation.</a:t>
            </a:r>
          </a:p>
          <a:p>
            <a:pPr fontAlgn="t">
              <a:buNone/>
            </a:pPr>
            <a:endParaRPr kumimoji="0" lang="en-US" sz="3600" b="1" i="0" u="none" strike="noStrike" kern="1200" cap="none" spc="0" normalizeH="0" baseline="0" noProof="0" dirty="0">
              <a:ln>
                <a:noFill/>
              </a:ln>
              <a:solidFill>
                <a:srgbClr val="000000"/>
              </a:solidFill>
              <a:effectLst/>
              <a:uLnTx/>
              <a:uFillTx/>
              <a:latin typeface="Aptos" panose="02110004020202020204"/>
              <a:ea typeface="+mn-ea"/>
              <a:cs typeface="+mn-cs"/>
            </a:endParaRPr>
          </a:p>
          <a:p>
            <a:pPr fontAlgn="t">
              <a:buNone/>
            </a:pPr>
            <a:r>
              <a:rPr lang="en-US" sz="3600" b="1" dirty="0">
                <a:solidFill>
                  <a:schemeClr val="accent1"/>
                </a:solidFill>
                <a:latin typeface="Aptos" panose="02110004020202020204"/>
              </a:rPr>
              <a:t>Answer: False-</a:t>
            </a:r>
            <a:r>
              <a:rPr lang="en-US" sz="3600" b="1" dirty="0" err="1">
                <a:solidFill>
                  <a:schemeClr val="accent1"/>
                </a:solidFill>
                <a:latin typeface="Aptos" panose="02110004020202020204"/>
              </a:rPr>
              <a:t>ish</a:t>
            </a:r>
            <a:endParaRPr kumimoji="0" lang="en-US" sz="3600" b="0" i="0" u="none" strike="noStrike" kern="1200" cap="none" spc="0" normalizeH="0" baseline="0" noProof="0" dirty="0">
              <a:ln>
                <a:noFill/>
              </a:ln>
              <a:solidFill>
                <a:schemeClr val="accent1"/>
              </a:solidFill>
              <a:effectLst/>
              <a:uLnTx/>
              <a:uFillTx/>
              <a:latin typeface="Aptos" panose="02110004020202020204"/>
              <a:ea typeface="+mn-ea"/>
              <a:cs typeface="+mn-cs"/>
            </a:endParaRPr>
          </a:p>
        </p:txBody>
      </p:sp>
      <p:sp>
        <p:nvSpPr>
          <p:cNvPr id="2" name="TextBox 1">
            <a:extLst>
              <a:ext uri="{FF2B5EF4-FFF2-40B4-BE49-F238E27FC236}">
                <a16:creationId xmlns:a16="http://schemas.microsoft.com/office/drawing/2014/main" id="{13A2FC30-5DFE-7D13-894E-5FA442934AC8}"/>
              </a:ext>
            </a:extLst>
          </p:cNvPr>
          <p:cNvSpPr txBox="1"/>
          <p:nvPr/>
        </p:nvSpPr>
        <p:spPr>
          <a:xfrm>
            <a:off x="452063" y="866447"/>
            <a:ext cx="425328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TRUE OR FALSE?</a:t>
            </a:r>
          </a:p>
        </p:txBody>
      </p:sp>
    </p:spTree>
    <p:extLst>
      <p:ext uri="{BB962C8B-B14F-4D97-AF65-F5344CB8AC3E}">
        <p14:creationId xmlns:p14="http://schemas.microsoft.com/office/powerpoint/2010/main" val="144118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fade">
                                      <p:cBhvr>
                                        <p:cTn id="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4B69B-8B81-828A-7E14-3F5FF9C7CB4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1D5F638-4D27-F2F9-E853-5BB9B8C838D1}"/>
              </a:ext>
            </a:extLst>
          </p:cNvPr>
          <p:cNvSpPr/>
          <p:nvPr/>
        </p:nvSpPr>
        <p:spPr>
          <a:xfrm>
            <a:off x="5588833" y="18909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4C417DFD-D4CA-8CE4-D56A-612546492A3E}"/>
              </a:ext>
            </a:extLst>
          </p:cNvPr>
          <p:cNvSpPr txBox="1"/>
          <p:nvPr/>
        </p:nvSpPr>
        <p:spPr>
          <a:xfrm>
            <a:off x="6096000" y="866447"/>
            <a:ext cx="5122127" cy="2616101"/>
          </a:xfrm>
          <a:prstGeom prst="rect">
            <a:avLst/>
          </a:prstGeom>
          <a:noFill/>
        </p:spPr>
        <p:txBody>
          <a:bodyPr wrap="square">
            <a:spAutoFit/>
          </a:bodyPr>
          <a:lstStyle/>
          <a:p>
            <a:pPr marL="0" marR="0" lvl="0" indent="0" algn="l" defTabSz="914400" rtl="0" eaLnBrk="1" fontAlgn="t" latinLnBrk="0" hangingPunct="1">
              <a:lnSpc>
                <a:spcPct val="100000"/>
              </a:lnSpc>
              <a:spcBef>
                <a:spcPts val="0"/>
              </a:spcBef>
              <a:spcAft>
                <a:spcPts val="240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Aptos" panose="02110004020202020204"/>
                <a:ea typeface="+mn-ea"/>
                <a:cs typeface="+mn-cs"/>
              </a:rPr>
              <a:t>I should create a script before a difficult conversation.</a:t>
            </a:r>
          </a:p>
          <a:p>
            <a:pPr marL="0" marR="0" lvl="0" indent="0" algn="l" defTabSz="914400" rtl="0" eaLnBrk="1" fontAlgn="t" latinLnBrk="0" hangingPunct="1">
              <a:lnSpc>
                <a:spcPct val="100000"/>
              </a:lnSpc>
              <a:spcBef>
                <a:spcPts val="0"/>
              </a:spcBef>
              <a:spcAft>
                <a:spcPts val="2400"/>
              </a:spcAft>
              <a:buClrTx/>
              <a:buSzTx/>
              <a:buFontTx/>
              <a:buNone/>
              <a:tabLst/>
              <a:defRPr/>
            </a:pPr>
            <a:r>
              <a:rPr lang="en-US" sz="3600" b="1" dirty="0">
                <a:solidFill>
                  <a:schemeClr val="accent1"/>
                </a:solidFill>
                <a:latin typeface="Aptos" panose="02110004020202020204"/>
              </a:rPr>
              <a:t>Answer: False-</a:t>
            </a:r>
            <a:r>
              <a:rPr lang="en-US" sz="3600" b="1" dirty="0" err="1">
                <a:solidFill>
                  <a:schemeClr val="accent1"/>
                </a:solidFill>
                <a:latin typeface="Aptos" panose="02110004020202020204"/>
              </a:rPr>
              <a:t>ish</a:t>
            </a:r>
            <a:endParaRPr lang="en-US" sz="3600" b="1" dirty="0">
              <a:solidFill>
                <a:schemeClr val="accent1"/>
              </a:solidFill>
              <a:latin typeface="Aptos" panose="02110004020202020204"/>
            </a:endParaRPr>
          </a:p>
        </p:txBody>
      </p:sp>
      <p:sp>
        <p:nvSpPr>
          <p:cNvPr id="2" name="TextBox 1">
            <a:extLst>
              <a:ext uri="{FF2B5EF4-FFF2-40B4-BE49-F238E27FC236}">
                <a16:creationId xmlns:a16="http://schemas.microsoft.com/office/drawing/2014/main" id="{2862CB92-F08D-A6B4-2742-01F685491582}"/>
              </a:ext>
            </a:extLst>
          </p:cNvPr>
          <p:cNvSpPr txBox="1"/>
          <p:nvPr/>
        </p:nvSpPr>
        <p:spPr>
          <a:xfrm>
            <a:off x="452063" y="866447"/>
            <a:ext cx="425328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TRUE OR FALSE?</a:t>
            </a:r>
          </a:p>
        </p:txBody>
      </p:sp>
    </p:spTree>
    <p:extLst>
      <p:ext uri="{BB962C8B-B14F-4D97-AF65-F5344CB8AC3E}">
        <p14:creationId xmlns:p14="http://schemas.microsoft.com/office/powerpoint/2010/main" val="288564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 Placeholder 7">
            <a:extLst>
              <a:ext uri="{FF2B5EF4-FFF2-40B4-BE49-F238E27FC236}">
                <a16:creationId xmlns:a16="http://schemas.microsoft.com/office/drawing/2014/main" id="{F069DF20-AD7F-4D4E-9907-91BC2F8F28FE}"/>
              </a:ext>
            </a:extLst>
          </p:cNvPr>
          <p:cNvSpPr txBox="1">
            <a:spLocks/>
          </p:cNvSpPr>
          <p:nvPr/>
        </p:nvSpPr>
        <p:spPr>
          <a:xfrm>
            <a:off x="824245" y="935807"/>
            <a:ext cx="11006511" cy="1010524"/>
          </a:xfrm>
          <a:prstGeom prst="rect">
            <a:avLst/>
          </a:prstGeom>
        </p:spPr>
        <p:txBody>
          <a:bodyPr lIns="0" tIns="0" rIns="0" bIns="0" numCol="1" spcCol="360000">
            <a:noAutofit/>
          </a:bodyPr>
          <a:lstStyle>
            <a:lvl1pPr marL="0" indent="0" algn="l" defTabSz="914400" rtl="0" eaLnBrk="1" latinLnBrk="0" hangingPunct="1">
              <a:lnSpc>
                <a:spcPts val="1800"/>
              </a:lnSpc>
              <a:spcBef>
                <a:spcPts val="1000"/>
              </a:spcBef>
              <a:buFont typeface="Arial" panose="020B0604020202020204" pitchFamily="34" charset="0"/>
              <a:buNone/>
              <a:defRPr sz="1400" b="0" i="0" kern="1200">
                <a:solidFill>
                  <a:srgbClr val="4A4A4A"/>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3600"/>
              </a:lnSpc>
              <a:spcBef>
                <a:spcPts val="1000"/>
              </a:spcBef>
              <a:spcAft>
                <a:spcPts val="0"/>
              </a:spcAft>
              <a:buClrTx/>
              <a:buSzTx/>
              <a:buFont typeface="Arial" panose="020B0604020202020204" pitchFamily="34" charset="0"/>
              <a:buNone/>
              <a:tabLst/>
              <a:defRPr/>
            </a:pPr>
            <a:r>
              <a:rPr lang="en-US" sz="3600" b="1" dirty="0">
                <a:solidFill>
                  <a:schemeClr val="tx1"/>
                </a:solidFill>
                <a:latin typeface="Aptos Display" panose="020B0004020202020204" pitchFamily="34" charset="0"/>
                <a:ea typeface="Roboto Condensed Light" panose="02000000000000000000" pitchFamily="2" charset="0"/>
              </a:rPr>
              <a:t>Set up the Conversation</a:t>
            </a:r>
          </a:p>
        </p:txBody>
      </p:sp>
      <p:sp>
        <p:nvSpPr>
          <p:cNvPr id="48" name="Freeform 5">
            <a:extLst>
              <a:ext uri="{FF2B5EF4-FFF2-40B4-BE49-F238E27FC236}">
                <a16:creationId xmlns:a16="http://schemas.microsoft.com/office/drawing/2014/main" id="{0219DCC7-FA19-4A74-AE78-0B1F19D09E4B}"/>
              </a:ext>
            </a:extLst>
          </p:cNvPr>
          <p:cNvSpPr>
            <a:spLocks noEditPoints="1"/>
          </p:cNvSpPr>
          <p:nvPr/>
        </p:nvSpPr>
        <p:spPr bwMode="auto">
          <a:xfrm flipH="1">
            <a:off x="6175756" y="1491190"/>
            <a:ext cx="2382926" cy="2915018"/>
          </a:xfrm>
          <a:custGeom>
            <a:avLst/>
            <a:gdLst>
              <a:gd name="T0" fmla="*/ 10 w 171"/>
              <a:gd name="T1" fmla="*/ 34 h 209"/>
              <a:gd name="T2" fmla="*/ 47 w 171"/>
              <a:gd name="T3" fmla="*/ 88 h 209"/>
              <a:gd name="T4" fmla="*/ 72 w 171"/>
              <a:gd name="T5" fmla="*/ 88 h 209"/>
              <a:gd name="T6" fmla="*/ 73 w 171"/>
              <a:gd name="T7" fmla="*/ 122 h 209"/>
              <a:gd name="T8" fmla="*/ 44 w 171"/>
              <a:gd name="T9" fmla="*/ 122 h 209"/>
              <a:gd name="T10" fmla="*/ 46 w 171"/>
              <a:gd name="T11" fmla="*/ 130 h 209"/>
              <a:gd name="T12" fmla="*/ 44 w 171"/>
              <a:gd name="T13" fmla="*/ 137 h 209"/>
              <a:gd name="T14" fmla="*/ 74 w 171"/>
              <a:gd name="T15" fmla="*/ 137 h 209"/>
              <a:gd name="T16" fmla="*/ 75 w 171"/>
              <a:gd name="T17" fmla="*/ 163 h 209"/>
              <a:gd name="T18" fmla="*/ 130 w 171"/>
              <a:gd name="T19" fmla="*/ 198 h 209"/>
              <a:gd name="T20" fmla="*/ 152 w 171"/>
              <a:gd name="T21" fmla="*/ 176 h 209"/>
              <a:gd name="T22" fmla="*/ 115 w 171"/>
              <a:gd name="T23" fmla="*/ 122 h 209"/>
              <a:gd name="T24" fmla="*/ 89 w 171"/>
              <a:gd name="T25" fmla="*/ 122 h 209"/>
              <a:gd name="T26" fmla="*/ 88 w 171"/>
              <a:gd name="T27" fmla="*/ 88 h 209"/>
              <a:gd name="T28" fmla="*/ 151 w 171"/>
              <a:gd name="T29" fmla="*/ 88 h 209"/>
              <a:gd name="T30" fmla="*/ 151 w 171"/>
              <a:gd name="T31" fmla="*/ 100 h 209"/>
              <a:gd name="T32" fmla="*/ 171 w 171"/>
              <a:gd name="T33" fmla="*/ 80 h 209"/>
              <a:gd name="T34" fmla="*/ 151 w 171"/>
              <a:gd name="T35" fmla="*/ 61 h 209"/>
              <a:gd name="T36" fmla="*/ 151 w 171"/>
              <a:gd name="T37" fmla="*/ 72 h 209"/>
              <a:gd name="T38" fmla="*/ 88 w 171"/>
              <a:gd name="T39" fmla="*/ 72 h 209"/>
              <a:gd name="T40" fmla="*/ 86 w 171"/>
              <a:gd name="T41" fmla="*/ 47 h 209"/>
              <a:gd name="T42" fmla="*/ 31 w 171"/>
              <a:gd name="T43" fmla="*/ 12 h 209"/>
              <a:gd name="T44" fmla="*/ 10 w 171"/>
              <a:gd name="T45" fmla="*/ 34 h 209"/>
              <a:gd name="T46" fmla="*/ 90 w 171"/>
              <a:gd name="T47" fmla="*/ 137 h 209"/>
              <a:gd name="T48" fmla="*/ 114 w 171"/>
              <a:gd name="T49" fmla="*/ 138 h 209"/>
              <a:gd name="T50" fmla="*/ 137 w 171"/>
              <a:gd name="T51" fmla="*/ 171 h 209"/>
              <a:gd name="T52" fmla="*/ 124 w 171"/>
              <a:gd name="T53" fmla="*/ 184 h 209"/>
              <a:gd name="T54" fmla="*/ 91 w 171"/>
              <a:gd name="T55" fmla="*/ 161 h 209"/>
              <a:gd name="T56" fmla="*/ 90 w 171"/>
              <a:gd name="T57" fmla="*/ 137 h 209"/>
              <a:gd name="T58" fmla="*/ 72 w 171"/>
              <a:gd name="T59" fmla="*/ 72 h 209"/>
              <a:gd name="T60" fmla="*/ 48 w 171"/>
              <a:gd name="T61" fmla="*/ 72 h 209"/>
              <a:gd name="T62" fmla="*/ 25 w 171"/>
              <a:gd name="T63" fmla="*/ 39 h 209"/>
              <a:gd name="T64" fmla="*/ 37 w 171"/>
              <a:gd name="T65" fmla="*/ 26 h 209"/>
              <a:gd name="T66" fmla="*/ 71 w 171"/>
              <a:gd name="T67" fmla="*/ 48 h 209"/>
              <a:gd name="T68" fmla="*/ 72 w 171"/>
              <a:gd name="T69" fmla="*/ 72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1" h="209">
                <a:moveTo>
                  <a:pt x="10" y="34"/>
                </a:moveTo>
                <a:cubicBezTo>
                  <a:pt x="0" y="62"/>
                  <a:pt x="20" y="86"/>
                  <a:pt x="47" y="88"/>
                </a:cubicBezTo>
                <a:cubicBezTo>
                  <a:pt x="49" y="88"/>
                  <a:pt x="59" y="88"/>
                  <a:pt x="72" y="88"/>
                </a:cubicBezTo>
                <a:cubicBezTo>
                  <a:pt x="73" y="99"/>
                  <a:pt x="73" y="110"/>
                  <a:pt x="73" y="122"/>
                </a:cubicBezTo>
                <a:cubicBezTo>
                  <a:pt x="58" y="121"/>
                  <a:pt x="60" y="121"/>
                  <a:pt x="44" y="122"/>
                </a:cubicBezTo>
                <a:cubicBezTo>
                  <a:pt x="44" y="124"/>
                  <a:pt x="46" y="127"/>
                  <a:pt x="46" y="130"/>
                </a:cubicBezTo>
                <a:cubicBezTo>
                  <a:pt x="46" y="132"/>
                  <a:pt x="44" y="135"/>
                  <a:pt x="44" y="137"/>
                </a:cubicBezTo>
                <a:cubicBezTo>
                  <a:pt x="60" y="137"/>
                  <a:pt x="58" y="137"/>
                  <a:pt x="74" y="137"/>
                </a:cubicBezTo>
                <a:cubicBezTo>
                  <a:pt x="74" y="151"/>
                  <a:pt x="75" y="160"/>
                  <a:pt x="75" y="163"/>
                </a:cubicBezTo>
                <a:cubicBezTo>
                  <a:pt x="78" y="190"/>
                  <a:pt x="103" y="209"/>
                  <a:pt x="130" y="198"/>
                </a:cubicBezTo>
                <a:cubicBezTo>
                  <a:pt x="141" y="194"/>
                  <a:pt x="148" y="186"/>
                  <a:pt x="152" y="176"/>
                </a:cubicBezTo>
                <a:cubicBezTo>
                  <a:pt x="162" y="148"/>
                  <a:pt x="142" y="124"/>
                  <a:pt x="115" y="122"/>
                </a:cubicBezTo>
                <a:cubicBezTo>
                  <a:pt x="112" y="122"/>
                  <a:pt x="102" y="122"/>
                  <a:pt x="89" y="122"/>
                </a:cubicBezTo>
                <a:cubicBezTo>
                  <a:pt x="89" y="111"/>
                  <a:pt x="89" y="100"/>
                  <a:pt x="88" y="88"/>
                </a:cubicBezTo>
                <a:cubicBezTo>
                  <a:pt x="88" y="88"/>
                  <a:pt x="140" y="88"/>
                  <a:pt x="151" y="88"/>
                </a:cubicBezTo>
                <a:cubicBezTo>
                  <a:pt x="151" y="100"/>
                  <a:pt x="151" y="100"/>
                  <a:pt x="151" y="100"/>
                </a:cubicBezTo>
                <a:cubicBezTo>
                  <a:pt x="171" y="80"/>
                  <a:pt x="171" y="80"/>
                  <a:pt x="171" y="80"/>
                </a:cubicBezTo>
                <a:cubicBezTo>
                  <a:pt x="151" y="61"/>
                  <a:pt x="151" y="61"/>
                  <a:pt x="151" y="61"/>
                </a:cubicBezTo>
                <a:cubicBezTo>
                  <a:pt x="151" y="72"/>
                  <a:pt x="151" y="72"/>
                  <a:pt x="151" y="72"/>
                </a:cubicBezTo>
                <a:cubicBezTo>
                  <a:pt x="135" y="72"/>
                  <a:pt x="103" y="72"/>
                  <a:pt x="88" y="72"/>
                </a:cubicBezTo>
                <a:cubicBezTo>
                  <a:pt x="87" y="59"/>
                  <a:pt x="87" y="49"/>
                  <a:pt x="86" y="47"/>
                </a:cubicBezTo>
                <a:cubicBezTo>
                  <a:pt x="84" y="20"/>
                  <a:pt x="59" y="0"/>
                  <a:pt x="31" y="12"/>
                </a:cubicBezTo>
                <a:cubicBezTo>
                  <a:pt x="21" y="16"/>
                  <a:pt x="14" y="23"/>
                  <a:pt x="10" y="34"/>
                </a:cubicBezTo>
                <a:close/>
                <a:moveTo>
                  <a:pt x="90" y="137"/>
                </a:moveTo>
                <a:cubicBezTo>
                  <a:pt x="102" y="138"/>
                  <a:pt x="111" y="138"/>
                  <a:pt x="114" y="138"/>
                </a:cubicBezTo>
                <a:cubicBezTo>
                  <a:pt x="131" y="139"/>
                  <a:pt x="143" y="153"/>
                  <a:pt x="137" y="171"/>
                </a:cubicBezTo>
                <a:cubicBezTo>
                  <a:pt x="134" y="177"/>
                  <a:pt x="131" y="181"/>
                  <a:pt x="124" y="184"/>
                </a:cubicBezTo>
                <a:cubicBezTo>
                  <a:pt x="107" y="190"/>
                  <a:pt x="93" y="179"/>
                  <a:pt x="91" y="161"/>
                </a:cubicBezTo>
                <a:cubicBezTo>
                  <a:pt x="91" y="159"/>
                  <a:pt x="90" y="150"/>
                  <a:pt x="90" y="137"/>
                </a:cubicBezTo>
                <a:close/>
                <a:moveTo>
                  <a:pt x="72" y="72"/>
                </a:moveTo>
                <a:cubicBezTo>
                  <a:pt x="60" y="72"/>
                  <a:pt x="51" y="72"/>
                  <a:pt x="48" y="72"/>
                </a:cubicBezTo>
                <a:cubicBezTo>
                  <a:pt x="31" y="71"/>
                  <a:pt x="19" y="56"/>
                  <a:pt x="25" y="39"/>
                </a:cubicBezTo>
                <a:cubicBezTo>
                  <a:pt x="27" y="33"/>
                  <a:pt x="31" y="29"/>
                  <a:pt x="37" y="26"/>
                </a:cubicBezTo>
                <a:cubicBezTo>
                  <a:pt x="54" y="19"/>
                  <a:pt x="69" y="31"/>
                  <a:pt x="71" y="48"/>
                </a:cubicBezTo>
                <a:cubicBezTo>
                  <a:pt x="71" y="51"/>
                  <a:pt x="71" y="60"/>
                  <a:pt x="72" y="72"/>
                </a:cubicBezTo>
                <a:close/>
              </a:path>
            </a:pathLst>
          </a:custGeom>
          <a:solidFill>
            <a:srgbClr val="414299"/>
          </a:solidFill>
          <a:ln>
            <a:noFill/>
          </a:ln>
        </p:spPr>
        <p:txBody>
          <a:bodyPr vert="horz" wrap="square" lIns="91416" tIns="45708" rIns="91416" bIns="45708" numCol="1" anchor="t" anchorCtr="0" compatLnSpc="1">
            <a:prstTxWarp prst="textNoShape">
              <a:avLst/>
            </a:prstTxWarp>
          </a:bodyPr>
          <a:lstStyle/>
          <a:p>
            <a:pPr marL="0" marR="0" lvl="0" indent="0" defTabSz="554492" eaLnBrk="1" fontAlgn="auto" latinLnBrk="0" hangingPunct="1">
              <a:lnSpc>
                <a:spcPct val="100000"/>
              </a:lnSpc>
              <a:spcBef>
                <a:spcPts val="0"/>
              </a:spcBef>
              <a:spcAft>
                <a:spcPts val="0"/>
              </a:spcAft>
              <a:buClrTx/>
              <a:buSzTx/>
              <a:buFontTx/>
              <a:buNone/>
              <a:tabLst/>
              <a:defRPr/>
            </a:pPr>
            <a:endParaRPr kumimoji="0" lang="en-US" sz="3599" b="0" i="0" u="none" strike="noStrike" kern="0" cap="none" spc="0" normalizeH="0" baseline="0" noProof="0" dirty="0">
              <a:ln>
                <a:noFill/>
              </a:ln>
              <a:solidFill>
                <a:srgbClr val="000000"/>
              </a:solidFill>
              <a:effectLst/>
              <a:uLnTx/>
              <a:uFillTx/>
              <a:latin typeface="Arial" panose="020B0604020202020204" pitchFamily="34" charset="0"/>
            </a:endParaRPr>
          </a:p>
        </p:txBody>
      </p:sp>
      <p:sp>
        <p:nvSpPr>
          <p:cNvPr id="49" name="Freeform 6">
            <a:extLst>
              <a:ext uri="{FF2B5EF4-FFF2-40B4-BE49-F238E27FC236}">
                <a16:creationId xmlns:a16="http://schemas.microsoft.com/office/drawing/2014/main" id="{E1F7D682-0B66-4798-980B-1EA746CEB3A6}"/>
              </a:ext>
            </a:extLst>
          </p:cNvPr>
          <p:cNvSpPr>
            <a:spLocks noEditPoints="1"/>
          </p:cNvSpPr>
          <p:nvPr/>
        </p:nvSpPr>
        <p:spPr bwMode="auto">
          <a:xfrm flipH="1">
            <a:off x="7251812" y="2196635"/>
            <a:ext cx="2258228" cy="2913311"/>
          </a:xfrm>
          <a:custGeom>
            <a:avLst/>
            <a:gdLst>
              <a:gd name="T0" fmla="*/ 10 w 162"/>
              <a:gd name="T1" fmla="*/ 33 h 209"/>
              <a:gd name="T2" fmla="*/ 47 w 162"/>
              <a:gd name="T3" fmla="*/ 87 h 209"/>
              <a:gd name="T4" fmla="*/ 72 w 162"/>
              <a:gd name="T5" fmla="*/ 87 h 209"/>
              <a:gd name="T6" fmla="*/ 73 w 162"/>
              <a:gd name="T7" fmla="*/ 121 h 209"/>
              <a:gd name="T8" fmla="*/ 44 w 162"/>
              <a:gd name="T9" fmla="*/ 121 h 209"/>
              <a:gd name="T10" fmla="*/ 46 w 162"/>
              <a:gd name="T11" fmla="*/ 129 h 209"/>
              <a:gd name="T12" fmla="*/ 44 w 162"/>
              <a:gd name="T13" fmla="*/ 137 h 209"/>
              <a:gd name="T14" fmla="*/ 74 w 162"/>
              <a:gd name="T15" fmla="*/ 137 h 209"/>
              <a:gd name="T16" fmla="*/ 75 w 162"/>
              <a:gd name="T17" fmla="*/ 162 h 209"/>
              <a:gd name="T18" fmla="*/ 130 w 162"/>
              <a:gd name="T19" fmla="*/ 197 h 209"/>
              <a:gd name="T20" fmla="*/ 151 w 162"/>
              <a:gd name="T21" fmla="*/ 175 h 209"/>
              <a:gd name="T22" fmla="*/ 115 w 162"/>
              <a:gd name="T23" fmla="*/ 121 h 209"/>
              <a:gd name="T24" fmla="*/ 89 w 162"/>
              <a:gd name="T25" fmla="*/ 121 h 209"/>
              <a:gd name="T26" fmla="*/ 88 w 162"/>
              <a:gd name="T27" fmla="*/ 87 h 209"/>
              <a:gd name="T28" fmla="*/ 119 w 162"/>
              <a:gd name="T29" fmla="*/ 87 h 209"/>
              <a:gd name="T30" fmla="*/ 121 w 162"/>
              <a:gd name="T31" fmla="*/ 80 h 209"/>
              <a:gd name="T32" fmla="*/ 119 w 162"/>
              <a:gd name="T33" fmla="*/ 72 h 209"/>
              <a:gd name="T34" fmla="*/ 88 w 162"/>
              <a:gd name="T35" fmla="*/ 72 h 209"/>
              <a:gd name="T36" fmla="*/ 86 w 162"/>
              <a:gd name="T37" fmla="*/ 46 h 209"/>
              <a:gd name="T38" fmla="*/ 31 w 162"/>
              <a:gd name="T39" fmla="*/ 11 h 209"/>
              <a:gd name="T40" fmla="*/ 10 w 162"/>
              <a:gd name="T41" fmla="*/ 33 h 209"/>
              <a:gd name="T42" fmla="*/ 90 w 162"/>
              <a:gd name="T43" fmla="*/ 137 h 209"/>
              <a:gd name="T44" fmla="*/ 113 w 162"/>
              <a:gd name="T45" fmla="*/ 137 h 209"/>
              <a:gd name="T46" fmla="*/ 137 w 162"/>
              <a:gd name="T47" fmla="*/ 170 h 209"/>
              <a:gd name="T48" fmla="*/ 124 w 162"/>
              <a:gd name="T49" fmla="*/ 183 h 209"/>
              <a:gd name="T50" fmla="*/ 91 w 162"/>
              <a:gd name="T51" fmla="*/ 161 h 209"/>
              <a:gd name="T52" fmla="*/ 90 w 162"/>
              <a:gd name="T53" fmla="*/ 137 h 209"/>
              <a:gd name="T54" fmla="*/ 72 w 162"/>
              <a:gd name="T55" fmla="*/ 72 h 209"/>
              <a:gd name="T56" fmla="*/ 48 w 162"/>
              <a:gd name="T57" fmla="*/ 71 h 209"/>
              <a:gd name="T58" fmla="*/ 25 w 162"/>
              <a:gd name="T59" fmla="*/ 38 h 209"/>
              <a:gd name="T60" fmla="*/ 37 w 162"/>
              <a:gd name="T61" fmla="*/ 25 h 209"/>
              <a:gd name="T62" fmla="*/ 71 w 162"/>
              <a:gd name="T63" fmla="*/ 48 h 209"/>
              <a:gd name="T64" fmla="*/ 72 w 162"/>
              <a:gd name="T65" fmla="*/ 72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2" h="209">
                <a:moveTo>
                  <a:pt x="10" y="33"/>
                </a:moveTo>
                <a:cubicBezTo>
                  <a:pt x="0" y="61"/>
                  <a:pt x="20" y="85"/>
                  <a:pt x="47" y="87"/>
                </a:cubicBezTo>
                <a:cubicBezTo>
                  <a:pt x="49" y="87"/>
                  <a:pt x="59" y="87"/>
                  <a:pt x="72" y="87"/>
                </a:cubicBezTo>
                <a:cubicBezTo>
                  <a:pt x="73" y="98"/>
                  <a:pt x="73" y="110"/>
                  <a:pt x="73" y="121"/>
                </a:cubicBezTo>
                <a:cubicBezTo>
                  <a:pt x="57" y="121"/>
                  <a:pt x="60" y="121"/>
                  <a:pt x="44" y="121"/>
                </a:cubicBezTo>
                <a:cubicBezTo>
                  <a:pt x="44" y="123"/>
                  <a:pt x="46" y="126"/>
                  <a:pt x="46" y="129"/>
                </a:cubicBezTo>
                <a:cubicBezTo>
                  <a:pt x="46" y="131"/>
                  <a:pt x="44" y="134"/>
                  <a:pt x="44" y="137"/>
                </a:cubicBezTo>
                <a:cubicBezTo>
                  <a:pt x="60" y="137"/>
                  <a:pt x="58" y="137"/>
                  <a:pt x="74" y="137"/>
                </a:cubicBezTo>
                <a:cubicBezTo>
                  <a:pt x="74" y="150"/>
                  <a:pt x="75" y="160"/>
                  <a:pt x="75" y="162"/>
                </a:cubicBezTo>
                <a:cubicBezTo>
                  <a:pt x="78" y="189"/>
                  <a:pt x="102" y="209"/>
                  <a:pt x="130" y="197"/>
                </a:cubicBezTo>
                <a:cubicBezTo>
                  <a:pt x="141" y="193"/>
                  <a:pt x="148" y="186"/>
                  <a:pt x="151" y="175"/>
                </a:cubicBezTo>
                <a:cubicBezTo>
                  <a:pt x="162" y="147"/>
                  <a:pt x="142" y="123"/>
                  <a:pt x="115" y="121"/>
                </a:cubicBezTo>
                <a:cubicBezTo>
                  <a:pt x="112" y="121"/>
                  <a:pt x="102" y="121"/>
                  <a:pt x="89" y="121"/>
                </a:cubicBezTo>
                <a:cubicBezTo>
                  <a:pt x="89" y="110"/>
                  <a:pt x="88" y="99"/>
                  <a:pt x="88" y="87"/>
                </a:cubicBezTo>
                <a:cubicBezTo>
                  <a:pt x="88" y="87"/>
                  <a:pt x="115" y="87"/>
                  <a:pt x="119" y="87"/>
                </a:cubicBezTo>
                <a:cubicBezTo>
                  <a:pt x="119" y="85"/>
                  <a:pt x="121" y="82"/>
                  <a:pt x="121" y="80"/>
                </a:cubicBezTo>
                <a:cubicBezTo>
                  <a:pt x="121" y="77"/>
                  <a:pt x="119" y="74"/>
                  <a:pt x="119" y="72"/>
                </a:cubicBezTo>
                <a:cubicBezTo>
                  <a:pt x="103" y="72"/>
                  <a:pt x="104" y="72"/>
                  <a:pt x="88" y="72"/>
                </a:cubicBezTo>
                <a:cubicBezTo>
                  <a:pt x="87" y="58"/>
                  <a:pt x="87" y="49"/>
                  <a:pt x="86" y="46"/>
                </a:cubicBezTo>
                <a:cubicBezTo>
                  <a:pt x="84" y="19"/>
                  <a:pt x="59" y="0"/>
                  <a:pt x="31" y="11"/>
                </a:cubicBezTo>
                <a:cubicBezTo>
                  <a:pt x="21" y="15"/>
                  <a:pt x="14" y="22"/>
                  <a:pt x="10" y="33"/>
                </a:cubicBezTo>
                <a:close/>
                <a:moveTo>
                  <a:pt x="90" y="137"/>
                </a:moveTo>
                <a:cubicBezTo>
                  <a:pt x="102" y="137"/>
                  <a:pt x="111" y="137"/>
                  <a:pt x="113" y="137"/>
                </a:cubicBezTo>
                <a:cubicBezTo>
                  <a:pt x="131" y="138"/>
                  <a:pt x="143" y="152"/>
                  <a:pt x="137" y="170"/>
                </a:cubicBezTo>
                <a:cubicBezTo>
                  <a:pt x="134" y="176"/>
                  <a:pt x="130" y="180"/>
                  <a:pt x="124" y="183"/>
                </a:cubicBezTo>
                <a:cubicBezTo>
                  <a:pt x="107" y="190"/>
                  <a:pt x="93" y="178"/>
                  <a:pt x="91" y="161"/>
                </a:cubicBezTo>
                <a:cubicBezTo>
                  <a:pt x="91" y="158"/>
                  <a:pt x="90" y="149"/>
                  <a:pt x="90" y="137"/>
                </a:cubicBezTo>
                <a:close/>
                <a:moveTo>
                  <a:pt x="72" y="72"/>
                </a:moveTo>
                <a:cubicBezTo>
                  <a:pt x="60" y="71"/>
                  <a:pt x="51" y="71"/>
                  <a:pt x="48" y="71"/>
                </a:cubicBezTo>
                <a:cubicBezTo>
                  <a:pt x="31" y="70"/>
                  <a:pt x="19" y="56"/>
                  <a:pt x="25" y="38"/>
                </a:cubicBezTo>
                <a:cubicBezTo>
                  <a:pt x="27" y="32"/>
                  <a:pt x="31" y="28"/>
                  <a:pt x="37" y="25"/>
                </a:cubicBezTo>
                <a:cubicBezTo>
                  <a:pt x="54" y="19"/>
                  <a:pt x="69" y="30"/>
                  <a:pt x="71" y="48"/>
                </a:cubicBezTo>
                <a:cubicBezTo>
                  <a:pt x="71" y="50"/>
                  <a:pt x="71" y="59"/>
                  <a:pt x="72" y="72"/>
                </a:cubicBezTo>
                <a:close/>
              </a:path>
            </a:pathLst>
          </a:custGeom>
          <a:solidFill>
            <a:srgbClr val="8656A3"/>
          </a:solidFill>
          <a:ln>
            <a:noFill/>
          </a:ln>
        </p:spPr>
        <p:txBody>
          <a:bodyPr vert="horz" wrap="square" lIns="91416" tIns="45708" rIns="91416" bIns="45708" numCol="1" anchor="t" anchorCtr="0" compatLnSpc="1">
            <a:prstTxWarp prst="textNoShape">
              <a:avLst/>
            </a:prstTxWarp>
          </a:bodyPr>
          <a:lstStyle/>
          <a:p>
            <a:pPr marL="0" marR="0" lvl="0" indent="0" defTabSz="554492" eaLnBrk="1" fontAlgn="auto" latinLnBrk="0" hangingPunct="1">
              <a:lnSpc>
                <a:spcPct val="100000"/>
              </a:lnSpc>
              <a:spcBef>
                <a:spcPts val="0"/>
              </a:spcBef>
              <a:spcAft>
                <a:spcPts val="0"/>
              </a:spcAft>
              <a:buClrTx/>
              <a:buSzTx/>
              <a:buFontTx/>
              <a:buNone/>
              <a:tabLst/>
              <a:defRPr/>
            </a:pPr>
            <a:endParaRPr kumimoji="0" lang="en-US" sz="3599" b="0" i="0" u="none" strike="noStrike" kern="0" cap="none" spc="0" normalizeH="0" baseline="0" noProof="0" dirty="0">
              <a:ln>
                <a:noFill/>
              </a:ln>
              <a:solidFill>
                <a:srgbClr val="000000"/>
              </a:solidFill>
              <a:effectLst/>
              <a:uLnTx/>
              <a:uFillTx/>
              <a:latin typeface="Arial" panose="020B0604020202020204" pitchFamily="34" charset="0"/>
            </a:endParaRPr>
          </a:p>
        </p:txBody>
      </p:sp>
      <p:sp>
        <p:nvSpPr>
          <p:cNvPr id="28" name="Oval 27">
            <a:extLst>
              <a:ext uri="{FF2B5EF4-FFF2-40B4-BE49-F238E27FC236}">
                <a16:creationId xmlns:a16="http://schemas.microsoft.com/office/drawing/2014/main" id="{254BE911-2957-44AF-9D9A-E6A9E7E2B7C0}"/>
              </a:ext>
            </a:extLst>
          </p:cNvPr>
          <p:cNvSpPr>
            <a:spLocks noChangeAspect="1"/>
          </p:cNvSpPr>
          <p:nvPr/>
        </p:nvSpPr>
        <p:spPr>
          <a:xfrm>
            <a:off x="814426" y="3452169"/>
            <a:ext cx="276240" cy="276240"/>
          </a:xfrm>
          <a:prstGeom prst="ellipse">
            <a:avLst/>
          </a:prstGeom>
          <a:solidFill>
            <a:srgbClr val="8656A3"/>
          </a:solidFill>
          <a:ln w="12700" cap="flat" cmpd="sng" algn="ctr">
            <a:noFill/>
            <a:prstDash val="solid"/>
            <a:miter lim="800000"/>
          </a:ln>
          <a:effectLst/>
        </p:spPr>
        <p:txBody>
          <a:bodyPr rtlCol="0" anchor="ctr"/>
          <a:lstStyle/>
          <a:p>
            <a:pPr marL="0" marR="0" lvl="0" indent="0" algn="ctr" defTabSz="554492"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dirty="0">
              <a:ln>
                <a:noFill/>
              </a:ln>
              <a:solidFill>
                <a:srgbClr val="FFFFFF"/>
              </a:solidFill>
              <a:effectLst/>
              <a:uLnTx/>
              <a:uFillTx/>
              <a:latin typeface="Arial" panose="020B0604020202020204" pitchFamily="34" charset="0"/>
              <a:ea typeface="+mn-ea"/>
              <a:cs typeface="+mn-cs"/>
            </a:endParaRPr>
          </a:p>
        </p:txBody>
      </p:sp>
      <p:sp>
        <p:nvSpPr>
          <p:cNvPr id="31" name="Subtitle 2">
            <a:extLst>
              <a:ext uri="{FF2B5EF4-FFF2-40B4-BE49-F238E27FC236}">
                <a16:creationId xmlns:a16="http://schemas.microsoft.com/office/drawing/2014/main" id="{6DA92E7F-B2C1-413F-AC34-6ED3518CBE33}"/>
              </a:ext>
            </a:extLst>
          </p:cNvPr>
          <p:cNvSpPr txBox="1">
            <a:spLocks/>
          </p:cNvSpPr>
          <p:nvPr/>
        </p:nvSpPr>
        <p:spPr>
          <a:xfrm>
            <a:off x="1327415" y="2508335"/>
            <a:ext cx="4142214" cy="283219"/>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1750"/>
              </a:lnSpc>
            </a:pPr>
            <a:r>
              <a:rPr lang="en-US" sz="1800" dirty="0">
                <a:solidFill>
                  <a:srgbClr val="494A4A"/>
                </a:solidFill>
                <a:latin typeface="Aptos Display" panose="020B0004020202020204" pitchFamily="34" charset="0"/>
                <a:ea typeface="Roboto Condensed Light" panose="02000000000000000000" pitchFamily="2" charset="0"/>
              </a:rPr>
              <a:t>Select an appropriate timing.</a:t>
            </a:r>
          </a:p>
        </p:txBody>
      </p:sp>
      <p:sp>
        <p:nvSpPr>
          <p:cNvPr id="32" name="Oval 31">
            <a:extLst>
              <a:ext uri="{FF2B5EF4-FFF2-40B4-BE49-F238E27FC236}">
                <a16:creationId xmlns:a16="http://schemas.microsoft.com/office/drawing/2014/main" id="{4FCFB3D7-7100-4453-894A-96829A8828ED}"/>
              </a:ext>
            </a:extLst>
          </p:cNvPr>
          <p:cNvSpPr>
            <a:spLocks noChangeAspect="1"/>
          </p:cNvSpPr>
          <p:nvPr/>
        </p:nvSpPr>
        <p:spPr>
          <a:xfrm>
            <a:off x="824245" y="2509094"/>
            <a:ext cx="276240" cy="276240"/>
          </a:xfrm>
          <a:prstGeom prst="ellipse">
            <a:avLst/>
          </a:prstGeom>
          <a:solidFill>
            <a:srgbClr val="414299"/>
          </a:solidFill>
          <a:ln w="12700" cap="flat" cmpd="sng" algn="ctr">
            <a:noFill/>
            <a:prstDash val="solid"/>
            <a:miter lim="800000"/>
          </a:ln>
          <a:effectLst/>
        </p:spPr>
        <p:txBody>
          <a:bodyPr rtlCol="0" anchor="ctr"/>
          <a:lstStyle/>
          <a:p>
            <a:pPr marL="0" marR="0" lvl="0" indent="0" algn="ctr" defTabSz="554492"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dirty="0">
              <a:ln>
                <a:noFill/>
              </a:ln>
              <a:solidFill>
                <a:srgbClr val="FFFFFF"/>
              </a:solidFill>
              <a:effectLst/>
              <a:uLnTx/>
              <a:uFillTx/>
              <a:latin typeface="Arial" panose="020B0604020202020204" pitchFamily="34" charset="0"/>
              <a:ea typeface="+mn-ea"/>
              <a:cs typeface="+mn-cs"/>
            </a:endParaRPr>
          </a:p>
        </p:txBody>
      </p:sp>
      <p:sp>
        <p:nvSpPr>
          <p:cNvPr id="34" name="Oval 33">
            <a:extLst>
              <a:ext uri="{FF2B5EF4-FFF2-40B4-BE49-F238E27FC236}">
                <a16:creationId xmlns:a16="http://schemas.microsoft.com/office/drawing/2014/main" id="{E09DCE92-04DD-4A97-9E15-0C8412BA0569}"/>
              </a:ext>
            </a:extLst>
          </p:cNvPr>
          <p:cNvSpPr>
            <a:spLocks noChangeAspect="1"/>
          </p:cNvSpPr>
          <p:nvPr/>
        </p:nvSpPr>
        <p:spPr>
          <a:xfrm>
            <a:off x="799065" y="4567412"/>
            <a:ext cx="276240" cy="276240"/>
          </a:xfrm>
          <a:prstGeom prst="ellipse">
            <a:avLst/>
          </a:prstGeom>
          <a:solidFill>
            <a:schemeClr val="tx2">
              <a:lumMod val="50000"/>
              <a:lumOff val="50000"/>
            </a:schemeClr>
          </a:solidFill>
          <a:ln w="12700" cap="flat" cmpd="sng" algn="ctr">
            <a:noFill/>
            <a:prstDash val="solid"/>
            <a:miter lim="800000"/>
          </a:ln>
          <a:effectLst/>
        </p:spPr>
        <p:txBody>
          <a:bodyPr rtlCol="0" anchor="ctr"/>
          <a:lstStyle/>
          <a:p>
            <a:pPr marL="0" marR="0" lvl="0" indent="0" algn="ctr" defTabSz="554492" eaLnBrk="1" fontAlgn="auto"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dirty="0">
              <a:ln>
                <a:noFill/>
              </a:ln>
              <a:solidFill>
                <a:srgbClr val="FFFFFF"/>
              </a:solidFill>
              <a:effectLst/>
              <a:uLnTx/>
              <a:uFillTx/>
              <a:latin typeface="Arial" panose="020B0604020202020204" pitchFamily="34" charset="0"/>
              <a:ea typeface="+mn-ea"/>
              <a:cs typeface="+mn-cs"/>
            </a:endParaRPr>
          </a:p>
        </p:txBody>
      </p:sp>
      <p:sp>
        <p:nvSpPr>
          <p:cNvPr id="35" name="Subtitle 2">
            <a:extLst>
              <a:ext uri="{FF2B5EF4-FFF2-40B4-BE49-F238E27FC236}">
                <a16:creationId xmlns:a16="http://schemas.microsoft.com/office/drawing/2014/main" id="{120F2D7D-C78F-426E-A766-741515BBF887}"/>
              </a:ext>
            </a:extLst>
          </p:cNvPr>
          <p:cNvSpPr txBox="1">
            <a:spLocks/>
          </p:cNvSpPr>
          <p:nvPr/>
        </p:nvSpPr>
        <p:spPr>
          <a:xfrm>
            <a:off x="1327415" y="3322016"/>
            <a:ext cx="4142214" cy="514051"/>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1750"/>
              </a:lnSpc>
            </a:pPr>
            <a:r>
              <a:rPr lang="en-US" sz="1800" dirty="0">
                <a:solidFill>
                  <a:srgbClr val="494A4A"/>
                </a:solidFill>
                <a:latin typeface="Aptos Display" panose="020B0004020202020204" pitchFamily="34" charset="0"/>
                <a:ea typeface="Roboto Condensed Light" panose="02000000000000000000" pitchFamily="2" charset="0"/>
              </a:rPr>
              <a:t>Book an in-person (or virtual on-camera for remote teams) meeting.</a:t>
            </a:r>
          </a:p>
        </p:txBody>
      </p:sp>
      <p:sp>
        <p:nvSpPr>
          <p:cNvPr id="3" name="Freeform 5">
            <a:extLst>
              <a:ext uri="{FF2B5EF4-FFF2-40B4-BE49-F238E27FC236}">
                <a16:creationId xmlns:a16="http://schemas.microsoft.com/office/drawing/2014/main" id="{391E732D-B7D1-6E74-5C6A-2422307E12B2}"/>
              </a:ext>
            </a:extLst>
          </p:cNvPr>
          <p:cNvSpPr>
            <a:spLocks noEditPoints="1"/>
          </p:cNvSpPr>
          <p:nvPr/>
        </p:nvSpPr>
        <p:spPr bwMode="auto">
          <a:xfrm rot="10800000" flipH="1">
            <a:off x="8205891" y="2880705"/>
            <a:ext cx="2382926" cy="2915018"/>
          </a:xfrm>
          <a:custGeom>
            <a:avLst/>
            <a:gdLst>
              <a:gd name="T0" fmla="*/ 10 w 171"/>
              <a:gd name="T1" fmla="*/ 34 h 209"/>
              <a:gd name="T2" fmla="*/ 47 w 171"/>
              <a:gd name="T3" fmla="*/ 88 h 209"/>
              <a:gd name="T4" fmla="*/ 72 w 171"/>
              <a:gd name="T5" fmla="*/ 88 h 209"/>
              <a:gd name="T6" fmla="*/ 73 w 171"/>
              <a:gd name="T7" fmla="*/ 122 h 209"/>
              <a:gd name="T8" fmla="*/ 44 w 171"/>
              <a:gd name="T9" fmla="*/ 122 h 209"/>
              <a:gd name="T10" fmla="*/ 46 w 171"/>
              <a:gd name="T11" fmla="*/ 130 h 209"/>
              <a:gd name="T12" fmla="*/ 44 w 171"/>
              <a:gd name="T13" fmla="*/ 137 h 209"/>
              <a:gd name="T14" fmla="*/ 74 w 171"/>
              <a:gd name="T15" fmla="*/ 137 h 209"/>
              <a:gd name="T16" fmla="*/ 75 w 171"/>
              <a:gd name="T17" fmla="*/ 163 h 209"/>
              <a:gd name="T18" fmla="*/ 130 w 171"/>
              <a:gd name="T19" fmla="*/ 198 h 209"/>
              <a:gd name="T20" fmla="*/ 152 w 171"/>
              <a:gd name="T21" fmla="*/ 176 h 209"/>
              <a:gd name="T22" fmla="*/ 115 w 171"/>
              <a:gd name="T23" fmla="*/ 122 h 209"/>
              <a:gd name="T24" fmla="*/ 89 w 171"/>
              <a:gd name="T25" fmla="*/ 122 h 209"/>
              <a:gd name="T26" fmla="*/ 88 w 171"/>
              <a:gd name="T27" fmla="*/ 88 h 209"/>
              <a:gd name="T28" fmla="*/ 151 w 171"/>
              <a:gd name="T29" fmla="*/ 88 h 209"/>
              <a:gd name="T30" fmla="*/ 151 w 171"/>
              <a:gd name="T31" fmla="*/ 100 h 209"/>
              <a:gd name="T32" fmla="*/ 171 w 171"/>
              <a:gd name="T33" fmla="*/ 80 h 209"/>
              <a:gd name="T34" fmla="*/ 151 w 171"/>
              <a:gd name="T35" fmla="*/ 61 h 209"/>
              <a:gd name="T36" fmla="*/ 151 w 171"/>
              <a:gd name="T37" fmla="*/ 72 h 209"/>
              <a:gd name="T38" fmla="*/ 88 w 171"/>
              <a:gd name="T39" fmla="*/ 72 h 209"/>
              <a:gd name="T40" fmla="*/ 86 w 171"/>
              <a:gd name="T41" fmla="*/ 47 h 209"/>
              <a:gd name="T42" fmla="*/ 31 w 171"/>
              <a:gd name="T43" fmla="*/ 12 h 209"/>
              <a:gd name="T44" fmla="*/ 10 w 171"/>
              <a:gd name="T45" fmla="*/ 34 h 209"/>
              <a:gd name="T46" fmla="*/ 90 w 171"/>
              <a:gd name="T47" fmla="*/ 137 h 209"/>
              <a:gd name="T48" fmla="*/ 114 w 171"/>
              <a:gd name="T49" fmla="*/ 138 h 209"/>
              <a:gd name="T50" fmla="*/ 137 w 171"/>
              <a:gd name="T51" fmla="*/ 171 h 209"/>
              <a:gd name="T52" fmla="*/ 124 w 171"/>
              <a:gd name="T53" fmla="*/ 184 h 209"/>
              <a:gd name="T54" fmla="*/ 91 w 171"/>
              <a:gd name="T55" fmla="*/ 161 h 209"/>
              <a:gd name="T56" fmla="*/ 90 w 171"/>
              <a:gd name="T57" fmla="*/ 137 h 209"/>
              <a:gd name="T58" fmla="*/ 72 w 171"/>
              <a:gd name="T59" fmla="*/ 72 h 209"/>
              <a:gd name="T60" fmla="*/ 48 w 171"/>
              <a:gd name="T61" fmla="*/ 72 h 209"/>
              <a:gd name="T62" fmla="*/ 25 w 171"/>
              <a:gd name="T63" fmla="*/ 39 h 209"/>
              <a:gd name="T64" fmla="*/ 37 w 171"/>
              <a:gd name="T65" fmla="*/ 26 h 209"/>
              <a:gd name="T66" fmla="*/ 71 w 171"/>
              <a:gd name="T67" fmla="*/ 48 h 209"/>
              <a:gd name="T68" fmla="*/ 72 w 171"/>
              <a:gd name="T69" fmla="*/ 72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1" h="209">
                <a:moveTo>
                  <a:pt x="10" y="34"/>
                </a:moveTo>
                <a:cubicBezTo>
                  <a:pt x="0" y="62"/>
                  <a:pt x="20" y="86"/>
                  <a:pt x="47" y="88"/>
                </a:cubicBezTo>
                <a:cubicBezTo>
                  <a:pt x="49" y="88"/>
                  <a:pt x="59" y="88"/>
                  <a:pt x="72" y="88"/>
                </a:cubicBezTo>
                <a:cubicBezTo>
                  <a:pt x="73" y="99"/>
                  <a:pt x="73" y="110"/>
                  <a:pt x="73" y="122"/>
                </a:cubicBezTo>
                <a:cubicBezTo>
                  <a:pt x="58" y="121"/>
                  <a:pt x="60" y="121"/>
                  <a:pt x="44" y="122"/>
                </a:cubicBezTo>
                <a:cubicBezTo>
                  <a:pt x="44" y="124"/>
                  <a:pt x="46" y="127"/>
                  <a:pt x="46" y="130"/>
                </a:cubicBezTo>
                <a:cubicBezTo>
                  <a:pt x="46" y="132"/>
                  <a:pt x="44" y="135"/>
                  <a:pt x="44" y="137"/>
                </a:cubicBezTo>
                <a:cubicBezTo>
                  <a:pt x="60" y="137"/>
                  <a:pt x="58" y="137"/>
                  <a:pt x="74" y="137"/>
                </a:cubicBezTo>
                <a:cubicBezTo>
                  <a:pt x="74" y="151"/>
                  <a:pt x="75" y="160"/>
                  <a:pt x="75" y="163"/>
                </a:cubicBezTo>
                <a:cubicBezTo>
                  <a:pt x="78" y="190"/>
                  <a:pt x="103" y="209"/>
                  <a:pt x="130" y="198"/>
                </a:cubicBezTo>
                <a:cubicBezTo>
                  <a:pt x="141" y="194"/>
                  <a:pt x="148" y="186"/>
                  <a:pt x="152" y="176"/>
                </a:cubicBezTo>
                <a:cubicBezTo>
                  <a:pt x="162" y="148"/>
                  <a:pt x="142" y="124"/>
                  <a:pt x="115" y="122"/>
                </a:cubicBezTo>
                <a:cubicBezTo>
                  <a:pt x="112" y="122"/>
                  <a:pt x="102" y="122"/>
                  <a:pt x="89" y="122"/>
                </a:cubicBezTo>
                <a:cubicBezTo>
                  <a:pt x="89" y="111"/>
                  <a:pt x="89" y="100"/>
                  <a:pt x="88" y="88"/>
                </a:cubicBezTo>
                <a:cubicBezTo>
                  <a:pt x="88" y="88"/>
                  <a:pt x="140" y="88"/>
                  <a:pt x="151" y="88"/>
                </a:cubicBezTo>
                <a:cubicBezTo>
                  <a:pt x="151" y="100"/>
                  <a:pt x="151" y="100"/>
                  <a:pt x="151" y="100"/>
                </a:cubicBezTo>
                <a:cubicBezTo>
                  <a:pt x="171" y="80"/>
                  <a:pt x="171" y="80"/>
                  <a:pt x="171" y="80"/>
                </a:cubicBezTo>
                <a:cubicBezTo>
                  <a:pt x="151" y="61"/>
                  <a:pt x="151" y="61"/>
                  <a:pt x="151" y="61"/>
                </a:cubicBezTo>
                <a:cubicBezTo>
                  <a:pt x="151" y="72"/>
                  <a:pt x="151" y="72"/>
                  <a:pt x="151" y="72"/>
                </a:cubicBezTo>
                <a:cubicBezTo>
                  <a:pt x="135" y="72"/>
                  <a:pt x="103" y="72"/>
                  <a:pt x="88" y="72"/>
                </a:cubicBezTo>
                <a:cubicBezTo>
                  <a:pt x="87" y="59"/>
                  <a:pt x="87" y="49"/>
                  <a:pt x="86" y="47"/>
                </a:cubicBezTo>
                <a:cubicBezTo>
                  <a:pt x="84" y="20"/>
                  <a:pt x="59" y="0"/>
                  <a:pt x="31" y="12"/>
                </a:cubicBezTo>
                <a:cubicBezTo>
                  <a:pt x="21" y="16"/>
                  <a:pt x="14" y="23"/>
                  <a:pt x="10" y="34"/>
                </a:cubicBezTo>
                <a:close/>
                <a:moveTo>
                  <a:pt x="90" y="137"/>
                </a:moveTo>
                <a:cubicBezTo>
                  <a:pt x="102" y="138"/>
                  <a:pt x="111" y="138"/>
                  <a:pt x="114" y="138"/>
                </a:cubicBezTo>
                <a:cubicBezTo>
                  <a:pt x="131" y="139"/>
                  <a:pt x="143" y="153"/>
                  <a:pt x="137" y="171"/>
                </a:cubicBezTo>
                <a:cubicBezTo>
                  <a:pt x="134" y="177"/>
                  <a:pt x="131" y="181"/>
                  <a:pt x="124" y="184"/>
                </a:cubicBezTo>
                <a:cubicBezTo>
                  <a:pt x="107" y="190"/>
                  <a:pt x="93" y="179"/>
                  <a:pt x="91" y="161"/>
                </a:cubicBezTo>
                <a:cubicBezTo>
                  <a:pt x="91" y="159"/>
                  <a:pt x="90" y="150"/>
                  <a:pt x="90" y="137"/>
                </a:cubicBezTo>
                <a:close/>
                <a:moveTo>
                  <a:pt x="72" y="72"/>
                </a:moveTo>
                <a:cubicBezTo>
                  <a:pt x="60" y="72"/>
                  <a:pt x="51" y="72"/>
                  <a:pt x="48" y="72"/>
                </a:cubicBezTo>
                <a:cubicBezTo>
                  <a:pt x="31" y="71"/>
                  <a:pt x="19" y="56"/>
                  <a:pt x="25" y="39"/>
                </a:cubicBezTo>
                <a:cubicBezTo>
                  <a:pt x="27" y="33"/>
                  <a:pt x="31" y="29"/>
                  <a:pt x="37" y="26"/>
                </a:cubicBezTo>
                <a:cubicBezTo>
                  <a:pt x="54" y="19"/>
                  <a:pt x="69" y="31"/>
                  <a:pt x="71" y="48"/>
                </a:cubicBezTo>
                <a:cubicBezTo>
                  <a:pt x="71" y="51"/>
                  <a:pt x="71" y="60"/>
                  <a:pt x="72" y="72"/>
                </a:cubicBezTo>
                <a:close/>
              </a:path>
            </a:pathLst>
          </a:custGeom>
          <a:solidFill>
            <a:schemeClr val="tx2">
              <a:lumMod val="50000"/>
              <a:lumOff val="50000"/>
            </a:schemeClr>
          </a:solidFill>
          <a:ln>
            <a:noFill/>
          </a:ln>
        </p:spPr>
        <p:txBody>
          <a:bodyPr vert="horz" wrap="square" lIns="91416" tIns="45708" rIns="91416" bIns="45708" numCol="1" anchor="t" anchorCtr="0" compatLnSpc="1">
            <a:prstTxWarp prst="textNoShape">
              <a:avLst/>
            </a:prstTxWarp>
          </a:bodyPr>
          <a:lstStyle/>
          <a:p>
            <a:pPr marL="0" marR="0" lvl="0" indent="0" defTabSz="554492" eaLnBrk="1" fontAlgn="auto" latinLnBrk="0" hangingPunct="1">
              <a:lnSpc>
                <a:spcPct val="100000"/>
              </a:lnSpc>
              <a:spcBef>
                <a:spcPts val="0"/>
              </a:spcBef>
              <a:spcAft>
                <a:spcPts val="0"/>
              </a:spcAft>
              <a:buClrTx/>
              <a:buSzTx/>
              <a:buFontTx/>
              <a:buNone/>
              <a:tabLst/>
              <a:defRPr/>
            </a:pPr>
            <a:endParaRPr kumimoji="0" lang="en-US" sz="3599" b="0" i="0" u="none" strike="noStrike" kern="0" cap="none" spc="0" normalizeH="0" baseline="0" noProof="0" dirty="0">
              <a:ln>
                <a:noFill/>
              </a:ln>
              <a:solidFill>
                <a:srgbClr val="000000"/>
              </a:solidFill>
              <a:effectLst/>
              <a:uLnTx/>
              <a:uFillTx/>
              <a:latin typeface="Arial" panose="020B0604020202020204" pitchFamily="34" charset="0"/>
            </a:endParaRPr>
          </a:p>
        </p:txBody>
      </p:sp>
      <p:sp>
        <p:nvSpPr>
          <p:cNvPr id="4" name="TextBox 3">
            <a:extLst>
              <a:ext uri="{FF2B5EF4-FFF2-40B4-BE49-F238E27FC236}">
                <a16:creationId xmlns:a16="http://schemas.microsoft.com/office/drawing/2014/main" id="{47633201-190F-314F-0B86-C3CD646EBE43}"/>
              </a:ext>
            </a:extLst>
          </p:cNvPr>
          <p:cNvSpPr txBox="1"/>
          <p:nvPr/>
        </p:nvSpPr>
        <p:spPr>
          <a:xfrm>
            <a:off x="1271219" y="4540839"/>
            <a:ext cx="6096000" cy="329386"/>
          </a:xfrm>
          <a:prstGeom prst="rect">
            <a:avLst/>
          </a:prstGeom>
          <a:noFill/>
        </p:spPr>
        <p:txBody>
          <a:bodyPr wrap="square">
            <a:spAutoFit/>
          </a:bodyPr>
          <a:lstStyle/>
          <a:p>
            <a:pPr algn="l">
              <a:lnSpc>
                <a:spcPts val="1750"/>
              </a:lnSpc>
            </a:pPr>
            <a:r>
              <a:rPr lang="en-US" sz="1800" dirty="0">
                <a:solidFill>
                  <a:srgbClr val="494A4A"/>
                </a:solidFill>
                <a:latin typeface="Aptos Display" panose="020B0004020202020204" pitchFamily="34" charset="0"/>
                <a:ea typeface="Roboto Condensed Light" panose="02000000000000000000" pitchFamily="2" charset="0"/>
              </a:rPr>
              <a:t>Provide the purpose but don’t get into specifics.</a:t>
            </a:r>
          </a:p>
        </p:txBody>
      </p:sp>
    </p:spTree>
    <p:custDataLst>
      <p:tags r:id="rId1"/>
    </p:custDataLst>
    <p:extLst>
      <p:ext uri="{BB962C8B-B14F-4D97-AF65-F5344CB8AC3E}">
        <p14:creationId xmlns:p14="http://schemas.microsoft.com/office/powerpoint/2010/main" val="223787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par>
                                <p:cTn id="19" presetID="10"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1" grpId="0"/>
      <p:bldP spid="32" grpId="0" animBg="1"/>
      <p:bldP spid="34" grpId="0" animBg="1"/>
      <p:bldP spid="35"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2483B-B2A6-542B-410C-3DAE4837ACD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71B7EC1-E0B6-AF4A-EEE8-73FCC57BE765}"/>
              </a:ext>
            </a:extLst>
          </p:cNvPr>
          <p:cNvSpPr/>
          <p:nvPr/>
        </p:nvSpPr>
        <p:spPr>
          <a:xfrm>
            <a:off x="5695950" y="581025"/>
            <a:ext cx="6246667"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r>
              <a:rPr lang="en-US" sz="2400" b="1" dirty="0">
                <a:solidFill>
                  <a:srgbClr val="1D5E91"/>
                </a:solidFill>
                <a:latin typeface="Aptos Display" panose="020B0004020202020204" pitchFamily="34" charset="0"/>
              </a:rPr>
              <a:t>You need to have a private conversation with an employee about their personal hygiene.</a:t>
            </a:r>
            <a:r>
              <a:rPr lang="en-US" b="1" dirty="0">
                <a:solidFill>
                  <a:srgbClr val="1D5E91"/>
                </a:solidFill>
                <a:latin typeface="Aptos Display" panose="020B0004020202020204" pitchFamily="34" charset="0"/>
              </a:rPr>
              <a:t> </a:t>
            </a:r>
          </a:p>
          <a:p>
            <a:pPr fontAlgn="t"/>
            <a:endParaRPr lang="en-US" dirty="0">
              <a:solidFill>
                <a:schemeClr val="tx1"/>
              </a:solidFill>
              <a:latin typeface="Aptos Display" panose="020B0004020202020204" pitchFamily="34" charset="0"/>
            </a:endParaRPr>
          </a:p>
          <a:p>
            <a:pPr fontAlgn="t"/>
            <a:r>
              <a:rPr lang="en-US" b="1" dirty="0">
                <a:solidFill>
                  <a:schemeClr val="tx1"/>
                </a:solidFill>
                <a:latin typeface="Aptos Display" panose="020B0004020202020204" pitchFamily="34" charset="0"/>
              </a:rPr>
              <a:t>Which of the following is the most appropriate way to tell the employee you need to meet with them?</a:t>
            </a:r>
          </a:p>
          <a:p>
            <a:pPr fontAlgn="t"/>
            <a:endParaRPr lang="en-US" dirty="0">
              <a:solidFill>
                <a:schemeClr val="tx1"/>
              </a:solidFill>
              <a:latin typeface="Aptos Display" panose="020B0004020202020204" pitchFamily="34" charset="0"/>
            </a:endParaRP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Several people have complained about your hygiene. We need to talk about it this afternoon.</a:t>
            </a: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I'd like to schedule a private meeting with you to discuss a workplace matter that I'd like your help addressing. Is there a time today that works for you?</a:t>
            </a: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Don't worry, you're not in trouble, but there's something awkward I need to talk to you about.</a:t>
            </a: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I need to discuss a personal issue that has been affecting the team. Please meet me in my office at 2:00 PM.</a:t>
            </a:r>
          </a:p>
          <a:p>
            <a:pPr fontAlgn="t"/>
            <a:endParaRPr lang="en-US" dirty="0">
              <a:solidFill>
                <a:schemeClr val="tx1"/>
              </a:solidFill>
              <a:latin typeface="Aptos Display" panose="020B0004020202020204" pitchFamily="34" charset="0"/>
            </a:endParaRPr>
          </a:p>
        </p:txBody>
      </p:sp>
      <p:sp>
        <p:nvSpPr>
          <p:cNvPr id="2" name="TextBox 1">
            <a:extLst>
              <a:ext uri="{FF2B5EF4-FFF2-40B4-BE49-F238E27FC236}">
                <a16:creationId xmlns:a16="http://schemas.microsoft.com/office/drawing/2014/main" id="{44110337-EA87-0066-0E1B-46C702EFD158}"/>
              </a:ext>
            </a:extLst>
          </p:cNvPr>
          <p:cNvSpPr txBox="1"/>
          <p:nvPr/>
        </p:nvSpPr>
        <p:spPr>
          <a:xfrm>
            <a:off x="452063" y="866447"/>
            <a:ext cx="4253287" cy="1569660"/>
          </a:xfrm>
          <a:prstGeom prst="rect">
            <a:avLst/>
          </a:prstGeom>
          <a:noFill/>
        </p:spPr>
        <p:txBody>
          <a:bodyPr wrap="square" rtlCol="0">
            <a:spAutoFit/>
          </a:bodyPr>
          <a:lstStyle/>
          <a:p>
            <a:r>
              <a:rPr lang="en-US" sz="4800" b="1" dirty="0">
                <a:solidFill>
                  <a:schemeClr val="accent3">
                    <a:lumMod val="20000"/>
                    <a:lumOff val="80000"/>
                  </a:schemeClr>
                </a:solidFill>
                <a:latin typeface="+mj-lt"/>
              </a:rPr>
              <a:t>ANSWER IN THE CHAT</a:t>
            </a:r>
          </a:p>
        </p:txBody>
      </p:sp>
    </p:spTree>
    <p:extLst>
      <p:ext uri="{BB962C8B-B14F-4D97-AF65-F5344CB8AC3E}">
        <p14:creationId xmlns:p14="http://schemas.microsoft.com/office/powerpoint/2010/main" val="2183874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ECDBE-0C73-A808-E504-5C3AF89CA7C9}"/>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1A9F697-9DBB-19F7-BA2D-362C132C2DE6}"/>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panose="020B0004020202020204" pitchFamily="34" charset="0"/>
              </a:rPr>
              <a:t>The D.E.A.R. Model</a:t>
            </a:r>
            <a:endParaRPr lang="en-US" sz="5867" spc="-50" dirty="0">
              <a:solidFill>
                <a:srgbClr val="000000">
                  <a:lumMod val="75000"/>
                  <a:lumOff val="25000"/>
                </a:srgbClr>
              </a:solidFill>
              <a:latin typeface="Aptos" panose="020B0004020202020204" pitchFamily="34" charset="0"/>
              <a:ea typeface="Calibri"/>
              <a:cs typeface="Calibri"/>
            </a:endParaRPr>
          </a:p>
        </p:txBody>
      </p:sp>
      <p:sp>
        <p:nvSpPr>
          <p:cNvPr id="2" name="Rectangle 1">
            <a:extLst>
              <a:ext uri="{FF2B5EF4-FFF2-40B4-BE49-F238E27FC236}">
                <a16:creationId xmlns:a16="http://schemas.microsoft.com/office/drawing/2014/main" id="{ED0ADA5D-2965-51EA-FF0A-A867C5343568}"/>
              </a:ext>
            </a:extLst>
          </p:cNvPr>
          <p:cNvSpPr/>
          <p:nvPr/>
        </p:nvSpPr>
        <p:spPr>
          <a:xfrm>
            <a:off x="3408220" y="2124363"/>
            <a:ext cx="2590800"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E </a:t>
            </a:r>
          </a:p>
          <a:p>
            <a:pPr algn="ctr" defTabSz="609630" fontAlgn="t">
              <a:spcAft>
                <a:spcPts val="800"/>
              </a:spcAft>
            </a:pPr>
            <a:r>
              <a:rPr lang="en-US" sz="3600" b="1" dirty="0">
                <a:solidFill>
                  <a:prstClr val="white"/>
                </a:solidFill>
                <a:latin typeface="Aptos" panose="020B0004020202020204" pitchFamily="34" charset="0"/>
              </a:rPr>
              <a:t>Empathize </a:t>
            </a:r>
          </a:p>
          <a:p>
            <a:pPr algn="ctr" defTabSz="609630" fontAlgn="t">
              <a:spcAft>
                <a:spcPts val="800"/>
              </a:spcAft>
            </a:pPr>
            <a:endParaRPr lang="en-US" sz="1000" b="1"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Acknowledge the human challenge.</a:t>
            </a:r>
          </a:p>
          <a:p>
            <a:pPr algn="ctr" defTabSz="609630" fontAlgn="t">
              <a:spcAft>
                <a:spcPts val="800"/>
              </a:spcAft>
            </a:pPr>
            <a:r>
              <a:rPr lang="en-US" sz="1600" dirty="0">
                <a:solidFill>
                  <a:prstClr val="white"/>
                </a:solidFill>
                <a:latin typeface="Aptos" panose="020B0004020202020204" pitchFamily="34" charset="0"/>
              </a:rPr>
              <a:t>“I imagine things might have been overwhelming…”</a:t>
            </a:r>
          </a:p>
        </p:txBody>
      </p:sp>
      <p:sp>
        <p:nvSpPr>
          <p:cNvPr id="3" name="Rectangle 2">
            <a:extLst>
              <a:ext uri="{FF2B5EF4-FFF2-40B4-BE49-F238E27FC236}">
                <a16:creationId xmlns:a16="http://schemas.microsoft.com/office/drawing/2014/main" id="{8F407398-8484-7022-E669-770088071BF6}"/>
              </a:ext>
            </a:extLst>
          </p:cNvPr>
          <p:cNvSpPr/>
          <p:nvPr/>
        </p:nvSpPr>
        <p:spPr>
          <a:xfrm>
            <a:off x="6160655" y="2127782"/>
            <a:ext cx="2590800"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A</a:t>
            </a:r>
          </a:p>
          <a:p>
            <a:pPr algn="ctr" defTabSz="609630" fontAlgn="t">
              <a:spcAft>
                <a:spcPts val="800"/>
              </a:spcAft>
            </a:pPr>
            <a:r>
              <a:rPr lang="en-US" sz="3600" b="1" dirty="0">
                <a:solidFill>
                  <a:prstClr val="white"/>
                </a:solidFill>
                <a:latin typeface="Aptos" panose="020B0004020202020204" pitchFamily="34" charset="0"/>
              </a:rPr>
              <a:t>Ask</a:t>
            </a:r>
          </a:p>
          <a:p>
            <a:pPr algn="ctr" defTabSz="609630" fontAlgn="t">
              <a:spcAft>
                <a:spcPts val="800"/>
              </a:spcAft>
            </a:pPr>
            <a:endParaRPr lang="en-US" sz="1000"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Get their perspective </a:t>
            </a:r>
          </a:p>
          <a:p>
            <a:pPr algn="ctr" defTabSz="609630" fontAlgn="t">
              <a:spcAft>
                <a:spcPts val="800"/>
              </a:spcAft>
            </a:pPr>
            <a:r>
              <a:rPr lang="en-US" sz="1600" dirty="0">
                <a:solidFill>
                  <a:prstClr val="white"/>
                </a:solidFill>
                <a:latin typeface="Aptos" panose="020B0004020202020204" pitchFamily="34" charset="0"/>
              </a:rPr>
              <a:t>“Can you walk me through what’s been going on?”</a:t>
            </a:r>
          </a:p>
        </p:txBody>
      </p:sp>
      <p:sp>
        <p:nvSpPr>
          <p:cNvPr id="4" name="Rectangle 3">
            <a:extLst>
              <a:ext uri="{FF2B5EF4-FFF2-40B4-BE49-F238E27FC236}">
                <a16:creationId xmlns:a16="http://schemas.microsoft.com/office/drawing/2014/main" id="{FFCCC600-29D2-052B-C59E-3AC9A307E7F8}"/>
              </a:ext>
            </a:extLst>
          </p:cNvPr>
          <p:cNvSpPr/>
          <p:nvPr/>
        </p:nvSpPr>
        <p:spPr>
          <a:xfrm>
            <a:off x="8940800" y="2108200"/>
            <a:ext cx="2581561"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R</a:t>
            </a:r>
          </a:p>
          <a:p>
            <a:pPr algn="ctr" defTabSz="609630" fontAlgn="t">
              <a:spcAft>
                <a:spcPts val="800"/>
              </a:spcAft>
            </a:pPr>
            <a:r>
              <a:rPr lang="en-US" sz="3600" b="1" dirty="0">
                <a:solidFill>
                  <a:prstClr val="white"/>
                </a:solidFill>
                <a:latin typeface="Aptos" panose="020B0004020202020204" pitchFamily="34" charset="0"/>
              </a:rPr>
              <a:t>Respond</a:t>
            </a:r>
          </a:p>
          <a:p>
            <a:pPr algn="ctr" defTabSz="609630" fontAlgn="t">
              <a:spcAft>
                <a:spcPts val="800"/>
              </a:spcAft>
            </a:pPr>
            <a:endParaRPr lang="en-US" sz="1000"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Explain the impact and explore</a:t>
            </a:r>
          </a:p>
          <a:p>
            <a:pPr algn="ctr" defTabSz="609630" fontAlgn="t">
              <a:spcAft>
                <a:spcPts val="800"/>
              </a:spcAft>
            </a:pPr>
            <a:r>
              <a:rPr lang="en-US" sz="1600" dirty="0">
                <a:solidFill>
                  <a:prstClr val="white"/>
                </a:solidFill>
                <a:latin typeface="Aptos" panose="020B0004020202020204" pitchFamily="34" charset="0"/>
              </a:rPr>
              <a:t>“Here’s how this impacts things. What can we do moving forward?”</a:t>
            </a:r>
          </a:p>
        </p:txBody>
      </p:sp>
      <p:sp>
        <p:nvSpPr>
          <p:cNvPr id="5" name="Rectangle 4">
            <a:extLst>
              <a:ext uri="{FF2B5EF4-FFF2-40B4-BE49-F238E27FC236}">
                <a16:creationId xmlns:a16="http://schemas.microsoft.com/office/drawing/2014/main" id="{7904C247-87D8-B0C1-A6BB-22A35E041BB7}"/>
              </a:ext>
            </a:extLst>
          </p:cNvPr>
          <p:cNvSpPr/>
          <p:nvPr/>
        </p:nvSpPr>
        <p:spPr>
          <a:xfrm>
            <a:off x="637312" y="2124363"/>
            <a:ext cx="2590800"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D </a:t>
            </a:r>
          </a:p>
          <a:p>
            <a:pPr algn="ctr" defTabSz="609630" fontAlgn="t">
              <a:spcAft>
                <a:spcPts val="800"/>
              </a:spcAft>
            </a:pPr>
            <a:r>
              <a:rPr lang="en-US" sz="3600" b="1" dirty="0">
                <a:solidFill>
                  <a:prstClr val="white"/>
                </a:solidFill>
                <a:latin typeface="Aptos" panose="020B0004020202020204" pitchFamily="34" charset="0"/>
              </a:rPr>
              <a:t>Describe </a:t>
            </a:r>
          </a:p>
          <a:p>
            <a:pPr algn="ctr" defTabSz="609630" fontAlgn="t">
              <a:spcAft>
                <a:spcPts val="800"/>
              </a:spcAft>
            </a:pPr>
            <a:endParaRPr lang="en-US" sz="1000" b="1"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Why you are meeting. </a:t>
            </a:r>
          </a:p>
          <a:p>
            <a:pPr algn="ctr" defTabSz="609630" fontAlgn="t">
              <a:spcAft>
                <a:spcPts val="800"/>
              </a:spcAft>
            </a:pPr>
            <a:r>
              <a:rPr lang="en-US" sz="1600" dirty="0">
                <a:solidFill>
                  <a:prstClr val="white"/>
                </a:solidFill>
                <a:latin typeface="Aptos" panose="020B0004020202020204" pitchFamily="34" charset="0"/>
              </a:rPr>
              <a:t>The behaviour or situation</a:t>
            </a:r>
            <a:br>
              <a:rPr lang="en-US" sz="1600" dirty="0">
                <a:solidFill>
                  <a:prstClr val="white"/>
                </a:solidFill>
                <a:latin typeface="Aptos" panose="020B0004020202020204" pitchFamily="34" charset="0"/>
              </a:rPr>
            </a:br>
            <a:r>
              <a:rPr lang="en-US" sz="1600" dirty="0">
                <a:solidFill>
                  <a:prstClr val="white"/>
                </a:solidFill>
                <a:latin typeface="Aptos" panose="020B0004020202020204" pitchFamily="34" charset="0"/>
              </a:rPr>
              <a:t>as observed.</a:t>
            </a:r>
          </a:p>
          <a:p>
            <a:pPr algn="ctr" defTabSz="609630" fontAlgn="t">
              <a:spcAft>
                <a:spcPts val="800"/>
              </a:spcAft>
            </a:pPr>
            <a:r>
              <a:rPr lang="en-US" sz="1600" dirty="0">
                <a:solidFill>
                  <a:prstClr val="white"/>
                </a:solidFill>
                <a:latin typeface="Aptos" panose="020B0004020202020204" pitchFamily="34" charset="0"/>
              </a:rPr>
              <a:t>“I noticed you missed two deadlines…”</a:t>
            </a:r>
          </a:p>
        </p:txBody>
      </p:sp>
    </p:spTree>
    <p:extLst>
      <p:ext uri="{BB962C8B-B14F-4D97-AF65-F5344CB8AC3E}">
        <p14:creationId xmlns:p14="http://schemas.microsoft.com/office/powerpoint/2010/main" val="313433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CB0B6-1ABD-F0DC-A6DE-CCBE01C418C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5743EFE-A428-1F19-DF76-B3107F48F4CE}"/>
              </a:ext>
            </a:extLst>
          </p:cNvPr>
          <p:cNvSpPr txBox="1"/>
          <p:nvPr/>
        </p:nvSpPr>
        <p:spPr>
          <a:xfrm>
            <a:off x="5666195" y="366833"/>
            <a:ext cx="6101451" cy="6124333"/>
          </a:xfrm>
          <a:prstGeom prst="rect">
            <a:avLst/>
          </a:prstGeom>
          <a:solidFill>
            <a:schemeClr val="bg1"/>
          </a:solidFill>
        </p:spPr>
        <p:txBody>
          <a:bodyPr wrap="square" rtlCol="0">
            <a:spAutoFit/>
          </a:bodyPr>
          <a:lstStyle/>
          <a:p>
            <a:endParaRPr lang="en-US" dirty="0"/>
          </a:p>
        </p:txBody>
      </p:sp>
      <p:sp>
        <p:nvSpPr>
          <p:cNvPr id="8" name="Rectangle 7">
            <a:extLst>
              <a:ext uri="{FF2B5EF4-FFF2-40B4-BE49-F238E27FC236}">
                <a16:creationId xmlns:a16="http://schemas.microsoft.com/office/drawing/2014/main" id="{516080A7-E990-E46F-9945-C73DC7390B62}"/>
              </a:ext>
            </a:extLst>
          </p:cNvPr>
          <p:cNvSpPr/>
          <p:nvPr/>
        </p:nvSpPr>
        <p:spPr>
          <a:xfrm>
            <a:off x="5871287" y="518668"/>
            <a:ext cx="6101451" cy="81929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US" sz="3200" b="1" dirty="0">
                <a:solidFill>
                  <a:srgbClr val="1D5E91"/>
                </a:solidFill>
                <a:latin typeface="Aptos Display" panose="02110004020202020204"/>
              </a:rPr>
              <a:t>WHAT DO YOU NOTICE ABOUT THESE STATEMENTS? </a:t>
            </a:r>
          </a:p>
        </p:txBody>
      </p:sp>
      <p:sp>
        <p:nvSpPr>
          <p:cNvPr id="2" name="TextBox 1">
            <a:extLst>
              <a:ext uri="{FF2B5EF4-FFF2-40B4-BE49-F238E27FC236}">
                <a16:creationId xmlns:a16="http://schemas.microsoft.com/office/drawing/2014/main" id="{C7C25B5B-5C3E-DF2B-5578-1204A2CAED67}"/>
              </a:ext>
            </a:extLst>
          </p:cNvPr>
          <p:cNvSpPr txBox="1"/>
          <p:nvPr/>
        </p:nvSpPr>
        <p:spPr>
          <a:xfrm>
            <a:off x="629447" y="489523"/>
            <a:ext cx="4253287"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RAISE YOUR HAND OR ANSWER IN THE CHAT</a:t>
            </a:r>
          </a:p>
        </p:txBody>
      </p:sp>
      <p:sp>
        <p:nvSpPr>
          <p:cNvPr id="4" name="TextBox 3">
            <a:extLst>
              <a:ext uri="{FF2B5EF4-FFF2-40B4-BE49-F238E27FC236}">
                <a16:creationId xmlns:a16="http://schemas.microsoft.com/office/drawing/2014/main" id="{433AEDD6-FF9F-71FB-AC0F-1B82E4DCF106}"/>
              </a:ext>
            </a:extLst>
          </p:cNvPr>
          <p:cNvSpPr txBox="1"/>
          <p:nvPr/>
        </p:nvSpPr>
        <p:spPr>
          <a:xfrm>
            <a:off x="5871287" y="1867850"/>
            <a:ext cx="5691266" cy="4093428"/>
          </a:xfrm>
          <a:prstGeom prst="rect">
            <a:avLst/>
          </a:prstGeom>
          <a:noFill/>
        </p:spPr>
        <p:txBody>
          <a:bodyPr wrap="square">
            <a:spAutoFit/>
          </a:bodyPr>
          <a:lstStyle/>
          <a:p>
            <a:pPr marL="342900" lvl="0" indent="-342900">
              <a:spcAft>
                <a:spcPts val="1200"/>
              </a:spcAft>
              <a:buFont typeface="Arial" panose="020B0604020202020204" pitchFamily="34" charset="0"/>
              <a:buChar char="•"/>
              <a:defRPr/>
            </a:pPr>
            <a:r>
              <a:rPr lang="en-US" sz="2000" dirty="0">
                <a:solidFill>
                  <a:srgbClr val="000000"/>
                </a:solidFill>
              </a:rPr>
              <a:t>I noticed you’ve been late three times this week.  </a:t>
            </a:r>
          </a:p>
          <a:p>
            <a:pPr marL="342900" lvl="0" indent="-342900">
              <a:spcAft>
                <a:spcPts val="1200"/>
              </a:spcAft>
              <a:buFont typeface="Arial" panose="020B0604020202020204" pitchFamily="34" charset="0"/>
              <a:buChar char="•"/>
              <a:defRPr/>
            </a:pPr>
            <a:r>
              <a:rPr lang="en-US" sz="2000" dirty="0">
                <a:solidFill>
                  <a:srgbClr val="000000"/>
                </a:solidFill>
              </a:rPr>
              <a:t>I noticed you often have your camera off during meetings. </a:t>
            </a:r>
          </a:p>
          <a:p>
            <a:pPr marL="342900" lvl="0" indent="-342900">
              <a:spcAft>
                <a:spcPts val="1200"/>
              </a:spcAft>
              <a:buFont typeface="Arial" panose="020B0604020202020204" pitchFamily="34" charset="0"/>
              <a:buChar char="•"/>
              <a:defRPr/>
            </a:pPr>
            <a:r>
              <a:rPr lang="en-US" sz="2000" dirty="0">
                <a:solidFill>
                  <a:srgbClr val="000000"/>
                </a:solidFill>
              </a:rPr>
              <a:t>I noticed that you are using the old referral form instead of the new one. </a:t>
            </a:r>
          </a:p>
          <a:p>
            <a:pPr marL="342900" lvl="0" indent="-342900">
              <a:spcAft>
                <a:spcPts val="1200"/>
              </a:spcAft>
              <a:buFont typeface="Arial" panose="020B0604020202020204" pitchFamily="34" charset="0"/>
              <a:buChar char="•"/>
              <a:defRPr/>
            </a:pPr>
            <a:r>
              <a:rPr lang="en-US" sz="2000" dirty="0">
                <a:solidFill>
                  <a:srgbClr val="000000"/>
                </a:solidFill>
              </a:rPr>
              <a:t>I noticed that you told us to change the process but then told us to revert to the original process. </a:t>
            </a:r>
          </a:p>
          <a:p>
            <a:pPr marL="342900" lvl="0" indent="-342900">
              <a:spcAft>
                <a:spcPts val="1200"/>
              </a:spcAft>
              <a:buFont typeface="Arial" panose="020B0604020202020204" pitchFamily="34" charset="0"/>
              <a:buChar char="•"/>
              <a:defRPr/>
            </a:pPr>
            <a:r>
              <a:rPr lang="en-US" sz="2000" dirty="0">
                <a:solidFill>
                  <a:srgbClr val="000000"/>
                </a:solidFill>
              </a:rPr>
              <a:t>On a few occasions recently, I noticed a </a:t>
            </a:r>
            <a:r>
              <a:rPr lang="en-US" sz="2000" dirty="0"/>
              <a:t>strong body </a:t>
            </a:r>
            <a:r>
              <a:rPr lang="en-US" sz="2000" dirty="0" err="1"/>
              <a:t>odour</a:t>
            </a:r>
            <a:r>
              <a:rPr lang="en-US" sz="2000" dirty="0"/>
              <a:t>.</a:t>
            </a:r>
          </a:p>
        </p:txBody>
      </p:sp>
    </p:spTree>
    <p:extLst>
      <p:ext uri="{BB962C8B-B14F-4D97-AF65-F5344CB8AC3E}">
        <p14:creationId xmlns:p14="http://schemas.microsoft.com/office/powerpoint/2010/main" val="124868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40225-21F8-9A5F-0868-E110905A90E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1AD3B4FC-4D3A-2B6C-B015-6FC52FEBAB61}"/>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Display" panose="020B0004020202020204" pitchFamily="34" charset="0"/>
              </a:rPr>
              <a:t>The D.E.A.R. Model</a:t>
            </a:r>
            <a:endParaRPr lang="en-US" sz="5867" spc="-50" dirty="0">
              <a:solidFill>
                <a:srgbClr val="000000">
                  <a:lumMod val="75000"/>
                  <a:lumOff val="25000"/>
                </a:srgbClr>
              </a:solidFill>
              <a:latin typeface="Aptos Display" panose="020B0004020202020204" pitchFamily="34" charset="0"/>
              <a:ea typeface="Calibri"/>
              <a:cs typeface="Calibri"/>
            </a:endParaRPr>
          </a:p>
        </p:txBody>
      </p:sp>
      <p:sp>
        <p:nvSpPr>
          <p:cNvPr id="8" name="TextBox 7">
            <a:extLst>
              <a:ext uri="{FF2B5EF4-FFF2-40B4-BE49-F238E27FC236}">
                <a16:creationId xmlns:a16="http://schemas.microsoft.com/office/drawing/2014/main" id="{63E7A27F-19FD-5E97-ADAB-2E2AAA7763AF}"/>
              </a:ext>
            </a:extLst>
          </p:cNvPr>
          <p:cNvSpPr txBox="1"/>
          <p:nvPr/>
        </p:nvSpPr>
        <p:spPr>
          <a:xfrm>
            <a:off x="1066801" y="2906859"/>
            <a:ext cx="6601692" cy="2728889"/>
          </a:xfrm>
          <a:prstGeom prst="rect">
            <a:avLst/>
          </a:prstGeom>
          <a:noFill/>
        </p:spPr>
        <p:txBody>
          <a:bodyPr wrap="square">
            <a:spAutoFit/>
          </a:bodyPr>
          <a:lstStyle/>
          <a:p>
            <a:pPr defTabSz="609630">
              <a:spcAft>
                <a:spcPts val="1200"/>
              </a:spcAft>
            </a:pPr>
            <a:r>
              <a:rPr lang="en-US" sz="2133" b="1" dirty="0">
                <a:solidFill>
                  <a:srgbClr val="000000"/>
                </a:solidFill>
                <a:latin typeface="Aptos" panose="020B0004020202020204" pitchFamily="34" charset="0"/>
              </a:rPr>
              <a:t>The behaviour or situation as observed</a:t>
            </a:r>
          </a:p>
          <a:p>
            <a:pPr marL="342900" indent="-342900" defTabSz="609630">
              <a:spcAft>
                <a:spcPts val="1200"/>
              </a:spcAft>
              <a:buFont typeface="Arial" panose="020B0604020202020204" pitchFamily="34" charset="0"/>
              <a:buChar char="•"/>
            </a:pPr>
            <a:r>
              <a:rPr lang="en-US" sz="2000" dirty="0">
                <a:solidFill>
                  <a:srgbClr val="000000"/>
                </a:solidFill>
                <a:latin typeface="Aptos" panose="020B0004020202020204" pitchFamily="34" charset="0"/>
              </a:rPr>
              <a:t>Start with “I noticed” rather than “You…”</a:t>
            </a:r>
          </a:p>
          <a:p>
            <a:pPr marL="342900" indent="-342900" defTabSz="609630">
              <a:spcAft>
                <a:spcPts val="1200"/>
              </a:spcAft>
              <a:buFont typeface="Arial" panose="020B0604020202020204" pitchFamily="34" charset="0"/>
              <a:buChar char="•"/>
            </a:pPr>
            <a:r>
              <a:rPr lang="en-US" sz="2000" dirty="0">
                <a:solidFill>
                  <a:srgbClr val="000000"/>
                </a:solidFill>
                <a:latin typeface="Aptos" panose="020B0004020202020204" pitchFamily="34" charset="0"/>
              </a:rPr>
              <a:t>Be specific. What? When? Where? </a:t>
            </a:r>
            <a:endParaRPr lang="en-US" sz="2000" dirty="0">
              <a:solidFill>
                <a:srgbClr val="000000"/>
              </a:solidFill>
              <a:latin typeface="Aptos" panose="020B0004020202020204" pitchFamily="34" charset="0"/>
              <a:ea typeface="Calibri"/>
              <a:cs typeface="Calibri"/>
            </a:endParaRPr>
          </a:p>
          <a:p>
            <a:pPr marL="342900" indent="-342900" defTabSz="609630">
              <a:spcAft>
                <a:spcPts val="1200"/>
              </a:spcAft>
              <a:buFont typeface="Arial" panose="020B0604020202020204" pitchFamily="34" charset="0"/>
              <a:buChar char="•"/>
            </a:pPr>
            <a:r>
              <a:rPr lang="en-US" sz="2000" dirty="0">
                <a:solidFill>
                  <a:srgbClr val="000000"/>
                </a:solidFill>
                <a:latin typeface="Aptos" panose="020B0004020202020204" pitchFamily="34" charset="0"/>
              </a:rPr>
              <a:t>Use concrete language. </a:t>
            </a:r>
          </a:p>
          <a:p>
            <a:pPr marL="342900" indent="-342900" defTabSz="609630">
              <a:spcAft>
                <a:spcPts val="1200"/>
              </a:spcAft>
              <a:buFont typeface="Arial" panose="020B0604020202020204" pitchFamily="34" charset="0"/>
              <a:buChar char="•"/>
            </a:pPr>
            <a:r>
              <a:rPr lang="en-US" sz="2000" dirty="0">
                <a:solidFill>
                  <a:srgbClr val="000000"/>
                </a:solidFill>
                <a:latin typeface="Aptos" panose="020B0004020202020204" pitchFamily="34" charset="0"/>
              </a:rPr>
              <a:t>Remain emotionally neutral.</a:t>
            </a:r>
          </a:p>
          <a:p>
            <a:pPr marL="342900" indent="-342900" defTabSz="609630">
              <a:spcAft>
                <a:spcPts val="1200"/>
              </a:spcAft>
              <a:buFont typeface="Arial" panose="020B0604020202020204" pitchFamily="34" charset="0"/>
              <a:buChar char="•"/>
            </a:pPr>
            <a:r>
              <a:rPr lang="en-US" sz="2000"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Focus on the behavior and not the assumed intent.</a:t>
            </a:r>
          </a:p>
        </p:txBody>
      </p:sp>
      <p:pic>
        <p:nvPicPr>
          <p:cNvPr id="2" name="Picture 1" descr="Just the Facts Ma'am | JUST THE FACTS MA'AM,&#10; JUST THE FACTS | image tagged in just the facts ma'am,sgt joe friday,dragnet,law enforcement,police memes,funny | made w/ Imgflip meme maker">
            <a:extLst>
              <a:ext uri="{FF2B5EF4-FFF2-40B4-BE49-F238E27FC236}">
                <a16:creationId xmlns:a16="http://schemas.microsoft.com/office/drawing/2014/main" id="{72A71B5D-2A39-55E4-80F8-7B52CD267236}"/>
              </a:ext>
            </a:extLst>
          </p:cNvPr>
          <p:cNvPicPr>
            <a:picLocks noChangeAspect="1"/>
          </p:cNvPicPr>
          <p:nvPr/>
        </p:nvPicPr>
        <p:blipFill>
          <a:blip r:embed="rId3"/>
          <a:srcRect l="6062" r="6666"/>
          <a:stretch>
            <a:fillRect/>
          </a:stretch>
        </p:blipFill>
        <p:spPr>
          <a:xfrm>
            <a:off x="8184629" y="2124363"/>
            <a:ext cx="3325088" cy="3810000"/>
          </a:xfrm>
          <a:prstGeom prst="rect">
            <a:avLst/>
          </a:prstGeom>
        </p:spPr>
      </p:pic>
      <p:sp>
        <p:nvSpPr>
          <p:cNvPr id="4" name="TextBox 3">
            <a:extLst>
              <a:ext uri="{FF2B5EF4-FFF2-40B4-BE49-F238E27FC236}">
                <a16:creationId xmlns:a16="http://schemas.microsoft.com/office/drawing/2014/main" id="{C6219148-A795-1F8C-5E8C-A092EA11E0C3}"/>
              </a:ext>
            </a:extLst>
          </p:cNvPr>
          <p:cNvSpPr txBox="1"/>
          <p:nvPr/>
        </p:nvSpPr>
        <p:spPr>
          <a:xfrm>
            <a:off x="1066801" y="1891196"/>
            <a:ext cx="4461164" cy="1015663"/>
          </a:xfrm>
          <a:prstGeom prst="rect">
            <a:avLst/>
          </a:prstGeom>
          <a:noFill/>
        </p:spPr>
        <p:txBody>
          <a:bodyPr wrap="square">
            <a:spAutoFit/>
          </a:bodyPr>
          <a:lstStyle/>
          <a:p>
            <a:pPr defTabSz="609630" fontAlgn="t">
              <a:spcAft>
                <a:spcPts val="800"/>
              </a:spcAft>
              <a:defRPr/>
            </a:pPr>
            <a:r>
              <a:rPr lang="en-US" sz="6000" b="1" dirty="0">
                <a:solidFill>
                  <a:srgbClr val="1D5E91"/>
                </a:solidFill>
                <a:latin typeface="Aptos" panose="020B0004020202020204" pitchFamily="34" charset="0"/>
              </a:rPr>
              <a:t>DESCRIBE</a:t>
            </a:r>
          </a:p>
        </p:txBody>
      </p:sp>
    </p:spTree>
    <p:extLst>
      <p:ext uri="{BB962C8B-B14F-4D97-AF65-F5344CB8AC3E}">
        <p14:creationId xmlns:p14="http://schemas.microsoft.com/office/powerpoint/2010/main" val="309467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6AAB0-B2BB-48FF-42BE-E08120A1E73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2DDFD1E-123E-0FA0-4541-F95E13508B4C}"/>
              </a:ext>
            </a:extLst>
          </p:cNvPr>
          <p:cNvSpPr/>
          <p:nvPr/>
        </p:nvSpPr>
        <p:spPr>
          <a:xfrm>
            <a:off x="5695950" y="866447"/>
            <a:ext cx="6246667" cy="541052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fontAlgn="t"/>
            <a:r>
              <a:rPr lang="en-US" b="1" dirty="0">
                <a:solidFill>
                  <a:schemeClr val="tx1"/>
                </a:solidFill>
                <a:latin typeface="Aptos Display" panose="020B0004020202020204" pitchFamily="34" charset="0"/>
              </a:rPr>
              <a:t>As you are giving an update on a controversial policy change, one of your staff rolls his eyes.  What is the staff doing?</a:t>
            </a:r>
            <a:endParaRPr lang="en-US" dirty="0">
              <a:solidFill>
                <a:schemeClr val="tx1"/>
              </a:solidFill>
              <a:latin typeface="Aptos Display" panose="020B0004020202020204" pitchFamily="34" charset="0"/>
            </a:endParaRPr>
          </a:p>
          <a:p>
            <a:pPr fontAlgn="t"/>
            <a:endParaRPr lang="en-US" dirty="0">
              <a:solidFill>
                <a:schemeClr val="tx1"/>
              </a:solidFill>
              <a:latin typeface="Aptos Display" panose="020B0004020202020204" pitchFamily="34" charset="0"/>
            </a:endParaRPr>
          </a:p>
          <a:p>
            <a:pPr fontAlgn="t"/>
            <a:endParaRPr lang="en-US" dirty="0">
              <a:solidFill>
                <a:schemeClr val="tx1"/>
              </a:solidFill>
              <a:latin typeface="Aptos Display" panose="020B0004020202020204" pitchFamily="34" charset="0"/>
            </a:endParaRP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Rolling his eyes </a:t>
            </a: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Disagreeing with what you are saying. </a:t>
            </a: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Being disrespectful. </a:t>
            </a: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Trying to get others on the team to agree with him.</a:t>
            </a:r>
          </a:p>
          <a:p>
            <a:pPr marL="342900" indent="-342900" fontAlgn="t">
              <a:spcAft>
                <a:spcPts val="1200"/>
              </a:spcAft>
              <a:buFont typeface="+mj-lt"/>
              <a:buAutoNum type="alphaUcPeriod"/>
            </a:pPr>
            <a:r>
              <a:rPr lang="en-US" dirty="0">
                <a:solidFill>
                  <a:schemeClr val="tx1"/>
                </a:solidFill>
                <a:latin typeface="Aptos Display" panose="020B0004020202020204" pitchFamily="34" charset="0"/>
              </a:rPr>
              <a:t>All of the above. </a:t>
            </a:r>
          </a:p>
          <a:p>
            <a:pPr marL="342900" indent="-342900" fontAlgn="t">
              <a:spcAft>
                <a:spcPts val="1200"/>
              </a:spcAft>
              <a:buFont typeface="+mj-lt"/>
              <a:buAutoNum type="alphaUcPeriod"/>
            </a:pPr>
            <a:endParaRPr lang="en-US" dirty="0">
              <a:solidFill>
                <a:schemeClr val="tx1"/>
              </a:solidFill>
              <a:latin typeface="Aptos Display" panose="020B0004020202020204" pitchFamily="34" charset="0"/>
            </a:endParaRPr>
          </a:p>
          <a:p>
            <a:pPr fontAlgn="t">
              <a:spcAft>
                <a:spcPts val="1200"/>
              </a:spcAft>
            </a:pPr>
            <a:r>
              <a:rPr lang="en-US" b="1" dirty="0">
                <a:solidFill>
                  <a:srgbClr val="1D5E91"/>
                </a:solidFill>
                <a:latin typeface="Aptos Display" panose="020B0004020202020204" pitchFamily="34" charset="0"/>
              </a:rPr>
              <a:t>Answer: A</a:t>
            </a:r>
          </a:p>
          <a:p>
            <a:pPr fontAlgn="t"/>
            <a:endParaRPr lang="en-US" dirty="0">
              <a:solidFill>
                <a:schemeClr val="tx1"/>
              </a:solidFill>
              <a:latin typeface="Aptos Display" panose="020B0004020202020204" pitchFamily="34" charset="0"/>
            </a:endParaRPr>
          </a:p>
        </p:txBody>
      </p:sp>
      <p:sp>
        <p:nvSpPr>
          <p:cNvPr id="2" name="TextBox 1">
            <a:extLst>
              <a:ext uri="{FF2B5EF4-FFF2-40B4-BE49-F238E27FC236}">
                <a16:creationId xmlns:a16="http://schemas.microsoft.com/office/drawing/2014/main" id="{88C664C3-B717-A7D9-E985-831504124CAD}"/>
              </a:ext>
            </a:extLst>
          </p:cNvPr>
          <p:cNvSpPr txBox="1"/>
          <p:nvPr/>
        </p:nvSpPr>
        <p:spPr>
          <a:xfrm>
            <a:off x="452063" y="866447"/>
            <a:ext cx="4253287" cy="1569660"/>
          </a:xfrm>
          <a:prstGeom prst="rect">
            <a:avLst/>
          </a:prstGeom>
          <a:noFill/>
        </p:spPr>
        <p:txBody>
          <a:bodyPr wrap="square" rtlCol="0">
            <a:spAutoFit/>
          </a:bodyPr>
          <a:lstStyle/>
          <a:p>
            <a:r>
              <a:rPr lang="en-US" sz="4800" b="1" dirty="0">
                <a:solidFill>
                  <a:schemeClr val="accent3">
                    <a:lumMod val="20000"/>
                    <a:lumOff val="80000"/>
                  </a:schemeClr>
                </a:solidFill>
                <a:latin typeface="+mj-lt"/>
              </a:rPr>
              <a:t>ANSWER IN THE CHAT</a:t>
            </a:r>
          </a:p>
        </p:txBody>
      </p:sp>
    </p:spTree>
    <p:extLst>
      <p:ext uri="{BB962C8B-B14F-4D97-AF65-F5344CB8AC3E}">
        <p14:creationId xmlns:p14="http://schemas.microsoft.com/office/powerpoint/2010/main" val="2981281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9" end="9"/>
                                            </p:txEl>
                                          </p:spTgt>
                                        </p:tgtEl>
                                        <p:attrNameLst>
                                          <p:attrName>style.visibility</p:attrName>
                                        </p:attrNameLst>
                                      </p:cBhvr>
                                      <p:to>
                                        <p:strVal val="visible"/>
                                      </p:to>
                                    </p:set>
                                    <p:animEffect transition="in" filter="fade">
                                      <p:cBhvr>
                                        <p:cTn id="37"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4E7DD-BC78-329F-4D09-0F99F171066C}"/>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2529DCCC-782E-9728-C809-470C5E82A423}"/>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Display" panose="020B0004020202020204" pitchFamily="34" charset="0"/>
              </a:rPr>
              <a:t>The D.E.A.R. Model</a:t>
            </a:r>
            <a:endParaRPr lang="en-US" sz="5867" spc="-50" dirty="0">
              <a:solidFill>
                <a:srgbClr val="000000">
                  <a:lumMod val="75000"/>
                  <a:lumOff val="25000"/>
                </a:srgbClr>
              </a:solidFill>
              <a:latin typeface="Aptos Display" panose="020B0004020202020204" pitchFamily="34" charset="0"/>
              <a:ea typeface="Calibri"/>
              <a:cs typeface="Calibri"/>
            </a:endParaRPr>
          </a:p>
        </p:txBody>
      </p:sp>
      <p:sp>
        <p:nvSpPr>
          <p:cNvPr id="4" name="TextBox 3">
            <a:extLst>
              <a:ext uri="{FF2B5EF4-FFF2-40B4-BE49-F238E27FC236}">
                <a16:creationId xmlns:a16="http://schemas.microsoft.com/office/drawing/2014/main" id="{D16AA9C3-502A-1EC5-A7FA-DC2A20BFE192}"/>
              </a:ext>
            </a:extLst>
          </p:cNvPr>
          <p:cNvSpPr txBox="1"/>
          <p:nvPr/>
        </p:nvSpPr>
        <p:spPr>
          <a:xfrm>
            <a:off x="762000" y="3110395"/>
            <a:ext cx="10418617" cy="1015663"/>
          </a:xfrm>
          <a:prstGeom prst="rect">
            <a:avLst/>
          </a:prstGeom>
          <a:noFill/>
        </p:spPr>
        <p:txBody>
          <a:bodyPr wrap="square">
            <a:spAutoFit/>
          </a:bodyPr>
          <a:lstStyle/>
          <a:p>
            <a:pPr algn="ctr" defTabSz="609630" fontAlgn="t">
              <a:spcAft>
                <a:spcPts val="800"/>
              </a:spcAft>
              <a:defRPr/>
            </a:pPr>
            <a:r>
              <a:rPr lang="en-US" sz="6000" b="1" dirty="0">
                <a:solidFill>
                  <a:srgbClr val="1D5E91"/>
                </a:solidFill>
                <a:latin typeface="Aptos" panose="020B0004020202020204" pitchFamily="34" charset="0"/>
              </a:rPr>
              <a:t>Describe Don’t Assume</a:t>
            </a:r>
          </a:p>
        </p:txBody>
      </p:sp>
    </p:spTree>
    <p:extLst>
      <p:ext uri="{BB962C8B-B14F-4D97-AF65-F5344CB8AC3E}">
        <p14:creationId xmlns:p14="http://schemas.microsoft.com/office/powerpoint/2010/main" val="40313742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01029-CC6D-9517-7316-53C6DE1D3124}"/>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F698E378-7A7D-A37A-A02D-955AF377EFE1}"/>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Display" panose="020B0004020202020204" pitchFamily="34" charset="0"/>
              </a:rPr>
              <a:t>The D.E.A.R. Model</a:t>
            </a:r>
            <a:endParaRPr lang="en-US" sz="5867" spc="-50" dirty="0">
              <a:solidFill>
                <a:srgbClr val="000000">
                  <a:lumMod val="75000"/>
                  <a:lumOff val="25000"/>
                </a:srgbClr>
              </a:solidFill>
              <a:latin typeface="Aptos Display" panose="020B0004020202020204" pitchFamily="34" charset="0"/>
              <a:ea typeface="Calibri"/>
              <a:cs typeface="Calibri"/>
            </a:endParaRPr>
          </a:p>
        </p:txBody>
      </p:sp>
      <p:sp>
        <p:nvSpPr>
          <p:cNvPr id="4" name="TextBox 3">
            <a:extLst>
              <a:ext uri="{FF2B5EF4-FFF2-40B4-BE49-F238E27FC236}">
                <a16:creationId xmlns:a16="http://schemas.microsoft.com/office/drawing/2014/main" id="{1037ED6E-EBD5-E8E9-53B8-4865A7FAC8C2}"/>
              </a:ext>
            </a:extLst>
          </p:cNvPr>
          <p:cNvSpPr txBox="1"/>
          <p:nvPr/>
        </p:nvSpPr>
        <p:spPr>
          <a:xfrm>
            <a:off x="762000" y="3110395"/>
            <a:ext cx="10418617" cy="1015663"/>
          </a:xfrm>
          <a:prstGeom prst="rect">
            <a:avLst/>
          </a:prstGeom>
          <a:noFill/>
        </p:spPr>
        <p:txBody>
          <a:bodyPr wrap="square">
            <a:spAutoFit/>
          </a:bodyPr>
          <a:lstStyle/>
          <a:p>
            <a:pPr algn="ctr" defTabSz="609630" fontAlgn="t">
              <a:spcAft>
                <a:spcPts val="800"/>
              </a:spcAft>
              <a:defRPr/>
            </a:pPr>
            <a:r>
              <a:rPr lang="en-US" sz="6000" b="1" dirty="0">
                <a:solidFill>
                  <a:srgbClr val="1D5E91"/>
                </a:solidFill>
                <a:latin typeface="Aptos" panose="020B0004020202020204" pitchFamily="34" charset="0"/>
              </a:rPr>
              <a:t>Describe Don’t </a:t>
            </a:r>
            <a:r>
              <a:rPr lang="en-US" sz="6000" b="1" u="sng" dirty="0">
                <a:solidFill>
                  <a:srgbClr val="1D5E91"/>
                </a:solidFill>
                <a:latin typeface="Aptos" panose="020B0004020202020204" pitchFamily="34" charset="0"/>
              </a:rPr>
              <a:t>Ass</a:t>
            </a:r>
            <a:r>
              <a:rPr lang="en-US" sz="6000" b="1" dirty="0">
                <a:solidFill>
                  <a:srgbClr val="1D5E91"/>
                </a:solidFill>
                <a:latin typeface="Aptos" panose="020B0004020202020204" pitchFamily="34" charset="0"/>
              </a:rPr>
              <a:t>ume</a:t>
            </a:r>
          </a:p>
        </p:txBody>
      </p:sp>
    </p:spTree>
    <p:extLst>
      <p:ext uri="{BB962C8B-B14F-4D97-AF65-F5344CB8AC3E}">
        <p14:creationId xmlns:p14="http://schemas.microsoft.com/office/powerpoint/2010/main" val="39406447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A6FCE-95B2-2D9B-848D-3F56A592D8D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7334FFFA-8201-BE89-C7A6-5745E74DF1E1}"/>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Display" panose="020B0004020202020204" pitchFamily="34" charset="0"/>
              </a:rPr>
              <a:t>The D.E.A.R. Model</a:t>
            </a:r>
            <a:endParaRPr lang="en-US" sz="5867" spc="-50" dirty="0">
              <a:solidFill>
                <a:srgbClr val="000000">
                  <a:lumMod val="75000"/>
                  <a:lumOff val="25000"/>
                </a:srgbClr>
              </a:solidFill>
              <a:latin typeface="Aptos Display" panose="020B0004020202020204" pitchFamily="34" charset="0"/>
              <a:ea typeface="Calibri"/>
              <a:cs typeface="Calibri"/>
            </a:endParaRPr>
          </a:p>
        </p:txBody>
      </p:sp>
      <p:sp>
        <p:nvSpPr>
          <p:cNvPr id="4" name="TextBox 3">
            <a:extLst>
              <a:ext uri="{FF2B5EF4-FFF2-40B4-BE49-F238E27FC236}">
                <a16:creationId xmlns:a16="http://schemas.microsoft.com/office/drawing/2014/main" id="{EA024996-A926-4549-54BA-3E8825E1D8E5}"/>
              </a:ext>
            </a:extLst>
          </p:cNvPr>
          <p:cNvSpPr txBox="1"/>
          <p:nvPr/>
        </p:nvSpPr>
        <p:spPr>
          <a:xfrm>
            <a:off x="762000" y="3110395"/>
            <a:ext cx="10418617" cy="1015663"/>
          </a:xfrm>
          <a:prstGeom prst="rect">
            <a:avLst/>
          </a:prstGeom>
          <a:noFill/>
        </p:spPr>
        <p:txBody>
          <a:bodyPr wrap="square">
            <a:spAutoFit/>
          </a:bodyPr>
          <a:lstStyle/>
          <a:p>
            <a:pPr algn="ctr" defTabSz="609630" fontAlgn="t">
              <a:spcAft>
                <a:spcPts val="800"/>
              </a:spcAft>
              <a:defRPr/>
            </a:pPr>
            <a:r>
              <a:rPr lang="en-US" sz="6000" b="1" dirty="0">
                <a:solidFill>
                  <a:srgbClr val="1D5E91"/>
                </a:solidFill>
                <a:latin typeface="Aptos" panose="020B0004020202020204" pitchFamily="34" charset="0"/>
              </a:rPr>
              <a:t>Describe Don’t </a:t>
            </a:r>
            <a:r>
              <a:rPr lang="en-US" sz="6000" b="1" u="sng" dirty="0">
                <a:solidFill>
                  <a:srgbClr val="1D5E91"/>
                </a:solidFill>
                <a:latin typeface="Aptos" panose="020B0004020202020204" pitchFamily="34" charset="0"/>
              </a:rPr>
              <a:t>Assu</a:t>
            </a:r>
            <a:r>
              <a:rPr lang="en-US" sz="6000" b="1" dirty="0">
                <a:solidFill>
                  <a:srgbClr val="1D5E91"/>
                </a:solidFill>
                <a:latin typeface="Aptos" panose="020B0004020202020204" pitchFamily="34" charset="0"/>
              </a:rPr>
              <a:t>me</a:t>
            </a:r>
          </a:p>
        </p:txBody>
      </p:sp>
    </p:spTree>
    <p:extLst>
      <p:ext uri="{BB962C8B-B14F-4D97-AF65-F5344CB8AC3E}">
        <p14:creationId xmlns:p14="http://schemas.microsoft.com/office/powerpoint/2010/main" val="1888824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6D40-ABCB-F72B-4C5D-9BB606AA330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40E77D78-9C73-EDE5-4EC0-55061773730B}"/>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Display" panose="020B0004020202020204" pitchFamily="34" charset="0"/>
              </a:rPr>
              <a:t>The D.E.A.R. Model</a:t>
            </a:r>
            <a:endParaRPr lang="en-US" sz="5867" spc="-50" dirty="0">
              <a:solidFill>
                <a:srgbClr val="000000">
                  <a:lumMod val="75000"/>
                  <a:lumOff val="25000"/>
                </a:srgbClr>
              </a:solidFill>
              <a:latin typeface="Aptos Display" panose="020B0004020202020204" pitchFamily="34" charset="0"/>
              <a:ea typeface="Calibri"/>
              <a:cs typeface="Calibri"/>
            </a:endParaRPr>
          </a:p>
        </p:txBody>
      </p:sp>
      <p:sp>
        <p:nvSpPr>
          <p:cNvPr id="4" name="TextBox 3">
            <a:extLst>
              <a:ext uri="{FF2B5EF4-FFF2-40B4-BE49-F238E27FC236}">
                <a16:creationId xmlns:a16="http://schemas.microsoft.com/office/drawing/2014/main" id="{DA8929EE-2394-AF4E-1405-108F9A4EA59C}"/>
              </a:ext>
            </a:extLst>
          </p:cNvPr>
          <p:cNvSpPr txBox="1"/>
          <p:nvPr/>
        </p:nvSpPr>
        <p:spPr>
          <a:xfrm>
            <a:off x="762000" y="3110395"/>
            <a:ext cx="10418617" cy="1015663"/>
          </a:xfrm>
          <a:prstGeom prst="rect">
            <a:avLst/>
          </a:prstGeom>
          <a:noFill/>
        </p:spPr>
        <p:txBody>
          <a:bodyPr wrap="square">
            <a:spAutoFit/>
          </a:bodyPr>
          <a:lstStyle/>
          <a:p>
            <a:pPr algn="ctr" defTabSz="609630" fontAlgn="t">
              <a:spcAft>
                <a:spcPts val="800"/>
              </a:spcAft>
              <a:defRPr/>
            </a:pPr>
            <a:r>
              <a:rPr lang="en-US" sz="6000" b="1" dirty="0">
                <a:solidFill>
                  <a:srgbClr val="1D5E91"/>
                </a:solidFill>
                <a:latin typeface="Aptos" panose="020B0004020202020204" pitchFamily="34" charset="0"/>
              </a:rPr>
              <a:t>Describe Don’t </a:t>
            </a:r>
            <a:r>
              <a:rPr lang="en-US" sz="6000" b="1" u="sng" dirty="0">
                <a:solidFill>
                  <a:srgbClr val="1D5E91"/>
                </a:solidFill>
                <a:latin typeface="Aptos" panose="020B0004020202020204" pitchFamily="34" charset="0"/>
              </a:rPr>
              <a:t>Assume</a:t>
            </a:r>
          </a:p>
        </p:txBody>
      </p:sp>
    </p:spTree>
    <p:extLst>
      <p:ext uri="{BB962C8B-B14F-4D97-AF65-F5344CB8AC3E}">
        <p14:creationId xmlns:p14="http://schemas.microsoft.com/office/powerpoint/2010/main" val="1673351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105EB-2DBA-C52C-9D7D-FE9C59F3A657}"/>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0B83B01D-6CD4-90DA-36AB-6CF443B67500}"/>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panose="020B0004020202020204" pitchFamily="34" charset="0"/>
              </a:rPr>
              <a:t>The D.E.A.R. Model</a:t>
            </a:r>
            <a:endParaRPr lang="en-US" sz="5867" spc="-50" dirty="0">
              <a:solidFill>
                <a:srgbClr val="000000">
                  <a:lumMod val="75000"/>
                  <a:lumOff val="25000"/>
                </a:srgbClr>
              </a:solidFill>
              <a:latin typeface="Aptos" panose="020B0004020202020204" pitchFamily="34" charset="0"/>
              <a:ea typeface="Calibri"/>
              <a:cs typeface="Calibri"/>
            </a:endParaRPr>
          </a:p>
        </p:txBody>
      </p:sp>
      <p:sp>
        <p:nvSpPr>
          <p:cNvPr id="2" name="Rectangle 1">
            <a:extLst>
              <a:ext uri="{FF2B5EF4-FFF2-40B4-BE49-F238E27FC236}">
                <a16:creationId xmlns:a16="http://schemas.microsoft.com/office/drawing/2014/main" id="{EA8FC4FE-FD70-40C5-F218-ABE68CDA6CCE}"/>
              </a:ext>
            </a:extLst>
          </p:cNvPr>
          <p:cNvSpPr/>
          <p:nvPr/>
        </p:nvSpPr>
        <p:spPr>
          <a:xfrm>
            <a:off x="3408220" y="2124363"/>
            <a:ext cx="2590800"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E </a:t>
            </a:r>
          </a:p>
          <a:p>
            <a:pPr algn="ctr" defTabSz="609630" fontAlgn="t">
              <a:spcAft>
                <a:spcPts val="800"/>
              </a:spcAft>
            </a:pPr>
            <a:r>
              <a:rPr lang="en-US" sz="3600" b="1" dirty="0">
                <a:solidFill>
                  <a:prstClr val="white"/>
                </a:solidFill>
                <a:latin typeface="Aptos" panose="020B0004020202020204" pitchFamily="34" charset="0"/>
              </a:rPr>
              <a:t>Empathize </a:t>
            </a:r>
          </a:p>
          <a:p>
            <a:pPr algn="ctr" defTabSz="609630" fontAlgn="t">
              <a:spcAft>
                <a:spcPts val="800"/>
              </a:spcAft>
            </a:pPr>
            <a:endParaRPr lang="en-US" sz="1000" b="1"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Acknowledge the human challenge.</a:t>
            </a:r>
          </a:p>
          <a:p>
            <a:pPr algn="ctr" defTabSz="609630" fontAlgn="t">
              <a:spcAft>
                <a:spcPts val="800"/>
              </a:spcAft>
            </a:pPr>
            <a:r>
              <a:rPr lang="en-US" sz="1600" dirty="0">
                <a:solidFill>
                  <a:prstClr val="white"/>
                </a:solidFill>
                <a:latin typeface="Aptos" panose="020B0004020202020204" pitchFamily="34" charset="0"/>
              </a:rPr>
              <a:t>“I imagine things might have been overwhelming…”</a:t>
            </a:r>
          </a:p>
        </p:txBody>
      </p:sp>
      <p:sp>
        <p:nvSpPr>
          <p:cNvPr id="3" name="Rectangle 2">
            <a:extLst>
              <a:ext uri="{FF2B5EF4-FFF2-40B4-BE49-F238E27FC236}">
                <a16:creationId xmlns:a16="http://schemas.microsoft.com/office/drawing/2014/main" id="{1D531022-24C3-8A3D-D0B3-814FB35A389E}"/>
              </a:ext>
            </a:extLst>
          </p:cNvPr>
          <p:cNvSpPr/>
          <p:nvPr/>
        </p:nvSpPr>
        <p:spPr>
          <a:xfrm>
            <a:off x="6160655" y="2127782"/>
            <a:ext cx="2590800"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A</a:t>
            </a:r>
          </a:p>
          <a:p>
            <a:pPr algn="ctr" defTabSz="609630" fontAlgn="t">
              <a:spcAft>
                <a:spcPts val="800"/>
              </a:spcAft>
            </a:pPr>
            <a:r>
              <a:rPr lang="en-US" sz="3600" b="1" dirty="0">
                <a:solidFill>
                  <a:prstClr val="white"/>
                </a:solidFill>
                <a:latin typeface="Aptos" panose="020B0004020202020204" pitchFamily="34" charset="0"/>
              </a:rPr>
              <a:t>Ask</a:t>
            </a:r>
          </a:p>
          <a:p>
            <a:pPr algn="ctr" defTabSz="609630" fontAlgn="t">
              <a:spcAft>
                <a:spcPts val="800"/>
              </a:spcAft>
            </a:pPr>
            <a:endParaRPr lang="en-US" sz="1000"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Get their perspective </a:t>
            </a:r>
          </a:p>
          <a:p>
            <a:pPr algn="ctr" defTabSz="609630" fontAlgn="t">
              <a:spcAft>
                <a:spcPts val="800"/>
              </a:spcAft>
            </a:pPr>
            <a:r>
              <a:rPr lang="en-US" sz="1600" dirty="0">
                <a:solidFill>
                  <a:prstClr val="white"/>
                </a:solidFill>
                <a:latin typeface="Aptos" panose="020B0004020202020204" pitchFamily="34" charset="0"/>
              </a:rPr>
              <a:t>“Can you walk me through what’s been going on?”</a:t>
            </a:r>
          </a:p>
        </p:txBody>
      </p:sp>
      <p:sp>
        <p:nvSpPr>
          <p:cNvPr id="4" name="Rectangle 3">
            <a:extLst>
              <a:ext uri="{FF2B5EF4-FFF2-40B4-BE49-F238E27FC236}">
                <a16:creationId xmlns:a16="http://schemas.microsoft.com/office/drawing/2014/main" id="{C60F410B-8B54-2DF2-982D-0956653B513E}"/>
              </a:ext>
            </a:extLst>
          </p:cNvPr>
          <p:cNvSpPr/>
          <p:nvPr/>
        </p:nvSpPr>
        <p:spPr>
          <a:xfrm>
            <a:off x="8940800" y="2108200"/>
            <a:ext cx="2581561"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R</a:t>
            </a:r>
          </a:p>
          <a:p>
            <a:pPr algn="ctr" defTabSz="609630" fontAlgn="t">
              <a:spcAft>
                <a:spcPts val="800"/>
              </a:spcAft>
            </a:pPr>
            <a:r>
              <a:rPr lang="en-US" sz="3600" b="1" dirty="0">
                <a:solidFill>
                  <a:prstClr val="white"/>
                </a:solidFill>
                <a:latin typeface="Aptos" panose="020B0004020202020204" pitchFamily="34" charset="0"/>
              </a:rPr>
              <a:t>Respond</a:t>
            </a:r>
          </a:p>
          <a:p>
            <a:pPr algn="ctr" defTabSz="609630" fontAlgn="t">
              <a:spcAft>
                <a:spcPts val="800"/>
              </a:spcAft>
            </a:pPr>
            <a:endParaRPr lang="en-US" sz="1000"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Explain the impact and explore</a:t>
            </a:r>
          </a:p>
          <a:p>
            <a:pPr algn="ctr" defTabSz="609630" fontAlgn="t">
              <a:spcAft>
                <a:spcPts val="800"/>
              </a:spcAft>
            </a:pPr>
            <a:r>
              <a:rPr lang="en-US" sz="1600" dirty="0">
                <a:solidFill>
                  <a:prstClr val="white"/>
                </a:solidFill>
                <a:latin typeface="Aptos" panose="020B0004020202020204" pitchFamily="34" charset="0"/>
              </a:rPr>
              <a:t>“Here’s how this impacts things. What can we do moving forward?”</a:t>
            </a:r>
          </a:p>
        </p:txBody>
      </p:sp>
      <p:sp>
        <p:nvSpPr>
          <p:cNvPr id="5" name="Rectangle 4">
            <a:extLst>
              <a:ext uri="{FF2B5EF4-FFF2-40B4-BE49-F238E27FC236}">
                <a16:creationId xmlns:a16="http://schemas.microsoft.com/office/drawing/2014/main" id="{38D90D04-3F1E-D9FE-7C3F-19FCAD13D0F3}"/>
              </a:ext>
            </a:extLst>
          </p:cNvPr>
          <p:cNvSpPr/>
          <p:nvPr/>
        </p:nvSpPr>
        <p:spPr>
          <a:xfrm>
            <a:off x="637312" y="2124363"/>
            <a:ext cx="2590800"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D </a:t>
            </a:r>
          </a:p>
          <a:p>
            <a:pPr algn="ctr" defTabSz="609630" fontAlgn="t">
              <a:spcAft>
                <a:spcPts val="800"/>
              </a:spcAft>
            </a:pPr>
            <a:r>
              <a:rPr lang="en-US" sz="3600" b="1" dirty="0">
                <a:solidFill>
                  <a:prstClr val="white"/>
                </a:solidFill>
                <a:latin typeface="Aptos" panose="020B0004020202020204" pitchFamily="34" charset="0"/>
              </a:rPr>
              <a:t>Describe </a:t>
            </a:r>
          </a:p>
          <a:p>
            <a:pPr algn="ctr" defTabSz="609630" fontAlgn="t">
              <a:spcAft>
                <a:spcPts val="800"/>
              </a:spcAft>
            </a:pPr>
            <a:endParaRPr lang="en-US" sz="1000" b="1"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Why you are meeting. </a:t>
            </a:r>
          </a:p>
          <a:p>
            <a:pPr algn="ctr" defTabSz="609630" fontAlgn="t">
              <a:spcAft>
                <a:spcPts val="800"/>
              </a:spcAft>
            </a:pPr>
            <a:r>
              <a:rPr lang="en-US" sz="1600" dirty="0">
                <a:solidFill>
                  <a:prstClr val="white"/>
                </a:solidFill>
                <a:latin typeface="Aptos" panose="020B0004020202020204" pitchFamily="34" charset="0"/>
              </a:rPr>
              <a:t>The behaviour or situation</a:t>
            </a:r>
            <a:br>
              <a:rPr lang="en-US" sz="1600" dirty="0">
                <a:solidFill>
                  <a:prstClr val="white"/>
                </a:solidFill>
                <a:latin typeface="Aptos" panose="020B0004020202020204" pitchFamily="34" charset="0"/>
              </a:rPr>
            </a:br>
            <a:r>
              <a:rPr lang="en-US" sz="1600" dirty="0">
                <a:solidFill>
                  <a:prstClr val="white"/>
                </a:solidFill>
                <a:latin typeface="Aptos" panose="020B0004020202020204" pitchFamily="34" charset="0"/>
              </a:rPr>
              <a:t>as observed.</a:t>
            </a:r>
          </a:p>
          <a:p>
            <a:pPr algn="ctr" defTabSz="609630" fontAlgn="t">
              <a:spcAft>
                <a:spcPts val="800"/>
              </a:spcAft>
            </a:pPr>
            <a:r>
              <a:rPr lang="en-US" sz="1600" dirty="0">
                <a:solidFill>
                  <a:prstClr val="white"/>
                </a:solidFill>
                <a:latin typeface="Aptos" panose="020B0004020202020204" pitchFamily="34" charset="0"/>
              </a:rPr>
              <a:t>“I noticed you missed two deadlines…”</a:t>
            </a:r>
          </a:p>
        </p:txBody>
      </p:sp>
    </p:spTree>
    <p:extLst>
      <p:ext uri="{BB962C8B-B14F-4D97-AF65-F5344CB8AC3E}">
        <p14:creationId xmlns:p14="http://schemas.microsoft.com/office/powerpoint/2010/main" val="36207672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906E725-BEFE-0EF7-76D6-694839B7C1B8}"/>
            </a:ext>
          </a:extLst>
        </p:cNvPr>
        <p:cNvGrpSpPr/>
        <p:nvPr/>
      </p:nvGrpSpPr>
      <p:grpSpPr>
        <a:xfrm>
          <a:off x="0" y="0"/>
          <a:ext cx="0" cy="0"/>
          <a:chOff x="0" y="0"/>
          <a:chExt cx="0" cy="0"/>
        </a:xfrm>
      </p:grpSpPr>
      <p:sp>
        <p:nvSpPr>
          <p:cNvPr id="4142" name="Rectangle 4141">
            <a:extLst>
              <a:ext uri="{FF2B5EF4-FFF2-40B4-BE49-F238E27FC236}">
                <a16:creationId xmlns:a16="http://schemas.microsoft.com/office/drawing/2014/main" id="{3F87243A-F810-42AD-AA74-3FA38B1D8A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defTabSz="609630"/>
            <a:endParaRPr lang="en-US" sz="1200" dirty="0">
              <a:solidFill>
                <a:prstClr val="white"/>
              </a:solidFill>
              <a:latin typeface="Aptos" panose="020B0004020202020204" pitchFamily="34" charset="0"/>
            </a:endParaRPr>
          </a:p>
        </p:txBody>
      </p:sp>
      <p:sp>
        <p:nvSpPr>
          <p:cNvPr id="4144" name="Rectangle 4143">
            <a:extLst>
              <a:ext uri="{FF2B5EF4-FFF2-40B4-BE49-F238E27FC236}">
                <a16:creationId xmlns:a16="http://schemas.microsoft.com/office/drawing/2014/main" id="{E4710C0A-057C-4274-BA2D-001F1025E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defTabSz="609630"/>
            <a:endParaRPr lang="en-US" sz="1200" dirty="0">
              <a:solidFill>
                <a:prstClr val="white"/>
              </a:solidFill>
              <a:latin typeface="Aptos" panose="020B0004020202020204" pitchFamily="34" charset="0"/>
            </a:endParaRPr>
          </a:p>
        </p:txBody>
      </p:sp>
      <p:cxnSp>
        <p:nvCxnSpPr>
          <p:cNvPr id="4146" name="Straight Connector 4145">
            <a:extLst>
              <a:ext uri="{FF2B5EF4-FFF2-40B4-BE49-F238E27FC236}">
                <a16:creationId xmlns:a16="http://schemas.microsoft.com/office/drawing/2014/main" id="{BEFAE2A0-B30D-40C7-BB2F-AE3D6D5D001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148" name="Rectangle 4147">
            <a:extLst>
              <a:ext uri="{FF2B5EF4-FFF2-40B4-BE49-F238E27FC236}">
                <a16:creationId xmlns:a16="http://schemas.microsoft.com/office/drawing/2014/main" id="{7527CA15-1C7B-4C0C-86EE-385C1D6C98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045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630"/>
            <a:endParaRPr lang="en-US" sz="1200" dirty="0">
              <a:solidFill>
                <a:prstClr val="white"/>
              </a:solidFill>
              <a:latin typeface="Aptos" panose="020B0004020202020204" pitchFamily="34" charset="0"/>
            </a:endParaRPr>
          </a:p>
        </p:txBody>
      </p:sp>
      <p:sp>
        <p:nvSpPr>
          <p:cNvPr id="4150" name="Rectangle 4149">
            <a:extLst>
              <a:ext uri="{FF2B5EF4-FFF2-40B4-BE49-F238E27FC236}">
                <a16:creationId xmlns:a16="http://schemas.microsoft.com/office/drawing/2014/main" id="{ED643915-9209-40AB-8194-9D9125C0A3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defTabSz="609630"/>
            <a:endParaRPr lang="en-US" sz="1200" dirty="0">
              <a:solidFill>
                <a:prstClr val="white"/>
              </a:solidFill>
              <a:latin typeface="Aptos" panose="020B0004020202020204" pitchFamily="34" charset="0"/>
            </a:endParaRPr>
          </a:p>
        </p:txBody>
      </p:sp>
      <p:sp>
        <p:nvSpPr>
          <p:cNvPr id="2" name="Title 1">
            <a:extLst>
              <a:ext uri="{FF2B5EF4-FFF2-40B4-BE49-F238E27FC236}">
                <a16:creationId xmlns:a16="http://schemas.microsoft.com/office/drawing/2014/main" id="{AD89A5EF-BE78-B217-28D1-947D87725A6A}"/>
              </a:ext>
            </a:extLst>
          </p:cNvPr>
          <p:cNvSpPr>
            <a:spLocks noGrp="1"/>
          </p:cNvSpPr>
          <p:nvPr>
            <p:ph type="title"/>
          </p:nvPr>
        </p:nvSpPr>
        <p:spPr>
          <a:xfrm>
            <a:off x="995925" y="5595024"/>
            <a:ext cx="10697312" cy="822960"/>
          </a:xfrm>
        </p:spPr>
        <p:txBody>
          <a:bodyPr vert="horz" lIns="60960" tIns="30480" rIns="60960" bIns="30480" rtlCol="0" anchor="b">
            <a:noAutofit/>
          </a:bodyPr>
          <a:lstStyle/>
          <a:p>
            <a:pPr algn="ctr" defTabSz="609630"/>
            <a:r>
              <a:rPr lang="en-US" sz="4000" b="1" spc="-33" dirty="0">
                <a:solidFill>
                  <a:srgbClr val="FFFFFF"/>
                </a:solidFill>
              </a:rPr>
              <a:t>When we don’t communicate with empathy…</a:t>
            </a:r>
          </a:p>
        </p:txBody>
      </p:sp>
      <p:pic>
        <p:nvPicPr>
          <p:cNvPr id="4108" name="Picture 12" descr="Fear | Inside Out Wiki | Fandom">
            <a:extLst>
              <a:ext uri="{FF2B5EF4-FFF2-40B4-BE49-F238E27FC236}">
                <a16:creationId xmlns:a16="http://schemas.microsoft.com/office/drawing/2014/main" id="{81ADCD3D-1BD3-67CD-D0AB-0F41A3F66E2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90242" y="640080"/>
            <a:ext cx="1603217" cy="3602736"/>
          </a:xfrm>
          <a:prstGeom prst="rect">
            <a:avLst/>
          </a:prstGeom>
          <a:noFill/>
          <a:extLst>
            <a:ext uri="{909E8E84-426E-40DD-AFC4-6F175D3DCCD1}">
              <a14:hiddenFill xmlns:a14="http://schemas.microsoft.com/office/drawing/2010/main">
                <a:solidFill>
                  <a:srgbClr val="FFFFFF"/>
                </a:solidFill>
              </a14:hiddenFill>
            </a:ext>
          </a:extLst>
        </p:spPr>
      </p:pic>
      <p:sp>
        <p:nvSpPr>
          <p:cNvPr id="4152" name="Rectangle 4151">
            <a:extLst>
              <a:ext uri="{FF2B5EF4-FFF2-40B4-BE49-F238E27FC236}">
                <a16:creationId xmlns:a16="http://schemas.microsoft.com/office/drawing/2014/main" id="{8A54198A-4950-48AB-BDD3-16D7F9084A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8553" y="886968"/>
            <a:ext cx="64008"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630"/>
            <a:endParaRPr lang="en-US" sz="1200" dirty="0">
              <a:solidFill>
                <a:prstClr val="white"/>
              </a:solidFill>
              <a:latin typeface="Aptos" panose="020B0004020202020204" pitchFamily="34" charset="0"/>
            </a:endParaRPr>
          </a:p>
        </p:txBody>
      </p:sp>
      <p:pic>
        <p:nvPicPr>
          <p:cNvPr id="4112" name="Picture 16" descr="Sadness | Disney Wiki | Fandom">
            <a:extLst>
              <a:ext uri="{FF2B5EF4-FFF2-40B4-BE49-F238E27FC236}">
                <a16:creationId xmlns:a16="http://schemas.microsoft.com/office/drawing/2014/main" id="{370798D4-9F57-1AF1-A061-76473182581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432872" y="785056"/>
            <a:ext cx="3312785" cy="3312785"/>
          </a:xfrm>
          <a:prstGeom prst="rect">
            <a:avLst/>
          </a:prstGeom>
          <a:noFill/>
          <a:extLst>
            <a:ext uri="{909E8E84-426E-40DD-AFC4-6F175D3DCCD1}">
              <a14:hiddenFill xmlns:a14="http://schemas.microsoft.com/office/drawing/2010/main">
                <a:solidFill>
                  <a:srgbClr val="FFFFFF"/>
                </a:solidFill>
              </a14:hiddenFill>
            </a:ext>
          </a:extLst>
        </p:spPr>
      </p:pic>
      <p:sp>
        <p:nvSpPr>
          <p:cNvPr id="4154" name="Rectangle 4153">
            <a:extLst>
              <a:ext uri="{FF2B5EF4-FFF2-40B4-BE49-F238E27FC236}">
                <a16:creationId xmlns:a16="http://schemas.microsoft.com/office/drawing/2014/main" id="{30F05B05-D1D0-4D96-A6C6-E0095E789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5969" y="886968"/>
            <a:ext cx="64008" cy="31089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630"/>
            <a:endParaRPr lang="en-US" sz="1200" dirty="0">
              <a:solidFill>
                <a:prstClr val="white"/>
              </a:solidFill>
              <a:latin typeface="Aptos" panose="020B0004020202020204" pitchFamily="34" charset="0"/>
            </a:endParaRPr>
          </a:p>
        </p:txBody>
      </p:sp>
      <p:pic>
        <p:nvPicPr>
          <p:cNvPr id="4102" name="Picture 6" descr="Anger | Antagonists Wiki | Fandom">
            <a:extLst>
              <a:ext uri="{FF2B5EF4-FFF2-40B4-BE49-F238E27FC236}">
                <a16:creationId xmlns:a16="http://schemas.microsoft.com/office/drawing/2014/main" id="{924CA115-0FDA-DECD-67E3-74425524667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625722" y="640080"/>
            <a:ext cx="2521917" cy="3602736"/>
          </a:xfrm>
          <a:prstGeom prst="rect">
            <a:avLst/>
          </a:prstGeom>
          <a:noFill/>
          <a:extLst>
            <a:ext uri="{909E8E84-426E-40DD-AFC4-6F175D3DCCD1}">
              <a14:hiddenFill xmlns:a14="http://schemas.microsoft.com/office/drawing/2010/main">
                <a:solidFill>
                  <a:srgbClr val="FFFFFF"/>
                </a:solidFill>
              </a14:hiddenFill>
            </a:ext>
          </a:extLst>
        </p:spPr>
      </p:pic>
      <p:sp>
        <p:nvSpPr>
          <p:cNvPr id="4156" name="Rectangle 4155">
            <a:extLst>
              <a:ext uri="{FF2B5EF4-FFF2-40B4-BE49-F238E27FC236}">
                <a16:creationId xmlns:a16="http://schemas.microsoft.com/office/drawing/2014/main" id="{6561554E-8EEC-420C-93A0-4E77A8A0EB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4906176"/>
            <a:ext cx="12188952"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defTabSz="609630"/>
            <a:endParaRPr lang="en-US" sz="1200" dirty="0">
              <a:solidFill>
                <a:prstClr val="white"/>
              </a:solidFill>
              <a:latin typeface="Aptos" panose="020B0004020202020204" pitchFamily="34" charset="0"/>
            </a:endParaRPr>
          </a:p>
        </p:txBody>
      </p:sp>
    </p:spTree>
    <p:extLst>
      <p:ext uri="{BB962C8B-B14F-4D97-AF65-F5344CB8AC3E}">
        <p14:creationId xmlns:p14="http://schemas.microsoft.com/office/powerpoint/2010/main" val="101782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500"/>
                                        <p:tgtEl>
                                          <p:spTgt spid="410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08"/>
                                        </p:tgtEl>
                                        <p:attrNameLst>
                                          <p:attrName>style.visibility</p:attrName>
                                        </p:attrNameLst>
                                      </p:cBhvr>
                                      <p:to>
                                        <p:strVal val="visible"/>
                                      </p:to>
                                    </p:set>
                                    <p:animEffect transition="in" filter="fade">
                                      <p:cBhvr>
                                        <p:cTn id="12" dur="500"/>
                                        <p:tgtEl>
                                          <p:spTgt spid="410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12"/>
                                        </p:tgtEl>
                                        <p:attrNameLst>
                                          <p:attrName>style.visibility</p:attrName>
                                        </p:attrNameLst>
                                      </p:cBhvr>
                                      <p:to>
                                        <p:strVal val="visible"/>
                                      </p:to>
                                    </p:set>
                                    <p:animEffect transition="in" filter="fade">
                                      <p:cBhvr>
                                        <p:cTn id="17" dur="500"/>
                                        <p:tgtEl>
                                          <p:spTgt spid="4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BA7C2-2EC9-682C-9FE1-C7A7B70C8B7D}"/>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FBAD395-CBBC-AD66-777D-6145AF48CC1A}"/>
              </a:ext>
            </a:extLst>
          </p:cNvPr>
          <p:cNvSpPr/>
          <p:nvPr/>
        </p:nvSpPr>
        <p:spPr>
          <a:xfrm>
            <a:off x="5695950" y="866447"/>
            <a:ext cx="6302086" cy="541052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chemeClr val="bg2">
                    <a:lumMod val="75000"/>
                  </a:schemeClr>
                </a:solidFill>
                <a:effectLst/>
                <a:uLnTx/>
                <a:uFillTx/>
                <a:latin typeface="+mj-lt"/>
                <a:ea typeface="+mn-ea"/>
                <a:cs typeface="+mn-cs"/>
              </a:rPr>
              <a:t>EMPATHY BLOCKERS</a:t>
            </a:r>
          </a:p>
          <a:p>
            <a:pPr marL="0" marR="0" lvl="0" indent="0" algn="l" defTabSz="914400" rtl="0" eaLnBrk="1" fontAlgn="t" latinLnBrk="0" hangingPunct="1">
              <a:lnSpc>
                <a:spcPct val="100000"/>
              </a:lnSpc>
              <a:spcBef>
                <a:spcPts val="0"/>
              </a:spcBef>
              <a:spcAft>
                <a:spcPts val="0"/>
              </a:spcAft>
              <a:buClrTx/>
              <a:buSzTx/>
              <a:buFontTx/>
              <a:buNone/>
              <a:tabLst/>
              <a:defRPr/>
            </a:pPr>
            <a:endParaRPr lang="en-US" sz="3600" b="1" dirty="0">
              <a:solidFill>
                <a:srgbClr val="000000"/>
              </a:solidFill>
              <a:latin typeface="+mj-lt"/>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mj-lt"/>
                <a:ea typeface="+mn-ea"/>
                <a:cs typeface="+mn-cs"/>
              </a:rPr>
              <a:t>What behaviours send the message “I don’t care.” </a:t>
            </a:r>
            <a:endParaRPr kumimoji="0" lang="en-US" sz="3600" b="0" i="0" u="none" strike="noStrike" kern="1200" cap="none" spc="0" normalizeH="0" baseline="0" noProof="0" dirty="0">
              <a:ln>
                <a:noFill/>
              </a:ln>
              <a:solidFill>
                <a:srgbClr val="000000"/>
              </a:solidFill>
              <a:effectLst/>
              <a:uLnTx/>
              <a:uFillTx/>
              <a:latin typeface="+mj-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ptos Display" panose="020B0004020202020204" pitchFamily="34" charset="0"/>
              <a:ea typeface="+mn-ea"/>
              <a:cs typeface="+mn-cs"/>
            </a:endParaRPr>
          </a:p>
        </p:txBody>
      </p:sp>
      <p:sp>
        <p:nvSpPr>
          <p:cNvPr id="2" name="TextBox 1">
            <a:extLst>
              <a:ext uri="{FF2B5EF4-FFF2-40B4-BE49-F238E27FC236}">
                <a16:creationId xmlns:a16="http://schemas.microsoft.com/office/drawing/2014/main" id="{CFF6B5A6-E6B8-A953-B8F0-ECF69522BA4F}"/>
              </a:ext>
            </a:extLst>
          </p:cNvPr>
          <p:cNvSpPr txBox="1"/>
          <p:nvPr/>
        </p:nvSpPr>
        <p:spPr>
          <a:xfrm>
            <a:off x="452063" y="866447"/>
            <a:ext cx="425328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ANSWER IN THE CHAT</a:t>
            </a:r>
          </a:p>
        </p:txBody>
      </p:sp>
    </p:spTree>
    <p:extLst>
      <p:ext uri="{BB962C8B-B14F-4D97-AF65-F5344CB8AC3E}">
        <p14:creationId xmlns:p14="http://schemas.microsoft.com/office/powerpoint/2010/main" val="2259504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AA0FA60-4AE3-C988-1805-FDA56EC04078}"/>
              </a:ext>
            </a:extLst>
          </p:cNvPr>
          <p:cNvSpPr/>
          <p:nvPr/>
        </p:nvSpPr>
        <p:spPr>
          <a:xfrm>
            <a:off x="0" y="1825625"/>
            <a:ext cx="12192000" cy="503237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tIns="243840" rtlCol="0" anchor="t"/>
          <a:lstStyle/>
          <a:p>
            <a:pPr algn="ctr" defTabSz="609630"/>
            <a:endParaRPr lang="en-US" sz="1867">
              <a:solidFill>
                <a:prstClr val="white"/>
              </a:solidFill>
              <a:latin typeface="Aptos" panose="02110004020202020204"/>
            </a:endParaRPr>
          </a:p>
        </p:txBody>
      </p:sp>
      <p:sp>
        <p:nvSpPr>
          <p:cNvPr id="2" name="Title 1">
            <a:extLst>
              <a:ext uri="{FF2B5EF4-FFF2-40B4-BE49-F238E27FC236}">
                <a16:creationId xmlns:a16="http://schemas.microsoft.com/office/drawing/2014/main" id="{00A88550-3B49-3AF5-FBCE-080259009542}"/>
              </a:ext>
            </a:extLst>
          </p:cNvPr>
          <p:cNvSpPr>
            <a:spLocks noGrp="1"/>
          </p:cNvSpPr>
          <p:nvPr>
            <p:ph type="title"/>
          </p:nvPr>
        </p:nvSpPr>
        <p:spPr>
          <a:xfrm>
            <a:off x="0" y="365126"/>
            <a:ext cx="12192000" cy="1325563"/>
          </a:xfrm>
        </p:spPr>
        <p:txBody>
          <a:bodyPr anchor="ctr">
            <a:normAutofit/>
          </a:bodyPr>
          <a:lstStyle/>
          <a:p>
            <a:pPr algn="ctr"/>
            <a:r>
              <a:rPr lang="en-US" b="1" dirty="0">
                <a:solidFill>
                  <a:schemeClr val="bg1"/>
                </a:solidFill>
              </a:rPr>
              <a:t>Empathy Blockers</a:t>
            </a:r>
          </a:p>
        </p:txBody>
      </p:sp>
      <p:sp>
        <p:nvSpPr>
          <p:cNvPr id="8" name="Freeform: Shape 7">
            <a:extLst>
              <a:ext uri="{FF2B5EF4-FFF2-40B4-BE49-F238E27FC236}">
                <a16:creationId xmlns:a16="http://schemas.microsoft.com/office/drawing/2014/main" id="{BC7AA6B8-959C-903C-9AFE-D55E796725EA}"/>
              </a:ext>
            </a:extLst>
          </p:cNvPr>
          <p:cNvSpPr/>
          <p:nvPr/>
        </p:nvSpPr>
        <p:spPr>
          <a:xfrm>
            <a:off x="855137" y="2412658"/>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1D5E91"/>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Labelling:</a:t>
            </a:r>
            <a:br>
              <a:rPr lang="en-US" sz="1867" b="1" dirty="0">
                <a:solidFill>
                  <a:prstClr val="white"/>
                </a:solidFill>
                <a:latin typeface="Aptos" panose="02110004020202020204"/>
              </a:rPr>
            </a:br>
            <a:r>
              <a:rPr lang="en-US" sz="1867" b="1" dirty="0">
                <a:solidFill>
                  <a:prstClr val="white"/>
                </a:solidFill>
                <a:latin typeface="Aptos" panose="02110004020202020204"/>
              </a:rPr>
              <a:t> </a:t>
            </a:r>
            <a:r>
              <a:rPr lang="en-US" sz="1867" dirty="0">
                <a:solidFill>
                  <a:prstClr val="white"/>
                </a:solidFill>
                <a:latin typeface="Aptos" panose="02110004020202020204"/>
              </a:rPr>
              <a:t>you’re an idiot, that was stupid, etc.</a:t>
            </a:r>
          </a:p>
        </p:txBody>
      </p:sp>
      <p:sp>
        <p:nvSpPr>
          <p:cNvPr id="9" name="Freeform: Shape 8">
            <a:extLst>
              <a:ext uri="{FF2B5EF4-FFF2-40B4-BE49-F238E27FC236}">
                <a16:creationId xmlns:a16="http://schemas.microsoft.com/office/drawing/2014/main" id="{D3E8A033-71B4-1E79-5EE8-120C4876A33B}"/>
              </a:ext>
            </a:extLst>
          </p:cNvPr>
          <p:cNvSpPr/>
          <p:nvPr/>
        </p:nvSpPr>
        <p:spPr>
          <a:xfrm>
            <a:off x="3543597" y="2412658"/>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055C9D"/>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Blaming/Accusing: </a:t>
            </a:r>
            <a:r>
              <a:rPr lang="en-US" sz="1867" dirty="0">
                <a:solidFill>
                  <a:prstClr val="white"/>
                </a:solidFill>
                <a:latin typeface="Aptos" panose="02110004020202020204"/>
              </a:rPr>
              <a:t>it’s your fault</a:t>
            </a:r>
          </a:p>
        </p:txBody>
      </p:sp>
      <p:sp>
        <p:nvSpPr>
          <p:cNvPr id="10" name="Freeform: Shape 9">
            <a:extLst>
              <a:ext uri="{FF2B5EF4-FFF2-40B4-BE49-F238E27FC236}">
                <a16:creationId xmlns:a16="http://schemas.microsoft.com/office/drawing/2014/main" id="{468A121D-3C6F-BD71-2CD3-64393F40D1F1}"/>
              </a:ext>
            </a:extLst>
          </p:cNvPr>
          <p:cNvSpPr/>
          <p:nvPr/>
        </p:nvSpPr>
        <p:spPr>
          <a:xfrm>
            <a:off x="6232059" y="2412658"/>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055C9D"/>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Shaming: </a:t>
            </a:r>
            <a:br>
              <a:rPr lang="en-US" sz="1867" b="1" dirty="0">
                <a:solidFill>
                  <a:prstClr val="white"/>
                </a:solidFill>
                <a:latin typeface="Aptos" panose="02110004020202020204"/>
              </a:rPr>
            </a:br>
            <a:r>
              <a:rPr lang="en-US" sz="1867" dirty="0">
                <a:solidFill>
                  <a:prstClr val="white"/>
                </a:solidFill>
                <a:latin typeface="Aptos" panose="02110004020202020204"/>
              </a:rPr>
              <a:t>you should have</a:t>
            </a:r>
          </a:p>
        </p:txBody>
      </p:sp>
      <p:sp>
        <p:nvSpPr>
          <p:cNvPr id="11" name="Freeform: Shape 10">
            <a:extLst>
              <a:ext uri="{FF2B5EF4-FFF2-40B4-BE49-F238E27FC236}">
                <a16:creationId xmlns:a16="http://schemas.microsoft.com/office/drawing/2014/main" id="{F66CF9ED-1A77-9507-5D3A-D3D653D8BD18}"/>
              </a:ext>
            </a:extLst>
          </p:cNvPr>
          <p:cNvSpPr/>
          <p:nvPr/>
        </p:nvSpPr>
        <p:spPr>
          <a:xfrm>
            <a:off x="8920519" y="2412658"/>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055C9D"/>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Generalizing: </a:t>
            </a:r>
            <a:br>
              <a:rPr lang="en-US" sz="1867" b="1" dirty="0">
                <a:solidFill>
                  <a:prstClr val="white"/>
                </a:solidFill>
                <a:latin typeface="Aptos" panose="02110004020202020204"/>
              </a:rPr>
            </a:br>
            <a:r>
              <a:rPr lang="en-US" sz="1867" dirty="0">
                <a:solidFill>
                  <a:prstClr val="white"/>
                </a:solidFill>
                <a:latin typeface="Aptos" panose="02110004020202020204"/>
              </a:rPr>
              <a:t>you always/never</a:t>
            </a:r>
          </a:p>
        </p:txBody>
      </p:sp>
      <p:sp>
        <p:nvSpPr>
          <p:cNvPr id="12" name="Freeform: Shape 11">
            <a:extLst>
              <a:ext uri="{FF2B5EF4-FFF2-40B4-BE49-F238E27FC236}">
                <a16:creationId xmlns:a16="http://schemas.microsoft.com/office/drawing/2014/main" id="{B3793EED-841B-3875-0C04-5143F836E640}"/>
              </a:ext>
            </a:extLst>
          </p:cNvPr>
          <p:cNvSpPr/>
          <p:nvPr/>
        </p:nvSpPr>
        <p:spPr>
          <a:xfrm>
            <a:off x="841281" y="4123497"/>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055C9D"/>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Dismissing and minimizing:</a:t>
            </a:r>
            <a:br>
              <a:rPr lang="en-US" sz="1867" b="1" dirty="0">
                <a:solidFill>
                  <a:prstClr val="white"/>
                </a:solidFill>
                <a:latin typeface="Aptos" panose="02110004020202020204"/>
              </a:rPr>
            </a:br>
            <a:r>
              <a:rPr lang="en-US" sz="1867" dirty="0">
                <a:solidFill>
                  <a:prstClr val="white"/>
                </a:solidFill>
                <a:latin typeface="Aptos" panose="02110004020202020204"/>
              </a:rPr>
              <a:t>it’s not a big deal, get over it, don’t worry</a:t>
            </a:r>
          </a:p>
        </p:txBody>
      </p:sp>
      <p:sp>
        <p:nvSpPr>
          <p:cNvPr id="13" name="Freeform: Shape 12">
            <a:extLst>
              <a:ext uri="{FF2B5EF4-FFF2-40B4-BE49-F238E27FC236}">
                <a16:creationId xmlns:a16="http://schemas.microsoft.com/office/drawing/2014/main" id="{B14FE0D2-EABD-CB0B-1157-19EB852F81EC}"/>
              </a:ext>
            </a:extLst>
          </p:cNvPr>
          <p:cNvSpPr/>
          <p:nvPr/>
        </p:nvSpPr>
        <p:spPr>
          <a:xfrm>
            <a:off x="3529742" y="4123497"/>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055C9D"/>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Interrupting: </a:t>
            </a:r>
            <a:br>
              <a:rPr lang="en-US" sz="1867" b="1" dirty="0">
                <a:solidFill>
                  <a:prstClr val="white"/>
                </a:solidFill>
                <a:latin typeface="Aptos" panose="02110004020202020204"/>
              </a:rPr>
            </a:br>
            <a:r>
              <a:rPr lang="en-US" sz="1867" dirty="0">
                <a:solidFill>
                  <a:prstClr val="white"/>
                </a:solidFill>
                <a:latin typeface="Aptos" panose="02110004020202020204"/>
              </a:rPr>
              <a:t>finishing sentences, not giving people time to get their ideas out</a:t>
            </a:r>
          </a:p>
        </p:txBody>
      </p:sp>
      <p:sp>
        <p:nvSpPr>
          <p:cNvPr id="14" name="Freeform: Shape 13">
            <a:extLst>
              <a:ext uri="{FF2B5EF4-FFF2-40B4-BE49-F238E27FC236}">
                <a16:creationId xmlns:a16="http://schemas.microsoft.com/office/drawing/2014/main" id="{6199AC8E-67AE-C14B-942E-095DBE9B060A}"/>
              </a:ext>
            </a:extLst>
          </p:cNvPr>
          <p:cNvSpPr/>
          <p:nvPr/>
        </p:nvSpPr>
        <p:spPr>
          <a:xfrm>
            <a:off x="6218203" y="4123497"/>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055C9D"/>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One-upping / hijacking the conversation</a:t>
            </a:r>
            <a:r>
              <a:rPr lang="en-US" sz="1867" dirty="0">
                <a:solidFill>
                  <a:prstClr val="white"/>
                </a:solidFill>
                <a:latin typeface="Aptos" panose="02110004020202020204"/>
              </a:rPr>
              <a:t>:</a:t>
            </a:r>
            <a:br>
              <a:rPr lang="en-US" sz="1867" dirty="0">
                <a:solidFill>
                  <a:prstClr val="white"/>
                </a:solidFill>
                <a:latin typeface="Aptos" panose="02110004020202020204"/>
              </a:rPr>
            </a:br>
            <a:r>
              <a:rPr lang="en-US" sz="1867" dirty="0">
                <a:solidFill>
                  <a:prstClr val="white"/>
                </a:solidFill>
                <a:latin typeface="Aptos" panose="02110004020202020204"/>
              </a:rPr>
              <a:t> so back to me… </a:t>
            </a:r>
          </a:p>
        </p:txBody>
      </p:sp>
      <p:sp>
        <p:nvSpPr>
          <p:cNvPr id="15" name="Freeform: Shape 14">
            <a:extLst>
              <a:ext uri="{FF2B5EF4-FFF2-40B4-BE49-F238E27FC236}">
                <a16:creationId xmlns:a16="http://schemas.microsoft.com/office/drawing/2014/main" id="{43471299-9CF8-C55A-B9F3-D6447185D0B3}"/>
              </a:ext>
            </a:extLst>
          </p:cNvPr>
          <p:cNvSpPr/>
          <p:nvPr/>
        </p:nvSpPr>
        <p:spPr>
          <a:xfrm>
            <a:off x="8920519" y="4123497"/>
            <a:ext cx="2444055" cy="1466433"/>
          </a:xfrm>
          <a:custGeom>
            <a:avLst/>
            <a:gdLst>
              <a:gd name="csX0" fmla="*/ 0 w 3666083"/>
              <a:gd name="csY0" fmla="*/ 0 h 2199649"/>
              <a:gd name="csX1" fmla="*/ 3666083 w 3666083"/>
              <a:gd name="csY1" fmla="*/ 0 h 2199649"/>
              <a:gd name="csX2" fmla="*/ 3666083 w 3666083"/>
              <a:gd name="csY2" fmla="*/ 2199649 h 2199649"/>
              <a:gd name="csX3" fmla="*/ 0 w 3666083"/>
              <a:gd name="csY3" fmla="*/ 2199649 h 2199649"/>
              <a:gd name="csX4" fmla="*/ 0 w 3666083"/>
              <a:gd name="csY4" fmla="*/ 0 h 2199649"/>
            </a:gdLst>
            <a:ahLst/>
            <a:cxnLst>
              <a:cxn ang="0">
                <a:pos x="csX0" y="csY0"/>
              </a:cxn>
              <a:cxn ang="0">
                <a:pos x="csX1" y="csY1"/>
              </a:cxn>
              <a:cxn ang="0">
                <a:pos x="csX2" y="csY2"/>
              </a:cxn>
              <a:cxn ang="0">
                <a:pos x="csX3" y="csY3"/>
              </a:cxn>
              <a:cxn ang="0">
                <a:pos x="csX4" y="csY4"/>
              </a:cxn>
            </a:cxnLst>
            <a:rect l="l" t="t" r="r" b="b"/>
            <a:pathLst>
              <a:path w="3666083" h="2199649">
                <a:moveTo>
                  <a:pt x="0" y="0"/>
                </a:moveTo>
                <a:lnTo>
                  <a:pt x="3666083" y="0"/>
                </a:lnTo>
                <a:lnTo>
                  <a:pt x="3666083" y="2199649"/>
                </a:lnTo>
                <a:lnTo>
                  <a:pt x="0" y="2199649"/>
                </a:lnTo>
                <a:lnTo>
                  <a:pt x="0" y="0"/>
                </a:lnTo>
                <a:close/>
              </a:path>
            </a:pathLst>
          </a:custGeom>
          <a:solidFill>
            <a:srgbClr val="055C9D"/>
          </a:solidFill>
        </p:spPr>
        <p:style>
          <a:lnRef idx="3">
            <a:schemeClr val="lt1">
              <a:hueOff val="0"/>
              <a:satOff val="0"/>
              <a:lumOff val="0"/>
              <a:alphaOff val="0"/>
            </a:schemeClr>
          </a:lnRef>
          <a:fillRef idx="1">
            <a:scrgbClr r="0" g="0" b="0"/>
          </a:fillRef>
          <a:effectRef idx="1">
            <a:schemeClr val="accent2">
              <a:hueOff val="0"/>
              <a:satOff val="0"/>
              <a:lumOff val="0"/>
              <a:alphaOff val="0"/>
            </a:schemeClr>
          </a:effectRef>
          <a:fontRef idx="minor">
            <a:schemeClr val="lt1"/>
          </a:fontRef>
        </p:style>
        <p:txBody>
          <a:bodyPr spcFirstLastPara="0" vert="horz" wrap="square" lIns="73660" tIns="243840" rIns="73660" bIns="73660" numCol="1" spcCol="1270" anchor="t" anchorCtr="0">
            <a:noAutofit/>
          </a:bodyPr>
          <a:lstStyle/>
          <a:p>
            <a:pPr algn="ctr" defTabSz="859410">
              <a:lnSpc>
                <a:spcPct val="90000"/>
              </a:lnSpc>
              <a:spcBef>
                <a:spcPct val="0"/>
              </a:spcBef>
              <a:spcAft>
                <a:spcPct val="35000"/>
              </a:spcAft>
            </a:pPr>
            <a:r>
              <a:rPr lang="en-US" sz="1867" b="1" dirty="0">
                <a:solidFill>
                  <a:prstClr val="white"/>
                </a:solidFill>
                <a:latin typeface="Aptos" panose="02110004020202020204"/>
              </a:rPr>
              <a:t>Poor body language: </a:t>
            </a:r>
            <a:br>
              <a:rPr lang="en-US" sz="1867" b="1" dirty="0">
                <a:solidFill>
                  <a:prstClr val="white"/>
                </a:solidFill>
                <a:latin typeface="Aptos" panose="02110004020202020204"/>
              </a:rPr>
            </a:br>
            <a:r>
              <a:rPr lang="en-US" sz="1867" dirty="0">
                <a:solidFill>
                  <a:prstClr val="white"/>
                </a:solidFill>
                <a:latin typeface="Aptos" panose="02110004020202020204"/>
              </a:rPr>
              <a:t>lack of eye contact, looking away, arms crossed</a:t>
            </a:r>
          </a:p>
        </p:txBody>
      </p:sp>
      <p:pic>
        <p:nvPicPr>
          <p:cNvPr id="16" name="Picture 16" descr="Sadness | Disney Wiki | Fandom">
            <a:extLst>
              <a:ext uri="{FF2B5EF4-FFF2-40B4-BE49-F238E27FC236}">
                <a16:creationId xmlns:a16="http://schemas.microsoft.com/office/drawing/2014/main" id="{A4AF5B67-0B30-CEC0-8925-89D5DBCAAAB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74864" y="-279400"/>
            <a:ext cx="2105025" cy="210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914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fade">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Effect transition="in" filter="fade">
                                      <p:cBhvr>
                                        <p:cTn id="32" dur="500"/>
                                        <p:tgtEl>
                                          <p:spTgt spid="1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5">
                                            <p:txEl>
                                              <p:pRg st="0" end="0"/>
                                            </p:txEl>
                                          </p:spTgt>
                                        </p:tgtEl>
                                        <p:attrNameLst>
                                          <p:attrName>style.visibility</p:attrName>
                                        </p:attrNameLst>
                                      </p:cBhvr>
                                      <p:to>
                                        <p:strVal val="visible"/>
                                      </p:to>
                                    </p:set>
                                    <p:animEffect transition="in" filter="fade">
                                      <p:cBhvr>
                                        <p:cTn id="42" dur="500"/>
                                        <p:tgtEl>
                                          <p:spTgt spid="15">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9A481-D67B-CC91-1987-1F2318E473EC}"/>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B276A230-490D-5EAA-1F59-0441B3D1B8CB}"/>
              </a:ext>
            </a:extLst>
          </p:cNvPr>
          <p:cNvSpPr/>
          <p:nvPr/>
        </p:nvSpPr>
        <p:spPr>
          <a:xfrm>
            <a:off x="7110842" y="2136141"/>
            <a:ext cx="4443846" cy="3798222"/>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lumMod val="25000"/>
                  <a:lumOff val="75000"/>
                </a:schemeClr>
              </a:solidFill>
            </a:endParaRPr>
          </a:p>
        </p:txBody>
      </p:sp>
      <p:sp>
        <p:nvSpPr>
          <p:cNvPr id="13" name="Rectangle 12">
            <a:extLst>
              <a:ext uri="{FF2B5EF4-FFF2-40B4-BE49-F238E27FC236}">
                <a16:creationId xmlns:a16="http://schemas.microsoft.com/office/drawing/2014/main" id="{C3E75063-8883-E995-E38A-D094FA382ED9}"/>
              </a:ext>
            </a:extLst>
          </p:cNvPr>
          <p:cNvSpPr/>
          <p:nvPr/>
        </p:nvSpPr>
        <p:spPr>
          <a:xfrm>
            <a:off x="3874077" y="2124363"/>
            <a:ext cx="2590799" cy="3798222"/>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lumMod val="25000"/>
                  <a:lumOff val="75000"/>
                </a:schemeClr>
              </a:solidFill>
            </a:endParaRPr>
          </a:p>
        </p:txBody>
      </p:sp>
      <p:sp>
        <p:nvSpPr>
          <p:cNvPr id="6" name="Title 1">
            <a:extLst>
              <a:ext uri="{FF2B5EF4-FFF2-40B4-BE49-F238E27FC236}">
                <a16:creationId xmlns:a16="http://schemas.microsoft.com/office/drawing/2014/main" id="{73FE29F4-191B-7BAF-8689-2F8077A03009}"/>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panose="020B0004020202020204" pitchFamily="34" charset="0"/>
              </a:rPr>
              <a:t>The D.E.A.R. Model</a:t>
            </a:r>
            <a:endParaRPr lang="en-US" sz="5867" spc="-50" dirty="0">
              <a:solidFill>
                <a:srgbClr val="000000">
                  <a:lumMod val="75000"/>
                  <a:lumOff val="25000"/>
                </a:srgbClr>
              </a:solidFill>
              <a:latin typeface="Aptos" panose="020B0004020202020204" pitchFamily="34" charset="0"/>
              <a:ea typeface="Calibri"/>
              <a:cs typeface="Calibri"/>
            </a:endParaRPr>
          </a:p>
        </p:txBody>
      </p:sp>
      <p:sp>
        <p:nvSpPr>
          <p:cNvPr id="2" name="Rectangle 1">
            <a:extLst>
              <a:ext uri="{FF2B5EF4-FFF2-40B4-BE49-F238E27FC236}">
                <a16:creationId xmlns:a16="http://schemas.microsoft.com/office/drawing/2014/main" id="{5FE23AC6-8652-10C1-455B-A92BC4FAA861}"/>
              </a:ext>
            </a:extLst>
          </p:cNvPr>
          <p:cNvSpPr/>
          <p:nvPr/>
        </p:nvSpPr>
        <p:spPr>
          <a:xfrm>
            <a:off x="637312" y="2124363"/>
            <a:ext cx="2590800"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pPr>
            <a:r>
              <a:rPr lang="en-US" sz="6400" b="1" dirty="0">
                <a:solidFill>
                  <a:prstClr val="white"/>
                </a:solidFill>
                <a:latin typeface="Aptos" panose="020B0004020202020204" pitchFamily="34" charset="0"/>
              </a:rPr>
              <a:t>E </a:t>
            </a:r>
          </a:p>
          <a:p>
            <a:pPr algn="ctr" defTabSz="609630" fontAlgn="t">
              <a:spcAft>
                <a:spcPts val="800"/>
              </a:spcAft>
            </a:pPr>
            <a:r>
              <a:rPr lang="en-US" sz="3600" b="1" dirty="0">
                <a:solidFill>
                  <a:prstClr val="white"/>
                </a:solidFill>
                <a:latin typeface="Aptos" panose="020B0004020202020204" pitchFamily="34" charset="0"/>
              </a:rPr>
              <a:t>Empathize </a:t>
            </a:r>
          </a:p>
          <a:p>
            <a:pPr algn="ctr" defTabSz="609630" fontAlgn="t">
              <a:spcAft>
                <a:spcPts val="800"/>
              </a:spcAft>
            </a:pPr>
            <a:endParaRPr lang="en-US" sz="1000" b="1" dirty="0">
              <a:solidFill>
                <a:prstClr val="white"/>
              </a:solidFill>
              <a:latin typeface="Aptos" panose="020B0004020202020204" pitchFamily="34" charset="0"/>
            </a:endParaRPr>
          </a:p>
          <a:p>
            <a:pPr algn="ctr" defTabSz="609630" fontAlgn="t">
              <a:spcAft>
                <a:spcPts val="800"/>
              </a:spcAft>
            </a:pPr>
            <a:r>
              <a:rPr lang="en-US" sz="1600" dirty="0">
                <a:solidFill>
                  <a:prstClr val="white"/>
                </a:solidFill>
                <a:latin typeface="Aptos" panose="020B0004020202020204" pitchFamily="34" charset="0"/>
              </a:rPr>
              <a:t>Acknowledge the human challenge.</a:t>
            </a:r>
          </a:p>
          <a:p>
            <a:pPr algn="ctr" defTabSz="609630" fontAlgn="t">
              <a:spcAft>
                <a:spcPts val="800"/>
              </a:spcAft>
            </a:pPr>
            <a:r>
              <a:rPr lang="en-US" sz="1600" dirty="0">
                <a:solidFill>
                  <a:prstClr val="white"/>
                </a:solidFill>
                <a:latin typeface="Aptos" panose="020B0004020202020204" pitchFamily="34" charset="0"/>
              </a:rPr>
              <a:t>“I imagine things might have been overwhelming…”</a:t>
            </a:r>
          </a:p>
        </p:txBody>
      </p:sp>
      <p:sp>
        <p:nvSpPr>
          <p:cNvPr id="8" name="TextBox 7">
            <a:extLst>
              <a:ext uri="{FF2B5EF4-FFF2-40B4-BE49-F238E27FC236}">
                <a16:creationId xmlns:a16="http://schemas.microsoft.com/office/drawing/2014/main" id="{BE130F0E-7A0F-A850-5EA7-56452487A395}"/>
              </a:ext>
            </a:extLst>
          </p:cNvPr>
          <p:cNvSpPr txBox="1"/>
          <p:nvPr/>
        </p:nvSpPr>
        <p:spPr>
          <a:xfrm>
            <a:off x="7349833" y="2290425"/>
            <a:ext cx="3927767" cy="3200876"/>
          </a:xfrm>
          <a:prstGeom prst="rect">
            <a:avLst/>
          </a:prstGeom>
          <a:noFill/>
        </p:spPr>
        <p:txBody>
          <a:bodyPr wrap="square">
            <a:spAutoFit/>
          </a:bodyPr>
          <a:lstStyle/>
          <a:p>
            <a:pPr>
              <a:spcAft>
                <a:spcPts val="1200"/>
              </a:spcAft>
            </a:pPr>
            <a:r>
              <a:rPr lang="en-US" b="1" dirty="0">
                <a:solidFill>
                  <a:schemeClr val="tx2">
                    <a:lumMod val="75000"/>
                    <a:lumOff val="25000"/>
                  </a:schemeClr>
                </a:solidFill>
                <a:latin typeface="Aptos" panose="020B0004020202020204" pitchFamily="34" charset="0"/>
              </a:rPr>
              <a:t>EXPRESS EMPATHY</a:t>
            </a:r>
          </a:p>
          <a:p>
            <a:pPr marL="285750" indent="-285750">
              <a:spcAft>
                <a:spcPts val="1200"/>
              </a:spcAft>
              <a:buFont typeface="Arial" panose="020B0604020202020204" pitchFamily="34" charset="0"/>
              <a:buChar char="•"/>
            </a:pPr>
            <a:r>
              <a:rPr lang="en-US" dirty="0">
                <a:solidFill>
                  <a:schemeClr val="tx2">
                    <a:lumMod val="75000"/>
                    <a:lumOff val="25000"/>
                  </a:schemeClr>
                </a:solidFill>
                <a:latin typeface="Aptos" panose="020B0004020202020204" pitchFamily="34" charset="0"/>
              </a:rPr>
              <a:t>I understand things are very busy…</a:t>
            </a:r>
          </a:p>
          <a:p>
            <a:pPr marL="285750" indent="-285750">
              <a:spcAft>
                <a:spcPts val="1200"/>
              </a:spcAft>
              <a:buFont typeface="Arial" panose="020B0604020202020204" pitchFamily="34" charset="0"/>
              <a:buChar char="•"/>
            </a:pPr>
            <a:r>
              <a:rPr lang="en-US" dirty="0">
                <a:solidFill>
                  <a:schemeClr val="tx2">
                    <a:lumMod val="75000"/>
                    <a:lumOff val="25000"/>
                  </a:schemeClr>
                </a:solidFill>
                <a:latin typeface="Aptos" panose="020B0004020202020204" pitchFamily="34" charset="0"/>
              </a:rPr>
              <a:t>I can see the situation has been frustrating…</a:t>
            </a:r>
          </a:p>
          <a:p>
            <a:pPr marL="285750" indent="-285750">
              <a:spcAft>
                <a:spcPts val="1200"/>
              </a:spcAft>
              <a:buFont typeface="Arial" panose="020B0604020202020204" pitchFamily="34" charset="0"/>
              <a:buChar char="•"/>
            </a:pPr>
            <a:r>
              <a:rPr lang="en-US" dirty="0">
                <a:solidFill>
                  <a:schemeClr val="tx2">
                    <a:lumMod val="75000"/>
                    <a:lumOff val="25000"/>
                  </a:schemeClr>
                </a:solidFill>
                <a:latin typeface="Aptos" panose="020B0004020202020204" pitchFamily="34" charset="0"/>
              </a:rPr>
              <a:t>I know there have been lots of changes lately and I understand this can be difficult…</a:t>
            </a:r>
          </a:p>
          <a:p>
            <a:pPr marL="285750" indent="-285750">
              <a:spcAft>
                <a:spcPts val="1200"/>
              </a:spcAft>
              <a:buFont typeface="Arial" panose="020B0604020202020204" pitchFamily="34" charset="0"/>
              <a:buChar char="•"/>
            </a:pPr>
            <a:r>
              <a:rPr lang="en-US" dirty="0">
                <a:solidFill>
                  <a:schemeClr val="tx2">
                    <a:lumMod val="75000"/>
                    <a:lumOff val="25000"/>
                  </a:schemeClr>
                </a:solidFill>
                <a:latin typeface="Aptos" panose="020B0004020202020204" pitchFamily="34" charset="0"/>
              </a:rPr>
              <a:t>I know it can be challenging when…</a:t>
            </a:r>
          </a:p>
        </p:txBody>
      </p:sp>
      <p:pic>
        <p:nvPicPr>
          <p:cNvPr id="11" name="Graphic 10" descr="Shoe footprints with solid fill">
            <a:extLst>
              <a:ext uri="{FF2B5EF4-FFF2-40B4-BE49-F238E27FC236}">
                <a16:creationId xmlns:a16="http://schemas.microsoft.com/office/drawing/2014/main" id="{FDE03351-CB5C-274E-456E-D61D03842DA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13067" y="3367372"/>
            <a:ext cx="2112818" cy="2112818"/>
          </a:xfrm>
          <a:prstGeom prst="rect">
            <a:avLst/>
          </a:prstGeom>
        </p:spPr>
      </p:pic>
      <p:sp>
        <p:nvSpPr>
          <p:cNvPr id="12" name="TextBox 11">
            <a:extLst>
              <a:ext uri="{FF2B5EF4-FFF2-40B4-BE49-F238E27FC236}">
                <a16:creationId xmlns:a16="http://schemas.microsoft.com/office/drawing/2014/main" id="{2C16DE3A-9075-B602-FB03-E9D1BDC227AF}"/>
              </a:ext>
            </a:extLst>
          </p:cNvPr>
          <p:cNvSpPr txBox="1"/>
          <p:nvPr/>
        </p:nvSpPr>
        <p:spPr>
          <a:xfrm>
            <a:off x="3939886" y="2278647"/>
            <a:ext cx="2421082" cy="646331"/>
          </a:xfrm>
          <a:prstGeom prst="rect">
            <a:avLst/>
          </a:prstGeom>
          <a:noFill/>
        </p:spPr>
        <p:txBody>
          <a:bodyPr wrap="square" rtlCol="0">
            <a:spAutoFit/>
          </a:bodyPr>
          <a:lstStyle/>
          <a:p>
            <a:pPr algn="ctr"/>
            <a:r>
              <a:rPr lang="en-US" b="1" dirty="0">
                <a:solidFill>
                  <a:schemeClr val="tx2">
                    <a:lumMod val="75000"/>
                    <a:lumOff val="25000"/>
                  </a:schemeClr>
                </a:solidFill>
                <a:latin typeface="Aptos" panose="020B0004020202020204" pitchFamily="34" charset="0"/>
              </a:rPr>
              <a:t>PUT YOURSELF IN</a:t>
            </a:r>
            <a:br>
              <a:rPr lang="en-US" b="1" dirty="0">
                <a:solidFill>
                  <a:schemeClr val="tx2">
                    <a:lumMod val="75000"/>
                    <a:lumOff val="25000"/>
                  </a:schemeClr>
                </a:solidFill>
                <a:latin typeface="Aptos" panose="020B0004020202020204" pitchFamily="34" charset="0"/>
              </a:rPr>
            </a:br>
            <a:r>
              <a:rPr lang="en-US" b="1" dirty="0">
                <a:solidFill>
                  <a:schemeClr val="tx2">
                    <a:lumMod val="75000"/>
                    <a:lumOff val="25000"/>
                  </a:schemeClr>
                </a:solidFill>
                <a:latin typeface="Aptos" panose="020B0004020202020204" pitchFamily="34" charset="0"/>
              </a:rPr>
              <a:t>THEIR SHOES</a:t>
            </a:r>
          </a:p>
        </p:txBody>
      </p:sp>
      <p:sp>
        <p:nvSpPr>
          <p:cNvPr id="16" name="Arrow: Right 15">
            <a:extLst>
              <a:ext uri="{FF2B5EF4-FFF2-40B4-BE49-F238E27FC236}">
                <a16:creationId xmlns:a16="http://schemas.microsoft.com/office/drawing/2014/main" id="{D39FF7B3-1609-8D02-10DA-04A742A90419}"/>
              </a:ext>
            </a:extLst>
          </p:cNvPr>
          <p:cNvSpPr/>
          <p:nvPr/>
        </p:nvSpPr>
        <p:spPr>
          <a:xfrm>
            <a:off x="3252355" y="3337399"/>
            <a:ext cx="607867" cy="553464"/>
          </a:xfrm>
          <a:prstGeom prst="rightArrow">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id="{1173634B-D170-C83A-D351-4E1366EAF675}"/>
              </a:ext>
            </a:extLst>
          </p:cNvPr>
          <p:cNvSpPr/>
          <p:nvPr/>
        </p:nvSpPr>
        <p:spPr>
          <a:xfrm>
            <a:off x="6502110" y="3367372"/>
            <a:ext cx="607867" cy="553464"/>
          </a:xfrm>
          <a:prstGeom prst="rightArrow">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970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Effect transition="in" filter="fade">
                                      <p:cBhvr>
                                        <p:cTn id="31" dur="500"/>
                                        <p:tgtEl>
                                          <p:spTgt spid="8">
                                            <p:txEl>
                                              <p:pRg st="0" end="0"/>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txEl>
                                              <p:pRg st="1" end="1"/>
                                            </p:txEl>
                                          </p:spTgt>
                                        </p:tgtEl>
                                        <p:attrNameLst>
                                          <p:attrName>style.visibility</p:attrName>
                                        </p:attrNameLst>
                                      </p:cBhvr>
                                      <p:to>
                                        <p:strVal val="visible"/>
                                      </p:to>
                                    </p:set>
                                    <p:animEffect transition="in" filter="fade">
                                      <p:cBhvr>
                                        <p:cTn id="34" dur="500"/>
                                        <p:tgtEl>
                                          <p:spTgt spid="8">
                                            <p:txEl>
                                              <p:pRg st="1" end="1"/>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fade">
                                      <p:cBhvr>
                                        <p:cTn id="37" dur="500"/>
                                        <p:tgtEl>
                                          <p:spTgt spid="8">
                                            <p:txEl>
                                              <p:pRg st="2" end="2"/>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8">
                                            <p:txEl>
                                              <p:pRg st="3" end="3"/>
                                            </p:txEl>
                                          </p:spTgt>
                                        </p:tgtEl>
                                        <p:attrNameLst>
                                          <p:attrName>style.visibility</p:attrName>
                                        </p:attrNameLst>
                                      </p:cBhvr>
                                      <p:to>
                                        <p:strVal val="visible"/>
                                      </p:to>
                                    </p:set>
                                    <p:animEffect transition="in" filter="fade">
                                      <p:cBhvr>
                                        <p:cTn id="40" dur="500"/>
                                        <p:tgtEl>
                                          <p:spTgt spid="8">
                                            <p:txEl>
                                              <p:pRg st="3" end="3"/>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8">
                                            <p:txEl>
                                              <p:pRg st="4" end="4"/>
                                            </p:txEl>
                                          </p:spTgt>
                                        </p:tgtEl>
                                        <p:attrNameLst>
                                          <p:attrName>style.visibility</p:attrName>
                                        </p:attrNameLst>
                                      </p:cBhvr>
                                      <p:to>
                                        <p:strVal val="visible"/>
                                      </p:to>
                                    </p:set>
                                    <p:animEffect transition="in" filter="fade">
                                      <p:cBhvr>
                                        <p:cTn id="43"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8" grpId="0" build="allAtOnce"/>
      <p:bldP spid="12" grpId="0"/>
      <p:bldP spid="16"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78AF0-9111-D24D-BD27-58527F86F2E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86C1B37B-E18C-9C12-E68C-6B923B00E8A5}"/>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marL="0" marR="0" lvl="0" indent="0" algn="ctr" defTabSz="914446" rtl="0" eaLnBrk="1" fontAlgn="auto" latinLnBrk="0" hangingPunct="1">
              <a:lnSpc>
                <a:spcPct val="85000"/>
              </a:lnSpc>
              <a:spcBef>
                <a:spcPct val="0"/>
              </a:spcBef>
              <a:spcAft>
                <a:spcPts val="0"/>
              </a:spcAft>
              <a:buClrTx/>
              <a:buSzTx/>
              <a:buFontTx/>
              <a:buNone/>
              <a:tabLst/>
              <a:defRPr/>
            </a:pPr>
            <a:r>
              <a:rPr kumimoji="0" lang="en-US" sz="5867" b="1" i="0" u="none" strike="noStrike" kern="1200" cap="none" spc="-50" normalizeH="0" baseline="0" noProof="0" dirty="0">
                <a:ln>
                  <a:noFill/>
                </a:ln>
                <a:solidFill>
                  <a:srgbClr val="000000">
                    <a:lumMod val="75000"/>
                    <a:lumOff val="25000"/>
                  </a:srgbClr>
                </a:solidFill>
                <a:effectLst/>
                <a:uLnTx/>
                <a:uFillTx/>
                <a:latin typeface="Aptos" panose="020B0004020202020204" pitchFamily="34" charset="0"/>
                <a:ea typeface="+mj-ea"/>
                <a:cs typeface="+mj-cs"/>
              </a:rPr>
              <a:t>The D.E.A.R. Model</a:t>
            </a:r>
            <a:endParaRPr kumimoji="0" lang="en-US" sz="5867" b="0" i="0" u="none" strike="noStrike" kern="1200" cap="none" spc="-50" normalizeH="0" baseline="0" noProof="0" dirty="0">
              <a:ln>
                <a:noFill/>
              </a:ln>
              <a:solidFill>
                <a:srgbClr val="000000">
                  <a:lumMod val="75000"/>
                  <a:lumOff val="25000"/>
                </a:srgbClr>
              </a:solidFill>
              <a:effectLst/>
              <a:uLnTx/>
              <a:uFillTx/>
              <a:latin typeface="Aptos" panose="020B0004020202020204" pitchFamily="34" charset="0"/>
              <a:ea typeface="Calibri"/>
              <a:cs typeface="Calibri"/>
            </a:endParaRPr>
          </a:p>
        </p:txBody>
      </p:sp>
      <p:sp>
        <p:nvSpPr>
          <p:cNvPr id="2" name="Rectangle 1">
            <a:extLst>
              <a:ext uri="{FF2B5EF4-FFF2-40B4-BE49-F238E27FC236}">
                <a16:creationId xmlns:a16="http://schemas.microsoft.com/office/drawing/2014/main" id="{FDAD6ABE-803F-33CC-7B8E-17BA1041CB0A}"/>
              </a:ext>
            </a:extLst>
          </p:cNvPr>
          <p:cNvSpPr/>
          <p:nvPr/>
        </p:nvSpPr>
        <p:spPr>
          <a:xfrm>
            <a:off x="3408220" y="2124363"/>
            <a:ext cx="2590800"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Empathize </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1"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Acknowledge the human challenge.</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“I imagine things might have been overwhelming…”</a:t>
            </a:r>
          </a:p>
        </p:txBody>
      </p:sp>
      <p:sp>
        <p:nvSpPr>
          <p:cNvPr id="3" name="Rectangle 2">
            <a:extLst>
              <a:ext uri="{FF2B5EF4-FFF2-40B4-BE49-F238E27FC236}">
                <a16:creationId xmlns:a16="http://schemas.microsoft.com/office/drawing/2014/main" id="{5FF73987-55E7-06C4-59D9-01993F286091}"/>
              </a:ext>
            </a:extLst>
          </p:cNvPr>
          <p:cNvSpPr/>
          <p:nvPr/>
        </p:nvSpPr>
        <p:spPr>
          <a:xfrm>
            <a:off x="6160655" y="2127782"/>
            <a:ext cx="2590800" cy="3810000"/>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Ask</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Get their perspective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“Can you walk me through what’s been going on?”</a:t>
            </a:r>
          </a:p>
        </p:txBody>
      </p:sp>
      <p:sp>
        <p:nvSpPr>
          <p:cNvPr id="4" name="Rectangle 3">
            <a:extLst>
              <a:ext uri="{FF2B5EF4-FFF2-40B4-BE49-F238E27FC236}">
                <a16:creationId xmlns:a16="http://schemas.microsoft.com/office/drawing/2014/main" id="{E02E1B20-5136-3E0E-4B19-2C63B3E46CBF}"/>
              </a:ext>
            </a:extLst>
          </p:cNvPr>
          <p:cNvSpPr/>
          <p:nvPr/>
        </p:nvSpPr>
        <p:spPr>
          <a:xfrm>
            <a:off x="8940800" y="2108200"/>
            <a:ext cx="2581561"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R</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Respond</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Explain the impact and explore</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“Here’s how this impacts things. What can we do moving forward?”</a:t>
            </a:r>
          </a:p>
        </p:txBody>
      </p:sp>
      <p:sp>
        <p:nvSpPr>
          <p:cNvPr id="5" name="Rectangle 4">
            <a:extLst>
              <a:ext uri="{FF2B5EF4-FFF2-40B4-BE49-F238E27FC236}">
                <a16:creationId xmlns:a16="http://schemas.microsoft.com/office/drawing/2014/main" id="{85A83C66-EBAB-FD12-EAFC-92BEAEB89C97}"/>
              </a:ext>
            </a:extLst>
          </p:cNvPr>
          <p:cNvSpPr/>
          <p:nvPr/>
        </p:nvSpPr>
        <p:spPr>
          <a:xfrm>
            <a:off x="637312" y="2124363"/>
            <a:ext cx="2590800"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D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Describe </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1"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Why you are meeting.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The behaviour or situation</a:t>
            </a:r>
            <a:b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b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as observed.</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“I noticed you missed two deadlines…”</a:t>
            </a:r>
          </a:p>
        </p:txBody>
      </p:sp>
    </p:spTree>
    <p:extLst>
      <p:ext uri="{BB962C8B-B14F-4D97-AF65-F5344CB8AC3E}">
        <p14:creationId xmlns:p14="http://schemas.microsoft.com/office/powerpoint/2010/main" val="5406650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3EEECFB-E9D2-D137-95C1-E5C3F31C043E}"/>
            </a:ext>
          </a:extLst>
        </p:cNvPr>
        <p:cNvGrpSpPr/>
        <p:nvPr/>
      </p:nvGrpSpPr>
      <p:grpSpPr>
        <a:xfrm>
          <a:off x="0" y="0"/>
          <a:ext cx="0" cy="0"/>
          <a:chOff x="0" y="0"/>
          <a:chExt cx="0" cy="0"/>
        </a:xfrm>
      </p:grpSpPr>
      <p:sp useBgFill="1">
        <p:nvSpPr>
          <p:cNvPr id="8255" name="Rectangle 8254">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8257" name="Rectangle 8256">
            <a:extLst>
              <a:ext uri="{FF2B5EF4-FFF2-40B4-BE49-F238E27FC236}">
                <a16:creationId xmlns:a16="http://schemas.microsoft.com/office/drawing/2014/main" id="{C4F7E42D-8B5A-4FC8-81CD-9E60171F7F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1E0D0BBA-F1A0-6646-675D-22FDDBA392DA}"/>
              </a:ext>
            </a:extLst>
          </p:cNvPr>
          <p:cNvSpPr>
            <a:spLocks noGrp="1"/>
          </p:cNvSpPr>
          <p:nvPr>
            <p:ph type="title"/>
          </p:nvPr>
        </p:nvSpPr>
        <p:spPr>
          <a:xfrm>
            <a:off x="492370" y="516835"/>
            <a:ext cx="3084844" cy="2103875"/>
          </a:xfrm>
        </p:spPr>
        <p:txBody>
          <a:bodyPr>
            <a:normAutofit/>
          </a:bodyPr>
          <a:lstStyle/>
          <a:p>
            <a:pPr>
              <a:spcBef>
                <a:spcPts val="0"/>
              </a:spcBef>
            </a:pPr>
            <a:r>
              <a:rPr lang="en-US" sz="3600" b="1">
                <a:solidFill>
                  <a:srgbClr val="FFFFFF"/>
                </a:solidFill>
                <a:latin typeface="Aptos" panose="020B0004020202020204" pitchFamily="34" charset="0"/>
                <a:ea typeface="Calibri"/>
                <a:cs typeface="Calibri"/>
              </a:rPr>
              <a:t>Most people act the way they do because:</a:t>
            </a:r>
          </a:p>
        </p:txBody>
      </p:sp>
      <p:sp>
        <p:nvSpPr>
          <p:cNvPr id="3" name="Content Placeholder 2">
            <a:extLst>
              <a:ext uri="{FF2B5EF4-FFF2-40B4-BE49-F238E27FC236}">
                <a16:creationId xmlns:a16="http://schemas.microsoft.com/office/drawing/2014/main" id="{228B90C2-9C29-D6E1-3843-3AA47345318D}"/>
              </a:ext>
            </a:extLst>
          </p:cNvPr>
          <p:cNvSpPr>
            <a:spLocks noGrp="1"/>
          </p:cNvSpPr>
          <p:nvPr>
            <p:ph idx="1"/>
          </p:nvPr>
        </p:nvSpPr>
        <p:spPr>
          <a:xfrm>
            <a:off x="492371" y="2653800"/>
            <a:ext cx="3084844" cy="3335519"/>
          </a:xfrm>
        </p:spPr>
        <p:txBody>
          <a:bodyPr vert="horz" lIns="91440" tIns="45720" rIns="91440" bIns="45720" rtlCol="0">
            <a:normAutofit/>
          </a:bodyPr>
          <a:lstStyle/>
          <a:p>
            <a:pPr marL="285764" indent="-285764">
              <a:spcBef>
                <a:spcPts val="0"/>
              </a:spcBef>
              <a:spcAft>
                <a:spcPts val="600"/>
              </a:spcAft>
            </a:pPr>
            <a:endParaRPr lang="en-US" sz="1500" dirty="0">
              <a:solidFill>
                <a:srgbClr val="FFFFFF"/>
              </a:solidFill>
              <a:ea typeface="Calibri"/>
              <a:cs typeface="Calibri"/>
            </a:endParaRPr>
          </a:p>
          <a:p>
            <a:pPr marL="342917" indent="-342917">
              <a:spcBef>
                <a:spcPts val="0"/>
              </a:spcBef>
              <a:spcAft>
                <a:spcPts val="800"/>
              </a:spcAft>
              <a:buAutoNum type="arabicPeriod"/>
            </a:pPr>
            <a:r>
              <a:rPr lang="en-US" sz="1800" dirty="0">
                <a:solidFill>
                  <a:srgbClr val="FFFFFF"/>
                </a:solidFill>
                <a:ea typeface="Calibri"/>
                <a:cs typeface="Calibri"/>
              </a:rPr>
              <a:t>They don’t know any better.</a:t>
            </a:r>
          </a:p>
          <a:p>
            <a:pPr marL="342917" indent="-342917">
              <a:spcBef>
                <a:spcPts val="0"/>
              </a:spcBef>
              <a:spcAft>
                <a:spcPts val="800"/>
              </a:spcAft>
              <a:buAutoNum type="arabicPeriod"/>
            </a:pPr>
            <a:r>
              <a:rPr lang="en-US" sz="1800" dirty="0">
                <a:solidFill>
                  <a:srgbClr val="FFFFFF"/>
                </a:solidFill>
                <a:ea typeface="Calibri"/>
                <a:cs typeface="Calibri"/>
              </a:rPr>
              <a:t>They don’t realize their behaviour is impacting others to the extent it is.</a:t>
            </a:r>
          </a:p>
          <a:p>
            <a:pPr marL="342917" indent="-342917">
              <a:spcBef>
                <a:spcPts val="0"/>
              </a:spcBef>
              <a:spcAft>
                <a:spcPts val="800"/>
              </a:spcAft>
              <a:buAutoNum type="arabicPeriod"/>
            </a:pPr>
            <a:r>
              <a:rPr lang="en-US" sz="1800" dirty="0">
                <a:solidFill>
                  <a:srgbClr val="FFFFFF"/>
                </a:solidFill>
                <a:ea typeface="Calibri"/>
                <a:cs typeface="Calibri"/>
              </a:rPr>
              <a:t>They are responding from a place of fear, hurt or unmet needs.</a:t>
            </a:r>
          </a:p>
          <a:p>
            <a:pPr marL="342917" indent="-342917">
              <a:spcBef>
                <a:spcPts val="0"/>
              </a:spcBef>
              <a:spcAft>
                <a:spcPts val="800"/>
              </a:spcAft>
              <a:buAutoNum type="arabicPeriod"/>
            </a:pPr>
            <a:endParaRPr lang="en-US" sz="1500" dirty="0">
              <a:solidFill>
                <a:srgbClr val="FFFFFF"/>
              </a:solidFill>
              <a:ea typeface="Calibri"/>
              <a:cs typeface="Calibri"/>
            </a:endParaRPr>
          </a:p>
          <a:p>
            <a:pPr marL="0" indent="0">
              <a:spcBef>
                <a:spcPts val="0"/>
              </a:spcBef>
              <a:spcAft>
                <a:spcPts val="800"/>
              </a:spcAft>
              <a:buNone/>
            </a:pPr>
            <a:endParaRPr lang="en-US" sz="1500" dirty="0">
              <a:solidFill>
                <a:srgbClr val="FFFFFF"/>
              </a:solidFill>
              <a:ea typeface="Calibri"/>
              <a:cs typeface="Calibri"/>
            </a:endParaRPr>
          </a:p>
        </p:txBody>
      </p:sp>
      <p:pic>
        <p:nvPicPr>
          <p:cNvPr id="5" name="Picture 4" descr="A young man and woman are standing back to back both with arms crossed  indicating disagreement or | Premium Photo">
            <a:extLst>
              <a:ext uri="{FF2B5EF4-FFF2-40B4-BE49-F238E27FC236}">
                <a16:creationId xmlns:a16="http://schemas.microsoft.com/office/drawing/2014/main" id="{149EDD85-501A-C0E9-5D75-6C299C5726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r="-1" b="5000"/>
          <a:stretch>
            <a:fillRect/>
          </a:stretch>
        </p:blipFill>
        <p:spPr bwMode="auto">
          <a:xfrm>
            <a:off x="4075043" y="10"/>
            <a:ext cx="8111272" cy="6857990"/>
          </a:xfrm>
          <a:prstGeom prst="rect">
            <a:avLst/>
          </a:prstGeom>
          <a:noFill/>
          <a:extLst>
            <a:ext uri="{909E8E84-426E-40DD-AFC4-6F175D3DCCD1}">
              <a14:hiddenFill xmlns:a14="http://schemas.microsoft.com/office/drawing/2010/main">
                <a:solidFill>
                  <a:srgbClr val="FFFFFF"/>
                </a:solidFill>
              </a14:hiddenFill>
            </a:ext>
          </a:extLst>
        </p:spPr>
      </p:pic>
      <p:sp>
        <p:nvSpPr>
          <p:cNvPr id="8259" name="Rectangle 8258">
            <a:extLst>
              <a:ext uri="{FF2B5EF4-FFF2-40B4-BE49-F238E27FC236}">
                <a16:creationId xmlns:a16="http://schemas.microsoft.com/office/drawing/2014/main" id="{8C04651D-B9F4-4935-A02D-364153FBDF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815429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6DAF6-0945-2B7B-887E-14CD7B99F34F}"/>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A4E7E057-3533-4C41-3A99-71B7EDBE5552}"/>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panose="020B0004020202020204" pitchFamily="34" charset="0"/>
              </a:rPr>
              <a:t>The D.E.A.R. Model</a:t>
            </a:r>
            <a:endParaRPr lang="en-US" sz="5867" spc="-50" dirty="0">
              <a:solidFill>
                <a:srgbClr val="000000">
                  <a:lumMod val="75000"/>
                  <a:lumOff val="25000"/>
                </a:srgbClr>
              </a:solidFill>
              <a:latin typeface="Aptos" panose="020B0004020202020204" pitchFamily="34" charset="0"/>
              <a:ea typeface="Calibri"/>
              <a:cs typeface="Calibri"/>
            </a:endParaRPr>
          </a:p>
        </p:txBody>
      </p:sp>
      <p:sp>
        <p:nvSpPr>
          <p:cNvPr id="3" name="Rectangle 2">
            <a:extLst>
              <a:ext uri="{FF2B5EF4-FFF2-40B4-BE49-F238E27FC236}">
                <a16:creationId xmlns:a16="http://schemas.microsoft.com/office/drawing/2014/main" id="{FF91B50B-D0F4-76F5-549B-F3F3CF841791}"/>
              </a:ext>
            </a:extLst>
          </p:cNvPr>
          <p:cNvSpPr/>
          <p:nvPr/>
        </p:nvSpPr>
        <p:spPr>
          <a:xfrm>
            <a:off x="637312" y="2108200"/>
            <a:ext cx="2590800"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defRPr/>
            </a:pPr>
            <a:r>
              <a:rPr lang="en-US" sz="6400" b="1" dirty="0">
                <a:solidFill>
                  <a:prstClr val="white"/>
                </a:solidFill>
                <a:latin typeface="Aptos" panose="020B0004020202020204" pitchFamily="34" charset="0"/>
              </a:rPr>
              <a:t>A</a:t>
            </a:r>
          </a:p>
          <a:p>
            <a:pPr algn="ctr" defTabSz="609630" fontAlgn="t">
              <a:spcAft>
                <a:spcPts val="800"/>
              </a:spcAft>
              <a:defRPr/>
            </a:pPr>
            <a:r>
              <a:rPr lang="en-US" sz="4000" b="1" dirty="0">
                <a:solidFill>
                  <a:prstClr val="white"/>
                </a:solidFill>
                <a:latin typeface="Aptos" panose="020B0004020202020204" pitchFamily="34" charset="0"/>
              </a:rPr>
              <a:t>Ask</a:t>
            </a:r>
          </a:p>
          <a:p>
            <a:pPr algn="ctr" defTabSz="609630" fontAlgn="t">
              <a:spcAft>
                <a:spcPts val="800"/>
              </a:spcAft>
              <a:defRPr/>
            </a:pPr>
            <a:endParaRPr lang="en-US" sz="1600" dirty="0">
              <a:solidFill>
                <a:prstClr val="white"/>
              </a:solidFill>
              <a:latin typeface="Aptos" panose="020B0004020202020204" pitchFamily="34" charset="0"/>
            </a:endParaRPr>
          </a:p>
          <a:p>
            <a:pPr algn="ctr" defTabSz="609630" fontAlgn="t">
              <a:spcAft>
                <a:spcPts val="800"/>
              </a:spcAft>
              <a:defRPr/>
            </a:pPr>
            <a:r>
              <a:rPr lang="en-US" sz="1600" dirty="0">
                <a:solidFill>
                  <a:prstClr val="white"/>
                </a:solidFill>
                <a:latin typeface="Aptos" panose="020B0004020202020204" pitchFamily="34" charset="0"/>
              </a:rPr>
              <a:t>Get their perspective </a:t>
            </a:r>
          </a:p>
          <a:p>
            <a:pPr algn="ctr" defTabSz="609630" fontAlgn="t">
              <a:spcAft>
                <a:spcPts val="800"/>
              </a:spcAft>
              <a:defRPr/>
            </a:pPr>
            <a:r>
              <a:rPr lang="en-US" sz="1600" dirty="0">
                <a:solidFill>
                  <a:prstClr val="white"/>
                </a:solidFill>
                <a:latin typeface="Aptos" panose="020B0004020202020204" pitchFamily="34" charset="0"/>
              </a:rPr>
              <a:t>“Can you walk me through what’s been going on?”</a:t>
            </a:r>
          </a:p>
        </p:txBody>
      </p:sp>
      <p:sp>
        <p:nvSpPr>
          <p:cNvPr id="8" name="TextBox 7">
            <a:extLst>
              <a:ext uri="{FF2B5EF4-FFF2-40B4-BE49-F238E27FC236}">
                <a16:creationId xmlns:a16="http://schemas.microsoft.com/office/drawing/2014/main" id="{7A3426CB-D315-B30E-11A3-41D25A5E691D}"/>
              </a:ext>
            </a:extLst>
          </p:cNvPr>
          <p:cNvSpPr txBox="1"/>
          <p:nvPr/>
        </p:nvSpPr>
        <p:spPr>
          <a:xfrm>
            <a:off x="3860800" y="2463800"/>
            <a:ext cx="6096000" cy="2349041"/>
          </a:xfrm>
          <a:prstGeom prst="rect">
            <a:avLst/>
          </a:prstGeom>
          <a:noFill/>
        </p:spPr>
        <p:txBody>
          <a:bodyPr wrap="square">
            <a:spAutoFit/>
          </a:bodyPr>
          <a:lstStyle/>
          <a:p>
            <a:pPr defTabSz="609630">
              <a:spcAft>
                <a:spcPts val="1200"/>
              </a:spcAft>
            </a:pPr>
            <a:r>
              <a:rPr lang="en-US" sz="2133" b="1" dirty="0">
                <a:solidFill>
                  <a:srgbClr val="000000"/>
                </a:solidFill>
                <a:latin typeface="Aptos" panose="020B0004020202020204" pitchFamily="34" charset="0"/>
              </a:rPr>
              <a:t>Be curious. Seek first to understand. </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What’s going on?  </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Walk me through your thinking. </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Help me understand what’s happening?</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What’s your perspective? </a:t>
            </a:r>
          </a:p>
        </p:txBody>
      </p:sp>
    </p:spTree>
    <p:extLst>
      <p:ext uri="{BB962C8B-B14F-4D97-AF65-F5344CB8AC3E}">
        <p14:creationId xmlns:p14="http://schemas.microsoft.com/office/powerpoint/2010/main" val="8614088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1F047-1BC9-FD00-F76D-6D398BD6B718}"/>
            </a:ext>
          </a:extLst>
        </p:cNvPr>
        <p:cNvGrpSpPr/>
        <p:nvPr/>
      </p:nvGrpSpPr>
      <p:grpSpPr>
        <a:xfrm>
          <a:off x="0" y="0"/>
          <a:ext cx="0" cy="0"/>
          <a:chOff x="0" y="0"/>
          <a:chExt cx="0" cy="0"/>
        </a:xfrm>
      </p:grpSpPr>
      <p:pic>
        <p:nvPicPr>
          <p:cNvPr id="9" name="Picture 6" descr="Dog Listening Images – Browse 63,485 Stock Photos, Vectors, and Video |  Adobe Stock">
            <a:extLst>
              <a:ext uri="{FF2B5EF4-FFF2-40B4-BE49-F238E27FC236}">
                <a16:creationId xmlns:a16="http://schemas.microsoft.com/office/drawing/2014/main" id="{9AB51357-DC2F-D403-F2B3-68B7362F3F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0545" y="4215721"/>
            <a:ext cx="3671455" cy="2159679"/>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B47DCEFE-90A4-DF78-34A5-2E8081229728}"/>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panose="020B0004020202020204" pitchFamily="34" charset="0"/>
              </a:rPr>
              <a:t>The D.E.A.R. Model</a:t>
            </a:r>
            <a:endParaRPr lang="en-US" sz="5867" spc="-50" dirty="0">
              <a:solidFill>
                <a:srgbClr val="000000">
                  <a:lumMod val="75000"/>
                  <a:lumOff val="25000"/>
                </a:srgbClr>
              </a:solidFill>
              <a:latin typeface="Aptos" panose="020B0004020202020204" pitchFamily="34" charset="0"/>
              <a:ea typeface="Calibri"/>
              <a:cs typeface="Calibri"/>
            </a:endParaRPr>
          </a:p>
        </p:txBody>
      </p:sp>
      <p:sp>
        <p:nvSpPr>
          <p:cNvPr id="3" name="Rectangle 2">
            <a:extLst>
              <a:ext uri="{FF2B5EF4-FFF2-40B4-BE49-F238E27FC236}">
                <a16:creationId xmlns:a16="http://schemas.microsoft.com/office/drawing/2014/main" id="{5844A537-C4F0-39DA-5338-59CD947D52CB}"/>
              </a:ext>
            </a:extLst>
          </p:cNvPr>
          <p:cNvSpPr/>
          <p:nvPr/>
        </p:nvSpPr>
        <p:spPr>
          <a:xfrm>
            <a:off x="637312" y="2108200"/>
            <a:ext cx="2590800"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defRPr/>
            </a:pPr>
            <a:r>
              <a:rPr lang="en-US" sz="6400" b="1" dirty="0">
                <a:solidFill>
                  <a:prstClr val="white"/>
                </a:solidFill>
                <a:latin typeface="Aptos" panose="020B0004020202020204" pitchFamily="34" charset="0"/>
              </a:rPr>
              <a:t>A</a:t>
            </a:r>
          </a:p>
          <a:p>
            <a:pPr algn="ctr" defTabSz="609630" fontAlgn="t">
              <a:spcAft>
                <a:spcPts val="800"/>
              </a:spcAft>
              <a:defRPr/>
            </a:pPr>
            <a:r>
              <a:rPr lang="en-US" sz="4000" b="1" dirty="0">
                <a:solidFill>
                  <a:prstClr val="white"/>
                </a:solidFill>
                <a:latin typeface="Aptos" panose="020B0004020202020204" pitchFamily="34" charset="0"/>
              </a:rPr>
              <a:t>Ask</a:t>
            </a:r>
          </a:p>
          <a:p>
            <a:pPr algn="ctr" defTabSz="609630" fontAlgn="t">
              <a:spcAft>
                <a:spcPts val="800"/>
              </a:spcAft>
              <a:defRPr/>
            </a:pPr>
            <a:endParaRPr lang="en-US" sz="1600" dirty="0">
              <a:solidFill>
                <a:prstClr val="white"/>
              </a:solidFill>
              <a:latin typeface="Aptos" panose="020B0004020202020204" pitchFamily="34" charset="0"/>
            </a:endParaRPr>
          </a:p>
          <a:p>
            <a:pPr algn="ctr" defTabSz="609630" fontAlgn="t">
              <a:spcAft>
                <a:spcPts val="800"/>
              </a:spcAft>
              <a:defRPr/>
            </a:pPr>
            <a:r>
              <a:rPr lang="en-US" sz="1600" dirty="0">
                <a:solidFill>
                  <a:prstClr val="white"/>
                </a:solidFill>
                <a:latin typeface="Aptos" panose="020B0004020202020204" pitchFamily="34" charset="0"/>
              </a:rPr>
              <a:t>Get their perspective </a:t>
            </a:r>
          </a:p>
          <a:p>
            <a:pPr algn="ctr" defTabSz="609630" fontAlgn="t">
              <a:spcAft>
                <a:spcPts val="800"/>
              </a:spcAft>
              <a:defRPr/>
            </a:pPr>
            <a:r>
              <a:rPr lang="en-US" sz="1600" dirty="0">
                <a:solidFill>
                  <a:prstClr val="white"/>
                </a:solidFill>
                <a:latin typeface="Aptos" panose="020B0004020202020204" pitchFamily="34" charset="0"/>
              </a:rPr>
              <a:t>“Can you walk me through what’s been going on?”</a:t>
            </a:r>
          </a:p>
        </p:txBody>
      </p:sp>
      <p:sp>
        <p:nvSpPr>
          <p:cNvPr id="8" name="TextBox 7">
            <a:extLst>
              <a:ext uri="{FF2B5EF4-FFF2-40B4-BE49-F238E27FC236}">
                <a16:creationId xmlns:a16="http://schemas.microsoft.com/office/drawing/2014/main" id="{721521B3-B7D7-BCBD-D8CB-99A919637976}"/>
              </a:ext>
            </a:extLst>
          </p:cNvPr>
          <p:cNvSpPr txBox="1"/>
          <p:nvPr/>
        </p:nvSpPr>
        <p:spPr>
          <a:xfrm>
            <a:off x="3819237" y="2108200"/>
            <a:ext cx="6096000" cy="3716017"/>
          </a:xfrm>
          <a:prstGeom prst="rect">
            <a:avLst/>
          </a:prstGeom>
          <a:noFill/>
        </p:spPr>
        <p:txBody>
          <a:bodyPr wrap="square">
            <a:spAutoFit/>
          </a:bodyPr>
          <a:lstStyle/>
          <a:p>
            <a:pPr defTabSz="609630">
              <a:spcAft>
                <a:spcPts val="1200"/>
              </a:spcAft>
            </a:pPr>
            <a:r>
              <a:rPr lang="en-US" sz="2133" b="1" dirty="0">
                <a:solidFill>
                  <a:srgbClr val="000000"/>
                </a:solidFill>
                <a:latin typeface="Aptos" panose="020B0004020202020204" pitchFamily="34" charset="0"/>
              </a:rPr>
              <a:t>Active Listening</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Give your full attention</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Avoid interrupting</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Listen for feelings</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Pay attention to body language and tone</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Paraphrase </a:t>
            </a:r>
          </a:p>
          <a:p>
            <a:pPr marL="304815" indent="-304815" defTabSz="609630">
              <a:spcAft>
                <a:spcPts val="1200"/>
              </a:spcAft>
              <a:buFont typeface="Arial" panose="020B0604020202020204" pitchFamily="34" charset="0"/>
              <a:buChar char="•"/>
            </a:pPr>
            <a:r>
              <a:rPr lang="en-US" sz="2133" dirty="0">
                <a:solidFill>
                  <a:srgbClr val="000000"/>
                </a:solidFill>
                <a:latin typeface="Aptos" panose="020B0004020202020204" pitchFamily="34" charset="0"/>
              </a:rPr>
              <a:t>Ask powerful questions</a:t>
            </a:r>
          </a:p>
          <a:p>
            <a:pPr>
              <a:lnSpc>
                <a:spcPts val="1750"/>
              </a:lnSpc>
            </a:pPr>
            <a:endParaRPr lang="en-US" sz="2133" dirty="0">
              <a:solidFill>
                <a:srgbClr val="000000"/>
              </a:solidFill>
              <a:latin typeface="Aptos" panose="020B0004020202020204" pitchFamily="34" charset="0"/>
            </a:endParaRPr>
          </a:p>
        </p:txBody>
      </p:sp>
    </p:spTree>
    <p:extLst>
      <p:ext uri="{BB962C8B-B14F-4D97-AF65-F5344CB8AC3E}">
        <p14:creationId xmlns:p14="http://schemas.microsoft.com/office/powerpoint/2010/main" val="17355051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462D9-1051-752A-7BDA-C90CEC5864E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EC9D5F2F-CD54-FADA-98BA-8D3E09D796E0}"/>
              </a:ext>
            </a:extLst>
          </p:cNvPr>
          <p:cNvSpPr/>
          <p:nvPr/>
        </p:nvSpPr>
        <p:spPr>
          <a:xfrm>
            <a:off x="5755911" y="866447"/>
            <a:ext cx="6326161" cy="466492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FAD523F-E0E8-5E53-2E8E-B992F1592746}"/>
              </a:ext>
            </a:extLst>
          </p:cNvPr>
          <p:cNvSpPr/>
          <p:nvPr/>
        </p:nvSpPr>
        <p:spPr>
          <a:xfrm>
            <a:off x="5755911" y="866447"/>
            <a:ext cx="5411761" cy="541052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t" latinLnBrk="0" hangingPunct="1">
              <a:lnSpc>
                <a:spcPct val="100000"/>
              </a:lnSpc>
              <a:spcBef>
                <a:spcPts val="0"/>
              </a:spcBef>
              <a:spcAft>
                <a:spcPts val="0"/>
              </a:spcAft>
              <a:buClrTx/>
              <a:buSzTx/>
              <a:buFontTx/>
              <a:buNone/>
              <a:tabLst/>
              <a:defRPr/>
            </a:pPr>
            <a:endParaRPr lang="en-US" b="1" dirty="0">
              <a:solidFill>
                <a:srgbClr val="000000"/>
              </a:solidFill>
              <a:latin typeface="Aptos Display" panose="020B0004020202020204" pitchFamily="34" charset="0"/>
            </a:endParaRPr>
          </a:p>
          <a:p>
            <a:pPr fontAlgn="t">
              <a:spcAft>
                <a:spcPts val="1200"/>
              </a:spcAft>
              <a:buNone/>
            </a:pPr>
            <a:r>
              <a:rPr lang="en-US" sz="2400" dirty="0">
                <a:solidFill>
                  <a:schemeClr val="tx1"/>
                </a:solidFill>
              </a:rPr>
              <a:t>What facts did you hear? </a:t>
            </a:r>
          </a:p>
          <a:p>
            <a:pPr fontAlgn="t">
              <a:spcAft>
                <a:spcPts val="1200"/>
              </a:spcAft>
              <a:buNone/>
            </a:pPr>
            <a:r>
              <a:rPr lang="en-US" sz="2400" dirty="0">
                <a:solidFill>
                  <a:schemeClr val="tx1"/>
                </a:solidFill>
              </a:rPr>
              <a:t>What emotions did you hear? </a:t>
            </a:r>
          </a:p>
          <a:p>
            <a:pPr fontAlgn="t">
              <a:spcAft>
                <a:spcPts val="1200"/>
              </a:spcAft>
              <a:buNone/>
            </a:pPr>
            <a:r>
              <a:rPr lang="en-US" sz="2400" dirty="0">
                <a:solidFill>
                  <a:schemeClr val="tx1"/>
                </a:solidFill>
              </a:rPr>
              <a:t>What important detail could be missed if you focused only on the missed deadlines? </a:t>
            </a:r>
          </a:p>
          <a:p>
            <a:pPr fontAlgn="t">
              <a:spcAft>
                <a:spcPts val="1200"/>
              </a:spcAft>
              <a:buNone/>
            </a:pPr>
            <a:r>
              <a:rPr lang="en-US" sz="2400" dirty="0">
                <a:solidFill>
                  <a:schemeClr val="tx1"/>
                </a:solidFill>
              </a:rPr>
              <a:t>If you were Sarah's manager, what would be a good active listening response?</a:t>
            </a:r>
          </a:p>
          <a:p>
            <a:pPr marL="0" marR="0" lvl="0" indent="0" algn="l" defTabSz="914400" rtl="0" eaLnBrk="1" fontAlgn="t" latinLnBrk="0" hangingPunct="1">
              <a:spcBef>
                <a:spcPts val="0"/>
              </a:spcBef>
              <a:spcAft>
                <a:spcPts val="1200"/>
              </a:spcAft>
              <a:buClrTx/>
              <a:buSzTx/>
              <a:buFontTx/>
              <a:buNone/>
              <a:tabLst/>
              <a:defRPr/>
            </a:pPr>
            <a:endParaRPr lang="en-US" sz="2400" b="1" dirty="0">
              <a:solidFill>
                <a:schemeClr val="accent1"/>
              </a:solidFill>
            </a:endParaRPr>
          </a:p>
          <a:p>
            <a:pPr marL="0" marR="0" lvl="0" indent="0" algn="l" defTabSz="914400" rtl="0" eaLnBrk="1" fontAlgn="t" latinLnBrk="0" hangingPunct="1">
              <a:spcBef>
                <a:spcPts val="0"/>
              </a:spcBef>
              <a:spcAft>
                <a:spcPts val="1200"/>
              </a:spcAft>
              <a:buClrTx/>
              <a:buSzTx/>
              <a:buFontTx/>
              <a:buNone/>
              <a:tabLst/>
              <a:defRPr/>
            </a:pPr>
            <a:endParaRPr lang="en-US" sz="2400" b="1" dirty="0">
              <a:solidFill>
                <a:schemeClr val="accent1"/>
              </a:solidFill>
            </a:endParaRP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ptos Display" panose="020B0004020202020204" pitchFamily="34" charset="0"/>
              <a:ea typeface="+mn-ea"/>
              <a:cs typeface="+mn-cs"/>
            </a:endParaRPr>
          </a:p>
        </p:txBody>
      </p:sp>
      <p:sp>
        <p:nvSpPr>
          <p:cNvPr id="2" name="TextBox 1">
            <a:extLst>
              <a:ext uri="{FF2B5EF4-FFF2-40B4-BE49-F238E27FC236}">
                <a16:creationId xmlns:a16="http://schemas.microsoft.com/office/drawing/2014/main" id="{635F07C0-F430-2142-62AD-5C235937EA5B}"/>
              </a:ext>
            </a:extLst>
          </p:cNvPr>
          <p:cNvSpPr txBox="1"/>
          <p:nvPr/>
        </p:nvSpPr>
        <p:spPr>
          <a:xfrm>
            <a:off x="452063" y="866447"/>
            <a:ext cx="4659583" cy="24929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A</a:t>
            </a:r>
            <a:r>
              <a:rPr lang="en-US" sz="4800" b="1" dirty="0">
                <a:solidFill>
                  <a:srgbClr val="DF5B2F">
                    <a:lumMod val="20000"/>
                    <a:lumOff val="80000"/>
                  </a:srgbClr>
                </a:solidFill>
                <a:latin typeface="Aptos Display" panose="02110004020202020204"/>
              </a:rPr>
              <a:t>CTIVELY LISTENING</a:t>
            </a:r>
          </a:p>
          <a:p>
            <a:pPr lvl="0">
              <a:defRPr/>
            </a:pPr>
            <a:r>
              <a:rPr lang="en-US" sz="2000" b="1" dirty="0">
                <a:solidFill>
                  <a:schemeClr val="accent3">
                    <a:lumMod val="20000"/>
                    <a:lumOff val="80000"/>
                  </a:schemeClr>
                </a:solidFill>
                <a:latin typeface="Aptos Display" panose="020B0004020202020204" pitchFamily="34" charset="0"/>
              </a:rPr>
              <a:t>Sarah, who is normally very dependable, has missed three deadlines in the past two weeks. </a:t>
            </a:r>
            <a:endParaRPr kumimoji="0" lang="en-US" sz="2000" b="1" i="0" u="none" strike="noStrike" kern="1200" cap="none" spc="0" normalizeH="0" baseline="0" noProof="0" dirty="0">
              <a:ln>
                <a:noFill/>
              </a:ln>
              <a:solidFill>
                <a:schemeClr val="accent3">
                  <a:lumMod val="20000"/>
                  <a:lumOff val="80000"/>
                </a:schemeClr>
              </a:solidFill>
              <a:effectLst/>
              <a:uLnTx/>
              <a:uFillTx/>
              <a:latin typeface="Aptos Display" panose="02110004020202020204"/>
              <a:ea typeface="+mn-ea"/>
              <a:cs typeface="+mn-cs"/>
            </a:endParaRPr>
          </a:p>
        </p:txBody>
      </p:sp>
      <p:pic>
        <p:nvPicPr>
          <p:cNvPr id="4" name="Picture 6" descr="Dog Listening Images – Browse 63,485 Stock Photos, Vectors, and Video |  Adobe Stock">
            <a:extLst>
              <a:ext uri="{FF2B5EF4-FFF2-40B4-BE49-F238E27FC236}">
                <a16:creationId xmlns:a16="http://schemas.microsoft.com/office/drawing/2014/main" id="{10282726-5A2F-EF8A-88E0-A08DDF527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0466" y="4698321"/>
            <a:ext cx="3671455" cy="2159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4802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0FB80-43FF-BA3E-90E1-E810872085A5}"/>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B3BF7A1-507A-5353-C88B-3F9AE7B863DD}"/>
              </a:ext>
            </a:extLst>
          </p:cNvPr>
          <p:cNvSpPr/>
          <p:nvPr/>
        </p:nvSpPr>
        <p:spPr>
          <a:xfrm>
            <a:off x="5588833" y="18909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FFD509B8-1272-F08F-9CC9-EAA314CA4705}"/>
              </a:ext>
            </a:extLst>
          </p:cNvPr>
          <p:cNvSpPr txBox="1"/>
          <p:nvPr/>
        </p:nvSpPr>
        <p:spPr>
          <a:xfrm>
            <a:off x="6096000" y="866447"/>
            <a:ext cx="5122127" cy="4031873"/>
          </a:xfrm>
          <a:prstGeom prst="rect">
            <a:avLst/>
          </a:prstGeom>
          <a:noFill/>
        </p:spPr>
        <p:txBody>
          <a:bodyPr wrap="square">
            <a:spAutoFit/>
          </a:bodyPr>
          <a:lstStyle/>
          <a:p>
            <a:pPr marL="0" marR="0" lvl="0" indent="0" algn="l" defTabSz="914400" rtl="0" eaLnBrk="1" fontAlgn="t" latinLnBrk="0" hangingPunct="1">
              <a:lnSpc>
                <a:spcPct val="100000"/>
              </a:lnSpc>
              <a:spcBef>
                <a:spcPts val="0"/>
              </a:spcBef>
              <a:spcAft>
                <a:spcPts val="240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Aptos" panose="02110004020202020204"/>
                <a:ea typeface="+mn-ea"/>
                <a:cs typeface="+mn-cs"/>
              </a:rPr>
              <a:t>If the person goes silent, I should talk more to reduce the awkwardness.</a:t>
            </a:r>
          </a:p>
          <a:p>
            <a:pPr marL="0" marR="0" lvl="0" indent="0" algn="l" defTabSz="914400" rtl="0" eaLnBrk="1" fontAlgn="t" latinLnBrk="0" hangingPunct="1">
              <a:lnSpc>
                <a:spcPct val="100000"/>
              </a:lnSpc>
              <a:spcBef>
                <a:spcPts val="0"/>
              </a:spcBef>
              <a:spcAft>
                <a:spcPts val="2400"/>
              </a:spcAft>
              <a:buClrTx/>
              <a:buSzTx/>
              <a:buFontTx/>
              <a:buNone/>
              <a:tabLst/>
              <a:defRPr/>
            </a:pPr>
            <a:endParaRPr lang="en-US" sz="3600" b="1" dirty="0">
              <a:solidFill>
                <a:srgbClr val="000000"/>
              </a:solidFill>
              <a:latin typeface="Aptos" panose="02110004020202020204"/>
            </a:endParaRPr>
          </a:p>
          <a:p>
            <a:pPr marL="0" marR="0" lvl="0" indent="0" algn="l" defTabSz="914400" rtl="0" eaLnBrk="1" fontAlgn="t" latinLnBrk="0" hangingPunct="1">
              <a:lnSpc>
                <a:spcPct val="100000"/>
              </a:lnSpc>
              <a:spcBef>
                <a:spcPts val="0"/>
              </a:spcBef>
              <a:spcAft>
                <a:spcPts val="2400"/>
              </a:spcAft>
              <a:buClrTx/>
              <a:buSzTx/>
              <a:buFontTx/>
              <a:buNone/>
              <a:tabLst/>
              <a:defRPr/>
            </a:pPr>
            <a:r>
              <a:rPr kumimoji="0" lang="en-US" sz="3600" b="1" i="0" u="none" strike="noStrike" kern="1200" cap="none" spc="0" normalizeH="0" baseline="0" noProof="0" dirty="0">
                <a:ln>
                  <a:noFill/>
                </a:ln>
                <a:solidFill>
                  <a:schemeClr val="accent1"/>
                </a:solidFill>
                <a:effectLst/>
                <a:uLnTx/>
                <a:uFillTx/>
                <a:latin typeface="Aptos" panose="02110004020202020204"/>
                <a:ea typeface="+mn-ea"/>
                <a:cs typeface="+mn-cs"/>
              </a:rPr>
              <a:t>False</a:t>
            </a:r>
            <a:endParaRPr kumimoji="0" lang="en-US" sz="3600" b="0" i="0" u="none" strike="noStrike" kern="1200" cap="none" spc="0" normalizeH="0" baseline="0" noProof="0" dirty="0">
              <a:ln>
                <a:noFill/>
              </a:ln>
              <a:solidFill>
                <a:schemeClr val="accent1"/>
              </a:solidFill>
              <a:effectLst/>
              <a:uLnTx/>
              <a:uFillTx/>
              <a:latin typeface="Aptos" panose="02110004020202020204"/>
              <a:ea typeface="+mn-ea"/>
              <a:cs typeface="+mn-cs"/>
            </a:endParaRPr>
          </a:p>
        </p:txBody>
      </p:sp>
      <p:sp>
        <p:nvSpPr>
          <p:cNvPr id="2" name="TextBox 1">
            <a:extLst>
              <a:ext uri="{FF2B5EF4-FFF2-40B4-BE49-F238E27FC236}">
                <a16:creationId xmlns:a16="http://schemas.microsoft.com/office/drawing/2014/main" id="{7AD59A40-D4F1-4114-DE90-ED93F38D32DB}"/>
              </a:ext>
            </a:extLst>
          </p:cNvPr>
          <p:cNvSpPr txBox="1"/>
          <p:nvPr/>
        </p:nvSpPr>
        <p:spPr>
          <a:xfrm>
            <a:off x="452063" y="866447"/>
            <a:ext cx="425328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TRUE OR FALSE?</a:t>
            </a:r>
          </a:p>
        </p:txBody>
      </p:sp>
    </p:spTree>
    <p:extLst>
      <p:ext uri="{BB962C8B-B14F-4D97-AF65-F5344CB8AC3E}">
        <p14:creationId xmlns:p14="http://schemas.microsoft.com/office/powerpoint/2010/main" val="2494014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fade">
                                      <p:cBhvr>
                                        <p:cTn id="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C9B98-4690-BC29-1C36-6C3968CF51E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76C9B38-4837-34CC-E328-A45C4FB4D45E}"/>
              </a:ext>
            </a:extLst>
          </p:cNvPr>
          <p:cNvSpPr/>
          <p:nvPr/>
        </p:nvSpPr>
        <p:spPr>
          <a:xfrm>
            <a:off x="5588833" y="18909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0D7BC09A-777A-1455-87C3-95CF2ADC8C77}"/>
              </a:ext>
            </a:extLst>
          </p:cNvPr>
          <p:cNvSpPr txBox="1"/>
          <p:nvPr/>
        </p:nvSpPr>
        <p:spPr>
          <a:xfrm>
            <a:off x="6096000" y="866447"/>
            <a:ext cx="5122127" cy="3724096"/>
          </a:xfrm>
          <a:prstGeom prst="rect">
            <a:avLst/>
          </a:prstGeom>
          <a:noFill/>
        </p:spPr>
        <p:txBody>
          <a:bodyPr wrap="square">
            <a:spAutoFit/>
          </a:bodyPr>
          <a:lstStyle/>
          <a:p>
            <a:pPr marL="0" marR="0" lvl="0" indent="0" algn="l" defTabSz="914400" rtl="0" eaLnBrk="1" fontAlgn="t" latinLnBrk="0" hangingPunct="1">
              <a:lnSpc>
                <a:spcPct val="100000"/>
              </a:lnSpc>
              <a:spcBef>
                <a:spcPts val="0"/>
              </a:spcBef>
              <a:spcAft>
                <a:spcPts val="240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Aptos" panose="02110004020202020204"/>
                <a:ea typeface="+mn-ea"/>
                <a:cs typeface="+mn-cs"/>
              </a:rPr>
              <a:t>If the person starts crying, I should compliment them to try to make them feel better.</a:t>
            </a:r>
          </a:p>
          <a:p>
            <a:pPr marL="0" marR="0" lvl="0" indent="0" algn="l" defTabSz="914400" rtl="0" eaLnBrk="1" fontAlgn="t" latinLnBrk="0" hangingPunct="1">
              <a:lnSpc>
                <a:spcPct val="100000"/>
              </a:lnSpc>
              <a:spcBef>
                <a:spcPts val="0"/>
              </a:spcBef>
              <a:spcAft>
                <a:spcPts val="2400"/>
              </a:spcAft>
              <a:buClrTx/>
              <a:buSzTx/>
              <a:buFontTx/>
              <a:buNone/>
              <a:tabLst/>
              <a:defRPr/>
            </a:pPr>
            <a:r>
              <a:rPr lang="en-US" sz="3600" b="1" dirty="0">
                <a:solidFill>
                  <a:schemeClr val="accent1"/>
                </a:solidFill>
                <a:latin typeface="Aptos" panose="02110004020202020204"/>
              </a:rPr>
              <a:t>False</a:t>
            </a:r>
          </a:p>
        </p:txBody>
      </p:sp>
      <p:sp>
        <p:nvSpPr>
          <p:cNvPr id="2" name="TextBox 1">
            <a:extLst>
              <a:ext uri="{FF2B5EF4-FFF2-40B4-BE49-F238E27FC236}">
                <a16:creationId xmlns:a16="http://schemas.microsoft.com/office/drawing/2014/main" id="{D729C3AE-E1C8-1171-86A2-5A4D91439A4B}"/>
              </a:ext>
            </a:extLst>
          </p:cNvPr>
          <p:cNvSpPr txBox="1"/>
          <p:nvPr/>
        </p:nvSpPr>
        <p:spPr>
          <a:xfrm>
            <a:off x="452063" y="866447"/>
            <a:ext cx="425328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TRUE OR FALSE?</a:t>
            </a:r>
          </a:p>
        </p:txBody>
      </p:sp>
    </p:spTree>
    <p:extLst>
      <p:ext uri="{BB962C8B-B14F-4D97-AF65-F5344CB8AC3E}">
        <p14:creationId xmlns:p14="http://schemas.microsoft.com/office/powerpoint/2010/main" val="149442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3D1D4-8B8E-04ED-33AB-EE44239CAF9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437003C-E02B-B0DB-8E8A-5D353C84CE23}"/>
              </a:ext>
            </a:extLst>
          </p:cNvPr>
          <p:cNvSpPr/>
          <p:nvPr/>
        </p:nvSpPr>
        <p:spPr>
          <a:xfrm>
            <a:off x="5588833" y="189095"/>
            <a:ext cx="6400800" cy="56959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F7EE5968-4F7D-B6CF-D475-7334BCF684B1}"/>
              </a:ext>
            </a:extLst>
          </p:cNvPr>
          <p:cNvSpPr txBox="1"/>
          <p:nvPr/>
        </p:nvSpPr>
        <p:spPr>
          <a:xfrm>
            <a:off x="6096000" y="866447"/>
            <a:ext cx="5122127" cy="3170099"/>
          </a:xfrm>
          <a:prstGeom prst="rect">
            <a:avLst/>
          </a:prstGeom>
          <a:noFill/>
        </p:spPr>
        <p:txBody>
          <a:bodyPr wrap="square">
            <a:spAutoFit/>
          </a:bodyPr>
          <a:lstStyle/>
          <a:p>
            <a:pPr marL="0" marR="0" lvl="0" indent="0" algn="l" defTabSz="914400" rtl="0" eaLnBrk="1" fontAlgn="t" latinLnBrk="0" hangingPunct="1">
              <a:lnSpc>
                <a:spcPct val="100000"/>
              </a:lnSpc>
              <a:spcBef>
                <a:spcPts val="0"/>
              </a:spcBef>
              <a:spcAft>
                <a:spcPts val="240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Aptos" panose="02110004020202020204"/>
                <a:ea typeface="+mn-ea"/>
                <a:cs typeface="+mn-cs"/>
              </a:rPr>
              <a:t>If the person gets angry, I should match their tone to bridge our emotions. </a:t>
            </a:r>
          </a:p>
          <a:p>
            <a:pPr marL="0" marR="0" lvl="0" indent="0" algn="l" defTabSz="914400" rtl="0" eaLnBrk="1" fontAlgn="t" latinLnBrk="0" hangingPunct="1">
              <a:lnSpc>
                <a:spcPct val="100000"/>
              </a:lnSpc>
              <a:spcBef>
                <a:spcPts val="0"/>
              </a:spcBef>
              <a:spcAft>
                <a:spcPts val="2400"/>
              </a:spcAft>
              <a:buClrTx/>
              <a:buSzTx/>
              <a:buFontTx/>
              <a:buNone/>
              <a:tabLst/>
              <a:defRPr/>
            </a:pPr>
            <a:r>
              <a:rPr lang="en-US" sz="3600" b="1" dirty="0">
                <a:solidFill>
                  <a:schemeClr val="accent1"/>
                </a:solidFill>
                <a:latin typeface="Aptos" panose="02110004020202020204"/>
              </a:rPr>
              <a:t>False</a:t>
            </a:r>
          </a:p>
        </p:txBody>
      </p:sp>
      <p:sp>
        <p:nvSpPr>
          <p:cNvPr id="2" name="TextBox 1">
            <a:extLst>
              <a:ext uri="{FF2B5EF4-FFF2-40B4-BE49-F238E27FC236}">
                <a16:creationId xmlns:a16="http://schemas.microsoft.com/office/drawing/2014/main" id="{5904128D-3D72-0241-237B-6336E90E45C4}"/>
              </a:ext>
            </a:extLst>
          </p:cNvPr>
          <p:cNvSpPr txBox="1"/>
          <p:nvPr/>
        </p:nvSpPr>
        <p:spPr>
          <a:xfrm>
            <a:off x="452063" y="866447"/>
            <a:ext cx="425328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TRUE OR FALSE?</a:t>
            </a:r>
          </a:p>
        </p:txBody>
      </p:sp>
    </p:spTree>
    <p:extLst>
      <p:ext uri="{BB962C8B-B14F-4D97-AF65-F5344CB8AC3E}">
        <p14:creationId xmlns:p14="http://schemas.microsoft.com/office/powerpoint/2010/main" val="280321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B365073C-DB52-1AE2-C881-E0641D8EC080}"/>
              </a:ext>
            </a:extLst>
          </p:cNvPr>
          <p:cNvSpPr>
            <a:spLocks noGrp="1"/>
          </p:cNvSpPr>
          <p:nvPr>
            <p:ph type="title"/>
          </p:nvPr>
        </p:nvSpPr>
        <p:spPr>
          <a:xfrm>
            <a:off x="838200" y="365125"/>
            <a:ext cx="10515600" cy="1325563"/>
          </a:xfrm>
        </p:spPr>
        <p:txBody>
          <a:bodyPr/>
          <a:lstStyle/>
          <a:p>
            <a:r>
              <a:rPr lang="en-US" dirty="0"/>
              <a:t>When dealing with strong emotions</a:t>
            </a:r>
          </a:p>
        </p:txBody>
      </p:sp>
      <p:sp>
        <p:nvSpPr>
          <p:cNvPr id="4" name="TextBox 3">
            <a:extLst>
              <a:ext uri="{FF2B5EF4-FFF2-40B4-BE49-F238E27FC236}">
                <a16:creationId xmlns:a16="http://schemas.microsoft.com/office/drawing/2014/main" id="{0080ABB7-DFEC-576F-B26F-3C054EDBE502}"/>
              </a:ext>
            </a:extLst>
          </p:cNvPr>
          <p:cNvSpPr txBox="1"/>
          <p:nvPr/>
        </p:nvSpPr>
        <p:spPr>
          <a:xfrm>
            <a:off x="838200" y="1690688"/>
            <a:ext cx="10515600" cy="4351338"/>
          </a:xfrm>
          <a:prstGeom prst="rect">
            <a:avLst/>
          </a:prstGeom>
        </p:spPr>
        <p:txBody>
          <a:bodyPr vert="horz" lIns="91440" tIns="45720" rIns="91440" bIns="45720" rtlCol="0">
            <a:normAutofit/>
          </a:bodyPr>
          <a:lstStyle/>
          <a:p>
            <a:pPr marR="0" lvl="0" fontAlgn="t">
              <a:lnSpc>
                <a:spcPct val="90000"/>
              </a:lnSpc>
              <a:spcBef>
                <a:spcPts val="1000"/>
              </a:spcBef>
              <a:spcAft>
                <a:spcPts val="0"/>
              </a:spcAft>
              <a:buClrTx/>
              <a:buSzTx/>
              <a:tabLst/>
              <a:defRPr/>
            </a:pPr>
            <a:r>
              <a:rPr kumimoji="0" lang="en-US" sz="2400" b="1" i="0" u="none" strike="noStrike" cap="none" spc="0" normalizeH="0" baseline="0" noProof="0" dirty="0">
                <a:ln>
                  <a:noFill/>
                </a:ln>
                <a:effectLst/>
                <a:uLnTx/>
                <a:uFillTx/>
              </a:rPr>
              <a:t>The biggest mistake managers make is either:</a:t>
            </a:r>
          </a:p>
          <a:p>
            <a:pPr marL="228600" marR="0" lvl="0" indent="-228600" fontAlgn="t">
              <a:lnSpc>
                <a:spcPct val="90000"/>
              </a:lnSpc>
              <a:spcBef>
                <a:spcPts val="1000"/>
              </a:spcBef>
              <a:spcAft>
                <a:spcPts val="0"/>
              </a:spcAft>
              <a:buClrTx/>
              <a:buSzTx/>
              <a:buFont typeface="Arial" panose="020B0604020202020204" pitchFamily="34" charset="0"/>
              <a:buChar char="•"/>
              <a:tabLst/>
              <a:defRPr/>
            </a:pPr>
            <a:r>
              <a:rPr kumimoji="0" lang="en-US" b="0" i="0" u="none" strike="noStrike" cap="none" spc="0" normalizeH="0" baseline="0" noProof="0" dirty="0">
                <a:ln>
                  <a:noFill/>
                </a:ln>
                <a:effectLst/>
                <a:uLnTx/>
                <a:uFillTx/>
              </a:rPr>
              <a:t>Becoming so uncomfortable that they abandon the feedback, or</a:t>
            </a:r>
          </a:p>
          <a:p>
            <a:pPr marL="228600" marR="0" lvl="0" indent="-228600" fontAlgn="t">
              <a:lnSpc>
                <a:spcPct val="90000"/>
              </a:lnSpc>
              <a:spcBef>
                <a:spcPts val="1000"/>
              </a:spcBef>
              <a:spcAft>
                <a:spcPts val="0"/>
              </a:spcAft>
              <a:buClrTx/>
              <a:buSzTx/>
              <a:buFont typeface="Arial" panose="020B0604020202020204" pitchFamily="34" charset="0"/>
              <a:buChar char="•"/>
              <a:tabLst/>
              <a:defRPr/>
            </a:pPr>
            <a:r>
              <a:rPr kumimoji="0" lang="en-US" b="0" i="0" u="none" strike="noStrike" cap="none" spc="0" normalizeH="0" baseline="0" noProof="0" dirty="0">
                <a:ln>
                  <a:noFill/>
                </a:ln>
                <a:effectLst/>
                <a:uLnTx/>
                <a:uFillTx/>
              </a:rPr>
              <a:t>Becoming so focused on the feedback that they ignore the person's emotional reaction.</a:t>
            </a:r>
          </a:p>
          <a:p>
            <a:pPr marL="228600" marR="0" lvl="0" indent="-228600" fontAlgn="t">
              <a:lnSpc>
                <a:spcPct val="90000"/>
              </a:lnSpc>
              <a:spcBef>
                <a:spcPts val="1000"/>
              </a:spcBef>
              <a:spcAft>
                <a:spcPts val="0"/>
              </a:spcAft>
              <a:buClrTx/>
              <a:buSzTx/>
              <a:buFont typeface="Arial" panose="020B0604020202020204" pitchFamily="34" charset="0"/>
              <a:buChar char="•"/>
              <a:tabLst/>
              <a:defRPr/>
            </a:pPr>
            <a:endParaRPr kumimoji="0" lang="en-US" b="0" i="0" u="none" strike="noStrike" cap="none" spc="0" normalizeH="0" baseline="0" noProof="0" dirty="0">
              <a:ln>
                <a:noFill/>
              </a:ln>
              <a:effectLst/>
              <a:uLnTx/>
              <a:uFillTx/>
            </a:endParaRPr>
          </a:p>
          <a:p>
            <a:pPr marR="0" lvl="0" fontAlgn="t">
              <a:lnSpc>
                <a:spcPct val="90000"/>
              </a:lnSpc>
              <a:spcBef>
                <a:spcPts val="1000"/>
              </a:spcBef>
              <a:spcAft>
                <a:spcPts val="0"/>
              </a:spcAft>
              <a:buClrTx/>
              <a:buSzTx/>
              <a:tabLst/>
              <a:defRPr/>
            </a:pPr>
            <a:r>
              <a:rPr lang="en-US" sz="2400" b="1" dirty="0"/>
              <a:t>The best approach is to do acknowledge the emotion and continue the conversation respectfully.</a:t>
            </a:r>
          </a:p>
          <a:p>
            <a:pPr marR="0" lvl="0" fontAlgn="t">
              <a:lnSpc>
                <a:spcPct val="90000"/>
              </a:lnSpc>
              <a:spcBef>
                <a:spcPts val="1000"/>
              </a:spcBef>
              <a:spcAft>
                <a:spcPts val="0"/>
              </a:spcAft>
              <a:buClrTx/>
              <a:buSzTx/>
              <a:tabLst/>
              <a:defRPr/>
            </a:pPr>
            <a:r>
              <a:rPr kumimoji="0" lang="en-US" b="0" i="0" u="none" strike="noStrike" cap="none" spc="0" normalizeH="0" baseline="0" noProof="0" dirty="0">
                <a:ln>
                  <a:noFill/>
                </a:ln>
                <a:effectLst/>
                <a:uLnTx/>
                <a:uFillTx/>
              </a:rPr>
              <a:t>A useful phrase is:</a:t>
            </a:r>
          </a:p>
          <a:p>
            <a:pPr marL="228600" marR="0" lvl="0" indent="-228600" fontAlgn="t">
              <a:lnSpc>
                <a:spcPct val="90000"/>
              </a:lnSpc>
              <a:spcBef>
                <a:spcPts val="1000"/>
              </a:spcBef>
              <a:spcAft>
                <a:spcPts val="0"/>
              </a:spcAft>
              <a:buClrTx/>
              <a:buSzTx/>
              <a:buFont typeface="Arial" panose="020B0604020202020204" pitchFamily="34" charset="0"/>
              <a:buChar char="•"/>
              <a:tabLst/>
              <a:defRPr/>
            </a:pPr>
            <a:r>
              <a:rPr kumimoji="0" lang="en-US" b="0" i="0" u="none" strike="noStrike" cap="none" spc="0" normalizeH="0" baseline="0" noProof="0" dirty="0">
                <a:ln>
                  <a:noFill/>
                </a:ln>
                <a:effectLst/>
                <a:uLnTx/>
                <a:uFillTx/>
              </a:rPr>
              <a:t>"I can see this is difficult, and I appreciate you staying in the conversation. The reason I'm raising this is because it's important, and I'd like us to focus together on what happens next."</a:t>
            </a:r>
          </a:p>
        </p:txBody>
      </p:sp>
    </p:spTree>
    <p:extLst>
      <p:ext uri="{BB962C8B-B14F-4D97-AF65-F5344CB8AC3E}">
        <p14:creationId xmlns:p14="http://schemas.microsoft.com/office/powerpoint/2010/main" val="3665214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8BDC5-6D9D-F38A-DBE7-20E871CD7AF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6501FE12-D890-FF03-7218-92C1A4E0FC9D}"/>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marL="0" marR="0" lvl="0" indent="0" algn="ctr" defTabSz="914446" rtl="0" eaLnBrk="1" fontAlgn="auto" latinLnBrk="0" hangingPunct="1">
              <a:lnSpc>
                <a:spcPct val="85000"/>
              </a:lnSpc>
              <a:spcBef>
                <a:spcPct val="0"/>
              </a:spcBef>
              <a:spcAft>
                <a:spcPts val="0"/>
              </a:spcAft>
              <a:buClrTx/>
              <a:buSzTx/>
              <a:buFontTx/>
              <a:buNone/>
              <a:tabLst/>
              <a:defRPr/>
            </a:pPr>
            <a:r>
              <a:rPr kumimoji="0" lang="en-US" sz="5867" b="1" i="0" u="none" strike="noStrike" kern="1200" cap="none" spc="-50" normalizeH="0" baseline="0" noProof="0" dirty="0">
                <a:ln>
                  <a:noFill/>
                </a:ln>
                <a:solidFill>
                  <a:srgbClr val="000000">
                    <a:lumMod val="75000"/>
                    <a:lumOff val="25000"/>
                  </a:srgbClr>
                </a:solidFill>
                <a:effectLst/>
                <a:uLnTx/>
                <a:uFillTx/>
                <a:latin typeface="Aptos" panose="020B0004020202020204" pitchFamily="34" charset="0"/>
                <a:ea typeface="+mj-ea"/>
                <a:cs typeface="+mj-cs"/>
              </a:rPr>
              <a:t>The D.E.A.R. Model</a:t>
            </a:r>
            <a:endParaRPr kumimoji="0" lang="en-US" sz="5867" b="0" i="0" u="none" strike="noStrike" kern="1200" cap="none" spc="-50" normalizeH="0" baseline="0" noProof="0" dirty="0">
              <a:ln>
                <a:noFill/>
              </a:ln>
              <a:solidFill>
                <a:srgbClr val="000000">
                  <a:lumMod val="75000"/>
                  <a:lumOff val="25000"/>
                </a:srgbClr>
              </a:solidFill>
              <a:effectLst/>
              <a:uLnTx/>
              <a:uFillTx/>
              <a:latin typeface="Aptos" panose="020B0004020202020204" pitchFamily="34" charset="0"/>
              <a:ea typeface="Calibri"/>
              <a:cs typeface="Calibri"/>
            </a:endParaRPr>
          </a:p>
        </p:txBody>
      </p:sp>
      <p:sp>
        <p:nvSpPr>
          <p:cNvPr id="2" name="Rectangle 1">
            <a:extLst>
              <a:ext uri="{FF2B5EF4-FFF2-40B4-BE49-F238E27FC236}">
                <a16:creationId xmlns:a16="http://schemas.microsoft.com/office/drawing/2014/main" id="{5CA2BFE6-1C9D-3593-3ECC-F8BA11915163}"/>
              </a:ext>
            </a:extLst>
          </p:cNvPr>
          <p:cNvSpPr/>
          <p:nvPr/>
        </p:nvSpPr>
        <p:spPr>
          <a:xfrm>
            <a:off x="3408220" y="2124363"/>
            <a:ext cx="2590800"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Empathize </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1"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Acknowledge the human challenge.</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“I imagine things might have been overwhelming…”</a:t>
            </a:r>
          </a:p>
        </p:txBody>
      </p:sp>
      <p:sp>
        <p:nvSpPr>
          <p:cNvPr id="3" name="Rectangle 2">
            <a:extLst>
              <a:ext uri="{FF2B5EF4-FFF2-40B4-BE49-F238E27FC236}">
                <a16:creationId xmlns:a16="http://schemas.microsoft.com/office/drawing/2014/main" id="{9DAE5314-B22E-66DC-E517-6A9D08BBA1B0}"/>
              </a:ext>
            </a:extLst>
          </p:cNvPr>
          <p:cNvSpPr/>
          <p:nvPr/>
        </p:nvSpPr>
        <p:spPr>
          <a:xfrm>
            <a:off x="6160655" y="2127782"/>
            <a:ext cx="2590800"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Ask</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Get their perspective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“Can you walk me through what’s been going on?”</a:t>
            </a:r>
          </a:p>
        </p:txBody>
      </p:sp>
      <p:sp>
        <p:nvSpPr>
          <p:cNvPr id="4" name="Rectangle 3">
            <a:extLst>
              <a:ext uri="{FF2B5EF4-FFF2-40B4-BE49-F238E27FC236}">
                <a16:creationId xmlns:a16="http://schemas.microsoft.com/office/drawing/2014/main" id="{D47F0A3A-6D2B-8C01-D9A0-A51B7A263507}"/>
              </a:ext>
            </a:extLst>
          </p:cNvPr>
          <p:cNvSpPr/>
          <p:nvPr/>
        </p:nvSpPr>
        <p:spPr>
          <a:xfrm>
            <a:off x="8940800" y="2108200"/>
            <a:ext cx="2581561" cy="3810000"/>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R</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Respond</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Explain the impact and explore</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“Here’s how this impacts things. What can we do moving forward?”</a:t>
            </a:r>
          </a:p>
        </p:txBody>
      </p:sp>
      <p:sp>
        <p:nvSpPr>
          <p:cNvPr id="5" name="Rectangle 4">
            <a:extLst>
              <a:ext uri="{FF2B5EF4-FFF2-40B4-BE49-F238E27FC236}">
                <a16:creationId xmlns:a16="http://schemas.microsoft.com/office/drawing/2014/main" id="{C40DDB83-0357-DEA3-A821-07EC145E909F}"/>
              </a:ext>
            </a:extLst>
          </p:cNvPr>
          <p:cNvSpPr/>
          <p:nvPr/>
        </p:nvSpPr>
        <p:spPr>
          <a:xfrm>
            <a:off x="637312" y="2124363"/>
            <a:ext cx="2590800" cy="3810000"/>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D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Describe </a:t>
            </a: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000" b="1"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Why you are meeting. </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The behaviour or situation</a:t>
            </a:r>
            <a:b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b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as observed.</a:t>
            </a: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“I noticed you missed two deadlines…”</a:t>
            </a:r>
          </a:p>
        </p:txBody>
      </p:sp>
    </p:spTree>
    <p:extLst>
      <p:ext uri="{BB962C8B-B14F-4D97-AF65-F5344CB8AC3E}">
        <p14:creationId xmlns:p14="http://schemas.microsoft.com/office/powerpoint/2010/main" val="4787275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02F7E-C2C0-2E37-1C82-16B8A894A148}"/>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80419A8B-6ACF-3FDB-3F73-46130BC59C2B}"/>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algn="ctr" defTabSz="914446">
              <a:defRPr/>
            </a:pPr>
            <a:r>
              <a:rPr lang="en-US" sz="5867" b="1" spc="-50" dirty="0">
                <a:solidFill>
                  <a:srgbClr val="000000">
                    <a:lumMod val="75000"/>
                    <a:lumOff val="25000"/>
                  </a:srgbClr>
                </a:solidFill>
                <a:latin typeface="Aptos" panose="020B0004020202020204" pitchFamily="34" charset="0"/>
              </a:rPr>
              <a:t>The D.E.A.R. Model</a:t>
            </a:r>
            <a:endParaRPr lang="en-US" sz="5867" spc="-50" dirty="0">
              <a:solidFill>
                <a:srgbClr val="000000">
                  <a:lumMod val="75000"/>
                  <a:lumOff val="25000"/>
                </a:srgbClr>
              </a:solidFill>
              <a:latin typeface="Aptos" panose="020B0004020202020204" pitchFamily="34" charset="0"/>
              <a:ea typeface="Calibri"/>
              <a:cs typeface="Calibri"/>
            </a:endParaRPr>
          </a:p>
        </p:txBody>
      </p:sp>
      <p:sp>
        <p:nvSpPr>
          <p:cNvPr id="4" name="Rectangle 3">
            <a:extLst>
              <a:ext uri="{FF2B5EF4-FFF2-40B4-BE49-F238E27FC236}">
                <a16:creationId xmlns:a16="http://schemas.microsoft.com/office/drawing/2014/main" id="{EFC008AE-B6FC-79F6-0266-A1B4289E48B5}"/>
              </a:ext>
            </a:extLst>
          </p:cNvPr>
          <p:cNvSpPr/>
          <p:nvPr/>
        </p:nvSpPr>
        <p:spPr>
          <a:xfrm>
            <a:off x="669642" y="2140527"/>
            <a:ext cx="2581561"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defTabSz="609630" fontAlgn="t">
              <a:spcAft>
                <a:spcPts val="800"/>
              </a:spcAft>
              <a:defRPr/>
            </a:pPr>
            <a:r>
              <a:rPr lang="en-US" sz="6400" b="1" dirty="0">
                <a:solidFill>
                  <a:prstClr val="white"/>
                </a:solidFill>
                <a:latin typeface="Aptos" panose="020B0004020202020204" pitchFamily="34" charset="0"/>
              </a:rPr>
              <a:t>R</a:t>
            </a:r>
          </a:p>
          <a:p>
            <a:pPr algn="ctr" defTabSz="609630" fontAlgn="t">
              <a:spcAft>
                <a:spcPts val="800"/>
              </a:spcAft>
              <a:defRPr/>
            </a:pPr>
            <a:r>
              <a:rPr lang="en-US" sz="4000" b="1" dirty="0">
                <a:solidFill>
                  <a:prstClr val="white"/>
                </a:solidFill>
                <a:latin typeface="Aptos" panose="020B0004020202020204" pitchFamily="34" charset="0"/>
              </a:rPr>
              <a:t>Respond</a:t>
            </a:r>
          </a:p>
          <a:p>
            <a:pPr algn="ctr" defTabSz="609630" fontAlgn="t">
              <a:spcAft>
                <a:spcPts val="800"/>
              </a:spcAft>
              <a:defRPr/>
            </a:pPr>
            <a:endParaRPr lang="en-US" sz="1600" dirty="0">
              <a:solidFill>
                <a:prstClr val="white"/>
              </a:solidFill>
              <a:latin typeface="Aptos" panose="020B0004020202020204" pitchFamily="34" charset="0"/>
            </a:endParaRPr>
          </a:p>
          <a:p>
            <a:pPr algn="ctr" defTabSz="609630" fontAlgn="t">
              <a:spcAft>
                <a:spcPts val="800"/>
              </a:spcAft>
              <a:defRPr/>
            </a:pPr>
            <a:r>
              <a:rPr lang="en-US" sz="1600" dirty="0">
                <a:solidFill>
                  <a:prstClr val="white"/>
                </a:solidFill>
                <a:latin typeface="Aptos" panose="020B0004020202020204" pitchFamily="34" charset="0"/>
              </a:rPr>
              <a:t>Explain the impact and explore</a:t>
            </a:r>
          </a:p>
          <a:p>
            <a:pPr algn="ctr" defTabSz="609630" fontAlgn="t">
              <a:spcAft>
                <a:spcPts val="800"/>
              </a:spcAft>
              <a:defRPr/>
            </a:pPr>
            <a:r>
              <a:rPr lang="en-US" sz="1600" dirty="0">
                <a:solidFill>
                  <a:prstClr val="white"/>
                </a:solidFill>
                <a:latin typeface="Aptos" panose="020B0004020202020204" pitchFamily="34" charset="0"/>
              </a:rPr>
              <a:t>“Here’s how this impacts things. What can we do moving forward?”</a:t>
            </a:r>
          </a:p>
        </p:txBody>
      </p:sp>
      <p:sp>
        <p:nvSpPr>
          <p:cNvPr id="8" name="TextBox 7">
            <a:extLst>
              <a:ext uri="{FF2B5EF4-FFF2-40B4-BE49-F238E27FC236}">
                <a16:creationId xmlns:a16="http://schemas.microsoft.com/office/drawing/2014/main" id="{9F73EE1C-A07D-45CF-6D9B-253EE08C0821}"/>
              </a:ext>
            </a:extLst>
          </p:cNvPr>
          <p:cNvSpPr txBox="1"/>
          <p:nvPr/>
        </p:nvSpPr>
        <p:spPr>
          <a:xfrm>
            <a:off x="3606800" y="2165927"/>
            <a:ext cx="8026400" cy="3539430"/>
          </a:xfrm>
          <a:prstGeom prst="rect">
            <a:avLst/>
          </a:prstGeom>
          <a:noFill/>
        </p:spPr>
        <p:txBody>
          <a:bodyPr wrap="square">
            <a:spAutoFit/>
          </a:bodyPr>
          <a:lstStyle/>
          <a:p>
            <a:pPr defTabSz="609630"/>
            <a:r>
              <a:rPr lang="en-US" sz="2400" b="1" dirty="0">
                <a:solidFill>
                  <a:srgbClr val="000000"/>
                </a:solidFill>
                <a:latin typeface="Aptos" panose="020B0004020202020204" pitchFamily="34" charset="0"/>
              </a:rPr>
              <a:t>1. Explain the impact</a:t>
            </a:r>
          </a:p>
          <a:p>
            <a:pPr marL="381019" indent="-381019" defTabSz="609630">
              <a:buFont typeface="Arial" panose="020B0604020202020204" pitchFamily="34" charset="0"/>
              <a:buChar char="•"/>
            </a:pPr>
            <a:r>
              <a:rPr lang="en-US" sz="1600" dirty="0">
                <a:solidFill>
                  <a:srgbClr val="000000"/>
                </a:solidFill>
                <a:latin typeface="Aptos" panose="020B0004020202020204" pitchFamily="34" charset="0"/>
              </a:rPr>
              <a:t>How does the behaviour, situation affect your work, the team, your team’s goals, etc. </a:t>
            </a:r>
          </a:p>
          <a:p>
            <a:pPr marL="381019" indent="-381019" defTabSz="609630">
              <a:buFont typeface="Arial" panose="020B0604020202020204" pitchFamily="34" charset="0"/>
              <a:buChar char="•"/>
            </a:pPr>
            <a:r>
              <a:rPr lang="en-US" sz="1600" dirty="0">
                <a:solidFill>
                  <a:srgbClr val="000000"/>
                </a:solidFill>
                <a:latin typeface="Aptos" panose="020B0004020202020204" pitchFamily="34" charset="0"/>
              </a:rPr>
              <a:t>Keep this simple (don’t lay on the blame)</a:t>
            </a:r>
          </a:p>
          <a:p>
            <a:pPr marL="381019" indent="-381019" defTabSz="609630">
              <a:buFont typeface="Arial" panose="020B0604020202020204" pitchFamily="34" charset="0"/>
              <a:buChar char="•"/>
            </a:pPr>
            <a:endParaRPr lang="en-US" sz="1600" dirty="0">
              <a:solidFill>
                <a:srgbClr val="000000"/>
              </a:solidFill>
              <a:latin typeface="Aptos" panose="020B0004020202020204" pitchFamily="34" charset="0"/>
            </a:endParaRPr>
          </a:p>
          <a:p>
            <a:pPr defTabSz="609630"/>
            <a:r>
              <a:rPr lang="en-US" sz="2400" b="1" dirty="0">
                <a:solidFill>
                  <a:srgbClr val="000000"/>
                </a:solidFill>
                <a:latin typeface="Aptos" panose="020B0004020202020204" pitchFamily="34" charset="0"/>
              </a:rPr>
              <a:t>2. Explore solutions</a:t>
            </a:r>
          </a:p>
          <a:p>
            <a:pPr marL="285750" indent="-285750" defTabSz="609630">
              <a:buFont typeface="Arial" panose="020B0604020202020204" pitchFamily="34" charset="0"/>
              <a:buChar char="•"/>
            </a:pPr>
            <a:r>
              <a:rPr lang="en-US" sz="1600" dirty="0">
                <a:solidFill>
                  <a:srgbClr val="000000"/>
                </a:solidFill>
                <a:latin typeface="Aptos" panose="020B0004020202020204" pitchFamily="34" charset="0"/>
              </a:rPr>
              <a:t>Ask for help in finding a solution</a:t>
            </a:r>
          </a:p>
          <a:p>
            <a:pPr marL="762015" lvl="1" indent="-304815" defTabSz="609630">
              <a:buFont typeface="Arial" panose="020B0604020202020204" pitchFamily="34" charset="0"/>
              <a:buChar char="•"/>
            </a:pPr>
            <a:r>
              <a:rPr lang="en-US" sz="1600" dirty="0">
                <a:solidFill>
                  <a:srgbClr val="000000"/>
                </a:solidFill>
                <a:latin typeface="Aptos" panose="020B0004020202020204" pitchFamily="34" charset="0"/>
              </a:rPr>
              <a:t>What steps might you take moving forward? </a:t>
            </a:r>
          </a:p>
          <a:p>
            <a:pPr marL="762015" lvl="1" indent="-304815" defTabSz="609630">
              <a:buFont typeface="Arial" panose="020B0604020202020204" pitchFamily="34" charset="0"/>
              <a:buChar char="•"/>
            </a:pPr>
            <a:r>
              <a:rPr lang="en-US" sz="1600" dirty="0">
                <a:solidFill>
                  <a:srgbClr val="000000"/>
                </a:solidFill>
                <a:latin typeface="Aptos" panose="020B0004020202020204" pitchFamily="34" charset="0"/>
              </a:rPr>
              <a:t>How can we better support each other to wrap things up?</a:t>
            </a:r>
          </a:p>
          <a:p>
            <a:pPr marL="762015" lvl="1" indent="-304815" defTabSz="609630">
              <a:buFont typeface="Arial" panose="020B0604020202020204" pitchFamily="34" charset="0"/>
              <a:buChar char="•"/>
            </a:pPr>
            <a:r>
              <a:rPr lang="en-US" sz="1600" dirty="0">
                <a:solidFill>
                  <a:srgbClr val="000000"/>
                </a:solidFill>
                <a:latin typeface="Aptos" panose="020B0004020202020204" pitchFamily="34" charset="0"/>
              </a:rPr>
              <a:t>How might we meet both of our needs in this situation? </a:t>
            </a:r>
          </a:p>
          <a:p>
            <a:pPr marL="762015" lvl="1" indent="-304815" defTabSz="609630">
              <a:buFont typeface="Arial" panose="020B0604020202020204" pitchFamily="34" charset="0"/>
              <a:buChar char="•"/>
            </a:pPr>
            <a:r>
              <a:rPr lang="en-US" sz="1600" dirty="0">
                <a:solidFill>
                  <a:srgbClr val="000000"/>
                </a:solidFill>
                <a:latin typeface="Aptos" panose="020B0004020202020204" pitchFamily="34" charset="0"/>
              </a:rPr>
              <a:t>What would help you remember…?</a:t>
            </a:r>
          </a:p>
          <a:p>
            <a:pPr marL="285750" indent="-285750" defTabSz="609630">
              <a:buFont typeface="Arial" panose="020B0604020202020204" pitchFamily="34" charset="0"/>
              <a:buChar char="•"/>
            </a:pPr>
            <a:endParaRPr lang="en-US" sz="1600" dirty="0">
              <a:solidFill>
                <a:srgbClr val="000000"/>
              </a:solidFill>
              <a:latin typeface="Aptos" panose="020B0004020202020204" pitchFamily="34" charset="0"/>
            </a:endParaRPr>
          </a:p>
          <a:p>
            <a:pPr marL="285750" indent="-285750" defTabSz="609630">
              <a:buFont typeface="Arial" panose="020B0604020202020204" pitchFamily="34" charset="0"/>
              <a:buChar char="•"/>
            </a:pPr>
            <a:endParaRPr lang="en-US" sz="1600" dirty="0">
              <a:solidFill>
                <a:srgbClr val="000000"/>
              </a:solidFill>
              <a:latin typeface="Aptos" panose="020B0004020202020204" pitchFamily="34" charset="0"/>
            </a:endParaRPr>
          </a:p>
          <a:p>
            <a:pPr marL="381019" indent="-381019" defTabSz="609630">
              <a:buFont typeface="Arial" panose="020B0604020202020204" pitchFamily="34" charset="0"/>
              <a:buChar char="•"/>
            </a:pPr>
            <a:endParaRPr lang="en-US" sz="1600" dirty="0">
              <a:solidFill>
                <a:srgbClr val="000000"/>
              </a:solidFill>
              <a:latin typeface="Aptos" panose="020B0004020202020204" pitchFamily="34" charset="0"/>
            </a:endParaRPr>
          </a:p>
        </p:txBody>
      </p:sp>
    </p:spTree>
    <p:extLst>
      <p:ext uri="{BB962C8B-B14F-4D97-AF65-F5344CB8AC3E}">
        <p14:creationId xmlns:p14="http://schemas.microsoft.com/office/powerpoint/2010/main" val="192002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500"/>
                                        <p:tgtEl>
                                          <p:spTgt spid="8">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500"/>
                                        <p:tgtEl>
                                          <p:spTgt spid="8">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animEffect transition="in" filter="fade">
                                      <p:cBhvr>
                                        <p:cTn id="18" dur="500"/>
                                        <p:tgtEl>
                                          <p:spTgt spid="8">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animEffect transition="in" filter="fade">
                                      <p:cBhvr>
                                        <p:cTn id="23" dur="500"/>
                                        <p:tgtEl>
                                          <p:spTgt spid="8">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8">
                                            <p:txEl>
                                              <p:pRg st="7" end="7"/>
                                            </p:txEl>
                                          </p:spTgt>
                                        </p:tgtEl>
                                        <p:attrNameLst>
                                          <p:attrName>style.visibility</p:attrName>
                                        </p:attrNameLst>
                                      </p:cBhvr>
                                      <p:to>
                                        <p:strVal val="visible"/>
                                      </p:to>
                                    </p:set>
                                    <p:animEffect transition="in" filter="fade">
                                      <p:cBhvr>
                                        <p:cTn id="31" dur="500"/>
                                        <p:tgtEl>
                                          <p:spTgt spid="8">
                                            <p:txEl>
                                              <p:pRg st="7" end="7"/>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8">
                                            <p:txEl>
                                              <p:pRg st="8" end="8"/>
                                            </p:txEl>
                                          </p:spTgt>
                                        </p:tgtEl>
                                        <p:attrNameLst>
                                          <p:attrName>style.visibility</p:attrName>
                                        </p:attrNameLst>
                                      </p:cBhvr>
                                      <p:to>
                                        <p:strVal val="visible"/>
                                      </p:to>
                                    </p:set>
                                    <p:animEffect transition="in" filter="fade">
                                      <p:cBhvr>
                                        <p:cTn id="34" dur="500"/>
                                        <p:tgtEl>
                                          <p:spTgt spid="8">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8">
                                            <p:txEl>
                                              <p:pRg st="9" end="9"/>
                                            </p:txEl>
                                          </p:spTgt>
                                        </p:tgtEl>
                                        <p:attrNameLst>
                                          <p:attrName>style.visibility</p:attrName>
                                        </p:attrNameLst>
                                      </p:cBhvr>
                                      <p:to>
                                        <p:strVal val="visible"/>
                                      </p:to>
                                    </p:set>
                                    <p:animEffect transition="in" filter="fade">
                                      <p:cBhvr>
                                        <p:cTn id="37"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18A44-BC50-99D5-CF6D-7901DF1032D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415DA32B-6366-416E-07B8-410F670966D1}"/>
              </a:ext>
            </a:extLst>
          </p:cNvPr>
          <p:cNvSpPr txBox="1">
            <a:spLocks/>
          </p:cNvSpPr>
          <p:nvPr/>
        </p:nvSpPr>
        <p:spPr>
          <a:xfrm>
            <a:off x="1" y="482600"/>
            <a:ext cx="12191999" cy="1188950"/>
          </a:xfrm>
          <a:prstGeom prst="rect">
            <a:avLst/>
          </a:prstGeom>
        </p:spPr>
        <p:txBody>
          <a:bodyPr vert="horz" lIns="60960" tIns="30480" rIns="60960" bIns="30480" rtlCol="0" anchor="b">
            <a:normAutofit/>
          </a:bodyPr>
          <a:lstStyle>
            <a:lvl1pPr marL="0" algn="l" defTabSz="1371600" rtl="0" eaLnBrk="1" latinLnBrk="0" hangingPunct="1">
              <a:lnSpc>
                <a:spcPct val="85000"/>
              </a:lnSpc>
              <a:spcBef>
                <a:spcPct val="0"/>
              </a:spcBef>
              <a:buNone/>
              <a:defRPr sz="7200" kern="1200" spc="-75" baseline="0">
                <a:solidFill>
                  <a:schemeClr val="tx1">
                    <a:lumMod val="75000"/>
                    <a:lumOff val="25000"/>
                  </a:schemeClr>
                </a:solidFill>
                <a:latin typeface="+mj-lt"/>
                <a:ea typeface="+mj-ea"/>
                <a:cs typeface="+mj-cs"/>
              </a:defRPr>
            </a:lvl1pPr>
          </a:lstStyle>
          <a:p>
            <a:pPr marL="0" marR="0" lvl="0" indent="0" algn="ctr" defTabSz="914446" rtl="0" eaLnBrk="1" fontAlgn="auto" latinLnBrk="0" hangingPunct="1">
              <a:lnSpc>
                <a:spcPct val="85000"/>
              </a:lnSpc>
              <a:spcBef>
                <a:spcPct val="0"/>
              </a:spcBef>
              <a:spcAft>
                <a:spcPts val="0"/>
              </a:spcAft>
              <a:buClrTx/>
              <a:buSzTx/>
              <a:buFontTx/>
              <a:buNone/>
              <a:tabLst/>
              <a:defRPr/>
            </a:pPr>
            <a:r>
              <a:rPr kumimoji="0" lang="en-US" sz="5867" b="1" i="0" u="none" strike="noStrike" kern="1200" cap="none" spc="-50" normalizeH="0" baseline="0" noProof="0" dirty="0">
                <a:ln>
                  <a:noFill/>
                </a:ln>
                <a:solidFill>
                  <a:srgbClr val="000000">
                    <a:lumMod val="75000"/>
                    <a:lumOff val="25000"/>
                  </a:srgbClr>
                </a:solidFill>
                <a:effectLst/>
                <a:uLnTx/>
                <a:uFillTx/>
                <a:latin typeface="Aptos" panose="020B0004020202020204" pitchFamily="34" charset="0"/>
                <a:ea typeface="+mj-ea"/>
                <a:cs typeface="+mj-cs"/>
              </a:rPr>
              <a:t>The D.E.A.R. Model</a:t>
            </a:r>
            <a:endParaRPr kumimoji="0" lang="en-US" sz="5867" b="0" i="0" u="none" strike="noStrike" kern="1200" cap="none" spc="-50" normalizeH="0" baseline="0" noProof="0" dirty="0">
              <a:ln>
                <a:noFill/>
              </a:ln>
              <a:solidFill>
                <a:srgbClr val="000000">
                  <a:lumMod val="75000"/>
                  <a:lumOff val="25000"/>
                </a:srgbClr>
              </a:solidFill>
              <a:effectLst/>
              <a:uLnTx/>
              <a:uFillTx/>
              <a:latin typeface="Aptos" panose="020B0004020202020204" pitchFamily="34" charset="0"/>
              <a:ea typeface="Calibri"/>
              <a:cs typeface="Calibri"/>
            </a:endParaRPr>
          </a:p>
        </p:txBody>
      </p:sp>
      <p:sp>
        <p:nvSpPr>
          <p:cNvPr id="4" name="Rectangle 3">
            <a:extLst>
              <a:ext uri="{FF2B5EF4-FFF2-40B4-BE49-F238E27FC236}">
                <a16:creationId xmlns:a16="http://schemas.microsoft.com/office/drawing/2014/main" id="{4613654E-D127-167F-48F8-14B8303B6263}"/>
              </a:ext>
            </a:extLst>
          </p:cNvPr>
          <p:cNvSpPr/>
          <p:nvPr/>
        </p:nvSpPr>
        <p:spPr>
          <a:xfrm>
            <a:off x="669642" y="2140527"/>
            <a:ext cx="2581561" cy="3810000"/>
          </a:xfrm>
          <a:prstGeom prst="rect">
            <a:avLst/>
          </a:prstGeom>
          <a:solidFill>
            <a:srgbClr val="1D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6400" b="1"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R</a:t>
            </a:r>
          </a:p>
          <a:p>
            <a:pPr marL="0" marR="0" lvl="0" indent="0" algn="ctr" defTabSz="609630" rtl="0" eaLnBrk="1" fontAlgn="t" latinLnBrk="0" hangingPunct="1">
              <a:lnSpc>
                <a:spcPct val="100000"/>
              </a:lnSpc>
              <a:spcBef>
                <a:spcPts val="0"/>
              </a:spcBef>
              <a:spcAft>
                <a:spcPts val="800"/>
              </a:spcAft>
              <a:buClrTx/>
              <a:buSzTx/>
              <a:buFontTx/>
              <a:buNone/>
              <a:tabLst/>
              <a:defRPr/>
            </a:pPr>
            <a:r>
              <a:rPr lang="en-US" sz="4000" b="1" dirty="0">
                <a:solidFill>
                  <a:prstClr val="white"/>
                </a:solidFill>
                <a:latin typeface="Aptos" panose="020B0004020202020204" pitchFamily="34" charset="0"/>
              </a:rPr>
              <a:t>Respond</a:t>
            </a:r>
            <a:endParaRPr kumimoji="0" lang="en-US" sz="4000" b="1"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endParaRPr>
          </a:p>
          <a:p>
            <a:pPr marL="0" marR="0" lvl="0" indent="0" algn="ctr" defTabSz="609630" rtl="0" eaLnBrk="1" fontAlgn="t" latinLnBrk="0" hangingPunct="1">
              <a:lnSpc>
                <a:spcPct val="100000"/>
              </a:lnSpc>
              <a:spcBef>
                <a:spcPts val="0"/>
              </a:spcBef>
              <a:spcAft>
                <a:spcPts val="80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Summarize &amp;</a:t>
            </a:r>
            <a:b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br>
            <a:r>
              <a:rPr kumimoji="0" lang="en-US" sz="1600" b="0" i="0" u="none" strike="noStrike" kern="1200" cap="none" spc="0" normalizeH="0" baseline="0" noProof="0" dirty="0">
                <a:ln>
                  <a:noFill/>
                </a:ln>
                <a:solidFill>
                  <a:prstClr val="white"/>
                </a:solidFill>
                <a:effectLst/>
                <a:uLnTx/>
                <a:uFillTx/>
                <a:latin typeface="Aptos" panose="020B0004020202020204" pitchFamily="34" charset="0"/>
                <a:ea typeface="+mn-ea"/>
                <a:cs typeface="+mn-cs"/>
              </a:rPr>
              <a:t>book follow-up</a:t>
            </a:r>
          </a:p>
        </p:txBody>
      </p:sp>
      <p:sp>
        <p:nvSpPr>
          <p:cNvPr id="8" name="TextBox 7">
            <a:extLst>
              <a:ext uri="{FF2B5EF4-FFF2-40B4-BE49-F238E27FC236}">
                <a16:creationId xmlns:a16="http://schemas.microsoft.com/office/drawing/2014/main" id="{C2C745B5-9FA1-0471-A100-3E0FA4551336}"/>
              </a:ext>
            </a:extLst>
          </p:cNvPr>
          <p:cNvSpPr txBox="1"/>
          <p:nvPr/>
        </p:nvSpPr>
        <p:spPr>
          <a:xfrm>
            <a:off x="3606800" y="2165927"/>
            <a:ext cx="8026400" cy="1200329"/>
          </a:xfrm>
          <a:prstGeom prst="rect">
            <a:avLst/>
          </a:prstGeom>
          <a:noFill/>
        </p:spPr>
        <p:txBody>
          <a:bodyPr wrap="square">
            <a:spAutoFit/>
          </a:body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ptos" panose="020B0004020202020204" pitchFamily="34" charset="0"/>
                <a:ea typeface="+mn-ea"/>
                <a:cs typeface="+mn-cs"/>
              </a:rPr>
              <a:t>3.</a:t>
            </a:r>
            <a:r>
              <a:rPr kumimoji="0" lang="en-US" sz="2400" b="1" i="0" u="none" strike="noStrike" kern="1200" cap="none" spc="0" normalizeH="0" noProof="0" dirty="0">
                <a:ln>
                  <a:noFill/>
                </a:ln>
                <a:solidFill>
                  <a:srgbClr val="000000"/>
                </a:solidFill>
                <a:effectLst/>
                <a:uLnTx/>
                <a:uFillTx/>
                <a:latin typeface="Aptos" panose="020B0004020202020204" pitchFamily="34" charset="0"/>
                <a:ea typeface="+mn-ea"/>
                <a:cs typeface="+mn-cs"/>
              </a:rPr>
              <a:t> </a:t>
            </a:r>
            <a:r>
              <a:rPr kumimoji="0" lang="en-US" sz="2400" b="1" i="0" u="none" strike="noStrike" kern="1200" cap="none" spc="0" normalizeH="0" baseline="0" noProof="0" dirty="0">
                <a:ln>
                  <a:noFill/>
                </a:ln>
                <a:solidFill>
                  <a:srgbClr val="000000"/>
                </a:solidFill>
                <a:effectLst/>
                <a:uLnTx/>
                <a:uFillTx/>
                <a:latin typeface="Aptos" panose="020B0004020202020204" pitchFamily="34" charset="0"/>
                <a:ea typeface="+mn-ea"/>
                <a:cs typeface="+mn-cs"/>
              </a:rPr>
              <a:t>Wrap</a:t>
            </a:r>
            <a:r>
              <a:rPr kumimoji="0" lang="en-US" sz="2400" b="1" i="0" u="none" strike="noStrike" kern="1200" cap="none" spc="0" normalizeH="0" noProof="0" dirty="0">
                <a:ln>
                  <a:noFill/>
                </a:ln>
                <a:solidFill>
                  <a:srgbClr val="000000"/>
                </a:solidFill>
                <a:effectLst/>
                <a:uLnTx/>
                <a:uFillTx/>
                <a:latin typeface="Aptos" panose="020B0004020202020204" pitchFamily="34" charset="0"/>
                <a:ea typeface="+mn-ea"/>
                <a:cs typeface="+mn-cs"/>
              </a:rPr>
              <a:t> up the conversation</a:t>
            </a:r>
            <a:endParaRPr kumimoji="0" lang="en-US" sz="2400" b="1" i="0" u="none" strike="noStrike" kern="1200" cap="none" spc="0" normalizeH="0" baseline="0" noProof="0" dirty="0">
              <a:ln>
                <a:noFill/>
              </a:ln>
              <a:solidFill>
                <a:srgbClr val="000000"/>
              </a:solidFill>
              <a:effectLst/>
              <a:uLnTx/>
              <a:uFillTx/>
              <a:latin typeface="Aptos" panose="020B0004020202020204" pitchFamily="34" charset="0"/>
              <a:ea typeface="+mn-ea"/>
              <a:cs typeface="+mn-cs"/>
            </a:endParaRPr>
          </a:p>
          <a:p>
            <a:pPr marL="285750" marR="0" lvl="0" indent="-285750" algn="l" defTabSz="60963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endParaRPr>
          </a:p>
          <a:p>
            <a:pPr marR="0" lvl="0" algn="l" defTabSz="609630" rtl="0" eaLnBrk="1" fontAlgn="auto" latinLnBrk="0" hangingPunct="1">
              <a:lnSpc>
                <a:spcPct val="100000"/>
              </a:lnSpc>
              <a:spcBef>
                <a:spcPts val="0"/>
              </a:spcBef>
              <a:spcAft>
                <a:spcPts val="0"/>
              </a:spcAft>
              <a:buClrTx/>
              <a:buSzTx/>
              <a:tabLst/>
              <a:defRPr/>
            </a:pPr>
            <a:endParaRPr kumimoji="0" lang="en-US" sz="16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endParaRPr>
          </a:p>
          <a:p>
            <a:pPr marL="381019" marR="0" lvl="0" indent="-381019" algn="l" defTabSz="60963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0000"/>
              </a:solidFill>
              <a:effectLst/>
              <a:uLnTx/>
              <a:uFillTx/>
              <a:latin typeface="Aptos" panose="020B0004020202020204" pitchFamily="34" charset="0"/>
              <a:ea typeface="+mn-ea"/>
              <a:cs typeface="+mn-cs"/>
            </a:endParaRPr>
          </a:p>
        </p:txBody>
      </p:sp>
      <p:sp>
        <p:nvSpPr>
          <p:cNvPr id="3" name="TextBox 2">
            <a:extLst>
              <a:ext uri="{FF2B5EF4-FFF2-40B4-BE49-F238E27FC236}">
                <a16:creationId xmlns:a16="http://schemas.microsoft.com/office/drawing/2014/main" id="{E3F815D9-BA58-78CE-164F-A38781CDA2A0}"/>
              </a:ext>
            </a:extLst>
          </p:cNvPr>
          <p:cNvSpPr txBox="1"/>
          <p:nvPr/>
        </p:nvSpPr>
        <p:spPr>
          <a:xfrm>
            <a:off x="3784600" y="2909344"/>
            <a:ext cx="7737758" cy="2329933"/>
          </a:xfrm>
          <a:prstGeom prst="rect">
            <a:avLst/>
          </a:prstGeom>
          <a:noFill/>
        </p:spPr>
        <p:txBody>
          <a:bodyPr wrap="square">
            <a:spAutoFit/>
          </a:bodyPr>
          <a:lstStyle/>
          <a:p>
            <a:pPr marL="171450" indent="-171450" algn="l">
              <a:lnSpc>
                <a:spcPts val="1750"/>
              </a:lnSpc>
              <a:spcAft>
                <a:spcPts val="1800"/>
              </a:spcAft>
              <a:buFont typeface="Arial" panose="020B0604020202020204" pitchFamily="34" charset="0"/>
              <a:buChar char="•"/>
            </a:pPr>
            <a:r>
              <a:rPr lang="en-US" b="1"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If the conversation is with an employee, </a:t>
            </a:r>
            <a:r>
              <a:rPr lang="en-US"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ask them to summarize the discussion and agreed-upon actions in their own words to ensure they understand</a:t>
            </a:r>
          </a:p>
          <a:p>
            <a:pPr marL="171450" indent="-171450" algn="l">
              <a:lnSpc>
                <a:spcPts val="1750"/>
              </a:lnSpc>
              <a:spcAft>
                <a:spcPts val="1800"/>
              </a:spcAft>
              <a:buFont typeface="Arial" panose="020B0604020202020204" pitchFamily="34" charset="0"/>
              <a:buChar char="•"/>
            </a:pPr>
            <a:r>
              <a:rPr lang="en-US" b="1"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If the conversation is with a colleague or higher-level leader, </a:t>
            </a:r>
            <a:r>
              <a:rPr lang="en-US"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summarize the discussion and agreed-upon actions and ensure you have them right</a:t>
            </a:r>
          </a:p>
          <a:p>
            <a:pPr marL="171450" indent="-171450" algn="l">
              <a:lnSpc>
                <a:spcPts val="1750"/>
              </a:lnSpc>
              <a:spcAft>
                <a:spcPts val="1200"/>
              </a:spcAft>
              <a:buFont typeface="Arial" panose="020B0604020202020204" pitchFamily="34" charset="0"/>
              <a:buChar char="•"/>
            </a:pPr>
            <a:r>
              <a:rPr lang="en-US" b="1"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Ask “Is there anything further I can do to support you?”</a:t>
            </a:r>
          </a:p>
          <a:p>
            <a:pPr marL="171450" indent="-171450" algn="l">
              <a:lnSpc>
                <a:spcPts val="1750"/>
              </a:lnSpc>
              <a:spcAft>
                <a:spcPts val="1200"/>
              </a:spcAft>
              <a:buFont typeface="Arial" panose="020B0604020202020204" pitchFamily="34" charset="0"/>
              <a:buChar char="•"/>
            </a:pPr>
            <a:r>
              <a:rPr lang="en-US" b="1"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Book follow-up meetings </a:t>
            </a:r>
            <a:r>
              <a:rPr lang="en-US" dirty="0">
                <a:solidFill>
                  <a:srgbClr val="000000"/>
                </a:solidFill>
                <a:latin typeface="Aptos Display" panose="020B0004020202020204" pitchFamily="34" charset="0"/>
                <a:ea typeface="Roboto Condensed Light" panose="02000000000000000000" pitchFamily="2" charset="0"/>
                <a:cs typeface="Calibri Light" panose="020F0302020204030204" pitchFamily="34" charset="0"/>
              </a:rPr>
              <a:t>after the conversation if needed to check-in</a:t>
            </a:r>
          </a:p>
        </p:txBody>
      </p:sp>
    </p:spTree>
    <p:extLst>
      <p:ext uri="{BB962C8B-B14F-4D97-AF65-F5344CB8AC3E}">
        <p14:creationId xmlns:p14="http://schemas.microsoft.com/office/powerpoint/2010/main" val="361400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00C6C-D935-CE60-3294-44C2C89ADD93}"/>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103F5E4-F33C-9C15-66B5-8C607B35F79F}"/>
              </a:ext>
            </a:extLst>
          </p:cNvPr>
          <p:cNvSpPr/>
          <p:nvPr/>
        </p:nvSpPr>
        <p:spPr>
          <a:xfrm>
            <a:off x="5797551" y="426030"/>
            <a:ext cx="6242049" cy="500957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solidFill>
              </a:ln>
            </a:endParaRPr>
          </a:p>
        </p:txBody>
      </p:sp>
      <p:sp>
        <p:nvSpPr>
          <p:cNvPr id="8" name="Rectangle 7">
            <a:extLst>
              <a:ext uri="{FF2B5EF4-FFF2-40B4-BE49-F238E27FC236}">
                <a16:creationId xmlns:a16="http://schemas.microsoft.com/office/drawing/2014/main" id="{71D4E1B5-D0E3-7B2D-B14C-1255F4639026}"/>
              </a:ext>
            </a:extLst>
          </p:cNvPr>
          <p:cNvSpPr/>
          <p:nvPr/>
        </p:nvSpPr>
        <p:spPr>
          <a:xfrm>
            <a:off x="5797551" y="225551"/>
            <a:ext cx="5632450" cy="541052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fontAlgn="t">
              <a:lnSpc>
                <a:spcPts val="1500"/>
              </a:lnSpc>
              <a:buNone/>
            </a:pPr>
            <a:r>
              <a:rPr lang="en-US" sz="1050" dirty="0">
                <a:latin typeface="Segoe UI" panose="020B0502040204020203" pitchFamily="34" charset="0"/>
              </a:rPr>
              <a:t>One person plays:</a:t>
            </a:r>
          </a:p>
          <a:p>
            <a:pPr fontAlgn="t">
              <a:spcAft>
                <a:spcPts val="1200"/>
              </a:spcAft>
            </a:pPr>
            <a:r>
              <a:rPr lang="en-US" b="1" dirty="0">
                <a:solidFill>
                  <a:schemeClr val="tx1"/>
                </a:solidFill>
                <a:latin typeface="Aptos Display" panose="020B0004020202020204" pitchFamily="34" charset="0"/>
              </a:rPr>
              <a:t>One person plays Emily.</a:t>
            </a:r>
          </a:p>
          <a:p>
            <a:pPr marL="742950" lvl="1" indent="-285750" fontAlgn="t">
              <a:spcAft>
                <a:spcPts val="1200"/>
              </a:spcAft>
              <a:buFont typeface="Arial" panose="020B0604020202020204" pitchFamily="34" charset="0"/>
              <a:buChar char="•"/>
            </a:pPr>
            <a:r>
              <a:rPr lang="en-US" dirty="0">
                <a:solidFill>
                  <a:schemeClr val="tx1"/>
                </a:solidFill>
                <a:latin typeface="Aptos Display" panose="020B0004020202020204" pitchFamily="34" charset="0"/>
              </a:rPr>
              <a:t>If you are playing Emily,  come up with a backstory for why you are behaving the way you are</a:t>
            </a:r>
          </a:p>
          <a:p>
            <a:pPr fontAlgn="t">
              <a:spcAft>
                <a:spcPts val="1200"/>
              </a:spcAft>
            </a:pPr>
            <a:r>
              <a:rPr lang="en-US" b="1" dirty="0">
                <a:solidFill>
                  <a:schemeClr val="tx1"/>
                </a:solidFill>
                <a:latin typeface="Aptos Display" panose="020B0004020202020204" pitchFamily="34" charset="0"/>
              </a:rPr>
              <a:t>One person plays the manager.</a:t>
            </a:r>
          </a:p>
          <a:p>
            <a:pPr marL="742950" lvl="1" indent="-285750" fontAlgn="t">
              <a:buFont typeface="Arial" panose="020B0604020202020204" pitchFamily="34" charset="0"/>
              <a:buChar char="•"/>
            </a:pPr>
            <a:r>
              <a:rPr lang="en-US" dirty="0">
                <a:solidFill>
                  <a:schemeClr val="tx1"/>
                </a:solidFill>
                <a:latin typeface="Aptos Display" panose="020B0004020202020204" pitchFamily="34" charset="0"/>
              </a:rPr>
              <a:t>Use the DEAR framework:</a:t>
            </a:r>
          </a:p>
          <a:p>
            <a:pPr lvl="2" fontAlgn="t"/>
            <a:r>
              <a:rPr lang="en-US" dirty="0">
                <a:solidFill>
                  <a:schemeClr val="tx1"/>
                </a:solidFill>
                <a:latin typeface="Aptos Display" panose="020B0004020202020204" pitchFamily="34" charset="0"/>
              </a:rPr>
              <a:t>D Describe the purpose.</a:t>
            </a:r>
          </a:p>
          <a:p>
            <a:pPr lvl="2" fontAlgn="t"/>
            <a:r>
              <a:rPr lang="en-US" dirty="0">
                <a:solidFill>
                  <a:schemeClr val="tx1"/>
                </a:solidFill>
                <a:latin typeface="Aptos Display" panose="020B0004020202020204" pitchFamily="34" charset="0"/>
              </a:rPr>
              <a:t>E Show empathy for Emily's experience.</a:t>
            </a:r>
          </a:p>
          <a:p>
            <a:pPr lvl="2" fontAlgn="t"/>
            <a:r>
              <a:rPr lang="en-US" dirty="0">
                <a:solidFill>
                  <a:schemeClr val="tx1"/>
                </a:solidFill>
                <a:latin typeface="Aptos Display" panose="020B0004020202020204" pitchFamily="34" charset="0"/>
              </a:rPr>
              <a:t>A Ask for her perspective on what's happening.</a:t>
            </a:r>
          </a:p>
          <a:p>
            <a:pPr lvl="2" fontAlgn="t"/>
            <a:r>
              <a:rPr lang="en-US" dirty="0">
                <a:solidFill>
                  <a:schemeClr val="tx1"/>
                </a:solidFill>
                <a:latin typeface="Aptos Display" panose="020B0004020202020204" pitchFamily="34" charset="0"/>
              </a:rPr>
              <a:t>R Respond and work together on solutions.</a:t>
            </a:r>
          </a:p>
          <a:p>
            <a:pPr lvl="2" fontAlgn="t"/>
            <a:endParaRPr lang="en-US" dirty="0">
              <a:solidFill>
                <a:schemeClr val="tx1"/>
              </a:solidFill>
              <a:latin typeface="Aptos Display" panose="020B0004020202020204" pitchFamily="34" charset="0"/>
            </a:endParaRPr>
          </a:p>
          <a:p>
            <a:pPr fontAlgn="t">
              <a:spcAft>
                <a:spcPts val="1200"/>
              </a:spcAft>
            </a:pPr>
            <a:r>
              <a:rPr lang="en-US" b="1" dirty="0">
                <a:solidFill>
                  <a:schemeClr val="tx1"/>
                </a:solidFill>
                <a:latin typeface="Aptos Display" panose="020B0004020202020204" pitchFamily="34" charset="0"/>
              </a:rPr>
              <a:t>One person play the observer. </a:t>
            </a:r>
            <a:br>
              <a:rPr lang="en-US" b="1" dirty="0">
                <a:solidFill>
                  <a:schemeClr val="tx1"/>
                </a:solidFill>
                <a:latin typeface="Aptos Display" panose="020B0004020202020204" pitchFamily="34" charset="0"/>
              </a:rPr>
            </a:br>
            <a:r>
              <a:rPr lang="en-US" dirty="0">
                <a:solidFill>
                  <a:schemeClr val="tx1"/>
                </a:solidFill>
                <a:latin typeface="Aptos Display" panose="020B0004020202020204" pitchFamily="34" charset="0"/>
              </a:rPr>
              <a:t>After the role play share:</a:t>
            </a:r>
          </a:p>
          <a:p>
            <a:pPr marL="742950" lvl="1" indent="-285750" fontAlgn="t">
              <a:buFont typeface="Arial" panose="020B0604020202020204" pitchFamily="34" charset="0"/>
              <a:buChar char="•"/>
            </a:pPr>
            <a:r>
              <a:rPr lang="en-US" dirty="0">
                <a:solidFill>
                  <a:schemeClr val="tx1"/>
                </a:solidFill>
                <a:latin typeface="Aptos Display" panose="020B0004020202020204" pitchFamily="34" charset="0"/>
              </a:rPr>
              <a:t>Did the manager clearly state the purpose?</a:t>
            </a:r>
          </a:p>
          <a:p>
            <a:pPr marL="742950" lvl="1" indent="-285750" fontAlgn="t">
              <a:buFont typeface="Arial" panose="020B0604020202020204" pitchFamily="34" charset="0"/>
              <a:buChar char="•"/>
            </a:pPr>
            <a:r>
              <a:rPr lang="en-US" dirty="0">
                <a:solidFill>
                  <a:schemeClr val="tx1"/>
                </a:solidFill>
                <a:latin typeface="Aptos Display" panose="020B0004020202020204" pitchFamily="34" charset="0"/>
              </a:rPr>
              <a:t>Did they demonstrate empathy before problem-solving?</a:t>
            </a:r>
          </a:p>
          <a:p>
            <a:pPr marL="742950" lvl="1" indent="-285750" fontAlgn="t">
              <a:buFont typeface="Arial" panose="020B0604020202020204" pitchFamily="34" charset="0"/>
              <a:buChar char="•"/>
            </a:pPr>
            <a:r>
              <a:rPr lang="en-US" dirty="0">
                <a:solidFill>
                  <a:schemeClr val="tx1"/>
                </a:solidFill>
                <a:latin typeface="Aptos Display" panose="020B0004020202020204" pitchFamily="34" charset="0"/>
              </a:rPr>
              <a:t>Did they ask open-ended questions?</a:t>
            </a:r>
          </a:p>
          <a:p>
            <a:pPr marL="742950" lvl="1" indent="-285750" fontAlgn="t">
              <a:buFont typeface="Arial" panose="020B0604020202020204" pitchFamily="34" charset="0"/>
              <a:buChar char="•"/>
            </a:pPr>
            <a:r>
              <a:rPr lang="en-US" dirty="0">
                <a:solidFill>
                  <a:schemeClr val="tx1"/>
                </a:solidFill>
                <a:latin typeface="Aptos Display" panose="020B0004020202020204" pitchFamily="34" charset="0"/>
              </a:rPr>
              <a:t>Was the final solution collaborative?</a:t>
            </a:r>
          </a:p>
          <a:p>
            <a:pPr marL="742950" lvl="1" indent="-285750" fontAlgn="t">
              <a:buFont typeface="Arial" panose="020B0604020202020204" pitchFamily="34" charset="0"/>
              <a:buChar char="•"/>
            </a:pPr>
            <a:r>
              <a:rPr lang="en-US" dirty="0">
                <a:solidFill>
                  <a:schemeClr val="tx1"/>
                </a:solidFill>
                <a:latin typeface="Aptos Display" panose="020B0004020202020204" pitchFamily="34" charset="0"/>
              </a:rPr>
              <a:t>What was one thing done well?</a:t>
            </a:r>
          </a:p>
          <a:p>
            <a:pPr marL="742950" lvl="1" indent="-285750" fontAlgn="t">
              <a:buFont typeface="Arial" panose="020B0604020202020204" pitchFamily="34" charset="0"/>
              <a:buChar char="•"/>
            </a:pPr>
            <a:r>
              <a:rPr lang="en-US" dirty="0">
                <a:solidFill>
                  <a:schemeClr val="tx1"/>
                </a:solidFill>
                <a:latin typeface="Aptos Display" panose="020B0004020202020204" pitchFamily="34" charset="0"/>
              </a:rPr>
              <a:t>What was one improvement opportunity?</a:t>
            </a:r>
          </a:p>
          <a:p>
            <a:pPr fontAlgn="t">
              <a:spcAft>
                <a:spcPts val="1200"/>
              </a:spcAft>
            </a:pPr>
            <a:endParaRPr lang="en-US" dirty="0">
              <a:solidFill>
                <a:schemeClr val="tx1"/>
              </a:solidFill>
              <a:latin typeface="Aptos Display" panose="020B0004020202020204" pitchFamily="34" charset="0"/>
            </a:endParaRPr>
          </a:p>
          <a:p>
            <a:pPr fontAlgn="t">
              <a:spcAft>
                <a:spcPts val="1200"/>
              </a:spcAft>
            </a:pPr>
            <a:endParaRPr lang="en-US" dirty="0">
              <a:solidFill>
                <a:schemeClr val="tx1"/>
              </a:solidFill>
              <a:latin typeface="Aptos Display" panose="020B0004020202020204" pitchFamily="34" charset="0"/>
            </a:endParaRPr>
          </a:p>
          <a:p>
            <a:pPr fontAlgn="t"/>
            <a:endParaRPr lang="en-US" dirty="0">
              <a:solidFill>
                <a:schemeClr val="tx1"/>
              </a:solidFill>
              <a:latin typeface="Aptos Display" panose="020B0004020202020204" pitchFamily="34" charset="0"/>
            </a:endParaRPr>
          </a:p>
          <a:p>
            <a:pPr fontAlgn="t"/>
            <a:endParaRPr lang="en-US" dirty="0">
              <a:solidFill>
                <a:schemeClr val="tx1"/>
              </a:solidFill>
              <a:latin typeface="Aptos Display" panose="020B0004020202020204" pitchFamily="34" charset="0"/>
            </a:endParaRPr>
          </a:p>
          <a:p>
            <a:pPr fontAlgn="t"/>
            <a:endParaRPr lang="en-US" dirty="0">
              <a:solidFill>
                <a:schemeClr val="tx1"/>
              </a:solidFill>
              <a:latin typeface="Aptos Display" panose="020B0004020202020204" pitchFamily="34" charset="0"/>
            </a:endParaRPr>
          </a:p>
          <a:p>
            <a:pPr fontAlgn="t">
              <a:lnSpc>
                <a:spcPts val="1500"/>
              </a:lnSpc>
              <a:buFont typeface="Arial" panose="020B0604020202020204" pitchFamily="34" charset="0"/>
              <a:buChar char="•"/>
            </a:pPr>
            <a:endParaRPr lang="en-US" sz="1050" dirty="0">
              <a:latin typeface="Segoe UI" panose="020B0502040204020203" pitchFamily="34" charset="0"/>
            </a:endParaRPr>
          </a:p>
          <a:p>
            <a:pPr fontAlgn="t">
              <a:lnSpc>
                <a:spcPts val="1500"/>
              </a:lnSpc>
              <a:buNone/>
            </a:pPr>
            <a:r>
              <a:rPr lang="en-US" sz="1050" dirty="0">
                <a:latin typeface="Segoe UI" panose="020B0502040204020203" pitchFamily="34" charset="0"/>
              </a:rPr>
              <a:t>One person plays:</a:t>
            </a:r>
          </a:p>
          <a:p>
            <a:pPr fontAlgn="t">
              <a:lnSpc>
                <a:spcPts val="1500"/>
              </a:lnSpc>
              <a:buFont typeface="Arial" panose="020B0604020202020204" pitchFamily="34" charset="0"/>
              <a:buChar char="•"/>
            </a:pPr>
            <a:r>
              <a:rPr lang="en-US" sz="1050" dirty="0">
                <a:latin typeface="Segoe UI" panose="020B0502040204020203" pitchFamily="34" charset="0"/>
              </a:rPr>
              <a:t>Emily</a:t>
            </a:r>
          </a:p>
          <a:p>
            <a:pPr fontAlgn="t">
              <a:lnSpc>
                <a:spcPts val="1500"/>
              </a:lnSpc>
              <a:buNone/>
            </a:pPr>
            <a:r>
              <a:rPr lang="en-US" sz="1050" dirty="0">
                <a:latin typeface="Segoe UI" panose="020B0502040204020203" pitchFamily="34" charset="0"/>
              </a:rPr>
              <a:t>One person acts as:</a:t>
            </a:r>
          </a:p>
          <a:p>
            <a:pPr fontAlgn="t">
              <a:lnSpc>
                <a:spcPts val="1500"/>
              </a:lnSpc>
              <a:buFont typeface="Arial" panose="020B0604020202020204" pitchFamily="34" charset="0"/>
              <a:buChar char="•"/>
            </a:pPr>
            <a:r>
              <a:rPr lang="en-US" sz="1050" dirty="0">
                <a:latin typeface="Segoe UI" panose="020B0502040204020203" pitchFamily="34" charset="0"/>
              </a:rPr>
              <a:t>Observer</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ptos Display" panose="020B0004020202020204" pitchFamily="34" charset="0"/>
              <a:ea typeface="+mn-ea"/>
              <a:cs typeface="+mn-cs"/>
            </a:endParaRPr>
          </a:p>
        </p:txBody>
      </p:sp>
      <p:sp>
        <p:nvSpPr>
          <p:cNvPr id="2" name="TextBox 1">
            <a:extLst>
              <a:ext uri="{FF2B5EF4-FFF2-40B4-BE49-F238E27FC236}">
                <a16:creationId xmlns:a16="http://schemas.microsoft.com/office/drawing/2014/main" id="{3E0ECE9A-B3F7-A781-41A8-0330A2501115}"/>
              </a:ext>
            </a:extLst>
          </p:cNvPr>
          <p:cNvSpPr txBox="1"/>
          <p:nvPr/>
        </p:nvSpPr>
        <p:spPr>
          <a:xfrm>
            <a:off x="452063" y="866447"/>
            <a:ext cx="425328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DF5B2F">
                    <a:lumMod val="20000"/>
                    <a:lumOff val="80000"/>
                  </a:srgbClr>
                </a:solidFill>
                <a:effectLst/>
                <a:uLnTx/>
                <a:uFillTx/>
                <a:latin typeface="Aptos Display" panose="02110004020202020204"/>
                <a:ea typeface="+mn-ea"/>
                <a:cs typeface="+mn-cs"/>
              </a:rPr>
              <a:t>BREAKOUTS</a:t>
            </a:r>
          </a:p>
        </p:txBody>
      </p:sp>
      <p:sp>
        <p:nvSpPr>
          <p:cNvPr id="5" name="TextBox 4">
            <a:extLst>
              <a:ext uri="{FF2B5EF4-FFF2-40B4-BE49-F238E27FC236}">
                <a16:creationId xmlns:a16="http://schemas.microsoft.com/office/drawing/2014/main" id="{997FAB46-FA7B-8C62-5308-92ADDBF6ABC9}"/>
              </a:ext>
            </a:extLst>
          </p:cNvPr>
          <p:cNvSpPr txBox="1"/>
          <p:nvPr/>
        </p:nvSpPr>
        <p:spPr>
          <a:xfrm>
            <a:off x="452063" y="1697444"/>
            <a:ext cx="4018337" cy="3170099"/>
          </a:xfrm>
          <a:prstGeom prst="rect">
            <a:avLst/>
          </a:prstGeom>
          <a:noFill/>
        </p:spPr>
        <p:txBody>
          <a:bodyPr wrap="square">
            <a:spAutoFit/>
          </a:bodyPr>
          <a:lstStyle/>
          <a:p>
            <a:pPr fontAlgn="t">
              <a:lnSpc>
                <a:spcPct val="100000"/>
              </a:lnSpc>
              <a:spcAft>
                <a:spcPts val="1200"/>
              </a:spcAft>
              <a:buNone/>
            </a:pPr>
            <a:r>
              <a:rPr lang="en-US" b="0" i="0" dirty="0">
                <a:solidFill>
                  <a:schemeClr val="bg1"/>
                </a:solidFill>
                <a:effectLst/>
                <a:latin typeface="+mj-lt"/>
              </a:rPr>
              <a:t>Emily is an experienced nurse, 5 years from retirement, who has recently become withdrawn and short with colleagues. Several coworkers have expressed concerns about her communication style.</a:t>
            </a:r>
          </a:p>
          <a:p>
            <a:pPr fontAlgn="t">
              <a:lnSpc>
                <a:spcPct val="100000"/>
              </a:lnSpc>
              <a:spcAft>
                <a:spcPts val="1200"/>
              </a:spcAft>
              <a:buNone/>
            </a:pPr>
            <a:r>
              <a:rPr lang="en-US" b="0" i="0" dirty="0">
                <a:solidFill>
                  <a:schemeClr val="bg1"/>
                </a:solidFill>
                <a:effectLst/>
                <a:latin typeface="+mj-lt"/>
              </a:rPr>
              <a:t>You are her manager.</a:t>
            </a:r>
          </a:p>
          <a:p>
            <a:pPr fontAlgn="t">
              <a:lnSpc>
                <a:spcPct val="100000"/>
              </a:lnSpc>
              <a:spcAft>
                <a:spcPts val="1200"/>
              </a:spcAft>
              <a:buNone/>
            </a:pPr>
            <a:r>
              <a:rPr lang="en-US" b="0" i="0" dirty="0">
                <a:solidFill>
                  <a:schemeClr val="bg1"/>
                </a:solidFill>
                <a:effectLst/>
                <a:latin typeface="+mj-lt"/>
              </a:rPr>
              <a:t>You need to have a conversation regarding the concerns while maintaining the relationship.</a:t>
            </a:r>
          </a:p>
        </p:txBody>
      </p:sp>
    </p:spTree>
    <p:extLst>
      <p:ext uri="{BB962C8B-B14F-4D97-AF65-F5344CB8AC3E}">
        <p14:creationId xmlns:p14="http://schemas.microsoft.com/office/powerpoint/2010/main" val="351888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A8956-4770-093D-9021-48CAB21F1DAF}"/>
            </a:ext>
          </a:extLst>
        </p:cNvPr>
        <p:cNvGrpSpPr/>
        <p:nvPr/>
      </p:nvGrpSpPr>
      <p:grpSpPr>
        <a:xfrm>
          <a:off x="0" y="0"/>
          <a:ext cx="0" cy="0"/>
          <a:chOff x="0" y="0"/>
          <a:chExt cx="0" cy="0"/>
        </a:xfrm>
      </p:grpSpPr>
      <p:sp>
        <p:nvSpPr>
          <p:cNvPr id="9" name="Text Placeholder 6">
            <a:extLst>
              <a:ext uri="{FF2B5EF4-FFF2-40B4-BE49-F238E27FC236}">
                <a16:creationId xmlns:a16="http://schemas.microsoft.com/office/drawing/2014/main" id="{D6AC3D92-8ABE-AB91-03CB-72F1AF9B0C2C}"/>
              </a:ext>
            </a:extLst>
          </p:cNvPr>
          <p:cNvSpPr txBox="1">
            <a:spLocks/>
          </p:cNvSpPr>
          <p:nvPr/>
        </p:nvSpPr>
        <p:spPr>
          <a:xfrm>
            <a:off x="1147059" y="2344552"/>
            <a:ext cx="3694763" cy="1132369"/>
          </a:xfrm>
          <a:prstGeom prst="rect">
            <a:avLst/>
          </a:prstGeom>
        </p:spPr>
        <p:txBody>
          <a:bodyPr lIns="0" tIns="0" rIns="0" bIns="0" numCol="1" spcCol="360000">
            <a:noAutofit/>
          </a:bodyPr>
          <a:lstStyle>
            <a:lvl1pPr marL="0" indent="0" algn="l" defTabSz="914400" rtl="0" eaLnBrk="1" latinLnBrk="0" hangingPunct="1">
              <a:lnSpc>
                <a:spcPct val="110000"/>
              </a:lnSpc>
              <a:spcBef>
                <a:spcPts val="1000"/>
              </a:spcBef>
              <a:buFont typeface="Arial" panose="020B0604020202020204" pitchFamily="34" charset="0"/>
              <a:buNone/>
              <a:defRPr sz="1400" b="0" i="0" kern="1200">
                <a:solidFill>
                  <a:srgbClr val="000000"/>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09"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156082"/>
                </a:solidFill>
                <a:effectLst/>
                <a:uLnTx/>
                <a:uFillTx/>
                <a:latin typeface="Aptos Display" panose="020B0004020202020204" pitchFamily="34" charset="0"/>
                <a:ea typeface="+mn-ea"/>
              </a:rPr>
              <a:t>Learn how to approach difficult conversations with more confidence</a:t>
            </a:r>
            <a:r>
              <a:rPr kumimoji="0" lang="en-US" sz="2400" b="0" i="0" u="none" strike="noStrike" kern="1200" cap="none" spc="0" normalizeH="0" baseline="0" noProof="0" dirty="0">
                <a:ln>
                  <a:noFill/>
                </a:ln>
                <a:solidFill>
                  <a:srgbClr val="156082"/>
                </a:solidFill>
                <a:effectLst/>
                <a:uLnTx/>
                <a:uFillTx/>
                <a:latin typeface="Aptos Display" panose="020B0004020202020204" pitchFamily="34" charset="0"/>
                <a:ea typeface="+mn-ea"/>
              </a:rPr>
              <a:t>.</a:t>
            </a:r>
          </a:p>
        </p:txBody>
      </p:sp>
      <p:sp>
        <p:nvSpPr>
          <p:cNvPr id="3" name="Text Placeholder 7">
            <a:extLst>
              <a:ext uri="{FF2B5EF4-FFF2-40B4-BE49-F238E27FC236}">
                <a16:creationId xmlns:a16="http://schemas.microsoft.com/office/drawing/2014/main" id="{780D03D3-745C-E9CC-66D7-9799AC29850E}"/>
              </a:ext>
            </a:extLst>
          </p:cNvPr>
          <p:cNvSpPr txBox="1">
            <a:spLocks/>
          </p:cNvSpPr>
          <p:nvPr/>
        </p:nvSpPr>
        <p:spPr>
          <a:xfrm>
            <a:off x="1147059" y="1175650"/>
            <a:ext cx="8821399" cy="473971"/>
          </a:xfrm>
          <a:prstGeom prst="rect">
            <a:avLst/>
          </a:prstGeom>
        </p:spPr>
        <p:txBody>
          <a:bodyPr lIns="0" tIns="0" rIns="0" bIns="0" numCol="1" spcCol="360000">
            <a:noAutofit/>
          </a:bodyPr>
          <a:lstStyle>
            <a:lvl1pPr marL="0" indent="0" algn="l" defTabSz="914400" rtl="0" eaLnBrk="1" latinLnBrk="0" hangingPunct="1">
              <a:lnSpc>
                <a:spcPts val="1800"/>
              </a:lnSpc>
              <a:spcBef>
                <a:spcPts val="1000"/>
              </a:spcBef>
              <a:buFont typeface="Arial" panose="020B0604020202020204" pitchFamily="34" charset="0"/>
              <a:buNone/>
              <a:defRPr sz="1400" b="0" i="0" kern="1200">
                <a:solidFill>
                  <a:srgbClr val="4A4A4A"/>
                </a:solidFill>
                <a:latin typeface="Roboto Condensed Light" panose="02000000000000000000" pitchFamily="2" charset="0"/>
                <a:ea typeface="+mn-ea"/>
                <a:cs typeface="Arial Narrow" panose="020B0604020202020204" pitchFamily="34" charset="0"/>
              </a:defRPr>
            </a:lvl1pPr>
            <a:lvl2pPr marL="4572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ts val="1700"/>
              </a:lnSpc>
              <a:spcBef>
                <a:spcPts val="500"/>
              </a:spcBef>
              <a:buFont typeface="Arial" panose="020B0604020202020204" pitchFamily="34" charset="0"/>
              <a:buNone/>
              <a:defRPr sz="1400" kern="1200">
                <a:solidFill>
                  <a:srgbClr val="4B4B4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4000"/>
              </a:lnSpc>
              <a:spcBef>
                <a:spcPts val="100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srgbClr val="156082"/>
                </a:solidFill>
                <a:effectLst/>
                <a:uLnTx/>
                <a:uFillTx/>
                <a:latin typeface="Aptos Display" panose="020B0004020202020204" pitchFamily="34" charset="0"/>
                <a:ea typeface="Roboto Condensed Light" panose="02000000000000000000" pitchFamily="2" charset="0"/>
              </a:rPr>
              <a:t>OBJECTIVES</a:t>
            </a:r>
          </a:p>
        </p:txBody>
      </p:sp>
      <p:sp>
        <p:nvSpPr>
          <p:cNvPr id="4" name="TextBox 3">
            <a:extLst>
              <a:ext uri="{FF2B5EF4-FFF2-40B4-BE49-F238E27FC236}">
                <a16:creationId xmlns:a16="http://schemas.microsoft.com/office/drawing/2014/main" id="{58A56AAF-D4DD-E408-D89C-206BE85B5D56}"/>
              </a:ext>
            </a:extLst>
          </p:cNvPr>
          <p:cNvSpPr txBox="1"/>
          <p:nvPr/>
        </p:nvSpPr>
        <p:spPr>
          <a:xfrm>
            <a:off x="5710798" y="2233715"/>
            <a:ext cx="4948941" cy="2908489"/>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rPr>
              <a:t>How to prepare for the conversation</a:t>
            </a:r>
          </a:p>
          <a:p>
            <a:pPr marL="285750" marR="0" lvl="0" indent="-285750" algn="l"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rPr>
              <a:t>Behaviours that can create barriers in difficult conversations</a:t>
            </a:r>
          </a:p>
          <a:p>
            <a:pPr marL="285750" marR="0" lvl="0" indent="-285750" algn="l"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rPr>
              <a:t>The DEAR model: a practical four-step model to navigate difficult conversations more effectively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ptos Display" panose="020B0004020202020204" pitchFamily="34" charset="0"/>
              <a:ea typeface="+mn-ea"/>
              <a:cs typeface="+mn-cs"/>
            </a:endParaRPr>
          </a:p>
        </p:txBody>
      </p:sp>
    </p:spTree>
    <p:custDataLst>
      <p:tags r:id="rId1"/>
    </p:custDataLst>
    <p:extLst>
      <p:ext uri="{BB962C8B-B14F-4D97-AF65-F5344CB8AC3E}">
        <p14:creationId xmlns:p14="http://schemas.microsoft.com/office/powerpoint/2010/main" val="21701375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17A5-74D1-D71A-8D89-70C49C0438BF}"/>
            </a:ext>
          </a:extLst>
        </p:cNvPr>
        <p:cNvGrpSpPr/>
        <p:nvPr/>
      </p:nvGrpSpPr>
      <p:grpSpPr>
        <a:xfrm>
          <a:off x="0" y="0"/>
          <a:ext cx="0" cy="0"/>
          <a:chOff x="0" y="0"/>
          <a:chExt cx="0" cy="0"/>
        </a:xfrm>
      </p:grpSpPr>
      <p:sp>
        <p:nvSpPr>
          <p:cNvPr id="6" name="Freeform 6">
            <a:extLst>
              <a:ext uri="{FF2B5EF4-FFF2-40B4-BE49-F238E27FC236}">
                <a16:creationId xmlns:a16="http://schemas.microsoft.com/office/drawing/2014/main" id="{2E7A10B2-043E-FBC2-FA23-2541220A4F00}"/>
              </a:ext>
            </a:extLst>
          </p:cNvPr>
          <p:cNvSpPr/>
          <p:nvPr/>
        </p:nvSpPr>
        <p:spPr>
          <a:xfrm>
            <a:off x="11566608" y="6243767"/>
            <a:ext cx="625392" cy="614233"/>
          </a:xfrm>
          <a:custGeom>
            <a:avLst/>
            <a:gdLst/>
            <a:ahLst/>
            <a:cxnLst/>
            <a:rect l="l" t="t" r="r" b="b"/>
            <a:pathLst>
              <a:path w="938088" h="921350">
                <a:moveTo>
                  <a:pt x="0" y="0"/>
                </a:moveTo>
                <a:lnTo>
                  <a:pt x="938088" y="0"/>
                </a:lnTo>
                <a:lnTo>
                  <a:pt x="938088" y="921350"/>
                </a:lnTo>
                <a:lnTo>
                  <a:pt x="0" y="921350"/>
                </a:lnTo>
                <a:lnTo>
                  <a:pt x="0" y="0"/>
                </a:lnTo>
                <a:close/>
              </a:path>
            </a:pathLst>
          </a:custGeom>
          <a:blipFill>
            <a:blip r:embed="rId3" cstate="print">
              <a:extLst>
                <a:ext uri="{28A0092B-C50C-407E-A947-70E740481C1C}">
                  <a14:useLocalDpi xmlns:a14="http://schemas.microsoft.com/office/drawing/2010/main" val="0"/>
                </a:ext>
              </a:extLst>
            </a:blip>
            <a:stretch>
              <a:fillRect/>
            </a:stretch>
          </a:blipFill>
        </p:spPr>
        <p:txBody>
          <a:bodyPr/>
          <a:lstStyle/>
          <a:p>
            <a:pPr defTabSz="609630">
              <a:defRPr/>
            </a:pPr>
            <a:endParaRPr lang="en-US" sz="1200">
              <a:solidFill>
                <a:prstClr val="black"/>
              </a:solidFill>
              <a:latin typeface="Telegraf"/>
            </a:endParaRPr>
          </a:p>
        </p:txBody>
      </p:sp>
      <p:sp>
        <p:nvSpPr>
          <p:cNvPr id="7" name="TextBox 7">
            <a:extLst>
              <a:ext uri="{FF2B5EF4-FFF2-40B4-BE49-F238E27FC236}">
                <a16:creationId xmlns:a16="http://schemas.microsoft.com/office/drawing/2014/main" id="{079436DE-548D-B50E-77FC-D0E19A2D4FE5}"/>
              </a:ext>
            </a:extLst>
          </p:cNvPr>
          <p:cNvSpPr txBox="1"/>
          <p:nvPr/>
        </p:nvSpPr>
        <p:spPr>
          <a:xfrm>
            <a:off x="1031049" y="635000"/>
            <a:ext cx="4741904" cy="1846659"/>
          </a:xfrm>
          <a:prstGeom prst="rect">
            <a:avLst/>
          </a:prstGeom>
        </p:spPr>
        <p:txBody>
          <a:bodyPr wrap="square" lIns="0" tIns="0" rIns="0" bIns="0" rtlCol="0" anchor="t">
            <a:spAutoFit/>
          </a:bodyPr>
          <a:lstStyle/>
          <a:p>
            <a:pPr defTabSz="609630">
              <a:defRPr/>
            </a:pPr>
            <a:r>
              <a:rPr lang="en-US" sz="6000" b="1" dirty="0">
                <a:solidFill>
                  <a:srgbClr val="000000"/>
                </a:solidFill>
                <a:ea typeface="Telegraf Bold"/>
                <a:cs typeface="Telegraf Bold"/>
                <a:sym typeface="Telegraf Bold"/>
              </a:rPr>
              <a:t>Give us your feedback</a:t>
            </a:r>
          </a:p>
        </p:txBody>
      </p:sp>
      <p:sp>
        <p:nvSpPr>
          <p:cNvPr id="9" name="TextBox 8">
            <a:extLst>
              <a:ext uri="{FF2B5EF4-FFF2-40B4-BE49-F238E27FC236}">
                <a16:creationId xmlns:a16="http://schemas.microsoft.com/office/drawing/2014/main" id="{C0D7F80F-C726-823F-2A1B-D87FC575D84D}"/>
              </a:ext>
            </a:extLst>
          </p:cNvPr>
          <p:cNvSpPr txBox="1"/>
          <p:nvPr/>
        </p:nvSpPr>
        <p:spPr>
          <a:xfrm>
            <a:off x="1044678" y="2768600"/>
            <a:ext cx="3171723" cy="1528945"/>
          </a:xfrm>
          <a:prstGeom prst="rect">
            <a:avLst/>
          </a:prstGeom>
          <a:noFill/>
        </p:spPr>
        <p:txBody>
          <a:bodyPr wrap="square" rtlCol="0">
            <a:spAutoFit/>
          </a:bodyPr>
          <a:lstStyle/>
          <a:p>
            <a:pPr defTabSz="609630">
              <a:defRPr/>
            </a:pPr>
            <a:r>
              <a:rPr lang="en-US" sz="1867" dirty="0">
                <a:solidFill>
                  <a:prstClr val="black"/>
                </a:solidFill>
              </a:rPr>
              <a:t>Fill out the evaluation form online on your phone using the QR code or the link in the chat</a:t>
            </a:r>
          </a:p>
          <a:p>
            <a:pPr defTabSz="609630">
              <a:defRPr/>
            </a:pPr>
            <a:endParaRPr lang="en-US" sz="1867" dirty="0">
              <a:solidFill>
                <a:prstClr val="black"/>
              </a:solidFill>
            </a:endParaRPr>
          </a:p>
        </p:txBody>
      </p:sp>
      <p:pic>
        <p:nvPicPr>
          <p:cNvPr id="4" name="Picture 3" descr="QR code">
            <a:extLst>
              <a:ext uri="{FF2B5EF4-FFF2-40B4-BE49-F238E27FC236}">
                <a16:creationId xmlns:a16="http://schemas.microsoft.com/office/drawing/2014/main" id="{C91B4AA2-8735-EC25-8E85-47165D0694FC}"/>
              </a:ext>
            </a:extLst>
          </p:cNvPr>
          <p:cNvPicPr>
            <a:picLocks noChangeAspect="1"/>
          </p:cNvPicPr>
          <p:nvPr/>
        </p:nvPicPr>
        <p:blipFill>
          <a:blip r:embed="rId4"/>
          <a:stretch>
            <a:fillRect/>
          </a:stretch>
        </p:blipFill>
        <p:spPr>
          <a:xfrm>
            <a:off x="6096000" y="838200"/>
            <a:ext cx="5181600" cy="5181600"/>
          </a:xfrm>
          <a:prstGeom prst="rect">
            <a:avLst/>
          </a:prstGeom>
        </p:spPr>
      </p:pic>
    </p:spTree>
    <p:extLst>
      <p:ext uri="{BB962C8B-B14F-4D97-AF65-F5344CB8AC3E}">
        <p14:creationId xmlns:p14="http://schemas.microsoft.com/office/powerpoint/2010/main" val="5998732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0E06319-AD7B-C122-5BE9-28B996EBA078}"/>
              </a:ext>
            </a:extLst>
          </p:cNvPr>
          <p:cNvSpPr>
            <a:spLocks noGrp="1"/>
          </p:cNvSpPr>
          <p:nvPr>
            <p:ph type="body" sz="quarter" idx="4294967295"/>
          </p:nvPr>
        </p:nvSpPr>
        <p:spPr>
          <a:xfrm>
            <a:off x="415636" y="523443"/>
            <a:ext cx="11360727" cy="2732376"/>
          </a:xfrm>
          <a:solidFill>
            <a:schemeClr val="accent2"/>
          </a:solidFill>
        </p:spPr>
        <p:txBody>
          <a:bodyPr>
            <a:normAutofit/>
          </a:bodyPr>
          <a:lstStyle/>
          <a:p>
            <a:pPr algn="ctr" fontAlgn="t">
              <a:lnSpc>
                <a:spcPct val="100000"/>
              </a:lnSpc>
              <a:spcBef>
                <a:spcPts val="1200"/>
              </a:spcBef>
            </a:pPr>
            <a:endParaRPr lang="en-US" sz="3200" b="1" dirty="0">
              <a:solidFill>
                <a:schemeClr val="accent1"/>
              </a:solidFill>
            </a:endParaRPr>
          </a:p>
          <a:p>
            <a:pPr algn="ctr" fontAlgn="t">
              <a:lnSpc>
                <a:spcPct val="100000"/>
              </a:lnSpc>
              <a:spcBef>
                <a:spcPts val="1200"/>
              </a:spcBef>
            </a:pPr>
            <a:r>
              <a:rPr lang="en-US" sz="3200" b="1" dirty="0">
                <a:solidFill>
                  <a:schemeClr val="accent1"/>
                </a:solidFill>
              </a:rPr>
              <a:t>The quality of our relationships is often determined by the quality of the conversations we're willing to have.</a:t>
            </a:r>
          </a:p>
        </p:txBody>
      </p:sp>
      <p:sp>
        <p:nvSpPr>
          <p:cNvPr id="7" name="TextBox 6">
            <a:extLst>
              <a:ext uri="{FF2B5EF4-FFF2-40B4-BE49-F238E27FC236}">
                <a16:creationId xmlns:a16="http://schemas.microsoft.com/office/drawing/2014/main" id="{4C72CE6B-1618-D7B0-6437-D68FF6DB33EA}"/>
              </a:ext>
            </a:extLst>
          </p:cNvPr>
          <p:cNvSpPr txBox="1"/>
          <p:nvPr/>
        </p:nvSpPr>
        <p:spPr>
          <a:xfrm>
            <a:off x="3186545" y="4574416"/>
            <a:ext cx="6096000" cy="646331"/>
          </a:xfrm>
          <a:prstGeom prst="rect">
            <a:avLst/>
          </a:prstGeom>
          <a:noFill/>
        </p:spPr>
        <p:txBody>
          <a:bodyPr wrap="square">
            <a:spAutoFit/>
          </a:bodyPr>
          <a:lstStyle/>
          <a:p>
            <a:pPr algn="ctr" fontAlgn="t">
              <a:lnSpc>
                <a:spcPct val="100000"/>
              </a:lnSpc>
              <a:spcBef>
                <a:spcPts val="1200"/>
              </a:spcBef>
            </a:pPr>
            <a:r>
              <a:rPr lang="en-US" sz="1800" b="1" dirty="0">
                <a:solidFill>
                  <a:schemeClr val="tx1"/>
                </a:solidFill>
                <a:latin typeface="Aptos" panose="020B0004020202020204" pitchFamily="34" charset="0"/>
              </a:rPr>
              <a:t>Identify one conversation you've been putting off and commit to taking the next step this week. </a:t>
            </a:r>
            <a:endParaRPr lang="en-US" sz="1800" b="1" dirty="0">
              <a:latin typeface="Aptos" panose="020B0004020202020204" pitchFamily="34" charset="0"/>
            </a:endParaRPr>
          </a:p>
        </p:txBody>
      </p:sp>
      <p:sp>
        <p:nvSpPr>
          <p:cNvPr id="8" name="Rectangle 7">
            <a:extLst>
              <a:ext uri="{FF2B5EF4-FFF2-40B4-BE49-F238E27FC236}">
                <a16:creationId xmlns:a16="http://schemas.microsoft.com/office/drawing/2014/main" id="{1705AA28-880D-64C4-2F56-19D850E17FC3}"/>
              </a:ext>
            </a:extLst>
          </p:cNvPr>
          <p:cNvSpPr/>
          <p:nvPr/>
        </p:nvSpPr>
        <p:spPr>
          <a:xfrm>
            <a:off x="-1" y="5832764"/>
            <a:ext cx="12192001" cy="102523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8168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73B884-84F9-0BA9-730C-6D8837819A7F}"/>
              </a:ext>
            </a:extLst>
          </p:cNvPr>
          <p:cNvSpPr txBox="1"/>
          <p:nvPr/>
        </p:nvSpPr>
        <p:spPr>
          <a:xfrm>
            <a:off x="1968500" y="2507672"/>
            <a:ext cx="9212118" cy="2492990"/>
          </a:xfrm>
          <a:prstGeom prst="rect">
            <a:avLst/>
          </a:prstGeom>
          <a:noFill/>
        </p:spPr>
        <p:txBody>
          <a:bodyPr wrap="square" rtlCol="0">
            <a:spAutoFit/>
          </a:bodyPr>
          <a:lstStyle/>
          <a:p>
            <a:r>
              <a:rPr lang="en-US" dirty="0">
                <a:latin typeface="Aptos" panose="020B0004020202020204" pitchFamily="34" charset="0"/>
              </a:rPr>
              <a:t>Join us for our next Harvard </a:t>
            </a:r>
            <a:r>
              <a:rPr lang="en-US" dirty="0" err="1">
                <a:latin typeface="Aptos" panose="020B0004020202020204" pitchFamily="34" charset="0"/>
              </a:rPr>
              <a:t>ManageMentor</a:t>
            </a:r>
            <a:r>
              <a:rPr lang="en-US" dirty="0">
                <a:latin typeface="Aptos" panose="020B0004020202020204" pitchFamily="34" charset="0"/>
              </a:rPr>
              <a:t> webinar</a:t>
            </a:r>
          </a:p>
          <a:p>
            <a:endParaRPr lang="en-US" dirty="0">
              <a:latin typeface="Aptos" panose="020B0004020202020204" pitchFamily="34" charset="0"/>
            </a:endParaRPr>
          </a:p>
          <a:p>
            <a:r>
              <a:rPr lang="en-US" sz="7200" dirty="0">
                <a:latin typeface="Aptos" panose="020B0004020202020204" pitchFamily="34" charset="0"/>
              </a:rPr>
              <a:t>TEAM MANAGEMENT</a:t>
            </a:r>
          </a:p>
          <a:p>
            <a:r>
              <a:rPr lang="en-US" sz="3200" b="1" dirty="0">
                <a:latin typeface="Aptos" panose="020B0004020202020204" pitchFamily="34" charset="0"/>
              </a:rPr>
              <a:t>Tuesday, Aug. 4 from 10:30-noon</a:t>
            </a:r>
          </a:p>
          <a:p>
            <a:endParaRPr lang="en-US" sz="1600" b="1" dirty="0">
              <a:latin typeface="Aptos" panose="020B0004020202020204" pitchFamily="34" charset="0"/>
            </a:endParaRPr>
          </a:p>
        </p:txBody>
      </p:sp>
      <p:pic>
        <p:nvPicPr>
          <p:cNvPr id="4" name="Picture 3">
            <a:extLst>
              <a:ext uri="{FF2B5EF4-FFF2-40B4-BE49-F238E27FC236}">
                <a16:creationId xmlns:a16="http://schemas.microsoft.com/office/drawing/2014/main" id="{02E554B3-D642-A7E2-C967-5814867903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9382" y="323072"/>
            <a:ext cx="8255000" cy="1905000"/>
          </a:xfrm>
          <a:prstGeom prst="rect">
            <a:avLst/>
          </a:prstGeom>
        </p:spPr>
      </p:pic>
    </p:spTree>
    <p:extLst>
      <p:ext uri="{BB962C8B-B14F-4D97-AF65-F5344CB8AC3E}">
        <p14:creationId xmlns:p14="http://schemas.microsoft.com/office/powerpoint/2010/main" val="7101036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25"/>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over-Light">
  <a:themeElements>
    <a:clrScheme name="Custom 7">
      <a:dk1>
        <a:srgbClr val="333333"/>
      </a:dk1>
      <a:lt1>
        <a:srgbClr val="FFFFFF"/>
      </a:lt1>
      <a:dk2>
        <a:srgbClr val="222222"/>
      </a:dk2>
      <a:lt2>
        <a:srgbClr val="EEEEEE"/>
      </a:lt2>
      <a:accent1>
        <a:srgbClr val="2576B7"/>
      </a:accent1>
      <a:accent2>
        <a:srgbClr val="5DC295"/>
      </a:accent2>
      <a:accent3>
        <a:srgbClr val="2B9E36"/>
      </a:accent3>
      <a:accent4>
        <a:srgbClr val="A868AB"/>
      </a:accent4>
      <a:accent5>
        <a:srgbClr val="29475F"/>
      </a:accent5>
      <a:accent6>
        <a:srgbClr val="34C5D0"/>
      </a:accent6>
      <a:hlink>
        <a:srgbClr val="1B5889"/>
      </a:hlink>
      <a:folHlink>
        <a:srgbClr val="563158"/>
      </a:folHlink>
    </a:clrScheme>
    <a:fontScheme name="McLean fonts">
      <a:majorFont>
        <a:latin typeface="Montserrat SemiBold"/>
        <a:ea typeface=""/>
        <a:cs typeface=""/>
      </a:majorFont>
      <a:minorFont>
        <a:latin typeface="Roboto Condensed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L&amp;D">
      <a:dk1>
        <a:srgbClr val="000000"/>
      </a:dk1>
      <a:lt1>
        <a:sysClr val="window" lastClr="FFFFFF"/>
      </a:lt1>
      <a:dk2>
        <a:srgbClr val="000000"/>
      </a:dk2>
      <a:lt2>
        <a:srgbClr val="F2F2F2"/>
      </a:lt2>
      <a:accent1>
        <a:srgbClr val="055C9D"/>
      </a:accent1>
      <a:accent2>
        <a:srgbClr val="9BC04B"/>
      </a:accent2>
      <a:accent3>
        <a:srgbClr val="DF5B2F"/>
      </a:accent3>
      <a:accent4>
        <a:srgbClr val="FCC30B"/>
      </a:accent4>
      <a:accent5>
        <a:srgbClr val="DD1367"/>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_Powerpoint_Template" id="{6F4F8E50-D8C0-4521-81DE-FC3609C22268}" vid="{D23FED5C-7839-4FEB-9DBE-14960ABE1AFF}"/>
    </a:ext>
  </a:extLst>
</a:theme>
</file>

<file path=ppt/theme/theme3.xml><?xml version="1.0" encoding="utf-8"?>
<a:theme xmlns:a="http://schemas.openxmlformats.org/drawingml/2006/main" name="7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_Powerpoint_Template" id="{6F4F8E50-D8C0-4521-81DE-FC3609C22268}" vid="{1793F4B9-EA61-42F5-8444-44C7EC2EE5EB}"/>
    </a:ext>
  </a:extLst>
</a:theme>
</file>

<file path=ppt/theme/theme4.xml><?xml version="1.0" encoding="utf-8"?>
<a:theme xmlns:a="http://schemas.openxmlformats.org/drawingml/2006/main" name="4_Custom Design">
  <a:themeElements>
    <a:clrScheme name="L&amp;D">
      <a:dk1>
        <a:srgbClr val="000000"/>
      </a:dk1>
      <a:lt1>
        <a:sysClr val="window" lastClr="FFFFFF"/>
      </a:lt1>
      <a:dk2>
        <a:srgbClr val="000000"/>
      </a:dk2>
      <a:lt2>
        <a:srgbClr val="F2F2F2"/>
      </a:lt2>
      <a:accent1>
        <a:srgbClr val="055C9D"/>
      </a:accent1>
      <a:accent2>
        <a:srgbClr val="9BC04B"/>
      </a:accent2>
      <a:accent3>
        <a:srgbClr val="DF5B2F"/>
      </a:accent3>
      <a:accent4>
        <a:srgbClr val="FCC30B"/>
      </a:accent4>
      <a:accent5>
        <a:srgbClr val="DD1367"/>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_Powerpoint_Template" id="{6F4F8E50-D8C0-4521-81DE-FC3609C22268}" vid="{A9182935-B9AB-4ED7-BFC3-68598A29B0C1}"/>
    </a:ext>
  </a:extLst>
</a:theme>
</file>

<file path=ppt/theme/theme5.xml><?xml version="1.0" encoding="utf-8"?>
<a:theme xmlns:a="http://schemas.openxmlformats.org/drawingml/2006/main" name="1_Retrospect">
  <a:themeElements>
    <a:clrScheme name="Custom 3">
      <a:dk1>
        <a:sysClr val="windowText" lastClr="000000"/>
      </a:dk1>
      <a:lt1>
        <a:sysClr val="window" lastClr="FFFFFF"/>
      </a:lt1>
      <a:dk2>
        <a:srgbClr val="0E2841"/>
      </a:dk2>
      <a:lt2>
        <a:srgbClr val="E8E8E8"/>
      </a:lt2>
      <a:accent1>
        <a:srgbClr val="FFFFFF"/>
      </a:accent1>
      <a:accent2>
        <a:srgbClr val="DF5B2F"/>
      </a:accent2>
      <a:accent3>
        <a:srgbClr val="196B24"/>
      </a:accent3>
      <a:accent4>
        <a:srgbClr val="0F9ED5"/>
      </a:accent4>
      <a:accent5>
        <a:srgbClr val="A02B93"/>
      </a:accent5>
      <a:accent6>
        <a:srgbClr val="4EA72E"/>
      </a:accent6>
      <a:hlink>
        <a:srgbClr val="467886"/>
      </a:hlink>
      <a:folHlink>
        <a:srgbClr val="96607D"/>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6.xml><?xml version="1.0" encoding="utf-8"?>
<a:theme xmlns:a="http://schemas.openxmlformats.org/drawingml/2006/main" name="1_Custom Design">
  <a:themeElements>
    <a:clrScheme name="Custom 1">
      <a:dk1>
        <a:sysClr val="windowText" lastClr="000000"/>
      </a:dk1>
      <a:lt1>
        <a:sysClr val="window" lastClr="FFFFFF"/>
      </a:lt1>
      <a:dk2>
        <a:srgbClr val="0E2841"/>
      </a:dk2>
      <a:lt2>
        <a:srgbClr val="E8E8E8"/>
      </a:lt2>
      <a:accent1>
        <a:srgbClr val="153D64"/>
      </a:accent1>
      <a:accent2>
        <a:srgbClr val="DF5B2F"/>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L&amp;D_Powerpoint_Template" id="{6F4F8E50-D8C0-4521-81DE-FC3609C22268}" vid="{63D0FA43-29F3-42E7-9C9A-B6EC5E590E50}"/>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B35513DBBD628439674A7D33C4D3A30" ma:contentTypeVersion="14" ma:contentTypeDescription="Create a new document." ma:contentTypeScope="" ma:versionID="c1f377ca24494fe017f94442a1173a93">
  <xsd:schema xmlns:xsd="http://www.w3.org/2001/XMLSchema" xmlns:xs="http://www.w3.org/2001/XMLSchema" xmlns:p="http://schemas.microsoft.com/office/2006/metadata/properties" xmlns:ns2="5af3d005-be74-4d5b-82ea-308f7e6e754e" xmlns:ns3="6c21fedb-2f5e-464f-9606-3519ba9e2868" targetNamespace="http://schemas.microsoft.com/office/2006/metadata/properties" ma:root="true" ma:fieldsID="8889e6c3e2e1edddc86ba70e7cccaa78" ns2:_="" ns3:_="">
    <xsd:import namespace="5af3d005-be74-4d5b-82ea-308f7e6e754e"/>
    <xsd:import namespace="6c21fedb-2f5e-464f-9606-3519ba9e286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LengthInSeconds"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f3d005-be74-4d5b-82ea-308f7e6e75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b9d5b5f-547a-43f3-bc0e-b0144fba3ef5"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c21fedb-2f5e-464f-9606-3519ba9e286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08238f9-a0af-490a-9699-47a308d4c3be}" ma:internalName="TaxCatchAll" ma:showField="CatchAllData" ma:web="6c21fedb-2f5e-464f-9606-3519ba9e286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af3d005-be74-4d5b-82ea-308f7e6e754e">
      <Terms xmlns="http://schemas.microsoft.com/office/infopath/2007/PartnerControls"/>
    </lcf76f155ced4ddcb4097134ff3c332f>
    <TaxCatchAll xmlns="6c21fedb-2f5e-464f-9606-3519ba9e2868" xsi:nil="true"/>
  </documentManagement>
</p:properties>
</file>

<file path=customXml/itemProps1.xml><?xml version="1.0" encoding="utf-8"?>
<ds:datastoreItem xmlns:ds="http://schemas.openxmlformats.org/officeDocument/2006/customXml" ds:itemID="{B5B9E7DC-2F2B-4576-8D75-6A39E22673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f3d005-be74-4d5b-82ea-308f7e6e754e"/>
    <ds:schemaRef ds:uri="6c21fedb-2f5e-464f-9606-3519ba9e28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83AEE4-B58D-44FA-8DFC-27F72D1103B6}">
  <ds:schemaRefs>
    <ds:schemaRef ds:uri="http://schemas.microsoft.com/sharepoint/v3/contenttype/forms"/>
  </ds:schemaRefs>
</ds:datastoreItem>
</file>

<file path=customXml/itemProps3.xml><?xml version="1.0" encoding="utf-8"?>
<ds:datastoreItem xmlns:ds="http://schemas.openxmlformats.org/officeDocument/2006/customXml" ds:itemID="{5CDC4640-DE0A-449B-AF73-AAD105D23D31}">
  <ds:schemaRefs>
    <ds:schemaRef ds:uri="http://www.w3.org/XML/1998/namespace"/>
    <ds:schemaRef ds:uri="http://schemas.microsoft.com/office/2006/documentManagement/types"/>
    <ds:schemaRef ds:uri="5af3d005-be74-4d5b-82ea-308f7e6e754e"/>
    <ds:schemaRef ds:uri="6c21fedb-2f5e-464f-9606-3519ba9e2868"/>
    <ds:schemaRef ds:uri="http://schemas.openxmlformats.org/package/2006/metadata/core-properties"/>
    <ds:schemaRef ds:uri="http://purl.org/dc/elements/1.1/"/>
    <ds:schemaRef ds:uri="http://schemas.microsoft.com/office/infopath/2007/PartnerControls"/>
    <ds:schemaRef ds:uri="http://purl.org/dc/term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1594</TotalTime>
  <Words>5546</Words>
  <Application>Microsoft Office PowerPoint</Application>
  <PresentationFormat>Widescreen</PresentationFormat>
  <Paragraphs>707</Paragraphs>
  <Slides>50</Slides>
  <Notes>48</Notes>
  <HiddenSlides>0</HiddenSlides>
  <MMClips>0</MMClips>
  <ScaleCrop>false</ScaleCrop>
  <HeadingPairs>
    <vt:vector size="6" baseType="variant">
      <vt:variant>
        <vt:lpstr>Fonts Used</vt:lpstr>
      </vt:variant>
      <vt:variant>
        <vt:i4>11</vt:i4>
      </vt:variant>
      <vt:variant>
        <vt:lpstr>Theme</vt:lpstr>
      </vt:variant>
      <vt:variant>
        <vt:i4>6</vt:i4>
      </vt:variant>
      <vt:variant>
        <vt:lpstr>Slide Titles</vt:lpstr>
      </vt:variant>
      <vt:variant>
        <vt:i4>50</vt:i4>
      </vt:variant>
    </vt:vector>
  </HeadingPairs>
  <TitlesOfParts>
    <vt:vector size="67" baseType="lpstr">
      <vt:lpstr>Segoe UI</vt:lpstr>
      <vt:lpstr>Aptos</vt:lpstr>
      <vt:lpstr>Aptos Display</vt:lpstr>
      <vt:lpstr>Montserrat SemiBold</vt:lpstr>
      <vt:lpstr>Exo</vt:lpstr>
      <vt:lpstr>Calibri</vt:lpstr>
      <vt:lpstr>Exo Light</vt:lpstr>
      <vt:lpstr>Telegraf</vt:lpstr>
      <vt:lpstr>Telegraf Bold</vt:lpstr>
      <vt:lpstr>Arial</vt:lpstr>
      <vt:lpstr>Trebuchet MS</vt:lpstr>
      <vt:lpstr>Cover-Light</vt:lpstr>
      <vt:lpstr>1_Office Theme</vt:lpstr>
      <vt:lpstr>7_Custom Design</vt:lpstr>
      <vt:lpstr>4_Custom Design</vt:lpstr>
      <vt:lpstr>1_Retrospect</vt:lpstr>
      <vt:lpstr>1_Custom Design</vt:lpstr>
      <vt:lpstr>PowerPoint Presentation</vt:lpstr>
      <vt:lpstr>Difficult Conversations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handled well,  difficult conversations build trust and safety.</vt:lpstr>
      <vt:lpstr>PowerPoint Presentation</vt:lpstr>
      <vt:lpstr>PowerPoint Presentation</vt:lpstr>
      <vt:lpstr>Questions to answer before a difficult conversation: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we don’t communicate with empathy…</vt:lpstr>
      <vt:lpstr>PowerPoint Presentation</vt:lpstr>
      <vt:lpstr>Empathy Blockers</vt:lpstr>
      <vt:lpstr>PowerPoint Presentation</vt:lpstr>
      <vt:lpstr>PowerPoint Presentation</vt:lpstr>
      <vt:lpstr>Most people act the way they do because:</vt:lpstr>
      <vt:lpstr>PowerPoint Presentation</vt:lpstr>
      <vt:lpstr>PowerPoint Presentation</vt:lpstr>
      <vt:lpstr>PowerPoint Presentation</vt:lpstr>
      <vt:lpstr>PowerPoint Presentation</vt:lpstr>
      <vt:lpstr>PowerPoint Presentation</vt:lpstr>
      <vt:lpstr>PowerPoint Presentation</vt:lpstr>
      <vt:lpstr>When dealing with strong emotions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June Morrow</dc:creator>
  <cp:lastModifiedBy>June Morrow</cp:lastModifiedBy>
  <cp:revision>4</cp:revision>
  <dcterms:created xsi:type="dcterms:W3CDTF">2025-06-24T18:08:03Z</dcterms:created>
  <dcterms:modified xsi:type="dcterms:W3CDTF">2026-07-07T13:22:56Z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d24214e-5322-4789-8422-cbe411bc3a74_Enabled">
    <vt:lpwstr>true</vt:lpwstr>
  </property>
  <property fmtid="{D5CDD505-2E9C-101B-9397-08002B2CF9AE}" pid="3" name="MSIP_Label_7d24214e-5322-4789-8422-cbe411bc3a74_SetDate">
    <vt:lpwstr>2025-06-24T18:08:07Z</vt:lpwstr>
  </property>
  <property fmtid="{D5CDD505-2E9C-101B-9397-08002B2CF9AE}" pid="4" name="MSIP_Label_7d24214e-5322-4789-8422-cbe411bc3a74_Method">
    <vt:lpwstr>Standard</vt:lpwstr>
  </property>
  <property fmtid="{D5CDD505-2E9C-101B-9397-08002B2CF9AE}" pid="5" name="MSIP_Label_7d24214e-5322-4789-8422-cbe411bc3a74_Name">
    <vt:lpwstr>7d24214e-5322-4789-8422-cbe411bc3a74</vt:lpwstr>
  </property>
  <property fmtid="{D5CDD505-2E9C-101B-9397-08002B2CF9AE}" pid="6" name="MSIP_Label_7d24214e-5322-4789-8422-cbe411bc3a74_SiteId">
    <vt:lpwstr>113d1920-a1e0-48cf-a70a-868cbb03f3f6</vt:lpwstr>
  </property>
  <property fmtid="{D5CDD505-2E9C-101B-9397-08002B2CF9AE}" pid="7" name="MSIP_Label_7d24214e-5322-4789-8422-cbe411bc3a74_ActionId">
    <vt:lpwstr>b1b056bf-88d1-467c-9008-9a803eece506</vt:lpwstr>
  </property>
  <property fmtid="{D5CDD505-2E9C-101B-9397-08002B2CF9AE}" pid="8" name="MSIP_Label_7d24214e-5322-4789-8422-cbe411bc3a74_ContentBits">
    <vt:lpwstr>0</vt:lpwstr>
  </property>
  <property fmtid="{D5CDD505-2E9C-101B-9397-08002B2CF9AE}" pid="9" name="MSIP_Label_7d24214e-5322-4789-8422-cbe411bc3a74_Tag">
    <vt:lpwstr>10, 3, 0, 1</vt:lpwstr>
  </property>
  <property fmtid="{D5CDD505-2E9C-101B-9397-08002B2CF9AE}" pid="10" name="ContentTypeId">
    <vt:lpwstr>0x010100CB35513DBBD628439674A7D33C4D3A30</vt:lpwstr>
  </property>
  <property fmtid="{D5CDD505-2E9C-101B-9397-08002B2CF9AE}" pid="11" name="MediaServiceImageTags">
    <vt:lpwstr/>
  </property>
</Properties>
</file>