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6" r:id="rId4"/>
    <p:sldMasterId id="2147483725" r:id="rId5"/>
    <p:sldMasterId id="2147483685" r:id="rId6"/>
    <p:sldMasterId id="2147483693" r:id="rId7"/>
  </p:sldMasterIdLst>
  <p:notesMasterIdLst>
    <p:notesMasterId r:id="rId77"/>
  </p:notesMasterIdLst>
  <p:sldIdLst>
    <p:sldId id="269" r:id="rId8"/>
    <p:sldId id="256" r:id="rId9"/>
    <p:sldId id="272" r:id="rId10"/>
    <p:sldId id="724" r:id="rId11"/>
    <p:sldId id="722" r:id="rId12"/>
    <p:sldId id="267" r:id="rId13"/>
    <p:sldId id="723" r:id="rId14"/>
    <p:sldId id="718" r:id="rId15"/>
    <p:sldId id="4742" r:id="rId16"/>
    <p:sldId id="266" r:id="rId17"/>
    <p:sldId id="755" r:id="rId18"/>
    <p:sldId id="726" r:id="rId19"/>
    <p:sldId id="725" r:id="rId20"/>
    <p:sldId id="728" r:id="rId21"/>
    <p:sldId id="694" r:id="rId22"/>
    <p:sldId id="727" r:id="rId23"/>
    <p:sldId id="730" r:id="rId24"/>
    <p:sldId id="695" r:id="rId25"/>
    <p:sldId id="697" r:id="rId26"/>
    <p:sldId id="729" r:id="rId27"/>
    <p:sldId id="719" r:id="rId28"/>
    <p:sldId id="733" r:id="rId29"/>
    <p:sldId id="732" r:id="rId30"/>
    <p:sldId id="734" r:id="rId31"/>
    <p:sldId id="731" r:id="rId32"/>
    <p:sldId id="703" r:id="rId33"/>
    <p:sldId id="704" r:id="rId34"/>
    <p:sldId id="739" r:id="rId35"/>
    <p:sldId id="736" r:id="rId36"/>
    <p:sldId id="740" r:id="rId37"/>
    <p:sldId id="738" r:id="rId38"/>
    <p:sldId id="4722" r:id="rId39"/>
    <p:sldId id="721" r:id="rId40"/>
    <p:sldId id="278" r:id="rId41"/>
    <p:sldId id="743" r:id="rId42"/>
    <p:sldId id="744" r:id="rId43"/>
    <p:sldId id="742" r:id="rId44"/>
    <p:sldId id="4743" r:id="rId45"/>
    <p:sldId id="4736" r:id="rId46"/>
    <p:sldId id="4737" r:id="rId47"/>
    <p:sldId id="4738" r:id="rId48"/>
    <p:sldId id="4739" r:id="rId49"/>
    <p:sldId id="4740" r:id="rId50"/>
    <p:sldId id="746" r:id="rId51"/>
    <p:sldId id="705" r:id="rId52"/>
    <p:sldId id="4724" r:id="rId53"/>
    <p:sldId id="748" r:id="rId54"/>
    <p:sldId id="747" r:id="rId55"/>
    <p:sldId id="749" r:id="rId56"/>
    <p:sldId id="710" r:id="rId57"/>
    <p:sldId id="4725" r:id="rId58"/>
    <p:sldId id="4741" r:id="rId59"/>
    <p:sldId id="757" r:id="rId60"/>
    <p:sldId id="759" r:id="rId61"/>
    <p:sldId id="758" r:id="rId62"/>
    <p:sldId id="750" r:id="rId63"/>
    <p:sldId id="4728" r:id="rId64"/>
    <p:sldId id="4716" r:id="rId65"/>
    <p:sldId id="4715" r:id="rId66"/>
    <p:sldId id="4729" r:id="rId67"/>
    <p:sldId id="4720" r:id="rId68"/>
    <p:sldId id="4730" r:id="rId69"/>
    <p:sldId id="708" r:id="rId70"/>
    <p:sldId id="762" r:id="rId71"/>
    <p:sldId id="4732" r:id="rId72"/>
    <p:sldId id="4744" r:id="rId73"/>
    <p:sldId id="4745" r:id="rId74"/>
    <p:sldId id="4733" r:id="rId75"/>
    <p:sldId id="4735" r:id="rId7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0B457F01-465C-4E34-A574-CFAF39A31781}">
          <p14:sldIdLst>
            <p14:sldId id="269"/>
            <p14:sldId id="256"/>
            <p14:sldId id="272"/>
            <p14:sldId id="724"/>
            <p14:sldId id="722"/>
            <p14:sldId id="267"/>
            <p14:sldId id="723"/>
            <p14:sldId id="718"/>
            <p14:sldId id="4742"/>
            <p14:sldId id="266"/>
            <p14:sldId id="755"/>
            <p14:sldId id="726"/>
            <p14:sldId id="725"/>
            <p14:sldId id="728"/>
            <p14:sldId id="694"/>
            <p14:sldId id="727"/>
            <p14:sldId id="730"/>
            <p14:sldId id="695"/>
            <p14:sldId id="697"/>
            <p14:sldId id="729"/>
            <p14:sldId id="719"/>
            <p14:sldId id="733"/>
            <p14:sldId id="732"/>
            <p14:sldId id="734"/>
            <p14:sldId id="731"/>
            <p14:sldId id="703"/>
            <p14:sldId id="704"/>
            <p14:sldId id="739"/>
            <p14:sldId id="736"/>
            <p14:sldId id="740"/>
            <p14:sldId id="738"/>
            <p14:sldId id="4722"/>
            <p14:sldId id="721"/>
            <p14:sldId id="278"/>
            <p14:sldId id="743"/>
            <p14:sldId id="744"/>
            <p14:sldId id="742"/>
            <p14:sldId id="4743"/>
            <p14:sldId id="4736"/>
            <p14:sldId id="4737"/>
            <p14:sldId id="4738"/>
            <p14:sldId id="4739"/>
            <p14:sldId id="4740"/>
            <p14:sldId id="746"/>
            <p14:sldId id="705"/>
            <p14:sldId id="4724"/>
            <p14:sldId id="748"/>
            <p14:sldId id="747"/>
            <p14:sldId id="749"/>
            <p14:sldId id="710"/>
            <p14:sldId id="4725"/>
            <p14:sldId id="4741"/>
            <p14:sldId id="757"/>
            <p14:sldId id="759"/>
            <p14:sldId id="758"/>
            <p14:sldId id="750"/>
            <p14:sldId id="4728"/>
            <p14:sldId id="4716"/>
            <p14:sldId id="4715"/>
            <p14:sldId id="4729"/>
            <p14:sldId id="4720"/>
            <p14:sldId id="4730"/>
            <p14:sldId id="708"/>
            <p14:sldId id="762"/>
            <p14:sldId id="4732"/>
            <p14:sldId id="4744"/>
            <p14:sldId id="4745"/>
            <p14:sldId id="4733"/>
            <p14:sldId id="4735"/>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BC04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D155E5-D3DB-4540-9911-07399C0219F6}" v="558" dt="2026-08-17T23:11:15.47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64746" autoAdjust="0"/>
  </p:normalViewPr>
  <p:slideViewPr>
    <p:cSldViewPr snapToGrid="0">
      <p:cViewPr varScale="1">
        <p:scale>
          <a:sx n="62" d="100"/>
          <a:sy n="62" d="100"/>
        </p:scale>
        <p:origin x="1488" y="34"/>
      </p:cViewPr>
      <p:guideLst/>
    </p:cSldViewPr>
  </p:slideViewPr>
  <p:notesTextViewPr>
    <p:cViewPr>
      <p:scale>
        <a:sx n="125" d="100"/>
        <a:sy n="125"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slide" Target="slides/slide61.xml"/><Relationship Id="rId16" Type="http://schemas.openxmlformats.org/officeDocument/2006/relationships/slide" Target="slides/slide9.xml"/><Relationship Id="rId11" Type="http://schemas.openxmlformats.org/officeDocument/2006/relationships/slide" Target="slides/slide4.xml"/><Relationship Id="rId32" Type="http://schemas.openxmlformats.org/officeDocument/2006/relationships/slide" Target="slides/slide25.xml"/><Relationship Id="rId37" Type="http://schemas.openxmlformats.org/officeDocument/2006/relationships/slide" Target="slides/slide30.xml"/><Relationship Id="rId53" Type="http://schemas.openxmlformats.org/officeDocument/2006/relationships/slide" Target="slides/slide46.xml"/><Relationship Id="rId58" Type="http://schemas.openxmlformats.org/officeDocument/2006/relationships/slide" Target="slides/slide51.xml"/><Relationship Id="rId74" Type="http://schemas.openxmlformats.org/officeDocument/2006/relationships/slide" Target="slides/slide67.xml"/><Relationship Id="rId79" Type="http://schemas.openxmlformats.org/officeDocument/2006/relationships/viewProps" Target="viewProps.xml"/><Relationship Id="rId5" Type="http://schemas.openxmlformats.org/officeDocument/2006/relationships/slideMaster" Target="slideMasters/slideMaster2.xml"/><Relationship Id="rId61" Type="http://schemas.openxmlformats.org/officeDocument/2006/relationships/slide" Target="slides/slide54.xml"/><Relationship Id="rId82" Type="http://schemas.microsoft.com/office/2015/10/relationships/revisionInfo" Target="revisionInfo.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slide" Target="slides/slide62.xml"/><Relationship Id="rId77" Type="http://schemas.openxmlformats.org/officeDocument/2006/relationships/notesMaster" Target="notesMasters/notesMaster1.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80"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slide" Target="slides/slide60.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slide" Target="slides/slide63.xml"/><Relationship Id="rId75" Type="http://schemas.openxmlformats.org/officeDocument/2006/relationships/slide" Target="slides/slide68.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slide" Target="slides/slide66.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slide" Target="slides/slide69.xml"/><Relationship Id="rId7" Type="http://schemas.openxmlformats.org/officeDocument/2006/relationships/slideMaster" Target="slideMasters/slideMaster4.xml"/><Relationship Id="rId71" Type="http://schemas.openxmlformats.org/officeDocument/2006/relationships/slide" Target="slides/slide64.xml"/><Relationship Id="rId2" Type="http://schemas.openxmlformats.org/officeDocument/2006/relationships/customXml" Target="../customXml/item2.xml"/><Relationship Id="rId29" Type="http://schemas.openxmlformats.org/officeDocument/2006/relationships/slide" Target="slides/slide22.xml"/><Relationship Id="rId24" Type="http://schemas.openxmlformats.org/officeDocument/2006/relationships/slide" Target="slides/slide17.xml"/><Relationship Id="rId40" Type="http://schemas.openxmlformats.org/officeDocument/2006/relationships/slide" Target="slides/slide33.xml"/><Relationship Id="rId45" Type="http://schemas.openxmlformats.org/officeDocument/2006/relationships/slide" Target="slides/slide38.xml"/><Relationship Id="rId66" Type="http://schemas.openxmlformats.org/officeDocument/2006/relationships/slide" Target="slides/slide59.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6277765-B8F3-48E4-B6D4-AD3293C9B5E8}"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18C48BDF-AC73-4B83-82B1-35C7EE930A13}">
      <dgm:prSet phldrT="[Text]" phldr="0"/>
      <dgm:spPr>
        <a:solidFill>
          <a:schemeClr val="accent1"/>
        </a:solidFill>
      </dgm:spPr>
      <dgm:t>
        <a:bodyPr/>
        <a:lstStyle/>
        <a:p>
          <a:r>
            <a:rPr lang="en-US" dirty="0"/>
            <a:t>Planning</a:t>
          </a:r>
        </a:p>
      </dgm:t>
    </dgm:pt>
    <dgm:pt modelId="{44E2CEA7-BCFB-4A60-B4FB-14D7FF41A7FA}" type="parTrans" cxnId="{71AA530F-68AA-466D-91F1-763233D5FD89}">
      <dgm:prSet/>
      <dgm:spPr/>
      <dgm:t>
        <a:bodyPr/>
        <a:lstStyle/>
        <a:p>
          <a:endParaRPr lang="en-US"/>
        </a:p>
      </dgm:t>
    </dgm:pt>
    <dgm:pt modelId="{97784CB5-C86D-4701-A8C1-F8A16C79EE8F}" type="sibTrans" cxnId="{71AA530F-68AA-466D-91F1-763233D5FD89}">
      <dgm:prSet/>
      <dgm:spPr/>
      <dgm:t>
        <a:bodyPr/>
        <a:lstStyle/>
        <a:p>
          <a:endParaRPr lang="en-US"/>
        </a:p>
      </dgm:t>
    </dgm:pt>
    <dgm:pt modelId="{7288CF3E-5B1C-4307-9F11-24373D976BF6}">
      <dgm:prSet phldrT="[Text]" phldr="0"/>
      <dgm:spPr>
        <a:solidFill>
          <a:schemeClr val="accent2"/>
        </a:solidFill>
      </dgm:spPr>
      <dgm:t>
        <a:bodyPr/>
        <a:lstStyle/>
        <a:p>
          <a:r>
            <a:rPr lang="en-US" dirty="0"/>
            <a:t>Ongoing feedback and documentation</a:t>
          </a:r>
        </a:p>
      </dgm:t>
    </dgm:pt>
    <dgm:pt modelId="{A172C690-93FB-4C26-862D-0FE73C9D3A3F}" type="parTrans" cxnId="{55558592-5A44-4A64-AC6D-418BE232715F}">
      <dgm:prSet/>
      <dgm:spPr/>
      <dgm:t>
        <a:bodyPr/>
        <a:lstStyle/>
        <a:p>
          <a:endParaRPr lang="en-US"/>
        </a:p>
      </dgm:t>
    </dgm:pt>
    <dgm:pt modelId="{7F00AAEF-D95F-4BD8-8623-58276675AE64}" type="sibTrans" cxnId="{55558592-5A44-4A64-AC6D-418BE232715F}">
      <dgm:prSet/>
      <dgm:spPr/>
      <dgm:t>
        <a:bodyPr/>
        <a:lstStyle/>
        <a:p>
          <a:endParaRPr lang="en-US"/>
        </a:p>
      </dgm:t>
    </dgm:pt>
    <dgm:pt modelId="{86378B68-9764-4E7E-8075-348F33AC032B}">
      <dgm:prSet phldrT="[Text]" phldr="0"/>
      <dgm:spPr>
        <a:solidFill>
          <a:schemeClr val="accent3"/>
        </a:solidFill>
      </dgm:spPr>
      <dgm:t>
        <a:bodyPr/>
        <a:lstStyle/>
        <a:p>
          <a:r>
            <a:rPr lang="en-US" dirty="0"/>
            <a:t>Formal performance appraisal</a:t>
          </a:r>
        </a:p>
      </dgm:t>
    </dgm:pt>
    <dgm:pt modelId="{34179037-C636-4D59-8739-1EE2892EE8D0}" type="parTrans" cxnId="{541813C0-5D95-4E76-91A6-4FBCB01C76EA}">
      <dgm:prSet/>
      <dgm:spPr/>
      <dgm:t>
        <a:bodyPr/>
        <a:lstStyle/>
        <a:p>
          <a:endParaRPr lang="en-US"/>
        </a:p>
      </dgm:t>
    </dgm:pt>
    <dgm:pt modelId="{8DD133B8-0BEC-43B2-A592-2A563800B4AD}" type="sibTrans" cxnId="{541813C0-5D95-4E76-91A6-4FBCB01C76EA}">
      <dgm:prSet/>
      <dgm:spPr/>
      <dgm:t>
        <a:bodyPr/>
        <a:lstStyle/>
        <a:p>
          <a:endParaRPr lang="en-US"/>
        </a:p>
      </dgm:t>
    </dgm:pt>
    <dgm:pt modelId="{AC9614AF-3E68-4749-AF72-503A3D2D2EC2}" type="pres">
      <dgm:prSet presAssocID="{B6277765-B8F3-48E4-B6D4-AD3293C9B5E8}" presName="cycle" presStyleCnt="0">
        <dgm:presLayoutVars>
          <dgm:dir/>
          <dgm:resizeHandles val="exact"/>
        </dgm:presLayoutVars>
      </dgm:prSet>
      <dgm:spPr/>
    </dgm:pt>
    <dgm:pt modelId="{219A32A9-074B-4962-8DA4-07D542A44C37}" type="pres">
      <dgm:prSet presAssocID="{18C48BDF-AC73-4B83-82B1-35C7EE930A13}" presName="node" presStyleLbl="node1" presStyleIdx="0" presStyleCnt="3" custRadScaleRad="98986">
        <dgm:presLayoutVars>
          <dgm:bulletEnabled val="1"/>
        </dgm:presLayoutVars>
      </dgm:prSet>
      <dgm:spPr/>
    </dgm:pt>
    <dgm:pt modelId="{17E8D1C7-A6E9-4FB2-89C6-FF6D6AEA17B1}" type="pres">
      <dgm:prSet presAssocID="{97784CB5-C86D-4701-A8C1-F8A16C79EE8F}" presName="sibTrans" presStyleLbl="sibTrans2D1" presStyleIdx="0" presStyleCnt="3"/>
      <dgm:spPr/>
    </dgm:pt>
    <dgm:pt modelId="{E8DF8F3C-473B-4A77-A56D-C5C0CC49501D}" type="pres">
      <dgm:prSet presAssocID="{97784CB5-C86D-4701-A8C1-F8A16C79EE8F}" presName="connectorText" presStyleLbl="sibTrans2D1" presStyleIdx="0" presStyleCnt="3"/>
      <dgm:spPr/>
    </dgm:pt>
    <dgm:pt modelId="{C408D6E8-DD9D-4975-AC48-AB3D7CBCE0DB}" type="pres">
      <dgm:prSet presAssocID="{7288CF3E-5B1C-4307-9F11-24373D976BF6}" presName="node" presStyleLbl="node1" presStyleIdx="1" presStyleCnt="3">
        <dgm:presLayoutVars>
          <dgm:bulletEnabled val="1"/>
        </dgm:presLayoutVars>
      </dgm:prSet>
      <dgm:spPr/>
    </dgm:pt>
    <dgm:pt modelId="{32E247F0-D1A6-4E32-8805-2DCA95D61493}" type="pres">
      <dgm:prSet presAssocID="{7F00AAEF-D95F-4BD8-8623-58276675AE64}" presName="sibTrans" presStyleLbl="sibTrans2D1" presStyleIdx="1" presStyleCnt="3"/>
      <dgm:spPr/>
    </dgm:pt>
    <dgm:pt modelId="{1F83A427-62F9-4ABB-90F7-7741E3C5CD50}" type="pres">
      <dgm:prSet presAssocID="{7F00AAEF-D95F-4BD8-8623-58276675AE64}" presName="connectorText" presStyleLbl="sibTrans2D1" presStyleIdx="1" presStyleCnt="3"/>
      <dgm:spPr/>
    </dgm:pt>
    <dgm:pt modelId="{6C18060A-410B-4E57-9C40-2EEE6D1CD23F}" type="pres">
      <dgm:prSet presAssocID="{86378B68-9764-4E7E-8075-348F33AC032B}" presName="node" presStyleLbl="node1" presStyleIdx="2" presStyleCnt="3">
        <dgm:presLayoutVars>
          <dgm:bulletEnabled val="1"/>
        </dgm:presLayoutVars>
      </dgm:prSet>
      <dgm:spPr/>
    </dgm:pt>
    <dgm:pt modelId="{26E533C1-C718-4A23-AC1E-0D22355D10E3}" type="pres">
      <dgm:prSet presAssocID="{8DD133B8-0BEC-43B2-A592-2A563800B4AD}" presName="sibTrans" presStyleLbl="sibTrans2D1" presStyleIdx="2" presStyleCnt="3"/>
      <dgm:spPr/>
    </dgm:pt>
    <dgm:pt modelId="{5B4DE8A8-0A8E-48A8-9D7D-9983C655A37E}" type="pres">
      <dgm:prSet presAssocID="{8DD133B8-0BEC-43B2-A592-2A563800B4AD}" presName="connectorText" presStyleLbl="sibTrans2D1" presStyleIdx="2" presStyleCnt="3"/>
      <dgm:spPr/>
    </dgm:pt>
  </dgm:ptLst>
  <dgm:cxnLst>
    <dgm:cxn modelId="{8BCEB80B-6844-46D9-B1B7-92E00011DD71}" type="presOf" srcId="{18C48BDF-AC73-4B83-82B1-35C7EE930A13}" destId="{219A32A9-074B-4962-8DA4-07D542A44C37}" srcOrd="0" destOrd="0" presId="urn:microsoft.com/office/officeart/2005/8/layout/cycle2"/>
    <dgm:cxn modelId="{71AA530F-68AA-466D-91F1-763233D5FD89}" srcId="{B6277765-B8F3-48E4-B6D4-AD3293C9B5E8}" destId="{18C48BDF-AC73-4B83-82B1-35C7EE930A13}" srcOrd="0" destOrd="0" parTransId="{44E2CEA7-BCFB-4A60-B4FB-14D7FF41A7FA}" sibTransId="{97784CB5-C86D-4701-A8C1-F8A16C79EE8F}"/>
    <dgm:cxn modelId="{23971244-CCC1-4C64-A2AE-8AA4AE777B86}" type="presOf" srcId="{8DD133B8-0BEC-43B2-A592-2A563800B4AD}" destId="{5B4DE8A8-0A8E-48A8-9D7D-9983C655A37E}" srcOrd="1" destOrd="0" presId="urn:microsoft.com/office/officeart/2005/8/layout/cycle2"/>
    <dgm:cxn modelId="{B590D546-74A4-4EEE-994C-F36F877E04FD}" type="presOf" srcId="{B6277765-B8F3-48E4-B6D4-AD3293C9B5E8}" destId="{AC9614AF-3E68-4749-AF72-503A3D2D2EC2}" srcOrd="0" destOrd="0" presId="urn:microsoft.com/office/officeart/2005/8/layout/cycle2"/>
    <dgm:cxn modelId="{41467B7E-AF92-4456-AC94-5C3C3D1B640B}" type="presOf" srcId="{86378B68-9764-4E7E-8075-348F33AC032B}" destId="{6C18060A-410B-4E57-9C40-2EEE6D1CD23F}" srcOrd="0" destOrd="0" presId="urn:microsoft.com/office/officeart/2005/8/layout/cycle2"/>
    <dgm:cxn modelId="{55558592-5A44-4A64-AC6D-418BE232715F}" srcId="{B6277765-B8F3-48E4-B6D4-AD3293C9B5E8}" destId="{7288CF3E-5B1C-4307-9F11-24373D976BF6}" srcOrd="1" destOrd="0" parTransId="{A172C690-93FB-4C26-862D-0FE73C9D3A3F}" sibTransId="{7F00AAEF-D95F-4BD8-8623-58276675AE64}"/>
    <dgm:cxn modelId="{843ADD95-B42F-4299-BD4D-31FC82485155}" type="presOf" srcId="{7F00AAEF-D95F-4BD8-8623-58276675AE64}" destId="{32E247F0-D1A6-4E32-8805-2DCA95D61493}" srcOrd="0" destOrd="0" presId="urn:microsoft.com/office/officeart/2005/8/layout/cycle2"/>
    <dgm:cxn modelId="{CC59FE96-A67D-4C1A-A2A8-9AC2E020B07B}" type="presOf" srcId="{8DD133B8-0BEC-43B2-A592-2A563800B4AD}" destId="{26E533C1-C718-4A23-AC1E-0D22355D10E3}" srcOrd="0" destOrd="0" presId="urn:microsoft.com/office/officeart/2005/8/layout/cycle2"/>
    <dgm:cxn modelId="{7D93DCA7-3416-4388-A149-466CA761D534}" type="presOf" srcId="{7F00AAEF-D95F-4BD8-8623-58276675AE64}" destId="{1F83A427-62F9-4ABB-90F7-7741E3C5CD50}" srcOrd="1" destOrd="0" presId="urn:microsoft.com/office/officeart/2005/8/layout/cycle2"/>
    <dgm:cxn modelId="{5FD586B4-0F14-431F-881A-0730E07E7E05}" type="presOf" srcId="{97784CB5-C86D-4701-A8C1-F8A16C79EE8F}" destId="{17E8D1C7-A6E9-4FB2-89C6-FF6D6AEA17B1}" srcOrd="0" destOrd="0" presId="urn:microsoft.com/office/officeart/2005/8/layout/cycle2"/>
    <dgm:cxn modelId="{541813C0-5D95-4E76-91A6-4FBCB01C76EA}" srcId="{B6277765-B8F3-48E4-B6D4-AD3293C9B5E8}" destId="{86378B68-9764-4E7E-8075-348F33AC032B}" srcOrd="2" destOrd="0" parTransId="{34179037-C636-4D59-8739-1EE2892EE8D0}" sibTransId="{8DD133B8-0BEC-43B2-A592-2A563800B4AD}"/>
    <dgm:cxn modelId="{DCC260C6-AFDA-4D8C-9706-65B87E27AD79}" type="presOf" srcId="{97784CB5-C86D-4701-A8C1-F8A16C79EE8F}" destId="{E8DF8F3C-473B-4A77-A56D-C5C0CC49501D}" srcOrd="1" destOrd="0" presId="urn:microsoft.com/office/officeart/2005/8/layout/cycle2"/>
    <dgm:cxn modelId="{2B7F43E2-7643-4FA0-A077-8530FB8D3A71}" type="presOf" srcId="{7288CF3E-5B1C-4307-9F11-24373D976BF6}" destId="{C408D6E8-DD9D-4975-AC48-AB3D7CBCE0DB}" srcOrd="0" destOrd="0" presId="urn:microsoft.com/office/officeart/2005/8/layout/cycle2"/>
    <dgm:cxn modelId="{03F09950-44C6-4449-A6C7-9D04992DFB56}" type="presParOf" srcId="{AC9614AF-3E68-4749-AF72-503A3D2D2EC2}" destId="{219A32A9-074B-4962-8DA4-07D542A44C37}" srcOrd="0" destOrd="0" presId="urn:microsoft.com/office/officeart/2005/8/layout/cycle2"/>
    <dgm:cxn modelId="{F6374103-2942-4144-B1B2-92569302FAEE}" type="presParOf" srcId="{AC9614AF-3E68-4749-AF72-503A3D2D2EC2}" destId="{17E8D1C7-A6E9-4FB2-89C6-FF6D6AEA17B1}" srcOrd="1" destOrd="0" presId="urn:microsoft.com/office/officeart/2005/8/layout/cycle2"/>
    <dgm:cxn modelId="{D85BAEE6-1FC1-4B16-B7E4-43B884EACE2F}" type="presParOf" srcId="{17E8D1C7-A6E9-4FB2-89C6-FF6D6AEA17B1}" destId="{E8DF8F3C-473B-4A77-A56D-C5C0CC49501D}" srcOrd="0" destOrd="0" presId="urn:microsoft.com/office/officeart/2005/8/layout/cycle2"/>
    <dgm:cxn modelId="{75B4C242-D65D-4D56-88E6-4D062A569FBD}" type="presParOf" srcId="{AC9614AF-3E68-4749-AF72-503A3D2D2EC2}" destId="{C408D6E8-DD9D-4975-AC48-AB3D7CBCE0DB}" srcOrd="2" destOrd="0" presId="urn:microsoft.com/office/officeart/2005/8/layout/cycle2"/>
    <dgm:cxn modelId="{88C91395-003A-4276-86B5-31C50791C8AD}" type="presParOf" srcId="{AC9614AF-3E68-4749-AF72-503A3D2D2EC2}" destId="{32E247F0-D1A6-4E32-8805-2DCA95D61493}" srcOrd="3" destOrd="0" presId="urn:microsoft.com/office/officeart/2005/8/layout/cycle2"/>
    <dgm:cxn modelId="{1B3A8B73-2864-4926-81D2-268A1FABB655}" type="presParOf" srcId="{32E247F0-D1A6-4E32-8805-2DCA95D61493}" destId="{1F83A427-62F9-4ABB-90F7-7741E3C5CD50}" srcOrd="0" destOrd="0" presId="urn:microsoft.com/office/officeart/2005/8/layout/cycle2"/>
    <dgm:cxn modelId="{593FCA86-AF21-46CF-85FD-C440D048A559}" type="presParOf" srcId="{AC9614AF-3E68-4749-AF72-503A3D2D2EC2}" destId="{6C18060A-410B-4E57-9C40-2EEE6D1CD23F}" srcOrd="4" destOrd="0" presId="urn:microsoft.com/office/officeart/2005/8/layout/cycle2"/>
    <dgm:cxn modelId="{2268C712-2FBA-4497-9F95-A78FA917DB67}" type="presParOf" srcId="{AC9614AF-3E68-4749-AF72-503A3D2D2EC2}" destId="{26E533C1-C718-4A23-AC1E-0D22355D10E3}" srcOrd="5" destOrd="0" presId="urn:microsoft.com/office/officeart/2005/8/layout/cycle2"/>
    <dgm:cxn modelId="{C5736A1E-0C73-4790-AE37-F709C5494524}" type="presParOf" srcId="{26E533C1-C718-4A23-AC1E-0D22355D10E3}" destId="{5B4DE8A8-0A8E-48A8-9D7D-9983C655A37E}"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9A32A9-074B-4962-8DA4-07D542A44C37}">
      <dsp:nvSpPr>
        <dsp:cNvPr id="0" name=""/>
        <dsp:cNvSpPr/>
      </dsp:nvSpPr>
      <dsp:spPr>
        <a:xfrm>
          <a:off x="2200860" y="15580"/>
          <a:ext cx="1734919" cy="1734919"/>
        </a:xfrm>
        <a:prstGeom prst="ellipse">
          <a:avLst/>
        </a:prstGeom>
        <a:solidFill>
          <a:schemeClr val="accent1"/>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t>Planning</a:t>
          </a:r>
        </a:p>
      </dsp:txBody>
      <dsp:txXfrm>
        <a:off x="2454933" y="269653"/>
        <a:ext cx="1226773" cy="1226773"/>
      </dsp:txXfrm>
    </dsp:sp>
    <dsp:sp modelId="{17E8D1C7-A6E9-4FB2-89C6-FF6D6AEA17B1}">
      <dsp:nvSpPr>
        <dsp:cNvPr id="0" name=""/>
        <dsp:cNvSpPr/>
      </dsp:nvSpPr>
      <dsp:spPr>
        <a:xfrm rot="3589886">
          <a:off x="3486087" y="1698516"/>
          <a:ext cx="452863" cy="58553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3519879" y="1756895"/>
        <a:ext cx="317004" cy="351321"/>
      </dsp:txXfrm>
    </dsp:sp>
    <dsp:sp modelId="{C408D6E8-DD9D-4975-AC48-AB3D7CBCE0DB}">
      <dsp:nvSpPr>
        <dsp:cNvPr id="0" name=""/>
        <dsp:cNvSpPr/>
      </dsp:nvSpPr>
      <dsp:spPr>
        <a:xfrm>
          <a:off x="3502141" y="2254229"/>
          <a:ext cx="1734919" cy="1734919"/>
        </a:xfrm>
        <a:prstGeom prst="ellipse">
          <a:avLst/>
        </a:prstGeom>
        <a:solidFill>
          <a:schemeClr val="accent2"/>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t>Ongoing feedback and documentation</a:t>
          </a:r>
        </a:p>
      </dsp:txBody>
      <dsp:txXfrm>
        <a:off x="3756214" y="2508302"/>
        <a:ext cx="1226773" cy="1226773"/>
      </dsp:txXfrm>
    </dsp:sp>
    <dsp:sp modelId="{32E247F0-D1A6-4E32-8805-2DCA95D61493}">
      <dsp:nvSpPr>
        <dsp:cNvPr id="0" name=""/>
        <dsp:cNvSpPr/>
      </dsp:nvSpPr>
      <dsp:spPr>
        <a:xfrm rot="10800000">
          <a:off x="2851409" y="2828921"/>
          <a:ext cx="459850" cy="58553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10800000">
        <a:off x="2989364" y="2946028"/>
        <a:ext cx="321895" cy="351321"/>
      </dsp:txXfrm>
    </dsp:sp>
    <dsp:sp modelId="{6C18060A-410B-4E57-9C40-2EEE6D1CD23F}">
      <dsp:nvSpPr>
        <dsp:cNvPr id="0" name=""/>
        <dsp:cNvSpPr/>
      </dsp:nvSpPr>
      <dsp:spPr>
        <a:xfrm>
          <a:off x="899579" y="2254229"/>
          <a:ext cx="1734919" cy="1734919"/>
        </a:xfrm>
        <a:prstGeom prst="ellipse">
          <a:avLst/>
        </a:prstGeom>
        <a:solidFill>
          <a:schemeClr val="accent3"/>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t>Formal performance appraisal</a:t>
          </a:r>
        </a:p>
      </dsp:txBody>
      <dsp:txXfrm>
        <a:off x="1153652" y="2508302"/>
        <a:ext cx="1226773" cy="1226773"/>
      </dsp:txXfrm>
    </dsp:sp>
    <dsp:sp modelId="{26E533C1-C718-4A23-AC1E-0D22355D10E3}">
      <dsp:nvSpPr>
        <dsp:cNvPr id="0" name=""/>
        <dsp:cNvSpPr/>
      </dsp:nvSpPr>
      <dsp:spPr>
        <a:xfrm rot="18010114">
          <a:off x="2184806" y="1720677"/>
          <a:ext cx="452863" cy="58553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2218598" y="1896512"/>
        <a:ext cx="317004" cy="351321"/>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9B3511-BA2D-4A61-BAE1-BDF0895392A1}" type="datetimeFigureOut">
              <a:rPr lang="en-US" smtClean="0"/>
              <a:t>8/17/2026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ADF99B-616C-4503-993F-A983E199EA99}" type="slidenum">
              <a:rPr lang="en-US" smtClean="0"/>
              <a:t>‹#›</a:t>
            </a:fld>
            <a:endParaRPr lang="en-US"/>
          </a:p>
        </p:txBody>
      </p:sp>
    </p:spTree>
    <p:extLst>
      <p:ext uri="{BB962C8B-B14F-4D97-AF65-F5344CB8AC3E}">
        <p14:creationId xmlns:p14="http://schemas.microsoft.com/office/powerpoint/2010/main" val="16845670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3" Type="http://schemas.openxmlformats.org/officeDocument/2006/relationships/hyperlink" Target="https://events.teams.microsoft.com/event/7991b3a7-4ad0-483f-8393-cfbbc3852e00@c86b09eb-7ad7-4aa2-9d82-98a45bd8ec19" TargetMode="External"/><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F1ABE6-6659-156A-B641-B4CFAD0B9B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ECF251-DDCF-5400-2111-3E4BE0F795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292B4D-B212-394F-0414-15D03D6D09B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611264-CA3D-1D56-AE81-20AF0F82E25B}"/>
              </a:ext>
            </a:extLst>
          </p:cNvPr>
          <p:cNvSpPr>
            <a:spLocks noGrp="1"/>
          </p:cNvSpPr>
          <p:nvPr>
            <p:ph type="sldNum" sz="quarter" idx="5"/>
          </p:nvPr>
        </p:nvSpPr>
        <p:spPr/>
        <p:txBody>
          <a:bodyPr/>
          <a:lstStyle/>
          <a:p>
            <a:fld id="{18ADF99B-616C-4503-993F-A983E199EA99}" type="slidenum">
              <a:rPr lang="en-US" smtClean="0"/>
              <a:t>1</a:t>
            </a:fld>
            <a:endParaRPr lang="en-US"/>
          </a:p>
        </p:txBody>
      </p:sp>
    </p:spTree>
    <p:extLst>
      <p:ext uri="{BB962C8B-B14F-4D97-AF65-F5344CB8AC3E}">
        <p14:creationId xmlns:p14="http://schemas.microsoft.com/office/powerpoint/2010/main" val="1078084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Materials come from HMM Course – Performance Appraisals, as well as materials from MacLean &amp; Company, previous research done at Health PEI, sources. </a:t>
            </a:r>
          </a:p>
        </p:txBody>
      </p:sp>
      <p:sp>
        <p:nvSpPr>
          <p:cNvPr id="4" name="Slide Number Placeholder 3"/>
          <p:cNvSpPr>
            <a:spLocks noGrp="1"/>
          </p:cNvSpPr>
          <p:nvPr>
            <p:ph type="sldNum" sz="quarter" idx="5"/>
          </p:nvPr>
        </p:nvSpPr>
        <p:spPr/>
        <p:txBody>
          <a:bodyPr/>
          <a:lstStyle/>
          <a:p>
            <a:fld id="{18ADF99B-616C-4503-993F-A983E199EA99}" type="slidenum">
              <a:rPr lang="en-US" smtClean="0"/>
              <a:t>2</a:t>
            </a:fld>
            <a:endParaRPr lang="en-US"/>
          </a:p>
        </p:txBody>
      </p:sp>
    </p:spTree>
    <p:extLst>
      <p:ext uri="{BB962C8B-B14F-4D97-AF65-F5344CB8AC3E}">
        <p14:creationId xmlns:p14="http://schemas.microsoft.com/office/powerpoint/2010/main" val="38564305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9590B-C321-73B8-B66D-A3989D5E41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152E22-4BDC-5E9B-9182-BD014581C3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4E31A5-6D24-F23C-415B-D7FD67F6F661}"/>
              </a:ext>
            </a:extLst>
          </p:cNvPr>
          <p:cNvSpPr>
            <a:spLocks noGrp="1"/>
          </p:cNvSpPr>
          <p:nvPr>
            <p:ph type="body" idx="1"/>
          </p:nvPr>
        </p:nvSpPr>
        <p:spPr/>
        <p:txBody>
          <a:bodyPr/>
          <a:lstStyle/>
          <a:p>
            <a:r>
              <a:rPr lang="en-US" dirty="0"/>
              <a:t>Many people look at performance reviews as something that is more punishment than partnership.</a:t>
            </a:r>
          </a:p>
          <a:p>
            <a:endParaRPr lang="en-US" dirty="0"/>
          </a:p>
          <a:p>
            <a:r>
              <a:rPr lang="en-US" dirty="0"/>
              <a:t>As a manager you have an opportunity to change this. Performance reviews can be instrumental not just for your team, but in a person’s career and in their life. </a:t>
            </a:r>
          </a:p>
        </p:txBody>
      </p:sp>
      <p:sp>
        <p:nvSpPr>
          <p:cNvPr id="4" name="Slide Number Placeholder 3">
            <a:extLst>
              <a:ext uri="{FF2B5EF4-FFF2-40B4-BE49-F238E27FC236}">
                <a16:creationId xmlns:a16="http://schemas.microsoft.com/office/drawing/2014/main" id="{EB786FD6-6560-3D9B-D073-94962ABB3688}"/>
              </a:ext>
            </a:extLst>
          </p:cNvPr>
          <p:cNvSpPr>
            <a:spLocks noGrp="1"/>
          </p:cNvSpPr>
          <p:nvPr>
            <p:ph type="sldNum" sz="quarter" idx="5"/>
          </p:nvPr>
        </p:nvSpPr>
        <p:spPr/>
        <p:txBody>
          <a:bodyPr/>
          <a:lstStyle/>
          <a:p>
            <a:fld id="{18ADF99B-616C-4503-993F-A983E199EA99}" type="slidenum">
              <a:rPr lang="en-US" smtClean="0"/>
              <a:t>3</a:t>
            </a:fld>
            <a:endParaRPr lang="en-US"/>
          </a:p>
        </p:txBody>
      </p:sp>
    </p:spTree>
    <p:extLst>
      <p:ext uri="{BB962C8B-B14F-4D97-AF65-F5344CB8AC3E}">
        <p14:creationId xmlns:p14="http://schemas.microsoft.com/office/powerpoint/2010/main" val="4091742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Managers and supervisors in health care often face unique challenges when conducting performance reviews because they operate in high-pressure environments where patient care, staffing shortages, regulatory requirements, and team dynamics all intersect.</a:t>
            </a: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Give a thumbs up if you can relate to any of these. </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Here are some of the most common challenges:</a:t>
            </a:r>
          </a:p>
          <a:p>
            <a:endParaRPr lang="en-US" sz="1200" b="0"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1. Lack of Time for Meaningful Reviews</a:t>
            </a:r>
          </a:p>
          <a:p>
            <a:r>
              <a:rPr lang="en-US" sz="1200" b="0" i="0" kern="1200" dirty="0">
                <a:solidFill>
                  <a:schemeClr val="tx1"/>
                </a:solidFill>
                <a:effectLst/>
                <a:latin typeface="+mn-lt"/>
                <a:ea typeface="+mn-ea"/>
                <a:cs typeface="+mn-cs"/>
              </a:rPr>
              <a:t>Health care leaders are often managing patient care issues, staffing concerns, scheduling, and administrative responsibilities. As a result:</a:t>
            </a:r>
          </a:p>
          <a:p>
            <a:pPr lvl="0"/>
            <a:r>
              <a:rPr lang="en-US" sz="1200" b="0" i="0" kern="1200" dirty="0">
                <a:solidFill>
                  <a:schemeClr val="tx1"/>
                </a:solidFill>
                <a:effectLst/>
                <a:latin typeface="+mn-lt"/>
                <a:ea typeface="+mn-ea"/>
                <a:cs typeface="+mn-cs"/>
              </a:rPr>
              <a:t>Performance reviews may be delayed or rushed.</a:t>
            </a:r>
          </a:p>
          <a:p>
            <a:pPr lvl="0"/>
            <a:r>
              <a:rPr lang="en-US" sz="1200" b="0" i="0" kern="1200" dirty="0">
                <a:solidFill>
                  <a:schemeClr val="tx1"/>
                </a:solidFill>
                <a:effectLst/>
                <a:latin typeface="+mn-lt"/>
                <a:ea typeface="+mn-ea"/>
                <a:cs typeface="+mn-cs"/>
              </a:rPr>
              <a:t>Managers may have little time to gather examples and feedback.</a:t>
            </a:r>
          </a:p>
          <a:p>
            <a:pPr lvl="0"/>
            <a:r>
              <a:rPr lang="en-US" sz="1200" b="0" i="0" kern="1200" dirty="0">
                <a:solidFill>
                  <a:schemeClr val="tx1"/>
                </a:solidFill>
                <a:effectLst/>
                <a:latin typeface="+mn-lt"/>
                <a:ea typeface="+mn-ea"/>
                <a:cs typeface="+mn-cs"/>
              </a:rPr>
              <a:t>Conversations can become a "check-the-box" exercise rather than a meaningful development discussion.</a:t>
            </a:r>
          </a:p>
          <a:p>
            <a:pPr lvl="0"/>
            <a:endParaRPr lang="en-US" sz="1200" b="0" i="0" kern="1200" dirty="0">
              <a:solidFill>
                <a:schemeClr val="tx1"/>
              </a:solidFill>
              <a:effectLst/>
              <a:latin typeface="+mn-lt"/>
              <a:ea typeface="+mn-ea"/>
              <a:cs typeface="+mn-cs"/>
            </a:endParaRPr>
          </a:p>
          <a:p>
            <a:pPr lvl="0"/>
            <a:r>
              <a:rPr lang="en-US" sz="1200" b="0" i="0" kern="1200" dirty="0">
                <a:solidFill>
                  <a:schemeClr val="tx1"/>
                </a:solidFill>
                <a:effectLst/>
                <a:latin typeface="+mn-lt"/>
                <a:ea typeface="+mn-ea"/>
                <a:cs typeface="+mn-cs"/>
              </a:rPr>
              <a:t>The policy says “</a:t>
            </a:r>
            <a:r>
              <a:rPr lang="en-US" sz="1200" kern="1200" dirty="0">
                <a:solidFill>
                  <a:schemeClr val="tx1"/>
                </a:solidFill>
                <a:effectLst/>
                <a:latin typeface="+mn-lt"/>
                <a:ea typeface="+mn-ea"/>
                <a:cs typeface="+mn-cs"/>
              </a:rPr>
              <a:t>Supervisors will implement the policy within their area of responsibility.” </a:t>
            </a:r>
            <a:endParaRPr lang="en-US" sz="1200" b="0" i="0" kern="1200" dirty="0">
              <a:solidFill>
                <a:schemeClr val="tx1"/>
              </a:solidFill>
              <a:effectLst/>
              <a:latin typeface="+mn-lt"/>
              <a:ea typeface="+mn-ea"/>
              <a:cs typeface="+mn-cs"/>
            </a:endParaRPr>
          </a:p>
          <a:p>
            <a:pPr lvl="0"/>
            <a:endParaRPr lang="en-US" sz="1200" b="0"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2. Limited Ongoing Documentation</a:t>
            </a:r>
          </a:p>
          <a:p>
            <a:r>
              <a:rPr lang="en-US" sz="1200" b="0" i="0" kern="1200" dirty="0">
                <a:solidFill>
                  <a:schemeClr val="tx1"/>
                </a:solidFill>
                <a:effectLst/>
                <a:latin typeface="+mn-lt"/>
                <a:ea typeface="+mn-ea"/>
                <a:cs typeface="+mn-cs"/>
              </a:rPr>
              <a:t>Many supervisors struggle to keep detailed records of staff performance throughout the year.</a:t>
            </a:r>
          </a:p>
          <a:p>
            <a:r>
              <a:rPr lang="en-US" sz="1200" b="0" i="0" kern="1200" dirty="0">
                <a:solidFill>
                  <a:schemeClr val="tx1"/>
                </a:solidFill>
                <a:effectLst/>
                <a:latin typeface="+mn-lt"/>
                <a:ea typeface="+mn-ea"/>
                <a:cs typeface="+mn-cs"/>
              </a:rPr>
              <a:t>This can lead to:</a:t>
            </a:r>
          </a:p>
          <a:p>
            <a:pPr lvl="0"/>
            <a:r>
              <a:rPr lang="en-US" sz="1200" b="0" i="0" kern="1200" dirty="0">
                <a:solidFill>
                  <a:schemeClr val="tx1"/>
                </a:solidFill>
                <a:effectLst/>
                <a:latin typeface="+mn-lt"/>
                <a:ea typeface="+mn-ea"/>
                <a:cs typeface="+mn-cs"/>
              </a:rPr>
              <a:t>Reliance on recent events rather than the full review period ("recency bias").</a:t>
            </a:r>
          </a:p>
          <a:p>
            <a:pPr lvl="0"/>
            <a:r>
              <a:rPr lang="en-US" sz="1200" b="0" i="0" kern="1200" dirty="0">
                <a:solidFill>
                  <a:schemeClr val="tx1"/>
                </a:solidFill>
                <a:effectLst/>
                <a:latin typeface="+mn-lt"/>
                <a:ea typeface="+mn-ea"/>
                <a:cs typeface="+mn-cs"/>
              </a:rPr>
              <a:t>Difficulty providing specific examples of performance.</a:t>
            </a:r>
          </a:p>
          <a:p>
            <a:pPr lvl="0"/>
            <a:r>
              <a:rPr lang="en-US" sz="1200" b="0" i="0" kern="1200" dirty="0">
                <a:solidFill>
                  <a:schemeClr val="tx1"/>
                </a:solidFill>
                <a:effectLst/>
                <a:latin typeface="+mn-lt"/>
                <a:ea typeface="+mn-ea"/>
                <a:cs typeface="+mn-cs"/>
              </a:rPr>
              <a:t>Employees questioning the fairness or accuracy of ratings.</a:t>
            </a:r>
          </a:p>
          <a:p>
            <a:endParaRPr lang="en-US" sz="1200" b="0"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3. Measuring Performance Objectively</a:t>
            </a:r>
          </a:p>
          <a:p>
            <a:r>
              <a:rPr lang="en-US" sz="1200" b="0" i="0" kern="1200" dirty="0">
                <a:solidFill>
                  <a:schemeClr val="tx1"/>
                </a:solidFill>
                <a:effectLst/>
                <a:latin typeface="+mn-lt"/>
                <a:ea typeface="+mn-ea"/>
                <a:cs typeface="+mn-cs"/>
              </a:rPr>
              <a:t>Health care performance is often complex and not easily captured by metrics alone.</a:t>
            </a:r>
          </a:p>
          <a:p>
            <a:r>
              <a:rPr lang="en-US" sz="1200" b="0" i="0" kern="1200" dirty="0">
                <a:solidFill>
                  <a:schemeClr val="tx1"/>
                </a:solidFill>
                <a:effectLst/>
                <a:latin typeface="+mn-lt"/>
                <a:ea typeface="+mn-ea"/>
                <a:cs typeface="+mn-cs"/>
              </a:rPr>
              <a:t>Managers may struggle with:</a:t>
            </a:r>
          </a:p>
          <a:p>
            <a:pPr lvl="0"/>
            <a:r>
              <a:rPr lang="en-US" sz="1200" b="0" i="0" kern="1200" dirty="0">
                <a:solidFill>
                  <a:schemeClr val="tx1"/>
                </a:solidFill>
                <a:effectLst/>
                <a:latin typeface="+mn-lt"/>
                <a:ea typeface="+mn-ea"/>
                <a:cs typeface="+mn-cs"/>
              </a:rPr>
              <a:t>Evaluating teamwork and collaboration.</a:t>
            </a:r>
          </a:p>
          <a:p>
            <a:pPr lvl="0"/>
            <a:r>
              <a:rPr lang="en-US" sz="1200" b="0" i="0" kern="1200" dirty="0">
                <a:solidFill>
                  <a:schemeClr val="tx1"/>
                </a:solidFill>
                <a:effectLst/>
                <a:latin typeface="+mn-lt"/>
                <a:ea typeface="+mn-ea"/>
                <a:cs typeface="+mn-cs"/>
              </a:rPr>
              <a:t>Assessing patient-centred care behaviours.</a:t>
            </a:r>
          </a:p>
          <a:p>
            <a:pPr lvl="0"/>
            <a:r>
              <a:rPr lang="en-US" sz="1200" b="0" i="0" kern="1200" dirty="0">
                <a:solidFill>
                  <a:schemeClr val="tx1"/>
                </a:solidFill>
                <a:effectLst/>
                <a:latin typeface="+mn-lt"/>
                <a:ea typeface="+mn-ea"/>
                <a:cs typeface="+mn-cs"/>
              </a:rPr>
              <a:t>Balancing quantitative metrics with qualitative contributions.</a:t>
            </a:r>
          </a:p>
          <a:p>
            <a:pPr lvl="0"/>
            <a:r>
              <a:rPr lang="en-US" sz="1200" b="0" i="0" kern="1200" dirty="0">
                <a:solidFill>
                  <a:schemeClr val="tx1"/>
                </a:solidFill>
                <a:effectLst/>
                <a:latin typeface="+mn-lt"/>
                <a:ea typeface="+mn-ea"/>
                <a:cs typeface="+mn-cs"/>
              </a:rPr>
              <a:t>Accounting for factors outside the employee's control.</a:t>
            </a:r>
          </a:p>
          <a:p>
            <a:pPr lvl="0"/>
            <a:endParaRPr lang="en-US" sz="1200" b="0"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4. Managing Unionized Environments</a:t>
            </a:r>
          </a:p>
          <a:p>
            <a:r>
              <a:rPr lang="en-US" sz="1200" b="0" i="0" kern="1200" dirty="0">
                <a:solidFill>
                  <a:schemeClr val="tx1"/>
                </a:solidFill>
                <a:effectLst/>
                <a:latin typeface="+mn-lt"/>
                <a:ea typeface="+mn-ea"/>
                <a:cs typeface="+mn-cs"/>
              </a:rPr>
              <a:t>In unionized settings, supervisors may need to ensure:</a:t>
            </a:r>
          </a:p>
          <a:p>
            <a:pPr lvl="0"/>
            <a:r>
              <a:rPr lang="en-US" sz="1200" b="0" i="0" kern="1200" dirty="0">
                <a:solidFill>
                  <a:schemeClr val="tx1"/>
                </a:solidFill>
                <a:effectLst/>
                <a:latin typeface="+mn-lt"/>
                <a:ea typeface="+mn-ea"/>
                <a:cs typeface="+mn-cs"/>
              </a:rPr>
              <a:t>Reviews are consistent with collective agreements.</a:t>
            </a:r>
          </a:p>
          <a:p>
            <a:pPr lvl="0"/>
            <a:r>
              <a:rPr lang="en-US" sz="1200" b="0" i="0" kern="1200" dirty="0">
                <a:solidFill>
                  <a:schemeClr val="tx1"/>
                </a:solidFill>
                <a:effectLst/>
                <a:latin typeface="+mn-lt"/>
                <a:ea typeface="+mn-ea"/>
                <a:cs typeface="+mn-cs"/>
              </a:rPr>
              <a:t>Documentation is objective and defensible.</a:t>
            </a:r>
          </a:p>
          <a:p>
            <a:pPr lvl="0"/>
            <a:r>
              <a:rPr lang="en-US" sz="1200" b="0" i="0" kern="1200" dirty="0">
                <a:solidFill>
                  <a:schemeClr val="tx1"/>
                </a:solidFill>
                <a:effectLst/>
                <a:latin typeface="+mn-lt"/>
                <a:ea typeface="+mn-ea"/>
                <a:cs typeface="+mn-cs"/>
              </a:rPr>
              <a:t>Performance concerns are addressed appropriately.</a:t>
            </a:r>
          </a:p>
          <a:p>
            <a:pPr lvl="0"/>
            <a:r>
              <a:rPr lang="en-US" sz="1200" b="0" i="0" kern="1200" dirty="0">
                <a:solidFill>
                  <a:schemeClr val="tx1"/>
                </a:solidFill>
                <a:effectLst/>
                <a:latin typeface="+mn-lt"/>
                <a:ea typeface="+mn-ea"/>
                <a:cs typeface="+mn-cs"/>
              </a:rPr>
              <a:t>Processes are applied consistently across employees.</a:t>
            </a:r>
          </a:p>
          <a:p>
            <a:r>
              <a:rPr lang="en-US" sz="1200" b="0" i="0" kern="1200" dirty="0">
                <a:solidFill>
                  <a:schemeClr val="tx1"/>
                </a:solidFill>
                <a:effectLst/>
                <a:latin typeface="+mn-lt"/>
                <a:ea typeface="+mn-ea"/>
                <a:cs typeface="+mn-cs"/>
              </a:rPr>
              <a:t>This can make managers cautious about providing candid feedback.</a:t>
            </a:r>
          </a:p>
          <a:p>
            <a:endParaRPr lang="en-US" sz="1200" b="0"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5. Providing Feedback Across Multiple Disciplines and Shifts</a:t>
            </a:r>
          </a:p>
          <a:p>
            <a:r>
              <a:rPr lang="en-US" sz="1200" b="0" i="0" kern="1200" dirty="0">
                <a:solidFill>
                  <a:schemeClr val="tx1"/>
                </a:solidFill>
                <a:effectLst/>
                <a:latin typeface="+mn-lt"/>
                <a:ea typeface="+mn-ea"/>
                <a:cs typeface="+mn-cs"/>
              </a:rPr>
              <a:t>Health care managers often supervise employees whom they do not observe regularly.</a:t>
            </a:r>
          </a:p>
          <a:p>
            <a:r>
              <a:rPr lang="en-US" sz="1200" b="0" i="0" kern="1200" dirty="0">
                <a:solidFill>
                  <a:schemeClr val="tx1"/>
                </a:solidFill>
                <a:effectLst/>
                <a:latin typeface="+mn-lt"/>
                <a:ea typeface="+mn-ea"/>
                <a:cs typeface="+mn-cs"/>
              </a:rPr>
              <a:t>Examples include:</a:t>
            </a:r>
          </a:p>
          <a:p>
            <a:pPr lvl="0"/>
            <a:r>
              <a:rPr lang="en-US" sz="1200" b="0" i="0" kern="1200" dirty="0">
                <a:solidFill>
                  <a:schemeClr val="tx1"/>
                </a:solidFill>
                <a:effectLst/>
                <a:latin typeface="+mn-lt"/>
                <a:ea typeface="+mn-ea"/>
                <a:cs typeface="+mn-cs"/>
              </a:rPr>
              <a:t>Staff working evenings, nights, or weekends.</a:t>
            </a:r>
          </a:p>
          <a:p>
            <a:pPr lvl="0"/>
            <a:r>
              <a:rPr lang="en-US" sz="1200" b="0" i="0" kern="1200" dirty="0">
                <a:solidFill>
                  <a:schemeClr val="tx1"/>
                </a:solidFill>
                <a:effectLst/>
                <a:latin typeface="+mn-lt"/>
                <a:ea typeface="+mn-ea"/>
                <a:cs typeface="+mn-cs"/>
              </a:rPr>
              <a:t>Multiple clinical disciplines with different roles.</a:t>
            </a:r>
          </a:p>
          <a:p>
            <a:pPr lvl="0"/>
            <a:r>
              <a:rPr lang="en-US" sz="1200" b="0" i="0" kern="1200" dirty="0">
                <a:solidFill>
                  <a:schemeClr val="tx1"/>
                </a:solidFill>
                <a:effectLst/>
                <a:latin typeface="+mn-lt"/>
                <a:ea typeface="+mn-ea"/>
                <a:cs typeface="+mn-cs"/>
              </a:rPr>
              <a:t>Large teams spread across departments.</a:t>
            </a:r>
          </a:p>
          <a:p>
            <a:r>
              <a:rPr lang="en-US" sz="1200" b="0" i="0" kern="1200" dirty="0">
                <a:solidFill>
                  <a:schemeClr val="tx1"/>
                </a:solidFill>
                <a:effectLst/>
                <a:latin typeface="+mn-lt"/>
                <a:ea typeface="+mn-ea"/>
                <a:cs typeface="+mn-cs"/>
              </a:rPr>
              <a:t>Managers may rely heavily on feedback from charge nurses, team leads, physicians, or peers, which can create challenges around consistency and accuracy.</a:t>
            </a:r>
          </a:p>
          <a:p>
            <a:endParaRPr lang="en-US" sz="1200" b="0"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6. Balancing empathy with accountability</a:t>
            </a:r>
          </a:p>
          <a:p>
            <a:r>
              <a:rPr lang="en-US" sz="1200" b="0" i="0" kern="1200" dirty="0">
                <a:solidFill>
                  <a:schemeClr val="tx1"/>
                </a:solidFill>
                <a:effectLst/>
                <a:latin typeface="+mn-lt"/>
                <a:ea typeface="+mn-ea"/>
                <a:cs typeface="+mn-cs"/>
              </a:rPr>
              <a:t>Many health care employees continue to experience high workloads and emotional strain.</a:t>
            </a:r>
          </a:p>
          <a:p>
            <a:r>
              <a:rPr lang="en-US" sz="1200" b="0" i="0" kern="1200" dirty="0">
                <a:solidFill>
                  <a:schemeClr val="tx1"/>
                </a:solidFill>
                <a:effectLst/>
                <a:latin typeface="+mn-lt"/>
                <a:ea typeface="+mn-ea"/>
                <a:cs typeface="+mn-cs"/>
              </a:rPr>
              <a:t>Managers may find it difficult to:</a:t>
            </a:r>
          </a:p>
          <a:p>
            <a:pPr lvl="0"/>
            <a:r>
              <a:rPr lang="en-US" sz="1200" b="0" i="0" kern="1200" dirty="0">
                <a:solidFill>
                  <a:schemeClr val="tx1"/>
                </a:solidFill>
                <a:effectLst/>
                <a:latin typeface="+mn-lt"/>
                <a:ea typeface="+mn-ea"/>
                <a:cs typeface="+mn-cs"/>
              </a:rPr>
              <a:t>Separate performance concerns from burnout symptoms.</a:t>
            </a:r>
          </a:p>
          <a:p>
            <a:pPr lvl="0"/>
            <a:r>
              <a:rPr lang="en-US" sz="1200" b="0" i="0" kern="1200" dirty="0">
                <a:solidFill>
                  <a:schemeClr val="tx1"/>
                </a:solidFill>
                <a:effectLst/>
                <a:latin typeface="+mn-lt"/>
                <a:ea typeface="+mn-ea"/>
                <a:cs typeface="+mn-cs"/>
              </a:rPr>
              <a:t>Discuss attendance or productivity issues sensitively.</a:t>
            </a:r>
          </a:p>
          <a:p>
            <a:pPr lvl="0"/>
            <a:r>
              <a:rPr lang="en-US" sz="1200" b="0" i="0" kern="1200" dirty="0">
                <a:solidFill>
                  <a:schemeClr val="tx1"/>
                </a:solidFill>
                <a:effectLst/>
                <a:latin typeface="+mn-lt"/>
                <a:ea typeface="+mn-ea"/>
                <a:cs typeface="+mn-cs"/>
              </a:rPr>
              <a:t>Balance empathy with accountability.</a:t>
            </a:r>
          </a:p>
          <a:p>
            <a:pPr lvl="0"/>
            <a:r>
              <a:rPr lang="en-US" sz="1200" b="0" i="0" kern="1200" dirty="0">
                <a:solidFill>
                  <a:schemeClr val="tx1"/>
                </a:solidFill>
                <a:effectLst/>
                <a:latin typeface="+mn-lt"/>
                <a:ea typeface="+mn-ea"/>
                <a:cs typeface="+mn-cs"/>
              </a:rPr>
              <a:t>Support employee well-being while maintaining service standards.</a:t>
            </a:r>
          </a:p>
          <a:p>
            <a:pPr lvl="0"/>
            <a:endParaRPr lang="en-US" sz="1200" b="0"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7. Addressing Performance Issues with Clinical Staff</a:t>
            </a:r>
          </a:p>
          <a:p>
            <a:r>
              <a:rPr lang="en-US" sz="1200" b="0" i="0" kern="1200" dirty="0">
                <a:solidFill>
                  <a:schemeClr val="tx1"/>
                </a:solidFill>
                <a:effectLst/>
                <a:latin typeface="+mn-lt"/>
                <a:ea typeface="+mn-ea"/>
                <a:cs typeface="+mn-cs"/>
              </a:rPr>
              <a:t>Providing constructive feedback can be particularly challenging when:</a:t>
            </a:r>
          </a:p>
          <a:p>
            <a:pPr lvl="0"/>
            <a:r>
              <a:rPr lang="en-US" sz="1200" b="0" i="0" kern="1200" dirty="0">
                <a:solidFill>
                  <a:schemeClr val="tx1"/>
                </a:solidFill>
                <a:effectLst/>
                <a:latin typeface="+mn-lt"/>
                <a:ea typeface="+mn-ea"/>
                <a:cs typeface="+mn-cs"/>
              </a:rPr>
              <a:t>The employee is highly experienced or clinically skilled.</a:t>
            </a:r>
          </a:p>
          <a:p>
            <a:pPr lvl="0"/>
            <a:r>
              <a:rPr lang="en-US" sz="1200" b="0" i="0" kern="1200" dirty="0">
                <a:solidFill>
                  <a:schemeClr val="tx1"/>
                </a:solidFill>
                <a:effectLst/>
                <a:latin typeface="+mn-lt"/>
                <a:ea typeface="+mn-ea"/>
                <a:cs typeface="+mn-cs"/>
              </a:rPr>
              <a:t>Poor performance involves behaviours rather than technical competence.</a:t>
            </a:r>
          </a:p>
          <a:p>
            <a:pPr lvl="0"/>
            <a:r>
              <a:rPr lang="en-US" sz="1200" b="0" i="0" kern="1200" dirty="0">
                <a:solidFill>
                  <a:schemeClr val="tx1"/>
                </a:solidFill>
                <a:effectLst/>
                <a:latin typeface="+mn-lt"/>
                <a:ea typeface="+mn-ea"/>
                <a:cs typeface="+mn-cs"/>
              </a:rPr>
              <a:t>Managers worry about damaging relationships or morale.</a:t>
            </a:r>
          </a:p>
          <a:p>
            <a:pPr lvl="0"/>
            <a:r>
              <a:rPr lang="en-US" sz="1200" b="0" i="0" kern="1200" dirty="0">
                <a:solidFill>
                  <a:schemeClr val="tx1"/>
                </a:solidFill>
                <a:effectLst/>
                <a:latin typeface="+mn-lt"/>
                <a:ea typeface="+mn-ea"/>
                <a:cs typeface="+mn-cs"/>
              </a:rPr>
              <a:t>There are concerns about patient safety implications.</a:t>
            </a:r>
          </a:p>
          <a:p>
            <a:pPr lvl="0"/>
            <a:r>
              <a:rPr lang="en-US" sz="1200" b="0" i="0" kern="1200" dirty="0">
                <a:solidFill>
                  <a:schemeClr val="tx1"/>
                </a:solidFill>
                <a:effectLst/>
                <a:latin typeface="+mn-lt"/>
                <a:ea typeface="+mn-ea"/>
                <a:cs typeface="+mn-cs"/>
              </a:rPr>
              <a:t>There is a shortage of that skill. </a:t>
            </a:r>
          </a:p>
          <a:p>
            <a:r>
              <a:rPr lang="en-US" sz="1200" b="0" i="0" kern="1200" dirty="0">
                <a:solidFill>
                  <a:schemeClr val="tx1"/>
                </a:solidFill>
                <a:effectLst/>
                <a:latin typeface="+mn-lt"/>
                <a:ea typeface="+mn-ea"/>
                <a:cs typeface="+mn-cs"/>
              </a:rPr>
              <a:t>Difficult conversations are often avoided until review time, making the discussion more challenging.</a:t>
            </a:r>
          </a:p>
          <a:p>
            <a:pPr lvl="0"/>
            <a:r>
              <a:rPr lang="en-US" sz="1200" b="0" i="0" kern="1200" dirty="0">
                <a:solidFill>
                  <a:schemeClr val="tx1"/>
                </a:solidFill>
                <a:effectLst/>
                <a:latin typeface="+mn-lt"/>
                <a:ea typeface="+mn-ea"/>
                <a:cs typeface="+mn-cs"/>
              </a:rPr>
              <a:t>May disagree with feedback.</a:t>
            </a:r>
          </a:p>
          <a:p>
            <a:pPr lvl="0"/>
            <a:r>
              <a:rPr lang="en-US" sz="1200" b="0" i="0" kern="1200" dirty="0">
                <a:solidFill>
                  <a:schemeClr val="tx1"/>
                </a:solidFill>
                <a:effectLst/>
                <a:latin typeface="+mn-lt"/>
                <a:ea typeface="+mn-ea"/>
                <a:cs typeface="+mn-cs"/>
              </a:rPr>
              <a:t>Often require clear improvement plans and ongoing coaching.</a:t>
            </a:r>
          </a:p>
          <a:p>
            <a:pPr lvl="0"/>
            <a:r>
              <a:rPr lang="en-US" sz="1200" b="0" i="0" kern="1200" dirty="0">
                <a:solidFill>
                  <a:schemeClr val="tx1"/>
                </a:solidFill>
                <a:effectLst/>
                <a:latin typeface="+mn-lt"/>
                <a:ea typeface="+mn-ea"/>
                <a:cs typeface="+mn-cs"/>
              </a:rPr>
              <a:t>Can trigger difficult conversations and conflict.</a:t>
            </a:r>
          </a:p>
          <a:p>
            <a:endParaRPr lang="en-US" sz="1200" b="0" i="0" kern="1200" dirty="0">
              <a:solidFill>
                <a:schemeClr val="tx1"/>
              </a:solidFill>
              <a:effectLst/>
              <a:latin typeface="+mn-lt"/>
              <a:ea typeface="+mn-ea"/>
              <a:cs typeface="+mn-cs"/>
            </a:endParaRPr>
          </a:p>
          <a:p>
            <a:pPr lvl="0"/>
            <a:endParaRPr lang="en-US" sz="1200" b="0" i="0" kern="1200" dirty="0">
              <a:solidFill>
                <a:schemeClr val="tx1"/>
              </a:solidFill>
              <a:effectLst/>
              <a:latin typeface="+mn-lt"/>
              <a:ea typeface="+mn-ea"/>
              <a:cs typeface="+mn-cs"/>
            </a:endParaRPr>
          </a:p>
          <a:p>
            <a:pPr lvl="0"/>
            <a:r>
              <a:rPr lang="en-US" sz="1200" b="1" i="0" kern="1200" dirty="0">
                <a:solidFill>
                  <a:schemeClr val="tx1"/>
                </a:solidFill>
                <a:effectLst/>
                <a:latin typeface="+mn-lt"/>
                <a:ea typeface="+mn-ea"/>
                <a:cs typeface="+mn-cs"/>
              </a:rPr>
              <a:t>8. Dealing with High Performers and average performers</a:t>
            </a:r>
          </a:p>
          <a:p>
            <a:r>
              <a:rPr lang="en-US" sz="1200" b="0" i="0" kern="1200" dirty="0">
                <a:solidFill>
                  <a:schemeClr val="tx1"/>
                </a:solidFill>
                <a:effectLst/>
                <a:latin typeface="+mn-lt"/>
                <a:ea typeface="+mn-ea"/>
                <a:cs typeface="+mn-cs"/>
              </a:rPr>
              <a:t>Both ends of the performance spectrum can present challenges:</a:t>
            </a:r>
          </a:p>
          <a:p>
            <a:r>
              <a:rPr lang="en-US" sz="1200" b="0" i="0" kern="1200" dirty="0">
                <a:solidFill>
                  <a:schemeClr val="tx1"/>
                </a:solidFill>
                <a:effectLst/>
                <a:latin typeface="+mn-lt"/>
                <a:ea typeface="+mn-ea"/>
                <a:cs typeface="+mn-cs"/>
              </a:rPr>
              <a:t>High performers</a:t>
            </a:r>
          </a:p>
          <a:p>
            <a:pPr lvl="0"/>
            <a:r>
              <a:rPr lang="en-US" sz="1200" b="0" i="0" kern="1200" dirty="0">
                <a:solidFill>
                  <a:schemeClr val="tx1"/>
                </a:solidFill>
                <a:effectLst/>
                <a:latin typeface="+mn-lt"/>
                <a:ea typeface="+mn-ea"/>
                <a:cs typeface="+mn-cs"/>
              </a:rPr>
              <a:t>Expect meaningful recognition and growth opportunities.</a:t>
            </a:r>
          </a:p>
          <a:p>
            <a:pPr lvl="0"/>
            <a:r>
              <a:rPr lang="en-US" sz="1200" b="0" i="0" kern="1200" dirty="0">
                <a:solidFill>
                  <a:schemeClr val="tx1"/>
                </a:solidFill>
                <a:effectLst/>
                <a:latin typeface="+mn-lt"/>
                <a:ea typeface="+mn-ea"/>
                <a:cs typeface="+mn-cs"/>
              </a:rPr>
              <a:t>May become disengaged if reviews feel generic.</a:t>
            </a:r>
          </a:p>
          <a:p>
            <a:pPr lvl="0"/>
            <a:endParaRPr lang="en-US" sz="1200" b="0"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9. Creating Meaningful Development Plans</a:t>
            </a:r>
          </a:p>
          <a:p>
            <a:r>
              <a:rPr lang="en-US" sz="1200" b="0" i="0" kern="1200" dirty="0">
                <a:solidFill>
                  <a:schemeClr val="tx1"/>
                </a:solidFill>
                <a:effectLst/>
                <a:latin typeface="+mn-lt"/>
                <a:ea typeface="+mn-ea"/>
                <a:cs typeface="+mn-cs"/>
              </a:rPr>
              <a:t>Managers may struggle with:</a:t>
            </a:r>
          </a:p>
          <a:p>
            <a:pPr lvl="0"/>
            <a:r>
              <a:rPr lang="en-US" sz="1200" b="0" i="0" kern="1200" dirty="0">
                <a:solidFill>
                  <a:schemeClr val="tx1"/>
                </a:solidFill>
                <a:effectLst/>
                <a:latin typeface="+mn-lt"/>
                <a:ea typeface="+mn-ea"/>
                <a:cs typeface="+mn-cs"/>
              </a:rPr>
              <a:t>Identifying realistic growth opportunities.</a:t>
            </a:r>
          </a:p>
          <a:p>
            <a:pPr lvl="0"/>
            <a:r>
              <a:rPr lang="en-US" sz="1200" b="0" i="0" kern="1200" dirty="0">
                <a:solidFill>
                  <a:schemeClr val="tx1"/>
                </a:solidFill>
                <a:effectLst/>
                <a:latin typeface="+mn-lt"/>
                <a:ea typeface="+mn-ea"/>
                <a:cs typeface="+mn-cs"/>
              </a:rPr>
              <a:t>Finding time for coaching and follow-up.</a:t>
            </a:r>
          </a:p>
          <a:p>
            <a:pPr lvl="0"/>
            <a:r>
              <a:rPr lang="en-US" sz="1200" b="0" i="0" kern="1200" dirty="0">
                <a:solidFill>
                  <a:schemeClr val="tx1"/>
                </a:solidFill>
                <a:effectLst/>
                <a:latin typeface="+mn-lt"/>
                <a:ea typeface="+mn-ea"/>
                <a:cs typeface="+mn-cs"/>
              </a:rPr>
              <a:t>Aligning employee goals with organizational priorities.</a:t>
            </a:r>
          </a:p>
          <a:p>
            <a:pPr lvl="0"/>
            <a:r>
              <a:rPr lang="en-US" sz="1200" b="0" i="0" kern="1200" dirty="0">
                <a:solidFill>
                  <a:schemeClr val="tx1"/>
                </a:solidFill>
                <a:effectLst/>
                <a:latin typeface="+mn-lt"/>
                <a:ea typeface="+mn-ea"/>
                <a:cs typeface="+mn-cs"/>
              </a:rPr>
              <a:t>Supporting career development when staffing shortages limit opportunities.</a:t>
            </a:r>
          </a:p>
          <a:p>
            <a:pPr lvl="0"/>
            <a:endParaRPr lang="en-US" sz="1200" b="0" i="0" kern="1200" dirty="0">
              <a:solidFill>
                <a:schemeClr val="tx1"/>
              </a:solidFill>
              <a:effectLst/>
              <a:latin typeface="+mn-lt"/>
              <a:ea typeface="+mn-ea"/>
              <a:cs typeface="+mn-cs"/>
            </a:endParaRPr>
          </a:p>
          <a:p>
            <a:pPr lvl="0"/>
            <a:endParaRPr lang="en-US" sz="1200" b="0" i="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18ADF99B-616C-4503-993F-A983E199EA99}" type="slidenum">
              <a:rPr lang="en-US" smtClean="0"/>
              <a:t>4</a:t>
            </a:fld>
            <a:endParaRPr lang="en-US"/>
          </a:p>
        </p:txBody>
      </p:sp>
    </p:spTree>
    <p:extLst>
      <p:ext uri="{BB962C8B-B14F-4D97-AF65-F5344CB8AC3E}">
        <p14:creationId xmlns:p14="http://schemas.microsoft.com/office/powerpoint/2010/main" val="6974048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p:txBody>
      </p:sp>
      <p:sp>
        <p:nvSpPr>
          <p:cNvPr id="4" name="Slide Number Placeholder 3"/>
          <p:cNvSpPr>
            <a:spLocks noGrp="1"/>
          </p:cNvSpPr>
          <p:nvPr>
            <p:ph type="sldNum" sz="quarter" idx="5"/>
          </p:nvPr>
        </p:nvSpPr>
        <p:spPr/>
        <p:txBody>
          <a:bodyPr/>
          <a:lstStyle/>
          <a:p>
            <a:fld id="{18ADF99B-616C-4503-993F-A983E199EA99}" type="slidenum">
              <a:rPr lang="en-US" smtClean="0"/>
              <a:t>6</a:t>
            </a:fld>
            <a:endParaRPr lang="en-US"/>
          </a:p>
        </p:txBody>
      </p:sp>
    </p:spTree>
    <p:extLst>
      <p:ext uri="{BB962C8B-B14F-4D97-AF65-F5344CB8AC3E}">
        <p14:creationId xmlns:p14="http://schemas.microsoft.com/office/powerpoint/2010/main" val="25395599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8ADF99B-616C-4503-993F-A983E199EA99}" type="slidenum">
              <a:rPr lang="en-US" smtClean="0"/>
              <a:t>7</a:t>
            </a:fld>
            <a:endParaRPr lang="en-US"/>
          </a:p>
        </p:txBody>
      </p:sp>
    </p:spTree>
    <p:extLst>
      <p:ext uri="{BB962C8B-B14F-4D97-AF65-F5344CB8AC3E}">
        <p14:creationId xmlns:p14="http://schemas.microsoft.com/office/powerpoint/2010/main" val="14251224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Performance Development Plan for Employee form and related resources available in the Performance Development Toolkit on the SRC: </a:t>
            </a:r>
          </a:p>
          <a:p>
            <a:r>
              <a:rPr lang="en-US" dirty="0"/>
              <a:t>https://src.healthpei.ca/performance-development-toolkit</a:t>
            </a:r>
          </a:p>
          <a:p>
            <a:endParaRPr lang="en-US" dirty="0"/>
          </a:p>
          <a:p>
            <a:r>
              <a:rPr lang="en-US" dirty="0"/>
              <a:t>Excluded leaders should use the PIDP</a:t>
            </a:r>
          </a:p>
        </p:txBody>
      </p:sp>
      <p:sp>
        <p:nvSpPr>
          <p:cNvPr id="4" name="Slide Number Placeholder 3"/>
          <p:cNvSpPr>
            <a:spLocks noGrp="1"/>
          </p:cNvSpPr>
          <p:nvPr>
            <p:ph type="sldNum" sz="quarter" idx="5"/>
          </p:nvPr>
        </p:nvSpPr>
        <p:spPr/>
        <p:txBody>
          <a:bodyPr/>
          <a:lstStyle/>
          <a:p>
            <a:fld id="{18ADF99B-616C-4503-993F-A983E199EA99}" type="slidenum">
              <a:rPr lang="en-US" smtClean="0"/>
              <a:t>8</a:t>
            </a:fld>
            <a:endParaRPr lang="en-US"/>
          </a:p>
        </p:txBody>
      </p:sp>
    </p:spTree>
    <p:extLst>
      <p:ext uri="{BB962C8B-B14F-4D97-AF65-F5344CB8AC3E}">
        <p14:creationId xmlns:p14="http://schemas.microsoft.com/office/powerpoint/2010/main" val="20767401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t>Initial planning meeting.</a:t>
            </a:r>
          </a:p>
          <a:p>
            <a:r>
              <a:rPr lang="en-US" sz="1200" b="0" i="0" dirty="0">
                <a:solidFill>
                  <a:srgbClr val="3E464F"/>
                </a:solidFill>
                <a:effectLst/>
              </a:rPr>
              <a:t>At the start of the cycle, managers meet with each of their direct reports to set goals and review key job responsibilities. They discuss what behaviors and competencies are important for getting the job done, how performance will be measured, and what constitutes success.</a:t>
            </a:r>
          </a:p>
          <a:p>
            <a:endParaRPr lang="en-US" sz="1200" b="0" i="0" dirty="0">
              <a:solidFill>
                <a:srgbClr val="3E464F"/>
              </a:solidFill>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dirty="0">
                <a:solidFill>
                  <a:srgbClr val="3E464F"/>
                </a:solidFill>
                <a:effectLst/>
              </a:rPr>
              <a:t>Ongoing feedback and coaching.</a:t>
            </a:r>
            <a:r>
              <a:rPr lang="en-US" sz="1200" b="0" i="0" dirty="0">
                <a:solidFill>
                  <a:srgbClr val="3E464F"/>
                </a:solidFill>
                <a:effectLst/>
              </a:rPr>
              <a:t> Throughout the time frame, managers help their direct reports improve their performance by providing feedback and coaching. Employees should always know what their managers think of their performance and should not be caught off guard by a negative review.</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dirty="0">
                <a:solidFill>
                  <a:srgbClr val="3E464F"/>
                </a:solidFill>
                <a:effectLst/>
              </a:rPr>
              <a:t>Formal performance appraisal.</a:t>
            </a:r>
            <a:r>
              <a:rPr lang="en-US" sz="1200" b="0" i="0" dirty="0">
                <a:solidFill>
                  <a:srgbClr val="3E464F"/>
                </a:solidFill>
                <a:effectLst/>
              </a:rPr>
              <a:t> At the end of the cycle, managers evaluate how well their direct reports have performed. They complete performance appraisal forms and meet with each team member to review the assessment. Once this discussion is over, the process begins again, with another planning meeting to discuss the goals and expectations for the following year.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dirty="0">
              <a:solidFill>
                <a:srgbClr val="3E464F"/>
              </a:solidFill>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dirty="0">
              <a:solidFill>
                <a:srgbClr val="3E464F"/>
              </a:solidFill>
              <a:effectLst/>
            </a:endParaRPr>
          </a:p>
          <a:p>
            <a:endParaRPr lang="en-US" dirty="0"/>
          </a:p>
        </p:txBody>
      </p:sp>
      <p:sp>
        <p:nvSpPr>
          <p:cNvPr id="4" name="Slide Number Placeholder 3"/>
          <p:cNvSpPr>
            <a:spLocks noGrp="1"/>
          </p:cNvSpPr>
          <p:nvPr>
            <p:ph type="sldNum" sz="quarter" idx="5"/>
          </p:nvPr>
        </p:nvSpPr>
        <p:spPr/>
        <p:txBody>
          <a:bodyPr/>
          <a:lstStyle/>
          <a:p>
            <a:fld id="{18ADF99B-616C-4503-993F-A983E199EA99}" type="slidenum">
              <a:rPr lang="en-US" smtClean="0"/>
              <a:t>10</a:t>
            </a:fld>
            <a:endParaRPr lang="en-US"/>
          </a:p>
        </p:txBody>
      </p:sp>
    </p:spTree>
    <p:extLst>
      <p:ext uri="{BB962C8B-B14F-4D97-AF65-F5344CB8AC3E}">
        <p14:creationId xmlns:p14="http://schemas.microsoft.com/office/powerpoint/2010/main" val="23457460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8ADF99B-616C-4503-993F-A983E199EA99}" type="slidenum">
              <a:rPr lang="en-US" smtClean="0"/>
              <a:t>11</a:t>
            </a:fld>
            <a:endParaRPr lang="en-US"/>
          </a:p>
        </p:txBody>
      </p:sp>
    </p:spTree>
    <p:extLst>
      <p:ext uri="{BB962C8B-B14F-4D97-AF65-F5344CB8AC3E}">
        <p14:creationId xmlns:p14="http://schemas.microsoft.com/office/powerpoint/2010/main" val="8170019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5A1D5A-8472-A13C-B1A9-58C04DB751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BCC087-EF0B-7671-DA2C-FFA3A91D17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5611E7-89FA-C204-92B1-75C9DE61DB4C}"/>
              </a:ext>
            </a:extLst>
          </p:cNvPr>
          <p:cNvSpPr>
            <a:spLocks noGrp="1"/>
          </p:cNvSpPr>
          <p:nvPr>
            <p:ph type="body" idx="1"/>
          </p:nvPr>
        </p:nvSpPr>
        <p:spPr/>
        <p:txBody>
          <a:bodyPr/>
          <a:lstStyle/>
          <a:p>
            <a:pPr fontAlgn="t"/>
            <a:r>
              <a:rPr lang="en-US" sz="1200" b="0" i="0" kern="1200" dirty="0">
                <a:solidFill>
                  <a:schemeClr val="tx1"/>
                </a:solidFill>
                <a:effectLst/>
                <a:latin typeface="+mn-lt"/>
                <a:ea typeface="+mn-ea"/>
                <a:cs typeface="+mn-cs"/>
              </a:rPr>
              <a:t>During the 2010s, many organizations shifted from traditional annual performance appraisals toward:</a:t>
            </a:r>
          </a:p>
          <a:p>
            <a:pPr marL="171450" lvl="0" indent="-171450" fontAlgn="t">
              <a:buFont typeface="Arial" panose="020B0604020202020204" pitchFamily="34" charset="0"/>
              <a:buChar char="•"/>
            </a:pPr>
            <a:r>
              <a:rPr lang="en-US" sz="1200" b="0" i="0" kern="1200" dirty="0">
                <a:solidFill>
                  <a:schemeClr val="tx1"/>
                </a:solidFill>
                <a:effectLst/>
                <a:latin typeface="+mn-lt"/>
                <a:ea typeface="+mn-ea"/>
                <a:cs typeface="+mn-cs"/>
              </a:rPr>
              <a:t>Continuous feedback</a:t>
            </a:r>
          </a:p>
          <a:p>
            <a:pPr marL="171450" lvl="0" indent="-171450" fontAlgn="t">
              <a:buFont typeface="Arial" panose="020B0604020202020204" pitchFamily="34" charset="0"/>
              <a:buChar char="•"/>
            </a:pPr>
            <a:r>
              <a:rPr lang="en-US" sz="1200" b="0" i="0" kern="1200" dirty="0">
                <a:solidFill>
                  <a:schemeClr val="tx1"/>
                </a:solidFill>
                <a:effectLst/>
                <a:latin typeface="+mn-lt"/>
                <a:ea typeface="+mn-ea"/>
                <a:cs typeface="+mn-cs"/>
              </a:rPr>
              <a:t>Regular coaching conversations</a:t>
            </a:r>
          </a:p>
          <a:p>
            <a:pPr marL="171450" lvl="0" indent="-171450" fontAlgn="t">
              <a:buFont typeface="Arial" panose="020B0604020202020204" pitchFamily="34" charset="0"/>
              <a:buChar char="•"/>
            </a:pPr>
            <a:r>
              <a:rPr lang="en-US" sz="1200" b="0" i="0" kern="1200" dirty="0">
                <a:solidFill>
                  <a:schemeClr val="tx1"/>
                </a:solidFill>
                <a:effectLst/>
                <a:latin typeface="+mn-lt"/>
                <a:ea typeface="+mn-ea"/>
                <a:cs typeface="+mn-cs"/>
              </a:rPr>
              <a:t>Performance development</a:t>
            </a:r>
          </a:p>
          <a:p>
            <a:pPr marL="171450" lvl="0" indent="-171450" fontAlgn="t">
              <a:buFont typeface="Arial" panose="020B0604020202020204" pitchFamily="34" charset="0"/>
              <a:buChar char="•"/>
            </a:pPr>
            <a:r>
              <a:rPr lang="en-US" sz="1200" b="0" i="0" kern="1200" dirty="0">
                <a:solidFill>
                  <a:schemeClr val="tx1"/>
                </a:solidFill>
                <a:effectLst/>
                <a:latin typeface="+mn-lt"/>
                <a:ea typeface="+mn-ea"/>
                <a:cs typeface="+mn-cs"/>
              </a:rPr>
              <a:t>Frequent check-ins instead of annual reviews</a:t>
            </a:r>
          </a:p>
          <a:p>
            <a:pPr fontAlgn="t"/>
            <a:r>
              <a:rPr lang="en-US" sz="1200" b="0" i="0" kern="1200" dirty="0">
                <a:solidFill>
                  <a:schemeClr val="tx1"/>
                </a:solidFill>
                <a:effectLst/>
                <a:latin typeface="+mn-lt"/>
                <a:ea typeface="+mn-ea"/>
                <a:cs typeface="+mn-cs"/>
              </a:rPr>
              <a:t>This trend was supported by research from Brandon Hall Group, Deloitte, CEB/Gartner, and others.</a:t>
            </a:r>
          </a:p>
          <a:p>
            <a:endParaRPr lang="en-US" dirty="0"/>
          </a:p>
        </p:txBody>
      </p:sp>
      <p:sp>
        <p:nvSpPr>
          <p:cNvPr id="4" name="Slide Number Placeholder 3">
            <a:extLst>
              <a:ext uri="{FF2B5EF4-FFF2-40B4-BE49-F238E27FC236}">
                <a16:creationId xmlns:a16="http://schemas.microsoft.com/office/drawing/2014/main" id="{976DB9AE-709D-AA83-2FC5-F794FF3FD20F}"/>
              </a:ext>
            </a:extLst>
          </p:cNvPr>
          <p:cNvSpPr>
            <a:spLocks noGrp="1"/>
          </p:cNvSpPr>
          <p:nvPr>
            <p:ph type="sldNum" sz="quarter" idx="5"/>
          </p:nvPr>
        </p:nvSpPr>
        <p:spPr/>
        <p:txBody>
          <a:bodyPr/>
          <a:lstStyle/>
          <a:p>
            <a:fld id="{18ADF99B-616C-4503-993F-A983E199EA99}" type="slidenum">
              <a:rPr lang="en-US" smtClean="0"/>
              <a:t>12</a:t>
            </a:fld>
            <a:endParaRPr lang="en-US"/>
          </a:p>
        </p:txBody>
      </p:sp>
    </p:spTree>
    <p:extLst>
      <p:ext uri="{BB962C8B-B14F-4D97-AF65-F5344CB8AC3E}">
        <p14:creationId xmlns:p14="http://schemas.microsoft.com/office/powerpoint/2010/main" val="16618659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Stars – if not appreciated will look elsewhere or stop performing</a:t>
            </a:r>
          </a:p>
          <a:p>
            <a:r>
              <a:rPr lang="en-US" dirty="0"/>
              <a:t>Acceptable employees – need to know if you are investing time in them, you are investing it in everyone</a:t>
            </a:r>
          </a:p>
          <a:p>
            <a:r>
              <a:rPr lang="en-US" dirty="0"/>
              <a:t>Employees needing growth – benefit from encouragement and support</a:t>
            </a:r>
          </a:p>
          <a:p>
            <a:endParaRPr lang="en-US" dirty="0"/>
          </a:p>
        </p:txBody>
      </p:sp>
      <p:sp>
        <p:nvSpPr>
          <p:cNvPr id="4" name="Slide Number Placeholder 3"/>
          <p:cNvSpPr>
            <a:spLocks noGrp="1"/>
          </p:cNvSpPr>
          <p:nvPr>
            <p:ph type="sldNum" sz="quarter" idx="5"/>
          </p:nvPr>
        </p:nvSpPr>
        <p:spPr/>
        <p:txBody>
          <a:bodyPr/>
          <a:lstStyle/>
          <a:p>
            <a:fld id="{18ADF99B-616C-4503-993F-A983E199EA99}" type="slidenum">
              <a:rPr lang="en-US" smtClean="0"/>
              <a:t>13</a:t>
            </a:fld>
            <a:endParaRPr lang="en-US"/>
          </a:p>
        </p:txBody>
      </p:sp>
    </p:spTree>
    <p:extLst>
      <p:ext uri="{BB962C8B-B14F-4D97-AF65-F5344CB8AC3E}">
        <p14:creationId xmlns:p14="http://schemas.microsoft.com/office/powerpoint/2010/main" val="18540653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8ADF99B-616C-4503-993F-A983E199EA99}" type="slidenum">
              <a:rPr lang="en-US" smtClean="0"/>
              <a:t>14</a:t>
            </a:fld>
            <a:endParaRPr lang="en-US"/>
          </a:p>
        </p:txBody>
      </p:sp>
    </p:spTree>
    <p:extLst>
      <p:ext uri="{BB962C8B-B14F-4D97-AF65-F5344CB8AC3E}">
        <p14:creationId xmlns:p14="http://schemas.microsoft.com/office/powerpoint/2010/main" val="26532018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Font typeface="Arial" panose="020B0604020202020204" pitchFamily="34" charset="0"/>
              <a:buChar char="•"/>
            </a:pPr>
            <a:r>
              <a:rPr lang="en-US" sz="1600" dirty="0"/>
              <a:t>Performance Development Plan for Employees</a:t>
            </a:r>
          </a:p>
          <a:p>
            <a:pPr marL="342900" indent="-342900">
              <a:buFont typeface="Arial" panose="020B0604020202020204" pitchFamily="34" charset="0"/>
              <a:buChar char="•"/>
            </a:pPr>
            <a:r>
              <a:rPr lang="en-US" sz="1600" dirty="0"/>
              <a:t>Performance Impact and Development Form for Leaders (includes Leaders Learning &amp; Development Plan)</a:t>
            </a:r>
          </a:p>
          <a:p>
            <a:pPr marL="342900" indent="-342900">
              <a:buFont typeface="Arial" panose="020B0604020202020204" pitchFamily="34" charset="0"/>
              <a:buChar char="•"/>
            </a:pPr>
            <a:r>
              <a:rPr lang="en-US" sz="1600" dirty="0"/>
              <a:t>Probationary Employee Assessment Form</a:t>
            </a:r>
          </a:p>
          <a:p>
            <a:pPr marL="342900" indent="-342900">
              <a:buFont typeface="Arial" panose="020B0604020202020204" pitchFamily="34" charset="0"/>
              <a:buChar char="•"/>
            </a:pPr>
            <a:r>
              <a:rPr lang="en-US" sz="1600" dirty="0"/>
              <a:t>Trial Period Assessment Form</a:t>
            </a:r>
          </a:p>
          <a:p>
            <a:endParaRPr lang="en-US" dirty="0"/>
          </a:p>
        </p:txBody>
      </p:sp>
      <p:sp>
        <p:nvSpPr>
          <p:cNvPr id="4" name="Slide Number Placeholder 3"/>
          <p:cNvSpPr>
            <a:spLocks noGrp="1"/>
          </p:cNvSpPr>
          <p:nvPr>
            <p:ph type="sldNum" sz="quarter" idx="5"/>
          </p:nvPr>
        </p:nvSpPr>
        <p:spPr/>
        <p:txBody>
          <a:bodyPr/>
          <a:lstStyle/>
          <a:p>
            <a:fld id="{18ADF99B-616C-4503-993F-A983E199EA99}" type="slidenum">
              <a:rPr lang="en-US" smtClean="0"/>
              <a:t>16</a:t>
            </a:fld>
            <a:endParaRPr lang="en-US"/>
          </a:p>
        </p:txBody>
      </p:sp>
    </p:spTree>
    <p:extLst>
      <p:ext uri="{BB962C8B-B14F-4D97-AF65-F5344CB8AC3E}">
        <p14:creationId xmlns:p14="http://schemas.microsoft.com/office/powerpoint/2010/main" val="22282021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Need to be clear about what’s required. </a:t>
            </a:r>
          </a:p>
          <a:p>
            <a:endParaRPr lang="en-US" dirty="0"/>
          </a:p>
          <a:p>
            <a:r>
              <a:rPr lang="en-US" dirty="0"/>
              <a:t>Competencies for excluded people leaders are LEADS: leads self, engages other, achieves results, develops coalitions and shapes systems.</a:t>
            </a:r>
          </a:p>
          <a:p>
            <a:endParaRPr lang="en-US" dirty="0"/>
          </a:p>
          <a:p>
            <a:pPr marL="0" indent="0" fontAlgn="t">
              <a:lnSpc>
                <a:spcPts val="1500"/>
              </a:lnSpc>
              <a:spcAft>
                <a:spcPts val="1200"/>
              </a:spcAft>
              <a:buFont typeface="Arial" panose="020B0604020202020204" pitchFamily="34" charset="0"/>
              <a:buNone/>
            </a:pPr>
            <a:r>
              <a:rPr lang="en-US" dirty="0"/>
              <a:t>Competencies for staff include</a:t>
            </a:r>
          </a:p>
          <a:p>
            <a:pPr marL="285750" indent="-285750" fontAlgn="t">
              <a:lnSpc>
                <a:spcPts val="1500"/>
              </a:lnSpc>
              <a:spcAft>
                <a:spcPts val="1200"/>
              </a:spcAft>
              <a:buFont typeface="Arial" panose="020B0604020202020204" pitchFamily="34" charset="0"/>
              <a:buChar char="•"/>
            </a:pPr>
            <a:r>
              <a:rPr lang="en-US" dirty="0"/>
              <a:t>Communication</a:t>
            </a:r>
          </a:p>
          <a:p>
            <a:pPr marL="285750" indent="-285750" fontAlgn="t">
              <a:lnSpc>
                <a:spcPts val="1500"/>
              </a:lnSpc>
              <a:spcAft>
                <a:spcPts val="1200"/>
              </a:spcAft>
              <a:buFont typeface="Arial" panose="020B0604020202020204" pitchFamily="34" charset="0"/>
              <a:buChar char="•"/>
            </a:pPr>
            <a:r>
              <a:rPr lang="en-US" dirty="0"/>
              <a:t>Working relationships</a:t>
            </a:r>
          </a:p>
          <a:p>
            <a:pPr marL="285750" indent="-285750" fontAlgn="t">
              <a:lnSpc>
                <a:spcPts val="1500"/>
              </a:lnSpc>
              <a:spcAft>
                <a:spcPts val="1200"/>
              </a:spcAft>
              <a:buFont typeface="Arial" panose="020B0604020202020204" pitchFamily="34" charset="0"/>
              <a:buChar char="•"/>
            </a:pPr>
            <a:r>
              <a:rPr lang="en-US" dirty="0"/>
              <a:t>Adaptability</a:t>
            </a:r>
          </a:p>
          <a:p>
            <a:pPr marL="285750" indent="-285750" fontAlgn="t">
              <a:lnSpc>
                <a:spcPts val="1500"/>
              </a:lnSpc>
              <a:spcAft>
                <a:spcPts val="1200"/>
              </a:spcAft>
              <a:buFont typeface="Arial" panose="020B0604020202020204" pitchFamily="34" charset="0"/>
              <a:buChar char="•"/>
            </a:pPr>
            <a:r>
              <a:rPr lang="en-US" dirty="0"/>
              <a:t>Work habits</a:t>
            </a:r>
          </a:p>
          <a:p>
            <a:pPr marL="285750" indent="-285750" fontAlgn="t">
              <a:lnSpc>
                <a:spcPts val="1500"/>
              </a:lnSpc>
              <a:spcAft>
                <a:spcPts val="1200"/>
              </a:spcAft>
              <a:buFont typeface="Arial" panose="020B0604020202020204" pitchFamily="34" charset="0"/>
              <a:buChar char="•"/>
            </a:pPr>
            <a:endParaRPr lang="en-US" dirty="0"/>
          </a:p>
          <a:p>
            <a:pPr marL="0" indent="0" fontAlgn="t">
              <a:lnSpc>
                <a:spcPts val="1500"/>
              </a:lnSpc>
              <a:spcAft>
                <a:spcPts val="1200"/>
              </a:spcAft>
              <a:buFont typeface="Arial" panose="020B0604020202020204" pitchFamily="34" charset="0"/>
              <a:buNone/>
            </a:pPr>
            <a:r>
              <a:rPr lang="en-US" dirty="0"/>
              <a:t>These are all spelled out on the forms.</a:t>
            </a:r>
          </a:p>
          <a:p>
            <a:pPr marL="0" indent="0" fontAlgn="t">
              <a:lnSpc>
                <a:spcPts val="1500"/>
              </a:lnSpc>
              <a:spcAft>
                <a:spcPts val="1200"/>
              </a:spcAft>
              <a:buFont typeface="Arial" panose="020B0604020202020204" pitchFamily="34" charset="0"/>
              <a:buNone/>
            </a:pPr>
            <a:endParaRPr lang="en-US" dirty="0"/>
          </a:p>
          <a:p>
            <a:endParaRPr lang="en-US" dirty="0"/>
          </a:p>
        </p:txBody>
      </p:sp>
      <p:sp>
        <p:nvSpPr>
          <p:cNvPr id="4" name="Slide Number Placeholder 3"/>
          <p:cNvSpPr>
            <a:spLocks noGrp="1"/>
          </p:cNvSpPr>
          <p:nvPr>
            <p:ph type="sldNum" sz="quarter" idx="5"/>
          </p:nvPr>
        </p:nvSpPr>
        <p:spPr/>
        <p:txBody>
          <a:bodyPr/>
          <a:lstStyle/>
          <a:p>
            <a:fld id="{18ADF99B-616C-4503-993F-A983E199EA99}" type="slidenum">
              <a:rPr lang="en-US" smtClean="0"/>
              <a:t>17</a:t>
            </a:fld>
            <a:endParaRPr lang="en-US"/>
          </a:p>
        </p:txBody>
      </p:sp>
    </p:spTree>
    <p:extLst>
      <p:ext uri="{BB962C8B-B14F-4D97-AF65-F5344CB8AC3E}">
        <p14:creationId xmlns:p14="http://schemas.microsoft.com/office/powerpoint/2010/main" val="25431680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How frequently you meet with your team depends a lot on the type of work you do and availability, but best practice is to meet one-on-one at least quarterly – more if they are new to the job. </a:t>
            </a:r>
          </a:p>
          <a:p>
            <a:r>
              <a:rPr lang="en-US" dirty="0"/>
              <a:t>This means you need to schedule this meetings. </a:t>
            </a:r>
          </a:p>
        </p:txBody>
      </p:sp>
      <p:sp>
        <p:nvSpPr>
          <p:cNvPr id="4" name="Slide Number Placeholder 3"/>
          <p:cNvSpPr>
            <a:spLocks noGrp="1"/>
          </p:cNvSpPr>
          <p:nvPr>
            <p:ph type="sldNum" sz="quarter" idx="5"/>
          </p:nvPr>
        </p:nvSpPr>
        <p:spPr/>
        <p:txBody>
          <a:bodyPr/>
          <a:lstStyle/>
          <a:p>
            <a:fld id="{18ADF99B-616C-4503-993F-A983E199EA99}" type="slidenum">
              <a:rPr lang="en-US" smtClean="0"/>
              <a:t>19</a:t>
            </a:fld>
            <a:endParaRPr lang="en-US"/>
          </a:p>
        </p:txBody>
      </p:sp>
    </p:spTree>
    <p:extLst>
      <p:ext uri="{BB962C8B-B14F-4D97-AF65-F5344CB8AC3E}">
        <p14:creationId xmlns:p14="http://schemas.microsoft.com/office/powerpoint/2010/main" val="13416175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DA239C-FA8C-4901-F893-F3532711F0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08B896-A67F-D98D-1917-6826C2A62B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BFD39D-9756-DAC4-BA71-8D9C96B95406}"/>
              </a:ext>
            </a:extLst>
          </p:cNvPr>
          <p:cNvSpPr>
            <a:spLocks noGrp="1"/>
          </p:cNvSpPr>
          <p:nvPr>
            <p:ph type="body" idx="1"/>
          </p:nvPr>
        </p:nvSpPr>
        <p:spPr/>
        <p:txBody>
          <a:bodyPr/>
          <a:lstStyle/>
          <a:p>
            <a:r>
              <a:rPr lang="en-US" dirty="0"/>
              <a:t>Improve patient comfort (goal)</a:t>
            </a:r>
          </a:p>
          <a:p>
            <a:r>
              <a:rPr lang="en-US" dirty="0"/>
              <a:t>Patient-centred care (competency)</a:t>
            </a:r>
          </a:p>
          <a:p>
            <a:r>
              <a:rPr lang="en-US" dirty="0"/>
              <a:t>Maintain a clean and safe environment (task)</a:t>
            </a:r>
          </a:p>
          <a:p>
            <a:r>
              <a:rPr lang="en-US" dirty="0"/>
              <a:t>Clinical judgement (competency)</a:t>
            </a:r>
          </a:p>
          <a:p>
            <a:r>
              <a:rPr lang="en-US" dirty="0"/>
              <a:t>Check medication orders (task)</a:t>
            </a:r>
          </a:p>
          <a:p>
            <a:r>
              <a:rPr lang="en-US" dirty="0"/>
              <a:t>Prevent patient falls (goal)</a:t>
            </a:r>
          </a:p>
          <a:p>
            <a:endParaRPr lang="en-US" dirty="0"/>
          </a:p>
        </p:txBody>
      </p:sp>
      <p:sp>
        <p:nvSpPr>
          <p:cNvPr id="4" name="Slide Number Placeholder 3">
            <a:extLst>
              <a:ext uri="{FF2B5EF4-FFF2-40B4-BE49-F238E27FC236}">
                <a16:creationId xmlns:a16="http://schemas.microsoft.com/office/drawing/2014/main" id="{CF44A66D-D962-F557-A9BC-F7ED738953FF}"/>
              </a:ext>
            </a:extLst>
          </p:cNvPr>
          <p:cNvSpPr>
            <a:spLocks noGrp="1"/>
          </p:cNvSpPr>
          <p:nvPr>
            <p:ph type="sldNum" sz="quarter" idx="5"/>
          </p:nvPr>
        </p:nvSpPr>
        <p:spPr/>
        <p:txBody>
          <a:bodyPr/>
          <a:lstStyle/>
          <a:p>
            <a:fld id="{18ADF99B-616C-4503-993F-A983E199EA99}" type="slidenum">
              <a:rPr lang="en-US" smtClean="0"/>
              <a:t>20</a:t>
            </a:fld>
            <a:endParaRPr lang="en-US"/>
          </a:p>
        </p:txBody>
      </p:sp>
    </p:spTree>
    <p:extLst>
      <p:ext uri="{BB962C8B-B14F-4D97-AF65-F5344CB8AC3E}">
        <p14:creationId xmlns:p14="http://schemas.microsoft.com/office/powerpoint/2010/main" val="40006118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Effective managers use both approaches together. </a:t>
            </a:r>
          </a:p>
        </p:txBody>
      </p:sp>
      <p:sp>
        <p:nvSpPr>
          <p:cNvPr id="4" name="Slide Number Placeholder 3"/>
          <p:cNvSpPr>
            <a:spLocks noGrp="1"/>
          </p:cNvSpPr>
          <p:nvPr>
            <p:ph type="sldNum" sz="quarter" idx="5"/>
          </p:nvPr>
        </p:nvSpPr>
        <p:spPr/>
        <p:txBody>
          <a:bodyPr/>
          <a:lstStyle/>
          <a:p>
            <a:fld id="{18ADF99B-616C-4503-993F-A983E199EA99}" type="slidenum">
              <a:rPr lang="en-US" smtClean="0"/>
              <a:t>22</a:t>
            </a:fld>
            <a:endParaRPr lang="en-US"/>
          </a:p>
        </p:txBody>
      </p:sp>
    </p:spTree>
    <p:extLst>
      <p:ext uri="{BB962C8B-B14F-4D97-AF65-F5344CB8AC3E}">
        <p14:creationId xmlns:p14="http://schemas.microsoft.com/office/powerpoint/2010/main" val="875049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You’ll want to take notes after each check in. </a:t>
            </a:r>
          </a:p>
        </p:txBody>
      </p:sp>
      <p:sp>
        <p:nvSpPr>
          <p:cNvPr id="4" name="Slide Number Placeholder 3"/>
          <p:cNvSpPr>
            <a:spLocks noGrp="1"/>
          </p:cNvSpPr>
          <p:nvPr>
            <p:ph type="sldNum" sz="quarter" idx="5"/>
          </p:nvPr>
        </p:nvSpPr>
        <p:spPr/>
        <p:txBody>
          <a:bodyPr/>
          <a:lstStyle/>
          <a:p>
            <a:fld id="{18ADF99B-616C-4503-993F-A983E199EA99}" type="slidenum">
              <a:rPr lang="en-US" smtClean="0"/>
              <a:t>24</a:t>
            </a:fld>
            <a:endParaRPr lang="en-US"/>
          </a:p>
        </p:txBody>
      </p:sp>
    </p:spTree>
    <p:extLst>
      <p:ext uri="{BB962C8B-B14F-4D97-AF65-F5344CB8AC3E}">
        <p14:creationId xmlns:p14="http://schemas.microsoft.com/office/powerpoint/2010/main" val="14556448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9C0F0E-C771-2501-2047-3F5BEEED78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9F4CED-A487-7E0C-BD8C-F6ECB86571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D4C0EA-0CB4-9614-942D-DC9FB4D2D9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109A88-403E-D073-2C3B-A50231C37B25}"/>
              </a:ext>
            </a:extLst>
          </p:cNvPr>
          <p:cNvSpPr>
            <a:spLocks noGrp="1"/>
          </p:cNvSpPr>
          <p:nvPr>
            <p:ph type="sldNum" sz="quarter" idx="5"/>
          </p:nvPr>
        </p:nvSpPr>
        <p:spPr/>
        <p:txBody>
          <a:bodyPr/>
          <a:lstStyle/>
          <a:p>
            <a:fld id="{18ADF99B-616C-4503-993F-A983E199EA99}" type="slidenum">
              <a:rPr lang="en-US" smtClean="0"/>
              <a:t>25</a:t>
            </a:fld>
            <a:endParaRPr lang="en-US"/>
          </a:p>
        </p:txBody>
      </p:sp>
    </p:spTree>
    <p:extLst>
      <p:ext uri="{BB962C8B-B14F-4D97-AF65-F5344CB8AC3E}">
        <p14:creationId xmlns:p14="http://schemas.microsoft.com/office/powerpoint/2010/main" val="37747973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FD96F2-B9EA-1181-41ED-D44E0AB127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164F22-85DF-EE66-720E-E354B466D6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A02076-6B30-2D77-94B9-C472E68D0EA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B53AFFD-6EA5-FB8D-2AB8-B4C41F2D547C}"/>
              </a:ext>
            </a:extLst>
          </p:cNvPr>
          <p:cNvSpPr>
            <a:spLocks noGrp="1"/>
          </p:cNvSpPr>
          <p:nvPr>
            <p:ph type="sldNum" sz="quarter" idx="5"/>
          </p:nvPr>
        </p:nvSpPr>
        <p:spPr/>
        <p:txBody>
          <a:bodyPr/>
          <a:lstStyle/>
          <a:p>
            <a:fld id="{18ADF99B-616C-4503-993F-A983E199EA99}" type="slidenum">
              <a:rPr lang="en-US" smtClean="0"/>
              <a:t>28</a:t>
            </a:fld>
            <a:endParaRPr lang="en-US"/>
          </a:p>
        </p:txBody>
      </p:sp>
    </p:spTree>
    <p:extLst>
      <p:ext uri="{BB962C8B-B14F-4D97-AF65-F5344CB8AC3E}">
        <p14:creationId xmlns:p14="http://schemas.microsoft.com/office/powerpoint/2010/main" val="5385089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8ADF99B-616C-4503-993F-A983E199EA99}" type="slidenum">
              <a:rPr lang="en-US" smtClean="0"/>
              <a:t>29</a:t>
            </a:fld>
            <a:endParaRPr lang="en-US"/>
          </a:p>
        </p:txBody>
      </p:sp>
    </p:spTree>
    <p:extLst>
      <p:ext uri="{BB962C8B-B14F-4D97-AF65-F5344CB8AC3E}">
        <p14:creationId xmlns:p14="http://schemas.microsoft.com/office/powerpoint/2010/main" val="26181256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B5EC5F-3F71-DEE0-3BC6-1A1F06EB24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D25811-40DC-60BD-9EA2-2B83F4F13B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7BEE4F-2418-4764-5592-F0478259BD62}"/>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ea typeface="Roboto Light" panose="02000000000000000000" pitchFamily="2" charset="0"/>
                <a:cs typeface="Arial" panose="020B0604020202020204" pitchFamily="34" charset="0"/>
              </a:rPr>
              <a:t>Ensure you have enough time to review these</a:t>
            </a:r>
          </a:p>
          <a:p>
            <a:endParaRPr lang="en-US" dirty="0"/>
          </a:p>
        </p:txBody>
      </p:sp>
      <p:sp>
        <p:nvSpPr>
          <p:cNvPr id="4" name="Slide Number Placeholder 3">
            <a:extLst>
              <a:ext uri="{FF2B5EF4-FFF2-40B4-BE49-F238E27FC236}">
                <a16:creationId xmlns:a16="http://schemas.microsoft.com/office/drawing/2014/main" id="{2966292E-AD6C-F858-C285-E19B47737130}"/>
              </a:ext>
            </a:extLst>
          </p:cNvPr>
          <p:cNvSpPr>
            <a:spLocks noGrp="1"/>
          </p:cNvSpPr>
          <p:nvPr>
            <p:ph type="sldNum" sz="quarter" idx="5"/>
          </p:nvPr>
        </p:nvSpPr>
        <p:spPr/>
        <p:txBody>
          <a:bodyPr/>
          <a:lstStyle/>
          <a:p>
            <a:fld id="{18ADF99B-616C-4503-993F-A983E199EA99}" type="slidenum">
              <a:rPr lang="en-US" smtClean="0"/>
              <a:t>30</a:t>
            </a:fld>
            <a:endParaRPr lang="en-US"/>
          </a:p>
        </p:txBody>
      </p:sp>
    </p:spTree>
    <p:extLst>
      <p:ext uri="{BB962C8B-B14F-4D97-AF65-F5344CB8AC3E}">
        <p14:creationId xmlns:p14="http://schemas.microsoft.com/office/powerpoint/2010/main" val="6366916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85A55E-2653-55BD-7A25-6CE8E319B6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03EDA8-E4CD-1AD5-29A2-89DB292B96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23BA92-D278-8719-9A57-0899136C2D9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C7C427B-B72B-AB32-3E25-34AB5CEFBBD7}"/>
              </a:ext>
            </a:extLst>
          </p:cNvPr>
          <p:cNvSpPr>
            <a:spLocks noGrp="1"/>
          </p:cNvSpPr>
          <p:nvPr>
            <p:ph type="sldNum" sz="quarter" idx="5"/>
          </p:nvPr>
        </p:nvSpPr>
        <p:spPr/>
        <p:txBody>
          <a:bodyPr/>
          <a:lstStyle/>
          <a:p>
            <a:fld id="{18ADF99B-616C-4503-993F-A983E199EA99}" type="slidenum">
              <a:rPr lang="en-US" smtClean="0"/>
              <a:t>31</a:t>
            </a:fld>
            <a:endParaRPr lang="en-US"/>
          </a:p>
        </p:txBody>
      </p:sp>
    </p:spTree>
    <p:extLst>
      <p:ext uri="{BB962C8B-B14F-4D97-AF65-F5344CB8AC3E}">
        <p14:creationId xmlns:p14="http://schemas.microsoft.com/office/powerpoint/2010/main" val="25322080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FC53CB-49A1-18D5-FB7E-B6EE21EC43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FB2437-4127-823D-582D-46BF0F24D9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00B1A4-BF1C-A534-D2FE-84DEF2779CF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3B4F900-4E3C-1C03-B1BD-54E9937762A0}"/>
              </a:ext>
            </a:extLst>
          </p:cNvPr>
          <p:cNvSpPr>
            <a:spLocks noGrp="1"/>
          </p:cNvSpPr>
          <p:nvPr>
            <p:ph type="sldNum" sz="quarter" idx="5"/>
          </p:nvPr>
        </p:nvSpPr>
        <p:spPr/>
        <p:txBody>
          <a:bodyPr/>
          <a:lstStyle/>
          <a:p>
            <a:fld id="{18ADF99B-616C-4503-993F-A983E199EA99}" type="slidenum">
              <a:rPr lang="en-US" smtClean="0"/>
              <a:t>32</a:t>
            </a:fld>
            <a:endParaRPr lang="en-US"/>
          </a:p>
        </p:txBody>
      </p:sp>
    </p:spTree>
    <p:extLst>
      <p:ext uri="{BB962C8B-B14F-4D97-AF65-F5344CB8AC3E}">
        <p14:creationId xmlns:p14="http://schemas.microsoft.com/office/powerpoint/2010/main" val="8658305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descriptions are in the forms</a:t>
            </a:r>
          </a:p>
        </p:txBody>
      </p:sp>
      <p:sp>
        <p:nvSpPr>
          <p:cNvPr id="4" name="Slide Number Placeholder 3"/>
          <p:cNvSpPr>
            <a:spLocks noGrp="1"/>
          </p:cNvSpPr>
          <p:nvPr>
            <p:ph type="sldNum" sz="quarter" idx="5"/>
          </p:nvPr>
        </p:nvSpPr>
        <p:spPr/>
        <p:txBody>
          <a:bodyPr/>
          <a:lstStyle/>
          <a:p>
            <a:fld id="{18ADF99B-616C-4503-993F-A983E199EA99}" type="slidenum">
              <a:rPr lang="en-US" smtClean="0"/>
              <a:t>33</a:t>
            </a:fld>
            <a:endParaRPr lang="en-US"/>
          </a:p>
        </p:txBody>
      </p:sp>
    </p:spTree>
    <p:extLst>
      <p:ext uri="{BB962C8B-B14F-4D97-AF65-F5344CB8AC3E}">
        <p14:creationId xmlns:p14="http://schemas.microsoft.com/office/powerpoint/2010/main" val="38568131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descriptions are in the forms</a:t>
            </a:r>
          </a:p>
        </p:txBody>
      </p:sp>
      <p:sp>
        <p:nvSpPr>
          <p:cNvPr id="4" name="Slide Number Placeholder 3"/>
          <p:cNvSpPr>
            <a:spLocks noGrp="1"/>
          </p:cNvSpPr>
          <p:nvPr>
            <p:ph type="sldNum" sz="quarter" idx="5"/>
          </p:nvPr>
        </p:nvSpPr>
        <p:spPr/>
        <p:txBody>
          <a:bodyPr/>
          <a:lstStyle/>
          <a:p>
            <a:fld id="{18ADF99B-616C-4503-993F-A983E199EA99}" type="slidenum">
              <a:rPr lang="en-US" smtClean="0"/>
              <a:t>34</a:t>
            </a:fld>
            <a:endParaRPr lang="en-US"/>
          </a:p>
        </p:txBody>
      </p:sp>
    </p:spTree>
    <p:extLst>
      <p:ext uri="{BB962C8B-B14F-4D97-AF65-F5344CB8AC3E}">
        <p14:creationId xmlns:p14="http://schemas.microsoft.com/office/powerpoint/2010/main" val="20078732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Divide into groups of six.</a:t>
            </a:r>
          </a:p>
          <a:p>
            <a:r>
              <a:rPr lang="en-US" dirty="0"/>
              <a:t>Give each group one of three scenarios. A, B, or C. </a:t>
            </a:r>
          </a:p>
          <a:p>
            <a:r>
              <a:rPr lang="en-US" dirty="0"/>
              <a:t>10 minutes. </a:t>
            </a:r>
          </a:p>
          <a:p>
            <a:endParaRPr lang="en-US" dirty="0"/>
          </a:p>
        </p:txBody>
      </p:sp>
      <p:sp>
        <p:nvSpPr>
          <p:cNvPr id="4" name="Slide Number Placeholder 3"/>
          <p:cNvSpPr>
            <a:spLocks noGrp="1"/>
          </p:cNvSpPr>
          <p:nvPr>
            <p:ph type="sldNum" sz="quarter" idx="5"/>
          </p:nvPr>
        </p:nvSpPr>
        <p:spPr/>
        <p:txBody>
          <a:bodyPr/>
          <a:lstStyle/>
          <a:p>
            <a:fld id="{18ADF99B-616C-4503-993F-A983E199EA99}" type="slidenum">
              <a:rPr lang="en-US" smtClean="0"/>
              <a:t>35</a:t>
            </a:fld>
            <a:endParaRPr lang="en-US"/>
          </a:p>
        </p:txBody>
      </p:sp>
    </p:spTree>
    <p:extLst>
      <p:ext uri="{BB962C8B-B14F-4D97-AF65-F5344CB8AC3E}">
        <p14:creationId xmlns:p14="http://schemas.microsoft.com/office/powerpoint/2010/main" val="41019824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D1A142-DBCC-01E6-7AA3-AB35275F87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E02451-3895-E03E-C72D-BC852D3926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B841AE-7811-0D30-3A1A-746E16895FD5}"/>
              </a:ext>
            </a:extLst>
          </p:cNvPr>
          <p:cNvSpPr>
            <a:spLocks noGrp="1"/>
          </p:cNvSpPr>
          <p:nvPr>
            <p:ph type="body" idx="1"/>
          </p:nvPr>
        </p:nvSpPr>
        <p:spPr/>
        <p:txBody>
          <a:bodyPr/>
          <a:lstStyle/>
          <a:p>
            <a:r>
              <a:rPr lang="en-US" dirty="0"/>
              <a:t>Call on each group (around 10 groups)  to put group #and over overall rating in the chat. </a:t>
            </a:r>
          </a:p>
          <a:p>
            <a:endParaRPr lang="en-US" dirty="0"/>
          </a:p>
          <a:p>
            <a:r>
              <a:rPr lang="en-US" dirty="0"/>
              <a:t>Call on spokesperson from three different groups to explain rating. </a:t>
            </a:r>
          </a:p>
          <a:p>
            <a:endParaRPr lang="en-US" dirty="0"/>
          </a:p>
          <a:p>
            <a:r>
              <a:rPr lang="en-US" dirty="0"/>
              <a:t>10 minutes</a:t>
            </a:r>
          </a:p>
          <a:p>
            <a:endParaRPr lang="en-US" dirty="0"/>
          </a:p>
          <a:p>
            <a:r>
              <a:rPr lang="en-US" dirty="0"/>
              <a:t>Instructions: https://www.youtube.com/watch?v=IDrMzEZsbX4&amp;t=88s</a:t>
            </a:r>
          </a:p>
        </p:txBody>
      </p:sp>
      <p:sp>
        <p:nvSpPr>
          <p:cNvPr id="4" name="Slide Number Placeholder 3">
            <a:extLst>
              <a:ext uri="{FF2B5EF4-FFF2-40B4-BE49-F238E27FC236}">
                <a16:creationId xmlns:a16="http://schemas.microsoft.com/office/drawing/2014/main" id="{D7625E42-C295-9654-10AD-089861F27F9F}"/>
              </a:ext>
            </a:extLst>
          </p:cNvPr>
          <p:cNvSpPr>
            <a:spLocks noGrp="1"/>
          </p:cNvSpPr>
          <p:nvPr>
            <p:ph type="sldNum" sz="quarter" idx="5"/>
          </p:nvPr>
        </p:nvSpPr>
        <p:spPr/>
        <p:txBody>
          <a:bodyPr/>
          <a:lstStyle/>
          <a:p>
            <a:fld id="{18ADF99B-616C-4503-993F-A983E199EA99}" type="slidenum">
              <a:rPr lang="en-US" smtClean="0"/>
              <a:t>36</a:t>
            </a:fld>
            <a:endParaRPr lang="en-US"/>
          </a:p>
        </p:txBody>
      </p:sp>
    </p:spTree>
    <p:extLst>
      <p:ext uri="{BB962C8B-B14F-4D97-AF65-F5344CB8AC3E}">
        <p14:creationId xmlns:p14="http://schemas.microsoft.com/office/powerpoint/2010/main" val="21352458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The goal is to be as objective as possible: respond the same way, supported by facts and observations, regardless of who demonstrates the behaviour</a:t>
            </a:r>
          </a:p>
          <a:p>
            <a:endParaRPr lang="en-US" dirty="0"/>
          </a:p>
        </p:txBody>
      </p:sp>
      <p:sp>
        <p:nvSpPr>
          <p:cNvPr id="4" name="Slide Number Placeholder 3"/>
          <p:cNvSpPr>
            <a:spLocks noGrp="1"/>
          </p:cNvSpPr>
          <p:nvPr>
            <p:ph type="sldNum" sz="quarter" idx="5"/>
          </p:nvPr>
        </p:nvSpPr>
        <p:spPr/>
        <p:txBody>
          <a:bodyPr/>
          <a:lstStyle/>
          <a:p>
            <a:fld id="{18ADF99B-616C-4503-993F-A983E199EA99}" type="slidenum">
              <a:rPr lang="en-US" smtClean="0"/>
              <a:t>37</a:t>
            </a:fld>
            <a:endParaRPr lang="en-US"/>
          </a:p>
        </p:txBody>
      </p:sp>
    </p:spTree>
    <p:extLst>
      <p:ext uri="{BB962C8B-B14F-4D97-AF65-F5344CB8AC3E}">
        <p14:creationId xmlns:p14="http://schemas.microsoft.com/office/powerpoint/2010/main" val="114721332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92DAB1-4762-AFF6-3065-59E32113C3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84EDAE-B588-2D87-83EA-2AD74909C5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4E527B-4C01-0FAD-019F-A79505ADA93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The goal is to be as objective as possible: respond the same way, supported by facts and observations, regardless of who demonstrates the behaviour</a:t>
            </a:r>
          </a:p>
          <a:p>
            <a:endParaRPr lang="en-US" dirty="0"/>
          </a:p>
        </p:txBody>
      </p:sp>
      <p:sp>
        <p:nvSpPr>
          <p:cNvPr id="4" name="Slide Number Placeholder 3">
            <a:extLst>
              <a:ext uri="{FF2B5EF4-FFF2-40B4-BE49-F238E27FC236}">
                <a16:creationId xmlns:a16="http://schemas.microsoft.com/office/drawing/2014/main" id="{335B1E14-75FD-A08F-D6AE-6B1C89E09D99}"/>
              </a:ext>
            </a:extLst>
          </p:cNvPr>
          <p:cNvSpPr>
            <a:spLocks noGrp="1"/>
          </p:cNvSpPr>
          <p:nvPr>
            <p:ph type="sldNum" sz="quarter" idx="5"/>
          </p:nvPr>
        </p:nvSpPr>
        <p:spPr/>
        <p:txBody>
          <a:bodyPr/>
          <a:lstStyle/>
          <a:p>
            <a:fld id="{18ADF99B-616C-4503-993F-A983E199EA99}" type="slidenum">
              <a:rPr lang="en-US" smtClean="0"/>
              <a:t>38</a:t>
            </a:fld>
            <a:endParaRPr lang="en-US"/>
          </a:p>
        </p:txBody>
      </p:sp>
    </p:spTree>
    <p:extLst>
      <p:ext uri="{BB962C8B-B14F-4D97-AF65-F5344CB8AC3E}">
        <p14:creationId xmlns:p14="http://schemas.microsoft.com/office/powerpoint/2010/main" val="313671928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14E519-A2CB-82FF-EB22-A052178F09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33B3CF-A765-992B-2E19-D7DD7DBAC9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4EFBA1-EB09-FF1E-AEE0-80A36B19B74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Focus on the issues that really matter (avoid </a:t>
            </a:r>
            <a:r>
              <a:rPr lang="en-US" sz="1200" dirty="0" err="1"/>
              <a:t>firehosing</a:t>
            </a:r>
            <a:r>
              <a:rPr lang="en-US" sz="1200" dirty="0"/>
              <a:t> with long list of everything wrong) </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People are limited in the amount of information they can remember, particularly from an hour-long meeting that may include sensitive content.</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Distill down to a sentence the key idea you want the employee to be able to recall after your performance appraisal meeting; for example “Be open-minded to solutions suggested by coworkers and customers.”</a:t>
            </a:r>
          </a:p>
          <a:p>
            <a:endParaRPr lang="en-US"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Share the worksheet</a:t>
            </a:r>
          </a:p>
          <a:p>
            <a:endParaRPr lang="en-US" dirty="0"/>
          </a:p>
          <a:p>
            <a:endParaRPr lang="en-US" dirty="0"/>
          </a:p>
        </p:txBody>
      </p:sp>
      <p:sp>
        <p:nvSpPr>
          <p:cNvPr id="4" name="Slide Number Placeholder 3">
            <a:extLst>
              <a:ext uri="{FF2B5EF4-FFF2-40B4-BE49-F238E27FC236}">
                <a16:creationId xmlns:a16="http://schemas.microsoft.com/office/drawing/2014/main" id="{7FDBFCD8-B212-24CA-7A8B-33F75232BFE5}"/>
              </a:ext>
            </a:extLst>
          </p:cNvPr>
          <p:cNvSpPr>
            <a:spLocks noGrp="1"/>
          </p:cNvSpPr>
          <p:nvPr>
            <p:ph type="sldNum" sz="quarter" idx="5"/>
          </p:nvPr>
        </p:nvSpPr>
        <p:spPr/>
        <p:txBody>
          <a:bodyPr/>
          <a:lstStyle/>
          <a:p>
            <a:fld id="{18ADF99B-616C-4503-993F-A983E199EA99}" type="slidenum">
              <a:rPr lang="en-US" smtClean="0"/>
              <a:t>44</a:t>
            </a:fld>
            <a:endParaRPr lang="en-US"/>
          </a:p>
        </p:txBody>
      </p:sp>
    </p:spTree>
    <p:extLst>
      <p:ext uri="{BB962C8B-B14F-4D97-AF65-F5344CB8AC3E}">
        <p14:creationId xmlns:p14="http://schemas.microsoft.com/office/powerpoint/2010/main" val="238872968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It’s a two-way conversation. You are directing. </a:t>
            </a:r>
          </a:p>
          <a:p>
            <a:endParaRPr lang="en-US" dirty="0"/>
          </a:p>
          <a:p>
            <a:endParaRPr lang="en-US" dirty="0"/>
          </a:p>
        </p:txBody>
      </p:sp>
      <p:sp>
        <p:nvSpPr>
          <p:cNvPr id="4" name="Slide Number Placeholder 3"/>
          <p:cNvSpPr>
            <a:spLocks noGrp="1"/>
          </p:cNvSpPr>
          <p:nvPr>
            <p:ph type="sldNum" sz="quarter" idx="5"/>
          </p:nvPr>
        </p:nvSpPr>
        <p:spPr/>
        <p:txBody>
          <a:bodyPr/>
          <a:lstStyle/>
          <a:p>
            <a:fld id="{18ADF99B-616C-4503-993F-A983E199EA99}" type="slidenum">
              <a:rPr lang="en-US" smtClean="0"/>
              <a:t>45</a:t>
            </a:fld>
            <a:endParaRPr lang="en-US"/>
          </a:p>
        </p:txBody>
      </p:sp>
    </p:spTree>
    <p:extLst>
      <p:ext uri="{BB962C8B-B14F-4D97-AF65-F5344CB8AC3E}">
        <p14:creationId xmlns:p14="http://schemas.microsoft.com/office/powerpoint/2010/main" val="21382900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7E427E-C627-1494-F213-107C24D10E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4606A1-93CD-2943-1423-8143B6F424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5584BE-5B3D-1AB8-54E9-60E79DBDAC25}"/>
              </a:ext>
            </a:extLst>
          </p:cNvPr>
          <p:cNvSpPr>
            <a:spLocks noGrp="1"/>
          </p:cNvSpPr>
          <p:nvPr>
            <p:ph type="body" idx="1"/>
          </p:nvPr>
        </p:nvSpPr>
        <p:spPr/>
        <p:txBody>
          <a:bodyPr/>
          <a:lstStyle/>
          <a:p>
            <a:endParaRPr lang="en-US" dirty="0"/>
          </a:p>
          <a:p>
            <a:pPr lvl="0" fontAlgn="t"/>
            <a:r>
              <a:rPr lang="en-US" sz="1200" b="1" i="0" kern="1200" dirty="0">
                <a:solidFill>
                  <a:schemeClr val="tx1"/>
                </a:solidFill>
                <a:effectLst/>
                <a:latin typeface="+mn-lt"/>
                <a:ea typeface="+mn-ea"/>
                <a:cs typeface="+mn-cs"/>
              </a:rPr>
              <a:t>Practice Active Listening</a:t>
            </a:r>
            <a:endParaRPr lang="en-US" sz="1200" b="0" i="0" kern="1200" dirty="0">
              <a:solidFill>
                <a:schemeClr val="tx1"/>
              </a:solidFill>
              <a:effectLst/>
              <a:latin typeface="+mn-lt"/>
              <a:ea typeface="+mn-ea"/>
              <a:cs typeface="+mn-cs"/>
            </a:endParaRPr>
          </a:p>
          <a:p>
            <a:pPr lvl="1" fontAlgn="t"/>
            <a:r>
              <a:rPr lang="en-US" sz="1200" b="0" i="0" kern="1200" dirty="0">
                <a:solidFill>
                  <a:schemeClr val="tx1"/>
                </a:solidFill>
                <a:effectLst/>
                <a:latin typeface="+mn-lt"/>
                <a:ea typeface="+mn-ea"/>
                <a:cs typeface="+mn-cs"/>
              </a:rPr>
              <a:t>Listen carefully and paraphrase key points to confirm understanding.</a:t>
            </a:r>
          </a:p>
          <a:p>
            <a:pPr lvl="1" fontAlgn="t"/>
            <a:r>
              <a:rPr lang="en-US" sz="1200" b="0" i="0" kern="1200" dirty="0">
                <a:solidFill>
                  <a:schemeClr val="tx1"/>
                </a:solidFill>
                <a:effectLst/>
                <a:latin typeface="+mn-lt"/>
                <a:ea typeface="+mn-ea"/>
                <a:cs typeface="+mn-cs"/>
              </a:rPr>
              <a:t>Pay attention to emotions, concerns, and workplace dynamics that may be influencing performance.</a:t>
            </a:r>
          </a:p>
          <a:p>
            <a:pPr lvl="1" fontAlgn="t"/>
            <a:endParaRPr lang="en-US" sz="1200" b="0" i="0" kern="1200" dirty="0">
              <a:solidFill>
                <a:schemeClr val="tx1"/>
              </a:solidFill>
              <a:effectLst/>
              <a:latin typeface="+mn-lt"/>
              <a:ea typeface="+mn-ea"/>
              <a:cs typeface="+mn-cs"/>
            </a:endParaRPr>
          </a:p>
          <a:p>
            <a:pPr lvl="0" fontAlgn="t"/>
            <a:r>
              <a:rPr lang="en-US" sz="1200" b="1" i="0" kern="1200" dirty="0">
                <a:solidFill>
                  <a:schemeClr val="tx1"/>
                </a:solidFill>
                <a:effectLst/>
                <a:latin typeface="+mn-lt"/>
                <a:ea typeface="+mn-ea"/>
                <a:cs typeface="+mn-cs"/>
              </a:rPr>
              <a:t>Set a Positive, Collaborative Tone</a:t>
            </a:r>
            <a:endParaRPr lang="en-US" sz="1200" b="0" i="0" kern="1200" dirty="0">
              <a:solidFill>
                <a:schemeClr val="tx1"/>
              </a:solidFill>
              <a:effectLst/>
              <a:latin typeface="+mn-lt"/>
              <a:ea typeface="+mn-ea"/>
              <a:cs typeface="+mn-cs"/>
            </a:endParaRPr>
          </a:p>
          <a:p>
            <a:pPr lvl="1" fontAlgn="t"/>
            <a:r>
              <a:rPr lang="en-US" sz="1200" b="0" i="0" kern="1200" dirty="0">
                <a:solidFill>
                  <a:schemeClr val="tx1"/>
                </a:solidFill>
                <a:effectLst/>
                <a:latin typeface="+mn-lt"/>
                <a:ea typeface="+mn-ea"/>
                <a:cs typeface="+mn-cs"/>
              </a:rPr>
              <a:t>Frame the discussion as a partnership focused on growth and success.</a:t>
            </a:r>
          </a:p>
          <a:p>
            <a:pPr lvl="1" fontAlgn="t"/>
            <a:r>
              <a:rPr lang="en-US" sz="1200" b="0" i="0" kern="1200" dirty="0">
                <a:solidFill>
                  <a:schemeClr val="tx1"/>
                </a:solidFill>
                <a:effectLst/>
                <a:latin typeface="+mn-lt"/>
                <a:ea typeface="+mn-ea"/>
                <a:cs typeface="+mn-cs"/>
              </a:rPr>
              <a:t>Use inclusive language such as </a:t>
            </a:r>
            <a:r>
              <a:rPr lang="en-US" sz="1200" b="0" i="1" kern="1200" dirty="0">
                <a:solidFill>
                  <a:schemeClr val="tx1"/>
                </a:solidFill>
                <a:effectLst/>
                <a:latin typeface="+mn-lt"/>
                <a:ea typeface="+mn-ea"/>
                <a:cs typeface="+mn-cs"/>
              </a:rPr>
              <a:t>we</a:t>
            </a:r>
            <a:r>
              <a:rPr lang="en-US" sz="1200" b="0" i="0" kern="1200" dirty="0">
                <a:solidFill>
                  <a:schemeClr val="tx1"/>
                </a:solidFill>
                <a:effectLst/>
                <a:latin typeface="+mn-lt"/>
                <a:ea typeface="+mn-ea"/>
                <a:cs typeface="+mn-cs"/>
              </a:rPr>
              <a:t> and </a:t>
            </a:r>
            <a:r>
              <a:rPr lang="en-US" sz="1200" b="0" i="1" kern="1200" dirty="0">
                <a:solidFill>
                  <a:schemeClr val="tx1"/>
                </a:solidFill>
                <a:effectLst/>
                <a:latin typeface="+mn-lt"/>
                <a:ea typeface="+mn-ea"/>
                <a:cs typeface="+mn-cs"/>
              </a:rPr>
              <a:t>us</a:t>
            </a:r>
            <a:r>
              <a:rPr lang="en-US" sz="1200" b="0" i="0" kern="1200" dirty="0">
                <a:solidFill>
                  <a:schemeClr val="tx1"/>
                </a:solidFill>
                <a:effectLst/>
                <a:latin typeface="+mn-lt"/>
                <a:ea typeface="+mn-ea"/>
                <a:cs typeface="+mn-cs"/>
              </a:rPr>
              <a:t>.</a:t>
            </a:r>
          </a:p>
          <a:p>
            <a:pPr lvl="1" fontAlgn="t"/>
            <a:r>
              <a:rPr lang="en-US" sz="1200" b="0" i="0" kern="1200" dirty="0">
                <a:solidFill>
                  <a:schemeClr val="tx1"/>
                </a:solidFill>
                <a:effectLst/>
                <a:latin typeface="+mn-lt"/>
                <a:ea typeface="+mn-ea"/>
                <a:cs typeface="+mn-cs"/>
              </a:rPr>
              <a:t>Sit beside the employee, if possible, to encourage collaboration.</a:t>
            </a:r>
          </a:p>
          <a:p>
            <a:endParaRPr lang="en-US" dirty="0"/>
          </a:p>
        </p:txBody>
      </p:sp>
      <p:sp>
        <p:nvSpPr>
          <p:cNvPr id="4" name="Slide Number Placeholder 3">
            <a:extLst>
              <a:ext uri="{FF2B5EF4-FFF2-40B4-BE49-F238E27FC236}">
                <a16:creationId xmlns:a16="http://schemas.microsoft.com/office/drawing/2014/main" id="{77F3F0AD-AF81-8C57-6AA6-FE34B25CCDA3}"/>
              </a:ext>
            </a:extLst>
          </p:cNvPr>
          <p:cNvSpPr>
            <a:spLocks noGrp="1"/>
          </p:cNvSpPr>
          <p:nvPr>
            <p:ph type="sldNum" sz="quarter" idx="5"/>
          </p:nvPr>
        </p:nvSpPr>
        <p:spPr/>
        <p:txBody>
          <a:bodyPr/>
          <a:lstStyle/>
          <a:p>
            <a:fld id="{18ADF99B-616C-4503-993F-A983E199EA99}" type="slidenum">
              <a:rPr lang="en-US" smtClean="0"/>
              <a:t>46</a:t>
            </a:fld>
            <a:endParaRPr lang="en-US"/>
          </a:p>
        </p:txBody>
      </p:sp>
    </p:spTree>
    <p:extLst>
      <p:ext uri="{BB962C8B-B14F-4D97-AF65-F5344CB8AC3E}">
        <p14:creationId xmlns:p14="http://schemas.microsoft.com/office/powerpoint/2010/main" val="130647175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8C3C90-E9EC-8C79-26B9-1F534EB136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2683C6-1D32-BE55-0518-726BC032C9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EBBEF1-3AAF-1FF7-22B8-FF0CE9623B8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152C949-FD50-3542-5E28-9B9BD7AE3DA7}"/>
              </a:ext>
            </a:extLst>
          </p:cNvPr>
          <p:cNvSpPr>
            <a:spLocks noGrp="1"/>
          </p:cNvSpPr>
          <p:nvPr>
            <p:ph type="sldNum" sz="quarter" idx="5"/>
          </p:nvPr>
        </p:nvSpPr>
        <p:spPr/>
        <p:txBody>
          <a:bodyPr/>
          <a:lstStyle/>
          <a:p>
            <a:fld id="{18ADF99B-616C-4503-993F-A983E199EA99}" type="slidenum">
              <a:rPr lang="en-US" smtClean="0"/>
              <a:t>47</a:t>
            </a:fld>
            <a:endParaRPr lang="en-US"/>
          </a:p>
        </p:txBody>
      </p:sp>
    </p:spTree>
    <p:extLst>
      <p:ext uri="{BB962C8B-B14F-4D97-AF65-F5344CB8AC3E}">
        <p14:creationId xmlns:p14="http://schemas.microsoft.com/office/powerpoint/2010/main" val="316855858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8ADF99B-616C-4503-993F-A983E199EA99}" type="slidenum">
              <a:rPr lang="en-US" smtClean="0"/>
              <a:t>48</a:t>
            </a:fld>
            <a:endParaRPr lang="en-US"/>
          </a:p>
        </p:txBody>
      </p:sp>
    </p:spTree>
    <p:extLst>
      <p:ext uri="{BB962C8B-B14F-4D97-AF65-F5344CB8AC3E}">
        <p14:creationId xmlns:p14="http://schemas.microsoft.com/office/powerpoint/2010/main" val="52634648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DF9B80-B6D9-53C9-17CD-F6E1CD6C20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DAA6D2-C7E0-3BE1-F817-A30DB89D08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67D2C6-CEDE-9A18-07FC-2D14514AA8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1BA39C9-5674-98E7-D8DA-9CEA691EC9C7}"/>
              </a:ext>
            </a:extLst>
          </p:cNvPr>
          <p:cNvSpPr>
            <a:spLocks noGrp="1"/>
          </p:cNvSpPr>
          <p:nvPr>
            <p:ph type="sldNum" sz="quarter" idx="5"/>
          </p:nvPr>
        </p:nvSpPr>
        <p:spPr/>
        <p:txBody>
          <a:bodyPr/>
          <a:lstStyle/>
          <a:p>
            <a:fld id="{18ADF99B-616C-4503-993F-A983E199EA99}" type="slidenum">
              <a:rPr lang="en-US" smtClean="0"/>
              <a:t>49</a:t>
            </a:fld>
            <a:endParaRPr lang="en-US"/>
          </a:p>
        </p:txBody>
      </p:sp>
    </p:spTree>
    <p:extLst>
      <p:ext uri="{BB962C8B-B14F-4D97-AF65-F5344CB8AC3E}">
        <p14:creationId xmlns:p14="http://schemas.microsoft.com/office/powerpoint/2010/main" val="396886783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fontAlgn="t"/>
            <a:endParaRPr lang="en-US" sz="1200" b="0" i="0" kern="1200" dirty="0">
              <a:solidFill>
                <a:schemeClr val="tx1"/>
              </a:solidFill>
              <a:effectLst/>
              <a:latin typeface="+mn-lt"/>
              <a:ea typeface="+mn-ea"/>
              <a:cs typeface="+mn-cs"/>
            </a:endParaRPr>
          </a:p>
          <a:p>
            <a:pPr lvl="0" fontAlgn="t"/>
            <a:r>
              <a:rPr lang="en-US" sz="1200" b="1" i="0" kern="1200" dirty="0">
                <a:solidFill>
                  <a:schemeClr val="tx1"/>
                </a:solidFill>
                <a:effectLst/>
                <a:latin typeface="+mn-lt"/>
                <a:ea typeface="+mn-ea"/>
                <a:cs typeface="+mn-cs"/>
              </a:rPr>
              <a:t>Explain the Purpose and Agenda</a:t>
            </a:r>
            <a:endParaRPr lang="en-US" sz="1200" b="0" i="0" kern="1200" dirty="0">
              <a:solidFill>
                <a:schemeClr val="tx1"/>
              </a:solidFill>
              <a:effectLst/>
              <a:latin typeface="+mn-lt"/>
              <a:ea typeface="+mn-ea"/>
              <a:cs typeface="+mn-cs"/>
            </a:endParaRPr>
          </a:p>
          <a:p>
            <a:pPr lvl="1" fontAlgn="t"/>
            <a:r>
              <a:rPr lang="en-US" sz="1200" b="0" i="0" kern="1200" dirty="0">
                <a:solidFill>
                  <a:schemeClr val="tx1"/>
                </a:solidFill>
                <a:effectLst/>
                <a:latin typeface="+mn-lt"/>
                <a:ea typeface="+mn-ea"/>
                <a:cs typeface="+mn-cs"/>
              </a:rPr>
              <a:t>Open by restating the purpose of the meeting.</a:t>
            </a:r>
          </a:p>
          <a:p>
            <a:pPr lvl="1" fontAlgn="t"/>
            <a:r>
              <a:rPr lang="en-US" sz="1200" b="0" i="0" kern="1200" dirty="0">
                <a:solidFill>
                  <a:schemeClr val="tx1"/>
                </a:solidFill>
                <a:effectLst/>
                <a:latin typeface="+mn-lt"/>
                <a:ea typeface="+mn-ea"/>
                <a:cs typeface="+mn-cs"/>
              </a:rPr>
              <a:t>Outline how the discussion will flow and emphasize two-way communication.</a:t>
            </a:r>
          </a:p>
          <a:p>
            <a:pPr lvl="1" fontAlgn="t"/>
            <a:r>
              <a:rPr lang="en-US" sz="1200" b="0" i="0" kern="1200" dirty="0">
                <a:solidFill>
                  <a:schemeClr val="tx1"/>
                </a:solidFill>
                <a:effectLst/>
                <a:latin typeface="+mn-lt"/>
                <a:ea typeface="+mn-ea"/>
                <a:cs typeface="+mn-cs"/>
              </a:rPr>
              <a:t>For example: </a:t>
            </a:r>
            <a:r>
              <a:rPr lang="en-US" sz="1200" b="0" i="1" kern="1200" dirty="0">
                <a:solidFill>
                  <a:schemeClr val="tx1"/>
                </a:solidFill>
                <a:effectLst/>
                <a:latin typeface="+mn-lt"/>
                <a:ea typeface="+mn-ea"/>
                <a:cs typeface="+mn-cs"/>
              </a:rPr>
              <a:t>“We’re going to review your accomplishments over the past year, discuss any challenges you encountered, and look at how I can support your continued success.”</a:t>
            </a:r>
          </a:p>
          <a:p>
            <a:pPr lvl="1" fontAlgn="t"/>
            <a:endParaRPr lang="en-US" sz="1200" b="0" i="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18ADF99B-616C-4503-993F-A983E199EA99}" type="slidenum">
              <a:rPr lang="en-US" smtClean="0"/>
              <a:t>50</a:t>
            </a:fld>
            <a:endParaRPr lang="en-US"/>
          </a:p>
        </p:txBody>
      </p:sp>
    </p:spTree>
    <p:extLst>
      <p:ext uri="{BB962C8B-B14F-4D97-AF65-F5344CB8AC3E}">
        <p14:creationId xmlns:p14="http://schemas.microsoft.com/office/powerpoint/2010/main" val="345061161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7A5872-F539-5E23-851D-B8EAB9B4D7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CB03A4-3282-D6CC-7FCC-85C039ACE0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FA485F-E047-25F8-AC2B-F9E4A63561C9}"/>
              </a:ext>
            </a:extLst>
          </p:cNvPr>
          <p:cNvSpPr>
            <a:spLocks noGrp="1"/>
          </p:cNvSpPr>
          <p:nvPr>
            <p:ph type="body" idx="1"/>
          </p:nvPr>
        </p:nvSpPr>
        <p:spPr/>
        <p:txBody>
          <a:bodyPr/>
          <a:lstStyle/>
          <a:p>
            <a:pPr lvl="0" fontAlgn="t"/>
            <a:r>
              <a:rPr lang="en-US" sz="1200" b="1" i="0" kern="1200" dirty="0">
                <a:solidFill>
                  <a:schemeClr val="tx1"/>
                </a:solidFill>
                <a:effectLst/>
                <a:latin typeface="+mn-lt"/>
                <a:ea typeface="+mn-ea"/>
                <a:cs typeface="+mn-cs"/>
              </a:rPr>
              <a:t>Invite the Employee's Self-Assessment</a:t>
            </a:r>
            <a:endParaRPr lang="en-US" sz="1200" b="0" i="0" kern="1200" dirty="0">
              <a:solidFill>
                <a:schemeClr val="tx1"/>
              </a:solidFill>
              <a:effectLst/>
              <a:latin typeface="+mn-lt"/>
              <a:ea typeface="+mn-ea"/>
              <a:cs typeface="+mn-cs"/>
            </a:endParaRPr>
          </a:p>
          <a:p>
            <a:pPr lvl="1" fontAlgn="t"/>
            <a:r>
              <a:rPr lang="en-US" sz="1200" b="0" i="0" kern="1200" dirty="0">
                <a:solidFill>
                  <a:schemeClr val="tx1"/>
                </a:solidFill>
                <a:effectLst/>
                <a:latin typeface="+mn-lt"/>
                <a:ea typeface="+mn-ea"/>
                <a:cs typeface="+mn-cs"/>
              </a:rPr>
              <a:t>Ask the employee to share their self-appraisal.</a:t>
            </a:r>
          </a:p>
          <a:p>
            <a:pPr lvl="1" fontAlgn="t"/>
            <a:r>
              <a:rPr lang="en-US" sz="1200" b="0" i="0" kern="1200" dirty="0">
                <a:solidFill>
                  <a:schemeClr val="tx1"/>
                </a:solidFill>
                <a:effectLst/>
                <a:latin typeface="+mn-lt"/>
                <a:ea typeface="+mn-ea"/>
                <a:cs typeface="+mn-cs"/>
              </a:rPr>
              <a:t>Encourage them to discuss how things have been going from their perspective.</a:t>
            </a:r>
          </a:p>
          <a:p>
            <a:pPr lvl="1" fontAlgn="t"/>
            <a:r>
              <a:rPr lang="en-US" sz="1200" b="0" i="0" kern="1200" dirty="0">
                <a:solidFill>
                  <a:schemeClr val="tx1"/>
                </a:solidFill>
                <a:effectLst/>
                <a:latin typeface="+mn-lt"/>
                <a:ea typeface="+mn-ea"/>
                <a:cs typeface="+mn-cs"/>
              </a:rPr>
              <a:t>Avoid the </a:t>
            </a:r>
            <a:r>
              <a:rPr lang="en-US" sz="1200" b="0" i="0" kern="1200" dirty="0" err="1">
                <a:solidFill>
                  <a:schemeClr val="tx1"/>
                </a:solidFill>
                <a:effectLst/>
                <a:latin typeface="+mn-lt"/>
                <a:ea typeface="+mn-ea"/>
                <a:cs typeface="+mn-cs"/>
              </a:rPr>
              <a:t>tempatation</a:t>
            </a:r>
            <a:r>
              <a:rPr lang="en-US" sz="1200" b="0" i="0" kern="1200" dirty="0">
                <a:solidFill>
                  <a:schemeClr val="tx1"/>
                </a:solidFill>
                <a:effectLst/>
                <a:latin typeface="+mn-lt"/>
                <a:ea typeface="+mn-ea"/>
                <a:cs typeface="+mn-cs"/>
              </a:rPr>
              <a:t> to jump in or defend or immediately get into problem solving. </a:t>
            </a:r>
          </a:p>
          <a:p>
            <a:endParaRPr lang="en-US" dirty="0"/>
          </a:p>
        </p:txBody>
      </p:sp>
      <p:sp>
        <p:nvSpPr>
          <p:cNvPr id="4" name="Slide Number Placeholder 3">
            <a:extLst>
              <a:ext uri="{FF2B5EF4-FFF2-40B4-BE49-F238E27FC236}">
                <a16:creationId xmlns:a16="http://schemas.microsoft.com/office/drawing/2014/main" id="{D4E9BCB5-FB56-37EF-4DCF-FB3C553B7578}"/>
              </a:ext>
            </a:extLst>
          </p:cNvPr>
          <p:cNvSpPr>
            <a:spLocks noGrp="1"/>
          </p:cNvSpPr>
          <p:nvPr>
            <p:ph type="sldNum" sz="quarter" idx="5"/>
          </p:nvPr>
        </p:nvSpPr>
        <p:spPr/>
        <p:txBody>
          <a:bodyPr/>
          <a:lstStyle/>
          <a:p>
            <a:fld id="{18ADF99B-616C-4503-993F-A983E199EA99}" type="slidenum">
              <a:rPr lang="en-US" smtClean="0"/>
              <a:t>51</a:t>
            </a:fld>
            <a:endParaRPr lang="en-US"/>
          </a:p>
        </p:txBody>
      </p:sp>
    </p:spTree>
    <p:extLst>
      <p:ext uri="{BB962C8B-B14F-4D97-AF65-F5344CB8AC3E}">
        <p14:creationId xmlns:p14="http://schemas.microsoft.com/office/powerpoint/2010/main" val="211961652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E8B08-1D09-CC27-FBE2-9436F6F4E7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DCD3E0-D502-0BCA-1181-F7A7E87F4E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43B4B4-529D-2ED2-A6C1-F678DA53C76D}"/>
              </a:ext>
            </a:extLst>
          </p:cNvPr>
          <p:cNvSpPr>
            <a:spLocks noGrp="1"/>
          </p:cNvSpPr>
          <p:nvPr>
            <p:ph type="body" idx="1"/>
          </p:nvPr>
        </p:nvSpPr>
        <p:spPr/>
        <p:txBody>
          <a:bodyPr/>
          <a:lstStyle/>
          <a:p>
            <a:pPr lvl="0" fontAlgn="t"/>
            <a:r>
              <a:rPr lang="en-US" sz="1200" b="1" i="0" kern="1200" dirty="0">
                <a:solidFill>
                  <a:schemeClr val="tx1"/>
                </a:solidFill>
                <a:effectLst/>
                <a:latin typeface="+mn-lt"/>
                <a:ea typeface="+mn-ea"/>
                <a:cs typeface="+mn-cs"/>
              </a:rPr>
              <a:t>Review Accomplishments, Goals, and Competencies</a:t>
            </a:r>
            <a:endParaRPr lang="en-US" sz="1200" b="0" i="0" kern="1200" dirty="0">
              <a:solidFill>
                <a:schemeClr val="tx1"/>
              </a:solidFill>
              <a:effectLst/>
              <a:latin typeface="+mn-lt"/>
              <a:ea typeface="+mn-ea"/>
              <a:cs typeface="+mn-cs"/>
            </a:endParaRPr>
          </a:p>
          <a:p>
            <a:pPr lvl="1" fontAlgn="t"/>
            <a:r>
              <a:rPr lang="en-US" sz="1200" b="0" i="0" kern="1200" dirty="0">
                <a:solidFill>
                  <a:schemeClr val="tx1"/>
                </a:solidFill>
                <a:effectLst/>
                <a:latin typeface="+mn-lt"/>
                <a:ea typeface="+mn-ea"/>
                <a:cs typeface="+mn-cs"/>
              </a:rPr>
              <a:t>Discuss progress toward goals.</a:t>
            </a:r>
          </a:p>
          <a:p>
            <a:pPr lvl="1" fontAlgn="t"/>
            <a:r>
              <a:rPr lang="en-US" sz="1200" b="0" i="0" kern="1200" dirty="0">
                <a:solidFill>
                  <a:schemeClr val="tx1"/>
                </a:solidFill>
                <a:effectLst/>
                <a:latin typeface="+mn-lt"/>
                <a:ea typeface="+mn-ea"/>
                <a:cs typeface="+mn-cs"/>
              </a:rPr>
              <a:t>Review competencies, strengths, and key achievements.</a:t>
            </a:r>
          </a:p>
          <a:p>
            <a:pPr lvl="1" fontAlgn="t"/>
            <a:endParaRPr lang="en-US" sz="1200" b="0" i="0" kern="1200" dirty="0">
              <a:solidFill>
                <a:schemeClr val="tx1"/>
              </a:solidFill>
              <a:effectLst/>
              <a:latin typeface="+mn-lt"/>
              <a:ea typeface="+mn-ea"/>
              <a:cs typeface="+mn-cs"/>
            </a:endParaRPr>
          </a:p>
          <a:p>
            <a:pPr lvl="0" fontAlgn="t"/>
            <a:r>
              <a:rPr lang="en-US" sz="1200" b="1" i="0" kern="1200" dirty="0">
                <a:solidFill>
                  <a:schemeClr val="tx1"/>
                </a:solidFill>
                <a:effectLst/>
                <a:latin typeface="+mn-lt"/>
                <a:ea typeface="+mn-ea"/>
                <a:cs typeface="+mn-cs"/>
              </a:rPr>
              <a:t>Recognize successes and contributions throughout the year.</a:t>
            </a:r>
          </a:p>
          <a:p>
            <a:pPr lvl="1" fontAlgn="t"/>
            <a:endParaRPr lang="en-US" sz="1200" b="0" i="0" kern="1200" dirty="0">
              <a:solidFill>
                <a:schemeClr val="tx1"/>
              </a:solidFill>
              <a:effectLst/>
              <a:latin typeface="+mn-lt"/>
              <a:ea typeface="+mn-ea"/>
              <a:cs typeface="+mn-cs"/>
            </a:endParaRPr>
          </a:p>
          <a:p>
            <a:endParaRPr lang="en-US" dirty="0"/>
          </a:p>
        </p:txBody>
      </p:sp>
      <p:sp>
        <p:nvSpPr>
          <p:cNvPr id="4" name="Slide Number Placeholder 3">
            <a:extLst>
              <a:ext uri="{FF2B5EF4-FFF2-40B4-BE49-F238E27FC236}">
                <a16:creationId xmlns:a16="http://schemas.microsoft.com/office/drawing/2014/main" id="{E833A39D-3606-8DBA-10B9-A080B724BE5B}"/>
              </a:ext>
            </a:extLst>
          </p:cNvPr>
          <p:cNvSpPr>
            <a:spLocks noGrp="1"/>
          </p:cNvSpPr>
          <p:nvPr>
            <p:ph type="sldNum" sz="quarter" idx="5"/>
          </p:nvPr>
        </p:nvSpPr>
        <p:spPr/>
        <p:txBody>
          <a:bodyPr/>
          <a:lstStyle/>
          <a:p>
            <a:fld id="{18ADF99B-616C-4503-993F-A983E199EA99}" type="slidenum">
              <a:rPr lang="en-US" smtClean="0"/>
              <a:t>52</a:t>
            </a:fld>
            <a:endParaRPr lang="en-US"/>
          </a:p>
        </p:txBody>
      </p:sp>
    </p:spTree>
    <p:extLst>
      <p:ext uri="{BB962C8B-B14F-4D97-AF65-F5344CB8AC3E}">
        <p14:creationId xmlns:p14="http://schemas.microsoft.com/office/powerpoint/2010/main" val="274310855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F049B-2657-AA68-D0E4-DEFCA95357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17C466-9B98-58A6-5C26-6083194879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7EFDBD-66DA-302E-6DA1-CFCD504649A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Use facts and concrete examples to recognize strengths and successes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more specific the feedback, the more likely the employee will be able to repeat—and even improve on—those behaviors.</a:t>
            </a:r>
          </a:p>
          <a:p>
            <a:endParaRPr lang="en-US" dirty="0"/>
          </a:p>
        </p:txBody>
      </p:sp>
      <p:sp>
        <p:nvSpPr>
          <p:cNvPr id="4" name="Slide Number Placeholder 3">
            <a:extLst>
              <a:ext uri="{FF2B5EF4-FFF2-40B4-BE49-F238E27FC236}">
                <a16:creationId xmlns:a16="http://schemas.microsoft.com/office/drawing/2014/main" id="{F4D2F3AB-4FA3-6346-5E10-8587E89CA3B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8ADF99B-616C-4503-993F-A983E199EA99}"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2188522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396F45-998B-2744-C7E4-9ABDCA8C7F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2EECD8-9332-EDF2-B5AD-FC29AA621A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12A754-D6A2-EF60-0B9A-ACBB214A689E}"/>
              </a:ext>
            </a:extLst>
          </p:cNvPr>
          <p:cNvSpPr>
            <a:spLocks noGrp="1"/>
          </p:cNvSpPr>
          <p:nvPr>
            <p:ph type="body" idx="1"/>
          </p:nvPr>
        </p:nvSpPr>
        <p:spPr/>
        <p:txBody>
          <a:bodyPr/>
          <a:lstStyle/>
          <a:p>
            <a:pPr lvl="0" fontAlgn="t"/>
            <a:r>
              <a:rPr lang="en-US" sz="1200" b="1" i="0" kern="1200" dirty="0">
                <a:solidFill>
                  <a:schemeClr val="tx1"/>
                </a:solidFill>
                <a:effectLst/>
                <a:latin typeface="+mn-lt"/>
                <a:ea typeface="+mn-ea"/>
                <a:cs typeface="+mn-cs"/>
              </a:rPr>
              <a:t>Review Accomplishments, Goals, and Competencies</a:t>
            </a:r>
            <a:endParaRPr lang="en-US" sz="1200" b="0" i="0" kern="1200" dirty="0">
              <a:solidFill>
                <a:schemeClr val="tx1"/>
              </a:solidFill>
              <a:effectLst/>
              <a:latin typeface="+mn-lt"/>
              <a:ea typeface="+mn-ea"/>
              <a:cs typeface="+mn-cs"/>
            </a:endParaRPr>
          </a:p>
          <a:p>
            <a:pPr lvl="1" fontAlgn="t"/>
            <a:r>
              <a:rPr lang="en-US" sz="1200" b="0" i="0" kern="1200" dirty="0">
                <a:solidFill>
                  <a:schemeClr val="tx1"/>
                </a:solidFill>
                <a:effectLst/>
                <a:latin typeface="+mn-lt"/>
                <a:ea typeface="+mn-ea"/>
                <a:cs typeface="+mn-cs"/>
              </a:rPr>
              <a:t>Discuss progress toward goals.</a:t>
            </a:r>
          </a:p>
          <a:p>
            <a:pPr lvl="1" fontAlgn="t"/>
            <a:r>
              <a:rPr lang="en-US" sz="1200" b="0" i="0" kern="1200" dirty="0">
                <a:solidFill>
                  <a:schemeClr val="tx1"/>
                </a:solidFill>
                <a:effectLst/>
                <a:latin typeface="+mn-lt"/>
                <a:ea typeface="+mn-ea"/>
                <a:cs typeface="+mn-cs"/>
              </a:rPr>
              <a:t>Review competencies, strengths, and key achievements.</a:t>
            </a:r>
          </a:p>
          <a:p>
            <a:pPr lvl="1" fontAlgn="t"/>
            <a:endParaRPr lang="en-US" sz="1200" b="0" i="0" kern="1200" dirty="0">
              <a:solidFill>
                <a:schemeClr val="tx1"/>
              </a:solidFill>
              <a:effectLst/>
              <a:latin typeface="+mn-lt"/>
              <a:ea typeface="+mn-ea"/>
              <a:cs typeface="+mn-cs"/>
            </a:endParaRPr>
          </a:p>
          <a:p>
            <a:pPr lvl="0" fontAlgn="t"/>
            <a:r>
              <a:rPr lang="en-US" sz="1200" b="1" i="0" kern="1200" dirty="0">
                <a:solidFill>
                  <a:schemeClr val="tx1"/>
                </a:solidFill>
                <a:effectLst/>
                <a:latin typeface="+mn-lt"/>
                <a:ea typeface="+mn-ea"/>
                <a:cs typeface="+mn-cs"/>
              </a:rPr>
              <a:t>Recognize successes and contributions throughout the year.</a:t>
            </a:r>
          </a:p>
          <a:p>
            <a:endParaRPr lang="en-US" dirty="0"/>
          </a:p>
        </p:txBody>
      </p:sp>
      <p:sp>
        <p:nvSpPr>
          <p:cNvPr id="4" name="Slide Number Placeholder 3">
            <a:extLst>
              <a:ext uri="{FF2B5EF4-FFF2-40B4-BE49-F238E27FC236}">
                <a16:creationId xmlns:a16="http://schemas.microsoft.com/office/drawing/2014/main" id="{97F17F5D-5E5E-AFE0-83C4-118059C5CFD6}"/>
              </a:ext>
            </a:extLst>
          </p:cNvPr>
          <p:cNvSpPr>
            <a:spLocks noGrp="1"/>
          </p:cNvSpPr>
          <p:nvPr>
            <p:ph type="sldNum" sz="quarter" idx="5"/>
          </p:nvPr>
        </p:nvSpPr>
        <p:spPr/>
        <p:txBody>
          <a:bodyPr/>
          <a:lstStyle/>
          <a:p>
            <a:fld id="{18ADF99B-616C-4503-993F-A983E199EA99}" type="slidenum">
              <a:rPr lang="en-US" smtClean="0"/>
              <a:t>54</a:t>
            </a:fld>
            <a:endParaRPr lang="en-US"/>
          </a:p>
        </p:txBody>
      </p:sp>
    </p:spTree>
    <p:extLst>
      <p:ext uri="{BB962C8B-B14F-4D97-AF65-F5344CB8AC3E}">
        <p14:creationId xmlns:p14="http://schemas.microsoft.com/office/powerpoint/2010/main" val="316253886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E3FCBA-7B9A-0DFD-0824-FF2177505C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0AEC28-9BC5-5A02-EEB0-4C6D01D0AA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830F9-9413-FD76-4480-6C0644A3675E}"/>
              </a:ext>
            </a:extLst>
          </p:cNvPr>
          <p:cNvSpPr>
            <a:spLocks noGrp="1"/>
          </p:cNvSpPr>
          <p:nvPr>
            <p:ph type="body" idx="1"/>
          </p:nvPr>
        </p:nvSpPr>
        <p:spPr/>
        <p:txBody>
          <a:bodyPr/>
          <a:lstStyle/>
          <a:p>
            <a:pPr lvl="0" fontAlgn="t"/>
            <a:r>
              <a:rPr lang="en-US" sz="1200" b="0" i="0" kern="1200" dirty="0">
                <a:solidFill>
                  <a:schemeClr val="tx1"/>
                </a:solidFill>
                <a:effectLst/>
                <a:latin typeface="+mn-lt"/>
                <a:ea typeface="+mn-ea"/>
                <a:cs typeface="+mn-cs"/>
              </a:rPr>
              <a:t>Encourage the employee to share concerns or obstacles affecting their performance.</a:t>
            </a:r>
          </a:p>
          <a:p>
            <a:pPr lvl="0" fontAlgn="t"/>
            <a:r>
              <a:rPr lang="en-US" sz="1200" b="0" i="0" kern="1200" dirty="0">
                <a:solidFill>
                  <a:schemeClr val="tx1"/>
                </a:solidFill>
                <a:effectLst/>
                <a:latin typeface="+mn-lt"/>
                <a:ea typeface="+mn-ea"/>
                <a:cs typeface="+mn-cs"/>
              </a:rPr>
              <a:t>Identify factors that may be preventing success.</a:t>
            </a:r>
          </a:p>
          <a:p>
            <a:pPr lvl="0" fontAlgn="t"/>
            <a:r>
              <a:rPr lang="en-US" sz="1200" b="0" i="0" kern="1200" dirty="0">
                <a:solidFill>
                  <a:schemeClr val="tx1"/>
                </a:solidFill>
                <a:effectLst/>
                <a:latin typeface="+mn-lt"/>
                <a:ea typeface="+mn-ea"/>
                <a:cs typeface="+mn-cs"/>
              </a:rPr>
              <a:t>Work together to identify solutions and improvement opportunities.</a:t>
            </a:r>
          </a:p>
          <a:p>
            <a:pPr lvl="0" fontAlgn="t"/>
            <a:r>
              <a:rPr lang="en-US" sz="1200" b="0" i="0" kern="1200" dirty="0">
                <a:solidFill>
                  <a:schemeClr val="tx1"/>
                </a:solidFill>
                <a:effectLst/>
                <a:latin typeface="+mn-lt"/>
                <a:ea typeface="+mn-ea"/>
                <a:cs typeface="+mn-cs"/>
              </a:rPr>
              <a:t>Ask action-oriented questions such as, </a:t>
            </a:r>
            <a:r>
              <a:rPr lang="en-US" sz="1200" b="0" i="1" kern="1200" dirty="0">
                <a:solidFill>
                  <a:schemeClr val="tx1"/>
                </a:solidFill>
                <a:effectLst/>
                <a:latin typeface="+mn-lt"/>
                <a:ea typeface="+mn-ea"/>
                <a:cs typeface="+mn-cs"/>
              </a:rPr>
              <a:t>“What might you do to address this challenge?”</a:t>
            </a:r>
          </a:p>
          <a:p>
            <a:pPr lvl="0" fontAlgn="t"/>
            <a:r>
              <a:rPr lang="en-US" sz="1200" b="0" i="0" kern="1200" dirty="0">
                <a:solidFill>
                  <a:schemeClr val="tx1"/>
                </a:solidFill>
                <a:effectLst/>
                <a:latin typeface="+mn-lt"/>
                <a:ea typeface="+mn-ea"/>
                <a:cs typeface="+mn-cs"/>
              </a:rPr>
              <a:t>Co-create strategies to improve outcomes, workflows, and behaviours.</a:t>
            </a:r>
          </a:p>
          <a:p>
            <a:pPr lvl="0" fontAlgn="t"/>
            <a:r>
              <a:rPr lang="en-US" sz="1200" b="0" i="0" kern="1200" dirty="0">
                <a:solidFill>
                  <a:schemeClr val="tx1"/>
                </a:solidFill>
                <a:effectLst/>
                <a:latin typeface="+mn-lt"/>
                <a:ea typeface="+mn-ea"/>
                <a:cs typeface="+mn-cs"/>
              </a:rPr>
              <a:t>Discuss what support, adjustments, or resources may be needed.</a:t>
            </a:r>
          </a:p>
          <a:p>
            <a:endParaRPr lang="en-US" dirty="0"/>
          </a:p>
        </p:txBody>
      </p:sp>
      <p:sp>
        <p:nvSpPr>
          <p:cNvPr id="4" name="Slide Number Placeholder 3">
            <a:extLst>
              <a:ext uri="{FF2B5EF4-FFF2-40B4-BE49-F238E27FC236}">
                <a16:creationId xmlns:a16="http://schemas.microsoft.com/office/drawing/2014/main" id="{FB142328-0F96-92BC-F20C-11978941341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8ADF99B-616C-4503-993F-A983E199EA99}"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90026957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C9539A-12C9-EBFA-4EC0-FF0A2D06D0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BC8FBC-9917-25B7-EFC6-D0E0310AFD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507948-7312-920F-CF34-EF3F3F4EB9C5}"/>
              </a:ext>
            </a:extLst>
          </p:cNvPr>
          <p:cNvSpPr>
            <a:spLocks noGrp="1"/>
          </p:cNvSpPr>
          <p:nvPr>
            <p:ph type="body" idx="1"/>
          </p:nvPr>
        </p:nvSpPr>
        <p:spPr/>
        <p:txBody>
          <a:bodyPr/>
          <a:lstStyle/>
          <a:p>
            <a:pPr lvl="0" fontAlgn="t"/>
            <a:r>
              <a:rPr lang="en-US" sz="1200" b="0" i="0" kern="1200" dirty="0">
                <a:solidFill>
                  <a:schemeClr val="tx1"/>
                </a:solidFill>
                <a:effectLst/>
                <a:latin typeface="+mn-lt"/>
                <a:ea typeface="+mn-ea"/>
                <a:cs typeface="+mn-cs"/>
              </a:rPr>
              <a:t>Share specific ways you can help the employee overcome barriers and succeed.</a:t>
            </a:r>
          </a:p>
          <a:p>
            <a:endParaRPr lang="en-US" dirty="0"/>
          </a:p>
        </p:txBody>
      </p:sp>
      <p:sp>
        <p:nvSpPr>
          <p:cNvPr id="4" name="Slide Number Placeholder 3">
            <a:extLst>
              <a:ext uri="{FF2B5EF4-FFF2-40B4-BE49-F238E27FC236}">
                <a16:creationId xmlns:a16="http://schemas.microsoft.com/office/drawing/2014/main" id="{6CFFBB04-0517-A7C6-B507-8CA477361C3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8ADF99B-616C-4503-993F-A983E199EA99}"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74992835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B19525-E97A-96C0-1A46-1A71B84089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1A815E-DEBB-4638-53E4-474525C380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BE9E82-2ACF-3294-ED55-A7A3DAA5ABE4}"/>
              </a:ext>
            </a:extLst>
          </p:cNvPr>
          <p:cNvSpPr>
            <a:spLocks noGrp="1"/>
          </p:cNvSpPr>
          <p:nvPr>
            <p:ph type="body" idx="1"/>
          </p:nvPr>
        </p:nvSpPr>
        <p:spPr/>
        <p:txBody>
          <a:bodyPr/>
          <a:lstStyle/>
          <a:p>
            <a:r>
              <a:rPr lang="en-US" dirty="0"/>
              <a:t>This is where the DEAR Method of difficult feedback can be helpful</a:t>
            </a:r>
          </a:p>
        </p:txBody>
      </p:sp>
      <p:sp>
        <p:nvSpPr>
          <p:cNvPr id="4" name="Slide Number Placeholder 3">
            <a:extLst>
              <a:ext uri="{FF2B5EF4-FFF2-40B4-BE49-F238E27FC236}">
                <a16:creationId xmlns:a16="http://schemas.microsoft.com/office/drawing/2014/main" id="{379D0B86-E7BF-7BAB-7E21-54EB77E31905}"/>
              </a:ext>
            </a:extLst>
          </p:cNvPr>
          <p:cNvSpPr>
            <a:spLocks noGrp="1"/>
          </p:cNvSpPr>
          <p:nvPr>
            <p:ph type="sldNum" sz="quarter" idx="5"/>
          </p:nvPr>
        </p:nvSpPr>
        <p:spPr/>
        <p:txBody>
          <a:bodyPr/>
          <a:lstStyle/>
          <a:p>
            <a:fld id="{18ADF99B-616C-4503-993F-A983E199EA99}" type="slidenum">
              <a:rPr lang="en-US" smtClean="0"/>
              <a:t>57</a:t>
            </a:fld>
            <a:endParaRPr lang="en-US"/>
          </a:p>
        </p:txBody>
      </p:sp>
    </p:spTree>
    <p:extLst>
      <p:ext uri="{BB962C8B-B14F-4D97-AF65-F5344CB8AC3E}">
        <p14:creationId xmlns:p14="http://schemas.microsoft.com/office/powerpoint/2010/main" val="93938378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47CA70-E8F4-1A54-6FC1-F63330C250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4FD538-AF2E-591E-A2E3-5DEA73A5A8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BE92CD-C369-8C0F-6196-EE7234791C9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8757992-A4B4-6DD2-2CE6-950E2F18132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8ADF99B-616C-4503-993F-A983E199EA99}"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44881659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FC3C3-5ECA-9D20-CEF5-B58A753544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C24DDD-87C1-95A8-ADE6-F1052BFEFA0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40A163E-0DAF-5A3E-1E12-812C57C49FC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2026E05-68ED-E681-3401-C9CBA2A714F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A34526-1D7B-41FA-B6E3-DF0A09053EAA}" type="slidenum">
              <a:rPr kumimoji="0" lang="en-CA"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CA"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310978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805ABB-CBBD-9EB8-806E-1134B9DADB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793240-5889-8009-5D37-19E25C993FB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D8BE21A-C757-B57A-705A-22B420CB5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9F3C45-ADE0-631D-4622-8ACBC95C5FB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A34526-1D7B-41FA-B6E3-DF0A09053EAA}" type="slidenum">
              <a:rPr kumimoji="0" lang="en-CA"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CA"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12033857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E013A-4BF1-F1CC-7D60-43A8772912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90CF84-1FA6-BAB8-9DD6-8D9392D8E15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9B75791-2706-BF18-15ED-2C1AF01AB9AA}"/>
              </a:ext>
            </a:extLst>
          </p:cNvPr>
          <p:cNvSpPr>
            <a:spLocks noGrp="1"/>
          </p:cNvSpPr>
          <p:nvPr>
            <p:ph type="body" idx="1"/>
          </p:nvPr>
        </p:nvSpPr>
        <p:spPr/>
        <p:txBody>
          <a:bodyPr/>
          <a:lstStyle/>
          <a:p>
            <a:r>
              <a:rPr lang="en-US" sz="1200" b="0" i="0" kern="1200" dirty="0">
                <a:solidFill>
                  <a:schemeClr val="tx1"/>
                </a:solidFill>
                <a:effectLst/>
                <a:latin typeface="+mn-lt"/>
                <a:ea typeface="+mn-ea"/>
                <a:cs typeface="+mn-cs"/>
              </a:rPr>
              <a:t>For subpar performance, try to identify the factors that prevented the employee from being successful. </a:t>
            </a:r>
          </a:p>
          <a:p>
            <a:endParaRPr lang="en-US" sz="1200" b="0"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Ask yourself:</a:t>
            </a:r>
          </a:p>
          <a:p>
            <a:r>
              <a:rPr lang="en-US" sz="1200" b="0" i="0" kern="1200" dirty="0">
                <a:solidFill>
                  <a:schemeClr val="tx1"/>
                </a:solidFill>
                <a:effectLst/>
                <a:latin typeface="+mn-lt"/>
                <a:ea typeface="+mn-ea"/>
                <a:cs typeface="+mn-cs"/>
              </a:rPr>
              <a:t>Did the employee misunderstand expectations or instructions?</a:t>
            </a:r>
          </a:p>
          <a:p>
            <a:r>
              <a:rPr lang="en-US" sz="1200" b="0" i="0" kern="1200" dirty="0">
                <a:solidFill>
                  <a:schemeClr val="tx1"/>
                </a:solidFill>
                <a:effectLst/>
                <a:latin typeface="+mn-lt"/>
                <a:ea typeface="+mn-ea"/>
                <a:cs typeface="+mn-cs"/>
              </a:rPr>
              <a:t>Did they lack the required knowledge or skills to carry out the job?</a:t>
            </a:r>
          </a:p>
          <a:p>
            <a:r>
              <a:rPr lang="en-US" sz="1200" b="0" i="0" kern="1200" dirty="0">
                <a:solidFill>
                  <a:schemeClr val="tx1"/>
                </a:solidFill>
                <a:effectLst/>
                <a:latin typeface="+mn-lt"/>
                <a:ea typeface="+mn-ea"/>
                <a:cs typeface="+mn-cs"/>
              </a:rPr>
              <a:t>Was the person confused about priorities, putting time and effort into the wrong tasks?</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Consider how you may have contributed to or interfered with your employee’s performance. </a:t>
            </a:r>
          </a:p>
          <a:p>
            <a:endParaRPr lang="en-US" sz="1200" b="1"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Did you:</a:t>
            </a:r>
          </a:p>
          <a:p>
            <a:r>
              <a:rPr lang="en-US" sz="1200" b="0" i="0" kern="1200" dirty="0">
                <a:solidFill>
                  <a:schemeClr val="tx1"/>
                </a:solidFill>
                <a:effectLst/>
                <a:latin typeface="+mn-lt"/>
                <a:ea typeface="+mn-ea"/>
                <a:cs typeface="+mn-cs"/>
              </a:rPr>
              <a:t>Articulate your expectations or provide clear direction</a:t>
            </a:r>
          </a:p>
          <a:p>
            <a:r>
              <a:rPr lang="en-US" sz="1200" b="0" i="0" kern="1200" dirty="0">
                <a:solidFill>
                  <a:schemeClr val="tx1"/>
                </a:solidFill>
                <a:effectLst/>
                <a:latin typeface="+mn-lt"/>
                <a:ea typeface="+mn-ea"/>
                <a:cs typeface="+mn-cs"/>
              </a:rPr>
              <a:t>Provide adequate assistance, resources, or training</a:t>
            </a:r>
          </a:p>
          <a:p>
            <a:r>
              <a:rPr lang="en-US" sz="1200" b="0" i="0" kern="1200" dirty="0">
                <a:solidFill>
                  <a:schemeClr val="tx1"/>
                </a:solidFill>
                <a:effectLst/>
                <a:latin typeface="+mn-lt"/>
                <a:ea typeface="+mn-ea"/>
                <a:cs typeface="+mn-cs"/>
              </a:rPr>
              <a:t>Motivate the person to excel</a:t>
            </a:r>
          </a:p>
          <a:p>
            <a:r>
              <a:rPr lang="en-US" sz="1200" b="0" i="0" kern="1200" dirty="0">
                <a:solidFill>
                  <a:schemeClr val="tx1"/>
                </a:solidFill>
                <a:effectLst/>
                <a:latin typeface="+mn-lt"/>
                <a:ea typeface="+mn-ea"/>
                <a:cs typeface="+mn-cs"/>
              </a:rPr>
              <a:t>Build the employee’s self-confidence—for example, by neglecting to praise good performance or by delivering overly harsh criticism</a:t>
            </a:r>
          </a:p>
          <a:p>
            <a:endParaRPr lang="en-US" dirty="0"/>
          </a:p>
        </p:txBody>
      </p:sp>
      <p:sp>
        <p:nvSpPr>
          <p:cNvPr id="4" name="Slide Number Placeholder 3">
            <a:extLst>
              <a:ext uri="{FF2B5EF4-FFF2-40B4-BE49-F238E27FC236}">
                <a16:creationId xmlns:a16="http://schemas.microsoft.com/office/drawing/2014/main" id="{C23374BE-89A0-89E4-BDD3-1F03999E4EC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A34526-1D7B-41FA-B6E3-DF0A09053EAA}" type="slidenum">
              <a:rPr kumimoji="0" lang="en-CA"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CA"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00928841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1F405A-B94C-8236-5F6B-CBE27BAE42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28435D-976B-B2B3-0ED8-F798F2AF50A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D15A30F-B712-64CB-809F-045B103AAD0E}"/>
              </a:ext>
            </a:extLst>
          </p:cNvPr>
          <p:cNvSpPr>
            <a:spLocks noGrp="1"/>
          </p:cNvSpPr>
          <p:nvPr>
            <p:ph type="body" idx="1"/>
          </p:nvPr>
        </p:nvSpPr>
        <p:spPr/>
        <p:txBody>
          <a:bodyPr/>
          <a:lstStyle/>
          <a:p>
            <a:r>
              <a:rPr lang="en-US" sz="1200" b="0" i="0" kern="1200" dirty="0">
                <a:solidFill>
                  <a:schemeClr val="tx1"/>
                </a:solidFill>
                <a:effectLst/>
                <a:latin typeface="+mn-lt"/>
                <a:ea typeface="+mn-ea"/>
                <a:cs typeface="+mn-cs"/>
              </a:rPr>
              <a:t>For subpar performance, try to identify the factors that prevented the employee from being successful. </a:t>
            </a:r>
          </a:p>
          <a:p>
            <a:endParaRPr lang="en-US" sz="1200" b="0"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Ask yourself:</a:t>
            </a:r>
          </a:p>
          <a:p>
            <a:r>
              <a:rPr lang="en-US" sz="1200" b="0" i="0" kern="1200" dirty="0">
                <a:solidFill>
                  <a:schemeClr val="tx1"/>
                </a:solidFill>
                <a:effectLst/>
                <a:latin typeface="+mn-lt"/>
                <a:ea typeface="+mn-ea"/>
                <a:cs typeface="+mn-cs"/>
              </a:rPr>
              <a:t>Did the employee misunderstand expectations or instructions?</a:t>
            </a:r>
          </a:p>
          <a:p>
            <a:r>
              <a:rPr lang="en-US" sz="1200" b="0" i="0" kern="1200" dirty="0">
                <a:solidFill>
                  <a:schemeClr val="tx1"/>
                </a:solidFill>
                <a:effectLst/>
                <a:latin typeface="+mn-lt"/>
                <a:ea typeface="+mn-ea"/>
                <a:cs typeface="+mn-cs"/>
              </a:rPr>
              <a:t>Did they lack the required knowledge or skills to carry out the job?</a:t>
            </a:r>
          </a:p>
          <a:p>
            <a:r>
              <a:rPr lang="en-US" sz="1200" b="0" i="0" kern="1200" dirty="0">
                <a:solidFill>
                  <a:schemeClr val="tx1"/>
                </a:solidFill>
                <a:effectLst/>
                <a:latin typeface="+mn-lt"/>
                <a:ea typeface="+mn-ea"/>
                <a:cs typeface="+mn-cs"/>
              </a:rPr>
              <a:t>Was the person confused about priorities, putting time and effort into the wrong tasks?</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Consider how you may have contributed to or interfered with your employee’s performance. </a:t>
            </a:r>
          </a:p>
          <a:p>
            <a:endParaRPr lang="en-US" sz="1200" b="1"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Did you:</a:t>
            </a:r>
          </a:p>
          <a:p>
            <a:r>
              <a:rPr lang="en-US" sz="1200" b="0" i="0" kern="1200" dirty="0">
                <a:solidFill>
                  <a:schemeClr val="tx1"/>
                </a:solidFill>
                <a:effectLst/>
                <a:latin typeface="+mn-lt"/>
                <a:ea typeface="+mn-ea"/>
                <a:cs typeface="+mn-cs"/>
              </a:rPr>
              <a:t>Articulate your expectations or provide clear direction</a:t>
            </a:r>
          </a:p>
          <a:p>
            <a:r>
              <a:rPr lang="en-US" sz="1200" b="0" i="0" kern="1200" dirty="0">
                <a:solidFill>
                  <a:schemeClr val="tx1"/>
                </a:solidFill>
                <a:effectLst/>
                <a:latin typeface="+mn-lt"/>
                <a:ea typeface="+mn-ea"/>
                <a:cs typeface="+mn-cs"/>
              </a:rPr>
              <a:t>Provide adequate assistance, resources, or training</a:t>
            </a:r>
          </a:p>
          <a:p>
            <a:r>
              <a:rPr lang="en-US" sz="1200" b="0" i="0" kern="1200" dirty="0">
                <a:solidFill>
                  <a:schemeClr val="tx1"/>
                </a:solidFill>
                <a:effectLst/>
                <a:latin typeface="+mn-lt"/>
                <a:ea typeface="+mn-ea"/>
                <a:cs typeface="+mn-cs"/>
              </a:rPr>
              <a:t>Motivate the person to excel</a:t>
            </a:r>
          </a:p>
          <a:p>
            <a:r>
              <a:rPr lang="en-US" sz="1200" b="0" i="0" kern="1200" dirty="0">
                <a:solidFill>
                  <a:schemeClr val="tx1"/>
                </a:solidFill>
                <a:effectLst/>
                <a:latin typeface="+mn-lt"/>
                <a:ea typeface="+mn-ea"/>
                <a:cs typeface="+mn-cs"/>
              </a:rPr>
              <a:t>Build the employee’s self-confidence—for example, by neglecting to praise good performance or by delivering overly harsh criticism</a:t>
            </a:r>
          </a:p>
          <a:p>
            <a:endParaRPr lang="en-US" dirty="0"/>
          </a:p>
        </p:txBody>
      </p:sp>
      <p:sp>
        <p:nvSpPr>
          <p:cNvPr id="4" name="Slide Number Placeholder 3">
            <a:extLst>
              <a:ext uri="{FF2B5EF4-FFF2-40B4-BE49-F238E27FC236}">
                <a16:creationId xmlns:a16="http://schemas.microsoft.com/office/drawing/2014/main" id="{AA52F205-0929-5E9C-53A7-75892713D70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A34526-1D7B-41FA-B6E3-DF0A09053EAA}" type="slidenum">
              <a:rPr kumimoji="0" lang="en-CA"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CA"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53517678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u="none" strike="noStrike" kern="1200" dirty="0">
                <a:solidFill>
                  <a:schemeClr val="tx1"/>
                </a:solidFill>
                <a:effectLst/>
                <a:latin typeface="+mn-lt"/>
                <a:ea typeface="+mn-ea"/>
                <a:cs typeface="+mn-cs"/>
              </a:rPr>
              <a:t>a formal document and structured process used to help a struggling worker meet job expectations within a set time. It lists specific performance problems, clear goals, support resources, and consequences if goals are missed. </a:t>
            </a:r>
          </a:p>
          <a:p>
            <a:endParaRPr lang="en-US" sz="1200" b="0" u="none" strike="noStrike" kern="1200" dirty="0">
              <a:solidFill>
                <a:schemeClr val="tx1"/>
              </a:solidFill>
              <a:effectLst/>
              <a:latin typeface="+mn-lt"/>
              <a:ea typeface="+mn-ea"/>
              <a:cs typeface="+mn-cs"/>
            </a:endParaRPr>
          </a:p>
          <a:p>
            <a:r>
              <a:rPr lang="en-US" sz="1200" b="0" u="none" strike="noStrike" kern="1200" dirty="0">
                <a:solidFill>
                  <a:schemeClr val="tx1"/>
                </a:solidFill>
                <a:effectLst/>
                <a:latin typeface="+mn-lt"/>
                <a:ea typeface="+mn-ea"/>
                <a:cs typeface="+mn-cs"/>
              </a:rPr>
              <a:t>The form is on the SRC Performance Development Toolkit but again, reach out to your HR Manager. </a:t>
            </a:r>
            <a:endParaRPr lang="en-US" dirty="0"/>
          </a:p>
        </p:txBody>
      </p:sp>
      <p:sp>
        <p:nvSpPr>
          <p:cNvPr id="4" name="Slide Number Placeholder 3"/>
          <p:cNvSpPr>
            <a:spLocks noGrp="1"/>
          </p:cNvSpPr>
          <p:nvPr>
            <p:ph type="sldNum" sz="quarter" idx="5"/>
          </p:nvPr>
        </p:nvSpPr>
        <p:spPr/>
        <p:txBody>
          <a:bodyPr/>
          <a:lstStyle/>
          <a:p>
            <a:fld id="{18ADF99B-616C-4503-993F-A983E199EA99}" type="slidenum">
              <a:rPr lang="en-US" smtClean="0"/>
              <a:t>64</a:t>
            </a:fld>
            <a:endParaRPr lang="en-US"/>
          </a:p>
        </p:txBody>
      </p:sp>
    </p:spTree>
    <p:extLst>
      <p:ext uri="{BB962C8B-B14F-4D97-AF65-F5344CB8AC3E}">
        <p14:creationId xmlns:p14="http://schemas.microsoft.com/office/powerpoint/2010/main" val="392800521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F77308-B2EC-AED5-031B-7D0B4BD578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1B4ACC-6AF3-29C6-54DA-801FA076FD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E6AFCE-E866-8C2C-C681-5F963626B6B6}"/>
              </a:ext>
            </a:extLst>
          </p:cNvPr>
          <p:cNvSpPr>
            <a:spLocks noGrp="1"/>
          </p:cNvSpPr>
          <p:nvPr>
            <p:ph type="body" idx="1"/>
          </p:nvPr>
        </p:nvSpPr>
        <p:spPr/>
        <p:txBody>
          <a:bodyPr/>
          <a:lstStyle/>
          <a:p>
            <a:pPr lvl="0" fontAlgn="t"/>
            <a:r>
              <a:rPr lang="en-US" sz="1200" b="1" i="0" kern="1200" dirty="0">
                <a:solidFill>
                  <a:schemeClr val="tx1"/>
                </a:solidFill>
                <a:effectLst/>
                <a:latin typeface="+mn-lt"/>
                <a:ea typeface="+mn-ea"/>
                <a:cs typeface="+mn-cs"/>
              </a:rPr>
              <a:t>Confirm Expectations and Next Steps</a:t>
            </a:r>
            <a:endParaRPr lang="en-US" sz="1200" b="0" i="0" kern="1200" dirty="0">
              <a:solidFill>
                <a:schemeClr val="tx1"/>
              </a:solidFill>
              <a:effectLst/>
              <a:latin typeface="+mn-lt"/>
              <a:ea typeface="+mn-ea"/>
              <a:cs typeface="+mn-cs"/>
            </a:endParaRPr>
          </a:p>
          <a:p>
            <a:pPr lvl="1" fontAlgn="t"/>
            <a:r>
              <a:rPr lang="en-US" sz="1200" b="0" i="0" kern="1200" dirty="0">
                <a:solidFill>
                  <a:schemeClr val="tx1"/>
                </a:solidFill>
                <a:effectLst/>
                <a:latin typeface="+mn-lt"/>
                <a:ea typeface="+mn-ea"/>
                <a:cs typeface="+mn-cs"/>
              </a:rPr>
              <a:t>Summarize the key discussion points.</a:t>
            </a:r>
          </a:p>
          <a:p>
            <a:pPr lvl="1" fontAlgn="t"/>
            <a:r>
              <a:rPr lang="en-US" sz="1200" b="0" i="0" kern="1200" dirty="0">
                <a:solidFill>
                  <a:schemeClr val="tx1"/>
                </a:solidFill>
                <a:effectLst/>
                <a:latin typeface="+mn-lt"/>
                <a:ea typeface="+mn-ea"/>
                <a:cs typeface="+mn-cs"/>
              </a:rPr>
              <a:t>Ensure mutual understanding of expectations, action items, and development goals.</a:t>
            </a:r>
          </a:p>
          <a:p>
            <a:pPr lvl="1" fontAlgn="t"/>
            <a:r>
              <a:rPr lang="en-US" sz="1200" b="0" i="0" kern="1200" dirty="0">
                <a:solidFill>
                  <a:schemeClr val="tx1"/>
                </a:solidFill>
                <a:effectLst/>
                <a:latin typeface="+mn-lt"/>
                <a:ea typeface="+mn-ea"/>
                <a:cs typeface="+mn-cs"/>
              </a:rPr>
              <a:t>Address and document any areas of disagreement.</a:t>
            </a:r>
          </a:p>
          <a:p>
            <a:endParaRPr lang="en-US" dirty="0"/>
          </a:p>
          <a:p>
            <a:endParaRPr lang="en-US" dirty="0"/>
          </a:p>
        </p:txBody>
      </p:sp>
      <p:sp>
        <p:nvSpPr>
          <p:cNvPr id="4" name="Slide Number Placeholder 3">
            <a:extLst>
              <a:ext uri="{FF2B5EF4-FFF2-40B4-BE49-F238E27FC236}">
                <a16:creationId xmlns:a16="http://schemas.microsoft.com/office/drawing/2014/main" id="{36F765D7-46ED-C19F-A361-6EB213479A46}"/>
              </a:ext>
            </a:extLst>
          </p:cNvPr>
          <p:cNvSpPr>
            <a:spLocks noGrp="1"/>
          </p:cNvSpPr>
          <p:nvPr>
            <p:ph type="sldNum" sz="quarter" idx="5"/>
          </p:nvPr>
        </p:nvSpPr>
        <p:spPr/>
        <p:txBody>
          <a:bodyPr/>
          <a:lstStyle/>
          <a:p>
            <a:fld id="{18ADF99B-616C-4503-993F-A983E199EA99}" type="slidenum">
              <a:rPr lang="en-US" smtClean="0"/>
              <a:t>65</a:t>
            </a:fld>
            <a:endParaRPr lang="en-US"/>
          </a:p>
        </p:txBody>
      </p:sp>
    </p:spTree>
    <p:extLst>
      <p:ext uri="{BB962C8B-B14F-4D97-AF65-F5344CB8AC3E}">
        <p14:creationId xmlns:p14="http://schemas.microsoft.com/office/powerpoint/2010/main" val="8746140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8ADF99B-616C-4503-993F-A983E199EA99}" type="slidenum">
              <a:rPr lang="en-US" smtClean="0"/>
              <a:t>66</a:t>
            </a:fld>
            <a:endParaRPr lang="en-US"/>
          </a:p>
        </p:txBody>
      </p:sp>
    </p:spTree>
    <p:extLst>
      <p:ext uri="{BB962C8B-B14F-4D97-AF65-F5344CB8AC3E}">
        <p14:creationId xmlns:p14="http://schemas.microsoft.com/office/powerpoint/2010/main" val="107256390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hlinkClick r:id="rId3"/>
              </a:rPr>
              <a:t>Management Essentials - Lead with Impact</a:t>
            </a:r>
            <a:endParaRPr lang="en-US" dirty="0"/>
          </a:p>
          <a:p>
            <a:endParaRPr lang="en-US" dirty="0"/>
          </a:p>
        </p:txBody>
      </p:sp>
      <p:sp>
        <p:nvSpPr>
          <p:cNvPr id="4" name="Slide Number Placeholder 3"/>
          <p:cNvSpPr>
            <a:spLocks noGrp="1"/>
          </p:cNvSpPr>
          <p:nvPr>
            <p:ph type="sldNum" sz="quarter" idx="5"/>
          </p:nvPr>
        </p:nvSpPr>
        <p:spPr/>
        <p:txBody>
          <a:bodyPr/>
          <a:lstStyle/>
          <a:p>
            <a:fld id="{18ADF99B-616C-4503-993F-A983E199EA99}" type="slidenum">
              <a:rPr lang="en-US" smtClean="0"/>
              <a:t>67</a:t>
            </a:fld>
            <a:endParaRPr lang="en-US"/>
          </a:p>
        </p:txBody>
      </p:sp>
    </p:spTree>
    <p:extLst>
      <p:ext uri="{BB962C8B-B14F-4D97-AF65-F5344CB8AC3E}">
        <p14:creationId xmlns:p14="http://schemas.microsoft.com/office/powerpoint/2010/main" val="375111277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https://forms.cloud.microsoft/r/Ezx4XuwfAT</a:t>
            </a:r>
          </a:p>
        </p:txBody>
      </p:sp>
      <p:sp>
        <p:nvSpPr>
          <p:cNvPr id="4" name="Slide Number Placeholder 3"/>
          <p:cNvSpPr>
            <a:spLocks noGrp="1"/>
          </p:cNvSpPr>
          <p:nvPr>
            <p:ph type="sldNum" sz="quarter" idx="5"/>
          </p:nvPr>
        </p:nvSpPr>
        <p:spPr/>
        <p:txBody>
          <a:bodyPr/>
          <a:lstStyle/>
          <a:p>
            <a:fld id="{18ADF99B-616C-4503-993F-A983E199EA99}" type="slidenum">
              <a:rPr lang="en-US" smtClean="0"/>
              <a:t>68</a:t>
            </a:fld>
            <a:endParaRPr lang="en-US"/>
          </a:p>
        </p:txBody>
      </p:sp>
    </p:spTree>
    <p:extLst>
      <p:ext uri="{BB962C8B-B14F-4D97-AF65-F5344CB8AC3E}">
        <p14:creationId xmlns:p14="http://schemas.microsoft.com/office/powerpoint/2010/main" val="301901396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89D5437-9B3C-1965-8E4F-6F86DC3587D7}"/>
              </a:ext>
            </a:extLst>
          </p:cNvPr>
          <p:cNvSpPr>
            <a:spLocks noGrp="1"/>
          </p:cNvSpPr>
          <p:nvPr>
            <p:ph type="title"/>
          </p:nvPr>
        </p:nvSpPr>
        <p:spPr>
          <a:xfrm>
            <a:off x="838200" y="2538599"/>
            <a:ext cx="10515600" cy="1325563"/>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5" name="Text Placeholder 2">
            <a:extLst>
              <a:ext uri="{FF2B5EF4-FFF2-40B4-BE49-F238E27FC236}">
                <a16:creationId xmlns:a16="http://schemas.microsoft.com/office/drawing/2014/main" id="{6CB52342-7F6A-3F62-08C0-35A3D90D5859}"/>
              </a:ext>
            </a:extLst>
          </p:cNvPr>
          <p:cNvSpPr>
            <a:spLocks noGrp="1"/>
          </p:cNvSpPr>
          <p:nvPr>
            <p:ph idx="1"/>
          </p:nvPr>
        </p:nvSpPr>
        <p:spPr>
          <a:xfrm>
            <a:off x="838200" y="3951360"/>
            <a:ext cx="10515600" cy="489117"/>
          </a:xfrm>
          <a:prstGeom prst="rect">
            <a:avLst/>
          </a:prstGeom>
        </p:spPr>
        <p:txBody>
          <a:bodyPr vert="horz" lIns="91440" tIns="45720" rIns="91440" bIns="45720" rtlCol="0">
            <a:normAutofit/>
          </a:bodyPr>
          <a:lstStyle/>
          <a:p>
            <a:pPr lvl="0"/>
            <a:r>
              <a:rPr lang="en-US"/>
              <a:t>Click to edit Master text styles</a:t>
            </a:r>
          </a:p>
        </p:txBody>
      </p:sp>
      <p:sp>
        <p:nvSpPr>
          <p:cNvPr id="3" name="Freeform 4">
            <a:extLst>
              <a:ext uri="{FF2B5EF4-FFF2-40B4-BE49-F238E27FC236}">
                <a16:creationId xmlns:a16="http://schemas.microsoft.com/office/drawing/2014/main" id="{0438EF55-1C14-E0B7-98CE-FB3414C611B9}"/>
              </a:ext>
            </a:extLst>
          </p:cNvPr>
          <p:cNvSpPr/>
          <p:nvPr userDrawn="1"/>
        </p:nvSpPr>
        <p:spPr>
          <a:xfrm>
            <a:off x="11417642"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2"/>
            <a:stretch>
              <a:fillRect r="-485744"/>
            </a:stretch>
          </a:blipFill>
        </p:spPr>
        <p:txBody>
          <a:bodyPr/>
          <a:lstStyle/>
          <a:p>
            <a:endParaRPr lang="en-US" dirty="0"/>
          </a:p>
        </p:txBody>
      </p:sp>
      <p:sp>
        <p:nvSpPr>
          <p:cNvPr id="4" name="Freeform 6">
            <a:extLst>
              <a:ext uri="{FF2B5EF4-FFF2-40B4-BE49-F238E27FC236}">
                <a16:creationId xmlns:a16="http://schemas.microsoft.com/office/drawing/2014/main" id="{64823E84-51C0-8A55-B0F3-81639C532CBE}"/>
              </a:ext>
            </a:extLst>
          </p:cNvPr>
          <p:cNvSpPr/>
          <p:nvPr userDrawn="1"/>
        </p:nvSpPr>
        <p:spPr>
          <a:xfrm>
            <a:off x="7924831" y="6135121"/>
            <a:ext cx="4267169" cy="715505"/>
          </a:xfrm>
          <a:custGeom>
            <a:avLst/>
            <a:gdLst/>
            <a:ahLst/>
            <a:cxnLst/>
            <a:rect l="l" t="t" r="r" b="b"/>
            <a:pathLst>
              <a:path w="4267169" h="715505">
                <a:moveTo>
                  <a:pt x="0" y="0"/>
                </a:moveTo>
                <a:lnTo>
                  <a:pt x="4267169" y="0"/>
                </a:lnTo>
                <a:lnTo>
                  <a:pt x="4267169" y="715505"/>
                </a:lnTo>
                <a:lnTo>
                  <a:pt x="0" y="715505"/>
                </a:lnTo>
                <a:lnTo>
                  <a:pt x="0" y="0"/>
                </a:lnTo>
                <a:close/>
              </a:path>
            </a:pathLst>
          </a:custGeom>
          <a:blipFill>
            <a:blip r:embed="rId3"/>
            <a:stretch>
              <a:fillRect/>
            </a:stretch>
          </a:blipFill>
        </p:spPr>
        <p:txBody>
          <a:bodyPr/>
          <a:lstStyle/>
          <a:p>
            <a:endParaRPr lang="en-US"/>
          </a:p>
        </p:txBody>
      </p:sp>
    </p:spTree>
    <p:extLst>
      <p:ext uri="{BB962C8B-B14F-4D97-AF65-F5344CB8AC3E}">
        <p14:creationId xmlns:p14="http://schemas.microsoft.com/office/powerpoint/2010/main" val="27013707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8074F85A-A554-5B41-54B9-67FE804D84C9}"/>
              </a:ext>
            </a:extLst>
          </p:cNvPr>
          <p:cNvSpPr>
            <a:spLocks noGrp="1"/>
          </p:cNvSpPr>
          <p:nvPr>
            <p:ph type="title"/>
          </p:nvPr>
        </p:nvSpPr>
        <p:spPr>
          <a:xfrm>
            <a:off x="1139449" y="633244"/>
            <a:ext cx="10515600" cy="1325563"/>
          </a:xfrm>
          <a:prstGeom prst="rect">
            <a:avLst/>
          </a:prstGeom>
        </p:spPr>
        <p:txBody>
          <a:bodyPr vert="horz" lIns="91440" tIns="45720" rIns="91440" bIns="45720" rtlCol="0" anchor="ctr">
            <a:noAutofit/>
          </a:bodyPr>
          <a:lstStyle>
            <a:lvl1pPr>
              <a:defRPr sz="5400"/>
            </a:lvl1p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3E6B4C84-F748-E293-FFE1-A1AE77CC94EF}"/>
              </a:ext>
            </a:extLst>
          </p:cNvPr>
          <p:cNvSpPr>
            <a:spLocks noGrp="1"/>
          </p:cNvSpPr>
          <p:nvPr>
            <p:ph idx="1"/>
          </p:nvPr>
        </p:nvSpPr>
        <p:spPr>
          <a:xfrm>
            <a:off x="1139449" y="2195777"/>
            <a:ext cx="10515600" cy="489117"/>
          </a:xfrm>
          <a:prstGeom prst="rect">
            <a:avLst/>
          </a:prstGeom>
        </p:spPr>
        <p:txBody>
          <a:bodyPr vert="horz" lIns="91440" tIns="45720" rIns="91440" bIns="45720" rtlCol="0">
            <a:normAutofit/>
          </a:bodyPr>
          <a:lstStyle>
            <a:lvl1pPr>
              <a:defRPr/>
            </a:lvl1pPr>
          </a:lstStyle>
          <a:p>
            <a:pPr lvl="0"/>
            <a:r>
              <a:rPr lang="en-US"/>
              <a:t>Click to edit Master text styles</a:t>
            </a:r>
          </a:p>
        </p:txBody>
      </p:sp>
      <p:sp>
        <p:nvSpPr>
          <p:cNvPr id="2" name="Freeform 4">
            <a:extLst>
              <a:ext uri="{FF2B5EF4-FFF2-40B4-BE49-F238E27FC236}">
                <a16:creationId xmlns:a16="http://schemas.microsoft.com/office/drawing/2014/main" id="{800244FC-EB38-49F0-B875-DAD0F2B38343}"/>
              </a:ext>
            </a:extLst>
          </p:cNvPr>
          <p:cNvSpPr/>
          <p:nvPr userDrawn="1"/>
        </p:nvSpPr>
        <p:spPr>
          <a:xfrm>
            <a:off x="11417642"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2"/>
            <a:stretch>
              <a:fillRect r="-485744"/>
            </a:stretch>
          </a:blipFill>
        </p:spPr>
        <p:txBody>
          <a:bodyPr/>
          <a:lstStyle/>
          <a:p>
            <a:endParaRPr lang="en-US" dirty="0"/>
          </a:p>
        </p:txBody>
      </p:sp>
    </p:spTree>
    <p:extLst>
      <p:ext uri="{BB962C8B-B14F-4D97-AF65-F5344CB8AC3E}">
        <p14:creationId xmlns:p14="http://schemas.microsoft.com/office/powerpoint/2010/main" val="4232947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8074F85A-A554-5B41-54B9-67FE804D84C9}"/>
              </a:ext>
            </a:extLst>
          </p:cNvPr>
          <p:cNvSpPr>
            <a:spLocks noGrp="1"/>
          </p:cNvSpPr>
          <p:nvPr>
            <p:ph type="title" hasCustomPrompt="1"/>
          </p:nvPr>
        </p:nvSpPr>
        <p:spPr>
          <a:xfrm>
            <a:off x="1139449" y="633244"/>
            <a:ext cx="10515600" cy="1325563"/>
          </a:xfrm>
          <a:prstGeom prst="rect">
            <a:avLst/>
          </a:prstGeom>
        </p:spPr>
        <p:txBody>
          <a:bodyPr vert="horz" lIns="91440" tIns="45720" rIns="91440" bIns="45720" rtlCol="0" anchor="ctr">
            <a:noAutofit/>
          </a:bodyPr>
          <a:lstStyle>
            <a:lvl1pPr>
              <a:defRPr sz="5400"/>
            </a:lvl1pPr>
          </a:lstStyle>
          <a:p>
            <a:r>
              <a:rPr lang="en-US" dirty="0"/>
              <a:t>Title</a:t>
            </a:r>
          </a:p>
        </p:txBody>
      </p:sp>
      <p:sp>
        <p:nvSpPr>
          <p:cNvPr id="4" name="Text Placeholder 2">
            <a:extLst>
              <a:ext uri="{FF2B5EF4-FFF2-40B4-BE49-F238E27FC236}">
                <a16:creationId xmlns:a16="http://schemas.microsoft.com/office/drawing/2014/main" id="{3E6B4C84-F748-E293-FFE1-A1AE77CC94EF}"/>
              </a:ext>
            </a:extLst>
          </p:cNvPr>
          <p:cNvSpPr>
            <a:spLocks noGrp="1"/>
          </p:cNvSpPr>
          <p:nvPr>
            <p:ph idx="1" hasCustomPrompt="1"/>
          </p:nvPr>
        </p:nvSpPr>
        <p:spPr>
          <a:xfrm>
            <a:off x="1139449" y="2258840"/>
            <a:ext cx="10515600" cy="489117"/>
          </a:xfrm>
          <a:prstGeom prst="rect">
            <a:avLst/>
          </a:prstGeom>
        </p:spPr>
        <p:txBody>
          <a:bodyPr vert="horz" lIns="91440" tIns="45720" rIns="91440" bIns="45720" rtlCol="0">
            <a:normAutofit/>
          </a:bodyPr>
          <a:lstStyle>
            <a:lvl1pPr>
              <a:defRPr/>
            </a:lvl1pPr>
          </a:lstStyle>
          <a:p>
            <a:pPr lvl="0"/>
            <a:r>
              <a:rPr lang="en-US" dirty="0"/>
              <a:t>Text</a:t>
            </a:r>
          </a:p>
        </p:txBody>
      </p:sp>
    </p:spTree>
    <p:extLst>
      <p:ext uri="{BB962C8B-B14F-4D97-AF65-F5344CB8AC3E}">
        <p14:creationId xmlns:p14="http://schemas.microsoft.com/office/powerpoint/2010/main" val="3864107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8074F85A-A554-5B41-54B9-67FE804D84C9}"/>
              </a:ext>
            </a:extLst>
          </p:cNvPr>
          <p:cNvSpPr>
            <a:spLocks noGrp="1"/>
          </p:cNvSpPr>
          <p:nvPr>
            <p:ph type="title" hasCustomPrompt="1"/>
          </p:nvPr>
        </p:nvSpPr>
        <p:spPr>
          <a:xfrm>
            <a:off x="1139449" y="633244"/>
            <a:ext cx="10515600" cy="1325563"/>
          </a:xfrm>
          <a:prstGeom prst="rect">
            <a:avLst/>
          </a:prstGeom>
        </p:spPr>
        <p:txBody>
          <a:bodyPr vert="horz" lIns="91440" tIns="45720" rIns="91440" bIns="45720" rtlCol="0" anchor="ctr">
            <a:noAutofit/>
          </a:bodyPr>
          <a:lstStyle>
            <a:lvl1pPr>
              <a:defRPr sz="5400"/>
            </a:lvl1pPr>
          </a:lstStyle>
          <a:p>
            <a:r>
              <a:rPr lang="en-US" dirty="0"/>
              <a:t>Title</a:t>
            </a:r>
          </a:p>
        </p:txBody>
      </p:sp>
      <p:sp>
        <p:nvSpPr>
          <p:cNvPr id="4" name="Text Placeholder 2">
            <a:extLst>
              <a:ext uri="{FF2B5EF4-FFF2-40B4-BE49-F238E27FC236}">
                <a16:creationId xmlns:a16="http://schemas.microsoft.com/office/drawing/2014/main" id="{3E6B4C84-F748-E293-FFE1-A1AE77CC94EF}"/>
              </a:ext>
            </a:extLst>
          </p:cNvPr>
          <p:cNvSpPr>
            <a:spLocks noGrp="1"/>
          </p:cNvSpPr>
          <p:nvPr>
            <p:ph idx="1" hasCustomPrompt="1"/>
          </p:nvPr>
        </p:nvSpPr>
        <p:spPr>
          <a:xfrm>
            <a:off x="1139449" y="2258840"/>
            <a:ext cx="10515600" cy="489117"/>
          </a:xfrm>
          <a:prstGeom prst="rect">
            <a:avLst/>
          </a:prstGeom>
        </p:spPr>
        <p:txBody>
          <a:bodyPr vert="horz" lIns="91440" tIns="45720" rIns="91440" bIns="45720" rtlCol="0">
            <a:normAutofit/>
          </a:bodyPr>
          <a:lstStyle>
            <a:lvl1pPr>
              <a:defRPr/>
            </a:lvl1pPr>
          </a:lstStyle>
          <a:p>
            <a:pPr lvl="0"/>
            <a:r>
              <a:rPr lang="en-US" dirty="0"/>
              <a:t>Text</a:t>
            </a:r>
          </a:p>
        </p:txBody>
      </p:sp>
    </p:spTree>
    <p:extLst>
      <p:ext uri="{BB962C8B-B14F-4D97-AF65-F5344CB8AC3E}">
        <p14:creationId xmlns:p14="http://schemas.microsoft.com/office/powerpoint/2010/main" val="42543025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F33D677-A0F2-2B6B-47A4-3EB64BF15DC1}"/>
              </a:ext>
            </a:extLst>
          </p:cNvPr>
          <p:cNvSpPr/>
          <p:nvPr userDrawn="1"/>
        </p:nvSpPr>
        <p:spPr>
          <a:xfrm>
            <a:off x="11318360" y="0"/>
            <a:ext cx="87364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6F50DC5D-F10D-EF57-0C5F-D1B7595B24D5}"/>
              </a:ext>
            </a:extLst>
          </p:cNvPr>
          <p:cNvGrpSpPr/>
          <p:nvPr userDrawn="1"/>
        </p:nvGrpSpPr>
        <p:grpSpPr>
          <a:xfrm rot="5400000">
            <a:off x="5905499" y="571500"/>
            <a:ext cx="381000" cy="12191999"/>
            <a:chOff x="0" y="7374"/>
            <a:chExt cx="381000" cy="6843252"/>
          </a:xfrm>
        </p:grpSpPr>
        <p:sp>
          <p:nvSpPr>
            <p:cNvPr id="4" name="AutoShape 2">
              <a:extLst>
                <a:ext uri="{FF2B5EF4-FFF2-40B4-BE49-F238E27FC236}">
                  <a16:creationId xmlns:a16="http://schemas.microsoft.com/office/drawing/2014/main" id="{3C1E85D8-CE11-1D2C-31B9-344040AC7B44}"/>
                </a:ext>
              </a:extLst>
            </p:cNvPr>
            <p:cNvSpPr/>
            <p:nvPr userDrawn="1"/>
          </p:nvSpPr>
          <p:spPr>
            <a:xfrm>
              <a:off x="0" y="7374"/>
              <a:ext cx="381000" cy="1713146"/>
            </a:xfrm>
            <a:prstGeom prst="rect">
              <a:avLst/>
            </a:prstGeom>
            <a:solidFill>
              <a:srgbClr val="055C9D"/>
            </a:solidFill>
          </p:spPr>
          <p:txBody>
            <a:bodyPr/>
            <a:lstStyle/>
            <a:p>
              <a:endParaRPr lang="en-US" dirty="0"/>
            </a:p>
          </p:txBody>
        </p:sp>
        <p:sp>
          <p:nvSpPr>
            <p:cNvPr id="6" name="AutoShape 3">
              <a:extLst>
                <a:ext uri="{FF2B5EF4-FFF2-40B4-BE49-F238E27FC236}">
                  <a16:creationId xmlns:a16="http://schemas.microsoft.com/office/drawing/2014/main" id="{FA3C9679-007B-C87A-C5CA-A7E23A49EBEC}"/>
                </a:ext>
              </a:extLst>
            </p:cNvPr>
            <p:cNvSpPr/>
            <p:nvPr userDrawn="1"/>
          </p:nvSpPr>
          <p:spPr>
            <a:xfrm>
              <a:off x="0" y="1720520"/>
              <a:ext cx="381000" cy="1713146"/>
            </a:xfrm>
            <a:prstGeom prst="rect">
              <a:avLst/>
            </a:prstGeom>
            <a:solidFill>
              <a:srgbClr val="DF5B2F"/>
            </a:solidFill>
          </p:spPr>
          <p:txBody>
            <a:bodyPr/>
            <a:lstStyle/>
            <a:p>
              <a:endParaRPr lang="en-US"/>
            </a:p>
          </p:txBody>
        </p:sp>
        <p:sp>
          <p:nvSpPr>
            <p:cNvPr id="8" name="AutoShape 4">
              <a:extLst>
                <a:ext uri="{FF2B5EF4-FFF2-40B4-BE49-F238E27FC236}">
                  <a16:creationId xmlns:a16="http://schemas.microsoft.com/office/drawing/2014/main" id="{46847C04-53A3-BFD2-9532-D582848C2EDB}"/>
                </a:ext>
              </a:extLst>
            </p:cNvPr>
            <p:cNvSpPr/>
            <p:nvPr userDrawn="1"/>
          </p:nvSpPr>
          <p:spPr>
            <a:xfrm>
              <a:off x="0" y="3429969"/>
              <a:ext cx="381000" cy="1713146"/>
            </a:xfrm>
            <a:prstGeom prst="rect">
              <a:avLst/>
            </a:prstGeom>
            <a:solidFill>
              <a:srgbClr val="FCC30B"/>
            </a:solidFill>
          </p:spPr>
          <p:txBody>
            <a:bodyPr/>
            <a:lstStyle/>
            <a:p>
              <a:endParaRPr lang="en-US" dirty="0"/>
            </a:p>
          </p:txBody>
        </p:sp>
        <p:sp>
          <p:nvSpPr>
            <p:cNvPr id="10" name="AutoShape 5">
              <a:extLst>
                <a:ext uri="{FF2B5EF4-FFF2-40B4-BE49-F238E27FC236}">
                  <a16:creationId xmlns:a16="http://schemas.microsoft.com/office/drawing/2014/main" id="{91756306-F31E-9722-1EFC-FF494851D3C7}"/>
                </a:ext>
              </a:extLst>
            </p:cNvPr>
            <p:cNvSpPr/>
            <p:nvPr userDrawn="1"/>
          </p:nvSpPr>
          <p:spPr>
            <a:xfrm>
              <a:off x="0" y="5137480"/>
              <a:ext cx="381000" cy="1713146"/>
            </a:xfrm>
            <a:prstGeom prst="rect">
              <a:avLst/>
            </a:prstGeom>
            <a:solidFill>
              <a:srgbClr val="9BC04B"/>
            </a:solidFill>
          </p:spPr>
          <p:txBody>
            <a:bodyPr/>
            <a:lstStyle/>
            <a:p>
              <a:endParaRPr lang="en-US"/>
            </a:p>
          </p:txBody>
        </p:sp>
      </p:grpSp>
      <p:sp>
        <p:nvSpPr>
          <p:cNvPr id="12" name="Rectangle 11">
            <a:extLst>
              <a:ext uri="{FF2B5EF4-FFF2-40B4-BE49-F238E27FC236}">
                <a16:creationId xmlns:a16="http://schemas.microsoft.com/office/drawing/2014/main" id="{54BA7323-8357-24E5-EF5B-A6FB8F442703}"/>
              </a:ext>
            </a:extLst>
          </p:cNvPr>
          <p:cNvSpPr/>
          <p:nvPr userDrawn="1"/>
        </p:nvSpPr>
        <p:spPr>
          <a:xfrm>
            <a:off x="-10040" y="0"/>
            <a:ext cx="873640" cy="647699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Placeholder 1">
            <a:extLst>
              <a:ext uri="{FF2B5EF4-FFF2-40B4-BE49-F238E27FC236}">
                <a16:creationId xmlns:a16="http://schemas.microsoft.com/office/drawing/2014/main" id="{21D599E2-7E20-2F6B-A792-EB12D2444591}"/>
              </a:ext>
            </a:extLst>
          </p:cNvPr>
          <p:cNvSpPr>
            <a:spLocks noGrp="1"/>
          </p:cNvSpPr>
          <p:nvPr>
            <p:ph type="title" hasCustomPrompt="1"/>
          </p:nvPr>
        </p:nvSpPr>
        <p:spPr>
          <a:xfrm>
            <a:off x="1139449" y="633244"/>
            <a:ext cx="10515600" cy="1325563"/>
          </a:xfrm>
          <a:prstGeom prst="rect">
            <a:avLst/>
          </a:prstGeom>
        </p:spPr>
        <p:txBody>
          <a:bodyPr vert="horz" lIns="91440" tIns="45720" rIns="91440" bIns="45720" rtlCol="0" anchor="ctr">
            <a:noAutofit/>
          </a:bodyPr>
          <a:lstStyle>
            <a:lvl1pPr>
              <a:defRPr sz="5400"/>
            </a:lvl1pPr>
          </a:lstStyle>
          <a:p>
            <a:r>
              <a:rPr lang="en-US" dirty="0"/>
              <a:t>Title</a:t>
            </a:r>
          </a:p>
        </p:txBody>
      </p:sp>
      <p:sp>
        <p:nvSpPr>
          <p:cNvPr id="16" name="Text Placeholder 2">
            <a:extLst>
              <a:ext uri="{FF2B5EF4-FFF2-40B4-BE49-F238E27FC236}">
                <a16:creationId xmlns:a16="http://schemas.microsoft.com/office/drawing/2014/main" id="{09301B19-F233-E7DC-6905-47FC1DB4B23A}"/>
              </a:ext>
            </a:extLst>
          </p:cNvPr>
          <p:cNvSpPr>
            <a:spLocks noGrp="1"/>
          </p:cNvSpPr>
          <p:nvPr>
            <p:ph idx="1" hasCustomPrompt="1"/>
          </p:nvPr>
        </p:nvSpPr>
        <p:spPr>
          <a:xfrm>
            <a:off x="1139449" y="2258840"/>
            <a:ext cx="10515600" cy="489117"/>
          </a:xfrm>
          <a:prstGeom prst="rect">
            <a:avLst/>
          </a:prstGeom>
        </p:spPr>
        <p:txBody>
          <a:bodyPr vert="horz" lIns="91440" tIns="45720" rIns="91440" bIns="45720" rtlCol="0">
            <a:normAutofit/>
          </a:bodyPr>
          <a:lstStyle>
            <a:lvl1pPr>
              <a:defRPr/>
            </a:lvl1pPr>
          </a:lstStyle>
          <a:p>
            <a:pPr lvl="0"/>
            <a:r>
              <a:rPr lang="en-US" dirty="0"/>
              <a:t>Text</a:t>
            </a:r>
          </a:p>
        </p:txBody>
      </p:sp>
    </p:spTree>
    <p:extLst>
      <p:ext uri="{BB962C8B-B14F-4D97-AF65-F5344CB8AC3E}">
        <p14:creationId xmlns:p14="http://schemas.microsoft.com/office/powerpoint/2010/main" val="839674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8074F85A-A554-5B41-54B9-67FE804D84C9}"/>
              </a:ext>
            </a:extLst>
          </p:cNvPr>
          <p:cNvSpPr>
            <a:spLocks noGrp="1"/>
          </p:cNvSpPr>
          <p:nvPr>
            <p:ph type="title"/>
          </p:nvPr>
        </p:nvSpPr>
        <p:spPr>
          <a:xfrm>
            <a:off x="1139449" y="633244"/>
            <a:ext cx="10515600" cy="1325563"/>
          </a:xfrm>
          <a:prstGeom prst="rect">
            <a:avLst/>
          </a:prstGeom>
        </p:spPr>
        <p:txBody>
          <a:bodyPr vert="horz" lIns="91440" tIns="45720" rIns="91440" bIns="45720" rtlCol="0" anchor="ctr">
            <a:noAutofit/>
          </a:bodyPr>
          <a:lstStyle>
            <a:lvl1pPr>
              <a:defRPr sz="5400"/>
            </a:lvl1p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3E6B4C84-F748-E293-FFE1-A1AE77CC94EF}"/>
              </a:ext>
            </a:extLst>
          </p:cNvPr>
          <p:cNvSpPr>
            <a:spLocks noGrp="1"/>
          </p:cNvSpPr>
          <p:nvPr>
            <p:ph idx="1"/>
          </p:nvPr>
        </p:nvSpPr>
        <p:spPr>
          <a:xfrm>
            <a:off x="1139449" y="2100164"/>
            <a:ext cx="10515600" cy="489117"/>
          </a:xfrm>
          <a:prstGeom prst="rect">
            <a:avLst/>
          </a:prstGeom>
        </p:spPr>
        <p:txBody>
          <a:bodyPr vert="horz" lIns="91440" tIns="45720" rIns="91440" bIns="45720" rtlCol="0">
            <a:normAutofit/>
          </a:bodyPr>
          <a:lstStyle>
            <a:lvl1pPr>
              <a:defRPr/>
            </a:lvl1pPr>
          </a:lstStyle>
          <a:p>
            <a:pPr lvl="0"/>
            <a:r>
              <a:rPr lang="en-US"/>
              <a:t>Click to edit Master text styles</a:t>
            </a:r>
          </a:p>
        </p:txBody>
      </p:sp>
      <p:sp>
        <p:nvSpPr>
          <p:cNvPr id="5" name="AutoShape 3">
            <a:extLst>
              <a:ext uri="{FF2B5EF4-FFF2-40B4-BE49-F238E27FC236}">
                <a16:creationId xmlns:a16="http://schemas.microsoft.com/office/drawing/2014/main" id="{1FA8E42B-8152-E230-941E-E0FF3A445204}"/>
              </a:ext>
            </a:extLst>
          </p:cNvPr>
          <p:cNvSpPr/>
          <p:nvPr userDrawn="1"/>
        </p:nvSpPr>
        <p:spPr>
          <a:xfrm>
            <a:off x="1139449" y="3383281"/>
            <a:ext cx="10061951" cy="45719"/>
          </a:xfrm>
          <a:prstGeom prst="rect">
            <a:avLst/>
          </a:prstGeom>
          <a:solidFill>
            <a:srgbClr val="9BC04B"/>
          </a:solidFill>
        </p:spPr>
        <p:txBody>
          <a:bodyPr/>
          <a:lstStyle/>
          <a:p>
            <a:endParaRPr lang="en-US"/>
          </a:p>
        </p:txBody>
      </p:sp>
      <p:sp>
        <p:nvSpPr>
          <p:cNvPr id="2" name="Freeform 4">
            <a:extLst>
              <a:ext uri="{FF2B5EF4-FFF2-40B4-BE49-F238E27FC236}">
                <a16:creationId xmlns:a16="http://schemas.microsoft.com/office/drawing/2014/main" id="{FE8BB598-9B89-EFFE-27E1-7680A86BD9F6}"/>
              </a:ext>
            </a:extLst>
          </p:cNvPr>
          <p:cNvSpPr/>
          <p:nvPr userDrawn="1"/>
        </p:nvSpPr>
        <p:spPr>
          <a:xfrm>
            <a:off x="11417642"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2"/>
            <a:stretch>
              <a:fillRect r="-485744"/>
            </a:stretch>
          </a:blipFill>
        </p:spPr>
        <p:txBody>
          <a:bodyPr/>
          <a:lstStyle/>
          <a:p>
            <a:endParaRPr lang="en-US" dirty="0"/>
          </a:p>
        </p:txBody>
      </p:sp>
    </p:spTree>
    <p:extLst>
      <p:ext uri="{BB962C8B-B14F-4D97-AF65-F5344CB8AC3E}">
        <p14:creationId xmlns:p14="http://schemas.microsoft.com/office/powerpoint/2010/main" val="16145727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
        <p:nvSpPr>
          <p:cNvPr id="8" name="Picture Placeholder 2">
            <a:extLst>
              <a:ext uri="{FF2B5EF4-FFF2-40B4-BE49-F238E27FC236}">
                <a16:creationId xmlns:a16="http://schemas.microsoft.com/office/drawing/2014/main" id="{77A992F6-D680-B03A-4C5F-F6ED881F7595}"/>
              </a:ext>
            </a:extLst>
          </p:cNvPr>
          <p:cNvSpPr>
            <a:spLocks noGrp="1"/>
          </p:cNvSpPr>
          <p:nvPr>
            <p:ph type="pic" idx="1"/>
          </p:nvPr>
        </p:nvSpPr>
        <p:spPr>
          <a:xfrm>
            <a:off x="0" y="0"/>
            <a:ext cx="5412257" cy="68580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9" name="Rectangle 8">
            <a:extLst>
              <a:ext uri="{FF2B5EF4-FFF2-40B4-BE49-F238E27FC236}">
                <a16:creationId xmlns:a16="http://schemas.microsoft.com/office/drawing/2014/main" id="{A2B82C47-8C1B-7F8E-AEFA-1ABA7B6B2711}"/>
              </a:ext>
            </a:extLst>
          </p:cNvPr>
          <p:cNvSpPr/>
          <p:nvPr userDrawn="1"/>
        </p:nvSpPr>
        <p:spPr>
          <a:xfrm>
            <a:off x="5412259" y="0"/>
            <a:ext cx="6779741"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4">
            <a:extLst>
              <a:ext uri="{FF2B5EF4-FFF2-40B4-BE49-F238E27FC236}">
                <a16:creationId xmlns:a16="http://schemas.microsoft.com/office/drawing/2014/main" id="{6A4B7D25-94AC-F861-A5A3-0C9C6C1695D7}"/>
              </a:ext>
            </a:extLst>
          </p:cNvPr>
          <p:cNvSpPr/>
          <p:nvPr userDrawn="1"/>
        </p:nvSpPr>
        <p:spPr>
          <a:xfrm>
            <a:off x="11417642"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2"/>
            <a:stretch>
              <a:fillRect r="-485744"/>
            </a:stretch>
          </a:blipFill>
        </p:spPr>
        <p:txBody>
          <a:bodyPr/>
          <a:lstStyle/>
          <a:p>
            <a:endParaRPr lang="en-US" dirty="0"/>
          </a:p>
        </p:txBody>
      </p:sp>
      <p:sp>
        <p:nvSpPr>
          <p:cNvPr id="26" name="Content Placeholder 2">
            <a:extLst>
              <a:ext uri="{FF2B5EF4-FFF2-40B4-BE49-F238E27FC236}">
                <a16:creationId xmlns:a16="http://schemas.microsoft.com/office/drawing/2014/main" id="{34B21D06-004B-5206-FDD6-141A5F4023C7}"/>
              </a:ext>
            </a:extLst>
          </p:cNvPr>
          <p:cNvSpPr>
            <a:spLocks noGrp="1"/>
          </p:cNvSpPr>
          <p:nvPr>
            <p:ph sz="half" idx="10"/>
          </p:nvPr>
        </p:nvSpPr>
        <p:spPr>
          <a:xfrm>
            <a:off x="6315603" y="2133600"/>
            <a:ext cx="5181600" cy="3995032"/>
          </a:xfrm>
          <a:prstGeom prst="rect">
            <a:avLst/>
          </a:prstGeom>
        </p:spPr>
        <p:txBody>
          <a:bodyPr/>
          <a:lstStyle>
            <a:lvl1pPr marL="0" indent="0">
              <a:buNone/>
              <a:defRPr/>
            </a:lvl1pPr>
          </a:lstStyle>
          <a:p>
            <a:pPr lvl="0"/>
            <a:endParaRPr lang="en-US" dirty="0"/>
          </a:p>
        </p:txBody>
      </p:sp>
      <p:sp>
        <p:nvSpPr>
          <p:cNvPr id="6" name="Title 1">
            <a:extLst>
              <a:ext uri="{FF2B5EF4-FFF2-40B4-BE49-F238E27FC236}">
                <a16:creationId xmlns:a16="http://schemas.microsoft.com/office/drawing/2014/main" id="{14DFCD9E-01B0-3C92-C82F-83D2AE4F3141}"/>
              </a:ext>
            </a:extLst>
          </p:cNvPr>
          <p:cNvSpPr>
            <a:spLocks noGrp="1"/>
          </p:cNvSpPr>
          <p:nvPr>
            <p:ph type="title"/>
          </p:nvPr>
        </p:nvSpPr>
        <p:spPr>
          <a:xfrm>
            <a:off x="6315604" y="390037"/>
            <a:ext cx="5181599" cy="1600200"/>
          </a:xfrm>
          <a:prstGeom prst="rect">
            <a:avLst/>
          </a:prstGeom>
        </p:spPr>
        <p:txBody>
          <a:bodyPr anchor="b"/>
          <a:lstStyle>
            <a:lvl1pPr>
              <a:defRPr sz="6000" b="1">
                <a:solidFill>
                  <a:schemeClr val="tx1"/>
                </a:solidFill>
                <a:latin typeface="Aptos Display" panose="020B0004020202020204" pitchFamily="34" charset="0"/>
              </a:defRPr>
            </a:lvl1pPr>
          </a:lstStyle>
          <a:p>
            <a:endParaRPr lang="en-US" dirty="0"/>
          </a:p>
        </p:txBody>
      </p:sp>
    </p:spTree>
    <p:extLst>
      <p:ext uri="{BB962C8B-B14F-4D97-AF65-F5344CB8AC3E}">
        <p14:creationId xmlns:p14="http://schemas.microsoft.com/office/powerpoint/2010/main" val="146623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3_Title Onl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2B82C47-8C1B-7F8E-AEFA-1ABA7B6B2711}"/>
              </a:ext>
            </a:extLst>
          </p:cNvPr>
          <p:cNvSpPr/>
          <p:nvPr userDrawn="1"/>
        </p:nvSpPr>
        <p:spPr>
          <a:xfrm>
            <a:off x="5412259" y="0"/>
            <a:ext cx="6779741"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14DFCD9E-01B0-3C92-C82F-83D2AE4F3141}"/>
              </a:ext>
            </a:extLst>
          </p:cNvPr>
          <p:cNvSpPr>
            <a:spLocks noGrp="1"/>
          </p:cNvSpPr>
          <p:nvPr>
            <p:ph type="title"/>
          </p:nvPr>
        </p:nvSpPr>
        <p:spPr>
          <a:xfrm>
            <a:off x="629305" y="3250677"/>
            <a:ext cx="3932237" cy="1600200"/>
          </a:xfrm>
          <a:prstGeom prst="rect">
            <a:avLst/>
          </a:prstGeom>
        </p:spPr>
        <p:txBody>
          <a:bodyPr anchor="b"/>
          <a:lstStyle>
            <a:lvl1pPr>
              <a:defRPr sz="8000" b="1">
                <a:solidFill>
                  <a:schemeClr val="bg1"/>
                </a:solidFill>
                <a:latin typeface="Aptos Display" panose="020B0004020202020204" pitchFamily="34" charset="0"/>
              </a:defRPr>
            </a:lvl1pPr>
          </a:lstStyle>
          <a:p>
            <a:endParaRPr lang="en-US" dirty="0"/>
          </a:p>
        </p:txBody>
      </p:sp>
      <p:sp>
        <p:nvSpPr>
          <p:cNvPr id="12" name="AutoShape 3">
            <a:extLst>
              <a:ext uri="{FF2B5EF4-FFF2-40B4-BE49-F238E27FC236}">
                <a16:creationId xmlns:a16="http://schemas.microsoft.com/office/drawing/2014/main" id="{CA23A74C-8A10-A0F3-083F-34554A714178}"/>
              </a:ext>
            </a:extLst>
          </p:cNvPr>
          <p:cNvSpPr/>
          <p:nvPr userDrawn="1"/>
        </p:nvSpPr>
        <p:spPr>
          <a:xfrm>
            <a:off x="5731528" y="3424237"/>
            <a:ext cx="6141202" cy="9525"/>
          </a:xfrm>
          <a:prstGeom prst="rect">
            <a:avLst/>
          </a:prstGeom>
          <a:solidFill>
            <a:schemeClr val="accent1"/>
          </a:solidFill>
        </p:spPr>
        <p:txBody>
          <a:bodyPr/>
          <a:lstStyle/>
          <a:p>
            <a:endParaRPr lang="en-US" dirty="0"/>
          </a:p>
        </p:txBody>
      </p:sp>
      <p:sp>
        <p:nvSpPr>
          <p:cNvPr id="14" name="Freeform 4">
            <a:extLst>
              <a:ext uri="{FF2B5EF4-FFF2-40B4-BE49-F238E27FC236}">
                <a16:creationId xmlns:a16="http://schemas.microsoft.com/office/drawing/2014/main" id="{6A4B7D25-94AC-F861-A5A3-0C9C6C1695D7}"/>
              </a:ext>
            </a:extLst>
          </p:cNvPr>
          <p:cNvSpPr/>
          <p:nvPr userDrawn="1"/>
        </p:nvSpPr>
        <p:spPr>
          <a:xfrm>
            <a:off x="11417642"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2"/>
            <a:stretch>
              <a:fillRect r="-485744"/>
            </a:stretch>
          </a:blipFill>
        </p:spPr>
        <p:txBody>
          <a:bodyPr/>
          <a:lstStyle/>
          <a:p>
            <a:endParaRPr lang="en-US" dirty="0"/>
          </a:p>
        </p:txBody>
      </p:sp>
      <p:sp>
        <p:nvSpPr>
          <p:cNvPr id="2" name="Rectangle 1">
            <a:extLst>
              <a:ext uri="{FF2B5EF4-FFF2-40B4-BE49-F238E27FC236}">
                <a16:creationId xmlns:a16="http://schemas.microsoft.com/office/drawing/2014/main" id="{826DA3E1-24D9-A62B-6BC7-D6B44EBF9274}"/>
              </a:ext>
            </a:extLst>
          </p:cNvPr>
          <p:cNvSpPr/>
          <p:nvPr userDrawn="1"/>
        </p:nvSpPr>
        <p:spPr>
          <a:xfrm>
            <a:off x="5422900" y="0"/>
            <a:ext cx="6769099" cy="617837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80726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2B76798-3E74-498B-BBE0-A38556DE04BE}" type="datetimeFigureOut">
              <a:rPr lang="en-CA" smtClean="0"/>
              <a:t>2026-08-17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E2598D32-EB4B-4FD6-B0B6-97641C774B85}" type="slidenum">
              <a:rPr lang="en-CA" smtClean="0"/>
              <a:t>‹#›</a:t>
            </a:fld>
            <a:endParaRPr lang="en-CA"/>
          </a:p>
        </p:txBody>
      </p:sp>
    </p:spTree>
    <p:extLst>
      <p:ext uri="{BB962C8B-B14F-4D97-AF65-F5344CB8AC3E}">
        <p14:creationId xmlns:p14="http://schemas.microsoft.com/office/powerpoint/2010/main" val="460193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305411-3372-05DE-63B8-68CA2BF046B5}"/>
              </a:ext>
            </a:extLst>
          </p:cNvPr>
          <p:cNvSpPr>
            <a:spLocks noGrp="1"/>
          </p:cNvSpPr>
          <p:nvPr>
            <p:ph type="ctrTitle"/>
          </p:nvPr>
        </p:nvSpPr>
        <p:spPr>
          <a:xfrm>
            <a:off x="1524000" y="1122363"/>
            <a:ext cx="9144000" cy="2387600"/>
          </a:xfrm>
        </p:spPr>
        <p:txBody>
          <a:bodyPr anchor="b"/>
          <a:lstStyle>
            <a:lvl1pPr algn="ctr">
              <a:defRPr sz="6000" b="1"/>
            </a:lvl1pPr>
          </a:lstStyle>
          <a:p>
            <a:r>
              <a:rPr lang="en-US" dirty="0"/>
              <a:t>Click to edit Master title style</a:t>
            </a:r>
          </a:p>
        </p:txBody>
      </p:sp>
      <p:sp>
        <p:nvSpPr>
          <p:cNvPr id="3" name="Subtitle 2">
            <a:extLst>
              <a:ext uri="{FF2B5EF4-FFF2-40B4-BE49-F238E27FC236}">
                <a16:creationId xmlns:a16="http://schemas.microsoft.com/office/drawing/2014/main" id="{E37AF74D-FA4E-5BC2-3CC5-0B89B9740C7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3501418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Freeform 4">
            <a:extLst>
              <a:ext uri="{FF2B5EF4-FFF2-40B4-BE49-F238E27FC236}">
                <a16:creationId xmlns:a16="http://schemas.microsoft.com/office/drawing/2014/main" id="{3E9FE018-2F9F-7A15-1C24-0588F12B4F27}"/>
              </a:ext>
            </a:extLst>
          </p:cNvPr>
          <p:cNvSpPr/>
          <p:nvPr userDrawn="1"/>
        </p:nvSpPr>
        <p:spPr>
          <a:xfrm>
            <a:off x="11417642"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2"/>
            <a:stretch>
              <a:fillRect r="-485744"/>
            </a:stretch>
          </a:blipFill>
        </p:spPr>
        <p:txBody>
          <a:bodyPr/>
          <a:lstStyle/>
          <a:p>
            <a:endParaRPr lang="en-US" dirty="0"/>
          </a:p>
        </p:txBody>
      </p:sp>
      <p:sp>
        <p:nvSpPr>
          <p:cNvPr id="3" name="Title Placeholder 1">
            <a:extLst>
              <a:ext uri="{FF2B5EF4-FFF2-40B4-BE49-F238E27FC236}">
                <a16:creationId xmlns:a16="http://schemas.microsoft.com/office/drawing/2014/main" id="{ED5F7A97-F5F7-9D91-38F4-AC2D4DE88B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4" name="Text Placeholder 2">
            <a:extLst>
              <a:ext uri="{FF2B5EF4-FFF2-40B4-BE49-F238E27FC236}">
                <a16:creationId xmlns:a16="http://schemas.microsoft.com/office/drawing/2014/main" id="{D457C196-F41A-617E-4769-57FA3919F676}"/>
              </a:ext>
            </a:extLst>
          </p:cNvPr>
          <p:cNvSpPr>
            <a:spLocks noGrp="1"/>
          </p:cNvSpPr>
          <p:nvPr>
            <p:ph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792901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96367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AD5537D-468A-B829-4832-3217446A91B6}"/>
              </a:ext>
            </a:extLst>
          </p:cNvPr>
          <p:cNvSpPr/>
          <p:nvPr userDrawn="1"/>
        </p:nvSpPr>
        <p:spPr>
          <a:xfrm>
            <a:off x="11318360" y="0"/>
            <a:ext cx="87364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FEBB770-E7D2-5733-65A7-C33BCE53CEE0}"/>
              </a:ext>
            </a:extLst>
          </p:cNvPr>
          <p:cNvSpPr/>
          <p:nvPr userDrawn="1"/>
        </p:nvSpPr>
        <p:spPr>
          <a:xfrm>
            <a:off x="-10040" y="0"/>
            <a:ext cx="87364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AutoShape 3">
            <a:extLst>
              <a:ext uri="{FF2B5EF4-FFF2-40B4-BE49-F238E27FC236}">
                <a16:creationId xmlns:a16="http://schemas.microsoft.com/office/drawing/2014/main" id="{95CE0193-6721-A8A7-23B4-A83F64808265}"/>
              </a:ext>
            </a:extLst>
          </p:cNvPr>
          <p:cNvSpPr/>
          <p:nvPr userDrawn="1"/>
        </p:nvSpPr>
        <p:spPr>
          <a:xfrm rot="5400000">
            <a:off x="5900480" y="566480"/>
            <a:ext cx="381000" cy="12202040"/>
          </a:xfrm>
          <a:prstGeom prst="rect">
            <a:avLst/>
          </a:prstGeom>
          <a:solidFill>
            <a:srgbClr val="DF5B2F"/>
          </a:solidFill>
        </p:spPr>
        <p:txBody>
          <a:bodyPr/>
          <a:lstStyle/>
          <a:p>
            <a:endParaRPr lang="en-US"/>
          </a:p>
        </p:txBody>
      </p:sp>
      <p:sp>
        <p:nvSpPr>
          <p:cNvPr id="8" name="Title Placeholder 1">
            <a:extLst>
              <a:ext uri="{FF2B5EF4-FFF2-40B4-BE49-F238E27FC236}">
                <a16:creationId xmlns:a16="http://schemas.microsoft.com/office/drawing/2014/main" id="{B1BA9405-B646-4F3E-9980-42762B97CB7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lvl1pPr>
              <a:defRPr>
                <a:latin typeface="Aptos Display" panose="020B0004020202020204" pitchFamily="34" charset="0"/>
              </a:defRPr>
            </a:lvl1pPr>
          </a:lstStyle>
          <a:p>
            <a:r>
              <a:rPr lang="en-US" dirty="0"/>
              <a:t>Click to edit Master title style</a:t>
            </a:r>
          </a:p>
        </p:txBody>
      </p:sp>
      <p:sp>
        <p:nvSpPr>
          <p:cNvPr id="9" name="Text Placeholder 2">
            <a:extLst>
              <a:ext uri="{FF2B5EF4-FFF2-40B4-BE49-F238E27FC236}">
                <a16:creationId xmlns:a16="http://schemas.microsoft.com/office/drawing/2014/main" id="{8D34D816-2047-088C-ED36-591BD8D65351}"/>
              </a:ext>
            </a:extLst>
          </p:cNvPr>
          <p:cNvSpPr>
            <a:spLocks noGrp="1"/>
          </p:cNvSpPr>
          <p:nvPr>
            <p:ph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5461561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A756D-8573-3154-3F18-6BCECA17C137}"/>
              </a:ext>
            </a:extLst>
          </p:cNvPr>
          <p:cNvSpPr>
            <a:spLocks noGrp="1"/>
          </p:cNvSpPr>
          <p:nvPr>
            <p:ph type="title"/>
          </p:nvPr>
        </p:nvSpPr>
        <p:spPr/>
        <p:txBody>
          <a:bodyPr/>
          <a:lstStyle>
            <a:lvl1pPr>
              <a:defRPr b="1"/>
            </a:lvl1pPr>
          </a:lstStyle>
          <a:p>
            <a:r>
              <a:rPr lang="en-US" dirty="0"/>
              <a:t>Click to edit Master title style</a:t>
            </a:r>
          </a:p>
        </p:txBody>
      </p:sp>
      <p:sp>
        <p:nvSpPr>
          <p:cNvPr id="3" name="Content Placeholder 2">
            <a:extLst>
              <a:ext uri="{FF2B5EF4-FFF2-40B4-BE49-F238E27FC236}">
                <a16:creationId xmlns:a16="http://schemas.microsoft.com/office/drawing/2014/main" id="{CAE6AB89-941D-B59F-92AF-FF89DE57462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C2C9785-611D-8BF1-2EF6-8BF3C93DDAB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615563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533D4-A37A-8CD0-EA94-43B8E8703EB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BF1D697-2FB0-674A-675C-7B0AB7E271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BF2FEB8-BFE3-190D-4CFA-CE0A20F1034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716560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B4E3A1-7920-3577-5A8E-81374D74DB9B}"/>
              </a:ext>
            </a:extLst>
          </p:cNvPr>
          <p:cNvSpPr>
            <a:spLocks noGrp="1"/>
          </p:cNvSpPr>
          <p:nvPr>
            <p:ph type="title"/>
          </p:nvPr>
        </p:nvSpPr>
        <p:spPr>
          <a:xfrm>
            <a:off x="0" y="2526425"/>
            <a:ext cx="12192000" cy="1600200"/>
          </a:xfrm>
          <a:prstGeom prst="rect">
            <a:avLst/>
          </a:prstGeom>
        </p:spPr>
        <p:txBody>
          <a:bodyPr anchor="b"/>
          <a:lstStyle>
            <a:lvl1pPr algn="ctr">
              <a:defRPr sz="8000" b="1">
                <a:solidFill>
                  <a:schemeClr val="bg1"/>
                </a:solidFill>
                <a:latin typeface="Aptos Display" panose="020B0004020202020204" pitchFamily="34" charset="0"/>
              </a:defRPr>
            </a:lvl1pPr>
          </a:lstStyle>
          <a:p>
            <a:endParaRPr lang="en-US" dirty="0"/>
          </a:p>
        </p:txBody>
      </p:sp>
    </p:spTree>
    <p:extLst>
      <p:ext uri="{BB962C8B-B14F-4D97-AF65-F5344CB8AC3E}">
        <p14:creationId xmlns:p14="http://schemas.microsoft.com/office/powerpoint/2010/main" val="30905678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9798213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8" name="Picture Placeholder 2">
            <a:extLst>
              <a:ext uri="{FF2B5EF4-FFF2-40B4-BE49-F238E27FC236}">
                <a16:creationId xmlns:a16="http://schemas.microsoft.com/office/drawing/2014/main" id="{77A992F6-D680-B03A-4C5F-F6ED881F7595}"/>
              </a:ext>
            </a:extLst>
          </p:cNvPr>
          <p:cNvSpPr>
            <a:spLocks noGrp="1"/>
          </p:cNvSpPr>
          <p:nvPr>
            <p:ph type="pic" idx="1"/>
          </p:nvPr>
        </p:nvSpPr>
        <p:spPr>
          <a:xfrm>
            <a:off x="0" y="0"/>
            <a:ext cx="5412257" cy="68580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9" name="Rectangle 8">
            <a:extLst>
              <a:ext uri="{FF2B5EF4-FFF2-40B4-BE49-F238E27FC236}">
                <a16:creationId xmlns:a16="http://schemas.microsoft.com/office/drawing/2014/main" id="{A2B82C47-8C1B-7F8E-AEFA-1ABA7B6B2711}"/>
              </a:ext>
            </a:extLst>
          </p:cNvPr>
          <p:cNvSpPr/>
          <p:nvPr userDrawn="1"/>
        </p:nvSpPr>
        <p:spPr>
          <a:xfrm>
            <a:off x="5412259" y="0"/>
            <a:ext cx="6779741"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4">
            <a:extLst>
              <a:ext uri="{FF2B5EF4-FFF2-40B4-BE49-F238E27FC236}">
                <a16:creationId xmlns:a16="http://schemas.microsoft.com/office/drawing/2014/main" id="{6A4B7D25-94AC-F861-A5A3-0C9C6C1695D7}"/>
              </a:ext>
            </a:extLst>
          </p:cNvPr>
          <p:cNvSpPr/>
          <p:nvPr userDrawn="1"/>
        </p:nvSpPr>
        <p:spPr>
          <a:xfrm>
            <a:off x="11417642"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2"/>
            <a:stretch>
              <a:fillRect r="-485744"/>
            </a:stretch>
          </a:blipFill>
        </p:spPr>
        <p:txBody>
          <a:bodyPr/>
          <a:lstStyle/>
          <a:p>
            <a:endParaRPr lang="en-US" dirty="0"/>
          </a:p>
        </p:txBody>
      </p:sp>
      <p:sp>
        <p:nvSpPr>
          <p:cNvPr id="26" name="Content Placeholder 2">
            <a:extLst>
              <a:ext uri="{FF2B5EF4-FFF2-40B4-BE49-F238E27FC236}">
                <a16:creationId xmlns:a16="http://schemas.microsoft.com/office/drawing/2014/main" id="{34B21D06-004B-5206-FDD6-141A5F4023C7}"/>
              </a:ext>
            </a:extLst>
          </p:cNvPr>
          <p:cNvSpPr>
            <a:spLocks noGrp="1"/>
          </p:cNvSpPr>
          <p:nvPr>
            <p:ph sz="half" idx="10"/>
          </p:nvPr>
        </p:nvSpPr>
        <p:spPr>
          <a:xfrm>
            <a:off x="6315603" y="2133600"/>
            <a:ext cx="5181600" cy="3995032"/>
          </a:xfrm>
          <a:prstGeom prst="rect">
            <a:avLst/>
          </a:prstGeom>
        </p:spPr>
        <p:txBody>
          <a:bodyPr/>
          <a:lstStyle>
            <a:lvl1pPr marL="0" indent="0">
              <a:buNone/>
              <a:defRPr/>
            </a:lvl1pPr>
          </a:lstStyle>
          <a:p>
            <a:pPr lvl="0"/>
            <a:endParaRPr lang="en-US" dirty="0"/>
          </a:p>
        </p:txBody>
      </p:sp>
      <p:sp>
        <p:nvSpPr>
          <p:cNvPr id="6" name="Title 1">
            <a:extLst>
              <a:ext uri="{FF2B5EF4-FFF2-40B4-BE49-F238E27FC236}">
                <a16:creationId xmlns:a16="http://schemas.microsoft.com/office/drawing/2014/main" id="{14DFCD9E-01B0-3C92-C82F-83D2AE4F3141}"/>
              </a:ext>
            </a:extLst>
          </p:cNvPr>
          <p:cNvSpPr>
            <a:spLocks noGrp="1"/>
          </p:cNvSpPr>
          <p:nvPr>
            <p:ph type="title"/>
          </p:nvPr>
        </p:nvSpPr>
        <p:spPr>
          <a:xfrm>
            <a:off x="6315604" y="390037"/>
            <a:ext cx="5181599" cy="1600200"/>
          </a:xfrm>
          <a:prstGeom prst="rect">
            <a:avLst/>
          </a:prstGeom>
        </p:spPr>
        <p:txBody>
          <a:bodyPr anchor="b"/>
          <a:lstStyle>
            <a:lvl1pPr>
              <a:defRPr sz="6000" b="1">
                <a:solidFill>
                  <a:schemeClr val="tx1"/>
                </a:solidFill>
                <a:latin typeface="Aptos Display" panose="020B0004020202020204" pitchFamily="34" charset="0"/>
              </a:defRPr>
            </a:lvl1pPr>
          </a:lstStyle>
          <a:p>
            <a:endParaRPr lang="en-US" dirty="0"/>
          </a:p>
        </p:txBody>
      </p:sp>
    </p:spTree>
    <p:extLst>
      <p:ext uri="{BB962C8B-B14F-4D97-AF65-F5344CB8AC3E}">
        <p14:creationId xmlns:p14="http://schemas.microsoft.com/office/powerpoint/2010/main" val="119607455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2B82C47-8C1B-7F8E-AEFA-1ABA7B6B2711}"/>
              </a:ext>
            </a:extLst>
          </p:cNvPr>
          <p:cNvSpPr/>
          <p:nvPr userDrawn="1"/>
        </p:nvSpPr>
        <p:spPr>
          <a:xfrm>
            <a:off x="6779743" y="0"/>
            <a:ext cx="5412257"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4">
            <a:extLst>
              <a:ext uri="{FF2B5EF4-FFF2-40B4-BE49-F238E27FC236}">
                <a16:creationId xmlns:a16="http://schemas.microsoft.com/office/drawing/2014/main" id="{6A4B7D25-94AC-F861-A5A3-0C9C6C1695D7}"/>
              </a:ext>
            </a:extLst>
          </p:cNvPr>
          <p:cNvSpPr/>
          <p:nvPr userDrawn="1"/>
        </p:nvSpPr>
        <p:spPr>
          <a:xfrm>
            <a:off x="11417642"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2"/>
            <a:stretch>
              <a:fillRect r="-485744"/>
            </a:stretch>
          </a:blipFill>
        </p:spPr>
        <p:txBody>
          <a:bodyPr/>
          <a:lstStyle/>
          <a:p>
            <a:endParaRPr lang="en-US" dirty="0"/>
          </a:p>
        </p:txBody>
      </p:sp>
      <p:sp>
        <p:nvSpPr>
          <p:cNvPr id="26" name="Content Placeholder 2">
            <a:extLst>
              <a:ext uri="{FF2B5EF4-FFF2-40B4-BE49-F238E27FC236}">
                <a16:creationId xmlns:a16="http://schemas.microsoft.com/office/drawing/2014/main" id="{34B21D06-004B-5206-FDD6-141A5F4023C7}"/>
              </a:ext>
            </a:extLst>
          </p:cNvPr>
          <p:cNvSpPr>
            <a:spLocks noGrp="1"/>
          </p:cNvSpPr>
          <p:nvPr>
            <p:ph sz="half" idx="10"/>
          </p:nvPr>
        </p:nvSpPr>
        <p:spPr>
          <a:xfrm>
            <a:off x="312821" y="2406316"/>
            <a:ext cx="6154100" cy="4235116"/>
          </a:xfrm>
          <a:prstGeom prst="rect">
            <a:avLst/>
          </a:prstGeom>
        </p:spPr>
        <p:txBody>
          <a:bodyPr/>
          <a:lstStyle>
            <a:lvl1pPr marL="0" indent="0">
              <a:buNone/>
              <a:defRPr/>
            </a:lvl1pPr>
          </a:lstStyle>
          <a:p>
            <a:pPr lvl="0"/>
            <a:endParaRPr lang="en-US" dirty="0"/>
          </a:p>
        </p:txBody>
      </p:sp>
      <p:sp>
        <p:nvSpPr>
          <p:cNvPr id="6" name="Title 1">
            <a:extLst>
              <a:ext uri="{FF2B5EF4-FFF2-40B4-BE49-F238E27FC236}">
                <a16:creationId xmlns:a16="http://schemas.microsoft.com/office/drawing/2014/main" id="{14DFCD9E-01B0-3C92-C82F-83D2AE4F3141}"/>
              </a:ext>
            </a:extLst>
          </p:cNvPr>
          <p:cNvSpPr>
            <a:spLocks noGrp="1"/>
          </p:cNvSpPr>
          <p:nvPr>
            <p:ph type="title"/>
          </p:nvPr>
        </p:nvSpPr>
        <p:spPr>
          <a:xfrm>
            <a:off x="312820" y="533400"/>
            <a:ext cx="6154101" cy="1600200"/>
          </a:xfrm>
          <a:prstGeom prst="rect">
            <a:avLst/>
          </a:prstGeom>
        </p:spPr>
        <p:txBody>
          <a:bodyPr anchor="b"/>
          <a:lstStyle>
            <a:lvl1pPr>
              <a:defRPr sz="6000" b="1">
                <a:solidFill>
                  <a:schemeClr val="tx1"/>
                </a:solidFill>
                <a:latin typeface="Aptos Display" panose="020B0004020202020204" pitchFamily="34" charset="0"/>
              </a:defRPr>
            </a:lvl1pPr>
          </a:lstStyle>
          <a:p>
            <a:endParaRPr lang="en-US" dirty="0"/>
          </a:p>
        </p:txBody>
      </p:sp>
      <p:sp>
        <p:nvSpPr>
          <p:cNvPr id="8" name="Picture Placeholder 2">
            <a:extLst>
              <a:ext uri="{FF2B5EF4-FFF2-40B4-BE49-F238E27FC236}">
                <a16:creationId xmlns:a16="http://schemas.microsoft.com/office/drawing/2014/main" id="{77A992F6-D680-B03A-4C5F-F6ED881F7595}"/>
              </a:ext>
            </a:extLst>
          </p:cNvPr>
          <p:cNvSpPr>
            <a:spLocks noGrp="1"/>
          </p:cNvSpPr>
          <p:nvPr>
            <p:ph type="pic" idx="1"/>
          </p:nvPr>
        </p:nvSpPr>
        <p:spPr>
          <a:xfrm>
            <a:off x="7154778" y="633662"/>
            <a:ext cx="4724401" cy="5494969"/>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25824312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1_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B4E3A1-7920-3577-5A8E-81374D74DB9B}"/>
              </a:ext>
            </a:extLst>
          </p:cNvPr>
          <p:cNvSpPr>
            <a:spLocks noGrp="1"/>
          </p:cNvSpPr>
          <p:nvPr>
            <p:ph type="title"/>
          </p:nvPr>
        </p:nvSpPr>
        <p:spPr>
          <a:xfrm>
            <a:off x="4837111" y="371420"/>
            <a:ext cx="6097589" cy="1600200"/>
          </a:xfrm>
          <a:prstGeom prst="rect">
            <a:avLst/>
          </a:prstGeom>
        </p:spPr>
        <p:txBody>
          <a:bodyPr anchor="b"/>
          <a:lstStyle>
            <a:lvl1pPr>
              <a:defRPr sz="6000" b="1">
                <a:solidFill>
                  <a:schemeClr val="bg1"/>
                </a:solidFill>
                <a:latin typeface="Aptos Display" panose="020B0004020202020204" pitchFamily="34" charset="0"/>
              </a:defRPr>
            </a:lvl1pPr>
          </a:lstStyle>
          <a:p>
            <a:endParaRPr lang="en-US" dirty="0"/>
          </a:p>
        </p:txBody>
      </p:sp>
      <p:sp>
        <p:nvSpPr>
          <p:cNvPr id="3" name="Picture Placeholder 2">
            <a:extLst>
              <a:ext uri="{FF2B5EF4-FFF2-40B4-BE49-F238E27FC236}">
                <a16:creationId xmlns:a16="http://schemas.microsoft.com/office/drawing/2014/main" id="{8F70D78E-CAA5-2346-9CC6-351BE115322D}"/>
              </a:ext>
            </a:extLst>
          </p:cNvPr>
          <p:cNvSpPr>
            <a:spLocks noGrp="1"/>
          </p:cNvSpPr>
          <p:nvPr>
            <p:ph type="pic" idx="1"/>
          </p:nvPr>
        </p:nvSpPr>
        <p:spPr>
          <a:xfrm>
            <a:off x="0" y="0"/>
            <a:ext cx="4629150" cy="68580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337E4897-2A90-9560-22A5-DEEF5A78EC52}"/>
              </a:ext>
            </a:extLst>
          </p:cNvPr>
          <p:cNvSpPr>
            <a:spLocks noGrp="1"/>
          </p:cNvSpPr>
          <p:nvPr>
            <p:ph type="body" sz="half" idx="2"/>
          </p:nvPr>
        </p:nvSpPr>
        <p:spPr>
          <a:xfrm>
            <a:off x="4837111" y="2211388"/>
            <a:ext cx="6097589" cy="3811588"/>
          </a:xfrm>
          <a:prstGeom prst="rect">
            <a:avLst/>
          </a:prstGeom>
        </p:spPr>
        <p:txBody>
          <a:bodyPr/>
          <a:lstStyle>
            <a:lvl1pPr marL="0" indent="0">
              <a:buNone/>
              <a:defRPr sz="24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endParaRPr lang="en-US" dirty="0"/>
          </a:p>
        </p:txBody>
      </p:sp>
    </p:spTree>
    <p:extLst>
      <p:ext uri="{BB962C8B-B14F-4D97-AF65-F5344CB8AC3E}">
        <p14:creationId xmlns:p14="http://schemas.microsoft.com/office/powerpoint/2010/main" val="39565087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2B82C47-8C1B-7F8E-AEFA-1ABA7B6B2711}"/>
              </a:ext>
            </a:extLst>
          </p:cNvPr>
          <p:cNvSpPr/>
          <p:nvPr userDrawn="1"/>
        </p:nvSpPr>
        <p:spPr>
          <a:xfrm>
            <a:off x="5412259" y="0"/>
            <a:ext cx="6779741"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14DFCD9E-01B0-3C92-C82F-83D2AE4F3141}"/>
              </a:ext>
            </a:extLst>
          </p:cNvPr>
          <p:cNvSpPr>
            <a:spLocks noGrp="1"/>
          </p:cNvSpPr>
          <p:nvPr>
            <p:ph type="title"/>
          </p:nvPr>
        </p:nvSpPr>
        <p:spPr>
          <a:xfrm>
            <a:off x="629305" y="3250677"/>
            <a:ext cx="3932237" cy="1600200"/>
          </a:xfrm>
          <a:prstGeom prst="rect">
            <a:avLst/>
          </a:prstGeom>
        </p:spPr>
        <p:txBody>
          <a:bodyPr anchor="b"/>
          <a:lstStyle>
            <a:lvl1pPr>
              <a:defRPr sz="8000" b="1">
                <a:solidFill>
                  <a:schemeClr val="bg1"/>
                </a:solidFill>
                <a:latin typeface="Aptos Display" panose="020B0004020202020204" pitchFamily="34" charset="0"/>
              </a:defRPr>
            </a:lvl1pPr>
          </a:lstStyle>
          <a:p>
            <a:endParaRPr lang="en-US" dirty="0"/>
          </a:p>
        </p:txBody>
      </p:sp>
      <p:sp>
        <p:nvSpPr>
          <p:cNvPr id="12" name="AutoShape 3">
            <a:extLst>
              <a:ext uri="{FF2B5EF4-FFF2-40B4-BE49-F238E27FC236}">
                <a16:creationId xmlns:a16="http://schemas.microsoft.com/office/drawing/2014/main" id="{CA23A74C-8A10-A0F3-083F-34554A714178}"/>
              </a:ext>
            </a:extLst>
          </p:cNvPr>
          <p:cNvSpPr/>
          <p:nvPr userDrawn="1"/>
        </p:nvSpPr>
        <p:spPr>
          <a:xfrm>
            <a:off x="5731528" y="3424237"/>
            <a:ext cx="6141202" cy="9525"/>
          </a:xfrm>
          <a:prstGeom prst="rect">
            <a:avLst/>
          </a:prstGeom>
          <a:solidFill>
            <a:schemeClr val="accent1"/>
          </a:solidFill>
        </p:spPr>
        <p:txBody>
          <a:bodyPr/>
          <a:lstStyle/>
          <a:p>
            <a:endParaRPr lang="en-US" dirty="0"/>
          </a:p>
        </p:txBody>
      </p:sp>
      <p:sp>
        <p:nvSpPr>
          <p:cNvPr id="14" name="Freeform 4">
            <a:extLst>
              <a:ext uri="{FF2B5EF4-FFF2-40B4-BE49-F238E27FC236}">
                <a16:creationId xmlns:a16="http://schemas.microsoft.com/office/drawing/2014/main" id="{6A4B7D25-94AC-F861-A5A3-0C9C6C1695D7}"/>
              </a:ext>
            </a:extLst>
          </p:cNvPr>
          <p:cNvSpPr/>
          <p:nvPr userDrawn="1"/>
        </p:nvSpPr>
        <p:spPr>
          <a:xfrm>
            <a:off x="11417642"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2"/>
            <a:stretch>
              <a:fillRect r="-485744"/>
            </a:stretch>
          </a:blipFill>
        </p:spPr>
        <p:txBody>
          <a:bodyPr/>
          <a:lstStyle/>
          <a:p>
            <a:endParaRPr lang="en-US" dirty="0"/>
          </a:p>
        </p:txBody>
      </p:sp>
      <p:sp>
        <p:nvSpPr>
          <p:cNvPr id="2" name="Rectangle 1">
            <a:extLst>
              <a:ext uri="{FF2B5EF4-FFF2-40B4-BE49-F238E27FC236}">
                <a16:creationId xmlns:a16="http://schemas.microsoft.com/office/drawing/2014/main" id="{826DA3E1-24D9-A62B-6BC7-D6B44EBF9274}"/>
              </a:ext>
            </a:extLst>
          </p:cNvPr>
          <p:cNvSpPr/>
          <p:nvPr userDrawn="1"/>
        </p:nvSpPr>
        <p:spPr>
          <a:xfrm>
            <a:off x="5422900" y="0"/>
            <a:ext cx="6769099" cy="617837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536160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2B82C47-8C1B-7F8E-AEFA-1ABA7B6B2711}"/>
              </a:ext>
            </a:extLst>
          </p:cNvPr>
          <p:cNvSpPr/>
          <p:nvPr userDrawn="1"/>
        </p:nvSpPr>
        <p:spPr>
          <a:xfrm>
            <a:off x="5412259" y="0"/>
            <a:ext cx="6779741"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14DFCD9E-01B0-3C92-C82F-83D2AE4F3141}"/>
              </a:ext>
            </a:extLst>
          </p:cNvPr>
          <p:cNvSpPr>
            <a:spLocks noGrp="1"/>
          </p:cNvSpPr>
          <p:nvPr>
            <p:ph type="title"/>
          </p:nvPr>
        </p:nvSpPr>
        <p:spPr>
          <a:xfrm>
            <a:off x="629305" y="3250677"/>
            <a:ext cx="3932237" cy="1600200"/>
          </a:xfrm>
          <a:prstGeom prst="rect">
            <a:avLst/>
          </a:prstGeom>
        </p:spPr>
        <p:txBody>
          <a:bodyPr anchor="b"/>
          <a:lstStyle>
            <a:lvl1pPr>
              <a:defRPr sz="8000" b="1">
                <a:solidFill>
                  <a:schemeClr val="bg1"/>
                </a:solidFill>
                <a:latin typeface="Aptos Display" panose="020B0004020202020204" pitchFamily="34" charset="0"/>
              </a:defRPr>
            </a:lvl1pPr>
          </a:lstStyle>
          <a:p>
            <a:endParaRPr lang="en-US" dirty="0"/>
          </a:p>
        </p:txBody>
      </p:sp>
      <p:sp>
        <p:nvSpPr>
          <p:cNvPr id="12" name="AutoShape 3">
            <a:extLst>
              <a:ext uri="{FF2B5EF4-FFF2-40B4-BE49-F238E27FC236}">
                <a16:creationId xmlns:a16="http://schemas.microsoft.com/office/drawing/2014/main" id="{CA23A74C-8A10-A0F3-083F-34554A714178}"/>
              </a:ext>
            </a:extLst>
          </p:cNvPr>
          <p:cNvSpPr/>
          <p:nvPr userDrawn="1"/>
        </p:nvSpPr>
        <p:spPr>
          <a:xfrm>
            <a:off x="5731528" y="3424237"/>
            <a:ext cx="6141202" cy="9525"/>
          </a:xfrm>
          <a:prstGeom prst="rect">
            <a:avLst/>
          </a:prstGeom>
          <a:solidFill>
            <a:schemeClr val="accent1"/>
          </a:solidFill>
        </p:spPr>
        <p:txBody>
          <a:bodyPr/>
          <a:lstStyle/>
          <a:p>
            <a:endParaRPr lang="en-US" dirty="0"/>
          </a:p>
        </p:txBody>
      </p:sp>
      <p:sp>
        <p:nvSpPr>
          <p:cNvPr id="14" name="Freeform 4">
            <a:extLst>
              <a:ext uri="{FF2B5EF4-FFF2-40B4-BE49-F238E27FC236}">
                <a16:creationId xmlns:a16="http://schemas.microsoft.com/office/drawing/2014/main" id="{6A4B7D25-94AC-F861-A5A3-0C9C6C1695D7}"/>
              </a:ext>
            </a:extLst>
          </p:cNvPr>
          <p:cNvSpPr/>
          <p:nvPr userDrawn="1"/>
        </p:nvSpPr>
        <p:spPr>
          <a:xfrm>
            <a:off x="11417642"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2"/>
            <a:stretch>
              <a:fillRect r="-485744"/>
            </a:stretch>
          </a:blipFill>
        </p:spPr>
        <p:txBody>
          <a:bodyPr/>
          <a:lstStyle/>
          <a:p>
            <a:endParaRPr lang="en-US" dirty="0"/>
          </a:p>
        </p:txBody>
      </p:sp>
    </p:spTree>
    <p:extLst>
      <p:ext uri="{BB962C8B-B14F-4D97-AF65-F5344CB8AC3E}">
        <p14:creationId xmlns:p14="http://schemas.microsoft.com/office/powerpoint/2010/main" val="33206269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3_Content Slide-smaller headers">
    <p:spTree>
      <p:nvGrpSpPr>
        <p:cNvPr id="1" name=""/>
        <p:cNvGrpSpPr/>
        <p:nvPr/>
      </p:nvGrpSpPr>
      <p:grpSpPr>
        <a:xfrm>
          <a:off x="0" y="0"/>
          <a:ext cx="0" cy="0"/>
          <a:chOff x="0" y="0"/>
          <a:chExt cx="0" cy="0"/>
        </a:xfrm>
      </p:grpSpPr>
      <p:sp>
        <p:nvSpPr>
          <p:cNvPr id="7" name="Text Placeholder 17">
            <a:extLst>
              <a:ext uri="{FF2B5EF4-FFF2-40B4-BE49-F238E27FC236}">
                <a16:creationId xmlns:a16="http://schemas.microsoft.com/office/drawing/2014/main" id="{BC346A8C-5C1D-114F-94D6-BBB1ED290669}"/>
              </a:ext>
            </a:extLst>
          </p:cNvPr>
          <p:cNvSpPr>
            <a:spLocks noGrp="1"/>
          </p:cNvSpPr>
          <p:nvPr>
            <p:ph type="body" sz="quarter" idx="13"/>
          </p:nvPr>
        </p:nvSpPr>
        <p:spPr>
          <a:xfrm>
            <a:off x="383808" y="2035250"/>
            <a:ext cx="5676478" cy="473616"/>
          </a:xfrm>
          <a:prstGeom prst="rect">
            <a:avLst/>
          </a:prstGeom>
        </p:spPr>
        <p:txBody>
          <a:bodyPr lIns="0" tIns="0" rIns="0" bIns="0">
            <a:noAutofit/>
          </a:bodyPr>
          <a:lstStyle>
            <a:lvl1pPr marL="0" indent="0">
              <a:lnSpc>
                <a:spcPct val="90000"/>
              </a:lnSpc>
              <a:buNone/>
              <a:defRPr sz="1600" b="0" i="0">
                <a:solidFill>
                  <a:srgbClr val="414299"/>
                </a:solidFill>
                <a:latin typeface="Exo" panose="02000503000000000000" pitchFamily="2" charset="77"/>
                <a:cs typeface="Arial" panose="020B0604020202020204" pitchFamily="34" charset="0"/>
              </a:defRPr>
            </a:lvl1pPr>
            <a:lvl2pPr marL="457154" indent="0">
              <a:lnSpc>
                <a:spcPts val="1400"/>
              </a:lnSpc>
              <a:buNone/>
              <a:defRPr sz="1400">
                <a:solidFill>
                  <a:srgbClr val="2576B7"/>
                </a:solidFill>
                <a:latin typeface="Arial" panose="020B0604020202020204" pitchFamily="34" charset="0"/>
                <a:cs typeface="Arial" panose="020B0604020202020204" pitchFamily="34" charset="0"/>
              </a:defRPr>
            </a:lvl2pPr>
            <a:lvl3pPr marL="914309" indent="0">
              <a:lnSpc>
                <a:spcPts val="1400"/>
              </a:lnSpc>
              <a:buNone/>
              <a:defRPr sz="1400">
                <a:solidFill>
                  <a:srgbClr val="2576B7"/>
                </a:solidFill>
                <a:latin typeface="Arial" panose="020B0604020202020204" pitchFamily="34" charset="0"/>
                <a:cs typeface="Arial" panose="020B0604020202020204" pitchFamily="34" charset="0"/>
              </a:defRPr>
            </a:lvl3pPr>
            <a:lvl4pPr marL="1371463" indent="0">
              <a:lnSpc>
                <a:spcPts val="1400"/>
              </a:lnSpc>
              <a:buNone/>
              <a:defRPr sz="1400">
                <a:solidFill>
                  <a:srgbClr val="2576B7"/>
                </a:solidFill>
                <a:latin typeface="Arial" panose="020B0604020202020204" pitchFamily="34" charset="0"/>
                <a:cs typeface="Arial" panose="020B0604020202020204" pitchFamily="34" charset="0"/>
              </a:defRPr>
            </a:lvl4pPr>
            <a:lvl5pPr marL="1828617" indent="0">
              <a:lnSpc>
                <a:spcPts val="1400"/>
              </a:lnSpc>
              <a:buNone/>
              <a:defRPr sz="1400">
                <a:solidFill>
                  <a:srgbClr val="2576B7"/>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1" name="Text Placeholder 14">
            <a:extLst>
              <a:ext uri="{FF2B5EF4-FFF2-40B4-BE49-F238E27FC236}">
                <a16:creationId xmlns:a16="http://schemas.microsoft.com/office/drawing/2014/main" id="{4B8B8A6C-F3E5-4C48-A9BB-D5FCE566C12E}"/>
              </a:ext>
            </a:extLst>
          </p:cNvPr>
          <p:cNvSpPr>
            <a:spLocks noGrp="1"/>
          </p:cNvSpPr>
          <p:nvPr>
            <p:ph type="body" sz="quarter" idx="12"/>
          </p:nvPr>
        </p:nvSpPr>
        <p:spPr>
          <a:xfrm>
            <a:off x="371428" y="3127758"/>
            <a:ext cx="3744424" cy="2680175"/>
          </a:xfrm>
          <a:prstGeom prst="rect">
            <a:avLst/>
          </a:prstGeom>
        </p:spPr>
        <p:txBody>
          <a:bodyPr lIns="0" tIns="0" rIns="0" bIns="0" numCol="1" spcCol="360000">
            <a:noAutofit/>
          </a:bodyPr>
          <a:lstStyle>
            <a:lvl1pPr marL="0" indent="0">
              <a:lnSpc>
                <a:spcPct val="110000"/>
              </a:lnSpc>
              <a:buNone/>
              <a:defRPr sz="1400" b="0" i="0">
                <a:solidFill>
                  <a:srgbClr val="000000"/>
                </a:solidFill>
                <a:latin typeface="Roboto Condensed Light" panose="02000000000000000000" pitchFamily="2" charset="0"/>
                <a:cs typeface="Arial Narrow" panose="020B0604020202020204" pitchFamily="34" charset="0"/>
              </a:defRPr>
            </a:lvl1pPr>
            <a:lvl2pPr marL="457154" indent="0">
              <a:lnSpc>
                <a:spcPts val="1700"/>
              </a:lnSpc>
              <a:buNone/>
              <a:defRPr sz="1400">
                <a:solidFill>
                  <a:srgbClr val="4B4B4B"/>
                </a:solidFill>
                <a:latin typeface="Arial" panose="020B0604020202020204" pitchFamily="34" charset="0"/>
                <a:cs typeface="Arial" panose="020B0604020202020204" pitchFamily="34" charset="0"/>
              </a:defRPr>
            </a:lvl2pPr>
            <a:lvl3pPr marL="914309" indent="0">
              <a:lnSpc>
                <a:spcPts val="1700"/>
              </a:lnSpc>
              <a:buNone/>
              <a:defRPr sz="1400">
                <a:solidFill>
                  <a:srgbClr val="4B4B4B"/>
                </a:solidFill>
                <a:latin typeface="Arial" panose="020B0604020202020204" pitchFamily="34" charset="0"/>
                <a:cs typeface="Arial" panose="020B0604020202020204" pitchFamily="34" charset="0"/>
              </a:defRPr>
            </a:lvl3pPr>
            <a:lvl4pPr marL="1371463" indent="0">
              <a:lnSpc>
                <a:spcPts val="1700"/>
              </a:lnSpc>
              <a:buNone/>
              <a:defRPr sz="1400">
                <a:solidFill>
                  <a:srgbClr val="4B4B4B"/>
                </a:solidFill>
                <a:latin typeface="Arial" panose="020B0604020202020204" pitchFamily="34" charset="0"/>
                <a:cs typeface="Arial" panose="020B0604020202020204" pitchFamily="34" charset="0"/>
              </a:defRPr>
            </a:lvl4pPr>
            <a:lvl5pPr marL="1828617" indent="0">
              <a:lnSpc>
                <a:spcPts val="1700"/>
              </a:lnSpc>
              <a:buNone/>
              <a:defRPr sz="1400">
                <a:solidFill>
                  <a:srgbClr val="4B4B4B"/>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5" name="Text Placeholder 2">
            <a:extLst>
              <a:ext uri="{FF2B5EF4-FFF2-40B4-BE49-F238E27FC236}">
                <a16:creationId xmlns:a16="http://schemas.microsoft.com/office/drawing/2014/main" id="{77409FE2-813B-724E-86F8-B4EDF3C9F288}"/>
              </a:ext>
            </a:extLst>
          </p:cNvPr>
          <p:cNvSpPr>
            <a:spLocks noGrp="1"/>
          </p:cNvSpPr>
          <p:nvPr>
            <p:ph type="body" sz="quarter" idx="18" hasCustomPrompt="1"/>
          </p:nvPr>
        </p:nvSpPr>
        <p:spPr>
          <a:xfrm>
            <a:off x="287238" y="625475"/>
            <a:ext cx="5452353" cy="369948"/>
          </a:xfrm>
          <a:prstGeom prst="rect">
            <a:avLst/>
          </a:prstGeom>
        </p:spPr>
        <p:txBody>
          <a:bodyPr/>
          <a:lstStyle>
            <a:lvl1pPr marL="0" indent="0" algn="l">
              <a:spcBef>
                <a:spcPts val="0"/>
              </a:spcBef>
              <a:buNone/>
              <a:defRPr sz="2000">
                <a:solidFill>
                  <a:srgbClr val="414299"/>
                </a:solidFill>
                <a:latin typeface="Montserrat" pitchFamily="2" charset="77"/>
              </a:defRPr>
            </a:lvl1pPr>
          </a:lstStyle>
          <a:p>
            <a:pPr lvl="0"/>
            <a:r>
              <a:rPr lang="en-US"/>
              <a:t>CLICK TO EDIT MASTER TEXT STYLES</a:t>
            </a:r>
          </a:p>
        </p:txBody>
      </p:sp>
      <p:sp>
        <p:nvSpPr>
          <p:cNvPr id="16" name="Text Placeholder 2">
            <a:extLst>
              <a:ext uri="{FF2B5EF4-FFF2-40B4-BE49-F238E27FC236}">
                <a16:creationId xmlns:a16="http://schemas.microsoft.com/office/drawing/2014/main" id="{8B6FA7CC-51AB-1D4A-BE65-D02E5A9AEBA4}"/>
              </a:ext>
            </a:extLst>
          </p:cNvPr>
          <p:cNvSpPr>
            <a:spLocks noGrp="1"/>
          </p:cNvSpPr>
          <p:nvPr>
            <p:ph type="body" sz="quarter" idx="19" hasCustomPrompt="1"/>
          </p:nvPr>
        </p:nvSpPr>
        <p:spPr>
          <a:xfrm>
            <a:off x="290412" y="1030587"/>
            <a:ext cx="6885741" cy="589867"/>
          </a:xfrm>
          <a:prstGeom prst="rect">
            <a:avLst/>
          </a:prstGeom>
        </p:spPr>
        <p:txBody>
          <a:bodyPr/>
          <a:lstStyle>
            <a:lvl1pPr marL="0" indent="0" algn="l">
              <a:spcBef>
                <a:spcPts val="0"/>
              </a:spcBef>
              <a:buNone/>
              <a:defRPr sz="4000" b="1" i="0">
                <a:solidFill>
                  <a:srgbClr val="777777"/>
                </a:solidFill>
                <a:latin typeface="Montserrat SemiBold" panose="00000700000000000000" pitchFamily="2" charset="0"/>
              </a:defRPr>
            </a:lvl1pPr>
          </a:lstStyle>
          <a:p>
            <a:pPr lvl="0"/>
            <a:r>
              <a:rPr lang="en-US" dirty="0"/>
              <a:t>Click to Edit Master Styles</a:t>
            </a:r>
          </a:p>
        </p:txBody>
      </p:sp>
    </p:spTree>
    <p:extLst>
      <p:ext uri="{BB962C8B-B14F-4D97-AF65-F5344CB8AC3E}">
        <p14:creationId xmlns:p14="http://schemas.microsoft.com/office/powerpoint/2010/main" val="32162231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B4E3A1-7920-3577-5A8E-81374D74DB9B}"/>
              </a:ext>
            </a:extLst>
          </p:cNvPr>
          <p:cNvSpPr>
            <a:spLocks noGrp="1"/>
          </p:cNvSpPr>
          <p:nvPr>
            <p:ph type="title"/>
          </p:nvPr>
        </p:nvSpPr>
        <p:spPr>
          <a:xfrm>
            <a:off x="0" y="2526425"/>
            <a:ext cx="12192000" cy="1600200"/>
          </a:xfrm>
          <a:prstGeom prst="rect">
            <a:avLst/>
          </a:prstGeom>
        </p:spPr>
        <p:txBody>
          <a:bodyPr anchor="b"/>
          <a:lstStyle>
            <a:lvl1pPr algn="ctr">
              <a:defRPr sz="8000" b="1">
                <a:solidFill>
                  <a:schemeClr val="bg1"/>
                </a:solidFill>
                <a:latin typeface="Aptos Display" panose="020B0004020202020204" pitchFamily="34" charset="0"/>
              </a:defRPr>
            </a:lvl1pPr>
          </a:lstStyle>
          <a:p>
            <a:endParaRPr lang="en-US" dirty="0"/>
          </a:p>
        </p:txBody>
      </p:sp>
    </p:spTree>
    <p:extLst>
      <p:ext uri="{BB962C8B-B14F-4D97-AF65-F5344CB8AC3E}">
        <p14:creationId xmlns:p14="http://schemas.microsoft.com/office/powerpoint/2010/main" val="22821852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638262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8" name="Picture Placeholder 2">
            <a:extLst>
              <a:ext uri="{FF2B5EF4-FFF2-40B4-BE49-F238E27FC236}">
                <a16:creationId xmlns:a16="http://schemas.microsoft.com/office/drawing/2014/main" id="{77A992F6-D680-B03A-4C5F-F6ED881F7595}"/>
              </a:ext>
            </a:extLst>
          </p:cNvPr>
          <p:cNvSpPr>
            <a:spLocks noGrp="1"/>
          </p:cNvSpPr>
          <p:nvPr>
            <p:ph type="pic" idx="1"/>
          </p:nvPr>
        </p:nvSpPr>
        <p:spPr>
          <a:xfrm>
            <a:off x="0" y="0"/>
            <a:ext cx="5412257" cy="68580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9" name="Rectangle 8">
            <a:extLst>
              <a:ext uri="{FF2B5EF4-FFF2-40B4-BE49-F238E27FC236}">
                <a16:creationId xmlns:a16="http://schemas.microsoft.com/office/drawing/2014/main" id="{A2B82C47-8C1B-7F8E-AEFA-1ABA7B6B2711}"/>
              </a:ext>
            </a:extLst>
          </p:cNvPr>
          <p:cNvSpPr/>
          <p:nvPr userDrawn="1"/>
        </p:nvSpPr>
        <p:spPr>
          <a:xfrm>
            <a:off x="5412259" y="0"/>
            <a:ext cx="6779741"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4">
            <a:extLst>
              <a:ext uri="{FF2B5EF4-FFF2-40B4-BE49-F238E27FC236}">
                <a16:creationId xmlns:a16="http://schemas.microsoft.com/office/drawing/2014/main" id="{6A4B7D25-94AC-F861-A5A3-0C9C6C1695D7}"/>
              </a:ext>
            </a:extLst>
          </p:cNvPr>
          <p:cNvSpPr/>
          <p:nvPr userDrawn="1"/>
        </p:nvSpPr>
        <p:spPr>
          <a:xfrm>
            <a:off x="11417642"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2"/>
            <a:stretch>
              <a:fillRect r="-485744"/>
            </a:stretch>
          </a:blipFill>
        </p:spPr>
        <p:txBody>
          <a:bodyPr/>
          <a:lstStyle/>
          <a:p>
            <a:endParaRPr lang="en-US" dirty="0"/>
          </a:p>
        </p:txBody>
      </p:sp>
      <p:sp>
        <p:nvSpPr>
          <p:cNvPr id="26" name="Content Placeholder 2">
            <a:extLst>
              <a:ext uri="{FF2B5EF4-FFF2-40B4-BE49-F238E27FC236}">
                <a16:creationId xmlns:a16="http://schemas.microsoft.com/office/drawing/2014/main" id="{34B21D06-004B-5206-FDD6-141A5F4023C7}"/>
              </a:ext>
            </a:extLst>
          </p:cNvPr>
          <p:cNvSpPr>
            <a:spLocks noGrp="1"/>
          </p:cNvSpPr>
          <p:nvPr>
            <p:ph sz="half" idx="10"/>
          </p:nvPr>
        </p:nvSpPr>
        <p:spPr>
          <a:xfrm>
            <a:off x="6315603" y="2133600"/>
            <a:ext cx="5181600" cy="3995032"/>
          </a:xfrm>
          <a:prstGeom prst="rect">
            <a:avLst/>
          </a:prstGeom>
        </p:spPr>
        <p:txBody>
          <a:bodyPr/>
          <a:lstStyle>
            <a:lvl1pPr marL="0" indent="0">
              <a:buNone/>
              <a:defRPr/>
            </a:lvl1pPr>
          </a:lstStyle>
          <a:p>
            <a:pPr lvl="0"/>
            <a:endParaRPr lang="en-US" dirty="0"/>
          </a:p>
        </p:txBody>
      </p:sp>
      <p:sp>
        <p:nvSpPr>
          <p:cNvPr id="6" name="Title 1">
            <a:extLst>
              <a:ext uri="{FF2B5EF4-FFF2-40B4-BE49-F238E27FC236}">
                <a16:creationId xmlns:a16="http://schemas.microsoft.com/office/drawing/2014/main" id="{14DFCD9E-01B0-3C92-C82F-83D2AE4F3141}"/>
              </a:ext>
            </a:extLst>
          </p:cNvPr>
          <p:cNvSpPr>
            <a:spLocks noGrp="1"/>
          </p:cNvSpPr>
          <p:nvPr>
            <p:ph type="title"/>
          </p:nvPr>
        </p:nvSpPr>
        <p:spPr>
          <a:xfrm>
            <a:off x="6315604" y="390037"/>
            <a:ext cx="5181599" cy="1600200"/>
          </a:xfrm>
          <a:prstGeom prst="rect">
            <a:avLst/>
          </a:prstGeom>
        </p:spPr>
        <p:txBody>
          <a:bodyPr anchor="b"/>
          <a:lstStyle>
            <a:lvl1pPr>
              <a:defRPr sz="6000" b="1">
                <a:solidFill>
                  <a:schemeClr val="tx1"/>
                </a:solidFill>
                <a:latin typeface="Aptos Display" panose="020B0004020202020204" pitchFamily="34" charset="0"/>
              </a:defRPr>
            </a:lvl1pPr>
          </a:lstStyle>
          <a:p>
            <a:endParaRPr lang="en-US" dirty="0"/>
          </a:p>
        </p:txBody>
      </p:sp>
    </p:spTree>
    <p:extLst>
      <p:ext uri="{BB962C8B-B14F-4D97-AF65-F5344CB8AC3E}">
        <p14:creationId xmlns:p14="http://schemas.microsoft.com/office/powerpoint/2010/main" val="238063889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2B82C47-8C1B-7F8E-AEFA-1ABA7B6B2711}"/>
              </a:ext>
            </a:extLst>
          </p:cNvPr>
          <p:cNvSpPr/>
          <p:nvPr userDrawn="1"/>
        </p:nvSpPr>
        <p:spPr>
          <a:xfrm>
            <a:off x="6779743" y="0"/>
            <a:ext cx="5412257"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4">
            <a:extLst>
              <a:ext uri="{FF2B5EF4-FFF2-40B4-BE49-F238E27FC236}">
                <a16:creationId xmlns:a16="http://schemas.microsoft.com/office/drawing/2014/main" id="{6A4B7D25-94AC-F861-A5A3-0C9C6C1695D7}"/>
              </a:ext>
            </a:extLst>
          </p:cNvPr>
          <p:cNvSpPr/>
          <p:nvPr userDrawn="1"/>
        </p:nvSpPr>
        <p:spPr>
          <a:xfrm>
            <a:off x="11417642"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2"/>
            <a:stretch>
              <a:fillRect r="-485744"/>
            </a:stretch>
          </a:blipFill>
        </p:spPr>
        <p:txBody>
          <a:bodyPr/>
          <a:lstStyle/>
          <a:p>
            <a:endParaRPr lang="en-US" dirty="0"/>
          </a:p>
        </p:txBody>
      </p:sp>
      <p:sp>
        <p:nvSpPr>
          <p:cNvPr id="26" name="Content Placeholder 2">
            <a:extLst>
              <a:ext uri="{FF2B5EF4-FFF2-40B4-BE49-F238E27FC236}">
                <a16:creationId xmlns:a16="http://schemas.microsoft.com/office/drawing/2014/main" id="{34B21D06-004B-5206-FDD6-141A5F4023C7}"/>
              </a:ext>
            </a:extLst>
          </p:cNvPr>
          <p:cNvSpPr>
            <a:spLocks noGrp="1"/>
          </p:cNvSpPr>
          <p:nvPr>
            <p:ph sz="half" idx="10"/>
          </p:nvPr>
        </p:nvSpPr>
        <p:spPr>
          <a:xfrm>
            <a:off x="312821" y="2406316"/>
            <a:ext cx="6154100" cy="4235116"/>
          </a:xfrm>
          <a:prstGeom prst="rect">
            <a:avLst/>
          </a:prstGeom>
        </p:spPr>
        <p:txBody>
          <a:bodyPr/>
          <a:lstStyle>
            <a:lvl1pPr marL="0" indent="0">
              <a:buNone/>
              <a:defRPr/>
            </a:lvl1pPr>
          </a:lstStyle>
          <a:p>
            <a:pPr lvl="0"/>
            <a:endParaRPr lang="en-US" dirty="0"/>
          </a:p>
        </p:txBody>
      </p:sp>
      <p:sp>
        <p:nvSpPr>
          <p:cNvPr id="6" name="Title 1">
            <a:extLst>
              <a:ext uri="{FF2B5EF4-FFF2-40B4-BE49-F238E27FC236}">
                <a16:creationId xmlns:a16="http://schemas.microsoft.com/office/drawing/2014/main" id="{14DFCD9E-01B0-3C92-C82F-83D2AE4F3141}"/>
              </a:ext>
            </a:extLst>
          </p:cNvPr>
          <p:cNvSpPr>
            <a:spLocks noGrp="1"/>
          </p:cNvSpPr>
          <p:nvPr>
            <p:ph type="title"/>
          </p:nvPr>
        </p:nvSpPr>
        <p:spPr>
          <a:xfrm>
            <a:off x="312820" y="533400"/>
            <a:ext cx="6154101" cy="1600200"/>
          </a:xfrm>
          <a:prstGeom prst="rect">
            <a:avLst/>
          </a:prstGeom>
        </p:spPr>
        <p:txBody>
          <a:bodyPr anchor="b"/>
          <a:lstStyle>
            <a:lvl1pPr>
              <a:defRPr sz="6000" b="1">
                <a:solidFill>
                  <a:schemeClr val="tx1"/>
                </a:solidFill>
                <a:latin typeface="Aptos Display" panose="020B0004020202020204" pitchFamily="34" charset="0"/>
              </a:defRPr>
            </a:lvl1pPr>
          </a:lstStyle>
          <a:p>
            <a:endParaRPr lang="en-US" dirty="0"/>
          </a:p>
        </p:txBody>
      </p:sp>
      <p:sp>
        <p:nvSpPr>
          <p:cNvPr id="8" name="Picture Placeholder 2">
            <a:extLst>
              <a:ext uri="{FF2B5EF4-FFF2-40B4-BE49-F238E27FC236}">
                <a16:creationId xmlns:a16="http://schemas.microsoft.com/office/drawing/2014/main" id="{77A992F6-D680-B03A-4C5F-F6ED881F7595}"/>
              </a:ext>
            </a:extLst>
          </p:cNvPr>
          <p:cNvSpPr>
            <a:spLocks noGrp="1"/>
          </p:cNvSpPr>
          <p:nvPr>
            <p:ph type="pic" idx="1"/>
          </p:nvPr>
        </p:nvSpPr>
        <p:spPr>
          <a:xfrm>
            <a:off x="7154778" y="633662"/>
            <a:ext cx="4724401" cy="5494969"/>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269241605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1_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B4E3A1-7920-3577-5A8E-81374D74DB9B}"/>
              </a:ext>
            </a:extLst>
          </p:cNvPr>
          <p:cNvSpPr>
            <a:spLocks noGrp="1"/>
          </p:cNvSpPr>
          <p:nvPr>
            <p:ph type="title"/>
          </p:nvPr>
        </p:nvSpPr>
        <p:spPr>
          <a:xfrm>
            <a:off x="4837111" y="371420"/>
            <a:ext cx="6097589" cy="1600200"/>
          </a:xfrm>
          <a:prstGeom prst="rect">
            <a:avLst/>
          </a:prstGeom>
        </p:spPr>
        <p:txBody>
          <a:bodyPr anchor="b"/>
          <a:lstStyle>
            <a:lvl1pPr>
              <a:defRPr sz="6000" b="1">
                <a:solidFill>
                  <a:schemeClr val="bg1"/>
                </a:solidFill>
                <a:latin typeface="Aptos Display" panose="020B0004020202020204" pitchFamily="34" charset="0"/>
              </a:defRPr>
            </a:lvl1pPr>
          </a:lstStyle>
          <a:p>
            <a:endParaRPr lang="en-US" dirty="0"/>
          </a:p>
        </p:txBody>
      </p:sp>
      <p:sp>
        <p:nvSpPr>
          <p:cNvPr id="3" name="Picture Placeholder 2">
            <a:extLst>
              <a:ext uri="{FF2B5EF4-FFF2-40B4-BE49-F238E27FC236}">
                <a16:creationId xmlns:a16="http://schemas.microsoft.com/office/drawing/2014/main" id="{8F70D78E-CAA5-2346-9CC6-351BE115322D}"/>
              </a:ext>
            </a:extLst>
          </p:cNvPr>
          <p:cNvSpPr>
            <a:spLocks noGrp="1"/>
          </p:cNvSpPr>
          <p:nvPr>
            <p:ph type="pic" idx="1"/>
          </p:nvPr>
        </p:nvSpPr>
        <p:spPr>
          <a:xfrm>
            <a:off x="0" y="0"/>
            <a:ext cx="4629150" cy="68580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337E4897-2A90-9560-22A5-DEEF5A78EC52}"/>
              </a:ext>
            </a:extLst>
          </p:cNvPr>
          <p:cNvSpPr>
            <a:spLocks noGrp="1"/>
          </p:cNvSpPr>
          <p:nvPr>
            <p:ph type="body" sz="half" idx="2"/>
          </p:nvPr>
        </p:nvSpPr>
        <p:spPr>
          <a:xfrm>
            <a:off x="4837111" y="2211388"/>
            <a:ext cx="6097589" cy="3811588"/>
          </a:xfrm>
          <a:prstGeom prst="rect">
            <a:avLst/>
          </a:prstGeom>
        </p:spPr>
        <p:txBody>
          <a:bodyPr/>
          <a:lstStyle>
            <a:lvl1pPr marL="0" indent="0">
              <a:buNone/>
              <a:defRPr sz="24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endParaRPr lang="en-US" dirty="0"/>
          </a:p>
        </p:txBody>
      </p:sp>
    </p:spTree>
    <p:extLst>
      <p:ext uri="{BB962C8B-B14F-4D97-AF65-F5344CB8AC3E}">
        <p14:creationId xmlns:p14="http://schemas.microsoft.com/office/powerpoint/2010/main" val="167923949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14DFCD9E-01B0-3C92-C82F-83D2AE4F3141}"/>
              </a:ext>
            </a:extLst>
          </p:cNvPr>
          <p:cNvSpPr>
            <a:spLocks noGrp="1"/>
          </p:cNvSpPr>
          <p:nvPr>
            <p:ph type="title" hasCustomPrompt="1"/>
          </p:nvPr>
        </p:nvSpPr>
        <p:spPr>
          <a:xfrm>
            <a:off x="388673" y="42256"/>
            <a:ext cx="3932237" cy="1600200"/>
          </a:xfrm>
          <a:prstGeom prst="rect">
            <a:avLst/>
          </a:prstGeom>
        </p:spPr>
        <p:txBody>
          <a:bodyPr anchor="b"/>
          <a:lstStyle>
            <a:lvl1pPr>
              <a:defRPr sz="8000" b="1">
                <a:solidFill>
                  <a:schemeClr val="bg1"/>
                </a:solidFill>
                <a:latin typeface="Aptos Display" panose="020B0004020202020204" pitchFamily="34" charset="0"/>
              </a:defRPr>
            </a:lvl1pPr>
          </a:lstStyle>
          <a:p>
            <a:r>
              <a:rPr lang="en-US" dirty="0"/>
              <a:t>Title</a:t>
            </a:r>
          </a:p>
        </p:txBody>
      </p:sp>
      <p:sp>
        <p:nvSpPr>
          <p:cNvPr id="7" name="Text Placeholder 3">
            <a:extLst>
              <a:ext uri="{FF2B5EF4-FFF2-40B4-BE49-F238E27FC236}">
                <a16:creationId xmlns:a16="http://schemas.microsoft.com/office/drawing/2014/main" id="{FB2B39A5-A03F-0238-EB1D-025F87A277E6}"/>
              </a:ext>
            </a:extLst>
          </p:cNvPr>
          <p:cNvSpPr>
            <a:spLocks noGrp="1"/>
          </p:cNvSpPr>
          <p:nvPr>
            <p:ph type="body" sz="half" idx="2" hasCustomPrompt="1"/>
          </p:nvPr>
        </p:nvSpPr>
        <p:spPr>
          <a:xfrm>
            <a:off x="388674" y="1509106"/>
            <a:ext cx="4183322" cy="1100223"/>
          </a:xfrm>
          <a:prstGeom prst="rect">
            <a:avLst/>
          </a:prstGeom>
        </p:spPr>
        <p:txBody>
          <a:bodyPr/>
          <a:lstStyle>
            <a:lvl1pPr marL="0" indent="0">
              <a:buNone/>
              <a:defRPr sz="24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sp>
        <p:nvSpPr>
          <p:cNvPr id="8" name="Picture Placeholder 2">
            <a:extLst>
              <a:ext uri="{FF2B5EF4-FFF2-40B4-BE49-F238E27FC236}">
                <a16:creationId xmlns:a16="http://schemas.microsoft.com/office/drawing/2014/main" id="{77A992F6-D680-B03A-4C5F-F6ED881F7595}"/>
              </a:ext>
            </a:extLst>
          </p:cNvPr>
          <p:cNvSpPr>
            <a:spLocks noGrp="1"/>
          </p:cNvSpPr>
          <p:nvPr>
            <p:ph type="pic" idx="1"/>
          </p:nvPr>
        </p:nvSpPr>
        <p:spPr>
          <a:xfrm>
            <a:off x="406379" y="3058061"/>
            <a:ext cx="4592764" cy="34290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9" name="Rectangle 8">
            <a:extLst>
              <a:ext uri="{FF2B5EF4-FFF2-40B4-BE49-F238E27FC236}">
                <a16:creationId xmlns:a16="http://schemas.microsoft.com/office/drawing/2014/main" id="{A2B82C47-8C1B-7F8E-AEFA-1ABA7B6B2711}"/>
              </a:ext>
            </a:extLst>
          </p:cNvPr>
          <p:cNvSpPr/>
          <p:nvPr userDrawn="1"/>
        </p:nvSpPr>
        <p:spPr>
          <a:xfrm>
            <a:off x="5412259" y="0"/>
            <a:ext cx="6779741"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4">
            <a:extLst>
              <a:ext uri="{FF2B5EF4-FFF2-40B4-BE49-F238E27FC236}">
                <a16:creationId xmlns:a16="http://schemas.microsoft.com/office/drawing/2014/main" id="{6A4B7D25-94AC-F861-A5A3-0C9C6C1695D7}"/>
              </a:ext>
            </a:extLst>
          </p:cNvPr>
          <p:cNvSpPr/>
          <p:nvPr userDrawn="1"/>
        </p:nvSpPr>
        <p:spPr>
          <a:xfrm>
            <a:off x="11417642"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2"/>
            <a:stretch>
              <a:fillRect r="-485744"/>
            </a:stretch>
          </a:blipFill>
        </p:spPr>
        <p:txBody>
          <a:bodyPr/>
          <a:lstStyle/>
          <a:p>
            <a:endParaRPr lang="en-US" dirty="0"/>
          </a:p>
        </p:txBody>
      </p:sp>
      <p:sp>
        <p:nvSpPr>
          <p:cNvPr id="26" name="Content Placeholder 2">
            <a:extLst>
              <a:ext uri="{FF2B5EF4-FFF2-40B4-BE49-F238E27FC236}">
                <a16:creationId xmlns:a16="http://schemas.microsoft.com/office/drawing/2014/main" id="{34B21D06-004B-5206-FDD6-141A5F4023C7}"/>
              </a:ext>
            </a:extLst>
          </p:cNvPr>
          <p:cNvSpPr>
            <a:spLocks noGrp="1"/>
          </p:cNvSpPr>
          <p:nvPr>
            <p:ph sz="half" idx="10"/>
          </p:nvPr>
        </p:nvSpPr>
        <p:spPr>
          <a:xfrm>
            <a:off x="6211329" y="1253331"/>
            <a:ext cx="5181600" cy="4351338"/>
          </a:xfrm>
          <a:prstGeom prst="rect">
            <a:avLst/>
          </a:prstGeom>
        </p:spPr>
        <p:txBody>
          <a:bodyPr/>
          <a:lstStyle>
            <a:lvl1pPr marL="0" indent="0">
              <a:buNone/>
              <a:defRPr/>
            </a:lvl1pPr>
          </a:lstStyle>
          <a:p>
            <a:pPr lvl="0"/>
            <a:endParaRPr lang="en-US" dirty="0"/>
          </a:p>
        </p:txBody>
      </p:sp>
    </p:spTree>
    <p:extLst>
      <p:ext uri="{BB962C8B-B14F-4D97-AF65-F5344CB8AC3E}">
        <p14:creationId xmlns:p14="http://schemas.microsoft.com/office/powerpoint/2010/main" val="132170108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2B82C47-8C1B-7F8E-AEFA-1ABA7B6B2711}"/>
              </a:ext>
            </a:extLst>
          </p:cNvPr>
          <p:cNvSpPr/>
          <p:nvPr userDrawn="1"/>
        </p:nvSpPr>
        <p:spPr>
          <a:xfrm>
            <a:off x="5412259" y="0"/>
            <a:ext cx="6779741"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14DFCD9E-01B0-3C92-C82F-83D2AE4F3141}"/>
              </a:ext>
            </a:extLst>
          </p:cNvPr>
          <p:cNvSpPr>
            <a:spLocks noGrp="1"/>
          </p:cNvSpPr>
          <p:nvPr>
            <p:ph type="title"/>
          </p:nvPr>
        </p:nvSpPr>
        <p:spPr>
          <a:xfrm>
            <a:off x="629305" y="3250677"/>
            <a:ext cx="3932237" cy="1600200"/>
          </a:xfrm>
          <a:prstGeom prst="rect">
            <a:avLst/>
          </a:prstGeom>
        </p:spPr>
        <p:txBody>
          <a:bodyPr anchor="b"/>
          <a:lstStyle>
            <a:lvl1pPr>
              <a:defRPr sz="8000" b="1">
                <a:solidFill>
                  <a:schemeClr val="bg1"/>
                </a:solidFill>
                <a:latin typeface="Aptos Display" panose="020B0004020202020204" pitchFamily="34" charset="0"/>
              </a:defRPr>
            </a:lvl1pPr>
          </a:lstStyle>
          <a:p>
            <a:endParaRPr lang="en-US" dirty="0"/>
          </a:p>
        </p:txBody>
      </p:sp>
      <p:sp>
        <p:nvSpPr>
          <p:cNvPr id="12" name="AutoShape 3">
            <a:extLst>
              <a:ext uri="{FF2B5EF4-FFF2-40B4-BE49-F238E27FC236}">
                <a16:creationId xmlns:a16="http://schemas.microsoft.com/office/drawing/2014/main" id="{CA23A74C-8A10-A0F3-083F-34554A714178}"/>
              </a:ext>
            </a:extLst>
          </p:cNvPr>
          <p:cNvSpPr/>
          <p:nvPr userDrawn="1"/>
        </p:nvSpPr>
        <p:spPr>
          <a:xfrm>
            <a:off x="5731528" y="3424237"/>
            <a:ext cx="6141202" cy="9525"/>
          </a:xfrm>
          <a:prstGeom prst="rect">
            <a:avLst/>
          </a:prstGeom>
          <a:solidFill>
            <a:schemeClr val="accent1"/>
          </a:solidFill>
        </p:spPr>
        <p:txBody>
          <a:bodyPr/>
          <a:lstStyle/>
          <a:p>
            <a:endParaRPr lang="en-US" dirty="0"/>
          </a:p>
        </p:txBody>
      </p:sp>
      <p:sp>
        <p:nvSpPr>
          <p:cNvPr id="14" name="Freeform 4">
            <a:extLst>
              <a:ext uri="{FF2B5EF4-FFF2-40B4-BE49-F238E27FC236}">
                <a16:creationId xmlns:a16="http://schemas.microsoft.com/office/drawing/2014/main" id="{6A4B7D25-94AC-F861-A5A3-0C9C6C1695D7}"/>
              </a:ext>
            </a:extLst>
          </p:cNvPr>
          <p:cNvSpPr/>
          <p:nvPr userDrawn="1"/>
        </p:nvSpPr>
        <p:spPr>
          <a:xfrm>
            <a:off x="11417642"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2"/>
            <a:stretch>
              <a:fillRect r="-485744"/>
            </a:stretch>
          </a:blipFill>
        </p:spPr>
        <p:txBody>
          <a:bodyPr/>
          <a:lstStyle/>
          <a:p>
            <a:endParaRPr lang="en-US" dirty="0"/>
          </a:p>
        </p:txBody>
      </p:sp>
      <p:sp>
        <p:nvSpPr>
          <p:cNvPr id="3" name="Rectangle 2">
            <a:extLst>
              <a:ext uri="{FF2B5EF4-FFF2-40B4-BE49-F238E27FC236}">
                <a16:creationId xmlns:a16="http://schemas.microsoft.com/office/drawing/2014/main" id="{D8AAA84A-778F-815C-589E-C7A17C1BFCCC}"/>
              </a:ext>
            </a:extLst>
          </p:cNvPr>
          <p:cNvSpPr/>
          <p:nvPr userDrawn="1"/>
        </p:nvSpPr>
        <p:spPr>
          <a:xfrm>
            <a:off x="5422900" y="0"/>
            <a:ext cx="6769099" cy="617837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5620540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4_Title Onl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2B82C47-8C1B-7F8E-AEFA-1ABA7B6B2711}"/>
              </a:ext>
            </a:extLst>
          </p:cNvPr>
          <p:cNvSpPr/>
          <p:nvPr userDrawn="1"/>
        </p:nvSpPr>
        <p:spPr>
          <a:xfrm>
            <a:off x="5412259" y="0"/>
            <a:ext cx="6779741"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14DFCD9E-01B0-3C92-C82F-83D2AE4F3141}"/>
              </a:ext>
            </a:extLst>
          </p:cNvPr>
          <p:cNvSpPr>
            <a:spLocks noGrp="1"/>
          </p:cNvSpPr>
          <p:nvPr>
            <p:ph type="title"/>
          </p:nvPr>
        </p:nvSpPr>
        <p:spPr>
          <a:xfrm>
            <a:off x="629305" y="3250677"/>
            <a:ext cx="3932237" cy="1600200"/>
          </a:xfrm>
          <a:prstGeom prst="rect">
            <a:avLst/>
          </a:prstGeom>
        </p:spPr>
        <p:txBody>
          <a:bodyPr anchor="b"/>
          <a:lstStyle>
            <a:lvl1pPr>
              <a:defRPr sz="8000" b="1">
                <a:solidFill>
                  <a:schemeClr val="bg1"/>
                </a:solidFill>
                <a:latin typeface="Aptos Display" panose="020B0004020202020204" pitchFamily="34" charset="0"/>
              </a:defRPr>
            </a:lvl1pPr>
          </a:lstStyle>
          <a:p>
            <a:endParaRPr lang="en-US" dirty="0"/>
          </a:p>
        </p:txBody>
      </p:sp>
      <p:sp>
        <p:nvSpPr>
          <p:cNvPr id="12" name="AutoShape 3">
            <a:extLst>
              <a:ext uri="{FF2B5EF4-FFF2-40B4-BE49-F238E27FC236}">
                <a16:creationId xmlns:a16="http://schemas.microsoft.com/office/drawing/2014/main" id="{CA23A74C-8A10-A0F3-083F-34554A714178}"/>
              </a:ext>
            </a:extLst>
          </p:cNvPr>
          <p:cNvSpPr/>
          <p:nvPr userDrawn="1"/>
        </p:nvSpPr>
        <p:spPr>
          <a:xfrm>
            <a:off x="5731528" y="3424237"/>
            <a:ext cx="6141202" cy="9525"/>
          </a:xfrm>
          <a:prstGeom prst="rect">
            <a:avLst/>
          </a:prstGeom>
          <a:solidFill>
            <a:schemeClr val="accent1"/>
          </a:solidFill>
        </p:spPr>
        <p:txBody>
          <a:bodyPr/>
          <a:lstStyle/>
          <a:p>
            <a:endParaRPr lang="en-US" dirty="0"/>
          </a:p>
        </p:txBody>
      </p:sp>
      <p:sp>
        <p:nvSpPr>
          <p:cNvPr id="14" name="Freeform 4">
            <a:extLst>
              <a:ext uri="{FF2B5EF4-FFF2-40B4-BE49-F238E27FC236}">
                <a16:creationId xmlns:a16="http://schemas.microsoft.com/office/drawing/2014/main" id="{6A4B7D25-94AC-F861-A5A3-0C9C6C1695D7}"/>
              </a:ext>
            </a:extLst>
          </p:cNvPr>
          <p:cNvSpPr/>
          <p:nvPr userDrawn="1"/>
        </p:nvSpPr>
        <p:spPr>
          <a:xfrm>
            <a:off x="11417642"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2"/>
            <a:stretch>
              <a:fillRect r="-485744"/>
            </a:stretch>
          </a:blipFill>
        </p:spPr>
        <p:txBody>
          <a:bodyPr/>
          <a:lstStyle/>
          <a:p>
            <a:endParaRPr lang="en-US" dirty="0"/>
          </a:p>
        </p:txBody>
      </p:sp>
    </p:spTree>
    <p:extLst>
      <p:ext uri="{BB962C8B-B14F-4D97-AF65-F5344CB8AC3E}">
        <p14:creationId xmlns:p14="http://schemas.microsoft.com/office/powerpoint/2010/main" val="1449245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12.xml"/><Relationship Id="rId7"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5" Type="http://schemas.openxmlformats.org/officeDocument/2006/relationships/slideLayout" Target="../slideLayouts/slideLayout14.xml"/><Relationship Id="rId4" Type="http://schemas.openxmlformats.org/officeDocument/2006/relationships/slideLayout" Target="../slideLayouts/slideLayout1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5" Type="http://schemas.openxmlformats.org/officeDocument/2006/relationships/slideLayout" Target="../slideLayouts/slideLayout20.xml"/><Relationship Id="rId4" Type="http://schemas.openxmlformats.org/officeDocument/2006/relationships/slideLayout" Target="../slideLayouts/slideLayout19.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5" Type="http://schemas.openxmlformats.org/officeDocument/2006/relationships/slideLayout" Target="../slideLayouts/slideLayout28.xml"/><Relationship Id="rId4" Type="http://schemas.openxmlformats.org/officeDocument/2006/relationships/slideLayout" Target="../slideLayouts/slideLayout27.xml"/><Relationship Id="rId9"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2728E3-3234-9A51-6F92-91BA3D81BCE5}"/>
              </a:ext>
            </a:extLst>
          </p:cNvPr>
          <p:cNvSpPr>
            <a:spLocks noGrp="1"/>
          </p:cNvSpPr>
          <p:nvPr>
            <p:ph type="title"/>
          </p:nvPr>
        </p:nvSpPr>
        <p:spPr>
          <a:xfrm>
            <a:off x="838200" y="2135319"/>
            <a:ext cx="10515600" cy="1325563"/>
          </a:xfrm>
          <a:prstGeom prst="rect">
            <a:avLst/>
          </a:prstGeom>
        </p:spPr>
        <p:txBody>
          <a:bodyPr vert="horz" lIns="91440" tIns="45720" rIns="91440" bIns="45720" rtlCol="0" anchor="ctr">
            <a:noAutofit/>
          </a:bodyPr>
          <a:lstStyle/>
          <a:p>
            <a:endParaRPr lang="en-US" dirty="0"/>
          </a:p>
        </p:txBody>
      </p:sp>
      <p:sp>
        <p:nvSpPr>
          <p:cNvPr id="3" name="Text Placeholder 2">
            <a:extLst>
              <a:ext uri="{FF2B5EF4-FFF2-40B4-BE49-F238E27FC236}">
                <a16:creationId xmlns:a16="http://schemas.microsoft.com/office/drawing/2014/main" id="{0F466AF4-91C7-0E6C-3971-7E4AF21B8CC3}"/>
              </a:ext>
            </a:extLst>
          </p:cNvPr>
          <p:cNvSpPr>
            <a:spLocks noGrp="1"/>
          </p:cNvSpPr>
          <p:nvPr>
            <p:ph type="body" idx="1"/>
          </p:nvPr>
        </p:nvSpPr>
        <p:spPr>
          <a:xfrm>
            <a:off x="838200" y="3659698"/>
            <a:ext cx="10515600" cy="489117"/>
          </a:xfrm>
          <a:prstGeom prst="rect">
            <a:avLst/>
          </a:prstGeom>
        </p:spPr>
        <p:txBody>
          <a:bodyPr vert="horz" lIns="91440" tIns="45720" rIns="91440" bIns="45720" rtlCol="0">
            <a:normAutofit/>
          </a:bodyPr>
          <a:lstStyle/>
          <a:p>
            <a:pPr lvl="0"/>
            <a:endParaRPr lang="en-US" dirty="0"/>
          </a:p>
        </p:txBody>
      </p:sp>
      <p:sp>
        <p:nvSpPr>
          <p:cNvPr id="16" name="AutoShape 2">
            <a:extLst>
              <a:ext uri="{FF2B5EF4-FFF2-40B4-BE49-F238E27FC236}">
                <a16:creationId xmlns:a16="http://schemas.microsoft.com/office/drawing/2014/main" id="{50F70583-1DB9-22BA-D5E0-D84EE58A3D81}"/>
              </a:ext>
            </a:extLst>
          </p:cNvPr>
          <p:cNvSpPr/>
          <p:nvPr userDrawn="1"/>
        </p:nvSpPr>
        <p:spPr>
          <a:xfrm>
            <a:off x="0" y="7374"/>
            <a:ext cx="381000" cy="1713146"/>
          </a:xfrm>
          <a:prstGeom prst="rect">
            <a:avLst/>
          </a:prstGeom>
          <a:solidFill>
            <a:srgbClr val="055C9D"/>
          </a:solidFill>
        </p:spPr>
        <p:txBody>
          <a:bodyPr/>
          <a:lstStyle/>
          <a:p>
            <a:endParaRPr lang="en-US" dirty="0"/>
          </a:p>
        </p:txBody>
      </p:sp>
      <p:sp>
        <p:nvSpPr>
          <p:cNvPr id="17" name="AutoShape 3">
            <a:extLst>
              <a:ext uri="{FF2B5EF4-FFF2-40B4-BE49-F238E27FC236}">
                <a16:creationId xmlns:a16="http://schemas.microsoft.com/office/drawing/2014/main" id="{9A3D363F-6E5B-1C3B-5A9D-8DB4BA03E8C4}"/>
              </a:ext>
            </a:extLst>
          </p:cNvPr>
          <p:cNvSpPr/>
          <p:nvPr userDrawn="1"/>
        </p:nvSpPr>
        <p:spPr>
          <a:xfrm>
            <a:off x="0" y="1720520"/>
            <a:ext cx="381000" cy="1713146"/>
          </a:xfrm>
          <a:prstGeom prst="rect">
            <a:avLst/>
          </a:prstGeom>
          <a:solidFill>
            <a:srgbClr val="DF5B2F"/>
          </a:solidFill>
        </p:spPr>
        <p:txBody>
          <a:bodyPr/>
          <a:lstStyle/>
          <a:p>
            <a:endParaRPr lang="en-US"/>
          </a:p>
        </p:txBody>
      </p:sp>
      <p:sp>
        <p:nvSpPr>
          <p:cNvPr id="18" name="AutoShape 4">
            <a:extLst>
              <a:ext uri="{FF2B5EF4-FFF2-40B4-BE49-F238E27FC236}">
                <a16:creationId xmlns:a16="http://schemas.microsoft.com/office/drawing/2014/main" id="{66CF7C1C-F605-51C5-5C03-4F119CD402A2}"/>
              </a:ext>
            </a:extLst>
          </p:cNvPr>
          <p:cNvSpPr/>
          <p:nvPr userDrawn="1"/>
        </p:nvSpPr>
        <p:spPr>
          <a:xfrm>
            <a:off x="0" y="3429969"/>
            <a:ext cx="381000" cy="1713146"/>
          </a:xfrm>
          <a:prstGeom prst="rect">
            <a:avLst/>
          </a:prstGeom>
          <a:solidFill>
            <a:srgbClr val="FCC30B"/>
          </a:solidFill>
        </p:spPr>
        <p:txBody>
          <a:bodyPr/>
          <a:lstStyle/>
          <a:p>
            <a:endParaRPr lang="en-US" dirty="0"/>
          </a:p>
        </p:txBody>
      </p:sp>
      <p:sp>
        <p:nvSpPr>
          <p:cNvPr id="19" name="AutoShape 5">
            <a:extLst>
              <a:ext uri="{FF2B5EF4-FFF2-40B4-BE49-F238E27FC236}">
                <a16:creationId xmlns:a16="http://schemas.microsoft.com/office/drawing/2014/main" id="{9146C6F4-8DBC-8151-F085-7B3144DE82F3}"/>
              </a:ext>
            </a:extLst>
          </p:cNvPr>
          <p:cNvSpPr/>
          <p:nvPr userDrawn="1"/>
        </p:nvSpPr>
        <p:spPr>
          <a:xfrm>
            <a:off x="0" y="5137480"/>
            <a:ext cx="381000" cy="1713146"/>
          </a:xfrm>
          <a:prstGeom prst="rect">
            <a:avLst/>
          </a:prstGeom>
          <a:solidFill>
            <a:srgbClr val="9BC04B"/>
          </a:solidFill>
        </p:spPr>
        <p:txBody>
          <a:bodyPr/>
          <a:lstStyle/>
          <a:p>
            <a:endParaRPr lang="en-US"/>
          </a:p>
        </p:txBody>
      </p:sp>
      <p:sp>
        <p:nvSpPr>
          <p:cNvPr id="4" name="Freeform 4">
            <a:extLst>
              <a:ext uri="{FF2B5EF4-FFF2-40B4-BE49-F238E27FC236}">
                <a16:creationId xmlns:a16="http://schemas.microsoft.com/office/drawing/2014/main" id="{2C3DD6D9-F6F3-7766-C598-BD00799B2583}"/>
              </a:ext>
            </a:extLst>
          </p:cNvPr>
          <p:cNvSpPr/>
          <p:nvPr userDrawn="1"/>
        </p:nvSpPr>
        <p:spPr>
          <a:xfrm>
            <a:off x="11417642"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11"/>
            <a:stretch>
              <a:fillRect r="-485744"/>
            </a:stretch>
          </a:blipFill>
        </p:spPr>
        <p:txBody>
          <a:bodyPr/>
          <a:lstStyle/>
          <a:p>
            <a:endParaRPr lang="en-US" dirty="0"/>
          </a:p>
        </p:txBody>
      </p:sp>
    </p:spTree>
    <p:extLst>
      <p:ext uri="{BB962C8B-B14F-4D97-AF65-F5344CB8AC3E}">
        <p14:creationId xmlns:p14="http://schemas.microsoft.com/office/powerpoint/2010/main" val="518338749"/>
      </p:ext>
    </p:extLst>
  </p:cSld>
  <p:clrMap bg1="lt1" tx1="dk1" bg2="lt2" tx2="dk2" accent1="accent1" accent2="accent2" accent3="accent3" accent4="accent4" accent5="accent5" accent6="accent6" hlink="hlink" folHlink="folHlink"/>
  <p:sldLayoutIdLst>
    <p:sldLayoutId id="2147483777" r:id="rId1"/>
    <p:sldLayoutId id="2147483779" r:id="rId2"/>
    <p:sldLayoutId id="2147483651" r:id="rId3"/>
    <p:sldLayoutId id="2147483820" r:id="rId4"/>
    <p:sldLayoutId id="2147483780" r:id="rId5"/>
    <p:sldLayoutId id="2147483778" r:id="rId6"/>
    <p:sldLayoutId id="2147483834" r:id="rId7"/>
    <p:sldLayoutId id="2147483835" r:id="rId8"/>
    <p:sldLayoutId id="2147483836" r:id="rId9"/>
  </p:sldLayoutIdLst>
  <p:txStyles>
    <p:titleStyle>
      <a:lvl1pPr algn="l" defTabSz="914400" rtl="0" eaLnBrk="1" latinLnBrk="0" hangingPunct="1">
        <a:lnSpc>
          <a:spcPct val="90000"/>
        </a:lnSpc>
        <a:spcBef>
          <a:spcPct val="0"/>
        </a:spcBef>
        <a:buNone/>
        <a:defRPr sz="8000" b="1"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BCF651D-69ED-25B0-2CCA-948AF0321EA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0278B4E-1E41-0419-7856-25EE7A4DF05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AutoShape 3">
            <a:extLst>
              <a:ext uri="{FF2B5EF4-FFF2-40B4-BE49-F238E27FC236}">
                <a16:creationId xmlns:a16="http://schemas.microsoft.com/office/drawing/2014/main" id="{C8B098E2-CA48-5AA5-56E0-BCF43134C691}"/>
              </a:ext>
            </a:extLst>
          </p:cNvPr>
          <p:cNvSpPr/>
          <p:nvPr userDrawn="1"/>
        </p:nvSpPr>
        <p:spPr>
          <a:xfrm>
            <a:off x="0" y="0"/>
            <a:ext cx="381000" cy="6858000"/>
          </a:xfrm>
          <a:prstGeom prst="rect">
            <a:avLst/>
          </a:prstGeom>
          <a:solidFill>
            <a:srgbClr val="DF5B2F"/>
          </a:solidFill>
        </p:spPr>
        <p:txBody>
          <a:bodyPr/>
          <a:lstStyle/>
          <a:p>
            <a:endParaRPr lang="en-US"/>
          </a:p>
        </p:txBody>
      </p:sp>
      <p:sp>
        <p:nvSpPr>
          <p:cNvPr id="8" name="Freeform 4">
            <a:extLst>
              <a:ext uri="{FF2B5EF4-FFF2-40B4-BE49-F238E27FC236}">
                <a16:creationId xmlns:a16="http://schemas.microsoft.com/office/drawing/2014/main" id="{427E9094-8046-B6B7-918F-FC7E669A7149}"/>
              </a:ext>
            </a:extLst>
          </p:cNvPr>
          <p:cNvSpPr/>
          <p:nvPr userDrawn="1"/>
        </p:nvSpPr>
        <p:spPr>
          <a:xfrm>
            <a:off x="11417642"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8"/>
            <a:stretch>
              <a:fillRect r="-485744"/>
            </a:stretch>
          </a:blipFill>
        </p:spPr>
        <p:txBody>
          <a:bodyPr/>
          <a:lstStyle/>
          <a:p>
            <a:endParaRPr lang="en-US" dirty="0"/>
          </a:p>
        </p:txBody>
      </p:sp>
    </p:spTree>
    <p:extLst>
      <p:ext uri="{BB962C8B-B14F-4D97-AF65-F5344CB8AC3E}">
        <p14:creationId xmlns:p14="http://schemas.microsoft.com/office/powerpoint/2010/main" val="3126511973"/>
      </p:ext>
    </p:extLst>
  </p:cSld>
  <p:clrMap bg1="lt1" tx1="dk1" bg2="lt2" tx2="dk2" accent1="accent1" accent2="accent2" accent3="accent3" accent4="accent4" accent5="accent5" accent6="accent6" hlink="hlink" folHlink="folHlink"/>
  <p:sldLayoutIdLst>
    <p:sldLayoutId id="2147483782" r:id="rId1"/>
    <p:sldLayoutId id="2147483783" r:id="rId2"/>
    <p:sldLayoutId id="2147483784" r:id="rId3"/>
    <p:sldLayoutId id="2147483822" r:id="rId4"/>
    <p:sldLayoutId id="2147483785" r:id="rId5"/>
    <p:sldLayoutId id="2147483786" r:id="rId6"/>
  </p:sldLayoutIdLst>
  <p:txStyles>
    <p:title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9427769"/>
      </p:ext>
    </p:extLst>
  </p:cSld>
  <p:clrMap bg1="lt1" tx1="dk1" bg2="lt2" tx2="dk2" accent1="accent1" accent2="accent2" accent3="accent3" accent4="accent4" accent5="accent5" accent6="accent6" hlink="hlink" folHlink="folHlink"/>
  <p:sldLayoutIdLst>
    <p:sldLayoutId id="2147483797" r:id="rId1"/>
    <p:sldLayoutId id="2147483798" r:id="rId2"/>
    <p:sldLayoutId id="2147483799" r:id="rId3"/>
    <p:sldLayoutId id="2147483800" r:id="rId4"/>
    <p:sldLayoutId id="2147483801" r:id="rId5"/>
    <p:sldLayoutId id="2147483815" r:id="rId6"/>
    <p:sldLayoutId id="2147483687" r:id="rId7"/>
    <p:sldLayoutId id="2147483833"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accent4"/>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3594865"/>
      </p:ext>
    </p:extLst>
  </p:cSld>
  <p:clrMap bg1="lt1" tx1="dk1" bg2="lt2" tx2="dk2" accent1="accent1" accent2="accent2" accent3="accent3" accent4="accent4" accent5="accent5" accent6="accent6" hlink="hlink" folHlink="folHlink"/>
  <p:sldLayoutIdLst>
    <p:sldLayoutId id="2147483807" r:id="rId1"/>
    <p:sldLayoutId id="2147483808" r:id="rId2"/>
    <p:sldLayoutId id="2147483809" r:id="rId3"/>
    <p:sldLayoutId id="2147483810" r:id="rId4"/>
    <p:sldLayoutId id="2147483811" r:id="rId5"/>
    <p:sldLayoutId id="2147483696" r:id="rId6"/>
    <p:sldLayoutId id="2147483813" r:id="rId7"/>
    <p:sldLayoutId id="2147483817"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7.gif"/><Relationship Id="rId4" Type="http://schemas.openxmlformats.org/officeDocument/2006/relationships/image" Target="../media/image6.gif"/></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hyperlink" Target="https://src.healthpei.ca/performance-development-toolkit" TargetMode="External"/><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1.xml"/></Relationships>
</file>

<file path=ppt/slides/_rels/slide3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29.xml"/><Relationship Id="rId1" Type="http://schemas.openxmlformats.org/officeDocument/2006/relationships/slideLayout" Target="../slideLayouts/slideLayout3.xml"/><Relationship Id="rId5" Type="http://schemas.openxmlformats.org/officeDocument/2006/relationships/image" Target="../media/image12.svg"/><Relationship Id="rId4" Type="http://schemas.openxmlformats.org/officeDocument/2006/relationships/image" Target="../media/image11.svg"/></Relationships>
</file>

<file path=ppt/slides/_rels/slide38.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notesSlide" Target="../notesSlides/notesSlide30.xml"/><Relationship Id="rId1" Type="http://schemas.openxmlformats.org/officeDocument/2006/relationships/slideLayout" Target="../slideLayouts/slideLayout3.xml"/><Relationship Id="rId5" Type="http://schemas.openxmlformats.org/officeDocument/2006/relationships/image" Target="../media/image15.svg"/><Relationship Id="rId4" Type="http://schemas.openxmlformats.org/officeDocument/2006/relationships/image" Target="../media/image14.sv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5.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5.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5.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8.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FB0596-E19C-C03C-FCE9-11B352224904}"/>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0AC9ADC-A4CE-0637-3417-E56327849869}"/>
              </a:ext>
            </a:extLst>
          </p:cNvPr>
          <p:cNvSpPr>
            <a:spLocks noGrp="1"/>
          </p:cNvSpPr>
          <p:nvPr>
            <p:ph type="title"/>
          </p:nvPr>
        </p:nvSpPr>
        <p:spPr>
          <a:xfrm>
            <a:off x="376796" y="1569720"/>
            <a:ext cx="4765655" cy="1600200"/>
          </a:xfrm>
        </p:spPr>
        <p:txBody>
          <a:bodyPr/>
          <a:lstStyle/>
          <a:p>
            <a:r>
              <a:rPr lang="en-US" dirty="0"/>
              <a:t>Welcome! </a:t>
            </a:r>
            <a:br>
              <a:rPr lang="en-US" sz="5400" dirty="0"/>
            </a:br>
            <a:r>
              <a:rPr lang="en-US" sz="2800" b="0" dirty="0">
                <a:solidFill>
                  <a:schemeClr val="accent1">
                    <a:lumMod val="60000"/>
                    <a:lumOff val="40000"/>
                  </a:schemeClr>
                </a:solidFill>
              </a:rPr>
              <a:t>As you wait for the webinar to begin, please answer in the chat…</a:t>
            </a:r>
          </a:p>
        </p:txBody>
      </p:sp>
      <p:sp>
        <p:nvSpPr>
          <p:cNvPr id="5" name="TextBox 4">
            <a:extLst>
              <a:ext uri="{FF2B5EF4-FFF2-40B4-BE49-F238E27FC236}">
                <a16:creationId xmlns:a16="http://schemas.microsoft.com/office/drawing/2014/main" id="{BD0D695C-44BF-0031-131D-5D7FB3A0E236}"/>
              </a:ext>
            </a:extLst>
          </p:cNvPr>
          <p:cNvSpPr txBox="1"/>
          <p:nvPr/>
        </p:nvSpPr>
        <p:spPr>
          <a:xfrm>
            <a:off x="6096000" y="834631"/>
            <a:ext cx="5612524" cy="3954929"/>
          </a:xfrm>
          <a:prstGeom prst="rect">
            <a:avLst/>
          </a:prstGeom>
          <a:noFill/>
        </p:spPr>
        <p:txBody>
          <a:bodyPr wrap="square" rtlCol="0">
            <a:spAutoFit/>
          </a:bodyPr>
          <a:lstStyle/>
          <a:p>
            <a:pPr>
              <a:spcAft>
                <a:spcPts val="1800"/>
              </a:spcAft>
            </a:pPr>
            <a:r>
              <a:rPr lang="en-US" sz="2800" b="1" dirty="0"/>
              <a:t>How do you feel about receiving  performance reviews? </a:t>
            </a:r>
          </a:p>
          <a:p>
            <a:pPr marL="514350" indent="-514350">
              <a:spcAft>
                <a:spcPts val="1200"/>
              </a:spcAft>
              <a:buAutoNum type="alphaUcPeriod"/>
            </a:pPr>
            <a:r>
              <a:rPr lang="en-US" sz="2000" dirty="0"/>
              <a:t>Ugh! Can we skip it?</a:t>
            </a:r>
          </a:p>
          <a:p>
            <a:pPr marL="514350" indent="-514350">
              <a:spcAft>
                <a:spcPts val="1200"/>
              </a:spcAft>
              <a:buAutoNum type="alphaUcPeriod"/>
            </a:pPr>
            <a:r>
              <a:rPr lang="en-US" sz="2000" dirty="0"/>
              <a:t>Okay, but I’d rather not have one.</a:t>
            </a:r>
          </a:p>
          <a:p>
            <a:pPr marL="514350" indent="-514350">
              <a:spcAft>
                <a:spcPts val="1200"/>
              </a:spcAft>
              <a:buAutoNum type="alphaUcPeriod"/>
            </a:pPr>
            <a:r>
              <a:rPr lang="en-US" sz="2000" dirty="0"/>
              <a:t>Meh. It’s part of being employed.</a:t>
            </a:r>
          </a:p>
          <a:p>
            <a:pPr marL="514350" indent="-514350">
              <a:spcAft>
                <a:spcPts val="1200"/>
              </a:spcAft>
              <a:buAutoNum type="alphaUcPeriod"/>
            </a:pPr>
            <a:r>
              <a:rPr lang="en-US" sz="2000" dirty="0"/>
              <a:t>I could warm up to it with the right manager.</a:t>
            </a:r>
          </a:p>
          <a:p>
            <a:pPr marL="514350" indent="-514350">
              <a:spcAft>
                <a:spcPts val="1200"/>
              </a:spcAft>
              <a:buAutoNum type="alphaUcPeriod"/>
            </a:pPr>
            <a:r>
              <a:rPr lang="en-US" sz="2000" dirty="0"/>
              <a:t>Excited. I can’t wait to hear about where I’m doing well and discuss training plans to improve!</a:t>
            </a:r>
          </a:p>
        </p:txBody>
      </p:sp>
    </p:spTree>
    <p:extLst>
      <p:ext uri="{BB962C8B-B14F-4D97-AF65-F5344CB8AC3E}">
        <p14:creationId xmlns:p14="http://schemas.microsoft.com/office/powerpoint/2010/main" val="37980318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C51DD61-D55E-674D-AEBB-748FE90FA60F}"/>
              </a:ext>
            </a:extLst>
          </p:cNvPr>
          <p:cNvSpPr>
            <a:spLocks noGrp="1"/>
          </p:cNvSpPr>
          <p:nvPr>
            <p:ph type="title"/>
          </p:nvPr>
        </p:nvSpPr>
        <p:spPr/>
        <p:txBody>
          <a:bodyPr/>
          <a:lstStyle/>
          <a:p>
            <a:r>
              <a:rPr lang="en-US" dirty="0"/>
              <a:t>How to Conduct Performance Reviews</a:t>
            </a:r>
          </a:p>
        </p:txBody>
      </p:sp>
    </p:spTree>
    <p:extLst>
      <p:ext uri="{BB962C8B-B14F-4D97-AF65-F5344CB8AC3E}">
        <p14:creationId xmlns:p14="http://schemas.microsoft.com/office/powerpoint/2010/main" val="24377046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29FE5D-B74C-D6C8-05E7-38E7953CA066}"/>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5982872-06E8-40A6-71BF-B7247630E0CD}"/>
              </a:ext>
            </a:extLst>
          </p:cNvPr>
          <p:cNvSpPr>
            <a:spLocks noGrp="1"/>
          </p:cNvSpPr>
          <p:nvPr>
            <p:ph type="title"/>
          </p:nvPr>
        </p:nvSpPr>
        <p:spPr/>
        <p:txBody>
          <a:bodyPr/>
          <a:lstStyle/>
          <a:p>
            <a:r>
              <a:rPr lang="en-US" dirty="0">
                <a:solidFill>
                  <a:schemeClr val="accent1">
                    <a:lumMod val="60000"/>
                    <a:lumOff val="40000"/>
                  </a:schemeClr>
                </a:solidFill>
              </a:rPr>
              <a:t>Answer in the chat</a:t>
            </a:r>
          </a:p>
        </p:txBody>
      </p:sp>
      <p:sp>
        <p:nvSpPr>
          <p:cNvPr id="5" name="TextBox 4">
            <a:extLst>
              <a:ext uri="{FF2B5EF4-FFF2-40B4-BE49-F238E27FC236}">
                <a16:creationId xmlns:a16="http://schemas.microsoft.com/office/drawing/2014/main" id="{A82D4665-A08C-D527-E141-D1AACEA6E832}"/>
              </a:ext>
            </a:extLst>
          </p:cNvPr>
          <p:cNvSpPr txBox="1"/>
          <p:nvPr/>
        </p:nvSpPr>
        <p:spPr>
          <a:xfrm>
            <a:off x="6096000" y="834631"/>
            <a:ext cx="5612524" cy="3954929"/>
          </a:xfrm>
          <a:prstGeom prst="rect">
            <a:avLst/>
          </a:prstGeom>
          <a:noFill/>
        </p:spPr>
        <p:txBody>
          <a:bodyPr wrap="square" rtlCol="0">
            <a:spAutoFit/>
          </a:bodyPr>
          <a:lstStyle/>
          <a:p>
            <a:pPr>
              <a:spcAft>
                <a:spcPts val="1800"/>
              </a:spcAft>
            </a:pPr>
            <a:r>
              <a:rPr lang="en-US" sz="2800" b="1" dirty="0"/>
              <a:t>How do you feel about receiving  performance reviews? </a:t>
            </a:r>
          </a:p>
          <a:p>
            <a:pPr marL="514350" indent="-514350">
              <a:spcAft>
                <a:spcPts val="1200"/>
              </a:spcAft>
              <a:buAutoNum type="alphaUcPeriod"/>
            </a:pPr>
            <a:r>
              <a:rPr lang="en-US" sz="2000" dirty="0"/>
              <a:t>Ugh! Can we skip it?</a:t>
            </a:r>
          </a:p>
          <a:p>
            <a:pPr marL="514350" indent="-514350">
              <a:spcAft>
                <a:spcPts val="1200"/>
              </a:spcAft>
              <a:buAutoNum type="alphaUcPeriod"/>
            </a:pPr>
            <a:r>
              <a:rPr lang="en-US" sz="2000" dirty="0"/>
              <a:t>Okay, but let’s get this over fast. </a:t>
            </a:r>
          </a:p>
          <a:p>
            <a:pPr marL="514350" indent="-514350">
              <a:spcAft>
                <a:spcPts val="1200"/>
              </a:spcAft>
              <a:buAutoNum type="alphaUcPeriod"/>
            </a:pPr>
            <a:r>
              <a:rPr lang="en-US" sz="2000" dirty="0"/>
              <a:t>Meh. It’s part of being employed… just another box to tick. </a:t>
            </a:r>
          </a:p>
          <a:p>
            <a:pPr marL="514350" indent="-514350">
              <a:spcAft>
                <a:spcPts val="1200"/>
              </a:spcAft>
              <a:buAutoNum type="alphaUcPeriod"/>
            </a:pPr>
            <a:r>
              <a:rPr lang="en-US" sz="2000" dirty="0"/>
              <a:t>I could warm up to it with the right manager.</a:t>
            </a:r>
          </a:p>
          <a:p>
            <a:pPr marL="514350" indent="-514350">
              <a:spcAft>
                <a:spcPts val="1200"/>
              </a:spcAft>
              <a:buAutoNum type="alphaUcPeriod"/>
            </a:pPr>
            <a:r>
              <a:rPr lang="en-US" sz="2000" dirty="0"/>
              <a:t>Excited. I can’t wait to hear about where I’m doing well and discuss how I can improve!</a:t>
            </a:r>
          </a:p>
        </p:txBody>
      </p:sp>
    </p:spTree>
    <p:extLst>
      <p:ext uri="{BB962C8B-B14F-4D97-AF65-F5344CB8AC3E}">
        <p14:creationId xmlns:p14="http://schemas.microsoft.com/office/powerpoint/2010/main" val="10536488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F1E567F-D1DD-B1F4-F048-64EDF2E90C2E}"/>
              </a:ext>
            </a:extLst>
          </p:cNvPr>
          <p:cNvSpPr/>
          <p:nvPr/>
        </p:nvSpPr>
        <p:spPr>
          <a:xfrm>
            <a:off x="9006840" y="0"/>
            <a:ext cx="3185160" cy="2778437"/>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1">
                    <a:lumMod val="60000"/>
                    <a:lumOff val="40000"/>
                  </a:schemeClr>
                </a:solidFill>
              </a:rPr>
              <a:t>Give a </a:t>
            </a:r>
          </a:p>
          <a:p>
            <a:pPr algn="ctr"/>
            <a:endParaRPr lang="en-US" b="1" dirty="0"/>
          </a:p>
          <a:p>
            <a:pPr algn="ctr"/>
            <a:endParaRPr lang="en-US" b="1" dirty="0"/>
          </a:p>
          <a:p>
            <a:pPr algn="ctr"/>
            <a:endParaRPr lang="en-US" b="1" dirty="0"/>
          </a:p>
          <a:p>
            <a:pPr algn="ctr"/>
            <a:endParaRPr lang="en-US" b="1" dirty="0"/>
          </a:p>
          <a:p>
            <a:pPr algn="ctr"/>
            <a:r>
              <a:rPr lang="en-US" b="1" dirty="0">
                <a:solidFill>
                  <a:schemeClr val="accent1">
                    <a:lumMod val="60000"/>
                    <a:lumOff val="40000"/>
                  </a:schemeClr>
                </a:solidFill>
              </a:rPr>
              <a:t>if you relate. </a:t>
            </a:r>
          </a:p>
        </p:txBody>
      </p:sp>
      <p:sp>
        <p:nvSpPr>
          <p:cNvPr id="2" name="Title 1">
            <a:extLst>
              <a:ext uri="{FF2B5EF4-FFF2-40B4-BE49-F238E27FC236}">
                <a16:creationId xmlns:a16="http://schemas.microsoft.com/office/drawing/2014/main" id="{0FA2AEF8-8882-4982-D26B-730C3C1805D8}"/>
              </a:ext>
            </a:extLst>
          </p:cNvPr>
          <p:cNvSpPr>
            <a:spLocks noGrp="1"/>
          </p:cNvSpPr>
          <p:nvPr>
            <p:ph type="title"/>
          </p:nvPr>
        </p:nvSpPr>
        <p:spPr>
          <a:xfrm>
            <a:off x="1139449" y="633244"/>
            <a:ext cx="6876791" cy="1347956"/>
          </a:xfrm>
        </p:spPr>
        <p:txBody>
          <a:bodyPr anchor="t"/>
          <a:lstStyle/>
          <a:p>
            <a:r>
              <a:rPr lang="en-US" sz="4400" dirty="0"/>
              <a:t>Common Challenges </a:t>
            </a:r>
            <a:br>
              <a:rPr lang="en-US" sz="4400" dirty="0"/>
            </a:br>
            <a:r>
              <a:rPr lang="en-US" sz="4400" dirty="0"/>
              <a:t>with Performance Reviews  </a:t>
            </a:r>
            <a:br>
              <a:rPr lang="en-US" sz="4400" dirty="0"/>
            </a:br>
            <a:br>
              <a:rPr lang="en-US" sz="4400" dirty="0"/>
            </a:br>
            <a:endParaRPr lang="en-US" sz="2000" dirty="0"/>
          </a:p>
        </p:txBody>
      </p:sp>
      <p:sp>
        <p:nvSpPr>
          <p:cNvPr id="3" name="Content Placeholder 2">
            <a:extLst>
              <a:ext uri="{FF2B5EF4-FFF2-40B4-BE49-F238E27FC236}">
                <a16:creationId xmlns:a16="http://schemas.microsoft.com/office/drawing/2014/main" id="{33B4867F-2B96-251D-2682-FDE30ACB690D}"/>
              </a:ext>
            </a:extLst>
          </p:cNvPr>
          <p:cNvSpPr>
            <a:spLocks noGrp="1"/>
          </p:cNvSpPr>
          <p:nvPr>
            <p:ph idx="1"/>
          </p:nvPr>
        </p:nvSpPr>
        <p:spPr>
          <a:xfrm>
            <a:off x="1139449" y="2289320"/>
            <a:ext cx="10515600" cy="489117"/>
          </a:xfrm>
        </p:spPr>
        <p:txBody>
          <a:bodyPr>
            <a:noAutofit/>
          </a:bodyPr>
          <a:lstStyle/>
          <a:p>
            <a:pPr marL="457200" indent="-457200">
              <a:buFont typeface="Arial" panose="020B0604020202020204" pitchFamily="34" charset="0"/>
              <a:buChar char="•"/>
            </a:pPr>
            <a:r>
              <a:rPr lang="en-US" sz="2000" dirty="0"/>
              <a:t>Lack of time for meaningful reviews</a:t>
            </a:r>
          </a:p>
          <a:p>
            <a:pPr marL="457200" indent="-457200">
              <a:buFont typeface="Arial" panose="020B0604020202020204" pitchFamily="34" charset="0"/>
              <a:buChar char="•"/>
            </a:pPr>
            <a:r>
              <a:rPr lang="en-US" sz="2000" dirty="0"/>
              <a:t>Keeping ongoing documentation of performance</a:t>
            </a:r>
          </a:p>
          <a:p>
            <a:pPr marL="457200" indent="-457200">
              <a:buFont typeface="Arial" panose="020B0604020202020204" pitchFamily="34" charset="0"/>
              <a:buChar char="•"/>
            </a:pPr>
            <a:r>
              <a:rPr lang="en-US" sz="2000" dirty="0"/>
              <a:t>Measuring performance objectively</a:t>
            </a:r>
          </a:p>
          <a:p>
            <a:pPr marL="457200" indent="-457200">
              <a:buFont typeface="Arial" panose="020B0604020202020204" pitchFamily="34" charset="0"/>
              <a:buChar char="•"/>
            </a:pPr>
            <a:r>
              <a:rPr lang="en-US" sz="2000" dirty="0"/>
              <a:t>Providing feedback across multiple disciplines and shifts</a:t>
            </a:r>
          </a:p>
          <a:p>
            <a:pPr marL="457200" indent="-457200">
              <a:buFont typeface="Arial" panose="020B0604020202020204" pitchFamily="34" charset="0"/>
              <a:buChar char="•"/>
            </a:pPr>
            <a:r>
              <a:rPr lang="en-US" sz="2000" dirty="0"/>
              <a:t>Balancing empathy with accountability</a:t>
            </a:r>
          </a:p>
          <a:p>
            <a:pPr marL="457200" indent="-457200">
              <a:buFont typeface="Arial" panose="020B0604020202020204" pitchFamily="34" charset="0"/>
              <a:buChar char="•"/>
            </a:pPr>
            <a:r>
              <a:rPr lang="en-US" sz="2000" dirty="0"/>
              <a:t>Addressing poor performance</a:t>
            </a:r>
          </a:p>
          <a:p>
            <a:pPr marL="457200" indent="-457200">
              <a:buFont typeface="Arial" panose="020B0604020202020204" pitchFamily="34" charset="0"/>
              <a:buChar char="•"/>
            </a:pPr>
            <a:r>
              <a:rPr lang="en-US" sz="2000" dirty="0"/>
              <a:t>Keeping high performers and average performers motivated</a:t>
            </a:r>
          </a:p>
          <a:p>
            <a:pPr marL="457200" indent="-457200">
              <a:buFont typeface="Arial" panose="020B0604020202020204" pitchFamily="34" charset="0"/>
              <a:buChar char="•"/>
            </a:pPr>
            <a:r>
              <a:rPr lang="en-US" sz="2000" dirty="0"/>
              <a:t>Lack of time for meaningful coaching and feedback throughout the year</a:t>
            </a:r>
          </a:p>
          <a:p>
            <a:pPr marL="457200" indent="-457200">
              <a:buFont typeface="Arial" panose="020B0604020202020204" pitchFamily="34" charset="0"/>
              <a:buChar char="•"/>
            </a:pPr>
            <a:endParaRPr lang="en-US" sz="2000" dirty="0"/>
          </a:p>
          <a:p>
            <a:endParaRPr lang="en-US" sz="2000" dirty="0"/>
          </a:p>
          <a:p>
            <a:endParaRPr lang="en-US" sz="2000" dirty="0"/>
          </a:p>
          <a:p>
            <a:endParaRPr lang="en-US" sz="2000" dirty="0"/>
          </a:p>
        </p:txBody>
      </p:sp>
      <p:pic>
        <p:nvPicPr>
          <p:cNvPr id="8" name="Graphic 7" descr="Thumbs up sign with solid fill">
            <a:extLst>
              <a:ext uri="{FF2B5EF4-FFF2-40B4-BE49-F238E27FC236}">
                <a16:creationId xmlns:a16="http://schemas.microsoft.com/office/drawing/2014/main" id="{C4EB8EDF-3B87-5DFF-AC0E-D75F9D1BE87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138151" y="850022"/>
            <a:ext cx="914400" cy="914400"/>
          </a:xfrm>
          <a:prstGeom prst="rect">
            <a:avLst/>
          </a:prstGeom>
        </p:spPr>
      </p:pic>
    </p:spTree>
    <p:extLst>
      <p:ext uri="{BB962C8B-B14F-4D97-AF65-F5344CB8AC3E}">
        <p14:creationId xmlns:p14="http://schemas.microsoft.com/office/powerpoint/2010/main" val="3378916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9DC353D-6EC2-62BF-B627-A63D26A612D8}"/>
              </a:ext>
            </a:extLst>
          </p:cNvPr>
          <p:cNvSpPr>
            <a:spLocks noGrp="1"/>
          </p:cNvSpPr>
          <p:nvPr>
            <p:ph type="title"/>
          </p:nvPr>
        </p:nvSpPr>
        <p:spPr/>
        <p:txBody>
          <a:bodyPr/>
          <a:lstStyle/>
          <a:p>
            <a:r>
              <a:rPr lang="en-US" dirty="0"/>
              <a:t>Where we’re going</a:t>
            </a:r>
          </a:p>
        </p:txBody>
      </p:sp>
      <p:sp>
        <p:nvSpPr>
          <p:cNvPr id="6" name="Content Placeholder 5">
            <a:extLst>
              <a:ext uri="{FF2B5EF4-FFF2-40B4-BE49-F238E27FC236}">
                <a16:creationId xmlns:a16="http://schemas.microsoft.com/office/drawing/2014/main" id="{60A68BF8-AF12-0B2D-2555-4FC74B4D82F3}"/>
              </a:ext>
            </a:extLst>
          </p:cNvPr>
          <p:cNvSpPr>
            <a:spLocks noGrp="1"/>
          </p:cNvSpPr>
          <p:nvPr>
            <p:ph idx="1"/>
          </p:nvPr>
        </p:nvSpPr>
        <p:spPr>
          <a:xfrm>
            <a:off x="1139449" y="2091200"/>
            <a:ext cx="10515600" cy="489117"/>
          </a:xfrm>
        </p:spPr>
        <p:txBody>
          <a:bodyPr>
            <a:noAutofit/>
          </a:bodyPr>
          <a:lstStyle/>
          <a:p>
            <a:pPr marL="514350" indent="-514350">
              <a:buFont typeface="+mj-lt"/>
              <a:buAutoNum type="arabicPeriod"/>
            </a:pPr>
            <a:r>
              <a:rPr lang="en-US" dirty="0"/>
              <a:t>The benefits of performance review</a:t>
            </a:r>
          </a:p>
          <a:p>
            <a:pPr marL="514350" indent="-514350">
              <a:buFont typeface="+mj-lt"/>
              <a:buAutoNum type="arabicPeriod"/>
            </a:pPr>
            <a:r>
              <a:rPr lang="en-US" dirty="0"/>
              <a:t>The performance review process</a:t>
            </a:r>
          </a:p>
          <a:p>
            <a:pPr marL="971550" lvl="1" indent="-514350">
              <a:buFont typeface="Arial" panose="020B0604020202020204" pitchFamily="34" charset="0"/>
              <a:buChar char="•"/>
            </a:pPr>
            <a:r>
              <a:rPr lang="en-US" dirty="0"/>
              <a:t>Tracking performance</a:t>
            </a:r>
          </a:p>
          <a:p>
            <a:pPr marL="971550" lvl="1" indent="-514350">
              <a:buFont typeface="Arial" panose="020B0604020202020204" pitchFamily="34" charset="0"/>
              <a:buChar char="•"/>
            </a:pPr>
            <a:r>
              <a:rPr lang="en-US" dirty="0"/>
              <a:t>Preparing for the review</a:t>
            </a:r>
          </a:p>
          <a:p>
            <a:pPr marL="971550" lvl="1" indent="-514350">
              <a:buFont typeface="Arial" panose="020B0604020202020204" pitchFamily="34" charset="0"/>
              <a:buChar char="•"/>
            </a:pPr>
            <a:r>
              <a:rPr lang="en-US" dirty="0"/>
              <a:t>Conducting the review</a:t>
            </a:r>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1368410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3C6918D-5091-FDF6-702D-31B268D785DD}"/>
              </a:ext>
            </a:extLst>
          </p:cNvPr>
          <p:cNvSpPr>
            <a:spLocks noGrp="1"/>
          </p:cNvSpPr>
          <p:nvPr>
            <p:ph type="title"/>
          </p:nvPr>
        </p:nvSpPr>
        <p:spPr>
          <a:xfrm>
            <a:off x="746760" y="3631677"/>
            <a:ext cx="3932237" cy="1600200"/>
          </a:xfrm>
        </p:spPr>
        <p:txBody>
          <a:bodyPr/>
          <a:lstStyle/>
          <a:p>
            <a:r>
              <a:rPr lang="en-US" sz="6600" dirty="0">
                <a:solidFill>
                  <a:schemeClr val="accent1">
                    <a:lumMod val="60000"/>
                    <a:lumOff val="40000"/>
                  </a:schemeClr>
                </a:solidFill>
              </a:rPr>
              <a:t>Answer in the chat or raise your hand</a:t>
            </a:r>
          </a:p>
        </p:txBody>
      </p:sp>
      <p:sp>
        <p:nvSpPr>
          <p:cNvPr id="5" name="TextBox 4">
            <a:extLst>
              <a:ext uri="{FF2B5EF4-FFF2-40B4-BE49-F238E27FC236}">
                <a16:creationId xmlns:a16="http://schemas.microsoft.com/office/drawing/2014/main" id="{7EE16441-93D3-BA1E-7121-66186DDC9538}"/>
              </a:ext>
            </a:extLst>
          </p:cNvPr>
          <p:cNvSpPr txBox="1"/>
          <p:nvPr/>
        </p:nvSpPr>
        <p:spPr>
          <a:xfrm>
            <a:off x="6096000" y="1618593"/>
            <a:ext cx="5349240" cy="3046988"/>
          </a:xfrm>
          <a:prstGeom prst="rect">
            <a:avLst/>
          </a:prstGeom>
          <a:noFill/>
        </p:spPr>
        <p:txBody>
          <a:bodyPr wrap="square" rtlCol="0">
            <a:spAutoFit/>
          </a:bodyPr>
          <a:lstStyle/>
          <a:p>
            <a:r>
              <a:rPr lang="en-US" sz="4800" b="1" dirty="0"/>
              <a:t>What are the benefits of doing performance reviews? </a:t>
            </a:r>
          </a:p>
        </p:txBody>
      </p:sp>
    </p:spTree>
    <p:extLst>
      <p:ext uri="{BB962C8B-B14F-4D97-AF65-F5344CB8AC3E}">
        <p14:creationId xmlns:p14="http://schemas.microsoft.com/office/powerpoint/2010/main" val="29566419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04D9E348-871A-25D4-2BA6-F51E7455B6B9}"/>
              </a:ext>
            </a:extLst>
          </p:cNvPr>
          <p:cNvSpPr/>
          <p:nvPr/>
        </p:nvSpPr>
        <p:spPr>
          <a:xfrm>
            <a:off x="7924329" y="2258838"/>
            <a:ext cx="3099380" cy="3737227"/>
          </a:xfrm>
          <a:prstGeom prst="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82C147F-3160-1055-D378-D2C1AD8442CA}"/>
              </a:ext>
            </a:extLst>
          </p:cNvPr>
          <p:cNvSpPr/>
          <p:nvPr/>
        </p:nvSpPr>
        <p:spPr>
          <a:xfrm>
            <a:off x="4546310" y="2258839"/>
            <a:ext cx="3099380" cy="3737227"/>
          </a:xfrm>
          <a:prstGeom prst="rect">
            <a:avLst/>
          </a:prstGeom>
          <a:solidFill>
            <a:schemeClr val="accent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C9C948A2-6792-8E2E-CAE1-D669A3B1C6E4}"/>
              </a:ext>
            </a:extLst>
          </p:cNvPr>
          <p:cNvSpPr/>
          <p:nvPr/>
        </p:nvSpPr>
        <p:spPr>
          <a:xfrm>
            <a:off x="1139449" y="2258839"/>
            <a:ext cx="3099380" cy="373722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F1B55548-E14D-C70C-6A5E-C148266D97D7}"/>
              </a:ext>
            </a:extLst>
          </p:cNvPr>
          <p:cNvSpPr>
            <a:spLocks noGrp="1"/>
          </p:cNvSpPr>
          <p:nvPr>
            <p:ph type="title"/>
          </p:nvPr>
        </p:nvSpPr>
        <p:spPr/>
        <p:txBody>
          <a:bodyPr/>
          <a:lstStyle/>
          <a:p>
            <a:r>
              <a:rPr lang="en-US" dirty="0"/>
              <a:t>Benefits</a:t>
            </a:r>
          </a:p>
        </p:txBody>
      </p:sp>
      <p:sp>
        <p:nvSpPr>
          <p:cNvPr id="4" name="Content Placeholder 3">
            <a:extLst>
              <a:ext uri="{FF2B5EF4-FFF2-40B4-BE49-F238E27FC236}">
                <a16:creationId xmlns:a16="http://schemas.microsoft.com/office/drawing/2014/main" id="{946C10B0-CBB7-AE7E-7E49-A81195A33731}"/>
              </a:ext>
            </a:extLst>
          </p:cNvPr>
          <p:cNvSpPr>
            <a:spLocks noGrp="1"/>
          </p:cNvSpPr>
          <p:nvPr>
            <p:ph idx="1"/>
          </p:nvPr>
        </p:nvSpPr>
        <p:spPr>
          <a:xfrm>
            <a:off x="1351118" y="2471155"/>
            <a:ext cx="2259071" cy="489117"/>
          </a:xfrm>
        </p:spPr>
        <p:txBody>
          <a:bodyPr/>
          <a:lstStyle/>
          <a:p>
            <a:r>
              <a:rPr lang="en-US" b="1" dirty="0">
                <a:solidFill>
                  <a:schemeClr val="bg1"/>
                </a:solidFill>
              </a:rPr>
              <a:t>Employee</a:t>
            </a:r>
          </a:p>
        </p:txBody>
      </p:sp>
      <p:sp>
        <p:nvSpPr>
          <p:cNvPr id="5" name="Content Placeholder 3">
            <a:extLst>
              <a:ext uri="{FF2B5EF4-FFF2-40B4-BE49-F238E27FC236}">
                <a16:creationId xmlns:a16="http://schemas.microsoft.com/office/drawing/2014/main" id="{D6A4D94A-4026-D9CB-FDB9-58A9D1344286}"/>
              </a:ext>
            </a:extLst>
          </p:cNvPr>
          <p:cNvSpPr txBox="1">
            <a:spLocks/>
          </p:cNvSpPr>
          <p:nvPr/>
        </p:nvSpPr>
        <p:spPr>
          <a:xfrm>
            <a:off x="4824949" y="2436419"/>
            <a:ext cx="2303015" cy="489117"/>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solidFill>
                  <a:schemeClr val="bg1"/>
                </a:solidFill>
              </a:rPr>
              <a:t>Manager</a:t>
            </a:r>
          </a:p>
        </p:txBody>
      </p:sp>
      <p:sp>
        <p:nvSpPr>
          <p:cNvPr id="7" name="Content Placeholder 3">
            <a:extLst>
              <a:ext uri="{FF2B5EF4-FFF2-40B4-BE49-F238E27FC236}">
                <a16:creationId xmlns:a16="http://schemas.microsoft.com/office/drawing/2014/main" id="{EE19B478-9EF4-1CE3-6C7B-3A387C3DBB60}"/>
              </a:ext>
            </a:extLst>
          </p:cNvPr>
          <p:cNvSpPr txBox="1">
            <a:spLocks/>
          </p:cNvSpPr>
          <p:nvPr/>
        </p:nvSpPr>
        <p:spPr>
          <a:xfrm>
            <a:off x="8174675" y="2436419"/>
            <a:ext cx="2259071" cy="489117"/>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solidFill>
                  <a:schemeClr val="bg1"/>
                </a:solidFill>
              </a:rPr>
              <a:t>Organization</a:t>
            </a:r>
          </a:p>
        </p:txBody>
      </p:sp>
      <p:sp>
        <p:nvSpPr>
          <p:cNvPr id="8" name="TextBox 7">
            <a:extLst>
              <a:ext uri="{FF2B5EF4-FFF2-40B4-BE49-F238E27FC236}">
                <a16:creationId xmlns:a16="http://schemas.microsoft.com/office/drawing/2014/main" id="{EAE5E027-9985-E34C-4506-E54DA0217BA7}"/>
              </a:ext>
            </a:extLst>
          </p:cNvPr>
          <p:cNvSpPr txBox="1"/>
          <p:nvPr/>
        </p:nvSpPr>
        <p:spPr>
          <a:xfrm>
            <a:off x="8174675" y="3022225"/>
            <a:ext cx="2598688" cy="2616101"/>
          </a:xfrm>
          <a:prstGeom prst="rect">
            <a:avLst/>
          </a:prstGeom>
          <a:noFill/>
        </p:spPr>
        <p:txBody>
          <a:bodyPr wrap="square" rtlCol="0">
            <a:spAutoFit/>
          </a:bodyPr>
          <a:lstStyle/>
          <a:p>
            <a:pPr>
              <a:spcAft>
                <a:spcPts val="600"/>
              </a:spcAft>
            </a:pPr>
            <a:r>
              <a:rPr lang="en-US" dirty="0">
                <a:solidFill>
                  <a:schemeClr val="bg1"/>
                </a:solidFill>
              </a:rPr>
              <a:t>Reveal training needs</a:t>
            </a:r>
          </a:p>
          <a:p>
            <a:pPr>
              <a:spcAft>
                <a:spcPts val="600"/>
              </a:spcAft>
            </a:pPr>
            <a:r>
              <a:rPr lang="en-US" dirty="0">
                <a:solidFill>
                  <a:schemeClr val="bg1"/>
                </a:solidFill>
              </a:rPr>
              <a:t>Help with succession planning</a:t>
            </a:r>
          </a:p>
          <a:p>
            <a:pPr>
              <a:spcAft>
                <a:spcPts val="600"/>
              </a:spcAft>
            </a:pPr>
            <a:r>
              <a:rPr lang="en-US" dirty="0">
                <a:solidFill>
                  <a:schemeClr val="bg1"/>
                </a:solidFill>
              </a:rPr>
              <a:t>Protect against legal action</a:t>
            </a:r>
          </a:p>
          <a:p>
            <a:pPr>
              <a:spcAft>
                <a:spcPts val="600"/>
              </a:spcAft>
            </a:pPr>
            <a:r>
              <a:rPr lang="en-US" dirty="0">
                <a:solidFill>
                  <a:schemeClr val="bg1"/>
                </a:solidFill>
              </a:rPr>
              <a:t>Preserve record for transferring information</a:t>
            </a:r>
          </a:p>
          <a:p>
            <a:pPr>
              <a:spcAft>
                <a:spcPts val="600"/>
              </a:spcAft>
            </a:pPr>
            <a:r>
              <a:rPr lang="en-US" dirty="0">
                <a:solidFill>
                  <a:schemeClr val="bg1"/>
                </a:solidFill>
              </a:rPr>
              <a:t>Accreditation</a:t>
            </a:r>
          </a:p>
        </p:txBody>
      </p:sp>
      <p:sp>
        <p:nvSpPr>
          <p:cNvPr id="10" name="TextBox 9">
            <a:extLst>
              <a:ext uri="{FF2B5EF4-FFF2-40B4-BE49-F238E27FC236}">
                <a16:creationId xmlns:a16="http://schemas.microsoft.com/office/drawing/2014/main" id="{55BE57BB-8204-7DD1-3C94-B44CB6CDB6EB}"/>
              </a:ext>
            </a:extLst>
          </p:cNvPr>
          <p:cNvSpPr txBox="1"/>
          <p:nvPr/>
        </p:nvSpPr>
        <p:spPr>
          <a:xfrm>
            <a:off x="4824949" y="2925536"/>
            <a:ext cx="2542101" cy="3123932"/>
          </a:xfrm>
          <a:prstGeom prst="rect">
            <a:avLst/>
          </a:prstGeom>
          <a:noFill/>
        </p:spPr>
        <p:txBody>
          <a:bodyPr wrap="square" rtlCol="0">
            <a:spAutoFit/>
          </a:bodyPr>
          <a:lstStyle/>
          <a:p>
            <a:pPr>
              <a:spcAft>
                <a:spcPts val="600"/>
              </a:spcAft>
            </a:pPr>
            <a:r>
              <a:rPr lang="en-US" dirty="0">
                <a:solidFill>
                  <a:schemeClr val="bg1"/>
                </a:solidFill>
              </a:rPr>
              <a:t>Improved relationships</a:t>
            </a:r>
          </a:p>
          <a:p>
            <a:pPr>
              <a:spcAft>
                <a:spcPts val="600"/>
              </a:spcAft>
            </a:pPr>
            <a:r>
              <a:rPr lang="en-US" dirty="0">
                <a:solidFill>
                  <a:schemeClr val="bg1"/>
                </a:solidFill>
              </a:rPr>
              <a:t>Build engagement</a:t>
            </a:r>
          </a:p>
          <a:p>
            <a:pPr>
              <a:spcAft>
                <a:spcPts val="600"/>
              </a:spcAft>
            </a:pPr>
            <a:r>
              <a:rPr lang="en-US" dirty="0">
                <a:solidFill>
                  <a:schemeClr val="bg1"/>
                </a:solidFill>
              </a:rPr>
              <a:t>Clarify goals and roles</a:t>
            </a:r>
          </a:p>
          <a:p>
            <a:pPr>
              <a:spcAft>
                <a:spcPts val="600"/>
              </a:spcAft>
            </a:pPr>
            <a:r>
              <a:rPr lang="en-US" dirty="0">
                <a:solidFill>
                  <a:schemeClr val="bg1"/>
                </a:solidFill>
              </a:rPr>
              <a:t>Increase productivity</a:t>
            </a:r>
          </a:p>
          <a:p>
            <a:pPr>
              <a:spcAft>
                <a:spcPts val="600"/>
              </a:spcAft>
            </a:pPr>
            <a:r>
              <a:rPr lang="en-US" dirty="0">
                <a:solidFill>
                  <a:schemeClr val="bg1"/>
                </a:solidFill>
              </a:rPr>
              <a:t>Improve team moral</a:t>
            </a:r>
          </a:p>
          <a:p>
            <a:pPr>
              <a:spcAft>
                <a:spcPts val="600"/>
              </a:spcAft>
            </a:pPr>
            <a:r>
              <a:rPr lang="en-US" dirty="0">
                <a:solidFill>
                  <a:schemeClr val="bg1"/>
                </a:solidFill>
              </a:rPr>
              <a:t>Spot issues before they escalate</a:t>
            </a:r>
          </a:p>
          <a:p>
            <a:pPr>
              <a:spcAft>
                <a:spcPts val="600"/>
              </a:spcAft>
            </a:pPr>
            <a:r>
              <a:rPr lang="en-US" dirty="0">
                <a:solidFill>
                  <a:schemeClr val="bg1"/>
                </a:solidFill>
              </a:rPr>
              <a:t>Become better leaders</a:t>
            </a:r>
          </a:p>
          <a:p>
            <a:endParaRPr lang="en-US" dirty="0"/>
          </a:p>
        </p:txBody>
      </p:sp>
      <p:sp>
        <p:nvSpPr>
          <p:cNvPr id="12" name="TextBox 11">
            <a:extLst>
              <a:ext uri="{FF2B5EF4-FFF2-40B4-BE49-F238E27FC236}">
                <a16:creationId xmlns:a16="http://schemas.microsoft.com/office/drawing/2014/main" id="{72815FA3-2D5E-C276-BFA4-5FFE63E6A4CC}"/>
              </a:ext>
            </a:extLst>
          </p:cNvPr>
          <p:cNvSpPr txBox="1"/>
          <p:nvPr/>
        </p:nvSpPr>
        <p:spPr>
          <a:xfrm>
            <a:off x="1296186" y="2945282"/>
            <a:ext cx="3074929" cy="2769989"/>
          </a:xfrm>
          <a:prstGeom prst="rect">
            <a:avLst/>
          </a:prstGeom>
          <a:noFill/>
        </p:spPr>
        <p:txBody>
          <a:bodyPr wrap="square" rtlCol="0">
            <a:spAutoFit/>
          </a:bodyPr>
          <a:lstStyle/>
          <a:p>
            <a:pPr>
              <a:spcAft>
                <a:spcPts val="600"/>
              </a:spcAft>
            </a:pPr>
            <a:r>
              <a:rPr lang="en-US" dirty="0">
                <a:solidFill>
                  <a:schemeClr val="bg1"/>
                </a:solidFill>
              </a:rPr>
              <a:t>Clarity of expectations</a:t>
            </a:r>
          </a:p>
          <a:p>
            <a:pPr>
              <a:spcAft>
                <a:spcPts val="600"/>
              </a:spcAft>
            </a:pPr>
            <a:r>
              <a:rPr lang="en-US" dirty="0">
                <a:solidFill>
                  <a:schemeClr val="bg1"/>
                </a:solidFill>
              </a:rPr>
              <a:t>Recognition of strengths</a:t>
            </a:r>
            <a:br>
              <a:rPr lang="en-US" dirty="0">
                <a:solidFill>
                  <a:schemeClr val="bg1"/>
                </a:solidFill>
              </a:rPr>
            </a:br>
            <a:r>
              <a:rPr lang="en-US" dirty="0">
                <a:solidFill>
                  <a:schemeClr val="bg1"/>
                </a:solidFill>
              </a:rPr>
              <a:t>and achievements</a:t>
            </a:r>
          </a:p>
          <a:p>
            <a:pPr>
              <a:spcAft>
                <a:spcPts val="600"/>
              </a:spcAft>
            </a:pPr>
            <a:r>
              <a:rPr lang="en-US" dirty="0">
                <a:solidFill>
                  <a:schemeClr val="bg1"/>
                </a:solidFill>
              </a:rPr>
              <a:t>Ask for/receive support</a:t>
            </a:r>
          </a:p>
          <a:p>
            <a:pPr>
              <a:spcAft>
                <a:spcPts val="600"/>
              </a:spcAft>
            </a:pPr>
            <a:r>
              <a:rPr lang="en-US" dirty="0">
                <a:solidFill>
                  <a:schemeClr val="bg1"/>
                </a:solidFill>
              </a:rPr>
              <a:t>Identify strengths and gaps</a:t>
            </a:r>
          </a:p>
          <a:p>
            <a:pPr>
              <a:spcAft>
                <a:spcPts val="600"/>
              </a:spcAft>
            </a:pPr>
            <a:r>
              <a:rPr lang="en-US" dirty="0">
                <a:solidFill>
                  <a:schemeClr val="bg1"/>
                </a:solidFill>
              </a:rPr>
              <a:t>Career advancement</a:t>
            </a:r>
          </a:p>
          <a:p>
            <a:pPr>
              <a:spcAft>
                <a:spcPts val="600"/>
              </a:spcAft>
            </a:pPr>
            <a:r>
              <a:rPr lang="en-US" dirty="0">
                <a:solidFill>
                  <a:schemeClr val="bg1"/>
                </a:solidFill>
              </a:rPr>
              <a:t>Preserve a record of impact</a:t>
            </a:r>
          </a:p>
          <a:p>
            <a:endParaRPr lang="en-US" dirty="0"/>
          </a:p>
        </p:txBody>
      </p:sp>
    </p:spTree>
    <p:extLst>
      <p:ext uri="{BB962C8B-B14F-4D97-AF65-F5344CB8AC3E}">
        <p14:creationId xmlns:p14="http://schemas.microsoft.com/office/powerpoint/2010/main" val="924639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fade">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fade">
                                      <p:cBhvr>
                                        <p:cTn id="32" dur="500"/>
                                        <p:tgtEl>
                                          <p:spTgt spid="1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
                                            <p:txEl>
                                              <p:pRg st="0" end="0"/>
                                            </p:txEl>
                                          </p:spTgt>
                                        </p:tgtEl>
                                        <p:attrNameLst>
                                          <p:attrName>style.visibility</p:attrName>
                                        </p:attrNameLst>
                                      </p:cBhvr>
                                      <p:to>
                                        <p:strVal val="visible"/>
                                      </p:to>
                                    </p:set>
                                    <p:animEffect transition="in" filter="fade">
                                      <p:cBhvr>
                                        <p:cTn id="37" dur="500"/>
                                        <p:tgtEl>
                                          <p:spTgt spid="10">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0">
                                            <p:txEl>
                                              <p:pRg st="1" end="1"/>
                                            </p:txEl>
                                          </p:spTgt>
                                        </p:tgtEl>
                                        <p:attrNameLst>
                                          <p:attrName>style.visibility</p:attrName>
                                        </p:attrNameLst>
                                      </p:cBhvr>
                                      <p:to>
                                        <p:strVal val="visible"/>
                                      </p:to>
                                    </p:set>
                                    <p:animEffect transition="in" filter="fade">
                                      <p:cBhvr>
                                        <p:cTn id="42" dur="500"/>
                                        <p:tgtEl>
                                          <p:spTgt spid="10">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0">
                                            <p:txEl>
                                              <p:pRg st="2" end="2"/>
                                            </p:txEl>
                                          </p:spTgt>
                                        </p:tgtEl>
                                        <p:attrNameLst>
                                          <p:attrName>style.visibility</p:attrName>
                                        </p:attrNameLst>
                                      </p:cBhvr>
                                      <p:to>
                                        <p:strVal val="visible"/>
                                      </p:to>
                                    </p:set>
                                    <p:animEffect transition="in" filter="fade">
                                      <p:cBhvr>
                                        <p:cTn id="47" dur="500"/>
                                        <p:tgtEl>
                                          <p:spTgt spid="10">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0">
                                            <p:txEl>
                                              <p:pRg st="3" end="3"/>
                                            </p:txEl>
                                          </p:spTgt>
                                        </p:tgtEl>
                                        <p:attrNameLst>
                                          <p:attrName>style.visibility</p:attrName>
                                        </p:attrNameLst>
                                      </p:cBhvr>
                                      <p:to>
                                        <p:strVal val="visible"/>
                                      </p:to>
                                    </p:set>
                                    <p:animEffect transition="in" filter="fade">
                                      <p:cBhvr>
                                        <p:cTn id="52" dur="500"/>
                                        <p:tgtEl>
                                          <p:spTgt spid="10">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0">
                                            <p:txEl>
                                              <p:pRg st="4" end="4"/>
                                            </p:txEl>
                                          </p:spTgt>
                                        </p:tgtEl>
                                        <p:attrNameLst>
                                          <p:attrName>style.visibility</p:attrName>
                                        </p:attrNameLst>
                                      </p:cBhvr>
                                      <p:to>
                                        <p:strVal val="visible"/>
                                      </p:to>
                                    </p:set>
                                    <p:animEffect transition="in" filter="fade">
                                      <p:cBhvr>
                                        <p:cTn id="57" dur="500"/>
                                        <p:tgtEl>
                                          <p:spTgt spid="10">
                                            <p:txEl>
                                              <p:pRg st="4" end="4"/>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0">
                                            <p:txEl>
                                              <p:pRg st="5" end="5"/>
                                            </p:txEl>
                                          </p:spTgt>
                                        </p:tgtEl>
                                        <p:attrNameLst>
                                          <p:attrName>style.visibility</p:attrName>
                                        </p:attrNameLst>
                                      </p:cBhvr>
                                      <p:to>
                                        <p:strVal val="visible"/>
                                      </p:to>
                                    </p:set>
                                    <p:animEffect transition="in" filter="fade">
                                      <p:cBhvr>
                                        <p:cTn id="62" dur="500"/>
                                        <p:tgtEl>
                                          <p:spTgt spid="10">
                                            <p:txEl>
                                              <p:pRg st="5" end="5"/>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10">
                                            <p:txEl>
                                              <p:pRg st="6" end="6"/>
                                            </p:txEl>
                                          </p:spTgt>
                                        </p:tgtEl>
                                        <p:attrNameLst>
                                          <p:attrName>style.visibility</p:attrName>
                                        </p:attrNameLst>
                                      </p:cBhvr>
                                      <p:to>
                                        <p:strVal val="visible"/>
                                      </p:to>
                                    </p:set>
                                    <p:animEffect transition="in" filter="fade">
                                      <p:cBhvr>
                                        <p:cTn id="67" dur="500"/>
                                        <p:tgtEl>
                                          <p:spTgt spid="10">
                                            <p:txEl>
                                              <p:pRg st="6" end="6"/>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8">
                                            <p:txEl>
                                              <p:pRg st="0" end="0"/>
                                            </p:txEl>
                                          </p:spTgt>
                                        </p:tgtEl>
                                        <p:attrNameLst>
                                          <p:attrName>style.visibility</p:attrName>
                                        </p:attrNameLst>
                                      </p:cBhvr>
                                      <p:to>
                                        <p:strVal val="visible"/>
                                      </p:to>
                                    </p:set>
                                    <p:animEffect transition="in" filter="fade">
                                      <p:cBhvr>
                                        <p:cTn id="72" dur="500"/>
                                        <p:tgtEl>
                                          <p:spTgt spid="8">
                                            <p:txEl>
                                              <p:pRg st="0" end="0"/>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8">
                                            <p:txEl>
                                              <p:pRg st="1" end="1"/>
                                            </p:txEl>
                                          </p:spTgt>
                                        </p:tgtEl>
                                        <p:attrNameLst>
                                          <p:attrName>style.visibility</p:attrName>
                                        </p:attrNameLst>
                                      </p:cBhvr>
                                      <p:to>
                                        <p:strVal val="visible"/>
                                      </p:to>
                                    </p:set>
                                    <p:animEffect transition="in" filter="fade">
                                      <p:cBhvr>
                                        <p:cTn id="77" dur="500"/>
                                        <p:tgtEl>
                                          <p:spTgt spid="8">
                                            <p:txEl>
                                              <p:pRg st="1" end="1"/>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nodeType="clickEffect">
                                  <p:stCondLst>
                                    <p:cond delay="0"/>
                                  </p:stCondLst>
                                  <p:childTnLst>
                                    <p:set>
                                      <p:cBhvr>
                                        <p:cTn id="81" dur="1" fill="hold">
                                          <p:stCondLst>
                                            <p:cond delay="0"/>
                                          </p:stCondLst>
                                        </p:cTn>
                                        <p:tgtEl>
                                          <p:spTgt spid="8">
                                            <p:txEl>
                                              <p:pRg st="2" end="2"/>
                                            </p:txEl>
                                          </p:spTgt>
                                        </p:tgtEl>
                                        <p:attrNameLst>
                                          <p:attrName>style.visibility</p:attrName>
                                        </p:attrNameLst>
                                      </p:cBhvr>
                                      <p:to>
                                        <p:strVal val="visible"/>
                                      </p:to>
                                    </p:set>
                                    <p:animEffect transition="in" filter="fade">
                                      <p:cBhvr>
                                        <p:cTn id="82" dur="500"/>
                                        <p:tgtEl>
                                          <p:spTgt spid="8">
                                            <p:txEl>
                                              <p:pRg st="2" end="2"/>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8">
                                            <p:txEl>
                                              <p:pRg st="3" end="3"/>
                                            </p:txEl>
                                          </p:spTgt>
                                        </p:tgtEl>
                                        <p:attrNameLst>
                                          <p:attrName>style.visibility</p:attrName>
                                        </p:attrNameLst>
                                      </p:cBhvr>
                                      <p:to>
                                        <p:strVal val="visible"/>
                                      </p:to>
                                    </p:set>
                                    <p:animEffect transition="in" filter="fade">
                                      <p:cBhvr>
                                        <p:cTn id="87" dur="500"/>
                                        <p:tgtEl>
                                          <p:spTgt spid="8">
                                            <p:txEl>
                                              <p:pRg st="3" end="3"/>
                                            </p:txEl>
                                          </p:spTgt>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nodeType="clickEffect">
                                  <p:stCondLst>
                                    <p:cond delay="0"/>
                                  </p:stCondLst>
                                  <p:childTnLst>
                                    <p:set>
                                      <p:cBhvr>
                                        <p:cTn id="91" dur="1" fill="hold">
                                          <p:stCondLst>
                                            <p:cond delay="0"/>
                                          </p:stCondLst>
                                        </p:cTn>
                                        <p:tgtEl>
                                          <p:spTgt spid="8">
                                            <p:txEl>
                                              <p:pRg st="4" end="4"/>
                                            </p:txEl>
                                          </p:spTgt>
                                        </p:tgtEl>
                                        <p:attrNameLst>
                                          <p:attrName>style.visibility</p:attrName>
                                        </p:attrNameLst>
                                      </p:cBhvr>
                                      <p:to>
                                        <p:strVal val="visible"/>
                                      </p:to>
                                    </p:set>
                                    <p:animEffect transition="in" filter="fade">
                                      <p:cBhvr>
                                        <p:cTn id="92"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E3CB29D9-CFA0-3055-0574-BB2012A6F96F}"/>
              </a:ext>
            </a:extLst>
          </p:cNvPr>
          <p:cNvSpPr>
            <a:spLocks noGrp="1"/>
          </p:cNvSpPr>
          <p:nvPr>
            <p:ph idx="1"/>
          </p:nvPr>
        </p:nvSpPr>
        <p:spPr>
          <a:xfrm>
            <a:off x="1139449" y="2083444"/>
            <a:ext cx="4301981" cy="489117"/>
          </a:xfrm>
          <a:ln>
            <a:noFill/>
          </a:ln>
        </p:spPr>
        <p:txBody>
          <a:bodyPr>
            <a:noAutofit/>
          </a:bodyPr>
          <a:lstStyle/>
          <a:p>
            <a:pPr>
              <a:lnSpc>
                <a:spcPct val="100000"/>
              </a:lnSpc>
              <a:spcBef>
                <a:spcPts val="0"/>
              </a:spcBef>
              <a:spcAft>
                <a:spcPts val="600"/>
              </a:spcAft>
            </a:pPr>
            <a:r>
              <a:rPr lang="en-US" b="1" dirty="0"/>
              <a:t>Policy</a:t>
            </a:r>
          </a:p>
          <a:p>
            <a:pPr>
              <a:lnSpc>
                <a:spcPct val="100000"/>
              </a:lnSpc>
              <a:spcBef>
                <a:spcPts val="0"/>
              </a:spcBef>
              <a:spcAft>
                <a:spcPts val="600"/>
              </a:spcAft>
            </a:pPr>
            <a:r>
              <a:rPr lang="en-US" sz="2000" b="1" dirty="0"/>
              <a:t>Employee Performance &amp; Development Policy</a:t>
            </a:r>
          </a:p>
          <a:p>
            <a:pPr marL="457200" indent="-457200">
              <a:lnSpc>
                <a:spcPct val="100000"/>
              </a:lnSpc>
              <a:spcBef>
                <a:spcPts val="0"/>
              </a:spcBef>
              <a:spcAft>
                <a:spcPts val="600"/>
              </a:spcAft>
              <a:buFont typeface="Arial" panose="020B0604020202020204" pitchFamily="34" charset="0"/>
              <a:buChar char="•"/>
            </a:pPr>
            <a:r>
              <a:rPr lang="en-US" sz="2000" dirty="0"/>
              <a:t>Employees should complete a Performance &amp; Development Plan with their supervisor at least once a year (PDP or PIDP)</a:t>
            </a:r>
          </a:p>
          <a:p>
            <a:pPr marL="457200" indent="-457200">
              <a:lnSpc>
                <a:spcPct val="100000"/>
              </a:lnSpc>
              <a:spcBef>
                <a:spcPts val="0"/>
              </a:spcBef>
              <a:spcAft>
                <a:spcPts val="1800"/>
              </a:spcAft>
              <a:buFont typeface="Arial" panose="020B0604020202020204" pitchFamily="34" charset="0"/>
              <a:buChar char="•"/>
            </a:pPr>
            <a:endParaRPr lang="en-US" sz="2000" dirty="0"/>
          </a:p>
          <a:p>
            <a:endParaRPr lang="en-US" dirty="0"/>
          </a:p>
        </p:txBody>
      </p:sp>
      <p:sp>
        <p:nvSpPr>
          <p:cNvPr id="5" name="Title 4">
            <a:extLst>
              <a:ext uri="{FF2B5EF4-FFF2-40B4-BE49-F238E27FC236}">
                <a16:creationId xmlns:a16="http://schemas.microsoft.com/office/drawing/2014/main" id="{129FC283-7DC2-A4FC-6A71-13D046598D29}"/>
              </a:ext>
            </a:extLst>
          </p:cNvPr>
          <p:cNvSpPr>
            <a:spLocks noGrp="1"/>
          </p:cNvSpPr>
          <p:nvPr>
            <p:ph type="title"/>
          </p:nvPr>
        </p:nvSpPr>
        <p:spPr/>
        <p:txBody>
          <a:bodyPr/>
          <a:lstStyle/>
          <a:p>
            <a:r>
              <a:rPr lang="en-US" dirty="0"/>
              <a:t>Policies and Collective Agreements</a:t>
            </a:r>
          </a:p>
        </p:txBody>
      </p:sp>
      <p:sp>
        <p:nvSpPr>
          <p:cNvPr id="3" name="TextBox 2">
            <a:extLst>
              <a:ext uri="{FF2B5EF4-FFF2-40B4-BE49-F238E27FC236}">
                <a16:creationId xmlns:a16="http://schemas.microsoft.com/office/drawing/2014/main" id="{6001F226-CB06-A7AF-414A-C30D96EEE5C9}"/>
              </a:ext>
            </a:extLst>
          </p:cNvPr>
          <p:cNvSpPr txBox="1"/>
          <p:nvPr/>
        </p:nvSpPr>
        <p:spPr>
          <a:xfrm>
            <a:off x="6257143" y="2067650"/>
            <a:ext cx="5281534" cy="2831544"/>
          </a:xfrm>
          <a:prstGeom prst="rect">
            <a:avLst/>
          </a:prstGeom>
          <a:noFill/>
        </p:spPr>
        <p:txBody>
          <a:bodyPr wrap="square">
            <a:spAutoFit/>
          </a:bodyPr>
          <a:lstStyle/>
          <a:p>
            <a:pPr>
              <a:lnSpc>
                <a:spcPct val="100000"/>
              </a:lnSpc>
              <a:spcBef>
                <a:spcPts val="0"/>
              </a:spcBef>
              <a:spcAft>
                <a:spcPts val="600"/>
              </a:spcAft>
            </a:pPr>
            <a:r>
              <a:rPr lang="en-US" sz="2800" b="1" dirty="0"/>
              <a:t>Collective Agreements</a:t>
            </a:r>
          </a:p>
          <a:p>
            <a:pPr>
              <a:lnSpc>
                <a:spcPct val="100000"/>
              </a:lnSpc>
              <a:spcBef>
                <a:spcPts val="0"/>
              </a:spcBef>
              <a:spcAft>
                <a:spcPts val="600"/>
              </a:spcAft>
            </a:pPr>
            <a:r>
              <a:rPr lang="en-US" sz="2000" b="1" dirty="0"/>
              <a:t>Probationary Period Review</a:t>
            </a:r>
          </a:p>
          <a:p>
            <a:pPr marL="457200" indent="-457200">
              <a:lnSpc>
                <a:spcPct val="100000"/>
              </a:lnSpc>
              <a:spcBef>
                <a:spcPts val="0"/>
              </a:spcBef>
              <a:spcAft>
                <a:spcPts val="1800"/>
              </a:spcAft>
              <a:buFont typeface="Arial" panose="020B0604020202020204" pitchFamily="34" charset="0"/>
              <a:buChar char="•"/>
            </a:pPr>
            <a:r>
              <a:rPr lang="en-US" sz="2000" dirty="0"/>
              <a:t>When employee gets their first permanent position with Health PEI</a:t>
            </a:r>
          </a:p>
          <a:p>
            <a:pPr>
              <a:lnSpc>
                <a:spcPct val="100000"/>
              </a:lnSpc>
              <a:spcBef>
                <a:spcPts val="0"/>
              </a:spcBef>
              <a:spcAft>
                <a:spcPts val="600"/>
              </a:spcAft>
            </a:pPr>
            <a:r>
              <a:rPr lang="en-US" sz="2000" b="1" dirty="0"/>
              <a:t>Trial Period Review</a:t>
            </a:r>
          </a:p>
          <a:p>
            <a:pPr marL="457200" indent="-457200">
              <a:lnSpc>
                <a:spcPct val="100000"/>
              </a:lnSpc>
              <a:spcBef>
                <a:spcPts val="0"/>
              </a:spcBef>
              <a:spcAft>
                <a:spcPts val="1800"/>
              </a:spcAft>
              <a:buFont typeface="Arial" panose="020B0604020202020204" pitchFamily="34" charset="0"/>
              <a:buChar char="•"/>
            </a:pPr>
            <a:r>
              <a:rPr lang="en-US" sz="2000" dirty="0"/>
              <a:t>When an employee moves from one position in Health PEI to another</a:t>
            </a:r>
          </a:p>
        </p:txBody>
      </p:sp>
      <p:sp>
        <p:nvSpPr>
          <p:cNvPr id="7" name="TextBox 6">
            <a:extLst>
              <a:ext uri="{FF2B5EF4-FFF2-40B4-BE49-F238E27FC236}">
                <a16:creationId xmlns:a16="http://schemas.microsoft.com/office/drawing/2014/main" id="{374E658C-5D90-B049-0A40-0921215DDF04}"/>
              </a:ext>
            </a:extLst>
          </p:cNvPr>
          <p:cNvSpPr txBox="1"/>
          <p:nvPr/>
        </p:nvSpPr>
        <p:spPr>
          <a:xfrm>
            <a:off x="389743" y="6150114"/>
            <a:ext cx="11802257" cy="707886"/>
          </a:xfrm>
          <a:prstGeom prst="rect">
            <a:avLst/>
          </a:prstGeom>
          <a:solidFill>
            <a:schemeClr val="accent1">
              <a:lumMod val="20000"/>
              <a:lumOff val="80000"/>
            </a:schemeClr>
          </a:solidFill>
          <a:ln>
            <a:noFill/>
          </a:ln>
        </p:spPr>
        <p:txBody>
          <a:bodyPr wrap="square">
            <a:spAutoFit/>
          </a:bodyPr>
          <a:lstStyle/>
          <a:p>
            <a:pPr algn="ctr">
              <a:lnSpc>
                <a:spcPct val="100000"/>
              </a:lnSpc>
              <a:spcBef>
                <a:spcPts val="0"/>
              </a:spcBef>
              <a:spcAft>
                <a:spcPts val="1800"/>
              </a:spcAft>
            </a:pPr>
            <a:r>
              <a:rPr lang="en-US" sz="2000" b="1" dirty="0"/>
              <a:t>All forms are available on the Performance Development Toolkit </a:t>
            </a:r>
            <a:br>
              <a:rPr lang="en-US" sz="2000" b="1" dirty="0"/>
            </a:br>
            <a:r>
              <a:rPr lang="en-US" sz="2000" b="1" dirty="0"/>
              <a:t>on the Staff Resource Centre (SRC). </a:t>
            </a:r>
          </a:p>
        </p:txBody>
      </p:sp>
    </p:spTree>
    <p:extLst>
      <p:ext uri="{BB962C8B-B14F-4D97-AF65-F5344CB8AC3E}">
        <p14:creationId xmlns:p14="http://schemas.microsoft.com/office/powerpoint/2010/main" val="4193923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fade">
                                      <p:cBhvr>
                                        <p:cTn id="10" dur="500"/>
                                        <p:tgtEl>
                                          <p:spTgt spid="4">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fade">
                                      <p:cBhvr>
                                        <p:cTn id="13" dur="500"/>
                                        <p:tgtEl>
                                          <p:spTgt spid="4">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500"/>
                                        <p:tgtEl>
                                          <p:spTgt spid="3">
                                            <p:txEl>
                                              <p:pRg st="0" end="0"/>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500"/>
                                        <p:tgtEl>
                                          <p:spTgt spid="3">
                                            <p:txEl>
                                              <p:pRg st="1" end="1"/>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500"/>
                                        <p:tgtEl>
                                          <p:spTgt spid="3">
                                            <p:txEl>
                                              <p:pRg st="2" end="2"/>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fade">
                                      <p:cBhvr>
                                        <p:cTn id="30" dur="5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People on red seats">
            <a:extLst>
              <a:ext uri="{FF2B5EF4-FFF2-40B4-BE49-F238E27FC236}">
                <a16:creationId xmlns:a16="http://schemas.microsoft.com/office/drawing/2014/main" id="{04E90155-7FBC-FEBF-1F5C-C9C9570F339F}"/>
              </a:ext>
            </a:extLst>
          </p:cNvPr>
          <p:cNvPicPr>
            <a:picLocks noChangeAspect="1"/>
          </p:cNvPicPr>
          <p:nvPr/>
        </p:nvPicPr>
        <p:blipFill>
          <a:blip r:embed="rId2">
            <a:extLst>
              <a:ext uri="{28A0092B-C50C-407E-A947-70E740481C1C}">
                <a14:useLocalDpi xmlns:a14="http://schemas.microsoft.com/office/drawing/2010/main" val="0"/>
              </a:ext>
            </a:extLst>
          </a:blip>
          <a:srcRect r="2422" b="19053"/>
          <a:stretch>
            <a:fillRect/>
          </a:stretch>
        </p:blipFill>
        <p:spPr>
          <a:xfrm>
            <a:off x="-213222" y="-3313"/>
            <a:ext cx="12405222" cy="6861313"/>
          </a:xfrm>
          <a:prstGeom prst="rect">
            <a:avLst/>
          </a:prstGeom>
        </p:spPr>
      </p:pic>
      <p:sp>
        <p:nvSpPr>
          <p:cNvPr id="2" name="Title 1">
            <a:extLst>
              <a:ext uri="{FF2B5EF4-FFF2-40B4-BE49-F238E27FC236}">
                <a16:creationId xmlns:a16="http://schemas.microsoft.com/office/drawing/2014/main" id="{7466E489-72B5-1864-788A-FDE07376CD3A}"/>
              </a:ext>
            </a:extLst>
          </p:cNvPr>
          <p:cNvSpPr>
            <a:spLocks noGrp="1"/>
          </p:cNvSpPr>
          <p:nvPr>
            <p:ph type="title"/>
          </p:nvPr>
        </p:nvSpPr>
        <p:spPr>
          <a:xfrm>
            <a:off x="731589" y="633244"/>
            <a:ext cx="10515600" cy="1325563"/>
          </a:xfrm>
        </p:spPr>
        <p:txBody>
          <a:bodyPr/>
          <a:lstStyle/>
          <a:p>
            <a:r>
              <a:rPr lang="en-US" dirty="0"/>
              <a:t>Performance reviews are more </a:t>
            </a:r>
            <a:br>
              <a:rPr lang="en-US" dirty="0"/>
            </a:br>
            <a:r>
              <a:rPr lang="en-US" dirty="0"/>
              <a:t>than a meeting.</a:t>
            </a:r>
          </a:p>
        </p:txBody>
      </p:sp>
    </p:spTree>
    <p:extLst>
      <p:ext uri="{BB962C8B-B14F-4D97-AF65-F5344CB8AC3E}">
        <p14:creationId xmlns:p14="http://schemas.microsoft.com/office/powerpoint/2010/main" val="36132625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8C561B-F055-76AE-ED5E-B51496424191}"/>
              </a:ext>
            </a:extLst>
          </p:cNvPr>
          <p:cNvSpPr>
            <a:spLocks noGrp="1"/>
          </p:cNvSpPr>
          <p:nvPr>
            <p:ph type="title"/>
          </p:nvPr>
        </p:nvSpPr>
        <p:spPr/>
        <p:txBody>
          <a:bodyPr/>
          <a:lstStyle/>
          <a:p>
            <a:r>
              <a:rPr lang="en-US" dirty="0"/>
              <a:t>Performance Review Process</a:t>
            </a:r>
          </a:p>
        </p:txBody>
      </p:sp>
      <p:sp>
        <p:nvSpPr>
          <p:cNvPr id="5" name="TextBox 4">
            <a:extLst>
              <a:ext uri="{FF2B5EF4-FFF2-40B4-BE49-F238E27FC236}">
                <a16:creationId xmlns:a16="http://schemas.microsoft.com/office/drawing/2014/main" id="{2429E32A-3810-AA05-9661-E9BE8AC34EFA}"/>
              </a:ext>
            </a:extLst>
          </p:cNvPr>
          <p:cNvSpPr txBox="1"/>
          <p:nvPr/>
        </p:nvSpPr>
        <p:spPr>
          <a:xfrm>
            <a:off x="1085017" y="2136670"/>
            <a:ext cx="4748959" cy="1200329"/>
          </a:xfrm>
          <a:prstGeom prst="rect">
            <a:avLst/>
          </a:prstGeom>
          <a:noFill/>
          <a:ln>
            <a:noFill/>
          </a:ln>
        </p:spPr>
        <p:txBody>
          <a:bodyPr wrap="square" rtlCol="0">
            <a:spAutoFit/>
          </a:bodyPr>
          <a:lstStyle/>
          <a:p>
            <a:r>
              <a:rPr lang="en-US" b="1" dirty="0">
                <a:solidFill>
                  <a:schemeClr val="accent1"/>
                </a:solidFill>
              </a:rPr>
              <a:t>Set expectations</a:t>
            </a:r>
          </a:p>
          <a:p>
            <a:pPr marL="285750" indent="-285750">
              <a:buFont typeface="Arial" panose="020B0604020202020204" pitchFamily="34" charset="0"/>
              <a:buChar char="•"/>
            </a:pPr>
            <a:r>
              <a:rPr lang="en-US" dirty="0"/>
              <a:t>Review key responsibilities (tasks &amp; goals)</a:t>
            </a:r>
          </a:p>
          <a:p>
            <a:pPr marL="285750" indent="-285750">
              <a:buFont typeface="Arial" panose="020B0604020202020204" pitchFamily="34" charset="0"/>
              <a:buChar char="•"/>
            </a:pPr>
            <a:r>
              <a:rPr lang="en-US" dirty="0"/>
              <a:t>Discuss required competencies</a:t>
            </a:r>
          </a:p>
          <a:p>
            <a:pPr marL="285750" indent="-285750">
              <a:buFont typeface="Arial" panose="020B0604020202020204" pitchFamily="34" charset="0"/>
              <a:buChar char="•"/>
            </a:pPr>
            <a:r>
              <a:rPr lang="en-US" dirty="0"/>
              <a:t>Determine developmental needs</a:t>
            </a:r>
          </a:p>
        </p:txBody>
      </p:sp>
      <p:sp>
        <p:nvSpPr>
          <p:cNvPr id="9" name="TextBox 8">
            <a:extLst>
              <a:ext uri="{FF2B5EF4-FFF2-40B4-BE49-F238E27FC236}">
                <a16:creationId xmlns:a16="http://schemas.microsoft.com/office/drawing/2014/main" id="{31B539CD-C26E-45E7-29CA-2E39AF7BED32}"/>
              </a:ext>
            </a:extLst>
          </p:cNvPr>
          <p:cNvSpPr txBox="1"/>
          <p:nvPr/>
        </p:nvSpPr>
        <p:spPr>
          <a:xfrm>
            <a:off x="8725236" y="2038077"/>
            <a:ext cx="3466764" cy="2308324"/>
          </a:xfrm>
          <a:prstGeom prst="rect">
            <a:avLst/>
          </a:prstGeom>
          <a:noFill/>
        </p:spPr>
        <p:txBody>
          <a:bodyPr wrap="square" rtlCol="0">
            <a:spAutoFit/>
          </a:bodyPr>
          <a:lstStyle/>
          <a:p>
            <a:r>
              <a:rPr lang="en-US" b="1" dirty="0">
                <a:solidFill>
                  <a:schemeClr val="accent2">
                    <a:lumMod val="75000"/>
                  </a:schemeClr>
                </a:solidFill>
              </a:rPr>
              <a:t>Ongoing feedback and documentation</a:t>
            </a:r>
          </a:p>
          <a:p>
            <a:pPr marL="285750" indent="-285750">
              <a:buFont typeface="Arial" panose="020B0604020202020204" pitchFamily="34" charset="0"/>
              <a:buChar char="•"/>
            </a:pPr>
            <a:r>
              <a:rPr lang="en-US" dirty="0"/>
              <a:t>Check-ins and meetings</a:t>
            </a:r>
          </a:p>
          <a:p>
            <a:pPr marL="285750" indent="-285750">
              <a:buFont typeface="Arial" panose="020B0604020202020204" pitchFamily="34" charset="0"/>
              <a:buChar char="•"/>
            </a:pPr>
            <a:r>
              <a:rPr lang="en-US" dirty="0"/>
              <a:t>Coaching </a:t>
            </a:r>
          </a:p>
          <a:p>
            <a:pPr marL="285750" indent="-285750">
              <a:buFont typeface="Arial" panose="020B0604020202020204" pitchFamily="34" charset="0"/>
              <a:buChar char="•"/>
            </a:pPr>
            <a:r>
              <a:rPr lang="en-US" dirty="0"/>
              <a:t>Recognition</a:t>
            </a:r>
          </a:p>
          <a:p>
            <a:pPr marL="285750" indent="-285750">
              <a:buFont typeface="Arial" panose="020B0604020202020204" pitchFamily="34" charset="0"/>
              <a:buChar char="•"/>
            </a:pPr>
            <a:r>
              <a:rPr lang="en-US" dirty="0"/>
              <a:t>Document performance</a:t>
            </a:r>
          </a:p>
          <a:p>
            <a:pPr marL="285750" indent="-285750">
              <a:buFont typeface="Arial" panose="020B0604020202020204" pitchFamily="34" charset="0"/>
              <a:buChar char="•"/>
            </a:pPr>
            <a:r>
              <a:rPr lang="en-US" dirty="0"/>
              <a:t>Determine developmental needs</a:t>
            </a:r>
          </a:p>
        </p:txBody>
      </p:sp>
      <p:sp>
        <p:nvSpPr>
          <p:cNvPr id="12" name="TextBox 11">
            <a:extLst>
              <a:ext uri="{FF2B5EF4-FFF2-40B4-BE49-F238E27FC236}">
                <a16:creationId xmlns:a16="http://schemas.microsoft.com/office/drawing/2014/main" id="{B3340743-9EF3-3D54-2B0C-35ACE21768B9}"/>
              </a:ext>
            </a:extLst>
          </p:cNvPr>
          <p:cNvSpPr txBox="1"/>
          <p:nvPr/>
        </p:nvSpPr>
        <p:spPr>
          <a:xfrm>
            <a:off x="1085017" y="4943665"/>
            <a:ext cx="3544162" cy="1200329"/>
          </a:xfrm>
          <a:prstGeom prst="rect">
            <a:avLst/>
          </a:prstGeom>
          <a:noFill/>
        </p:spPr>
        <p:txBody>
          <a:bodyPr wrap="square" rtlCol="0">
            <a:spAutoFit/>
          </a:bodyPr>
          <a:lstStyle/>
          <a:p>
            <a:r>
              <a:rPr lang="en-US" b="1" dirty="0">
                <a:solidFill>
                  <a:schemeClr val="accent3"/>
                </a:solidFill>
              </a:rPr>
              <a:t>Formal Performance Appraisal </a:t>
            </a:r>
          </a:p>
          <a:p>
            <a:pPr marL="285750" indent="-285750">
              <a:buFont typeface="Arial" panose="020B0604020202020204" pitchFamily="34" charset="0"/>
              <a:buChar char="•"/>
            </a:pPr>
            <a:r>
              <a:rPr lang="en-US" dirty="0"/>
              <a:t>Measure goals and evaluate performance</a:t>
            </a:r>
          </a:p>
          <a:p>
            <a:pPr marL="285750" indent="-285750">
              <a:buFont typeface="Arial" panose="020B0604020202020204" pitchFamily="34" charset="0"/>
              <a:buChar char="•"/>
            </a:pPr>
            <a:r>
              <a:rPr lang="en-US" dirty="0"/>
              <a:t>Coaching &amp; recognition</a:t>
            </a:r>
          </a:p>
        </p:txBody>
      </p:sp>
      <p:graphicFrame>
        <p:nvGraphicFramePr>
          <p:cNvPr id="15" name="Diagram 14">
            <a:extLst>
              <a:ext uri="{FF2B5EF4-FFF2-40B4-BE49-F238E27FC236}">
                <a16:creationId xmlns:a16="http://schemas.microsoft.com/office/drawing/2014/main" id="{E4B6F28A-A070-B0F3-5373-C6AE795A964C}"/>
              </a:ext>
            </a:extLst>
          </p:cNvPr>
          <p:cNvGraphicFramePr/>
          <p:nvPr>
            <p:extLst>
              <p:ext uri="{D42A27DB-BD31-4B8C-83A1-F6EECF244321}">
                <p14:modId xmlns:p14="http://schemas.microsoft.com/office/powerpoint/2010/main" val="1736490637"/>
              </p:ext>
            </p:extLst>
          </p:nvPr>
        </p:nvGraphicFramePr>
        <p:xfrm>
          <a:off x="3749041" y="2139740"/>
          <a:ext cx="6136640" cy="39894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00559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500"/>
                                        <p:tgtEl>
                                          <p:spTgt spid="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1" end="1"/>
                                            </p:txEl>
                                          </p:spTgt>
                                        </p:tgtEl>
                                        <p:attrNameLst>
                                          <p:attrName>style.visibility</p:attrName>
                                        </p:attrNameLst>
                                      </p:cBhvr>
                                      <p:to>
                                        <p:strVal val="visible"/>
                                      </p:to>
                                    </p:set>
                                    <p:animEffect transition="in" filter="fade">
                                      <p:cBhvr>
                                        <p:cTn id="22" dur="500"/>
                                        <p:tgtEl>
                                          <p:spTgt spid="9">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2" end="2"/>
                                            </p:txEl>
                                          </p:spTgt>
                                        </p:tgtEl>
                                        <p:attrNameLst>
                                          <p:attrName>style.visibility</p:attrName>
                                        </p:attrNameLst>
                                      </p:cBhvr>
                                      <p:to>
                                        <p:strVal val="visible"/>
                                      </p:to>
                                    </p:set>
                                    <p:animEffect transition="in" filter="fade">
                                      <p:cBhvr>
                                        <p:cTn id="27" dur="500"/>
                                        <p:tgtEl>
                                          <p:spTgt spid="9">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3" end="3"/>
                                            </p:txEl>
                                          </p:spTgt>
                                        </p:tgtEl>
                                        <p:attrNameLst>
                                          <p:attrName>style.visibility</p:attrName>
                                        </p:attrNameLst>
                                      </p:cBhvr>
                                      <p:to>
                                        <p:strVal val="visible"/>
                                      </p:to>
                                    </p:set>
                                    <p:animEffect transition="in" filter="fade">
                                      <p:cBhvr>
                                        <p:cTn id="32" dur="500"/>
                                        <p:tgtEl>
                                          <p:spTgt spid="9">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4" end="4"/>
                                            </p:txEl>
                                          </p:spTgt>
                                        </p:tgtEl>
                                        <p:attrNameLst>
                                          <p:attrName>style.visibility</p:attrName>
                                        </p:attrNameLst>
                                      </p:cBhvr>
                                      <p:to>
                                        <p:strVal val="visible"/>
                                      </p:to>
                                    </p:set>
                                    <p:animEffect transition="in" filter="fade">
                                      <p:cBhvr>
                                        <p:cTn id="37" dur="500"/>
                                        <p:tgtEl>
                                          <p:spTgt spid="9">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xEl>
                                              <p:pRg st="5" end="5"/>
                                            </p:txEl>
                                          </p:spTgt>
                                        </p:tgtEl>
                                        <p:attrNameLst>
                                          <p:attrName>style.visibility</p:attrName>
                                        </p:attrNameLst>
                                      </p:cBhvr>
                                      <p:to>
                                        <p:strVal val="visible"/>
                                      </p:to>
                                    </p:set>
                                    <p:animEffect transition="in" filter="fade">
                                      <p:cBhvr>
                                        <p:cTn id="42" dur="500"/>
                                        <p:tgtEl>
                                          <p:spTgt spid="9">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2">
                                            <p:txEl>
                                              <p:pRg st="1" end="1"/>
                                            </p:txEl>
                                          </p:spTgt>
                                        </p:tgtEl>
                                        <p:attrNameLst>
                                          <p:attrName>style.visibility</p:attrName>
                                        </p:attrNameLst>
                                      </p:cBhvr>
                                      <p:to>
                                        <p:strVal val="visible"/>
                                      </p:to>
                                    </p:set>
                                    <p:animEffect transition="in" filter="fade">
                                      <p:cBhvr>
                                        <p:cTn id="47" dur="500"/>
                                        <p:tgtEl>
                                          <p:spTgt spid="12">
                                            <p:txEl>
                                              <p:pRg st="1" end="1"/>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2">
                                            <p:txEl>
                                              <p:pRg st="2" end="2"/>
                                            </p:txEl>
                                          </p:spTgt>
                                        </p:tgtEl>
                                        <p:attrNameLst>
                                          <p:attrName>style.visibility</p:attrName>
                                        </p:attrNameLst>
                                      </p:cBhvr>
                                      <p:to>
                                        <p:strVal val="visible"/>
                                      </p:to>
                                    </p:set>
                                    <p:animEffect transition="in" filter="fade">
                                      <p:cBhvr>
                                        <p:cTn id="52" dur="5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5EAB83-DA38-41F0-3A74-4780BB98946A}"/>
              </a:ext>
            </a:extLst>
          </p:cNvPr>
          <p:cNvSpPr>
            <a:spLocks noGrp="1"/>
          </p:cNvSpPr>
          <p:nvPr>
            <p:ph type="title"/>
          </p:nvPr>
        </p:nvSpPr>
        <p:spPr>
          <a:xfrm>
            <a:off x="697489" y="614194"/>
            <a:ext cx="10515600" cy="1325563"/>
          </a:xfrm>
        </p:spPr>
        <p:txBody>
          <a:bodyPr/>
          <a:lstStyle/>
          <a:p>
            <a:r>
              <a:rPr lang="en-US" dirty="0"/>
              <a:t>What you don’t want…</a:t>
            </a:r>
          </a:p>
        </p:txBody>
      </p:sp>
      <p:pic>
        <p:nvPicPr>
          <p:cNvPr id="4" name="Picture 3" descr="Surprised No Way GIF by Laff">
            <a:extLst>
              <a:ext uri="{FF2B5EF4-FFF2-40B4-BE49-F238E27FC236}">
                <a16:creationId xmlns:a16="http://schemas.microsoft.com/office/drawing/2014/main" id="{03402F28-06C1-60BC-3B69-16C7010B2A87}"/>
              </a:ext>
            </a:extLst>
          </p:cNvPr>
          <p:cNvPicPr>
            <a:picLocks noChangeAspect="1"/>
          </p:cNvPicPr>
          <p:nvPr/>
        </p:nvPicPr>
        <p:blipFill>
          <a:blip r:embed="rId3"/>
          <a:stretch>
            <a:fillRect/>
          </a:stretch>
        </p:blipFill>
        <p:spPr>
          <a:xfrm>
            <a:off x="697489" y="2246460"/>
            <a:ext cx="3589021" cy="3589021"/>
          </a:xfrm>
          <a:prstGeom prst="rect">
            <a:avLst/>
          </a:prstGeom>
        </p:spPr>
      </p:pic>
      <p:pic>
        <p:nvPicPr>
          <p:cNvPr id="5" name="Picture 4" descr="Oh No What GIF by CBC">
            <a:extLst>
              <a:ext uri="{FF2B5EF4-FFF2-40B4-BE49-F238E27FC236}">
                <a16:creationId xmlns:a16="http://schemas.microsoft.com/office/drawing/2014/main" id="{5FFFADE9-06D5-0C6C-25A4-702E3914FB5C}"/>
              </a:ext>
            </a:extLst>
          </p:cNvPr>
          <p:cNvPicPr>
            <a:picLocks noChangeAspect="1"/>
          </p:cNvPicPr>
          <p:nvPr/>
        </p:nvPicPr>
        <p:blipFill>
          <a:blip r:embed="rId4"/>
          <a:stretch>
            <a:fillRect/>
          </a:stretch>
        </p:blipFill>
        <p:spPr>
          <a:xfrm>
            <a:off x="8481060" y="2246460"/>
            <a:ext cx="3589020" cy="3589020"/>
          </a:xfrm>
          <a:prstGeom prst="rect">
            <a:avLst/>
          </a:prstGeom>
        </p:spPr>
      </p:pic>
      <p:pic>
        <p:nvPicPr>
          <p:cNvPr id="6" name="Picture 5" descr="Confused No Idea GIF by ABC Network">
            <a:extLst>
              <a:ext uri="{FF2B5EF4-FFF2-40B4-BE49-F238E27FC236}">
                <a16:creationId xmlns:a16="http://schemas.microsoft.com/office/drawing/2014/main" id="{B7DE4195-8271-F7D8-0AAF-90C07952ACF7}"/>
              </a:ext>
            </a:extLst>
          </p:cNvPr>
          <p:cNvPicPr>
            <a:picLocks noChangeAspect="1"/>
          </p:cNvPicPr>
          <p:nvPr/>
        </p:nvPicPr>
        <p:blipFill>
          <a:blip r:embed="rId5"/>
          <a:stretch>
            <a:fillRect/>
          </a:stretch>
        </p:blipFill>
        <p:spPr>
          <a:xfrm>
            <a:off x="4650235" y="2246460"/>
            <a:ext cx="3589020" cy="3589020"/>
          </a:xfrm>
          <a:prstGeom prst="rect">
            <a:avLst/>
          </a:prstGeom>
        </p:spPr>
      </p:pic>
    </p:spTree>
    <p:extLst>
      <p:ext uri="{BB962C8B-B14F-4D97-AF65-F5344CB8AC3E}">
        <p14:creationId xmlns:p14="http://schemas.microsoft.com/office/powerpoint/2010/main" val="22075179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ECF0AB-8F9E-55A6-2D7F-5BB8D45265D7}"/>
            </a:ext>
          </a:extLst>
        </p:cNvPr>
        <p:cNvGrpSpPr/>
        <p:nvPr/>
      </p:nvGrpSpPr>
      <p:grpSpPr>
        <a:xfrm>
          <a:off x="0" y="0"/>
          <a:ext cx="0" cy="0"/>
          <a:chOff x="0" y="0"/>
          <a:chExt cx="0" cy="0"/>
        </a:xfrm>
      </p:grpSpPr>
      <p:sp>
        <p:nvSpPr>
          <p:cNvPr id="6" name="Content Placeholder 5">
            <a:extLst>
              <a:ext uri="{FF2B5EF4-FFF2-40B4-BE49-F238E27FC236}">
                <a16:creationId xmlns:a16="http://schemas.microsoft.com/office/drawing/2014/main" id="{F4AED44C-36B6-88A5-D429-04F48F371E2B}"/>
              </a:ext>
            </a:extLst>
          </p:cNvPr>
          <p:cNvSpPr>
            <a:spLocks noGrp="1"/>
          </p:cNvSpPr>
          <p:nvPr>
            <p:ph sz="half" idx="10"/>
          </p:nvPr>
        </p:nvSpPr>
        <p:spPr>
          <a:xfrm>
            <a:off x="5913120" y="1226282"/>
            <a:ext cx="5974080" cy="1189796"/>
          </a:xfrm>
        </p:spPr>
        <p:txBody>
          <a:bodyPr/>
          <a:lstStyle/>
          <a:p>
            <a:pPr marL="514350" indent="-514350">
              <a:buAutoNum type="alphaUcPeriod"/>
            </a:pPr>
            <a:r>
              <a:rPr lang="en-US" b="1" dirty="0"/>
              <a:t>Planning</a:t>
            </a:r>
          </a:p>
          <a:p>
            <a:pPr marL="514350" indent="-514350">
              <a:buAutoNum type="alphaUcPeriod"/>
            </a:pPr>
            <a:r>
              <a:rPr lang="en-US" b="1" dirty="0"/>
              <a:t>Ongoing feedback and coaching</a:t>
            </a:r>
          </a:p>
          <a:p>
            <a:pPr marL="514350" indent="-514350">
              <a:buAutoNum type="alphaUcPeriod"/>
            </a:pPr>
            <a:r>
              <a:rPr lang="en-US" b="1" dirty="0"/>
              <a:t>Formal performance reviews</a:t>
            </a:r>
          </a:p>
          <a:p>
            <a:pPr marL="514350" indent="-514350">
              <a:buAutoNum type="alphaUcPeriod"/>
            </a:pPr>
            <a:endParaRPr lang="en-US" b="1" dirty="0"/>
          </a:p>
        </p:txBody>
      </p:sp>
      <p:sp>
        <p:nvSpPr>
          <p:cNvPr id="4" name="Title 3">
            <a:extLst>
              <a:ext uri="{FF2B5EF4-FFF2-40B4-BE49-F238E27FC236}">
                <a16:creationId xmlns:a16="http://schemas.microsoft.com/office/drawing/2014/main" id="{B69DFF2F-8DCE-A0A4-ED9D-FE990D348791}"/>
              </a:ext>
            </a:extLst>
          </p:cNvPr>
          <p:cNvSpPr>
            <a:spLocks noGrp="1"/>
          </p:cNvSpPr>
          <p:nvPr>
            <p:ph type="title"/>
          </p:nvPr>
        </p:nvSpPr>
        <p:spPr>
          <a:xfrm>
            <a:off x="502920" y="1226282"/>
            <a:ext cx="4754880" cy="1600200"/>
          </a:xfrm>
        </p:spPr>
        <p:txBody>
          <a:bodyPr/>
          <a:lstStyle/>
          <a:p>
            <a:r>
              <a:rPr lang="en-US" sz="4000" dirty="0">
                <a:solidFill>
                  <a:schemeClr val="bg1"/>
                </a:solidFill>
              </a:rPr>
              <a:t>Which stage has </a:t>
            </a:r>
            <a:br>
              <a:rPr lang="en-US" sz="4000" dirty="0">
                <a:solidFill>
                  <a:schemeClr val="bg1"/>
                </a:solidFill>
              </a:rPr>
            </a:br>
            <a:r>
              <a:rPr lang="en-US" sz="4000" dirty="0">
                <a:solidFill>
                  <a:schemeClr val="bg1"/>
                </a:solidFill>
              </a:rPr>
              <a:t>the biggest impact on performance? </a:t>
            </a:r>
          </a:p>
        </p:txBody>
      </p:sp>
      <p:sp>
        <p:nvSpPr>
          <p:cNvPr id="8" name="TextBox 7">
            <a:extLst>
              <a:ext uri="{FF2B5EF4-FFF2-40B4-BE49-F238E27FC236}">
                <a16:creationId xmlns:a16="http://schemas.microsoft.com/office/drawing/2014/main" id="{17D8FF79-E5D4-488D-9401-5231C9EEEAC9}"/>
              </a:ext>
            </a:extLst>
          </p:cNvPr>
          <p:cNvSpPr txBox="1"/>
          <p:nvPr/>
        </p:nvSpPr>
        <p:spPr>
          <a:xfrm>
            <a:off x="5913120" y="3185160"/>
            <a:ext cx="6096000" cy="2739211"/>
          </a:xfrm>
          <a:prstGeom prst="rect">
            <a:avLst/>
          </a:prstGeom>
          <a:noFill/>
        </p:spPr>
        <p:txBody>
          <a:bodyPr wrap="square">
            <a:spAutoFit/>
          </a:bodyPr>
          <a:lstStyle/>
          <a:p>
            <a:r>
              <a:rPr lang="en-US" sz="2800" b="1" dirty="0"/>
              <a:t>B</a:t>
            </a:r>
            <a:br>
              <a:rPr lang="en-US" sz="2800" b="1" dirty="0"/>
            </a:br>
            <a:r>
              <a:rPr lang="en-US" sz="2400" dirty="0"/>
              <a:t>Research shows that continuous feedback, regular coaching conversations, performance development and forward-looking conversations have a more significant impact on performance that performance reviews. </a:t>
            </a:r>
          </a:p>
        </p:txBody>
      </p:sp>
    </p:spTree>
    <p:extLst>
      <p:ext uri="{BB962C8B-B14F-4D97-AF65-F5344CB8AC3E}">
        <p14:creationId xmlns:p14="http://schemas.microsoft.com/office/powerpoint/2010/main" val="1797647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97B85C85-5B47-A1C3-0AA4-FFD75B1538A3}"/>
              </a:ext>
            </a:extLst>
          </p:cNvPr>
          <p:cNvSpPr>
            <a:spLocks noGrp="1"/>
          </p:cNvSpPr>
          <p:nvPr>
            <p:ph sz="half" idx="10"/>
          </p:nvPr>
        </p:nvSpPr>
        <p:spPr>
          <a:xfrm>
            <a:off x="5913120" y="1431484"/>
            <a:ext cx="5974080" cy="1189796"/>
          </a:xfrm>
        </p:spPr>
        <p:txBody>
          <a:bodyPr/>
          <a:lstStyle/>
          <a:p>
            <a:r>
              <a:rPr lang="en-US" b="1" dirty="0"/>
              <a:t>High performers don’t need that much attention in the planning and feedback stages of the cycle. </a:t>
            </a:r>
          </a:p>
        </p:txBody>
      </p:sp>
      <p:sp>
        <p:nvSpPr>
          <p:cNvPr id="4" name="Title 3">
            <a:extLst>
              <a:ext uri="{FF2B5EF4-FFF2-40B4-BE49-F238E27FC236}">
                <a16:creationId xmlns:a16="http://schemas.microsoft.com/office/drawing/2014/main" id="{39488925-CD4B-2DFD-CFD1-E1C61B1400E5}"/>
              </a:ext>
            </a:extLst>
          </p:cNvPr>
          <p:cNvSpPr>
            <a:spLocks noGrp="1"/>
          </p:cNvSpPr>
          <p:nvPr>
            <p:ph type="title"/>
          </p:nvPr>
        </p:nvSpPr>
        <p:spPr>
          <a:xfrm>
            <a:off x="426720" y="533400"/>
            <a:ext cx="4754880" cy="1600200"/>
          </a:xfrm>
        </p:spPr>
        <p:txBody>
          <a:bodyPr/>
          <a:lstStyle/>
          <a:p>
            <a:r>
              <a:rPr lang="en-US" sz="4000" dirty="0">
                <a:solidFill>
                  <a:schemeClr val="bg1"/>
                </a:solidFill>
              </a:rPr>
              <a:t>True or False</a:t>
            </a:r>
          </a:p>
        </p:txBody>
      </p:sp>
      <p:sp>
        <p:nvSpPr>
          <p:cNvPr id="8" name="TextBox 7">
            <a:extLst>
              <a:ext uri="{FF2B5EF4-FFF2-40B4-BE49-F238E27FC236}">
                <a16:creationId xmlns:a16="http://schemas.microsoft.com/office/drawing/2014/main" id="{2CA139E4-BC17-2B44-DE9B-1E610A49D7D4}"/>
              </a:ext>
            </a:extLst>
          </p:cNvPr>
          <p:cNvSpPr txBox="1"/>
          <p:nvPr/>
        </p:nvSpPr>
        <p:spPr>
          <a:xfrm>
            <a:off x="5913120" y="3185160"/>
            <a:ext cx="6096000" cy="1631216"/>
          </a:xfrm>
          <a:prstGeom prst="rect">
            <a:avLst/>
          </a:prstGeom>
          <a:noFill/>
        </p:spPr>
        <p:txBody>
          <a:bodyPr wrap="square">
            <a:spAutoFit/>
          </a:bodyPr>
          <a:lstStyle/>
          <a:p>
            <a:r>
              <a:rPr lang="en-US" sz="2800" b="1" dirty="0"/>
              <a:t>False</a:t>
            </a:r>
            <a:br>
              <a:rPr lang="en-US" sz="2800" b="1" dirty="0"/>
            </a:br>
            <a:r>
              <a:rPr lang="en-US" sz="2400" dirty="0"/>
              <a:t>All employees, regardless of their level of performance, need attention at all phases of the cycle. </a:t>
            </a:r>
          </a:p>
        </p:txBody>
      </p:sp>
    </p:spTree>
    <p:extLst>
      <p:ext uri="{BB962C8B-B14F-4D97-AF65-F5344CB8AC3E}">
        <p14:creationId xmlns:p14="http://schemas.microsoft.com/office/powerpoint/2010/main" val="34984959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CE78C41-2FAC-4AA6-F396-7D4CD9444EDD}"/>
              </a:ext>
            </a:extLst>
          </p:cNvPr>
          <p:cNvSpPr>
            <a:spLocks noGrp="1"/>
          </p:cNvSpPr>
          <p:nvPr>
            <p:ph sz="half" idx="10"/>
          </p:nvPr>
        </p:nvSpPr>
        <p:spPr>
          <a:xfrm>
            <a:off x="6315603" y="716280"/>
            <a:ext cx="5181600" cy="5412352"/>
          </a:xfrm>
        </p:spPr>
        <p:txBody>
          <a:bodyPr/>
          <a:lstStyle/>
          <a:p>
            <a:pPr marL="514350" indent="-514350">
              <a:buAutoNum type="alphaUcPeriod"/>
            </a:pPr>
            <a:r>
              <a:rPr lang="en-US" dirty="0"/>
              <a:t>Ask Boss Permission</a:t>
            </a:r>
          </a:p>
          <a:p>
            <a:pPr marL="514350" indent="-514350">
              <a:buFont typeface="Arial" panose="020B0604020202020204" pitchFamily="34" charset="0"/>
              <a:buAutoNum type="alphaUcPeriod"/>
            </a:pPr>
            <a:r>
              <a:rPr lang="en-US" dirty="0"/>
              <a:t>Always Be Preparing</a:t>
            </a:r>
          </a:p>
          <a:p>
            <a:pPr marL="514350" indent="-514350">
              <a:buAutoNum type="alphaUcPeriod"/>
            </a:pPr>
            <a:r>
              <a:rPr lang="en-US" dirty="0"/>
              <a:t>Abductor Pollicis Brevis</a:t>
            </a:r>
          </a:p>
          <a:p>
            <a:pPr marL="514350" indent="-514350">
              <a:buFont typeface="Arial" panose="020B0604020202020204" pitchFamily="34" charset="0"/>
              <a:buAutoNum type="alphaUcPeriod"/>
            </a:pPr>
            <a:r>
              <a:rPr lang="en-US" dirty="0"/>
              <a:t>Another Boring Process</a:t>
            </a:r>
          </a:p>
          <a:p>
            <a:pPr marL="514350" indent="-514350">
              <a:buFont typeface="Arial" panose="020B0604020202020204" pitchFamily="34" charset="0"/>
              <a:buAutoNum type="alphaUcPeriod"/>
            </a:pPr>
            <a:r>
              <a:rPr lang="en-US" dirty="0"/>
              <a:t>All Points Bulletin</a:t>
            </a:r>
          </a:p>
          <a:p>
            <a:endParaRPr lang="en-US" dirty="0"/>
          </a:p>
        </p:txBody>
      </p:sp>
      <p:sp>
        <p:nvSpPr>
          <p:cNvPr id="4" name="Title 3">
            <a:extLst>
              <a:ext uri="{FF2B5EF4-FFF2-40B4-BE49-F238E27FC236}">
                <a16:creationId xmlns:a16="http://schemas.microsoft.com/office/drawing/2014/main" id="{05333703-B817-6ED8-568C-62F098B528AD}"/>
              </a:ext>
            </a:extLst>
          </p:cNvPr>
          <p:cNvSpPr>
            <a:spLocks noGrp="1"/>
          </p:cNvSpPr>
          <p:nvPr>
            <p:ph type="title"/>
          </p:nvPr>
        </p:nvSpPr>
        <p:spPr>
          <a:xfrm>
            <a:off x="417725" y="1333500"/>
            <a:ext cx="4382876" cy="1600200"/>
          </a:xfrm>
        </p:spPr>
        <p:txBody>
          <a:bodyPr/>
          <a:lstStyle/>
          <a:p>
            <a:r>
              <a:rPr lang="en-US" sz="4000" dirty="0">
                <a:solidFill>
                  <a:schemeClr val="bg1"/>
                </a:solidFill>
              </a:rPr>
              <a:t>When it comes to performance reviews,  ABP stands for…</a:t>
            </a:r>
          </a:p>
        </p:txBody>
      </p:sp>
      <p:sp>
        <p:nvSpPr>
          <p:cNvPr id="6" name="TextBox 5">
            <a:extLst>
              <a:ext uri="{FF2B5EF4-FFF2-40B4-BE49-F238E27FC236}">
                <a16:creationId xmlns:a16="http://schemas.microsoft.com/office/drawing/2014/main" id="{5BED225A-8FEA-A18C-F736-B5F2989441F0}"/>
              </a:ext>
            </a:extLst>
          </p:cNvPr>
          <p:cNvSpPr txBox="1"/>
          <p:nvPr/>
        </p:nvSpPr>
        <p:spPr>
          <a:xfrm>
            <a:off x="6315603" y="3954379"/>
            <a:ext cx="4306677" cy="954107"/>
          </a:xfrm>
          <a:prstGeom prst="rect">
            <a:avLst/>
          </a:prstGeom>
          <a:noFill/>
        </p:spPr>
        <p:txBody>
          <a:bodyPr wrap="square">
            <a:spAutoFit/>
          </a:bodyPr>
          <a:lstStyle/>
          <a:p>
            <a:r>
              <a:rPr lang="en-US" sz="2800" b="1" dirty="0"/>
              <a:t>B</a:t>
            </a:r>
            <a:br>
              <a:rPr lang="en-US" sz="2800" b="1" dirty="0"/>
            </a:br>
            <a:r>
              <a:rPr lang="en-US" sz="2800" dirty="0"/>
              <a:t>Always Be Preparing</a:t>
            </a:r>
          </a:p>
        </p:txBody>
      </p:sp>
    </p:spTree>
    <p:extLst>
      <p:ext uri="{BB962C8B-B14F-4D97-AF65-F5344CB8AC3E}">
        <p14:creationId xmlns:p14="http://schemas.microsoft.com/office/powerpoint/2010/main" val="25147682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6164ECE-02EC-17F8-0887-EDCF36FF972D}"/>
              </a:ext>
            </a:extLst>
          </p:cNvPr>
          <p:cNvSpPr>
            <a:spLocks noGrp="1"/>
          </p:cNvSpPr>
          <p:nvPr>
            <p:ph type="title"/>
          </p:nvPr>
        </p:nvSpPr>
        <p:spPr/>
        <p:txBody>
          <a:bodyPr/>
          <a:lstStyle/>
          <a:p>
            <a:r>
              <a:rPr lang="en-US" dirty="0"/>
              <a:t>ABP: Set Clear Expectations</a:t>
            </a:r>
          </a:p>
        </p:txBody>
      </p:sp>
    </p:spTree>
    <p:extLst>
      <p:ext uri="{BB962C8B-B14F-4D97-AF65-F5344CB8AC3E}">
        <p14:creationId xmlns:p14="http://schemas.microsoft.com/office/powerpoint/2010/main" val="18995990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954D38-4545-75E2-AEA4-29414E97E40E}"/>
              </a:ext>
            </a:extLst>
          </p:cNvPr>
          <p:cNvSpPr>
            <a:spLocks noGrp="1"/>
          </p:cNvSpPr>
          <p:nvPr>
            <p:ph type="title"/>
          </p:nvPr>
        </p:nvSpPr>
        <p:spPr/>
        <p:txBody>
          <a:bodyPr/>
          <a:lstStyle/>
          <a:p>
            <a:r>
              <a:rPr lang="en-US" dirty="0"/>
              <a:t>Planning Meeting</a:t>
            </a:r>
          </a:p>
        </p:txBody>
      </p:sp>
      <p:sp>
        <p:nvSpPr>
          <p:cNvPr id="6" name="Content Placeholder 5">
            <a:extLst>
              <a:ext uri="{FF2B5EF4-FFF2-40B4-BE49-F238E27FC236}">
                <a16:creationId xmlns:a16="http://schemas.microsoft.com/office/drawing/2014/main" id="{6011D732-7A31-081A-9D78-122C26D6B33C}"/>
              </a:ext>
            </a:extLst>
          </p:cNvPr>
          <p:cNvSpPr>
            <a:spLocks noGrp="1"/>
          </p:cNvSpPr>
          <p:nvPr>
            <p:ph idx="1"/>
          </p:nvPr>
        </p:nvSpPr>
        <p:spPr>
          <a:xfrm>
            <a:off x="1139449" y="1836168"/>
            <a:ext cx="10515600" cy="489117"/>
          </a:xfrm>
        </p:spPr>
        <p:txBody>
          <a:bodyPr>
            <a:noAutofit/>
          </a:bodyPr>
          <a:lstStyle/>
          <a:p>
            <a:r>
              <a:rPr lang="en-US" b="1" dirty="0"/>
              <a:t>Purpose</a:t>
            </a:r>
          </a:p>
          <a:p>
            <a:r>
              <a:rPr lang="en-US" sz="2400" dirty="0"/>
              <a:t>Ensure that the employee understands the tasks, goals and capabilities required of them</a:t>
            </a:r>
          </a:p>
          <a:p>
            <a:pPr>
              <a:spcBef>
                <a:spcPts val="1800"/>
              </a:spcBef>
            </a:pPr>
            <a:r>
              <a:rPr lang="en-US" b="1" dirty="0"/>
              <a:t>Tools</a:t>
            </a:r>
          </a:p>
          <a:p>
            <a:pPr marL="457200" indent="-457200">
              <a:buFont typeface="+mj-lt"/>
              <a:buAutoNum type="arabicPeriod"/>
            </a:pPr>
            <a:r>
              <a:rPr lang="en-US" sz="2400" dirty="0"/>
              <a:t>Job description</a:t>
            </a:r>
          </a:p>
          <a:p>
            <a:pPr marL="457200" indent="-457200">
              <a:buFont typeface="+mj-lt"/>
              <a:buAutoNum type="arabicPeriod"/>
            </a:pPr>
            <a:r>
              <a:rPr lang="en-US" sz="2400" dirty="0"/>
              <a:t>Strategic plan, departmental plan, operational needs, policies, etc. </a:t>
            </a:r>
          </a:p>
          <a:p>
            <a:pPr marL="457200" indent="-457200">
              <a:buFont typeface="+mj-lt"/>
              <a:buAutoNum type="arabicPeriod"/>
            </a:pPr>
            <a:r>
              <a:rPr lang="en-US" sz="2400" dirty="0"/>
              <a:t>The appropriate review form</a:t>
            </a:r>
          </a:p>
          <a:p>
            <a:endParaRPr lang="en-US" dirty="0"/>
          </a:p>
        </p:txBody>
      </p:sp>
    </p:spTree>
    <p:extLst>
      <p:ext uri="{BB962C8B-B14F-4D97-AF65-F5344CB8AC3E}">
        <p14:creationId xmlns:p14="http://schemas.microsoft.com/office/powerpoint/2010/main" val="2979704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62AF431-A4B6-1322-D512-CBEC89D1FCC6}"/>
              </a:ext>
            </a:extLst>
          </p:cNvPr>
          <p:cNvSpPr/>
          <p:nvPr/>
        </p:nvSpPr>
        <p:spPr>
          <a:xfrm>
            <a:off x="1139449" y="2258839"/>
            <a:ext cx="3099380" cy="3737227"/>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6E7E7B4-50EB-D88D-0184-12FDCC4005EE}"/>
              </a:ext>
            </a:extLst>
          </p:cNvPr>
          <p:cNvSpPr/>
          <p:nvPr/>
        </p:nvSpPr>
        <p:spPr>
          <a:xfrm>
            <a:off x="4637401" y="2258838"/>
            <a:ext cx="3099380" cy="3737227"/>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1">
                  <a:lumMod val="20000"/>
                  <a:lumOff val="80000"/>
                </a:schemeClr>
              </a:solidFill>
            </a:endParaRPr>
          </a:p>
        </p:txBody>
      </p:sp>
      <p:sp>
        <p:nvSpPr>
          <p:cNvPr id="11" name="Rectangle 10">
            <a:extLst>
              <a:ext uri="{FF2B5EF4-FFF2-40B4-BE49-F238E27FC236}">
                <a16:creationId xmlns:a16="http://schemas.microsoft.com/office/drawing/2014/main" id="{25C479F6-6DA2-372C-F81C-257123BCA76C}"/>
              </a:ext>
            </a:extLst>
          </p:cNvPr>
          <p:cNvSpPr/>
          <p:nvPr/>
        </p:nvSpPr>
        <p:spPr>
          <a:xfrm>
            <a:off x="8135353" y="2258837"/>
            <a:ext cx="3099380" cy="3737227"/>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1">
                  <a:lumMod val="20000"/>
                  <a:lumOff val="80000"/>
                </a:schemeClr>
              </a:solidFill>
            </a:endParaRPr>
          </a:p>
        </p:txBody>
      </p:sp>
      <p:sp>
        <p:nvSpPr>
          <p:cNvPr id="2" name="Title 1">
            <a:extLst>
              <a:ext uri="{FF2B5EF4-FFF2-40B4-BE49-F238E27FC236}">
                <a16:creationId xmlns:a16="http://schemas.microsoft.com/office/drawing/2014/main" id="{736F315C-0995-CD68-8390-083F6A9AEE58}"/>
              </a:ext>
            </a:extLst>
          </p:cNvPr>
          <p:cNvSpPr>
            <a:spLocks noGrp="1"/>
          </p:cNvSpPr>
          <p:nvPr>
            <p:ph type="title"/>
          </p:nvPr>
        </p:nvSpPr>
        <p:spPr/>
        <p:txBody>
          <a:bodyPr/>
          <a:lstStyle/>
          <a:p>
            <a:r>
              <a:rPr lang="en-US" dirty="0"/>
              <a:t>You will be evaluating goals, competencies and tasks.</a:t>
            </a:r>
          </a:p>
        </p:txBody>
      </p:sp>
      <p:sp>
        <p:nvSpPr>
          <p:cNvPr id="3" name="Content Placeholder 2">
            <a:extLst>
              <a:ext uri="{FF2B5EF4-FFF2-40B4-BE49-F238E27FC236}">
                <a16:creationId xmlns:a16="http://schemas.microsoft.com/office/drawing/2014/main" id="{565C368C-3C43-748D-5B4E-43A5689A7DE8}"/>
              </a:ext>
            </a:extLst>
          </p:cNvPr>
          <p:cNvSpPr>
            <a:spLocks noGrp="1"/>
          </p:cNvSpPr>
          <p:nvPr>
            <p:ph idx="1"/>
          </p:nvPr>
        </p:nvSpPr>
        <p:spPr>
          <a:xfrm>
            <a:off x="1228534" y="2522013"/>
            <a:ext cx="2919204" cy="489117"/>
          </a:xfrm>
        </p:spPr>
        <p:txBody>
          <a:bodyPr>
            <a:noAutofit/>
          </a:bodyPr>
          <a:lstStyle/>
          <a:p>
            <a:r>
              <a:rPr lang="en-US" b="1" dirty="0"/>
              <a:t>Goal: </a:t>
            </a:r>
          </a:p>
          <a:p>
            <a:r>
              <a:rPr lang="en-US" sz="1600" b="1" dirty="0"/>
              <a:t>The outcome you want to achieve</a:t>
            </a:r>
          </a:p>
          <a:p>
            <a:r>
              <a:rPr lang="en-US" sz="1600" dirty="0"/>
              <a:t>Ex. Reduce hospital infections by 20% this year.</a:t>
            </a:r>
          </a:p>
        </p:txBody>
      </p:sp>
      <p:sp>
        <p:nvSpPr>
          <p:cNvPr id="4" name="Content Placeholder 2">
            <a:extLst>
              <a:ext uri="{FF2B5EF4-FFF2-40B4-BE49-F238E27FC236}">
                <a16:creationId xmlns:a16="http://schemas.microsoft.com/office/drawing/2014/main" id="{AED1DDA6-B937-8255-7AA9-2F4CEBC10190}"/>
              </a:ext>
            </a:extLst>
          </p:cNvPr>
          <p:cNvSpPr txBox="1">
            <a:spLocks/>
          </p:cNvSpPr>
          <p:nvPr/>
        </p:nvSpPr>
        <p:spPr>
          <a:xfrm>
            <a:off x="4727489" y="2514649"/>
            <a:ext cx="2919204" cy="48911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Competency: </a:t>
            </a:r>
          </a:p>
          <a:p>
            <a:r>
              <a:rPr lang="en-US" sz="1600" b="1" dirty="0"/>
              <a:t>The knowledge and skills required to perform effectively</a:t>
            </a:r>
            <a:r>
              <a:rPr lang="en-US" sz="1600" dirty="0"/>
              <a:t>.</a:t>
            </a:r>
          </a:p>
          <a:p>
            <a:r>
              <a:rPr lang="en-US" sz="1600" dirty="0"/>
              <a:t>Ex. Infection prevention and control</a:t>
            </a:r>
          </a:p>
        </p:txBody>
      </p:sp>
      <p:sp>
        <p:nvSpPr>
          <p:cNvPr id="6" name="Content Placeholder 2">
            <a:extLst>
              <a:ext uri="{FF2B5EF4-FFF2-40B4-BE49-F238E27FC236}">
                <a16:creationId xmlns:a16="http://schemas.microsoft.com/office/drawing/2014/main" id="{A025DAB4-3604-3263-CB95-9EF24E19A886}"/>
              </a:ext>
            </a:extLst>
          </p:cNvPr>
          <p:cNvSpPr txBox="1">
            <a:spLocks/>
          </p:cNvSpPr>
          <p:nvPr/>
        </p:nvSpPr>
        <p:spPr>
          <a:xfrm>
            <a:off x="8315529" y="2538020"/>
            <a:ext cx="2919204" cy="48911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Task:</a:t>
            </a:r>
          </a:p>
          <a:p>
            <a:r>
              <a:rPr lang="en-US" sz="1600" b="1" dirty="0"/>
              <a:t>The specific activities performed to achieve the goal</a:t>
            </a:r>
            <a:r>
              <a:rPr lang="en-US" sz="1600" dirty="0"/>
              <a:t>.</a:t>
            </a:r>
          </a:p>
          <a:p>
            <a:r>
              <a:rPr lang="en-US" sz="1600" dirty="0"/>
              <a:t>Ex. Perform hand hygiene, use PPE, follow sterilization protocols</a:t>
            </a:r>
          </a:p>
        </p:txBody>
      </p:sp>
      <p:sp>
        <p:nvSpPr>
          <p:cNvPr id="12" name="Arrow: Right 11">
            <a:extLst>
              <a:ext uri="{FF2B5EF4-FFF2-40B4-BE49-F238E27FC236}">
                <a16:creationId xmlns:a16="http://schemas.microsoft.com/office/drawing/2014/main" id="{9B8D0B3E-3206-142D-35A6-DB966BF7600A}"/>
              </a:ext>
            </a:extLst>
          </p:cNvPr>
          <p:cNvSpPr/>
          <p:nvPr/>
        </p:nvSpPr>
        <p:spPr>
          <a:xfrm>
            <a:off x="4238829" y="3429000"/>
            <a:ext cx="398572" cy="457200"/>
          </a:xfrm>
          <a:prstGeom prst="rightArrow">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Arrow: Right 13">
            <a:extLst>
              <a:ext uri="{FF2B5EF4-FFF2-40B4-BE49-F238E27FC236}">
                <a16:creationId xmlns:a16="http://schemas.microsoft.com/office/drawing/2014/main" id="{4379ACA9-13D6-CD93-067E-7F91505E6CFA}"/>
              </a:ext>
            </a:extLst>
          </p:cNvPr>
          <p:cNvSpPr/>
          <p:nvPr/>
        </p:nvSpPr>
        <p:spPr>
          <a:xfrm>
            <a:off x="7736781" y="3467100"/>
            <a:ext cx="398572" cy="457200"/>
          </a:xfrm>
          <a:prstGeom prst="rightArrow">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2527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Effect transition="in" filter="fade">
                                      <p:cBhvr>
                                        <p:cTn id="15" dur="500"/>
                                        <p:tgtEl>
                                          <p:spTgt spid="4">
                                            <p:txEl>
                                              <p:pRg st="1" end="1"/>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Effect transition="in" filter="fade">
                                      <p:cBhvr>
                                        <p:cTn id="18" dur="500"/>
                                        <p:tgtEl>
                                          <p:spTgt spid="4">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fade">
                                      <p:cBhvr>
                                        <p:cTn id="23" dur="500"/>
                                        <p:tgtEl>
                                          <p:spTgt spid="6">
                                            <p:txEl>
                                              <p:pRg st="1" end="1"/>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6">
                                            <p:txEl>
                                              <p:pRg st="2" end="2"/>
                                            </p:txEl>
                                          </p:spTgt>
                                        </p:tgtEl>
                                        <p:attrNameLst>
                                          <p:attrName>style.visibility</p:attrName>
                                        </p:attrNameLst>
                                      </p:cBhvr>
                                      <p:to>
                                        <p:strVal val="visible"/>
                                      </p:to>
                                    </p:set>
                                    <p:animEffect transition="in" filter="fade">
                                      <p:cBhvr>
                                        <p:cTn id="26"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42A8D52-3C11-C012-F7EF-C15EC40EABB6}"/>
              </a:ext>
            </a:extLst>
          </p:cNvPr>
          <p:cNvSpPr>
            <a:spLocks noGrp="1"/>
          </p:cNvSpPr>
          <p:nvPr>
            <p:ph type="title"/>
          </p:nvPr>
        </p:nvSpPr>
        <p:spPr>
          <a:xfrm>
            <a:off x="0" y="2783099"/>
            <a:ext cx="12192000" cy="1600200"/>
          </a:xfrm>
        </p:spPr>
        <p:txBody>
          <a:bodyPr/>
          <a:lstStyle/>
          <a:p>
            <a:r>
              <a:rPr lang="en-US" dirty="0"/>
              <a:t>ABP: Check-ins</a:t>
            </a:r>
            <a:br>
              <a:rPr lang="en-US" dirty="0"/>
            </a:br>
            <a:r>
              <a:rPr lang="en-US" dirty="0"/>
              <a:t>Throughout the Year</a:t>
            </a:r>
          </a:p>
        </p:txBody>
      </p:sp>
    </p:spTree>
    <p:extLst>
      <p:ext uri="{BB962C8B-B14F-4D97-AF65-F5344CB8AC3E}">
        <p14:creationId xmlns:p14="http://schemas.microsoft.com/office/powerpoint/2010/main" val="29443664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A1A5205-D2CF-9FBC-662D-87A2BCB547D2}"/>
              </a:ext>
            </a:extLst>
          </p:cNvPr>
          <p:cNvSpPr>
            <a:spLocks noGrp="1"/>
          </p:cNvSpPr>
          <p:nvPr>
            <p:ph type="title"/>
          </p:nvPr>
        </p:nvSpPr>
        <p:spPr/>
        <p:txBody>
          <a:bodyPr/>
          <a:lstStyle/>
          <a:p>
            <a:r>
              <a:rPr lang="en-US" dirty="0">
                <a:solidFill>
                  <a:schemeClr val="accent1">
                    <a:lumMod val="60000"/>
                    <a:lumOff val="40000"/>
                  </a:schemeClr>
                </a:solidFill>
              </a:rPr>
              <a:t>Answer in the chat</a:t>
            </a:r>
          </a:p>
        </p:txBody>
      </p:sp>
      <p:sp>
        <p:nvSpPr>
          <p:cNvPr id="5" name="TextBox 4">
            <a:extLst>
              <a:ext uri="{FF2B5EF4-FFF2-40B4-BE49-F238E27FC236}">
                <a16:creationId xmlns:a16="http://schemas.microsoft.com/office/drawing/2014/main" id="{528D70A2-2EF8-141A-1278-E70B22889118}"/>
              </a:ext>
            </a:extLst>
          </p:cNvPr>
          <p:cNvSpPr txBox="1"/>
          <p:nvPr/>
        </p:nvSpPr>
        <p:spPr>
          <a:xfrm>
            <a:off x="6278880" y="1051560"/>
            <a:ext cx="4854341" cy="3724096"/>
          </a:xfrm>
          <a:prstGeom prst="rect">
            <a:avLst/>
          </a:prstGeom>
          <a:noFill/>
        </p:spPr>
        <p:txBody>
          <a:bodyPr wrap="square" rtlCol="0">
            <a:spAutoFit/>
          </a:bodyPr>
          <a:lstStyle/>
          <a:p>
            <a:r>
              <a:rPr lang="en-US" sz="2400" b="1" dirty="0"/>
              <a:t>How frequently do you have one-on-one check-ins with your staff? </a:t>
            </a:r>
          </a:p>
          <a:p>
            <a:endParaRPr lang="en-US" sz="2800" dirty="0"/>
          </a:p>
          <a:p>
            <a:pPr marL="514350" indent="-514350">
              <a:spcAft>
                <a:spcPts val="1200"/>
              </a:spcAft>
              <a:buFont typeface="+mj-lt"/>
              <a:buAutoNum type="alphaLcPeriod"/>
            </a:pPr>
            <a:r>
              <a:rPr lang="en-US" sz="2400" dirty="0"/>
              <a:t>Weekly or biweekly</a:t>
            </a:r>
          </a:p>
          <a:p>
            <a:pPr marL="514350" indent="-514350">
              <a:spcAft>
                <a:spcPts val="1200"/>
              </a:spcAft>
              <a:buFont typeface="+mj-lt"/>
              <a:buAutoNum type="alphaLcPeriod"/>
            </a:pPr>
            <a:r>
              <a:rPr lang="en-US" sz="2400" dirty="0"/>
              <a:t>Monthly</a:t>
            </a:r>
          </a:p>
          <a:p>
            <a:pPr marL="514350" indent="-514350">
              <a:spcAft>
                <a:spcPts val="1200"/>
              </a:spcAft>
              <a:buFont typeface="+mj-lt"/>
              <a:buAutoNum type="alphaLcPeriod"/>
            </a:pPr>
            <a:r>
              <a:rPr lang="en-US" sz="2400" dirty="0"/>
              <a:t>Quarterly</a:t>
            </a:r>
          </a:p>
          <a:p>
            <a:pPr marL="514350" indent="-514350">
              <a:spcAft>
                <a:spcPts val="1200"/>
              </a:spcAft>
              <a:buFont typeface="+mj-lt"/>
              <a:buAutoNum type="alphaLcPeriod"/>
            </a:pPr>
            <a:r>
              <a:rPr lang="en-US" sz="2400" dirty="0"/>
              <a:t>Only when there is an issue</a:t>
            </a:r>
          </a:p>
          <a:p>
            <a:pPr marL="514350" indent="-514350">
              <a:spcAft>
                <a:spcPts val="1200"/>
              </a:spcAft>
              <a:buFont typeface="+mj-lt"/>
              <a:buAutoNum type="alphaLcPeriod"/>
            </a:pPr>
            <a:r>
              <a:rPr lang="en-US" sz="2400" dirty="0"/>
              <a:t>I don’t have staff</a:t>
            </a:r>
          </a:p>
        </p:txBody>
      </p:sp>
    </p:spTree>
    <p:extLst>
      <p:ext uri="{BB962C8B-B14F-4D97-AF65-F5344CB8AC3E}">
        <p14:creationId xmlns:p14="http://schemas.microsoft.com/office/powerpoint/2010/main" val="22473655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98FACB92-CE92-D1DF-7102-BEF37F308CD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340FF7EE-8D82-DB59-6E1A-CAC40BBFC4E1}"/>
              </a:ext>
            </a:extLst>
          </p:cNvPr>
          <p:cNvSpPr>
            <a:spLocks noGrp="1"/>
          </p:cNvSpPr>
          <p:nvPr>
            <p:ph type="title"/>
          </p:nvPr>
        </p:nvSpPr>
        <p:spPr>
          <a:xfrm>
            <a:off x="657379" y="1133119"/>
            <a:ext cx="3932237" cy="1600200"/>
          </a:xfrm>
        </p:spPr>
        <p:txBody>
          <a:bodyPr/>
          <a:lstStyle/>
          <a:p>
            <a:r>
              <a:rPr lang="en-US" sz="4000" dirty="0"/>
              <a:t>Goal (G), Competency (C) or Task (T)?</a:t>
            </a:r>
          </a:p>
        </p:txBody>
      </p:sp>
      <p:sp>
        <p:nvSpPr>
          <p:cNvPr id="3" name="Content Placeholder 2">
            <a:extLst>
              <a:ext uri="{FF2B5EF4-FFF2-40B4-BE49-F238E27FC236}">
                <a16:creationId xmlns:a16="http://schemas.microsoft.com/office/drawing/2014/main" id="{DFA8A9CF-4057-5150-274C-05873AC8CAF9}"/>
              </a:ext>
            </a:extLst>
          </p:cNvPr>
          <p:cNvSpPr>
            <a:spLocks noGrp="1"/>
          </p:cNvSpPr>
          <p:nvPr>
            <p:ph sz="half" idx="4294967295"/>
          </p:nvPr>
        </p:nvSpPr>
        <p:spPr>
          <a:xfrm>
            <a:off x="5974080" y="1011872"/>
            <a:ext cx="5181600" cy="5413375"/>
          </a:xfrm>
          <a:prstGeom prst="rect">
            <a:avLst/>
          </a:prstGeom>
        </p:spPr>
        <p:txBody>
          <a:bodyPr/>
          <a:lstStyle/>
          <a:p>
            <a:r>
              <a:rPr lang="en-US" dirty="0"/>
              <a:t>Improve patient comfort</a:t>
            </a:r>
          </a:p>
          <a:p>
            <a:r>
              <a:rPr lang="en-US" dirty="0"/>
              <a:t>Patient-centred care</a:t>
            </a:r>
          </a:p>
          <a:p>
            <a:r>
              <a:rPr lang="en-US" dirty="0"/>
              <a:t>Maintain a clean and safe environment</a:t>
            </a:r>
          </a:p>
          <a:p>
            <a:r>
              <a:rPr lang="en-US" dirty="0"/>
              <a:t>Clinical judgement</a:t>
            </a:r>
          </a:p>
          <a:p>
            <a:r>
              <a:rPr lang="en-US" dirty="0"/>
              <a:t>Check medication orders</a:t>
            </a:r>
          </a:p>
          <a:p>
            <a:r>
              <a:rPr lang="en-US" dirty="0"/>
              <a:t>Prevent patient falls</a:t>
            </a:r>
          </a:p>
        </p:txBody>
      </p:sp>
    </p:spTree>
    <p:extLst>
      <p:ext uri="{BB962C8B-B14F-4D97-AF65-F5344CB8AC3E}">
        <p14:creationId xmlns:p14="http://schemas.microsoft.com/office/powerpoint/2010/main" val="19493073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488364-7217-6201-346D-78CBEA380C47}"/>
              </a:ext>
            </a:extLst>
          </p:cNvPr>
          <p:cNvSpPr>
            <a:spLocks noGrp="1"/>
          </p:cNvSpPr>
          <p:nvPr>
            <p:ph type="title"/>
          </p:nvPr>
        </p:nvSpPr>
        <p:spPr/>
        <p:txBody>
          <a:bodyPr/>
          <a:lstStyle/>
          <a:p>
            <a:r>
              <a:rPr lang="en-US" dirty="0"/>
              <a:t>High-Quality Conversations</a:t>
            </a:r>
          </a:p>
        </p:txBody>
      </p:sp>
      <p:sp>
        <p:nvSpPr>
          <p:cNvPr id="3" name="Content Placeholder 2">
            <a:extLst>
              <a:ext uri="{FF2B5EF4-FFF2-40B4-BE49-F238E27FC236}">
                <a16:creationId xmlns:a16="http://schemas.microsoft.com/office/drawing/2014/main" id="{1E7E7FEE-BCA8-A3C7-DADB-F15619311BA2}"/>
              </a:ext>
            </a:extLst>
          </p:cNvPr>
          <p:cNvSpPr>
            <a:spLocks noGrp="1"/>
          </p:cNvSpPr>
          <p:nvPr>
            <p:ph idx="1"/>
          </p:nvPr>
        </p:nvSpPr>
        <p:spPr>
          <a:xfrm>
            <a:off x="1139449" y="2125490"/>
            <a:ext cx="10515600" cy="489117"/>
          </a:xfrm>
        </p:spPr>
        <p:txBody>
          <a:bodyPr>
            <a:noAutofit/>
          </a:bodyPr>
          <a:lstStyle/>
          <a:p>
            <a:pPr marL="342900" lvl="0" indent="-342900">
              <a:buFont typeface="Arial" panose="020B0604020202020204" pitchFamily="34" charset="0"/>
              <a:buChar char="•"/>
            </a:pPr>
            <a:r>
              <a:rPr lang="en-US" sz="2400" dirty="0"/>
              <a:t>Tie to Health PEI’s mission, vision, values and strategic priorities.</a:t>
            </a:r>
          </a:p>
          <a:p>
            <a:pPr marL="342900" lvl="0" indent="-342900">
              <a:buFont typeface="Arial" panose="020B0604020202020204" pitchFamily="34" charset="0"/>
              <a:buChar char="•"/>
            </a:pPr>
            <a:r>
              <a:rPr lang="en-US" sz="2400" dirty="0"/>
              <a:t>Recognize achievements and strengths</a:t>
            </a:r>
          </a:p>
          <a:p>
            <a:pPr marL="342900" lvl="0" indent="-342900">
              <a:buFont typeface="Arial" panose="020B0604020202020204" pitchFamily="34" charset="0"/>
              <a:buChar char="•"/>
            </a:pPr>
            <a:r>
              <a:rPr lang="en-US" sz="2400" dirty="0"/>
              <a:t>Allow room for discussing challenges and solutions. </a:t>
            </a:r>
          </a:p>
          <a:p>
            <a:pPr marL="342900" lvl="0" indent="-342900">
              <a:buFont typeface="Arial" panose="020B0604020202020204" pitchFamily="34" charset="0"/>
              <a:buChar char="•"/>
            </a:pPr>
            <a:r>
              <a:rPr lang="en-US" sz="2400" dirty="0"/>
              <a:t>Provide clarity and accountability.</a:t>
            </a:r>
          </a:p>
          <a:p>
            <a:pPr marL="342900" lvl="0" indent="-342900">
              <a:buFont typeface="Arial" panose="020B0604020202020204" pitchFamily="34" charset="0"/>
              <a:buChar char="•"/>
            </a:pPr>
            <a:r>
              <a:rPr lang="en-US" sz="2400" dirty="0"/>
              <a:t>Anchor feedback in observable results and behaviours.</a:t>
            </a:r>
          </a:p>
          <a:p>
            <a:pPr marL="342900" indent="-342900">
              <a:buFont typeface="Arial" panose="020B0604020202020204" pitchFamily="34" charset="0"/>
              <a:buChar char="•"/>
            </a:pPr>
            <a:r>
              <a:rPr lang="en-US" sz="2400" dirty="0"/>
              <a:t>Have ample opportunity for the employee to speak. </a:t>
            </a:r>
          </a:p>
          <a:p>
            <a:pPr marL="342900" lvl="0" indent="-342900">
              <a:buFont typeface="Arial" panose="020B0604020202020204" pitchFamily="34" charset="0"/>
              <a:buChar char="•"/>
            </a:pPr>
            <a:r>
              <a:rPr lang="en-US" sz="2400" dirty="0"/>
              <a:t>Mix feedback with coaching. </a:t>
            </a:r>
          </a:p>
          <a:p>
            <a:endParaRPr lang="en-US" dirty="0"/>
          </a:p>
        </p:txBody>
      </p:sp>
    </p:spTree>
    <p:extLst>
      <p:ext uri="{BB962C8B-B14F-4D97-AF65-F5344CB8AC3E}">
        <p14:creationId xmlns:p14="http://schemas.microsoft.com/office/powerpoint/2010/main" val="192974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B77826C-7D5F-6BB5-522E-E68647F142A5}"/>
              </a:ext>
            </a:extLst>
          </p:cNvPr>
          <p:cNvSpPr>
            <a:spLocks noGrp="1"/>
          </p:cNvSpPr>
          <p:nvPr>
            <p:ph type="title"/>
          </p:nvPr>
        </p:nvSpPr>
        <p:spPr>
          <a:xfrm>
            <a:off x="453644" y="722312"/>
            <a:ext cx="4680632" cy="1600200"/>
          </a:xfrm>
        </p:spPr>
        <p:txBody>
          <a:bodyPr/>
          <a:lstStyle/>
          <a:p>
            <a:r>
              <a:rPr lang="en-US" sz="4800" dirty="0"/>
              <a:t>Coaching (C)</a:t>
            </a:r>
            <a:br>
              <a:rPr lang="en-US" sz="4800" dirty="0"/>
            </a:br>
            <a:r>
              <a:rPr lang="en-US" sz="4800" dirty="0"/>
              <a:t>or Feedback (F)</a:t>
            </a:r>
          </a:p>
        </p:txBody>
      </p:sp>
      <p:sp>
        <p:nvSpPr>
          <p:cNvPr id="5" name="Content Placeholder 2">
            <a:extLst>
              <a:ext uri="{FF2B5EF4-FFF2-40B4-BE49-F238E27FC236}">
                <a16:creationId xmlns:a16="http://schemas.microsoft.com/office/drawing/2014/main" id="{B45853E7-D349-DB02-3DF7-2EB202E6276B}"/>
              </a:ext>
            </a:extLst>
          </p:cNvPr>
          <p:cNvSpPr txBox="1">
            <a:spLocks/>
          </p:cNvSpPr>
          <p:nvPr/>
        </p:nvSpPr>
        <p:spPr>
          <a:xfrm>
            <a:off x="6096000" y="722312"/>
            <a:ext cx="5181600" cy="54133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600"/>
              </a:spcBef>
              <a:spcAft>
                <a:spcPts val="1200"/>
              </a:spcAft>
              <a:buNone/>
            </a:pPr>
            <a:r>
              <a:rPr lang="en-US" sz="2400" dirty="0"/>
              <a:t>I noticed you’ve been late four times in the past two weeks.</a:t>
            </a:r>
          </a:p>
          <a:p>
            <a:pPr marL="0" indent="0">
              <a:lnSpc>
                <a:spcPct val="100000"/>
              </a:lnSpc>
              <a:spcBef>
                <a:spcPts val="600"/>
              </a:spcBef>
              <a:spcAft>
                <a:spcPts val="1200"/>
              </a:spcAft>
              <a:buNone/>
            </a:pPr>
            <a:r>
              <a:rPr lang="en-US" sz="2400" dirty="0"/>
              <a:t>What’s been contributing to that?</a:t>
            </a:r>
          </a:p>
          <a:p>
            <a:pPr marL="0" indent="0">
              <a:lnSpc>
                <a:spcPct val="100000"/>
              </a:lnSpc>
              <a:spcBef>
                <a:spcPts val="600"/>
              </a:spcBef>
              <a:spcAft>
                <a:spcPts val="1200"/>
              </a:spcAft>
              <a:buNone/>
            </a:pPr>
            <a:r>
              <a:rPr lang="en-US" sz="2400" dirty="0"/>
              <a:t>This is impacting patient coverage.</a:t>
            </a:r>
          </a:p>
          <a:p>
            <a:pPr marL="0" indent="0">
              <a:lnSpc>
                <a:spcPct val="100000"/>
              </a:lnSpc>
              <a:spcBef>
                <a:spcPts val="600"/>
              </a:spcBef>
              <a:spcAft>
                <a:spcPts val="1200"/>
              </a:spcAft>
              <a:buNone/>
            </a:pPr>
            <a:r>
              <a:rPr lang="en-US" sz="2400" dirty="0"/>
              <a:t>Our expectations are that you arrive on time.</a:t>
            </a:r>
          </a:p>
          <a:p>
            <a:pPr marL="0" indent="0">
              <a:lnSpc>
                <a:spcPct val="100000"/>
              </a:lnSpc>
              <a:spcBef>
                <a:spcPts val="600"/>
              </a:spcBef>
              <a:spcAft>
                <a:spcPts val="1200"/>
              </a:spcAft>
              <a:buNone/>
            </a:pPr>
            <a:r>
              <a:rPr lang="en-US" sz="2400" dirty="0"/>
              <a:t>What might you do to get to work on time? </a:t>
            </a:r>
          </a:p>
          <a:p>
            <a:endParaRPr lang="en-US" dirty="0"/>
          </a:p>
        </p:txBody>
      </p:sp>
    </p:spTree>
    <p:extLst>
      <p:ext uri="{BB962C8B-B14F-4D97-AF65-F5344CB8AC3E}">
        <p14:creationId xmlns:p14="http://schemas.microsoft.com/office/powerpoint/2010/main" val="598417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AF92FBC-3F92-BA97-C42C-7419543EA4EA}"/>
              </a:ext>
            </a:extLst>
          </p:cNvPr>
          <p:cNvSpPr/>
          <p:nvPr/>
        </p:nvSpPr>
        <p:spPr>
          <a:xfrm>
            <a:off x="6095999" y="2075351"/>
            <a:ext cx="4956551" cy="3737227"/>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286DE0DB-498A-6444-46D4-4A7A1D22EB90}"/>
              </a:ext>
            </a:extLst>
          </p:cNvPr>
          <p:cNvSpPr/>
          <p:nvPr/>
        </p:nvSpPr>
        <p:spPr>
          <a:xfrm>
            <a:off x="742949" y="2075351"/>
            <a:ext cx="4956551" cy="3737227"/>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666B48-9635-46C2-8165-6670DFFE371A}"/>
              </a:ext>
            </a:extLst>
          </p:cNvPr>
          <p:cNvSpPr>
            <a:spLocks noGrp="1"/>
          </p:cNvSpPr>
          <p:nvPr>
            <p:ph type="title"/>
          </p:nvPr>
        </p:nvSpPr>
        <p:spPr>
          <a:xfrm>
            <a:off x="1139449" y="633244"/>
            <a:ext cx="10940256" cy="1325563"/>
          </a:xfrm>
        </p:spPr>
        <p:txBody>
          <a:bodyPr/>
          <a:lstStyle/>
          <a:p>
            <a:r>
              <a:rPr lang="en-US" dirty="0"/>
              <a:t>Combine feedback with coaching</a:t>
            </a:r>
          </a:p>
        </p:txBody>
      </p:sp>
      <p:sp>
        <p:nvSpPr>
          <p:cNvPr id="3" name="Content Placeholder 2">
            <a:extLst>
              <a:ext uri="{FF2B5EF4-FFF2-40B4-BE49-F238E27FC236}">
                <a16:creationId xmlns:a16="http://schemas.microsoft.com/office/drawing/2014/main" id="{18CF21BA-3048-0E4D-BA80-27CDFCCE683C}"/>
              </a:ext>
            </a:extLst>
          </p:cNvPr>
          <p:cNvSpPr>
            <a:spLocks noGrp="1"/>
          </p:cNvSpPr>
          <p:nvPr>
            <p:ph idx="1"/>
          </p:nvPr>
        </p:nvSpPr>
        <p:spPr>
          <a:xfrm>
            <a:off x="1139449" y="2519086"/>
            <a:ext cx="4715919" cy="489117"/>
          </a:xfrm>
        </p:spPr>
        <p:txBody>
          <a:bodyPr>
            <a:noAutofit/>
          </a:bodyPr>
          <a:lstStyle/>
          <a:p>
            <a:r>
              <a:rPr lang="en-US" b="1" dirty="0"/>
              <a:t>Feedback</a:t>
            </a:r>
          </a:p>
          <a:p>
            <a:r>
              <a:rPr lang="en-US" sz="2000" dirty="0"/>
              <a:t>Focused on past performance.</a:t>
            </a:r>
          </a:p>
          <a:p>
            <a:r>
              <a:rPr lang="en-US" sz="2000" dirty="0"/>
              <a:t>A statement delivered by an observer.</a:t>
            </a:r>
          </a:p>
          <a:p>
            <a:r>
              <a:rPr lang="en-US" sz="2000" dirty="0"/>
              <a:t>One-time. </a:t>
            </a:r>
          </a:p>
        </p:txBody>
      </p:sp>
      <p:sp>
        <p:nvSpPr>
          <p:cNvPr id="4" name="Content Placeholder 2">
            <a:extLst>
              <a:ext uri="{FF2B5EF4-FFF2-40B4-BE49-F238E27FC236}">
                <a16:creationId xmlns:a16="http://schemas.microsoft.com/office/drawing/2014/main" id="{E52D4A87-8E26-6486-DC2A-7105C901E5B2}"/>
              </a:ext>
            </a:extLst>
          </p:cNvPr>
          <p:cNvSpPr txBox="1">
            <a:spLocks/>
          </p:cNvSpPr>
          <p:nvPr/>
        </p:nvSpPr>
        <p:spPr>
          <a:xfrm>
            <a:off x="6251867" y="2447372"/>
            <a:ext cx="4715919" cy="48911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Coaching</a:t>
            </a:r>
          </a:p>
          <a:p>
            <a:r>
              <a:rPr lang="en-US" sz="2000" dirty="0"/>
              <a:t>Focused on future performance</a:t>
            </a:r>
          </a:p>
          <a:p>
            <a:r>
              <a:rPr lang="en-US" sz="2000" dirty="0"/>
              <a:t>Uses questions to help the individual gain insight and find solutions. </a:t>
            </a:r>
          </a:p>
          <a:p>
            <a:r>
              <a:rPr lang="en-US" sz="2000" dirty="0"/>
              <a:t>Ongoing or over a period of time. </a:t>
            </a:r>
          </a:p>
        </p:txBody>
      </p:sp>
    </p:spTree>
    <p:extLst>
      <p:ext uri="{BB962C8B-B14F-4D97-AF65-F5344CB8AC3E}">
        <p14:creationId xmlns:p14="http://schemas.microsoft.com/office/powerpoint/2010/main" val="2555984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1" end="1"/>
                                            </p:txEl>
                                          </p:spTgt>
                                        </p:tgtEl>
                                        <p:attrNameLst>
                                          <p:attrName>style.visibility</p:attrName>
                                        </p:attrNameLst>
                                      </p:cBhvr>
                                      <p:to>
                                        <p:strVal val="visible"/>
                                      </p:to>
                                    </p:set>
                                    <p:animEffect transition="in" filter="fade">
                                      <p:cBhvr>
                                        <p:cTn id="22" dur="500"/>
                                        <p:tgtEl>
                                          <p:spTgt spid="4">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fade">
                                      <p:cBhvr>
                                        <p:cTn id="27" dur="500"/>
                                        <p:tgtEl>
                                          <p:spTgt spid="4">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3" end="3"/>
                                            </p:txEl>
                                          </p:spTgt>
                                        </p:tgtEl>
                                        <p:attrNameLst>
                                          <p:attrName>style.visibility</p:attrName>
                                        </p:attrNameLst>
                                      </p:cBhvr>
                                      <p:to>
                                        <p:strVal val="visible"/>
                                      </p:to>
                                    </p:set>
                                    <p:animEffect transition="in" filter="fade">
                                      <p:cBhvr>
                                        <p:cTn id="3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57E5A2-22EC-C664-33F8-14BEDE240CFF}"/>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29F6302B-75C5-81AD-4F6A-CDFAA72627AF}"/>
              </a:ext>
            </a:extLst>
          </p:cNvPr>
          <p:cNvSpPr>
            <a:spLocks noGrp="1"/>
          </p:cNvSpPr>
          <p:nvPr>
            <p:ph type="title"/>
          </p:nvPr>
        </p:nvSpPr>
        <p:spPr>
          <a:xfrm>
            <a:off x="0" y="3023730"/>
            <a:ext cx="12192000" cy="1600200"/>
          </a:xfrm>
        </p:spPr>
        <p:txBody>
          <a:bodyPr/>
          <a:lstStyle/>
          <a:p>
            <a:r>
              <a:rPr lang="en-US" dirty="0"/>
              <a:t>ABP:</a:t>
            </a:r>
            <a:br>
              <a:rPr lang="en-US" dirty="0"/>
            </a:br>
            <a:r>
              <a:rPr lang="en-US" dirty="0"/>
              <a:t>Document, Document, Document</a:t>
            </a:r>
          </a:p>
        </p:txBody>
      </p:sp>
    </p:spTree>
    <p:extLst>
      <p:ext uri="{BB962C8B-B14F-4D97-AF65-F5344CB8AC3E}">
        <p14:creationId xmlns:p14="http://schemas.microsoft.com/office/powerpoint/2010/main" val="31101332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919687-2084-EBBA-DE43-818B35897AA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45FEC7BD-372C-B7F2-D06D-54F230D27304}"/>
              </a:ext>
            </a:extLst>
          </p:cNvPr>
          <p:cNvSpPr>
            <a:spLocks noGrp="1"/>
          </p:cNvSpPr>
          <p:nvPr>
            <p:ph type="title"/>
          </p:nvPr>
        </p:nvSpPr>
        <p:spPr>
          <a:xfrm>
            <a:off x="4837111" y="371420"/>
            <a:ext cx="6097589" cy="1600200"/>
          </a:xfrm>
        </p:spPr>
        <p:txBody>
          <a:bodyPr anchor="b">
            <a:normAutofit/>
          </a:bodyPr>
          <a:lstStyle/>
          <a:p>
            <a:r>
              <a:rPr lang="en-US" b="1" kern="1200" dirty="0">
                <a:latin typeface="Aptos Display" panose="020B0004020202020204" pitchFamily="34" charset="0"/>
                <a:ea typeface="+mj-ea"/>
                <a:cs typeface="+mj-cs"/>
              </a:rPr>
              <a:t>Document</a:t>
            </a:r>
          </a:p>
        </p:txBody>
      </p:sp>
      <p:pic>
        <p:nvPicPr>
          <p:cNvPr id="7" name="Picture 6" descr="Pen placed on top of a signature line">
            <a:extLst>
              <a:ext uri="{FF2B5EF4-FFF2-40B4-BE49-F238E27FC236}">
                <a16:creationId xmlns:a16="http://schemas.microsoft.com/office/drawing/2014/main" id="{A358D97D-2DC3-02DC-FD20-4462623D167E}"/>
              </a:ext>
            </a:extLst>
          </p:cNvPr>
          <p:cNvPicPr>
            <a:picLocks noChangeAspect="1"/>
          </p:cNvPicPr>
          <p:nvPr/>
        </p:nvPicPr>
        <p:blipFill>
          <a:blip r:embed="rId3"/>
          <a:srcRect l="52419" r="2524" b="-1"/>
          <a:stretch>
            <a:fillRect/>
          </a:stretch>
        </p:blipFill>
        <p:spPr>
          <a:xfrm>
            <a:off x="20" y="10"/>
            <a:ext cx="4629130" cy="6857990"/>
          </a:xfrm>
          <a:prstGeom prst="rect">
            <a:avLst/>
          </a:prstGeom>
          <a:noFill/>
        </p:spPr>
      </p:pic>
      <p:sp>
        <p:nvSpPr>
          <p:cNvPr id="5" name="TextBox 4">
            <a:extLst>
              <a:ext uri="{FF2B5EF4-FFF2-40B4-BE49-F238E27FC236}">
                <a16:creationId xmlns:a16="http://schemas.microsoft.com/office/drawing/2014/main" id="{823DE628-23E9-EE98-61C8-BB387F585A68}"/>
              </a:ext>
            </a:extLst>
          </p:cNvPr>
          <p:cNvSpPr txBox="1"/>
          <p:nvPr/>
        </p:nvSpPr>
        <p:spPr>
          <a:xfrm>
            <a:off x="4917322" y="1971620"/>
            <a:ext cx="7274658" cy="3723913"/>
          </a:xfrm>
          <a:prstGeom prst="rect">
            <a:avLst/>
          </a:prstGeom>
        </p:spPr>
        <p:txBody>
          <a:bodyPr rtlCol="0">
            <a:normAutofit/>
          </a:bodyPr>
          <a:lstStyle/>
          <a:p>
            <a:pPr>
              <a:lnSpc>
                <a:spcPct val="90000"/>
              </a:lnSpc>
              <a:spcBef>
                <a:spcPts val="1000"/>
              </a:spcBef>
            </a:pPr>
            <a:r>
              <a:rPr lang="en-US" sz="2400" b="1" kern="1200" dirty="0">
                <a:solidFill>
                  <a:schemeClr val="accent1">
                    <a:lumMod val="60000"/>
                    <a:lumOff val="40000"/>
                  </a:schemeClr>
                </a:solidFill>
                <a:latin typeface="+mn-lt"/>
                <a:ea typeface="+mn-ea"/>
                <a:cs typeface="+mn-cs"/>
              </a:rPr>
              <a:t>Answer in the chat or raise your hand</a:t>
            </a:r>
          </a:p>
          <a:p>
            <a:pPr>
              <a:lnSpc>
                <a:spcPct val="90000"/>
              </a:lnSpc>
              <a:spcBef>
                <a:spcPts val="1000"/>
              </a:spcBef>
            </a:pPr>
            <a:endParaRPr lang="en-US" sz="2400" kern="1200" dirty="0">
              <a:solidFill>
                <a:schemeClr val="bg1"/>
              </a:solidFill>
              <a:latin typeface="+mn-lt"/>
              <a:ea typeface="+mn-ea"/>
              <a:cs typeface="+mn-cs"/>
            </a:endParaRPr>
          </a:p>
          <a:p>
            <a:pPr>
              <a:lnSpc>
                <a:spcPct val="90000"/>
              </a:lnSpc>
              <a:spcBef>
                <a:spcPts val="1000"/>
              </a:spcBef>
            </a:pPr>
            <a:r>
              <a:rPr lang="en-US" sz="3600" b="1" kern="1200" dirty="0">
                <a:solidFill>
                  <a:schemeClr val="bg1"/>
                </a:solidFill>
                <a:latin typeface="+mn-lt"/>
                <a:ea typeface="+mn-ea"/>
                <a:cs typeface="+mn-cs"/>
              </a:rPr>
              <a:t>What are some ways to</a:t>
            </a:r>
            <a:br>
              <a:rPr lang="en-US" sz="3600" b="1" kern="1200" dirty="0">
                <a:solidFill>
                  <a:schemeClr val="bg1"/>
                </a:solidFill>
                <a:latin typeface="+mn-lt"/>
                <a:ea typeface="+mn-ea"/>
                <a:cs typeface="+mn-cs"/>
              </a:rPr>
            </a:br>
            <a:r>
              <a:rPr lang="en-US" sz="3600" b="1" kern="1200" dirty="0">
                <a:solidFill>
                  <a:schemeClr val="bg1"/>
                </a:solidFill>
                <a:latin typeface="+mn-lt"/>
                <a:ea typeface="+mn-ea"/>
                <a:cs typeface="+mn-cs"/>
              </a:rPr>
              <a:t>document staff performance? </a:t>
            </a:r>
          </a:p>
        </p:txBody>
      </p:sp>
    </p:spTree>
    <p:extLst>
      <p:ext uri="{BB962C8B-B14F-4D97-AF65-F5344CB8AC3E}">
        <p14:creationId xmlns:p14="http://schemas.microsoft.com/office/powerpoint/2010/main" val="41186230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6F7A7-B743-6B51-3289-AB77C898B6E2}"/>
              </a:ext>
            </a:extLst>
          </p:cNvPr>
          <p:cNvSpPr>
            <a:spLocks noGrp="1"/>
          </p:cNvSpPr>
          <p:nvPr>
            <p:ph type="title"/>
          </p:nvPr>
        </p:nvSpPr>
        <p:spPr/>
        <p:txBody>
          <a:bodyPr/>
          <a:lstStyle/>
          <a:p>
            <a:r>
              <a:rPr lang="en-US" dirty="0"/>
              <a:t>ABP: Documentation</a:t>
            </a:r>
          </a:p>
        </p:txBody>
      </p:sp>
      <p:sp>
        <p:nvSpPr>
          <p:cNvPr id="3" name="Content Placeholder 2">
            <a:extLst>
              <a:ext uri="{FF2B5EF4-FFF2-40B4-BE49-F238E27FC236}">
                <a16:creationId xmlns:a16="http://schemas.microsoft.com/office/drawing/2014/main" id="{2B0A3C16-371F-EA42-BD1D-831E7E8AB3B5}"/>
              </a:ext>
            </a:extLst>
          </p:cNvPr>
          <p:cNvSpPr>
            <a:spLocks noGrp="1"/>
          </p:cNvSpPr>
          <p:nvPr>
            <p:ph idx="1"/>
          </p:nvPr>
        </p:nvSpPr>
        <p:spPr>
          <a:xfrm>
            <a:off x="1139449" y="1469690"/>
            <a:ext cx="10515600" cy="489117"/>
          </a:xfrm>
        </p:spPr>
        <p:txBody>
          <a:bodyPr>
            <a:noAutofit/>
          </a:bodyPr>
          <a:lstStyle/>
          <a:p>
            <a:endParaRPr lang="en-US" dirty="0"/>
          </a:p>
          <a:p>
            <a:pPr marL="342900" indent="-342900">
              <a:buFont typeface="Arial" panose="020B0604020202020204" pitchFamily="34" charset="0"/>
              <a:buChar char="•"/>
            </a:pPr>
            <a:r>
              <a:rPr lang="en-US" sz="2000" dirty="0"/>
              <a:t>Notes from one-on-one and team meetings</a:t>
            </a:r>
          </a:p>
          <a:p>
            <a:pPr marL="342900" indent="-342900">
              <a:buFont typeface="Arial" panose="020B0604020202020204" pitchFamily="34" charset="0"/>
              <a:buChar char="•"/>
            </a:pPr>
            <a:r>
              <a:rPr lang="en-US" sz="2000" dirty="0"/>
              <a:t>Trackers</a:t>
            </a:r>
          </a:p>
          <a:p>
            <a:pPr marL="342900" indent="-342900">
              <a:buFont typeface="Arial" panose="020B0604020202020204" pitchFamily="34" charset="0"/>
              <a:buChar char="•"/>
            </a:pPr>
            <a:r>
              <a:rPr lang="en-US" sz="2000" dirty="0"/>
              <a:t>Reports</a:t>
            </a:r>
          </a:p>
          <a:p>
            <a:pPr marL="342900" indent="-342900">
              <a:buFont typeface="Arial" panose="020B0604020202020204" pitchFamily="34" charset="0"/>
              <a:buChar char="•"/>
            </a:pPr>
            <a:r>
              <a:rPr lang="en-US" sz="2000" dirty="0"/>
              <a:t>Metrics, KPI</a:t>
            </a:r>
          </a:p>
          <a:p>
            <a:pPr marL="342900" indent="-342900">
              <a:buFont typeface="Arial" panose="020B0604020202020204" pitchFamily="34" charset="0"/>
              <a:buChar char="•"/>
            </a:pPr>
            <a:r>
              <a:rPr lang="en-US" sz="2000" dirty="0"/>
              <a:t>Compliments, complaints, testimonials</a:t>
            </a:r>
          </a:p>
          <a:p>
            <a:pPr marL="342900" indent="-342900">
              <a:buFont typeface="Arial" panose="020B0604020202020204" pitchFamily="34" charset="0"/>
              <a:buChar char="•"/>
            </a:pPr>
            <a:r>
              <a:rPr lang="en-US" sz="2000" dirty="0"/>
              <a:t>Emails</a:t>
            </a:r>
          </a:p>
          <a:p>
            <a:pPr marL="342900" indent="-342900">
              <a:buFont typeface="Arial" panose="020B0604020202020204" pitchFamily="34" charset="0"/>
              <a:buChar char="•"/>
            </a:pPr>
            <a:r>
              <a:rPr lang="en-US" sz="2000" dirty="0"/>
              <a:t>Regular updates in review forms</a:t>
            </a:r>
          </a:p>
          <a:p>
            <a:pPr marL="342900" indent="-342900">
              <a:buFont typeface="Arial" panose="020B0604020202020204" pitchFamily="34" charset="0"/>
              <a:buChar char="•"/>
            </a:pPr>
            <a:r>
              <a:rPr lang="en-US" sz="2000" dirty="0"/>
              <a:t>Others?</a:t>
            </a:r>
            <a:endParaRPr lang="en-US" dirty="0"/>
          </a:p>
          <a:p>
            <a:endParaRPr lang="en-US" dirty="0"/>
          </a:p>
          <a:p>
            <a:endParaRPr lang="en-US" dirty="0"/>
          </a:p>
        </p:txBody>
      </p:sp>
      <p:pic>
        <p:nvPicPr>
          <p:cNvPr id="5" name="Picture 4" descr="Person typing on laptop">
            <a:extLst>
              <a:ext uri="{FF2B5EF4-FFF2-40B4-BE49-F238E27FC236}">
                <a16:creationId xmlns:a16="http://schemas.microsoft.com/office/drawing/2014/main" id="{0A142BE5-95ED-C63D-6AF9-98ECA45296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38116" y="2015957"/>
            <a:ext cx="5853884" cy="3292810"/>
          </a:xfrm>
          <a:prstGeom prst="rect">
            <a:avLst/>
          </a:prstGeom>
        </p:spPr>
      </p:pic>
    </p:spTree>
    <p:extLst>
      <p:ext uri="{BB962C8B-B14F-4D97-AF65-F5344CB8AC3E}">
        <p14:creationId xmlns:p14="http://schemas.microsoft.com/office/powerpoint/2010/main" val="3985415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5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8836378-415E-AA41-F69A-C0244F5F5228}"/>
              </a:ext>
            </a:extLst>
          </p:cNvPr>
          <p:cNvSpPr>
            <a:spLocks noGrp="1"/>
          </p:cNvSpPr>
          <p:nvPr>
            <p:ph type="title"/>
          </p:nvPr>
        </p:nvSpPr>
        <p:spPr/>
        <p:txBody>
          <a:bodyPr/>
          <a:lstStyle/>
          <a:p>
            <a:r>
              <a:rPr lang="en-US" dirty="0"/>
              <a:t>The Performance Review</a:t>
            </a:r>
          </a:p>
        </p:txBody>
      </p:sp>
    </p:spTree>
    <p:extLst>
      <p:ext uri="{BB962C8B-B14F-4D97-AF65-F5344CB8AC3E}">
        <p14:creationId xmlns:p14="http://schemas.microsoft.com/office/powerpoint/2010/main" val="8811128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2A9309-24E9-8D9F-6683-9C0046FFBEB7}"/>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CDA87E7B-2014-2B8C-982E-11D5DED81D6A}"/>
              </a:ext>
            </a:extLst>
          </p:cNvPr>
          <p:cNvSpPr>
            <a:spLocks noGrp="1"/>
          </p:cNvSpPr>
          <p:nvPr>
            <p:ph type="title"/>
          </p:nvPr>
        </p:nvSpPr>
        <p:spPr/>
        <p:txBody>
          <a:bodyPr/>
          <a:lstStyle/>
          <a:p>
            <a:r>
              <a:rPr lang="en-US" dirty="0"/>
              <a:t>Prepare for the meeting</a:t>
            </a:r>
          </a:p>
        </p:txBody>
      </p:sp>
      <p:sp>
        <p:nvSpPr>
          <p:cNvPr id="6" name="Content Placeholder 5">
            <a:extLst>
              <a:ext uri="{FF2B5EF4-FFF2-40B4-BE49-F238E27FC236}">
                <a16:creationId xmlns:a16="http://schemas.microsoft.com/office/drawing/2014/main" id="{C5A47C93-1A69-3C78-9728-E59B395EE509}"/>
              </a:ext>
            </a:extLst>
          </p:cNvPr>
          <p:cNvSpPr>
            <a:spLocks noGrp="1"/>
          </p:cNvSpPr>
          <p:nvPr>
            <p:ph idx="1"/>
          </p:nvPr>
        </p:nvSpPr>
        <p:spPr>
          <a:xfrm>
            <a:off x="1295400" y="1958807"/>
            <a:ext cx="10515600" cy="489117"/>
          </a:xfrm>
        </p:spPr>
        <p:txBody>
          <a:bodyPr>
            <a:noAutofit/>
          </a:bodyPr>
          <a:lstStyle/>
          <a:p>
            <a:r>
              <a:rPr lang="en-US" b="1" dirty="0"/>
              <a:t>Gather your forms and tools.</a:t>
            </a:r>
          </a:p>
          <a:p>
            <a:pPr marL="457200" indent="-457200">
              <a:buFont typeface="+mj-lt"/>
              <a:buAutoNum type="arabicPeriod"/>
            </a:pPr>
            <a:r>
              <a:rPr lang="en-US" sz="2000" dirty="0"/>
              <a:t>The appropriate review form</a:t>
            </a:r>
          </a:p>
          <a:p>
            <a:pPr marL="342900" indent="-342900">
              <a:buFont typeface="+mj-lt"/>
              <a:buAutoNum type="arabicPeriod"/>
            </a:pPr>
            <a:r>
              <a:rPr lang="en-US" sz="2000" dirty="0"/>
              <a:t>Employee Performance Self-Reflection Form</a:t>
            </a:r>
          </a:p>
          <a:p>
            <a:pPr marL="342900" indent="-342900">
              <a:buFont typeface="+mj-lt"/>
              <a:buAutoNum type="arabicPeriod"/>
            </a:pPr>
            <a:r>
              <a:rPr lang="en-US" sz="2000" dirty="0"/>
              <a:t>Development Discussion Checklist</a:t>
            </a:r>
          </a:p>
          <a:p>
            <a:pPr marL="342900" indent="-342900">
              <a:buFont typeface="+mj-lt"/>
              <a:buAutoNum type="arabicPeriod"/>
            </a:pPr>
            <a:r>
              <a:rPr lang="en-US" sz="2000" dirty="0"/>
              <a:t>PIDP Guide (on PIDP SRC page)</a:t>
            </a:r>
          </a:p>
          <a:p>
            <a:endParaRPr lang="en-US" dirty="0"/>
          </a:p>
        </p:txBody>
      </p:sp>
      <p:sp>
        <p:nvSpPr>
          <p:cNvPr id="8" name="TextBox 7">
            <a:extLst>
              <a:ext uri="{FF2B5EF4-FFF2-40B4-BE49-F238E27FC236}">
                <a16:creationId xmlns:a16="http://schemas.microsoft.com/office/drawing/2014/main" id="{0EDC429A-EAF8-C80B-100D-8252A0E13CC7}"/>
              </a:ext>
            </a:extLst>
          </p:cNvPr>
          <p:cNvSpPr txBox="1"/>
          <p:nvPr/>
        </p:nvSpPr>
        <p:spPr>
          <a:xfrm>
            <a:off x="1139449" y="6024701"/>
            <a:ext cx="6754871" cy="400110"/>
          </a:xfrm>
          <a:prstGeom prst="rect">
            <a:avLst/>
          </a:prstGeom>
          <a:noFill/>
          <a:ln>
            <a:solidFill>
              <a:schemeClr val="accent1"/>
            </a:solidFill>
          </a:ln>
        </p:spPr>
        <p:txBody>
          <a:bodyPr wrap="square">
            <a:spAutoFit/>
          </a:bodyPr>
          <a:lstStyle/>
          <a:p>
            <a:pPr>
              <a:spcBef>
                <a:spcPts val="1800"/>
              </a:spcBef>
            </a:pPr>
            <a:r>
              <a:rPr lang="en-US" sz="2000" dirty="0"/>
              <a:t>Available on </a:t>
            </a:r>
            <a:r>
              <a:rPr lang="en-US" sz="2000" dirty="0">
                <a:hlinkClick r:id="rId3"/>
              </a:rPr>
              <a:t>SRC Performance Development Toolkit</a:t>
            </a:r>
            <a:endParaRPr lang="en-US" sz="2000" dirty="0"/>
          </a:p>
        </p:txBody>
      </p:sp>
    </p:spTree>
    <p:extLst>
      <p:ext uri="{BB962C8B-B14F-4D97-AF65-F5344CB8AC3E}">
        <p14:creationId xmlns:p14="http://schemas.microsoft.com/office/powerpoint/2010/main" val="182364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5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5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5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5A0E3-EEBC-B7C2-12E6-55194636053C}"/>
              </a:ext>
            </a:extLst>
          </p:cNvPr>
          <p:cNvSpPr>
            <a:spLocks noGrp="1"/>
          </p:cNvSpPr>
          <p:nvPr>
            <p:ph type="title"/>
          </p:nvPr>
        </p:nvSpPr>
        <p:spPr/>
        <p:txBody>
          <a:bodyPr/>
          <a:lstStyle/>
          <a:p>
            <a:r>
              <a:rPr lang="en-US" dirty="0"/>
              <a:t>Prepare for the meeting</a:t>
            </a:r>
          </a:p>
        </p:txBody>
      </p:sp>
      <p:sp>
        <p:nvSpPr>
          <p:cNvPr id="3" name="Content Placeholder 2">
            <a:extLst>
              <a:ext uri="{FF2B5EF4-FFF2-40B4-BE49-F238E27FC236}">
                <a16:creationId xmlns:a16="http://schemas.microsoft.com/office/drawing/2014/main" id="{9BDDD123-9270-0FFA-6A21-B889377360A3}"/>
              </a:ext>
            </a:extLst>
          </p:cNvPr>
          <p:cNvSpPr>
            <a:spLocks noGrp="1"/>
          </p:cNvSpPr>
          <p:nvPr>
            <p:ph idx="1"/>
          </p:nvPr>
        </p:nvSpPr>
        <p:spPr>
          <a:xfrm>
            <a:off x="1139449" y="1958807"/>
            <a:ext cx="10515600" cy="489117"/>
          </a:xfrm>
        </p:spPr>
        <p:txBody>
          <a:bodyPr>
            <a:noAutofit/>
          </a:bodyPr>
          <a:lstStyle/>
          <a:p>
            <a:pPr>
              <a:spcAft>
                <a:spcPts val="1200"/>
              </a:spcAft>
            </a:pPr>
            <a:r>
              <a:rPr lang="en-US" b="1" dirty="0">
                <a:ea typeface="Roboto Light" panose="02000000000000000000" pitchFamily="2" charset="0"/>
              </a:rPr>
              <a:t>Schedule the formal performance conversation.</a:t>
            </a:r>
          </a:p>
          <a:p>
            <a:pPr marL="742950" lvl="1" indent="-285750">
              <a:spcAft>
                <a:spcPts val="1200"/>
              </a:spcAft>
              <a:buFont typeface="Arial" panose="020B0604020202020204" pitchFamily="34" charset="0"/>
              <a:buChar char="•"/>
            </a:pPr>
            <a:r>
              <a:rPr lang="en-US" sz="2000" dirty="0"/>
              <a:t>Book 45 to 60 minutes without interruption.</a:t>
            </a:r>
          </a:p>
          <a:p>
            <a:pPr marL="742950" lvl="1" indent="-285750">
              <a:spcAft>
                <a:spcPts val="1200"/>
              </a:spcAft>
              <a:buFont typeface="Arial" panose="020B0604020202020204" pitchFamily="34" charset="0"/>
              <a:buChar char="•"/>
            </a:pPr>
            <a:r>
              <a:rPr lang="en-US" sz="2000" dirty="0"/>
              <a:t>Choose a quiet , neutral location. </a:t>
            </a:r>
          </a:p>
          <a:p>
            <a:pPr marL="742950" lvl="1" indent="-285750">
              <a:spcAft>
                <a:spcPts val="1200"/>
              </a:spcAft>
              <a:buFont typeface="Arial" panose="020B0604020202020204" pitchFamily="34" charset="0"/>
              <a:buChar char="•"/>
            </a:pPr>
            <a:r>
              <a:rPr lang="en-US" sz="2000" dirty="0"/>
              <a:t>Schedule more challenging meetings after easier ones. </a:t>
            </a:r>
          </a:p>
          <a:p>
            <a:pPr marL="742950" lvl="1" indent="-285750">
              <a:spcAft>
                <a:spcPts val="1200"/>
              </a:spcAft>
              <a:buFont typeface="Arial" panose="020B0604020202020204" pitchFamily="34" charset="0"/>
              <a:buChar char="•"/>
            </a:pPr>
            <a:r>
              <a:rPr lang="en-US" sz="2000" dirty="0"/>
              <a:t>Put the most challenging meeting at the end of the day.</a:t>
            </a:r>
          </a:p>
          <a:p>
            <a:pPr marL="742950" lvl="1" indent="-285750">
              <a:spcAft>
                <a:spcPts val="1200"/>
              </a:spcAft>
              <a:buFont typeface="Arial" panose="020B0604020202020204" pitchFamily="34" charset="0"/>
              <a:buChar char="•"/>
            </a:pPr>
            <a:r>
              <a:rPr lang="en-US" sz="2000" dirty="0"/>
              <a:t>Stick to the date (avoid pushing it off).</a:t>
            </a:r>
          </a:p>
          <a:p>
            <a:pPr marL="742950" lvl="1" indent="-285750">
              <a:spcAft>
                <a:spcPts val="1200"/>
              </a:spcAft>
              <a:buFont typeface="Arial" panose="020B0604020202020204" pitchFamily="34" charset="0"/>
              <a:buChar char="•"/>
            </a:pPr>
            <a:endParaRPr lang="en-US" sz="2000" dirty="0"/>
          </a:p>
          <a:p>
            <a:pPr marL="342900" indent="-342900">
              <a:buFont typeface="+mj-lt"/>
              <a:buAutoNum type="arabicPeriod"/>
            </a:pPr>
            <a:endParaRPr lang="en-US" sz="1800" dirty="0">
              <a:ea typeface="Roboto Light" panose="02000000000000000000" pitchFamily="2" charset="0"/>
            </a:endParaRPr>
          </a:p>
          <a:p>
            <a:endParaRPr lang="en-US" sz="1600" dirty="0">
              <a:ea typeface="Roboto Light" panose="02000000000000000000" pitchFamily="2" charset="0"/>
              <a:cs typeface="Arial" panose="020B0604020202020204" pitchFamily="34" charset="0"/>
            </a:endParaRPr>
          </a:p>
          <a:p>
            <a:endParaRPr lang="en-US" sz="1600" dirty="0">
              <a:ea typeface="Roboto Light" panose="02000000000000000000" pitchFamily="2" charset="0"/>
              <a:cs typeface="Arial" panose="020B0604020202020204" pitchFamily="34" charset="0"/>
            </a:endParaRPr>
          </a:p>
          <a:p>
            <a:endParaRPr lang="en-US" sz="1600" dirty="0">
              <a:ea typeface="Roboto Light" panose="02000000000000000000" pitchFamily="2" charset="0"/>
              <a:cs typeface="Arial" panose="020B0604020202020204" pitchFamily="34" charset="0"/>
            </a:endParaRPr>
          </a:p>
          <a:p>
            <a:endParaRPr lang="en-US" sz="1600" dirty="0">
              <a:latin typeface="Roboto Light" panose="02000000000000000000" pitchFamily="2" charset="0"/>
              <a:ea typeface="Roboto Light" panose="02000000000000000000" pitchFamily="2" charset="0"/>
              <a:cs typeface="Arial" panose="020B0604020202020204" pitchFamily="34" charset="0"/>
            </a:endParaRPr>
          </a:p>
          <a:p>
            <a:endParaRPr lang="en-US" dirty="0"/>
          </a:p>
        </p:txBody>
      </p:sp>
    </p:spTree>
    <p:extLst>
      <p:ext uri="{BB962C8B-B14F-4D97-AF65-F5344CB8AC3E}">
        <p14:creationId xmlns:p14="http://schemas.microsoft.com/office/powerpoint/2010/main" val="2372444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915907-E318-1805-CE19-AE3EF936EF4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30BEBA-0F65-DB1C-F59D-052A3ED424F9}"/>
              </a:ext>
            </a:extLst>
          </p:cNvPr>
          <p:cNvSpPr>
            <a:spLocks noGrp="1"/>
          </p:cNvSpPr>
          <p:nvPr>
            <p:ph type="title"/>
          </p:nvPr>
        </p:nvSpPr>
        <p:spPr/>
        <p:txBody>
          <a:bodyPr/>
          <a:lstStyle/>
          <a:p>
            <a:r>
              <a:rPr lang="en-US" dirty="0"/>
              <a:t>Prepare for the meeting</a:t>
            </a:r>
          </a:p>
        </p:txBody>
      </p:sp>
      <p:sp>
        <p:nvSpPr>
          <p:cNvPr id="3" name="Content Placeholder 2">
            <a:extLst>
              <a:ext uri="{FF2B5EF4-FFF2-40B4-BE49-F238E27FC236}">
                <a16:creationId xmlns:a16="http://schemas.microsoft.com/office/drawing/2014/main" id="{B20016F8-DEE6-9A84-41F7-859081C3901D}"/>
              </a:ext>
            </a:extLst>
          </p:cNvPr>
          <p:cNvSpPr>
            <a:spLocks noGrp="1"/>
          </p:cNvSpPr>
          <p:nvPr>
            <p:ph idx="1"/>
          </p:nvPr>
        </p:nvSpPr>
        <p:spPr>
          <a:xfrm>
            <a:off x="1139449" y="1958807"/>
            <a:ext cx="10515600" cy="489117"/>
          </a:xfrm>
        </p:spPr>
        <p:txBody>
          <a:bodyPr>
            <a:noAutofit/>
          </a:bodyPr>
          <a:lstStyle/>
          <a:p>
            <a:r>
              <a:rPr lang="en-US" b="1" dirty="0">
                <a:ea typeface="Roboto Light" panose="02000000000000000000" pitchFamily="2" charset="0"/>
                <a:cs typeface="Arial" panose="020B0604020202020204" pitchFamily="34" charset="0"/>
              </a:rPr>
              <a:t>Ask the employee to do a self appraisal and come prepared to discuss their achievements, challenges and developmental needs.</a:t>
            </a:r>
          </a:p>
          <a:p>
            <a:pPr lvl="1">
              <a:spcAft>
                <a:spcPts val="1200"/>
              </a:spcAft>
            </a:pPr>
            <a:r>
              <a:rPr lang="en-US" sz="2000" dirty="0">
                <a:ea typeface="Roboto Light" panose="02000000000000000000" pitchFamily="2" charset="0"/>
                <a:cs typeface="Arial" panose="020B0604020202020204" pitchFamily="34" charset="0"/>
              </a:rPr>
              <a:t>Share:</a:t>
            </a:r>
          </a:p>
          <a:p>
            <a:pPr marL="800100" lvl="1" indent="-342900">
              <a:spcAft>
                <a:spcPts val="1200"/>
              </a:spcAft>
              <a:buFont typeface="Arial" panose="020B0604020202020204" pitchFamily="34" charset="0"/>
              <a:buChar char="•"/>
            </a:pPr>
            <a:r>
              <a:rPr lang="en-US" sz="2000" dirty="0"/>
              <a:t>Employee Performance Self-Reflection Form</a:t>
            </a:r>
          </a:p>
          <a:p>
            <a:pPr marL="800100" lvl="1" indent="-342900">
              <a:spcAft>
                <a:spcPts val="1200"/>
              </a:spcAft>
              <a:buFont typeface="Arial" panose="020B0604020202020204" pitchFamily="34" charset="0"/>
              <a:buChar char="•"/>
            </a:pPr>
            <a:r>
              <a:rPr lang="en-US" sz="2000" dirty="0">
                <a:ea typeface="Roboto Light" panose="02000000000000000000" pitchFamily="2" charset="0"/>
                <a:cs typeface="Arial" panose="020B0604020202020204" pitchFamily="34" charset="0"/>
              </a:rPr>
              <a:t>The relevant form</a:t>
            </a:r>
          </a:p>
          <a:p>
            <a:pPr lvl="1">
              <a:spcAft>
                <a:spcPts val="1200"/>
              </a:spcAft>
            </a:pPr>
            <a:r>
              <a:rPr lang="en-US" sz="2000" dirty="0">
                <a:ea typeface="Roboto Light" panose="02000000000000000000" pitchFamily="2" charset="0"/>
                <a:cs typeface="Arial" panose="020B0604020202020204" pitchFamily="34" charset="0"/>
              </a:rPr>
              <a:t>Make clear that the purpose is to gain information from their point of view and these are one source you will use to prepare the final performance appraisal</a:t>
            </a:r>
          </a:p>
          <a:p>
            <a:pPr marL="800100" lvl="1" indent="-342900">
              <a:buFont typeface="+mj-lt"/>
              <a:buAutoNum type="arabicPeriod" startAt="2"/>
            </a:pPr>
            <a:endParaRPr lang="en-US" sz="1800" dirty="0">
              <a:ea typeface="Roboto Light" panose="02000000000000000000" pitchFamily="2" charset="0"/>
              <a:cs typeface="Arial" panose="020B0604020202020204" pitchFamily="34" charset="0"/>
            </a:endParaRPr>
          </a:p>
          <a:p>
            <a:endParaRPr lang="en-US" sz="1600" dirty="0">
              <a:ea typeface="Roboto Light" panose="02000000000000000000" pitchFamily="2" charset="0"/>
              <a:cs typeface="Arial" panose="020B0604020202020204" pitchFamily="34" charset="0"/>
            </a:endParaRPr>
          </a:p>
          <a:p>
            <a:endParaRPr lang="en-US" sz="1600" dirty="0">
              <a:ea typeface="Roboto Light" panose="02000000000000000000" pitchFamily="2" charset="0"/>
              <a:cs typeface="Arial" panose="020B0604020202020204" pitchFamily="34" charset="0"/>
            </a:endParaRPr>
          </a:p>
          <a:p>
            <a:endParaRPr lang="en-US" sz="1600" dirty="0">
              <a:ea typeface="Roboto Light" panose="02000000000000000000" pitchFamily="2" charset="0"/>
              <a:cs typeface="Arial" panose="020B0604020202020204" pitchFamily="34" charset="0"/>
            </a:endParaRPr>
          </a:p>
          <a:p>
            <a:endParaRPr lang="en-US" sz="1600" dirty="0">
              <a:latin typeface="Roboto Light" panose="02000000000000000000" pitchFamily="2" charset="0"/>
              <a:ea typeface="Roboto Light" panose="02000000000000000000" pitchFamily="2" charset="0"/>
              <a:cs typeface="Arial" panose="020B0604020202020204" pitchFamily="34" charset="0"/>
            </a:endParaRPr>
          </a:p>
          <a:p>
            <a:endParaRPr lang="en-US" dirty="0"/>
          </a:p>
        </p:txBody>
      </p:sp>
    </p:spTree>
    <p:extLst>
      <p:ext uri="{BB962C8B-B14F-4D97-AF65-F5344CB8AC3E}">
        <p14:creationId xmlns:p14="http://schemas.microsoft.com/office/powerpoint/2010/main" val="620441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45C966-E6D4-B5F0-A409-CC85D048AE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DA489E3-50C4-349D-CC1F-9D096E67C625}"/>
              </a:ext>
            </a:extLst>
          </p:cNvPr>
          <p:cNvSpPr>
            <a:spLocks noGrp="1"/>
          </p:cNvSpPr>
          <p:nvPr>
            <p:ph type="title"/>
          </p:nvPr>
        </p:nvSpPr>
        <p:spPr/>
        <p:txBody>
          <a:bodyPr/>
          <a:lstStyle/>
          <a:p>
            <a:r>
              <a:rPr lang="en-US" dirty="0"/>
              <a:t>Prepare for the meeting</a:t>
            </a:r>
          </a:p>
        </p:txBody>
      </p:sp>
      <p:sp>
        <p:nvSpPr>
          <p:cNvPr id="3" name="Content Placeholder 2">
            <a:extLst>
              <a:ext uri="{FF2B5EF4-FFF2-40B4-BE49-F238E27FC236}">
                <a16:creationId xmlns:a16="http://schemas.microsoft.com/office/drawing/2014/main" id="{808F46B8-79DE-4B90-B313-87A31C2D01A4}"/>
              </a:ext>
            </a:extLst>
          </p:cNvPr>
          <p:cNvSpPr>
            <a:spLocks noGrp="1"/>
          </p:cNvSpPr>
          <p:nvPr>
            <p:ph idx="1"/>
          </p:nvPr>
        </p:nvSpPr>
        <p:spPr>
          <a:xfrm>
            <a:off x="1139449" y="2146545"/>
            <a:ext cx="10515600" cy="489117"/>
          </a:xfrm>
        </p:spPr>
        <p:txBody>
          <a:bodyPr>
            <a:noAutofit/>
          </a:bodyPr>
          <a:lstStyle/>
          <a:p>
            <a:pPr>
              <a:spcBef>
                <a:spcPts val="600"/>
              </a:spcBef>
              <a:spcAft>
                <a:spcPts val="1200"/>
              </a:spcAft>
            </a:pPr>
            <a:r>
              <a:rPr lang="en-US" b="1" dirty="0">
                <a:ea typeface="Roboto Light" panose="02000000000000000000" pitchFamily="2" charset="0"/>
                <a:cs typeface="Arial" panose="020B0604020202020204" pitchFamily="34" charset="0"/>
              </a:rPr>
              <a:t>Review your performance documentation</a:t>
            </a:r>
          </a:p>
          <a:p>
            <a:pPr marL="800100" lvl="1" indent="-342900">
              <a:spcBef>
                <a:spcPts val="600"/>
              </a:spcBef>
              <a:spcAft>
                <a:spcPts val="1200"/>
              </a:spcAft>
              <a:buFont typeface="Arial" panose="020B0604020202020204" pitchFamily="34" charset="0"/>
              <a:buChar char="•"/>
            </a:pPr>
            <a:r>
              <a:rPr lang="en-US" sz="2000" dirty="0">
                <a:ea typeface="Roboto Light" panose="02000000000000000000" pitchFamily="2" charset="0"/>
                <a:cs typeface="Arial" panose="020B0604020202020204" pitchFamily="34" charset="0"/>
              </a:rPr>
              <a:t>Look for performance trends</a:t>
            </a:r>
          </a:p>
          <a:p>
            <a:pPr marL="800100" lvl="1" indent="-342900">
              <a:spcBef>
                <a:spcPts val="600"/>
              </a:spcBef>
              <a:spcAft>
                <a:spcPts val="1200"/>
              </a:spcAft>
              <a:buFont typeface="Arial" panose="020B0604020202020204" pitchFamily="34" charset="0"/>
              <a:buChar char="•"/>
            </a:pPr>
            <a:r>
              <a:rPr lang="en-US" sz="2000" dirty="0">
                <a:ea typeface="Roboto Light" panose="02000000000000000000" pitchFamily="2" charset="0"/>
                <a:cs typeface="Arial" panose="020B0604020202020204" pitchFamily="34" charset="0"/>
              </a:rPr>
              <a:t>Review your employee’s self-assessments and comments</a:t>
            </a:r>
          </a:p>
          <a:p>
            <a:pPr marL="800100" lvl="1" indent="-342900">
              <a:spcBef>
                <a:spcPts val="600"/>
              </a:spcBef>
              <a:spcAft>
                <a:spcPts val="1200"/>
              </a:spcAft>
              <a:buFont typeface="Arial" panose="020B0604020202020204" pitchFamily="34" charset="0"/>
              <a:buChar char="•"/>
            </a:pPr>
            <a:r>
              <a:rPr lang="en-US" sz="2000" dirty="0">
                <a:ea typeface="Roboto Light" panose="02000000000000000000" pitchFamily="2" charset="0"/>
                <a:cs typeface="Arial" panose="020B0604020202020204" pitchFamily="34" charset="0"/>
              </a:rPr>
              <a:t>Consider factors that may have impacted performance</a:t>
            </a:r>
          </a:p>
          <a:p>
            <a:endParaRPr lang="en-US" sz="1600" dirty="0">
              <a:ea typeface="Roboto Light" panose="02000000000000000000" pitchFamily="2" charset="0"/>
              <a:cs typeface="Arial" panose="020B0604020202020204" pitchFamily="34" charset="0"/>
            </a:endParaRPr>
          </a:p>
          <a:p>
            <a:endParaRPr lang="en-US" sz="1600" dirty="0">
              <a:ea typeface="Roboto Light" panose="02000000000000000000" pitchFamily="2" charset="0"/>
              <a:cs typeface="Arial" panose="020B0604020202020204" pitchFamily="34" charset="0"/>
            </a:endParaRPr>
          </a:p>
          <a:p>
            <a:endParaRPr lang="en-US" sz="1600" dirty="0">
              <a:ea typeface="Roboto Light" panose="02000000000000000000" pitchFamily="2" charset="0"/>
              <a:cs typeface="Arial" panose="020B0604020202020204" pitchFamily="34" charset="0"/>
            </a:endParaRPr>
          </a:p>
          <a:p>
            <a:endParaRPr lang="en-US" sz="1600" dirty="0">
              <a:ea typeface="Roboto Light" panose="02000000000000000000" pitchFamily="2" charset="0"/>
              <a:cs typeface="Arial" panose="020B0604020202020204" pitchFamily="34" charset="0"/>
            </a:endParaRPr>
          </a:p>
          <a:p>
            <a:endParaRPr lang="en-US" sz="1600" dirty="0">
              <a:latin typeface="Roboto Light" panose="02000000000000000000" pitchFamily="2" charset="0"/>
              <a:ea typeface="Roboto Light" panose="02000000000000000000" pitchFamily="2" charset="0"/>
              <a:cs typeface="Arial" panose="020B0604020202020204" pitchFamily="34" charset="0"/>
            </a:endParaRPr>
          </a:p>
          <a:p>
            <a:endParaRPr lang="en-US" dirty="0"/>
          </a:p>
        </p:txBody>
      </p:sp>
    </p:spTree>
    <p:extLst>
      <p:ext uri="{BB962C8B-B14F-4D97-AF65-F5344CB8AC3E}">
        <p14:creationId xmlns:p14="http://schemas.microsoft.com/office/powerpoint/2010/main" val="3625165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C5E966-9E36-DF48-25C5-D959A1D874A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DF3F9F-5F95-27DF-B266-E4A77D0697DA}"/>
              </a:ext>
            </a:extLst>
          </p:cNvPr>
          <p:cNvSpPr>
            <a:spLocks noGrp="1"/>
          </p:cNvSpPr>
          <p:nvPr>
            <p:ph type="title"/>
          </p:nvPr>
        </p:nvSpPr>
        <p:spPr/>
        <p:txBody>
          <a:bodyPr/>
          <a:lstStyle/>
          <a:p>
            <a:r>
              <a:rPr lang="en-US" dirty="0"/>
              <a:t>Prepare for the meeting</a:t>
            </a:r>
          </a:p>
        </p:txBody>
      </p:sp>
      <p:sp>
        <p:nvSpPr>
          <p:cNvPr id="3" name="Content Placeholder 2">
            <a:extLst>
              <a:ext uri="{FF2B5EF4-FFF2-40B4-BE49-F238E27FC236}">
                <a16:creationId xmlns:a16="http://schemas.microsoft.com/office/drawing/2014/main" id="{6A6D7BD7-86BD-65C5-CBDC-CC9D4E3F2B51}"/>
              </a:ext>
            </a:extLst>
          </p:cNvPr>
          <p:cNvSpPr>
            <a:spLocks noGrp="1"/>
          </p:cNvSpPr>
          <p:nvPr>
            <p:ph idx="1"/>
          </p:nvPr>
        </p:nvSpPr>
        <p:spPr>
          <a:xfrm>
            <a:off x="1139449" y="2146545"/>
            <a:ext cx="10515600" cy="489117"/>
          </a:xfrm>
        </p:spPr>
        <p:txBody>
          <a:bodyPr>
            <a:noAutofit/>
          </a:bodyPr>
          <a:lstStyle/>
          <a:p>
            <a:pPr>
              <a:spcBef>
                <a:spcPts val="600"/>
              </a:spcBef>
              <a:spcAft>
                <a:spcPts val="1200"/>
              </a:spcAft>
            </a:pPr>
            <a:r>
              <a:rPr lang="en-US" b="1" dirty="0">
                <a:ea typeface="Roboto Light" panose="02000000000000000000" pitchFamily="2" charset="0"/>
                <a:cs typeface="Arial" panose="020B0604020202020204" pitchFamily="34" charset="0"/>
              </a:rPr>
              <a:t>Evaluate the performance</a:t>
            </a:r>
          </a:p>
          <a:p>
            <a:pPr marL="800100" lvl="1" indent="-342900">
              <a:spcBef>
                <a:spcPts val="600"/>
              </a:spcBef>
              <a:spcAft>
                <a:spcPts val="1200"/>
              </a:spcAft>
              <a:buFont typeface="Arial" panose="020B0604020202020204" pitchFamily="34" charset="0"/>
              <a:buChar char="•"/>
            </a:pPr>
            <a:r>
              <a:rPr lang="en-US" sz="2000" dirty="0">
                <a:ea typeface="Roboto Light" panose="02000000000000000000" pitchFamily="2" charset="0"/>
                <a:cs typeface="Arial" panose="020B0604020202020204" pitchFamily="34" charset="0"/>
              </a:rPr>
              <a:t>Write your appraisal</a:t>
            </a:r>
          </a:p>
          <a:p>
            <a:pPr marL="800100" lvl="1" indent="-342900">
              <a:spcBef>
                <a:spcPts val="600"/>
              </a:spcBef>
              <a:spcAft>
                <a:spcPts val="1200"/>
              </a:spcAft>
              <a:buFont typeface="Arial" panose="020B0604020202020204" pitchFamily="34" charset="0"/>
              <a:buChar char="•"/>
            </a:pPr>
            <a:r>
              <a:rPr lang="en-US" sz="2000" dirty="0">
                <a:ea typeface="Roboto Light" panose="02000000000000000000" pitchFamily="2" charset="0"/>
                <a:cs typeface="Arial" panose="020B0604020202020204" pitchFamily="34" charset="0"/>
              </a:rPr>
              <a:t>Assign ratings</a:t>
            </a:r>
          </a:p>
          <a:p>
            <a:endParaRPr lang="en-US" sz="1600" dirty="0">
              <a:ea typeface="Roboto Light" panose="02000000000000000000" pitchFamily="2" charset="0"/>
              <a:cs typeface="Arial" panose="020B0604020202020204" pitchFamily="34" charset="0"/>
            </a:endParaRPr>
          </a:p>
          <a:p>
            <a:endParaRPr lang="en-US" sz="1600" dirty="0">
              <a:ea typeface="Roboto Light" panose="02000000000000000000" pitchFamily="2" charset="0"/>
              <a:cs typeface="Arial" panose="020B0604020202020204" pitchFamily="34" charset="0"/>
            </a:endParaRPr>
          </a:p>
          <a:p>
            <a:endParaRPr lang="en-US" sz="1600" dirty="0">
              <a:ea typeface="Roboto Light" panose="02000000000000000000" pitchFamily="2" charset="0"/>
              <a:cs typeface="Arial" panose="020B0604020202020204" pitchFamily="34" charset="0"/>
            </a:endParaRPr>
          </a:p>
          <a:p>
            <a:endParaRPr lang="en-US" sz="1600" dirty="0">
              <a:ea typeface="Roboto Light" panose="02000000000000000000" pitchFamily="2" charset="0"/>
              <a:cs typeface="Arial" panose="020B0604020202020204" pitchFamily="34" charset="0"/>
            </a:endParaRPr>
          </a:p>
          <a:p>
            <a:endParaRPr lang="en-US" sz="1600" dirty="0">
              <a:latin typeface="Roboto Light" panose="02000000000000000000" pitchFamily="2" charset="0"/>
              <a:ea typeface="Roboto Light" panose="02000000000000000000" pitchFamily="2" charset="0"/>
              <a:cs typeface="Arial" panose="020B0604020202020204" pitchFamily="34" charset="0"/>
            </a:endParaRPr>
          </a:p>
          <a:p>
            <a:endParaRPr lang="en-US" dirty="0"/>
          </a:p>
        </p:txBody>
      </p:sp>
    </p:spTree>
    <p:extLst>
      <p:ext uri="{BB962C8B-B14F-4D97-AF65-F5344CB8AC3E}">
        <p14:creationId xmlns:p14="http://schemas.microsoft.com/office/powerpoint/2010/main" val="788167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70E0E-0BC8-2352-E7AA-4FDFC5D9DC7B}"/>
              </a:ext>
            </a:extLst>
          </p:cNvPr>
          <p:cNvSpPr>
            <a:spLocks noGrp="1"/>
          </p:cNvSpPr>
          <p:nvPr>
            <p:ph type="title"/>
          </p:nvPr>
        </p:nvSpPr>
        <p:spPr>
          <a:xfrm>
            <a:off x="1139449" y="633245"/>
            <a:ext cx="10147250" cy="1072726"/>
          </a:xfrm>
        </p:spPr>
        <p:txBody>
          <a:bodyPr/>
          <a:lstStyle/>
          <a:p>
            <a:r>
              <a:rPr lang="en-US" dirty="0"/>
              <a:t>PDP Employee Ratings </a:t>
            </a:r>
          </a:p>
        </p:txBody>
      </p:sp>
      <p:sp>
        <p:nvSpPr>
          <p:cNvPr id="3" name="Content Placeholder 2">
            <a:extLst>
              <a:ext uri="{FF2B5EF4-FFF2-40B4-BE49-F238E27FC236}">
                <a16:creationId xmlns:a16="http://schemas.microsoft.com/office/drawing/2014/main" id="{F05B3E8D-5E0C-3B7C-A8AD-795BEA663EF3}"/>
              </a:ext>
            </a:extLst>
          </p:cNvPr>
          <p:cNvSpPr>
            <a:spLocks noGrp="1"/>
          </p:cNvSpPr>
          <p:nvPr>
            <p:ph idx="1"/>
          </p:nvPr>
        </p:nvSpPr>
        <p:spPr>
          <a:xfrm>
            <a:off x="1139449" y="1958807"/>
            <a:ext cx="10515600" cy="489117"/>
          </a:xfrm>
        </p:spPr>
        <p:txBody>
          <a:bodyPr>
            <a:noAutofit/>
          </a:bodyPr>
          <a:lstStyle/>
          <a:p>
            <a:r>
              <a:rPr lang="en-US" sz="1800" dirty="0"/>
              <a:t>	</a:t>
            </a:r>
          </a:p>
          <a:p>
            <a:r>
              <a:rPr lang="en-US" sz="1800" dirty="0"/>
              <a:t>	</a:t>
            </a:r>
          </a:p>
          <a:p>
            <a:endParaRPr lang="en-US" sz="1800" dirty="0"/>
          </a:p>
          <a:p>
            <a:endParaRPr lang="en-US" dirty="0"/>
          </a:p>
        </p:txBody>
      </p:sp>
      <p:graphicFrame>
        <p:nvGraphicFramePr>
          <p:cNvPr id="4" name="Table 3">
            <a:extLst>
              <a:ext uri="{FF2B5EF4-FFF2-40B4-BE49-F238E27FC236}">
                <a16:creationId xmlns:a16="http://schemas.microsoft.com/office/drawing/2014/main" id="{3FF8F80F-40A4-DA07-1469-4989E503C2FB}"/>
              </a:ext>
            </a:extLst>
          </p:cNvPr>
          <p:cNvGraphicFramePr>
            <a:graphicFrameLocks noGrp="1"/>
          </p:cNvGraphicFramePr>
          <p:nvPr>
            <p:extLst>
              <p:ext uri="{D42A27DB-BD31-4B8C-83A1-F6EECF244321}">
                <p14:modId xmlns:p14="http://schemas.microsoft.com/office/powerpoint/2010/main" val="3158871283"/>
              </p:ext>
            </p:extLst>
          </p:nvPr>
        </p:nvGraphicFramePr>
        <p:xfrm>
          <a:off x="1139449" y="1958807"/>
          <a:ext cx="10651498" cy="3566160"/>
        </p:xfrm>
        <a:graphic>
          <a:graphicData uri="http://schemas.openxmlformats.org/drawingml/2006/table">
            <a:tbl>
              <a:tblPr firstRow="1" bandRow="1">
                <a:tableStyleId>{3B4B98B0-60AC-42C2-AFA5-B58CD77FA1E5}</a:tableStyleId>
              </a:tblPr>
              <a:tblGrid>
                <a:gridCol w="1427288">
                  <a:extLst>
                    <a:ext uri="{9D8B030D-6E8A-4147-A177-3AD203B41FA5}">
                      <a16:colId xmlns:a16="http://schemas.microsoft.com/office/drawing/2014/main" val="3518611941"/>
                    </a:ext>
                  </a:extLst>
                </a:gridCol>
                <a:gridCol w="9224210">
                  <a:extLst>
                    <a:ext uri="{9D8B030D-6E8A-4147-A177-3AD203B41FA5}">
                      <a16:colId xmlns:a16="http://schemas.microsoft.com/office/drawing/2014/main" val="3273864619"/>
                    </a:ext>
                  </a:extLst>
                </a:gridCol>
              </a:tblGrid>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t>Mastering</a:t>
                      </a:r>
                      <a:endParaRPr lang="en-US" dirty="0"/>
                    </a:p>
                    <a:p>
                      <a:endParaRPr lang="en-US" dirty="0"/>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dirty="0"/>
                        <a:t>Skills and behaviors at this level demonstrate the highest level of performance and contribution to the organization’s future success.</a:t>
                      </a:r>
                    </a:p>
                    <a:p>
                      <a:endParaRPr lang="en-US" dirty="0"/>
                    </a:p>
                  </a:txBody>
                  <a:tcPr/>
                </a:tc>
                <a:extLst>
                  <a:ext uri="{0D108BD9-81ED-4DB2-BD59-A6C34878D82A}">
                    <a16:rowId xmlns:a16="http://schemas.microsoft.com/office/drawing/2014/main" val="3212729017"/>
                  </a:ext>
                </a:extLst>
              </a:tr>
              <a:tr h="370840">
                <a:tc>
                  <a:txBody>
                    <a:bodyPr/>
                    <a:lstStyle/>
                    <a:p>
                      <a:r>
                        <a:rPr lang="en-US" sz="1800" b="1" dirty="0"/>
                        <a:t>Succeeding</a:t>
                      </a:r>
                      <a:endParaRPr lang="en-US" dirty="0"/>
                    </a:p>
                  </a:txBody>
                  <a:tcPr/>
                </a:tc>
                <a:tc>
                  <a:txBody>
                    <a:bodyPr/>
                    <a:lstStyle/>
                    <a:p>
                      <a:pPr marL="285750" indent="-285750">
                        <a:buFont typeface="Arial" panose="020B0604020202020204" pitchFamily="34" charset="0"/>
                        <a:buChar char="•"/>
                      </a:pPr>
                      <a:r>
                        <a:rPr lang="en-US" sz="1800" dirty="0"/>
                        <a:t>Skills and behaviors at this level indicate competent performance.  </a:t>
                      </a:r>
                    </a:p>
                    <a:p>
                      <a:pPr marL="285750" indent="-285750">
                        <a:buFont typeface="Arial" panose="020B0604020202020204" pitchFamily="34" charset="0"/>
                        <a:buChar char="•"/>
                      </a:pPr>
                      <a:r>
                        <a:rPr lang="en-US" sz="1800" dirty="0"/>
                        <a:t>This level of performance should be demonstrated by most employees on a regular basis. </a:t>
                      </a:r>
                    </a:p>
                    <a:p>
                      <a:pPr marL="0" indent="0">
                        <a:buFont typeface="Arial" panose="020B0604020202020204" pitchFamily="34" charset="0"/>
                        <a:buNone/>
                      </a:pPr>
                      <a:endParaRPr lang="en-US" dirty="0"/>
                    </a:p>
                  </a:txBody>
                  <a:tcPr/>
                </a:tc>
                <a:extLst>
                  <a:ext uri="{0D108BD9-81ED-4DB2-BD59-A6C34878D82A}">
                    <a16:rowId xmlns:a16="http://schemas.microsoft.com/office/drawing/2014/main" val="300674411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t>Developing</a:t>
                      </a:r>
                      <a:endParaRPr lang="en-US" sz="1800" dirty="0"/>
                    </a:p>
                    <a:p>
                      <a:endParaRPr lang="en-US" dirty="0"/>
                    </a:p>
                  </a:txBody>
                  <a:tcPr/>
                </a:tc>
                <a:tc>
                  <a:txBody>
                    <a:bodyPr/>
                    <a:lstStyle/>
                    <a:p>
                      <a:pPr marL="285750" indent="-285750">
                        <a:buFont typeface="Arial" panose="020B0604020202020204" pitchFamily="34" charset="0"/>
                        <a:buChar char="•"/>
                      </a:pPr>
                      <a:r>
                        <a:rPr lang="en-US" sz="1800" b="0" dirty="0"/>
                        <a:t>Skills and behaviors at this level are those that are considered to be in need of enhancement.</a:t>
                      </a:r>
                    </a:p>
                    <a:p>
                      <a:pPr marL="285750" indent="-285750">
                        <a:buFont typeface="Arial" panose="020B0604020202020204" pitchFamily="34" charset="0"/>
                        <a:buChar char="•"/>
                      </a:pPr>
                      <a:r>
                        <a:rPr lang="en-US" sz="1800" b="0" dirty="0"/>
                        <a:t>Performance is below that expected after training and experience.  </a:t>
                      </a:r>
                    </a:p>
                    <a:p>
                      <a:pPr marL="285750" indent="-285750">
                        <a:buFont typeface="Arial" panose="020B0604020202020204" pitchFamily="34" charset="0"/>
                        <a:buChar char="•"/>
                      </a:pPr>
                      <a:r>
                        <a:rPr lang="en-US" sz="1800" b="0" dirty="0"/>
                        <a:t>It is important to identify and focus on areas of development.</a:t>
                      </a:r>
                    </a:p>
                    <a:p>
                      <a:endParaRPr lang="en-US" dirty="0"/>
                    </a:p>
                  </a:txBody>
                  <a:tcPr/>
                </a:tc>
                <a:extLst>
                  <a:ext uri="{0D108BD9-81ED-4DB2-BD59-A6C34878D82A}">
                    <a16:rowId xmlns:a16="http://schemas.microsoft.com/office/drawing/2014/main" val="449393001"/>
                  </a:ext>
                </a:extLst>
              </a:tr>
            </a:tbl>
          </a:graphicData>
        </a:graphic>
      </p:graphicFrame>
    </p:spTree>
    <p:extLst>
      <p:ext uri="{BB962C8B-B14F-4D97-AF65-F5344CB8AC3E}">
        <p14:creationId xmlns:p14="http://schemas.microsoft.com/office/powerpoint/2010/main" val="10415068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897FA8-FC1D-9B29-8948-4E2079309242}"/>
              </a:ext>
            </a:extLst>
          </p:cNvPr>
          <p:cNvSpPr>
            <a:spLocks noGrp="1"/>
          </p:cNvSpPr>
          <p:nvPr>
            <p:ph type="title"/>
          </p:nvPr>
        </p:nvSpPr>
        <p:spPr>
          <a:xfrm>
            <a:off x="978568" y="633244"/>
            <a:ext cx="10676481" cy="1325563"/>
          </a:xfrm>
        </p:spPr>
        <p:txBody>
          <a:bodyPr/>
          <a:lstStyle/>
          <a:p>
            <a:r>
              <a:rPr lang="en-US" dirty="0"/>
              <a:t>PIDP Employee Ratings</a:t>
            </a:r>
          </a:p>
        </p:txBody>
      </p:sp>
      <p:graphicFrame>
        <p:nvGraphicFramePr>
          <p:cNvPr id="4" name="Content Placeholder 3">
            <a:extLst>
              <a:ext uri="{FF2B5EF4-FFF2-40B4-BE49-F238E27FC236}">
                <a16:creationId xmlns:a16="http://schemas.microsoft.com/office/drawing/2014/main" id="{6D211DA1-0305-44D6-631A-4B654AE3D49A}"/>
              </a:ext>
            </a:extLst>
          </p:cNvPr>
          <p:cNvGraphicFramePr>
            <a:graphicFrameLocks noGrp="1"/>
          </p:cNvGraphicFramePr>
          <p:nvPr>
            <p:ph idx="1"/>
            <p:extLst>
              <p:ext uri="{D42A27DB-BD31-4B8C-83A1-F6EECF244321}">
                <p14:modId xmlns:p14="http://schemas.microsoft.com/office/powerpoint/2010/main" val="3028523053"/>
              </p:ext>
            </p:extLst>
          </p:nvPr>
        </p:nvGraphicFramePr>
        <p:xfrm>
          <a:off x="978568" y="1958808"/>
          <a:ext cx="10154653" cy="3772005"/>
        </p:xfrm>
        <a:graphic>
          <a:graphicData uri="http://schemas.openxmlformats.org/drawingml/2006/table">
            <a:tbl>
              <a:tblPr firstRow="1" firstCol="1" bandRow="1">
                <a:tableStyleId>{3B4B98B0-60AC-42C2-AFA5-B58CD77FA1E5}</a:tableStyleId>
              </a:tblPr>
              <a:tblGrid>
                <a:gridCol w="1700464">
                  <a:extLst>
                    <a:ext uri="{9D8B030D-6E8A-4147-A177-3AD203B41FA5}">
                      <a16:colId xmlns:a16="http://schemas.microsoft.com/office/drawing/2014/main" val="2570701344"/>
                    </a:ext>
                  </a:extLst>
                </a:gridCol>
                <a:gridCol w="8454189">
                  <a:extLst>
                    <a:ext uri="{9D8B030D-6E8A-4147-A177-3AD203B41FA5}">
                      <a16:colId xmlns:a16="http://schemas.microsoft.com/office/drawing/2014/main" val="853277287"/>
                    </a:ext>
                  </a:extLst>
                </a:gridCol>
              </a:tblGrid>
              <a:tr h="945726">
                <a:tc>
                  <a:txBody>
                    <a:bodyPr/>
                    <a:lstStyle/>
                    <a:p>
                      <a:pPr marL="0" marR="0">
                        <a:lnSpc>
                          <a:spcPct val="107000"/>
                        </a:lnSpc>
                        <a:spcBef>
                          <a:spcPts val="1200"/>
                        </a:spcBef>
                        <a:buNone/>
                      </a:pPr>
                      <a:r>
                        <a:rPr lang="en-ZA" sz="1800" dirty="0">
                          <a:effectLst/>
                        </a:rPr>
                        <a:t>Exceptional</a:t>
                      </a:r>
                      <a:endParaRPr lang="en-US" sz="1800" dirty="0">
                        <a:solidFill>
                          <a:srgbClr val="000000"/>
                        </a:solidFill>
                        <a:effectLst/>
                        <a:latin typeface="Aptos Display" panose="020B0004020202020204" pitchFamily="34" charset="0"/>
                        <a:ea typeface="IBM Plex Sans Medium" panose="020B0603050203000203" pitchFamily="34" charset="0"/>
                        <a:cs typeface="Arial" panose="020B0604020202020204" pitchFamily="34" charset="0"/>
                      </a:endParaRPr>
                    </a:p>
                  </a:txBody>
                  <a:tcPr marL="42586" marR="42586" marT="0" marB="0"/>
                </a:tc>
                <a:tc>
                  <a:txBody>
                    <a:bodyPr/>
                    <a:lstStyle/>
                    <a:p>
                      <a:pPr marL="0" marR="0">
                        <a:lnSpc>
                          <a:spcPct val="107000"/>
                        </a:lnSpc>
                        <a:spcBef>
                          <a:spcPts val="1200"/>
                        </a:spcBef>
                        <a:buNone/>
                      </a:pPr>
                      <a:r>
                        <a:rPr lang="en-US" sz="1800" b="0" kern="1200" dirty="0">
                          <a:solidFill>
                            <a:schemeClr val="dk1"/>
                          </a:solidFill>
                          <a:effectLst/>
                        </a:rPr>
                        <a:t>Demonstrates consistently outstanding performance with a level of quality, impact, or contribution well beyond what is expected.</a:t>
                      </a:r>
                      <a:endParaRPr lang="en-US" sz="1800" b="0" kern="1200" dirty="0">
                        <a:solidFill>
                          <a:schemeClr val="dk1"/>
                        </a:solidFill>
                        <a:effectLst/>
                        <a:latin typeface="+mn-lt"/>
                        <a:ea typeface="+mn-ea"/>
                        <a:cs typeface="+mn-cs"/>
                      </a:endParaRPr>
                    </a:p>
                  </a:txBody>
                  <a:tcPr marL="42586" marR="42586" marT="0" marB="0"/>
                </a:tc>
                <a:extLst>
                  <a:ext uri="{0D108BD9-81ED-4DB2-BD59-A6C34878D82A}">
                    <a16:rowId xmlns:a16="http://schemas.microsoft.com/office/drawing/2014/main" val="4057021944"/>
                  </a:ext>
                </a:extLst>
              </a:tr>
              <a:tr h="626851">
                <a:tc>
                  <a:txBody>
                    <a:bodyPr/>
                    <a:lstStyle/>
                    <a:p>
                      <a:pPr marL="0" marR="0">
                        <a:lnSpc>
                          <a:spcPct val="107000"/>
                        </a:lnSpc>
                        <a:spcBef>
                          <a:spcPts val="1200"/>
                        </a:spcBef>
                        <a:buNone/>
                      </a:pPr>
                      <a:r>
                        <a:rPr lang="en-ZA" sz="1800" dirty="0">
                          <a:effectLst/>
                        </a:rPr>
                        <a:t>Exceeds</a:t>
                      </a:r>
                      <a:endParaRPr lang="en-US" sz="1800" dirty="0">
                        <a:solidFill>
                          <a:srgbClr val="000000"/>
                        </a:solidFill>
                        <a:effectLst/>
                        <a:latin typeface="Aptos Display" panose="020B0004020202020204" pitchFamily="34" charset="0"/>
                        <a:ea typeface="IBM Plex Sans Medium" panose="020B0603050203000203" pitchFamily="34" charset="0"/>
                        <a:cs typeface="Arial" panose="020B0604020202020204" pitchFamily="34" charset="0"/>
                      </a:endParaRPr>
                    </a:p>
                  </a:txBody>
                  <a:tcPr marL="42586" marR="42586" marT="0" marB="0"/>
                </a:tc>
                <a:tc>
                  <a:txBody>
                    <a:bodyPr/>
                    <a:lstStyle/>
                    <a:p>
                      <a:pPr marL="0" marR="0">
                        <a:lnSpc>
                          <a:spcPct val="107000"/>
                        </a:lnSpc>
                        <a:spcBef>
                          <a:spcPts val="1200"/>
                        </a:spcBef>
                        <a:buNone/>
                      </a:pPr>
                      <a:r>
                        <a:rPr lang="en-US" sz="1800" dirty="0">
                          <a:effectLst/>
                        </a:rPr>
                        <a:t>Demonstrates strong, reliable performance that is above expected standards.</a:t>
                      </a:r>
                      <a:endParaRPr lang="en-US" sz="1800" dirty="0">
                        <a:solidFill>
                          <a:srgbClr val="000000"/>
                        </a:solidFill>
                        <a:effectLst/>
                        <a:latin typeface="Aptos Display" panose="020B0004020202020204" pitchFamily="34" charset="0"/>
                        <a:ea typeface="IBM Plex Sans Medium" panose="020B0603050203000203" pitchFamily="34" charset="0"/>
                        <a:cs typeface="Arial" panose="020B0604020202020204" pitchFamily="34" charset="0"/>
                      </a:endParaRPr>
                    </a:p>
                  </a:txBody>
                  <a:tcPr marL="42586" marR="42586" marT="0" marB="0"/>
                </a:tc>
                <a:extLst>
                  <a:ext uri="{0D108BD9-81ED-4DB2-BD59-A6C34878D82A}">
                    <a16:rowId xmlns:a16="http://schemas.microsoft.com/office/drawing/2014/main" val="2862599287"/>
                  </a:ext>
                </a:extLst>
              </a:tr>
              <a:tr h="626851">
                <a:tc>
                  <a:txBody>
                    <a:bodyPr/>
                    <a:lstStyle/>
                    <a:p>
                      <a:pPr marL="0" marR="0">
                        <a:lnSpc>
                          <a:spcPct val="107000"/>
                        </a:lnSpc>
                        <a:spcBef>
                          <a:spcPts val="1200"/>
                        </a:spcBef>
                        <a:buNone/>
                      </a:pPr>
                      <a:r>
                        <a:rPr lang="en-ZA" sz="1800" dirty="0">
                          <a:effectLst/>
                        </a:rPr>
                        <a:t>Delivers</a:t>
                      </a:r>
                      <a:endParaRPr lang="en-US" sz="1800" dirty="0">
                        <a:solidFill>
                          <a:srgbClr val="000000"/>
                        </a:solidFill>
                        <a:effectLst/>
                        <a:latin typeface="Aptos Display" panose="020B0004020202020204" pitchFamily="34" charset="0"/>
                        <a:ea typeface="IBM Plex Sans Medium" panose="020B0603050203000203" pitchFamily="34" charset="0"/>
                        <a:cs typeface="Arial" panose="020B0604020202020204" pitchFamily="34" charset="0"/>
                      </a:endParaRPr>
                    </a:p>
                  </a:txBody>
                  <a:tcPr marL="42586" marR="42586" marT="0" marB="0"/>
                </a:tc>
                <a:tc>
                  <a:txBody>
                    <a:bodyPr/>
                    <a:lstStyle/>
                    <a:p>
                      <a:pPr marL="0" marR="0">
                        <a:lnSpc>
                          <a:spcPct val="107000"/>
                        </a:lnSpc>
                        <a:spcBef>
                          <a:spcPts val="1200"/>
                        </a:spcBef>
                        <a:buNone/>
                      </a:pPr>
                      <a:r>
                        <a:rPr lang="en-US" sz="1800" dirty="0">
                          <a:effectLst/>
                        </a:rPr>
                        <a:t>Demonstrates consistent, dependable performance that meets expected standards.</a:t>
                      </a:r>
                      <a:endParaRPr lang="en-US" sz="1800" dirty="0">
                        <a:solidFill>
                          <a:srgbClr val="000000"/>
                        </a:solidFill>
                        <a:effectLst/>
                        <a:latin typeface="Aptos Display" panose="020B0004020202020204" pitchFamily="34" charset="0"/>
                        <a:ea typeface="IBM Plex Sans Medium" panose="020B0603050203000203" pitchFamily="34" charset="0"/>
                        <a:cs typeface="Arial" panose="020B0604020202020204" pitchFamily="34" charset="0"/>
                      </a:endParaRPr>
                    </a:p>
                  </a:txBody>
                  <a:tcPr marL="42586" marR="42586" marT="0" marB="0"/>
                </a:tc>
                <a:extLst>
                  <a:ext uri="{0D108BD9-81ED-4DB2-BD59-A6C34878D82A}">
                    <a16:rowId xmlns:a16="http://schemas.microsoft.com/office/drawing/2014/main" val="4052903047"/>
                  </a:ext>
                </a:extLst>
              </a:tr>
              <a:tr h="626851">
                <a:tc>
                  <a:txBody>
                    <a:bodyPr/>
                    <a:lstStyle/>
                    <a:p>
                      <a:pPr marL="0" marR="0">
                        <a:lnSpc>
                          <a:spcPct val="107000"/>
                        </a:lnSpc>
                        <a:spcBef>
                          <a:spcPts val="1200"/>
                        </a:spcBef>
                        <a:buNone/>
                      </a:pPr>
                      <a:r>
                        <a:rPr lang="en-ZA" sz="1800" dirty="0">
                          <a:effectLst/>
                        </a:rPr>
                        <a:t>Developing</a:t>
                      </a:r>
                      <a:endParaRPr lang="en-US" sz="1800" dirty="0">
                        <a:solidFill>
                          <a:srgbClr val="000000"/>
                        </a:solidFill>
                        <a:effectLst/>
                        <a:latin typeface="Aptos Display" panose="020B0004020202020204" pitchFamily="34" charset="0"/>
                        <a:ea typeface="IBM Plex Sans Medium" panose="020B0603050203000203" pitchFamily="34" charset="0"/>
                        <a:cs typeface="Arial" panose="020B0604020202020204" pitchFamily="34" charset="0"/>
                      </a:endParaRPr>
                    </a:p>
                  </a:txBody>
                  <a:tcPr marL="42586" marR="42586" marT="0" marB="0"/>
                </a:tc>
                <a:tc>
                  <a:txBody>
                    <a:bodyPr/>
                    <a:lstStyle/>
                    <a:p>
                      <a:pPr marL="0" marR="0">
                        <a:lnSpc>
                          <a:spcPct val="107000"/>
                        </a:lnSpc>
                        <a:spcBef>
                          <a:spcPts val="1200"/>
                        </a:spcBef>
                        <a:buNone/>
                      </a:pPr>
                      <a:r>
                        <a:rPr lang="en-US" sz="1800">
                          <a:effectLst/>
                        </a:rPr>
                        <a:t>Demonstrates partial or inconsistent performance relative to expected standards.</a:t>
                      </a:r>
                      <a:endParaRPr lang="en-US" sz="1800">
                        <a:solidFill>
                          <a:srgbClr val="000000"/>
                        </a:solidFill>
                        <a:effectLst/>
                        <a:latin typeface="Aptos Display" panose="020B0004020202020204" pitchFamily="34" charset="0"/>
                        <a:ea typeface="IBM Plex Sans Medium" panose="020B0603050203000203" pitchFamily="34" charset="0"/>
                        <a:cs typeface="Arial" panose="020B0604020202020204" pitchFamily="34" charset="0"/>
                      </a:endParaRPr>
                    </a:p>
                  </a:txBody>
                  <a:tcPr marL="42586" marR="42586" marT="0" marB="0"/>
                </a:tc>
                <a:extLst>
                  <a:ext uri="{0D108BD9-81ED-4DB2-BD59-A6C34878D82A}">
                    <a16:rowId xmlns:a16="http://schemas.microsoft.com/office/drawing/2014/main" val="3783069071"/>
                  </a:ext>
                </a:extLst>
              </a:tr>
              <a:tr h="945726">
                <a:tc>
                  <a:txBody>
                    <a:bodyPr/>
                    <a:lstStyle/>
                    <a:p>
                      <a:pPr marL="0" marR="0">
                        <a:lnSpc>
                          <a:spcPct val="107000"/>
                        </a:lnSpc>
                        <a:spcBef>
                          <a:spcPts val="1200"/>
                        </a:spcBef>
                        <a:buNone/>
                      </a:pPr>
                      <a:r>
                        <a:rPr lang="en-ZA" sz="1800" dirty="0">
                          <a:effectLst/>
                        </a:rPr>
                        <a:t>Did Not Deliver</a:t>
                      </a:r>
                      <a:endParaRPr lang="en-US" sz="1800" dirty="0">
                        <a:solidFill>
                          <a:srgbClr val="000000"/>
                        </a:solidFill>
                        <a:effectLst/>
                        <a:latin typeface="Aptos Display" panose="020B0004020202020204" pitchFamily="34" charset="0"/>
                        <a:ea typeface="IBM Plex Sans Medium" panose="020B0603050203000203" pitchFamily="34" charset="0"/>
                        <a:cs typeface="Arial" panose="020B0604020202020204" pitchFamily="34" charset="0"/>
                      </a:endParaRPr>
                    </a:p>
                  </a:txBody>
                  <a:tcPr marL="42586" marR="42586" marT="0" marB="0"/>
                </a:tc>
                <a:tc>
                  <a:txBody>
                    <a:bodyPr/>
                    <a:lstStyle/>
                    <a:p>
                      <a:pPr marL="0" marR="0">
                        <a:lnSpc>
                          <a:spcPct val="107000"/>
                        </a:lnSpc>
                        <a:spcBef>
                          <a:spcPts val="1200"/>
                        </a:spcBef>
                        <a:buNone/>
                      </a:pPr>
                      <a:r>
                        <a:rPr lang="en-US" sz="1800" dirty="0">
                          <a:effectLst/>
                        </a:rPr>
                        <a:t>Performance does not meet expected standards.</a:t>
                      </a:r>
                      <a:endParaRPr lang="en-US" sz="1800" dirty="0">
                        <a:solidFill>
                          <a:srgbClr val="000000"/>
                        </a:solidFill>
                        <a:effectLst/>
                        <a:latin typeface="Aptos Display" panose="020B0004020202020204" pitchFamily="34" charset="0"/>
                        <a:ea typeface="IBM Plex Sans Medium" panose="020B0603050203000203" pitchFamily="34" charset="0"/>
                        <a:cs typeface="Arial" panose="020B0604020202020204" pitchFamily="34" charset="0"/>
                      </a:endParaRPr>
                    </a:p>
                  </a:txBody>
                  <a:tcPr marL="42586" marR="42586" marT="0" marB="0"/>
                </a:tc>
                <a:extLst>
                  <a:ext uri="{0D108BD9-81ED-4DB2-BD59-A6C34878D82A}">
                    <a16:rowId xmlns:a16="http://schemas.microsoft.com/office/drawing/2014/main" val="1855635615"/>
                  </a:ext>
                </a:extLst>
              </a:tr>
            </a:tbl>
          </a:graphicData>
        </a:graphic>
      </p:graphicFrame>
    </p:spTree>
    <p:extLst>
      <p:ext uri="{BB962C8B-B14F-4D97-AF65-F5344CB8AC3E}">
        <p14:creationId xmlns:p14="http://schemas.microsoft.com/office/powerpoint/2010/main" val="20196770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85B829D-581E-B330-8C90-FC9927F2C208}"/>
              </a:ext>
            </a:extLst>
          </p:cNvPr>
          <p:cNvSpPr>
            <a:spLocks noGrp="1"/>
          </p:cNvSpPr>
          <p:nvPr>
            <p:ph type="title"/>
          </p:nvPr>
        </p:nvSpPr>
        <p:spPr>
          <a:xfrm>
            <a:off x="453460" y="2115145"/>
            <a:ext cx="4536253" cy="1600200"/>
          </a:xfrm>
        </p:spPr>
        <p:txBody>
          <a:bodyPr/>
          <a:lstStyle/>
          <a:p>
            <a:r>
              <a:rPr lang="en-US" sz="3600" b="0" dirty="0">
                <a:solidFill>
                  <a:schemeClr val="accent1">
                    <a:lumMod val="60000"/>
                    <a:lumOff val="40000"/>
                  </a:schemeClr>
                </a:solidFill>
              </a:rPr>
              <a:t>Break out Groups</a:t>
            </a:r>
            <a:br>
              <a:rPr lang="en-US" sz="5400" dirty="0">
                <a:solidFill>
                  <a:schemeClr val="accent1">
                    <a:lumMod val="60000"/>
                    <a:lumOff val="40000"/>
                  </a:schemeClr>
                </a:solidFill>
              </a:rPr>
            </a:br>
            <a:r>
              <a:rPr lang="en-US" sz="5400" dirty="0"/>
              <a:t>Performance Review Calibration</a:t>
            </a:r>
          </a:p>
        </p:txBody>
      </p:sp>
      <p:sp>
        <p:nvSpPr>
          <p:cNvPr id="5" name="TextBox 4">
            <a:extLst>
              <a:ext uri="{FF2B5EF4-FFF2-40B4-BE49-F238E27FC236}">
                <a16:creationId xmlns:a16="http://schemas.microsoft.com/office/drawing/2014/main" id="{0DC40ACF-D458-D5D2-15C2-57A010DCB261}"/>
              </a:ext>
            </a:extLst>
          </p:cNvPr>
          <p:cNvSpPr txBox="1"/>
          <p:nvPr/>
        </p:nvSpPr>
        <p:spPr>
          <a:xfrm>
            <a:off x="6317567" y="982176"/>
            <a:ext cx="4866248" cy="4893647"/>
          </a:xfrm>
          <a:prstGeom prst="rect">
            <a:avLst/>
          </a:prstGeom>
          <a:noFill/>
        </p:spPr>
        <p:txBody>
          <a:bodyPr wrap="square" rtlCol="0">
            <a:spAutoFit/>
          </a:bodyPr>
          <a:lstStyle/>
          <a:p>
            <a:r>
              <a:rPr lang="en-US" sz="2400" b="1" dirty="0"/>
              <a:t>Introduce yourself to your group. </a:t>
            </a:r>
          </a:p>
          <a:p>
            <a:endParaRPr lang="en-US" sz="2400" b="1" dirty="0"/>
          </a:p>
          <a:p>
            <a:r>
              <a:rPr lang="en-US" sz="2400" b="1" dirty="0"/>
              <a:t>Read the employee profile</a:t>
            </a:r>
            <a:r>
              <a:rPr lang="en-US" sz="2400" dirty="0"/>
              <a:t>.  We will send this to your group’s chat. </a:t>
            </a:r>
          </a:p>
          <a:p>
            <a:endParaRPr lang="en-US" sz="2400" dirty="0"/>
          </a:p>
          <a:p>
            <a:r>
              <a:rPr lang="en-US" sz="2400" b="1" dirty="0"/>
              <a:t>As a group, give the person an overall performance rating of either: </a:t>
            </a:r>
          </a:p>
          <a:p>
            <a:endParaRPr lang="en-US" sz="2400" dirty="0"/>
          </a:p>
          <a:p>
            <a:pPr marL="800100" lvl="1" indent="-342900">
              <a:buFont typeface="Arial" panose="020B0604020202020204" pitchFamily="34" charset="0"/>
              <a:buChar char="•"/>
            </a:pPr>
            <a:r>
              <a:rPr lang="en-US" sz="2400" dirty="0"/>
              <a:t>Mastering</a:t>
            </a:r>
          </a:p>
          <a:p>
            <a:pPr marL="800100" lvl="1" indent="-342900">
              <a:buFont typeface="Arial" panose="020B0604020202020204" pitchFamily="34" charset="0"/>
              <a:buChar char="•"/>
            </a:pPr>
            <a:r>
              <a:rPr lang="en-US" sz="2400" dirty="0"/>
              <a:t>Succeeding </a:t>
            </a:r>
          </a:p>
          <a:p>
            <a:pPr marL="800100" lvl="1" indent="-342900">
              <a:buFont typeface="Arial" panose="020B0604020202020204" pitchFamily="34" charset="0"/>
              <a:buChar char="•"/>
            </a:pPr>
            <a:r>
              <a:rPr lang="en-US" sz="2400" dirty="0"/>
              <a:t>Developing </a:t>
            </a:r>
          </a:p>
          <a:p>
            <a:endParaRPr lang="en-US" sz="2400" dirty="0"/>
          </a:p>
        </p:txBody>
      </p:sp>
    </p:spTree>
    <p:extLst>
      <p:ext uri="{BB962C8B-B14F-4D97-AF65-F5344CB8AC3E}">
        <p14:creationId xmlns:p14="http://schemas.microsoft.com/office/powerpoint/2010/main" val="38520919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1B9F01CB-710A-1267-4EDE-BBBC4395361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CDBF24-BDCE-3696-B61D-F8DF7E33C4BB}"/>
              </a:ext>
            </a:extLst>
          </p:cNvPr>
          <p:cNvSpPr>
            <a:spLocks noGrp="1"/>
          </p:cNvSpPr>
          <p:nvPr>
            <p:ph type="title"/>
          </p:nvPr>
        </p:nvSpPr>
        <p:spPr>
          <a:xfrm>
            <a:off x="453460" y="2115145"/>
            <a:ext cx="4536253" cy="1600200"/>
          </a:xfrm>
        </p:spPr>
        <p:txBody>
          <a:bodyPr/>
          <a:lstStyle/>
          <a:p>
            <a:r>
              <a:rPr lang="en-US" sz="3600" b="0" dirty="0">
                <a:solidFill>
                  <a:schemeClr val="accent1">
                    <a:lumMod val="60000"/>
                    <a:lumOff val="40000"/>
                  </a:schemeClr>
                </a:solidFill>
              </a:rPr>
              <a:t>Break out Groups</a:t>
            </a:r>
            <a:br>
              <a:rPr lang="en-US" sz="5400" dirty="0">
                <a:solidFill>
                  <a:schemeClr val="accent1">
                    <a:lumMod val="60000"/>
                    <a:lumOff val="40000"/>
                  </a:schemeClr>
                </a:solidFill>
              </a:rPr>
            </a:br>
            <a:r>
              <a:rPr lang="en-US" sz="5400" dirty="0"/>
              <a:t>Performance Review Calibration</a:t>
            </a:r>
          </a:p>
        </p:txBody>
      </p:sp>
      <p:sp>
        <p:nvSpPr>
          <p:cNvPr id="5" name="TextBox 4">
            <a:extLst>
              <a:ext uri="{FF2B5EF4-FFF2-40B4-BE49-F238E27FC236}">
                <a16:creationId xmlns:a16="http://schemas.microsoft.com/office/drawing/2014/main" id="{BD40E69B-9E6E-6448-73FA-4EB3B58E1148}"/>
              </a:ext>
            </a:extLst>
          </p:cNvPr>
          <p:cNvSpPr txBox="1"/>
          <p:nvPr/>
        </p:nvSpPr>
        <p:spPr>
          <a:xfrm>
            <a:off x="6096000" y="1022419"/>
            <a:ext cx="4866248" cy="3970318"/>
          </a:xfrm>
          <a:prstGeom prst="rect">
            <a:avLst/>
          </a:prstGeom>
          <a:noFill/>
        </p:spPr>
        <p:txBody>
          <a:bodyPr wrap="square" rtlCol="0">
            <a:spAutoFit/>
          </a:bodyPr>
          <a:lstStyle/>
          <a:p>
            <a:r>
              <a:rPr lang="en-US" sz="3600" b="1" dirty="0"/>
              <a:t>Debrief</a:t>
            </a:r>
          </a:p>
          <a:p>
            <a:endParaRPr lang="en-US" sz="2400" b="1" dirty="0"/>
          </a:p>
          <a:p>
            <a:r>
              <a:rPr lang="en-US" sz="2400" b="1" dirty="0"/>
              <a:t>Three Jordan Smiths. </a:t>
            </a:r>
          </a:p>
          <a:p>
            <a:pPr marL="342900" indent="-342900">
              <a:buFontTx/>
              <a:buChar char="-"/>
            </a:pPr>
            <a:r>
              <a:rPr lang="en-US" sz="2400" dirty="0"/>
              <a:t>3-year nurse</a:t>
            </a:r>
          </a:p>
          <a:p>
            <a:pPr marL="342900" indent="-342900">
              <a:buFontTx/>
              <a:buChar char="-"/>
            </a:pPr>
            <a:r>
              <a:rPr lang="en-US" sz="2400" dirty="0"/>
              <a:t>10-year nurse with a Masters of Science in Nursing (Dr. Smith)</a:t>
            </a:r>
          </a:p>
          <a:p>
            <a:pPr marL="342900" indent="-342900">
              <a:buFontTx/>
              <a:buChar char="-"/>
            </a:pPr>
            <a:r>
              <a:rPr lang="en-US" sz="2400" dirty="0"/>
              <a:t>20-year nurse</a:t>
            </a:r>
          </a:p>
          <a:p>
            <a:pPr marL="342900" indent="-342900">
              <a:buFontTx/>
              <a:buChar char="-"/>
            </a:pPr>
            <a:endParaRPr lang="en-US" sz="2400" dirty="0"/>
          </a:p>
          <a:p>
            <a:r>
              <a:rPr lang="en-US" sz="2400" dirty="0"/>
              <a:t>Performances listed were identical but listed in a different order. </a:t>
            </a:r>
          </a:p>
        </p:txBody>
      </p:sp>
    </p:spTree>
    <p:extLst>
      <p:ext uri="{BB962C8B-B14F-4D97-AF65-F5344CB8AC3E}">
        <p14:creationId xmlns:p14="http://schemas.microsoft.com/office/powerpoint/2010/main" val="4362114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CDFDAF-BA22-DD53-D4D2-4F2866905F4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2A5B6CD-6150-C77C-D58B-942153AC4820}"/>
              </a:ext>
            </a:extLst>
          </p:cNvPr>
          <p:cNvSpPr>
            <a:spLocks noGrp="1"/>
          </p:cNvSpPr>
          <p:nvPr>
            <p:ph type="title"/>
          </p:nvPr>
        </p:nvSpPr>
        <p:spPr>
          <a:xfrm>
            <a:off x="1139448" y="502920"/>
            <a:ext cx="10515600" cy="1325563"/>
          </a:xfrm>
        </p:spPr>
        <p:txBody>
          <a:bodyPr/>
          <a:lstStyle/>
          <a:p>
            <a:r>
              <a:rPr lang="en-US" dirty="0"/>
              <a:t>Check for Biases</a:t>
            </a:r>
          </a:p>
        </p:txBody>
      </p:sp>
      <p:sp>
        <p:nvSpPr>
          <p:cNvPr id="3" name="Content Placeholder 2">
            <a:extLst>
              <a:ext uri="{FF2B5EF4-FFF2-40B4-BE49-F238E27FC236}">
                <a16:creationId xmlns:a16="http://schemas.microsoft.com/office/drawing/2014/main" id="{97D27237-6DEA-CD29-99A5-2C595D0A1332}"/>
              </a:ext>
            </a:extLst>
          </p:cNvPr>
          <p:cNvSpPr>
            <a:spLocks noGrp="1"/>
          </p:cNvSpPr>
          <p:nvPr>
            <p:ph idx="1"/>
          </p:nvPr>
        </p:nvSpPr>
        <p:spPr>
          <a:xfrm>
            <a:off x="2663190" y="1995086"/>
            <a:ext cx="10344409" cy="489117"/>
          </a:xfrm>
        </p:spPr>
        <p:txBody>
          <a:bodyPr>
            <a:noAutofit/>
          </a:bodyPr>
          <a:lstStyle/>
          <a:p>
            <a:pPr>
              <a:spcAft>
                <a:spcPts val="4200"/>
              </a:spcAft>
            </a:pPr>
            <a:r>
              <a:rPr lang="en-US" sz="2400" b="1" dirty="0"/>
              <a:t>Halo Effect: </a:t>
            </a:r>
            <a:r>
              <a:rPr lang="en-US" sz="2400" dirty="0"/>
              <a:t>Letting one strength influence all ratings</a:t>
            </a:r>
          </a:p>
          <a:p>
            <a:pPr>
              <a:spcAft>
                <a:spcPts val="4200"/>
              </a:spcAft>
            </a:pPr>
            <a:r>
              <a:rPr lang="en-US" sz="2400" b="1" dirty="0"/>
              <a:t>Horns Effect: </a:t>
            </a:r>
            <a:r>
              <a:rPr lang="en-US" sz="2400" dirty="0"/>
              <a:t>Letting one weakness lower all ratings</a:t>
            </a:r>
          </a:p>
          <a:p>
            <a:pPr>
              <a:spcAft>
                <a:spcPts val="4200"/>
              </a:spcAft>
            </a:pPr>
            <a:r>
              <a:rPr lang="en-US" sz="2400" b="1" dirty="0"/>
              <a:t>Leniency effect</a:t>
            </a:r>
            <a:r>
              <a:rPr lang="en-US" sz="2400" dirty="0"/>
              <a:t>: Giving consistently high ratings</a:t>
            </a:r>
          </a:p>
          <a:p>
            <a:pPr>
              <a:spcAft>
                <a:spcPts val="4200"/>
              </a:spcAft>
            </a:pPr>
            <a:r>
              <a:rPr lang="en-US" sz="2400" b="1" dirty="0"/>
              <a:t>Severity bias: </a:t>
            </a:r>
            <a:r>
              <a:rPr lang="en-US" sz="2400" dirty="0"/>
              <a:t>Giving consistently low ratings</a:t>
            </a:r>
          </a:p>
          <a:p>
            <a:pPr>
              <a:spcAft>
                <a:spcPts val="1800"/>
              </a:spcAft>
            </a:pPr>
            <a:endParaRPr lang="en-US" sz="2400" dirty="0"/>
          </a:p>
          <a:p>
            <a:endParaRPr lang="en-US" sz="2400" dirty="0"/>
          </a:p>
          <a:p>
            <a:endParaRPr lang="en-US" sz="2400" dirty="0"/>
          </a:p>
          <a:p>
            <a:endParaRPr lang="en-US" sz="2400" dirty="0"/>
          </a:p>
          <a:p>
            <a:endParaRPr lang="en-US" sz="2400" dirty="0"/>
          </a:p>
          <a:p>
            <a:endParaRPr lang="en-US" sz="2400" dirty="0"/>
          </a:p>
          <a:p>
            <a:endParaRPr lang="en-US" dirty="0"/>
          </a:p>
        </p:txBody>
      </p:sp>
      <p:pic>
        <p:nvPicPr>
          <p:cNvPr id="5" name="Graphic 4" descr="Angel face outline with solid fill">
            <a:extLst>
              <a:ext uri="{FF2B5EF4-FFF2-40B4-BE49-F238E27FC236}">
                <a16:creationId xmlns:a16="http://schemas.microsoft.com/office/drawing/2014/main" id="{4C24A9D0-87D0-4A4F-332A-DB719B96DB0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22328" y="1645603"/>
            <a:ext cx="914400" cy="914400"/>
          </a:xfrm>
          <a:prstGeom prst="rect">
            <a:avLst/>
          </a:prstGeom>
        </p:spPr>
      </p:pic>
      <p:pic>
        <p:nvPicPr>
          <p:cNvPr id="9" name="Graphic 8" descr="Devil face outline with solid fill">
            <a:extLst>
              <a:ext uri="{FF2B5EF4-FFF2-40B4-BE49-F238E27FC236}">
                <a16:creationId xmlns:a16="http://schemas.microsoft.com/office/drawing/2014/main" id="{C8DA42B2-06B3-DFFB-1474-DAD014027EE2}"/>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322328" y="2742882"/>
            <a:ext cx="914400" cy="914400"/>
          </a:xfrm>
          <a:prstGeom prst="rect">
            <a:avLst/>
          </a:prstGeom>
        </p:spPr>
      </p:pic>
      <p:pic>
        <p:nvPicPr>
          <p:cNvPr id="19" name="Graphic 18" descr="Thumbs up sign outline">
            <a:extLst>
              <a:ext uri="{FF2B5EF4-FFF2-40B4-BE49-F238E27FC236}">
                <a16:creationId xmlns:a16="http://schemas.microsoft.com/office/drawing/2014/main" id="{CBFC8570-A2A6-D5DF-1E8D-FD418ACFACEF}"/>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322328" y="3657281"/>
            <a:ext cx="914400" cy="914400"/>
          </a:xfrm>
          <a:prstGeom prst="rect">
            <a:avLst/>
          </a:prstGeom>
        </p:spPr>
      </p:pic>
      <p:pic>
        <p:nvPicPr>
          <p:cNvPr id="21" name="Graphic 20" descr="Thumbs up sign outline">
            <a:extLst>
              <a:ext uri="{FF2B5EF4-FFF2-40B4-BE49-F238E27FC236}">
                <a16:creationId xmlns:a16="http://schemas.microsoft.com/office/drawing/2014/main" id="{CA056486-7A37-DF91-6F2D-EE346A56AD77}"/>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rot="10800000">
            <a:off x="1322328" y="4754560"/>
            <a:ext cx="914400" cy="914400"/>
          </a:xfrm>
          <a:prstGeom prst="rect">
            <a:avLst/>
          </a:prstGeom>
        </p:spPr>
      </p:pic>
    </p:spTree>
    <p:extLst>
      <p:ext uri="{BB962C8B-B14F-4D97-AF65-F5344CB8AC3E}">
        <p14:creationId xmlns:p14="http://schemas.microsoft.com/office/powerpoint/2010/main" val="1261507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7A4E3A-8361-34CA-8D57-9DE800D74A6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7CADDE2-98A9-7328-DF61-523E996B5A90}"/>
              </a:ext>
            </a:extLst>
          </p:cNvPr>
          <p:cNvSpPr>
            <a:spLocks noGrp="1"/>
          </p:cNvSpPr>
          <p:nvPr>
            <p:ph type="title"/>
          </p:nvPr>
        </p:nvSpPr>
        <p:spPr>
          <a:xfrm>
            <a:off x="1139448" y="502920"/>
            <a:ext cx="10515600" cy="1325563"/>
          </a:xfrm>
        </p:spPr>
        <p:txBody>
          <a:bodyPr/>
          <a:lstStyle/>
          <a:p>
            <a:r>
              <a:rPr lang="en-US" dirty="0"/>
              <a:t>Check for Biases</a:t>
            </a:r>
          </a:p>
        </p:txBody>
      </p:sp>
      <p:sp>
        <p:nvSpPr>
          <p:cNvPr id="3" name="Content Placeholder 2">
            <a:extLst>
              <a:ext uri="{FF2B5EF4-FFF2-40B4-BE49-F238E27FC236}">
                <a16:creationId xmlns:a16="http://schemas.microsoft.com/office/drawing/2014/main" id="{5C944C17-912B-E5D6-A8DE-B6A25254FAEF}"/>
              </a:ext>
            </a:extLst>
          </p:cNvPr>
          <p:cNvSpPr>
            <a:spLocks noGrp="1"/>
          </p:cNvSpPr>
          <p:nvPr>
            <p:ph idx="1"/>
          </p:nvPr>
        </p:nvSpPr>
        <p:spPr>
          <a:xfrm>
            <a:off x="2727960" y="1828483"/>
            <a:ext cx="8370312" cy="489117"/>
          </a:xfrm>
        </p:spPr>
        <p:txBody>
          <a:bodyPr>
            <a:noAutofit/>
          </a:bodyPr>
          <a:lstStyle/>
          <a:p>
            <a:pPr>
              <a:spcAft>
                <a:spcPts val="4200"/>
              </a:spcAft>
            </a:pPr>
            <a:r>
              <a:rPr lang="en-US" sz="2400" b="1" dirty="0"/>
              <a:t>Central Tendency effect: </a:t>
            </a:r>
            <a:r>
              <a:rPr lang="en-US" sz="2400" dirty="0"/>
              <a:t>rating most employees average despite actual performance</a:t>
            </a:r>
          </a:p>
          <a:p>
            <a:pPr>
              <a:spcAft>
                <a:spcPts val="4200"/>
              </a:spcAft>
            </a:pPr>
            <a:r>
              <a:rPr lang="en-US" sz="2400" b="1" dirty="0"/>
              <a:t>Recency effect: </a:t>
            </a:r>
            <a:r>
              <a:rPr lang="en-US" sz="2400" dirty="0"/>
              <a:t>Allowing recent events or performance to have a greater influence on the appraisal than performance over the entire review period.</a:t>
            </a:r>
          </a:p>
          <a:p>
            <a:pPr>
              <a:spcAft>
                <a:spcPts val="4200"/>
              </a:spcAft>
            </a:pPr>
            <a:r>
              <a:rPr lang="en-US" sz="2400" b="1" dirty="0"/>
              <a:t>Confirmation bias</a:t>
            </a:r>
            <a:r>
              <a:rPr lang="en-US" sz="2400" dirty="0"/>
              <a:t>: </a:t>
            </a:r>
            <a:r>
              <a:rPr lang="en-US" sz="2400" dirty="0">
                <a:latin typeface="Segoe UI" panose="020B0502040204020203" pitchFamily="34" charset="0"/>
              </a:rPr>
              <a:t>Looking for or emphasizing information that supports an existing opinion about an employee while overlooking contradictory evidence.</a:t>
            </a:r>
            <a:endParaRPr lang="en-US" sz="2400" dirty="0"/>
          </a:p>
          <a:p>
            <a:endParaRPr lang="en-US" sz="2400" dirty="0"/>
          </a:p>
          <a:p>
            <a:endParaRPr lang="en-US" sz="2400" dirty="0"/>
          </a:p>
          <a:p>
            <a:endParaRPr lang="en-US" sz="2400" dirty="0"/>
          </a:p>
          <a:p>
            <a:endParaRPr lang="en-US" sz="2400" dirty="0"/>
          </a:p>
          <a:p>
            <a:endParaRPr lang="en-US" sz="2400" dirty="0"/>
          </a:p>
          <a:p>
            <a:endParaRPr lang="en-US" dirty="0"/>
          </a:p>
        </p:txBody>
      </p:sp>
      <p:pic>
        <p:nvPicPr>
          <p:cNvPr id="9" name="Graphic 8" descr="Social distancing outline">
            <a:extLst>
              <a:ext uri="{FF2B5EF4-FFF2-40B4-BE49-F238E27FC236}">
                <a16:creationId xmlns:a16="http://schemas.microsoft.com/office/drawing/2014/main" id="{34C74E71-2F53-6F36-FBE7-593DAFB3053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476504" y="1615842"/>
            <a:ext cx="914400" cy="914400"/>
          </a:xfrm>
          <a:prstGeom prst="rect">
            <a:avLst/>
          </a:prstGeom>
        </p:spPr>
      </p:pic>
      <p:pic>
        <p:nvPicPr>
          <p:cNvPr id="11" name="Graphic 10" descr="Monthly calendar with solid fill">
            <a:extLst>
              <a:ext uri="{FF2B5EF4-FFF2-40B4-BE49-F238E27FC236}">
                <a16:creationId xmlns:a16="http://schemas.microsoft.com/office/drawing/2014/main" id="{31991F8A-E148-422B-5405-92CDAF8E903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339344" y="2956645"/>
            <a:ext cx="1173480" cy="1173480"/>
          </a:xfrm>
          <a:prstGeom prst="rect">
            <a:avLst/>
          </a:prstGeom>
        </p:spPr>
      </p:pic>
      <p:pic>
        <p:nvPicPr>
          <p:cNvPr id="15" name="Graphic 14" descr="Badge Tick1 outline">
            <a:extLst>
              <a:ext uri="{FF2B5EF4-FFF2-40B4-BE49-F238E27FC236}">
                <a16:creationId xmlns:a16="http://schemas.microsoft.com/office/drawing/2014/main" id="{736632FB-74B0-F795-5031-31E9D3863B70}"/>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468884" y="4784958"/>
            <a:ext cx="914400" cy="914400"/>
          </a:xfrm>
          <a:prstGeom prst="rect">
            <a:avLst/>
          </a:prstGeom>
        </p:spPr>
      </p:pic>
    </p:spTree>
    <p:extLst>
      <p:ext uri="{BB962C8B-B14F-4D97-AF65-F5344CB8AC3E}">
        <p14:creationId xmlns:p14="http://schemas.microsoft.com/office/powerpoint/2010/main" val="3205758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0" presetClass="entr" presetSubtype="0" fill="hold"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500"/>
                                        <p:tgtEl>
                                          <p:spTgt spid="3">
                                            <p:txEl>
                                              <p:pRg st="1" end="1"/>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36A08ABF-ED3D-8893-4FE1-C783A56A2ACF}"/>
              </a:ext>
            </a:extLst>
          </p:cNvPr>
          <p:cNvSpPr>
            <a:spLocks noGrp="1"/>
          </p:cNvSpPr>
          <p:nvPr>
            <p:ph sz="half" idx="10"/>
          </p:nvPr>
        </p:nvSpPr>
        <p:spPr>
          <a:xfrm>
            <a:off x="6096000" y="1188720"/>
            <a:ext cx="5181600" cy="3995032"/>
          </a:xfrm>
        </p:spPr>
        <p:txBody>
          <a:bodyPr/>
          <a:lstStyle/>
          <a:p>
            <a:r>
              <a:rPr lang="en-US" b="1" dirty="0"/>
              <a:t>Everyone on my team is getting a 4 out of 5. They're all doing great!</a:t>
            </a:r>
          </a:p>
          <a:p>
            <a:endParaRPr lang="en-US" b="1" dirty="0"/>
          </a:p>
          <a:p>
            <a:r>
              <a:rPr lang="en-US" dirty="0"/>
              <a:t>Answer: Leniency bias</a:t>
            </a:r>
          </a:p>
          <a:p>
            <a:endParaRPr lang="en-US" dirty="0"/>
          </a:p>
          <a:p>
            <a:endParaRPr lang="en-US" dirty="0"/>
          </a:p>
          <a:p>
            <a:endParaRPr lang="en-US" dirty="0"/>
          </a:p>
        </p:txBody>
      </p:sp>
      <p:sp>
        <p:nvSpPr>
          <p:cNvPr id="4" name="Title 3">
            <a:extLst>
              <a:ext uri="{FF2B5EF4-FFF2-40B4-BE49-F238E27FC236}">
                <a16:creationId xmlns:a16="http://schemas.microsoft.com/office/drawing/2014/main" id="{53735A39-24CF-93C6-5B6E-18E2505F7360}"/>
              </a:ext>
            </a:extLst>
          </p:cNvPr>
          <p:cNvSpPr>
            <a:spLocks noGrp="1"/>
          </p:cNvSpPr>
          <p:nvPr>
            <p:ph type="title"/>
          </p:nvPr>
        </p:nvSpPr>
        <p:spPr>
          <a:xfrm>
            <a:off x="489248" y="1469036"/>
            <a:ext cx="4062836" cy="1600200"/>
          </a:xfrm>
        </p:spPr>
        <p:txBody>
          <a:bodyPr/>
          <a:lstStyle/>
          <a:p>
            <a:pPr>
              <a:spcBef>
                <a:spcPts val="1800"/>
              </a:spcBef>
              <a:spcAft>
                <a:spcPts val="1800"/>
              </a:spcAft>
            </a:pPr>
            <a:r>
              <a:rPr lang="en-US" dirty="0">
                <a:solidFill>
                  <a:schemeClr val="accent1">
                    <a:lumMod val="60000"/>
                    <a:lumOff val="40000"/>
                  </a:schemeClr>
                </a:solidFill>
              </a:rPr>
              <a:t>Name</a:t>
            </a:r>
            <a:br>
              <a:rPr lang="en-US" dirty="0">
                <a:solidFill>
                  <a:schemeClr val="accent1">
                    <a:lumMod val="60000"/>
                    <a:lumOff val="40000"/>
                  </a:schemeClr>
                </a:solidFill>
              </a:rPr>
            </a:br>
            <a:r>
              <a:rPr lang="en-US" dirty="0">
                <a:solidFill>
                  <a:schemeClr val="accent1">
                    <a:lumMod val="60000"/>
                    <a:lumOff val="40000"/>
                  </a:schemeClr>
                </a:solidFill>
              </a:rPr>
              <a:t>the bias</a:t>
            </a:r>
            <a:br>
              <a:rPr lang="en-US" dirty="0">
                <a:solidFill>
                  <a:schemeClr val="accent1">
                    <a:lumMod val="60000"/>
                    <a:lumOff val="40000"/>
                  </a:schemeClr>
                </a:solidFill>
              </a:rPr>
            </a:br>
            <a:endParaRPr lang="en-US" sz="2400" b="0" dirty="0">
              <a:solidFill>
                <a:schemeClr val="accent1">
                  <a:lumMod val="60000"/>
                  <a:lumOff val="40000"/>
                </a:schemeClr>
              </a:solidFill>
            </a:endParaRPr>
          </a:p>
        </p:txBody>
      </p:sp>
      <p:sp>
        <p:nvSpPr>
          <p:cNvPr id="11" name="TextBox 10">
            <a:extLst>
              <a:ext uri="{FF2B5EF4-FFF2-40B4-BE49-F238E27FC236}">
                <a16:creationId xmlns:a16="http://schemas.microsoft.com/office/drawing/2014/main" id="{8EA113D0-8BC8-3BFD-0249-5E1EB9F10575}"/>
              </a:ext>
            </a:extLst>
          </p:cNvPr>
          <p:cNvSpPr txBox="1"/>
          <p:nvPr/>
        </p:nvSpPr>
        <p:spPr>
          <a:xfrm>
            <a:off x="659823" y="3069236"/>
            <a:ext cx="3247159" cy="2677656"/>
          </a:xfrm>
          <a:prstGeom prst="rect">
            <a:avLst/>
          </a:prstGeom>
          <a:noFill/>
        </p:spPr>
        <p:txBody>
          <a:bodyPr wrap="square">
            <a:spAutoFit/>
          </a:bodyPr>
          <a:lstStyle/>
          <a:p>
            <a:r>
              <a:rPr lang="en-US" sz="2400" b="0" dirty="0">
                <a:solidFill>
                  <a:schemeClr val="accent1">
                    <a:lumMod val="60000"/>
                    <a:lumOff val="40000"/>
                  </a:schemeClr>
                </a:solidFill>
              </a:rPr>
              <a:t>Halo</a:t>
            </a:r>
            <a:br>
              <a:rPr lang="en-US" sz="2400" b="0" dirty="0">
                <a:solidFill>
                  <a:schemeClr val="accent1">
                    <a:lumMod val="60000"/>
                    <a:lumOff val="40000"/>
                  </a:schemeClr>
                </a:solidFill>
              </a:rPr>
            </a:br>
            <a:r>
              <a:rPr lang="en-US" sz="2400" b="0" dirty="0">
                <a:solidFill>
                  <a:schemeClr val="accent1">
                    <a:lumMod val="60000"/>
                    <a:lumOff val="40000"/>
                  </a:schemeClr>
                </a:solidFill>
              </a:rPr>
              <a:t>Horns</a:t>
            </a:r>
            <a:br>
              <a:rPr lang="en-US" sz="2400" b="0" dirty="0">
                <a:solidFill>
                  <a:schemeClr val="accent1">
                    <a:lumMod val="60000"/>
                    <a:lumOff val="40000"/>
                  </a:schemeClr>
                </a:solidFill>
              </a:rPr>
            </a:br>
            <a:r>
              <a:rPr lang="en-US" sz="2400" b="0" dirty="0">
                <a:solidFill>
                  <a:schemeClr val="accent1">
                    <a:lumMod val="60000"/>
                    <a:lumOff val="40000"/>
                  </a:schemeClr>
                </a:solidFill>
              </a:rPr>
              <a:t>Leniency</a:t>
            </a:r>
            <a:br>
              <a:rPr lang="en-US" sz="2400" b="0" dirty="0">
                <a:solidFill>
                  <a:schemeClr val="accent1">
                    <a:lumMod val="60000"/>
                    <a:lumOff val="40000"/>
                  </a:schemeClr>
                </a:solidFill>
              </a:rPr>
            </a:br>
            <a:r>
              <a:rPr lang="en-US" sz="2400" b="0" dirty="0">
                <a:solidFill>
                  <a:schemeClr val="accent1">
                    <a:lumMod val="60000"/>
                    <a:lumOff val="40000"/>
                  </a:schemeClr>
                </a:solidFill>
              </a:rPr>
              <a:t>Severity</a:t>
            </a:r>
            <a:br>
              <a:rPr lang="en-US" sz="2400" b="0" dirty="0">
                <a:solidFill>
                  <a:schemeClr val="accent1">
                    <a:lumMod val="60000"/>
                    <a:lumOff val="40000"/>
                  </a:schemeClr>
                </a:solidFill>
              </a:rPr>
            </a:br>
            <a:r>
              <a:rPr lang="en-US" sz="2400" b="0" dirty="0">
                <a:solidFill>
                  <a:schemeClr val="accent1">
                    <a:lumMod val="60000"/>
                    <a:lumOff val="40000"/>
                  </a:schemeClr>
                </a:solidFill>
              </a:rPr>
              <a:t>Central Tendency</a:t>
            </a:r>
            <a:br>
              <a:rPr lang="en-US" sz="2400" b="0" dirty="0">
                <a:solidFill>
                  <a:schemeClr val="accent1">
                    <a:lumMod val="60000"/>
                    <a:lumOff val="40000"/>
                  </a:schemeClr>
                </a:solidFill>
              </a:rPr>
            </a:br>
            <a:r>
              <a:rPr lang="en-US" sz="2400" b="0" dirty="0">
                <a:solidFill>
                  <a:schemeClr val="accent1">
                    <a:lumMod val="60000"/>
                    <a:lumOff val="40000"/>
                  </a:schemeClr>
                </a:solidFill>
              </a:rPr>
              <a:t>Recency</a:t>
            </a:r>
            <a:br>
              <a:rPr lang="en-US" sz="2400" b="0" dirty="0">
                <a:solidFill>
                  <a:schemeClr val="accent1">
                    <a:lumMod val="60000"/>
                    <a:lumOff val="40000"/>
                  </a:schemeClr>
                </a:solidFill>
              </a:rPr>
            </a:br>
            <a:r>
              <a:rPr lang="en-US" sz="2400" b="0" dirty="0">
                <a:solidFill>
                  <a:schemeClr val="accent1">
                    <a:lumMod val="60000"/>
                    <a:lumOff val="40000"/>
                  </a:schemeClr>
                </a:solidFill>
              </a:rPr>
              <a:t>Confirmation</a:t>
            </a:r>
            <a:endParaRPr lang="en-US" dirty="0"/>
          </a:p>
        </p:txBody>
      </p:sp>
    </p:spTree>
    <p:extLst>
      <p:ext uri="{BB962C8B-B14F-4D97-AF65-F5344CB8AC3E}">
        <p14:creationId xmlns:p14="http://schemas.microsoft.com/office/powerpoint/2010/main" val="1121088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547A25-1169-B521-3E77-390D185B340F}"/>
            </a:ext>
          </a:extLst>
        </p:cNvPr>
        <p:cNvGrpSpPr/>
        <p:nvPr/>
      </p:nvGrpSpPr>
      <p:grpSpPr>
        <a:xfrm>
          <a:off x="0" y="0"/>
          <a:ext cx="0" cy="0"/>
          <a:chOff x="0" y="0"/>
          <a:chExt cx="0" cy="0"/>
        </a:xfrm>
      </p:grpSpPr>
      <p:sp>
        <p:nvSpPr>
          <p:cNvPr id="6" name="Content Placeholder 5">
            <a:extLst>
              <a:ext uri="{FF2B5EF4-FFF2-40B4-BE49-F238E27FC236}">
                <a16:creationId xmlns:a16="http://schemas.microsoft.com/office/drawing/2014/main" id="{3C96743B-FE1F-0A23-85F0-4B1F707FDAC9}"/>
              </a:ext>
            </a:extLst>
          </p:cNvPr>
          <p:cNvSpPr>
            <a:spLocks noGrp="1"/>
          </p:cNvSpPr>
          <p:nvPr>
            <p:ph sz="half" idx="10"/>
          </p:nvPr>
        </p:nvSpPr>
        <p:spPr>
          <a:xfrm>
            <a:off x="6096000" y="1188720"/>
            <a:ext cx="5181600" cy="3995032"/>
          </a:xfrm>
        </p:spPr>
        <p:txBody>
          <a:bodyPr/>
          <a:lstStyle/>
          <a:p>
            <a:r>
              <a:rPr lang="en-US" b="1" dirty="0"/>
              <a:t>To be fair, I gave everyone a 3. After all it’s a team effort. </a:t>
            </a:r>
          </a:p>
          <a:p>
            <a:endParaRPr lang="en-US" dirty="0"/>
          </a:p>
          <a:p>
            <a:r>
              <a:rPr lang="en-US" dirty="0"/>
              <a:t>Answer: Central tendency bias</a:t>
            </a:r>
          </a:p>
          <a:p>
            <a:endParaRPr lang="en-US" dirty="0"/>
          </a:p>
          <a:p>
            <a:endParaRPr lang="en-US" dirty="0"/>
          </a:p>
        </p:txBody>
      </p:sp>
      <p:sp>
        <p:nvSpPr>
          <p:cNvPr id="5" name="Title 3">
            <a:extLst>
              <a:ext uri="{FF2B5EF4-FFF2-40B4-BE49-F238E27FC236}">
                <a16:creationId xmlns:a16="http://schemas.microsoft.com/office/drawing/2014/main" id="{B8208927-4ECD-DE66-63C6-30FD6BE799F3}"/>
              </a:ext>
            </a:extLst>
          </p:cNvPr>
          <p:cNvSpPr txBox="1">
            <a:spLocks/>
          </p:cNvSpPr>
          <p:nvPr/>
        </p:nvSpPr>
        <p:spPr>
          <a:xfrm>
            <a:off x="489248" y="1469036"/>
            <a:ext cx="4062836" cy="1600200"/>
          </a:xfrm>
          <a:prstGeom prst="rect">
            <a:avLst/>
          </a:prstGeom>
        </p:spPr>
        <p:txBody>
          <a:bodyPr anchor="b"/>
          <a:lstStyle>
            <a:lvl1pPr algn="l" defTabSz="914400" rtl="0" eaLnBrk="1" latinLnBrk="0" hangingPunct="1">
              <a:lnSpc>
                <a:spcPct val="90000"/>
              </a:lnSpc>
              <a:spcBef>
                <a:spcPct val="0"/>
              </a:spcBef>
              <a:buNone/>
              <a:defRPr sz="6000" b="1" kern="1200">
                <a:solidFill>
                  <a:schemeClr val="tx1"/>
                </a:solidFill>
                <a:latin typeface="Aptos Display" panose="020B0004020202020204" pitchFamily="34" charset="0"/>
                <a:ea typeface="+mj-ea"/>
                <a:cs typeface="+mj-cs"/>
              </a:defRPr>
            </a:lvl1pPr>
          </a:lstStyle>
          <a:p>
            <a:pPr>
              <a:spcBef>
                <a:spcPts val="1800"/>
              </a:spcBef>
              <a:spcAft>
                <a:spcPts val="1800"/>
              </a:spcAft>
            </a:pPr>
            <a:r>
              <a:rPr lang="en-US">
                <a:solidFill>
                  <a:schemeClr val="accent1">
                    <a:lumMod val="60000"/>
                    <a:lumOff val="40000"/>
                  </a:schemeClr>
                </a:solidFill>
              </a:rPr>
              <a:t>Name</a:t>
            </a:r>
            <a:br>
              <a:rPr lang="en-US">
                <a:solidFill>
                  <a:schemeClr val="accent1">
                    <a:lumMod val="60000"/>
                    <a:lumOff val="40000"/>
                  </a:schemeClr>
                </a:solidFill>
              </a:rPr>
            </a:br>
            <a:r>
              <a:rPr lang="en-US">
                <a:solidFill>
                  <a:schemeClr val="accent1">
                    <a:lumMod val="60000"/>
                    <a:lumOff val="40000"/>
                  </a:schemeClr>
                </a:solidFill>
              </a:rPr>
              <a:t>the bias</a:t>
            </a:r>
            <a:br>
              <a:rPr lang="en-US">
                <a:solidFill>
                  <a:schemeClr val="accent1">
                    <a:lumMod val="60000"/>
                    <a:lumOff val="40000"/>
                  </a:schemeClr>
                </a:solidFill>
              </a:rPr>
            </a:br>
            <a:endParaRPr lang="en-US" sz="2400" b="0" dirty="0">
              <a:solidFill>
                <a:schemeClr val="accent1">
                  <a:lumMod val="60000"/>
                  <a:lumOff val="40000"/>
                </a:schemeClr>
              </a:solidFill>
            </a:endParaRPr>
          </a:p>
        </p:txBody>
      </p:sp>
      <p:sp>
        <p:nvSpPr>
          <p:cNvPr id="7" name="TextBox 6">
            <a:extLst>
              <a:ext uri="{FF2B5EF4-FFF2-40B4-BE49-F238E27FC236}">
                <a16:creationId xmlns:a16="http://schemas.microsoft.com/office/drawing/2014/main" id="{7AD3C63D-9D03-5EE0-3FDF-35642D225ED0}"/>
              </a:ext>
            </a:extLst>
          </p:cNvPr>
          <p:cNvSpPr txBox="1"/>
          <p:nvPr/>
        </p:nvSpPr>
        <p:spPr>
          <a:xfrm>
            <a:off x="659823" y="3069236"/>
            <a:ext cx="3247159" cy="2677656"/>
          </a:xfrm>
          <a:prstGeom prst="rect">
            <a:avLst/>
          </a:prstGeom>
          <a:noFill/>
        </p:spPr>
        <p:txBody>
          <a:bodyPr wrap="square">
            <a:spAutoFit/>
          </a:bodyPr>
          <a:lstStyle/>
          <a:p>
            <a:r>
              <a:rPr lang="en-US" sz="2400" b="0" dirty="0">
                <a:solidFill>
                  <a:schemeClr val="accent1">
                    <a:lumMod val="60000"/>
                    <a:lumOff val="40000"/>
                  </a:schemeClr>
                </a:solidFill>
              </a:rPr>
              <a:t>Halo</a:t>
            </a:r>
            <a:br>
              <a:rPr lang="en-US" sz="2400" b="0" dirty="0">
                <a:solidFill>
                  <a:schemeClr val="accent1">
                    <a:lumMod val="60000"/>
                    <a:lumOff val="40000"/>
                  </a:schemeClr>
                </a:solidFill>
              </a:rPr>
            </a:br>
            <a:r>
              <a:rPr lang="en-US" sz="2400" b="0" dirty="0">
                <a:solidFill>
                  <a:schemeClr val="accent1">
                    <a:lumMod val="60000"/>
                    <a:lumOff val="40000"/>
                  </a:schemeClr>
                </a:solidFill>
              </a:rPr>
              <a:t>Horns</a:t>
            </a:r>
            <a:br>
              <a:rPr lang="en-US" sz="2400" b="0" dirty="0">
                <a:solidFill>
                  <a:schemeClr val="accent1">
                    <a:lumMod val="60000"/>
                    <a:lumOff val="40000"/>
                  </a:schemeClr>
                </a:solidFill>
              </a:rPr>
            </a:br>
            <a:r>
              <a:rPr lang="en-US" sz="2400" b="0" dirty="0">
                <a:solidFill>
                  <a:schemeClr val="accent1">
                    <a:lumMod val="60000"/>
                    <a:lumOff val="40000"/>
                  </a:schemeClr>
                </a:solidFill>
              </a:rPr>
              <a:t>Leniency</a:t>
            </a:r>
            <a:br>
              <a:rPr lang="en-US" sz="2400" b="0" dirty="0">
                <a:solidFill>
                  <a:schemeClr val="accent1">
                    <a:lumMod val="60000"/>
                    <a:lumOff val="40000"/>
                  </a:schemeClr>
                </a:solidFill>
              </a:rPr>
            </a:br>
            <a:r>
              <a:rPr lang="en-US" sz="2400" b="0" dirty="0">
                <a:solidFill>
                  <a:schemeClr val="accent1">
                    <a:lumMod val="60000"/>
                    <a:lumOff val="40000"/>
                  </a:schemeClr>
                </a:solidFill>
              </a:rPr>
              <a:t>Severity</a:t>
            </a:r>
            <a:br>
              <a:rPr lang="en-US" sz="2400" b="0" dirty="0">
                <a:solidFill>
                  <a:schemeClr val="accent1">
                    <a:lumMod val="60000"/>
                    <a:lumOff val="40000"/>
                  </a:schemeClr>
                </a:solidFill>
              </a:rPr>
            </a:br>
            <a:r>
              <a:rPr lang="en-US" sz="2400" b="0" dirty="0">
                <a:solidFill>
                  <a:schemeClr val="accent1">
                    <a:lumMod val="60000"/>
                    <a:lumOff val="40000"/>
                  </a:schemeClr>
                </a:solidFill>
              </a:rPr>
              <a:t>Central Tendency</a:t>
            </a:r>
            <a:br>
              <a:rPr lang="en-US" sz="2400" b="0" dirty="0">
                <a:solidFill>
                  <a:schemeClr val="accent1">
                    <a:lumMod val="60000"/>
                    <a:lumOff val="40000"/>
                  </a:schemeClr>
                </a:solidFill>
              </a:rPr>
            </a:br>
            <a:r>
              <a:rPr lang="en-US" sz="2400" b="0" dirty="0">
                <a:solidFill>
                  <a:schemeClr val="accent1">
                    <a:lumMod val="60000"/>
                    <a:lumOff val="40000"/>
                  </a:schemeClr>
                </a:solidFill>
              </a:rPr>
              <a:t>Recency</a:t>
            </a:r>
            <a:br>
              <a:rPr lang="en-US" sz="2400" b="0" dirty="0">
                <a:solidFill>
                  <a:schemeClr val="accent1">
                    <a:lumMod val="60000"/>
                    <a:lumOff val="40000"/>
                  </a:schemeClr>
                </a:solidFill>
              </a:rPr>
            </a:br>
            <a:r>
              <a:rPr lang="en-US" sz="2400" b="0" dirty="0">
                <a:solidFill>
                  <a:schemeClr val="accent1">
                    <a:lumMod val="60000"/>
                    <a:lumOff val="40000"/>
                  </a:schemeClr>
                </a:solidFill>
              </a:rPr>
              <a:t>Confirmation</a:t>
            </a:r>
            <a:endParaRPr lang="en-US" dirty="0"/>
          </a:p>
        </p:txBody>
      </p:sp>
    </p:spTree>
    <p:extLst>
      <p:ext uri="{BB962C8B-B14F-4D97-AF65-F5344CB8AC3E}">
        <p14:creationId xmlns:p14="http://schemas.microsoft.com/office/powerpoint/2010/main" val="2921237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B18098-CC65-6363-A6B2-A4E07021A96E}"/>
            </a:ext>
          </a:extLst>
        </p:cNvPr>
        <p:cNvGrpSpPr/>
        <p:nvPr/>
      </p:nvGrpSpPr>
      <p:grpSpPr>
        <a:xfrm>
          <a:off x="0" y="0"/>
          <a:ext cx="0" cy="0"/>
          <a:chOff x="0" y="0"/>
          <a:chExt cx="0" cy="0"/>
        </a:xfrm>
      </p:grpSpPr>
      <p:sp>
        <p:nvSpPr>
          <p:cNvPr id="6" name="Content Placeholder 5">
            <a:extLst>
              <a:ext uri="{FF2B5EF4-FFF2-40B4-BE49-F238E27FC236}">
                <a16:creationId xmlns:a16="http://schemas.microsoft.com/office/drawing/2014/main" id="{941791F9-A03C-401B-0F5B-96ED1566F199}"/>
              </a:ext>
            </a:extLst>
          </p:cNvPr>
          <p:cNvSpPr>
            <a:spLocks noGrp="1"/>
          </p:cNvSpPr>
          <p:nvPr>
            <p:ph sz="half" idx="10"/>
          </p:nvPr>
        </p:nvSpPr>
        <p:spPr>
          <a:xfrm>
            <a:off x="5846618" y="936184"/>
            <a:ext cx="5181600" cy="3995032"/>
          </a:xfrm>
        </p:spPr>
        <p:txBody>
          <a:bodyPr/>
          <a:lstStyle/>
          <a:p>
            <a:r>
              <a:rPr lang="en-US" b="1" dirty="0"/>
              <a:t>I’ve always thought Taylor wasn’t a strong performer and the examples I found confirmed it.</a:t>
            </a:r>
          </a:p>
          <a:p>
            <a:endParaRPr lang="en-US" dirty="0"/>
          </a:p>
          <a:p>
            <a:r>
              <a:rPr lang="en-US" dirty="0"/>
              <a:t>Answer: Confirmation bias</a:t>
            </a:r>
          </a:p>
          <a:p>
            <a:endParaRPr lang="en-US" dirty="0"/>
          </a:p>
          <a:p>
            <a:endParaRPr lang="en-US" dirty="0"/>
          </a:p>
        </p:txBody>
      </p:sp>
      <p:sp>
        <p:nvSpPr>
          <p:cNvPr id="5" name="Title 3">
            <a:extLst>
              <a:ext uri="{FF2B5EF4-FFF2-40B4-BE49-F238E27FC236}">
                <a16:creationId xmlns:a16="http://schemas.microsoft.com/office/drawing/2014/main" id="{1F854A85-4293-B5A8-FAA6-4EB043D12CD9}"/>
              </a:ext>
            </a:extLst>
          </p:cNvPr>
          <p:cNvSpPr txBox="1">
            <a:spLocks/>
          </p:cNvSpPr>
          <p:nvPr/>
        </p:nvSpPr>
        <p:spPr>
          <a:xfrm>
            <a:off x="489248" y="1469036"/>
            <a:ext cx="4062836" cy="1600200"/>
          </a:xfrm>
          <a:prstGeom prst="rect">
            <a:avLst/>
          </a:prstGeom>
        </p:spPr>
        <p:txBody>
          <a:bodyPr anchor="b"/>
          <a:lstStyle>
            <a:lvl1pPr algn="l" defTabSz="914400" rtl="0" eaLnBrk="1" latinLnBrk="0" hangingPunct="1">
              <a:lnSpc>
                <a:spcPct val="90000"/>
              </a:lnSpc>
              <a:spcBef>
                <a:spcPct val="0"/>
              </a:spcBef>
              <a:buNone/>
              <a:defRPr sz="6000" b="1" kern="1200">
                <a:solidFill>
                  <a:schemeClr val="tx1"/>
                </a:solidFill>
                <a:latin typeface="Aptos Display" panose="020B0004020202020204" pitchFamily="34" charset="0"/>
                <a:ea typeface="+mj-ea"/>
                <a:cs typeface="+mj-cs"/>
              </a:defRPr>
            </a:lvl1pPr>
          </a:lstStyle>
          <a:p>
            <a:pPr>
              <a:spcBef>
                <a:spcPts val="1800"/>
              </a:spcBef>
              <a:spcAft>
                <a:spcPts val="1800"/>
              </a:spcAft>
            </a:pPr>
            <a:r>
              <a:rPr lang="en-US">
                <a:solidFill>
                  <a:schemeClr val="accent1">
                    <a:lumMod val="60000"/>
                    <a:lumOff val="40000"/>
                  </a:schemeClr>
                </a:solidFill>
              </a:rPr>
              <a:t>Name</a:t>
            </a:r>
            <a:br>
              <a:rPr lang="en-US">
                <a:solidFill>
                  <a:schemeClr val="accent1">
                    <a:lumMod val="60000"/>
                    <a:lumOff val="40000"/>
                  </a:schemeClr>
                </a:solidFill>
              </a:rPr>
            </a:br>
            <a:r>
              <a:rPr lang="en-US">
                <a:solidFill>
                  <a:schemeClr val="accent1">
                    <a:lumMod val="60000"/>
                    <a:lumOff val="40000"/>
                  </a:schemeClr>
                </a:solidFill>
              </a:rPr>
              <a:t>the bias</a:t>
            </a:r>
            <a:br>
              <a:rPr lang="en-US">
                <a:solidFill>
                  <a:schemeClr val="accent1">
                    <a:lumMod val="60000"/>
                    <a:lumOff val="40000"/>
                  </a:schemeClr>
                </a:solidFill>
              </a:rPr>
            </a:br>
            <a:endParaRPr lang="en-US" sz="2400" b="0" dirty="0">
              <a:solidFill>
                <a:schemeClr val="accent1">
                  <a:lumMod val="60000"/>
                  <a:lumOff val="40000"/>
                </a:schemeClr>
              </a:solidFill>
            </a:endParaRPr>
          </a:p>
        </p:txBody>
      </p:sp>
      <p:sp>
        <p:nvSpPr>
          <p:cNvPr id="7" name="TextBox 6">
            <a:extLst>
              <a:ext uri="{FF2B5EF4-FFF2-40B4-BE49-F238E27FC236}">
                <a16:creationId xmlns:a16="http://schemas.microsoft.com/office/drawing/2014/main" id="{24E83DB2-33E2-38D0-2EE0-06A29E639C19}"/>
              </a:ext>
            </a:extLst>
          </p:cNvPr>
          <p:cNvSpPr txBox="1"/>
          <p:nvPr/>
        </p:nvSpPr>
        <p:spPr>
          <a:xfrm>
            <a:off x="659823" y="3069236"/>
            <a:ext cx="3247159" cy="2677656"/>
          </a:xfrm>
          <a:prstGeom prst="rect">
            <a:avLst/>
          </a:prstGeom>
          <a:noFill/>
        </p:spPr>
        <p:txBody>
          <a:bodyPr wrap="square">
            <a:spAutoFit/>
          </a:bodyPr>
          <a:lstStyle/>
          <a:p>
            <a:r>
              <a:rPr lang="en-US" sz="2400" b="0" dirty="0">
                <a:solidFill>
                  <a:schemeClr val="accent1">
                    <a:lumMod val="60000"/>
                    <a:lumOff val="40000"/>
                  </a:schemeClr>
                </a:solidFill>
              </a:rPr>
              <a:t>Halo</a:t>
            </a:r>
            <a:br>
              <a:rPr lang="en-US" sz="2400" b="0" dirty="0">
                <a:solidFill>
                  <a:schemeClr val="accent1">
                    <a:lumMod val="60000"/>
                    <a:lumOff val="40000"/>
                  </a:schemeClr>
                </a:solidFill>
              </a:rPr>
            </a:br>
            <a:r>
              <a:rPr lang="en-US" sz="2400" b="0" dirty="0">
                <a:solidFill>
                  <a:schemeClr val="accent1">
                    <a:lumMod val="60000"/>
                    <a:lumOff val="40000"/>
                  </a:schemeClr>
                </a:solidFill>
              </a:rPr>
              <a:t>Horns</a:t>
            </a:r>
            <a:br>
              <a:rPr lang="en-US" sz="2400" b="0" dirty="0">
                <a:solidFill>
                  <a:schemeClr val="accent1">
                    <a:lumMod val="60000"/>
                    <a:lumOff val="40000"/>
                  </a:schemeClr>
                </a:solidFill>
              </a:rPr>
            </a:br>
            <a:r>
              <a:rPr lang="en-US" sz="2400" b="0" dirty="0">
                <a:solidFill>
                  <a:schemeClr val="accent1">
                    <a:lumMod val="60000"/>
                    <a:lumOff val="40000"/>
                  </a:schemeClr>
                </a:solidFill>
              </a:rPr>
              <a:t>Leniency</a:t>
            </a:r>
            <a:br>
              <a:rPr lang="en-US" sz="2400" b="0" dirty="0">
                <a:solidFill>
                  <a:schemeClr val="accent1">
                    <a:lumMod val="60000"/>
                    <a:lumOff val="40000"/>
                  </a:schemeClr>
                </a:solidFill>
              </a:rPr>
            </a:br>
            <a:r>
              <a:rPr lang="en-US" sz="2400" b="0" dirty="0">
                <a:solidFill>
                  <a:schemeClr val="accent1">
                    <a:lumMod val="60000"/>
                    <a:lumOff val="40000"/>
                  </a:schemeClr>
                </a:solidFill>
              </a:rPr>
              <a:t>Severity</a:t>
            </a:r>
            <a:br>
              <a:rPr lang="en-US" sz="2400" b="0" dirty="0">
                <a:solidFill>
                  <a:schemeClr val="accent1">
                    <a:lumMod val="60000"/>
                    <a:lumOff val="40000"/>
                  </a:schemeClr>
                </a:solidFill>
              </a:rPr>
            </a:br>
            <a:r>
              <a:rPr lang="en-US" sz="2400" b="0" dirty="0">
                <a:solidFill>
                  <a:schemeClr val="accent1">
                    <a:lumMod val="60000"/>
                    <a:lumOff val="40000"/>
                  </a:schemeClr>
                </a:solidFill>
              </a:rPr>
              <a:t>Central Tendency</a:t>
            </a:r>
            <a:br>
              <a:rPr lang="en-US" sz="2400" b="0" dirty="0">
                <a:solidFill>
                  <a:schemeClr val="accent1">
                    <a:lumMod val="60000"/>
                    <a:lumOff val="40000"/>
                  </a:schemeClr>
                </a:solidFill>
              </a:rPr>
            </a:br>
            <a:r>
              <a:rPr lang="en-US" sz="2400" b="0" dirty="0">
                <a:solidFill>
                  <a:schemeClr val="accent1">
                    <a:lumMod val="60000"/>
                    <a:lumOff val="40000"/>
                  </a:schemeClr>
                </a:solidFill>
              </a:rPr>
              <a:t>Recency</a:t>
            </a:r>
            <a:br>
              <a:rPr lang="en-US" sz="2400" b="0" dirty="0">
                <a:solidFill>
                  <a:schemeClr val="accent1">
                    <a:lumMod val="60000"/>
                    <a:lumOff val="40000"/>
                  </a:schemeClr>
                </a:solidFill>
              </a:rPr>
            </a:br>
            <a:r>
              <a:rPr lang="en-US" sz="2400" b="0" dirty="0">
                <a:solidFill>
                  <a:schemeClr val="accent1">
                    <a:lumMod val="60000"/>
                    <a:lumOff val="40000"/>
                  </a:schemeClr>
                </a:solidFill>
              </a:rPr>
              <a:t>Confirmation</a:t>
            </a:r>
            <a:endParaRPr lang="en-US" dirty="0"/>
          </a:p>
        </p:txBody>
      </p:sp>
    </p:spTree>
    <p:extLst>
      <p:ext uri="{BB962C8B-B14F-4D97-AF65-F5344CB8AC3E}">
        <p14:creationId xmlns:p14="http://schemas.microsoft.com/office/powerpoint/2010/main" val="3338659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70C64B-012A-F704-D9D0-F06B11256EC4}"/>
            </a:ext>
          </a:extLst>
        </p:cNvPr>
        <p:cNvGrpSpPr/>
        <p:nvPr/>
      </p:nvGrpSpPr>
      <p:grpSpPr>
        <a:xfrm>
          <a:off x="0" y="0"/>
          <a:ext cx="0" cy="0"/>
          <a:chOff x="0" y="0"/>
          <a:chExt cx="0" cy="0"/>
        </a:xfrm>
      </p:grpSpPr>
      <p:sp>
        <p:nvSpPr>
          <p:cNvPr id="6" name="Content Placeholder 5">
            <a:extLst>
              <a:ext uri="{FF2B5EF4-FFF2-40B4-BE49-F238E27FC236}">
                <a16:creationId xmlns:a16="http://schemas.microsoft.com/office/drawing/2014/main" id="{499C5B93-3760-D467-F2F8-630472330E01}"/>
              </a:ext>
            </a:extLst>
          </p:cNvPr>
          <p:cNvSpPr>
            <a:spLocks noGrp="1"/>
          </p:cNvSpPr>
          <p:nvPr>
            <p:ph sz="half" idx="10"/>
          </p:nvPr>
        </p:nvSpPr>
        <p:spPr>
          <a:xfrm>
            <a:off x="6096000" y="1188720"/>
            <a:ext cx="5181600" cy="3995032"/>
          </a:xfrm>
        </p:spPr>
        <p:txBody>
          <a:bodyPr/>
          <a:lstStyle/>
          <a:p>
            <a:r>
              <a:rPr lang="en-US" b="1" dirty="0"/>
              <a:t>Jordan did well until March when she missed an important deadline that impacted a key project. My director is still upset about that so I gave her lower ratings in every category. </a:t>
            </a:r>
          </a:p>
          <a:p>
            <a:endParaRPr lang="en-US" dirty="0"/>
          </a:p>
          <a:p>
            <a:r>
              <a:rPr lang="en-US" dirty="0"/>
              <a:t>Answer: Recency effect</a:t>
            </a:r>
          </a:p>
          <a:p>
            <a:endParaRPr lang="en-US" dirty="0"/>
          </a:p>
          <a:p>
            <a:endParaRPr lang="en-US" dirty="0"/>
          </a:p>
        </p:txBody>
      </p:sp>
      <p:sp>
        <p:nvSpPr>
          <p:cNvPr id="5" name="Title 3">
            <a:extLst>
              <a:ext uri="{FF2B5EF4-FFF2-40B4-BE49-F238E27FC236}">
                <a16:creationId xmlns:a16="http://schemas.microsoft.com/office/drawing/2014/main" id="{1D1C245E-4718-AACF-75B7-9861ACF20994}"/>
              </a:ext>
            </a:extLst>
          </p:cNvPr>
          <p:cNvSpPr txBox="1">
            <a:spLocks/>
          </p:cNvSpPr>
          <p:nvPr/>
        </p:nvSpPr>
        <p:spPr>
          <a:xfrm>
            <a:off x="489248" y="1469036"/>
            <a:ext cx="4062836" cy="1600200"/>
          </a:xfrm>
          <a:prstGeom prst="rect">
            <a:avLst/>
          </a:prstGeom>
        </p:spPr>
        <p:txBody>
          <a:bodyPr anchor="b"/>
          <a:lstStyle>
            <a:lvl1pPr algn="l" defTabSz="914400" rtl="0" eaLnBrk="1" latinLnBrk="0" hangingPunct="1">
              <a:lnSpc>
                <a:spcPct val="90000"/>
              </a:lnSpc>
              <a:spcBef>
                <a:spcPct val="0"/>
              </a:spcBef>
              <a:buNone/>
              <a:defRPr sz="6000" b="1" kern="1200">
                <a:solidFill>
                  <a:schemeClr val="tx1"/>
                </a:solidFill>
                <a:latin typeface="Aptos Display" panose="020B0004020202020204" pitchFamily="34" charset="0"/>
                <a:ea typeface="+mj-ea"/>
                <a:cs typeface="+mj-cs"/>
              </a:defRPr>
            </a:lvl1pPr>
          </a:lstStyle>
          <a:p>
            <a:pPr>
              <a:spcBef>
                <a:spcPts val="1800"/>
              </a:spcBef>
              <a:spcAft>
                <a:spcPts val="1800"/>
              </a:spcAft>
            </a:pPr>
            <a:r>
              <a:rPr lang="en-US">
                <a:solidFill>
                  <a:schemeClr val="accent1">
                    <a:lumMod val="60000"/>
                    <a:lumOff val="40000"/>
                  </a:schemeClr>
                </a:solidFill>
              </a:rPr>
              <a:t>Name</a:t>
            </a:r>
            <a:br>
              <a:rPr lang="en-US">
                <a:solidFill>
                  <a:schemeClr val="accent1">
                    <a:lumMod val="60000"/>
                    <a:lumOff val="40000"/>
                  </a:schemeClr>
                </a:solidFill>
              </a:rPr>
            </a:br>
            <a:r>
              <a:rPr lang="en-US">
                <a:solidFill>
                  <a:schemeClr val="accent1">
                    <a:lumMod val="60000"/>
                    <a:lumOff val="40000"/>
                  </a:schemeClr>
                </a:solidFill>
              </a:rPr>
              <a:t>the bias</a:t>
            </a:r>
            <a:br>
              <a:rPr lang="en-US">
                <a:solidFill>
                  <a:schemeClr val="accent1">
                    <a:lumMod val="60000"/>
                    <a:lumOff val="40000"/>
                  </a:schemeClr>
                </a:solidFill>
              </a:rPr>
            </a:br>
            <a:endParaRPr lang="en-US" sz="2400" b="0" dirty="0">
              <a:solidFill>
                <a:schemeClr val="accent1">
                  <a:lumMod val="60000"/>
                  <a:lumOff val="40000"/>
                </a:schemeClr>
              </a:solidFill>
            </a:endParaRPr>
          </a:p>
        </p:txBody>
      </p:sp>
      <p:sp>
        <p:nvSpPr>
          <p:cNvPr id="7" name="TextBox 6">
            <a:extLst>
              <a:ext uri="{FF2B5EF4-FFF2-40B4-BE49-F238E27FC236}">
                <a16:creationId xmlns:a16="http://schemas.microsoft.com/office/drawing/2014/main" id="{0EF28C0C-1DA8-CCA6-A85D-397C1598199D}"/>
              </a:ext>
            </a:extLst>
          </p:cNvPr>
          <p:cNvSpPr txBox="1"/>
          <p:nvPr/>
        </p:nvSpPr>
        <p:spPr>
          <a:xfrm>
            <a:off x="659823" y="3069236"/>
            <a:ext cx="3247159" cy="2677656"/>
          </a:xfrm>
          <a:prstGeom prst="rect">
            <a:avLst/>
          </a:prstGeom>
          <a:noFill/>
        </p:spPr>
        <p:txBody>
          <a:bodyPr wrap="square">
            <a:spAutoFit/>
          </a:bodyPr>
          <a:lstStyle/>
          <a:p>
            <a:r>
              <a:rPr lang="en-US" sz="2400" b="0" dirty="0">
                <a:solidFill>
                  <a:schemeClr val="accent1">
                    <a:lumMod val="60000"/>
                    <a:lumOff val="40000"/>
                  </a:schemeClr>
                </a:solidFill>
              </a:rPr>
              <a:t>Halo</a:t>
            </a:r>
            <a:br>
              <a:rPr lang="en-US" sz="2400" b="0" dirty="0">
                <a:solidFill>
                  <a:schemeClr val="accent1">
                    <a:lumMod val="60000"/>
                    <a:lumOff val="40000"/>
                  </a:schemeClr>
                </a:solidFill>
              </a:rPr>
            </a:br>
            <a:r>
              <a:rPr lang="en-US" sz="2400" b="0" dirty="0">
                <a:solidFill>
                  <a:schemeClr val="accent1">
                    <a:lumMod val="60000"/>
                    <a:lumOff val="40000"/>
                  </a:schemeClr>
                </a:solidFill>
              </a:rPr>
              <a:t>Horns</a:t>
            </a:r>
            <a:br>
              <a:rPr lang="en-US" sz="2400" b="0" dirty="0">
                <a:solidFill>
                  <a:schemeClr val="accent1">
                    <a:lumMod val="60000"/>
                    <a:lumOff val="40000"/>
                  </a:schemeClr>
                </a:solidFill>
              </a:rPr>
            </a:br>
            <a:r>
              <a:rPr lang="en-US" sz="2400" b="0" dirty="0">
                <a:solidFill>
                  <a:schemeClr val="accent1">
                    <a:lumMod val="60000"/>
                    <a:lumOff val="40000"/>
                  </a:schemeClr>
                </a:solidFill>
              </a:rPr>
              <a:t>Leniency</a:t>
            </a:r>
            <a:br>
              <a:rPr lang="en-US" sz="2400" b="0" dirty="0">
                <a:solidFill>
                  <a:schemeClr val="accent1">
                    <a:lumMod val="60000"/>
                    <a:lumOff val="40000"/>
                  </a:schemeClr>
                </a:solidFill>
              </a:rPr>
            </a:br>
            <a:r>
              <a:rPr lang="en-US" sz="2400" b="0" dirty="0">
                <a:solidFill>
                  <a:schemeClr val="accent1">
                    <a:lumMod val="60000"/>
                    <a:lumOff val="40000"/>
                  </a:schemeClr>
                </a:solidFill>
              </a:rPr>
              <a:t>Severity</a:t>
            </a:r>
            <a:br>
              <a:rPr lang="en-US" sz="2400" b="0" dirty="0">
                <a:solidFill>
                  <a:schemeClr val="accent1">
                    <a:lumMod val="60000"/>
                    <a:lumOff val="40000"/>
                  </a:schemeClr>
                </a:solidFill>
              </a:rPr>
            </a:br>
            <a:r>
              <a:rPr lang="en-US" sz="2400" b="0" dirty="0">
                <a:solidFill>
                  <a:schemeClr val="accent1">
                    <a:lumMod val="60000"/>
                    <a:lumOff val="40000"/>
                  </a:schemeClr>
                </a:solidFill>
              </a:rPr>
              <a:t>Central Tendency</a:t>
            </a:r>
            <a:br>
              <a:rPr lang="en-US" sz="2400" b="0" dirty="0">
                <a:solidFill>
                  <a:schemeClr val="accent1">
                    <a:lumMod val="60000"/>
                    <a:lumOff val="40000"/>
                  </a:schemeClr>
                </a:solidFill>
              </a:rPr>
            </a:br>
            <a:r>
              <a:rPr lang="en-US" sz="2400" b="0" dirty="0">
                <a:solidFill>
                  <a:schemeClr val="accent1">
                    <a:lumMod val="60000"/>
                    <a:lumOff val="40000"/>
                  </a:schemeClr>
                </a:solidFill>
              </a:rPr>
              <a:t>Recency</a:t>
            </a:r>
            <a:br>
              <a:rPr lang="en-US" sz="2400" b="0" dirty="0">
                <a:solidFill>
                  <a:schemeClr val="accent1">
                    <a:lumMod val="60000"/>
                    <a:lumOff val="40000"/>
                  </a:schemeClr>
                </a:solidFill>
              </a:rPr>
            </a:br>
            <a:r>
              <a:rPr lang="en-US" sz="2400" b="0" dirty="0">
                <a:solidFill>
                  <a:schemeClr val="accent1">
                    <a:lumMod val="60000"/>
                    <a:lumOff val="40000"/>
                  </a:schemeClr>
                </a:solidFill>
              </a:rPr>
              <a:t>Confirmation</a:t>
            </a:r>
            <a:endParaRPr lang="en-US" dirty="0"/>
          </a:p>
        </p:txBody>
      </p:sp>
    </p:spTree>
    <p:extLst>
      <p:ext uri="{BB962C8B-B14F-4D97-AF65-F5344CB8AC3E}">
        <p14:creationId xmlns:p14="http://schemas.microsoft.com/office/powerpoint/2010/main" val="1095502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62C8F-1CE2-D692-82BF-E87AB5DEA6D2}"/>
            </a:ext>
          </a:extLst>
        </p:cNvPr>
        <p:cNvGrpSpPr/>
        <p:nvPr/>
      </p:nvGrpSpPr>
      <p:grpSpPr>
        <a:xfrm>
          <a:off x="0" y="0"/>
          <a:ext cx="0" cy="0"/>
          <a:chOff x="0" y="0"/>
          <a:chExt cx="0" cy="0"/>
        </a:xfrm>
      </p:grpSpPr>
      <p:sp>
        <p:nvSpPr>
          <p:cNvPr id="6" name="Content Placeholder 5">
            <a:extLst>
              <a:ext uri="{FF2B5EF4-FFF2-40B4-BE49-F238E27FC236}">
                <a16:creationId xmlns:a16="http://schemas.microsoft.com/office/drawing/2014/main" id="{EC7FB0CC-3E5A-D3FF-2F19-9269F664378A}"/>
              </a:ext>
            </a:extLst>
          </p:cNvPr>
          <p:cNvSpPr>
            <a:spLocks noGrp="1"/>
          </p:cNvSpPr>
          <p:nvPr>
            <p:ph sz="half" idx="10"/>
          </p:nvPr>
        </p:nvSpPr>
        <p:spPr>
          <a:xfrm>
            <a:off x="6096000" y="1188720"/>
            <a:ext cx="5181600" cy="3995032"/>
          </a:xfrm>
        </p:spPr>
        <p:txBody>
          <a:bodyPr/>
          <a:lstStyle/>
          <a:p>
            <a:r>
              <a:rPr lang="en-US" b="1" dirty="0"/>
              <a:t>Priya consistently exceeds expectations with clients and I think she is a good fit for a future leadership position, so I rated her highly in every category.</a:t>
            </a:r>
          </a:p>
          <a:p>
            <a:endParaRPr lang="en-US" dirty="0"/>
          </a:p>
          <a:p>
            <a:r>
              <a:rPr lang="en-US" dirty="0"/>
              <a:t>Answer: Halo effect</a:t>
            </a:r>
          </a:p>
          <a:p>
            <a:endParaRPr lang="en-US" dirty="0"/>
          </a:p>
        </p:txBody>
      </p:sp>
      <p:sp>
        <p:nvSpPr>
          <p:cNvPr id="7" name="Title 3">
            <a:extLst>
              <a:ext uri="{FF2B5EF4-FFF2-40B4-BE49-F238E27FC236}">
                <a16:creationId xmlns:a16="http://schemas.microsoft.com/office/drawing/2014/main" id="{51F4D316-28A4-D61B-739C-F68E861E0293}"/>
              </a:ext>
            </a:extLst>
          </p:cNvPr>
          <p:cNvSpPr txBox="1">
            <a:spLocks/>
          </p:cNvSpPr>
          <p:nvPr/>
        </p:nvSpPr>
        <p:spPr>
          <a:xfrm>
            <a:off x="489248" y="1469036"/>
            <a:ext cx="4062836" cy="1600200"/>
          </a:xfrm>
          <a:prstGeom prst="rect">
            <a:avLst/>
          </a:prstGeom>
        </p:spPr>
        <p:txBody>
          <a:bodyPr anchor="b"/>
          <a:lstStyle>
            <a:lvl1pPr algn="l" defTabSz="914400" rtl="0" eaLnBrk="1" latinLnBrk="0" hangingPunct="1">
              <a:lnSpc>
                <a:spcPct val="90000"/>
              </a:lnSpc>
              <a:spcBef>
                <a:spcPct val="0"/>
              </a:spcBef>
              <a:buNone/>
              <a:defRPr sz="6000" b="1" kern="1200">
                <a:solidFill>
                  <a:schemeClr val="tx1"/>
                </a:solidFill>
                <a:latin typeface="Aptos Display" panose="020B0004020202020204" pitchFamily="34" charset="0"/>
                <a:ea typeface="+mj-ea"/>
                <a:cs typeface="+mj-cs"/>
              </a:defRPr>
            </a:lvl1pPr>
          </a:lstStyle>
          <a:p>
            <a:pPr>
              <a:spcBef>
                <a:spcPts val="1800"/>
              </a:spcBef>
              <a:spcAft>
                <a:spcPts val="1800"/>
              </a:spcAft>
            </a:pPr>
            <a:r>
              <a:rPr lang="en-US" dirty="0">
                <a:solidFill>
                  <a:schemeClr val="accent1">
                    <a:lumMod val="60000"/>
                    <a:lumOff val="40000"/>
                  </a:schemeClr>
                </a:solidFill>
              </a:rPr>
              <a:t>Name</a:t>
            </a:r>
            <a:br>
              <a:rPr lang="en-US" dirty="0">
                <a:solidFill>
                  <a:schemeClr val="accent1">
                    <a:lumMod val="60000"/>
                    <a:lumOff val="40000"/>
                  </a:schemeClr>
                </a:solidFill>
              </a:rPr>
            </a:br>
            <a:r>
              <a:rPr lang="en-US" dirty="0">
                <a:solidFill>
                  <a:schemeClr val="accent1">
                    <a:lumMod val="60000"/>
                    <a:lumOff val="40000"/>
                  </a:schemeClr>
                </a:solidFill>
              </a:rPr>
              <a:t>the bias</a:t>
            </a:r>
            <a:br>
              <a:rPr lang="en-US" dirty="0">
                <a:solidFill>
                  <a:schemeClr val="accent1">
                    <a:lumMod val="60000"/>
                    <a:lumOff val="40000"/>
                  </a:schemeClr>
                </a:solidFill>
              </a:rPr>
            </a:br>
            <a:endParaRPr lang="en-US" sz="2400" b="0" dirty="0">
              <a:solidFill>
                <a:schemeClr val="accent1">
                  <a:lumMod val="60000"/>
                  <a:lumOff val="40000"/>
                </a:schemeClr>
              </a:solidFill>
            </a:endParaRPr>
          </a:p>
        </p:txBody>
      </p:sp>
      <p:sp>
        <p:nvSpPr>
          <p:cNvPr id="8" name="TextBox 7">
            <a:extLst>
              <a:ext uri="{FF2B5EF4-FFF2-40B4-BE49-F238E27FC236}">
                <a16:creationId xmlns:a16="http://schemas.microsoft.com/office/drawing/2014/main" id="{4DBFA2FF-7047-5036-39E4-265C3A2B333A}"/>
              </a:ext>
            </a:extLst>
          </p:cNvPr>
          <p:cNvSpPr txBox="1"/>
          <p:nvPr/>
        </p:nvSpPr>
        <p:spPr>
          <a:xfrm>
            <a:off x="659823" y="3069236"/>
            <a:ext cx="3247159" cy="2677656"/>
          </a:xfrm>
          <a:prstGeom prst="rect">
            <a:avLst/>
          </a:prstGeom>
          <a:noFill/>
        </p:spPr>
        <p:txBody>
          <a:bodyPr wrap="square">
            <a:spAutoFit/>
          </a:bodyPr>
          <a:lstStyle/>
          <a:p>
            <a:r>
              <a:rPr lang="en-US" sz="2400" b="0" dirty="0">
                <a:solidFill>
                  <a:schemeClr val="accent1">
                    <a:lumMod val="60000"/>
                    <a:lumOff val="40000"/>
                  </a:schemeClr>
                </a:solidFill>
              </a:rPr>
              <a:t>Halo</a:t>
            </a:r>
            <a:br>
              <a:rPr lang="en-US" sz="2400" b="0" dirty="0">
                <a:solidFill>
                  <a:schemeClr val="accent1">
                    <a:lumMod val="60000"/>
                    <a:lumOff val="40000"/>
                  </a:schemeClr>
                </a:solidFill>
              </a:rPr>
            </a:br>
            <a:r>
              <a:rPr lang="en-US" sz="2400" b="0" dirty="0">
                <a:solidFill>
                  <a:schemeClr val="accent1">
                    <a:lumMod val="60000"/>
                    <a:lumOff val="40000"/>
                  </a:schemeClr>
                </a:solidFill>
              </a:rPr>
              <a:t>Horns</a:t>
            </a:r>
            <a:br>
              <a:rPr lang="en-US" sz="2400" b="0" dirty="0">
                <a:solidFill>
                  <a:schemeClr val="accent1">
                    <a:lumMod val="60000"/>
                    <a:lumOff val="40000"/>
                  </a:schemeClr>
                </a:solidFill>
              </a:rPr>
            </a:br>
            <a:r>
              <a:rPr lang="en-US" sz="2400" b="0" dirty="0">
                <a:solidFill>
                  <a:schemeClr val="accent1">
                    <a:lumMod val="60000"/>
                    <a:lumOff val="40000"/>
                  </a:schemeClr>
                </a:solidFill>
              </a:rPr>
              <a:t>Leniency</a:t>
            </a:r>
            <a:br>
              <a:rPr lang="en-US" sz="2400" b="0" dirty="0">
                <a:solidFill>
                  <a:schemeClr val="accent1">
                    <a:lumMod val="60000"/>
                    <a:lumOff val="40000"/>
                  </a:schemeClr>
                </a:solidFill>
              </a:rPr>
            </a:br>
            <a:r>
              <a:rPr lang="en-US" sz="2400" b="0" dirty="0">
                <a:solidFill>
                  <a:schemeClr val="accent1">
                    <a:lumMod val="60000"/>
                    <a:lumOff val="40000"/>
                  </a:schemeClr>
                </a:solidFill>
              </a:rPr>
              <a:t>Severity</a:t>
            </a:r>
            <a:br>
              <a:rPr lang="en-US" sz="2400" b="0" dirty="0">
                <a:solidFill>
                  <a:schemeClr val="accent1">
                    <a:lumMod val="60000"/>
                    <a:lumOff val="40000"/>
                  </a:schemeClr>
                </a:solidFill>
              </a:rPr>
            </a:br>
            <a:r>
              <a:rPr lang="en-US" sz="2400" b="0" dirty="0">
                <a:solidFill>
                  <a:schemeClr val="accent1">
                    <a:lumMod val="60000"/>
                    <a:lumOff val="40000"/>
                  </a:schemeClr>
                </a:solidFill>
              </a:rPr>
              <a:t>Central Tendency</a:t>
            </a:r>
            <a:br>
              <a:rPr lang="en-US" sz="2400" b="0" dirty="0">
                <a:solidFill>
                  <a:schemeClr val="accent1">
                    <a:lumMod val="60000"/>
                    <a:lumOff val="40000"/>
                  </a:schemeClr>
                </a:solidFill>
              </a:rPr>
            </a:br>
            <a:r>
              <a:rPr lang="en-US" sz="2400" b="0" dirty="0">
                <a:solidFill>
                  <a:schemeClr val="accent1">
                    <a:lumMod val="60000"/>
                    <a:lumOff val="40000"/>
                  </a:schemeClr>
                </a:solidFill>
              </a:rPr>
              <a:t>Recency</a:t>
            </a:r>
            <a:br>
              <a:rPr lang="en-US" sz="2400" b="0" dirty="0">
                <a:solidFill>
                  <a:schemeClr val="accent1">
                    <a:lumMod val="60000"/>
                    <a:lumOff val="40000"/>
                  </a:schemeClr>
                </a:solidFill>
              </a:rPr>
            </a:br>
            <a:r>
              <a:rPr lang="en-US" sz="2400" b="0" dirty="0">
                <a:solidFill>
                  <a:schemeClr val="accent1">
                    <a:lumMod val="60000"/>
                    <a:lumOff val="40000"/>
                  </a:schemeClr>
                </a:solidFill>
              </a:rPr>
              <a:t>Confirmation</a:t>
            </a:r>
            <a:endParaRPr lang="en-US" dirty="0"/>
          </a:p>
        </p:txBody>
      </p:sp>
    </p:spTree>
    <p:extLst>
      <p:ext uri="{BB962C8B-B14F-4D97-AF65-F5344CB8AC3E}">
        <p14:creationId xmlns:p14="http://schemas.microsoft.com/office/powerpoint/2010/main" val="1377013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0768099A-5456-5333-BC1C-744FEC4EB6B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B311E40-BDD1-6506-2030-54900B68A709}"/>
              </a:ext>
            </a:extLst>
          </p:cNvPr>
          <p:cNvSpPr>
            <a:spLocks noGrp="1"/>
          </p:cNvSpPr>
          <p:nvPr>
            <p:ph type="title"/>
          </p:nvPr>
        </p:nvSpPr>
        <p:spPr/>
        <p:txBody>
          <a:bodyPr/>
          <a:lstStyle/>
          <a:p>
            <a:r>
              <a:rPr lang="en-US" dirty="0"/>
              <a:t>Prepare for the meeting</a:t>
            </a:r>
          </a:p>
        </p:txBody>
      </p:sp>
      <p:sp>
        <p:nvSpPr>
          <p:cNvPr id="3" name="Content Placeholder 2">
            <a:extLst>
              <a:ext uri="{FF2B5EF4-FFF2-40B4-BE49-F238E27FC236}">
                <a16:creationId xmlns:a16="http://schemas.microsoft.com/office/drawing/2014/main" id="{54BC1800-B673-68CB-AAC3-C4BEE1A7306F}"/>
              </a:ext>
            </a:extLst>
          </p:cNvPr>
          <p:cNvSpPr>
            <a:spLocks noGrp="1"/>
          </p:cNvSpPr>
          <p:nvPr>
            <p:ph idx="1"/>
          </p:nvPr>
        </p:nvSpPr>
        <p:spPr>
          <a:xfrm>
            <a:off x="1139449" y="1958807"/>
            <a:ext cx="10515600" cy="489117"/>
          </a:xfrm>
        </p:spPr>
        <p:txBody>
          <a:bodyPr>
            <a:noAutofit/>
          </a:bodyPr>
          <a:lstStyle/>
          <a:p>
            <a:pPr>
              <a:spcAft>
                <a:spcPts val="1200"/>
              </a:spcAft>
            </a:pPr>
            <a:r>
              <a:rPr lang="en-US" b="1" dirty="0"/>
              <a:t>Prioritize your feedback</a:t>
            </a:r>
          </a:p>
          <a:p>
            <a:pPr marL="342900" indent="-342900">
              <a:spcAft>
                <a:spcPts val="1200"/>
              </a:spcAft>
              <a:buFont typeface="Arial" panose="020B0604020202020204" pitchFamily="34" charset="0"/>
              <a:buChar char="•"/>
            </a:pPr>
            <a:r>
              <a:rPr lang="en-US" sz="2000" dirty="0"/>
              <a:t>What are the most important things you want the employee to take from the conversation?  </a:t>
            </a:r>
          </a:p>
          <a:p>
            <a:pPr marL="914400" lvl="1" indent="-457200">
              <a:spcAft>
                <a:spcPts val="1200"/>
              </a:spcAft>
              <a:buFontTx/>
              <a:buChar char="-"/>
            </a:pPr>
            <a:r>
              <a:rPr lang="en-US" sz="2000" dirty="0"/>
              <a:t>Think about what you would like them to continue, start and stop</a:t>
            </a:r>
          </a:p>
          <a:p>
            <a:pPr marL="914400" lvl="1" indent="-457200">
              <a:spcAft>
                <a:spcPts val="1200"/>
              </a:spcAft>
              <a:buFontTx/>
              <a:buChar char="-"/>
            </a:pPr>
            <a:r>
              <a:rPr lang="en-US" sz="2000" dirty="0"/>
              <a:t>Distill into one sentence each</a:t>
            </a:r>
          </a:p>
          <a:p>
            <a:pPr marL="342900" indent="-342900">
              <a:spcAft>
                <a:spcPts val="1200"/>
              </a:spcAft>
              <a:buFont typeface="Arial" panose="020B0604020202020204" pitchFamily="34" charset="0"/>
              <a:buChar char="•"/>
            </a:pPr>
            <a:r>
              <a:rPr lang="en-US" sz="2000" dirty="0"/>
              <a:t>Gather the facts – be descriptive about the performance.</a:t>
            </a:r>
          </a:p>
          <a:p>
            <a:endParaRPr lang="en-US" sz="1600" dirty="0">
              <a:ea typeface="Roboto Light" panose="02000000000000000000" pitchFamily="2" charset="0"/>
              <a:cs typeface="Arial" panose="020B0604020202020204" pitchFamily="34" charset="0"/>
            </a:endParaRPr>
          </a:p>
          <a:p>
            <a:endParaRPr lang="en-US" sz="1600" dirty="0">
              <a:ea typeface="Roboto Light" panose="02000000000000000000" pitchFamily="2" charset="0"/>
              <a:cs typeface="Arial" panose="020B0604020202020204" pitchFamily="34" charset="0"/>
            </a:endParaRPr>
          </a:p>
          <a:p>
            <a:endParaRPr lang="en-US" sz="1600" dirty="0">
              <a:ea typeface="Roboto Light" panose="02000000000000000000" pitchFamily="2" charset="0"/>
              <a:cs typeface="Arial" panose="020B0604020202020204" pitchFamily="34" charset="0"/>
            </a:endParaRPr>
          </a:p>
          <a:p>
            <a:endParaRPr lang="en-US" sz="1600" dirty="0">
              <a:ea typeface="Roboto Light" panose="02000000000000000000" pitchFamily="2" charset="0"/>
              <a:cs typeface="Arial" panose="020B0604020202020204" pitchFamily="34" charset="0"/>
            </a:endParaRPr>
          </a:p>
          <a:p>
            <a:endParaRPr lang="en-US" sz="1600" dirty="0">
              <a:latin typeface="Roboto Light" panose="02000000000000000000" pitchFamily="2" charset="0"/>
              <a:ea typeface="Roboto Light" panose="02000000000000000000" pitchFamily="2" charset="0"/>
              <a:cs typeface="Arial" panose="020B0604020202020204" pitchFamily="34" charset="0"/>
            </a:endParaRPr>
          </a:p>
          <a:p>
            <a:endParaRPr lang="en-US" dirty="0"/>
          </a:p>
        </p:txBody>
      </p:sp>
    </p:spTree>
    <p:extLst>
      <p:ext uri="{BB962C8B-B14F-4D97-AF65-F5344CB8AC3E}">
        <p14:creationId xmlns:p14="http://schemas.microsoft.com/office/powerpoint/2010/main" val="421833516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hat's in a Title? - Symphony">
            <a:extLst>
              <a:ext uri="{FF2B5EF4-FFF2-40B4-BE49-F238E27FC236}">
                <a16:creationId xmlns:a16="http://schemas.microsoft.com/office/drawing/2014/main" id="{A45287F3-CAEB-3DA6-17DB-67F759F77500}"/>
              </a:ext>
            </a:extLst>
          </p:cNvPr>
          <p:cNvPicPr>
            <a:picLocks noChangeAspect="1"/>
          </p:cNvPicPr>
          <p:nvPr/>
        </p:nvPicPr>
        <p:blipFill>
          <a:blip r:embed="rId3"/>
          <a:srcRect l="44527" r="11278"/>
          <a:stretch>
            <a:fillRect/>
          </a:stretch>
        </p:blipFill>
        <p:spPr>
          <a:xfrm>
            <a:off x="20" y="10"/>
            <a:ext cx="5412237" cy="6857990"/>
          </a:xfrm>
          <a:prstGeom prst="rect">
            <a:avLst/>
          </a:prstGeom>
          <a:noFill/>
        </p:spPr>
      </p:pic>
      <p:sp>
        <p:nvSpPr>
          <p:cNvPr id="6" name="Text Placeholder 4">
            <a:extLst>
              <a:ext uri="{FF2B5EF4-FFF2-40B4-BE49-F238E27FC236}">
                <a16:creationId xmlns:a16="http://schemas.microsoft.com/office/drawing/2014/main" id="{3031FCAB-1C4D-6332-58FD-525083278052}"/>
              </a:ext>
            </a:extLst>
          </p:cNvPr>
          <p:cNvSpPr txBox="1">
            <a:spLocks/>
          </p:cNvSpPr>
          <p:nvPr/>
        </p:nvSpPr>
        <p:spPr>
          <a:xfrm>
            <a:off x="6096000" y="5160178"/>
            <a:ext cx="5181600" cy="86177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kern="1200" dirty="0">
                <a:latin typeface="+mn-lt"/>
                <a:ea typeface="+mn-ea"/>
                <a:cs typeface="+mn-cs"/>
              </a:rPr>
              <a:t>It’s a two-way conversation.</a:t>
            </a:r>
          </a:p>
        </p:txBody>
      </p:sp>
      <p:sp>
        <p:nvSpPr>
          <p:cNvPr id="4" name="Text Placeholder 4">
            <a:extLst>
              <a:ext uri="{FF2B5EF4-FFF2-40B4-BE49-F238E27FC236}">
                <a16:creationId xmlns:a16="http://schemas.microsoft.com/office/drawing/2014/main" id="{6D43B403-60AF-E8A2-3458-D8F8AE656A35}"/>
              </a:ext>
            </a:extLst>
          </p:cNvPr>
          <p:cNvSpPr txBox="1">
            <a:spLocks/>
          </p:cNvSpPr>
          <p:nvPr/>
        </p:nvSpPr>
        <p:spPr>
          <a:xfrm>
            <a:off x="5989320" y="3429000"/>
            <a:ext cx="6348837" cy="1600200"/>
          </a:xfrm>
          <a:prstGeom prst="rect">
            <a:avLst/>
          </a:prstGeom>
        </p:spPr>
        <p:txBody>
          <a:bodyPr vert="horz" lIns="91440" tIns="45720" rIns="91440" bIns="45720" rtlCol="0" anchor="b">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ts val="600"/>
              </a:spcAft>
              <a:buNone/>
            </a:pPr>
            <a:r>
              <a:rPr lang="en-US" sz="8000" b="1" kern="1200" dirty="0">
                <a:latin typeface="Aptos Display" panose="020B0004020202020204" pitchFamily="34" charset="0"/>
                <a:ea typeface="+mj-ea"/>
                <a:cs typeface="+mj-cs"/>
              </a:rPr>
              <a:t>Conduct the Performance Review</a:t>
            </a:r>
          </a:p>
        </p:txBody>
      </p:sp>
    </p:spTree>
    <p:extLst>
      <p:ext uri="{BB962C8B-B14F-4D97-AF65-F5344CB8AC3E}">
        <p14:creationId xmlns:p14="http://schemas.microsoft.com/office/powerpoint/2010/main" val="251508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495A5E-05A7-9EF0-2433-D64418C84743}"/>
            </a:ext>
          </a:extLst>
        </p:cNvPr>
        <p:cNvGrpSpPr/>
        <p:nvPr/>
      </p:nvGrpSpPr>
      <p:grpSpPr>
        <a:xfrm>
          <a:off x="0" y="0"/>
          <a:ext cx="0" cy="0"/>
          <a:chOff x="0" y="0"/>
          <a:chExt cx="0" cy="0"/>
        </a:xfrm>
      </p:grpSpPr>
      <p:pic>
        <p:nvPicPr>
          <p:cNvPr id="5" name="Picture 4" descr="What's in a Title? - Symphony">
            <a:extLst>
              <a:ext uri="{FF2B5EF4-FFF2-40B4-BE49-F238E27FC236}">
                <a16:creationId xmlns:a16="http://schemas.microsoft.com/office/drawing/2014/main" id="{DF4FC735-5452-094C-0BD0-CEF52B971FF5}"/>
              </a:ext>
            </a:extLst>
          </p:cNvPr>
          <p:cNvPicPr>
            <a:picLocks noChangeAspect="1"/>
          </p:cNvPicPr>
          <p:nvPr/>
        </p:nvPicPr>
        <p:blipFill>
          <a:blip r:embed="rId3"/>
          <a:srcRect l="44527" r="11278"/>
          <a:stretch>
            <a:fillRect/>
          </a:stretch>
        </p:blipFill>
        <p:spPr>
          <a:xfrm>
            <a:off x="20" y="10"/>
            <a:ext cx="5412237" cy="6857990"/>
          </a:xfrm>
          <a:prstGeom prst="rect">
            <a:avLst/>
          </a:prstGeom>
          <a:noFill/>
        </p:spPr>
      </p:pic>
      <p:sp>
        <p:nvSpPr>
          <p:cNvPr id="6" name="Text Placeholder 4">
            <a:extLst>
              <a:ext uri="{FF2B5EF4-FFF2-40B4-BE49-F238E27FC236}">
                <a16:creationId xmlns:a16="http://schemas.microsoft.com/office/drawing/2014/main" id="{E0E2319C-540E-DCDC-377A-67538938E516}"/>
              </a:ext>
            </a:extLst>
          </p:cNvPr>
          <p:cNvSpPr txBox="1">
            <a:spLocks/>
          </p:cNvSpPr>
          <p:nvPr/>
        </p:nvSpPr>
        <p:spPr>
          <a:xfrm>
            <a:off x="6315603" y="2133600"/>
            <a:ext cx="5181600" cy="399503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b="1" kern="1200" dirty="0">
              <a:latin typeface="+mn-lt"/>
              <a:ea typeface="+mn-ea"/>
              <a:cs typeface="+mn-cs"/>
            </a:endParaRPr>
          </a:p>
        </p:txBody>
      </p:sp>
      <p:sp>
        <p:nvSpPr>
          <p:cNvPr id="4" name="Text Placeholder 4">
            <a:extLst>
              <a:ext uri="{FF2B5EF4-FFF2-40B4-BE49-F238E27FC236}">
                <a16:creationId xmlns:a16="http://schemas.microsoft.com/office/drawing/2014/main" id="{FED6E7CA-1630-541C-324F-A32D4A9D4ACB}"/>
              </a:ext>
            </a:extLst>
          </p:cNvPr>
          <p:cNvSpPr txBox="1">
            <a:spLocks/>
          </p:cNvSpPr>
          <p:nvPr/>
        </p:nvSpPr>
        <p:spPr>
          <a:xfrm>
            <a:off x="6315604" y="390037"/>
            <a:ext cx="5181599" cy="1600200"/>
          </a:xfrm>
          <a:prstGeom prst="rect">
            <a:avLst/>
          </a:prstGeom>
        </p:spPr>
        <p:txBody>
          <a:bodyPr vert="horz" lIns="91440" tIns="45720" rIns="91440" bIns="45720" rtlCol="0" anchor="b">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ts val="600"/>
              </a:spcAft>
              <a:buNone/>
            </a:pPr>
            <a:r>
              <a:rPr lang="en-US" sz="4200" b="1" kern="1200">
                <a:latin typeface="Aptos Display" panose="020B0004020202020204" pitchFamily="34" charset="0"/>
                <a:ea typeface="+mj-ea"/>
                <a:cs typeface="+mj-cs"/>
              </a:rPr>
              <a:t>Conduct the Performance Review</a:t>
            </a:r>
          </a:p>
        </p:txBody>
      </p:sp>
      <p:sp>
        <p:nvSpPr>
          <p:cNvPr id="3" name="TextBox 2">
            <a:extLst>
              <a:ext uri="{FF2B5EF4-FFF2-40B4-BE49-F238E27FC236}">
                <a16:creationId xmlns:a16="http://schemas.microsoft.com/office/drawing/2014/main" id="{BA498D97-FB1D-BE7D-57D7-49ADC2497D27}"/>
              </a:ext>
            </a:extLst>
          </p:cNvPr>
          <p:cNvSpPr txBox="1"/>
          <p:nvPr/>
        </p:nvSpPr>
        <p:spPr>
          <a:xfrm>
            <a:off x="6315603" y="2259449"/>
            <a:ext cx="5042208" cy="2923877"/>
          </a:xfrm>
          <a:prstGeom prst="rect">
            <a:avLst/>
          </a:prstGeom>
          <a:noFill/>
        </p:spPr>
        <p:txBody>
          <a:bodyPr wrap="square">
            <a:spAutoFit/>
          </a:bodyPr>
          <a:lstStyle/>
          <a:p>
            <a:pPr>
              <a:spcAft>
                <a:spcPts val="1200"/>
              </a:spcAft>
            </a:pPr>
            <a:r>
              <a:rPr lang="en-US" sz="2400" b="1" dirty="0"/>
              <a:t>Set the tone</a:t>
            </a:r>
          </a:p>
          <a:p>
            <a:pPr>
              <a:spcAft>
                <a:spcPts val="1200"/>
              </a:spcAft>
            </a:pPr>
            <a:r>
              <a:rPr lang="en-US" sz="2000" dirty="0"/>
              <a:t>Practice active listening.</a:t>
            </a:r>
          </a:p>
          <a:p>
            <a:pPr>
              <a:spcAft>
                <a:spcPts val="1200"/>
              </a:spcAft>
            </a:pPr>
            <a:r>
              <a:rPr lang="en-US" sz="2000" dirty="0"/>
              <a:t>Use a positive, collaborative and forward-looking tone.</a:t>
            </a:r>
          </a:p>
          <a:p>
            <a:pPr>
              <a:spcAft>
                <a:spcPts val="1200"/>
              </a:spcAft>
            </a:pPr>
            <a:r>
              <a:rPr lang="en-US" sz="2000" dirty="0"/>
              <a:t>Keep it solution-focused. Work together to solve problems.</a:t>
            </a:r>
          </a:p>
          <a:p>
            <a:pPr>
              <a:spcAft>
                <a:spcPts val="1200"/>
              </a:spcAft>
            </a:pPr>
            <a:endParaRPr lang="en-US" sz="2000" dirty="0"/>
          </a:p>
        </p:txBody>
      </p:sp>
    </p:spTree>
    <p:extLst>
      <p:ext uri="{BB962C8B-B14F-4D97-AF65-F5344CB8AC3E}">
        <p14:creationId xmlns:p14="http://schemas.microsoft.com/office/powerpoint/2010/main" val="1509840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437DC-F140-04DA-A8D4-6CD823D9FECA}"/>
            </a:ext>
          </a:extLst>
        </p:cNvPr>
        <p:cNvGrpSpPr/>
        <p:nvPr/>
      </p:nvGrpSpPr>
      <p:grpSpPr>
        <a:xfrm>
          <a:off x="0" y="0"/>
          <a:ext cx="0" cy="0"/>
          <a:chOff x="0" y="0"/>
          <a:chExt cx="0" cy="0"/>
        </a:xfrm>
      </p:grpSpPr>
      <p:sp>
        <p:nvSpPr>
          <p:cNvPr id="6" name="Content Placeholder 5">
            <a:extLst>
              <a:ext uri="{FF2B5EF4-FFF2-40B4-BE49-F238E27FC236}">
                <a16:creationId xmlns:a16="http://schemas.microsoft.com/office/drawing/2014/main" id="{31384EDE-4048-EB8B-AC46-25545F6F0DB9}"/>
              </a:ext>
            </a:extLst>
          </p:cNvPr>
          <p:cNvSpPr>
            <a:spLocks noGrp="1"/>
          </p:cNvSpPr>
          <p:nvPr>
            <p:ph sz="half" idx="10"/>
          </p:nvPr>
        </p:nvSpPr>
        <p:spPr>
          <a:xfrm>
            <a:off x="6269883" y="762000"/>
            <a:ext cx="5181600" cy="3995032"/>
          </a:xfrm>
        </p:spPr>
        <p:txBody>
          <a:bodyPr/>
          <a:lstStyle/>
          <a:p>
            <a:pPr>
              <a:spcAft>
                <a:spcPts val="1200"/>
              </a:spcAft>
            </a:pPr>
            <a:r>
              <a:rPr lang="en-US" sz="2000" b="1" dirty="0"/>
              <a:t>Which of the following demonstrates active listening?</a:t>
            </a:r>
          </a:p>
          <a:p>
            <a:pPr marL="457200" indent="-457200">
              <a:buAutoNum type="alphaUcPeriod"/>
            </a:pPr>
            <a:r>
              <a:rPr lang="en-US" sz="2000" dirty="0"/>
              <a:t>Interrupting to offer solutions </a:t>
            </a:r>
          </a:p>
          <a:p>
            <a:pPr marL="457200" indent="-457200">
              <a:buFont typeface="Arial" panose="020B0604020202020204" pitchFamily="34" charset="0"/>
              <a:buAutoNum type="alphaUcPeriod"/>
            </a:pPr>
            <a:r>
              <a:rPr lang="en-US" sz="2000" dirty="0"/>
              <a:t>Taking notes without responding</a:t>
            </a:r>
          </a:p>
          <a:p>
            <a:pPr marL="457200" indent="-457200">
              <a:buAutoNum type="alphaUcPeriod"/>
            </a:pPr>
            <a:r>
              <a:rPr lang="en-US" sz="2000" dirty="0"/>
              <a:t>Paraphrasing what the employee has said to confirm understanding </a:t>
            </a:r>
          </a:p>
          <a:p>
            <a:pPr marL="457200" indent="-457200">
              <a:buAutoNum type="alphaUcPeriod"/>
            </a:pPr>
            <a:r>
              <a:rPr lang="en-US" sz="2000" dirty="0"/>
              <a:t>Having a conversation while walking</a:t>
            </a:r>
          </a:p>
        </p:txBody>
      </p:sp>
      <p:sp>
        <p:nvSpPr>
          <p:cNvPr id="4" name="Title 3">
            <a:extLst>
              <a:ext uri="{FF2B5EF4-FFF2-40B4-BE49-F238E27FC236}">
                <a16:creationId xmlns:a16="http://schemas.microsoft.com/office/drawing/2014/main" id="{8F1FA667-6273-9092-99F6-58D5CEB2B949}"/>
              </a:ext>
            </a:extLst>
          </p:cNvPr>
          <p:cNvSpPr>
            <a:spLocks noGrp="1"/>
          </p:cNvSpPr>
          <p:nvPr>
            <p:ph type="title"/>
          </p:nvPr>
        </p:nvSpPr>
        <p:spPr>
          <a:xfrm>
            <a:off x="633837" y="2468880"/>
            <a:ext cx="3939744" cy="1600200"/>
          </a:xfrm>
        </p:spPr>
        <p:txBody>
          <a:bodyPr/>
          <a:lstStyle/>
          <a:p>
            <a:r>
              <a:rPr lang="en-US" sz="8000" dirty="0">
                <a:solidFill>
                  <a:schemeClr val="accent1">
                    <a:lumMod val="60000"/>
                    <a:lumOff val="40000"/>
                  </a:schemeClr>
                </a:solidFill>
              </a:rPr>
              <a:t>Answer in the chat</a:t>
            </a:r>
          </a:p>
        </p:txBody>
      </p:sp>
      <p:sp>
        <p:nvSpPr>
          <p:cNvPr id="9" name="TextBox 8">
            <a:extLst>
              <a:ext uri="{FF2B5EF4-FFF2-40B4-BE49-F238E27FC236}">
                <a16:creationId xmlns:a16="http://schemas.microsoft.com/office/drawing/2014/main" id="{78EFDA46-BF01-75F4-09CF-87B577449650}"/>
              </a:ext>
            </a:extLst>
          </p:cNvPr>
          <p:cNvSpPr txBox="1"/>
          <p:nvPr/>
        </p:nvSpPr>
        <p:spPr>
          <a:xfrm>
            <a:off x="6269883" y="4682984"/>
            <a:ext cx="5181600" cy="1323439"/>
          </a:xfrm>
          <a:prstGeom prst="rect">
            <a:avLst/>
          </a:prstGeom>
          <a:noFill/>
        </p:spPr>
        <p:txBody>
          <a:bodyPr wrap="square">
            <a:spAutoFit/>
          </a:bodyPr>
          <a:lstStyle/>
          <a:p>
            <a:r>
              <a:rPr lang="en-US" sz="2000" b="1" dirty="0"/>
              <a:t>Answer C</a:t>
            </a:r>
          </a:p>
          <a:p>
            <a:r>
              <a:rPr lang="en-US" sz="2000" dirty="0"/>
              <a:t>Checking in on your understanding, helps employees feel heard and respected while helping you be more objective. </a:t>
            </a:r>
          </a:p>
        </p:txBody>
      </p:sp>
    </p:spTree>
    <p:extLst>
      <p:ext uri="{BB962C8B-B14F-4D97-AF65-F5344CB8AC3E}">
        <p14:creationId xmlns:p14="http://schemas.microsoft.com/office/powerpoint/2010/main" val="2391868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2589A839-DB37-88A2-FF65-D1383DB71B5F}"/>
              </a:ext>
            </a:extLst>
          </p:cNvPr>
          <p:cNvSpPr>
            <a:spLocks noGrp="1"/>
          </p:cNvSpPr>
          <p:nvPr>
            <p:ph sz="half" idx="10"/>
          </p:nvPr>
        </p:nvSpPr>
        <p:spPr>
          <a:xfrm>
            <a:off x="6269883" y="762000"/>
            <a:ext cx="5068677" cy="3995032"/>
          </a:xfrm>
        </p:spPr>
        <p:txBody>
          <a:bodyPr/>
          <a:lstStyle/>
          <a:p>
            <a:pPr>
              <a:spcAft>
                <a:spcPts val="1200"/>
              </a:spcAft>
            </a:pPr>
            <a:r>
              <a:rPr lang="en-US" sz="2000" b="1" dirty="0"/>
              <a:t>Which statement best reflects the intended tone of a performance appraisal?</a:t>
            </a:r>
          </a:p>
          <a:p>
            <a:pPr marL="514350" indent="-514350">
              <a:buAutoNum type="alphaUcPeriod"/>
            </a:pPr>
            <a:r>
              <a:rPr lang="en-US" sz="2000" dirty="0"/>
              <a:t>I'm going to explain where you've gone wrong.</a:t>
            </a:r>
          </a:p>
          <a:p>
            <a:pPr marL="514350" indent="-514350">
              <a:buAutoNum type="alphaUcPeriod"/>
            </a:pPr>
            <a:r>
              <a:rPr lang="en-US" sz="2000" dirty="0"/>
              <a:t>HR says we need to do this meeting so here we are.</a:t>
            </a:r>
          </a:p>
          <a:p>
            <a:pPr marL="514350" indent="-514350">
              <a:buAutoNum type="alphaUcPeriod"/>
            </a:pPr>
            <a:r>
              <a:rPr lang="en-US" sz="2000" dirty="0"/>
              <a:t>Please listen while I explain your rating.</a:t>
            </a:r>
          </a:p>
          <a:p>
            <a:pPr marL="514350" indent="-514350">
              <a:buFont typeface="Arial" panose="020B0604020202020204" pitchFamily="34" charset="0"/>
              <a:buAutoNum type="alphaUcPeriod"/>
            </a:pPr>
            <a:r>
              <a:rPr lang="en-US" sz="2000" dirty="0"/>
              <a:t>Let's review your accomplishments, discuss any challenges, and identify how I can support your success. </a:t>
            </a:r>
          </a:p>
          <a:p>
            <a:pPr marL="514350" indent="-514350">
              <a:buAutoNum type="alphaUcPeriod"/>
            </a:pPr>
            <a:endParaRPr lang="en-US" sz="2000" dirty="0"/>
          </a:p>
        </p:txBody>
      </p:sp>
      <p:sp>
        <p:nvSpPr>
          <p:cNvPr id="9" name="TextBox 8">
            <a:extLst>
              <a:ext uri="{FF2B5EF4-FFF2-40B4-BE49-F238E27FC236}">
                <a16:creationId xmlns:a16="http://schemas.microsoft.com/office/drawing/2014/main" id="{182A88A7-8BF8-D3F6-04B7-63CCE783027C}"/>
              </a:ext>
            </a:extLst>
          </p:cNvPr>
          <p:cNvSpPr txBox="1"/>
          <p:nvPr/>
        </p:nvSpPr>
        <p:spPr>
          <a:xfrm>
            <a:off x="6269883" y="4801523"/>
            <a:ext cx="4443837" cy="707886"/>
          </a:xfrm>
          <a:prstGeom prst="rect">
            <a:avLst/>
          </a:prstGeom>
          <a:noFill/>
        </p:spPr>
        <p:txBody>
          <a:bodyPr wrap="square">
            <a:spAutoFit/>
          </a:bodyPr>
          <a:lstStyle/>
          <a:p>
            <a:r>
              <a:rPr lang="en-US" sz="2000" b="1" dirty="0"/>
              <a:t>Answer D. </a:t>
            </a:r>
          </a:p>
          <a:p>
            <a:r>
              <a:rPr lang="en-US" sz="2000" dirty="0"/>
              <a:t>It sets it up as a collaboration.</a:t>
            </a:r>
          </a:p>
        </p:txBody>
      </p:sp>
      <p:sp>
        <p:nvSpPr>
          <p:cNvPr id="5" name="Title 3">
            <a:extLst>
              <a:ext uri="{FF2B5EF4-FFF2-40B4-BE49-F238E27FC236}">
                <a16:creationId xmlns:a16="http://schemas.microsoft.com/office/drawing/2014/main" id="{AEB25CC4-EF3D-62DB-A152-D157AE1F1E0A}"/>
              </a:ext>
            </a:extLst>
          </p:cNvPr>
          <p:cNvSpPr txBox="1">
            <a:spLocks/>
          </p:cNvSpPr>
          <p:nvPr/>
        </p:nvSpPr>
        <p:spPr>
          <a:xfrm>
            <a:off x="633837" y="2468880"/>
            <a:ext cx="3939744" cy="1600200"/>
          </a:xfrm>
          <a:prstGeom prst="rect">
            <a:avLst/>
          </a:prstGeom>
        </p:spPr>
        <p:txBody>
          <a:bodyPr anchor="b"/>
          <a:lstStyle>
            <a:lvl1pPr algn="l" defTabSz="914400" rtl="0" eaLnBrk="1" latinLnBrk="0" hangingPunct="1">
              <a:lnSpc>
                <a:spcPct val="90000"/>
              </a:lnSpc>
              <a:spcBef>
                <a:spcPct val="0"/>
              </a:spcBef>
              <a:buNone/>
              <a:defRPr sz="6000" b="1" kern="1200">
                <a:solidFill>
                  <a:schemeClr val="tx1"/>
                </a:solidFill>
                <a:latin typeface="Aptos Display" panose="020B0004020202020204" pitchFamily="34" charset="0"/>
                <a:ea typeface="+mj-ea"/>
                <a:cs typeface="+mj-cs"/>
              </a:defRPr>
            </a:lvl1pPr>
          </a:lstStyle>
          <a:p>
            <a:r>
              <a:rPr lang="en-US" sz="8000" dirty="0">
                <a:solidFill>
                  <a:schemeClr val="accent1">
                    <a:lumMod val="60000"/>
                    <a:lumOff val="40000"/>
                  </a:schemeClr>
                </a:solidFill>
              </a:rPr>
              <a:t>Answer in the chat</a:t>
            </a:r>
          </a:p>
        </p:txBody>
      </p:sp>
    </p:spTree>
    <p:extLst>
      <p:ext uri="{BB962C8B-B14F-4D97-AF65-F5344CB8AC3E}">
        <p14:creationId xmlns:p14="http://schemas.microsoft.com/office/powerpoint/2010/main" val="60312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10349C-C514-EC42-F2AB-305B93506FE2}"/>
            </a:ext>
          </a:extLst>
        </p:cNvPr>
        <p:cNvGrpSpPr/>
        <p:nvPr/>
      </p:nvGrpSpPr>
      <p:grpSpPr>
        <a:xfrm>
          <a:off x="0" y="0"/>
          <a:ext cx="0" cy="0"/>
          <a:chOff x="0" y="0"/>
          <a:chExt cx="0" cy="0"/>
        </a:xfrm>
      </p:grpSpPr>
      <p:sp>
        <p:nvSpPr>
          <p:cNvPr id="6" name="Content Placeholder 5">
            <a:extLst>
              <a:ext uri="{FF2B5EF4-FFF2-40B4-BE49-F238E27FC236}">
                <a16:creationId xmlns:a16="http://schemas.microsoft.com/office/drawing/2014/main" id="{9F3DAB97-EF62-CADD-1304-105D83643657}"/>
              </a:ext>
            </a:extLst>
          </p:cNvPr>
          <p:cNvSpPr>
            <a:spLocks noGrp="1"/>
          </p:cNvSpPr>
          <p:nvPr>
            <p:ph sz="half" idx="10"/>
          </p:nvPr>
        </p:nvSpPr>
        <p:spPr>
          <a:xfrm>
            <a:off x="6269882" y="762000"/>
            <a:ext cx="5571597" cy="3995032"/>
          </a:xfrm>
        </p:spPr>
        <p:txBody>
          <a:bodyPr/>
          <a:lstStyle/>
          <a:p>
            <a:pPr>
              <a:spcAft>
                <a:spcPts val="1200"/>
              </a:spcAft>
            </a:pPr>
            <a:r>
              <a:rPr lang="en-US" sz="2000" b="1" dirty="0"/>
              <a:t>Which question best supports problem-solving?</a:t>
            </a:r>
          </a:p>
          <a:p>
            <a:pPr marL="457200" indent="-457200">
              <a:buAutoNum type="alphaUcPeriod"/>
            </a:pPr>
            <a:r>
              <a:rPr lang="en-US" sz="2000" dirty="0"/>
              <a:t>Why didn't you do better?</a:t>
            </a:r>
          </a:p>
          <a:p>
            <a:pPr marL="457200" indent="-457200">
              <a:buAutoNum type="alphaUcPeriod"/>
            </a:pPr>
            <a:r>
              <a:rPr lang="en-US" sz="2000" dirty="0"/>
              <a:t>Whose fault was it? </a:t>
            </a:r>
          </a:p>
          <a:p>
            <a:pPr marL="457200" indent="-457200">
              <a:buAutoNum type="alphaUcPeriod"/>
            </a:pPr>
            <a:r>
              <a:rPr lang="en-US" sz="2000" dirty="0"/>
              <a:t>What might you do to overcome this challenge? </a:t>
            </a:r>
          </a:p>
          <a:p>
            <a:pPr marL="457200" indent="-457200">
              <a:buAutoNum type="alphaUcPeriod"/>
            </a:pPr>
            <a:r>
              <a:rPr lang="en-US" sz="2000" dirty="0"/>
              <a:t>Do you think this matters?</a:t>
            </a:r>
          </a:p>
        </p:txBody>
      </p:sp>
      <p:sp>
        <p:nvSpPr>
          <p:cNvPr id="9" name="TextBox 8">
            <a:extLst>
              <a:ext uri="{FF2B5EF4-FFF2-40B4-BE49-F238E27FC236}">
                <a16:creationId xmlns:a16="http://schemas.microsoft.com/office/drawing/2014/main" id="{B83371FE-04AE-3FBA-48CF-B51CA518D887}"/>
              </a:ext>
            </a:extLst>
          </p:cNvPr>
          <p:cNvSpPr txBox="1"/>
          <p:nvPr/>
        </p:nvSpPr>
        <p:spPr>
          <a:xfrm>
            <a:off x="6269883" y="4801523"/>
            <a:ext cx="5181600" cy="1015663"/>
          </a:xfrm>
          <a:prstGeom prst="rect">
            <a:avLst/>
          </a:prstGeom>
          <a:noFill/>
        </p:spPr>
        <p:txBody>
          <a:bodyPr wrap="square">
            <a:spAutoFit/>
          </a:bodyPr>
          <a:lstStyle/>
          <a:p>
            <a:r>
              <a:rPr lang="en-US" sz="2000" b="1" dirty="0"/>
              <a:t>Answer C</a:t>
            </a:r>
          </a:p>
          <a:p>
            <a:r>
              <a:rPr lang="en-US" sz="2000" dirty="0"/>
              <a:t>This coaching approach respects the employee’s abilities. </a:t>
            </a:r>
          </a:p>
        </p:txBody>
      </p:sp>
      <p:sp>
        <p:nvSpPr>
          <p:cNvPr id="12" name="Title 3">
            <a:extLst>
              <a:ext uri="{FF2B5EF4-FFF2-40B4-BE49-F238E27FC236}">
                <a16:creationId xmlns:a16="http://schemas.microsoft.com/office/drawing/2014/main" id="{530092EA-7296-945C-BC57-41D02972142D}"/>
              </a:ext>
            </a:extLst>
          </p:cNvPr>
          <p:cNvSpPr txBox="1">
            <a:spLocks/>
          </p:cNvSpPr>
          <p:nvPr/>
        </p:nvSpPr>
        <p:spPr>
          <a:xfrm>
            <a:off x="633837" y="2468880"/>
            <a:ext cx="3939744" cy="1600200"/>
          </a:xfrm>
          <a:prstGeom prst="rect">
            <a:avLst/>
          </a:prstGeom>
        </p:spPr>
        <p:txBody>
          <a:bodyPr anchor="b"/>
          <a:lstStyle>
            <a:lvl1pPr algn="l" defTabSz="914400" rtl="0" eaLnBrk="1" latinLnBrk="0" hangingPunct="1">
              <a:lnSpc>
                <a:spcPct val="90000"/>
              </a:lnSpc>
              <a:spcBef>
                <a:spcPct val="0"/>
              </a:spcBef>
              <a:buNone/>
              <a:defRPr sz="6000" b="1" kern="1200">
                <a:solidFill>
                  <a:schemeClr val="tx1"/>
                </a:solidFill>
                <a:latin typeface="Aptos Display" panose="020B0004020202020204" pitchFamily="34" charset="0"/>
                <a:ea typeface="+mj-ea"/>
                <a:cs typeface="+mj-cs"/>
              </a:defRPr>
            </a:lvl1pPr>
          </a:lstStyle>
          <a:p>
            <a:r>
              <a:rPr lang="en-US" sz="8000" dirty="0">
                <a:solidFill>
                  <a:schemeClr val="accent1">
                    <a:lumMod val="60000"/>
                    <a:lumOff val="40000"/>
                  </a:schemeClr>
                </a:solidFill>
              </a:rPr>
              <a:t>Answer in the chat</a:t>
            </a:r>
          </a:p>
        </p:txBody>
      </p:sp>
    </p:spTree>
    <p:extLst>
      <p:ext uri="{BB962C8B-B14F-4D97-AF65-F5344CB8AC3E}">
        <p14:creationId xmlns:p14="http://schemas.microsoft.com/office/powerpoint/2010/main" val="969670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6317A-9343-1BA6-4D91-AFAA58469ED8}"/>
              </a:ext>
            </a:extLst>
          </p:cNvPr>
          <p:cNvSpPr>
            <a:spLocks noGrp="1"/>
          </p:cNvSpPr>
          <p:nvPr>
            <p:ph type="title"/>
          </p:nvPr>
        </p:nvSpPr>
        <p:spPr>
          <a:xfrm>
            <a:off x="1139449" y="404644"/>
            <a:ext cx="10515600" cy="1325563"/>
          </a:xfrm>
        </p:spPr>
        <p:txBody>
          <a:bodyPr/>
          <a:lstStyle/>
          <a:p>
            <a:r>
              <a:rPr lang="en-US" dirty="0"/>
              <a:t>Conduct the Performance Review</a:t>
            </a:r>
          </a:p>
        </p:txBody>
      </p:sp>
      <p:sp>
        <p:nvSpPr>
          <p:cNvPr id="3" name="Content Placeholder 2">
            <a:extLst>
              <a:ext uri="{FF2B5EF4-FFF2-40B4-BE49-F238E27FC236}">
                <a16:creationId xmlns:a16="http://schemas.microsoft.com/office/drawing/2014/main" id="{23237881-F3D9-67D2-52C4-059AB4EB0A20}"/>
              </a:ext>
            </a:extLst>
          </p:cNvPr>
          <p:cNvSpPr>
            <a:spLocks noGrp="1"/>
          </p:cNvSpPr>
          <p:nvPr>
            <p:ph idx="1"/>
          </p:nvPr>
        </p:nvSpPr>
        <p:spPr>
          <a:xfrm>
            <a:off x="1117013" y="1974765"/>
            <a:ext cx="5771305" cy="489117"/>
          </a:xfrm>
        </p:spPr>
        <p:txBody>
          <a:bodyPr>
            <a:noAutofit/>
          </a:bodyPr>
          <a:lstStyle/>
          <a:p>
            <a:pPr marL="514350" indent="-514350">
              <a:spcAft>
                <a:spcPts val="1200"/>
              </a:spcAft>
              <a:buAutoNum type="arabicPeriod"/>
            </a:pPr>
            <a:r>
              <a:rPr lang="en-US" sz="2400" b="1" dirty="0"/>
              <a:t>Explain the purpose of the meeting and agenda.</a:t>
            </a:r>
          </a:p>
          <a:p>
            <a:endParaRPr lang="en-US" sz="2400" dirty="0"/>
          </a:p>
        </p:txBody>
      </p:sp>
      <p:sp>
        <p:nvSpPr>
          <p:cNvPr id="14" name="TextBox 13">
            <a:extLst>
              <a:ext uri="{FF2B5EF4-FFF2-40B4-BE49-F238E27FC236}">
                <a16:creationId xmlns:a16="http://schemas.microsoft.com/office/drawing/2014/main" id="{80D2FDE5-9102-660F-A2BA-70CC83E8F1EF}"/>
              </a:ext>
            </a:extLst>
          </p:cNvPr>
          <p:cNvSpPr txBox="1"/>
          <p:nvPr/>
        </p:nvSpPr>
        <p:spPr>
          <a:xfrm>
            <a:off x="8332176" y="2219324"/>
            <a:ext cx="2762636" cy="1569660"/>
          </a:xfrm>
          <a:prstGeom prst="rect">
            <a:avLst/>
          </a:prstGeom>
          <a:noFill/>
        </p:spPr>
        <p:txBody>
          <a:bodyPr wrap="square">
            <a:spAutoFit/>
          </a:bodyPr>
          <a:lstStyle/>
          <a:p>
            <a:r>
              <a:rPr lang="en-US" sz="1600" b="0" i="1" kern="1200" dirty="0">
                <a:solidFill>
                  <a:schemeClr val="bg1"/>
                </a:solidFill>
                <a:effectLst/>
                <a:latin typeface="+mn-lt"/>
                <a:ea typeface="+mn-ea"/>
                <a:cs typeface="+mn-cs"/>
              </a:rPr>
              <a:t>We’re going to review your accomplishments over the past year, discuss any challenges you encountered, and look at how I can support your continued success.”</a:t>
            </a:r>
            <a:endParaRPr lang="en-US" sz="1600" dirty="0">
              <a:solidFill>
                <a:schemeClr val="bg1"/>
              </a:solidFill>
            </a:endParaRPr>
          </a:p>
        </p:txBody>
      </p:sp>
      <p:sp>
        <p:nvSpPr>
          <p:cNvPr id="16" name="Speech Bubble: Rectangle with Corners Rounded 15">
            <a:extLst>
              <a:ext uri="{FF2B5EF4-FFF2-40B4-BE49-F238E27FC236}">
                <a16:creationId xmlns:a16="http://schemas.microsoft.com/office/drawing/2014/main" id="{37B3D0AC-B1E1-A82F-EB08-9214CA10AE54}"/>
              </a:ext>
            </a:extLst>
          </p:cNvPr>
          <p:cNvSpPr/>
          <p:nvPr/>
        </p:nvSpPr>
        <p:spPr>
          <a:xfrm>
            <a:off x="7657950" y="1730207"/>
            <a:ext cx="3848250" cy="3282684"/>
          </a:xfrm>
          <a:prstGeom prst="wedgeRoundRectCallout">
            <a:avLst>
              <a:gd name="adj1" fmla="val 38381"/>
              <a:gd name="adj2" fmla="val 62951"/>
              <a:gd name="adj3" fmla="val 16667"/>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B85DE0F9-04C9-A0C0-B662-9236407F66C1}"/>
              </a:ext>
            </a:extLst>
          </p:cNvPr>
          <p:cNvSpPr txBox="1"/>
          <p:nvPr/>
        </p:nvSpPr>
        <p:spPr>
          <a:xfrm>
            <a:off x="8034892" y="2094276"/>
            <a:ext cx="2762636" cy="2554545"/>
          </a:xfrm>
          <a:prstGeom prst="rect">
            <a:avLst/>
          </a:prstGeom>
          <a:noFill/>
        </p:spPr>
        <p:txBody>
          <a:bodyPr wrap="square">
            <a:spAutoFit/>
          </a:bodyPr>
          <a:lstStyle/>
          <a:p>
            <a:r>
              <a:rPr lang="en-US" sz="2000" b="0" i="1" kern="1200" dirty="0">
                <a:solidFill>
                  <a:schemeClr val="accent1"/>
                </a:solidFill>
                <a:effectLst/>
                <a:latin typeface="+mn-lt"/>
                <a:ea typeface="+mn-ea"/>
                <a:cs typeface="+mn-cs"/>
              </a:rPr>
              <a:t>We’re going to review your accomplishments over the past year, discuss any challenges you encountered, and look at how I can support your continued success.</a:t>
            </a:r>
            <a:endParaRPr lang="en-US" sz="2000" dirty="0">
              <a:solidFill>
                <a:schemeClr val="accent1"/>
              </a:solidFill>
            </a:endParaRPr>
          </a:p>
        </p:txBody>
      </p:sp>
    </p:spTree>
    <p:extLst>
      <p:ext uri="{BB962C8B-B14F-4D97-AF65-F5344CB8AC3E}">
        <p14:creationId xmlns:p14="http://schemas.microsoft.com/office/powerpoint/2010/main" val="162727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657B3F-6D79-9F8B-08B1-6A95DE6B7C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C53FF1C-AEFF-C396-3BC4-3DF593FB6EE7}"/>
              </a:ext>
            </a:extLst>
          </p:cNvPr>
          <p:cNvSpPr>
            <a:spLocks noGrp="1"/>
          </p:cNvSpPr>
          <p:nvPr>
            <p:ph type="title"/>
          </p:nvPr>
        </p:nvSpPr>
        <p:spPr>
          <a:xfrm>
            <a:off x="1139449" y="404644"/>
            <a:ext cx="10515600" cy="1325563"/>
          </a:xfrm>
        </p:spPr>
        <p:txBody>
          <a:bodyPr/>
          <a:lstStyle/>
          <a:p>
            <a:r>
              <a:rPr lang="en-US" dirty="0"/>
              <a:t>Conduct the Performance Review</a:t>
            </a:r>
          </a:p>
        </p:txBody>
      </p:sp>
      <p:sp>
        <p:nvSpPr>
          <p:cNvPr id="3" name="Content Placeholder 2">
            <a:extLst>
              <a:ext uri="{FF2B5EF4-FFF2-40B4-BE49-F238E27FC236}">
                <a16:creationId xmlns:a16="http://schemas.microsoft.com/office/drawing/2014/main" id="{1098C155-5597-0630-FFDA-8B4BEAEE1434}"/>
              </a:ext>
            </a:extLst>
          </p:cNvPr>
          <p:cNvSpPr>
            <a:spLocks noGrp="1"/>
          </p:cNvSpPr>
          <p:nvPr>
            <p:ph idx="1"/>
          </p:nvPr>
        </p:nvSpPr>
        <p:spPr>
          <a:xfrm>
            <a:off x="1117013" y="1974765"/>
            <a:ext cx="5771305" cy="489117"/>
          </a:xfrm>
        </p:spPr>
        <p:txBody>
          <a:bodyPr>
            <a:noAutofit/>
          </a:bodyPr>
          <a:lstStyle/>
          <a:p>
            <a:pPr marL="514350" indent="-514350">
              <a:spcAft>
                <a:spcPts val="1200"/>
              </a:spcAft>
              <a:buAutoNum type="arabicPeriod"/>
            </a:pPr>
            <a:r>
              <a:rPr lang="en-US" sz="2400" b="1" dirty="0"/>
              <a:t>Explain the purpose of the meeting and agenda.</a:t>
            </a:r>
          </a:p>
          <a:p>
            <a:pPr marL="514350" indent="-514350">
              <a:spcAft>
                <a:spcPts val="1200"/>
              </a:spcAft>
              <a:buAutoNum type="arabicPeriod"/>
            </a:pPr>
            <a:r>
              <a:rPr lang="en-US" sz="2400" b="1" dirty="0"/>
              <a:t>Ask the employee to share their self assessment.</a:t>
            </a:r>
          </a:p>
          <a:p>
            <a:endParaRPr lang="en-US" sz="2400" dirty="0"/>
          </a:p>
        </p:txBody>
      </p:sp>
      <p:sp>
        <p:nvSpPr>
          <p:cNvPr id="14" name="TextBox 13">
            <a:extLst>
              <a:ext uri="{FF2B5EF4-FFF2-40B4-BE49-F238E27FC236}">
                <a16:creationId xmlns:a16="http://schemas.microsoft.com/office/drawing/2014/main" id="{2CF133AA-66FD-094E-8545-FB0641C1B45E}"/>
              </a:ext>
            </a:extLst>
          </p:cNvPr>
          <p:cNvSpPr txBox="1"/>
          <p:nvPr/>
        </p:nvSpPr>
        <p:spPr>
          <a:xfrm>
            <a:off x="8332176" y="2219324"/>
            <a:ext cx="2762636" cy="1569660"/>
          </a:xfrm>
          <a:prstGeom prst="rect">
            <a:avLst/>
          </a:prstGeom>
          <a:noFill/>
        </p:spPr>
        <p:txBody>
          <a:bodyPr wrap="square">
            <a:spAutoFit/>
          </a:bodyPr>
          <a:lstStyle/>
          <a:p>
            <a:r>
              <a:rPr lang="en-US" sz="1600" b="0" i="1" kern="1200" dirty="0">
                <a:solidFill>
                  <a:schemeClr val="bg1"/>
                </a:solidFill>
                <a:effectLst/>
                <a:latin typeface="+mn-lt"/>
                <a:ea typeface="+mn-ea"/>
                <a:cs typeface="+mn-cs"/>
              </a:rPr>
              <a:t>We’re going to review your accomplishments over the past year, discuss any challenges you encountered, and look at how I can support your continued success.”</a:t>
            </a:r>
            <a:endParaRPr lang="en-US" sz="1600" dirty="0">
              <a:solidFill>
                <a:schemeClr val="bg1"/>
              </a:solidFill>
            </a:endParaRPr>
          </a:p>
        </p:txBody>
      </p:sp>
      <p:sp>
        <p:nvSpPr>
          <p:cNvPr id="16" name="Speech Bubble: Rectangle with Corners Rounded 15">
            <a:extLst>
              <a:ext uri="{FF2B5EF4-FFF2-40B4-BE49-F238E27FC236}">
                <a16:creationId xmlns:a16="http://schemas.microsoft.com/office/drawing/2014/main" id="{1DC51434-6CE9-B471-21EB-3C22BD2344F1}"/>
              </a:ext>
            </a:extLst>
          </p:cNvPr>
          <p:cNvSpPr/>
          <p:nvPr/>
        </p:nvSpPr>
        <p:spPr>
          <a:xfrm>
            <a:off x="7657950" y="1730207"/>
            <a:ext cx="3848250" cy="3282684"/>
          </a:xfrm>
          <a:prstGeom prst="wedgeRoundRectCallout">
            <a:avLst>
              <a:gd name="adj1" fmla="val 38381"/>
              <a:gd name="adj2" fmla="val 62951"/>
              <a:gd name="adj3" fmla="val 16667"/>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0E1DE78-4EB5-884F-2FEB-B6994803BD01}"/>
              </a:ext>
            </a:extLst>
          </p:cNvPr>
          <p:cNvSpPr txBox="1"/>
          <p:nvPr/>
        </p:nvSpPr>
        <p:spPr>
          <a:xfrm>
            <a:off x="7920788" y="2240161"/>
            <a:ext cx="3042605" cy="1938992"/>
          </a:xfrm>
          <a:prstGeom prst="rect">
            <a:avLst/>
          </a:prstGeom>
          <a:noFill/>
        </p:spPr>
        <p:txBody>
          <a:bodyPr wrap="square">
            <a:spAutoFit/>
          </a:bodyPr>
          <a:lstStyle/>
          <a:p>
            <a:r>
              <a:rPr lang="en-US" sz="2000" b="0" i="1" kern="1200" dirty="0">
                <a:solidFill>
                  <a:schemeClr val="accent1"/>
                </a:solidFill>
                <a:effectLst/>
                <a:latin typeface="+mn-lt"/>
                <a:ea typeface="+mn-ea"/>
                <a:cs typeface="+mn-cs"/>
              </a:rPr>
              <a:t>Thanks for sharing your assessment. </a:t>
            </a:r>
          </a:p>
          <a:p>
            <a:endParaRPr lang="en-US" sz="2000" i="1" dirty="0">
              <a:solidFill>
                <a:schemeClr val="accent1"/>
              </a:solidFill>
            </a:endParaRPr>
          </a:p>
          <a:p>
            <a:r>
              <a:rPr lang="en-US" sz="2000" b="0" i="1" kern="1200" dirty="0">
                <a:solidFill>
                  <a:schemeClr val="accent1"/>
                </a:solidFill>
                <a:effectLst/>
                <a:latin typeface="+mn-lt"/>
                <a:ea typeface="+mn-ea"/>
                <a:cs typeface="+mn-cs"/>
              </a:rPr>
              <a:t>I’ve read it and I’d like to hear from you – how are things going? </a:t>
            </a:r>
            <a:endParaRPr lang="en-US" sz="2000" dirty="0">
              <a:solidFill>
                <a:schemeClr val="accent1"/>
              </a:solidFill>
            </a:endParaRPr>
          </a:p>
        </p:txBody>
      </p:sp>
    </p:spTree>
    <p:extLst>
      <p:ext uri="{BB962C8B-B14F-4D97-AF65-F5344CB8AC3E}">
        <p14:creationId xmlns:p14="http://schemas.microsoft.com/office/powerpoint/2010/main" val="1399595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FB4538-FFE5-FF91-4611-A0C5427471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54F4B2F-BB2F-9F5C-5207-66247F9B54C1}"/>
              </a:ext>
            </a:extLst>
          </p:cNvPr>
          <p:cNvSpPr>
            <a:spLocks noGrp="1"/>
          </p:cNvSpPr>
          <p:nvPr>
            <p:ph type="title"/>
          </p:nvPr>
        </p:nvSpPr>
        <p:spPr>
          <a:xfrm>
            <a:off x="1139449" y="404644"/>
            <a:ext cx="10515600" cy="1325563"/>
          </a:xfrm>
        </p:spPr>
        <p:txBody>
          <a:bodyPr/>
          <a:lstStyle/>
          <a:p>
            <a:r>
              <a:rPr lang="en-US" dirty="0"/>
              <a:t>Conduct the Performance Review</a:t>
            </a:r>
          </a:p>
        </p:txBody>
      </p:sp>
      <p:sp>
        <p:nvSpPr>
          <p:cNvPr id="3" name="Content Placeholder 2">
            <a:extLst>
              <a:ext uri="{FF2B5EF4-FFF2-40B4-BE49-F238E27FC236}">
                <a16:creationId xmlns:a16="http://schemas.microsoft.com/office/drawing/2014/main" id="{70EDC37A-3AC6-F786-5809-99F378CF6D53}"/>
              </a:ext>
            </a:extLst>
          </p:cNvPr>
          <p:cNvSpPr>
            <a:spLocks noGrp="1"/>
          </p:cNvSpPr>
          <p:nvPr>
            <p:ph idx="1"/>
          </p:nvPr>
        </p:nvSpPr>
        <p:spPr>
          <a:xfrm>
            <a:off x="1139449" y="1859340"/>
            <a:ext cx="9559031" cy="489117"/>
          </a:xfrm>
        </p:spPr>
        <p:txBody>
          <a:bodyPr>
            <a:noAutofit/>
          </a:bodyPr>
          <a:lstStyle/>
          <a:p>
            <a:pPr marL="514350" indent="-514350">
              <a:buFont typeface="+mj-lt"/>
              <a:buAutoNum type="arabicPeriod" startAt="3"/>
            </a:pPr>
            <a:r>
              <a:rPr lang="en-US" sz="2400" b="1" dirty="0"/>
              <a:t>Review progress, accomplishments, goals and competencies</a:t>
            </a:r>
          </a:p>
          <a:p>
            <a:pPr lvl="1">
              <a:spcBef>
                <a:spcPts val="1200"/>
              </a:spcBef>
              <a:spcAft>
                <a:spcPts val="1200"/>
              </a:spcAft>
            </a:pPr>
            <a:r>
              <a:rPr lang="en-US" sz="2000" dirty="0"/>
              <a:t>Go through the form together. For each section: </a:t>
            </a:r>
          </a:p>
          <a:p>
            <a:pPr marL="1428750" lvl="2" indent="-514350">
              <a:spcBef>
                <a:spcPts val="1200"/>
              </a:spcBef>
              <a:spcAft>
                <a:spcPts val="1200"/>
              </a:spcAft>
              <a:buFont typeface="Arial" panose="020B0604020202020204" pitchFamily="34" charset="0"/>
              <a:buChar char="•"/>
            </a:pPr>
            <a:r>
              <a:rPr lang="en-US" dirty="0"/>
              <a:t>Recognize successes and strengths</a:t>
            </a:r>
          </a:p>
          <a:p>
            <a:endParaRPr lang="en-US" sz="2400" dirty="0"/>
          </a:p>
        </p:txBody>
      </p:sp>
    </p:spTree>
    <p:extLst>
      <p:ext uri="{BB962C8B-B14F-4D97-AF65-F5344CB8AC3E}">
        <p14:creationId xmlns:p14="http://schemas.microsoft.com/office/powerpoint/2010/main" val="406759185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A05BE0-ACEB-B621-6ABB-B1EA4B86ADFA}"/>
            </a:ext>
          </a:extLst>
        </p:cNvPr>
        <p:cNvGrpSpPr/>
        <p:nvPr/>
      </p:nvGrpSpPr>
      <p:grpSpPr>
        <a:xfrm>
          <a:off x="0" y="0"/>
          <a:ext cx="0" cy="0"/>
          <a:chOff x="0" y="0"/>
          <a:chExt cx="0" cy="0"/>
        </a:xfrm>
      </p:grpSpPr>
      <p:sp>
        <p:nvSpPr>
          <p:cNvPr id="6" name="Content Placeholder 5">
            <a:extLst>
              <a:ext uri="{FF2B5EF4-FFF2-40B4-BE49-F238E27FC236}">
                <a16:creationId xmlns:a16="http://schemas.microsoft.com/office/drawing/2014/main" id="{25830034-F498-0716-6C8D-5224BB65D5B7}"/>
              </a:ext>
            </a:extLst>
          </p:cNvPr>
          <p:cNvSpPr>
            <a:spLocks noGrp="1"/>
          </p:cNvSpPr>
          <p:nvPr>
            <p:ph sz="half" idx="10"/>
          </p:nvPr>
        </p:nvSpPr>
        <p:spPr>
          <a:xfrm>
            <a:off x="6096000" y="839313"/>
            <a:ext cx="5571597" cy="2394832"/>
          </a:xfrm>
        </p:spPr>
        <p:txBody>
          <a:bodyPr/>
          <a:lstStyle/>
          <a:p>
            <a:pPr>
              <a:spcAft>
                <a:spcPts val="1200"/>
              </a:spcAft>
            </a:pPr>
            <a:r>
              <a:rPr lang="en-US" sz="2400" b="1" dirty="0"/>
              <a:t>TRUE OR FALSE</a:t>
            </a:r>
          </a:p>
          <a:p>
            <a:pPr>
              <a:spcAft>
                <a:spcPts val="1200"/>
              </a:spcAft>
            </a:pPr>
            <a:r>
              <a:rPr lang="en-US" sz="2400" dirty="0"/>
              <a:t>When recognizing strengths and successes you should use broad adjectives rather than specific examples to build the employee’s self esteem.</a:t>
            </a:r>
          </a:p>
        </p:txBody>
      </p:sp>
      <p:sp>
        <p:nvSpPr>
          <p:cNvPr id="9" name="TextBox 8">
            <a:extLst>
              <a:ext uri="{FF2B5EF4-FFF2-40B4-BE49-F238E27FC236}">
                <a16:creationId xmlns:a16="http://schemas.microsoft.com/office/drawing/2014/main" id="{0369870C-0C3F-7225-5798-BF63584FE2DC}"/>
              </a:ext>
            </a:extLst>
          </p:cNvPr>
          <p:cNvSpPr txBox="1"/>
          <p:nvPr/>
        </p:nvSpPr>
        <p:spPr>
          <a:xfrm>
            <a:off x="6096000" y="3623856"/>
            <a:ext cx="5684520"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ptos" panose="02110004020202020204"/>
                <a:ea typeface="+mn-ea"/>
                <a:cs typeface="+mn-cs"/>
              </a:rPr>
              <a:t>FALSE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ptos" panose="02110004020202020204"/>
                <a:ea typeface="+mn-ea"/>
                <a:cs typeface="+mn-cs"/>
              </a:rPr>
              <a:t>Specific examples are more memorable, meaningful, and encourage repeat behaviour. </a:t>
            </a:r>
          </a:p>
        </p:txBody>
      </p:sp>
      <p:sp>
        <p:nvSpPr>
          <p:cNvPr id="8" name="Title 3">
            <a:extLst>
              <a:ext uri="{FF2B5EF4-FFF2-40B4-BE49-F238E27FC236}">
                <a16:creationId xmlns:a16="http://schemas.microsoft.com/office/drawing/2014/main" id="{9214B421-DC36-A60B-A44B-20E35D03BEF2}"/>
              </a:ext>
            </a:extLst>
          </p:cNvPr>
          <p:cNvSpPr txBox="1">
            <a:spLocks/>
          </p:cNvSpPr>
          <p:nvPr/>
        </p:nvSpPr>
        <p:spPr>
          <a:xfrm>
            <a:off x="633837" y="2468880"/>
            <a:ext cx="3939744" cy="1600200"/>
          </a:xfrm>
          <a:prstGeom prst="rect">
            <a:avLst/>
          </a:prstGeom>
        </p:spPr>
        <p:txBody>
          <a:bodyPr anchor="b"/>
          <a:lstStyle>
            <a:lvl1pPr algn="l" defTabSz="914400" rtl="0" eaLnBrk="1" latinLnBrk="0" hangingPunct="1">
              <a:lnSpc>
                <a:spcPct val="90000"/>
              </a:lnSpc>
              <a:spcBef>
                <a:spcPct val="0"/>
              </a:spcBef>
              <a:buNone/>
              <a:defRPr sz="6000" b="1" kern="1200">
                <a:solidFill>
                  <a:schemeClr val="tx1"/>
                </a:solidFill>
                <a:latin typeface="Aptos Display" panose="020B0004020202020204" pitchFamily="34" charset="0"/>
                <a:ea typeface="+mj-ea"/>
                <a:cs typeface="+mj-cs"/>
              </a:defRPr>
            </a:lvl1pPr>
          </a:lstStyle>
          <a:p>
            <a:r>
              <a:rPr lang="en-US" sz="8000" dirty="0">
                <a:solidFill>
                  <a:schemeClr val="accent1">
                    <a:lumMod val="60000"/>
                    <a:lumOff val="40000"/>
                  </a:schemeClr>
                </a:solidFill>
              </a:rPr>
              <a:t>Answer in the chat</a:t>
            </a:r>
          </a:p>
        </p:txBody>
      </p:sp>
    </p:spTree>
    <p:extLst>
      <p:ext uri="{BB962C8B-B14F-4D97-AF65-F5344CB8AC3E}">
        <p14:creationId xmlns:p14="http://schemas.microsoft.com/office/powerpoint/2010/main" val="442291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29444C-C2A2-4A42-25EB-D7892037E01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FA802CE-00B6-338A-E6D6-1AB95C0EB094}"/>
              </a:ext>
            </a:extLst>
          </p:cNvPr>
          <p:cNvSpPr>
            <a:spLocks noGrp="1"/>
          </p:cNvSpPr>
          <p:nvPr>
            <p:ph type="title"/>
          </p:nvPr>
        </p:nvSpPr>
        <p:spPr>
          <a:xfrm>
            <a:off x="1139449" y="404644"/>
            <a:ext cx="10515600" cy="1325563"/>
          </a:xfrm>
        </p:spPr>
        <p:txBody>
          <a:bodyPr/>
          <a:lstStyle/>
          <a:p>
            <a:r>
              <a:rPr lang="en-US" dirty="0"/>
              <a:t>Conduct the Performance Review</a:t>
            </a:r>
          </a:p>
        </p:txBody>
      </p:sp>
      <p:sp>
        <p:nvSpPr>
          <p:cNvPr id="3" name="Content Placeholder 2">
            <a:extLst>
              <a:ext uri="{FF2B5EF4-FFF2-40B4-BE49-F238E27FC236}">
                <a16:creationId xmlns:a16="http://schemas.microsoft.com/office/drawing/2014/main" id="{00468F18-FFEB-5EC4-D0E7-1E4DD2B7AA58}"/>
              </a:ext>
            </a:extLst>
          </p:cNvPr>
          <p:cNvSpPr>
            <a:spLocks noGrp="1"/>
          </p:cNvSpPr>
          <p:nvPr>
            <p:ph idx="1"/>
          </p:nvPr>
        </p:nvSpPr>
        <p:spPr>
          <a:xfrm>
            <a:off x="1139449" y="1859340"/>
            <a:ext cx="9559031" cy="489117"/>
          </a:xfrm>
        </p:spPr>
        <p:txBody>
          <a:bodyPr>
            <a:noAutofit/>
          </a:bodyPr>
          <a:lstStyle/>
          <a:p>
            <a:pPr marL="514350" indent="-514350">
              <a:buFont typeface="+mj-lt"/>
              <a:buAutoNum type="arabicPeriod" startAt="3"/>
            </a:pPr>
            <a:r>
              <a:rPr lang="en-US" sz="2400" b="1" dirty="0"/>
              <a:t>Review progress, accomplishments, goals and competencies</a:t>
            </a:r>
          </a:p>
          <a:p>
            <a:pPr lvl="1">
              <a:spcBef>
                <a:spcPts val="1200"/>
              </a:spcBef>
              <a:spcAft>
                <a:spcPts val="1200"/>
              </a:spcAft>
            </a:pPr>
            <a:r>
              <a:rPr lang="en-US" sz="2000" dirty="0"/>
              <a:t>Go through the form together. For each section: </a:t>
            </a:r>
          </a:p>
          <a:p>
            <a:pPr marL="1428750" lvl="2" indent="-514350">
              <a:spcBef>
                <a:spcPts val="1200"/>
              </a:spcBef>
              <a:spcAft>
                <a:spcPts val="1200"/>
              </a:spcAft>
              <a:buFont typeface="Arial" panose="020B0604020202020204" pitchFamily="34" charset="0"/>
              <a:buChar char="•"/>
            </a:pPr>
            <a:r>
              <a:rPr lang="en-US" dirty="0"/>
              <a:t>Recognize successes and strengths</a:t>
            </a:r>
          </a:p>
          <a:p>
            <a:pPr marL="1428750" lvl="2" indent="-514350">
              <a:spcBef>
                <a:spcPts val="1200"/>
              </a:spcBef>
              <a:spcAft>
                <a:spcPts val="1200"/>
              </a:spcAft>
              <a:buFont typeface="Arial" panose="020B0604020202020204" pitchFamily="34" charset="0"/>
              <a:buChar char="•"/>
            </a:pPr>
            <a:r>
              <a:rPr lang="en-US" dirty="0"/>
              <a:t>Discuss challenges and barriers</a:t>
            </a:r>
          </a:p>
          <a:p>
            <a:endParaRPr lang="en-US" sz="2400" dirty="0"/>
          </a:p>
        </p:txBody>
      </p:sp>
    </p:spTree>
    <p:extLst>
      <p:ext uri="{BB962C8B-B14F-4D97-AF65-F5344CB8AC3E}">
        <p14:creationId xmlns:p14="http://schemas.microsoft.com/office/powerpoint/2010/main" val="103193397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83AE5E-649E-CAAD-5F76-1DF5595ABFC5}"/>
            </a:ext>
          </a:extLst>
        </p:cNvPr>
        <p:cNvGrpSpPr/>
        <p:nvPr/>
      </p:nvGrpSpPr>
      <p:grpSpPr>
        <a:xfrm>
          <a:off x="0" y="0"/>
          <a:ext cx="0" cy="0"/>
          <a:chOff x="0" y="0"/>
          <a:chExt cx="0" cy="0"/>
        </a:xfrm>
      </p:grpSpPr>
      <p:sp>
        <p:nvSpPr>
          <p:cNvPr id="6" name="Content Placeholder 5">
            <a:extLst>
              <a:ext uri="{FF2B5EF4-FFF2-40B4-BE49-F238E27FC236}">
                <a16:creationId xmlns:a16="http://schemas.microsoft.com/office/drawing/2014/main" id="{96C7122B-EFFB-F52F-B7AD-A8508EFB5B62}"/>
              </a:ext>
            </a:extLst>
          </p:cNvPr>
          <p:cNvSpPr>
            <a:spLocks noGrp="1"/>
          </p:cNvSpPr>
          <p:nvPr>
            <p:ph sz="half" idx="10"/>
          </p:nvPr>
        </p:nvSpPr>
        <p:spPr>
          <a:xfrm>
            <a:off x="6269882" y="702153"/>
            <a:ext cx="5617318" cy="2394832"/>
          </a:xfrm>
        </p:spPr>
        <p:txBody>
          <a:bodyPr/>
          <a:lstStyle/>
          <a:p>
            <a:pPr>
              <a:spcAft>
                <a:spcPts val="1200"/>
              </a:spcAft>
            </a:pPr>
            <a:r>
              <a:rPr lang="en-US" sz="2400" b="1" dirty="0"/>
              <a:t>TRUE OR FALSE</a:t>
            </a:r>
          </a:p>
          <a:p>
            <a:pPr>
              <a:spcAft>
                <a:spcPts val="1200"/>
              </a:spcAft>
            </a:pPr>
            <a:r>
              <a:rPr lang="en-US" sz="2000" dirty="0"/>
              <a:t>When an employee shares a challenge that is affecting their performance, the manager should explore the barrier, listen actively, and work with the employee to identify possible solutions and supports.</a:t>
            </a:r>
          </a:p>
        </p:txBody>
      </p:sp>
      <p:sp>
        <p:nvSpPr>
          <p:cNvPr id="9" name="TextBox 8">
            <a:extLst>
              <a:ext uri="{FF2B5EF4-FFF2-40B4-BE49-F238E27FC236}">
                <a16:creationId xmlns:a16="http://schemas.microsoft.com/office/drawing/2014/main" id="{AD3AED70-EBFF-6E77-82C4-8019724C98A4}"/>
              </a:ext>
            </a:extLst>
          </p:cNvPr>
          <p:cNvSpPr txBox="1"/>
          <p:nvPr/>
        </p:nvSpPr>
        <p:spPr>
          <a:xfrm>
            <a:off x="6269882" y="3283557"/>
            <a:ext cx="518160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ptos" panose="02110004020202020204"/>
                <a:ea typeface="+mn-ea"/>
                <a:cs typeface="+mn-cs"/>
              </a:rPr>
              <a:t>TRUE</a:t>
            </a:r>
          </a:p>
        </p:txBody>
      </p:sp>
      <p:sp>
        <p:nvSpPr>
          <p:cNvPr id="10" name="Speech Bubble: Rectangle with Corners Rounded 9">
            <a:extLst>
              <a:ext uri="{FF2B5EF4-FFF2-40B4-BE49-F238E27FC236}">
                <a16:creationId xmlns:a16="http://schemas.microsoft.com/office/drawing/2014/main" id="{5F758AEB-734E-BC4A-2331-0A0DE14AFB70}"/>
              </a:ext>
            </a:extLst>
          </p:cNvPr>
          <p:cNvSpPr/>
          <p:nvPr/>
        </p:nvSpPr>
        <p:spPr>
          <a:xfrm>
            <a:off x="8763000" y="4096360"/>
            <a:ext cx="3124200" cy="1974964"/>
          </a:xfrm>
          <a:prstGeom prst="wedgeRoundRectCallout">
            <a:avLst>
              <a:gd name="adj1" fmla="val 40316"/>
              <a:gd name="adj2" fmla="val 63711"/>
              <a:gd name="adj3" fmla="val 16667"/>
            </a:avLst>
          </a:prstGeom>
          <a:solidFill>
            <a:schemeClr val="accent1">
              <a:lumMod val="20000"/>
              <a:lumOff val="8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07CC235D-0DA0-7102-C66D-9E4704C454E1}"/>
              </a:ext>
            </a:extLst>
          </p:cNvPr>
          <p:cNvSpPr txBox="1"/>
          <p:nvPr/>
        </p:nvSpPr>
        <p:spPr>
          <a:xfrm>
            <a:off x="9234444" y="4461200"/>
            <a:ext cx="2652756" cy="1015663"/>
          </a:xfrm>
          <a:prstGeom prst="rect">
            <a:avLst/>
          </a:prstGeom>
          <a:noFill/>
        </p:spPr>
        <p:txBody>
          <a:bodyPr wrap="square">
            <a:spAutoFit/>
          </a:bodyPr>
          <a:lstStyle/>
          <a:p>
            <a:r>
              <a:rPr lang="en-US" sz="2000" b="0" i="1" kern="1200" dirty="0">
                <a:solidFill>
                  <a:schemeClr val="accent1"/>
                </a:solidFill>
                <a:effectLst/>
                <a:latin typeface="+mn-lt"/>
                <a:ea typeface="+mn-ea"/>
                <a:cs typeface="+mn-cs"/>
              </a:rPr>
              <a:t>What might you do to address this challenge? </a:t>
            </a:r>
            <a:endParaRPr lang="en-US" sz="2000" dirty="0">
              <a:solidFill>
                <a:schemeClr val="accent1"/>
              </a:solidFill>
            </a:endParaRPr>
          </a:p>
        </p:txBody>
      </p:sp>
      <p:sp>
        <p:nvSpPr>
          <p:cNvPr id="13" name="Title 3">
            <a:extLst>
              <a:ext uri="{FF2B5EF4-FFF2-40B4-BE49-F238E27FC236}">
                <a16:creationId xmlns:a16="http://schemas.microsoft.com/office/drawing/2014/main" id="{AEB7AE4E-3517-52CD-DD44-9C6562A469AD}"/>
              </a:ext>
            </a:extLst>
          </p:cNvPr>
          <p:cNvSpPr txBox="1">
            <a:spLocks/>
          </p:cNvSpPr>
          <p:nvPr/>
        </p:nvSpPr>
        <p:spPr>
          <a:xfrm>
            <a:off x="740518" y="2483457"/>
            <a:ext cx="3939744" cy="1600200"/>
          </a:xfrm>
          <a:prstGeom prst="rect">
            <a:avLst/>
          </a:prstGeom>
        </p:spPr>
        <p:txBody>
          <a:bodyPr anchor="b"/>
          <a:lstStyle>
            <a:lvl1pPr algn="l" defTabSz="914400" rtl="0" eaLnBrk="1" latinLnBrk="0" hangingPunct="1">
              <a:lnSpc>
                <a:spcPct val="90000"/>
              </a:lnSpc>
              <a:spcBef>
                <a:spcPct val="0"/>
              </a:spcBef>
              <a:buNone/>
              <a:defRPr sz="6000" b="1" kern="1200">
                <a:solidFill>
                  <a:schemeClr val="tx1"/>
                </a:solidFill>
                <a:latin typeface="Aptos Display" panose="020B0004020202020204" pitchFamily="34" charset="0"/>
                <a:ea typeface="+mj-ea"/>
                <a:cs typeface="+mj-cs"/>
              </a:defRPr>
            </a:lvl1pPr>
          </a:lstStyle>
          <a:p>
            <a:r>
              <a:rPr lang="en-US" sz="8000" dirty="0">
                <a:solidFill>
                  <a:schemeClr val="accent1">
                    <a:lumMod val="60000"/>
                    <a:lumOff val="40000"/>
                  </a:schemeClr>
                </a:solidFill>
              </a:rPr>
              <a:t>Answer in the chat</a:t>
            </a:r>
          </a:p>
        </p:txBody>
      </p:sp>
    </p:spTree>
    <p:extLst>
      <p:ext uri="{BB962C8B-B14F-4D97-AF65-F5344CB8AC3E}">
        <p14:creationId xmlns:p14="http://schemas.microsoft.com/office/powerpoint/2010/main" val="2864505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2"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EB0B58-A863-9F39-86D3-11246AFB3762}"/>
            </a:ext>
          </a:extLst>
        </p:cNvPr>
        <p:cNvGrpSpPr/>
        <p:nvPr/>
      </p:nvGrpSpPr>
      <p:grpSpPr>
        <a:xfrm>
          <a:off x="0" y="0"/>
          <a:ext cx="0" cy="0"/>
          <a:chOff x="0" y="0"/>
          <a:chExt cx="0" cy="0"/>
        </a:xfrm>
      </p:grpSpPr>
      <p:sp>
        <p:nvSpPr>
          <p:cNvPr id="6" name="Content Placeholder 5">
            <a:extLst>
              <a:ext uri="{FF2B5EF4-FFF2-40B4-BE49-F238E27FC236}">
                <a16:creationId xmlns:a16="http://schemas.microsoft.com/office/drawing/2014/main" id="{09E749E1-1947-7954-C530-D0A333FB5954}"/>
              </a:ext>
            </a:extLst>
          </p:cNvPr>
          <p:cNvSpPr>
            <a:spLocks noGrp="1"/>
          </p:cNvSpPr>
          <p:nvPr>
            <p:ph sz="half" idx="10"/>
          </p:nvPr>
        </p:nvSpPr>
        <p:spPr>
          <a:xfrm>
            <a:off x="6269882" y="762000"/>
            <a:ext cx="5571597" cy="2956560"/>
          </a:xfrm>
        </p:spPr>
        <p:txBody>
          <a:bodyPr/>
          <a:lstStyle/>
          <a:p>
            <a:pPr>
              <a:spcAft>
                <a:spcPts val="1200"/>
              </a:spcAft>
            </a:pPr>
            <a:r>
              <a:rPr lang="en-US" sz="2000" b="1" dirty="0"/>
              <a:t>What is an important responsibility of the manager when barriers to success are identified?</a:t>
            </a:r>
          </a:p>
          <a:p>
            <a:pPr marL="457200" indent="-457200">
              <a:buAutoNum type="alphaUcPeriod"/>
            </a:pPr>
            <a:r>
              <a:rPr lang="en-US" sz="2000" dirty="0"/>
              <a:t>Assign blame. </a:t>
            </a:r>
          </a:p>
          <a:p>
            <a:pPr marL="457200" indent="-457200">
              <a:buAutoNum type="alphaUcPeriod"/>
            </a:pPr>
            <a:r>
              <a:rPr lang="en-US" sz="2000" dirty="0"/>
              <a:t>Discuss supports, resources, and adjustments that may help.</a:t>
            </a:r>
          </a:p>
          <a:p>
            <a:pPr marL="457200" indent="-457200">
              <a:buAutoNum type="alphaUcPeriod"/>
            </a:pPr>
            <a:r>
              <a:rPr lang="en-US" sz="2000" dirty="0"/>
              <a:t>Change the employee's job immediately. </a:t>
            </a:r>
          </a:p>
          <a:p>
            <a:pPr marL="457200" indent="-457200">
              <a:buAutoNum type="alphaUcPeriod"/>
            </a:pPr>
            <a:r>
              <a:rPr lang="en-US" sz="2000" dirty="0"/>
              <a:t>Look for another job yourself. </a:t>
            </a:r>
          </a:p>
        </p:txBody>
      </p:sp>
      <p:sp>
        <p:nvSpPr>
          <p:cNvPr id="9" name="TextBox 8">
            <a:extLst>
              <a:ext uri="{FF2B5EF4-FFF2-40B4-BE49-F238E27FC236}">
                <a16:creationId xmlns:a16="http://schemas.microsoft.com/office/drawing/2014/main" id="{B5120ACF-FABD-C9F6-4A5C-1B3E3676CDC0}"/>
              </a:ext>
            </a:extLst>
          </p:cNvPr>
          <p:cNvSpPr txBox="1"/>
          <p:nvPr/>
        </p:nvSpPr>
        <p:spPr>
          <a:xfrm>
            <a:off x="6269882" y="4169634"/>
            <a:ext cx="2451016" cy="163121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Aptos" panose="02110004020202020204"/>
                <a:ea typeface="+mn-ea"/>
                <a:cs typeface="+mn-cs"/>
              </a:rPr>
              <a:t>Answer B</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ptos" panose="02110004020202020204"/>
                <a:ea typeface="+mn-ea"/>
                <a:cs typeface="+mn-cs"/>
              </a:rPr>
              <a:t>Discuss supports, resources and adjustments that might help</a:t>
            </a:r>
          </a:p>
        </p:txBody>
      </p:sp>
      <p:sp>
        <p:nvSpPr>
          <p:cNvPr id="5" name="Speech Bubble: Rectangle with Corners Rounded 4">
            <a:extLst>
              <a:ext uri="{FF2B5EF4-FFF2-40B4-BE49-F238E27FC236}">
                <a16:creationId xmlns:a16="http://schemas.microsoft.com/office/drawing/2014/main" id="{CEB8D89C-5A0B-6257-F943-340F671CBB24}"/>
              </a:ext>
            </a:extLst>
          </p:cNvPr>
          <p:cNvSpPr/>
          <p:nvPr/>
        </p:nvSpPr>
        <p:spPr>
          <a:xfrm>
            <a:off x="9285747" y="4083657"/>
            <a:ext cx="2555732" cy="1717193"/>
          </a:xfrm>
          <a:prstGeom prst="wedgeRoundRectCallout">
            <a:avLst>
              <a:gd name="adj1" fmla="val 38381"/>
              <a:gd name="adj2" fmla="val 62951"/>
              <a:gd name="adj3" fmla="val 16667"/>
            </a:avLst>
          </a:prstGeom>
          <a:solidFill>
            <a:schemeClr val="accent1">
              <a:lumMod val="20000"/>
              <a:lumOff val="8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91BD34EB-135C-1DAB-E582-9F290E5599C5}"/>
              </a:ext>
            </a:extLst>
          </p:cNvPr>
          <p:cNvSpPr txBox="1"/>
          <p:nvPr/>
        </p:nvSpPr>
        <p:spPr>
          <a:xfrm>
            <a:off x="9575307" y="4126645"/>
            <a:ext cx="2436897" cy="1631216"/>
          </a:xfrm>
          <a:prstGeom prst="rect">
            <a:avLst/>
          </a:prstGeom>
          <a:noFill/>
        </p:spPr>
        <p:txBody>
          <a:bodyPr wrap="square">
            <a:spAutoFit/>
          </a:bodyPr>
          <a:lstStyle/>
          <a:p>
            <a:r>
              <a:rPr lang="en-US" sz="2000" b="0" i="1" kern="1200" dirty="0">
                <a:solidFill>
                  <a:schemeClr val="accent1"/>
                </a:solidFill>
                <a:effectLst/>
                <a:latin typeface="+mn-lt"/>
                <a:ea typeface="+mn-ea"/>
                <a:cs typeface="+mn-cs"/>
              </a:rPr>
              <a:t>I’ll have a discussion with </a:t>
            </a:r>
          </a:p>
          <a:p>
            <a:r>
              <a:rPr lang="en-US" sz="2000" b="0" i="1" kern="1200" dirty="0">
                <a:solidFill>
                  <a:schemeClr val="accent1"/>
                </a:solidFill>
                <a:effectLst/>
                <a:latin typeface="+mn-lt"/>
                <a:ea typeface="+mn-ea"/>
                <a:cs typeface="+mn-cs"/>
              </a:rPr>
              <a:t>my director to see what might be changed.</a:t>
            </a:r>
            <a:endParaRPr lang="en-US" sz="2000" dirty="0">
              <a:solidFill>
                <a:schemeClr val="accent1"/>
              </a:solidFill>
            </a:endParaRPr>
          </a:p>
        </p:txBody>
      </p:sp>
      <p:sp>
        <p:nvSpPr>
          <p:cNvPr id="14" name="Title 3">
            <a:extLst>
              <a:ext uri="{FF2B5EF4-FFF2-40B4-BE49-F238E27FC236}">
                <a16:creationId xmlns:a16="http://schemas.microsoft.com/office/drawing/2014/main" id="{67F08F54-42DB-D4C9-5A8E-B554541C4D7B}"/>
              </a:ext>
            </a:extLst>
          </p:cNvPr>
          <p:cNvSpPr txBox="1">
            <a:spLocks/>
          </p:cNvSpPr>
          <p:nvPr/>
        </p:nvSpPr>
        <p:spPr>
          <a:xfrm>
            <a:off x="740518" y="2483457"/>
            <a:ext cx="3939744" cy="1600200"/>
          </a:xfrm>
          <a:prstGeom prst="rect">
            <a:avLst/>
          </a:prstGeom>
        </p:spPr>
        <p:txBody>
          <a:bodyPr anchor="b"/>
          <a:lstStyle>
            <a:lvl1pPr algn="l" defTabSz="914400" rtl="0" eaLnBrk="1" latinLnBrk="0" hangingPunct="1">
              <a:lnSpc>
                <a:spcPct val="90000"/>
              </a:lnSpc>
              <a:spcBef>
                <a:spcPct val="0"/>
              </a:spcBef>
              <a:buNone/>
              <a:defRPr sz="6000" b="1" kern="1200">
                <a:solidFill>
                  <a:schemeClr val="tx1"/>
                </a:solidFill>
                <a:latin typeface="Aptos Display" panose="020B0004020202020204" pitchFamily="34" charset="0"/>
                <a:ea typeface="+mj-ea"/>
                <a:cs typeface="+mj-cs"/>
              </a:defRPr>
            </a:lvl1pPr>
          </a:lstStyle>
          <a:p>
            <a:r>
              <a:rPr lang="en-US" sz="8000" dirty="0">
                <a:solidFill>
                  <a:schemeClr val="accent1">
                    <a:lumMod val="60000"/>
                    <a:lumOff val="40000"/>
                  </a:schemeClr>
                </a:solidFill>
              </a:rPr>
              <a:t>Answer in the chat</a:t>
            </a:r>
          </a:p>
        </p:txBody>
      </p:sp>
    </p:spTree>
    <p:extLst>
      <p:ext uri="{BB962C8B-B14F-4D97-AF65-F5344CB8AC3E}">
        <p14:creationId xmlns:p14="http://schemas.microsoft.com/office/powerpoint/2010/main" val="2384323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9">
                                            <p:txEl>
                                              <p:pRg st="1" end="1"/>
                                            </p:txEl>
                                          </p:spTgt>
                                        </p:tgtEl>
                                        <p:attrNameLst>
                                          <p:attrName>style.visibility</p:attrName>
                                        </p:attrNameLst>
                                      </p:cBhvr>
                                      <p:to>
                                        <p:strVal val="visible"/>
                                      </p:to>
                                    </p:set>
                                    <p:animEffect transition="in" filter="fade">
                                      <p:cBhvr>
                                        <p:cTn id="10" dur="500"/>
                                        <p:tgtEl>
                                          <p:spTgt spid="9">
                                            <p:txEl>
                                              <p:pRg st="1" end="1"/>
                                            </p:txEl>
                                          </p:spTgt>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468803-22ED-084E-6E2D-A178D5EDFF6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64801A0-3E88-5990-A708-C252947EAE4B}"/>
              </a:ext>
            </a:extLst>
          </p:cNvPr>
          <p:cNvSpPr>
            <a:spLocks noGrp="1"/>
          </p:cNvSpPr>
          <p:nvPr>
            <p:ph type="title"/>
          </p:nvPr>
        </p:nvSpPr>
        <p:spPr>
          <a:xfrm>
            <a:off x="1139449" y="404644"/>
            <a:ext cx="10515600" cy="1325563"/>
          </a:xfrm>
        </p:spPr>
        <p:txBody>
          <a:bodyPr/>
          <a:lstStyle/>
          <a:p>
            <a:r>
              <a:rPr lang="en-US" dirty="0"/>
              <a:t>Conduct the Performance Review</a:t>
            </a:r>
          </a:p>
        </p:txBody>
      </p:sp>
      <p:sp>
        <p:nvSpPr>
          <p:cNvPr id="3" name="Content Placeholder 2">
            <a:extLst>
              <a:ext uri="{FF2B5EF4-FFF2-40B4-BE49-F238E27FC236}">
                <a16:creationId xmlns:a16="http://schemas.microsoft.com/office/drawing/2014/main" id="{9363A4F9-C816-48E7-86B6-88455C9DE9BC}"/>
              </a:ext>
            </a:extLst>
          </p:cNvPr>
          <p:cNvSpPr>
            <a:spLocks noGrp="1"/>
          </p:cNvSpPr>
          <p:nvPr>
            <p:ph idx="1"/>
          </p:nvPr>
        </p:nvSpPr>
        <p:spPr>
          <a:xfrm>
            <a:off x="1139449" y="1859340"/>
            <a:ext cx="9559031" cy="489117"/>
          </a:xfrm>
        </p:spPr>
        <p:txBody>
          <a:bodyPr>
            <a:noAutofit/>
          </a:bodyPr>
          <a:lstStyle/>
          <a:p>
            <a:pPr marL="514350" indent="-514350">
              <a:buFont typeface="+mj-lt"/>
              <a:buAutoNum type="arabicPeriod" startAt="3"/>
            </a:pPr>
            <a:r>
              <a:rPr lang="en-US" sz="2400" b="1" dirty="0"/>
              <a:t>Review progress, accomplishments, goals and competencies</a:t>
            </a:r>
          </a:p>
          <a:p>
            <a:pPr lvl="1">
              <a:spcBef>
                <a:spcPts val="1200"/>
              </a:spcBef>
              <a:spcAft>
                <a:spcPts val="1200"/>
              </a:spcAft>
            </a:pPr>
            <a:r>
              <a:rPr lang="en-US" sz="2000" dirty="0"/>
              <a:t>Go through the form together. For each section: </a:t>
            </a:r>
          </a:p>
          <a:p>
            <a:pPr marL="1428750" lvl="2" indent="-514350">
              <a:spcBef>
                <a:spcPts val="1200"/>
              </a:spcBef>
              <a:spcAft>
                <a:spcPts val="1200"/>
              </a:spcAft>
              <a:buFont typeface="Arial" panose="020B0604020202020204" pitchFamily="34" charset="0"/>
              <a:buChar char="•"/>
            </a:pPr>
            <a:r>
              <a:rPr lang="en-US" dirty="0"/>
              <a:t>Recognize successes and strengths</a:t>
            </a:r>
          </a:p>
          <a:p>
            <a:pPr marL="1428750" lvl="2" indent="-514350">
              <a:spcBef>
                <a:spcPts val="1200"/>
              </a:spcBef>
              <a:spcAft>
                <a:spcPts val="1200"/>
              </a:spcAft>
              <a:buFont typeface="Arial" panose="020B0604020202020204" pitchFamily="34" charset="0"/>
              <a:buChar char="•"/>
            </a:pPr>
            <a:r>
              <a:rPr lang="en-US" dirty="0"/>
              <a:t>Discuss challenges and barriers</a:t>
            </a:r>
          </a:p>
          <a:p>
            <a:pPr marL="1428750" lvl="2" indent="-514350">
              <a:spcBef>
                <a:spcPts val="1200"/>
              </a:spcBef>
              <a:spcAft>
                <a:spcPts val="1200"/>
              </a:spcAft>
              <a:buFont typeface="Arial" panose="020B0604020202020204" pitchFamily="34" charset="0"/>
              <a:buChar char="•"/>
            </a:pPr>
            <a:r>
              <a:rPr lang="en-US" dirty="0"/>
              <a:t>Be clear on areas that need improvement</a:t>
            </a:r>
          </a:p>
          <a:p>
            <a:endParaRPr lang="en-US" sz="2400" dirty="0"/>
          </a:p>
        </p:txBody>
      </p:sp>
    </p:spTree>
    <p:extLst>
      <p:ext uri="{BB962C8B-B14F-4D97-AF65-F5344CB8AC3E}">
        <p14:creationId xmlns:p14="http://schemas.microsoft.com/office/powerpoint/2010/main" val="119568960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98555E-11C9-772D-1D37-2F44A6A4935C}"/>
            </a:ext>
          </a:extLst>
        </p:cNvPr>
        <p:cNvGrpSpPr/>
        <p:nvPr/>
      </p:nvGrpSpPr>
      <p:grpSpPr>
        <a:xfrm>
          <a:off x="0" y="0"/>
          <a:ext cx="0" cy="0"/>
          <a:chOff x="0" y="0"/>
          <a:chExt cx="0" cy="0"/>
        </a:xfrm>
      </p:grpSpPr>
      <p:sp>
        <p:nvSpPr>
          <p:cNvPr id="6" name="Content Placeholder 5">
            <a:extLst>
              <a:ext uri="{FF2B5EF4-FFF2-40B4-BE49-F238E27FC236}">
                <a16:creationId xmlns:a16="http://schemas.microsoft.com/office/drawing/2014/main" id="{E3F5359E-6379-9227-83F1-6677CDB834F9}"/>
              </a:ext>
            </a:extLst>
          </p:cNvPr>
          <p:cNvSpPr>
            <a:spLocks noGrp="1"/>
          </p:cNvSpPr>
          <p:nvPr>
            <p:ph sz="half" idx="10"/>
          </p:nvPr>
        </p:nvSpPr>
        <p:spPr>
          <a:xfrm>
            <a:off x="6269882" y="703280"/>
            <a:ext cx="5571597" cy="2394832"/>
          </a:xfrm>
        </p:spPr>
        <p:txBody>
          <a:bodyPr/>
          <a:lstStyle/>
          <a:p>
            <a:pPr>
              <a:spcAft>
                <a:spcPts val="1200"/>
              </a:spcAft>
            </a:pPr>
            <a:r>
              <a:rPr lang="en-US" sz="2400" b="1" dirty="0"/>
              <a:t>When giving difficult feedback,</a:t>
            </a:r>
            <a:br>
              <a:rPr lang="en-US" sz="2400" b="1" dirty="0"/>
            </a:br>
            <a:r>
              <a:rPr lang="en-US" sz="2400" b="1" dirty="0"/>
              <a:t>the acronym DEAR stands for: </a:t>
            </a:r>
          </a:p>
          <a:p>
            <a:pPr marL="457200" indent="-457200">
              <a:spcAft>
                <a:spcPts val="1200"/>
              </a:spcAft>
              <a:buAutoNum type="alphaUcPeriod"/>
            </a:pPr>
            <a:r>
              <a:rPr lang="en-US" sz="2000" dirty="0"/>
              <a:t>Discuss, Explain, Agree, Reflect </a:t>
            </a:r>
          </a:p>
          <a:p>
            <a:pPr marL="457200" indent="-457200">
              <a:spcAft>
                <a:spcPts val="1200"/>
              </a:spcAft>
              <a:buAutoNum type="alphaUcPeriod"/>
            </a:pPr>
            <a:r>
              <a:rPr lang="en-US" sz="2000" dirty="0"/>
              <a:t>Describe, Empathize, Ask, Respond</a:t>
            </a:r>
          </a:p>
          <a:p>
            <a:pPr marL="457200" indent="-457200">
              <a:spcAft>
                <a:spcPts val="1200"/>
              </a:spcAft>
              <a:buAutoNum type="alphaUcPeriod"/>
            </a:pPr>
            <a:r>
              <a:rPr lang="en-US" sz="2000" dirty="0"/>
              <a:t>Define, Evaluate, Act, Review</a:t>
            </a:r>
          </a:p>
          <a:p>
            <a:pPr marL="457200" indent="-457200">
              <a:spcAft>
                <a:spcPts val="1200"/>
              </a:spcAft>
              <a:buAutoNum type="alphaUcPeriod"/>
            </a:pPr>
            <a:r>
              <a:rPr lang="en-US" sz="2000" dirty="0"/>
              <a:t>Decide, Engage, Analyze, Report</a:t>
            </a:r>
          </a:p>
        </p:txBody>
      </p:sp>
      <p:sp>
        <p:nvSpPr>
          <p:cNvPr id="4" name="Title 3">
            <a:extLst>
              <a:ext uri="{FF2B5EF4-FFF2-40B4-BE49-F238E27FC236}">
                <a16:creationId xmlns:a16="http://schemas.microsoft.com/office/drawing/2014/main" id="{EEA9FB9F-53B4-6DC1-F02F-5788A8E32287}"/>
              </a:ext>
            </a:extLst>
          </p:cNvPr>
          <p:cNvSpPr>
            <a:spLocks noGrp="1"/>
          </p:cNvSpPr>
          <p:nvPr>
            <p:ph type="title"/>
          </p:nvPr>
        </p:nvSpPr>
        <p:spPr>
          <a:xfrm>
            <a:off x="740517" y="762000"/>
            <a:ext cx="3939744" cy="1600200"/>
          </a:xfrm>
        </p:spPr>
        <p:txBody>
          <a:bodyPr/>
          <a:lstStyle/>
          <a:p>
            <a:r>
              <a:rPr lang="en-US" dirty="0">
                <a:solidFill>
                  <a:schemeClr val="bg1"/>
                </a:solidFill>
              </a:rPr>
              <a:t>Answer in </a:t>
            </a:r>
            <a:br>
              <a:rPr lang="en-US" dirty="0">
                <a:solidFill>
                  <a:schemeClr val="bg1"/>
                </a:solidFill>
              </a:rPr>
            </a:br>
            <a:r>
              <a:rPr lang="en-US" dirty="0">
                <a:solidFill>
                  <a:schemeClr val="bg1"/>
                </a:solidFill>
              </a:rPr>
              <a:t>the chat</a:t>
            </a:r>
          </a:p>
        </p:txBody>
      </p:sp>
      <p:sp>
        <p:nvSpPr>
          <p:cNvPr id="9" name="TextBox 8">
            <a:extLst>
              <a:ext uri="{FF2B5EF4-FFF2-40B4-BE49-F238E27FC236}">
                <a16:creationId xmlns:a16="http://schemas.microsoft.com/office/drawing/2014/main" id="{94C65582-C369-3701-676B-ACAF737AB34E}"/>
              </a:ext>
            </a:extLst>
          </p:cNvPr>
          <p:cNvSpPr txBox="1"/>
          <p:nvPr/>
        </p:nvSpPr>
        <p:spPr>
          <a:xfrm>
            <a:off x="6269882" y="4362944"/>
            <a:ext cx="518160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ptos" panose="02110004020202020204"/>
                <a:ea typeface="+mn-ea"/>
                <a:cs typeface="+mn-cs"/>
              </a:rPr>
              <a:t>ANSWER:  B</a:t>
            </a:r>
          </a:p>
        </p:txBody>
      </p:sp>
    </p:spTree>
    <p:extLst>
      <p:ext uri="{BB962C8B-B14F-4D97-AF65-F5344CB8AC3E}">
        <p14:creationId xmlns:p14="http://schemas.microsoft.com/office/powerpoint/2010/main" val="1844211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0ECDBE-0C73-A808-E504-5C3AF89CA7C9}"/>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91A9F697-9DBB-19F7-BA2D-362C132C2DE6}"/>
              </a:ext>
            </a:extLst>
          </p:cNvPr>
          <p:cNvSpPr txBox="1">
            <a:spLocks/>
          </p:cNvSpPr>
          <p:nvPr/>
        </p:nvSpPr>
        <p:spPr>
          <a:xfrm>
            <a:off x="1" y="482600"/>
            <a:ext cx="12191999" cy="1188950"/>
          </a:xfrm>
          <a:prstGeom prst="rect">
            <a:avLst/>
          </a:prstGeom>
        </p:spPr>
        <p:txBody>
          <a:bodyPr vert="horz" lIns="60960" tIns="30480" rIns="60960" bIns="30480" rtlCol="0" anchor="b">
            <a:normAutofit/>
          </a:bodyPr>
          <a:lstStyle>
            <a:lvl1pPr marL="0" algn="l" defTabSz="1371600" rtl="0" eaLnBrk="1" latinLnBrk="0" hangingPunct="1">
              <a:lnSpc>
                <a:spcPct val="85000"/>
              </a:lnSpc>
              <a:spcBef>
                <a:spcPct val="0"/>
              </a:spcBef>
              <a:buNone/>
              <a:defRPr sz="7200" kern="1200" spc="-75" baseline="0">
                <a:solidFill>
                  <a:schemeClr val="tx1">
                    <a:lumMod val="75000"/>
                    <a:lumOff val="25000"/>
                  </a:schemeClr>
                </a:solidFill>
                <a:latin typeface="+mj-lt"/>
                <a:ea typeface="+mj-ea"/>
                <a:cs typeface="+mj-cs"/>
              </a:defRPr>
            </a:lvl1pPr>
          </a:lstStyle>
          <a:p>
            <a:pPr algn="ctr" defTabSz="914446">
              <a:defRPr/>
            </a:pPr>
            <a:r>
              <a:rPr lang="en-US" sz="5867" b="1" spc="-50" dirty="0">
                <a:solidFill>
                  <a:srgbClr val="000000">
                    <a:lumMod val="75000"/>
                    <a:lumOff val="25000"/>
                  </a:srgbClr>
                </a:solidFill>
                <a:latin typeface="+mn-lt"/>
              </a:rPr>
              <a:t>The D.E.A.R. Model</a:t>
            </a:r>
            <a:endParaRPr lang="en-US" sz="5867" spc="-50" dirty="0">
              <a:solidFill>
                <a:srgbClr val="000000">
                  <a:lumMod val="75000"/>
                  <a:lumOff val="25000"/>
                </a:srgbClr>
              </a:solidFill>
              <a:latin typeface="+mn-lt"/>
              <a:ea typeface="Calibri"/>
              <a:cs typeface="Calibri"/>
            </a:endParaRPr>
          </a:p>
        </p:txBody>
      </p:sp>
      <p:sp>
        <p:nvSpPr>
          <p:cNvPr id="2" name="Rectangle 1">
            <a:extLst>
              <a:ext uri="{FF2B5EF4-FFF2-40B4-BE49-F238E27FC236}">
                <a16:creationId xmlns:a16="http://schemas.microsoft.com/office/drawing/2014/main" id="{ED0ADA5D-2965-51EA-FF0A-A867C5343568}"/>
              </a:ext>
            </a:extLst>
          </p:cNvPr>
          <p:cNvSpPr/>
          <p:nvPr/>
        </p:nvSpPr>
        <p:spPr>
          <a:xfrm>
            <a:off x="3408220" y="2124363"/>
            <a:ext cx="2590800" cy="381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fontAlgn="t">
              <a:spcAft>
                <a:spcPts val="800"/>
              </a:spcAft>
            </a:pPr>
            <a:r>
              <a:rPr lang="en-US" sz="6400" b="1" dirty="0"/>
              <a:t>E </a:t>
            </a:r>
          </a:p>
          <a:p>
            <a:pPr algn="ctr" fontAlgn="t">
              <a:spcAft>
                <a:spcPts val="800"/>
              </a:spcAft>
            </a:pPr>
            <a:r>
              <a:rPr lang="en-US" sz="2800" b="1" dirty="0"/>
              <a:t>Empathize </a:t>
            </a:r>
          </a:p>
          <a:p>
            <a:pPr algn="ctr" fontAlgn="t">
              <a:spcAft>
                <a:spcPts val="800"/>
              </a:spcAft>
            </a:pPr>
            <a:endParaRPr lang="en-US" sz="1867" b="1" dirty="0"/>
          </a:p>
          <a:p>
            <a:pPr algn="ctr" fontAlgn="t">
              <a:spcAft>
                <a:spcPts val="800"/>
              </a:spcAft>
            </a:pPr>
            <a:r>
              <a:rPr lang="en-US" sz="1600" dirty="0"/>
              <a:t>Acknowledge the human challenge.</a:t>
            </a:r>
          </a:p>
          <a:p>
            <a:pPr algn="ctr" fontAlgn="t">
              <a:spcAft>
                <a:spcPts val="800"/>
              </a:spcAft>
            </a:pPr>
            <a:r>
              <a:rPr lang="en-US" sz="1600" dirty="0"/>
              <a:t>“I imagine things might have been overwhelming…”</a:t>
            </a:r>
          </a:p>
        </p:txBody>
      </p:sp>
      <p:sp>
        <p:nvSpPr>
          <p:cNvPr id="3" name="Rectangle 2">
            <a:extLst>
              <a:ext uri="{FF2B5EF4-FFF2-40B4-BE49-F238E27FC236}">
                <a16:creationId xmlns:a16="http://schemas.microsoft.com/office/drawing/2014/main" id="{8F407398-8484-7022-E669-770088071BF6}"/>
              </a:ext>
            </a:extLst>
          </p:cNvPr>
          <p:cNvSpPr/>
          <p:nvPr/>
        </p:nvSpPr>
        <p:spPr>
          <a:xfrm>
            <a:off x="6160655" y="2127782"/>
            <a:ext cx="2590800" cy="381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fontAlgn="t">
              <a:spcAft>
                <a:spcPts val="800"/>
              </a:spcAft>
            </a:pPr>
            <a:r>
              <a:rPr lang="en-US" sz="6400" b="1" dirty="0"/>
              <a:t>A</a:t>
            </a:r>
          </a:p>
          <a:p>
            <a:pPr algn="ctr" fontAlgn="t">
              <a:spcAft>
                <a:spcPts val="800"/>
              </a:spcAft>
            </a:pPr>
            <a:r>
              <a:rPr lang="en-US" sz="2800" b="1" dirty="0"/>
              <a:t>Ask</a:t>
            </a:r>
          </a:p>
          <a:p>
            <a:pPr algn="ctr" fontAlgn="t">
              <a:spcAft>
                <a:spcPts val="800"/>
              </a:spcAft>
            </a:pPr>
            <a:endParaRPr lang="en-US" sz="1600" dirty="0"/>
          </a:p>
          <a:p>
            <a:pPr algn="ctr" fontAlgn="t">
              <a:spcAft>
                <a:spcPts val="800"/>
              </a:spcAft>
            </a:pPr>
            <a:r>
              <a:rPr lang="en-US" sz="1600" dirty="0"/>
              <a:t>Get their perspective </a:t>
            </a:r>
          </a:p>
          <a:p>
            <a:pPr algn="ctr" fontAlgn="t">
              <a:spcAft>
                <a:spcPts val="800"/>
              </a:spcAft>
            </a:pPr>
            <a:r>
              <a:rPr lang="en-US" sz="1600" dirty="0"/>
              <a:t>“Can you walk me through what’s been going on?”</a:t>
            </a:r>
          </a:p>
        </p:txBody>
      </p:sp>
      <p:sp>
        <p:nvSpPr>
          <p:cNvPr id="4" name="Rectangle 3">
            <a:extLst>
              <a:ext uri="{FF2B5EF4-FFF2-40B4-BE49-F238E27FC236}">
                <a16:creationId xmlns:a16="http://schemas.microsoft.com/office/drawing/2014/main" id="{FFCCC600-29D2-052B-C59E-3AC9A307E7F8}"/>
              </a:ext>
            </a:extLst>
          </p:cNvPr>
          <p:cNvSpPr/>
          <p:nvPr/>
        </p:nvSpPr>
        <p:spPr>
          <a:xfrm>
            <a:off x="8940800" y="2108200"/>
            <a:ext cx="2581561" cy="381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fontAlgn="t">
              <a:spcAft>
                <a:spcPts val="800"/>
              </a:spcAft>
            </a:pPr>
            <a:r>
              <a:rPr lang="en-US" sz="6400" b="1" dirty="0"/>
              <a:t>R</a:t>
            </a:r>
          </a:p>
          <a:p>
            <a:pPr algn="ctr" fontAlgn="t">
              <a:spcAft>
                <a:spcPts val="800"/>
              </a:spcAft>
            </a:pPr>
            <a:r>
              <a:rPr lang="en-US" sz="2400" b="1" dirty="0"/>
              <a:t>Respond</a:t>
            </a:r>
          </a:p>
          <a:p>
            <a:pPr algn="ctr" fontAlgn="t">
              <a:spcAft>
                <a:spcPts val="800"/>
              </a:spcAft>
            </a:pPr>
            <a:endParaRPr lang="en-US" sz="1600" dirty="0"/>
          </a:p>
          <a:p>
            <a:pPr algn="ctr" fontAlgn="t">
              <a:spcAft>
                <a:spcPts val="800"/>
              </a:spcAft>
            </a:pPr>
            <a:r>
              <a:rPr lang="en-US" sz="1600" dirty="0"/>
              <a:t>Explain the impact and explore</a:t>
            </a:r>
          </a:p>
          <a:p>
            <a:pPr algn="ctr" fontAlgn="t">
              <a:spcAft>
                <a:spcPts val="800"/>
              </a:spcAft>
            </a:pPr>
            <a:r>
              <a:rPr lang="en-US" sz="1600" dirty="0"/>
              <a:t>“Here’s how this impacts things. What can we do moving forward?”</a:t>
            </a:r>
          </a:p>
        </p:txBody>
      </p:sp>
      <p:sp>
        <p:nvSpPr>
          <p:cNvPr id="5" name="Rectangle 4">
            <a:extLst>
              <a:ext uri="{FF2B5EF4-FFF2-40B4-BE49-F238E27FC236}">
                <a16:creationId xmlns:a16="http://schemas.microsoft.com/office/drawing/2014/main" id="{7904C247-87D8-B0C1-A6BB-22A35E041BB7}"/>
              </a:ext>
            </a:extLst>
          </p:cNvPr>
          <p:cNvSpPr/>
          <p:nvPr/>
        </p:nvSpPr>
        <p:spPr>
          <a:xfrm>
            <a:off x="637312" y="2124363"/>
            <a:ext cx="2590800" cy="381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fontAlgn="t">
              <a:spcAft>
                <a:spcPts val="800"/>
              </a:spcAft>
            </a:pPr>
            <a:r>
              <a:rPr lang="en-US" sz="6400" b="1" dirty="0"/>
              <a:t>D </a:t>
            </a:r>
          </a:p>
          <a:p>
            <a:pPr algn="ctr" fontAlgn="t">
              <a:spcAft>
                <a:spcPts val="800"/>
              </a:spcAft>
            </a:pPr>
            <a:r>
              <a:rPr lang="en-US" sz="3200" b="1" dirty="0"/>
              <a:t>Describe </a:t>
            </a:r>
          </a:p>
          <a:p>
            <a:pPr algn="ctr" fontAlgn="t">
              <a:spcAft>
                <a:spcPts val="800"/>
              </a:spcAft>
            </a:pPr>
            <a:endParaRPr lang="en-US" sz="1867" b="1" dirty="0"/>
          </a:p>
          <a:p>
            <a:pPr algn="ctr" fontAlgn="t">
              <a:spcAft>
                <a:spcPts val="800"/>
              </a:spcAft>
            </a:pPr>
            <a:r>
              <a:rPr lang="en-US" sz="1600" dirty="0"/>
              <a:t>The behaviour as observed.</a:t>
            </a:r>
          </a:p>
          <a:p>
            <a:pPr algn="ctr" fontAlgn="t">
              <a:spcAft>
                <a:spcPts val="800"/>
              </a:spcAft>
            </a:pPr>
            <a:r>
              <a:rPr lang="en-US" sz="1600" dirty="0"/>
              <a:t>“I noticed you missed two deadlines…”</a:t>
            </a:r>
          </a:p>
        </p:txBody>
      </p:sp>
    </p:spTree>
    <p:extLst>
      <p:ext uri="{BB962C8B-B14F-4D97-AF65-F5344CB8AC3E}">
        <p14:creationId xmlns:p14="http://schemas.microsoft.com/office/powerpoint/2010/main" val="313433309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E2AB31-2424-51D9-85B7-688B783D98DA}"/>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808956E4-7FCD-3804-486D-9A13235479A8}"/>
              </a:ext>
            </a:extLst>
          </p:cNvPr>
          <p:cNvSpPr txBox="1">
            <a:spLocks/>
          </p:cNvSpPr>
          <p:nvPr/>
        </p:nvSpPr>
        <p:spPr>
          <a:xfrm>
            <a:off x="1" y="482600"/>
            <a:ext cx="12191999" cy="1188950"/>
          </a:xfrm>
          <a:prstGeom prst="rect">
            <a:avLst/>
          </a:prstGeom>
        </p:spPr>
        <p:txBody>
          <a:bodyPr vert="horz" lIns="60960" tIns="30480" rIns="60960" bIns="30480" rtlCol="0" anchor="b">
            <a:normAutofit/>
          </a:bodyPr>
          <a:lstStyle>
            <a:lvl1pPr marL="0" algn="l" defTabSz="1371600" rtl="0" eaLnBrk="1" latinLnBrk="0" hangingPunct="1">
              <a:lnSpc>
                <a:spcPct val="85000"/>
              </a:lnSpc>
              <a:spcBef>
                <a:spcPct val="0"/>
              </a:spcBef>
              <a:buNone/>
              <a:defRPr sz="7200" kern="1200" spc="-75" baseline="0">
                <a:solidFill>
                  <a:schemeClr val="tx1">
                    <a:lumMod val="75000"/>
                    <a:lumOff val="25000"/>
                  </a:schemeClr>
                </a:solidFill>
                <a:latin typeface="+mj-lt"/>
                <a:ea typeface="+mj-ea"/>
                <a:cs typeface="+mj-cs"/>
              </a:defRPr>
            </a:lvl1pPr>
          </a:lstStyle>
          <a:p>
            <a:pPr algn="ctr" defTabSz="914446">
              <a:defRPr/>
            </a:pPr>
            <a:r>
              <a:rPr lang="en-US" sz="5867" b="1" spc="-50" dirty="0">
                <a:solidFill>
                  <a:srgbClr val="000000">
                    <a:lumMod val="75000"/>
                    <a:lumOff val="25000"/>
                  </a:srgbClr>
                </a:solidFill>
                <a:latin typeface="+mn-lt"/>
              </a:rPr>
              <a:t>The D.E.A.R. Model</a:t>
            </a:r>
            <a:endParaRPr lang="en-US" sz="5867" spc="-50" dirty="0">
              <a:solidFill>
                <a:srgbClr val="000000">
                  <a:lumMod val="75000"/>
                  <a:lumOff val="25000"/>
                </a:srgbClr>
              </a:solidFill>
              <a:latin typeface="+mn-lt"/>
              <a:ea typeface="Calibri"/>
              <a:cs typeface="Calibri"/>
            </a:endParaRPr>
          </a:p>
        </p:txBody>
      </p:sp>
      <p:sp>
        <p:nvSpPr>
          <p:cNvPr id="5" name="Rectangle 4">
            <a:extLst>
              <a:ext uri="{FF2B5EF4-FFF2-40B4-BE49-F238E27FC236}">
                <a16:creationId xmlns:a16="http://schemas.microsoft.com/office/drawing/2014/main" id="{4D0C86B9-79CD-9E67-8251-535E02C26AE9}"/>
              </a:ext>
            </a:extLst>
          </p:cNvPr>
          <p:cNvSpPr/>
          <p:nvPr/>
        </p:nvSpPr>
        <p:spPr>
          <a:xfrm>
            <a:off x="637312" y="2124363"/>
            <a:ext cx="2590800" cy="381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fontAlgn="t">
              <a:spcAft>
                <a:spcPts val="800"/>
              </a:spcAft>
            </a:pPr>
            <a:r>
              <a:rPr lang="en-US" sz="6400" b="1" dirty="0"/>
              <a:t>D </a:t>
            </a:r>
          </a:p>
          <a:p>
            <a:pPr algn="ctr" fontAlgn="t">
              <a:spcAft>
                <a:spcPts val="800"/>
              </a:spcAft>
            </a:pPr>
            <a:r>
              <a:rPr lang="en-US" sz="3200" b="1" dirty="0"/>
              <a:t>Describe </a:t>
            </a:r>
          </a:p>
          <a:p>
            <a:pPr algn="ctr" fontAlgn="t">
              <a:spcAft>
                <a:spcPts val="800"/>
              </a:spcAft>
            </a:pPr>
            <a:endParaRPr lang="en-US" sz="1867" b="1" dirty="0"/>
          </a:p>
          <a:p>
            <a:pPr algn="ctr" fontAlgn="t">
              <a:spcAft>
                <a:spcPts val="800"/>
              </a:spcAft>
            </a:pPr>
            <a:r>
              <a:rPr lang="en-US" sz="1600" dirty="0"/>
              <a:t>The behaviour as observed.</a:t>
            </a:r>
          </a:p>
          <a:p>
            <a:pPr algn="ctr" fontAlgn="t">
              <a:spcAft>
                <a:spcPts val="800"/>
              </a:spcAft>
            </a:pPr>
            <a:r>
              <a:rPr lang="en-US" sz="1600" dirty="0"/>
              <a:t>“I noticed you missed two deadlines…”</a:t>
            </a:r>
          </a:p>
        </p:txBody>
      </p:sp>
      <p:sp>
        <p:nvSpPr>
          <p:cNvPr id="7" name="TextBox 6">
            <a:extLst>
              <a:ext uri="{FF2B5EF4-FFF2-40B4-BE49-F238E27FC236}">
                <a16:creationId xmlns:a16="http://schemas.microsoft.com/office/drawing/2014/main" id="{D310842C-686D-3E8C-D50A-4B4E9B7BE881}"/>
              </a:ext>
            </a:extLst>
          </p:cNvPr>
          <p:cNvSpPr txBox="1"/>
          <p:nvPr/>
        </p:nvSpPr>
        <p:spPr>
          <a:xfrm>
            <a:off x="3718560" y="2292251"/>
            <a:ext cx="6858000" cy="1554272"/>
          </a:xfrm>
          <a:prstGeom prst="rect">
            <a:avLst/>
          </a:prstGeom>
          <a:noFill/>
        </p:spPr>
        <p:txBody>
          <a:bodyPr wrap="square" rtlCol="0">
            <a:spAutoFit/>
          </a:bodyPr>
          <a:lstStyle/>
          <a:p>
            <a:pPr>
              <a:spcAft>
                <a:spcPts val="600"/>
              </a:spcAft>
            </a:pPr>
            <a:r>
              <a:rPr lang="en-US" sz="2000" dirty="0"/>
              <a:t>Be very specific. </a:t>
            </a:r>
          </a:p>
          <a:p>
            <a:pPr>
              <a:spcAft>
                <a:spcPts val="600"/>
              </a:spcAft>
            </a:pPr>
            <a:r>
              <a:rPr lang="en-US" sz="2000" dirty="0"/>
              <a:t>Go back to your documentation.</a:t>
            </a:r>
          </a:p>
          <a:p>
            <a:pPr>
              <a:spcAft>
                <a:spcPts val="600"/>
              </a:spcAft>
            </a:pPr>
            <a:r>
              <a:rPr lang="en-US" sz="2000" dirty="0"/>
              <a:t>Keep it about the performance not the person.</a:t>
            </a:r>
          </a:p>
          <a:p>
            <a:pPr>
              <a:spcAft>
                <a:spcPts val="600"/>
              </a:spcAft>
            </a:pPr>
            <a:r>
              <a:rPr lang="en-US" sz="2000" dirty="0"/>
              <a:t>“I noticed…”</a:t>
            </a:r>
          </a:p>
        </p:txBody>
      </p:sp>
    </p:spTree>
    <p:extLst>
      <p:ext uri="{BB962C8B-B14F-4D97-AF65-F5344CB8AC3E}">
        <p14:creationId xmlns:p14="http://schemas.microsoft.com/office/powerpoint/2010/main" val="103041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fade">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fade">
                                      <p:cBhvr>
                                        <p:cTn id="22"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B10664-12A6-54B4-EA97-E96145E66CDB}"/>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43AA8D90-D2CF-CFE9-FE4E-CD486AFD5223}"/>
              </a:ext>
            </a:extLst>
          </p:cNvPr>
          <p:cNvSpPr txBox="1">
            <a:spLocks/>
          </p:cNvSpPr>
          <p:nvPr/>
        </p:nvSpPr>
        <p:spPr>
          <a:xfrm>
            <a:off x="1" y="482600"/>
            <a:ext cx="12191999" cy="1188950"/>
          </a:xfrm>
          <a:prstGeom prst="rect">
            <a:avLst/>
          </a:prstGeom>
        </p:spPr>
        <p:txBody>
          <a:bodyPr vert="horz" lIns="60960" tIns="30480" rIns="60960" bIns="30480" rtlCol="0" anchor="b">
            <a:normAutofit/>
          </a:bodyPr>
          <a:lstStyle>
            <a:lvl1pPr marL="0" algn="l" defTabSz="1371600" rtl="0" eaLnBrk="1" latinLnBrk="0" hangingPunct="1">
              <a:lnSpc>
                <a:spcPct val="85000"/>
              </a:lnSpc>
              <a:spcBef>
                <a:spcPct val="0"/>
              </a:spcBef>
              <a:buNone/>
              <a:defRPr sz="7200" kern="1200" spc="-75" baseline="0">
                <a:solidFill>
                  <a:schemeClr val="tx1">
                    <a:lumMod val="75000"/>
                    <a:lumOff val="25000"/>
                  </a:schemeClr>
                </a:solidFill>
                <a:latin typeface="+mj-lt"/>
                <a:ea typeface="+mj-ea"/>
                <a:cs typeface="+mj-cs"/>
              </a:defRPr>
            </a:lvl1pPr>
          </a:lstStyle>
          <a:p>
            <a:pPr algn="ctr" defTabSz="914446">
              <a:defRPr/>
            </a:pPr>
            <a:r>
              <a:rPr lang="en-US" sz="5867" b="1" spc="-50" dirty="0">
                <a:solidFill>
                  <a:srgbClr val="000000">
                    <a:lumMod val="75000"/>
                    <a:lumOff val="25000"/>
                  </a:srgbClr>
                </a:solidFill>
                <a:latin typeface="+mn-lt"/>
              </a:rPr>
              <a:t>For Subpar Performance</a:t>
            </a:r>
            <a:endParaRPr lang="en-US" sz="5867" spc="-50" dirty="0">
              <a:solidFill>
                <a:srgbClr val="000000">
                  <a:lumMod val="75000"/>
                  <a:lumOff val="25000"/>
                </a:srgbClr>
              </a:solidFill>
              <a:latin typeface="+mn-lt"/>
              <a:ea typeface="Calibri"/>
              <a:cs typeface="Calibri"/>
            </a:endParaRPr>
          </a:p>
        </p:txBody>
      </p:sp>
      <p:sp>
        <p:nvSpPr>
          <p:cNvPr id="2" name="Rectangle 1">
            <a:extLst>
              <a:ext uri="{FF2B5EF4-FFF2-40B4-BE49-F238E27FC236}">
                <a16:creationId xmlns:a16="http://schemas.microsoft.com/office/drawing/2014/main" id="{CE262739-42FF-3E0D-855A-16D313290030}"/>
              </a:ext>
            </a:extLst>
          </p:cNvPr>
          <p:cNvSpPr/>
          <p:nvPr/>
        </p:nvSpPr>
        <p:spPr>
          <a:xfrm>
            <a:off x="741220" y="2093883"/>
            <a:ext cx="2590800" cy="381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fontAlgn="t">
              <a:spcAft>
                <a:spcPts val="800"/>
              </a:spcAft>
            </a:pPr>
            <a:r>
              <a:rPr lang="en-US" sz="6400" b="1" dirty="0"/>
              <a:t>E </a:t>
            </a:r>
          </a:p>
          <a:p>
            <a:pPr algn="ctr" fontAlgn="t">
              <a:spcAft>
                <a:spcPts val="800"/>
              </a:spcAft>
            </a:pPr>
            <a:r>
              <a:rPr lang="en-US" sz="2800" b="1" dirty="0"/>
              <a:t>Empathize </a:t>
            </a:r>
          </a:p>
          <a:p>
            <a:pPr algn="ctr" fontAlgn="t">
              <a:spcAft>
                <a:spcPts val="800"/>
              </a:spcAft>
            </a:pPr>
            <a:endParaRPr lang="en-US" sz="1867" b="1" dirty="0"/>
          </a:p>
          <a:p>
            <a:pPr algn="ctr" fontAlgn="t">
              <a:spcAft>
                <a:spcPts val="800"/>
              </a:spcAft>
            </a:pPr>
            <a:r>
              <a:rPr lang="en-US" sz="1600" dirty="0"/>
              <a:t>Acknowledge the human challenge.</a:t>
            </a:r>
          </a:p>
          <a:p>
            <a:pPr algn="ctr" fontAlgn="t">
              <a:spcAft>
                <a:spcPts val="800"/>
              </a:spcAft>
            </a:pPr>
            <a:r>
              <a:rPr lang="en-US" sz="1600" dirty="0"/>
              <a:t>“I imagine things might have been overwhelming…”</a:t>
            </a:r>
          </a:p>
        </p:txBody>
      </p:sp>
      <p:sp>
        <p:nvSpPr>
          <p:cNvPr id="8" name="TextBox 7">
            <a:extLst>
              <a:ext uri="{FF2B5EF4-FFF2-40B4-BE49-F238E27FC236}">
                <a16:creationId xmlns:a16="http://schemas.microsoft.com/office/drawing/2014/main" id="{3C71EB45-6211-E74F-B0D2-079008A35473}"/>
              </a:ext>
            </a:extLst>
          </p:cNvPr>
          <p:cNvSpPr txBox="1"/>
          <p:nvPr/>
        </p:nvSpPr>
        <p:spPr>
          <a:xfrm>
            <a:off x="3758392" y="1990641"/>
            <a:ext cx="7382048" cy="4016484"/>
          </a:xfrm>
          <a:prstGeom prst="rect">
            <a:avLst/>
          </a:prstGeom>
          <a:noFill/>
        </p:spPr>
        <p:txBody>
          <a:bodyPr wrap="square">
            <a:spAutoFit/>
          </a:bodyPr>
          <a:lstStyle/>
          <a:p>
            <a:pPr>
              <a:spcAft>
                <a:spcPts val="600"/>
              </a:spcAft>
            </a:pPr>
            <a:r>
              <a:rPr lang="en-US" sz="2000" b="0" i="0" kern="1200" dirty="0">
                <a:solidFill>
                  <a:schemeClr val="tx1"/>
                </a:solidFill>
                <a:effectLst/>
                <a:latin typeface="+mn-lt"/>
                <a:ea typeface="+mn-ea"/>
                <a:cs typeface="+mn-cs"/>
              </a:rPr>
              <a:t>Did the employee:</a:t>
            </a:r>
          </a:p>
          <a:p>
            <a:pPr marL="285750" indent="-285750">
              <a:spcAft>
                <a:spcPts val="600"/>
              </a:spcAft>
              <a:buFont typeface="Arial" panose="020B0604020202020204" pitchFamily="34" charset="0"/>
              <a:buChar char="•"/>
            </a:pPr>
            <a:r>
              <a:rPr lang="en-US" sz="2000" b="0" i="0" kern="1200" dirty="0">
                <a:solidFill>
                  <a:schemeClr val="tx1"/>
                </a:solidFill>
                <a:effectLst/>
                <a:latin typeface="+mn-lt"/>
                <a:ea typeface="+mn-ea"/>
                <a:cs typeface="+mn-cs"/>
              </a:rPr>
              <a:t>Misunderstand expectations or priorities, putting time and effort into the wrong tasks?</a:t>
            </a:r>
          </a:p>
          <a:p>
            <a:pPr marL="285750" indent="-285750">
              <a:spcAft>
                <a:spcPts val="600"/>
              </a:spcAft>
              <a:buFont typeface="Arial" panose="020B0604020202020204" pitchFamily="34" charset="0"/>
              <a:buChar char="•"/>
            </a:pPr>
            <a:r>
              <a:rPr lang="en-US" sz="2000" dirty="0"/>
              <a:t>Lack training or the required </a:t>
            </a:r>
            <a:r>
              <a:rPr lang="en-US" sz="2000" b="0" i="0" kern="1200" dirty="0">
                <a:solidFill>
                  <a:schemeClr val="tx1"/>
                </a:solidFill>
                <a:effectLst/>
                <a:latin typeface="+mn-lt"/>
                <a:ea typeface="+mn-ea"/>
                <a:cs typeface="+mn-cs"/>
              </a:rPr>
              <a:t>knowledge or skills to carry out the job?</a:t>
            </a:r>
          </a:p>
          <a:p>
            <a:pPr>
              <a:spcAft>
                <a:spcPts val="600"/>
              </a:spcAft>
            </a:pPr>
            <a:endParaRPr lang="en-US" sz="2000" dirty="0"/>
          </a:p>
          <a:p>
            <a:pPr>
              <a:spcAft>
                <a:spcPts val="600"/>
              </a:spcAft>
            </a:pPr>
            <a:r>
              <a:rPr lang="en-US" sz="2000" dirty="0"/>
              <a:t>Did I:</a:t>
            </a:r>
          </a:p>
          <a:p>
            <a:pPr marL="285750" indent="-285750">
              <a:spcAft>
                <a:spcPts val="600"/>
              </a:spcAft>
              <a:buFont typeface="Arial" panose="020B0604020202020204" pitchFamily="34" charset="0"/>
              <a:buChar char="•"/>
            </a:pPr>
            <a:r>
              <a:rPr lang="en-US" sz="2000" dirty="0"/>
              <a:t>Articulate your expectations or provide clear direction</a:t>
            </a:r>
          </a:p>
          <a:p>
            <a:pPr marL="285750" indent="-285750">
              <a:spcAft>
                <a:spcPts val="600"/>
              </a:spcAft>
              <a:buFont typeface="Arial" panose="020B0604020202020204" pitchFamily="34" charset="0"/>
              <a:buChar char="•"/>
            </a:pPr>
            <a:r>
              <a:rPr lang="en-US" sz="2000" dirty="0"/>
              <a:t>Provide adequate assistance, resources, or training</a:t>
            </a:r>
          </a:p>
          <a:p>
            <a:pPr marL="285750" indent="-285750">
              <a:spcAft>
                <a:spcPts val="600"/>
              </a:spcAft>
              <a:buFont typeface="Arial" panose="020B0604020202020204" pitchFamily="34" charset="0"/>
              <a:buChar char="•"/>
            </a:pPr>
            <a:r>
              <a:rPr lang="en-US" sz="2000" dirty="0"/>
              <a:t>Motivate the person to excel and build their self confidence —for example, by praising good performance</a:t>
            </a:r>
            <a:endParaRPr lang="en-US" sz="2000" b="0" i="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2860812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1" end="1"/>
                                            </p:txEl>
                                          </p:spTgt>
                                        </p:tgtEl>
                                        <p:attrNameLst>
                                          <p:attrName>style.visibility</p:attrName>
                                        </p:attrNameLst>
                                      </p:cBhvr>
                                      <p:to>
                                        <p:strVal val="visible"/>
                                      </p:to>
                                    </p:set>
                                    <p:animEffect transition="in" filter="fade">
                                      <p:cBhvr>
                                        <p:cTn id="10" dur="500"/>
                                        <p:tgtEl>
                                          <p:spTgt spid="8">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Effect transition="in" filter="fade">
                                      <p:cBhvr>
                                        <p:cTn id="13" dur="500"/>
                                        <p:tgtEl>
                                          <p:spTgt spid="8">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xEl>
                                              <p:pRg st="4" end="4"/>
                                            </p:txEl>
                                          </p:spTgt>
                                        </p:tgtEl>
                                        <p:attrNameLst>
                                          <p:attrName>style.visibility</p:attrName>
                                        </p:attrNameLst>
                                      </p:cBhvr>
                                      <p:to>
                                        <p:strVal val="visible"/>
                                      </p:to>
                                    </p:set>
                                    <p:animEffect transition="in" filter="fade">
                                      <p:cBhvr>
                                        <p:cTn id="18" dur="500"/>
                                        <p:tgtEl>
                                          <p:spTgt spid="8">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8">
                                            <p:txEl>
                                              <p:pRg st="5" end="5"/>
                                            </p:txEl>
                                          </p:spTgt>
                                        </p:tgtEl>
                                        <p:attrNameLst>
                                          <p:attrName>style.visibility</p:attrName>
                                        </p:attrNameLst>
                                      </p:cBhvr>
                                      <p:to>
                                        <p:strVal val="visible"/>
                                      </p:to>
                                    </p:set>
                                    <p:animEffect transition="in" filter="fade">
                                      <p:cBhvr>
                                        <p:cTn id="21" dur="500"/>
                                        <p:tgtEl>
                                          <p:spTgt spid="8">
                                            <p:txEl>
                                              <p:pRg st="5" end="5"/>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8">
                                            <p:txEl>
                                              <p:pRg st="6" end="6"/>
                                            </p:txEl>
                                          </p:spTgt>
                                        </p:tgtEl>
                                        <p:attrNameLst>
                                          <p:attrName>style.visibility</p:attrName>
                                        </p:attrNameLst>
                                      </p:cBhvr>
                                      <p:to>
                                        <p:strVal val="visible"/>
                                      </p:to>
                                    </p:set>
                                    <p:animEffect transition="in" filter="fade">
                                      <p:cBhvr>
                                        <p:cTn id="24" dur="500"/>
                                        <p:tgtEl>
                                          <p:spTgt spid="8">
                                            <p:txEl>
                                              <p:pRg st="6" end="6"/>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8">
                                            <p:txEl>
                                              <p:pRg st="7" end="7"/>
                                            </p:txEl>
                                          </p:spTgt>
                                        </p:tgtEl>
                                        <p:attrNameLst>
                                          <p:attrName>style.visibility</p:attrName>
                                        </p:attrNameLst>
                                      </p:cBhvr>
                                      <p:to>
                                        <p:strVal val="visible"/>
                                      </p:to>
                                    </p:set>
                                    <p:animEffect transition="in" filter="fade">
                                      <p:cBhvr>
                                        <p:cTn id="27"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F5404F-CAAB-33CA-5941-CD6436998927}"/>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A36D7CE6-A0A7-674E-CDA2-7037ED0AA9C1}"/>
              </a:ext>
            </a:extLst>
          </p:cNvPr>
          <p:cNvSpPr txBox="1">
            <a:spLocks/>
          </p:cNvSpPr>
          <p:nvPr/>
        </p:nvSpPr>
        <p:spPr>
          <a:xfrm>
            <a:off x="1" y="482600"/>
            <a:ext cx="12191999" cy="1188950"/>
          </a:xfrm>
          <a:prstGeom prst="rect">
            <a:avLst/>
          </a:prstGeom>
        </p:spPr>
        <p:txBody>
          <a:bodyPr vert="horz" lIns="60960" tIns="30480" rIns="60960" bIns="30480" rtlCol="0" anchor="b">
            <a:normAutofit/>
          </a:bodyPr>
          <a:lstStyle>
            <a:lvl1pPr marL="0" algn="l" defTabSz="1371600" rtl="0" eaLnBrk="1" latinLnBrk="0" hangingPunct="1">
              <a:lnSpc>
                <a:spcPct val="85000"/>
              </a:lnSpc>
              <a:spcBef>
                <a:spcPct val="0"/>
              </a:spcBef>
              <a:buNone/>
              <a:defRPr sz="7200" kern="1200" spc="-75" baseline="0">
                <a:solidFill>
                  <a:schemeClr val="tx1">
                    <a:lumMod val="75000"/>
                    <a:lumOff val="25000"/>
                  </a:schemeClr>
                </a:solidFill>
                <a:latin typeface="+mj-lt"/>
                <a:ea typeface="+mj-ea"/>
                <a:cs typeface="+mj-cs"/>
              </a:defRPr>
            </a:lvl1pPr>
          </a:lstStyle>
          <a:p>
            <a:pPr algn="ctr" defTabSz="914446">
              <a:defRPr/>
            </a:pPr>
            <a:r>
              <a:rPr lang="en-US" sz="5867" b="1" spc="-50" dirty="0">
                <a:solidFill>
                  <a:srgbClr val="000000">
                    <a:lumMod val="75000"/>
                    <a:lumOff val="25000"/>
                  </a:srgbClr>
                </a:solidFill>
                <a:latin typeface="+mn-lt"/>
              </a:rPr>
              <a:t>For Subpar Performance</a:t>
            </a:r>
            <a:endParaRPr lang="en-US" sz="5867" spc="-50" dirty="0">
              <a:solidFill>
                <a:srgbClr val="000000">
                  <a:lumMod val="75000"/>
                  <a:lumOff val="25000"/>
                </a:srgbClr>
              </a:solidFill>
              <a:latin typeface="+mn-lt"/>
              <a:ea typeface="Calibri"/>
              <a:cs typeface="Calibri"/>
            </a:endParaRPr>
          </a:p>
        </p:txBody>
      </p:sp>
      <p:sp>
        <p:nvSpPr>
          <p:cNvPr id="3" name="Rectangle 2">
            <a:extLst>
              <a:ext uri="{FF2B5EF4-FFF2-40B4-BE49-F238E27FC236}">
                <a16:creationId xmlns:a16="http://schemas.microsoft.com/office/drawing/2014/main" id="{165F5AA9-96D8-EED8-6879-9EEDD6001F2B}"/>
              </a:ext>
            </a:extLst>
          </p:cNvPr>
          <p:cNvSpPr/>
          <p:nvPr/>
        </p:nvSpPr>
        <p:spPr>
          <a:xfrm>
            <a:off x="765695" y="2023686"/>
            <a:ext cx="2590800" cy="381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fontAlgn="t">
              <a:spcAft>
                <a:spcPts val="800"/>
              </a:spcAft>
            </a:pPr>
            <a:r>
              <a:rPr lang="en-US" sz="6400" b="1" dirty="0"/>
              <a:t>A</a:t>
            </a:r>
          </a:p>
          <a:p>
            <a:pPr algn="ctr" fontAlgn="t">
              <a:spcAft>
                <a:spcPts val="800"/>
              </a:spcAft>
            </a:pPr>
            <a:r>
              <a:rPr lang="en-US" sz="2800" b="1" dirty="0"/>
              <a:t>Ask</a:t>
            </a:r>
          </a:p>
          <a:p>
            <a:pPr algn="ctr" fontAlgn="t">
              <a:spcAft>
                <a:spcPts val="800"/>
              </a:spcAft>
            </a:pPr>
            <a:endParaRPr lang="en-US" sz="1600" dirty="0"/>
          </a:p>
          <a:p>
            <a:pPr algn="ctr" fontAlgn="t">
              <a:spcAft>
                <a:spcPts val="800"/>
              </a:spcAft>
            </a:pPr>
            <a:r>
              <a:rPr lang="en-US" sz="1600" dirty="0"/>
              <a:t>Get their perspective </a:t>
            </a:r>
          </a:p>
          <a:p>
            <a:pPr algn="ctr" fontAlgn="t">
              <a:spcAft>
                <a:spcPts val="800"/>
              </a:spcAft>
            </a:pPr>
            <a:r>
              <a:rPr lang="en-US" sz="1600" dirty="0"/>
              <a:t>“Can you walk me through what’s been going on?”</a:t>
            </a:r>
          </a:p>
        </p:txBody>
      </p:sp>
      <p:sp>
        <p:nvSpPr>
          <p:cNvPr id="5" name="TextBox 4">
            <a:extLst>
              <a:ext uri="{FF2B5EF4-FFF2-40B4-BE49-F238E27FC236}">
                <a16:creationId xmlns:a16="http://schemas.microsoft.com/office/drawing/2014/main" id="{CFD3D0AF-E73A-12FE-803A-EBCA13FF478A}"/>
              </a:ext>
            </a:extLst>
          </p:cNvPr>
          <p:cNvSpPr txBox="1"/>
          <p:nvPr/>
        </p:nvSpPr>
        <p:spPr>
          <a:xfrm>
            <a:off x="3749040" y="2292251"/>
            <a:ext cx="6858000" cy="784830"/>
          </a:xfrm>
          <a:prstGeom prst="rect">
            <a:avLst/>
          </a:prstGeom>
          <a:noFill/>
        </p:spPr>
        <p:txBody>
          <a:bodyPr wrap="square" rtlCol="0">
            <a:spAutoFit/>
          </a:bodyPr>
          <a:lstStyle/>
          <a:p>
            <a:pPr>
              <a:spcAft>
                <a:spcPts val="600"/>
              </a:spcAft>
            </a:pPr>
            <a:r>
              <a:rPr lang="en-US" sz="2000" dirty="0"/>
              <a:t>Check your assumptions. </a:t>
            </a:r>
          </a:p>
          <a:p>
            <a:pPr>
              <a:spcAft>
                <a:spcPts val="600"/>
              </a:spcAft>
            </a:pPr>
            <a:r>
              <a:rPr lang="en-US" sz="2000" dirty="0"/>
              <a:t>Practice active listening. </a:t>
            </a:r>
          </a:p>
        </p:txBody>
      </p:sp>
    </p:spTree>
    <p:extLst>
      <p:ext uri="{BB962C8B-B14F-4D97-AF65-F5344CB8AC3E}">
        <p14:creationId xmlns:p14="http://schemas.microsoft.com/office/powerpoint/2010/main" val="824493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6AE9857-3CE8-3FC7-257E-D10310C434C1}"/>
              </a:ext>
            </a:extLst>
          </p:cNvPr>
          <p:cNvSpPr>
            <a:spLocks noGrp="1"/>
          </p:cNvSpPr>
          <p:nvPr>
            <p:ph idx="1"/>
          </p:nvPr>
        </p:nvSpPr>
        <p:spPr>
          <a:xfrm>
            <a:off x="3966080" y="3184441"/>
            <a:ext cx="7646929" cy="489117"/>
          </a:xfrm>
        </p:spPr>
        <p:txBody>
          <a:bodyPr>
            <a:noAutofit/>
          </a:bodyPr>
          <a:lstStyle/>
          <a:p>
            <a:pPr marL="457200" indent="-457200">
              <a:buFont typeface="Arial" panose="020B0604020202020204" pitchFamily="34" charset="0"/>
              <a:buChar char="•"/>
            </a:pPr>
            <a:r>
              <a:rPr lang="en-US" sz="2000" dirty="0"/>
              <a:t>The expectations</a:t>
            </a:r>
          </a:p>
          <a:p>
            <a:pPr marL="457200" indent="-457200">
              <a:buFont typeface="Arial" panose="020B0604020202020204" pitchFamily="34" charset="0"/>
              <a:buChar char="•"/>
            </a:pPr>
            <a:r>
              <a:rPr lang="en-US" sz="2000" dirty="0"/>
              <a:t>That they aren’t meeting them</a:t>
            </a:r>
          </a:p>
          <a:p>
            <a:pPr marL="457200" indent="-457200">
              <a:buFont typeface="Arial" panose="020B0604020202020204" pitchFamily="34" charset="0"/>
              <a:buChar char="•"/>
            </a:pPr>
            <a:r>
              <a:rPr lang="en-US" sz="2000" dirty="0"/>
              <a:t>That they will need to meet them soon</a:t>
            </a:r>
          </a:p>
          <a:p>
            <a:pPr marL="457200" indent="-457200">
              <a:buFont typeface="Arial" panose="020B0604020202020204" pitchFamily="34" charset="0"/>
              <a:buChar char="•"/>
            </a:pPr>
            <a:r>
              <a:rPr lang="en-US" sz="2000" dirty="0"/>
              <a:t>What supports are available</a:t>
            </a:r>
          </a:p>
        </p:txBody>
      </p:sp>
      <p:sp>
        <p:nvSpPr>
          <p:cNvPr id="4" name="Rectangle 3">
            <a:extLst>
              <a:ext uri="{FF2B5EF4-FFF2-40B4-BE49-F238E27FC236}">
                <a16:creationId xmlns:a16="http://schemas.microsoft.com/office/drawing/2014/main" id="{25E478F1-E38C-1B1D-ECE2-72C2C5DA8B9A}"/>
              </a:ext>
            </a:extLst>
          </p:cNvPr>
          <p:cNvSpPr/>
          <p:nvPr/>
        </p:nvSpPr>
        <p:spPr>
          <a:xfrm>
            <a:off x="640872" y="1910080"/>
            <a:ext cx="2581561" cy="381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fontAlgn="t">
              <a:spcAft>
                <a:spcPts val="800"/>
              </a:spcAft>
            </a:pPr>
            <a:r>
              <a:rPr lang="en-US" sz="6400" b="1" dirty="0"/>
              <a:t>R</a:t>
            </a:r>
          </a:p>
          <a:p>
            <a:pPr algn="ctr" fontAlgn="t">
              <a:spcAft>
                <a:spcPts val="800"/>
              </a:spcAft>
            </a:pPr>
            <a:r>
              <a:rPr lang="en-US" sz="2400" b="1" dirty="0"/>
              <a:t>Respond</a:t>
            </a:r>
          </a:p>
          <a:p>
            <a:pPr algn="ctr" fontAlgn="t">
              <a:spcAft>
                <a:spcPts val="800"/>
              </a:spcAft>
            </a:pPr>
            <a:endParaRPr lang="en-US" sz="1600" dirty="0"/>
          </a:p>
          <a:p>
            <a:pPr algn="ctr" fontAlgn="t">
              <a:spcAft>
                <a:spcPts val="800"/>
              </a:spcAft>
            </a:pPr>
            <a:r>
              <a:rPr lang="en-US" sz="1600" dirty="0"/>
              <a:t>Explain the impact and explore</a:t>
            </a:r>
          </a:p>
          <a:p>
            <a:pPr algn="ctr" fontAlgn="t">
              <a:spcAft>
                <a:spcPts val="800"/>
              </a:spcAft>
            </a:pPr>
            <a:r>
              <a:rPr lang="en-US" sz="1600" dirty="0"/>
              <a:t>“Here’s how this impacts things. What can we do moving forward?”</a:t>
            </a:r>
          </a:p>
        </p:txBody>
      </p:sp>
      <p:sp>
        <p:nvSpPr>
          <p:cNvPr id="6" name="Title 1">
            <a:extLst>
              <a:ext uri="{FF2B5EF4-FFF2-40B4-BE49-F238E27FC236}">
                <a16:creationId xmlns:a16="http://schemas.microsoft.com/office/drawing/2014/main" id="{95416FB1-67BF-6F09-9C9A-6A15B59A4703}"/>
              </a:ext>
            </a:extLst>
          </p:cNvPr>
          <p:cNvSpPr txBox="1">
            <a:spLocks/>
          </p:cNvSpPr>
          <p:nvPr/>
        </p:nvSpPr>
        <p:spPr>
          <a:xfrm>
            <a:off x="1" y="482600"/>
            <a:ext cx="12191999" cy="1188950"/>
          </a:xfrm>
          <a:prstGeom prst="rect">
            <a:avLst/>
          </a:prstGeom>
        </p:spPr>
        <p:txBody>
          <a:bodyPr vert="horz" lIns="60960" tIns="30480" rIns="60960" bIns="30480" rtlCol="0" anchor="b">
            <a:normAutofit/>
          </a:bodyPr>
          <a:lstStyle>
            <a:lvl1pPr marL="0" algn="l" defTabSz="1371600" rtl="0" eaLnBrk="1" latinLnBrk="0" hangingPunct="1">
              <a:lnSpc>
                <a:spcPct val="85000"/>
              </a:lnSpc>
              <a:spcBef>
                <a:spcPct val="0"/>
              </a:spcBef>
              <a:buNone/>
              <a:defRPr sz="7200" kern="1200" spc="-75" baseline="0">
                <a:solidFill>
                  <a:schemeClr val="tx1">
                    <a:lumMod val="75000"/>
                    <a:lumOff val="25000"/>
                  </a:schemeClr>
                </a:solidFill>
                <a:latin typeface="+mj-lt"/>
                <a:ea typeface="+mj-ea"/>
                <a:cs typeface="+mj-cs"/>
              </a:defRPr>
            </a:lvl1pPr>
          </a:lstStyle>
          <a:p>
            <a:pPr algn="ctr" defTabSz="914446">
              <a:defRPr/>
            </a:pPr>
            <a:r>
              <a:rPr lang="en-US" sz="5867" b="1" spc="-50" dirty="0">
                <a:solidFill>
                  <a:srgbClr val="000000">
                    <a:lumMod val="75000"/>
                    <a:lumOff val="25000"/>
                  </a:srgbClr>
                </a:solidFill>
                <a:latin typeface="+mn-lt"/>
              </a:rPr>
              <a:t>For Subpar Performance</a:t>
            </a:r>
            <a:endParaRPr lang="en-US" sz="5867" spc="-50" dirty="0">
              <a:solidFill>
                <a:srgbClr val="000000">
                  <a:lumMod val="75000"/>
                  <a:lumOff val="25000"/>
                </a:srgbClr>
              </a:solidFill>
              <a:latin typeface="+mn-lt"/>
              <a:ea typeface="Calibri"/>
              <a:cs typeface="Calibri"/>
            </a:endParaRPr>
          </a:p>
        </p:txBody>
      </p:sp>
      <p:sp>
        <p:nvSpPr>
          <p:cNvPr id="8" name="TextBox 7">
            <a:extLst>
              <a:ext uri="{FF2B5EF4-FFF2-40B4-BE49-F238E27FC236}">
                <a16:creationId xmlns:a16="http://schemas.microsoft.com/office/drawing/2014/main" id="{819ED312-4501-0646-677B-B35DE69BF381}"/>
              </a:ext>
            </a:extLst>
          </p:cNvPr>
          <p:cNvSpPr txBox="1"/>
          <p:nvPr/>
        </p:nvSpPr>
        <p:spPr>
          <a:xfrm>
            <a:off x="3783330" y="2012497"/>
            <a:ext cx="9719310" cy="830997"/>
          </a:xfrm>
          <a:prstGeom prst="rect">
            <a:avLst/>
          </a:prstGeom>
          <a:noFill/>
        </p:spPr>
        <p:txBody>
          <a:bodyPr wrap="square">
            <a:spAutoFit/>
          </a:bodyPr>
          <a:lstStyle/>
          <a:p>
            <a:r>
              <a:rPr lang="en-US" sz="2400" b="1" dirty="0"/>
              <a:t>When an employee is not meeting expectations,  </a:t>
            </a:r>
          </a:p>
          <a:p>
            <a:r>
              <a:rPr lang="en-US" sz="2400" b="1" dirty="0"/>
              <a:t>they need to know: </a:t>
            </a:r>
          </a:p>
        </p:txBody>
      </p:sp>
    </p:spTree>
    <p:extLst>
      <p:ext uri="{BB962C8B-B14F-4D97-AF65-F5344CB8AC3E}">
        <p14:creationId xmlns:p14="http://schemas.microsoft.com/office/powerpoint/2010/main" val="2057355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C1C7F-94D7-4EA9-64B5-BFBF2743585D}"/>
              </a:ext>
            </a:extLst>
          </p:cNvPr>
          <p:cNvSpPr>
            <a:spLocks noGrp="1"/>
          </p:cNvSpPr>
          <p:nvPr>
            <p:ph type="title"/>
          </p:nvPr>
        </p:nvSpPr>
        <p:spPr>
          <a:xfrm>
            <a:off x="987049" y="1419381"/>
            <a:ext cx="10515600" cy="1325563"/>
          </a:xfrm>
        </p:spPr>
        <p:txBody>
          <a:bodyPr/>
          <a:lstStyle/>
          <a:p>
            <a:r>
              <a:rPr lang="en-US" dirty="0"/>
              <a:t>But what if their performance is really, really bad…</a:t>
            </a:r>
            <a:br>
              <a:rPr lang="en-US" dirty="0"/>
            </a:br>
            <a:r>
              <a:rPr lang="en-US" dirty="0"/>
              <a:t>in multiple areas? </a:t>
            </a:r>
          </a:p>
        </p:txBody>
      </p:sp>
      <p:sp>
        <p:nvSpPr>
          <p:cNvPr id="3" name="Content Placeholder 2">
            <a:extLst>
              <a:ext uri="{FF2B5EF4-FFF2-40B4-BE49-F238E27FC236}">
                <a16:creationId xmlns:a16="http://schemas.microsoft.com/office/drawing/2014/main" id="{EA37AC9C-025D-7FB4-AD53-4DCA1ECE3C3A}"/>
              </a:ext>
            </a:extLst>
          </p:cNvPr>
          <p:cNvSpPr>
            <a:spLocks noGrp="1"/>
          </p:cNvSpPr>
          <p:nvPr>
            <p:ph idx="1"/>
          </p:nvPr>
        </p:nvSpPr>
        <p:spPr>
          <a:xfrm>
            <a:off x="987049" y="3623940"/>
            <a:ext cx="10515600" cy="489117"/>
          </a:xfrm>
        </p:spPr>
        <p:txBody>
          <a:bodyPr>
            <a:noAutofit/>
          </a:bodyPr>
          <a:lstStyle/>
          <a:p>
            <a:r>
              <a:rPr lang="en-US" sz="2400" dirty="0"/>
              <a:t>Contact your HR Manager to discuss a </a:t>
            </a:r>
            <a:r>
              <a:rPr lang="en-US" sz="2400" b="1" dirty="0"/>
              <a:t>Performance Improvement Plan</a:t>
            </a:r>
            <a:r>
              <a:rPr lang="en-US" sz="2400" dirty="0"/>
              <a:t>.</a:t>
            </a:r>
          </a:p>
        </p:txBody>
      </p:sp>
    </p:spTree>
    <p:extLst>
      <p:ext uri="{BB962C8B-B14F-4D97-AF65-F5344CB8AC3E}">
        <p14:creationId xmlns:p14="http://schemas.microsoft.com/office/powerpoint/2010/main" val="93983432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28765B-7BA0-F886-878B-7E95862A1C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5A5B0D5-D778-EDDF-D637-F4B0D2A92865}"/>
              </a:ext>
            </a:extLst>
          </p:cNvPr>
          <p:cNvSpPr>
            <a:spLocks noGrp="1"/>
          </p:cNvSpPr>
          <p:nvPr>
            <p:ph type="title"/>
          </p:nvPr>
        </p:nvSpPr>
        <p:spPr>
          <a:xfrm>
            <a:off x="1139449" y="404644"/>
            <a:ext cx="10515600" cy="1325563"/>
          </a:xfrm>
        </p:spPr>
        <p:txBody>
          <a:bodyPr/>
          <a:lstStyle/>
          <a:p>
            <a:r>
              <a:rPr lang="en-US" dirty="0"/>
              <a:t>Conduct the Performance Review</a:t>
            </a:r>
          </a:p>
        </p:txBody>
      </p:sp>
      <p:sp>
        <p:nvSpPr>
          <p:cNvPr id="3" name="Content Placeholder 2">
            <a:extLst>
              <a:ext uri="{FF2B5EF4-FFF2-40B4-BE49-F238E27FC236}">
                <a16:creationId xmlns:a16="http://schemas.microsoft.com/office/drawing/2014/main" id="{B23ACC7F-F76A-3A56-9B87-D95E20936738}"/>
              </a:ext>
            </a:extLst>
          </p:cNvPr>
          <p:cNvSpPr>
            <a:spLocks noGrp="1"/>
          </p:cNvSpPr>
          <p:nvPr>
            <p:ph idx="1"/>
          </p:nvPr>
        </p:nvSpPr>
        <p:spPr>
          <a:xfrm>
            <a:off x="1139449" y="1859340"/>
            <a:ext cx="9559031" cy="489117"/>
          </a:xfrm>
        </p:spPr>
        <p:txBody>
          <a:bodyPr>
            <a:noAutofit/>
          </a:bodyPr>
          <a:lstStyle/>
          <a:p>
            <a:pPr marL="457200" indent="-457200">
              <a:spcBef>
                <a:spcPts val="1200"/>
              </a:spcBef>
              <a:spcAft>
                <a:spcPts val="1200"/>
              </a:spcAft>
              <a:buFont typeface="+mj-lt"/>
              <a:buAutoNum type="arabicPeriod" startAt="4"/>
            </a:pPr>
            <a:r>
              <a:rPr lang="en-US" sz="2400" dirty="0"/>
              <a:t>Confirm expectations and next steps. Reiterate your availability for coaching and support. </a:t>
            </a:r>
          </a:p>
          <a:p>
            <a:pPr marL="457200" indent="-457200">
              <a:spcBef>
                <a:spcPts val="1200"/>
              </a:spcBef>
              <a:spcAft>
                <a:spcPts val="1200"/>
              </a:spcAft>
              <a:buFont typeface="+mj-lt"/>
              <a:buAutoNum type="arabicPeriod" startAt="4"/>
            </a:pPr>
            <a:r>
              <a:rPr lang="en-US" sz="2400" dirty="0"/>
              <a:t>Ask the employee to write their final comments (if required) and sign the form. </a:t>
            </a:r>
          </a:p>
          <a:p>
            <a:pPr marL="457200" indent="-457200">
              <a:spcBef>
                <a:spcPts val="1200"/>
              </a:spcBef>
              <a:spcAft>
                <a:spcPts val="1200"/>
              </a:spcAft>
              <a:buFont typeface="+mj-lt"/>
              <a:buAutoNum type="arabicPeriod" startAt="4"/>
            </a:pPr>
            <a:r>
              <a:rPr lang="en-US" sz="2400" dirty="0"/>
              <a:t>Sign the form and send to your Employee Services Assistant (ESA) for filing on People Soft. </a:t>
            </a:r>
          </a:p>
          <a:p>
            <a:pPr marL="457200" indent="-457200">
              <a:spcBef>
                <a:spcPts val="1200"/>
              </a:spcBef>
              <a:spcAft>
                <a:spcPts val="1200"/>
              </a:spcAft>
              <a:buFont typeface="+mj-lt"/>
              <a:buAutoNum type="arabicPeriod" startAt="4"/>
            </a:pPr>
            <a:r>
              <a:rPr lang="en-US" sz="2400" dirty="0"/>
              <a:t>Document the conversation. </a:t>
            </a:r>
          </a:p>
          <a:p>
            <a:pPr marL="457200" indent="-457200">
              <a:spcBef>
                <a:spcPts val="1200"/>
              </a:spcBef>
              <a:spcAft>
                <a:spcPts val="1200"/>
              </a:spcAft>
              <a:buFont typeface="+mj-lt"/>
              <a:buAutoNum type="arabicPeriod" startAt="4"/>
            </a:pPr>
            <a:r>
              <a:rPr lang="en-US" sz="2400" dirty="0"/>
              <a:t>Schedule follow-up discussions/check-ins. </a:t>
            </a:r>
          </a:p>
          <a:p>
            <a:pPr marL="1371600" lvl="2" indent="-457200">
              <a:spcBef>
                <a:spcPts val="1200"/>
              </a:spcBef>
              <a:spcAft>
                <a:spcPts val="1200"/>
              </a:spcAft>
              <a:buFont typeface="+mj-lt"/>
              <a:buAutoNum type="arabicPeriod" startAt="5"/>
            </a:pPr>
            <a:endParaRPr lang="en-US" dirty="0"/>
          </a:p>
          <a:p>
            <a:endParaRPr lang="en-US" sz="2400" dirty="0"/>
          </a:p>
        </p:txBody>
      </p:sp>
    </p:spTree>
    <p:extLst>
      <p:ext uri="{BB962C8B-B14F-4D97-AF65-F5344CB8AC3E}">
        <p14:creationId xmlns:p14="http://schemas.microsoft.com/office/powerpoint/2010/main" val="310940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169128-1790-1962-DE7A-0D5A7D215A05}"/>
              </a:ext>
            </a:extLst>
          </p:cNvPr>
          <p:cNvSpPr>
            <a:spLocks noGrp="1"/>
          </p:cNvSpPr>
          <p:nvPr>
            <p:ph type="title"/>
          </p:nvPr>
        </p:nvSpPr>
        <p:spPr>
          <a:xfrm>
            <a:off x="6224164" y="0"/>
            <a:ext cx="5181599" cy="1600200"/>
          </a:xfrm>
        </p:spPr>
        <p:txBody>
          <a:bodyPr/>
          <a:lstStyle/>
          <a:p>
            <a:r>
              <a:rPr lang="en-US" dirty="0"/>
              <a:t>Next Steps</a:t>
            </a:r>
          </a:p>
        </p:txBody>
      </p:sp>
      <p:sp>
        <p:nvSpPr>
          <p:cNvPr id="5" name="TextBox 4">
            <a:extLst>
              <a:ext uri="{FF2B5EF4-FFF2-40B4-BE49-F238E27FC236}">
                <a16:creationId xmlns:a16="http://schemas.microsoft.com/office/drawing/2014/main" id="{FB5DB436-8930-6B5B-4B73-DB94574C2AE6}"/>
              </a:ext>
            </a:extLst>
          </p:cNvPr>
          <p:cNvSpPr txBox="1"/>
          <p:nvPr/>
        </p:nvSpPr>
        <p:spPr>
          <a:xfrm>
            <a:off x="6108834" y="1836887"/>
            <a:ext cx="5412257" cy="3647152"/>
          </a:xfrm>
          <a:prstGeom prst="rect">
            <a:avLst/>
          </a:prstGeom>
          <a:noFill/>
        </p:spPr>
        <p:txBody>
          <a:bodyPr wrap="square" rtlCol="0">
            <a:spAutoFit/>
          </a:bodyPr>
          <a:lstStyle/>
          <a:p>
            <a:pPr marL="342900" indent="-342900">
              <a:spcAft>
                <a:spcPts val="1800"/>
              </a:spcAft>
              <a:buAutoNum type="arabicPeriod"/>
            </a:pPr>
            <a:r>
              <a:rPr lang="en-US" sz="2400" b="1" dirty="0"/>
              <a:t>Review the appropriate forms for your staff.</a:t>
            </a:r>
          </a:p>
          <a:p>
            <a:pPr marL="342900" indent="-342900">
              <a:buAutoNum type="arabicPeriod"/>
            </a:pPr>
            <a:r>
              <a:rPr lang="en-US" sz="2400" b="1" dirty="0"/>
              <a:t>Set up meetings to discuss expectations/plans. </a:t>
            </a:r>
          </a:p>
          <a:p>
            <a:pPr marL="800100" lvl="1" indent="-342900">
              <a:spcAft>
                <a:spcPts val="1800"/>
              </a:spcAft>
              <a:buFont typeface="Arial" panose="020B0604020202020204" pitchFamily="34" charset="0"/>
              <a:buChar char="•"/>
            </a:pPr>
            <a:r>
              <a:rPr lang="en-US" sz="2400" dirty="0"/>
              <a:t>PIDP annual plans due Sept. 30</a:t>
            </a:r>
          </a:p>
          <a:p>
            <a:pPr marL="342900" indent="-342900">
              <a:spcAft>
                <a:spcPts val="1800"/>
              </a:spcAft>
              <a:buAutoNum type="arabicPeriod"/>
            </a:pPr>
            <a:r>
              <a:rPr lang="en-US" sz="2400" b="1" dirty="0"/>
              <a:t>Set up processes to document performance.</a:t>
            </a:r>
          </a:p>
          <a:p>
            <a:pPr marL="342900" indent="-342900">
              <a:buAutoNum type="arabicPeriod"/>
            </a:pPr>
            <a:endParaRPr lang="en-US" dirty="0"/>
          </a:p>
        </p:txBody>
      </p:sp>
      <p:sp>
        <p:nvSpPr>
          <p:cNvPr id="8" name="Title 3">
            <a:extLst>
              <a:ext uri="{FF2B5EF4-FFF2-40B4-BE49-F238E27FC236}">
                <a16:creationId xmlns:a16="http://schemas.microsoft.com/office/drawing/2014/main" id="{ACD39770-C4E3-F9F6-946B-39CAF2BB3A25}"/>
              </a:ext>
            </a:extLst>
          </p:cNvPr>
          <p:cNvSpPr txBox="1">
            <a:spLocks/>
          </p:cNvSpPr>
          <p:nvPr/>
        </p:nvSpPr>
        <p:spPr>
          <a:xfrm>
            <a:off x="588116" y="3995743"/>
            <a:ext cx="4669683" cy="1600200"/>
          </a:xfrm>
          <a:prstGeom prst="rect">
            <a:avLst/>
          </a:prstGeom>
        </p:spPr>
        <p:txBody>
          <a:bodyPr anchor="b"/>
          <a:lstStyle>
            <a:lvl1pPr algn="l" defTabSz="914400" rtl="0" eaLnBrk="1" latinLnBrk="0" hangingPunct="1">
              <a:lnSpc>
                <a:spcPct val="90000"/>
              </a:lnSpc>
              <a:spcBef>
                <a:spcPct val="0"/>
              </a:spcBef>
              <a:buNone/>
              <a:defRPr sz="6000" b="1" kern="1200">
                <a:solidFill>
                  <a:schemeClr val="tx1"/>
                </a:solidFill>
                <a:latin typeface="Aptos Display" panose="020B0004020202020204" pitchFamily="34" charset="0"/>
                <a:ea typeface="+mj-ea"/>
                <a:cs typeface="+mj-cs"/>
              </a:defRPr>
            </a:lvl1pPr>
          </a:lstStyle>
          <a:p>
            <a:r>
              <a:rPr lang="en-US" sz="8000" dirty="0">
                <a:solidFill>
                  <a:schemeClr val="accent1">
                    <a:lumMod val="60000"/>
                    <a:lumOff val="40000"/>
                  </a:schemeClr>
                </a:solidFill>
              </a:rPr>
              <a:t>Time block</a:t>
            </a:r>
          </a:p>
          <a:p>
            <a:r>
              <a:rPr lang="en-US" sz="8000" dirty="0">
                <a:solidFill>
                  <a:schemeClr val="accent1">
                    <a:lumMod val="60000"/>
                    <a:lumOff val="40000"/>
                  </a:schemeClr>
                </a:solidFill>
              </a:rPr>
              <a:t>in your calendar</a:t>
            </a:r>
          </a:p>
        </p:txBody>
      </p:sp>
    </p:spTree>
    <p:extLst>
      <p:ext uri="{BB962C8B-B14F-4D97-AF65-F5344CB8AC3E}">
        <p14:creationId xmlns:p14="http://schemas.microsoft.com/office/powerpoint/2010/main" val="199994847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117E5-4D00-D644-ECE5-713E1FF4BF9D}"/>
              </a:ext>
            </a:extLst>
          </p:cNvPr>
          <p:cNvSpPr>
            <a:spLocks noGrp="1"/>
          </p:cNvSpPr>
          <p:nvPr>
            <p:ph type="title"/>
          </p:nvPr>
        </p:nvSpPr>
        <p:spPr>
          <a:xfrm>
            <a:off x="1139449" y="999004"/>
            <a:ext cx="10515600" cy="1325563"/>
          </a:xfrm>
        </p:spPr>
        <p:txBody>
          <a:bodyPr/>
          <a:lstStyle/>
          <a:p>
            <a:r>
              <a:rPr lang="en-US" dirty="0"/>
              <a:t>Management Essentials</a:t>
            </a:r>
            <a:br>
              <a:rPr lang="en-US" dirty="0"/>
            </a:br>
            <a:r>
              <a:rPr lang="en-US" dirty="0"/>
              <a:t>LEAD with Impact</a:t>
            </a:r>
          </a:p>
        </p:txBody>
      </p:sp>
      <p:sp>
        <p:nvSpPr>
          <p:cNvPr id="5" name="Content Placeholder 4">
            <a:extLst>
              <a:ext uri="{FF2B5EF4-FFF2-40B4-BE49-F238E27FC236}">
                <a16:creationId xmlns:a16="http://schemas.microsoft.com/office/drawing/2014/main" id="{30791A01-6FF9-A361-F797-0BCDC64F4733}"/>
              </a:ext>
            </a:extLst>
          </p:cNvPr>
          <p:cNvSpPr txBox="1">
            <a:spLocks noGrp="1"/>
          </p:cNvSpPr>
          <p:nvPr>
            <p:ph idx="1"/>
          </p:nvPr>
        </p:nvSpPr>
        <p:spPr>
          <a:xfrm>
            <a:off x="1139449" y="2622497"/>
            <a:ext cx="10515600" cy="1514710"/>
          </a:xfrm>
          <a:prstGeom prst="rect">
            <a:avLst/>
          </a:prstGeom>
          <a:noFill/>
        </p:spPr>
        <p:txBody>
          <a:bodyPr wrap="square" rtlCol="0">
            <a:spAutoFit/>
          </a:bodyPr>
          <a:lstStyle/>
          <a:p>
            <a:r>
              <a:rPr lang="en-US" dirty="0"/>
              <a:t>Thursday, August 20, 9-10:30</a:t>
            </a:r>
          </a:p>
          <a:p>
            <a:r>
              <a:rPr lang="en-US" dirty="0"/>
              <a:t>Online (link in chat)</a:t>
            </a:r>
          </a:p>
          <a:p>
            <a:endParaRPr lang="en-US" dirty="0"/>
          </a:p>
        </p:txBody>
      </p:sp>
    </p:spTree>
    <p:extLst>
      <p:ext uri="{BB962C8B-B14F-4D97-AF65-F5344CB8AC3E}">
        <p14:creationId xmlns:p14="http://schemas.microsoft.com/office/powerpoint/2010/main" val="374956294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81F4568-99A0-3F65-0B4C-D7F32C900502}"/>
              </a:ext>
            </a:extLst>
          </p:cNvPr>
          <p:cNvSpPr>
            <a:spLocks noGrp="1"/>
          </p:cNvSpPr>
          <p:nvPr>
            <p:ph type="title"/>
          </p:nvPr>
        </p:nvSpPr>
        <p:spPr>
          <a:xfrm>
            <a:off x="838200" y="1029839"/>
            <a:ext cx="5257800" cy="1325563"/>
          </a:xfrm>
        </p:spPr>
        <p:txBody>
          <a:bodyPr/>
          <a:lstStyle/>
          <a:p>
            <a:r>
              <a:rPr lang="en-US" dirty="0"/>
              <a:t>Evaluation</a:t>
            </a:r>
          </a:p>
        </p:txBody>
      </p:sp>
      <p:pic>
        <p:nvPicPr>
          <p:cNvPr id="6" name="Picture 5" descr="QR code">
            <a:extLst>
              <a:ext uri="{FF2B5EF4-FFF2-40B4-BE49-F238E27FC236}">
                <a16:creationId xmlns:a16="http://schemas.microsoft.com/office/drawing/2014/main" id="{683DBF07-65EC-7363-38C4-99D256C67B21}"/>
              </a:ext>
            </a:extLst>
          </p:cNvPr>
          <p:cNvPicPr>
            <a:picLocks noChangeAspect="1"/>
          </p:cNvPicPr>
          <p:nvPr/>
        </p:nvPicPr>
        <p:blipFill>
          <a:blip r:embed="rId3"/>
          <a:stretch>
            <a:fillRect/>
          </a:stretch>
        </p:blipFill>
        <p:spPr>
          <a:xfrm>
            <a:off x="6309360" y="228600"/>
            <a:ext cx="5775960" cy="5775960"/>
          </a:xfrm>
          <a:prstGeom prst="rect">
            <a:avLst/>
          </a:prstGeom>
        </p:spPr>
      </p:pic>
      <p:sp>
        <p:nvSpPr>
          <p:cNvPr id="7" name="TextBox 6">
            <a:extLst>
              <a:ext uri="{FF2B5EF4-FFF2-40B4-BE49-F238E27FC236}">
                <a16:creationId xmlns:a16="http://schemas.microsoft.com/office/drawing/2014/main" id="{A6490578-AC62-62DC-738A-57A0C8011542}"/>
              </a:ext>
            </a:extLst>
          </p:cNvPr>
          <p:cNvSpPr txBox="1"/>
          <p:nvPr/>
        </p:nvSpPr>
        <p:spPr>
          <a:xfrm>
            <a:off x="990600" y="2468880"/>
            <a:ext cx="4450080" cy="923330"/>
          </a:xfrm>
          <a:prstGeom prst="rect">
            <a:avLst/>
          </a:prstGeom>
          <a:noFill/>
        </p:spPr>
        <p:txBody>
          <a:bodyPr wrap="square" rtlCol="0">
            <a:spAutoFit/>
          </a:bodyPr>
          <a:lstStyle/>
          <a:p>
            <a:r>
              <a:rPr lang="en-US" dirty="0"/>
              <a:t>Please help us document our performance by taking a quick moment to fill out the evaluation form. (Link is in the chat.)</a:t>
            </a:r>
          </a:p>
        </p:txBody>
      </p:sp>
    </p:spTree>
    <p:extLst>
      <p:ext uri="{BB962C8B-B14F-4D97-AF65-F5344CB8AC3E}">
        <p14:creationId xmlns:p14="http://schemas.microsoft.com/office/powerpoint/2010/main" val="152787250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88526-5072-0D55-3AFE-68BEB2A0C8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85694A0-8177-52E6-1E1D-6C88554BC7E3}"/>
              </a:ext>
            </a:extLst>
          </p:cNvPr>
          <p:cNvSpPr>
            <a:spLocks noGrp="1"/>
          </p:cNvSpPr>
          <p:nvPr>
            <p:ph type="title"/>
          </p:nvPr>
        </p:nvSpPr>
        <p:spPr/>
        <p:txBody>
          <a:bodyPr/>
          <a:lstStyle/>
          <a:p>
            <a:r>
              <a:rPr lang="en-US" dirty="0"/>
              <a:t>Questions</a:t>
            </a:r>
          </a:p>
        </p:txBody>
      </p:sp>
    </p:spTree>
    <p:extLst>
      <p:ext uri="{BB962C8B-B14F-4D97-AF65-F5344CB8AC3E}">
        <p14:creationId xmlns:p14="http://schemas.microsoft.com/office/powerpoint/2010/main" val="4248961526"/>
      </p:ext>
    </p:extLst>
  </p:cSld>
  <p:clrMapOvr>
    <a:masterClrMapping/>
  </p:clrMapOvr>
</p:sld>
</file>

<file path=ppt/theme/theme1.xml><?xml version="1.0" encoding="utf-8"?>
<a:theme xmlns:a="http://schemas.openxmlformats.org/drawingml/2006/main" name="1_Office Theme">
  <a:themeElements>
    <a:clrScheme name="L&amp;D">
      <a:dk1>
        <a:srgbClr val="000000"/>
      </a:dk1>
      <a:lt1>
        <a:sysClr val="window" lastClr="FFFFFF"/>
      </a:lt1>
      <a:dk2>
        <a:srgbClr val="000000"/>
      </a:dk2>
      <a:lt2>
        <a:srgbClr val="F2F2F2"/>
      </a:lt2>
      <a:accent1>
        <a:srgbClr val="055C9D"/>
      </a:accent1>
      <a:accent2>
        <a:srgbClr val="9BC04B"/>
      </a:accent2>
      <a:accent3>
        <a:srgbClr val="DF5B2F"/>
      </a:accent3>
      <a:accent4>
        <a:srgbClr val="FCC30B"/>
      </a:accent4>
      <a:accent5>
        <a:srgbClr val="DD1367"/>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L&amp;D PowerPoint Template" id="{3F9C6B9F-A5FE-410B-9B8E-EA678CD273EA}" vid="{DAAD4EF6-C01C-4E35-A828-760CC717ED09}"/>
    </a:ext>
  </a:extLst>
</a:theme>
</file>

<file path=ppt/theme/theme2.xml><?xml version="1.0" encoding="utf-8"?>
<a:theme xmlns:a="http://schemas.openxmlformats.org/drawingml/2006/main" name="7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L&amp;D PowerPoint Template" id="{3F9C6B9F-A5FE-410B-9B8E-EA678CD273EA}" vid="{3A4D1C0E-FC2D-485F-90CC-BF5D7D9A2D2F}"/>
    </a:ext>
  </a:extLst>
</a:theme>
</file>

<file path=ppt/theme/theme3.xml><?xml version="1.0" encoding="utf-8"?>
<a:theme xmlns:a="http://schemas.openxmlformats.org/drawingml/2006/main" name="2_Custom Design">
  <a:themeElements>
    <a:clrScheme name="L&amp;D">
      <a:dk1>
        <a:srgbClr val="000000"/>
      </a:dk1>
      <a:lt1>
        <a:sysClr val="window" lastClr="FFFFFF"/>
      </a:lt1>
      <a:dk2>
        <a:srgbClr val="000000"/>
      </a:dk2>
      <a:lt2>
        <a:srgbClr val="F2F2F2"/>
      </a:lt2>
      <a:accent1>
        <a:srgbClr val="055C9D"/>
      </a:accent1>
      <a:accent2>
        <a:srgbClr val="9BC04B"/>
      </a:accent2>
      <a:accent3>
        <a:srgbClr val="DF5B2F"/>
      </a:accent3>
      <a:accent4>
        <a:srgbClr val="FCC30B"/>
      </a:accent4>
      <a:accent5>
        <a:srgbClr val="DD1367"/>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L&amp;D PowerPoint Template" id="{3F9C6B9F-A5FE-410B-9B8E-EA678CD273EA}" vid="{03593F2D-E1F1-444F-8149-606235606796}"/>
    </a:ext>
  </a:extLst>
</a:theme>
</file>

<file path=ppt/theme/theme4.xml><?xml version="1.0" encoding="utf-8"?>
<a:theme xmlns:a="http://schemas.openxmlformats.org/drawingml/2006/main" name="4_Custom Design">
  <a:themeElements>
    <a:clrScheme name="L&amp;D">
      <a:dk1>
        <a:srgbClr val="000000"/>
      </a:dk1>
      <a:lt1>
        <a:sysClr val="window" lastClr="FFFFFF"/>
      </a:lt1>
      <a:dk2>
        <a:srgbClr val="000000"/>
      </a:dk2>
      <a:lt2>
        <a:srgbClr val="F2F2F2"/>
      </a:lt2>
      <a:accent1>
        <a:srgbClr val="055C9D"/>
      </a:accent1>
      <a:accent2>
        <a:srgbClr val="9BC04B"/>
      </a:accent2>
      <a:accent3>
        <a:srgbClr val="DF5B2F"/>
      </a:accent3>
      <a:accent4>
        <a:srgbClr val="FCC30B"/>
      </a:accent4>
      <a:accent5>
        <a:srgbClr val="DD1367"/>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L&amp;D PowerPoint Template" id="{3F9C6B9F-A5FE-410B-9B8E-EA678CD273EA}" vid="{D9CAE50A-2470-4CDF-AD58-06342E1405AB}"/>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B35513DBBD628439674A7D33C4D3A30" ma:contentTypeVersion="14" ma:contentTypeDescription="Create a new document." ma:contentTypeScope="" ma:versionID="c1f377ca24494fe017f94442a1173a93">
  <xsd:schema xmlns:xsd="http://www.w3.org/2001/XMLSchema" xmlns:xs="http://www.w3.org/2001/XMLSchema" xmlns:p="http://schemas.microsoft.com/office/2006/metadata/properties" xmlns:ns2="5af3d005-be74-4d5b-82ea-308f7e6e754e" xmlns:ns3="6c21fedb-2f5e-464f-9606-3519ba9e2868" targetNamespace="http://schemas.microsoft.com/office/2006/metadata/properties" ma:root="true" ma:fieldsID="8889e6c3e2e1edddc86ba70e7cccaa78" ns2:_="" ns3:_="">
    <xsd:import namespace="5af3d005-be74-4d5b-82ea-308f7e6e754e"/>
    <xsd:import namespace="6c21fedb-2f5e-464f-9606-3519ba9e286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LengthInSeconds" minOccurs="0"/>
                <xsd:element ref="ns2:MediaServiceOCR"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af3d005-be74-4d5b-82ea-308f7e6e754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b9d5b5f-547a-43f3-bc0e-b0144fba3ef5"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c21fedb-2f5e-464f-9606-3519ba9e286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708238f9-a0af-490a-9699-47a308d4c3be}" ma:internalName="TaxCatchAll" ma:showField="CatchAllData" ma:web="6c21fedb-2f5e-464f-9606-3519ba9e286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af3d005-be74-4d5b-82ea-308f7e6e754e">
      <Terms xmlns="http://schemas.microsoft.com/office/infopath/2007/PartnerControls"/>
    </lcf76f155ced4ddcb4097134ff3c332f>
    <TaxCatchAll xmlns="6c21fedb-2f5e-464f-9606-3519ba9e2868" xsi:nil="true"/>
  </documentManagement>
</p:properties>
</file>

<file path=customXml/itemProps1.xml><?xml version="1.0" encoding="utf-8"?>
<ds:datastoreItem xmlns:ds="http://schemas.openxmlformats.org/officeDocument/2006/customXml" ds:itemID="{3F6A2EAA-DC20-4C79-8AA8-EE964809B333}">
  <ds:schemaRefs>
    <ds:schemaRef ds:uri="http://schemas.microsoft.com/sharepoint/v3/contenttype/forms"/>
  </ds:schemaRefs>
</ds:datastoreItem>
</file>

<file path=customXml/itemProps2.xml><?xml version="1.0" encoding="utf-8"?>
<ds:datastoreItem xmlns:ds="http://schemas.openxmlformats.org/officeDocument/2006/customXml" ds:itemID="{DA04470C-AD2B-4037-B46C-0E11CEBA3D4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af3d005-be74-4d5b-82ea-308f7e6e754e"/>
    <ds:schemaRef ds:uri="6c21fedb-2f5e-464f-9606-3519ba9e286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F6855A4-D1AF-474C-9141-2548C76C0592}">
  <ds:schemaRefs>
    <ds:schemaRef ds:uri="http://schemas.microsoft.com/office/2006/metadata/properties"/>
    <ds:schemaRef ds:uri="5af3d005-be74-4d5b-82ea-308f7e6e754e"/>
    <ds:schemaRef ds:uri="http://purl.org/dc/terms/"/>
    <ds:schemaRef ds:uri="http://purl.org/dc/dcmitype/"/>
    <ds:schemaRef ds:uri="http://schemas.microsoft.com/office/2006/documentManagement/types"/>
    <ds:schemaRef ds:uri="http://www.w3.org/XML/1998/namespace"/>
    <ds:schemaRef ds:uri="http://schemas.microsoft.com/office/infopath/2007/PartnerControls"/>
    <ds:schemaRef ds:uri="http://schemas.openxmlformats.org/package/2006/metadata/core-properties"/>
    <ds:schemaRef ds:uri="6c21fedb-2f5e-464f-9606-3519ba9e2868"/>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L&amp;D PowerPoint Template</Template>
  <TotalTime>2066</TotalTime>
  <Words>5025</Words>
  <Application>Microsoft Office PowerPoint</Application>
  <PresentationFormat>Widescreen</PresentationFormat>
  <Paragraphs>774</Paragraphs>
  <Slides>69</Slides>
  <Notes>54</Notes>
  <HiddenSlides>5</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69</vt:i4>
      </vt:variant>
    </vt:vector>
  </HeadingPairs>
  <TitlesOfParts>
    <vt:vector size="82" baseType="lpstr">
      <vt:lpstr>Aptos</vt:lpstr>
      <vt:lpstr>Aptos Display</vt:lpstr>
      <vt:lpstr>Arial</vt:lpstr>
      <vt:lpstr>Exo</vt:lpstr>
      <vt:lpstr>Montserrat</vt:lpstr>
      <vt:lpstr>Montserrat SemiBold</vt:lpstr>
      <vt:lpstr>Roboto Condensed Light</vt:lpstr>
      <vt:lpstr>Roboto Light</vt:lpstr>
      <vt:lpstr>Segoe UI</vt:lpstr>
      <vt:lpstr>1_Office Theme</vt:lpstr>
      <vt:lpstr>7_Custom Design</vt:lpstr>
      <vt:lpstr>2_Custom Design</vt:lpstr>
      <vt:lpstr>4_Custom Design</vt:lpstr>
      <vt:lpstr>Welcome!  As you wait for the webinar to begin, please answer in the chat…</vt:lpstr>
      <vt:lpstr>How to Conduct Performance Reviews</vt:lpstr>
      <vt:lpstr>Answer in the chat</vt:lpstr>
      <vt:lpstr>Common Challenges  with Performance Reviews    </vt:lpstr>
      <vt:lpstr>Where we’re going</vt:lpstr>
      <vt:lpstr>Answer in the chat or raise your hand</vt:lpstr>
      <vt:lpstr>Benefits</vt:lpstr>
      <vt:lpstr>Policies and Collective Agreements</vt:lpstr>
      <vt:lpstr>Performance reviews are more  than a meeting.</vt:lpstr>
      <vt:lpstr>Performance Review Process</vt:lpstr>
      <vt:lpstr>What you don’t want…</vt:lpstr>
      <vt:lpstr>Which stage has  the biggest impact on performance? </vt:lpstr>
      <vt:lpstr>True or False</vt:lpstr>
      <vt:lpstr>When it comes to performance reviews,  ABP stands for…</vt:lpstr>
      <vt:lpstr>ABP: Set Clear Expectations</vt:lpstr>
      <vt:lpstr>Planning Meeting</vt:lpstr>
      <vt:lpstr>You will be evaluating goals, competencies and tasks.</vt:lpstr>
      <vt:lpstr>ABP: Check-ins Throughout the Year</vt:lpstr>
      <vt:lpstr>Answer in the chat</vt:lpstr>
      <vt:lpstr>Goal (G), Competency (C) or Task (T)?</vt:lpstr>
      <vt:lpstr>High-Quality Conversations</vt:lpstr>
      <vt:lpstr>Coaching (C) or Feedback (F)</vt:lpstr>
      <vt:lpstr>Combine feedback with coaching</vt:lpstr>
      <vt:lpstr>ABP: Document, Document, Document</vt:lpstr>
      <vt:lpstr>Document</vt:lpstr>
      <vt:lpstr>ABP: Documentation</vt:lpstr>
      <vt:lpstr>The Performance Review</vt:lpstr>
      <vt:lpstr>Prepare for the meeting</vt:lpstr>
      <vt:lpstr>Prepare for the meeting</vt:lpstr>
      <vt:lpstr>Prepare for the meeting</vt:lpstr>
      <vt:lpstr>Prepare for the meeting</vt:lpstr>
      <vt:lpstr>Prepare for the meeting</vt:lpstr>
      <vt:lpstr>PDP Employee Ratings </vt:lpstr>
      <vt:lpstr>PIDP Employee Ratings</vt:lpstr>
      <vt:lpstr>Break out Groups Performance Review Calibration</vt:lpstr>
      <vt:lpstr>Break out Groups Performance Review Calibration</vt:lpstr>
      <vt:lpstr>Check for Biases</vt:lpstr>
      <vt:lpstr>Check for Biases</vt:lpstr>
      <vt:lpstr>Name the bias </vt:lpstr>
      <vt:lpstr>PowerPoint Presentation</vt:lpstr>
      <vt:lpstr>PowerPoint Presentation</vt:lpstr>
      <vt:lpstr>PowerPoint Presentation</vt:lpstr>
      <vt:lpstr>PowerPoint Presentation</vt:lpstr>
      <vt:lpstr>Prepare for the meeting</vt:lpstr>
      <vt:lpstr>PowerPoint Presentation</vt:lpstr>
      <vt:lpstr>PowerPoint Presentation</vt:lpstr>
      <vt:lpstr>Answer in the chat</vt:lpstr>
      <vt:lpstr>PowerPoint Presentation</vt:lpstr>
      <vt:lpstr>PowerPoint Presentation</vt:lpstr>
      <vt:lpstr>Conduct the Performance Review</vt:lpstr>
      <vt:lpstr>Conduct the Performance Review</vt:lpstr>
      <vt:lpstr>Conduct the Performance Review</vt:lpstr>
      <vt:lpstr>PowerPoint Presentation</vt:lpstr>
      <vt:lpstr>Conduct the Performance Review</vt:lpstr>
      <vt:lpstr>PowerPoint Presentation</vt:lpstr>
      <vt:lpstr>PowerPoint Presentation</vt:lpstr>
      <vt:lpstr>Conduct the Performance Review</vt:lpstr>
      <vt:lpstr>Answer in  the chat</vt:lpstr>
      <vt:lpstr>PowerPoint Presentation</vt:lpstr>
      <vt:lpstr>PowerPoint Presentation</vt:lpstr>
      <vt:lpstr>PowerPoint Presentation</vt:lpstr>
      <vt:lpstr>PowerPoint Presentation</vt:lpstr>
      <vt:lpstr>PowerPoint Presentation</vt:lpstr>
      <vt:lpstr>But what if their performance is really, really bad… in multiple areas? </vt:lpstr>
      <vt:lpstr>Conduct the Performance Review</vt:lpstr>
      <vt:lpstr>Next Steps</vt:lpstr>
      <vt:lpstr>Management Essentials LEAD with Impact</vt:lpstr>
      <vt:lpstr>Evaluation</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June Morrow</dc:creator>
  <cp:lastModifiedBy>June Morrow</cp:lastModifiedBy>
  <cp:revision>2</cp:revision>
  <dcterms:created xsi:type="dcterms:W3CDTF">2026-07-13T16:14:44Z</dcterms:created>
  <dcterms:modified xsi:type="dcterms:W3CDTF">2026-08-17T23:34:12Z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0x010100CB35513DBBD628439674A7D33C4D3A30</vt:lpwstr>
  </property>
  <property fmtid="{D5CDD505-2E9C-101B-9397-08002B2CF9AE}" pid="3" name="MediaServiceImageTags">
    <vt:lpwstr/>
  </property>
</Properties>
</file>