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2"/>
  </p:notesMasterIdLst>
  <p:handoutMasterIdLst>
    <p:handoutMasterId r:id="rId23"/>
  </p:handoutMasterIdLst>
  <p:sldIdLst>
    <p:sldId id="297" r:id="rId2"/>
    <p:sldId id="310" r:id="rId3"/>
    <p:sldId id="298" r:id="rId4"/>
    <p:sldId id="311" r:id="rId5"/>
    <p:sldId id="295" r:id="rId6"/>
    <p:sldId id="316" r:id="rId7"/>
    <p:sldId id="313" r:id="rId8"/>
    <p:sldId id="327" r:id="rId9"/>
    <p:sldId id="333" r:id="rId10"/>
    <p:sldId id="331" r:id="rId11"/>
    <p:sldId id="352" r:id="rId12"/>
    <p:sldId id="354" r:id="rId13"/>
    <p:sldId id="347" r:id="rId14"/>
    <p:sldId id="353" r:id="rId15"/>
    <p:sldId id="328" r:id="rId16"/>
    <p:sldId id="335" r:id="rId17"/>
    <p:sldId id="332" r:id="rId18"/>
    <p:sldId id="351" r:id="rId19"/>
    <p:sldId id="338" r:id="rId20"/>
    <p:sldId id="341" r:id="rId2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4572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4572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4572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4572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6B6E"/>
    <a:srgbClr val="58BCB6"/>
    <a:srgbClr val="18B8B9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4E6E4E-5135-4121-9957-2B8082C7DE40}">
  <a:tblStyle styleId="{674E6E4E-5135-4121-9957-2B8082C7DE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27"/>
    <p:restoredTop sz="94679"/>
  </p:normalViewPr>
  <p:slideViewPr>
    <p:cSldViewPr>
      <p:cViewPr varScale="1">
        <p:scale>
          <a:sx n="80" d="100"/>
          <a:sy n="80" d="100"/>
        </p:scale>
        <p:origin x="1196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380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D93035-039B-C549-8C61-83ADE7EA13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BA4EE-2C10-5F4F-AB06-6B219F88C7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590EE-3CB5-6C42-8E17-9FB8FB5E6F71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5E97C-97A7-4E48-890C-FA1BAA33CF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384DB-6610-EA4F-A8C6-0E937FF97F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23794-2CFF-8D49-BEBE-2B814273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52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1229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735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37931725" lvl="1" indent="-37474525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lvl="2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lvl="3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lvl="4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6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EC192-91B5-474B-2B77-F5EBA7A53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00CBFD-030A-55ED-F14F-2CD89F3DF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487CB7-0AAF-12A2-F2B7-504A48802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8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CB714-6AC1-3BBF-1DF5-FC339D72B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7E2BEA-4961-6251-8014-8BAA8D635C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0633BF-8509-AB77-11F2-3B67B589E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9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90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21E2E-7D5C-D0BC-94B8-84E015C0D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918E07-3D5B-1AA4-D6F4-3E3C151477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8D421A-7685-88E3-3B30-2453DDFF7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32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00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7A8BE-0B85-444A-435A-6AFF93F16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F171CA-539E-EF3B-35E0-5DFD2FD9B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42D2CD-09D5-71F1-F473-4DE7DFA10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93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C7E1B-CA31-1B0A-37A7-E134A7084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7F864A-8657-0AA6-560A-4FBD9FE04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324FBE-275C-3490-71B9-B24E8BABB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8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ly Option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AD4664-84D4-DC4D-9AAA-220364728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9144001" cy="48009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708172"/>
            <a:ext cx="9387840" cy="812006"/>
          </a:xfrm>
        </p:spPr>
        <p:txBody>
          <a:bodyPr anchor="ctr" anchorCtr="0"/>
          <a:lstStyle>
            <a:lvl1pPr algn="l">
              <a:defRPr sz="4000" b="1" i="0" cap="all">
                <a:solidFill>
                  <a:schemeClr val="bg2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20178"/>
            <a:ext cx="9387840" cy="661987"/>
          </a:xfrm>
        </p:spPr>
        <p:txBody>
          <a:bodyPr anchor="ctr" anchorCtr="0"/>
          <a:lstStyle>
            <a:lvl1pPr marL="0" indent="0" algn="l">
              <a:buNone/>
              <a:defRPr sz="2000" b="0" i="0">
                <a:solidFill>
                  <a:schemeClr val="accent5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E95F26B0-0265-F949-8E10-5BC18166B34C}"/>
              </a:ext>
            </a:extLst>
          </p:cNvPr>
          <p:cNvSpPr/>
          <p:nvPr userDrawn="1"/>
        </p:nvSpPr>
        <p:spPr>
          <a:xfrm rot="5400000">
            <a:off x="-232053" y="3804427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E3CDF-A071-E240-8C7C-0EEBFB481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1200" y="4472304"/>
            <a:ext cx="3154680" cy="6572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62DCBB-CD31-C548-B289-A420F6CFEF6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Google Shape;39;p5">
            <a:extLst>
              <a:ext uri="{FF2B5EF4-FFF2-40B4-BE49-F238E27FC236}">
                <a16:creationId xmlns:a16="http://schemas.microsoft.com/office/drawing/2014/main" id="{80A8F9E8-67FC-9848-963C-2832867FD45A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09600" y="1043501"/>
            <a:ext cx="3757863" cy="3671206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2400">
                <a:solidFill>
                  <a:schemeClr val="bg2"/>
                </a:solidFill>
                <a:latin typeface="Trebuchet MS" panose="020B070302020209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7" name="Google Shape;39;p5">
            <a:extLst>
              <a:ext uri="{FF2B5EF4-FFF2-40B4-BE49-F238E27FC236}">
                <a16:creationId xmlns:a16="http://schemas.microsoft.com/office/drawing/2014/main" id="{B5078B41-9663-F84D-A60D-8C224DF3F04C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4842710" y="1043501"/>
            <a:ext cx="3757863" cy="3671206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2400">
                <a:solidFill>
                  <a:schemeClr val="bg2"/>
                </a:solidFill>
                <a:latin typeface="Trebuchet MS" panose="020B070302020209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12891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flip="none" rotWithShape="1">
          <a:gsLst>
            <a:gs pos="100000">
              <a:schemeClr val="bg1"/>
            </a:gs>
            <a:gs pos="53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FA4993-2A08-F446-A3AB-97E0F4E286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29250" y="1428750"/>
            <a:ext cx="5143500" cy="2286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49F3-9523-F842-9533-B5FEFE1585C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Google Shape;329;p34">
            <a:extLst>
              <a:ext uri="{FF2B5EF4-FFF2-40B4-BE49-F238E27FC236}">
                <a16:creationId xmlns:a16="http://schemas.microsoft.com/office/drawing/2014/main" id="{D8970A0D-96AA-D149-BE8A-3B47EA31389D}"/>
              </a:ext>
            </a:extLst>
          </p:cNvPr>
          <p:cNvSpPr/>
          <p:nvPr userDrawn="1"/>
        </p:nvSpPr>
        <p:spPr>
          <a:xfrm>
            <a:off x="3479663" y="639582"/>
            <a:ext cx="1068388" cy="971550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00E26A-D381-5F45-9E20-B412CAE70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916" y="209550"/>
            <a:ext cx="5155604" cy="1052513"/>
          </a:xfrm>
        </p:spPr>
        <p:txBody>
          <a:bodyPr anchor="ctr" anchorCtr="0"/>
          <a:lstStyle>
            <a:lvl1pPr>
              <a:defRPr sz="4400" b="1" i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CA" dirty="0"/>
              <a:t>Thanks!</a:t>
            </a:r>
            <a:endParaRPr lang="en-US" dirty="0"/>
          </a:p>
        </p:txBody>
      </p:sp>
      <p:sp>
        <p:nvSpPr>
          <p:cNvPr id="8" name="Google Shape;39;p5">
            <a:extLst>
              <a:ext uri="{FF2B5EF4-FFF2-40B4-BE49-F238E27FC236}">
                <a16:creationId xmlns:a16="http://schemas.microsoft.com/office/drawing/2014/main" id="{1000FDBF-EB23-C84F-BA40-2834E1B5095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72765" y="1409363"/>
            <a:ext cx="5181600" cy="565464"/>
          </a:xfrm>
          <a:prstGeom prst="rect">
            <a:avLst/>
          </a:prstGeom>
        </p:spPr>
        <p:txBody>
          <a:bodyPr spcFirstLastPara="1" anchor="ctr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2400" b="0" i="0">
                <a:solidFill>
                  <a:schemeClr val="accent5"/>
                </a:solidFill>
                <a:latin typeface="Trebuchet MS" panose="020B070302020209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r>
              <a:rPr lang="en-CA" dirty="0"/>
              <a:t>Any questions?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E0385F-F09A-4B48-84F0-FDEA27DB2E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038" y="4171950"/>
            <a:ext cx="420624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740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2 column">
    <p:bg>
      <p:bgPr>
        <a:solidFill>
          <a:schemeClr val="bg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5F0CC42-A856-6647-A12A-BDA46262F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29250" y="1428750"/>
            <a:ext cx="5143500" cy="2286000"/>
          </a:xfrm>
          <a:prstGeom prst="rect">
            <a:avLst/>
          </a:prstGeom>
        </p:spPr>
      </p:pic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6034500" cy="744300"/>
          </a:xfrm>
          <a:prstGeom prst="rect">
            <a:avLst/>
          </a:prstGeom>
        </p:spPr>
        <p:txBody>
          <a:bodyPr spcFirstLastPara="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1">
                <a:solidFill>
                  <a:schemeClr val="bg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9" name="Google Shape;56;p7"/>
          <p:cNvSpPr txBox="1">
            <a:spLocks noGrp="1"/>
          </p:cNvSpPr>
          <p:nvPr>
            <p:ph type="body" idx="1"/>
          </p:nvPr>
        </p:nvSpPr>
        <p:spPr>
          <a:xfrm>
            <a:off x="838200" y="1428750"/>
            <a:ext cx="2919750" cy="304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>
            <a:endParaRPr dirty="0"/>
          </a:p>
        </p:txBody>
      </p:sp>
      <p:sp>
        <p:nvSpPr>
          <p:cNvPr id="10" name="Google Shape;57;p7"/>
          <p:cNvSpPr txBox="1">
            <a:spLocks noGrp="1"/>
          </p:cNvSpPr>
          <p:nvPr>
            <p:ph type="body" idx="2"/>
          </p:nvPr>
        </p:nvSpPr>
        <p:spPr>
          <a:xfrm>
            <a:off x="3986550" y="1428750"/>
            <a:ext cx="2895600" cy="304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>
            <a:endParaRPr dirty="0"/>
          </a:p>
        </p:txBody>
      </p:sp>
      <p:sp>
        <p:nvSpPr>
          <p:cNvPr id="6" name="Google Shape;40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A3296-10EC-D640-8F4E-95E869EA9EEA}" type="slidenum">
              <a:rPr lang="en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Google Shape;11;p2">
            <a:extLst>
              <a:ext uri="{FF2B5EF4-FFF2-40B4-BE49-F238E27FC236}">
                <a16:creationId xmlns:a16="http://schemas.microsoft.com/office/drawing/2014/main" id="{99D3A34B-41B2-F04E-8985-8E40EBC40840}"/>
              </a:ext>
            </a:extLst>
          </p:cNvPr>
          <p:cNvSpPr/>
          <p:nvPr userDrawn="1"/>
        </p:nvSpPr>
        <p:spPr>
          <a:xfrm rot="5400000">
            <a:off x="-237370" y="577202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 - Dark Blue">
    <p:bg>
      <p:bgPr>
        <a:gradFill flip="none" rotWithShape="1">
          <a:gsLst>
            <a:gs pos="99000">
              <a:schemeClr val="accent5">
                <a:lumMod val="60000"/>
                <a:lumOff val="40000"/>
              </a:schemeClr>
            </a:gs>
            <a:gs pos="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4400" y="438150"/>
            <a:ext cx="7467600" cy="744300"/>
          </a:xfrm>
        </p:spPr>
        <p:txBody>
          <a:bodyPr anchor="ctr" anchorCtr="0"/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2" name="Google Shape;39;p5"/>
          <p:cNvSpPr txBox="1">
            <a:spLocks noGrp="1"/>
          </p:cNvSpPr>
          <p:nvPr>
            <p:ph type="body" idx="1"/>
          </p:nvPr>
        </p:nvSpPr>
        <p:spPr>
          <a:xfrm>
            <a:off x="914400" y="1425575"/>
            <a:ext cx="236220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1800">
                <a:solidFill>
                  <a:schemeClr val="bg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F62116-04C9-F24A-A0D0-0C139FC25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Google Shape;39;p5"/>
          <p:cNvSpPr txBox="1">
            <a:spLocks noGrp="1"/>
          </p:cNvSpPr>
          <p:nvPr>
            <p:ph type="body" idx="11"/>
          </p:nvPr>
        </p:nvSpPr>
        <p:spPr>
          <a:xfrm>
            <a:off x="3581400" y="1425575"/>
            <a:ext cx="243840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1800">
                <a:solidFill>
                  <a:schemeClr val="bg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7" name="Google Shape;39;p5"/>
          <p:cNvSpPr txBox="1">
            <a:spLocks noGrp="1"/>
          </p:cNvSpPr>
          <p:nvPr>
            <p:ph type="body" idx="12"/>
          </p:nvPr>
        </p:nvSpPr>
        <p:spPr>
          <a:xfrm>
            <a:off x="6324600" y="1425575"/>
            <a:ext cx="205740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1800">
                <a:solidFill>
                  <a:schemeClr val="bg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C7020A2F-0762-C649-83F3-7C4F2269BF3C}"/>
              </a:ext>
            </a:extLst>
          </p:cNvPr>
          <p:cNvSpPr/>
          <p:nvPr userDrawn="1"/>
        </p:nvSpPr>
        <p:spPr>
          <a:xfrm rot="5400000">
            <a:off x="-232052" y="441603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- Picture + Text">
    <p:bg>
      <p:bgPr>
        <a:gradFill flip="none" rotWithShape="1">
          <a:gsLst>
            <a:gs pos="0">
              <a:schemeClr val="bg2"/>
            </a:gs>
            <a:gs pos="99000">
              <a:schemeClr val="bg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F62116-04C9-F24A-A0D0-0C139FC25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119385-AF69-2645-A6F8-0A7E84BB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9550"/>
            <a:ext cx="4648200" cy="1052513"/>
          </a:xfr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9" name="Google Shape;39;p5">
            <a:extLst>
              <a:ext uri="{FF2B5EF4-FFF2-40B4-BE49-F238E27FC236}">
                <a16:creationId xmlns:a16="http://schemas.microsoft.com/office/drawing/2014/main" id="{15F07BBE-84C3-E94C-9607-E4BFF7C168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1475700"/>
            <a:ext cx="4672350" cy="345825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2400">
                <a:solidFill>
                  <a:schemeClr val="bg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lang="en-CA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DF5A4744-EB01-E74D-91CA-A0189CAE4A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99753" y="0"/>
            <a:ext cx="33147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Google Shape;11;p2">
            <a:extLst>
              <a:ext uri="{FF2B5EF4-FFF2-40B4-BE49-F238E27FC236}">
                <a16:creationId xmlns:a16="http://schemas.microsoft.com/office/drawing/2014/main" id="{46C225A6-5B1A-2345-8E94-10BD25A67254}"/>
              </a:ext>
            </a:extLst>
          </p:cNvPr>
          <p:cNvSpPr/>
          <p:nvPr userDrawn="1"/>
        </p:nvSpPr>
        <p:spPr>
          <a:xfrm rot="5400000">
            <a:off x="-239487" y="428636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3575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1_Title + 1 column">
    <p:bg>
      <p:bgPr>
        <a:solidFill>
          <a:schemeClr val="bg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DA3465-10BA-6841-B502-7E4F0BC70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9926"/>
            <a:ext cx="9144000" cy="3583574"/>
          </a:xfrm>
          <a:prstGeom prst="rect">
            <a:avLst/>
          </a:prstGeom>
        </p:spPr>
      </p:pic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066800" y="622975"/>
            <a:ext cx="5586750" cy="744300"/>
          </a:xfrm>
          <a:prstGeom prst="rect">
            <a:avLst/>
          </a:prstGeom>
        </p:spPr>
        <p:txBody>
          <a:bodyPr spcFirstLastPara="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1">
                <a:solidFill>
                  <a:schemeClr val="bg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066800" y="1581150"/>
            <a:ext cx="566295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2400">
                <a:solidFill>
                  <a:schemeClr val="accent5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5" name="Google Shape;40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35ED4-42FA-DD43-92BC-30F334D92343}" type="slidenum">
              <a:rPr lang="en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Google Shape;11;p2">
            <a:extLst>
              <a:ext uri="{FF2B5EF4-FFF2-40B4-BE49-F238E27FC236}">
                <a16:creationId xmlns:a16="http://schemas.microsoft.com/office/drawing/2014/main" id="{C7DF1C4F-072E-4547-A3A1-BC4CCD15DCB3}"/>
              </a:ext>
            </a:extLst>
          </p:cNvPr>
          <p:cNvSpPr/>
          <p:nvPr userDrawn="1"/>
        </p:nvSpPr>
        <p:spPr>
          <a:xfrm rot="5400000">
            <a:off x="-232053" y="684152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e Yourself!">
    <p:bg>
      <p:bgPr>
        <a:gradFill flip="none" rotWithShape="1">
          <a:gsLst>
            <a:gs pos="100000">
              <a:schemeClr val="accent5"/>
            </a:gs>
            <a:gs pos="53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457419"/>
            <a:ext cx="8534400" cy="888051"/>
          </a:xfrm>
        </p:spPr>
        <p:txBody>
          <a:bodyPr anchor="ctr" anchorCtr="0"/>
          <a:lstStyle>
            <a:lvl1pPr algn="r">
              <a:defRPr sz="4000" b="1" cap="all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4800" y="4321331"/>
            <a:ext cx="8534400" cy="661987"/>
          </a:xfrm>
        </p:spPr>
        <p:txBody>
          <a:bodyPr anchor="ctr" anchorCtr="0"/>
          <a:lstStyle>
            <a:lvl1pPr marL="0" indent="0" algn="r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 option 2">
    <p:bg>
      <p:bgPr>
        <a:gradFill flip="none" rotWithShape="1">
          <a:gsLst>
            <a:gs pos="100000">
              <a:schemeClr val="bg1"/>
            </a:gs>
            <a:gs pos="53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8F4E4D-50AB-164A-A7E4-A50424CDB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199312" y="1203562"/>
            <a:ext cx="5143504" cy="27405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Google Shape;56;p7"/>
          <p:cNvSpPr txBox="1">
            <a:spLocks noGrp="1"/>
          </p:cNvSpPr>
          <p:nvPr/>
        </p:nvSpPr>
        <p:spPr>
          <a:xfrm>
            <a:off x="3029216" y="1136480"/>
            <a:ext cx="1902600" cy="29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6" name="Google Shape;57;p7"/>
          <p:cNvSpPr txBox="1">
            <a:spLocks noGrp="1"/>
          </p:cNvSpPr>
          <p:nvPr/>
        </p:nvSpPr>
        <p:spPr>
          <a:xfrm>
            <a:off x="5219978" y="1136480"/>
            <a:ext cx="1902600" cy="29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" name="Google Shape;11;p2">
            <a:extLst>
              <a:ext uri="{FF2B5EF4-FFF2-40B4-BE49-F238E27FC236}">
                <a16:creationId xmlns:a16="http://schemas.microsoft.com/office/drawing/2014/main" id="{BC13A9F0-5F2F-C345-B4C5-BF5BBDDDE858}"/>
              </a:ext>
            </a:extLst>
          </p:cNvPr>
          <p:cNvSpPr/>
          <p:nvPr userDrawn="1"/>
        </p:nvSpPr>
        <p:spPr>
          <a:xfrm rot="5400000">
            <a:off x="-229380" y="607953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DF3107-C7BB-CD48-9836-84F50D0A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162"/>
            <a:ext cx="7467600" cy="744300"/>
          </a:xfrm>
        </p:spPr>
        <p:txBody>
          <a:bodyPr anchor="ctr" anchorCtr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6" name="Google Shape;39;p5">
            <a:extLst>
              <a:ext uri="{FF2B5EF4-FFF2-40B4-BE49-F238E27FC236}">
                <a16:creationId xmlns:a16="http://schemas.microsoft.com/office/drawing/2014/main" id="{B612300D-AFA5-4F46-9A9F-DC8997635D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06587"/>
            <a:ext cx="236220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1800">
                <a:solidFill>
                  <a:schemeClr val="bg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17" name="Google Shape;39;p5">
            <a:extLst>
              <a:ext uri="{FF2B5EF4-FFF2-40B4-BE49-F238E27FC236}">
                <a16:creationId xmlns:a16="http://schemas.microsoft.com/office/drawing/2014/main" id="{964AA085-8177-EC40-8226-840F0E4A852F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3505200" y="1606587"/>
            <a:ext cx="243840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1800">
                <a:solidFill>
                  <a:schemeClr val="bg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18" name="Google Shape;39;p5">
            <a:extLst>
              <a:ext uri="{FF2B5EF4-FFF2-40B4-BE49-F238E27FC236}">
                <a16:creationId xmlns:a16="http://schemas.microsoft.com/office/drawing/2014/main" id="{F1BE59FD-B747-ED44-A736-C2FEBAE973CC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6248400" y="1606587"/>
            <a:ext cx="205740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1800">
                <a:solidFill>
                  <a:schemeClr val="bg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+ Picture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00" y="315241"/>
            <a:ext cx="4577495" cy="1052513"/>
          </a:xfrm>
        </p:spPr>
        <p:txBody>
          <a:bodyPr anchor="ctr" anchorCtr="0"/>
          <a:lstStyle>
            <a:lvl1pPr>
              <a:defRPr sz="3600" b="1" i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Google Shape;39;p5"/>
          <p:cNvSpPr txBox="1">
            <a:spLocks noGrp="1"/>
          </p:cNvSpPr>
          <p:nvPr>
            <p:ph type="body" idx="1"/>
          </p:nvPr>
        </p:nvSpPr>
        <p:spPr>
          <a:xfrm>
            <a:off x="878500" y="1521389"/>
            <a:ext cx="4600576" cy="345825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2400">
                <a:solidFill>
                  <a:schemeClr val="tx2"/>
                </a:solidFill>
                <a:latin typeface="Trebuchet MS" panose="020B070302020209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715000" y="0"/>
            <a:ext cx="3396343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D342E44D-739E-BC49-AFDC-1C5991F643A3}"/>
              </a:ext>
            </a:extLst>
          </p:cNvPr>
          <p:cNvSpPr/>
          <p:nvPr userDrawn="1"/>
        </p:nvSpPr>
        <p:spPr>
          <a:xfrm rot="5400000">
            <a:off x="-232053" y="531751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gradFill flip="none" rotWithShape="1">
          <a:gsLst>
            <a:gs pos="100000">
              <a:schemeClr val="bg1"/>
            </a:gs>
            <a:gs pos="53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3628D-7993-AE43-93AE-697F4837F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10800000">
            <a:off x="-2" y="854096"/>
            <a:ext cx="9144001" cy="42894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FF1C62-B1D5-0749-AB39-0C010DEF2A5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D26DED5-1604-9548-8E5E-241EB4E328D5}"/>
              </a:ext>
            </a:extLst>
          </p:cNvPr>
          <p:cNvSpPr>
            <a:spLocks noGrp="1"/>
          </p:cNvSpPr>
          <p:nvPr userDrawn="1"/>
        </p:nvSpPr>
        <p:spPr bwMode="auto">
          <a:xfrm>
            <a:off x="622610" y="345003"/>
            <a:ext cx="603408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 b="1" i="0">
                <a:solidFill>
                  <a:srgbClr val="0000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9pPr>
          </a:lstStyle>
          <a:p>
            <a:endParaRPr lang="en-US" sz="6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3" name="Google Shape;55;p7">
            <a:extLst>
              <a:ext uri="{FF2B5EF4-FFF2-40B4-BE49-F238E27FC236}">
                <a16:creationId xmlns:a16="http://schemas.microsoft.com/office/drawing/2014/main" id="{27D67B38-C85D-554B-A210-2ABA2F33C3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626" y="307810"/>
            <a:ext cx="4551374" cy="74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solidFill>
                  <a:schemeClr val="bg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56;p7">
            <a:extLst>
              <a:ext uri="{FF2B5EF4-FFF2-40B4-BE49-F238E27FC236}">
                <a16:creationId xmlns:a16="http://schemas.microsoft.com/office/drawing/2014/main" id="{CE31D36D-454D-904F-A337-19F13B4BB8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1627" y="1142983"/>
            <a:ext cx="4551374" cy="4633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>
            <a:endParaRPr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1F196C5-BDC1-8244-9B68-DD88F8E648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9200" y="318120"/>
            <a:ext cx="3886200" cy="27870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3149C56-7101-1C44-BCA3-6084035B46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28673" y="3267858"/>
            <a:ext cx="3186727" cy="1767949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817CC13-6726-3949-8DB7-01A11FA888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23029" y="3267858"/>
            <a:ext cx="2691344" cy="1767949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929FAF5B-7375-B140-B66C-E131CF107C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5509" y="3267858"/>
            <a:ext cx="2648041" cy="1767949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Google Shape;56;p7">
            <a:extLst>
              <a:ext uri="{FF2B5EF4-FFF2-40B4-BE49-F238E27FC236}">
                <a16:creationId xmlns:a16="http://schemas.microsoft.com/office/drawing/2014/main" id="{1FBCB367-B1B6-234B-9917-F1E89E64C0C5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01626" y="1693529"/>
            <a:ext cx="4551374" cy="4633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FontTx/>
              <a:buNone/>
              <a:defRPr sz="1800">
                <a:solidFill>
                  <a:schemeClr val="accent5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678064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/>
            </a:gs>
            <a:gs pos="53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38188" y="517525"/>
            <a:ext cx="603408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38188" y="1476375"/>
            <a:ext cx="6034087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80425" y="4749800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300">
                <a:solidFill>
                  <a:srgbClr val="FFFFFF"/>
                </a:solidFill>
                <a:latin typeface="Lato Light" charset="0"/>
                <a:ea typeface="Lato Light" charset="0"/>
                <a:cs typeface="Lato Light" charset="0"/>
                <a:sym typeface="Lato Light" charset="0"/>
              </a:defRPr>
            </a:lvl1pPr>
          </a:lstStyle>
          <a:p>
            <a:pPr>
              <a:defRPr/>
            </a:pPr>
            <a:fld id="{06A5C9CB-E1BC-D448-A930-E4C453A32F4A}" type="slidenum">
              <a:rPr lang="en-C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6" r:id="rId2"/>
    <p:sldLayoutId id="2147483700" r:id="rId3"/>
    <p:sldLayoutId id="2147483709" r:id="rId4"/>
    <p:sldLayoutId id="2147483697" r:id="rId5"/>
    <p:sldLayoutId id="2147483704" r:id="rId6"/>
    <p:sldLayoutId id="2147483705" r:id="rId7"/>
    <p:sldLayoutId id="2147483703" r:id="rId8"/>
    <p:sldLayoutId id="2147483716" r:id="rId9"/>
    <p:sldLayoutId id="2147483717" r:id="rId10"/>
    <p:sldLayoutId id="2147483712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 b="1" i="0">
          <a:solidFill>
            <a:srgbClr val="000000"/>
          </a:solidFill>
          <a:latin typeface="Trebuchet MS" panose="020B0703020202090204" pitchFamily="34" charset="0"/>
          <a:ea typeface="Trebuchet MS" panose="020B0703020202090204" pitchFamily="34" charset="0"/>
          <a:cs typeface="Arial" charset="0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 b="0" i="0">
          <a:solidFill>
            <a:srgbClr val="000000"/>
          </a:solidFill>
          <a:latin typeface="Trebuchet MS" panose="020B0703020202090204" pitchFamily="34" charset="0"/>
          <a:ea typeface="Trebuchet MS" panose="020B0703020202090204" pitchFamily="34" charset="0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apphon-rohppa.com/en/oncofertility/guideline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hon-rohppa.com/en/oncofertility/at-diagnosis" TargetMode="External"/><Relationship Id="rId2" Type="http://schemas.openxmlformats.org/officeDocument/2006/relationships/hyperlink" Target="https://www.apphon-rohppa.com/en/oncofertility/guideline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apphon-rohppa.com/en/oncofertility/funding" TargetMode="External"/><Relationship Id="rId4" Type="http://schemas.openxmlformats.org/officeDocument/2006/relationships/hyperlink" Target="https://www.apphon-rohppa.com/en/oncofertility/post-treatmen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nticfertility.ca/referral" TargetMode="External"/><Relationship Id="rId2" Type="http://schemas.openxmlformats.org/officeDocument/2006/relationships/hyperlink" Target="https://www.conceptia.ca/referring-physicians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.digout@iwk.nshealth.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hyperlink" Target="mailto:mdelaney@ihis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apphon-rohppa.com/en/oncofertility/guideline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109754"/>
            <a:ext cx="8305800" cy="1802606"/>
          </a:xfrm>
        </p:spPr>
        <p:txBody>
          <a:bodyPr/>
          <a:lstStyle/>
          <a:p>
            <a:pPr algn="l"/>
            <a:r>
              <a:rPr lang="en-US" sz="3600" spc="61" dirty="0">
                <a:latin typeface="+mj-lt"/>
                <a:ea typeface="Proxima Nova Bold"/>
                <a:cs typeface="Proxima Nova Bold"/>
                <a:sym typeface="Proxima Nova Bold"/>
              </a:rPr>
              <a:t>PEDIATRIC AND YOUNG ADULT FERTILITY PRESERVATION IN ATLANTIC CANADA</a:t>
            </a:r>
            <a:br>
              <a:rPr lang="en-US" sz="3600" spc="61" dirty="0">
                <a:latin typeface="+mj-lt"/>
                <a:ea typeface="Proxima Nova Bold"/>
                <a:cs typeface="Proxima Nova Bold"/>
                <a:sym typeface="Proxima Nova Bold"/>
              </a:rPr>
            </a:br>
            <a:r>
              <a:rPr lang="en-US" sz="3600" spc="61" dirty="0">
                <a:latin typeface="+mj-lt"/>
                <a:ea typeface="Proxima Nova Bold"/>
                <a:cs typeface="Proxima Nova Bold"/>
                <a:sym typeface="Proxima Nova Bold"/>
              </a:rPr>
              <a:t>Project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>
              <a:defRPr/>
            </a:pPr>
            <a:fld id="{27C35ED4-42FA-DD43-92BC-30F334D92343}" type="slidenum">
              <a:rPr lang="en-C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5C3FC5-1FEC-BD14-B623-032D90E27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E5C6C-CB88-B1CF-FDA7-EC0A28F2767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7C35ED4-42FA-DD43-92BC-30F334D92343}" type="slidenum">
              <a:rPr lang="en-CA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2A3B47-BA9B-FCC5-5327-E25A94BB4895}"/>
              </a:ext>
            </a:extLst>
          </p:cNvPr>
          <p:cNvSpPr txBox="1"/>
          <p:nvPr/>
        </p:nvSpPr>
        <p:spPr>
          <a:xfrm>
            <a:off x="142374" y="1142405"/>
            <a:ext cx="8763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dirty="0">
              <a:solidFill>
                <a:schemeClr val="bg2"/>
              </a:solidFill>
              <a:latin typeface="Garamond" panose="02020404030301010803" pitchFamily="18" charset="0"/>
              <a:ea typeface="Proxima Nova"/>
              <a:cs typeface="Proxima Nova"/>
              <a:sym typeface="Proxima Nova"/>
            </a:endParaRPr>
          </a:p>
          <a:p>
            <a:pPr marL="565224" lvl="1" indent="-282612">
              <a:buFont typeface="Arial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Garamond" panose="02020404030301010803" pitchFamily="18" charset="0"/>
                <a:ea typeface="Proxima Nova Bold"/>
                <a:cs typeface="Proxima Nova Bold"/>
                <a:sym typeface="Proxima Nova Bold"/>
              </a:rPr>
              <a:t>Embed the guidelines, patient validated prompt, and pathways into practice and documentation systems. </a:t>
            </a:r>
          </a:p>
          <a:p>
            <a:pPr marL="1130447" lvl="2" indent="-376816">
              <a:buFont typeface="Arial"/>
              <a:buChar char="⚬"/>
            </a:pPr>
            <a:endParaRPr lang="en-US" sz="2000" dirty="0">
              <a:solidFill>
                <a:schemeClr val="bg2"/>
              </a:solidFill>
              <a:latin typeface="Garamond" panose="02020404030301010803" pitchFamily="18" charset="0"/>
              <a:ea typeface="Proxima Nova"/>
              <a:cs typeface="Proxima Nova"/>
              <a:sym typeface="Proxima Nova"/>
            </a:endParaRPr>
          </a:p>
          <a:p>
            <a:pPr marL="1130447" lvl="2" indent="-376816">
              <a:buFont typeface="Arial"/>
              <a:buChar char="⚬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Use it as a tool to help you and your patients. </a:t>
            </a:r>
          </a:p>
          <a:p>
            <a:pPr marL="1130447" lvl="2" indent="-376816">
              <a:buFont typeface="Arial"/>
              <a:buChar char="⚬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Included in the </a:t>
            </a: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  <a:hlinkClick r:id="rId2"/>
              </a:rPr>
              <a:t>guideline</a:t>
            </a: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 are a clinical care pathways to assist providers</a:t>
            </a:r>
          </a:p>
          <a:p>
            <a:pPr marL="1130447" lvl="2" indent="-376816">
              <a:buFont typeface="Arial"/>
              <a:buChar char="⚬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Information and Education sessions </a:t>
            </a:r>
          </a:p>
          <a:p>
            <a:endParaRPr lang="en-CA" sz="1600" kern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A7D363-2AF8-3067-6FB0-60C52DDA7D24}"/>
              </a:ext>
            </a:extLst>
          </p:cNvPr>
          <p:cNvSpPr txBox="1"/>
          <p:nvPr/>
        </p:nvSpPr>
        <p:spPr>
          <a:xfrm>
            <a:off x="704850" y="487095"/>
            <a:ext cx="843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60" dirty="0">
                <a:solidFill>
                  <a:schemeClr val="bg2"/>
                </a:solidFill>
                <a:latin typeface="+mj-lt"/>
                <a:sym typeface="Proxima Nova Bold"/>
              </a:rPr>
              <a:t>Implementation </a:t>
            </a:r>
            <a:endParaRPr lang="en-US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Freeform 7">
            <a:extLst>
              <a:ext uri="{FF2B5EF4-FFF2-40B4-BE49-F238E27FC236}">
                <a16:creationId xmlns:a16="http://schemas.microsoft.com/office/drawing/2014/main" id="{86C4EE9A-23F3-AC7D-A763-9EA68E486861}"/>
              </a:ext>
            </a:extLst>
          </p:cNvPr>
          <p:cNvSpPr/>
          <p:nvPr/>
        </p:nvSpPr>
        <p:spPr>
          <a:xfrm>
            <a:off x="7612062" y="152047"/>
            <a:ext cx="1143000" cy="924313"/>
          </a:xfrm>
          <a:custGeom>
            <a:avLst/>
            <a:gdLst/>
            <a:ahLst/>
            <a:cxnLst/>
            <a:rect l="l" t="t" r="r" b="b"/>
            <a:pathLst>
              <a:path w="1708377" h="1313897">
                <a:moveTo>
                  <a:pt x="0" y="0"/>
                </a:moveTo>
                <a:lnTo>
                  <a:pt x="1708377" y="0"/>
                </a:lnTo>
                <a:lnTo>
                  <a:pt x="1708377" y="1313896"/>
                </a:lnTo>
                <a:lnTo>
                  <a:pt x="0" y="13138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596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429CC0-02B8-D2E1-6A16-D57443104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DD55A-54A7-6A37-959D-B07CDA53D3E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7C35ED4-42FA-DD43-92BC-30F334D92343}" type="slidenum">
              <a:rPr lang="en-CA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4B49B0-D1ED-C3C9-6FA6-4D1F8BF61A6F}"/>
              </a:ext>
            </a:extLst>
          </p:cNvPr>
          <p:cNvSpPr txBox="1"/>
          <p:nvPr/>
        </p:nvSpPr>
        <p:spPr>
          <a:xfrm>
            <a:off x="76200" y="1186755"/>
            <a:ext cx="8763000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dirty="0">
              <a:solidFill>
                <a:schemeClr val="bg2"/>
              </a:solidFill>
              <a:latin typeface="Garamond" panose="02020404030301010803" pitchFamily="18" charset="0"/>
              <a:ea typeface="Proxima Nova"/>
              <a:cs typeface="Proxima Nova"/>
              <a:sym typeface="Proxima Nova"/>
            </a:endParaRPr>
          </a:p>
          <a:p>
            <a:pPr marL="731520" lvl="1" indent="-342900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</a:pPr>
            <a:r>
              <a:rPr lang="en-CA" sz="2400" spc="36" dirty="0" err="1">
                <a:solidFill>
                  <a:schemeClr val="bg2"/>
                </a:solidFill>
                <a:latin typeface="+mj-lt"/>
              </a:rPr>
              <a:t>Oncofertility</a:t>
            </a:r>
            <a:r>
              <a:rPr lang="en-CA" sz="2400" spc="36" dirty="0">
                <a:solidFill>
                  <a:schemeClr val="bg2"/>
                </a:solidFill>
                <a:latin typeface="+mj-lt"/>
              </a:rPr>
              <a:t> guideline  </a:t>
            </a:r>
            <a:r>
              <a:rPr lang="en-CA" sz="1100" i="1" dirty="0">
                <a:solidFill>
                  <a:srgbClr val="FF9966"/>
                </a:solidFill>
                <a:latin typeface="Arial" panose="020B0604020202020204" pitchFamily="34" charset="0"/>
                <a:hlinkClick r:id="rId2"/>
              </a:rPr>
              <a:t>https://www.apphon-rohppa.com/en/oncofertility/guidelines</a:t>
            </a:r>
            <a:endParaRPr lang="en-CA" sz="1100" i="1" dirty="0">
              <a:solidFill>
                <a:srgbClr val="FF9966"/>
              </a:solidFill>
              <a:latin typeface="Arial" panose="020B0604020202020204" pitchFamily="34" charset="0"/>
            </a:endParaRPr>
          </a:p>
          <a:p>
            <a:pPr marL="731520" lvl="1" indent="-342900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</a:pPr>
            <a:r>
              <a:rPr lang="en-CA" sz="11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CA" sz="2400" spc="36" dirty="0">
                <a:solidFill>
                  <a:schemeClr val="bg2"/>
                </a:solidFill>
                <a:latin typeface="+mj-lt"/>
              </a:rPr>
              <a:t>Education resources</a:t>
            </a:r>
          </a:p>
          <a:p>
            <a:pPr marL="1188720" lvl="2" indent="-342900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</a:pPr>
            <a:r>
              <a:rPr lang="en-CA" sz="2400" spc="36" dirty="0">
                <a:solidFill>
                  <a:schemeClr val="bg2"/>
                </a:solidFill>
                <a:latin typeface="+mj-lt"/>
              </a:rPr>
              <a:t>At Diagnosis </a:t>
            </a:r>
            <a:r>
              <a:rPr lang="en-US" altLang="en-US" sz="1100" i="1" dirty="0">
                <a:solidFill>
                  <a:srgbClr val="FF9966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https://www.apphon-rohppa.com/en/oncofertility/at-diagnosis</a:t>
            </a:r>
            <a:endParaRPr lang="en-US" altLang="en-US" sz="1100" i="1" dirty="0">
              <a:solidFill>
                <a:srgbClr val="FF9966"/>
              </a:solidFill>
              <a:latin typeface="Arial" panose="020B0604020202020204" pitchFamily="34" charset="0"/>
            </a:endParaRPr>
          </a:p>
          <a:p>
            <a:pPr marL="388620" lvl="1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US" altLang="en-US" sz="1100" i="1" dirty="0">
              <a:solidFill>
                <a:srgbClr val="FF9966"/>
              </a:solidFill>
              <a:latin typeface="Arial" panose="020B0604020202020204" pitchFamily="34" charset="0"/>
            </a:endParaRPr>
          </a:p>
          <a:p>
            <a:pPr marL="1188720" lvl="2" indent="-342900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</a:pPr>
            <a:r>
              <a:rPr lang="en-CA" sz="2400" spc="36" dirty="0">
                <a:solidFill>
                  <a:schemeClr val="bg2"/>
                </a:solidFill>
                <a:latin typeface="+mj-lt"/>
              </a:rPr>
              <a:t>Post Treatment  </a:t>
            </a:r>
            <a:r>
              <a:rPr lang="en-CA" sz="1100" i="1" dirty="0">
                <a:solidFill>
                  <a:srgbClr val="FF9966"/>
                </a:solidFill>
                <a:latin typeface="Arial" panose="020B0604020202020204" pitchFamily="34" charset="0"/>
                <a:hlinkClick r:id="rId4"/>
              </a:rPr>
              <a:t>https://www.apphon-rohppa.com/en/oncofertility/post-treatment</a:t>
            </a:r>
            <a:endParaRPr lang="en-CA" sz="1100" i="1" dirty="0">
              <a:solidFill>
                <a:srgbClr val="FF9966"/>
              </a:solidFill>
              <a:latin typeface="Arial" panose="020B0604020202020204" pitchFamily="34" charset="0"/>
            </a:endParaRPr>
          </a:p>
          <a:p>
            <a:pPr marL="731520" lvl="1" indent="-342900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</a:pPr>
            <a:endParaRPr lang="en-CA" sz="1100" i="1" dirty="0">
              <a:solidFill>
                <a:srgbClr val="FF9966"/>
              </a:solidFill>
              <a:latin typeface="Arial" panose="020B0604020202020204" pitchFamily="34" charset="0"/>
            </a:endParaRPr>
          </a:p>
          <a:p>
            <a:pPr marL="1188720" lvl="2" indent="-342900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</a:pPr>
            <a:r>
              <a:rPr lang="en-CA" sz="2400" spc="36" dirty="0">
                <a:solidFill>
                  <a:schemeClr val="bg2"/>
                </a:solidFill>
                <a:latin typeface="+mj-lt"/>
              </a:rPr>
              <a:t>Funding </a:t>
            </a:r>
            <a:r>
              <a:rPr lang="en-CA" sz="1100" i="1" dirty="0">
                <a:solidFill>
                  <a:srgbClr val="FF9966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https://www.apphon-rohppa.com/en/oncofertility/funding</a:t>
            </a:r>
            <a:endParaRPr lang="en-CA" sz="1100" i="1" dirty="0">
              <a:solidFill>
                <a:srgbClr val="FF9966"/>
              </a:solidFill>
              <a:latin typeface="Arial" panose="020B0604020202020204" pitchFamily="34" charset="0"/>
            </a:endParaRPr>
          </a:p>
          <a:p>
            <a:pPr marL="731520" lvl="1" indent="-342900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</a:pPr>
            <a:endParaRPr lang="en-CA" sz="1100" i="1" dirty="0">
              <a:solidFill>
                <a:srgbClr val="FF9966"/>
              </a:solidFill>
              <a:latin typeface="Arial" panose="020B0604020202020204" pitchFamily="34" charset="0"/>
            </a:endParaRPr>
          </a:p>
          <a:p>
            <a:endParaRPr lang="en-CA" sz="1600" kern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6F8C37-0EE7-1D8D-4F54-7E4D2D5CC54C}"/>
              </a:ext>
            </a:extLst>
          </p:cNvPr>
          <p:cNvSpPr txBox="1"/>
          <p:nvPr/>
        </p:nvSpPr>
        <p:spPr>
          <a:xfrm>
            <a:off x="704850" y="487095"/>
            <a:ext cx="843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50" dirty="0">
                <a:solidFill>
                  <a:schemeClr val="bg2"/>
                </a:solidFill>
                <a:latin typeface="+mj-lt"/>
                <a:sym typeface="Proxima Nova Bold"/>
              </a:rPr>
              <a:t>Important Links</a:t>
            </a:r>
            <a:endParaRPr lang="en-US" sz="3600" b="1" spc="5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2549185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67A22-745D-E73F-CB8C-55E7B70F4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46975-C8F0-C182-00D0-0B06AB88A89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7C35ED4-42FA-DD43-92BC-30F334D92343}" type="slidenum">
              <a:rPr lang="en-CA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4B9C9-D132-B59B-3E20-631C1B39B0D6}"/>
              </a:ext>
            </a:extLst>
          </p:cNvPr>
          <p:cNvSpPr txBox="1"/>
          <p:nvPr/>
        </p:nvSpPr>
        <p:spPr>
          <a:xfrm>
            <a:off x="76200" y="1186755"/>
            <a:ext cx="8763000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dirty="0">
              <a:solidFill>
                <a:schemeClr val="bg2"/>
              </a:solidFill>
              <a:latin typeface="Garamond" panose="02020404030301010803" pitchFamily="18" charset="0"/>
              <a:ea typeface="Proxima Nova"/>
              <a:cs typeface="Proxima Nova"/>
              <a:sym typeface="Proxima Nova"/>
            </a:endParaRPr>
          </a:p>
          <a:p>
            <a:r>
              <a:rPr lang="en-US" b="1" dirty="0" err="1"/>
              <a:t>Conceptia</a:t>
            </a:r>
            <a:r>
              <a:rPr lang="en-US" b="1" dirty="0"/>
              <a:t> (NB)  only does Embryo freezing not Egg freezing so females can go to Atlantic Fertility (Halifax) for egg freezing </a:t>
            </a:r>
          </a:p>
          <a:p>
            <a:r>
              <a:rPr lang="en-US" b="1" dirty="0">
                <a:hlinkClick r:id="rId2"/>
              </a:rPr>
              <a:t>https://www.conceptia.ca/referring-physicians</a:t>
            </a:r>
            <a:endParaRPr lang="en-US" b="1" dirty="0"/>
          </a:p>
          <a:p>
            <a:r>
              <a:rPr lang="en-US" b="1" dirty="0">
                <a:hlinkClick r:id="rId3"/>
              </a:rPr>
              <a:t>https://atlanticfertility.ca/referral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Males can go to either fertility clinic for sperm freezing. </a:t>
            </a:r>
            <a:endParaRPr lang="en-US" sz="1600" dirty="0"/>
          </a:p>
          <a:p>
            <a:r>
              <a:rPr lang="en-US" dirty="0"/>
              <a:t> </a:t>
            </a:r>
            <a:endParaRPr lang="en-US" sz="1600" dirty="0"/>
          </a:p>
          <a:p>
            <a:r>
              <a:rPr lang="en-US" b="1" dirty="0" err="1"/>
              <a:t>Conceptia</a:t>
            </a:r>
            <a:r>
              <a:rPr lang="en-US" dirty="0"/>
              <a:t> blood work required: </a:t>
            </a:r>
          </a:p>
          <a:p>
            <a:r>
              <a:rPr lang="en-US" b="1" dirty="0"/>
              <a:t>For males, it would be the “Preconception Panel”(partner) </a:t>
            </a:r>
            <a:r>
              <a:rPr lang="en-US" dirty="0"/>
              <a:t>so that they can freeze the sperm.</a:t>
            </a:r>
            <a:endParaRPr lang="en-US" sz="1600" dirty="0"/>
          </a:p>
          <a:p>
            <a:r>
              <a:rPr lang="en-US" dirty="0"/>
              <a:t> </a:t>
            </a:r>
            <a:endParaRPr lang="en-US" sz="1600" dirty="0"/>
          </a:p>
          <a:p>
            <a:r>
              <a:rPr lang="en-US" b="1" dirty="0"/>
              <a:t>Atlantic Fertility</a:t>
            </a:r>
            <a:r>
              <a:rPr lang="en-US" dirty="0"/>
              <a:t> blood work required for males and females:</a:t>
            </a:r>
            <a:endParaRPr lang="en-US" sz="1600" dirty="0"/>
          </a:p>
          <a:p>
            <a:r>
              <a:rPr lang="en-US" dirty="0"/>
              <a:t> </a:t>
            </a:r>
            <a:endParaRPr lang="en-US" sz="1600" dirty="0"/>
          </a:p>
          <a:p>
            <a:r>
              <a:rPr lang="en-US" b="1" dirty="0"/>
              <a:t>ID screens (Hep C, HIV, Hep B, AG and Syph) and a referral. </a:t>
            </a:r>
            <a:r>
              <a:rPr lang="en-US" dirty="0"/>
              <a:t>  Atlantic Fertility </a:t>
            </a:r>
            <a:r>
              <a:rPr lang="en-US" b="1" dirty="0"/>
              <a:t>does not</a:t>
            </a:r>
            <a:r>
              <a:rPr lang="en-US" dirty="0"/>
              <a:t> have a printable referral form; they have the template to do the online referral.</a:t>
            </a:r>
            <a:endParaRPr lang="en-US" sz="1600" dirty="0"/>
          </a:p>
          <a:p>
            <a:r>
              <a:rPr lang="en-US" dirty="0"/>
              <a:t> </a:t>
            </a:r>
            <a:endParaRPr lang="en-US" sz="1600" dirty="0"/>
          </a:p>
          <a:p>
            <a:pPr marL="731520" lvl="1" indent="-342900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</a:pPr>
            <a:endParaRPr lang="en-CA" sz="1100" i="1" dirty="0">
              <a:solidFill>
                <a:srgbClr val="FF9966"/>
              </a:solidFill>
              <a:latin typeface="Arial" panose="020B0604020202020204" pitchFamily="34" charset="0"/>
            </a:endParaRPr>
          </a:p>
          <a:p>
            <a:endParaRPr lang="en-CA" sz="1600" kern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661FF2-D305-EA58-955E-E04FEA4371F2}"/>
              </a:ext>
            </a:extLst>
          </p:cNvPr>
          <p:cNvSpPr txBox="1"/>
          <p:nvPr/>
        </p:nvSpPr>
        <p:spPr>
          <a:xfrm>
            <a:off x="704850" y="487095"/>
            <a:ext cx="843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50" dirty="0">
                <a:solidFill>
                  <a:schemeClr val="bg2"/>
                </a:solidFill>
                <a:latin typeface="+mj-lt"/>
                <a:sym typeface="Proxima Nova Bold"/>
              </a:rPr>
              <a:t>Atlantic Canada Fertility Clinics</a:t>
            </a:r>
            <a:endParaRPr lang="en-US" sz="3600" b="1" spc="5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355850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6A806-8F17-8BD1-6387-4CDE8794B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5DA6D-99B4-CE1F-BE5D-F5FB84B3C39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7C35ED4-42FA-DD43-92BC-30F334D92343}" type="slidenum">
              <a:rPr lang="en-CA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 descr="A diagram of a medical procedure&#10;&#10;AI-generated content may be incorrect.">
            <a:extLst>
              <a:ext uri="{FF2B5EF4-FFF2-40B4-BE49-F238E27FC236}">
                <a16:creationId xmlns:a16="http://schemas.microsoft.com/office/drawing/2014/main" id="{A289C086-C340-E494-292C-AC8D2D204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59"/>
            <a:ext cx="5067394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84FA84-5DE4-F8DF-4EC0-E6C276D145C1}"/>
              </a:ext>
            </a:extLst>
          </p:cNvPr>
          <p:cNvSpPr txBox="1"/>
          <p:nvPr/>
        </p:nvSpPr>
        <p:spPr>
          <a:xfrm>
            <a:off x="6191688" y="1733550"/>
            <a:ext cx="2576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Provider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Flow </a:t>
            </a:r>
          </a:p>
        </p:txBody>
      </p:sp>
    </p:spTree>
    <p:extLst>
      <p:ext uri="{BB962C8B-B14F-4D97-AF65-F5344CB8AC3E}">
        <p14:creationId xmlns:p14="http://schemas.microsoft.com/office/powerpoint/2010/main" val="235931849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57C6EE-ACF3-442F-2019-E40AEC123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0F33-80BD-A722-92F3-941B53DAAA3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7C35ED4-42FA-DD43-92BC-30F334D92343}" type="slidenum">
              <a:rPr lang="en-CA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1D05F6-D8D3-D8F8-E6E0-2947C4A1E8A8}"/>
              </a:ext>
            </a:extLst>
          </p:cNvPr>
          <p:cNvSpPr txBox="1"/>
          <p:nvPr/>
        </p:nvSpPr>
        <p:spPr>
          <a:xfrm>
            <a:off x="142374" y="1142405"/>
            <a:ext cx="8763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9811" lvl="2"/>
            <a:endParaRPr lang="en-US" b="1" dirty="0">
              <a:solidFill>
                <a:schemeClr val="bg2"/>
              </a:solidFill>
              <a:latin typeface="Garamond" panose="02020404030301010803" pitchFamily="18" charset="0"/>
              <a:ea typeface="Proxima Nova Bold"/>
              <a:cs typeface="Proxima Nova Bold"/>
              <a:sym typeface="Proxima Nova Bold"/>
            </a:endParaRPr>
          </a:p>
          <a:p>
            <a:pPr marL="1197011" lvl="3"/>
            <a:endParaRPr lang="en-US" sz="2000" dirty="0">
              <a:solidFill>
                <a:schemeClr val="bg2"/>
              </a:solidFill>
              <a:latin typeface="Garamond" panose="02020404030301010803" pitchFamily="18" charset="0"/>
              <a:ea typeface="Proxima Nova"/>
              <a:cs typeface="Proxima Nova"/>
              <a:sym typeface="Proxima Nova"/>
            </a:endParaRPr>
          </a:p>
          <a:p>
            <a:pPr marL="565222" lvl="1" indent="-282611" algn="l">
              <a:buFont typeface="Arial"/>
              <a:buChar char="•"/>
            </a:pPr>
            <a:endParaRPr lang="en-US" sz="2000" dirty="0">
              <a:solidFill>
                <a:schemeClr val="bg2"/>
              </a:solidFill>
              <a:latin typeface="Garamond" panose="02020404030301010803" pitchFamily="18" charset="0"/>
              <a:ea typeface="Proxima Nova"/>
              <a:cs typeface="Proxima Nova"/>
              <a:sym typeface="Proxima Nova"/>
            </a:endParaRPr>
          </a:p>
          <a:p>
            <a:pPr marL="565222" lvl="1" indent="-282611" algn="l">
              <a:buFont typeface="Arial"/>
              <a:buChar char="•"/>
            </a:pPr>
            <a:endParaRPr lang="en-US" sz="2000" b="1" dirty="0">
              <a:solidFill>
                <a:schemeClr val="bg2"/>
              </a:solidFill>
              <a:latin typeface="Garamond" panose="02020404030301010803" pitchFamily="18" charset="0"/>
              <a:sym typeface="Proxima Nova"/>
            </a:endParaRPr>
          </a:p>
          <a:p>
            <a:endParaRPr lang="en-CA" sz="1600" kern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77AC2E-A187-54A1-8391-9E775FE12A0A}"/>
              </a:ext>
            </a:extLst>
          </p:cNvPr>
          <p:cNvSpPr txBox="1"/>
          <p:nvPr/>
        </p:nvSpPr>
        <p:spPr>
          <a:xfrm>
            <a:off x="704850" y="487095"/>
            <a:ext cx="8439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pc="60" dirty="0">
                <a:solidFill>
                  <a:schemeClr val="bg2"/>
                </a:solidFill>
                <a:latin typeface="+mj-lt"/>
                <a:sym typeface="Proxima Nova Bold"/>
              </a:rPr>
              <a:t>Patient &amp; Family Advisor Validated Prompt</a:t>
            </a:r>
            <a:endParaRPr lang="en-US" sz="32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5" name="Picture 4" descr="A person with blue hair and text">
            <a:extLst>
              <a:ext uri="{FF2B5EF4-FFF2-40B4-BE49-F238E27FC236}">
                <a16:creationId xmlns:a16="http://schemas.microsoft.com/office/drawing/2014/main" id="{3FE702FF-11D4-6327-6922-AC59FD3D83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75" y="1581150"/>
            <a:ext cx="77152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0590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C0C548-A3E3-9146-BEA7-B93BA02DB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331AD-6756-73EA-CA57-909CE201EF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7C35ED4-42FA-DD43-92BC-30F334D92343}" type="slidenum">
              <a:rPr lang="en-CA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915F5A-6247-C97C-1BE3-DE921C0998CE}"/>
              </a:ext>
            </a:extLst>
          </p:cNvPr>
          <p:cNvSpPr txBox="1"/>
          <p:nvPr/>
        </p:nvSpPr>
        <p:spPr>
          <a:xfrm>
            <a:off x="142374" y="1142405"/>
            <a:ext cx="87630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9811" lvl="2"/>
            <a:endParaRPr lang="en-US" b="1" dirty="0">
              <a:solidFill>
                <a:schemeClr val="bg2"/>
              </a:solidFill>
              <a:latin typeface="Garamond" panose="02020404030301010803" pitchFamily="18" charset="0"/>
              <a:ea typeface="Proxima Nova Bold"/>
              <a:cs typeface="Proxima Nova Bold"/>
              <a:sym typeface="Proxima Nova Bold"/>
            </a:endParaRPr>
          </a:p>
          <a:p>
            <a:pPr marL="565222" lvl="1" indent="-282611" algn="l">
              <a:buFont typeface="Arial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Garamond" panose="02020404030301010803" pitchFamily="18" charset="0"/>
                <a:ea typeface="Proxima Nova Bold"/>
                <a:cs typeface="Proxima Nova Bold"/>
                <a:sym typeface="Proxima Nova Bold"/>
              </a:rPr>
              <a:t>KQIs </a:t>
            </a: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to determine success and satisfaction from the guidelines, prompt and resources.</a:t>
            </a:r>
          </a:p>
          <a:p>
            <a:pPr marL="1022422" lvl="2" indent="-282611">
              <a:buFont typeface="Arial"/>
              <a:buChar char="•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Patients who were screened using the prompt on the SFD</a:t>
            </a:r>
          </a:p>
          <a:p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</a:rPr>
              <a:t>	 	 Number of patients who answered yes</a:t>
            </a:r>
          </a:p>
          <a:p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</a:rPr>
              <a:t>		 Number of patients who answered no</a:t>
            </a:r>
          </a:p>
          <a:p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</a:rPr>
              <a:t>		 Number of patients screened</a:t>
            </a:r>
          </a:p>
          <a:p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</a:rPr>
              <a:t>		 Number of new cancer pts referred </a:t>
            </a:r>
            <a:r>
              <a:rPr lang="en-US" sz="2000">
                <a:solidFill>
                  <a:schemeClr val="bg2"/>
                </a:solidFill>
                <a:latin typeface="Garamond" panose="02020404030301010803" pitchFamily="18" charset="0"/>
              </a:rPr>
              <a:t>to a </a:t>
            </a: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</a:rPr>
              <a:t>cancer </a:t>
            </a:r>
            <a:r>
              <a:rPr lang="en-US" sz="2000" dirty="0" err="1">
                <a:solidFill>
                  <a:schemeClr val="bg2"/>
                </a:solidFill>
                <a:latin typeface="Garamond" panose="02020404030301010803" pitchFamily="18" charset="0"/>
              </a:rPr>
              <a:t>centre</a:t>
            </a: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</a:rPr>
              <a:t>	</a:t>
            </a:r>
          </a:p>
          <a:p>
            <a:pPr marL="1022422" lvl="2" indent="-282611">
              <a:buFont typeface="Arial"/>
              <a:buChar char="•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Patients who requested a fertility referral</a:t>
            </a:r>
          </a:p>
          <a:p>
            <a:pPr marL="1197011" lvl="3"/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	</a:t>
            </a: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</a:rPr>
              <a:t> Number</a:t>
            </a: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 of patients referred to a fertility clinic for a consult</a:t>
            </a:r>
          </a:p>
          <a:p>
            <a:pPr marL="1022422" lvl="2" indent="-282611">
              <a:buFont typeface="Arial"/>
              <a:buChar char="•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Reasons for not requesting a referral</a:t>
            </a:r>
          </a:p>
          <a:p>
            <a:pPr marL="1197011" lvl="3"/>
            <a:endParaRPr lang="en-US" sz="2000" dirty="0">
              <a:solidFill>
                <a:schemeClr val="bg2"/>
              </a:solidFill>
              <a:latin typeface="Garamond" panose="02020404030301010803" pitchFamily="18" charset="0"/>
              <a:ea typeface="Proxima Nova"/>
              <a:cs typeface="Proxima Nova"/>
              <a:sym typeface="Proxima Nova"/>
            </a:endParaRPr>
          </a:p>
          <a:p>
            <a:pPr marL="565222" lvl="1" indent="-282611" algn="l">
              <a:buFont typeface="Arial"/>
              <a:buChar char="•"/>
            </a:pPr>
            <a:endParaRPr lang="en-US" sz="2000" dirty="0">
              <a:solidFill>
                <a:schemeClr val="bg2"/>
              </a:solidFill>
              <a:latin typeface="Garamond" panose="02020404030301010803" pitchFamily="18" charset="0"/>
              <a:ea typeface="Proxima Nova"/>
              <a:cs typeface="Proxima Nova"/>
              <a:sym typeface="Proxima Nova"/>
            </a:endParaRPr>
          </a:p>
          <a:p>
            <a:pPr marL="565222" lvl="1" indent="-282611" algn="l">
              <a:buFont typeface="Arial"/>
              <a:buChar char="•"/>
            </a:pPr>
            <a:endParaRPr lang="en-US" sz="2000" b="1" dirty="0">
              <a:solidFill>
                <a:schemeClr val="bg2"/>
              </a:solidFill>
              <a:latin typeface="Garamond" panose="02020404030301010803" pitchFamily="18" charset="0"/>
              <a:sym typeface="Proxima Nova"/>
            </a:endParaRPr>
          </a:p>
          <a:p>
            <a:endParaRPr lang="en-CA" sz="1600" kern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3E09E5-D425-F754-2EEC-C95D98DDBC39}"/>
              </a:ext>
            </a:extLst>
          </p:cNvPr>
          <p:cNvSpPr txBox="1"/>
          <p:nvPr/>
        </p:nvSpPr>
        <p:spPr>
          <a:xfrm>
            <a:off x="704850" y="487095"/>
            <a:ext cx="843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60" dirty="0">
                <a:solidFill>
                  <a:schemeClr val="bg2"/>
                </a:solidFill>
                <a:latin typeface="+mj-lt"/>
                <a:sym typeface="Proxima Nova Bold"/>
              </a:rPr>
              <a:t>Evaluation</a:t>
            </a:r>
            <a:endParaRPr lang="en-US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3759028D-CCC8-6066-6DC7-6641F36C72A5}"/>
              </a:ext>
            </a:extLst>
          </p:cNvPr>
          <p:cNvSpPr/>
          <p:nvPr/>
        </p:nvSpPr>
        <p:spPr>
          <a:xfrm>
            <a:off x="7374140" y="1962150"/>
            <a:ext cx="1354764" cy="1219200"/>
          </a:xfrm>
          <a:custGeom>
            <a:avLst/>
            <a:gdLst/>
            <a:ahLst/>
            <a:cxnLst/>
            <a:rect l="l" t="t" r="r" b="b"/>
            <a:pathLst>
              <a:path w="4385930" h="4114800">
                <a:moveTo>
                  <a:pt x="0" y="0"/>
                </a:moveTo>
                <a:lnTo>
                  <a:pt x="4385930" y="0"/>
                </a:lnTo>
                <a:lnTo>
                  <a:pt x="4385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1691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85368-BCFA-4C68-484B-408C105C1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A0943-E69B-1FD6-43BA-B39737CA75E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7C35ED4-42FA-DD43-92BC-30F334D92343}" type="slidenum">
              <a:rPr lang="en-CA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BDF989-7026-CD9C-DDE9-B4D417442524}"/>
              </a:ext>
            </a:extLst>
          </p:cNvPr>
          <p:cNvSpPr txBox="1"/>
          <p:nvPr/>
        </p:nvSpPr>
        <p:spPr>
          <a:xfrm>
            <a:off x="142374" y="1142405"/>
            <a:ext cx="8763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9811" lvl="2"/>
            <a:endParaRPr lang="en-US" b="1" dirty="0">
              <a:solidFill>
                <a:schemeClr val="bg2"/>
              </a:solidFill>
              <a:latin typeface="Garamond" panose="02020404030301010803" pitchFamily="18" charset="0"/>
              <a:ea typeface="Proxima Nova Bold"/>
              <a:cs typeface="Proxima Nova Bold"/>
              <a:sym typeface="Proxima Nova Bold"/>
            </a:endParaRPr>
          </a:p>
          <a:p>
            <a:pPr marL="565222" lvl="1" indent="-282611" algn="l">
              <a:buFont typeface="Arial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Garamond" panose="02020404030301010803" pitchFamily="18" charset="0"/>
                <a:sym typeface="Proxima Nova"/>
              </a:rPr>
              <a:t>Additional chart audits </a:t>
            </a: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to measure success of implementation.</a:t>
            </a:r>
          </a:p>
          <a:p>
            <a:pPr marL="565222" lvl="1" indent="-282611" algn="l">
              <a:buFont typeface="Arial"/>
              <a:buChar char="•"/>
            </a:pPr>
            <a:endParaRPr lang="en-US" sz="2000" b="1" dirty="0">
              <a:solidFill>
                <a:schemeClr val="bg2"/>
              </a:solidFill>
              <a:latin typeface="Garamond" panose="02020404030301010803" pitchFamily="18" charset="0"/>
              <a:sym typeface="Proxima Nova"/>
            </a:endParaRPr>
          </a:p>
          <a:p>
            <a:pPr marL="565222" lvl="1" indent="-282611" algn="l">
              <a:buFont typeface="Arial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Garamond" panose="02020404030301010803" pitchFamily="18" charset="0"/>
                <a:sym typeface="Proxima Nova"/>
              </a:rPr>
              <a:t>Sustainability Plan</a:t>
            </a:r>
          </a:p>
          <a:p>
            <a:pPr marL="1022422" lvl="2" indent="-282611">
              <a:buFont typeface="Arial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Garamond" panose="02020404030301010803" pitchFamily="18" charset="0"/>
                <a:sym typeface="Proxima Nova"/>
              </a:rPr>
              <a:t>APPHON responsible to review and update resources</a:t>
            </a:r>
          </a:p>
          <a:p>
            <a:pPr marL="1479622" lvl="3" indent="-282611">
              <a:buFont typeface="Arial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Garamond" panose="02020404030301010803" pitchFamily="18" charset="0"/>
                <a:sym typeface="Proxima Nova"/>
              </a:rPr>
              <a:t>Guideline</a:t>
            </a:r>
          </a:p>
          <a:p>
            <a:pPr marL="1479622" lvl="3" indent="-282611">
              <a:buFont typeface="Arial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Garamond" panose="02020404030301010803" pitchFamily="18" charset="0"/>
                <a:sym typeface="Proxima Nova"/>
              </a:rPr>
              <a:t>Educational materials</a:t>
            </a:r>
          </a:p>
          <a:p>
            <a:pPr marL="565222" lvl="1" indent="-282611" algn="l">
              <a:buFont typeface="Arial"/>
              <a:buChar char="•"/>
            </a:pPr>
            <a:endParaRPr lang="en-US" sz="2000" b="1" dirty="0">
              <a:solidFill>
                <a:schemeClr val="bg2"/>
              </a:solidFill>
              <a:latin typeface="Garamond" panose="02020404030301010803" pitchFamily="18" charset="0"/>
              <a:sym typeface="Proxima Nova"/>
            </a:endParaRPr>
          </a:p>
          <a:p>
            <a:pPr marL="565222" lvl="1" indent="-282611" algn="l">
              <a:buFont typeface="Arial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Garamond" panose="02020404030301010803" pitchFamily="18" charset="0"/>
                <a:sym typeface="Proxima Nova"/>
              </a:rPr>
              <a:t>Provincial Cancer Organization/ PEICTC </a:t>
            </a:r>
          </a:p>
          <a:p>
            <a:pPr marL="1022422" lvl="2" indent="-282611">
              <a:buFont typeface="Arial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Garamond" panose="02020404030301010803" pitchFamily="18" charset="0"/>
                <a:sym typeface="Proxima Nova"/>
              </a:rPr>
              <a:t>Ongoing monitoring to ensure </a:t>
            </a:r>
            <a:r>
              <a:rPr lang="en-US" sz="2000" b="1" dirty="0" err="1">
                <a:solidFill>
                  <a:schemeClr val="bg2"/>
                </a:solidFill>
                <a:latin typeface="Garamond" panose="02020404030301010803" pitchFamily="18" charset="0"/>
                <a:sym typeface="Proxima Nova"/>
              </a:rPr>
              <a:t>Oncofertility</a:t>
            </a:r>
            <a:r>
              <a:rPr lang="en-US" sz="2000" b="1" dirty="0">
                <a:solidFill>
                  <a:schemeClr val="bg2"/>
                </a:solidFill>
                <a:latin typeface="Garamond" panose="02020404030301010803" pitchFamily="18" charset="0"/>
                <a:sym typeface="Proxima Nova"/>
              </a:rPr>
              <a:t> processes are embedded in practice.</a:t>
            </a:r>
          </a:p>
          <a:p>
            <a:pPr marL="565222" lvl="1" indent="-282611" algn="l">
              <a:buFont typeface="Arial"/>
              <a:buChar char="•"/>
            </a:pPr>
            <a:endParaRPr lang="en-US" sz="2000" b="1" dirty="0">
              <a:solidFill>
                <a:schemeClr val="bg2"/>
              </a:solidFill>
              <a:latin typeface="Garamond" panose="02020404030301010803" pitchFamily="18" charset="0"/>
              <a:ea typeface="Proxima Nova Bold"/>
              <a:cs typeface="Proxima Nova Bold"/>
              <a:sym typeface="Proxima Nova Bold"/>
            </a:endParaRPr>
          </a:p>
          <a:p>
            <a:pPr algn="l"/>
            <a:endParaRPr lang="en-US" b="1" dirty="0">
              <a:solidFill>
                <a:schemeClr val="bg2"/>
              </a:solidFill>
              <a:latin typeface="Garamond" panose="02020404030301010803" pitchFamily="18" charset="0"/>
              <a:ea typeface="Proxima Nova Bold"/>
              <a:cs typeface="Proxima Nova Bold"/>
              <a:sym typeface="Proxima Nova Bold"/>
            </a:endParaRPr>
          </a:p>
          <a:p>
            <a:endParaRPr lang="en-CA" sz="1600" kern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3491B6-CB1A-EFC1-0CF6-B92083CA3FFD}"/>
              </a:ext>
            </a:extLst>
          </p:cNvPr>
          <p:cNvSpPr txBox="1"/>
          <p:nvPr/>
        </p:nvSpPr>
        <p:spPr>
          <a:xfrm>
            <a:off x="704850" y="487095"/>
            <a:ext cx="843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60" dirty="0">
                <a:solidFill>
                  <a:schemeClr val="bg2"/>
                </a:solidFill>
                <a:latin typeface="+mj-lt"/>
                <a:sym typeface="Proxima Nova Bold"/>
              </a:rPr>
              <a:t>Evaluation</a:t>
            </a:r>
            <a:endParaRPr lang="en-US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FFB57CE9-FCF8-05B0-13DF-3815E8D659DC}"/>
              </a:ext>
            </a:extLst>
          </p:cNvPr>
          <p:cNvSpPr/>
          <p:nvPr/>
        </p:nvSpPr>
        <p:spPr>
          <a:xfrm>
            <a:off x="7415517" y="209550"/>
            <a:ext cx="1455738" cy="1405338"/>
          </a:xfrm>
          <a:custGeom>
            <a:avLst/>
            <a:gdLst/>
            <a:ahLst/>
            <a:cxnLst/>
            <a:rect l="l" t="t" r="r" b="b"/>
            <a:pathLst>
              <a:path w="5831995" h="5480421">
                <a:moveTo>
                  <a:pt x="0" y="0"/>
                </a:moveTo>
                <a:lnTo>
                  <a:pt x="5831995" y="0"/>
                </a:lnTo>
                <a:lnTo>
                  <a:pt x="5831995" y="5480421"/>
                </a:lnTo>
                <a:lnTo>
                  <a:pt x="0" y="54804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9860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8E466A-1516-0CE9-363E-8C77570EF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7BFDA-68DA-28BD-3D1D-82A43DE2F57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7C35ED4-42FA-DD43-92BC-30F334D92343}" type="slidenum">
              <a:rPr lang="en-CA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493FEE-F87A-072E-C085-1486FA3F459A}"/>
              </a:ext>
            </a:extLst>
          </p:cNvPr>
          <p:cNvSpPr txBox="1"/>
          <p:nvPr/>
        </p:nvSpPr>
        <p:spPr>
          <a:xfrm>
            <a:off x="142374" y="1477695"/>
            <a:ext cx="8239626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5224" lvl="1" indent="-282612" algn="l">
              <a:buFont typeface="Arial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Garamond" panose="02020404030301010803" pitchFamily="18" charset="0"/>
                <a:ea typeface="Proxima Nova Bold"/>
                <a:cs typeface="Proxima Nova Bold"/>
                <a:sym typeface="Proxima Nova Bold"/>
              </a:rPr>
              <a:t>Educate providers and interested parties on the </a:t>
            </a:r>
            <a:r>
              <a:rPr lang="en-US" sz="2000" b="1" dirty="0" err="1">
                <a:solidFill>
                  <a:schemeClr val="bg2"/>
                </a:solidFill>
                <a:latin typeface="Garamond" panose="02020404030301010803" pitchFamily="18" charset="0"/>
                <a:ea typeface="Proxima Nova Bold"/>
                <a:cs typeface="Proxima Nova Bold"/>
                <a:sym typeface="Proxima Nova Bold"/>
              </a:rPr>
              <a:t>Oncofertility</a:t>
            </a:r>
            <a:r>
              <a:rPr lang="en-US" sz="2000" b="1" dirty="0">
                <a:solidFill>
                  <a:schemeClr val="bg2"/>
                </a:solidFill>
                <a:latin typeface="Garamond" panose="02020404030301010803" pitchFamily="18" charset="0"/>
                <a:ea typeface="Proxima Nova Bold"/>
                <a:cs typeface="Proxima Nova Bold"/>
                <a:sym typeface="Proxima Nova Bold"/>
              </a:rPr>
              <a:t> Project </a:t>
            </a:r>
          </a:p>
          <a:p>
            <a:pPr marL="753631" lvl="2"/>
            <a:endParaRPr lang="en-US" sz="2000" dirty="0">
              <a:solidFill>
                <a:schemeClr val="bg2"/>
              </a:solidFill>
              <a:latin typeface="Garamond" panose="02020404030301010803" pitchFamily="18" charset="0"/>
              <a:ea typeface="Proxima Nova"/>
              <a:cs typeface="Proxima Nova"/>
              <a:sym typeface="Proxima Nova"/>
            </a:endParaRPr>
          </a:p>
          <a:p>
            <a:pPr marL="1130447" lvl="2" indent="-376816">
              <a:buFont typeface="Arial"/>
              <a:buChar char="⚬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Other specialty providers (e.g. </a:t>
            </a:r>
            <a:r>
              <a:rPr lang="en-US" sz="2000" dirty="0" err="1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Gyne</a:t>
            </a: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/</a:t>
            </a:r>
            <a:r>
              <a:rPr lang="en-US" sz="2000" dirty="0" err="1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Obs</a:t>
            </a: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/ Urology/SHORS)</a:t>
            </a:r>
          </a:p>
          <a:p>
            <a:pPr marL="1130447" lvl="2" indent="-376816" algn="l">
              <a:buFont typeface="Arial"/>
              <a:buChar char="⚬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Health PEI Navigators</a:t>
            </a:r>
          </a:p>
          <a:p>
            <a:pPr marL="1130447" lvl="2" indent="-376816" algn="l">
              <a:buFont typeface="Arial"/>
              <a:buChar char="⚬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Primary Care/Medical Homes</a:t>
            </a:r>
          </a:p>
          <a:p>
            <a:pPr marL="1130447" lvl="2" indent="-376816" algn="l">
              <a:buFont typeface="Arial"/>
              <a:buChar char="⚬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Medical Affairs Office Newsletter –January 2026</a:t>
            </a:r>
          </a:p>
          <a:p>
            <a:pPr marL="1130447" lvl="2" indent="-376816" algn="l">
              <a:buFont typeface="Arial"/>
              <a:buChar char="⚬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Community Engagement</a:t>
            </a:r>
          </a:p>
          <a:p>
            <a:pPr marL="1587647" lvl="3" indent="-376816">
              <a:buFont typeface="Arial"/>
              <a:buChar char="⚬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Canadian Cancer Society</a:t>
            </a:r>
          </a:p>
          <a:p>
            <a:pPr algn="l"/>
            <a:endParaRPr lang="en-US" dirty="0">
              <a:solidFill>
                <a:schemeClr val="bg2"/>
              </a:solidFill>
              <a:latin typeface="Garamond" panose="02020404030301010803" pitchFamily="18" charset="0"/>
              <a:ea typeface="Proxima Nova"/>
              <a:cs typeface="Proxima Nova"/>
              <a:sym typeface="Proxima Nova"/>
            </a:endParaRPr>
          </a:p>
          <a:p>
            <a:pPr marL="739811" lvl="2"/>
            <a:endParaRPr lang="en-US" b="1" dirty="0">
              <a:solidFill>
                <a:schemeClr val="bg2"/>
              </a:solidFill>
              <a:latin typeface="Garamond" panose="02020404030301010803" pitchFamily="18" charset="0"/>
              <a:ea typeface="Proxima Nova Bold"/>
              <a:cs typeface="Proxima Nova Bold"/>
              <a:sym typeface="Proxima Nova Bold"/>
            </a:endParaRPr>
          </a:p>
          <a:p>
            <a:pPr marL="282611" lvl="1" algn="l"/>
            <a:endParaRPr lang="en-US" i="1" dirty="0">
              <a:solidFill>
                <a:schemeClr val="bg2"/>
              </a:solidFill>
              <a:latin typeface="Garamond" panose="02020404030301010803" pitchFamily="18" charset="0"/>
              <a:ea typeface="Proxima Nova Italics"/>
              <a:cs typeface="Proxima Nova Italics"/>
              <a:sym typeface="Proxima Nova Italics"/>
            </a:endParaRPr>
          </a:p>
          <a:p>
            <a:endParaRPr lang="en-CA" sz="1600" kern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17A249-DEC0-B9BA-F51F-38AFD429823B}"/>
              </a:ext>
            </a:extLst>
          </p:cNvPr>
          <p:cNvSpPr txBox="1"/>
          <p:nvPr/>
        </p:nvSpPr>
        <p:spPr>
          <a:xfrm>
            <a:off x="704850" y="487095"/>
            <a:ext cx="843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60" dirty="0">
                <a:solidFill>
                  <a:schemeClr val="bg2"/>
                </a:solidFill>
                <a:latin typeface="+mj-lt"/>
                <a:sym typeface="Proxima Nova Bold"/>
              </a:rPr>
              <a:t>Interest Holder Engagement </a:t>
            </a:r>
            <a:endParaRPr lang="en-US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0931C0EF-1F72-6BEF-025C-D9BF32365443}"/>
              </a:ext>
            </a:extLst>
          </p:cNvPr>
          <p:cNvSpPr/>
          <p:nvPr/>
        </p:nvSpPr>
        <p:spPr>
          <a:xfrm>
            <a:off x="7391400" y="151805"/>
            <a:ext cx="1287462" cy="990600"/>
          </a:xfrm>
          <a:custGeom>
            <a:avLst/>
            <a:gdLst/>
            <a:ahLst/>
            <a:cxnLst/>
            <a:rect l="l" t="t" r="r" b="b"/>
            <a:pathLst>
              <a:path w="4491080" h="4114800">
                <a:moveTo>
                  <a:pt x="0" y="0"/>
                </a:moveTo>
                <a:lnTo>
                  <a:pt x="4491079" y="0"/>
                </a:lnTo>
                <a:lnTo>
                  <a:pt x="44910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01991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85EFDB-7A4A-0A3D-6A1B-00B326A9BCE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B949B1-BA1B-30CB-046C-5DF56BD79B3A}"/>
              </a:ext>
            </a:extLst>
          </p:cNvPr>
          <p:cNvSpPr txBox="1"/>
          <p:nvPr/>
        </p:nvSpPr>
        <p:spPr>
          <a:xfrm>
            <a:off x="1143000" y="895350"/>
            <a:ext cx="5715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chemeClr val="bg2"/>
                </a:solidFill>
                <a:latin typeface="Garamond" panose="02020404030301010803" pitchFamily="18" charset="0"/>
                <a:ea typeface="Proxima Nova Bold"/>
                <a:cs typeface="Proxima Nova Bold"/>
                <a:sym typeface="Proxima Nova Bold"/>
              </a:rPr>
              <a:t>Food for Thought</a:t>
            </a:r>
          </a:p>
          <a:p>
            <a:endParaRPr lang="en-US" sz="1400" b="1" u="sng" dirty="0">
              <a:solidFill>
                <a:schemeClr val="bg2"/>
              </a:solidFill>
              <a:latin typeface="Garamond" panose="02020404030301010803" pitchFamily="18" charset="0"/>
              <a:ea typeface="Proxima Nova Bold"/>
              <a:cs typeface="Proxima Nova Bold"/>
              <a:sym typeface="Proxima Nova Bold"/>
            </a:endParaRPr>
          </a:p>
          <a:p>
            <a:r>
              <a:rPr lang="en-US" sz="2400" b="1" i="1" dirty="0">
                <a:solidFill>
                  <a:schemeClr val="bg2"/>
                </a:solidFill>
                <a:latin typeface="Garamond" panose="02020404030301010803" pitchFamily="18" charset="0"/>
                <a:ea typeface="Proxima Nova Bold Italics"/>
                <a:cs typeface="Proxima Nova Bold Italics"/>
                <a:sym typeface="Proxima Nova Bold Italics"/>
              </a:rPr>
              <a:t>“….only half of patients discussed fertility with their medical team, and only 13 per cent went through any type of fertility preserving procedure..” </a:t>
            </a:r>
          </a:p>
          <a:p>
            <a:r>
              <a:rPr lang="en-US" sz="24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Young Adult Cancer Canada Prime Study 2020</a:t>
            </a:r>
          </a:p>
        </p:txBody>
      </p:sp>
    </p:spTree>
    <p:extLst>
      <p:ext uri="{BB962C8B-B14F-4D97-AF65-F5344CB8AC3E}">
        <p14:creationId xmlns:p14="http://schemas.microsoft.com/office/powerpoint/2010/main" val="2488816109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872EE-0C25-FD3C-714A-90D033BC7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3">
            <a:extLst>
              <a:ext uri="{FF2B5EF4-FFF2-40B4-BE49-F238E27FC236}">
                <a16:creationId xmlns:a16="http://schemas.microsoft.com/office/drawing/2014/main" id="{03B22519-F9D5-69DC-F776-0ED41FD1468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/>
              <a:t>Thank you!</a:t>
            </a:r>
          </a:p>
        </p:txBody>
      </p:sp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10EC7AC6-643A-74E2-E48B-E039B55625F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373A7D5-46B8-1045-B202-ADADE0DD6AE7}" type="slidenum">
              <a:rPr lang="en-CA" smtClean="0"/>
              <a:pPr>
                <a:spcAft>
                  <a:spcPts val="600"/>
                </a:spcAft>
              </a:pPr>
              <a:t>19</a:t>
            </a:fld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95FA7-D699-5277-1B84-E7A2DF445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anchor="t">
            <a:normAutofit/>
          </a:bodyPr>
          <a:lstStyle/>
          <a:p>
            <a:r>
              <a:rPr lang="en-US"/>
              <a:t>Questions?</a:t>
            </a:r>
          </a:p>
        </p:txBody>
      </p:sp>
      <p:pic>
        <p:nvPicPr>
          <p:cNvPr id="10" name="Picture 9" descr="Different colored question marks">
            <a:extLst>
              <a:ext uri="{FF2B5EF4-FFF2-40B4-BE49-F238E27FC236}">
                <a16:creationId xmlns:a16="http://schemas.microsoft.com/office/drawing/2014/main" id="{36363F4B-B134-0C57-1B8E-8EF2FF7025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617" r="32240"/>
          <a:stretch>
            <a:fillRect/>
          </a:stretch>
        </p:blipFill>
        <p:spPr>
          <a:xfrm>
            <a:off x="5715000" y="10"/>
            <a:ext cx="3396343" cy="5143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53352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6C43C-18FE-A91A-3941-819A525A9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3">
            <a:extLst>
              <a:ext uri="{FF2B5EF4-FFF2-40B4-BE49-F238E27FC236}">
                <a16:creationId xmlns:a16="http://schemas.microsoft.com/office/drawing/2014/main" id="{0F38AC71-18C3-00A8-774F-16A9DB9902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6770" y="514350"/>
            <a:ext cx="6477000" cy="744300"/>
          </a:xfrm>
        </p:spPr>
        <p:txBody>
          <a:bodyPr/>
          <a:lstStyle/>
          <a:p>
            <a:r>
              <a:rPr lang="en-US" sz="3600" b="1" spc="60" dirty="0">
                <a:latin typeface="+mj-lt"/>
                <a:ea typeface="Proxima Nova Bold"/>
                <a:cs typeface="Proxima Nova Bold"/>
                <a:sym typeface="Proxima Nova Bold"/>
              </a:rPr>
              <a:t>Presentation Objectives</a:t>
            </a:r>
            <a:endParaRPr lang="en-US" sz="3600" dirty="0">
              <a:latin typeface="+mj-lt"/>
              <a:sym typeface="Lato Black" charset="0"/>
            </a:endParaRPr>
          </a:p>
        </p:txBody>
      </p:sp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67F5E841-45C5-3635-273F-3748B5A3D0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3A7D5-46B8-1045-B202-ADADE0DD6AE7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18BB8-C96F-D358-516D-654F5C86C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28750"/>
            <a:ext cx="5562600" cy="3200400"/>
          </a:xfrm>
        </p:spPr>
        <p:txBody>
          <a:bodyPr/>
          <a:lstStyle/>
          <a:p>
            <a:pPr marL="1101084" lvl="1" indent="-550542" algn="l">
              <a:buAutoNum type="arabicPeriod"/>
            </a:pPr>
            <a:r>
              <a:rPr lang="en-US" sz="2000" spc="50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Project Background</a:t>
            </a:r>
          </a:p>
          <a:p>
            <a:pPr marL="1101084" lvl="1" indent="-550542" algn="l">
              <a:buAutoNum type="arabicPeriod"/>
            </a:pPr>
            <a:r>
              <a:rPr lang="en-US" sz="2000" spc="50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Project Deliverables</a:t>
            </a:r>
          </a:p>
          <a:p>
            <a:pPr marL="1101084" lvl="1" indent="-550542" algn="l">
              <a:buAutoNum type="arabicPeriod"/>
            </a:pPr>
            <a:r>
              <a:rPr lang="en-US" sz="2000" spc="50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Benefit to HPEI</a:t>
            </a:r>
          </a:p>
          <a:p>
            <a:pPr marL="1101084" lvl="1" indent="-550542" algn="l">
              <a:buAutoNum type="arabicPeriod"/>
            </a:pPr>
            <a:r>
              <a:rPr lang="en-US" sz="2000" spc="50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Guideline Principles &amp; Development</a:t>
            </a:r>
          </a:p>
          <a:p>
            <a:pPr marL="1101084" lvl="1" indent="-550542" algn="l">
              <a:buAutoNum type="arabicPeriod"/>
            </a:pPr>
            <a:r>
              <a:rPr lang="en-US" sz="2000" spc="50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Current State- Chart Audit</a:t>
            </a:r>
          </a:p>
          <a:p>
            <a:pPr marL="1101084" lvl="1" indent="-550542" algn="l">
              <a:buAutoNum type="arabicPeriod"/>
            </a:pPr>
            <a:r>
              <a:rPr lang="en-US" sz="2000" spc="50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Implementation </a:t>
            </a:r>
          </a:p>
          <a:p>
            <a:pPr marL="1101084" lvl="1" indent="-550542" algn="l">
              <a:buAutoNum type="arabicPeriod"/>
            </a:pPr>
            <a:r>
              <a:rPr lang="en-US" sz="2000" spc="50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Important Links</a:t>
            </a:r>
          </a:p>
          <a:p>
            <a:pPr marL="1101084" lvl="1" indent="-550542" algn="l">
              <a:buAutoNum type="arabicPeriod"/>
            </a:pPr>
            <a:r>
              <a:rPr lang="en-US" sz="2000" spc="50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Provider Flow</a:t>
            </a:r>
          </a:p>
          <a:p>
            <a:pPr marL="1101084" lvl="1" indent="-550542" algn="l">
              <a:buAutoNum type="arabicPeriod"/>
            </a:pPr>
            <a:r>
              <a:rPr lang="en-US" sz="2000" spc="50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Prompt</a:t>
            </a:r>
          </a:p>
          <a:p>
            <a:pPr marL="1101084" lvl="1" indent="-550542" algn="l">
              <a:buAutoNum type="arabicPeriod"/>
            </a:pPr>
            <a:r>
              <a:rPr lang="en-US" sz="2000" spc="50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Evaluation</a:t>
            </a:r>
          </a:p>
          <a:p>
            <a:pPr marL="1101084" lvl="1" indent="-550542" algn="l">
              <a:buAutoNum type="arabicPeriod"/>
            </a:pPr>
            <a:r>
              <a:rPr lang="en-US" sz="2000" spc="50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Interest Holder Engagement </a:t>
            </a:r>
          </a:p>
          <a:p>
            <a:endParaRPr lang="en-CA" kern="0" dirty="0">
              <a:solidFill>
                <a:schemeClr val="bg2"/>
              </a:solidFill>
              <a:latin typeface="+mn-lt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1221026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CA404-90D5-D8D3-F9B7-D79B02AD3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CB788AF9-856B-7EFA-7187-D55D5F952DFF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8480425" y="4749800"/>
            <a:ext cx="549275" cy="3937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373A7D5-46B8-1045-B202-ADADE0DD6AE7}" type="slidenum">
              <a:rPr lang="en-CA" smtClean="0"/>
              <a:pPr>
                <a:spcAft>
                  <a:spcPts val="600"/>
                </a:spcAft>
              </a:pPr>
              <a:t>20</a:t>
            </a:fld>
            <a:endParaRPr lang="en-CA"/>
          </a:p>
        </p:txBody>
      </p:sp>
      <p:sp>
        <p:nvSpPr>
          <p:cNvPr id="20483" name="Title 3">
            <a:extLst>
              <a:ext uri="{FF2B5EF4-FFF2-40B4-BE49-F238E27FC236}">
                <a16:creationId xmlns:a16="http://schemas.microsoft.com/office/drawing/2014/main" id="{607C01EA-6B69-CD58-AE8C-21878EF13B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3457419"/>
            <a:ext cx="8534400" cy="888051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Contact </a:t>
            </a:r>
          </a:p>
        </p:txBody>
      </p:sp>
      <p:sp>
        <p:nvSpPr>
          <p:cNvPr id="20490" name="Text Placeholder 3">
            <a:extLst>
              <a:ext uri="{FF2B5EF4-FFF2-40B4-BE49-F238E27FC236}">
                <a16:creationId xmlns:a16="http://schemas.microsoft.com/office/drawing/2014/main" id="{E528361D-93D8-D855-6AB7-F0313D062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967240"/>
            <a:ext cx="5486400" cy="1490179"/>
          </a:xfrm>
        </p:spPr>
        <p:txBody>
          <a:bodyPr/>
          <a:lstStyle/>
          <a:p>
            <a:pPr algn="l"/>
            <a:endParaRPr lang="en-US" sz="1400" dirty="0"/>
          </a:p>
          <a:p>
            <a:pPr algn="l"/>
            <a:r>
              <a:rPr lang="en-US" sz="1400" dirty="0"/>
              <a:t>Carol Digout, Executive Director APPHON </a:t>
            </a:r>
          </a:p>
          <a:p>
            <a:pPr algn="l"/>
            <a:r>
              <a:rPr lang="en-US" sz="1400" dirty="0">
                <a:hlinkClick r:id="rId3"/>
              </a:rPr>
              <a:t>Carol.digout@iwk.nshealth.ca</a:t>
            </a:r>
            <a:endParaRPr lang="en-US" sz="1400" dirty="0"/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Marla Delaney, Program Development Lead</a:t>
            </a:r>
          </a:p>
          <a:p>
            <a:pPr algn="l"/>
            <a:r>
              <a:rPr lang="en-US" sz="1400" dirty="0">
                <a:hlinkClick r:id="rId4"/>
              </a:rPr>
              <a:t>mdelaney@ihis</a:t>
            </a:r>
            <a:r>
              <a:rPr lang="en-US" sz="1400">
                <a:hlinkClick r:id="rId4"/>
              </a:rPr>
              <a:t>.org</a:t>
            </a:r>
            <a:endParaRPr lang="en-US" sz="1400"/>
          </a:p>
          <a:p>
            <a:pPr algn="l"/>
            <a:endParaRPr lang="en-US" sz="1400" dirty="0"/>
          </a:p>
        </p:txBody>
      </p:sp>
      <p:pic>
        <p:nvPicPr>
          <p:cNvPr id="6" name="Graphic 5" descr="Email with solid fill">
            <a:extLst>
              <a:ext uri="{FF2B5EF4-FFF2-40B4-BE49-F238E27FC236}">
                <a16:creationId xmlns:a16="http://schemas.microsoft.com/office/drawing/2014/main" id="{C95B1610-6970-2BA7-94A5-CC735E5D3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86400" y="34154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6505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F0FA6-F4E5-754D-ABBA-528BBC2DC60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7C35ED4-42FA-DD43-92BC-30F334D92343}" type="slidenum">
              <a:rPr lang="en-CA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723ED1-7205-8878-FC63-89D52F702A33}"/>
              </a:ext>
            </a:extLst>
          </p:cNvPr>
          <p:cNvSpPr txBox="1"/>
          <p:nvPr/>
        </p:nvSpPr>
        <p:spPr>
          <a:xfrm>
            <a:off x="114300" y="742950"/>
            <a:ext cx="87249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0670" lvl="1" indent="-310335" algn="l">
              <a:buFont typeface="Arial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  <a:ea typeface="Proxima Nova Bold"/>
                <a:cs typeface="Proxima Nova Bold"/>
                <a:sym typeface="Proxima Nova Bold"/>
              </a:rPr>
              <a:t>Funder: </a:t>
            </a:r>
            <a:r>
              <a:rPr lang="en-US" sz="1650" dirty="0">
                <a:solidFill>
                  <a:schemeClr val="bg1"/>
                </a:solidFill>
                <a:latin typeface="+mj-lt"/>
                <a:ea typeface="Proxima Nova"/>
                <a:cs typeface="Proxima Nova"/>
                <a:sym typeface="Proxima Nova"/>
              </a:rPr>
              <a:t>Canadian Partnership Against Cancer (CPAC)</a:t>
            </a:r>
          </a:p>
          <a:p>
            <a:pPr marL="620670" lvl="1" indent="-310335" algn="l">
              <a:buFont typeface="Arial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  <a:ea typeface="Proxima Nova Bold"/>
                <a:cs typeface="Proxima Nova Bold"/>
                <a:sym typeface="Proxima Nova Bold"/>
              </a:rPr>
              <a:t>Project Lead: </a:t>
            </a:r>
            <a:r>
              <a:rPr lang="en-US" sz="1650" dirty="0">
                <a:solidFill>
                  <a:schemeClr val="bg1"/>
                </a:solidFill>
                <a:latin typeface="+mj-lt"/>
                <a:ea typeface="Proxima Nova"/>
                <a:cs typeface="Proxima Nova"/>
                <a:sym typeface="Proxima Nova"/>
              </a:rPr>
              <a:t>Atlantic Provinces Pediatric Hematology/Oncology Network (APPHON)</a:t>
            </a:r>
          </a:p>
          <a:p>
            <a:pPr marL="620670" lvl="1" indent="-310335" algn="l">
              <a:buFont typeface="Arial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  <a:ea typeface="Proxima Nova"/>
                <a:cs typeface="Proxima Nova"/>
                <a:sym typeface="Proxima Nova"/>
              </a:rPr>
              <a:t>Multi-Provincial: pediatric and young adult</a:t>
            </a:r>
          </a:p>
          <a:p>
            <a:pPr marL="620670" lvl="1" indent="-310335" algn="l">
              <a:buFont typeface="Arial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  <a:ea typeface="Proxima Nova"/>
                <a:cs typeface="Proxima Nova"/>
                <a:sym typeface="Proxima Nova"/>
              </a:rPr>
              <a:t>Project-Level Outcomes:</a:t>
            </a:r>
          </a:p>
          <a:p>
            <a:pPr marL="1241340" lvl="2" indent="-413780" algn="l">
              <a:buFont typeface="Arial"/>
              <a:buChar char="⚬"/>
            </a:pPr>
            <a:r>
              <a:rPr lang="en-US" sz="1650" dirty="0">
                <a:solidFill>
                  <a:schemeClr val="bg1"/>
                </a:solidFill>
                <a:latin typeface="+mj-lt"/>
                <a:ea typeface="Proxima Nova Bold"/>
                <a:cs typeface="Proxima Nova Bold"/>
                <a:sym typeface="Proxima Nova Bold"/>
              </a:rPr>
              <a:t>Patients:</a:t>
            </a:r>
            <a:r>
              <a:rPr lang="en-US" sz="1650" dirty="0">
                <a:solidFill>
                  <a:schemeClr val="bg1"/>
                </a:solidFill>
                <a:latin typeface="+mj-lt"/>
                <a:ea typeface="Proxima Nova"/>
                <a:cs typeface="Proxima Nova"/>
                <a:sym typeface="Proxima Nova"/>
              </a:rPr>
              <a:t> Increased awareness of potential impacts of treatment on fertility and improved access to timely fertility information, fertility-related supports.</a:t>
            </a:r>
          </a:p>
          <a:p>
            <a:pPr marL="1241340" lvl="2" indent="-413780" algn="l">
              <a:buFont typeface="Arial"/>
              <a:buChar char="⚬"/>
            </a:pPr>
            <a:r>
              <a:rPr lang="en-US" sz="1650" dirty="0">
                <a:solidFill>
                  <a:schemeClr val="bg1"/>
                </a:solidFill>
                <a:latin typeface="+mj-lt"/>
                <a:ea typeface="Proxima Nova Bold"/>
                <a:cs typeface="Proxima Nova Bold"/>
                <a:sym typeface="Proxima Nova Bold"/>
              </a:rPr>
              <a:t>Health Care Providers:</a:t>
            </a:r>
            <a:r>
              <a:rPr lang="en-US" sz="1650" dirty="0">
                <a:solidFill>
                  <a:schemeClr val="bg1"/>
                </a:solidFill>
                <a:latin typeface="+mj-lt"/>
                <a:ea typeface="Proxima Nova"/>
                <a:cs typeface="Proxima Nova"/>
                <a:sym typeface="Proxima Nova"/>
              </a:rPr>
              <a:t> Increased awareness and supports (e.g., evidence-informed best practice guideline) to help facilitate fertility conversations. Provide patients with timely information and referral for fertility consultation, fertility-related supports, and fertility preservation (if desired).</a:t>
            </a:r>
          </a:p>
          <a:p>
            <a:pPr marL="1241340" lvl="2" indent="-413780" algn="l">
              <a:buFont typeface="Arial"/>
              <a:buChar char="⚬"/>
            </a:pPr>
            <a:r>
              <a:rPr lang="en-US" sz="1650" dirty="0">
                <a:solidFill>
                  <a:schemeClr val="bg1"/>
                </a:solidFill>
                <a:latin typeface="+mj-lt"/>
                <a:ea typeface="Proxima Nova Bold"/>
                <a:cs typeface="Proxima Nova Bold"/>
                <a:sym typeface="Proxima Nova Bold"/>
              </a:rPr>
              <a:t>Inclusion and Equity:</a:t>
            </a:r>
            <a:r>
              <a:rPr lang="en-US" sz="1650" dirty="0">
                <a:solidFill>
                  <a:schemeClr val="bg1"/>
                </a:solidFill>
                <a:latin typeface="+mj-lt"/>
                <a:ea typeface="Proxima Nova"/>
                <a:cs typeface="Proxima Nova"/>
                <a:sym typeface="Proxima Nova"/>
              </a:rPr>
              <a:t> Fertility pathways and education resources are created with an equity lens of local relevance to meet the needs of equity-denied, First Nations, Inuit and Métis and out of province patients. The value of reciprocity guides all engagement work with First Nations, Inuit and Métis organizations or patients.</a:t>
            </a:r>
          </a:p>
          <a:p>
            <a:pPr algn="l"/>
            <a:endParaRPr lang="en-US" sz="1650" dirty="0">
              <a:solidFill>
                <a:schemeClr val="bg1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n-US" sz="1650" dirty="0">
                <a:solidFill>
                  <a:schemeClr val="bg1"/>
                </a:solidFill>
                <a:latin typeface="+mj-lt"/>
                <a:ea typeface="Proxima Nova Bold"/>
                <a:cs typeface="Proxima Nova Bold"/>
                <a:sym typeface="Proxima Nova Bold"/>
              </a:rPr>
              <a:t>* Has be developed with patient and family partners through every step!*</a:t>
            </a:r>
          </a:p>
          <a:p>
            <a:endParaRPr lang="en-CA" sz="1800" kern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EB5320-8B34-FCFC-EC0A-A8E6CFA19145}"/>
              </a:ext>
            </a:extLst>
          </p:cNvPr>
          <p:cNvSpPr txBox="1"/>
          <p:nvPr/>
        </p:nvSpPr>
        <p:spPr>
          <a:xfrm>
            <a:off x="914400" y="124709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60" dirty="0">
                <a:solidFill>
                  <a:schemeClr val="bg1"/>
                </a:solidFill>
                <a:latin typeface="+mj-lt"/>
                <a:ea typeface="Proxima Nova Bold"/>
                <a:cs typeface="Proxima Nova Bold"/>
                <a:sym typeface="Proxima Nova Bold"/>
              </a:rPr>
              <a:t>Project Background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290333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42407-DCAA-02B9-F185-2E635C1D8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3">
            <a:extLst>
              <a:ext uri="{FF2B5EF4-FFF2-40B4-BE49-F238E27FC236}">
                <a16:creationId xmlns:a16="http://schemas.microsoft.com/office/drawing/2014/main" id="{8723B7FB-9BB0-2DFE-F62C-9B0AEBF295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sym typeface="Lato Black" charset="0"/>
              </a:rPr>
              <a:t>Project Deliverables</a:t>
            </a:r>
          </a:p>
        </p:txBody>
      </p:sp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C8A3749F-E46E-4043-4CF7-10F19AFA3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3A7D5-46B8-1045-B202-ADADE0DD6AE7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6C739-C634-D037-3306-BBBABDA36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9350" y="1297522"/>
            <a:ext cx="6209250" cy="3429000"/>
          </a:xfrm>
        </p:spPr>
        <p:txBody>
          <a:bodyPr/>
          <a:lstStyle/>
          <a:p>
            <a:pPr marL="885191" lvl="1" indent="-442595" algn="l">
              <a:buAutoNum type="arabicPeriod"/>
            </a:pPr>
            <a:r>
              <a:rPr lang="en-US" sz="2200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Working Groups and Steering Committee </a:t>
            </a:r>
          </a:p>
          <a:p>
            <a:pPr marL="885191" lvl="1" indent="-442595" algn="l">
              <a:buAutoNum type="arabicPeriod"/>
            </a:pPr>
            <a:r>
              <a:rPr lang="en-US" sz="2200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Develop and Adapt Fertility Preservation Guideline</a:t>
            </a:r>
          </a:p>
          <a:p>
            <a:pPr marL="885191" lvl="1" indent="-442595" algn="l">
              <a:buAutoNum type="arabicPeriod"/>
            </a:pPr>
            <a:r>
              <a:rPr lang="en-US" sz="2200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Equitable and Sustainable Fertility Referral Pathway </a:t>
            </a:r>
          </a:p>
          <a:p>
            <a:pPr marL="885191" lvl="1" indent="-442595" algn="l">
              <a:buAutoNum type="arabicPeriod"/>
            </a:pPr>
            <a:r>
              <a:rPr lang="en-US" sz="2200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Education/Information/Awareness Plan </a:t>
            </a:r>
          </a:p>
          <a:p>
            <a:pPr marL="885191" lvl="1" indent="-442595" algn="l">
              <a:buAutoNum type="arabicPeriod"/>
            </a:pPr>
            <a:r>
              <a:rPr lang="en-US" sz="2200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Validated Oncofertility Screening Prompt</a:t>
            </a:r>
          </a:p>
          <a:p>
            <a:pPr marL="885191" lvl="1" indent="-442595" algn="l">
              <a:buAutoNum type="arabicPeriod"/>
            </a:pPr>
            <a:r>
              <a:rPr lang="en-US" sz="2200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Performance Measurement Planning and Knowledge Sharing </a:t>
            </a:r>
          </a:p>
          <a:p>
            <a:pPr marL="885191" lvl="1" indent="-442595" algn="l">
              <a:buAutoNum type="arabicPeriod"/>
            </a:pPr>
            <a:r>
              <a:rPr lang="en-US" sz="2200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Sustainability Plan</a:t>
            </a:r>
            <a:endParaRPr lang="en-CA" sz="2200" kern="0" dirty="0">
              <a:solidFill>
                <a:schemeClr val="bg2"/>
              </a:solidFill>
              <a:latin typeface="+mj-lt"/>
            </a:endParaRPr>
          </a:p>
          <a:p>
            <a:endParaRPr lang="en-US" sz="2200" dirty="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CF9CF7A5-77CE-7798-4AAA-22AAB91150FC}"/>
              </a:ext>
            </a:extLst>
          </p:cNvPr>
          <p:cNvSpPr/>
          <p:nvPr/>
        </p:nvSpPr>
        <p:spPr>
          <a:xfrm>
            <a:off x="7065046" y="1261825"/>
            <a:ext cx="457200" cy="416138"/>
          </a:xfrm>
          <a:custGeom>
            <a:avLst/>
            <a:gdLst/>
            <a:ahLst/>
            <a:cxnLst/>
            <a:rect l="l" t="t" r="r" b="b"/>
            <a:pathLst>
              <a:path w="898608" h="832276">
                <a:moveTo>
                  <a:pt x="0" y="0"/>
                </a:moveTo>
                <a:lnTo>
                  <a:pt x="898608" y="0"/>
                </a:lnTo>
                <a:lnTo>
                  <a:pt x="898608" y="832276"/>
                </a:lnTo>
                <a:lnTo>
                  <a:pt x="0" y="8322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E79EF2A0-B284-314D-829A-F698EF408149}"/>
              </a:ext>
            </a:extLst>
          </p:cNvPr>
          <p:cNvSpPr/>
          <p:nvPr/>
        </p:nvSpPr>
        <p:spPr>
          <a:xfrm>
            <a:off x="3550650" y="2598288"/>
            <a:ext cx="457200" cy="430663"/>
          </a:xfrm>
          <a:custGeom>
            <a:avLst/>
            <a:gdLst/>
            <a:ahLst/>
            <a:cxnLst/>
            <a:rect l="l" t="t" r="r" b="b"/>
            <a:pathLst>
              <a:path w="898608" h="832276">
                <a:moveTo>
                  <a:pt x="0" y="0"/>
                </a:moveTo>
                <a:lnTo>
                  <a:pt x="898608" y="0"/>
                </a:lnTo>
                <a:lnTo>
                  <a:pt x="898608" y="832276"/>
                </a:lnTo>
                <a:lnTo>
                  <a:pt x="0" y="8322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33C34CD4-D172-EED1-35C1-F5104FD97256}"/>
              </a:ext>
            </a:extLst>
          </p:cNvPr>
          <p:cNvSpPr/>
          <p:nvPr/>
        </p:nvSpPr>
        <p:spPr>
          <a:xfrm>
            <a:off x="109172" y="2606048"/>
            <a:ext cx="1524000" cy="2537452"/>
          </a:xfrm>
          <a:custGeom>
            <a:avLst/>
            <a:gdLst/>
            <a:ahLst/>
            <a:cxnLst/>
            <a:rect l="l" t="t" r="r" b="b"/>
            <a:pathLst>
              <a:path w="6232666" h="11699543">
                <a:moveTo>
                  <a:pt x="0" y="0"/>
                </a:moveTo>
                <a:lnTo>
                  <a:pt x="6232666" y="0"/>
                </a:lnTo>
                <a:lnTo>
                  <a:pt x="6232666" y="11699543"/>
                </a:lnTo>
                <a:lnTo>
                  <a:pt x="0" y="11699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7">
            <a:extLst>
              <a:ext uri="{FF2B5EF4-FFF2-40B4-BE49-F238E27FC236}">
                <a16:creationId xmlns:a16="http://schemas.microsoft.com/office/drawing/2014/main" id="{22FD233B-A3F7-72E3-2212-912B7A81D8D2}"/>
              </a:ext>
            </a:extLst>
          </p:cNvPr>
          <p:cNvSpPr/>
          <p:nvPr/>
        </p:nvSpPr>
        <p:spPr>
          <a:xfrm>
            <a:off x="3757641" y="1965978"/>
            <a:ext cx="457200" cy="430663"/>
          </a:xfrm>
          <a:custGeom>
            <a:avLst/>
            <a:gdLst/>
            <a:ahLst/>
            <a:cxnLst/>
            <a:rect l="l" t="t" r="r" b="b"/>
            <a:pathLst>
              <a:path w="898608" h="832276">
                <a:moveTo>
                  <a:pt x="0" y="0"/>
                </a:moveTo>
                <a:lnTo>
                  <a:pt x="898608" y="0"/>
                </a:lnTo>
                <a:lnTo>
                  <a:pt x="898608" y="832276"/>
                </a:lnTo>
                <a:lnTo>
                  <a:pt x="0" y="8322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8F483B32-AF54-AAA0-9B97-9CED51E92C97}"/>
              </a:ext>
            </a:extLst>
          </p:cNvPr>
          <p:cNvSpPr/>
          <p:nvPr/>
        </p:nvSpPr>
        <p:spPr>
          <a:xfrm>
            <a:off x="7065046" y="2840572"/>
            <a:ext cx="457200" cy="430663"/>
          </a:xfrm>
          <a:custGeom>
            <a:avLst/>
            <a:gdLst/>
            <a:ahLst/>
            <a:cxnLst/>
            <a:rect l="l" t="t" r="r" b="b"/>
            <a:pathLst>
              <a:path w="898608" h="832276">
                <a:moveTo>
                  <a:pt x="0" y="0"/>
                </a:moveTo>
                <a:lnTo>
                  <a:pt x="898608" y="0"/>
                </a:lnTo>
                <a:lnTo>
                  <a:pt x="898608" y="832276"/>
                </a:lnTo>
                <a:lnTo>
                  <a:pt x="0" y="8322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D7C4E50-72FB-5666-5D7C-AAC458BA92A0}"/>
              </a:ext>
            </a:extLst>
          </p:cNvPr>
          <p:cNvSpPr/>
          <p:nvPr/>
        </p:nvSpPr>
        <p:spPr>
          <a:xfrm>
            <a:off x="7065046" y="3257550"/>
            <a:ext cx="457200" cy="430663"/>
          </a:xfrm>
          <a:custGeom>
            <a:avLst/>
            <a:gdLst/>
            <a:ahLst/>
            <a:cxnLst/>
            <a:rect l="l" t="t" r="r" b="b"/>
            <a:pathLst>
              <a:path w="898608" h="832276">
                <a:moveTo>
                  <a:pt x="0" y="0"/>
                </a:moveTo>
                <a:lnTo>
                  <a:pt x="898608" y="0"/>
                </a:lnTo>
                <a:lnTo>
                  <a:pt x="898608" y="832276"/>
                </a:lnTo>
                <a:lnTo>
                  <a:pt x="0" y="8322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A green circle with white text&#10;&#10;AI-generated content may be incorrect.">
            <a:extLst>
              <a:ext uri="{FF2B5EF4-FFF2-40B4-BE49-F238E27FC236}">
                <a16:creationId xmlns:a16="http://schemas.microsoft.com/office/drawing/2014/main" id="{DA78F38D-D590-2272-68F9-83D3FF4C7FE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200" y="3943069"/>
            <a:ext cx="819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2140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92B46F9-BAAA-D24D-B371-F85B945B4EA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1CAEB-BC49-3746-8DF8-B04A2F2DC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824" y="1428750"/>
            <a:ext cx="5083776" cy="3801596"/>
          </a:xfrm>
        </p:spPr>
        <p:txBody>
          <a:bodyPr/>
          <a:lstStyle/>
          <a:p>
            <a:pPr marL="334643" lvl="1" indent="0" algn="l">
              <a:buNone/>
            </a:pPr>
            <a:r>
              <a:rPr lang="en-US" sz="2000" b="1" dirty="0">
                <a:solidFill>
                  <a:schemeClr val="bg2"/>
                </a:solidFill>
                <a:latin typeface="Garamond" panose="02020404030301010803" pitchFamily="18" charset="0"/>
                <a:ea typeface="Proxima Nova Bold"/>
                <a:cs typeface="Proxima Nova Bold"/>
                <a:sym typeface="Proxima Nova Bold"/>
              </a:rPr>
              <a:t>- Resource Accessibility</a:t>
            </a: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 (for patients and providers!)</a:t>
            </a:r>
          </a:p>
          <a:p>
            <a:pPr marL="677543" lvl="1" indent="-342900"/>
            <a:r>
              <a:rPr lang="en-US" sz="2000" b="1" dirty="0">
                <a:solidFill>
                  <a:schemeClr val="bg2"/>
                </a:solidFill>
                <a:latin typeface="Garamond" panose="02020404030301010803" pitchFamily="18" charset="0"/>
                <a:ea typeface="Proxima Nova Bold"/>
                <a:cs typeface="Proxima Nova Bold"/>
                <a:sym typeface="Proxima Nova Bold"/>
              </a:rPr>
              <a:t>Patients: </a:t>
            </a: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resources (e.g., education handouts) re: fertility preservation education, funding, etc.</a:t>
            </a:r>
          </a:p>
          <a:p>
            <a:pPr marL="677543" lvl="1" indent="-342900"/>
            <a:r>
              <a:rPr lang="en-US" sz="2000" b="1" dirty="0">
                <a:solidFill>
                  <a:schemeClr val="bg2"/>
                </a:solidFill>
                <a:latin typeface="Garamond" panose="02020404030301010803" pitchFamily="18" charset="0"/>
                <a:ea typeface="Proxima Nova Bold"/>
                <a:cs typeface="Proxima Nova Bold"/>
                <a:sym typeface="Proxima Nova Bold"/>
              </a:rPr>
              <a:t>Providers:</a:t>
            </a: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oncofertility</a:t>
            </a: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 guidelines, clinical care pathways, embedded screening prompt.</a:t>
            </a:r>
          </a:p>
          <a:p>
            <a:pPr marL="677543" lvl="1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Developing sustainable key quality indicators (KQIs) and patient reported outcomes (PROs) to ensure providers and patients are supported.</a:t>
            </a:r>
          </a:p>
          <a:p>
            <a:pPr marL="677543" lvl="1" indent="-342900" algn="l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Will assist our facilities in meeting Accreditation Canada standards.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44D4308-E334-4C41-934E-802705E0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22754"/>
            <a:ext cx="7772400" cy="685800"/>
          </a:xfrm>
        </p:spPr>
        <p:txBody>
          <a:bodyPr/>
          <a:lstStyle/>
          <a:p>
            <a:pPr algn="ctr"/>
            <a:r>
              <a:rPr lang="en-US" sz="3600" b="1" spc="50" dirty="0">
                <a:latin typeface="+mj-lt"/>
                <a:ea typeface="Proxima Nova Bold"/>
                <a:cs typeface="Proxima Nova Bold"/>
                <a:sym typeface="Proxima Nova Bold"/>
              </a:rPr>
              <a:t>HOW WILL THIS PROJECT BENEFIT US IN PEI?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A7AA7F-E2E0-79F1-FDE0-37BE029BDF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1398153"/>
            <a:ext cx="3429000" cy="2282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35CB77-756C-C84F-DB22-35AFB70D1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B988F-E42A-1073-E2FB-B4852849599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7C35ED4-42FA-DD43-92BC-30F334D92343}" type="slidenum">
              <a:rPr lang="en-CA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9E55B-63BD-B28D-13CE-593227F4835E}"/>
              </a:ext>
            </a:extLst>
          </p:cNvPr>
          <p:cNvSpPr txBox="1"/>
          <p:nvPr/>
        </p:nvSpPr>
        <p:spPr>
          <a:xfrm>
            <a:off x="304800" y="1056481"/>
            <a:ext cx="52578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bg2"/>
                </a:solidFill>
                <a:latin typeface="Garamond" panose="02020404030301010803" pitchFamily="18" charset="0"/>
                <a:ea typeface="Proxima Nova Bold"/>
                <a:cs typeface="Proxima Nova Bold"/>
                <a:sym typeface="Proxima Nova Bold"/>
              </a:rPr>
              <a:t>All patients undergoing cancer-directed therapy or cancer-like therapy have a right to:</a:t>
            </a:r>
          </a:p>
          <a:p>
            <a:pPr marL="798829" lvl="1" indent="-399415" algn="l">
              <a:buFont typeface="Arial"/>
              <a:buChar char="•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Know the risks of potential fertility impairment from their therapy. </a:t>
            </a:r>
          </a:p>
          <a:p>
            <a:pPr marL="798829" lvl="1" indent="-399415" algn="l">
              <a:buFont typeface="Arial"/>
              <a:buChar char="•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Knowledge and choice regarding fertility preservation options, if available and clinically appropriate.</a:t>
            </a:r>
          </a:p>
          <a:p>
            <a:pPr marL="798829" lvl="1" indent="-399415" algn="l">
              <a:buFont typeface="Arial"/>
              <a:buChar char="•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Understand the feasibility and potential outcome of the different fertility preservation options.</a:t>
            </a:r>
          </a:p>
          <a:p>
            <a:pPr marL="798829" lvl="1" indent="-399415" algn="l">
              <a:buFont typeface="Arial"/>
              <a:buChar char="•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ea typeface="Proxima Nova"/>
                <a:cs typeface="Proxima Nova"/>
                <a:sym typeface="Proxima Nova"/>
              </a:rPr>
              <a:t>Discuss this information prior to exposure to therapy. </a:t>
            </a:r>
          </a:p>
          <a:p>
            <a:endParaRPr lang="en-CA" sz="1600" kern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164E5E-6552-E435-7F66-94562C724432}"/>
              </a:ext>
            </a:extLst>
          </p:cNvPr>
          <p:cNvSpPr txBox="1"/>
          <p:nvPr/>
        </p:nvSpPr>
        <p:spPr>
          <a:xfrm>
            <a:off x="590550" y="438150"/>
            <a:ext cx="8439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pc="60" dirty="0">
                <a:solidFill>
                  <a:schemeClr val="bg2"/>
                </a:solidFill>
                <a:latin typeface="+mj-lt"/>
                <a:ea typeface="Proxima Nova Bold"/>
                <a:cs typeface="Proxima Nova Bold"/>
                <a:sym typeface="Proxima Nova Bold"/>
              </a:rPr>
              <a:t>GUIDING PRINCIPALS OF THE GUIDELINE</a:t>
            </a:r>
            <a:endParaRPr lang="en-US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A2AE135C-F7DD-D863-F7D3-4563A137FFA4}"/>
              </a:ext>
            </a:extLst>
          </p:cNvPr>
          <p:cNvSpPr/>
          <p:nvPr/>
        </p:nvSpPr>
        <p:spPr>
          <a:xfrm flipH="1">
            <a:off x="5943599" y="1056481"/>
            <a:ext cx="2536825" cy="3496469"/>
          </a:xfrm>
          <a:custGeom>
            <a:avLst/>
            <a:gdLst/>
            <a:ahLst/>
            <a:cxnLst/>
            <a:rect l="l" t="t" r="r" b="b"/>
            <a:pathLst>
              <a:path w="5582367" h="8058535">
                <a:moveTo>
                  <a:pt x="5582367" y="0"/>
                </a:moveTo>
                <a:lnTo>
                  <a:pt x="0" y="0"/>
                </a:lnTo>
                <a:lnTo>
                  <a:pt x="0" y="8058535"/>
                </a:lnTo>
                <a:lnTo>
                  <a:pt x="5582367" y="8058535"/>
                </a:lnTo>
                <a:lnTo>
                  <a:pt x="558236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1390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51F3E-6F67-A82C-4825-61DD1F2A5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>
            <a:extLst>
              <a:ext uri="{FF2B5EF4-FFF2-40B4-BE49-F238E27FC236}">
                <a16:creationId xmlns:a16="http://schemas.microsoft.com/office/drawing/2014/main" id="{B8BC03C6-8624-A7BE-4633-4B674639B15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92B46F9-BAAA-D24D-B371-F85B945B4EA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DAF14-1F0F-27F1-5328-C0C21BE1F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" y="1145054"/>
            <a:ext cx="7531100" cy="3179296"/>
          </a:xfrm>
        </p:spPr>
        <p:txBody>
          <a:bodyPr/>
          <a:lstStyle/>
          <a:p>
            <a:pPr marL="731520" lvl="1" indent="-342900" algn="l">
              <a:buFont typeface="Wingdings" panose="05000000000000000000" pitchFamily="2" charset="2"/>
              <a:buChar char="Ø"/>
            </a:pPr>
            <a:r>
              <a:rPr lang="en-US" sz="2000" spc="36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Began as an update of the IWK oncofertility evidence-based</a:t>
            </a:r>
          </a:p>
          <a:p>
            <a:pPr marL="388620" lvl="1" indent="0" algn="l">
              <a:buNone/>
            </a:pPr>
            <a:r>
              <a:rPr lang="en-US" sz="2000" spc="36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guideline(2020).</a:t>
            </a:r>
          </a:p>
          <a:p>
            <a:pPr marL="731520" lvl="1" indent="-342900" algn="l">
              <a:buFont typeface="Wingdings" panose="05000000000000000000" pitchFamily="2" charset="2"/>
              <a:buChar char="Ø"/>
            </a:pPr>
            <a:r>
              <a:rPr lang="en-US" sz="2000" spc="36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Developed using a literature review of new evidence/research since the IWK guidelines were published.</a:t>
            </a:r>
          </a:p>
          <a:p>
            <a:pPr marL="1234440" lvl="2" indent="-388620">
              <a:buFont typeface="Arial"/>
              <a:buChar char="•"/>
            </a:pPr>
            <a:r>
              <a:rPr lang="en-US" sz="2000" spc="36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For example, some experimental treatments have been revised to standard of care(ovarian tissue cryopreservation).</a:t>
            </a:r>
          </a:p>
          <a:p>
            <a:pPr marL="731520" lvl="1" indent="-342900">
              <a:buFont typeface="Wingdings" panose="05000000000000000000" pitchFamily="2" charset="2"/>
              <a:buChar char="Ø"/>
            </a:pPr>
            <a:r>
              <a:rPr lang="en-US" sz="2000" spc="36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Diverged into separate pediatric and adult guidelines to ensure differences are appreciated.</a:t>
            </a:r>
          </a:p>
          <a:p>
            <a:pPr marL="731520" lvl="1" indent="-342900" algn="l">
              <a:buFont typeface="Wingdings" panose="05000000000000000000" pitchFamily="2" charset="2"/>
              <a:buChar char="Ø"/>
            </a:pPr>
            <a:r>
              <a:rPr lang="en-US" sz="2000" spc="36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Contains best practice recommendations, regardless of the services currently available in each province.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D0A0128-CC45-B761-0C7E-41FC8BAB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22754"/>
            <a:ext cx="7772400" cy="685800"/>
          </a:xfrm>
        </p:spPr>
        <p:txBody>
          <a:bodyPr/>
          <a:lstStyle/>
          <a:p>
            <a:pPr algn="ctr"/>
            <a:r>
              <a:rPr lang="en-US" sz="3600" b="1" spc="50" dirty="0">
                <a:latin typeface="+mj-lt"/>
                <a:ea typeface="Proxima Nova Bold"/>
                <a:cs typeface="Proxima Nova Bold"/>
                <a:sym typeface="Proxima Nova Bold"/>
              </a:rPr>
              <a:t>GUIDELINE DEVELOPMENT</a:t>
            </a:r>
          </a:p>
        </p:txBody>
      </p:sp>
    </p:spTree>
    <p:extLst>
      <p:ext uri="{BB962C8B-B14F-4D97-AF65-F5344CB8AC3E}">
        <p14:creationId xmlns:p14="http://schemas.microsoft.com/office/powerpoint/2010/main" val="101665617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1E9C4-7DAC-94F0-E801-CC674512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>
            <a:extLst>
              <a:ext uri="{FF2B5EF4-FFF2-40B4-BE49-F238E27FC236}">
                <a16:creationId xmlns:a16="http://schemas.microsoft.com/office/drawing/2014/main" id="{C28AF1B8-44E1-6302-9DA7-729BC1C6C14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92B46F9-BAAA-D24D-B371-F85B945B4EA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A7F09-C1DF-27CE-9D3F-F8A4513EC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" y="1145054"/>
            <a:ext cx="7531100" cy="3179296"/>
          </a:xfrm>
        </p:spPr>
        <p:txBody>
          <a:bodyPr/>
          <a:lstStyle/>
          <a:p>
            <a:pPr marL="731520" lvl="1" indent="-342900"/>
            <a:r>
              <a:rPr lang="en-US" sz="2000" spc="36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Presentations to providers and distribution for feedback in December 2024</a:t>
            </a:r>
          </a:p>
          <a:p>
            <a:pPr marL="731520" lvl="1" indent="-342900"/>
            <a:r>
              <a:rPr lang="en-US" sz="2000" spc="36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Updates incorporated 2025 </a:t>
            </a:r>
          </a:p>
          <a:p>
            <a:pPr marL="731520" lvl="1" indent="-342900"/>
            <a:r>
              <a:rPr lang="en-US" sz="2000" spc="36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Re-Distribution along with usability survey to professionals in Atlantic Canada July/August 2025</a:t>
            </a:r>
          </a:p>
          <a:p>
            <a:pPr marL="731520" lvl="1" indent="-342900"/>
            <a:r>
              <a:rPr lang="en-US" sz="2000" spc="36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</a:rPr>
              <a:t>Guideline is finalized and is posted on the APPHON website.</a:t>
            </a:r>
          </a:p>
          <a:p>
            <a:pPr marL="1188720" lvl="2" indent="-342900"/>
            <a:r>
              <a:rPr lang="en-US" sz="2000" spc="36" dirty="0">
                <a:solidFill>
                  <a:schemeClr val="bg2"/>
                </a:solidFill>
                <a:latin typeface="+mj-lt"/>
                <a:ea typeface="Proxima Nova"/>
                <a:cs typeface="Proxima Nova"/>
                <a:sym typeface="Proxima Nova"/>
                <a:hlinkClick r:id="rId2"/>
              </a:rPr>
              <a:t>https://www.apphon-rohppa.com/en/oncofertility/guidelines</a:t>
            </a:r>
            <a:endParaRPr lang="en-US" sz="2000" spc="36" dirty="0">
              <a:solidFill>
                <a:schemeClr val="bg2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1188720" lvl="2" indent="-342900"/>
            <a:endParaRPr lang="en-US" sz="2000" spc="36" dirty="0">
              <a:solidFill>
                <a:schemeClr val="bg2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731520" lvl="1" indent="-342900"/>
            <a:endParaRPr lang="en-US" sz="2000" spc="36" dirty="0">
              <a:solidFill>
                <a:schemeClr val="bg2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E97A799-6C9F-0F05-7AF6-47BDD88DD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22754"/>
            <a:ext cx="7772400" cy="685800"/>
          </a:xfrm>
        </p:spPr>
        <p:txBody>
          <a:bodyPr/>
          <a:lstStyle/>
          <a:p>
            <a:pPr algn="ctr"/>
            <a:r>
              <a:rPr lang="en-US" sz="3600" b="1" spc="50" dirty="0">
                <a:latin typeface="+mj-lt"/>
                <a:ea typeface="Proxima Nova Bold"/>
                <a:cs typeface="Proxima Nova Bold"/>
                <a:sym typeface="Proxima Nova Bold"/>
              </a:rPr>
              <a:t>GUIDELINE DEVELOPMENT</a:t>
            </a: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32ED3B38-9E2A-785F-D045-765C67C4D847}"/>
              </a:ext>
            </a:extLst>
          </p:cNvPr>
          <p:cNvSpPr/>
          <p:nvPr/>
        </p:nvSpPr>
        <p:spPr>
          <a:xfrm>
            <a:off x="7556500" y="3257710"/>
            <a:ext cx="1455738" cy="1405338"/>
          </a:xfrm>
          <a:custGeom>
            <a:avLst/>
            <a:gdLst/>
            <a:ahLst/>
            <a:cxnLst/>
            <a:rect l="l" t="t" r="r" b="b"/>
            <a:pathLst>
              <a:path w="5831995" h="5480421">
                <a:moveTo>
                  <a:pt x="0" y="0"/>
                </a:moveTo>
                <a:lnTo>
                  <a:pt x="5831995" y="0"/>
                </a:lnTo>
                <a:lnTo>
                  <a:pt x="5831995" y="5480421"/>
                </a:lnTo>
                <a:lnTo>
                  <a:pt x="0" y="54804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2847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53F712-BDC8-61AD-C323-42BC455D2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91BCA-A4CB-202B-1706-963A401F17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7C35ED4-42FA-DD43-92BC-30F334D92343}" type="slidenum">
              <a:rPr lang="en-CA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50E34-82E7-89ED-359B-9C45912A5F94}"/>
              </a:ext>
            </a:extLst>
          </p:cNvPr>
          <p:cNvSpPr txBox="1"/>
          <p:nvPr/>
        </p:nvSpPr>
        <p:spPr>
          <a:xfrm>
            <a:off x="142374" y="1142405"/>
            <a:ext cx="8763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dirty="0">
              <a:solidFill>
                <a:schemeClr val="bg2"/>
              </a:solidFill>
              <a:latin typeface="Garamond" panose="02020404030301010803" pitchFamily="18" charset="0"/>
              <a:ea typeface="Proxima Nova"/>
              <a:cs typeface="Proxima Nova"/>
              <a:sym typeface="Proxima Nova"/>
            </a:endParaRPr>
          </a:p>
          <a:p>
            <a:pPr marL="565222" lvl="1" indent="-282611" algn="l">
              <a:buFont typeface="Arial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Garamond" panose="02020404030301010803" pitchFamily="18" charset="0"/>
                <a:ea typeface="Proxima Nova Bold"/>
                <a:cs typeface="Proxima Nova Bold"/>
                <a:sym typeface="Proxima Nova Bold"/>
              </a:rPr>
              <a:t>Introduction and Provision of Finalized Education Materials</a:t>
            </a:r>
          </a:p>
          <a:p>
            <a:pPr marL="1130447" lvl="2" indent="-376816">
              <a:buFont typeface="Arial"/>
              <a:buChar char="⚬"/>
            </a:pPr>
            <a:endParaRPr lang="en-US" sz="2000" dirty="0">
              <a:solidFill>
                <a:schemeClr val="bg2"/>
              </a:solidFill>
              <a:latin typeface="Garamond" panose="02020404030301010803" pitchFamily="18" charset="0"/>
              <a:sym typeface="Proxima Nova Bold"/>
            </a:endParaRPr>
          </a:p>
          <a:p>
            <a:pPr marL="1130447" lvl="2" indent="-376816">
              <a:buFont typeface="Arial"/>
              <a:buChar char="⚬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sym typeface="Proxima Nova Bold"/>
              </a:rPr>
              <a:t>At diagnosis educational materials AMAB and AFAB (Adult and Pediatric &amp; a 1- page Adolescent)</a:t>
            </a:r>
          </a:p>
          <a:p>
            <a:pPr marL="1130447" lvl="2" indent="-376816">
              <a:buFont typeface="Arial"/>
              <a:buChar char="⚬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sym typeface="Proxima Nova Bold"/>
              </a:rPr>
              <a:t>Post treatment educational materials AFAB and AMAB (Adult and Pediatric)</a:t>
            </a:r>
          </a:p>
          <a:p>
            <a:pPr marL="1130447" lvl="2" indent="-376816">
              <a:buFont typeface="Arial"/>
              <a:buChar char="⚬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  <a:sym typeface="Proxima Nova Bold"/>
              </a:rPr>
              <a:t>Funding brochure</a:t>
            </a:r>
          </a:p>
          <a:p>
            <a:pPr marL="1130447" lvl="2" indent="-376816">
              <a:buFont typeface="Arial"/>
              <a:buChar char="⚬"/>
            </a:pPr>
            <a:endParaRPr lang="en-US" sz="2000" dirty="0">
              <a:solidFill>
                <a:schemeClr val="bg2"/>
              </a:solidFill>
              <a:latin typeface="Garamond" panose="02020404030301010803" pitchFamily="18" charset="0"/>
              <a:sym typeface="Proxima Nova Bold"/>
            </a:endParaRPr>
          </a:p>
          <a:p>
            <a:pPr marL="739811" lvl="2"/>
            <a:endParaRPr lang="en-US" sz="2000" b="1" dirty="0">
              <a:solidFill>
                <a:schemeClr val="bg2"/>
              </a:solidFill>
              <a:latin typeface="Garamond" panose="02020404030301010803" pitchFamily="18" charset="0"/>
              <a:ea typeface="Proxima Nova Bold"/>
              <a:cs typeface="Proxima Nova Bold"/>
              <a:sym typeface="Proxima Nova Bold"/>
            </a:endParaRPr>
          </a:p>
          <a:p>
            <a:pPr marL="282611" lvl="1" algn="l"/>
            <a:endParaRPr lang="en-US" i="1" dirty="0">
              <a:solidFill>
                <a:schemeClr val="bg2"/>
              </a:solidFill>
              <a:latin typeface="Garamond" panose="02020404030301010803" pitchFamily="18" charset="0"/>
              <a:ea typeface="Proxima Nova Italics"/>
              <a:cs typeface="Proxima Nova Italics"/>
              <a:sym typeface="Proxima Nova Italics"/>
            </a:endParaRPr>
          </a:p>
          <a:p>
            <a:endParaRPr lang="en-CA" sz="1600" kern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DA594B-4B94-F9AA-6922-5081F84FBB03}"/>
              </a:ext>
            </a:extLst>
          </p:cNvPr>
          <p:cNvSpPr txBox="1"/>
          <p:nvPr/>
        </p:nvSpPr>
        <p:spPr>
          <a:xfrm>
            <a:off x="704850" y="487095"/>
            <a:ext cx="843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60" dirty="0">
                <a:solidFill>
                  <a:schemeClr val="bg2"/>
                </a:solidFill>
                <a:latin typeface="+mj-lt"/>
                <a:sym typeface="Proxima Nova Bold"/>
              </a:rPr>
              <a:t>Implementation </a:t>
            </a:r>
            <a:endParaRPr lang="en-US" sz="36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774561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Silvia template">
  <a:themeElements>
    <a:clrScheme name="Custom 6">
      <a:dk1>
        <a:srgbClr val="000000"/>
      </a:dk1>
      <a:lt1>
        <a:srgbClr val="FFFFFF"/>
      </a:lt1>
      <a:dk2>
        <a:srgbClr val="5D6273"/>
      </a:dk2>
      <a:lt2>
        <a:srgbClr val="DBEFF9"/>
      </a:lt2>
      <a:accent1>
        <a:srgbClr val="0F6FC6"/>
      </a:accent1>
      <a:accent2>
        <a:srgbClr val="73D66E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Powerpoint template" id="{02D4750D-C1DE-A749-94B9-8A806E8B4D0B}" vid="{133CE373-7F13-0747-9F73-3474FCC43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8627AF4216E4449F51EA097766996C" ma:contentTypeVersion="10" ma:contentTypeDescription="Create a new document." ma:contentTypeScope="" ma:versionID="f977056c8da8330d019f3fbd0ddf2902">
  <xsd:schema xmlns:xsd="http://www.w3.org/2001/XMLSchema" xmlns:xs="http://www.w3.org/2001/XMLSchema" xmlns:p="http://schemas.microsoft.com/office/2006/metadata/properties" xmlns:ns2="1cb25564-7133-4bb8-bad0-558e808bf78b" targetNamespace="http://schemas.microsoft.com/office/2006/metadata/properties" ma:root="true" ma:fieldsID="413b78aae0f1fc2e887eb55323d25a09" ns2:_="">
    <xsd:import namespace="1cb25564-7133-4bb8-bad0-558e808bf7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25564-7133-4bb8-bad0-558e808bf7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b9d5b5f-547a-43f3-bc0e-b0144fba3e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b25564-7133-4bb8-bad0-558e808bf78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D8FA3A-2B35-4CCC-AFB2-9A3E2D142F78}"/>
</file>

<file path=customXml/itemProps2.xml><?xml version="1.0" encoding="utf-8"?>
<ds:datastoreItem xmlns:ds="http://schemas.openxmlformats.org/officeDocument/2006/customXml" ds:itemID="{6A4ED2FB-AD8C-438A-97ED-4190638FE0D9}"/>
</file>

<file path=customXml/itemProps3.xml><?xml version="1.0" encoding="utf-8"?>
<ds:datastoreItem xmlns:ds="http://schemas.openxmlformats.org/officeDocument/2006/customXml" ds:itemID="{22CDC935-70CD-46A7-9D8E-6902C177978B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7320</TotalTime>
  <Words>1079</Words>
  <Application>Microsoft Office PowerPoint</Application>
  <PresentationFormat>On-screen Show (16:9)</PresentationFormat>
  <Paragraphs>170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Garamond</vt:lpstr>
      <vt:lpstr>Lato Light</vt:lpstr>
      <vt:lpstr>Trebuchet MS</vt:lpstr>
      <vt:lpstr>Wingdings</vt:lpstr>
      <vt:lpstr>Silvia template</vt:lpstr>
      <vt:lpstr>PEDIATRIC AND YOUNG ADULT FERTILITY PRESERVATION IN ATLANTIC CANADA Project </vt:lpstr>
      <vt:lpstr>Presentation Objectives</vt:lpstr>
      <vt:lpstr>PowerPoint Presentation</vt:lpstr>
      <vt:lpstr>Project Deliverables</vt:lpstr>
      <vt:lpstr>HOW WILL THIS PROJECT BENEFIT US IN PEI?</vt:lpstr>
      <vt:lpstr>PowerPoint Presentation</vt:lpstr>
      <vt:lpstr>GUIDELINE DEVELOPMENT</vt:lpstr>
      <vt:lpstr>GUIDELINE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Contact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Marc C.  Dagenais</dc:creator>
  <cp:lastModifiedBy>Gaylene MacDonald</cp:lastModifiedBy>
  <cp:revision>236</cp:revision>
  <dcterms:created xsi:type="dcterms:W3CDTF">2019-11-26T13:23:49Z</dcterms:created>
  <dcterms:modified xsi:type="dcterms:W3CDTF">2026-02-26T14:27:29Z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0x0101007F8627AF4216E4449F51EA097766996C</vt:lpwstr>
  </property>
</Properties>
</file>