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4" r:id="rId4"/>
    <p:sldId id="266" r:id="rId5"/>
    <p:sldId id="258" r:id="rId6"/>
    <p:sldId id="263" r:id="rId7"/>
    <p:sldId id="262" r:id="rId8"/>
    <p:sldId id="261" r:id="rId9"/>
    <p:sldId id="259" r:id="rId10"/>
    <p:sldId id="265" r:id="rId11"/>
    <p:sldId id="267" r:id="rId12"/>
    <p:sldId id="268" r:id="rId13"/>
    <p:sldId id="270" r:id="rId14"/>
    <p:sldId id="269" r:id="rId15"/>
    <p:sldId id="271" r:id="rId16"/>
    <p:sldId id="272" r:id="rId17"/>
    <p:sldId id="273" r:id="rId18"/>
    <p:sldId id="275" r:id="rId19"/>
    <p:sldId id="277"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4B2A6"/>
    <a:srgbClr val="353E95"/>
    <a:srgbClr val="059E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inimized">
    <p:restoredLeft sz="15620"/>
    <p:restoredTop sz="39394" autoAdjust="0"/>
  </p:normalViewPr>
  <p:slideViewPr>
    <p:cSldViewPr>
      <p:cViewPr varScale="1">
        <p:scale>
          <a:sx n="19" d="100"/>
          <a:sy n="19" d="100"/>
        </p:scale>
        <p:origin x="-215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title>
      <c:layout>
        <c:manualLayout>
          <c:xMode val="edge"/>
          <c:yMode val="edge"/>
          <c:x val="0.27995037729658817"/>
          <c:y val="8.5096474427183197E-2"/>
        </c:manualLayout>
      </c:layout>
    </c:title>
    <c:plotArea>
      <c:layout/>
      <c:pieChart>
        <c:varyColors val="1"/>
        <c:ser>
          <c:idx val="0"/>
          <c:order val="0"/>
          <c:tx>
            <c:strRef>
              <c:f>Sheet1!$B$1</c:f>
              <c:strCache>
                <c:ptCount val="1"/>
                <c:pt idx="0">
                  <c:v>Donors</c:v>
                </c:pt>
              </c:strCache>
            </c:strRef>
          </c:tx>
          <c:dLbls>
            <c:showVal val="1"/>
            <c:showLeaderLines val="1"/>
          </c:dLbls>
          <c:cat>
            <c:strRef>
              <c:f>Sheet1!$A$2:$A$3</c:f>
              <c:strCache>
                <c:ptCount val="2"/>
                <c:pt idx="0">
                  <c:v>Deceased Donors</c:v>
                </c:pt>
                <c:pt idx="1">
                  <c:v>Living Donors</c:v>
                </c:pt>
              </c:strCache>
            </c:strRef>
          </c:cat>
          <c:val>
            <c:numRef>
              <c:f>Sheet1!$B$2:$B$3</c:f>
              <c:numCache>
                <c:formatCode>General</c:formatCode>
                <c:ptCount val="2"/>
                <c:pt idx="0">
                  <c:v>762</c:v>
                </c:pt>
                <c:pt idx="1">
                  <c:v>555</c:v>
                </c:pt>
              </c:numCache>
            </c:numRef>
          </c:val>
        </c:ser>
        <c:firstSliceAng val="0"/>
      </c:pieChart>
    </c:plotArea>
    <c:legend>
      <c:legendPos val="r"/>
      <c:layout>
        <c:manualLayout>
          <c:xMode val="edge"/>
          <c:yMode val="edge"/>
          <c:x val="0"/>
          <c:y val="0.79100714154916651"/>
          <c:w val="0.94569452856854508"/>
          <c:h val="0.20360922907892334"/>
        </c:manualLayout>
      </c:layout>
    </c:legend>
    <c:plotVisOnly val="1"/>
  </c:chart>
  <c:spPr>
    <a:ln w="63500">
      <a:solidFill>
        <a:srgbClr val="04B2A6"/>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hart>
    <c:title>
      <c:layout/>
    </c:title>
    <c:plotArea>
      <c:layout/>
      <c:pieChart>
        <c:varyColors val="1"/>
        <c:ser>
          <c:idx val="0"/>
          <c:order val="0"/>
          <c:tx>
            <c:strRef>
              <c:f>Sheet1!$B$1</c:f>
              <c:strCache>
                <c:ptCount val="1"/>
                <c:pt idx="0">
                  <c:v>Organ Transplants</c:v>
                </c:pt>
              </c:strCache>
            </c:strRef>
          </c:tx>
          <c:cat>
            <c:strRef>
              <c:f>Sheet1!$A$2:$A$6</c:f>
              <c:strCache>
                <c:ptCount val="5"/>
                <c:pt idx="0">
                  <c:v>Kidney</c:v>
                </c:pt>
                <c:pt idx="1">
                  <c:v>Liver</c:v>
                </c:pt>
                <c:pt idx="2">
                  <c:v>Lung</c:v>
                </c:pt>
                <c:pt idx="3">
                  <c:v>Heart</c:v>
                </c:pt>
                <c:pt idx="4">
                  <c:v>Pancreas</c:v>
                </c:pt>
              </c:strCache>
            </c:strRef>
          </c:cat>
          <c:val>
            <c:numRef>
              <c:f>Sheet1!$B$2:$B$6</c:f>
              <c:numCache>
                <c:formatCode>General</c:formatCode>
                <c:ptCount val="5"/>
                <c:pt idx="0">
                  <c:v>1706</c:v>
                </c:pt>
                <c:pt idx="1">
                  <c:v>533</c:v>
                </c:pt>
                <c:pt idx="2">
                  <c:v>361</c:v>
                </c:pt>
                <c:pt idx="3">
                  <c:v>189</c:v>
                </c:pt>
                <c:pt idx="4">
                  <c:v>57</c:v>
                </c:pt>
              </c:numCache>
            </c:numRef>
          </c:val>
        </c:ser>
        <c:firstSliceAng val="0"/>
      </c:pieChart>
    </c:plotArea>
    <c:legend>
      <c:legendPos val="r"/>
      <c:layout>
        <c:manualLayout>
          <c:xMode val="edge"/>
          <c:yMode val="edge"/>
          <c:x val="0.58951558398950099"/>
          <c:y val="0.25136337124526142"/>
          <c:w val="0.29749189439555374"/>
          <c:h val="0.64248140857392866"/>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5"/>
  <c:chart>
    <c:autoTitleDeleted val="1"/>
    <c:plotArea>
      <c:layout/>
      <c:pieChart>
        <c:varyColors val="1"/>
        <c:ser>
          <c:idx val="0"/>
          <c:order val="0"/>
          <c:tx>
            <c:strRef>
              <c:f>Sheet1!$B$1</c:f>
              <c:strCache>
                <c:ptCount val="1"/>
                <c:pt idx="0">
                  <c:v>Sales</c:v>
                </c:pt>
              </c:strCache>
            </c:strRef>
          </c:tx>
          <c:dLbls>
            <c:showVal val="1"/>
            <c:showLeaderLines val="1"/>
          </c:dLbls>
          <c:cat>
            <c:strRef>
              <c:f>Sheet1!$A$2:$A$5</c:f>
              <c:strCache>
                <c:ptCount val="2"/>
                <c:pt idx="0">
                  <c:v>Organ Retrieval in NS</c:v>
                </c:pt>
                <c:pt idx="1">
                  <c:v>Organ Retrieval in NB</c:v>
                </c:pt>
              </c:strCache>
            </c:strRef>
          </c:cat>
          <c:val>
            <c:numRef>
              <c:f>Sheet1!$B$2:$B$5</c:f>
              <c:numCache>
                <c:formatCode>General</c:formatCode>
                <c:ptCount val="4"/>
                <c:pt idx="0">
                  <c:v>6</c:v>
                </c:pt>
                <c:pt idx="1">
                  <c:v>7</c:v>
                </c:pt>
              </c:numCache>
            </c:numRef>
          </c:val>
        </c:ser>
        <c:firstSliceAng val="0"/>
      </c:pieChart>
    </c:plotArea>
    <c:legend>
      <c:legendPos val="r"/>
      <c:legendEntry>
        <c:idx val="2"/>
        <c:delete val="1"/>
      </c:legendEntry>
      <c:legendEntry>
        <c:idx val="3"/>
        <c:delete val="1"/>
      </c:legendEntry>
      <c:layout>
        <c:manualLayout>
          <c:xMode val="edge"/>
          <c:yMode val="edge"/>
          <c:x val="0.61919804342639073"/>
          <c:y val="7.008055027604311E-2"/>
          <c:w val="0.32626509186351732"/>
          <c:h val="0.81914471897909391"/>
        </c:manualLayout>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a:pPr>
            <a:r>
              <a:rPr lang="en-US" dirty="0" smtClean="0"/>
              <a:t>PEI Organ Transplants</a:t>
            </a:r>
            <a:endParaRPr lang="en-US" dirty="0"/>
          </a:p>
        </c:rich>
      </c:tx>
      <c:layout/>
    </c:title>
    <c:plotArea>
      <c:layout/>
      <c:barChart>
        <c:barDir val="col"/>
        <c:grouping val="stacked"/>
        <c:ser>
          <c:idx val="0"/>
          <c:order val="0"/>
          <c:tx>
            <c:strRef>
              <c:f>Sheet1!$B$1</c:f>
              <c:strCache>
                <c:ptCount val="1"/>
                <c:pt idx="0">
                  <c:v>Series 1</c:v>
                </c:pt>
              </c:strCache>
            </c:strRef>
          </c:tx>
          <c:cat>
            <c:strRef>
              <c:f>Sheet1!$A$2:$A$6</c:f>
              <c:strCache>
                <c:ptCount val="5"/>
                <c:pt idx="0">
                  <c:v>Kidney</c:v>
                </c:pt>
                <c:pt idx="1">
                  <c:v>Liver</c:v>
                </c:pt>
                <c:pt idx="2">
                  <c:v>Lung</c:v>
                </c:pt>
                <c:pt idx="3">
                  <c:v>Heart</c:v>
                </c:pt>
                <c:pt idx="4">
                  <c:v>Kidney and Pancreas</c:v>
                </c:pt>
              </c:strCache>
            </c:strRef>
          </c:cat>
          <c:val>
            <c:numRef>
              <c:f>Sheet1!$B$2:$B$6</c:f>
              <c:numCache>
                <c:formatCode>General</c:formatCode>
                <c:ptCount val="5"/>
                <c:pt idx="0">
                  <c:v>41</c:v>
                </c:pt>
                <c:pt idx="1">
                  <c:v>18</c:v>
                </c:pt>
                <c:pt idx="2">
                  <c:v>9</c:v>
                </c:pt>
                <c:pt idx="3">
                  <c:v>4</c:v>
                </c:pt>
                <c:pt idx="4">
                  <c:v>2</c:v>
                </c:pt>
              </c:numCache>
            </c:numRef>
          </c:val>
        </c:ser>
        <c:ser>
          <c:idx val="1"/>
          <c:order val="1"/>
          <c:tx>
            <c:strRef>
              <c:f>Sheet1!$C$1</c:f>
              <c:strCache>
                <c:ptCount val="1"/>
                <c:pt idx="0">
                  <c:v>Series 2</c:v>
                </c:pt>
              </c:strCache>
            </c:strRef>
          </c:tx>
          <c:cat>
            <c:strRef>
              <c:f>Sheet1!$A$2:$A$6</c:f>
              <c:strCache>
                <c:ptCount val="5"/>
                <c:pt idx="0">
                  <c:v>Kidney</c:v>
                </c:pt>
                <c:pt idx="1">
                  <c:v>Liver</c:v>
                </c:pt>
                <c:pt idx="2">
                  <c:v>Lung</c:v>
                </c:pt>
                <c:pt idx="3">
                  <c:v>Heart</c:v>
                </c:pt>
                <c:pt idx="4">
                  <c:v>Kidney and Pancreas</c:v>
                </c:pt>
              </c:strCache>
            </c:strRef>
          </c:cat>
          <c:val>
            <c:numRef>
              <c:f>Sheet1!$C$2:$C$6</c:f>
              <c:numCache>
                <c:formatCode>General</c:formatCode>
                <c:ptCount val="5"/>
                <c:pt idx="0">
                  <c:v>18</c:v>
                </c:pt>
                <c:pt idx="1">
                  <c:v>1</c:v>
                </c:pt>
              </c:numCache>
            </c:numRef>
          </c:val>
        </c:ser>
        <c:overlap val="100"/>
        <c:axId val="76947840"/>
        <c:axId val="76949376"/>
      </c:barChart>
      <c:catAx>
        <c:axId val="76947840"/>
        <c:scaling>
          <c:orientation val="minMax"/>
        </c:scaling>
        <c:axPos val="b"/>
        <c:tickLblPos val="nextTo"/>
        <c:crossAx val="76949376"/>
        <c:crosses val="autoZero"/>
        <c:auto val="1"/>
        <c:lblAlgn val="ctr"/>
        <c:lblOffset val="100"/>
      </c:catAx>
      <c:valAx>
        <c:axId val="76949376"/>
        <c:scaling>
          <c:orientation val="minMax"/>
        </c:scaling>
        <c:axPos val="l"/>
        <c:majorGridlines/>
        <c:numFmt formatCode="General" sourceLinked="1"/>
        <c:tickLblPos val="nextTo"/>
        <c:crossAx val="76947840"/>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27DC5-F2B0-46F1-BC0B-C540545FB4BB}" type="datetimeFigureOut">
              <a:rPr lang="en-US" smtClean="0"/>
              <a:pPr/>
              <a:t>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973F9-139B-4D58-BE54-201F2C593D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presentation</a:t>
            </a:r>
            <a:r>
              <a:rPr lang="en-US" baseline="0" dirty="0" smtClean="0"/>
              <a:t> on the PEI Organ and Tissue Donation Coordinating Program. I am Angela Carpenter, the program manager.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to determine whether your patient meets the basic suitability criteria to be a tissue</a:t>
            </a:r>
            <a:r>
              <a:rPr lang="en-US" baseline="0" dirty="0" smtClean="0"/>
              <a:t> donor. Age is the most common contraindication on PEI, followed by cancer and sepsis. People with cancer can still be referred for cornea donation as long as they don’t have any other contraindications. There are some things you might not know about your patients such as their HIV status. If you don’t know, you can assume they are negative and make the referral. The tissue bank will test the tissues and quarantine them until the test results come back. If the patient has been ARO+ in the past, they could still be a donor as long as they are negative now. Patients who die in hospital should have a known time of death, so the unknown time of death only applies to donors from out of the hospital (for example someone who comes to ED who is DOA). If your patient has even one contraindication (other than cancer), they cannot be a tissue donor.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your patient has no contraindications, you should refer them to the Regional Tissue Bank in Halifax for further assessment. There could be other reasons why the tissue bank would not accept a potential donors so this referral should be made BEFORE speaking to the family. The number, 902-473-2222 is the number for the switchboard at the QEII. This number is on your donor assessment cards, the ACT and GIVE posters on the units, on the paper screening form and the electronic screening form. There is always someone at that number. Tell them you would like to speak to the Tissue Bank Specialist on call and leave the number you want them to call you at. It can take a few minutes for the tissue bank specialist to return the call, so you can use that time to complete the Referral Information for Organ and Tissue Donation form. You can also call the tissue bank specialist to ask a question about a potential donor, if you aren’t sure that you should make a referral, it is better to ask them and let them decide.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form is</a:t>
            </a:r>
            <a:r>
              <a:rPr lang="en-US" baseline="0" dirty="0" smtClean="0"/>
              <a:t> not required, but some staff had asked to have a list of questions the tissue bank specialist might ask. Not all questions will apply to all patients, and again, this is not a required form.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tissue bank specialist</a:t>
            </a:r>
            <a:r>
              <a:rPr lang="en-US" baseline="0" dirty="0" smtClean="0"/>
              <a:t> thinks the patient could be a potential donor, the next step is to approach the family. This is usually the step that causes the most anxiety for staff. It is much easier to approach the family if you know what the patient wants because then you are asking them to support their loved one’s decision rather than make the decision themselves. That is why we have been asking Islanders to register their intentions for donation on the Intent to Donate Registry. </a:t>
            </a:r>
          </a:p>
          <a:p>
            <a:r>
              <a:rPr lang="en-US" baseline="0" dirty="0" smtClean="0"/>
              <a:t>So, if the tissue bank specialist thinks the patient could be a potential donor, you should call 902-438-4200 to see if the patient is on the registry. This number is on green stickers at every nurses station. There is always someone at that number. They will ask for the patient’s health card number and confirm their identity with their name and </a:t>
            </a:r>
            <a:r>
              <a:rPr lang="en-US" baseline="0" dirty="0" err="1" smtClean="0"/>
              <a:t>birthdate</a:t>
            </a:r>
            <a:r>
              <a:rPr lang="en-US" baseline="0" dirty="0" smtClean="0"/>
              <a:t>. They will tell you if the person has said yes, no, or has not registered. If the person has registered their decision, you can let the family know and ask them to support their loved one’s decision unless they have some reason to believe their loved one might have changed their mind. If the patient has not registered their intentions, it will be up to the family to make the decision on behalf of their loved one.</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are talking to the family of the potential donor, please use a sensitive,</a:t>
            </a:r>
            <a:r>
              <a:rPr lang="en-US" baseline="0" dirty="0" smtClean="0"/>
              <a:t> caring, and compassionate approach. If the family has not accepted the death or impending death of their loved one, they are not ready to talk about donation. In most cases the family has accepted the death or impending death and they are going to be grieving the loss of their loved one, and staff may be hesitant to talk about donation at such a sensitive time. Remember that the opportunity to donate should be part of quality end of life care. If you do not approach the family, you are taking that opportunity away from them.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step is to coordinate</a:t>
            </a:r>
            <a:r>
              <a:rPr lang="en-US" baseline="0" dirty="0" smtClean="0"/>
              <a:t> the recovery. Sometimes the identification and referral of a potential donor can take place before the patient actually dies. If that is the case, please remember to call the Regional Tissue Bank when the patient dies. The tissue bank specialist will make arrangements to transfer the body to Halifax for tissue retrieval. When caring for the body after death, the only special actions to take for tissue donors is to preserve the corneas. The corneas are very fragile so the eyes should be treated with </a:t>
            </a:r>
            <a:r>
              <a:rPr lang="en-US" baseline="0" dirty="0" err="1" smtClean="0"/>
              <a:t>polysporin</a:t>
            </a:r>
            <a:r>
              <a:rPr lang="en-US" baseline="0" dirty="0" smtClean="0"/>
              <a:t> eye drops or natural tears. Every unit should have these on hand for potential donors. After the drops are applied, the eyes can be taped shut. If for some reason there are no eye drops on the unit, taping the eyes shut will help preserve the corneas. </a:t>
            </a:r>
          </a:p>
          <a:p>
            <a:r>
              <a:rPr lang="en-US" baseline="0" dirty="0" smtClean="0"/>
              <a:t>The body should be taken to the morgue as soon as possible, but please do not rush the family out of the room. Give them the time they need to say good-bye. </a:t>
            </a:r>
          </a:p>
          <a:p>
            <a:r>
              <a:rPr lang="en-US" baseline="0" dirty="0" smtClean="0"/>
              <a:t>Finally, the process should be documented on the patient’s chart. It is preferable that this is done on the electronic chart, but there should be paper forms available to be used during downtimes.</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electronic health record, click on the ad hoc charting tab and then on the admission,</a:t>
            </a:r>
            <a:r>
              <a:rPr lang="en-US" baseline="0" dirty="0" smtClean="0"/>
              <a:t> transfer, discharge tab. The expiration record is also on this tab so you can complete both forms at the same time. </a:t>
            </a:r>
          </a:p>
          <a:p>
            <a:r>
              <a:rPr lang="en-US" baseline="0" dirty="0" smtClean="0"/>
              <a:t>The organ and tissue donation discussion tab contains the candidate to donate tissues form and the record of discussion form. Both of these are required forms and must be completed for every in hospital death. </a:t>
            </a:r>
          </a:p>
          <a:p>
            <a:r>
              <a:rPr lang="en-US" baseline="0" dirty="0" smtClean="0"/>
              <a:t>The candidate to donate tissues form has the same list of contraindications that are on the donor assessment card. If your patient has one of the contraindications, you can click yes in that box.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record of discussion should be completed for every death as well. Completion</a:t>
            </a:r>
            <a:r>
              <a:rPr lang="en-US" baseline="0" dirty="0" smtClean="0"/>
              <a:t> of this form is required by the Human Tissue Donation Act of PEI. </a:t>
            </a:r>
          </a:p>
          <a:p>
            <a:r>
              <a:rPr lang="en-US" baseline="0" dirty="0" smtClean="0"/>
              <a:t>The first section asks if the person is suitable to be a donor, if they are not, you can click no and fill in the reason why not. You don’t have to complete the rest of the form. </a:t>
            </a:r>
          </a:p>
          <a:p>
            <a:r>
              <a:rPr lang="en-US" baseline="0" dirty="0" smtClean="0"/>
              <a:t>If the answer is yes, you will have to answer the second section. Did you make a referral? If you did not make a referral, you can enter the reason why, and stop there. If you did make a referral you would record the result- was the patient accepted as a potential donor or deferred? If the patient was deferred by the tissue bank, please record the reason why, and you can stop there.</a:t>
            </a:r>
          </a:p>
          <a:p>
            <a:r>
              <a:rPr lang="en-US" baseline="0" dirty="0" smtClean="0"/>
              <a:t>The third section is about approaching the family. The first question in that section refers to the patient. In some cases, the patient may be conscious and competent enough to tell you themselves if they would like to donate or not. Or they may have recorded their intention on the registry which would also count. If the family was not approached, please indicate why not and you can stop there. If the family was approached, please indicate which family member you spoke to. The hierarchy of substitute consenters is listed on the form and the person highest on the list should be asked to make the decision. Lastly, please record the result of the discussion with the family. If they give you a reason why they do not want to donate their loved one’s tissues, please record that in the space provided. </a:t>
            </a:r>
          </a:p>
        </p:txBody>
      </p:sp>
      <p:sp>
        <p:nvSpPr>
          <p:cNvPr id="4" name="Slide Number Placeholder 3"/>
          <p:cNvSpPr>
            <a:spLocks noGrp="1"/>
          </p:cNvSpPr>
          <p:nvPr>
            <p:ph type="sldNum" sz="quarter" idx="10"/>
          </p:nvPr>
        </p:nvSpPr>
        <p:spPr/>
        <p:txBody>
          <a:bodyPr/>
          <a:lstStyle/>
          <a:p>
            <a:fld id="{E8B973F9-139B-4D58-BE54-201F2C593D5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Donor identification and referral is the first and most essential step in the deceased donation process. If a potential donor is not identified and referred, organ donation cannot happen. Deceased donation rates in Canada lag behind leading countries. It</a:t>
            </a:r>
            <a:r>
              <a:rPr lang="en-US" baseline="0" dirty="0" smtClean="0"/>
              <a:t> is vital that </a:t>
            </a:r>
            <a:r>
              <a:rPr lang="en-US" dirty="0" smtClean="0"/>
              <a:t>health care professionals are able to identify and refer potential organ donors. If they do</a:t>
            </a:r>
            <a:r>
              <a:rPr lang="en-US" baseline="0" dirty="0" smtClean="0"/>
              <a:t> not</a:t>
            </a:r>
            <a:r>
              <a:rPr lang="en-US" dirty="0" smtClean="0"/>
              <a:t>, patients on transplant waiting lists are left waiting and the wishes of potential donors and their families remain unfulfilled.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thought I would include a few statistics because I often get asked about these things. There</a:t>
            </a:r>
            <a:r>
              <a:rPr lang="en-US" baseline="0" dirty="0" smtClean="0"/>
              <a:t> have been 13 deceased organ donors from PEI in the past 10 years, and 18 living organ donors. There have also been 31 tissue donors in the same 10 year period. Islanders have received a total of 93 organ transplants in the past ten years, 59 kidney transplants, 19 liver transplants, 9 lung transplants, 4 heart transplants, and 2 people have received a kidney and a pancreas in the same operation. </a:t>
            </a:r>
            <a:endParaRPr lang="en-US" baseline="0" dirty="0" smtClean="0"/>
          </a:p>
          <a:p>
            <a:endParaRPr lang="en-US" baseline="0" dirty="0" smtClean="0"/>
          </a:p>
          <a:p>
            <a:r>
              <a:rPr lang="en-US" baseline="0" dirty="0" smtClean="0"/>
              <a:t>I also get asked about the Intent to Donate Registry. We introduced the registry in the fall of 2015, and at the end of 2019 we have over 48,000 people on the registry. People can register their decision online at makeitzero.ca, on paper at </a:t>
            </a:r>
            <a:r>
              <a:rPr lang="en-US" baseline="0" dirty="0" err="1" smtClean="0"/>
              <a:t>AccessPEI</a:t>
            </a:r>
            <a:r>
              <a:rPr lang="en-US" baseline="0" dirty="0" smtClean="0"/>
              <a:t> locations, and when they apply for or renew their health cards. As of December 5, 2019 there are no more red hearts on driver’s licenses. If people have said yes on the registry, they will have a red heart on the back of their health card. With the recent talk of presumed consent, it is important to note that on PEI people are able to opt out if they wish. We have a combined registry so people can say YES or NO. </a:t>
            </a:r>
          </a:p>
        </p:txBody>
      </p:sp>
      <p:sp>
        <p:nvSpPr>
          <p:cNvPr id="4" name="Slide Number Placeholder 3"/>
          <p:cNvSpPr>
            <a:spLocks noGrp="1"/>
          </p:cNvSpPr>
          <p:nvPr>
            <p:ph type="sldNum" sz="quarter" idx="10"/>
          </p:nvPr>
        </p:nvSpPr>
        <p:spPr/>
        <p:txBody>
          <a:bodyPr/>
          <a:lstStyle/>
          <a:p>
            <a:fld id="{4DCDAD23-7B97-484C-8C29-F2F761534E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like to start by talking about which organs</a:t>
            </a:r>
            <a:r>
              <a:rPr lang="en-US" baseline="0" dirty="0" smtClean="0"/>
              <a:t> and tissues can be donated for transplant. The organs that can be transplanted include the heart, two lungs, two kidneys, liver, intestines, and pancreas. The tissues that can be donated include the corneas, tendons, heart valves, skin, and bones. Islanders can also donate their body to science or their brain for research, but those are different programs. This program only deals with organs and tissues that can be transplanted into other people.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you can access these resources. Please don’t hesitate</a:t>
            </a:r>
            <a:r>
              <a:rPr lang="en-US" baseline="0" dirty="0" smtClean="0"/>
              <a:t> to call or email me with any questions.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 and tissue transplantation</a:t>
            </a:r>
            <a:r>
              <a:rPr lang="en-US" baseline="0" dirty="0" smtClean="0"/>
              <a:t> are important because organ transplantation is the most effective treatment for end stage organ failure, and for some people, it is the only treatment. Tissue transplantation can improve the lives of people with blindness, mobility issues, and can even save the lives of people with severe burns, and other injuries.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 and Tissue Donation is important because the number</a:t>
            </a:r>
            <a:r>
              <a:rPr lang="en-US" baseline="0" dirty="0" smtClean="0"/>
              <a:t> of donated organs is less than what is required to meet the demand for organ transplants. In 2018, there were 1317 living and deceased organ donors who contributed to the 2782 transplant procedures that were performed. The vast majority of those transplants were kidney transplants, followed by liver transplants, lung transplants, heart transplants and pancreas transplants. There were also a small number of small bowel transplants. </a:t>
            </a:r>
          </a:p>
          <a:p>
            <a:endParaRPr lang="en-US" baseline="0" dirty="0" smtClean="0"/>
          </a:p>
          <a:p>
            <a:r>
              <a:rPr lang="en-US" baseline="0" dirty="0" smtClean="0"/>
              <a:t>Unfortunately, there were still 4351 people on the transplant list at the end of 2018, and over 200 people died while waiting for a transplant that never happened. </a:t>
            </a:r>
            <a:endParaRPr lang="en-US" dirty="0" smtClean="0"/>
          </a:p>
          <a:p>
            <a:endParaRPr lang="en-US" dirty="0" smtClean="0"/>
          </a:p>
          <a:p>
            <a:r>
              <a:rPr lang="en-US" dirty="0" smtClean="0"/>
              <a:t>Canada’s deceased donation rate is 21.8 </a:t>
            </a:r>
            <a:r>
              <a:rPr lang="en-US" dirty="0" err="1" smtClean="0"/>
              <a:t>dpmp</a:t>
            </a:r>
            <a:r>
              <a:rPr lang="en-US" dirty="0" smtClean="0"/>
              <a:t> (in 2008, rate was 14.4 </a:t>
            </a:r>
            <a:r>
              <a:rPr lang="en-US" dirty="0" err="1" smtClean="0"/>
              <a:t>dpmp</a:t>
            </a:r>
            <a:r>
              <a:rPr lang="en-US" dirty="0" smtClean="0"/>
              <a:t>,</a:t>
            </a:r>
            <a:r>
              <a:rPr lang="en-US" baseline="0" dirty="0" smtClean="0"/>
              <a:t> so we have increased 52% in 10 years</a:t>
            </a:r>
            <a:r>
              <a:rPr lang="en-US" dirty="0" smtClean="0"/>
              <a:t>!)</a:t>
            </a:r>
          </a:p>
          <a:p>
            <a:r>
              <a:rPr lang="en-US" dirty="0" smtClean="0"/>
              <a:t>29 small bowel transplants</a:t>
            </a:r>
            <a:endParaRPr lang="en-US" dirty="0"/>
          </a:p>
        </p:txBody>
      </p:sp>
      <p:sp>
        <p:nvSpPr>
          <p:cNvPr id="4" name="Slide Number Placeholder 3"/>
          <p:cNvSpPr>
            <a:spLocks noGrp="1"/>
          </p:cNvSpPr>
          <p:nvPr>
            <p:ph type="sldNum" sz="quarter" idx="10"/>
          </p:nvPr>
        </p:nvSpPr>
        <p:spPr/>
        <p:txBody>
          <a:bodyPr/>
          <a:lstStyle/>
          <a:p>
            <a:pPr>
              <a:defRPr/>
            </a:pPr>
            <a:fld id="{D0EE6A14-01CB-424E-811E-D07DD968F12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donor can provide up to 8 organs and up to 75 tissue grafts that save and improve the lives of many. Donation can also</a:t>
            </a:r>
            <a:r>
              <a:rPr lang="en-US" baseline="0" dirty="0" smtClean="0"/>
              <a:t> be beneficial to the families of donors because it is something good that can come out of a tragedy.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opportunity to donate organs and tissues is very rare. A person has to die under very specific circumstances to become an organ donor, and only about 2% of deaths occur under those circumstances. Tissue donation is also quite rare, with less than 10% of people who die in hospital meeting the criteria for tissue donation.</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PEI</a:t>
            </a:r>
            <a:r>
              <a:rPr lang="en-US" baseline="0" dirty="0" smtClean="0"/>
              <a:t> does not have an organ procurement organization- we refer our organ donors to Halifax or Moncton. Organ donors usually have a severe brain injury with otherwise healthy organs. Their organs must be </a:t>
            </a:r>
            <a:r>
              <a:rPr lang="en-US" baseline="0" dirty="0" err="1" smtClean="0"/>
              <a:t>perfused</a:t>
            </a:r>
            <a:r>
              <a:rPr lang="en-US" baseline="0" dirty="0" smtClean="0"/>
              <a:t> so the potential donors have to be in ICU or ED. Transplant recipients are more susceptible to infection and cancer because of the </a:t>
            </a:r>
            <a:r>
              <a:rPr lang="en-US" baseline="0" dirty="0" err="1" smtClean="0"/>
              <a:t>antirejection</a:t>
            </a:r>
            <a:r>
              <a:rPr lang="en-US" baseline="0" dirty="0" smtClean="0"/>
              <a:t> medications they must take for the rest of their lives so we don’t want to increase their risk even more by exposing them to infections or cancer cells that might be transplanted with the organ. </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Tissue donors can come from any unit in</a:t>
            </a:r>
            <a:r>
              <a:rPr lang="en-US" baseline="0" dirty="0" smtClean="0"/>
              <a:t> the hospital, or even deaths that occur outside of the hospital, which means the potential for tissue donation is higher than the potential for organ donation, and is why the rest of this presentation focuses on tissue donation. This illustration shows the many tissue grafts that can be recovered from a tissue donor.</a:t>
            </a:r>
            <a:endParaRPr lang="en-US" dirty="0" smtClean="0"/>
          </a:p>
        </p:txBody>
      </p:sp>
      <p:sp>
        <p:nvSpPr>
          <p:cNvPr id="4" name="Slide Number Placeholder 3"/>
          <p:cNvSpPr>
            <a:spLocks noGrp="1"/>
          </p:cNvSpPr>
          <p:nvPr>
            <p:ph type="sldNum" sz="quarter" idx="10"/>
          </p:nvPr>
        </p:nvSpPr>
        <p:spPr/>
        <p:txBody>
          <a:bodyPr/>
          <a:lstStyle/>
          <a:p>
            <a:fld id="{E8B973F9-139B-4D58-BE54-201F2C593D5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Tissue Donation Process has</a:t>
            </a:r>
            <a:r>
              <a:rPr lang="en-US" baseline="0" dirty="0" smtClean="0"/>
              <a:t> four main steps:</a:t>
            </a:r>
          </a:p>
          <a:p>
            <a:r>
              <a:rPr lang="en-US" baseline="0" dirty="0" smtClean="0"/>
              <a:t>Identify the potential donor, to do this, we should be screening all patients who die for their potential to be tissue donors</a:t>
            </a:r>
          </a:p>
          <a:p>
            <a:r>
              <a:rPr lang="en-US" baseline="0" dirty="0" smtClean="0"/>
              <a:t>Referral to the Regional Tissue Bank- PEI doesn’t have a tissue bank, so we refer all of our potential tissue donors to Halifax</a:t>
            </a:r>
          </a:p>
          <a:p>
            <a:r>
              <a:rPr lang="en-US" baseline="0" dirty="0" smtClean="0"/>
              <a:t>Approach the family- ask them to support their loved ones decision or let us know if they think their loved one changed their mind. </a:t>
            </a:r>
          </a:p>
          <a:p>
            <a:r>
              <a:rPr lang="en-US" baseline="0" dirty="0" smtClean="0"/>
              <a:t>The last step is to document the process and coordinate the recovery if applicable.</a:t>
            </a:r>
            <a:endParaRPr lang="en-US" dirty="0"/>
          </a:p>
        </p:txBody>
      </p:sp>
      <p:sp>
        <p:nvSpPr>
          <p:cNvPr id="4" name="Slide Number Placeholder 3"/>
          <p:cNvSpPr>
            <a:spLocks noGrp="1"/>
          </p:cNvSpPr>
          <p:nvPr>
            <p:ph type="sldNum" sz="quarter" idx="10"/>
          </p:nvPr>
        </p:nvSpPr>
        <p:spPr/>
        <p:txBody>
          <a:bodyPr/>
          <a:lstStyle/>
          <a:p>
            <a:fld id="{E8B973F9-139B-4D58-BE54-201F2C593D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2A7A1-DA07-4B81-A868-4A3542A3BF68}"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A7A1-DA07-4B81-A868-4A3542A3BF68}"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A7A1-DA07-4B81-A868-4A3542A3BF68}"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2A7A1-DA07-4B81-A868-4A3542A3BF68}"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2A7A1-DA07-4B81-A868-4A3542A3BF68}"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2A7A1-DA07-4B81-A868-4A3542A3BF68}"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2A7A1-DA07-4B81-A868-4A3542A3BF68}" type="datetimeFigureOut">
              <a:rPr lang="en-US" smtClean="0"/>
              <a:pPr/>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2A7A1-DA07-4B81-A868-4A3542A3BF68}" type="datetimeFigureOut">
              <a:rPr lang="en-US" smtClean="0"/>
              <a:pPr/>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2A7A1-DA07-4B81-A868-4A3542A3BF68}" type="datetimeFigureOut">
              <a:rPr lang="en-US" smtClean="0"/>
              <a:pPr/>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2A7A1-DA07-4B81-A868-4A3542A3BF68}"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2A7A1-DA07-4B81-A868-4A3542A3BF68}"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3CDE2-8E7D-46E8-AB72-F83F6D84D9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2A7A1-DA07-4B81-A868-4A3542A3BF68}" type="datetimeFigureOut">
              <a:rPr lang="en-US" smtClean="0"/>
              <a:pPr/>
              <a:t>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3CDE2-8E7D-46E8-AB72-F83F6D84D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9.png"/><Relationship Id="rId5" Type="http://schemas.openxmlformats.org/officeDocument/2006/relationships/image" Target="../media/image17.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5" Type="http://schemas.openxmlformats.org/officeDocument/2006/relationships/image" Target="../media/image9.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media/audio19.wav"/><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0.xml"/><Relationship Id="rId7" Type="http://schemas.openxmlformats.org/officeDocument/2006/relationships/hyperlink" Target="mailto:organandtissue@gov.pe.ca" TargetMode="External"/><Relationship Id="rId2" Type="http://schemas.openxmlformats.org/officeDocument/2006/relationships/slideLayout" Target="../slideLayouts/slideLayout2.xml"/><Relationship Id="rId1" Type="http://schemas.openxmlformats.org/officeDocument/2006/relationships/audio" Target="../media/audio20.wav"/><Relationship Id="rId6" Type="http://schemas.openxmlformats.org/officeDocument/2006/relationships/hyperlink" Target="https://profedu.blood.ca/en/organs-and-tissues" TargetMode="External"/><Relationship Id="rId5" Type="http://schemas.openxmlformats.org/officeDocument/2006/relationships/hyperlink" Target="http://www.healthpei.ca/src/organandtissuedonation"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4B2A6"/>
                </a:solidFill>
              </a:rPr>
              <a:t>Organ and Tissue Donation Coordinating Program</a:t>
            </a:r>
            <a:endParaRPr lang="en-US" dirty="0">
              <a:solidFill>
                <a:srgbClr val="04B2A6"/>
              </a:solidFill>
            </a:endParaRPr>
          </a:p>
        </p:txBody>
      </p:sp>
      <p:sp>
        <p:nvSpPr>
          <p:cNvPr id="3" name="Subtitle 2"/>
          <p:cNvSpPr>
            <a:spLocks noGrp="1"/>
          </p:cNvSpPr>
          <p:nvPr>
            <p:ph type="subTitle" idx="1"/>
          </p:nvPr>
        </p:nvSpPr>
        <p:spPr/>
        <p:txBody>
          <a:bodyPr/>
          <a:lstStyle/>
          <a:p>
            <a:pPr>
              <a:defRPr/>
            </a:pPr>
            <a:r>
              <a:rPr lang="en-US" dirty="0" smtClean="0">
                <a:solidFill>
                  <a:srgbClr val="059EB6"/>
                </a:solidFill>
              </a:rPr>
              <a:t>Nursing </a:t>
            </a:r>
            <a:r>
              <a:rPr lang="en-US" dirty="0">
                <a:solidFill>
                  <a:srgbClr val="059EB6"/>
                </a:solidFill>
              </a:rPr>
              <a:t>Orientation</a:t>
            </a:r>
          </a:p>
          <a:p>
            <a:pPr>
              <a:defRPr/>
            </a:pPr>
            <a:r>
              <a:rPr lang="en-US" dirty="0">
                <a:solidFill>
                  <a:srgbClr val="059EB6"/>
                </a:solidFill>
              </a:rPr>
              <a:t>Angela Carpenter</a:t>
            </a:r>
          </a:p>
          <a:p>
            <a:pPr>
              <a:defRPr/>
            </a:pPr>
            <a:r>
              <a:rPr lang="en-US" dirty="0">
                <a:solidFill>
                  <a:srgbClr val="059EB6"/>
                </a:solidFill>
              </a:rPr>
              <a:t>OTDT Manager</a:t>
            </a:r>
          </a:p>
          <a:p>
            <a:endParaRPr lang="en-US" dirty="0"/>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pic>
        <p:nvPicPr>
          <p:cNvPr id="8" name="~PP1889.WAV">
            <a:hlinkClick r:id="" action="ppaction://media"/>
          </p:cNvPr>
          <p:cNvPicPr>
            <a:picLocks noRot="1" noChangeAspect="1"/>
          </p:cNvPicPr>
          <p:nvPr>
            <a:wavAudioFile r:embed="rId1" name="~PP1889.WAV"/>
          </p:nvPr>
        </p:nvPicPr>
        <p:blipFill>
          <a:blip r:embed="rId5" cstate="print"/>
          <a:stretch>
            <a:fillRect/>
          </a:stretch>
        </p:blipFill>
        <p:spPr>
          <a:xfrm>
            <a:off x="8726488" y="6440488"/>
            <a:ext cx="244475" cy="244475"/>
          </a:xfrm>
          <a:prstGeom prst="rect">
            <a:avLst/>
          </a:prstGeom>
        </p:spPr>
      </p:pic>
    </p:spTree>
  </p:cSld>
  <p:clrMapOvr>
    <a:masterClrMapping/>
  </p:clrMapOvr>
  <p:transition advTm="7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7" name="Title 3"/>
          <p:cNvSpPr>
            <a:spLocks noGrp="1"/>
          </p:cNvSpPr>
          <p:nvPr>
            <p:ph type="title"/>
          </p:nvPr>
        </p:nvSpPr>
        <p:spPr>
          <a:xfrm>
            <a:off x="152400" y="457200"/>
            <a:ext cx="8763000" cy="1143000"/>
          </a:xfrm>
        </p:spPr>
        <p:txBody>
          <a:bodyPr rtlCol="0">
            <a:normAutofit fontScale="90000"/>
          </a:bodyPr>
          <a:lstStyle/>
          <a:p>
            <a:pPr fontAlgn="auto">
              <a:spcAft>
                <a:spcPts val="0"/>
              </a:spcAft>
              <a:defRPr/>
            </a:pPr>
            <a:r>
              <a:rPr lang="en-US" b="1" dirty="0" smtClean="0">
                <a:solidFill>
                  <a:srgbClr val="04B2A6"/>
                </a:solidFill>
              </a:rPr>
              <a:t>1. Identify Potential Donor                     </a:t>
            </a:r>
            <a:r>
              <a:rPr lang="en-US" sz="3300" b="1" dirty="0" smtClean="0">
                <a:solidFill>
                  <a:srgbClr val="04B2A6"/>
                </a:solidFill>
              </a:rPr>
              <a:t>Does the patient meet the basic suitability criteria?</a:t>
            </a:r>
            <a:r>
              <a:rPr lang="en-US" b="1" dirty="0" smtClean="0"/>
              <a:t/>
            </a:r>
            <a:br>
              <a:rPr lang="en-US" b="1" dirty="0" smtClean="0"/>
            </a:br>
            <a:endParaRPr lang="en-US" dirty="0"/>
          </a:p>
        </p:txBody>
      </p:sp>
      <p:sp>
        <p:nvSpPr>
          <p:cNvPr id="8" name="Content Placeholder 5"/>
          <p:cNvSpPr>
            <a:spLocks noGrp="1"/>
          </p:cNvSpPr>
          <p:nvPr>
            <p:ph idx="1"/>
          </p:nvPr>
        </p:nvSpPr>
        <p:spPr>
          <a:xfrm>
            <a:off x="0" y="1676400"/>
            <a:ext cx="4495800" cy="4525963"/>
          </a:xfrm>
        </p:spPr>
        <p:txBody>
          <a:bodyPr rtlCol="0">
            <a:normAutofit/>
          </a:bodyPr>
          <a:lstStyle/>
          <a:p>
            <a:pPr fontAlgn="auto">
              <a:spcAft>
                <a:spcPts val="0"/>
              </a:spcAft>
              <a:buBlip>
                <a:blip r:embed="rId5"/>
              </a:buBlip>
              <a:defRPr/>
            </a:pPr>
            <a:r>
              <a:rPr lang="en-US" sz="2600" dirty="0" smtClean="0"/>
              <a:t>Age greater than 70 </a:t>
            </a:r>
          </a:p>
          <a:p>
            <a:pPr fontAlgn="auto">
              <a:spcAft>
                <a:spcPts val="0"/>
              </a:spcAft>
              <a:buBlip>
                <a:blip r:embed="rId5"/>
              </a:buBlip>
              <a:defRPr/>
            </a:pPr>
            <a:r>
              <a:rPr lang="en-US" sz="2600" dirty="0" smtClean="0"/>
              <a:t>Weight over 136 </a:t>
            </a:r>
            <a:r>
              <a:rPr lang="en-US" sz="2600" dirty="0" err="1" smtClean="0"/>
              <a:t>kgs</a:t>
            </a:r>
            <a:r>
              <a:rPr lang="en-US" sz="2600" dirty="0" smtClean="0"/>
              <a:t> (300 lbs)</a:t>
            </a:r>
          </a:p>
          <a:p>
            <a:pPr fontAlgn="auto">
              <a:spcAft>
                <a:spcPts val="0"/>
              </a:spcAft>
              <a:buBlip>
                <a:blip r:embed="rId5"/>
              </a:buBlip>
              <a:defRPr/>
            </a:pPr>
            <a:r>
              <a:rPr lang="en-US" sz="2600" dirty="0" smtClean="0"/>
              <a:t>Weight less than 2.7 </a:t>
            </a:r>
            <a:r>
              <a:rPr lang="en-US" sz="2600" dirty="0" err="1" smtClean="0"/>
              <a:t>kgs</a:t>
            </a:r>
            <a:r>
              <a:rPr lang="en-US" sz="2600" dirty="0" smtClean="0"/>
              <a:t>       (6 lbs)</a:t>
            </a:r>
          </a:p>
          <a:p>
            <a:pPr fontAlgn="auto">
              <a:spcAft>
                <a:spcPts val="0"/>
              </a:spcAft>
              <a:buBlip>
                <a:blip r:embed="rId5"/>
              </a:buBlip>
              <a:defRPr/>
            </a:pPr>
            <a:r>
              <a:rPr lang="en-US" sz="2600" dirty="0" smtClean="0"/>
              <a:t>Tests positive for HIV, HEP B/C, HTLVI/II</a:t>
            </a:r>
          </a:p>
          <a:p>
            <a:pPr fontAlgn="auto">
              <a:spcAft>
                <a:spcPts val="0"/>
              </a:spcAft>
              <a:buBlip>
                <a:blip r:embed="rId5"/>
              </a:buBlip>
              <a:defRPr/>
            </a:pPr>
            <a:r>
              <a:rPr lang="en-US" sz="2600" dirty="0" smtClean="0"/>
              <a:t>Antibiotic Resistant Organisms</a:t>
            </a:r>
          </a:p>
          <a:p>
            <a:pPr fontAlgn="auto">
              <a:spcAft>
                <a:spcPts val="0"/>
              </a:spcAft>
              <a:buFont typeface="Arial" pitchFamily="34" charset="0"/>
              <a:buBlip>
                <a:blip r:embed="rId6"/>
              </a:buBlip>
              <a:defRPr/>
            </a:pPr>
            <a:endParaRPr lang="en-US" sz="1300" dirty="0" smtClean="0"/>
          </a:p>
          <a:p>
            <a:pPr fontAlgn="auto">
              <a:spcAft>
                <a:spcPts val="0"/>
              </a:spcAft>
              <a:buFont typeface="Arial" pitchFamily="34" charset="0"/>
              <a:buChar char="•"/>
              <a:defRPr/>
            </a:pPr>
            <a:endParaRPr lang="en-US" dirty="0"/>
          </a:p>
        </p:txBody>
      </p:sp>
      <p:sp>
        <p:nvSpPr>
          <p:cNvPr id="9" name="Content Placeholder 6"/>
          <p:cNvSpPr txBox="1">
            <a:spLocks/>
          </p:cNvSpPr>
          <p:nvPr/>
        </p:nvSpPr>
        <p:spPr>
          <a:xfrm>
            <a:off x="4495800" y="1676400"/>
            <a:ext cx="4495800" cy="3962400"/>
          </a:xfrm>
          <a:prstGeom prst="rect">
            <a:avLst/>
          </a:prstGeom>
        </p:spPr>
        <p:txBody>
          <a:bodyPr rtlCol="0">
            <a:normAutofit/>
          </a:bodyPr>
          <a:lstStyle/>
          <a:p>
            <a:pPr marL="342900" marR="0" lvl="0" indent="-342900" algn="l" defTabSz="914400" rtl="0" eaLnBrk="1" fontAlgn="auto" latinLnBrk="0" hangingPunct="1">
              <a:lnSpc>
                <a:spcPct val="100000"/>
              </a:lnSpc>
              <a:spcBef>
                <a:spcPct val="20000"/>
              </a:spcBef>
              <a:spcAft>
                <a:spcPts val="0"/>
              </a:spcAft>
              <a:buClrTx/>
              <a:buSzTx/>
              <a:buBlip>
                <a:blip r:embed="rId5"/>
              </a:buBlip>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Test positive for active TB</a:t>
            </a:r>
          </a:p>
          <a:p>
            <a:pPr marL="342900" marR="0" lvl="0" indent="-342900" algn="l" defTabSz="914400" rtl="0" eaLnBrk="1" fontAlgn="auto" latinLnBrk="0" hangingPunct="1">
              <a:lnSpc>
                <a:spcPct val="100000"/>
              </a:lnSpc>
              <a:spcBef>
                <a:spcPct val="20000"/>
              </a:spcBef>
              <a:spcAft>
                <a:spcPts val="0"/>
              </a:spcAft>
              <a:buClrTx/>
              <a:buSzTx/>
              <a:buBlip>
                <a:blip r:embed="rId5"/>
              </a:buBlip>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Neurological diseases</a:t>
            </a:r>
          </a:p>
          <a:p>
            <a:pPr marL="342900" marR="0" lvl="0" indent="-342900" algn="l" defTabSz="914400" rtl="0" eaLnBrk="1" fontAlgn="auto" latinLnBrk="0" hangingPunct="1">
              <a:lnSpc>
                <a:spcPct val="100000"/>
              </a:lnSpc>
              <a:spcBef>
                <a:spcPct val="20000"/>
              </a:spcBef>
              <a:spcAft>
                <a:spcPts val="0"/>
              </a:spcAft>
              <a:buClrTx/>
              <a:buSzTx/>
              <a:buBlip>
                <a:blip r:embed="rId5"/>
              </a:buBlip>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Unknown time of death (within 12 hours)</a:t>
            </a:r>
          </a:p>
          <a:p>
            <a:pPr marL="342900" marR="0" lvl="0" indent="-342900" algn="l" defTabSz="914400" rtl="0" eaLnBrk="1" fontAlgn="auto" latinLnBrk="0" hangingPunct="1">
              <a:lnSpc>
                <a:spcPct val="100000"/>
              </a:lnSpc>
              <a:spcBef>
                <a:spcPct val="20000"/>
              </a:spcBef>
              <a:spcAft>
                <a:spcPts val="0"/>
              </a:spcAft>
              <a:buClrTx/>
              <a:buSzTx/>
              <a:buBlip>
                <a:blip r:embed="rId5"/>
              </a:buBlip>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Severe sepsis (criteria must be met)</a:t>
            </a:r>
          </a:p>
          <a:p>
            <a:pPr marL="342900" marR="0" lvl="0" indent="-342900" algn="l" defTabSz="914400" rtl="0" eaLnBrk="1" fontAlgn="auto" latinLnBrk="0" hangingPunct="1">
              <a:lnSpc>
                <a:spcPct val="100000"/>
              </a:lnSpc>
              <a:spcBef>
                <a:spcPct val="20000"/>
              </a:spcBef>
              <a:spcAft>
                <a:spcPts val="0"/>
              </a:spcAft>
              <a:buClrTx/>
              <a:buSzTx/>
              <a:buBlip>
                <a:blip r:embed="rId5"/>
              </a:buBlip>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Cancer (able to donate corneas)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P781.WAV">
            <a:hlinkClick r:id="" action="ppaction://media"/>
          </p:cNvPr>
          <p:cNvPicPr>
            <a:picLocks noRot="1" noChangeAspect="1"/>
          </p:cNvPicPr>
          <p:nvPr>
            <a:wavAudioFile r:embed="rId1" name="~PP781.WAV"/>
          </p:nvPr>
        </p:nvPicPr>
        <p:blipFill>
          <a:blip r:embed="rId7" cstate="print"/>
          <a:stretch>
            <a:fillRect/>
          </a:stretch>
        </p:blipFill>
        <p:spPr>
          <a:xfrm>
            <a:off x="8726488" y="6440488"/>
            <a:ext cx="244475" cy="244475"/>
          </a:xfrm>
          <a:prstGeom prst="rect">
            <a:avLst/>
          </a:prstGeom>
        </p:spPr>
      </p:pic>
    </p:spTree>
  </p:cSld>
  <p:clrMapOvr>
    <a:masterClrMapping/>
  </p:clrMapOvr>
  <p:transition advTm="87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07-1074587_computer-icons-mobile-phones-clip-art-contact-logo.png"/>
          <p:cNvPicPr>
            <a:picLocks noChangeAspect="1"/>
          </p:cNvPicPr>
          <p:nvPr/>
        </p:nvPicPr>
        <p:blipFill>
          <a:blip r:embed="rId4" cstate="print"/>
          <a:stretch>
            <a:fillRect/>
          </a:stretch>
        </p:blipFill>
        <p:spPr>
          <a:xfrm>
            <a:off x="6172200" y="1219200"/>
            <a:ext cx="2774950" cy="2895600"/>
          </a:xfrm>
          <a:prstGeom prst="rect">
            <a:avLst/>
          </a:prstGeom>
        </p:spPr>
      </p:pic>
      <p:pic>
        <p:nvPicPr>
          <p:cNvPr id="4" name="Picture 3" descr="OrganDonation_Logo_JPEG.jpg"/>
          <p:cNvPicPr>
            <a:picLocks noChangeAspect="1"/>
          </p:cNvPicPr>
          <p:nvPr/>
        </p:nvPicPr>
        <p:blipFill>
          <a:blip r:embed="rId5" cstate="print"/>
          <a:stretch>
            <a:fillRect/>
          </a:stretch>
        </p:blipFill>
        <p:spPr>
          <a:xfrm>
            <a:off x="6400800" y="6108705"/>
            <a:ext cx="2743200" cy="749295"/>
          </a:xfrm>
          <a:prstGeom prst="rect">
            <a:avLst/>
          </a:prstGeom>
        </p:spPr>
      </p:pic>
      <p:sp>
        <p:nvSpPr>
          <p:cNvPr id="8" name="Title 5"/>
          <p:cNvSpPr>
            <a:spLocks noGrp="1"/>
          </p:cNvSpPr>
          <p:nvPr>
            <p:ph type="title"/>
          </p:nvPr>
        </p:nvSpPr>
        <p:spPr>
          <a:xfrm>
            <a:off x="457200" y="274638"/>
            <a:ext cx="8229600" cy="1143000"/>
          </a:xfrm>
        </p:spPr>
        <p:txBody>
          <a:bodyPr/>
          <a:lstStyle/>
          <a:p>
            <a:r>
              <a:rPr lang="en-US" b="1" dirty="0" smtClean="0">
                <a:solidFill>
                  <a:srgbClr val="04B2A6"/>
                </a:solidFill>
              </a:rPr>
              <a:t>2. Refer to Regional Tissue Bank</a:t>
            </a:r>
          </a:p>
        </p:txBody>
      </p:sp>
      <p:sp>
        <p:nvSpPr>
          <p:cNvPr id="9" name="Content Placeholder 6"/>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902- 473-2222</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Someone on call 24-7</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smtClean="0"/>
              <a:t>Referral Information for Organ and Tissue Donation form</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Call them </a:t>
            </a:r>
            <a:r>
              <a:rPr lang="en-US" u="sng" dirty="0" smtClean="0"/>
              <a:t>before</a:t>
            </a:r>
            <a:r>
              <a:rPr lang="en-US" dirty="0" smtClean="0"/>
              <a:t> you talk to the family</a:t>
            </a:r>
          </a:p>
          <a:p>
            <a:pPr fontAlgn="auto">
              <a:spcAft>
                <a:spcPts val="0"/>
              </a:spcAft>
              <a:buFont typeface="Arial" pitchFamily="34" charset="0"/>
              <a:buChar char="•"/>
              <a:defRPr/>
            </a:pPr>
            <a:endParaRPr lang="en-US" dirty="0"/>
          </a:p>
        </p:txBody>
      </p:sp>
      <p:pic>
        <p:nvPicPr>
          <p:cNvPr id="7" name="~PP489.WAV">
            <a:hlinkClick r:id="" action="ppaction://media"/>
          </p:cNvPr>
          <p:cNvPicPr>
            <a:picLocks noRot="1" noChangeAspect="1"/>
          </p:cNvPicPr>
          <p:nvPr>
            <a:wavAudioFile r:embed="rId1" name="~PP489.WAV"/>
          </p:nvPr>
        </p:nvPicPr>
        <p:blipFill>
          <a:blip r:embed="rId6" cstate="print"/>
          <a:stretch>
            <a:fillRect/>
          </a:stretch>
        </p:blipFill>
        <p:spPr>
          <a:xfrm>
            <a:off x="8726488" y="6440488"/>
            <a:ext cx="244475" cy="244475"/>
          </a:xfrm>
          <a:prstGeom prst="rect">
            <a:avLst/>
          </a:prstGeom>
        </p:spPr>
      </p:pic>
    </p:spTree>
  </p:cSld>
  <p:clrMapOvr>
    <a:masterClrMapping/>
  </p:clrMapOvr>
  <p:transition advTm="769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5"/>
          <p:cNvSpPr>
            <a:spLocks noGrp="1"/>
          </p:cNvSpPr>
          <p:nvPr>
            <p:ph type="title"/>
          </p:nvPr>
        </p:nvSpPr>
        <p:spPr>
          <a:xfrm>
            <a:off x="533400" y="0"/>
            <a:ext cx="8229600" cy="1143000"/>
          </a:xfrm>
        </p:spPr>
        <p:txBody>
          <a:bodyPr/>
          <a:lstStyle/>
          <a:p>
            <a:r>
              <a:rPr lang="en-US" sz="4000" b="1" dirty="0" smtClean="0">
                <a:solidFill>
                  <a:srgbClr val="04B2A6"/>
                </a:solidFill>
              </a:rPr>
              <a:t>2. Refer to Regional Tissue Bank</a:t>
            </a:r>
          </a:p>
        </p:txBody>
      </p:sp>
      <p:pic>
        <p:nvPicPr>
          <p:cNvPr id="7" name="Picture 2"/>
          <p:cNvPicPr>
            <a:picLocks noGrp="1" noChangeAspect="1" noChangeArrowheads="1"/>
          </p:cNvPicPr>
          <p:nvPr>
            <p:ph idx="1"/>
          </p:nvPr>
        </p:nvPicPr>
        <p:blipFill>
          <a:blip r:embed="rId5" cstate="print"/>
          <a:srcRect/>
          <a:stretch>
            <a:fillRect/>
          </a:stretch>
        </p:blipFill>
        <p:spPr bwMode="auto">
          <a:xfrm>
            <a:off x="2431560" y="914400"/>
            <a:ext cx="4280881" cy="5029200"/>
          </a:xfrm>
          <a:prstGeom prst="rect">
            <a:avLst/>
          </a:prstGeom>
          <a:noFill/>
          <a:ln w="9525">
            <a:noFill/>
            <a:miter lim="800000"/>
            <a:headEnd/>
            <a:tailEnd/>
          </a:ln>
        </p:spPr>
      </p:pic>
      <p:pic>
        <p:nvPicPr>
          <p:cNvPr id="8" name="~PP445.WAV">
            <a:hlinkClick r:id="" action="ppaction://media"/>
          </p:cNvPr>
          <p:cNvPicPr>
            <a:picLocks noRot="1" noChangeAspect="1"/>
          </p:cNvPicPr>
          <p:nvPr>
            <a:wavAudioFile r:embed="rId1" name="~PP445.WAV"/>
          </p:nvPr>
        </p:nvPicPr>
        <p:blipFill>
          <a:blip r:embed="rId6" cstate="print"/>
          <a:stretch>
            <a:fillRect/>
          </a:stretch>
        </p:blipFill>
        <p:spPr>
          <a:xfrm>
            <a:off x="8726488" y="6440488"/>
            <a:ext cx="244475" cy="244475"/>
          </a:xfrm>
          <a:prstGeom prst="rect">
            <a:avLst/>
          </a:prstGeom>
        </p:spPr>
      </p:pic>
    </p:spTree>
  </p:cSld>
  <p:clrMapOvr>
    <a:masterClrMapping/>
  </p:clrMapOvr>
  <p:transition advTm="198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2"/>
          <p:cNvSpPr>
            <a:spLocks noGrp="1"/>
          </p:cNvSpPr>
          <p:nvPr>
            <p:ph type="title"/>
          </p:nvPr>
        </p:nvSpPr>
        <p:spPr>
          <a:xfrm>
            <a:off x="457200" y="228600"/>
            <a:ext cx="8229600" cy="1143000"/>
          </a:xfrm>
        </p:spPr>
        <p:txBody>
          <a:bodyPr/>
          <a:lstStyle/>
          <a:p>
            <a:r>
              <a:rPr lang="en-US" b="1" dirty="0" smtClean="0">
                <a:solidFill>
                  <a:srgbClr val="04B2A6"/>
                </a:solidFill>
              </a:rPr>
              <a:t>3. Approach Family</a:t>
            </a:r>
          </a:p>
        </p:txBody>
      </p:sp>
      <p:sp>
        <p:nvSpPr>
          <p:cNvPr id="7" name="Content Placeholder 5"/>
          <p:cNvSpPr>
            <a:spLocks noGrp="1"/>
          </p:cNvSpPr>
          <p:nvPr>
            <p:ph idx="1"/>
          </p:nvPr>
        </p:nvSpPr>
        <p:spPr/>
        <p:txBody>
          <a:bodyPr/>
          <a:lstStyle/>
          <a:p>
            <a:r>
              <a:rPr lang="en-US" dirty="0" smtClean="0"/>
              <a:t>Usually the step that causes the most anxiety</a:t>
            </a:r>
          </a:p>
          <a:p>
            <a:r>
              <a:rPr lang="en-US" dirty="0" smtClean="0"/>
              <a:t>Easier if you know what the patient wants</a:t>
            </a:r>
          </a:p>
          <a:p>
            <a:r>
              <a:rPr lang="en-US" dirty="0" smtClean="0"/>
              <a:t>Check the Intent to Donate registry</a:t>
            </a:r>
          </a:p>
          <a:p>
            <a:pPr lvl="1"/>
            <a:r>
              <a:rPr lang="en-US" dirty="0" smtClean="0"/>
              <a:t>Call 902-438-4200</a:t>
            </a:r>
          </a:p>
          <a:p>
            <a:pPr lvl="1"/>
            <a:r>
              <a:rPr lang="en-US" dirty="0" smtClean="0"/>
              <a:t>Need patient MRN</a:t>
            </a:r>
          </a:p>
          <a:p>
            <a:pPr lvl="1"/>
            <a:r>
              <a:rPr lang="en-US" dirty="0" smtClean="0"/>
              <a:t>If patient said no- let family know </a:t>
            </a:r>
          </a:p>
          <a:p>
            <a:pPr lvl="1"/>
            <a:r>
              <a:rPr lang="en-US" dirty="0" smtClean="0"/>
              <a:t>If patient said yes- let family know</a:t>
            </a:r>
          </a:p>
          <a:p>
            <a:pPr lvl="1"/>
            <a:r>
              <a:rPr lang="en-US" dirty="0" smtClean="0"/>
              <a:t>If patient is not on registry- family has to decide</a:t>
            </a:r>
          </a:p>
        </p:txBody>
      </p:sp>
      <p:pic>
        <p:nvPicPr>
          <p:cNvPr id="8" name="Picture 7" descr="icon-how-to-register-1080x1080.jpg"/>
          <p:cNvPicPr>
            <a:picLocks noChangeAspect="1"/>
          </p:cNvPicPr>
          <p:nvPr/>
        </p:nvPicPr>
        <p:blipFill>
          <a:blip r:embed="rId5" cstate="print"/>
          <a:stretch>
            <a:fillRect/>
          </a:stretch>
        </p:blipFill>
        <p:spPr>
          <a:xfrm>
            <a:off x="6705600" y="2743200"/>
            <a:ext cx="2438400" cy="2438400"/>
          </a:xfrm>
          <a:prstGeom prst="rect">
            <a:avLst/>
          </a:prstGeom>
        </p:spPr>
      </p:pic>
      <p:pic>
        <p:nvPicPr>
          <p:cNvPr id="10" name="~PP486.WAV">
            <a:hlinkClick r:id="" action="ppaction://media"/>
          </p:cNvPr>
          <p:cNvPicPr>
            <a:picLocks noRot="1" noChangeAspect="1"/>
          </p:cNvPicPr>
          <p:nvPr>
            <a:wavAudioFile r:embed="rId1" name="~PP486.WAV"/>
          </p:nvPr>
        </p:nvPicPr>
        <p:blipFill>
          <a:blip r:embed="rId6" cstate="print"/>
          <a:stretch>
            <a:fillRect/>
          </a:stretch>
        </p:blipFill>
        <p:spPr>
          <a:xfrm>
            <a:off x="8726488" y="6440488"/>
            <a:ext cx="244475" cy="244475"/>
          </a:xfrm>
          <a:prstGeom prst="rect">
            <a:avLst/>
          </a:prstGeom>
        </p:spPr>
      </p:pic>
    </p:spTree>
  </p:cSld>
  <p:clrMapOvr>
    <a:masterClrMapping/>
  </p:clrMapOvr>
  <p:transition advTm="89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2"/>
          <p:cNvSpPr>
            <a:spLocks noGrp="1"/>
          </p:cNvSpPr>
          <p:nvPr>
            <p:ph type="title"/>
          </p:nvPr>
        </p:nvSpPr>
        <p:spPr>
          <a:xfrm>
            <a:off x="457200" y="228600"/>
            <a:ext cx="8229600" cy="1143000"/>
          </a:xfrm>
        </p:spPr>
        <p:txBody>
          <a:bodyPr/>
          <a:lstStyle/>
          <a:p>
            <a:r>
              <a:rPr lang="en-US" b="1" dirty="0" smtClean="0">
                <a:solidFill>
                  <a:srgbClr val="04B2A6"/>
                </a:solidFill>
              </a:rPr>
              <a:t>3. Approach Family</a:t>
            </a:r>
          </a:p>
        </p:txBody>
      </p:sp>
      <p:sp>
        <p:nvSpPr>
          <p:cNvPr id="7" name="Content Placeholder 3"/>
          <p:cNvSpPr>
            <a:spLocks noGrp="1"/>
          </p:cNvSpPr>
          <p:nvPr>
            <p:ph idx="1"/>
          </p:nvPr>
        </p:nvSpPr>
        <p:spPr/>
        <p:txBody>
          <a:bodyPr>
            <a:normAutofit fontScale="92500"/>
          </a:bodyPr>
          <a:lstStyle/>
          <a:p>
            <a:r>
              <a:rPr lang="en-US" dirty="0" smtClean="0"/>
              <a:t>If the RTB accepts the patient after initial screening, determine patient’s wishes</a:t>
            </a:r>
          </a:p>
          <a:p>
            <a:pPr marL="742950" lvl="2" indent="-342900"/>
            <a:r>
              <a:rPr lang="en-US" dirty="0" smtClean="0"/>
              <a:t>Intent to Donate Registry (902-438-4200)</a:t>
            </a:r>
          </a:p>
          <a:p>
            <a:pPr marL="742950" lvl="2" indent="-342900"/>
            <a:endParaRPr lang="en-US" sz="1200" dirty="0" smtClean="0"/>
          </a:p>
          <a:p>
            <a:r>
              <a:rPr lang="en-US" dirty="0" smtClean="0"/>
              <a:t>Offer donation option to family</a:t>
            </a:r>
          </a:p>
          <a:p>
            <a:pPr marL="742950" lvl="2" indent="-342900"/>
            <a:r>
              <a:rPr lang="en-US" dirty="0" smtClean="0"/>
              <a:t>Let family know patient’s wishes</a:t>
            </a:r>
          </a:p>
          <a:p>
            <a:pPr marL="742950" lvl="2" indent="-342900"/>
            <a:endParaRPr lang="en-US" sz="1200" dirty="0" smtClean="0"/>
          </a:p>
          <a:p>
            <a:r>
              <a:rPr lang="en-US" dirty="0" smtClean="0"/>
              <a:t>Approach family after they have accepted the death (or impending death) of their loved one</a:t>
            </a:r>
          </a:p>
          <a:p>
            <a:endParaRPr lang="en-US" sz="1200" dirty="0" smtClean="0"/>
          </a:p>
          <a:p>
            <a:r>
              <a:rPr lang="en-US" dirty="0" smtClean="0"/>
              <a:t>Use a sensitive, caring, compassionate approach</a:t>
            </a:r>
          </a:p>
        </p:txBody>
      </p:sp>
      <p:pic>
        <p:nvPicPr>
          <p:cNvPr id="9" name="Picture 8" descr="discussion-clipart-initiative-6.png"/>
          <p:cNvPicPr>
            <a:picLocks noChangeAspect="1"/>
          </p:cNvPicPr>
          <p:nvPr/>
        </p:nvPicPr>
        <p:blipFill>
          <a:blip r:embed="rId5" cstate="print"/>
          <a:stretch>
            <a:fillRect/>
          </a:stretch>
        </p:blipFill>
        <p:spPr>
          <a:xfrm>
            <a:off x="6477000" y="2133600"/>
            <a:ext cx="2332673" cy="2362200"/>
          </a:xfrm>
          <a:prstGeom prst="rect">
            <a:avLst/>
          </a:prstGeom>
        </p:spPr>
      </p:pic>
      <p:pic>
        <p:nvPicPr>
          <p:cNvPr id="10" name="~PP1903.WAV">
            <a:hlinkClick r:id="" action="ppaction://media"/>
          </p:cNvPr>
          <p:cNvPicPr>
            <a:picLocks noRot="1" noChangeAspect="1"/>
          </p:cNvPicPr>
          <p:nvPr>
            <a:wavAudioFile r:embed="rId1" name="~PP1903.WAV"/>
          </p:nvPr>
        </p:nvPicPr>
        <p:blipFill>
          <a:blip r:embed="rId6" cstate="print"/>
          <a:stretch>
            <a:fillRect/>
          </a:stretch>
        </p:blipFill>
        <p:spPr>
          <a:xfrm>
            <a:off x="8726488" y="6440488"/>
            <a:ext cx="244475" cy="244475"/>
          </a:xfrm>
          <a:prstGeom prst="rect">
            <a:avLst/>
          </a:prstGeom>
        </p:spPr>
      </p:pic>
    </p:spTree>
  </p:cSld>
  <p:clrMapOvr>
    <a:masterClrMapping/>
  </p:clrMapOvr>
  <p:transition advTm="45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1"/>
          <p:cNvSpPr>
            <a:spLocks noGrp="1"/>
          </p:cNvSpPr>
          <p:nvPr>
            <p:ph type="title"/>
          </p:nvPr>
        </p:nvSpPr>
        <p:spPr>
          <a:xfrm>
            <a:off x="457200" y="274638"/>
            <a:ext cx="8229600" cy="1143000"/>
          </a:xfrm>
        </p:spPr>
        <p:txBody>
          <a:bodyPr>
            <a:normAutofit fontScale="90000"/>
          </a:bodyPr>
          <a:lstStyle/>
          <a:p>
            <a:r>
              <a:rPr lang="en-US" b="1" dirty="0" smtClean="0">
                <a:solidFill>
                  <a:srgbClr val="04B2A6"/>
                </a:solidFill>
              </a:rPr>
              <a:t>4. Documentation and Coordination of Recovery</a:t>
            </a:r>
          </a:p>
        </p:txBody>
      </p:sp>
      <p:sp>
        <p:nvSpPr>
          <p:cNvPr id="7"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Call RTB when donor dies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Preserve corneas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Take to morgue as soon as possible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Documentation- Tissue Donation Screening Tool and Record of Discussion are on electronic health record under ad hoc charting (admission, discharge, and transfer)</a:t>
            </a:r>
            <a:endParaRPr lang="en-US" dirty="0"/>
          </a:p>
        </p:txBody>
      </p:sp>
      <p:pic>
        <p:nvPicPr>
          <p:cNvPr id="9" name="Content Placeholder 10" descr="images.jpg"/>
          <p:cNvPicPr>
            <a:picLocks noChangeAspect="1"/>
          </p:cNvPicPr>
          <p:nvPr/>
        </p:nvPicPr>
        <p:blipFill>
          <a:blip r:embed="rId5" cstate="print"/>
          <a:stretch>
            <a:fillRect/>
          </a:stretch>
        </p:blipFill>
        <p:spPr>
          <a:xfrm>
            <a:off x="6248400" y="1676400"/>
            <a:ext cx="2400300" cy="1905000"/>
          </a:xfrm>
          <a:prstGeom prst="rect">
            <a:avLst/>
          </a:prstGeom>
        </p:spPr>
      </p:pic>
      <p:pic>
        <p:nvPicPr>
          <p:cNvPr id="10" name="~PP1369.WAV">
            <a:hlinkClick r:id="" action="ppaction://media"/>
          </p:cNvPr>
          <p:cNvPicPr>
            <a:picLocks noRot="1" noChangeAspect="1"/>
          </p:cNvPicPr>
          <p:nvPr>
            <a:wavAudioFile r:embed="rId1" name="~PP1369.WAV"/>
          </p:nvPr>
        </p:nvPicPr>
        <p:blipFill>
          <a:blip r:embed="rId6" cstate="print"/>
          <a:stretch>
            <a:fillRect/>
          </a:stretch>
        </p:blipFill>
        <p:spPr>
          <a:xfrm>
            <a:off x="8726488" y="6440488"/>
            <a:ext cx="244475" cy="244475"/>
          </a:xfrm>
          <a:prstGeom prst="rect">
            <a:avLst/>
          </a:prstGeom>
        </p:spPr>
      </p:pic>
    </p:spTree>
  </p:cSld>
  <p:clrMapOvr>
    <a:masterClrMapping/>
  </p:clrMapOvr>
  <p:transition advTm="80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3"/>
          <p:cNvSpPr>
            <a:spLocks noGrp="1"/>
          </p:cNvSpPr>
          <p:nvPr>
            <p:ph type="title"/>
          </p:nvPr>
        </p:nvSpPr>
        <p:spPr>
          <a:xfrm>
            <a:off x="0" y="381000"/>
            <a:ext cx="9144000" cy="1143000"/>
          </a:xfrm>
        </p:spPr>
        <p:txBody>
          <a:bodyPr rtlCol="0">
            <a:normAutofit fontScale="90000"/>
          </a:bodyPr>
          <a:lstStyle/>
          <a:p>
            <a:pPr fontAlgn="auto">
              <a:spcAft>
                <a:spcPts val="0"/>
              </a:spcAft>
              <a:defRPr/>
            </a:pPr>
            <a:r>
              <a:rPr lang="en-US" b="1" dirty="0" smtClean="0">
                <a:solidFill>
                  <a:srgbClr val="04B2A6"/>
                </a:solidFill>
              </a:rPr>
              <a:t>Tissue Donation Screening Tool</a:t>
            </a:r>
            <a:r>
              <a:rPr lang="en-US" dirty="0" smtClean="0"/>
              <a:t/>
            </a:r>
            <a:br>
              <a:rPr lang="en-US" dirty="0" smtClean="0"/>
            </a:br>
            <a:endParaRPr lang="en-US" dirty="0"/>
          </a:p>
        </p:txBody>
      </p:sp>
      <p:pic>
        <p:nvPicPr>
          <p:cNvPr id="7" name="Content Placeholder 10"/>
          <p:cNvPicPr>
            <a:picLocks noGrp="1"/>
          </p:cNvPicPr>
          <p:nvPr>
            <p:ph idx="1"/>
          </p:nvPr>
        </p:nvPicPr>
        <p:blipFill>
          <a:blip r:embed="rId5" cstate="print"/>
          <a:srcRect/>
          <a:stretch>
            <a:fillRect/>
          </a:stretch>
        </p:blipFill>
        <p:spPr>
          <a:xfrm>
            <a:off x="762000" y="1219200"/>
            <a:ext cx="4733334" cy="2114286"/>
          </a:xfrm>
          <a:noFill/>
          <a:ln w="57150">
            <a:solidFill>
              <a:schemeClr val="tx1"/>
            </a:solidFill>
          </a:ln>
        </p:spPr>
      </p:pic>
      <p:pic>
        <p:nvPicPr>
          <p:cNvPr id="8" name="Picture 11"/>
          <p:cNvPicPr>
            <a:picLocks noChangeAspect="1" noChangeArrowheads="1"/>
          </p:cNvPicPr>
          <p:nvPr/>
        </p:nvPicPr>
        <p:blipFill>
          <a:blip r:embed="rId6" cstate="print"/>
          <a:srcRect/>
          <a:stretch>
            <a:fillRect/>
          </a:stretch>
        </p:blipFill>
        <p:spPr bwMode="auto">
          <a:xfrm>
            <a:off x="3886200" y="3581400"/>
            <a:ext cx="4648200" cy="2352675"/>
          </a:xfrm>
          <a:prstGeom prst="rect">
            <a:avLst/>
          </a:prstGeom>
          <a:noFill/>
          <a:ln w="57150">
            <a:solidFill>
              <a:schemeClr val="tx1"/>
            </a:solidFill>
            <a:miter lim="800000"/>
            <a:headEnd/>
            <a:tailEnd/>
          </a:ln>
        </p:spPr>
      </p:pic>
      <p:sp>
        <p:nvSpPr>
          <p:cNvPr id="9" name="Bent Arrow 8"/>
          <p:cNvSpPr/>
          <p:nvPr/>
        </p:nvSpPr>
        <p:spPr>
          <a:xfrm rot="5400000">
            <a:off x="5931187" y="2450025"/>
            <a:ext cx="813816" cy="868680"/>
          </a:xfrm>
          <a:prstGeom prst="bentArrow">
            <a:avLst/>
          </a:prstGeom>
          <a:solidFill>
            <a:srgbClr val="059EB6"/>
          </a:solidFill>
          <a:ln>
            <a:solidFill>
              <a:srgbClr val="059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flipH="1">
            <a:off x="2590800" y="3581400"/>
            <a:ext cx="813816" cy="868680"/>
          </a:xfrm>
          <a:prstGeom prst="bentArrow">
            <a:avLst/>
          </a:prstGeom>
          <a:solidFill>
            <a:srgbClr val="059EB6"/>
          </a:solidFill>
          <a:ln>
            <a:solidFill>
              <a:srgbClr val="059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P3907.WAV">
            <a:hlinkClick r:id="" action="ppaction://media"/>
          </p:cNvPr>
          <p:cNvPicPr>
            <a:picLocks noRot="1" noChangeAspect="1"/>
          </p:cNvPicPr>
          <p:nvPr>
            <a:wavAudioFile r:embed="rId1" name="~PP3907.WAV"/>
          </p:nvPr>
        </p:nvPicPr>
        <p:blipFill>
          <a:blip r:embed="rId7" cstate="print"/>
          <a:stretch>
            <a:fillRect/>
          </a:stretch>
        </p:blipFill>
        <p:spPr>
          <a:xfrm>
            <a:off x="8726488" y="6440488"/>
            <a:ext cx="244475" cy="244475"/>
          </a:xfrm>
          <a:prstGeom prst="rect">
            <a:avLst/>
          </a:prstGeom>
        </p:spPr>
      </p:pic>
    </p:spTree>
  </p:cSld>
  <p:clrMapOvr>
    <a:masterClrMapping/>
  </p:clrMapOvr>
  <p:transition advTm="55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6" name="Title 3"/>
          <p:cNvSpPr>
            <a:spLocks noGrp="1"/>
          </p:cNvSpPr>
          <p:nvPr>
            <p:ph type="title" idx="4294967295"/>
          </p:nvPr>
        </p:nvSpPr>
        <p:spPr>
          <a:xfrm>
            <a:off x="0" y="228600"/>
            <a:ext cx="9144000" cy="1143000"/>
          </a:xfrm>
        </p:spPr>
        <p:txBody>
          <a:bodyPr>
            <a:normAutofit fontScale="90000"/>
          </a:bodyPr>
          <a:lstStyle/>
          <a:p>
            <a:r>
              <a:rPr lang="en-US" sz="4000" b="1" dirty="0" smtClean="0">
                <a:solidFill>
                  <a:srgbClr val="04B2A6"/>
                </a:solidFill>
              </a:rPr>
              <a:t>Record of Discussion</a:t>
            </a:r>
            <a:r>
              <a:rPr lang="en-US" sz="4000" dirty="0" smtClean="0"/>
              <a:t/>
            </a:r>
            <a:br>
              <a:rPr lang="en-US" sz="4000" dirty="0" smtClean="0"/>
            </a:br>
            <a:endParaRPr lang="en-US" sz="4000" dirty="0" smtClean="0"/>
          </a:p>
        </p:txBody>
      </p:sp>
      <p:pic>
        <p:nvPicPr>
          <p:cNvPr id="7" name="Content Placeholder 6"/>
          <p:cNvPicPr>
            <a:picLocks noGrp="1" noChangeAspect="1" noChangeArrowheads="1"/>
          </p:cNvPicPr>
          <p:nvPr>
            <p:ph idx="1"/>
          </p:nvPr>
        </p:nvPicPr>
        <p:blipFill>
          <a:blip r:embed="rId5" cstate="print"/>
          <a:srcRect/>
          <a:stretch>
            <a:fillRect/>
          </a:stretch>
        </p:blipFill>
        <p:spPr bwMode="auto">
          <a:xfrm>
            <a:off x="1902715" y="762000"/>
            <a:ext cx="5107686" cy="2843273"/>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1905000" y="3581400"/>
            <a:ext cx="5105400" cy="1385751"/>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1905000" y="4876800"/>
            <a:ext cx="5105400" cy="1823357"/>
          </a:xfrm>
          <a:prstGeom prst="rect">
            <a:avLst/>
          </a:prstGeom>
          <a:noFill/>
          <a:ln w="9525">
            <a:noFill/>
            <a:miter lim="800000"/>
            <a:headEnd/>
            <a:tailEnd/>
          </a:ln>
        </p:spPr>
      </p:pic>
      <p:pic>
        <p:nvPicPr>
          <p:cNvPr id="11" name="~PP3015.WAV">
            <a:hlinkClick r:id="" action="ppaction://media"/>
          </p:cNvPr>
          <p:cNvPicPr>
            <a:picLocks noRot="1" noChangeAspect="1"/>
          </p:cNvPicPr>
          <p:nvPr>
            <a:wavAudioFile r:embed="rId1" name="~PP3015.WAV"/>
          </p:nvPr>
        </p:nvPicPr>
        <p:blipFill>
          <a:blip r:embed="rId8" cstate="print"/>
          <a:stretch>
            <a:fillRect/>
          </a:stretch>
        </p:blipFill>
        <p:spPr>
          <a:xfrm>
            <a:off x="8726488" y="6440488"/>
            <a:ext cx="244475" cy="244475"/>
          </a:xfrm>
          <a:prstGeom prst="rect">
            <a:avLst/>
          </a:prstGeom>
        </p:spPr>
      </p:pic>
    </p:spTree>
  </p:cSld>
  <p:clrMapOvr>
    <a:masterClrMapping/>
  </p:clrMapOvr>
  <p:transition advTm="1103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5" name="Content Placeholder 4"/>
          <p:cNvSpPr>
            <a:spLocks noGrp="1"/>
          </p:cNvSpPr>
          <p:nvPr>
            <p:ph idx="1"/>
          </p:nvPr>
        </p:nvSpPr>
        <p:spPr/>
        <p:txBody>
          <a:bodyPr/>
          <a:lstStyle/>
          <a:p>
            <a:pPr algn="ctr">
              <a:buNone/>
              <a:defRPr/>
            </a:pPr>
            <a:r>
              <a:rPr lang="en-US" sz="6000" b="1" dirty="0"/>
              <a:t>Front line staff make donation possible by </a:t>
            </a:r>
          </a:p>
          <a:p>
            <a:pPr algn="ctr">
              <a:buNone/>
              <a:defRPr/>
            </a:pPr>
            <a:r>
              <a:rPr lang="en-US" sz="6000" b="1" dirty="0"/>
              <a:t>identifying and referring potential donors. </a:t>
            </a:r>
            <a:endParaRPr lang="en-US" sz="6000" dirty="0"/>
          </a:p>
          <a:p>
            <a:pPr>
              <a:buNone/>
            </a:pPr>
            <a:endParaRPr lang="en-US" dirty="0"/>
          </a:p>
        </p:txBody>
      </p:sp>
      <p:sp>
        <p:nvSpPr>
          <p:cNvPr id="6" name="Title 2"/>
          <p:cNvSpPr>
            <a:spLocks noGrp="1"/>
          </p:cNvSpPr>
          <p:nvPr>
            <p:ph type="title"/>
          </p:nvPr>
        </p:nvSpPr>
        <p:spPr>
          <a:xfrm>
            <a:off x="457200" y="274638"/>
            <a:ext cx="8229600" cy="1143000"/>
          </a:xfrm>
        </p:spPr>
        <p:txBody>
          <a:bodyPr/>
          <a:lstStyle/>
          <a:p>
            <a:r>
              <a:rPr lang="en-US" b="1" dirty="0" smtClean="0">
                <a:solidFill>
                  <a:srgbClr val="04B2A6"/>
                </a:solidFill>
              </a:rPr>
              <a:t>Remember…</a:t>
            </a:r>
          </a:p>
        </p:txBody>
      </p:sp>
      <p:pic>
        <p:nvPicPr>
          <p:cNvPr id="8" name="~PP2764.WAV">
            <a:hlinkClick r:id="" action="ppaction://media"/>
          </p:cNvPr>
          <p:cNvPicPr>
            <a:picLocks noRot="1" noChangeAspect="1"/>
          </p:cNvPicPr>
          <p:nvPr>
            <a:wavAudioFile r:embed="rId1" name="~PP2764.WAV"/>
          </p:nvPr>
        </p:nvPicPr>
        <p:blipFill>
          <a:blip r:embed="rId5" cstate="print"/>
          <a:stretch>
            <a:fillRect/>
          </a:stretch>
        </p:blipFill>
        <p:spPr>
          <a:xfrm>
            <a:off x="8726488" y="6440488"/>
            <a:ext cx="244475" cy="244475"/>
          </a:xfrm>
          <a:prstGeom prst="rect">
            <a:avLst/>
          </a:prstGeom>
        </p:spPr>
      </p:pic>
    </p:spTree>
  </p:cSld>
  <p:clrMapOvr>
    <a:masterClrMapping/>
  </p:clrMapOvr>
  <p:transition advTm="3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rganDonation_Logo_JPEG.jpg"/>
          <p:cNvPicPr>
            <a:picLocks noChangeAspect="1"/>
          </p:cNvPicPr>
          <p:nvPr/>
        </p:nvPicPr>
        <p:blipFill>
          <a:blip r:embed="rId4" cstate="print"/>
          <a:stretch>
            <a:fillRect/>
          </a:stretch>
        </p:blipFill>
        <p:spPr>
          <a:xfrm>
            <a:off x="5796365" y="5943600"/>
            <a:ext cx="3347635" cy="914400"/>
          </a:xfrm>
          <a:prstGeom prst="rect">
            <a:avLst/>
          </a:prstGeom>
        </p:spPr>
      </p:pic>
      <p:sp>
        <p:nvSpPr>
          <p:cNvPr id="6" name="TextBox 5"/>
          <p:cNvSpPr txBox="1"/>
          <p:nvPr/>
        </p:nvSpPr>
        <p:spPr>
          <a:xfrm>
            <a:off x="228600" y="381000"/>
            <a:ext cx="8610599" cy="461665"/>
          </a:xfrm>
          <a:prstGeom prst="rect">
            <a:avLst/>
          </a:prstGeom>
          <a:noFill/>
        </p:spPr>
        <p:txBody>
          <a:bodyPr wrap="square" rtlCol="0">
            <a:spAutoFit/>
          </a:bodyPr>
          <a:lstStyle/>
          <a:p>
            <a:pPr algn="ctr"/>
            <a:r>
              <a:rPr lang="en-US" sz="2400" b="1" dirty="0" smtClean="0"/>
              <a:t>PEI Donation and Transplantation Statistics 2009- 2018</a:t>
            </a:r>
            <a:endParaRPr lang="en-US" sz="2400" b="1" dirty="0"/>
          </a:p>
        </p:txBody>
      </p:sp>
      <p:sp>
        <p:nvSpPr>
          <p:cNvPr id="18" name="Vertical Scroll 17"/>
          <p:cNvSpPr/>
          <p:nvPr/>
        </p:nvSpPr>
        <p:spPr>
          <a:xfrm>
            <a:off x="4267200" y="990600"/>
            <a:ext cx="1947672" cy="1828800"/>
          </a:xfrm>
          <a:prstGeom prst="vertic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PEI also had 18 Living Organ Donors from 2009-2018</a:t>
            </a:r>
            <a:endParaRPr lang="en-US" dirty="0"/>
          </a:p>
        </p:txBody>
      </p:sp>
      <p:sp>
        <p:nvSpPr>
          <p:cNvPr id="19" name="5-Point Star 18"/>
          <p:cNvSpPr/>
          <p:nvPr/>
        </p:nvSpPr>
        <p:spPr>
          <a:xfrm>
            <a:off x="4953000" y="2133600"/>
            <a:ext cx="4038600" cy="3810000"/>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were 31 Tissue Donors from PEI in the years 2009- 2018</a:t>
            </a:r>
            <a:endParaRPr lang="en-US" dirty="0"/>
          </a:p>
        </p:txBody>
      </p:sp>
      <p:graphicFrame>
        <p:nvGraphicFramePr>
          <p:cNvPr id="20" name="Chart 19"/>
          <p:cNvGraphicFramePr/>
          <p:nvPr/>
        </p:nvGraphicFramePr>
        <p:xfrm>
          <a:off x="0" y="914400"/>
          <a:ext cx="41910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nvGraphicFramePr>
        <p:xfrm>
          <a:off x="304800" y="3048000"/>
          <a:ext cx="4495800" cy="3810000"/>
        </p:xfrm>
        <a:graphic>
          <a:graphicData uri="http://schemas.openxmlformats.org/drawingml/2006/chart">
            <c:chart xmlns:c="http://schemas.openxmlformats.org/drawingml/2006/chart" xmlns:r="http://schemas.openxmlformats.org/officeDocument/2006/relationships" r:id="rId6"/>
          </a:graphicData>
        </a:graphic>
      </p:graphicFrame>
      <p:pic>
        <p:nvPicPr>
          <p:cNvPr id="9" name="~PP735.WAV">
            <a:hlinkClick r:id="" action="ppaction://media"/>
          </p:cNvPr>
          <p:cNvPicPr>
            <a:picLocks noRot="1" noChangeAspect="1"/>
          </p:cNvPicPr>
          <p:nvPr>
            <a:wavAudioFile r:embed="rId1" name="~PP735.WAV"/>
          </p:nvPr>
        </p:nvPicPr>
        <p:blipFill>
          <a:blip r:embed="rId7" cstate="print"/>
          <a:stretch>
            <a:fillRect/>
          </a:stretch>
        </p:blipFill>
        <p:spPr>
          <a:xfrm>
            <a:off x="8726488" y="6440488"/>
            <a:ext cx="244475" cy="244475"/>
          </a:xfrm>
          <a:prstGeom prst="rect">
            <a:avLst/>
          </a:prstGeom>
        </p:spPr>
      </p:pic>
    </p:spTree>
  </p:cSld>
  <p:clrMapOvr>
    <a:masterClrMapping/>
  </p:clrMapOvr>
  <p:transition advTm="997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4B2A6"/>
                </a:solidFill>
              </a:rPr>
              <a:t>Organs and Tissues for Transplant</a:t>
            </a:r>
            <a:endParaRPr lang="en-US" b="1" dirty="0">
              <a:solidFill>
                <a:srgbClr val="04B2A6"/>
              </a:solidFill>
            </a:endParaRPr>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8" name="Rectangle 7"/>
          <p:cNvSpPr/>
          <p:nvPr/>
        </p:nvSpPr>
        <p:spPr>
          <a:xfrm>
            <a:off x="5486400" y="3810000"/>
            <a:ext cx="53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organ-man.jpg"/>
          <p:cNvPicPr>
            <a:picLocks noChangeAspect="1"/>
          </p:cNvPicPr>
          <p:nvPr/>
        </p:nvPicPr>
        <p:blipFill>
          <a:blip r:embed="rId5" cstate="print"/>
          <a:stretch>
            <a:fillRect/>
          </a:stretch>
        </p:blipFill>
        <p:spPr>
          <a:xfrm>
            <a:off x="2209800" y="1371600"/>
            <a:ext cx="4274402" cy="5029200"/>
          </a:xfrm>
          <a:prstGeom prst="rect">
            <a:avLst/>
          </a:prstGeom>
        </p:spPr>
      </p:pic>
      <p:sp>
        <p:nvSpPr>
          <p:cNvPr id="11" name="Rectangle 10"/>
          <p:cNvSpPr/>
          <p:nvPr/>
        </p:nvSpPr>
        <p:spPr>
          <a:xfrm>
            <a:off x="4876800" y="4191000"/>
            <a:ext cx="838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P1264.WAV">
            <a:hlinkClick r:id="" action="ppaction://media"/>
          </p:cNvPr>
          <p:cNvPicPr>
            <a:picLocks noRot="1" noChangeAspect="1"/>
          </p:cNvPicPr>
          <p:nvPr>
            <a:wavAudioFile r:embed="rId1" name="~PP1264.WAV"/>
          </p:nvPr>
        </p:nvPicPr>
        <p:blipFill>
          <a:blip r:embed="rId6" cstate="print"/>
          <a:stretch>
            <a:fillRect/>
          </a:stretch>
        </p:blipFill>
        <p:spPr>
          <a:xfrm>
            <a:off x="8726488" y="6440488"/>
            <a:ext cx="244475" cy="244475"/>
          </a:xfrm>
          <a:prstGeom prst="rect">
            <a:avLst/>
          </a:prstGeom>
        </p:spPr>
      </p:pic>
    </p:spTree>
  </p:cSld>
  <p:clrMapOvr>
    <a:masterClrMapping/>
  </p:clrMapOvr>
  <p:transition advTm="35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5" name="Content Placeholder 4"/>
          <p:cNvSpPr>
            <a:spLocks noGrp="1"/>
          </p:cNvSpPr>
          <p:nvPr>
            <p:ph idx="1"/>
          </p:nvPr>
        </p:nvSpPr>
        <p:spPr>
          <a:xfrm>
            <a:off x="304800" y="1219200"/>
            <a:ext cx="8382000" cy="5181600"/>
          </a:xfrm>
        </p:spPr>
        <p:txBody>
          <a:bodyPr>
            <a:normAutofit fontScale="77500" lnSpcReduction="20000"/>
          </a:bodyPr>
          <a:lstStyle/>
          <a:p>
            <a:r>
              <a:rPr lang="en-US" sz="3000" dirty="0" smtClean="0"/>
              <a:t>Health PEI Staff Resource Center: </a:t>
            </a:r>
          </a:p>
          <a:p>
            <a:pPr>
              <a:buNone/>
            </a:pPr>
            <a:r>
              <a:rPr lang="en-US" sz="3000" dirty="0" smtClean="0">
                <a:hlinkClick r:id="rId5"/>
              </a:rPr>
              <a:t>www.healthpei.ca/src/organandtissuedonation</a:t>
            </a:r>
            <a:endParaRPr lang="en-US" sz="3000" dirty="0" smtClean="0"/>
          </a:p>
          <a:p>
            <a:endParaRPr lang="en-US" sz="3000" dirty="0" smtClean="0"/>
          </a:p>
          <a:p>
            <a:r>
              <a:rPr lang="en-US" sz="3000" dirty="0" smtClean="0"/>
              <a:t>Canadian Blood Services:</a:t>
            </a:r>
          </a:p>
          <a:p>
            <a:pPr>
              <a:buNone/>
            </a:pPr>
            <a:r>
              <a:rPr lang="en-US" sz="3000" dirty="0" smtClean="0">
                <a:hlinkClick r:id="rId6"/>
              </a:rPr>
              <a:t>https://profedu.blood.ca/en/organs-and-tissues</a:t>
            </a:r>
            <a:endParaRPr lang="en-US" sz="3000" dirty="0" smtClean="0"/>
          </a:p>
          <a:p>
            <a:pPr>
              <a:buNone/>
            </a:pPr>
            <a:endParaRPr lang="en-US" sz="3000" dirty="0" smtClean="0"/>
          </a:p>
          <a:p>
            <a:r>
              <a:rPr lang="en-US" sz="3000" dirty="0" smtClean="0"/>
              <a:t>PEI Organ and Tissue Donation Website:</a:t>
            </a:r>
          </a:p>
          <a:p>
            <a:pPr>
              <a:buNone/>
            </a:pPr>
            <a:r>
              <a:rPr lang="en-US" sz="3000" dirty="0" smtClean="0"/>
              <a:t>Makeitzero.ca </a:t>
            </a:r>
          </a:p>
          <a:p>
            <a:endParaRPr lang="en-US" sz="3000" dirty="0" smtClean="0"/>
          </a:p>
          <a:p>
            <a:r>
              <a:rPr lang="en-US" sz="3000" dirty="0" smtClean="0"/>
              <a:t>Phone:</a:t>
            </a:r>
          </a:p>
          <a:p>
            <a:pPr>
              <a:buNone/>
            </a:pPr>
            <a:r>
              <a:rPr lang="en-US" sz="3000" dirty="0" smtClean="0">
                <a:solidFill>
                  <a:srgbClr val="353E95"/>
                </a:solidFill>
              </a:rPr>
              <a:t>(902) 368-5920</a:t>
            </a:r>
          </a:p>
          <a:p>
            <a:pPr>
              <a:buNone/>
            </a:pPr>
            <a:endParaRPr lang="en-US" sz="3000" dirty="0" smtClean="0"/>
          </a:p>
          <a:p>
            <a:r>
              <a:rPr lang="en-US" sz="3000" dirty="0" smtClean="0"/>
              <a:t>Email:</a:t>
            </a:r>
          </a:p>
          <a:p>
            <a:pPr>
              <a:buNone/>
            </a:pPr>
            <a:r>
              <a:rPr lang="en-US" sz="3000" dirty="0" smtClean="0">
                <a:hlinkClick r:id="rId7"/>
              </a:rPr>
              <a:t>organandtissue@gov.pe.ca</a:t>
            </a:r>
            <a:endParaRPr lang="en-US" sz="3000" dirty="0" smtClean="0"/>
          </a:p>
          <a:p>
            <a:endParaRPr lang="en-US" dirty="0">
              <a:hlinkClick r:id="rId5"/>
            </a:endParaRPr>
          </a:p>
        </p:txBody>
      </p:sp>
      <p:sp>
        <p:nvSpPr>
          <p:cNvPr id="7" name="Title 3"/>
          <p:cNvSpPr>
            <a:spLocks noGrp="1"/>
          </p:cNvSpPr>
          <p:nvPr>
            <p:ph type="title"/>
          </p:nvPr>
        </p:nvSpPr>
        <p:spPr>
          <a:xfrm>
            <a:off x="457200" y="274638"/>
            <a:ext cx="8229600" cy="1143000"/>
          </a:xfrm>
        </p:spPr>
        <p:txBody>
          <a:bodyPr>
            <a:normAutofit fontScale="90000"/>
          </a:bodyPr>
          <a:lstStyle/>
          <a:p>
            <a:r>
              <a:rPr lang="en-US" sz="4000" dirty="0" smtClean="0"/>
              <a:t/>
            </a:r>
            <a:br>
              <a:rPr lang="en-US" sz="4000" dirty="0" smtClean="0"/>
            </a:br>
            <a:r>
              <a:rPr lang="en-US" sz="4000" b="1" dirty="0" smtClean="0">
                <a:solidFill>
                  <a:srgbClr val="04B2A6"/>
                </a:solidFill>
              </a:rPr>
              <a:t>For more information…</a:t>
            </a:r>
            <a:br>
              <a:rPr lang="en-US" sz="4000" b="1" dirty="0" smtClean="0">
                <a:solidFill>
                  <a:srgbClr val="04B2A6"/>
                </a:solidFill>
              </a:rPr>
            </a:br>
            <a:endParaRPr lang="en-US" sz="4000" b="1" dirty="0" smtClean="0">
              <a:solidFill>
                <a:srgbClr val="04B2A6"/>
              </a:solidFill>
            </a:endParaRPr>
          </a:p>
        </p:txBody>
      </p:sp>
      <p:pic>
        <p:nvPicPr>
          <p:cNvPr id="8" name="~PP3446.WAV">
            <a:hlinkClick r:id="" action="ppaction://media"/>
          </p:cNvPr>
          <p:cNvPicPr>
            <a:picLocks noRot="1" noChangeAspect="1"/>
          </p:cNvPicPr>
          <p:nvPr>
            <a:wavAudioFile r:embed="rId1" name="~PP3446.WAV"/>
          </p:nvPr>
        </p:nvPicPr>
        <p:blipFill>
          <a:blip r:embed="rId8" cstate="print"/>
          <a:stretch>
            <a:fillRect/>
          </a:stretch>
        </p:blipFill>
        <p:spPr>
          <a:xfrm>
            <a:off x="8726488" y="6440488"/>
            <a:ext cx="244475" cy="244475"/>
          </a:xfrm>
          <a:prstGeom prst="rect">
            <a:avLst/>
          </a:prstGeom>
        </p:spPr>
      </p:pic>
    </p:spTree>
  </p:cSld>
  <p:clrMapOvr>
    <a:masterClrMapping/>
  </p:clrMapOvr>
  <p:transition advTm="19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dirty="0" smtClean="0">
                <a:solidFill>
                  <a:srgbClr val="059EB6"/>
                </a:solidFill>
              </a:rPr>
              <a:t>Organ transplantation is the most effective treatment for end stage organ failure, and for some people, it is the only treatment. </a:t>
            </a:r>
          </a:p>
          <a:p>
            <a:pPr>
              <a:buNone/>
            </a:pPr>
            <a:endParaRPr lang="en-US" dirty="0">
              <a:solidFill>
                <a:srgbClr val="059EB6"/>
              </a:solidFill>
            </a:endParaRPr>
          </a:p>
          <a:p>
            <a:pPr>
              <a:buNone/>
            </a:pPr>
            <a:r>
              <a:rPr lang="en-US" dirty="0" smtClean="0">
                <a:solidFill>
                  <a:srgbClr val="059EB6"/>
                </a:solidFill>
              </a:rPr>
              <a:t>Tissue transplantation can improve or save the lives of people with blindness, mobility issues, burns, and other injuries. </a:t>
            </a:r>
            <a:endParaRPr lang="en-US" dirty="0">
              <a:solidFill>
                <a:srgbClr val="059EB6"/>
              </a:solidFill>
            </a:endParaRPr>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7" name="Title 6"/>
          <p:cNvSpPr>
            <a:spLocks noGrp="1"/>
          </p:cNvSpPr>
          <p:nvPr>
            <p:ph type="title"/>
          </p:nvPr>
        </p:nvSpPr>
        <p:spPr>
          <a:prstGeom prst="rect">
            <a:avLst/>
          </a:prstGeom>
        </p:spPr>
        <p:txBody>
          <a:bodyPr wrap="square">
            <a:spAutoFit/>
          </a:bodyPr>
          <a:lstStyle/>
          <a:p>
            <a:pPr algn="ctr"/>
            <a:r>
              <a:rPr lang="en-US" sz="4400" b="1" dirty="0" smtClean="0">
                <a:solidFill>
                  <a:srgbClr val="04B2A6"/>
                </a:solidFill>
                <a:latin typeface="+mj-lt"/>
              </a:rPr>
              <a:t>Why is Organ and Tissue Donation Important?</a:t>
            </a:r>
            <a:endParaRPr lang="en-US" sz="4400" b="1" dirty="0">
              <a:solidFill>
                <a:srgbClr val="04B2A6"/>
              </a:solidFill>
              <a:latin typeface="+mj-lt"/>
            </a:endParaRPr>
          </a:p>
        </p:txBody>
      </p:sp>
      <p:pic>
        <p:nvPicPr>
          <p:cNvPr id="8" name="~PP400.WAV">
            <a:hlinkClick r:id="" action="ppaction://media"/>
          </p:cNvPr>
          <p:cNvPicPr>
            <a:picLocks noRot="1" noChangeAspect="1"/>
          </p:cNvPicPr>
          <p:nvPr>
            <a:wavAudioFile r:embed="rId1" name="~PP400.WAV"/>
          </p:nvPr>
        </p:nvPicPr>
        <p:blipFill>
          <a:blip r:embed="rId5" cstate="print"/>
          <a:stretch>
            <a:fillRect/>
          </a:stretch>
        </p:blipFill>
        <p:spPr>
          <a:xfrm>
            <a:off x="8726488" y="6440488"/>
            <a:ext cx="244475" cy="244475"/>
          </a:xfrm>
          <a:prstGeom prst="rect">
            <a:avLst/>
          </a:prstGeom>
        </p:spPr>
      </p:pic>
    </p:spTree>
  </p:cSld>
  <p:clrMapOvr>
    <a:masterClrMapping/>
  </p:clrMapOvr>
  <p:transition advTm="23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458200" cy="1446550"/>
          </a:xfrm>
          <a:prstGeom prst="rect">
            <a:avLst/>
          </a:prstGeom>
        </p:spPr>
        <p:txBody>
          <a:bodyPr wrap="square">
            <a:spAutoFit/>
          </a:bodyPr>
          <a:lstStyle/>
          <a:p>
            <a:pPr algn="ctr"/>
            <a:r>
              <a:rPr lang="en-US" sz="4400" b="1" dirty="0" smtClean="0">
                <a:solidFill>
                  <a:srgbClr val="04B2A6"/>
                </a:solidFill>
                <a:latin typeface="+mj-lt"/>
              </a:rPr>
              <a:t>Why is Organ and Tissue Donation Important?</a:t>
            </a:r>
            <a:endParaRPr lang="en-US" sz="4400" b="1" dirty="0">
              <a:solidFill>
                <a:srgbClr val="04B2A6"/>
              </a:solidFill>
              <a:latin typeface="+mj-lt"/>
            </a:endParaRPr>
          </a:p>
        </p:txBody>
      </p:sp>
      <p:sp>
        <p:nvSpPr>
          <p:cNvPr id="7" name="Explosion 1 6"/>
          <p:cNvSpPr/>
          <p:nvPr/>
        </p:nvSpPr>
        <p:spPr>
          <a:xfrm>
            <a:off x="3733800" y="1752600"/>
            <a:ext cx="2514600" cy="2590800"/>
          </a:xfrm>
          <a:prstGeom prst="irregularSeal1">
            <a:avLst/>
          </a:prstGeom>
          <a:solidFill>
            <a:srgbClr val="04B2A6"/>
          </a:solidFill>
          <a:ln>
            <a:solidFill>
              <a:srgbClr val="04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2782 transplant procedures performed in Canada</a:t>
            </a:r>
            <a:endParaRPr lang="en-US" sz="1600" b="1" dirty="0"/>
          </a:p>
        </p:txBody>
      </p:sp>
      <p:sp>
        <p:nvSpPr>
          <p:cNvPr id="8" name="Flowchart: Punched Tape 7"/>
          <p:cNvSpPr/>
          <p:nvPr/>
        </p:nvSpPr>
        <p:spPr>
          <a:xfrm>
            <a:off x="3886200" y="4495800"/>
            <a:ext cx="2209800" cy="1828800"/>
          </a:xfrm>
          <a:prstGeom prst="flowChartPunchedTape">
            <a:avLst/>
          </a:prstGeom>
          <a:solidFill>
            <a:srgbClr val="04B2A6"/>
          </a:solidFill>
          <a:ln>
            <a:solidFill>
              <a:srgbClr val="04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4351 people on transplant waitlist</a:t>
            </a:r>
            <a:endParaRPr lang="en-US" b="1" dirty="0"/>
          </a:p>
        </p:txBody>
      </p:sp>
      <p:sp>
        <p:nvSpPr>
          <p:cNvPr id="9" name="Flowchart: Preparation 8"/>
          <p:cNvSpPr/>
          <p:nvPr/>
        </p:nvSpPr>
        <p:spPr>
          <a:xfrm>
            <a:off x="6553200" y="5257800"/>
            <a:ext cx="2286000" cy="1143000"/>
          </a:xfrm>
          <a:prstGeom prst="flowChartPreparation">
            <a:avLst/>
          </a:prstGeom>
          <a:solidFill>
            <a:srgbClr val="04B2A6"/>
          </a:solidFill>
          <a:ln>
            <a:solidFill>
              <a:srgbClr val="04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223 people died while waiting for a transplant</a:t>
            </a:r>
            <a:endParaRPr lang="en-US" sz="1600" b="1" dirty="0"/>
          </a:p>
        </p:txBody>
      </p:sp>
      <p:graphicFrame>
        <p:nvGraphicFramePr>
          <p:cNvPr id="11" name="Chart 10"/>
          <p:cNvGraphicFramePr/>
          <p:nvPr/>
        </p:nvGraphicFramePr>
        <p:xfrm>
          <a:off x="152400" y="2133600"/>
          <a:ext cx="24384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5257800" y="1905000"/>
          <a:ext cx="3886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3581400" y="1752600"/>
            <a:ext cx="5410200" cy="4800600"/>
          </a:xfrm>
          <a:prstGeom prst="rect">
            <a:avLst/>
          </a:prstGeom>
          <a:noFill/>
          <a:ln w="63500">
            <a:solidFill>
              <a:srgbClr val="04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Shape 14"/>
          <p:cNvSpPr/>
          <p:nvPr/>
        </p:nvSpPr>
        <p:spPr>
          <a:xfrm rot="2832760">
            <a:off x="2874307" y="3401125"/>
            <a:ext cx="612483" cy="62496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867400"/>
            <a:ext cx="2243435" cy="369332"/>
          </a:xfrm>
          <a:prstGeom prst="rect">
            <a:avLst/>
          </a:prstGeom>
          <a:noFill/>
        </p:spPr>
        <p:txBody>
          <a:bodyPr wrap="none" rtlCol="0">
            <a:spAutoFit/>
          </a:bodyPr>
          <a:lstStyle/>
          <a:p>
            <a:r>
              <a:rPr lang="en-US" dirty="0" smtClean="0"/>
              <a:t>Stats from CORR 2019</a:t>
            </a:r>
            <a:endParaRPr lang="en-US" dirty="0"/>
          </a:p>
        </p:txBody>
      </p:sp>
      <p:pic>
        <p:nvPicPr>
          <p:cNvPr id="16" name="~PP1300.WAV">
            <a:hlinkClick r:id="" action="ppaction://media"/>
          </p:cNvPr>
          <p:cNvPicPr>
            <a:picLocks noRot="1" noChangeAspect="1"/>
          </p:cNvPicPr>
          <p:nvPr>
            <a:wavAudioFile r:embed="rId1" name="~PP1300.WAV"/>
          </p:nvPr>
        </p:nvPicPr>
        <p:blipFill>
          <a:blip r:embed="rId6" cstate="print"/>
          <a:stretch>
            <a:fillRect/>
          </a:stretch>
        </p:blipFill>
        <p:spPr>
          <a:xfrm>
            <a:off x="8726488" y="6440488"/>
            <a:ext cx="244475" cy="244475"/>
          </a:xfrm>
          <a:prstGeom prst="rect">
            <a:avLst/>
          </a:prstGeom>
        </p:spPr>
      </p:pic>
    </p:spTree>
  </p:cSld>
  <p:clrMapOvr>
    <a:masterClrMapping/>
  </p:clrMapOvr>
  <p:transition advTm="535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9" name="Title 8"/>
          <p:cNvSpPr>
            <a:spLocks noGrp="1"/>
          </p:cNvSpPr>
          <p:nvPr>
            <p:ph type="title"/>
          </p:nvPr>
        </p:nvSpPr>
        <p:spPr>
          <a:prstGeom prst="rect">
            <a:avLst/>
          </a:prstGeom>
        </p:spPr>
        <p:txBody>
          <a:bodyPr wrap="square">
            <a:spAutoFit/>
          </a:bodyPr>
          <a:lstStyle/>
          <a:p>
            <a:pPr algn="ctr"/>
            <a:r>
              <a:rPr lang="en-US" sz="4400" b="1" dirty="0" smtClean="0">
                <a:solidFill>
                  <a:srgbClr val="04B2A6"/>
                </a:solidFill>
                <a:latin typeface="+mj-lt"/>
              </a:rPr>
              <a:t>Why is Organ and Tissue Donation Important?</a:t>
            </a:r>
            <a:endParaRPr lang="en-US" sz="4400" b="1" dirty="0">
              <a:solidFill>
                <a:srgbClr val="04B2A6"/>
              </a:solidFill>
              <a:latin typeface="+mj-lt"/>
            </a:endParaRPr>
          </a:p>
        </p:txBody>
      </p:sp>
      <p:pic>
        <p:nvPicPr>
          <p:cNvPr id="13" name="Content Placeholder 12" descr="infographic-what-one-donor-can-do.png"/>
          <p:cNvPicPr>
            <a:picLocks noGrp="1" noChangeAspect="1"/>
          </p:cNvPicPr>
          <p:nvPr>
            <p:ph idx="1"/>
          </p:nvPr>
        </p:nvPicPr>
        <p:blipFill>
          <a:blip r:embed="rId5" cstate="print"/>
          <a:srcRect b="62210"/>
          <a:stretch>
            <a:fillRect/>
          </a:stretch>
        </p:blipFill>
        <p:spPr>
          <a:xfrm>
            <a:off x="228600" y="3200400"/>
            <a:ext cx="4572000" cy="2815066"/>
          </a:xfrm>
        </p:spPr>
      </p:pic>
      <p:pic>
        <p:nvPicPr>
          <p:cNvPr id="17" name="Picture 16" descr="download.jpg"/>
          <p:cNvPicPr>
            <a:picLocks noChangeAspect="1"/>
          </p:cNvPicPr>
          <p:nvPr/>
        </p:nvPicPr>
        <p:blipFill>
          <a:blip r:embed="rId6" cstate="print"/>
          <a:stretch>
            <a:fillRect/>
          </a:stretch>
        </p:blipFill>
        <p:spPr>
          <a:xfrm>
            <a:off x="5562600" y="1828800"/>
            <a:ext cx="2748197" cy="1828800"/>
          </a:xfrm>
          <a:prstGeom prst="rect">
            <a:avLst/>
          </a:prstGeom>
        </p:spPr>
      </p:pic>
      <p:pic>
        <p:nvPicPr>
          <p:cNvPr id="7" name="~PP3917.WAV">
            <a:hlinkClick r:id="" action="ppaction://media"/>
          </p:cNvPr>
          <p:cNvPicPr>
            <a:picLocks noRot="1" noChangeAspect="1"/>
          </p:cNvPicPr>
          <p:nvPr>
            <a:wavAudioFile r:embed="rId1" name="~PP3917.WAV"/>
          </p:nvPr>
        </p:nvPicPr>
        <p:blipFill>
          <a:blip r:embed="rId7" cstate="print"/>
          <a:stretch>
            <a:fillRect/>
          </a:stretch>
        </p:blipFill>
        <p:spPr>
          <a:xfrm>
            <a:off x="8726488" y="6440488"/>
            <a:ext cx="244475" cy="244475"/>
          </a:xfrm>
          <a:prstGeom prst="rect">
            <a:avLst/>
          </a:prstGeom>
        </p:spPr>
      </p:pic>
    </p:spTree>
  </p:cSld>
  <p:clrMapOvr>
    <a:masterClrMapping/>
  </p:clrMapOvr>
  <p:transition advTm="18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7" name="Content Placeholder 6"/>
          <p:cNvSpPr txBox="1">
            <a:spLocks noGrp="1" noChangeArrowheads="1"/>
          </p:cNvSpPr>
          <p:nvPr>
            <p:ph idx="1"/>
          </p:nvPr>
        </p:nvSpPr>
        <p:spPr bwMode="auto">
          <a:xfrm>
            <a:off x="457200" y="1600200"/>
            <a:ext cx="8229600" cy="1815882"/>
          </a:xfrm>
          <a:prstGeom prst="rect">
            <a:avLst/>
          </a:prstGeom>
          <a:noFill/>
          <a:ln w="9525">
            <a:noFill/>
            <a:miter lim="800000"/>
            <a:headEnd/>
            <a:tailEnd/>
          </a:ln>
        </p:spPr>
        <p:txBody>
          <a:bodyPr wrap="square">
            <a:spAutoFit/>
          </a:bodyPr>
          <a:lstStyle/>
          <a:p>
            <a:pPr algn="ctr"/>
            <a:r>
              <a:rPr lang="en-US" sz="2400" b="1" dirty="0">
                <a:latin typeface="Calibri" pitchFamily="34" charset="0"/>
              </a:rPr>
              <a:t>MANY DON’T HAVE </a:t>
            </a:r>
            <a:r>
              <a:rPr lang="en-US" sz="2400" b="1" dirty="0" smtClean="0">
                <a:latin typeface="Calibri" pitchFamily="34" charset="0"/>
              </a:rPr>
              <a:t>THE OPPORTUNITY…</a:t>
            </a:r>
            <a:endParaRPr lang="en-US" sz="2400" b="1" dirty="0">
              <a:latin typeface="Calibri" pitchFamily="34" charset="0"/>
            </a:endParaRPr>
          </a:p>
          <a:p>
            <a:pPr algn="ctr"/>
            <a:r>
              <a:rPr lang="en-US" sz="2000" dirty="0">
                <a:latin typeface="Calibri" pitchFamily="34" charset="0"/>
              </a:rPr>
              <a:t>Donation is a rare opportunity. Less than 2% of all deaths occur under circumstances </a:t>
            </a:r>
            <a:r>
              <a:rPr lang="en-US" sz="2000" dirty="0" smtClean="0">
                <a:latin typeface="Calibri" pitchFamily="34" charset="0"/>
              </a:rPr>
              <a:t>allowing for </a:t>
            </a:r>
            <a:r>
              <a:rPr lang="en-US" sz="2000" dirty="0">
                <a:latin typeface="Calibri" pitchFamily="34" charset="0"/>
              </a:rPr>
              <a:t>organ donation. </a:t>
            </a:r>
            <a:endParaRPr lang="en-US" sz="2000" dirty="0" smtClean="0">
              <a:latin typeface="Calibri" pitchFamily="34" charset="0"/>
            </a:endParaRPr>
          </a:p>
          <a:p>
            <a:pPr algn="ctr"/>
            <a:r>
              <a:rPr lang="en-US" sz="2000" dirty="0" smtClean="0">
                <a:latin typeface="Calibri" pitchFamily="34" charset="0"/>
              </a:rPr>
              <a:t>Less </a:t>
            </a:r>
            <a:r>
              <a:rPr lang="en-US" sz="2000" dirty="0">
                <a:latin typeface="Calibri" pitchFamily="34" charset="0"/>
              </a:rPr>
              <a:t>than 10% of </a:t>
            </a:r>
            <a:r>
              <a:rPr lang="en-US" sz="2000" dirty="0" smtClean="0">
                <a:latin typeface="Calibri" pitchFamily="34" charset="0"/>
              </a:rPr>
              <a:t>people who die in hospital on </a:t>
            </a:r>
            <a:r>
              <a:rPr lang="en-US" sz="2000" dirty="0">
                <a:latin typeface="Calibri" pitchFamily="34" charset="0"/>
              </a:rPr>
              <a:t>PEI are </a:t>
            </a:r>
            <a:r>
              <a:rPr lang="en-US" sz="2000" dirty="0" smtClean="0">
                <a:latin typeface="Calibri" pitchFamily="34" charset="0"/>
              </a:rPr>
              <a:t>able to donate tissues. </a:t>
            </a:r>
            <a:endParaRPr lang="en-US" sz="2000" dirty="0">
              <a:latin typeface="Calibri" pitchFamily="34" charset="0"/>
            </a:endParaRPr>
          </a:p>
        </p:txBody>
      </p:sp>
      <p:sp>
        <p:nvSpPr>
          <p:cNvPr id="8" name="Title 8"/>
          <p:cNvSpPr>
            <a:spLocks noGrp="1"/>
          </p:cNvSpPr>
          <p:nvPr>
            <p:ph type="title"/>
          </p:nvPr>
        </p:nvSpPr>
        <p:spPr>
          <a:prstGeom prst="rect">
            <a:avLst/>
          </a:prstGeom>
        </p:spPr>
        <p:txBody>
          <a:bodyPr wrap="square">
            <a:spAutoFit/>
          </a:bodyPr>
          <a:lstStyle/>
          <a:p>
            <a:pPr algn="ctr"/>
            <a:r>
              <a:rPr lang="en-US" sz="4400" b="1" dirty="0" smtClean="0">
                <a:solidFill>
                  <a:srgbClr val="04B2A6"/>
                </a:solidFill>
                <a:latin typeface="+mj-lt"/>
              </a:rPr>
              <a:t>Why is Organ and Tissue Donation Important?</a:t>
            </a:r>
            <a:endParaRPr lang="en-US" sz="4400" b="1" dirty="0">
              <a:solidFill>
                <a:srgbClr val="04B2A6"/>
              </a:solidFill>
              <a:latin typeface="+mj-lt"/>
            </a:endParaRPr>
          </a:p>
        </p:txBody>
      </p:sp>
      <p:pic>
        <p:nvPicPr>
          <p:cNvPr id="9" name="Picture 8" descr="organ donor5.jpg"/>
          <p:cNvPicPr>
            <a:picLocks noChangeAspect="1"/>
          </p:cNvPicPr>
          <p:nvPr/>
        </p:nvPicPr>
        <p:blipFill>
          <a:blip r:embed="rId5" cstate="print"/>
          <a:stretch>
            <a:fillRect/>
          </a:stretch>
        </p:blipFill>
        <p:spPr>
          <a:xfrm>
            <a:off x="2514600" y="3505200"/>
            <a:ext cx="4071937" cy="2718278"/>
          </a:xfrm>
          <a:prstGeom prst="rect">
            <a:avLst/>
          </a:prstGeom>
        </p:spPr>
      </p:pic>
      <p:pic>
        <p:nvPicPr>
          <p:cNvPr id="10" name="~PP658.WAV">
            <a:hlinkClick r:id="" action="ppaction://media"/>
          </p:cNvPr>
          <p:cNvPicPr>
            <a:picLocks noRot="1" noChangeAspect="1"/>
          </p:cNvPicPr>
          <p:nvPr>
            <a:wavAudioFile r:embed="rId1" name="~PP658.WAV"/>
          </p:nvPr>
        </p:nvPicPr>
        <p:blipFill>
          <a:blip r:embed="rId6" cstate="print"/>
          <a:stretch>
            <a:fillRect/>
          </a:stretch>
        </p:blipFill>
        <p:spPr>
          <a:xfrm>
            <a:off x="8726488" y="6440488"/>
            <a:ext cx="244475" cy="244475"/>
          </a:xfrm>
          <a:prstGeom prst="rect">
            <a:avLst/>
          </a:prstGeom>
        </p:spPr>
      </p:pic>
    </p:spTree>
  </p:cSld>
  <p:clrMapOvr>
    <a:masterClrMapping/>
  </p:clrMapOvr>
  <p:transition advTm="248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4B2A6"/>
                </a:solidFill>
              </a:rPr>
              <a:t>Organ Donation</a:t>
            </a:r>
            <a:endParaRPr lang="en-US" b="1" dirty="0">
              <a:solidFill>
                <a:srgbClr val="04B2A6"/>
              </a:solidFill>
            </a:endParaRPr>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7" name="Content Placeholder 4"/>
          <p:cNvSpPr>
            <a:spLocks noGrp="1"/>
          </p:cNvSpPr>
          <p:nvPr>
            <p:ph idx="1"/>
          </p:nvPr>
        </p:nvSpPr>
        <p:spPr/>
        <p:txBody>
          <a:bodyPr>
            <a:normAutofit fontScale="92500"/>
          </a:bodyPr>
          <a:lstStyle/>
          <a:p>
            <a:r>
              <a:rPr lang="en-US" dirty="0" smtClean="0"/>
              <a:t>Only a small proportion of all people who die are clinically suitable candidates for organ donation. </a:t>
            </a:r>
          </a:p>
          <a:p>
            <a:r>
              <a:rPr lang="en-US" dirty="0" smtClean="0"/>
              <a:t>A deceased organ donor: </a:t>
            </a:r>
          </a:p>
          <a:p>
            <a:pPr lvl="1"/>
            <a:r>
              <a:rPr lang="en-US" dirty="0" smtClean="0"/>
              <a:t>Severe brain damage</a:t>
            </a:r>
          </a:p>
          <a:p>
            <a:pPr lvl="1"/>
            <a:r>
              <a:rPr lang="en-US" dirty="0" smtClean="0"/>
              <a:t>Otherwise healthy organs</a:t>
            </a:r>
          </a:p>
          <a:p>
            <a:pPr lvl="1"/>
            <a:r>
              <a:rPr lang="en-US" dirty="0" smtClean="0"/>
              <a:t>Organ function temporarily </a:t>
            </a:r>
          </a:p>
          <a:p>
            <a:pPr lvl="1">
              <a:buNone/>
            </a:pPr>
            <a:r>
              <a:rPr lang="en-US" dirty="0"/>
              <a:t>	</a:t>
            </a:r>
            <a:r>
              <a:rPr lang="en-US" dirty="0" smtClean="0"/>
              <a:t>	maintained with ventilator (must be in ICU or ED)</a:t>
            </a:r>
          </a:p>
          <a:p>
            <a:pPr lvl="1"/>
            <a:r>
              <a:rPr lang="en-US" dirty="0" smtClean="0"/>
              <a:t>No severe/systemic infection</a:t>
            </a:r>
          </a:p>
          <a:p>
            <a:pPr lvl="1"/>
            <a:r>
              <a:rPr lang="en-US" dirty="0" smtClean="0"/>
              <a:t>No cancer</a:t>
            </a:r>
          </a:p>
        </p:txBody>
      </p:sp>
      <p:pic>
        <p:nvPicPr>
          <p:cNvPr id="8" name="Picture 4" descr="1349adc91b63c10f245d3ee1fd476ff684fe3d3c_original.jpg"/>
          <p:cNvPicPr>
            <a:picLocks noChangeAspect="1"/>
          </p:cNvPicPr>
          <p:nvPr/>
        </p:nvPicPr>
        <p:blipFill>
          <a:blip r:embed="rId5" cstate="print"/>
          <a:srcRect/>
          <a:stretch>
            <a:fillRect/>
          </a:stretch>
        </p:blipFill>
        <p:spPr bwMode="auto">
          <a:xfrm>
            <a:off x="5715000" y="2590800"/>
            <a:ext cx="3124200" cy="2012706"/>
          </a:xfrm>
          <a:prstGeom prst="rect">
            <a:avLst/>
          </a:prstGeom>
          <a:noFill/>
          <a:ln w="9525">
            <a:noFill/>
            <a:miter lim="800000"/>
            <a:headEnd/>
            <a:tailEnd/>
          </a:ln>
        </p:spPr>
      </p:pic>
      <p:pic>
        <p:nvPicPr>
          <p:cNvPr id="9" name="~PP3744.WAV">
            <a:hlinkClick r:id="" action="ppaction://media"/>
          </p:cNvPr>
          <p:cNvPicPr>
            <a:picLocks noRot="1" noChangeAspect="1"/>
          </p:cNvPicPr>
          <p:nvPr>
            <a:wavAudioFile r:embed="rId1" name="~PP3744.WAV"/>
          </p:nvPr>
        </p:nvPicPr>
        <p:blipFill>
          <a:blip r:embed="rId6" cstate="print"/>
          <a:stretch>
            <a:fillRect/>
          </a:stretch>
        </p:blipFill>
        <p:spPr>
          <a:xfrm>
            <a:off x="8726488" y="6440488"/>
            <a:ext cx="244475" cy="244475"/>
          </a:xfrm>
          <a:prstGeom prst="rect">
            <a:avLst/>
          </a:prstGeom>
        </p:spPr>
      </p:pic>
    </p:spTree>
  </p:cSld>
  <p:clrMapOvr>
    <a:masterClrMapping/>
  </p:clrMapOvr>
  <p:transition advTm="47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04B2A6"/>
                </a:solidFill>
              </a:rPr>
              <a:t>Tissue Donation </a:t>
            </a:r>
            <a:endParaRPr lang="en-US" dirty="0"/>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pic>
        <p:nvPicPr>
          <p:cNvPr id="7" name="Picture 2"/>
          <p:cNvPicPr>
            <a:picLocks noGrp="1" noChangeAspect="1" noChangeArrowheads="1"/>
          </p:cNvPicPr>
          <p:nvPr>
            <p:ph idx="1"/>
          </p:nvPr>
        </p:nvPicPr>
        <p:blipFill>
          <a:blip r:embed="rId5" cstate="print"/>
          <a:srcRect/>
          <a:stretch>
            <a:fillRect/>
          </a:stretch>
        </p:blipFill>
        <p:spPr bwMode="auto">
          <a:xfrm>
            <a:off x="457200" y="1600200"/>
            <a:ext cx="3486968" cy="4525963"/>
          </a:xfrm>
          <a:prstGeom prst="rect">
            <a:avLst/>
          </a:prstGeom>
          <a:noFill/>
          <a:ln w="9525">
            <a:noFill/>
            <a:miter lim="800000"/>
            <a:headEnd/>
            <a:tailEnd/>
          </a:ln>
        </p:spPr>
      </p:pic>
      <p:sp>
        <p:nvSpPr>
          <p:cNvPr id="8" name="Content Placeholder 3"/>
          <p:cNvSpPr txBox="1">
            <a:spLocks/>
          </p:cNvSpPr>
          <p:nvPr/>
        </p:nvSpPr>
        <p:spPr>
          <a:xfrm>
            <a:off x="4495800" y="1371600"/>
            <a:ext cx="4191000" cy="49831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Higher potential on PEI</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Donors can come from any unit, and even out of hospital</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One tissue donor can donate</a:t>
            </a:r>
            <a:r>
              <a:rPr kumimoji="0" lang="en-US" sz="3200" b="0" i="0" u="none" strike="noStrike" kern="1200" cap="none" spc="0" normalizeH="0" noProof="0" dirty="0" smtClean="0">
                <a:ln>
                  <a:noFill/>
                </a:ln>
                <a:solidFill>
                  <a:schemeClr val="tx1"/>
                </a:solidFill>
                <a:effectLst/>
                <a:uLnTx/>
                <a:uFillTx/>
                <a:latin typeface="+mn-lt"/>
                <a:ea typeface="+mn-ea"/>
                <a:cs typeface="+mn-cs"/>
              </a:rPr>
              <a:t> up to 75 tissue grafts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P250.WAV">
            <a:hlinkClick r:id="" action="ppaction://media"/>
          </p:cNvPr>
          <p:cNvPicPr>
            <a:picLocks noRot="1" noChangeAspect="1"/>
          </p:cNvPicPr>
          <p:nvPr>
            <a:wavAudioFile r:embed="rId1" name="~PP250.WAV"/>
          </p:nvPr>
        </p:nvPicPr>
        <p:blipFill>
          <a:blip r:embed="rId6" cstate="print"/>
          <a:stretch>
            <a:fillRect/>
          </a:stretch>
        </p:blipFill>
        <p:spPr>
          <a:xfrm>
            <a:off x="8726488" y="6440488"/>
            <a:ext cx="244475" cy="244475"/>
          </a:xfrm>
          <a:prstGeom prst="rect">
            <a:avLst/>
          </a:prstGeom>
        </p:spPr>
      </p:pic>
    </p:spTree>
  </p:cSld>
  <p:clrMapOvr>
    <a:masterClrMapping/>
  </p:clrMapOvr>
  <p:transition advTm="24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04B2A6"/>
                </a:solidFill>
              </a:rPr>
              <a:t>Tissue Donation Process</a:t>
            </a:r>
            <a:endParaRPr lang="en-US" b="1" dirty="0">
              <a:solidFill>
                <a:srgbClr val="04B2A6"/>
              </a:solidFill>
            </a:endParaRPr>
          </a:p>
        </p:txBody>
      </p:sp>
      <p:pic>
        <p:nvPicPr>
          <p:cNvPr id="4" name="Picture 3" descr="OrganDonation_Logo_JPEG.jpg"/>
          <p:cNvPicPr>
            <a:picLocks noChangeAspect="1"/>
          </p:cNvPicPr>
          <p:nvPr/>
        </p:nvPicPr>
        <p:blipFill>
          <a:blip r:embed="rId4" cstate="print"/>
          <a:stretch>
            <a:fillRect/>
          </a:stretch>
        </p:blipFill>
        <p:spPr>
          <a:xfrm>
            <a:off x="6400800" y="6108705"/>
            <a:ext cx="2743200" cy="749295"/>
          </a:xfrm>
          <a:prstGeom prst="rect">
            <a:avLst/>
          </a:prstGeom>
        </p:spPr>
      </p:pic>
      <p:sp>
        <p:nvSpPr>
          <p:cNvPr id="7" name="Content Placeholder 3"/>
          <p:cNvSpPr>
            <a:spLocks noGrp="1"/>
          </p:cNvSpPr>
          <p:nvPr>
            <p:ph idx="1"/>
          </p:nvPr>
        </p:nvSpPr>
        <p:spPr/>
        <p:txBody>
          <a:bodyPr rtlCol="0">
            <a:normAutofit lnSpcReduction="10000"/>
          </a:bodyPr>
          <a:lstStyle/>
          <a:p>
            <a:pPr marL="514350" indent="-514350" fontAlgn="auto">
              <a:spcAft>
                <a:spcPts val="0"/>
              </a:spcAft>
              <a:buFont typeface="Arial" pitchFamily="34" charset="0"/>
              <a:buAutoNum type="arabicPeriod"/>
              <a:defRPr/>
            </a:pPr>
            <a:r>
              <a:rPr lang="en-US" dirty="0" smtClean="0"/>
              <a:t>Identify potential donor</a:t>
            </a:r>
          </a:p>
          <a:p>
            <a:pPr marL="514350" indent="-514350" fontAlgn="auto">
              <a:spcAft>
                <a:spcPts val="0"/>
              </a:spcAft>
              <a:buFont typeface="Arial" pitchFamily="34" charset="0"/>
              <a:buAutoNum type="arabicPeriod"/>
              <a:defRPr/>
            </a:pPr>
            <a:endParaRPr lang="en-US" dirty="0" smtClean="0"/>
          </a:p>
          <a:p>
            <a:pPr marL="514350" indent="-514350" fontAlgn="auto">
              <a:spcAft>
                <a:spcPts val="0"/>
              </a:spcAft>
              <a:buFont typeface="Arial" pitchFamily="34" charset="0"/>
              <a:buAutoNum type="arabicPeriod"/>
              <a:defRPr/>
            </a:pPr>
            <a:r>
              <a:rPr lang="en-US" dirty="0" smtClean="0"/>
              <a:t>Refer to Regional Tissue Bank</a:t>
            </a:r>
          </a:p>
          <a:p>
            <a:pPr marL="514350" indent="-514350" fontAlgn="auto">
              <a:spcAft>
                <a:spcPts val="0"/>
              </a:spcAft>
              <a:buFont typeface="Arial" pitchFamily="34" charset="0"/>
              <a:buAutoNum type="arabicPeriod"/>
              <a:defRPr/>
            </a:pPr>
            <a:endParaRPr lang="en-US" dirty="0" smtClean="0"/>
          </a:p>
          <a:p>
            <a:pPr marL="514350" indent="-514350" fontAlgn="auto">
              <a:spcAft>
                <a:spcPts val="0"/>
              </a:spcAft>
              <a:buFont typeface="Arial" pitchFamily="34" charset="0"/>
              <a:buAutoNum type="arabicPeriod"/>
              <a:defRPr/>
            </a:pPr>
            <a:r>
              <a:rPr lang="en-US" dirty="0" smtClean="0"/>
              <a:t>Approach family</a:t>
            </a:r>
          </a:p>
          <a:p>
            <a:pPr marL="914400" lvl="1" indent="-514350" fontAlgn="auto">
              <a:spcAft>
                <a:spcPts val="0"/>
              </a:spcAft>
              <a:buFont typeface="Courier New" pitchFamily="49" charset="0"/>
              <a:buChar char="o"/>
              <a:defRPr/>
            </a:pPr>
            <a:r>
              <a:rPr lang="en-US" dirty="0" smtClean="0"/>
              <a:t>Check Intent to Donate Registry</a:t>
            </a:r>
          </a:p>
          <a:p>
            <a:pPr marL="914400" lvl="1" indent="-514350" fontAlgn="auto">
              <a:spcAft>
                <a:spcPts val="0"/>
              </a:spcAft>
              <a:buFont typeface="Courier New" pitchFamily="49" charset="0"/>
              <a:buChar char="o"/>
              <a:defRPr/>
            </a:pPr>
            <a:endParaRPr lang="en-US" dirty="0" smtClean="0"/>
          </a:p>
          <a:p>
            <a:pPr marL="514350" indent="-514350" fontAlgn="auto">
              <a:spcAft>
                <a:spcPts val="0"/>
              </a:spcAft>
              <a:buFont typeface="Arial" pitchFamily="34" charset="0"/>
              <a:buAutoNum type="arabicPeriod"/>
              <a:defRPr/>
            </a:pPr>
            <a:r>
              <a:rPr lang="en-US" dirty="0" smtClean="0"/>
              <a:t>Documentation/Coordinate recovery</a:t>
            </a:r>
          </a:p>
          <a:p>
            <a:pPr marL="514350" indent="-514350" fontAlgn="auto">
              <a:spcAft>
                <a:spcPts val="0"/>
              </a:spcAft>
              <a:buFont typeface="Arial" pitchFamily="34" charset="0"/>
              <a:buAutoNum type="arabicPeriod"/>
              <a:defRPr/>
            </a:pPr>
            <a:endParaRPr lang="en-US" dirty="0"/>
          </a:p>
        </p:txBody>
      </p:sp>
      <p:pic>
        <p:nvPicPr>
          <p:cNvPr id="8" name="~PP2456.WAV">
            <a:hlinkClick r:id="" action="ppaction://media"/>
          </p:cNvPr>
          <p:cNvPicPr>
            <a:picLocks noRot="1" noChangeAspect="1"/>
          </p:cNvPicPr>
          <p:nvPr>
            <a:wavAudioFile r:embed="rId1" name="~PP2456.WAV"/>
          </p:nvPr>
        </p:nvPicPr>
        <p:blipFill>
          <a:blip r:embed="rId5" cstate="print"/>
          <a:stretch>
            <a:fillRect/>
          </a:stretch>
        </p:blipFill>
        <p:spPr>
          <a:xfrm>
            <a:off x="8726488" y="6440488"/>
            <a:ext cx="244475" cy="244475"/>
          </a:xfrm>
          <a:prstGeom prst="rect">
            <a:avLst/>
          </a:prstGeom>
        </p:spPr>
      </p:pic>
    </p:spTree>
  </p:cSld>
  <p:clrMapOvr>
    <a:masterClrMapping/>
  </p:clrMapOvr>
  <p:transition advTm="42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3110</Words>
  <Application>Microsoft Office PowerPoint</Application>
  <PresentationFormat>On-screen Show (4:3)</PresentationFormat>
  <Paragraphs>173</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Organ and Tissue Donation Coordinating Program</vt:lpstr>
      <vt:lpstr>Organs and Tissues for Transplant</vt:lpstr>
      <vt:lpstr>Why is Organ and Tissue Donation Important?</vt:lpstr>
      <vt:lpstr>Slide 4</vt:lpstr>
      <vt:lpstr>Why is Organ and Tissue Donation Important?</vt:lpstr>
      <vt:lpstr>Why is Organ and Tissue Donation Important?</vt:lpstr>
      <vt:lpstr>Organ Donation</vt:lpstr>
      <vt:lpstr>Tissue Donation </vt:lpstr>
      <vt:lpstr>Tissue Donation Process</vt:lpstr>
      <vt:lpstr>1. Identify Potential Donor                     Does the patient meet the basic suitability criteria? </vt:lpstr>
      <vt:lpstr>2. Refer to Regional Tissue Bank</vt:lpstr>
      <vt:lpstr>2. Refer to Regional Tissue Bank</vt:lpstr>
      <vt:lpstr>3. Approach Family</vt:lpstr>
      <vt:lpstr>3. Approach Family</vt:lpstr>
      <vt:lpstr>4. Documentation and Coordination of Recovery</vt:lpstr>
      <vt:lpstr>Tissue Donation Screening Tool </vt:lpstr>
      <vt:lpstr>Record of Discussion </vt:lpstr>
      <vt:lpstr>Remember…</vt:lpstr>
      <vt:lpstr>Slide 19</vt:lpstr>
      <vt:lpstr> For more information… </vt:lpstr>
    </vt:vector>
  </TitlesOfParts>
  <Company>IT Shared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 and Tissue Donation and Transplantation</dc:title>
  <dc:creator>acarpenter</dc:creator>
  <cp:lastModifiedBy>acarpenter</cp:lastModifiedBy>
  <cp:revision>72</cp:revision>
  <dcterms:created xsi:type="dcterms:W3CDTF">2019-12-12T16:59:52Z</dcterms:created>
  <dcterms:modified xsi:type="dcterms:W3CDTF">2020-01-03T20:50:35Z</dcterms:modified>
</cp:coreProperties>
</file>