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m4a" ContentType="audio/mp4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413" r:id="rId3"/>
    <p:sldId id="268" r:id="rId4"/>
    <p:sldId id="410" r:id="rId5"/>
    <p:sldId id="267" r:id="rId6"/>
    <p:sldId id="423" r:id="rId7"/>
    <p:sldId id="404" r:id="rId8"/>
    <p:sldId id="273" r:id="rId9"/>
    <p:sldId id="422" r:id="rId10"/>
    <p:sldId id="278" r:id="rId11"/>
    <p:sldId id="277" r:id="rId12"/>
    <p:sldId id="279" r:id="rId13"/>
    <p:sldId id="415" r:id="rId14"/>
    <p:sldId id="280" r:id="rId15"/>
    <p:sldId id="285" r:id="rId16"/>
    <p:sldId id="416" r:id="rId17"/>
    <p:sldId id="421" r:id="rId1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C640"/>
    <a:srgbClr val="F1ECAD"/>
    <a:srgbClr val="006666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25" autoAdjust="0"/>
    <p:restoredTop sz="70000" autoAdjust="0"/>
  </p:normalViewPr>
  <p:slideViewPr>
    <p:cSldViewPr snapToGrid="0">
      <p:cViewPr varScale="1">
        <p:scale>
          <a:sx n="80" d="100"/>
          <a:sy n="80" d="100"/>
        </p:scale>
        <p:origin x="2496" y="96"/>
      </p:cViewPr>
      <p:guideLst>
        <p:guide pos="2880"/>
        <p:guide orient="horz" pos="2160"/>
      </p:guideLst>
    </p:cSldViewPr>
  </p:slideViewPr>
  <p:outlineViewPr>
    <p:cViewPr>
      <p:scale>
        <a:sx n="33" d="100"/>
        <a:sy n="33" d="100"/>
      </p:scale>
      <p:origin x="0" y="-37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668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2AD2C07-C3FB-4E55-9754-0C4B625DEA36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E84B939-57C0-44BD-A10F-7661D75D2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z="1200" dirty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94A1E73-7FB2-4A2F-89D0-39B207AD34B8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l" defTabSz="914400" rtl="0" eaLnBrk="1" latinLnBrk="0" hangingPunct="1">
              <a:spcBef>
                <a:spcPct val="0"/>
              </a:spcBef>
            </a:pPr>
            <a:r>
              <a:rPr lang="en-GB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ff</a:t>
            </a:r>
            <a:endParaRPr lang="en-GB" sz="1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D77C70-5877-4304-9070-1B41250C39D8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/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EA96A56-AC9E-4442-95B8-CAFF2C67D683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4B939-57C0-44BD-A10F-7661D75D2C7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130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/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A961CB4-8C8B-4902-9585-97E08A1897E2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/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D94D7B-9FD8-4EFC-BF4D-D7B6FE3BF183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4B939-57C0-44BD-A10F-7661D75D2C7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5020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4B939-57C0-44BD-A10F-7661D75D2C7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514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4B939-57C0-44BD-A10F-7661D75D2C7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374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4E0772-B4C8-4D36-9EDB-5D197E531364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4B939-57C0-44BD-A10F-7661D75D2C7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361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</a:pPr>
            <a:endParaRPr lang="en-GB" dirty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67364D-2BBB-4590-A155-1528A4EA38A5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4B939-57C0-44BD-A10F-7661D75D2C7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971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4B939-57C0-44BD-A10F-7661D75D2C7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30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For best results, ideally</a:t>
            </a:r>
            <a:r>
              <a:rPr lang="en-GB" baseline="0" smtClean="0"/>
              <a:t> it is the patients opinion of their symptom. Studies have shown that family members over estimate their loved ones symptom severity and that Health professionals tend to underestimate.</a:t>
            </a:r>
          </a:p>
          <a:p>
            <a:pPr>
              <a:spcBef>
                <a:spcPct val="0"/>
              </a:spcBef>
            </a:pPr>
            <a:endParaRPr lang="en-GB" baseline="0" smtClean="0"/>
          </a:p>
          <a:p>
            <a:pPr>
              <a:spcBef>
                <a:spcPct val="0"/>
              </a:spcBef>
            </a:pPr>
            <a:r>
              <a:rPr lang="en-GB" baseline="0" smtClean="0"/>
              <a:t>Its important to note that if the patient is cognitively impaired</a:t>
            </a:r>
            <a:endParaRPr lang="en-GB" dirty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35B2715-98D8-4C37-839A-BA4213E3348C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/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BEC8A0A-8619-4903-8408-B5F8FAD7A162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1016000"/>
            <a:ext cx="8243888" cy="14986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Myriad Pro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85888" y="2771775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 descr="Health PEI title slid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059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059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Health PEI background slide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3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Font typeface="Marlett" pitchFamily="2" charset="2"/>
        <a:buChar char="8"/>
        <a:defRPr sz="2800">
          <a:solidFill>
            <a:schemeClr val="tx1"/>
          </a:solidFill>
          <a:latin typeface="Myriad Pro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666"/>
        </a:buClr>
        <a:buFont typeface="Wingdings" pitchFamily="2" charset="2"/>
        <a:buChar char="§"/>
        <a:defRPr sz="2400">
          <a:solidFill>
            <a:schemeClr val="tx1"/>
          </a:solidFill>
          <a:latin typeface="Myriad Pro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Myriad Pro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Myriad Pro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3.m4a"/><Relationship Id="rId7" Type="http://schemas.openxmlformats.org/officeDocument/2006/relationships/image" Target="../media/image9.emf"/><Relationship Id="rId2" Type="http://schemas.microsoft.com/office/2007/relationships/media" Target="../media/media13.m4a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jpeg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10.emf"/><Relationship Id="rId5" Type="http://schemas.openxmlformats.org/officeDocument/2006/relationships/hyperlink" Target="http://www.healthpei.ca/ESAS" TargetMode="External"/><Relationship Id="rId4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-1" y="1498294"/>
            <a:ext cx="9144001" cy="2677099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GB" sz="2800" b="1" dirty="0"/>
              <a:t>The Edmonton Symptom </a:t>
            </a:r>
            <a:br>
              <a:rPr lang="en-GB" sz="2800" b="1" dirty="0"/>
            </a:br>
            <a:r>
              <a:rPr lang="en-GB" sz="2800" b="1" dirty="0"/>
              <a:t>Assessment System Revised</a:t>
            </a:r>
            <a:br>
              <a:rPr lang="en-GB" sz="2800" b="1" dirty="0"/>
            </a:br>
            <a:r>
              <a:rPr lang="en-GB" sz="2800" b="1" dirty="0"/>
              <a:t>(ESAS-r)</a:t>
            </a:r>
            <a:br>
              <a:rPr lang="en-GB" sz="2800" b="1" dirty="0"/>
            </a:br>
            <a:r>
              <a:rPr lang="en-GB" sz="2800" b="1" dirty="0"/>
              <a:t/>
            </a:r>
            <a:br>
              <a:rPr lang="en-GB" sz="2800" b="1" dirty="0"/>
            </a:br>
            <a:r>
              <a:rPr lang="en-GB" b="1" dirty="0"/>
              <a:t>Quick Guide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00"/>
            <a:ext cx="8724900" cy="12954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dirty="0"/>
              <a:t>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dirty="0"/>
              <a:t>     </a:t>
            </a:r>
            <a:r>
              <a:rPr lang="en-GB" sz="2800" dirty="0">
                <a:solidFill>
                  <a:schemeClr val="tx1"/>
                </a:solidFill>
              </a:rPr>
              <a:t>PEI Provincial Integrated Palliative Care Program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dirty="0">
                <a:solidFill>
                  <a:schemeClr val="tx1"/>
                </a:solidFill>
              </a:rPr>
              <a:t>November 2020</a:t>
            </a:r>
          </a:p>
        </p:txBody>
      </p:sp>
      <p:pic>
        <p:nvPicPr>
          <p:cNvPr id="7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99ABD26-097A-F04E-8600-5739B6D467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599" y="4193907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 advTm="2356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4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1.pn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88" b="5199"/>
          <a:stretch>
            <a:fillRect/>
          </a:stretch>
        </p:blipFill>
        <p:spPr>
          <a:xfrm>
            <a:off x="527538" y="474785"/>
            <a:ext cx="4448908" cy="53808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82958" y="265043"/>
            <a:ext cx="4317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ESAS-r  Paper tool  - Front &amp; Back </a:t>
            </a:r>
          </a:p>
        </p:txBody>
      </p:sp>
      <p:pic>
        <p:nvPicPr>
          <p:cNvPr id="7" name="image2.jpe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438628" y="1719470"/>
            <a:ext cx="3323492" cy="3675186"/>
          </a:xfrm>
          <a:prstGeom prst="rect">
            <a:avLst/>
          </a:prstGeom>
        </p:spPr>
      </p:pic>
      <p:pic>
        <p:nvPicPr>
          <p:cNvPr id="2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0EBC1C8D-21D3-E149-BF15-29C1EDFEE4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35266" y="60452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91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>
          <a:xfrm>
            <a:off x="0" y="37182"/>
            <a:ext cx="9144000" cy="914400"/>
          </a:xfrm>
          <a:solidFill>
            <a:srgbClr val="92D050"/>
          </a:solidFill>
        </p:spPr>
        <p:txBody>
          <a:bodyPr/>
          <a:lstStyle/>
          <a:p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Where to </a:t>
            </a:r>
            <a:r>
              <a:rPr lang="en-GB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Document</a:t>
            </a:r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 ESAS-r</a:t>
            </a:r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/>
              <a:t>Paper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/>
              <a:t>CIS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/>
              <a:t>ISM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/>
              <a:t>Online</a:t>
            </a:r>
          </a:p>
        </p:txBody>
      </p:sp>
      <p:pic>
        <p:nvPicPr>
          <p:cNvPr id="3074" name="Picture 2" descr="C:\Users\jcdawson\AppData\Local\Microsoft\Windows\Temporary Internet Files\Content.IE5\2EA1S8HH\462px-Document-passed.svg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8034" y="1903164"/>
            <a:ext cx="3003507" cy="3120527"/>
          </a:xfrm>
          <a:prstGeom prst="rect">
            <a:avLst/>
          </a:prstGeom>
          <a:noFill/>
        </p:spPr>
      </p:pic>
      <p:pic>
        <p:nvPicPr>
          <p:cNvPr id="2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0EC998A8-EEC3-6E44-900D-5D58C6CD89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65600" y="5982618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rgbClr val="92D050"/>
          </a:solidFill>
        </p:spPr>
        <p:txBody>
          <a:bodyPr/>
          <a:lstStyle/>
          <a:p>
            <a:r>
              <a:rPr lang="en-GB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Steps to Document in ISM</a:t>
            </a:r>
          </a:p>
        </p:txBody>
      </p:sp>
      <p:sp>
        <p:nvSpPr>
          <p:cNvPr id="583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sz="2800" dirty="0"/>
              <a:t>Find patient/client chart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Click assessment tab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Double Click ESAS-r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Click apply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Click on </a:t>
            </a:r>
            <a:r>
              <a:rPr lang="en-GB" sz="2800" b="1" dirty="0"/>
              <a:t>?</a:t>
            </a:r>
            <a:r>
              <a:rPr lang="en-GB" sz="2800" dirty="0"/>
              <a:t> Icon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Chart results/comments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Complete ESAS-r Graph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5" cstate="print"/>
          <a:srcRect l="5866" t="31351" r="92779" b="63576"/>
          <a:stretch>
            <a:fillRect/>
          </a:stretch>
        </p:blipFill>
        <p:spPr bwMode="auto">
          <a:xfrm>
            <a:off x="6727976" y="4017723"/>
            <a:ext cx="1448616" cy="132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1356B51C-EF2B-8846-A754-6971596C0F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65600" y="60198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7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8DC640"/>
          </a:solidFill>
        </p:spPr>
        <p:txBody>
          <a:bodyPr/>
          <a:lstStyle/>
          <a:p>
            <a:r>
              <a:rPr lang="en-US" sz="4000" b="1" dirty="0">
                <a:solidFill>
                  <a:schemeClr val="tx1"/>
                </a:solidFill>
              </a:rPr>
              <a:t>ESAS-r Graph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9823553"/>
              </p:ext>
            </p:extLst>
          </p:nvPr>
        </p:nvGraphicFramePr>
        <p:xfrm>
          <a:off x="2496066" y="1594022"/>
          <a:ext cx="4164226" cy="424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" name="Document" r:id="rId6" imgW="6724808" imgH="8763844" progId="Word.Document.12">
                  <p:embed/>
                </p:oleObj>
              </mc:Choice>
              <mc:Fallback>
                <p:oleObj name="Document" r:id="rId6" imgW="6724808" imgH="876384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96066" y="1594022"/>
                        <a:ext cx="4164226" cy="4248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B7B10DD-D269-B143-85A8-A937D68975C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165600" y="601894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868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>
          <a:xfrm>
            <a:off x="265042" y="225286"/>
            <a:ext cx="8421757" cy="980662"/>
          </a:xfrm>
          <a:solidFill>
            <a:srgbClr val="92D050"/>
          </a:solidFill>
        </p:spPr>
        <p:txBody>
          <a:bodyPr/>
          <a:lstStyle/>
          <a:p>
            <a:r>
              <a:rPr lang="en-GB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Steps To Chart ESAS-r on Cerner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800" dirty="0"/>
              <a:t>Go to ADHOC charting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800" dirty="0"/>
              <a:t>Click on Assessments or Palliative Care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800" dirty="0"/>
              <a:t>Click on Edmonton Symptom Assessment System 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800" dirty="0"/>
              <a:t>Note each score 0-10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800" dirty="0"/>
              <a:t>Right click to add comment/details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800" dirty="0"/>
              <a:t>Click green checkmark to save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/>
          </a:p>
        </p:txBody>
      </p:sp>
      <p:pic>
        <p:nvPicPr>
          <p:cNvPr id="2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0D3F366F-6771-9742-8EF8-26D2DC9D35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60452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>
          <a:xfrm>
            <a:off x="238538" y="265042"/>
            <a:ext cx="8653671" cy="980661"/>
          </a:xfrm>
          <a:solidFill>
            <a:srgbClr val="8DC640"/>
          </a:solidFill>
        </p:spPr>
        <p:txBody>
          <a:bodyPr/>
          <a:lstStyle/>
          <a:p>
            <a:r>
              <a:rPr lang="en-GB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To View ESAS Results on Cerner</a:t>
            </a:r>
          </a:p>
        </p:txBody>
      </p:sp>
      <p:sp>
        <p:nvSpPr>
          <p:cNvPr id="686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/>
              <a:t>Found under assessment tab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/>
              <a:t>Last assessment on list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/>
              <a:t>You can also view previous results and track trends</a:t>
            </a:r>
          </a:p>
        </p:txBody>
      </p:sp>
      <p:pic>
        <p:nvPicPr>
          <p:cNvPr id="2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17B57859-048B-8849-BC46-56624811D6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60452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sz="4000" b="1" dirty="0"/>
              <a:t>Online ESAS-r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75522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/>
              <a:t>Any patient registered to the Provincial Integrated Palliative Care (P-IPCP) Program can now complete an ESAS-r via an online patient portal at </a:t>
            </a:r>
            <a:r>
              <a:rPr lang="en-US" sz="2400" dirty="0">
                <a:hlinkClick r:id="rId5"/>
              </a:rPr>
              <a:t>www.healthpei.ca/ESAS</a:t>
            </a:r>
            <a:endParaRPr lang="en-US" sz="2400" dirty="0"/>
          </a:p>
          <a:p>
            <a:pPr marL="0" indent="0" algn="ctr">
              <a:buNone/>
            </a:pP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1679901" y="2875723"/>
            <a:ext cx="5794325" cy="2968486"/>
          </a:xfrm>
          <a:prstGeom prst="rect">
            <a:avLst/>
          </a:prstGeom>
          <a:solidFill>
            <a:srgbClr val="F1EC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1856843" y="3058286"/>
            <a:ext cx="5763716" cy="2160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733" y="5337941"/>
            <a:ext cx="1511935" cy="386715"/>
          </a:xfrm>
          <a:prstGeom prst="rect">
            <a:avLst/>
          </a:prstGeom>
          <a:ln>
            <a:solidFill>
              <a:sysClr val="windowText" lastClr="000000">
                <a:alpha val="90000"/>
              </a:sysClr>
            </a:solidFill>
          </a:ln>
        </p:spPr>
      </p:pic>
      <p:pic>
        <p:nvPicPr>
          <p:cNvPr id="4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9C088AB7-21EE-B349-9F3D-D53E6C42A2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165600" y="602677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6622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8DC640"/>
          </a:solidFill>
        </p:spPr>
        <p:txBody>
          <a:bodyPr/>
          <a:lstStyle/>
          <a:p>
            <a:r>
              <a:rPr lang="en-US" b="1" dirty="0"/>
              <a:t>Patients Symptoms Matter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One of the most critical aspects of symptom management is </a:t>
            </a:r>
            <a:r>
              <a:rPr lang="en-US" sz="2800" b="1" dirty="0"/>
              <a:t>routine symptom assessment and re-assessment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Allows </a:t>
            </a:r>
            <a:r>
              <a:rPr lang="en-US" sz="2800" dirty="0"/>
              <a:t>symptoms to be recognized, diagnosed, treated &amp; tracked over time.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4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9E4FB79A-FB08-B840-B0AF-43FD659B79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6045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4972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8DC64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4000" b="1" dirty="0"/>
              <a:t>What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ESAS-r?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The ESAS-r helps to assess nine common symptoms in palliative care patients.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Key assessment tool that is used </a:t>
            </a:r>
            <a:r>
              <a:rPr lang="en-US" sz="2400" dirty="0"/>
              <a:t>in the Provincial Integrated Palliative Care Program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P</a:t>
            </a:r>
            <a:r>
              <a:rPr lang="en-US" sz="2400" dirty="0" smtClean="0"/>
              <a:t>rovides </a:t>
            </a:r>
            <a:r>
              <a:rPr lang="en-US" sz="2400" dirty="0"/>
              <a:t>a clinical profile of symptom severity over time. It provides a context within which symptoms can begin to be understood</a:t>
            </a:r>
          </a:p>
        </p:txBody>
      </p:sp>
      <p:pic>
        <p:nvPicPr>
          <p:cNvPr id="4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04476957-3E06-F049-9468-23253D0D34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51131" y="584531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8615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457199" y="265043"/>
            <a:ext cx="8229601" cy="1046923"/>
          </a:xfrm>
          <a:solidFill>
            <a:srgbClr val="92D050"/>
          </a:solidFill>
        </p:spPr>
        <p:txBody>
          <a:bodyPr/>
          <a:lstStyle/>
          <a:p>
            <a:r>
              <a:rPr lang="en-GB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Nine Common Symptoms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6898"/>
            <a:ext cx="8229600" cy="4325816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4000" dirty="0"/>
              <a:t>Pain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4000" dirty="0"/>
              <a:t>Tiredness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4000" dirty="0"/>
              <a:t>Drowsiness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4000" dirty="0"/>
              <a:t>Nausea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4000" dirty="0"/>
              <a:t>Lack of Appetite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4000" dirty="0"/>
              <a:t>Shortness of breath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4000" dirty="0"/>
              <a:t>Depression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4000" dirty="0"/>
              <a:t>Anxiety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4000" dirty="0"/>
              <a:t>Well-being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4000" dirty="0"/>
              <a:t>Other (e.g.; sleep, constipation, cough)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</p:txBody>
      </p:sp>
      <p:pic>
        <p:nvPicPr>
          <p:cNvPr id="2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40CED8B-D455-7440-B8F8-59F7469C13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1999" y="5962714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77" y="238538"/>
            <a:ext cx="8563708" cy="1205948"/>
          </a:xfrm>
          <a:solidFill>
            <a:srgbClr val="92D050"/>
          </a:solidFill>
        </p:spPr>
        <p:txBody>
          <a:bodyPr/>
          <a:lstStyle/>
          <a:p>
            <a:r>
              <a:rPr lang="en-GB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Why is ESAS-r used?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977" y="1266092"/>
            <a:ext cx="8563707" cy="3733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sz="2800" dirty="0"/>
          </a:p>
          <a:p>
            <a:pPr>
              <a:buFont typeface="Wingdings" panose="05000000000000000000" pitchFamily="2" charset="2"/>
              <a:buChar char="Ø"/>
            </a:pPr>
            <a:endParaRPr lang="en-US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The goal of this tool is to obtain the patients perspective of their symptoms.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It helps to direct treatment and to assess for treatment effects.</a:t>
            </a:r>
          </a:p>
        </p:txBody>
      </p:sp>
      <p:pic>
        <p:nvPicPr>
          <p:cNvPr id="4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3400EBB-4DF9-3348-8C8B-63E4398925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84870" y="602744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9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457200" y="225286"/>
            <a:ext cx="8229600" cy="1099931"/>
          </a:xfrm>
          <a:solidFill>
            <a:srgbClr val="92D050"/>
          </a:solidFill>
        </p:spPr>
        <p:txBody>
          <a:bodyPr/>
          <a:lstStyle/>
          <a:p>
            <a:r>
              <a:rPr lang="en-GB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How to use ESAS-r tool?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457200" y="1497495"/>
            <a:ext cx="8229600" cy="488446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The patient should be instructed to rate the severity of each symptom on a 0 to 10 scale, where 0 represents absence of the symptom and 10 represents the worst possible severity.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The number should be circled on the scale.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The patient should be instructed to rate each symptom according to how she/he feels at that moment in time.</a:t>
            </a:r>
          </a:p>
        </p:txBody>
      </p:sp>
      <p:pic>
        <p:nvPicPr>
          <p:cNvPr id="4" name="Picture 9" descr="pain scale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84103" y="5017521"/>
            <a:ext cx="5296262" cy="1068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1A92E7CA-18F4-E442-A4E5-2D52AF3390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24626" y="60452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9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8DC640"/>
          </a:solidFill>
        </p:spPr>
        <p:txBody>
          <a:bodyPr/>
          <a:lstStyle/>
          <a:p>
            <a:r>
              <a:rPr lang="en-US" b="1" dirty="0"/>
              <a:t>When to complete ESAS-r?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In the palliative Home Care setting, an ESAS-r shall be completed on admission to P-IPCP.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If symptoms stable and well controlled, shall be done weekly either electronically, by telephone or on paper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If symptoms not well controlled, shall be completed daily either electronically, by telephone or by personal contact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4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F8F0A42-C888-7240-8151-9DFDC5499E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589832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4914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9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565" y="198783"/>
            <a:ext cx="8335618" cy="1057465"/>
          </a:xfrm>
          <a:solidFill>
            <a:srgbClr val="92D050"/>
          </a:solidFill>
        </p:spPr>
        <p:txBody>
          <a:bodyPr/>
          <a:lstStyle/>
          <a:p>
            <a:r>
              <a:rPr lang="en-US" sz="4000" b="1" dirty="0">
                <a:solidFill>
                  <a:schemeClr val="tx1"/>
                </a:solidFill>
              </a:rPr>
              <a:t>When to complete ESAS-r?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783" y="1445379"/>
            <a:ext cx="8733182" cy="389652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In Acute/hospital setting - completed daily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In Ambulatory Care setting - at each visit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In Palliative Care Unit - completed daily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In LTC facility - if symptoms are well controlled, completed weekly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98783" y="4713698"/>
            <a:ext cx="9024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ESAS-r should be completed whenever there is any change</a:t>
            </a:r>
          </a:p>
          <a:p>
            <a:pPr algn="ctr"/>
            <a:r>
              <a:rPr lang="en-GB" b="1" dirty="0">
                <a:solidFill>
                  <a:srgbClr val="FF0000"/>
                </a:solidFill>
              </a:rPr>
              <a:t> in symptoms or patient status</a:t>
            </a:r>
          </a:p>
        </p:txBody>
      </p:sp>
      <p:pic>
        <p:nvPicPr>
          <p:cNvPr id="5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5A15B12F-F09D-1047-B2F7-9FE8EBF978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58974" y="585856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2492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9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265041" y="159025"/>
            <a:ext cx="8640419" cy="1140247"/>
          </a:xfrm>
          <a:solidFill>
            <a:srgbClr val="92D050"/>
          </a:solidFill>
        </p:spPr>
        <p:txBody>
          <a:bodyPr/>
          <a:lstStyle/>
          <a:p>
            <a:r>
              <a:rPr lang="en-GB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Who completes the ESAS-r?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50" y="1445046"/>
            <a:ext cx="9144000" cy="478576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2800" dirty="0"/>
              <a:t>Ideally, it is the patients opinion of </a:t>
            </a:r>
            <a:r>
              <a:rPr lang="en-GB" sz="2800" b="1" dirty="0"/>
              <a:t>their</a:t>
            </a:r>
            <a:r>
              <a:rPr lang="en-GB" sz="2800" dirty="0"/>
              <a:t> symptom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GB" sz="2800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2800" dirty="0"/>
              <a:t>If patient is mildly cognitively impaired or too sick to do so – it can be completed with assistance of family, caregiver, health care provider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GB" sz="2800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2800" dirty="0"/>
              <a:t>Patients and family should be given direction on how to complete form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8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</p:txBody>
      </p:sp>
      <p:pic>
        <p:nvPicPr>
          <p:cNvPr id="2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4AF967AF-EF98-354D-9AE9-94FAE87E18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11374" y="5996692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5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8DC640"/>
          </a:solidFill>
        </p:spPr>
        <p:txBody>
          <a:bodyPr/>
          <a:lstStyle/>
          <a:p>
            <a:r>
              <a:rPr lang="en-US" sz="4000" b="1" dirty="0"/>
              <a:t>Who completes the ESAS-r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If patient cannot participate at all, or refuses to do so – can be completed as objectively as possible by family, caregiver or health care provider alone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Whomever completed form, should be documented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4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1E133713-A6C1-B440-BEB8-0100960900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589832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8551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54925</TotalTime>
  <Words>634</Words>
  <Application>Microsoft Office PowerPoint</Application>
  <PresentationFormat>On-screen Show (4:3)</PresentationFormat>
  <Paragraphs>115</Paragraphs>
  <Slides>17</Slides>
  <Notes>16</Notes>
  <HiddenSlides>0</HiddenSlides>
  <MMClips>17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Marlett</vt:lpstr>
      <vt:lpstr>Myriad Pro</vt:lpstr>
      <vt:lpstr>Wingdings</vt:lpstr>
      <vt:lpstr>Default Design</vt:lpstr>
      <vt:lpstr>Document</vt:lpstr>
      <vt:lpstr>The Edmonton Symptom  Assessment System Revised (ESAS-r)  Quick Guide</vt:lpstr>
      <vt:lpstr>What is ESAS-r?</vt:lpstr>
      <vt:lpstr>Nine Common Symptoms</vt:lpstr>
      <vt:lpstr>Why is ESAS-r used? </vt:lpstr>
      <vt:lpstr>How to use ESAS-r tool?</vt:lpstr>
      <vt:lpstr>When to complete ESAS-r?</vt:lpstr>
      <vt:lpstr>When to complete ESAS-r?</vt:lpstr>
      <vt:lpstr>Who completes the ESAS-r?</vt:lpstr>
      <vt:lpstr>Who completes the ESAS-r </vt:lpstr>
      <vt:lpstr>PowerPoint Presentation</vt:lpstr>
      <vt:lpstr>Where to Document ESAS-r</vt:lpstr>
      <vt:lpstr>Steps to Document in ISM</vt:lpstr>
      <vt:lpstr>ESAS-r Graph</vt:lpstr>
      <vt:lpstr>Steps To Chart ESAS-r on Cerner</vt:lpstr>
      <vt:lpstr>To View ESAS Results on Cerner</vt:lpstr>
      <vt:lpstr>Online ESAS-r</vt:lpstr>
      <vt:lpstr>Patients Symptoms Matter</vt:lpstr>
    </vt:vector>
  </TitlesOfParts>
  <Company>PEIGOV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 ruckley</dc:creator>
  <cp:lastModifiedBy>Carolyn A. Villard</cp:lastModifiedBy>
  <cp:revision>191</cp:revision>
  <cp:lastPrinted>2019-01-14T17:32:43Z</cp:lastPrinted>
  <dcterms:created xsi:type="dcterms:W3CDTF">2008-10-28T12:17:52Z</dcterms:created>
  <dcterms:modified xsi:type="dcterms:W3CDTF">2020-11-17T14:44:28Z</dcterms:modified>
</cp:coreProperties>
</file>