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24" r:id="rId2"/>
    <p:sldId id="353" r:id="rId3"/>
    <p:sldId id="274" r:id="rId4"/>
    <p:sldId id="428" r:id="rId5"/>
    <p:sldId id="429" r:id="rId6"/>
    <p:sldId id="297" r:id="rId7"/>
    <p:sldId id="355" r:id="rId8"/>
    <p:sldId id="357" r:id="rId9"/>
    <p:sldId id="339" r:id="rId10"/>
    <p:sldId id="345" r:id="rId11"/>
    <p:sldId id="346" r:id="rId12"/>
    <p:sldId id="299" r:id="rId13"/>
    <p:sldId id="343" r:id="rId14"/>
    <p:sldId id="349" r:id="rId15"/>
    <p:sldId id="318" r:id="rId16"/>
    <p:sldId id="284" r:id="rId17"/>
    <p:sldId id="3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AA019E-7BFA-4B40-AF9E-2D92A09AC777}">
          <p14:sldIdLst>
            <p14:sldId id="324"/>
            <p14:sldId id="353"/>
            <p14:sldId id="274"/>
            <p14:sldId id="428"/>
            <p14:sldId id="429"/>
            <p14:sldId id="297"/>
            <p14:sldId id="355"/>
            <p14:sldId id="357"/>
            <p14:sldId id="339"/>
            <p14:sldId id="345"/>
            <p14:sldId id="346"/>
            <p14:sldId id="299"/>
            <p14:sldId id="343"/>
            <p14:sldId id="349"/>
            <p14:sldId id="318"/>
            <p14:sldId id="284"/>
            <p14:sldId id="33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6176B7-2639-8B73-75B1-F183A1C6120F}" name="Heather McIver" initials="HM" userId="S::hlmciver@ihis.org::09ef4e19-b05e-4c3b-891a-3878a40bc9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85"/>
    <a:srgbClr val="009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69305" autoAdjust="0"/>
  </p:normalViewPr>
  <p:slideViewPr>
    <p:cSldViewPr snapToGrid="0" snapToObjects="1">
      <p:cViewPr varScale="1">
        <p:scale>
          <a:sx n="41" d="100"/>
          <a:sy n="41" d="100"/>
        </p:scale>
        <p:origin x="1399" y="45"/>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E209E-44A0-4736-9BD1-2A1A1CE4B2E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FADC825-AFF2-4BAE-9960-7E930DC476D4}">
      <dgm:prSet phldrT="[Text]" phldr="0"/>
      <dgm:spPr/>
      <dgm:t>
        <a:bodyPr/>
        <a:lstStyle/>
        <a:p>
          <a:pPr algn="ctr"/>
          <a:r>
            <a:rPr lang="en-US" dirty="0"/>
            <a:t>1</a:t>
          </a:r>
        </a:p>
      </dgm:t>
    </dgm:pt>
    <dgm:pt modelId="{5DC8CCBC-0B2D-43EE-A457-C39CDEA67703}" type="parTrans" cxnId="{6F6FED08-E77F-4137-8A69-83718FEC697F}">
      <dgm:prSet/>
      <dgm:spPr/>
      <dgm:t>
        <a:bodyPr/>
        <a:lstStyle/>
        <a:p>
          <a:pPr algn="ctr"/>
          <a:endParaRPr lang="en-US"/>
        </a:p>
      </dgm:t>
    </dgm:pt>
    <dgm:pt modelId="{B4F29CB8-C213-43AB-9D6D-F2FE4329CB1A}" type="sibTrans" cxnId="{6F6FED08-E77F-4137-8A69-83718FEC697F}">
      <dgm:prSet/>
      <dgm:spPr/>
      <dgm:t>
        <a:bodyPr/>
        <a:lstStyle/>
        <a:p>
          <a:pPr algn="ctr"/>
          <a:endParaRPr lang="en-US"/>
        </a:p>
      </dgm:t>
    </dgm:pt>
    <dgm:pt modelId="{874D3FF4-1FFF-4F4D-9F56-1177C527B3E6}">
      <dgm:prSet phldrT="[Text]" phldr="0"/>
      <dgm:spPr/>
      <dgm:t>
        <a:bodyPr/>
        <a:lstStyle/>
        <a:p>
          <a:pPr algn="ctr"/>
          <a:r>
            <a:rPr lang="en-US" dirty="0"/>
            <a:t>2</a:t>
          </a:r>
        </a:p>
      </dgm:t>
    </dgm:pt>
    <dgm:pt modelId="{4250ED7F-77E9-4DE1-80F2-DB22284361FB}" type="parTrans" cxnId="{F711E067-3461-426E-92E5-7998198D4D7D}">
      <dgm:prSet/>
      <dgm:spPr/>
      <dgm:t>
        <a:bodyPr/>
        <a:lstStyle/>
        <a:p>
          <a:pPr algn="ctr"/>
          <a:endParaRPr lang="en-US"/>
        </a:p>
      </dgm:t>
    </dgm:pt>
    <dgm:pt modelId="{4477225E-B44C-4AB6-B572-F15359154316}" type="sibTrans" cxnId="{F711E067-3461-426E-92E5-7998198D4D7D}">
      <dgm:prSet/>
      <dgm:spPr/>
      <dgm:t>
        <a:bodyPr/>
        <a:lstStyle/>
        <a:p>
          <a:pPr algn="ctr"/>
          <a:endParaRPr lang="en-US"/>
        </a:p>
      </dgm:t>
    </dgm:pt>
    <dgm:pt modelId="{131E073C-027C-44D3-ABD3-839B247D07EE}">
      <dgm:prSet phldrT="[Text]" phldr="0"/>
      <dgm:spPr/>
      <dgm:t>
        <a:bodyPr/>
        <a:lstStyle/>
        <a:p>
          <a:pPr algn="ctr"/>
          <a:r>
            <a:rPr lang="en-US" dirty="0"/>
            <a:t>3</a:t>
          </a:r>
        </a:p>
      </dgm:t>
    </dgm:pt>
    <dgm:pt modelId="{08CAB264-DBA1-43F3-8949-1A33B97B313C}" type="parTrans" cxnId="{2C362A0A-A666-47C7-B853-32FF02A7626C}">
      <dgm:prSet/>
      <dgm:spPr/>
      <dgm:t>
        <a:bodyPr/>
        <a:lstStyle/>
        <a:p>
          <a:pPr algn="ctr"/>
          <a:endParaRPr lang="en-US"/>
        </a:p>
      </dgm:t>
    </dgm:pt>
    <dgm:pt modelId="{88A94F70-E9F9-4F43-B3F2-E82133816510}" type="sibTrans" cxnId="{2C362A0A-A666-47C7-B853-32FF02A7626C}">
      <dgm:prSet/>
      <dgm:spPr/>
      <dgm:t>
        <a:bodyPr/>
        <a:lstStyle/>
        <a:p>
          <a:pPr algn="ctr"/>
          <a:endParaRPr lang="en-US"/>
        </a:p>
      </dgm:t>
    </dgm:pt>
    <dgm:pt modelId="{49623411-5932-4EEF-93C2-9F603AF6AA2C}">
      <dgm:prSet phldrT="[Text]" phldr="0"/>
      <dgm:spPr/>
      <dgm:t>
        <a:bodyPr/>
        <a:lstStyle/>
        <a:p>
          <a:pPr algn="ctr"/>
          <a:r>
            <a:rPr lang="en-US"/>
            <a:t>4</a:t>
          </a:r>
          <a:endParaRPr lang="en-US" dirty="0"/>
        </a:p>
      </dgm:t>
    </dgm:pt>
    <dgm:pt modelId="{E99B4D15-07DF-4CF2-9375-0E7FC4801530}" type="parTrans" cxnId="{53595347-D562-475C-9F21-CEFC4E917009}">
      <dgm:prSet/>
      <dgm:spPr/>
      <dgm:t>
        <a:bodyPr/>
        <a:lstStyle/>
        <a:p>
          <a:pPr algn="ctr"/>
          <a:endParaRPr lang="en-US"/>
        </a:p>
      </dgm:t>
    </dgm:pt>
    <dgm:pt modelId="{BF96B765-3888-4F5E-94AC-B933104D84AD}" type="sibTrans" cxnId="{53595347-D562-475C-9F21-CEFC4E917009}">
      <dgm:prSet/>
      <dgm:spPr/>
      <dgm:t>
        <a:bodyPr/>
        <a:lstStyle/>
        <a:p>
          <a:pPr algn="ctr"/>
          <a:endParaRPr lang="en-US"/>
        </a:p>
      </dgm:t>
    </dgm:pt>
    <dgm:pt modelId="{34BD3FB9-8E4F-4951-8057-304BD42A38EA}">
      <dgm:prSet phldrT="[Text]" phldr="0"/>
      <dgm:spPr/>
      <dgm:t>
        <a:bodyPr/>
        <a:lstStyle/>
        <a:p>
          <a:pPr algn="ctr"/>
          <a:r>
            <a:rPr lang="en-US"/>
            <a:t>5</a:t>
          </a:r>
          <a:endParaRPr lang="en-US" dirty="0"/>
        </a:p>
      </dgm:t>
    </dgm:pt>
    <dgm:pt modelId="{0D563903-16A3-45F0-A664-22AFE2A19B33}" type="parTrans" cxnId="{3C04711C-CF61-411F-8A11-6709B99B03B2}">
      <dgm:prSet/>
      <dgm:spPr/>
      <dgm:t>
        <a:bodyPr/>
        <a:lstStyle/>
        <a:p>
          <a:pPr algn="ctr"/>
          <a:endParaRPr lang="en-US"/>
        </a:p>
      </dgm:t>
    </dgm:pt>
    <dgm:pt modelId="{C2FFF7FC-C6F6-4525-BA50-294CE6517A3D}" type="sibTrans" cxnId="{3C04711C-CF61-411F-8A11-6709B99B03B2}">
      <dgm:prSet/>
      <dgm:spPr/>
      <dgm:t>
        <a:bodyPr/>
        <a:lstStyle/>
        <a:p>
          <a:pPr algn="ctr"/>
          <a:endParaRPr lang="en-US"/>
        </a:p>
      </dgm:t>
    </dgm:pt>
    <dgm:pt modelId="{F092592B-4FB5-4C62-816F-D1CFFDD30F57}" type="pres">
      <dgm:prSet presAssocID="{394E209E-44A0-4736-9BD1-2A1A1CE4B2E5}" presName="Name0" presStyleCnt="0">
        <dgm:presLayoutVars>
          <dgm:dir/>
          <dgm:resizeHandles val="exact"/>
        </dgm:presLayoutVars>
      </dgm:prSet>
      <dgm:spPr/>
    </dgm:pt>
    <dgm:pt modelId="{40279E9C-2653-4DBF-9321-A67ECC324357}" type="pres">
      <dgm:prSet presAssocID="{DFADC825-AFF2-4BAE-9960-7E930DC476D4}" presName="node" presStyleLbl="node1" presStyleIdx="0" presStyleCnt="5" custLinFactX="-79095" custLinFactNeighborX="-100000" custLinFactNeighborY="4295">
        <dgm:presLayoutVars>
          <dgm:bulletEnabled val="1"/>
        </dgm:presLayoutVars>
      </dgm:prSet>
      <dgm:spPr/>
    </dgm:pt>
    <dgm:pt modelId="{E4EB21C0-C773-4C3C-965D-F6ED92100A96}" type="pres">
      <dgm:prSet presAssocID="{B4F29CB8-C213-43AB-9D6D-F2FE4329CB1A}" presName="sibTrans" presStyleLbl="sibTrans2D1" presStyleIdx="0" presStyleCnt="4"/>
      <dgm:spPr/>
    </dgm:pt>
    <dgm:pt modelId="{B23BC838-BDA4-408D-9435-C4CBC273654C}" type="pres">
      <dgm:prSet presAssocID="{B4F29CB8-C213-43AB-9D6D-F2FE4329CB1A}" presName="connectorText" presStyleLbl="sibTrans2D1" presStyleIdx="0" presStyleCnt="4"/>
      <dgm:spPr/>
    </dgm:pt>
    <dgm:pt modelId="{4D84DFC6-BCFB-4245-867B-56AB00C6A6AC}" type="pres">
      <dgm:prSet presAssocID="{874D3FF4-1FFF-4F4D-9F56-1177C527B3E6}" presName="node" presStyleLbl="node1" presStyleIdx="1" presStyleCnt="5">
        <dgm:presLayoutVars>
          <dgm:bulletEnabled val="1"/>
        </dgm:presLayoutVars>
      </dgm:prSet>
      <dgm:spPr/>
    </dgm:pt>
    <dgm:pt modelId="{E27C2387-DF47-4DAE-9CB4-02C27FCA9BCF}" type="pres">
      <dgm:prSet presAssocID="{4477225E-B44C-4AB6-B572-F15359154316}" presName="sibTrans" presStyleLbl="sibTrans2D1" presStyleIdx="1" presStyleCnt="4"/>
      <dgm:spPr/>
    </dgm:pt>
    <dgm:pt modelId="{C40A0747-86C9-4B31-B0CB-8E134AB45BE1}" type="pres">
      <dgm:prSet presAssocID="{4477225E-B44C-4AB6-B572-F15359154316}" presName="connectorText" presStyleLbl="sibTrans2D1" presStyleIdx="1" presStyleCnt="4"/>
      <dgm:spPr/>
    </dgm:pt>
    <dgm:pt modelId="{B2FAF4E4-B89C-4899-B6F7-B85987855052}" type="pres">
      <dgm:prSet presAssocID="{131E073C-027C-44D3-ABD3-839B247D07EE}" presName="node" presStyleLbl="node1" presStyleIdx="2" presStyleCnt="5">
        <dgm:presLayoutVars>
          <dgm:bulletEnabled val="1"/>
        </dgm:presLayoutVars>
      </dgm:prSet>
      <dgm:spPr/>
    </dgm:pt>
    <dgm:pt modelId="{5E527522-EA97-4C9E-A51A-ABBB6E5FD248}" type="pres">
      <dgm:prSet presAssocID="{88A94F70-E9F9-4F43-B3F2-E82133816510}" presName="sibTrans" presStyleLbl="sibTrans2D1" presStyleIdx="2" presStyleCnt="4"/>
      <dgm:spPr/>
    </dgm:pt>
    <dgm:pt modelId="{005CC519-6381-4EE1-9B80-7505190B3866}" type="pres">
      <dgm:prSet presAssocID="{88A94F70-E9F9-4F43-B3F2-E82133816510}" presName="connectorText" presStyleLbl="sibTrans2D1" presStyleIdx="2" presStyleCnt="4"/>
      <dgm:spPr/>
    </dgm:pt>
    <dgm:pt modelId="{C4C085CA-2A5D-49E0-842A-20534387A0B1}" type="pres">
      <dgm:prSet presAssocID="{49623411-5932-4EEF-93C2-9F603AF6AA2C}" presName="node" presStyleLbl="node1" presStyleIdx="3" presStyleCnt="5">
        <dgm:presLayoutVars>
          <dgm:bulletEnabled val="1"/>
        </dgm:presLayoutVars>
      </dgm:prSet>
      <dgm:spPr/>
    </dgm:pt>
    <dgm:pt modelId="{44D22E4A-E077-481B-A83B-310D48272A81}" type="pres">
      <dgm:prSet presAssocID="{BF96B765-3888-4F5E-94AC-B933104D84AD}" presName="sibTrans" presStyleLbl="sibTrans2D1" presStyleIdx="3" presStyleCnt="4"/>
      <dgm:spPr/>
    </dgm:pt>
    <dgm:pt modelId="{943B837C-6F88-4320-82F4-5D94B5347BB6}" type="pres">
      <dgm:prSet presAssocID="{BF96B765-3888-4F5E-94AC-B933104D84AD}" presName="connectorText" presStyleLbl="sibTrans2D1" presStyleIdx="3" presStyleCnt="4"/>
      <dgm:spPr/>
    </dgm:pt>
    <dgm:pt modelId="{7AE63287-A24C-4544-BF43-B4209C0C9F70}" type="pres">
      <dgm:prSet presAssocID="{34BD3FB9-8E4F-4951-8057-304BD42A38EA}" presName="node" presStyleLbl="node1" presStyleIdx="4" presStyleCnt="5">
        <dgm:presLayoutVars>
          <dgm:bulletEnabled val="1"/>
        </dgm:presLayoutVars>
      </dgm:prSet>
      <dgm:spPr/>
    </dgm:pt>
  </dgm:ptLst>
  <dgm:cxnLst>
    <dgm:cxn modelId="{63F8D905-8DA2-4460-9109-7D7C35F61BBB}" type="presOf" srcId="{88A94F70-E9F9-4F43-B3F2-E82133816510}" destId="{005CC519-6381-4EE1-9B80-7505190B3866}" srcOrd="1" destOrd="0" presId="urn:microsoft.com/office/officeart/2005/8/layout/process1"/>
    <dgm:cxn modelId="{6F6FED08-E77F-4137-8A69-83718FEC697F}" srcId="{394E209E-44A0-4736-9BD1-2A1A1CE4B2E5}" destId="{DFADC825-AFF2-4BAE-9960-7E930DC476D4}" srcOrd="0" destOrd="0" parTransId="{5DC8CCBC-0B2D-43EE-A457-C39CDEA67703}" sibTransId="{B4F29CB8-C213-43AB-9D6D-F2FE4329CB1A}"/>
    <dgm:cxn modelId="{2C362A0A-A666-47C7-B853-32FF02A7626C}" srcId="{394E209E-44A0-4736-9BD1-2A1A1CE4B2E5}" destId="{131E073C-027C-44D3-ABD3-839B247D07EE}" srcOrd="2" destOrd="0" parTransId="{08CAB264-DBA1-43F3-8949-1A33B97B313C}" sibTransId="{88A94F70-E9F9-4F43-B3F2-E82133816510}"/>
    <dgm:cxn modelId="{4DD9040E-82F9-47EC-B8D9-4E30FDF05AEE}" type="presOf" srcId="{B4F29CB8-C213-43AB-9D6D-F2FE4329CB1A}" destId="{B23BC838-BDA4-408D-9435-C4CBC273654C}" srcOrd="1" destOrd="0" presId="urn:microsoft.com/office/officeart/2005/8/layout/process1"/>
    <dgm:cxn modelId="{34F07811-964E-4633-AAC1-E741CEA441CF}" type="presOf" srcId="{B4F29CB8-C213-43AB-9D6D-F2FE4329CB1A}" destId="{E4EB21C0-C773-4C3C-965D-F6ED92100A96}" srcOrd="0" destOrd="0" presId="urn:microsoft.com/office/officeart/2005/8/layout/process1"/>
    <dgm:cxn modelId="{3C04711C-CF61-411F-8A11-6709B99B03B2}" srcId="{394E209E-44A0-4736-9BD1-2A1A1CE4B2E5}" destId="{34BD3FB9-8E4F-4951-8057-304BD42A38EA}" srcOrd="4" destOrd="0" parTransId="{0D563903-16A3-45F0-A664-22AFE2A19B33}" sibTransId="{C2FFF7FC-C6F6-4525-BA50-294CE6517A3D}"/>
    <dgm:cxn modelId="{9C08115E-87DE-4718-BC26-4D5C71B12B53}" type="presOf" srcId="{394E209E-44A0-4736-9BD1-2A1A1CE4B2E5}" destId="{F092592B-4FB5-4C62-816F-D1CFFDD30F57}" srcOrd="0" destOrd="0" presId="urn:microsoft.com/office/officeart/2005/8/layout/process1"/>
    <dgm:cxn modelId="{53595347-D562-475C-9F21-CEFC4E917009}" srcId="{394E209E-44A0-4736-9BD1-2A1A1CE4B2E5}" destId="{49623411-5932-4EEF-93C2-9F603AF6AA2C}" srcOrd="3" destOrd="0" parTransId="{E99B4D15-07DF-4CF2-9375-0E7FC4801530}" sibTransId="{BF96B765-3888-4F5E-94AC-B933104D84AD}"/>
    <dgm:cxn modelId="{F711E067-3461-426E-92E5-7998198D4D7D}" srcId="{394E209E-44A0-4736-9BD1-2A1A1CE4B2E5}" destId="{874D3FF4-1FFF-4F4D-9F56-1177C527B3E6}" srcOrd="1" destOrd="0" parTransId="{4250ED7F-77E9-4DE1-80F2-DB22284361FB}" sibTransId="{4477225E-B44C-4AB6-B572-F15359154316}"/>
    <dgm:cxn modelId="{C4A7EA4C-B578-4DA8-B145-563ABB6B48A2}" type="presOf" srcId="{4477225E-B44C-4AB6-B572-F15359154316}" destId="{E27C2387-DF47-4DAE-9CB4-02C27FCA9BCF}" srcOrd="0" destOrd="0" presId="urn:microsoft.com/office/officeart/2005/8/layout/process1"/>
    <dgm:cxn modelId="{240F8777-D30B-459B-844F-8EFDFC5A877B}" type="presOf" srcId="{88A94F70-E9F9-4F43-B3F2-E82133816510}" destId="{5E527522-EA97-4C9E-A51A-ABBB6E5FD248}" srcOrd="0" destOrd="0" presId="urn:microsoft.com/office/officeart/2005/8/layout/process1"/>
    <dgm:cxn modelId="{2BBC0179-4024-449F-B74E-82A996070DBB}" type="presOf" srcId="{874D3FF4-1FFF-4F4D-9F56-1177C527B3E6}" destId="{4D84DFC6-BCFB-4245-867B-56AB00C6A6AC}" srcOrd="0" destOrd="0" presId="urn:microsoft.com/office/officeart/2005/8/layout/process1"/>
    <dgm:cxn modelId="{327A6D7A-EDED-464E-9A85-B58EDD58B0CC}" type="presOf" srcId="{BF96B765-3888-4F5E-94AC-B933104D84AD}" destId="{943B837C-6F88-4320-82F4-5D94B5347BB6}" srcOrd="1" destOrd="0" presId="urn:microsoft.com/office/officeart/2005/8/layout/process1"/>
    <dgm:cxn modelId="{09AA0B86-AC0E-4670-83D0-52DE8034BA4F}" type="presOf" srcId="{BF96B765-3888-4F5E-94AC-B933104D84AD}" destId="{44D22E4A-E077-481B-A83B-310D48272A81}" srcOrd="0" destOrd="0" presId="urn:microsoft.com/office/officeart/2005/8/layout/process1"/>
    <dgm:cxn modelId="{ED636389-EFDA-4C85-890E-00303DEA97A2}" type="presOf" srcId="{131E073C-027C-44D3-ABD3-839B247D07EE}" destId="{B2FAF4E4-B89C-4899-B6F7-B85987855052}" srcOrd="0" destOrd="0" presId="urn:microsoft.com/office/officeart/2005/8/layout/process1"/>
    <dgm:cxn modelId="{B7EC1897-85F0-4340-8B76-12FB8817E155}" type="presOf" srcId="{49623411-5932-4EEF-93C2-9F603AF6AA2C}" destId="{C4C085CA-2A5D-49E0-842A-20534387A0B1}" srcOrd="0" destOrd="0" presId="urn:microsoft.com/office/officeart/2005/8/layout/process1"/>
    <dgm:cxn modelId="{1B4E92C6-1912-4F7A-B311-C2AC53772FD5}" type="presOf" srcId="{34BD3FB9-8E4F-4951-8057-304BD42A38EA}" destId="{7AE63287-A24C-4544-BF43-B4209C0C9F70}" srcOrd="0" destOrd="0" presId="urn:microsoft.com/office/officeart/2005/8/layout/process1"/>
    <dgm:cxn modelId="{16F37CC8-BE03-4FEF-AC83-BB4DBBFA8E35}" type="presOf" srcId="{4477225E-B44C-4AB6-B572-F15359154316}" destId="{C40A0747-86C9-4B31-B0CB-8E134AB45BE1}" srcOrd="1" destOrd="0" presId="urn:microsoft.com/office/officeart/2005/8/layout/process1"/>
    <dgm:cxn modelId="{97905BCF-E40B-481E-BF2C-8897DDEF40D8}" type="presOf" srcId="{DFADC825-AFF2-4BAE-9960-7E930DC476D4}" destId="{40279E9C-2653-4DBF-9321-A67ECC324357}" srcOrd="0" destOrd="0" presId="urn:microsoft.com/office/officeart/2005/8/layout/process1"/>
    <dgm:cxn modelId="{44E8DFCE-0EB3-46FC-A7F5-F389B9E9AAC7}" type="presParOf" srcId="{F092592B-4FB5-4C62-816F-D1CFFDD30F57}" destId="{40279E9C-2653-4DBF-9321-A67ECC324357}" srcOrd="0" destOrd="0" presId="urn:microsoft.com/office/officeart/2005/8/layout/process1"/>
    <dgm:cxn modelId="{5A474F8F-9E2C-4ACE-B579-5278A93E031D}" type="presParOf" srcId="{F092592B-4FB5-4C62-816F-D1CFFDD30F57}" destId="{E4EB21C0-C773-4C3C-965D-F6ED92100A96}" srcOrd="1" destOrd="0" presId="urn:microsoft.com/office/officeart/2005/8/layout/process1"/>
    <dgm:cxn modelId="{4AA7CA1E-728D-46F8-AE22-E03DDE51980B}" type="presParOf" srcId="{E4EB21C0-C773-4C3C-965D-F6ED92100A96}" destId="{B23BC838-BDA4-408D-9435-C4CBC273654C}" srcOrd="0" destOrd="0" presId="urn:microsoft.com/office/officeart/2005/8/layout/process1"/>
    <dgm:cxn modelId="{F9EEC1B4-5403-4729-A7FB-B90CB7582923}" type="presParOf" srcId="{F092592B-4FB5-4C62-816F-D1CFFDD30F57}" destId="{4D84DFC6-BCFB-4245-867B-56AB00C6A6AC}" srcOrd="2" destOrd="0" presId="urn:microsoft.com/office/officeart/2005/8/layout/process1"/>
    <dgm:cxn modelId="{35935D40-A338-472C-9445-E29901A7C666}" type="presParOf" srcId="{F092592B-4FB5-4C62-816F-D1CFFDD30F57}" destId="{E27C2387-DF47-4DAE-9CB4-02C27FCA9BCF}" srcOrd="3" destOrd="0" presId="urn:microsoft.com/office/officeart/2005/8/layout/process1"/>
    <dgm:cxn modelId="{FB1631E3-FF6D-4C97-B82D-42E37497F3BC}" type="presParOf" srcId="{E27C2387-DF47-4DAE-9CB4-02C27FCA9BCF}" destId="{C40A0747-86C9-4B31-B0CB-8E134AB45BE1}" srcOrd="0" destOrd="0" presId="urn:microsoft.com/office/officeart/2005/8/layout/process1"/>
    <dgm:cxn modelId="{6CE206FF-49B4-44A7-8027-6BD1FD2A9141}" type="presParOf" srcId="{F092592B-4FB5-4C62-816F-D1CFFDD30F57}" destId="{B2FAF4E4-B89C-4899-B6F7-B85987855052}" srcOrd="4" destOrd="0" presId="urn:microsoft.com/office/officeart/2005/8/layout/process1"/>
    <dgm:cxn modelId="{BDBA8B9E-C0B2-4581-BF5E-14029C157D1B}" type="presParOf" srcId="{F092592B-4FB5-4C62-816F-D1CFFDD30F57}" destId="{5E527522-EA97-4C9E-A51A-ABBB6E5FD248}" srcOrd="5" destOrd="0" presId="urn:microsoft.com/office/officeart/2005/8/layout/process1"/>
    <dgm:cxn modelId="{A0715053-3DD9-4984-815B-06C7AB36AEC2}" type="presParOf" srcId="{5E527522-EA97-4C9E-A51A-ABBB6E5FD248}" destId="{005CC519-6381-4EE1-9B80-7505190B3866}" srcOrd="0" destOrd="0" presId="urn:microsoft.com/office/officeart/2005/8/layout/process1"/>
    <dgm:cxn modelId="{819572F1-0EAC-4A2C-A1D1-CF14F060CB19}" type="presParOf" srcId="{F092592B-4FB5-4C62-816F-D1CFFDD30F57}" destId="{C4C085CA-2A5D-49E0-842A-20534387A0B1}" srcOrd="6" destOrd="0" presId="urn:microsoft.com/office/officeart/2005/8/layout/process1"/>
    <dgm:cxn modelId="{331AECAA-B8D9-4E65-BEB0-7E73F030EFFC}" type="presParOf" srcId="{F092592B-4FB5-4C62-816F-D1CFFDD30F57}" destId="{44D22E4A-E077-481B-A83B-310D48272A81}" srcOrd="7" destOrd="0" presId="urn:microsoft.com/office/officeart/2005/8/layout/process1"/>
    <dgm:cxn modelId="{3B0295A8-A9A4-4C21-80AA-A77A8CA154A2}" type="presParOf" srcId="{44D22E4A-E077-481B-A83B-310D48272A81}" destId="{943B837C-6F88-4320-82F4-5D94B5347BB6}" srcOrd="0" destOrd="0" presId="urn:microsoft.com/office/officeart/2005/8/layout/process1"/>
    <dgm:cxn modelId="{0F3FF37A-6C84-4B2D-A5D5-56FFAE900D1E}" type="presParOf" srcId="{F092592B-4FB5-4C62-816F-D1CFFDD30F57}" destId="{7AE63287-A24C-4544-BF43-B4209C0C9F7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79E9C-2653-4DBF-9321-A67ECC324357}">
      <dsp:nvSpPr>
        <dsp:cNvPr id="0" name=""/>
        <dsp:cNvSpPr/>
      </dsp:nvSpPr>
      <dsp:spPr>
        <a:xfrm>
          <a:off x="0" y="1491408"/>
          <a:ext cx="1172433" cy="703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a:off x="20604" y="1512012"/>
        <a:ext cx="1131225" cy="662252"/>
      </dsp:txXfrm>
    </dsp:sp>
    <dsp:sp modelId="{E4EB21C0-C773-4C3C-965D-F6ED92100A96}">
      <dsp:nvSpPr>
        <dsp:cNvPr id="0" name=""/>
        <dsp:cNvSpPr/>
      </dsp:nvSpPr>
      <dsp:spPr>
        <a:xfrm rot="21536873">
          <a:off x="1290601" y="1682519"/>
          <a:ext cx="250602" cy="290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90607" y="1741362"/>
        <a:ext cx="175421" cy="174457"/>
      </dsp:txXfrm>
    </dsp:sp>
    <dsp:sp modelId="{4D84DFC6-BCFB-4245-867B-56AB00C6A6AC}">
      <dsp:nvSpPr>
        <dsp:cNvPr id="0" name=""/>
        <dsp:cNvSpPr/>
      </dsp:nvSpPr>
      <dsp:spPr>
        <a:xfrm>
          <a:off x="1645189" y="1461194"/>
          <a:ext cx="1172433" cy="703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a:off x="1665793" y="1481798"/>
        <a:ext cx="1131225" cy="662252"/>
      </dsp:txXfrm>
    </dsp:sp>
    <dsp:sp modelId="{E27C2387-DF47-4DAE-9CB4-02C27FCA9BCF}">
      <dsp:nvSpPr>
        <dsp:cNvPr id="0" name=""/>
        <dsp:cNvSpPr/>
      </dsp:nvSpPr>
      <dsp:spPr>
        <a:xfrm>
          <a:off x="2934866" y="1667543"/>
          <a:ext cx="248555" cy="290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34866" y="1725696"/>
        <a:ext cx="173989" cy="174457"/>
      </dsp:txXfrm>
    </dsp:sp>
    <dsp:sp modelId="{B2FAF4E4-B89C-4899-B6F7-B85987855052}">
      <dsp:nvSpPr>
        <dsp:cNvPr id="0" name=""/>
        <dsp:cNvSpPr/>
      </dsp:nvSpPr>
      <dsp:spPr>
        <a:xfrm>
          <a:off x="3286596" y="1461194"/>
          <a:ext cx="1172433" cy="703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a:off x="3307200" y="1481798"/>
        <a:ext cx="1131225" cy="662252"/>
      </dsp:txXfrm>
    </dsp:sp>
    <dsp:sp modelId="{5E527522-EA97-4C9E-A51A-ABBB6E5FD248}">
      <dsp:nvSpPr>
        <dsp:cNvPr id="0" name=""/>
        <dsp:cNvSpPr/>
      </dsp:nvSpPr>
      <dsp:spPr>
        <a:xfrm>
          <a:off x="4576273" y="1667543"/>
          <a:ext cx="248555" cy="290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576273" y="1725696"/>
        <a:ext cx="173989" cy="174457"/>
      </dsp:txXfrm>
    </dsp:sp>
    <dsp:sp modelId="{C4C085CA-2A5D-49E0-842A-20534387A0B1}">
      <dsp:nvSpPr>
        <dsp:cNvPr id="0" name=""/>
        <dsp:cNvSpPr/>
      </dsp:nvSpPr>
      <dsp:spPr>
        <a:xfrm>
          <a:off x="4928003" y="1461194"/>
          <a:ext cx="1172433" cy="703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4</a:t>
          </a:r>
          <a:endParaRPr lang="en-US" sz="3000" kern="1200" dirty="0"/>
        </a:p>
      </dsp:txBody>
      <dsp:txXfrm>
        <a:off x="4948607" y="1481798"/>
        <a:ext cx="1131225" cy="662252"/>
      </dsp:txXfrm>
    </dsp:sp>
    <dsp:sp modelId="{44D22E4A-E077-481B-A83B-310D48272A81}">
      <dsp:nvSpPr>
        <dsp:cNvPr id="0" name=""/>
        <dsp:cNvSpPr/>
      </dsp:nvSpPr>
      <dsp:spPr>
        <a:xfrm>
          <a:off x="6217681" y="1667543"/>
          <a:ext cx="248555" cy="290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217681" y="1725696"/>
        <a:ext cx="173989" cy="174457"/>
      </dsp:txXfrm>
    </dsp:sp>
    <dsp:sp modelId="{7AE63287-A24C-4544-BF43-B4209C0C9F70}">
      <dsp:nvSpPr>
        <dsp:cNvPr id="0" name=""/>
        <dsp:cNvSpPr/>
      </dsp:nvSpPr>
      <dsp:spPr>
        <a:xfrm>
          <a:off x="6569411" y="1461194"/>
          <a:ext cx="1172433" cy="703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5</a:t>
          </a:r>
          <a:endParaRPr lang="en-US" sz="3000" kern="1200" dirty="0"/>
        </a:p>
      </dsp:txBody>
      <dsp:txXfrm>
        <a:off x="6590015" y="1481798"/>
        <a:ext cx="1131225" cy="6622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550B8-481E-F04C-8F5A-5A7E4F17F59E}" type="datetimeFigureOut">
              <a:rPr lang="en-US" smtClean="0"/>
              <a:pPr/>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684E5-28FA-B64C-8F32-8073FFEDD4D9}" type="slidenum">
              <a:rPr lang="en-US" smtClean="0"/>
              <a:pPr/>
              <a:t>‹#›</a:t>
            </a:fld>
            <a:endParaRPr lang="en-US"/>
          </a:p>
        </p:txBody>
      </p:sp>
    </p:spTree>
    <p:extLst>
      <p:ext uri="{BB962C8B-B14F-4D97-AF65-F5344CB8AC3E}">
        <p14:creationId xmlns:p14="http://schemas.microsoft.com/office/powerpoint/2010/main" val="199166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ealthapps.gpei.ca/phdms/logi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Created Nov 25, 2025</a:t>
            </a:r>
            <a:endParaRPr lang="en-US" dirty="0"/>
          </a:p>
        </p:txBody>
      </p:sp>
      <p:sp>
        <p:nvSpPr>
          <p:cNvPr id="4" name="Slide Number Placeholder 3"/>
          <p:cNvSpPr>
            <a:spLocks noGrp="1"/>
          </p:cNvSpPr>
          <p:nvPr>
            <p:ph type="sldNum" sz="quarter" idx="10"/>
          </p:nvPr>
        </p:nvSpPr>
        <p:spPr/>
        <p:txBody>
          <a:bodyPr/>
          <a:lstStyle/>
          <a:p>
            <a:fld id="{677684E5-28FA-B64C-8F32-8073FFEDD4D9}" type="slidenum">
              <a:rPr lang="en-US" smtClean="0"/>
              <a:pPr/>
              <a:t>1</a:t>
            </a:fld>
            <a:endParaRPr lang="en-US"/>
          </a:p>
        </p:txBody>
      </p:sp>
    </p:spTree>
    <p:extLst>
      <p:ext uri="{BB962C8B-B14F-4D97-AF65-F5344CB8AC3E}">
        <p14:creationId xmlns:p14="http://schemas.microsoft.com/office/powerpoint/2010/main" val="174819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paper forms are submitted by health care providers (ex. Primary care; acute care). Community Pharmacists enter information electronically into the PHDMS. Ongoing work to add consult forms to the EMR and CIS documentation programs. Updates will be provided when indicated. </a:t>
            </a:r>
          </a:p>
          <a:p>
            <a:pPr marL="349415" indent="-349415" defTabSz="931774">
              <a:lnSpc>
                <a:spcPct val="107000"/>
              </a:lnSpc>
              <a:buFont typeface="Symbol" panose="05050102010706020507" pitchFamily="18" charset="2"/>
              <a:buChar char=""/>
              <a:defRPr/>
            </a:pPr>
            <a:endParaRPr lang="en-CA" sz="2400" kern="100" dirty="0">
              <a:solidFill>
                <a:schemeClr val="tx1">
                  <a:lumMod val="65000"/>
                  <a:lumOff val="35000"/>
                </a:schemeClr>
              </a:solidFill>
              <a:latin typeface="Abadi Extra Light" panose="020B0204020104020204" pitchFamily="34" charset="0"/>
              <a:ea typeface="Aptos" panose="020B0004020202020204" pitchFamily="34" charset="0"/>
              <a:cs typeface="Times New Roman" panose="02020603050405020304" pitchFamily="18" charset="0"/>
            </a:endParaRPr>
          </a:p>
          <a:p>
            <a:pPr marL="0" indent="0" defTabSz="931774">
              <a:lnSpc>
                <a:spcPct val="107000"/>
              </a:lnSpc>
              <a:buFont typeface="Symbol" panose="05050102010706020507" pitchFamily="18" charset="2"/>
              <a:buNone/>
              <a:defRPr/>
            </a:pPr>
            <a:r>
              <a:rPr lang="en-CA" sz="2400" kern="100" dirty="0">
                <a:solidFill>
                  <a:schemeClr val="tx1">
                    <a:lumMod val="65000"/>
                    <a:lumOff val="35000"/>
                  </a:schemeClr>
                </a:solidFill>
                <a:latin typeface="Abadi Extra Light" panose="020B0204020104020204" pitchFamily="34" charset="0"/>
                <a:ea typeface="Aptos" panose="020B0004020202020204" pitchFamily="34" charset="0"/>
                <a:cs typeface="Times New Roman" panose="02020603050405020304" pitchFamily="18" charset="0"/>
              </a:rPr>
              <a:t>Pharmacy enrollment follows same guidelines as PCN’s: </a:t>
            </a:r>
            <a:r>
              <a:rPr lang="en-CA" sz="2400" b="1" kern="100" dirty="0">
                <a:solidFill>
                  <a:schemeClr val="tx1">
                    <a:lumMod val="65000"/>
                    <a:lumOff val="35000"/>
                  </a:schemeClr>
                </a:solidFill>
                <a:latin typeface="Abadi Extra Light" panose="020B0204020104020204" pitchFamily="34" charset="0"/>
                <a:ea typeface="Aptos" panose="020B0004020202020204" pitchFamily="34" charset="0"/>
                <a:cs typeface="Times New Roman" panose="02020603050405020304" pitchFamily="18" charset="0"/>
              </a:rPr>
              <a:t>product billing not available until confirmed eligible by Pharmacare (1-2 business days)</a:t>
            </a:r>
          </a:p>
          <a:p>
            <a:pPr marL="342900" indent="-342900" defTabSz="931774">
              <a:lnSpc>
                <a:spcPct val="107000"/>
              </a:lnSpc>
              <a:buFont typeface="Arial" panose="020B0604020202020204" pitchFamily="34" charset="0"/>
              <a:buChar char="•"/>
              <a:defRPr/>
            </a:pPr>
            <a:r>
              <a:rPr lang="en-CA" sz="2400" kern="100" dirty="0">
                <a:solidFill>
                  <a:schemeClr val="tx1">
                    <a:lumMod val="65000"/>
                    <a:lumOff val="35000"/>
                  </a:schemeClr>
                </a:solidFill>
                <a:ea typeface="Aptos" panose="020B0004020202020204" pitchFamily="34" charset="0"/>
                <a:cs typeface="Times New Roman" panose="02020603050405020304" pitchFamily="18" charset="0"/>
              </a:rPr>
              <a:t>Require access to the </a:t>
            </a:r>
            <a:r>
              <a:rPr lang="en-CA" sz="2400" u="sng" kern="100" dirty="0">
                <a:solidFill>
                  <a:schemeClr val="tx1">
                    <a:lumMod val="65000"/>
                    <a:lumOff val="35000"/>
                  </a:schemeClr>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Population Health Data Management System (PHDMS)</a:t>
            </a:r>
            <a:r>
              <a:rPr lang="en-CA" sz="2400" kern="100" dirty="0">
                <a:solidFill>
                  <a:schemeClr val="tx1">
                    <a:lumMod val="65000"/>
                    <a:lumOff val="35000"/>
                  </a:schemeClr>
                </a:solidFill>
                <a:ea typeface="Times New Roman" panose="02020603050405020304" pitchFamily="18" charset="0"/>
                <a:cs typeface="Times New Roman" panose="02020603050405020304" pitchFamily="18" charset="0"/>
              </a:rPr>
              <a:t> </a:t>
            </a:r>
          </a:p>
          <a:p>
            <a:endParaRPr lang="en-US" dirty="0"/>
          </a:p>
          <a:p>
            <a:pPr marL="0" indent="0">
              <a:buFont typeface="Arial" panose="020B0604020202020204" pitchFamily="34" charset="0"/>
              <a:buNone/>
            </a:pPr>
            <a:r>
              <a:rPr lang="en-US" dirty="0"/>
              <a:t>Prescription medication: </a:t>
            </a:r>
          </a:p>
          <a:p>
            <a:pPr marL="171450" indent="-171450">
              <a:buFont typeface="Arial" panose="020B0604020202020204" pitchFamily="34" charset="0"/>
              <a:buChar char="•"/>
            </a:pPr>
            <a:r>
              <a:rPr lang="en-US" kern="100" dirty="0">
                <a:solidFill>
                  <a:schemeClr val="tx1">
                    <a:lumMod val="65000"/>
                    <a:lumOff val="35000"/>
                  </a:schemeClr>
                </a:solidFill>
                <a:latin typeface="Abadi Extra Light" panose="020B0204020104020204" pitchFamily="34" charset="0"/>
                <a:ea typeface="Aptos" panose="020B0004020202020204" pitchFamily="34" charset="0"/>
                <a:cs typeface="Times New Roman" panose="02020603050405020304" pitchFamily="18" charset="0"/>
              </a:rPr>
              <a:t>Patient enrolls with PCN – chooses prescription medication.</a:t>
            </a:r>
          </a:p>
          <a:p>
            <a:pPr marL="171450" indent="-171450">
              <a:buFont typeface="Arial" panose="020B0604020202020204" pitchFamily="34" charset="0"/>
              <a:buChar char="•"/>
            </a:pPr>
            <a:r>
              <a:rPr lang="en-US" kern="100" dirty="0">
                <a:solidFill>
                  <a:schemeClr val="tx1">
                    <a:lumMod val="65000"/>
                    <a:lumOff val="35000"/>
                  </a:schemeClr>
                </a:solidFill>
                <a:latin typeface="Abadi Extra Light" panose="020B0204020104020204" pitchFamily="34" charset="0"/>
                <a:ea typeface="Aptos" panose="020B0004020202020204" pitchFamily="34" charset="0"/>
                <a:cs typeface="Times New Roman" panose="02020603050405020304" pitchFamily="18" charset="0"/>
              </a:rPr>
              <a:t>PCN can refer patient to pharmacy – Pharmacy will complete a *new* SCP assessment if patient requires a prescription.</a:t>
            </a:r>
          </a:p>
          <a:p>
            <a:pPr marL="171450" indent="-171450">
              <a:buFont typeface="Arial" panose="020B0604020202020204" pitchFamily="34" charset="0"/>
              <a:buChar char="•"/>
            </a:pPr>
            <a:r>
              <a:rPr lang="en-US" dirty="0"/>
              <a:t>Need to be explicit with patient that pharmacist will be completing a duplicate assessment (legally must perform an assessment to write prescription )</a:t>
            </a:r>
          </a:p>
          <a:p>
            <a:pPr marL="171450" indent="-171450">
              <a:buFont typeface="Arial" panose="020B0604020202020204" pitchFamily="34" charset="0"/>
              <a:buChar char="•"/>
            </a:pPr>
            <a:endParaRPr lang="en-US" dirty="0"/>
          </a:p>
          <a:p>
            <a:pPr rtl="0" fontAlgn="ctr">
              <a:buFont typeface="+mj-lt"/>
              <a:buNone/>
            </a:pPr>
            <a:r>
              <a:rPr lang="en-US" sz="1100" dirty="0">
                <a:latin typeface="Calibri" panose="020F0502020204030204" pitchFamily="34" charset="0"/>
              </a:rPr>
              <a:t>Acute Care: On admission, patients’ smoking status is identified. RT or RN will meet with the patient to determine eligibility for the smoking cessation program. Enrollment to the program starts once discharged. The patient is referred to a Primary care network; </a:t>
            </a:r>
            <a:r>
              <a:rPr lang="en-US" sz="1100" dirty="0">
                <a:latin typeface="Aptos" panose="020B0004020202020204" pitchFamily="34" charset="0"/>
              </a:rPr>
              <a:t>PCN completes the intake form. </a:t>
            </a:r>
            <a:endParaRPr lang="en-US" dirty="0"/>
          </a:p>
          <a:p>
            <a:endParaRPr lang="en-US" dirty="0"/>
          </a:p>
        </p:txBody>
      </p:sp>
      <p:sp>
        <p:nvSpPr>
          <p:cNvPr id="4" name="Slide Number Placeholder 3"/>
          <p:cNvSpPr>
            <a:spLocks noGrp="1"/>
          </p:cNvSpPr>
          <p:nvPr>
            <p:ph type="sldNum" sz="quarter" idx="5"/>
          </p:nvPr>
        </p:nvSpPr>
        <p:spPr/>
        <p:txBody>
          <a:bodyPr/>
          <a:lstStyle/>
          <a:p>
            <a:fld id="{677684E5-28FA-B64C-8F32-8073FFEDD4D9}" type="slidenum">
              <a:rPr lang="en-US" smtClean="0"/>
              <a:pPr/>
              <a:t>10</a:t>
            </a:fld>
            <a:endParaRPr lang="en-US"/>
          </a:p>
        </p:txBody>
      </p:sp>
    </p:spTree>
    <p:extLst>
      <p:ext uri="{BB962C8B-B14F-4D97-AF65-F5344CB8AC3E}">
        <p14:creationId xmlns:p14="http://schemas.microsoft.com/office/powerpoint/2010/main" val="41335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care/Community Providers (except Pharmacy): The form is called ‘Intake Form for Drug Cost Assistance’. </a:t>
            </a:r>
          </a:p>
          <a:p>
            <a:r>
              <a:rPr lang="en-US" dirty="0"/>
              <a:t>Pharmacy providers: Submit this form electronically on the PHDMS</a:t>
            </a:r>
          </a:p>
          <a:p>
            <a:endParaRPr lang="en-US" dirty="0"/>
          </a:p>
        </p:txBody>
      </p:sp>
      <p:sp>
        <p:nvSpPr>
          <p:cNvPr id="4" name="Slide Number Placeholder 3"/>
          <p:cNvSpPr>
            <a:spLocks noGrp="1"/>
          </p:cNvSpPr>
          <p:nvPr>
            <p:ph type="sldNum" sz="quarter" idx="5"/>
          </p:nvPr>
        </p:nvSpPr>
        <p:spPr/>
        <p:txBody>
          <a:bodyPr/>
          <a:lstStyle/>
          <a:p>
            <a:fld id="{677684E5-28FA-B64C-8F32-8073FFEDD4D9}" type="slidenum">
              <a:rPr lang="en-US" smtClean="0"/>
              <a:pPr/>
              <a:t>11</a:t>
            </a:fld>
            <a:endParaRPr lang="en-US"/>
          </a:p>
        </p:txBody>
      </p:sp>
    </p:spTree>
    <p:extLst>
      <p:ext uri="{BB962C8B-B14F-4D97-AF65-F5344CB8AC3E}">
        <p14:creationId xmlns:p14="http://schemas.microsoft.com/office/powerpoint/2010/main" val="235341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DB812-75DB-5B69-CD50-8C0A263D3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B3050-497E-314F-9F14-DD3673C1B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592F4-FC62-F4C8-A2AA-18E5A3F93889}"/>
              </a:ext>
            </a:extLst>
          </p:cNvPr>
          <p:cNvSpPr>
            <a:spLocks noGrp="1"/>
          </p:cNvSpPr>
          <p:nvPr>
            <p:ph type="body" idx="1"/>
          </p:nvPr>
        </p:nvSpPr>
        <p:spPr/>
        <p:txBody>
          <a:bodyPr/>
          <a:lstStyle/>
          <a:p>
            <a:pPr marL="174708" indent="-174708">
              <a:buFont typeface="Arial" panose="020B0604020202020204" pitchFamily="34" charset="0"/>
              <a:buChar char="•"/>
            </a:pPr>
            <a:r>
              <a:rPr lang="en-US" dirty="0"/>
              <a:t>Monitor progress, adjust treatment plans and provide ongoing tobacco cessation support</a:t>
            </a:r>
          </a:p>
          <a:p>
            <a:pPr marL="174708" indent="-174708">
              <a:buFont typeface="Arial" panose="020B0604020202020204" pitchFamily="34" charset="0"/>
              <a:buChar char="•"/>
            </a:pPr>
            <a:r>
              <a:rPr lang="en-US" b="1" dirty="0"/>
              <a:t>Consultation Forms </a:t>
            </a:r>
            <a:r>
              <a:rPr lang="en-US" dirty="0"/>
              <a:t>have to be completed and sent prior to follow-up forms </a:t>
            </a:r>
          </a:p>
          <a:p>
            <a:pPr marL="174708" indent="-174708">
              <a:buFont typeface="Arial" panose="020B0604020202020204" pitchFamily="34" charset="0"/>
              <a:buChar char="•"/>
            </a:pPr>
            <a:r>
              <a:rPr lang="en-US" b="1" dirty="0"/>
              <a:t>Issue</a:t>
            </a:r>
            <a:r>
              <a:rPr lang="en-US" dirty="0"/>
              <a:t>: follow-up forms have been received with no consultation received prior </a:t>
            </a:r>
          </a:p>
          <a:p>
            <a:pPr marL="232943">
              <a:lnSpc>
                <a:spcPct val="107000"/>
              </a:lnSpc>
            </a:pPr>
            <a:endParaRPr lang="en-US" dirty="0"/>
          </a:p>
          <a:p>
            <a:pPr marL="407651" indent="-174708">
              <a:lnSpc>
                <a:spcPct val="107000"/>
              </a:lnSpc>
              <a:buFont typeface="Arial" panose="020B0604020202020204" pitchFamily="34" charset="0"/>
              <a:buChar char="•"/>
            </a:pPr>
            <a:r>
              <a:rPr lang="en-US" b="1" dirty="0">
                <a:latin typeface="Abadi Extra Light" panose="020B0204020104020204" pitchFamily="34" charset="0"/>
              </a:rPr>
              <a:t>Short-Term Follow-up:</a:t>
            </a:r>
            <a:r>
              <a:rPr lang="en-US" dirty="0">
                <a:latin typeface="Abadi Extra Light" panose="020B0204020104020204" pitchFamily="34" charset="0"/>
              </a:rPr>
              <a:t> Scheduled </a:t>
            </a:r>
            <a:r>
              <a:rPr lang="en-US" b="1" dirty="0">
                <a:latin typeface="Abadi Extra Light" panose="020B0204020104020204" pitchFamily="34" charset="0"/>
              </a:rPr>
              <a:t>1-2 weeks </a:t>
            </a:r>
            <a:r>
              <a:rPr lang="en-US" dirty="0">
                <a:latin typeface="Abadi Extra Light" panose="020B0204020104020204" pitchFamily="34" charset="0"/>
              </a:rPr>
              <a:t>after the initial consultation to allow for early assessment of progress and adjustment of the cessation plan. </a:t>
            </a:r>
          </a:p>
          <a:p>
            <a:pPr marL="407651" indent="-174708">
              <a:lnSpc>
                <a:spcPct val="107000"/>
              </a:lnSpc>
              <a:buFont typeface="Arial" panose="020B0604020202020204" pitchFamily="34" charset="0"/>
              <a:buChar char="•"/>
            </a:pPr>
            <a:r>
              <a:rPr lang="en-US" b="1" dirty="0">
                <a:latin typeface="Abadi Extra Light" panose="020B0204020104020204" pitchFamily="34" charset="0"/>
              </a:rPr>
              <a:t>Mid Term Follow-up:</a:t>
            </a:r>
            <a:r>
              <a:rPr lang="en-US" dirty="0">
                <a:latin typeface="Abadi Extra Light" panose="020B0204020104020204" pitchFamily="34" charset="0"/>
              </a:rPr>
              <a:t> Scheduled </a:t>
            </a:r>
            <a:r>
              <a:rPr lang="en-US" b="1" dirty="0">
                <a:latin typeface="Abadi Extra Light" panose="020B0204020104020204" pitchFamily="34" charset="0"/>
              </a:rPr>
              <a:t>1-2 months </a:t>
            </a:r>
            <a:r>
              <a:rPr lang="en-US" dirty="0">
                <a:latin typeface="Abadi Extra Light" panose="020B0204020104020204" pitchFamily="34" charset="0"/>
              </a:rPr>
              <a:t>after initial consultation to evaluate ongoing progress and address any challenges. </a:t>
            </a:r>
          </a:p>
          <a:p>
            <a:pPr marL="407651" indent="-174708">
              <a:lnSpc>
                <a:spcPct val="107000"/>
              </a:lnSpc>
              <a:buFont typeface="Arial" panose="020B0604020202020204" pitchFamily="34" charset="0"/>
              <a:buChar char="•"/>
            </a:pPr>
            <a:r>
              <a:rPr lang="en-US" b="1" dirty="0">
                <a:latin typeface="Abadi Extra Light" panose="020B0204020104020204" pitchFamily="34" charset="0"/>
              </a:rPr>
              <a:t>Long Term Follow-up:</a:t>
            </a:r>
            <a:r>
              <a:rPr lang="en-US" dirty="0">
                <a:latin typeface="Abadi Extra Light" panose="020B0204020104020204" pitchFamily="34" charset="0"/>
              </a:rPr>
              <a:t> Scheduled for </a:t>
            </a:r>
            <a:r>
              <a:rPr lang="en-US" b="1" dirty="0">
                <a:latin typeface="Abadi Extra Light" panose="020B0204020104020204" pitchFamily="34" charset="0"/>
              </a:rPr>
              <a:t>end of treatment plan </a:t>
            </a:r>
            <a:r>
              <a:rPr lang="en-US" dirty="0">
                <a:latin typeface="Abadi Extra Light" panose="020B0204020104020204" pitchFamily="34" charset="0"/>
              </a:rPr>
              <a:t>for maintaining cessation success and preventing relapse.  </a:t>
            </a:r>
          </a:p>
          <a:p>
            <a:endParaRPr lang="en-US" dirty="0"/>
          </a:p>
        </p:txBody>
      </p:sp>
      <p:sp>
        <p:nvSpPr>
          <p:cNvPr id="4" name="Slide Number Placeholder 3">
            <a:extLst>
              <a:ext uri="{FF2B5EF4-FFF2-40B4-BE49-F238E27FC236}">
                <a16:creationId xmlns:a16="http://schemas.microsoft.com/office/drawing/2014/main" id="{CA1AF2D6-F92E-93B3-1A55-02AD6F08DAE0}"/>
              </a:ext>
            </a:extLst>
          </p:cNvPr>
          <p:cNvSpPr>
            <a:spLocks noGrp="1"/>
          </p:cNvSpPr>
          <p:nvPr>
            <p:ph type="sldNum" sz="quarter" idx="5"/>
          </p:nvPr>
        </p:nvSpPr>
        <p:spPr/>
        <p:txBody>
          <a:bodyPr/>
          <a:lstStyle/>
          <a:p>
            <a:fld id="{0AD9F3A1-313E-4311-9901-BAA5E47EEEFC}" type="slidenum">
              <a:rPr lang="en-US" smtClean="0"/>
              <a:t>12</a:t>
            </a:fld>
            <a:endParaRPr lang="en-US"/>
          </a:p>
        </p:txBody>
      </p:sp>
    </p:spTree>
    <p:extLst>
      <p:ext uri="{BB962C8B-B14F-4D97-AF65-F5344CB8AC3E}">
        <p14:creationId xmlns:p14="http://schemas.microsoft.com/office/powerpoint/2010/main" val="2186235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time 1:35-Discussion of special populations; review of counselling strategies; case studies</a:t>
            </a:r>
          </a:p>
        </p:txBody>
      </p:sp>
      <p:sp>
        <p:nvSpPr>
          <p:cNvPr id="4" name="Slide Number Placeholder 3"/>
          <p:cNvSpPr>
            <a:spLocks noGrp="1"/>
          </p:cNvSpPr>
          <p:nvPr>
            <p:ph type="sldNum" sz="quarter" idx="5"/>
          </p:nvPr>
        </p:nvSpPr>
        <p:spPr/>
        <p:txBody>
          <a:bodyPr/>
          <a:lstStyle/>
          <a:p>
            <a:fld id="{677684E5-28FA-B64C-8F32-8073FFEDD4D9}" type="slidenum">
              <a:rPr lang="en-US" smtClean="0"/>
              <a:pPr/>
              <a:t>14</a:t>
            </a:fld>
            <a:endParaRPr lang="en-US"/>
          </a:p>
        </p:txBody>
      </p:sp>
    </p:spTree>
    <p:extLst>
      <p:ext uri="{BB962C8B-B14F-4D97-AF65-F5344CB8AC3E}">
        <p14:creationId xmlns:p14="http://schemas.microsoft.com/office/powerpoint/2010/main" val="1673742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Q: What NRT products are covered by the Smoking Cessation Program?</a:t>
            </a:r>
          </a:p>
          <a:p>
            <a:pPr>
              <a:buNone/>
            </a:pPr>
            <a:r>
              <a:rPr lang="en-US" b="0" dirty="0"/>
              <a:t>NRT patch; short acting NRT (inhaler, gum, lozenge, mouth spray/mist) and prescription medication (Varenicline or </a:t>
            </a:r>
            <a:r>
              <a:rPr lang="en-US" b="0" dirty="0" err="1"/>
              <a:t>Buproprion</a:t>
            </a:r>
            <a:r>
              <a:rPr lang="en-US" b="0" dirty="0"/>
              <a:t>)</a:t>
            </a:r>
          </a:p>
          <a:p>
            <a:pPr>
              <a:buNone/>
            </a:pPr>
            <a:r>
              <a:rPr lang="en-US" b="1" dirty="0"/>
              <a:t>Q: Can a patient/client receive more than one type of NRT while enrolled in the Smoking Cessation Program?</a:t>
            </a:r>
          </a:p>
          <a:p>
            <a:pPr>
              <a:buNone/>
            </a:pPr>
            <a:r>
              <a:rPr lang="en-US" b="0" dirty="0"/>
              <a:t>Patient/clients are eligible for one method under the Smoking Cessation Program (ex. NRT or Medication). Patient/Clients may choose to use a combination of NRT methods to assist with smoking cessation. Only one method under the Smoking Cessation Program is covered.  </a:t>
            </a:r>
          </a:p>
          <a:p>
            <a:pPr>
              <a:buNone/>
            </a:pPr>
            <a:r>
              <a:rPr lang="en-US" b="1" dirty="0"/>
              <a:t>Q: What if a patient/client relapses?</a:t>
            </a:r>
            <a:br>
              <a:rPr lang="en-US" dirty="0"/>
            </a:br>
            <a:r>
              <a:rPr lang="en-US" dirty="0"/>
              <a:t>Relapse is a normal part of the quitting journey. Patient/Clients are always welcome to re-enroll in the program once per calendar year (12 months)</a:t>
            </a:r>
          </a:p>
          <a:p>
            <a:pPr>
              <a:buNone/>
            </a:pPr>
            <a:r>
              <a:rPr lang="en-US" b="1" dirty="0"/>
              <a:t>Q: What if a program is interrupted and they don’t complete it, are they able to enroll again?</a:t>
            </a:r>
          </a:p>
          <a:p>
            <a:pPr>
              <a:buNone/>
            </a:pPr>
            <a:r>
              <a:rPr lang="en-US" dirty="0"/>
              <a:t>Special circumstances such as illness/hospitalization are considered; providers should contact the Provincial Tobacco Control Coordinator for approval. If approved, a new consult and action plan will be required. </a:t>
            </a:r>
          </a:p>
          <a:p>
            <a:pPr>
              <a:buNone/>
            </a:pPr>
            <a:r>
              <a:rPr lang="en-US" b="1" dirty="0"/>
              <a:t>Q: What if the patient/client wants to change NRT product during the program?</a:t>
            </a:r>
          </a:p>
          <a:p>
            <a:pPr>
              <a:buNone/>
            </a:pPr>
            <a:r>
              <a:rPr lang="en-US" dirty="0"/>
              <a:t>Patients/Clients may change NRT product within 30 days of starting the Smoking Cessation Program. No approval by the Provincial Tobacco Control Coordinator is required. Providers must submit a new Action Plan form. </a:t>
            </a:r>
          </a:p>
          <a:p>
            <a:pPr>
              <a:buNone/>
            </a:pPr>
            <a:r>
              <a:rPr lang="en-US" b="1" dirty="0"/>
              <a:t>Q: What are common resources that patients/clients can access to support their smoking cessation journey?</a:t>
            </a:r>
          </a:p>
          <a:p>
            <a:pPr>
              <a:buNone/>
            </a:pPr>
            <a:r>
              <a:rPr lang="en-US" dirty="0"/>
              <a:t>There are several free resources/programming to offer patient/clients: Smoker’s Helpline, Community Mental Health and Addiction and Live Well PEI program. </a:t>
            </a:r>
          </a:p>
          <a:p>
            <a:pPr>
              <a:buNone/>
            </a:pPr>
            <a:endParaRPr lang="en-US" dirty="0"/>
          </a:p>
          <a:p>
            <a:pPr marL="171450" indent="-171450" algn="l">
              <a:buFont typeface="Arial" panose="020B0604020202020204" pitchFamily="34" charset="0"/>
              <a:buChar char="•"/>
            </a:pPr>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7684E5-28FA-B64C-8F32-8073FFEDD4D9}" type="slidenum">
              <a:rPr lang="en-US" smtClean="0"/>
              <a:pPr/>
              <a:t>15</a:t>
            </a:fld>
            <a:endParaRPr lang="en-US"/>
          </a:p>
        </p:txBody>
      </p:sp>
    </p:spTree>
    <p:extLst>
      <p:ext uri="{BB962C8B-B14F-4D97-AF65-F5344CB8AC3E}">
        <p14:creationId xmlns:p14="http://schemas.microsoft.com/office/powerpoint/2010/main" val="265384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9F3A1-313E-4311-9901-BAA5E47EEEFC}" type="slidenum">
              <a:rPr lang="en-US" smtClean="0"/>
              <a:t>16</a:t>
            </a:fld>
            <a:endParaRPr lang="en-US"/>
          </a:p>
        </p:txBody>
      </p:sp>
    </p:spTree>
    <p:extLst>
      <p:ext uri="{BB962C8B-B14F-4D97-AF65-F5344CB8AC3E}">
        <p14:creationId xmlns:p14="http://schemas.microsoft.com/office/powerpoint/2010/main" val="181184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fld id="{677684E5-28FA-B64C-8F32-8073FFEDD4D9}" type="slidenum">
              <a:rPr lang="en-US">
                <a:solidFill>
                  <a:prstClr val="black"/>
                </a:solidFill>
                <a:latin typeface="Calibri"/>
              </a:rPr>
              <a:pPr defTabSz="474739">
                <a:defRPr/>
              </a:pPr>
              <a:t>17</a:t>
            </a:fld>
            <a:endParaRPr lang="en-US">
              <a:solidFill>
                <a:prstClr val="black"/>
              </a:solidFill>
              <a:latin typeface="Calibri"/>
            </a:endParaRPr>
          </a:p>
        </p:txBody>
      </p:sp>
    </p:spTree>
    <p:extLst>
      <p:ext uri="{BB962C8B-B14F-4D97-AF65-F5344CB8AC3E}">
        <p14:creationId xmlns:p14="http://schemas.microsoft.com/office/powerpoint/2010/main" val="347384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A1646-0A25-49DE-F192-C71183D36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07A20-48CA-F716-1A71-3ECBF8C84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9DCB1-3B32-956C-DCCB-4936E48DCF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F25EF8-5951-7FCC-8F1E-672A2725B647}"/>
              </a:ext>
            </a:extLst>
          </p:cNvPr>
          <p:cNvSpPr>
            <a:spLocks noGrp="1"/>
          </p:cNvSpPr>
          <p:nvPr>
            <p:ph type="sldNum" sz="quarter" idx="5"/>
          </p:nvPr>
        </p:nvSpPr>
        <p:spPr/>
        <p:txBody>
          <a:bodyPr/>
          <a:lstStyle/>
          <a:p>
            <a:fld id="{8F222268-B618-4135-A1F9-2CB90F2921A8}" type="slidenum">
              <a:rPr lang="en-US" smtClean="0"/>
              <a:t>2</a:t>
            </a:fld>
            <a:endParaRPr lang="en-US"/>
          </a:p>
        </p:txBody>
      </p:sp>
    </p:spTree>
    <p:extLst>
      <p:ext uri="{BB962C8B-B14F-4D97-AF65-F5344CB8AC3E}">
        <p14:creationId xmlns:p14="http://schemas.microsoft.com/office/powerpoint/2010/main" val="209459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50000"/>
                    <a:lumOff val="50000"/>
                  </a:schemeClr>
                </a:solidFill>
                <a:latin typeface="+mn-lt"/>
              </a:rPr>
              <a:t>The PEI Smoking Cessation Program helps PEI residents who wish to stop smoking, vaping, using other tobacco products by: covering 100% of the cost of nicotine replacement therapy (NRT) or specific smoking cessation prescription medications.</a:t>
            </a:r>
          </a:p>
          <a:p>
            <a:pPr marL="342900" indent="-342900">
              <a:buFont typeface="Arial" panose="020B0604020202020204" pitchFamily="34" charset="0"/>
              <a:buChar char="•"/>
            </a:pPr>
            <a:r>
              <a:rPr lang="en-US" altLang="en-US" sz="1200" dirty="0">
                <a:solidFill>
                  <a:schemeClr val="tx1">
                    <a:lumMod val="50000"/>
                    <a:lumOff val="50000"/>
                  </a:schemeClr>
                </a:solidFill>
                <a:latin typeface="+mn-lt"/>
              </a:rPr>
              <a:t>Access via healthcare services, community pharmacies   </a:t>
            </a:r>
            <a:endParaRPr lang="en-US" sz="1200" dirty="0">
              <a:solidFill>
                <a:schemeClr val="tx1">
                  <a:lumMod val="50000"/>
                  <a:lumOff val="50000"/>
                </a:schemeClr>
              </a:solidFill>
              <a:latin typeface="+mn-lt"/>
            </a:endParaRPr>
          </a:p>
          <a:p>
            <a:pPr marL="342900" indent="-342900">
              <a:buFont typeface="Arial" panose="020B0604020202020204" pitchFamily="34" charset="0"/>
              <a:buChar char="•"/>
            </a:pPr>
            <a:r>
              <a:rPr lang="en-US" sz="1200" dirty="0">
                <a:solidFill>
                  <a:schemeClr val="tx1">
                    <a:lumMod val="50000"/>
                    <a:lumOff val="50000"/>
                  </a:schemeClr>
                </a:solidFill>
                <a:latin typeface="+mn-lt"/>
              </a:rPr>
              <a:t>Once per year, eligible PEI residents can receive a single continuous course (minimum 12 weeks in a row; maximum 18 weeks in a row) of treatment.</a:t>
            </a:r>
          </a:p>
          <a:p>
            <a:pPr marL="342900" indent="-342900">
              <a:buFont typeface="Arial" panose="020B0604020202020204" pitchFamily="34" charset="0"/>
              <a:buChar char="•"/>
            </a:pPr>
            <a:endParaRPr lang="en-US" sz="1200" dirty="0">
              <a:solidFill>
                <a:schemeClr val="tx1">
                  <a:lumMod val="50000"/>
                  <a:lumOff val="50000"/>
                </a:schemeClr>
              </a:solidFill>
              <a:latin typeface="+mn-lt"/>
            </a:endParaRPr>
          </a:p>
          <a:p>
            <a:r>
              <a:rPr lang="en-US" sz="1200" b="1" dirty="0">
                <a:solidFill>
                  <a:schemeClr val="tx1">
                    <a:lumMod val="65000"/>
                    <a:lumOff val="35000"/>
                  </a:schemeClr>
                </a:solidFill>
                <a:latin typeface="+mn-lt"/>
              </a:rPr>
              <a:t>Available treatments: </a:t>
            </a:r>
          </a:p>
          <a:p>
            <a:pPr marL="342900" indent="-342900">
              <a:buFont typeface="Arial" panose="020B0604020202020204" pitchFamily="34" charset="0"/>
              <a:buChar char="•"/>
            </a:pPr>
            <a:r>
              <a:rPr lang="en-US" sz="1200" dirty="0">
                <a:solidFill>
                  <a:schemeClr val="tx1">
                    <a:lumMod val="50000"/>
                    <a:lumOff val="50000"/>
                  </a:schemeClr>
                </a:solidFill>
                <a:latin typeface="+mn-lt"/>
              </a:rPr>
              <a:t>Option 1: Non-Prescription Nicotine Replacement Therapy (NRT) Products (patches, gum, lozenges, inhaler, spray/mist) </a:t>
            </a:r>
          </a:p>
          <a:p>
            <a:pPr marL="342900" indent="-342900">
              <a:buFont typeface="Arial" panose="020B0604020202020204" pitchFamily="34" charset="0"/>
              <a:buChar char="•"/>
            </a:pPr>
            <a:r>
              <a:rPr lang="en-US" sz="1200" dirty="0">
                <a:solidFill>
                  <a:schemeClr val="tx1">
                    <a:lumMod val="50000"/>
                    <a:lumOff val="50000"/>
                  </a:schemeClr>
                </a:solidFill>
                <a:latin typeface="+mn-lt"/>
              </a:rPr>
              <a:t>Option 2: Prescription smoking cessation medications (Zyban® or Champix®). </a:t>
            </a:r>
            <a:endParaRPr lang="en-US" altLang="en-US" sz="1200" dirty="0">
              <a:solidFill>
                <a:schemeClr val="tx1">
                  <a:lumMod val="50000"/>
                  <a:lumOff val="50000"/>
                </a:schemeClr>
              </a:solidFill>
              <a:latin typeface="+mn-lt"/>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7684E5-28FA-B64C-8F32-8073FFEDD4D9}" type="slidenum">
              <a:rPr lang="en-US" smtClean="0"/>
              <a:pPr/>
              <a:t>3</a:t>
            </a:fld>
            <a:endParaRPr lang="en-US"/>
          </a:p>
        </p:txBody>
      </p:sp>
    </p:spTree>
    <p:extLst>
      <p:ext uri="{BB962C8B-B14F-4D97-AF65-F5344CB8AC3E}">
        <p14:creationId xmlns:p14="http://schemas.microsoft.com/office/powerpoint/2010/main" val="274923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3329" y="4473892"/>
            <a:ext cx="5787373" cy="3660458"/>
          </a:xfrm>
        </p:spPr>
        <p:txBody>
          <a:bodyPr/>
          <a:lstStyle/>
          <a:p>
            <a:r>
              <a:rPr lang="en-US" sz="1800" dirty="0">
                <a:sym typeface="Wingdings" panose="05000000000000000000" pitchFamily="2" charset="2"/>
              </a:rPr>
              <a:t>Best practice evidence: </a:t>
            </a:r>
            <a:r>
              <a:rPr lang="en-US" sz="1800" dirty="0"/>
              <a:t>Based on OMSC (5A’s) - Ask, Advise, Assess, Assist, Arrange</a:t>
            </a:r>
          </a:p>
          <a:p>
            <a:pPr marR="690418">
              <a:spcBef>
                <a:spcPts val="1712"/>
              </a:spcBef>
            </a:pPr>
            <a:endParaRPr lang="en-CA"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677684E5-28FA-B64C-8F32-8073FFEDD4D9}" type="slidenum">
              <a:rPr lang="en-US" smtClean="0"/>
              <a:t>4</a:t>
            </a:fld>
            <a:endParaRPr lang="en-US"/>
          </a:p>
        </p:txBody>
      </p:sp>
    </p:spTree>
    <p:extLst>
      <p:ext uri="{BB962C8B-B14F-4D97-AF65-F5344CB8AC3E}">
        <p14:creationId xmlns:p14="http://schemas.microsoft.com/office/powerpoint/2010/main" val="261732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person’s motivation to quit and their confidence to quit can change from day to day, sometimes hour to hour. </a:t>
            </a:r>
          </a:p>
          <a:p>
            <a:r>
              <a:rPr lang="en-US" dirty="0"/>
              <a:t>Using scaling to assess an individual’s readiness to quit tobacco products is an important strategy used in helping people quit. </a:t>
            </a:r>
          </a:p>
          <a:p>
            <a:r>
              <a:rPr lang="en-US" b="1" dirty="0"/>
              <a:t>Scales are useful in addressing the extent to which a person is ready to change</a:t>
            </a:r>
            <a:r>
              <a:rPr lang="en-US" dirty="0"/>
              <a:t>. </a:t>
            </a:r>
          </a:p>
          <a:p>
            <a:r>
              <a:rPr lang="en-US" dirty="0"/>
              <a:t>The OSCM uses two scales to identify how </a:t>
            </a:r>
            <a:r>
              <a:rPr lang="en-US" b="1" dirty="0">
                <a:highlight>
                  <a:srgbClr val="FFFF00"/>
                </a:highlight>
              </a:rPr>
              <a:t>important quitting is at that moment</a:t>
            </a:r>
            <a:r>
              <a:rPr lang="en-US" dirty="0"/>
              <a:t>, and how </a:t>
            </a:r>
            <a:r>
              <a:rPr lang="en-US" b="1" dirty="0"/>
              <a:t>confident the person feels about quitting</a:t>
            </a:r>
            <a:r>
              <a:rPr lang="en-US" dirty="0"/>
              <a:t>. </a:t>
            </a:r>
          </a:p>
          <a:p>
            <a:r>
              <a:rPr lang="en-US" dirty="0"/>
              <a:t>This is empowering information which can help an individual identify their motivators to quit and overcome barriers to making a quit attempt.</a:t>
            </a:r>
          </a:p>
          <a:p>
            <a:r>
              <a:rPr lang="en-US" b="1" dirty="0"/>
              <a:t>Patient’s must identify at least 4 or 5 on each scale to be eligible for the smoking cessation program. </a:t>
            </a:r>
          </a:p>
        </p:txBody>
      </p:sp>
      <p:sp>
        <p:nvSpPr>
          <p:cNvPr id="4" name="Slide Number Placeholder 3"/>
          <p:cNvSpPr>
            <a:spLocks noGrp="1"/>
          </p:cNvSpPr>
          <p:nvPr>
            <p:ph type="sldNum" sz="quarter" idx="5"/>
          </p:nvPr>
        </p:nvSpPr>
        <p:spPr/>
        <p:txBody>
          <a:bodyPr/>
          <a:lstStyle/>
          <a:p>
            <a:fld id="{677684E5-28FA-B64C-8F32-8073FFEDD4D9}" type="slidenum">
              <a:rPr lang="en-US" smtClean="0"/>
              <a:pPr/>
              <a:t>5</a:t>
            </a:fld>
            <a:endParaRPr lang="en-US"/>
          </a:p>
        </p:txBody>
      </p:sp>
    </p:spTree>
    <p:extLst>
      <p:ext uri="{BB962C8B-B14F-4D97-AF65-F5344CB8AC3E}">
        <p14:creationId xmlns:p14="http://schemas.microsoft.com/office/powerpoint/2010/main" val="965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There are two primary components to evidence-based smoking cessation treatment:</a:t>
            </a:r>
          </a:p>
          <a:p>
            <a:pPr>
              <a:buNone/>
            </a:pPr>
            <a:r>
              <a:rPr lang="en-US" b="0" dirty="0"/>
              <a:t>First, we have pharmacotherapy, which includes Nicotine Replacement Therapy (NRT)—such as patches, gum, </a:t>
            </a:r>
            <a:r>
              <a:rPr lang="en-US" b="0" dirty="0" err="1"/>
              <a:t>lozenges,inhalers</a:t>
            </a:r>
            <a:r>
              <a:rPr lang="en-US" b="0" dirty="0"/>
              <a:t>, spray/mist—and prescription medications like bupropion or varenicline. These work by reducing withdrawal symptoms and cravings, helping individuals manage the physical dependence on nicotine.</a:t>
            </a:r>
          </a:p>
          <a:p>
            <a:pPr>
              <a:buNone/>
            </a:pPr>
            <a:r>
              <a:rPr lang="en-US" b="0" dirty="0"/>
              <a:t>Second, we have counselling, which supports the </a:t>
            </a:r>
            <a:r>
              <a:rPr lang="en-US" b="0" dirty="0" err="1"/>
              <a:t>behavioural</a:t>
            </a:r>
            <a:r>
              <a:rPr lang="en-US" b="0" dirty="0"/>
              <a:t> aspect of quitting. This can include one-on-one or group counselling, </a:t>
            </a:r>
            <a:r>
              <a:rPr lang="en-US" b="0" dirty="0" err="1"/>
              <a:t>quitlines</a:t>
            </a:r>
            <a:r>
              <a:rPr lang="en-US" b="0" dirty="0"/>
              <a:t>, and digital tools that provide coping strategies, accountability, and encouragement.</a:t>
            </a:r>
          </a:p>
          <a:p>
            <a:pPr>
              <a:buNone/>
            </a:pPr>
            <a:r>
              <a:rPr lang="en-US" b="0" dirty="0"/>
              <a:t>When these two components are used together, they are significantly more effective. Research shows that combining </a:t>
            </a:r>
            <a:r>
              <a:rPr lang="en-US" b="0" dirty="0" err="1"/>
              <a:t>behavioural</a:t>
            </a:r>
            <a:r>
              <a:rPr lang="en-US" b="0" dirty="0"/>
              <a:t> support with pharmacotherapy triples the odds of a successful quit attempt, compared to using either one alone or no support at all.</a:t>
            </a:r>
          </a:p>
          <a:p>
            <a:r>
              <a:rPr lang="en-US" b="0" dirty="0"/>
              <a:t>This integrated approach is the cornerstone of our Smoking Cessation Program and what we encourage for all individuals seeking to quit tobacco or vaping products.</a:t>
            </a:r>
          </a:p>
          <a:p>
            <a:endParaRPr lang="en-US" dirty="0"/>
          </a:p>
        </p:txBody>
      </p:sp>
      <p:sp>
        <p:nvSpPr>
          <p:cNvPr id="4" name="Slide Number Placeholder 3"/>
          <p:cNvSpPr>
            <a:spLocks noGrp="1"/>
          </p:cNvSpPr>
          <p:nvPr>
            <p:ph type="sldNum" sz="quarter" idx="10"/>
          </p:nvPr>
        </p:nvSpPr>
        <p:spPr/>
        <p:txBody>
          <a:bodyPr/>
          <a:lstStyle/>
          <a:p>
            <a:fld id="{677684E5-28FA-B64C-8F32-8073FFEDD4D9}" type="slidenum">
              <a:rPr lang="en-US" smtClean="0"/>
              <a:pPr/>
              <a:t>6</a:t>
            </a:fld>
            <a:endParaRPr lang="en-US"/>
          </a:p>
        </p:txBody>
      </p:sp>
    </p:spTree>
    <p:extLst>
      <p:ext uri="{BB962C8B-B14F-4D97-AF65-F5344CB8AC3E}">
        <p14:creationId xmlns:p14="http://schemas.microsoft.com/office/powerpoint/2010/main" val="427675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3CD47-2F0A-648B-9F40-EA95AA99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1CD7D-F1D1-9D2D-BE28-B8E26D2F5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80DCB-8572-AA7D-447E-DE4A18FD8370}"/>
              </a:ext>
            </a:extLst>
          </p:cNvPr>
          <p:cNvSpPr>
            <a:spLocks noGrp="1"/>
          </p:cNvSpPr>
          <p:nvPr>
            <p:ph type="body" idx="1"/>
          </p:nvPr>
        </p:nvSpPr>
        <p:spPr/>
        <p:txBody>
          <a:bodyPr/>
          <a:lstStyle/>
          <a:p>
            <a:pPr marL="232943" indent="-232943">
              <a:buFont typeface="+mj-lt"/>
              <a:buAutoNum type="arabicPeriod"/>
            </a:pPr>
            <a:r>
              <a:rPr lang="en-US" sz="1800" dirty="0">
                <a:latin typeface="Calibri" panose="020F0502020204030204" pitchFamily="34" charset="0"/>
                <a:ea typeface="Calibri" panose="020F0502020204030204" pitchFamily="34" charset="0"/>
              </a:rPr>
              <a:t>During a course of treatment, patients may switch between one dosage strength to another only when picking up their fills covered for the course of treatment. </a:t>
            </a:r>
            <a:endParaRPr lang="en-US" sz="1800" dirty="0">
              <a:latin typeface="Times New Roman" panose="02020603050405020304" pitchFamily="18" charset="0"/>
              <a:ea typeface="Calibri" panose="020F0502020204030204" pitchFamily="34" charset="0"/>
            </a:endParaRPr>
          </a:p>
          <a:p>
            <a:pPr marL="232943" indent="-232943">
              <a:buFont typeface="+mj-lt"/>
              <a:buAutoNum type="arabicPeriod"/>
            </a:pPr>
            <a:r>
              <a:rPr lang="en-US" sz="1800" dirty="0">
                <a:latin typeface="Calibri" panose="020F0502020204030204" pitchFamily="34" charset="0"/>
                <a:ea typeface="Calibri" panose="020F0502020204030204" pitchFamily="34" charset="0"/>
              </a:rPr>
              <a:t>Patients are permitted to switch the course of treatment (e.g., switch from one type of nicotine replacement therapy to one of the prescription smoking cessation medications or vice versa) </a:t>
            </a:r>
            <a:r>
              <a:rPr lang="en-US" sz="1800" b="1" dirty="0">
                <a:latin typeface="Calibri" panose="020F0502020204030204" pitchFamily="34" charset="0"/>
                <a:ea typeface="Calibri" panose="020F0502020204030204" pitchFamily="34" charset="0"/>
              </a:rPr>
              <a:t>at the 14-day follow-up appointment or within 30 days of starting their initial treatment with an SCP provider.</a:t>
            </a:r>
          </a:p>
          <a:p>
            <a:pPr marL="232943" indent="-232943">
              <a:buFont typeface="+mj-lt"/>
              <a:buAutoNum type="arabicPeriod"/>
            </a:pPr>
            <a:r>
              <a:rPr lang="en-US" sz="2900" dirty="0">
                <a:latin typeface="Abadi Extra Light" panose="020B0204020104020204" pitchFamily="34" charset="0"/>
              </a:rPr>
              <a:t>After this initial period, changes to the treatment plan will not be accommodated under the program.</a:t>
            </a:r>
          </a:p>
          <a:p>
            <a:pPr marL="232943" indent="-232943">
              <a:buFont typeface="+mj-lt"/>
              <a:buAutoNum type="arabicPeriod"/>
            </a:pPr>
            <a:endParaRPr lang="en-US" sz="2900" dirty="0">
              <a:latin typeface="Abadi Extra Light" panose="020B0204020104020204" pitchFamily="34" charset="0"/>
            </a:endParaRPr>
          </a:p>
          <a:p>
            <a:pPr marL="232943" indent="-232943">
              <a:buFont typeface="+mj-lt"/>
              <a:buAutoNum type="arabicPeriod"/>
            </a:pPr>
            <a:r>
              <a:rPr lang="en-US" sz="2900" dirty="0">
                <a:latin typeface="Abadi Extra Light" panose="020B0204020104020204" pitchFamily="34" charset="0"/>
              </a:rPr>
              <a:t>Travel supply</a:t>
            </a:r>
          </a:p>
          <a:p>
            <a:pPr marL="0" indent="0">
              <a:buFont typeface="+mj-lt"/>
              <a:buNone/>
            </a:pPr>
            <a:endParaRPr lang="en-US" sz="1800" dirty="0">
              <a:latin typeface="Times New Roman" panose="02020603050405020304" pitchFamily="18" charset="0"/>
              <a:ea typeface="Calibri" panose="020F0502020204030204" pitchFamily="34" charset="0"/>
            </a:endParaRPr>
          </a:p>
          <a:p>
            <a:endParaRPr lang="en-US" b="1" dirty="0"/>
          </a:p>
        </p:txBody>
      </p:sp>
      <p:sp>
        <p:nvSpPr>
          <p:cNvPr id="4" name="Slide Number Placeholder 3">
            <a:extLst>
              <a:ext uri="{FF2B5EF4-FFF2-40B4-BE49-F238E27FC236}">
                <a16:creationId xmlns:a16="http://schemas.microsoft.com/office/drawing/2014/main" id="{8A17CA4F-39F7-D4B1-4AA7-4376D443B8B1}"/>
              </a:ext>
            </a:extLst>
          </p:cNvPr>
          <p:cNvSpPr>
            <a:spLocks noGrp="1"/>
          </p:cNvSpPr>
          <p:nvPr>
            <p:ph type="sldNum" sz="quarter" idx="5"/>
          </p:nvPr>
        </p:nvSpPr>
        <p:spPr/>
        <p:txBody>
          <a:bodyPr/>
          <a:lstStyle/>
          <a:p>
            <a:fld id="{0AD9F3A1-313E-4311-9901-BAA5E47EEEFC}" type="slidenum">
              <a:rPr lang="en-US" smtClean="0"/>
              <a:t>7</a:t>
            </a:fld>
            <a:endParaRPr lang="en-US"/>
          </a:p>
        </p:txBody>
      </p:sp>
    </p:spTree>
    <p:extLst>
      <p:ext uri="{BB962C8B-B14F-4D97-AF65-F5344CB8AC3E}">
        <p14:creationId xmlns:p14="http://schemas.microsoft.com/office/powerpoint/2010/main" val="74689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E32F5-6CBC-6B8B-315B-698AA27EC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505DA-FFCA-A0BA-5D58-19DB5F4C0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7308B-C2A6-E072-CDEB-3E508F07DE9F}"/>
              </a:ext>
            </a:extLst>
          </p:cNvPr>
          <p:cNvSpPr>
            <a:spLocks noGrp="1"/>
          </p:cNvSpPr>
          <p:nvPr>
            <p:ph type="body" idx="1"/>
          </p:nvPr>
        </p:nvSpPr>
        <p:spPr/>
        <p:txBody>
          <a:bodyPr/>
          <a:lstStyle/>
          <a:p>
            <a:pPr marL="0" indent="0">
              <a:buFont typeface="+mj-lt"/>
              <a:buNone/>
            </a:pPr>
            <a:endParaRPr lang="en-US" sz="1800" dirty="0">
              <a:latin typeface="Times New Roman" panose="02020603050405020304" pitchFamily="18" charset="0"/>
              <a:ea typeface="Calibri" panose="020F0502020204030204" pitchFamily="34" charset="0"/>
            </a:endParaRPr>
          </a:p>
          <a:p>
            <a:r>
              <a:rPr lang="en-US" b="1" dirty="0" err="1"/>
              <a:t>Eg.</a:t>
            </a:r>
            <a:r>
              <a:rPr lang="en-US" b="1" dirty="0"/>
              <a:t> Someone enters hospital after only completing a couple weeks of the program and is looking to return to it 6-8 months later when health and readiness have improved</a:t>
            </a:r>
          </a:p>
        </p:txBody>
      </p:sp>
      <p:sp>
        <p:nvSpPr>
          <p:cNvPr id="4" name="Slide Number Placeholder 3">
            <a:extLst>
              <a:ext uri="{FF2B5EF4-FFF2-40B4-BE49-F238E27FC236}">
                <a16:creationId xmlns:a16="http://schemas.microsoft.com/office/drawing/2014/main" id="{A11B5D40-3571-23CE-DCD1-705ACAA77B82}"/>
              </a:ext>
            </a:extLst>
          </p:cNvPr>
          <p:cNvSpPr>
            <a:spLocks noGrp="1"/>
          </p:cNvSpPr>
          <p:nvPr>
            <p:ph type="sldNum" sz="quarter" idx="5"/>
          </p:nvPr>
        </p:nvSpPr>
        <p:spPr/>
        <p:txBody>
          <a:bodyPr/>
          <a:lstStyle/>
          <a:p>
            <a:fld id="{0AD9F3A1-313E-4311-9901-BAA5E47EEEFC}" type="slidenum">
              <a:rPr lang="en-US" smtClean="0"/>
              <a:t>8</a:t>
            </a:fld>
            <a:endParaRPr lang="en-US"/>
          </a:p>
        </p:txBody>
      </p:sp>
    </p:spTree>
    <p:extLst>
      <p:ext uri="{BB962C8B-B14F-4D97-AF65-F5344CB8AC3E}">
        <p14:creationId xmlns:p14="http://schemas.microsoft.com/office/powerpoint/2010/main" val="232647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Expansion of Program:</a:t>
            </a:r>
          </a:p>
          <a:p>
            <a:r>
              <a:rPr lang="en-US" dirty="0"/>
              <a:t>1. Primary Care Networks: Complete consult forms, submit directing to pharmacare for approval</a:t>
            </a:r>
          </a:p>
        </p:txBody>
      </p:sp>
      <p:sp>
        <p:nvSpPr>
          <p:cNvPr id="4" name="Slide Number Placeholder 3"/>
          <p:cNvSpPr>
            <a:spLocks noGrp="1"/>
          </p:cNvSpPr>
          <p:nvPr>
            <p:ph type="sldNum" sz="quarter" idx="5"/>
          </p:nvPr>
        </p:nvSpPr>
        <p:spPr/>
        <p:txBody>
          <a:bodyPr/>
          <a:lstStyle/>
          <a:p>
            <a:fld id="{677684E5-28FA-B64C-8F32-8073FFEDD4D9}" type="slidenum">
              <a:rPr lang="en-US" smtClean="0"/>
              <a:pPr/>
              <a:t>9</a:t>
            </a:fld>
            <a:endParaRPr lang="en-US"/>
          </a:p>
        </p:txBody>
      </p:sp>
    </p:spTree>
    <p:extLst>
      <p:ext uri="{BB962C8B-B14F-4D97-AF65-F5344CB8AC3E}">
        <p14:creationId xmlns:p14="http://schemas.microsoft.com/office/powerpoint/2010/main" val="41021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bg>
      <p:bgPr>
        <a:solidFill>
          <a:srgbClr val="00999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CAF63C-007A-A24B-9024-5342962E7C63}"/>
              </a:ext>
            </a:extLst>
          </p:cNvPr>
          <p:cNvSpPr>
            <a:spLocks noGrp="1"/>
          </p:cNvSpPr>
          <p:nvPr>
            <p:ph type="subTitle" idx="1" hasCustomPrompt="1"/>
          </p:nvPr>
        </p:nvSpPr>
        <p:spPr>
          <a:xfrm>
            <a:off x="1524000" y="2183275"/>
            <a:ext cx="9144000" cy="747131"/>
          </a:xfrm>
        </p:spPr>
        <p:txBody>
          <a:bodyPr>
            <a:normAutofit/>
          </a:bodyPr>
          <a:lstStyle>
            <a:lvl1pPr marL="0" indent="0" algn="ctr">
              <a:buNone/>
              <a:defRPr sz="5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Title Here</a:t>
            </a:r>
          </a:p>
        </p:txBody>
      </p:sp>
      <p:cxnSp>
        <p:nvCxnSpPr>
          <p:cNvPr id="14" name="Straight Connector 13">
            <a:extLst>
              <a:ext uri="{FF2B5EF4-FFF2-40B4-BE49-F238E27FC236}">
                <a16:creationId xmlns:a16="http://schemas.microsoft.com/office/drawing/2014/main" id="{82C28A14-10CC-224D-8FD0-EB6F5DC3CC31}"/>
              </a:ext>
            </a:extLst>
          </p:cNvPr>
          <p:cNvCxnSpPr>
            <a:cxnSpLocks noChangeAspect="1"/>
          </p:cNvCxnSpPr>
          <p:nvPr userDrawn="1"/>
        </p:nvCxnSpPr>
        <p:spPr>
          <a:xfrm>
            <a:off x="2988527" y="3086524"/>
            <a:ext cx="6222381"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75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1C488B-ED51-D943-9D35-2B9BAF8773E6}"/>
              </a:ext>
            </a:extLst>
          </p:cNvPr>
          <p:cNvSpPr/>
          <p:nvPr userDrawn="1"/>
        </p:nvSpPr>
        <p:spPr>
          <a:xfrm>
            <a:off x="0" y="3891777"/>
            <a:ext cx="12192000" cy="2966223"/>
          </a:xfrm>
          <a:prstGeom prst="rect">
            <a:avLst/>
          </a:prstGeom>
          <a:solidFill>
            <a:srgbClr val="009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ECAF63C-007A-A24B-9024-5342962E7C63}"/>
              </a:ext>
            </a:extLst>
          </p:cNvPr>
          <p:cNvSpPr>
            <a:spLocks noGrp="1"/>
          </p:cNvSpPr>
          <p:nvPr>
            <p:ph type="subTitle" idx="1" hasCustomPrompt="1"/>
          </p:nvPr>
        </p:nvSpPr>
        <p:spPr>
          <a:xfrm>
            <a:off x="1524000" y="4434218"/>
            <a:ext cx="9144000" cy="747131"/>
          </a:xfrm>
        </p:spPr>
        <p:txBody>
          <a:bodyPr>
            <a:normAutofit/>
          </a:bodyPr>
          <a:lstStyle>
            <a:lvl1pPr marL="0" indent="0" algn="ctr">
              <a:buNone/>
              <a:defRPr sz="5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Title Here</a:t>
            </a:r>
          </a:p>
        </p:txBody>
      </p:sp>
      <p:pic>
        <p:nvPicPr>
          <p:cNvPr id="10" name="Picture 9">
            <a:extLst>
              <a:ext uri="{FF2B5EF4-FFF2-40B4-BE49-F238E27FC236}">
                <a16:creationId xmlns:a16="http://schemas.microsoft.com/office/drawing/2014/main" id="{C94D7B48-5BE4-3148-B68A-5CED158826AA}"/>
              </a:ext>
            </a:extLst>
          </p:cNvPr>
          <p:cNvPicPr>
            <a:picLocks noChangeAspect="1"/>
          </p:cNvPicPr>
          <p:nvPr userDrawn="1"/>
        </p:nvPicPr>
        <p:blipFill>
          <a:blip r:embed="rId2"/>
          <a:stretch>
            <a:fillRect/>
          </a:stretch>
        </p:blipFill>
        <p:spPr>
          <a:xfrm>
            <a:off x="3480098" y="1897694"/>
            <a:ext cx="5491998" cy="1576701"/>
          </a:xfrm>
          <a:prstGeom prst="rect">
            <a:avLst/>
          </a:prstGeom>
        </p:spPr>
      </p:pic>
      <p:sp>
        <p:nvSpPr>
          <p:cNvPr id="12" name="Subtitle 2">
            <a:extLst>
              <a:ext uri="{FF2B5EF4-FFF2-40B4-BE49-F238E27FC236}">
                <a16:creationId xmlns:a16="http://schemas.microsoft.com/office/drawing/2014/main" id="{3279E6E1-40BF-D64B-A24C-E827A4F9A05B}"/>
              </a:ext>
            </a:extLst>
          </p:cNvPr>
          <p:cNvSpPr txBox="1">
            <a:spLocks/>
          </p:cNvSpPr>
          <p:nvPr userDrawn="1"/>
        </p:nvSpPr>
        <p:spPr>
          <a:xfrm>
            <a:off x="1654097" y="5599522"/>
            <a:ext cx="9144000" cy="8586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54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808285"/>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808285"/>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808285"/>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808285"/>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solidFill>
              </a:rPr>
              <a:t>Subhead Here</a:t>
            </a:r>
          </a:p>
        </p:txBody>
      </p:sp>
      <p:cxnSp>
        <p:nvCxnSpPr>
          <p:cNvPr id="14" name="Straight Connector 13">
            <a:extLst>
              <a:ext uri="{FF2B5EF4-FFF2-40B4-BE49-F238E27FC236}">
                <a16:creationId xmlns:a16="http://schemas.microsoft.com/office/drawing/2014/main" id="{82C28A14-10CC-224D-8FD0-EB6F5DC3CC31}"/>
              </a:ext>
            </a:extLst>
          </p:cNvPr>
          <p:cNvCxnSpPr>
            <a:cxnSpLocks noChangeAspect="1"/>
          </p:cNvCxnSpPr>
          <p:nvPr userDrawn="1"/>
        </p:nvCxnSpPr>
        <p:spPr>
          <a:xfrm>
            <a:off x="2988527" y="5393223"/>
            <a:ext cx="6222381"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5385D6C-0B88-5642-B6B3-8C2CA9EA38EF}"/>
              </a:ext>
            </a:extLst>
          </p:cNvPr>
          <p:cNvPicPr>
            <a:picLocks noChangeAspect="1"/>
          </p:cNvPicPr>
          <p:nvPr userDrawn="1"/>
        </p:nvPicPr>
        <p:blipFill>
          <a:blip r:embed="rId3"/>
          <a:stretch>
            <a:fillRect/>
          </a:stretch>
        </p:blipFill>
        <p:spPr>
          <a:xfrm>
            <a:off x="10335087" y="215178"/>
            <a:ext cx="1615304" cy="1233913"/>
          </a:xfrm>
          <a:prstGeom prst="rect">
            <a:avLst/>
          </a:prstGeom>
        </p:spPr>
      </p:pic>
    </p:spTree>
    <p:extLst>
      <p:ext uri="{BB962C8B-B14F-4D97-AF65-F5344CB8AC3E}">
        <p14:creationId xmlns:p14="http://schemas.microsoft.com/office/powerpoint/2010/main" val="201553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7EBE-7B72-4040-872D-8EB68900968D}"/>
              </a:ext>
            </a:extLst>
          </p:cNvPr>
          <p:cNvSpPr>
            <a:spLocks noGrp="1"/>
          </p:cNvSpPr>
          <p:nvPr>
            <p:ph type="title" hasCustomPrompt="1"/>
          </p:nvPr>
        </p:nvSpPr>
        <p:spPr>
          <a:xfrm>
            <a:off x="831850" y="2482943"/>
            <a:ext cx="10515600" cy="1137424"/>
          </a:xfrm>
        </p:spPr>
        <p:txBody>
          <a:bodyPr anchor="b"/>
          <a:lstStyle>
            <a:lvl1pPr algn="ctr">
              <a:defRPr sz="6000"/>
            </a:lvl1pPr>
          </a:lstStyle>
          <a:p>
            <a:r>
              <a:rPr lang="en-US" dirty="0"/>
              <a:t>Section Title Slide</a:t>
            </a:r>
          </a:p>
        </p:txBody>
      </p:sp>
      <p:cxnSp>
        <p:nvCxnSpPr>
          <p:cNvPr id="7" name="Straight Connector 6">
            <a:extLst>
              <a:ext uri="{FF2B5EF4-FFF2-40B4-BE49-F238E27FC236}">
                <a16:creationId xmlns:a16="http://schemas.microsoft.com/office/drawing/2014/main" id="{16A67221-C1FD-A941-B543-0D9DCDF456C0}"/>
              </a:ext>
            </a:extLst>
          </p:cNvPr>
          <p:cNvCxnSpPr>
            <a:cxnSpLocks noChangeAspect="1"/>
          </p:cNvCxnSpPr>
          <p:nvPr userDrawn="1"/>
        </p:nvCxnSpPr>
        <p:spPr>
          <a:xfrm>
            <a:off x="921059" y="2482943"/>
            <a:ext cx="10426391" cy="0"/>
          </a:xfrm>
          <a:prstGeom prst="line">
            <a:avLst/>
          </a:prstGeom>
          <a:ln w="31750" cap="rnd">
            <a:solidFill>
              <a:srgbClr val="00999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E90E6B-2E52-CD4F-87E0-B098DF7C51B8}"/>
              </a:ext>
            </a:extLst>
          </p:cNvPr>
          <p:cNvCxnSpPr>
            <a:cxnSpLocks noChangeAspect="1"/>
          </p:cNvCxnSpPr>
          <p:nvPr userDrawn="1"/>
        </p:nvCxnSpPr>
        <p:spPr>
          <a:xfrm>
            <a:off x="921059" y="3821090"/>
            <a:ext cx="10426391" cy="0"/>
          </a:xfrm>
          <a:prstGeom prst="line">
            <a:avLst/>
          </a:prstGeom>
          <a:ln w="31750" cap="rnd">
            <a:solidFill>
              <a:srgbClr val="009993"/>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39C6DA92-994E-644A-8043-FEEFCB696E47}"/>
              </a:ext>
            </a:extLst>
          </p:cNvPr>
          <p:cNvSpPr>
            <a:spLocks noGrp="1"/>
          </p:cNvSpPr>
          <p:nvPr>
            <p:ph type="dt" sz="half" idx="10"/>
          </p:nvPr>
        </p:nvSpPr>
        <p:spPr/>
        <p:txBody>
          <a:bodyPr/>
          <a:lstStyle/>
          <a:p>
            <a:fld id="{2CDAA53F-5262-B745-8753-B059095AFF3D}" type="datetime1">
              <a:rPr lang="en-CA" smtClean="0"/>
              <a:pPr/>
              <a:t>2025-12-08</a:t>
            </a:fld>
            <a:endParaRPr lang="en-US"/>
          </a:p>
        </p:txBody>
      </p:sp>
      <p:sp>
        <p:nvSpPr>
          <p:cNvPr id="9" name="Footer Placeholder 4">
            <a:extLst>
              <a:ext uri="{FF2B5EF4-FFF2-40B4-BE49-F238E27FC236}">
                <a16:creationId xmlns:a16="http://schemas.microsoft.com/office/drawing/2014/main" id="{76E3D976-912B-BD47-830A-B2D63B1D4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Prince Edward Island Health &amp; Wellness</a:t>
            </a:r>
          </a:p>
        </p:txBody>
      </p:sp>
      <p:sp>
        <p:nvSpPr>
          <p:cNvPr id="6" name="Slide Number Placeholder 5">
            <a:extLst>
              <a:ext uri="{FF2B5EF4-FFF2-40B4-BE49-F238E27FC236}">
                <a16:creationId xmlns:a16="http://schemas.microsoft.com/office/drawing/2014/main" id="{F7A471C9-8977-0B42-9AC3-1168FC341729}"/>
              </a:ext>
            </a:extLst>
          </p:cNvPr>
          <p:cNvSpPr>
            <a:spLocks noGrp="1"/>
          </p:cNvSpPr>
          <p:nvPr>
            <p:ph type="sldNum" sz="quarter" idx="12"/>
          </p:nvPr>
        </p:nvSpPr>
        <p:spPr/>
        <p:txBody>
          <a:bodyPr/>
          <a:lstStyle/>
          <a:p>
            <a:fld id="{A02AFB3B-0CAC-5448-8882-68480C9C3AB1}" type="slidenum">
              <a:rPr lang="en-US" smtClean="0"/>
              <a:pPr/>
              <a:t>‹#›</a:t>
            </a:fld>
            <a:endParaRPr lang="en-US"/>
          </a:p>
        </p:txBody>
      </p:sp>
    </p:spTree>
    <p:extLst>
      <p:ext uri="{BB962C8B-B14F-4D97-AF65-F5344CB8AC3E}">
        <p14:creationId xmlns:p14="http://schemas.microsoft.com/office/powerpoint/2010/main" val="215234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C872-184C-714C-87BA-3824B5BDFAD5}"/>
              </a:ext>
            </a:extLst>
          </p:cNvPr>
          <p:cNvSpPr>
            <a:spLocks noGrp="1"/>
          </p:cNvSpPr>
          <p:nvPr>
            <p:ph type="title"/>
          </p:nvPr>
        </p:nvSpPr>
        <p:spPr>
          <a:xfrm>
            <a:off x="838200" y="588150"/>
            <a:ext cx="10515600" cy="850358"/>
          </a:xfrm>
        </p:spPr>
        <p:txBody>
          <a:bodyPr/>
          <a:lstStyle>
            <a:lvl1pPr>
              <a:defRPr>
                <a:solidFill>
                  <a:srgbClr val="808285"/>
                </a:solidFill>
              </a:defRPr>
            </a:lvl1pPr>
          </a:lstStyle>
          <a:p>
            <a:endParaRPr lang="en-US" dirty="0"/>
          </a:p>
        </p:txBody>
      </p:sp>
      <p:sp>
        <p:nvSpPr>
          <p:cNvPr id="4" name="Date Placeholder 3">
            <a:extLst>
              <a:ext uri="{FF2B5EF4-FFF2-40B4-BE49-F238E27FC236}">
                <a16:creationId xmlns:a16="http://schemas.microsoft.com/office/drawing/2014/main" id="{12EB4B34-50E6-D44C-BD4F-F8ED182984CF}"/>
              </a:ext>
            </a:extLst>
          </p:cNvPr>
          <p:cNvSpPr>
            <a:spLocks noGrp="1"/>
          </p:cNvSpPr>
          <p:nvPr>
            <p:ph type="dt" sz="half" idx="10"/>
          </p:nvPr>
        </p:nvSpPr>
        <p:spPr/>
        <p:txBody>
          <a:bodyPr/>
          <a:lstStyle/>
          <a:p>
            <a:fld id="{7C10CC07-A79D-A24F-994D-FD657C5B17AC}" type="datetime1">
              <a:rPr lang="en-CA" smtClean="0"/>
              <a:pPr/>
              <a:t>2025-12-08</a:t>
            </a:fld>
            <a:endParaRPr lang="en-US"/>
          </a:p>
        </p:txBody>
      </p:sp>
      <p:sp>
        <p:nvSpPr>
          <p:cNvPr id="6" name="Slide Number Placeholder 5">
            <a:extLst>
              <a:ext uri="{FF2B5EF4-FFF2-40B4-BE49-F238E27FC236}">
                <a16:creationId xmlns:a16="http://schemas.microsoft.com/office/drawing/2014/main" id="{99200CFB-5B62-964C-9BD9-B2CFE42DBC19}"/>
              </a:ext>
            </a:extLst>
          </p:cNvPr>
          <p:cNvSpPr>
            <a:spLocks noGrp="1"/>
          </p:cNvSpPr>
          <p:nvPr>
            <p:ph type="sldNum" sz="quarter" idx="12"/>
          </p:nvPr>
        </p:nvSpPr>
        <p:spPr/>
        <p:txBody>
          <a:bodyPr/>
          <a:lstStyle/>
          <a:p>
            <a:fld id="{A02AFB3B-0CAC-5448-8882-68480C9C3AB1}" type="slidenum">
              <a:rPr lang="en-US" smtClean="0"/>
              <a:pPr/>
              <a:t>‹#›</a:t>
            </a:fld>
            <a:endParaRPr lang="en-US"/>
          </a:p>
        </p:txBody>
      </p:sp>
      <p:cxnSp>
        <p:nvCxnSpPr>
          <p:cNvPr id="9" name="Straight Connector 8">
            <a:extLst>
              <a:ext uri="{FF2B5EF4-FFF2-40B4-BE49-F238E27FC236}">
                <a16:creationId xmlns:a16="http://schemas.microsoft.com/office/drawing/2014/main" id="{0EE38063-BD2B-C648-AC1E-39E1ACAA5A75}"/>
              </a:ext>
            </a:extLst>
          </p:cNvPr>
          <p:cNvCxnSpPr>
            <a:cxnSpLocks noChangeAspect="1"/>
          </p:cNvCxnSpPr>
          <p:nvPr userDrawn="1"/>
        </p:nvCxnSpPr>
        <p:spPr>
          <a:xfrm>
            <a:off x="927409" y="1438508"/>
            <a:ext cx="10426391" cy="0"/>
          </a:xfrm>
          <a:prstGeom prst="line">
            <a:avLst/>
          </a:prstGeom>
          <a:ln w="31750" cap="rnd">
            <a:solidFill>
              <a:srgbClr val="009993"/>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4EAEB1A-3739-3942-A80D-4DD2C8660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Prince Edward Island Health &amp; Wellness</a:t>
            </a:r>
          </a:p>
        </p:txBody>
      </p:sp>
      <p:sp>
        <p:nvSpPr>
          <p:cNvPr id="13" name="Text Placeholder 6">
            <a:extLst>
              <a:ext uri="{FF2B5EF4-FFF2-40B4-BE49-F238E27FC236}">
                <a16:creationId xmlns:a16="http://schemas.microsoft.com/office/drawing/2014/main" id="{270F09EC-A761-6948-B016-61F286BCBF2D}"/>
              </a:ext>
            </a:extLst>
          </p:cNvPr>
          <p:cNvSpPr>
            <a:spLocks noGrp="1"/>
          </p:cNvSpPr>
          <p:nvPr>
            <p:ph type="body" sz="quarter" idx="15"/>
          </p:nvPr>
        </p:nvSpPr>
        <p:spPr>
          <a:xfrm>
            <a:off x="925513" y="1825625"/>
            <a:ext cx="5024437" cy="4010025"/>
          </a:xfrm>
        </p:spPr>
        <p:txBody>
          <a:bodyPr/>
          <a:lstStyle>
            <a:lvl1pPr marL="0" indent="0">
              <a:buNone/>
              <a:defRPr/>
            </a:lvl1pPr>
            <a:lvl2pPr marL="457200" indent="0">
              <a:buNone/>
              <a:defRPr/>
            </a:lvl2pPr>
            <a:lvl3pPr marL="914400" indent="0">
              <a:buNone/>
              <a:defRPr/>
            </a:lvl3pPr>
            <a:lvl4pPr marL="1371600" indent="0">
              <a:buNone/>
              <a:defRPr/>
            </a:lvl4pPr>
          </a:lstStyle>
          <a:p>
            <a:pPr lvl="0"/>
            <a:endParaRPr lang="en-US" dirty="0"/>
          </a:p>
        </p:txBody>
      </p:sp>
      <p:sp>
        <p:nvSpPr>
          <p:cNvPr id="15" name="Content Placeholder 14">
            <a:extLst>
              <a:ext uri="{FF2B5EF4-FFF2-40B4-BE49-F238E27FC236}">
                <a16:creationId xmlns:a16="http://schemas.microsoft.com/office/drawing/2014/main" id="{F814F9F5-E31E-7E4E-8503-4DCFAA5D4686}"/>
              </a:ext>
            </a:extLst>
          </p:cNvPr>
          <p:cNvSpPr>
            <a:spLocks noGrp="1"/>
          </p:cNvSpPr>
          <p:nvPr>
            <p:ph sz="quarter" idx="16"/>
          </p:nvPr>
        </p:nvSpPr>
        <p:spPr>
          <a:xfrm>
            <a:off x="6269038" y="1825625"/>
            <a:ext cx="5084762" cy="40100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49007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e Colum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74BB2CF-701D-C64C-B4E7-D725CD958AA9}"/>
              </a:ext>
            </a:extLst>
          </p:cNvPr>
          <p:cNvSpPr>
            <a:spLocks noGrp="1"/>
          </p:cNvSpPr>
          <p:nvPr>
            <p:ph type="dt" sz="half" idx="10"/>
          </p:nvPr>
        </p:nvSpPr>
        <p:spPr/>
        <p:txBody>
          <a:bodyPr/>
          <a:lstStyle/>
          <a:p>
            <a:fld id="{5F4F62FF-B452-2742-B01C-D259B8F78A14}" type="datetime1">
              <a:rPr lang="en-CA" smtClean="0"/>
              <a:pPr/>
              <a:t>2025-12-08</a:t>
            </a:fld>
            <a:endParaRPr lang="en-US" dirty="0"/>
          </a:p>
        </p:txBody>
      </p:sp>
      <p:sp>
        <p:nvSpPr>
          <p:cNvPr id="4" name="Footer Placeholder 3">
            <a:extLst>
              <a:ext uri="{FF2B5EF4-FFF2-40B4-BE49-F238E27FC236}">
                <a16:creationId xmlns:a16="http://schemas.microsoft.com/office/drawing/2014/main" id="{A503C283-3A48-0E47-A7ED-BDE61DAE7B0A}"/>
              </a:ext>
            </a:extLst>
          </p:cNvPr>
          <p:cNvSpPr>
            <a:spLocks noGrp="1"/>
          </p:cNvSpPr>
          <p:nvPr>
            <p:ph type="ftr" sz="quarter" idx="11"/>
          </p:nvPr>
        </p:nvSpPr>
        <p:spPr/>
        <p:txBody>
          <a:bodyPr/>
          <a:lstStyle/>
          <a:p>
            <a:r>
              <a:rPr lang="en-US"/>
              <a:t>Prince Edward Island Health &amp; Wellness</a:t>
            </a:r>
            <a:endParaRPr lang="en-US" dirty="0"/>
          </a:p>
        </p:txBody>
      </p:sp>
      <p:sp>
        <p:nvSpPr>
          <p:cNvPr id="5" name="Slide Number Placeholder 4">
            <a:extLst>
              <a:ext uri="{FF2B5EF4-FFF2-40B4-BE49-F238E27FC236}">
                <a16:creationId xmlns:a16="http://schemas.microsoft.com/office/drawing/2014/main" id="{BB83FC8E-794B-6845-8CD9-DAE77E32B5F8}"/>
              </a:ext>
            </a:extLst>
          </p:cNvPr>
          <p:cNvSpPr>
            <a:spLocks noGrp="1"/>
          </p:cNvSpPr>
          <p:nvPr>
            <p:ph type="sldNum" sz="quarter" idx="12"/>
          </p:nvPr>
        </p:nvSpPr>
        <p:spPr/>
        <p:txBody>
          <a:bodyPr/>
          <a:lstStyle/>
          <a:p>
            <a:fld id="{A02AFB3B-0CAC-5448-8882-68480C9C3AB1}" type="slidenum">
              <a:rPr lang="en-US" smtClean="0"/>
              <a:pPr/>
              <a:t>‹#›</a:t>
            </a:fld>
            <a:endParaRPr lang="en-US" dirty="0"/>
          </a:p>
        </p:txBody>
      </p:sp>
      <p:sp>
        <p:nvSpPr>
          <p:cNvPr id="8" name="Title 1">
            <a:extLst>
              <a:ext uri="{FF2B5EF4-FFF2-40B4-BE49-F238E27FC236}">
                <a16:creationId xmlns:a16="http://schemas.microsoft.com/office/drawing/2014/main" id="{0857CCA2-9D51-0042-9804-371AE79B084C}"/>
              </a:ext>
            </a:extLst>
          </p:cNvPr>
          <p:cNvSpPr>
            <a:spLocks noGrp="1"/>
          </p:cNvSpPr>
          <p:nvPr>
            <p:ph type="title"/>
          </p:nvPr>
        </p:nvSpPr>
        <p:spPr>
          <a:xfrm>
            <a:off x="838200" y="588150"/>
            <a:ext cx="10515600" cy="850358"/>
          </a:xfrm>
        </p:spPr>
        <p:txBody>
          <a:bodyPr/>
          <a:lstStyle>
            <a:lvl1pPr>
              <a:defRPr>
                <a:solidFill>
                  <a:srgbClr val="808285"/>
                </a:solidFill>
              </a:defRPr>
            </a:lvl1pPr>
          </a:lstStyle>
          <a:p>
            <a:endParaRPr lang="en-US" dirty="0"/>
          </a:p>
        </p:txBody>
      </p:sp>
      <p:cxnSp>
        <p:nvCxnSpPr>
          <p:cNvPr id="9" name="Straight Connector 8">
            <a:extLst>
              <a:ext uri="{FF2B5EF4-FFF2-40B4-BE49-F238E27FC236}">
                <a16:creationId xmlns:a16="http://schemas.microsoft.com/office/drawing/2014/main" id="{FA21C414-BEC3-C04E-BE0F-456F8E4AEC31}"/>
              </a:ext>
            </a:extLst>
          </p:cNvPr>
          <p:cNvCxnSpPr>
            <a:cxnSpLocks noChangeAspect="1"/>
          </p:cNvCxnSpPr>
          <p:nvPr userDrawn="1"/>
        </p:nvCxnSpPr>
        <p:spPr>
          <a:xfrm>
            <a:off x="927409" y="1438508"/>
            <a:ext cx="10426391" cy="0"/>
          </a:xfrm>
          <a:prstGeom prst="line">
            <a:avLst/>
          </a:prstGeom>
          <a:ln w="31750" cap="rnd">
            <a:solidFill>
              <a:srgbClr val="009993"/>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20647F58-6095-5B4D-9B76-2A78EB0C6840}"/>
              </a:ext>
            </a:extLst>
          </p:cNvPr>
          <p:cNvSpPr>
            <a:spLocks noGrp="1"/>
          </p:cNvSpPr>
          <p:nvPr>
            <p:ph sz="quarter" idx="13"/>
          </p:nvPr>
        </p:nvSpPr>
        <p:spPr>
          <a:xfrm>
            <a:off x="927100" y="1820863"/>
            <a:ext cx="10426700" cy="403701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4127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llar Two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893865-3A6C-4B4F-B279-5534757280C9}"/>
              </a:ext>
            </a:extLst>
          </p:cNvPr>
          <p:cNvSpPr/>
          <p:nvPr userDrawn="1"/>
        </p:nvSpPr>
        <p:spPr>
          <a:xfrm>
            <a:off x="0" y="449128"/>
            <a:ext cx="6019800" cy="1154623"/>
          </a:xfrm>
          <a:prstGeom prst="rect">
            <a:avLst/>
          </a:prstGeom>
          <a:solidFill>
            <a:srgbClr val="009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F62EF-52CC-D04B-B1D5-A35318C51683}"/>
              </a:ext>
            </a:extLst>
          </p:cNvPr>
          <p:cNvSpPr>
            <a:spLocks noGrp="1"/>
          </p:cNvSpPr>
          <p:nvPr>
            <p:ph type="title" hasCustomPrompt="1"/>
          </p:nvPr>
        </p:nvSpPr>
        <p:spPr>
          <a:xfrm>
            <a:off x="838200" y="529807"/>
            <a:ext cx="5181600" cy="993264"/>
          </a:xfrm>
        </p:spPr>
        <p:txBody>
          <a:bodyPr/>
          <a:lstStyle>
            <a:lvl1pPr>
              <a:defRPr i="1">
                <a:solidFill>
                  <a:schemeClr val="bg1"/>
                </a:solidFill>
              </a:defRPr>
            </a:lvl1pPr>
          </a:lstStyle>
          <a:p>
            <a:r>
              <a:rPr lang="en-US" dirty="0"/>
              <a:t>Pillar Name</a:t>
            </a:r>
          </a:p>
        </p:txBody>
      </p:sp>
      <p:sp>
        <p:nvSpPr>
          <p:cNvPr id="5" name="Date Placeholder 4">
            <a:extLst>
              <a:ext uri="{FF2B5EF4-FFF2-40B4-BE49-F238E27FC236}">
                <a16:creationId xmlns:a16="http://schemas.microsoft.com/office/drawing/2014/main" id="{56C52514-C421-AF48-9F7E-A2B7C164E555}"/>
              </a:ext>
            </a:extLst>
          </p:cNvPr>
          <p:cNvSpPr>
            <a:spLocks noGrp="1"/>
          </p:cNvSpPr>
          <p:nvPr>
            <p:ph type="dt" sz="half" idx="10"/>
          </p:nvPr>
        </p:nvSpPr>
        <p:spPr/>
        <p:txBody>
          <a:bodyPr/>
          <a:lstStyle/>
          <a:p>
            <a:fld id="{2976440E-3599-F641-BC0D-2590AC538E55}" type="datetime1">
              <a:rPr lang="en-CA" smtClean="0"/>
              <a:pPr/>
              <a:t>2025-12-08</a:t>
            </a:fld>
            <a:endParaRPr lang="en-US"/>
          </a:p>
        </p:txBody>
      </p:sp>
      <p:sp>
        <p:nvSpPr>
          <p:cNvPr id="7" name="Slide Number Placeholder 6">
            <a:extLst>
              <a:ext uri="{FF2B5EF4-FFF2-40B4-BE49-F238E27FC236}">
                <a16:creationId xmlns:a16="http://schemas.microsoft.com/office/drawing/2014/main" id="{75F539B7-4854-FD42-9DF9-381DD797D611}"/>
              </a:ext>
            </a:extLst>
          </p:cNvPr>
          <p:cNvSpPr>
            <a:spLocks noGrp="1"/>
          </p:cNvSpPr>
          <p:nvPr>
            <p:ph type="sldNum" sz="quarter" idx="12"/>
          </p:nvPr>
        </p:nvSpPr>
        <p:spPr/>
        <p:txBody>
          <a:bodyPr/>
          <a:lstStyle/>
          <a:p>
            <a:fld id="{A02AFB3B-0CAC-5448-8882-68480C9C3AB1}" type="slidenum">
              <a:rPr lang="en-US" smtClean="0"/>
              <a:pPr/>
              <a:t>‹#›</a:t>
            </a:fld>
            <a:endParaRPr lang="en-US"/>
          </a:p>
        </p:txBody>
      </p:sp>
      <p:sp>
        <p:nvSpPr>
          <p:cNvPr id="8" name="Footer Placeholder 4">
            <a:extLst>
              <a:ext uri="{FF2B5EF4-FFF2-40B4-BE49-F238E27FC236}">
                <a16:creationId xmlns:a16="http://schemas.microsoft.com/office/drawing/2014/main" id="{75E8A3E9-9256-3949-B16E-7622535E0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Prince Edward Island Health &amp; Wellness</a:t>
            </a:r>
          </a:p>
        </p:txBody>
      </p:sp>
      <p:sp>
        <p:nvSpPr>
          <p:cNvPr id="11" name="Picture Placeholder 10">
            <a:extLst>
              <a:ext uri="{FF2B5EF4-FFF2-40B4-BE49-F238E27FC236}">
                <a16:creationId xmlns:a16="http://schemas.microsoft.com/office/drawing/2014/main" id="{875EAC87-AB74-B94D-8470-E14DB7E71DC8}"/>
              </a:ext>
            </a:extLst>
          </p:cNvPr>
          <p:cNvSpPr>
            <a:spLocks noGrp="1"/>
          </p:cNvSpPr>
          <p:nvPr>
            <p:ph type="pic" sz="quarter" idx="13"/>
          </p:nvPr>
        </p:nvSpPr>
        <p:spPr>
          <a:xfrm>
            <a:off x="6261100" y="449263"/>
            <a:ext cx="5092700" cy="5462587"/>
          </a:xfrm>
        </p:spPr>
        <p:txBody>
          <a:bodyPr/>
          <a:lstStyle/>
          <a:p>
            <a:endParaRPr lang="en-US"/>
          </a:p>
        </p:txBody>
      </p:sp>
      <p:sp>
        <p:nvSpPr>
          <p:cNvPr id="13" name="Text Placeholder 12">
            <a:extLst>
              <a:ext uri="{FF2B5EF4-FFF2-40B4-BE49-F238E27FC236}">
                <a16:creationId xmlns:a16="http://schemas.microsoft.com/office/drawing/2014/main" id="{EE87CBFE-E391-D343-8874-8F3AFB331BFC}"/>
              </a:ext>
            </a:extLst>
          </p:cNvPr>
          <p:cNvSpPr>
            <a:spLocks noGrp="1"/>
          </p:cNvSpPr>
          <p:nvPr>
            <p:ph type="body" sz="quarter" idx="14"/>
          </p:nvPr>
        </p:nvSpPr>
        <p:spPr>
          <a:xfrm>
            <a:off x="838200" y="1758950"/>
            <a:ext cx="5181600" cy="41529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6655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llar One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893865-3A6C-4B4F-B279-5534757280C9}"/>
              </a:ext>
            </a:extLst>
          </p:cNvPr>
          <p:cNvSpPr/>
          <p:nvPr userDrawn="1"/>
        </p:nvSpPr>
        <p:spPr>
          <a:xfrm>
            <a:off x="0" y="449128"/>
            <a:ext cx="6019800" cy="1154623"/>
          </a:xfrm>
          <a:prstGeom prst="rect">
            <a:avLst/>
          </a:prstGeom>
          <a:solidFill>
            <a:srgbClr val="009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F62EF-52CC-D04B-B1D5-A35318C51683}"/>
              </a:ext>
            </a:extLst>
          </p:cNvPr>
          <p:cNvSpPr>
            <a:spLocks noGrp="1"/>
          </p:cNvSpPr>
          <p:nvPr>
            <p:ph type="title" hasCustomPrompt="1"/>
          </p:nvPr>
        </p:nvSpPr>
        <p:spPr>
          <a:xfrm>
            <a:off x="838200" y="529807"/>
            <a:ext cx="5181600" cy="993264"/>
          </a:xfrm>
        </p:spPr>
        <p:txBody>
          <a:bodyPr/>
          <a:lstStyle>
            <a:lvl1pPr>
              <a:defRPr i="1">
                <a:solidFill>
                  <a:schemeClr val="bg1"/>
                </a:solidFill>
              </a:defRPr>
            </a:lvl1pPr>
          </a:lstStyle>
          <a:p>
            <a:r>
              <a:rPr lang="en-US" dirty="0"/>
              <a:t>Pillar Name</a:t>
            </a:r>
          </a:p>
        </p:txBody>
      </p:sp>
      <p:sp>
        <p:nvSpPr>
          <p:cNvPr id="5" name="Date Placeholder 4">
            <a:extLst>
              <a:ext uri="{FF2B5EF4-FFF2-40B4-BE49-F238E27FC236}">
                <a16:creationId xmlns:a16="http://schemas.microsoft.com/office/drawing/2014/main" id="{56C52514-C421-AF48-9F7E-A2B7C164E555}"/>
              </a:ext>
            </a:extLst>
          </p:cNvPr>
          <p:cNvSpPr>
            <a:spLocks noGrp="1"/>
          </p:cNvSpPr>
          <p:nvPr>
            <p:ph type="dt" sz="half" idx="10"/>
          </p:nvPr>
        </p:nvSpPr>
        <p:spPr/>
        <p:txBody>
          <a:bodyPr/>
          <a:lstStyle/>
          <a:p>
            <a:fld id="{D5279A04-E102-A548-B10F-2460BAA5044A}" type="datetime1">
              <a:rPr lang="en-CA" smtClean="0"/>
              <a:pPr/>
              <a:t>2025-12-08</a:t>
            </a:fld>
            <a:endParaRPr lang="en-US"/>
          </a:p>
        </p:txBody>
      </p:sp>
      <p:sp>
        <p:nvSpPr>
          <p:cNvPr id="7" name="Slide Number Placeholder 6">
            <a:extLst>
              <a:ext uri="{FF2B5EF4-FFF2-40B4-BE49-F238E27FC236}">
                <a16:creationId xmlns:a16="http://schemas.microsoft.com/office/drawing/2014/main" id="{75F539B7-4854-FD42-9DF9-381DD797D611}"/>
              </a:ext>
            </a:extLst>
          </p:cNvPr>
          <p:cNvSpPr>
            <a:spLocks noGrp="1"/>
          </p:cNvSpPr>
          <p:nvPr>
            <p:ph type="sldNum" sz="quarter" idx="12"/>
          </p:nvPr>
        </p:nvSpPr>
        <p:spPr/>
        <p:txBody>
          <a:bodyPr/>
          <a:lstStyle/>
          <a:p>
            <a:fld id="{A02AFB3B-0CAC-5448-8882-68480C9C3AB1}" type="slidenum">
              <a:rPr lang="en-US" smtClean="0"/>
              <a:pPr/>
              <a:t>‹#›</a:t>
            </a:fld>
            <a:endParaRPr lang="en-US"/>
          </a:p>
        </p:txBody>
      </p:sp>
      <p:sp>
        <p:nvSpPr>
          <p:cNvPr id="8" name="Footer Placeholder 4">
            <a:extLst>
              <a:ext uri="{FF2B5EF4-FFF2-40B4-BE49-F238E27FC236}">
                <a16:creationId xmlns:a16="http://schemas.microsoft.com/office/drawing/2014/main" id="{75E8A3E9-9256-3949-B16E-7622535E0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Prince Edward Island Health &amp; Wellness</a:t>
            </a:r>
          </a:p>
        </p:txBody>
      </p:sp>
      <p:sp>
        <p:nvSpPr>
          <p:cNvPr id="12" name="Content Placeholder 11">
            <a:extLst>
              <a:ext uri="{FF2B5EF4-FFF2-40B4-BE49-F238E27FC236}">
                <a16:creationId xmlns:a16="http://schemas.microsoft.com/office/drawing/2014/main" id="{17C0DE41-3E07-4A41-952F-F65CEF9A4349}"/>
              </a:ext>
            </a:extLst>
          </p:cNvPr>
          <p:cNvSpPr>
            <a:spLocks noGrp="1"/>
          </p:cNvSpPr>
          <p:nvPr>
            <p:ph sz="quarter" idx="13"/>
          </p:nvPr>
        </p:nvSpPr>
        <p:spPr>
          <a:xfrm>
            <a:off x="838200" y="1860550"/>
            <a:ext cx="10515600" cy="4114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81738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2A461CB-C59D-EC42-822A-CDA7D8026068}"/>
              </a:ext>
            </a:extLst>
          </p:cNvPr>
          <p:cNvSpPr>
            <a:spLocks noGrp="1"/>
          </p:cNvSpPr>
          <p:nvPr>
            <p:ph type="pic" sz="quarter" idx="13"/>
          </p:nvPr>
        </p:nvSpPr>
        <p:spPr>
          <a:xfrm>
            <a:off x="0" y="0"/>
            <a:ext cx="12192000" cy="6858000"/>
          </a:xfrm>
        </p:spPr>
        <p:txBody>
          <a:bodyPr/>
          <a:lstStyle/>
          <a:p>
            <a:endParaRPr lang="en-US" dirty="0"/>
          </a:p>
        </p:txBody>
      </p:sp>
      <p:sp>
        <p:nvSpPr>
          <p:cNvPr id="5" name="Date Placeholder 4">
            <a:extLst>
              <a:ext uri="{FF2B5EF4-FFF2-40B4-BE49-F238E27FC236}">
                <a16:creationId xmlns:a16="http://schemas.microsoft.com/office/drawing/2014/main" id="{56C52514-C421-AF48-9F7E-A2B7C164E555}"/>
              </a:ext>
            </a:extLst>
          </p:cNvPr>
          <p:cNvSpPr>
            <a:spLocks noGrp="1"/>
          </p:cNvSpPr>
          <p:nvPr>
            <p:ph type="dt" sz="half" idx="10"/>
          </p:nvPr>
        </p:nvSpPr>
        <p:spPr/>
        <p:txBody>
          <a:bodyPr/>
          <a:lstStyle/>
          <a:p>
            <a:fld id="{056CB515-B6F0-D34B-9ADF-ECF9A7D876FC}" type="datetime1">
              <a:rPr lang="en-CA" smtClean="0"/>
              <a:pPr/>
              <a:t>2025-12-08</a:t>
            </a:fld>
            <a:endParaRPr lang="en-US"/>
          </a:p>
        </p:txBody>
      </p:sp>
      <p:sp>
        <p:nvSpPr>
          <p:cNvPr id="7" name="Slide Number Placeholder 6">
            <a:extLst>
              <a:ext uri="{FF2B5EF4-FFF2-40B4-BE49-F238E27FC236}">
                <a16:creationId xmlns:a16="http://schemas.microsoft.com/office/drawing/2014/main" id="{75F539B7-4854-FD42-9DF9-381DD797D611}"/>
              </a:ext>
            </a:extLst>
          </p:cNvPr>
          <p:cNvSpPr>
            <a:spLocks noGrp="1"/>
          </p:cNvSpPr>
          <p:nvPr>
            <p:ph type="sldNum" sz="quarter" idx="12"/>
          </p:nvPr>
        </p:nvSpPr>
        <p:spPr/>
        <p:txBody>
          <a:bodyPr/>
          <a:lstStyle/>
          <a:p>
            <a:fld id="{A02AFB3B-0CAC-5448-8882-68480C9C3AB1}" type="slidenum">
              <a:rPr lang="en-US" smtClean="0"/>
              <a:pPr/>
              <a:t>‹#›</a:t>
            </a:fld>
            <a:endParaRPr lang="en-US"/>
          </a:p>
        </p:txBody>
      </p:sp>
      <p:sp>
        <p:nvSpPr>
          <p:cNvPr id="8" name="Footer Placeholder 4">
            <a:extLst>
              <a:ext uri="{FF2B5EF4-FFF2-40B4-BE49-F238E27FC236}">
                <a16:creationId xmlns:a16="http://schemas.microsoft.com/office/drawing/2014/main" id="{75E8A3E9-9256-3949-B16E-7622535E0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Prince Edward Island Health &amp; Wellness</a:t>
            </a:r>
          </a:p>
        </p:txBody>
      </p:sp>
    </p:spTree>
    <p:extLst>
      <p:ext uri="{BB962C8B-B14F-4D97-AF65-F5344CB8AC3E}">
        <p14:creationId xmlns:p14="http://schemas.microsoft.com/office/powerpoint/2010/main" val="417370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1142F0-22F0-8B45-8D72-163DF8604116}"/>
              </a:ext>
            </a:extLst>
          </p:cNvPr>
          <p:cNvSpPr/>
          <p:nvPr userDrawn="1"/>
        </p:nvSpPr>
        <p:spPr>
          <a:xfrm>
            <a:off x="0" y="6241200"/>
            <a:ext cx="12192000" cy="627321"/>
          </a:xfrm>
          <a:prstGeom prst="rect">
            <a:avLst/>
          </a:prstGeom>
          <a:solidFill>
            <a:srgbClr val="009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DFA0478-BEC5-5A49-8C32-7282C999F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A0F5AE-BA6C-D94E-9772-C0021B61C2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0B9D2C2B-0CFD-0A43-B1E0-637BFF1F7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8CD94CF-7472-EE4E-80F8-DC2002EE9BEE}" type="datetime1">
              <a:rPr lang="en-CA" smtClean="0"/>
              <a:pPr/>
              <a:t>2025-12-08</a:t>
            </a:fld>
            <a:endParaRPr lang="en-US" dirty="0"/>
          </a:p>
        </p:txBody>
      </p:sp>
      <p:sp>
        <p:nvSpPr>
          <p:cNvPr id="5" name="Footer Placeholder 4">
            <a:extLst>
              <a:ext uri="{FF2B5EF4-FFF2-40B4-BE49-F238E27FC236}">
                <a16:creationId xmlns:a16="http://schemas.microsoft.com/office/drawing/2014/main" id="{2BAA9496-ABBD-9B42-88CA-2B852425D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PEI Chief Public Health Office</a:t>
            </a:r>
          </a:p>
          <a:p>
            <a:r>
              <a:rPr lang="en-US" dirty="0"/>
              <a:t>Department of Health &amp; Wellness</a:t>
            </a:r>
          </a:p>
        </p:txBody>
      </p:sp>
      <p:sp>
        <p:nvSpPr>
          <p:cNvPr id="6" name="Slide Number Placeholder 5">
            <a:extLst>
              <a:ext uri="{FF2B5EF4-FFF2-40B4-BE49-F238E27FC236}">
                <a16:creationId xmlns:a16="http://schemas.microsoft.com/office/drawing/2014/main" id="{7395E425-CCF3-664C-9170-D88610162A1D}"/>
              </a:ext>
            </a:extLst>
          </p:cNvPr>
          <p:cNvSpPr>
            <a:spLocks noGrp="1"/>
          </p:cNvSpPr>
          <p:nvPr>
            <p:ph type="sldNum" sz="quarter" idx="4"/>
          </p:nvPr>
        </p:nvSpPr>
        <p:spPr>
          <a:xfrm>
            <a:off x="8610600" y="6363438"/>
            <a:ext cx="2743200" cy="365125"/>
          </a:xfrm>
          <a:prstGeom prst="rect">
            <a:avLst/>
          </a:prstGeom>
        </p:spPr>
        <p:txBody>
          <a:bodyPr vert="horz" lIns="91440" tIns="45720" rIns="91440" bIns="45720" rtlCol="0" anchor="ctr"/>
          <a:lstStyle>
            <a:lvl1pPr algn="r">
              <a:defRPr sz="1200">
                <a:solidFill>
                  <a:schemeClr val="bg1"/>
                </a:solidFill>
              </a:defRPr>
            </a:lvl1pPr>
          </a:lstStyle>
          <a:p>
            <a:fld id="{A02AFB3B-0CAC-5448-8882-68480C9C3AB1}" type="slidenum">
              <a:rPr lang="en-US" smtClean="0"/>
              <a:pPr/>
              <a:t>‹#›</a:t>
            </a:fld>
            <a:endParaRPr lang="en-US" dirty="0"/>
          </a:p>
        </p:txBody>
      </p:sp>
    </p:spTree>
    <p:extLst>
      <p:ext uri="{BB962C8B-B14F-4D97-AF65-F5344CB8AC3E}">
        <p14:creationId xmlns:p14="http://schemas.microsoft.com/office/powerpoint/2010/main" val="43377284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0" r:id="rId4"/>
    <p:sldLayoutId id="2147483664" r:id="rId5"/>
    <p:sldLayoutId id="2147483652" r:id="rId6"/>
    <p:sldLayoutId id="2147483665" r:id="rId7"/>
    <p:sldLayoutId id="2147483662" r:id="rId8"/>
  </p:sldLayoutIdLst>
  <p:hf sldNum="0" hdr="0" dt="0"/>
  <p:txStyles>
    <p:titleStyle>
      <a:lvl1pPr algn="l" defTabSz="914400" rtl="0" eaLnBrk="1" latinLnBrk="0" hangingPunct="1">
        <a:lnSpc>
          <a:spcPct val="90000"/>
        </a:lnSpc>
        <a:spcBef>
          <a:spcPct val="0"/>
        </a:spcBef>
        <a:buNone/>
        <a:defRPr sz="4400" b="0" i="0" kern="1200">
          <a:solidFill>
            <a:srgbClr val="009993"/>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80828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808285"/>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808285"/>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808285"/>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80828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ZtZ20xr8M8"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smokershelpline.ca/"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hyperlink" Target="http://www.livewellpei.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princeedwardisland.ca/quitsmok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B34F-45DF-FC44-BF18-9963F156DFBC}"/>
              </a:ext>
            </a:extLst>
          </p:cNvPr>
          <p:cNvSpPr>
            <a:spLocks noGrp="1"/>
          </p:cNvSpPr>
          <p:nvPr>
            <p:ph type="title"/>
          </p:nvPr>
        </p:nvSpPr>
        <p:spPr>
          <a:xfrm>
            <a:off x="831850" y="2631961"/>
            <a:ext cx="10515600" cy="1137424"/>
          </a:xfrm>
        </p:spPr>
        <p:txBody>
          <a:bodyPr>
            <a:normAutofit fontScale="90000"/>
          </a:bodyPr>
          <a:lstStyle/>
          <a:p>
            <a:r>
              <a:rPr lang="en-US" sz="4800" dirty="0">
                <a:latin typeface="+mn-lt"/>
              </a:rPr>
              <a:t>PEI Smoking Cessation Program (SCP):</a:t>
            </a:r>
            <a:br>
              <a:rPr lang="en-US" sz="4800" dirty="0">
                <a:latin typeface="+mn-lt"/>
              </a:rPr>
            </a:br>
            <a:r>
              <a:rPr lang="en-US" sz="4800" dirty="0">
                <a:latin typeface="+mn-lt"/>
              </a:rPr>
              <a:t>Overview </a:t>
            </a:r>
            <a:endParaRPr lang="en-US" sz="1800" dirty="0">
              <a:latin typeface="+mn-lt"/>
            </a:endParaRPr>
          </a:p>
        </p:txBody>
      </p:sp>
      <p:sp>
        <p:nvSpPr>
          <p:cNvPr id="3" name="TextBox 2"/>
          <p:cNvSpPr txBox="1"/>
          <p:nvPr/>
        </p:nvSpPr>
        <p:spPr>
          <a:xfrm>
            <a:off x="2793729" y="4139379"/>
            <a:ext cx="6134986" cy="1631216"/>
          </a:xfrm>
          <a:prstGeom prst="rect">
            <a:avLst/>
          </a:prstGeom>
          <a:noFill/>
        </p:spPr>
        <p:txBody>
          <a:bodyPr wrap="square" rtlCol="0">
            <a:spAutoFit/>
          </a:bodyPr>
          <a:lstStyle/>
          <a:p>
            <a:pPr algn="ctr"/>
            <a:br>
              <a:rPr lang="en-US" sz="2000" dirty="0">
                <a:solidFill>
                  <a:schemeClr val="tx1">
                    <a:lumMod val="75000"/>
                    <a:lumOff val="25000"/>
                  </a:schemeClr>
                </a:solidFill>
              </a:rPr>
            </a:br>
            <a:r>
              <a:rPr lang="en-US" sz="2000" dirty="0">
                <a:solidFill>
                  <a:schemeClr val="tx1">
                    <a:lumMod val="75000"/>
                    <a:lumOff val="25000"/>
                  </a:schemeClr>
                </a:solidFill>
              </a:rPr>
              <a:t>Provincial Tobacco Control Coordinator</a:t>
            </a:r>
          </a:p>
          <a:p>
            <a:pPr algn="ctr"/>
            <a:r>
              <a:rPr lang="en-US" sz="2000" dirty="0">
                <a:solidFill>
                  <a:schemeClr val="tx1">
                    <a:lumMod val="75000"/>
                    <a:lumOff val="25000"/>
                  </a:schemeClr>
                </a:solidFill>
              </a:rPr>
              <a:t>Health Promotion Unit</a:t>
            </a:r>
          </a:p>
          <a:p>
            <a:pPr algn="ctr"/>
            <a:r>
              <a:rPr lang="en-US" sz="2000" dirty="0">
                <a:solidFill>
                  <a:schemeClr val="tx1">
                    <a:lumMod val="75000"/>
                    <a:lumOff val="25000"/>
                  </a:schemeClr>
                </a:solidFill>
              </a:rPr>
              <a:t>Chief Public Health Office</a:t>
            </a:r>
          </a:p>
          <a:p>
            <a:pPr algn="ctr"/>
            <a:r>
              <a:rPr lang="en-US" sz="2000" dirty="0">
                <a:solidFill>
                  <a:schemeClr val="tx1">
                    <a:lumMod val="75000"/>
                    <a:lumOff val="25000"/>
                  </a:schemeClr>
                </a:solidFill>
              </a:rPr>
              <a:t>Department of Health and Wellness</a:t>
            </a:r>
          </a:p>
        </p:txBody>
      </p:sp>
    </p:spTree>
    <p:extLst>
      <p:ext uri="{BB962C8B-B14F-4D97-AF65-F5344CB8AC3E}">
        <p14:creationId xmlns:p14="http://schemas.microsoft.com/office/powerpoint/2010/main" val="242474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5731898-4FA5-EAAC-1B8A-CF8F3084AE44}"/>
              </a:ext>
            </a:extLst>
          </p:cNvPr>
          <p:cNvSpPr>
            <a:spLocks noGrp="1"/>
          </p:cNvSpPr>
          <p:nvPr>
            <p:ph type="title"/>
          </p:nvPr>
        </p:nvSpPr>
        <p:spPr>
          <a:xfrm>
            <a:off x="158579" y="529807"/>
            <a:ext cx="5181600" cy="993264"/>
          </a:xfrm>
        </p:spPr>
        <p:txBody>
          <a:bodyPr>
            <a:normAutofit/>
          </a:bodyPr>
          <a:lstStyle/>
          <a:p>
            <a:r>
              <a:rPr lang="en-US" i="0" dirty="0">
                <a:latin typeface="+mn-lt"/>
              </a:rPr>
              <a:t>Consult Form: Paper </a:t>
            </a:r>
          </a:p>
        </p:txBody>
      </p:sp>
      <p:sp>
        <p:nvSpPr>
          <p:cNvPr id="11" name="TextBox 10">
            <a:extLst>
              <a:ext uri="{FF2B5EF4-FFF2-40B4-BE49-F238E27FC236}">
                <a16:creationId xmlns:a16="http://schemas.microsoft.com/office/drawing/2014/main" id="{739F67D8-65FA-9640-75C5-AB869D3524E1}"/>
              </a:ext>
            </a:extLst>
          </p:cNvPr>
          <p:cNvSpPr txBox="1"/>
          <p:nvPr/>
        </p:nvSpPr>
        <p:spPr>
          <a:xfrm>
            <a:off x="278027" y="1824654"/>
            <a:ext cx="4304859" cy="2636135"/>
          </a:xfrm>
          <a:prstGeom prst="rect">
            <a:avLst/>
          </a:prstGeom>
        </p:spPr>
        <p:txBody>
          <a:bodyPr vert="horz" lIns="91440" tIns="45720" rIns="91440" bIns="45720" rtlCol="0">
            <a:normAutofit fontScale="92500" lnSpcReduction="10000"/>
          </a:bodyPr>
          <a:lstStyle/>
          <a:p>
            <a:pPr>
              <a:lnSpc>
                <a:spcPct val="90000"/>
              </a:lnSpc>
              <a:spcBef>
                <a:spcPts val="1000"/>
              </a:spcBef>
            </a:pPr>
            <a:r>
              <a:rPr lang="en-US" sz="2200" kern="1200" dirty="0">
                <a:effectLst/>
                <a:ea typeface="+mn-ea"/>
                <a:cs typeface="+mn-cs"/>
              </a:rPr>
              <a:t>Eligibility:</a:t>
            </a:r>
          </a:p>
          <a:p>
            <a:pPr marL="457200" indent="-457200">
              <a:lnSpc>
                <a:spcPct val="90000"/>
              </a:lnSpc>
              <a:spcBef>
                <a:spcPts val="1000"/>
              </a:spcBef>
              <a:buAutoNum type="arabicPeriod"/>
            </a:pPr>
            <a:r>
              <a:rPr lang="en-US" sz="2200" dirty="0"/>
              <a:t>M</a:t>
            </a:r>
            <a:r>
              <a:rPr lang="en-US" sz="2200" kern="1200" dirty="0">
                <a:effectLst/>
                <a:ea typeface="+mn-ea"/>
                <a:cs typeface="+mn-cs"/>
              </a:rPr>
              <a:t>ust</a:t>
            </a:r>
            <a:r>
              <a:rPr lang="en-US" sz="2200" kern="1200" spc="-20" dirty="0">
                <a:effectLst/>
                <a:ea typeface="+mn-ea"/>
                <a:cs typeface="+mn-cs"/>
              </a:rPr>
              <a:t> </a:t>
            </a:r>
            <a:r>
              <a:rPr lang="en-US" sz="2200" kern="1200" dirty="0">
                <a:effectLst/>
                <a:ea typeface="+mn-ea"/>
                <a:cs typeface="+mn-cs"/>
              </a:rPr>
              <a:t>answer</a:t>
            </a:r>
            <a:r>
              <a:rPr lang="en-US" sz="2200" kern="1200" spc="-35" dirty="0">
                <a:effectLst/>
                <a:ea typeface="+mn-ea"/>
                <a:cs typeface="+mn-cs"/>
              </a:rPr>
              <a:t> </a:t>
            </a:r>
            <a:r>
              <a:rPr lang="en-US" sz="2200" u="sng" kern="1200" dirty="0">
                <a:effectLst/>
                <a:ea typeface="+mn-ea"/>
                <a:cs typeface="+mn-cs"/>
              </a:rPr>
              <a:t>4</a:t>
            </a:r>
            <a:r>
              <a:rPr lang="en-US" sz="2200" u="sng" kern="1200" spc="-35" dirty="0">
                <a:effectLst/>
                <a:ea typeface="+mn-ea"/>
                <a:cs typeface="+mn-cs"/>
              </a:rPr>
              <a:t> </a:t>
            </a:r>
            <a:r>
              <a:rPr lang="en-US" sz="2200" u="sng" kern="1200" dirty="0">
                <a:effectLst/>
                <a:ea typeface="+mn-ea"/>
                <a:cs typeface="+mn-cs"/>
              </a:rPr>
              <a:t>or</a:t>
            </a:r>
            <a:r>
              <a:rPr lang="en-US" sz="2200" u="sng" kern="1200" spc="-35" dirty="0">
                <a:effectLst/>
                <a:ea typeface="+mn-ea"/>
                <a:cs typeface="+mn-cs"/>
              </a:rPr>
              <a:t> </a:t>
            </a:r>
            <a:r>
              <a:rPr lang="en-US" sz="2200" u="sng" kern="1200" dirty="0">
                <a:effectLst/>
                <a:ea typeface="+mn-ea"/>
                <a:cs typeface="+mn-cs"/>
              </a:rPr>
              <a:t>5</a:t>
            </a:r>
            <a:r>
              <a:rPr lang="en-US" sz="2200" u="sng" kern="1200" spc="-25" dirty="0">
                <a:effectLst/>
                <a:ea typeface="+mn-ea"/>
                <a:cs typeface="+mn-cs"/>
              </a:rPr>
              <a:t> </a:t>
            </a:r>
            <a:r>
              <a:rPr lang="en-US" sz="2200" u="sng" kern="1200" dirty="0">
                <a:effectLst/>
                <a:ea typeface="+mn-ea"/>
                <a:cs typeface="+mn-cs"/>
              </a:rPr>
              <a:t>to</a:t>
            </a:r>
            <a:r>
              <a:rPr lang="en-US" sz="2200" u="sng" kern="1200" spc="-30" dirty="0">
                <a:effectLst/>
                <a:ea typeface="+mn-ea"/>
                <a:cs typeface="+mn-cs"/>
              </a:rPr>
              <a:t> </a:t>
            </a:r>
            <a:r>
              <a:rPr lang="en-US" sz="2200" u="sng" kern="1200" dirty="0">
                <a:effectLst/>
                <a:ea typeface="+mn-ea"/>
                <a:cs typeface="+mn-cs"/>
              </a:rPr>
              <a:t>questions</a:t>
            </a:r>
            <a:r>
              <a:rPr lang="en-US" sz="2200" u="sng" kern="1200" spc="-15" dirty="0">
                <a:effectLst/>
                <a:ea typeface="+mn-ea"/>
                <a:cs typeface="+mn-cs"/>
              </a:rPr>
              <a:t> </a:t>
            </a:r>
            <a:r>
              <a:rPr lang="en-US" sz="2200" u="sng" kern="1200" dirty="0">
                <a:effectLst/>
                <a:ea typeface="+mn-ea"/>
                <a:cs typeface="+mn-cs"/>
              </a:rPr>
              <a:t>#11</a:t>
            </a:r>
            <a:r>
              <a:rPr lang="en-US" sz="2200" u="sng" kern="1200" spc="-35" dirty="0">
                <a:effectLst/>
                <a:ea typeface="+mn-ea"/>
                <a:cs typeface="+mn-cs"/>
              </a:rPr>
              <a:t> </a:t>
            </a:r>
            <a:r>
              <a:rPr lang="en-US" sz="2200" u="sng" kern="1200" dirty="0">
                <a:effectLst/>
                <a:ea typeface="+mn-ea"/>
                <a:cs typeface="+mn-cs"/>
              </a:rPr>
              <a:t>and</a:t>
            </a:r>
            <a:r>
              <a:rPr lang="en-US" sz="2200" u="sng" kern="1200" spc="-30" dirty="0">
                <a:effectLst/>
                <a:ea typeface="+mn-ea"/>
                <a:cs typeface="+mn-cs"/>
              </a:rPr>
              <a:t> </a:t>
            </a:r>
            <a:r>
              <a:rPr lang="en-US" sz="2200" u="sng" kern="1200" dirty="0">
                <a:effectLst/>
                <a:ea typeface="+mn-ea"/>
                <a:cs typeface="+mn-cs"/>
              </a:rPr>
              <a:t>#</a:t>
            </a:r>
            <a:r>
              <a:rPr lang="en-US" sz="2200" u="sng" kern="1200" spc="-40" dirty="0">
                <a:effectLst/>
                <a:ea typeface="+mn-ea"/>
                <a:cs typeface="+mn-cs"/>
              </a:rPr>
              <a:t> </a:t>
            </a:r>
            <a:r>
              <a:rPr lang="en-US" sz="2200" u="sng" kern="1200" dirty="0">
                <a:effectLst/>
                <a:ea typeface="+mn-ea"/>
                <a:cs typeface="+mn-cs"/>
              </a:rPr>
              <a:t>12;</a:t>
            </a:r>
          </a:p>
          <a:p>
            <a:pPr marL="457200" indent="-457200">
              <a:lnSpc>
                <a:spcPct val="90000"/>
              </a:lnSpc>
              <a:spcBef>
                <a:spcPts val="1000"/>
              </a:spcBef>
              <a:buAutoNum type="arabicPeriod"/>
            </a:pPr>
            <a:r>
              <a:rPr lang="en-US" sz="2200" kern="1200" dirty="0">
                <a:effectLst/>
                <a:ea typeface="+mn-ea"/>
                <a:cs typeface="+mn-cs"/>
              </a:rPr>
              <a:t>Must</a:t>
            </a:r>
            <a:r>
              <a:rPr lang="en-US" sz="2200" kern="1200" spc="-20" dirty="0">
                <a:effectLst/>
                <a:ea typeface="+mn-ea"/>
                <a:cs typeface="+mn-cs"/>
              </a:rPr>
              <a:t> </a:t>
            </a:r>
            <a:r>
              <a:rPr lang="en-US" sz="2200" kern="1200" dirty="0">
                <a:effectLst/>
                <a:ea typeface="+mn-ea"/>
                <a:cs typeface="+mn-cs"/>
              </a:rPr>
              <a:t>be</a:t>
            </a:r>
            <a:r>
              <a:rPr lang="en-US" sz="2200" kern="1200" spc="-20" dirty="0">
                <a:effectLst/>
                <a:ea typeface="+mn-ea"/>
                <a:cs typeface="+mn-cs"/>
              </a:rPr>
              <a:t> </a:t>
            </a:r>
            <a:r>
              <a:rPr lang="en-US" sz="2200" kern="1200" dirty="0">
                <a:effectLst/>
                <a:ea typeface="+mn-ea"/>
                <a:cs typeface="+mn-cs"/>
              </a:rPr>
              <a:t>interested</a:t>
            </a:r>
            <a:r>
              <a:rPr lang="en-US" sz="2200" kern="1200" spc="-25" dirty="0">
                <a:effectLst/>
                <a:ea typeface="+mn-ea"/>
                <a:cs typeface="+mn-cs"/>
              </a:rPr>
              <a:t> </a:t>
            </a:r>
            <a:r>
              <a:rPr lang="en-US" sz="2200" kern="1200" dirty="0">
                <a:effectLst/>
                <a:ea typeface="+mn-ea"/>
                <a:cs typeface="+mn-cs"/>
              </a:rPr>
              <a:t>in</a:t>
            </a:r>
            <a:r>
              <a:rPr lang="en-US" sz="2200" kern="1200" spc="-15" dirty="0">
                <a:effectLst/>
                <a:ea typeface="+mn-ea"/>
                <a:cs typeface="+mn-cs"/>
              </a:rPr>
              <a:t> </a:t>
            </a:r>
            <a:r>
              <a:rPr lang="en-US" sz="2200" kern="1200" dirty="0">
                <a:effectLst/>
                <a:ea typeface="+mn-ea"/>
                <a:cs typeface="+mn-cs"/>
              </a:rPr>
              <a:t>quitting</a:t>
            </a:r>
            <a:r>
              <a:rPr lang="en-US" sz="2200" kern="1200" spc="-30" dirty="0">
                <a:effectLst/>
                <a:ea typeface="+mn-ea"/>
                <a:cs typeface="+mn-cs"/>
              </a:rPr>
              <a:t> </a:t>
            </a:r>
            <a:r>
              <a:rPr lang="en-US" sz="2200" kern="1200" dirty="0">
                <a:effectLst/>
                <a:ea typeface="+mn-ea"/>
                <a:cs typeface="+mn-cs"/>
              </a:rPr>
              <a:t>in</a:t>
            </a:r>
            <a:r>
              <a:rPr lang="en-US" sz="2200" kern="1200" spc="-20" dirty="0">
                <a:effectLst/>
                <a:ea typeface="+mn-ea"/>
                <a:cs typeface="+mn-cs"/>
              </a:rPr>
              <a:t> </a:t>
            </a:r>
            <a:r>
              <a:rPr lang="en-US" sz="2200" kern="1200" dirty="0">
                <a:effectLst/>
                <a:ea typeface="+mn-ea"/>
                <a:cs typeface="+mn-cs"/>
              </a:rPr>
              <a:t>the</a:t>
            </a:r>
            <a:r>
              <a:rPr lang="en-US" sz="2200" kern="1200" spc="-20" dirty="0">
                <a:effectLst/>
                <a:ea typeface="+mn-ea"/>
                <a:cs typeface="+mn-cs"/>
              </a:rPr>
              <a:t> </a:t>
            </a:r>
            <a:r>
              <a:rPr lang="en-US" sz="2200" kern="1200" dirty="0">
                <a:effectLst/>
                <a:ea typeface="+mn-ea"/>
                <a:cs typeface="+mn-cs"/>
              </a:rPr>
              <a:t>next</a:t>
            </a:r>
            <a:r>
              <a:rPr lang="en-US" sz="2200" kern="1200" spc="-30" dirty="0">
                <a:effectLst/>
                <a:ea typeface="+mn-ea"/>
                <a:cs typeface="+mn-cs"/>
              </a:rPr>
              <a:t> </a:t>
            </a:r>
            <a:r>
              <a:rPr lang="en-US" sz="2200" kern="1200" dirty="0">
                <a:effectLst/>
                <a:ea typeface="+mn-ea"/>
                <a:cs typeface="+mn-cs"/>
              </a:rPr>
              <a:t>month;</a:t>
            </a:r>
            <a:endParaRPr lang="en-US" sz="2200" kern="1200" spc="-40" dirty="0">
              <a:effectLst/>
              <a:ea typeface="+mn-ea"/>
              <a:cs typeface="+mn-cs"/>
            </a:endParaRPr>
          </a:p>
          <a:p>
            <a:pPr marL="457200" indent="-457200">
              <a:lnSpc>
                <a:spcPct val="90000"/>
              </a:lnSpc>
              <a:spcBef>
                <a:spcPts val="1000"/>
              </a:spcBef>
              <a:buAutoNum type="arabicPeriod"/>
            </a:pPr>
            <a:r>
              <a:rPr lang="en-US" sz="2200" kern="1200" dirty="0">
                <a:effectLst/>
                <a:ea typeface="+mn-ea"/>
                <a:cs typeface="+mn-cs"/>
              </a:rPr>
              <a:t>Must</a:t>
            </a:r>
            <a:r>
              <a:rPr lang="en-US" sz="2200" kern="1200" spc="-45" dirty="0">
                <a:effectLst/>
                <a:ea typeface="+mn-ea"/>
                <a:cs typeface="+mn-cs"/>
              </a:rPr>
              <a:t> </a:t>
            </a:r>
            <a:r>
              <a:rPr lang="en-US" sz="2200" kern="1200" dirty="0">
                <a:effectLst/>
                <a:ea typeface="+mn-ea"/>
                <a:cs typeface="+mn-cs"/>
              </a:rPr>
              <a:t>be</a:t>
            </a:r>
            <a:r>
              <a:rPr lang="en-US" sz="2200" kern="1200" spc="-30" dirty="0">
                <a:effectLst/>
                <a:ea typeface="+mn-ea"/>
                <a:cs typeface="+mn-cs"/>
              </a:rPr>
              <a:t> </a:t>
            </a:r>
            <a:r>
              <a:rPr lang="en-US" sz="2200" kern="1200" dirty="0">
                <a:effectLst/>
                <a:ea typeface="+mn-ea"/>
                <a:cs typeface="+mn-cs"/>
              </a:rPr>
              <a:t>willing</a:t>
            </a:r>
            <a:r>
              <a:rPr lang="en-US" sz="2200" kern="1200" spc="-20" dirty="0">
                <a:effectLst/>
                <a:ea typeface="+mn-ea"/>
                <a:cs typeface="+mn-cs"/>
              </a:rPr>
              <a:t> </a:t>
            </a:r>
            <a:r>
              <a:rPr lang="en-US" sz="2200" kern="1200" dirty="0">
                <a:effectLst/>
                <a:ea typeface="+mn-ea"/>
                <a:cs typeface="+mn-cs"/>
              </a:rPr>
              <a:t>to</a:t>
            </a:r>
            <a:r>
              <a:rPr lang="en-US" sz="2200" kern="1200" spc="-20" dirty="0">
                <a:effectLst/>
                <a:ea typeface="+mn-ea"/>
                <a:cs typeface="+mn-cs"/>
              </a:rPr>
              <a:t> </a:t>
            </a:r>
            <a:r>
              <a:rPr lang="en-US" sz="2200" kern="1200" dirty="0">
                <a:effectLst/>
                <a:ea typeface="+mn-ea"/>
                <a:cs typeface="+mn-cs"/>
              </a:rPr>
              <a:t>set</a:t>
            </a:r>
            <a:r>
              <a:rPr lang="en-US" sz="2200" kern="1200" spc="-10" dirty="0">
                <a:effectLst/>
                <a:ea typeface="+mn-ea"/>
                <a:cs typeface="+mn-cs"/>
              </a:rPr>
              <a:t> </a:t>
            </a:r>
            <a:r>
              <a:rPr lang="en-US" sz="2200" kern="1200" dirty="0">
                <a:effectLst/>
                <a:ea typeface="+mn-ea"/>
                <a:cs typeface="+mn-cs"/>
              </a:rPr>
              <a:t>a</a:t>
            </a:r>
            <a:r>
              <a:rPr lang="en-US" sz="2200" kern="1200" spc="-20" dirty="0">
                <a:effectLst/>
                <a:ea typeface="+mn-ea"/>
                <a:cs typeface="+mn-cs"/>
              </a:rPr>
              <a:t> </a:t>
            </a:r>
            <a:r>
              <a:rPr lang="en-US" sz="2200" kern="1200" dirty="0">
                <a:effectLst/>
                <a:ea typeface="+mn-ea"/>
                <a:cs typeface="+mn-cs"/>
              </a:rPr>
              <a:t>quit date</a:t>
            </a:r>
            <a:r>
              <a:rPr lang="en-US" sz="2200" dirty="0"/>
              <a:t> (</a:t>
            </a:r>
            <a:r>
              <a:rPr lang="en-US" sz="2200" b="1" dirty="0"/>
              <a:t>within 30 days of consult date</a:t>
            </a:r>
            <a:r>
              <a:rPr lang="en-US" sz="2200" dirty="0"/>
              <a:t>);</a:t>
            </a:r>
            <a:r>
              <a:rPr lang="en-US" sz="2200" spc="-40" dirty="0"/>
              <a:t> </a:t>
            </a:r>
            <a:endParaRPr lang="en-US" sz="2200" kern="1200" dirty="0">
              <a:effectLst/>
              <a:ea typeface="+mn-ea"/>
              <a:cs typeface="+mn-cs"/>
            </a:endParaRPr>
          </a:p>
          <a:p>
            <a:pPr marL="457200" indent="-457200">
              <a:lnSpc>
                <a:spcPct val="90000"/>
              </a:lnSpc>
              <a:spcBef>
                <a:spcPts val="1000"/>
              </a:spcBef>
              <a:buAutoNum type="arabicPeriod"/>
            </a:pPr>
            <a:r>
              <a:rPr lang="en-US" sz="2200" dirty="0"/>
              <a:t>Valid PEI Health Card</a:t>
            </a:r>
            <a:endParaRPr lang="en-US" sz="2200" kern="1200" dirty="0">
              <a:effectLst/>
              <a:ea typeface="+mn-ea"/>
              <a:cs typeface="+mn-cs"/>
            </a:endParaRPr>
          </a:p>
          <a:p>
            <a:pPr>
              <a:lnSpc>
                <a:spcPct val="90000"/>
              </a:lnSpc>
              <a:spcBef>
                <a:spcPts val="1000"/>
              </a:spcBef>
            </a:pPr>
            <a:endParaRPr lang="en-US" sz="2200" kern="1200" dirty="0">
              <a:ea typeface="+mn-ea"/>
              <a:cs typeface="+mn-cs"/>
            </a:endParaRPr>
          </a:p>
        </p:txBody>
      </p:sp>
      <p:sp>
        <p:nvSpPr>
          <p:cNvPr id="12" name="Footer Placeholder 3">
            <a:extLst>
              <a:ext uri="{FF2B5EF4-FFF2-40B4-BE49-F238E27FC236}">
                <a16:creationId xmlns:a16="http://schemas.microsoft.com/office/drawing/2014/main" id="{2DAA37D1-6B9C-C917-029B-29A7D2F88817}"/>
              </a:ext>
            </a:extLst>
          </p:cNvPr>
          <p:cNvSpPr txBox="1">
            <a:spLocks/>
          </p:cNvSpPr>
          <p:nvPr/>
        </p:nvSpPr>
        <p:spPr>
          <a:xfrm>
            <a:off x="0" y="6371333"/>
            <a:ext cx="72662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PEI Chief Public Health Office</a:t>
            </a:r>
          </a:p>
        </p:txBody>
      </p:sp>
      <p:pic>
        <p:nvPicPr>
          <p:cNvPr id="27" name="Picture 26">
            <a:extLst>
              <a:ext uri="{FF2B5EF4-FFF2-40B4-BE49-F238E27FC236}">
                <a16:creationId xmlns:a16="http://schemas.microsoft.com/office/drawing/2014/main" id="{560C9C2E-4AD9-A859-7DA4-938CACDCAB4D}"/>
              </a:ext>
            </a:extLst>
          </p:cNvPr>
          <p:cNvPicPr>
            <a:picLocks noChangeAspect="1"/>
          </p:cNvPicPr>
          <p:nvPr/>
        </p:nvPicPr>
        <p:blipFill>
          <a:blip r:embed="rId3"/>
          <a:stretch>
            <a:fillRect/>
          </a:stretch>
        </p:blipFill>
        <p:spPr>
          <a:xfrm>
            <a:off x="4981688" y="1170407"/>
            <a:ext cx="3693043" cy="4780873"/>
          </a:xfrm>
          <a:prstGeom prst="rect">
            <a:avLst/>
          </a:prstGeom>
        </p:spPr>
      </p:pic>
      <p:pic>
        <p:nvPicPr>
          <p:cNvPr id="29" name="Picture 28">
            <a:extLst>
              <a:ext uri="{FF2B5EF4-FFF2-40B4-BE49-F238E27FC236}">
                <a16:creationId xmlns:a16="http://schemas.microsoft.com/office/drawing/2014/main" id="{55A9DD98-AA5D-660F-BEBE-D10AD0F242A2}"/>
              </a:ext>
            </a:extLst>
          </p:cNvPr>
          <p:cNvPicPr>
            <a:picLocks noChangeAspect="1"/>
          </p:cNvPicPr>
          <p:nvPr/>
        </p:nvPicPr>
        <p:blipFill>
          <a:blip r:embed="rId4"/>
          <a:stretch>
            <a:fillRect/>
          </a:stretch>
        </p:blipFill>
        <p:spPr>
          <a:xfrm>
            <a:off x="8700472" y="2979014"/>
            <a:ext cx="3323091" cy="2972266"/>
          </a:xfrm>
          <a:prstGeom prst="rect">
            <a:avLst/>
          </a:prstGeom>
        </p:spPr>
      </p:pic>
    </p:spTree>
    <p:extLst>
      <p:ext uri="{BB962C8B-B14F-4D97-AF65-F5344CB8AC3E}">
        <p14:creationId xmlns:p14="http://schemas.microsoft.com/office/powerpoint/2010/main" val="287566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0522FF-AF7E-9D6C-BB43-4A5E2E4BEFDF}"/>
              </a:ext>
            </a:extLst>
          </p:cNvPr>
          <p:cNvSpPr txBox="1"/>
          <p:nvPr/>
        </p:nvSpPr>
        <p:spPr>
          <a:xfrm>
            <a:off x="135925" y="529807"/>
            <a:ext cx="5177480" cy="10889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0" kern="1200" dirty="0">
                <a:solidFill>
                  <a:schemeClr val="bg1"/>
                </a:solidFill>
                <a:ea typeface="+mj-ea"/>
                <a:cs typeface="Arial" panose="020B0604020202020204" pitchFamily="34" charset="0"/>
              </a:rPr>
              <a:t>Action Plan (Intake Form for Drug Cost Assistance): Paper</a:t>
            </a:r>
          </a:p>
        </p:txBody>
      </p:sp>
      <p:sp>
        <p:nvSpPr>
          <p:cNvPr id="13" name="Footer Placeholder 3">
            <a:extLst>
              <a:ext uri="{FF2B5EF4-FFF2-40B4-BE49-F238E27FC236}">
                <a16:creationId xmlns:a16="http://schemas.microsoft.com/office/drawing/2014/main" id="{5DA7B865-A49E-1405-7E98-06ACC9B12DCD}"/>
              </a:ext>
            </a:extLst>
          </p:cNvPr>
          <p:cNvSpPr txBox="1">
            <a:spLocks/>
          </p:cNvSpPr>
          <p:nvPr/>
        </p:nvSpPr>
        <p:spPr>
          <a:xfrm>
            <a:off x="0" y="6371333"/>
            <a:ext cx="72662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PEI Chief Public Health Office</a:t>
            </a:r>
          </a:p>
        </p:txBody>
      </p:sp>
      <p:sp>
        <p:nvSpPr>
          <p:cNvPr id="5" name="TextBox 4">
            <a:extLst>
              <a:ext uri="{FF2B5EF4-FFF2-40B4-BE49-F238E27FC236}">
                <a16:creationId xmlns:a16="http://schemas.microsoft.com/office/drawing/2014/main" id="{91781A3E-F24C-A768-4ECF-D52BA0ED45F5}"/>
              </a:ext>
            </a:extLst>
          </p:cNvPr>
          <p:cNvSpPr txBox="1"/>
          <p:nvPr/>
        </p:nvSpPr>
        <p:spPr>
          <a:xfrm>
            <a:off x="591065" y="1894114"/>
            <a:ext cx="4528457" cy="3416320"/>
          </a:xfrm>
          <a:prstGeom prst="rect">
            <a:avLst/>
          </a:prstGeom>
          <a:noFill/>
        </p:spPr>
        <p:txBody>
          <a:bodyPr wrap="square" rtlCol="0">
            <a:spAutoFit/>
          </a:bodyPr>
          <a:lstStyle/>
          <a:p>
            <a:r>
              <a:rPr lang="en-US" sz="2400" dirty="0"/>
              <a:t>-To be completed at the same time as the consult form</a:t>
            </a:r>
          </a:p>
          <a:p>
            <a:endParaRPr lang="en-US" sz="2400" dirty="0"/>
          </a:p>
          <a:p>
            <a:r>
              <a:rPr lang="en-US" sz="2400" dirty="0"/>
              <a:t>-Sent to Pharmacare for program enrollment/eligibility</a:t>
            </a:r>
          </a:p>
          <a:p>
            <a:endParaRPr lang="en-US" sz="2400" dirty="0"/>
          </a:p>
          <a:p>
            <a:r>
              <a:rPr lang="en-US" sz="2400" dirty="0"/>
              <a:t>-Also completed for any product changes within 30 days of starting the program</a:t>
            </a:r>
          </a:p>
        </p:txBody>
      </p:sp>
      <p:pic>
        <p:nvPicPr>
          <p:cNvPr id="14" name="Picture 13">
            <a:extLst>
              <a:ext uri="{FF2B5EF4-FFF2-40B4-BE49-F238E27FC236}">
                <a16:creationId xmlns:a16="http://schemas.microsoft.com/office/drawing/2014/main" id="{4EE8BD4E-03B4-4CE7-565A-DC7F67A29DBC}"/>
              </a:ext>
            </a:extLst>
          </p:cNvPr>
          <p:cNvPicPr>
            <a:picLocks noChangeAspect="1"/>
          </p:cNvPicPr>
          <p:nvPr/>
        </p:nvPicPr>
        <p:blipFill>
          <a:blip r:embed="rId3"/>
          <a:stretch>
            <a:fillRect/>
          </a:stretch>
        </p:blipFill>
        <p:spPr>
          <a:xfrm>
            <a:off x="6421256" y="207890"/>
            <a:ext cx="4845459" cy="6052091"/>
          </a:xfrm>
          <a:prstGeom prst="rect">
            <a:avLst/>
          </a:prstGeom>
        </p:spPr>
      </p:pic>
    </p:spTree>
    <p:extLst>
      <p:ext uri="{BB962C8B-B14F-4D97-AF65-F5344CB8AC3E}">
        <p14:creationId xmlns:p14="http://schemas.microsoft.com/office/powerpoint/2010/main" val="172400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DC1C-EEDF-083D-B886-9B0E2E7624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12F73C-ED7C-D3DE-D840-0650AF617FBD}"/>
              </a:ext>
            </a:extLst>
          </p:cNvPr>
          <p:cNvSpPr>
            <a:spLocks noGrp="1"/>
          </p:cNvSpPr>
          <p:nvPr>
            <p:ph type="title"/>
          </p:nvPr>
        </p:nvSpPr>
        <p:spPr>
          <a:xfrm>
            <a:off x="224107" y="529807"/>
            <a:ext cx="5657709" cy="993264"/>
          </a:xfrm>
        </p:spPr>
        <p:txBody>
          <a:bodyPr>
            <a:normAutofit fontScale="90000"/>
          </a:bodyPr>
          <a:lstStyle/>
          <a:p>
            <a:r>
              <a:rPr lang="en-US" i="0" dirty="0">
                <a:latin typeface="Abadi Extra Light" panose="020B0204020104020204" pitchFamily="34" charset="0"/>
              </a:rPr>
              <a:t>Program Form: Follow-up</a:t>
            </a:r>
          </a:p>
        </p:txBody>
      </p:sp>
      <p:sp>
        <p:nvSpPr>
          <p:cNvPr id="7" name="Text Placeholder 6">
            <a:extLst>
              <a:ext uri="{FF2B5EF4-FFF2-40B4-BE49-F238E27FC236}">
                <a16:creationId xmlns:a16="http://schemas.microsoft.com/office/drawing/2014/main" id="{5DDD02EB-9B25-EB21-A5E2-C1CA812F8CD0}"/>
              </a:ext>
            </a:extLst>
          </p:cNvPr>
          <p:cNvSpPr>
            <a:spLocks noGrp="1"/>
          </p:cNvSpPr>
          <p:nvPr>
            <p:ph type="body" sz="quarter" idx="14"/>
          </p:nvPr>
        </p:nvSpPr>
        <p:spPr>
          <a:xfrm>
            <a:off x="269373" y="1864677"/>
            <a:ext cx="5181107" cy="2954457"/>
          </a:xfrm>
        </p:spPr>
        <p:txBody>
          <a:bodyPr>
            <a:normAutofit lnSpcReduction="10000"/>
          </a:bodyPr>
          <a:lstStyle/>
          <a:p>
            <a:r>
              <a:rPr lang="en-US" sz="2200" dirty="0">
                <a:solidFill>
                  <a:schemeClr val="tx1"/>
                </a:solidFill>
                <a:latin typeface="+mn-lt"/>
              </a:rPr>
              <a:t>-</a:t>
            </a:r>
            <a:r>
              <a:rPr lang="en-US" sz="2400" dirty="0">
                <a:solidFill>
                  <a:schemeClr val="tx1"/>
                </a:solidFill>
                <a:latin typeface="+mn-lt"/>
              </a:rPr>
              <a:t>Monitor progress; change NRT product/method before initial 30 days </a:t>
            </a:r>
            <a:r>
              <a:rPr lang="en-US" sz="2400" u="sng" dirty="0">
                <a:solidFill>
                  <a:schemeClr val="tx1"/>
                </a:solidFill>
                <a:latin typeface="+mn-lt"/>
              </a:rPr>
              <a:t>if required</a:t>
            </a:r>
          </a:p>
          <a:p>
            <a:r>
              <a:rPr lang="en-US" sz="2400" dirty="0">
                <a:solidFill>
                  <a:schemeClr val="tx1"/>
                </a:solidFill>
                <a:latin typeface="+mn-lt"/>
              </a:rPr>
              <a:t>-Recommend follow up at three intervals: </a:t>
            </a:r>
          </a:p>
          <a:p>
            <a:pPr marL="742950" lvl="1" indent="-285750">
              <a:buFont typeface="Wingdings" panose="05000000000000000000" pitchFamily="2" charset="2"/>
              <a:buChar char="§"/>
            </a:pPr>
            <a:r>
              <a:rPr lang="en-US" sz="2400" dirty="0">
                <a:solidFill>
                  <a:schemeClr val="tx1"/>
                </a:solidFill>
                <a:latin typeface="+mn-lt"/>
              </a:rPr>
              <a:t>1-2 weeks; </a:t>
            </a:r>
          </a:p>
          <a:p>
            <a:pPr marL="742950" lvl="1" indent="-285750">
              <a:buFont typeface="Wingdings" panose="05000000000000000000" pitchFamily="2" charset="2"/>
              <a:buChar char="§"/>
            </a:pPr>
            <a:r>
              <a:rPr lang="en-US" sz="2400" dirty="0">
                <a:solidFill>
                  <a:schemeClr val="tx1"/>
                </a:solidFill>
                <a:latin typeface="+mn-lt"/>
              </a:rPr>
              <a:t>1-2 months;</a:t>
            </a:r>
          </a:p>
          <a:p>
            <a:pPr marL="742950" lvl="1" indent="-285750">
              <a:buFont typeface="Wingdings" panose="05000000000000000000" pitchFamily="2" charset="2"/>
              <a:buChar char="§"/>
            </a:pPr>
            <a:r>
              <a:rPr lang="en-US" sz="2400" dirty="0">
                <a:solidFill>
                  <a:schemeClr val="tx1"/>
                </a:solidFill>
                <a:latin typeface="+mn-lt"/>
              </a:rPr>
              <a:t>End of treatment</a:t>
            </a:r>
          </a:p>
        </p:txBody>
      </p:sp>
      <p:pic>
        <p:nvPicPr>
          <p:cNvPr id="4" name="Content Placeholder 5" descr="A close-up of a form">
            <a:extLst>
              <a:ext uri="{FF2B5EF4-FFF2-40B4-BE49-F238E27FC236}">
                <a16:creationId xmlns:a16="http://schemas.microsoft.com/office/drawing/2014/main" id="{5A30DFD1-A891-5AF4-2610-EA547AF1E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48" y="1758950"/>
            <a:ext cx="3187285" cy="4386648"/>
          </a:xfrm>
          <a:prstGeom prst="rect">
            <a:avLst/>
          </a:prstGeom>
          <a:ln>
            <a:solidFill>
              <a:schemeClr val="tx1"/>
            </a:solidFill>
          </a:ln>
        </p:spPr>
      </p:pic>
      <p:pic>
        <p:nvPicPr>
          <p:cNvPr id="6" name="Picture 5" descr="A screenshot of a computer">
            <a:extLst>
              <a:ext uri="{FF2B5EF4-FFF2-40B4-BE49-F238E27FC236}">
                <a16:creationId xmlns:a16="http://schemas.microsoft.com/office/drawing/2014/main" id="{3370BECB-4EC5-C5A5-2833-C603B10FE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901" y="1711667"/>
            <a:ext cx="3082992" cy="4481213"/>
          </a:xfrm>
          <a:prstGeom prst="rect">
            <a:avLst/>
          </a:prstGeom>
          <a:ln>
            <a:solidFill>
              <a:schemeClr val="tx1"/>
            </a:solidFill>
          </a:ln>
        </p:spPr>
      </p:pic>
    </p:spTree>
    <p:extLst>
      <p:ext uri="{BB962C8B-B14F-4D97-AF65-F5344CB8AC3E}">
        <p14:creationId xmlns:p14="http://schemas.microsoft.com/office/powerpoint/2010/main" val="1720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a:extLst>
              <a:ext uri="{FF2B5EF4-FFF2-40B4-BE49-F238E27FC236}">
                <a16:creationId xmlns:a16="http://schemas.microsoft.com/office/drawing/2014/main" id="{A8E8B2AF-CCF3-FD18-A427-D5D420E332D4}"/>
              </a:ext>
            </a:extLst>
          </p:cNvPr>
          <p:cNvSpPr txBox="1">
            <a:spLocks/>
          </p:cNvSpPr>
          <p:nvPr/>
        </p:nvSpPr>
        <p:spPr>
          <a:xfrm>
            <a:off x="0" y="6371333"/>
            <a:ext cx="72662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PEI Chief Public Health Office</a:t>
            </a:r>
          </a:p>
        </p:txBody>
      </p:sp>
      <p:pic>
        <p:nvPicPr>
          <p:cNvPr id="13" name="Picture 12">
            <a:extLst>
              <a:ext uri="{FF2B5EF4-FFF2-40B4-BE49-F238E27FC236}">
                <a16:creationId xmlns:a16="http://schemas.microsoft.com/office/drawing/2014/main" id="{2D7AE9E7-F68C-147B-06D1-9157F5D58BC0}"/>
              </a:ext>
            </a:extLst>
          </p:cNvPr>
          <p:cNvPicPr>
            <a:picLocks noChangeAspect="1"/>
          </p:cNvPicPr>
          <p:nvPr/>
        </p:nvPicPr>
        <p:blipFill>
          <a:blip r:embed="rId2"/>
          <a:stretch>
            <a:fillRect/>
          </a:stretch>
        </p:blipFill>
        <p:spPr>
          <a:xfrm>
            <a:off x="1650381" y="548742"/>
            <a:ext cx="4033113" cy="4915356"/>
          </a:xfrm>
          <a:prstGeom prst="rect">
            <a:avLst/>
          </a:prstGeom>
        </p:spPr>
      </p:pic>
      <p:pic>
        <p:nvPicPr>
          <p:cNvPr id="15" name="Picture 14">
            <a:extLst>
              <a:ext uri="{FF2B5EF4-FFF2-40B4-BE49-F238E27FC236}">
                <a16:creationId xmlns:a16="http://schemas.microsoft.com/office/drawing/2014/main" id="{6227B3F6-26D6-99FC-6003-6AA70FBD37B1}"/>
              </a:ext>
            </a:extLst>
          </p:cNvPr>
          <p:cNvPicPr>
            <a:picLocks noChangeAspect="1"/>
          </p:cNvPicPr>
          <p:nvPr/>
        </p:nvPicPr>
        <p:blipFill>
          <a:blip r:embed="rId3"/>
          <a:stretch>
            <a:fillRect/>
          </a:stretch>
        </p:blipFill>
        <p:spPr>
          <a:xfrm>
            <a:off x="6411806" y="548742"/>
            <a:ext cx="4129812" cy="5087855"/>
          </a:xfrm>
          <a:prstGeom prst="rect">
            <a:avLst/>
          </a:prstGeom>
        </p:spPr>
      </p:pic>
    </p:spTree>
    <p:extLst>
      <p:ext uri="{BB962C8B-B14F-4D97-AF65-F5344CB8AC3E}">
        <p14:creationId xmlns:p14="http://schemas.microsoft.com/office/powerpoint/2010/main" val="219734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871A77-6923-4B12-B9E4-F9B74441F990}"/>
              </a:ext>
            </a:extLst>
          </p:cNvPr>
          <p:cNvSpPr>
            <a:spLocks noGrp="1"/>
          </p:cNvSpPr>
          <p:nvPr>
            <p:ph type="body" sz="quarter" idx="14"/>
          </p:nvPr>
        </p:nvSpPr>
        <p:spPr>
          <a:xfrm>
            <a:off x="646154" y="2532243"/>
            <a:ext cx="11197281" cy="819349"/>
          </a:xfrm>
        </p:spPr>
        <p:txBody>
          <a:bodyPr>
            <a:normAutofit/>
          </a:bodyPr>
          <a:lstStyle/>
          <a:p>
            <a:r>
              <a:rPr lang="en-US" sz="40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https://www.youtube.com/watch?v=gZtZ20xr8M8</a:t>
            </a:r>
            <a:endParaRPr lang="en-US" sz="4000" dirty="0"/>
          </a:p>
        </p:txBody>
      </p:sp>
      <p:sp>
        <p:nvSpPr>
          <p:cNvPr id="5" name="Footer Placeholder 3">
            <a:extLst>
              <a:ext uri="{FF2B5EF4-FFF2-40B4-BE49-F238E27FC236}">
                <a16:creationId xmlns:a16="http://schemas.microsoft.com/office/drawing/2014/main" id="{FCA82C15-DC1B-1516-F6A9-2A123362C4E4}"/>
              </a:ext>
            </a:extLst>
          </p:cNvPr>
          <p:cNvSpPr txBox="1">
            <a:spLocks/>
          </p:cNvSpPr>
          <p:nvPr/>
        </p:nvSpPr>
        <p:spPr>
          <a:xfrm>
            <a:off x="0" y="6371333"/>
            <a:ext cx="72662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PEI Chief Public Health Office</a:t>
            </a:r>
          </a:p>
        </p:txBody>
      </p:sp>
      <p:sp>
        <p:nvSpPr>
          <p:cNvPr id="6" name="TextBox 5">
            <a:extLst>
              <a:ext uri="{FF2B5EF4-FFF2-40B4-BE49-F238E27FC236}">
                <a16:creationId xmlns:a16="http://schemas.microsoft.com/office/drawing/2014/main" id="{632D7CA5-16ED-AB59-FDE0-9F403B647DD8}"/>
              </a:ext>
            </a:extLst>
          </p:cNvPr>
          <p:cNvSpPr txBox="1"/>
          <p:nvPr/>
        </p:nvSpPr>
        <p:spPr>
          <a:xfrm>
            <a:off x="348564" y="4942762"/>
            <a:ext cx="11494871" cy="923330"/>
          </a:xfrm>
          <a:prstGeom prst="rect">
            <a:avLst/>
          </a:prstGeom>
          <a:noFill/>
        </p:spPr>
        <p:txBody>
          <a:bodyPr wrap="square">
            <a:spAutoFit/>
          </a:bodyPr>
          <a:lstStyle/>
          <a:p>
            <a:r>
              <a:rPr lang="en-US" dirty="0"/>
              <a:t>Disclaimer: Not all comments made by the presenter represent current practice in PEI. Providers are expected to follow direction by the Smoking Cessation Program. In PEI, only one NRT method is covered 100% in the PEI Smoking Cessation Program. </a:t>
            </a:r>
          </a:p>
        </p:txBody>
      </p:sp>
      <p:sp>
        <p:nvSpPr>
          <p:cNvPr id="10" name="Title 9">
            <a:extLst>
              <a:ext uri="{FF2B5EF4-FFF2-40B4-BE49-F238E27FC236}">
                <a16:creationId xmlns:a16="http://schemas.microsoft.com/office/drawing/2014/main" id="{9E51D01F-736B-0A98-B148-B408BC621FED}"/>
              </a:ext>
            </a:extLst>
          </p:cNvPr>
          <p:cNvSpPr>
            <a:spLocks noGrp="1"/>
          </p:cNvSpPr>
          <p:nvPr>
            <p:ph type="title"/>
          </p:nvPr>
        </p:nvSpPr>
        <p:spPr/>
        <p:txBody>
          <a:bodyPr/>
          <a:lstStyle/>
          <a:p>
            <a:r>
              <a:rPr lang="en-US" i="0" dirty="0"/>
              <a:t>Education/Training:</a:t>
            </a:r>
          </a:p>
        </p:txBody>
      </p:sp>
    </p:spTree>
    <p:extLst>
      <p:ext uri="{BB962C8B-B14F-4D97-AF65-F5344CB8AC3E}">
        <p14:creationId xmlns:p14="http://schemas.microsoft.com/office/powerpoint/2010/main" val="329939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4917A9-E276-4248-9632-46AECE1D6134}"/>
              </a:ext>
            </a:extLst>
          </p:cNvPr>
          <p:cNvSpPr>
            <a:spLocks noGrp="1"/>
          </p:cNvSpPr>
          <p:nvPr>
            <p:ph type="title"/>
          </p:nvPr>
        </p:nvSpPr>
        <p:spPr>
          <a:xfrm>
            <a:off x="838200" y="588150"/>
            <a:ext cx="10515600" cy="850358"/>
          </a:xfrm>
        </p:spPr>
        <p:txBody>
          <a:bodyPr/>
          <a:lstStyle/>
          <a:p>
            <a:pPr algn="ctr"/>
            <a:r>
              <a:rPr lang="en-US" dirty="0">
                <a:solidFill>
                  <a:srgbClr val="009993"/>
                </a:solidFill>
              </a:rPr>
              <a:t>Frequently</a:t>
            </a:r>
            <a:r>
              <a:rPr lang="en-US" dirty="0"/>
              <a:t> </a:t>
            </a:r>
            <a:r>
              <a:rPr lang="en-US" dirty="0">
                <a:solidFill>
                  <a:srgbClr val="009993"/>
                </a:solidFill>
              </a:rPr>
              <a:t>Asked</a:t>
            </a:r>
            <a:r>
              <a:rPr lang="en-US" dirty="0"/>
              <a:t> </a:t>
            </a:r>
            <a:r>
              <a:rPr lang="en-US" dirty="0">
                <a:solidFill>
                  <a:srgbClr val="009993"/>
                </a:solidFill>
              </a:rPr>
              <a:t>Questions</a:t>
            </a:r>
          </a:p>
        </p:txBody>
      </p:sp>
      <p:sp>
        <p:nvSpPr>
          <p:cNvPr id="3" name="Footer Placeholder 3">
            <a:extLst>
              <a:ext uri="{FF2B5EF4-FFF2-40B4-BE49-F238E27FC236}">
                <a16:creationId xmlns:a16="http://schemas.microsoft.com/office/drawing/2014/main" id="{A64B6F3A-E4C2-B919-D560-993EED89BF0F}"/>
              </a:ext>
            </a:extLst>
          </p:cNvPr>
          <p:cNvSpPr txBox="1">
            <a:spLocks/>
          </p:cNvSpPr>
          <p:nvPr/>
        </p:nvSpPr>
        <p:spPr>
          <a:xfrm>
            <a:off x="0" y="6371333"/>
            <a:ext cx="72662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PEI Chief Public Health Office</a:t>
            </a:r>
          </a:p>
        </p:txBody>
      </p:sp>
      <p:sp>
        <p:nvSpPr>
          <p:cNvPr id="4" name="TextBox 3">
            <a:extLst>
              <a:ext uri="{FF2B5EF4-FFF2-40B4-BE49-F238E27FC236}">
                <a16:creationId xmlns:a16="http://schemas.microsoft.com/office/drawing/2014/main" id="{7B9028C7-5AAF-8A7A-0AC9-482B812D46D3}"/>
              </a:ext>
            </a:extLst>
          </p:cNvPr>
          <p:cNvSpPr txBox="1"/>
          <p:nvPr/>
        </p:nvSpPr>
        <p:spPr>
          <a:xfrm>
            <a:off x="1120861" y="1837376"/>
            <a:ext cx="9950278" cy="4062651"/>
          </a:xfrm>
          <a:prstGeom prst="rect">
            <a:avLst/>
          </a:prstGeom>
          <a:noFill/>
        </p:spPr>
        <p:txBody>
          <a:bodyPr wrap="square">
            <a:spAutoFit/>
          </a:bodyPr>
          <a:lstStyle/>
          <a:p>
            <a:pPr marL="342900" indent="-342900">
              <a:lnSpc>
                <a:spcPct val="150000"/>
              </a:lnSpc>
              <a:buFont typeface="+mj-lt"/>
              <a:buAutoNum type="arabicPeriod"/>
            </a:pPr>
            <a:r>
              <a:rPr lang="en-US" sz="2000" dirty="0"/>
              <a:t>What NRT products are covered by the Smoking Cessation Program?</a:t>
            </a:r>
          </a:p>
          <a:p>
            <a:pPr marL="342900" indent="-342900">
              <a:lnSpc>
                <a:spcPct val="150000"/>
              </a:lnSpc>
              <a:buFont typeface="+mj-lt"/>
              <a:buAutoNum type="arabicPeriod"/>
            </a:pPr>
            <a:r>
              <a:rPr lang="en-US" sz="2000" dirty="0"/>
              <a:t>Can a patient/client receive more than one type of NRT while enrolled in the Smoking Cessation Program?</a:t>
            </a:r>
          </a:p>
          <a:p>
            <a:pPr marL="342900" indent="-342900">
              <a:lnSpc>
                <a:spcPct val="150000"/>
              </a:lnSpc>
              <a:buFont typeface="+mj-lt"/>
              <a:buAutoNum type="arabicPeriod"/>
            </a:pPr>
            <a:r>
              <a:rPr lang="en-US" sz="2000" dirty="0"/>
              <a:t>What if a patient/client </a:t>
            </a:r>
            <a:r>
              <a:rPr lang="en-US" sz="2000"/>
              <a:t>relapses?</a:t>
            </a:r>
          </a:p>
          <a:p>
            <a:pPr marL="342900" indent="-342900">
              <a:lnSpc>
                <a:spcPct val="150000"/>
              </a:lnSpc>
              <a:buFont typeface="+mj-lt"/>
              <a:buAutoNum type="arabicPeriod"/>
            </a:pPr>
            <a:r>
              <a:rPr lang="en-US" sz="2000"/>
              <a:t>What </a:t>
            </a:r>
            <a:r>
              <a:rPr lang="en-US" sz="2000" dirty="0"/>
              <a:t>if a program is interrupted and they don’t complete it, are they able to enroll again?</a:t>
            </a:r>
          </a:p>
          <a:p>
            <a:pPr marL="342900" indent="-342900">
              <a:lnSpc>
                <a:spcPct val="150000"/>
              </a:lnSpc>
              <a:buFont typeface="+mj-lt"/>
              <a:buAutoNum type="arabicPeriod"/>
            </a:pPr>
            <a:r>
              <a:rPr lang="en-US" sz="2000" dirty="0"/>
              <a:t>What if the patient/client wants to change NRT product during the program?</a:t>
            </a:r>
          </a:p>
          <a:p>
            <a:pPr marL="342900" indent="-342900">
              <a:lnSpc>
                <a:spcPct val="150000"/>
              </a:lnSpc>
              <a:buFont typeface="+mj-lt"/>
              <a:buAutoNum type="arabicPeriod"/>
            </a:pPr>
            <a:r>
              <a:rPr lang="en-US" sz="2000" dirty="0"/>
              <a:t>What are common resources that patients/clients can access to support their smoking cessation journey?</a:t>
            </a:r>
          </a:p>
          <a:p>
            <a:pPr>
              <a:buNone/>
            </a:pPr>
            <a:endParaRPr lang="en-US" b="1" dirty="0"/>
          </a:p>
        </p:txBody>
      </p:sp>
    </p:spTree>
    <p:extLst>
      <p:ext uri="{BB962C8B-B14F-4D97-AF65-F5344CB8AC3E}">
        <p14:creationId xmlns:p14="http://schemas.microsoft.com/office/powerpoint/2010/main" val="314436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B9DAC2-CEB3-4B37-91A0-8CFC9FAA702B}"/>
              </a:ext>
            </a:extLst>
          </p:cNvPr>
          <p:cNvSpPr>
            <a:spLocks noGrp="1"/>
          </p:cNvSpPr>
          <p:nvPr>
            <p:ph type="title"/>
          </p:nvPr>
        </p:nvSpPr>
        <p:spPr>
          <a:xfrm>
            <a:off x="838200" y="574946"/>
            <a:ext cx="10515600" cy="850358"/>
          </a:xfrm>
        </p:spPr>
        <p:txBody>
          <a:bodyPr/>
          <a:lstStyle/>
          <a:p>
            <a:pPr algn="ctr"/>
            <a:r>
              <a:rPr lang="en-US" b="1" dirty="0">
                <a:solidFill>
                  <a:schemeClr val="tx1"/>
                </a:solidFill>
                <a:latin typeface="Abadi Extra Light" panose="020B0204020104020204" pitchFamily="34" charset="0"/>
              </a:rPr>
              <a:t>Smoking Cessation Resources</a:t>
            </a:r>
          </a:p>
        </p:txBody>
      </p:sp>
      <p:sp>
        <p:nvSpPr>
          <p:cNvPr id="4" name="Content Placeholder 3">
            <a:extLst>
              <a:ext uri="{FF2B5EF4-FFF2-40B4-BE49-F238E27FC236}">
                <a16:creationId xmlns:a16="http://schemas.microsoft.com/office/drawing/2014/main" id="{0776967E-0746-46ED-B50E-4CA2F1CDEC23}"/>
              </a:ext>
            </a:extLst>
          </p:cNvPr>
          <p:cNvSpPr>
            <a:spLocks noGrp="1"/>
          </p:cNvSpPr>
          <p:nvPr>
            <p:ph sz="quarter" idx="13"/>
          </p:nvPr>
        </p:nvSpPr>
        <p:spPr>
          <a:xfrm>
            <a:off x="965348" y="2079037"/>
            <a:ext cx="6187658" cy="3709586"/>
          </a:xfrm>
        </p:spPr>
        <p:txBody>
          <a:bodyPr>
            <a:normAutofit/>
          </a:bodyPr>
          <a:lstStyle/>
          <a:p>
            <a:pPr marL="457200" indent="-457200">
              <a:buFont typeface="Arial" panose="020B0604020202020204" pitchFamily="34" charset="0"/>
              <a:buChar char="•"/>
            </a:pPr>
            <a:r>
              <a:rPr lang="en-CA" sz="2100" dirty="0">
                <a:solidFill>
                  <a:schemeClr val="tx1"/>
                </a:solidFill>
              </a:rPr>
              <a:t>Smoker’s Helpline: Support to anyone looking to quit smoking/vaping/other tobacco products</a:t>
            </a:r>
          </a:p>
          <a:p>
            <a:pPr marL="1143000" lvl="1" indent="-457200"/>
            <a:r>
              <a:rPr lang="en-US" sz="2100" dirty="0">
                <a:solidFill>
                  <a:schemeClr val="tx1"/>
                </a:solidFill>
              </a:rPr>
              <a:t>Call: 1-866-366-3667; </a:t>
            </a:r>
          </a:p>
          <a:p>
            <a:pPr marL="1143000" lvl="1" indent="-457200"/>
            <a:r>
              <a:rPr lang="en-US" sz="2100" dirty="0">
                <a:solidFill>
                  <a:schemeClr val="tx1"/>
                </a:solidFill>
              </a:rPr>
              <a:t>Visit: </a:t>
            </a:r>
            <a:r>
              <a:rPr lang="en-US" sz="2100" u="sng" dirty="0">
                <a:solidFill>
                  <a:schemeClr val="tx1"/>
                </a:solidFill>
                <a:hlinkClick r:id="rId3">
                  <a:extLst>
                    <a:ext uri="{A12FA001-AC4F-418D-AE19-62706E023703}">
                      <ahyp:hlinkClr xmlns:ahyp="http://schemas.microsoft.com/office/drawing/2018/hyperlinkcolor" val="tx"/>
                    </a:ext>
                  </a:extLst>
                </a:hlinkClick>
              </a:rPr>
              <a:t>https://smokershelpline.ca</a:t>
            </a:r>
            <a:endParaRPr lang="en-US" sz="2100" u="sng" dirty="0">
              <a:solidFill>
                <a:schemeClr val="tx1"/>
              </a:solidFill>
            </a:endParaRPr>
          </a:p>
          <a:p>
            <a:pPr lvl="1" indent="0">
              <a:buNone/>
            </a:pPr>
            <a:endParaRPr lang="en-US" sz="2100" u="sng" dirty="0">
              <a:solidFill>
                <a:schemeClr val="tx1"/>
              </a:solidFill>
            </a:endParaRPr>
          </a:p>
          <a:p>
            <a:pPr marL="457200" indent="-457200">
              <a:buFont typeface="Arial" panose="020B0604020202020204" pitchFamily="34" charset="0"/>
              <a:buChar char="•"/>
            </a:pPr>
            <a:r>
              <a:rPr lang="en-CA" sz="2100" dirty="0">
                <a:solidFill>
                  <a:schemeClr val="tx1"/>
                </a:solidFill>
              </a:rPr>
              <a:t>Livewell PEI - Resources</a:t>
            </a:r>
          </a:p>
          <a:p>
            <a:pPr marL="1143000" lvl="1" indent="-457200"/>
            <a:r>
              <a:rPr lang="en-CA" sz="2100" dirty="0">
                <a:solidFill>
                  <a:schemeClr val="tx1"/>
                </a:solidFill>
              </a:rPr>
              <a:t>Visit: </a:t>
            </a:r>
            <a:r>
              <a:rPr lang="en-US" sz="2100" dirty="0">
                <a:solidFill>
                  <a:schemeClr val="tx1"/>
                </a:solidFill>
                <a:latin typeface="Abadi Extra Light" panose="020B0204020104020204" pitchFamily="34" charset="0"/>
                <a:hlinkClick r:id="rId4">
                  <a:extLst>
                    <a:ext uri="{A12FA001-AC4F-418D-AE19-62706E023703}">
                      <ahyp:hlinkClr xmlns:ahyp="http://schemas.microsoft.com/office/drawing/2018/hyperlinkcolor" val="tx"/>
                    </a:ext>
                  </a:extLst>
                </a:hlinkClick>
              </a:rPr>
              <a:t>www.livewellpei.ca</a:t>
            </a:r>
            <a:endParaRPr lang="en-CA" sz="2100" dirty="0">
              <a:solidFill>
                <a:schemeClr val="tx1"/>
              </a:solidFill>
            </a:endParaRPr>
          </a:p>
        </p:txBody>
      </p:sp>
      <p:pic>
        <p:nvPicPr>
          <p:cNvPr id="1028" name="Picture 4" descr="Image result for smokers helpliine">
            <a:extLst>
              <a:ext uri="{FF2B5EF4-FFF2-40B4-BE49-F238E27FC236}">
                <a16:creationId xmlns:a16="http://schemas.microsoft.com/office/drawing/2014/main" id="{351A2B0D-C030-408D-9755-331055EB2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9179" y="2762437"/>
            <a:ext cx="2545040" cy="23427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9C93534-3E25-BABE-8043-73948E0D7056}"/>
              </a:ext>
            </a:extLst>
          </p:cNvPr>
          <p:cNvSpPr/>
          <p:nvPr/>
        </p:nvSpPr>
        <p:spPr>
          <a:xfrm>
            <a:off x="4540431" y="6550223"/>
            <a:ext cx="2612575" cy="307777"/>
          </a:xfrm>
          <a:prstGeom prst="rect">
            <a:avLst/>
          </a:prstGeom>
        </p:spPr>
        <p:txBody>
          <a:bodyPr wrap="none">
            <a:spAutoFit/>
          </a:bodyPr>
          <a:lstStyle/>
          <a:p>
            <a:pPr>
              <a:spcAft>
                <a:spcPts val="600"/>
              </a:spcAft>
              <a:defRPr/>
            </a:pPr>
            <a:r>
              <a:rPr lang="en-US" sz="1400" dirty="0"/>
              <a:t>Chief Public Health Office 2024</a:t>
            </a:r>
          </a:p>
        </p:txBody>
      </p:sp>
    </p:spTree>
    <p:extLst>
      <p:ext uri="{BB962C8B-B14F-4D97-AF65-F5344CB8AC3E}">
        <p14:creationId xmlns:p14="http://schemas.microsoft.com/office/powerpoint/2010/main" val="366163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B34F-45DF-FC44-BF18-9963F156DFBC}"/>
              </a:ext>
            </a:extLst>
          </p:cNvPr>
          <p:cNvSpPr>
            <a:spLocks noGrp="1"/>
          </p:cNvSpPr>
          <p:nvPr>
            <p:ph type="title"/>
          </p:nvPr>
        </p:nvSpPr>
        <p:spPr>
          <a:xfrm>
            <a:off x="411720" y="2291576"/>
            <a:ext cx="10515600" cy="1137424"/>
          </a:xfrm>
        </p:spPr>
        <p:txBody>
          <a:bodyPr>
            <a:normAutofit/>
          </a:bodyPr>
          <a:lstStyle/>
          <a:p>
            <a:r>
              <a:rPr lang="en-US" sz="4800" b="1" dirty="0">
                <a:solidFill>
                  <a:schemeClr val="tx1">
                    <a:lumMod val="65000"/>
                    <a:lumOff val="35000"/>
                  </a:schemeClr>
                </a:solidFill>
              </a:rPr>
              <a:t>Questions?</a:t>
            </a:r>
          </a:p>
        </p:txBody>
      </p:sp>
      <p:pic>
        <p:nvPicPr>
          <p:cNvPr id="5" name="Picture 6" descr="Text, logo&#10;&#10;Description automatically generated">
            <a:extLst>
              <a:ext uri="{FF2B5EF4-FFF2-40B4-BE49-F238E27FC236}">
                <a16:creationId xmlns:a16="http://schemas.microsoft.com/office/drawing/2014/main" id="{7E0AEE64-DA9A-DEB8-C387-BA3B81D12142}"/>
              </a:ext>
            </a:extLst>
          </p:cNvPr>
          <p:cNvPicPr>
            <a:picLocks noChangeAspect="1"/>
          </p:cNvPicPr>
          <p:nvPr/>
        </p:nvPicPr>
        <p:blipFill>
          <a:blip r:embed="rId3"/>
          <a:stretch>
            <a:fillRect/>
          </a:stretch>
        </p:blipFill>
        <p:spPr>
          <a:xfrm>
            <a:off x="6276364" y="172286"/>
            <a:ext cx="5828261" cy="1340502"/>
          </a:xfrm>
          <a:prstGeom prst="rect">
            <a:avLst/>
          </a:prstGeom>
        </p:spPr>
      </p:pic>
      <p:sp>
        <p:nvSpPr>
          <p:cNvPr id="8" name="TextBox 7">
            <a:extLst>
              <a:ext uri="{FF2B5EF4-FFF2-40B4-BE49-F238E27FC236}">
                <a16:creationId xmlns:a16="http://schemas.microsoft.com/office/drawing/2014/main" id="{FA0DFA3A-ECBA-6247-AA49-229BF8532557}"/>
              </a:ext>
            </a:extLst>
          </p:cNvPr>
          <p:cNvSpPr txBox="1"/>
          <p:nvPr/>
        </p:nvSpPr>
        <p:spPr>
          <a:xfrm>
            <a:off x="3310079" y="4075994"/>
            <a:ext cx="6513541" cy="1938992"/>
          </a:xfrm>
          <a:prstGeom prst="rect">
            <a:avLst/>
          </a:prstGeom>
          <a:noFill/>
        </p:spPr>
        <p:txBody>
          <a:bodyPr wrap="square">
            <a:spAutoFit/>
          </a:bodyPr>
          <a:lstStyle/>
          <a:p>
            <a:pPr lvl="0" defTabSz="457200">
              <a:defRPr/>
            </a:pPr>
            <a:r>
              <a:rPr lang="en-US" sz="2000" b="1" dirty="0">
                <a:latin typeface="Calibri" panose="020F0502020204030204"/>
              </a:rPr>
              <a:t>Contact Information for the Provincial Tobacco Control Coordinator:</a:t>
            </a:r>
          </a:p>
          <a:p>
            <a:pPr lvl="0" defTabSz="457200">
              <a:defRPr/>
            </a:pPr>
            <a:endParaRPr lang="en-US" sz="2000" b="1" dirty="0">
              <a:latin typeface="Calibri" panose="020F0502020204030204"/>
            </a:endParaRPr>
          </a:p>
          <a:p>
            <a:pPr lvl="0" defTabSz="457200">
              <a:defRPr/>
            </a:pPr>
            <a:r>
              <a:rPr lang="en-US" sz="2000" b="1" dirty="0">
                <a:latin typeface="Calibri" panose="020F0502020204030204"/>
              </a:rPr>
              <a:t>Phone: </a:t>
            </a:r>
            <a:r>
              <a:rPr lang="en-US" sz="2000" dirty="0"/>
              <a:t>902-368-4319</a:t>
            </a:r>
          </a:p>
          <a:p>
            <a:pPr lvl="0" defTabSz="457200">
              <a:defRPr/>
            </a:pPr>
            <a:r>
              <a:rPr kumimoji="0" lang="en-US" sz="2000" b="1" i="0" u="none" strike="noStrike" kern="1200" cap="none" spc="0" normalizeH="0" baseline="0" noProof="0" dirty="0">
                <a:ln>
                  <a:noFill/>
                </a:ln>
                <a:effectLst/>
                <a:uLnTx/>
                <a:uFillTx/>
                <a:latin typeface="Calibri" panose="020F0502020204030204"/>
                <a:ea typeface="+mn-ea"/>
                <a:cs typeface="+mn-cs"/>
              </a:rPr>
              <a:t>Email</a:t>
            </a:r>
            <a:r>
              <a:rPr lang="en-US" sz="2000" dirty="0">
                <a:latin typeface="Calibri" panose="020F0502020204030204"/>
              </a:rPr>
              <a:t>: quitsmoking@ihis.org</a:t>
            </a:r>
            <a:endParaRPr kumimoji="0" lang="en-US" sz="2000" b="0" i="0" u="none" strike="noStrike" kern="1200" cap="none" spc="0" normalizeH="0" baseline="0" noProof="0" dirty="0">
              <a:ln>
                <a:noFill/>
              </a:ln>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Web: </a:t>
            </a:r>
            <a:r>
              <a:rPr kumimoji="0" lang="en-US" sz="2000" b="0" i="0" u="none" strike="noStrike" kern="1200" cap="none" spc="0" normalizeH="0" baseline="0" noProof="0" dirty="0">
                <a:ln>
                  <a:noFill/>
                </a:ln>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www.princeedwardisland.ca/quitsmoking</a:t>
            </a: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85967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373F6-6393-B6B1-D1D8-4F2075685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15C0AC-496B-F833-B0D2-97D7DE7223DA}"/>
              </a:ext>
            </a:extLst>
          </p:cNvPr>
          <p:cNvSpPr>
            <a:spLocks noGrp="1"/>
          </p:cNvSpPr>
          <p:nvPr>
            <p:ph type="title"/>
          </p:nvPr>
        </p:nvSpPr>
        <p:spPr/>
        <p:txBody>
          <a:bodyPr/>
          <a:lstStyle/>
          <a:p>
            <a:pPr algn="ctr"/>
            <a:r>
              <a:rPr lang="en-US" b="1" dirty="0">
                <a:solidFill>
                  <a:schemeClr val="tx1"/>
                </a:solidFill>
                <a:latin typeface="Abadi Extra Light" panose="020B0204020104020204" pitchFamily="34" charset="0"/>
              </a:rPr>
              <a:t>Introduction</a:t>
            </a:r>
            <a:r>
              <a:rPr lang="en-US" dirty="0">
                <a:solidFill>
                  <a:schemeClr val="tx1"/>
                </a:solidFill>
                <a:latin typeface="Abadi Extra Light" panose="020B0204020104020204" pitchFamily="34" charset="0"/>
              </a:rPr>
              <a:t> </a:t>
            </a:r>
          </a:p>
        </p:txBody>
      </p:sp>
      <p:sp>
        <p:nvSpPr>
          <p:cNvPr id="3" name="Text Placeholder 2">
            <a:extLst>
              <a:ext uri="{FF2B5EF4-FFF2-40B4-BE49-F238E27FC236}">
                <a16:creationId xmlns:a16="http://schemas.microsoft.com/office/drawing/2014/main" id="{D36ACC6A-56D4-E961-2047-D9EB5896EE44}"/>
              </a:ext>
            </a:extLst>
          </p:cNvPr>
          <p:cNvSpPr>
            <a:spLocks noGrp="1"/>
          </p:cNvSpPr>
          <p:nvPr>
            <p:ph type="body" sz="quarter" idx="15"/>
          </p:nvPr>
        </p:nvSpPr>
        <p:spPr>
          <a:xfrm>
            <a:off x="1090863" y="1825625"/>
            <a:ext cx="5406190" cy="4010025"/>
          </a:xfrm>
        </p:spPr>
        <p:txBody>
          <a:bodyPr>
            <a:normAutofit/>
          </a:bodyPr>
          <a:lstStyle/>
          <a:p>
            <a:pPr marL="457200" indent="-457200">
              <a:buFont typeface="Arial" panose="020B0604020202020204" pitchFamily="34" charset="0"/>
              <a:buChar char="•"/>
            </a:pPr>
            <a:r>
              <a:rPr lang="en-US" sz="3200" dirty="0">
                <a:solidFill>
                  <a:schemeClr val="tx1"/>
                </a:solidFill>
                <a:latin typeface="Abadi Extra Light" panose="020B0204020104020204" pitchFamily="34" charset="0"/>
              </a:rPr>
              <a:t>SCP Overview </a:t>
            </a:r>
          </a:p>
          <a:p>
            <a:pPr marL="457200" indent="-457200">
              <a:buFont typeface="Arial" panose="020B0604020202020204" pitchFamily="34" charset="0"/>
              <a:buChar char="•"/>
            </a:pPr>
            <a:r>
              <a:rPr lang="en-US" sz="3200" dirty="0">
                <a:solidFill>
                  <a:schemeClr val="tx1"/>
                </a:solidFill>
                <a:latin typeface="Abadi Extra Light" panose="020B0204020104020204" pitchFamily="34" charset="0"/>
              </a:rPr>
              <a:t>Program Forms</a:t>
            </a:r>
          </a:p>
          <a:p>
            <a:pPr marL="457200" indent="-457200">
              <a:buFont typeface="Arial" panose="020B0604020202020204" pitchFamily="34" charset="0"/>
              <a:buChar char="•"/>
            </a:pPr>
            <a:r>
              <a:rPr lang="en-US" sz="3200" dirty="0">
                <a:solidFill>
                  <a:schemeClr val="tx1"/>
                </a:solidFill>
                <a:latin typeface="Abadi Extra Light" panose="020B0204020104020204" pitchFamily="34" charset="0"/>
              </a:rPr>
              <a:t>SCP Enrollment</a:t>
            </a:r>
          </a:p>
          <a:p>
            <a:pPr marL="457200" indent="-457200">
              <a:buFont typeface="Arial" panose="020B0604020202020204" pitchFamily="34" charset="0"/>
              <a:buChar char="•"/>
            </a:pPr>
            <a:r>
              <a:rPr lang="en-US" dirty="0">
                <a:solidFill>
                  <a:schemeClr val="tx1"/>
                </a:solidFill>
                <a:latin typeface="Abadi Extra Light" panose="020B0204020104020204" pitchFamily="34" charset="0"/>
              </a:rPr>
              <a:t>Education/Resources </a:t>
            </a:r>
            <a:r>
              <a:rPr lang="en-US" sz="3200" dirty="0">
                <a:solidFill>
                  <a:schemeClr val="tx1"/>
                </a:solidFill>
                <a:latin typeface="Abadi Extra Light" panose="020B0204020104020204" pitchFamily="34" charset="0"/>
              </a:rPr>
              <a:t> </a:t>
            </a:r>
          </a:p>
        </p:txBody>
      </p:sp>
      <p:pic>
        <p:nvPicPr>
          <p:cNvPr id="10" name="Content Placeholder 9" descr="A person sitting on the floor playing guitar&#10;&#10;Description automatically generated">
            <a:extLst>
              <a:ext uri="{FF2B5EF4-FFF2-40B4-BE49-F238E27FC236}">
                <a16:creationId xmlns:a16="http://schemas.microsoft.com/office/drawing/2014/main" id="{BC965706-FC56-EA73-7A48-67B44EA1B703}"/>
              </a:ext>
            </a:extLst>
          </p:cNvPr>
          <p:cNvPicPr>
            <a:picLocks noGrp="1" noChangeAspect="1"/>
          </p:cNvPicPr>
          <p:nvPr>
            <p:ph sz="quarter" idx="16"/>
          </p:nvPr>
        </p:nvPicPr>
        <p:blipFill>
          <a:blip r:embed="rId3"/>
          <a:stretch>
            <a:fillRect/>
          </a:stretch>
        </p:blipFill>
        <p:spPr>
          <a:xfrm>
            <a:off x="7022934" y="1825625"/>
            <a:ext cx="3596608" cy="3596608"/>
          </a:xfrm>
        </p:spPr>
      </p:pic>
      <p:sp>
        <p:nvSpPr>
          <p:cNvPr id="11" name="Footer Placeholder 3">
            <a:extLst>
              <a:ext uri="{FF2B5EF4-FFF2-40B4-BE49-F238E27FC236}">
                <a16:creationId xmlns:a16="http://schemas.microsoft.com/office/drawing/2014/main" id="{1235D602-665D-6BFF-FD5F-446444873581}"/>
              </a:ext>
            </a:extLst>
          </p:cNvPr>
          <p:cNvSpPr txBox="1">
            <a:spLocks/>
          </p:cNvSpPr>
          <p:nvPr/>
        </p:nvSpPr>
        <p:spPr>
          <a:xfrm>
            <a:off x="4702091" y="6492875"/>
            <a:ext cx="2787817"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400" dirty="0">
                <a:latin typeface="Calibri" panose="020F0502020204030204"/>
              </a:rPr>
              <a:t>Chief Public Health Office 2024</a:t>
            </a:r>
          </a:p>
        </p:txBody>
      </p:sp>
    </p:spTree>
    <p:extLst>
      <p:ext uri="{BB962C8B-B14F-4D97-AF65-F5344CB8AC3E}">
        <p14:creationId xmlns:p14="http://schemas.microsoft.com/office/powerpoint/2010/main" val="247054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17A9-E276-4248-9632-46AECE1D6134}"/>
              </a:ext>
            </a:extLst>
          </p:cNvPr>
          <p:cNvSpPr>
            <a:spLocks noGrp="1"/>
          </p:cNvSpPr>
          <p:nvPr>
            <p:ph type="title"/>
          </p:nvPr>
        </p:nvSpPr>
        <p:spPr/>
        <p:txBody>
          <a:bodyPr/>
          <a:lstStyle/>
          <a:p>
            <a:r>
              <a:rPr lang="en-US" dirty="0">
                <a:solidFill>
                  <a:srgbClr val="009993"/>
                </a:solidFill>
                <a:latin typeface="+mn-lt"/>
              </a:rPr>
              <a:t>PEI Smoking Cessation Program</a:t>
            </a:r>
          </a:p>
        </p:txBody>
      </p:sp>
      <p:sp>
        <p:nvSpPr>
          <p:cNvPr id="3" name="Content Placeholder 2">
            <a:extLst>
              <a:ext uri="{FF2B5EF4-FFF2-40B4-BE49-F238E27FC236}">
                <a16:creationId xmlns:a16="http://schemas.microsoft.com/office/drawing/2014/main" id="{CA40CA7A-E165-5346-813E-197CCB1ADA4E}"/>
              </a:ext>
            </a:extLst>
          </p:cNvPr>
          <p:cNvSpPr>
            <a:spLocks noGrp="1"/>
          </p:cNvSpPr>
          <p:nvPr>
            <p:ph sz="quarter" idx="13"/>
          </p:nvPr>
        </p:nvSpPr>
        <p:spPr>
          <a:xfrm>
            <a:off x="882650" y="2003425"/>
            <a:ext cx="10426700" cy="4724316"/>
          </a:xfrm>
        </p:spPr>
        <p:txBody>
          <a:bodyPr>
            <a:normAutofit/>
          </a:bodyPr>
          <a:lstStyle/>
          <a:p>
            <a:pPr marL="342900" indent="-342900">
              <a:buFont typeface="Arial" panose="020B0604020202020204" pitchFamily="34" charset="0"/>
              <a:buChar char="•"/>
            </a:pPr>
            <a:r>
              <a:rPr lang="en-US" sz="2800" dirty="0">
                <a:solidFill>
                  <a:schemeClr val="tx1"/>
                </a:solidFill>
                <a:latin typeface="+mn-lt"/>
              </a:rPr>
              <a:t>The PEI Smoking Cessation Program helps PEI residents who wish to stop smoking, vaping, using other tobacco products by covering 100% of the cost of nicotine replacement therapy (NRT) or specific smoking cessation prescription medications.</a:t>
            </a:r>
          </a:p>
          <a:p>
            <a:pPr marL="342900" indent="-342900">
              <a:buFont typeface="Arial" panose="020B0604020202020204" pitchFamily="34" charset="0"/>
              <a:buChar char="•"/>
            </a:pPr>
            <a:r>
              <a:rPr lang="en-US" altLang="en-US" sz="2800" dirty="0">
                <a:solidFill>
                  <a:schemeClr val="tx1"/>
                </a:solidFill>
                <a:latin typeface="+mn-lt"/>
              </a:rPr>
              <a:t>Access via healthcare services (acute care, community based) and community pharmacies  </a:t>
            </a:r>
          </a:p>
          <a:p>
            <a:pPr marL="342900" indent="-342900">
              <a:buFont typeface="Arial" panose="020B0604020202020204" pitchFamily="34" charset="0"/>
              <a:buChar char="•"/>
            </a:pPr>
            <a:r>
              <a:rPr lang="en-US" sz="2800" dirty="0">
                <a:solidFill>
                  <a:schemeClr val="tx1"/>
                </a:solidFill>
                <a:latin typeface="+mn-lt"/>
              </a:rPr>
              <a:t>Once per year, eligible PEI residents can receive a single continuous course (minimum 6 weeks to maximum 18 weeks in a row) of treatment.</a:t>
            </a:r>
          </a:p>
          <a:p>
            <a:pPr marL="342900" indent="-342900">
              <a:buFont typeface="Arial" panose="020B0604020202020204" pitchFamily="34" charset="0"/>
              <a:buChar char="•"/>
            </a:pPr>
            <a:endParaRPr lang="en-US" sz="2200" dirty="0">
              <a:solidFill>
                <a:schemeClr val="tx1">
                  <a:lumMod val="50000"/>
                  <a:lumOff val="50000"/>
                </a:schemeClr>
              </a:solidFill>
              <a:latin typeface="+mn-lt"/>
            </a:endParaRPr>
          </a:p>
          <a:p>
            <a:endParaRPr lang="en-US" dirty="0"/>
          </a:p>
        </p:txBody>
      </p:sp>
      <p:sp>
        <p:nvSpPr>
          <p:cNvPr id="5" name="Footer Placeholder 3">
            <a:extLst>
              <a:ext uri="{FF2B5EF4-FFF2-40B4-BE49-F238E27FC236}">
                <a16:creationId xmlns:a16="http://schemas.microsoft.com/office/drawing/2014/main" id="{0B53DABA-4790-C243-9D16-CD0C4C2E5AA8}"/>
              </a:ext>
            </a:extLst>
          </p:cNvPr>
          <p:cNvSpPr>
            <a:spLocks noGrp="1"/>
          </p:cNvSpPr>
          <p:nvPr>
            <p:ph type="ftr" sz="quarter" idx="11"/>
          </p:nvPr>
        </p:nvSpPr>
        <p:spPr>
          <a:xfrm>
            <a:off x="1015808" y="6362616"/>
            <a:ext cx="6270009" cy="365125"/>
          </a:xfrm>
        </p:spPr>
        <p:txBody>
          <a:bodyPr/>
          <a:lstStyle/>
          <a:p>
            <a:pPr algn="r"/>
            <a:r>
              <a:rPr lang="en-US" sz="1400" dirty="0"/>
              <a:t>PEI Chief Public Health Office</a:t>
            </a:r>
          </a:p>
        </p:txBody>
      </p:sp>
    </p:spTree>
    <p:extLst>
      <p:ext uri="{BB962C8B-B14F-4D97-AF65-F5344CB8AC3E}">
        <p14:creationId xmlns:p14="http://schemas.microsoft.com/office/powerpoint/2010/main" val="346706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29FB-2405-6446-8B61-28417402D93B}"/>
              </a:ext>
            </a:extLst>
          </p:cNvPr>
          <p:cNvSpPr>
            <a:spLocks noGrp="1"/>
          </p:cNvSpPr>
          <p:nvPr>
            <p:ph type="title"/>
          </p:nvPr>
        </p:nvSpPr>
        <p:spPr>
          <a:xfrm>
            <a:off x="0" y="620845"/>
            <a:ext cx="6096000" cy="993264"/>
          </a:xfrm>
        </p:spPr>
        <p:txBody>
          <a:bodyPr>
            <a:noAutofit/>
          </a:bodyPr>
          <a:lstStyle/>
          <a:p>
            <a:r>
              <a:rPr lang="en-US" sz="3100" dirty="0"/>
              <a:t>Ottawa Model for Smoking Cessation</a:t>
            </a:r>
          </a:p>
        </p:txBody>
      </p:sp>
      <p:grpSp>
        <p:nvGrpSpPr>
          <p:cNvPr id="9" name="Group 8"/>
          <p:cNvGrpSpPr/>
          <p:nvPr/>
        </p:nvGrpSpPr>
        <p:grpSpPr>
          <a:xfrm>
            <a:off x="1113515" y="1874321"/>
            <a:ext cx="1879172" cy="3109357"/>
            <a:chOff x="0" y="0"/>
            <a:chExt cx="1879172" cy="3109357"/>
          </a:xfrm>
        </p:grpSpPr>
        <p:sp>
          <p:nvSpPr>
            <p:cNvPr id="37" name="Rounded Rectangle 36"/>
            <p:cNvSpPr/>
            <p:nvPr/>
          </p:nvSpPr>
          <p:spPr>
            <a:xfrm>
              <a:off x="0" y="0"/>
              <a:ext cx="1879172" cy="3109357"/>
            </a:xfrm>
            <a:prstGeom prst="roundRect">
              <a:avLst>
                <a:gd name="adj" fmla="val 1000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Rounded Rectangle 4"/>
            <p:cNvSpPr/>
            <p:nvPr/>
          </p:nvSpPr>
          <p:spPr>
            <a:xfrm>
              <a:off x="0" y="0"/>
              <a:ext cx="1879172" cy="932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ASK</a:t>
              </a:r>
            </a:p>
          </p:txBody>
        </p:sp>
      </p:grpSp>
      <p:grpSp>
        <p:nvGrpSpPr>
          <p:cNvPr id="10" name="Group 9"/>
          <p:cNvGrpSpPr/>
          <p:nvPr/>
        </p:nvGrpSpPr>
        <p:grpSpPr>
          <a:xfrm>
            <a:off x="1306787" y="2807128"/>
            <a:ext cx="1503338" cy="2021082"/>
            <a:chOff x="193272" y="932807"/>
            <a:chExt cx="1503338" cy="2021082"/>
          </a:xfrm>
        </p:grpSpPr>
        <p:sp>
          <p:nvSpPr>
            <p:cNvPr id="35" name="Rounded Rectangle 34"/>
            <p:cNvSpPr/>
            <p:nvPr/>
          </p:nvSpPr>
          <p:spPr>
            <a:xfrm>
              <a:off x="193272" y="932807"/>
              <a:ext cx="1503338" cy="2021082"/>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Rounded Rectangle 6"/>
            <p:cNvSpPr/>
            <p:nvPr/>
          </p:nvSpPr>
          <p:spPr>
            <a:xfrm>
              <a:off x="237303" y="976838"/>
              <a:ext cx="1415276" cy="1933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a:t>Ask and document tobacco use status for all clients.</a:t>
              </a:r>
            </a:p>
          </p:txBody>
        </p:sp>
      </p:grpSp>
      <p:grpSp>
        <p:nvGrpSpPr>
          <p:cNvPr id="11" name="Group 10"/>
          <p:cNvGrpSpPr/>
          <p:nvPr/>
        </p:nvGrpSpPr>
        <p:grpSpPr>
          <a:xfrm>
            <a:off x="3138980" y="1874321"/>
            <a:ext cx="1879172" cy="3109357"/>
            <a:chOff x="2025465" y="0"/>
            <a:chExt cx="1879172" cy="3109357"/>
          </a:xfrm>
        </p:grpSpPr>
        <p:sp>
          <p:nvSpPr>
            <p:cNvPr id="33" name="Rounded Rectangle 32"/>
            <p:cNvSpPr/>
            <p:nvPr/>
          </p:nvSpPr>
          <p:spPr>
            <a:xfrm>
              <a:off x="2025465" y="0"/>
              <a:ext cx="1879172" cy="3109357"/>
            </a:xfrm>
            <a:prstGeom prst="roundRect">
              <a:avLst>
                <a:gd name="adj" fmla="val 1000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4" name="Rounded Rectangle 8"/>
            <p:cNvSpPr/>
            <p:nvPr/>
          </p:nvSpPr>
          <p:spPr>
            <a:xfrm>
              <a:off x="2025465" y="0"/>
              <a:ext cx="1879172" cy="932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ADVISE</a:t>
              </a:r>
            </a:p>
          </p:txBody>
        </p:sp>
      </p:grpSp>
      <p:grpSp>
        <p:nvGrpSpPr>
          <p:cNvPr id="12" name="Group 11"/>
          <p:cNvGrpSpPr/>
          <p:nvPr/>
        </p:nvGrpSpPr>
        <p:grpSpPr>
          <a:xfrm>
            <a:off x="3326897" y="2807128"/>
            <a:ext cx="1503338" cy="2021082"/>
            <a:chOff x="2213382" y="932807"/>
            <a:chExt cx="1503338" cy="2021082"/>
          </a:xfrm>
        </p:grpSpPr>
        <p:sp>
          <p:nvSpPr>
            <p:cNvPr id="31" name="Rounded Rectangle 30"/>
            <p:cNvSpPr/>
            <p:nvPr/>
          </p:nvSpPr>
          <p:spPr>
            <a:xfrm>
              <a:off x="2213382" y="932807"/>
              <a:ext cx="1503338" cy="2021082"/>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Rounded Rectangle 10"/>
            <p:cNvSpPr/>
            <p:nvPr/>
          </p:nvSpPr>
          <p:spPr>
            <a:xfrm>
              <a:off x="2257413" y="976838"/>
              <a:ext cx="1415276" cy="1933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a:t>Use a standard message to reinforce the benefits of quitting – can be tailored for maximum impact. </a:t>
              </a:r>
            </a:p>
          </p:txBody>
        </p:sp>
      </p:grpSp>
      <p:grpSp>
        <p:nvGrpSpPr>
          <p:cNvPr id="13" name="Group 12"/>
          <p:cNvGrpSpPr/>
          <p:nvPr/>
        </p:nvGrpSpPr>
        <p:grpSpPr>
          <a:xfrm>
            <a:off x="5159091" y="1874321"/>
            <a:ext cx="1879172" cy="3109357"/>
            <a:chOff x="4045576" y="0"/>
            <a:chExt cx="1879172" cy="3109357"/>
          </a:xfrm>
        </p:grpSpPr>
        <p:sp>
          <p:nvSpPr>
            <p:cNvPr id="29" name="Rounded Rectangle 28"/>
            <p:cNvSpPr/>
            <p:nvPr/>
          </p:nvSpPr>
          <p:spPr>
            <a:xfrm>
              <a:off x="4045576" y="0"/>
              <a:ext cx="1879172" cy="3109357"/>
            </a:xfrm>
            <a:prstGeom prst="roundRect">
              <a:avLst>
                <a:gd name="adj" fmla="val 1000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Rounded Rectangle 12"/>
            <p:cNvSpPr/>
            <p:nvPr/>
          </p:nvSpPr>
          <p:spPr>
            <a:xfrm>
              <a:off x="4045576" y="0"/>
              <a:ext cx="1879172" cy="932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ASSESS</a:t>
              </a:r>
            </a:p>
          </p:txBody>
        </p:sp>
      </p:grpSp>
      <p:grpSp>
        <p:nvGrpSpPr>
          <p:cNvPr id="14" name="Group 13"/>
          <p:cNvGrpSpPr/>
          <p:nvPr/>
        </p:nvGrpSpPr>
        <p:grpSpPr>
          <a:xfrm>
            <a:off x="5347008" y="2807128"/>
            <a:ext cx="1503338" cy="2021082"/>
            <a:chOff x="4233493" y="932807"/>
            <a:chExt cx="1503338" cy="2021082"/>
          </a:xfrm>
        </p:grpSpPr>
        <p:sp>
          <p:nvSpPr>
            <p:cNvPr id="27" name="Rounded Rectangle 26"/>
            <p:cNvSpPr/>
            <p:nvPr/>
          </p:nvSpPr>
          <p:spPr>
            <a:xfrm>
              <a:off x="4233493" y="932807"/>
              <a:ext cx="1503338" cy="2021082"/>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Rounded Rectangle 14"/>
            <p:cNvSpPr/>
            <p:nvPr/>
          </p:nvSpPr>
          <p:spPr>
            <a:xfrm>
              <a:off x="4277524" y="976838"/>
              <a:ext cx="1415276" cy="1933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a:t>Readiness to quit, confidence, behavioural patterns, and level of addiction.</a:t>
              </a:r>
            </a:p>
          </p:txBody>
        </p:sp>
      </p:grpSp>
      <p:grpSp>
        <p:nvGrpSpPr>
          <p:cNvPr id="15" name="Group 14"/>
          <p:cNvGrpSpPr/>
          <p:nvPr/>
        </p:nvGrpSpPr>
        <p:grpSpPr>
          <a:xfrm>
            <a:off x="7179201" y="1874321"/>
            <a:ext cx="1879172" cy="3109357"/>
            <a:chOff x="6065686" y="0"/>
            <a:chExt cx="1879172" cy="3109357"/>
          </a:xfrm>
        </p:grpSpPr>
        <p:sp>
          <p:nvSpPr>
            <p:cNvPr id="25" name="Rounded Rectangle 24"/>
            <p:cNvSpPr/>
            <p:nvPr/>
          </p:nvSpPr>
          <p:spPr>
            <a:xfrm>
              <a:off x="6065686" y="0"/>
              <a:ext cx="1879172" cy="3109357"/>
            </a:xfrm>
            <a:prstGeom prst="roundRect">
              <a:avLst>
                <a:gd name="adj" fmla="val 1000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Rounded Rectangle 16"/>
            <p:cNvSpPr/>
            <p:nvPr/>
          </p:nvSpPr>
          <p:spPr>
            <a:xfrm>
              <a:off x="6065686" y="0"/>
              <a:ext cx="1879172" cy="932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ASSIST</a:t>
              </a:r>
            </a:p>
          </p:txBody>
        </p:sp>
      </p:grpSp>
      <p:grpSp>
        <p:nvGrpSpPr>
          <p:cNvPr id="16" name="Group 15"/>
          <p:cNvGrpSpPr/>
          <p:nvPr/>
        </p:nvGrpSpPr>
        <p:grpSpPr>
          <a:xfrm>
            <a:off x="7367118" y="2807128"/>
            <a:ext cx="1503338" cy="2021082"/>
            <a:chOff x="6253603" y="932807"/>
            <a:chExt cx="1503338" cy="2021082"/>
          </a:xfrm>
        </p:grpSpPr>
        <p:sp>
          <p:nvSpPr>
            <p:cNvPr id="23" name="Rounded Rectangle 22"/>
            <p:cNvSpPr/>
            <p:nvPr/>
          </p:nvSpPr>
          <p:spPr>
            <a:xfrm>
              <a:off x="6253603" y="932807"/>
              <a:ext cx="1503338" cy="2021082"/>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Rounded Rectangle 18"/>
            <p:cNvSpPr/>
            <p:nvPr/>
          </p:nvSpPr>
          <p:spPr>
            <a:xfrm>
              <a:off x="6297634" y="976838"/>
              <a:ext cx="1415276" cy="19330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a:t>Provide:</a:t>
              </a:r>
            </a:p>
            <a:p>
              <a:pPr lvl="0" algn="ctr" defTabSz="622300">
                <a:lnSpc>
                  <a:spcPct val="90000"/>
                </a:lnSpc>
                <a:spcBef>
                  <a:spcPct val="0"/>
                </a:spcBef>
                <a:spcAft>
                  <a:spcPct val="35000"/>
                </a:spcAft>
              </a:pPr>
              <a:r>
                <a:rPr lang="en-US" sz="1400" kern="1200" dirty="0"/>
                <a:t>Pharmacotherapy</a:t>
              </a:r>
            </a:p>
            <a:p>
              <a:pPr lvl="0" algn="ctr" defTabSz="622300">
                <a:lnSpc>
                  <a:spcPct val="90000"/>
                </a:lnSpc>
                <a:spcBef>
                  <a:spcPct val="0"/>
                </a:spcBef>
                <a:spcAft>
                  <a:spcPct val="35000"/>
                </a:spcAft>
              </a:pPr>
              <a:r>
                <a:rPr lang="en-US" sz="1400" kern="1200" dirty="0"/>
                <a:t>(NRT, Meds) </a:t>
              </a:r>
            </a:p>
            <a:p>
              <a:pPr lvl="0" algn="ctr" defTabSz="622300">
                <a:lnSpc>
                  <a:spcPct val="90000"/>
                </a:lnSpc>
                <a:spcBef>
                  <a:spcPct val="0"/>
                </a:spcBef>
                <a:spcAft>
                  <a:spcPct val="35000"/>
                </a:spcAft>
              </a:pPr>
              <a:r>
                <a:rPr lang="en-US" sz="1400" kern="1200" dirty="0"/>
                <a:t>Counselling </a:t>
              </a:r>
            </a:p>
            <a:p>
              <a:pPr lvl="0" algn="ctr" defTabSz="622300">
                <a:lnSpc>
                  <a:spcPct val="90000"/>
                </a:lnSpc>
                <a:spcBef>
                  <a:spcPct val="0"/>
                </a:spcBef>
                <a:spcAft>
                  <a:spcPct val="35000"/>
                </a:spcAft>
              </a:pPr>
              <a:r>
                <a:rPr lang="en-US" sz="1400" kern="1200" dirty="0"/>
                <a:t>Self-help materials</a:t>
              </a:r>
            </a:p>
          </p:txBody>
        </p:sp>
      </p:grpSp>
      <p:grpSp>
        <p:nvGrpSpPr>
          <p:cNvPr id="17" name="Group 16"/>
          <p:cNvGrpSpPr/>
          <p:nvPr/>
        </p:nvGrpSpPr>
        <p:grpSpPr>
          <a:xfrm>
            <a:off x="9199312" y="1874321"/>
            <a:ext cx="1879172" cy="3109357"/>
            <a:chOff x="8085797" y="0"/>
            <a:chExt cx="1879172" cy="3109357"/>
          </a:xfrm>
        </p:grpSpPr>
        <p:sp>
          <p:nvSpPr>
            <p:cNvPr id="21" name="Rounded Rectangle 20"/>
            <p:cNvSpPr/>
            <p:nvPr/>
          </p:nvSpPr>
          <p:spPr>
            <a:xfrm>
              <a:off x="8085797" y="0"/>
              <a:ext cx="1879172" cy="3109357"/>
            </a:xfrm>
            <a:prstGeom prst="roundRect">
              <a:avLst>
                <a:gd name="adj" fmla="val 1000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ounded Rectangle 20"/>
            <p:cNvSpPr/>
            <p:nvPr/>
          </p:nvSpPr>
          <p:spPr>
            <a:xfrm>
              <a:off x="8085797" y="0"/>
              <a:ext cx="1879172" cy="932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ARRANGE</a:t>
              </a:r>
            </a:p>
          </p:txBody>
        </p:sp>
      </p:grpSp>
      <p:grpSp>
        <p:nvGrpSpPr>
          <p:cNvPr id="18" name="Group 17"/>
          <p:cNvGrpSpPr/>
          <p:nvPr/>
        </p:nvGrpSpPr>
        <p:grpSpPr>
          <a:xfrm>
            <a:off x="9389965" y="2807128"/>
            <a:ext cx="1497865" cy="2021082"/>
            <a:chOff x="8276450" y="932807"/>
            <a:chExt cx="1497865" cy="2021082"/>
          </a:xfrm>
        </p:grpSpPr>
        <p:sp>
          <p:nvSpPr>
            <p:cNvPr id="19" name="Rounded Rectangle 18"/>
            <p:cNvSpPr/>
            <p:nvPr/>
          </p:nvSpPr>
          <p:spPr>
            <a:xfrm>
              <a:off x="8276450" y="932807"/>
              <a:ext cx="1497865" cy="2021082"/>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Rounded Rectangle 22"/>
            <p:cNvSpPr/>
            <p:nvPr/>
          </p:nvSpPr>
          <p:spPr>
            <a:xfrm>
              <a:off x="8320321" y="976678"/>
              <a:ext cx="1410123" cy="19333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a:t>Follow-up support to monitor effectiveness, provide support and modify treatment plan.</a:t>
              </a:r>
            </a:p>
          </p:txBody>
        </p:sp>
      </p:grpSp>
      <p:sp>
        <p:nvSpPr>
          <p:cNvPr id="39" name="Rectangle 38"/>
          <p:cNvSpPr/>
          <p:nvPr/>
        </p:nvSpPr>
        <p:spPr>
          <a:xfrm>
            <a:off x="1797050" y="5193167"/>
            <a:ext cx="8597900" cy="457200"/>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t>An evidence-based approach that can be used in all healthcare settings.</a:t>
            </a:r>
          </a:p>
        </p:txBody>
      </p:sp>
    </p:spTree>
    <p:extLst>
      <p:ext uri="{BB962C8B-B14F-4D97-AF65-F5344CB8AC3E}">
        <p14:creationId xmlns:p14="http://schemas.microsoft.com/office/powerpoint/2010/main" val="3267369235"/>
      </p:ext>
    </p:extLst>
  </p:cSld>
  <p:clrMapOvr>
    <a:masterClrMapping/>
  </p:clrMapOvr>
  <mc:AlternateContent xmlns:mc="http://schemas.openxmlformats.org/markup-compatibility/2006" xmlns:p14="http://schemas.microsoft.com/office/powerpoint/2010/main">
    <mc:Choice Requires="p14">
      <p:transition spd="slow" p14:dur="2000" advTm="8435"/>
    </mc:Choice>
    <mc:Fallback xmlns="">
      <p:transition spd="slow" advTm="843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ADF2-C1CF-03C5-938C-DE06048C008C}"/>
              </a:ext>
            </a:extLst>
          </p:cNvPr>
          <p:cNvSpPr>
            <a:spLocks noGrp="1"/>
          </p:cNvSpPr>
          <p:nvPr>
            <p:ph type="title"/>
          </p:nvPr>
        </p:nvSpPr>
        <p:spPr>
          <a:xfrm>
            <a:off x="63886" y="366078"/>
            <a:ext cx="6783859" cy="1390569"/>
          </a:xfrm>
        </p:spPr>
        <p:txBody>
          <a:bodyPr>
            <a:normAutofit/>
          </a:bodyPr>
          <a:lstStyle/>
          <a:p>
            <a:r>
              <a:rPr lang="en-US" i="0" dirty="0"/>
              <a:t>Readiness To Quit:</a:t>
            </a:r>
          </a:p>
        </p:txBody>
      </p:sp>
      <p:sp>
        <p:nvSpPr>
          <p:cNvPr id="3" name="Footer Placeholder 2">
            <a:extLst>
              <a:ext uri="{FF2B5EF4-FFF2-40B4-BE49-F238E27FC236}">
                <a16:creationId xmlns:a16="http://schemas.microsoft.com/office/drawing/2014/main" id="{C8290EF3-9C8F-A06F-5DDA-0B4478D5A748}"/>
              </a:ext>
            </a:extLst>
          </p:cNvPr>
          <p:cNvSpPr>
            <a:spLocks noGrp="1"/>
          </p:cNvSpPr>
          <p:nvPr>
            <p:ph type="ftr" sz="quarter" idx="3"/>
          </p:nvPr>
        </p:nvSpPr>
        <p:spPr/>
        <p:txBody>
          <a:bodyPr/>
          <a:lstStyle/>
          <a:p>
            <a:r>
              <a:rPr lang="en-US"/>
              <a:t>Prince Edward Island Health &amp; Wellness</a:t>
            </a:r>
            <a:endParaRPr lang="en-US" dirty="0"/>
          </a:p>
        </p:txBody>
      </p:sp>
      <p:sp>
        <p:nvSpPr>
          <p:cNvPr id="4" name="Content Placeholder 3">
            <a:extLst>
              <a:ext uri="{FF2B5EF4-FFF2-40B4-BE49-F238E27FC236}">
                <a16:creationId xmlns:a16="http://schemas.microsoft.com/office/drawing/2014/main" id="{68906FE5-E79A-9ED8-FE23-4CEA69096634}"/>
              </a:ext>
            </a:extLst>
          </p:cNvPr>
          <p:cNvSpPr>
            <a:spLocks noGrp="1"/>
          </p:cNvSpPr>
          <p:nvPr>
            <p:ph sz="quarter" idx="13"/>
          </p:nvPr>
        </p:nvSpPr>
        <p:spPr>
          <a:xfrm>
            <a:off x="6592331" y="521411"/>
            <a:ext cx="5072447" cy="623158"/>
          </a:xfrm>
        </p:spPr>
        <p:txBody>
          <a:bodyPr>
            <a:noAutofit/>
          </a:bodyPr>
          <a:lstStyle/>
          <a:p>
            <a:pPr algn="ctr"/>
            <a:r>
              <a:rPr lang="en-US" dirty="0"/>
              <a:t>Using Scaling as an Assessment Tool:</a:t>
            </a:r>
          </a:p>
          <a:p>
            <a:pPr algn="ctr"/>
            <a:r>
              <a:rPr lang="en-US" b="1" dirty="0">
                <a:solidFill>
                  <a:schemeClr val="tx1"/>
                </a:solidFill>
              </a:rPr>
              <a:t>Importance and Confidence</a:t>
            </a:r>
            <a:endParaRPr lang="en-US" dirty="0">
              <a:solidFill>
                <a:schemeClr val="tx1"/>
              </a:solidFill>
            </a:endParaRPr>
          </a:p>
        </p:txBody>
      </p:sp>
      <p:graphicFrame>
        <p:nvGraphicFramePr>
          <p:cNvPr id="5" name="Diagram 4">
            <a:extLst>
              <a:ext uri="{FF2B5EF4-FFF2-40B4-BE49-F238E27FC236}">
                <a16:creationId xmlns:a16="http://schemas.microsoft.com/office/drawing/2014/main" id="{7C941B32-99B6-A43C-5224-33319765CCB8}"/>
              </a:ext>
            </a:extLst>
          </p:cNvPr>
          <p:cNvGraphicFramePr/>
          <p:nvPr>
            <p:extLst>
              <p:ext uri="{D42A27DB-BD31-4B8C-83A1-F6EECF244321}">
                <p14:modId xmlns:p14="http://schemas.microsoft.com/office/powerpoint/2010/main" val="3648146087"/>
              </p:ext>
            </p:extLst>
          </p:nvPr>
        </p:nvGraphicFramePr>
        <p:xfrm>
          <a:off x="1915297" y="1860551"/>
          <a:ext cx="7745627" cy="362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6BE221E-925D-03DA-0664-81769087C4C0}"/>
              </a:ext>
            </a:extLst>
          </p:cNvPr>
          <p:cNvSpPr txBox="1"/>
          <p:nvPr/>
        </p:nvSpPr>
        <p:spPr>
          <a:xfrm>
            <a:off x="1033206" y="3429000"/>
            <a:ext cx="932247" cy="584775"/>
          </a:xfrm>
          <a:prstGeom prst="rect">
            <a:avLst/>
          </a:prstGeom>
          <a:noFill/>
        </p:spPr>
        <p:txBody>
          <a:bodyPr wrap="square" rtlCol="0">
            <a:spAutoFit/>
          </a:bodyPr>
          <a:lstStyle/>
          <a:p>
            <a:r>
              <a:rPr lang="en-US" sz="3200" dirty="0"/>
              <a:t>Not</a:t>
            </a:r>
          </a:p>
        </p:txBody>
      </p:sp>
      <p:sp>
        <p:nvSpPr>
          <p:cNvPr id="7" name="TextBox 6">
            <a:extLst>
              <a:ext uri="{FF2B5EF4-FFF2-40B4-BE49-F238E27FC236}">
                <a16:creationId xmlns:a16="http://schemas.microsoft.com/office/drawing/2014/main" id="{39762542-472A-CF52-731D-64012086AA2C}"/>
              </a:ext>
            </a:extLst>
          </p:cNvPr>
          <p:cNvSpPr txBox="1"/>
          <p:nvPr/>
        </p:nvSpPr>
        <p:spPr>
          <a:xfrm>
            <a:off x="9811287" y="3381088"/>
            <a:ext cx="930832" cy="584775"/>
          </a:xfrm>
          <a:prstGeom prst="rect">
            <a:avLst/>
          </a:prstGeom>
          <a:noFill/>
        </p:spPr>
        <p:txBody>
          <a:bodyPr wrap="none" rtlCol="0">
            <a:spAutoFit/>
          </a:bodyPr>
          <a:lstStyle/>
          <a:p>
            <a:r>
              <a:rPr lang="en-US" sz="3200" dirty="0"/>
              <a:t>Very</a:t>
            </a:r>
          </a:p>
        </p:txBody>
      </p:sp>
      <p:sp>
        <p:nvSpPr>
          <p:cNvPr id="8" name="Oval 7">
            <a:extLst>
              <a:ext uri="{FF2B5EF4-FFF2-40B4-BE49-F238E27FC236}">
                <a16:creationId xmlns:a16="http://schemas.microsoft.com/office/drawing/2014/main" id="{D3C0B0CB-DFA2-6521-3D4C-522F6E6E66A2}"/>
              </a:ext>
            </a:extLst>
          </p:cNvPr>
          <p:cNvSpPr/>
          <p:nvPr/>
        </p:nvSpPr>
        <p:spPr>
          <a:xfrm>
            <a:off x="6930081" y="2780670"/>
            <a:ext cx="2730843" cy="1964724"/>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66E0B2-DB09-2F7E-2577-4DC573AC2B0E}"/>
              </a:ext>
            </a:extLst>
          </p:cNvPr>
          <p:cNvSpPr txBox="1"/>
          <p:nvPr/>
        </p:nvSpPr>
        <p:spPr>
          <a:xfrm>
            <a:off x="1383957" y="4947792"/>
            <a:ext cx="10404411" cy="1077218"/>
          </a:xfrm>
          <a:prstGeom prst="rect">
            <a:avLst/>
          </a:prstGeom>
          <a:noFill/>
        </p:spPr>
        <p:txBody>
          <a:bodyPr wrap="square" rtlCol="0">
            <a:spAutoFit/>
          </a:bodyPr>
          <a:lstStyle/>
          <a:p>
            <a:r>
              <a:rPr lang="en-US" sz="3200" dirty="0"/>
              <a:t>-Level 4 or 5 indicates readiness to quit</a:t>
            </a:r>
          </a:p>
          <a:p>
            <a:r>
              <a:rPr lang="en-US" sz="3200" dirty="0"/>
              <a:t>-Readiness completed within 30 days of quit date</a:t>
            </a:r>
          </a:p>
        </p:txBody>
      </p:sp>
    </p:spTree>
    <p:extLst>
      <p:ext uri="{BB962C8B-B14F-4D97-AF65-F5344CB8AC3E}">
        <p14:creationId xmlns:p14="http://schemas.microsoft.com/office/powerpoint/2010/main" val="168282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A40CA7A-E165-5346-813E-197CCB1ADA4E}"/>
              </a:ext>
            </a:extLst>
          </p:cNvPr>
          <p:cNvSpPr txBox="1">
            <a:spLocks/>
          </p:cNvSpPr>
          <p:nvPr/>
        </p:nvSpPr>
        <p:spPr>
          <a:xfrm>
            <a:off x="838200" y="1820863"/>
            <a:ext cx="10783186" cy="40370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80828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808285"/>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808285"/>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808285"/>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80828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altLang="en-US" dirty="0">
                <a:solidFill>
                  <a:srgbClr val="009993"/>
                </a:solidFill>
                <a:latin typeface="+mn-lt"/>
              </a:rPr>
              <a:t>Two components</a:t>
            </a:r>
          </a:p>
          <a:p>
            <a:pPr marL="690563" lvl="2" indent="-233363"/>
            <a:r>
              <a:rPr lang="en-US" altLang="en-US" dirty="0">
                <a:solidFill>
                  <a:schemeClr val="tx1"/>
                </a:solidFill>
                <a:latin typeface="+mn-lt"/>
              </a:rPr>
              <a:t>Nicotine Replacement Therapy (NRT) or Prescription Medications (</a:t>
            </a:r>
            <a:r>
              <a:rPr lang="en-US" altLang="en-US" dirty="0" err="1">
                <a:solidFill>
                  <a:schemeClr val="tx1"/>
                </a:solidFill>
                <a:latin typeface="+mn-lt"/>
              </a:rPr>
              <a:t>buproprion</a:t>
            </a:r>
            <a:r>
              <a:rPr lang="en-US" altLang="en-US" dirty="0">
                <a:solidFill>
                  <a:schemeClr val="tx1"/>
                </a:solidFill>
                <a:latin typeface="+mn-lt"/>
              </a:rPr>
              <a:t>, varenicline)</a:t>
            </a:r>
          </a:p>
          <a:p>
            <a:pPr marL="690563" lvl="2" indent="-233363"/>
            <a:r>
              <a:rPr lang="en-US" altLang="en-US" dirty="0">
                <a:solidFill>
                  <a:schemeClr val="tx1"/>
                </a:solidFill>
                <a:latin typeface="+mn-lt"/>
              </a:rPr>
              <a:t>Counselling</a:t>
            </a:r>
          </a:p>
        </p:txBody>
      </p:sp>
      <p:grpSp>
        <p:nvGrpSpPr>
          <p:cNvPr id="10" name="Group 9"/>
          <p:cNvGrpSpPr/>
          <p:nvPr/>
        </p:nvGrpSpPr>
        <p:grpSpPr>
          <a:xfrm>
            <a:off x="3224048" y="3499447"/>
            <a:ext cx="6014545" cy="2312276"/>
            <a:chOff x="2184241" y="2624585"/>
            <a:chExt cx="4985170" cy="1734207"/>
          </a:xfrm>
        </p:grpSpPr>
        <p:sp>
          <p:nvSpPr>
            <p:cNvPr id="11" name="TextBox 10"/>
            <p:cNvSpPr txBox="1"/>
            <p:nvPr/>
          </p:nvSpPr>
          <p:spPr>
            <a:xfrm>
              <a:off x="2184241" y="2624585"/>
              <a:ext cx="4985170" cy="1734207"/>
            </a:xfrm>
            <a:prstGeom prst="rect">
              <a:avLst/>
            </a:prstGeom>
            <a:solidFill>
              <a:srgbClr val="FFFF00"/>
            </a:solidFill>
          </p:spPr>
          <p:txBody>
            <a:bodyPr wrap="square" rtlCol="0" anchor="ctr" anchorCtr="0">
              <a:noAutofit/>
            </a:bodyPr>
            <a:lstStyle/>
            <a:p>
              <a:pPr algn="ctr"/>
              <a:r>
                <a:rPr lang="en-US" sz="3200" dirty="0"/>
                <a:t>NRT or Meds</a:t>
              </a:r>
            </a:p>
            <a:p>
              <a:pPr algn="ctr"/>
              <a:r>
                <a:rPr lang="en-US" sz="3200" dirty="0"/>
                <a:t> + Counselling</a:t>
              </a:r>
            </a:p>
            <a:p>
              <a:pPr algn="ctr">
                <a:spcBef>
                  <a:spcPts val="1600"/>
                </a:spcBef>
                <a:spcAft>
                  <a:spcPts val="1600"/>
                </a:spcAft>
              </a:pPr>
              <a:r>
                <a:rPr lang="en-US" sz="3200" dirty="0">
                  <a:sym typeface="Wingdings" panose="05000000000000000000" pitchFamily="2" charset="2"/>
                </a:rPr>
                <a:t> </a:t>
              </a:r>
            </a:p>
            <a:p>
              <a:pPr algn="ctr"/>
              <a:r>
                <a:rPr lang="en-US" sz="3200" b="1" dirty="0">
                  <a:sym typeface="Wingdings" panose="05000000000000000000" pitchFamily="2" charset="2"/>
                </a:rPr>
                <a:t>Triple the odds of quitting (~30%)</a:t>
              </a:r>
              <a:endParaRPr lang="en-US" sz="3200" b="1" dirty="0"/>
            </a:p>
          </p:txBody>
        </p:sp>
        <p:sp>
          <p:nvSpPr>
            <p:cNvPr id="12" name="Down Arrow 11"/>
            <p:cNvSpPr/>
            <p:nvPr/>
          </p:nvSpPr>
          <p:spPr>
            <a:xfrm>
              <a:off x="4477407" y="3491689"/>
              <a:ext cx="441434" cy="499241"/>
            </a:xfrm>
            <a:prstGeom prst="downArrow">
              <a:avLst>
                <a:gd name="adj1" fmla="val 42857"/>
                <a:gd name="adj2" fmla="val 4881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sp>
        <p:nvSpPr>
          <p:cNvPr id="16" name="Title 1">
            <a:extLst>
              <a:ext uri="{FF2B5EF4-FFF2-40B4-BE49-F238E27FC236}">
                <a16:creationId xmlns:a16="http://schemas.microsoft.com/office/drawing/2014/main" id="{CE4917A9-E276-4248-9632-46AECE1D6134}"/>
              </a:ext>
            </a:extLst>
          </p:cNvPr>
          <p:cNvSpPr>
            <a:spLocks noGrp="1"/>
          </p:cNvSpPr>
          <p:nvPr>
            <p:ph type="title"/>
          </p:nvPr>
        </p:nvSpPr>
        <p:spPr>
          <a:xfrm>
            <a:off x="838200" y="588150"/>
            <a:ext cx="10515600" cy="850358"/>
          </a:xfrm>
        </p:spPr>
        <p:txBody>
          <a:bodyPr/>
          <a:lstStyle/>
          <a:p>
            <a:r>
              <a:rPr lang="en-US" dirty="0">
                <a:solidFill>
                  <a:srgbClr val="009993"/>
                </a:solidFill>
                <a:latin typeface="+mn-lt"/>
              </a:rPr>
              <a:t>Cessation Support Works</a:t>
            </a:r>
          </a:p>
        </p:txBody>
      </p:sp>
      <p:sp>
        <p:nvSpPr>
          <p:cNvPr id="2" name="Footer Placeholder 3">
            <a:extLst>
              <a:ext uri="{FF2B5EF4-FFF2-40B4-BE49-F238E27FC236}">
                <a16:creationId xmlns:a16="http://schemas.microsoft.com/office/drawing/2014/main" id="{3A076B63-67EF-CCD1-EC89-14CB82F85AB2}"/>
              </a:ext>
            </a:extLst>
          </p:cNvPr>
          <p:cNvSpPr txBox="1">
            <a:spLocks/>
          </p:cNvSpPr>
          <p:nvPr/>
        </p:nvSpPr>
        <p:spPr>
          <a:xfrm>
            <a:off x="-149952" y="6356350"/>
            <a:ext cx="72662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PEI Chief Public Health Office</a:t>
            </a:r>
          </a:p>
        </p:txBody>
      </p:sp>
    </p:spTree>
    <p:extLst>
      <p:ext uri="{BB962C8B-B14F-4D97-AF65-F5344CB8AC3E}">
        <p14:creationId xmlns:p14="http://schemas.microsoft.com/office/powerpoint/2010/main" val="122179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A91E7-AC2A-EE04-B835-36B1085767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EA31E3-38EF-0202-97D6-D4848BA4A73D}"/>
              </a:ext>
            </a:extLst>
          </p:cNvPr>
          <p:cNvSpPr>
            <a:spLocks noGrp="1"/>
          </p:cNvSpPr>
          <p:nvPr>
            <p:ph type="title"/>
          </p:nvPr>
        </p:nvSpPr>
        <p:spPr/>
        <p:txBody>
          <a:bodyPr>
            <a:normAutofit/>
          </a:bodyPr>
          <a:lstStyle/>
          <a:p>
            <a:pPr algn="ctr"/>
            <a:r>
              <a:rPr lang="en-US" dirty="0">
                <a:solidFill>
                  <a:srgbClr val="009993"/>
                </a:solidFill>
              </a:rPr>
              <a:t>Changes in Coverage</a:t>
            </a:r>
            <a:endParaRPr lang="en-US" b="1" dirty="0">
              <a:solidFill>
                <a:schemeClr val="tx1"/>
              </a:solidFill>
              <a:latin typeface="Abadi Extra Light" panose="020B0204020104020204" pitchFamily="34" charset="0"/>
            </a:endParaRPr>
          </a:p>
        </p:txBody>
      </p:sp>
      <p:sp>
        <p:nvSpPr>
          <p:cNvPr id="4" name="Content Placeholder 3">
            <a:extLst>
              <a:ext uri="{FF2B5EF4-FFF2-40B4-BE49-F238E27FC236}">
                <a16:creationId xmlns:a16="http://schemas.microsoft.com/office/drawing/2014/main" id="{500E03AF-DC06-0483-7924-CECF4E218B97}"/>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US" sz="2400" dirty="0">
                <a:solidFill>
                  <a:schemeClr val="tx1"/>
                </a:solidFill>
                <a:effectLst/>
                <a:latin typeface="Abadi Extra Light" panose="020B0204020104020204" pitchFamily="34" charset="0"/>
                <a:ea typeface="Calibri" panose="020F0502020204030204" pitchFamily="34" charset="0"/>
              </a:rPr>
              <a:t>Patients may switch course of treatment or between one dosage strength to another within </a:t>
            </a:r>
            <a:r>
              <a:rPr lang="en-US" sz="2400" b="1" dirty="0">
                <a:solidFill>
                  <a:schemeClr val="tx1"/>
                </a:solidFill>
                <a:effectLst/>
                <a:latin typeface="Abadi Extra Light" panose="020B0204020104020204" pitchFamily="34" charset="0"/>
                <a:ea typeface="Calibri" panose="020F0502020204030204" pitchFamily="34" charset="0"/>
              </a:rPr>
              <a:t>30 days </a:t>
            </a:r>
            <a:r>
              <a:rPr lang="en-US" sz="2400" dirty="0">
                <a:solidFill>
                  <a:schemeClr val="tx1"/>
                </a:solidFill>
                <a:effectLst/>
                <a:latin typeface="Abadi Extra Light" panose="020B0204020104020204" pitchFamily="34" charset="0"/>
                <a:ea typeface="Calibri" panose="020F0502020204030204" pitchFamily="34" charset="0"/>
              </a:rPr>
              <a:t>of starting thei</a:t>
            </a:r>
            <a:r>
              <a:rPr lang="en-US" sz="2400" dirty="0">
                <a:solidFill>
                  <a:schemeClr val="tx1"/>
                </a:solidFill>
                <a:latin typeface="Abadi Extra Light" panose="020B0204020104020204" pitchFamily="34" charset="0"/>
                <a:ea typeface="Calibri" panose="020F0502020204030204" pitchFamily="34" charset="0"/>
              </a:rPr>
              <a:t>r treatment. </a:t>
            </a:r>
          </a:p>
          <a:p>
            <a:pPr marL="1028700" lvl="1" indent="-342900"/>
            <a:r>
              <a:rPr lang="en-US" sz="2200" dirty="0">
                <a:solidFill>
                  <a:schemeClr val="tx1"/>
                </a:solidFill>
                <a:effectLst/>
                <a:latin typeface="Abadi Extra Light" panose="020B0204020104020204" pitchFamily="34" charset="0"/>
                <a:ea typeface="Calibri" panose="020F0502020204030204" pitchFamily="34" charset="0"/>
              </a:rPr>
              <a:t>New </a:t>
            </a:r>
            <a:r>
              <a:rPr lang="en-US" sz="2200" dirty="0">
                <a:solidFill>
                  <a:schemeClr val="tx1"/>
                </a:solidFill>
                <a:latin typeface="Abadi Extra Light" panose="020B0204020104020204" pitchFamily="34" charset="0"/>
                <a:ea typeface="Calibri" panose="020F0502020204030204" pitchFamily="34" charset="0"/>
              </a:rPr>
              <a:t>Intake Form [action plan] must be completed. Send to pharmacare and patients' pharmacy  </a:t>
            </a:r>
          </a:p>
          <a:p>
            <a:pPr marL="1028700" lvl="1" indent="-342900"/>
            <a:r>
              <a:rPr lang="en-US" sz="2200" dirty="0">
                <a:solidFill>
                  <a:schemeClr val="tx1"/>
                </a:solidFill>
                <a:latin typeface="Abadi Extra Light" panose="020B0204020104020204" pitchFamily="34" charset="0"/>
                <a:ea typeface="Calibri" panose="020F0502020204030204" pitchFamily="34" charset="0"/>
              </a:rPr>
              <a:t>Approval by provincial tobacco control coordinator is </a:t>
            </a:r>
            <a:r>
              <a:rPr lang="en-US" sz="2200" u="sng" dirty="0">
                <a:solidFill>
                  <a:schemeClr val="tx1"/>
                </a:solidFill>
                <a:latin typeface="Abadi Extra Light" panose="020B0204020104020204" pitchFamily="34" charset="0"/>
                <a:ea typeface="Calibri" panose="020F0502020204030204" pitchFamily="34" charset="0"/>
              </a:rPr>
              <a:t>not required</a:t>
            </a:r>
          </a:p>
          <a:p>
            <a:pPr marL="457200" indent="-457200">
              <a:buFont typeface="Arial" panose="020B0604020202020204" pitchFamily="34" charset="0"/>
              <a:buChar char="•"/>
            </a:pPr>
            <a:r>
              <a:rPr lang="en-US" sz="2400" dirty="0">
                <a:solidFill>
                  <a:schemeClr val="tx1"/>
                </a:solidFill>
                <a:effectLst/>
                <a:latin typeface="Abadi Extra Light" panose="020B0204020104020204" pitchFamily="34" charset="0"/>
                <a:ea typeface="Calibri" panose="020F0502020204030204" pitchFamily="34" charset="0"/>
              </a:rPr>
              <a:t>Follow up: Offer 1-2 weeks after initial consultation (recommend 3 follow ups after program start)</a:t>
            </a:r>
          </a:p>
          <a:p>
            <a:pPr marL="457200" indent="-457200">
              <a:buFont typeface="Arial" panose="020B0604020202020204" pitchFamily="34" charset="0"/>
              <a:buChar char="•"/>
            </a:pPr>
            <a:r>
              <a:rPr lang="en-US" sz="2400" b="1" dirty="0">
                <a:solidFill>
                  <a:schemeClr val="tx1"/>
                </a:solidFill>
                <a:effectLst/>
                <a:latin typeface="Abadi Extra Light" panose="020B0204020104020204" pitchFamily="34" charset="0"/>
                <a:ea typeface="Calibri" panose="020F0502020204030204" pitchFamily="34" charset="0"/>
              </a:rPr>
              <a:t>If beyond </a:t>
            </a:r>
            <a:r>
              <a:rPr lang="en-US" sz="2400" b="1" dirty="0">
                <a:solidFill>
                  <a:schemeClr val="tx1"/>
                </a:solidFill>
                <a:latin typeface="Abadi Extra Light" panose="020B0204020104020204" pitchFamily="34" charset="0"/>
                <a:ea typeface="Calibri" panose="020F0502020204030204" pitchFamily="34" charset="0"/>
              </a:rPr>
              <a:t>30 days, changes will not be accommodated. </a:t>
            </a:r>
          </a:p>
          <a:p>
            <a:pPr marL="457200" indent="-457200">
              <a:buFont typeface="Arial" panose="020B0604020202020204" pitchFamily="34" charset="0"/>
              <a:buChar char="•"/>
            </a:pPr>
            <a:r>
              <a:rPr lang="en-US" sz="2400" dirty="0">
                <a:solidFill>
                  <a:schemeClr val="tx1"/>
                </a:solidFill>
                <a:effectLst/>
                <a:latin typeface="Abadi Extra Light" panose="020B0204020104020204" pitchFamily="34" charset="0"/>
                <a:ea typeface="Calibri" panose="020F0502020204030204" pitchFamily="34" charset="0"/>
              </a:rPr>
              <a:t>Travel supply</a:t>
            </a:r>
          </a:p>
        </p:txBody>
      </p:sp>
      <p:sp>
        <p:nvSpPr>
          <p:cNvPr id="6" name="Rectangle 5">
            <a:extLst>
              <a:ext uri="{FF2B5EF4-FFF2-40B4-BE49-F238E27FC236}">
                <a16:creationId xmlns:a16="http://schemas.microsoft.com/office/drawing/2014/main" id="{0080AE08-1265-0867-A985-7EBFD6345548}"/>
              </a:ext>
            </a:extLst>
          </p:cNvPr>
          <p:cNvSpPr/>
          <p:nvPr/>
        </p:nvSpPr>
        <p:spPr>
          <a:xfrm>
            <a:off x="4540431" y="6550223"/>
            <a:ext cx="2612575" cy="307777"/>
          </a:xfrm>
          <a:prstGeom prst="rect">
            <a:avLst/>
          </a:prstGeom>
        </p:spPr>
        <p:txBody>
          <a:bodyPr wrap="none">
            <a:spAutoFit/>
          </a:bodyPr>
          <a:lstStyle/>
          <a:p>
            <a:pPr>
              <a:spcAft>
                <a:spcPts val="600"/>
              </a:spcAft>
              <a:defRPr/>
            </a:pPr>
            <a:r>
              <a:rPr lang="en-US" sz="1400" dirty="0"/>
              <a:t>Chief Public Health Office 2024</a:t>
            </a:r>
          </a:p>
        </p:txBody>
      </p:sp>
    </p:spTree>
    <p:extLst>
      <p:ext uri="{BB962C8B-B14F-4D97-AF65-F5344CB8AC3E}">
        <p14:creationId xmlns:p14="http://schemas.microsoft.com/office/powerpoint/2010/main" val="93624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ECD62-364D-39D1-F740-FB90856F98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FBF676-E55C-B779-6610-E28DB3CEC0C1}"/>
              </a:ext>
            </a:extLst>
          </p:cNvPr>
          <p:cNvSpPr>
            <a:spLocks noGrp="1"/>
          </p:cNvSpPr>
          <p:nvPr>
            <p:ph type="title"/>
          </p:nvPr>
        </p:nvSpPr>
        <p:spPr/>
        <p:txBody>
          <a:bodyPr/>
          <a:lstStyle/>
          <a:p>
            <a:pPr algn="ctr"/>
            <a:r>
              <a:rPr lang="en-US" b="1" dirty="0">
                <a:solidFill>
                  <a:schemeClr val="tx1"/>
                </a:solidFill>
                <a:latin typeface="Abadi Extra Light" panose="020B0204020104020204" pitchFamily="34" charset="0"/>
              </a:rPr>
              <a:t>Special Circumstances: </a:t>
            </a:r>
          </a:p>
        </p:txBody>
      </p:sp>
      <p:sp>
        <p:nvSpPr>
          <p:cNvPr id="4" name="Content Placeholder 3">
            <a:extLst>
              <a:ext uri="{FF2B5EF4-FFF2-40B4-BE49-F238E27FC236}">
                <a16:creationId xmlns:a16="http://schemas.microsoft.com/office/drawing/2014/main" id="{D5013792-7D5F-E844-519B-5002B25085D0}"/>
              </a:ext>
            </a:extLst>
          </p:cNvPr>
          <p:cNvSpPr>
            <a:spLocks noGrp="1"/>
          </p:cNvSpPr>
          <p:nvPr>
            <p:ph sz="quarter" idx="13"/>
          </p:nvPr>
        </p:nvSpPr>
        <p:spPr>
          <a:xfrm>
            <a:off x="86497" y="1820863"/>
            <a:ext cx="11267303" cy="4037012"/>
          </a:xfrm>
        </p:spPr>
        <p:txBody>
          <a:bodyPr>
            <a:normAutofit/>
          </a:bodyPr>
          <a:lstStyle/>
          <a:p>
            <a:pPr lvl="1" indent="0">
              <a:buNone/>
            </a:pPr>
            <a:r>
              <a:rPr lang="en-US" sz="2200" b="1" dirty="0">
                <a:solidFill>
                  <a:schemeClr val="tx1"/>
                </a:solidFill>
                <a:latin typeface="Abadi Extra Light" panose="020B0204020104020204" pitchFamily="34" charset="0"/>
                <a:ea typeface="Calibri" panose="020F0502020204030204" pitchFamily="34" charset="0"/>
              </a:rPr>
              <a:t>Early Re-enrollment</a:t>
            </a:r>
          </a:p>
          <a:p>
            <a:pPr marL="1028700" lvl="1" indent="-342900"/>
            <a:r>
              <a:rPr lang="en-US" sz="2200" dirty="0">
                <a:solidFill>
                  <a:schemeClr val="tx1"/>
                </a:solidFill>
                <a:latin typeface="Abadi Extra Light" panose="020B0204020104020204" pitchFamily="34" charset="0"/>
                <a:ea typeface="Calibri" panose="020F0502020204030204" pitchFamily="34" charset="0"/>
              </a:rPr>
              <a:t>There may be exceptions to Islanders wanting to enroll more than once per calendar year, please reach out to the Tobacco Control Coordinator to review it on a case-by-case basis. </a:t>
            </a:r>
          </a:p>
        </p:txBody>
      </p:sp>
      <p:sp>
        <p:nvSpPr>
          <p:cNvPr id="6" name="Rectangle 5">
            <a:extLst>
              <a:ext uri="{FF2B5EF4-FFF2-40B4-BE49-F238E27FC236}">
                <a16:creationId xmlns:a16="http://schemas.microsoft.com/office/drawing/2014/main" id="{53857619-F619-1E83-324D-A6A2EA48E23A}"/>
              </a:ext>
            </a:extLst>
          </p:cNvPr>
          <p:cNvSpPr/>
          <p:nvPr/>
        </p:nvSpPr>
        <p:spPr>
          <a:xfrm>
            <a:off x="4540431" y="6550223"/>
            <a:ext cx="2612575" cy="307777"/>
          </a:xfrm>
          <a:prstGeom prst="rect">
            <a:avLst/>
          </a:prstGeom>
        </p:spPr>
        <p:txBody>
          <a:bodyPr wrap="none">
            <a:spAutoFit/>
          </a:bodyPr>
          <a:lstStyle/>
          <a:p>
            <a:pPr>
              <a:spcAft>
                <a:spcPts val="600"/>
              </a:spcAft>
              <a:defRPr/>
            </a:pPr>
            <a:r>
              <a:rPr lang="en-US" sz="1400" dirty="0"/>
              <a:t>Chief Public Health Office 2024</a:t>
            </a:r>
          </a:p>
        </p:txBody>
      </p:sp>
      <p:sp>
        <p:nvSpPr>
          <p:cNvPr id="5" name="TextBox 4">
            <a:extLst>
              <a:ext uri="{FF2B5EF4-FFF2-40B4-BE49-F238E27FC236}">
                <a16:creationId xmlns:a16="http://schemas.microsoft.com/office/drawing/2014/main" id="{BA32CDAA-11D6-A381-5D49-48A06D159E4A}"/>
              </a:ext>
            </a:extLst>
          </p:cNvPr>
          <p:cNvSpPr txBox="1"/>
          <p:nvPr/>
        </p:nvSpPr>
        <p:spPr>
          <a:xfrm>
            <a:off x="838200" y="3026331"/>
            <a:ext cx="8308888" cy="2831544"/>
          </a:xfrm>
          <a:prstGeom prst="rect">
            <a:avLst/>
          </a:prstGeom>
          <a:noFill/>
        </p:spPr>
        <p:txBody>
          <a:bodyPr wrap="square">
            <a:spAutoFit/>
          </a:bodyPr>
          <a:lstStyle/>
          <a:p>
            <a:pPr fontAlgn="ctr"/>
            <a:r>
              <a:rPr lang="en-US" sz="2400" b="1" dirty="0">
                <a:solidFill>
                  <a:schemeClr val="tx1"/>
                </a:solidFill>
                <a:latin typeface="Abadi Extra Light" panose="020B0204020104020204" pitchFamily="34" charset="0"/>
              </a:rPr>
              <a:t>Age of consent: </a:t>
            </a:r>
          </a:p>
          <a:p>
            <a:pPr marL="1143000" lvl="1" indent="-457200" fontAlgn="ctr">
              <a:buFont typeface="+mj-lt"/>
              <a:buAutoNum type="alphaLcParenR"/>
            </a:pPr>
            <a:r>
              <a:rPr lang="en-US" sz="2200" dirty="0">
                <a:solidFill>
                  <a:schemeClr val="tx1"/>
                </a:solidFill>
                <a:latin typeface="Abadi Extra Light" panose="020B0204020104020204" pitchFamily="34" charset="0"/>
              </a:rPr>
              <a:t>No </a:t>
            </a:r>
            <a:r>
              <a:rPr lang="en-US" sz="2200" kern="100" dirty="0">
                <a:solidFill>
                  <a:schemeClr val="tx1"/>
                </a:solidFill>
                <a:effectLst/>
                <a:latin typeface="Abadi Extra Light" panose="020B0204020104020204" pitchFamily="34" charset="0"/>
                <a:ea typeface="Aptos" panose="020B0004020202020204" pitchFamily="34" charset="0"/>
                <a:cs typeface="Times New Roman" panose="02020603050405020304" pitchFamily="18" charset="0"/>
              </a:rPr>
              <a:t>minimum age to enroll. </a:t>
            </a:r>
          </a:p>
          <a:p>
            <a:pPr marL="1143000" lvl="1" indent="-457200" fontAlgn="ctr">
              <a:buFont typeface="+mj-lt"/>
              <a:buAutoNum type="alphaLcParenR"/>
            </a:pPr>
            <a:r>
              <a:rPr lang="en-US" sz="2200" dirty="0">
                <a:solidFill>
                  <a:schemeClr val="tx1"/>
                </a:solidFill>
                <a:effectLst/>
                <a:latin typeface="Abadi Extra Light" panose="020B0204020104020204" pitchFamily="34" charset="0"/>
              </a:rPr>
              <a:t>Consideration for prescribing NRT for youth under 18 - moderately or severely addicted to nicotine and motivated to quit.</a:t>
            </a:r>
          </a:p>
          <a:p>
            <a:pPr marL="1143000" lvl="1" indent="-457200" fontAlgn="ctr">
              <a:buFont typeface="+mj-lt"/>
              <a:buAutoNum type="alphaLcParenR"/>
            </a:pPr>
            <a:r>
              <a:rPr lang="en-US" sz="2200" dirty="0">
                <a:solidFill>
                  <a:schemeClr val="tx1"/>
                </a:solidFill>
                <a:latin typeface="Abadi Extra Light" panose="020B0204020104020204" pitchFamily="34" charset="0"/>
              </a:rPr>
              <a:t>I</a:t>
            </a:r>
            <a:r>
              <a:rPr lang="en-US" sz="2200" dirty="0">
                <a:solidFill>
                  <a:schemeClr val="tx1"/>
                </a:solidFill>
                <a:effectLst/>
                <a:latin typeface="Abadi Extra Light" panose="020B0204020104020204" pitchFamily="34" charset="0"/>
              </a:rPr>
              <a:t>f NRT is prescribed and in the best interest of the patient—where the benefits outweigh the risks—the responsibility for the decision lies with the provider</a:t>
            </a:r>
            <a:r>
              <a:rPr lang="en-US" sz="2200" dirty="0">
                <a:solidFill>
                  <a:schemeClr val="tx1"/>
                </a:solidFill>
                <a:effectLst/>
              </a:rPr>
              <a:t>.</a:t>
            </a:r>
            <a:endParaRPr lang="en-US" sz="2200" kern="100" dirty="0">
              <a:solidFill>
                <a:schemeClr val="tx1"/>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5271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D360E-FF39-D5CA-732E-01E55F6EE3EE}"/>
              </a:ext>
            </a:extLst>
          </p:cNvPr>
          <p:cNvSpPr>
            <a:spLocks noGrp="1"/>
          </p:cNvSpPr>
          <p:nvPr>
            <p:ph type="title"/>
          </p:nvPr>
        </p:nvSpPr>
        <p:spPr/>
        <p:txBody>
          <a:bodyPr/>
          <a:lstStyle/>
          <a:p>
            <a:r>
              <a:rPr lang="en-US" dirty="0">
                <a:solidFill>
                  <a:srgbClr val="009993"/>
                </a:solidFill>
                <a:latin typeface="+mn-lt"/>
              </a:rPr>
              <a:t>Roles and Responsibilities </a:t>
            </a:r>
          </a:p>
        </p:txBody>
      </p:sp>
      <p:sp>
        <p:nvSpPr>
          <p:cNvPr id="6" name="Footer Placeholder 3">
            <a:extLst>
              <a:ext uri="{FF2B5EF4-FFF2-40B4-BE49-F238E27FC236}">
                <a16:creationId xmlns:a16="http://schemas.microsoft.com/office/drawing/2014/main" id="{108D334A-9854-FA93-A90C-2E71E8436157}"/>
              </a:ext>
            </a:extLst>
          </p:cNvPr>
          <p:cNvSpPr txBox="1">
            <a:spLocks/>
          </p:cNvSpPr>
          <p:nvPr/>
        </p:nvSpPr>
        <p:spPr>
          <a:xfrm>
            <a:off x="0" y="6371333"/>
            <a:ext cx="72662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PEI Chief Public Health Office</a:t>
            </a:r>
          </a:p>
        </p:txBody>
      </p:sp>
      <p:graphicFrame>
        <p:nvGraphicFramePr>
          <p:cNvPr id="7" name="Content Placeholder 6">
            <a:extLst>
              <a:ext uri="{FF2B5EF4-FFF2-40B4-BE49-F238E27FC236}">
                <a16:creationId xmlns:a16="http://schemas.microsoft.com/office/drawing/2014/main" id="{73F2D010-229D-C482-60A5-0A4E36FFAF9F}"/>
              </a:ext>
            </a:extLst>
          </p:cNvPr>
          <p:cNvGraphicFramePr>
            <a:graphicFrameLocks noGrp="1"/>
          </p:cNvGraphicFramePr>
          <p:nvPr>
            <p:ph sz="quarter" idx="13"/>
            <p:extLst>
              <p:ext uri="{D42A27DB-BD31-4B8C-83A1-F6EECF244321}">
                <p14:modId xmlns:p14="http://schemas.microsoft.com/office/powerpoint/2010/main" val="60299064"/>
              </p:ext>
            </p:extLst>
          </p:nvPr>
        </p:nvGraphicFramePr>
        <p:xfrm>
          <a:off x="1544595" y="1841157"/>
          <a:ext cx="8958648" cy="3731740"/>
        </p:xfrm>
        <a:graphic>
          <a:graphicData uri="http://schemas.openxmlformats.org/drawingml/2006/table">
            <a:tbl>
              <a:tblPr/>
              <a:tblGrid>
                <a:gridCol w="1522553">
                  <a:extLst>
                    <a:ext uri="{9D8B030D-6E8A-4147-A177-3AD203B41FA5}">
                      <a16:colId xmlns:a16="http://schemas.microsoft.com/office/drawing/2014/main" val="3042792179"/>
                    </a:ext>
                  </a:extLst>
                </a:gridCol>
                <a:gridCol w="7436095">
                  <a:extLst>
                    <a:ext uri="{9D8B030D-6E8A-4147-A177-3AD203B41FA5}">
                      <a16:colId xmlns:a16="http://schemas.microsoft.com/office/drawing/2014/main" val="3032875033"/>
                    </a:ext>
                  </a:extLst>
                </a:gridCol>
              </a:tblGrid>
              <a:tr h="374091">
                <a:tc>
                  <a:txBody>
                    <a:bodyPr/>
                    <a:lstStyle/>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Role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Responsibilities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0732877"/>
                  </a:ext>
                </a:extLst>
              </a:tr>
              <a:tr h="645324">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Patient/Client</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Express interest, consent to enroll, use NRT or prescription medication</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332235"/>
                  </a:ext>
                </a:extLst>
              </a:tr>
              <a:tr h="1047586">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Provider</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Screen, assess readiness for quitting, complete consult form, educate, track progress, Submit forms, liaison with CPHO</a:t>
                      </a:r>
                    </a:p>
                    <a:p>
                      <a:pPr marL="0" marR="0">
                        <a:lnSpc>
                          <a:spcPct val="115000"/>
                        </a:lnSpc>
                        <a:spcAft>
                          <a:spcPts val="800"/>
                        </a:spcAft>
                        <a:buNone/>
                      </a:pPr>
                      <a:r>
                        <a:rPr lang="en-US" sz="1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Follow-ups at 2, 6, 10 weeks (recommendation</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02998"/>
                  </a:ext>
                </a:extLst>
              </a:tr>
              <a:tr h="645324">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Pharmacare</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Enroll eligible patients (ex. Ready to quit; PEI Health Card; not enrolled in the program within the past 12 months). </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2081802"/>
                  </a:ext>
                </a:extLst>
              </a:tr>
              <a:tr h="645324">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CPHO</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Submit form to pharmacare and manually enter Consult Form into PHDMS (database)</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103115"/>
                  </a:ext>
                </a:extLst>
              </a:tr>
              <a:tr h="374091">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Pharmacy</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Dispense approved NRT or Rx</a:t>
                      </a:r>
                    </a:p>
                  </a:txBody>
                  <a:tcPr marL="90805" marR="90805"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7773189"/>
                  </a:ext>
                </a:extLst>
              </a:tr>
            </a:tbl>
          </a:graphicData>
        </a:graphic>
      </p:graphicFrame>
    </p:spTree>
    <p:extLst>
      <p:ext uri="{BB962C8B-B14F-4D97-AF65-F5344CB8AC3E}">
        <p14:creationId xmlns:p14="http://schemas.microsoft.com/office/powerpoint/2010/main" val="1395497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59673</TotalTime>
  <Words>2241</Words>
  <Application>Microsoft Office PowerPoint</Application>
  <PresentationFormat>Widescreen</PresentationFormat>
  <Paragraphs>209</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Abadi Extra Light</vt:lpstr>
      <vt:lpstr>Aptos</vt:lpstr>
      <vt:lpstr>Arial</vt:lpstr>
      <vt:lpstr>Calibri</vt:lpstr>
      <vt:lpstr>Calibri Light</vt:lpstr>
      <vt:lpstr>Symbol</vt:lpstr>
      <vt:lpstr>Times New Roman</vt:lpstr>
      <vt:lpstr>Wingdings</vt:lpstr>
      <vt:lpstr>Office Theme</vt:lpstr>
      <vt:lpstr>PEI Smoking Cessation Program (SCP): Overview </vt:lpstr>
      <vt:lpstr>Introduction </vt:lpstr>
      <vt:lpstr>PEI Smoking Cessation Program</vt:lpstr>
      <vt:lpstr>Ottawa Model for Smoking Cessation</vt:lpstr>
      <vt:lpstr>Readiness To Quit:</vt:lpstr>
      <vt:lpstr>Cessation Support Works</vt:lpstr>
      <vt:lpstr>Changes in Coverage</vt:lpstr>
      <vt:lpstr>Special Circumstances: </vt:lpstr>
      <vt:lpstr>Roles and Responsibilities </vt:lpstr>
      <vt:lpstr>Consult Form: Paper </vt:lpstr>
      <vt:lpstr>PowerPoint Presentation</vt:lpstr>
      <vt:lpstr>Program Form: Follow-up</vt:lpstr>
      <vt:lpstr>PowerPoint Presentation</vt:lpstr>
      <vt:lpstr>Education/Training:</vt:lpstr>
      <vt:lpstr>Frequently Asked Questions</vt:lpstr>
      <vt:lpstr>Smoking Cessation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Gaylene MacDonald</cp:lastModifiedBy>
  <cp:revision>189</cp:revision>
  <dcterms:created xsi:type="dcterms:W3CDTF">2019-04-12T12:52:56Z</dcterms:created>
  <dcterms:modified xsi:type="dcterms:W3CDTF">2025-12-08T12:59:55Z</dcterms:modified>
</cp:coreProperties>
</file>