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314" r:id="rId6"/>
    <p:sldId id="316" r:id="rId7"/>
    <p:sldId id="333" r:id="rId8"/>
    <p:sldId id="334" r:id="rId9"/>
    <p:sldId id="317" r:id="rId10"/>
    <p:sldId id="318" r:id="rId11"/>
    <p:sldId id="319" r:id="rId12"/>
    <p:sldId id="331" r:id="rId13"/>
    <p:sldId id="315" r:id="rId14"/>
    <p:sldId id="313" r:id="rId15"/>
    <p:sldId id="322" r:id="rId16"/>
    <p:sldId id="323" r:id="rId17"/>
    <p:sldId id="324" r:id="rId18"/>
    <p:sldId id="325" r:id="rId19"/>
    <p:sldId id="326" r:id="rId20"/>
    <p:sldId id="327" r:id="rId21"/>
    <p:sldId id="330" r:id="rId22"/>
    <p:sldId id="332" r:id="rId23"/>
    <p:sldId id="328" r:id="rId24"/>
    <p:sldId id="329" r:id="rId25"/>
    <p:sldId id="335"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286441-8161-4128-B2DB-67EE6D9E31CB}">
          <p14:sldIdLst>
            <p14:sldId id="256"/>
            <p14:sldId id="314"/>
            <p14:sldId id="316"/>
            <p14:sldId id="333"/>
            <p14:sldId id="334"/>
            <p14:sldId id="317"/>
            <p14:sldId id="318"/>
            <p14:sldId id="319"/>
            <p14:sldId id="331"/>
            <p14:sldId id="315"/>
            <p14:sldId id="313"/>
            <p14:sldId id="322"/>
            <p14:sldId id="323"/>
            <p14:sldId id="324"/>
            <p14:sldId id="325"/>
            <p14:sldId id="326"/>
            <p14:sldId id="327"/>
            <p14:sldId id="330"/>
            <p14:sldId id="332"/>
            <p14:sldId id="328"/>
            <p14:sldId id="329"/>
            <p14:sldId id="335"/>
          </p14:sldIdLst>
        </p14:section>
        <p14:section name="Untitled Section" id="{DDBBF023-B60A-493A-826F-D27FE9CB88A8}">
          <p14:sldIdLst>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E57C96-B246-8184-D645-A6611033B0D1}" v="10" dt="2026-06-17T14:24:56.723"/>
    <p1510:client id="{0F64D3BD-1814-213D-CA6C-7A94911BDCFD}" v="353" dt="2026-06-17T14:20:02.081"/>
    <p1510:client id="{4127B633-9E05-B387-D09F-03D92BD6626C}" v="128" dt="2026-06-17T14:43:11.317"/>
    <p1510:client id="{5121C51A-E5D3-C30E-D07D-C448F33109E8}" v="6" dt="2026-06-17T14:47:12.113"/>
    <p1510:client id="{B318A324-18B2-5592-0FE4-32ED67129F02}" v="102" dt="2026-06-16T18:32:31.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263A2-FD8F-464C-9C9F-48B9BDADBC87}" type="datetimeFigureOut">
              <a:rPr lang="en-US" smtClean="0"/>
              <a:t>6/17/2026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C6B673-C2BE-48C4-970E-C3643229FB97}" type="slidenum">
              <a:rPr lang="en-US" smtClean="0"/>
              <a:t>‹#›</a:t>
            </a:fld>
            <a:endParaRPr lang="en-US"/>
          </a:p>
        </p:txBody>
      </p:sp>
    </p:spTree>
    <p:extLst>
      <p:ext uri="{BB962C8B-B14F-4D97-AF65-F5344CB8AC3E}">
        <p14:creationId xmlns:p14="http://schemas.microsoft.com/office/powerpoint/2010/main" val="101871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rdinalhealth.com/en/product-solutions/medical/surgical/cardiothoracic/thoracic-catheters/argyle-trocar-catheter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ookmedical.eu/products/ac405881-4bb9-42c0-bd4d-70b4dee22bd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tfl.com/intercostal-catheter-chest-drai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The blood, air of fluid within the pleural cavity cause the lung to collapse. We insert chest tubes to re expand the collapsed lung. </a:t>
            </a:r>
            <a:endParaRPr lang="en-US"/>
          </a:p>
        </p:txBody>
      </p:sp>
      <p:sp>
        <p:nvSpPr>
          <p:cNvPr id="4" name="Slide Number Placeholder 3"/>
          <p:cNvSpPr>
            <a:spLocks noGrp="1"/>
          </p:cNvSpPr>
          <p:nvPr>
            <p:ph type="sldNum" sz="quarter" idx="5"/>
          </p:nvPr>
        </p:nvSpPr>
        <p:spPr/>
        <p:txBody>
          <a:bodyPr/>
          <a:lstStyle/>
          <a:p>
            <a:fld id="{8AC6B673-C2BE-48C4-970E-C3643229FB97}" type="slidenum">
              <a:rPr lang="en-US" smtClean="0"/>
              <a:t>2</a:t>
            </a:fld>
            <a:endParaRPr lang="en-US"/>
          </a:p>
        </p:txBody>
      </p:sp>
    </p:spTree>
    <p:extLst>
      <p:ext uri="{BB962C8B-B14F-4D97-AF65-F5344CB8AC3E}">
        <p14:creationId xmlns:p14="http://schemas.microsoft.com/office/powerpoint/2010/main" val="423926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This information was received from the QE</a:t>
            </a:r>
            <a:r>
              <a:rPr lang="en-US"/>
              <a:t>II</a:t>
            </a:r>
            <a:r>
              <a:rPr lang="en"/>
              <a:t> Thoracic Unit.</a:t>
            </a:r>
            <a:endParaRPr lang="en-US"/>
          </a:p>
        </p:txBody>
      </p:sp>
      <p:sp>
        <p:nvSpPr>
          <p:cNvPr id="4" name="Slide Number Placeholder 3"/>
          <p:cNvSpPr>
            <a:spLocks noGrp="1"/>
          </p:cNvSpPr>
          <p:nvPr>
            <p:ph type="sldNum" sz="quarter" idx="5"/>
          </p:nvPr>
        </p:nvSpPr>
        <p:spPr/>
        <p:txBody>
          <a:bodyPr/>
          <a:lstStyle/>
          <a:p>
            <a:fld id="{8AC6B673-C2BE-48C4-970E-C3643229FB97}" type="slidenum">
              <a:rPr lang="en-US" smtClean="0"/>
              <a:t>13</a:t>
            </a:fld>
            <a:endParaRPr lang="en-US"/>
          </a:p>
        </p:txBody>
      </p:sp>
    </p:spTree>
    <p:extLst>
      <p:ext uri="{BB962C8B-B14F-4D97-AF65-F5344CB8AC3E}">
        <p14:creationId xmlns:p14="http://schemas.microsoft.com/office/powerpoint/2010/main" val="253471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This information was received from the QE</a:t>
            </a:r>
            <a:r>
              <a:rPr lang="en-US"/>
              <a:t>II</a:t>
            </a:r>
            <a:r>
              <a:rPr lang="en"/>
              <a:t> Thoracic Unit. Staff note that there is talk of changing the top layer of the dressing from mepore tape to a mepilex dressing.</a:t>
            </a:r>
            <a:endParaRPr lang="en-US"/>
          </a:p>
        </p:txBody>
      </p:sp>
      <p:sp>
        <p:nvSpPr>
          <p:cNvPr id="4" name="Slide Number Placeholder 3"/>
          <p:cNvSpPr>
            <a:spLocks noGrp="1"/>
          </p:cNvSpPr>
          <p:nvPr>
            <p:ph type="sldNum" sz="quarter" idx="5"/>
          </p:nvPr>
        </p:nvSpPr>
        <p:spPr/>
        <p:txBody>
          <a:bodyPr/>
          <a:lstStyle/>
          <a:p>
            <a:fld id="{8AC6B673-C2BE-48C4-970E-C3643229FB97}" type="slidenum">
              <a:rPr lang="en-US" smtClean="0"/>
              <a:t>14</a:t>
            </a:fld>
            <a:endParaRPr lang="en-US"/>
          </a:p>
        </p:txBody>
      </p:sp>
    </p:spTree>
    <p:extLst>
      <p:ext uri="{BB962C8B-B14F-4D97-AF65-F5344CB8AC3E}">
        <p14:creationId xmlns:p14="http://schemas.microsoft.com/office/powerpoint/2010/main" val="75752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drainage system will be ordered by the doctor. </a:t>
            </a:r>
          </a:p>
          <a:p>
            <a:endParaRPr lang="en-US">
              <a:latin typeface="Calibri"/>
              <a:ea typeface="Calibri"/>
              <a:cs typeface="Calibri"/>
            </a:endParaRPr>
          </a:p>
          <a:p>
            <a:r>
              <a:rPr lang="en-US">
                <a:latin typeface="Calibri"/>
                <a:ea typeface="Calibri"/>
                <a:cs typeface="Calibri"/>
              </a:rPr>
              <a:t>Heimlich valve was used in the past and this choice should be replaced by the P-Eggy drain. </a:t>
            </a:r>
          </a:p>
        </p:txBody>
      </p:sp>
      <p:sp>
        <p:nvSpPr>
          <p:cNvPr id="4" name="Slide Number Placeholder 3"/>
          <p:cNvSpPr>
            <a:spLocks noGrp="1"/>
          </p:cNvSpPr>
          <p:nvPr>
            <p:ph type="sldNum" sz="quarter" idx="5"/>
          </p:nvPr>
        </p:nvSpPr>
        <p:spPr/>
        <p:txBody>
          <a:bodyPr/>
          <a:lstStyle/>
          <a:p>
            <a:fld id="{8AC6B673-C2BE-48C4-970E-C3643229FB97}" type="slidenum">
              <a:rPr lang="en-US" smtClean="0"/>
              <a:t>15</a:t>
            </a:fld>
            <a:endParaRPr lang="en-US"/>
          </a:p>
        </p:txBody>
      </p:sp>
    </p:spTree>
    <p:extLst>
      <p:ext uri="{BB962C8B-B14F-4D97-AF65-F5344CB8AC3E}">
        <p14:creationId xmlns:p14="http://schemas.microsoft.com/office/powerpoint/2010/main" val="4104214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16 min video. </a:t>
            </a:r>
            <a:r>
              <a:rPr lang="en-US" b="1">
                <a:latin typeface="Calibri"/>
                <a:ea typeface="Calibri"/>
                <a:cs typeface="Calibri"/>
              </a:rPr>
              <a:t>Stop Video at 9:40. Before 2 suction/1 device</a:t>
            </a:r>
          </a:p>
        </p:txBody>
      </p:sp>
      <p:sp>
        <p:nvSpPr>
          <p:cNvPr id="4" name="Slide Number Placeholder 3"/>
          <p:cNvSpPr>
            <a:spLocks noGrp="1"/>
          </p:cNvSpPr>
          <p:nvPr>
            <p:ph type="sldNum" sz="quarter" idx="5"/>
          </p:nvPr>
        </p:nvSpPr>
        <p:spPr/>
        <p:txBody>
          <a:bodyPr/>
          <a:lstStyle/>
          <a:p>
            <a:fld id="{8AC6B673-C2BE-48C4-970E-C3643229FB97}" type="slidenum">
              <a:rPr lang="en-US" smtClean="0"/>
              <a:t>16</a:t>
            </a:fld>
            <a:endParaRPr lang="en-US"/>
          </a:p>
        </p:txBody>
      </p:sp>
    </p:spTree>
    <p:extLst>
      <p:ext uri="{BB962C8B-B14F-4D97-AF65-F5344CB8AC3E}">
        <p14:creationId xmlns:p14="http://schemas.microsoft.com/office/powerpoint/2010/main" val="716892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The bottom has a port that </a:t>
            </a:r>
            <a:r>
              <a:rPr lang="en" err="1"/>
              <a:t>leur</a:t>
            </a:r>
            <a:r>
              <a:rPr lang="en"/>
              <a:t> locks to our syringes allowing us to pull samples off the collection bulb. </a:t>
            </a:r>
            <a:endParaRPr lang="en-US">
              <a:solidFill>
                <a:srgbClr val="444444"/>
              </a:solidFill>
            </a:endParaRPr>
          </a:p>
          <a:p>
            <a:endParaRPr lang="en-US">
              <a:solidFill>
                <a:srgbClr val="444444"/>
              </a:solidFill>
            </a:endParaRPr>
          </a:p>
          <a:p>
            <a:r>
              <a:rPr lang="en"/>
              <a:t>The side has a one way valve allowing air out but not back in. </a:t>
            </a:r>
            <a:endParaRPr lang="en-US"/>
          </a:p>
          <a:p>
            <a:endParaRPr lang="en"/>
          </a:p>
          <a:p>
            <a:r>
              <a:rPr lang="en-US"/>
              <a:t>2 min video</a:t>
            </a:r>
            <a:endParaRPr lang="en"/>
          </a:p>
        </p:txBody>
      </p:sp>
      <p:sp>
        <p:nvSpPr>
          <p:cNvPr id="4" name="Slide Number Placeholder 3"/>
          <p:cNvSpPr>
            <a:spLocks noGrp="1"/>
          </p:cNvSpPr>
          <p:nvPr>
            <p:ph type="sldNum" sz="quarter" idx="5"/>
          </p:nvPr>
        </p:nvSpPr>
        <p:spPr/>
        <p:txBody>
          <a:bodyPr/>
          <a:lstStyle/>
          <a:p>
            <a:fld id="{8AC6B673-C2BE-48C4-970E-C3643229FB97}" type="slidenum">
              <a:rPr lang="en-US" smtClean="0"/>
              <a:t>17</a:t>
            </a:fld>
            <a:endParaRPr lang="en-US"/>
          </a:p>
        </p:txBody>
      </p:sp>
    </p:spTree>
    <p:extLst>
      <p:ext uri="{BB962C8B-B14F-4D97-AF65-F5344CB8AC3E}">
        <p14:creationId xmlns:p14="http://schemas.microsoft.com/office/powerpoint/2010/main" val="45220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60A3D"/>
                </a:solidFill>
              </a:rPr>
              <a:t>The device is indicated for the palliation of dyspnea due to pleural effusion and providing pleurodesis (resolution of the pleural effusion).</a:t>
            </a:r>
          </a:p>
          <a:p>
            <a:endParaRPr lang="en-US">
              <a:solidFill>
                <a:srgbClr val="060A3D"/>
              </a:solidFill>
            </a:endParaRPr>
          </a:p>
          <a:p>
            <a:r>
              <a:rPr lang="en-US">
                <a:solidFill>
                  <a:srgbClr val="060A3D"/>
                </a:solidFill>
              </a:rPr>
              <a:t>Provides </a:t>
            </a:r>
            <a:r>
              <a:rPr lang="en-US" err="1">
                <a:solidFill>
                  <a:srgbClr val="060A3D"/>
                </a:solidFill>
              </a:rPr>
              <a:t>ste</a:t>
            </a:r>
            <a:r>
              <a:rPr lang="en-US">
                <a:solidFill>
                  <a:srgbClr val="060A3D"/>
                </a:solidFill>
              </a:rPr>
              <a:t>ps for patients to take at home. Great video to know about to direct patients to as well as how to care for this drain. </a:t>
            </a:r>
          </a:p>
          <a:p>
            <a:endParaRPr lang="en-US">
              <a:solidFill>
                <a:srgbClr val="060A3D"/>
              </a:solidFill>
            </a:endParaRPr>
          </a:p>
          <a:p>
            <a:r>
              <a:rPr lang="en-US">
                <a:solidFill>
                  <a:srgbClr val="000000"/>
                </a:solidFill>
              </a:rPr>
              <a:t>12 min video</a:t>
            </a:r>
            <a:endParaRPr lang="en-US">
              <a:solidFill>
                <a:srgbClr val="060A3D"/>
              </a:solidFill>
            </a:endParaRPr>
          </a:p>
        </p:txBody>
      </p:sp>
      <p:sp>
        <p:nvSpPr>
          <p:cNvPr id="4" name="Slide Number Placeholder 3"/>
          <p:cNvSpPr>
            <a:spLocks noGrp="1"/>
          </p:cNvSpPr>
          <p:nvPr>
            <p:ph type="sldNum" sz="quarter" idx="5"/>
          </p:nvPr>
        </p:nvSpPr>
        <p:spPr/>
        <p:txBody>
          <a:bodyPr/>
          <a:lstStyle/>
          <a:p>
            <a:fld id="{8AC6B673-C2BE-48C4-970E-C3643229FB97}" type="slidenum">
              <a:rPr lang="en-US" smtClean="0"/>
              <a:t>18</a:t>
            </a:fld>
            <a:endParaRPr lang="en-US"/>
          </a:p>
        </p:txBody>
      </p:sp>
    </p:spTree>
    <p:extLst>
      <p:ext uri="{BB962C8B-B14F-4D97-AF65-F5344CB8AC3E}">
        <p14:creationId xmlns:p14="http://schemas.microsoft.com/office/powerpoint/2010/main" val="556364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You may hear a physician talking about the </a:t>
            </a:r>
            <a:r>
              <a:rPr lang="en-US" err="1">
                <a:latin typeface="Calibri"/>
                <a:ea typeface="Calibri"/>
                <a:cs typeface="Calibri"/>
              </a:rPr>
              <a:t>heimlich</a:t>
            </a:r>
            <a:r>
              <a:rPr lang="en-US">
                <a:latin typeface="Calibri"/>
                <a:ea typeface="Calibri"/>
                <a:cs typeface="Calibri"/>
              </a:rPr>
              <a:t> valve. This was used more in the past, now we have the P-Eggy drain and is a great alternative. </a:t>
            </a:r>
          </a:p>
        </p:txBody>
      </p:sp>
      <p:sp>
        <p:nvSpPr>
          <p:cNvPr id="4" name="Slide Number Placeholder 3"/>
          <p:cNvSpPr>
            <a:spLocks noGrp="1"/>
          </p:cNvSpPr>
          <p:nvPr>
            <p:ph type="sldNum" sz="quarter" idx="5"/>
          </p:nvPr>
        </p:nvSpPr>
        <p:spPr/>
        <p:txBody>
          <a:bodyPr/>
          <a:lstStyle/>
          <a:p>
            <a:fld id="{8AC6B673-C2BE-48C4-970E-C3643229FB97}" type="slidenum">
              <a:rPr lang="en-US" smtClean="0"/>
              <a:t>19</a:t>
            </a:fld>
            <a:endParaRPr lang="en-US"/>
          </a:p>
        </p:txBody>
      </p:sp>
    </p:spTree>
    <p:extLst>
      <p:ext uri="{BB962C8B-B14F-4D97-AF65-F5344CB8AC3E}">
        <p14:creationId xmlns:p14="http://schemas.microsoft.com/office/powerpoint/2010/main" val="221916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The lung does not lie in the pleural cavity; rather it is enveloped by the pleural cavity.</a:t>
            </a:r>
          </a:p>
          <a:p>
            <a:endParaRPr lang="en"/>
          </a:p>
          <a:p>
            <a:r>
              <a:rPr lang="en"/>
              <a:t>The amount of fluid between these pleural layers is so small that it cannot be visualized by ultrasound. It is a lubricant that aids in effective inspiration and expiration. </a:t>
            </a:r>
          </a:p>
        </p:txBody>
      </p:sp>
      <p:sp>
        <p:nvSpPr>
          <p:cNvPr id="4" name="Slide Number Placeholder 3"/>
          <p:cNvSpPr>
            <a:spLocks noGrp="1"/>
          </p:cNvSpPr>
          <p:nvPr>
            <p:ph type="sldNum" sz="quarter" idx="5"/>
          </p:nvPr>
        </p:nvSpPr>
        <p:spPr/>
        <p:txBody>
          <a:bodyPr/>
          <a:lstStyle/>
          <a:p>
            <a:fld id="{8AC6B673-C2BE-48C4-970E-C3643229FB97}" type="slidenum">
              <a:rPr lang="en-US" smtClean="0"/>
              <a:t>3</a:t>
            </a:fld>
            <a:endParaRPr lang="en-US"/>
          </a:p>
        </p:txBody>
      </p:sp>
    </p:spTree>
    <p:extLst>
      <p:ext uri="{BB962C8B-B14F-4D97-AF65-F5344CB8AC3E}">
        <p14:creationId xmlns:p14="http://schemas.microsoft.com/office/powerpoint/2010/main" val="188620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1FEDF-63B2-4429-DC42-C13CF77EF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8996F-BF77-2587-6E2D-71A848510D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09D996-7E24-5249-9E29-0CDB7ABCF35F}"/>
              </a:ext>
            </a:extLst>
          </p:cNvPr>
          <p:cNvSpPr>
            <a:spLocks noGrp="1"/>
          </p:cNvSpPr>
          <p:nvPr>
            <p:ph type="body" idx="1"/>
          </p:nvPr>
        </p:nvSpPr>
        <p:spPr/>
        <p:txBody>
          <a:bodyPr/>
          <a:lstStyle/>
          <a:p>
            <a:r>
              <a:rPr lang="en"/>
              <a:t>Pneumothorax: Accumulation of air in the pleural space, which results in a rise in intrathoracic pressure and reduced vital capacity. </a:t>
            </a:r>
            <a:endParaRPr lang="en-US">
              <a:solidFill>
                <a:srgbClr val="444444"/>
              </a:solidFill>
            </a:endParaRPr>
          </a:p>
          <a:p>
            <a:endParaRPr lang="en-US">
              <a:solidFill>
                <a:srgbClr val="444444"/>
              </a:solidFill>
            </a:endParaRPr>
          </a:p>
          <a:p>
            <a:r>
              <a:rPr lang="en"/>
              <a:t>Hemothorax: Most common cause is blunt or penetrating injury to the intra or </a:t>
            </a:r>
            <a:r>
              <a:rPr lang="en" err="1"/>
              <a:t>extrathoracic</a:t>
            </a:r>
            <a:r>
              <a:rPr lang="en"/>
              <a:t> structures. </a:t>
            </a:r>
            <a:endParaRPr lang="en-US">
              <a:solidFill>
                <a:srgbClr val="444444"/>
              </a:solidFill>
            </a:endParaRPr>
          </a:p>
          <a:p>
            <a:endParaRPr lang="en-US">
              <a:solidFill>
                <a:srgbClr val="444444"/>
              </a:solidFill>
            </a:endParaRPr>
          </a:p>
          <a:p>
            <a:r>
              <a:rPr lang="en"/>
              <a:t>Pleural effusion: Any condition that interferes with secretion or drainage of fluid will lead to pleural effusion. </a:t>
            </a:r>
            <a:r>
              <a:rPr lang="en" err="1"/>
              <a:t>Eg.</a:t>
            </a:r>
            <a:r>
              <a:rPr lang="en"/>
              <a:t> Pneumonia, cancer, heart, liver or kidney disease. </a:t>
            </a:r>
            <a:endParaRPr lang="en-US">
              <a:solidFill>
                <a:srgbClr val="444444"/>
              </a:solidFill>
            </a:endParaRPr>
          </a:p>
          <a:p>
            <a:endParaRPr lang="en-US">
              <a:solidFill>
                <a:srgbClr val="444444"/>
              </a:solidFill>
            </a:endParaRPr>
          </a:p>
          <a:p>
            <a:r>
              <a:rPr lang="en"/>
              <a:t>Empyema: Fluid is thick, opaque, and foul smelling. The most common cause is pulmonary infection and lung abscess caused by thoracic surgery or chest trauma, in which bacteria are introduced directly into the pleural space. Treatment is aimed at treating the infection, emptying the empyema cavity, </a:t>
            </a:r>
            <a:r>
              <a:rPr lang="en" err="1"/>
              <a:t>reexpanding</a:t>
            </a:r>
            <a:r>
              <a:rPr lang="en"/>
              <a:t> the lung, and controlling the infection. Thoracentesis or chest tube may be used to help resolve the empyema. </a:t>
            </a:r>
            <a:endParaRPr lang="en-US"/>
          </a:p>
        </p:txBody>
      </p:sp>
      <p:sp>
        <p:nvSpPr>
          <p:cNvPr id="4" name="Slide Number Placeholder 3">
            <a:extLst>
              <a:ext uri="{FF2B5EF4-FFF2-40B4-BE49-F238E27FC236}">
                <a16:creationId xmlns:a16="http://schemas.microsoft.com/office/drawing/2014/main" id="{7CBBDA89-DD45-3DA9-5911-5557CAF041F9}"/>
              </a:ext>
            </a:extLst>
          </p:cNvPr>
          <p:cNvSpPr>
            <a:spLocks noGrp="1"/>
          </p:cNvSpPr>
          <p:nvPr>
            <p:ph type="sldNum" sz="quarter" idx="5"/>
          </p:nvPr>
        </p:nvSpPr>
        <p:spPr/>
        <p:txBody>
          <a:bodyPr/>
          <a:lstStyle/>
          <a:p>
            <a:fld id="{8AC6B673-C2BE-48C4-970E-C3643229FB97}" type="slidenum">
              <a:rPr lang="en-US" smtClean="0"/>
              <a:t>4</a:t>
            </a:fld>
            <a:endParaRPr lang="en-US"/>
          </a:p>
        </p:txBody>
      </p:sp>
    </p:spTree>
    <p:extLst>
      <p:ext uri="{BB962C8B-B14F-4D97-AF65-F5344CB8AC3E}">
        <p14:creationId xmlns:p14="http://schemas.microsoft.com/office/powerpoint/2010/main" val="382444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65551-33FE-76BB-E27E-A894E5A0C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8DDC1-869B-FF2A-F7C1-7156997BC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C7825-D857-B745-EF3C-4230BA1AF562}"/>
              </a:ext>
            </a:extLst>
          </p:cNvPr>
          <p:cNvSpPr>
            <a:spLocks noGrp="1"/>
          </p:cNvSpPr>
          <p:nvPr>
            <p:ph type="body" idx="1"/>
          </p:nvPr>
        </p:nvSpPr>
        <p:spPr/>
        <p:txBody>
          <a:bodyPr/>
          <a:lstStyle/>
          <a:p>
            <a:r>
              <a:rPr lang="en">
                <a:solidFill>
                  <a:srgbClr val="000000"/>
                </a:solidFill>
              </a:rPr>
              <a:t>Example of a Pne</a:t>
            </a:r>
            <a:r>
              <a:rPr lang="en"/>
              <a:t>umothorax</a:t>
            </a:r>
            <a:endParaRPr lang="en">
              <a:solidFill>
                <a:srgbClr val="000000"/>
              </a:solidFill>
            </a:endParaRPr>
          </a:p>
          <a:p>
            <a:endParaRPr lang="en-US"/>
          </a:p>
        </p:txBody>
      </p:sp>
      <p:sp>
        <p:nvSpPr>
          <p:cNvPr id="4" name="Slide Number Placeholder 3">
            <a:extLst>
              <a:ext uri="{FF2B5EF4-FFF2-40B4-BE49-F238E27FC236}">
                <a16:creationId xmlns:a16="http://schemas.microsoft.com/office/drawing/2014/main" id="{2E3E6484-ACEF-73FA-75DF-E33E4C1395E3}"/>
              </a:ext>
            </a:extLst>
          </p:cNvPr>
          <p:cNvSpPr>
            <a:spLocks noGrp="1"/>
          </p:cNvSpPr>
          <p:nvPr>
            <p:ph type="sldNum" sz="quarter" idx="5"/>
          </p:nvPr>
        </p:nvSpPr>
        <p:spPr/>
        <p:txBody>
          <a:bodyPr/>
          <a:lstStyle/>
          <a:p>
            <a:fld id="{8AC6B673-C2BE-48C4-970E-C3643229FB97}" type="slidenum">
              <a:rPr lang="en-US" smtClean="0"/>
              <a:t>5</a:t>
            </a:fld>
            <a:endParaRPr lang="en-US"/>
          </a:p>
        </p:txBody>
      </p:sp>
    </p:spTree>
    <p:extLst>
      <p:ext uri="{BB962C8B-B14F-4D97-AF65-F5344CB8AC3E}">
        <p14:creationId xmlns:p14="http://schemas.microsoft.com/office/powerpoint/2010/main" val="3953787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444444"/>
              </a:solidFill>
            </a:endParaRPr>
          </a:p>
          <a:p>
            <a:r>
              <a:rPr lang="en"/>
              <a:t>PVC = polyvinyl chloride</a:t>
            </a:r>
            <a:endParaRPr lang="en-US">
              <a:solidFill>
                <a:srgbClr val="444444"/>
              </a:solidFill>
            </a:endParaRPr>
          </a:p>
          <a:p>
            <a:endParaRPr lang="en-US">
              <a:solidFill>
                <a:srgbClr val="444444"/>
              </a:solidFill>
            </a:endParaRPr>
          </a:p>
          <a:p>
            <a:pPr>
              <a:lnSpc>
                <a:spcPct val="114999"/>
              </a:lnSpc>
              <a:spcBef>
                <a:spcPts val="800"/>
              </a:spcBef>
              <a:spcAft>
                <a:spcPts val="800"/>
              </a:spcAft>
            </a:pPr>
            <a:r>
              <a:rPr lang="en">
                <a:solidFill>
                  <a:srgbClr val="444444"/>
                </a:solidFill>
                <a:hlinkClick r:id="rId3"/>
              </a:rPr>
              <a:t>https://www.cardinalhealth.com/en/product-solutions/medical/surgical/cardiothoracic/thoracic-catheters/argyle-trocar-catheters.html</a:t>
            </a:r>
            <a:endParaRPr lang="en-US"/>
          </a:p>
        </p:txBody>
      </p:sp>
      <p:sp>
        <p:nvSpPr>
          <p:cNvPr id="4" name="Slide Number Placeholder 3"/>
          <p:cNvSpPr>
            <a:spLocks noGrp="1"/>
          </p:cNvSpPr>
          <p:nvPr>
            <p:ph type="sldNum" sz="quarter" idx="5"/>
          </p:nvPr>
        </p:nvSpPr>
        <p:spPr/>
        <p:txBody>
          <a:bodyPr/>
          <a:lstStyle/>
          <a:p>
            <a:fld id="{8AC6B673-C2BE-48C4-970E-C3643229FB97}" type="slidenum">
              <a:rPr lang="en-US" smtClean="0"/>
              <a:t>7</a:t>
            </a:fld>
            <a:endParaRPr lang="en-US"/>
          </a:p>
        </p:txBody>
      </p:sp>
    </p:spTree>
    <p:extLst>
      <p:ext uri="{BB962C8B-B14F-4D97-AF65-F5344CB8AC3E}">
        <p14:creationId xmlns:p14="http://schemas.microsoft.com/office/powerpoint/2010/main" val="326529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The Wayne Pneumothorax is a type of Pig tail chest tube</a:t>
            </a:r>
          </a:p>
          <a:p>
            <a:endParaRPr lang="en"/>
          </a:p>
          <a:p>
            <a:r>
              <a:rPr lang="en"/>
              <a:t>Physicians may ask you to open the Wayne pneumothorax kit to access the Heimlich valve (one way valve), this is not something we should be doing , instead use the P-eggy drain. </a:t>
            </a:r>
            <a:endParaRPr lang="en-US">
              <a:solidFill>
                <a:srgbClr val="444444"/>
              </a:solidFill>
            </a:endParaRPr>
          </a:p>
          <a:p>
            <a:endParaRPr lang="en-US">
              <a:solidFill>
                <a:srgbClr val="444444"/>
              </a:solidFill>
            </a:endParaRPr>
          </a:p>
          <a:p>
            <a:r>
              <a:rPr lang="en"/>
              <a:t>The Heimlich valve </a:t>
            </a:r>
            <a:r>
              <a:rPr lang="en">
                <a:solidFill>
                  <a:srgbClr val="212121"/>
                </a:solidFill>
              </a:rPr>
              <a:t>is a rubber flutter one-way valve within a rigid plastic tube which connects to standard chest drain. It does not need to be kept upright like the underwater sealed drain and therefore is suitable for outpatient use. However, the efferent portal of the Heimlich valve must be kept open to the atmosphere making control of the fluid effluent difficult. The device is bulky under clothing and staining is a constant problem. To avoid this problem, the valve should be attached to a perforated plastic bag, or a specifically designed one-way valve including a small reservoir can be used</a:t>
            </a:r>
            <a:endParaRPr lang="en-US">
              <a:solidFill>
                <a:srgbClr val="444444"/>
              </a:solidFill>
            </a:endParaRPr>
          </a:p>
          <a:p>
            <a:endParaRPr lang="en-US">
              <a:solidFill>
                <a:srgbClr val="444444"/>
              </a:solidFill>
            </a:endParaRPr>
          </a:p>
          <a:p>
            <a:r>
              <a:rPr lang="en">
                <a:solidFill>
                  <a:srgbClr val="333333"/>
                </a:solidFill>
              </a:rPr>
              <a:t>Iatrogenic means </a:t>
            </a:r>
            <a:r>
              <a:rPr lang="en">
                <a:solidFill>
                  <a:srgbClr val="202124"/>
                </a:solidFill>
              </a:rPr>
              <a:t>relating to illness caused by medical examination or treatment.</a:t>
            </a:r>
            <a:endParaRPr lang="en-US">
              <a:solidFill>
                <a:srgbClr val="444444"/>
              </a:solidFill>
            </a:endParaRPr>
          </a:p>
          <a:p>
            <a:endParaRPr lang="en-US">
              <a:solidFill>
                <a:srgbClr val="444444"/>
              </a:solidFill>
            </a:endParaRPr>
          </a:p>
          <a:p>
            <a:pPr>
              <a:lnSpc>
                <a:spcPct val="114999"/>
              </a:lnSpc>
              <a:spcAft>
                <a:spcPts val="1200"/>
              </a:spcAft>
            </a:pPr>
            <a:r>
              <a:rPr lang="en">
                <a:solidFill>
                  <a:srgbClr val="444444"/>
                </a:solidFill>
                <a:hlinkClick r:id="rId3"/>
              </a:rPr>
              <a:t>https://www.cookmedical.eu/products/ac405881-4bb9-42c0-bd4d-70b4dee22bd4/</a:t>
            </a:r>
            <a:endParaRPr lang="en-US"/>
          </a:p>
        </p:txBody>
      </p:sp>
      <p:sp>
        <p:nvSpPr>
          <p:cNvPr id="4" name="Slide Number Placeholder 3"/>
          <p:cNvSpPr>
            <a:spLocks noGrp="1"/>
          </p:cNvSpPr>
          <p:nvPr>
            <p:ph type="sldNum" sz="quarter" idx="5"/>
          </p:nvPr>
        </p:nvSpPr>
        <p:spPr/>
        <p:txBody>
          <a:bodyPr/>
          <a:lstStyle/>
          <a:p>
            <a:fld id="{8AC6B673-C2BE-48C4-970E-C3643229FB97}" type="slidenum">
              <a:rPr lang="en-US" smtClean="0"/>
              <a:t>8</a:t>
            </a:fld>
            <a:endParaRPr lang="en-US"/>
          </a:p>
        </p:txBody>
      </p:sp>
    </p:spTree>
    <p:extLst>
      <p:ext uri="{BB962C8B-B14F-4D97-AF65-F5344CB8AC3E}">
        <p14:creationId xmlns:p14="http://schemas.microsoft.com/office/powerpoint/2010/main" val="1725231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hlinkClick r:id="rId3"/>
              </a:rPr>
              <a:t>https://litfl.com/intercostal-catheter-chest-drain/</a:t>
            </a:r>
            <a:endParaRPr lang="en-US"/>
          </a:p>
        </p:txBody>
      </p:sp>
      <p:sp>
        <p:nvSpPr>
          <p:cNvPr id="4" name="Slide Number Placeholder 3"/>
          <p:cNvSpPr>
            <a:spLocks noGrp="1"/>
          </p:cNvSpPr>
          <p:nvPr>
            <p:ph type="sldNum" sz="quarter" idx="5"/>
          </p:nvPr>
        </p:nvSpPr>
        <p:spPr/>
        <p:txBody>
          <a:bodyPr/>
          <a:lstStyle/>
          <a:p>
            <a:fld id="{8AC6B673-C2BE-48C4-970E-C3643229FB97}" type="slidenum">
              <a:rPr lang="en-US" smtClean="0"/>
              <a:t>10</a:t>
            </a:fld>
            <a:endParaRPr lang="en-US"/>
          </a:p>
        </p:txBody>
      </p:sp>
    </p:spTree>
    <p:extLst>
      <p:ext uri="{BB962C8B-B14F-4D97-AF65-F5344CB8AC3E}">
        <p14:creationId xmlns:p14="http://schemas.microsoft.com/office/powerpoint/2010/main" val="87286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Triangle of safety: This is the area in which we attempt placement of thoracic catheters for </a:t>
            </a:r>
            <a:r>
              <a:rPr lang="en" err="1"/>
              <a:t>pneumo’s</a:t>
            </a:r>
            <a:r>
              <a:rPr lang="en"/>
              <a:t>. </a:t>
            </a:r>
            <a:endParaRPr lang="en-US">
              <a:solidFill>
                <a:srgbClr val="444444"/>
              </a:solidFill>
            </a:endParaRPr>
          </a:p>
          <a:p>
            <a:endParaRPr lang="en-US">
              <a:solidFill>
                <a:srgbClr val="444444"/>
              </a:solidFill>
            </a:endParaRPr>
          </a:p>
          <a:p>
            <a:r>
              <a:rPr lang="en"/>
              <a:t>We use this landmark to avoid thoracic nerves, muscle, breast tissue and axillary structures (nodes).</a:t>
            </a:r>
          </a:p>
          <a:p>
            <a:endParaRPr lang="en"/>
          </a:p>
          <a:p>
            <a:r>
              <a:rPr lang="en"/>
              <a:t>The MD will insert the chest tube above the rib to avoid the nerves below the rib. </a:t>
            </a:r>
          </a:p>
          <a:p>
            <a:endParaRPr lang="en"/>
          </a:p>
          <a:p>
            <a:r>
              <a:rPr lang="en"/>
              <a:t>Needle decompression is 2nd intercostal space MCL</a:t>
            </a:r>
          </a:p>
        </p:txBody>
      </p:sp>
      <p:sp>
        <p:nvSpPr>
          <p:cNvPr id="4" name="Slide Number Placeholder 3"/>
          <p:cNvSpPr>
            <a:spLocks noGrp="1"/>
          </p:cNvSpPr>
          <p:nvPr>
            <p:ph type="sldNum" sz="quarter" idx="5"/>
          </p:nvPr>
        </p:nvSpPr>
        <p:spPr/>
        <p:txBody>
          <a:bodyPr/>
          <a:lstStyle/>
          <a:p>
            <a:fld id="{8AC6B673-C2BE-48C4-970E-C3643229FB97}" type="slidenum">
              <a:rPr lang="en-US" smtClean="0"/>
              <a:t>11</a:t>
            </a:fld>
            <a:endParaRPr lang="en-US"/>
          </a:p>
        </p:txBody>
      </p:sp>
    </p:spTree>
    <p:extLst>
      <p:ext uri="{BB962C8B-B14F-4D97-AF65-F5344CB8AC3E}">
        <p14:creationId xmlns:p14="http://schemas.microsoft.com/office/powerpoint/2010/main" val="356590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If you work in an area where a physician might insert a chest tube this is very important</a:t>
            </a:r>
          </a:p>
        </p:txBody>
      </p:sp>
      <p:sp>
        <p:nvSpPr>
          <p:cNvPr id="4" name="Slide Number Placeholder 3"/>
          <p:cNvSpPr>
            <a:spLocks noGrp="1"/>
          </p:cNvSpPr>
          <p:nvPr>
            <p:ph type="sldNum" sz="quarter" idx="5"/>
          </p:nvPr>
        </p:nvSpPr>
        <p:spPr/>
        <p:txBody>
          <a:bodyPr/>
          <a:lstStyle/>
          <a:p>
            <a:fld id="{8AC6B673-C2BE-48C4-970E-C3643229FB97}" type="slidenum">
              <a:rPr lang="en-US" smtClean="0"/>
              <a:t>12</a:t>
            </a:fld>
            <a:endParaRPr lang="en-US"/>
          </a:p>
        </p:txBody>
      </p:sp>
    </p:spTree>
    <p:extLst>
      <p:ext uri="{BB962C8B-B14F-4D97-AF65-F5344CB8AC3E}">
        <p14:creationId xmlns:p14="http://schemas.microsoft.com/office/powerpoint/2010/main" val="190437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8996-FC9F-F9E2-36CC-A6DAE272C4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EC089B-1CE1-C965-8BB4-5AE92E32AC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F882DC-CA12-7058-67AB-6CFE7678C340}"/>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5" name="Footer Placeholder 4">
            <a:extLst>
              <a:ext uri="{FF2B5EF4-FFF2-40B4-BE49-F238E27FC236}">
                <a16:creationId xmlns:a16="http://schemas.microsoft.com/office/drawing/2014/main" id="{203A7633-AA43-C541-F230-EC6EE515F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78BDC-0DC2-EFFD-7137-804777B9D805}"/>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32150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B6AD-0B87-EE42-7A31-946F91E937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7DDAA-FD0A-7C4F-CD13-129EEA009C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06594-A6E7-F7CC-E014-5527893F3414}"/>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5" name="Footer Placeholder 4">
            <a:extLst>
              <a:ext uri="{FF2B5EF4-FFF2-40B4-BE49-F238E27FC236}">
                <a16:creationId xmlns:a16="http://schemas.microsoft.com/office/drawing/2014/main" id="{2616F7FC-2253-C632-A92C-56250589F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2E597-2EBF-876C-38C6-A6EAE67590D3}"/>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405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FC21BC-B9F7-0B1A-9C9C-7D586D494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156C8-A421-8CC4-BE4E-E9F45131B0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DD85F-5CCD-0036-9DA1-6F1CC8AB8E3E}"/>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5" name="Footer Placeholder 4">
            <a:extLst>
              <a:ext uri="{FF2B5EF4-FFF2-40B4-BE49-F238E27FC236}">
                <a16:creationId xmlns:a16="http://schemas.microsoft.com/office/drawing/2014/main" id="{E605EF79-2007-B63D-5DF2-5CFCE4AE4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FF58A-6F43-7324-7CEF-0F570D4E0D82}"/>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256036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bg>
      <p:bgPr>
        <a:solidFill>
          <a:schemeClr val="bg1"/>
        </a:solidFill>
        <a:effectLst/>
      </p:bgPr>
    </p:bg>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C5F0CC42-A856-6647-A12A-BDA46262FE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7239000" y="1905000"/>
            <a:ext cx="6858000" cy="3048000"/>
          </a:xfrm>
          <a:prstGeom prst="rect">
            <a:avLst/>
          </a:prstGeom>
        </p:spPr>
      </p:pic>
      <p:sp>
        <p:nvSpPr>
          <p:cNvPr id="38" name="Google Shape;38;p5"/>
          <p:cNvSpPr txBox="1">
            <a:spLocks noGrp="1"/>
          </p:cNvSpPr>
          <p:nvPr>
            <p:ph type="title"/>
          </p:nvPr>
        </p:nvSpPr>
        <p:spPr>
          <a:xfrm>
            <a:off x="1117600" y="690033"/>
            <a:ext cx="8046000" cy="992400"/>
          </a:xfrm>
          <a:prstGeom prst="rect">
            <a:avLst/>
          </a:prstGeom>
        </p:spPr>
        <p:txBody>
          <a:bodyPr spcFirstLastPara="1" anchor="ctr" anchorCtr="0">
            <a:noAutofit/>
          </a:bodyPr>
          <a:lstStyle>
            <a:lvl1pPr lvl="0" rtl="0">
              <a:spcBef>
                <a:spcPts val="0"/>
              </a:spcBef>
              <a:spcAft>
                <a:spcPts val="0"/>
              </a:spcAft>
              <a:buSzPts val="3000"/>
              <a:buNone/>
              <a:defRPr sz="5867" b="1">
                <a:solidFill>
                  <a:schemeClr val="bg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 name="Google Shape;56;p7"/>
          <p:cNvSpPr txBox="1">
            <a:spLocks noGrp="1"/>
          </p:cNvSpPr>
          <p:nvPr>
            <p:ph type="body" idx="1"/>
          </p:nvPr>
        </p:nvSpPr>
        <p:spPr>
          <a:xfrm>
            <a:off x="1117600" y="1905000"/>
            <a:ext cx="3893000" cy="4064000"/>
          </a:xfrm>
          <a:prstGeom prst="rect">
            <a:avLst/>
          </a:prstGeom>
        </p:spPr>
        <p:txBody>
          <a:bodyPr spcFirstLastPara="1">
            <a:noAutofit/>
          </a:bodyPr>
          <a:lstStyle>
            <a:lvl1pPr marL="152396" lvl="0" indent="0" rtl="0">
              <a:spcBef>
                <a:spcPts val="800"/>
              </a:spcBef>
              <a:spcAft>
                <a:spcPts val="0"/>
              </a:spcAft>
              <a:buSzPts val="1800"/>
              <a:buFontTx/>
              <a:buNone/>
              <a:defRPr sz="3200">
                <a:solidFill>
                  <a:schemeClr val="accent1"/>
                </a:solidFill>
              </a:defRPr>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10" name="Google Shape;57;p7"/>
          <p:cNvSpPr txBox="1">
            <a:spLocks noGrp="1"/>
          </p:cNvSpPr>
          <p:nvPr>
            <p:ph type="body" idx="2"/>
          </p:nvPr>
        </p:nvSpPr>
        <p:spPr>
          <a:xfrm>
            <a:off x="5315400" y="1905000"/>
            <a:ext cx="3860800" cy="4064000"/>
          </a:xfrm>
          <a:prstGeom prst="rect">
            <a:avLst/>
          </a:prstGeom>
        </p:spPr>
        <p:txBody>
          <a:bodyPr spcFirstLastPara="1">
            <a:noAutofit/>
          </a:bodyPr>
          <a:lstStyle>
            <a:lvl1pPr marL="152396" lvl="0" indent="0" rtl="0">
              <a:spcBef>
                <a:spcPts val="800"/>
              </a:spcBef>
              <a:spcAft>
                <a:spcPts val="0"/>
              </a:spcAft>
              <a:buSzPts val="1800"/>
              <a:buFontTx/>
              <a:buNone/>
              <a:defRPr sz="3200">
                <a:solidFill>
                  <a:schemeClr val="accent1"/>
                </a:solidFill>
              </a:defRPr>
            </a:lvl1pPr>
            <a:lvl2pPr marL="1219170" lvl="1" indent="-457189" rtl="0">
              <a:spcBef>
                <a:spcPts val="0"/>
              </a:spcBef>
              <a:spcAft>
                <a:spcPts val="0"/>
              </a:spcAft>
              <a:buSzPts val="1800"/>
              <a:buChar char="◦"/>
              <a:defRPr sz="2400"/>
            </a:lvl2pPr>
            <a:lvl3pPr marL="1828754" lvl="2" indent="-457189" rtl="0">
              <a:spcBef>
                <a:spcPts val="0"/>
              </a:spcBef>
              <a:spcAft>
                <a:spcPts val="0"/>
              </a:spcAft>
              <a:buSzPts val="1800"/>
              <a:buChar char="◦"/>
              <a:defRPr sz="2400"/>
            </a:lvl3pPr>
            <a:lvl4pPr marL="2438339" lvl="3" indent="-457189" rtl="0">
              <a:spcBef>
                <a:spcPts val="0"/>
              </a:spcBef>
              <a:spcAft>
                <a:spcPts val="0"/>
              </a:spcAft>
              <a:buSzPts val="1800"/>
              <a:buChar char="◦"/>
              <a:defRPr sz="2400"/>
            </a:lvl4pPr>
            <a:lvl5pPr marL="3047924" lvl="4" indent="-457189" rtl="0">
              <a:spcBef>
                <a:spcPts val="0"/>
              </a:spcBef>
              <a:spcAft>
                <a:spcPts val="0"/>
              </a:spcAft>
              <a:buSzPts val="1800"/>
              <a:buChar char="◦"/>
              <a:defRPr sz="2400"/>
            </a:lvl5pPr>
            <a:lvl6pPr marL="3657509" lvl="5" indent="-457189" rtl="0">
              <a:spcBef>
                <a:spcPts val="0"/>
              </a:spcBef>
              <a:spcAft>
                <a:spcPts val="0"/>
              </a:spcAft>
              <a:buSzPts val="1800"/>
              <a:buChar char="◦"/>
              <a:defRPr sz="2400"/>
            </a:lvl6pPr>
            <a:lvl7pPr marL="4267093" lvl="6" indent="-457189" rtl="0">
              <a:spcBef>
                <a:spcPts val="0"/>
              </a:spcBef>
              <a:spcAft>
                <a:spcPts val="0"/>
              </a:spcAft>
              <a:buSzPts val="1800"/>
              <a:buChar char="◦"/>
              <a:defRPr sz="2400"/>
            </a:lvl7pPr>
            <a:lvl8pPr marL="4876678" lvl="7" indent="-457189" rtl="0">
              <a:spcBef>
                <a:spcPts val="0"/>
              </a:spcBef>
              <a:spcAft>
                <a:spcPts val="0"/>
              </a:spcAft>
              <a:buSzPts val="1800"/>
              <a:buChar char="◦"/>
              <a:defRPr sz="2400"/>
            </a:lvl8pPr>
            <a:lvl9pPr marL="5486263" lvl="8" indent="-457189" rtl="0">
              <a:spcBef>
                <a:spcPts val="0"/>
              </a:spcBef>
              <a:spcAft>
                <a:spcPts val="0"/>
              </a:spcAft>
              <a:buSzPts val="1800"/>
              <a:buChar char="◦"/>
              <a:defRPr sz="2400"/>
            </a:lvl9pPr>
          </a:lstStyle>
          <a:p>
            <a:endParaRPr/>
          </a:p>
        </p:txBody>
      </p:sp>
      <p:sp>
        <p:nvSpPr>
          <p:cNvPr id="6" name="Google Shape;40;p5"/>
          <p:cNvSpPr txBox="1">
            <a:spLocks noGrp="1"/>
          </p:cNvSpPr>
          <p:nvPr>
            <p:ph type="sldNum" idx="10"/>
          </p:nvPr>
        </p:nvSpPr>
        <p:spPr/>
        <p:txBody>
          <a:bodyPr/>
          <a:lstStyle>
            <a:lvl1pPr>
              <a:defRPr/>
            </a:lvl1pPr>
          </a:lstStyle>
          <a:p>
            <a:pPr>
              <a:defRPr/>
            </a:pPr>
            <a:fld id="{D3AA3296-10EC-D640-8F4E-95E869EA9EEA}" type="slidenum">
              <a:rPr lang="en-CA"/>
              <a:pPr>
                <a:defRPr/>
              </a:pPr>
              <a:t>‹#›</a:t>
            </a:fld>
            <a:endParaRPr lang="en-US"/>
          </a:p>
        </p:txBody>
      </p:sp>
      <p:sp>
        <p:nvSpPr>
          <p:cNvPr id="12" name="Google Shape;11;p2">
            <a:extLst>
              <a:ext uri="{FF2B5EF4-FFF2-40B4-BE49-F238E27FC236}">
                <a16:creationId xmlns:a16="http://schemas.microsoft.com/office/drawing/2014/main" id="{99D3A34B-41B2-F04E-8985-8E40EBC40840}"/>
              </a:ext>
            </a:extLst>
          </p:cNvPr>
          <p:cNvSpPr/>
          <p:nvPr userDrawn="1"/>
        </p:nvSpPr>
        <p:spPr>
          <a:xfrm rot="5400000">
            <a:off x="-316493" y="769604"/>
            <a:ext cx="1444800" cy="825993"/>
          </a:xfrm>
          <a:prstGeom prst="triangle">
            <a:avLst>
              <a:gd name="adj" fmla="val 50000"/>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5"/>
              </a:solidFill>
            </a:endParaRPr>
          </a:p>
        </p:txBody>
      </p:sp>
    </p:spTree>
    <p:extLst>
      <p:ext uri="{BB962C8B-B14F-4D97-AF65-F5344CB8AC3E}">
        <p14:creationId xmlns:p14="http://schemas.microsoft.com/office/powerpoint/2010/main" val="3825404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gradFill flip="none" rotWithShape="1">
          <a:gsLst>
            <a:gs pos="100000">
              <a:schemeClr val="bg1"/>
            </a:gs>
            <a:gs pos="53000">
              <a:schemeClr val="bg1"/>
            </a:gs>
          </a:gsLst>
          <a:lin ang="16200000" scaled="0"/>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FA4993-2A08-F446-A3AB-97E0F4E286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7239000" y="1905000"/>
            <a:ext cx="6858000" cy="3048000"/>
          </a:xfrm>
          <a:prstGeom prst="rect">
            <a:avLst/>
          </a:prstGeom>
        </p:spPr>
      </p:pic>
      <p:sp>
        <p:nvSpPr>
          <p:cNvPr id="3" name="Slide Number Placeholder 2">
            <a:extLst>
              <a:ext uri="{FF2B5EF4-FFF2-40B4-BE49-F238E27FC236}">
                <a16:creationId xmlns:a16="http://schemas.microsoft.com/office/drawing/2014/main" id="{6FA849F3-9523-F842-9533-B5FEFE1585CB}"/>
              </a:ext>
            </a:extLst>
          </p:cNvPr>
          <p:cNvSpPr>
            <a:spLocks noGrp="1"/>
          </p:cNvSpPr>
          <p:nvPr>
            <p:ph type="sldNum" idx="10"/>
          </p:nvPr>
        </p:nvSpPr>
        <p:spPr/>
        <p:txBody>
          <a:bodyPr/>
          <a:lstStyle/>
          <a:p>
            <a:pPr>
              <a:defRPr/>
            </a:pPr>
            <a:fld id="{06A5C9CB-E1BC-D448-A930-E4C453A32F4A}" type="slidenum">
              <a:rPr lang="en-CA" smtClean="0"/>
              <a:pPr>
                <a:defRPr/>
              </a:pPr>
              <a:t>‹#›</a:t>
            </a:fld>
            <a:endParaRPr lang="en-US"/>
          </a:p>
        </p:txBody>
      </p:sp>
      <p:sp>
        <p:nvSpPr>
          <p:cNvPr id="5" name="Google Shape;329;p34">
            <a:extLst>
              <a:ext uri="{FF2B5EF4-FFF2-40B4-BE49-F238E27FC236}">
                <a16:creationId xmlns:a16="http://schemas.microsoft.com/office/drawing/2014/main" id="{D8970A0D-96AA-D149-BE8A-3B47EA31389D}"/>
              </a:ext>
            </a:extLst>
          </p:cNvPr>
          <p:cNvSpPr/>
          <p:nvPr userDrawn="1"/>
        </p:nvSpPr>
        <p:spPr>
          <a:xfrm>
            <a:off x="4639551" y="852776"/>
            <a:ext cx="1424517" cy="129540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2"/>
          </a:solidFill>
          <a:ln>
            <a:noFill/>
          </a:ln>
        </p:spPr>
        <p:txBody>
          <a:bodyPr spcFirstLastPara="1" lIns="121900" tIns="121900" rIns="121900" bIns="121900" anchor="ctr"/>
          <a:lstStyle/>
          <a:p>
            <a:pPr fontAlgn="auto">
              <a:spcBef>
                <a:spcPts val="0"/>
              </a:spcBef>
              <a:spcAft>
                <a:spcPts val="0"/>
              </a:spcAft>
              <a:buClr>
                <a:srgbClr val="000000"/>
              </a:buClr>
              <a:buFont typeface="Arial"/>
              <a:buNone/>
              <a:defRPr/>
            </a:pPr>
            <a:endParaRPr sz="2400" kern="0">
              <a:solidFill>
                <a:schemeClr val="accent5"/>
              </a:solidFill>
              <a:latin typeface="Arial"/>
              <a:ea typeface="Arial"/>
              <a:cs typeface="Arial"/>
              <a:sym typeface="Arial"/>
            </a:endParaRPr>
          </a:p>
        </p:txBody>
      </p:sp>
      <p:sp>
        <p:nvSpPr>
          <p:cNvPr id="7" name="Title 1">
            <a:extLst>
              <a:ext uri="{FF2B5EF4-FFF2-40B4-BE49-F238E27FC236}">
                <a16:creationId xmlns:a16="http://schemas.microsoft.com/office/drawing/2014/main" id="{8D00E26A-D381-5F45-9E20-B412CAE70222}"/>
              </a:ext>
            </a:extLst>
          </p:cNvPr>
          <p:cNvSpPr>
            <a:spLocks noGrp="1"/>
          </p:cNvSpPr>
          <p:nvPr>
            <p:ph type="title" hasCustomPrompt="1"/>
          </p:nvPr>
        </p:nvSpPr>
        <p:spPr>
          <a:xfrm>
            <a:off x="511888" y="279401"/>
            <a:ext cx="6874139" cy="1403351"/>
          </a:xfrm>
        </p:spPr>
        <p:txBody>
          <a:bodyPr anchor="ctr" anchorCtr="0"/>
          <a:lstStyle>
            <a:lvl1pPr>
              <a:defRPr sz="5867" b="1" i="0">
                <a:solidFill>
                  <a:schemeClr val="bg2"/>
                </a:solidFill>
                <a:latin typeface="+mn-lt"/>
              </a:defRPr>
            </a:lvl1pPr>
          </a:lstStyle>
          <a:p>
            <a:r>
              <a:rPr lang="en-CA"/>
              <a:t>Thanks!</a:t>
            </a:r>
            <a:endParaRPr lang="en-US"/>
          </a:p>
        </p:txBody>
      </p:sp>
      <p:sp>
        <p:nvSpPr>
          <p:cNvPr id="8" name="Google Shape;39;p5">
            <a:extLst>
              <a:ext uri="{FF2B5EF4-FFF2-40B4-BE49-F238E27FC236}">
                <a16:creationId xmlns:a16="http://schemas.microsoft.com/office/drawing/2014/main" id="{1000FDBF-EB23-C84F-BA40-2834E1B5095E}"/>
              </a:ext>
            </a:extLst>
          </p:cNvPr>
          <p:cNvSpPr txBox="1">
            <a:spLocks noGrp="1"/>
          </p:cNvSpPr>
          <p:nvPr>
            <p:ph type="body" idx="1" hasCustomPrompt="1"/>
          </p:nvPr>
        </p:nvSpPr>
        <p:spPr>
          <a:xfrm>
            <a:off x="497020" y="1879151"/>
            <a:ext cx="6908800" cy="753952"/>
          </a:xfrm>
          <a:prstGeom prst="rect">
            <a:avLst/>
          </a:prstGeom>
        </p:spPr>
        <p:txBody>
          <a:bodyPr spcFirstLastPara="1" anchor="ctr" anchorCtr="0">
            <a:noAutofit/>
          </a:bodyPr>
          <a:lstStyle>
            <a:lvl1pPr marL="609585" lvl="0" indent="-507987" rtl="0">
              <a:spcBef>
                <a:spcPts val="800"/>
              </a:spcBef>
              <a:spcAft>
                <a:spcPts val="0"/>
              </a:spcAft>
              <a:buSzPts val="2400"/>
              <a:buFontTx/>
              <a:buNone/>
              <a:defRPr sz="3200" b="0" i="0">
                <a:solidFill>
                  <a:schemeClr val="accent5"/>
                </a:solidFill>
                <a:latin typeface="Trebuchet MS" panose="020B0703020202090204" pitchFamily="34" charset="0"/>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r>
              <a:rPr lang="en-CA"/>
              <a:t>Any questions?</a:t>
            </a:r>
            <a:endParaRPr/>
          </a:p>
        </p:txBody>
      </p:sp>
      <p:pic>
        <p:nvPicPr>
          <p:cNvPr id="9" name="Picture 8">
            <a:extLst>
              <a:ext uri="{FF2B5EF4-FFF2-40B4-BE49-F238E27FC236}">
                <a16:creationId xmlns:a16="http://schemas.microsoft.com/office/drawing/2014/main" id="{D1E0385F-F09A-4B48-84F0-FDEA27DB2E9C}"/>
              </a:ext>
            </a:extLst>
          </p:cNvPr>
          <p:cNvPicPr>
            <a:picLocks noChangeAspect="1"/>
          </p:cNvPicPr>
          <p:nvPr userDrawn="1"/>
        </p:nvPicPr>
        <p:blipFill>
          <a:blip r:embed="rId3"/>
          <a:stretch>
            <a:fillRect/>
          </a:stretch>
        </p:blipFill>
        <p:spPr>
          <a:xfrm>
            <a:off x="474717" y="5562600"/>
            <a:ext cx="5608320" cy="1168400"/>
          </a:xfrm>
          <a:prstGeom prst="rect">
            <a:avLst/>
          </a:prstGeom>
        </p:spPr>
      </p:pic>
    </p:spTree>
    <p:extLst>
      <p:ext uri="{BB962C8B-B14F-4D97-AF65-F5344CB8AC3E}">
        <p14:creationId xmlns:p14="http://schemas.microsoft.com/office/powerpoint/2010/main" val="403698144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75348-F454-3C83-ABE5-8641D6F28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A6714E-1B46-EF97-C3A3-CFFD8789F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E96D-54A0-257B-C4E6-319C50CD6FC9}"/>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5" name="Footer Placeholder 4">
            <a:extLst>
              <a:ext uri="{FF2B5EF4-FFF2-40B4-BE49-F238E27FC236}">
                <a16:creationId xmlns:a16="http://schemas.microsoft.com/office/drawing/2014/main" id="{02DBF902-C111-A134-D4DB-7D9513571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510C6-67C3-E6DE-1613-44A212D68868}"/>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30630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4B7A-88E1-5DAC-CB4C-EEA5DB0A92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445CBB-2268-CA96-D4F2-817D02D5C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AB03EE-471B-1BD5-3E8E-4F76B92CD0EE}"/>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5" name="Footer Placeholder 4">
            <a:extLst>
              <a:ext uri="{FF2B5EF4-FFF2-40B4-BE49-F238E27FC236}">
                <a16:creationId xmlns:a16="http://schemas.microsoft.com/office/drawing/2014/main" id="{025527F3-0E5A-B286-65AC-9D6FA087DA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9CDDB-76FD-0915-FD27-BA8F6655C9F3}"/>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118941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C340-0B56-703F-151B-204E6E189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718AB-1F63-9919-7240-D20AEEF44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17982F-5685-33FC-D843-BAFF6289C5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2981E6-3B34-F48B-6F7B-0B4678E0C255}"/>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6" name="Footer Placeholder 5">
            <a:extLst>
              <a:ext uri="{FF2B5EF4-FFF2-40B4-BE49-F238E27FC236}">
                <a16:creationId xmlns:a16="http://schemas.microsoft.com/office/drawing/2014/main" id="{A44E20D7-5839-646D-BA90-B79552D4A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D15DDA-5FC3-16F3-0F12-3BB397C11B54}"/>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61593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D797-0E36-647F-EC53-0DADABDA61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A05C-28D1-AB72-1ABE-018B3B94A9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40A84-3B69-5014-2AC4-B4E93DE247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0EEB8D-9247-A9FA-E5AC-1FB04FC5AB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36093-9859-CD21-C2A3-37C0D51060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D4FB76-7178-3B0B-4A26-12BBCED8A21E}"/>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8" name="Footer Placeholder 7">
            <a:extLst>
              <a:ext uri="{FF2B5EF4-FFF2-40B4-BE49-F238E27FC236}">
                <a16:creationId xmlns:a16="http://schemas.microsoft.com/office/drawing/2014/main" id="{169C8C08-6BDA-0901-4990-E50E83FEC2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26B3E3-6B2E-54B6-85FB-7B2E624D4047}"/>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24721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D50ED-3243-8DA5-9855-3B0A265B4F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504008-6918-3299-194B-ECE0A5B3D07F}"/>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4" name="Footer Placeholder 3">
            <a:extLst>
              <a:ext uri="{FF2B5EF4-FFF2-40B4-BE49-F238E27FC236}">
                <a16:creationId xmlns:a16="http://schemas.microsoft.com/office/drawing/2014/main" id="{0B714ACB-D0C6-A0DD-CAE0-DA2B8EC0D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7967CA-F923-8FC4-4E1E-71DC4E06565F}"/>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413123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DBBB01-4FE9-5497-7730-4E56DFEE6ABA}"/>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3" name="Footer Placeholder 2">
            <a:extLst>
              <a:ext uri="{FF2B5EF4-FFF2-40B4-BE49-F238E27FC236}">
                <a16:creationId xmlns:a16="http://schemas.microsoft.com/office/drawing/2014/main" id="{84EB8EA9-7703-A41B-539E-FE4B47147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610BCC-F8BF-1DB4-ABFC-A54FAA4E8EAB}"/>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38801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53257-F399-79B5-BA19-8305D57A5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DB3E45-A6C4-E6DA-6626-723FD3B9BB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FBCF5C-BDDE-D67A-5045-D1FF8EE10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0CC4CA-69EF-03EE-5BB9-8A9919769187}"/>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6" name="Footer Placeholder 5">
            <a:extLst>
              <a:ext uri="{FF2B5EF4-FFF2-40B4-BE49-F238E27FC236}">
                <a16:creationId xmlns:a16="http://schemas.microsoft.com/office/drawing/2014/main" id="{03E01AE8-BB58-7555-20AB-82F8042C9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5A2891-AB31-72D5-FCE8-B014BB86A1A5}"/>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193629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EB5D-7A48-817E-BB62-1B76B328F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CBF64-5896-F097-6C68-9D8226887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4FF2F9-10D6-668E-E417-194904B93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E45893-6B37-C7A3-1CE4-A98279DB1ECF}"/>
              </a:ext>
            </a:extLst>
          </p:cNvPr>
          <p:cNvSpPr>
            <a:spLocks noGrp="1"/>
          </p:cNvSpPr>
          <p:nvPr>
            <p:ph type="dt" sz="half" idx="10"/>
          </p:nvPr>
        </p:nvSpPr>
        <p:spPr/>
        <p:txBody>
          <a:bodyPr/>
          <a:lstStyle/>
          <a:p>
            <a:fld id="{EC37BA37-52AD-4D79-8C84-CE7B7BFBCD4C}" type="datetimeFigureOut">
              <a:rPr lang="en-US" smtClean="0"/>
              <a:t>6/17/2026</a:t>
            </a:fld>
            <a:endParaRPr lang="en-US"/>
          </a:p>
        </p:txBody>
      </p:sp>
      <p:sp>
        <p:nvSpPr>
          <p:cNvPr id="6" name="Footer Placeholder 5">
            <a:extLst>
              <a:ext uri="{FF2B5EF4-FFF2-40B4-BE49-F238E27FC236}">
                <a16:creationId xmlns:a16="http://schemas.microsoft.com/office/drawing/2014/main" id="{B4F1F67C-6307-65F9-9B17-4EB11AF4F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3F4E1-0AEE-016D-4EF6-853B814901F2}"/>
              </a:ext>
            </a:extLst>
          </p:cNvPr>
          <p:cNvSpPr>
            <a:spLocks noGrp="1"/>
          </p:cNvSpPr>
          <p:nvPr>
            <p:ph type="sldNum" sz="quarter" idx="12"/>
          </p:nvPr>
        </p:nvSpPr>
        <p:spPr/>
        <p:txBody>
          <a:bodyPr/>
          <a:lstStyle/>
          <a:p>
            <a:fld id="{7FA5E891-003F-4161-9A82-AB8E7484F1BD}" type="slidenum">
              <a:rPr lang="en-US" smtClean="0"/>
              <a:t>‹#›</a:t>
            </a:fld>
            <a:endParaRPr lang="en-US"/>
          </a:p>
        </p:txBody>
      </p:sp>
    </p:spTree>
    <p:extLst>
      <p:ext uri="{BB962C8B-B14F-4D97-AF65-F5344CB8AC3E}">
        <p14:creationId xmlns:p14="http://schemas.microsoft.com/office/powerpoint/2010/main" val="298124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5EC23-1DE3-D67D-CC2A-757405A11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F759FD-5F03-7FDF-A3BD-28241EB7A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D946A-595A-891F-4938-3667EA6E7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37BA37-52AD-4D79-8C84-CE7B7BFBCD4C}" type="datetimeFigureOut">
              <a:rPr lang="en-US" smtClean="0"/>
              <a:t>6/17/2026</a:t>
            </a:fld>
            <a:endParaRPr lang="en-US"/>
          </a:p>
        </p:txBody>
      </p:sp>
      <p:sp>
        <p:nvSpPr>
          <p:cNvPr id="5" name="Footer Placeholder 4">
            <a:extLst>
              <a:ext uri="{FF2B5EF4-FFF2-40B4-BE49-F238E27FC236}">
                <a16:creationId xmlns:a16="http://schemas.microsoft.com/office/drawing/2014/main" id="{7648639A-9C8A-F83D-699D-9DE972D0B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0659162-7567-9F7E-870B-ECCC3E52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A5E891-003F-4161-9A82-AB8E7484F1BD}" type="slidenum">
              <a:rPr lang="en-US" smtClean="0"/>
              <a:t>‹#›</a:t>
            </a:fld>
            <a:endParaRPr lang="en-US"/>
          </a:p>
        </p:txBody>
      </p:sp>
    </p:spTree>
    <p:extLst>
      <p:ext uri="{BB962C8B-B14F-4D97-AF65-F5344CB8AC3E}">
        <p14:creationId xmlns:p14="http://schemas.microsoft.com/office/powerpoint/2010/main" val="320921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_OlzXZck3iw"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VbK5nrBbkNY"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bd.com/en-ca/products-and-solutions/products/product-families/pleurx-pleural-catheter-system"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philschatz.com/biology-book/contents/m44797.html"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rdinalhealth.co.uk/en_gb/medical-products/operating-room/cardiothoracic/thoracic-catheters-and-trocars/argyle-trocar-catheters.html" TargetMode="External"/><Relationship Id="rId2" Type="http://schemas.openxmlformats.org/officeDocument/2006/relationships/hyperlink" Target="https://www.bd.com/en-ca/products-and-solutions/products/product-families/pleurx-pleural-catheter-system"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s://litfl.com/intercostal-catheter-chest-drain/" TargetMode="External"/><Relationship Id="rId4" Type="http://schemas.openxmlformats.org/officeDocument/2006/relationships/hyperlink" Target="https://www.cookmedical.eu/products/ac405881-4bb9-42c0-bd4d-70b4dee22bd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677F8D-5680-4FF9-4EBE-B0C35AE57142}"/>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D0A04A16-E8C6-6F3B-B5CE-D53A7F65E7EA}"/>
              </a:ext>
            </a:extLst>
          </p:cNvPr>
          <p:cNvSpPr>
            <a:spLocks noGrp="1"/>
          </p:cNvSpPr>
          <p:nvPr>
            <p:ph type="ctrTitle"/>
          </p:nvPr>
        </p:nvSpPr>
        <p:spPr/>
        <p:txBody>
          <a:bodyPr/>
          <a:lstStyle/>
          <a:p>
            <a:r>
              <a:rPr lang="en-US">
                <a:solidFill>
                  <a:schemeClr val="accent1"/>
                </a:solidFill>
                <a:latin typeface="Playfair Display"/>
              </a:rPr>
              <a:t>Chest Tubes</a:t>
            </a:r>
          </a:p>
        </p:txBody>
      </p:sp>
      <p:sp>
        <p:nvSpPr>
          <p:cNvPr id="3" name="Subtitle 2">
            <a:extLst>
              <a:ext uri="{FF2B5EF4-FFF2-40B4-BE49-F238E27FC236}">
                <a16:creationId xmlns:a16="http://schemas.microsoft.com/office/drawing/2014/main" id="{A5009D2F-2A29-BFC1-5359-E3713DECDA7E}"/>
              </a:ext>
            </a:extLst>
          </p:cNvPr>
          <p:cNvSpPr>
            <a:spLocks noGrp="1"/>
          </p:cNvSpPr>
          <p:nvPr>
            <p:ph type="subTitle" idx="1"/>
          </p:nvPr>
        </p:nvSpPr>
        <p:spPr/>
        <p:txBody>
          <a:bodyPr vert="horz" lIns="91440" tIns="45720" rIns="91440" bIns="45720" rtlCol="0" anchor="t">
            <a:normAutofit/>
          </a:bodyPr>
          <a:lstStyle/>
          <a:p>
            <a:r>
              <a:rPr lang="en-US">
                <a:solidFill>
                  <a:schemeClr val="accent1"/>
                </a:solidFill>
              </a:rPr>
              <a:t>Transition to Practice</a:t>
            </a:r>
          </a:p>
        </p:txBody>
      </p:sp>
      <p:sp>
        <p:nvSpPr>
          <p:cNvPr id="6" name="Rectangle 5">
            <a:extLst>
              <a:ext uri="{FF2B5EF4-FFF2-40B4-BE49-F238E27FC236}">
                <a16:creationId xmlns:a16="http://schemas.microsoft.com/office/drawing/2014/main" id="{B064DC46-BF8B-4E7E-7958-6D54D91BF042}"/>
              </a:ext>
            </a:extLst>
          </p:cNvPr>
          <p:cNvSpPr/>
          <p:nvPr/>
        </p:nvSpPr>
        <p:spPr>
          <a:xfrm>
            <a:off x="6548437" y="5641070"/>
            <a:ext cx="5131593" cy="8835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letter on a black background&#10;&#10;AI-generated content may be incorrect.">
            <a:extLst>
              <a:ext uri="{FF2B5EF4-FFF2-40B4-BE49-F238E27FC236}">
                <a16:creationId xmlns:a16="http://schemas.microsoft.com/office/drawing/2014/main" id="{519533E8-45A8-5B0F-3A85-EAD489263EB5}"/>
              </a:ext>
            </a:extLst>
          </p:cNvPr>
          <p:cNvPicPr>
            <a:picLocks noChangeAspect="1"/>
          </p:cNvPicPr>
          <p:nvPr/>
        </p:nvPicPr>
        <p:blipFill>
          <a:blip r:embed="rId3"/>
          <a:stretch>
            <a:fillRect/>
          </a:stretch>
        </p:blipFill>
        <p:spPr>
          <a:xfrm>
            <a:off x="7323064" y="5584752"/>
            <a:ext cx="4448175" cy="925032"/>
          </a:xfrm>
          <a:prstGeom prst="rect">
            <a:avLst/>
          </a:prstGeom>
        </p:spPr>
      </p:pic>
    </p:spTree>
    <p:extLst>
      <p:ext uri="{BB962C8B-B14F-4D97-AF65-F5344CB8AC3E}">
        <p14:creationId xmlns:p14="http://schemas.microsoft.com/office/powerpoint/2010/main" val="102512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5E7D-7670-09D1-8046-FF76AE0877B7}"/>
              </a:ext>
            </a:extLst>
          </p:cNvPr>
          <p:cNvSpPr>
            <a:spLocks noGrp="1"/>
          </p:cNvSpPr>
          <p:nvPr>
            <p:ph type="title"/>
          </p:nvPr>
        </p:nvSpPr>
        <p:spPr/>
        <p:txBody>
          <a:bodyPr/>
          <a:lstStyle/>
          <a:p>
            <a:r>
              <a:rPr lang="en" sz="4000">
                <a:solidFill>
                  <a:srgbClr val="000000"/>
                </a:solidFill>
                <a:latin typeface="Playfair Display"/>
              </a:rPr>
              <a:t>Placement </a:t>
            </a:r>
            <a:endParaRPr lang="en-US" sz="4000"/>
          </a:p>
        </p:txBody>
      </p:sp>
      <p:sp>
        <p:nvSpPr>
          <p:cNvPr id="3" name="Text Placeholder 2">
            <a:extLst>
              <a:ext uri="{FF2B5EF4-FFF2-40B4-BE49-F238E27FC236}">
                <a16:creationId xmlns:a16="http://schemas.microsoft.com/office/drawing/2014/main" id="{04907812-6D1D-B63F-14BB-D69042CC346E}"/>
              </a:ext>
            </a:extLst>
          </p:cNvPr>
          <p:cNvSpPr>
            <a:spLocks noGrp="1"/>
          </p:cNvSpPr>
          <p:nvPr>
            <p:ph type="body" idx="1"/>
          </p:nvPr>
        </p:nvSpPr>
        <p:spPr>
          <a:xfrm>
            <a:off x="1117599" y="1905000"/>
            <a:ext cx="8045999" cy="4064000"/>
          </a:xfrm>
        </p:spPr>
        <p:txBody>
          <a:bodyPr spcFirstLastPara="1" vert="horz" lIns="91440" tIns="45720" rIns="91440" bIns="45720" rtlCol="0" anchor="t">
            <a:noAutofit/>
          </a:bodyPr>
          <a:lstStyle/>
          <a:p>
            <a:pPr marL="0">
              <a:lnSpc>
                <a:spcPct val="114999"/>
              </a:lnSpc>
              <a:spcBef>
                <a:spcPts val="0"/>
              </a:spcBef>
            </a:pPr>
            <a:r>
              <a:rPr lang="en-US" sz="2400">
                <a:solidFill>
                  <a:schemeClr val="dk1"/>
                </a:solidFill>
                <a:latin typeface="Playfair Display"/>
              </a:rPr>
              <a:t>The physician will locate the 4th/5th intercostal space mid or anterior axillary line </a:t>
            </a:r>
          </a:p>
          <a:p>
            <a:pPr marL="0">
              <a:lnSpc>
                <a:spcPct val="114999"/>
              </a:lnSpc>
              <a:spcBef>
                <a:spcPts val="1200"/>
              </a:spcBef>
            </a:pPr>
            <a:r>
              <a:rPr lang="en-US" sz="2400">
                <a:solidFill>
                  <a:schemeClr val="dk1"/>
                </a:solidFill>
                <a:highlight>
                  <a:srgbClr val="FFFFFF"/>
                </a:highlight>
                <a:latin typeface="Playfair Display"/>
              </a:rPr>
              <a:t>landmarks = “triangle of safety”: anterior to mid axillary line, posterior to pectoral groove, 5th intercostal space</a:t>
            </a:r>
            <a:endParaRPr lang="en-US" sz="2400">
              <a:solidFill>
                <a:schemeClr val="dk1"/>
              </a:solidFill>
              <a:latin typeface="Playfair Display"/>
            </a:endParaRPr>
          </a:p>
          <a:p>
            <a:pPr marL="457200">
              <a:lnSpc>
                <a:spcPct val="114999"/>
              </a:lnSpc>
              <a:spcBef>
                <a:spcPts val="500"/>
              </a:spcBef>
            </a:pPr>
            <a:endParaRPr lang="en-US" sz="2400">
              <a:solidFill>
                <a:srgbClr val="000000"/>
              </a:solidFill>
              <a:latin typeface="Playfair Display"/>
            </a:endParaRPr>
          </a:p>
          <a:p>
            <a:pPr marL="0">
              <a:lnSpc>
                <a:spcPct val="114999"/>
              </a:lnSpc>
              <a:spcBef>
                <a:spcPts val="0"/>
              </a:spcBef>
            </a:pPr>
            <a:r>
              <a:rPr lang="en-US" sz="2400">
                <a:solidFill>
                  <a:schemeClr val="dk1"/>
                </a:solidFill>
                <a:latin typeface="Playfair Display"/>
              </a:rPr>
              <a:t>Following insertion the Chest tube will be </a:t>
            </a:r>
            <a:r>
              <a:rPr lang="en-US" sz="2400" err="1">
                <a:solidFill>
                  <a:schemeClr val="dk1"/>
                </a:solidFill>
                <a:latin typeface="Playfair Display"/>
              </a:rPr>
              <a:t>Xray’d</a:t>
            </a:r>
            <a:endParaRPr lang="en-US" sz="2400" err="1">
              <a:solidFill>
                <a:schemeClr val="dk1"/>
              </a:solidFill>
            </a:endParaRPr>
          </a:p>
        </p:txBody>
      </p:sp>
      <p:sp>
        <p:nvSpPr>
          <p:cNvPr id="4" name="TextBox 3">
            <a:extLst>
              <a:ext uri="{FF2B5EF4-FFF2-40B4-BE49-F238E27FC236}">
                <a16:creationId xmlns:a16="http://schemas.microsoft.com/office/drawing/2014/main" id="{CAD0434B-2B9D-498C-0E97-BBB29CC6D6B6}"/>
              </a:ext>
            </a:extLst>
          </p:cNvPr>
          <p:cNvSpPr txBox="1"/>
          <p:nvPr/>
        </p:nvSpPr>
        <p:spPr>
          <a:xfrm>
            <a:off x="8650387" y="6534450"/>
            <a:ext cx="21876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Playfair Display"/>
              </a:rPr>
              <a:t>(</a:t>
            </a:r>
            <a:r>
              <a:rPr lang="en-US" baseline="0">
                <a:latin typeface="Playfair Display"/>
              </a:rPr>
              <a:t>Nickson,</a:t>
            </a:r>
            <a:r>
              <a:rPr lang="en-US">
                <a:latin typeface="Playfair Display"/>
              </a:rPr>
              <a:t> 2020</a:t>
            </a:r>
            <a:r>
              <a:rPr lang="en-US" baseline="0">
                <a:latin typeface="Playfair Display"/>
              </a:rPr>
              <a:t>)</a:t>
            </a:r>
            <a:endParaRPr lang="en-US"/>
          </a:p>
          <a:p>
            <a:pPr algn="ctr"/>
            <a:endParaRPr lang="en-US"/>
          </a:p>
        </p:txBody>
      </p:sp>
      <p:pic>
        <p:nvPicPr>
          <p:cNvPr id="5" name="Picture 4" descr="A green and black diamond&#10;&#10;AI-generated content may be incorrect.">
            <a:extLst>
              <a:ext uri="{FF2B5EF4-FFF2-40B4-BE49-F238E27FC236}">
                <a16:creationId xmlns:a16="http://schemas.microsoft.com/office/drawing/2014/main" id="{F1B6DD4F-ACE7-B7D0-5EB4-A1F0E0465BE7}"/>
              </a:ext>
            </a:extLst>
          </p:cNvPr>
          <p:cNvPicPr>
            <a:picLocks noChangeAspect="1"/>
          </p:cNvPicPr>
          <p:nvPr/>
        </p:nvPicPr>
        <p:blipFill>
          <a:blip r:embed="rId3"/>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412479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the muscles of the chest&#10;&#10;AI-generated content may be incorrect.">
            <a:extLst>
              <a:ext uri="{FF2B5EF4-FFF2-40B4-BE49-F238E27FC236}">
                <a16:creationId xmlns:a16="http://schemas.microsoft.com/office/drawing/2014/main" id="{D73A20A9-70E8-8E0A-BBF4-197E20EEC053}"/>
              </a:ext>
            </a:extLst>
          </p:cNvPr>
          <p:cNvPicPr>
            <a:picLocks noChangeAspect="1"/>
          </p:cNvPicPr>
          <p:nvPr/>
        </p:nvPicPr>
        <p:blipFill>
          <a:blip r:embed="rId3"/>
          <a:srcRect r="1425" b="1123"/>
          <a:stretch>
            <a:fillRect/>
          </a:stretch>
        </p:blipFill>
        <p:spPr>
          <a:xfrm>
            <a:off x="2293216" y="279978"/>
            <a:ext cx="5966159" cy="6297986"/>
          </a:xfrm>
          <a:prstGeom prst="rect">
            <a:avLst/>
          </a:prstGeom>
        </p:spPr>
      </p:pic>
      <p:pic>
        <p:nvPicPr>
          <p:cNvPr id="2" name="Picture 1" descr="A green and black diamond&#10;&#10;AI-generated content may be incorrect.">
            <a:extLst>
              <a:ext uri="{FF2B5EF4-FFF2-40B4-BE49-F238E27FC236}">
                <a16:creationId xmlns:a16="http://schemas.microsoft.com/office/drawing/2014/main" id="{F163A0C2-F96F-2C4F-D824-E46C16576204}"/>
              </a:ext>
            </a:extLst>
          </p:cNvPr>
          <p:cNvPicPr>
            <a:picLocks noChangeAspect="1"/>
          </p:cNvPicPr>
          <p:nvPr/>
        </p:nvPicPr>
        <p:blipFill>
          <a:blip r:embed="rId4"/>
          <a:srcRect r="-1587" b="-833"/>
          <a:stretch>
            <a:fillRect/>
          </a:stretch>
        </p:blipFill>
        <p:spPr>
          <a:xfrm>
            <a:off x="-1229" y="377006"/>
            <a:ext cx="851505" cy="1594326"/>
          </a:xfrm>
          <a:prstGeom prst="rect">
            <a:avLst/>
          </a:prstGeom>
        </p:spPr>
      </p:pic>
    </p:spTree>
    <p:extLst>
      <p:ext uri="{BB962C8B-B14F-4D97-AF65-F5344CB8AC3E}">
        <p14:creationId xmlns:p14="http://schemas.microsoft.com/office/powerpoint/2010/main" val="329323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FE89E8-CEAC-CF56-1017-E3274E817C8F}"/>
              </a:ext>
            </a:extLst>
          </p:cNvPr>
          <p:cNvSpPr>
            <a:spLocks noGrp="1"/>
          </p:cNvSpPr>
          <p:nvPr>
            <p:ph type="body" idx="1"/>
          </p:nvPr>
        </p:nvSpPr>
        <p:spPr>
          <a:xfrm>
            <a:off x="1117600" y="637954"/>
            <a:ext cx="8075139" cy="5331046"/>
          </a:xfrm>
        </p:spPr>
        <p:txBody>
          <a:bodyPr spcFirstLastPara="1" vert="horz" lIns="91440" tIns="45720" rIns="91440" bIns="45720" rtlCol="0" anchor="t">
            <a:noAutofit/>
          </a:bodyPr>
          <a:lstStyle/>
          <a:p>
            <a:pPr marL="151765" algn="ctr"/>
            <a:endParaRPr lang="en" sz="2600">
              <a:solidFill>
                <a:schemeClr val="dk1"/>
              </a:solidFill>
              <a:latin typeface="Playfair Display"/>
            </a:endParaRPr>
          </a:p>
          <a:p>
            <a:pPr marL="151765" algn="ctr"/>
            <a:endParaRPr lang="en" sz="2600">
              <a:solidFill>
                <a:schemeClr val="dk1"/>
              </a:solidFill>
              <a:latin typeface="Playfair Display"/>
            </a:endParaRPr>
          </a:p>
          <a:p>
            <a:pPr marL="151765" algn="ctr"/>
            <a:endParaRPr lang="en" sz="2600">
              <a:solidFill>
                <a:schemeClr val="dk1"/>
              </a:solidFill>
              <a:latin typeface="Playfair Display"/>
            </a:endParaRPr>
          </a:p>
          <a:p>
            <a:pPr marL="151765" algn="ctr"/>
            <a:endParaRPr lang="en" sz="2600">
              <a:solidFill>
                <a:schemeClr val="dk1"/>
              </a:solidFill>
              <a:latin typeface="Playfair Display"/>
            </a:endParaRPr>
          </a:p>
          <a:p>
            <a:pPr marL="151765" algn="ctr"/>
            <a:r>
              <a:rPr lang="en" sz="2600">
                <a:solidFill>
                  <a:schemeClr val="dk1"/>
                </a:solidFill>
                <a:latin typeface="Playfair Display"/>
              </a:rPr>
              <a:t>*Make sure the Chest tube is well secured at the insertion site before the chest tube is dressed and the physician leaves*</a:t>
            </a:r>
            <a:endParaRPr lang="en-US">
              <a:solidFill>
                <a:schemeClr val="dk1"/>
              </a:solidFill>
            </a:endParaRPr>
          </a:p>
        </p:txBody>
      </p:sp>
      <p:pic>
        <p:nvPicPr>
          <p:cNvPr id="2" name="Picture 1" descr="A green and black diamond&#10;&#10;AI-generated content may be incorrect.">
            <a:extLst>
              <a:ext uri="{FF2B5EF4-FFF2-40B4-BE49-F238E27FC236}">
                <a16:creationId xmlns:a16="http://schemas.microsoft.com/office/drawing/2014/main" id="{6EB1069C-5B62-E3EA-D833-A893EBE0BE60}"/>
              </a:ext>
            </a:extLst>
          </p:cNvPr>
          <p:cNvPicPr>
            <a:picLocks noChangeAspect="1"/>
          </p:cNvPicPr>
          <p:nvPr/>
        </p:nvPicPr>
        <p:blipFill>
          <a:blip r:embed="rId3"/>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3630403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2D6C-4BF2-2C8E-7FAC-D09DACC4301E}"/>
              </a:ext>
            </a:extLst>
          </p:cNvPr>
          <p:cNvSpPr>
            <a:spLocks noGrp="1"/>
          </p:cNvSpPr>
          <p:nvPr>
            <p:ph type="title"/>
          </p:nvPr>
        </p:nvSpPr>
        <p:spPr>
          <a:xfrm>
            <a:off x="1126460" y="831800"/>
            <a:ext cx="8046000" cy="992400"/>
          </a:xfrm>
        </p:spPr>
        <p:txBody>
          <a:bodyPr/>
          <a:lstStyle/>
          <a:p>
            <a:r>
              <a:rPr lang="en" sz="4000">
                <a:solidFill>
                  <a:srgbClr val="000000"/>
                </a:solidFill>
                <a:latin typeface="Playfair Display"/>
              </a:rPr>
              <a:t>Now That my Patient has a Chest Tube Inserted, What do I Dress it </a:t>
            </a:r>
            <a:r>
              <a:rPr lang="en" sz="4000" dirty="0">
                <a:solidFill>
                  <a:srgbClr val="000000"/>
                </a:solidFill>
                <a:latin typeface="Playfair Display"/>
              </a:rPr>
              <a:t>With?</a:t>
            </a:r>
            <a:endParaRPr lang="en-US" dirty="0"/>
          </a:p>
        </p:txBody>
      </p:sp>
      <p:sp>
        <p:nvSpPr>
          <p:cNvPr id="3" name="Text Placeholder 2">
            <a:extLst>
              <a:ext uri="{FF2B5EF4-FFF2-40B4-BE49-F238E27FC236}">
                <a16:creationId xmlns:a16="http://schemas.microsoft.com/office/drawing/2014/main" id="{855D0B04-3B4E-AE87-D5A8-3B93E8BE85E2}"/>
              </a:ext>
            </a:extLst>
          </p:cNvPr>
          <p:cNvSpPr>
            <a:spLocks noGrp="1"/>
          </p:cNvSpPr>
          <p:nvPr>
            <p:ph type="body" idx="1"/>
          </p:nvPr>
        </p:nvSpPr>
        <p:spPr>
          <a:xfrm>
            <a:off x="1117600" y="2791047"/>
            <a:ext cx="8049363" cy="4064000"/>
          </a:xfrm>
        </p:spPr>
        <p:txBody>
          <a:bodyPr spcFirstLastPara="1" vert="horz" lIns="91440" tIns="45720" rIns="91440" bIns="45720" rtlCol="0" anchor="t">
            <a:noAutofit/>
          </a:bodyPr>
          <a:lstStyle/>
          <a:p>
            <a:pPr marL="457200">
              <a:lnSpc>
                <a:spcPct val="114999"/>
              </a:lnSpc>
              <a:spcBef>
                <a:spcPts val="0"/>
              </a:spcBef>
            </a:pPr>
            <a:r>
              <a:rPr lang="en" sz="2400" u="sng">
                <a:solidFill>
                  <a:schemeClr val="dk1"/>
                </a:solidFill>
                <a:latin typeface="Playfair Display"/>
              </a:rPr>
              <a:t>Supplies needed</a:t>
            </a:r>
            <a:endParaRPr lang="en-US" sz="2400">
              <a:solidFill>
                <a:schemeClr val="dk1"/>
              </a:solidFill>
              <a:latin typeface="Playfair Display"/>
            </a:endParaRPr>
          </a:p>
          <a:p>
            <a:pPr marL="457200" indent="-342900">
              <a:lnSpc>
                <a:spcPct val="114999"/>
              </a:lnSpc>
              <a:spcBef>
                <a:spcPts val="1200"/>
              </a:spcBef>
              <a:buFont typeface="Playfair Display,Sans-Serif"/>
              <a:buChar char="●"/>
            </a:pPr>
            <a:r>
              <a:rPr lang="en" sz="2400">
                <a:solidFill>
                  <a:schemeClr val="dk1"/>
                </a:solidFill>
                <a:latin typeface="Playfair Display"/>
              </a:rPr>
              <a:t>Oil emulsion non-adhering dressing (Shur-Conform)</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a:solidFill>
                  <a:schemeClr val="dk1"/>
                </a:solidFill>
                <a:latin typeface="Playfair Display"/>
              </a:rPr>
              <a:t>Y cut 4x4 Gauze </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err="1">
                <a:solidFill>
                  <a:schemeClr val="dk1"/>
                </a:solidFill>
                <a:latin typeface="Playfair Display"/>
              </a:rPr>
              <a:t>Mepore</a:t>
            </a:r>
            <a:r>
              <a:rPr lang="en" sz="2400">
                <a:solidFill>
                  <a:schemeClr val="dk1"/>
                </a:solidFill>
                <a:latin typeface="Playfair Display"/>
              </a:rPr>
              <a:t> tape</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a:solidFill>
                  <a:schemeClr val="dk1"/>
                </a:solidFill>
                <a:latin typeface="Playfair Display"/>
              </a:rPr>
              <a:t>Orange waterproof tape</a:t>
            </a:r>
            <a:endParaRPr lang="en-US" sz="2400">
              <a:solidFill>
                <a:schemeClr val="dk1"/>
              </a:solidFill>
            </a:endParaRPr>
          </a:p>
        </p:txBody>
      </p:sp>
      <p:pic>
        <p:nvPicPr>
          <p:cNvPr id="4" name="Picture 3" descr="A green and black diamond&#10;&#10;AI-generated content may be incorrect.">
            <a:extLst>
              <a:ext uri="{FF2B5EF4-FFF2-40B4-BE49-F238E27FC236}">
                <a16:creationId xmlns:a16="http://schemas.microsoft.com/office/drawing/2014/main" id="{B18407DE-8556-773E-BDA8-634BCB625A37}"/>
              </a:ext>
            </a:extLst>
          </p:cNvPr>
          <p:cNvPicPr>
            <a:picLocks noChangeAspect="1"/>
          </p:cNvPicPr>
          <p:nvPr/>
        </p:nvPicPr>
        <p:blipFill>
          <a:blip r:embed="rId3"/>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128113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D3DC-5AC8-024B-7A4F-36FB2A615DDB}"/>
              </a:ext>
            </a:extLst>
          </p:cNvPr>
          <p:cNvSpPr>
            <a:spLocks noGrp="1"/>
          </p:cNvSpPr>
          <p:nvPr>
            <p:ph type="title"/>
          </p:nvPr>
        </p:nvSpPr>
        <p:spPr/>
        <p:txBody>
          <a:bodyPr/>
          <a:lstStyle/>
          <a:p>
            <a:r>
              <a:rPr lang="en" sz="4000">
                <a:solidFill>
                  <a:srgbClr val="000000"/>
                </a:solidFill>
                <a:latin typeface="Playfair Display"/>
              </a:rPr>
              <a:t>Dressing the Site</a:t>
            </a:r>
            <a:endParaRPr lang="en-US" sz="4000"/>
          </a:p>
        </p:txBody>
      </p:sp>
      <p:sp>
        <p:nvSpPr>
          <p:cNvPr id="3" name="Text Placeholder 2">
            <a:extLst>
              <a:ext uri="{FF2B5EF4-FFF2-40B4-BE49-F238E27FC236}">
                <a16:creationId xmlns:a16="http://schemas.microsoft.com/office/drawing/2014/main" id="{D641F852-0AD7-84A3-4061-C00CC303D97F}"/>
              </a:ext>
            </a:extLst>
          </p:cNvPr>
          <p:cNvSpPr>
            <a:spLocks noGrp="1"/>
          </p:cNvSpPr>
          <p:nvPr>
            <p:ph type="body" idx="1"/>
          </p:nvPr>
        </p:nvSpPr>
        <p:spPr>
          <a:xfrm>
            <a:off x="1117600" y="1552729"/>
            <a:ext cx="8753636" cy="4064000"/>
          </a:xfrm>
        </p:spPr>
        <p:txBody>
          <a:bodyPr spcFirstLastPara="1" vert="horz" lIns="91440" tIns="45720" rIns="91440" bIns="45720" rtlCol="0" anchor="t">
            <a:noAutofit/>
          </a:bodyPr>
          <a:lstStyle/>
          <a:p>
            <a:pPr marL="457200">
              <a:lnSpc>
                <a:spcPct val="114999"/>
              </a:lnSpc>
              <a:spcBef>
                <a:spcPts val="0"/>
              </a:spcBef>
            </a:pPr>
            <a:r>
              <a:rPr lang="en" sz="2000">
                <a:solidFill>
                  <a:schemeClr val="dk1"/>
                </a:solidFill>
                <a:latin typeface="Playfair Display"/>
              </a:rPr>
              <a:t>Place the petroleum gauze around the insertion site (make sure it is around the base not on top of the tube. You can wrap this around the tube or make a Y cut to in the dressing to encircle the tube at the base).</a:t>
            </a:r>
            <a:endParaRPr lang="en-US" sz="2000">
              <a:solidFill>
                <a:schemeClr val="dk1"/>
              </a:solidFill>
              <a:latin typeface="Playfair Display"/>
            </a:endParaRPr>
          </a:p>
          <a:p>
            <a:pPr marL="457200">
              <a:lnSpc>
                <a:spcPct val="114999"/>
              </a:lnSpc>
              <a:spcBef>
                <a:spcPts val="1200"/>
              </a:spcBef>
            </a:pPr>
            <a:r>
              <a:rPr lang="en" sz="2000">
                <a:solidFill>
                  <a:schemeClr val="dk1"/>
                </a:solidFill>
                <a:latin typeface="Playfair Display"/>
              </a:rPr>
              <a:t>Next place one Y cut 4x4 gauze over the oil emulsion gauze around the insertion site of the tube. </a:t>
            </a:r>
            <a:endParaRPr lang="en-US" sz="2000">
              <a:solidFill>
                <a:schemeClr val="dk1"/>
              </a:solidFill>
              <a:latin typeface="Playfair Display"/>
            </a:endParaRPr>
          </a:p>
          <a:p>
            <a:pPr marL="457200">
              <a:lnSpc>
                <a:spcPct val="114999"/>
              </a:lnSpc>
              <a:spcBef>
                <a:spcPts val="1200"/>
              </a:spcBef>
            </a:pPr>
            <a:r>
              <a:rPr lang="en" sz="2000">
                <a:solidFill>
                  <a:schemeClr val="dk1"/>
                </a:solidFill>
                <a:latin typeface="Playfair Display"/>
              </a:rPr>
              <a:t>Lay one full gauze over the site (Tubing included so the tape does not stick to the tube close to the insertion site).</a:t>
            </a:r>
            <a:endParaRPr lang="en-US" sz="2000">
              <a:solidFill>
                <a:schemeClr val="dk1"/>
              </a:solidFill>
              <a:latin typeface="Playfair Display"/>
            </a:endParaRPr>
          </a:p>
          <a:p>
            <a:pPr marL="457200">
              <a:lnSpc>
                <a:spcPct val="114999"/>
              </a:lnSpc>
              <a:spcBef>
                <a:spcPts val="1200"/>
              </a:spcBef>
            </a:pPr>
            <a:r>
              <a:rPr lang="en" sz="2000">
                <a:solidFill>
                  <a:schemeClr val="dk1"/>
                </a:solidFill>
                <a:latin typeface="Playfair Display"/>
              </a:rPr>
              <a:t>Secure dressing with </a:t>
            </a:r>
            <a:r>
              <a:rPr lang="en" sz="2000" err="1">
                <a:solidFill>
                  <a:schemeClr val="dk1"/>
                </a:solidFill>
                <a:latin typeface="Playfair Display"/>
              </a:rPr>
              <a:t>Mepore</a:t>
            </a:r>
            <a:r>
              <a:rPr lang="en" sz="2000">
                <a:solidFill>
                  <a:schemeClr val="dk1"/>
                </a:solidFill>
                <a:latin typeface="Playfair Display"/>
              </a:rPr>
              <a:t> tape to patients skin. </a:t>
            </a:r>
            <a:r>
              <a:rPr lang="en-US" sz="2000">
                <a:solidFill>
                  <a:schemeClr val="dk1"/>
                </a:solidFill>
                <a:latin typeface="Playfair Display"/>
              </a:rPr>
              <a:t>Orange waterproof tape is very hard on the skin.</a:t>
            </a:r>
          </a:p>
          <a:p>
            <a:pPr marL="457200">
              <a:lnSpc>
                <a:spcPct val="114999"/>
              </a:lnSpc>
              <a:spcBef>
                <a:spcPts val="1200"/>
              </a:spcBef>
            </a:pPr>
            <a:r>
              <a:rPr lang="en" sz="2000">
                <a:solidFill>
                  <a:schemeClr val="dk1"/>
                </a:solidFill>
                <a:latin typeface="Playfair Display"/>
              </a:rPr>
              <a:t>*When cutting dressing supplies remember to use sterile scissors*</a:t>
            </a:r>
            <a:endParaRPr lang="en-US" sz="2000">
              <a:solidFill>
                <a:schemeClr val="dk1"/>
              </a:solidFill>
              <a:latin typeface="Playfair Display"/>
            </a:endParaRPr>
          </a:p>
          <a:p>
            <a:pPr marL="457200">
              <a:lnSpc>
                <a:spcPct val="114999"/>
              </a:lnSpc>
              <a:spcBef>
                <a:spcPts val="1200"/>
              </a:spcBef>
              <a:spcAft>
                <a:spcPts val="1200"/>
              </a:spcAft>
            </a:pPr>
            <a:r>
              <a:rPr lang="en" sz="2000">
                <a:solidFill>
                  <a:schemeClr val="dk1"/>
                </a:solidFill>
                <a:latin typeface="Playfair Display"/>
              </a:rPr>
              <a:t>Make sure to tape each connection site with orange waterproof tape to ensure maintenance of solid connection.</a:t>
            </a:r>
            <a:endParaRPr lang="en-US" sz="2000">
              <a:solidFill>
                <a:schemeClr val="dk1"/>
              </a:solidFill>
            </a:endParaRPr>
          </a:p>
        </p:txBody>
      </p:sp>
      <p:pic>
        <p:nvPicPr>
          <p:cNvPr id="4" name="Picture 3" descr="A green and black diamond&#10;&#10;AI-generated content may be incorrect.">
            <a:extLst>
              <a:ext uri="{FF2B5EF4-FFF2-40B4-BE49-F238E27FC236}">
                <a16:creationId xmlns:a16="http://schemas.microsoft.com/office/drawing/2014/main" id="{863D1B71-1AD8-6698-4FA6-3552157ABB23}"/>
              </a:ext>
            </a:extLst>
          </p:cNvPr>
          <p:cNvPicPr>
            <a:picLocks noChangeAspect="1"/>
          </p:cNvPicPr>
          <p:nvPr/>
        </p:nvPicPr>
        <p:blipFill>
          <a:blip r:embed="rId3"/>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64931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E9FC-70F1-F3A7-985C-CBBF09DD881B}"/>
              </a:ext>
            </a:extLst>
          </p:cNvPr>
          <p:cNvSpPr>
            <a:spLocks noGrp="1"/>
          </p:cNvSpPr>
          <p:nvPr>
            <p:ph type="title"/>
          </p:nvPr>
        </p:nvSpPr>
        <p:spPr/>
        <p:txBody>
          <a:bodyPr/>
          <a:lstStyle/>
          <a:p>
            <a:r>
              <a:rPr lang="en" sz="4000">
                <a:solidFill>
                  <a:srgbClr val="000000"/>
                </a:solidFill>
                <a:latin typeface="Playfair Display"/>
              </a:rPr>
              <a:t>Now That I’ve Dressed it What do </a:t>
            </a:r>
            <a:r>
              <a:rPr lang="en" sz="4000" dirty="0">
                <a:solidFill>
                  <a:srgbClr val="000000"/>
                </a:solidFill>
                <a:latin typeface="Playfair Display"/>
              </a:rPr>
              <a:t>I Attach it to?</a:t>
            </a:r>
            <a:endParaRPr lang="en-US" sz="4000" dirty="0"/>
          </a:p>
        </p:txBody>
      </p:sp>
      <p:sp>
        <p:nvSpPr>
          <p:cNvPr id="3" name="Text Placeholder 2">
            <a:extLst>
              <a:ext uri="{FF2B5EF4-FFF2-40B4-BE49-F238E27FC236}">
                <a16:creationId xmlns:a16="http://schemas.microsoft.com/office/drawing/2014/main" id="{868B95CA-581F-3EEC-8056-C62FAAD133CE}"/>
              </a:ext>
            </a:extLst>
          </p:cNvPr>
          <p:cNvSpPr>
            <a:spLocks noGrp="1"/>
          </p:cNvSpPr>
          <p:nvPr>
            <p:ph type="body" idx="1"/>
          </p:nvPr>
        </p:nvSpPr>
        <p:spPr>
          <a:xfrm>
            <a:off x="1117600" y="2188535"/>
            <a:ext cx="8413508" cy="4064000"/>
          </a:xfrm>
        </p:spPr>
        <p:txBody>
          <a:bodyPr spcFirstLastPara="1" vert="horz" lIns="91440" tIns="45720" rIns="91440" bIns="45720" rtlCol="0" anchor="t">
            <a:noAutofit/>
          </a:bodyPr>
          <a:lstStyle/>
          <a:p>
            <a:pPr marL="0">
              <a:lnSpc>
                <a:spcPct val="114999"/>
              </a:lnSpc>
              <a:spcBef>
                <a:spcPts val="0"/>
              </a:spcBef>
            </a:pPr>
            <a:r>
              <a:rPr lang="en" sz="2400">
                <a:solidFill>
                  <a:schemeClr val="dk1"/>
                </a:solidFill>
                <a:latin typeface="Playfair Display"/>
              </a:rPr>
              <a:t>Frequently used Drainage Systems: </a:t>
            </a:r>
          </a:p>
          <a:p>
            <a:pPr marL="457200" indent="-342900">
              <a:lnSpc>
                <a:spcPct val="114999"/>
              </a:lnSpc>
              <a:spcBef>
                <a:spcPts val="1200"/>
              </a:spcBef>
              <a:buFont typeface="Playfair Display,Sans-Serif"/>
              <a:buChar char="●"/>
            </a:pPr>
            <a:r>
              <a:rPr lang="en" sz="2400" err="1">
                <a:solidFill>
                  <a:schemeClr val="dk1"/>
                </a:solidFill>
                <a:latin typeface="Playfair Display"/>
              </a:rPr>
              <a:t>Pleur</a:t>
            </a:r>
            <a:r>
              <a:rPr lang="en" sz="2400">
                <a:solidFill>
                  <a:schemeClr val="dk1"/>
                </a:solidFill>
                <a:latin typeface="Playfair Display"/>
              </a:rPr>
              <a:t>-evac drainage system</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a:solidFill>
                  <a:schemeClr val="dk1"/>
                </a:solidFill>
                <a:latin typeface="Playfair Display"/>
              </a:rPr>
              <a:t>P-Eggy Drain</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err="1">
                <a:solidFill>
                  <a:schemeClr val="dk1"/>
                </a:solidFill>
                <a:latin typeface="Playfair Display"/>
              </a:rPr>
              <a:t>PleurX</a:t>
            </a:r>
            <a:r>
              <a:rPr lang="en" sz="2400">
                <a:solidFill>
                  <a:schemeClr val="dk1"/>
                </a:solidFill>
                <a:latin typeface="Playfair Display"/>
              </a:rPr>
              <a:t> Drainage System</a:t>
            </a:r>
          </a:p>
          <a:p>
            <a:pPr marL="114300">
              <a:lnSpc>
                <a:spcPct val="114999"/>
              </a:lnSpc>
              <a:spcBef>
                <a:spcPts val="0"/>
              </a:spcBef>
            </a:pPr>
            <a:endParaRPr lang="en" sz="2400">
              <a:solidFill>
                <a:schemeClr val="dk1"/>
              </a:solidFill>
              <a:latin typeface="Playfair Display"/>
            </a:endParaRPr>
          </a:p>
          <a:p>
            <a:pPr marL="114300">
              <a:lnSpc>
                <a:spcPct val="114999"/>
              </a:lnSpc>
              <a:spcBef>
                <a:spcPts val="0"/>
              </a:spcBef>
            </a:pPr>
            <a:endParaRPr lang="en" sz="2400">
              <a:solidFill>
                <a:schemeClr val="dk1"/>
              </a:solidFill>
              <a:latin typeface="Playfair Display"/>
            </a:endParaRPr>
          </a:p>
          <a:p>
            <a:pPr marL="114300">
              <a:lnSpc>
                <a:spcPct val="114999"/>
              </a:lnSpc>
              <a:spcBef>
                <a:spcPts val="0"/>
              </a:spcBef>
            </a:pPr>
            <a:endParaRPr lang="en" sz="2400">
              <a:solidFill>
                <a:schemeClr val="dk1"/>
              </a:solidFill>
              <a:latin typeface="Playfair Display"/>
            </a:endParaRPr>
          </a:p>
          <a:p>
            <a:pPr marL="457200" indent="-342900">
              <a:lnSpc>
                <a:spcPct val="114999"/>
              </a:lnSpc>
              <a:spcBef>
                <a:spcPts val="0"/>
              </a:spcBef>
              <a:buFont typeface="Playfair Display,Sans-Serif"/>
              <a:buChar char="●"/>
            </a:pPr>
            <a:endParaRPr lang="en" sz="2400">
              <a:solidFill>
                <a:schemeClr val="dk1"/>
              </a:solidFill>
              <a:latin typeface="Playfair Display"/>
            </a:endParaRPr>
          </a:p>
        </p:txBody>
      </p:sp>
      <p:pic>
        <p:nvPicPr>
          <p:cNvPr id="4" name="Picture 3" descr="A green and black diamond&#10;&#10;AI-generated content may be incorrect.">
            <a:extLst>
              <a:ext uri="{FF2B5EF4-FFF2-40B4-BE49-F238E27FC236}">
                <a16:creationId xmlns:a16="http://schemas.microsoft.com/office/drawing/2014/main" id="{0AF26C2C-546B-7E1A-7ADB-B7A93813EA53}"/>
              </a:ext>
            </a:extLst>
          </p:cNvPr>
          <p:cNvPicPr>
            <a:picLocks noChangeAspect="1"/>
          </p:cNvPicPr>
          <p:nvPr/>
        </p:nvPicPr>
        <p:blipFill>
          <a:blip r:embed="rId3"/>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249719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4393-B1CD-2AEC-49B8-A9FCAB7EE753}"/>
              </a:ext>
            </a:extLst>
          </p:cNvPr>
          <p:cNvSpPr>
            <a:spLocks noGrp="1"/>
          </p:cNvSpPr>
          <p:nvPr>
            <p:ph type="title"/>
          </p:nvPr>
        </p:nvSpPr>
        <p:spPr/>
        <p:txBody>
          <a:bodyPr/>
          <a:lstStyle/>
          <a:p>
            <a:r>
              <a:rPr lang="en" sz="4000" dirty="0" err="1">
                <a:solidFill>
                  <a:srgbClr val="000000"/>
                </a:solidFill>
                <a:latin typeface="Playfair Display"/>
              </a:rPr>
              <a:t>Pleur</a:t>
            </a:r>
            <a:r>
              <a:rPr lang="en" sz="4000" dirty="0">
                <a:solidFill>
                  <a:srgbClr val="000000"/>
                </a:solidFill>
                <a:latin typeface="Playfair Display"/>
              </a:rPr>
              <a:t>-Evac Drainage System</a:t>
            </a:r>
            <a:endParaRPr lang="en-US" sz="4000" dirty="0"/>
          </a:p>
        </p:txBody>
      </p:sp>
      <p:sp>
        <p:nvSpPr>
          <p:cNvPr id="3" name="Text Placeholder 2">
            <a:extLst>
              <a:ext uri="{FF2B5EF4-FFF2-40B4-BE49-F238E27FC236}">
                <a16:creationId xmlns:a16="http://schemas.microsoft.com/office/drawing/2014/main" id="{A3965A08-55BE-E977-829F-2E1C853465BC}"/>
              </a:ext>
            </a:extLst>
          </p:cNvPr>
          <p:cNvSpPr>
            <a:spLocks noGrp="1"/>
          </p:cNvSpPr>
          <p:nvPr>
            <p:ph type="body" idx="1"/>
          </p:nvPr>
        </p:nvSpPr>
        <p:spPr>
          <a:xfrm>
            <a:off x="1117600" y="2089727"/>
            <a:ext cx="4377909" cy="4064000"/>
          </a:xfrm>
        </p:spPr>
        <p:txBody>
          <a:bodyPr spcFirstLastPara="1" vert="horz" lIns="91440" tIns="45720" rIns="91440" bIns="45720" rtlCol="0" anchor="t">
            <a:noAutofit/>
          </a:bodyPr>
          <a:lstStyle/>
          <a:p>
            <a:pPr marL="151765"/>
            <a:r>
              <a:rPr lang="en" sz="2400">
                <a:solidFill>
                  <a:schemeClr val="dk1"/>
                </a:solidFill>
                <a:latin typeface="Playfair Display"/>
              </a:rPr>
              <a:t>Follow the link provided for a refresher and instruction on setup of the </a:t>
            </a:r>
            <a:r>
              <a:rPr lang="en" sz="2400" err="1">
                <a:solidFill>
                  <a:schemeClr val="dk1"/>
                </a:solidFill>
                <a:latin typeface="Playfair Display"/>
              </a:rPr>
              <a:t>Pleur</a:t>
            </a:r>
            <a:r>
              <a:rPr lang="en" sz="2400">
                <a:solidFill>
                  <a:schemeClr val="dk1"/>
                </a:solidFill>
                <a:latin typeface="Playfair Display"/>
              </a:rPr>
              <a:t>-Evac Drainage System. </a:t>
            </a:r>
          </a:p>
          <a:p>
            <a:pPr marL="151765"/>
            <a:endParaRPr lang="en" sz="2400">
              <a:solidFill>
                <a:schemeClr val="dk1"/>
              </a:solidFill>
              <a:latin typeface="Playfair Display"/>
            </a:endParaRPr>
          </a:p>
          <a:p>
            <a:pPr marL="151765"/>
            <a:r>
              <a:rPr lang="en" sz="1800">
                <a:solidFill>
                  <a:schemeClr val="hlink"/>
                </a:solidFill>
                <a:latin typeface="Playfair Display"/>
                <a:hlinkClick r:id="rId3">
                  <a:extLst>
                    <a:ext uri="{A12FA001-AC4F-418D-AE19-62706E023703}">
                      <ahyp:hlinkClr xmlns:ahyp="http://schemas.microsoft.com/office/drawing/2018/hyperlinkcolor" val="tx"/>
                    </a:ext>
                  </a:extLst>
                </a:hlinkClick>
              </a:rPr>
              <a:t>https://www.youtube.com/watch?v=_OlzXZck3iw</a:t>
            </a:r>
            <a:endParaRPr lang="en">
              <a:solidFill>
                <a:schemeClr val="hlink"/>
              </a:solidFill>
            </a:endParaRPr>
          </a:p>
        </p:txBody>
      </p:sp>
      <p:pic>
        <p:nvPicPr>
          <p:cNvPr id="5" name="Picture 4" descr="A blue and white device with a red handle&#10;&#10;AI-generated content may be incorrect.">
            <a:extLst>
              <a:ext uri="{FF2B5EF4-FFF2-40B4-BE49-F238E27FC236}">
                <a16:creationId xmlns:a16="http://schemas.microsoft.com/office/drawing/2014/main" id="{A8601F86-BC38-4039-68D7-0E2795B9A9DF}"/>
              </a:ext>
            </a:extLst>
          </p:cNvPr>
          <p:cNvPicPr>
            <a:picLocks noChangeAspect="1"/>
          </p:cNvPicPr>
          <p:nvPr/>
        </p:nvPicPr>
        <p:blipFill>
          <a:blip r:embed="rId4"/>
          <a:srcRect t="575" r="2325" b="3218"/>
          <a:stretch>
            <a:fillRect/>
          </a:stretch>
        </p:blipFill>
        <p:spPr>
          <a:xfrm>
            <a:off x="5724670" y="1708036"/>
            <a:ext cx="3871665" cy="4833137"/>
          </a:xfrm>
          <a:prstGeom prst="rect">
            <a:avLst/>
          </a:prstGeom>
        </p:spPr>
      </p:pic>
      <p:pic>
        <p:nvPicPr>
          <p:cNvPr id="4" name="Picture 3" descr="A green and black diamond&#10;&#10;AI-generated content may be incorrect.">
            <a:extLst>
              <a:ext uri="{FF2B5EF4-FFF2-40B4-BE49-F238E27FC236}">
                <a16:creationId xmlns:a16="http://schemas.microsoft.com/office/drawing/2014/main" id="{1F0B5D7C-F841-A3E9-74DC-408E24B93BD4}"/>
              </a:ext>
            </a:extLst>
          </p:cNvPr>
          <p:cNvPicPr>
            <a:picLocks noChangeAspect="1"/>
          </p:cNvPicPr>
          <p:nvPr/>
        </p:nvPicPr>
        <p:blipFill>
          <a:blip r:embed="rId5"/>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11355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DAEB-AFF6-F3BF-E1AB-8812666C3153}"/>
              </a:ext>
            </a:extLst>
          </p:cNvPr>
          <p:cNvSpPr>
            <a:spLocks noGrp="1"/>
          </p:cNvSpPr>
          <p:nvPr>
            <p:ph type="title"/>
          </p:nvPr>
        </p:nvSpPr>
        <p:spPr>
          <a:xfrm>
            <a:off x="1117600" y="690033"/>
            <a:ext cx="4432273" cy="1015490"/>
          </a:xfrm>
        </p:spPr>
        <p:txBody>
          <a:bodyPr/>
          <a:lstStyle/>
          <a:p>
            <a:r>
              <a:rPr lang="en" sz="4000">
                <a:solidFill>
                  <a:srgbClr val="000000"/>
                </a:solidFill>
                <a:latin typeface="Playfair Display"/>
              </a:rPr>
              <a:t>P-Eggy</a:t>
            </a:r>
            <a:endParaRPr lang="en-US" sz="4000"/>
          </a:p>
        </p:txBody>
      </p:sp>
      <p:sp>
        <p:nvSpPr>
          <p:cNvPr id="3" name="Text Placeholder 2">
            <a:extLst>
              <a:ext uri="{FF2B5EF4-FFF2-40B4-BE49-F238E27FC236}">
                <a16:creationId xmlns:a16="http://schemas.microsoft.com/office/drawing/2014/main" id="{B9B32BF6-C827-2417-8D47-B4E345870F1C}"/>
              </a:ext>
            </a:extLst>
          </p:cNvPr>
          <p:cNvSpPr>
            <a:spLocks noGrp="1"/>
          </p:cNvSpPr>
          <p:nvPr>
            <p:ph type="body" idx="1"/>
          </p:nvPr>
        </p:nvSpPr>
        <p:spPr>
          <a:xfrm>
            <a:off x="1117600" y="1710070"/>
            <a:ext cx="5844182" cy="4064000"/>
          </a:xfrm>
        </p:spPr>
        <p:txBody>
          <a:bodyPr spcFirstLastPara="1" vert="horz" lIns="91440" tIns="45720" rIns="91440" bIns="45720" rtlCol="0" anchor="t">
            <a:noAutofit/>
          </a:bodyPr>
          <a:lstStyle/>
          <a:p>
            <a:pPr marL="0">
              <a:lnSpc>
                <a:spcPct val="114999"/>
              </a:lnSpc>
              <a:spcBef>
                <a:spcPts val="0"/>
              </a:spcBef>
            </a:pPr>
            <a:r>
              <a:rPr lang="en" sz="2000">
                <a:solidFill>
                  <a:schemeClr val="dk1"/>
                </a:solidFill>
                <a:latin typeface="Playfair Display"/>
              </a:rPr>
              <a:t>The P-Eggy drain can be connected to any chest catheter as it comes with a few different options for connection. </a:t>
            </a:r>
            <a:endParaRPr lang="en-US" sz="2000">
              <a:solidFill>
                <a:schemeClr val="dk1"/>
              </a:solidFill>
              <a:latin typeface="Playfair Display"/>
            </a:endParaRPr>
          </a:p>
          <a:p>
            <a:pPr marL="0">
              <a:lnSpc>
                <a:spcPct val="114999"/>
              </a:lnSpc>
              <a:spcBef>
                <a:spcPts val="1200"/>
              </a:spcBef>
            </a:pPr>
            <a:r>
              <a:rPr lang="en" sz="2000">
                <a:solidFill>
                  <a:schemeClr val="dk1"/>
                </a:solidFill>
                <a:latin typeface="Playfair Display"/>
              </a:rPr>
              <a:t>It is a one way valve that removes air and fluid (if the fluid is thin and believed to be a small amount)</a:t>
            </a:r>
            <a:endParaRPr lang="en-US" sz="2000">
              <a:solidFill>
                <a:schemeClr val="dk1"/>
              </a:solidFill>
              <a:latin typeface="Playfair Display"/>
            </a:endParaRPr>
          </a:p>
          <a:p>
            <a:pPr marL="0">
              <a:lnSpc>
                <a:spcPct val="114999"/>
              </a:lnSpc>
              <a:spcBef>
                <a:spcPts val="1200"/>
              </a:spcBef>
            </a:pPr>
            <a:r>
              <a:rPr lang="en" sz="2000">
                <a:solidFill>
                  <a:schemeClr val="dk1"/>
                </a:solidFill>
                <a:latin typeface="Playfair Display"/>
              </a:rPr>
              <a:t>They look very similar to the JP drains we use at Health PEI and are very similar in that we squeeze the bulb to create a negative pressure atmosphere to draw drainage into. </a:t>
            </a:r>
            <a:endParaRPr lang="en-US" sz="2000">
              <a:solidFill>
                <a:schemeClr val="dk1"/>
              </a:solidFill>
              <a:latin typeface="Playfair Display"/>
            </a:endParaRPr>
          </a:p>
          <a:p>
            <a:pPr marL="0">
              <a:lnSpc>
                <a:spcPct val="114999"/>
              </a:lnSpc>
              <a:spcBef>
                <a:spcPts val="1200"/>
              </a:spcBef>
            </a:pPr>
            <a:r>
              <a:rPr lang="en" sz="2000">
                <a:solidFill>
                  <a:schemeClr val="dk1"/>
                </a:solidFill>
                <a:latin typeface="Playfair Display"/>
              </a:rPr>
              <a:t>Video below for set up instructions:</a:t>
            </a:r>
            <a:endParaRPr lang="en-US" sz="2000">
              <a:solidFill>
                <a:schemeClr val="dk1"/>
              </a:solidFill>
              <a:latin typeface="Playfair Display"/>
            </a:endParaRPr>
          </a:p>
          <a:p>
            <a:pPr marL="0">
              <a:lnSpc>
                <a:spcPct val="114999"/>
              </a:lnSpc>
              <a:spcBef>
                <a:spcPts val="1200"/>
              </a:spcBef>
              <a:spcAft>
                <a:spcPts val="1200"/>
              </a:spcAft>
            </a:pPr>
            <a:r>
              <a:rPr lang="en" sz="2000">
                <a:solidFill>
                  <a:schemeClr val="hlink"/>
                </a:solidFill>
                <a:latin typeface="Arial"/>
                <a:cs typeface="Arial"/>
                <a:hlinkClick r:id="rId3">
                  <a:extLst>
                    <a:ext uri="{A12FA001-AC4F-418D-AE19-62706E023703}">
                      <ahyp:hlinkClr xmlns:ahyp="http://schemas.microsoft.com/office/drawing/2018/hyperlinkcolor" val="tx"/>
                    </a:ext>
                  </a:extLst>
                </a:hlinkClick>
              </a:rPr>
              <a:t>https://www.youtube.com/watch?v=VbK5nrBbkNY</a:t>
            </a:r>
            <a:endParaRPr lang="en-US" sz="2000">
              <a:solidFill>
                <a:schemeClr val="hlink"/>
              </a:solidFill>
            </a:endParaRPr>
          </a:p>
        </p:txBody>
      </p:sp>
      <p:pic>
        <p:nvPicPr>
          <p:cNvPr id="6" name="Picture 5" descr="Close-up of a medical bag&#10;&#10;AI-generated content may be incorrect.">
            <a:extLst>
              <a:ext uri="{FF2B5EF4-FFF2-40B4-BE49-F238E27FC236}">
                <a16:creationId xmlns:a16="http://schemas.microsoft.com/office/drawing/2014/main" id="{14D4481A-9ABD-AB75-7F4B-35428464D5DA}"/>
              </a:ext>
            </a:extLst>
          </p:cNvPr>
          <p:cNvPicPr>
            <a:picLocks noChangeAspect="1"/>
          </p:cNvPicPr>
          <p:nvPr/>
        </p:nvPicPr>
        <p:blipFill>
          <a:blip r:embed="rId4"/>
          <a:srcRect l="7074" t="-18" r="22107" b="8814"/>
          <a:stretch>
            <a:fillRect/>
          </a:stretch>
        </p:blipFill>
        <p:spPr>
          <a:xfrm>
            <a:off x="6769966" y="888164"/>
            <a:ext cx="3084685" cy="5298784"/>
          </a:xfrm>
          <a:prstGeom prst="rect">
            <a:avLst/>
          </a:prstGeom>
        </p:spPr>
      </p:pic>
      <p:pic>
        <p:nvPicPr>
          <p:cNvPr id="5" name="Picture 4" descr="A close-up of a plastic and plastic pipette&#10;&#10;AI-generated content may be incorrect.">
            <a:extLst>
              <a:ext uri="{FF2B5EF4-FFF2-40B4-BE49-F238E27FC236}">
                <a16:creationId xmlns:a16="http://schemas.microsoft.com/office/drawing/2014/main" id="{C672C59E-6BF0-C29F-E1AA-1C1C7F0B6256}"/>
              </a:ext>
            </a:extLst>
          </p:cNvPr>
          <p:cNvPicPr>
            <a:picLocks noChangeAspect="1"/>
          </p:cNvPicPr>
          <p:nvPr/>
        </p:nvPicPr>
        <p:blipFill>
          <a:blip r:embed="rId5"/>
          <a:srcRect l="20123" t="-269" r="22527" b="650"/>
          <a:stretch>
            <a:fillRect/>
          </a:stretch>
        </p:blipFill>
        <p:spPr>
          <a:xfrm>
            <a:off x="6773534" y="669834"/>
            <a:ext cx="1389883" cy="1752070"/>
          </a:xfrm>
          <a:prstGeom prst="rect">
            <a:avLst/>
          </a:prstGeom>
        </p:spPr>
      </p:pic>
      <p:pic>
        <p:nvPicPr>
          <p:cNvPr id="4" name="Picture 3" descr="A green and black diamond&#10;&#10;AI-generated content may be incorrect.">
            <a:extLst>
              <a:ext uri="{FF2B5EF4-FFF2-40B4-BE49-F238E27FC236}">
                <a16:creationId xmlns:a16="http://schemas.microsoft.com/office/drawing/2014/main" id="{5D17E26B-8E86-C27B-3086-138AC10C0A3F}"/>
              </a:ext>
            </a:extLst>
          </p:cNvPr>
          <p:cNvPicPr>
            <a:picLocks noChangeAspect="1"/>
          </p:cNvPicPr>
          <p:nvPr/>
        </p:nvPicPr>
        <p:blipFill>
          <a:blip r:embed="rId6"/>
          <a:srcRect r="-1587" b="-833"/>
          <a:stretch>
            <a:fillRect/>
          </a:stretch>
        </p:blipFill>
        <p:spPr>
          <a:xfrm>
            <a:off x="-1229" y="401586"/>
            <a:ext cx="851505" cy="1594326"/>
          </a:xfrm>
          <a:prstGeom prst="rect">
            <a:avLst/>
          </a:prstGeom>
        </p:spPr>
      </p:pic>
    </p:spTree>
    <p:extLst>
      <p:ext uri="{BB962C8B-B14F-4D97-AF65-F5344CB8AC3E}">
        <p14:creationId xmlns:p14="http://schemas.microsoft.com/office/powerpoint/2010/main" val="141026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BDAF-14BB-1ABD-FFBD-140B5914A301}"/>
              </a:ext>
            </a:extLst>
          </p:cNvPr>
          <p:cNvSpPr>
            <a:spLocks noGrp="1"/>
          </p:cNvSpPr>
          <p:nvPr>
            <p:ph type="title"/>
          </p:nvPr>
        </p:nvSpPr>
        <p:spPr>
          <a:xfrm>
            <a:off x="838200" y="365125"/>
            <a:ext cx="10515600" cy="1325563"/>
          </a:xfrm>
        </p:spPr>
        <p:txBody>
          <a:bodyPr anchor="ctr">
            <a:normAutofit/>
          </a:bodyPr>
          <a:lstStyle/>
          <a:p>
            <a:r>
              <a:rPr lang="en" b="1" dirty="0" err="1">
                <a:latin typeface="Playfair Display"/>
              </a:rPr>
              <a:t>PleurX</a:t>
            </a:r>
            <a:r>
              <a:rPr lang="en" b="1" dirty="0">
                <a:latin typeface="Playfair Display"/>
              </a:rPr>
              <a:t> Drainage System</a:t>
            </a:r>
            <a:endParaRPr lang="en-US" b="1" dirty="0">
              <a:latin typeface="Playfair Display"/>
            </a:endParaRPr>
          </a:p>
        </p:txBody>
      </p:sp>
      <p:sp>
        <p:nvSpPr>
          <p:cNvPr id="3" name="Text Placeholder 2">
            <a:extLst>
              <a:ext uri="{FF2B5EF4-FFF2-40B4-BE49-F238E27FC236}">
                <a16:creationId xmlns:a16="http://schemas.microsoft.com/office/drawing/2014/main" id="{4D0EC375-45B8-86B5-A713-182CB4ECF6F9}"/>
              </a:ext>
            </a:extLst>
          </p:cNvPr>
          <p:cNvSpPr>
            <a:spLocks noGrp="1"/>
          </p:cNvSpPr>
          <p:nvPr>
            <p:ph sz="half" idx="1"/>
          </p:nvPr>
        </p:nvSpPr>
        <p:spPr>
          <a:xfrm>
            <a:off x="838200" y="1825625"/>
            <a:ext cx="5181600" cy="4351338"/>
          </a:xfrm>
        </p:spPr>
        <p:txBody>
          <a:bodyPr spcFirstLastPara="1" vert="horz" lIns="91440" tIns="45720" rIns="91440" bIns="45720" rtlCol="0" anchor="t">
            <a:normAutofit/>
          </a:bodyPr>
          <a:lstStyle/>
          <a:p>
            <a:pPr marL="151765"/>
            <a:r>
              <a:rPr lang="en" sz="2400">
                <a:latin typeface="Playfair Display"/>
              </a:rPr>
              <a:t>You may have a patient who has an existing or who is being discharged with a </a:t>
            </a:r>
            <a:r>
              <a:rPr lang="en" sz="2400" err="1">
                <a:latin typeface="Playfair Display"/>
              </a:rPr>
              <a:t>PleurX</a:t>
            </a:r>
            <a:r>
              <a:rPr lang="en" sz="2400">
                <a:latin typeface="Playfair Display"/>
              </a:rPr>
              <a:t> Pleural Catheter System.</a:t>
            </a:r>
          </a:p>
          <a:p>
            <a:pPr marL="151765"/>
            <a:endParaRPr lang="en" sz="2200"/>
          </a:p>
          <a:p>
            <a:pPr marL="0" indent="0">
              <a:buNone/>
            </a:pPr>
            <a:endParaRPr lang="en" sz="2200">
              <a:highlight>
                <a:srgbClr val="FFFFFF"/>
              </a:highlight>
            </a:endParaRPr>
          </a:p>
          <a:p>
            <a:pPr marL="151765"/>
            <a:r>
              <a:rPr lang="en" sz="2200">
                <a:ea typeface="+mn-lt"/>
                <a:cs typeface="+mn-lt"/>
                <a:hlinkClick r:id="rId3"/>
              </a:rPr>
              <a:t>PleurX™ Pleural Catheter System</a:t>
            </a:r>
            <a:endParaRPr lang="en" sz="2200"/>
          </a:p>
        </p:txBody>
      </p:sp>
      <p:pic>
        <p:nvPicPr>
          <p:cNvPr id="5" name="Picture 4">
            <a:extLst>
              <a:ext uri="{FF2B5EF4-FFF2-40B4-BE49-F238E27FC236}">
                <a16:creationId xmlns:a16="http://schemas.microsoft.com/office/drawing/2014/main" id="{FC98166D-8FEA-238A-7C86-52BEE4749CF0}"/>
              </a:ext>
            </a:extLst>
          </p:cNvPr>
          <p:cNvPicPr>
            <a:picLocks noChangeAspect="1"/>
          </p:cNvPicPr>
          <p:nvPr/>
        </p:nvPicPr>
        <p:blipFill>
          <a:blip r:embed="rId4"/>
          <a:srcRect l="2718"/>
          <a:stretch>
            <a:fillRect/>
          </a:stretch>
        </p:blipFill>
        <p:spPr>
          <a:xfrm>
            <a:off x="6792432" y="1825625"/>
            <a:ext cx="4198089" cy="3527315"/>
          </a:xfrm>
          <a:prstGeom prst="rect">
            <a:avLst/>
          </a:prstGeom>
          <a:noFill/>
        </p:spPr>
      </p:pic>
      <p:sp>
        <p:nvSpPr>
          <p:cNvPr id="4" name="TextBox 3">
            <a:extLst>
              <a:ext uri="{FF2B5EF4-FFF2-40B4-BE49-F238E27FC236}">
                <a16:creationId xmlns:a16="http://schemas.microsoft.com/office/drawing/2014/main" id="{CAD98A59-0CC5-6C7E-E6D3-3D6968D56E22}"/>
              </a:ext>
            </a:extLst>
          </p:cNvPr>
          <p:cNvSpPr txBox="1"/>
          <p:nvPr/>
        </p:nvSpPr>
        <p:spPr>
          <a:xfrm>
            <a:off x="10784022" y="6415312"/>
            <a:ext cx="179717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layfair Display"/>
              </a:rPr>
              <a:t>(BD, n</a:t>
            </a:r>
            <a:r>
              <a:rPr lang="en-US" sz="1600" baseline="0">
                <a:latin typeface="Playfair Display"/>
              </a:rPr>
              <a:t>.d.)</a:t>
            </a:r>
            <a:endParaRPr lang="en-US" sz="1600"/>
          </a:p>
          <a:p>
            <a:pPr algn="ctr"/>
            <a:endParaRPr lang="en-US"/>
          </a:p>
        </p:txBody>
      </p:sp>
    </p:spTree>
    <p:extLst>
      <p:ext uri="{BB962C8B-B14F-4D97-AF65-F5344CB8AC3E}">
        <p14:creationId xmlns:p14="http://schemas.microsoft.com/office/powerpoint/2010/main" val="327975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46F5A3-4A58-41C5-5589-659FC0EF31B6}"/>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5400">
                <a:latin typeface="Playfair Display"/>
              </a:rPr>
              <a:t>Heimlich Valve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Picture 2" descr="Diagram of a diagram of a rubber sleeve&#10;&#10;AI-generated content may be incorrect.">
            <a:extLst>
              <a:ext uri="{FF2B5EF4-FFF2-40B4-BE49-F238E27FC236}">
                <a16:creationId xmlns:a16="http://schemas.microsoft.com/office/drawing/2014/main" id="{F8C966F8-4AD7-977A-FABF-FFA636D1146B}"/>
              </a:ext>
            </a:extLst>
          </p:cNvPr>
          <p:cNvPicPr>
            <a:picLocks noChangeAspect="1"/>
          </p:cNvPicPr>
          <p:nvPr/>
        </p:nvPicPr>
        <p:blipFill>
          <a:blip r:embed="rId3"/>
          <a:srcRect r="-172" b="-298"/>
          <a:stretch>
            <a:fillRect/>
          </a:stretch>
        </p:blipFill>
        <p:spPr>
          <a:xfrm>
            <a:off x="6994071" y="630005"/>
            <a:ext cx="4708831" cy="2734556"/>
          </a:xfrm>
          <a:prstGeom prst="rect">
            <a:avLst/>
          </a:prstGeom>
        </p:spPr>
      </p:pic>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close-up of a tube&#10;&#10;AI-generated content may be incorrect.">
            <a:extLst>
              <a:ext uri="{FF2B5EF4-FFF2-40B4-BE49-F238E27FC236}">
                <a16:creationId xmlns:a16="http://schemas.microsoft.com/office/drawing/2014/main" id="{A25EF15D-A540-2F34-D077-D79EE6C241FB}"/>
              </a:ext>
            </a:extLst>
          </p:cNvPr>
          <p:cNvPicPr>
            <a:picLocks noChangeAspect="1"/>
          </p:cNvPicPr>
          <p:nvPr/>
        </p:nvPicPr>
        <p:blipFill>
          <a:blip r:embed="rId4"/>
          <a:srcRect r="369" b="-1299"/>
          <a:stretch>
            <a:fillRect/>
          </a:stretch>
        </p:blipFill>
        <p:spPr>
          <a:xfrm>
            <a:off x="6994071" y="4233682"/>
            <a:ext cx="4708833" cy="1376453"/>
          </a:xfrm>
          <a:prstGeom prst="rect">
            <a:avLst/>
          </a:prstGeom>
        </p:spPr>
      </p:pic>
      <p:sp>
        <p:nvSpPr>
          <p:cNvPr id="9" name="Rectangle 8">
            <a:extLst>
              <a:ext uri="{FF2B5EF4-FFF2-40B4-BE49-F238E27FC236}">
                <a16:creationId xmlns:a16="http://schemas.microsoft.com/office/drawing/2014/main" id="{96355AD0-D229-8E7B-3F51-1F3CA8B4A4B8}"/>
              </a:ext>
            </a:extLst>
          </p:cNvPr>
          <p:cNvSpPr/>
          <p:nvPr/>
        </p:nvSpPr>
        <p:spPr>
          <a:xfrm>
            <a:off x="332009" y="346445"/>
            <a:ext cx="1905451" cy="8949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59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C2E1-59CA-E7B2-EF14-4266C21BC359}"/>
              </a:ext>
            </a:extLst>
          </p:cNvPr>
          <p:cNvSpPr>
            <a:spLocks noGrp="1"/>
          </p:cNvSpPr>
          <p:nvPr>
            <p:ph type="title"/>
          </p:nvPr>
        </p:nvSpPr>
        <p:spPr/>
        <p:txBody>
          <a:bodyPr/>
          <a:lstStyle/>
          <a:p>
            <a:r>
              <a:rPr lang="en" sz="4000" dirty="0">
                <a:solidFill>
                  <a:schemeClr val="dk1"/>
                </a:solidFill>
                <a:latin typeface="Playfair Display"/>
              </a:rPr>
              <a:t>What do Chest </a:t>
            </a:r>
            <a:r>
              <a:rPr lang="en" sz="4000">
                <a:solidFill>
                  <a:schemeClr val="dk1"/>
                </a:solidFill>
                <a:latin typeface="Playfair Display"/>
              </a:rPr>
              <a:t>Tubes do</a:t>
            </a:r>
            <a:r>
              <a:rPr lang="en" sz="4000" dirty="0">
                <a:solidFill>
                  <a:schemeClr val="dk1"/>
                </a:solidFill>
                <a:latin typeface="Playfair Display"/>
              </a:rPr>
              <a:t>?</a:t>
            </a:r>
            <a:endParaRPr lang="en-US" dirty="0">
              <a:solidFill>
                <a:schemeClr val="dk1"/>
              </a:solidFill>
            </a:endParaRPr>
          </a:p>
        </p:txBody>
      </p:sp>
      <p:sp>
        <p:nvSpPr>
          <p:cNvPr id="3" name="Text Placeholder 2">
            <a:extLst>
              <a:ext uri="{FF2B5EF4-FFF2-40B4-BE49-F238E27FC236}">
                <a16:creationId xmlns:a16="http://schemas.microsoft.com/office/drawing/2014/main" id="{480ECB36-A36A-F02E-6ACD-C5EC7E266F9F}"/>
              </a:ext>
            </a:extLst>
          </p:cNvPr>
          <p:cNvSpPr>
            <a:spLocks noGrp="1"/>
          </p:cNvSpPr>
          <p:nvPr>
            <p:ph type="body" idx="1"/>
          </p:nvPr>
        </p:nvSpPr>
        <p:spPr>
          <a:xfrm>
            <a:off x="1117599" y="1978741"/>
            <a:ext cx="4432646" cy="4002549"/>
          </a:xfrm>
        </p:spPr>
        <p:txBody>
          <a:bodyPr spcFirstLastPara="1" vert="horz" lIns="91440" tIns="45720" rIns="91440" bIns="45720" rtlCol="0" anchor="t">
            <a:noAutofit/>
          </a:bodyPr>
          <a:lstStyle/>
          <a:p>
            <a:pPr marL="151765"/>
            <a:r>
              <a:rPr lang="en" sz="2400">
                <a:solidFill>
                  <a:srgbClr val="000000"/>
                </a:solidFill>
                <a:latin typeface="Playfair Display"/>
              </a:rPr>
              <a:t>Chest Tubes are inserted to remove air and fluid from the pleural space, prevent air or fluid from re-entering the pleural space, and re-establish normal intrapleural and intrapulmonic pressures. </a:t>
            </a:r>
            <a:endParaRPr lang="en-US" sz="2400"/>
          </a:p>
        </p:txBody>
      </p:sp>
      <p:sp>
        <p:nvSpPr>
          <p:cNvPr id="4" name="TextBox 3">
            <a:extLst>
              <a:ext uri="{FF2B5EF4-FFF2-40B4-BE49-F238E27FC236}">
                <a16:creationId xmlns:a16="http://schemas.microsoft.com/office/drawing/2014/main" id="{C65019B8-26F1-F7EF-83DB-938E19B686A9}"/>
              </a:ext>
            </a:extLst>
          </p:cNvPr>
          <p:cNvSpPr txBox="1"/>
          <p:nvPr/>
        </p:nvSpPr>
        <p:spPr>
          <a:xfrm>
            <a:off x="8320548" y="6553600"/>
            <a:ext cx="250722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layfair Display"/>
              </a:rPr>
              <a:t>(</a:t>
            </a:r>
            <a:r>
              <a:rPr lang="en-US" sz="1600" baseline="0">
                <a:latin typeface="Playfair Display"/>
              </a:rPr>
              <a:t>Potter &amp; Perry, 2010)</a:t>
            </a:r>
            <a:endParaRPr lang="en-US" sz="1600"/>
          </a:p>
          <a:p>
            <a:pPr algn="ctr"/>
            <a:endParaRPr lang="en-US"/>
          </a:p>
        </p:txBody>
      </p:sp>
      <p:pic>
        <p:nvPicPr>
          <p:cNvPr id="5" name="Picture 4" descr="A green and black diamond&#10;&#10;AI-generated content may be incorrect.">
            <a:extLst>
              <a:ext uri="{FF2B5EF4-FFF2-40B4-BE49-F238E27FC236}">
                <a16:creationId xmlns:a16="http://schemas.microsoft.com/office/drawing/2014/main" id="{45E8E831-62D6-BC66-5BFA-6CA3E103CDF6}"/>
              </a:ext>
            </a:extLst>
          </p:cNvPr>
          <p:cNvPicPr>
            <a:picLocks noChangeAspect="1"/>
          </p:cNvPicPr>
          <p:nvPr/>
        </p:nvPicPr>
        <p:blipFill>
          <a:blip r:embed="rId3"/>
          <a:srcRect r="-1587" b="-833"/>
          <a:stretch>
            <a:fillRect/>
          </a:stretch>
        </p:blipFill>
        <p:spPr>
          <a:xfrm>
            <a:off x="-1229" y="389296"/>
            <a:ext cx="851505" cy="1594326"/>
          </a:xfrm>
          <a:prstGeom prst="rect">
            <a:avLst/>
          </a:prstGeom>
        </p:spPr>
      </p:pic>
      <p:pic>
        <p:nvPicPr>
          <p:cNvPr id="16" name="Picture 15" descr="A diagram of a person&amp;#39;s body&#10;&#10;AI-generated content may be incorrect.">
            <a:extLst>
              <a:ext uri="{FF2B5EF4-FFF2-40B4-BE49-F238E27FC236}">
                <a16:creationId xmlns:a16="http://schemas.microsoft.com/office/drawing/2014/main" id="{803BC907-3D16-A706-9A50-26A7F97544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250524" y="1527459"/>
            <a:ext cx="3316224" cy="4175760"/>
          </a:xfrm>
          <a:prstGeom prst="rect">
            <a:avLst/>
          </a:prstGeom>
        </p:spPr>
      </p:pic>
    </p:spTree>
    <p:extLst>
      <p:ext uri="{BB962C8B-B14F-4D97-AF65-F5344CB8AC3E}">
        <p14:creationId xmlns:p14="http://schemas.microsoft.com/office/powerpoint/2010/main" val="50379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63C7CC-05A6-726D-E1A1-F6D2CCD5AF63}"/>
              </a:ext>
            </a:extLst>
          </p:cNvPr>
          <p:cNvSpPr>
            <a:spLocks noGrp="1"/>
          </p:cNvSpPr>
          <p:nvPr>
            <p:ph type="body" idx="1"/>
          </p:nvPr>
        </p:nvSpPr>
        <p:spPr>
          <a:xfrm>
            <a:off x="1117600" y="1905000"/>
            <a:ext cx="8270069" cy="4064000"/>
          </a:xfrm>
        </p:spPr>
        <p:txBody>
          <a:bodyPr spcFirstLastPara="1" vert="horz" lIns="91440" tIns="45720" rIns="91440" bIns="45720" rtlCol="0" anchor="t">
            <a:noAutofit/>
          </a:bodyPr>
          <a:lstStyle/>
          <a:p>
            <a:pPr marL="151765" algn="ctr"/>
            <a:endParaRPr lang="en" sz="2400">
              <a:solidFill>
                <a:schemeClr val="dk1"/>
              </a:solidFill>
              <a:latin typeface="Playfair Display"/>
            </a:endParaRPr>
          </a:p>
          <a:p>
            <a:pPr marL="151765" algn="ctr"/>
            <a:endParaRPr lang="en" sz="2400">
              <a:solidFill>
                <a:schemeClr val="dk1"/>
              </a:solidFill>
              <a:latin typeface="Playfair Display"/>
            </a:endParaRPr>
          </a:p>
          <a:p>
            <a:pPr marL="151765" algn="ctr"/>
            <a:r>
              <a:rPr lang="en" sz="2400">
                <a:solidFill>
                  <a:schemeClr val="dk1"/>
                </a:solidFill>
                <a:latin typeface="Playfair Display"/>
              </a:rPr>
              <a:t>*Remember we need a physician's order to have a suction device attached to the patient*</a:t>
            </a:r>
            <a:endParaRPr lang="en-US" sz="2400">
              <a:solidFill>
                <a:schemeClr val="dk1"/>
              </a:solidFill>
            </a:endParaRPr>
          </a:p>
        </p:txBody>
      </p:sp>
      <p:pic>
        <p:nvPicPr>
          <p:cNvPr id="2" name="Picture 1" descr="A green and black diamond&#10;&#10;AI-generated content may be incorrect.">
            <a:extLst>
              <a:ext uri="{FF2B5EF4-FFF2-40B4-BE49-F238E27FC236}">
                <a16:creationId xmlns:a16="http://schemas.microsoft.com/office/drawing/2014/main" id="{E4FAA82D-FBEB-FEBB-367C-D943EF618C07}"/>
              </a:ext>
            </a:extLst>
          </p:cNvPr>
          <p:cNvPicPr>
            <a:picLocks noChangeAspect="1"/>
          </p:cNvPicPr>
          <p:nvPr/>
        </p:nvPicPr>
        <p:blipFill>
          <a:blip r:embed="rId2"/>
          <a:srcRect r="-1587" b="-833"/>
          <a:stretch>
            <a:fillRect/>
          </a:stretch>
        </p:blipFill>
        <p:spPr>
          <a:xfrm>
            <a:off x="-1229" y="413877"/>
            <a:ext cx="876085" cy="1594326"/>
          </a:xfrm>
          <a:prstGeom prst="rect">
            <a:avLst/>
          </a:prstGeom>
        </p:spPr>
      </p:pic>
    </p:spTree>
    <p:extLst>
      <p:ext uri="{BB962C8B-B14F-4D97-AF65-F5344CB8AC3E}">
        <p14:creationId xmlns:p14="http://schemas.microsoft.com/office/powerpoint/2010/main" val="200335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C260-A05F-3634-1A8B-779C252ADC83}"/>
              </a:ext>
            </a:extLst>
          </p:cNvPr>
          <p:cNvSpPr>
            <a:spLocks noGrp="1"/>
          </p:cNvSpPr>
          <p:nvPr>
            <p:ph type="title"/>
          </p:nvPr>
        </p:nvSpPr>
        <p:spPr/>
        <p:txBody>
          <a:bodyPr/>
          <a:lstStyle/>
          <a:p>
            <a:r>
              <a:rPr lang="en" sz="4000" b="0">
                <a:solidFill>
                  <a:srgbClr val="000000"/>
                </a:solidFill>
                <a:latin typeface="Playfair Display"/>
              </a:rPr>
              <a:t>References</a:t>
            </a:r>
            <a:endParaRPr lang="en-US" sz="4000"/>
          </a:p>
        </p:txBody>
      </p:sp>
      <p:sp>
        <p:nvSpPr>
          <p:cNvPr id="3" name="Text Placeholder 2">
            <a:extLst>
              <a:ext uri="{FF2B5EF4-FFF2-40B4-BE49-F238E27FC236}">
                <a16:creationId xmlns:a16="http://schemas.microsoft.com/office/drawing/2014/main" id="{53B640AB-0143-F452-5A38-E88EFF50ABB9}"/>
              </a:ext>
            </a:extLst>
          </p:cNvPr>
          <p:cNvSpPr>
            <a:spLocks noGrp="1"/>
          </p:cNvSpPr>
          <p:nvPr>
            <p:ph type="body" idx="1"/>
          </p:nvPr>
        </p:nvSpPr>
        <p:spPr>
          <a:xfrm>
            <a:off x="1117600" y="1710070"/>
            <a:ext cx="8039697" cy="4064000"/>
          </a:xfrm>
        </p:spPr>
        <p:txBody>
          <a:bodyPr spcFirstLastPara="1" vert="horz" lIns="91440" tIns="45720" rIns="91440" bIns="45720" rtlCol="0" anchor="t">
            <a:noAutofit/>
          </a:bodyPr>
          <a:lstStyle/>
          <a:p>
            <a:pPr marL="151765">
              <a:lnSpc>
                <a:spcPct val="100000"/>
              </a:lnSpc>
            </a:pPr>
            <a:r>
              <a:rPr lang="en" sz="1200" dirty="0">
                <a:solidFill>
                  <a:schemeClr val="dk1"/>
                </a:solidFill>
                <a:latin typeface="Playfair Display"/>
                <a:ea typeface="+mn-lt"/>
                <a:cs typeface="+mn-lt"/>
              </a:rPr>
              <a:t>BD. (n.d.). </a:t>
            </a:r>
            <a:r>
              <a:rPr lang="en" sz="1200" i="1" dirty="0" err="1">
                <a:solidFill>
                  <a:schemeClr val="dk1"/>
                </a:solidFill>
                <a:latin typeface="Playfair Display"/>
                <a:ea typeface="+mn-lt"/>
                <a:cs typeface="+mn-lt"/>
              </a:rPr>
              <a:t>PleurXTM</a:t>
            </a:r>
            <a:r>
              <a:rPr lang="en" sz="1200" i="1" dirty="0">
                <a:solidFill>
                  <a:schemeClr val="dk1"/>
                </a:solidFill>
                <a:latin typeface="Playfair Display"/>
                <a:ea typeface="+mn-lt"/>
                <a:cs typeface="+mn-lt"/>
              </a:rPr>
              <a:t> pleural Catheter System</a:t>
            </a:r>
            <a:r>
              <a:rPr lang="en" sz="1200" dirty="0">
                <a:solidFill>
                  <a:schemeClr val="dk1"/>
                </a:solidFill>
                <a:latin typeface="Playfair Display"/>
                <a:ea typeface="+mn-lt"/>
                <a:cs typeface="+mn-lt"/>
              </a:rPr>
              <a:t>. </a:t>
            </a:r>
            <a:r>
              <a:rPr lang="en" sz="1200" dirty="0" err="1">
                <a:solidFill>
                  <a:schemeClr val="dk1"/>
                </a:solidFill>
                <a:latin typeface="Playfair Display"/>
                <a:ea typeface="+mn-lt"/>
                <a:cs typeface="+mn-lt"/>
              </a:rPr>
              <a:t>PleurXTM</a:t>
            </a:r>
            <a:r>
              <a:rPr lang="en" sz="1200" dirty="0">
                <a:solidFill>
                  <a:schemeClr val="dk1"/>
                </a:solidFill>
                <a:latin typeface="Playfair Display"/>
                <a:ea typeface="+mn-lt"/>
                <a:cs typeface="+mn-lt"/>
              </a:rPr>
              <a:t> Pleural Catheter System.</a:t>
            </a:r>
            <a:endParaRPr lang="en-US" sz="1200">
              <a:solidFill>
                <a:schemeClr val="dk1"/>
              </a:solidFill>
              <a:latin typeface="Playfair Display"/>
              <a:ea typeface="+mn-lt"/>
              <a:cs typeface="+mn-lt"/>
            </a:endParaRPr>
          </a:p>
          <a:p>
            <a:pPr marL="762000" lvl="1" indent="0">
              <a:lnSpc>
                <a:spcPct val="100000"/>
              </a:lnSpc>
              <a:buNone/>
            </a:pPr>
            <a:r>
              <a:rPr lang="en" sz="1200" dirty="0">
                <a:solidFill>
                  <a:schemeClr val="dk1"/>
                </a:solidFill>
                <a:latin typeface="Playfair Display"/>
                <a:ea typeface="+mn-lt"/>
                <a:cs typeface="+mn-lt"/>
                <a:hlinkClick r:id="rId2">
                  <a:extLst>
                    <a:ext uri="{A12FA001-AC4F-418D-AE19-62706E023703}">
                      <ahyp:hlinkClr xmlns:ahyp="http://schemas.microsoft.com/office/drawing/2018/hyperlinkcolor" val="tx"/>
                    </a:ext>
                  </a:extLst>
                </a:hlinkClick>
              </a:rPr>
              <a:t>https://www.bd.com/en-ca/products-and-solutions/products/product-families/pleurx-</a:t>
            </a:r>
            <a:endParaRPr lang="en-US" sz="1200">
              <a:solidFill>
                <a:schemeClr val="dk1"/>
              </a:solidFill>
              <a:latin typeface="Playfair Display"/>
              <a:ea typeface="+mn-lt"/>
              <a:cs typeface="+mn-lt"/>
            </a:endParaRPr>
          </a:p>
          <a:p>
            <a:pPr marL="762000" lvl="1" indent="0">
              <a:lnSpc>
                <a:spcPct val="100000"/>
              </a:lnSpc>
              <a:buNone/>
            </a:pPr>
            <a:r>
              <a:rPr lang="en" sz="1200" dirty="0">
                <a:solidFill>
                  <a:schemeClr val="dk1"/>
                </a:solidFill>
                <a:latin typeface="Playfair Display"/>
                <a:ea typeface="+mn-lt"/>
                <a:cs typeface="+mn-lt"/>
                <a:hlinkClick r:id="rId2">
                  <a:extLst>
                    <a:ext uri="{A12FA001-AC4F-418D-AE19-62706E023703}">
                      <ahyp:hlinkClr xmlns:ahyp="http://schemas.microsoft.com/office/drawing/2018/hyperlinkcolor" val="tx"/>
                    </a:ext>
                  </a:extLst>
                </a:hlinkClick>
              </a:rPr>
              <a:t>pleural-catheter-system</a:t>
            </a:r>
            <a:r>
              <a:rPr lang="en" sz="1200" dirty="0">
                <a:solidFill>
                  <a:schemeClr val="dk1"/>
                </a:solidFill>
                <a:latin typeface="Playfair Display"/>
                <a:ea typeface="+mn-lt"/>
                <a:cs typeface="+mn-lt"/>
              </a:rPr>
              <a:t> </a:t>
            </a:r>
            <a:endParaRPr lang="en-US" sz="1200" dirty="0">
              <a:solidFill>
                <a:schemeClr val="dk1"/>
              </a:solidFill>
              <a:latin typeface="Playfair Display"/>
            </a:endParaRPr>
          </a:p>
          <a:p>
            <a:pPr marL="0">
              <a:lnSpc>
                <a:spcPct val="100000"/>
              </a:lnSpc>
              <a:spcBef>
                <a:spcPts val="0"/>
              </a:spcBef>
            </a:pPr>
            <a:endParaRPr lang="en" sz="1200">
              <a:solidFill>
                <a:schemeClr val="dk1"/>
              </a:solidFill>
              <a:latin typeface="Playfair Display"/>
            </a:endParaRPr>
          </a:p>
          <a:p>
            <a:pPr marL="0">
              <a:lnSpc>
                <a:spcPct val="100000"/>
              </a:lnSpc>
              <a:spcBef>
                <a:spcPts val="0"/>
              </a:spcBef>
            </a:pPr>
            <a:r>
              <a:rPr lang="en" sz="1200" dirty="0">
                <a:solidFill>
                  <a:schemeClr val="dk1"/>
                </a:solidFill>
                <a:latin typeface="Playfair Display"/>
              </a:rPr>
              <a:t>Cardinal Health. (n.d.). </a:t>
            </a:r>
            <a:r>
              <a:rPr lang="en" sz="1200" i="1" dirty="0" err="1">
                <a:solidFill>
                  <a:schemeClr val="dk1"/>
                </a:solidFill>
                <a:latin typeface="Playfair Display"/>
              </a:rPr>
              <a:t>ArgyleTM</a:t>
            </a:r>
            <a:r>
              <a:rPr lang="en" sz="1200" i="1" dirty="0">
                <a:solidFill>
                  <a:schemeClr val="dk1"/>
                </a:solidFill>
                <a:latin typeface="Playfair Display"/>
              </a:rPr>
              <a:t> trocar catheters - cardinal health</a:t>
            </a:r>
            <a:r>
              <a:rPr lang="en" sz="1200" dirty="0">
                <a:solidFill>
                  <a:schemeClr val="dk1"/>
                </a:solidFill>
                <a:latin typeface="Playfair Display"/>
              </a:rPr>
              <a:t>. </a:t>
            </a:r>
            <a:r>
              <a:rPr lang="en" sz="1200" dirty="0" err="1">
                <a:solidFill>
                  <a:schemeClr val="dk1"/>
                </a:solidFill>
                <a:latin typeface="Playfair Display"/>
              </a:rPr>
              <a:t>ArgyleTM</a:t>
            </a:r>
            <a:r>
              <a:rPr lang="en" sz="1200" dirty="0">
                <a:solidFill>
                  <a:schemeClr val="dk1"/>
                </a:solidFill>
                <a:latin typeface="Playfair Display"/>
              </a:rPr>
              <a:t> trocar catheters.</a:t>
            </a:r>
            <a:endParaRPr lang="en-US" sz="1200" dirty="0">
              <a:solidFill>
                <a:schemeClr val="dk1"/>
              </a:solidFill>
              <a:latin typeface="Playfair Display"/>
            </a:endParaRPr>
          </a:p>
          <a:p>
            <a:pPr marL="457200">
              <a:lnSpc>
                <a:spcPct val="100000"/>
              </a:lnSpc>
              <a:spcBef>
                <a:spcPts val="0"/>
              </a:spcBef>
            </a:pPr>
            <a:r>
              <a:rPr lang="en" sz="1200" dirty="0">
                <a:solidFill>
                  <a:schemeClr val="dk1"/>
                </a:solidFill>
                <a:latin typeface="Playfair Display"/>
                <a:hlinkClick r:id="rId3">
                  <a:extLst>
                    <a:ext uri="{A12FA001-AC4F-418D-AE19-62706E023703}">
                      <ahyp:hlinkClr xmlns:ahyp="http://schemas.microsoft.com/office/drawing/2018/hyperlinkcolor" val="tx"/>
                    </a:ext>
                  </a:extLst>
                </a:hlinkClick>
              </a:rPr>
              <a:t>https://www.cardinalhealth.co.uk/en_gb/medical-products/operating-room/cardiothoracic/thoracic-catheters-and-trocars/argyle-trocar-catheters.html</a:t>
            </a:r>
            <a:r>
              <a:rPr lang="en" sz="1200" dirty="0">
                <a:solidFill>
                  <a:schemeClr val="dk1"/>
                </a:solidFill>
                <a:latin typeface="Playfair Display"/>
              </a:rPr>
              <a:t> </a:t>
            </a:r>
            <a:endParaRPr lang="en-US" sz="1200" dirty="0">
              <a:solidFill>
                <a:schemeClr val="dk1"/>
              </a:solidFill>
              <a:latin typeface="Playfair Display"/>
            </a:endParaRPr>
          </a:p>
          <a:p>
            <a:pPr marL="457200">
              <a:lnSpc>
                <a:spcPct val="100000"/>
              </a:lnSpc>
              <a:spcBef>
                <a:spcPts val="0"/>
              </a:spcBef>
            </a:pPr>
            <a:endParaRPr lang="en-US" sz="1200">
              <a:solidFill>
                <a:srgbClr val="000000"/>
              </a:solidFill>
              <a:latin typeface="Playfair Display"/>
            </a:endParaRPr>
          </a:p>
          <a:p>
            <a:pPr marL="0">
              <a:lnSpc>
                <a:spcPct val="100000"/>
              </a:lnSpc>
              <a:spcBef>
                <a:spcPts val="0"/>
              </a:spcBef>
            </a:pPr>
            <a:r>
              <a:rPr lang="en" sz="1200">
                <a:solidFill>
                  <a:schemeClr val="dk1"/>
                </a:solidFill>
                <a:latin typeface="Playfair Display"/>
              </a:rPr>
              <a:t>Cook Medical. (n.d.). Wayne Pneumothorax Catheter Set. </a:t>
            </a:r>
            <a:endParaRPr lang="en-US" sz="1200">
              <a:solidFill>
                <a:schemeClr val="dk1"/>
              </a:solidFill>
              <a:latin typeface="Playfair Display"/>
            </a:endParaRPr>
          </a:p>
          <a:p>
            <a:pPr marL="610235" lvl="1" indent="0">
              <a:lnSpc>
                <a:spcPct val="100000"/>
              </a:lnSpc>
              <a:spcBef>
                <a:spcPts val="0"/>
              </a:spcBef>
              <a:buNone/>
            </a:pPr>
            <a:r>
              <a:rPr lang="en" sz="1200" dirty="0">
                <a:solidFill>
                  <a:schemeClr val="dk1"/>
                </a:solidFill>
                <a:latin typeface="Playfair Display"/>
                <a:hlinkClick r:id="rId4">
                  <a:extLst>
                    <a:ext uri="{A12FA001-AC4F-418D-AE19-62706E023703}">
                      <ahyp:hlinkClr xmlns:ahyp="http://schemas.microsoft.com/office/drawing/2018/hyperlinkcolor" val="tx"/>
                    </a:ext>
                  </a:extLst>
                </a:hlinkClick>
              </a:rPr>
              <a:t>https://www.cookmedical.eu/products/ac405881-4bb9-42c0-bd4d-70b4dee22bd4/</a:t>
            </a:r>
            <a:r>
              <a:rPr lang="en" sz="1200" dirty="0">
                <a:solidFill>
                  <a:schemeClr val="dk1"/>
                </a:solidFill>
                <a:latin typeface="Playfair Display"/>
              </a:rPr>
              <a:t> </a:t>
            </a:r>
            <a:endParaRPr lang="en-US" sz="1200">
              <a:solidFill>
                <a:schemeClr val="dk1"/>
              </a:solidFill>
              <a:latin typeface="Playfair Display"/>
            </a:endParaRPr>
          </a:p>
          <a:p>
            <a:pPr marL="0">
              <a:lnSpc>
                <a:spcPct val="100000"/>
              </a:lnSpc>
              <a:spcBef>
                <a:spcPts val="1200"/>
              </a:spcBef>
            </a:pPr>
            <a:r>
              <a:rPr lang="en" sz="1200">
                <a:solidFill>
                  <a:schemeClr val="dk1"/>
                </a:solidFill>
                <a:latin typeface="Playfair Display"/>
              </a:rPr>
              <a:t>Nickson, C. (2020). Intercostal Catheter (Chest Drain). </a:t>
            </a:r>
            <a:r>
              <a:rPr lang="en" sz="1200" dirty="0">
                <a:solidFill>
                  <a:schemeClr val="dk1"/>
                </a:solidFill>
                <a:latin typeface="Playfair Display"/>
                <a:hlinkClick r:id="rId5">
                  <a:extLst>
                    <a:ext uri="{A12FA001-AC4F-418D-AE19-62706E023703}">
                      <ahyp:hlinkClr xmlns:ahyp="http://schemas.microsoft.com/office/drawing/2018/hyperlinkcolor" val="tx"/>
                    </a:ext>
                  </a:extLst>
                </a:hlinkClick>
              </a:rPr>
              <a:t>https://litfl.com/intercostal-catheter-chest-drain/</a:t>
            </a:r>
            <a:r>
              <a:rPr lang="en" sz="1200" dirty="0">
                <a:solidFill>
                  <a:schemeClr val="dk1"/>
                </a:solidFill>
                <a:latin typeface="Playfair Display"/>
              </a:rPr>
              <a:t> </a:t>
            </a:r>
            <a:endParaRPr lang="en-US" sz="1200" dirty="0">
              <a:solidFill>
                <a:schemeClr val="dk1"/>
              </a:solidFill>
              <a:latin typeface="Playfair Display"/>
            </a:endParaRPr>
          </a:p>
          <a:p>
            <a:pPr marL="0">
              <a:lnSpc>
                <a:spcPct val="100000"/>
              </a:lnSpc>
              <a:spcBef>
                <a:spcPts val="1200"/>
              </a:spcBef>
            </a:pPr>
            <a:r>
              <a:rPr lang="en" sz="1200">
                <a:solidFill>
                  <a:schemeClr val="dk1"/>
                </a:solidFill>
                <a:latin typeface="Playfair Display"/>
              </a:rPr>
              <a:t>Potter, P. A., &amp; Perry, A. G. (2010). </a:t>
            </a:r>
            <a:r>
              <a:rPr lang="en" sz="1200" i="1">
                <a:solidFill>
                  <a:schemeClr val="dk1"/>
                </a:solidFill>
                <a:latin typeface="Playfair Display"/>
              </a:rPr>
              <a:t>Fundamentals of Nursing</a:t>
            </a:r>
            <a:r>
              <a:rPr lang="en" sz="1200">
                <a:solidFill>
                  <a:schemeClr val="dk1"/>
                </a:solidFill>
                <a:latin typeface="Playfair Display"/>
              </a:rPr>
              <a:t> (4th ed.). Elsevier. </a:t>
            </a:r>
            <a:endParaRPr lang="en-US" sz="1200">
              <a:solidFill>
                <a:schemeClr val="dk1"/>
              </a:solidFill>
              <a:latin typeface="Playfair Display"/>
            </a:endParaRPr>
          </a:p>
          <a:p>
            <a:pPr marL="0">
              <a:lnSpc>
                <a:spcPct val="100000"/>
              </a:lnSpc>
              <a:spcBef>
                <a:spcPts val="1200"/>
              </a:spcBef>
            </a:pPr>
            <a:r>
              <a:rPr lang="en" sz="1200" dirty="0" err="1">
                <a:solidFill>
                  <a:schemeClr val="dk1"/>
                </a:solidFill>
                <a:latin typeface="Playfair Display"/>
              </a:rPr>
              <a:t>Urden</a:t>
            </a:r>
            <a:r>
              <a:rPr lang="en" sz="1200" dirty="0">
                <a:solidFill>
                  <a:schemeClr val="dk1"/>
                </a:solidFill>
                <a:latin typeface="Playfair Display"/>
              </a:rPr>
              <a:t>, L.D., Stacy, K.M., &amp; Lough, M.E. (2018). Critical care nursing: diagnosis and management (8th ed.). ISBN:                                      </a:t>
            </a:r>
            <a:endParaRPr lang="en-US" sz="1200" dirty="0">
              <a:solidFill>
                <a:schemeClr val="dk1"/>
              </a:solidFill>
              <a:latin typeface="Playfair Display"/>
            </a:endParaRPr>
          </a:p>
          <a:p>
            <a:pPr marL="0">
              <a:lnSpc>
                <a:spcPct val="100000"/>
              </a:lnSpc>
              <a:spcBef>
                <a:spcPts val="1200"/>
              </a:spcBef>
            </a:pPr>
            <a:r>
              <a:rPr lang="en" sz="1200">
                <a:solidFill>
                  <a:schemeClr val="dk1"/>
                </a:solidFill>
                <a:latin typeface="Playfair Display"/>
              </a:rPr>
              <a:t>   978-0-323-44752-2</a:t>
            </a:r>
            <a:endParaRPr lang="en-US" sz="1200">
              <a:solidFill>
                <a:schemeClr val="dk1"/>
              </a:solidFill>
              <a:latin typeface="Playfair Display"/>
            </a:endParaRPr>
          </a:p>
          <a:p>
            <a:pPr marL="0">
              <a:lnSpc>
                <a:spcPct val="100000"/>
              </a:lnSpc>
              <a:spcBef>
                <a:spcPts val="1200"/>
              </a:spcBef>
            </a:pPr>
            <a:r>
              <a:rPr lang="en" sz="1200" dirty="0">
                <a:solidFill>
                  <a:schemeClr val="dk1"/>
                </a:solidFill>
                <a:latin typeface="Playfair Display"/>
              </a:rPr>
              <a:t>Zisis C, </a:t>
            </a:r>
            <a:r>
              <a:rPr lang="en" sz="1200" dirty="0" err="1">
                <a:solidFill>
                  <a:schemeClr val="dk1"/>
                </a:solidFill>
                <a:latin typeface="Playfair Display"/>
              </a:rPr>
              <a:t>Tsirgogianni</a:t>
            </a:r>
            <a:r>
              <a:rPr lang="en" sz="1200" dirty="0">
                <a:solidFill>
                  <a:schemeClr val="dk1"/>
                </a:solidFill>
                <a:latin typeface="Playfair Display"/>
              </a:rPr>
              <a:t> K, Lazaridis G, Lampaki S, Baka S, </a:t>
            </a:r>
            <a:r>
              <a:rPr lang="en" sz="1200" dirty="0" err="1">
                <a:solidFill>
                  <a:schemeClr val="dk1"/>
                </a:solidFill>
                <a:latin typeface="Playfair Display"/>
              </a:rPr>
              <a:t>Mpoukovinas</a:t>
            </a:r>
            <a:r>
              <a:rPr lang="en" sz="1200" dirty="0">
                <a:solidFill>
                  <a:schemeClr val="dk1"/>
                </a:solidFill>
                <a:latin typeface="Playfair Display"/>
              </a:rPr>
              <a:t> I, Karavasilis V, </a:t>
            </a:r>
            <a:r>
              <a:rPr lang="en" sz="1200" dirty="0" err="1">
                <a:solidFill>
                  <a:schemeClr val="dk1"/>
                </a:solidFill>
                <a:latin typeface="Playfair Display"/>
              </a:rPr>
              <a:t>Kioumis</a:t>
            </a:r>
            <a:r>
              <a:rPr lang="en" sz="1200" dirty="0">
                <a:solidFill>
                  <a:schemeClr val="dk1"/>
                </a:solidFill>
                <a:latin typeface="Playfair Display"/>
              </a:rPr>
              <a:t> I, </a:t>
            </a:r>
            <a:r>
              <a:rPr lang="en" sz="1200" dirty="0" err="1">
                <a:solidFill>
                  <a:schemeClr val="dk1"/>
                </a:solidFill>
                <a:latin typeface="Playfair Display"/>
              </a:rPr>
              <a:t>Pitsiou</a:t>
            </a:r>
            <a:r>
              <a:rPr lang="en" sz="1200" dirty="0">
                <a:solidFill>
                  <a:schemeClr val="dk1"/>
                </a:solidFill>
                <a:latin typeface="Playfair Display"/>
              </a:rPr>
              <a:t> G, </a:t>
            </a:r>
            <a:endParaRPr lang="en-US" sz="1200" dirty="0">
              <a:solidFill>
                <a:schemeClr val="dk1"/>
              </a:solidFill>
              <a:latin typeface="Playfair Display"/>
            </a:endParaRPr>
          </a:p>
          <a:p>
            <a:pPr marL="0">
              <a:lnSpc>
                <a:spcPct val="100000"/>
              </a:lnSpc>
              <a:spcBef>
                <a:spcPts val="0"/>
              </a:spcBef>
            </a:pPr>
            <a:r>
              <a:rPr lang="en" sz="1200" dirty="0">
                <a:solidFill>
                  <a:schemeClr val="dk1"/>
                </a:solidFill>
                <a:latin typeface="Playfair Display"/>
              </a:rPr>
              <a:t>   </a:t>
            </a:r>
            <a:r>
              <a:rPr lang="en" sz="1200" dirty="0" err="1">
                <a:solidFill>
                  <a:schemeClr val="dk1"/>
                </a:solidFill>
                <a:latin typeface="Playfair Display"/>
              </a:rPr>
              <a:t>Katsikogiannis</a:t>
            </a:r>
            <a:r>
              <a:rPr lang="en" sz="1200" dirty="0">
                <a:solidFill>
                  <a:schemeClr val="dk1"/>
                </a:solidFill>
                <a:latin typeface="Playfair Display"/>
              </a:rPr>
              <a:t> N, Tsakiridis K, </a:t>
            </a:r>
            <a:r>
              <a:rPr lang="en" sz="1200" dirty="0" err="1">
                <a:solidFill>
                  <a:schemeClr val="dk1"/>
                </a:solidFill>
                <a:latin typeface="Playfair Display"/>
              </a:rPr>
              <a:t>Rapti</a:t>
            </a:r>
            <a:r>
              <a:rPr lang="en" sz="1200" dirty="0">
                <a:solidFill>
                  <a:schemeClr val="dk1"/>
                </a:solidFill>
                <a:latin typeface="Playfair Display"/>
              </a:rPr>
              <a:t> A, </a:t>
            </a:r>
            <a:r>
              <a:rPr lang="en" sz="1200" dirty="0" err="1">
                <a:solidFill>
                  <a:schemeClr val="dk1"/>
                </a:solidFill>
                <a:latin typeface="Playfair Display"/>
              </a:rPr>
              <a:t>Trakada</a:t>
            </a:r>
            <a:r>
              <a:rPr lang="en" sz="1200" dirty="0">
                <a:solidFill>
                  <a:schemeClr val="dk1"/>
                </a:solidFill>
                <a:latin typeface="Playfair Display"/>
              </a:rPr>
              <a:t> G, Karapantzos I, Karapantzou C, </a:t>
            </a:r>
            <a:r>
              <a:rPr lang="en" sz="1200" dirty="0" err="1">
                <a:solidFill>
                  <a:schemeClr val="dk1"/>
                </a:solidFill>
                <a:latin typeface="Playfair Display"/>
              </a:rPr>
              <a:t>Zissimopoulos</a:t>
            </a:r>
            <a:r>
              <a:rPr lang="en" sz="1200" dirty="0">
                <a:solidFill>
                  <a:schemeClr val="dk1"/>
                </a:solidFill>
                <a:latin typeface="Playfair Display"/>
              </a:rPr>
              <a:t> A, </a:t>
            </a:r>
            <a:endParaRPr lang="en-US" sz="1200" dirty="0">
              <a:solidFill>
                <a:schemeClr val="dk1"/>
              </a:solidFill>
              <a:latin typeface="Playfair Display"/>
            </a:endParaRPr>
          </a:p>
          <a:p>
            <a:pPr marL="457200">
              <a:lnSpc>
                <a:spcPct val="100000"/>
              </a:lnSpc>
              <a:spcBef>
                <a:spcPts val="0"/>
              </a:spcBef>
            </a:pPr>
            <a:r>
              <a:rPr lang="en" sz="1200" dirty="0">
                <a:solidFill>
                  <a:schemeClr val="dk1"/>
                </a:solidFill>
                <a:latin typeface="Playfair Display"/>
              </a:rPr>
              <a:t>Zarogoulidis K, Zarogoulidis P. Chest drainage systems in use. Ann Transl Med. 2015 Mar;3(3):43. </a:t>
            </a:r>
            <a:r>
              <a:rPr lang="en" sz="1200" dirty="0" err="1">
                <a:solidFill>
                  <a:schemeClr val="dk1"/>
                </a:solidFill>
                <a:latin typeface="Playfair Display"/>
              </a:rPr>
              <a:t>doi</a:t>
            </a:r>
            <a:r>
              <a:rPr lang="en" sz="1200" dirty="0">
                <a:solidFill>
                  <a:schemeClr val="dk1"/>
                </a:solidFill>
                <a:latin typeface="Playfair Display"/>
              </a:rPr>
              <a:t>: 10.3978/j.issn.2305-5839.2015.02.09. PMID: 25815304; PMCID: PMC4356865.</a:t>
            </a:r>
            <a:endParaRPr lang="en-US" sz="1200" dirty="0">
              <a:solidFill>
                <a:schemeClr val="dk1"/>
              </a:solidFill>
              <a:latin typeface="Playfair Display"/>
            </a:endParaRPr>
          </a:p>
          <a:p>
            <a:pPr marL="151765">
              <a:lnSpc>
                <a:spcPct val="100000"/>
              </a:lnSpc>
            </a:pPr>
            <a:endParaRPr lang="en-US" sz="1200">
              <a:solidFill>
                <a:srgbClr val="156082"/>
              </a:solidFill>
              <a:latin typeface="Playfair Display"/>
            </a:endParaRPr>
          </a:p>
        </p:txBody>
      </p:sp>
      <p:pic>
        <p:nvPicPr>
          <p:cNvPr id="4" name="Picture 3" descr="A green and black diamond&#10;&#10;AI-generated content may be incorrect.">
            <a:extLst>
              <a:ext uri="{FF2B5EF4-FFF2-40B4-BE49-F238E27FC236}">
                <a16:creationId xmlns:a16="http://schemas.microsoft.com/office/drawing/2014/main" id="{F07DDE6B-FF19-9FFF-20F1-A024AE45F577}"/>
              </a:ext>
            </a:extLst>
          </p:cNvPr>
          <p:cNvPicPr>
            <a:picLocks noChangeAspect="1"/>
          </p:cNvPicPr>
          <p:nvPr/>
        </p:nvPicPr>
        <p:blipFill>
          <a:blip r:embed="rId6"/>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92127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D081C-D7C8-804F-146F-DDF22D8FF0E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BE535FB-D33D-5674-DAE5-F287C59D9A7A}"/>
              </a:ext>
            </a:extLst>
          </p:cNvPr>
          <p:cNvSpPr>
            <a:spLocks noGrp="1"/>
          </p:cNvSpPr>
          <p:nvPr>
            <p:ph type="body" idx="1"/>
          </p:nvPr>
        </p:nvSpPr>
        <p:spPr>
          <a:xfrm>
            <a:off x="1625600" y="2529797"/>
            <a:ext cx="8039697" cy="900546"/>
          </a:xfrm>
        </p:spPr>
        <p:txBody>
          <a:bodyPr spcFirstLastPara="1" vert="horz" lIns="91440" tIns="45720" rIns="91440" bIns="45720" rtlCol="0" anchor="t">
            <a:noAutofit/>
          </a:bodyPr>
          <a:lstStyle/>
          <a:p>
            <a:pPr marL="151765" algn="ctr">
              <a:lnSpc>
                <a:spcPct val="100000"/>
              </a:lnSpc>
            </a:pPr>
            <a:r>
              <a:rPr lang="en" sz="2400">
                <a:solidFill>
                  <a:schemeClr val="dk1"/>
                </a:solidFill>
                <a:latin typeface="Playfair Display"/>
                <a:ea typeface="+mn-lt"/>
                <a:cs typeface="+mn-lt"/>
              </a:rPr>
              <a:t>You can find this presentation on the Staff Resource Center under Transition to Practice</a:t>
            </a:r>
            <a:endParaRPr lang="en-US" sz="2400">
              <a:solidFill>
                <a:schemeClr val="dk1"/>
              </a:solidFill>
              <a:latin typeface="Playfair Display"/>
            </a:endParaRPr>
          </a:p>
          <a:p>
            <a:pPr marL="151765"/>
            <a:endParaRPr lang="en-US" sz="1200">
              <a:latin typeface="Playfair Display"/>
            </a:endParaRPr>
          </a:p>
        </p:txBody>
      </p:sp>
      <p:pic>
        <p:nvPicPr>
          <p:cNvPr id="4" name="Picture 3" descr="A green and black diamond&#10;&#10;AI-generated content may be incorrect.">
            <a:extLst>
              <a:ext uri="{FF2B5EF4-FFF2-40B4-BE49-F238E27FC236}">
                <a16:creationId xmlns:a16="http://schemas.microsoft.com/office/drawing/2014/main" id="{CAB0DE30-7A71-68BA-40E0-83F62B6606A7}"/>
              </a:ext>
            </a:extLst>
          </p:cNvPr>
          <p:cNvPicPr>
            <a:picLocks noChangeAspect="1"/>
          </p:cNvPicPr>
          <p:nvPr/>
        </p:nvPicPr>
        <p:blipFill>
          <a:blip r:embed="rId2"/>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421024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6EE040-362D-4B03-08A4-4DFE727EFA75}"/>
              </a:ext>
            </a:extLst>
          </p:cNvPr>
          <p:cNvSpPr/>
          <p:nvPr/>
        </p:nvSpPr>
        <p:spPr>
          <a:xfrm>
            <a:off x="4185920" y="716111"/>
            <a:ext cx="3454400" cy="2235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a:extLst>
              <a:ext uri="{FF2B5EF4-FFF2-40B4-BE49-F238E27FC236}">
                <a16:creationId xmlns:a16="http://schemas.microsoft.com/office/drawing/2014/main" id="{B9273C4E-60DF-E3C9-288E-A65BB145C7C1}"/>
              </a:ext>
            </a:extLst>
          </p:cNvPr>
          <p:cNvSpPr txBox="1"/>
          <p:nvPr/>
        </p:nvSpPr>
        <p:spPr>
          <a:xfrm>
            <a:off x="3230880" y="2413337"/>
            <a:ext cx="5364480" cy="1015663"/>
          </a:xfrm>
          <a:prstGeom prst="rect">
            <a:avLst/>
          </a:prstGeom>
          <a:noFill/>
        </p:spPr>
        <p:txBody>
          <a:bodyPr wrap="square" lIns="91440" tIns="45720" rIns="91440" bIns="45720" rtlCol="0" anchor="t">
            <a:spAutoFit/>
          </a:bodyPr>
          <a:lstStyle/>
          <a:p>
            <a:pPr algn="ctr"/>
            <a:r>
              <a:rPr lang="en-US" sz="6000">
                <a:latin typeface="Playfair Display"/>
              </a:rPr>
              <a:t>Questions?</a:t>
            </a:r>
          </a:p>
        </p:txBody>
      </p:sp>
      <p:sp>
        <p:nvSpPr>
          <p:cNvPr id="3" name="Rectangle 2">
            <a:extLst>
              <a:ext uri="{FF2B5EF4-FFF2-40B4-BE49-F238E27FC236}">
                <a16:creationId xmlns:a16="http://schemas.microsoft.com/office/drawing/2014/main" id="{EA718002-4288-C50B-CD3E-6CB88DBCD3A3}"/>
              </a:ext>
            </a:extLst>
          </p:cNvPr>
          <p:cNvSpPr/>
          <p:nvPr/>
        </p:nvSpPr>
        <p:spPr>
          <a:xfrm>
            <a:off x="328448" y="5215758"/>
            <a:ext cx="6043448" cy="1524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een letter on a black background&#10;&#10;AI-generated content may be incorrect.">
            <a:extLst>
              <a:ext uri="{FF2B5EF4-FFF2-40B4-BE49-F238E27FC236}">
                <a16:creationId xmlns:a16="http://schemas.microsoft.com/office/drawing/2014/main" id="{19E41DF9-99AA-5A01-1C4A-9252357A7D78}"/>
              </a:ext>
            </a:extLst>
          </p:cNvPr>
          <p:cNvPicPr>
            <a:picLocks noChangeAspect="1"/>
          </p:cNvPicPr>
          <p:nvPr/>
        </p:nvPicPr>
        <p:blipFill>
          <a:blip r:embed="rId2"/>
          <a:stretch>
            <a:fillRect/>
          </a:stretch>
        </p:blipFill>
        <p:spPr>
          <a:xfrm>
            <a:off x="559670" y="5568745"/>
            <a:ext cx="3931981" cy="820993"/>
          </a:xfrm>
          <a:prstGeom prst="rect">
            <a:avLst/>
          </a:prstGeom>
        </p:spPr>
      </p:pic>
    </p:spTree>
    <p:extLst>
      <p:ext uri="{BB962C8B-B14F-4D97-AF65-F5344CB8AC3E}">
        <p14:creationId xmlns:p14="http://schemas.microsoft.com/office/powerpoint/2010/main" val="2563591608"/>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the body&#10;&#10;AI-generated content may be incorrect.">
            <a:extLst>
              <a:ext uri="{FF2B5EF4-FFF2-40B4-BE49-F238E27FC236}">
                <a16:creationId xmlns:a16="http://schemas.microsoft.com/office/drawing/2014/main" id="{3701F20A-DC73-CB89-01B1-47C821F79076}"/>
              </a:ext>
            </a:extLst>
          </p:cNvPr>
          <p:cNvPicPr>
            <a:picLocks noChangeAspect="1"/>
          </p:cNvPicPr>
          <p:nvPr/>
        </p:nvPicPr>
        <p:blipFill>
          <a:blip r:embed="rId3"/>
          <a:srcRect r="5743" b="-102"/>
          <a:stretch>
            <a:fillRect/>
          </a:stretch>
        </p:blipFill>
        <p:spPr>
          <a:xfrm>
            <a:off x="6683956" y="1426177"/>
            <a:ext cx="3320047" cy="4519506"/>
          </a:xfrm>
          <a:prstGeom prst="rect">
            <a:avLst/>
          </a:prstGeom>
        </p:spPr>
      </p:pic>
      <p:sp>
        <p:nvSpPr>
          <p:cNvPr id="2" name="Title 1">
            <a:extLst>
              <a:ext uri="{FF2B5EF4-FFF2-40B4-BE49-F238E27FC236}">
                <a16:creationId xmlns:a16="http://schemas.microsoft.com/office/drawing/2014/main" id="{FF418652-A482-5EA2-A96B-4F6A63E9AE70}"/>
              </a:ext>
            </a:extLst>
          </p:cNvPr>
          <p:cNvSpPr>
            <a:spLocks noGrp="1"/>
          </p:cNvSpPr>
          <p:nvPr>
            <p:ph type="title"/>
          </p:nvPr>
        </p:nvSpPr>
        <p:spPr>
          <a:xfrm>
            <a:off x="852055" y="690033"/>
            <a:ext cx="8046000" cy="992400"/>
          </a:xfrm>
        </p:spPr>
        <p:txBody>
          <a:bodyPr/>
          <a:lstStyle/>
          <a:p>
            <a:r>
              <a:rPr lang="en-US" sz="4000">
                <a:solidFill>
                  <a:srgbClr val="000000"/>
                </a:solidFill>
                <a:latin typeface="Playfair Display"/>
              </a:rPr>
              <a:t>What is the Pleural Space?</a:t>
            </a:r>
            <a:endParaRPr lang="en-US" sz="5850">
              <a:latin typeface="Playfair Display"/>
            </a:endParaRPr>
          </a:p>
        </p:txBody>
      </p:sp>
      <p:sp>
        <p:nvSpPr>
          <p:cNvPr id="3" name="Text Placeholder 2">
            <a:extLst>
              <a:ext uri="{FF2B5EF4-FFF2-40B4-BE49-F238E27FC236}">
                <a16:creationId xmlns:a16="http://schemas.microsoft.com/office/drawing/2014/main" id="{14A428C5-44E1-5881-CEB5-AEC5D98270EA}"/>
              </a:ext>
            </a:extLst>
          </p:cNvPr>
          <p:cNvSpPr>
            <a:spLocks noGrp="1"/>
          </p:cNvSpPr>
          <p:nvPr>
            <p:ph type="body" idx="1"/>
          </p:nvPr>
        </p:nvSpPr>
        <p:spPr>
          <a:xfrm>
            <a:off x="932873" y="1685636"/>
            <a:ext cx="6094819" cy="4006273"/>
          </a:xfrm>
        </p:spPr>
        <p:txBody>
          <a:bodyPr spcFirstLastPara="1" vert="horz" lIns="91440" tIns="45720" rIns="91440" bIns="45720" rtlCol="0" anchor="t">
            <a:noAutofit/>
          </a:bodyPr>
          <a:lstStyle/>
          <a:p>
            <a:pPr marL="151765"/>
            <a:r>
              <a:rPr lang="en" sz="2400">
                <a:solidFill>
                  <a:srgbClr val="1F1F1F"/>
                </a:solidFill>
                <a:latin typeface="Playfair Display"/>
                <a:ea typeface="+mn-lt"/>
                <a:cs typeface="+mn-lt"/>
              </a:rPr>
              <a:t>The pleural cavity is a very thin potential space located between the parietal and the visceral pleura. </a:t>
            </a:r>
            <a:endParaRPr lang="en" sz="2400" u="sng">
              <a:solidFill>
                <a:srgbClr val="1F1F1F"/>
              </a:solidFill>
              <a:latin typeface="Playfair Display"/>
              <a:ea typeface="+mn-lt"/>
              <a:cs typeface="+mn-lt"/>
            </a:endParaRPr>
          </a:p>
          <a:p>
            <a:pPr marL="151765"/>
            <a:endParaRPr lang="en" sz="2400">
              <a:solidFill>
                <a:srgbClr val="1F1F1F"/>
              </a:solidFill>
              <a:latin typeface="Playfair Display"/>
              <a:ea typeface="+mn-lt"/>
              <a:cs typeface="+mn-lt"/>
            </a:endParaRPr>
          </a:p>
          <a:p>
            <a:pPr marL="151765"/>
            <a:r>
              <a:rPr lang="en" sz="2400">
                <a:solidFill>
                  <a:schemeClr val="tx1"/>
                </a:solidFill>
                <a:latin typeface="Playfair Display"/>
                <a:ea typeface="+mn-lt"/>
                <a:cs typeface="+mn-lt"/>
              </a:rPr>
              <a:t>The visceral and parietal pleura are bound by connective tissue to the surface of the lung and inner surface of the chest wall.</a:t>
            </a:r>
            <a:endParaRPr lang="en" sz="2400">
              <a:solidFill>
                <a:schemeClr val="tx1"/>
              </a:solidFill>
              <a:latin typeface="Playfair Display"/>
            </a:endParaRPr>
          </a:p>
          <a:p>
            <a:pPr marL="151765"/>
            <a:endParaRPr lang="en" sz="2400">
              <a:solidFill>
                <a:schemeClr val="tx1"/>
              </a:solidFill>
              <a:latin typeface="Playfair Display"/>
              <a:ea typeface="+mn-lt"/>
              <a:cs typeface="+mn-lt"/>
            </a:endParaRPr>
          </a:p>
          <a:p>
            <a:pPr marL="151765"/>
            <a:r>
              <a:rPr lang="en" sz="2400" dirty="0">
                <a:solidFill>
                  <a:schemeClr val="tx1"/>
                </a:solidFill>
                <a:latin typeface="Playfair Display"/>
                <a:ea typeface="+mn-lt"/>
                <a:cs typeface="+mn-lt"/>
              </a:rPr>
              <a:t>The pleural cavity (space) contains a small amount of fluid and some free cells that reduce friction between these layers to aid </a:t>
            </a:r>
            <a:r>
              <a:rPr lang="en" sz="2400">
                <a:solidFill>
                  <a:schemeClr val="tx1"/>
                </a:solidFill>
                <a:latin typeface="Playfair Display"/>
                <a:ea typeface="+mn-lt"/>
                <a:cs typeface="+mn-lt"/>
              </a:rPr>
              <a:t>in effective respirations</a:t>
            </a:r>
            <a:r>
              <a:rPr lang="en" sz="2400" dirty="0">
                <a:solidFill>
                  <a:schemeClr val="tx1"/>
                </a:solidFill>
                <a:latin typeface="Playfair Display"/>
                <a:ea typeface="+mn-lt"/>
                <a:cs typeface="+mn-lt"/>
              </a:rPr>
              <a:t>.</a:t>
            </a:r>
            <a:endParaRPr lang="en" sz="2400" dirty="0">
              <a:solidFill>
                <a:schemeClr val="tx1"/>
              </a:solidFill>
              <a:latin typeface="Playfair Display"/>
            </a:endParaRPr>
          </a:p>
        </p:txBody>
      </p:sp>
      <p:pic>
        <p:nvPicPr>
          <p:cNvPr id="4" name="Picture 3" descr="A green and black diamond&#10;&#10;AI-generated content may be incorrect.">
            <a:extLst>
              <a:ext uri="{FF2B5EF4-FFF2-40B4-BE49-F238E27FC236}">
                <a16:creationId xmlns:a16="http://schemas.microsoft.com/office/drawing/2014/main" id="{82631BA7-E0FD-8653-6E78-19E64190DCF2}"/>
              </a:ext>
            </a:extLst>
          </p:cNvPr>
          <p:cNvPicPr>
            <a:picLocks noChangeAspect="1"/>
          </p:cNvPicPr>
          <p:nvPr/>
        </p:nvPicPr>
        <p:blipFill>
          <a:blip r:embed="rId4"/>
          <a:srcRect r="-1587" b="-833"/>
          <a:stretch>
            <a:fillRect/>
          </a:stretch>
        </p:blipFill>
        <p:spPr>
          <a:xfrm>
            <a:off x="-1229" y="389296"/>
            <a:ext cx="851505" cy="1594326"/>
          </a:xfrm>
          <a:prstGeom prst="rect">
            <a:avLst/>
          </a:prstGeom>
        </p:spPr>
      </p:pic>
      <p:sp>
        <p:nvSpPr>
          <p:cNvPr id="5" name="TextBox 4">
            <a:extLst>
              <a:ext uri="{FF2B5EF4-FFF2-40B4-BE49-F238E27FC236}">
                <a16:creationId xmlns:a16="http://schemas.microsoft.com/office/drawing/2014/main" id="{22BAD136-3120-6B0F-B8B0-F53721DFB838}"/>
              </a:ext>
            </a:extLst>
          </p:cNvPr>
          <p:cNvSpPr txBox="1"/>
          <p:nvPr/>
        </p:nvSpPr>
        <p:spPr>
          <a:xfrm>
            <a:off x="8105983" y="6557550"/>
            <a:ext cx="285172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layfair Display"/>
              </a:rPr>
              <a:t>Bekele &amp; </a:t>
            </a:r>
            <a:r>
              <a:rPr lang="en-US" sz="1600" err="1">
                <a:latin typeface="Playfair Display"/>
              </a:rPr>
              <a:t>Alayande</a:t>
            </a:r>
            <a:r>
              <a:rPr lang="en-US" sz="1600">
                <a:latin typeface="Playfair Display"/>
              </a:rPr>
              <a:t>, 2022)</a:t>
            </a:r>
          </a:p>
          <a:p>
            <a:endParaRPr lang="en-US"/>
          </a:p>
          <a:p>
            <a:endParaRPr lang="en-US"/>
          </a:p>
          <a:p>
            <a:pPr algn="ctr"/>
            <a:endParaRPr lang="en-US"/>
          </a:p>
        </p:txBody>
      </p:sp>
    </p:spTree>
    <p:extLst>
      <p:ext uri="{BB962C8B-B14F-4D97-AF65-F5344CB8AC3E}">
        <p14:creationId xmlns:p14="http://schemas.microsoft.com/office/powerpoint/2010/main" val="315308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31B25-42A8-F2BC-94BD-3FB24940A1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B30AC-CA50-2AB4-87A4-6230D263191F}"/>
              </a:ext>
            </a:extLst>
          </p:cNvPr>
          <p:cNvSpPr>
            <a:spLocks noGrp="1"/>
          </p:cNvSpPr>
          <p:nvPr>
            <p:ph type="title"/>
          </p:nvPr>
        </p:nvSpPr>
        <p:spPr/>
        <p:txBody>
          <a:bodyPr/>
          <a:lstStyle/>
          <a:p>
            <a:r>
              <a:rPr lang="en-US" sz="4000">
                <a:solidFill>
                  <a:srgbClr val="000000"/>
                </a:solidFill>
                <a:latin typeface="Playfair Display"/>
              </a:rPr>
              <a:t>Reasons for Chest Tube Insertion</a:t>
            </a:r>
            <a:endParaRPr lang="en-US" sz="4000"/>
          </a:p>
        </p:txBody>
      </p:sp>
      <p:sp>
        <p:nvSpPr>
          <p:cNvPr id="3" name="Text Placeholder 2">
            <a:extLst>
              <a:ext uri="{FF2B5EF4-FFF2-40B4-BE49-F238E27FC236}">
                <a16:creationId xmlns:a16="http://schemas.microsoft.com/office/drawing/2014/main" id="{7761BA74-E7DC-95D8-C7AB-3F652D4BE985}"/>
              </a:ext>
            </a:extLst>
          </p:cNvPr>
          <p:cNvSpPr>
            <a:spLocks noGrp="1"/>
          </p:cNvSpPr>
          <p:nvPr>
            <p:ph type="body" idx="1"/>
          </p:nvPr>
        </p:nvSpPr>
        <p:spPr>
          <a:xfrm>
            <a:off x="1117600" y="1905000"/>
            <a:ext cx="8046000" cy="4064000"/>
          </a:xfrm>
        </p:spPr>
        <p:txBody>
          <a:bodyPr spcFirstLastPara="1" vert="horz" lIns="91440" tIns="45720" rIns="91440" bIns="45720" rtlCol="0" anchor="t">
            <a:noAutofit/>
          </a:bodyPr>
          <a:lstStyle/>
          <a:p>
            <a:pPr marL="151765"/>
            <a:r>
              <a:rPr lang="en" sz="2400">
                <a:solidFill>
                  <a:schemeClr val="dk1"/>
                </a:solidFill>
                <a:latin typeface="Playfair Display"/>
              </a:rPr>
              <a:t>Blood, air or fluid in the intrapleural space disrupts the normal negative pressure and causes the lung to collapse. </a:t>
            </a:r>
          </a:p>
          <a:p>
            <a:pPr marL="151765"/>
            <a:endParaRPr lang="en" sz="2400">
              <a:solidFill>
                <a:schemeClr val="dk1"/>
              </a:solidFill>
              <a:latin typeface="Playfair Display"/>
            </a:endParaRPr>
          </a:p>
          <a:p>
            <a:pPr marL="457200" indent="-342900">
              <a:lnSpc>
                <a:spcPct val="114999"/>
              </a:lnSpc>
              <a:spcBef>
                <a:spcPts val="0"/>
              </a:spcBef>
              <a:buFont typeface="Playfair Display,Sans-Serif"/>
              <a:buChar char="●"/>
            </a:pPr>
            <a:r>
              <a:rPr lang="en" sz="2400">
                <a:solidFill>
                  <a:schemeClr val="dk1"/>
                </a:solidFill>
                <a:latin typeface="Playfair Display"/>
              </a:rPr>
              <a:t>Pneumothorax: Air within the pleural space</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a:solidFill>
                  <a:schemeClr val="dk1"/>
                </a:solidFill>
                <a:latin typeface="Playfair Display"/>
              </a:rPr>
              <a:t>Hemothorax: Blood within the pleural space</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a:solidFill>
                  <a:schemeClr val="dk1"/>
                </a:solidFill>
                <a:latin typeface="Playfair Display"/>
              </a:rPr>
              <a:t>Pleural effusion: Fluid within the pleural space</a:t>
            </a:r>
            <a:endParaRPr lang="en-US" sz="2400">
              <a:solidFill>
                <a:schemeClr val="dk1"/>
              </a:solidFill>
              <a:latin typeface="Playfair Display"/>
            </a:endParaRPr>
          </a:p>
          <a:p>
            <a:pPr marL="457200" indent="-342900">
              <a:lnSpc>
                <a:spcPct val="114999"/>
              </a:lnSpc>
              <a:spcBef>
                <a:spcPts val="0"/>
              </a:spcBef>
              <a:buFont typeface="Playfair Display,Sans-Serif"/>
              <a:buChar char="●"/>
            </a:pPr>
            <a:r>
              <a:rPr lang="en" sz="2400">
                <a:solidFill>
                  <a:schemeClr val="dk1"/>
                </a:solidFill>
                <a:latin typeface="Playfair Display"/>
              </a:rPr>
              <a:t>Empyema: Collection of pus within the pleural cavity</a:t>
            </a:r>
            <a:endParaRPr lang="en">
              <a:solidFill>
                <a:schemeClr val="dk1"/>
              </a:solidFill>
            </a:endParaRPr>
          </a:p>
        </p:txBody>
      </p:sp>
      <p:sp>
        <p:nvSpPr>
          <p:cNvPr id="5" name="TextBox 4">
            <a:extLst>
              <a:ext uri="{FF2B5EF4-FFF2-40B4-BE49-F238E27FC236}">
                <a16:creationId xmlns:a16="http://schemas.microsoft.com/office/drawing/2014/main" id="{9BFE6980-8393-E8CF-5639-98E7643FD43F}"/>
              </a:ext>
            </a:extLst>
          </p:cNvPr>
          <p:cNvSpPr txBox="1"/>
          <p:nvPr/>
        </p:nvSpPr>
        <p:spPr>
          <a:xfrm>
            <a:off x="8341700" y="6554457"/>
            <a:ext cx="237203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latin typeface="Playfair Display"/>
              </a:rPr>
              <a:t>(Potter &amp; Perry, 2010)</a:t>
            </a:r>
            <a:r>
              <a:rPr sz="1600">
                <a:latin typeface="Playfair Display"/>
                <a:ea typeface="Playfair Display"/>
                <a:cs typeface="Playfair Display"/>
              </a:rPr>
              <a:t>​</a:t>
            </a:r>
            <a:endParaRPr lang="en-US"/>
          </a:p>
          <a:p>
            <a:pPr algn="ctr"/>
            <a:endParaRPr lang="en-US"/>
          </a:p>
        </p:txBody>
      </p:sp>
      <p:pic>
        <p:nvPicPr>
          <p:cNvPr id="4" name="Picture 3" descr="A green and black diamond&#10;&#10;AI-generated content may be incorrect.">
            <a:extLst>
              <a:ext uri="{FF2B5EF4-FFF2-40B4-BE49-F238E27FC236}">
                <a16:creationId xmlns:a16="http://schemas.microsoft.com/office/drawing/2014/main" id="{7C5BE4F5-305C-5387-250E-5CDFEEC61FC1}"/>
              </a:ext>
            </a:extLst>
          </p:cNvPr>
          <p:cNvPicPr>
            <a:picLocks noChangeAspect="1"/>
          </p:cNvPicPr>
          <p:nvPr/>
        </p:nvPicPr>
        <p:blipFill>
          <a:blip r:embed="rId3"/>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2379331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F3CB-A339-1F9B-8C21-C11363ED1794}"/>
            </a:ext>
          </a:extLst>
        </p:cNvPr>
        <p:cNvGrpSpPr/>
        <p:nvPr/>
      </p:nvGrpSpPr>
      <p:grpSpPr>
        <a:xfrm>
          <a:off x="0" y="0"/>
          <a:ext cx="0" cy="0"/>
          <a:chOff x="0" y="0"/>
          <a:chExt cx="0" cy="0"/>
        </a:xfrm>
      </p:grpSpPr>
      <p:pic>
        <p:nvPicPr>
          <p:cNvPr id="4" name="Picture 3" descr="A green and black diamond&#10;&#10;AI-generated content may be incorrect.">
            <a:extLst>
              <a:ext uri="{FF2B5EF4-FFF2-40B4-BE49-F238E27FC236}">
                <a16:creationId xmlns:a16="http://schemas.microsoft.com/office/drawing/2014/main" id="{BF1D79DD-527C-07F9-C64A-A49F9988EC11}"/>
              </a:ext>
            </a:extLst>
          </p:cNvPr>
          <p:cNvPicPr>
            <a:picLocks noChangeAspect="1"/>
          </p:cNvPicPr>
          <p:nvPr/>
        </p:nvPicPr>
        <p:blipFill>
          <a:blip r:embed="rId3"/>
          <a:srcRect r="-1587" b="-833"/>
          <a:stretch>
            <a:fillRect/>
          </a:stretch>
        </p:blipFill>
        <p:spPr>
          <a:xfrm>
            <a:off x="-1229" y="389296"/>
            <a:ext cx="851505" cy="1594326"/>
          </a:xfrm>
          <a:prstGeom prst="rect">
            <a:avLst/>
          </a:prstGeom>
        </p:spPr>
      </p:pic>
      <p:pic>
        <p:nvPicPr>
          <p:cNvPr id="6" name="Picture 5" descr="A diagram of a human lungs&#10;&#10;AI-generated content may be incorrect.">
            <a:extLst>
              <a:ext uri="{FF2B5EF4-FFF2-40B4-BE49-F238E27FC236}">
                <a16:creationId xmlns:a16="http://schemas.microsoft.com/office/drawing/2014/main" id="{4E6332C2-5100-049F-C0DE-950D9C46A700}"/>
              </a:ext>
            </a:extLst>
          </p:cNvPr>
          <p:cNvPicPr>
            <a:picLocks noChangeAspect="1"/>
          </p:cNvPicPr>
          <p:nvPr/>
        </p:nvPicPr>
        <p:blipFill>
          <a:blip r:embed="rId4"/>
          <a:srcRect t="40" r="211" b="4216"/>
          <a:stretch>
            <a:fillRect/>
          </a:stretch>
        </p:blipFill>
        <p:spPr>
          <a:xfrm>
            <a:off x="2664441" y="299489"/>
            <a:ext cx="5454588" cy="6561690"/>
          </a:xfrm>
          <a:prstGeom prst="rect">
            <a:avLst/>
          </a:prstGeom>
        </p:spPr>
      </p:pic>
    </p:spTree>
    <p:extLst>
      <p:ext uri="{BB962C8B-B14F-4D97-AF65-F5344CB8AC3E}">
        <p14:creationId xmlns:p14="http://schemas.microsoft.com/office/powerpoint/2010/main" val="265887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A718-4FB6-C0EE-DE5F-8E03CD695F36}"/>
              </a:ext>
            </a:extLst>
          </p:cNvPr>
          <p:cNvSpPr>
            <a:spLocks noGrp="1"/>
          </p:cNvSpPr>
          <p:nvPr>
            <p:ph type="title"/>
          </p:nvPr>
        </p:nvSpPr>
        <p:spPr/>
        <p:txBody>
          <a:bodyPr/>
          <a:lstStyle/>
          <a:p>
            <a:r>
              <a:rPr lang="en" sz="4000">
                <a:solidFill>
                  <a:srgbClr val="000000"/>
                </a:solidFill>
                <a:latin typeface="Playfair Display"/>
              </a:rPr>
              <a:t>What Chest Tube Do We Need?</a:t>
            </a:r>
            <a:endParaRPr lang="en-US"/>
          </a:p>
        </p:txBody>
      </p:sp>
      <p:sp>
        <p:nvSpPr>
          <p:cNvPr id="3" name="Text Placeholder 2">
            <a:extLst>
              <a:ext uri="{FF2B5EF4-FFF2-40B4-BE49-F238E27FC236}">
                <a16:creationId xmlns:a16="http://schemas.microsoft.com/office/drawing/2014/main" id="{1335922E-CB6B-C6F4-0BDE-13776E6F49C0}"/>
              </a:ext>
            </a:extLst>
          </p:cNvPr>
          <p:cNvSpPr>
            <a:spLocks noGrp="1"/>
          </p:cNvSpPr>
          <p:nvPr>
            <p:ph type="body" idx="1"/>
          </p:nvPr>
        </p:nvSpPr>
        <p:spPr>
          <a:xfrm>
            <a:off x="1117600" y="1905000"/>
            <a:ext cx="8046000" cy="4064000"/>
          </a:xfrm>
        </p:spPr>
        <p:txBody>
          <a:bodyPr spcFirstLastPara="1" vert="horz" lIns="91440" tIns="45720" rIns="91440" bIns="45720" rtlCol="0" anchor="t">
            <a:noAutofit/>
          </a:bodyPr>
          <a:lstStyle/>
          <a:p>
            <a:pPr marL="0">
              <a:lnSpc>
                <a:spcPct val="114999"/>
              </a:lnSpc>
              <a:spcBef>
                <a:spcPts val="0"/>
              </a:spcBef>
            </a:pPr>
            <a:r>
              <a:rPr lang="en" sz="2400">
                <a:solidFill>
                  <a:schemeClr val="dk1"/>
                </a:solidFill>
                <a:latin typeface="Playfair Display"/>
              </a:rPr>
              <a:t>Options you might see:</a:t>
            </a:r>
            <a:endParaRPr lang="en-US" sz="2400">
              <a:solidFill>
                <a:schemeClr val="dk1"/>
              </a:solidFill>
              <a:latin typeface="Playfair Display"/>
            </a:endParaRPr>
          </a:p>
          <a:p>
            <a:pPr marL="457200" indent="-342900">
              <a:lnSpc>
                <a:spcPct val="114999"/>
              </a:lnSpc>
              <a:spcBef>
                <a:spcPts val="1200"/>
              </a:spcBef>
              <a:buAutoNum type="arabicPeriod"/>
            </a:pPr>
            <a:r>
              <a:rPr lang="en" sz="2400">
                <a:solidFill>
                  <a:schemeClr val="dk1"/>
                </a:solidFill>
                <a:latin typeface="Playfair Display"/>
              </a:rPr>
              <a:t>Wide-bore Chest Tube (</a:t>
            </a:r>
            <a:r>
              <a:rPr lang="en" sz="2400" err="1">
                <a:solidFill>
                  <a:schemeClr val="dk1"/>
                </a:solidFill>
                <a:latin typeface="Playfair Display"/>
              </a:rPr>
              <a:t>Trochar</a:t>
            </a:r>
            <a:r>
              <a:rPr lang="en" sz="2400">
                <a:solidFill>
                  <a:schemeClr val="dk1"/>
                </a:solidFill>
                <a:latin typeface="Playfair Display"/>
              </a:rPr>
              <a:t> chest tube)</a:t>
            </a:r>
            <a:endParaRPr lang="en-US" sz="2400">
              <a:solidFill>
                <a:schemeClr val="dk1"/>
              </a:solidFill>
              <a:latin typeface="Playfair Display"/>
            </a:endParaRPr>
          </a:p>
          <a:p>
            <a:pPr marL="457200" indent="-342900">
              <a:lnSpc>
                <a:spcPct val="114999"/>
              </a:lnSpc>
              <a:spcBef>
                <a:spcPts val="0"/>
              </a:spcBef>
              <a:buAutoNum type="arabicPeriod"/>
            </a:pPr>
            <a:r>
              <a:rPr lang="en" sz="2400">
                <a:solidFill>
                  <a:schemeClr val="dk1"/>
                </a:solidFill>
                <a:latin typeface="Playfair Display"/>
              </a:rPr>
              <a:t>Pigtail Chest Tube (Wayne Pneumothorax)</a:t>
            </a:r>
            <a:endParaRPr lang="en-US" sz="2400">
              <a:solidFill>
                <a:schemeClr val="dk1"/>
              </a:solidFill>
              <a:latin typeface="Playfair Display"/>
            </a:endParaRPr>
          </a:p>
          <a:p>
            <a:pPr marL="457200" indent="-342900">
              <a:lnSpc>
                <a:spcPct val="114999"/>
              </a:lnSpc>
              <a:spcBef>
                <a:spcPts val="0"/>
              </a:spcBef>
              <a:buAutoNum type="arabicPeriod"/>
            </a:pPr>
            <a:r>
              <a:rPr lang="en" sz="2400" err="1">
                <a:solidFill>
                  <a:schemeClr val="dk1"/>
                </a:solidFill>
                <a:latin typeface="Playfair Display"/>
              </a:rPr>
              <a:t>Pleur</a:t>
            </a:r>
            <a:r>
              <a:rPr lang="en" sz="2400">
                <a:solidFill>
                  <a:schemeClr val="dk1"/>
                </a:solidFill>
                <a:latin typeface="Playfair Display"/>
              </a:rPr>
              <a:t>-X tube</a:t>
            </a:r>
          </a:p>
          <a:p>
            <a:pPr marL="114300">
              <a:lnSpc>
                <a:spcPct val="114999"/>
              </a:lnSpc>
              <a:spcBef>
                <a:spcPts val="0"/>
              </a:spcBef>
            </a:pPr>
            <a:endParaRPr lang="en" sz="2400">
              <a:solidFill>
                <a:schemeClr val="dk1"/>
              </a:solidFill>
              <a:latin typeface="Playfair Display"/>
            </a:endParaRPr>
          </a:p>
          <a:p>
            <a:pPr marL="114300">
              <a:lnSpc>
                <a:spcPct val="114999"/>
              </a:lnSpc>
              <a:spcBef>
                <a:spcPts val="0"/>
              </a:spcBef>
            </a:pPr>
            <a:endParaRPr lang="en" sz="2400">
              <a:solidFill>
                <a:schemeClr val="dk1"/>
              </a:solidFill>
              <a:latin typeface="Playfair Display"/>
            </a:endParaRPr>
          </a:p>
        </p:txBody>
      </p:sp>
      <p:pic>
        <p:nvPicPr>
          <p:cNvPr id="4" name="Picture 3" descr="A green and black diamond&#10;&#10;AI-generated content may be incorrect.">
            <a:extLst>
              <a:ext uri="{FF2B5EF4-FFF2-40B4-BE49-F238E27FC236}">
                <a16:creationId xmlns:a16="http://schemas.microsoft.com/office/drawing/2014/main" id="{B9B830D4-5565-C9C3-E2F1-FD23937B2E63}"/>
              </a:ext>
            </a:extLst>
          </p:cNvPr>
          <p:cNvPicPr>
            <a:picLocks noChangeAspect="1"/>
          </p:cNvPicPr>
          <p:nvPr/>
        </p:nvPicPr>
        <p:blipFill>
          <a:blip r:embed="rId2"/>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370589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DEA5-E4CF-4132-3EEE-2D6A7F946A30}"/>
              </a:ext>
            </a:extLst>
          </p:cNvPr>
          <p:cNvSpPr>
            <a:spLocks noGrp="1"/>
          </p:cNvSpPr>
          <p:nvPr>
            <p:ph type="title"/>
          </p:nvPr>
        </p:nvSpPr>
        <p:spPr/>
        <p:txBody>
          <a:bodyPr/>
          <a:lstStyle/>
          <a:p>
            <a:r>
              <a:rPr lang="en" sz="4000">
                <a:solidFill>
                  <a:srgbClr val="000000"/>
                </a:solidFill>
                <a:latin typeface="Playfair Display"/>
              </a:rPr>
              <a:t>Trocar Chest Tube</a:t>
            </a:r>
            <a:endParaRPr lang="en-US"/>
          </a:p>
        </p:txBody>
      </p:sp>
      <p:sp>
        <p:nvSpPr>
          <p:cNvPr id="3" name="Text Placeholder 2">
            <a:extLst>
              <a:ext uri="{FF2B5EF4-FFF2-40B4-BE49-F238E27FC236}">
                <a16:creationId xmlns:a16="http://schemas.microsoft.com/office/drawing/2014/main" id="{7EF78255-E71B-31E2-321E-EFA330556B7C}"/>
              </a:ext>
            </a:extLst>
          </p:cNvPr>
          <p:cNvSpPr>
            <a:spLocks noGrp="1"/>
          </p:cNvSpPr>
          <p:nvPr>
            <p:ph type="body" idx="1"/>
          </p:nvPr>
        </p:nvSpPr>
        <p:spPr>
          <a:xfrm>
            <a:off x="1117600" y="1905000"/>
            <a:ext cx="8046000" cy="4064000"/>
          </a:xfrm>
        </p:spPr>
        <p:txBody>
          <a:bodyPr spcFirstLastPara="1" vert="horz" lIns="91440" tIns="45720" rIns="91440" bIns="45720" rtlCol="0" anchor="t">
            <a:noAutofit/>
          </a:bodyPr>
          <a:lstStyle/>
          <a:p>
            <a:pPr marL="151765"/>
            <a:r>
              <a:rPr lang="en" sz="2400">
                <a:solidFill>
                  <a:schemeClr val="dk1"/>
                </a:solidFill>
                <a:latin typeface="Playfair Display"/>
              </a:rPr>
              <a:t>The Wide-bore chest tube you will see most often is the </a:t>
            </a:r>
            <a:r>
              <a:rPr lang="en" sz="2400" err="1">
                <a:solidFill>
                  <a:schemeClr val="dk1"/>
                </a:solidFill>
                <a:latin typeface="Playfair Display"/>
              </a:rPr>
              <a:t>Trochar</a:t>
            </a:r>
            <a:r>
              <a:rPr lang="en" sz="2400">
                <a:solidFill>
                  <a:schemeClr val="dk1"/>
                </a:solidFill>
                <a:latin typeface="Playfair Display"/>
              </a:rPr>
              <a:t> Chest Tube. Trocar Catheters consist of a surgically sharp aluminum trocar and a clear PVC thoracic catheter. This tube is larger and is less likely to become blocked/clogged, used to remove thicker fluid or when suspicious of larger clots.</a:t>
            </a:r>
            <a:endParaRPr lang="en-US">
              <a:solidFill>
                <a:schemeClr val="dk1"/>
              </a:solidFill>
            </a:endParaRPr>
          </a:p>
        </p:txBody>
      </p:sp>
      <p:pic>
        <p:nvPicPr>
          <p:cNvPr id="4" name="Picture 3" descr="A pair of tweezers with a white background&#10;&#10;AI-generated content may be incorrect.">
            <a:extLst>
              <a:ext uri="{FF2B5EF4-FFF2-40B4-BE49-F238E27FC236}">
                <a16:creationId xmlns:a16="http://schemas.microsoft.com/office/drawing/2014/main" id="{07D7FEAB-08F6-00D0-1A22-97CF3A96B3E1}"/>
              </a:ext>
            </a:extLst>
          </p:cNvPr>
          <p:cNvPicPr>
            <a:picLocks noChangeAspect="1"/>
          </p:cNvPicPr>
          <p:nvPr/>
        </p:nvPicPr>
        <p:blipFill>
          <a:blip r:embed="rId3"/>
          <a:srcRect r="2418" b="461"/>
          <a:stretch>
            <a:fillRect/>
          </a:stretch>
        </p:blipFill>
        <p:spPr>
          <a:xfrm>
            <a:off x="2578299" y="4040114"/>
            <a:ext cx="5121398" cy="2493532"/>
          </a:xfrm>
          <a:prstGeom prst="rect">
            <a:avLst/>
          </a:prstGeom>
        </p:spPr>
      </p:pic>
      <p:sp>
        <p:nvSpPr>
          <p:cNvPr id="5" name="TextBox 4">
            <a:extLst>
              <a:ext uri="{FF2B5EF4-FFF2-40B4-BE49-F238E27FC236}">
                <a16:creationId xmlns:a16="http://schemas.microsoft.com/office/drawing/2014/main" id="{348B6698-DBAD-8489-00A1-D7BDBA8BC26C}"/>
              </a:ext>
            </a:extLst>
          </p:cNvPr>
          <p:cNvSpPr txBox="1"/>
          <p:nvPr/>
        </p:nvSpPr>
        <p:spPr>
          <a:xfrm>
            <a:off x="8188334" y="6532120"/>
            <a:ext cx="2580968"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layfair Display"/>
              </a:rPr>
              <a:t>(</a:t>
            </a:r>
            <a:r>
              <a:rPr lang="en-US" sz="1600" baseline="0">
                <a:latin typeface="Playfair Display"/>
              </a:rPr>
              <a:t>Cardinal </a:t>
            </a:r>
            <a:r>
              <a:rPr lang="en-US" sz="1600">
                <a:latin typeface="Playfair Display"/>
              </a:rPr>
              <a:t>Health, n.d.)</a:t>
            </a:r>
            <a:endParaRPr lang="en-US" sz="1600"/>
          </a:p>
          <a:p>
            <a:pPr algn="ctr"/>
            <a:endParaRPr lang="en-US"/>
          </a:p>
        </p:txBody>
      </p:sp>
      <p:pic>
        <p:nvPicPr>
          <p:cNvPr id="6" name="Picture 5" descr="A green and black diamond&#10;&#10;AI-generated content may be incorrect.">
            <a:extLst>
              <a:ext uri="{FF2B5EF4-FFF2-40B4-BE49-F238E27FC236}">
                <a16:creationId xmlns:a16="http://schemas.microsoft.com/office/drawing/2014/main" id="{9194731B-DFB8-8B16-C7C0-3A4F8DC9E321}"/>
              </a:ext>
            </a:extLst>
          </p:cNvPr>
          <p:cNvPicPr>
            <a:picLocks noChangeAspect="1"/>
          </p:cNvPicPr>
          <p:nvPr/>
        </p:nvPicPr>
        <p:blipFill>
          <a:blip r:embed="rId4"/>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3806104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A7EB-029B-F6EB-D354-E9E223974F2A}"/>
              </a:ext>
            </a:extLst>
          </p:cNvPr>
          <p:cNvSpPr>
            <a:spLocks noGrp="1"/>
          </p:cNvSpPr>
          <p:nvPr>
            <p:ph type="title"/>
          </p:nvPr>
        </p:nvSpPr>
        <p:spPr/>
        <p:txBody>
          <a:bodyPr/>
          <a:lstStyle/>
          <a:p>
            <a:r>
              <a:rPr lang="en" sz="4000">
                <a:solidFill>
                  <a:srgbClr val="000000"/>
                </a:solidFill>
                <a:latin typeface="Playfair Display"/>
              </a:rPr>
              <a:t>Wayne Pneumothorax</a:t>
            </a:r>
            <a:endParaRPr lang="en-US" sz="4000"/>
          </a:p>
        </p:txBody>
      </p:sp>
      <p:sp>
        <p:nvSpPr>
          <p:cNvPr id="3" name="Text Placeholder 2">
            <a:extLst>
              <a:ext uri="{FF2B5EF4-FFF2-40B4-BE49-F238E27FC236}">
                <a16:creationId xmlns:a16="http://schemas.microsoft.com/office/drawing/2014/main" id="{E8BC40CE-311F-BA67-ACF1-AD9471495697}"/>
              </a:ext>
            </a:extLst>
          </p:cNvPr>
          <p:cNvSpPr>
            <a:spLocks noGrp="1"/>
          </p:cNvSpPr>
          <p:nvPr>
            <p:ph type="body" idx="1"/>
          </p:nvPr>
        </p:nvSpPr>
        <p:spPr>
          <a:xfrm>
            <a:off x="1117600" y="1703717"/>
            <a:ext cx="8046000" cy="4064000"/>
          </a:xfrm>
        </p:spPr>
        <p:txBody>
          <a:bodyPr spcFirstLastPara="1" vert="horz" lIns="91440" tIns="45720" rIns="91440" bIns="45720" rtlCol="0" anchor="t">
            <a:noAutofit/>
          </a:bodyPr>
          <a:lstStyle/>
          <a:p>
            <a:pPr marL="151765"/>
            <a:r>
              <a:rPr lang="en" sz="2400">
                <a:solidFill>
                  <a:schemeClr val="tx1"/>
                </a:solidFill>
                <a:highlight>
                  <a:srgbClr val="FFFFFF"/>
                </a:highlight>
                <a:latin typeface="Playfair Display"/>
              </a:rPr>
              <a:t>The pigtail chest tube you will see most often is the  Wane Pneumothorax Chest Tube. It is used for the relief of simple, spontaneous, iatrogenic, and tension pneumothorax.</a:t>
            </a:r>
            <a:endParaRPr lang="en-US" sz="2400">
              <a:solidFill>
                <a:schemeClr val="tx1"/>
              </a:solidFill>
              <a:latin typeface="Playfair Display"/>
            </a:endParaRPr>
          </a:p>
        </p:txBody>
      </p:sp>
      <p:pic>
        <p:nvPicPr>
          <p:cNvPr id="4" name="Picture 3">
            <a:extLst>
              <a:ext uri="{FF2B5EF4-FFF2-40B4-BE49-F238E27FC236}">
                <a16:creationId xmlns:a16="http://schemas.microsoft.com/office/drawing/2014/main" id="{6DD5856B-3402-37DD-8E16-80FAA320A106}"/>
              </a:ext>
            </a:extLst>
          </p:cNvPr>
          <p:cNvPicPr>
            <a:picLocks noChangeAspect="1"/>
          </p:cNvPicPr>
          <p:nvPr/>
        </p:nvPicPr>
        <p:blipFill>
          <a:blip r:embed="rId3"/>
          <a:stretch>
            <a:fillRect/>
          </a:stretch>
        </p:blipFill>
        <p:spPr>
          <a:xfrm>
            <a:off x="1122796" y="3239799"/>
            <a:ext cx="3619500" cy="2733675"/>
          </a:xfrm>
          <a:prstGeom prst="rect">
            <a:avLst/>
          </a:prstGeom>
        </p:spPr>
      </p:pic>
      <p:pic>
        <p:nvPicPr>
          <p:cNvPr id="5" name="Picture 4" descr="A close-up of a medical device&#10;&#10;AI-generated content may be incorrect.">
            <a:extLst>
              <a:ext uri="{FF2B5EF4-FFF2-40B4-BE49-F238E27FC236}">
                <a16:creationId xmlns:a16="http://schemas.microsoft.com/office/drawing/2014/main" id="{F461F11C-8007-6A1D-3125-34A73C4D1987}"/>
              </a:ext>
            </a:extLst>
          </p:cNvPr>
          <p:cNvPicPr>
            <a:picLocks noChangeAspect="1"/>
          </p:cNvPicPr>
          <p:nvPr/>
        </p:nvPicPr>
        <p:blipFill>
          <a:blip r:embed="rId4"/>
          <a:stretch>
            <a:fillRect/>
          </a:stretch>
        </p:blipFill>
        <p:spPr>
          <a:xfrm>
            <a:off x="5472546" y="3235614"/>
            <a:ext cx="3694546" cy="2730501"/>
          </a:xfrm>
          <a:prstGeom prst="rect">
            <a:avLst/>
          </a:prstGeom>
        </p:spPr>
      </p:pic>
      <p:sp>
        <p:nvSpPr>
          <p:cNvPr id="6" name="TextBox 5">
            <a:extLst>
              <a:ext uri="{FF2B5EF4-FFF2-40B4-BE49-F238E27FC236}">
                <a16:creationId xmlns:a16="http://schemas.microsoft.com/office/drawing/2014/main" id="{C6FBCCAC-40A5-DE60-8417-DECE7B33DDC2}"/>
              </a:ext>
            </a:extLst>
          </p:cNvPr>
          <p:cNvSpPr txBox="1"/>
          <p:nvPr/>
        </p:nvSpPr>
        <p:spPr>
          <a:xfrm>
            <a:off x="8416636" y="6555211"/>
            <a:ext cx="224913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Playfair Display"/>
              </a:rPr>
              <a:t>(</a:t>
            </a:r>
            <a:r>
              <a:rPr lang="en-US" sz="1600" baseline="0">
                <a:latin typeface="Playfair Display"/>
              </a:rPr>
              <a:t>Cook Medical</a:t>
            </a:r>
            <a:r>
              <a:rPr lang="en-US" sz="1600">
                <a:latin typeface="Playfair Display"/>
              </a:rPr>
              <a:t>, n.d.)</a:t>
            </a:r>
            <a:endParaRPr lang="en-US" sz="1600"/>
          </a:p>
          <a:p>
            <a:pPr algn="ctr"/>
            <a:endParaRPr lang="en-US"/>
          </a:p>
        </p:txBody>
      </p:sp>
      <p:pic>
        <p:nvPicPr>
          <p:cNvPr id="7" name="Picture 6" descr="A green and black diamond&#10;&#10;AI-generated content may be incorrect.">
            <a:extLst>
              <a:ext uri="{FF2B5EF4-FFF2-40B4-BE49-F238E27FC236}">
                <a16:creationId xmlns:a16="http://schemas.microsoft.com/office/drawing/2014/main" id="{125500B3-4B9F-26EA-7E46-899127AE4B69}"/>
              </a:ext>
            </a:extLst>
          </p:cNvPr>
          <p:cNvPicPr>
            <a:picLocks noChangeAspect="1"/>
          </p:cNvPicPr>
          <p:nvPr/>
        </p:nvPicPr>
        <p:blipFill>
          <a:blip r:embed="rId5"/>
          <a:srcRect r="-1587" b="-833"/>
          <a:stretch>
            <a:fillRect/>
          </a:stretch>
        </p:blipFill>
        <p:spPr>
          <a:xfrm>
            <a:off x="-1229" y="389296"/>
            <a:ext cx="851505" cy="1594326"/>
          </a:xfrm>
          <a:prstGeom prst="rect">
            <a:avLst/>
          </a:prstGeom>
        </p:spPr>
      </p:pic>
    </p:spTree>
    <p:extLst>
      <p:ext uri="{BB962C8B-B14F-4D97-AF65-F5344CB8AC3E}">
        <p14:creationId xmlns:p14="http://schemas.microsoft.com/office/powerpoint/2010/main" val="3015453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5CEE-2BF3-6188-91AA-E79E93969E26}"/>
              </a:ext>
            </a:extLst>
          </p:cNvPr>
          <p:cNvSpPr>
            <a:spLocks noGrp="1"/>
          </p:cNvSpPr>
          <p:nvPr>
            <p:ph type="title"/>
          </p:nvPr>
        </p:nvSpPr>
        <p:spPr/>
        <p:txBody>
          <a:bodyPr/>
          <a:lstStyle/>
          <a:p>
            <a:r>
              <a:rPr lang="en" sz="4000" dirty="0" err="1">
                <a:solidFill>
                  <a:schemeClr val="dk1"/>
                </a:solidFill>
                <a:latin typeface="Playfair Display"/>
              </a:rPr>
              <a:t>Pleur</a:t>
            </a:r>
            <a:r>
              <a:rPr lang="en" sz="4000" dirty="0">
                <a:solidFill>
                  <a:schemeClr val="dk1"/>
                </a:solidFill>
                <a:latin typeface="Playfair Display"/>
              </a:rPr>
              <a:t>-X tube</a:t>
            </a:r>
            <a:endParaRPr lang="en-US" sz="4000" dirty="0">
              <a:solidFill>
                <a:schemeClr val="dk1"/>
              </a:solidFill>
            </a:endParaRPr>
          </a:p>
        </p:txBody>
      </p:sp>
      <p:sp>
        <p:nvSpPr>
          <p:cNvPr id="3" name="Text Placeholder 2">
            <a:extLst>
              <a:ext uri="{FF2B5EF4-FFF2-40B4-BE49-F238E27FC236}">
                <a16:creationId xmlns:a16="http://schemas.microsoft.com/office/drawing/2014/main" id="{F5E72BFA-1474-849F-140E-80AE09C4D050}"/>
              </a:ext>
            </a:extLst>
          </p:cNvPr>
          <p:cNvSpPr>
            <a:spLocks noGrp="1"/>
          </p:cNvSpPr>
          <p:nvPr>
            <p:ph type="body" idx="1"/>
          </p:nvPr>
        </p:nvSpPr>
        <p:spPr>
          <a:xfrm>
            <a:off x="1117600" y="1985817"/>
            <a:ext cx="8541679" cy="3983183"/>
          </a:xfrm>
        </p:spPr>
        <p:txBody>
          <a:bodyPr spcFirstLastPara="1" vert="horz" lIns="91440" tIns="45720" rIns="91440" bIns="45720" rtlCol="0" anchor="t">
            <a:noAutofit/>
          </a:bodyPr>
          <a:lstStyle/>
          <a:p>
            <a:pPr marL="151765"/>
            <a:r>
              <a:rPr lang="en" sz="2200">
                <a:solidFill>
                  <a:srgbClr val="000000"/>
                </a:solidFill>
                <a:latin typeface="Playfair Display"/>
              </a:rPr>
              <a:t>The </a:t>
            </a:r>
            <a:r>
              <a:rPr lang="en" sz="2200" err="1">
                <a:solidFill>
                  <a:srgbClr val="000000"/>
                </a:solidFill>
                <a:latin typeface="Playfair Display"/>
              </a:rPr>
              <a:t>PleurX</a:t>
            </a:r>
            <a:r>
              <a:rPr lang="en" sz="2200">
                <a:solidFill>
                  <a:srgbClr val="000000"/>
                </a:solidFill>
                <a:latin typeface="Playfair Display"/>
              </a:rPr>
              <a:t> Pleural Catheter System is </a:t>
            </a:r>
            <a:r>
              <a:rPr lang="en" sz="2200">
                <a:solidFill>
                  <a:srgbClr val="000000"/>
                </a:solidFill>
                <a:highlight>
                  <a:srgbClr val="FFFFFF"/>
                </a:highlight>
                <a:latin typeface="Playfair Display"/>
              </a:rPr>
              <a:t>indicated for intermittent, long term drainage of symptomatic, recurrent, pleural effusion, including malignant pleural effusions and other recurrent effusions that do not respond to medical management of the underlying disease.</a:t>
            </a:r>
            <a:endParaRPr lang="en-US">
              <a:latin typeface="Playfair Display"/>
            </a:endParaRPr>
          </a:p>
        </p:txBody>
      </p:sp>
      <p:sp>
        <p:nvSpPr>
          <p:cNvPr id="5" name="TextBox 4">
            <a:extLst>
              <a:ext uri="{FF2B5EF4-FFF2-40B4-BE49-F238E27FC236}">
                <a16:creationId xmlns:a16="http://schemas.microsoft.com/office/drawing/2014/main" id="{23D0C9BE-54E4-CFED-CCA5-42523F1469FC}"/>
              </a:ext>
            </a:extLst>
          </p:cNvPr>
          <p:cNvSpPr txBox="1"/>
          <p:nvPr/>
        </p:nvSpPr>
        <p:spPr>
          <a:xfrm>
            <a:off x="9322192" y="6549540"/>
            <a:ext cx="1193321"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aseline="0">
                <a:latin typeface="Playfair Display"/>
              </a:rPr>
              <a:t>(BD, n.d.)</a:t>
            </a:r>
            <a:r>
              <a:rPr sz="1600">
                <a:latin typeface="Playfair Display"/>
                <a:ea typeface="Playfair Display"/>
                <a:cs typeface="Playfair Display"/>
              </a:rPr>
              <a:t>​</a:t>
            </a:r>
            <a:endParaRPr lang="en-US"/>
          </a:p>
          <a:p>
            <a:pPr algn="ctr"/>
            <a:endParaRPr lang="en-US"/>
          </a:p>
        </p:txBody>
      </p:sp>
      <p:pic>
        <p:nvPicPr>
          <p:cNvPr id="4" name="Picture 3" descr="A green and black diamond&#10;&#10;AI-generated content may be incorrect.">
            <a:extLst>
              <a:ext uri="{FF2B5EF4-FFF2-40B4-BE49-F238E27FC236}">
                <a16:creationId xmlns:a16="http://schemas.microsoft.com/office/drawing/2014/main" id="{16069531-453E-0163-4D1F-97E6D11C195C}"/>
              </a:ext>
            </a:extLst>
          </p:cNvPr>
          <p:cNvPicPr>
            <a:picLocks noChangeAspect="1"/>
          </p:cNvPicPr>
          <p:nvPr/>
        </p:nvPicPr>
        <p:blipFill>
          <a:blip r:embed="rId2"/>
          <a:srcRect r="-1587" b="-833"/>
          <a:stretch>
            <a:fillRect/>
          </a:stretch>
        </p:blipFill>
        <p:spPr>
          <a:xfrm>
            <a:off x="-1229" y="389296"/>
            <a:ext cx="851505" cy="1594326"/>
          </a:xfrm>
          <a:prstGeom prst="rect">
            <a:avLst/>
          </a:prstGeom>
        </p:spPr>
      </p:pic>
      <p:pic>
        <p:nvPicPr>
          <p:cNvPr id="7" name="Picture 6" descr="A person with a tube attached to a tube&#10;&#10;AI-generated content may be incorrect.">
            <a:extLst>
              <a:ext uri="{FF2B5EF4-FFF2-40B4-BE49-F238E27FC236}">
                <a16:creationId xmlns:a16="http://schemas.microsoft.com/office/drawing/2014/main" id="{C9B6D50B-EBF1-F503-FAC5-3BCAB935C149}"/>
              </a:ext>
            </a:extLst>
          </p:cNvPr>
          <p:cNvPicPr>
            <a:picLocks noChangeAspect="1"/>
          </p:cNvPicPr>
          <p:nvPr/>
        </p:nvPicPr>
        <p:blipFill>
          <a:blip r:embed="rId3"/>
          <a:srcRect r="-332" b="10526"/>
          <a:stretch>
            <a:fillRect/>
          </a:stretch>
        </p:blipFill>
        <p:spPr>
          <a:xfrm>
            <a:off x="3233016" y="3552105"/>
            <a:ext cx="4305915" cy="3010006"/>
          </a:xfrm>
          <a:prstGeom prst="rect">
            <a:avLst/>
          </a:prstGeom>
        </p:spPr>
      </p:pic>
    </p:spTree>
    <p:extLst>
      <p:ext uri="{BB962C8B-B14F-4D97-AF65-F5344CB8AC3E}">
        <p14:creationId xmlns:p14="http://schemas.microsoft.com/office/powerpoint/2010/main" val="328985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C9689EC6935449B808B70F91D3559F" ma:contentTypeVersion="12" ma:contentTypeDescription="Create a new document." ma:contentTypeScope="" ma:versionID="f00dca72a69fa5a89808bebaf360d66a">
  <xsd:schema xmlns:xsd="http://www.w3.org/2001/XMLSchema" xmlns:xs="http://www.w3.org/2001/XMLSchema" xmlns:p="http://schemas.microsoft.com/office/2006/metadata/properties" xmlns:ns2="60b6632a-6900-4b25-9225-123f2d453418" targetNamespace="http://schemas.microsoft.com/office/2006/metadata/properties" ma:root="true" ma:fieldsID="3280af9a6d73a746a298a09b3dffc22b" ns2:_="">
    <xsd:import namespace="60b6632a-6900-4b25-9225-123f2d4534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6632a-6900-4b25-9225-123f2d45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b9d5b5f-547a-43f3-bc0e-b0144fba3ef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0b6632a-6900-4b25-9225-123f2d45341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41744CE-6612-4D7D-A817-29CF32458B56}">
  <ds:schemaRefs>
    <ds:schemaRef ds:uri="http://schemas.microsoft.com/sharepoint/v3/contenttype/forms"/>
  </ds:schemaRefs>
</ds:datastoreItem>
</file>

<file path=customXml/itemProps2.xml><?xml version="1.0" encoding="utf-8"?>
<ds:datastoreItem xmlns:ds="http://schemas.openxmlformats.org/officeDocument/2006/customXml" ds:itemID="{4038C4B2-C5EC-474C-A57E-2C032BA2A6DE}">
  <ds:schemaRefs>
    <ds:schemaRef ds:uri="60b6632a-6900-4b25-9225-123f2d4534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2D8200-88C2-4C22-9901-2CCDAF433185}">
  <ds:schemaRefs>
    <ds:schemaRef ds:uri="60b6632a-6900-4b25-9225-123f2d45341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1898</Words>
  <Application>Microsoft Office PowerPoint</Application>
  <PresentationFormat>Widescreen</PresentationFormat>
  <Paragraphs>172</Paragraphs>
  <Slides>23</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Calibri</vt:lpstr>
      <vt:lpstr>Playfair Display</vt:lpstr>
      <vt:lpstr>Playfair Display,Sans-Serif</vt:lpstr>
      <vt:lpstr>Trebuchet MS</vt:lpstr>
      <vt:lpstr>Office Theme</vt:lpstr>
      <vt:lpstr>Chest Tubes</vt:lpstr>
      <vt:lpstr>What do Chest Tubes do?</vt:lpstr>
      <vt:lpstr>What is the Pleural Space?</vt:lpstr>
      <vt:lpstr>Reasons for Chest Tube Insertion</vt:lpstr>
      <vt:lpstr>PowerPoint Presentation</vt:lpstr>
      <vt:lpstr>What Chest Tube Do We Need?</vt:lpstr>
      <vt:lpstr>Trocar Chest Tube</vt:lpstr>
      <vt:lpstr>Wayne Pneumothorax</vt:lpstr>
      <vt:lpstr>Pleur-X tube</vt:lpstr>
      <vt:lpstr>Placement </vt:lpstr>
      <vt:lpstr>PowerPoint Presentation</vt:lpstr>
      <vt:lpstr>PowerPoint Presentation</vt:lpstr>
      <vt:lpstr>Now That my Patient has a Chest Tube Inserted, What do I Dress it With?</vt:lpstr>
      <vt:lpstr>Dressing the Site</vt:lpstr>
      <vt:lpstr>Now That I’ve Dressed it What do I Attach it to?</vt:lpstr>
      <vt:lpstr>Pleur-Evac Drainage System</vt:lpstr>
      <vt:lpstr>P-Eggy</vt:lpstr>
      <vt:lpstr>PleurX Drainage System</vt:lpstr>
      <vt:lpstr>Heimlich Valve</vt:lpstr>
      <vt:lpstr>PowerPoint Presentation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Hillary McIver</dc:creator>
  <cp:lastModifiedBy>Gaylene MacDonald</cp:lastModifiedBy>
  <cp:revision>69</cp:revision>
  <dcterms:created xsi:type="dcterms:W3CDTF">2026-03-11T13:04:24Z</dcterms:created>
  <dcterms:modified xsi:type="dcterms:W3CDTF">2026-06-17T17:10:25Z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0x010100CFC9689EC6935449B808B70F91D3559F</vt:lpwstr>
  </property>
  <property fmtid="{D5CDD505-2E9C-101B-9397-08002B2CF9AE}" pid="3" name="MediaServiceImageTags">
    <vt:lpwstr/>
  </property>
</Properties>
</file>