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9"/>
  </p:notesMasterIdLst>
  <p:sldIdLst>
    <p:sldId id="297" r:id="rId5"/>
    <p:sldId id="261" r:id="rId6"/>
    <p:sldId id="312" r:id="rId7"/>
    <p:sldId id="314" r:id="rId8"/>
    <p:sldId id="337" r:id="rId9"/>
    <p:sldId id="317" r:id="rId10"/>
    <p:sldId id="329" r:id="rId11"/>
    <p:sldId id="318" r:id="rId12"/>
    <p:sldId id="334" r:id="rId13"/>
    <p:sldId id="335" r:id="rId14"/>
    <p:sldId id="336" r:id="rId15"/>
    <p:sldId id="341" r:id="rId16"/>
    <p:sldId id="339" r:id="rId17"/>
    <p:sldId id="345" r:id="rId18"/>
    <p:sldId id="346" r:id="rId19"/>
    <p:sldId id="340" r:id="rId20"/>
    <p:sldId id="347" r:id="rId21"/>
    <p:sldId id="315" r:id="rId22"/>
    <p:sldId id="319" r:id="rId23"/>
    <p:sldId id="320" r:id="rId24"/>
    <p:sldId id="322" r:id="rId25"/>
    <p:sldId id="326" r:id="rId26"/>
    <p:sldId id="325" r:id="rId27"/>
    <p:sldId id="324" r:id="rId28"/>
    <p:sldId id="321" r:id="rId29"/>
    <p:sldId id="333" r:id="rId30"/>
    <p:sldId id="332" r:id="rId31"/>
    <p:sldId id="331" r:id="rId32"/>
    <p:sldId id="330" r:id="rId33"/>
    <p:sldId id="338" r:id="rId34"/>
    <p:sldId id="342" r:id="rId35"/>
    <p:sldId id="343" r:id="rId36"/>
    <p:sldId id="316" r:id="rId37"/>
    <p:sldId id="32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46201A-48F0-03F9-24C5-B0A527BAA3B9}" v="129" dt="2026-08-14T13:13:15.0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60" d="100"/>
          <a:sy n="60" d="100"/>
        </p:scale>
        <p:origin x="872"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D71D2C-DBF8-476A-BF29-07B6A2719A67}" type="datetimeFigureOut">
              <a:t>8/24/2026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273291-CD78-4086-9886-25D1798E9FCA}" type="slidenum">
              <a:t>‹#›</a:t>
            </a:fld>
            <a:endParaRPr lang="en-US"/>
          </a:p>
        </p:txBody>
      </p:sp>
    </p:spTree>
    <p:extLst>
      <p:ext uri="{BB962C8B-B14F-4D97-AF65-F5344CB8AC3E}">
        <p14:creationId xmlns:p14="http://schemas.microsoft.com/office/powerpoint/2010/main" val="3365661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chemeClr val="accent1"/>
                </a:solidFill>
              </a:rPr>
              <a:t>Healthcare is complex and rapidly changing and leading a team in this environment is challenging </a:t>
            </a:r>
            <a:r>
              <a:rPr lang="en-US">
                <a:solidFill>
                  <a:srgbClr val="156082"/>
                </a:solidFill>
                <a:highlight>
                  <a:srgbClr val="F5F5F5"/>
                </a:highlight>
              </a:rPr>
              <a:t>(Oetjen et al., 2025)</a:t>
            </a:r>
            <a:r>
              <a:rPr lang="en-US">
                <a:solidFill>
                  <a:schemeClr val="accent1"/>
                </a:solidFill>
              </a:rPr>
              <a:t>. </a:t>
            </a:r>
            <a:r>
              <a:rPr lang="en-US">
                <a:solidFill>
                  <a:srgbClr val="000000"/>
                </a:solidFill>
              </a:rPr>
              <a:t>We are working in what has unfortunately become our new norm. Working short staffed... We have increasing patient acuity, and an aging population with more comorbidities. As a new nurse this can be very overwhelming. </a:t>
            </a:r>
            <a:endParaRPr lang="en-US" dirty="0"/>
          </a:p>
          <a:p>
            <a:endParaRPr lang="en-US" dirty="0"/>
          </a:p>
          <a:p>
            <a:r>
              <a:rPr lang="en-US">
                <a:solidFill>
                  <a:schemeClr val="accent1"/>
                </a:solidFill>
              </a:rPr>
              <a:t>Adapting to the evolving needs of patients, new processes, staffing shortages, and continuous technological change makes effective leadership skills key to guiding the success of the healthcare department </a:t>
            </a:r>
            <a:r>
              <a:rPr lang="en-US">
                <a:solidFill>
                  <a:srgbClr val="156082"/>
                </a:solidFill>
                <a:highlight>
                  <a:srgbClr val="F5F5F5"/>
                </a:highlight>
              </a:rPr>
              <a:t>(Oetjen et al., 2025)</a:t>
            </a:r>
            <a:r>
              <a:rPr lang="en-US">
                <a:solidFill>
                  <a:schemeClr val="accent1"/>
                </a:solidFill>
              </a:rPr>
              <a:t>. </a:t>
            </a:r>
            <a:endParaRPr lang="en-US" dirty="0"/>
          </a:p>
          <a:p>
            <a:endParaRPr lang="en-US" dirty="0"/>
          </a:p>
          <a:p>
            <a:r>
              <a:rPr lang="en-US">
                <a:solidFill>
                  <a:schemeClr val="accent1"/>
                </a:solidFill>
              </a:rPr>
              <a:t>Effective leadership communication skills promote trust, empathy, feedback exchange and appreciation, which increase staff morale and improve patient outcomes </a:t>
            </a:r>
            <a:r>
              <a:rPr lang="en-US">
                <a:solidFill>
                  <a:srgbClr val="156082"/>
                </a:solidFill>
                <a:highlight>
                  <a:srgbClr val="F5F5F5"/>
                </a:highlight>
              </a:rPr>
              <a:t>(Oetjen et al., 2025)</a:t>
            </a:r>
            <a:r>
              <a:rPr lang="en-US">
                <a:solidFill>
                  <a:schemeClr val="accent1"/>
                </a:solidFill>
              </a:rPr>
              <a:t>. </a:t>
            </a:r>
            <a:r>
              <a:rPr lang="en-US">
                <a:ea typeface="Calibri"/>
                <a:cs typeface="Calibri"/>
              </a:rPr>
              <a:t>You may say " I'm a new nurse, not the leader". Unfortunately,</a:t>
            </a:r>
            <a:r>
              <a:rPr lang="en-US" dirty="0">
                <a:ea typeface="Calibri"/>
                <a:cs typeface="Calibri"/>
              </a:rPr>
              <a:t> with the high turnover rates and low seniority in each department, you may be in a position where you need to take on a leadership role. </a:t>
            </a:r>
            <a:endParaRPr lang="en-US">
              <a:ea typeface="Calibri"/>
              <a:cs typeface="Calibri"/>
            </a:endParaRPr>
          </a:p>
          <a:p>
            <a:endParaRPr lang="en-US" dirty="0">
              <a:ea typeface="Calibri"/>
              <a:cs typeface="Calibri"/>
            </a:endParaRPr>
          </a:p>
          <a:p>
            <a:endParaRPr lang="en-US" dirty="0">
              <a:solidFill>
                <a:srgbClr val="156082"/>
              </a:solidFill>
              <a:highlight>
                <a:srgbClr val="F5F5F5"/>
              </a:highlight>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6D273291-CD78-4086-9886-25D1798E9FCA}" type="slidenum">
              <a:rPr lang="en-US"/>
              <a:t>3</a:t>
            </a:fld>
            <a:endParaRPr lang="en-US"/>
          </a:p>
        </p:txBody>
      </p:sp>
    </p:spTree>
    <p:extLst>
      <p:ext uri="{BB962C8B-B14F-4D97-AF65-F5344CB8AC3E}">
        <p14:creationId xmlns:p14="http://schemas.microsoft.com/office/powerpoint/2010/main" val="3698917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Who do you think we might delegate tasks to?</a:t>
            </a:r>
          </a:p>
          <a:p>
            <a:endParaRPr lang="en-US"/>
          </a:p>
        </p:txBody>
      </p:sp>
      <p:sp>
        <p:nvSpPr>
          <p:cNvPr id="4" name="Slide Number Placeholder 3"/>
          <p:cNvSpPr>
            <a:spLocks noGrp="1"/>
          </p:cNvSpPr>
          <p:nvPr>
            <p:ph type="sldNum" sz="quarter" idx="5"/>
          </p:nvPr>
        </p:nvSpPr>
        <p:spPr/>
        <p:txBody>
          <a:bodyPr/>
          <a:lstStyle/>
          <a:p>
            <a:fld id="{6D273291-CD78-4086-9886-25D1798E9FCA}" type="slidenum">
              <a:rPr lang="en-US"/>
              <a:t>4</a:t>
            </a:fld>
            <a:endParaRPr lang="en-US"/>
          </a:p>
        </p:txBody>
      </p:sp>
    </p:spTree>
    <p:extLst>
      <p:ext uri="{BB962C8B-B14F-4D97-AF65-F5344CB8AC3E}">
        <p14:creationId xmlns:p14="http://schemas.microsoft.com/office/powerpoint/2010/main" val="460746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2DFAC-3E8C-25C4-279E-6FF19E2DDC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E895CC-C9AB-9C17-210C-61556968B0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7C314D-4B8E-4A48-0053-1E5C09A3FF71}"/>
              </a:ext>
            </a:extLst>
          </p:cNvPr>
          <p:cNvSpPr>
            <a:spLocks noGrp="1"/>
          </p:cNvSpPr>
          <p:nvPr>
            <p:ph type="body" idx="1"/>
          </p:nvPr>
        </p:nvSpPr>
        <p:spPr/>
        <p:txBody>
          <a:bodyPr/>
          <a:lstStyle/>
          <a:p>
            <a:r>
              <a:rPr lang="en-US">
                <a:ea typeface="Calibri"/>
                <a:cs typeface="Calibri"/>
              </a:rPr>
              <a:t>Once you delegate a task can you just forget about it?</a:t>
            </a:r>
            <a:endParaRPr lang="en-US" dirty="0">
              <a:ea typeface="Calibri"/>
              <a:cs typeface="Calibri"/>
            </a:endParaRPr>
          </a:p>
          <a:p>
            <a:endParaRPr lang="en-US" dirty="0">
              <a:ea typeface="Calibri"/>
              <a:cs typeface="Calibri"/>
            </a:endParaRPr>
          </a:p>
          <a:p>
            <a:r>
              <a:rPr lang="en-US" dirty="0">
                <a:ea typeface="Calibri"/>
                <a:cs typeface="Calibri"/>
              </a:rPr>
              <a:t>You need to use closed loop communication and en</a:t>
            </a:r>
            <a:r>
              <a:rPr lang="en-US">
                <a:ea typeface="Calibri" panose="020F0502020204030204"/>
                <a:cs typeface="Calibri" panose="020F0502020204030204"/>
              </a:rPr>
              <a:t>sure the task has been completed. </a:t>
            </a:r>
            <a:endParaRPr lang="en-US" dirty="0">
              <a:ea typeface="Calibri" panose="020F0502020204030204"/>
              <a:cs typeface="Calibri" panose="020F0502020204030204"/>
            </a:endParaRPr>
          </a:p>
          <a:p>
            <a:r>
              <a:rPr lang="en-US"/>
              <a:t>You need to ensure you are delegating a task to an appropriate scope of practice.</a:t>
            </a:r>
          </a:p>
        </p:txBody>
      </p:sp>
      <p:sp>
        <p:nvSpPr>
          <p:cNvPr id="4" name="Slide Number Placeholder 3">
            <a:extLst>
              <a:ext uri="{FF2B5EF4-FFF2-40B4-BE49-F238E27FC236}">
                <a16:creationId xmlns:a16="http://schemas.microsoft.com/office/drawing/2014/main" id="{73327009-D5E9-D4F0-2676-6BE840F8F6D4}"/>
              </a:ext>
            </a:extLst>
          </p:cNvPr>
          <p:cNvSpPr>
            <a:spLocks noGrp="1"/>
          </p:cNvSpPr>
          <p:nvPr>
            <p:ph type="sldNum" sz="quarter" idx="5"/>
          </p:nvPr>
        </p:nvSpPr>
        <p:spPr/>
        <p:txBody>
          <a:bodyPr/>
          <a:lstStyle/>
          <a:p>
            <a:fld id="{6D273291-CD78-4086-9886-25D1798E9FCA}" type="slidenum">
              <a:rPr lang="en-US"/>
              <a:t>5</a:t>
            </a:fld>
            <a:endParaRPr lang="en-US"/>
          </a:p>
        </p:txBody>
      </p:sp>
    </p:spTree>
    <p:extLst>
      <p:ext uri="{BB962C8B-B14F-4D97-AF65-F5344CB8AC3E}">
        <p14:creationId xmlns:p14="http://schemas.microsoft.com/office/powerpoint/2010/main" val="3519299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What do we think role ambiguity (</a:t>
            </a:r>
            <a:r>
              <a:rPr lang="en-US">
                <a:ea typeface="Calibri"/>
                <a:cs typeface="Calibri"/>
              </a:rPr>
              <a:t>confusion) would</a:t>
            </a:r>
            <a:r>
              <a:rPr lang="en-US" dirty="0">
                <a:ea typeface="Calibri"/>
                <a:cs typeface="Calibri"/>
              </a:rPr>
              <a:t> result in?</a:t>
            </a:r>
          </a:p>
          <a:p>
            <a:pPr marL="171450" indent="-171450">
              <a:buFont typeface="Calibri"/>
              <a:buChar char="-"/>
            </a:pPr>
            <a:r>
              <a:rPr lang="en-US">
                <a:ea typeface="Calibri"/>
                <a:cs typeface="Calibri"/>
              </a:rPr>
              <a:t>Increased workload</a:t>
            </a:r>
            <a:endParaRPr lang="en-US" dirty="0">
              <a:ea typeface="Calibri"/>
              <a:cs typeface="Calibri"/>
            </a:endParaRPr>
          </a:p>
          <a:p>
            <a:pPr marL="171450" indent="-171450">
              <a:buFont typeface="Calibri"/>
              <a:buChar char="-"/>
            </a:pPr>
            <a:r>
              <a:rPr lang="en-US" dirty="0">
                <a:ea typeface="Calibri"/>
                <a:cs typeface="Calibri"/>
              </a:rPr>
              <a:t>Job </a:t>
            </a:r>
            <a:r>
              <a:rPr lang="en-US">
                <a:ea typeface="Calibri"/>
                <a:cs typeface="Calibri"/>
              </a:rPr>
              <a:t>dissatisfaction</a:t>
            </a:r>
            <a:endParaRPr lang="en-US" dirty="0">
              <a:ea typeface="Calibri"/>
              <a:cs typeface="Calibri"/>
            </a:endParaRPr>
          </a:p>
          <a:p>
            <a:pPr marL="171450" indent="-171450">
              <a:buFont typeface="Calibri"/>
              <a:buChar char="-"/>
            </a:pPr>
            <a:r>
              <a:rPr lang="en-US">
                <a:ea typeface="Calibri"/>
                <a:cs typeface="Calibri"/>
              </a:rPr>
              <a:t>Compromised patient care</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6D273291-CD78-4086-9886-25D1798E9FCA}" type="slidenum">
              <a:rPr lang="en-US"/>
              <a:t>6</a:t>
            </a:fld>
            <a:endParaRPr lang="en-US"/>
          </a:p>
        </p:txBody>
      </p:sp>
    </p:spTree>
    <p:extLst>
      <p:ext uri="{BB962C8B-B14F-4D97-AF65-F5344CB8AC3E}">
        <p14:creationId xmlns:p14="http://schemas.microsoft.com/office/powerpoint/2010/main" val="12401830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CCA85-21D3-BAD9-5912-4C32F256E8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4DA2C7-6A4B-A6EB-529D-ACEBBDD094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B3996A-C011-A279-7619-F0C1AD9AE96E}"/>
              </a:ext>
            </a:extLst>
          </p:cNvPr>
          <p:cNvSpPr>
            <a:spLocks noGrp="1"/>
          </p:cNvSpPr>
          <p:nvPr>
            <p:ph type="body" idx="1"/>
          </p:nvPr>
        </p:nvSpPr>
        <p:spPr/>
        <p:txBody>
          <a:bodyPr/>
          <a:lstStyle/>
          <a:p>
            <a:r>
              <a:rPr lang="en-US" dirty="0"/>
              <a:t>(</a:t>
            </a:r>
            <a:r>
              <a:rPr lang="en-US"/>
              <a:t>slide) Leadership</a:t>
            </a:r>
            <a:r>
              <a:rPr lang="en-US" dirty="0"/>
              <a:t> training programs are rarely a component of medical or healthcare education, but have been shown to increase skills in adaptability, initiative, communication, authenticity, presence, humility, ability to learn from mistakes, grit and resilience, competence, and followership.</a:t>
            </a:r>
            <a:endParaRPr lang="en-US">
              <a:ea typeface="Calibri"/>
              <a:cs typeface="Calibri"/>
            </a:endParaRPr>
          </a:p>
          <a:p>
            <a:endParaRPr lang="en-US" dirty="0">
              <a:solidFill>
                <a:srgbClr val="000000"/>
              </a:solidFill>
              <a:ea typeface="Calibri"/>
              <a:cs typeface="Calibri"/>
            </a:endParaRPr>
          </a:p>
          <a:p>
            <a:r>
              <a:rPr lang="en-US">
                <a:solidFill>
                  <a:srgbClr val="000000"/>
                </a:solidFill>
                <a:ea typeface="Calibri"/>
                <a:cs typeface="Calibri"/>
              </a:rPr>
              <a:t>Why do you think leadership training would be beneficial in nursing?</a:t>
            </a:r>
          </a:p>
          <a:p>
            <a:r>
              <a:rPr lang="en-US" dirty="0">
                <a:ea typeface="Calibri"/>
                <a:cs typeface="Calibri"/>
              </a:rPr>
              <a:t>Sometimes </a:t>
            </a:r>
            <a:r>
              <a:rPr lang="en-US" dirty="0" err="1">
                <a:ea typeface="Calibri"/>
                <a:cs typeface="Calibri"/>
              </a:rPr>
              <a:t>tringins</a:t>
            </a:r>
            <a:r>
              <a:rPr lang="en-US">
                <a:ea typeface="Calibri"/>
                <a:cs typeface="Calibri"/>
              </a:rPr>
              <a:t> of this nature can make us more aware of how we receive and provide feedback and how we work as a part of a team. </a:t>
            </a:r>
            <a:endParaRPr lang="en-US" dirty="0">
              <a:ea typeface="Calibri"/>
              <a:cs typeface="Calibri"/>
            </a:endParaRPr>
          </a:p>
        </p:txBody>
      </p:sp>
      <p:sp>
        <p:nvSpPr>
          <p:cNvPr id="4" name="Slide Number Placeholder 3">
            <a:extLst>
              <a:ext uri="{FF2B5EF4-FFF2-40B4-BE49-F238E27FC236}">
                <a16:creationId xmlns:a16="http://schemas.microsoft.com/office/drawing/2014/main" id="{9407B207-86EC-9BAC-DBB5-31ACAE654470}"/>
              </a:ext>
            </a:extLst>
          </p:cNvPr>
          <p:cNvSpPr>
            <a:spLocks noGrp="1"/>
          </p:cNvSpPr>
          <p:nvPr>
            <p:ph type="sldNum" sz="quarter" idx="5"/>
          </p:nvPr>
        </p:nvSpPr>
        <p:spPr/>
        <p:txBody>
          <a:bodyPr/>
          <a:lstStyle/>
          <a:p>
            <a:fld id="{6D273291-CD78-4086-9886-25D1798E9FCA}" type="slidenum">
              <a:t>7</a:t>
            </a:fld>
            <a:endParaRPr lang="en-US"/>
          </a:p>
        </p:txBody>
      </p:sp>
    </p:spTree>
    <p:extLst>
      <p:ext uri="{BB962C8B-B14F-4D97-AF65-F5344CB8AC3E}">
        <p14:creationId xmlns:p14="http://schemas.microsoft.com/office/powerpoint/2010/main" val="19244650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Standardization in nursing practice is essential when ensuring patient safety and improving patient outcomes. Using SBAR allows us to ensure we are covering all pertinent information </a:t>
            </a:r>
            <a:r>
              <a:rPr lang="en-US" dirty="0" err="1"/>
              <a:t>ina</a:t>
            </a:r>
            <a:r>
              <a:rPr lang="en-US" dirty="0"/>
              <a:t> way that is logical and easy to follow. </a:t>
            </a:r>
          </a:p>
          <a:p>
            <a:endParaRPr lang="en-US" dirty="0">
              <a:solidFill>
                <a:srgbClr val="000000"/>
              </a:solidFill>
              <a:ea typeface="Calibri"/>
              <a:cs typeface="Calibri"/>
            </a:endParaRPr>
          </a:p>
          <a:p>
            <a:r>
              <a:rPr lang="en-US" dirty="0">
                <a:solidFill>
                  <a:srgbClr val="000000"/>
                </a:solidFill>
                <a:ea typeface="Calibri"/>
                <a:cs typeface="Calibri"/>
              </a:rPr>
              <a:t>Of course we are going to evaluate the immediate response to the task but how will this impact our patient following discharge?</a:t>
            </a:r>
          </a:p>
          <a:p>
            <a:endParaRPr lang="en-US" dirty="0">
              <a:solidFill>
                <a:srgbClr val="4472C4"/>
              </a:solidFill>
              <a:ea typeface="Calibri"/>
              <a:cs typeface="Calibri"/>
            </a:endParaRPr>
          </a:p>
          <a:p>
            <a:r>
              <a:rPr lang="en-US">
                <a:ea typeface="Calibri"/>
                <a:cs typeface="Calibri"/>
              </a:rPr>
              <a:t>Is this something you can relate to?</a:t>
            </a:r>
            <a:endParaRPr lang="en-US"/>
          </a:p>
          <a:p>
            <a:endParaRPr lang="en-US" dirty="0">
              <a:ea typeface="Calibri"/>
              <a:cs typeface="Calibri"/>
            </a:endParaRPr>
          </a:p>
          <a:p>
            <a:r>
              <a:rPr lang="en-US" dirty="0">
                <a:ea typeface="Calibri"/>
                <a:cs typeface="Calibri"/>
              </a:rPr>
              <a:t>Are you so busy during your shift that you just need to get through your skills safely but don't have time to think about the evaluation and coordination of care? (ex. Interdisciplinary collaboration)</a:t>
            </a:r>
          </a:p>
          <a:p>
            <a:endParaRPr lang="en-US" dirty="0">
              <a:ea typeface="Calibri"/>
              <a:cs typeface="Calibri"/>
            </a:endParaRPr>
          </a:p>
          <a:p>
            <a:r>
              <a:rPr lang="en-US">
                <a:ea typeface="Calibri"/>
                <a:cs typeface="Calibri"/>
              </a:rPr>
              <a:t>Think about the nurses you look up to in your department. Are they good at looking at the whole picture?</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6D273291-CD78-4086-9886-25D1798E9FCA}" type="slidenum">
              <a:rPr lang="en-US"/>
              <a:t>8</a:t>
            </a:fld>
            <a:endParaRPr lang="en-US"/>
          </a:p>
        </p:txBody>
      </p:sp>
    </p:spTree>
    <p:extLst>
      <p:ext uri="{BB962C8B-B14F-4D97-AF65-F5344CB8AC3E}">
        <p14:creationId xmlns:p14="http://schemas.microsoft.com/office/powerpoint/2010/main" val="34350216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67AEB-A5D3-9A73-EF2B-22FEA885A7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6CEAA5-7B0E-4CBE-62F9-F2BE4DD5A5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70144A-0596-BD66-E6EF-9C9EEADE8BFC}"/>
              </a:ext>
            </a:extLst>
          </p:cNvPr>
          <p:cNvSpPr>
            <a:spLocks noGrp="1"/>
          </p:cNvSpPr>
          <p:nvPr>
            <p:ph type="body" idx="1"/>
          </p:nvPr>
        </p:nvSpPr>
        <p:spPr/>
        <p:txBody>
          <a:bodyPr/>
          <a:lstStyle/>
          <a:p>
            <a:r>
              <a:rPr lang="en-US">
                <a:ea typeface="Calibri"/>
                <a:cs typeface="Calibri"/>
              </a:rPr>
              <a:t>5 points to appear</a:t>
            </a:r>
            <a:endParaRPr lang="en-US" dirty="0"/>
          </a:p>
          <a:p>
            <a:endParaRPr lang="en-US" dirty="0"/>
          </a:p>
          <a:p>
            <a:r>
              <a:rPr lang="en-US"/>
              <a:t>How can you relate to these barriers?</a:t>
            </a:r>
            <a:endParaRPr lang="en-US">
              <a:solidFill>
                <a:srgbClr val="444444"/>
              </a:solidFill>
              <a:ea typeface="Calibri"/>
              <a:cs typeface="Calibri"/>
            </a:endParaRPr>
          </a:p>
          <a:p>
            <a:r>
              <a:rPr lang="en-US">
                <a:ea typeface="Calibri"/>
                <a:cs typeface="Calibri"/>
              </a:rPr>
              <a:t>Practicing on PEI can pose its own barriers.</a:t>
            </a:r>
            <a:endParaRPr lang="en-US" dirty="0"/>
          </a:p>
          <a:p>
            <a:r>
              <a:rPr lang="en-US" dirty="0">
                <a:ea typeface="Calibri"/>
                <a:cs typeface="Calibri"/>
              </a:rPr>
              <a:t>Is there a retired or </a:t>
            </a:r>
            <a:r>
              <a:rPr lang="en-US">
                <a:ea typeface="Calibri"/>
                <a:cs typeface="Calibri"/>
              </a:rPr>
              <a:t>practi</a:t>
            </a:r>
            <a:r>
              <a:rPr lang="en-US"/>
              <a:t>cing</a:t>
            </a:r>
            <a:r>
              <a:rPr lang="en-US">
                <a:ea typeface="Calibri"/>
                <a:cs typeface="Calibri"/>
              </a:rPr>
              <a:t> healthcare worker in the room? Does this make you nervous?</a:t>
            </a:r>
            <a:endParaRPr lang="en-US" dirty="0">
              <a:ea typeface="Calibri"/>
              <a:cs typeface="Calibri"/>
            </a:endParaRPr>
          </a:p>
          <a:p>
            <a:r>
              <a:rPr lang="en-US"/>
              <a:t>Any others?</a:t>
            </a:r>
            <a:endParaRPr lang="en-US">
              <a:solidFill>
                <a:srgbClr val="444444"/>
              </a:solidFill>
            </a:endParaRPr>
          </a:p>
          <a:p>
            <a:endParaRPr lang="en-US" dirty="0">
              <a:ea typeface="Calibri"/>
              <a:cs typeface="Calibri"/>
            </a:endParaRPr>
          </a:p>
          <a:p>
            <a:r>
              <a:rPr lang="en-US">
                <a:ea typeface="Calibri"/>
                <a:cs typeface="Calibri"/>
              </a:rPr>
              <a:t>Did you know we have access to translation services?</a:t>
            </a:r>
            <a:endParaRPr lang="en-US" dirty="0">
              <a:ea typeface="Calibri"/>
              <a:cs typeface="Calibri"/>
            </a:endParaRPr>
          </a:p>
        </p:txBody>
      </p:sp>
      <p:sp>
        <p:nvSpPr>
          <p:cNvPr id="4" name="Slide Number Placeholder 3">
            <a:extLst>
              <a:ext uri="{FF2B5EF4-FFF2-40B4-BE49-F238E27FC236}">
                <a16:creationId xmlns:a16="http://schemas.microsoft.com/office/drawing/2014/main" id="{C83B8D73-B182-9D25-1BCD-52FD3BE6D3AB}"/>
              </a:ext>
            </a:extLst>
          </p:cNvPr>
          <p:cNvSpPr>
            <a:spLocks noGrp="1"/>
          </p:cNvSpPr>
          <p:nvPr>
            <p:ph type="sldNum" sz="quarter" idx="5"/>
          </p:nvPr>
        </p:nvSpPr>
        <p:spPr/>
        <p:txBody>
          <a:bodyPr/>
          <a:lstStyle/>
          <a:p>
            <a:fld id="{6D273291-CD78-4086-9886-25D1798E9FCA}" type="slidenum">
              <a:t>10</a:t>
            </a:fld>
            <a:endParaRPr lang="en-US"/>
          </a:p>
        </p:txBody>
      </p:sp>
    </p:spTree>
    <p:extLst>
      <p:ext uri="{BB962C8B-B14F-4D97-AF65-F5344CB8AC3E}">
        <p14:creationId xmlns:p14="http://schemas.microsoft.com/office/powerpoint/2010/main" val="3965704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552B2-DC76-E6FC-FC96-117DE54AB7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CB9327-7B05-A0E2-B7E5-3A97A1AB2E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C692F2-B2CD-91E2-5F55-2A4C34696434}"/>
              </a:ext>
            </a:extLst>
          </p:cNvPr>
          <p:cNvSpPr>
            <a:spLocks noGrp="1"/>
          </p:cNvSpPr>
          <p:nvPr>
            <p:ph type="body" idx="1"/>
          </p:nvPr>
        </p:nvSpPr>
        <p:spPr/>
        <p:txBody>
          <a:bodyPr/>
          <a:lstStyle/>
          <a:p>
            <a:r>
              <a:rPr lang="en-US" dirty="0"/>
              <a:t>How many of you have provided the patients with a </a:t>
            </a:r>
            <a:r>
              <a:rPr lang="en-US"/>
              <a:t>pamphlet and given then a quick overview?</a:t>
            </a:r>
          </a:p>
          <a:p>
            <a:endParaRPr lang="en-US" dirty="0">
              <a:ea typeface="Calibri"/>
              <a:cs typeface="Calibri"/>
            </a:endParaRPr>
          </a:p>
          <a:p>
            <a:r>
              <a:rPr lang="en-US">
                <a:ea typeface="Calibri"/>
                <a:cs typeface="Calibri"/>
              </a:rPr>
              <a:t>Do you direct your patients to handouts and educational videos often?</a:t>
            </a:r>
            <a:endParaRPr lang="en-US" dirty="0">
              <a:ea typeface="Calibri"/>
              <a:cs typeface="Calibri"/>
            </a:endParaRPr>
          </a:p>
          <a:p>
            <a:endParaRPr lang="en-US" dirty="0">
              <a:ea typeface="Calibri"/>
              <a:cs typeface="Calibri"/>
            </a:endParaRPr>
          </a:p>
          <a:p>
            <a:r>
              <a:rPr lang="en-US">
                <a:ea typeface="Calibri"/>
                <a:cs typeface="Calibri"/>
              </a:rPr>
              <a:t>Cardiac Cath videos as an example. </a:t>
            </a:r>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r>
              <a:rPr lang="en-US" dirty="0" err="1"/>
              <a:t>ThePhoto</a:t>
            </a:r>
            <a:r>
              <a:rPr lang="en-US" dirty="0"/>
              <a:t> by </a:t>
            </a:r>
            <a:r>
              <a:rPr lang="en-US" dirty="0" err="1"/>
              <a:t>PhotoAuthor</a:t>
            </a:r>
            <a:r>
              <a:rPr lang="en-US" dirty="0"/>
              <a:t> is licensed under CCYYSA.</a:t>
            </a:r>
            <a:endParaRPr lang="en-US" dirty="0">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1D6D4F2E-0972-98B1-BDC7-02F2ED1BB96E}"/>
              </a:ext>
            </a:extLst>
          </p:cNvPr>
          <p:cNvSpPr>
            <a:spLocks noGrp="1"/>
          </p:cNvSpPr>
          <p:nvPr>
            <p:ph type="sldNum" sz="quarter" idx="5"/>
          </p:nvPr>
        </p:nvSpPr>
        <p:spPr/>
        <p:txBody>
          <a:bodyPr/>
          <a:lstStyle/>
          <a:p>
            <a:fld id="{6D273291-CD78-4086-9886-25D1798E9FCA}" type="slidenum">
              <a:t>11</a:t>
            </a:fld>
            <a:endParaRPr lang="en-US"/>
          </a:p>
        </p:txBody>
      </p:sp>
    </p:spTree>
    <p:extLst>
      <p:ext uri="{BB962C8B-B14F-4D97-AF65-F5344CB8AC3E}">
        <p14:creationId xmlns:p14="http://schemas.microsoft.com/office/powerpoint/2010/main" val="3609107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BD215-DDFF-0D97-79A5-1B66011413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92316C-E328-7131-9BC4-861E0159BD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62216B-6E39-84BA-4E07-62621775B599}"/>
              </a:ext>
            </a:extLst>
          </p:cNvPr>
          <p:cNvSpPr>
            <a:spLocks noGrp="1"/>
          </p:cNvSpPr>
          <p:nvPr>
            <p:ph type="body" idx="1"/>
          </p:nvPr>
        </p:nvSpPr>
        <p:spPr/>
        <p:txBody>
          <a:bodyPr/>
          <a:lstStyle/>
          <a:p>
            <a:r>
              <a:rPr lang="en-US" dirty="0">
                <a:solidFill>
                  <a:schemeClr val="accent1"/>
                </a:solidFill>
              </a:rPr>
              <a:t>Written and video resources are excellent tools to </a:t>
            </a:r>
            <a:r>
              <a:rPr lang="en-US">
                <a:solidFill>
                  <a:schemeClr val="accent1"/>
                </a:solidFill>
              </a:rPr>
              <a:t>help solidify</a:t>
            </a:r>
            <a:r>
              <a:rPr lang="en-US" dirty="0">
                <a:solidFill>
                  <a:schemeClr val="accent1"/>
                </a:solidFill>
              </a:rPr>
              <a:t> the patients understanding. </a:t>
            </a:r>
            <a:endParaRPr lang="en-US" dirty="0"/>
          </a:p>
          <a:p>
            <a:endParaRPr lang="en-US" dirty="0"/>
          </a:p>
          <a:p>
            <a:r>
              <a:rPr lang="en-US" dirty="0">
                <a:solidFill>
                  <a:schemeClr val="accent1"/>
                </a:solidFill>
              </a:rPr>
              <a:t>These resources give them a source of reference when </a:t>
            </a:r>
            <a:r>
              <a:rPr lang="en-US">
                <a:solidFill>
                  <a:schemeClr val="accent1"/>
                </a:solidFill>
              </a:rPr>
              <a:t>they are</a:t>
            </a:r>
            <a:r>
              <a:rPr lang="en-US" dirty="0">
                <a:solidFill>
                  <a:schemeClr val="accent1"/>
                </a:solidFill>
              </a:rPr>
              <a:t> not in your care. </a:t>
            </a:r>
            <a:endParaRPr lang="en-US" dirty="0"/>
          </a:p>
          <a:p>
            <a:endParaRPr lang="en-US" dirty="0"/>
          </a:p>
          <a:p>
            <a:r>
              <a:rPr lang="en-US" dirty="0">
                <a:solidFill>
                  <a:schemeClr val="accent1"/>
                </a:solidFill>
              </a:rPr>
              <a:t>Providing resources should never be the only source of teaching provided. Interaction with the patients and </a:t>
            </a:r>
            <a:r>
              <a:rPr lang="en-US">
                <a:solidFill>
                  <a:schemeClr val="accent1"/>
                </a:solidFill>
              </a:rPr>
              <a:t>their family</a:t>
            </a:r>
            <a:r>
              <a:rPr lang="en-US" dirty="0">
                <a:solidFill>
                  <a:schemeClr val="accent1"/>
                </a:solidFill>
              </a:rPr>
              <a:t> is key to identifying their understanding. </a:t>
            </a:r>
            <a:endParaRPr lang="en-US" dirty="0"/>
          </a:p>
          <a:p>
            <a:endParaRPr lang="en-US" dirty="0">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6C0B0D9A-2015-E73D-8A3A-E2A83CEA7E40}"/>
              </a:ext>
            </a:extLst>
          </p:cNvPr>
          <p:cNvSpPr>
            <a:spLocks noGrp="1"/>
          </p:cNvSpPr>
          <p:nvPr>
            <p:ph type="sldNum" sz="quarter" idx="5"/>
          </p:nvPr>
        </p:nvSpPr>
        <p:spPr/>
        <p:txBody>
          <a:bodyPr/>
          <a:lstStyle/>
          <a:p>
            <a:fld id="{6D273291-CD78-4086-9886-25D1798E9FCA}" type="slidenum">
              <a:t>12</a:t>
            </a:fld>
            <a:endParaRPr lang="en-US"/>
          </a:p>
        </p:txBody>
      </p:sp>
    </p:spTree>
    <p:extLst>
      <p:ext uri="{BB962C8B-B14F-4D97-AF65-F5344CB8AC3E}">
        <p14:creationId xmlns:p14="http://schemas.microsoft.com/office/powerpoint/2010/main" val="4077944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FDFE9-893D-48C7-C9A5-CC0F0FA7B4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3204FF-AC62-96A1-4F9C-C0CB681632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4F60A8-936E-4A5B-760B-36D33811DD4F}"/>
              </a:ext>
            </a:extLst>
          </p:cNvPr>
          <p:cNvSpPr>
            <a:spLocks noGrp="1"/>
          </p:cNvSpPr>
          <p:nvPr>
            <p:ph type="body" idx="1"/>
          </p:nvPr>
        </p:nvSpPr>
        <p:spPr/>
        <p:txBody>
          <a:bodyPr/>
          <a:lstStyle/>
          <a:p>
            <a:r>
              <a:rPr lang="en-US" b="1" dirty="0"/>
              <a:t>#1: </a:t>
            </a:r>
            <a:r>
              <a:rPr lang="en-US" dirty="0"/>
              <a:t>Adult learners will resist learning when they feel others are imposing information, ideas, or actions on them (</a:t>
            </a:r>
            <a:r>
              <a:rPr lang="en-US" dirty="0" err="1"/>
              <a:t>Fidishun</a:t>
            </a:r>
            <a:r>
              <a:rPr lang="en-US" dirty="0"/>
              <a:t>, 2000). Actively involve participants in the learning process and serve as facilitators rather than teachers. </a:t>
            </a:r>
          </a:p>
          <a:p>
            <a:endParaRPr lang="en-US" dirty="0"/>
          </a:p>
          <a:p>
            <a:r>
              <a:rPr lang="en-US" b="1"/>
              <a:t>#2:</a:t>
            </a:r>
            <a:r>
              <a:rPr lang="en-US"/>
              <a:t> Adults have accumulated a wealth of life experiences and knowledge—from school, work, and family life—that can be a resource for their own learning as well as the learning of others. </a:t>
            </a:r>
            <a:endParaRPr lang="en-US">
              <a:ea typeface="Calibri"/>
              <a:cs typeface="Calibri"/>
            </a:endParaRPr>
          </a:p>
          <a:p>
            <a:endParaRPr lang="en-US" dirty="0"/>
          </a:p>
          <a:p>
            <a:r>
              <a:rPr lang="en-US" b="1"/>
              <a:t>#3:</a:t>
            </a:r>
            <a:r>
              <a:rPr lang="en-US"/>
              <a:t> Adults appreciate learning when it is tied to specific professional or personal goals. Identify learning objectives, follow clear agendas, and show participants how the activities are helping them to achieve their goals. </a:t>
            </a:r>
          </a:p>
          <a:p>
            <a:endParaRPr lang="en-US" dirty="0"/>
          </a:p>
          <a:p>
            <a:r>
              <a:rPr lang="en-US" b="1"/>
              <a:t>#4: </a:t>
            </a:r>
            <a:r>
              <a:rPr lang="en-US"/>
              <a:t>Adults must be able to see how learning connects to their work. </a:t>
            </a:r>
          </a:p>
          <a:p>
            <a:endParaRPr lang="en-US" dirty="0"/>
          </a:p>
          <a:p>
            <a:r>
              <a:rPr lang="en-US" b="1" dirty="0"/>
              <a:t>#5:</a:t>
            </a:r>
            <a:r>
              <a:rPr lang="en-US"/>
              <a:t> Adults will want to focus on those aspects of the teaching that will help them solve problems on their own. They like hands-on exercises that simulate real-world situations. </a:t>
            </a:r>
            <a:endParaRPr lang="en-US" dirty="0"/>
          </a:p>
          <a:p>
            <a:endParaRPr lang="en-US" dirty="0"/>
          </a:p>
          <a:p>
            <a:r>
              <a:rPr lang="en-US" b="1" dirty="0"/>
              <a:t>#6:</a:t>
            </a:r>
            <a:r>
              <a:rPr lang="en-US"/>
              <a:t> Adults need to be given a strong voice during teaching and to be encouraged to share their feelings (confidence etc. ). </a:t>
            </a:r>
          </a:p>
          <a:p>
            <a:endParaRPr lang="en-US" dirty="0">
              <a:ea typeface="Calibri"/>
              <a:cs typeface="Calibri"/>
            </a:endParaRPr>
          </a:p>
        </p:txBody>
      </p:sp>
      <p:sp>
        <p:nvSpPr>
          <p:cNvPr id="4" name="Slide Number Placeholder 3">
            <a:extLst>
              <a:ext uri="{FF2B5EF4-FFF2-40B4-BE49-F238E27FC236}">
                <a16:creationId xmlns:a16="http://schemas.microsoft.com/office/drawing/2014/main" id="{B56B84A0-D486-5944-3318-EFE169C91998}"/>
              </a:ext>
            </a:extLst>
          </p:cNvPr>
          <p:cNvSpPr>
            <a:spLocks noGrp="1"/>
          </p:cNvSpPr>
          <p:nvPr>
            <p:ph type="sldNum" sz="quarter" idx="5"/>
          </p:nvPr>
        </p:nvSpPr>
        <p:spPr/>
        <p:txBody>
          <a:bodyPr/>
          <a:lstStyle/>
          <a:p>
            <a:fld id="{6D273291-CD78-4086-9886-25D1798E9FCA}" type="slidenum">
              <a:t>13</a:t>
            </a:fld>
            <a:endParaRPr lang="en-US"/>
          </a:p>
        </p:txBody>
      </p:sp>
    </p:spTree>
    <p:extLst>
      <p:ext uri="{BB962C8B-B14F-4D97-AF65-F5344CB8AC3E}">
        <p14:creationId xmlns:p14="http://schemas.microsoft.com/office/powerpoint/2010/main" val="42792044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ADA45-0303-9FA5-CDF4-A7711CB32C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15ECA9-1509-6EF6-CE36-462773D376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8FD5D9-BD56-8245-FC67-59711DC83FA1}"/>
              </a:ext>
            </a:extLst>
          </p:cNvPr>
          <p:cNvSpPr>
            <a:spLocks noGrp="1"/>
          </p:cNvSpPr>
          <p:nvPr>
            <p:ph type="body" idx="1"/>
          </p:nvPr>
        </p:nvSpPr>
        <p:spPr/>
        <p:txBody>
          <a:bodyPr/>
          <a:lstStyle/>
          <a:p>
            <a:r>
              <a:rPr lang="en-US">
                <a:ea typeface="Calibri"/>
                <a:cs typeface="Calibri"/>
              </a:rPr>
              <a:t>Is this something you think about when teaching your</a:t>
            </a:r>
            <a:r>
              <a:rPr lang="en-US" dirty="0">
                <a:ea typeface="Calibri"/>
                <a:cs typeface="Calibri"/>
              </a:rPr>
              <a:t> patients?</a:t>
            </a:r>
          </a:p>
          <a:p>
            <a:endParaRPr lang="en-US" dirty="0">
              <a:ea typeface="Calibri"/>
              <a:cs typeface="Calibri"/>
            </a:endParaRPr>
          </a:p>
          <a:p>
            <a:r>
              <a:rPr lang="en-US" dirty="0"/>
              <a:t>As </a:t>
            </a:r>
            <a:r>
              <a:rPr lang="en-US"/>
              <a:t>nurses and educators, we tend to use the methods that reflect how we prefer to learn.</a:t>
            </a:r>
          </a:p>
          <a:p>
            <a:endParaRPr lang="en-US" dirty="0">
              <a:ea typeface="Calibri"/>
              <a:cs typeface="Calibri"/>
            </a:endParaRPr>
          </a:p>
          <a:p>
            <a:r>
              <a:rPr lang="en-US"/>
              <a:t>to teach effectively, we must consider patients’ and students’ learning preferences.</a:t>
            </a: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r>
              <a:rPr lang="en-US" dirty="0" err="1"/>
              <a:t>ThePhoto</a:t>
            </a:r>
            <a:r>
              <a:rPr lang="en-US" dirty="0"/>
              <a:t> by </a:t>
            </a:r>
            <a:r>
              <a:rPr lang="en-US" dirty="0" err="1"/>
              <a:t>PhotoAuthor</a:t>
            </a:r>
            <a:r>
              <a:rPr lang="en-US" dirty="0"/>
              <a:t> is licensed under CCYYSA.</a:t>
            </a:r>
          </a:p>
          <a:p>
            <a:endParaRPr lang="en-US" dirty="0">
              <a:ea typeface="Calibri"/>
              <a:cs typeface="Calibri"/>
            </a:endParaRPr>
          </a:p>
        </p:txBody>
      </p:sp>
      <p:sp>
        <p:nvSpPr>
          <p:cNvPr id="4" name="Slide Number Placeholder 3">
            <a:extLst>
              <a:ext uri="{FF2B5EF4-FFF2-40B4-BE49-F238E27FC236}">
                <a16:creationId xmlns:a16="http://schemas.microsoft.com/office/drawing/2014/main" id="{8AD4425E-BA4D-1649-EB25-C791947CF6A9}"/>
              </a:ext>
            </a:extLst>
          </p:cNvPr>
          <p:cNvSpPr>
            <a:spLocks noGrp="1"/>
          </p:cNvSpPr>
          <p:nvPr>
            <p:ph type="sldNum" sz="quarter" idx="5"/>
          </p:nvPr>
        </p:nvSpPr>
        <p:spPr/>
        <p:txBody>
          <a:bodyPr/>
          <a:lstStyle/>
          <a:p>
            <a:fld id="{6D273291-CD78-4086-9886-25D1798E9FCA}" type="slidenum">
              <a:t>14</a:t>
            </a:fld>
            <a:endParaRPr lang="en-US"/>
          </a:p>
        </p:txBody>
      </p:sp>
    </p:spTree>
    <p:extLst>
      <p:ext uri="{BB962C8B-B14F-4D97-AF65-F5344CB8AC3E}">
        <p14:creationId xmlns:p14="http://schemas.microsoft.com/office/powerpoint/2010/main" val="40953412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E8CEB-44A6-5E23-B197-442F66C5A3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8A026B-F30E-8259-7287-68F4935FCD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3AFEAB-2D41-8B6F-7D03-DE40DF8DEE5F}"/>
              </a:ext>
            </a:extLst>
          </p:cNvPr>
          <p:cNvSpPr>
            <a:spLocks noGrp="1"/>
          </p:cNvSpPr>
          <p:nvPr>
            <p:ph type="body" idx="1"/>
          </p:nvPr>
        </p:nvSpPr>
        <p:spPr/>
        <p:txBody>
          <a:bodyPr/>
          <a:lstStyle/>
          <a:p>
            <a:r>
              <a:rPr lang="en-US" dirty="0">
                <a:ea typeface="Calibri"/>
                <a:cs typeface="Calibri"/>
              </a:rPr>
              <a:t>Target your </a:t>
            </a:r>
            <a:r>
              <a:rPr lang="en-US">
                <a:ea typeface="Calibri"/>
                <a:cs typeface="Calibri"/>
              </a:rPr>
              <a:t>teaching</a:t>
            </a:r>
            <a:r>
              <a:rPr lang="en-US" dirty="0">
                <a:ea typeface="Calibri"/>
                <a:cs typeface="Calibri"/>
              </a:rPr>
              <a:t> style to the individual learner</a:t>
            </a:r>
          </a:p>
          <a:p>
            <a:endParaRPr lang="en-US" dirty="0">
              <a:ea typeface="Calibri"/>
              <a:cs typeface="Calibri"/>
            </a:endParaRPr>
          </a:p>
          <a:p>
            <a:r>
              <a:rPr lang="en-US" dirty="0">
                <a:ea typeface="Calibri"/>
                <a:cs typeface="Calibri"/>
              </a:rPr>
              <a:t>Use this information to guide your teaching style based on your patients</a:t>
            </a:r>
            <a:r>
              <a:rPr lang="en-US">
                <a:ea typeface="Calibri"/>
                <a:cs typeface="Calibri"/>
              </a:rPr>
              <a:t> age but make sure you do not make assumptions. Always make sure to ask what methos they prefer. </a:t>
            </a:r>
            <a:endParaRPr lang="en-US" dirty="0">
              <a:ea typeface="Calibri"/>
              <a:cs typeface="Calibri"/>
            </a:endParaRPr>
          </a:p>
          <a:p>
            <a:endParaRPr lang="en-US" dirty="0">
              <a:ea typeface="Calibri"/>
              <a:cs typeface="Calibri"/>
            </a:endParaRPr>
          </a:p>
          <a:p>
            <a:r>
              <a:rPr lang="en-US">
                <a:ea typeface="Calibri"/>
                <a:cs typeface="Calibri"/>
              </a:rPr>
              <a:t>I am a great example of this. I am a millennial but would identify more closely with the boomer/Gen X learning style. </a:t>
            </a:r>
            <a:endParaRPr lang="en-US" dirty="0">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BB619F31-FB8D-14F2-69D1-2E4C1B86D7E5}"/>
              </a:ext>
            </a:extLst>
          </p:cNvPr>
          <p:cNvSpPr>
            <a:spLocks noGrp="1"/>
          </p:cNvSpPr>
          <p:nvPr>
            <p:ph type="sldNum" sz="quarter" idx="5"/>
          </p:nvPr>
        </p:nvSpPr>
        <p:spPr/>
        <p:txBody>
          <a:bodyPr/>
          <a:lstStyle/>
          <a:p>
            <a:fld id="{6D273291-CD78-4086-9886-25D1798E9FCA}" type="slidenum">
              <a:t>15</a:t>
            </a:fld>
            <a:endParaRPr lang="en-US"/>
          </a:p>
        </p:txBody>
      </p:sp>
    </p:spTree>
    <p:extLst>
      <p:ext uri="{BB962C8B-B14F-4D97-AF65-F5344CB8AC3E}">
        <p14:creationId xmlns:p14="http://schemas.microsoft.com/office/powerpoint/2010/main" val="33070484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03FF0-991D-320E-28F9-5A0FD20E55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2FC0D9-AD95-67B0-2499-BE271CFF31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609810-EE89-1F34-C9B2-A336A58D70ED}"/>
              </a:ext>
            </a:extLst>
          </p:cNvPr>
          <p:cNvSpPr>
            <a:spLocks noGrp="1"/>
          </p:cNvSpPr>
          <p:nvPr>
            <p:ph type="body" idx="1"/>
          </p:nvPr>
        </p:nvSpPr>
        <p:spPr/>
        <p:txBody>
          <a:bodyPr/>
          <a:lstStyle/>
          <a:p>
            <a:r>
              <a:rPr lang="en-US" dirty="0"/>
              <a:t>Assessing patient understanding of educational materials is crucial </a:t>
            </a:r>
            <a:r>
              <a:rPr lang="en-US"/>
              <a:t>for improving health outcomes, ensuring compliance with treatment plans, and</a:t>
            </a:r>
            <a:r>
              <a:rPr lang="en-US" dirty="0"/>
              <a:t> enhancing overall patient engagement in their care.</a:t>
            </a:r>
            <a:endParaRPr lang="en-US">
              <a:ea typeface="Calibri"/>
              <a:cs typeface="Calibri"/>
            </a:endParaRPr>
          </a:p>
          <a:p>
            <a:endParaRPr lang="en-US" dirty="0">
              <a:solidFill>
                <a:srgbClr val="4472C4"/>
              </a:solidFill>
              <a:highlight>
                <a:srgbClr val="FFFFFF"/>
              </a:highlight>
            </a:endParaRPr>
          </a:p>
          <a:p>
            <a:pPr marL="171450" indent="-171450">
              <a:buFont typeface="Arial"/>
              <a:buChar char="•"/>
            </a:pPr>
            <a:r>
              <a:rPr lang="en-US" b="1"/>
              <a:t>Improved</a:t>
            </a:r>
            <a:r>
              <a:rPr lang="en-US" b="1" dirty="0"/>
              <a:t> Compliance</a:t>
            </a:r>
            <a:r>
              <a:rPr lang="en-US"/>
              <a:t>: When patients understand their health conditions and treatment options, they are more likely to adhere to prescribed care plans. </a:t>
            </a:r>
          </a:p>
          <a:p>
            <a:endParaRPr lang="en-US" dirty="0">
              <a:ea typeface="Calibri" panose="020F0502020204030204"/>
              <a:cs typeface="Calibri" panose="020F0502020204030204"/>
            </a:endParaRPr>
          </a:p>
          <a:p>
            <a:pPr marL="171450" indent="-171450">
              <a:buFont typeface="Arial"/>
              <a:buChar char="•"/>
            </a:pPr>
            <a:r>
              <a:rPr lang="en-US" b="1" dirty="0"/>
              <a:t>Empowerment and Confidence</a:t>
            </a:r>
            <a:r>
              <a:rPr lang="en-US"/>
              <a:t>: When patients understand their health information, they feel more confident in managing their conditions, which can lead to better self-care practices, improved quality of life, and decreased hospital</a:t>
            </a:r>
            <a:r>
              <a:rPr lang="en-US" dirty="0"/>
              <a:t> readmissions.</a:t>
            </a:r>
            <a:endParaRPr lang="en-US" dirty="0">
              <a:ea typeface="Calibri"/>
              <a:cs typeface="Calibri"/>
            </a:endParaRPr>
          </a:p>
          <a:p>
            <a:endParaRPr lang="en-US" dirty="0">
              <a:ea typeface="Calibri"/>
              <a:cs typeface="Calibri"/>
            </a:endParaRPr>
          </a:p>
          <a:p>
            <a:pPr marL="171450" indent="-171450">
              <a:buFont typeface="Arial"/>
              <a:buChar char="•"/>
            </a:pPr>
            <a:r>
              <a:rPr lang="en-US" b="1"/>
              <a:t>Reduction of Misunderstandings</a:t>
            </a:r>
            <a:r>
              <a:rPr lang="en-US"/>
              <a:t>: By assessing understanding, healthcare providers can identify and address any misconceptions patients may have about their conditions or treatments. </a:t>
            </a:r>
          </a:p>
          <a:p>
            <a:endParaRPr lang="en-US" dirty="0">
              <a:ea typeface="Calibri"/>
              <a:cs typeface="Calibri"/>
            </a:endParaRPr>
          </a:p>
        </p:txBody>
      </p:sp>
      <p:sp>
        <p:nvSpPr>
          <p:cNvPr id="4" name="Slide Number Placeholder 3">
            <a:extLst>
              <a:ext uri="{FF2B5EF4-FFF2-40B4-BE49-F238E27FC236}">
                <a16:creationId xmlns:a16="http://schemas.microsoft.com/office/drawing/2014/main" id="{1AEFB2A7-1DEE-B611-5336-B254792DB957}"/>
              </a:ext>
            </a:extLst>
          </p:cNvPr>
          <p:cNvSpPr>
            <a:spLocks noGrp="1"/>
          </p:cNvSpPr>
          <p:nvPr>
            <p:ph type="sldNum" sz="quarter" idx="5"/>
          </p:nvPr>
        </p:nvSpPr>
        <p:spPr/>
        <p:txBody>
          <a:bodyPr/>
          <a:lstStyle/>
          <a:p>
            <a:fld id="{6D273291-CD78-4086-9886-25D1798E9FCA}" type="slidenum">
              <a:t>16</a:t>
            </a:fld>
            <a:endParaRPr lang="en-US"/>
          </a:p>
        </p:txBody>
      </p:sp>
    </p:spTree>
    <p:extLst>
      <p:ext uri="{BB962C8B-B14F-4D97-AF65-F5344CB8AC3E}">
        <p14:creationId xmlns:p14="http://schemas.microsoft.com/office/powerpoint/2010/main" val="240412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1330E-B938-FC7A-1E06-65698093FC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D5EDC2-A5E8-66D5-5264-EB0516AE00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A28E53-1079-DF1D-2A26-A556B49F28A5}"/>
              </a:ext>
            </a:extLst>
          </p:cNvPr>
          <p:cNvSpPr>
            <a:spLocks noGrp="1"/>
          </p:cNvSpPr>
          <p:nvPr>
            <p:ph type="body" idx="1"/>
          </p:nvPr>
        </p:nvSpPr>
        <p:spPr/>
        <p:txBody>
          <a:bodyPr/>
          <a:lstStyle/>
          <a:p>
            <a:r>
              <a:rPr lang="en-US" b="1" dirty="0">
                <a:ea typeface="Calibri"/>
                <a:cs typeface="Calibri"/>
              </a:rPr>
              <a:t>Open ended questions</a:t>
            </a:r>
            <a:r>
              <a:rPr lang="en-US" dirty="0">
                <a:ea typeface="Calibri"/>
                <a:cs typeface="Calibri"/>
              </a:rPr>
              <a:t> </a:t>
            </a:r>
            <a:r>
              <a:rPr lang="en-US" dirty="0">
                <a:solidFill>
                  <a:srgbClr val="000000"/>
                </a:solidFill>
              </a:rPr>
              <a:t>like "can you tell me more about your daily routine?" Allow you to gain insight into the patients every day activities and if they align with the treatment of their condition. </a:t>
            </a:r>
          </a:p>
          <a:p>
            <a:endParaRPr lang="en-US" dirty="0">
              <a:solidFill>
                <a:srgbClr val="000000"/>
              </a:solidFill>
            </a:endParaRPr>
          </a:p>
          <a:p>
            <a:r>
              <a:rPr lang="en-US" b="1" dirty="0">
                <a:solidFill>
                  <a:srgbClr val="0E1115"/>
                </a:solidFill>
                <a:highlight>
                  <a:srgbClr val="F5F5F5"/>
                </a:highlight>
                <a:ea typeface="Calibri"/>
                <a:cs typeface="Calibri"/>
              </a:rPr>
              <a:t>Teach back method</a:t>
            </a:r>
            <a:r>
              <a:rPr lang="en-US" dirty="0">
                <a:solidFill>
                  <a:srgbClr val="0E1115"/>
                </a:solidFill>
                <a:highlight>
                  <a:srgbClr val="F5F5F5"/>
                </a:highlight>
                <a:ea typeface="Calibri"/>
                <a:cs typeface="Calibri"/>
              </a:rPr>
              <a:t> allows you to watch the patient complete tasks independently when they are discharged and identify if </a:t>
            </a:r>
            <a:r>
              <a:rPr lang="en-US">
                <a:solidFill>
                  <a:srgbClr val="0E1115"/>
                </a:solidFill>
                <a:highlight>
                  <a:srgbClr val="F5F5F5"/>
                </a:highlight>
                <a:ea typeface="Calibri"/>
                <a:cs typeface="Calibri"/>
              </a:rPr>
              <a:t>more</a:t>
            </a:r>
            <a:r>
              <a:rPr lang="en-US" dirty="0">
                <a:solidFill>
                  <a:srgbClr val="0E1115"/>
                </a:solidFill>
                <a:highlight>
                  <a:srgbClr val="F5F5F5"/>
                </a:highlight>
                <a:ea typeface="Calibri"/>
                <a:cs typeface="Calibri"/>
              </a:rPr>
              <a:t> teaching is required. </a:t>
            </a:r>
          </a:p>
        </p:txBody>
      </p:sp>
      <p:sp>
        <p:nvSpPr>
          <p:cNvPr id="4" name="Slide Number Placeholder 3">
            <a:extLst>
              <a:ext uri="{FF2B5EF4-FFF2-40B4-BE49-F238E27FC236}">
                <a16:creationId xmlns:a16="http://schemas.microsoft.com/office/drawing/2014/main" id="{CF834CCC-D322-F2F5-F45F-A562E4EDCBB9}"/>
              </a:ext>
            </a:extLst>
          </p:cNvPr>
          <p:cNvSpPr>
            <a:spLocks noGrp="1"/>
          </p:cNvSpPr>
          <p:nvPr>
            <p:ph type="sldNum" sz="quarter" idx="5"/>
          </p:nvPr>
        </p:nvSpPr>
        <p:spPr/>
        <p:txBody>
          <a:bodyPr/>
          <a:lstStyle/>
          <a:p>
            <a:fld id="{6D273291-CD78-4086-9886-25D1798E9FCA}" type="slidenum">
              <a:t>17</a:t>
            </a:fld>
            <a:endParaRPr lang="en-US"/>
          </a:p>
        </p:txBody>
      </p:sp>
    </p:spTree>
    <p:extLst>
      <p:ext uri="{BB962C8B-B14F-4D97-AF65-F5344CB8AC3E}">
        <p14:creationId xmlns:p14="http://schemas.microsoft.com/office/powerpoint/2010/main" val="1799642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 these barriers hold true for you?</a:t>
            </a:r>
            <a:endParaRPr lang="en-US">
              <a:solidFill>
                <a:srgbClr val="444444"/>
              </a:solidFill>
            </a:endParaRPr>
          </a:p>
          <a:p>
            <a:r>
              <a:rPr lang="en-US"/>
              <a:t>Any others?</a:t>
            </a:r>
            <a:endParaRPr lang="en-US">
              <a:solidFill>
                <a:srgbClr val="444444"/>
              </a:solidFill>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6D273291-CD78-4086-9886-25D1798E9FCA}" type="slidenum">
              <a:t>19</a:t>
            </a:fld>
            <a:endParaRPr lang="en-US"/>
          </a:p>
        </p:txBody>
      </p:sp>
    </p:spTree>
    <p:extLst>
      <p:ext uri="{BB962C8B-B14F-4D97-AF65-F5344CB8AC3E}">
        <p14:creationId xmlns:p14="http://schemas.microsoft.com/office/powerpoint/2010/main" val="5975822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4BD35-773D-5854-77D8-932C552B0B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D25720-0608-39ED-5127-376717E625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FB65B8-4A4A-AD6F-CAE0-4F7C91F2EB69}"/>
              </a:ext>
            </a:extLst>
          </p:cNvPr>
          <p:cNvSpPr>
            <a:spLocks noGrp="1"/>
          </p:cNvSpPr>
          <p:nvPr>
            <p:ph type="body" idx="1"/>
          </p:nvPr>
        </p:nvSpPr>
        <p:spPr/>
        <p:txBody>
          <a:bodyPr/>
          <a:lstStyle/>
          <a:p>
            <a:r>
              <a:rPr lang="en-US"/>
              <a:t>Poor communication can lead to poor patient outcomes </a:t>
            </a:r>
            <a:endParaRPr lang="en-US" dirty="0">
              <a:solidFill>
                <a:srgbClr val="444444"/>
              </a:solidFill>
            </a:endParaRPr>
          </a:p>
          <a:p>
            <a:endParaRPr lang="en-US" dirty="0">
              <a:solidFill>
                <a:srgbClr val="444444"/>
              </a:solidFill>
            </a:endParaRPr>
          </a:p>
          <a:p>
            <a:r>
              <a:rPr lang="en-US"/>
              <a:t>Predict what the physician will ask. Having pt diagnosis, pt’s latest lab results/vitals, the medications the patient is taking, pt allergies, and main reason why you are calling are all effective </a:t>
            </a:r>
            <a:endParaRPr lang="en-US">
              <a:solidFill>
                <a:srgbClr val="444444"/>
              </a:solidFill>
              <a:ea typeface="Calibri"/>
              <a:cs typeface="Calibri"/>
            </a:endParaRPr>
          </a:p>
          <a:p>
            <a:endParaRPr lang="en-US" dirty="0">
              <a:solidFill>
                <a:srgbClr val="444444"/>
              </a:solidFill>
            </a:endParaRPr>
          </a:p>
          <a:p>
            <a:r>
              <a:rPr lang="en-US"/>
              <a:t>Be professional in every interaction</a:t>
            </a:r>
            <a:endParaRPr lang="en-US" dirty="0">
              <a:solidFill>
                <a:srgbClr val="444444"/>
              </a:solidFill>
            </a:endParaRPr>
          </a:p>
          <a:p>
            <a:r>
              <a:rPr lang="en-US"/>
              <a:t>Advocate for your patient and use appropriate judgement </a:t>
            </a:r>
            <a:endParaRPr lang="en-US" dirty="0">
              <a:solidFill>
                <a:srgbClr val="444444"/>
              </a:solidFill>
            </a:endParaRPr>
          </a:p>
          <a:p>
            <a:r>
              <a:rPr lang="en-US"/>
              <a:t>Be assertive, not being afraid to speak to the doctor, but do not be aggressive, don’t hesitate to clarify if you're unsure</a:t>
            </a:r>
            <a:endParaRPr lang="en-US" dirty="0">
              <a:solidFill>
                <a:srgbClr val="444444"/>
              </a:solidFill>
            </a:endParaRPr>
          </a:p>
          <a:p>
            <a:r>
              <a:rPr lang="en-US"/>
              <a:t>Use a notepad to document the conversation with the physician. This action protects the nurse, doctor, and patient. </a:t>
            </a:r>
            <a:endParaRPr lang="en-US" dirty="0">
              <a:solidFill>
                <a:srgbClr val="444444"/>
              </a:solidFill>
            </a:endParaRPr>
          </a:p>
          <a:p>
            <a:endParaRPr lang="en-US" dirty="0">
              <a:solidFill>
                <a:srgbClr val="444444"/>
              </a:solidFill>
            </a:endParaRPr>
          </a:p>
          <a:p>
            <a:r>
              <a:rPr lang="en-US"/>
              <a:t>nurse at bedside during rounds:</a:t>
            </a:r>
            <a:endParaRPr lang="en-US" dirty="0">
              <a:solidFill>
                <a:srgbClr val="444444"/>
              </a:solidFill>
            </a:endParaRPr>
          </a:p>
          <a:p>
            <a:r>
              <a:rPr lang="en-US"/>
              <a:t>importance of direct, real-time communication that not only included the nurse and physician, but also the patient. Participants noted that physician/nurse co-rounding helped ensure patients understand the plan of care. </a:t>
            </a:r>
            <a:endParaRPr lang="en-US" dirty="0">
              <a:solidFill>
                <a:srgbClr val="444444"/>
              </a:solidFill>
            </a:endParaRPr>
          </a:p>
          <a:p>
            <a:endParaRPr lang="en-US" dirty="0">
              <a:ea typeface="Calibri"/>
              <a:cs typeface="Calibri"/>
            </a:endParaRPr>
          </a:p>
          <a:p>
            <a:r>
              <a:rPr lang="en-US" dirty="0">
                <a:ea typeface="Calibri"/>
                <a:cs typeface="Calibri"/>
              </a:rPr>
              <a:t>Benefi</a:t>
            </a:r>
            <a:r>
              <a:rPr lang="en-US">
                <a:ea typeface="Calibri"/>
                <a:cs typeface="Calibri"/>
              </a:rPr>
              <a:t>ts of bedside rounds:</a:t>
            </a:r>
            <a:endParaRPr lang="en-US" dirty="0"/>
          </a:p>
          <a:p>
            <a:r>
              <a:rPr lang="en-US"/>
              <a:t>1. Second set of ears, everyone on the same page</a:t>
            </a:r>
            <a:endParaRPr lang="en-US" dirty="0">
              <a:solidFill>
                <a:srgbClr val="444444"/>
              </a:solidFill>
            </a:endParaRPr>
          </a:p>
          <a:p>
            <a:r>
              <a:rPr lang="en-US"/>
              <a:t>2. Prepares the nurse to answer questions the pt may have</a:t>
            </a:r>
            <a:endParaRPr lang="en-US" dirty="0">
              <a:solidFill>
                <a:srgbClr val="444444"/>
              </a:solidFill>
            </a:endParaRPr>
          </a:p>
          <a:p>
            <a:r>
              <a:rPr lang="en-US"/>
              <a:t>3. Can enhance the communication between the patient and physician, power differentials</a:t>
            </a:r>
            <a:endParaRPr lang="en-US" dirty="0">
              <a:solidFill>
                <a:srgbClr val="444444"/>
              </a:solidFill>
            </a:endParaRPr>
          </a:p>
          <a:p>
            <a:r>
              <a:rPr lang="en-US"/>
              <a:t>4. Accents on either side that could be a communication barrier</a:t>
            </a:r>
            <a:endParaRPr lang="en-US" dirty="0">
              <a:solidFill>
                <a:srgbClr val="444444"/>
              </a:solidFill>
            </a:endParaRPr>
          </a:p>
          <a:p>
            <a:r>
              <a:rPr lang="en-US"/>
              <a:t>5. Nurse role as pt advocate- clarify if you think the patient may misunderstand, advocate if the patient is not speaking up when you know what their wishes are. Help remind them of questions that they asked you earlier</a:t>
            </a:r>
            <a:endParaRPr lang="en-US" dirty="0">
              <a:solidFill>
                <a:srgbClr val="444444"/>
              </a:solidFill>
            </a:endParaRPr>
          </a:p>
          <a:p>
            <a:endParaRPr lang="en-US" dirty="0">
              <a:solidFill>
                <a:srgbClr val="000000"/>
              </a:solidFill>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15CF06B5-2256-4F31-B75C-04A32EA00E36}"/>
              </a:ext>
            </a:extLst>
          </p:cNvPr>
          <p:cNvSpPr>
            <a:spLocks noGrp="1"/>
          </p:cNvSpPr>
          <p:nvPr>
            <p:ph type="sldNum" sz="quarter" idx="5"/>
          </p:nvPr>
        </p:nvSpPr>
        <p:spPr/>
        <p:txBody>
          <a:bodyPr/>
          <a:lstStyle/>
          <a:p>
            <a:fld id="{6D273291-CD78-4086-9886-25D1798E9FCA}" type="slidenum">
              <a:t>20</a:t>
            </a:fld>
            <a:endParaRPr lang="en-US"/>
          </a:p>
        </p:txBody>
      </p:sp>
    </p:spTree>
    <p:extLst>
      <p:ext uri="{BB962C8B-B14F-4D97-AF65-F5344CB8AC3E}">
        <p14:creationId xmlns:p14="http://schemas.microsoft.com/office/powerpoint/2010/main" val="7865343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6B0D1-E198-1EAA-D965-EB6A835DD1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A5413B-12FD-4B65-ABF8-825786580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7AB98B-2985-FDC9-3CB9-1646A4FAFDDA}"/>
              </a:ext>
            </a:extLst>
          </p:cNvPr>
          <p:cNvSpPr>
            <a:spLocks noGrp="1"/>
          </p:cNvSpPr>
          <p:nvPr>
            <p:ph type="body" idx="1"/>
          </p:nvPr>
        </p:nvSpPr>
        <p:spPr/>
        <p:txBody>
          <a:bodyPr/>
          <a:lstStyle/>
          <a:p>
            <a:r>
              <a:rPr lang="en-US">
                <a:solidFill>
                  <a:srgbClr val="000000"/>
                </a:solidFill>
              </a:rPr>
              <a:t>Use SBAR -Proper use of SBAR leads to more effective orders from the physician, better decision making from physicians, and provides strong understanding of the situation to the physician  </a:t>
            </a:r>
            <a:r>
              <a:rPr lang="en-US" i="1">
                <a:solidFill>
                  <a:srgbClr val="000000"/>
                </a:solidFill>
              </a:rPr>
              <a:t>Wang et al (2018)</a:t>
            </a:r>
            <a:endParaRPr lang="en-US" dirty="0">
              <a:solidFill>
                <a:srgbClr val="444444"/>
              </a:solidFill>
            </a:endParaRPr>
          </a:p>
          <a:p>
            <a:endParaRPr lang="en-US" dirty="0">
              <a:solidFill>
                <a:srgbClr val="444444"/>
              </a:solidFill>
            </a:endParaRPr>
          </a:p>
          <a:p>
            <a:r>
              <a:rPr lang="en-US">
                <a:solidFill>
                  <a:srgbClr val="000000"/>
                </a:solidFill>
              </a:rPr>
              <a:t>Situation- who is the patient and why are you calling- immediate reason</a:t>
            </a:r>
            <a:endParaRPr lang="en-US" dirty="0">
              <a:solidFill>
                <a:srgbClr val="444444"/>
              </a:solidFill>
            </a:endParaRPr>
          </a:p>
          <a:p>
            <a:endParaRPr lang="en-US" dirty="0">
              <a:solidFill>
                <a:srgbClr val="444444"/>
              </a:solidFill>
            </a:endParaRPr>
          </a:p>
          <a:p>
            <a:r>
              <a:rPr lang="en-US" dirty="0">
                <a:solidFill>
                  <a:srgbClr val="000000"/>
                </a:solidFill>
              </a:rPr>
              <a:t>Background- relevant patient information, </a:t>
            </a:r>
            <a:r>
              <a:rPr lang="en-US" dirty="0" err="1">
                <a:solidFill>
                  <a:srgbClr val="000000"/>
                </a:solidFill>
              </a:rPr>
              <a:t>hx</a:t>
            </a:r>
            <a:r>
              <a:rPr lang="en-US" dirty="0">
                <a:solidFill>
                  <a:srgbClr val="000000"/>
                </a:solidFill>
              </a:rPr>
              <a:t>, allergies, and events of hospital stay</a:t>
            </a:r>
            <a:endParaRPr lang="en-US" dirty="0">
              <a:solidFill>
                <a:srgbClr val="444444"/>
              </a:solidFill>
            </a:endParaRPr>
          </a:p>
          <a:p>
            <a:endParaRPr lang="en-US" dirty="0">
              <a:solidFill>
                <a:srgbClr val="444444"/>
              </a:solidFill>
            </a:endParaRPr>
          </a:p>
          <a:p>
            <a:r>
              <a:rPr lang="en-US">
                <a:solidFill>
                  <a:srgbClr val="000000"/>
                </a:solidFill>
              </a:rPr>
              <a:t>Assessments- observations from physical exam -vital signs, intake/output, pain/nausea. Focused system assessment findings</a:t>
            </a:r>
            <a:endParaRPr lang="en-US" dirty="0">
              <a:solidFill>
                <a:srgbClr val="444444"/>
              </a:solidFill>
            </a:endParaRPr>
          </a:p>
          <a:p>
            <a:endParaRPr lang="en-US" dirty="0">
              <a:solidFill>
                <a:srgbClr val="444444"/>
              </a:solidFill>
            </a:endParaRPr>
          </a:p>
          <a:p>
            <a:r>
              <a:rPr lang="en-US">
                <a:solidFill>
                  <a:srgbClr val="000000"/>
                </a:solidFill>
              </a:rPr>
              <a:t>Recommendations- Informed suggestion- request for orders, consults, medications, diagnostics</a:t>
            </a:r>
            <a:endParaRPr lang="en-US" dirty="0">
              <a:solidFill>
                <a:srgbClr val="444444"/>
              </a:solidFill>
            </a:endParaRPr>
          </a:p>
          <a:p>
            <a:endParaRPr lang="en-US" dirty="0">
              <a:solidFill>
                <a:srgbClr val="000000"/>
              </a:solidFill>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E41AB823-1790-C637-5DF1-595DE1BE96D5}"/>
              </a:ext>
            </a:extLst>
          </p:cNvPr>
          <p:cNvSpPr>
            <a:spLocks noGrp="1"/>
          </p:cNvSpPr>
          <p:nvPr>
            <p:ph type="sldNum" sz="quarter" idx="5"/>
          </p:nvPr>
        </p:nvSpPr>
        <p:spPr/>
        <p:txBody>
          <a:bodyPr/>
          <a:lstStyle/>
          <a:p>
            <a:fld id="{6D273291-CD78-4086-9886-25D1798E9FCA}" type="slidenum">
              <a:t>21</a:t>
            </a:fld>
            <a:endParaRPr lang="en-US"/>
          </a:p>
        </p:txBody>
      </p:sp>
    </p:spTree>
    <p:extLst>
      <p:ext uri="{BB962C8B-B14F-4D97-AF65-F5344CB8AC3E}">
        <p14:creationId xmlns:p14="http://schemas.microsoft.com/office/powerpoint/2010/main" val="30476744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ED8FE-DD33-B3D5-B1EB-61563B5420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56C877-9F29-F7A7-CDC3-B2A7157A09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904304-6D2E-3D8C-9371-37CE49B77DF9}"/>
              </a:ext>
            </a:extLst>
          </p:cNvPr>
          <p:cNvSpPr>
            <a:spLocks noGrp="1"/>
          </p:cNvSpPr>
          <p:nvPr>
            <p:ph type="body" idx="1"/>
          </p:nvPr>
        </p:nvSpPr>
        <p:spPr/>
        <p:txBody>
          <a:bodyPr/>
          <a:lstStyle/>
          <a:p>
            <a:endParaRPr lang="en-US" dirty="0">
              <a:solidFill>
                <a:srgbClr val="000000"/>
              </a:solidFill>
              <a:ea typeface="Calibri"/>
              <a:cs typeface="Calibri"/>
            </a:endParaRPr>
          </a:p>
          <a:p>
            <a:r>
              <a:rPr lang="en-US" dirty="0">
                <a:ea typeface="Calibri"/>
                <a:cs typeface="Calibri"/>
              </a:rPr>
              <a:t>The Educators in each of these facilities have developed a handout to help you follow the appropriate steps when contacting the </a:t>
            </a:r>
            <a:r>
              <a:rPr lang="en-US">
                <a:ea typeface="Calibri"/>
                <a:cs typeface="Calibri"/>
              </a:rPr>
              <a:t>physician</a:t>
            </a:r>
            <a:r>
              <a:rPr lang="en-US" dirty="0">
                <a:ea typeface="Calibri"/>
                <a:cs typeface="Calibri"/>
              </a:rPr>
              <a:t>. </a:t>
            </a:r>
          </a:p>
          <a:p>
            <a:endParaRPr lang="en-US" dirty="0">
              <a:ea typeface="Calibri"/>
              <a:cs typeface="Calibri"/>
            </a:endParaRPr>
          </a:p>
          <a:p>
            <a:r>
              <a:rPr lang="en-US" dirty="0">
                <a:ea typeface="Calibri"/>
                <a:cs typeface="Calibri"/>
              </a:rPr>
              <a:t>Hand out to </a:t>
            </a:r>
            <a:r>
              <a:rPr lang="en-US">
                <a:ea typeface="Calibri"/>
                <a:cs typeface="Calibri"/>
              </a:rPr>
              <a:t>participants</a:t>
            </a:r>
            <a:endParaRPr lang="en-US" dirty="0">
              <a:ea typeface="Calibri"/>
              <a:cs typeface="Calibri"/>
            </a:endParaRPr>
          </a:p>
        </p:txBody>
      </p:sp>
      <p:sp>
        <p:nvSpPr>
          <p:cNvPr id="4" name="Slide Number Placeholder 3">
            <a:extLst>
              <a:ext uri="{FF2B5EF4-FFF2-40B4-BE49-F238E27FC236}">
                <a16:creationId xmlns:a16="http://schemas.microsoft.com/office/drawing/2014/main" id="{0B735149-30A7-C69A-5E9F-8A20E3E0F11E}"/>
              </a:ext>
            </a:extLst>
          </p:cNvPr>
          <p:cNvSpPr>
            <a:spLocks noGrp="1"/>
          </p:cNvSpPr>
          <p:nvPr>
            <p:ph type="sldNum" sz="quarter" idx="5"/>
          </p:nvPr>
        </p:nvSpPr>
        <p:spPr/>
        <p:txBody>
          <a:bodyPr/>
          <a:lstStyle/>
          <a:p>
            <a:fld id="{6D273291-CD78-4086-9886-25D1798E9FCA}" type="slidenum">
              <a:t>22</a:t>
            </a:fld>
            <a:endParaRPr lang="en-US"/>
          </a:p>
        </p:txBody>
      </p:sp>
    </p:spTree>
    <p:extLst>
      <p:ext uri="{BB962C8B-B14F-4D97-AF65-F5344CB8AC3E}">
        <p14:creationId xmlns:p14="http://schemas.microsoft.com/office/powerpoint/2010/main" val="28697531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2D177-17BA-54B2-6EA4-F083A49AFC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CBB94-D450-E2B6-3D8A-723F2BB422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B85F56-7D15-EEEC-DD15-2C10AF3A38E9}"/>
              </a:ext>
            </a:extLst>
          </p:cNvPr>
          <p:cNvSpPr>
            <a:spLocks noGrp="1"/>
          </p:cNvSpPr>
          <p:nvPr>
            <p:ph type="body" idx="1"/>
          </p:nvPr>
        </p:nvSpPr>
        <p:spPr/>
        <p:txBody>
          <a:bodyPr/>
          <a:lstStyle/>
          <a:p>
            <a:endParaRPr lang="en-US" dirty="0">
              <a:solidFill>
                <a:srgbClr val="000000"/>
              </a:solidFill>
              <a:ea typeface="Calibri"/>
              <a:cs typeface="Calibri"/>
            </a:endParaRPr>
          </a:p>
          <a:p>
            <a:r>
              <a:rPr lang="en-US">
                <a:ea typeface="Calibri"/>
                <a:cs typeface="Calibri"/>
              </a:rPr>
              <a:t>Allow participants to give an example of the SBAR report they would give before reviewing next slide</a:t>
            </a:r>
            <a:endParaRPr lang="en-US" dirty="0">
              <a:ea typeface="Calibri"/>
              <a:cs typeface="Calibri"/>
            </a:endParaRPr>
          </a:p>
        </p:txBody>
      </p:sp>
      <p:sp>
        <p:nvSpPr>
          <p:cNvPr id="4" name="Slide Number Placeholder 3">
            <a:extLst>
              <a:ext uri="{FF2B5EF4-FFF2-40B4-BE49-F238E27FC236}">
                <a16:creationId xmlns:a16="http://schemas.microsoft.com/office/drawing/2014/main" id="{BC867F35-EF57-4665-360E-8D66C6ADD96C}"/>
              </a:ext>
            </a:extLst>
          </p:cNvPr>
          <p:cNvSpPr>
            <a:spLocks noGrp="1"/>
          </p:cNvSpPr>
          <p:nvPr>
            <p:ph type="sldNum" sz="quarter" idx="5"/>
          </p:nvPr>
        </p:nvSpPr>
        <p:spPr/>
        <p:txBody>
          <a:bodyPr/>
          <a:lstStyle/>
          <a:p>
            <a:fld id="{6D273291-CD78-4086-9886-25D1798E9FCA}" type="slidenum">
              <a:t>23</a:t>
            </a:fld>
            <a:endParaRPr lang="en-US"/>
          </a:p>
        </p:txBody>
      </p:sp>
    </p:spTree>
    <p:extLst>
      <p:ext uri="{BB962C8B-B14F-4D97-AF65-F5344CB8AC3E}">
        <p14:creationId xmlns:p14="http://schemas.microsoft.com/office/powerpoint/2010/main" val="18057675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112BD-EE88-92E8-4712-5F7270B612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E4B511-1200-D24B-D535-6F2F4F6349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09AAB4-FB5C-0D8E-F809-6165CF5C49D2}"/>
              </a:ext>
            </a:extLst>
          </p:cNvPr>
          <p:cNvSpPr>
            <a:spLocks noGrp="1"/>
          </p:cNvSpPr>
          <p:nvPr>
            <p:ph type="body" idx="1"/>
          </p:nvPr>
        </p:nvSpPr>
        <p:spPr/>
        <p:txBody>
          <a:bodyPr/>
          <a:lstStyle/>
          <a:p>
            <a:endParaRPr lang="en-US" dirty="0">
              <a:solidFill>
                <a:srgbClr val="000000"/>
              </a:solidFill>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FFBEA50A-C693-37F6-9B10-0923D5A52775}"/>
              </a:ext>
            </a:extLst>
          </p:cNvPr>
          <p:cNvSpPr>
            <a:spLocks noGrp="1"/>
          </p:cNvSpPr>
          <p:nvPr>
            <p:ph type="sldNum" sz="quarter" idx="5"/>
          </p:nvPr>
        </p:nvSpPr>
        <p:spPr/>
        <p:txBody>
          <a:bodyPr/>
          <a:lstStyle/>
          <a:p>
            <a:fld id="{6D273291-CD78-4086-9886-25D1798E9FCA}" type="slidenum">
              <a:t>24</a:t>
            </a:fld>
            <a:endParaRPr lang="en-US"/>
          </a:p>
        </p:txBody>
      </p:sp>
    </p:spTree>
    <p:extLst>
      <p:ext uri="{BB962C8B-B14F-4D97-AF65-F5344CB8AC3E}">
        <p14:creationId xmlns:p14="http://schemas.microsoft.com/office/powerpoint/2010/main" val="1498916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DB61A-7450-0161-BB7D-9F4870B291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4D4F42-EB5D-8D74-E084-3F97F4AC7F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FAB7E8-F84E-EB00-CAC3-34A885476DA4}"/>
              </a:ext>
            </a:extLst>
          </p:cNvPr>
          <p:cNvSpPr>
            <a:spLocks noGrp="1"/>
          </p:cNvSpPr>
          <p:nvPr>
            <p:ph type="body" idx="1"/>
          </p:nvPr>
        </p:nvSpPr>
        <p:spPr/>
        <p:txBody>
          <a:bodyPr/>
          <a:lstStyle/>
          <a:p>
            <a:r>
              <a:rPr lang="en-US">
                <a:solidFill>
                  <a:srgbClr val="000000"/>
                </a:solidFill>
              </a:rPr>
              <a:t>Allow participants to give an example of the SBAR report they would give before reviewing next slide</a:t>
            </a:r>
            <a:endParaRPr lang="en-US"/>
          </a:p>
          <a:p>
            <a:endParaRPr lang="en-US" dirty="0">
              <a:ea typeface="Calibri"/>
              <a:cs typeface="Calibri"/>
            </a:endParaRPr>
          </a:p>
        </p:txBody>
      </p:sp>
      <p:sp>
        <p:nvSpPr>
          <p:cNvPr id="4" name="Slide Number Placeholder 3">
            <a:extLst>
              <a:ext uri="{FF2B5EF4-FFF2-40B4-BE49-F238E27FC236}">
                <a16:creationId xmlns:a16="http://schemas.microsoft.com/office/drawing/2014/main" id="{ACF90B31-723A-6E7A-2CBF-8156CE371623}"/>
              </a:ext>
            </a:extLst>
          </p:cNvPr>
          <p:cNvSpPr>
            <a:spLocks noGrp="1"/>
          </p:cNvSpPr>
          <p:nvPr>
            <p:ph type="sldNum" sz="quarter" idx="5"/>
          </p:nvPr>
        </p:nvSpPr>
        <p:spPr/>
        <p:txBody>
          <a:bodyPr/>
          <a:lstStyle/>
          <a:p>
            <a:fld id="{6D273291-CD78-4086-9886-25D1798E9FCA}" type="slidenum">
              <a:t>25</a:t>
            </a:fld>
            <a:endParaRPr lang="en-US"/>
          </a:p>
        </p:txBody>
      </p:sp>
    </p:spTree>
    <p:extLst>
      <p:ext uri="{BB962C8B-B14F-4D97-AF65-F5344CB8AC3E}">
        <p14:creationId xmlns:p14="http://schemas.microsoft.com/office/powerpoint/2010/main" val="33303748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E1D0B-9C73-6AC5-DCFD-0EA90AF28E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D144A4-92C8-D5C9-6288-4929DF4E9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EDDC53-5C34-DF0A-502D-893801C5ED69}"/>
              </a:ext>
            </a:extLst>
          </p:cNvPr>
          <p:cNvSpPr>
            <a:spLocks noGrp="1"/>
          </p:cNvSpPr>
          <p:nvPr>
            <p:ph type="body" idx="1"/>
          </p:nvPr>
        </p:nvSpPr>
        <p:spPr/>
        <p:txBody>
          <a:bodyPr/>
          <a:lstStyle/>
          <a:p>
            <a:endParaRPr lang="en-US" dirty="0">
              <a:ea typeface="Calibri"/>
              <a:cs typeface="Calibri"/>
            </a:endParaRPr>
          </a:p>
        </p:txBody>
      </p:sp>
      <p:sp>
        <p:nvSpPr>
          <p:cNvPr id="4" name="Slide Number Placeholder 3">
            <a:extLst>
              <a:ext uri="{FF2B5EF4-FFF2-40B4-BE49-F238E27FC236}">
                <a16:creationId xmlns:a16="http://schemas.microsoft.com/office/drawing/2014/main" id="{D7C301F2-FB44-DA24-6C78-B76A164F5719}"/>
              </a:ext>
            </a:extLst>
          </p:cNvPr>
          <p:cNvSpPr>
            <a:spLocks noGrp="1"/>
          </p:cNvSpPr>
          <p:nvPr>
            <p:ph type="sldNum" sz="quarter" idx="5"/>
          </p:nvPr>
        </p:nvSpPr>
        <p:spPr/>
        <p:txBody>
          <a:bodyPr/>
          <a:lstStyle/>
          <a:p>
            <a:fld id="{6D273291-CD78-4086-9886-25D1798E9FCA}" type="slidenum">
              <a:t>26</a:t>
            </a:fld>
            <a:endParaRPr lang="en-US"/>
          </a:p>
        </p:txBody>
      </p:sp>
    </p:spTree>
    <p:extLst>
      <p:ext uri="{BB962C8B-B14F-4D97-AF65-F5344CB8AC3E}">
        <p14:creationId xmlns:p14="http://schemas.microsoft.com/office/powerpoint/2010/main" val="29873484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2DD46-E1E3-FA85-CFEA-AF62E42EB9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DC9469-7C4E-798A-3270-21999C2F71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BFDF29-208C-EA3E-A477-12C84A360551}"/>
              </a:ext>
            </a:extLst>
          </p:cNvPr>
          <p:cNvSpPr>
            <a:spLocks noGrp="1"/>
          </p:cNvSpPr>
          <p:nvPr>
            <p:ph type="body" idx="1"/>
          </p:nvPr>
        </p:nvSpPr>
        <p:spPr/>
        <p:txBody>
          <a:bodyPr/>
          <a:lstStyle/>
          <a:p>
            <a:r>
              <a:rPr lang="en-US">
                <a:solidFill>
                  <a:srgbClr val="000000"/>
                </a:solidFill>
              </a:rPr>
              <a:t>Allow participants to give an example of the SBAR report they would give before reviewing next slide</a:t>
            </a:r>
            <a:endParaRPr lang="en-US"/>
          </a:p>
          <a:p>
            <a:endParaRPr lang="en-US" dirty="0">
              <a:ea typeface="Calibri"/>
              <a:cs typeface="Calibri"/>
            </a:endParaRPr>
          </a:p>
        </p:txBody>
      </p:sp>
      <p:sp>
        <p:nvSpPr>
          <p:cNvPr id="4" name="Slide Number Placeholder 3">
            <a:extLst>
              <a:ext uri="{FF2B5EF4-FFF2-40B4-BE49-F238E27FC236}">
                <a16:creationId xmlns:a16="http://schemas.microsoft.com/office/drawing/2014/main" id="{6AA32291-810D-FB72-53E3-B2C9B2DE0C32}"/>
              </a:ext>
            </a:extLst>
          </p:cNvPr>
          <p:cNvSpPr>
            <a:spLocks noGrp="1"/>
          </p:cNvSpPr>
          <p:nvPr>
            <p:ph type="sldNum" sz="quarter" idx="5"/>
          </p:nvPr>
        </p:nvSpPr>
        <p:spPr/>
        <p:txBody>
          <a:bodyPr/>
          <a:lstStyle/>
          <a:p>
            <a:fld id="{6D273291-CD78-4086-9886-25D1798E9FCA}" type="slidenum">
              <a:t>27</a:t>
            </a:fld>
            <a:endParaRPr lang="en-US"/>
          </a:p>
        </p:txBody>
      </p:sp>
    </p:spTree>
    <p:extLst>
      <p:ext uri="{BB962C8B-B14F-4D97-AF65-F5344CB8AC3E}">
        <p14:creationId xmlns:p14="http://schemas.microsoft.com/office/powerpoint/2010/main" val="42539801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54E2E-BC4B-0F4E-6C32-37FDCB37B8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53AB04-93C1-1533-1B08-D0FE916F25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C1BC8A-2758-7642-C6FB-5E4873AA38BD}"/>
              </a:ext>
            </a:extLst>
          </p:cNvPr>
          <p:cNvSpPr>
            <a:spLocks noGrp="1"/>
          </p:cNvSpPr>
          <p:nvPr>
            <p:ph type="body" idx="1"/>
          </p:nvPr>
        </p:nvSpPr>
        <p:spPr/>
        <p:txBody>
          <a:bodyPr/>
          <a:lstStyle/>
          <a:p>
            <a:endParaRPr lang="en-US" dirty="0">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1EABC18F-3989-1A6A-45B2-95B138BE4186}"/>
              </a:ext>
            </a:extLst>
          </p:cNvPr>
          <p:cNvSpPr>
            <a:spLocks noGrp="1"/>
          </p:cNvSpPr>
          <p:nvPr>
            <p:ph type="sldNum" sz="quarter" idx="5"/>
          </p:nvPr>
        </p:nvSpPr>
        <p:spPr/>
        <p:txBody>
          <a:bodyPr/>
          <a:lstStyle/>
          <a:p>
            <a:fld id="{6D273291-CD78-4086-9886-25D1798E9FCA}" type="slidenum">
              <a:t>28</a:t>
            </a:fld>
            <a:endParaRPr lang="en-US"/>
          </a:p>
        </p:txBody>
      </p:sp>
    </p:spTree>
    <p:extLst>
      <p:ext uri="{BB962C8B-B14F-4D97-AF65-F5344CB8AC3E}">
        <p14:creationId xmlns:p14="http://schemas.microsoft.com/office/powerpoint/2010/main" val="32969246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CB8BC-B2AC-5917-89FB-A960C3CAEC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AAFA73-CA14-0DC8-6024-DC2F966748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821F58-847F-958F-D514-882140196779}"/>
              </a:ext>
            </a:extLst>
          </p:cNvPr>
          <p:cNvSpPr>
            <a:spLocks noGrp="1"/>
          </p:cNvSpPr>
          <p:nvPr>
            <p:ph type="body" idx="1"/>
          </p:nvPr>
        </p:nvSpPr>
        <p:spPr/>
        <p:txBody>
          <a:bodyPr/>
          <a:lstStyle/>
          <a:p>
            <a:endParaRPr lang="en-US" dirty="0">
              <a:solidFill>
                <a:srgbClr val="000000"/>
              </a:solidFill>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C97A36B3-B2C2-3FDE-3A16-DF4DAF533613}"/>
              </a:ext>
            </a:extLst>
          </p:cNvPr>
          <p:cNvSpPr>
            <a:spLocks noGrp="1"/>
          </p:cNvSpPr>
          <p:nvPr>
            <p:ph type="sldNum" sz="quarter" idx="5"/>
          </p:nvPr>
        </p:nvSpPr>
        <p:spPr/>
        <p:txBody>
          <a:bodyPr/>
          <a:lstStyle/>
          <a:p>
            <a:fld id="{6D273291-CD78-4086-9886-25D1798E9FCA}" type="slidenum">
              <a:t>29</a:t>
            </a:fld>
            <a:endParaRPr lang="en-US"/>
          </a:p>
        </p:txBody>
      </p:sp>
    </p:spTree>
    <p:extLst>
      <p:ext uri="{BB962C8B-B14F-4D97-AF65-F5344CB8AC3E}">
        <p14:creationId xmlns:p14="http://schemas.microsoft.com/office/powerpoint/2010/main" val="4715881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D0B3F-4A2C-330B-CDD5-0AFC34B1AF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BE3809-2942-797E-6CE8-E1D6EF4FED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787263-11F2-5955-6184-7B7F62AAA061}"/>
              </a:ext>
            </a:extLst>
          </p:cNvPr>
          <p:cNvSpPr>
            <a:spLocks noGrp="1"/>
          </p:cNvSpPr>
          <p:nvPr>
            <p:ph type="body" idx="1"/>
          </p:nvPr>
        </p:nvSpPr>
        <p:spPr/>
        <p:txBody>
          <a:bodyPr/>
          <a:lstStyle/>
          <a:p>
            <a:r>
              <a:rPr lang="en-US">
                <a:solidFill>
                  <a:srgbClr val="000000"/>
                </a:solidFill>
                <a:ea typeface="Calibri"/>
                <a:cs typeface="Calibri"/>
              </a:rPr>
              <a:t>4 Items to appear</a:t>
            </a:r>
            <a:endParaRPr lang="en-US" dirty="0">
              <a:solidFill>
                <a:srgbClr val="000000"/>
              </a:solidFill>
              <a:ea typeface="Calibri"/>
              <a:cs typeface="Calibri"/>
            </a:endParaRPr>
          </a:p>
          <a:p>
            <a:endParaRPr lang="en-US" dirty="0">
              <a:solidFill>
                <a:srgbClr val="000000"/>
              </a:solidFill>
              <a:ea typeface="Calibri"/>
              <a:cs typeface="Calibri"/>
            </a:endParaRPr>
          </a:p>
          <a:p>
            <a:r>
              <a:rPr lang="en-US">
                <a:solidFill>
                  <a:srgbClr val="000000"/>
                </a:solidFill>
                <a:ea typeface="Calibri"/>
                <a:cs typeface="Calibri"/>
              </a:rPr>
              <a:t>In stressful patient care situations does your fight or flight kick in? Do you feel effective in providing care under pressure?</a:t>
            </a:r>
            <a:endParaRPr lang="en-US" dirty="0">
              <a:solidFill>
                <a:srgbClr val="000000"/>
              </a:solidFill>
              <a:ea typeface="Calibri"/>
              <a:cs typeface="Calibri"/>
            </a:endParaRPr>
          </a:p>
          <a:p>
            <a:endParaRPr lang="en-US" dirty="0">
              <a:ea typeface="Calibri"/>
              <a:cs typeface="Calibri"/>
            </a:endParaRPr>
          </a:p>
          <a:p>
            <a:r>
              <a:rPr lang="en-US">
                <a:ea typeface="Calibri"/>
                <a:cs typeface="Calibri"/>
              </a:rPr>
              <a:t>Is the patient or family emotionally charged (angry, aggressive, sad)?</a:t>
            </a:r>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40A60133-1744-C3B9-3660-CA537F8175B8}"/>
              </a:ext>
            </a:extLst>
          </p:cNvPr>
          <p:cNvSpPr>
            <a:spLocks noGrp="1"/>
          </p:cNvSpPr>
          <p:nvPr>
            <p:ph type="sldNum" sz="quarter" idx="5"/>
          </p:nvPr>
        </p:nvSpPr>
        <p:spPr/>
        <p:txBody>
          <a:bodyPr/>
          <a:lstStyle/>
          <a:p>
            <a:fld id="{6D273291-CD78-4086-9886-25D1798E9FCA}" type="slidenum">
              <a:t>30</a:t>
            </a:fld>
            <a:endParaRPr lang="en-US"/>
          </a:p>
        </p:txBody>
      </p:sp>
    </p:spTree>
    <p:extLst>
      <p:ext uri="{BB962C8B-B14F-4D97-AF65-F5344CB8AC3E}">
        <p14:creationId xmlns:p14="http://schemas.microsoft.com/office/powerpoint/2010/main" val="27064703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779DC-6404-B2B8-C310-4C150F3F6F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F1E293-AEA6-5F13-C4D5-E1FA3C6AE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DB41E8-A373-26A9-AD50-FAA78DD302C7}"/>
              </a:ext>
            </a:extLst>
          </p:cNvPr>
          <p:cNvSpPr>
            <a:spLocks noGrp="1"/>
          </p:cNvSpPr>
          <p:nvPr>
            <p:ph type="body" idx="1"/>
          </p:nvPr>
        </p:nvSpPr>
        <p:spPr/>
        <p:txBody>
          <a:bodyPr/>
          <a:lstStyle/>
          <a:p>
            <a:r>
              <a:rPr lang="en-US">
                <a:ea typeface="Calibri"/>
                <a:cs typeface="Calibri"/>
              </a:rPr>
              <a:t>Communication in a critical event can be stressful. It is important that you remain calm and use closed loop communication. </a:t>
            </a:r>
            <a:endParaRPr lang="en-US" dirty="0">
              <a:ea typeface="Calibri"/>
              <a:cs typeface="Calibri"/>
            </a:endParaRPr>
          </a:p>
          <a:p>
            <a:endParaRPr lang="en-US" dirty="0">
              <a:ea typeface="Calibri"/>
              <a:cs typeface="Calibri"/>
            </a:endParaRPr>
          </a:p>
          <a:p>
            <a:r>
              <a:rPr lang="en-US">
                <a:ea typeface="Calibri"/>
                <a:cs typeface="Calibri"/>
              </a:rPr>
              <a:t>Clear closed loop communication makes the difference between a situation where staff feel confident following and a situation where staff are left feeling uneasy about their role/the care that was provided. </a:t>
            </a:r>
            <a:endParaRPr lang="en-US" dirty="0">
              <a:ea typeface="Calibri"/>
              <a:cs typeface="Calibri"/>
            </a:endParaRPr>
          </a:p>
          <a:p>
            <a:endParaRPr lang="en-US" dirty="0">
              <a:ea typeface="Calibri"/>
              <a:cs typeface="Calibri"/>
            </a:endParaRPr>
          </a:p>
          <a:p>
            <a:r>
              <a:rPr lang="en-US">
                <a:ea typeface="Calibri"/>
                <a:cs typeface="Calibri"/>
              </a:rPr>
              <a:t>It is ok to ask questions pertinent to the patients care. If you are unsure of something CLARIFY</a:t>
            </a:r>
          </a:p>
          <a:p>
            <a:endParaRPr lang="en-US" dirty="0">
              <a:ea typeface="Calibri"/>
              <a:cs typeface="Calibri"/>
            </a:endParaRPr>
          </a:p>
          <a:p>
            <a:r>
              <a:rPr lang="en-US">
                <a:ea typeface="Calibri"/>
                <a:cs typeface="Calibri"/>
              </a:rPr>
              <a:t>Preforming tasks when we are uncertain </a:t>
            </a:r>
            <a:endParaRPr lang="en-US" dirty="0">
              <a:ea typeface="Calibri"/>
              <a:cs typeface="Calibri"/>
            </a:endParaRPr>
          </a:p>
          <a:p>
            <a:endParaRPr lang="en-US" dirty="0">
              <a:ea typeface="Calibri"/>
              <a:cs typeface="Calibri"/>
            </a:endParaRPr>
          </a:p>
          <a:p>
            <a:r>
              <a:rPr lang="en-US" dirty="0">
                <a:ea typeface="Calibri"/>
                <a:cs typeface="Calibri"/>
              </a:rPr>
              <a:t>Reduce background noise, if there are more </a:t>
            </a:r>
            <a:r>
              <a:rPr lang="en-US">
                <a:ea typeface="Calibri"/>
                <a:cs typeface="Calibri"/>
              </a:rPr>
              <a:t>staff in the room than are needed for care, ask them to step out. Too many bodies causes confusion and add noise. </a:t>
            </a:r>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5D040FEA-A747-7673-F398-7729453875CE}"/>
              </a:ext>
            </a:extLst>
          </p:cNvPr>
          <p:cNvSpPr>
            <a:spLocks noGrp="1"/>
          </p:cNvSpPr>
          <p:nvPr>
            <p:ph type="sldNum" sz="quarter" idx="5"/>
          </p:nvPr>
        </p:nvSpPr>
        <p:spPr/>
        <p:txBody>
          <a:bodyPr/>
          <a:lstStyle/>
          <a:p>
            <a:fld id="{6D273291-CD78-4086-9886-25D1798E9FCA}" type="slidenum">
              <a:t>31</a:t>
            </a:fld>
            <a:endParaRPr lang="en-US"/>
          </a:p>
        </p:txBody>
      </p:sp>
    </p:spTree>
    <p:extLst>
      <p:ext uri="{BB962C8B-B14F-4D97-AF65-F5344CB8AC3E}">
        <p14:creationId xmlns:p14="http://schemas.microsoft.com/office/powerpoint/2010/main" val="38971542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3770C-E84D-9A97-0905-7F1D69832D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CA7B95-F598-0AD5-6056-14EFDDD19B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74AA54-F5B4-8FCB-7F82-F75E75B32440}"/>
              </a:ext>
            </a:extLst>
          </p:cNvPr>
          <p:cNvSpPr>
            <a:spLocks noGrp="1"/>
          </p:cNvSpPr>
          <p:nvPr>
            <p:ph type="body" idx="1"/>
          </p:nvPr>
        </p:nvSpPr>
        <p:spPr/>
        <p:txBody>
          <a:bodyPr/>
          <a:lstStyle/>
          <a:p>
            <a:r>
              <a:rPr lang="en-US" dirty="0">
                <a:ea typeface="Calibri"/>
                <a:cs typeface="Calibri"/>
              </a:rPr>
              <a:t>Our patients and families are in hospital because they are experiencing something they are unable to care for in their own home. They may feel overwhelmed or may be experiencing a traumati</a:t>
            </a:r>
            <a:r>
              <a:rPr lang="en-US">
                <a:ea typeface="Calibri"/>
                <a:cs typeface="Calibri"/>
              </a:rPr>
              <a:t>c event. </a:t>
            </a:r>
            <a:endParaRPr lang="en-US" dirty="0">
              <a:ea typeface="Calibri"/>
              <a:cs typeface="Calibri"/>
            </a:endParaRPr>
          </a:p>
          <a:p>
            <a:endParaRPr lang="en-US" dirty="0">
              <a:ea typeface="Calibri"/>
              <a:cs typeface="Calibri"/>
            </a:endParaRPr>
          </a:p>
          <a:p>
            <a:r>
              <a:rPr lang="en-US" dirty="0">
                <a:ea typeface="Calibri"/>
                <a:cs typeface="Calibri"/>
              </a:rPr>
              <a:t>Provide a family room or somewhere that you </a:t>
            </a:r>
            <a:r>
              <a:rPr lang="en-US">
                <a:ea typeface="Calibri"/>
                <a:cs typeface="Calibri"/>
              </a:rPr>
              <a:t>can</a:t>
            </a:r>
            <a:r>
              <a:rPr lang="en-US" dirty="0">
                <a:ea typeface="Calibri"/>
                <a:cs typeface="Calibri"/>
              </a:rPr>
              <a:t> have a confidential conversation. </a:t>
            </a:r>
          </a:p>
          <a:p>
            <a:endParaRPr lang="en-US" dirty="0">
              <a:ea typeface="Calibri"/>
              <a:cs typeface="Calibri"/>
            </a:endParaRPr>
          </a:p>
          <a:p>
            <a:pPr marL="171450" indent="-171450">
              <a:buFont typeface="Arial"/>
              <a:buChar char="•"/>
            </a:pPr>
            <a:r>
              <a:rPr lang="en-US" dirty="0">
                <a:ea typeface="Calibri"/>
                <a:cs typeface="Calibri"/>
              </a:rPr>
              <a:t>Remain calm, provide clear communication, identify their needs, provide the appropr</a:t>
            </a:r>
            <a:r>
              <a:rPr lang="en-US">
                <a:ea typeface="Calibri"/>
                <a:cs typeface="Calibri"/>
              </a:rPr>
              <a:t>iate supports. </a:t>
            </a:r>
          </a:p>
          <a:p>
            <a:endParaRPr lang="en-US" dirty="0">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73096A9B-4733-11A9-76D7-E7A1BB9105D9}"/>
              </a:ext>
            </a:extLst>
          </p:cNvPr>
          <p:cNvSpPr>
            <a:spLocks noGrp="1"/>
          </p:cNvSpPr>
          <p:nvPr>
            <p:ph type="sldNum" sz="quarter" idx="5"/>
          </p:nvPr>
        </p:nvSpPr>
        <p:spPr/>
        <p:txBody>
          <a:bodyPr/>
          <a:lstStyle/>
          <a:p>
            <a:fld id="{6D273291-CD78-4086-9886-25D1798E9FCA}" type="slidenum">
              <a:t>32</a:t>
            </a:fld>
            <a:endParaRPr lang="en-US"/>
          </a:p>
        </p:txBody>
      </p:sp>
    </p:spTree>
    <p:extLst>
      <p:ext uri="{BB962C8B-B14F-4D97-AF65-F5344CB8AC3E}">
        <p14:creationId xmlns:p14="http://schemas.microsoft.com/office/powerpoint/2010/main" val="4601141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4E10E-3D00-42BF-D617-1429908476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6E3B83-FB79-D02E-57B3-8E240DD99B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291DB2-5EC1-1419-4AF5-3CBA525679DB}"/>
              </a:ext>
            </a:extLst>
          </p:cNvPr>
          <p:cNvSpPr>
            <a:spLocks noGrp="1"/>
          </p:cNvSpPr>
          <p:nvPr>
            <p:ph type="body" idx="1"/>
          </p:nvPr>
        </p:nvSpPr>
        <p:spPr/>
        <p:txBody>
          <a:bodyPr/>
          <a:lstStyle/>
          <a:p>
            <a:endParaRPr lang="en-US" dirty="0">
              <a:ea typeface="Calibri"/>
              <a:cs typeface="Calibri"/>
            </a:endParaRPr>
          </a:p>
        </p:txBody>
      </p:sp>
      <p:sp>
        <p:nvSpPr>
          <p:cNvPr id="4" name="Slide Number Placeholder 3">
            <a:extLst>
              <a:ext uri="{FF2B5EF4-FFF2-40B4-BE49-F238E27FC236}">
                <a16:creationId xmlns:a16="http://schemas.microsoft.com/office/drawing/2014/main" id="{4C7C63FE-79D8-BD35-1701-AD3DFEE035BF}"/>
              </a:ext>
            </a:extLst>
          </p:cNvPr>
          <p:cNvSpPr>
            <a:spLocks noGrp="1"/>
          </p:cNvSpPr>
          <p:nvPr>
            <p:ph type="sldNum" sz="quarter" idx="5"/>
          </p:nvPr>
        </p:nvSpPr>
        <p:spPr/>
        <p:txBody>
          <a:bodyPr/>
          <a:lstStyle/>
          <a:p>
            <a:fld id="{6D273291-CD78-4086-9886-25D1798E9FCA}" type="slidenum">
              <a:t>34</a:t>
            </a:fld>
            <a:endParaRPr lang="en-US"/>
          </a:p>
        </p:txBody>
      </p:sp>
    </p:spTree>
    <p:extLst>
      <p:ext uri="{BB962C8B-B14F-4D97-AF65-F5344CB8AC3E}">
        <p14:creationId xmlns:p14="http://schemas.microsoft.com/office/powerpoint/2010/main" val="233890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0F340-D760-D72E-8D13-05A43BB7058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F02FE86-7EF7-31D0-E68A-DEC9B64C57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DDF6A21-643C-C6EA-C5BB-CF56943E02BC}"/>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5" name="Footer Placeholder 4">
            <a:extLst>
              <a:ext uri="{FF2B5EF4-FFF2-40B4-BE49-F238E27FC236}">
                <a16:creationId xmlns:a16="http://schemas.microsoft.com/office/drawing/2014/main" id="{FE8B7D84-524C-628F-7981-1385223C9E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1B7501-59E1-71CA-3084-C68B438B6BC9}"/>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2838231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C00A1-0A4A-A800-6812-57BFDEA7D2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871273-5ADC-1815-6535-69685194BC5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9500CC-8486-BE76-3879-1550CB12FD10}"/>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5" name="Footer Placeholder 4">
            <a:extLst>
              <a:ext uri="{FF2B5EF4-FFF2-40B4-BE49-F238E27FC236}">
                <a16:creationId xmlns:a16="http://schemas.microsoft.com/office/drawing/2014/main" id="{239E88A7-FD2F-F651-1133-B6D68DE1F2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AAF845-76F3-933D-0D39-EE8E8995D56E}"/>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13927540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D38CC-DC90-61CB-0F78-5D238DEE89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7FE45FB-D456-7E6D-2E02-8E4C2F554C5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96D5C3-A90F-0952-726C-9AD2ED9E0906}"/>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5" name="Footer Placeholder 4">
            <a:extLst>
              <a:ext uri="{FF2B5EF4-FFF2-40B4-BE49-F238E27FC236}">
                <a16:creationId xmlns:a16="http://schemas.microsoft.com/office/drawing/2014/main" id="{F95CC9B9-C4F5-1F33-4CF1-8246C565CB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9E0885-E612-8EA7-C7D1-DB6AC2C7E2CF}"/>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2128240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AA474-B70D-C6DD-8F3D-2A2251B6AD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A58CEC9-D606-B997-C00A-EECF7BE196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416CC38-5B35-3829-87B6-2F07569DF8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D4E9789-17C6-30B4-FEFE-49205C9F36FE}"/>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6" name="Footer Placeholder 5">
            <a:extLst>
              <a:ext uri="{FF2B5EF4-FFF2-40B4-BE49-F238E27FC236}">
                <a16:creationId xmlns:a16="http://schemas.microsoft.com/office/drawing/2014/main" id="{C229D8B6-C442-B99A-4E94-D537E876D2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7946F3-6D68-142D-4B76-F9BBFB382D63}"/>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833942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38FF6-21C5-3135-FC72-12A68E048B2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4140B66-728A-BCF3-214E-14338B35CF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DEE0A4F-2DAE-0F80-F498-B49F131BA4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5BC2CF3-2F5B-0011-1680-B23FAF3234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00360A-2B0B-F959-9E0B-8F029FB182A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CB20097-361B-D550-65D0-D60CC1CFBC13}"/>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8" name="Footer Placeholder 7">
            <a:extLst>
              <a:ext uri="{FF2B5EF4-FFF2-40B4-BE49-F238E27FC236}">
                <a16:creationId xmlns:a16="http://schemas.microsoft.com/office/drawing/2014/main" id="{34F09F71-0516-3D9E-4FC7-45DB4721C90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2E09D8-9E1C-42E1-5BDD-441D2DB99D4B}"/>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15144147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D3213-1283-B48D-1CA2-2DF6CEC65C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2D30769-C98F-BD01-D507-9A407BF51D9F}"/>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4" name="Footer Placeholder 3">
            <a:extLst>
              <a:ext uri="{FF2B5EF4-FFF2-40B4-BE49-F238E27FC236}">
                <a16:creationId xmlns:a16="http://schemas.microsoft.com/office/drawing/2014/main" id="{E7412A26-396E-9840-CF6A-5F47AC76CD7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9F9B657-6B16-E985-B5D8-D98003940B78}"/>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2109140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25F2DD-2F34-F891-8518-8A747B882472}"/>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3" name="Footer Placeholder 2">
            <a:extLst>
              <a:ext uri="{FF2B5EF4-FFF2-40B4-BE49-F238E27FC236}">
                <a16:creationId xmlns:a16="http://schemas.microsoft.com/office/drawing/2014/main" id="{1589D8AB-4A80-58E8-6078-C896E1A95E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0924F74-9751-50E0-20D3-ABEA8773F071}"/>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1339960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D036E-252C-EBF7-CC7F-0C6319D004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B778B0A-C909-EA25-0DB8-CA4CF800F3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38BE811-CBD0-D4FB-77FE-40FD91D926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49DB82-9666-32AB-7203-9FE50524C5B5}"/>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6" name="Footer Placeholder 5">
            <a:extLst>
              <a:ext uri="{FF2B5EF4-FFF2-40B4-BE49-F238E27FC236}">
                <a16:creationId xmlns:a16="http://schemas.microsoft.com/office/drawing/2014/main" id="{B99934DE-A8D9-FB74-A5A8-AAC89A3F0E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F212A-A0D5-2D24-FA1C-D28966AA2308}"/>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143492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FD084-CB0C-0938-39B7-CCF3762364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2DB671A-160D-C47C-0842-F44B4F914A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03F9CB9-D5E4-2E6C-CCEC-547DF3237A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B4A5A6-F81E-5EE1-6CFB-5830AD6DE4DB}"/>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6" name="Footer Placeholder 5">
            <a:extLst>
              <a:ext uri="{FF2B5EF4-FFF2-40B4-BE49-F238E27FC236}">
                <a16:creationId xmlns:a16="http://schemas.microsoft.com/office/drawing/2014/main" id="{65B5B513-C581-E6EF-39EF-4F9A74AD0C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8ECBC3-0D01-2D9A-3817-2271E8BA6FD3}"/>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3116455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90BB4-F8E2-4E5A-56A9-6A92F00BD32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89DA812-08F1-E666-E1EB-12226046C3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1B3570-5E31-E6C6-7B65-AF1391C93112}"/>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5" name="Footer Placeholder 4">
            <a:extLst>
              <a:ext uri="{FF2B5EF4-FFF2-40B4-BE49-F238E27FC236}">
                <a16:creationId xmlns:a16="http://schemas.microsoft.com/office/drawing/2014/main" id="{544349A2-2EF1-069F-8561-D0EEB2E3BD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0BC721-06CB-31BF-BD71-33FBA1AF27D3}"/>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1292211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06AD86-B9BC-86AD-51CA-740D4B4F75F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CC98656-F928-E6F9-44CA-F1B96042E4A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9C077B-16AE-0F0A-C814-B0BE5E1A4C7D}"/>
              </a:ext>
            </a:extLst>
          </p:cNvPr>
          <p:cNvSpPr>
            <a:spLocks noGrp="1"/>
          </p:cNvSpPr>
          <p:nvPr>
            <p:ph type="dt" sz="half" idx="10"/>
          </p:nvPr>
        </p:nvSpPr>
        <p:spPr/>
        <p:txBody>
          <a:bodyPr/>
          <a:lstStyle/>
          <a:p>
            <a:fld id="{0C0D6941-0EAA-46F0-A59E-63F2B8644A9B}" type="datetimeFigureOut">
              <a:rPr lang="en-US" smtClean="0"/>
              <a:t>8/24/2026</a:t>
            </a:fld>
            <a:endParaRPr lang="en-US"/>
          </a:p>
        </p:txBody>
      </p:sp>
      <p:sp>
        <p:nvSpPr>
          <p:cNvPr id="5" name="Footer Placeholder 4">
            <a:extLst>
              <a:ext uri="{FF2B5EF4-FFF2-40B4-BE49-F238E27FC236}">
                <a16:creationId xmlns:a16="http://schemas.microsoft.com/office/drawing/2014/main" id="{0CA81689-BCD9-6336-C0B5-8DFC8803A0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00FB4E-A1F9-1E94-5FA9-90E11A3F9060}"/>
              </a:ext>
            </a:extLst>
          </p:cNvPr>
          <p:cNvSpPr>
            <a:spLocks noGrp="1"/>
          </p:cNvSpPr>
          <p:nvPr>
            <p:ph type="sldNum" sz="quarter" idx="12"/>
          </p:nvPr>
        </p:nvSpPr>
        <p:spPr/>
        <p:txBody>
          <a:bodyPr/>
          <a:lstStyle/>
          <a:p>
            <a:fld id="{0D79E688-7EC2-4A08-97ED-8ED9D2962979}" type="slidenum">
              <a:rPr lang="en-US" smtClean="0"/>
              <a:t>‹#›</a:t>
            </a:fld>
            <a:endParaRPr lang="en-US"/>
          </a:p>
        </p:txBody>
      </p:sp>
    </p:spTree>
    <p:extLst>
      <p:ext uri="{BB962C8B-B14F-4D97-AF65-F5344CB8AC3E}">
        <p14:creationId xmlns:p14="http://schemas.microsoft.com/office/powerpoint/2010/main" val="38341040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userDrawn="1">
  <p:cSld name="Quote">
    <p:bg>
      <p:bgPr>
        <a:gradFill flip="none" rotWithShape="1">
          <a:gsLst>
            <a:gs pos="100000">
              <a:schemeClr val="bg1"/>
            </a:gs>
            <a:gs pos="53000">
              <a:schemeClr val="bg1"/>
            </a:gs>
          </a:gsLst>
          <a:lin ang="16200000" scaled="0"/>
          <a:tileRect/>
        </a:gradFill>
        <a:effectLst/>
      </p:bgPr>
    </p:bg>
    <p:spTree>
      <p:nvGrpSpPr>
        <p:cNvPr id="1" name="Shape 21"/>
        <p:cNvGrpSpPr/>
        <p:nvPr/>
      </p:nvGrpSpPr>
      <p:grpSpPr>
        <a:xfrm>
          <a:off x="0" y="0"/>
          <a:ext cx="0" cy="0"/>
          <a:chOff x="0" y="0"/>
          <a:chExt cx="0" cy="0"/>
        </a:xfrm>
      </p:grpSpPr>
      <p:pic>
        <p:nvPicPr>
          <p:cNvPr id="9" name="Picture 8">
            <a:extLst>
              <a:ext uri="{FF2B5EF4-FFF2-40B4-BE49-F238E27FC236}">
                <a16:creationId xmlns:a16="http://schemas.microsoft.com/office/drawing/2014/main" id="{8A070D42-E448-C141-B58A-100026C1B47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16200000">
            <a:off x="6502089" y="1021689"/>
            <a:ext cx="6858001" cy="4811185"/>
          </a:xfrm>
          <a:prstGeom prst="rect">
            <a:avLst/>
          </a:prstGeom>
        </p:spPr>
      </p:pic>
      <p:pic>
        <p:nvPicPr>
          <p:cNvPr id="4" name="Picture 3">
            <a:extLst>
              <a:ext uri="{FF2B5EF4-FFF2-40B4-BE49-F238E27FC236}">
                <a16:creationId xmlns:a16="http://schemas.microsoft.com/office/drawing/2014/main" id="{AA28E661-0E0B-EA46-8FA0-562285CF178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5400000">
            <a:off x="-1023410" y="1023409"/>
            <a:ext cx="6858001" cy="4811185"/>
          </a:xfrm>
          <a:prstGeom prst="rect">
            <a:avLst/>
          </a:prstGeom>
        </p:spPr>
      </p:pic>
      <p:sp>
        <p:nvSpPr>
          <p:cNvPr id="5" name="Google Shape;27;p4"/>
          <p:cNvSpPr txBox="1">
            <a:spLocks noChangeArrowheads="1"/>
          </p:cNvSpPr>
          <p:nvPr/>
        </p:nvSpPr>
        <p:spPr bwMode="auto">
          <a:xfrm>
            <a:off x="4792134" y="736600"/>
            <a:ext cx="2607733" cy="872067"/>
          </a:xfrm>
          <a:prstGeom prst="rect">
            <a:avLst/>
          </a:prstGeom>
          <a:noFill/>
          <a:ln w="9525">
            <a:noFill/>
            <a:miter lim="800000"/>
            <a:headEnd/>
            <a:tailEnd/>
          </a:ln>
        </p:spPr>
        <p:txBody>
          <a:bodyPr lIns="0" tIns="0" rIns="0" bIns="0">
            <a:prstTxWarp prst="textNoShape">
              <a:avLst/>
            </a:prstTxWarp>
          </a:bodyPr>
          <a:lstStyle/>
          <a:p>
            <a:pPr algn="ctr">
              <a:buClr>
                <a:srgbClr val="000000"/>
              </a:buClr>
              <a:buFont typeface="Arial" charset="0"/>
              <a:buNone/>
              <a:defRPr/>
            </a:pPr>
            <a:r>
              <a:rPr lang="en-CA" sz="12800" b="1" dirty="0">
                <a:solidFill>
                  <a:schemeClr val="bg2"/>
                </a:solidFill>
                <a:latin typeface="Lato" charset="0"/>
                <a:ea typeface="Lato" charset="0"/>
                <a:cs typeface="Lato" charset="0"/>
                <a:sym typeface="Lato" charset="0"/>
              </a:rPr>
              <a:t>“</a:t>
            </a:r>
            <a:endParaRPr lang="en-US" sz="12800" b="1" dirty="0">
              <a:solidFill>
                <a:schemeClr val="bg2"/>
              </a:solidFill>
              <a:latin typeface="Lato" charset="0"/>
              <a:ea typeface="Lato" charset="0"/>
              <a:cs typeface="Lato" charset="0"/>
              <a:sym typeface="Lato" charset="0"/>
            </a:endParaRPr>
          </a:p>
        </p:txBody>
      </p:sp>
      <p:sp>
        <p:nvSpPr>
          <p:cNvPr id="26" name="Google Shape;26;p4"/>
          <p:cNvSpPr txBox="1">
            <a:spLocks noGrp="1"/>
          </p:cNvSpPr>
          <p:nvPr>
            <p:ph type="body" idx="1"/>
          </p:nvPr>
        </p:nvSpPr>
        <p:spPr>
          <a:xfrm>
            <a:off x="2717367" y="1968000"/>
            <a:ext cx="6757200" cy="4060000"/>
          </a:xfrm>
          <a:prstGeom prst="rect">
            <a:avLst/>
          </a:prstGeom>
        </p:spPr>
        <p:txBody>
          <a:bodyPr spcFirstLastPara="1">
            <a:noAutofit/>
          </a:bodyPr>
          <a:lstStyle>
            <a:lvl1pPr marL="609585" lvl="0" indent="-575719" algn="ctr" rtl="0">
              <a:spcBef>
                <a:spcPts val="800"/>
              </a:spcBef>
              <a:spcAft>
                <a:spcPts val="0"/>
              </a:spcAft>
              <a:buSzPts val="3200"/>
              <a:buFontTx/>
              <a:buNone/>
              <a:defRPr sz="4267" i="1">
                <a:solidFill>
                  <a:schemeClr val="accent5"/>
                </a:solidFill>
                <a:latin typeface="Times    "/>
                <a:cs typeface="Times    "/>
              </a:defRPr>
            </a:lvl1pPr>
            <a:lvl2pPr marL="1219170" lvl="1" indent="-575719" algn="ctr" rtl="0">
              <a:spcBef>
                <a:spcPts val="0"/>
              </a:spcBef>
              <a:spcAft>
                <a:spcPts val="0"/>
              </a:spcAft>
              <a:buSzPts val="3200"/>
              <a:buChar char="◦"/>
              <a:defRPr sz="4267" i="1"/>
            </a:lvl2pPr>
            <a:lvl3pPr marL="1828754" lvl="2" indent="-575719" algn="ctr" rtl="0">
              <a:spcBef>
                <a:spcPts val="0"/>
              </a:spcBef>
              <a:spcAft>
                <a:spcPts val="0"/>
              </a:spcAft>
              <a:buSzPts val="3200"/>
              <a:buChar char="◦"/>
              <a:defRPr sz="4267" i="1"/>
            </a:lvl3pPr>
            <a:lvl4pPr marL="2438339" lvl="3" indent="-575719" algn="ctr" rtl="0">
              <a:spcBef>
                <a:spcPts val="0"/>
              </a:spcBef>
              <a:spcAft>
                <a:spcPts val="0"/>
              </a:spcAft>
              <a:buSzPts val="3200"/>
              <a:buChar char="◦"/>
              <a:defRPr sz="4267" i="1"/>
            </a:lvl4pPr>
            <a:lvl5pPr marL="3047924" lvl="4" indent="-575719" algn="ctr" rtl="0">
              <a:spcBef>
                <a:spcPts val="0"/>
              </a:spcBef>
              <a:spcAft>
                <a:spcPts val="0"/>
              </a:spcAft>
              <a:buSzPts val="3200"/>
              <a:buChar char="◦"/>
              <a:defRPr sz="4267" i="1"/>
            </a:lvl5pPr>
            <a:lvl6pPr marL="3657509" lvl="5" indent="-575719" algn="ctr" rtl="0">
              <a:spcBef>
                <a:spcPts val="0"/>
              </a:spcBef>
              <a:spcAft>
                <a:spcPts val="0"/>
              </a:spcAft>
              <a:buSzPts val="3200"/>
              <a:buChar char="◦"/>
              <a:defRPr sz="4267" i="1"/>
            </a:lvl6pPr>
            <a:lvl7pPr marL="4267093" lvl="6" indent="-575719" algn="ctr" rtl="0">
              <a:spcBef>
                <a:spcPts val="0"/>
              </a:spcBef>
              <a:spcAft>
                <a:spcPts val="0"/>
              </a:spcAft>
              <a:buSzPts val="3200"/>
              <a:buChar char="◦"/>
              <a:defRPr sz="4267" i="1"/>
            </a:lvl7pPr>
            <a:lvl8pPr marL="4876678" lvl="7" indent="-575719" algn="ctr" rtl="0">
              <a:spcBef>
                <a:spcPts val="0"/>
              </a:spcBef>
              <a:spcAft>
                <a:spcPts val="0"/>
              </a:spcAft>
              <a:buSzPts val="3200"/>
              <a:buChar char="◦"/>
              <a:defRPr sz="4267" i="1"/>
            </a:lvl8pPr>
            <a:lvl9pPr marL="5486263" lvl="8" indent="-575719" algn="ctr" rtl="0">
              <a:spcBef>
                <a:spcPts val="0"/>
              </a:spcBef>
              <a:spcAft>
                <a:spcPts val="0"/>
              </a:spcAft>
              <a:buSzPts val="3200"/>
              <a:buChar char="◦"/>
              <a:defRPr sz="4267" i="1"/>
            </a:lvl9pPr>
          </a:lstStyle>
          <a:p>
            <a:endParaRPr dirty="0"/>
          </a:p>
        </p:txBody>
      </p:sp>
      <p:sp>
        <p:nvSpPr>
          <p:cNvPr id="6" name="Google Shape;28;p4"/>
          <p:cNvSpPr txBox="1">
            <a:spLocks noGrp="1"/>
          </p:cNvSpPr>
          <p:nvPr>
            <p:ph type="sldNum" idx="10"/>
          </p:nvPr>
        </p:nvSpPr>
        <p:spPr/>
        <p:txBody>
          <a:bodyPr/>
          <a:lstStyle>
            <a:lvl1pPr>
              <a:defRPr/>
            </a:lvl1pPr>
          </a:lstStyle>
          <a:p>
            <a:pPr>
              <a:defRPr/>
            </a:pPr>
            <a:fld id="{3108BEC9-37FD-6948-B338-3A668D2647DE}" type="slidenum">
              <a:rPr lang="en-CA"/>
              <a:pPr>
                <a:defRPr/>
              </a:pPr>
              <a:t>‹#›</a:t>
            </a:fld>
            <a:endParaRPr lang="en-US"/>
          </a:p>
        </p:txBody>
      </p:sp>
    </p:spTree>
    <p:extLst>
      <p:ext uri="{BB962C8B-B14F-4D97-AF65-F5344CB8AC3E}">
        <p14:creationId xmlns:p14="http://schemas.microsoft.com/office/powerpoint/2010/main" val="7539651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 3 column option 2">
    <p:bg>
      <p:bgPr>
        <a:gradFill flip="none" rotWithShape="1">
          <a:gsLst>
            <a:gs pos="100000">
              <a:schemeClr val="bg1"/>
            </a:gs>
            <a:gs pos="53000">
              <a:schemeClr val="bg1"/>
            </a:gs>
          </a:gsLst>
          <a:lin ang="0" scaled="0"/>
          <a:tileRect/>
        </a:gra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78F4E4D-50AB-164A-A7E4-A50424CDBFB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16200000">
            <a:off x="6932416" y="1604749"/>
            <a:ext cx="6858005" cy="3654037"/>
          </a:xfrm>
          <a:prstGeom prst="rect">
            <a:avLst/>
          </a:prstGeom>
        </p:spPr>
      </p:pic>
      <p:sp>
        <p:nvSpPr>
          <p:cNvPr id="3" name="Slide Number Placeholder 2"/>
          <p:cNvSpPr>
            <a:spLocks noGrp="1"/>
          </p:cNvSpPr>
          <p:nvPr>
            <p:ph type="sldNum" idx="10"/>
          </p:nvPr>
        </p:nvSpPr>
        <p:spPr/>
        <p:txBody>
          <a:bodyPr/>
          <a:lstStyle/>
          <a:p>
            <a:pPr>
              <a:defRPr/>
            </a:pPr>
            <a:fld id="{06A5C9CB-E1BC-D448-A930-E4C453A32F4A}" type="slidenum">
              <a:rPr lang="en-CA" smtClean="0"/>
              <a:pPr>
                <a:defRPr/>
              </a:pPr>
              <a:t>‹#›</a:t>
            </a:fld>
            <a:endParaRPr lang="en-US"/>
          </a:p>
        </p:txBody>
      </p:sp>
      <p:sp>
        <p:nvSpPr>
          <p:cNvPr id="5" name="Google Shape;56;p7"/>
          <p:cNvSpPr txBox="1">
            <a:spLocks noGrp="1"/>
          </p:cNvSpPr>
          <p:nvPr/>
        </p:nvSpPr>
        <p:spPr>
          <a:xfrm>
            <a:off x="4038955" y="1515307"/>
            <a:ext cx="2536800" cy="39468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381000" algn="l" rtl="0">
              <a:lnSpc>
                <a:spcPct val="100000"/>
              </a:lnSpc>
              <a:spcBef>
                <a:spcPts val="60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1pPr>
            <a:lvl2pPr marL="914400" marR="0" lvl="1"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2pPr>
            <a:lvl3pPr marL="1371600" marR="0" lvl="2"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3pPr>
            <a:lvl4pPr marL="1828800" marR="0" lvl="3"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4pPr>
            <a:lvl5pPr marL="2286000" marR="0" lvl="4"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5pPr>
            <a:lvl6pPr marL="2743200" marR="0" lvl="5"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6pPr>
            <a:lvl7pPr marL="3200400" marR="0" lvl="6"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7pPr>
            <a:lvl8pPr marL="3657600" marR="0" lvl="7"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8pPr>
            <a:lvl9pPr marL="4114800" marR="0" lvl="8"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9pPr>
          </a:lstStyle>
          <a:p>
            <a:endParaRPr sz="3200"/>
          </a:p>
        </p:txBody>
      </p:sp>
      <p:sp>
        <p:nvSpPr>
          <p:cNvPr id="6" name="Google Shape;57;p7"/>
          <p:cNvSpPr txBox="1">
            <a:spLocks noGrp="1"/>
          </p:cNvSpPr>
          <p:nvPr/>
        </p:nvSpPr>
        <p:spPr>
          <a:xfrm>
            <a:off x="6959971" y="1515307"/>
            <a:ext cx="2536800" cy="39468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381000" algn="l" rtl="0">
              <a:lnSpc>
                <a:spcPct val="100000"/>
              </a:lnSpc>
              <a:spcBef>
                <a:spcPts val="60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1pPr>
            <a:lvl2pPr marL="914400" marR="0" lvl="1"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2pPr>
            <a:lvl3pPr marL="1371600" marR="0" lvl="2"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3pPr>
            <a:lvl4pPr marL="1828800" marR="0" lvl="3"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4pPr>
            <a:lvl5pPr marL="2286000" marR="0" lvl="4"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5pPr>
            <a:lvl6pPr marL="2743200" marR="0" lvl="5"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6pPr>
            <a:lvl7pPr marL="3200400" marR="0" lvl="6"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7pPr>
            <a:lvl8pPr marL="3657600" marR="0" lvl="7"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8pPr>
            <a:lvl9pPr marL="4114800" marR="0" lvl="8" indent="-381000" algn="l" rtl="0">
              <a:lnSpc>
                <a:spcPct val="100000"/>
              </a:lnSpc>
              <a:spcBef>
                <a:spcPts val="0"/>
              </a:spcBef>
              <a:spcAft>
                <a:spcPts val="0"/>
              </a:spcAft>
              <a:buClr>
                <a:schemeClr val="accent4"/>
              </a:buClr>
              <a:buSzPts val="2400"/>
              <a:buFont typeface="Lato Light"/>
              <a:buChar char="◦"/>
              <a:defRPr sz="2400" b="0" i="0" u="none" strike="noStrike" cap="none">
                <a:solidFill>
                  <a:schemeClr val="dk1"/>
                </a:solidFill>
                <a:latin typeface="Lato Light"/>
                <a:ea typeface="Lato Light"/>
                <a:cs typeface="Lato Light"/>
                <a:sym typeface="Lato Light"/>
              </a:defRPr>
            </a:lvl9pPr>
          </a:lstStyle>
          <a:p>
            <a:endParaRPr sz="3200"/>
          </a:p>
        </p:txBody>
      </p:sp>
      <p:sp>
        <p:nvSpPr>
          <p:cNvPr id="13" name="Google Shape;11;p2">
            <a:extLst>
              <a:ext uri="{FF2B5EF4-FFF2-40B4-BE49-F238E27FC236}">
                <a16:creationId xmlns:a16="http://schemas.microsoft.com/office/drawing/2014/main" id="{BC13A9F0-5F2F-C345-B4C5-BF5BBDDDE858}"/>
              </a:ext>
            </a:extLst>
          </p:cNvPr>
          <p:cNvSpPr/>
          <p:nvPr userDrawn="1"/>
        </p:nvSpPr>
        <p:spPr>
          <a:xfrm rot="5400000">
            <a:off x="-305840" y="810605"/>
            <a:ext cx="1444800" cy="825993"/>
          </a:xfrm>
          <a:prstGeom prst="triangle">
            <a:avLst>
              <a:gd name="adj" fmla="val 50000"/>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solidFill>
                <a:schemeClr val="accent1"/>
              </a:solidFill>
            </a:endParaRPr>
          </a:p>
        </p:txBody>
      </p:sp>
      <p:sp>
        <p:nvSpPr>
          <p:cNvPr id="15" name="Title 1">
            <a:extLst>
              <a:ext uri="{FF2B5EF4-FFF2-40B4-BE49-F238E27FC236}">
                <a16:creationId xmlns:a16="http://schemas.microsoft.com/office/drawing/2014/main" id="{3FDF3107-C7BB-CD48-9836-84F50D0ABE34}"/>
              </a:ext>
            </a:extLst>
          </p:cNvPr>
          <p:cNvSpPr>
            <a:spLocks noGrp="1"/>
          </p:cNvSpPr>
          <p:nvPr>
            <p:ph type="title"/>
          </p:nvPr>
        </p:nvSpPr>
        <p:spPr>
          <a:xfrm>
            <a:off x="1117600" y="825549"/>
            <a:ext cx="9956800" cy="992400"/>
          </a:xfrm>
        </p:spPr>
        <p:txBody>
          <a:bodyPr anchor="ctr" anchorCtr="0"/>
          <a:lstStyle>
            <a:lvl1pPr>
              <a:defRPr sz="4267" b="1">
                <a:solidFill>
                  <a:schemeClr val="accent1"/>
                </a:solidFill>
              </a:defRPr>
            </a:lvl1pPr>
          </a:lstStyle>
          <a:p>
            <a:r>
              <a:rPr lang="en-CA" dirty="0"/>
              <a:t>Click to edit Master title style</a:t>
            </a:r>
            <a:endParaRPr lang="en-US" dirty="0"/>
          </a:p>
        </p:txBody>
      </p:sp>
      <p:sp>
        <p:nvSpPr>
          <p:cNvPr id="16" name="Google Shape;39;p5">
            <a:extLst>
              <a:ext uri="{FF2B5EF4-FFF2-40B4-BE49-F238E27FC236}">
                <a16:creationId xmlns:a16="http://schemas.microsoft.com/office/drawing/2014/main" id="{B612300D-AFA5-4F46-9A9F-DC8997635DA0}"/>
              </a:ext>
            </a:extLst>
          </p:cNvPr>
          <p:cNvSpPr txBox="1">
            <a:spLocks noGrp="1"/>
          </p:cNvSpPr>
          <p:nvPr>
            <p:ph type="body" idx="1"/>
          </p:nvPr>
        </p:nvSpPr>
        <p:spPr>
          <a:xfrm>
            <a:off x="1117600" y="2142116"/>
            <a:ext cx="3149600" cy="4057600"/>
          </a:xfrm>
          <a:prstGeom prst="rect">
            <a:avLst/>
          </a:prstGeom>
        </p:spPr>
        <p:txBody>
          <a:bodyPr spcFirstLastPara="1">
            <a:noAutofit/>
          </a:bodyPr>
          <a:lstStyle>
            <a:lvl1pPr marL="609585" lvl="0" indent="-507987" rtl="0">
              <a:spcBef>
                <a:spcPts val="800"/>
              </a:spcBef>
              <a:spcAft>
                <a:spcPts val="0"/>
              </a:spcAft>
              <a:buSzPts val="2400"/>
              <a:buFontTx/>
              <a:buNone/>
              <a:defRPr sz="2400">
                <a:solidFill>
                  <a:schemeClr val="bg2"/>
                </a:solidFill>
              </a:defRPr>
            </a:lvl1pPr>
            <a:lvl2pPr marL="1219170" lvl="1" indent="-507987" rtl="0">
              <a:spcBef>
                <a:spcPts val="0"/>
              </a:spcBef>
              <a:spcAft>
                <a:spcPts val="0"/>
              </a:spcAft>
              <a:buSzPts val="2400"/>
              <a:buChar char="◦"/>
              <a:defRPr/>
            </a:lvl2pPr>
            <a:lvl3pPr marL="1828754" lvl="2" indent="-507987" rtl="0">
              <a:spcBef>
                <a:spcPts val="0"/>
              </a:spcBef>
              <a:spcAft>
                <a:spcPts val="0"/>
              </a:spcAft>
              <a:buSzPts val="2400"/>
              <a:buChar char="◦"/>
              <a:defRPr/>
            </a:lvl3pPr>
            <a:lvl4pPr marL="2438339" lvl="3" indent="-507987" rtl="0">
              <a:spcBef>
                <a:spcPts val="0"/>
              </a:spcBef>
              <a:spcAft>
                <a:spcPts val="0"/>
              </a:spcAft>
              <a:buSzPts val="2400"/>
              <a:buChar char="◦"/>
              <a:defRPr/>
            </a:lvl4pPr>
            <a:lvl5pPr marL="3047924" lvl="4" indent="-507987" rtl="0">
              <a:spcBef>
                <a:spcPts val="0"/>
              </a:spcBef>
              <a:spcAft>
                <a:spcPts val="0"/>
              </a:spcAft>
              <a:buSzPts val="2400"/>
              <a:buChar char="◦"/>
              <a:defRPr/>
            </a:lvl5pPr>
            <a:lvl6pPr marL="3657509" lvl="5" indent="-507987" rtl="0">
              <a:spcBef>
                <a:spcPts val="0"/>
              </a:spcBef>
              <a:spcAft>
                <a:spcPts val="0"/>
              </a:spcAft>
              <a:buSzPts val="2400"/>
              <a:buChar char="◦"/>
              <a:defRPr/>
            </a:lvl6pPr>
            <a:lvl7pPr marL="4267093" lvl="6" indent="-507987" rtl="0">
              <a:spcBef>
                <a:spcPts val="0"/>
              </a:spcBef>
              <a:spcAft>
                <a:spcPts val="0"/>
              </a:spcAft>
              <a:buSzPts val="2400"/>
              <a:buChar char="◦"/>
              <a:defRPr/>
            </a:lvl7pPr>
            <a:lvl8pPr marL="4876678" lvl="7" indent="-507987" rtl="0">
              <a:spcBef>
                <a:spcPts val="0"/>
              </a:spcBef>
              <a:spcAft>
                <a:spcPts val="0"/>
              </a:spcAft>
              <a:buSzPts val="2400"/>
              <a:buChar char="◦"/>
              <a:defRPr/>
            </a:lvl8pPr>
            <a:lvl9pPr marL="5486263" lvl="8" indent="-507987" rtl="0">
              <a:spcBef>
                <a:spcPts val="0"/>
              </a:spcBef>
              <a:spcAft>
                <a:spcPts val="0"/>
              </a:spcAft>
              <a:buSzPts val="2400"/>
              <a:buChar char="◦"/>
              <a:defRPr/>
            </a:lvl9pPr>
          </a:lstStyle>
          <a:p>
            <a:endParaRPr dirty="0"/>
          </a:p>
        </p:txBody>
      </p:sp>
      <p:sp>
        <p:nvSpPr>
          <p:cNvPr id="17" name="Google Shape;39;p5">
            <a:extLst>
              <a:ext uri="{FF2B5EF4-FFF2-40B4-BE49-F238E27FC236}">
                <a16:creationId xmlns:a16="http://schemas.microsoft.com/office/drawing/2014/main" id="{964AA085-8177-EC40-8226-840F0E4A852F}"/>
              </a:ext>
            </a:extLst>
          </p:cNvPr>
          <p:cNvSpPr txBox="1">
            <a:spLocks noGrp="1"/>
          </p:cNvSpPr>
          <p:nvPr>
            <p:ph type="body" idx="11"/>
          </p:nvPr>
        </p:nvSpPr>
        <p:spPr>
          <a:xfrm>
            <a:off x="4673600" y="2142116"/>
            <a:ext cx="3251200" cy="4057600"/>
          </a:xfrm>
          <a:prstGeom prst="rect">
            <a:avLst/>
          </a:prstGeom>
        </p:spPr>
        <p:txBody>
          <a:bodyPr spcFirstLastPara="1">
            <a:noAutofit/>
          </a:bodyPr>
          <a:lstStyle>
            <a:lvl1pPr marL="609585" lvl="0" indent="-507987" rtl="0">
              <a:spcBef>
                <a:spcPts val="800"/>
              </a:spcBef>
              <a:spcAft>
                <a:spcPts val="0"/>
              </a:spcAft>
              <a:buSzPts val="2400"/>
              <a:buFontTx/>
              <a:buNone/>
              <a:defRPr sz="2400">
                <a:solidFill>
                  <a:schemeClr val="bg2"/>
                </a:solidFill>
              </a:defRPr>
            </a:lvl1pPr>
            <a:lvl2pPr marL="1219170" lvl="1" indent="-507987" rtl="0">
              <a:spcBef>
                <a:spcPts val="0"/>
              </a:spcBef>
              <a:spcAft>
                <a:spcPts val="0"/>
              </a:spcAft>
              <a:buSzPts val="2400"/>
              <a:buChar char="◦"/>
              <a:defRPr/>
            </a:lvl2pPr>
            <a:lvl3pPr marL="1828754" lvl="2" indent="-507987" rtl="0">
              <a:spcBef>
                <a:spcPts val="0"/>
              </a:spcBef>
              <a:spcAft>
                <a:spcPts val="0"/>
              </a:spcAft>
              <a:buSzPts val="2400"/>
              <a:buChar char="◦"/>
              <a:defRPr/>
            </a:lvl3pPr>
            <a:lvl4pPr marL="2438339" lvl="3" indent="-507987" rtl="0">
              <a:spcBef>
                <a:spcPts val="0"/>
              </a:spcBef>
              <a:spcAft>
                <a:spcPts val="0"/>
              </a:spcAft>
              <a:buSzPts val="2400"/>
              <a:buChar char="◦"/>
              <a:defRPr/>
            </a:lvl4pPr>
            <a:lvl5pPr marL="3047924" lvl="4" indent="-507987" rtl="0">
              <a:spcBef>
                <a:spcPts val="0"/>
              </a:spcBef>
              <a:spcAft>
                <a:spcPts val="0"/>
              </a:spcAft>
              <a:buSzPts val="2400"/>
              <a:buChar char="◦"/>
              <a:defRPr/>
            </a:lvl5pPr>
            <a:lvl6pPr marL="3657509" lvl="5" indent="-507987" rtl="0">
              <a:spcBef>
                <a:spcPts val="0"/>
              </a:spcBef>
              <a:spcAft>
                <a:spcPts val="0"/>
              </a:spcAft>
              <a:buSzPts val="2400"/>
              <a:buChar char="◦"/>
              <a:defRPr/>
            </a:lvl6pPr>
            <a:lvl7pPr marL="4267093" lvl="6" indent="-507987" rtl="0">
              <a:spcBef>
                <a:spcPts val="0"/>
              </a:spcBef>
              <a:spcAft>
                <a:spcPts val="0"/>
              </a:spcAft>
              <a:buSzPts val="2400"/>
              <a:buChar char="◦"/>
              <a:defRPr/>
            </a:lvl7pPr>
            <a:lvl8pPr marL="4876678" lvl="7" indent="-507987" rtl="0">
              <a:spcBef>
                <a:spcPts val="0"/>
              </a:spcBef>
              <a:spcAft>
                <a:spcPts val="0"/>
              </a:spcAft>
              <a:buSzPts val="2400"/>
              <a:buChar char="◦"/>
              <a:defRPr/>
            </a:lvl8pPr>
            <a:lvl9pPr marL="5486263" lvl="8" indent="-507987" rtl="0">
              <a:spcBef>
                <a:spcPts val="0"/>
              </a:spcBef>
              <a:spcAft>
                <a:spcPts val="0"/>
              </a:spcAft>
              <a:buSzPts val="2400"/>
              <a:buChar char="◦"/>
              <a:defRPr/>
            </a:lvl9pPr>
          </a:lstStyle>
          <a:p>
            <a:endParaRPr dirty="0"/>
          </a:p>
        </p:txBody>
      </p:sp>
      <p:sp>
        <p:nvSpPr>
          <p:cNvPr id="18" name="Google Shape;39;p5">
            <a:extLst>
              <a:ext uri="{FF2B5EF4-FFF2-40B4-BE49-F238E27FC236}">
                <a16:creationId xmlns:a16="http://schemas.microsoft.com/office/drawing/2014/main" id="{F1BE59FD-B747-ED44-A736-C2FEBAE973CC}"/>
              </a:ext>
            </a:extLst>
          </p:cNvPr>
          <p:cNvSpPr txBox="1">
            <a:spLocks noGrp="1"/>
          </p:cNvSpPr>
          <p:nvPr>
            <p:ph type="body" idx="12"/>
          </p:nvPr>
        </p:nvSpPr>
        <p:spPr>
          <a:xfrm>
            <a:off x="8331200" y="2142116"/>
            <a:ext cx="2743200" cy="4057600"/>
          </a:xfrm>
          <a:prstGeom prst="rect">
            <a:avLst/>
          </a:prstGeom>
        </p:spPr>
        <p:txBody>
          <a:bodyPr spcFirstLastPara="1">
            <a:noAutofit/>
          </a:bodyPr>
          <a:lstStyle>
            <a:lvl1pPr marL="609585" lvl="0" indent="-507987" rtl="0">
              <a:spcBef>
                <a:spcPts val="800"/>
              </a:spcBef>
              <a:spcAft>
                <a:spcPts val="0"/>
              </a:spcAft>
              <a:buSzPts val="2400"/>
              <a:buFontTx/>
              <a:buNone/>
              <a:defRPr sz="2400">
                <a:solidFill>
                  <a:schemeClr val="bg2"/>
                </a:solidFill>
              </a:defRPr>
            </a:lvl1pPr>
            <a:lvl2pPr marL="1219170" lvl="1" indent="-507987" rtl="0">
              <a:spcBef>
                <a:spcPts val="0"/>
              </a:spcBef>
              <a:spcAft>
                <a:spcPts val="0"/>
              </a:spcAft>
              <a:buSzPts val="2400"/>
              <a:buChar char="◦"/>
              <a:defRPr/>
            </a:lvl2pPr>
            <a:lvl3pPr marL="1828754" lvl="2" indent="-507987" rtl="0">
              <a:spcBef>
                <a:spcPts val="0"/>
              </a:spcBef>
              <a:spcAft>
                <a:spcPts val="0"/>
              </a:spcAft>
              <a:buSzPts val="2400"/>
              <a:buChar char="◦"/>
              <a:defRPr/>
            </a:lvl3pPr>
            <a:lvl4pPr marL="2438339" lvl="3" indent="-507987" rtl="0">
              <a:spcBef>
                <a:spcPts val="0"/>
              </a:spcBef>
              <a:spcAft>
                <a:spcPts val="0"/>
              </a:spcAft>
              <a:buSzPts val="2400"/>
              <a:buChar char="◦"/>
              <a:defRPr/>
            </a:lvl4pPr>
            <a:lvl5pPr marL="3047924" lvl="4" indent="-507987" rtl="0">
              <a:spcBef>
                <a:spcPts val="0"/>
              </a:spcBef>
              <a:spcAft>
                <a:spcPts val="0"/>
              </a:spcAft>
              <a:buSzPts val="2400"/>
              <a:buChar char="◦"/>
              <a:defRPr/>
            </a:lvl5pPr>
            <a:lvl6pPr marL="3657509" lvl="5" indent="-507987" rtl="0">
              <a:spcBef>
                <a:spcPts val="0"/>
              </a:spcBef>
              <a:spcAft>
                <a:spcPts val="0"/>
              </a:spcAft>
              <a:buSzPts val="2400"/>
              <a:buChar char="◦"/>
              <a:defRPr/>
            </a:lvl6pPr>
            <a:lvl7pPr marL="4267093" lvl="6" indent="-507987" rtl="0">
              <a:spcBef>
                <a:spcPts val="0"/>
              </a:spcBef>
              <a:spcAft>
                <a:spcPts val="0"/>
              </a:spcAft>
              <a:buSzPts val="2400"/>
              <a:buChar char="◦"/>
              <a:defRPr/>
            </a:lvl7pPr>
            <a:lvl8pPr marL="4876678" lvl="7" indent="-507987" rtl="0">
              <a:spcBef>
                <a:spcPts val="0"/>
              </a:spcBef>
              <a:spcAft>
                <a:spcPts val="0"/>
              </a:spcAft>
              <a:buSzPts val="2400"/>
              <a:buChar char="◦"/>
              <a:defRPr/>
            </a:lvl8pPr>
            <a:lvl9pPr marL="5486263" lvl="8" indent="-507987" rtl="0">
              <a:spcBef>
                <a:spcPts val="0"/>
              </a:spcBef>
              <a:spcAft>
                <a:spcPts val="0"/>
              </a:spcAft>
              <a:buSzPts val="2400"/>
              <a:buChar char="◦"/>
              <a:defRPr/>
            </a:lvl9pPr>
          </a:lstStyle>
          <a:p>
            <a:endParaRPr dirty="0"/>
          </a:p>
        </p:txBody>
      </p:sp>
    </p:spTree>
    <p:extLst>
      <p:ext uri="{BB962C8B-B14F-4D97-AF65-F5344CB8AC3E}">
        <p14:creationId xmlns:p14="http://schemas.microsoft.com/office/powerpoint/2010/main" val="3622578948"/>
      </p:ext>
    </p:extLst>
  </p:cSld>
  <p:clrMapOvr>
    <a:masterClrMapping/>
  </p:clrMapOvr>
  <p:transition>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Slide Only Option #1">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0AD4664-84D4-DC4D-9AAA-220364728FF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10800000">
            <a:off x="-1" y="0"/>
            <a:ext cx="12192001" cy="6401221"/>
          </a:xfrm>
          <a:prstGeom prst="rect">
            <a:avLst/>
          </a:prstGeom>
        </p:spPr>
      </p:pic>
      <p:sp>
        <p:nvSpPr>
          <p:cNvPr id="5" name="Title 1"/>
          <p:cNvSpPr>
            <a:spLocks noGrp="1"/>
          </p:cNvSpPr>
          <p:nvPr>
            <p:ph type="title"/>
          </p:nvPr>
        </p:nvSpPr>
        <p:spPr>
          <a:xfrm>
            <a:off x="1219200" y="4944229"/>
            <a:ext cx="12517120" cy="1082675"/>
          </a:xfrm>
        </p:spPr>
        <p:txBody>
          <a:bodyPr anchor="ctr" anchorCtr="0"/>
          <a:lstStyle>
            <a:lvl1pPr algn="l">
              <a:defRPr sz="5333" b="1" i="0" cap="all">
                <a:solidFill>
                  <a:schemeClr val="bg2"/>
                </a:solidFill>
                <a:latin typeface="Trebuchet MS" panose="020B0703020202090204" pitchFamily="34" charset="0"/>
              </a:defRPr>
            </a:lvl1pPr>
          </a:lstStyle>
          <a:p>
            <a:endParaRPr lang="en-US" dirty="0"/>
          </a:p>
        </p:txBody>
      </p:sp>
      <p:sp>
        <p:nvSpPr>
          <p:cNvPr id="6" name="Text Placeholder 2"/>
          <p:cNvSpPr>
            <a:spLocks noGrp="1"/>
          </p:cNvSpPr>
          <p:nvPr>
            <p:ph type="body" idx="1"/>
          </p:nvPr>
        </p:nvSpPr>
        <p:spPr>
          <a:xfrm>
            <a:off x="1219200" y="6026905"/>
            <a:ext cx="12517120" cy="882649"/>
          </a:xfrm>
        </p:spPr>
        <p:txBody>
          <a:bodyPr anchor="ctr" anchorCtr="0"/>
          <a:lstStyle>
            <a:lvl1pPr marL="0" indent="0" algn="l">
              <a:buNone/>
              <a:defRPr sz="2667" b="0" i="0">
                <a:solidFill>
                  <a:schemeClr val="accent5"/>
                </a:solidFill>
                <a:latin typeface="Trebuchet MS" panose="020B0703020202090204" pitchFamily="34" charset="0"/>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CA" dirty="0"/>
              <a:t>Click to edit Master text styles</a:t>
            </a:r>
          </a:p>
        </p:txBody>
      </p:sp>
      <p:sp>
        <p:nvSpPr>
          <p:cNvPr id="9" name="Google Shape;11;p2">
            <a:extLst>
              <a:ext uri="{FF2B5EF4-FFF2-40B4-BE49-F238E27FC236}">
                <a16:creationId xmlns:a16="http://schemas.microsoft.com/office/drawing/2014/main" id="{E95F26B0-0265-F949-8E10-5BC18166B34C}"/>
              </a:ext>
            </a:extLst>
          </p:cNvPr>
          <p:cNvSpPr/>
          <p:nvPr userDrawn="1"/>
        </p:nvSpPr>
        <p:spPr>
          <a:xfrm rot="5400000">
            <a:off x="-309404" y="5072570"/>
            <a:ext cx="1444800" cy="825993"/>
          </a:xfrm>
          <a:prstGeom prst="triangle">
            <a:avLst>
              <a:gd name="adj" fmla="val 50000"/>
            </a:avLst>
          </a:prstGeom>
          <a:solidFill>
            <a:schemeClr val="bg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solidFill>
                <a:schemeClr val="bg2"/>
              </a:solidFill>
            </a:endParaRPr>
          </a:p>
        </p:txBody>
      </p:sp>
      <p:pic>
        <p:nvPicPr>
          <p:cNvPr id="3" name="Picture 2">
            <a:extLst>
              <a:ext uri="{FF2B5EF4-FFF2-40B4-BE49-F238E27FC236}">
                <a16:creationId xmlns:a16="http://schemas.microsoft.com/office/drawing/2014/main" id="{085E3CDF-A071-E240-8C7C-0EEBFB48137C}"/>
              </a:ext>
            </a:extLst>
          </p:cNvPr>
          <p:cNvPicPr>
            <a:picLocks noChangeAspect="1"/>
          </p:cNvPicPr>
          <p:nvPr userDrawn="1"/>
        </p:nvPicPr>
        <p:blipFill>
          <a:blip r:embed="rId3"/>
          <a:stretch>
            <a:fillRect/>
          </a:stretch>
        </p:blipFill>
        <p:spPr>
          <a:xfrm>
            <a:off x="7721600" y="5963073"/>
            <a:ext cx="4206240" cy="876300"/>
          </a:xfrm>
          <a:prstGeom prst="rect">
            <a:avLst/>
          </a:prstGeom>
        </p:spPr>
      </p:pic>
    </p:spTree>
    <p:extLst>
      <p:ext uri="{BB962C8B-B14F-4D97-AF65-F5344CB8AC3E}">
        <p14:creationId xmlns:p14="http://schemas.microsoft.com/office/powerpoint/2010/main" val="3294045817"/>
      </p:ext>
    </p:extLst>
  </p:cSld>
  <p:clrMapOvr>
    <a:masterClrMapping/>
  </p:clrMapOvr>
  <p:transition>
    <p:fade thruBlk="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1 column" type="tx">
  <p:cSld name="Title + 1 column">
    <p:bg>
      <p:bgPr>
        <a:solidFill>
          <a:schemeClr val="bg1"/>
        </a:solidFill>
        <a:effectLst/>
      </p:bgPr>
    </p:bg>
    <p:spTree>
      <p:nvGrpSpPr>
        <p:cNvPr id="1" name="Shape 33"/>
        <p:cNvGrpSpPr/>
        <p:nvPr/>
      </p:nvGrpSpPr>
      <p:grpSpPr>
        <a:xfrm>
          <a:off x="0" y="0"/>
          <a:ext cx="0" cy="0"/>
          <a:chOff x="0" y="0"/>
          <a:chExt cx="0" cy="0"/>
        </a:xfrm>
      </p:grpSpPr>
      <p:pic>
        <p:nvPicPr>
          <p:cNvPr id="4" name="Picture 3">
            <a:extLst>
              <a:ext uri="{FF2B5EF4-FFF2-40B4-BE49-F238E27FC236}">
                <a16:creationId xmlns:a16="http://schemas.microsoft.com/office/drawing/2014/main" id="{87DA3465-10BA-6841-B502-7E4F0BC707F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2079901"/>
            <a:ext cx="12192000" cy="4778099"/>
          </a:xfrm>
          <a:prstGeom prst="rect">
            <a:avLst/>
          </a:prstGeom>
        </p:spPr>
      </p:pic>
      <p:sp>
        <p:nvSpPr>
          <p:cNvPr id="38" name="Google Shape;38;p5"/>
          <p:cNvSpPr txBox="1">
            <a:spLocks noGrp="1"/>
          </p:cNvSpPr>
          <p:nvPr>
            <p:ph type="title"/>
          </p:nvPr>
        </p:nvSpPr>
        <p:spPr>
          <a:xfrm>
            <a:off x="1422400" y="830633"/>
            <a:ext cx="7449000" cy="992400"/>
          </a:xfrm>
          <a:prstGeom prst="rect">
            <a:avLst/>
          </a:prstGeom>
        </p:spPr>
        <p:txBody>
          <a:bodyPr spcFirstLastPara="1" anchor="ctr" anchorCtr="0">
            <a:noAutofit/>
          </a:bodyPr>
          <a:lstStyle>
            <a:lvl1pPr lvl="0" rtl="0">
              <a:spcBef>
                <a:spcPts val="0"/>
              </a:spcBef>
              <a:spcAft>
                <a:spcPts val="0"/>
              </a:spcAft>
              <a:buSzPts val="3000"/>
              <a:buNone/>
              <a:defRPr sz="5867" b="1">
                <a:solidFill>
                  <a:schemeClr val="bg2"/>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dirty="0"/>
          </a:p>
        </p:txBody>
      </p:sp>
      <p:sp>
        <p:nvSpPr>
          <p:cNvPr id="39" name="Google Shape;39;p5"/>
          <p:cNvSpPr txBox="1">
            <a:spLocks noGrp="1"/>
          </p:cNvSpPr>
          <p:nvPr>
            <p:ph type="body" idx="1"/>
          </p:nvPr>
        </p:nvSpPr>
        <p:spPr>
          <a:xfrm>
            <a:off x="1422400" y="2108200"/>
            <a:ext cx="7550600" cy="4057600"/>
          </a:xfrm>
          <a:prstGeom prst="rect">
            <a:avLst/>
          </a:prstGeom>
        </p:spPr>
        <p:txBody>
          <a:bodyPr spcFirstLastPara="1">
            <a:noAutofit/>
          </a:bodyPr>
          <a:lstStyle>
            <a:lvl1pPr marL="609585" lvl="0" indent="-507987" rtl="0">
              <a:spcBef>
                <a:spcPts val="800"/>
              </a:spcBef>
              <a:spcAft>
                <a:spcPts val="0"/>
              </a:spcAft>
              <a:buSzPts val="2400"/>
              <a:buFontTx/>
              <a:buNone/>
              <a:defRPr sz="3200">
                <a:solidFill>
                  <a:schemeClr val="accent5"/>
                </a:solidFill>
              </a:defRPr>
            </a:lvl1pPr>
            <a:lvl2pPr marL="1219170" lvl="1" indent="-507987" rtl="0">
              <a:spcBef>
                <a:spcPts val="0"/>
              </a:spcBef>
              <a:spcAft>
                <a:spcPts val="0"/>
              </a:spcAft>
              <a:buSzPts val="2400"/>
              <a:buChar char="◦"/>
              <a:defRPr/>
            </a:lvl2pPr>
            <a:lvl3pPr marL="1828754" lvl="2" indent="-507987" rtl="0">
              <a:spcBef>
                <a:spcPts val="0"/>
              </a:spcBef>
              <a:spcAft>
                <a:spcPts val="0"/>
              </a:spcAft>
              <a:buSzPts val="2400"/>
              <a:buChar char="◦"/>
              <a:defRPr/>
            </a:lvl3pPr>
            <a:lvl4pPr marL="2438339" lvl="3" indent="-507987" rtl="0">
              <a:spcBef>
                <a:spcPts val="0"/>
              </a:spcBef>
              <a:spcAft>
                <a:spcPts val="0"/>
              </a:spcAft>
              <a:buSzPts val="2400"/>
              <a:buChar char="◦"/>
              <a:defRPr/>
            </a:lvl4pPr>
            <a:lvl5pPr marL="3047924" lvl="4" indent="-507987" rtl="0">
              <a:spcBef>
                <a:spcPts val="0"/>
              </a:spcBef>
              <a:spcAft>
                <a:spcPts val="0"/>
              </a:spcAft>
              <a:buSzPts val="2400"/>
              <a:buChar char="◦"/>
              <a:defRPr/>
            </a:lvl5pPr>
            <a:lvl6pPr marL="3657509" lvl="5" indent="-507987" rtl="0">
              <a:spcBef>
                <a:spcPts val="0"/>
              </a:spcBef>
              <a:spcAft>
                <a:spcPts val="0"/>
              </a:spcAft>
              <a:buSzPts val="2400"/>
              <a:buChar char="◦"/>
              <a:defRPr/>
            </a:lvl6pPr>
            <a:lvl7pPr marL="4267093" lvl="6" indent="-507987" rtl="0">
              <a:spcBef>
                <a:spcPts val="0"/>
              </a:spcBef>
              <a:spcAft>
                <a:spcPts val="0"/>
              </a:spcAft>
              <a:buSzPts val="2400"/>
              <a:buChar char="◦"/>
              <a:defRPr/>
            </a:lvl7pPr>
            <a:lvl8pPr marL="4876678" lvl="7" indent="-507987" rtl="0">
              <a:spcBef>
                <a:spcPts val="0"/>
              </a:spcBef>
              <a:spcAft>
                <a:spcPts val="0"/>
              </a:spcAft>
              <a:buSzPts val="2400"/>
              <a:buChar char="◦"/>
              <a:defRPr/>
            </a:lvl8pPr>
            <a:lvl9pPr marL="5486263" lvl="8" indent="-507987" rtl="0">
              <a:spcBef>
                <a:spcPts val="0"/>
              </a:spcBef>
              <a:spcAft>
                <a:spcPts val="0"/>
              </a:spcAft>
              <a:buSzPts val="2400"/>
              <a:buChar char="◦"/>
              <a:defRPr/>
            </a:lvl9pPr>
          </a:lstStyle>
          <a:p>
            <a:endParaRPr dirty="0"/>
          </a:p>
        </p:txBody>
      </p:sp>
      <p:sp>
        <p:nvSpPr>
          <p:cNvPr id="5" name="Google Shape;40;p5"/>
          <p:cNvSpPr txBox="1">
            <a:spLocks noGrp="1"/>
          </p:cNvSpPr>
          <p:nvPr>
            <p:ph type="sldNum" idx="10"/>
          </p:nvPr>
        </p:nvSpPr>
        <p:spPr/>
        <p:txBody>
          <a:bodyPr/>
          <a:lstStyle>
            <a:lvl1pPr>
              <a:defRPr/>
            </a:lvl1pPr>
          </a:lstStyle>
          <a:p>
            <a:pPr>
              <a:defRPr/>
            </a:pPr>
            <a:fld id="{27C35ED4-42FA-DD43-92BC-30F334D92343}" type="slidenum">
              <a:rPr lang="en-CA"/>
              <a:pPr>
                <a:defRPr/>
              </a:pPr>
              <a:t>‹#›</a:t>
            </a:fld>
            <a:endParaRPr lang="en-US"/>
          </a:p>
        </p:txBody>
      </p:sp>
      <p:sp>
        <p:nvSpPr>
          <p:cNvPr id="7" name="Google Shape;11;p2">
            <a:extLst>
              <a:ext uri="{FF2B5EF4-FFF2-40B4-BE49-F238E27FC236}">
                <a16:creationId xmlns:a16="http://schemas.microsoft.com/office/drawing/2014/main" id="{C7DF1C4F-072E-4547-A3A1-BC4CCD15DCB3}"/>
              </a:ext>
            </a:extLst>
          </p:cNvPr>
          <p:cNvSpPr/>
          <p:nvPr userDrawn="1"/>
        </p:nvSpPr>
        <p:spPr>
          <a:xfrm rot="5400000">
            <a:off x="-309404" y="912204"/>
            <a:ext cx="1444800" cy="825993"/>
          </a:xfrm>
          <a:prstGeom prst="triangle">
            <a:avLst>
              <a:gd name="adj" fmla="val 50000"/>
            </a:avLst>
          </a:prstGeom>
          <a:solidFill>
            <a:schemeClr val="accent5"/>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solidFill>
                <a:schemeClr val="accent4"/>
              </a:solidFill>
            </a:endParaRPr>
          </a:p>
        </p:txBody>
      </p:sp>
    </p:spTree>
    <p:extLst>
      <p:ext uri="{BB962C8B-B14F-4D97-AF65-F5344CB8AC3E}">
        <p14:creationId xmlns:p14="http://schemas.microsoft.com/office/powerpoint/2010/main" val="2312347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F1F252-F7FD-CFC7-B4F0-493B633FD5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603E07E-5311-DF7D-802C-8076462644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F8743-1723-7E5F-2089-03C968316F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C0D6941-0EAA-46F0-A59E-63F2B8644A9B}" type="datetimeFigureOut">
              <a:rPr lang="en-US" smtClean="0"/>
              <a:t>8/24/2026</a:t>
            </a:fld>
            <a:endParaRPr lang="en-US"/>
          </a:p>
        </p:txBody>
      </p:sp>
      <p:sp>
        <p:nvSpPr>
          <p:cNvPr id="5" name="Footer Placeholder 4">
            <a:extLst>
              <a:ext uri="{FF2B5EF4-FFF2-40B4-BE49-F238E27FC236}">
                <a16:creationId xmlns:a16="http://schemas.microsoft.com/office/drawing/2014/main" id="{0FDC492A-E17F-F465-53F3-68D49A3F44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6B1D91B-5003-F37B-944B-BF225848FA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D79E688-7EC2-4A08-97ED-8ED9D2962979}" type="slidenum">
              <a:rPr lang="en-US" smtClean="0"/>
              <a:t>‹#›</a:t>
            </a:fld>
            <a:endParaRPr lang="en-US"/>
          </a:p>
        </p:txBody>
      </p:sp>
    </p:spTree>
    <p:extLst>
      <p:ext uri="{BB962C8B-B14F-4D97-AF65-F5344CB8AC3E}">
        <p14:creationId xmlns:p14="http://schemas.microsoft.com/office/powerpoint/2010/main" val="3757235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hyperlink" Target="https://guides.himmelfarb.gwu.edu/interprofessional"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9.xml"/><Relationship Id="rId4" Type="http://schemas.openxmlformats.org/officeDocument/2006/relationships/hyperlink" Target="https://www.mynextmove.org/profile/summary/31-9092.00"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hyperlink" Target="https://opentextbc.ca/teachinginadigitalage/chapter/section-1-6-changing-students-changing-markets-for-higher-education/"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7.xml"/><Relationship Id="rId1" Type="http://schemas.openxmlformats.org/officeDocument/2006/relationships/slideLayout" Target="../slideLayouts/slideLayout9.xml"/><Relationship Id="rId4" Type="http://schemas.openxmlformats.org/officeDocument/2006/relationships/hyperlink" Target="https://www.nurse24.it/specializzazioni/emergenza-urgenza/met-medical-emergency-team.html"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hyperlink" Target="https://doi.org/10.1016/j.jemermed.2019.10.035" TargetMode="External"/><Relationship Id="rId7" Type="http://schemas.openxmlformats.org/officeDocument/2006/relationships/hyperlink" Target="https://doi.org/10.1016/j.ijnss.2017.09.007" TargetMode="External"/><Relationship Id="rId2" Type="http://schemas.openxmlformats.org/officeDocument/2006/relationships/notesSlide" Target="../notesSlides/notesSlide29.xml"/><Relationship Id="rId1" Type="http://schemas.openxmlformats.org/officeDocument/2006/relationships/slideLayout" Target="../slideLayouts/slideLayout15.xml"/><Relationship Id="rId6" Type="http://schemas.openxmlformats.org/officeDocument/2006/relationships/hyperlink" Target="https://doi.org/10.2147/JHL.S528912" TargetMode="External"/><Relationship Id="rId5" Type="http://schemas.openxmlformats.org/officeDocument/2006/relationships/hyperlink" Target="https://nightingale.edu/blog/communicating-effectively-physicians.html?utm_source=chatgpt.com" TargetMode="External"/><Relationship Id="rId4" Type="http://schemas.openxmlformats.org/officeDocument/2006/relationships/hyperlink" Target="https://doi.org/10.1186/s12913-024-11054-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sz="5300" dirty="0">
                <a:solidFill>
                  <a:schemeClr val="tx2">
                    <a:lumMod val="76000"/>
                    <a:lumOff val="24000"/>
                  </a:schemeClr>
                </a:solidFill>
                <a:latin typeface="Aptos"/>
              </a:rPr>
              <a:t>Communi</a:t>
            </a:r>
            <a:r>
              <a:rPr lang="en-US" sz="5300">
                <a:solidFill>
                  <a:schemeClr val="tx2">
                    <a:lumMod val="76000"/>
                    <a:lumOff val="24000"/>
                  </a:schemeClr>
                </a:solidFill>
                <a:latin typeface="Aptos"/>
              </a:rPr>
              <a:t>cation</a:t>
            </a:r>
            <a:endParaRPr lang="en-US">
              <a:solidFill>
                <a:schemeClr val="tx2">
                  <a:lumMod val="76000"/>
                  <a:lumOff val="24000"/>
                </a:schemeClr>
              </a:solidFill>
              <a:latin typeface="Aptos"/>
            </a:endParaRPr>
          </a:p>
        </p:txBody>
      </p:sp>
      <p:sp>
        <p:nvSpPr>
          <p:cNvPr id="3" name="Rectangle 2">
            <a:extLst>
              <a:ext uri="{FF2B5EF4-FFF2-40B4-BE49-F238E27FC236}">
                <a16:creationId xmlns:a16="http://schemas.microsoft.com/office/drawing/2014/main" id="{1E915DF4-B2CF-7AB9-26CF-96B6F154E616}"/>
              </a:ext>
            </a:extLst>
          </p:cNvPr>
          <p:cNvSpPr/>
          <p:nvPr/>
        </p:nvSpPr>
        <p:spPr>
          <a:xfrm>
            <a:off x="7402286" y="5930537"/>
            <a:ext cx="4711337" cy="9274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chemeClr val="bg1"/>
                </a:solidFill>
              </a:ln>
              <a:solidFill>
                <a:schemeClr val="bg1"/>
              </a:solidFill>
            </a:endParaRPr>
          </a:p>
        </p:txBody>
      </p:sp>
      <p:pic>
        <p:nvPicPr>
          <p:cNvPr id="6" name="Content Placeholder 4">
            <a:extLst>
              <a:ext uri="{FF2B5EF4-FFF2-40B4-BE49-F238E27FC236}">
                <a16:creationId xmlns:a16="http://schemas.microsoft.com/office/drawing/2014/main" id="{0C30DDB3-CC6D-0948-379C-02109FCB26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79269" y="5883896"/>
            <a:ext cx="3305636" cy="685896"/>
          </a:xfrm>
          <a:prstGeom prst="rect">
            <a:avLst/>
          </a:prstGeom>
        </p:spPr>
      </p:pic>
      <p:sp>
        <p:nvSpPr>
          <p:cNvPr id="2" name="TextBox 1">
            <a:extLst>
              <a:ext uri="{FF2B5EF4-FFF2-40B4-BE49-F238E27FC236}">
                <a16:creationId xmlns:a16="http://schemas.microsoft.com/office/drawing/2014/main" id="{B16B96CF-AE85-47EE-FB1A-D078E364A47D}"/>
              </a:ext>
            </a:extLst>
          </p:cNvPr>
          <p:cNvSpPr txBox="1"/>
          <p:nvPr/>
        </p:nvSpPr>
        <p:spPr>
          <a:xfrm>
            <a:off x="1215379" y="5880323"/>
            <a:ext cx="548405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accent1"/>
                </a:solidFill>
              </a:rPr>
              <a:t>TRANSITION TO PRACTICE</a:t>
            </a:r>
            <a:endParaRPr lang="en-US" dirty="0">
              <a:solidFill>
                <a:schemeClr val="accent1"/>
              </a:solidFill>
            </a:endParaRPr>
          </a:p>
          <a:p>
            <a:r>
              <a:rPr lang="en-US">
                <a:solidFill>
                  <a:schemeClr val="accent1"/>
                </a:solidFill>
              </a:rPr>
              <a:t>PROFESSIONAL PRACTICE OFFICE</a:t>
            </a:r>
          </a:p>
        </p:txBody>
      </p:sp>
    </p:spTree>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893C8DD-DDB7-6135-F64F-C70CBD508EC9}"/>
              </a:ext>
            </a:extLst>
          </p:cNvPr>
          <p:cNvSpPr txBox="1"/>
          <p:nvPr/>
        </p:nvSpPr>
        <p:spPr>
          <a:xfrm>
            <a:off x="576277" y="2426"/>
            <a:ext cx="5801917" cy="2228760"/>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4000" b="1" kern="1200">
                <a:solidFill>
                  <a:schemeClr val="accent1"/>
                </a:solidFill>
                <a:latin typeface="+mj-lt"/>
                <a:ea typeface="+mj-ea"/>
                <a:cs typeface="+mj-cs"/>
              </a:rPr>
              <a:t>Learning Objectives</a:t>
            </a:r>
          </a:p>
        </p:txBody>
      </p:sp>
      <p:pic>
        <p:nvPicPr>
          <p:cNvPr id="7" name="Graphic 6" descr="Head with Gears">
            <a:extLst>
              <a:ext uri="{FF2B5EF4-FFF2-40B4-BE49-F238E27FC236}">
                <a16:creationId xmlns:a16="http://schemas.microsoft.com/office/drawing/2014/main" id="{CCEBF6A4-1A44-73A8-57D1-7A0E97A61F3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602206" y="1445791"/>
            <a:ext cx="3883674" cy="3963502"/>
          </a:xfrm>
          <a:prstGeom prst="rect">
            <a:avLst/>
          </a:prstGeom>
        </p:spPr>
      </p:pic>
      <p:sp>
        <p:nvSpPr>
          <p:cNvPr id="2" name="TextBox 1">
            <a:extLst>
              <a:ext uri="{FF2B5EF4-FFF2-40B4-BE49-F238E27FC236}">
                <a16:creationId xmlns:a16="http://schemas.microsoft.com/office/drawing/2014/main" id="{7DD4DA61-5832-E043-9797-262F0966E370}"/>
              </a:ext>
            </a:extLst>
          </p:cNvPr>
          <p:cNvSpPr txBox="1"/>
          <p:nvPr/>
        </p:nvSpPr>
        <p:spPr>
          <a:xfrm>
            <a:off x="576278" y="2446444"/>
            <a:ext cx="6317174" cy="205704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r>
              <a:rPr lang="en-US" sz="2400" baseline="0">
                <a:solidFill>
                  <a:schemeClr val="accent1"/>
                </a:solidFill>
              </a:rPr>
              <a:t>By the end of this session participants will:</a:t>
            </a:r>
            <a:r>
              <a:rPr lang="en-US" sz="2400">
                <a:solidFill>
                  <a:schemeClr val="accent1"/>
                </a:solidFill>
              </a:rPr>
              <a:t>​</a:t>
            </a:r>
          </a:p>
          <a:p>
            <a:pPr marL="608965" lvl="0" indent="-228600">
              <a:lnSpc>
                <a:spcPct val="90000"/>
              </a:lnSpc>
              <a:spcAft>
                <a:spcPts val="600"/>
              </a:spcAft>
              <a:buFont typeface="Arial" panose="020B0604020202020204" pitchFamily="34" charset="0"/>
              <a:buChar char="•"/>
            </a:pPr>
            <a:r>
              <a:rPr lang="en-US" sz="2400" baseline="0">
                <a:solidFill>
                  <a:schemeClr val="accent1"/>
                </a:solidFill>
              </a:rPr>
              <a:t>Identify qualities of effective communication</a:t>
            </a:r>
            <a:r>
              <a:rPr lang="en-US" sz="2400">
                <a:solidFill>
                  <a:schemeClr val="accent1"/>
                </a:solidFill>
              </a:rPr>
              <a:t>​</a:t>
            </a:r>
          </a:p>
          <a:p>
            <a:pPr marL="608965" lvl="0" indent="-228600">
              <a:lnSpc>
                <a:spcPct val="90000"/>
              </a:lnSpc>
              <a:spcAft>
                <a:spcPts val="600"/>
              </a:spcAft>
              <a:buFont typeface="Arial" panose="020B0604020202020204" pitchFamily="34" charset="0"/>
              <a:buChar char="•"/>
            </a:pPr>
            <a:r>
              <a:rPr lang="en-US" sz="2400" baseline="0">
                <a:solidFill>
                  <a:schemeClr val="accent1"/>
                </a:solidFill>
              </a:rPr>
              <a:t>Understand the importance of role clarity and appropriate delegation</a:t>
            </a:r>
            <a:r>
              <a:rPr lang="en-US" sz="2400">
                <a:solidFill>
                  <a:schemeClr val="accent1"/>
                </a:solidFill>
              </a:rPr>
              <a:t>​</a:t>
            </a:r>
          </a:p>
          <a:p>
            <a:pPr marL="608965" lvl="0" indent="-228600">
              <a:lnSpc>
                <a:spcPct val="90000"/>
              </a:lnSpc>
              <a:spcAft>
                <a:spcPts val="600"/>
              </a:spcAft>
              <a:buFont typeface="Arial" panose="020B0604020202020204" pitchFamily="34" charset="0"/>
              <a:buChar char="•"/>
            </a:pPr>
            <a:r>
              <a:rPr lang="en-US" sz="2400" baseline="0">
                <a:solidFill>
                  <a:schemeClr val="accent1"/>
                </a:solidFill>
              </a:rPr>
              <a:t>Have increased confidence in communicating with families and the physician</a:t>
            </a:r>
          </a:p>
          <a:p>
            <a:pPr indent="-228600">
              <a:lnSpc>
                <a:spcPct val="90000"/>
              </a:lnSpc>
              <a:spcAft>
                <a:spcPts val="600"/>
              </a:spcAft>
              <a:buFont typeface="Arial" panose="020B0604020202020204" pitchFamily="34" charset="0"/>
              <a:buChar char="•"/>
            </a:pPr>
            <a:endParaRPr lang="en-US" sz="2000"/>
          </a:p>
        </p:txBody>
      </p:sp>
    </p:spTree>
    <p:extLst>
      <p:ext uri="{BB962C8B-B14F-4D97-AF65-F5344CB8AC3E}">
        <p14:creationId xmlns:p14="http://schemas.microsoft.com/office/powerpoint/2010/main" val="1785094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461B45-5D6D-1577-3A43-1144E4FB87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82C413-7B79-584B-F9F6-127FE76AB139}"/>
              </a:ext>
            </a:extLst>
          </p:cNvPr>
          <p:cNvSpPr>
            <a:spLocks noGrp="1"/>
          </p:cNvSpPr>
          <p:nvPr>
            <p:ph type="title"/>
          </p:nvPr>
        </p:nvSpPr>
        <p:spPr>
          <a:xfrm>
            <a:off x="1422400" y="830633"/>
            <a:ext cx="8668200" cy="992400"/>
          </a:xfrm>
        </p:spPr>
        <p:txBody>
          <a:bodyPr/>
          <a:lstStyle/>
          <a:p>
            <a:r>
              <a:rPr lang="en-US" sz="4000">
                <a:solidFill>
                  <a:schemeClr val="tx2">
                    <a:lumMod val="76000"/>
                    <a:lumOff val="24000"/>
                  </a:schemeClr>
                </a:solidFill>
              </a:rPr>
              <a:t>Considering Effective Communication</a:t>
            </a:r>
          </a:p>
        </p:txBody>
      </p:sp>
      <p:sp>
        <p:nvSpPr>
          <p:cNvPr id="3" name="Text Placeholder 2">
            <a:extLst>
              <a:ext uri="{FF2B5EF4-FFF2-40B4-BE49-F238E27FC236}">
                <a16:creationId xmlns:a16="http://schemas.microsoft.com/office/drawing/2014/main" id="{5E1BCFFC-5D69-FF9A-7F20-3C55E526E743}"/>
              </a:ext>
            </a:extLst>
          </p:cNvPr>
          <p:cNvSpPr>
            <a:spLocks noGrp="1"/>
          </p:cNvSpPr>
          <p:nvPr>
            <p:ph type="body" idx="1"/>
          </p:nvPr>
        </p:nvSpPr>
        <p:spPr/>
        <p:txBody>
          <a:bodyPr spcFirstLastPara="1" vert="horz" lIns="91440" tIns="45720" rIns="91440" bIns="45720" rtlCol="0" anchor="t">
            <a:noAutofit/>
          </a:bodyPr>
          <a:lstStyle/>
          <a:p>
            <a:pPr marL="608965" indent="-507365"/>
            <a:r>
              <a:rPr lang="en-US" dirty="0"/>
              <a:t> </a:t>
            </a:r>
            <a:endParaRPr lang="en-US" dirty="0">
              <a:solidFill>
                <a:srgbClr val="A02B93"/>
              </a:solidFill>
              <a:latin typeface="Aptos"/>
            </a:endParaRPr>
          </a:p>
        </p:txBody>
      </p:sp>
      <p:sp>
        <p:nvSpPr>
          <p:cNvPr id="5" name="Flowchart: Merge 4">
            <a:extLst>
              <a:ext uri="{FF2B5EF4-FFF2-40B4-BE49-F238E27FC236}">
                <a16:creationId xmlns:a16="http://schemas.microsoft.com/office/drawing/2014/main" id="{D0F9D854-921C-15DC-FEDC-81A9B9BA248E}"/>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A540110-28BA-72B0-2441-05E12EFE129C}"/>
              </a:ext>
            </a:extLst>
          </p:cNvPr>
          <p:cNvSpPr txBox="1"/>
          <p:nvPr/>
        </p:nvSpPr>
        <p:spPr>
          <a:xfrm>
            <a:off x="10012948" y="6543842"/>
            <a:ext cx="609600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chemeClr val="accent1"/>
                </a:solidFill>
                <a:latin typeface="Aptos"/>
                <a:ea typeface="Roboto Mono Web"/>
                <a:cs typeface="Roboto Mono Web"/>
              </a:rPr>
              <a:t>(Oetjen et al., 2025)</a:t>
            </a:r>
            <a:endParaRPr lang="en-US" sz="1600">
              <a:solidFill>
                <a:schemeClr val="accent1"/>
              </a:solidFill>
              <a:latin typeface="Aptos"/>
            </a:endParaRPr>
          </a:p>
          <a:p>
            <a:pPr algn="ctr"/>
            <a:endParaRPr lang="en-US"/>
          </a:p>
        </p:txBody>
      </p:sp>
      <p:sp>
        <p:nvSpPr>
          <p:cNvPr id="7" name="TextBox 6">
            <a:extLst>
              <a:ext uri="{FF2B5EF4-FFF2-40B4-BE49-F238E27FC236}">
                <a16:creationId xmlns:a16="http://schemas.microsoft.com/office/drawing/2014/main" id="{9DAFB956-C192-C39B-D5F5-190F85210C97}"/>
              </a:ext>
            </a:extLst>
          </p:cNvPr>
          <p:cNvSpPr txBox="1"/>
          <p:nvPr/>
        </p:nvSpPr>
        <p:spPr>
          <a:xfrm>
            <a:off x="1531257" y="2115458"/>
            <a:ext cx="7438571"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algn="l" rtl="0">
              <a:buFont typeface="Arial,Sans-Serif"/>
              <a:buChar char="•"/>
            </a:pPr>
            <a:r>
              <a:rPr lang="en-US" sz="2400" b="0" i="0" u="none" strike="noStrike" baseline="0">
                <a:solidFill>
                  <a:schemeClr val="accent1"/>
                </a:solidFill>
                <a:latin typeface="Aptos"/>
                <a:ea typeface="Arial"/>
                <a:cs typeface="Arial"/>
              </a:rPr>
              <a:t>Healthcare is complex and rapidly changing.</a:t>
            </a:r>
            <a:r>
              <a:rPr lang="en-US" sz="2400" b="0" i="0">
                <a:solidFill>
                  <a:schemeClr val="accent1"/>
                </a:solidFill>
                <a:latin typeface="Aptos"/>
                <a:ea typeface="Arial"/>
                <a:cs typeface="Arial"/>
              </a:rPr>
              <a:t>​</a:t>
            </a:r>
          </a:p>
          <a:p>
            <a:pPr algn="l" rtl="0"/>
            <a:r>
              <a:rPr lang="en-US" sz="2400" b="0" i="0">
                <a:solidFill>
                  <a:schemeClr val="accent1"/>
                </a:solidFill>
                <a:latin typeface="Aptos"/>
                <a:ea typeface="Arial"/>
                <a:cs typeface="Arial"/>
              </a:rPr>
              <a:t>​</a:t>
            </a:r>
          </a:p>
          <a:p>
            <a:pPr marL="228600" lvl="0" indent="-228600" algn="l" rtl="0">
              <a:buFont typeface="Arial,Sans-Serif"/>
              <a:buChar char="•"/>
            </a:pPr>
            <a:r>
              <a:rPr lang="en-US" sz="2400" b="0" i="0" u="none" strike="noStrike" baseline="0">
                <a:solidFill>
                  <a:schemeClr val="accent1"/>
                </a:solidFill>
                <a:latin typeface="Aptos"/>
                <a:ea typeface="Arial"/>
                <a:cs typeface="Arial"/>
              </a:rPr>
              <a:t>Ability to adapt.</a:t>
            </a:r>
            <a:r>
              <a:rPr lang="en-US" sz="2400" b="0" i="0">
                <a:solidFill>
                  <a:schemeClr val="accent1"/>
                </a:solidFill>
                <a:latin typeface="Aptos"/>
                <a:ea typeface="Arial"/>
                <a:cs typeface="Arial"/>
              </a:rPr>
              <a:t>​</a:t>
            </a:r>
          </a:p>
          <a:p>
            <a:pPr marL="228600" lvl="0" indent="-228600" algn="l" rtl="0">
              <a:buFont typeface="Arial,Sans-Serif"/>
              <a:buChar char="•"/>
            </a:pPr>
            <a:endParaRPr lang="en-US" sz="2400" b="0" i="0" dirty="0">
              <a:solidFill>
                <a:schemeClr val="accent1"/>
              </a:solidFill>
              <a:latin typeface="Aptos"/>
              <a:ea typeface="Arial"/>
              <a:cs typeface="Arial"/>
            </a:endParaRPr>
          </a:p>
          <a:p>
            <a:pPr marL="228600" lvl="0" indent="-228600" algn="l" rtl="0">
              <a:buFont typeface="Arial,Sans-Serif"/>
              <a:buChar char="•"/>
            </a:pPr>
            <a:r>
              <a:rPr lang="en-US" sz="2400" b="0" i="0" u="none" strike="noStrike" baseline="0">
                <a:solidFill>
                  <a:schemeClr val="accent1"/>
                </a:solidFill>
                <a:latin typeface="Aptos"/>
                <a:ea typeface="Arial"/>
                <a:cs typeface="Arial"/>
              </a:rPr>
              <a:t>Effective leadership communication skills.</a:t>
            </a:r>
          </a:p>
          <a:p>
            <a:pPr algn="ctr"/>
            <a:endParaRPr lang="en-US"/>
          </a:p>
        </p:txBody>
      </p:sp>
    </p:spTree>
    <p:extLst>
      <p:ext uri="{BB962C8B-B14F-4D97-AF65-F5344CB8AC3E}">
        <p14:creationId xmlns:p14="http://schemas.microsoft.com/office/powerpoint/2010/main" val="2382566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326CB-F32F-D69D-B8B8-72379A14383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37BF98-ADA2-3DDD-5A6B-6BD994D0F1E9}"/>
              </a:ext>
            </a:extLst>
          </p:cNvPr>
          <p:cNvSpPr>
            <a:spLocks noGrp="1"/>
          </p:cNvSpPr>
          <p:nvPr>
            <p:ph type="sldNum" idx="10"/>
          </p:nvPr>
        </p:nvSpPr>
        <p:spPr/>
        <p:txBody>
          <a:bodyPr/>
          <a:lstStyle/>
          <a:p>
            <a:pPr>
              <a:defRPr/>
            </a:pPr>
            <a:fld id="{06A5C9CB-E1BC-D448-A930-E4C453A32F4A}" type="slidenum">
              <a:rPr lang="en-CA" smtClean="0"/>
              <a:pPr>
                <a:defRPr/>
              </a:pPr>
              <a:t>4</a:t>
            </a:fld>
            <a:endParaRPr lang="en-US"/>
          </a:p>
        </p:txBody>
      </p:sp>
      <p:sp>
        <p:nvSpPr>
          <p:cNvPr id="3" name="Title 2">
            <a:extLst>
              <a:ext uri="{FF2B5EF4-FFF2-40B4-BE49-F238E27FC236}">
                <a16:creationId xmlns:a16="http://schemas.microsoft.com/office/drawing/2014/main" id="{A49A7520-0B60-72D5-E88B-0ACC69BBBA8A}"/>
              </a:ext>
            </a:extLst>
          </p:cNvPr>
          <p:cNvSpPr>
            <a:spLocks noGrp="1"/>
          </p:cNvSpPr>
          <p:nvPr>
            <p:ph type="title"/>
          </p:nvPr>
        </p:nvSpPr>
        <p:spPr>
          <a:xfrm>
            <a:off x="1117600" y="825549"/>
            <a:ext cx="9567332" cy="992400"/>
          </a:xfrm>
        </p:spPr>
        <p:txBody>
          <a:bodyPr/>
          <a:lstStyle/>
          <a:p>
            <a:r>
              <a:rPr lang="en-US" sz="4250"/>
              <a:t>Delegation</a:t>
            </a:r>
            <a:endParaRPr lang="en-US" dirty="0" err="1"/>
          </a:p>
        </p:txBody>
      </p:sp>
      <p:sp>
        <p:nvSpPr>
          <p:cNvPr id="5" name="TextBox 4">
            <a:extLst>
              <a:ext uri="{FF2B5EF4-FFF2-40B4-BE49-F238E27FC236}">
                <a16:creationId xmlns:a16="http://schemas.microsoft.com/office/drawing/2014/main" id="{E36552E4-1E08-61AA-DE26-8D81B7AB63BC}"/>
              </a:ext>
            </a:extLst>
          </p:cNvPr>
          <p:cNvSpPr txBox="1"/>
          <p:nvPr/>
        </p:nvSpPr>
        <p:spPr>
          <a:xfrm>
            <a:off x="1119217" y="2144427"/>
            <a:ext cx="8343123"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chemeClr val="accent1"/>
                </a:solidFill>
              </a:rPr>
              <a:t>Delegation of care occurs through:</a:t>
            </a:r>
            <a:endParaRPr lang="en-US" sz="2400" dirty="0">
              <a:solidFill>
                <a:schemeClr val="accent1"/>
              </a:solidFill>
            </a:endParaRPr>
          </a:p>
          <a:p>
            <a:pPr marL="285750" indent="-285750">
              <a:buFont typeface="Arial"/>
              <a:buChar char="•"/>
            </a:pPr>
            <a:r>
              <a:rPr lang="en-US" sz="2400" dirty="0">
                <a:solidFill>
                  <a:schemeClr val="accent1"/>
                </a:solidFill>
              </a:rPr>
              <a:t>Colleag</a:t>
            </a:r>
            <a:r>
              <a:rPr lang="en-US" sz="2400">
                <a:solidFill>
                  <a:schemeClr val="accent1"/>
                </a:solidFill>
              </a:rPr>
              <a:t>ues within the same unit</a:t>
            </a:r>
            <a:endParaRPr lang="en-US" sz="2400" dirty="0">
              <a:solidFill>
                <a:schemeClr val="accent1"/>
              </a:solidFill>
            </a:endParaRPr>
          </a:p>
          <a:p>
            <a:pPr marL="285750" indent="-285750">
              <a:buFont typeface="Arial"/>
              <a:buChar char="•"/>
            </a:pPr>
            <a:r>
              <a:rPr lang="en-US" sz="2400" dirty="0">
                <a:solidFill>
                  <a:schemeClr val="accent1"/>
                </a:solidFill>
              </a:rPr>
              <a:t>To </a:t>
            </a:r>
            <a:r>
              <a:rPr lang="en-US" sz="2400">
                <a:solidFill>
                  <a:schemeClr val="accent1"/>
                </a:solidFill>
              </a:rPr>
              <a:t>colleagues in other departments</a:t>
            </a:r>
            <a:endParaRPr lang="en-US" sz="2400" dirty="0">
              <a:solidFill>
                <a:schemeClr val="accent1"/>
              </a:solidFill>
            </a:endParaRPr>
          </a:p>
          <a:p>
            <a:pPr marL="285750" indent="-285750">
              <a:buFont typeface="Arial"/>
              <a:buChar char="•"/>
            </a:pPr>
            <a:r>
              <a:rPr lang="en-US" sz="2400">
                <a:solidFill>
                  <a:schemeClr val="accent1"/>
                </a:solidFill>
              </a:rPr>
              <a:t>Family</a:t>
            </a:r>
            <a:endParaRPr lang="en-US" sz="2400" dirty="0">
              <a:solidFill>
                <a:schemeClr val="accent1"/>
              </a:solidFill>
            </a:endParaRPr>
          </a:p>
        </p:txBody>
      </p:sp>
      <p:sp>
        <p:nvSpPr>
          <p:cNvPr id="8" name="TextBox 7">
            <a:extLst>
              <a:ext uri="{FF2B5EF4-FFF2-40B4-BE49-F238E27FC236}">
                <a16:creationId xmlns:a16="http://schemas.microsoft.com/office/drawing/2014/main" id="{2CDFE329-240C-39B4-DD6F-DBC4A5E6629D}"/>
              </a:ext>
            </a:extLst>
          </p:cNvPr>
          <p:cNvSpPr txBox="1"/>
          <p:nvPr/>
        </p:nvSpPr>
        <p:spPr>
          <a:xfrm>
            <a:off x="9976884" y="6539023"/>
            <a:ext cx="226828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chemeClr val="accent1"/>
                </a:solidFill>
                <a:latin typeface="Roboto Mono Web"/>
                <a:ea typeface="Roboto Mono Web"/>
                <a:cs typeface="Roboto Mono Web"/>
              </a:rPr>
              <a:t>(Moradi et al., 2024)</a:t>
            </a:r>
            <a:endParaRPr lang="en-US" sz="1600">
              <a:solidFill>
                <a:schemeClr val="accent1"/>
              </a:solidFill>
              <a:latin typeface="Roboto Mono Web"/>
            </a:endParaRPr>
          </a:p>
          <a:p>
            <a:pPr algn="ctr"/>
            <a:endParaRPr lang="en-US"/>
          </a:p>
        </p:txBody>
      </p:sp>
    </p:spTree>
    <p:extLst>
      <p:ext uri="{BB962C8B-B14F-4D97-AF65-F5344CB8AC3E}">
        <p14:creationId xmlns:p14="http://schemas.microsoft.com/office/powerpoint/2010/main" val="221445413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5E333-8C21-8F70-8AA2-0589B4CA645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A16A3F8-67F4-7A82-1061-123F7B9A714E}"/>
              </a:ext>
            </a:extLst>
          </p:cNvPr>
          <p:cNvSpPr>
            <a:spLocks noGrp="1"/>
          </p:cNvSpPr>
          <p:nvPr>
            <p:ph type="sldNum" idx="10"/>
          </p:nvPr>
        </p:nvSpPr>
        <p:spPr/>
        <p:txBody>
          <a:bodyPr/>
          <a:lstStyle/>
          <a:p>
            <a:pPr>
              <a:defRPr/>
            </a:pPr>
            <a:fld id="{06A5C9CB-E1BC-D448-A930-E4C453A32F4A}" type="slidenum">
              <a:rPr lang="en-CA" smtClean="0"/>
              <a:pPr>
                <a:defRPr/>
              </a:pPr>
              <a:t>5</a:t>
            </a:fld>
            <a:endParaRPr lang="en-US"/>
          </a:p>
        </p:txBody>
      </p:sp>
      <p:sp>
        <p:nvSpPr>
          <p:cNvPr id="3" name="Title 2">
            <a:extLst>
              <a:ext uri="{FF2B5EF4-FFF2-40B4-BE49-F238E27FC236}">
                <a16:creationId xmlns:a16="http://schemas.microsoft.com/office/drawing/2014/main" id="{38D1362D-E5B0-7152-C6B4-2B8849338733}"/>
              </a:ext>
            </a:extLst>
          </p:cNvPr>
          <p:cNvSpPr>
            <a:spLocks noGrp="1"/>
          </p:cNvSpPr>
          <p:nvPr>
            <p:ph type="title"/>
          </p:nvPr>
        </p:nvSpPr>
        <p:spPr>
          <a:xfrm>
            <a:off x="1117600" y="825549"/>
            <a:ext cx="9567332" cy="992400"/>
          </a:xfrm>
        </p:spPr>
        <p:txBody>
          <a:bodyPr/>
          <a:lstStyle/>
          <a:p>
            <a:r>
              <a:rPr lang="en-US" sz="4250"/>
              <a:t>Delegation</a:t>
            </a:r>
            <a:endParaRPr lang="en-US" dirty="0" err="1"/>
          </a:p>
        </p:txBody>
      </p:sp>
      <p:sp>
        <p:nvSpPr>
          <p:cNvPr id="5" name="TextBox 4">
            <a:extLst>
              <a:ext uri="{FF2B5EF4-FFF2-40B4-BE49-F238E27FC236}">
                <a16:creationId xmlns:a16="http://schemas.microsoft.com/office/drawing/2014/main" id="{2A9A0BF7-89BF-867B-C5F7-46789720A543}"/>
              </a:ext>
            </a:extLst>
          </p:cNvPr>
          <p:cNvSpPr txBox="1"/>
          <p:nvPr/>
        </p:nvSpPr>
        <p:spPr>
          <a:xfrm>
            <a:off x="1426691" y="1810216"/>
            <a:ext cx="834312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chemeClr val="accent1"/>
                </a:solidFill>
              </a:rPr>
              <a:t>Do you think there are any benefits of delegating care?</a:t>
            </a:r>
            <a:endParaRPr lang="en-US" sz="2400" dirty="0">
              <a:solidFill>
                <a:schemeClr val="accent1"/>
              </a:solidFill>
            </a:endParaRPr>
          </a:p>
        </p:txBody>
      </p:sp>
      <p:sp>
        <p:nvSpPr>
          <p:cNvPr id="8" name="TextBox 7">
            <a:extLst>
              <a:ext uri="{FF2B5EF4-FFF2-40B4-BE49-F238E27FC236}">
                <a16:creationId xmlns:a16="http://schemas.microsoft.com/office/drawing/2014/main" id="{D5A23DB1-E650-1A38-A3F4-E8929E680132}"/>
              </a:ext>
            </a:extLst>
          </p:cNvPr>
          <p:cNvSpPr txBox="1"/>
          <p:nvPr/>
        </p:nvSpPr>
        <p:spPr>
          <a:xfrm>
            <a:off x="9976884" y="6539023"/>
            <a:ext cx="226828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chemeClr val="accent1"/>
                </a:solidFill>
                <a:latin typeface="Roboto Mono Web"/>
                <a:ea typeface="Roboto Mono Web"/>
                <a:cs typeface="Roboto Mono Web"/>
              </a:rPr>
              <a:t>(Moradi et al., 2024)</a:t>
            </a:r>
            <a:endParaRPr lang="en-US" sz="1600">
              <a:solidFill>
                <a:schemeClr val="accent1"/>
              </a:solidFill>
              <a:latin typeface="Roboto Mono Web"/>
            </a:endParaRPr>
          </a:p>
          <a:p>
            <a:pPr algn="ctr"/>
            <a:endParaRPr lang="en-US"/>
          </a:p>
        </p:txBody>
      </p:sp>
      <p:sp>
        <p:nvSpPr>
          <p:cNvPr id="4" name="TextBox 3">
            <a:extLst>
              <a:ext uri="{FF2B5EF4-FFF2-40B4-BE49-F238E27FC236}">
                <a16:creationId xmlns:a16="http://schemas.microsoft.com/office/drawing/2014/main" id="{0FE3D1B0-07DE-B76C-20E2-0CE9F6691954}"/>
              </a:ext>
            </a:extLst>
          </p:cNvPr>
          <p:cNvSpPr txBox="1"/>
          <p:nvPr/>
        </p:nvSpPr>
        <p:spPr>
          <a:xfrm>
            <a:off x="1675136" y="2491489"/>
            <a:ext cx="808831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dirty="0">
                <a:solidFill>
                  <a:schemeClr val="accent1"/>
                </a:solidFill>
              </a:rPr>
              <a:t>Delegating care has been found to have potential benefits such as </a:t>
            </a:r>
            <a:r>
              <a:rPr lang="en-US" sz="2400">
                <a:solidFill>
                  <a:schemeClr val="accent1"/>
                </a:solidFill>
              </a:rPr>
              <a:t>reducing the nursing workload and fostering teamwork.</a:t>
            </a:r>
            <a:endParaRPr lang="en-US" sz="2400" dirty="0">
              <a:solidFill>
                <a:schemeClr val="accent1"/>
              </a:solidFill>
            </a:endParaRPr>
          </a:p>
        </p:txBody>
      </p:sp>
    </p:spTree>
    <p:extLst>
      <p:ext uri="{BB962C8B-B14F-4D97-AF65-F5344CB8AC3E}">
        <p14:creationId xmlns:p14="http://schemas.microsoft.com/office/powerpoint/2010/main" val="17440141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A746F-B2D8-DFD8-8F97-C68C481C53C5}"/>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9745172-247A-273D-A02B-918180C36E61}"/>
              </a:ext>
            </a:extLst>
          </p:cNvPr>
          <p:cNvSpPr>
            <a:spLocks noGrp="1"/>
          </p:cNvSpPr>
          <p:nvPr>
            <p:ph type="sldNum" idx="10"/>
          </p:nvPr>
        </p:nvSpPr>
        <p:spPr/>
        <p:txBody>
          <a:bodyPr/>
          <a:lstStyle/>
          <a:p>
            <a:pPr>
              <a:defRPr/>
            </a:pPr>
            <a:fld id="{06A5C9CB-E1BC-D448-A930-E4C453A32F4A}" type="slidenum">
              <a:rPr lang="en-CA" smtClean="0"/>
              <a:pPr>
                <a:defRPr/>
              </a:pPr>
              <a:t>6</a:t>
            </a:fld>
            <a:endParaRPr lang="en-US"/>
          </a:p>
        </p:txBody>
      </p:sp>
      <p:sp>
        <p:nvSpPr>
          <p:cNvPr id="3" name="Title 2">
            <a:extLst>
              <a:ext uri="{FF2B5EF4-FFF2-40B4-BE49-F238E27FC236}">
                <a16:creationId xmlns:a16="http://schemas.microsoft.com/office/drawing/2014/main" id="{3D14A708-C35B-0083-4310-D542BAF3B6D8}"/>
              </a:ext>
            </a:extLst>
          </p:cNvPr>
          <p:cNvSpPr>
            <a:spLocks noGrp="1"/>
          </p:cNvSpPr>
          <p:nvPr>
            <p:ph type="title"/>
          </p:nvPr>
        </p:nvSpPr>
        <p:spPr>
          <a:xfrm>
            <a:off x="1117600" y="825549"/>
            <a:ext cx="9567332" cy="992400"/>
          </a:xfrm>
        </p:spPr>
        <p:txBody>
          <a:bodyPr/>
          <a:lstStyle/>
          <a:p>
            <a:r>
              <a:rPr lang="en-US" sz="4250"/>
              <a:t>Role Clarity</a:t>
            </a:r>
            <a:endParaRPr lang="en-US" dirty="0"/>
          </a:p>
        </p:txBody>
      </p:sp>
      <p:sp>
        <p:nvSpPr>
          <p:cNvPr id="5" name="TextBox 4">
            <a:extLst>
              <a:ext uri="{FF2B5EF4-FFF2-40B4-BE49-F238E27FC236}">
                <a16:creationId xmlns:a16="http://schemas.microsoft.com/office/drawing/2014/main" id="{B7320620-0DFA-82B5-7F48-B5AA2795346E}"/>
              </a:ext>
            </a:extLst>
          </p:cNvPr>
          <p:cNvSpPr txBox="1"/>
          <p:nvPr/>
        </p:nvSpPr>
        <p:spPr>
          <a:xfrm>
            <a:off x="9976884" y="6539023"/>
            <a:ext cx="213537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chemeClr val="accent1"/>
                </a:solidFill>
              </a:rPr>
              <a:t>(Al-Saadi et al., 2024)</a:t>
            </a:r>
            <a:endParaRPr lang="en-US" sz="1600" dirty="0">
              <a:solidFill>
                <a:schemeClr val="accent1"/>
              </a:solidFill>
            </a:endParaRPr>
          </a:p>
          <a:p>
            <a:endParaRPr lang="en-US"/>
          </a:p>
          <a:p>
            <a:endParaRPr lang="en-US"/>
          </a:p>
          <a:p>
            <a:pPr algn="ctr"/>
            <a:endParaRPr lang="en-US"/>
          </a:p>
        </p:txBody>
      </p:sp>
      <p:sp>
        <p:nvSpPr>
          <p:cNvPr id="6" name="TextBox 5">
            <a:extLst>
              <a:ext uri="{FF2B5EF4-FFF2-40B4-BE49-F238E27FC236}">
                <a16:creationId xmlns:a16="http://schemas.microsoft.com/office/drawing/2014/main" id="{063E361C-0DE5-612C-E585-D85F556AC7FF}"/>
              </a:ext>
            </a:extLst>
          </p:cNvPr>
          <p:cNvSpPr txBox="1"/>
          <p:nvPr/>
        </p:nvSpPr>
        <p:spPr>
          <a:xfrm>
            <a:off x="1282868" y="2525071"/>
            <a:ext cx="3526011"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chemeClr val="accent1"/>
                </a:solidFill>
              </a:rPr>
              <a:t>Clear roles help to ensure that each healthcare professional knows their specific responsibilities, </a:t>
            </a:r>
            <a:r>
              <a:rPr lang="en-US" sz="2400">
                <a:solidFill>
                  <a:schemeClr val="accent1"/>
                </a:solidFill>
              </a:rPr>
              <a:t>leading to more focused, safe and effective care. </a:t>
            </a:r>
          </a:p>
        </p:txBody>
      </p:sp>
      <p:pic>
        <p:nvPicPr>
          <p:cNvPr id="4" name="Picture 3">
            <a:extLst>
              <a:ext uri="{FF2B5EF4-FFF2-40B4-BE49-F238E27FC236}">
                <a16:creationId xmlns:a16="http://schemas.microsoft.com/office/drawing/2014/main" id="{820C0208-82CC-9537-A45B-0607ED23094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328158" y="1006530"/>
            <a:ext cx="5715798" cy="5715798"/>
          </a:xfrm>
          <a:prstGeom prst="rect">
            <a:avLst/>
          </a:prstGeom>
        </p:spPr>
      </p:pic>
      <p:sp>
        <p:nvSpPr>
          <p:cNvPr id="9" name="Rectangle 8">
            <a:extLst>
              <a:ext uri="{FF2B5EF4-FFF2-40B4-BE49-F238E27FC236}">
                <a16:creationId xmlns:a16="http://schemas.microsoft.com/office/drawing/2014/main" id="{08209A6B-49A4-6684-9F77-A32AF6FB40A7}"/>
              </a:ext>
            </a:extLst>
          </p:cNvPr>
          <p:cNvSpPr/>
          <p:nvPr/>
        </p:nvSpPr>
        <p:spPr>
          <a:xfrm>
            <a:off x="6389965" y="5741307"/>
            <a:ext cx="676259" cy="15181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6320D5D-8B94-56D1-1C9B-C1454FD45A83}"/>
              </a:ext>
            </a:extLst>
          </p:cNvPr>
          <p:cNvSpPr/>
          <p:nvPr/>
        </p:nvSpPr>
        <p:spPr>
          <a:xfrm>
            <a:off x="7514821" y="6365421"/>
            <a:ext cx="1467287" cy="35501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8A1B4D55-1640-4889-745F-28060D701950}"/>
              </a:ext>
            </a:extLst>
          </p:cNvPr>
          <p:cNvSpPr txBox="1"/>
          <p:nvPr/>
        </p:nvSpPr>
        <p:spPr>
          <a:xfrm>
            <a:off x="7515605" y="6364583"/>
            <a:ext cx="1545736"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900" b="1">
                <a:solidFill>
                  <a:schemeClr val="accent1">
                    <a:lumMod val="49000"/>
                  </a:schemeClr>
                </a:solidFill>
              </a:rPr>
              <a:t>TELECOMMUNICATIONS</a:t>
            </a:r>
          </a:p>
        </p:txBody>
      </p:sp>
    </p:spTree>
    <p:extLst>
      <p:ext uri="{BB962C8B-B14F-4D97-AF65-F5344CB8AC3E}">
        <p14:creationId xmlns:p14="http://schemas.microsoft.com/office/powerpoint/2010/main" val="3817957652"/>
      </p:ext>
    </p:extLst>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91FC8-AA91-1819-3A4A-6CCD608F130E}"/>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B8F3C561-E1F8-B3DD-1150-134D1E397615}"/>
              </a:ext>
            </a:extLst>
          </p:cNvPr>
          <p:cNvSpPr>
            <a:spLocks noGrp="1"/>
          </p:cNvSpPr>
          <p:nvPr>
            <p:ph type="body" idx="1"/>
          </p:nvPr>
        </p:nvSpPr>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sp>
        <p:nvSpPr>
          <p:cNvPr id="4" name="TextBox 3">
            <a:extLst>
              <a:ext uri="{FF2B5EF4-FFF2-40B4-BE49-F238E27FC236}">
                <a16:creationId xmlns:a16="http://schemas.microsoft.com/office/drawing/2014/main" id="{CB543C54-28B2-9A1A-1553-3E6F4F8D0E4C}"/>
              </a:ext>
            </a:extLst>
          </p:cNvPr>
          <p:cNvSpPr txBox="1"/>
          <p:nvPr/>
        </p:nvSpPr>
        <p:spPr>
          <a:xfrm>
            <a:off x="1426535" y="2153093"/>
            <a:ext cx="9330069"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aseline="0" dirty="0">
                <a:solidFill>
                  <a:schemeClr val="accent1"/>
                </a:solidFill>
                <a:highlight>
                  <a:srgbClr val="FFFFFF"/>
                </a:highlight>
                <a:latin typeface="Aptos"/>
                <a:ea typeface="Segoe UI"/>
                <a:cs typeface="Segoe UI"/>
              </a:rPr>
              <a:t>Leadership training programs are rarely a component of medical or healthcare education, but have been shown to </a:t>
            </a:r>
            <a:r>
              <a:rPr lang="en-US" sz="2400" dirty="0">
                <a:solidFill>
                  <a:schemeClr val="accent1"/>
                </a:solidFill>
                <a:highlight>
                  <a:srgbClr val="FFFFFF"/>
                </a:highlight>
                <a:latin typeface="Aptos"/>
                <a:ea typeface="Segoe UI"/>
                <a:cs typeface="Segoe UI"/>
              </a:rPr>
              <a:t>increase skills</a:t>
            </a:r>
            <a:r>
              <a:rPr lang="en-US" sz="2400" baseline="0" dirty="0">
                <a:solidFill>
                  <a:schemeClr val="accent1"/>
                </a:solidFill>
                <a:highlight>
                  <a:srgbClr val="FFFFFF"/>
                </a:highlight>
                <a:latin typeface="Aptos"/>
                <a:ea typeface="Segoe UI"/>
                <a:cs typeface="Segoe UI"/>
              </a:rPr>
              <a:t> in adaptability, initiative, communication, authenticity, presence, humility, ability to learn from mistakes, </a:t>
            </a:r>
            <a:r>
              <a:rPr lang="en-US" sz="2400">
                <a:solidFill>
                  <a:schemeClr val="accent1"/>
                </a:solidFill>
                <a:highlight>
                  <a:srgbClr val="FFFFFF"/>
                </a:highlight>
                <a:latin typeface="Aptos"/>
                <a:ea typeface="Segoe UI"/>
                <a:cs typeface="Segoe UI"/>
              </a:rPr>
              <a:t>grit and</a:t>
            </a:r>
            <a:r>
              <a:rPr lang="en-US" sz="2400" baseline="0" dirty="0">
                <a:solidFill>
                  <a:schemeClr val="accent1"/>
                </a:solidFill>
                <a:highlight>
                  <a:srgbClr val="FFFFFF"/>
                </a:highlight>
                <a:latin typeface="Aptos"/>
                <a:ea typeface="Segoe UI"/>
                <a:cs typeface="Segoe UI"/>
              </a:rPr>
              <a:t> resilience, competence, and followership.</a:t>
            </a:r>
            <a:endParaRPr lang="en-US" sz="2400">
              <a:solidFill>
                <a:schemeClr val="accent1"/>
              </a:solidFill>
              <a:latin typeface="Aptos"/>
            </a:endParaRPr>
          </a:p>
          <a:p>
            <a:pPr algn="ctr"/>
            <a:endParaRPr lang="en-US"/>
          </a:p>
        </p:txBody>
      </p:sp>
      <p:sp>
        <p:nvSpPr>
          <p:cNvPr id="6" name="TextBox 5">
            <a:extLst>
              <a:ext uri="{FF2B5EF4-FFF2-40B4-BE49-F238E27FC236}">
                <a16:creationId xmlns:a16="http://schemas.microsoft.com/office/drawing/2014/main" id="{59259A27-0516-B620-1584-74788C26B38B}"/>
              </a:ext>
            </a:extLst>
          </p:cNvPr>
          <p:cNvSpPr txBox="1"/>
          <p:nvPr/>
        </p:nvSpPr>
        <p:spPr>
          <a:xfrm>
            <a:off x="9959163" y="6547884"/>
            <a:ext cx="2232838"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chemeClr val="accent1"/>
                </a:solidFill>
                <a:latin typeface="Roboto Mono Web"/>
              </a:rPr>
              <a:t>(Oetjen et al., 2025)</a:t>
            </a:r>
          </a:p>
          <a:p>
            <a:pPr algn="ctr"/>
            <a:endParaRPr lang="en-US"/>
          </a:p>
        </p:txBody>
      </p:sp>
      <p:sp>
        <p:nvSpPr>
          <p:cNvPr id="7" name="Rectangle 6">
            <a:extLst>
              <a:ext uri="{FF2B5EF4-FFF2-40B4-BE49-F238E27FC236}">
                <a16:creationId xmlns:a16="http://schemas.microsoft.com/office/drawing/2014/main" id="{4D2345C1-FA3F-8B2A-4860-A018561232FB}"/>
              </a:ext>
            </a:extLst>
          </p:cNvPr>
          <p:cNvSpPr/>
          <p:nvPr/>
        </p:nvSpPr>
        <p:spPr>
          <a:xfrm>
            <a:off x="5066065" y="685507"/>
            <a:ext cx="2257157" cy="127069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Manager helping his team to reach the goal | Royalty free stock psd ...">
            <a:extLst>
              <a:ext uri="{FF2B5EF4-FFF2-40B4-BE49-F238E27FC236}">
                <a16:creationId xmlns:a16="http://schemas.microsoft.com/office/drawing/2014/main" id="{C5021FBE-862C-3531-739C-6219A5C338E1}"/>
              </a:ext>
            </a:extLst>
          </p:cNvPr>
          <p:cNvPicPr>
            <a:picLocks noChangeAspect="1"/>
          </p:cNvPicPr>
          <p:nvPr/>
        </p:nvPicPr>
        <p:blipFill>
          <a:blip r:embed="rId3"/>
          <a:stretch>
            <a:fillRect/>
          </a:stretch>
        </p:blipFill>
        <p:spPr>
          <a:xfrm>
            <a:off x="4252686" y="3997453"/>
            <a:ext cx="3882571" cy="2818238"/>
          </a:xfrm>
          <a:prstGeom prst="rect">
            <a:avLst/>
          </a:prstGeom>
        </p:spPr>
      </p:pic>
    </p:spTree>
    <p:extLst>
      <p:ext uri="{BB962C8B-B14F-4D97-AF65-F5344CB8AC3E}">
        <p14:creationId xmlns:p14="http://schemas.microsoft.com/office/powerpoint/2010/main" val="84814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1C3BD-1F3D-CA63-EEDA-B17E4E0D9A7F}"/>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2C51E11-3DF1-8F19-A3CB-7203D88C52B7}"/>
              </a:ext>
            </a:extLst>
          </p:cNvPr>
          <p:cNvSpPr>
            <a:spLocks noGrp="1"/>
          </p:cNvSpPr>
          <p:nvPr>
            <p:ph type="sldNum" idx="10"/>
          </p:nvPr>
        </p:nvSpPr>
        <p:spPr/>
        <p:txBody>
          <a:bodyPr/>
          <a:lstStyle/>
          <a:p>
            <a:pPr>
              <a:defRPr/>
            </a:pPr>
            <a:fld id="{06A5C9CB-E1BC-D448-A930-E4C453A32F4A}" type="slidenum">
              <a:rPr lang="en-CA" smtClean="0"/>
              <a:pPr>
                <a:defRPr/>
              </a:pPr>
              <a:t>8</a:t>
            </a:fld>
            <a:endParaRPr lang="en-US"/>
          </a:p>
        </p:txBody>
      </p:sp>
      <p:sp>
        <p:nvSpPr>
          <p:cNvPr id="3" name="Title 2">
            <a:extLst>
              <a:ext uri="{FF2B5EF4-FFF2-40B4-BE49-F238E27FC236}">
                <a16:creationId xmlns:a16="http://schemas.microsoft.com/office/drawing/2014/main" id="{67122600-FC43-4B96-DF9D-E7229776BC4D}"/>
              </a:ext>
            </a:extLst>
          </p:cNvPr>
          <p:cNvSpPr>
            <a:spLocks noGrp="1"/>
          </p:cNvSpPr>
          <p:nvPr>
            <p:ph type="title"/>
          </p:nvPr>
        </p:nvSpPr>
        <p:spPr>
          <a:xfrm>
            <a:off x="1117600" y="825549"/>
            <a:ext cx="9567332" cy="992400"/>
          </a:xfrm>
        </p:spPr>
        <p:txBody>
          <a:bodyPr>
            <a:normAutofit/>
          </a:bodyPr>
          <a:lstStyle/>
          <a:p>
            <a:r>
              <a:rPr lang="en-US" sz="4000"/>
              <a:t>Handoff Report</a:t>
            </a:r>
            <a:endParaRPr lang="en-US" sz="4000" dirty="0"/>
          </a:p>
        </p:txBody>
      </p:sp>
      <p:sp>
        <p:nvSpPr>
          <p:cNvPr id="6" name="Rectangle 5">
            <a:extLst>
              <a:ext uri="{FF2B5EF4-FFF2-40B4-BE49-F238E27FC236}">
                <a16:creationId xmlns:a16="http://schemas.microsoft.com/office/drawing/2014/main" id="{651934A5-D50A-E8CD-4E0D-7A08CCAE9FAD}"/>
              </a:ext>
            </a:extLst>
          </p:cNvPr>
          <p:cNvSpPr/>
          <p:nvPr/>
        </p:nvSpPr>
        <p:spPr>
          <a:xfrm>
            <a:off x="5066065" y="685507"/>
            <a:ext cx="2257157" cy="127069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9EB378B-FF53-29E3-1DB3-44790080C7FE}"/>
              </a:ext>
            </a:extLst>
          </p:cNvPr>
          <p:cNvSpPr/>
          <p:nvPr/>
        </p:nvSpPr>
        <p:spPr>
          <a:xfrm>
            <a:off x="5218465" y="837907"/>
            <a:ext cx="2257157" cy="127069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0E6F3C02-A930-0589-2E35-EBA8301C7876}"/>
              </a:ext>
            </a:extLst>
          </p:cNvPr>
          <p:cNvSpPr txBox="1"/>
          <p:nvPr/>
        </p:nvSpPr>
        <p:spPr>
          <a:xfrm>
            <a:off x="9411368" y="6517105"/>
            <a:ext cx="60960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chemeClr val="accent1"/>
                </a:solidFill>
                <a:latin typeface="Noto Sans"/>
                <a:ea typeface="Noto Sans"/>
                <a:cs typeface="Noto Sans"/>
              </a:rPr>
              <a:t>(O'Rourke</a:t>
            </a:r>
            <a:r>
              <a:rPr lang="en-US" sz="1600" dirty="0">
                <a:solidFill>
                  <a:schemeClr val="accent1"/>
                </a:solidFill>
                <a:latin typeface="Noto Sans"/>
                <a:ea typeface="Noto Sans"/>
                <a:cs typeface="Noto Sans"/>
              </a:rPr>
              <a:t> &amp; White, 2011)</a:t>
            </a:r>
          </a:p>
        </p:txBody>
      </p:sp>
      <p:sp>
        <p:nvSpPr>
          <p:cNvPr id="5" name="TextBox 4">
            <a:extLst>
              <a:ext uri="{FF2B5EF4-FFF2-40B4-BE49-F238E27FC236}">
                <a16:creationId xmlns:a16="http://schemas.microsoft.com/office/drawing/2014/main" id="{8577E945-5966-6E80-5132-D06F7B5E681F}"/>
              </a:ext>
            </a:extLst>
          </p:cNvPr>
          <p:cNvSpPr txBox="1"/>
          <p:nvPr/>
        </p:nvSpPr>
        <p:spPr>
          <a:xfrm>
            <a:off x="993691" y="2190178"/>
            <a:ext cx="9855803"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chemeClr val="accent1"/>
                </a:solidFill>
              </a:rPr>
              <a:t>One area we consistently find variation in practice is in the nursing </a:t>
            </a:r>
            <a:r>
              <a:rPr lang="en-US" sz="2400">
                <a:solidFill>
                  <a:schemeClr val="accent1"/>
                </a:solidFill>
              </a:rPr>
              <a:t>handover report. </a:t>
            </a:r>
            <a:endParaRPr lang="en-US" sz="2400" dirty="0">
              <a:solidFill>
                <a:schemeClr val="accent1"/>
              </a:solidFill>
            </a:endParaRPr>
          </a:p>
          <a:p>
            <a:endParaRPr lang="en-US" sz="2400" dirty="0">
              <a:solidFill>
                <a:schemeClr val="accent1"/>
              </a:solidFill>
            </a:endParaRPr>
          </a:p>
          <a:p>
            <a:r>
              <a:rPr lang="en-US" sz="2400" dirty="0">
                <a:solidFill>
                  <a:schemeClr val="accent1"/>
                </a:solidFill>
              </a:rPr>
              <a:t>Nurses tend to be task oriented and are focused on the completion of the skill, rather than on the evaluation and care coordination required of the imple</a:t>
            </a:r>
            <a:r>
              <a:rPr lang="en-US" sz="2400">
                <a:solidFill>
                  <a:schemeClr val="accent1"/>
                </a:solidFill>
              </a:rPr>
              <a:t>mented plan. </a:t>
            </a:r>
            <a:endParaRPr lang="en-US" sz="2400" dirty="0">
              <a:solidFill>
                <a:schemeClr val="accent1"/>
              </a:solidFill>
            </a:endParaRPr>
          </a:p>
        </p:txBody>
      </p:sp>
    </p:spTree>
    <p:extLst>
      <p:ext uri="{BB962C8B-B14F-4D97-AF65-F5344CB8AC3E}">
        <p14:creationId xmlns:p14="http://schemas.microsoft.com/office/powerpoint/2010/main" val="3494322550"/>
      </p:ext>
    </p:extLst>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0CB19-B05C-CC5E-A844-2CA079087A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B49D95-B4E1-9C07-816D-259BF618FF22}"/>
              </a:ext>
            </a:extLst>
          </p:cNvPr>
          <p:cNvSpPr>
            <a:spLocks noGrp="1"/>
          </p:cNvSpPr>
          <p:nvPr>
            <p:ph type="title" idx="4294967295"/>
          </p:nvPr>
        </p:nvSpPr>
        <p:spPr>
          <a:xfrm>
            <a:off x="2753895" y="2434474"/>
            <a:ext cx="7448550" cy="992187"/>
          </a:xfrm>
        </p:spPr>
        <p:txBody>
          <a:bodyPr>
            <a:normAutofit fontScale="90000"/>
          </a:bodyPr>
          <a:lstStyle/>
          <a:p>
            <a:r>
              <a:rPr lang="en-US" sz="5850" b="1">
                <a:solidFill>
                  <a:schemeClr val="tx2">
                    <a:lumMod val="76000"/>
                    <a:lumOff val="24000"/>
                  </a:schemeClr>
                </a:solidFill>
              </a:rPr>
              <a:t>Communication with Patients and Families</a:t>
            </a:r>
            <a:endParaRPr lang="en-US" b="1">
              <a:solidFill>
                <a:schemeClr val="tx2">
                  <a:lumMod val="76000"/>
                  <a:lumOff val="24000"/>
                </a:schemeClr>
              </a:solidFill>
            </a:endParaRPr>
          </a:p>
        </p:txBody>
      </p:sp>
      <p:sp>
        <p:nvSpPr>
          <p:cNvPr id="6" name="Rectangle 5">
            <a:extLst>
              <a:ext uri="{FF2B5EF4-FFF2-40B4-BE49-F238E27FC236}">
                <a16:creationId xmlns:a16="http://schemas.microsoft.com/office/drawing/2014/main" id="{9FD8BCE0-B9A9-7DBC-6188-9026E0225406}"/>
              </a:ext>
            </a:extLst>
          </p:cNvPr>
          <p:cNvSpPr/>
          <p:nvPr/>
        </p:nvSpPr>
        <p:spPr>
          <a:xfrm>
            <a:off x="5066065" y="685507"/>
            <a:ext cx="2257157" cy="127069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05010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9703D-49F9-5374-8A3B-19E39BCCE9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264B69-B94F-D75E-C653-FA58F71D691C}"/>
              </a:ext>
            </a:extLst>
          </p:cNvPr>
          <p:cNvSpPr>
            <a:spLocks noGrp="1"/>
          </p:cNvSpPr>
          <p:nvPr>
            <p:ph type="title"/>
          </p:nvPr>
        </p:nvSpPr>
        <p:spPr/>
        <p:txBody>
          <a:bodyPr/>
          <a:lstStyle/>
          <a:p>
            <a:r>
              <a:rPr lang="en-US" sz="4000">
                <a:solidFill>
                  <a:schemeClr val="tx2">
                    <a:lumMod val="76000"/>
                    <a:lumOff val="24000"/>
                  </a:schemeClr>
                </a:solidFill>
              </a:rPr>
              <a:t>Barriers</a:t>
            </a:r>
          </a:p>
        </p:txBody>
      </p:sp>
      <p:sp>
        <p:nvSpPr>
          <p:cNvPr id="5" name="Flowchart: Merge 4">
            <a:extLst>
              <a:ext uri="{FF2B5EF4-FFF2-40B4-BE49-F238E27FC236}">
                <a16:creationId xmlns:a16="http://schemas.microsoft.com/office/drawing/2014/main" id="{275FA9E3-23D9-F33E-39AB-379664817DCF}"/>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9">
            <a:extLst>
              <a:ext uri="{FF2B5EF4-FFF2-40B4-BE49-F238E27FC236}">
                <a16:creationId xmlns:a16="http://schemas.microsoft.com/office/drawing/2014/main" id="{B7222705-B6B0-ACAD-250C-B549AACD1E83}"/>
              </a:ext>
            </a:extLst>
          </p:cNvPr>
          <p:cNvSpPr>
            <a:spLocks noGrp="1"/>
          </p:cNvSpPr>
          <p:nvPr>
            <p:ph type="body" idx="1"/>
          </p:nvPr>
        </p:nvSpPr>
        <p:spPr>
          <a:xfrm>
            <a:off x="1422400" y="2041358"/>
            <a:ext cx="7550600" cy="4057600"/>
          </a:xfrm>
        </p:spPr>
        <p:txBody>
          <a:bodyPr spcFirstLastPara="1" vert="horz" lIns="91440" tIns="45720" rIns="91440" bIns="45720" rtlCol="0" anchor="t">
            <a:noAutofit/>
          </a:bodyPr>
          <a:lstStyle/>
          <a:p>
            <a:pPr marL="608965" indent="-507365">
              <a:buFont typeface="Arial"/>
              <a:buChar char="•"/>
            </a:pPr>
            <a:r>
              <a:rPr lang="en-US" sz="2400">
                <a:solidFill>
                  <a:schemeClr val="accent1"/>
                </a:solidFill>
              </a:rPr>
              <a:t>Do you know the family?</a:t>
            </a:r>
          </a:p>
          <a:p>
            <a:pPr marL="608965" indent="-507365">
              <a:buFont typeface="Arial"/>
              <a:buChar char="•"/>
            </a:pPr>
            <a:r>
              <a:rPr lang="en-US" sz="2400">
                <a:solidFill>
                  <a:schemeClr val="accent1"/>
                </a:solidFill>
              </a:rPr>
              <a:t>Have the family been aggressive?</a:t>
            </a:r>
            <a:endParaRPr lang="en-US" sz="2400" dirty="0">
              <a:solidFill>
                <a:schemeClr val="accent1"/>
              </a:solidFill>
            </a:endParaRPr>
          </a:p>
          <a:p>
            <a:pPr marL="608965" indent="-507365">
              <a:buFont typeface="Arial"/>
              <a:buChar char="•"/>
            </a:pPr>
            <a:r>
              <a:rPr lang="en-US" sz="2400" dirty="0">
                <a:solidFill>
                  <a:schemeClr val="accent1"/>
                </a:solidFill>
              </a:rPr>
              <a:t>Is the family exceptionally sad or going </a:t>
            </a:r>
            <a:r>
              <a:rPr lang="en-US" sz="2400">
                <a:solidFill>
                  <a:schemeClr val="accent1"/>
                </a:solidFill>
              </a:rPr>
              <a:t>through a difficult time?</a:t>
            </a:r>
            <a:endParaRPr lang="en-US" sz="2400" dirty="0">
              <a:solidFill>
                <a:schemeClr val="accent1"/>
              </a:solidFill>
            </a:endParaRPr>
          </a:p>
          <a:p>
            <a:pPr marL="608965" indent="-507365">
              <a:buFont typeface="Arial"/>
              <a:buChar char="•"/>
            </a:pPr>
            <a:r>
              <a:rPr lang="en-US" sz="2400">
                <a:solidFill>
                  <a:schemeClr val="accent1"/>
                </a:solidFill>
              </a:rPr>
              <a:t>Is there a language barrier?</a:t>
            </a:r>
            <a:endParaRPr lang="en-US" sz="2400" dirty="0">
              <a:solidFill>
                <a:schemeClr val="accent1"/>
              </a:solidFill>
            </a:endParaRPr>
          </a:p>
          <a:p>
            <a:pPr marL="608965" indent="-507365">
              <a:buFont typeface="Arial"/>
              <a:buChar char="•"/>
            </a:pPr>
            <a:r>
              <a:rPr lang="en-US" sz="2400">
                <a:solidFill>
                  <a:schemeClr val="accent1"/>
                </a:solidFill>
              </a:rPr>
              <a:t>Does the family try to insert themselves in care when it is unsafe?</a:t>
            </a:r>
            <a:endParaRPr lang="en-US" sz="2400" dirty="0">
              <a:solidFill>
                <a:schemeClr val="accent1"/>
              </a:solidFill>
            </a:endParaRPr>
          </a:p>
          <a:p>
            <a:pPr marL="608965" indent="-507365">
              <a:buFont typeface="Arial"/>
              <a:buChar char="•"/>
            </a:pPr>
            <a:endParaRPr lang="en-US" sz="2400" dirty="0">
              <a:solidFill>
                <a:schemeClr val="accent1"/>
              </a:solidFill>
            </a:endParaRPr>
          </a:p>
        </p:txBody>
      </p:sp>
    </p:spTree>
    <p:extLst>
      <p:ext uri="{BB962C8B-B14F-4D97-AF65-F5344CB8AC3E}">
        <p14:creationId xmlns:p14="http://schemas.microsoft.com/office/powerpoint/2010/main" val="174798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AA76A-F46E-6243-DD6E-661D0C3D49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7D6340-DCFB-0F75-F3E6-7F4C0A05F19C}"/>
              </a:ext>
            </a:extLst>
          </p:cNvPr>
          <p:cNvSpPr>
            <a:spLocks noGrp="1"/>
          </p:cNvSpPr>
          <p:nvPr>
            <p:ph type="title"/>
          </p:nvPr>
        </p:nvSpPr>
        <p:spPr>
          <a:xfrm>
            <a:off x="876074" y="616857"/>
            <a:ext cx="3932237" cy="1600200"/>
          </a:xfrm>
        </p:spPr>
        <p:txBody>
          <a:bodyPr>
            <a:normAutofit fontScale="90000"/>
          </a:bodyPr>
          <a:lstStyle/>
          <a:p>
            <a:r>
              <a:rPr lang="en-US" sz="4000" b="1" dirty="0">
                <a:solidFill>
                  <a:schemeClr val="tx2">
                    <a:lumMod val="76000"/>
                    <a:lumOff val="24000"/>
                  </a:schemeClr>
                </a:solidFill>
              </a:rPr>
              <a:t>Teaching Patients and </a:t>
            </a:r>
            <a:r>
              <a:rPr lang="en-US" sz="4000" b="1">
                <a:solidFill>
                  <a:schemeClr val="tx2">
                    <a:lumMod val="76000"/>
                    <a:lumOff val="24000"/>
                  </a:schemeClr>
                </a:solidFill>
              </a:rPr>
              <a:t>Family Members</a:t>
            </a:r>
          </a:p>
        </p:txBody>
      </p:sp>
      <p:sp>
        <p:nvSpPr>
          <p:cNvPr id="10" name="Text Placeholder 9">
            <a:extLst>
              <a:ext uri="{FF2B5EF4-FFF2-40B4-BE49-F238E27FC236}">
                <a16:creationId xmlns:a16="http://schemas.microsoft.com/office/drawing/2014/main" id="{113F7AA0-CBE5-2F33-66F6-24DD2DBA6D2E}"/>
              </a:ext>
            </a:extLst>
          </p:cNvPr>
          <p:cNvSpPr>
            <a:spLocks noGrp="1"/>
          </p:cNvSpPr>
          <p:nvPr>
            <p:ph type="body" sz="half" idx="2"/>
          </p:nvPr>
        </p:nvSpPr>
        <p:spPr>
          <a:xfrm>
            <a:off x="839788" y="2536371"/>
            <a:ext cx="3932237" cy="3811588"/>
          </a:xfrm>
        </p:spPr>
        <p:txBody>
          <a:bodyPr vert="horz" lIns="91440" tIns="45720" rIns="91440" bIns="45720" rtlCol="0" anchor="t">
            <a:normAutofit/>
          </a:bodyPr>
          <a:lstStyle/>
          <a:p>
            <a:r>
              <a:rPr lang="en-US" sz="2400" dirty="0">
                <a:solidFill>
                  <a:schemeClr val="accent1"/>
                </a:solidFill>
              </a:rPr>
              <a:t>Teaching is a fundamental nursing function that is becoming compartmentalized and delivered through a series of pamphlets and educational videos, removing the essential nurse-</a:t>
            </a:r>
            <a:r>
              <a:rPr lang="en-US" sz="2400">
                <a:solidFill>
                  <a:schemeClr val="accent1"/>
                </a:solidFill>
              </a:rPr>
              <a:t>patient interaction</a:t>
            </a:r>
            <a:r>
              <a:rPr lang="en-US" sz="2400" dirty="0">
                <a:solidFill>
                  <a:schemeClr val="accent1"/>
                </a:solidFill>
              </a:rPr>
              <a:t> from the teaching moment. </a:t>
            </a:r>
          </a:p>
          <a:p>
            <a:endParaRPr lang="en-US" dirty="0"/>
          </a:p>
        </p:txBody>
      </p:sp>
      <p:sp>
        <p:nvSpPr>
          <p:cNvPr id="5" name="Flowchart: Merge 4">
            <a:extLst>
              <a:ext uri="{FF2B5EF4-FFF2-40B4-BE49-F238E27FC236}">
                <a16:creationId xmlns:a16="http://schemas.microsoft.com/office/drawing/2014/main" id="{66849519-13AE-64A4-398A-1CA60FA51B5C}"/>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BD7E2E7-4BC6-1840-E538-ACA72995FAC3}"/>
              </a:ext>
            </a:extLst>
          </p:cNvPr>
          <p:cNvSpPr txBox="1"/>
          <p:nvPr/>
        </p:nvSpPr>
        <p:spPr>
          <a:xfrm>
            <a:off x="2179434" y="6355157"/>
            <a:ext cx="2820737" cy="6289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aseline="0">
                <a:solidFill>
                  <a:srgbClr val="156082"/>
                </a:solidFill>
                <a:latin typeface="Noto Sans"/>
              </a:rPr>
              <a:t>(O'Rourke &amp; White, 2011)</a:t>
            </a:r>
            <a:r>
              <a:rPr sz="1600">
                <a:latin typeface="Noto Sans"/>
                <a:ea typeface="Noto Sans"/>
                <a:cs typeface="Noto Sans"/>
              </a:rPr>
              <a:t>​</a:t>
            </a:r>
            <a:endParaRPr lang="en-US"/>
          </a:p>
          <a:p>
            <a:pPr algn="ctr"/>
            <a:endParaRPr lang="en-US"/>
          </a:p>
        </p:txBody>
      </p:sp>
      <p:pic>
        <p:nvPicPr>
          <p:cNvPr id="3" name="Picture 2">
            <a:extLst>
              <a:ext uri="{FF2B5EF4-FFF2-40B4-BE49-F238E27FC236}">
                <a16:creationId xmlns:a16="http://schemas.microsoft.com/office/drawing/2014/main" id="{76EF2D4D-E6E0-F2F5-C907-5660E939B417}"/>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181598" y="1328964"/>
            <a:ext cx="6792687" cy="3880757"/>
          </a:xfrm>
          <a:prstGeom prst="rect">
            <a:avLst/>
          </a:prstGeom>
        </p:spPr>
      </p:pic>
    </p:spTree>
    <p:extLst>
      <p:ext uri="{BB962C8B-B14F-4D97-AF65-F5344CB8AC3E}">
        <p14:creationId xmlns:p14="http://schemas.microsoft.com/office/powerpoint/2010/main" val="11627947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16372-9990-1E14-8199-584FFA73E1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2DEC1B-BC96-1769-B863-A614881426D5}"/>
              </a:ext>
            </a:extLst>
          </p:cNvPr>
          <p:cNvSpPr>
            <a:spLocks noGrp="1"/>
          </p:cNvSpPr>
          <p:nvPr>
            <p:ph type="title"/>
          </p:nvPr>
        </p:nvSpPr>
        <p:spPr>
          <a:xfrm>
            <a:off x="1422400" y="830633"/>
            <a:ext cx="9654789" cy="912190"/>
          </a:xfrm>
        </p:spPr>
        <p:txBody>
          <a:bodyPr/>
          <a:lstStyle/>
          <a:p>
            <a:r>
              <a:rPr lang="en-US" sz="4000">
                <a:solidFill>
                  <a:schemeClr val="tx2">
                    <a:lumMod val="76000"/>
                    <a:lumOff val="24000"/>
                  </a:schemeClr>
                </a:solidFill>
              </a:rPr>
              <a:t>Providing Resources</a:t>
            </a:r>
            <a:endParaRPr lang="en-US"/>
          </a:p>
        </p:txBody>
      </p:sp>
      <p:sp>
        <p:nvSpPr>
          <p:cNvPr id="5" name="Flowchart: Merge 4">
            <a:extLst>
              <a:ext uri="{FF2B5EF4-FFF2-40B4-BE49-F238E27FC236}">
                <a16:creationId xmlns:a16="http://schemas.microsoft.com/office/drawing/2014/main" id="{38BF04C6-6088-E2FE-9F5C-DD264AACE386}"/>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8DD36D-89C6-98D1-FE92-CE486C9A9903}"/>
              </a:ext>
            </a:extLst>
          </p:cNvPr>
          <p:cNvSpPr txBox="1"/>
          <p:nvPr/>
        </p:nvSpPr>
        <p:spPr>
          <a:xfrm>
            <a:off x="1521491" y="1805726"/>
            <a:ext cx="8175926"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a:solidFill>
                  <a:schemeClr val="accent1"/>
                </a:solidFill>
              </a:rPr>
              <a:t>Pamphlets</a:t>
            </a:r>
          </a:p>
          <a:p>
            <a:pPr marL="342900" indent="-342900">
              <a:buFont typeface="Arial"/>
              <a:buChar char="•"/>
            </a:pPr>
            <a:r>
              <a:rPr lang="en-US" sz="2400">
                <a:solidFill>
                  <a:schemeClr val="accent1"/>
                </a:solidFill>
              </a:rPr>
              <a:t>Handouts/Booklets</a:t>
            </a:r>
          </a:p>
          <a:p>
            <a:pPr marL="342900" indent="-342900">
              <a:buFont typeface="Arial"/>
              <a:buChar char="•"/>
            </a:pPr>
            <a:r>
              <a:rPr lang="en-US" sz="2400">
                <a:solidFill>
                  <a:schemeClr val="accent1"/>
                </a:solidFill>
              </a:rPr>
              <a:t>Videos</a:t>
            </a:r>
            <a:endParaRPr lang="en-US" sz="2400" dirty="0">
              <a:solidFill>
                <a:schemeClr val="accent1"/>
              </a:solidFill>
            </a:endParaRPr>
          </a:p>
          <a:p>
            <a:pPr marL="342900" indent="-342900">
              <a:buFont typeface="Arial"/>
              <a:buChar char="•"/>
            </a:pPr>
            <a:r>
              <a:rPr lang="en-US" sz="2400">
                <a:solidFill>
                  <a:schemeClr val="accent1"/>
                </a:solidFill>
              </a:rPr>
              <a:t>Websites</a:t>
            </a:r>
          </a:p>
          <a:p>
            <a:pPr marL="342900" indent="-342900">
              <a:buFont typeface="Arial"/>
              <a:buChar char="•"/>
            </a:pPr>
            <a:endParaRPr lang="en-US" sz="2400" dirty="0">
              <a:solidFill>
                <a:schemeClr val="accent1"/>
              </a:solidFill>
            </a:endParaRPr>
          </a:p>
        </p:txBody>
      </p:sp>
    </p:spTree>
    <p:extLst>
      <p:ext uri="{BB962C8B-B14F-4D97-AF65-F5344CB8AC3E}">
        <p14:creationId xmlns:p14="http://schemas.microsoft.com/office/powerpoint/2010/main" val="1471106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11176-132D-805A-B96C-87C23C609B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D917EC-2668-66B2-1D18-C078CCB652A4}"/>
              </a:ext>
            </a:extLst>
          </p:cNvPr>
          <p:cNvSpPr>
            <a:spLocks noGrp="1"/>
          </p:cNvSpPr>
          <p:nvPr>
            <p:ph type="title"/>
          </p:nvPr>
        </p:nvSpPr>
        <p:spPr>
          <a:xfrm>
            <a:off x="1422400" y="830633"/>
            <a:ext cx="9654789" cy="912190"/>
          </a:xfrm>
        </p:spPr>
        <p:txBody>
          <a:bodyPr/>
          <a:lstStyle/>
          <a:p>
            <a:r>
              <a:rPr lang="en-US" sz="4000">
                <a:solidFill>
                  <a:schemeClr val="tx2">
                    <a:lumMod val="76000"/>
                    <a:lumOff val="24000"/>
                  </a:schemeClr>
                </a:solidFill>
              </a:rPr>
              <a:t>Adult Learning </a:t>
            </a:r>
            <a:endParaRPr lang="en-US" sz="4000" dirty="0">
              <a:solidFill>
                <a:schemeClr val="tx2">
                  <a:lumMod val="76000"/>
                  <a:lumOff val="24000"/>
                </a:schemeClr>
              </a:solidFill>
            </a:endParaRPr>
          </a:p>
        </p:txBody>
      </p:sp>
      <p:sp>
        <p:nvSpPr>
          <p:cNvPr id="5" name="Flowchart: Merge 4">
            <a:extLst>
              <a:ext uri="{FF2B5EF4-FFF2-40B4-BE49-F238E27FC236}">
                <a16:creationId xmlns:a16="http://schemas.microsoft.com/office/drawing/2014/main" id="{CA69FF6E-A5F1-2D9C-9BEC-59EE6F303200}"/>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DB4D380-0A61-768E-FE26-EEAE28D33CCF}"/>
              </a:ext>
            </a:extLst>
          </p:cNvPr>
          <p:cNvSpPr txBox="1"/>
          <p:nvPr/>
        </p:nvSpPr>
        <p:spPr>
          <a:xfrm>
            <a:off x="10601158" y="6530474"/>
            <a:ext cx="2152316" cy="12136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chemeClr val="accent1"/>
                </a:solidFill>
              </a:rPr>
              <a:t>(Knowles, n.d.)</a:t>
            </a:r>
          </a:p>
          <a:p>
            <a:endParaRPr lang="en-US"/>
          </a:p>
          <a:p>
            <a:endParaRPr lang="en-US"/>
          </a:p>
          <a:p>
            <a:pPr algn="ctr"/>
            <a:endParaRPr lang="en-US"/>
          </a:p>
        </p:txBody>
      </p:sp>
      <p:sp>
        <p:nvSpPr>
          <p:cNvPr id="4" name="TextBox 3">
            <a:extLst>
              <a:ext uri="{FF2B5EF4-FFF2-40B4-BE49-F238E27FC236}">
                <a16:creationId xmlns:a16="http://schemas.microsoft.com/office/drawing/2014/main" id="{327C6C65-51C8-D27C-A618-A9D520A1047A}"/>
              </a:ext>
            </a:extLst>
          </p:cNvPr>
          <p:cNvSpPr txBox="1"/>
          <p:nvPr/>
        </p:nvSpPr>
        <p:spPr>
          <a:xfrm>
            <a:off x="1538210" y="1758955"/>
            <a:ext cx="9640336"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US" sz="2400" dirty="0">
                <a:solidFill>
                  <a:schemeClr val="accent1"/>
                </a:solidFill>
              </a:rPr>
              <a:t>Adults are internally motivated and </a:t>
            </a:r>
            <a:r>
              <a:rPr lang="en-US" sz="2400">
                <a:solidFill>
                  <a:schemeClr val="accent1"/>
                </a:solidFill>
              </a:rPr>
              <a:t>self-directed</a:t>
            </a:r>
            <a:endParaRPr lang="en-US" sz="2400" dirty="0">
              <a:solidFill>
                <a:schemeClr val="accent1"/>
              </a:solidFill>
            </a:endParaRPr>
          </a:p>
          <a:p>
            <a:pPr marL="342900" indent="-342900">
              <a:buAutoNum type="arabicPeriod"/>
            </a:pPr>
            <a:r>
              <a:rPr lang="en-US" sz="2400">
                <a:solidFill>
                  <a:schemeClr val="accent1"/>
                </a:solidFill>
              </a:rPr>
              <a:t>Adults need to draw upon their own life experiences and knowledge</a:t>
            </a:r>
            <a:endParaRPr lang="en-US" sz="2400" dirty="0">
              <a:solidFill>
                <a:schemeClr val="accent1"/>
              </a:solidFill>
            </a:endParaRPr>
          </a:p>
          <a:p>
            <a:pPr marL="342900" indent="-342900">
              <a:buAutoNum type="arabicPeriod"/>
            </a:pPr>
            <a:r>
              <a:rPr lang="en-US" sz="2400">
                <a:solidFill>
                  <a:schemeClr val="accent1"/>
                </a:solidFill>
              </a:rPr>
              <a:t>Adults are goal oriented</a:t>
            </a:r>
            <a:endParaRPr lang="en-US" sz="2400" dirty="0">
              <a:solidFill>
                <a:schemeClr val="accent1"/>
              </a:solidFill>
            </a:endParaRPr>
          </a:p>
          <a:p>
            <a:pPr marL="342900" indent="-342900">
              <a:buAutoNum type="arabicPeriod"/>
            </a:pPr>
            <a:r>
              <a:rPr lang="en-US" sz="2400">
                <a:solidFill>
                  <a:schemeClr val="accent1"/>
                </a:solidFill>
                <a:latin typeface="Calibri"/>
                <a:ea typeface="Calibri"/>
                <a:cs typeface="Calibri"/>
              </a:rPr>
              <a:t>Adults are relevancy-oriented</a:t>
            </a:r>
            <a:endParaRPr lang="en-US" sz="2400" dirty="0">
              <a:solidFill>
                <a:schemeClr val="accent1"/>
              </a:solidFill>
              <a:latin typeface="Calibri"/>
              <a:ea typeface="Calibri"/>
              <a:cs typeface="Calibri"/>
            </a:endParaRPr>
          </a:p>
          <a:p>
            <a:pPr marL="342900" indent="-342900">
              <a:buAutoNum type="arabicPeriod"/>
            </a:pPr>
            <a:r>
              <a:rPr lang="en-US" sz="2400">
                <a:solidFill>
                  <a:schemeClr val="accent1"/>
                </a:solidFill>
                <a:latin typeface="Calibri"/>
                <a:ea typeface="Calibri"/>
                <a:cs typeface="Calibri"/>
              </a:rPr>
              <a:t>Adults are practical</a:t>
            </a:r>
            <a:endParaRPr lang="en-US" sz="2400" dirty="0">
              <a:solidFill>
                <a:schemeClr val="accent1"/>
              </a:solidFill>
              <a:latin typeface="Calibri"/>
              <a:ea typeface="Calibri"/>
              <a:cs typeface="Calibri"/>
            </a:endParaRPr>
          </a:p>
          <a:p>
            <a:pPr marL="342900" indent="-342900">
              <a:buAutoNum type="arabicPeriod"/>
            </a:pPr>
            <a:r>
              <a:rPr lang="en-US" sz="2400">
                <a:solidFill>
                  <a:schemeClr val="accent1"/>
                </a:solidFill>
                <a:latin typeface="Calibri"/>
                <a:ea typeface="Calibri"/>
                <a:cs typeface="Calibri"/>
              </a:rPr>
              <a:t>Adults need to be shown respect</a:t>
            </a:r>
            <a:endParaRPr lang="en-US" sz="2400" dirty="0">
              <a:solidFill>
                <a:schemeClr val="accent1"/>
              </a:solidFill>
              <a:latin typeface="Calibri"/>
              <a:ea typeface="Calibri"/>
              <a:cs typeface="Calibri"/>
            </a:endParaRPr>
          </a:p>
          <a:p>
            <a:pPr marL="342900" indent="-342900">
              <a:buAutoNum type="arabicPeriod"/>
            </a:pPr>
            <a:endParaRPr lang="en-US" sz="2400" dirty="0">
              <a:solidFill>
                <a:schemeClr val="accent1"/>
              </a:solidFill>
              <a:latin typeface="Calibri"/>
              <a:ea typeface="Calibri"/>
              <a:cs typeface="Calibri"/>
            </a:endParaRPr>
          </a:p>
          <a:p>
            <a:pPr marL="342900" indent="-342900">
              <a:buAutoNum type="arabicPeriod"/>
            </a:pPr>
            <a:endParaRPr lang="en-US" dirty="0"/>
          </a:p>
        </p:txBody>
      </p:sp>
    </p:spTree>
    <p:extLst>
      <p:ext uri="{BB962C8B-B14F-4D97-AF65-F5344CB8AC3E}">
        <p14:creationId xmlns:p14="http://schemas.microsoft.com/office/powerpoint/2010/main" val="3753614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59122-9769-D8C3-8AF6-A37F993AF6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6EE9C7-3155-19B7-DDF1-C37382DC91E7}"/>
              </a:ext>
            </a:extLst>
          </p:cNvPr>
          <p:cNvSpPr>
            <a:spLocks noGrp="1"/>
          </p:cNvSpPr>
          <p:nvPr>
            <p:ph type="title"/>
          </p:nvPr>
        </p:nvSpPr>
        <p:spPr>
          <a:xfrm>
            <a:off x="876074" y="616857"/>
            <a:ext cx="3932237" cy="1600200"/>
          </a:xfrm>
        </p:spPr>
        <p:txBody>
          <a:bodyPr>
            <a:normAutofit fontScale="90000"/>
          </a:bodyPr>
          <a:lstStyle/>
          <a:p>
            <a:r>
              <a:rPr lang="en-US" sz="4000" b="1" dirty="0">
                <a:solidFill>
                  <a:schemeClr val="tx2">
                    <a:lumMod val="76000"/>
                    <a:lumOff val="24000"/>
                  </a:schemeClr>
                </a:solidFill>
              </a:rPr>
              <a:t>Generational Learning </a:t>
            </a:r>
            <a:r>
              <a:rPr lang="en-US" sz="4000" b="1">
                <a:solidFill>
                  <a:schemeClr val="tx2">
                    <a:lumMod val="76000"/>
                    <a:lumOff val="24000"/>
                  </a:schemeClr>
                </a:solidFill>
              </a:rPr>
              <a:t>Preferences</a:t>
            </a:r>
            <a:endParaRPr lang="en-US" sz="4000" b="1" dirty="0">
              <a:solidFill>
                <a:schemeClr val="tx2">
                  <a:lumMod val="76000"/>
                  <a:lumOff val="24000"/>
                </a:schemeClr>
              </a:solidFill>
            </a:endParaRPr>
          </a:p>
        </p:txBody>
      </p:sp>
      <p:sp>
        <p:nvSpPr>
          <p:cNvPr id="9" name="Text Placeholder 8">
            <a:extLst>
              <a:ext uri="{FF2B5EF4-FFF2-40B4-BE49-F238E27FC236}">
                <a16:creationId xmlns:a16="http://schemas.microsoft.com/office/drawing/2014/main" id="{54AC7F86-A072-5F4A-5303-B398CEA8B3D3}"/>
              </a:ext>
            </a:extLst>
          </p:cNvPr>
          <p:cNvSpPr>
            <a:spLocks noGrp="1"/>
          </p:cNvSpPr>
          <p:nvPr>
            <p:ph type="body" sz="half" idx="2"/>
          </p:nvPr>
        </p:nvSpPr>
        <p:spPr>
          <a:xfrm>
            <a:off x="876074" y="2826657"/>
            <a:ext cx="3932237" cy="3811588"/>
          </a:xfrm>
        </p:spPr>
        <p:txBody>
          <a:bodyPr vert="horz" lIns="91440" tIns="45720" rIns="91440" bIns="45720" rtlCol="0" anchor="t">
            <a:normAutofit/>
          </a:bodyPr>
          <a:lstStyle/>
          <a:p>
            <a:r>
              <a:rPr lang="en-US" sz="2400" dirty="0">
                <a:solidFill>
                  <a:schemeClr val="accent1"/>
                </a:solidFill>
              </a:rPr>
              <a:t>To teach effectively, we must consider patients’ </a:t>
            </a:r>
            <a:r>
              <a:rPr lang="en-US" sz="2400">
                <a:solidFill>
                  <a:schemeClr val="accent1"/>
                </a:solidFill>
              </a:rPr>
              <a:t>and students</a:t>
            </a:r>
            <a:r>
              <a:rPr lang="en-US" sz="2400" dirty="0">
                <a:solidFill>
                  <a:schemeClr val="accent1"/>
                </a:solidFill>
              </a:rPr>
              <a:t>’ learning preferences.</a:t>
            </a:r>
          </a:p>
          <a:p>
            <a:endParaRPr lang="en-US" dirty="0"/>
          </a:p>
        </p:txBody>
      </p:sp>
      <p:sp>
        <p:nvSpPr>
          <p:cNvPr id="5" name="Flowchart: Merge 4">
            <a:extLst>
              <a:ext uri="{FF2B5EF4-FFF2-40B4-BE49-F238E27FC236}">
                <a16:creationId xmlns:a16="http://schemas.microsoft.com/office/drawing/2014/main" id="{DB5589A9-1A65-B880-6FCE-DC9D8A45208B}"/>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D897D20-87FB-591C-7B32-2B557376472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097814" y="1748972"/>
            <a:ext cx="5417457" cy="3360057"/>
          </a:xfrm>
          <a:prstGeom prst="rect">
            <a:avLst/>
          </a:prstGeom>
        </p:spPr>
      </p:pic>
    </p:spTree>
    <p:extLst>
      <p:ext uri="{BB962C8B-B14F-4D97-AF65-F5344CB8AC3E}">
        <p14:creationId xmlns:p14="http://schemas.microsoft.com/office/powerpoint/2010/main" val="39593207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7832C-53DD-8329-EFEC-33D3F17FBE18}"/>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DFF1FBB9-3ED7-39AE-B1CB-C29032EE8B77}"/>
              </a:ext>
            </a:extLst>
          </p:cNvPr>
          <p:cNvGraphicFramePr>
            <a:graphicFrameLocks noGrp="1"/>
          </p:cNvGraphicFramePr>
          <p:nvPr>
            <p:extLst>
              <p:ext uri="{D42A27DB-BD31-4B8C-83A1-F6EECF244321}">
                <p14:modId xmlns:p14="http://schemas.microsoft.com/office/powerpoint/2010/main" val="2945625913"/>
              </p:ext>
            </p:extLst>
          </p:nvPr>
        </p:nvGraphicFramePr>
        <p:xfrm>
          <a:off x="441157" y="320842"/>
          <a:ext cx="11308684" cy="6285232"/>
        </p:xfrm>
        <a:graphic>
          <a:graphicData uri="http://schemas.openxmlformats.org/drawingml/2006/table">
            <a:tbl>
              <a:tblPr firstRow="1" bandRow="1">
                <a:tableStyleId>{5C22544A-7EE6-4342-B048-85BDC9FD1C3A}</a:tableStyleId>
              </a:tblPr>
              <a:tblGrid>
                <a:gridCol w="2827171">
                  <a:extLst>
                    <a:ext uri="{9D8B030D-6E8A-4147-A177-3AD203B41FA5}">
                      <a16:colId xmlns:a16="http://schemas.microsoft.com/office/drawing/2014/main" val="1422015313"/>
                    </a:ext>
                  </a:extLst>
                </a:gridCol>
                <a:gridCol w="2827171">
                  <a:extLst>
                    <a:ext uri="{9D8B030D-6E8A-4147-A177-3AD203B41FA5}">
                      <a16:colId xmlns:a16="http://schemas.microsoft.com/office/drawing/2014/main" val="3927083428"/>
                    </a:ext>
                  </a:extLst>
                </a:gridCol>
                <a:gridCol w="2827171">
                  <a:extLst>
                    <a:ext uri="{9D8B030D-6E8A-4147-A177-3AD203B41FA5}">
                      <a16:colId xmlns:a16="http://schemas.microsoft.com/office/drawing/2014/main" val="2039211166"/>
                    </a:ext>
                  </a:extLst>
                </a:gridCol>
                <a:gridCol w="2827171">
                  <a:extLst>
                    <a:ext uri="{9D8B030D-6E8A-4147-A177-3AD203B41FA5}">
                      <a16:colId xmlns:a16="http://schemas.microsoft.com/office/drawing/2014/main" val="3900912847"/>
                    </a:ext>
                  </a:extLst>
                </a:gridCol>
              </a:tblGrid>
              <a:tr h="621255">
                <a:tc>
                  <a:txBody>
                    <a:bodyPr/>
                    <a:lstStyle/>
                    <a:p>
                      <a:r>
                        <a:rPr lang="en-US"/>
                        <a:t>Generation</a:t>
                      </a:r>
                    </a:p>
                  </a:txBody>
                  <a:tcPr>
                    <a:solidFill>
                      <a:schemeClr val="tx2">
                        <a:lumMod val="50000"/>
                        <a:lumOff val="50000"/>
                      </a:schemeClr>
                    </a:solidFill>
                  </a:tcPr>
                </a:tc>
                <a:tc>
                  <a:txBody>
                    <a:bodyPr/>
                    <a:lstStyle/>
                    <a:p>
                      <a:r>
                        <a:rPr lang="en-US"/>
                        <a:t>Birth Year</a:t>
                      </a:r>
                    </a:p>
                  </a:txBody>
                  <a:tcPr>
                    <a:solidFill>
                      <a:schemeClr val="tx2">
                        <a:lumMod val="50000"/>
                        <a:lumOff val="50000"/>
                      </a:schemeClr>
                    </a:solidFill>
                  </a:tcPr>
                </a:tc>
                <a:tc>
                  <a:txBody>
                    <a:bodyPr/>
                    <a:lstStyle/>
                    <a:p>
                      <a:r>
                        <a:rPr lang="en-US"/>
                        <a:t>Preferred Learning </a:t>
                      </a:r>
                      <a:r>
                        <a:rPr lang="en-US" err="1"/>
                        <a:t>Sty</a:t>
                      </a:r>
                      <a:r>
                        <a:rPr lang="en-US"/>
                        <a:t>le</a:t>
                      </a:r>
                    </a:p>
                  </a:txBody>
                  <a:tcPr>
                    <a:solidFill>
                      <a:schemeClr val="tx2">
                        <a:lumMod val="50000"/>
                        <a:lumOff val="50000"/>
                      </a:schemeClr>
                    </a:solidFill>
                  </a:tcPr>
                </a:tc>
                <a:tc>
                  <a:txBody>
                    <a:bodyPr/>
                    <a:lstStyle/>
                    <a:p>
                      <a:r>
                        <a:rPr lang="en-US"/>
                        <a:t>Effective Teaching Methods</a:t>
                      </a:r>
                    </a:p>
                  </a:txBody>
                  <a:tcPr>
                    <a:solidFill>
                      <a:schemeClr val="tx2">
                        <a:lumMod val="50000"/>
                        <a:lumOff val="50000"/>
                      </a:schemeClr>
                    </a:solidFill>
                  </a:tcPr>
                </a:tc>
                <a:extLst>
                  <a:ext uri="{0D108BD9-81ED-4DB2-BD59-A6C34878D82A}">
                    <a16:rowId xmlns:a16="http://schemas.microsoft.com/office/drawing/2014/main" val="1617933993"/>
                  </a:ext>
                </a:extLst>
              </a:tr>
              <a:tr h="1394038">
                <a:tc>
                  <a:txBody>
                    <a:bodyPr/>
                    <a:lstStyle/>
                    <a:p>
                      <a:r>
                        <a:rPr lang="en-US"/>
                        <a:t>Baby Boomers</a:t>
                      </a:r>
                    </a:p>
                  </a:txBody>
                  <a:tcPr>
                    <a:solidFill>
                      <a:schemeClr val="tx2">
                        <a:lumMod val="25000"/>
                        <a:lumOff val="75000"/>
                      </a:schemeClr>
                    </a:solidFill>
                  </a:tcPr>
                </a:tc>
                <a:tc>
                  <a:txBody>
                    <a:bodyPr/>
                    <a:lstStyle/>
                    <a:p>
                      <a:r>
                        <a:rPr lang="en-US"/>
                        <a:t>1946-1964</a:t>
                      </a:r>
                    </a:p>
                  </a:txBody>
                  <a:tcPr>
                    <a:solidFill>
                      <a:schemeClr val="tx2">
                        <a:lumMod val="25000"/>
                        <a:lumOff val="75000"/>
                      </a:schemeClr>
                    </a:solidFill>
                  </a:tcPr>
                </a:tc>
                <a:tc>
                  <a:txBody>
                    <a:bodyPr/>
                    <a:lstStyle/>
                    <a:p>
                      <a:pPr marL="285750" indent="-285750">
                        <a:buFont typeface="Arial"/>
                        <a:buChar char="•"/>
                      </a:pPr>
                      <a:r>
                        <a:rPr lang="en-US"/>
                        <a:t>Face to face communication</a:t>
                      </a:r>
                    </a:p>
                    <a:p>
                      <a:pPr marL="285750" lvl="0" indent="-285750">
                        <a:buFont typeface="Arial"/>
                        <a:buChar char="•"/>
                      </a:pPr>
                      <a:r>
                        <a:rPr lang="en-US"/>
                        <a:t>Verbal instruction</a:t>
                      </a:r>
                      <a:endParaRPr lang="en-US" dirty="0"/>
                    </a:p>
                  </a:txBody>
                  <a:tcPr>
                    <a:solidFill>
                      <a:schemeClr val="tx2">
                        <a:lumMod val="25000"/>
                        <a:lumOff val="75000"/>
                      </a:schemeClr>
                    </a:solidFill>
                  </a:tcPr>
                </a:tc>
                <a:tc>
                  <a:txBody>
                    <a:bodyPr/>
                    <a:lstStyle/>
                    <a:p>
                      <a:pPr marL="285750" indent="-285750">
                        <a:buFont typeface="Arial"/>
                        <a:buChar char="•"/>
                      </a:pPr>
                      <a:r>
                        <a:rPr lang="en-US"/>
                        <a:t>Hard Copy reading materials</a:t>
                      </a:r>
                    </a:p>
                    <a:p>
                      <a:pPr marL="285750" lvl="0" indent="-285750">
                        <a:buFont typeface="Arial"/>
                        <a:buChar char="•"/>
                      </a:pPr>
                      <a:r>
                        <a:rPr lang="en-US"/>
                        <a:t>Open discussion</a:t>
                      </a:r>
                    </a:p>
                    <a:p>
                      <a:pPr marL="285750" lvl="0" indent="-285750">
                        <a:buFont typeface="Arial"/>
                        <a:buChar char="•"/>
                      </a:pPr>
                      <a:r>
                        <a:rPr lang="en-US"/>
                        <a:t>Question and answer sessions</a:t>
                      </a:r>
                      <a:endParaRPr lang="en-US" dirty="0"/>
                    </a:p>
                  </a:txBody>
                  <a:tcPr>
                    <a:solidFill>
                      <a:schemeClr val="tx2">
                        <a:lumMod val="25000"/>
                        <a:lumOff val="75000"/>
                      </a:schemeClr>
                    </a:solidFill>
                  </a:tcPr>
                </a:tc>
                <a:extLst>
                  <a:ext uri="{0D108BD9-81ED-4DB2-BD59-A6C34878D82A}">
                    <a16:rowId xmlns:a16="http://schemas.microsoft.com/office/drawing/2014/main" val="490217447"/>
                  </a:ext>
                </a:extLst>
              </a:tr>
              <a:tr h="1424343">
                <a:tc>
                  <a:txBody>
                    <a:bodyPr/>
                    <a:lstStyle/>
                    <a:p>
                      <a:r>
                        <a:rPr lang="en-US"/>
                        <a:t>Generation X</a:t>
                      </a:r>
                    </a:p>
                    <a:p>
                      <a:pPr lvl="0">
                        <a:buNone/>
                      </a:pPr>
                      <a:r>
                        <a:rPr lang="en-US"/>
                        <a:t>(Gen X)</a:t>
                      </a:r>
                      <a:endParaRPr lang="en-US" dirty="0"/>
                    </a:p>
                  </a:txBody>
                  <a:tcPr>
                    <a:solidFill>
                      <a:schemeClr val="tx2">
                        <a:lumMod val="10000"/>
                        <a:lumOff val="90000"/>
                      </a:schemeClr>
                    </a:solidFill>
                  </a:tcPr>
                </a:tc>
                <a:tc>
                  <a:txBody>
                    <a:bodyPr/>
                    <a:lstStyle/>
                    <a:p>
                      <a:r>
                        <a:rPr lang="en-US"/>
                        <a:t>1965-1980</a:t>
                      </a:r>
                    </a:p>
                  </a:txBody>
                  <a:tcPr>
                    <a:solidFill>
                      <a:schemeClr val="tx2">
                        <a:lumMod val="10000"/>
                        <a:lumOff val="90000"/>
                      </a:schemeClr>
                    </a:solidFill>
                  </a:tcPr>
                </a:tc>
                <a:tc>
                  <a:txBody>
                    <a:bodyPr/>
                    <a:lstStyle/>
                    <a:p>
                      <a:pPr marL="285750" indent="-285750">
                        <a:buFont typeface="Arial"/>
                        <a:buChar char="•"/>
                      </a:pPr>
                      <a:r>
                        <a:rPr lang="en-US" dirty="0"/>
                        <a:t>Active </a:t>
                      </a:r>
                      <a:r>
                        <a:rPr lang="en-US"/>
                        <a:t>engagement</a:t>
                      </a:r>
                      <a:endParaRPr lang="en-US" dirty="0"/>
                    </a:p>
                    <a:p>
                      <a:pPr marL="285750" lvl="0" indent="-285750">
                        <a:buFont typeface="Arial"/>
                        <a:buChar char="•"/>
                      </a:pPr>
                      <a:r>
                        <a:rPr lang="en-US"/>
                        <a:t>Interactive social learning</a:t>
                      </a:r>
                      <a:endParaRPr lang="en-US" dirty="0"/>
                    </a:p>
                  </a:txBody>
                  <a:tcPr>
                    <a:solidFill>
                      <a:schemeClr val="tx2">
                        <a:lumMod val="10000"/>
                        <a:lumOff val="90000"/>
                      </a:schemeClr>
                    </a:solidFill>
                  </a:tcPr>
                </a:tc>
                <a:tc>
                  <a:txBody>
                    <a:bodyPr/>
                    <a:lstStyle/>
                    <a:p>
                      <a:pPr marL="285750" indent="-285750">
                        <a:buFont typeface="Arial"/>
                        <a:buChar char="•"/>
                      </a:pPr>
                      <a:r>
                        <a:rPr lang="en-US"/>
                        <a:t>Open discussion</a:t>
                      </a:r>
                    </a:p>
                    <a:p>
                      <a:pPr marL="285750" lvl="0" indent="-285750">
                        <a:buFont typeface="Arial"/>
                        <a:buChar char="•"/>
                      </a:pPr>
                      <a:r>
                        <a:rPr lang="en-US"/>
                        <a:t>Teach back method</a:t>
                      </a:r>
                      <a:endParaRPr lang="en-US" dirty="0"/>
                    </a:p>
                  </a:txBody>
                  <a:tcPr>
                    <a:solidFill>
                      <a:schemeClr val="tx2">
                        <a:lumMod val="10000"/>
                        <a:lumOff val="90000"/>
                      </a:schemeClr>
                    </a:solidFill>
                  </a:tcPr>
                </a:tc>
                <a:extLst>
                  <a:ext uri="{0D108BD9-81ED-4DB2-BD59-A6C34878D82A}">
                    <a16:rowId xmlns:a16="http://schemas.microsoft.com/office/drawing/2014/main" val="1103007921"/>
                  </a:ext>
                </a:extLst>
              </a:tr>
              <a:tr h="1500105">
                <a:tc>
                  <a:txBody>
                    <a:bodyPr/>
                    <a:lstStyle/>
                    <a:p>
                      <a:r>
                        <a:rPr lang="en-US"/>
                        <a:t>Generation Y</a:t>
                      </a:r>
                    </a:p>
                    <a:p>
                      <a:pPr lvl="0">
                        <a:buNone/>
                      </a:pPr>
                      <a:r>
                        <a:rPr lang="en-US" dirty="0"/>
                        <a:t>(Gen Y, </a:t>
                      </a:r>
                      <a:r>
                        <a:rPr lang="en-US"/>
                        <a:t>Millennials</a:t>
                      </a:r>
                      <a:r>
                        <a:rPr lang="en-US" dirty="0"/>
                        <a:t>)</a:t>
                      </a:r>
                    </a:p>
                  </a:txBody>
                  <a:tcPr>
                    <a:solidFill>
                      <a:schemeClr val="tx2">
                        <a:lumMod val="25000"/>
                        <a:lumOff val="75000"/>
                      </a:schemeClr>
                    </a:solidFill>
                  </a:tcPr>
                </a:tc>
                <a:tc>
                  <a:txBody>
                    <a:bodyPr/>
                    <a:lstStyle/>
                    <a:p>
                      <a:r>
                        <a:rPr lang="en-US"/>
                        <a:t>1981-1996</a:t>
                      </a:r>
                    </a:p>
                  </a:txBody>
                  <a:tcPr>
                    <a:solidFill>
                      <a:schemeClr val="tx2">
                        <a:lumMod val="25000"/>
                        <a:lumOff val="75000"/>
                      </a:schemeClr>
                    </a:solidFill>
                  </a:tcPr>
                </a:tc>
                <a:tc>
                  <a:txBody>
                    <a:bodyPr/>
                    <a:lstStyle/>
                    <a:p>
                      <a:pPr marL="285750" indent="-285750">
                        <a:buFont typeface="Arial"/>
                        <a:buChar char="•"/>
                      </a:pPr>
                      <a:r>
                        <a:rPr lang="en-US"/>
                        <a:t>Technology based learning</a:t>
                      </a:r>
                    </a:p>
                  </a:txBody>
                  <a:tcPr>
                    <a:solidFill>
                      <a:schemeClr val="tx2">
                        <a:lumMod val="25000"/>
                        <a:lumOff val="75000"/>
                      </a:schemeClr>
                    </a:solidFill>
                  </a:tcPr>
                </a:tc>
                <a:tc>
                  <a:txBody>
                    <a:bodyPr/>
                    <a:lstStyle/>
                    <a:p>
                      <a:pPr marL="285750" indent="-285750">
                        <a:buFont typeface="Arial"/>
                        <a:buChar char="•"/>
                      </a:pPr>
                      <a:r>
                        <a:rPr lang="en-US" sz="1800" b="0" i="0" u="none" strike="noStrike" noProof="0">
                          <a:solidFill>
                            <a:srgbClr val="000000"/>
                          </a:solidFill>
                          <a:latin typeface="Aptos"/>
                        </a:rPr>
                        <a:t>Interactive </a:t>
                      </a:r>
                      <a:r>
                        <a:rPr lang="en-US"/>
                        <a:t>apps</a:t>
                      </a:r>
                    </a:p>
                    <a:p>
                      <a:pPr marL="285750" lvl="0" indent="-285750">
                        <a:buFont typeface="Arial"/>
                        <a:buChar char="•"/>
                      </a:pPr>
                      <a:r>
                        <a:rPr lang="en-US"/>
                        <a:t>Websites</a:t>
                      </a:r>
                    </a:p>
                    <a:p>
                      <a:pPr marL="285750" lvl="0" indent="-285750">
                        <a:buFont typeface="Arial"/>
                        <a:buChar char="•"/>
                      </a:pPr>
                      <a:r>
                        <a:rPr lang="en-US"/>
                        <a:t>YouTube videos</a:t>
                      </a:r>
                      <a:endParaRPr lang="en-US" dirty="0"/>
                    </a:p>
                  </a:txBody>
                  <a:tcPr>
                    <a:solidFill>
                      <a:schemeClr val="tx2">
                        <a:lumMod val="25000"/>
                        <a:lumOff val="75000"/>
                      </a:schemeClr>
                    </a:solidFill>
                  </a:tcPr>
                </a:tc>
                <a:extLst>
                  <a:ext uri="{0D108BD9-81ED-4DB2-BD59-A6C34878D82A}">
                    <a16:rowId xmlns:a16="http://schemas.microsoft.com/office/drawing/2014/main" val="963397786"/>
                  </a:ext>
                </a:extLst>
              </a:tr>
              <a:tr h="1257664">
                <a:tc>
                  <a:txBody>
                    <a:bodyPr/>
                    <a:lstStyle/>
                    <a:p>
                      <a:r>
                        <a:rPr lang="en-US"/>
                        <a:t>Generation X</a:t>
                      </a:r>
                    </a:p>
                    <a:p>
                      <a:pPr lvl="0">
                        <a:buNone/>
                      </a:pPr>
                      <a:r>
                        <a:rPr lang="en-US" dirty="0"/>
                        <a:t>(Gen Z, </a:t>
                      </a:r>
                      <a:r>
                        <a:rPr lang="en-US" dirty="0" err="1"/>
                        <a:t>iGen</a:t>
                      </a:r>
                      <a:r>
                        <a:rPr lang="en-US" dirty="0"/>
                        <a:t>, Post-Millennial)</a:t>
                      </a:r>
                    </a:p>
                  </a:txBody>
                  <a:tcPr>
                    <a:solidFill>
                      <a:schemeClr val="tx2">
                        <a:lumMod val="10000"/>
                        <a:lumOff val="90000"/>
                      </a:schemeClr>
                    </a:solidFill>
                  </a:tcPr>
                </a:tc>
                <a:tc>
                  <a:txBody>
                    <a:bodyPr/>
                    <a:lstStyle/>
                    <a:p>
                      <a:r>
                        <a:rPr lang="en-US"/>
                        <a:t>1997-2012</a:t>
                      </a:r>
                    </a:p>
                  </a:txBody>
                  <a:tcPr>
                    <a:solidFill>
                      <a:schemeClr val="tx2">
                        <a:lumMod val="10000"/>
                        <a:lumOff val="90000"/>
                      </a:schemeClr>
                    </a:solidFill>
                  </a:tcPr>
                </a:tc>
                <a:tc>
                  <a:txBody>
                    <a:bodyPr/>
                    <a:lstStyle/>
                    <a:p>
                      <a:pPr marL="285750" indent="-285750">
                        <a:buFont typeface="Arial"/>
                        <a:buChar char="•"/>
                      </a:pPr>
                      <a:r>
                        <a:rPr lang="en-US"/>
                        <a:t>Technology based learning</a:t>
                      </a:r>
                    </a:p>
                  </a:txBody>
                  <a:tcPr>
                    <a:solidFill>
                      <a:schemeClr val="tx2">
                        <a:lumMod val="10000"/>
                        <a:lumOff val="90000"/>
                      </a:schemeClr>
                    </a:solidFill>
                  </a:tcPr>
                </a:tc>
                <a:tc>
                  <a:txBody>
                    <a:bodyPr/>
                    <a:lstStyle/>
                    <a:p>
                      <a:pPr marL="285750" indent="-285750">
                        <a:buFont typeface="Arial"/>
                        <a:buChar char="•"/>
                      </a:pPr>
                      <a:r>
                        <a:rPr lang="en-US"/>
                        <a:t>Digital infographics</a:t>
                      </a:r>
                    </a:p>
                    <a:p>
                      <a:pPr marL="285750" lvl="0" indent="-285750">
                        <a:buFont typeface="Arial"/>
                        <a:buChar char="•"/>
                      </a:pPr>
                      <a:r>
                        <a:rPr lang="en-US"/>
                        <a:t>Interactive apps</a:t>
                      </a:r>
                      <a:endParaRPr lang="en-US" dirty="0"/>
                    </a:p>
                  </a:txBody>
                  <a:tcPr>
                    <a:solidFill>
                      <a:schemeClr val="tx2">
                        <a:lumMod val="10000"/>
                        <a:lumOff val="90000"/>
                      </a:schemeClr>
                    </a:solidFill>
                  </a:tcPr>
                </a:tc>
                <a:extLst>
                  <a:ext uri="{0D108BD9-81ED-4DB2-BD59-A6C34878D82A}">
                    <a16:rowId xmlns:a16="http://schemas.microsoft.com/office/drawing/2014/main" val="1444097811"/>
                  </a:ext>
                </a:extLst>
              </a:tr>
            </a:tbl>
          </a:graphicData>
        </a:graphic>
      </p:graphicFrame>
      <p:sp>
        <p:nvSpPr>
          <p:cNvPr id="4" name="TextBox 3">
            <a:extLst>
              <a:ext uri="{FF2B5EF4-FFF2-40B4-BE49-F238E27FC236}">
                <a16:creationId xmlns:a16="http://schemas.microsoft.com/office/drawing/2014/main" id="{F5B46C3C-D424-CF02-C4C2-8711183B6F0A}"/>
              </a:ext>
            </a:extLst>
          </p:cNvPr>
          <p:cNvSpPr txBox="1"/>
          <p:nvPr/>
        </p:nvSpPr>
        <p:spPr>
          <a:xfrm>
            <a:off x="9799053" y="6543843"/>
            <a:ext cx="239294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(Moore et al., 2021)</a:t>
            </a:r>
          </a:p>
          <a:p>
            <a:endParaRPr lang="en-US"/>
          </a:p>
          <a:p>
            <a:endParaRPr lang="en-US"/>
          </a:p>
          <a:p>
            <a:pPr algn="ctr"/>
            <a:endParaRPr lang="en-US"/>
          </a:p>
        </p:txBody>
      </p:sp>
    </p:spTree>
    <p:extLst>
      <p:ext uri="{BB962C8B-B14F-4D97-AF65-F5344CB8AC3E}">
        <p14:creationId xmlns:p14="http://schemas.microsoft.com/office/powerpoint/2010/main" val="235145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F7D3D-BA4E-4DF4-F50C-73DE09AF7C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182DEC-54A6-F426-FCA1-ABCA70C5B281}"/>
              </a:ext>
            </a:extLst>
          </p:cNvPr>
          <p:cNvSpPr>
            <a:spLocks noGrp="1"/>
          </p:cNvSpPr>
          <p:nvPr>
            <p:ph type="title"/>
          </p:nvPr>
        </p:nvSpPr>
        <p:spPr>
          <a:xfrm>
            <a:off x="1422400" y="830633"/>
            <a:ext cx="9654789" cy="912190"/>
          </a:xfrm>
        </p:spPr>
        <p:txBody>
          <a:bodyPr/>
          <a:lstStyle/>
          <a:p>
            <a:r>
              <a:rPr lang="en-US" sz="4000">
                <a:solidFill>
                  <a:schemeClr val="accent1"/>
                </a:solidFill>
              </a:rPr>
              <a:t>Assessing the Patient's Understanding</a:t>
            </a:r>
            <a:endParaRPr lang="en-US" sz="4000" dirty="0">
              <a:solidFill>
                <a:schemeClr val="accent1"/>
              </a:solidFill>
            </a:endParaRPr>
          </a:p>
        </p:txBody>
      </p:sp>
      <p:sp>
        <p:nvSpPr>
          <p:cNvPr id="5" name="Flowchart: Merge 4">
            <a:extLst>
              <a:ext uri="{FF2B5EF4-FFF2-40B4-BE49-F238E27FC236}">
                <a16:creationId xmlns:a16="http://schemas.microsoft.com/office/drawing/2014/main" id="{F2344063-EBBE-7581-FE57-99A66A17E273}"/>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1DCED8B-03FD-E26D-401C-2ADBC5FE11B7}"/>
              </a:ext>
            </a:extLst>
          </p:cNvPr>
          <p:cNvSpPr txBox="1"/>
          <p:nvPr/>
        </p:nvSpPr>
        <p:spPr>
          <a:xfrm>
            <a:off x="1602074" y="1946824"/>
            <a:ext cx="900406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dirty="0">
                <a:solidFill>
                  <a:schemeClr val="accent1"/>
                </a:solidFill>
              </a:rPr>
              <a:t>Improved </a:t>
            </a:r>
            <a:r>
              <a:rPr lang="en-US" sz="2400">
                <a:solidFill>
                  <a:schemeClr val="accent1"/>
                </a:solidFill>
              </a:rPr>
              <a:t>compliance</a:t>
            </a:r>
            <a:endParaRPr lang="en-US" sz="2400" dirty="0">
              <a:solidFill>
                <a:schemeClr val="accent1"/>
              </a:solidFill>
            </a:endParaRPr>
          </a:p>
          <a:p>
            <a:pPr marL="285750" indent="-285750">
              <a:buFont typeface="Arial"/>
              <a:buChar char="•"/>
            </a:pPr>
            <a:r>
              <a:rPr lang="en-US" sz="2400">
                <a:solidFill>
                  <a:schemeClr val="accent1"/>
                </a:solidFill>
              </a:rPr>
              <a:t>Empowerment and confidence</a:t>
            </a:r>
            <a:endParaRPr lang="en-US" sz="2400" dirty="0">
              <a:solidFill>
                <a:schemeClr val="accent1"/>
              </a:solidFill>
            </a:endParaRPr>
          </a:p>
          <a:p>
            <a:pPr marL="285750" indent="-285750">
              <a:buFont typeface="Arial"/>
              <a:buChar char="•"/>
            </a:pPr>
            <a:r>
              <a:rPr lang="en-US" sz="2400" dirty="0">
                <a:solidFill>
                  <a:schemeClr val="accent1"/>
                </a:solidFill>
              </a:rPr>
              <a:t>Reduction of </a:t>
            </a:r>
            <a:r>
              <a:rPr lang="en-US" sz="2400">
                <a:solidFill>
                  <a:schemeClr val="accent1"/>
                </a:solidFill>
              </a:rPr>
              <a:t>misunderstanding</a:t>
            </a:r>
            <a:endParaRPr lang="en-US" sz="2400" dirty="0">
              <a:solidFill>
                <a:schemeClr val="accent1"/>
              </a:solidFill>
            </a:endParaRPr>
          </a:p>
          <a:p>
            <a:endParaRPr lang="en-US" dirty="0"/>
          </a:p>
        </p:txBody>
      </p:sp>
    </p:spTree>
    <p:extLst>
      <p:ext uri="{BB962C8B-B14F-4D97-AF65-F5344CB8AC3E}">
        <p14:creationId xmlns:p14="http://schemas.microsoft.com/office/powerpoint/2010/main" val="4291694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EF365-EB76-F28D-3F69-8701BC213A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FB6FD0-7186-FFFC-DE73-916C988AE04C}"/>
              </a:ext>
            </a:extLst>
          </p:cNvPr>
          <p:cNvSpPr>
            <a:spLocks noGrp="1"/>
          </p:cNvSpPr>
          <p:nvPr>
            <p:ph type="title"/>
          </p:nvPr>
        </p:nvSpPr>
        <p:spPr>
          <a:xfrm>
            <a:off x="1422400" y="830633"/>
            <a:ext cx="9654789" cy="912190"/>
          </a:xfrm>
        </p:spPr>
        <p:txBody>
          <a:bodyPr/>
          <a:lstStyle/>
          <a:p>
            <a:r>
              <a:rPr lang="en-US" sz="4000">
                <a:solidFill>
                  <a:schemeClr val="accent1"/>
                </a:solidFill>
              </a:rPr>
              <a:t>Assessment Techniques</a:t>
            </a:r>
            <a:endParaRPr lang="en-US" sz="4000" dirty="0">
              <a:solidFill>
                <a:schemeClr val="accent1"/>
              </a:solidFill>
            </a:endParaRPr>
          </a:p>
        </p:txBody>
      </p:sp>
      <p:sp>
        <p:nvSpPr>
          <p:cNvPr id="5" name="Flowchart: Merge 4">
            <a:extLst>
              <a:ext uri="{FF2B5EF4-FFF2-40B4-BE49-F238E27FC236}">
                <a16:creationId xmlns:a16="http://schemas.microsoft.com/office/drawing/2014/main" id="{D2B76AFB-4602-3C76-F232-08E0C84B6264}"/>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16AF79-060C-F1DF-99D9-9A5EC451504F}"/>
              </a:ext>
            </a:extLst>
          </p:cNvPr>
          <p:cNvSpPr txBox="1"/>
          <p:nvPr/>
        </p:nvSpPr>
        <p:spPr>
          <a:xfrm>
            <a:off x="1472394" y="2324073"/>
            <a:ext cx="9758218"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a:solidFill>
                  <a:schemeClr val="accent1"/>
                </a:solidFill>
                <a:highlight>
                  <a:srgbClr val="FFFFFF"/>
                </a:highlight>
                <a:latin typeface="Aptos"/>
                <a:ea typeface="Roboto"/>
                <a:cs typeface="Roboto"/>
              </a:rPr>
              <a:t>Open ended questions</a:t>
            </a:r>
          </a:p>
          <a:p>
            <a:pPr marL="342900" indent="-342900">
              <a:buFont typeface="Arial"/>
              <a:buChar char="•"/>
            </a:pPr>
            <a:r>
              <a:rPr lang="en-US" sz="2400">
                <a:solidFill>
                  <a:schemeClr val="accent1"/>
                </a:solidFill>
                <a:highlight>
                  <a:srgbClr val="FFFFFF"/>
                </a:highlight>
                <a:ea typeface="Roboto"/>
                <a:cs typeface="Roboto"/>
              </a:rPr>
              <a:t>Teach back method</a:t>
            </a:r>
            <a:endParaRPr lang="en-US" sz="2400" dirty="0">
              <a:solidFill>
                <a:schemeClr val="accent1"/>
              </a:solidFill>
              <a:highlight>
                <a:srgbClr val="FFFFFF"/>
              </a:highlight>
              <a:ea typeface="Roboto"/>
              <a:cs typeface="Roboto"/>
            </a:endParaRPr>
          </a:p>
          <a:p>
            <a:endParaRPr lang="en-US" dirty="0"/>
          </a:p>
        </p:txBody>
      </p:sp>
    </p:spTree>
    <p:extLst>
      <p:ext uri="{BB962C8B-B14F-4D97-AF65-F5344CB8AC3E}">
        <p14:creationId xmlns:p14="http://schemas.microsoft.com/office/powerpoint/2010/main" val="1233291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F8320-7077-BB0F-39A9-55E5604BEF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3F2102-4660-F541-9402-A640D4146380}"/>
              </a:ext>
            </a:extLst>
          </p:cNvPr>
          <p:cNvSpPr>
            <a:spLocks noGrp="1"/>
          </p:cNvSpPr>
          <p:nvPr>
            <p:ph type="title" idx="4294967295"/>
          </p:nvPr>
        </p:nvSpPr>
        <p:spPr>
          <a:xfrm>
            <a:off x="2379579" y="2929105"/>
            <a:ext cx="7448550" cy="992187"/>
          </a:xfrm>
        </p:spPr>
        <p:txBody>
          <a:bodyPr>
            <a:normAutofit fontScale="90000"/>
          </a:bodyPr>
          <a:lstStyle/>
          <a:p>
            <a:pPr algn="ctr"/>
            <a:r>
              <a:rPr lang="en-US" sz="5850" b="1">
                <a:solidFill>
                  <a:schemeClr val="tx2">
                    <a:lumMod val="76000"/>
                    <a:lumOff val="24000"/>
                  </a:schemeClr>
                </a:solidFill>
              </a:rPr>
              <a:t>Communicating with the Physician</a:t>
            </a:r>
            <a:endParaRPr lang="en-US" b="1">
              <a:solidFill>
                <a:schemeClr val="tx2">
                  <a:lumMod val="76000"/>
                  <a:lumOff val="24000"/>
                </a:schemeClr>
              </a:solidFill>
            </a:endParaRPr>
          </a:p>
        </p:txBody>
      </p:sp>
      <p:sp>
        <p:nvSpPr>
          <p:cNvPr id="6" name="Rectangle 5">
            <a:extLst>
              <a:ext uri="{FF2B5EF4-FFF2-40B4-BE49-F238E27FC236}">
                <a16:creationId xmlns:a16="http://schemas.microsoft.com/office/drawing/2014/main" id="{871FFB49-FD1A-BEC7-6D84-78E50341389D}"/>
              </a:ext>
            </a:extLst>
          </p:cNvPr>
          <p:cNvSpPr/>
          <p:nvPr/>
        </p:nvSpPr>
        <p:spPr>
          <a:xfrm>
            <a:off x="5066065" y="685507"/>
            <a:ext cx="2257157" cy="127069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86586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D74B3-EF5B-F818-9342-9AB923062F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26AA8F-A02D-01D2-3568-71ED16C9C331}"/>
              </a:ext>
            </a:extLst>
          </p:cNvPr>
          <p:cNvSpPr>
            <a:spLocks noGrp="1"/>
          </p:cNvSpPr>
          <p:nvPr>
            <p:ph type="title"/>
          </p:nvPr>
        </p:nvSpPr>
        <p:spPr/>
        <p:txBody>
          <a:bodyPr/>
          <a:lstStyle/>
          <a:p>
            <a:r>
              <a:rPr lang="en-US" sz="4000">
                <a:solidFill>
                  <a:schemeClr val="tx2">
                    <a:lumMod val="76000"/>
                    <a:lumOff val="24000"/>
                  </a:schemeClr>
                </a:solidFill>
              </a:rPr>
              <a:t>Barriers</a:t>
            </a:r>
          </a:p>
        </p:txBody>
      </p:sp>
      <p:sp>
        <p:nvSpPr>
          <p:cNvPr id="3" name="Text Placeholder 2">
            <a:extLst>
              <a:ext uri="{FF2B5EF4-FFF2-40B4-BE49-F238E27FC236}">
                <a16:creationId xmlns:a16="http://schemas.microsoft.com/office/drawing/2014/main" id="{69FD21C7-1D64-C575-4896-F71CA40B5160}"/>
              </a:ext>
            </a:extLst>
          </p:cNvPr>
          <p:cNvSpPr>
            <a:spLocks noGrp="1"/>
          </p:cNvSpPr>
          <p:nvPr>
            <p:ph type="body" idx="1"/>
          </p:nvPr>
        </p:nvSpPr>
        <p:spPr>
          <a:xfrm>
            <a:off x="879764" y="1813487"/>
            <a:ext cx="7550600" cy="4057600"/>
          </a:xfrm>
        </p:spPr>
        <p:txBody>
          <a:bodyPr spcFirstLastPara="1" vert="horz" lIns="91440" tIns="45720" rIns="91440" bIns="45720" rtlCol="0" anchor="t">
            <a:noAutofit/>
          </a:bodyPr>
          <a:lstStyle/>
          <a:p>
            <a:pPr marL="1504315" lvl="1" indent="-285750">
              <a:lnSpc>
                <a:spcPct val="100000"/>
              </a:lnSpc>
              <a:buFont typeface="Arial"/>
              <a:buChar char="•"/>
            </a:pPr>
            <a:r>
              <a:rPr lang="en-US">
                <a:solidFill>
                  <a:schemeClr val="tx2">
                    <a:lumMod val="76000"/>
                    <a:lumOff val="24000"/>
                  </a:schemeClr>
                </a:solidFill>
                <a:latin typeface="Aptos Display"/>
                <a:ea typeface="Calibri"/>
                <a:cs typeface="Calibri"/>
              </a:rPr>
              <a:t>Feeling intimidated</a:t>
            </a:r>
            <a:endParaRPr lang="en-US">
              <a:solidFill>
                <a:schemeClr val="tx2">
                  <a:lumMod val="76000"/>
                  <a:lumOff val="24000"/>
                </a:schemeClr>
              </a:solidFill>
            </a:endParaRPr>
          </a:p>
          <a:p>
            <a:pPr marL="1504315" lvl="1" indent="-285750">
              <a:lnSpc>
                <a:spcPct val="100000"/>
              </a:lnSpc>
              <a:buFont typeface="Arial"/>
              <a:buChar char="•"/>
            </a:pPr>
            <a:r>
              <a:rPr lang="en-US">
                <a:solidFill>
                  <a:schemeClr val="tx2">
                    <a:lumMod val="76000"/>
                    <a:lumOff val="24000"/>
                  </a:schemeClr>
                </a:solidFill>
                <a:latin typeface="Aptos Display"/>
                <a:ea typeface="Calibri"/>
                <a:cs typeface="Calibri"/>
              </a:rPr>
              <a:t>Feeling rushed</a:t>
            </a:r>
          </a:p>
          <a:p>
            <a:pPr marL="1504315" lvl="1" indent="-285750">
              <a:lnSpc>
                <a:spcPct val="100000"/>
              </a:lnSpc>
              <a:buFont typeface="Arial"/>
              <a:buChar char="•"/>
            </a:pPr>
            <a:r>
              <a:rPr lang="en-US">
                <a:solidFill>
                  <a:schemeClr val="tx2">
                    <a:lumMod val="76000"/>
                    <a:lumOff val="24000"/>
                  </a:schemeClr>
                </a:solidFill>
                <a:latin typeface="Aptos Display"/>
                <a:ea typeface="Calibri"/>
                <a:cs typeface="Calibri"/>
              </a:rPr>
              <a:t>Fear of interrupting or annoying the physician</a:t>
            </a:r>
          </a:p>
          <a:p>
            <a:pPr marL="1504315" lvl="1" indent="-285750">
              <a:lnSpc>
                <a:spcPct val="100000"/>
              </a:lnSpc>
              <a:buFont typeface="Arial"/>
              <a:buChar char="•"/>
            </a:pPr>
            <a:r>
              <a:rPr lang="en-US">
                <a:solidFill>
                  <a:schemeClr val="tx2">
                    <a:lumMod val="76000"/>
                    <a:lumOff val="24000"/>
                  </a:schemeClr>
                </a:solidFill>
                <a:latin typeface="Aptos Display"/>
                <a:ea typeface="Calibri"/>
                <a:cs typeface="Calibri"/>
              </a:rPr>
              <a:t>Difficulty reaching the physician</a:t>
            </a:r>
          </a:p>
          <a:p>
            <a:pPr marL="1504315" lvl="1" indent="-285750">
              <a:lnSpc>
                <a:spcPct val="100000"/>
              </a:lnSpc>
              <a:buFont typeface="Arial"/>
              <a:buChar char="•"/>
            </a:pPr>
            <a:r>
              <a:rPr lang="en-US">
                <a:solidFill>
                  <a:schemeClr val="tx2">
                    <a:lumMod val="76000"/>
                    <a:lumOff val="24000"/>
                  </a:schemeClr>
                </a:solidFill>
                <a:latin typeface="Aptos Display"/>
                <a:ea typeface="Calibri"/>
                <a:cs typeface="Calibri"/>
              </a:rPr>
              <a:t>Assertiveness concerns</a:t>
            </a:r>
          </a:p>
          <a:p>
            <a:pPr marL="608965" indent="-507365"/>
            <a:endParaRPr lang="en-US" dirty="0">
              <a:solidFill>
                <a:schemeClr val="tx2">
                  <a:lumMod val="76000"/>
                  <a:lumOff val="24000"/>
                </a:schemeClr>
              </a:solidFill>
            </a:endParaRPr>
          </a:p>
        </p:txBody>
      </p:sp>
      <p:sp>
        <p:nvSpPr>
          <p:cNvPr id="5" name="Flowchart: Merge 4">
            <a:extLst>
              <a:ext uri="{FF2B5EF4-FFF2-40B4-BE49-F238E27FC236}">
                <a16:creationId xmlns:a16="http://schemas.microsoft.com/office/drawing/2014/main" id="{0BBF41D5-EDD3-9B07-2AA9-D0E4063CD1E0}"/>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085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7AC39-F347-B4AA-235E-D5DC973BC3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DCAC52-866B-5222-800B-C7A3AA316D01}"/>
              </a:ext>
            </a:extLst>
          </p:cNvPr>
          <p:cNvSpPr>
            <a:spLocks noGrp="1"/>
          </p:cNvSpPr>
          <p:nvPr>
            <p:ph type="title"/>
          </p:nvPr>
        </p:nvSpPr>
        <p:spPr/>
        <p:txBody>
          <a:bodyPr/>
          <a:lstStyle/>
          <a:p>
            <a:r>
              <a:rPr lang="en-US" sz="4000">
                <a:solidFill>
                  <a:schemeClr val="tx2">
                    <a:lumMod val="76000"/>
                    <a:lumOff val="24000"/>
                  </a:schemeClr>
                </a:solidFill>
                <a:latin typeface="Aptos"/>
                <a:ea typeface="+mj-lt"/>
                <a:cs typeface="+mj-lt"/>
              </a:rPr>
              <a:t>Strategies for Communicating with Physicians</a:t>
            </a:r>
          </a:p>
        </p:txBody>
      </p:sp>
      <p:sp>
        <p:nvSpPr>
          <p:cNvPr id="3" name="Text Placeholder 2">
            <a:extLst>
              <a:ext uri="{FF2B5EF4-FFF2-40B4-BE49-F238E27FC236}">
                <a16:creationId xmlns:a16="http://schemas.microsoft.com/office/drawing/2014/main" id="{336F9A10-B327-B1EF-1BFC-A7C8ECCB053C}"/>
              </a:ext>
            </a:extLst>
          </p:cNvPr>
          <p:cNvSpPr>
            <a:spLocks noGrp="1"/>
          </p:cNvSpPr>
          <p:nvPr>
            <p:ph type="body" idx="1"/>
          </p:nvPr>
        </p:nvSpPr>
        <p:spPr>
          <a:xfrm>
            <a:off x="1117600" y="2105831"/>
            <a:ext cx="9289142" cy="4093885"/>
          </a:xfrm>
        </p:spPr>
        <p:txBody>
          <a:bodyPr spcFirstLastPara="1" vert="horz" lIns="91440" tIns="45720" rIns="91440" bIns="45720" rtlCol="0" anchor="t">
            <a:noAutofit/>
          </a:bodyPr>
          <a:lstStyle/>
          <a:p>
            <a:pPr marL="0" indent="0">
              <a:lnSpc>
                <a:spcPct val="100000"/>
              </a:lnSpc>
              <a:spcBef>
                <a:spcPts val="0"/>
              </a:spcBef>
            </a:pPr>
            <a:r>
              <a:rPr lang="en-US" sz="2400" b="1" dirty="0">
                <a:solidFill>
                  <a:schemeClr val="tx2">
                    <a:lumMod val="76000"/>
                    <a:lumOff val="24000"/>
                  </a:schemeClr>
                </a:solidFill>
              </a:rPr>
              <a:t>Be </a:t>
            </a:r>
            <a:r>
              <a:rPr lang="en-US" sz="2400" b="1">
                <a:solidFill>
                  <a:schemeClr val="tx2">
                    <a:lumMod val="76000"/>
                    <a:lumOff val="24000"/>
                  </a:schemeClr>
                </a:solidFill>
              </a:rPr>
              <a:t>Prepared</a:t>
            </a:r>
            <a:r>
              <a:rPr lang="en-US" sz="2400" b="1" dirty="0">
                <a:solidFill>
                  <a:schemeClr val="tx2">
                    <a:lumMod val="76000"/>
                    <a:lumOff val="24000"/>
                  </a:schemeClr>
                </a:solidFill>
              </a:rPr>
              <a:t> </a:t>
            </a:r>
            <a:endParaRPr lang="en-US" b="1">
              <a:solidFill>
                <a:schemeClr val="tx2">
                  <a:lumMod val="76000"/>
                  <a:lumOff val="24000"/>
                </a:schemeClr>
              </a:solidFill>
            </a:endParaRPr>
          </a:p>
          <a:p>
            <a:pPr marL="285750" indent="-285750">
              <a:lnSpc>
                <a:spcPct val="100000"/>
              </a:lnSpc>
              <a:spcBef>
                <a:spcPts val="0"/>
              </a:spcBef>
              <a:buFont typeface="Arial"/>
              <a:buChar char="•"/>
            </a:pPr>
            <a:r>
              <a:rPr lang="en-US" sz="2400">
                <a:solidFill>
                  <a:schemeClr val="tx2">
                    <a:lumMod val="76000"/>
                    <a:lumOff val="24000"/>
                  </a:schemeClr>
                </a:solidFill>
              </a:rPr>
              <a:t>Gather all relevant information, anticipate questions</a:t>
            </a:r>
            <a:r>
              <a:rPr lang="en-US">
                <a:solidFill>
                  <a:schemeClr val="tx2">
                    <a:lumMod val="76000"/>
                    <a:lumOff val="24000"/>
                  </a:schemeClr>
                </a:solidFill>
              </a:rPr>
              <a:t>.</a:t>
            </a:r>
            <a:endParaRPr lang="en-US" sz="2400" dirty="0">
              <a:solidFill>
                <a:schemeClr val="tx2">
                  <a:lumMod val="76000"/>
                  <a:lumOff val="24000"/>
                </a:schemeClr>
              </a:solidFill>
            </a:endParaRPr>
          </a:p>
          <a:p>
            <a:pPr marL="0" indent="0">
              <a:lnSpc>
                <a:spcPct val="100000"/>
              </a:lnSpc>
              <a:spcBef>
                <a:spcPts val="0"/>
              </a:spcBef>
            </a:pPr>
            <a:r>
              <a:rPr lang="en-US" sz="2400" b="1">
                <a:solidFill>
                  <a:schemeClr val="tx2">
                    <a:lumMod val="76000"/>
                    <a:lumOff val="24000"/>
                  </a:schemeClr>
                </a:solidFill>
              </a:rPr>
              <a:t>Be Direct and Assertive</a:t>
            </a:r>
            <a:endParaRPr lang="en-US" sz="2400" b="1" dirty="0">
              <a:solidFill>
                <a:schemeClr val="tx2">
                  <a:lumMod val="76000"/>
                  <a:lumOff val="24000"/>
                </a:schemeClr>
              </a:solidFill>
            </a:endParaRPr>
          </a:p>
          <a:p>
            <a:pPr marL="342900" indent="-342900">
              <a:lnSpc>
                <a:spcPct val="100000"/>
              </a:lnSpc>
              <a:spcBef>
                <a:spcPts val="0"/>
              </a:spcBef>
              <a:buFont typeface="Arial"/>
              <a:buChar char="•"/>
            </a:pPr>
            <a:r>
              <a:rPr lang="en-US" sz="2400">
                <a:solidFill>
                  <a:schemeClr val="tx2">
                    <a:lumMod val="76000"/>
                    <a:lumOff val="24000"/>
                  </a:schemeClr>
                </a:solidFill>
              </a:rPr>
              <a:t>Communicate concerns clearly and directly</a:t>
            </a:r>
            <a:r>
              <a:rPr lang="en-US">
                <a:solidFill>
                  <a:schemeClr val="tx2">
                    <a:lumMod val="76000"/>
                    <a:lumOff val="24000"/>
                  </a:schemeClr>
                </a:solidFill>
              </a:rPr>
              <a:t>.</a:t>
            </a:r>
            <a:endParaRPr lang="en-US" sz="2400" dirty="0">
              <a:solidFill>
                <a:schemeClr val="tx2">
                  <a:lumMod val="76000"/>
                  <a:lumOff val="24000"/>
                </a:schemeClr>
              </a:solidFill>
            </a:endParaRPr>
          </a:p>
          <a:p>
            <a:pPr marL="0" indent="0">
              <a:lnSpc>
                <a:spcPct val="100000"/>
              </a:lnSpc>
              <a:spcBef>
                <a:spcPts val="0"/>
              </a:spcBef>
            </a:pPr>
            <a:r>
              <a:rPr lang="en-US" sz="2400" b="1">
                <a:solidFill>
                  <a:schemeClr val="tx2">
                    <a:lumMod val="76000"/>
                    <a:lumOff val="24000"/>
                  </a:schemeClr>
                </a:solidFill>
              </a:rPr>
              <a:t>Maintain Professionalism</a:t>
            </a:r>
            <a:endParaRPr lang="en-US" sz="2400" b="1" dirty="0">
              <a:solidFill>
                <a:schemeClr val="tx2">
                  <a:lumMod val="76000"/>
                  <a:lumOff val="24000"/>
                </a:schemeClr>
              </a:solidFill>
            </a:endParaRPr>
          </a:p>
          <a:p>
            <a:pPr marL="342900" indent="-342900">
              <a:lnSpc>
                <a:spcPct val="100000"/>
              </a:lnSpc>
              <a:spcBef>
                <a:spcPts val="0"/>
              </a:spcBef>
              <a:buFont typeface="Arial"/>
              <a:buChar char="•"/>
            </a:pPr>
            <a:r>
              <a:rPr lang="en-US" sz="2400">
                <a:solidFill>
                  <a:schemeClr val="tx2">
                    <a:lumMod val="76000"/>
                    <a:lumOff val="24000"/>
                  </a:schemeClr>
                </a:solidFill>
              </a:rPr>
              <a:t>Be respectful and professional</a:t>
            </a:r>
            <a:r>
              <a:rPr lang="en-US">
                <a:solidFill>
                  <a:schemeClr val="tx2">
                    <a:lumMod val="76000"/>
                    <a:lumOff val="24000"/>
                  </a:schemeClr>
                </a:solidFill>
              </a:rPr>
              <a:t>.</a:t>
            </a:r>
            <a:endParaRPr lang="en-US" sz="2400" dirty="0">
              <a:solidFill>
                <a:schemeClr val="tx2">
                  <a:lumMod val="76000"/>
                  <a:lumOff val="24000"/>
                </a:schemeClr>
              </a:solidFill>
            </a:endParaRPr>
          </a:p>
          <a:p>
            <a:pPr marL="0" indent="0">
              <a:lnSpc>
                <a:spcPct val="100000"/>
              </a:lnSpc>
              <a:spcBef>
                <a:spcPts val="0"/>
              </a:spcBef>
            </a:pPr>
            <a:r>
              <a:rPr lang="en-US" sz="2400" b="1">
                <a:solidFill>
                  <a:schemeClr val="tx2">
                    <a:lumMod val="76000"/>
                    <a:lumOff val="24000"/>
                  </a:schemeClr>
                </a:solidFill>
              </a:rPr>
              <a:t>Seek Clarification</a:t>
            </a:r>
            <a:endParaRPr lang="en-US" sz="2400" b="1" dirty="0">
              <a:solidFill>
                <a:schemeClr val="tx2">
                  <a:lumMod val="76000"/>
                  <a:lumOff val="24000"/>
                </a:schemeClr>
              </a:solidFill>
            </a:endParaRPr>
          </a:p>
          <a:p>
            <a:pPr marL="342900" indent="-342900">
              <a:lnSpc>
                <a:spcPct val="100000"/>
              </a:lnSpc>
              <a:spcBef>
                <a:spcPts val="0"/>
              </a:spcBef>
              <a:buFont typeface="Arial"/>
              <a:buChar char="•"/>
            </a:pPr>
            <a:r>
              <a:rPr lang="en-US" sz="2400">
                <a:solidFill>
                  <a:schemeClr val="tx2">
                    <a:lumMod val="76000"/>
                    <a:lumOff val="24000"/>
                  </a:schemeClr>
                </a:solidFill>
              </a:rPr>
              <a:t>If there is any confusion or misunderstanding, do not hesitate to clarify</a:t>
            </a:r>
            <a:r>
              <a:rPr lang="en-US">
                <a:solidFill>
                  <a:schemeClr val="tx2">
                    <a:lumMod val="76000"/>
                    <a:lumOff val="24000"/>
                  </a:schemeClr>
                </a:solidFill>
              </a:rPr>
              <a:t>.</a:t>
            </a:r>
            <a:endParaRPr lang="en-US" sz="2400" dirty="0">
              <a:solidFill>
                <a:schemeClr val="tx2">
                  <a:lumMod val="76000"/>
                  <a:lumOff val="24000"/>
                </a:schemeClr>
              </a:solidFill>
            </a:endParaRPr>
          </a:p>
          <a:p>
            <a:pPr marL="0" indent="0">
              <a:lnSpc>
                <a:spcPct val="100000"/>
              </a:lnSpc>
              <a:spcBef>
                <a:spcPts val="0"/>
              </a:spcBef>
            </a:pPr>
            <a:r>
              <a:rPr lang="en-US" sz="2400" b="1" dirty="0">
                <a:solidFill>
                  <a:schemeClr val="tx2">
                    <a:lumMod val="76000"/>
                    <a:lumOff val="24000"/>
                  </a:schemeClr>
                </a:solidFill>
              </a:rPr>
              <a:t>Recognize the Value of Nurse </a:t>
            </a:r>
            <a:r>
              <a:rPr lang="en-US" sz="2400" b="1">
                <a:solidFill>
                  <a:schemeClr val="tx2">
                    <a:lumMod val="76000"/>
                    <a:lumOff val="24000"/>
                  </a:schemeClr>
                </a:solidFill>
              </a:rPr>
              <a:t>Input</a:t>
            </a:r>
            <a:endParaRPr lang="en-US" sz="2400" b="1" dirty="0">
              <a:solidFill>
                <a:schemeClr val="tx2">
                  <a:lumMod val="76000"/>
                  <a:lumOff val="24000"/>
                </a:schemeClr>
              </a:solidFill>
            </a:endParaRPr>
          </a:p>
          <a:p>
            <a:pPr marL="342900" indent="-342900">
              <a:lnSpc>
                <a:spcPct val="100000"/>
              </a:lnSpc>
              <a:spcBef>
                <a:spcPts val="0"/>
              </a:spcBef>
              <a:buFont typeface="Arial"/>
              <a:buChar char="•"/>
            </a:pPr>
            <a:r>
              <a:rPr lang="en-US" sz="2400">
                <a:solidFill>
                  <a:schemeClr val="tx2">
                    <a:lumMod val="76000"/>
                    <a:lumOff val="24000"/>
                  </a:schemeClr>
                </a:solidFill>
              </a:rPr>
              <a:t>You</a:t>
            </a:r>
            <a:r>
              <a:rPr lang="en-US" sz="2400" dirty="0">
                <a:solidFill>
                  <a:schemeClr val="tx2">
                    <a:lumMod val="76000"/>
                    <a:lumOff val="24000"/>
                  </a:schemeClr>
                </a:solidFill>
              </a:rPr>
              <a:t> are closest to the patient. Your insight matters. </a:t>
            </a:r>
            <a:r>
              <a:rPr lang="en-US" sz="2400">
                <a:solidFill>
                  <a:schemeClr val="tx2">
                    <a:lumMod val="76000"/>
                    <a:lumOff val="24000"/>
                  </a:schemeClr>
                </a:solidFill>
              </a:rPr>
              <a:t>Advocate for your patients. Attend rounds.</a:t>
            </a:r>
          </a:p>
        </p:txBody>
      </p:sp>
    </p:spTree>
    <p:extLst>
      <p:ext uri="{BB962C8B-B14F-4D97-AF65-F5344CB8AC3E}">
        <p14:creationId xmlns:p14="http://schemas.microsoft.com/office/powerpoint/2010/main" val="985687512"/>
      </p:ext>
    </p:extLst>
  </p:cSld>
  <p:clrMapOvr>
    <a:masterClrMapping/>
  </p:clrMapOvr>
  <p:transition>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BA82C-9155-D411-E496-E73DAE8F6385}"/>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07833212-B5A9-E63E-D396-05D06F1DC75D}"/>
              </a:ext>
            </a:extLst>
          </p:cNvPr>
          <p:cNvSpPr>
            <a:spLocks noGrp="1"/>
          </p:cNvSpPr>
          <p:nvPr>
            <p:ph type="body" idx="1"/>
          </p:nvPr>
        </p:nvSpPr>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pic>
        <p:nvPicPr>
          <p:cNvPr id="6" name="Picture 5" descr="A blue and white rectangular sign with white text&#10;&#10;AI-generated content may be incorrect.">
            <a:extLst>
              <a:ext uri="{FF2B5EF4-FFF2-40B4-BE49-F238E27FC236}">
                <a16:creationId xmlns:a16="http://schemas.microsoft.com/office/drawing/2014/main" id="{B51FCD09-4871-34A4-06FE-5803396615BA}"/>
              </a:ext>
            </a:extLst>
          </p:cNvPr>
          <p:cNvPicPr>
            <a:picLocks noChangeAspect="1"/>
          </p:cNvPicPr>
          <p:nvPr/>
        </p:nvPicPr>
        <p:blipFill>
          <a:blip r:embed="rId3"/>
          <a:srcRect l="4142" t="8475" r="3550" b="4661"/>
          <a:stretch>
            <a:fillRect/>
          </a:stretch>
        </p:blipFill>
        <p:spPr>
          <a:xfrm>
            <a:off x="3537100" y="6345"/>
            <a:ext cx="5120113" cy="6839476"/>
          </a:xfrm>
          <a:prstGeom prst="rect">
            <a:avLst/>
          </a:prstGeom>
        </p:spPr>
      </p:pic>
    </p:spTree>
    <p:extLst>
      <p:ext uri="{BB962C8B-B14F-4D97-AF65-F5344CB8AC3E}">
        <p14:creationId xmlns:p14="http://schemas.microsoft.com/office/powerpoint/2010/main" val="8939153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DAF6B-115C-A7A3-3BC0-C7C32FA37833}"/>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4F7AE7F4-78E0-7BBA-A7C8-C319688C1E3C}"/>
              </a:ext>
            </a:extLst>
          </p:cNvPr>
          <p:cNvSpPr>
            <a:spLocks noGrp="1"/>
          </p:cNvSpPr>
          <p:nvPr>
            <p:ph type="body" idx="1"/>
          </p:nvPr>
        </p:nvSpPr>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sp>
        <p:nvSpPr>
          <p:cNvPr id="2" name="Title 1">
            <a:extLst>
              <a:ext uri="{FF2B5EF4-FFF2-40B4-BE49-F238E27FC236}">
                <a16:creationId xmlns:a16="http://schemas.microsoft.com/office/drawing/2014/main" id="{7AB52146-63EC-1C94-B904-99E6F726E772}"/>
              </a:ext>
            </a:extLst>
          </p:cNvPr>
          <p:cNvSpPr>
            <a:spLocks noGrp="1"/>
          </p:cNvSpPr>
          <p:nvPr>
            <p:ph type="title" idx="4294967295"/>
          </p:nvPr>
        </p:nvSpPr>
        <p:spPr>
          <a:xfrm>
            <a:off x="2379579" y="2929105"/>
            <a:ext cx="7448550" cy="992187"/>
          </a:xfrm>
        </p:spPr>
        <p:txBody>
          <a:bodyPr>
            <a:normAutofit fontScale="90000"/>
          </a:bodyPr>
          <a:lstStyle/>
          <a:p>
            <a:pPr algn="ctr"/>
            <a:r>
              <a:rPr lang="en-US" sz="5850" b="1" dirty="0">
                <a:solidFill>
                  <a:schemeClr val="tx2">
                    <a:lumMod val="76000"/>
                    <a:lumOff val="24000"/>
                  </a:schemeClr>
                </a:solidFill>
              </a:rPr>
              <a:t>PCH &amp; QEH </a:t>
            </a:r>
            <a:r>
              <a:rPr lang="en-US" sz="5850" b="1">
                <a:solidFill>
                  <a:schemeClr val="tx2">
                    <a:lumMod val="76000"/>
                    <a:lumOff val="24000"/>
                  </a:schemeClr>
                </a:solidFill>
              </a:rPr>
              <a:t>Educator Handouts</a:t>
            </a:r>
            <a:endParaRPr lang="en-US" b="1">
              <a:solidFill>
                <a:schemeClr val="tx2">
                  <a:lumMod val="76000"/>
                  <a:lumOff val="24000"/>
                </a:schemeClr>
              </a:solidFill>
            </a:endParaRPr>
          </a:p>
        </p:txBody>
      </p:sp>
      <p:sp>
        <p:nvSpPr>
          <p:cNvPr id="6" name="Rectangle 5">
            <a:extLst>
              <a:ext uri="{FF2B5EF4-FFF2-40B4-BE49-F238E27FC236}">
                <a16:creationId xmlns:a16="http://schemas.microsoft.com/office/drawing/2014/main" id="{B89D2A3D-0598-7503-A619-F9B8303C49AF}"/>
              </a:ext>
            </a:extLst>
          </p:cNvPr>
          <p:cNvSpPr/>
          <p:nvPr/>
        </p:nvSpPr>
        <p:spPr>
          <a:xfrm>
            <a:off x="5066065" y="685507"/>
            <a:ext cx="2257157" cy="127069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60957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BE381-3A90-0C09-72D5-CE249580AD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B9DDFE-5B7F-FE63-D4AE-BE13D3F57777}"/>
              </a:ext>
            </a:extLst>
          </p:cNvPr>
          <p:cNvSpPr>
            <a:spLocks noGrp="1"/>
          </p:cNvSpPr>
          <p:nvPr>
            <p:ph type="title" idx="4294967295"/>
          </p:nvPr>
        </p:nvSpPr>
        <p:spPr>
          <a:xfrm>
            <a:off x="334513" y="722614"/>
            <a:ext cx="7448550" cy="992188"/>
          </a:xfrm>
        </p:spPr>
        <p:txBody>
          <a:bodyPr/>
          <a:lstStyle/>
          <a:p>
            <a:r>
              <a:rPr lang="en-US" sz="5850" b="1">
                <a:solidFill>
                  <a:schemeClr val="tx2">
                    <a:lumMod val="76000"/>
                    <a:lumOff val="24000"/>
                  </a:schemeClr>
                </a:solidFill>
              </a:rPr>
              <a:t>Case Study Practice</a:t>
            </a:r>
            <a:endParaRPr lang="en-US" b="1">
              <a:solidFill>
                <a:schemeClr val="tx2">
                  <a:lumMod val="76000"/>
                  <a:lumOff val="24000"/>
                </a:schemeClr>
              </a:solidFill>
            </a:endParaRPr>
          </a:p>
        </p:txBody>
      </p:sp>
      <p:sp>
        <p:nvSpPr>
          <p:cNvPr id="3" name="Text Placeholder 2">
            <a:extLst>
              <a:ext uri="{FF2B5EF4-FFF2-40B4-BE49-F238E27FC236}">
                <a16:creationId xmlns:a16="http://schemas.microsoft.com/office/drawing/2014/main" id="{54626681-8C7A-BCF1-AF57-0757F1A3781D}"/>
              </a:ext>
            </a:extLst>
          </p:cNvPr>
          <p:cNvSpPr>
            <a:spLocks noGrp="1"/>
          </p:cNvSpPr>
          <p:nvPr>
            <p:ph type="body" idx="4294967295"/>
          </p:nvPr>
        </p:nvSpPr>
        <p:spPr>
          <a:xfrm>
            <a:off x="0" y="1968500"/>
            <a:ext cx="6756400" cy="4059238"/>
          </a:xfrm>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sp>
        <p:nvSpPr>
          <p:cNvPr id="4" name="TextBox 3">
            <a:extLst>
              <a:ext uri="{FF2B5EF4-FFF2-40B4-BE49-F238E27FC236}">
                <a16:creationId xmlns:a16="http://schemas.microsoft.com/office/drawing/2014/main" id="{10CB7F85-A8B4-924A-F819-72664B5A5F28}"/>
              </a:ext>
            </a:extLst>
          </p:cNvPr>
          <p:cNvSpPr txBox="1"/>
          <p:nvPr/>
        </p:nvSpPr>
        <p:spPr>
          <a:xfrm>
            <a:off x="334818" y="2032000"/>
            <a:ext cx="609600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US" sz="1600" b="1">
                <a:solidFill>
                  <a:schemeClr val="accent1"/>
                </a:solidFill>
                <a:latin typeface="TAN Headline"/>
                <a:ea typeface="TAN Headline"/>
                <a:cs typeface="TAN Headline"/>
              </a:rPr>
              <a:t>New Onset Shortness of Breath</a:t>
            </a:r>
            <a:endParaRPr lang="en-US" sz="1600" b="1">
              <a:solidFill>
                <a:schemeClr val="accent1"/>
              </a:solidFill>
            </a:endParaRPr>
          </a:p>
          <a:p>
            <a:pPr algn="ctr"/>
            <a:endParaRPr lang="en-US"/>
          </a:p>
        </p:txBody>
      </p:sp>
      <p:sp>
        <p:nvSpPr>
          <p:cNvPr id="6" name="TextBox 5">
            <a:extLst>
              <a:ext uri="{FF2B5EF4-FFF2-40B4-BE49-F238E27FC236}">
                <a16:creationId xmlns:a16="http://schemas.microsoft.com/office/drawing/2014/main" id="{4A2ABE86-B9A7-2A13-79D3-44D29D3CDD53}"/>
              </a:ext>
            </a:extLst>
          </p:cNvPr>
          <p:cNvSpPr txBox="1"/>
          <p:nvPr/>
        </p:nvSpPr>
        <p:spPr>
          <a:xfrm>
            <a:off x="334818" y="2355272"/>
            <a:ext cx="4248728"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1600" b="1" baseline="0">
                <a:solidFill>
                  <a:schemeClr val="accent1"/>
                </a:solidFill>
                <a:latin typeface="Calibri"/>
                <a:ea typeface="Segoe UI"/>
                <a:cs typeface="Segoe UI"/>
              </a:rPr>
              <a:t>Patient Name</a:t>
            </a:r>
            <a:r>
              <a:rPr lang="en-US" sz="1600" baseline="0">
                <a:solidFill>
                  <a:schemeClr val="accent1"/>
                </a:solidFill>
                <a:latin typeface="Calibri"/>
                <a:ea typeface="Segoe UI"/>
                <a:cs typeface="Segoe UI"/>
              </a:rPr>
              <a:t>: Mr. John Taylor</a:t>
            </a:r>
            <a:r>
              <a:rPr lang="en-US" sz="1600">
                <a:solidFill>
                  <a:schemeClr val="accent1"/>
                </a:solidFill>
                <a:latin typeface="Calibri"/>
                <a:ea typeface="Segoe UI"/>
                <a:cs typeface="Segoe UI"/>
              </a:rPr>
              <a:t>​</a:t>
            </a:r>
            <a:br>
              <a:rPr lang="en-US" sz="1600" dirty="0">
                <a:solidFill>
                  <a:schemeClr val="accent1"/>
                </a:solidFill>
                <a:latin typeface="Calibri"/>
                <a:ea typeface="Segoe UI"/>
                <a:cs typeface="Segoe UI"/>
              </a:rPr>
            </a:br>
            <a:r>
              <a:rPr lang="en-US" sz="1600" b="1" baseline="0">
                <a:solidFill>
                  <a:schemeClr val="accent1"/>
                </a:solidFill>
                <a:latin typeface="Calibri"/>
                <a:ea typeface="Segoe UI"/>
                <a:cs typeface="Segoe UI"/>
              </a:rPr>
              <a:t>Age</a:t>
            </a:r>
            <a:r>
              <a:rPr lang="en-US" sz="1600" baseline="0">
                <a:solidFill>
                  <a:schemeClr val="accent1"/>
                </a:solidFill>
                <a:latin typeface="Calibri"/>
                <a:ea typeface="Segoe UI"/>
                <a:cs typeface="Segoe UI"/>
              </a:rPr>
              <a:t>: 72</a:t>
            </a:r>
            <a:r>
              <a:rPr lang="en-US" sz="1600">
                <a:solidFill>
                  <a:schemeClr val="accent1"/>
                </a:solidFill>
                <a:latin typeface="Calibri"/>
                <a:ea typeface="Segoe UI"/>
                <a:cs typeface="Segoe UI"/>
              </a:rPr>
              <a:t>​</a:t>
            </a:r>
            <a:br>
              <a:rPr lang="en-US" sz="1600" dirty="0">
                <a:solidFill>
                  <a:schemeClr val="accent1"/>
                </a:solidFill>
                <a:latin typeface="Calibri"/>
                <a:ea typeface="Segoe UI"/>
                <a:cs typeface="Segoe UI"/>
              </a:rPr>
            </a:br>
            <a:r>
              <a:rPr lang="en-US" sz="1600" b="1" baseline="0">
                <a:solidFill>
                  <a:schemeClr val="accent1"/>
                </a:solidFill>
                <a:latin typeface="Calibri"/>
                <a:ea typeface="Segoe UI"/>
                <a:cs typeface="Segoe UI"/>
              </a:rPr>
              <a:t>Admitted For</a:t>
            </a:r>
            <a:r>
              <a:rPr lang="en-US" sz="1600" baseline="0">
                <a:solidFill>
                  <a:schemeClr val="accent1"/>
                </a:solidFill>
                <a:latin typeface="Calibri"/>
                <a:ea typeface="Segoe UI"/>
                <a:cs typeface="Segoe UI"/>
              </a:rPr>
              <a:t>: Community-acquired pneumonia</a:t>
            </a:r>
            <a:r>
              <a:rPr lang="en-US" sz="1600">
                <a:solidFill>
                  <a:schemeClr val="accent1"/>
                </a:solidFill>
                <a:latin typeface="Calibri"/>
                <a:ea typeface="Segoe UI"/>
                <a:cs typeface="Segoe UI"/>
              </a:rPr>
              <a:t>​</a:t>
            </a:r>
            <a:br>
              <a:rPr lang="en-US" sz="1600" dirty="0">
                <a:solidFill>
                  <a:schemeClr val="accent1"/>
                </a:solidFill>
                <a:latin typeface="Calibri"/>
                <a:ea typeface="Segoe UI"/>
                <a:cs typeface="Segoe UI"/>
              </a:rPr>
            </a:br>
            <a:r>
              <a:rPr lang="en-US" sz="1600" b="1" baseline="0">
                <a:solidFill>
                  <a:schemeClr val="accent1"/>
                </a:solidFill>
                <a:latin typeface="Calibri"/>
                <a:ea typeface="Segoe UI"/>
                <a:cs typeface="Segoe UI"/>
              </a:rPr>
              <a:t>Medical History</a:t>
            </a:r>
            <a:r>
              <a:rPr lang="en-US" sz="1600" baseline="0">
                <a:solidFill>
                  <a:schemeClr val="accent1"/>
                </a:solidFill>
                <a:latin typeface="Calibri"/>
                <a:ea typeface="Segoe UI"/>
                <a:cs typeface="Segoe UI"/>
              </a:rPr>
              <a:t>: Hypertension, COPD, Type 2 Diabetes</a:t>
            </a:r>
            <a:r>
              <a:rPr lang="en-US" sz="1600">
                <a:solidFill>
                  <a:schemeClr val="accent1"/>
                </a:solidFill>
                <a:latin typeface="Calibri"/>
                <a:ea typeface="Segoe UI"/>
                <a:cs typeface="Segoe UI"/>
              </a:rPr>
              <a:t>​</a:t>
            </a:r>
            <a:br>
              <a:rPr lang="en-US" sz="1600" dirty="0">
                <a:solidFill>
                  <a:schemeClr val="accent1"/>
                </a:solidFill>
                <a:latin typeface="Calibri"/>
                <a:ea typeface="Segoe UI"/>
                <a:cs typeface="Segoe UI"/>
              </a:rPr>
            </a:br>
            <a:r>
              <a:rPr lang="en-US" sz="1600" b="1" baseline="0">
                <a:solidFill>
                  <a:schemeClr val="accent1"/>
                </a:solidFill>
                <a:latin typeface="Calibri"/>
                <a:ea typeface="Segoe UI"/>
                <a:cs typeface="Segoe UI"/>
              </a:rPr>
              <a:t>Day of Stay</a:t>
            </a:r>
            <a:r>
              <a:rPr lang="en-US" sz="1600" baseline="0">
                <a:solidFill>
                  <a:schemeClr val="accent1"/>
                </a:solidFill>
                <a:latin typeface="Calibri"/>
                <a:ea typeface="Segoe UI"/>
                <a:cs typeface="Segoe UI"/>
              </a:rPr>
              <a:t>: Day 2 on the medical floor</a:t>
            </a:r>
            <a:r>
              <a:rPr lang="en-US" sz="1600">
                <a:solidFill>
                  <a:schemeClr val="accent1"/>
                </a:solidFill>
                <a:latin typeface="Calibri"/>
                <a:ea typeface="Segoe UI"/>
                <a:cs typeface="Segoe UI"/>
              </a:rPr>
              <a:t>​</a:t>
            </a:r>
          </a:p>
          <a:p>
            <a:pPr rtl="0"/>
            <a:r>
              <a:rPr lang="en-US" sz="1600">
                <a:solidFill>
                  <a:schemeClr val="accent1"/>
                </a:solidFill>
                <a:latin typeface="Calibri"/>
                <a:ea typeface="Segoe UI"/>
                <a:cs typeface="Segoe UI"/>
              </a:rPr>
              <a:t>​</a:t>
            </a:r>
            <a:endParaRPr lang="en-US" sz="1600" dirty="0">
              <a:solidFill>
                <a:schemeClr val="accent1"/>
              </a:solidFill>
              <a:latin typeface="Calibri"/>
              <a:ea typeface="Segoe UI"/>
              <a:cs typeface="Segoe UI"/>
            </a:endParaRPr>
          </a:p>
          <a:p>
            <a:pPr rtl="0"/>
            <a:r>
              <a:rPr lang="en-US" sz="1600">
                <a:solidFill>
                  <a:schemeClr val="accent1"/>
                </a:solidFill>
                <a:latin typeface="Calibri"/>
                <a:ea typeface="Segoe UI"/>
                <a:cs typeface="Segoe UI"/>
              </a:rPr>
              <a:t>​</a:t>
            </a:r>
            <a:endParaRPr lang="en-US" sz="1600" dirty="0">
              <a:solidFill>
                <a:schemeClr val="accent1"/>
              </a:solidFill>
              <a:latin typeface="Calibri"/>
              <a:ea typeface="Segoe UI"/>
              <a:cs typeface="Segoe UI"/>
            </a:endParaRPr>
          </a:p>
          <a:p>
            <a:pPr rtl="0"/>
            <a:r>
              <a:rPr lang="en-US" sz="1600" baseline="0" dirty="0">
                <a:solidFill>
                  <a:schemeClr val="accent1"/>
                </a:solidFill>
                <a:latin typeface="Calibri"/>
                <a:ea typeface="Segoe UI"/>
                <a:cs typeface="Segoe UI"/>
              </a:rPr>
              <a:t>At 1730, while doing rounds, you notice that Mr. Taylor appears more short of breath than during your last check 2 hours ago. He is using accessory muscles and appears anxious.</a:t>
            </a:r>
          </a:p>
          <a:p>
            <a:pPr algn="ctr"/>
            <a:endParaRPr lang="en-US"/>
          </a:p>
        </p:txBody>
      </p:sp>
      <p:sp>
        <p:nvSpPr>
          <p:cNvPr id="7" name="TextBox 6">
            <a:extLst>
              <a:ext uri="{FF2B5EF4-FFF2-40B4-BE49-F238E27FC236}">
                <a16:creationId xmlns:a16="http://schemas.microsoft.com/office/drawing/2014/main" id="{D1EE8C26-1051-D4AF-4716-8F5D020F347C}"/>
              </a:ext>
            </a:extLst>
          </p:cNvPr>
          <p:cNvSpPr txBox="1"/>
          <p:nvPr/>
        </p:nvSpPr>
        <p:spPr>
          <a:xfrm>
            <a:off x="4779818" y="2034431"/>
            <a:ext cx="2620819"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1600" b="1" baseline="0">
                <a:solidFill>
                  <a:schemeClr val="accent1"/>
                </a:solidFill>
                <a:latin typeface="Calibri"/>
                <a:ea typeface="Segoe UI"/>
                <a:cs typeface="Segoe UI"/>
              </a:rPr>
              <a:t>Vital signs</a:t>
            </a:r>
            <a:r>
              <a:rPr lang="en-US" sz="1600" baseline="0">
                <a:solidFill>
                  <a:schemeClr val="accent1"/>
                </a:solidFill>
                <a:latin typeface="Calibri"/>
                <a:ea typeface="Segoe UI"/>
                <a:cs typeface="Segoe UI"/>
              </a:rPr>
              <a:t>:</a:t>
            </a:r>
            <a:r>
              <a:rPr lang="en-US" sz="1600">
                <a:solidFill>
                  <a:schemeClr val="accent1"/>
                </a:solidFill>
                <a:latin typeface="Calibri"/>
                <a:ea typeface="Segoe UI"/>
                <a:cs typeface="Segoe UI"/>
              </a:rPr>
              <a:t>​</a:t>
            </a:r>
          </a:p>
          <a:p>
            <a:pPr rtl="0"/>
            <a:r>
              <a:rPr lang="en-US" sz="1600" baseline="0">
                <a:solidFill>
                  <a:schemeClr val="accent1"/>
                </a:solidFill>
                <a:latin typeface="Calibri"/>
                <a:ea typeface="Segoe UI"/>
                <a:cs typeface="Segoe UI"/>
              </a:rPr>
              <a:t>Temp: 37.6</a:t>
            </a:r>
            <a:r>
              <a:rPr lang="en-US" sz="1600">
                <a:solidFill>
                  <a:schemeClr val="accent1"/>
                </a:solidFill>
                <a:latin typeface="Calibri"/>
                <a:ea typeface="Segoe UI"/>
                <a:cs typeface="Segoe UI"/>
              </a:rPr>
              <a:t>​</a:t>
            </a:r>
          </a:p>
          <a:p>
            <a:pPr rtl="0"/>
            <a:r>
              <a:rPr lang="en-US" sz="1600" baseline="0">
                <a:solidFill>
                  <a:schemeClr val="accent1"/>
                </a:solidFill>
                <a:latin typeface="Calibri"/>
                <a:ea typeface="Segoe UI"/>
                <a:cs typeface="Segoe UI"/>
              </a:rPr>
              <a:t>HR: 110</a:t>
            </a:r>
            <a:r>
              <a:rPr lang="en-US" sz="1600">
                <a:solidFill>
                  <a:schemeClr val="accent1"/>
                </a:solidFill>
                <a:latin typeface="Calibri"/>
                <a:ea typeface="Segoe UI"/>
                <a:cs typeface="Segoe UI"/>
              </a:rPr>
              <a:t>​</a:t>
            </a:r>
          </a:p>
          <a:p>
            <a:pPr rtl="0"/>
            <a:r>
              <a:rPr lang="en-US" sz="1600" baseline="0">
                <a:solidFill>
                  <a:schemeClr val="accent1"/>
                </a:solidFill>
                <a:latin typeface="Calibri"/>
                <a:ea typeface="Segoe UI"/>
                <a:cs typeface="Segoe UI"/>
              </a:rPr>
              <a:t>BP: 142/86</a:t>
            </a:r>
            <a:r>
              <a:rPr lang="en-US" sz="1600">
                <a:solidFill>
                  <a:schemeClr val="accent1"/>
                </a:solidFill>
                <a:latin typeface="Calibri"/>
                <a:ea typeface="Segoe UI"/>
                <a:cs typeface="Segoe UI"/>
              </a:rPr>
              <a:t>​</a:t>
            </a:r>
          </a:p>
          <a:p>
            <a:pPr rtl="0"/>
            <a:r>
              <a:rPr lang="en-US" sz="1600" baseline="0">
                <a:solidFill>
                  <a:schemeClr val="accent1"/>
                </a:solidFill>
                <a:latin typeface="Calibri"/>
                <a:ea typeface="Segoe UI"/>
                <a:cs typeface="Segoe UI"/>
              </a:rPr>
              <a:t>RR: 26 (↑ from 18)</a:t>
            </a:r>
            <a:r>
              <a:rPr lang="en-US" sz="1600">
                <a:solidFill>
                  <a:schemeClr val="accent1"/>
                </a:solidFill>
                <a:latin typeface="Calibri"/>
                <a:ea typeface="Segoe UI"/>
                <a:cs typeface="Segoe UI"/>
              </a:rPr>
              <a:t>​</a:t>
            </a:r>
          </a:p>
          <a:p>
            <a:pPr rtl="0"/>
            <a:r>
              <a:rPr lang="en-US" sz="1600" baseline="0">
                <a:solidFill>
                  <a:schemeClr val="accent1"/>
                </a:solidFill>
                <a:latin typeface="Calibri"/>
                <a:ea typeface="Segoe UI"/>
                <a:cs typeface="Segoe UI"/>
              </a:rPr>
              <a:t>SpO2: 89% on 2L nasal cannula (previously 94%)</a:t>
            </a:r>
          </a:p>
          <a:p>
            <a:pPr algn="ctr"/>
            <a:endParaRPr lang="en-US"/>
          </a:p>
        </p:txBody>
      </p:sp>
      <p:sp>
        <p:nvSpPr>
          <p:cNvPr id="8" name="TextBox 7">
            <a:extLst>
              <a:ext uri="{FF2B5EF4-FFF2-40B4-BE49-F238E27FC236}">
                <a16:creationId xmlns:a16="http://schemas.microsoft.com/office/drawing/2014/main" id="{D456789C-CE50-1B34-B348-9AD5987EF4EA}"/>
              </a:ext>
            </a:extLst>
          </p:cNvPr>
          <p:cNvSpPr txBox="1"/>
          <p:nvPr/>
        </p:nvSpPr>
        <p:spPr>
          <a:xfrm>
            <a:off x="4779818" y="4424947"/>
            <a:ext cx="2932546"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baseline="0">
                <a:solidFill>
                  <a:schemeClr val="accent1"/>
                </a:solidFill>
                <a:latin typeface="Calibri"/>
                <a:ea typeface="Segoe UI"/>
                <a:cs typeface="Segoe UI"/>
              </a:rPr>
              <a:t>Lung sounds: </a:t>
            </a:r>
            <a:r>
              <a:rPr lang="en-US" sz="1600" baseline="0">
                <a:solidFill>
                  <a:schemeClr val="accent1"/>
                </a:solidFill>
                <a:latin typeface="Calibri"/>
                <a:ea typeface="Segoe UI"/>
                <a:cs typeface="Segoe UI"/>
              </a:rPr>
              <a:t>decreased in the bases with new crackles in the right lower lobe</a:t>
            </a:r>
            <a:endParaRPr lang="en-US" sz="1600">
              <a:solidFill>
                <a:schemeClr val="accent1"/>
              </a:solidFill>
            </a:endParaRPr>
          </a:p>
          <a:p>
            <a:pPr algn="ctr"/>
            <a:endParaRPr lang="en-US"/>
          </a:p>
        </p:txBody>
      </p:sp>
      <p:sp>
        <p:nvSpPr>
          <p:cNvPr id="9" name="TextBox 8">
            <a:extLst>
              <a:ext uri="{FF2B5EF4-FFF2-40B4-BE49-F238E27FC236}">
                <a16:creationId xmlns:a16="http://schemas.microsoft.com/office/drawing/2014/main" id="{C0B4B722-49D7-D566-F989-B588566DB4E2}"/>
              </a:ext>
            </a:extLst>
          </p:cNvPr>
          <p:cNvSpPr txBox="1"/>
          <p:nvPr/>
        </p:nvSpPr>
        <p:spPr>
          <a:xfrm>
            <a:off x="7834502" y="2038077"/>
            <a:ext cx="3198091"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1600" b="1" baseline="0">
                <a:solidFill>
                  <a:schemeClr val="accent1"/>
                </a:solidFill>
                <a:latin typeface="Calibri"/>
                <a:ea typeface="Segoe UI"/>
                <a:cs typeface="Segoe UI"/>
              </a:rPr>
              <a:t>Patient states: </a:t>
            </a:r>
            <a:r>
              <a:rPr lang="en-US" sz="1600" baseline="0">
                <a:solidFill>
                  <a:schemeClr val="accent1"/>
                </a:solidFill>
                <a:latin typeface="Calibri"/>
                <a:ea typeface="Segoe UI"/>
                <a:cs typeface="Segoe UI"/>
              </a:rPr>
              <a:t>"I feel like I can't catch my breath.“</a:t>
            </a:r>
            <a:r>
              <a:rPr lang="en-US" sz="1600">
                <a:solidFill>
                  <a:schemeClr val="accent1"/>
                </a:solidFill>
                <a:latin typeface="Calibri"/>
                <a:ea typeface="Segoe UI"/>
                <a:cs typeface="Segoe UI"/>
              </a:rPr>
              <a:t>​</a:t>
            </a:r>
          </a:p>
          <a:p>
            <a:pPr rtl="0"/>
            <a:r>
              <a:rPr lang="en-US" sz="1600">
                <a:solidFill>
                  <a:schemeClr val="accent1"/>
                </a:solidFill>
                <a:latin typeface="Calibri"/>
                <a:ea typeface="Segoe UI"/>
                <a:cs typeface="Segoe UI"/>
              </a:rPr>
              <a:t>​</a:t>
            </a:r>
          </a:p>
          <a:p>
            <a:pPr rtl="0"/>
            <a:r>
              <a:rPr lang="en-US" sz="1600" baseline="0">
                <a:solidFill>
                  <a:schemeClr val="accent1"/>
                </a:solidFill>
                <a:latin typeface="Calibri"/>
                <a:ea typeface="Segoe UI"/>
                <a:cs typeface="Segoe UI"/>
              </a:rPr>
              <a:t>You verify the vitals, sit him up, and increase oxygen to 4L, but SpO2 only increases to 90%.</a:t>
            </a:r>
            <a:r>
              <a:rPr lang="en-US" sz="1600">
                <a:solidFill>
                  <a:schemeClr val="accent1"/>
                </a:solidFill>
                <a:latin typeface="Calibri"/>
                <a:ea typeface="Segoe UI"/>
                <a:cs typeface="Segoe UI"/>
              </a:rPr>
              <a:t>​</a:t>
            </a:r>
          </a:p>
          <a:p>
            <a:pPr rtl="0"/>
            <a:r>
              <a:rPr lang="en-US" sz="1600">
                <a:solidFill>
                  <a:schemeClr val="accent1"/>
                </a:solidFill>
                <a:latin typeface="Calibri"/>
                <a:ea typeface="Segoe UI"/>
                <a:cs typeface="Segoe UI"/>
              </a:rPr>
              <a:t>​</a:t>
            </a:r>
          </a:p>
          <a:p>
            <a:pPr rtl="0"/>
            <a:r>
              <a:rPr lang="en-US" sz="1600" baseline="0">
                <a:solidFill>
                  <a:schemeClr val="accent1"/>
                </a:solidFill>
                <a:latin typeface="Calibri"/>
                <a:ea typeface="Segoe UI"/>
                <a:cs typeface="Segoe UI"/>
              </a:rPr>
              <a:t>He remains tachypneic and anxious.</a:t>
            </a:r>
          </a:p>
          <a:p>
            <a:pPr algn="ctr"/>
            <a:endParaRPr lang="en-US"/>
          </a:p>
        </p:txBody>
      </p:sp>
      <p:sp>
        <p:nvSpPr>
          <p:cNvPr id="10" name="TextBox 9">
            <a:extLst>
              <a:ext uri="{FF2B5EF4-FFF2-40B4-BE49-F238E27FC236}">
                <a16:creationId xmlns:a16="http://schemas.microsoft.com/office/drawing/2014/main" id="{986EE6CF-3B09-AD4C-5FE5-FA6A4B54E2B0}"/>
              </a:ext>
            </a:extLst>
          </p:cNvPr>
          <p:cNvSpPr txBox="1"/>
          <p:nvPr/>
        </p:nvSpPr>
        <p:spPr>
          <a:xfrm>
            <a:off x="7959680" y="4421909"/>
            <a:ext cx="3069269"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chemeClr val="accent1"/>
                </a:solidFill>
                <a:latin typeface="Aptos"/>
              </a:rPr>
              <a:t>Prepare to call the Physician using SBAR- what do you say?</a:t>
            </a:r>
          </a:p>
          <a:p>
            <a:pPr algn="ctr"/>
            <a:endParaRPr lang="en-US"/>
          </a:p>
        </p:txBody>
      </p:sp>
    </p:spTree>
    <p:extLst>
      <p:ext uri="{BB962C8B-B14F-4D97-AF65-F5344CB8AC3E}">
        <p14:creationId xmlns:p14="http://schemas.microsoft.com/office/powerpoint/2010/main" val="26180339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31B00-7C21-0B5A-AD95-4EBEB65BC7C1}"/>
            </a:ext>
          </a:extLst>
        </p:cNvPr>
        <p:cNvGrpSpPr/>
        <p:nvPr/>
      </p:nvGrpSpPr>
      <p:grpSpPr>
        <a:xfrm>
          <a:off x="0" y="0"/>
          <a:ext cx="0" cy="0"/>
          <a:chOff x="0" y="0"/>
          <a:chExt cx="0" cy="0"/>
        </a:xfrm>
      </p:grpSpPr>
      <p:pic>
        <p:nvPicPr>
          <p:cNvPr id="9" name="Picture 8" descr="A blue and white rectangular sign with white text&#10;&#10;AI-generated content may be incorrect.">
            <a:extLst>
              <a:ext uri="{FF2B5EF4-FFF2-40B4-BE49-F238E27FC236}">
                <a16:creationId xmlns:a16="http://schemas.microsoft.com/office/drawing/2014/main" id="{5D8D7588-AE41-4075-2EE7-A4356413D04E}"/>
              </a:ext>
            </a:extLst>
          </p:cNvPr>
          <p:cNvPicPr>
            <a:picLocks noChangeAspect="1"/>
          </p:cNvPicPr>
          <p:nvPr/>
        </p:nvPicPr>
        <p:blipFill>
          <a:blip r:embed="rId3"/>
          <a:srcRect l="4142" t="8475" r="3550" b="4661"/>
          <a:stretch>
            <a:fillRect/>
          </a:stretch>
        </p:blipFill>
        <p:spPr>
          <a:xfrm>
            <a:off x="3366109" y="-3605"/>
            <a:ext cx="5160995" cy="6745743"/>
          </a:xfrm>
          <a:prstGeom prst="rect">
            <a:avLst/>
          </a:prstGeom>
        </p:spPr>
      </p:pic>
      <p:sp>
        <p:nvSpPr>
          <p:cNvPr id="3" name="Text Placeholder 2">
            <a:extLst>
              <a:ext uri="{FF2B5EF4-FFF2-40B4-BE49-F238E27FC236}">
                <a16:creationId xmlns:a16="http://schemas.microsoft.com/office/drawing/2014/main" id="{A2063742-0957-3D8C-5D8A-BE1F2F67F890}"/>
              </a:ext>
            </a:extLst>
          </p:cNvPr>
          <p:cNvSpPr>
            <a:spLocks noGrp="1"/>
          </p:cNvSpPr>
          <p:nvPr>
            <p:ph type="body" idx="1"/>
          </p:nvPr>
        </p:nvSpPr>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sp>
        <p:nvSpPr>
          <p:cNvPr id="5" name="Rectangle 4">
            <a:extLst>
              <a:ext uri="{FF2B5EF4-FFF2-40B4-BE49-F238E27FC236}">
                <a16:creationId xmlns:a16="http://schemas.microsoft.com/office/drawing/2014/main" id="{26309785-2AEE-D1E1-B0CA-D797AA26A450}"/>
              </a:ext>
            </a:extLst>
          </p:cNvPr>
          <p:cNvSpPr/>
          <p:nvPr/>
        </p:nvSpPr>
        <p:spPr>
          <a:xfrm>
            <a:off x="4614633" y="284234"/>
            <a:ext cx="3310498" cy="9028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047E33B-375F-F204-3CF6-9E2E0A15B698}"/>
              </a:ext>
            </a:extLst>
          </p:cNvPr>
          <p:cNvSpPr txBox="1"/>
          <p:nvPr/>
        </p:nvSpPr>
        <p:spPr>
          <a:xfrm>
            <a:off x="4611497" y="290460"/>
            <a:ext cx="3556003"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a:solidFill>
                  <a:schemeClr val="accent1"/>
                </a:solidFill>
                <a:latin typeface="Calibri"/>
                <a:ea typeface="Calibri"/>
                <a:cs typeface="Calibri"/>
              </a:rPr>
              <a:t>“This is [Your Name], the nurse caring for Mr. John Taylor in Room 304. I'm calling because he has developed increased shortness of breath and oxygen desaturation this evening.”</a:t>
            </a:r>
            <a:endParaRPr lang="en-US" sz="1400">
              <a:solidFill>
                <a:schemeClr val="accent1"/>
              </a:solidFill>
              <a:latin typeface="Calibri"/>
              <a:ea typeface="Calibri"/>
              <a:cs typeface="Calibri"/>
            </a:endParaRPr>
          </a:p>
          <a:p>
            <a:pPr algn="ctr"/>
            <a:endParaRPr lang="en-US"/>
          </a:p>
        </p:txBody>
      </p:sp>
      <p:sp>
        <p:nvSpPr>
          <p:cNvPr id="10" name="Rectangle 9">
            <a:extLst>
              <a:ext uri="{FF2B5EF4-FFF2-40B4-BE49-F238E27FC236}">
                <a16:creationId xmlns:a16="http://schemas.microsoft.com/office/drawing/2014/main" id="{97196473-5847-9470-7A8F-7F9F01879757}"/>
              </a:ext>
            </a:extLst>
          </p:cNvPr>
          <p:cNvSpPr/>
          <p:nvPr/>
        </p:nvSpPr>
        <p:spPr>
          <a:xfrm>
            <a:off x="4614632" y="1540865"/>
            <a:ext cx="3430813" cy="119696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DE0F2FE-BBD0-B64D-694A-A671CB367528}"/>
              </a:ext>
            </a:extLst>
          </p:cNvPr>
          <p:cNvSpPr/>
          <p:nvPr/>
        </p:nvSpPr>
        <p:spPr>
          <a:xfrm>
            <a:off x="4601264" y="3185181"/>
            <a:ext cx="3323866" cy="138412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98C25B1-54E1-6907-F43B-E717826C5683}"/>
              </a:ext>
            </a:extLst>
          </p:cNvPr>
          <p:cNvSpPr/>
          <p:nvPr/>
        </p:nvSpPr>
        <p:spPr>
          <a:xfrm>
            <a:off x="4614631" y="4963180"/>
            <a:ext cx="3310498" cy="87612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80FBD06-6BEF-B500-AF7E-DAE032F5DD4F}"/>
              </a:ext>
            </a:extLst>
          </p:cNvPr>
          <p:cNvSpPr txBox="1"/>
          <p:nvPr/>
        </p:nvSpPr>
        <p:spPr>
          <a:xfrm>
            <a:off x="4611497" y="1524000"/>
            <a:ext cx="3556002"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a:solidFill>
                  <a:schemeClr val="accent1"/>
                </a:solidFill>
                <a:latin typeface="Calibri"/>
                <a:ea typeface="Segoe UI"/>
                <a:cs typeface="Segoe UI"/>
              </a:rPr>
              <a:t>“He’s a 72-year-old male admitted yesterday with community-acquired pneumonia. He has a history of COPD, hypertension, and diabetes. He’s been on 2L nasal cannula with stable saturations around 94%, but this has changed.”</a:t>
            </a:r>
            <a:endParaRPr lang="en-US" sz="1400">
              <a:solidFill>
                <a:schemeClr val="accent1"/>
              </a:solidFill>
            </a:endParaRPr>
          </a:p>
          <a:p>
            <a:pPr algn="ctr"/>
            <a:endParaRPr lang="en-US"/>
          </a:p>
        </p:txBody>
      </p:sp>
      <p:sp>
        <p:nvSpPr>
          <p:cNvPr id="7" name="TextBox 6">
            <a:extLst>
              <a:ext uri="{FF2B5EF4-FFF2-40B4-BE49-F238E27FC236}">
                <a16:creationId xmlns:a16="http://schemas.microsoft.com/office/drawing/2014/main" id="{A5E65669-F8A7-F8A0-F680-A4E208F91837}"/>
              </a:ext>
            </a:extLst>
          </p:cNvPr>
          <p:cNvSpPr txBox="1"/>
          <p:nvPr/>
        </p:nvSpPr>
        <p:spPr>
          <a:xfrm>
            <a:off x="4611497" y="3376741"/>
            <a:ext cx="3556002"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a:solidFill>
                  <a:schemeClr val="accent1"/>
                </a:solidFill>
                <a:latin typeface="Calibri"/>
                <a:ea typeface="Segoe UI"/>
                <a:cs typeface="Segoe UI"/>
              </a:rPr>
              <a:t>“Now he’s more tachypneic, RR is 26, SpO2 is 89% on 2L, increased to 90% on 4L. He is using accessory muscles, and auscultation reveals new crackles in the right lower lobe.”</a:t>
            </a:r>
            <a:endParaRPr lang="en-US" sz="1400">
              <a:solidFill>
                <a:schemeClr val="accent1"/>
              </a:solidFill>
            </a:endParaRPr>
          </a:p>
          <a:p>
            <a:pPr algn="ctr"/>
            <a:endParaRPr lang="en-US"/>
          </a:p>
        </p:txBody>
      </p:sp>
      <p:sp>
        <p:nvSpPr>
          <p:cNvPr id="8" name="TextBox 7">
            <a:extLst>
              <a:ext uri="{FF2B5EF4-FFF2-40B4-BE49-F238E27FC236}">
                <a16:creationId xmlns:a16="http://schemas.microsoft.com/office/drawing/2014/main" id="{094F6364-9814-C482-18A3-F380EEAA5859}"/>
              </a:ext>
            </a:extLst>
          </p:cNvPr>
          <p:cNvSpPr txBox="1"/>
          <p:nvPr/>
        </p:nvSpPr>
        <p:spPr>
          <a:xfrm>
            <a:off x="4624866" y="4968192"/>
            <a:ext cx="3515895"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a:solidFill>
                  <a:schemeClr val="accent1"/>
                </a:solidFill>
                <a:latin typeface="Calibri"/>
                <a:ea typeface="Calibri"/>
                <a:cs typeface="Calibri"/>
              </a:rPr>
              <a:t>“I’m concerned about possible worsening of pneumonia or early respiratory failure. Do you want a chest X-ray and maybe an ABG? Would you like to increase O2?</a:t>
            </a:r>
            <a:endParaRPr lang="en-US" sz="1400">
              <a:solidFill>
                <a:schemeClr val="accent1"/>
              </a:solidFill>
              <a:latin typeface="Calibri"/>
              <a:ea typeface="Calibri"/>
              <a:cs typeface="Calibri"/>
            </a:endParaRPr>
          </a:p>
          <a:p>
            <a:pPr algn="ctr"/>
            <a:endParaRPr lang="en-US"/>
          </a:p>
        </p:txBody>
      </p:sp>
    </p:spTree>
    <p:extLst>
      <p:ext uri="{BB962C8B-B14F-4D97-AF65-F5344CB8AC3E}">
        <p14:creationId xmlns:p14="http://schemas.microsoft.com/office/powerpoint/2010/main" val="40378076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66215-68F8-F3DD-8033-80984B99F428}"/>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34276B60-0B93-7B4D-EC62-FFAED1431174}"/>
              </a:ext>
            </a:extLst>
          </p:cNvPr>
          <p:cNvSpPr>
            <a:spLocks noGrp="1"/>
          </p:cNvSpPr>
          <p:nvPr>
            <p:ph type="body" idx="4294967295"/>
          </p:nvPr>
        </p:nvSpPr>
        <p:spPr>
          <a:xfrm>
            <a:off x="0" y="2108200"/>
            <a:ext cx="7550150" cy="4057650"/>
          </a:xfrm>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sp>
        <p:nvSpPr>
          <p:cNvPr id="4" name="TextBox 3">
            <a:extLst>
              <a:ext uri="{FF2B5EF4-FFF2-40B4-BE49-F238E27FC236}">
                <a16:creationId xmlns:a16="http://schemas.microsoft.com/office/drawing/2014/main" id="{2B92AAB0-72DA-74FB-35C7-6FC9A6CF51D1}"/>
              </a:ext>
            </a:extLst>
          </p:cNvPr>
          <p:cNvSpPr txBox="1"/>
          <p:nvPr/>
        </p:nvSpPr>
        <p:spPr>
          <a:xfrm>
            <a:off x="451107" y="774902"/>
            <a:ext cx="8382000" cy="12695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5850" b="1" i="0" u="none" strike="noStrike" baseline="0">
                <a:solidFill>
                  <a:srgbClr val="205C96"/>
                </a:solidFill>
                <a:latin typeface="Aptos Display"/>
              </a:rPr>
              <a:t>Case Study Practice</a:t>
            </a:r>
            <a:r>
              <a:rPr sz="5850" b="1" i="0">
                <a:solidFill>
                  <a:srgbClr val="000000"/>
                </a:solidFill>
                <a:latin typeface="Aptos Display"/>
                <a:ea typeface="Aptos Display"/>
                <a:cs typeface="Aptos Display"/>
              </a:rPr>
              <a:t>​</a:t>
            </a:r>
            <a:endParaRPr lang="en-US" b="1"/>
          </a:p>
          <a:p>
            <a:pPr algn="ctr"/>
            <a:endParaRPr lang="en-US"/>
          </a:p>
        </p:txBody>
      </p:sp>
      <p:sp>
        <p:nvSpPr>
          <p:cNvPr id="6" name="TextBox 5">
            <a:extLst>
              <a:ext uri="{FF2B5EF4-FFF2-40B4-BE49-F238E27FC236}">
                <a16:creationId xmlns:a16="http://schemas.microsoft.com/office/drawing/2014/main" id="{6DCEE2EE-9257-1133-53FD-0968F3FE89A2}"/>
              </a:ext>
            </a:extLst>
          </p:cNvPr>
          <p:cNvSpPr txBox="1"/>
          <p:nvPr/>
        </p:nvSpPr>
        <p:spPr>
          <a:xfrm>
            <a:off x="446444" y="2039151"/>
            <a:ext cx="609600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0" i="0" u="none" strike="noStrike">
                <a:solidFill>
                  <a:schemeClr val="accent1"/>
                </a:solidFill>
                <a:latin typeface="Calibri"/>
                <a:ea typeface="Calibri"/>
                <a:cs typeface="Calibri"/>
              </a:rPr>
              <a:t>2. </a:t>
            </a:r>
            <a:r>
              <a:rPr lang="en-US" sz="1600" b="1" i="0" u="none" strike="noStrike">
                <a:solidFill>
                  <a:schemeClr val="accent1"/>
                </a:solidFill>
                <a:latin typeface="Calibri"/>
                <a:ea typeface="Calibri"/>
                <a:cs typeface="Calibri"/>
              </a:rPr>
              <a:t>New Chest Discomfort in a Patient Admitted for Anemia</a:t>
            </a:r>
            <a:r>
              <a:rPr sz="1600" b="0" i="0">
                <a:solidFill>
                  <a:schemeClr val="accent1"/>
                </a:solidFill>
                <a:latin typeface="Calibri"/>
                <a:ea typeface="Calibri"/>
                <a:cs typeface="Calibri"/>
              </a:rPr>
              <a:t>​</a:t>
            </a:r>
            <a:endParaRPr lang="en-US" sz="1600">
              <a:solidFill>
                <a:schemeClr val="accent1"/>
              </a:solidFill>
              <a:latin typeface="Calibri"/>
              <a:ea typeface="Calibri"/>
              <a:cs typeface="Calibri"/>
            </a:endParaRPr>
          </a:p>
          <a:p>
            <a:pPr algn="ctr"/>
            <a:endParaRPr lang="en-US"/>
          </a:p>
        </p:txBody>
      </p:sp>
      <p:sp>
        <p:nvSpPr>
          <p:cNvPr id="7" name="TextBox 6">
            <a:extLst>
              <a:ext uri="{FF2B5EF4-FFF2-40B4-BE49-F238E27FC236}">
                <a16:creationId xmlns:a16="http://schemas.microsoft.com/office/drawing/2014/main" id="{1C46DB28-2162-DE93-3B6F-0CC20C4676A1}"/>
              </a:ext>
            </a:extLst>
          </p:cNvPr>
          <p:cNvSpPr txBox="1"/>
          <p:nvPr/>
        </p:nvSpPr>
        <p:spPr>
          <a:xfrm>
            <a:off x="442557" y="2443779"/>
            <a:ext cx="3810000"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US" sz="1600" b="1" i="0" u="none" strike="noStrike" baseline="0">
                <a:solidFill>
                  <a:schemeClr val="accent1"/>
                </a:solidFill>
                <a:latin typeface="Aptos"/>
                <a:ea typeface="Segoe UI"/>
                <a:cs typeface="Segoe UI"/>
              </a:rPr>
              <a:t>Patient Name</a:t>
            </a:r>
            <a:r>
              <a:rPr lang="en-US" sz="1600" b="0" i="0" u="none" strike="noStrike" baseline="0">
                <a:solidFill>
                  <a:schemeClr val="accent1"/>
                </a:solidFill>
                <a:latin typeface="Aptos"/>
                <a:ea typeface="Segoe UI"/>
                <a:cs typeface="Segoe UI"/>
              </a:rPr>
              <a:t>: Mr. Thomas Rivera</a:t>
            </a:r>
            <a:r>
              <a:rPr lang="en-US" sz="1600" b="0" i="0">
                <a:solidFill>
                  <a:schemeClr val="accent1"/>
                </a:solidFill>
                <a:latin typeface="Aptos"/>
                <a:ea typeface="Segoe UI"/>
                <a:cs typeface="Segoe UI"/>
              </a:rPr>
              <a:t>​</a:t>
            </a:r>
            <a:br>
              <a:rPr lang="en-US" sz="1600" b="0" i="0" dirty="0">
                <a:solidFill>
                  <a:schemeClr val="accent1"/>
                </a:solidFill>
                <a:latin typeface="Aptos"/>
                <a:ea typeface="Segoe UI"/>
                <a:cs typeface="Segoe UI"/>
              </a:rPr>
            </a:br>
            <a:r>
              <a:rPr lang="en-US" sz="1600" b="1" i="0" u="none" strike="noStrike" baseline="0">
                <a:solidFill>
                  <a:schemeClr val="accent1"/>
                </a:solidFill>
                <a:latin typeface="Aptos"/>
                <a:ea typeface="Segoe UI"/>
                <a:cs typeface="Segoe UI"/>
              </a:rPr>
              <a:t>Age</a:t>
            </a:r>
            <a:r>
              <a:rPr lang="en-US" sz="1600" b="0" i="0" u="none" strike="noStrike" baseline="0">
                <a:solidFill>
                  <a:schemeClr val="accent1"/>
                </a:solidFill>
                <a:latin typeface="Aptos"/>
                <a:ea typeface="Segoe UI"/>
                <a:cs typeface="Segoe UI"/>
              </a:rPr>
              <a:t>: 64</a:t>
            </a:r>
            <a:r>
              <a:rPr lang="en-US" sz="1600" b="0" i="0">
                <a:solidFill>
                  <a:schemeClr val="accent1"/>
                </a:solidFill>
                <a:latin typeface="Aptos"/>
                <a:ea typeface="Segoe UI"/>
                <a:cs typeface="Segoe UI"/>
              </a:rPr>
              <a:t>​</a:t>
            </a:r>
            <a:br>
              <a:rPr lang="en-US" sz="1600" b="0" i="0" dirty="0">
                <a:solidFill>
                  <a:schemeClr val="accent1"/>
                </a:solidFill>
                <a:latin typeface="Aptos"/>
                <a:ea typeface="Segoe UI"/>
                <a:cs typeface="Segoe UI"/>
              </a:rPr>
            </a:br>
            <a:r>
              <a:rPr lang="en-US" sz="1600" b="1" i="0" u="none" strike="noStrike" baseline="0">
                <a:solidFill>
                  <a:schemeClr val="accent1"/>
                </a:solidFill>
                <a:latin typeface="Aptos"/>
                <a:ea typeface="Segoe UI"/>
                <a:cs typeface="Segoe UI"/>
              </a:rPr>
              <a:t>Admitted For</a:t>
            </a:r>
            <a:r>
              <a:rPr lang="en-US" sz="1600" b="0" i="0" u="none" strike="noStrike" baseline="0">
                <a:solidFill>
                  <a:schemeClr val="accent1"/>
                </a:solidFill>
                <a:latin typeface="Aptos"/>
                <a:ea typeface="Segoe UI"/>
                <a:cs typeface="Segoe UI"/>
              </a:rPr>
              <a:t>: Symptomatic anemia (Hgb 68 on admission)</a:t>
            </a:r>
            <a:r>
              <a:rPr lang="en-US" sz="1600" b="0" i="0">
                <a:solidFill>
                  <a:schemeClr val="accent1"/>
                </a:solidFill>
                <a:latin typeface="Aptos"/>
                <a:ea typeface="Segoe UI"/>
                <a:cs typeface="Segoe UI"/>
              </a:rPr>
              <a:t>​</a:t>
            </a:r>
            <a:br>
              <a:rPr lang="en-US" sz="1600" b="0" i="0" dirty="0">
                <a:solidFill>
                  <a:schemeClr val="accent1"/>
                </a:solidFill>
                <a:latin typeface="Aptos"/>
                <a:ea typeface="Segoe UI"/>
                <a:cs typeface="Segoe UI"/>
              </a:rPr>
            </a:br>
            <a:r>
              <a:rPr lang="en-US" sz="1600" b="1" i="0" u="none" strike="noStrike" baseline="0">
                <a:solidFill>
                  <a:schemeClr val="accent1"/>
                </a:solidFill>
                <a:latin typeface="Aptos"/>
                <a:ea typeface="Segoe UI"/>
                <a:cs typeface="Segoe UI"/>
              </a:rPr>
              <a:t>Medical History</a:t>
            </a:r>
            <a:r>
              <a:rPr lang="en-US" sz="1600" b="0" i="0" u="none" strike="noStrike" baseline="0">
                <a:solidFill>
                  <a:schemeClr val="accent1"/>
                </a:solidFill>
                <a:latin typeface="Aptos"/>
                <a:ea typeface="Segoe UI"/>
                <a:cs typeface="Segoe UI"/>
              </a:rPr>
              <a:t>: Chronic kidney disease, hypertension, GERD</a:t>
            </a:r>
            <a:r>
              <a:rPr lang="en-US" sz="1600" b="0" i="0">
                <a:solidFill>
                  <a:schemeClr val="accent1"/>
                </a:solidFill>
                <a:latin typeface="Aptos"/>
                <a:ea typeface="Segoe UI"/>
                <a:cs typeface="Segoe UI"/>
              </a:rPr>
              <a:t>​</a:t>
            </a:r>
            <a:br>
              <a:rPr lang="en-US" sz="1600" b="0" i="0" dirty="0">
                <a:solidFill>
                  <a:schemeClr val="accent1"/>
                </a:solidFill>
                <a:latin typeface="Aptos"/>
                <a:ea typeface="Segoe UI"/>
                <a:cs typeface="Segoe UI"/>
              </a:rPr>
            </a:br>
            <a:r>
              <a:rPr lang="en-US" sz="1600" b="1" i="0" u="none" strike="noStrike" baseline="0">
                <a:solidFill>
                  <a:schemeClr val="accent1"/>
                </a:solidFill>
                <a:latin typeface="Aptos"/>
                <a:ea typeface="Segoe UI"/>
                <a:cs typeface="Segoe UI"/>
              </a:rPr>
              <a:t>Day of Stay</a:t>
            </a:r>
            <a:r>
              <a:rPr lang="en-US" sz="1600" b="0" i="0" u="none" strike="noStrike" baseline="0">
                <a:solidFill>
                  <a:schemeClr val="accent1"/>
                </a:solidFill>
                <a:latin typeface="Aptos"/>
                <a:ea typeface="Segoe UI"/>
                <a:cs typeface="Segoe UI"/>
              </a:rPr>
              <a:t>: Day 2</a:t>
            </a:r>
            <a:r>
              <a:rPr lang="en-US" sz="1600" b="0" i="0">
                <a:solidFill>
                  <a:schemeClr val="accent1"/>
                </a:solidFill>
                <a:latin typeface="Aptos"/>
                <a:ea typeface="Segoe UI"/>
                <a:cs typeface="Segoe UI"/>
              </a:rPr>
              <a:t>​</a:t>
            </a:r>
          </a:p>
          <a:p>
            <a:pPr algn="l" rtl="0"/>
            <a:r>
              <a:rPr lang="en-US" sz="1600" b="0" i="0">
                <a:solidFill>
                  <a:schemeClr val="accent1"/>
                </a:solidFill>
                <a:latin typeface="Aptos"/>
                <a:ea typeface="Segoe UI"/>
                <a:cs typeface="Segoe UI"/>
              </a:rPr>
              <a:t>​</a:t>
            </a:r>
          </a:p>
          <a:p>
            <a:pPr algn="l" rtl="0"/>
            <a:r>
              <a:rPr lang="en-US" sz="1600" b="0" i="0" u="none" strike="noStrike" baseline="0">
                <a:solidFill>
                  <a:schemeClr val="accent1"/>
                </a:solidFill>
                <a:latin typeface="Aptos"/>
                <a:ea typeface="Segoe UI"/>
                <a:cs typeface="Segoe UI"/>
              </a:rPr>
              <a:t>Mr. Rivera received 2 units of PRBCs last night. His hemoglobin this morning is now 82. He was up and walking with PT earlier without issue.</a:t>
            </a:r>
          </a:p>
          <a:p>
            <a:pPr algn="ctr"/>
            <a:endParaRPr lang="en-US"/>
          </a:p>
        </p:txBody>
      </p:sp>
      <p:sp>
        <p:nvSpPr>
          <p:cNvPr id="8" name="TextBox 7">
            <a:extLst>
              <a:ext uri="{FF2B5EF4-FFF2-40B4-BE49-F238E27FC236}">
                <a16:creationId xmlns:a16="http://schemas.microsoft.com/office/drawing/2014/main" id="{7788671D-8C07-6547-DF0A-3A02F06DBBCA}"/>
              </a:ext>
            </a:extLst>
          </p:cNvPr>
          <p:cNvSpPr txBox="1"/>
          <p:nvPr/>
        </p:nvSpPr>
        <p:spPr>
          <a:xfrm>
            <a:off x="4424170" y="2438959"/>
            <a:ext cx="374315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aseline="0" dirty="0">
                <a:solidFill>
                  <a:schemeClr val="accent1"/>
                </a:solidFill>
                <a:latin typeface="Aptos"/>
                <a:ea typeface="Segoe UI"/>
                <a:cs typeface="Segoe UI"/>
              </a:rPr>
              <a:t>At 1645, during your </a:t>
            </a:r>
            <a:r>
              <a:rPr lang="en-US" sz="1600">
                <a:solidFill>
                  <a:schemeClr val="accent1"/>
                </a:solidFill>
                <a:latin typeface="Aptos"/>
                <a:ea typeface="Segoe UI"/>
                <a:cs typeface="Segoe UI"/>
              </a:rPr>
              <a:t>shift assessment</a:t>
            </a:r>
            <a:r>
              <a:rPr lang="en-US" sz="1600" baseline="0" dirty="0">
                <a:solidFill>
                  <a:schemeClr val="accent1"/>
                </a:solidFill>
                <a:latin typeface="Aptos"/>
                <a:ea typeface="Segoe UI"/>
                <a:cs typeface="Segoe UI"/>
              </a:rPr>
              <a:t>, he tells you:</a:t>
            </a:r>
            <a:r>
              <a:rPr lang="en-US" sz="1600" dirty="0">
                <a:solidFill>
                  <a:schemeClr val="accent1"/>
                </a:solidFill>
                <a:latin typeface="Aptos"/>
                <a:ea typeface="Segoe UI"/>
                <a:cs typeface="Segoe UI"/>
              </a:rPr>
              <a:t>​</a:t>
            </a:r>
          </a:p>
          <a:p>
            <a:r>
              <a:rPr lang="en-US" sz="1600" i="1" baseline="0" dirty="0">
                <a:solidFill>
                  <a:schemeClr val="accent1"/>
                </a:solidFill>
                <a:latin typeface="Aptos"/>
                <a:ea typeface="Segoe UI"/>
                <a:cs typeface="Segoe UI"/>
              </a:rPr>
              <a:t>“I have some pressure </a:t>
            </a:r>
            <a:r>
              <a:rPr lang="en-US" sz="1600" i="1" dirty="0">
                <a:solidFill>
                  <a:schemeClr val="accent1"/>
                </a:solidFill>
                <a:latin typeface="Aptos"/>
                <a:ea typeface="Segoe UI"/>
                <a:cs typeface="Segoe UI"/>
              </a:rPr>
              <a:t>in my</a:t>
            </a:r>
            <a:r>
              <a:rPr lang="en-US" sz="1600" i="1" baseline="0" dirty="0">
                <a:solidFill>
                  <a:schemeClr val="accent1"/>
                </a:solidFill>
                <a:latin typeface="Aptos"/>
                <a:ea typeface="Segoe UI"/>
                <a:cs typeface="Segoe UI"/>
              </a:rPr>
              <a:t> chest—not sharp, </a:t>
            </a:r>
            <a:r>
              <a:rPr lang="en-US" sz="1600" i="1" dirty="0">
                <a:solidFill>
                  <a:schemeClr val="accent1"/>
                </a:solidFill>
                <a:latin typeface="Aptos"/>
                <a:ea typeface="Segoe UI"/>
                <a:cs typeface="Segoe UI"/>
              </a:rPr>
              <a:t>but uncomfortable</a:t>
            </a:r>
            <a:r>
              <a:rPr lang="en-US" sz="1600" i="1" baseline="0" dirty="0">
                <a:solidFill>
                  <a:schemeClr val="accent1"/>
                </a:solidFill>
                <a:latin typeface="Aptos"/>
                <a:ea typeface="Segoe UI"/>
                <a:cs typeface="Segoe UI"/>
              </a:rPr>
              <a:t>. I feel </a:t>
            </a:r>
            <a:r>
              <a:rPr lang="en-US" sz="1600" i="1">
                <a:solidFill>
                  <a:schemeClr val="accent1"/>
                </a:solidFill>
                <a:latin typeface="Aptos"/>
                <a:ea typeface="Segoe UI"/>
                <a:cs typeface="Segoe UI"/>
              </a:rPr>
              <a:t>a little</a:t>
            </a:r>
            <a:r>
              <a:rPr lang="en-US" sz="1600" i="1" baseline="0" dirty="0">
                <a:solidFill>
                  <a:schemeClr val="accent1"/>
                </a:solidFill>
                <a:latin typeface="Aptos"/>
                <a:ea typeface="Segoe UI"/>
                <a:cs typeface="Segoe UI"/>
              </a:rPr>
              <a:t> sweaty too.”</a:t>
            </a:r>
            <a:r>
              <a:rPr lang="en-US" sz="1600" dirty="0">
                <a:solidFill>
                  <a:schemeClr val="accent1"/>
                </a:solidFill>
                <a:latin typeface="Aptos"/>
                <a:ea typeface="Segoe UI"/>
                <a:cs typeface="Segoe UI"/>
              </a:rPr>
              <a:t>​</a:t>
            </a:r>
          </a:p>
          <a:p>
            <a:pPr rtl="0"/>
            <a:r>
              <a:rPr lang="en-US" sz="1600">
                <a:solidFill>
                  <a:schemeClr val="accent1"/>
                </a:solidFill>
                <a:latin typeface="Aptos"/>
                <a:ea typeface="Segoe UI"/>
                <a:cs typeface="Segoe UI"/>
              </a:rPr>
              <a:t>​</a:t>
            </a:r>
            <a:endParaRPr lang="en-US" sz="1600" dirty="0">
              <a:solidFill>
                <a:schemeClr val="accent1"/>
              </a:solidFill>
              <a:latin typeface="Aptos"/>
              <a:ea typeface="Segoe UI"/>
              <a:cs typeface="Segoe UI"/>
            </a:endParaRPr>
          </a:p>
          <a:p>
            <a:r>
              <a:rPr lang="en-US" sz="1600" baseline="0" dirty="0">
                <a:solidFill>
                  <a:schemeClr val="accent1"/>
                </a:solidFill>
                <a:latin typeface="Aptos"/>
                <a:ea typeface="Segoe UI"/>
                <a:cs typeface="Segoe UI"/>
              </a:rPr>
              <a:t>He rates the pressure at 3/10.No radiation, no nausea </a:t>
            </a:r>
            <a:r>
              <a:rPr lang="en-US" sz="1600">
                <a:solidFill>
                  <a:schemeClr val="accent1"/>
                </a:solidFill>
                <a:latin typeface="Aptos"/>
                <a:ea typeface="Segoe UI"/>
                <a:cs typeface="Segoe UI"/>
              </a:rPr>
              <a:t>or vomiting</a:t>
            </a:r>
            <a:r>
              <a:rPr lang="en-US" sz="1600" baseline="0" dirty="0">
                <a:solidFill>
                  <a:schemeClr val="accent1"/>
                </a:solidFill>
                <a:latin typeface="Aptos"/>
                <a:ea typeface="Segoe UI"/>
                <a:cs typeface="Segoe UI"/>
              </a:rPr>
              <a:t>. </a:t>
            </a:r>
            <a:r>
              <a:rPr lang="en-US" sz="1600" baseline="0">
                <a:solidFill>
                  <a:schemeClr val="accent1"/>
                </a:solidFill>
                <a:latin typeface="Aptos"/>
                <a:ea typeface="Segoe UI"/>
                <a:cs typeface="Segoe UI"/>
              </a:rPr>
              <a:t>He's anxious </a:t>
            </a:r>
            <a:r>
              <a:rPr lang="en-US" sz="1600">
                <a:solidFill>
                  <a:schemeClr val="accent1"/>
                </a:solidFill>
                <a:latin typeface="Aptos"/>
                <a:ea typeface="Segoe UI"/>
                <a:cs typeface="Segoe UI"/>
              </a:rPr>
              <a:t>but alert</a:t>
            </a:r>
            <a:r>
              <a:rPr lang="en-US" sz="1600" baseline="0" dirty="0">
                <a:solidFill>
                  <a:schemeClr val="accent1"/>
                </a:solidFill>
                <a:latin typeface="Aptos"/>
                <a:ea typeface="Segoe UI"/>
                <a:cs typeface="Segoe UI"/>
              </a:rPr>
              <a:t>.</a:t>
            </a:r>
          </a:p>
          <a:p>
            <a:pPr algn="ctr"/>
            <a:endParaRPr lang="en-US"/>
          </a:p>
        </p:txBody>
      </p:sp>
      <p:sp>
        <p:nvSpPr>
          <p:cNvPr id="9" name="TextBox 8">
            <a:extLst>
              <a:ext uri="{FF2B5EF4-FFF2-40B4-BE49-F238E27FC236}">
                <a16:creationId xmlns:a16="http://schemas.microsoft.com/office/drawing/2014/main" id="{6F0C6777-85AB-E154-3546-51145EFE5B8E}"/>
              </a:ext>
            </a:extLst>
          </p:cNvPr>
          <p:cNvSpPr txBox="1"/>
          <p:nvPr/>
        </p:nvSpPr>
        <p:spPr>
          <a:xfrm>
            <a:off x="8725693" y="2439270"/>
            <a:ext cx="3039140"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1600" b="1" baseline="0">
                <a:solidFill>
                  <a:schemeClr val="accent1"/>
                </a:solidFill>
                <a:latin typeface="Aptos"/>
                <a:ea typeface="Segoe UI"/>
                <a:cs typeface="Segoe UI"/>
              </a:rPr>
              <a:t>Vital signs</a:t>
            </a:r>
            <a:r>
              <a:rPr lang="en-US" sz="1600" baseline="0">
                <a:solidFill>
                  <a:schemeClr val="accent1"/>
                </a:solidFill>
                <a:latin typeface="Aptos"/>
                <a:ea typeface="Segoe UI"/>
                <a:cs typeface="Segoe UI"/>
              </a:rPr>
              <a:t>:</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Temp: 36.8</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HR: 102</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BP: 148/88</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RR: 20</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SpO2: 95% room air</a:t>
            </a:r>
          </a:p>
          <a:p>
            <a:pPr algn="ctr"/>
            <a:endParaRPr lang="en-US"/>
          </a:p>
        </p:txBody>
      </p:sp>
      <p:sp>
        <p:nvSpPr>
          <p:cNvPr id="10" name="TextBox 9">
            <a:extLst>
              <a:ext uri="{FF2B5EF4-FFF2-40B4-BE49-F238E27FC236}">
                <a16:creationId xmlns:a16="http://schemas.microsoft.com/office/drawing/2014/main" id="{89B4BDDF-88F6-11A0-028B-8841311F9859}"/>
              </a:ext>
            </a:extLst>
          </p:cNvPr>
          <p:cNvSpPr txBox="1"/>
          <p:nvPr/>
        </p:nvSpPr>
        <p:spPr>
          <a:xfrm>
            <a:off x="8728958" y="4097421"/>
            <a:ext cx="2739284"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baseline="0" dirty="0">
                <a:solidFill>
                  <a:schemeClr val="accent1"/>
                </a:solidFill>
                <a:latin typeface="Aptos"/>
                <a:ea typeface="Segoe UI"/>
                <a:cs typeface="Segoe UI"/>
              </a:rPr>
              <a:t>Lung </a:t>
            </a:r>
            <a:r>
              <a:rPr lang="en-US" sz="1600" b="1" baseline="0">
                <a:solidFill>
                  <a:schemeClr val="accent1"/>
                </a:solidFill>
                <a:latin typeface="Aptos"/>
                <a:ea typeface="Segoe UI"/>
                <a:cs typeface="Segoe UI"/>
              </a:rPr>
              <a:t>sounds:</a:t>
            </a:r>
            <a:r>
              <a:rPr lang="en-US" sz="1600" b="1">
                <a:solidFill>
                  <a:schemeClr val="accent1"/>
                </a:solidFill>
                <a:latin typeface="Aptos"/>
                <a:ea typeface="Segoe UI"/>
                <a:cs typeface="Segoe UI"/>
              </a:rPr>
              <a:t> </a:t>
            </a:r>
            <a:r>
              <a:rPr lang="en-US" sz="1600">
                <a:solidFill>
                  <a:schemeClr val="accent1"/>
                </a:solidFill>
                <a:latin typeface="Aptos"/>
                <a:ea typeface="Segoe UI"/>
                <a:cs typeface="Segoe UI"/>
              </a:rPr>
              <a:t>Good</a:t>
            </a:r>
            <a:r>
              <a:rPr lang="en-US" sz="1600" baseline="0" dirty="0">
                <a:solidFill>
                  <a:schemeClr val="accent1"/>
                </a:solidFill>
                <a:latin typeface="Aptos"/>
                <a:ea typeface="Segoe UI"/>
                <a:cs typeface="Segoe UI"/>
              </a:rPr>
              <a:t> </a:t>
            </a:r>
            <a:r>
              <a:rPr lang="en-US" sz="1600">
                <a:solidFill>
                  <a:schemeClr val="accent1"/>
                </a:solidFill>
                <a:latin typeface="Aptos"/>
                <a:ea typeface="Segoe UI"/>
                <a:cs typeface="Segoe UI"/>
              </a:rPr>
              <a:t>air entry</a:t>
            </a:r>
            <a:r>
              <a:rPr lang="en-US" sz="1600" baseline="0" dirty="0">
                <a:solidFill>
                  <a:schemeClr val="accent1"/>
                </a:solidFill>
                <a:latin typeface="Aptos"/>
                <a:ea typeface="Segoe UI"/>
                <a:cs typeface="Segoe UI"/>
              </a:rPr>
              <a:t>/clear.</a:t>
            </a:r>
            <a:r>
              <a:rPr lang="en-US" sz="1600" dirty="0">
                <a:solidFill>
                  <a:schemeClr val="accent1"/>
                </a:solidFill>
                <a:latin typeface="Aptos"/>
                <a:ea typeface="Segoe UI"/>
                <a:cs typeface="Segoe UI"/>
              </a:rPr>
              <a:t>​</a:t>
            </a:r>
          </a:p>
          <a:p>
            <a:pPr rtl="0"/>
            <a:r>
              <a:rPr lang="en-US" sz="1600">
                <a:solidFill>
                  <a:schemeClr val="accent1"/>
                </a:solidFill>
                <a:latin typeface="Aptos"/>
                <a:ea typeface="Segoe UI"/>
                <a:cs typeface="Segoe UI"/>
              </a:rPr>
              <a:t>​</a:t>
            </a:r>
            <a:endParaRPr lang="en-US" sz="1600" dirty="0">
              <a:solidFill>
                <a:schemeClr val="accent1"/>
              </a:solidFill>
              <a:latin typeface="Aptos"/>
              <a:ea typeface="Segoe UI"/>
              <a:cs typeface="Segoe UI"/>
            </a:endParaRPr>
          </a:p>
          <a:p>
            <a:r>
              <a:rPr lang="en-US" sz="1600" b="1" baseline="0">
                <a:solidFill>
                  <a:schemeClr val="accent1"/>
                </a:solidFill>
                <a:latin typeface="Aptos"/>
                <a:ea typeface="Segoe UI"/>
                <a:cs typeface="Segoe UI"/>
              </a:rPr>
              <a:t>Skin</a:t>
            </a:r>
            <a:r>
              <a:rPr lang="en-US" sz="1600" b="1">
                <a:solidFill>
                  <a:schemeClr val="accent1"/>
                </a:solidFill>
                <a:latin typeface="Aptos"/>
                <a:ea typeface="Segoe UI"/>
                <a:cs typeface="Segoe UI"/>
              </a:rPr>
              <a:t>:</a:t>
            </a:r>
            <a:r>
              <a:rPr lang="en-US" sz="1600">
                <a:solidFill>
                  <a:schemeClr val="accent1"/>
                </a:solidFill>
                <a:latin typeface="Aptos"/>
                <a:ea typeface="Segoe UI"/>
                <a:cs typeface="Segoe UI"/>
              </a:rPr>
              <a:t> Cool</a:t>
            </a:r>
            <a:r>
              <a:rPr lang="en-US" sz="1600" baseline="0">
                <a:solidFill>
                  <a:schemeClr val="accent1"/>
                </a:solidFill>
                <a:latin typeface="Aptos"/>
                <a:ea typeface="Segoe UI"/>
                <a:cs typeface="Segoe UI"/>
              </a:rPr>
              <a:t> </a:t>
            </a:r>
            <a:r>
              <a:rPr lang="en-US" sz="1600" dirty="0">
                <a:solidFill>
                  <a:schemeClr val="accent1"/>
                </a:solidFill>
                <a:latin typeface="Aptos"/>
                <a:ea typeface="Segoe UI"/>
                <a:cs typeface="Segoe UI"/>
              </a:rPr>
              <a:t>and diaphoretic</a:t>
            </a:r>
            <a:endParaRPr lang="en-US" sz="1600" baseline="0" dirty="0">
              <a:solidFill>
                <a:schemeClr val="accent1"/>
              </a:solidFill>
              <a:latin typeface="Aptos"/>
              <a:ea typeface="Segoe UI"/>
              <a:cs typeface="Segoe UI"/>
            </a:endParaRPr>
          </a:p>
          <a:p>
            <a:pPr algn="ctr"/>
            <a:endParaRPr lang="en-US"/>
          </a:p>
        </p:txBody>
      </p:sp>
      <p:sp>
        <p:nvSpPr>
          <p:cNvPr id="11" name="TextBox 10">
            <a:extLst>
              <a:ext uri="{FF2B5EF4-FFF2-40B4-BE49-F238E27FC236}">
                <a16:creationId xmlns:a16="http://schemas.microsoft.com/office/drawing/2014/main" id="{97DAF501-6EDF-FB46-8DBE-AEE98C1798D3}"/>
              </a:ext>
            </a:extLst>
          </p:cNvPr>
          <p:cNvSpPr txBox="1"/>
          <p:nvPr/>
        </p:nvSpPr>
        <p:spPr>
          <a:xfrm>
            <a:off x="5368509" y="5460533"/>
            <a:ext cx="6096000"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1"/>
                </a:solidFill>
                <a:latin typeface="Aptos"/>
              </a:rPr>
              <a:t>Prepare to call the Physician using SBAR- what do you say?</a:t>
            </a:r>
            <a:endParaRPr lang="en-US" b="1">
              <a:solidFill>
                <a:schemeClr val="accent1"/>
              </a:solidFill>
              <a:latin typeface="Aptos"/>
            </a:endParaRPr>
          </a:p>
          <a:p>
            <a:pPr algn="ctr"/>
            <a:endParaRPr lang="en-US"/>
          </a:p>
        </p:txBody>
      </p:sp>
    </p:spTree>
    <p:extLst>
      <p:ext uri="{BB962C8B-B14F-4D97-AF65-F5344CB8AC3E}">
        <p14:creationId xmlns:p14="http://schemas.microsoft.com/office/powerpoint/2010/main" val="36209347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05EDB-A44B-F060-B801-02A156B48E05}"/>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06D6F32C-3A70-9D44-C4F6-492B1F1DD72B}"/>
              </a:ext>
            </a:extLst>
          </p:cNvPr>
          <p:cNvSpPr>
            <a:spLocks noGrp="1"/>
          </p:cNvSpPr>
          <p:nvPr>
            <p:ph type="body" idx="1"/>
          </p:nvPr>
        </p:nvSpPr>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pic>
        <p:nvPicPr>
          <p:cNvPr id="6" name="Picture 5" descr="A blue and white rectangular sign with white text&#10;&#10;AI-generated content may be incorrect.">
            <a:extLst>
              <a:ext uri="{FF2B5EF4-FFF2-40B4-BE49-F238E27FC236}">
                <a16:creationId xmlns:a16="http://schemas.microsoft.com/office/drawing/2014/main" id="{5E5994CE-E540-766A-C6CC-6845F82D3644}"/>
              </a:ext>
            </a:extLst>
          </p:cNvPr>
          <p:cNvPicPr>
            <a:picLocks noChangeAspect="1"/>
          </p:cNvPicPr>
          <p:nvPr/>
        </p:nvPicPr>
        <p:blipFill>
          <a:blip r:embed="rId3"/>
          <a:srcRect l="4142" t="8475" r="3550" b="4661"/>
          <a:stretch>
            <a:fillRect/>
          </a:stretch>
        </p:blipFill>
        <p:spPr>
          <a:xfrm>
            <a:off x="3366109" y="-3605"/>
            <a:ext cx="5160995" cy="6745743"/>
          </a:xfrm>
          <a:prstGeom prst="rect">
            <a:avLst/>
          </a:prstGeom>
        </p:spPr>
      </p:pic>
      <p:sp>
        <p:nvSpPr>
          <p:cNvPr id="8" name="Rectangle 7">
            <a:extLst>
              <a:ext uri="{FF2B5EF4-FFF2-40B4-BE49-F238E27FC236}">
                <a16:creationId xmlns:a16="http://schemas.microsoft.com/office/drawing/2014/main" id="{754020AD-98A0-63CF-D63A-2E5884862DB9}"/>
              </a:ext>
            </a:extLst>
          </p:cNvPr>
          <p:cNvSpPr/>
          <p:nvPr/>
        </p:nvSpPr>
        <p:spPr>
          <a:xfrm>
            <a:off x="4614633" y="300954"/>
            <a:ext cx="3444255" cy="85270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DC5BC6C-0D66-E282-B058-F6E7F0B65452}"/>
              </a:ext>
            </a:extLst>
          </p:cNvPr>
          <p:cNvSpPr/>
          <p:nvPr/>
        </p:nvSpPr>
        <p:spPr>
          <a:xfrm>
            <a:off x="4614632" y="1570953"/>
            <a:ext cx="3444255" cy="116017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18C339D-9C53-E954-7216-8F06CC9094D1}"/>
              </a:ext>
            </a:extLst>
          </p:cNvPr>
          <p:cNvSpPr/>
          <p:nvPr/>
        </p:nvSpPr>
        <p:spPr>
          <a:xfrm>
            <a:off x="4614633" y="3175164"/>
            <a:ext cx="3444255" cy="13874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F5DF7A9-D96F-1F3A-9FE6-5063CD04035B}"/>
              </a:ext>
            </a:extLst>
          </p:cNvPr>
          <p:cNvSpPr/>
          <p:nvPr/>
        </p:nvSpPr>
        <p:spPr>
          <a:xfrm>
            <a:off x="4614632" y="5020006"/>
            <a:ext cx="3444255" cy="85270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442B2A4-A355-A11F-1548-0FC7088B09AF}"/>
              </a:ext>
            </a:extLst>
          </p:cNvPr>
          <p:cNvSpPr txBox="1"/>
          <p:nvPr/>
        </p:nvSpPr>
        <p:spPr>
          <a:xfrm>
            <a:off x="4615992" y="307474"/>
            <a:ext cx="3435684"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a:solidFill>
                  <a:schemeClr val="accent1"/>
                </a:solidFill>
                <a:latin typeface="Calibri"/>
                <a:ea typeface="Segoe UI"/>
                <a:cs typeface="Segoe UI"/>
              </a:rPr>
              <a:t>“This is [Your Name], the nurse caring for Mr. Thomas Rivera in Room 311. I’m calling to report that he’s experiencing new chest pressure and mild diaphoresis.”</a:t>
            </a:r>
            <a:endParaRPr lang="en-US" sz="1400">
              <a:solidFill>
                <a:schemeClr val="accent1"/>
              </a:solidFill>
            </a:endParaRPr>
          </a:p>
          <a:p>
            <a:pPr algn="ctr"/>
            <a:endParaRPr lang="en-US"/>
          </a:p>
        </p:txBody>
      </p:sp>
      <p:sp>
        <p:nvSpPr>
          <p:cNvPr id="4" name="TextBox 3">
            <a:extLst>
              <a:ext uri="{FF2B5EF4-FFF2-40B4-BE49-F238E27FC236}">
                <a16:creationId xmlns:a16="http://schemas.microsoft.com/office/drawing/2014/main" id="{1FFC7F42-FA08-8047-C673-2A4961F4335B}"/>
              </a:ext>
            </a:extLst>
          </p:cNvPr>
          <p:cNvSpPr txBox="1"/>
          <p:nvPr/>
        </p:nvSpPr>
        <p:spPr>
          <a:xfrm>
            <a:off x="4612105" y="1570790"/>
            <a:ext cx="3662948"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a:solidFill>
                  <a:schemeClr val="accent1"/>
                </a:solidFill>
                <a:latin typeface="Calibri"/>
                <a:ea typeface="Calibri"/>
                <a:cs typeface="Calibri"/>
              </a:rPr>
              <a:t>“He’s a 64-year-old admitted yesterday for symptomatic anemia. He has CKD and hypertension but no history of cardiac issues. He received 2 units of blood last night. He was feeling fine earlier today.”</a:t>
            </a:r>
            <a:endParaRPr lang="en-US" sz="1400">
              <a:solidFill>
                <a:schemeClr val="accent1"/>
              </a:solidFill>
              <a:latin typeface="Calibri"/>
              <a:ea typeface="Calibri"/>
              <a:cs typeface="Calibri"/>
            </a:endParaRPr>
          </a:p>
          <a:p>
            <a:pPr algn="ctr"/>
            <a:endParaRPr lang="en-US"/>
          </a:p>
        </p:txBody>
      </p:sp>
      <p:sp>
        <p:nvSpPr>
          <p:cNvPr id="5" name="TextBox 4">
            <a:extLst>
              <a:ext uri="{FF2B5EF4-FFF2-40B4-BE49-F238E27FC236}">
                <a16:creationId xmlns:a16="http://schemas.microsoft.com/office/drawing/2014/main" id="{11A9D9E8-B7B3-C2FC-F1F7-F9E5C51878E3}"/>
              </a:ext>
            </a:extLst>
          </p:cNvPr>
          <p:cNvSpPr txBox="1"/>
          <p:nvPr/>
        </p:nvSpPr>
        <p:spPr>
          <a:xfrm>
            <a:off x="4612105" y="3175000"/>
            <a:ext cx="3530042"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dirty="0">
                <a:solidFill>
                  <a:schemeClr val="accent1"/>
                </a:solidFill>
                <a:latin typeface="Calibri"/>
                <a:ea typeface="Segoe UI"/>
                <a:cs typeface="Segoe UI"/>
              </a:rPr>
              <a:t>“He now reports a 3/10 chest pressure, says it feels like heaviness—not sharp pain. Vitals are: HR 102, BP 148/88, RR 20, SpO2 95%. He looks </a:t>
            </a:r>
            <a:r>
              <a:rPr lang="en-US" sz="1400" baseline="0">
                <a:solidFill>
                  <a:schemeClr val="accent1"/>
                </a:solidFill>
                <a:latin typeface="Calibri"/>
                <a:ea typeface="Segoe UI"/>
                <a:cs typeface="Segoe UI"/>
              </a:rPr>
              <a:t>anxious and slightly diaphoretic.”</a:t>
            </a:r>
            <a:endParaRPr lang="en-US" sz="1400">
              <a:solidFill>
                <a:schemeClr val="accent1"/>
              </a:solidFill>
            </a:endParaRPr>
          </a:p>
          <a:p>
            <a:pPr algn="ctr"/>
            <a:endParaRPr lang="en-US"/>
          </a:p>
        </p:txBody>
      </p:sp>
      <p:sp>
        <p:nvSpPr>
          <p:cNvPr id="7" name="TextBox 6">
            <a:extLst>
              <a:ext uri="{FF2B5EF4-FFF2-40B4-BE49-F238E27FC236}">
                <a16:creationId xmlns:a16="http://schemas.microsoft.com/office/drawing/2014/main" id="{DF492922-749A-3264-7AC2-0D65B46BF80C}"/>
              </a:ext>
            </a:extLst>
          </p:cNvPr>
          <p:cNvSpPr txBox="1"/>
          <p:nvPr/>
        </p:nvSpPr>
        <p:spPr>
          <a:xfrm>
            <a:off x="4612105" y="5019843"/>
            <a:ext cx="3542632"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dirty="0">
                <a:solidFill>
                  <a:schemeClr val="accent1"/>
                </a:solidFill>
                <a:latin typeface="Calibri"/>
                <a:ea typeface="Segoe UI"/>
                <a:cs typeface="Segoe UI"/>
              </a:rPr>
              <a:t>“I’m concerned about possible cardiac involvement. I </a:t>
            </a:r>
            <a:r>
              <a:rPr lang="en-US" sz="1400" dirty="0">
                <a:solidFill>
                  <a:schemeClr val="accent1"/>
                </a:solidFill>
                <a:latin typeface="Calibri"/>
                <a:ea typeface="Segoe UI"/>
                <a:cs typeface="Segoe UI"/>
              </a:rPr>
              <a:t>am wondering if he should have </a:t>
            </a:r>
            <a:r>
              <a:rPr lang="en-US" sz="1400">
                <a:solidFill>
                  <a:schemeClr val="accent1"/>
                </a:solidFill>
                <a:latin typeface="Calibri"/>
                <a:ea typeface="Segoe UI"/>
                <a:cs typeface="Segoe UI"/>
              </a:rPr>
              <a:t>an</a:t>
            </a:r>
            <a:r>
              <a:rPr lang="en-US" sz="1400" dirty="0">
                <a:solidFill>
                  <a:schemeClr val="accent1"/>
                </a:solidFill>
                <a:latin typeface="Calibri"/>
                <a:ea typeface="Segoe UI"/>
                <a:cs typeface="Segoe UI"/>
              </a:rPr>
              <a:t> EKG</a:t>
            </a:r>
            <a:r>
              <a:rPr lang="en-US" sz="1400" baseline="0" dirty="0">
                <a:solidFill>
                  <a:schemeClr val="accent1"/>
                </a:solidFill>
                <a:latin typeface="Calibri"/>
                <a:ea typeface="Segoe UI"/>
                <a:cs typeface="Segoe UI"/>
              </a:rPr>
              <a:t> and cardiac enzymes. Would you like me to start oxygen?”</a:t>
            </a:r>
            <a:r>
              <a:rPr lang="en-US" sz="1400" dirty="0">
                <a:solidFill>
                  <a:schemeClr val="accent1"/>
                </a:solidFill>
                <a:latin typeface="Calibri"/>
                <a:ea typeface="Segoe UI"/>
                <a:cs typeface="Segoe UI"/>
              </a:rPr>
              <a:t>​</a:t>
            </a:r>
          </a:p>
          <a:p>
            <a:pPr rtl="0"/>
            <a:endParaRPr lang="en-US" sz="1400" b="1" baseline="0" dirty="0">
              <a:solidFill>
                <a:schemeClr val="accent1"/>
              </a:solidFill>
              <a:latin typeface="Calibri"/>
              <a:ea typeface="Segoe UI"/>
              <a:cs typeface="Segoe UI"/>
            </a:endParaRPr>
          </a:p>
          <a:p>
            <a:pPr algn="ctr"/>
            <a:endParaRPr lang="en-US"/>
          </a:p>
        </p:txBody>
      </p:sp>
    </p:spTree>
    <p:extLst>
      <p:ext uri="{BB962C8B-B14F-4D97-AF65-F5344CB8AC3E}">
        <p14:creationId xmlns:p14="http://schemas.microsoft.com/office/powerpoint/2010/main" val="4810420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DD8F4-8AC8-9DC7-35FD-BB4509DB14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B0B734-A6A9-BB48-3508-02B973473D15}"/>
              </a:ext>
            </a:extLst>
          </p:cNvPr>
          <p:cNvSpPr>
            <a:spLocks noGrp="1"/>
          </p:cNvSpPr>
          <p:nvPr>
            <p:ph type="title" idx="4294967295"/>
          </p:nvPr>
        </p:nvSpPr>
        <p:spPr>
          <a:xfrm>
            <a:off x="267368" y="830263"/>
            <a:ext cx="7448550" cy="992187"/>
          </a:xfrm>
        </p:spPr>
        <p:txBody>
          <a:bodyPr/>
          <a:lstStyle/>
          <a:p>
            <a:r>
              <a:rPr lang="en-US" sz="5900" b="1">
                <a:solidFill>
                  <a:schemeClr val="tx2">
                    <a:lumMod val="76000"/>
                    <a:lumOff val="24000"/>
                  </a:schemeClr>
                </a:solidFill>
              </a:rPr>
              <a:t>Case Study Practice</a:t>
            </a:r>
            <a:r>
              <a:rPr lang="en-US" sz="5900" b="0" dirty="0">
                <a:solidFill>
                  <a:srgbClr val="000000"/>
                </a:solidFill>
              </a:rPr>
              <a:t> </a:t>
            </a:r>
          </a:p>
        </p:txBody>
      </p:sp>
      <p:sp>
        <p:nvSpPr>
          <p:cNvPr id="3" name="Text Placeholder 2">
            <a:extLst>
              <a:ext uri="{FF2B5EF4-FFF2-40B4-BE49-F238E27FC236}">
                <a16:creationId xmlns:a16="http://schemas.microsoft.com/office/drawing/2014/main" id="{1966091A-0576-2BA2-27DE-20CDC688DEC3}"/>
              </a:ext>
            </a:extLst>
          </p:cNvPr>
          <p:cNvSpPr>
            <a:spLocks noGrp="1"/>
          </p:cNvSpPr>
          <p:nvPr>
            <p:ph type="body" idx="4294967295"/>
          </p:nvPr>
        </p:nvSpPr>
        <p:spPr>
          <a:xfrm>
            <a:off x="0" y="2108200"/>
            <a:ext cx="7550150" cy="4057650"/>
          </a:xfrm>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sp>
        <p:nvSpPr>
          <p:cNvPr id="4" name="TextBox 3">
            <a:extLst>
              <a:ext uri="{FF2B5EF4-FFF2-40B4-BE49-F238E27FC236}">
                <a16:creationId xmlns:a16="http://schemas.microsoft.com/office/drawing/2014/main" id="{F93055CD-BDE4-D72C-5E03-A2157C7767ED}"/>
              </a:ext>
            </a:extLst>
          </p:cNvPr>
          <p:cNvSpPr txBox="1"/>
          <p:nvPr/>
        </p:nvSpPr>
        <p:spPr>
          <a:xfrm>
            <a:off x="267368" y="1824789"/>
            <a:ext cx="609600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solidFill>
                  <a:schemeClr val="accent1"/>
                </a:solidFill>
                <a:latin typeface="Aptos"/>
              </a:rPr>
              <a:t>3. Change in Neuro Status</a:t>
            </a:r>
          </a:p>
          <a:p>
            <a:pPr algn="ctr"/>
            <a:endParaRPr lang="en-US"/>
          </a:p>
        </p:txBody>
      </p:sp>
      <p:sp>
        <p:nvSpPr>
          <p:cNvPr id="6" name="TextBox 5">
            <a:extLst>
              <a:ext uri="{FF2B5EF4-FFF2-40B4-BE49-F238E27FC236}">
                <a16:creationId xmlns:a16="http://schemas.microsoft.com/office/drawing/2014/main" id="{64A27EE2-C1DB-76DA-3029-C2507AFB4CA2}"/>
              </a:ext>
            </a:extLst>
          </p:cNvPr>
          <p:cNvSpPr txBox="1"/>
          <p:nvPr/>
        </p:nvSpPr>
        <p:spPr>
          <a:xfrm>
            <a:off x="267368" y="2332789"/>
            <a:ext cx="4023895" cy="4555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1600" b="1" baseline="0">
                <a:solidFill>
                  <a:schemeClr val="accent1"/>
                </a:solidFill>
                <a:latin typeface="Aptos"/>
                <a:ea typeface="Segoe UI"/>
                <a:cs typeface="Segoe UI"/>
              </a:rPr>
              <a:t>Patient Name</a:t>
            </a:r>
            <a:r>
              <a:rPr lang="en-US" sz="1600" baseline="0">
                <a:solidFill>
                  <a:schemeClr val="accent1"/>
                </a:solidFill>
                <a:latin typeface="Aptos"/>
                <a:ea typeface="Segoe UI"/>
                <a:cs typeface="Segoe UI"/>
              </a:rPr>
              <a:t>: Roberta Ellis</a:t>
            </a:r>
            <a:r>
              <a:rPr lang="en-US" sz="1600">
                <a:solidFill>
                  <a:schemeClr val="accent1"/>
                </a:solidFill>
                <a:latin typeface="Aptos"/>
                <a:ea typeface="Segoe UI"/>
                <a:cs typeface="Segoe UI"/>
              </a:rPr>
              <a:t>​</a:t>
            </a:r>
            <a:br>
              <a:rPr lang="en-US" sz="1600" dirty="0">
                <a:latin typeface="Aptos"/>
                <a:ea typeface="Segoe UI"/>
                <a:cs typeface="Segoe UI"/>
              </a:rPr>
            </a:br>
            <a:r>
              <a:rPr lang="en-US" sz="1600" b="1" baseline="0">
                <a:solidFill>
                  <a:schemeClr val="accent1"/>
                </a:solidFill>
                <a:latin typeface="Aptos"/>
                <a:ea typeface="Segoe UI"/>
                <a:cs typeface="Segoe UI"/>
              </a:rPr>
              <a:t>Age</a:t>
            </a:r>
            <a:r>
              <a:rPr lang="en-US" sz="1600" baseline="0">
                <a:solidFill>
                  <a:schemeClr val="accent1"/>
                </a:solidFill>
                <a:latin typeface="Aptos"/>
                <a:ea typeface="Segoe UI"/>
                <a:cs typeface="Segoe UI"/>
              </a:rPr>
              <a:t>: 73</a:t>
            </a:r>
            <a:r>
              <a:rPr lang="en-US" sz="1600">
                <a:solidFill>
                  <a:schemeClr val="accent1"/>
                </a:solidFill>
                <a:latin typeface="Aptos"/>
                <a:ea typeface="Segoe UI"/>
                <a:cs typeface="Segoe UI"/>
              </a:rPr>
              <a:t>​</a:t>
            </a:r>
            <a:br>
              <a:rPr lang="en-US" sz="1600" dirty="0">
                <a:latin typeface="Aptos"/>
                <a:ea typeface="Segoe UI"/>
                <a:cs typeface="Segoe UI"/>
              </a:rPr>
            </a:br>
            <a:r>
              <a:rPr lang="en-US" sz="1600" b="1" baseline="0">
                <a:solidFill>
                  <a:schemeClr val="accent1"/>
                </a:solidFill>
                <a:latin typeface="Aptos"/>
                <a:ea typeface="Segoe UI"/>
                <a:cs typeface="Segoe UI"/>
              </a:rPr>
              <a:t>Admitted For</a:t>
            </a:r>
            <a:r>
              <a:rPr lang="en-US" sz="1600" baseline="0">
                <a:solidFill>
                  <a:schemeClr val="accent1"/>
                </a:solidFill>
                <a:latin typeface="Aptos"/>
                <a:ea typeface="Segoe UI"/>
                <a:cs typeface="Segoe UI"/>
              </a:rPr>
              <a:t>: Left-sided ischemic stroke</a:t>
            </a:r>
            <a:r>
              <a:rPr lang="en-US" sz="1600">
                <a:solidFill>
                  <a:schemeClr val="accent1"/>
                </a:solidFill>
                <a:latin typeface="Aptos"/>
                <a:ea typeface="Segoe UI"/>
                <a:cs typeface="Segoe UI"/>
              </a:rPr>
              <a:t>​</a:t>
            </a:r>
            <a:br>
              <a:rPr lang="en-US" sz="1600" dirty="0">
                <a:latin typeface="Aptos"/>
                <a:ea typeface="Segoe UI"/>
                <a:cs typeface="Segoe UI"/>
              </a:rPr>
            </a:br>
            <a:r>
              <a:rPr lang="en-US" sz="1600" b="1" baseline="0">
                <a:solidFill>
                  <a:schemeClr val="accent1"/>
                </a:solidFill>
                <a:latin typeface="Aptos"/>
                <a:ea typeface="Segoe UI"/>
                <a:cs typeface="Segoe UI"/>
              </a:rPr>
              <a:t>Past Medical History: </a:t>
            </a:r>
            <a:r>
              <a:rPr lang="en-US" sz="1600" baseline="0">
                <a:solidFill>
                  <a:schemeClr val="accent1"/>
                </a:solidFill>
                <a:latin typeface="Aptos"/>
                <a:ea typeface="Segoe UI"/>
                <a:cs typeface="Segoe UI"/>
              </a:rPr>
              <a:t>Hypertension, Type 2 Diabetes, Atrial Fibrillation</a:t>
            </a:r>
            <a:r>
              <a:rPr lang="en-US" sz="1600">
                <a:solidFill>
                  <a:schemeClr val="accent1"/>
                </a:solidFill>
                <a:latin typeface="Aptos"/>
                <a:ea typeface="Segoe UI"/>
                <a:cs typeface="Segoe UI"/>
              </a:rPr>
              <a:t>​</a:t>
            </a:r>
            <a:br>
              <a:rPr lang="en-US" sz="1600" dirty="0">
                <a:latin typeface="Aptos"/>
                <a:ea typeface="Segoe UI"/>
                <a:cs typeface="Segoe UI"/>
              </a:rPr>
            </a:br>
            <a:r>
              <a:rPr lang="en-US" sz="1600" b="1" baseline="0">
                <a:solidFill>
                  <a:schemeClr val="accent1"/>
                </a:solidFill>
                <a:latin typeface="Aptos"/>
                <a:ea typeface="Segoe UI"/>
                <a:cs typeface="Segoe UI"/>
              </a:rPr>
              <a:t>Day of Rehab Stay: </a:t>
            </a:r>
            <a:r>
              <a:rPr lang="en-US" sz="1600" baseline="0">
                <a:solidFill>
                  <a:schemeClr val="accent1"/>
                </a:solidFill>
                <a:latin typeface="Aptos"/>
                <a:ea typeface="Segoe UI"/>
                <a:cs typeface="Segoe UI"/>
              </a:rPr>
              <a:t>Day 5</a:t>
            </a:r>
            <a:r>
              <a:rPr lang="en-US" sz="1600">
                <a:solidFill>
                  <a:schemeClr val="accent1"/>
                </a:solidFill>
                <a:latin typeface="Aptos"/>
                <a:ea typeface="Segoe UI"/>
                <a:cs typeface="Segoe UI"/>
              </a:rPr>
              <a:t>​</a:t>
            </a:r>
          </a:p>
          <a:p>
            <a:pPr rtl="0"/>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Roberta is a 73-year-old female admitted to rehab following a left MCA (middle cerebral artery) ischemic stroke. She has right-sided weakness and expressive aphasia. She has been participating in PT, OT, and speech therapy with moderate progress.</a:t>
            </a:r>
            <a:r>
              <a:rPr lang="en-US" sz="1600">
                <a:solidFill>
                  <a:schemeClr val="accent1"/>
                </a:solidFill>
                <a:latin typeface="Aptos"/>
                <a:ea typeface="Segoe UI"/>
                <a:cs typeface="Segoe UI"/>
              </a:rPr>
              <a:t>​</a:t>
            </a:r>
          </a:p>
          <a:p>
            <a:pPr rtl="0"/>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At 0900, during routine morning rounds, the nurse notes that Mrs. Ellis appears more confused than usual. </a:t>
            </a:r>
          </a:p>
          <a:p>
            <a:pPr algn="ctr"/>
            <a:endParaRPr lang="en-US"/>
          </a:p>
        </p:txBody>
      </p:sp>
      <p:sp>
        <p:nvSpPr>
          <p:cNvPr id="7" name="TextBox 6">
            <a:extLst>
              <a:ext uri="{FF2B5EF4-FFF2-40B4-BE49-F238E27FC236}">
                <a16:creationId xmlns:a16="http://schemas.microsoft.com/office/drawing/2014/main" id="{3088BBFE-7D6E-CD62-C81C-A99071B9A313}"/>
              </a:ext>
            </a:extLst>
          </p:cNvPr>
          <p:cNvSpPr txBox="1"/>
          <p:nvPr/>
        </p:nvSpPr>
        <p:spPr>
          <a:xfrm>
            <a:off x="4478422" y="2332788"/>
            <a:ext cx="3235158"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aseline="0">
                <a:solidFill>
                  <a:schemeClr val="accent1"/>
                </a:solidFill>
                <a:latin typeface="Aptos"/>
                <a:ea typeface="Segoe UI"/>
                <a:cs typeface="Segoe UI"/>
              </a:rPr>
              <a:t>She is drowsy, has difficulty following simple commands (more than baseline), and is slurring words more than yesterday. </a:t>
            </a:r>
            <a:endParaRPr lang="en-US" sz="1600">
              <a:solidFill>
                <a:schemeClr val="accent1"/>
              </a:solidFill>
              <a:latin typeface="Aptos"/>
            </a:endParaRPr>
          </a:p>
          <a:p>
            <a:pPr algn="ctr"/>
            <a:endParaRPr lang="en-US"/>
          </a:p>
        </p:txBody>
      </p:sp>
      <p:sp>
        <p:nvSpPr>
          <p:cNvPr id="8" name="TextBox 7">
            <a:extLst>
              <a:ext uri="{FF2B5EF4-FFF2-40B4-BE49-F238E27FC236}">
                <a16:creationId xmlns:a16="http://schemas.microsoft.com/office/drawing/2014/main" id="{A8D3BB4B-988D-9D52-89D9-283A4D7AAAA6}"/>
              </a:ext>
            </a:extLst>
          </p:cNvPr>
          <p:cNvSpPr txBox="1"/>
          <p:nvPr/>
        </p:nvSpPr>
        <p:spPr>
          <a:xfrm>
            <a:off x="4478422" y="3696369"/>
            <a:ext cx="2941053"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1600" b="1" baseline="0">
                <a:solidFill>
                  <a:schemeClr val="accent1"/>
                </a:solidFill>
                <a:latin typeface="Aptos"/>
                <a:ea typeface="Segoe UI"/>
                <a:cs typeface="Segoe UI"/>
              </a:rPr>
              <a:t>Vital signs</a:t>
            </a:r>
            <a:r>
              <a:rPr lang="en-US" sz="1600" baseline="0">
                <a:solidFill>
                  <a:schemeClr val="accent1"/>
                </a:solidFill>
                <a:latin typeface="Aptos"/>
                <a:ea typeface="Segoe UI"/>
                <a:cs typeface="Segoe UI"/>
              </a:rPr>
              <a:t>:</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BP: 156/92 (baseline ~140/85)</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HR: 98 (irregular)</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Temp: 37.1°C</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RR: 20</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SpO2: 96% on room air</a:t>
            </a:r>
            <a:r>
              <a:rPr lang="en-US" sz="1600">
                <a:solidFill>
                  <a:schemeClr val="accent1"/>
                </a:solidFill>
                <a:latin typeface="Aptos"/>
                <a:ea typeface="Segoe UI"/>
                <a:cs typeface="Segoe UI"/>
              </a:rPr>
              <a:t>​</a:t>
            </a:r>
          </a:p>
          <a:p>
            <a:pPr rtl="0"/>
            <a:r>
              <a:rPr lang="en-US" sz="1600" baseline="0">
                <a:solidFill>
                  <a:schemeClr val="accent1"/>
                </a:solidFill>
                <a:latin typeface="Aptos"/>
                <a:ea typeface="Segoe UI"/>
                <a:cs typeface="Segoe UI"/>
              </a:rPr>
              <a:t>Blood glucose: 6.2</a:t>
            </a:r>
          </a:p>
          <a:p>
            <a:pPr algn="ctr"/>
            <a:endParaRPr lang="en-US"/>
          </a:p>
        </p:txBody>
      </p:sp>
      <p:sp>
        <p:nvSpPr>
          <p:cNvPr id="9" name="TextBox 8">
            <a:extLst>
              <a:ext uri="{FF2B5EF4-FFF2-40B4-BE49-F238E27FC236}">
                <a16:creationId xmlns:a16="http://schemas.microsoft.com/office/drawing/2014/main" id="{DD6C8524-44E7-B069-F470-CADC39C3C6F0}"/>
              </a:ext>
            </a:extLst>
          </p:cNvPr>
          <p:cNvSpPr txBox="1"/>
          <p:nvPr/>
        </p:nvSpPr>
        <p:spPr>
          <a:xfrm>
            <a:off x="8208211" y="2332789"/>
            <a:ext cx="3288632"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aseline="0">
                <a:solidFill>
                  <a:schemeClr val="accent1"/>
                </a:solidFill>
                <a:latin typeface="Aptos"/>
                <a:ea typeface="Segoe UI"/>
                <a:cs typeface="Segoe UI"/>
              </a:rPr>
              <a:t>The patient had a witnessed fall yesterday afternoon in the therapy gym but stated she felt fine at the time and refused a head CT. She had no visible injuries or complaints at the time.</a:t>
            </a:r>
            <a:endParaRPr lang="en-US" sz="1600">
              <a:solidFill>
                <a:schemeClr val="accent1"/>
              </a:solidFill>
              <a:latin typeface="Aptos"/>
            </a:endParaRPr>
          </a:p>
          <a:p>
            <a:pPr algn="ctr"/>
            <a:endParaRPr lang="en-US"/>
          </a:p>
        </p:txBody>
      </p:sp>
      <p:sp>
        <p:nvSpPr>
          <p:cNvPr id="10" name="TextBox 9">
            <a:extLst>
              <a:ext uri="{FF2B5EF4-FFF2-40B4-BE49-F238E27FC236}">
                <a16:creationId xmlns:a16="http://schemas.microsoft.com/office/drawing/2014/main" id="{896D8299-BBC8-756C-77EA-7D7CD687AA8E}"/>
              </a:ext>
            </a:extLst>
          </p:cNvPr>
          <p:cNvSpPr txBox="1"/>
          <p:nvPr/>
        </p:nvSpPr>
        <p:spPr>
          <a:xfrm>
            <a:off x="7486316" y="4605421"/>
            <a:ext cx="4705685"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chemeClr val="accent1"/>
                </a:solidFill>
                <a:latin typeface="Aptos"/>
              </a:rPr>
              <a:t>Prepare to call the Physician using SBAR- what do you say?</a:t>
            </a:r>
            <a:endParaRPr lang="en-US" sz="2800">
              <a:solidFill>
                <a:schemeClr val="accent1"/>
              </a:solidFill>
              <a:latin typeface="Aptos"/>
            </a:endParaRPr>
          </a:p>
          <a:p>
            <a:pPr algn="ctr"/>
            <a:endParaRPr lang="en-US"/>
          </a:p>
        </p:txBody>
      </p:sp>
    </p:spTree>
    <p:extLst>
      <p:ext uri="{BB962C8B-B14F-4D97-AF65-F5344CB8AC3E}">
        <p14:creationId xmlns:p14="http://schemas.microsoft.com/office/powerpoint/2010/main" val="10966875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50B3D-BA5A-216C-AE82-F78A81066BF2}"/>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AE6EF0DB-F456-C140-0E23-88E7711259C9}"/>
              </a:ext>
            </a:extLst>
          </p:cNvPr>
          <p:cNvSpPr>
            <a:spLocks noGrp="1"/>
          </p:cNvSpPr>
          <p:nvPr>
            <p:ph type="body" idx="1"/>
          </p:nvPr>
        </p:nvSpPr>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pic>
        <p:nvPicPr>
          <p:cNvPr id="6" name="Picture 5" descr="A blue and white rectangular sign with white text&#10;&#10;AI-generated content may be incorrect.">
            <a:extLst>
              <a:ext uri="{FF2B5EF4-FFF2-40B4-BE49-F238E27FC236}">
                <a16:creationId xmlns:a16="http://schemas.microsoft.com/office/drawing/2014/main" id="{8256E278-BB4C-8F21-F1B7-90D298D082D5}"/>
              </a:ext>
            </a:extLst>
          </p:cNvPr>
          <p:cNvPicPr>
            <a:picLocks noChangeAspect="1"/>
          </p:cNvPicPr>
          <p:nvPr/>
        </p:nvPicPr>
        <p:blipFill>
          <a:blip r:embed="rId3"/>
          <a:srcRect l="4142" t="8475" r="3550" b="4661"/>
          <a:stretch>
            <a:fillRect/>
          </a:stretch>
        </p:blipFill>
        <p:spPr>
          <a:xfrm>
            <a:off x="3045267" y="-3605"/>
            <a:ext cx="7299942" cy="6745743"/>
          </a:xfrm>
          <a:prstGeom prst="rect">
            <a:avLst/>
          </a:prstGeom>
        </p:spPr>
      </p:pic>
      <p:sp>
        <p:nvSpPr>
          <p:cNvPr id="9" name="Rectangle 8">
            <a:extLst>
              <a:ext uri="{FF2B5EF4-FFF2-40B4-BE49-F238E27FC236}">
                <a16:creationId xmlns:a16="http://schemas.microsoft.com/office/drawing/2014/main" id="{5D820073-E13F-4410-4A53-DD3E231447BB}"/>
              </a:ext>
            </a:extLst>
          </p:cNvPr>
          <p:cNvSpPr/>
          <p:nvPr/>
        </p:nvSpPr>
        <p:spPr>
          <a:xfrm>
            <a:off x="4734949" y="314322"/>
            <a:ext cx="4580570" cy="79923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A24BC88-8A6D-C56A-7858-64BE548CE683}"/>
              </a:ext>
            </a:extLst>
          </p:cNvPr>
          <p:cNvSpPr txBox="1"/>
          <p:nvPr/>
        </p:nvSpPr>
        <p:spPr>
          <a:xfrm>
            <a:off x="4732421" y="300789"/>
            <a:ext cx="5186944"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dirty="0">
                <a:solidFill>
                  <a:schemeClr val="accent1"/>
                </a:solidFill>
                <a:latin typeface="Calibri"/>
                <a:ea typeface="Calibri"/>
                <a:cs typeface="Calibri"/>
              </a:rPr>
              <a:t>"Hello this is [Your Name], the nurse on the stroke rehab unit. I'm </a:t>
            </a:r>
            <a:r>
              <a:rPr lang="en-US" sz="1400" baseline="0">
                <a:solidFill>
                  <a:schemeClr val="accent1"/>
                </a:solidFill>
                <a:latin typeface="Calibri"/>
                <a:ea typeface="Calibri"/>
                <a:cs typeface="Calibri"/>
              </a:rPr>
              <a:t>calling about Mrs. Roberta Ellis, a </a:t>
            </a:r>
            <a:r>
              <a:rPr lang="en-US" sz="1400">
                <a:solidFill>
                  <a:schemeClr val="accent1"/>
                </a:solidFill>
                <a:latin typeface="Calibri"/>
                <a:ea typeface="Calibri"/>
                <a:cs typeface="Calibri"/>
              </a:rPr>
              <a:t>73-year-old</a:t>
            </a:r>
            <a:r>
              <a:rPr lang="en-US" sz="1400" baseline="0">
                <a:solidFill>
                  <a:schemeClr val="accent1"/>
                </a:solidFill>
                <a:latin typeface="Calibri"/>
                <a:ea typeface="Calibri"/>
                <a:cs typeface="Calibri"/>
              </a:rPr>
              <a:t> patient who was </a:t>
            </a:r>
            <a:r>
              <a:rPr lang="en-US" sz="1400" baseline="0" dirty="0">
                <a:solidFill>
                  <a:schemeClr val="accent1"/>
                </a:solidFill>
                <a:latin typeface="Calibri"/>
                <a:ea typeface="Calibri"/>
                <a:cs typeface="Calibri"/>
              </a:rPr>
              <a:t>admitted five days ago for a left MCA ischemic stroke. I’m concerned about a change in her neurological status this morning."</a:t>
            </a:r>
            <a:endParaRPr lang="en-US" sz="1400" dirty="0">
              <a:solidFill>
                <a:schemeClr val="accent1"/>
              </a:solidFill>
              <a:latin typeface="Calibri"/>
              <a:ea typeface="Calibri"/>
              <a:cs typeface="Calibri"/>
            </a:endParaRPr>
          </a:p>
          <a:p>
            <a:pPr algn="ctr"/>
            <a:endParaRPr lang="en-US"/>
          </a:p>
        </p:txBody>
      </p:sp>
      <p:sp>
        <p:nvSpPr>
          <p:cNvPr id="13" name="Rectangle 12">
            <a:extLst>
              <a:ext uri="{FF2B5EF4-FFF2-40B4-BE49-F238E27FC236}">
                <a16:creationId xmlns:a16="http://schemas.microsoft.com/office/drawing/2014/main" id="{30952A7C-1A6A-B601-B7DD-E2BBEE67DE10}"/>
              </a:ext>
            </a:extLst>
          </p:cNvPr>
          <p:cNvSpPr/>
          <p:nvPr/>
        </p:nvSpPr>
        <p:spPr>
          <a:xfrm>
            <a:off x="4740296" y="1549564"/>
            <a:ext cx="4914781" cy="126712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3558737-E203-AC05-6F8F-972A1651CD91}"/>
              </a:ext>
            </a:extLst>
          </p:cNvPr>
          <p:cNvSpPr txBox="1"/>
          <p:nvPr/>
        </p:nvSpPr>
        <p:spPr>
          <a:xfrm>
            <a:off x="4745789" y="1544054"/>
            <a:ext cx="5414212"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dirty="0">
                <a:solidFill>
                  <a:schemeClr val="accent1"/>
                </a:solidFill>
                <a:latin typeface="Calibri"/>
                <a:ea typeface="Calibri"/>
                <a:cs typeface="Calibri"/>
              </a:rPr>
              <a:t>"</a:t>
            </a:r>
            <a:r>
              <a:rPr lang="en-US" sz="1400" baseline="0">
                <a:solidFill>
                  <a:schemeClr val="accent1"/>
                </a:solidFill>
                <a:latin typeface="Calibri"/>
                <a:ea typeface="Calibri"/>
                <a:cs typeface="Calibri"/>
              </a:rPr>
              <a:t>Mrs</a:t>
            </a:r>
            <a:r>
              <a:rPr lang="en-US" sz="1400">
                <a:solidFill>
                  <a:schemeClr val="accent1"/>
                </a:solidFill>
                <a:latin typeface="Calibri"/>
                <a:ea typeface="Calibri"/>
                <a:cs typeface="Calibri"/>
              </a:rPr>
              <a:t>.</a:t>
            </a:r>
            <a:r>
              <a:rPr lang="en-US" sz="1400" baseline="0" dirty="0">
                <a:solidFill>
                  <a:schemeClr val="accent1"/>
                </a:solidFill>
                <a:latin typeface="Calibri"/>
                <a:ea typeface="Calibri"/>
                <a:cs typeface="Calibri"/>
              </a:rPr>
              <a:t> Ellis has a history of hypertension, diabetes, and atrial fibrillation. Her baseline since admission includes right-sided weakness and mild expressive aphasia, but has been alert, oriented to person and place, </a:t>
            </a:r>
            <a:r>
              <a:rPr lang="en-US" sz="1400" baseline="0">
                <a:solidFill>
                  <a:schemeClr val="accent1"/>
                </a:solidFill>
                <a:latin typeface="Calibri"/>
                <a:ea typeface="Calibri"/>
                <a:cs typeface="Calibri"/>
              </a:rPr>
              <a:t>and able to follow simple commands. Yesterday </a:t>
            </a:r>
            <a:r>
              <a:rPr lang="en-US" sz="1400">
                <a:solidFill>
                  <a:schemeClr val="accent1"/>
                </a:solidFill>
                <a:latin typeface="Calibri"/>
                <a:ea typeface="Calibri"/>
                <a:cs typeface="Calibri"/>
              </a:rPr>
              <a:t>she</a:t>
            </a:r>
            <a:r>
              <a:rPr lang="en-US" sz="1400" baseline="0">
                <a:solidFill>
                  <a:schemeClr val="accent1"/>
                </a:solidFill>
                <a:latin typeface="Calibri"/>
                <a:ea typeface="Calibri"/>
                <a:cs typeface="Calibri"/>
              </a:rPr>
              <a:t> had a witnessed fall </a:t>
            </a:r>
            <a:r>
              <a:rPr lang="en-US" sz="1400" baseline="0" dirty="0">
                <a:solidFill>
                  <a:schemeClr val="accent1"/>
                </a:solidFill>
                <a:latin typeface="Calibri"/>
                <a:ea typeface="Calibri"/>
                <a:cs typeface="Calibri"/>
              </a:rPr>
              <a:t>in the therapy gym but was assessed and refused further imaging. No visible injuries or complaints at the time</a:t>
            </a:r>
            <a:endParaRPr lang="en-US" sz="1400" dirty="0">
              <a:solidFill>
                <a:schemeClr val="accent1"/>
              </a:solidFill>
              <a:latin typeface="Calibri"/>
              <a:ea typeface="Calibri"/>
              <a:cs typeface="Calibri"/>
            </a:endParaRPr>
          </a:p>
          <a:p>
            <a:pPr algn="ctr"/>
            <a:endParaRPr lang="en-US"/>
          </a:p>
        </p:txBody>
      </p:sp>
      <p:sp>
        <p:nvSpPr>
          <p:cNvPr id="15" name="Rectangle 14">
            <a:extLst>
              <a:ext uri="{FF2B5EF4-FFF2-40B4-BE49-F238E27FC236}">
                <a16:creationId xmlns:a16="http://schemas.microsoft.com/office/drawing/2014/main" id="{D0606F42-B16D-5A69-4E5D-23DB13C5AAB0}"/>
              </a:ext>
            </a:extLst>
          </p:cNvPr>
          <p:cNvSpPr/>
          <p:nvPr/>
        </p:nvSpPr>
        <p:spPr>
          <a:xfrm>
            <a:off x="4740296" y="3207248"/>
            <a:ext cx="4420149" cy="138744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3C5EA2E-18C4-233D-732F-2C29F61681B8}"/>
              </a:ext>
            </a:extLst>
          </p:cNvPr>
          <p:cNvSpPr txBox="1"/>
          <p:nvPr/>
        </p:nvSpPr>
        <p:spPr>
          <a:xfrm>
            <a:off x="4745789" y="3201738"/>
            <a:ext cx="5628104"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1400" baseline="0" dirty="0">
                <a:solidFill>
                  <a:schemeClr val="accent1"/>
                </a:solidFill>
                <a:latin typeface="Calibri"/>
                <a:ea typeface="Segoe UI"/>
                <a:cs typeface="Segoe UI"/>
              </a:rPr>
              <a:t>"This morning, she is more drowsy and confused than usual, has increased slurring of speech, and is not following commands as she usually does. </a:t>
            </a:r>
            <a:r>
              <a:rPr lang="en-US" sz="1400" dirty="0">
                <a:solidFill>
                  <a:schemeClr val="accent1"/>
                </a:solidFill>
                <a:latin typeface="Calibri"/>
                <a:ea typeface="Segoe UI"/>
                <a:cs typeface="Segoe UI"/>
              </a:rPr>
              <a:t>​</a:t>
            </a:r>
          </a:p>
          <a:p>
            <a:pPr rtl="0"/>
            <a:r>
              <a:rPr lang="en-US" sz="1400" baseline="0" dirty="0">
                <a:solidFill>
                  <a:schemeClr val="accent1"/>
                </a:solidFill>
                <a:latin typeface="Calibri"/>
                <a:ea typeface="Segoe UI"/>
                <a:cs typeface="Segoe UI"/>
              </a:rPr>
              <a:t>Vital signs are: BP 156/92, HR 98 irregular, Temp 37.1, RR 20, SpO2 96%. Blood sugar is stable at 6.2. No signs of acute pain or distress otherwise. I’m concerned this could be a delayed complication from the fall or a progression of her stroke symptoms."</a:t>
            </a:r>
          </a:p>
          <a:p>
            <a:pPr algn="ctr"/>
            <a:endParaRPr lang="en-US"/>
          </a:p>
        </p:txBody>
      </p:sp>
      <p:sp>
        <p:nvSpPr>
          <p:cNvPr id="17" name="Rectangle 16">
            <a:extLst>
              <a:ext uri="{FF2B5EF4-FFF2-40B4-BE49-F238E27FC236}">
                <a16:creationId xmlns:a16="http://schemas.microsoft.com/office/drawing/2014/main" id="{793154AE-A7F5-EBE1-A912-48963459572F}"/>
              </a:ext>
            </a:extLst>
          </p:cNvPr>
          <p:cNvSpPr/>
          <p:nvPr/>
        </p:nvSpPr>
        <p:spPr>
          <a:xfrm>
            <a:off x="4740296" y="5025354"/>
            <a:ext cx="4045833" cy="85270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9C84FB6-1A2A-12B2-5EA4-D4637113CE47}"/>
              </a:ext>
            </a:extLst>
          </p:cNvPr>
          <p:cNvSpPr txBox="1"/>
          <p:nvPr/>
        </p:nvSpPr>
        <p:spPr>
          <a:xfrm>
            <a:off x="4732422" y="5019842"/>
            <a:ext cx="5400843"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a:solidFill>
                  <a:schemeClr val="accent1"/>
                </a:solidFill>
                <a:latin typeface="Calibri"/>
                <a:ea typeface="Calibri"/>
                <a:cs typeface="Calibri"/>
              </a:rPr>
              <a:t>"I </a:t>
            </a:r>
            <a:r>
              <a:rPr lang="en-US" sz="1400">
                <a:solidFill>
                  <a:schemeClr val="accent1"/>
                </a:solidFill>
                <a:latin typeface="Calibri"/>
                <a:ea typeface="Calibri"/>
                <a:cs typeface="Calibri"/>
              </a:rPr>
              <a:t>think she should be evaluated</a:t>
            </a:r>
            <a:r>
              <a:rPr lang="en-US" sz="1400" baseline="0" dirty="0">
                <a:solidFill>
                  <a:schemeClr val="accent1"/>
                </a:solidFill>
                <a:latin typeface="Calibri"/>
                <a:ea typeface="Calibri"/>
                <a:cs typeface="Calibri"/>
              </a:rPr>
              <a:t> for possible neurological deterioration. Would you like to order a head CT or consult neurology? Please let me know if you'd like any labs drawn or monitoring changes in the meantime."</a:t>
            </a:r>
            <a:endParaRPr lang="en-US" sz="1400" dirty="0">
              <a:solidFill>
                <a:schemeClr val="accent1"/>
              </a:solidFill>
              <a:latin typeface="Calibri"/>
              <a:ea typeface="Calibri"/>
              <a:cs typeface="Calibri"/>
            </a:endParaRPr>
          </a:p>
          <a:p>
            <a:pPr algn="ctr"/>
            <a:endParaRPr lang="en-US"/>
          </a:p>
        </p:txBody>
      </p:sp>
    </p:spTree>
    <p:extLst>
      <p:ext uri="{BB962C8B-B14F-4D97-AF65-F5344CB8AC3E}">
        <p14:creationId xmlns:p14="http://schemas.microsoft.com/office/powerpoint/2010/main" val="30896504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7535D-0F93-92F4-8611-0B1977F65CF6}"/>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75488338-8919-1274-5B74-C677C8AB2CBC}"/>
              </a:ext>
            </a:extLst>
          </p:cNvPr>
          <p:cNvSpPr>
            <a:spLocks noGrp="1"/>
          </p:cNvSpPr>
          <p:nvPr>
            <p:ph type="body" idx="1"/>
          </p:nvPr>
        </p:nvSpPr>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sp>
        <p:nvSpPr>
          <p:cNvPr id="2" name="Title 1">
            <a:extLst>
              <a:ext uri="{FF2B5EF4-FFF2-40B4-BE49-F238E27FC236}">
                <a16:creationId xmlns:a16="http://schemas.microsoft.com/office/drawing/2014/main" id="{AD3B9D7B-4DFC-3B20-EE95-61643F7DDC26}"/>
              </a:ext>
            </a:extLst>
          </p:cNvPr>
          <p:cNvSpPr>
            <a:spLocks noGrp="1"/>
          </p:cNvSpPr>
          <p:nvPr>
            <p:ph type="title" idx="4294967295"/>
          </p:nvPr>
        </p:nvSpPr>
        <p:spPr>
          <a:xfrm>
            <a:off x="2379579" y="2929105"/>
            <a:ext cx="7448550" cy="992187"/>
          </a:xfrm>
        </p:spPr>
        <p:txBody>
          <a:bodyPr>
            <a:normAutofit fontScale="90000"/>
          </a:bodyPr>
          <a:lstStyle/>
          <a:p>
            <a:pPr algn="ctr"/>
            <a:r>
              <a:rPr lang="en-US" sz="5850" b="1">
                <a:solidFill>
                  <a:schemeClr val="tx2">
                    <a:lumMod val="76000"/>
                    <a:lumOff val="24000"/>
                  </a:schemeClr>
                </a:solidFill>
              </a:rPr>
              <a:t>Communicating During </a:t>
            </a:r>
            <a:r>
              <a:rPr lang="en-US" sz="5850" b="1" dirty="0">
                <a:solidFill>
                  <a:schemeClr val="tx2">
                    <a:lumMod val="76000"/>
                    <a:lumOff val="24000"/>
                  </a:schemeClr>
                </a:solidFill>
              </a:rPr>
              <a:t>Stressful Situations</a:t>
            </a:r>
            <a:endParaRPr lang="en-US" b="1" dirty="0">
              <a:solidFill>
                <a:schemeClr val="tx2">
                  <a:lumMod val="76000"/>
                  <a:lumOff val="24000"/>
                </a:schemeClr>
              </a:solidFill>
            </a:endParaRPr>
          </a:p>
        </p:txBody>
      </p:sp>
      <p:sp>
        <p:nvSpPr>
          <p:cNvPr id="6" name="Rectangle 5">
            <a:extLst>
              <a:ext uri="{FF2B5EF4-FFF2-40B4-BE49-F238E27FC236}">
                <a16:creationId xmlns:a16="http://schemas.microsoft.com/office/drawing/2014/main" id="{06C2A0AE-A29A-8C46-FB8B-6F23078C2CFB}"/>
              </a:ext>
            </a:extLst>
          </p:cNvPr>
          <p:cNvSpPr/>
          <p:nvPr/>
        </p:nvSpPr>
        <p:spPr>
          <a:xfrm>
            <a:off x="5066065" y="685507"/>
            <a:ext cx="2257157" cy="127069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929498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9F6D1-8F35-74B2-AB83-01E8281801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4514CE-B7DF-14F8-EFF5-02CEB458EF1A}"/>
              </a:ext>
            </a:extLst>
          </p:cNvPr>
          <p:cNvSpPr>
            <a:spLocks noGrp="1"/>
          </p:cNvSpPr>
          <p:nvPr>
            <p:ph type="title"/>
          </p:nvPr>
        </p:nvSpPr>
        <p:spPr/>
        <p:txBody>
          <a:bodyPr/>
          <a:lstStyle/>
          <a:p>
            <a:r>
              <a:rPr lang="en-US" sz="4000">
                <a:solidFill>
                  <a:schemeClr val="tx2">
                    <a:lumMod val="76000"/>
                    <a:lumOff val="24000"/>
                  </a:schemeClr>
                </a:solidFill>
              </a:rPr>
              <a:t>Barriers</a:t>
            </a:r>
            <a:endParaRPr lang="en-US" sz="4000" dirty="0">
              <a:solidFill>
                <a:schemeClr val="tx2">
                  <a:lumMod val="76000"/>
                  <a:lumOff val="24000"/>
                </a:schemeClr>
              </a:solidFill>
            </a:endParaRPr>
          </a:p>
        </p:txBody>
      </p:sp>
      <p:sp>
        <p:nvSpPr>
          <p:cNvPr id="5" name="Flowchart: Merge 4">
            <a:extLst>
              <a:ext uri="{FF2B5EF4-FFF2-40B4-BE49-F238E27FC236}">
                <a16:creationId xmlns:a16="http://schemas.microsoft.com/office/drawing/2014/main" id="{AD9A104C-0B00-82BA-7FB7-E67071F7AFF2}"/>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a:extLst>
              <a:ext uri="{FF2B5EF4-FFF2-40B4-BE49-F238E27FC236}">
                <a16:creationId xmlns:a16="http://schemas.microsoft.com/office/drawing/2014/main" id="{65C549DC-120E-52A7-E7B2-E5300FDD6808}"/>
              </a:ext>
            </a:extLst>
          </p:cNvPr>
          <p:cNvSpPr>
            <a:spLocks noGrp="1"/>
          </p:cNvSpPr>
          <p:nvPr>
            <p:ph type="body" idx="1"/>
          </p:nvPr>
        </p:nvSpPr>
        <p:spPr/>
        <p:txBody>
          <a:bodyPr spcFirstLastPara="1" vert="horz" lIns="91440" tIns="45720" rIns="91440" bIns="45720" rtlCol="0" anchor="t">
            <a:noAutofit/>
          </a:bodyPr>
          <a:lstStyle/>
          <a:p>
            <a:pPr marL="608965" indent="-507365">
              <a:buFont typeface="Arial"/>
              <a:buChar char="•"/>
            </a:pPr>
            <a:r>
              <a:rPr lang="en-US" sz="2400">
                <a:solidFill>
                  <a:schemeClr val="accent1"/>
                </a:solidFill>
              </a:rPr>
              <a:t>Does your fight or flight kick in?</a:t>
            </a:r>
            <a:endParaRPr lang="en-US" sz="2400" dirty="0">
              <a:solidFill>
                <a:schemeClr val="accent1"/>
              </a:solidFill>
            </a:endParaRPr>
          </a:p>
          <a:p>
            <a:pPr marL="608965" indent="-507365">
              <a:buFont typeface="Arial"/>
              <a:buChar char="•"/>
            </a:pPr>
            <a:r>
              <a:rPr lang="en-US" sz="2400">
                <a:solidFill>
                  <a:schemeClr val="accent1"/>
                </a:solidFill>
              </a:rPr>
              <a:t>Are the patient or family experiencing strong emotions that may affect communication?</a:t>
            </a:r>
            <a:endParaRPr lang="en-US">
              <a:solidFill>
                <a:schemeClr val="accent1"/>
              </a:solidFill>
            </a:endParaRPr>
          </a:p>
          <a:p>
            <a:pPr marL="608965" indent="-507365">
              <a:buFont typeface="Arial"/>
              <a:buChar char="•"/>
            </a:pPr>
            <a:r>
              <a:rPr lang="en-US" sz="2400">
                <a:solidFill>
                  <a:schemeClr val="accent1"/>
                </a:solidFill>
              </a:rPr>
              <a:t>Are you comfortable with conflict resolution?</a:t>
            </a:r>
          </a:p>
          <a:p>
            <a:pPr marL="608965" indent="-507365">
              <a:buFont typeface="Arial"/>
              <a:buChar char="•"/>
            </a:pPr>
            <a:r>
              <a:rPr lang="en-US" sz="2400" dirty="0">
                <a:solidFill>
                  <a:schemeClr val="accent1"/>
                </a:solidFill>
              </a:rPr>
              <a:t>Are you comfortable </a:t>
            </a:r>
            <a:r>
              <a:rPr lang="en-US" sz="2400">
                <a:solidFill>
                  <a:schemeClr val="accent1"/>
                </a:solidFill>
              </a:rPr>
              <a:t>comforting people when they are sad?</a:t>
            </a:r>
          </a:p>
          <a:p>
            <a:pPr marL="608965" indent="-507365">
              <a:buFont typeface="Arial"/>
              <a:buChar char="•"/>
            </a:pPr>
            <a:endParaRPr lang="en-US" sz="2400" dirty="0">
              <a:solidFill>
                <a:schemeClr val="accent1"/>
              </a:solidFill>
            </a:endParaRPr>
          </a:p>
        </p:txBody>
      </p:sp>
    </p:spTree>
    <p:extLst>
      <p:ext uri="{BB962C8B-B14F-4D97-AF65-F5344CB8AC3E}">
        <p14:creationId xmlns:p14="http://schemas.microsoft.com/office/powerpoint/2010/main" val="1846602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C3FBFA-9DC0-8CB7-61F9-9A2836D26C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A64284-EAF5-2205-19D0-7297029D6066}"/>
              </a:ext>
            </a:extLst>
          </p:cNvPr>
          <p:cNvSpPr>
            <a:spLocks noGrp="1"/>
          </p:cNvSpPr>
          <p:nvPr>
            <p:ph type="title"/>
          </p:nvPr>
        </p:nvSpPr>
        <p:spPr/>
        <p:txBody>
          <a:bodyPr>
            <a:normAutofit fontScale="90000"/>
          </a:bodyPr>
          <a:lstStyle/>
          <a:p>
            <a:r>
              <a:rPr lang="en-US" sz="4000" b="1">
                <a:solidFill>
                  <a:schemeClr val="accent1"/>
                </a:solidFill>
              </a:rPr>
              <a:t>Communicating in a Critical Event</a:t>
            </a:r>
            <a:endParaRPr lang="en-US" b="1">
              <a:solidFill>
                <a:schemeClr val="accent1"/>
              </a:solidFill>
            </a:endParaRPr>
          </a:p>
        </p:txBody>
      </p:sp>
      <p:sp>
        <p:nvSpPr>
          <p:cNvPr id="6" name="Text Placeholder 5">
            <a:extLst>
              <a:ext uri="{FF2B5EF4-FFF2-40B4-BE49-F238E27FC236}">
                <a16:creationId xmlns:a16="http://schemas.microsoft.com/office/drawing/2014/main" id="{C3714DE2-7968-D0FA-6B05-BC0BBF2A4ACE}"/>
              </a:ext>
            </a:extLst>
          </p:cNvPr>
          <p:cNvSpPr>
            <a:spLocks noGrp="1"/>
          </p:cNvSpPr>
          <p:nvPr>
            <p:ph type="body" sz="half" idx="2"/>
          </p:nvPr>
        </p:nvSpPr>
        <p:spPr/>
        <p:txBody>
          <a:bodyPr spcFirstLastPara="1" vert="horz" lIns="91440" tIns="45720" rIns="91440" bIns="45720" rtlCol="0" anchor="t">
            <a:noAutofit/>
          </a:bodyPr>
          <a:lstStyle/>
          <a:p>
            <a:pPr marL="608965" indent="-507365">
              <a:buFont typeface="Arial"/>
              <a:buChar char="•"/>
            </a:pPr>
            <a:endParaRPr lang="en-US" sz="2400" dirty="0">
              <a:solidFill>
                <a:schemeClr val="accent1"/>
              </a:solidFill>
            </a:endParaRPr>
          </a:p>
          <a:p>
            <a:pPr marL="608965" indent="-507365">
              <a:buFont typeface="Arial"/>
              <a:buChar char="•"/>
            </a:pPr>
            <a:endParaRPr lang="en-US" sz="2400" dirty="0">
              <a:solidFill>
                <a:schemeClr val="accent1"/>
              </a:solidFill>
            </a:endParaRPr>
          </a:p>
        </p:txBody>
      </p:sp>
      <p:sp>
        <p:nvSpPr>
          <p:cNvPr id="5" name="Flowchart: Merge 4">
            <a:extLst>
              <a:ext uri="{FF2B5EF4-FFF2-40B4-BE49-F238E27FC236}">
                <a16:creationId xmlns:a16="http://schemas.microsoft.com/office/drawing/2014/main" id="{B00BA702-E3F8-5A57-B1F1-E43E4796849E}"/>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EB8EFCA-DE8B-374D-C9BB-6AA7F9067A33}"/>
              </a:ext>
            </a:extLst>
          </p:cNvPr>
          <p:cNvSpPr txBox="1"/>
          <p:nvPr/>
        </p:nvSpPr>
        <p:spPr>
          <a:xfrm>
            <a:off x="877636" y="2455812"/>
            <a:ext cx="3731638"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a:solidFill>
                  <a:schemeClr val="accent1"/>
                </a:solidFill>
              </a:rPr>
              <a:t>Remain Calm</a:t>
            </a:r>
          </a:p>
          <a:p>
            <a:endParaRPr lang="en-US" sz="2400" dirty="0">
              <a:solidFill>
                <a:schemeClr val="accent1"/>
              </a:solidFill>
            </a:endParaRPr>
          </a:p>
          <a:p>
            <a:pPr marL="285750" indent="-285750">
              <a:buFont typeface="Arial"/>
              <a:buChar char="•"/>
            </a:pPr>
            <a:r>
              <a:rPr lang="en-US" sz="2400">
                <a:solidFill>
                  <a:schemeClr val="accent1"/>
                </a:solidFill>
              </a:rPr>
              <a:t>Use closed loop communication</a:t>
            </a:r>
          </a:p>
          <a:p>
            <a:endParaRPr lang="en-US" sz="2400" dirty="0">
              <a:solidFill>
                <a:schemeClr val="accent1"/>
              </a:solidFill>
            </a:endParaRPr>
          </a:p>
          <a:p>
            <a:pPr marL="285750" indent="-285750">
              <a:buFont typeface="Arial"/>
              <a:buChar char="•"/>
            </a:pPr>
            <a:r>
              <a:rPr lang="en-US" sz="2400">
                <a:solidFill>
                  <a:schemeClr val="accent1"/>
                </a:solidFill>
              </a:rPr>
              <a:t>Ask questions when appropriate</a:t>
            </a:r>
            <a:endParaRPr lang="en-US" sz="2400" dirty="0">
              <a:solidFill>
                <a:schemeClr val="accent1"/>
              </a:solidFill>
            </a:endParaRPr>
          </a:p>
        </p:txBody>
      </p:sp>
      <p:pic>
        <p:nvPicPr>
          <p:cNvPr id="9" name="Picture 8">
            <a:extLst>
              <a:ext uri="{FF2B5EF4-FFF2-40B4-BE49-F238E27FC236}">
                <a16:creationId xmlns:a16="http://schemas.microsoft.com/office/drawing/2014/main" id="{B57BA8BF-EA17-6494-D5FF-EAD2285DBFCD}"/>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186136" y="1432151"/>
            <a:ext cx="6667500" cy="4429125"/>
          </a:xfrm>
          <a:prstGeom prst="rect">
            <a:avLst/>
          </a:prstGeom>
        </p:spPr>
      </p:pic>
    </p:spTree>
    <p:extLst>
      <p:ext uri="{BB962C8B-B14F-4D97-AF65-F5344CB8AC3E}">
        <p14:creationId xmlns:p14="http://schemas.microsoft.com/office/powerpoint/2010/main" val="10468117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70EF5-B56E-B2D6-6E6D-38EA0052CF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3A9EA0-ACD5-28EE-79B9-B009839C21B4}"/>
              </a:ext>
            </a:extLst>
          </p:cNvPr>
          <p:cNvSpPr>
            <a:spLocks noGrp="1"/>
          </p:cNvSpPr>
          <p:nvPr>
            <p:ph type="title"/>
          </p:nvPr>
        </p:nvSpPr>
        <p:spPr>
          <a:xfrm>
            <a:off x="876074" y="1386114"/>
            <a:ext cx="3932237" cy="1600200"/>
          </a:xfrm>
        </p:spPr>
        <p:txBody>
          <a:bodyPr>
            <a:normAutofit fontScale="90000"/>
          </a:bodyPr>
          <a:lstStyle/>
          <a:p>
            <a:r>
              <a:rPr lang="en-US" sz="4000" b="1" dirty="0">
                <a:solidFill>
                  <a:schemeClr val="accent1"/>
                </a:solidFill>
              </a:rPr>
              <a:t>Communicating with </a:t>
            </a:r>
            <a:r>
              <a:rPr lang="en-US" sz="4000" b="1">
                <a:solidFill>
                  <a:schemeClr val="accent1"/>
                </a:solidFill>
              </a:rPr>
              <a:t>Overwhelmed Patients and </a:t>
            </a:r>
            <a:r>
              <a:rPr lang="en-US" sz="4000" b="1" dirty="0">
                <a:solidFill>
                  <a:schemeClr val="accent1"/>
                </a:solidFill>
              </a:rPr>
              <a:t>Families</a:t>
            </a:r>
          </a:p>
        </p:txBody>
      </p:sp>
      <p:sp>
        <p:nvSpPr>
          <p:cNvPr id="7" name="Picture Placeholder 6">
            <a:extLst>
              <a:ext uri="{FF2B5EF4-FFF2-40B4-BE49-F238E27FC236}">
                <a16:creationId xmlns:a16="http://schemas.microsoft.com/office/drawing/2014/main" id="{A5F1057B-9BAA-AAB9-6EFE-24C1717E45A1}"/>
              </a:ext>
            </a:extLst>
          </p:cNvPr>
          <p:cNvSpPr>
            <a:spLocks noGrp="1"/>
          </p:cNvSpPr>
          <p:nvPr>
            <p:ph type="pic" idx="1"/>
          </p:nvPr>
        </p:nvSpPr>
        <p:spPr/>
        <p:txBody>
          <a:bodyPr/>
          <a:lstStyle/>
          <a:p>
            <a:endParaRPr lang="en-US"/>
          </a:p>
        </p:txBody>
      </p:sp>
      <p:sp>
        <p:nvSpPr>
          <p:cNvPr id="6" name="Text Placeholder 5">
            <a:extLst>
              <a:ext uri="{FF2B5EF4-FFF2-40B4-BE49-F238E27FC236}">
                <a16:creationId xmlns:a16="http://schemas.microsoft.com/office/drawing/2014/main" id="{3967044C-F54E-A567-931A-7B06FB91D457}"/>
              </a:ext>
            </a:extLst>
          </p:cNvPr>
          <p:cNvSpPr>
            <a:spLocks noGrp="1"/>
          </p:cNvSpPr>
          <p:nvPr>
            <p:ph type="body" sz="half" idx="2"/>
          </p:nvPr>
        </p:nvSpPr>
        <p:spPr/>
        <p:txBody>
          <a:bodyPr spcFirstLastPara="1" vert="horz" lIns="91440" tIns="45720" rIns="91440" bIns="45720" rtlCol="0" anchor="t">
            <a:noAutofit/>
          </a:bodyPr>
          <a:lstStyle/>
          <a:p>
            <a:pPr marL="608965" indent="-507365">
              <a:buFont typeface="Arial"/>
              <a:buChar char="•"/>
            </a:pPr>
            <a:endParaRPr lang="en-US" sz="2400" dirty="0">
              <a:solidFill>
                <a:schemeClr val="accent1"/>
              </a:solidFill>
            </a:endParaRPr>
          </a:p>
          <a:p>
            <a:pPr marL="608965" indent="-507365">
              <a:buFont typeface="Arial"/>
              <a:buChar char="•"/>
            </a:pPr>
            <a:endParaRPr lang="en-US" sz="2400" dirty="0">
              <a:solidFill>
                <a:schemeClr val="accent1"/>
              </a:solidFill>
            </a:endParaRPr>
          </a:p>
        </p:txBody>
      </p:sp>
      <p:sp>
        <p:nvSpPr>
          <p:cNvPr id="5" name="Flowchart: Merge 4">
            <a:extLst>
              <a:ext uri="{FF2B5EF4-FFF2-40B4-BE49-F238E27FC236}">
                <a16:creationId xmlns:a16="http://schemas.microsoft.com/office/drawing/2014/main" id="{DA7DDB54-8713-7BAE-CBD3-DAE565290E20}"/>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6DE0841-8515-7A24-00CB-9FB32BAE463E}"/>
              </a:ext>
            </a:extLst>
          </p:cNvPr>
          <p:cNvSpPr txBox="1"/>
          <p:nvPr/>
        </p:nvSpPr>
        <p:spPr>
          <a:xfrm>
            <a:off x="690288" y="3419706"/>
            <a:ext cx="4716095"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a:solidFill>
                  <a:schemeClr val="accent1"/>
                </a:solidFill>
              </a:rPr>
              <a:t>Remain calm</a:t>
            </a:r>
            <a:endParaRPr lang="en-US" sz="2400" dirty="0">
              <a:solidFill>
                <a:schemeClr val="accent1"/>
              </a:solidFill>
            </a:endParaRPr>
          </a:p>
          <a:p>
            <a:pPr marL="285750" indent="-285750">
              <a:buFont typeface="Arial"/>
              <a:buChar char="•"/>
            </a:pPr>
            <a:r>
              <a:rPr lang="en-US" sz="2400">
                <a:solidFill>
                  <a:schemeClr val="accent1"/>
                </a:solidFill>
              </a:rPr>
              <a:t>Provide a safe space</a:t>
            </a:r>
            <a:endParaRPr lang="en-US" sz="2400" dirty="0">
              <a:solidFill>
                <a:schemeClr val="accent1"/>
              </a:solidFill>
            </a:endParaRPr>
          </a:p>
          <a:p>
            <a:pPr marL="285750" indent="-285750">
              <a:buFont typeface="Arial"/>
              <a:buChar char="•"/>
            </a:pPr>
            <a:r>
              <a:rPr lang="en-US" sz="2400">
                <a:solidFill>
                  <a:schemeClr val="accent1"/>
                </a:solidFill>
              </a:rPr>
              <a:t>Clear communication</a:t>
            </a:r>
            <a:endParaRPr lang="en-US" sz="2400" dirty="0">
              <a:solidFill>
                <a:schemeClr val="accent1"/>
              </a:solidFill>
            </a:endParaRPr>
          </a:p>
          <a:p>
            <a:pPr marL="285750" indent="-285750">
              <a:buFont typeface="Arial"/>
              <a:buChar char="•"/>
            </a:pPr>
            <a:r>
              <a:rPr lang="en-US" sz="2400">
                <a:solidFill>
                  <a:schemeClr val="accent1"/>
                </a:solidFill>
              </a:rPr>
              <a:t>Identify their needs</a:t>
            </a:r>
            <a:endParaRPr lang="en-US" sz="2400" dirty="0">
              <a:solidFill>
                <a:schemeClr val="accent1"/>
              </a:solidFill>
            </a:endParaRPr>
          </a:p>
          <a:p>
            <a:pPr marL="285750" indent="-285750">
              <a:buFont typeface="Arial"/>
              <a:buChar char="•"/>
            </a:pPr>
            <a:r>
              <a:rPr lang="en-US" sz="2400" dirty="0">
                <a:solidFill>
                  <a:schemeClr val="accent1"/>
                </a:solidFill>
              </a:rPr>
              <a:t>Provide </a:t>
            </a:r>
            <a:r>
              <a:rPr lang="en-US" sz="2400">
                <a:solidFill>
                  <a:schemeClr val="accent1"/>
                </a:solidFill>
              </a:rPr>
              <a:t>appropriate supports</a:t>
            </a:r>
          </a:p>
          <a:p>
            <a:pPr marL="285750" indent="-285750">
              <a:buFont typeface="Arial"/>
              <a:buChar char="•"/>
            </a:pPr>
            <a:r>
              <a:rPr lang="en-US" sz="2400">
                <a:solidFill>
                  <a:schemeClr val="accent1"/>
                </a:solidFill>
              </a:rPr>
              <a:t>Remain open to feedback</a:t>
            </a:r>
            <a:endParaRPr lang="en-US" sz="2400" dirty="0">
              <a:solidFill>
                <a:schemeClr val="accent1"/>
              </a:solidFill>
            </a:endParaRPr>
          </a:p>
        </p:txBody>
      </p:sp>
      <p:pic>
        <p:nvPicPr>
          <p:cNvPr id="4" name="Picture 3">
            <a:extLst>
              <a:ext uri="{FF2B5EF4-FFF2-40B4-BE49-F238E27FC236}">
                <a16:creationId xmlns:a16="http://schemas.microsoft.com/office/drawing/2014/main" id="{F1032D56-6156-6214-1064-916BAB6127B2}"/>
              </a:ext>
            </a:extLst>
          </p:cNvPr>
          <p:cNvPicPr>
            <a:picLocks noChangeAspect="1"/>
          </p:cNvPicPr>
          <p:nvPr/>
        </p:nvPicPr>
        <p:blipFill>
          <a:blip r:embed="rId3"/>
          <a:srcRect t="149" r="-112" b="-149"/>
          <a:stretch>
            <a:fillRect/>
          </a:stretch>
        </p:blipFill>
        <p:spPr>
          <a:xfrm>
            <a:off x="5180012" y="978594"/>
            <a:ext cx="6512843" cy="4886325"/>
          </a:xfrm>
          <a:prstGeom prst="rect">
            <a:avLst/>
          </a:prstGeom>
        </p:spPr>
      </p:pic>
    </p:spTree>
    <p:extLst>
      <p:ext uri="{BB962C8B-B14F-4D97-AF65-F5344CB8AC3E}">
        <p14:creationId xmlns:p14="http://schemas.microsoft.com/office/powerpoint/2010/main" val="13590446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96F3C-DBF6-F414-A28E-F464B051CF24}"/>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A29709DF-4BA7-729B-20E1-FB6175C1CA47}"/>
              </a:ext>
            </a:extLst>
          </p:cNvPr>
          <p:cNvSpPr>
            <a:spLocks noGrp="1"/>
          </p:cNvSpPr>
          <p:nvPr>
            <p:ph type="body" idx="1"/>
          </p:nvPr>
        </p:nvSpPr>
        <p:spPr>
          <a:xfrm>
            <a:off x="2717400" y="2745066"/>
            <a:ext cx="6757200" cy="1367867"/>
          </a:xfrm>
        </p:spPr>
        <p:txBody>
          <a:bodyPr spcFirstLastPara="1" vert="horz" lIns="91440" tIns="45720" rIns="91440" bIns="45720" rtlCol="0" anchor="t">
            <a:noAutofit/>
          </a:bodyPr>
          <a:lstStyle/>
          <a:p>
            <a:pPr marL="608965" indent="-575310"/>
            <a:r>
              <a:rPr lang="en-US" sz="6000" b="1" dirty="0">
                <a:solidFill>
                  <a:schemeClr val="accent1"/>
                </a:solidFill>
                <a:latin typeface="Aptos"/>
              </a:rPr>
              <a:t>Questions?</a:t>
            </a:r>
            <a:endParaRPr lang="en-US" sz="6000" b="1">
              <a:solidFill>
                <a:schemeClr val="accent1"/>
              </a:solidFill>
              <a:latin typeface="Aptos"/>
            </a:endParaRPr>
          </a:p>
        </p:txBody>
      </p:sp>
      <p:sp>
        <p:nvSpPr>
          <p:cNvPr id="4" name="Rectangle 3">
            <a:extLst>
              <a:ext uri="{FF2B5EF4-FFF2-40B4-BE49-F238E27FC236}">
                <a16:creationId xmlns:a16="http://schemas.microsoft.com/office/drawing/2014/main" id="{8D3D6BED-D208-2AB4-F600-CD7DB881F1EA}"/>
              </a:ext>
            </a:extLst>
          </p:cNvPr>
          <p:cNvSpPr/>
          <p:nvPr/>
        </p:nvSpPr>
        <p:spPr>
          <a:xfrm>
            <a:off x="5384800" y="584200"/>
            <a:ext cx="1422400" cy="12192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5" name="Content Placeholder 4">
            <a:extLst>
              <a:ext uri="{FF2B5EF4-FFF2-40B4-BE49-F238E27FC236}">
                <a16:creationId xmlns:a16="http://schemas.microsoft.com/office/drawing/2014/main" id="{EB1584E5-A5BF-B0AF-E95D-CC8CB4A9276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727315" y="6028000"/>
            <a:ext cx="3305636" cy="685896"/>
          </a:xfrm>
          <a:prstGeom prst="rect">
            <a:avLst/>
          </a:prstGeom>
        </p:spPr>
      </p:pic>
    </p:spTree>
    <p:extLst>
      <p:ext uri="{BB962C8B-B14F-4D97-AF65-F5344CB8AC3E}">
        <p14:creationId xmlns:p14="http://schemas.microsoft.com/office/powerpoint/2010/main" val="36589982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2F218-D3CD-0217-0F14-ACA489C6E5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F8E9AC-2EFC-5EB2-B17F-DB7576A89262}"/>
              </a:ext>
            </a:extLst>
          </p:cNvPr>
          <p:cNvSpPr>
            <a:spLocks noGrp="1"/>
          </p:cNvSpPr>
          <p:nvPr>
            <p:ph type="title"/>
          </p:nvPr>
        </p:nvSpPr>
        <p:spPr/>
        <p:txBody>
          <a:bodyPr/>
          <a:lstStyle/>
          <a:p>
            <a:r>
              <a:rPr lang="en-US" sz="5850">
                <a:solidFill>
                  <a:schemeClr val="tx2">
                    <a:lumMod val="76000"/>
                    <a:lumOff val="24000"/>
                  </a:schemeClr>
                </a:solidFill>
              </a:rPr>
              <a:t>References</a:t>
            </a:r>
            <a:endParaRPr lang="en-US">
              <a:solidFill>
                <a:schemeClr val="tx2">
                  <a:lumMod val="76000"/>
                  <a:lumOff val="24000"/>
                </a:schemeClr>
              </a:solidFill>
            </a:endParaRPr>
          </a:p>
        </p:txBody>
      </p:sp>
      <p:sp>
        <p:nvSpPr>
          <p:cNvPr id="3" name="Text Placeholder 2">
            <a:extLst>
              <a:ext uri="{FF2B5EF4-FFF2-40B4-BE49-F238E27FC236}">
                <a16:creationId xmlns:a16="http://schemas.microsoft.com/office/drawing/2014/main" id="{DC15C317-D5F5-DDFD-AE3C-AD1C5CFB8CD4}"/>
              </a:ext>
            </a:extLst>
          </p:cNvPr>
          <p:cNvSpPr>
            <a:spLocks noGrp="1"/>
          </p:cNvSpPr>
          <p:nvPr>
            <p:ph type="body" idx="1"/>
          </p:nvPr>
        </p:nvSpPr>
        <p:spPr/>
        <p:txBody>
          <a:bodyPr spcFirstLastPara="1" vert="horz" lIns="91440" tIns="45720" rIns="91440" bIns="45720" rtlCol="0" anchor="t">
            <a:noAutofit/>
          </a:bodyPr>
          <a:lstStyle/>
          <a:p>
            <a:pPr marL="285750" indent="-285750">
              <a:lnSpc>
                <a:spcPct val="100000"/>
              </a:lnSpc>
              <a:spcBef>
                <a:spcPts val="0"/>
              </a:spcBef>
              <a:buFont typeface="Arial"/>
              <a:buChar char="•"/>
            </a:pPr>
            <a:endParaRPr lang="en-US" sz="1100" dirty="0">
              <a:solidFill>
                <a:srgbClr val="444444"/>
              </a:solidFill>
              <a:latin typeface="Calibri"/>
              <a:ea typeface="Calibri"/>
              <a:cs typeface="Calibri"/>
            </a:endParaRPr>
          </a:p>
          <a:p>
            <a:pPr marL="608965" indent="-507365"/>
            <a:endParaRPr lang="en-US" dirty="0">
              <a:solidFill>
                <a:schemeClr val="tx2">
                  <a:lumMod val="76000"/>
                  <a:lumOff val="24000"/>
                </a:schemeClr>
              </a:solidFill>
            </a:endParaRPr>
          </a:p>
        </p:txBody>
      </p:sp>
      <p:sp>
        <p:nvSpPr>
          <p:cNvPr id="5" name="Flowchart: Merge 4">
            <a:extLst>
              <a:ext uri="{FF2B5EF4-FFF2-40B4-BE49-F238E27FC236}">
                <a16:creationId xmlns:a16="http://schemas.microsoft.com/office/drawing/2014/main" id="{99066703-5CBE-DD15-89EB-02BCE1F74C7E}"/>
              </a:ext>
            </a:extLst>
          </p:cNvPr>
          <p:cNvSpPr/>
          <p:nvPr/>
        </p:nvSpPr>
        <p:spPr>
          <a:xfrm rot="16200000">
            <a:off x="-267601" y="886566"/>
            <a:ext cx="1415736" cy="880534"/>
          </a:xfrm>
          <a:prstGeom prst="flowChartMerge">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DF36F96-F18B-3582-86DF-B164459D74AC}"/>
              </a:ext>
            </a:extLst>
          </p:cNvPr>
          <p:cNvSpPr txBox="1"/>
          <p:nvPr/>
        </p:nvSpPr>
        <p:spPr>
          <a:xfrm>
            <a:off x="1420091" y="1713588"/>
            <a:ext cx="10056090" cy="57246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CA" sz="1200" dirty="0">
              <a:solidFill>
                <a:schemeClr val="accent1"/>
              </a:solidFill>
            </a:endParaRPr>
          </a:p>
          <a:p>
            <a:r>
              <a:rPr lang="en-CA" sz="1200" dirty="0">
                <a:solidFill>
                  <a:schemeClr val="accent1"/>
                </a:solidFill>
                <a:ea typeface="+mn-lt"/>
                <a:cs typeface="+mn-lt"/>
              </a:rPr>
              <a:t>Al-Saadi, B., </a:t>
            </a:r>
            <a:r>
              <a:rPr lang="en-CA" sz="1200" dirty="0" err="1">
                <a:solidFill>
                  <a:schemeClr val="accent1"/>
                </a:solidFill>
                <a:ea typeface="+mn-lt"/>
                <a:cs typeface="+mn-lt"/>
              </a:rPr>
              <a:t>Aljameeli</a:t>
            </a:r>
            <a:r>
              <a:rPr lang="en-CA" sz="1200" dirty="0">
                <a:solidFill>
                  <a:schemeClr val="accent1"/>
                </a:solidFill>
                <a:ea typeface="+mn-lt"/>
                <a:cs typeface="+mn-lt"/>
              </a:rPr>
              <a:t>, S., Alshammari, M., Alhazmi, N., Alshammari, I., &amp; </a:t>
            </a:r>
            <a:r>
              <a:rPr lang="en-CA" sz="1200" dirty="0" err="1">
                <a:solidFill>
                  <a:schemeClr val="accent1"/>
                </a:solidFill>
                <a:ea typeface="+mn-lt"/>
                <a:cs typeface="+mn-lt"/>
              </a:rPr>
              <a:t>Aljameeli</a:t>
            </a:r>
            <a:r>
              <a:rPr lang="en-CA" sz="1200" dirty="0">
                <a:solidFill>
                  <a:schemeClr val="accent1"/>
                </a:solidFill>
                <a:ea typeface="+mn-lt"/>
                <a:cs typeface="+mn-lt"/>
              </a:rPr>
              <a:t>, A. (2024). Review of Contemporary Philosophy. In </a:t>
            </a:r>
            <a:r>
              <a:rPr lang="en-CA" sz="1200" i="1" dirty="0">
                <a:solidFill>
                  <a:schemeClr val="accent1"/>
                </a:solidFill>
                <a:ea typeface="+mn-lt"/>
                <a:cs typeface="+mn-lt"/>
              </a:rPr>
              <a:t>Exploring the Interplay of Role Clarity, Teamwork, and Patient Safety Culture Among Nursing Professionals: A Comprehensive Review</a:t>
            </a:r>
            <a:r>
              <a:rPr lang="en-CA" sz="1200" dirty="0">
                <a:solidFill>
                  <a:schemeClr val="accent1"/>
                </a:solidFill>
                <a:ea typeface="+mn-lt"/>
                <a:cs typeface="+mn-lt"/>
              </a:rPr>
              <a:t> (Vol. 23, pp. 1332–1342). </a:t>
            </a:r>
            <a:endParaRPr lang="en-CA" dirty="0">
              <a:solidFill>
                <a:schemeClr val="accent1"/>
              </a:solidFill>
            </a:endParaRPr>
          </a:p>
          <a:p>
            <a:endParaRPr lang="en-CA" sz="1200" dirty="0">
              <a:solidFill>
                <a:schemeClr val="accent1"/>
              </a:solidFill>
            </a:endParaRPr>
          </a:p>
          <a:p>
            <a:r>
              <a:rPr lang="en-CA" sz="1200" dirty="0">
                <a:solidFill>
                  <a:schemeClr val="accent1"/>
                </a:solidFill>
              </a:rPr>
              <a:t>Hettinger, A. Z., Benda, N., Roth, E., Hoffman, D., Iyer, A., Franklin, E., Perry, S., Fairbanks, R. J., &amp; </a:t>
            </a:r>
            <a:r>
              <a:rPr lang="en-CA" sz="1200" dirty="0" err="1">
                <a:solidFill>
                  <a:schemeClr val="accent1"/>
                </a:solidFill>
              </a:rPr>
              <a:t>Bisantz</a:t>
            </a:r>
            <a:r>
              <a:rPr lang="en-CA" sz="1200" dirty="0">
                <a:solidFill>
                  <a:schemeClr val="accent1"/>
                </a:solidFill>
              </a:rPr>
              <a:t>, A. M. (2020). Ten best practices for improving emergency medicine provider–nurse communication. Journal of Emergency Medicine, 58(4), 581–593.</a:t>
            </a:r>
            <a:r>
              <a:rPr lang="en-CA" sz="1200" dirty="0">
                <a:solidFill>
                  <a:schemeClr val="accent1"/>
                </a:solidFill>
                <a:hlinkClick r:id="rId3">
                  <a:extLst>
                    <a:ext uri="{A12FA001-AC4F-418D-AE19-62706E023703}">
                      <ahyp:hlinkClr xmlns:ahyp="http://schemas.microsoft.com/office/drawing/2018/hyperlinkcolor" val="tx"/>
                    </a:ext>
                  </a:extLst>
                </a:hlinkClick>
              </a:rPr>
              <a:t> https://doi.org/10.1016/j.jemermed.2019.10.035</a:t>
            </a:r>
            <a:r>
              <a:rPr lang="en-CA" sz="1200" dirty="0">
                <a:solidFill>
                  <a:schemeClr val="accent1"/>
                </a:solidFill>
              </a:rPr>
              <a:t> </a:t>
            </a:r>
            <a:r>
              <a:rPr lang="en-US" sz="1200" dirty="0">
                <a:solidFill>
                  <a:schemeClr val="accent1"/>
                </a:solidFill>
              </a:rPr>
              <a:t>​</a:t>
            </a:r>
            <a:endParaRPr lang="en-US">
              <a:solidFill>
                <a:schemeClr val="accent1"/>
              </a:solidFill>
            </a:endParaRPr>
          </a:p>
          <a:p>
            <a:pPr rtl="0"/>
            <a:r>
              <a:rPr lang="en-CA" sz="1200">
                <a:solidFill>
                  <a:schemeClr val="accent1"/>
                </a:solidFill>
              </a:rPr>
              <a:t>​</a:t>
            </a:r>
            <a:endParaRPr lang="en-CA" sz="1200" dirty="0">
              <a:solidFill>
                <a:schemeClr val="accent1"/>
              </a:solidFill>
            </a:endParaRPr>
          </a:p>
          <a:p>
            <a:pPr rtl="0"/>
            <a:r>
              <a:rPr lang="en-US" sz="1200" dirty="0">
                <a:solidFill>
                  <a:schemeClr val="accent1"/>
                </a:solidFill>
              </a:rPr>
              <a:t>Kato H, Clouser J M, Talari P, et al. (May 24, 2022) Bedside Nurses' Perceptions of Effective Nurse-Physician Communication in General Medical Units: A Qualitative Study. </a:t>
            </a:r>
            <a:r>
              <a:rPr lang="en-US" sz="1200" dirty="0" err="1">
                <a:solidFill>
                  <a:schemeClr val="accent1"/>
                </a:solidFill>
              </a:rPr>
              <a:t>Cureus</a:t>
            </a:r>
            <a:r>
              <a:rPr lang="en-US" sz="1200" dirty="0">
                <a:solidFill>
                  <a:schemeClr val="accent1"/>
                </a:solidFill>
              </a:rPr>
              <a:t> 14(5): e25304. doi:10.7759/cureus.25304 ​</a:t>
            </a:r>
            <a:endParaRPr lang="en-US" sz="1200">
              <a:solidFill>
                <a:schemeClr val="accent1"/>
              </a:solidFill>
            </a:endParaRPr>
          </a:p>
          <a:p>
            <a:endParaRPr lang="en-US" sz="1200" dirty="0">
              <a:solidFill>
                <a:schemeClr val="accent1"/>
              </a:solidFill>
            </a:endParaRPr>
          </a:p>
          <a:p>
            <a:r>
              <a:rPr lang="en-US" sz="1200">
                <a:solidFill>
                  <a:schemeClr val="accent1"/>
                </a:solidFill>
                <a:ea typeface="+mn-lt"/>
                <a:cs typeface="+mn-lt"/>
              </a:rPr>
              <a:t>Knowles, M. (n.d.). </a:t>
            </a:r>
            <a:r>
              <a:rPr lang="en-US" sz="1200" i="1">
                <a:solidFill>
                  <a:schemeClr val="accent1"/>
                </a:solidFill>
                <a:ea typeface="+mn-lt"/>
                <a:cs typeface="+mn-lt"/>
              </a:rPr>
              <a:t>Adult learning Principles</a:t>
            </a:r>
            <a:r>
              <a:rPr lang="en-US" sz="1200">
                <a:solidFill>
                  <a:schemeClr val="accent1"/>
                </a:solidFill>
                <a:ea typeface="+mn-lt"/>
                <a:cs typeface="+mn-lt"/>
              </a:rPr>
              <a:t>. https://www.cdc.gov/training-</a:t>
            </a:r>
            <a:r>
              <a:rPr lang="en-US" sz="1200" dirty="0">
                <a:solidFill>
                  <a:schemeClr val="accent1"/>
                </a:solidFill>
                <a:ea typeface="+mn-lt"/>
                <a:cs typeface="+mn-lt"/>
              </a:rPr>
              <a:t>development/media/pdfs/2024/04/adult-learning-principles.pdf </a:t>
            </a:r>
            <a:endParaRPr lang="en-US" sz="1200" dirty="0">
              <a:solidFill>
                <a:schemeClr val="accent1"/>
              </a:solidFill>
            </a:endParaRPr>
          </a:p>
          <a:p>
            <a:endParaRPr lang="en-US" sz="1200" dirty="0">
              <a:solidFill>
                <a:schemeClr val="accent1"/>
              </a:solidFill>
              <a:ea typeface="+mn-lt"/>
              <a:cs typeface="+mn-lt"/>
            </a:endParaRPr>
          </a:p>
          <a:p>
            <a:r>
              <a:rPr lang="en-US" sz="1200">
                <a:solidFill>
                  <a:schemeClr val="accent1"/>
                </a:solidFill>
                <a:ea typeface="+mn-lt"/>
                <a:cs typeface="+mn-lt"/>
              </a:rPr>
              <a:t>Moradi, T., Rezaei, M., &amp; Alavi, N. M. (2024). Delegating care as a double-edged sword for quality of nursing care: a qualitative study. </a:t>
            </a:r>
            <a:r>
              <a:rPr lang="en-US" sz="1200" i="1">
                <a:solidFill>
                  <a:schemeClr val="accent1"/>
                </a:solidFill>
                <a:ea typeface="+mn-lt"/>
                <a:cs typeface="+mn-lt"/>
              </a:rPr>
              <a:t>BMC health services research</a:t>
            </a:r>
            <a:r>
              <a:rPr lang="en-US" sz="1200">
                <a:solidFill>
                  <a:schemeClr val="accent1"/>
                </a:solidFill>
                <a:ea typeface="+mn-lt"/>
                <a:cs typeface="+mn-lt"/>
              </a:rPr>
              <a:t>, </a:t>
            </a:r>
            <a:r>
              <a:rPr lang="en-US" sz="1200" i="1">
                <a:solidFill>
                  <a:schemeClr val="accent1"/>
                </a:solidFill>
                <a:ea typeface="+mn-lt"/>
                <a:cs typeface="+mn-lt"/>
              </a:rPr>
              <a:t>24</a:t>
            </a:r>
            <a:r>
              <a:rPr lang="en-US" sz="1200">
                <a:solidFill>
                  <a:schemeClr val="accent1"/>
                </a:solidFill>
                <a:ea typeface="+mn-lt"/>
                <a:cs typeface="+mn-lt"/>
              </a:rPr>
              <a:t>(1), 592. </a:t>
            </a:r>
            <a:r>
              <a:rPr lang="en-US" sz="1200" dirty="0">
                <a:solidFill>
                  <a:schemeClr val="accent1"/>
                </a:solidFill>
                <a:ea typeface="+mn-lt"/>
                <a:cs typeface="+mn-lt"/>
                <a:hlinkClick r:id="rId4"/>
              </a:rPr>
              <a:t>https://doi.org/10.1186/s12913-024-11054-4</a:t>
            </a:r>
            <a:endParaRPr lang="en-US">
              <a:solidFill>
                <a:schemeClr val="accent1"/>
              </a:solidFill>
              <a:hlinkClick r:id="rId4"/>
            </a:endParaRPr>
          </a:p>
          <a:p>
            <a:endParaRPr lang="en-US" sz="1200" dirty="0">
              <a:solidFill>
                <a:schemeClr val="accent1"/>
              </a:solidFill>
            </a:endParaRPr>
          </a:p>
          <a:p>
            <a:r>
              <a:rPr lang="en-US" sz="1200">
                <a:solidFill>
                  <a:schemeClr val="accent1"/>
                </a:solidFill>
                <a:ea typeface="+mn-lt"/>
                <a:cs typeface="+mn-lt"/>
              </a:rPr>
              <a:t>Moore, G., Parker, S., &amp; Baksh, L. (2021). Generational learning  preferences. </a:t>
            </a:r>
            <a:r>
              <a:rPr lang="en-US" sz="1200" i="1">
                <a:solidFill>
                  <a:schemeClr val="accent1"/>
                </a:solidFill>
                <a:ea typeface="+mn-lt"/>
                <a:cs typeface="+mn-lt"/>
              </a:rPr>
              <a:t>American Nurse Journal</a:t>
            </a:r>
            <a:r>
              <a:rPr lang="en-US" sz="1200">
                <a:solidFill>
                  <a:schemeClr val="accent1"/>
                </a:solidFill>
                <a:ea typeface="+mn-lt"/>
                <a:cs typeface="+mn-lt"/>
              </a:rPr>
              <a:t>, </a:t>
            </a:r>
            <a:r>
              <a:rPr lang="en-US" sz="1200" i="1">
                <a:solidFill>
                  <a:schemeClr val="accent1"/>
                </a:solidFill>
                <a:ea typeface="+mn-lt"/>
                <a:cs typeface="+mn-lt"/>
              </a:rPr>
              <a:t>16</a:t>
            </a:r>
            <a:r>
              <a:rPr lang="en-US" sz="1200">
                <a:solidFill>
                  <a:schemeClr val="accent1"/>
                </a:solidFill>
                <a:ea typeface="+mn-lt"/>
                <a:cs typeface="+mn-lt"/>
              </a:rPr>
              <a:t>(12). </a:t>
            </a:r>
            <a:endParaRPr lang="en-US"/>
          </a:p>
          <a:p>
            <a:pPr rtl="0"/>
            <a:r>
              <a:rPr lang="en-US" sz="1200">
                <a:solidFill>
                  <a:schemeClr val="accent1"/>
                </a:solidFill>
              </a:rPr>
              <a:t>​</a:t>
            </a:r>
            <a:endParaRPr lang="en-US" sz="1200" dirty="0">
              <a:solidFill>
                <a:schemeClr val="accent1"/>
              </a:solidFill>
            </a:endParaRPr>
          </a:p>
          <a:p>
            <a:pPr rtl="0"/>
            <a:r>
              <a:rPr lang="en-US" sz="1200">
                <a:solidFill>
                  <a:schemeClr val="accent1"/>
                </a:solidFill>
              </a:rPr>
              <a:t>Nightingale College. (2016, July 11). Communicating effectively with physicians. Nightingale College.</a:t>
            </a:r>
            <a:r>
              <a:rPr lang="en-US" sz="1200" dirty="0">
                <a:solidFill>
                  <a:schemeClr val="accent1"/>
                </a:solidFill>
                <a:hlinkClick r:id="rId5">
                  <a:extLst>
                    <a:ext uri="{A12FA001-AC4F-418D-AE19-62706E023703}">
                      <ahyp:hlinkClr xmlns:ahyp="http://schemas.microsoft.com/office/drawing/2018/hyperlinkcolor" val="tx"/>
                    </a:ext>
                  </a:extLst>
                </a:hlinkClick>
              </a:rPr>
              <a:t> https://nightingale.edu/blog/communicating-effectively-physicians.html?utm_source</a:t>
            </a:r>
            <a:r>
              <a:rPr lang="en-US" sz="1200">
                <a:solidFill>
                  <a:schemeClr val="accent1"/>
                </a:solidFill>
              </a:rPr>
              <a:t>  ​</a:t>
            </a:r>
            <a:endParaRPr lang="en-US" sz="1200" dirty="0">
              <a:solidFill>
                <a:schemeClr val="accent1"/>
              </a:solidFill>
            </a:endParaRPr>
          </a:p>
          <a:p>
            <a:endParaRPr lang="en-US" sz="1200" dirty="0">
              <a:solidFill>
                <a:schemeClr val="accent1"/>
              </a:solidFill>
            </a:endParaRPr>
          </a:p>
          <a:p>
            <a:r>
              <a:rPr lang="en-US" sz="1200">
                <a:solidFill>
                  <a:schemeClr val="accent1"/>
                </a:solidFill>
              </a:rPr>
              <a:t>Oetjen, L. A., Connor, C., Werneburg, B., Stevens, S., Kane, S., &amp; Elias, R. (2025). Evaluating Leadership Training for Managers in Healthcare: Focusing on Effective Communication. Journal of healthcare leadership, 17, 649–664. </a:t>
            </a:r>
            <a:r>
              <a:rPr lang="en-US" sz="1200" dirty="0">
                <a:solidFill>
                  <a:schemeClr val="accent1"/>
                </a:solidFill>
                <a:hlinkClick r:id="rId6">
                  <a:extLst>
                    <a:ext uri="{A12FA001-AC4F-418D-AE19-62706E023703}">
                      <ahyp:hlinkClr xmlns:ahyp="http://schemas.microsoft.com/office/drawing/2018/hyperlinkcolor" val="tx"/>
                    </a:ext>
                  </a:extLst>
                </a:hlinkClick>
              </a:rPr>
              <a:t>https://doi.org/10.2147/JHL.S528912</a:t>
            </a:r>
            <a:endParaRPr lang="en-US" sz="1200" dirty="0">
              <a:solidFill>
                <a:schemeClr val="accent1"/>
              </a:solidFill>
              <a:hlinkClick r:id="rId6"/>
            </a:endParaRPr>
          </a:p>
          <a:p>
            <a:endParaRPr lang="en-US" sz="1200" dirty="0">
              <a:solidFill>
                <a:schemeClr val="accent1"/>
              </a:solidFill>
            </a:endParaRPr>
          </a:p>
          <a:p>
            <a:r>
              <a:rPr lang="en-US" sz="1200">
                <a:solidFill>
                  <a:schemeClr val="accent1"/>
                </a:solidFill>
                <a:latin typeface="Aptos"/>
                <a:ea typeface="Noto Sans"/>
                <a:cs typeface="Noto Sans"/>
              </a:rPr>
              <a:t>O'Rourke, M., &amp; White, A. (2011). Professional Role Clarity and Competency in Health Care Staffing--The Missing Pieces. </a:t>
            </a:r>
            <a:r>
              <a:rPr lang="en-US" sz="1200" i="1">
                <a:solidFill>
                  <a:schemeClr val="accent1"/>
                </a:solidFill>
                <a:latin typeface="Aptos"/>
                <a:ea typeface="Noto Sans"/>
                <a:cs typeface="Noto Sans"/>
              </a:rPr>
              <a:t>Nursing Economic$</a:t>
            </a:r>
            <a:r>
              <a:rPr lang="en-US" sz="1200">
                <a:solidFill>
                  <a:schemeClr val="accent1"/>
                </a:solidFill>
                <a:latin typeface="Aptos"/>
                <a:ea typeface="Noto Sans"/>
                <a:cs typeface="Noto Sans"/>
              </a:rPr>
              <a:t>, </a:t>
            </a:r>
            <a:r>
              <a:rPr lang="en-US" sz="1200" i="1">
                <a:solidFill>
                  <a:schemeClr val="accent1"/>
                </a:solidFill>
                <a:latin typeface="Aptos"/>
                <a:ea typeface="Noto Sans"/>
                <a:cs typeface="Noto Sans"/>
              </a:rPr>
              <a:t>29</a:t>
            </a:r>
            <a:r>
              <a:rPr lang="en-US" sz="1200">
                <a:solidFill>
                  <a:schemeClr val="accent1"/>
                </a:solidFill>
                <a:latin typeface="Aptos"/>
                <a:ea typeface="Noto Sans"/>
                <a:cs typeface="Noto Sans"/>
              </a:rPr>
              <a:t>(4), 183–188.</a:t>
            </a:r>
            <a:endParaRPr lang="en-US" sz="1200">
              <a:solidFill>
                <a:schemeClr val="accent1"/>
              </a:solidFill>
              <a:latin typeface="Aptos"/>
            </a:endParaRPr>
          </a:p>
          <a:p>
            <a:pPr rtl="0"/>
            <a:r>
              <a:rPr lang="en-US" sz="1200">
                <a:solidFill>
                  <a:schemeClr val="accent1"/>
                </a:solidFill>
              </a:rPr>
              <a:t>​</a:t>
            </a:r>
            <a:endParaRPr lang="en-US" sz="1200" dirty="0">
              <a:solidFill>
                <a:schemeClr val="accent1"/>
              </a:solidFill>
            </a:endParaRPr>
          </a:p>
          <a:p>
            <a:pPr rtl="0"/>
            <a:r>
              <a:rPr lang="en-US" sz="1200">
                <a:solidFill>
                  <a:schemeClr val="accent1"/>
                </a:solidFill>
              </a:rPr>
              <a:t>Wang, Y.-Y., Wan, Q.-Q., Lin, F., Zhou, W.-J., &amp; Shang, S.-M. (2018). Interventions to improve communication between nurses and physicians in the intensive care unit: An integrative literature review. International Journal of Nursing Sciences, 5(1), 81–88. </a:t>
            </a:r>
            <a:r>
              <a:rPr lang="en-US" sz="1200" dirty="0">
                <a:solidFill>
                  <a:schemeClr val="accent1"/>
                </a:solidFill>
                <a:hlinkClick r:id="rId7">
                  <a:extLst>
                    <a:ext uri="{A12FA001-AC4F-418D-AE19-62706E023703}">
                      <ahyp:hlinkClr xmlns:ahyp="http://schemas.microsoft.com/office/drawing/2018/hyperlinkcolor" val="tx"/>
                    </a:ext>
                  </a:extLst>
                </a:hlinkClick>
              </a:rPr>
              <a:t>https://doi.org/10.1016/j.ijnss.2017.09.007</a:t>
            </a:r>
            <a:r>
              <a:rPr lang="en-US" sz="1200" dirty="0">
                <a:solidFill>
                  <a:schemeClr val="accent1"/>
                </a:solidFill>
              </a:rPr>
              <a:t>  </a:t>
            </a:r>
          </a:p>
          <a:p>
            <a:pPr algn="ctr"/>
            <a:endParaRPr lang="en-US"/>
          </a:p>
        </p:txBody>
      </p:sp>
    </p:spTree>
    <p:extLst>
      <p:ext uri="{BB962C8B-B14F-4D97-AF65-F5344CB8AC3E}">
        <p14:creationId xmlns:p14="http://schemas.microsoft.com/office/powerpoint/2010/main" val="36559958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60b6632a-6900-4b25-9225-123f2d453418">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FC9689EC6935449B808B70F91D3559F" ma:contentTypeVersion="12" ma:contentTypeDescription="Create a new document." ma:contentTypeScope="" ma:versionID="f00dca72a69fa5a89808bebaf360d66a">
  <xsd:schema xmlns:xsd="http://www.w3.org/2001/XMLSchema" xmlns:xs="http://www.w3.org/2001/XMLSchema" xmlns:p="http://schemas.microsoft.com/office/2006/metadata/properties" xmlns:ns2="60b6632a-6900-4b25-9225-123f2d453418" targetNamespace="http://schemas.microsoft.com/office/2006/metadata/properties" ma:root="true" ma:fieldsID="3280af9a6d73a746a298a09b3dffc22b" ns2:_="">
    <xsd:import namespace="60b6632a-6900-4b25-9225-123f2d45341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lcf76f155ced4ddcb4097134ff3c332f" minOccurs="0"/>
                <xsd:element ref="ns2:MediaServiceOCR" minOccurs="0"/>
                <xsd:element ref="ns2:MediaServiceGenerationTime" minOccurs="0"/>
                <xsd:element ref="ns2:MediaServiceEventHashCode"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b6632a-6900-4b25-9225-123f2d45341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2b9d5b5f-547a-43f3-bc0e-b0144fba3ef5"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BillingMetadata" ma:index="19"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9528035-26A2-4680-9BC5-498AEAAE01A8}">
  <ds:schemaRefs>
    <ds:schemaRef ds:uri="http://schemas.microsoft.com/office/2006/metadata/properties"/>
    <ds:schemaRef ds:uri="http://schemas.microsoft.com/office/infopath/2007/PartnerControls"/>
    <ds:schemaRef ds:uri="60b6632a-6900-4b25-9225-123f2d453418"/>
  </ds:schemaRefs>
</ds:datastoreItem>
</file>

<file path=customXml/itemProps2.xml><?xml version="1.0" encoding="utf-8"?>
<ds:datastoreItem xmlns:ds="http://schemas.openxmlformats.org/officeDocument/2006/customXml" ds:itemID="{282DD3B3-2807-44BB-B502-FC6828965A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b6632a-6900-4b25-9225-123f2d4534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E0F15A4-2ED3-4CE3-80E4-CA7E06FE5E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TotalTime>
  <Words>4209</Words>
  <Application>Microsoft Office PowerPoint</Application>
  <PresentationFormat>Widescreen</PresentationFormat>
  <Paragraphs>412</Paragraphs>
  <Slides>34</Slides>
  <Notes>29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34</vt:i4>
      </vt:variant>
    </vt:vector>
  </HeadingPairs>
  <TitlesOfParts>
    <vt:vector size="47" baseType="lpstr">
      <vt:lpstr>Aptos</vt:lpstr>
      <vt:lpstr>Aptos Display</vt:lpstr>
      <vt:lpstr>Arial</vt:lpstr>
      <vt:lpstr>Arial,Sans-Serif</vt:lpstr>
      <vt:lpstr>Calibri</vt:lpstr>
      <vt:lpstr>Lato</vt:lpstr>
      <vt:lpstr>Noto Sans</vt:lpstr>
      <vt:lpstr>Roboto</vt:lpstr>
      <vt:lpstr>Roboto Mono Web</vt:lpstr>
      <vt:lpstr>TAN Headline</vt:lpstr>
      <vt:lpstr>Times    </vt:lpstr>
      <vt:lpstr>Trebuchet MS</vt:lpstr>
      <vt:lpstr>Office Theme</vt:lpstr>
      <vt:lpstr>Communication</vt:lpstr>
      <vt:lpstr>PowerPoint Presentation</vt:lpstr>
      <vt:lpstr>Considering Effective Communication</vt:lpstr>
      <vt:lpstr>Delegation</vt:lpstr>
      <vt:lpstr>Delegation</vt:lpstr>
      <vt:lpstr>Role Clarity</vt:lpstr>
      <vt:lpstr>PowerPoint Presentation</vt:lpstr>
      <vt:lpstr>Handoff Report</vt:lpstr>
      <vt:lpstr>Communication with Patients and Families</vt:lpstr>
      <vt:lpstr>Barriers</vt:lpstr>
      <vt:lpstr>Teaching Patients and Family Members</vt:lpstr>
      <vt:lpstr>Providing Resources</vt:lpstr>
      <vt:lpstr>Adult Learning </vt:lpstr>
      <vt:lpstr>Generational Learning Preferences</vt:lpstr>
      <vt:lpstr>PowerPoint Presentation</vt:lpstr>
      <vt:lpstr>Assessing the Patient's Understanding</vt:lpstr>
      <vt:lpstr>Assessment Techniques</vt:lpstr>
      <vt:lpstr>Communicating with the Physician</vt:lpstr>
      <vt:lpstr>Barriers</vt:lpstr>
      <vt:lpstr>Strategies for Communicating with Physicians</vt:lpstr>
      <vt:lpstr>PowerPoint Presentation</vt:lpstr>
      <vt:lpstr>PCH &amp; QEH Educator Handouts</vt:lpstr>
      <vt:lpstr>Case Study Practice</vt:lpstr>
      <vt:lpstr>PowerPoint Presentation</vt:lpstr>
      <vt:lpstr>PowerPoint Presentation</vt:lpstr>
      <vt:lpstr>PowerPoint Presentation</vt:lpstr>
      <vt:lpstr>Case Study Practice </vt:lpstr>
      <vt:lpstr>PowerPoint Presentation</vt:lpstr>
      <vt:lpstr>Communicating During Stressful Situations</vt:lpstr>
      <vt:lpstr>Barriers</vt:lpstr>
      <vt:lpstr>Communicating in a Critical Event</vt:lpstr>
      <vt:lpstr>Communicating with Overwhelmed Patients and Families</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Hillary McIver</dc:creator>
  <cp:lastModifiedBy>Gaylene MacDonald</cp:lastModifiedBy>
  <cp:revision>1454</cp:revision>
  <dcterms:created xsi:type="dcterms:W3CDTF">2026-05-14T12:13:04Z</dcterms:created>
  <dcterms:modified xsi:type="dcterms:W3CDTF">2026-08-24T15:49:38Z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0x010100CFC9689EC6935449B808B70F91D3559F</vt:lpwstr>
  </property>
  <property fmtid="{D5CDD505-2E9C-101B-9397-08002B2CF9AE}" pid="3" name="MediaServiceImageTags">
    <vt:lpwstr/>
  </property>
</Properties>
</file>