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97" r:id="rId5"/>
    <p:sldId id="352" r:id="rId6"/>
    <p:sldId id="339" r:id="rId7"/>
    <p:sldId id="308" r:id="rId8"/>
    <p:sldId id="314" r:id="rId9"/>
    <p:sldId id="317" r:id="rId10"/>
    <p:sldId id="312" r:id="rId11"/>
    <p:sldId id="344" r:id="rId12"/>
    <p:sldId id="343" r:id="rId13"/>
    <p:sldId id="321" r:id="rId14"/>
    <p:sldId id="332" r:id="rId15"/>
    <p:sldId id="355" r:id="rId16"/>
    <p:sldId id="350" r:id="rId17"/>
    <p:sldId id="345" r:id="rId18"/>
    <p:sldId id="353" r:id="rId19"/>
    <p:sldId id="346" r:id="rId20"/>
    <p:sldId id="324" r:id="rId21"/>
    <p:sldId id="315" r:id="rId22"/>
    <p:sldId id="325" r:id="rId23"/>
    <p:sldId id="327" r:id="rId24"/>
    <p:sldId id="328" r:id="rId25"/>
    <p:sldId id="329" r:id="rId26"/>
    <p:sldId id="333" r:id="rId27"/>
    <p:sldId id="340" r:id="rId28"/>
    <p:sldId id="330" r:id="rId29"/>
    <p:sldId id="334" r:id="rId30"/>
    <p:sldId id="356" r:id="rId31"/>
    <p:sldId id="331" r:id="rId32"/>
    <p:sldId id="335" r:id="rId33"/>
    <p:sldId id="338" r:id="rId34"/>
    <p:sldId id="337" r:id="rId35"/>
    <p:sldId id="342" r:id="rId36"/>
    <p:sldId id="348" r:id="rId37"/>
    <p:sldId id="354" r:id="rId38"/>
    <p:sldId id="316" r:id="rId39"/>
    <p:sldId id="35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DFC37B-8DEE-D9D4-FDB8-EF6EBC4639EC}" v="26" dt="2026-07-02T11:49:27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BC2F8-4FDD-46E6-AF01-EF107B9139D6}" type="datetimeFigureOut">
              <a:t>7/2/2026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7E296-FBAF-42F1-AF7B-87BA18A8B82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1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PCH Educators indicate that they follow this policy as well as Potter and Perry.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7E296-FBAF-42F1-AF7B-87BA18A8B8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87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When drawing a set of cultures this means you draw both the aerobic and Anaerobic bottles. </a:t>
            </a:r>
          </a:p>
          <a:p>
            <a:endParaRPr lang="en-US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In specific circumstances a physician may request an additional aerobic culture from each remaining lumen of the CVAD and any additional access points, i.e. Arterial lines, dialysis lines, etc. 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7E296-FBAF-42F1-AF7B-87BA18A8B827}" type="slidenum"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56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accent1"/>
                </a:solidFill>
                <a:ea typeface="+mn-lt"/>
                <a:cs typeface="+mn-lt"/>
              </a:rPr>
              <a:t>Obtaining blood culture sample from CVAD must only be performed by an RN trained in CVAD blood withdrawal.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7E296-FBAF-42F1-AF7B-87BA18A8B8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62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Make sure you are marking the 10 ml mark on the side of the bottle before you begin the draw. </a:t>
            </a:r>
          </a:p>
          <a:p>
            <a:endParaRPr lang="en-US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Fungal (histoplasmosis)/mycobacterium (red top, red label) (5 mL per draw) (Obtained from Microbiology Laboratory - extremely rare use).</a:t>
            </a:r>
            <a:endParaRPr lang="en-US">
              <a:solidFill>
                <a:schemeClr val="accent1"/>
              </a:solidFill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7E296-FBAF-42F1-AF7B-87BA18A8B827}" type="slidenum"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12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a typeface="Calibri"/>
                <a:cs typeface="Calibri"/>
              </a:rPr>
              <a:t>***</a:t>
            </a:r>
            <a:r>
              <a:rPr lang="en-US" b="1"/>
              <a:t>Accurate blood to medium ratio is crucial to ensuring accurate results*** </a:t>
            </a:r>
            <a:r>
              <a:rPr lang="en-US"/>
              <a:t>Make sure to mark your line and draw 8-10 ml</a:t>
            </a:r>
          </a:p>
          <a:p>
            <a:endParaRPr lang="en-US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Maximum blood culture withdrawal from an adult (regardless of draws/bottles) is to be no more than 80 mL per collection.</a:t>
            </a:r>
            <a:endParaRPr lang="en-US" b="1">
              <a:solidFill>
                <a:schemeClr val="accent1"/>
              </a:solidFill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7E296-FBAF-42F1-AF7B-87BA18A8B827}" type="slidenum"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68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***Only to be performed by an </a:t>
            </a:r>
            <a:r>
              <a:rPr lang="en-US" b="1" i="1"/>
              <a:t>RN </a:t>
            </a:r>
            <a:r>
              <a:rPr lang="en-US" b="1"/>
              <a:t>trained in CVAD blood withdrawal***</a:t>
            </a:r>
          </a:p>
          <a:p>
            <a:endParaRPr lang="en-US" b="1"/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flush (whenever possible) or draw discard prior to blood culture sample</a:t>
            </a:r>
            <a:endParaRPr lang="en-US"/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7E296-FBAF-42F1-AF7B-87BA18A8B827}" type="slidenum"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37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18565" lvl="1" indent="-507365">
              <a:buFont typeface="Courier New"/>
              <a:buChar char="o"/>
            </a:pPr>
            <a:r>
              <a:rPr lang="en-US">
                <a:solidFill>
                  <a:schemeClr val="accent1"/>
                </a:solidFill>
              </a:rPr>
              <a:t>Connect syringe to needle-free connector and withdraw 8-10 mL. </a:t>
            </a:r>
          </a:p>
          <a:p>
            <a:pPr marL="1218565" lvl="1" indent="-507365">
              <a:buFont typeface="Courier New"/>
              <a:buChar char="o"/>
            </a:pPr>
            <a:r>
              <a:rPr lang="en-US">
                <a:solidFill>
                  <a:schemeClr val="accent1"/>
                </a:solidFill>
              </a:rPr>
              <a:t>Use blood transfer device to transfer sample into blood culture bottle. </a:t>
            </a:r>
          </a:p>
          <a:p>
            <a:pPr marL="1218565" lvl="1" indent="-507365">
              <a:buFont typeface="Courier New"/>
              <a:buChar char="o"/>
            </a:pPr>
            <a:r>
              <a:rPr lang="en-US">
                <a:solidFill>
                  <a:schemeClr val="accent1"/>
                </a:solidFill>
              </a:rPr>
              <a:t>*****Above is in the Policy but CVAA guidelines state do not draw through needle free connector** potential colonization in the needle free connector. </a:t>
            </a:r>
            <a:endParaRPr lang="en-US">
              <a:solidFill>
                <a:srgbClr val="000000"/>
              </a:solidFill>
            </a:endParaRPr>
          </a:p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draw blood through existing needle-free connector to reduce risk of contamination from device colonization. Remove and replace needle-free connector adhering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policy before blood sampling or draw directly from hub </a:t>
            </a:r>
            <a:r>
              <a:rPr lang="en-US" sz="1200">
                <a:solidFill>
                  <a:schemeClr val="accent1"/>
                </a:solidFill>
              </a:rPr>
              <a:t>(</a:t>
            </a:r>
            <a:r>
              <a:rPr lang="en-US" sz="1200" i="0">
                <a:solidFill>
                  <a:schemeClr val="accent1"/>
                </a:solidFill>
                <a:latin typeface="+mn-lt"/>
              </a:rPr>
              <a:t>Guidelines Development Group on behalf of Canadian Vascular Access Association</a:t>
            </a:r>
            <a:r>
              <a:rPr lang="en-US" sz="1200">
                <a:solidFill>
                  <a:schemeClr val="accent1"/>
                </a:solidFill>
              </a:rPr>
              <a:t>, </a:t>
            </a:r>
            <a:r>
              <a:rPr lang="en-US" sz="1200" i="0">
                <a:solidFill>
                  <a:schemeClr val="accent1"/>
                </a:solidFill>
                <a:latin typeface="+mn-lt"/>
              </a:rPr>
              <a:t>2024).</a:t>
            </a: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7E296-FBAF-42F1-AF7B-87BA18A8B8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52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18587-AD2B-38B0-94C6-2E621F5FA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EA6A4F-CF1A-7D0A-95EB-686AD7C359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2D4753-6BC4-0C2A-F393-D9AF16A62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A2DD-948D-C8AC-05FF-0E7093EA4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7E296-FBAF-42F1-AF7B-87BA18A8B8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8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Reviewing the FAQ’s from the Policy that we have already reviewed but they are good take home points.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7E296-FBAF-42F1-AF7B-87BA18A8B8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60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Cultures, Blue, Red, Green, Lavendar, Grey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7E296-FBAF-42F1-AF7B-87BA18A8B827}" type="slidenum"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48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Username and passwords are case sensitive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7E296-FBAF-42F1-AF7B-87BA18A8B8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5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Reasons you may see blood cultures ordered. </a:t>
            </a:r>
          </a:p>
          <a:p>
            <a:endParaRPr lang="en-US"/>
          </a:p>
          <a:p>
            <a:r>
              <a:rPr lang="en-US"/>
              <a:t>Bacteremia is the presence of bacteria in the bloodstream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7E296-FBAF-42F1-AF7B-87BA18A8B8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50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>
                <a:solidFill>
                  <a:srgbClr val="156082"/>
                </a:solidFill>
                <a:latin typeface="Aptos"/>
                <a:ea typeface="Segoe UI"/>
                <a:cs typeface="Segoe UI"/>
              </a:rPr>
              <a:t>Blood culture sampling must not be repeated more frequently than daily,</a:t>
            </a:r>
            <a:r>
              <a:rPr lang="en-US" sz="1200">
                <a:solidFill>
                  <a:srgbClr val="156082"/>
                </a:solidFill>
                <a:latin typeface="Aptos"/>
                <a:ea typeface="Segoe UI"/>
                <a:cs typeface="Segoe UI"/>
              </a:rPr>
              <a:t> </a:t>
            </a:r>
            <a:r>
              <a:rPr lang="en-US" sz="1200" baseline="0">
                <a:solidFill>
                  <a:srgbClr val="156082"/>
                </a:solidFill>
                <a:latin typeface="Aptos"/>
                <a:ea typeface="Segoe UI"/>
                <a:cs typeface="Segoe UI"/>
              </a:rPr>
              <a:t>unless under critical conditions and/or changes in patient </a:t>
            </a:r>
            <a:r>
              <a:rPr lang="en-US" sz="1200">
                <a:solidFill>
                  <a:srgbClr val="156082"/>
                </a:solidFill>
                <a:latin typeface="Aptos"/>
                <a:ea typeface="Segoe UI"/>
                <a:cs typeface="Segoe UI"/>
              </a:rPr>
              <a:t>symptoms as</a:t>
            </a:r>
            <a:r>
              <a:rPr lang="en-US" sz="1200" baseline="0">
                <a:solidFill>
                  <a:srgbClr val="156082"/>
                </a:solidFill>
                <a:latin typeface="Aptos"/>
                <a:ea typeface="Segoe UI"/>
                <a:cs typeface="Segoe UI"/>
              </a:rPr>
              <a:t> ordered by the MRP.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7E296-FBAF-42F1-AF7B-87BA18A8B8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5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All nurses RN/LPN can draw blood cultures with a butterfly. 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Only specially trained RN's can access CVAD devices for blood cultures. *This is not that training*</a:t>
            </a:r>
          </a:p>
          <a:p>
            <a:endParaRPr lang="en-US" b="0">
              <a:ea typeface="Calibri"/>
              <a:cs typeface="Calibri"/>
            </a:endParaRPr>
          </a:p>
          <a:p>
            <a:r>
              <a:rPr lang="en-US" b="0">
                <a:ea typeface="Calibri"/>
                <a:cs typeface="Calibri"/>
              </a:rPr>
              <a:t>*Policy stated to never draw from a peripheral IV* CVAA indicated that this causes hemolysis but may be an option of there are no others.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7E296-FBAF-42F1-AF7B-87BA18A8B827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66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>
                <a:solidFill>
                  <a:schemeClr val="accent1"/>
                </a:solidFill>
              </a:rPr>
              <a:t>Aerobic bottles grow bacteria that thrive in oxygen (</a:t>
            </a:r>
            <a:r>
              <a:rPr lang="en-US" i="1" err="1">
                <a:solidFill>
                  <a:schemeClr val="accent1"/>
                </a:solidFill>
              </a:rPr>
              <a:t>Staohylococcus</a:t>
            </a:r>
            <a:r>
              <a:rPr lang="en-US" i="1">
                <a:solidFill>
                  <a:schemeClr val="accent1"/>
                </a:solidFill>
              </a:rPr>
              <a:t> aureus or Pseudomonas</a:t>
            </a:r>
            <a:r>
              <a:rPr lang="en-US">
                <a:solidFill>
                  <a:schemeClr val="accent1"/>
                </a:solidFill>
              </a:rPr>
              <a:t> and fungi (</a:t>
            </a:r>
            <a:r>
              <a:rPr lang="en-US" err="1">
                <a:solidFill>
                  <a:schemeClr val="accent1"/>
                </a:solidFill>
              </a:rPr>
              <a:t>e.g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i="1">
                <a:solidFill>
                  <a:schemeClr val="accent1"/>
                </a:solidFill>
              </a:rPr>
              <a:t>Candida)</a:t>
            </a:r>
          </a:p>
          <a:p>
            <a:pPr marL="711183" lvl="1" indent="0">
              <a:buNone/>
            </a:pPr>
            <a:endParaRPr lang="en-US" i="1">
              <a:solidFill>
                <a:schemeClr val="accent1"/>
              </a:solidFill>
            </a:endParaRPr>
          </a:p>
          <a:p>
            <a:pPr lvl="1"/>
            <a:r>
              <a:rPr lang="en-US">
                <a:solidFill>
                  <a:schemeClr val="accent1"/>
                </a:solidFill>
              </a:rPr>
              <a:t>Anerobic bottles grow bacteria that cannot survive in the presence of oxygen (anaerobes such as </a:t>
            </a:r>
            <a:r>
              <a:rPr lang="en-US" i="1">
                <a:solidFill>
                  <a:schemeClr val="accent1"/>
                </a:solidFill>
              </a:rPr>
              <a:t>Bacteroides fragilis </a:t>
            </a:r>
            <a:r>
              <a:rPr lang="en-US">
                <a:solidFill>
                  <a:schemeClr val="accent1"/>
                </a:solidFill>
              </a:rPr>
              <a:t> or </a:t>
            </a:r>
            <a:r>
              <a:rPr lang="en-US" i="1">
                <a:solidFill>
                  <a:schemeClr val="accent1"/>
                </a:solidFill>
              </a:rPr>
              <a:t>Clostridium </a:t>
            </a:r>
            <a:r>
              <a:rPr lang="en-US">
                <a:solidFill>
                  <a:schemeClr val="accent1"/>
                </a:solidFill>
              </a:rPr>
              <a:t>species).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7E296-FBAF-42F1-AF7B-87BA18A8B8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27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1200" lvl="1">
              <a:lnSpc>
                <a:spcPct val="90000"/>
              </a:lnSpc>
            </a:pPr>
            <a:r>
              <a:rPr lang="en-US">
                <a:solidFill>
                  <a:srgbClr val="4472C4"/>
                </a:solidFill>
                <a:ea typeface="Calibri"/>
                <a:cs typeface="Calibri"/>
              </a:rPr>
              <a:t>WHY Aerobic first?</a:t>
            </a:r>
          </a:p>
          <a:p>
            <a:pPr marL="711200" lvl="1">
              <a:lnSpc>
                <a:spcPct val="90000"/>
              </a:lnSpc>
            </a:pPr>
            <a:r>
              <a:rPr lang="en-US">
                <a:solidFill>
                  <a:srgbClr val="4472C4"/>
                </a:solidFill>
                <a:ea typeface="Calibri"/>
                <a:cs typeface="Calibri"/>
              </a:rPr>
              <a:t>Because when using a butterfly there is air in the tubing and aerobic require the presence of air and anaerobic need absence of air and O2.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7E296-FBAF-42F1-AF7B-87BA18A8B827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70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accent1"/>
                </a:solidFill>
              </a:rPr>
              <a:t>When trying to remember what bottle comes first think of your ABCs… </a:t>
            </a:r>
            <a:r>
              <a:rPr lang="en-US" b="1">
                <a:solidFill>
                  <a:schemeClr val="accent1"/>
                </a:solidFill>
              </a:rPr>
              <a:t>B</a:t>
            </a:r>
            <a:r>
              <a:rPr lang="en-US">
                <a:solidFill>
                  <a:schemeClr val="accent1"/>
                </a:solidFill>
              </a:rPr>
              <a:t>lue </a:t>
            </a:r>
            <a:r>
              <a:rPr lang="en-US" b="1">
                <a:solidFill>
                  <a:schemeClr val="accent1"/>
                </a:solidFill>
              </a:rPr>
              <a:t>before P</a:t>
            </a:r>
            <a:r>
              <a:rPr lang="en-US">
                <a:solidFill>
                  <a:schemeClr val="accent1"/>
                </a:solidFill>
              </a:rPr>
              <a:t>urple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chemeClr val="accent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accent1"/>
                </a:solidFill>
              </a:rPr>
              <a:t>~20mL required –  Goal is 10 ml in each bottle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chemeClr val="accent1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7E296-FBAF-42F1-AF7B-87BA18A8B8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31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pediatric patients, we use the BD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Bactec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Peds Plus/F Vials which automatically include testing for both aerobic and anaerobic.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7E296-FBAF-42F1-AF7B-87BA18A8B8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46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Hemolysis is a major factor when blood is drawn through a peripheral 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7E296-FBAF-42F1-AF7B-87BA18A8B8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50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F340-D760-D72E-8D13-05A43BB70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2FE86-7EF7-31D0-E68A-DEC9B64C5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F6A21-643C-C6EA-C5BB-CF56943E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6941-0EAA-46F0-A59E-63F2B8644A9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B7D84-524C-628F-7981-1385223C9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B7501-59E1-71CA-3084-C68B438B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E688-7EC2-4A08-97ED-8ED9D2962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3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90BB4-F8E2-4E5A-56A9-6A92F00BD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9DA812-08F1-E666-E1EB-12226046C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B3570-5E31-E6C6-7B65-AF1391C93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6941-0EAA-46F0-A59E-63F2B8644A9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349A2-2EF1-069F-8561-D0EEB2E3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BC721-06CB-31BF-BD71-33FBA1AF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E688-7EC2-4A08-97ED-8ED9D2962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1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06AD86-B9BC-86AD-51CA-740D4B4F75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98656-F928-E6F9-44CA-F1B96042E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C077B-16AE-0F0A-C814-B0BE5E1A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6941-0EAA-46F0-A59E-63F2B8644A9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81689-BCD9-6336-C0B5-8DFC8803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0FB4E-A1F9-1E94-5FA9-90E11A3F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E688-7EC2-4A08-97ED-8ED9D2962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04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bg>
      <p:bgPr>
        <a:gradFill flip="none" rotWithShape="1">
          <a:gsLst>
            <a:gs pos="100000">
              <a:schemeClr val="bg1"/>
            </a:gs>
            <a:gs pos="53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070D42-E448-C141-B58A-100026C1B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502089" y="1021689"/>
            <a:ext cx="6858001" cy="48111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28E661-0E0B-EA46-8FA0-562285CF1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23410" y="1023409"/>
            <a:ext cx="6858001" cy="4811185"/>
          </a:xfrm>
          <a:prstGeom prst="rect">
            <a:avLst/>
          </a:prstGeom>
        </p:spPr>
      </p:pic>
      <p:sp>
        <p:nvSpPr>
          <p:cNvPr id="5" name="Google Shape;27;p4"/>
          <p:cNvSpPr txBox="1">
            <a:spLocks noChangeArrowheads="1"/>
          </p:cNvSpPr>
          <p:nvPr/>
        </p:nvSpPr>
        <p:spPr bwMode="auto">
          <a:xfrm>
            <a:off x="4792134" y="736600"/>
            <a:ext cx="2607733" cy="87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 charset="0"/>
              <a:buNone/>
              <a:defRPr/>
            </a:pPr>
            <a:r>
              <a:rPr lang="en-CA" sz="12800" b="1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  <a:sym typeface="Lato" charset="0"/>
              </a:rPr>
              <a:t>“</a:t>
            </a:r>
            <a:endParaRPr lang="en-US" sz="12800" b="1">
              <a:solidFill>
                <a:schemeClr val="bg2"/>
              </a:solidFill>
              <a:latin typeface="Lato" charset="0"/>
              <a:ea typeface="Lato" charset="0"/>
              <a:cs typeface="Lato" charset="0"/>
              <a:sym typeface="Lato" charset="0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717367" y="1968000"/>
            <a:ext cx="6757200" cy="406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575719" algn="ctr" rtl="0">
              <a:spcBef>
                <a:spcPts val="800"/>
              </a:spcBef>
              <a:spcAft>
                <a:spcPts val="0"/>
              </a:spcAft>
              <a:buSzPts val="3200"/>
              <a:buFontTx/>
              <a:buNone/>
              <a:defRPr sz="4267" i="1">
                <a:solidFill>
                  <a:schemeClr val="accent5"/>
                </a:solidFill>
                <a:latin typeface="Times    "/>
                <a:cs typeface="Times    "/>
              </a:defRPr>
            </a:lvl1pPr>
            <a:lvl2pPr marL="1219170" lvl="1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2pPr>
            <a:lvl3pPr marL="1828754" lvl="2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3pPr>
            <a:lvl4pPr marL="2438339" lvl="3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4pPr>
            <a:lvl5pPr marL="3047924" lvl="4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5pPr>
            <a:lvl6pPr marL="3657509" lvl="5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6pPr>
            <a:lvl7pPr marL="4267093" lvl="6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7pPr>
            <a:lvl8pPr marL="4876678" lvl="7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8pPr>
            <a:lvl9pPr marL="5486263" lvl="8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9pPr>
          </a:lstStyle>
          <a:p>
            <a:endParaRPr/>
          </a:p>
        </p:txBody>
      </p:sp>
      <p:sp>
        <p:nvSpPr>
          <p:cNvPr id="6" name="Google Shape;28;p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8BEC9-37FD-6948-B338-3A668D2647DE}" type="slidenum">
              <a:rPr lang="en-C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6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3 column option 2">
    <p:bg>
      <p:bgPr>
        <a:gradFill flip="none" rotWithShape="1">
          <a:gsLst>
            <a:gs pos="100000">
              <a:schemeClr val="bg1"/>
            </a:gs>
            <a:gs pos="53000">
              <a:schemeClr val="bg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8F4E4D-50AB-164A-A7E4-A50424CDB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932416" y="1604749"/>
            <a:ext cx="6858005" cy="365403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Google Shape;56;p7"/>
          <p:cNvSpPr txBox="1">
            <a:spLocks noGrp="1"/>
          </p:cNvSpPr>
          <p:nvPr/>
        </p:nvSpPr>
        <p:spPr>
          <a:xfrm>
            <a:off x="4038955" y="1515307"/>
            <a:ext cx="2536800" cy="3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 sz="3200"/>
          </a:p>
        </p:txBody>
      </p:sp>
      <p:sp>
        <p:nvSpPr>
          <p:cNvPr id="6" name="Google Shape;57;p7"/>
          <p:cNvSpPr txBox="1">
            <a:spLocks noGrp="1"/>
          </p:cNvSpPr>
          <p:nvPr/>
        </p:nvSpPr>
        <p:spPr>
          <a:xfrm>
            <a:off x="6959971" y="1515307"/>
            <a:ext cx="2536800" cy="3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 sz="3200"/>
          </a:p>
        </p:txBody>
      </p:sp>
      <p:sp>
        <p:nvSpPr>
          <p:cNvPr id="13" name="Google Shape;11;p2">
            <a:extLst>
              <a:ext uri="{FF2B5EF4-FFF2-40B4-BE49-F238E27FC236}">
                <a16:creationId xmlns:a16="http://schemas.microsoft.com/office/drawing/2014/main" id="{BC13A9F0-5F2F-C345-B4C5-BF5BBDDDE858}"/>
              </a:ext>
            </a:extLst>
          </p:cNvPr>
          <p:cNvSpPr/>
          <p:nvPr userDrawn="1"/>
        </p:nvSpPr>
        <p:spPr>
          <a:xfrm rot="5400000">
            <a:off x="-305840" y="810605"/>
            <a:ext cx="1444800" cy="82599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DF3107-C7BB-CD48-9836-84F50D0A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825549"/>
            <a:ext cx="9956800" cy="992400"/>
          </a:xfrm>
        </p:spPr>
        <p:txBody>
          <a:bodyPr anchor="ctr" anchorCtr="0"/>
          <a:lstStyle>
            <a:lvl1pPr>
              <a:defRPr sz="4267" b="1">
                <a:solidFill>
                  <a:schemeClr val="accent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6" name="Google Shape;39;p5">
            <a:extLst>
              <a:ext uri="{FF2B5EF4-FFF2-40B4-BE49-F238E27FC236}">
                <a16:creationId xmlns:a16="http://schemas.microsoft.com/office/drawing/2014/main" id="{B612300D-AFA5-4F46-9A9F-DC8997635D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17600" y="2142116"/>
            <a:ext cx="3149600" cy="405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FontTx/>
              <a:buNone/>
              <a:defRPr sz="2400">
                <a:solidFill>
                  <a:schemeClr val="bg2"/>
                </a:solidFill>
              </a:defRPr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/>
          </a:p>
        </p:txBody>
      </p:sp>
      <p:sp>
        <p:nvSpPr>
          <p:cNvPr id="17" name="Google Shape;39;p5">
            <a:extLst>
              <a:ext uri="{FF2B5EF4-FFF2-40B4-BE49-F238E27FC236}">
                <a16:creationId xmlns:a16="http://schemas.microsoft.com/office/drawing/2014/main" id="{964AA085-8177-EC40-8226-840F0E4A852F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4673600" y="2142116"/>
            <a:ext cx="3251200" cy="405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FontTx/>
              <a:buNone/>
              <a:defRPr sz="2400">
                <a:solidFill>
                  <a:schemeClr val="bg2"/>
                </a:solidFill>
              </a:defRPr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/>
          </a:p>
        </p:txBody>
      </p:sp>
      <p:sp>
        <p:nvSpPr>
          <p:cNvPr id="18" name="Google Shape;39;p5">
            <a:extLst>
              <a:ext uri="{FF2B5EF4-FFF2-40B4-BE49-F238E27FC236}">
                <a16:creationId xmlns:a16="http://schemas.microsoft.com/office/drawing/2014/main" id="{F1BE59FD-B747-ED44-A736-C2FEBAE973CC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8331200" y="2142116"/>
            <a:ext cx="2743200" cy="405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FontTx/>
              <a:buNone/>
              <a:defRPr sz="2400">
                <a:solidFill>
                  <a:schemeClr val="bg2"/>
                </a:solidFill>
              </a:defRPr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578948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nly Option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AD4664-84D4-DC4D-9AAA-220364728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0"/>
            <a:ext cx="12192001" cy="640122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4944229"/>
            <a:ext cx="12517120" cy="1082675"/>
          </a:xfrm>
        </p:spPr>
        <p:txBody>
          <a:bodyPr anchor="ctr" anchorCtr="0"/>
          <a:lstStyle>
            <a:lvl1pPr algn="l">
              <a:defRPr sz="5333" b="1" i="0" cap="all">
                <a:solidFill>
                  <a:schemeClr val="bg2"/>
                </a:solidFill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219200" y="6026905"/>
            <a:ext cx="12517120" cy="882649"/>
          </a:xfrm>
        </p:spPr>
        <p:txBody>
          <a:bodyPr anchor="ctr" anchorCtr="0"/>
          <a:lstStyle>
            <a:lvl1pPr marL="0" indent="0" algn="l">
              <a:buNone/>
              <a:defRPr sz="2667" b="0" i="0">
                <a:solidFill>
                  <a:schemeClr val="accent5"/>
                </a:solidFill>
                <a:latin typeface="Trebuchet MS" panose="020B070302020209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E95F26B0-0265-F949-8E10-5BC18166B34C}"/>
              </a:ext>
            </a:extLst>
          </p:cNvPr>
          <p:cNvSpPr/>
          <p:nvPr userDrawn="1"/>
        </p:nvSpPr>
        <p:spPr>
          <a:xfrm rot="5400000">
            <a:off x="-309404" y="5072570"/>
            <a:ext cx="1444800" cy="825993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5E3CDF-A071-E240-8C7C-0EEBFB481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21600" y="5963073"/>
            <a:ext cx="420624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45817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bg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DA3465-10BA-6841-B502-7E4F0BC707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79901"/>
            <a:ext cx="12192000" cy="4778099"/>
          </a:xfrm>
          <a:prstGeom prst="rect">
            <a:avLst/>
          </a:prstGeom>
        </p:spPr>
      </p:pic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422400" y="830633"/>
            <a:ext cx="7449000" cy="992400"/>
          </a:xfrm>
          <a:prstGeom prst="rect">
            <a:avLst/>
          </a:prstGeom>
        </p:spPr>
        <p:txBody>
          <a:bodyPr spcFirstLastPara="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867" b="1">
                <a:solidFill>
                  <a:schemeClr val="bg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422400" y="2108200"/>
            <a:ext cx="7550600" cy="405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FontTx/>
              <a:buNone/>
              <a:defRPr sz="3200">
                <a:solidFill>
                  <a:schemeClr val="accent5"/>
                </a:solidFill>
              </a:defRPr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/>
          </a:p>
        </p:txBody>
      </p:sp>
      <p:sp>
        <p:nvSpPr>
          <p:cNvPr id="5" name="Google Shape;40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35ED4-42FA-DD43-92BC-30F334D92343}" type="slidenum">
              <a:rPr lang="en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Google Shape;11;p2">
            <a:extLst>
              <a:ext uri="{FF2B5EF4-FFF2-40B4-BE49-F238E27FC236}">
                <a16:creationId xmlns:a16="http://schemas.microsoft.com/office/drawing/2014/main" id="{C7DF1C4F-072E-4547-A3A1-BC4CCD15DCB3}"/>
              </a:ext>
            </a:extLst>
          </p:cNvPr>
          <p:cNvSpPr/>
          <p:nvPr userDrawn="1"/>
        </p:nvSpPr>
        <p:spPr>
          <a:xfrm rot="5400000">
            <a:off x="-309404" y="912204"/>
            <a:ext cx="1444800" cy="825993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47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1_Title + 1 column">
    <p:bg>
      <p:bgPr>
        <a:solidFill>
          <a:schemeClr val="bg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5F0CC42-A856-6647-A12A-BDA46262F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39000" y="1905000"/>
            <a:ext cx="6858000" cy="3048000"/>
          </a:xfrm>
          <a:prstGeom prst="rect">
            <a:avLst/>
          </a:prstGeom>
        </p:spPr>
      </p:pic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117600" y="690033"/>
            <a:ext cx="8046000" cy="992400"/>
          </a:xfrm>
          <a:prstGeom prst="rect">
            <a:avLst/>
          </a:prstGeom>
        </p:spPr>
        <p:txBody>
          <a:bodyPr spcFirstLastPara="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867" b="1">
                <a:solidFill>
                  <a:schemeClr val="bg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" name="Google Shape;56;p7"/>
          <p:cNvSpPr txBox="1">
            <a:spLocks noGrp="1"/>
          </p:cNvSpPr>
          <p:nvPr>
            <p:ph type="body" idx="1"/>
          </p:nvPr>
        </p:nvSpPr>
        <p:spPr>
          <a:xfrm>
            <a:off x="1117600" y="1905000"/>
            <a:ext cx="3893000" cy="406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152396" lvl="0" indent="0" rtl="0">
              <a:spcBef>
                <a:spcPts val="800"/>
              </a:spcBef>
              <a:spcAft>
                <a:spcPts val="0"/>
              </a:spcAft>
              <a:buSzPts val="1800"/>
              <a:buFontTx/>
              <a:buNone/>
              <a:defRPr sz="3200">
                <a:solidFill>
                  <a:schemeClr val="accent1"/>
                </a:solidFill>
              </a:defRPr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10" name="Google Shape;57;p7"/>
          <p:cNvSpPr txBox="1">
            <a:spLocks noGrp="1"/>
          </p:cNvSpPr>
          <p:nvPr>
            <p:ph type="body" idx="2"/>
          </p:nvPr>
        </p:nvSpPr>
        <p:spPr>
          <a:xfrm>
            <a:off x="5315400" y="1905000"/>
            <a:ext cx="3860800" cy="406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152396" lvl="0" indent="0" rtl="0">
              <a:spcBef>
                <a:spcPts val="800"/>
              </a:spcBef>
              <a:spcAft>
                <a:spcPts val="0"/>
              </a:spcAft>
              <a:buSzPts val="1800"/>
              <a:buFontTx/>
              <a:buNone/>
              <a:defRPr sz="3200">
                <a:solidFill>
                  <a:schemeClr val="accent1"/>
                </a:solidFill>
              </a:defRPr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6" name="Google Shape;40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A3296-10EC-D640-8F4E-95E869EA9EEA}" type="slidenum">
              <a:rPr lang="en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Google Shape;11;p2">
            <a:extLst>
              <a:ext uri="{FF2B5EF4-FFF2-40B4-BE49-F238E27FC236}">
                <a16:creationId xmlns:a16="http://schemas.microsoft.com/office/drawing/2014/main" id="{99D3A34B-41B2-F04E-8985-8E40EBC40840}"/>
              </a:ext>
            </a:extLst>
          </p:cNvPr>
          <p:cNvSpPr/>
          <p:nvPr userDrawn="1"/>
        </p:nvSpPr>
        <p:spPr>
          <a:xfrm rot="5400000">
            <a:off x="-316493" y="769604"/>
            <a:ext cx="1444800" cy="825993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6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C00A1-0A4A-A800-6812-57BFDEA7D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71273-5ADC-1815-6535-69685194B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500CC-8486-BE76-3879-1550CB12F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6941-0EAA-46F0-A59E-63F2B8644A9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E88A7-FD2F-F651-1133-B6D68DE1F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AF845-76F3-933D-0D39-EE8E8995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E688-7EC2-4A08-97ED-8ED9D2962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5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38CC-DC90-61CB-0F78-5D238DEE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E45FB-D456-7E6D-2E02-8E4C2F5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6D5C3-A90F-0952-726C-9AD2ED9E0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6941-0EAA-46F0-A59E-63F2B8644A9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CC9B9-C4F5-1F33-4CF1-8246C565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E0885-E612-8EA7-C7D1-DB6AC2C7E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E688-7EC2-4A08-97ED-8ED9D2962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4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AA474-B70D-C6DD-8F3D-2A2251B6A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8CEC9-D606-B997-C00A-EECF7BE19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6CC38-5B35-3829-87B6-2F07569DF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E9789-17C6-30B4-FEFE-49205C9F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6941-0EAA-46F0-A59E-63F2B8644A9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9D8B6-C442-B99A-4E94-D537E876D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946F3-6D68-142D-4B76-F9BBFB382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E688-7EC2-4A08-97ED-8ED9D2962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4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8FF6-21C5-3135-FC72-12A68E04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40B66-728A-BCF3-214E-14338B35C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E0A4F-2DAE-0F80-F498-B49F131BA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BC2CF3-2F5B-0011-1680-B23FAF323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00360A-2B0B-F959-9E0B-8F029FB18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B20097-361B-D550-65D0-D60CC1CF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6941-0EAA-46F0-A59E-63F2B8644A9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F09F71-0516-3D9E-4FC7-45DB4721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2E09D8-9E1C-42E1-5BDD-441D2DB9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E688-7EC2-4A08-97ED-8ED9D2962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1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3213-1283-B48D-1CA2-2DF6CEC6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30769-C98F-BD01-D507-9A407BF5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6941-0EAA-46F0-A59E-63F2B8644A9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12A26-396E-9840-CF6A-5F47AC76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9B657-6B16-E985-B5D8-D9800394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E688-7EC2-4A08-97ED-8ED9D2962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4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25F2DD-2F34-F891-8518-8A747B882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6941-0EAA-46F0-A59E-63F2B8644A9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89D8AB-4A80-58E8-6078-C896E1A9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24F74-9751-50E0-20D3-ABEA8773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E688-7EC2-4A08-97ED-8ED9D2962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6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036E-252C-EBF7-CC7F-0C6319D00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78B0A-C909-EA25-0DB8-CA4CF800F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BE811-CBD0-D4FB-77FE-40FD91D92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9DB82-9666-32AB-7203-9FE50524C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6941-0EAA-46F0-A59E-63F2B8644A9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934DE-A8D9-FB74-A5A8-AAC89A3F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F212A-A0D5-2D24-FA1C-D28966AA2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E688-7EC2-4A08-97ED-8ED9D2962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D084-CB0C-0938-39B7-CCF37623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DB671A-160D-C47C-0842-F44B4F914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F9CB9-D5E4-2E6C-CCEC-547DF3237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4A5A6-F81E-5EE1-6CFB-5830AD6DE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6941-0EAA-46F0-A59E-63F2B8644A9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5B513-C581-E6EF-39EF-4F9A74AD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ECBC3-0D01-2D9A-3817-2271E8BA6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E688-7EC2-4A08-97ED-8ED9D2962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5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F1F252-F7FD-CFC7-B4F0-493B633FD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3E07E-5311-DF7D-802C-807646264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F8743-1723-7E5F-2089-03C968316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0D6941-0EAA-46F0-A59E-63F2B8644A9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C492A-E17F-F465-53F3-68D49A3F4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1D91B-5003-F37B-944B-BF22584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79E688-7EC2-4A08-97ED-8ED9D2962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rawpixel.com/search/nurs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calaborlawnews.com/legal-news/wage-hour-lawsuit-overtime-pay-21798.ph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2730" y="4236563"/>
            <a:ext cx="12517120" cy="1082675"/>
          </a:xfrm>
        </p:spPr>
        <p:txBody>
          <a:bodyPr>
            <a:normAutofit/>
          </a:bodyPr>
          <a:lstStyle/>
          <a:p>
            <a:r>
              <a:rPr lang="en-US" sz="5300">
                <a:solidFill>
                  <a:schemeClr val="accent1"/>
                </a:solidFill>
                <a:latin typeface="Trebuchet MS"/>
              </a:rPr>
              <a:t>Drawing Blood Cultures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915DF4-B2CF-7AB9-26CF-96B6F154E616}"/>
              </a:ext>
            </a:extLst>
          </p:cNvPr>
          <p:cNvSpPr/>
          <p:nvPr/>
        </p:nvSpPr>
        <p:spPr>
          <a:xfrm>
            <a:off x="7402286" y="5930537"/>
            <a:ext cx="4711337" cy="927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C30DDB3-CC6D-0948-379C-02109FCB2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69" y="5883896"/>
            <a:ext cx="3305636" cy="6858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B89241-725A-CA16-EC09-6CF68981F9B0}"/>
              </a:ext>
            </a:extLst>
          </p:cNvPr>
          <p:cNvSpPr txBox="1"/>
          <p:nvPr/>
        </p:nvSpPr>
        <p:spPr>
          <a:xfrm>
            <a:off x="795130" y="5198165"/>
            <a:ext cx="4273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TRANSITION TO PRACTICE</a:t>
            </a:r>
          </a:p>
          <a:p>
            <a:r>
              <a:rPr lang="en-US">
                <a:solidFill>
                  <a:schemeClr val="accent1"/>
                </a:solidFill>
              </a:rPr>
              <a:t>PROFESSIONAL PRACTICE OFFICE</a:t>
            </a: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FB59-E2D5-67B3-C626-BE7727CF6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/>
              <a:t>Blood Culture Bottles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85E30-48E9-BED4-370C-797BDF890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1817949"/>
            <a:ext cx="9358243" cy="4057600"/>
          </a:xfrm>
        </p:spPr>
        <p:txBody>
          <a:bodyPr spcFirstLastPara="1" vert="horz" lIns="91440" tIns="45720" rIns="91440" bIns="45720" rtlCol="0" anchor="t">
            <a:noAutofit/>
          </a:bodyPr>
          <a:lstStyle/>
          <a:p>
            <a:pPr marL="101600" indent="0"/>
            <a:r>
              <a:rPr lang="en-US">
                <a:solidFill>
                  <a:schemeClr val="accent1"/>
                </a:solidFill>
              </a:rPr>
              <a:t>Blood Cultures consist of two bottles, one aerobic (blue top) and the other anaerobic (purple top).</a:t>
            </a:r>
          </a:p>
          <a:p>
            <a:pPr marL="101600" indent="0"/>
            <a:r>
              <a:rPr lang="en-US">
                <a:solidFill>
                  <a:schemeClr val="accent1"/>
                </a:solidFill>
              </a:rPr>
              <a:t>This determines what type of bacteria is growing in the bloodstream. </a:t>
            </a:r>
          </a:p>
          <a:p>
            <a:pPr marL="101600" indent="0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F8C9D2-99BC-4BB5-CDA1-E4289CE239D2}"/>
              </a:ext>
            </a:extLst>
          </p:cNvPr>
          <p:cNvSpPr txBox="1"/>
          <p:nvPr/>
        </p:nvSpPr>
        <p:spPr>
          <a:xfrm>
            <a:off x="10002982" y="6519446"/>
            <a:ext cx="21890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>
                <a:solidFill>
                  <a:schemeClr val="accent1"/>
                </a:solidFill>
                <a:latin typeface="+mn-lt"/>
              </a:rPr>
              <a:t>(Potter &amp; Perry, 2010)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D5999A-FC39-DF4E-CA4C-4B2C4B994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79" y="3224668"/>
            <a:ext cx="2426352" cy="29939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6A9B1E-2B1C-890D-185C-5FE2ED0FD078}"/>
              </a:ext>
            </a:extLst>
          </p:cNvPr>
          <p:cNvSpPr txBox="1"/>
          <p:nvPr/>
        </p:nvSpPr>
        <p:spPr>
          <a:xfrm>
            <a:off x="3843231" y="3667966"/>
            <a:ext cx="51400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>
                <a:solidFill>
                  <a:schemeClr val="accent1"/>
                </a:solidFill>
              </a:rPr>
              <a:t>Aerobic bottles grow bacteria that thrive in oxygen </a:t>
            </a:r>
          </a:p>
          <a:p>
            <a:pPr marL="711183" lvl="1" indent="0">
              <a:buNone/>
            </a:pPr>
            <a:endParaRPr lang="en-US" sz="2400" i="1">
              <a:solidFill>
                <a:schemeClr val="accent1"/>
              </a:solidFill>
            </a:endParaRPr>
          </a:p>
          <a:p>
            <a:pPr lvl="1"/>
            <a:r>
              <a:rPr lang="en-US" sz="2400">
                <a:solidFill>
                  <a:schemeClr val="accent1"/>
                </a:solidFill>
              </a:rPr>
              <a:t>Anerobic bottles grow bacteria that </a:t>
            </a:r>
            <a:r>
              <a:rPr lang="en-US" sz="2400" i="1">
                <a:solidFill>
                  <a:schemeClr val="accent1"/>
                </a:solidFill>
              </a:rPr>
              <a:t>cannot</a:t>
            </a:r>
            <a:r>
              <a:rPr lang="en-US" sz="2400">
                <a:solidFill>
                  <a:schemeClr val="accent1"/>
                </a:solidFill>
              </a:rPr>
              <a:t> survive in the presence of oxygen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64314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CC4B20-3D01-69B2-416F-EC6490A4A7E7}"/>
              </a:ext>
            </a:extLst>
          </p:cNvPr>
          <p:cNvSpPr/>
          <p:nvPr/>
        </p:nvSpPr>
        <p:spPr>
          <a:xfrm>
            <a:off x="5765932" y="2040972"/>
            <a:ext cx="4442297" cy="4263957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3F8073-2329-6B09-ED0B-F6A09F6236F4}"/>
              </a:ext>
            </a:extLst>
          </p:cNvPr>
          <p:cNvSpPr/>
          <p:nvPr/>
        </p:nvSpPr>
        <p:spPr>
          <a:xfrm>
            <a:off x="1021404" y="2026595"/>
            <a:ext cx="4442297" cy="4263957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D6517F-FE7F-1D5D-16C3-0F47CF1C6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997" y="567448"/>
            <a:ext cx="5173870" cy="992400"/>
          </a:xfrm>
        </p:spPr>
        <p:txBody>
          <a:bodyPr/>
          <a:lstStyle/>
          <a:p>
            <a:r>
              <a:rPr lang="en-US" sz="4250"/>
              <a:t>Aerobic vs. Anaerobic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F990F3-1CBF-8C65-A9FA-39AB06CD07C1}"/>
              </a:ext>
            </a:extLst>
          </p:cNvPr>
          <p:cNvSpPr txBox="1"/>
          <p:nvPr/>
        </p:nvSpPr>
        <p:spPr>
          <a:xfrm>
            <a:off x="1316930" y="2311913"/>
            <a:ext cx="38512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1"/>
                </a:solidFill>
              </a:rPr>
              <a:t>Aerobic</a:t>
            </a:r>
          </a:p>
          <a:p>
            <a:pPr algn="ctr"/>
            <a:endParaRPr lang="en-US" sz="2400">
              <a:solidFill>
                <a:schemeClr val="accent1"/>
              </a:solidFill>
            </a:endParaRPr>
          </a:p>
          <a:p>
            <a:pPr algn="ctr"/>
            <a:r>
              <a:rPr lang="en-US" sz="2400">
                <a:solidFill>
                  <a:schemeClr val="accent1"/>
                </a:solidFill>
              </a:rPr>
              <a:t>Require the presence of air or free oxygen for life</a:t>
            </a:r>
          </a:p>
          <a:p>
            <a:pPr algn="ctr"/>
            <a:endParaRPr lang="en-US" sz="2400">
              <a:solidFill>
                <a:schemeClr val="accent1"/>
              </a:solidFill>
            </a:endParaRPr>
          </a:p>
          <a:p>
            <a:pPr algn="ctr"/>
            <a:r>
              <a:rPr lang="en-US" sz="2400">
                <a:solidFill>
                  <a:schemeClr val="accent1"/>
                </a:solidFill>
              </a:rPr>
              <a:t>Bottle has a blue top and a silver label</a:t>
            </a:r>
          </a:p>
          <a:p>
            <a:pPr algn="ctr"/>
            <a:endParaRPr lang="en-US" sz="2400">
              <a:solidFill>
                <a:schemeClr val="accent1"/>
              </a:solidFill>
            </a:endParaRPr>
          </a:p>
          <a:p>
            <a:pPr algn="ctr"/>
            <a:r>
              <a:rPr lang="en-US" sz="2400">
                <a:solidFill>
                  <a:schemeClr val="accent1"/>
                </a:solidFill>
              </a:rPr>
              <a:t>Drawn 1</a:t>
            </a:r>
            <a:r>
              <a:rPr lang="en-US" sz="2400" baseline="30000">
                <a:solidFill>
                  <a:schemeClr val="accent1"/>
                </a:solidFill>
              </a:rPr>
              <a:t>st</a:t>
            </a:r>
            <a:endParaRPr lang="en-US" sz="2400">
              <a:solidFill>
                <a:schemeClr val="accent1"/>
              </a:solidFill>
            </a:endParaRPr>
          </a:p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0AAFC2-019E-53F5-C478-708D915BAD7C}"/>
              </a:ext>
            </a:extLst>
          </p:cNvPr>
          <p:cNvSpPr txBox="1"/>
          <p:nvPr/>
        </p:nvSpPr>
        <p:spPr>
          <a:xfrm>
            <a:off x="6061458" y="2311912"/>
            <a:ext cx="38512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1"/>
                </a:solidFill>
              </a:rPr>
              <a:t>Anaerobic</a:t>
            </a:r>
          </a:p>
          <a:p>
            <a:pPr algn="ctr"/>
            <a:endParaRPr lang="en-US" sz="2400">
              <a:solidFill>
                <a:schemeClr val="accent1"/>
              </a:solidFill>
            </a:endParaRPr>
          </a:p>
          <a:p>
            <a:pPr algn="ctr"/>
            <a:r>
              <a:rPr lang="en-US" sz="2400">
                <a:solidFill>
                  <a:schemeClr val="accent1"/>
                </a:solidFill>
              </a:rPr>
              <a:t>Live in the absence of air or free oxygen</a:t>
            </a:r>
          </a:p>
          <a:p>
            <a:pPr algn="ctr"/>
            <a:endParaRPr lang="en-US" sz="2400">
              <a:solidFill>
                <a:schemeClr val="accent1"/>
              </a:solidFill>
            </a:endParaRPr>
          </a:p>
          <a:p>
            <a:pPr algn="ctr"/>
            <a:r>
              <a:rPr lang="en-US" sz="2400">
                <a:solidFill>
                  <a:schemeClr val="accent1"/>
                </a:solidFill>
              </a:rPr>
              <a:t>Bottle has a purple top and a purple label</a:t>
            </a:r>
          </a:p>
          <a:p>
            <a:pPr algn="ctr"/>
            <a:endParaRPr lang="en-US" sz="2400">
              <a:solidFill>
                <a:schemeClr val="accent1"/>
              </a:solidFill>
            </a:endParaRPr>
          </a:p>
          <a:p>
            <a:pPr algn="ctr"/>
            <a:r>
              <a:rPr lang="en-US" sz="2400">
                <a:solidFill>
                  <a:schemeClr val="accent1"/>
                </a:solidFill>
              </a:rPr>
              <a:t>Drawn 2</a:t>
            </a:r>
            <a:r>
              <a:rPr lang="en-US" sz="2400" baseline="30000">
                <a:solidFill>
                  <a:schemeClr val="accent1"/>
                </a:solidFill>
              </a:rPr>
              <a:t>nd</a:t>
            </a:r>
            <a:r>
              <a:rPr lang="en-US" sz="2400">
                <a:solidFill>
                  <a:schemeClr val="accent1"/>
                </a:solidFill>
              </a:rPr>
              <a:t>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74304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6AFB1-E9A5-76AA-DC86-374ADB360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78E3C-B358-DB20-9129-43EC7439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6781" y="1582422"/>
            <a:ext cx="9958438" cy="4057600"/>
          </a:xfrm>
        </p:spPr>
        <p:txBody>
          <a:bodyPr spcFirstLastPara="1" vert="horz" lIns="91440" tIns="45720" rIns="91440" bIns="45720" rtlCol="0" anchor="t">
            <a:noAutofit/>
          </a:bodyPr>
          <a:lstStyle/>
          <a:p>
            <a:r>
              <a:rPr lang="en-US">
                <a:solidFill>
                  <a:schemeClr val="accent1"/>
                </a:solidFill>
              </a:rPr>
              <a:t>2 sites are drawn as close to same time as possible 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2 Peripheral sites </a:t>
            </a:r>
          </a:p>
          <a:p>
            <a:pPr marL="711183" lvl="1" indent="0">
              <a:buNone/>
            </a:pPr>
            <a:r>
              <a:rPr lang="en-US">
                <a:solidFill>
                  <a:schemeClr val="accent1"/>
                </a:solidFill>
              </a:rPr>
              <a:t>		</a:t>
            </a:r>
            <a:r>
              <a:rPr lang="en-US" i="1">
                <a:solidFill>
                  <a:schemeClr val="accent1"/>
                </a:solidFill>
              </a:rPr>
              <a:t>OR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Peripheral and CVAD </a:t>
            </a:r>
          </a:p>
          <a:p>
            <a:pPr marL="711183" lvl="1" indent="0">
              <a:buNone/>
            </a:pPr>
            <a:endParaRPr lang="en-US">
              <a:solidFill>
                <a:schemeClr val="accent1"/>
              </a:solidFill>
            </a:endParaRPr>
          </a:p>
          <a:p>
            <a:pPr marL="711183" lvl="1" indent="0">
              <a:buNone/>
            </a:pPr>
            <a:r>
              <a:rPr lang="en-US">
                <a:solidFill>
                  <a:schemeClr val="accent1"/>
                </a:solidFill>
              </a:rPr>
              <a:t>If multi-lumen CVAD is used, draw aerobic/anaerobic bottles from the distal lumen and an aerobic bottle only from the remaining lumens.</a:t>
            </a:r>
          </a:p>
          <a:p>
            <a:pPr marL="711183" lvl="1" indent="0">
              <a:buNone/>
            </a:pPr>
            <a:endParaRPr lang="en-US">
              <a:solidFill>
                <a:schemeClr val="accent1"/>
              </a:solidFill>
            </a:endParaRPr>
          </a:p>
          <a:p>
            <a:r>
              <a:rPr lang="en-US">
                <a:solidFill>
                  <a:schemeClr val="accent1"/>
                </a:solidFill>
              </a:rPr>
              <a:t>Order of Draw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Aerobic Bottle (</a:t>
            </a:r>
            <a:r>
              <a:rPr lang="en-US" b="1">
                <a:solidFill>
                  <a:schemeClr val="accent1"/>
                </a:solidFill>
              </a:rPr>
              <a:t>blue top</a:t>
            </a:r>
            <a:r>
              <a:rPr lang="en-US">
                <a:solidFill>
                  <a:schemeClr val="accent1"/>
                </a:solidFill>
              </a:rPr>
              <a:t>) First then Anaerobic Bottle (</a:t>
            </a:r>
            <a:r>
              <a:rPr lang="en-US" b="1">
                <a:solidFill>
                  <a:schemeClr val="accent1"/>
                </a:solidFill>
              </a:rPr>
              <a:t>purple top</a:t>
            </a:r>
            <a:r>
              <a:rPr lang="en-US">
                <a:solidFill>
                  <a:schemeClr val="accent1"/>
                </a:solidFill>
              </a:rPr>
              <a:t>) 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Blood cultures are drawn before any other labs</a:t>
            </a:r>
          </a:p>
          <a:p>
            <a:pPr marL="101600" indent="0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601E32-232E-8252-E1CA-98D7B8EB6577}"/>
              </a:ext>
            </a:extLst>
          </p:cNvPr>
          <p:cNvSpPr txBox="1"/>
          <p:nvPr/>
        </p:nvSpPr>
        <p:spPr>
          <a:xfrm>
            <a:off x="1117600" y="724034"/>
            <a:ext cx="60976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chemeClr val="accent1"/>
                </a:solidFill>
              </a:rPr>
              <a:t>Drawing Blood Cultures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39F9B-E1A6-507F-2680-C2F0217ACB04}"/>
              </a:ext>
            </a:extLst>
          </p:cNvPr>
          <p:cNvSpPr txBox="1"/>
          <p:nvPr/>
        </p:nvSpPr>
        <p:spPr>
          <a:xfrm>
            <a:off x="7620000" y="651944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(Health PEI Policy and Procedures Manual</a:t>
            </a:r>
            <a:r>
              <a:rPr lang="en-US" sz="1600">
                <a:solidFill>
                  <a:schemeClr val="accent1"/>
                </a:solidFill>
              </a:rPr>
              <a:t>, </a:t>
            </a:r>
            <a:r>
              <a:rPr lang="en-US" sz="1600">
                <a:solidFill>
                  <a:schemeClr val="accent1"/>
                </a:solidFill>
                <a:latin typeface="+mn-lt"/>
              </a:rPr>
              <a:t>2026)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68137697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52081-5A23-35AF-E6FF-F37C55531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ECD18F-3F8E-26FD-7C63-50E21BF54FFC}"/>
              </a:ext>
            </a:extLst>
          </p:cNvPr>
          <p:cNvSpPr/>
          <p:nvPr/>
        </p:nvSpPr>
        <p:spPr>
          <a:xfrm>
            <a:off x="5384800" y="584200"/>
            <a:ext cx="1422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30DF22-C293-494A-1D0C-C4E2DC52C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7367" y="1407283"/>
            <a:ext cx="6757200" cy="4060000"/>
          </a:xfrm>
        </p:spPr>
        <p:txBody>
          <a:bodyPr spcFirstLastPara="1" vert="horz" lIns="91440" tIns="45720" rIns="91440" bIns="45720" rtlCol="0" anchor="ctr">
            <a:noAutofit/>
          </a:bodyPr>
          <a:lstStyle/>
          <a:p>
            <a:pPr marL="608965" indent="-507365"/>
            <a:endParaRPr lang="en-US">
              <a:solidFill>
                <a:schemeClr val="accent1"/>
              </a:solidFill>
            </a:endParaRPr>
          </a:p>
          <a:p>
            <a:pPr marL="608965" indent="-507365"/>
            <a:endParaRPr lang="en-US" sz="2400" i="0">
              <a:solidFill>
                <a:schemeClr val="accent1"/>
              </a:solidFill>
              <a:latin typeface="Aptos"/>
            </a:endParaRPr>
          </a:p>
        </p:txBody>
      </p:sp>
      <p:pic>
        <p:nvPicPr>
          <p:cNvPr id="3" name="Picture 2" descr="A chart of different colored tubes&#10;&#10;AI-generated content may be incorrect.">
            <a:extLst>
              <a:ext uri="{FF2B5EF4-FFF2-40B4-BE49-F238E27FC236}">
                <a16:creationId xmlns:a16="http://schemas.microsoft.com/office/drawing/2014/main" id="{C4348880-CB75-2547-4BFF-458A79AD6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937" y="128588"/>
            <a:ext cx="481012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26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FCE62-6B33-1DD7-03F5-018FC4CF5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0FD0CD-B601-A887-84EF-6D2EC62212B2}"/>
              </a:ext>
            </a:extLst>
          </p:cNvPr>
          <p:cNvSpPr/>
          <p:nvPr/>
        </p:nvSpPr>
        <p:spPr>
          <a:xfrm>
            <a:off x="5384800" y="584200"/>
            <a:ext cx="1422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869039-FE88-796F-2E23-1F01C68842A8}"/>
              </a:ext>
            </a:extLst>
          </p:cNvPr>
          <p:cNvSpPr txBox="1"/>
          <p:nvPr/>
        </p:nvSpPr>
        <p:spPr>
          <a:xfrm>
            <a:off x="2983764" y="1395158"/>
            <a:ext cx="622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</a:rPr>
              <a:t>Anaerobic bottles must only be collected for pediatric patients when ordered by the MRP.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84BE96-BCEA-58D6-C87E-C684E7F44A28}"/>
              </a:ext>
            </a:extLst>
          </p:cNvPr>
          <p:cNvSpPr txBox="1"/>
          <p:nvPr/>
        </p:nvSpPr>
        <p:spPr>
          <a:xfrm>
            <a:off x="7793182" y="6405540"/>
            <a:ext cx="61652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(Health PEI Policy and Procedures Manual</a:t>
            </a:r>
            <a:r>
              <a:rPr lang="en-US" sz="1600">
                <a:solidFill>
                  <a:schemeClr val="accent1"/>
                </a:solidFill>
              </a:rPr>
              <a:t>, </a:t>
            </a:r>
            <a:r>
              <a:rPr lang="en-US" sz="1600">
                <a:solidFill>
                  <a:schemeClr val="accent1"/>
                </a:solidFill>
                <a:latin typeface="+mn-lt"/>
              </a:rPr>
              <a:t>2026)</a:t>
            </a:r>
            <a:endParaRPr lang="en-US" sz="1600"/>
          </a:p>
        </p:txBody>
      </p:sp>
      <p:pic>
        <p:nvPicPr>
          <p:cNvPr id="3" name="Picture 2" descr="Pediatric Urgent Care at Sutter Health">
            <a:extLst>
              <a:ext uri="{FF2B5EF4-FFF2-40B4-BE49-F238E27FC236}">
                <a16:creationId xmlns:a16="http://schemas.microsoft.com/office/drawing/2014/main" id="{B0AD0D85-9F93-49AE-977D-1A97F7608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315" y="2301491"/>
            <a:ext cx="6473372" cy="36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83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FB8A7-4D39-AE7F-AF81-BD3E579D4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654A-9C24-36F3-E38E-79E7E123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/>
              <a:t>Blood Cultures Must Not be Drawn From: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9EA05-7F76-942D-4769-FE609EDB0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142116"/>
            <a:ext cx="9958438" cy="4057600"/>
          </a:xfrm>
        </p:spPr>
        <p:txBody>
          <a:bodyPr spcFirstLastPara="1" vert="horz" lIns="91440" tIns="45720" rIns="91440" bIns="45720" rtlCol="0" anchor="t">
            <a:noAutofit/>
          </a:bodyPr>
          <a:lstStyle/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A vein in which an intravenous solution is running. </a:t>
            </a:r>
            <a:endParaRPr lang="en-US"/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A peripheral venous catheter.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BFC7A4-4AD0-57D3-E2A0-EDE9CD60DB6D}"/>
              </a:ext>
            </a:extLst>
          </p:cNvPr>
          <p:cNvSpPr txBox="1"/>
          <p:nvPr/>
        </p:nvSpPr>
        <p:spPr>
          <a:xfrm>
            <a:off x="7716982" y="6523883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(Health PEI Policy and Procedures Manual</a:t>
            </a:r>
            <a:r>
              <a:rPr lang="en-US" sz="1600">
                <a:solidFill>
                  <a:schemeClr val="accent1"/>
                </a:solidFill>
              </a:rPr>
              <a:t>, </a:t>
            </a:r>
            <a:r>
              <a:rPr lang="en-US" sz="1600">
                <a:solidFill>
                  <a:schemeClr val="accent1"/>
                </a:solidFill>
                <a:latin typeface="+mn-lt"/>
              </a:rPr>
              <a:t>2026)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750755279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EE645-E01C-E82E-6350-9AC01C84D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AAE1B0-FC81-C54B-749C-75FD35754B6C}"/>
              </a:ext>
            </a:extLst>
          </p:cNvPr>
          <p:cNvSpPr/>
          <p:nvPr/>
        </p:nvSpPr>
        <p:spPr>
          <a:xfrm>
            <a:off x="5384800" y="584200"/>
            <a:ext cx="1422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C06857-E4F6-8864-975B-519775870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7367" y="1407283"/>
            <a:ext cx="6757200" cy="4060000"/>
          </a:xfrm>
        </p:spPr>
        <p:txBody>
          <a:bodyPr spcFirstLastPara="1" vert="horz" lIns="91440" tIns="45720" rIns="91440" bIns="45720" rtlCol="0" anchor="ctr">
            <a:noAutofit/>
          </a:bodyPr>
          <a:lstStyle/>
          <a:p>
            <a:pPr marL="608965" indent="-507365"/>
            <a:endParaRPr lang="en-US">
              <a:solidFill>
                <a:schemeClr val="accent1"/>
              </a:solidFill>
            </a:endParaRPr>
          </a:p>
          <a:p>
            <a:pPr marL="608965" indent="-507365"/>
            <a:endParaRPr lang="en-US" sz="2400" i="0">
              <a:solidFill>
                <a:schemeClr val="accent1"/>
              </a:solidFill>
              <a:latin typeface="Apto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3AA9B1-AE04-3BB6-1E55-1C76A8C58D11}"/>
              </a:ext>
            </a:extLst>
          </p:cNvPr>
          <p:cNvSpPr txBox="1"/>
          <p:nvPr/>
        </p:nvSpPr>
        <p:spPr>
          <a:xfrm>
            <a:off x="3048000" y="2888226"/>
            <a:ext cx="60960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 i="0" u="none" strike="noStrike" baseline="0">
                <a:solidFill>
                  <a:srgbClr val="156082"/>
                </a:solidFill>
                <a:latin typeface="Aptos"/>
                <a:ea typeface="Segoe UI"/>
                <a:cs typeface="Segoe UI"/>
              </a:rPr>
              <a:t>Wait time is routinely not required between blood culture collections </a:t>
            </a:r>
            <a:r>
              <a:rPr lang="en-US" sz="2400">
                <a:solidFill>
                  <a:srgbClr val="156082"/>
                </a:solidFill>
                <a:latin typeface="Aptos"/>
                <a:ea typeface="Segoe UI"/>
                <a:cs typeface="Segoe UI"/>
              </a:rPr>
              <a:t>from separate</a:t>
            </a:r>
            <a:r>
              <a:rPr lang="en-US" sz="2400" b="0" i="0" u="none" strike="noStrike" baseline="0">
                <a:solidFill>
                  <a:srgbClr val="156082"/>
                </a:solidFill>
                <a:latin typeface="Aptos"/>
                <a:ea typeface="Segoe UI"/>
                <a:cs typeface="Segoe UI"/>
              </a:rPr>
              <a:t> sites.</a:t>
            </a:r>
            <a:endParaRPr lang="en-US"/>
          </a:p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744C0D-0E77-585D-F65F-2F49B71BF908}"/>
              </a:ext>
            </a:extLst>
          </p:cNvPr>
          <p:cNvSpPr txBox="1"/>
          <p:nvPr/>
        </p:nvSpPr>
        <p:spPr>
          <a:xfrm>
            <a:off x="7848600" y="6519446"/>
            <a:ext cx="61652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(Health PEI Policy and Procedures Manual</a:t>
            </a:r>
            <a:r>
              <a:rPr lang="en-US" sz="1600">
                <a:solidFill>
                  <a:schemeClr val="accent1"/>
                </a:solidFill>
              </a:rPr>
              <a:t>, </a:t>
            </a:r>
            <a:r>
              <a:rPr lang="en-US" sz="1600">
                <a:solidFill>
                  <a:schemeClr val="accent1"/>
                </a:solidFill>
                <a:latin typeface="+mn-lt"/>
              </a:rPr>
              <a:t>2026)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48042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39F8C-2759-ABE4-1BA0-E362D3C2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50"/>
              <a:t>If Your Patient Has One or More Access Points:</a:t>
            </a:r>
            <a:endParaRPr lang="en-US" sz="2400" b="0">
              <a:latin typeface="Apto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65078-E703-9EA9-EED2-DC29E9236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1590323"/>
            <a:ext cx="9955048" cy="4057600"/>
          </a:xfrm>
        </p:spPr>
        <p:txBody>
          <a:bodyPr spcFirstLastPara="1" vert="horz" lIns="91440" tIns="45720" rIns="91440" bIns="45720" rtlCol="0" anchor="t">
            <a:noAutofit/>
          </a:bodyPr>
          <a:lstStyle/>
          <a:p>
            <a:pPr marL="608965" indent="-507365"/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>
                <a:solidFill>
                  <a:schemeClr val="accent1"/>
                </a:solidFill>
                <a:ea typeface="+mn-lt"/>
                <a:cs typeface="+mn-lt"/>
              </a:rPr>
              <a:t>(exceptions may apply for the pediatric population)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Draw first set from a peripheral site.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Draw a second set from a central venous access device lumen. </a:t>
            </a:r>
            <a:endParaRPr lang="en-US">
              <a:solidFill>
                <a:schemeClr val="accent1"/>
              </a:solidFill>
            </a:endParaRP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If the CVAD is suspected to be the source of infection, draw an aerobic culture from all lumens and an anaerobic from one CVAD lumen. </a:t>
            </a:r>
            <a:endParaRPr lang="en-US">
              <a:solidFill>
                <a:schemeClr val="accent1"/>
              </a:solidFill>
            </a:endParaRP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For patients with suspected endocarditis, a third set of cultures may be collected. If “blood cultures x 3” are requested, the last draw should preferably be performed at least 30 minutes after the previous collections (if antibiotic therapy is not pending)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D0D9B8-E167-8D2B-82A7-D239C70D80A5}"/>
              </a:ext>
            </a:extLst>
          </p:cNvPr>
          <p:cNvSpPr txBox="1"/>
          <p:nvPr/>
        </p:nvSpPr>
        <p:spPr>
          <a:xfrm>
            <a:off x="7689272" y="651944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(Health PEI Policy and Procedures Manual</a:t>
            </a:r>
            <a:r>
              <a:rPr lang="en-US" sz="1600">
                <a:solidFill>
                  <a:schemeClr val="accent1"/>
                </a:solidFill>
              </a:rPr>
              <a:t>, </a:t>
            </a:r>
            <a:r>
              <a:rPr lang="en-US" sz="1600">
                <a:solidFill>
                  <a:schemeClr val="accent1"/>
                </a:solidFill>
                <a:latin typeface="+mn-lt"/>
              </a:rPr>
              <a:t>2026)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826496919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F8320-7077-BB0F-39A9-55E5604BE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F2102-4660-F541-9402-A640D414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accent1"/>
                </a:solidFill>
              </a:rPr>
              <a:t>Drawing Blood From a CVAD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E08DC-A7A3-0354-4ECD-217F3418D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1" vert="horz" lIns="91440" tIns="45720" rIns="91440" bIns="45720" rtlCol="0" anchor="t">
            <a:noAutofit/>
          </a:bodyPr>
          <a:lstStyle/>
          <a:p>
            <a:pPr marL="608965" indent="-507365"/>
            <a:r>
              <a:rPr lang="en-US" sz="2400">
                <a:solidFill>
                  <a:schemeClr val="accent1"/>
                </a:solidFill>
                <a:ea typeface="+mn-lt"/>
                <a:cs typeface="+mn-lt"/>
              </a:rPr>
              <a:t>The RN must complete the following competency requirements: </a:t>
            </a:r>
          </a:p>
          <a:p>
            <a:pPr marL="608965" indent="-507365">
              <a:buFont typeface="Arial"/>
              <a:buChar char="•"/>
            </a:pPr>
            <a:r>
              <a:rPr lang="en-US" sz="2400">
                <a:solidFill>
                  <a:schemeClr val="accent1"/>
                </a:solidFill>
                <a:ea typeface="+mn-lt"/>
                <a:cs typeface="+mn-lt"/>
              </a:rPr>
              <a:t>The RN must have taken the CVAD course with Vascular Access Coordinator</a:t>
            </a:r>
          </a:p>
          <a:p>
            <a:pPr marL="608965" indent="-507365">
              <a:buFont typeface="Arial"/>
              <a:buChar char="•"/>
            </a:pPr>
            <a:r>
              <a:rPr lang="en-US" sz="2400">
                <a:solidFill>
                  <a:schemeClr val="accent1"/>
                </a:solidFill>
                <a:ea typeface="+mn-lt"/>
                <a:cs typeface="+mn-lt"/>
              </a:rPr>
              <a:t>Successfully completed blood sampling requirements. </a:t>
            </a:r>
          </a:p>
          <a:p>
            <a:pPr marL="608965" indent="-507365">
              <a:buFont typeface="Arial"/>
              <a:buChar char="•"/>
            </a:pPr>
            <a:r>
              <a:rPr lang="en-US" sz="2400">
                <a:solidFill>
                  <a:schemeClr val="accent1"/>
                </a:solidFill>
                <a:ea typeface="+mn-lt"/>
                <a:cs typeface="+mn-lt"/>
              </a:rPr>
              <a:t>Have been deemed competent by the Provincial Access Coordinator or Clinical Nurse Educator. </a:t>
            </a:r>
          </a:p>
        </p:txBody>
      </p:sp>
      <p:sp>
        <p:nvSpPr>
          <p:cNvPr id="5" name="Flowchart: Merge 4">
            <a:extLst>
              <a:ext uri="{FF2B5EF4-FFF2-40B4-BE49-F238E27FC236}">
                <a16:creationId xmlns:a16="http://schemas.microsoft.com/office/drawing/2014/main" id="{5CB28644-B288-3D7F-2B1E-F0111E02EAAA}"/>
              </a:ext>
            </a:extLst>
          </p:cNvPr>
          <p:cNvSpPr/>
          <p:nvPr/>
        </p:nvSpPr>
        <p:spPr>
          <a:xfrm rot="16200000">
            <a:off x="-267601" y="886566"/>
            <a:ext cx="1415736" cy="880534"/>
          </a:xfrm>
          <a:prstGeom prst="flowChartMerg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C8A01-A0F1-7C2A-8CE9-B9112F41583F}"/>
              </a:ext>
            </a:extLst>
          </p:cNvPr>
          <p:cNvSpPr txBox="1"/>
          <p:nvPr/>
        </p:nvSpPr>
        <p:spPr>
          <a:xfrm>
            <a:off x="7675418" y="651944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(Health PEI Policy and Procedures Manual</a:t>
            </a:r>
            <a:r>
              <a:rPr lang="en-US" sz="1600">
                <a:solidFill>
                  <a:schemeClr val="accent1"/>
                </a:solidFill>
              </a:rPr>
              <a:t>, </a:t>
            </a:r>
            <a:r>
              <a:rPr lang="en-US" sz="1600">
                <a:solidFill>
                  <a:schemeClr val="accent1"/>
                </a:solidFill>
                <a:latin typeface="+mn-lt"/>
              </a:rPr>
              <a:t>2026)</a:t>
            </a:r>
            <a:endParaRPr lang="en-US" sz="1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DEE69-2A0B-2BB2-E921-A736EE770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78291" y="0"/>
            <a:ext cx="2313709" cy="34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58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ABF35-EA65-7497-D768-FD080FDBD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/>
              <a:t>Gather Your Equipment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E050E-8ABE-52D3-CE70-1BBA9301C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142116"/>
            <a:ext cx="9950090" cy="4057600"/>
          </a:xfrm>
        </p:spPr>
        <p:txBody>
          <a:bodyPr spcFirstLastPara="1" vert="horz" lIns="91440" tIns="45720" rIns="91440" bIns="45720" rtlCol="0" anchor="t">
            <a:noAutofit/>
          </a:bodyPr>
          <a:lstStyle/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Appropriate blood vial</a:t>
            </a:r>
            <a:endParaRPr lang="en-US"/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Blood Culture vials (Please check for expiry date): </a:t>
            </a:r>
          </a:p>
          <a:p>
            <a:pPr marL="1218565" lvl="1" indent="-507365">
              <a:buFont typeface="Courier New"/>
              <a:buChar char="o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Anaerobic (purple top, purple label) 8-10 mL per draw, preferably 10 </a:t>
            </a:r>
            <a:r>
              <a:rPr lang="en-US" err="1">
                <a:solidFill>
                  <a:schemeClr val="accent1"/>
                </a:solidFill>
                <a:ea typeface="+mn-lt"/>
                <a:cs typeface="+mn-lt"/>
              </a:rPr>
              <a:t>mL.</a:t>
            </a: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 </a:t>
            </a:r>
          </a:p>
          <a:p>
            <a:pPr marL="1218565" lvl="1" indent="-507365">
              <a:buFont typeface="Courier New"/>
              <a:buChar char="o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Aerobic (blue top, silver label) 8-10 mL per draw, preferably 10 mL.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Pediatric (silver top, pink label) 1-3 mL per bottle. (Used for infants and children up to age 17).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B0BF82-428C-C725-091C-CAD0E51C730D}"/>
              </a:ext>
            </a:extLst>
          </p:cNvPr>
          <p:cNvSpPr txBox="1"/>
          <p:nvPr/>
        </p:nvSpPr>
        <p:spPr>
          <a:xfrm>
            <a:off x="7744691" y="651944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(Health PEI Policy and Procedures Manual</a:t>
            </a:r>
            <a:r>
              <a:rPr lang="en-US" sz="1600">
                <a:solidFill>
                  <a:schemeClr val="accent1"/>
                </a:solidFill>
              </a:rPr>
              <a:t>, </a:t>
            </a:r>
            <a:r>
              <a:rPr lang="en-US" sz="1600">
                <a:solidFill>
                  <a:schemeClr val="accent1"/>
                </a:solidFill>
                <a:latin typeface="+mn-lt"/>
              </a:rPr>
              <a:t>2026)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1868288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1D12B-16D7-4452-DB6B-0DECF2E21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BF947-FC29-F523-7C76-420150A9A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825549"/>
            <a:ext cx="9567332" cy="992400"/>
          </a:xfrm>
        </p:spPr>
        <p:txBody>
          <a:bodyPr/>
          <a:lstStyle/>
          <a:p>
            <a:r>
              <a:rPr lang="en-US" sz="4250"/>
              <a:t>Objectives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57640-CF2D-73DA-DA02-50A16A5C5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599" y="2142116"/>
            <a:ext cx="9567333" cy="4057600"/>
          </a:xfrm>
        </p:spPr>
        <p:txBody>
          <a:bodyPr spcFirstLastPara="1" vert="horz" lIns="91440" tIns="45720" rIns="91440" bIns="45720" rtlCol="0" anchor="t">
            <a:noAutofit/>
          </a:bodyPr>
          <a:lstStyle/>
          <a:p>
            <a:pPr marL="608965" indent="-507365"/>
            <a:r>
              <a:rPr lang="en-US">
                <a:solidFill>
                  <a:schemeClr val="accent1"/>
                </a:solidFill>
              </a:rPr>
              <a:t>By the end of this session Participants will be able to:</a:t>
            </a:r>
          </a:p>
          <a:p>
            <a:pPr marL="608965" indent="-507365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Identify why blood cultures would be ordered</a:t>
            </a:r>
          </a:p>
          <a:p>
            <a:pPr marL="608965" indent="-507365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Identify who can draw blood cultures from a CVAD</a:t>
            </a:r>
          </a:p>
          <a:p>
            <a:pPr marL="608965" indent="-507365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Indicate when it would </a:t>
            </a:r>
            <a:r>
              <a:rPr lang="en-US" i="1">
                <a:solidFill>
                  <a:schemeClr val="accent1"/>
                </a:solidFill>
              </a:rPr>
              <a:t>not</a:t>
            </a:r>
            <a:r>
              <a:rPr lang="en-US">
                <a:solidFill>
                  <a:schemeClr val="accent1"/>
                </a:solidFill>
              </a:rPr>
              <a:t> be appropriate to draw blood cultures</a:t>
            </a:r>
          </a:p>
          <a:p>
            <a:pPr marL="608965" indent="-507365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Preform appropriate blood culture collection technique</a:t>
            </a:r>
          </a:p>
          <a:p>
            <a:pPr marL="608965" indent="-507365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Identify the difference between Aerobic and Anaerobic</a:t>
            </a:r>
          </a:p>
          <a:p>
            <a:pPr marL="608965" indent="-507365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Identify the appropriate order of blood draws</a:t>
            </a:r>
          </a:p>
          <a:p>
            <a:pPr marL="608965" indent="-507365">
              <a:buFont typeface="Arial" panose="020B0604020202020204" pitchFamily="34" charset="0"/>
              <a:buChar char="•"/>
            </a:pPr>
            <a:endParaRPr lang="en-US">
              <a:solidFill>
                <a:schemeClr val="accent1"/>
              </a:solidFill>
            </a:endParaRPr>
          </a:p>
          <a:p>
            <a:pPr marL="608965" indent="-507365">
              <a:buFont typeface="Arial" panose="020B0604020202020204" pitchFamily="34" charset="0"/>
              <a:buChar char="•"/>
            </a:pPr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40858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AE23-6358-C6B8-0121-42CAFD607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/>
              <a:t>Peripheral vs. CVAD Equipment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25E9A-6318-8F81-2448-964A75764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142116"/>
            <a:ext cx="4213524" cy="4057600"/>
          </a:xfrm>
        </p:spPr>
        <p:txBody>
          <a:bodyPr spcFirstLastPara="1" vert="horz" lIns="91440" tIns="45720" rIns="91440" bIns="45720" rtlCol="0" anchor="t">
            <a:noAutofit/>
          </a:bodyPr>
          <a:lstStyle/>
          <a:p>
            <a:pPr marL="608965" indent="-507365"/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For Peripheral Draws: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Venipuncture supplies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70% alcohol swab (2)</a:t>
            </a:r>
          </a:p>
          <a:p>
            <a:pPr marL="608965" indent="-507365">
              <a:buFont typeface="Arial"/>
              <a:buChar char="•"/>
            </a:pPr>
            <a:r>
              <a:rPr lang="en-US" err="1">
                <a:solidFill>
                  <a:schemeClr val="accent1"/>
                </a:solidFill>
                <a:ea typeface="+mn-lt"/>
                <a:cs typeface="+mn-lt"/>
              </a:rPr>
              <a:t>Untinted</a:t>
            </a: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 2% Chlorhexidine Gluconate with 70% alcohol swab 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BECE7-CA4A-42AA-3950-A89C0751CEB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536242" y="2142116"/>
            <a:ext cx="4214483" cy="4057600"/>
          </a:xfrm>
        </p:spPr>
        <p:txBody>
          <a:bodyPr spcFirstLastPara="1" vert="horz" lIns="91440" tIns="45720" rIns="91440" bIns="45720" rtlCol="0" anchor="t">
            <a:noAutofit/>
          </a:bodyPr>
          <a:lstStyle/>
          <a:p>
            <a:pPr marL="608965" indent="-507365"/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For CVAD Draws : 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70% alcohol swab (3)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Blood transfer device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Empty 10 mL sterile syringes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0.9% Normal Saline pre-filled 10 mL flush (2 per lumen)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Sterile 4x4 gauze (one per lumen)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947C1-94E7-B22D-D86E-5E1ACF57E159}"/>
              </a:ext>
            </a:extLst>
          </p:cNvPr>
          <p:cNvSpPr txBox="1"/>
          <p:nvPr/>
        </p:nvSpPr>
        <p:spPr>
          <a:xfrm>
            <a:off x="7772400" y="651944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(Health PEI Policy and Procedures Manual</a:t>
            </a:r>
            <a:r>
              <a:rPr lang="en-US" sz="1600">
                <a:solidFill>
                  <a:schemeClr val="accent1"/>
                </a:solidFill>
              </a:rPr>
              <a:t>, </a:t>
            </a:r>
            <a:r>
              <a:rPr lang="en-US" sz="1600">
                <a:solidFill>
                  <a:schemeClr val="accent1"/>
                </a:solidFill>
                <a:latin typeface="+mn-lt"/>
              </a:rPr>
              <a:t>2026)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755171302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0ABB2-4A33-E0C4-D925-64CA121D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/>
              <a:t>For Both Techniques You Will: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24EC3-4AC1-721B-13B9-9E3727DC1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1682229"/>
            <a:ext cx="9958438" cy="4057600"/>
          </a:xfrm>
        </p:spPr>
        <p:txBody>
          <a:bodyPr spcFirstLastPara="1" vert="horz" lIns="91440" tIns="45720" rIns="91440" bIns="45720" rtlCol="0" anchor="t">
            <a:noAutofit/>
          </a:bodyPr>
          <a:lstStyle/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Verify provider order and obtain labels. 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Introduce self and explain procedure to the patient.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Identify patient and compare identifiers with specimen labels.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Perform hand hygiene.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Mark desired blood levels on bottles before initiating draw (8-10 mL adult, 1-3 mL pediatric).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Aerobic and/or anaerobic cultures deficient by more than 1 mL of the minimum required volume will have a comment added in the report and the event will be entered in PSMS.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Take each set of blood cultures from a separate site.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A4A6F0-3106-0B27-F2CF-CFB17870C181}"/>
              </a:ext>
            </a:extLst>
          </p:cNvPr>
          <p:cNvSpPr txBox="1"/>
          <p:nvPr/>
        </p:nvSpPr>
        <p:spPr>
          <a:xfrm>
            <a:off x="7647709" y="651944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(Health PEI Policy and Procedures Manual</a:t>
            </a:r>
            <a:r>
              <a:rPr lang="en-US" sz="1600">
                <a:solidFill>
                  <a:schemeClr val="accent1"/>
                </a:solidFill>
              </a:rPr>
              <a:t>, </a:t>
            </a:r>
            <a:r>
              <a:rPr lang="en-US" sz="1600">
                <a:solidFill>
                  <a:schemeClr val="accent1"/>
                </a:solidFill>
                <a:latin typeface="+mn-lt"/>
              </a:rPr>
              <a:t>2026)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071917532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4E899-34E1-EF03-FBA5-B00A2FB76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/>
              <a:t>Obtaining a Sample via Venipuncture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65064-67DD-8384-6C68-4FBF2F269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142116"/>
            <a:ext cx="9950090" cy="4057600"/>
          </a:xfrm>
        </p:spPr>
        <p:txBody>
          <a:bodyPr spcFirstLastPara="1" vert="horz" lIns="91440" tIns="45720" rIns="91440" bIns="45720" rtlCol="0" anchor="t">
            <a:noAutofit/>
          </a:bodyPr>
          <a:lstStyle/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Perform hand hygiene.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Perform proper skin antiseptic prior to collection.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Open an </a:t>
            </a:r>
            <a:r>
              <a:rPr lang="en-US" err="1">
                <a:solidFill>
                  <a:schemeClr val="accent1"/>
                </a:solidFill>
                <a:ea typeface="+mn-lt"/>
                <a:cs typeface="+mn-lt"/>
              </a:rPr>
              <a:t>untinted</a:t>
            </a: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 2% Chlorhexidine Gluconate and 70% alcohol swab and prep the site.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Allow complete drying for a minimum three (3) minutes.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Remove plastic flip top from blood culture bottle and vigorously wipe septum with 70% alcohol and allow for complete drying for 30-60 seconds.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Proceed with venipuncture as per Potter &amp; Perry “Collecting Blood Specimen and Culture by Venipuncture”. </a:t>
            </a:r>
          </a:p>
          <a:p>
            <a:pPr marL="608965" indent="-507365">
              <a:buFont typeface="Arial"/>
              <a:buChar char="•"/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A2438D-68D2-62A5-7C80-B0C970AF0DB5}"/>
              </a:ext>
            </a:extLst>
          </p:cNvPr>
          <p:cNvSpPr txBox="1"/>
          <p:nvPr/>
        </p:nvSpPr>
        <p:spPr>
          <a:xfrm>
            <a:off x="7647709" y="6523883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(Health PEI Policy and Procedures Manual</a:t>
            </a:r>
            <a:r>
              <a:rPr lang="en-US" sz="1600">
                <a:solidFill>
                  <a:schemeClr val="accent1"/>
                </a:solidFill>
              </a:rPr>
              <a:t>, </a:t>
            </a:r>
            <a:r>
              <a:rPr lang="en-US" sz="1600">
                <a:solidFill>
                  <a:schemeClr val="accent1"/>
                </a:solidFill>
                <a:latin typeface="+mn-lt"/>
              </a:rPr>
              <a:t>2026)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869319284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F2DB-BE27-FB87-4193-C6A3E640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/>
              <a:t>Venipuncture Sample Continued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78800-AD7F-D79F-6052-43B934CDE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1767341"/>
            <a:ext cx="9360618" cy="4057600"/>
          </a:xfrm>
        </p:spPr>
        <p:txBody>
          <a:bodyPr spcFirstLastPara="1" vert="horz" lIns="91440" tIns="45720" rIns="91440" bIns="45720" rtlCol="0" anchor="t">
            <a:noAutofit/>
          </a:bodyPr>
          <a:lstStyle/>
          <a:p>
            <a:pPr marL="608965" indent="-507365">
              <a:buFont typeface="Arial,Sans-Serif"/>
              <a:buChar char="•"/>
            </a:pPr>
            <a:r>
              <a:rPr lang="en-US">
                <a:solidFill>
                  <a:schemeClr val="accent1"/>
                </a:solidFill>
              </a:rPr>
              <a:t>When drawing blood cultures peripherally, use a butterfly collection device, as direct connection could allow for the medium to reflux into the vein. </a:t>
            </a:r>
          </a:p>
          <a:p>
            <a:pPr marL="608965" indent="-507365">
              <a:buFont typeface="Arial,Sans-Serif"/>
              <a:buChar char="•"/>
            </a:pPr>
            <a:r>
              <a:rPr lang="en-US">
                <a:solidFill>
                  <a:schemeClr val="accent1"/>
                </a:solidFill>
              </a:rPr>
              <a:t>Ensure blood culture bottle does not get inverted during collection until removed from collection device. </a:t>
            </a:r>
          </a:p>
          <a:p>
            <a:pPr marL="608965" indent="-507365">
              <a:buFont typeface="Arial,Sans-Serif"/>
              <a:buChar char="•"/>
            </a:pPr>
            <a:r>
              <a:rPr lang="en-US">
                <a:solidFill>
                  <a:schemeClr val="accent1"/>
                </a:solidFill>
              </a:rPr>
              <a:t>Add/collect blood into the blood culture vial up to the indicated line </a:t>
            </a:r>
            <a:endParaRPr lang="en-US">
              <a:solidFill>
                <a:srgbClr val="000000"/>
              </a:solidFill>
            </a:endParaRPr>
          </a:p>
          <a:p>
            <a:pPr marL="608965" indent="-507365">
              <a:buFont typeface="Arial,Sans-Serif"/>
              <a:buChar char="•"/>
            </a:pPr>
            <a:r>
              <a:rPr lang="en-US">
                <a:solidFill>
                  <a:schemeClr val="accent1"/>
                </a:solidFill>
              </a:rPr>
              <a:t>Draw paired samples from 2 separate sites. </a:t>
            </a:r>
            <a:r>
              <a:rPr lang="en-US" i="1">
                <a:solidFill>
                  <a:schemeClr val="accent1"/>
                </a:solidFill>
              </a:rPr>
              <a:t>If unable to obtain second site, then allow 30 minutes between samples from same site.</a:t>
            </a:r>
            <a:r>
              <a:rPr lang="en-US">
                <a:solidFill>
                  <a:schemeClr val="accent1"/>
                </a:solidFill>
              </a:rPr>
              <a:t> </a:t>
            </a:r>
          </a:p>
          <a:p>
            <a:pPr marL="608965" indent="-507365">
              <a:buFont typeface="Arial,Sans-Serif"/>
              <a:buChar char="•"/>
            </a:pPr>
            <a:r>
              <a:rPr lang="en-US">
                <a:solidFill>
                  <a:schemeClr val="accent1"/>
                </a:solidFill>
              </a:rPr>
              <a:t>Obtain aerobic culture then anaerobic culture (when required), prior to other venipuncture specimens, as per order of draw.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D1894E-FFF3-4949-5CC2-595C526622A9}"/>
              </a:ext>
            </a:extLst>
          </p:cNvPr>
          <p:cNvSpPr txBox="1"/>
          <p:nvPr/>
        </p:nvSpPr>
        <p:spPr>
          <a:xfrm>
            <a:off x="7661563" y="651944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(Health PEI Policy and Procedures Manual</a:t>
            </a:r>
            <a:r>
              <a:rPr lang="en-US" sz="1600">
                <a:solidFill>
                  <a:schemeClr val="accent1"/>
                </a:solidFill>
              </a:rPr>
              <a:t>, </a:t>
            </a:r>
            <a:r>
              <a:rPr lang="en-US" sz="1600">
                <a:solidFill>
                  <a:schemeClr val="accent1"/>
                </a:solidFill>
                <a:latin typeface="+mn-lt"/>
              </a:rPr>
              <a:t>2026)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968952550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the veins of a hand&#10;&#10;AI-generated content may be incorrect.">
            <a:extLst>
              <a:ext uri="{FF2B5EF4-FFF2-40B4-BE49-F238E27FC236}">
                <a16:creationId xmlns:a16="http://schemas.microsoft.com/office/drawing/2014/main" id="{0E80A4E8-B325-209B-F50D-8DCE937A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1" b="36918"/>
          <a:stretch>
            <a:fillRect/>
          </a:stretch>
        </p:blipFill>
        <p:spPr>
          <a:xfrm>
            <a:off x="3365382" y="0"/>
            <a:ext cx="5461266" cy="684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52521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D1751-AA8D-F510-22EB-2E2B0997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/>
              <a:t>Obtaining a sample from a CVAD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09847-C50A-CD58-485D-752525BBA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1974851"/>
            <a:ext cx="9950090" cy="4057600"/>
          </a:xfrm>
        </p:spPr>
        <p:txBody>
          <a:bodyPr spcFirstLastPara="1" vert="horz" lIns="91440" tIns="45720" rIns="91440" bIns="45720" rtlCol="0" anchor="t">
            <a:noAutofit/>
          </a:bodyPr>
          <a:lstStyle/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Turn off all infusions and clamp lumens for 1 – 2 minutes.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Wearing a mask and sterile gloves, remove and replace needle free connector before blood sampling or draw directly from the CVAD hub.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Cleanse with 70% alcohol and allow complete dry of 30-60 seconds.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Place sterile 4x4 under lumen.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Remove plastic flip top from blood culture bottle and vigorously wipe septum with 70% alcohol and allow for complete dry of 30-60 seconds.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Perform hand hygiene.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Do not flush (if possible) or discard prior to blood culture sample. 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79DD05-B0B1-CF6F-B515-E4B9E05A4B19}"/>
              </a:ext>
            </a:extLst>
          </p:cNvPr>
          <p:cNvSpPr txBox="1"/>
          <p:nvPr/>
        </p:nvSpPr>
        <p:spPr>
          <a:xfrm>
            <a:off x="7786254" y="651944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(Health PEI Policy and Procedures Manual</a:t>
            </a:r>
            <a:r>
              <a:rPr lang="en-US" sz="1600">
                <a:solidFill>
                  <a:schemeClr val="accent1"/>
                </a:solidFill>
              </a:rPr>
              <a:t>, </a:t>
            </a:r>
            <a:r>
              <a:rPr lang="en-US" sz="1600">
                <a:solidFill>
                  <a:schemeClr val="accent1"/>
                </a:solidFill>
                <a:latin typeface="+mn-lt"/>
              </a:rPr>
              <a:t>2026)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785365453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AD56-4300-173B-3410-5398775A2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/>
              <a:t>CVAD Sample Continued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314C3-E72F-3269-0E3D-14F09EE8A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1974851"/>
            <a:ext cx="8986807" cy="4057600"/>
          </a:xfrm>
        </p:spPr>
        <p:txBody>
          <a:bodyPr spcFirstLastPara="1" vert="horz" lIns="91440" tIns="45720" rIns="91440" bIns="45720" rtlCol="0" anchor="t">
            <a:noAutofit/>
          </a:bodyPr>
          <a:lstStyle/>
          <a:p>
            <a:pPr marL="608965" indent="-507365">
              <a:buFont typeface="Arial,Sans-Serif"/>
              <a:buChar char="•"/>
            </a:pPr>
            <a:r>
              <a:rPr lang="en-US">
                <a:solidFill>
                  <a:schemeClr val="accent1"/>
                </a:solidFill>
              </a:rPr>
              <a:t>Do not directly connect blood culture bottle to CVAD using holder, due to risk of reflux of culture medium into line. </a:t>
            </a:r>
          </a:p>
          <a:p>
            <a:pPr marL="608965" indent="-507365">
              <a:buFont typeface="Arial,Sans-Serif"/>
              <a:buChar char="•"/>
            </a:pPr>
            <a:r>
              <a:rPr lang="en-US">
                <a:solidFill>
                  <a:schemeClr val="accent1"/>
                </a:solidFill>
              </a:rPr>
              <a:t>Use a 10mL syringe to collect all blood cultures from CVAD’s.</a:t>
            </a:r>
          </a:p>
          <a:p>
            <a:pPr marL="608965" indent="-507365">
              <a:buFont typeface="Arial,Sans-Serif"/>
              <a:buChar char="•"/>
            </a:pPr>
            <a:r>
              <a:rPr lang="en-US">
                <a:solidFill>
                  <a:schemeClr val="accent1"/>
                </a:solidFill>
              </a:rPr>
              <a:t>Add/collect blood into the blood culture vial up to the indicated lined </a:t>
            </a:r>
          </a:p>
          <a:p>
            <a:pPr marL="608965" indent="-507365">
              <a:buFont typeface="Arial,Sans-Serif"/>
              <a:buChar char="•"/>
            </a:pPr>
            <a:r>
              <a:rPr lang="en-US">
                <a:solidFill>
                  <a:schemeClr val="accent1"/>
                </a:solidFill>
              </a:rPr>
              <a:t>Flush CVAD with 20 mL of sterile 0.9% sodium chloride until needle free connector is clear using the push pause technique.</a:t>
            </a:r>
          </a:p>
          <a:p>
            <a:pPr marL="608965" indent="-507365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C1B4B9-6689-A499-76EB-7075DFC09458}"/>
              </a:ext>
            </a:extLst>
          </p:cNvPr>
          <p:cNvSpPr txBox="1"/>
          <p:nvPr/>
        </p:nvSpPr>
        <p:spPr>
          <a:xfrm>
            <a:off x="7693892" y="6519446"/>
            <a:ext cx="61791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(Health PEI Policy and Procedures Manual</a:t>
            </a:r>
            <a:r>
              <a:rPr lang="en-US" sz="1600">
                <a:solidFill>
                  <a:schemeClr val="accent1"/>
                </a:solidFill>
              </a:rPr>
              <a:t>, </a:t>
            </a:r>
            <a:r>
              <a:rPr lang="en-US" sz="1600">
                <a:solidFill>
                  <a:schemeClr val="accent1"/>
                </a:solidFill>
                <a:latin typeface="+mn-lt"/>
              </a:rPr>
              <a:t>2026)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891232608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79AC6-A43C-9B75-56B6-BEF659BD0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0D6848-40C0-3E39-93F9-09D33E5CDDAA}"/>
              </a:ext>
            </a:extLst>
          </p:cNvPr>
          <p:cNvSpPr txBox="1"/>
          <p:nvPr/>
        </p:nvSpPr>
        <p:spPr>
          <a:xfrm>
            <a:off x="2050773" y="2090172"/>
            <a:ext cx="80904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1"/>
                </a:solidFill>
              </a:rPr>
              <a:t>**Do not draw blood for cultures through the existing needle free connector**</a:t>
            </a:r>
          </a:p>
          <a:p>
            <a:pPr algn="ctr"/>
            <a:endParaRPr lang="en-US" sz="2400">
              <a:solidFill>
                <a:schemeClr val="accent1"/>
              </a:solidFill>
            </a:endParaRPr>
          </a:p>
          <a:p>
            <a:pPr algn="ctr"/>
            <a:r>
              <a:rPr lang="en-US" sz="2400">
                <a:solidFill>
                  <a:schemeClr val="accent1"/>
                </a:solidFill>
              </a:rPr>
              <a:t>To reduce the risk of contamination from device colonization, remove and replace the needle free connector as per policy before sampling. Otherwise, draw directly from the hub.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3A8D54-8929-4ED8-C58A-84B6C60FE285}"/>
              </a:ext>
            </a:extLst>
          </p:cNvPr>
          <p:cNvSpPr txBox="1"/>
          <p:nvPr/>
        </p:nvSpPr>
        <p:spPr>
          <a:xfrm>
            <a:off x="4021960" y="6519446"/>
            <a:ext cx="91763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/>
                </a:solidFill>
              </a:rPr>
              <a:t>(</a:t>
            </a:r>
            <a:r>
              <a:rPr lang="en-US" sz="1600" i="0">
                <a:solidFill>
                  <a:schemeClr val="accent1"/>
                </a:solidFill>
                <a:latin typeface="+mn-lt"/>
              </a:rPr>
              <a:t>Guidelines Development Group on behalf of Canadian Vascular Access Association</a:t>
            </a:r>
            <a:r>
              <a:rPr lang="en-US" sz="1600">
                <a:solidFill>
                  <a:schemeClr val="accent1"/>
                </a:solidFill>
              </a:rPr>
              <a:t>, </a:t>
            </a:r>
            <a:r>
              <a:rPr lang="en-US" sz="1600" i="0">
                <a:solidFill>
                  <a:schemeClr val="accent1"/>
                </a:solidFill>
                <a:latin typeface="+mn-lt"/>
              </a:rPr>
              <a:t>2024)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506369741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58ACC-4407-BAD6-9589-0B293009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/>
              <a:t>Immediately After Collection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067C7-4D6F-5DCC-8B90-3002A3B62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1974851"/>
            <a:ext cx="9950090" cy="4057600"/>
          </a:xfrm>
        </p:spPr>
        <p:txBody>
          <a:bodyPr spcFirstLastPara="1" vert="horz" lIns="91440" tIns="45720" rIns="91440" bIns="45720" rtlCol="0" anchor="t">
            <a:noAutofit/>
          </a:bodyPr>
          <a:lstStyle/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Invert blood culture bottle 8 to 10 times. This mixes the blood and medium together and prevents the blood from clotting.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Label the blood collection bottle using specimen collection label.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When entering the order electronically, include the time of draw and the site the specimen was obtained from.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Sign label with your first initial and last name.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If site is not documented electronically, hand write the site location on the label. 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If drawing from a CVAD, ensure to label from which lumen the sample came from either the color of the lumen or distal, medial, proximal. 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512F9B-2761-02F9-24CB-395AEA0B589B}"/>
              </a:ext>
            </a:extLst>
          </p:cNvPr>
          <p:cNvSpPr txBox="1"/>
          <p:nvPr/>
        </p:nvSpPr>
        <p:spPr>
          <a:xfrm>
            <a:off x="7620000" y="651944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(Health PEI Policy and Procedures Manual</a:t>
            </a:r>
            <a:r>
              <a:rPr lang="en-US" sz="1600">
                <a:solidFill>
                  <a:schemeClr val="accent1"/>
                </a:solidFill>
              </a:rPr>
              <a:t>, </a:t>
            </a:r>
            <a:r>
              <a:rPr lang="en-US" sz="1600">
                <a:solidFill>
                  <a:schemeClr val="accent1"/>
                </a:solidFill>
                <a:latin typeface="+mn-lt"/>
              </a:rPr>
              <a:t>2026)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966260806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52A3B-6658-6F13-678F-CC1146F5B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/>
              <a:t>After Collection Continued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B79B2-651B-7787-9327-CEEC9234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142116"/>
            <a:ext cx="9116203" cy="4057600"/>
          </a:xfrm>
        </p:spPr>
        <p:txBody>
          <a:bodyPr spcFirstLastPara="1" vert="horz" lIns="91440" tIns="45720" rIns="91440" bIns="45720" rtlCol="0" anchor="t">
            <a:noAutofit/>
          </a:bodyPr>
          <a:lstStyle/>
          <a:p>
            <a:pPr marL="608965" indent="-507365">
              <a:buFont typeface="Arial,Sans-Serif"/>
              <a:buChar char="•"/>
            </a:pPr>
            <a:r>
              <a:rPr lang="en-US">
                <a:solidFill>
                  <a:schemeClr val="accent1"/>
                </a:solidFill>
              </a:rPr>
              <a:t>Place collection label in the same orientation as the bottle, do not cover bottle barcode or wrap label around bottle or neck of bottle. </a:t>
            </a:r>
          </a:p>
          <a:p>
            <a:pPr marL="608965" indent="-507365">
              <a:buFont typeface="Arial,Sans-Serif"/>
              <a:buChar char="•"/>
            </a:pPr>
            <a:r>
              <a:rPr lang="en-US">
                <a:solidFill>
                  <a:schemeClr val="accent1"/>
                </a:solidFill>
              </a:rPr>
              <a:t>Place in biohazard bag for transport. </a:t>
            </a:r>
            <a:endParaRPr lang="en-US">
              <a:solidFill>
                <a:srgbClr val="000000"/>
              </a:solidFill>
            </a:endParaRPr>
          </a:p>
          <a:p>
            <a:pPr marL="608965" indent="-507365">
              <a:buFont typeface="Arial,Sans-Serif"/>
              <a:buChar char="•"/>
            </a:pPr>
            <a:r>
              <a:rPr lang="en-US">
                <a:solidFill>
                  <a:schemeClr val="accent1"/>
                </a:solidFill>
              </a:rPr>
              <a:t>Remove gloves; perform hand hygiene.</a:t>
            </a:r>
            <a:endParaRPr lang="en-US">
              <a:solidFill>
                <a:srgbClr val="000000"/>
              </a:solidFill>
            </a:endParaRPr>
          </a:p>
          <a:p>
            <a:pPr marL="608965" indent="-507365">
              <a:buFont typeface="Arial,Sans-Serif"/>
              <a:buChar char="•"/>
            </a:pPr>
            <a:r>
              <a:rPr lang="en-US">
                <a:solidFill>
                  <a:schemeClr val="accent1"/>
                </a:solidFill>
              </a:rPr>
              <a:t>Arrange transport to the Lab as soon as possible. </a:t>
            </a:r>
            <a:endParaRPr lang="en-US">
              <a:solidFill>
                <a:srgbClr val="000000"/>
              </a:solidFill>
            </a:endParaRPr>
          </a:p>
          <a:p>
            <a:pPr marL="608965" indent="-507365">
              <a:buFont typeface="Arial,Sans-Serif"/>
              <a:buChar char="•"/>
            </a:pPr>
            <a:r>
              <a:rPr lang="en-US">
                <a:solidFill>
                  <a:schemeClr val="accent1"/>
                </a:solidFill>
              </a:rPr>
              <a:t>Document the procedure in the patient health record as per HPEI Nursing Documentation Standard Policy</a:t>
            </a:r>
          </a:p>
          <a:p>
            <a:pPr marL="608965" indent="-507365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4C4D1-1FE0-259A-B347-CB96EF2D59D0}"/>
              </a:ext>
            </a:extLst>
          </p:cNvPr>
          <p:cNvSpPr txBox="1"/>
          <p:nvPr/>
        </p:nvSpPr>
        <p:spPr>
          <a:xfrm>
            <a:off x="7633855" y="6523883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(Health PEI Policy and Procedures Manual</a:t>
            </a:r>
            <a:r>
              <a:rPr lang="en-US" sz="1600">
                <a:solidFill>
                  <a:schemeClr val="accent1"/>
                </a:solidFill>
              </a:rPr>
              <a:t>, </a:t>
            </a:r>
            <a:r>
              <a:rPr lang="en-US" sz="1600">
                <a:solidFill>
                  <a:schemeClr val="accent1"/>
                </a:solidFill>
                <a:latin typeface="+mn-lt"/>
              </a:rPr>
              <a:t>2026)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712248064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487A-1921-89FC-0EF5-EC4C5096B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/>
              <a:t>Policy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83C58-7D8B-DCDE-E8B9-67623DF45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142116"/>
            <a:ext cx="9001184" cy="4057600"/>
          </a:xfrm>
        </p:spPr>
        <p:txBody>
          <a:bodyPr spcFirstLastPara="1" vert="horz" lIns="91440" tIns="45720" rIns="91440" bIns="45720" rtlCol="0" anchor="t">
            <a:noAutofit/>
          </a:bodyPr>
          <a:lstStyle/>
          <a:p>
            <a:pPr marL="608965" indent="-507365"/>
            <a:r>
              <a:rPr lang="en-US">
                <a:solidFill>
                  <a:schemeClr val="accent1"/>
                </a:solidFill>
              </a:rPr>
              <a:t>Currently there is one policy on the Health PEI Policy Website</a:t>
            </a:r>
          </a:p>
          <a:p>
            <a:pPr marL="608965" indent="-507365"/>
            <a:endParaRPr lang="en-US">
              <a:solidFill>
                <a:schemeClr val="accent1"/>
              </a:solidFill>
            </a:endParaRPr>
          </a:p>
          <a:p>
            <a:pPr marL="608965" indent="-507365">
              <a:buFont typeface="Calibri"/>
              <a:buChar char="-"/>
            </a:pPr>
            <a:r>
              <a:rPr lang="en-US">
                <a:solidFill>
                  <a:schemeClr val="accent1"/>
                </a:solidFill>
              </a:rPr>
              <a:t>QEH Nursing - Blood Cultures Policy</a:t>
            </a:r>
          </a:p>
          <a:p>
            <a:pPr marL="608965" indent="-507365">
              <a:buFont typeface="Calibri"/>
              <a:buChar char="-"/>
            </a:pPr>
            <a:endParaRPr lang="en-US">
              <a:solidFill>
                <a:schemeClr val="accent1"/>
              </a:solidFill>
            </a:endParaRPr>
          </a:p>
          <a:p>
            <a:pPr marL="101600" indent="0"/>
            <a:r>
              <a:rPr lang="en-US">
                <a:solidFill>
                  <a:schemeClr val="accent1"/>
                </a:solidFill>
              </a:rPr>
              <a:t>This policy ensures that blood cultures are obtained using aseptic technique, appropriate blood volumes, and correct timing in relation to antibiotic therapy. </a:t>
            </a:r>
          </a:p>
          <a:p>
            <a:pPr marL="101600" indent="0"/>
            <a:endParaRPr lang="en-US">
              <a:solidFill>
                <a:schemeClr val="accent1"/>
              </a:solidFill>
            </a:endParaRPr>
          </a:p>
          <a:p>
            <a:pPr marL="101600" indent="0">
              <a:buFont typeface="Calibri"/>
            </a:pPr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89822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78E26-2097-6BD1-8A9C-E376D6A8F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15D241-8E1F-D926-91C5-32BCC82EB4DA}"/>
              </a:ext>
            </a:extLst>
          </p:cNvPr>
          <p:cNvSpPr/>
          <p:nvPr/>
        </p:nvSpPr>
        <p:spPr>
          <a:xfrm>
            <a:off x="5384800" y="584200"/>
            <a:ext cx="1422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 descr="A close up of a barcode&#10;&#10;AI-generated content may be incorrect.">
            <a:extLst>
              <a:ext uri="{FF2B5EF4-FFF2-40B4-BE49-F238E27FC236}">
                <a16:creationId xmlns:a16="http://schemas.microsoft.com/office/drawing/2014/main" id="{5F090332-F100-DC03-7F4D-E95842D89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36" y="1876964"/>
            <a:ext cx="4985528" cy="3118449"/>
          </a:xfrm>
          <a:prstGeom prst="rect">
            <a:avLst/>
          </a:prstGeom>
        </p:spPr>
      </p:pic>
      <p:pic>
        <p:nvPicPr>
          <p:cNvPr id="5" name="Picture 4" descr="A white sheet of paper with black text&#10;&#10;AI-generated content may be incorrect.">
            <a:extLst>
              <a:ext uri="{FF2B5EF4-FFF2-40B4-BE49-F238E27FC236}">
                <a16:creationId xmlns:a16="http://schemas.microsoft.com/office/drawing/2014/main" id="{DA00705F-C46B-0C02-1027-4F6F4B3A88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43" t="9366" r="66551" b="84573"/>
          <a:stretch>
            <a:fillRect/>
          </a:stretch>
        </p:blipFill>
        <p:spPr>
          <a:xfrm>
            <a:off x="7716392" y="4423549"/>
            <a:ext cx="861455" cy="31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03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AA571-ADC7-4691-4039-1A01809FB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ED2DDD-558F-2ACD-16F7-488BB8F66459}"/>
              </a:ext>
            </a:extLst>
          </p:cNvPr>
          <p:cNvSpPr/>
          <p:nvPr/>
        </p:nvSpPr>
        <p:spPr>
          <a:xfrm>
            <a:off x="5384800" y="584200"/>
            <a:ext cx="1422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 descr="A bottle with a bar code&#10;&#10;AI-generated content may be incorrect.">
            <a:extLst>
              <a:ext uri="{FF2B5EF4-FFF2-40B4-BE49-F238E27FC236}">
                <a16:creationId xmlns:a16="http://schemas.microsoft.com/office/drawing/2014/main" id="{DE0A981C-7A4F-5D14-B87E-8A653B22E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888" y="470679"/>
            <a:ext cx="4413848" cy="59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7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64569-0A8C-97F7-350F-AEF456D78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9FB5-3283-408F-B8A5-638DA5510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50"/>
              <a:t>Frequently Asked Questions Revisited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0119E-D3D4-D26F-9E8D-014925658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142116"/>
            <a:ext cx="9116203" cy="4057600"/>
          </a:xfrm>
        </p:spPr>
        <p:txBody>
          <a:bodyPr spcFirstLastPara="1" vert="horz" lIns="91440" tIns="45720" rIns="91440" bIns="45720" rtlCol="0" anchor="t">
            <a:noAutofit/>
          </a:bodyPr>
          <a:lstStyle/>
          <a:p>
            <a:pPr marL="608965" indent="-507365">
              <a:buFont typeface="Arial,Sans-Serif"/>
              <a:buChar char="•"/>
            </a:pPr>
            <a:r>
              <a:rPr lang="en-US">
                <a:solidFill>
                  <a:schemeClr val="accent1"/>
                </a:solidFill>
              </a:rPr>
              <a:t>Draw first set of cultures from a peripheral site first then draw a second set from a central venous access device lumen if available. </a:t>
            </a:r>
          </a:p>
          <a:p>
            <a:pPr marL="608965" indent="-507365">
              <a:buFont typeface="Arial,Sans-Serif"/>
              <a:buChar char="•"/>
            </a:pPr>
            <a:r>
              <a:rPr lang="en-US">
                <a:solidFill>
                  <a:schemeClr val="accent1"/>
                </a:solidFill>
                <a:latin typeface="Aptos Display"/>
              </a:rPr>
              <a:t>If the CVAD is suspected to be the source of infection, draw an aerobic culture from all lumens and an anaerobic from one CVAD lumen. </a:t>
            </a:r>
          </a:p>
          <a:p>
            <a:pPr marL="1218565" lvl="1" indent="-507365">
              <a:buFont typeface="Courier New"/>
              <a:buChar char="o"/>
            </a:pPr>
            <a:r>
              <a:rPr lang="en-US">
                <a:solidFill>
                  <a:schemeClr val="accent1"/>
                </a:solidFill>
                <a:latin typeface="Aptos Display"/>
                <a:ea typeface="Calibri"/>
                <a:cs typeface="Calibri"/>
              </a:rPr>
              <a:t>Identify on the label which lumen each sample is from.</a:t>
            </a:r>
          </a:p>
          <a:p>
            <a:pPr marL="608965" indent="-507365">
              <a:buFont typeface="Arial,Sans-Serif"/>
              <a:buChar char="•"/>
            </a:pPr>
            <a:r>
              <a:rPr lang="en-US">
                <a:solidFill>
                  <a:schemeClr val="accent1"/>
                </a:solidFill>
                <a:latin typeface="Aptos Display"/>
                <a:ea typeface="Calibri"/>
                <a:cs typeface="Calibri"/>
              </a:rPr>
              <a:t>Accurate blood to medium ratio is crucial to ensuring accurate results. Make sure to get a sample of at least 8mL (goal 10mL)</a:t>
            </a:r>
          </a:p>
          <a:p>
            <a:pPr marL="608965" indent="-507365">
              <a:buFont typeface="Arial,Sans-Serif"/>
              <a:buChar char="•"/>
            </a:pPr>
            <a:r>
              <a:rPr lang="en-US">
                <a:solidFill>
                  <a:schemeClr val="accent1"/>
                </a:solidFill>
                <a:latin typeface="Aptos"/>
                <a:ea typeface="Calibri"/>
                <a:cs typeface="Calibri"/>
              </a:rPr>
              <a:t>If you are unable to obtain a sample from a second site, then allow </a:t>
            </a:r>
            <a:r>
              <a:rPr lang="en-US" i="1">
                <a:solidFill>
                  <a:schemeClr val="accent1"/>
                </a:solidFill>
                <a:latin typeface="Aptos"/>
                <a:ea typeface="Calibri"/>
                <a:cs typeface="Calibri"/>
              </a:rPr>
              <a:t>30 minutes</a:t>
            </a:r>
            <a:r>
              <a:rPr lang="en-US">
                <a:solidFill>
                  <a:schemeClr val="accent1"/>
                </a:solidFill>
                <a:latin typeface="Aptos"/>
                <a:ea typeface="Calibri"/>
                <a:cs typeface="Calibri"/>
              </a:rPr>
              <a:t> between samples from the same site.</a:t>
            </a:r>
            <a:endParaRPr lang="en-US">
              <a:solidFill>
                <a:schemeClr val="accent1"/>
              </a:solidFill>
              <a:latin typeface="Aptos Display"/>
              <a:ea typeface="Calibri"/>
              <a:cs typeface="Calibri"/>
            </a:endParaRPr>
          </a:p>
          <a:p>
            <a:pPr marL="101600" indent="0"/>
            <a:endParaRPr lang="en-US">
              <a:solidFill>
                <a:schemeClr val="accent1"/>
              </a:solidFill>
              <a:latin typeface="Aptos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7F0FBE-F278-638A-E4AE-A8E1AB515FED}"/>
              </a:ext>
            </a:extLst>
          </p:cNvPr>
          <p:cNvSpPr txBox="1"/>
          <p:nvPr/>
        </p:nvSpPr>
        <p:spPr>
          <a:xfrm>
            <a:off x="7633855" y="6523883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(Health PEI Policy and Procedures Manual</a:t>
            </a:r>
            <a:r>
              <a:rPr lang="en-US" sz="1600">
                <a:solidFill>
                  <a:schemeClr val="accent1"/>
                </a:solidFill>
              </a:rPr>
              <a:t>, </a:t>
            </a:r>
            <a:r>
              <a:rPr lang="en-US" sz="1600">
                <a:solidFill>
                  <a:schemeClr val="accent1"/>
                </a:solidFill>
                <a:latin typeface="+mn-lt"/>
              </a:rPr>
              <a:t>2026)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85874654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6A2F-3665-A1CE-42E9-CA66DCC6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/>
              <a:t>FAQ's Continued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46E40-3912-3CA2-1B4D-652069191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142116"/>
            <a:ext cx="9958438" cy="4057600"/>
          </a:xfrm>
        </p:spPr>
        <p:txBody>
          <a:bodyPr spcFirstLastPara="1" vert="horz" lIns="91440" tIns="45720" rIns="91440" bIns="45720" rtlCol="0" anchor="t">
            <a:noAutofit/>
          </a:bodyPr>
          <a:lstStyle/>
          <a:p>
            <a:pPr marL="608965" indent="-507365">
              <a:buFont typeface="Arial,Sans-Serif"/>
              <a:buChar char="•"/>
            </a:pPr>
            <a:r>
              <a:rPr lang="en-US">
                <a:solidFill>
                  <a:schemeClr val="accent1"/>
                </a:solidFill>
              </a:rPr>
              <a:t>Draw Aerobic cultures first and Anaerobic cultures second. </a:t>
            </a:r>
          </a:p>
          <a:p>
            <a:pPr marL="608965" indent="-507365">
              <a:buFont typeface="Arial,Sans-Serif"/>
              <a:buChar char="•"/>
            </a:pPr>
            <a:r>
              <a:rPr lang="en-US">
                <a:solidFill>
                  <a:schemeClr val="accent1"/>
                </a:solidFill>
              </a:rPr>
              <a:t>Draw blood cultures prior to other venipuncture specimens, as per order of draw. </a:t>
            </a:r>
          </a:p>
          <a:p>
            <a:pPr marL="608965" indent="-507365">
              <a:buFont typeface="Arial,Sans-Serif"/>
              <a:buChar char="•"/>
            </a:pPr>
            <a:r>
              <a:rPr lang="en-US">
                <a:solidFill>
                  <a:schemeClr val="accent1"/>
                </a:solidFill>
              </a:rPr>
              <a:t>Do not flush (if possible) or discard prior to blood culture sample. </a:t>
            </a:r>
          </a:p>
          <a:p>
            <a:pPr marL="608965" indent="-507365">
              <a:buFont typeface="Arial,Sans-Serif"/>
              <a:buChar char="•"/>
            </a:pPr>
            <a:r>
              <a:rPr lang="en-US">
                <a:solidFill>
                  <a:schemeClr val="accent1"/>
                </a:solidFill>
              </a:rPr>
              <a:t>Do not directly connect blood culture bottle to CVAD using holder, due to risk of reflux of culture medium into the line. Connect syringe to needle-free connector and withdraw 8-10 mL. </a:t>
            </a:r>
          </a:p>
          <a:p>
            <a:pPr marL="608965" indent="-507365">
              <a:buFont typeface="Arial,Sans-Serif"/>
              <a:buChar char="•"/>
            </a:pPr>
            <a:r>
              <a:rPr lang="en-US">
                <a:solidFill>
                  <a:schemeClr val="accent1"/>
                </a:solidFill>
              </a:rPr>
              <a:t>If collecting a sample through a needle free connector, make sure you have changed the connector as per policy prior to sample collection. Otherwise remove the connector and draw directly from the hub. </a:t>
            </a:r>
          </a:p>
          <a:p>
            <a:pPr marL="608965" indent="-507365">
              <a:buFont typeface="Arial,Sans-Serif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608965" indent="-507365">
              <a:buFont typeface="Arial,Sans-Serif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608965" indent="-507365">
              <a:buFont typeface="Arial,Sans-Serif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608965" indent="-507365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EC859-19F8-D85D-FB1E-44FF009134CE}"/>
              </a:ext>
            </a:extLst>
          </p:cNvPr>
          <p:cNvSpPr txBox="1"/>
          <p:nvPr/>
        </p:nvSpPr>
        <p:spPr>
          <a:xfrm>
            <a:off x="7703128" y="651944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(Health PEI Policy and Procedures Manual</a:t>
            </a:r>
            <a:r>
              <a:rPr lang="en-US" sz="1600">
                <a:solidFill>
                  <a:schemeClr val="accent1"/>
                </a:solidFill>
              </a:rPr>
              <a:t>, </a:t>
            </a:r>
            <a:r>
              <a:rPr lang="en-US" sz="1600">
                <a:solidFill>
                  <a:schemeClr val="accent1"/>
                </a:solidFill>
                <a:latin typeface="+mn-lt"/>
              </a:rPr>
              <a:t>2026)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70275937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FE90F-36EB-53C4-716B-89A0AF197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1905000"/>
            <a:ext cx="8033679" cy="4064000"/>
          </a:xfrm>
        </p:spPr>
        <p:txBody>
          <a:bodyPr spcFirstLastPara="1" vert="horz" lIns="91440" tIns="45720" rIns="91440" bIns="45720" rtlCol="0" anchor="t">
            <a:noAutofit/>
          </a:bodyPr>
          <a:lstStyle/>
          <a:p>
            <a:pPr marL="151765" algn="ctr"/>
            <a:r>
              <a:rPr lang="en-US">
                <a:solidFill>
                  <a:srgbClr val="156082"/>
                </a:solidFill>
                <a:latin typeface="Aptos" panose="02110004020202020204"/>
                <a:ea typeface="Calibri"/>
                <a:cs typeface="Calibri"/>
              </a:rPr>
              <a:t>If you are ever looking for additional resources, CVAA Guidelines have been added to the staff resource center for ease of access by all staff. </a:t>
            </a:r>
            <a:endParaRPr lang="en-US"/>
          </a:p>
          <a:p>
            <a:pPr marL="151765"/>
            <a:endParaRPr lang="en-US">
              <a:solidFill>
                <a:srgbClr val="156082"/>
              </a:solidFill>
              <a:latin typeface="Aptos" panose="02110004020202020204"/>
              <a:ea typeface="Calibri"/>
              <a:cs typeface="Calibri"/>
            </a:endParaRPr>
          </a:p>
          <a:p>
            <a:pPr marL="151765"/>
            <a:r>
              <a:rPr lang="en-US">
                <a:solidFill>
                  <a:srgbClr val="156082"/>
                </a:solidFill>
                <a:latin typeface="Aptos" panose="02110004020202020204"/>
                <a:ea typeface="Calibri"/>
                <a:cs typeface="Calibri"/>
              </a:rPr>
              <a:t>	Username: </a:t>
            </a:r>
            <a:r>
              <a:rPr lang="en-US" err="1">
                <a:solidFill>
                  <a:srgbClr val="156082"/>
                </a:solidFill>
                <a:latin typeface="Aptos" panose="02110004020202020204"/>
                <a:ea typeface="Calibri"/>
                <a:cs typeface="Calibri"/>
              </a:rPr>
              <a:t>HealthPEIguidelineuser</a:t>
            </a:r>
            <a:endParaRPr lang="en-US">
              <a:solidFill>
                <a:srgbClr val="156082"/>
              </a:solidFill>
              <a:latin typeface="Aptos" panose="02110004020202020204"/>
              <a:ea typeface="Calibri"/>
              <a:cs typeface="Calibri"/>
            </a:endParaRPr>
          </a:p>
          <a:p>
            <a:pPr marL="151765"/>
            <a:r>
              <a:rPr lang="en-US">
                <a:solidFill>
                  <a:srgbClr val="156082"/>
                </a:solidFill>
                <a:latin typeface="Aptos" panose="02110004020202020204"/>
                <a:ea typeface="Calibri"/>
                <a:cs typeface="Calibri"/>
              </a:rPr>
              <a:t>	Password: 2024PEIGuidelines</a:t>
            </a:r>
            <a:endParaRPr lang="en-US"/>
          </a:p>
          <a:p>
            <a:pPr marL="151765"/>
            <a:endParaRPr lang="en-US" sz="12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 descr="A green and black diamond&#10;&#10;AI-generated content may be incorrect.">
            <a:extLst>
              <a:ext uri="{FF2B5EF4-FFF2-40B4-BE49-F238E27FC236}">
                <a16:creationId xmlns:a16="http://schemas.microsoft.com/office/drawing/2014/main" id="{9DE921E0-9698-3D3B-7693-F576D2B1DB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-800"/>
          <a:stretch>
            <a:fillRect/>
          </a:stretch>
        </p:blipFill>
        <p:spPr>
          <a:xfrm>
            <a:off x="-1229" y="396057"/>
            <a:ext cx="838200" cy="1592264"/>
          </a:xfrm>
          <a:prstGeom prst="rect">
            <a:avLst/>
          </a:prstGeom>
        </p:spPr>
      </p:pic>
      <p:pic>
        <p:nvPicPr>
          <p:cNvPr id="4" name="Picture 3" descr="A green and black diamond&#10;&#10;AI-generated content may be incorrect.">
            <a:extLst>
              <a:ext uri="{FF2B5EF4-FFF2-40B4-BE49-F238E27FC236}">
                <a16:creationId xmlns:a16="http://schemas.microsoft.com/office/drawing/2014/main" id="{1E6783DE-3831-036A-AE34-CEA3068702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-800"/>
          <a:stretch>
            <a:fillRect/>
          </a:stretch>
        </p:blipFill>
        <p:spPr>
          <a:xfrm>
            <a:off x="-1230" y="396056"/>
            <a:ext cx="838200" cy="159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85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96F3C-DBF6-F414-A28E-F464B051C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9709DF-4BA7-729B-20E1-FB6175C1C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7400" y="2745066"/>
            <a:ext cx="6757200" cy="1367867"/>
          </a:xfrm>
        </p:spPr>
        <p:txBody>
          <a:bodyPr/>
          <a:lstStyle/>
          <a:p>
            <a:r>
              <a:rPr lang="en-US" sz="4800">
                <a:solidFill>
                  <a:schemeClr val="accent1"/>
                </a:solidFill>
              </a:rPr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3D6BED-D208-2AB4-F600-CD7DB881F1EA}"/>
              </a:ext>
            </a:extLst>
          </p:cNvPr>
          <p:cNvSpPr/>
          <p:nvPr/>
        </p:nvSpPr>
        <p:spPr>
          <a:xfrm>
            <a:off x="5384800" y="584200"/>
            <a:ext cx="1422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1584E5-A5BF-B0AF-E95D-CC8CB4A92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315" y="6028000"/>
            <a:ext cx="3305636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98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16F0A2-BD9C-02FD-A565-8ABCF8D3D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2330" y="497009"/>
            <a:ext cx="9183757" cy="4060000"/>
          </a:xfrm>
        </p:spPr>
        <p:txBody>
          <a:bodyPr spcFirstLastPara="1" vert="horz" lIns="91440" tIns="45720" rIns="91440" bIns="45720" rtlCol="0" anchor="t">
            <a:noAutofit/>
          </a:bodyPr>
          <a:lstStyle/>
          <a:p>
            <a:pPr marL="608965" indent="-575310"/>
            <a:r>
              <a:rPr lang="en-US" sz="4000" i="0">
                <a:solidFill>
                  <a:schemeClr val="accent1"/>
                </a:solidFill>
                <a:latin typeface="Aptos"/>
              </a:rPr>
              <a:t>References</a:t>
            </a:r>
          </a:p>
          <a:p>
            <a:pPr marL="608965" indent="-575310"/>
            <a:endParaRPr lang="en-US" sz="4000" i="0">
              <a:solidFill>
                <a:schemeClr val="accent1"/>
              </a:solidFill>
              <a:latin typeface="Aptos"/>
            </a:endParaRPr>
          </a:p>
          <a:p>
            <a:pPr marL="608965" indent="-575310" algn="l"/>
            <a:r>
              <a:rPr lang="en-US" sz="1600" i="0">
                <a:solidFill>
                  <a:schemeClr val="accent1"/>
                </a:solidFill>
                <a:latin typeface="+mn-lt"/>
              </a:rPr>
              <a:t>Guidelines Development Group on behalf of Canadian Vascular Access Association. (2024). </a:t>
            </a:r>
            <a:r>
              <a:rPr lang="en-US" sz="1600">
                <a:solidFill>
                  <a:schemeClr val="accent1"/>
                </a:solidFill>
                <a:latin typeface="+mn-lt"/>
              </a:rPr>
              <a:t>Canadian Vascular Access and Infusion Therapy Guidelines, 2nd Edition</a:t>
            </a:r>
            <a:r>
              <a:rPr lang="en-US" sz="1600" i="0">
                <a:solidFill>
                  <a:schemeClr val="accent1"/>
                </a:solidFill>
                <a:latin typeface="+mn-lt"/>
              </a:rPr>
              <a:t>. Pappin Communications.</a:t>
            </a:r>
          </a:p>
          <a:p>
            <a:pPr marL="608965" indent="-575310" algn="l"/>
            <a:endParaRPr lang="en-US" sz="1600" i="0">
              <a:solidFill>
                <a:schemeClr val="accent1"/>
              </a:solidFill>
              <a:latin typeface="+mn-lt"/>
            </a:endParaRPr>
          </a:p>
          <a:p>
            <a:pPr marL="608965" indent="-575310" algn="l"/>
            <a:r>
              <a:rPr lang="en-US" sz="1600">
                <a:solidFill>
                  <a:schemeClr val="accent1"/>
                </a:solidFill>
                <a:latin typeface="+mn-lt"/>
              </a:rPr>
              <a:t>Health PEI Policy and Procedures Manual. (2026).Blood Cultures. Health PEI.</a:t>
            </a:r>
          </a:p>
          <a:p>
            <a:pPr marL="608965" indent="-575310" algn="l"/>
            <a:endParaRPr lang="en-US" sz="1600" i="0">
              <a:solidFill>
                <a:schemeClr val="accent1"/>
              </a:solidFill>
              <a:latin typeface="+mn-lt"/>
            </a:endParaRPr>
          </a:p>
          <a:p>
            <a:pPr marL="608965" indent="-575310" algn="l"/>
            <a:r>
              <a:rPr lang="en-US" sz="1600">
                <a:solidFill>
                  <a:schemeClr val="accent1"/>
                </a:solidFill>
                <a:latin typeface="+mn-lt"/>
              </a:rPr>
              <a:t>Potter, P. A., &amp; Perry, A. G. (2010). Fundamentals of Nursing (4th ed.). Elsevier. </a:t>
            </a:r>
          </a:p>
          <a:p>
            <a:pPr algn="l"/>
            <a:endParaRPr lang="en-US" sz="2400" i="0">
              <a:solidFill>
                <a:schemeClr val="accent1"/>
              </a:solidFill>
              <a:latin typeface="Aptos"/>
            </a:endParaRPr>
          </a:p>
          <a:p>
            <a:pPr algn="l"/>
            <a:endParaRPr lang="en-US" sz="2400" i="0">
              <a:solidFill>
                <a:schemeClr val="accent1"/>
              </a:solidFill>
              <a:latin typeface="Aptos"/>
            </a:endParaRPr>
          </a:p>
          <a:p>
            <a:pPr marL="608965" indent="-575310"/>
            <a:endParaRPr lang="en-US" sz="42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C7B618-C161-824B-2251-B985EDC6A797}"/>
              </a:ext>
            </a:extLst>
          </p:cNvPr>
          <p:cNvSpPr txBox="1"/>
          <p:nvPr/>
        </p:nvSpPr>
        <p:spPr>
          <a:xfrm>
            <a:off x="2061029" y="5228772"/>
            <a:ext cx="8621485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aseline="0">
                <a:solidFill>
                  <a:srgbClr val="156082"/>
                </a:solidFill>
                <a:latin typeface="Aptos"/>
                <a:ea typeface="Segoe UI"/>
                <a:cs typeface="Segoe UI"/>
              </a:rPr>
              <a:t>Developed in collaboration with </a:t>
            </a:r>
            <a:r>
              <a:rPr lang="en-US" sz="2000">
                <a:latin typeface="Aptos"/>
                <a:ea typeface="Segoe UI"/>
                <a:cs typeface="Segoe UI"/>
              </a:rPr>
              <a:t>​</a:t>
            </a:r>
            <a:r>
              <a:rPr lang="en-US" sz="2000" baseline="0">
                <a:solidFill>
                  <a:srgbClr val="156082"/>
                </a:solidFill>
                <a:latin typeface="Aptos"/>
                <a:ea typeface="Segoe UI"/>
                <a:cs typeface="Segoe UI"/>
              </a:rPr>
              <a:t>Jaimee Lee Surins – Clinical Nursing Educator</a:t>
            </a:r>
            <a:r>
              <a:rPr lang="en-US" sz="2000">
                <a:latin typeface="Aptos"/>
                <a:ea typeface="Segoe UI"/>
                <a:cs typeface="Segoe UI"/>
              </a:rPr>
              <a:t>​</a:t>
            </a:r>
            <a:r>
              <a:rPr lang="en-US" sz="200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 </a:t>
            </a:r>
            <a:r>
              <a:rPr lang="en-US" sz="2000" baseline="0">
                <a:solidFill>
                  <a:srgbClr val="156082"/>
                </a:solidFill>
                <a:latin typeface="Aptos"/>
                <a:ea typeface="Segoe UI"/>
                <a:cs typeface="Segoe UI"/>
              </a:rPr>
              <a:t>Medical/Palliative at Prince County Hospital​</a:t>
            </a:r>
            <a:endParaRPr lang="en-US" sz="2000" baseline="0">
              <a:solidFill>
                <a:srgbClr val="000000"/>
              </a:solidFill>
              <a:latin typeface="Aptos"/>
              <a:ea typeface="Segoe UI"/>
              <a:cs typeface="Segoe U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1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D07731-6ED9-36F0-0B33-994E1BC56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825549"/>
            <a:ext cx="9567332" cy="992400"/>
          </a:xfrm>
        </p:spPr>
        <p:txBody>
          <a:bodyPr/>
          <a:lstStyle/>
          <a:p>
            <a:r>
              <a:rPr lang="en-US" sz="4250"/>
              <a:t>Blood Cultures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66618-878E-20B6-8B2E-9BE352F1B4F1}"/>
              </a:ext>
            </a:extLst>
          </p:cNvPr>
          <p:cNvSpPr txBox="1"/>
          <p:nvPr/>
        </p:nvSpPr>
        <p:spPr>
          <a:xfrm>
            <a:off x="7549956" y="6519446"/>
            <a:ext cx="49737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(Health PEI Policy and Procedures Manual</a:t>
            </a:r>
            <a:r>
              <a:rPr lang="en-US" sz="1600">
                <a:solidFill>
                  <a:schemeClr val="accent1"/>
                </a:solidFill>
              </a:rPr>
              <a:t>, </a:t>
            </a:r>
            <a:r>
              <a:rPr lang="en-US" sz="1600">
                <a:solidFill>
                  <a:schemeClr val="accent1"/>
                </a:solidFill>
                <a:latin typeface="+mn-lt"/>
              </a:rPr>
              <a:t>2026)</a:t>
            </a:r>
            <a:endParaRPr lang="en-US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B8D7B-D93E-A832-5C63-44F6F47C91D7}"/>
              </a:ext>
            </a:extLst>
          </p:cNvPr>
          <p:cNvSpPr txBox="1"/>
          <p:nvPr/>
        </p:nvSpPr>
        <p:spPr>
          <a:xfrm>
            <a:off x="997527" y="2008909"/>
            <a:ext cx="96874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</a:rPr>
              <a:t>Collection of blood cultures is a critical diagnostic procedure used to detect blood infections including bacteremia and septicemia. </a:t>
            </a:r>
          </a:p>
          <a:p>
            <a:endParaRPr lang="en-US" sz="2400">
              <a:solidFill>
                <a:schemeClr val="accent1"/>
              </a:solidFill>
            </a:endParaRPr>
          </a:p>
          <a:p>
            <a:r>
              <a:rPr lang="en-US" sz="2400">
                <a:solidFill>
                  <a:schemeClr val="accent1"/>
                </a:solidFill>
              </a:rPr>
              <a:t>By using standardized practices for obtaining blood cultures, we enhance patient safety, diagnostic accuracy and reduce incidents of contaminated specimens. </a:t>
            </a:r>
          </a:p>
        </p:txBody>
      </p:sp>
    </p:spTree>
    <p:extLst>
      <p:ext uri="{BB962C8B-B14F-4D97-AF65-F5344CB8AC3E}">
        <p14:creationId xmlns:p14="http://schemas.microsoft.com/office/powerpoint/2010/main" val="1783405008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326CB-F32F-D69D-B8B8-72379A143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37BF98-ADA2-3DDD-5A6B-6BD994D0F1E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9A7520-0B60-72D5-E88B-0ACC69BBB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825549"/>
            <a:ext cx="9567332" cy="992400"/>
          </a:xfrm>
        </p:spPr>
        <p:txBody>
          <a:bodyPr/>
          <a:lstStyle/>
          <a:p>
            <a:r>
              <a:rPr lang="en-US" sz="4250"/>
              <a:t>Indications for Blood Cultures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B9D73-6E2A-6EFF-CA15-E5D34B932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599" y="2142116"/>
            <a:ext cx="9567333" cy="4057600"/>
          </a:xfrm>
        </p:spPr>
        <p:txBody>
          <a:bodyPr spcFirstLastPara="1" vert="horz" lIns="91440" tIns="45720" rIns="91440" bIns="45720" rtlCol="0" anchor="t">
            <a:noAutofit/>
          </a:bodyPr>
          <a:lstStyle/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Suspected bacteremia, septicemia or sepsis; Fever, hypothermia, chills or rigors of unknown origin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Suspected endocarditis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Clinical deterioration of hemodynamic instability without a clear source of infection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Suspected bloodstream infection in immunocompromised patients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As ordered by the Most Responsible Provider (MRP) prior to the initiation of antimicrobial therapy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39A3D8-EB96-ABCB-D291-FD6BE2970B27}"/>
              </a:ext>
            </a:extLst>
          </p:cNvPr>
          <p:cNvSpPr txBox="1"/>
          <p:nvPr/>
        </p:nvSpPr>
        <p:spPr>
          <a:xfrm>
            <a:off x="7474527" y="6523883"/>
            <a:ext cx="50153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(Health PEI Policy and Procedures Manual</a:t>
            </a:r>
            <a:r>
              <a:rPr lang="en-US" sz="1600">
                <a:solidFill>
                  <a:schemeClr val="accent1"/>
                </a:solidFill>
              </a:rPr>
              <a:t>, </a:t>
            </a:r>
            <a:r>
              <a:rPr lang="en-US" sz="1600">
                <a:solidFill>
                  <a:schemeClr val="accent1"/>
                </a:solidFill>
                <a:latin typeface="+mn-lt"/>
              </a:rPr>
              <a:t>2026)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214454132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A746F-B2D8-DFD8-8F97-C68C481C5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745172-247A-273D-A02B-918180C36E6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14A708-C35B-0083-4310-D542BAF3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825549"/>
            <a:ext cx="9567332" cy="992400"/>
          </a:xfrm>
        </p:spPr>
        <p:txBody>
          <a:bodyPr/>
          <a:lstStyle/>
          <a:p>
            <a:r>
              <a:rPr lang="en-US" sz="4250"/>
              <a:t>Contraindications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9998F-4E2C-383C-7E97-D99269D42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5344" y="2614888"/>
            <a:ext cx="9567333" cy="4057600"/>
          </a:xfrm>
        </p:spPr>
        <p:txBody>
          <a:bodyPr spcFirstLastPara="1" vert="horz" lIns="91440" tIns="45720" rIns="91440" bIns="45720" rtlCol="0" anchor="t">
            <a:noAutofit/>
          </a:bodyPr>
          <a:lstStyle/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Routine or repeated collection without clinical indication or provider order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Collection from a vein with an active intravenous infusion 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Collection from a peripheral venous catheter</a:t>
            </a:r>
            <a:endParaRPr lang="en-US">
              <a:solidFill>
                <a:schemeClr val="accent1"/>
              </a:solidFill>
            </a:endParaRP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Repeated collections less than 24 hours apart without critical changes in patient condition</a:t>
            </a:r>
          </a:p>
          <a:p>
            <a:pPr marL="608965" indent="-507365"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When collection would significantly delay the initiation of time sensitive antibiotic therapy beyond 1 hour unless directed otherwise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09A533-DEDB-530C-F1CC-D28E628BCB82}"/>
              </a:ext>
            </a:extLst>
          </p:cNvPr>
          <p:cNvSpPr txBox="1"/>
          <p:nvPr/>
        </p:nvSpPr>
        <p:spPr>
          <a:xfrm>
            <a:off x="7466829" y="6558123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(Health PEI Policy and Procedures Manual</a:t>
            </a:r>
            <a:r>
              <a:rPr lang="en-US" sz="1600">
                <a:solidFill>
                  <a:schemeClr val="accent1"/>
                </a:solidFill>
              </a:rPr>
              <a:t>, </a:t>
            </a:r>
            <a:r>
              <a:rPr lang="en-US" sz="1600">
                <a:solidFill>
                  <a:schemeClr val="accent1"/>
                </a:solidFill>
                <a:latin typeface="+mn-lt"/>
              </a:rPr>
              <a:t>2026)</a:t>
            </a:r>
            <a:endParaRPr 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9B2F2-6741-E326-1DA8-1361A3B0982F}"/>
              </a:ext>
            </a:extLst>
          </p:cNvPr>
          <p:cNvSpPr txBox="1"/>
          <p:nvPr/>
        </p:nvSpPr>
        <p:spPr>
          <a:xfrm>
            <a:off x="1219200" y="1817949"/>
            <a:ext cx="9567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</a:rPr>
              <a:t>Blood Cultures should not be collected in the following circumstances unless specifically ordered:</a:t>
            </a:r>
          </a:p>
        </p:txBody>
      </p:sp>
    </p:spTree>
    <p:extLst>
      <p:ext uri="{BB962C8B-B14F-4D97-AF65-F5344CB8AC3E}">
        <p14:creationId xmlns:p14="http://schemas.microsoft.com/office/powerpoint/2010/main" val="3817957652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61B45-5D6D-1577-3A43-1144E4FB8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DF448B-B640-5D96-20DA-5332577A5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819511"/>
            <a:ext cx="12192000" cy="603848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BCFFC-5D69-FF9A-7F20-3C55E526E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1356" y="242931"/>
            <a:ext cx="5389287" cy="1153160"/>
          </a:xfrm>
        </p:spPr>
        <p:txBody>
          <a:bodyPr spcFirstLastPara="1" vert="horz" lIns="91440" tIns="45720" rIns="91440" bIns="45720" rtlCol="0" anchor="t">
            <a:noAutofit/>
          </a:bodyPr>
          <a:lstStyle/>
          <a:p>
            <a:pPr marL="608965" indent="-507365"/>
            <a:r>
              <a:rPr lang="en-US" sz="2400" b="1">
                <a:solidFill>
                  <a:schemeClr val="accent1"/>
                </a:solidFill>
                <a:ea typeface="+mn-lt"/>
                <a:cs typeface="+mn-lt"/>
              </a:rPr>
              <a:t>All Nurses Can Draw Blood Cultures 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74BD06-0AD3-B51F-AE5A-CE45A73C234A}"/>
              </a:ext>
            </a:extLst>
          </p:cNvPr>
          <p:cNvSpPr/>
          <p:nvPr/>
        </p:nvSpPr>
        <p:spPr>
          <a:xfrm>
            <a:off x="0" y="325120"/>
            <a:ext cx="1178560" cy="494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6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83BFA-2BAE-8821-D66D-81C3A75E8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D97E53-2E66-8D00-7AC5-10C059CADA04}"/>
              </a:ext>
            </a:extLst>
          </p:cNvPr>
          <p:cNvSpPr/>
          <p:nvPr/>
        </p:nvSpPr>
        <p:spPr>
          <a:xfrm>
            <a:off x="5384800" y="584200"/>
            <a:ext cx="1422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9BC4E-8247-B179-1015-40C1155685B0}"/>
              </a:ext>
            </a:extLst>
          </p:cNvPr>
          <p:cNvSpPr txBox="1"/>
          <p:nvPr/>
        </p:nvSpPr>
        <p:spPr>
          <a:xfrm>
            <a:off x="2274404" y="1984513"/>
            <a:ext cx="7643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</a:rPr>
              <a:t>Antiseptic technique and routine practices are essential to prevent contamination and ensure accurate blood culture results. </a:t>
            </a:r>
          </a:p>
          <a:p>
            <a:pPr algn="ctr"/>
            <a:endParaRPr lang="en-US" sz="2400">
              <a:solidFill>
                <a:schemeClr val="accent1"/>
              </a:solidFill>
            </a:endParaRPr>
          </a:p>
          <a:p>
            <a:pPr algn="ctr"/>
            <a:r>
              <a:rPr lang="en-US" sz="2400">
                <a:solidFill>
                  <a:schemeClr val="accent1"/>
                </a:solidFill>
              </a:rPr>
              <a:t>Timely and appropriate blood collection supports early diagnosis and effective treatment of bloodstream infections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2D004-76DD-D29B-4305-DC5E481AE638}"/>
              </a:ext>
            </a:extLst>
          </p:cNvPr>
          <p:cNvSpPr txBox="1"/>
          <p:nvPr/>
        </p:nvSpPr>
        <p:spPr>
          <a:xfrm>
            <a:off x="7848600" y="6519446"/>
            <a:ext cx="61652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(Health PEI Policy and Procedures Manual</a:t>
            </a:r>
            <a:r>
              <a:rPr lang="en-US" sz="1600">
                <a:solidFill>
                  <a:schemeClr val="accent1"/>
                </a:solidFill>
              </a:rPr>
              <a:t>, </a:t>
            </a:r>
            <a:r>
              <a:rPr lang="en-US" sz="1600">
                <a:solidFill>
                  <a:schemeClr val="accent1"/>
                </a:solidFill>
                <a:latin typeface="+mn-lt"/>
              </a:rPr>
              <a:t>2026)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440710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840C9-1217-74AC-D528-58BEE5087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4ADE99-61F1-4F5F-3365-CD5B044C7838}"/>
              </a:ext>
            </a:extLst>
          </p:cNvPr>
          <p:cNvSpPr/>
          <p:nvPr/>
        </p:nvSpPr>
        <p:spPr>
          <a:xfrm>
            <a:off x="5384800" y="584200"/>
            <a:ext cx="1422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97AE97-2E75-8435-D9A6-F6E7D171A829}"/>
              </a:ext>
            </a:extLst>
          </p:cNvPr>
          <p:cNvSpPr txBox="1"/>
          <p:nvPr/>
        </p:nvSpPr>
        <p:spPr>
          <a:xfrm>
            <a:off x="3024808" y="2274838"/>
            <a:ext cx="6142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</a:rPr>
              <a:t>Blood cultures must be obtained before starting antibiotic therapy whenever possible. </a:t>
            </a:r>
          </a:p>
          <a:p>
            <a:pPr algn="ctr"/>
            <a:endParaRPr lang="en-US" sz="2400">
              <a:solidFill>
                <a:schemeClr val="accent1"/>
              </a:solidFill>
            </a:endParaRPr>
          </a:p>
          <a:p>
            <a:pPr algn="ctr"/>
            <a:r>
              <a:rPr lang="en-US" sz="2400">
                <a:solidFill>
                  <a:schemeClr val="accent1"/>
                </a:solidFill>
              </a:rPr>
              <a:t>** Antibiotic administration must not be delayed by more than one hour from when it was ordered.**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0BB62-0746-E76C-5581-39E789DB749C}"/>
              </a:ext>
            </a:extLst>
          </p:cNvPr>
          <p:cNvSpPr txBox="1"/>
          <p:nvPr/>
        </p:nvSpPr>
        <p:spPr>
          <a:xfrm>
            <a:off x="7696200" y="6519446"/>
            <a:ext cx="61652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+mn-lt"/>
              </a:rPr>
              <a:t>(Health PEI Policy and Procedures Manual</a:t>
            </a:r>
            <a:r>
              <a:rPr lang="en-US" sz="1600">
                <a:solidFill>
                  <a:schemeClr val="accent1"/>
                </a:solidFill>
              </a:rPr>
              <a:t>, </a:t>
            </a:r>
            <a:r>
              <a:rPr lang="en-US" sz="1600">
                <a:solidFill>
                  <a:schemeClr val="accent1"/>
                </a:solidFill>
                <a:latin typeface="+mn-lt"/>
              </a:rPr>
              <a:t>2026)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786254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8627AF4216E4449F51EA097766996C" ma:contentTypeVersion="10" ma:contentTypeDescription="Create a new document." ma:contentTypeScope="" ma:versionID="e93d00e499d6261faaa40dd5128c7f12">
  <xsd:schema xmlns:xsd="http://www.w3.org/2001/XMLSchema" xmlns:xs="http://www.w3.org/2001/XMLSchema" xmlns:p="http://schemas.microsoft.com/office/2006/metadata/properties" xmlns:ns2="1cb25564-7133-4bb8-bad0-558e808bf78b" targetNamespace="http://schemas.microsoft.com/office/2006/metadata/properties" ma:root="true" ma:fieldsID="eee7020baf39216334733f59e1f30110" ns2:_="">
    <xsd:import namespace="1cb25564-7133-4bb8-bad0-558e808bf7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25564-7133-4bb8-bad0-558e808bf7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b9d5b5f-547a-43f3-bc0e-b0144fba3e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b25564-7133-4bb8-bad0-558e808bf78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3410A8-5E1E-4BCF-B668-7E9962BAF4B9}"/>
</file>

<file path=customXml/itemProps2.xml><?xml version="1.0" encoding="utf-8"?>
<ds:datastoreItem xmlns:ds="http://schemas.openxmlformats.org/officeDocument/2006/customXml" ds:itemID="{CA6910BF-BDFE-4B93-B010-A1ED7BC682EC}">
  <ds:schemaRefs>
    <ds:schemaRef ds:uri="60b6632a-6900-4b25-9225-123f2d45341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1F95B69-509F-41F7-BE6A-2F8FADA1BD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2785</Words>
  <Application>Microsoft Office PowerPoint</Application>
  <PresentationFormat>Widescreen</PresentationFormat>
  <Paragraphs>271</Paragraphs>
  <Slides>36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Aptos</vt:lpstr>
      <vt:lpstr>Aptos Display</vt:lpstr>
      <vt:lpstr>Arial</vt:lpstr>
      <vt:lpstr>Arial,Sans-Serif</vt:lpstr>
      <vt:lpstr>Calibri</vt:lpstr>
      <vt:lpstr>Courier New</vt:lpstr>
      <vt:lpstr>Lato</vt:lpstr>
      <vt:lpstr>Times    </vt:lpstr>
      <vt:lpstr>Trebuchet MS</vt:lpstr>
      <vt:lpstr>Office Theme</vt:lpstr>
      <vt:lpstr>Drawing Blood Cultures</vt:lpstr>
      <vt:lpstr>Objectives</vt:lpstr>
      <vt:lpstr>Policy</vt:lpstr>
      <vt:lpstr>Blood Cultures</vt:lpstr>
      <vt:lpstr>Indications for Blood Cultures</vt:lpstr>
      <vt:lpstr>Contraindications</vt:lpstr>
      <vt:lpstr>PowerPoint Presentation</vt:lpstr>
      <vt:lpstr>PowerPoint Presentation</vt:lpstr>
      <vt:lpstr>PowerPoint Presentation</vt:lpstr>
      <vt:lpstr>Blood Culture Bottles</vt:lpstr>
      <vt:lpstr>Aerobic vs. Anaerobic</vt:lpstr>
      <vt:lpstr>PowerPoint Presentation</vt:lpstr>
      <vt:lpstr>PowerPoint Presentation</vt:lpstr>
      <vt:lpstr>PowerPoint Presentation</vt:lpstr>
      <vt:lpstr>Blood Cultures Must Not be Drawn From:</vt:lpstr>
      <vt:lpstr>PowerPoint Presentation</vt:lpstr>
      <vt:lpstr>If Your Patient Has One or More Access Points:</vt:lpstr>
      <vt:lpstr>Drawing Blood From a CVAD</vt:lpstr>
      <vt:lpstr>Gather Your Equipment</vt:lpstr>
      <vt:lpstr>Peripheral vs. CVAD Equipment</vt:lpstr>
      <vt:lpstr>For Both Techniques You Will:</vt:lpstr>
      <vt:lpstr>Obtaining a Sample via Venipuncture</vt:lpstr>
      <vt:lpstr>Venipuncture Sample Continued</vt:lpstr>
      <vt:lpstr>PowerPoint Presentation</vt:lpstr>
      <vt:lpstr>Obtaining a sample from a CVAD</vt:lpstr>
      <vt:lpstr>CVAD Sample Continued</vt:lpstr>
      <vt:lpstr>PowerPoint Presentation</vt:lpstr>
      <vt:lpstr>Immediately After Collection</vt:lpstr>
      <vt:lpstr>After Collection Continued</vt:lpstr>
      <vt:lpstr>PowerPoint Presentation</vt:lpstr>
      <vt:lpstr>PowerPoint Presentation</vt:lpstr>
      <vt:lpstr>Frequently Asked Questions Revisited</vt:lpstr>
      <vt:lpstr>FAQ's Continued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Hillary McIver</dc:creator>
  <cp:lastModifiedBy>Gaylene MacDonald</cp:lastModifiedBy>
  <cp:revision>2</cp:revision>
  <dcterms:created xsi:type="dcterms:W3CDTF">2026-05-14T12:13:04Z</dcterms:created>
  <dcterms:modified xsi:type="dcterms:W3CDTF">2026-07-02T19:33:20Z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0x0101007F8627AF4216E4449F51EA097766996C</vt:lpwstr>
  </property>
  <property fmtid="{D5CDD505-2E9C-101B-9397-08002B2CF9AE}" pid="3" name="MediaServiceImageTags">
    <vt:lpwstr/>
  </property>
</Properties>
</file>