
<file path=[Content_Types].xml><?xml version="1.0" encoding="utf-8"?>
<Types xmlns="http://schemas.openxmlformats.org/package/2006/content-types">
  <Default Extension="emf" ContentType="image/x-emf"/>
  <Default Extension="gif" ContentType="image/gif"/>
  <Default Extension="jpe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49.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91"/>
  </p:notesMasterIdLst>
  <p:sldIdLst>
    <p:sldId id="297" r:id="rId2"/>
    <p:sldId id="345" r:id="rId3"/>
    <p:sldId id="320" r:id="rId4"/>
    <p:sldId id="334" r:id="rId5"/>
    <p:sldId id="337" r:id="rId6"/>
    <p:sldId id="290" r:id="rId7"/>
    <p:sldId id="369" r:id="rId8"/>
    <p:sldId id="319" r:id="rId9"/>
    <p:sldId id="344" r:id="rId10"/>
    <p:sldId id="312" r:id="rId11"/>
    <p:sldId id="314" r:id="rId12"/>
    <p:sldId id="326" r:id="rId13"/>
    <p:sldId id="328" r:id="rId14"/>
    <p:sldId id="329" r:id="rId15"/>
    <p:sldId id="330" r:id="rId16"/>
    <p:sldId id="331" r:id="rId17"/>
    <p:sldId id="333" r:id="rId18"/>
    <p:sldId id="372" r:id="rId19"/>
    <p:sldId id="338" r:id="rId20"/>
    <p:sldId id="339" r:id="rId21"/>
    <p:sldId id="340" r:id="rId22"/>
    <p:sldId id="321" r:id="rId23"/>
    <p:sldId id="342" r:id="rId24"/>
    <p:sldId id="341" r:id="rId25"/>
    <p:sldId id="336" r:id="rId26"/>
    <p:sldId id="350" r:id="rId27"/>
    <p:sldId id="351" r:id="rId28"/>
    <p:sldId id="298" r:id="rId29"/>
    <p:sldId id="266" r:id="rId30"/>
    <p:sldId id="302" r:id="rId31"/>
    <p:sldId id="271" r:id="rId32"/>
    <p:sldId id="375" r:id="rId33"/>
    <p:sldId id="373" r:id="rId34"/>
    <p:sldId id="374" r:id="rId35"/>
    <p:sldId id="300" r:id="rId36"/>
    <p:sldId id="376" r:id="rId37"/>
    <p:sldId id="346" r:id="rId38"/>
    <p:sldId id="322" r:id="rId39"/>
    <p:sldId id="377" r:id="rId40"/>
    <p:sldId id="304" r:id="rId41"/>
    <p:sldId id="285" r:id="rId42"/>
    <p:sldId id="343" r:id="rId43"/>
    <p:sldId id="264" r:id="rId44"/>
    <p:sldId id="348" r:id="rId45"/>
    <p:sldId id="378" r:id="rId46"/>
    <p:sldId id="310" r:id="rId47"/>
    <p:sldId id="349" r:id="rId48"/>
    <p:sldId id="353" r:id="rId49"/>
    <p:sldId id="368" r:id="rId50"/>
    <p:sldId id="379" r:id="rId51"/>
    <p:sldId id="293" r:id="rId52"/>
    <p:sldId id="354" r:id="rId53"/>
    <p:sldId id="277" r:id="rId54"/>
    <p:sldId id="292" r:id="rId55"/>
    <p:sldId id="315" r:id="rId56"/>
    <p:sldId id="370" r:id="rId57"/>
    <p:sldId id="356" r:id="rId58"/>
    <p:sldId id="364" r:id="rId59"/>
    <p:sldId id="357" r:id="rId60"/>
    <p:sldId id="287" r:id="rId61"/>
    <p:sldId id="289" r:id="rId62"/>
    <p:sldId id="288" r:id="rId63"/>
    <p:sldId id="281" r:id="rId64"/>
    <p:sldId id="355" r:id="rId65"/>
    <p:sldId id="380" r:id="rId66"/>
    <p:sldId id="311" r:id="rId67"/>
    <p:sldId id="381" r:id="rId68"/>
    <p:sldId id="382" r:id="rId69"/>
    <p:sldId id="358" r:id="rId70"/>
    <p:sldId id="366" r:id="rId71"/>
    <p:sldId id="360" r:id="rId72"/>
    <p:sldId id="383" r:id="rId73"/>
    <p:sldId id="384" r:id="rId74"/>
    <p:sldId id="385" r:id="rId75"/>
    <p:sldId id="386" r:id="rId76"/>
    <p:sldId id="387" r:id="rId77"/>
    <p:sldId id="359" r:id="rId78"/>
    <p:sldId id="365" r:id="rId79"/>
    <p:sldId id="361" r:id="rId80"/>
    <p:sldId id="367" r:id="rId81"/>
    <p:sldId id="313" r:id="rId82"/>
    <p:sldId id="388" r:id="rId83"/>
    <p:sldId id="389" r:id="rId84"/>
    <p:sldId id="390" r:id="rId85"/>
    <p:sldId id="391" r:id="rId86"/>
    <p:sldId id="393" r:id="rId87"/>
    <p:sldId id="362" r:id="rId88"/>
    <p:sldId id="316" r:id="rId89"/>
    <p:sldId id="318" r:id="rId9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78" autoAdjust="0"/>
    <p:restoredTop sz="61695" autoAdjust="0"/>
  </p:normalViewPr>
  <p:slideViewPr>
    <p:cSldViewPr snapToGrid="0">
      <p:cViewPr varScale="1">
        <p:scale>
          <a:sx n="39" d="100"/>
          <a:sy n="39" d="100"/>
        </p:scale>
        <p:origin x="1680"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tableStyles" Target="tableStyle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notesMaster" Target="notesMasters/notesMaster1.xml"/><Relationship Id="rId9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presProps" Target="pres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illary McIver" userId="4bf4d7e4-565c-4acd-a4d1-e5ba079ad51a" providerId="ADAL" clId="{3E9D1657-1BEC-4BD4-814B-258B4454B9B9}"/>
    <pc:docChg chg="undo custSel addSld delSld modSld sldOrd">
      <pc:chgData name="Hillary McIver" userId="4bf4d7e4-565c-4acd-a4d1-e5ba079ad51a" providerId="ADAL" clId="{3E9D1657-1BEC-4BD4-814B-258B4454B9B9}" dt="2026-10-22T17:31:45.213" v="10133" actId="478"/>
      <pc:docMkLst>
        <pc:docMk/>
      </pc:docMkLst>
      <pc:sldChg chg="delSp modSp add mod ord modNotesTx">
        <pc:chgData name="Hillary McIver" userId="4bf4d7e4-565c-4acd-a4d1-e5ba079ad51a" providerId="ADAL" clId="{3E9D1657-1BEC-4BD4-814B-258B4454B9B9}" dt="2026-10-22T17:31:45.213" v="10133" actId="478"/>
        <pc:sldMkLst>
          <pc:docMk/>
          <pc:sldMk cId="1721841647" sldId="266"/>
        </pc:sldMkLst>
        <pc:picChg chg="del ord">
          <ac:chgData name="Hillary McIver" userId="4bf4d7e4-565c-4acd-a4d1-e5ba079ad51a" providerId="ADAL" clId="{3E9D1657-1BEC-4BD4-814B-258B4454B9B9}" dt="2026-10-22T17:31:45.213" v="10133" actId="478"/>
          <ac:picMkLst>
            <pc:docMk/>
            <pc:sldMk cId="1721841647" sldId="266"/>
            <ac:picMk id="7" creationId="{78E50839-D570-860D-0BC4-B8A0DA8B0E5E}"/>
          </ac:picMkLst>
        </pc:picChg>
      </pc:sldChg>
      <pc:sldChg chg="addSp delSp modSp add mod modNotesTx">
        <pc:chgData name="Hillary McIver" userId="4bf4d7e4-565c-4acd-a4d1-e5ba079ad51a" providerId="ADAL" clId="{3E9D1657-1BEC-4BD4-814B-258B4454B9B9}" dt="2026-09-22T12:05:15.528" v="9927" actId="20577"/>
        <pc:sldMkLst>
          <pc:docMk/>
          <pc:sldMk cId="1738420510" sldId="287"/>
        </pc:sldMkLst>
      </pc:sldChg>
      <pc:sldChg chg="addSp delSp modSp add mod modNotesTx">
        <pc:chgData name="Hillary McIver" userId="4bf4d7e4-565c-4acd-a4d1-e5ba079ad51a" providerId="ADAL" clId="{3E9D1657-1BEC-4BD4-814B-258B4454B9B9}" dt="2026-09-22T12:09:19.297" v="9972" actId="20577"/>
        <pc:sldMkLst>
          <pc:docMk/>
          <pc:sldMk cId="1495487910" sldId="289"/>
        </pc:sldMkLst>
      </pc:sldChg>
      <pc:sldChg chg="addSp new mod ord modNotesTx">
        <pc:chgData name="Hillary McIver" userId="4bf4d7e4-565c-4acd-a4d1-e5ba079ad51a" providerId="ADAL" clId="{3E9D1657-1BEC-4BD4-814B-258B4454B9B9}" dt="2026-09-22T12:19:01.456" v="9974" actId="20577"/>
        <pc:sldMkLst>
          <pc:docMk/>
          <pc:sldMk cId="985642409" sldId="366"/>
        </pc:sldMkLst>
      </pc:sldChg>
      <pc:sldChg chg="addSp delSp modSp new mod setBg modNotesTx">
        <pc:chgData name="Hillary McIver" userId="4bf4d7e4-565c-4acd-a4d1-e5ba079ad51a" providerId="ADAL" clId="{3E9D1657-1BEC-4BD4-814B-258B4454B9B9}" dt="2026-09-22T12:17:28.918" v="9973" actId="20577"/>
        <pc:sldMkLst>
          <pc:docMk/>
          <pc:sldMk cId="1192438781" sldId="381"/>
        </pc:sldMkLst>
      </pc:sldChg>
      <pc:sldChg chg="addSp delSp modSp new mod modNotesTx">
        <pc:chgData name="Hillary McIver" userId="4bf4d7e4-565c-4acd-a4d1-e5ba079ad51a" providerId="ADAL" clId="{3E9D1657-1BEC-4BD4-814B-258B4454B9B9}" dt="2026-09-22T12:21:57.727" v="10132" actId="20577"/>
        <pc:sldMkLst>
          <pc:docMk/>
          <pc:sldMk cId="3212779132" sldId="385"/>
        </pc:sldMkLst>
      </pc:sldChg>
    </pc:docChg>
  </pc:docChgLst>
</pc:chgInfo>
</file>

<file path=ppt/diagrams/_rels/data2.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image" Target="../media/image12.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image" Target="../media/image12.svg"/></Relationships>
</file>

<file path=ppt/diagrams/colors1.xml><?xml version="1.0" encoding="utf-8"?>
<dgm:colorsDef xmlns:dgm="http://schemas.openxmlformats.org/drawingml/2006/diagram" xmlns:a="http://schemas.openxmlformats.org/drawingml/2006/main" uniqueId="urn:microsoft.com/office/officeart/2005/8/colors/colorful3#1">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4">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2#10">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40">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D839874-95E4-4883-A7C3-A2A57D5BE7E3}" type="doc">
      <dgm:prSet loTypeId="urn:microsoft.com/office/officeart/2005/8/layout/vList2" loCatId="list" qsTypeId="urn:microsoft.com/office/officeart/2005/8/quickstyle/simple1#1" qsCatId="simple" csTypeId="urn:microsoft.com/office/officeart/2005/8/colors/colorful3#1" csCatId="colorful"/>
      <dgm:spPr/>
      <dgm:t>
        <a:bodyPr/>
        <a:lstStyle/>
        <a:p>
          <a:endParaRPr lang="en-US"/>
        </a:p>
      </dgm:t>
    </dgm:pt>
    <dgm:pt modelId="{58D8D142-CC78-47FC-94F6-CDAE6DF5CE3E}">
      <dgm:prSet phldr="0" custT="1"/>
      <dgm:spPr/>
      <dgm:t>
        <a:bodyPr/>
        <a:lstStyle/>
        <a:p>
          <a:pPr rtl="0"/>
          <a:r>
            <a:rPr lang="en-US" sz="1400" b="1" dirty="0">
              <a:latin typeface="Aptos Display" panose="02110004020202020204"/>
            </a:rPr>
            <a:t>Upon admission</a:t>
          </a:r>
          <a:endParaRPr lang="en-US" sz="1400" b="1" dirty="0"/>
        </a:p>
      </dgm:t>
    </dgm:pt>
    <dgm:pt modelId="{187A1387-22F1-4452-8FB8-E2C01BFEB671}" type="parTrans" cxnId="{DE9DA8D9-ECF2-41FF-880F-CBA3DF4E8E28}">
      <dgm:prSet/>
      <dgm:spPr/>
      <dgm:t>
        <a:bodyPr/>
        <a:lstStyle/>
        <a:p>
          <a:endParaRPr lang="en-US"/>
        </a:p>
      </dgm:t>
    </dgm:pt>
    <dgm:pt modelId="{2AC63502-C227-4F53-A30F-F3B34C707238}" type="sibTrans" cxnId="{DE9DA8D9-ECF2-41FF-880F-CBA3DF4E8E28}">
      <dgm:prSet/>
      <dgm:spPr/>
      <dgm:t>
        <a:bodyPr/>
        <a:lstStyle/>
        <a:p>
          <a:endParaRPr lang="en-US"/>
        </a:p>
      </dgm:t>
    </dgm:pt>
    <dgm:pt modelId="{2C1D565C-5CD0-491B-8FB9-FE743BAC8845}">
      <dgm:prSet/>
      <dgm:spPr/>
      <dgm:t>
        <a:bodyPr/>
        <a:lstStyle/>
        <a:p>
          <a:r>
            <a:rPr lang="en-US" sz="1400" b="1"/>
            <a:t>According to healthcare provider's order/per facility protocols</a:t>
          </a:r>
          <a:endParaRPr lang="en-US" sz="1400" b="1" dirty="0"/>
        </a:p>
      </dgm:t>
    </dgm:pt>
    <dgm:pt modelId="{B9E5C2A9-430A-4896-ADDF-FE53F8D018DD}" type="parTrans" cxnId="{79134BE1-3B39-42A7-B68B-8AE9B95002D5}">
      <dgm:prSet/>
      <dgm:spPr/>
      <dgm:t>
        <a:bodyPr/>
        <a:lstStyle/>
        <a:p>
          <a:endParaRPr lang="en-US"/>
        </a:p>
      </dgm:t>
    </dgm:pt>
    <dgm:pt modelId="{1543BB7E-3DF1-4BF5-9914-14501802424C}" type="sibTrans" cxnId="{79134BE1-3B39-42A7-B68B-8AE9B95002D5}">
      <dgm:prSet/>
      <dgm:spPr/>
      <dgm:t>
        <a:bodyPr/>
        <a:lstStyle/>
        <a:p>
          <a:endParaRPr lang="en-US"/>
        </a:p>
      </dgm:t>
    </dgm:pt>
    <dgm:pt modelId="{A28229F5-9D2B-470E-8E48-F9631E00BA9A}">
      <dgm:prSet/>
      <dgm:spPr/>
      <dgm:t>
        <a:bodyPr/>
        <a:lstStyle/>
        <a:p>
          <a:r>
            <a:rPr lang="en-US" sz="1400" b="1"/>
            <a:t>Before, during, and after surgical/invasive diagnostic procedures, administration of blood products, administration of medications that affect cardiovascular, respiratory, and temperature control function</a:t>
          </a:r>
          <a:endParaRPr lang="en-US" sz="1400" b="1" dirty="0"/>
        </a:p>
      </dgm:t>
    </dgm:pt>
    <dgm:pt modelId="{9BC54C34-8AF0-4037-99B7-6953FA8E9B58}" type="parTrans" cxnId="{A6D305D7-F093-49B8-AFB6-881CC45D1DEE}">
      <dgm:prSet/>
      <dgm:spPr/>
      <dgm:t>
        <a:bodyPr/>
        <a:lstStyle/>
        <a:p>
          <a:endParaRPr lang="en-US"/>
        </a:p>
      </dgm:t>
    </dgm:pt>
    <dgm:pt modelId="{A829AFDB-0C8F-415A-B09E-929F05A68C3C}" type="sibTrans" cxnId="{A6D305D7-F093-49B8-AFB6-881CC45D1DEE}">
      <dgm:prSet/>
      <dgm:spPr/>
      <dgm:t>
        <a:bodyPr/>
        <a:lstStyle/>
        <a:p>
          <a:endParaRPr lang="en-US"/>
        </a:p>
      </dgm:t>
    </dgm:pt>
    <dgm:pt modelId="{AD1250AB-A2C9-49CA-BEBE-DAD1B7560064}">
      <dgm:prSet/>
      <dgm:spPr/>
      <dgm:t>
        <a:bodyPr/>
        <a:lstStyle/>
        <a:p>
          <a:r>
            <a:rPr lang="en-US" sz="1400" b="1"/>
            <a:t>Condition changes</a:t>
          </a:r>
          <a:endParaRPr lang="en-US" sz="1400" b="1" dirty="0"/>
        </a:p>
      </dgm:t>
    </dgm:pt>
    <dgm:pt modelId="{CD321675-4678-49CF-9A28-F65ABFC61D5C}" type="parTrans" cxnId="{6E8495B0-E158-4BC1-A5D4-DDA1059C86C0}">
      <dgm:prSet/>
      <dgm:spPr/>
      <dgm:t>
        <a:bodyPr/>
        <a:lstStyle/>
        <a:p>
          <a:endParaRPr lang="en-US"/>
        </a:p>
      </dgm:t>
    </dgm:pt>
    <dgm:pt modelId="{3E891309-DB4A-4058-AB4B-A0E30180ACBF}" type="sibTrans" cxnId="{6E8495B0-E158-4BC1-A5D4-DDA1059C86C0}">
      <dgm:prSet/>
      <dgm:spPr/>
      <dgm:t>
        <a:bodyPr/>
        <a:lstStyle/>
        <a:p>
          <a:endParaRPr lang="en-US"/>
        </a:p>
      </dgm:t>
    </dgm:pt>
    <dgm:pt modelId="{58F23818-5828-4281-B4E3-2A07325EA70F}">
      <dgm:prSet/>
      <dgm:spPr/>
      <dgm:t>
        <a:bodyPr/>
        <a:lstStyle/>
        <a:p>
          <a:r>
            <a:rPr lang="en-US" sz="1400" b="1"/>
            <a:t>Before and after nursing interventions that affect a vital sign (i.e. before a patient previously on bed rest ambulates)</a:t>
          </a:r>
          <a:endParaRPr lang="en-US" sz="1400" b="1" dirty="0"/>
        </a:p>
      </dgm:t>
    </dgm:pt>
    <dgm:pt modelId="{22664BD7-6EBC-401F-82F5-85CE1C92B690}" type="parTrans" cxnId="{74BBA696-36D4-42DC-88D9-9ABE5BEBE995}">
      <dgm:prSet/>
      <dgm:spPr/>
      <dgm:t>
        <a:bodyPr/>
        <a:lstStyle/>
        <a:p>
          <a:endParaRPr lang="en-US"/>
        </a:p>
      </dgm:t>
    </dgm:pt>
    <dgm:pt modelId="{10EBAB9D-A168-4E57-B0F7-8619E8EBA57E}" type="sibTrans" cxnId="{74BBA696-36D4-42DC-88D9-9ABE5BEBE995}">
      <dgm:prSet/>
      <dgm:spPr/>
      <dgm:t>
        <a:bodyPr/>
        <a:lstStyle/>
        <a:p>
          <a:endParaRPr lang="en-US"/>
        </a:p>
      </dgm:t>
    </dgm:pt>
    <dgm:pt modelId="{3BB6C14E-8AE6-4CBC-A96A-F7C07E096226}">
      <dgm:prSet/>
      <dgm:spPr/>
      <dgm:t>
        <a:bodyPr/>
        <a:lstStyle/>
        <a:p>
          <a:r>
            <a:rPr lang="en-US" sz="1400" b="1"/>
            <a:t>When a patient reports "feeling funny" or "feeling different"</a:t>
          </a:r>
          <a:endParaRPr lang="en-US" sz="1400" b="1" dirty="0"/>
        </a:p>
      </dgm:t>
    </dgm:pt>
    <dgm:pt modelId="{BBCB8F59-F0BF-467A-969B-C076A0BAE12B}" type="parTrans" cxnId="{7EB7A97A-624A-4DA2-990F-9A28280F9AD1}">
      <dgm:prSet/>
      <dgm:spPr/>
      <dgm:t>
        <a:bodyPr/>
        <a:lstStyle/>
        <a:p>
          <a:endParaRPr lang="en-US"/>
        </a:p>
      </dgm:t>
    </dgm:pt>
    <dgm:pt modelId="{C7A1B887-58D5-4963-9882-B8AAEC763664}" type="sibTrans" cxnId="{7EB7A97A-624A-4DA2-990F-9A28280F9AD1}">
      <dgm:prSet/>
      <dgm:spPr/>
      <dgm:t>
        <a:bodyPr/>
        <a:lstStyle/>
        <a:p>
          <a:endParaRPr lang="en-US"/>
        </a:p>
      </dgm:t>
    </dgm:pt>
    <dgm:pt modelId="{C5AB0209-8E93-4E7F-9DF6-25159DF12A4C}">
      <dgm:prSet/>
      <dgm:spPr/>
      <dgm:t>
        <a:bodyPr/>
        <a:lstStyle/>
        <a:p>
          <a:r>
            <a:rPr lang="en-US" sz="1400" b="1"/>
            <a:t>Before a patient leaves for pass and upon their return</a:t>
          </a:r>
          <a:endParaRPr lang="en-US" sz="1400" b="1" dirty="0"/>
        </a:p>
      </dgm:t>
    </dgm:pt>
    <dgm:pt modelId="{469DBE39-B1E1-44F0-8317-90E2EA72D9D9}" type="parTrans" cxnId="{3D21ED42-EF07-490B-AD2A-4C9F31C08A4F}">
      <dgm:prSet/>
      <dgm:spPr/>
      <dgm:t>
        <a:bodyPr/>
        <a:lstStyle/>
        <a:p>
          <a:endParaRPr lang="en-US"/>
        </a:p>
      </dgm:t>
    </dgm:pt>
    <dgm:pt modelId="{19A3F349-34B8-4106-980A-6F353C905B9E}" type="sibTrans" cxnId="{3D21ED42-EF07-490B-AD2A-4C9F31C08A4F}">
      <dgm:prSet/>
      <dgm:spPr/>
      <dgm:t>
        <a:bodyPr/>
        <a:lstStyle/>
        <a:p>
          <a:endParaRPr lang="en-US"/>
        </a:p>
      </dgm:t>
    </dgm:pt>
    <dgm:pt modelId="{1145AAB8-648F-46DD-A799-9CE2E64BB989}">
      <dgm:prSet/>
      <dgm:spPr/>
      <dgm:t>
        <a:bodyPr/>
        <a:lstStyle/>
        <a:p>
          <a:r>
            <a:rPr lang="en-US" sz="1400" b="1"/>
            <a:t>Remember, the HCP's order is the </a:t>
          </a:r>
          <a:r>
            <a:rPr lang="en-US" sz="1400" b="1" i="1"/>
            <a:t>minimum </a:t>
          </a:r>
          <a:r>
            <a:rPr lang="en-US" sz="1400" b="1"/>
            <a:t>number of times vitals should be assessed.</a:t>
          </a:r>
          <a:endParaRPr lang="en-US" sz="1400" b="1" dirty="0"/>
        </a:p>
      </dgm:t>
    </dgm:pt>
    <dgm:pt modelId="{7FF49DF6-B35B-4832-B219-CF6DDB58B4F0}" type="parTrans" cxnId="{FF2B7F99-D97C-4C0F-AC44-72A5B65D0588}">
      <dgm:prSet/>
      <dgm:spPr/>
      <dgm:t>
        <a:bodyPr/>
        <a:lstStyle/>
        <a:p>
          <a:endParaRPr lang="en-US"/>
        </a:p>
      </dgm:t>
    </dgm:pt>
    <dgm:pt modelId="{0E1B0FE0-277A-49B5-A497-C42876C87F59}" type="sibTrans" cxnId="{FF2B7F99-D97C-4C0F-AC44-72A5B65D0588}">
      <dgm:prSet/>
      <dgm:spPr/>
      <dgm:t>
        <a:bodyPr/>
        <a:lstStyle/>
        <a:p>
          <a:endParaRPr lang="en-US"/>
        </a:p>
      </dgm:t>
    </dgm:pt>
    <dgm:pt modelId="{041FEEE4-FB4F-427E-809E-B5154876CF43}" type="pres">
      <dgm:prSet presAssocID="{BD839874-95E4-4883-A7C3-A2A57D5BE7E3}" presName="linear" presStyleCnt="0">
        <dgm:presLayoutVars>
          <dgm:animLvl val="lvl"/>
          <dgm:resizeHandles val="exact"/>
        </dgm:presLayoutVars>
      </dgm:prSet>
      <dgm:spPr/>
    </dgm:pt>
    <dgm:pt modelId="{03EFD7C4-58BB-4828-A43E-E8690A0A2262}" type="pres">
      <dgm:prSet presAssocID="{58D8D142-CC78-47FC-94F6-CDAE6DF5CE3E}" presName="parentText" presStyleLbl="node1" presStyleIdx="0" presStyleCnt="8">
        <dgm:presLayoutVars>
          <dgm:chMax val="0"/>
          <dgm:bulletEnabled val="1"/>
        </dgm:presLayoutVars>
      </dgm:prSet>
      <dgm:spPr/>
    </dgm:pt>
    <dgm:pt modelId="{072303D3-B907-478C-B15D-4B856EB566C5}" type="pres">
      <dgm:prSet presAssocID="{2AC63502-C227-4F53-A30F-F3B34C707238}" presName="spacer" presStyleCnt="0"/>
      <dgm:spPr/>
    </dgm:pt>
    <dgm:pt modelId="{063B2323-0C53-400A-A0D7-43387213F36F}" type="pres">
      <dgm:prSet presAssocID="{2C1D565C-5CD0-491B-8FB9-FE743BAC8845}" presName="parentText" presStyleLbl="node1" presStyleIdx="1" presStyleCnt="8">
        <dgm:presLayoutVars>
          <dgm:chMax val="0"/>
          <dgm:bulletEnabled val="1"/>
        </dgm:presLayoutVars>
      </dgm:prSet>
      <dgm:spPr/>
    </dgm:pt>
    <dgm:pt modelId="{FF803D5F-72B5-498A-A74A-12433CD27E56}" type="pres">
      <dgm:prSet presAssocID="{1543BB7E-3DF1-4BF5-9914-14501802424C}" presName="spacer" presStyleCnt="0"/>
      <dgm:spPr/>
    </dgm:pt>
    <dgm:pt modelId="{651D34B3-5686-4DF6-A4D1-4DB4753B1641}" type="pres">
      <dgm:prSet presAssocID="{A28229F5-9D2B-470E-8E48-F9631E00BA9A}" presName="parentText" presStyleLbl="node1" presStyleIdx="2" presStyleCnt="8">
        <dgm:presLayoutVars>
          <dgm:chMax val="0"/>
          <dgm:bulletEnabled val="1"/>
        </dgm:presLayoutVars>
      </dgm:prSet>
      <dgm:spPr/>
    </dgm:pt>
    <dgm:pt modelId="{81ED091C-D0E7-4571-AD25-A6D9E32727EA}" type="pres">
      <dgm:prSet presAssocID="{A829AFDB-0C8F-415A-B09E-929F05A68C3C}" presName="spacer" presStyleCnt="0"/>
      <dgm:spPr/>
    </dgm:pt>
    <dgm:pt modelId="{54E2CF17-8EFF-4734-8F0F-49B6565B91EC}" type="pres">
      <dgm:prSet presAssocID="{AD1250AB-A2C9-49CA-BEBE-DAD1B7560064}" presName="parentText" presStyleLbl="node1" presStyleIdx="3" presStyleCnt="8">
        <dgm:presLayoutVars>
          <dgm:chMax val="0"/>
          <dgm:bulletEnabled val="1"/>
        </dgm:presLayoutVars>
      </dgm:prSet>
      <dgm:spPr/>
    </dgm:pt>
    <dgm:pt modelId="{B5A22874-E69B-47E5-8901-6D199453D1B6}" type="pres">
      <dgm:prSet presAssocID="{3E891309-DB4A-4058-AB4B-A0E30180ACBF}" presName="spacer" presStyleCnt="0"/>
      <dgm:spPr/>
    </dgm:pt>
    <dgm:pt modelId="{CF1A74F1-9C54-4494-A62D-E0282C93D7EE}" type="pres">
      <dgm:prSet presAssocID="{58F23818-5828-4281-B4E3-2A07325EA70F}" presName="parentText" presStyleLbl="node1" presStyleIdx="4" presStyleCnt="8">
        <dgm:presLayoutVars>
          <dgm:chMax val="0"/>
          <dgm:bulletEnabled val="1"/>
        </dgm:presLayoutVars>
      </dgm:prSet>
      <dgm:spPr/>
    </dgm:pt>
    <dgm:pt modelId="{11584570-CDF0-4278-BD7C-4615710EB234}" type="pres">
      <dgm:prSet presAssocID="{10EBAB9D-A168-4E57-B0F7-8619E8EBA57E}" presName="spacer" presStyleCnt="0"/>
      <dgm:spPr/>
    </dgm:pt>
    <dgm:pt modelId="{9B9DA2CE-6E95-4A77-8887-DC7AB324DC1A}" type="pres">
      <dgm:prSet presAssocID="{3BB6C14E-8AE6-4CBC-A96A-F7C07E096226}" presName="parentText" presStyleLbl="node1" presStyleIdx="5" presStyleCnt="8">
        <dgm:presLayoutVars>
          <dgm:chMax val="0"/>
          <dgm:bulletEnabled val="1"/>
        </dgm:presLayoutVars>
      </dgm:prSet>
      <dgm:spPr/>
    </dgm:pt>
    <dgm:pt modelId="{CBFF8E7F-8782-41D2-8A8A-78580DB80E73}" type="pres">
      <dgm:prSet presAssocID="{C7A1B887-58D5-4963-9882-B8AAEC763664}" presName="spacer" presStyleCnt="0"/>
      <dgm:spPr/>
    </dgm:pt>
    <dgm:pt modelId="{A8916E78-D2D4-4F0B-9D30-433CE04943B9}" type="pres">
      <dgm:prSet presAssocID="{C5AB0209-8E93-4E7F-9DF6-25159DF12A4C}" presName="parentText" presStyleLbl="node1" presStyleIdx="6" presStyleCnt="8">
        <dgm:presLayoutVars>
          <dgm:chMax val="0"/>
          <dgm:bulletEnabled val="1"/>
        </dgm:presLayoutVars>
      </dgm:prSet>
      <dgm:spPr/>
    </dgm:pt>
    <dgm:pt modelId="{20F5D527-A556-4251-882A-61C5001A6FCE}" type="pres">
      <dgm:prSet presAssocID="{19A3F349-34B8-4106-980A-6F353C905B9E}" presName="spacer" presStyleCnt="0"/>
      <dgm:spPr/>
    </dgm:pt>
    <dgm:pt modelId="{BFF73E36-EDC1-4343-A64D-B38015244236}" type="pres">
      <dgm:prSet presAssocID="{1145AAB8-648F-46DD-A799-9CE2E64BB989}" presName="parentText" presStyleLbl="node1" presStyleIdx="7" presStyleCnt="8">
        <dgm:presLayoutVars>
          <dgm:chMax val="0"/>
          <dgm:bulletEnabled val="1"/>
        </dgm:presLayoutVars>
      </dgm:prSet>
      <dgm:spPr/>
    </dgm:pt>
  </dgm:ptLst>
  <dgm:cxnLst>
    <dgm:cxn modelId="{260D380D-3273-469A-9D7B-DC946203DB88}" type="presOf" srcId="{2C1D565C-5CD0-491B-8FB9-FE743BAC8845}" destId="{063B2323-0C53-400A-A0D7-43387213F36F}" srcOrd="0" destOrd="0" presId="urn:microsoft.com/office/officeart/2005/8/layout/vList2"/>
    <dgm:cxn modelId="{F351090E-1E5B-4223-9E1B-E2D38EEB3ED4}" type="presOf" srcId="{58D8D142-CC78-47FC-94F6-CDAE6DF5CE3E}" destId="{03EFD7C4-58BB-4828-A43E-E8690A0A2262}" srcOrd="0" destOrd="0" presId="urn:microsoft.com/office/officeart/2005/8/layout/vList2"/>
    <dgm:cxn modelId="{A6F97622-0A0E-4E36-BA2C-9764CA7C8AFB}" type="presOf" srcId="{BD839874-95E4-4883-A7C3-A2A57D5BE7E3}" destId="{041FEEE4-FB4F-427E-809E-B5154876CF43}" srcOrd="0" destOrd="0" presId="urn:microsoft.com/office/officeart/2005/8/layout/vList2"/>
    <dgm:cxn modelId="{3D21ED42-EF07-490B-AD2A-4C9F31C08A4F}" srcId="{BD839874-95E4-4883-A7C3-A2A57D5BE7E3}" destId="{C5AB0209-8E93-4E7F-9DF6-25159DF12A4C}" srcOrd="6" destOrd="0" parTransId="{469DBE39-B1E1-44F0-8317-90E2EA72D9D9}" sibTransId="{19A3F349-34B8-4106-980A-6F353C905B9E}"/>
    <dgm:cxn modelId="{7EB7A97A-624A-4DA2-990F-9A28280F9AD1}" srcId="{BD839874-95E4-4883-A7C3-A2A57D5BE7E3}" destId="{3BB6C14E-8AE6-4CBC-A96A-F7C07E096226}" srcOrd="5" destOrd="0" parTransId="{BBCB8F59-F0BF-467A-969B-C076A0BAE12B}" sibTransId="{C7A1B887-58D5-4963-9882-B8AAEC763664}"/>
    <dgm:cxn modelId="{EE572F7C-6EDF-488E-B1C4-A4C4DD0873FF}" type="presOf" srcId="{AD1250AB-A2C9-49CA-BEBE-DAD1B7560064}" destId="{54E2CF17-8EFF-4734-8F0F-49B6565B91EC}" srcOrd="0" destOrd="0" presId="urn:microsoft.com/office/officeart/2005/8/layout/vList2"/>
    <dgm:cxn modelId="{74BBA696-36D4-42DC-88D9-9ABE5BEBE995}" srcId="{BD839874-95E4-4883-A7C3-A2A57D5BE7E3}" destId="{58F23818-5828-4281-B4E3-2A07325EA70F}" srcOrd="4" destOrd="0" parTransId="{22664BD7-6EBC-401F-82F5-85CE1C92B690}" sibTransId="{10EBAB9D-A168-4E57-B0F7-8619E8EBA57E}"/>
    <dgm:cxn modelId="{FF2B7F99-D97C-4C0F-AC44-72A5B65D0588}" srcId="{BD839874-95E4-4883-A7C3-A2A57D5BE7E3}" destId="{1145AAB8-648F-46DD-A799-9CE2E64BB989}" srcOrd="7" destOrd="0" parTransId="{7FF49DF6-B35B-4832-B219-CF6DDB58B4F0}" sibTransId="{0E1B0FE0-277A-49B5-A497-C42876C87F59}"/>
    <dgm:cxn modelId="{FBCF15A2-7056-4289-B402-732CBFF492C0}" type="presOf" srcId="{58F23818-5828-4281-B4E3-2A07325EA70F}" destId="{CF1A74F1-9C54-4494-A62D-E0282C93D7EE}" srcOrd="0" destOrd="0" presId="urn:microsoft.com/office/officeart/2005/8/layout/vList2"/>
    <dgm:cxn modelId="{231139A7-0AC2-45CE-922B-71C374E166F7}" type="presOf" srcId="{A28229F5-9D2B-470E-8E48-F9631E00BA9A}" destId="{651D34B3-5686-4DF6-A4D1-4DB4753B1641}" srcOrd="0" destOrd="0" presId="urn:microsoft.com/office/officeart/2005/8/layout/vList2"/>
    <dgm:cxn modelId="{C14DABAE-DC3B-4DBD-B33E-C0A106AC2064}" type="presOf" srcId="{3BB6C14E-8AE6-4CBC-A96A-F7C07E096226}" destId="{9B9DA2CE-6E95-4A77-8887-DC7AB324DC1A}" srcOrd="0" destOrd="0" presId="urn:microsoft.com/office/officeart/2005/8/layout/vList2"/>
    <dgm:cxn modelId="{469630B0-5CA1-425A-B421-1A64415B5B08}" type="presOf" srcId="{1145AAB8-648F-46DD-A799-9CE2E64BB989}" destId="{BFF73E36-EDC1-4343-A64D-B38015244236}" srcOrd="0" destOrd="0" presId="urn:microsoft.com/office/officeart/2005/8/layout/vList2"/>
    <dgm:cxn modelId="{6E8495B0-E158-4BC1-A5D4-DDA1059C86C0}" srcId="{BD839874-95E4-4883-A7C3-A2A57D5BE7E3}" destId="{AD1250AB-A2C9-49CA-BEBE-DAD1B7560064}" srcOrd="3" destOrd="0" parTransId="{CD321675-4678-49CF-9A28-F65ABFC61D5C}" sibTransId="{3E891309-DB4A-4058-AB4B-A0E30180ACBF}"/>
    <dgm:cxn modelId="{A6D305D7-F093-49B8-AFB6-881CC45D1DEE}" srcId="{BD839874-95E4-4883-A7C3-A2A57D5BE7E3}" destId="{A28229F5-9D2B-470E-8E48-F9631E00BA9A}" srcOrd="2" destOrd="0" parTransId="{9BC54C34-8AF0-4037-99B7-6953FA8E9B58}" sibTransId="{A829AFDB-0C8F-415A-B09E-929F05A68C3C}"/>
    <dgm:cxn modelId="{DE9DA8D9-ECF2-41FF-880F-CBA3DF4E8E28}" srcId="{BD839874-95E4-4883-A7C3-A2A57D5BE7E3}" destId="{58D8D142-CC78-47FC-94F6-CDAE6DF5CE3E}" srcOrd="0" destOrd="0" parTransId="{187A1387-22F1-4452-8FB8-E2C01BFEB671}" sibTransId="{2AC63502-C227-4F53-A30F-F3B34C707238}"/>
    <dgm:cxn modelId="{79134BE1-3B39-42A7-B68B-8AE9B95002D5}" srcId="{BD839874-95E4-4883-A7C3-A2A57D5BE7E3}" destId="{2C1D565C-5CD0-491B-8FB9-FE743BAC8845}" srcOrd="1" destOrd="0" parTransId="{B9E5C2A9-430A-4896-ADDF-FE53F8D018DD}" sibTransId="{1543BB7E-3DF1-4BF5-9914-14501802424C}"/>
    <dgm:cxn modelId="{89AAA1E7-76FB-4345-B037-8292FDB53AC5}" type="presOf" srcId="{C5AB0209-8E93-4E7F-9DF6-25159DF12A4C}" destId="{A8916E78-D2D4-4F0B-9D30-433CE04943B9}" srcOrd="0" destOrd="0" presId="urn:microsoft.com/office/officeart/2005/8/layout/vList2"/>
    <dgm:cxn modelId="{6286BB0B-4F74-470B-8942-51B544AAB0BF}" type="presParOf" srcId="{041FEEE4-FB4F-427E-809E-B5154876CF43}" destId="{03EFD7C4-58BB-4828-A43E-E8690A0A2262}" srcOrd="0" destOrd="0" presId="urn:microsoft.com/office/officeart/2005/8/layout/vList2"/>
    <dgm:cxn modelId="{E8556C18-9AE3-4A78-89D8-1F561F734054}" type="presParOf" srcId="{041FEEE4-FB4F-427E-809E-B5154876CF43}" destId="{072303D3-B907-478C-B15D-4B856EB566C5}" srcOrd="1" destOrd="0" presId="urn:microsoft.com/office/officeart/2005/8/layout/vList2"/>
    <dgm:cxn modelId="{BC86B38E-07DF-4358-BBF7-C96660D25520}" type="presParOf" srcId="{041FEEE4-FB4F-427E-809E-B5154876CF43}" destId="{063B2323-0C53-400A-A0D7-43387213F36F}" srcOrd="2" destOrd="0" presId="urn:microsoft.com/office/officeart/2005/8/layout/vList2"/>
    <dgm:cxn modelId="{1070DBA5-4D5C-449D-A606-690ECE04E8D4}" type="presParOf" srcId="{041FEEE4-FB4F-427E-809E-B5154876CF43}" destId="{FF803D5F-72B5-498A-A74A-12433CD27E56}" srcOrd="3" destOrd="0" presId="urn:microsoft.com/office/officeart/2005/8/layout/vList2"/>
    <dgm:cxn modelId="{E2D22CF0-152A-4588-A32F-80ADE29EA708}" type="presParOf" srcId="{041FEEE4-FB4F-427E-809E-B5154876CF43}" destId="{651D34B3-5686-4DF6-A4D1-4DB4753B1641}" srcOrd="4" destOrd="0" presId="urn:microsoft.com/office/officeart/2005/8/layout/vList2"/>
    <dgm:cxn modelId="{BAB3A4C2-1401-4FE8-91FC-6F34C87A8D6B}" type="presParOf" srcId="{041FEEE4-FB4F-427E-809E-B5154876CF43}" destId="{81ED091C-D0E7-4571-AD25-A6D9E32727EA}" srcOrd="5" destOrd="0" presId="urn:microsoft.com/office/officeart/2005/8/layout/vList2"/>
    <dgm:cxn modelId="{2845B83A-E0D9-4775-9BB6-E65E77C28A03}" type="presParOf" srcId="{041FEEE4-FB4F-427E-809E-B5154876CF43}" destId="{54E2CF17-8EFF-4734-8F0F-49B6565B91EC}" srcOrd="6" destOrd="0" presId="urn:microsoft.com/office/officeart/2005/8/layout/vList2"/>
    <dgm:cxn modelId="{913C9C50-061D-43EE-89D2-25B311AC347B}" type="presParOf" srcId="{041FEEE4-FB4F-427E-809E-B5154876CF43}" destId="{B5A22874-E69B-47E5-8901-6D199453D1B6}" srcOrd="7" destOrd="0" presId="urn:microsoft.com/office/officeart/2005/8/layout/vList2"/>
    <dgm:cxn modelId="{6A6C796E-E133-4AE1-B400-79E0CCB5D9AD}" type="presParOf" srcId="{041FEEE4-FB4F-427E-809E-B5154876CF43}" destId="{CF1A74F1-9C54-4494-A62D-E0282C93D7EE}" srcOrd="8" destOrd="0" presId="urn:microsoft.com/office/officeart/2005/8/layout/vList2"/>
    <dgm:cxn modelId="{A587C841-4902-40C9-9659-C9E9BCC471B1}" type="presParOf" srcId="{041FEEE4-FB4F-427E-809E-B5154876CF43}" destId="{11584570-CDF0-4278-BD7C-4615710EB234}" srcOrd="9" destOrd="0" presId="urn:microsoft.com/office/officeart/2005/8/layout/vList2"/>
    <dgm:cxn modelId="{D255DE07-4586-41B2-B180-D547795233DF}" type="presParOf" srcId="{041FEEE4-FB4F-427E-809E-B5154876CF43}" destId="{9B9DA2CE-6E95-4A77-8887-DC7AB324DC1A}" srcOrd="10" destOrd="0" presId="urn:microsoft.com/office/officeart/2005/8/layout/vList2"/>
    <dgm:cxn modelId="{9DB2886C-D018-46FC-B8AA-8A03F43CEB69}" type="presParOf" srcId="{041FEEE4-FB4F-427E-809E-B5154876CF43}" destId="{CBFF8E7F-8782-41D2-8A8A-78580DB80E73}" srcOrd="11" destOrd="0" presId="urn:microsoft.com/office/officeart/2005/8/layout/vList2"/>
    <dgm:cxn modelId="{BD0F919D-9869-46D6-B0B5-D71A85DA77C6}" type="presParOf" srcId="{041FEEE4-FB4F-427E-809E-B5154876CF43}" destId="{A8916E78-D2D4-4F0B-9D30-433CE04943B9}" srcOrd="12" destOrd="0" presId="urn:microsoft.com/office/officeart/2005/8/layout/vList2"/>
    <dgm:cxn modelId="{EFEA2C76-B260-43A0-B1C1-7B1510CDF1B8}" type="presParOf" srcId="{041FEEE4-FB4F-427E-809E-B5154876CF43}" destId="{20F5D527-A556-4251-882A-61C5001A6FCE}" srcOrd="13" destOrd="0" presId="urn:microsoft.com/office/officeart/2005/8/layout/vList2"/>
    <dgm:cxn modelId="{80F6F9D9-575F-4038-BA56-3CF1013E2CB5}" type="presParOf" srcId="{041FEEE4-FB4F-427E-809E-B5154876CF43}" destId="{BFF73E36-EDC1-4343-A64D-B38015244236}"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165FC88-0C9C-4DE9-B2FE-7A606C922B09}" type="doc">
      <dgm:prSet loTypeId="urn:microsoft.com/office/officeart/2018/2/layout/IconLabelDescriptionList" loCatId="icon" qsTypeId="urn:microsoft.com/office/officeart/2005/8/quickstyle/simple1#2" qsCatId="simple" csTypeId="urn:microsoft.com/office/officeart/2005/8/colors/accent1_2#1" csCatId="accent1" phldr="1"/>
      <dgm:spPr/>
      <dgm:t>
        <a:bodyPr/>
        <a:lstStyle/>
        <a:p>
          <a:endParaRPr lang="en-US"/>
        </a:p>
      </dgm:t>
    </dgm:pt>
    <dgm:pt modelId="{948ADD46-20F6-407C-95DC-098245DA7AB1}">
      <dgm:prSet custT="1"/>
      <dgm:spPr/>
      <dgm:t>
        <a:bodyPr/>
        <a:lstStyle/>
        <a:p>
          <a:pPr>
            <a:lnSpc>
              <a:spcPct val="100000"/>
            </a:lnSpc>
            <a:defRPr b="1"/>
          </a:pPr>
          <a:r>
            <a:rPr lang="en-US" sz="2000" dirty="0">
              <a:solidFill>
                <a:schemeClr val="accent1"/>
              </a:solidFill>
            </a:rPr>
            <a:t>Regulated by the </a:t>
          </a:r>
          <a:r>
            <a:rPr lang="en-US" sz="2000" b="1" dirty="0">
              <a:solidFill>
                <a:schemeClr val="accent1"/>
              </a:solidFill>
            </a:rPr>
            <a:t>sympathetic and parasympathetic</a:t>
          </a:r>
          <a:r>
            <a:rPr lang="en-US" sz="2000" dirty="0">
              <a:solidFill>
                <a:schemeClr val="accent1"/>
              </a:solidFill>
            </a:rPr>
            <a:t> nervous system</a:t>
          </a:r>
        </a:p>
      </dgm:t>
    </dgm:pt>
    <dgm:pt modelId="{EE9D3717-C4EB-41DF-AD3C-CB912746B0A9}" type="parTrans" cxnId="{D1772170-F5A9-4774-9D79-A2FD827A0AF0}">
      <dgm:prSet/>
      <dgm:spPr/>
      <dgm:t>
        <a:bodyPr/>
        <a:lstStyle/>
        <a:p>
          <a:endParaRPr lang="en-US"/>
        </a:p>
      </dgm:t>
    </dgm:pt>
    <dgm:pt modelId="{192964BB-609E-4B51-BE00-5C75B99BF865}" type="sibTrans" cxnId="{D1772170-F5A9-4774-9D79-A2FD827A0AF0}">
      <dgm:prSet/>
      <dgm:spPr/>
      <dgm:t>
        <a:bodyPr/>
        <a:lstStyle/>
        <a:p>
          <a:endParaRPr lang="en-US"/>
        </a:p>
      </dgm:t>
    </dgm:pt>
    <dgm:pt modelId="{69D88D68-AC4C-466D-B4B9-90C61474BE7A}">
      <dgm:prSet/>
      <dgm:spPr/>
      <dgm:t>
        <a:bodyPr/>
        <a:lstStyle/>
        <a:p>
          <a:pPr>
            <a:lnSpc>
              <a:spcPct val="100000"/>
            </a:lnSpc>
            <a:defRPr b="1"/>
          </a:pPr>
          <a:r>
            <a:rPr lang="en-US" sz="2000" dirty="0">
              <a:solidFill>
                <a:schemeClr val="accent1"/>
              </a:solidFill>
            </a:rPr>
            <a:t>Radial pulse is commonly assessed because it is easily palpable</a:t>
          </a:r>
        </a:p>
      </dgm:t>
    </dgm:pt>
    <dgm:pt modelId="{C583A87B-EFFE-4AE4-9637-A469F35FF370}" type="parTrans" cxnId="{B8005139-8E46-46E5-B812-8296B06929CD}">
      <dgm:prSet/>
      <dgm:spPr/>
      <dgm:t>
        <a:bodyPr/>
        <a:lstStyle/>
        <a:p>
          <a:endParaRPr lang="en-US"/>
        </a:p>
      </dgm:t>
    </dgm:pt>
    <dgm:pt modelId="{1FBC6599-4B8B-4264-8AFA-81FFB69ED37B}" type="sibTrans" cxnId="{B8005139-8E46-46E5-B812-8296B06929CD}">
      <dgm:prSet/>
      <dgm:spPr/>
      <dgm:t>
        <a:bodyPr/>
        <a:lstStyle/>
        <a:p>
          <a:endParaRPr lang="en-US"/>
        </a:p>
      </dgm:t>
    </dgm:pt>
    <dgm:pt modelId="{D9D99218-36FA-4A22-98C0-D7CF1EE75698}">
      <dgm:prSet/>
      <dgm:spPr/>
      <dgm:t>
        <a:bodyPr/>
        <a:lstStyle/>
        <a:p>
          <a:pPr>
            <a:lnSpc>
              <a:spcPct val="100000"/>
            </a:lnSpc>
          </a:pPr>
          <a:r>
            <a:rPr lang="en-US" sz="2000" dirty="0">
              <a:solidFill>
                <a:schemeClr val="accent1"/>
              </a:solidFill>
            </a:rPr>
            <a:t>When radial pulse cannot be felt due to a cast, dressing, or if it is abnormal, assess apical pulse (5th intercostal space midclavicular line)</a:t>
          </a:r>
        </a:p>
      </dgm:t>
    </dgm:pt>
    <dgm:pt modelId="{1C66A963-D81A-4A9D-8C76-70868C63559A}" type="parTrans" cxnId="{824B6353-4C2D-4DBC-8777-ADD0D9EBCD84}">
      <dgm:prSet/>
      <dgm:spPr/>
      <dgm:t>
        <a:bodyPr/>
        <a:lstStyle/>
        <a:p>
          <a:endParaRPr lang="en-US"/>
        </a:p>
      </dgm:t>
    </dgm:pt>
    <dgm:pt modelId="{2FEE5C02-DB4B-4C5D-A3B7-BD7F092AF9F9}" type="sibTrans" cxnId="{824B6353-4C2D-4DBC-8777-ADD0D9EBCD84}">
      <dgm:prSet/>
      <dgm:spPr/>
      <dgm:t>
        <a:bodyPr/>
        <a:lstStyle/>
        <a:p>
          <a:endParaRPr lang="en-US"/>
        </a:p>
      </dgm:t>
    </dgm:pt>
    <dgm:pt modelId="{EBC1CBCA-0D02-4780-802F-72ABF385AEA4}">
      <dgm:prSet/>
      <dgm:spPr/>
      <dgm:t>
        <a:bodyPr/>
        <a:lstStyle/>
        <a:p>
          <a:pPr>
            <a:lnSpc>
              <a:spcPct val="100000"/>
            </a:lnSpc>
          </a:pPr>
          <a:r>
            <a:rPr lang="en-US" sz="2000" dirty="0">
              <a:solidFill>
                <a:schemeClr val="accent1"/>
              </a:solidFill>
            </a:rPr>
            <a:t>If the patient's condition deteriorates, </a:t>
          </a:r>
          <a:r>
            <a:rPr lang="en-US" sz="2000" b="1" dirty="0">
              <a:solidFill>
                <a:schemeClr val="accent1"/>
              </a:solidFill>
            </a:rPr>
            <a:t>carotid artery pulse is assessed </a:t>
          </a:r>
          <a:endParaRPr lang="en-US" sz="2000" dirty="0">
            <a:solidFill>
              <a:schemeClr val="accent1"/>
            </a:solidFill>
          </a:endParaRPr>
        </a:p>
      </dgm:t>
    </dgm:pt>
    <dgm:pt modelId="{5989D4FE-27F8-43E5-AC0D-CBD01BAAADEF}" type="parTrans" cxnId="{412B5854-0D36-46E6-8F94-CED63C656684}">
      <dgm:prSet/>
      <dgm:spPr/>
      <dgm:t>
        <a:bodyPr/>
        <a:lstStyle/>
        <a:p>
          <a:endParaRPr lang="en-US"/>
        </a:p>
      </dgm:t>
    </dgm:pt>
    <dgm:pt modelId="{E43692E1-06A3-489B-BB60-D7A9E8702645}" type="sibTrans" cxnId="{412B5854-0D36-46E6-8F94-CED63C656684}">
      <dgm:prSet/>
      <dgm:spPr/>
      <dgm:t>
        <a:bodyPr/>
        <a:lstStyle/>
        <a:p>
          <a:endParaRPr lang="en-US"/>
        </a:p>
      </dgm:t>
    </dgm:pt>
    <dgm:pt modelId="{E4F17D29-B67B-46AF-87AE-1DA798549EF5}">
      <dgm:prSet/>
      <dgm:spPr/>
      <dgm:t>
        <a:bodyPr/>
        <a:lstStyle/>
        <a:p>
          <a:pPr>
            <a:lnSpc>
              <a:spcPct val="100000"/>
            </a:lnSpc>
            <a:defRPr b="1"/>
          </a:pPr>
          <a:r>
            <a:rPr lang="en-US" sz="2000" dirty="0">
              <a:solidFill>
                <a:schemeClr val="accent1"/>
              </a:solidFill>
            </a:rPr>
            <a:t>Characteristics of a pulse:</a:t>
          </a:r>
        </a:p>
      </dgm:t>
    </dgm:pt>
    <dgm:pt modelId="{534D929F-A73C-40F5-92CD-88A21205462E}" type="parTrans" cxnId="{1257BBF2-95D4-4BE3-A777-AE05B6221FAE}">
      <dgm:prSet/>
      <dgm:spPr/>
      <dgm:t>
        <a:bodyPr/>
        <a:lstStyle/>
        <a:p>
          <a:endParaRPr lang="en-US"/>
        </a:p>
      </dgm:t>
    </dgm:pt>
    <dgm:pt modelId="{8F58FA2C-534F-4118-BA66-D9AF5CB35349}" type="sibTrans" cxnId="{1257BBF2-95D4-4BE3-A777-AE05B6221FAE}">
      <dgm:prSet/>
      <dgm:spPr/>
      <dgm:t>
        <a:bodyPr/>
        <a:lstStyle/>
        <a:p>
          <a:endParaRPr lang="en-US"/>
        </a:p>
      </dgm:t>
    </dgm:pt>
    <dgm:pt modelId="{803BD2AA-1986-4188-B4C7-64712E6533D7}">
      <dgm:prSet/>
      <dgm:spPr/>
      <dgm:t>
        <a:bodyPr/>
        <a:lstStyle/>
        <a:p>
          <a:pPr>
            <a:lnSpc>
              <a:spcPct val="100000"/>
            </a:lnSpc>
          </a:pPr>
          <a:r>
            <a:rPr lang="en-US" sz="2000" b="0" dirty="0">
              <a:solidFill>
                <a:schemeClr val="accent1"/>
              </a:solidFill>
            </a:rPr>
            <a:t>Rate: Palpate for 30 seconds if regular and multiply by 2. Palpate for 60 seconds if irregular.</a:t>
          </a:r>
        </a:p>
      </dgm:t>
    </dgm:pt>
    <dgm:pt modelId="{FBE70AFD-50DB-4A46-8E69-8EA9FB78E291}" type="parTrans" cxnId="{3C7AF463-9093-4C13-A9AB-E5AEB961798D}">
      <dgm:prSet/>
      <dgm:spPr/>
      <dgm:t>
        <a:bodyPr/>
        <a:lstStyle/>
        <a:p>
          <a:endParaRPr lang="en-US"/>
        </a:p>
      </dgm:t>
    </dgm:pt>
    <dgm:pt modelId="{9067BABB-A16E-4AAB-8A58-0A176A537D93}" type="sibTrans" cxnId="{3C7AF463-9093-4C13-A9AB-E5AEB961798D}">
      <dgm:prSet/>
      <dgm:spPr/>
      <dgm:t>
        <a:bodyPr/>
        <a:lstStyle/>
        <a:p>
          <a:endParaRPr lang="en-US"/>
        </a:p>
      </dgm:t>
    </dgm:pt>
    <dgm:pt modelId="{04719A72-02A3-497E-91DC-E1E42CBC7EDE}">
      <dgm:prSet/>
      <dgm:spPr/>
      <dgm:t>
        <a:bodyPr/>
        <a:lstStyle/>
        <a:p>
          <a:pPr>
            <a:lnSpc>
              <a:spcPct val="100000"/>
            </a:lnSpc>
          </a:pPr>
          <a:r>
            <a:rPr lang="en-US" sz="2000" b="1" dirty="0">
              <a:solidFill>
                <a:schemeClr val="accent1"/>
              </a:solidFill>
            </a:rPr>
            <a:t>Rhythm</a:t>
          </a:r>
          <a:r>
            <a:rPr lang="en-US" sz="2000" dirty="0">
              <a:solidFill>
                <a:schemeClr val="accent1"/>
              </a:solidFill>
            </a:rPr>
            <a:t>: regular, irregular, regularly irregular, irregularly irregular</a:t>
          </a:r>
        </a:p>
      </dgm:t>
    </dgm:pt>
    <dgm:pt modelId="{29BFBE6F-9E5E-4DCC-AD52-636239BD2B82}" type="parTrans" cxnId="{E8BBB1AA-39A3-4EBB-87AF-70B69FC5E54B}">
      <dgm:prSet/>
      <dgm:spPr/>
      <dgm:t>
        <a:bodyPr/>
        <a:lstStyle/>
        <a:p>
          <a:endParaRPr lang="en-US"/>
        </a:p>
      </dgm:t>
    </dgm:pt>
    <dgm:pt modelId="{F6DC9AC2-DC4D-459F-8F1C-4259B90956D1}" type="sibTrans" cxnId="{E8BBB1AA-39A3-4EBB-87AF-70B69FC5E54B}">
      <dgm:prSet/>
      <dgm:spPr/>
      <dgm:t>
        <a:bodyPr/>
        <a:lstStyle/>
        <a:p>
          <a:endParaRPr lang="en-US"/>
        </a:p>
      </dgm:t>
    </dgm:pt>
    <dgm:pt modelId="{2E74F3ED-B100-43F5-8C3F-AEA3754FC296}">
      <dgm:prSet/>
      <dgm:spPr/>
      <dgm:t>
        <a:bodyPr/>
        <a:lstStyle/>
        <a:p>
          <a:pPr>
            <a:lnSpc>
              <a:spcPct val="100000"/>
            </a:lnSpc>
          </a:pPr>
          <a:r>
            <a:rPr lang="en-US" sz="2000" b="1" dirty="0">
              <a:solidFill>
                <a:schemeClr val="accent1"/>
              </a:solidFill>
            </a:rPr>
            <a:t>Strength</a:t>
          </a:r>
          <a:r>
            <a:rPr lang="en-US" sz="2000" dirty="0">
              <a:solidFill>
                <a:schemeClr val="accent1"/>
              </a:solidFill>
            </a:rPr>
            <a:t>: 0, +1, +2, +3, +4</a:t>
          </a:r>
        </a:p>
      </dgm:t>
    </dgm:pt>
    <dgm:pt modelId="{0B513478-2497-451C-9535-C521C12CD05B}" type="parTrans" cxnId="{06F5EBBB-328A-43F6-92AB-5CB2FAC6CED7}">
      <dgm:prSet/>
      <dgm:spPr/>
      <dgm:t>
        <a:bodyPr/>
        <a:lstStyle/>
        <a:p>
          <a:endParaRPr lang="en-US"/>
        </a:p>
      </dgm:t>
    </dgm:pt>
    <dgm:pt modelId="{09BF5EAD-695E-4C2F-A643-4B004D984035}" type="sibTrans" cxnId="{06F5EBBB-328A-43F6-92AB-5CB2FAC6CED7}">
      <dgm:prSet/>
      <dgm:spPr/>
      <dgm:t>
        <a:bodyPr/>
        <a:lstStyle/>
        <a:p>
          <a:endParaRPr lang="en-US"/>
        </a:p>
      </dgm:t>
    </dgm:pt>
    <dgm:pt modelId="{E82D6646-728F-4449-90DA-8E8F06F016E0}">
      <dgm:prSet/>
      <dgm:spPr/>
      <dgm:t>
        <a:bodyPr/>
        <a:lstStyle/>
        <a:p>
          <a:pPr>
            <a:lnSpc>
              <a:spcPct val="100000"/>
            </a:lnSpc>
          </a:pPr>
          <a:r>
            <a:rPr lang="en-US" sz="2000" b="1" dirty="0">
              <a:solidFill>
                <a:schemeClr val="accent1"/>
              </a:solidFill>
            </a:rPr>
            <a:t>Equality: </a:t>
          </a:r>
          <a:r>
            <a:rPr lang="en-US" sz="2000" dirty="0">
              <a:solidFill>
                <a:schemeClr val="accent1"/>
              </a:solidFill>
            </a:rPr>
            <a:t>Is it equal bilaterally?</a:t>
          </a:r>
        </a:p>
      </dgm:t>
    </dgm:pt>
    <dgm:pt modelId="{7E2EEB54-10FF-4FB3-9852-97C33B57DE59}" type="parTrans" cxnId="{039CCD38-D6F0-4D81-BE3A-4A86131A2C04}">
      <dgm:prSet/>
      <dgm:spPr/>
      <dgm:t>
        <a:bodyPr/>
        <a:lstStyle/>
        <a:p>
          <a:endParaRPr lang="en-US"/>
        </a:p>
      </dgm:t>
    </dgm:pt>
    <dgm:pt modelId="{A55CD610-9D2C-4AE7-8843-E2E1C8E42992}" type="sibTrans" cxnId="{039CCD38-D6F0-4D81-BE3A-4A86131A2C04}">
      <dgm:prSet/>
      <dgm:spPr/>
      <dgm:t>
        <a:bodyPr/>
        <a:lstStyle/>
        <a:p>
          <a:endParaRPr lang="en-US"/>
        </a:p>
      </dgm:t>
    </dgm:pt>
    <dgm:pt modelId="{4A985FF4-98B7-4313-86B0-3F9C6BD739DB}" type="pres">
      <dgm:prSet presAssocID="{5165FC88-0C9C-4DE9-B2FE-7A606C922B09}" presName="root" presStyleCnt="0">
        <dgm:presLayoutVars>
          <dgm:dir/>
          <dgm:resizeHandles val="exact"/>
        </dgm:presLayoutVars>
      </dgm:prSet>
      <dgm:spPr/>
    </dgm:pt>
    <dgm:pt modelId="{33A3C9F8-982C-47DB-A07C-3537CA951E52}" type="pres">
      <dgm:prSet presAssocID="{948ADD46-20F6-407C-95DC-098245DA7AB1}" presName="compNode" presStyleCnt="0"/>
      <dgm:spPr/>
    </dgm:pt>
    <dgm:pt modelId="{72BB6921-A357-4DF0-812B-C869434D3C61}" type="pres">
      <dgm:prSet presAssocID="{948ADD46-20F6-407C-95DC-098245DA7AB1}"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Brain"/>
        </a:ext>
      </dgm:extLst>
    </dgm:pt>
    <dgm:pt modelId="{5714C02C-5550-4B69-B143-717F10DCEDA7}" type="pres">
      <dgm:prSet presAssocID="{948ADD46-20F6-407C-95DC-098245DA7AB1}" presName="iconSpace" presStyleCnt="0"/>
      <dgm:spPr/>
    </dgm:pt>
    <dgm:pt modelId="{71965F82-6673-486E-81CA-86F06FA63B11}" type="pres">
      <dgm:prSet presAssocID="{948ADD46-20F6-407C-95DC-098245DA7AB1}" presName="parTx" presStyleLbl="revTx" presStyleIdx="0" presStyleCnt="6">
        <dgm:presLayoutVars>
          <dgm:chMax val="0"/>
          <dgm:chPref val="0"/>
        </dgm:presLayoutVars>
      </dgm:prSet>
      <dgm:spPr/>
    </dgm:pt>
    <dgm:pt modelId="{7B4FC813-DF2C-452C-A550-D8E168F7EA01}" type="pres">
      <dgm:prSet presAssocID="{948ADD46-20F6-407C-95DC-098245DA7AB1}" presName="txSpace" presStyleCnt="0"/>
      <dgm:spPr/>
    </dgm:pt>
    <dgm:pt modelId="{6C8D953A-78E5-4095-8A08-23D7289FFA5A}" type="pres">
      <dgm:prSet presAssocID="{948ADD46-20F6-407C-95DC-098245DA7AB1}" presName="desTx" presStyleLbl="revTx" presStyleIdx="1" presStyleCnt="6">
        <dgm:presLayoutVars/>
      </dgm:prSet>
      <dgm:spPr/>
    </dgm:pt>
    <dgm:pt modelId="{552DE282-34C5-409B-BCD4-609E859681DF}" type="pres">
      <dgm:prSet presAssocID="{192964BB-609E-4B51-BE00-5C75B99BF865}" presName="sibTrans" presStyleCnt="0"/>
      <dgm:spPr/>
    </dgm:pt>
    <dgm:pt modelId="{E29113A2-40E1-45F5-AABA-446C02631CBA}" type="pres">
      <dgm:prSet presAssocID="{69D88D68-AC4C-466D-B4B9-90C61474BE7A}" presName="compNode" presStyleCnt="0"/>
      <dgm:spPr/>
    </dgm:pt>
    <dgm:pt modelId="{F8D8DB23-5892-42F2-8D18-BF92CFD8E58D}" type="pres">
      <dgm:prSet presAssocID="{69D88D68-AC4C-466D-B4B9-90C61474BE7A}"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Heart with Pulse"/>
        </a:ext>
      </dgm:extLst>
    </dgm:pt>
    <dgm:pt modelId="{BB7A76E1-DCC4-4BEC-94A1-512A6DE461A5}" type="pres">
      <dgm:prSet presAssocID="{69D88D68-AC4C-466D-B4B9-90C61474BE7A}" presName="iconSpace" presStyleCnt="0"/>
      <dgm:spPr/>
    </dgm:pt>
    <dgm:pt modelId="{C06BCFB1-DA98-4F15-9990-BF832E04A072}" type="pres">
      <dgm:prSet presAssocID="{69D88D68-AC4C-466D-B4B9-90C61474BE7A}" presName="parTx" presStyleLbl="revTx" presStyleIdx="2" presStyleCnt="6">
        <dgm:presLayoutVars>
          <dgm:chMax val="0"/>
          <dgm:chPref val="0"/>
        </dgm:presLayoutVars>
      </dgm:prSet>
      <dgm:spPr/>
    </dgm:pt>
    <dgm:pt modelId="{F459A50D-7D93-4ACE-B6CA-AF7877BD94F4}" type="pres">
      <dgm:prSet presAssocID="{69D88D68-AC4C-466D-B4B9-90C61474BE7A}" presName="txSpace" presStyleCnt="0"/>
      <dgm:spPr/>
    </dgm:pt>
    <dgm:pt modelId="{2BAF5CB8-AF00-4418-BCF1-464F70DE1F26}" type="pres">
      <dgm:prSet presAssocID="{69D88D68-AC4C-466D-B4B9-90C61474BE7A}" presName="desTx" presStyleLbl="revTx" presStyleIdx="3" presStyleCnt="6">
        <dgm:presLayoutVars/>
      </dgm:prSet>
      <dgm:spPr/>
    </dgm:pt>
    <dgm:pt modelId="{9C4A59C8-BB7A-474A-BAA9-1DA80D8E3738}" type="pres">
      <dgm:prSet presAssocID="{1FBC6599-4B8B-4264-8AFA-81FFB69ED37B}" presName="sibTrans" presStyleCnt="0"/>
      <dgm:spPr/>
    </dgm:pt>
    <dgm:pt modelId="{F59F8A5C-C8A5-404F-B064-E62AA7EFBFC3}" type="pres">
      <dgm:prSet presAssocID="{E4F17D29-B67B-46AF-87AE-1DA798549EF5}" presName="compNode" presStyleCnt="0"/>
      <dgm:spPr/>
    </dgm:pt>
    <dgm:pt modelId="{0FA654F0-2D0C-4C31-A069-B64F8196D688}" type="pres">
      <dgm:prSet presAssocID="{E4F17D29-B67B-46AF-87AE-1DA798549EF5}"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Heartbeat"/>
        </a:ext>
      </dgm:extLst>
    </dgm:pt>
    <dgm:pt modelId="{EAE2DCCE-6626-46C3-999C-E725E2F29D88}" type="pres">
      <dgm:prSet presAssocID="{E4F17D29-B67B-46AF-87AE-1DA798549EF5}" presName="iconSpace" presStyleCnt="0"/>
      <dgm:spPr/>
    </dgm:pt>
    <dgm:pt modelId="{FDBAE208-B21B-4188-8517-14B809106BD9}" type="pres">
      <dgm:prSet presAssocID="{E4F17D29-B67B-46AF-87AE-1DA798549EF5}" presName="parTx" presStyleLbl="revTx" presStyleIdx="4" presStyleCnt="6">
        <dgm:presLayoutVars>
          <dgm:chMax val="0"/>
          <dgm:chPref val="0"/>
        </dgm:presLayoutVars>
      </dgm:prSet>
      <dgm:spPr/>
    </dgm:pt>
    <dgm:pt modelId="{BB9E4EE4-066E-48CA-A93A-5AADBD300587}" type="pres">
      <dgm:prSet presAssocID="{E4F17D29-B67B-46AF-87AE-1DA798549EF5}" presName="txSpace" presStyleCnt="0"/>
      <dgm:spPr/>
    </dgm:pt>
    <dgm:pt modelId="{C7D35524-C010-470D-AA37-03EC6D990787}" type="pres">
      <dgm:prSet presAssocID="{E4F17D29-B67B-46AF-87AE-1DA798549EF5}" presName="desTx" presStyleLbl="revTx" presStyleIdx="5" presStyleCnt="6" custLinFactNeighborX="339" custLinFactNeighborY="-38361">
        <dgm:presLayoutVars/>
      </dgm:prSet>
      <dgm:spPr/>
    </dgm:pt>
  </dgm:ptLst>
  <dgm:cxnLst>
    <dgm:cxn modelId="{E3DB6C2B-BC10-4ABF-9CE7-433CC75DE9D8}" type="presOf" srcId="{E82D6646-728F-4449-90DA-8E8F06F016E0}" destId="{C7D35524-C010-470D-AA37-03EC6D990787}" srcOrd="0" destOrd="3" presId="urn:microsoft.com/office/officeart/2018/2/layout/IconLabelDescriptionList"/>
    <dgm:cxn modelId="{2AFCE137-48B1-4641-AD65-45284E24A784}" type="presOf" srcId="{5165FC88-0C9C-4DE9-B2FE-7A606C922B09}" destId="{4A985FF4-98B7-4313-86B0-3F9C6BD739DB}" srcOrd="0" destOrd="0" presId="urn:microsoft.com/office/officeart/2018/2/layout/IconLabelDescriptionList"/>
    <dgm:cxn modelId="{039CCD38-D6F0-4D81-BE3A-4A86131A2C04}" srcId="{E4F17D29-B67B-46AF-87AE-1DA798549EF5}" destId="{E82D6646-728F-4449-90DA-8E8F06F016E0}" srcOrd="3" destOrd="0" parTransId="{7E2EEB54-10FF-4FB3-9852-97C33B57DE59}" sibTransId="{A55CD610-9D2C-4AE7-8843-E2E1C8E42992}"/>
    <dgm:cxn modelId="{B8005139-8E46-46E5-B812-8296B06929CD}" srcId="{5165FC88-0C9C-4DE9-B2FE-7A606C922B09}" destId="{69D88D68-AC4C-466D-B4B9-90C61474BE7A}" srcOrd="1" destOrd="0" parTransId="{C583A87B-EFFE-4AE4-9637-A469F35FF370}" sibTransId="{1FBC6599-4B8B-4264-8AFA-81FFB69ED37B}"/>
    <dgm:cxn modelId="{A090833B-D9F9-47D5-BBE6-B85607A18C63}" type="presOf" srcId="{2E74F3ED-B100-43F5-8C3F-AEA3754FC296}" destId="{C7D35524-C010-470D-AA37-03EC6D990787}" srcOrd="0" destOrd="2" presId="urn:microsoft.com/office/officeart/2018/2/layout/IconLabelDescriptionList"/>
    <dgm:cxn modelId="{3C7AF463-9093-4C13-A9AB-E5AEB961798D}" srcId="{E4F17D29-B67B-46AF-87AE-1DA798549EF5}" destId="{803BD2AA-1986-4188-B4C7-64712E6533D7}" srcOrd="0" destOrd="0" parTransId="{FBE70AFD-50DB-4A46-8E69-8EA9FB78E291}" sibTransId="{9067BABB-A16E-4AAB-8A58-0A176A537D93}"/>
    <dgm:cxn modelId="{AAA9546B-64C5-43D3-9CDA-848E14BCEA0E}" type="presOf" srcId="{948ADD46-20F6-407C-95DC-098245DA7AB1}" destId="{71965F82-6673-486E-81CA-86F06FA63B11}" srcOrd="0" destOrd="0" presId="urn:microsoft.com/office/officeart/2018/2/layout/IconLabelDescriptionList"/>
    <dgm:cxn modelId="{D1772170-F5A9-4774-9D79-A2FD827A0AF0}" srcId="{5165FC88-0C9C-4DE9-B2FE-7A606C922B09}" destId="{948ADD46-20F6-407C-95DC-098245DA7AB1}" srcOrd="0" destOrd="0" parTransId="{EE9D3717-C4EB-41DF-AD3C-CB912746B0A9}" sibTransId="{192964BB-609E-4B51-BE00-5C75B99BF865}"/>
    <dgm:cxn modelId="{824B6353-4C2D-4DBC-8777-ADD0D9EBCD84}" srcId="{69D88D68-AC4C-466D-B4B9-90C61474BE7A}" destId="{D9D99218-36FA-4A22-98C0-D7CF1EE75698}" srcOrd="0" destOrd="0" parTransId="{1C66A963-D81A-4A9D-8C76-70868C63559A}" sibTransId="{2FEE5C02-DB4B-4C5D-A3B7-BD7F092AF9F9}"/>
    <dgm:cxn modelId="{412B5854-0D36-46E6-8F94-CED63C656684}" srcId="{69D88D68-AC4C-466D-B4B9-90C61474BE7A}" destId="{EBC1CBCA-0D02-4780-802F-72ABF385AEA4}" srcOrd="1" destOrd="0" parTransId="{5989D4FE-27F8-43E5-AC0D-CBD01BAAADEF}" sibTransId="{E43692E1-06A3-489B-BB60-D7A9E8702645}"/>
    <dgm:cxn modelId="{5E2C7F88-513A-4CE8-A69C-996302A0488C}" type="presOf" srcId="{E4F17D29-B67B-46AF-87AE-1DA798549EF5}" destId="{FDBAE208-B21B-4188-8517-14B809106BD9}" srcOrd="0" destOrd="0" presId="urn:microsoft.com/office/officeart/2018/2/layout/IconLabelDescriptionList"/>
    <dgm:cxn modelId="{1AE96F94-F2A3-4A18-B34B-41487033E2F5}" type="presOf" srcId="{69D88D68-AC4C-466D-B4B9-90C61474BE7A}" destId="{C06BCFB1-DA98-4F15-9990-BF832E04A072}" srcOrd="0" destOrd="0" presId="urn:microsoft.com/office/officeart/2018/2/layout/IconLabelDescriptionList"/>
    <dgm:cxn modelId="{BA892A95-5410-4869-8D62-CEEA9360C4B7}" type="presOf" srcId="{803BD2AA-1986-4188-B4C7-64712E6533D7}" destId="{C7D35524-C010-470D-AA37-03EC6D990787}" srcOrd="0" destOrd="0" presId="urn:microsoft.com/office/officeart/2018/2/layout/IconLabelDescriptionList"/>
    <dgm:cxn modelId="{E8BBB1AA-39A3-4EBB-87AF-70B69FC5E54B}" srcId="{E4F17D29-B67B-46AF-87AE-1DA798549EF5}" destId="{04719A72-02A3-497E-91DC-E1E42CBC7EDE}" srcOrd="1" destOrd="0" parTransId="{29BFBE6F-9E5E-4DCC-AD52-636239BD2B82}" sibTransId="{F6DC9AC2-DC4D-459F-8F1C-4259B90956D1}"/>
    <dgm:cxn modelId="{06F5EBBB-328A-43F6-92AB-5CB2FAC6CED7}" srcId="{E4F17D29-B67B-46AF-87AE-1DA798549EF5}" destId="{2E74F3ED-B100-43F5-8C3F-AEA3754FC296}" srcOrd="2" destOrd="0" parTransId="{0B513478-2497-451C-9535-C521C12CD05B}" sibTransId="{09BF5EAD-695E-4C2F-A643-4B004D984035}"/>
    <dgm:cxn modelId="{0C3DFCC2-7884-435E-9BE1-18B53548CE3F}" type="presOf" srcId="{D9D99218-36FA-4A22-98C0-D7CF1EE75698}" destId="{2BAF5CB8-AF00-4418-BCF1-464F70DE1F26}" srcOrd="0" destOrd="0" presId="urn:microsoft.com/office/officeart/2018/2/layout/IconLabelDescriptionList"/>
    <dgm:cxn modelId="{D6C6E5C5-38AB-4FFE-9A17-B52F20922E35}" type="presOf" srcId="{04719A72-02A3-497E-91DC-E1E42CBC7EDE}" destId="{C7D35524-C010-470D-AA37-03EC6D990787}" srcOrd="0" destOrd="1" presId="urn:microsoft.com/office/officeart/2018/2/layout/IconLabelDescriptionList"/>
    <dgm:cxn modelId="{186AAAEC-A903-4AE5-8270-1BD3C528926F}" type="presOf" srcId="{EBC1CBCA-0D02-4780-802F-72ABF385AEA4}" destId="{2BAF5CB8-AF00-4418-BCF1-464F70DE1F26}" srcOrd="0" destOrd="1" presId="urn:microsoft.com/office/officeart/2018/2/layout/IconLabelDescriptionList"/>
    <dgm:cxn modelId="{1257BBF2-95D4-4BE3-A777-AE05B6221FAE}" srcId="{5165FC88-0C9C-4DE9-B2FE-7A606C922B09}" destId="{E4F17D29-B67B-46AF-87AE-1DA798549EF5}" srcOrd="2" destOrd="0" parTransId="{534D929F-A73C-40F5-92CD-88A21205462E}" sibTransId="{8F58FA2C-534F-4118-BA66-D9AF5CB35349}"/>
    <dgm:cxn modelId="{A51D24B9-5DE5-494A-9F78-E38372B819D0}" type="presParOf" srcId="{4A985FF4-98B7-4313-86B0-3F9C6BD739DB}" destId="{33A3C9F8-982C-47DB-A07C-3537CA951E52}" srcOrd="0" destOrd="0" presId="urn:microsoft.com/office/officeart/2018/2/layout/IconLabelDescriptionList"/>
    <dgm:cxn modelId="{03C986D8-9BD1-4E15-9AE6-E657E078CD36}" type="presParOf" srcId="{33A3C9F8-982C-47DB-A07C-3537CA951E52}" destId="{72BB6921-A357-4DF0-812B-C869434D3C61}" srcOrd="0" destOrd="0" presId="urn:microsoft.com/office/officeart/2018/2/layout/IconLabelDescriptionList"/>
    <dgm:cxn modelId="{7E3A13CD-C236-437C-9D95-68CC65A6D589}" type="presParOf" srcId="{33A3C9F8-982C-47DB-A07C-3537CA951E52}" destId="{5714C02C-5550-4B69-B143-717F10DCEDA7}" srcOrd="1" destOrd="0" presId="urn:microsoft.com/office/officeart/2018/2/layout/IconLabelDescriptionList"/>
    <dgm:cxn modelId="{0AD0FFD6-6BC9-4425-8380-9922A4696FDF}" type="presParOf" srcId="{33A3C9F8-982C-47DB-A07C-3537CA951E52}" destId="{71965F82-6673-486E-81CA-86F06FA63B11}" srcOrd="2" destOrd="0" presId="urn:microsoft.com/office/officeart/2018/2/layout/IconLabelDescriptionList"/>
    <dgm:cxn modelId="{C9D2D4B4-1059-4188-A6D2-A6AD3F820159}" type="presParOf" srcId="{33A3C9F8-982C-47DB-A07C-3537CA951E52}" destId="{7B4FC813-DF2C-452C-A550-D8E168F7EA01}" srcOrd="3" destOrd="0" presId="urn:microsoft.com/office/officeart/2018/2/layout/IconLabelDescriptionList"/>
    <dgm:cxn modelId="{048BBF10-FEDF-49DA-88B3-A5E18C3BDD72}" type="presParOf" srcId="{33A3C9F8-982C-47DB-A07C-3537CA951E52}" destId="{6C8D953A-78E5-4095-8A08-23D7289FFA5A}" srcOrd="4" destOrd="0" presId="urn:microsoft.com/office/officeart/2018/2/layout/IconLabelDescriptionList"/>
    <dgm:cxn modelId="{82BD449F-5120-4487-BE46-05C6FE007250}" type="presParOf" srcId="{4A985FF4-98B7-4313-86B0-3F9C6BD739DB}" destId="{552DE282-34C5-409B-BCD4-609E859681DF}" srcOrd="1" destOrd="0" presId="urn:microsoft.com/office/officeart/2018/2/layout/IconLabelDescriptionList"/>
    <dgm:cxn modelId="{5A18A479-F958-4CE3-8196-92B75B22C0B5}" type="presParOf" srcId="{4A985FF4-98B7-4313-86B0-3F9C6BD739DB}" destId="{E29113A2-40E1-45F5-AABA-446C02631CBA}" srcOrd="2" destOrd="0" presId="urn:microsoft.com/office/officeart/2018/2/layout/IconLabelDescriptionList"/>
    <dgm:cxn modelId="{FB43F809-BC0C-475E-B55A-953A32528DC2}" type="presParOf" srcId="{E29113A2-40E1-45F5-AABA-446C02631CBA}" destId="{F8D8DB23-5892-42F2-8D18-BF92CFD8E58D}" srcOrd="0" destOrd="0" presId="urn:microsoft.com/office/officeart/2018/2/layout/IconLabelDescriptionList"/>
    <dgm:cxn modelId="{4C36F45E-E93E-4814-A6BF-1D6EA5554250}" type="presParOf" srcId="{E29113A2-40E1-45F5-AABA-446C02631CBA}" destId="{BB7A76E1-DCC4-4BEC-94A1-512A6DE461A5}" srcOrd="1" destOrd="0" presId="urn:microsoft.com/office/officeart/2018/2/layout/IconLabelDescriptionList"/>
    <dgm:cxn modelId="{7846EB83-A695-4436-ACA4-39540C6D94B3}" type="presParOf" srcId="{E29113A2-40E1-45F5-AABA-446C02631CBA}" destId="{C06BCFB1-DA98-4F15-9990-BF832E04A072}" srcOrd="2" destOrd="0" presId="urn:microsoft.com/office/officeart/2018/2/layout/IconLabelDescriptionList"/>
    <dgm:cxn modelId="{1744DDD9-8291-4802-8D72-1ADB69B9F440}" type="presParOf" srcId="{E29113A2-40E1-45F5-AABA-446C02631CBA}" destId="{F459A50D-7D93-4ACE-B6CA-AF7877BD94F4}" srcOrd="3" destOrd="0" presId="urn:microsoft.com/office/officeart/2018/2/layout/IconLabelDescriptionList"/>
    <dgm:cxn modelId="{DCBDA08C-9B36-482C-A5C5-FC5CC2E3AD27}" type="presParOf" srcId="{E29113A2-40E1-45F5-AABA-446C02631CBA}" destId="{2BAF5CB8-AF00-4418-BCF1-464F70DE1F26}" srcOrd="4" destOrd="0" presId="urn:microsoft.com/office/officeart/2018/2/layout/IconLabelDescriptionList"/>
    <dgm:cxn modelId="{0C7081A0-22DD-407D-887C-CE1C8149F9DC}" type="presParOf" srcId="{4A985FF4-98B7-4313-86B0-3F9C6BD739DB}" destId="{9C4A59C8-BB7A-474A-BAA9-1DA80D8E3738}" srcOrd="3" destOrd="0" presId="urn:microsoft.com/office/officeart/2018/2/layout/IconLabelDescriptionList"/>
    <dgm:cxn modelId="{E4BADD2F-BED4-4D45-A93C-A9267DB1EDB2}" type="presParOf" srcId="{4A985FF4-98B7-4313-86B0-3F9C6BD739DB}" destId="{F59F8A5C-C8A5-404F-B064-E62AA7EFBFC3}" srcOrd="4" destOrd="0" presId="urn:microsoft.com/office/officeart/2018/2/layout/IconLabelDescriptionList"/>
    <dgm:cxn modelId="{06E1D70A-B7B5-4FA5-8326-7B04C26AFDC4}" type="presParOf" srcId="{F59F8A5C-C8A5-404F-B064-E62AA7EFBFC3}" destId="{0FA654F0-2D0C-4C31-A069-B64F8196D688}" srcOrd="0" destOrd="0" presId="urn:microsoft.com/office/officeart/2018/2/layout/IconLabelDescriptionList"/>
    <dgm:cxn modelId="{D8861C1C-ED9A-475D-BF41-D80963BAE287}" type="presParOf" srcId="{F59F8A5C-C8A5-404F-B064-E62AA7EFBFC3}" destId="{EAE2DCCE-6626-46C3-999C-E725E2F29D88}" srcOrd="1" destOrd="0" presId="urn:microsoft.com/office/officeart/2018/2/layout/IconLabelDescriptionList"/>
    <dgm:cxn modelId="{0EA0B8D5-D91C-4E1C-A176-5342424AD5CB}" type="presParOf" srcId="{F59F8A5C-C8A5-404F-B064-E62AA7EFBFC3}" destId="{FDBAE208-B21B-4188-8517-14B809106BD9}" srcOrd="2" destOrd="0" presId="urn:microsoft.com/office/officeart/2018/2/layout/IconLabelDescriptionList"/>
    <dgm:cxn modelId="{487807EC-6923-4B8C-8D7A-21E84B4CA706}" type="presParOf" srcId="{F59F8A5C-C8A5-404F-B064-E62AA7EFBFC3}" destId="{BB9E4EE4-066E-48CA-A93A-5AADBD300587}" srcOrd="3" destOrd="0" presId="urn:microsoft.com/office/officeart/2018/2/layout/IconLabelDescriptionList"/>
    <dgm:cxn modelId="{2200D2F8-CAA1-453C-AA07-D6D379F8B804}" type="presParOf" srcId="{F59F8A5C-C8A5-404F-B064-E62AA7EFBFC3}" destId="{C7D35524-C010-470D-AA37-03EC6D990787}" srcOrd="4" destOrd="0" presId="urn:microsoft.com/office/officeart/2018/2/layout/IconLabelDescri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36E6373-0557-489B-90B3-B853B46F70C2}" type="doc">
      <dgm:prSet loTypeId="urn:microsoft.com/office/officeart/2005/8/layout/vList2" loCatId="list" qsTypeId="urn:microsoft.com/office/officeart/2005/8/quickstyle/simple1#3" qsCatId="simple" csTypeId="urn:microsoft.com/office/officeart/2005/8/colors/accent1_2#2" csCatId="accent1"/>
      <dgm:spPr/>
      <dgm:t>
        <a:bodyPr/>
        <a:lstStyle/>
        <a:p>
          <a:endParaRPr lang="en-US"/>
        </a:p>
      </dgm:t>
    </dgm:pt>
    <dgm:pt modelId="{E142C04B-A33F-422A-AEFE-8085A7F04E08}">
      <dgm:prSet custT="1"/>
      <dgm:spPr/>
      <dgm:t>
        <a:bodyPr/>
        <a:lstStyle/>
        <a:p>
          <a:pPr algn="l" rtl="0">
            <a:lnSpc>
              <a:spcPct val="90000"/>
            </a:lnSpc>
          </a:pPr>
          <a:r>
            <a:rPr lang="en-US" sz="1400" b="1">
              <a:solidFill>
                <a:srgbClr val="FFFFFF"/>
              </a:solidFill>
              <a:latin typeface="Aptos"/>
              <a:ea typeface="+mn-ea"/>
              <a:cs typeface="Times New Roman"/>
            </a:rPr>
            <a:t>Respiration</a:t>
          </a:r>
          <a:r>
            <a:rPr lang="en-US" sz="1400">
              <a:solidFill>
                <a:srgbClr val="FFFFFF"/>
              </a:solidFill>
              <a:latin typeface="Aptos"/>
              <a:ea typeface="+mn-ea"/>
              <a:cs typeface="Times New Roman"/>
            </a:rPr>
            <a:t> is the mechanism that the body uses to exchange gases between the atmosphere and the blood and between the blood and the cells</a:t>
          </a:r>
        </a:p>
      </dgm:t>
    </dgm:pt>
    <dgm:pt modelId="{8EF9580F-8FB4-47E9-8713-2CD8D119EAD4}" type="parTrans" cxnId="{B03149F7-5461-4E78-A977-C61D01018D0C}">
      <dgm:prSet/>
      <dgm:spPr/>
      <dgm:t>
        <a:bodyPr/>
        <a:lstStyle/>
        <a:p>
          <a:endParaRPr lang="en-US"/>
        </a:p>
      </dgm:t>
    </dgm:pt>
    <dgm:pt modelId="{AABF152D-5892-466D-8A12-62C57C065668}" type="sibTrans" cxnId="{B03149F7-5461-4E78-A977-C61D01018D0C}">
      <dgm:prSet/>
      <dgm:spPr/>
      <dgm:t>
        <a:bodyPr/>
        <a:lstStyle/>
        <a:p>
          <a:endParaRPr lang="en-US"/>
        </a:p>
      </dgm:t>
    </dgm:pt>
    <dgm:pt modelId="{14A29C27-928E-462D-8746-46B27E552D5F}">
      <dgm:prSet custT="1"/>
      <dgm:spPr/>
      <dgm:t>
        <a:bodyPr/>
        <a:lstStyle/>
        <a:p>
          <a:pPr algn="l" rtl="0">
            <a:lnSpc>
              <a:spcPct val="90000"/>
            </a:lnSpc>
          </a:pPr>
          <a:r>
            <a:rPr lang="en-US" sz="1400">
              <a:solidFill>
                <a:srgbClr val="FFFFFF"/>
              </a:solidFill>
              <a:latin typeface="Aptos" panose="02110004020202020204"/>
              <a:ea typeface="+mn-ea"/>
              <a:cs typeface="+mn-cs"/>
            </a:rPr>
            <a:t>Involves </a:t>
          </a:r>
          <a:r>
            <a:rPr lang="en-US" sz="1400" b="1" dirty="0">
              <a:solidFill>
                <a:srgbClr val="FFFFFF"/>
              </a:solidFill>
              <a:latin typeface="Aptos" panose="02110004020202020204"/>
              <a:ea typeface="+mn-ea"/>
              <a:cs typeface="+mn-cs"/>
            </a:rPr>
            <a:t>ventilation, diffusion, and perfusion </a:t>
          </a:r>
        </a:p>
      </dgm:t>
    </dgm:pt>
    <dgm:pt modelId="{91F31D60-1C0C-4C48-8B10-5C9F3A72F170}" type="parTrans" cxnId="{974DEA24-782F-456B-A643-2B795B51F54C}">
      <dgm:prSet/>
      <dgm:spPr/>
      <dgm:t>
        <a:bodyPr/>
        <a:lstStyle/>
        <a:p>
          <a:endParaRPr lang="en-US"/>
        </a:p>
      </dgm:t>
    </dgm:pt>
    <dgm:pt modelId="{382531F7-9D81-445F-8923-34B501306FAD}" type="sibTrans" cxnId="{974DEA24-782F-456B-A643-2B795B51F54C}">
      <dgm:prSet/>
      <dgm:spPr/>
      <dgm:t>
        <a:bodyPr/>
        <a:lstStyle/>
        <a:p>
          <a:endParaRPr lang="en-US"/>
        </a:p>
      </dgm:t>
    </dgm:pt>
    <dgm:pt modelId="{2915A7F1-503E-4244-94B6-40F182B34381}">
      <dgm:prSet custT="1"/>
      <dgm:spPr/>
      <dgm:t>
        <a:bodyPr/>
        <a:lstStyle/>
        <a:p>
          <a:pPr algn="l" rtl="0">
            <a:lnSpc>
              <a:spcPct val="90000"/>
            </a:lnSpc>
          </a:pPr>
          <a:r>
            <a:rPr lang="en-US" sz="1400" b="0">
              <a:solidFill>
                <a:srgbClr val="FFFFFF"/>
              </a:solidFill>
              <a:latin typeface="Aptos"/>
              <a:ea typeface="+mn-ea"/>
              <a:cs typeface="Times New Roman"/>
            </a:rPr>
            <a:t>Respiratory center</a:t>
          </a:r>
          <a:r>
            <a:rPr lang="en-US" sz="1400">
              <a:solidFill>
                <a:srgbClr val="FFFFFF"/>
              </a:solidFill>
              <a:latin typeface="Aptos"/>
              <a:ea typeface="+mn-ea"/>
              <a:cs typeface="Times New Roman"/>
            </a:rPr>
            <a:t> in brainstem regulates the involuntary control of respirations</a:t>
          </a:r>
        </a:p>
      </dgm:t>
    </dgm:pt>
    <dgm:pt modelId="{6FBFCB04-FA25-41A4-A60D-0294260A026F}" type="parTrans" cxnId="{05FDFEB9-897F-434C-B916-8CF5EB2A76B2}">
      <dgm:prSet/>
      <dgm:spPr/>
      <dgm:t>
        <a:bodyPr/>
        <a:lstStyle/>
        <a:p>
          <a:endParaRPr lang="en-US"/>
        </a:p>
      </dgm:t>
    </dgm:pt>
    <dgm:pt modelId="{6D7E49B9-FD07-47EA-933F-FD8DD7727173}" type="sibTrans" cxnId="{05FDFEB9-897F-434C-B916-8CF5EB2A76B2}">
      <dgm:prSet/>
      <dgm:spPr/>
      <dgm:t>
        <a:bodyPr/>
        <a:lstStyle/>
        <a:p>
          <a:endParaRPr lang="en-US"/>
        </a:p>
      </dgm:t>
    </dgm:pt>
    <dgm:pt modelId="{0CD187DE-3526-4D02-BCEA-99633CD0B864}">
      <dgm:prSet custT="1"/>
      <dgm:spPr/>
      <dgm:t>
        <a:bodyPr/>
        <a:lstStyle/>
        <a:p>
          <a:pPr algn="l" rtl="0">
            <a:lnSpc>
              <a:spcPct val="90000"/>
            </a:lnSpc>
          </a:pPr>
          <a:r>
            <a:rPr lang="en-US" sz="1400" b="1">
              <a:solidFill>
                <a:srgbClr val="FFFFFF"/>
              </a:solidFill>
              <a:latin typeface="Aptos"/>
              <a:ea typeface="+mn-ea"/>
              <a:cs typeface="Times New Roman"/>
            </a:rPr>
            <a:t>Elevated CO2 level </a:t>
          </a:r>
          <a:r>
            <a:rPr lang="en-US" sz="1400">
              <a:solidFill>
                <a:srgbClr val="FFFFFF"/>
              </a:solidFill>
              <a:latin typeface="Aptos"/>
              <a:ea typeface="+mn-ea"/>
              <a:cs typeface="Times New Roman"/>
            </a:rPr>
            <a:t>causes the respiratory control system in the brain to increase the rate and depth of breathing</a:t>
          </a:r>
        </a:p>
      </dgm:t>
    </dgm:pt>
    <dgm:pt modelId="{D75A5D84-DFFE-476C-A3E6-E4DEDC69B5B6}" type="parTrans" cxnId="{E0F63626-9FAF-4E89-BABA-0C0A89AD0FDA}">
      <dgm:prSet/>
      <dgm:spPr/>
      <dgm:t>
        <a:bodyPr/>
        <a:lstStyle/>
        <a:p>
          <a:endParaRPr lang="en-US"/>
        </a:p>
      </dgm:t>
    </dgm:pt>
    <dgm:pt modelId="{E71B8A44-6B49-43D3-B9A3-70CD12AAD003}" type="sibTrans" cxnId="{E0F63626-9FAF-4E89-BABA-0C0A89AD0FDA}">
      <dgm:prSet/>
      <dgm:spPr/>
      <dgm:t>
        <a:bodyPr/>
        <a:lstStyle/>
        <a:p>
          <a:endParaRPr lang="en-US"/>
        </a:p>
      </dgm:t>
    </dgm:pt>
    <dgm:pt modelId="{2D3A9108-7BA4-4DB2-8B76-74B24FE2113D}">
      <dgm:prSet custT="1"/>
      <dgm:spPr/>
      <dgm:t>
        <a:bodyPr/>
        <a:lstStyle/>
        <a:p>
          <a:pPr algn="l" rtl="0">
            <a:lnSpc>
              <a:spcPct val="90000"/>
            </a:lnSpc>
          </a:pPr>
          <a:r>
            <a:rPr lang="en-US" sz="1400" b="1" dirty="0">
              <a:solidFill>
                <a:srgbClr val="FFFFFF"/>
              </a:solidFill>
              <a:latin typeface="Aptos" panose="02110004020202020204"/>
              <a:ea typeface="+mn-ea"/>
              <a:cs typeface="+mn-cs"/>
            </a:rPr>
            <a:t>Factors affecting respiration</a:t>
          </a:r>
          <a:r>
            <a:rPr lang="en-US" sz="1400" dirty="0">
              <a:solidFill>
                <a:srgbClr val="FFFFFF"/>
              </a:solidFill>
              <a:latin typeface="Aptos" panose="02110004020202020204"/>
              <a:ea typeface="+mn-ea"/>
              <a:cs typeface="+mn-cs"/>
            </a:rPr>
            <a:t> include exercise, acute pain, anxiety, smoking, body position, medications, neurological injury, and hemoglobin function</a:t>
          </a:r>
        </a:p>
      </dgm:t>
    </dgm:pt>
    <dgm:pt modelId="{E468B9D8-72F5-4136-96A5-0E3FC64199BB}" type="parTrans" cxnId="{31BC10F8-268D-4836-B465-BDA0CCC101A2}">
      <dgm:prSet/>
      <dgm:spPr/>
      <dgm:t>
        <a:bodyPr/>
        <a:lstStyle/>
        <a:p>
          <a:endParaRPr lang="en-US"/>
        </a:p>
      </dgm:t>
    </dgm:pt>
    <dgm:pt modelId="{2EE271EC-BDA1-4E00-A5FE-33382B698906}" type="sibTrans" cxnId="{31BC10F8-268D-4836-B465-BDA0CCC101A2}">
      <dgm:prSet/>
      <dgm:spPr/>
      <dgm:t>
        <a:bodyPr/>
        <a:lstStyle/>
        <a:p>
          <a:endParaRPr lang="en-US"/>
        </a:p>
      </dgm:t>
    </dgm:pt>
    <dgm:pt modelId="{135978EE-6B64-4F1B-A2E2-E219425CA3A2}" type="pres">
      <dgm:prSet presAssocID="{836E6373-0557-489B-90B3-B853B46F70C2}" presName="linear" presStyleCnt="0">
        <dgm:presLayoutVars>
          <dgm:animLvl val="lvl"/>
          <dgm:resizeHandles val="exact"/>
        </dgm:presLayoutVars>
      </dgm:prSet>
      <dgm:spPr/>
    </dgm:pt>
    <dgm:pt modelId="{1436C2D3-A93B-44EE-AED0-259F78DAB3CC}" type="pres">
      <dgm:prSet presAssocID="{E142C04B-A33F-422A-AEFE-8085A7F04E08}" presName="parentText" presStyleLbl="node1" presStyleIdx="0" presStyleCnt="5">
        <dgm:presLayoutVars>
          <dgm:chMax val="0"/>
          <dgm:bulletEnabled val="1"/>
        </dgm:presLayoutVars>
      </dgm:prSet>
      <dgm:spPr/>
    </dgm:pt>
    <dgm:pt modelId="{7B7DE465-EF51-46A3-953D-6716B30FB3DF}" type="pres">
      <dgm:prSet presAssocID="{AABF152D-5892-466D-8A12-62C57C065668}" presName="spacer" presStyleCnt="0"/>
      <dgm:spPr/>
    </dgm:pt>
    <dgm:pt modelId="{500F0C3B-01DD-417E-8234-BD0C85D0AC0F}" type="pres">
      <dgm:prSet presAssocID="{14A29C27-928E-462D-8746-46B27E552D5F}" presName="parentText" presStyleLbl="node1" presStyleIdx="1" presStyleCnt="5">
        <dgm:presLayoutVars>
          <dgm:chMax val="0"/>
          <dgm:bulletEnabled val="1"/>
        </dgm:presLayoutVars>
      </dgm:prSet>
      <dgm:spPr/>
    </dgm:pt>
    <dgm:pt modelId="{4A780AA6-6BA8-4669-BF83-1C2E999C49BF}" type="pres">
      <dgm:prSet presAssocID="{382531F7-9D81-445F-8923-34B501306FAD}" presName="spacer" presStyleCnt="0"/>
      <dgm:spPr/>
    </dgm:pt>
    <dgm:pt modelId="{E50BECC8-0721-477E-90BC-ACB0B269CF8E}" type="pres">
      <dgm:prSet presAssocID="{2915A7F1-503E-4244-94B6-40F182B34381}" presName="parentText" presStyleLbl="node1" presStyleIdx="2" presStyleCnt="5">
        <dgm:presLayoutVars>
          <dgm:chMax val="0"/>
          <dgm:bulletEnabled val="1"/>
        </dgm:presLayoutVars>
      </dgm:prSet>
      <dgm:spPr/>
    </dgm:pt>
    <dgm:pt modelId="{A6A3A386-1F0C-42D9-BEA5-65E58923B2CB}" type="pres">
      <dgm:prSet presAssocID="{6D7E49B9-FD07-47EA-933F-FD8DD7727173}" presName="spacer" presStyleCnt="0"/>
      <dgm:spPr/>
    </dgm:pt>
    <dgm:pt modelId="{68951EDD-75FD-47F2-90AA-D3F6FF0EC095}" type="pres">
      <dgm:prSet presAssocID="{0CD187DE-3526-4D02-BCEA-99633CD0B864}" presName="parentText" presStyleLbl="node1" presStyleIdx="3" presStyleCnt="5">
        <dgm:presLayoutVars>
          <dgm:chMax val="0"/>
          <dgm:bulletEnabled val="1"/>
        </dgm:presLayoutVars>
      </dgm:prSet>
      <dgm:spPr/>
    </dgm:pt>
    <dgm:pt modelId="{EF85D3FC-1F84-4541-AD97-56B4D8F77FBC}" type="pres">
      <dgm:prSet presAssocID="{E71B8A44-6B49-43D3-B9A3-70CD12AAD003}" presName="spacer" presStyleCnt="0"/>
      <dgm:spPr/>
    </dgm:pt>
    <dgm:pt modelId="{26E7CA8B-3020-46E2-A938-2D8BBC7C1A7E}" type="pres">
      <dgm:prSet presAssocID="{2D3A9108-7BA4-4DB2-8B76-74B24FE2113D}" presName="parentText" presStyleLbl="node1" presStyleIdx="4" presStyleCnt="5">
        <dgm:presLayoutVars>
          <dgm:chMax val="0"/>
          <dgm:bulletEnabled val="1"/>
        </dgm:presLayoutVars>
      </dgm:prSet>
      <dgm:spPr/>
    </dgm:pt>
  </dgm:ptLst>
  <dgm:cxnLst>
    <dgm:cxn modelId="{974DEA24-782F-456B-A643-2B795B51F54C}" srcId="{836E6373-0557-489B-90B3-B853B46F70C2}" destId="{14A29C27-928E-462D-8746-46B27E552D5F}" srcOrd="1" destOrd="0" parTransId="{91F31D60-1C0C-4C48-8B10-5C9F3A72F170}" sibTransId="{382531F7-9D81-445F-8923-34B501306FAD}"/>
    <dgm:cxn modelId="{E0F63626-9FAF-4E89-BABA-0C0A89AD0FDA}" srcId="{836E6373-0557-489B-90B3-B853B46F70C2}" destId="{0CD187DE-3526-4D02-BCEA-99633CD0B864}" srcOrd="3" destOrd="0" parTransId="{D75A5D84-DFFE-476C-A3E6-E4DEDC69B5B6}" sibTransId="{E71B8A44-6B49-43D3-B9A3-70CD12AAD003}"/>
    <dgm:cxn modelId="{877BEA34-19C4-4F87-A68D-5CD7C5E70089}" type="presOf" srcId="{14A29C27-928E-462D-8746-46B27E552D5F}" destId="{500F0C3B-01DD-417E-8234-BD0C85D0AC0F}" srcOrd="0" destOrd="0" presId="urn:microsoft.com/office/officeart/2005/8/layout/vList2"/>
    <dgm:cxn modelId="{EB31D775-F1D5-48B2-BDB1-33DFDB59918C}" type="presOf" srcId="{836E6373-0557-489B-90B3-B853B46F70C2}" destId="{135978EE-6B64-4F1B-A2E2-E219425CA3A2}" srcOrd="0" destOrd="0" presId="urn:microsoft.com/office/officeart/2005/8/layout/vList2"/>
    <dgm:cxn modelId="{CDE8D977-AFF0-4300-8D12-A1109163F906}" type="presOf" srcId="{E142C04B-A33F-422A-AEFE-8085A7F04E08}" destId="{1436C2D3-A93B-44EE-AED0-259F78DAB3CC}" srcOrd="0" destOrd="0" presId="urn:microsoft.com/office/officeart/2005/8/layout/vList2"/>
    <dgm:cxn modelId="{B1CFC7A4-C170-4CB8-AC8E-B9D1348EB3CF}" type="presOf" srcId="{0CD187DE-3526-4D02-BCEA-99633CD0B864}" destId="{68951EDD-75FD-47F2-90AA-D3F6FF0EC095}" srcOrd="0" destOrd="0" presId="urn:microsoft.com/office/officeart/2005/8/layout/vList2"/>
    <dgm:cxn modelId="{05FDFEB9-897F-434C-B916-8CF5EB2A76B2}" srcId="{836E6373-0557-489B-90B3-B853B46F70C2}" destId="{2915A7F1-503E-4244-94B6-40F182B34381}" srcOrd="2" destOrd="0" parTransId="{6FBFCB04-FA25-41A4-A60D-0294260A026F}" sibTransId="{6D7E49B9-FD07-47EA-933F-FD8DD7727173}"/>
    <dgm:cxn modelId="{B03149F7-5461-4E78-A977-C61D01018D0C}" srcId="{836E6373-0557-489B-90B3-B853B46F70C2}" destId="{E142C04B-A33F-422A-AEFE-8085A7F04E08}" srcOrd="0" destOrd="0" parTransId="{8EF9580F-8FB4-47E9-8713-2CD8D119EAD4}" sibTransId="{AABF152D-5892-466D-8A12-62C57C065668}"/>
    <dgm:cxn modelId="{9760DEF7-E006-40E5-B248-C6FE8876196E}" type="presOf" srcId="{2915A7F1-503E-4244-94B6-40F182B34381}" destId="{E50BECC8-0721-477E-90BC-ACB0B269CF8E}" srcOrd="0" destOrd="0" presId="urn:microsoft.com/office/officeart/2005/8/layout/vList2"/>
    <dgm:cxn modelId="{31BC10F8-268D-4836-B465-BDA0CCC101A2}" srcId="{836E6373-0557-489B-90B3-B853B46F70C2}" destId="{2D3A9108-7BA4-4DB2-8B76-74B24FE2113D}" srcOrd="4" destOrd="0" parTransId="{E468B9D8-72F5-4136-96A5-0E3FC64199BB}" sibTransId="{2EE271EC-BDA1-4E00-A5FE-33382B698906}"/>
    <dgm:cxn modelId="{019328FB-FF78-48AB-A802-A5004C62447D}" type="presOf" srcId="{2D3A9108-7BA4-4DB2-8B76-74B24FE2113D}" destId="{26E7CA8B-3020-46E2-A938-2D8BBC7C1A7E}" srcOrd="0" destOrd="0" presId="urn:microsoft.com/office/officeart/2005/8/layout/vList2"/>
    <dgm:cxn modelId="{AE25553C-A46B-4B25-B85D-27D541D3CFFF}" type="presParOf" srcId="{135978EE-6B64-4F1B-A2E2-E219425CA3A2}" destId="{1436C2D3-A93B-44EE-AED0-259F78DAB3CC}" srcOrd="0" destOrd="0" presId="urn:microsoft.com/office/officeart/2005/8/layout/vList2"/>
    <dgm:cxn modelId="{94AABD04-C1A4-4E65-9944-9672646A5953}" type="presParOf" srcId="{135978EE-6B64-4F1B-A2E2-E219425CA3A2}" destId="{7B7DE465-EF51-46A3-953D-6716B30FB3DF}" srcOrd="1" destOrd="0" presId="urn:microsoft.com/office/officeart/2005/8/layout/vList2"/>
    <dgm:cxn modelId="{9E025CC0-8940-4774-990E-8E4330A5A20E}" type="presParOf" srcId="{135978EE-6B64-4F1B-A2E2-E219425CA3A2}" destId="{500F0C3B-01DD-417E-8234-BD0C85D0AC0F}" srcOrd="2" destOrd="0" presId="urn:microsoft.com/office/officeart/2005/8/layout/vList2"/>
    <dgm:cxn modelId="{81D4180D-7FBC-40B0-951C-DC4FD00BA91B}" type="presParOf" srcId="{135978EE-6B64-4F1B-A2E2-E219425CA3A2}" destId="{4A780AA6-6BA8-4669-BF83-1C2E999C49BF}" srcOrd="3" destOrd="0" presId="urn:microsoft.com/office/officeart/2005/8/layout/vList2"/>
    <dgm:cxn modelId="{8197BB9B-DE80-4C70-B119-1FC96B5A45F6}" type="presParOf" srcId="{135978EE-6B64-4F1B-A2E2-E219425CA3A2}" destId="{E50BECC8-0721-477E-90BC-ACB0B269CF8E}" srcOrd="4" destOrd="0" presId="urn:microsoft.com/office/officeart/2005/8/layout/vList2"/>
    <dgm:cxn modelId="{D597E8EA-552E-4148-9379-F0CC3D987256}" type="presParOf" srcId="{135978EE-6B64-4F1B-A2E2-E219425CA3A2}" destId="{A6A3A386-1F0C-42D9-BEA5-65E58923B2CB}" srcOrd="5" destOrd="0" presId="urn:microsoft.com/office/officeart/2005/8/layout/vList2"/>
    <dgm:cxn modelId="{6D320B04-F006-4066-80E7-B2558FAF88EC}" type="presParOf" srcId="{135978EE-6B64-4F1B-A2E2-E219425CA3A2}" destId="{68951EDD-75FD-47F2-90AA-D3F6FF0EC095}" srcOrd="6" destOrd="0" presId="urn:microsoft.com/office/officeart/2005/8/layout/vList2"/>
    <dgm:cxn modelId="{7F815A2D-1F5D-45DD-ABC1-F2BED490043D}" type="presParOf" srcId="{135978EE-6B64-4F1B-A2E2-E219425CA3A2}" destId="{EF85D3FC-1F84-4541-AD97-56B4D8F77FBC}" srcOrd="7" destOrd="0" presId="urn:microsoft.com/office/officeart/2005/8/layout/vList2"/>
    <dgm:cxn modelId="{0F207AC4-1461-475D-8536-B40FC5C3E409}" type="presParOf" srcId="{135978EE-6B64-4F1B-A2E2-E219425CA3A2}" destId="{26E7CA8B-3020-46E2-A938-2D8BBC7C1A7E}" srcOrd="8"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ED601FD-D4D5-4024-B7D2-BCF6EA519D9A}" type="doc">
      <dgm:prSet loTypeId="urn:microsoft.com/office/officeart/2005/8/layout/process1" loCatId="process" qsTypeId="urn:microsoft.com/office/officeart/2005/8/quickstyle/simple1#35" qsCatId="simple" csTypeId="urn:microsoft.com/office/officeart/2005/8/colors/colorful5#4" csCatId="colorful"/>
      <dgm:spPr/>
      <dgm:t>
        <a:bodyPr/>
        <a:lstStyle/>
        <a:p>
          <a:endParaRPr lang="en-US"/>
        </a:p>
      </dgm:t>
    </dgm:pt>
    <dgm:pt modelId="{1207A8AD-11EA-4836-BEEE-E42A121D6CD5}">
      <dgm:prSet/>
      <dgm:spPr/>
      <dgm:t>
        <a:bodyPr/>
        <a:lstStyle/>
        <a:p>
          <a:r>
            <a:rPr lang="en-US"/>
            <a:t>Inspect </a:t>
          </a:r>
        </a:p>
      </dgm:t>
    </dgm:pt>
    <dgm:pt modelId="{6C0788A1-C910-41D3-9D50-E58CDE4E37E4}" type="parTrans" cxnId="{A8AE4D1B-377A-4BB0-A344-DAD26C955EC9}">
      <dgm:prSet/>
      <dgm:spPr/>
      <dgm:t>
        <a:bodyPr/>
        <a:lstStyle/>
        <a:p>
          <a:endParaRPr lang="en-US"/>
        </a:p>
      </dgm:t>
    </dgm:pt>
    <dgm:pt modelId="{45B9CCCD-EEC6-4D95-97C6-5E8121756FAC}" type="sibTrans" cxnId="{A8AE4D1B-377A-4BB0-A344-DAD26C955EC9}">
      <dgm:prSet/>
      <dgm:spPr/>
      <dgm:t>
        <a:bodyPr/>
        <a:lstStyle/>
        <a:p>
          <a:endParaRPr lang="en-US"/>
        </a:p>
      </dgm:t>
    </dgm:pt>
    <dgm:pt modelId="{19233571-5129-4554-920F-2A43C414CB81}">
      <dgm:prSet/>
      <dgm:spPr/>
      <dgm:t>
        <a:bodyPr/>
        <a:lstStyle/>
        <a:p>
          <a:r>
            <a:rPr lang="en-US"/>
            <a:t>Auscultate </a:t>
          </a:r>
        </a:p>
      </dgm:t>
    </dgm:pt>
    <dgm:pt modelId="{A479A26C-3181-4CF0-B765-D9BBDE6F0E01}" type="parTrans" cxnId="{B1CB5A6F-AECA-4808-88DB-5ECE804DB4EF}">
      <dgm:prSet/>
      <dgm:spPr/>
      <dgm:t>
        <a:bodyPr/>
        <a:lstStyle/>
        <a:p>
          <a:endParaRPr lang="en-US"/>
        </a:p>
      </dgm:t>
    </dgm:pt>
    <dgm:pt modelId="{7B7AC891-2BBA-4F5A-B2E9-02088E3A3461}" type="sibTrans" cxnId="{B1CB5A6F-AECA-4808-88DB-5ECE804DB4EF}">
      <dgm:prSet/>
      <dgm:spPr/>
      <dgm:t>
        <a:bodyPr/>
        <a:lstStyle/>
        <a:p>
          <a:endParaRPr lang="en-US"/>
        </a:p>
      </dgm:t>
    </dgm:pt>
    <dgm:pt modelId="{ABACD8AF-26EB-45B6-A284-B6DBA898D513}">
      <dgm:prSet/>
      <dgm:spPr/>
      <dgm:t>
        <a:bodyPr/>
        <a:lstStyle/>
        <a:p>
          <a:r>
            <a:rPr lang="en-US"/>
            <a:t>Palpate</a:t>
          </a:r>
        </a:p>
      </dgm:t>
    </dgm:pt>
    <dgm:pt modelId="{AC0D35DF-5427-4104-AB78-4397AF06C767}" type="parTrans" cxnId="{BD0FB209-6ADC-4A48-9785-A89C1195B054}">
      <dgm:prSet/>
      <dgm:spPr/>
      <dgm:t>
        <a:bodyPr/>
        <a:lstStyle/>
        <a:p>
          <a:endParaRPr lang="en-US"/>
        </a:p>
      </dgm:t>
    </dgm:pt>
    <dgm:pt modelId="{EB42A12F-323E-4B37-9416-A4C262E071B7}" type="sibTrans" cxnId="{BD0FB209-6ADC-4A48-9785-A89C1195B054}">
      <dgm:prSet/>
      <dgm:spPr/>
      <dgm:t>
        <a:bodyPr/>
        <a:lstStyle/>
        <a:p>
          <a:endParaRPr lang="en-US"/>
        </a:p>
      </dgm:t>
    </dgm:pt>
    <dgm:pt modelId="{58478D27-E6AE-405A-B7EB-A552FB9C0682}" type="pres">
      <dgm:prSet presAssocID="{1ED601FD-D4D5-4024-B7D2-BCF6EA519D9A}" presName="Name0" presStyleCnt="0">
        <dgm:presLayoutVars>
          <dgm:dir/>
          <dgm:resizeHandles val="exact"/>
        </dgm:presLayoutVars>
      </dgm:prSet>
      <dgm:spPr/>
    </dgm:pt>
    <dgm:pt modelId="{88C03888-BF1D-4B38-B110-B3106823BFBB}" type="pres">
      <dgm:prSet presAssocID="{1207A8AD-11EA-4836-BEEE-E42A121D6CD5}" presName="node" presStyleLbl="node1" presStyleIdx="0" presStyleCnt="3">
        <dgm:presLayoutVars>
          <dgm:bulletEnabled val="1"/>
        </dgm:presLayoutVars>
      </dgm:prSet>
      <dgm:spPr/>
    </dgm:pt>
    <dgm:pt modelId="{90E304BC-429D-40FD-A65C-E4D86C68A75C}" type="pres">
      <dgm:prSet presAssocID="{45B9CCCD-EEC6-4D95-97C6-5E8121756FAC}" presName="sibTrans" presStyleLbl="sibTrans2D1" presStyleIdx="0" presStyleCnt="2"/>
      <dgm:spPr/>
    </dgm:pt>
    <dgm:pt modelId="{07FDA094-6BFA-45BC-9C00-D82191B7597E}" type="pres">
      <dgm:prSet presAssocID="{45B9CCCD-EEC6-4D95-97C6-5E8121756FAC}" presName="connectorText" presStyleLbl="sibTrans2D1" presStyleIdx="0" presStyleCnt="2"/>
      <dgm:spPr/>
    </dgm:pt>
    <dgm:pt modelId="{4C1D5470-17AB-426A-A633-9A2AB99A9CA4}" type="pres">
      <dgm:prSet presAssocID="{19233571-5129-4554-920F-2A43C414CB81}" presName="node" presStyleLbl="node1" presStyleIdx="1" presStyleCnt="3">
        <dgm:presLayoutVars>
          <dgm:bulletEnabled val="1"/>
        </dgm:presLayoutVars>
      </dgm:prSet>
      <dgm:spPr/>
    </dgm:pt>
    <dgm:pt modelId="{652C550F-D40B-4310-B21A-64E1DC7DE24B}" type="pres">
      <dgm:prSet presAssocID="{7B7AC891-2BBA-4F5A-B2E9-02088E3A3461}" presName="sibTrans" presStyleLbl="sibTrans2D1" presStyleIdx="1" presStyleCnt="2"/>
      <dgm:spPr/>
    </dgm:pt>
    <dgm:pt modelId="{5E9B3453-323D-4E6E-8AE1-05EA2C1E3503}" type="pres">
      <dgm:prSet presAssocID="{7B7AC891-2BBA-4F5A-B2E9-02088E3A3461}" presName="connectorText" presStyleLbl="sibTrans2D1" presStyleIdx="1" presStyleCnt="2"/>
      <dgm:spPr/>
    </dgm:pt>
    <dgm:pt modelId="{33DE2DA0-1304-4913-9740-127893DC99F0}" type="pres">
      <dgm:prSet presAssocID="{ABACD8AF-26EB-45B6-A284-B6DBA898D513}" presName="node" presStyleLbl="node1" presStyleIdx="2" presStyleCnt="3">
        <dgm:presLayoutVars>
          <dgm:bulletEnabled val="1"/>
        </dgm:presLayoutVars>
      </dgm:prSet>
      <dgm:spPr/>
    </dgm:pt>
  </dgm:ptLst>
  <dgm:cxnLst>
    <dgm:cxn modelId="{BD0FB209-6ADC-4A48-9785-A89C1195B054}" srcId="{1ED601FD-D4D5-4024-B7D2-BCF6EA519D9A}" destId="{ABACD8AF-26EB-45B6-A284-B6DBA898D513}" srcOrd="2" destOrd="0" parTransId="{AC0D35DF-5427-4104-AB78-4397AF06C767}" sibTransId="{EB42A12F-323E-4B37-9416-A4C262E071B7}"/>
    <dgm:cxn modelId="{4E523811-A514-440A-85E7-1DBE74873729}" type="presOf" srcId="{19233571-5129-4554-920F-2A43C414CB81}" destId="{4C1D5470-17AB-426A-A633-9A2AB99A9CA4}" srcOrd="0" destOrd="0" presId="urn:microsoft.com/office/officeart/2005/8/layout/process1"/>
    <dgm:cxn modelId="{A8AE4D1B-377A-4BB0-A344-DAD26C955EC9}" srcId="{1ED601FD-D4D5-4024-B7D2-BCF6EA519D9A}" destId="{1207A8AD-11EA-4836-BEEE-E42A121D6CD5}" srcOrd="0" destOrd="0" parTransId="{6C0788A1-C910-41D3-9D50-E58CDE4E37E4}" sibTransId="{45B9CCCD-EEC6-4D95-97C6-5E8121756FAC}"/>
    <dgm:cxn modelId="{B1CB5A6F-AECA-4808-88DB-5ECE804DB4EF}" srcId="{1ED601FD-D4D5-4024-B7D2-BCF6EA519D9A}" destId="{19233571-5129-4554-920F-2A43C414CB81}" srcOrd="1" destOrd="0" parTransId="{A479A26C-3181-4CF0-B765-D9BBDE6F0E01}" sibTransId="{7B7AC891-2BBA-4F5A-B2E9-02088E3A3461}"/>
    <dgm:cxn modelId="{A5973894-8B29-4938-B7A2-C51DFC25B4D9}" type="presOf" srcId="{7B7AC891-2BBA-4F5A-B2E9-02088E3A3461}" destId="{5E9B3453-323D-4E6E-8AE1-05EA2C1E3503}" srcOrd="1" destOrd="0" presId="urn:microsoft.com/office/officeart/2005/8/layout/process1"/>
    <dgm:cxn modelId="{3F00B399-EC58-4797-9B91-83E3DBCEAB2C}" type="presOf" srcId="{1ED601FD-D4D5-4024-B7D2-BCF6EA519D9A}" destId="{58478D27-E6AE-405A-B7EB-A552FB9C0682}" srcOrd="0" destOrd="0" presId="urn:microsoft.com/office/officeart/2005/8/layout/process1"/>
    <dgm:cxn modelId="{10FA4BB5-5380-425B-8148-4CD10AE9F465}" type="presOf" srcId="{7B7AC891-2BBA-4F5A-B2E9-02088E3A3461}" destId="{652C550F-D40B-4310-B21A-64E1DC7DE24B}" srcOrd="0" destOrd="0" presId="urn:microsoft.com/office/officeart/2005/8/layout/process1"/>
    <dgm:cxn modelId="{1C3441B9-A280-447B-ADE7-26F7FE673DA4}" type="presOf" srcId="{1207A8AD-11EA-4836-BEEE-E42A121D6CD5}" destId="{88C03888-BF1D-4B38-B110-B3106823BFBB}" srcOrd="0" destOrd="0" presId="urn:microsoft.com/office/officeart/2005/8/layout/process1"/>
    <dgm:cxn modelId="{A40DB5BC-E3C2-452D-A0AF-F28C6D99175A}" type="presOf" srcId="{45B9CCCD-EEC6-4D95-97C6-5E8121756FAC}" destId="{07FDA094-6BFA-45BC-9C00-D82191B7597E}" srcOrd="1" destOrd="0" presId="urn:microsoft.com/office/officeart/2005/8/layout/process1"/>
    <dgm:cxn modelId="{E20646D8-F86C-4C5E-88A7-7ABB9D602893}" type="presOf" srcId="{ABACD8AF-26EB-45B6-A284-B6DBA898D513}" destId="{33DE2DA0-1304-4913-9740-127893DC99F0}" srcOrd="0" destOrd="0" presId="urn:microsoft.com/office/officeart/2005/8/layout/process1"/>
    <dgm:cxn modelId="{C0BB0CF6-1BB2-46BC-B6FF-1148FB3AEB00}" type="presOf" srcId="{45B9CCCD-EEC6-4D95-97C6-5E8121756FAC}" destId="{90E304BC-429D-40FD-A65C-E4D86C68A75C}" srcOrd="0" destOrd="0" presId="urn:microsoft.com/office/officeart/2005/8/layout/process1"/>
    <dgm:cxn modelId="{43A76F64-BA4F-4121-8A19-DD02F0D88761}" type="presParOf" srcId="{58478D27-E6AE-405A-B7EB-A552FB9C0682}" destId="{88C03888-BF1D-4B38-B110-B3106823BFBB}" srcOrd="0" destOrd="0" presId="urn:microsoft.com/office/officeart/2005/8/layout/process1"/>
    <dgm:cxn modelId="{0ED350CF-44B4-4688-BECA-6362A718E373}" type="presParOf" srcId="{58478D27-E6AE-405A-B7EB-A552FB9C0682}" destId="{90E304BC-429D-40FD-A65C-E4D86C68A75C}" srcOrd="1" destOrd="0" presId="urn:microsoft.com/office/officeart/2005/8/layout/process1"/>
    <dgm:cxn modelId="{C9F46868-13C2-40C7-AAE8-BA1A4CDA2938}" type="presParOf" srcId="{90E304BC-429D-40FD-A65C-E4D86C68A75C}" destId="{07FDA094-6BFA-45BC-9C00-D82191B7597E}" srcOrd="0" destOrd="0" presId="urn:microsoft.com/office/officeart/2005/8/layout/process1"/>
    <dgm:cxn modelId="{F1EA39DF-4A20-4483-B01D-996421BCF478}" type="presParOf" srcId="{58478D27-E6AE-405A-B7EB-A552FB9C0682}" destId="{4C1D5470-17AB-426A-A633-9A2AB99A9CA4}" srcOrd="2" destOrd="0" presId="urn:microsoft.com/office/officeart/2005/8/layout/process1"/>
    <dgm:cxn modelId="{E0E12EB2-AA96-49A7-9C63-F27BFAFA1761}" type="presParOf" srcId="{58478D27-E6AE-405A-B7EB-A552FB9C0682}" destId="{652C550F-D40B-4310-B21A-64E1DC7DE24B}" srcOrd="3" destOrd="0" presId="urn:microsoft.com/office/officeart/2005/8/layout/process1"/>
    <dgm:cxn modelId="{FF39CCAE-1AAD-492C-B35B-CAD9BDB8C0E5}" type="presParOf" srcId="{652C550F-D40B-4310-B21A-64E1DC7DE24B}" destId="{5E9B3453-323D-4E6E-8AE1-05EA2C1E3503}" srcOrd="0" destOrd="0" presId="urn:microsoft.com/office/officeart/2005/8/layout/process1"/>
    <dgm:cxn modelId="{093641CD-6227-473D-91F6-03B666F12C5F}" type="presParOf" srcId="{58478D27-E6AE-405A-B7EB-A552FB9C0682}" destId="{33DE2DA0-1304-4913-9740-127893DC99F0}"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E3A54C5-83BB-4DD9-9E12-1C59F0202500}" type="doc">
      <dgm:prSet loTypeId="urn:microsoft.com/office/officeart/2008/layout/LinedList" loCatId="list" qsTypeId="urn:microsoft.com/office/officeart/2005/8/quickstyle/simple1#68" qsCatId="simple" csTypeId="urn:microsoft.com/office/officeart/2005/8/colors/accent2_2#10" csCatId="accent2"/>
      <dgm:spPr/>
      <dgm:t>
        <a:bodyPr/>
        <a:lstStyle/>
        <a:p>
          <a:endParaRPr lang="en-US"/>
        </a:p>
      </dgm:t>
    </dgm:pt>
    <dgm:pt modelId="{DB04BCE0-E9BD-43A6-97F1-F56B71683E57}">
      <dgm:prSet/>
      <dgm:spPr/>
      <dgm:t>
        <a:bodyPr/>
        <a:lstStyle/>
        <a:p>
          <a:r>
            <a:rPr lang="en-US" dirty="0">
              <a:solidFill>
                <a:schemeClr val="accent1"/>
              </a:solidFill>
            </a:rPr>
            <a:t>Chest pain or tightness</a:t>
          </a:r>
        </a:p>
      </dgm:t>
    </dgm:pt>
    <dgm:pt modelId="{D27FB865-1140-44B0-8A83-89C4331E03BE}" type="parTrans" cxnId="{ADC25685-A88E-4FE8-839F-237C777E5ACE}">
      <dgm:prSet/>
      <dgm:spPr/>
      <dgm:t>
        <a:bodyPr/>
        <a:lstStyle/>
        <a:p>
          <a:endParaRPr lang="en-US"/>
        </a:p>
      </dgm:t>
    </dgm:pt>
    <dgm:pt modelId="{321510EC-2FF2-4AC2-ABBB-25DBEA215A57}" type="sibTrans" cxnId="{ADC25685-A88E-4FE8-839F-237C777E5ACE}">
      <dgm:prSet/>
      <dgm:spPr/>
      <dgm:t>
        <a:bodyPr/>
        <a:lstStyle/>
        <a:p>
          <a:endParaRPr lang="en-US"/>
        </a:p>
      </dgm:t>
    </dgm:pt>
    <dgm:pt modelId="{EFDFE82A-0B41-4B40-8B94-1B38115559F6}">
      <dgm:prSet/>
      <dgm:spPr/>
      <dgm:t>
        <a:bodyPr/>
        <a:lstStyle/>
        <a:p>
          <a:r>
            <a:rPr lang="en-US" dirty="0">
              <a:solidFill>
                <a:schemeClr val="accent1"/>
              </a:solidFill>
            </a:rPr>
            <a:t>Dyspnea</a:t>
          </a:r>
        </a:p>
      </dgm:t>
    </dgm:pt>
    <dgm:pt modelId="{DEFC1F8F-3B1A-442D-AFBD-1050E1B7D38A}" type="parTrans" cxnId="{FBAB9E6C-7932-4FCD-8C37-15DE2735A33A}">
      <dgm:prSet/>
      <dgm:spPr/>
      <dgm:t>
        <a:bodyPr/>
        <a:lstStyle/>
        <a:p>
          <a:endParaRPr lang="en-US"/>
        </a:p>
      </dgm:t>
    </dgm:pt>
    <dgm:pt modelId="{8C1409F5-5FE5-4F33-9D20-CC1DE9C76FFD}" type="sibTrans" cxnId="{FBAB9E6C-7932-4FCD-8C37-15DE2735A33A}">
      <dgm:prSet/>
      <dgm:spPr/>
      <dgm:t>
        <a:bodyPr/>
        <a:lstStyle/>
        <a:p>
          <a:endParaRPr lang="en-US"/>
        </a:p>
      </dgm:t>
    </dgm:pt>
    <dgm:pt modelId="{022AE9B5-09C9-4006-8E6E-365359CF9DA1}">
      <dgm:prSet/>
      <dgm:spPr/>
      <dgm:t>
        <a:bodyPr/>
        <a:lstStyle/>
        <a:p>
          <a:r>
            <a:rPr lang="en-US" dirty="0">
              <a:solidFill>
                <a:schemeClr val="accent1"/>
              </a:solidFill>
            </a:rPr>
            <a:t>Orthopnea</a:t>
          </a:r>
        </a:p>
      </dgm:t>
    </dgm:pt>
    <dgm:pt modelId="{A47DAEC6-4950-4B8B-B86E-0892071F8EBE}" type="parTrans" cxnId="{2D758270-0D7B-4906-AD7D-27A80B46CDF9}">
      <dgm:prSet/>
      <dgm:spPr/>
      <dgm:t>
        <a:bodyPr/>
        <a:lstStyle/>
        <a:p>
          <a:endParaRPr lang="en-US"/>
        </a:p>
      </dgm:t>
    </dgm:pt>
    <dgm:pt modelId="{1F2BA9C6-CF58-4CC5-A998-C587AB6587DD}" type="sibTrans" cxnId="{2D758270-0D7B-4906-AD7D-27A80B46CDF9}">
      <dgm:prSet/>
      <dgm:spPr/>
      <dgm:t>
        <a:bodyPr/>
        <a:lstStyle/>
        <a:p>
          <a:endParaRPr lang="en-US"/>
        </a:p>
      </dgm:t>
    </dgm:pt>
    <dgm:pt modelId="{1CAA8235-3984-4573-8B96-D061694EEB8E}">
      <dgm:prSet/>
      <dgm:spPr/>
      <dgm:t>
        <a:bodyPr/>
        <a:lstStyle/>
        <a:p>
          <a:r>
            <a:rPr lang="en-US" dirty="0">
              <a:solidFill>
                <a:schemeClr val="accent1"/>
              </a:solidFill>
            </a:rPr>
            <a:t>Cough</a:t>
          </a:r>
        </a:p>
      </dgm:t>
    </dgm:pt>
    <dgm:pt modelId="{50015769-8649-4A77-AB60-81E946E52BD6}" type="parTrans" cxnId="{759ABD75-BECC-4572-9BF4-E6B46C937DB9}">
      <dgm:prSet/>
      <dgm:spPr/>
      <dgm:t>
        <a:bodyPr/>
        <a:lstStyle/>
        <a:p>
          <a:endParaRPr lang="en-US"/>
        </a:p>
      </dgm:t>
    </dgm:pt>
    <dgm:pt modelId="{73AD5969-6FE2-4B17-91B1-B34D162DDF10}" type="sibTrans" cxnId="{759ABD75-BECC-4572-9BF4-E6B46C937DB9}">
      <dgm:prSet/>
      <dgm:spPr/>
      <dgm:t>
        <a:bodyPr/>
        <a:lstStyle/>
        <a:p>
          <a:endParaRPr lang="en-US"/>
        </a:p>
      </dgm:t>
    </dgm:pt>
    <dgm:pt modelId="{CB2CA95E-FB7E-4535-B9D8-9EE58B835C33}">
      <dgm:prSet/>
      <dgm:spPr/>
      <dgm:t>
        <a:bodyPr/>
        <a:lstStyle/>
        <a:p>
          <a:r>
            <a:rPr lang="en-US" dirty="0">
              <a:solidFill>
                <a:schemeClr val="accent1"/>
              </a:solidFill>
            </a:rPr>
            <a:t>Fatigue</a:t>
          </a:r>
        </a:p>
      </dgm:t>
    </dgm:pt>
    <dgm:pt modelId="{ECE5B569-C979-4480-B169-009BAC0D0D79}" type="parTrans" cxnId="{5B25DE48-05D9-458B-9B1F-2DD491EE718A}">
      <dgm:prSet/>
      <dgm:spPr/>
      <dgm:t>
        <a:bodyPr/>
        <a:lstStyle/>
        <a:p>
          <a:endParaRPr lang="en-US"/>
        </a:p>
      </dgm:t>
    </dgm:pt>
    <dgm:pt modelId="{9929DA97-D773-4297-BB5B-974FB4750DA3}" type="sibTrans" cxnId="{5B25DE48-05D9-458B-9B1F-2DD491EE718A}">
      <dgm:prSet/>
      <dgm:spPr/>
      <dgm:t>
        <a:bodyPr/>
        <a:lstStyle/>
        <a:p>
          <a:endParaRPr lang="en-US"/>
        </a:p>
      </dgm:t>
    </dgm:pt>
    <dgm:pt modelId="{2708CF81-337E-46CB-B829-33F742F7D935}">
      <dgm:prSet/>
      <dgm:spPr/>
      <dgm:t>
        <a:bodyPr/>
        <a:lstStyle/>
        <a:p>
          <a:r>
            <a:rPr lang="en-US" dirty="0">
              <a:solidFill>
                <a:schemeClr val="accent1"/>
              </a:solidFill>
            </a:rPr>
            <a:t>Cyanosis or pallor</a:t>
          </a:r>
        </a:p>
      </dgm:t>
    </dgm:pt>
    <dgm:pt modelId="{90306058-1A09-4BE6-B072-75F4E4F88F3A}" type="parTrans" cxnId="{2444CA1B-2275-4C91-9111-7308A8CD1FA5}">
      <dgm:prSet/>
      <dgm:spPr/>
      <dgm:t>
        <a:bodyPr/>
        <a:lstStyle/>
        <a:p>
          <a:endParaRPr lang="en-US"/>
        </a:p>
      </dgm:t>
    </dgm:pt>
    <dgm:pt modelId="{B9720AF6-D17A-40FF-A988-024A3837647C}" type="sibTrans" cxnId="{2444CA1B-2275-4C91-9111-7308A8CD1FA5}">
      <dgm:prSet/>
      <dgm:spPr/>
      <dgm:t>
        <a:bodyPr/>
        <a:lstStyle/>
        <a:p>
          <a:endParaRPr lang="en-US"/>
        </a:p>
      </dgm:t>
    </dgm:pt>
    <dgm:pt modelId="{000589F9-BAE3-446C-A2B2-CB815FCF0777}">
      <dgm:prSet/>
      <dgm:spPr/>
      <dgm:t>
        <a:bodyPr/>
        <a:lstStyle/>
        <a:p>
          <a:r>
            <a:rPr lang="en-US" dirty="0">
              <a:solidFill>
                <a:schemeClr val="accent1"/>
              </a:solidFill>
            </a:rPr>
            <a:t>Edema</a:t>
          </a:r>
        </a:p>
      </dgm:t>
    </dgm:pt>
    <dgm:pt modelId="{44664DDA-77F9-4F96-87A3-E7F3FE617058}" type="parTrans" cxnId="{81F64D61-385E-4E8B-A962-1255589AFBF8}">
      <dgm:prSet/>
      <dgm:spPr/>
      <dgm:t>
        <a:bodyPr/>
        <a:lstStyle/>
        <a:p>
          <a:endParaRPr lang="en-US"/>
        </a:p>
      </dgm:t>
    </dgm:pt>
    <dgm:pt modelId="{87787941-58A4-4B26-9B7A-6F24A3F41BA3}" type="sibTrans" cxnId="{81F64D61-385E-4E8B-A962-1255589AFBF8}">
      <dgm:prSet/>
      <dgm:spPr/>
      <dgm:t>
        <a:bodyPr/>
        <a:lstStyle/>
        <a:p>
          <a:endParaRPr lang="en-US"/>
        </a:p>
      </dgm:t>
    </dgm:pt>
    <dgm:pt modelId="{0137C11F-7275-4CD5-BA97-1511435FB65A}">
      <dgm:prSet/>
      <dgm:spPr/>
      <dgm:t>
        <a:bodyPr/>
        <a:lstStyle/>
        <a:p>
          <a:r>
            <a:rPr lang="en-US" dirty="0">
              <a:solidFill>
                <a:schemeClr val="accent1"/>
              </a:solidFill>
            </a:rPr>
            <a:t>Nocturia</a:t>
          </a:r>
        </a:p>
      </dgm:t>
    </dgm:pt>
    <dgm:pt modelId="{4B24E59E-AA6E-4E54-A9C9-49D70C48A3FF}" type="parTrans" cxnId="{AFF78297-83F8-42FC-AB49-5279AAEA8113}">
      <dgm:prSet/>
      <dgm:spPr/>
      <dgm:t>
        <a:bodyPr/>
        <a:lstStyle/>
        <a:p>
          <a:endParaRPr lang="en-US"/>
        </a:p>
      </dgm:t>
    </dgm:pt>
    <dgm:pt modelId="{9AEF9068-0967-49A4-9FA5-B14D423DD2F8}" type="sibTrans" cxnId="{AFF78297-83F8-42FC-AB49-5279AAEA8113}">
      <dgm:prSet/>
      <dgm:spPr/>
      <dgm:t>
        <a:bodyPr/>
        <a:lstStyle/>
        <a:p>
          <a:endParaRPr lang="en-US"/>
        </a:p>
      </dgm:t>
    </dgm:pt>
    <dgm:pt modelId="{8498F7D9-3773-496F-A195-C75297B1EC46}">
      <dgm:prSet/>
      <dgm:spPr/>
      <dgm:t>
        <a:bodyPr/>
        <a:lstStyle/>
        <a:p>
          <a:r>
            <a:rPr lang="en-US" dirty="0">
              <a:solidFill>
                <a:schemeClr val="accent1"/>
              </a:solidFill>
            </a:rPr>
            <a:t>Cardiac history and family cardiac history</a:t>
          </a:r>
        </a:p>
      </dgm:t>
    </dgm:pt>
    <dgm:pt modelId="{E7FB95F7-EA3B-403F-ABB2-F737873132D8}" type="parTrans" cxnId="{096C4C8F-30BF-4A3F-A411-4D3D1E39FA2C}">
      <dgm:prSet/>
      <dgm:spPr/>
      <dgm:t>
        <a:bodyPr/>
        <a:lstStyle/>
        <a:p>
          <a:endParaRPr lang="en-US"/>
        </a:p>
      </dgm:t>
    </dgm:pt>
    <dgm:pt modelId="{91B502A0-8547-4DD5-879D-A59CFA099E14}" type="sibTrans" cxnId="{096C4C8F-30BF-4A3F-A411-4D3D1E39FA2C}">
      <dgm:prSet/>
      <dgm:spPr/>
      <dgm:t>
        <a:bodyPr/>
        <a:lstStyle/>
        <a:p>
          <a:endParaRPr lang="en-US"/>
        </a:p>
      </dgm:t>
    </dgm:pt>
    <dgm:pt modelId="{B2CF7E12-DF12-42BA-BA4A-A7DBD454E3F1}">
      <dgm:prSet/>
      <dgm:spPr/>
      <dgm:t>
        <a:bodyPr/>
        <a:lstStyle/>
        <a:p>
          <a:r>
            <a:rPr lang="en-US" dirty="0">
              <a:solidFill>
                <a:schemeClr val="accent1"/>
              </a:solidFill>
            </a:rPr>
            <a:t>Personal habits/cardiac risk factors</a:t>
          </a:r>
        </a:p>
      </dgm:t>
    </dgm:pt>
    <dgm:pt modelId="{52CAFBBA-F94A-4C44-B490-40D9C985831D}" type="parTrans" cxnId="{034445E7-DBF7-4358-9C7B-1A203E2778F4}">
      <dgm:prSet/>
      <dgm:spPr/>
      <dgm:t>
        <a:bodyPr/>
        <a:lstStyle/>
        <a:p>
          <a:endParaRPr lang="en-US"/>
        </a:p>
      </dgm:t>
    </dgm:pt>
    <dgm:pt modelId="{29185184-F38E-4F70-AF1A-5F9AE3A37575}" type="sibTrans" cxnId="{034445E7-DBF7-4358-9C7B-1A203E2778F4}">
      <dgm:prSet/>
      <dgm:spPr/>
      <dgm:t>
        <a:bodyPr/>
        <a:lstStyle/>
        <a:p>
          <a:endParaRPr lang="en-US"/>
        </a:p>
      </dgm:t>
    </dgm:pt>
    <dgm:pt modelId="{2693B871-E0FE-425E-B309-E26CF532B990}" type="pres">
      <dgm:prSet presAssocID="{7E3A54C5-83BB-4DD9-9E12-1C59F0202500}" presName="vert0" presStyleCnt="0">
        <dgm:presLayoutVars>
          <dgm:dir/>
          <dgm:animOne val="branch"/>
          <dgm:animLvl val="lvl"/>
        </dgm:presLayoutVars>
      </dgm:prSet>
      <dgm:spPr/>
    </dgm:pt>
    <dgm:pt modelId="{A2B8389A-3ABE-4B99-B646-E92737C4C349}" type="pres">
      <dgm:prSet presAssocID="{DB04BCE0-E9BD-43A6-97F1-F56B71683E57}" presName="thickLine" presStyleLbl="alignNode1" presStyleIdx="0" presStyleCnt="10"/>
      <dgm:spPr/>
    </dgm:pt>
    <dgm:pt modelId="{B95D487E-3F9C-4BE2-899C-D0AECF66EA41}" type="pres">
      <dgm:prSet presAssocID="{DB04BCE0-E9BD-43A6-97F1-F56B71683E57}" presName="horz1" presStyleCnt="0"/>
      <dgm:spPr/>
    </dgm:pt>
    <dgm:pt modelId="{5A927DA1-1E70-4CF1-86ED-89E226F3F02F}" type="pres">
      <dgm:prSet presAssocID="{DB04BCE0-E9BD-43A6-97F1-F56B71683E57}" presName="tx1" presStyleLbl="revTx" presStyleIdx="0" presStyleCnt="10"/>
      <dgm:spPr/>
    </dgm:pt>
    <dgm:pt modelId="{5432D843-2BC9-4F75-8651-68D3ECC93C58}" type="pres">
      <dgm:prSet presAssocID="{DB04BCE0-E9BD-43A6-97F1-F56B71683E57}" presName="vert1" presStyleCnt="0"/>
      <dgm:spPr/>
    </dgm:pt>
    <dgm:pt modelId="{E1E47C25-E7C4-495A-BA18-5F00CDB6802D}" type="pres">
      <dgm:prSet presAssocID="{EFDFE82A-0B41-4B40-8B94-1B38115559F6}" presName="thickLine" presStyleLbl="alignNode1" presStyleIdx="1" presStyleCnt="10"/>
      <dgm:spPr/>
    </dgm:pt>
    <dgm:pt modelId="{EB2D0E50-6AEC-4471-9D6E-013D9D4431FC}" type="pres">
      <dgm:prSet presAssocID="{EFDFE82A-0B41-4B40-8B94-1B38115559F6}" presName="horz1" presStyleCnt="0"/>
      <dgm:spPr/>
    </dgm:pt>
    <dgm:pt modelId="{4FFA6F3B-6048-4082-B22F-403B23E97642}" type="pres">
      <dgm:prSet presAssocID="{EFDFE82A-0B41-4B40-8B94-1B38115559F6}" presName="tx1" presStyleLbl="revTx" presStyleIdx="1" presStyleCnt="10"/>
      <dgm:spPr/>
    </dgm:pt>
    <dgm:pt modelId="{A64A9CA5-D56E-4652-A01F-2BDEAC0F5F27}" type="pres">
      <dgm:prSet presAssocID="{EFDFE82A-0B41-4B40-8B94-1B38115559F6}" presName="vert1" presStyleCnt="0"/>
      <dgm:spPr/>
    </dgm:pt>
    <dgm:pt modelId="{3CB200CB-D97B-440D-B8F3-78B6F4504074}" type="pres">
      <dgm:prSet presAssocID="{022AE9B5-09C9-4006-8E6E-365359CF9DA1}" presName="thickLine" presStyleLbl="alignNode1" presStyleIdx="2" presStyleCnt="10"/>
      <dgm:spPr/>
    </dgm:pt>
    <dgm:pt modelId="{A3BB2AA3-6224-4885-9D60-A62FF4FD44C9}" type="pres">
      <dgm:prSet presAssocID="{022AE9B5-09C9-4006-8E6E-365359CF9DA1}" presName="horz1" presStyleCnt="0"/>
      <dgm:spPr/>
    </dgm:pt>
    <dgm:pt modelId="{1CE5F552-09BF-4E37-A18C-FB7846FDE820}" type="pres">
      <dgm:prSet presAssocID="{022AE9B5-09C9-4006-8E6E-365359CF9DA1}" presName="tx1" presStyleLbl="revTx" presStyleIdx="2" presStyleCnt="10"/>
      <dgm:spPr/>
    </dgm:pt>
    <dgm:pt modelId="{EF88B0D8-1D91-41C1-925D-6EC07B0A67DF}" type="pres">
      <dgm:prSet presAssocID="{022AE9B5-09C9-4006-8E6E-365359CF9DA1}" presName="vert1" presStyleCnt="0"/>
      <dgm:spPr/>
    </dgm:pt>
    <dgm:pt modelId="{B2E5D69D-3CE1-4F65-BE0E-AF204206924D}" type="pres">
      <dgm:prSet presAssocID="{1CAA8235-3984-4573-8B96-D061694EEB8E}" presName="thickLine" presStyleLbl="alignNode1" presStyleIdx="3" presStyleCnt="10"/>
      <dgm:spPr/>
    </dgm:pt>
    <dgm:pt modelId="{E599841A-BEC8-4A00-A38E-40261A87E19F}" type="pres">
      <dgm:prSet presAssocID="{1CAA8235-3984-4573-8B96-D061694EEB8E}" presName="horz1" presStyleCnt="0"/>
      <dgm:spPr/>
    </dgm:pt>
    <dgm:pt modelId="{BE06E683-925B-4CFA-8EE6-7D4E2FB150C9}" type="pres">
      <dgm:prSet presAssocID="{1CAA8235-3984-4573-8B96-D061694EEB8E}" presName="tx1" presStyleLbl="revTx" presStyleIdx="3" presStyleCnt="10"/>
      <dgm:spPr/>
    </dgm:pt>
    <dgm:pt modelId="{898DBF9E-8558-4D87-849E-40898808B80F}" type="pres">
      <dgm:prSet presAssocID="{1CAA8235-3984-4573-8B96-D061694EEB8E}" presName="vert1" presStyleCnt="0"/>
      <dgm:spPr/>
    </dgm:pt>
    <dgm:pt modelId="{5C39EEDF-EDAB-4143-841E-C16B359A1B87}" type="pres">
      <dgm:prSet presAssocID="{CB2CA95E-FB7E-4535-B9D8-9EE58B835C33}" presName="thickLine" presStyleLbl="alignNode1" presStyleIdx="4" presStyleCnt="10"/>
      <dgm:spPr/>
    </dgm:pt>
    <dgm:pt modelId="{9B726FAC-DB9A-4525-8FFB-CEA7E730E24F}" type="pres">
      <dgm:prSet presAssocID="{CB2CA95E-FB7E-4535-B9D8-9EE58B835C33}" presName="horz1" presStyleCnt="0"/>
      <dgm:spPr/>
    </dgm:pt>
    <dgm:pt modelId="{28E30625-3E9A-40F3-B18D-B4CFA72040E8}" type="pres">
      <dgm:prSet presAssocID="{CB2CA95E-FB7E-4535-B9D8-9EE58B835C33}" presName="tx1" presStyleLbl="revTx" presStyleIdx="4" presStyleCnt="10"/>
      <dgm:spPr/>
    </dgm:pt>
    <dgm:pt modelId="{1F9321FD-785A-4D59-8B2F-BCAD2DEA2C1D}" type="pres">
      <dgm:prSet presAssocID="{CB2CA95E-FB7E-4535-B9D8-9EE58B835C33}" presName="vert1" presStyleCnt="0"/>
      <dgm:spPr/>
    </dgm:pt>
    <dgm:pt modelId="{A3A3F46F-5235-4830-A21A-8581D8E68D8F}" type="pres">
      <dgm:prSet presAssocID="{2708CF81-337E-46CB-B829-33F742F7D935}" presName="thickLine" presStyleLbl="alignNode1" presStyleIdx="5" presStyleCnt="10"/>
      <dgm:spPr/>
    </dgm:pt>
    <dgm:pt modelId="{4EA8491D-1359-4921-9BEB-6A03B149D786}" type="pres">
      <dgm:prSet presAssocID="{2708CF81-337E-46CB-B829-33F742F7D935}" presName="horz1" presStyleCnt="0"/>
      <dgm:spPr/>
    </dgm:pt>
    <dgm:pt modelId="{E4DBBCB9-266D-44CD-9AB4-BB8DA355CF79}" type="pres">
      <dgm:prSet presAssocID="{2708CF81-337E-46CB-B829-33F742F7D935}" presName="tx1" presStyleLbl="revTx" presStyleIdx="5" presStyleCnt="10"/>
      <dgm:spPr/>
    </dgm:pt>
    <dgm:pt modelId="{A9CC387C-7688-4C11-AE13-9495D3414361}" type="pres">
      <dgm:prSet presAssocID="{2708CF81-337E-46CB-B829-33F742F7D935}" presName="vert1" presStyleCnt="0"/>
      <dgm:spPr/>
    </dgm:pt>
    <dgm:pt modelId="{786351EB-5F2D-4FEE-BED7-9B926233C866}" type="pres">
      <dgm:prSet presAssocID="{000589F9-BAE3-446C-A2B2-CB815FCF0777}" presName="thickLine" presStyleLbl="alignNode1" presStyleIdx="6" presStyleCnt="10"/>
      <dgm:spPr/>
    </dgm:pt>
    <dgm:pt modelId="{3F1D3E8B-5D2C-4DE5-8F19-5160C7C7F678}" type="pres">
      <dgm:prSet presAssocID="{000589F9-BAE3-446C-A2B2-CB815FCF0777}" presName="horz1" presStyleCnt="0"/>
      <dgm:spPr/>
    </dgm:pt>
    <dgm:pt modelId="{00184BAF-2847-4CF2-AAF3-C1A76A6B398A}" type="pres">
      <dgm:prSet presAssocID="{000589F9-BAE3-446C-A2B2-CB815FCF0777}" presName="tx1" presStyleLbl="revTx" presStyleIdx="6" presStyleCnt="10"/>
      <dgm:spPr/>
    </dgm:pt>
    <dgm:pt modelId="{F08C1BE1-A245-4314-BEDF-8D0A03EBAFEF}" type="pres">
      <dgm:prSet presAssocID="{000589F9-BAE3-446C-A2B2-CB815FCF0777}" presName="vert1" presStyleCnt="0"/>
      <dgm:spPr/>
    </dgm:pt>
    <dgm:pt modelId="{B87D9799-FD44-4EE4-B37A-29AE39F54ADA}" type="pres">
      <dgm:prSet presAssocID="{0137C11F-7275-4CD5-BA97-1511435FB65A}" presName="thickLine" presStyleLbl="alignNode1" presStyleIdx="7" presStyleCnt="10"/>
      <dgm:spPr/>
    </dgm:pt>
    <dgm:pt modelId="{51C904FB-5843-4811-B18B-AE9AE4134D00}" type="pres">
      <dgm:prSet presAssocID="{0137C11F-7275-4CD5-BA97-1511435FB65A}" presName="horz1" presStyleCnt="0"/>
      <dgm:spPr/>
    </dgm:pt>
    <dgm:pt modelId="{B5840506-E073-4726-911A-078E45260845}" type="pres">
      <dgm:prSet presAssocID="{0137C11F-7275-4CD5-BA97-1511435FB65A}" presName="tx1" presStyleLbl="revTx" presStyleIdx="7" presStyleCnt="10"/>
      <dgm:spPr/>
    </dgm:pt>
    <dgm:pt modelId="{BBC9665E-05FB-473D-88F6-5356BB41DAE1}" type="pres">
      <dgm:prSet presAssocID="{0137C11F-7275-4CD5-BA97-1511435FB65A}" presName="vert1" presStyleCnt="0"/>
      <dgm:spPr/>
    </dgm:pt>
    <dgm:pt modelId="{5B3D7D54-EEC1-47B4-9B0D-C9418800FCE6}" type="pres">
      <dgm:prSet presAssocID="{8498F7D9-3773-496F-A195-C75297B1EC46}" presName="thickLine" presStyleLbl="alignNode1" presStyleIdx="8" presStyleCnt="10"/>
      <dgm:spPr/>
    </dgm:pt>
    <dgm:pt modelId="{1186C576-082A-45B9-92E8-5FBC7E7F2635}" type="pres">
      <dgm:prSet presAssocID="{8498F7D9-3773-496F-A195-C75297B1EC46}" presName="horz1" presStyleCnt="0"/>
      <dgm:spPr/>
    </dgm:pt>
    <dgm:pt modelId="{297C7927-B04C-48A2-9E53-E292F580854A}" type="pres">
      <dgm:prSet presAssocID="{8498F7D9-3773-496F-A195-C75297B1EC46}" presName="tx1" presStyleLbl="revTx" presStyleIdx="8" presStyleCnt="10"/>
      <dgm:spPr/>
    </dgm:pt>
    <dgm:pt modelId="{13BE0456-AE92-4785-9101-4E77470844A4}" type="pres">
      <dgm:prSet presAssocID="{8498F7D9-3773-496F-A195-C75297B1EC46}" presName="vert1" presStyleCnt="0"/>
      <dgm:spPr/>
    </dgm:pt>
    <dgm:pt modelId="{DF6CA5A1-9DED-4A25-BC4E-B1195BE42414}" type="pres">
      <dgm:prSet presAssocID="{B2CF7E12-DF12-42BA-BA4A-A7DBD454E3F1}" presName="thickLine" presStyleLbl="alignNode1" presStyleIdx="9" presStyleCnt="10"/>
      <dgm:spPr/>
    </dgm:pt>
    <dgm:pt modelId="{35B5177C-7B80-4F90-B87C-81DFE639BC45}" type="pres">
      <dgm:prSet presAssocID="{B2CF7E12-DF12-42BA-BA4A-A7DBD454E3F1}" presName="horz1" presStyleCnt="0"/>
      <dgm:spPr/>
    </dgm:pt>
    <dgm:pt modelId="{00AADF55-2FF0-432A-ADBC-513F12817D31}" type="pres">
      <dgm:prSet presAssocID="{B2CF7E12-DF12-42BA-BA4A-A7DBD454E3F1}" presName="tx1" presStyleLbl="revTx" presStyleIdx="9" presStyleCnt="10"/>
      <dgm:spPr/>
    </dgm:pt>
    <dgm:pt modelId="{78E36053-56C4-4B90-A88E-4697AE390B53}" type="pres">
      <dgm:prSet presAssocID="{B2CF7E12-DF12-42BA-BA4A-A7DBD454E3F1}" presName="vert1" presStyleCnt="0"/>
      <dgm:spPr/>
    </dgm:pt>
  </dgm:ptLst>
  <dgm:cxnLst>
    <dgm:cxn modelId="{1463520A-23C0-4FCA-BB9F-5B8BE1A2DBA1}" type="presOf" srcId="{8498F7D9-3773-496F-A195-C75297B1EC46}" destId="{297C7927-B04C-48A2-9E53-E292F580854A}" srcOrd="0" destOrd="0" presId="urn:microsoft.com/office/officeart/2008/layout/LinedList"/>
    <dgm:cxn modelId="{2444CA1B-2275-4C91-9111-7308A8CD1FA5}" srcId="{7E3A54C5-83BB-4DD9-9E12-1C59F0202500}" destId="{2708CF81-337E-46CB-B829-33F742F7D935}" srcOrd="5" destOrd="0" parTransId="{90306058-1A09-4BE6-B072-75F4E4F88F3A}" sibTransId="{B9720AF6-D17A-40FF-A988-024A3837647C}"/>
    <dgm:cxn modelId="{88EB5860-E9D5-4686-91DA-4BFA7898A13F}" type="presOf" srcId="{B2CF7E12-DF12-42BA-BA4A-A7DBD454E3F1}" destId="{00AADF55-2FF0-432A-ADBC-513F12817D31}" srcOrd="0" destOrd="0" presId="urn:microsoft.com/office/officeart/2008/layout/LinedList"/>
    <dgm:cxn modelId="{81F64D61-385E-4E8B-A962-1255589AFBF8}" srcId="{7E3A54C5-83BB-4DD9-9E12-1C59F0202500}" destId="{000589F9-BAE3-446C-A2B2-CB815FCF0777}" srcOrd="6" destOrd="0" parTransId="{44664DDA-77F9-4F96-87A3-E7F3FE617058}" sibTransId="{87787941-58A4-4B26-9B7A-6F24A3F41BA3}"/>
    <dgm:cxn modelId="{3B7E3D64-278A-4820-8072-D5F880E271BA}" type="presOf" srcId="{000589F9-BAE3-446C-A2B2-CB815FCF0777}" destId="{00184BAF-2847-4CF2-AAF3-C1A76A6B398A}" srcOrd="0" destOrd="0" presId="urn:microsoft.com/office/officeart/2008/layout/LinedList"/>
    <dgm:cxn modelId="{5B25DE48-05D9-458B-9B1F-2DD491EE718A}" srcId="{7E3A54C5-83BB-4DD9-9E12-1C59F0202500}" destId="{CB2CA95E-FB7E-4535-B9D8-9EE58B835C33}" srcOrd="4" destOrd="0" parTransId="{ECE5B569-C979-4480-B169-009BAC0D0D79}" sibTransId="{9929DA97-D773-4297-BB5B-974FB4750DA3}"/>
    <dgm:cxn modelId="{FBAB9E6C-7932-4FCD-8C37-15DE2735A33A}" srcId="{7E3A54C5-83BB-4DD9-9E12-1C59F0202500}" destId="{EFDFE82A-0B41-4B40-8B94-1B38115559F6}" srcOrd="1" destOrd="0" parTransId="{DEFC1F8F-3B1A-442D-AFBD-1050E1B7D38A}" sibTransId="{8C1409F5-5FE5-4F33-9D20-CC1DE9C76FFD}"/>
    <dgm:cxn modelId="{CE9B154F-4D80-415F-8AE3-3AE7A7A4CB77}" type="presOf" srcId="{2708CF81-337E-46CB-B829-33F742F7D935}" destId="{E4DBBCB9-266D-44CD-9AB4-BB8DA355CF79}" srcOrd="0" destOrd="0" presId="urn:microsoft.com/office/officeart/2008/layout/LinedList"/>
    <dgm:cxn modelId="{2D758270-0D7B-4906-AD7D-27A80B46CDF9}" srcId="{7E3A54C5-83BB-4DD9-9E12-1C59F0202500}" destId="{022AE9B5-09C9-4006-8E6E-365359CF9DA1}" srcOrd="2" destOrd="0" parTransId="{A47DAEC6-4950-4B8B-B86E-0892071F8EBE}" sibTransId="{1F2BA9C6-CF58-4CC5-A998-C587AB6587DD}"/>
    <dgm:cxn modelId="{9FC5BE51-4830-46E4-8176-356D7EF4D6DB}" type="presOf" srcId="{1CAA8235-3984-4573-8B96-D061694EEB8E}" destId="{BE06E683-925B-4CFA-8EE6-7D4E2FB150C9}" srcOrd="0" destOrd="0" presId="urn:microsoft.com/office/officeart/2008/layout/LinedList"/>
    <dgm:cxn modelId="{759ABD75-BECC-4572-9BF4-E6B46C937DB9}" srcId="{7E3A54C5-83BB-4DD9-9E12-1C59F0202500}" destId="{1CAA8235-3984-4573-8B96-D061694EEB8E}" srcOrd="3" destOrd="0" parTransId="{50015769-8649-4A77-AB60-81E946E52BD6}" sibTransId="{73AD5969-6FE2-4B17-91B1-B34D162DDF10}"/>
    <dgm:cxn modelId="{7267C959-C3DF-4ED0-97B3-D528D3DD6D3B}" type="presOf" srcId="{EFDFE82A-0B41-4B40-8B94-1B38115559F6}" destId="{4FFA6F3B-6048-4082-B22F-403B23E97642}" srcOrd="0" destOrd="0" presId="urn:microsoft.com/office/officeart/2008/layout/LinedList"/>
    <dgm:cxn modelId="{ADC25685-A88E-4FE8-839F-237C777E5ACE}" srcId="{7E3A54C5-83BB-4DD9-9E12-1C59F0202500}" destId="{DB04BCE0-E9BD-43A6-97F1-F56B71683E57}" srcOrd="0" destOrd="0" parTransId="{D27FB865-1140-44B0-8A83-89C4331E03BE}" sibTransId="{321510EC-2FF2-4AC2-ABBB-25DBEA215A57}"/>
    <dgm:cxn modelId="{48D5EF8A-7CF3-43D6-9241-511E7566A49B}" type="presOf" srcId="{CB2CA95E-FB7E-4535-B9D8-9EE58B835C33}" destId="{28E30625-3E9A-40F3-B18D-B4CFA72040E8}" srcOrd="0" destOrd="0" presId="urn:microsoft.com/office/officeart/2008/layout/LinedList"/>
    <dgm:cxn modelId="{FD081E8D-4862-4C0A-AEB1-7961EA516505}" type="presOf" srcId="{DB04BCE0-E9BD-43A6-97F1-F56B71683E57}" destId="{5A927DA1-1E70-4CF1-86ED-89E226F3F02F}" srcOrd="0" destOrd="0" presId="urn:microsoft.com/office/officeart/2008/layout/LinedList"/>
    <dgm:cxn modelId="{096C4C8F-30BF-4A3F-A411-4D3D1E39FA2C}" srcId="{7E3A54C5-83BB-4DD9-9E12-1C59F0202500}" destId="{8498F7D9-3773-496F-A195-C75297B1EC46}" srcOrd="8" destOrd="0" parTransId="{E7FB95F7-EA3B-403F-ABB2-F737873132D8}" sibTransId="{91B502A0-8547-4DD5-879D-A59CFA099E14}"/>
    <dgm:cxn modelId="{B34FC38F-3B7D-4FE3-8F47-C3A86DF7A4ED}" type="presOf" srcId="{022AE9B5-09C9-4006-8E6E-365359CF9DA1}" destId="{1CE5F552-09BF-4E37-A18C-FB7846FDE820}" srcOrd="0" destOrd="0" presId="urn:microsoft.com/office/officeart/2008/layout/LinedList"/>
    <dgm:cxn modelId="{AFF78297-83F8-42FC-AB49-5279AAEA8113}" srcId="{7E3A54C5-83BB-4DD9-9E12-1C59F0202500}" destId="{0137C11F-7275-4CD5-BA97-1511435FB65A}" srcOrd="7" destOrd="0" parTransId="{4B24E59E-AA6E-4E54-A9C9-49D70C48A3FF}" sibTransId="{9AEF9068-0967-49A4-9FA5-B14D423DD2F8}"/>
    <dgm:cxn modelId="{9C396BC2-054F-4C7B-8D91-DE370F20DC7B}" type="presOf" srcId="{7E3A54C5-83BB-4DD9-9E12-1C59F0202500}" destId="{2693B871-E0FE-425E-B309-E26CF532B990}" srcOrd="0" destOrd="0" presId="urn:microsoft.com/office/officeart/2008/layout/LinedList"/>
    <dgm:cxn modelId="{034445E7-DBF7-4358-9C7B-1A203E2778F4}" srcId="{7E3A54C5-83BB-4DD9-9E12-1C59F0202500}" destId="{B2CF7E12-DF12-42BA-BA4A-A7DBD454E3F1}" srcOrd="9" destOrd="0" parTransId="{52CAFBBA-F94A-4C44-B490-40D9C985831D}" sibTransId="{29185184-F38E-4F70-AF1A-5F9AE3A37575}"/>
    <dgm:cxn modelId="{E25D86F7-95FA-4478-8119-82BA327FD282}" type="presOf" srcId="{0137C11F-7275-4CD5-BA97-1511435FB65A}" destId="{B5840506-E073-4726-911A-078E45260845}" srcOrd="0" destOrd="0" presId="urn:microsoft.com/office/officeart/2008/layout/LinedList"/>
    <dgm:cxn modelId="{FAEFE1D9-5ADB-4D3A-91C4-405303A5426B}" type="presParOf" srcId="{2693B871-E0FE-425E-B309-E26CF532B990}" destId="{A2B8389A-3ABE-4B99-B646-E92737C4C349}" srcOrd="0" destOrd="0" presId="urn:microsoft.com/office/officeart/2008/layout/LinedList"/>
    <dgm:cxn modelId="{FEAD2C0D-2538-4D6E-A669-A787C71BE213}" type="presParOf" srcId="{2693B871-E0FE-425E-B309-E26CF532B990}" destId="{B95D487E-3F9C-4BE2-899C-D0AECF66EA41}" srcOrd="1" destOrd="0" presId="urn:microsoft.com/office/officeart/2008/layout/LinedList"/>
    <dgm:cxn modelId="{6367CB92-61D2-4FF1-9349-16C13FC79AF9}" type="presParOf" srcId="{B95D487E-3F9C-4BE2-899C-D0AECF66EA41}" destId="{5A927DA1-1E70-4CF1-86ED-89E226F3F02F}" srcOrd="0" destOrd="0" presId="urn:microsoft.com/office/officeart/2008/layout/LinedList"/>
    <dgm:cxn modelId="{0269FF14-7309-4CF6-AD67-88023099EB0B}" type="presParOf" srcId="{B95D487E-3F9C-4BE2-899C-D0AECF66EA41}" destId="{5432D843-2BC9-4F75-8651-68D3ECC93C58}" srcOrd="1" destOrd="0" presId="urn:microsoft.com/office/officeart/2008/layout/LinedList"/>
    <dgm:cxn modelId="{D7E5C795-D913-4374-A065-A1CDF973A74A}" type="presParOf" srcId="{2693B871-E0FE-425E-B309-E26CF532B990}" destId="{E1E47C25-E7C4-495A-BA18-5F00CDB6802D}" srcOrd="2" destOrd="0" presId="urn:microsoft.com/office/officeart/2008/layout/LinedList"/>
    <dgm:cxn modelId="{45C12135-426A-4A69-BBE2-8774596DD887}" type="presParOf" srcId="{2693B871-E0FE-425E-B309-E26CF532B990}" destId="{EB2D0E50-6AEC-4471-9D6E-013D9D4431FC}" srcOrd="3" destOrd="0" presId="urn:microsoft.com/office/officeart/2008/layout/LinedList"/>
    <dgm:cxn modelId="{1B35D400-DFDF-4DCF-9032-B0A6032F8E82}" type="presParOf" srcId="{EB2D0E50-6AEC-4471-9D6E-013D9D4431FC}" destId="{4FFA6F3B-6048-4082-B22F-403B23E97642}" srcOrd="0" destOrd="0" presId="urn:microsoft.com/office/officeart/2008/layout/LinedList"/>
    <dgm:cxn modelId="{C8906519-B07A-4F76-A0A0-218DC7BFF6A8}" type="presParOf" srcId="{EB2D0E50-6AEC-4471-9D6E-013D9D4431FC}" destId="{A64A9CA5-D56E-4652-A01F-2BDEAC0F5F27}" srcOrd="1" destOrd="0" presId="urn:microsoft.com/office/officeart/2008/layout/LinedList"/>
    <dgm:cxn modelId="{2DD004A3-9D41-4BAB-9D1F-72925FD3B779}" type="presParOf" srcId="{2693B871-E0FE-425E-B309-E26CF532B990}" destId="{3CB200CB-D97B-440D-B8F3-78B6F4504074}" srcOrd="4" destOrd="0" presId="urn:microsoft.com/office/officeart/2008/layout/LinedList"/>
    <dgm:cxn modelId="{292395DC-A890-4D54-A248-DB9AD592F051}" type="presParOf" srcId="{2693B871-E0FE-425E-B309-E26CF532B990}" destId="{A3BB2AA3-6224-4885-9D60-A62FF4FD44C9}" srcOrd="5" destOrd="0" presId="urn:microsoft.com/office/officeart/2008/layout/LinedList"/>
    <dgm:cxn modelId="{D58C1F3E-9A14-4DA1-87C9-315718687D4D}" type="presParOf" srcId="{A3BB2AA3-6224-4885-9D60-A62FF4FD44C9}" destId="{1CE5F552-09BF-4E37-A18C-FB7846FDE820}" srcOrd="0" destOrd="0" presId="urn:microsoft.com/office/officeart/2008/layout/LinedList"/>
    <dgm:cxn modelId="{95C43710-7B78-46F6-BB24-C6A4787A5B1D}" type="presParOf" srcId="{A3BB2AA3-6224-4885-9D60-A62FF4FD44C9}" destId="{EF88B0D8-1D91-41C1-925D-6EC07B0A67DF}" srcOrd="1" destOrd="0" presId="urn:microsoft.com/office/officeart/2008/layout/LinedList"/>
    <dgm:cxn modelId="{457ACEC6-53E4-4A67-8790-A5105154B8E1}" type="presParOf" srcId="{2693B871-E0FE-425E-B309-E26CF532B990}" destId="{B2E5D69D-3CE1-4F65-BE0E-AF204206924D}" srcOrd="6" destOrd="0" presId="urn:microsoft.com/office/officeart/2008/layout/LinedList"/>
    <dgm:cxn modelId="{CACCD499-9809-408A-B4D0-D75C5C1855A4}" type="presParOf" srcId="{2693B871-E0FE-425E-B309-E26CF532B990}" destId="{E599841A-BEC8-4A00-A38E-40261A87E19F}" srcOrd="7" destOrd="0" presId="urn:microsoft.com/office/officeart/2008/layout/LinedList"/>
    <dgm:cxn modelId="{C46FEB5A-EB4F-4D76-9F24-5B2A4CB373D4}" type="presParOf" srcId="{E599841A-BEC8-4A00-A38E-40261A87E19F}" destId="{BE06E683-925B-4CFA-8EE6-7D4E2FB150C9}" srcOrd="0" destOrd="0" presId="urn:microsoft.com/office/officeart/2008/layout/LinedList"/>
    <dgm:cxn modelId="{F32FEF1B-1114-4930-B4AB-1C2CD44C04B1}" type="presParOf" srcId="{E599841A-BEC8-4A00-A38E-40261A87E19F}" destId="{898DBF9E-8558-4D87-849E-40898808B80F}" srcOrd="1" destOrd="0" presId="urn:microsoft.com/office/officeart/2008/layout/LinedList"/>
    <dgm:cxn modelId="{2EFDB988-745D-4EA3-842C-085B9C3818FA}" type="presParOf" srcId="{2693B871-E0FE-425E-B309-E26CF532B990}" destId="{5C39EEDF-EDAB-4143-841E-C16B359A1B87}" srcOrd="8" destOrd="0" presId="urn:microsoft.com/office/officeart/2008/layout/LinedList"/>
    <dgm:cxn modelId="{E17E5F8E-5C7D-45B7-BC82-67FE1A2B7393}" type="presParOf" srcId="{2693B871-E0FE-425E-B309-E26CF532B990}" destId="{9B726FAC-DB9A-4525-8FFB-CEA7E730E24F}" srcOrd="9" destOrd="0" presId="urn:microsoft.com/office/officeart/2008/layout/LinedList"/>
    <dgm:cxn modelId="{A1833E17-E719-410B-A261-C2A2E9DAF7C4}" type="presParOf" srcId="{9B726FAC-DB9A-4525-8FFB-CEA7E730E24F}" destId="{28E30625-3E9A-40F3-B18D-B4CFA72040E8}" srcOrd="0" destOrd="0" presId="urn:microsoft.com/office/officeart/2008/layout/LinedList"/>
    <dgm:cxn modelId="{1C23657C-B20C-4486-A3A7-E56597CC8EE8}" type="presParOf" srcId="{9B726FAC-DB9A-4525-8FFB-CEA7E730E24F}" destId="{1F9321FD-785A-4D59-8B2F-BCAD2DEA2C1D}" srcOrd="1" destOrd="0" presId="urn:microsoft.com/office/officeart/2008/layout/LinedList"/>
    <dgm:cxn modelId="{1F7FE168-2490-48A2-A8DC-F83F59F72EAE}" type="presParOf" srcId="{2693B871-E0FE-425E-B309-E26CF532B990}" destId="{A3A3F46F-5235-4830-A21A-8581D8E68D8F}" srcOrd="10" destOrd="0" presId="urn:microsoft.com/office/officeart/2008/layout/LinedList"/>
    <dgm:cxn modelId="{D08E7005-655B-408B-8165-BB43436101D1}" type="presParOf" srcId="{2693B871-E0FE-425E-B309-E26CF532B990}" destId="{4EA8491D-1359-4921-9BEB-6A03B149D786}" srcOrd="11" destOrd="0" presId="urn:microsoft.com/office/officeart/2008/layout/LinedList"/>
    <dgm:cxn modelId="{77BD5AEA-F7F8-42BD-8561-82DD75F49D72}" type="presParOf" srcId="{4EA8491D-1359-4921-9BEB-6A03B149D786}" destId="{E4DBBCB9-266D-44CD-9AB4-BB8DA355CF79}" srcOrd="0" destOrd="0" presId="urn:microsoft.com/office/officeart/2008/layout/LinedList"/>
    <dgm:cxn modelId="{1EE17D21-3930-4414-B7A1-89D7EFD2C349}" type="presParOf" srcId="{4EA8491D-1359-4921-9BEB-6A03B149D786}" destId="{A9CC387C-7688-4C11-AE13-9495D3414361}" srcOrd="1" destOrd="0" presId="urn:microsoft.com/office/officeart/2008/layout/LinedList"/>
    <dgm:cxn modelId="{70689BE2-C41A-4599-9790-CF90D0A0786A}" type="presParOf" srcId="{2693B871-E0FE-425E-B309-E26CF532B990}" destId="{786351EB-5F2D-4FEE-BED7-9B926233C866}" srcOrd="12" destOrd="0" presId="urn:microsoft.com/office/officeart/2008/layout/LinedList"/>
    <dgm:cxn modelId="{71D3B58F-1CE9-4E1A-89F0-7718ECB1DA28}" type="presParOf" srcId="{2693B871-E0FE-425E-B309-E26CF532B990}" destId="{3F1D3E8B-5D2C-4DE5-8F19-5160C7C7F678}" srcOrd="13" destOrd="0" presId="urn:microsoft.com/office/officeart/2008/layout/LinedList"/>
    <dgm:cxn modelId="{B7BF1F46-1D01-4308-A01C-244CFD3F8E3E}" type="presParOf" srcId="{3F1D3E8B-5D2C-4DE5-8F19-5160C7C7F678}" destId="{00184BAF-2847-4CF2-AAF3-C1A76A6B398A}" srcOrd="0" destOrd="0" presId="urn:microsoft.com/office/officeart/2008/layout/LinedList"/>
    <dgm:cxn modelId="{CCB35712-5BFA-421D-93DA-883FD1B9EDCB}" type="presParOf" srcId="{3F1D3E8B-5D2C-4DE5-8F19-5160C7C7F678}" destId="{F08C1BE1-A245-4314-BEDF-8D0A03EBAFEF}" srcOrd="1" destOrd="0" presId="urn:microsoft.com/office/officeart/2008/layout/LinedList"/>
    <dgm:cxn modelId="{AEFED553-A0CB-4AF1-AF1F-4AA36B5362B6}" type="presParOf" srcId="{2693B871-E0FE-425E-B309-E26CF532B990}" destId="{B87D9799-FD44-4EE4-B37A-29AE39F54ADA}" srcOrd="14" destOrd="0" presId="urn:microsoft.com/office/officeart/2008/layout/LinedList"/>
    <dgm:cxn modelId="{3E1E0AB5-FC52-4E8D-B959-9BE2F4F3E00F}" type="presParOf" srcId="{2693B871-E0FE-425E-B309-E26CF532B990}" destId="{51C904FB-5843-4811-B18B-AE9AE4134D00}" srcOrd="15" destOrd="0" presId="urn:microsoft.com/office/officeart/2008/layout/LinedList"/>
    <dgm:cxn modelId="{04709C05-7BDA-428A-97C4-BD8E0D913522}" type="presParOf" srcId="{51C904FB-5843-4811-B18B-AE9AE4134D00}" destId="{B5840506-E073-4726-911A-078E45260845}" srcOrd="0" destOrd="0" presId="urn:microsoft.com/office/officeart/2008/layout/LinedList"/>
    <dgm:cxn modelId="{88B691A6-5503-4487-AAEE-EB089A47D53F}" type="presParOf" srcId="{51C904FB-5843-4811-B18B-AE9AE4134D00}" destId="{BBC9665E-05FB-473D-88F6-5356BB41DAE1}" srcOrd="1" destOrd="0" presId="urn:microsoft.com/office/officeart/2008/layout/LinedList"/>
    <dgm:cxn modelId="{A9334114-30AB-4C12-B4B4-2E6055D5EE44}" type="presParOf" srcId="{2693B871-E0FE-425E-B309-E26CF532B990}" destId="{5B3D7D54-EEC1-47B4-9B0D-C9418800FCE6}" srcOrd="16" destOrd="0" presId="urn:microsoft.com/office/officeart/2008/layout/LinedList"/>
    <dgm:cxn modelId="{17532BA3-A861-4D0D-A746-CA7240BAE866}" type="presParOf" srcId="{2693B871-E0FE-425E-B309-E26CF532B990}" destId="{1186C576-082A-45B9-92E8-5FBC7E7F2635}" srcOrd="17" destOrd="0" presId="urn:microsoft.com/office/officeart/2008/layout/LinedList"/>
    <dgm:cxn modelId="{A541FE60-0C30-45B0-9B44-5C8AA1219AE6}" type="presParOf" srcId="{1186C576-082A-45B9-92E8-5FBC7E7F2635}" destId="{297C7927-B04C-48A2-9E53-E292F580854A}" srcOrd="0" destOrd="0" presId="urn:microsoft.com/office/officeart/2008/layout/LinedList"/>
    <dgm:cxn modelId="{A789DE45-03C1-4F0E-BB42-DBEF5C784FA4}" type="presParOf" srcId="{1186C576-082A-45B9-92E8-5FBC7E7F2635}" destId="{13BE0456-AE92-4785-9101-4E77470844A4}" srcOrd="1" destOrd="0" presId="urn:microsoft.com/office/officeart/2008/layout/LinedList"/>
    <dgm:cxn modelId="{B649FA05-5333-4A9E-A6B4-5DCFECE69BF0}" type="presParOf" srcId="{2693B871-E0FE-425E-B309-E26CF532B990}" destId="{DF6CA5A1-9DED-4A25-BC4E-B1195BE42414}" srcOrd="18" destOrd="0" presId="urn:microsoft.com/office/officeart/2008/layout/LinedList"/>
    <dgm:cxn modelId="{DE7F9378-5C20-4144-AABB-9812D50F6683}" type="presParOf" srcId="{2693B871-E0FE-425E-B309-E26CF532B990}" destId="{35B5177C-7B80-4F90-B87C-81DFE639BC45}" srcOrd="19" destOrd="0" presId="urn:microsoft.com/office/officeart/2008/layout/LinedList"/>
    <dgm:cxn modelId="{25F33EA3-CFC7-447C-8E8D-79720159BEED}" type="presParOf" srcId="{35B5177C-7B80-4F90-B87C-81DFE639BC45}" destId="{00AADF55-2FF0-432A-ADBC-513F12817D31}" srcOrd="0" destOrd="0" presId="urn:microsoft.com/office/officeart/2008/layout/LinedList"/>
    <dgm:cxn modelId="{17C798CE-2CE9-42EE-868D-AF83D94110BD}" type="presParOf" srcId="{35B5177C-7B80-4F90-B87C-81DFE639BC45}" destId="{78E36053-56C4-4B90-A88E-4697AE390B53}"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38AB361-8D51-475A-9A97-E4C5714E91FE}" type="doc">
      <dgm:prSet loTypeId="urn:microsoft.com/office/officeart/2005/8/layout/vList2" loCatId="list" qsTypeId="urn:microsoft.com/office/officeart/2005/8/quickstyle/simple1#100" qsCatId="simple" csTypeId="urn:microsoft.com/office/officeart/2005/8/colors/accent1_2#40" csCatId="accent1"/>
      <dgm:spPr/>
      <dgm:t>
        <a:bodyPr/>
        <a:lstStyle/>
        <a:p>
          <a:endParaRPr lang="en-US"/>
        </a:p>
      </dgm:t>
    </dgm:pt>
    <dgm:pt modelId="{1B87A205-E6A9-4902-BBDA-5523E2D59BCD}">
      <dgm:prSet/>
      <dgm:spPr/>
      <dgm:t>
        <a:bodyPr/>
        <a:lstStyle/>
        <a:p>
          <a:r>
            <a:rPr lang="en-US" b="1"/>
            <a:t>1. Inspection</a:t>
          </a:r>
          <a:endParaRPr lang="en-US"/>
        </a:p>
      </dgm:t>
    </dgm:pt>
    <dgm:pt modelId="{C18597E1-744E-4B72-B598-ACCE1ED0B73E}" type="parTrans" cxnId="{6761D90B-81A8-4181-9EBE-DFADDD5305CB}">
      <dgm:prSet/>
      <dgm:spPr/>
      <dgm:t>
        <a:bodyPr/>
        <a:lstStyle/>
        <a:p>
          <a:endParaRPr lang="en-US"/>
        </a:p>
      </dgm:t>
    </dgm:pt>
    <dgm:pt modelId="{78582C26-FAFB-4A13-A0B5-88D4A436165A}" type="sibTrans" cxnId="{6761D90B-81A8-4181-9EBE-DFADDD5305CB}">
      <dgm:prSet/>
      <dgm:spPr/>
      <dgm:t>
        <a:bodyPr/>
        <a:lstStyle/>
        <a:p>
          <a:endParaRPr lang="en-US"/>
        </a:p>
      </dgm:t>
    </dgm:pt>
    <dgm:pt modelId="{B75A2AF3-CB61-4A8E-8408-79F8CC07AB61}">
      <dgm:prSet/>
      <dgm:spPr/>
      <dgm:t>
        <a:bodyPr/>
        <a:lstStyle/>
        <a:p>
          <a:r>
            <a:rPr lang="en-US" b="1"/>
            <a:t>2. Auscultation</a:t>
          </a:r>
          <a:endParaRPr lang="en-US"/>
        </a:p>
      </dgm:t>
    </dgm:pt>
    <dgm:pt modelId="{A0CAB785-2F22-46B1-815C-94C9FD2981FD}" type="parTrans" cxnId="{F93F1D8E-5CDB-4FC7-B58C-A8908941853B}">
      <dgm:prSet/>
      <dgm:spPr/>
      <dgm:t>
        <a:bodyPr/>
        <a:lstStyle/>
        <a:p>
          <a:endParaRPr lang="en-US"/>
        </a:p>
      </dgm:t>
    </dgm:pt>
    <dgm:pt modelId="{7CF95489-8A45-4669-B195-282F4A5B9B87}" type="sibTrans" cxnId="{F93F1D8E-5CDB-4FC7-B58C-A8908941853B}">
      <dgm:prSet/>
      <dgm:spPr/>
      <dgm:t>
        <a:bodyPr/>
        <a:lstStyle/>
        <a:p>
          <a:endParaRPr lang="en-US"/>
        </a:p>
      </dgm:t>
    </dgm:pt>
    <dgm:pt modelId="{62B415AB-F32C-4A4D-A3C4-32C9D0D7E315}">
      <dgm:prSet/>
      <dgm:spPr/>
      <dgm:t>
        <a:bodyPr/>
        <a:lstStyle/>
        <a:p>
          <a:r>
            <a:rPr lang="en-US" b="1"/>
            <a:t>3. Percussion</a:t>
          </a:r>
          <a:endParaRPr lang="en-US"/>
        </a:p>
      </dgm:t>
    </dgm:pt>
    <dgm:pt modelId="{35806957-B5EE-48FB-804A-8A9204BF51AC}" type="parTrans" cxnId="{D7F8516E-F7DD-455E-993C-7DE8A73B9768}">
      <dgm:prSet/>
      <dgm:spPr/>
      <dgm:t>
        <a:bodyPr/>
        <a:lstStyle/>
        <a:p>
          <a:endParaRPr lang="en-US"/>
        </a:p>
      </dgm:t>
    </dgm:pt>
    <dgm:pt modelId="{C2606D7A-58A5-4414-A3CD-5F7BBDF05913}" type="sibTrans" cxnId="{D7F8516E-F7DD-455E-993C-7DE8A73B9768}">
      <dgm:prSet/>
      <dgm:spPr/>
      <dgm:t>
        <a:bodyPr/>
        <a:lstStyle/>
        <a:p>
          <a:endParaRPr lang="en-US"/>
        </a:p>
      </dgm:t>
    </dgm:pt>
    <dgm:pt modelId="{60B8779C-C3F9-4AE1-89E8-69B05426743D}">
      <dgm:prSet/>
      <dgm:spPr/>
      <dgm:t>
        <a:bodyPr/>
        <a:lstStyle/>
        <a:p>
          <a:r>
            <a:rPr lang="en-US" b="1"/>
            <a:t>4. Palpation</a:t>
          </a:r>
          <a:endParaRPr lang="en-US"/>
        </a:p>
      </dgm:t>
    </dgm:pt>
    <dgm:pt modelId="{B589B30D-8D73-4DD7-A6EC-61DDC3024952}" type="parTrans" cxnId="{BDBBABF9-9B58-44BF-983E-E89FC85C06B6}">
      <dgm:prSet/>
      <dgm:spPr/>
      <dgm:t>
        <a:bodyPr/>
        <a:lstStyle/>
        <a:p>
          <a:endParaRPr lang="en-US"/>
        </a:p>
      </dgm:t>
    </dgm:pt>
    <dgm:pt modelId="{040D2B0D-E997-45F9-B719-D7A2A912D7D2}" type="sibTrans" cxnId="{BDBBABF9-9B58-44BF-983E-E89FC85C06B6}">
      <dgm:prSet/>
      <dgm:spPr/>
      <dgm:t>
        <a:bodyPr/>
        <a:lstStyle/>
        <a:p>
          <a:endParaRPr lang="en-US"/>
        </a:p>
      </dgm:t>
    </dgm:pt>
    <dgm:pt modelId="{F7CD13D6-D0BD-468C-9499-DC6E165F45F1}" type="pres">
      <dgm:prSet presAssocID="{538AB361-8D51-475A-9A97-E4C5714E91FE}" presName="linear" presStyleCnt="0">
        <dgm:presLayoutVars>
          <dgm:animLvl val="lvl"/>
          <dgm:resizeHandles val="exact"/>
        </dgm:presLayoutVars>
      </dgm:prSet>
      <dgm:spPr/>
    </dgm:pt>
    <dgm:pt modelId="{5C375A7C-EFEB-4D0E-8DA1-D435FD3409AF}" type="pres">
      <dgm:prSet presAssocID="{1B87A205-E6A9-4902-BBDA-5523E2D59BCD}" presName="parentText" presStyleLbl="node1" presStyleIdx="0" presStyleCnt="4">
        <dgm:presLayoutVars>
          <dgm:chMax val="0"/>
          <dgm:bulletEnabled val="1"/>
        </dgm:presLayoutVars>
      </dgm:prSet>
      <dgm:spPr/>
    </dgm:pt>
    <dgm:pt modelId="{59E2B829-07E1-4AC0-BDE5-C290686741E9}" type="pres">
      <dgm:prSet presAssocID="{78582C26-FAFB-4A13-A0B5-88D4A436165A}" presName="spacer" presStyleCnt="0"/>
      <dgm:spPr/>
    </dgm:pt>
    <dgm:pt modelId="{45255E21-293D-4253-A2EB-33E9CB330E3F}" type="pres">
      <dgm:prSet presAssocID="{B75A2AF3-CB61-4A8E-8408-79F8CC07AB61}" presName="parentText" presStyleLbl="node1" presStyleIdx="1" presStyleCnt="4">
        <dgm:presLayoutVars>
          <dgm:chMax val="0"/>
          <dgm:bulletEnabled val="1"/>
        </dgm:presLayoutVars>
      </dgm:prSet>
      <dgm:spPr/>
    </dgm:pt>
    <dgm:pt modelId="{ED9C9950-32D3-489F-86D1-D4AF5F2D096D}" type="pres">
      <dgm:prSet presAssocID="{7CF95489-8A45-4669-B195-282F4A5B9B87}" presName="spacer" presStyleCnt="0"/>
      <dgm:spPr/>
    </dgm:pt>
    <dgm:pt modelId="{C29859C0-286C-4D58-AC34-AAC29CB106F1}" type="pres">
      <dgm:prSet presAssocID="{62B415AB-F32C-4A4D-A3C4-32C9D0D7E315}" presName="parentText" presStyleLbl="node1" presStyleIdx="2" presStyleCnt="4">
        <dgm:presLayoutVars>
          <dgm:chMax val="0"/>
          <dgm:bulletEnabled val="1"/>
        </dgm:presLayoutVars>
      </dgm:prSet>
      <dgm:spPr/>
    </dgm:pt>
    <dgm:pt modelId="{96E8DB26-9F76-4E56-9C9D-835925E99786}" type="pres">
      <dgm:prSet presAssocID="{C2606D7A-58A5-4414-A3CD-5F7BBDF05913}" presName="spacer" presStyleCnt="0"/>
      <dgm:spPr/>
    </dgm:pt>
    <dgm:pt modelId="{AF7DA873-B92A-4F5E-941B-ABD257B0174A}" type="pres">
      <dgm:prSet presAssocID="{60B8779C-C3F9-4AE1-89E8-69B05426743D}" presName="parentText" presStyleLbl="node1" presStyleIdx="3" presStyleCnt="4">
        <dgm:presLayoutVars>
          <dgm:chMax val="0"/>
          <dgm:bulletEnabled val="1"/>
        </dgm:presLayoutVars>
      </dgm:prSet>
      <dgm:spPr/>
    </dgm:pt>
  </dgm:ptLst>
  <dgm:cxnLst>
    <dgm:cxn modelId="{6761D90B-81A8-4181-9EBE-DFADDD5305CB}" srcId="{538AB361-8D51-475A-9A97-E4C5714E91FE}" destId="{1B87A205-E6A9-4902-BBDA-5523E2D59BCD}" srcOrd="0" destOrd="0" parTransId="{C18597E1-744E-4B72-B598-ACCE1ED0B73E}" sibTransId="{78582C26-FAFB-4A13-A0B5-88D4A436165A}"/>
    <dgm:cxn modelId="{ED67B314-B40D-4ED7-A272-F29D8EE30FD9}" type="presOf" srcId="{62B415AB-F32C-4A4D-A3C4-32C9D0D7E315}" destId="{C29859C0-286C-4D58-AC34-AAC29CB106F1}" srcOrd="0" destOrd="0" presId="urn:microsoft.com/office/officeart/2005/8/layout/vList2"/>
    <dgm:cxn modelId="{2A4C302B-F99A-40FB-896F-879EC6E451C6}" type="presOf" srcId="{60B8779C-C3F9-4AE1-89E8-69B05426743D}" destId="{AF7DA873-B92A-4F5E-941B-ABD257B0174A}" srcOrd="0" destOrd="0" presId="urn:microsoft.com/office/officeart/2005/8/layout/vList2"/>
    <dgm:cxn modelId="{D7F8516E-F7DD-455E-993C-7DE8A73B9768}" srcId="{538AB361-8D51-475A-9A97-E4C5714E91FE}" destId="{62B415AB-F32C-4A4D-A3C4-32C9D0D7E315}" srcOrd="2" destOrd="0" parTransId="{35806957-B5EE-48FB-804A-8A9204BF51AC}" sibTransId="{C2606D7A-58A5-4414-A3CD-5F7BBDF05913}"/>
    <dgm:cxn modelId="{F93F1D8E-5CDB-4FC7-B58C-A8908941853B}" srcId="{538AB361-8D51-475A-9A97-E4C5714E91FE}" destId="{B75A2AF3-CB61-4A8E-8408-79F8CC07AB61}" srcOrd="1" destOrd="0" parTransId="{A0CAB785-2F22-46B1-815C-94C9FD2981FD}" sibTransId="{7CF95489-8A45-4669-B195-282F4A5B9B87}"/>
    <dgm:cxn modelId="{9D4C5D9A-5814-435E-9ADF-0810D138591F}" type="presOf" srcId="{B75A2AF3-CB61-4A8E-8408-79F8CC07AB61}" destId="{45255E21-293D-4253-A2EB-33E9CB330E3F}" srcOrd="0" destOrd="0" presId="urn:microsoft.com/office/officeart/2005/8/layout/vList2"/>
    <dgm:cxn modelId="{F9B4D6CC-B4F8-4A47-86D6-8CB145E23464}" type="presOf" srcId="{1B87A205-E6A9-4902-BBDA-5523E2D59BCD}" destId="{5C375A7C-EFEB-4D0E-8DA1-D435FD3409AF}" srcOrd="0" destOrd="0" presId="urn:microsoft.com/office/officeart/2005/8/layout/vList2"/>
    <dgm:cxn modelId="{FBEAE9ED-FCD1-4068-8016-447038F9F5AF}" type="presOf" srcId="{538AB361-8D51-475A-9A97-E4C5714E91FE}" destId="{F7CD13D6-D0BD-468C-9499-DC6E165F45F1}" srcOrd="0" destOrd="0" presId="urn:microsoft.com/office/officeart/2005/8/layout/vList2"/>
    <dgm:cxn modelId="{BDBBABF9-9B58-44BF-983E-E89FC85C06B6}" srcId="{538AB361-8D51-475A-9A97-E4C5714E91FE}" destId="{60B8779C-C3F9-4AE1-89E8-69B05426743D}" srcOrd="3" destOrd="0" parTransId="{B589B30D-8D73-4DD7-A6EC-61DDC3024952}" sibTransId="{040D2B0D-E997-45F9-B719-D7A2A912D7D2}"/>
    <dgm:cxn modelId="{002C494F-0728-4183-96B9-9B2DDEEE0C23}" type="presParOf" srcId="{F7CD13D6-D0BD-468C-9499-DC6E165F45F1}" destId="{5C375A7C-EFEB-4D0E-8DA1-D435FD3409AF}" srcOrd="0" destOrd="0" presId="urn:microsoft.com/office/officeart/2005/8/layout/vList2"/>
    <dgm:cxn modelId="{E06574AE-3BA8-447D-86E8-FD0190809E45}" type="presParOf" srcId="{F7CD13D6-D0BD-468C-9499-DC6E165F45F1}" destId="{59E2B829-07E1-4AC0-BDE5-C290686741E9}" srcOrd="1" destOrd="0" presId="urn:microsoft.com/office/officeart/2005/8/layout/vList2"/>
    <dgm:cxn modelId="{114D67C0-ADD5-4955-8DAA-67E7F7C32B07}" type="presParOf" srcId="{F7CD13D6-D0BD-468C-9499-DC6E165F45F1}" destId="{45255E21-293D-4253-A2EB-33E9CB330E3F}" srcOrd="2" destOrd="0" presId="urn:microsoft.com/office/officeart/2005/8/layout/vList2"/>
    <dgm:cxn modelId="{C4CBE0B0-468F-47A4-86D6-77403591D7D4}" type="presParOf" srcId="{F7CD13D6-D0BD-468C-9499-DC6E165F45F1}" destId="{ED9C9950-32D3-489F-86D1-D4AF5F2D096D}" srcOrd="3" destOrd="0" presId="urn:microsoft.com/office/officeart/2005/8/layout/vList2"/>
    <dgm:cxn modelId="{8FB14CC8-C28F-47AC-95AD-F767BCD89F8C}" type="presParOf" srcId="{F7CD13D6-D0BD-468C-9499-DC6E165F45F1}" destId="{C29859C0-286C-4D58-AC34-AAC29CB106F1}" srcOrd="4" destOrd="0" presId="urn:microsoft.com/office/officeart/2005/8/layout/vList2"/>
    <dgm:cxn modelId="{AF54CC11-99BF-4B00-A7A8-DE7C7AA59570}" type="presParOf" srcId="{F7CD13D6-D0BD-468C-9499-DC6E165F45F1}" destId="{96E8DB26-9F76-4E56-9C9D-835925E99786}" srcOrd="5" destOrd="0" presId="urn:microsoft.com/office/officeart/2005/8/layout/vList2"/>
    <dgm:cxn modelId="{A66E89E8-1B1A-4EDB-8757-BB39E8C9E277}" type="presParOf" srcId="{F7CD13D6-D0BD-468C-9499-DC6E165F45F1}" destId="{AF7DA873-B92A-4F5E-941B-ABD257B0174A}"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B88972A-579F-4C83-AE1D-059B9B18E057}" type="doc">
      <dgm:prSet loTypeId="urn:microsoft.com/office/officeart/2008/layout/LinedList" loCatId="list" qsTypeId="urn:microsoft.com/office/officeart/2005/8/quickstyle/simple1#4" qsCatId="simple" csTypeId="urn:microsoft.com/office/officeart/2005/8/colors/accent1_2#3" csCatId="accent1" phldr="1"/>
      <dgm:spPr/>
      <dgm:t>
        <a:bodyPr/>
        <a:lstStyle/>
        <a:p>
          <a:endParaRPr lang="en-US"/>
        </a:p>
      </dgm:t>
    </dgm:pt>
    <dgm:pt modelId="{049F93E0-330F-4826-8C25-6C5CD60B8C51}">
      <dgm:prSet/>
      <dgm:spPr/>
      <dgm:t>
        <a:bodyPr/>
        <a:lstStyle/>
        <a:p>
          <a:pPr rtl="0">
            <a:lnSpc>
              <a:spcPct val="100000"/>
            </a:lnSpc>
            <a:defRPr cap="all"/>
          </a:pPr>
          <a:r>
            <a:rPr lang="en-US" b="0" u="none" dirty="0">
              <a:latin typeface="Gill Sans MT" panose="020B0502020104020203"/>
            </a:rPr>
            <a:t> </a:t>
          </a:r>
          <a:r>
            <a:rPr lang="en-US" b="0" u="none" dirty="0">
              <a:latin typeface="+mj-lt"/>
            </a:rPr>
            <a:t>Inquire</a:t>
          </a:r>
          <a:endParaRPr lang="en-US" dirty="0">
            <a:latin typeface="+mj-lt"/>
          </a:endParaRPr>
        </a:p>
      </dgm:t>
    </dgm:pt>
    <dgm:pt modelId="{738DE90C-89E1-4A5A-8B5B-D3F8A5D3F8DB}" type="parTrans" cxnId="{B038AAFD-FEAE-4622-9B4D-7CAB874BA036}">
      <dgm:prSet/>
      <dgm:spPr/>
      <dgm:t>
        <a:bodyPr/>
        <a:lstStyle/>
        <a:p>
          <a:endParaRPr lang="en-US"/>
        </a:p>
      </dgm:t>
    </dgm:pt>
    <dgm:pt modelId="{FBA547B8-8DDB-43AA-BC18-4541A4773CEC}" type="sibTrans" cxnId="{B038AAFD-FEAE-4622-9B4D-7CAB874BA036}">
      <dgm:prSet/>
      <dgm:spPr/>
      <dgm:t>
        <a:bodyPr/>
        <a:lstStyle/>
        <a:p>
          <a:endParaRPr lang="en-US"/>
        </a:p>
      </dgm:t>
    </dgm:pt>
    <dgm:pt modelId="{F4FDC5D9-6C7E-4BF0-A521-559B4FA337EC}">
      <dgm:prSet/>
      <dgm:spPr/>
      <dgm:t>
        <a:bodyPr/>
        <a:lstStyle/>
        <a:p>
          <a:pPr>
            <a:lnSpc>
              <a:spcPct val="100000"/>
            </a:lnSpc>
            <a:defRPr cap="all"/>
          </a:pPr>
          <a:r>
            <a:rPr lang="en-US" dirty="0"/>
            <a:t>Skin </a:t>
          </a:r>
        </a:p>
      </dgm:t>
    </dgm:pt>
    <dgm:pt modelId="{98D26485-1BB4-4A64-8C12-3E91C39BFEF6}" type="parTrans" cxnId="{51327C0A-40B0-462C-886C-0BE1ED8F9E38}">
      <dgm:prSet/>
      <dgm:spPr/>
      <dgm:t>
        <a:bodyPr/>
        <a:lstStyle/>
        <a:p>
          <a:endParaRPr lang="en-US"/>
        </a:p>
      </dgm:t>
    </dgm:pt>
    <dgm:pt modelId="{D303AC88-159E-4060-84EA-A30D86559E65}" type="sibTrans" cxnId="{51327C0A-40B0-462C-886C-0BE1ED8F9E38}">
      <dgm:prSet/>
      <dgm:spPr/>
      <dgm:t>
        <a:bodyPr/>
        <a:lstStyle/>
        <a:p>
          <a:endParaRPr lang="en-US"/>
        </a:p>
      </dgm:t>
    </dgm:pt>
    <dgm:pt modelId="{27CA2BD6-F1F3-4DEF-B41D-65F8748D53FC}">
      <dgm:prSet phldr="0"/>
      <dgm:spPr/>
      <dgm:t>
        <a:bodyPr/>
        <a:lstStyle/>
        <a:p>
          <a:pPr>
            <a:lnSpc>
              <a:spcPct val="100000"/>
            </a:lnSpc>
            <a:defRPr cap="all"/>
          </a:pPr>
          <a:r>
            <a:rPr lang="en-US" dirty="0">
              <a:latin typeface="+mj-lt"/>
            </a:rPr>
            <a:t>Shape</a:t>
          </a:r>
        </a:p>
      </dgm:t>
    </dgm:pt>
    <dgm:pt modelId="{A1606BD9-2266-40FF-AC7F-91FFF10DF424}" type="parTrans" cxnId="{76C3D385-0680-451A-9CC8-6BE30C37898D}">
      <dgm:prSet/>
      <dgm:spPr/>
      <dgm:t>
        <a:bodyPr/>
        <a:lstStyle/>
        <a:p>
          <a:endParaRPr lang="en-US"/>
        </a:p>
      </dgm:t>
    </dgm:pt>
    <dgm:pt modelId="{26E8DE7C-2D00-4BCE-AD33-AAF8567F7794}" type="sibTrans" cxnId="{76C3D385-0680-451A-9CC8-6BE30C37898D}">
      <dgm:prSet/>
      <dgm:spPr/>
      <dgm:t>
        <a:bodyPr/>
        <a:lstStyle/>
        <a:p>
          <a:endParaRPr lang="en-US"/>
        </a:p>
      </dgm:t>
    </dgm:pt>
    <dgm:pt modelId="{F355AD96-8C5C-4D22-BD1D-C8A48B41B67B}">
      <dgm:prSet/>
      <dgm:spPr/>
      <dgm:t>
        <a:bodyPr/>
        <a:lstStyle/>
        <a:p>
          <a:pPr>
            <a:lnSpc>
              <a:spcPct val="100000"/>
            </a:lnSpc>
            <a:defRPr cap="all"/>
          </a:pPr>
          <a:r>
            <a:rPr lang="en-US" dirty="0"/>
            <a:t>Movement</a:t>
          </a:r>
        </a:p>
      </dgm:t>
    </dgm:pt>
    <dgm:pt modelId="{57C3011B-663E-427D-9DAD-15DD20C28605}" type="parTrans" cxnId="{0260E81F-E62B-44A6-AC6E-75E6C5E468C7}">
      <dgm:prSet/>
      <dgm:spPr/>
      <dgm:t>
        <a:bodyPr/>
        <a:lstStyle/>
        <a:p>
          <a:endParaRPr lang="en-US"/>
        </a:p>
      </dgm:t>
    </dgm:pt>
    <dgm:pt modelId="{DD46B248-7994-4F97-BB89-1A3C3277F192}" type="sibTrans" cxnId="{0260E81F-E62B-44A6-AC6E-75E6C5E468C7}">
      <dgm:prSet/>
      <dgm:spPr/>
      <dgm:t>
        <a:bodyPr/>
        <a:lstStyle/>
        <a:p>
          <a:endParaRPr lang="en-US"/>
        </a:p>
      </dgm:t>
    </dgm:pt>
    <dgm:pt modelId="{6026CD53-108A-4C33-8048-FB04C4C08DEF}">
      <dgm:prSet/>
      <dgm:spPr/>
      <dgm:t>
        <a:bodyPr/>
        <a:lstStyle/>
        <a:p>
          <a:pPr>
            <a:lnSpc>
              <a:spcPct val="100000"/>
            </a:lnSpc>
            <a:defRPr cap="all"/>
          </a:pPr>
          <a:r>
            <a:rPr lang="en-US" dirty="0"/>
            <a:t>Oral cavity</a:t>
          </a:r>
        </a:p>
      </dgm:t>
    </dgm:pt>
    <dgm:pt modelId="{B0811684-0F09-45BD-B335-9D5A06F1A792}" type="sibTrans" cxnId="{2DD7F157-111E-4492-A413-51342DB99ED1}">
      <dgm:prSet/>
      <dgm:spPr/>
      <dgm:t>
        <a:bodyPr/>
        <a:lstStyle/>
        <a:p>
          <a:endParaRPr lang="en-US"/>
        </a:p>
      </dgm:t>
    </dgm:pt>
    <dgm:pt modelId="{C0344580-81C5-4879-9FB4-51938D4A945F}" type="parTrans" cxnId="{2DD7F157-111E-4492-A413-51342DB99ED1}">
      <dgm:prSet/>
      <dgm:spPr/>
      <dgm:t>
        <a:bodyPr/>
        <a:lstStyle/>
        <a:p>
          <a:endParaRPr lang="en-US"/>
        </a:p>
      </dgm:t>
    </dgm:pt>
    <dgm:pt modelId="{A9CDF4B6-8858-494F-9EFE-B120717598BE}" type="pres">
      <dgm:prSet presAssocID="{5B88972A-579F-4C83-AE1D-059B9B18E057}" presName="vert0" presStyleCnt="0">
        <dgm:presLayoutVars>
          <dgm:dir/>
          <dgm:animOne val="branch"/>
          <dgm:animLvl val="lvl"/>
        </dgm:presLayoutVars>
      </dgm:prSet>
      <dgm:spPr/>
    </dgm:pt>
    <dgm:pt modelId="{39DF58D4-657A-417F-A4E0-32C4D7AC7A72}" type="pres">
      <dgm:prSet presAssocID="{049F93E0-330F-4826-8C25-6C5CD60B8C51}" presName="thickLine" presStyleLbl="alignNode1" presStyleIdx="0" presStyleCnt="5"/>
      <dgm:spPr/>
    </dgm:pt>
    <dgm:pt modelId="{72FC8752-F17A-457F-9097-485D9F4D96C9}" type="pres">
      <dgm:prSet presAssocID="{049F93E0-330F-4826-8C25-6C5CD60B8C51}" presName="horz1" presStyleCnt="0"/>
      <dgm:spPr/>
    </dgm:pt>
    <dgm:pt modelId="{9B2BF9C6-E1FA-4B01-91C5-B35DA9104513}" type="pres">
      <dgm:prSet presAssocID="{049F93E0-330F-4826-8C25-6C5CD60B8C51}" presName="tx1" presStyleLbl="revTx" presStyleIdx="0" presStyleCnt="5"/>
      <dgm:spPr/>
    </dgm:pt>
    <dgm:pt modelId="{FA9DCABC-D059-46B4-A155-DD9A2E5AC036}" type="pres">
      <dgm:prSet presAssocID="{049F93E0-330F-4826-8C25-6C5CD60B8C51}" presName="vert1" presStyleCnt="0"/>
      <dgm:spPr/>
    </dgm:pt>
    <dgm:pt modelId="{ED435F79-618F-458A-B660-73952E346D4B}" type="pres">
      <dgm:prSet presAssocID="{6026CD53-108A-4C33-8048-FB04C4C08DEF}" presName="thickLine" presStyleLbl="alignNode1" presStyleIdx="1" presStyleCnt="5"/>
      <dgm:spPr/>
    </dgm:pt>
    <dgm:pt modelId="{AAAD3935-89F6-4C6D-9C7C-1AA62F5E426C}" type="pres">
      <dgm:prSet presAssocID="{6026CD53-108A-4C33-8048-FB04C4C08DEF}" presName="horz1" presStyleCnt="0"/>
      <dgm:spPr/>
    </dgm:pt>
    <dgm:pt modelId="{0A112F3C-5F75-493C-A642-736B29045008}" type="pres">
      <dgm:prSet presAssocID="{6026CD53-108A-4C33-8048-FB04C4C08DEF}" presName="tx1" presStyleLbl="revTx" presStyleIdx="1" presStyleCnt="5"/>
      <dgm:spPr/>
    </dgm:pt>
    <dgm:pt modelId="{D9F26B12-D07D-4011-BADD-F497396E1B2D}" type="pres">
      <dgm:prSet presAssocID="{6026CD53-108A-4C33-8048-FB04C4C08DEF}" presName="vert1" presStyleCnt="0"/>
      <dgm:spPr/>
    </dgm:pt>
    <dgm:pt modelId="{9D8552B3-2791-433B-B34B-C1D890D3AA89}" type="pres">
      <dgm:prSet presAssocID="{F4FDC5D9-6C7E-4BF0-A521-559B4FA337EC}" presName="thickLine" presStyleLbl="alignNode1" presStyleIdx="2" presStyleCnt="5"/>
      <dgm:spPr/>
    </dgm:pt>
    <dgm:pt modelId="{766C36D8-683F-41AF-9E27-7F00F0F77E12}" type="pres">
      <dgm:prSet presAssocID="{F4FDC5D9-6C7E-4BF0-A521-559B4FA337EC}" presName="horz1" presStyleCnt="0"/>
      <dgm:spPr/>
    </dgm:pt>
    <dgm:pt modelId="{06364401-1A14-4BAB-A3E9-CD5221B3518E}" type="pres">
      <dgm:prSet presAssocID="{F4FDC5D9-6C7E-4BF0-A521-559B4FA337EC}" presName="tx1" presStyleLbl="revTx" presStyleIdx="2" presStyleCnt="5"/>
      <dgm:spPr/>
    </dgm:pt>
    <dgm:pt modelId="{5FB56F2D-7617-42A3-9EF7-CCC1C87C0490}" type="pres">
      <dgm:prSet presAssocID="{F4FDC5D9-6C7E-4BF0-A521-559B4FA337EC}" presName="vert1" presStyleCnt="0"/>
      <dgm:spPr/>
    </dgm:pt>
    <dgm:pt modelId="{D5FBE393-39F3-4C11-8598-341F08322339}" type="pres">
      <dgm:prSet presAssocID="{27CA2BD6-F1F3-4DEF-B41D-65F8748D53FC}" presName="thickLine" presStyleLbl="alignNode1" presStyleIdx="3" presStyleCnt="5"/>
      <dgm:spPr/>
    </dgm:pt>
    <dgm:pt modelId="{F3EE5B90-9951-4527-AD91-0448AA0F305F}" type="pres">
      <dgm:prSet presAssocID="{27CA2BD6-F1F3-4DEF-B41D-65F8748D53FC}" presName="horz1" presStyleCnt="0"/>
      <dgm:spPr/>
    </dgm:pt>
    <dgm:pt modelId="{7019A866-4456-4834-BB93-80247E090442}" type="pres">
      <dgm:prSet presAssocID="{27CA2BD6-F1F3-4DEF-B41D-65F8748D53FC}" presName="tx1" presStyleLbl="revTx" presStyleIdx="3" presStyleCnt="5"/>
      <dgm:spPr/>
    </dgm:pt>
    <dgm:pt modelId="{4EF5B834-7136-42F8-BB3C-0CFBAD07E488}" type="pres">
      <dgm:prSet presAssocID="{27CA2BD6-F1F3-4DEF-B41D-65F8748D53FC}" presName="vert1" presStyleCnt="0"/>
      <dgm:spPr/>
    </dgm:pt>
    <dgm:pt modelId="{229A7C91-1C2C-4912-A3F2-065EA8A93829}" type="pres">
      <dgm:prSet presAssocID="{F355AD96-8C5C-4D22-BD1D-C8A48B41B67B}" presName="thickLine" presStyleLbl="alignNode1" presStyleIdx="4" presStyleCnt="5"/>
      <dgm:spPr/>
    </dgm:pt>
    <dgm:pt modelId="{0F44E915-ACE3-43D9-8A79-8A8BE4BB5420}" type="pres">
      <dgm:prSet presAssocID="{F355AD96-8C5C-4D22-BD1D-C8A48B41B67B}" presName="horz1" presStyleCnt="0"/>
      <dgm:spPr/>
    </dgm:pt>
    <dgm:pt modelId="{53D66812-B591-491A-9D49-D917EE1E60C6}" type="pres">
      <dgm:prSet presAssocID="{F355AD96-8C5C-4D22-BD1D-C8A48B41B67B}" presName="tx1" presStyleLbl="revTx" presStyleIdx="4" presStyleCnt="5"/>
      <dgm:spPr/>
    </dgm:pt>
    <dgm:pt modelId="{C495A44F-EE58-411C-96FB-C8642C32842D}" type="pres">
      <dgm:prSet presAssocID="{F355AD96-8C5C-4D22-BD1D-C8A48B41B67B}" presName="vert1" presStyleCnt="0"/>
      <dgm:spPr/>
    </dgm:pt>
  </dgm:ptLst>
  <dgm:cxnLst>
    <dgm:cxn modelId="{51327C0A-40B0-462C-886C-0BE1ED8F9E38}" srcId="{5B88972A-579F-4C83-AE1D-059B9B18E057}" destId="{F4FDC5D9-6C7E-4BF0-A521-559B4FA337EC}" srcOrd="2" destOrd="0" parTransId="{98D26485-1BB4-4A64-8C12-3E91C39BFEF6}" sibTransId="{D303AC88-159E-4060-84EA-A30D86559E65}"/>
    <dgm:cxn modelId="{A0EB2117-9682-4293-B038-413535BE5E95}" type="presOf" srcId="{F4FDC5D9-6C7E-4BF0-A521-559B4FA337EC}" destId="{06364401-1A14-4BAB-A3E9-CD5221B3518E}" srcOrd="0" destOrd="0" presId="urn:microsoft.com/office/officeart/2008/layout/LinedList"/>
    <dgm:cxn modelId="{0260E81F-E62B-44A6-AC6E-75E6C5E468C7}" srcId="{5B88972A-579F-4C83-AE1D-059B9B18E057}" destId="{F355AD96-8C5C-4D22-BD1D-C8A48B41B67B}" srcOrd="4" destOrd="0" parTransId="{57C3011B-663E-427D-9DAD-15DD20C28605}" sibTransId="{DD46B248-7994-4F97-BB89-1A3C3277F192}"/>
    <dgm:cxn modelId="{6A4E4426-9C68-4048-BFE4-090B29B7F209}" type="presOf" srcId="{F355AD96-8C5C-4D22-BD1D-C8A48B41B67B}" destId="{53D66812-B591-491A-9D49-D917EE1E60C6}" srcOrd="0" destOrd="0" presId="urn:microsoft.com/office/officeart/2008/layout/LinedList"/>
    <dgm:cxn modelId="{150B0A31-77DB-4A91-BEC7-4447B2941A11}" type="presOf" srcId="{27CA2BD6-F1F3-4DEF-B41D-65F8748D53FC}" destId="{7019A866-4456-4834-BB93-80247E090442}" srcOrd="0" destOrd="0" presId="urn:microsoft.com/office/officeart/2008/layout/LinedList"/>
    <dgm:cxn modelId="{8AC6E847-2E68-4568-BC51-700856D09A56}" type="presOf" srcId="{049F93E0-330F-4826-8C25-6C5CD60B8C51}" destId="{9B2BF9C6-E1FA-4B01-91C5-B35DA9104513}" srcOrd="0" destOrd="0" presId="urn:microsoft.com/office/officeart/2008/layout/LinedList"/>
    <dgm:cxn modelId="{D9F54453-9ECF-4AAD-9641-B9BAF5A83E65}" type="presOf" srcId="{5B88972A-579F-4C83-AE1D-059B9B18E057}" destId="{A9CDF4B6-8858-494F-9EFE-B120717598BE}" srcOrd="0" destOrd="0" presId="urn:microsoft.com/office/officeart/2008/layout/LinedList"/>
    <dgm:cxn modelId="{2DD7F157-111E-4492-A413-51342DB99ED1}" srcId="{5B88972A-579F-4C83-AE1D-059B9B18E057}" destId="{6026CD53-108A-4C33-8048-FB04C4C08DEF}" srcOrd="1" destOrd="0" parTransId="{C0344580-81C5-4879-9FB4-51938D4A945F}" sibTransId="{B0811684-0F09-45BD-B335-9D5A06F1A792}"/>
    <dgm:cxn modelId="{76C3D385-0680-451A-9CC8-6BE30C37898D}" srcId="{5B88972A-579F-4C83-AE1D-059B9B18E057}" destId="{27CA2BD6-F1F3-4DEF-B41D-65F8748D53FC}" srcOrd="3" destOrd="0" parTransId="{A1606BD9-2266-40FF-AC7F-91FFF10DF424}" sibTransId="{26E8DE7C-2D00-4BCE-AD33-AAF8567F7794}"/>
    <dgm:cxn modelId="{E69F2BA3-787B-4443-82FD-DE2590BFDC85}" type="presOf" srcId="{6026CD53-108A-4C33-8048-FB04C4C08DEF}" destId="{0A112F3C-5F75-493C-A642-736B29045008}" srcOrd="0" destOrd="0" presId="urn:microsoft.com/office/officeart/2008/layout/LinedList"/>
    <dgm:cxn modelId="{B038AAFD-FEAE-4622-9B4D-7CAB874BA036}" srcId="{5B88972A-579F-4C83-AE1D-059B9B18E057}" destId="{049F93E0-330F-4826-8C25-6C5CD60B8C51}" srcOrd="0" destOrd="0" parTransId="{738DE90C-89E1-4A5A-8B5B-D3F8A5D3F8DB}" sibTransId="{FBA547B8-8DDB-43AA-BC18-4541A4773CEC}"/>
    <dgm:cxn modelId="{039D45F1-9465-488A-8ABB-15356B3F3A41}" type="presParOf" srcId="{A9CDF4B6-8858-494F-9EFE-B120717598BE}" destId="{39DF58D4-657A-417F-A4E0-32C4D7AC7A72}" srcOrd="0" destOrd="0" presId="urn:microsoft.com/office/officeart/2008/layout/LinedList"/>
    <dgm:cxn modelId="{8166F568-801B-4574-82D3-4658C9C20793}" type="presParOf" srcId="{A9CDF4B6-8858-494F-9EFE-B120717598BE}" destId="{72FC8752-F17A-457F-9097-485D9F4D96C9}" srcOrd="1" destOrd="0" presId="urn:microsoft.com/office/officeart/2008/layout/LinedList"/>
    <dgm:cxn modelId="{36B8FC57-771F-484E-843D-0600A30C9CA5}" type="presParOf" srcId="{72FC8752-F17A-457F-9097-485D9F4D96C9}" destId="{9B2BF9C6-E1FA-4B01-91C5-B35DA9104513}" srcOrd="0" destOrd="0" presId="urn:microsoft.com/office/officeart/2008/layout/LinedList"/>
    <dgm:cxn modelId="{7BE0B225-F384-4EA7-B75E-D7875F3C6D7D}" type="presParOf" srcId="{72FC8752-F17A-457F-9097-485D9F4D96C9}" destId="{FA9DCABC-D059-46B4-A155-DD9A2E5AC036}" srcOrd="1" destOrd="0" presId="urn:microsoft.com/office/officeart/2008/layout/LinedList"/>
    <dgm:cxn modelId="{9539359A-28D1-4777-803D-422DCC337B13}" type="presParOf" srcId="{A9CDF4B6-8858-494F-9EFE-B120717598BE}" destId="{ED435F79-618F-458A-B660-73952E346D4B}" srcOrd="2" destOrd="0" presId="urn:microsoft.com/office/officeart/2008/layout/LinedList"/>
    <dgm:cxn modelId="{4B9BC744-B9AE-48EF-BF67-68259030A85C}" type="presParOf" srcId="{A9CDF4B6-8858-494F-9EFE-B120717598BE}" destId="{AAAD3935-89F6-4C6D-9C7C-1AA62F5E426C}" srcOrd="3" destOrd="0" presId="urn:microsoft.com/office/officeart/2008/layout/LinedList"/>
    <dgm:cxn modelId="{40403119-4F71-4EF7-A492-18E68E5AB372}" type="presParOf" srcId="{AAAD3935-89F6-4C6D-9C7C-1AA62F5E426C}" destId="{0A112F3C-5F75-493C-A642-736B29045008}" srcOrd="0" destOrd="0" presId="urn:microsoft.com/office/officeart/2008/layout/LinedList"/>
    <dgm:cxn modelId="{629691B3-09DC-4819-88C1-7A3B5D3431B7}" type="presParOf" srcId="{AAAD3935-89F6-4C6D-9C7C-1AA62F5E426C}" destId="{D9F26B12-D07D-4011-BADD-F497396E1B2D}" srcOrd="1" destOrd="0" presId="urn:microsoft.com/office/officeart/2008/layout/LinedList"/>
    <dgm:cxn modelId="{65468B8D-F757-4ED5-8E54-C35D2DC76641}" type="presParOf" srcId="{A9CDF4B6-8858-494F-9EFE-B120717598BE}" destId="{9D8552B3-2791-433B-B34B-C1D890D3AA89}" srcOrd="4" destOrd="0" presId="urn:microsoft.com/office/officeart/2008/layout/LinedList"/>
    <dgm:cxn modelId="{627872C2-4268-4642-9680-7FD698FB5620}" type="presParOf" srcId="{A9CDF4B6-8858-494F-9EFE-B120717598BE}" destId="{766C36D8-683F-41AF-9E27-7F00F0F77E12}" srcOrd="5" destOrd="0" presId="urn:microsoft.com/office/officeart/2008/layout/LinedList"/>
    <dgm:cxn modelId="{AEB001B9-B4BA-4A4A-B5DF-2D5EF90673E9}" type="presParOf" srcId="{766C36D8-683F-41AF-9E27-7F00F0F77E12}" destId="{06364401-1A14-4BAB-A3E9-CD5221B3518E}" srcOrd="0" destOrd="0" presId="urn:microsoft.com/office/officeart/2008/layout/LinedList"/>
    <dgm:cxn modelId="{9EAE59E0-C1C4-4EAC-BDB2-24BDDE72F91D}" type="presParOf" srcId="{766C36D8-683F-41AF-9E27-7F00F0F77E12}" destId="{5FB56F2D-7617-42A3-9EF7-CCC1C87C0490}" srcOrd="1" destOrd="0" presId="urn:microsoft.com/office/officeart/2008/layout/LinedList"/>
    <dgm:cxn modelId="{B1ED1EA6-11A2-498B-8D87-F650E4D69780}" type="presParOf" srcId="{A9CDF4B6-8858-494F-9EFE-B120717598BE}" destId="{D5FBE393-39F3-4C11-8598-341F08322339}" srcOrd="6" destOrd="0" presId="urn:microsoft.com/office/officeart/2008/layout/LinedList"/>
    <dgm:cxn modelId="{E6F074B1-5A1F-4E71-871C-32079B979C2E}" type="presParOf" srcId="{A9CDF4B6-8858-494F-9EFE-B120717598BE}" destId="{F3EE5B90-9951-4527-AD91-0448AA0F305F}" srcOrd="7" destOrd="0" presId="urn:microsoft.com/office/officeart/2008/layout/LinedList"/>
    <dgm:cxn modelId="{C5FA3FA5-EED4-4984-84CC-2E9720A8C4B6}" type="presParOf" srcId="{F3EE5B90-9951-4527-AD91-0448AA0F305F}" destId="{7019A866-4456-4834-BB93-80247E090442}" srcOrd="0" destOrd="0" presId="urn:microsoft.com/office/officeart/2008/layout/LinedList"/>
    <dgm:cxn modelId="{FB770EFE-43E3-438C-9697-1A068DFA8C2D}" type="presParOf" srcId="{F3EE5B90-9951-4527-AD91-0448AA0F305F}" destId="{4EF5B834-7136-42F8-BB3C-0CFBAD07E488}" srcOrd="1" destOrd="0" presId="urn:microsoft.com/office/officeart/2008/layout/LinedList"/>
    <dgm:cxn modelId="{A9E6DCDA-858E-4041-8E70-7F6E662F50CE}" type="presParOf" srcId="{A9CDF4B6-8858-494F-9EFE-B120717598BE}" destId="{229A7C91-1C2C-4912-A3F2-065EA8A93829}" srcOrd="8" destOrd="0" presId="urn:microsoft.com/office/officeart/2008/layout/LinedList"/>
    <dgm:cxn modelId="{D9B80CBF-A310-4D8C-8DF9-02B88EB34F68}" type="presParOf" srcId="{A9CDF4B6-8858-494F-9EFE-B120717598BE}" destId="{0F44E915-ACE3-43D9-8A79-8A8BE4BB5420}" srcOrd="9" destOrd="0" presId="urn:microsoft.com/office/officeart/2008/layout/LinedList"/>
    <dgm:cxn modelId="{14619AF0-EF87-45F0-AAA8-F36EA4F05EEE}" type="presParOf" srcId="{0F44E915-ACE3-43D9-8A79-8A8BE4BB5420}" destId="{53D66812-B591-491A-9D49-D917EE1E60C6}" srcOrd="0" destOrd="0" presId="urn:microsoft.com/office/officeart/2008/layout/LinedList"/>
    <dgm:cxn modelId="{679D385D-6B84-46AE-85C4-A0F3C08A33B9}" type="presParOf" srcId="{0F44E915-ACE3-43D9-8A79-8A8BE4BB5420}" destId="{C495A44F-EE58-411C-96FB-C8642C32842D}"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EFD7C4-58BB-4828-A43E-E8690A0A2262}">
      <dsp:nvSpPr>
        <dsp:cNvPr id="0" name=""/>
        <dsp:cNvSpPr/>
      </dsp:nvSpPr>
      <dsp:spPr>
        <a:xfrm>
          <a:off x="0" y="63732"/>
          <a:ext cx="10623052" cy="513337"/>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rtl="0">
            <a:lnSpc>
              <a:spcPct val="90000"/>
            </a:lnSpc>
            <a:spcBef>
              <a:spcPct val="0"/>
            </a:spcBef>
            <a:spcAft>
              <a:spcPct val="35000"/>
            </a:spcAft>
            <a:buNone/>
          </a:pPr>
          <a:r>
            <a:rPr lang="en-US" sz="1400" b="1" kern="1200" dirty="0">
              <a:latin typeface="Aptos Display" panose="02110004020202020204"/>
            </a:rPr>
            <a:t>Upon admission</a:t>
          </a:r>
          <a:endParaRPr lang="en-US" sz="1400" b="1" kern="1200" dirty="0"/>
        </a:p>
      </dsp:txBody>
      <dsp:txXfrm>
        <a:off x="25059" y="88791"/>
        <a:ext cx="10572934" cy="463219"/>
      </dsp:txXfrm>
    </dsp:sp>
    <dsp:sp modelId="{063B2323-0C53-400A-A0D7-43387213F36F}">
      <dsp:nvSpPr>
        <dsp:cNvPr id="0" name=""/>
        <dsp:cNvSpPr/>
      </dsp:nvSpPr>
      <dsp:spPr>
        <a:xfrm>
          <a:off x="0" y="614509"/>
          <a:ext cx="10623052" cy="513337"/>
        </a:xfrm>
        <a:prstGeom prst="roundRect">
          <a:avLst/>
        </a:prstGeom>
        <a:solidFill>
          <a:schemeClr val="accent3">
            <a:hueOff val="588166"/>
            <a:satOff val="3530"/>
            <a:lumOff val="268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b="1" kern="1200"/>
            <a:t>According to healthcare provider's order/per facility protocols</a:t>
          </a:r>
          <a:endParaRPr lang="en-US" sz="1300" b="1" kern="1200" dirty="0"/>
        </a:p>
      </dsp:txBody>
      <dsp:txXfrm>
        <a:off x="25059" y="639568"/>
        <a:ext cx="10572934" cy="463219"/>
      </dsp:txXfrm>
    </dsp:sp>
    <dsp:sp modelId="{651D34B3-5686-4DF6-A4D1-4DB4753B1641}">
      <dsp:nvSpPr>
        <dsp:cNvPr id="0" name=""/>
        <dsp:cNvSpPr/>
      </dsp:nvSpPr>
      <dsp:spPr>
        <a:xfrm>
          <a:off x="0" y="1165287"/>
          <a:ext cx="10623052" cy="513337"/>
        </a:xfrm>
        <a:prstGeom prst="roundRect">
          <a:avLst/>
        </a:prstGeom>
        <a:solidFill>
          <a:schemeClr val="accent3">
            <a:hueOff val="1176332"/>
            <a:satOff val="7061"/>
            <a:lumOff val="537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b="1" kern="1200"/>
            <a:t>Before, during, and after surgical/invasive diagnostic procedures, administration of blood products, administration of medications that affect cardiovascular, respiratory, and temperature control function</a:t>
          </a:r>
          <a:endParaRPr lang="en-US" sz="1300" b="1" kern="1200" dirty="0"/>
        </a:p>
      </dsp:txBody>
      <dsp:txXfrm>
        <a:off x="25059" y="1190346"/>
        <a:ext cx="10572934" cy="463219"/>
      </dsp:txXfrm>
    </dsp:sp>
    <dsp:sp modelId="{54E2CF17-8EFF-4734-8F0F-49B6565B91EC}">
      <dsp:nvSpPr>
        <dsp:cNvPr id="0" name=""/>
        <dsp:cNvSpPr/>
      </dsp:nvSpPr>
      <dsp:spPr>
        <a:xfrm>
          <a:off x="0" y="1716064"/>
          <a:ext cx="10623052" cy="513337"/>
        </a:xfrm>
        <a:prstGeom prst="roundRect">
          <a:avLst/>
        </a:prstGeom>
        <a:solidFill>
          <a:schemeClr val="accent3">
            <a:hueOff val="1764498"/>
            <a:satOff val="10591"/>
            <a:lumOff val="8068"/>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b="1" kern="1200"/>
            <a:t>Condition changes</a:t>
          </a:r>
          <a:endParaRPr lang="en-US" sz="1300" b="1" kern="1200" dirty="0"/>
        </a:p>
      </dsp:txBody>
      <dsp:txXfrm>
        <a:off x="25059" y="1741123"/>
        <a:ext cx="10572934" cy="463219"/>
      </dsp:txXfrm>
    </dsp:sp>
    <dsp:sp modelId="{CF1A74F1-9C54-4494-A62D-E0282C93D7EE}">
      <dsp:nvSpPr>
        <dsp:cNvPr id="0" name=""/>
        <dsp:cNvSpPr/>
      </dsp:nvSpPr>
      <dsp:spPr>
        <a:xfrm>
          <a:off x="0" y="2266842"/>
          <a:ext cx="10623052" cy="513337"/>
        </a:xfrm>
        <a:prstGeom prst="roundRect">
          <a:avLst/>
        </a:prstGeom>
        <a:solidFill>
          <a:schemeClr val="accent3">
            <a:hueOff val="2352665"/>
            <a:satOff val="14121"/>
            <a:lumOff val="10757"/>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b="1" kern="1200"/>
            <a:t>Before and after nursing interventions that affect a vital sign (i.e. before a patient previously on bed rest ambulates)</a:t>
          </a:r>
          <a:endParaRPr lang="en-US" sz="1300" b="1" kern="1200" dirty="0"/>
        </a:p>
      </dsp:txBody>
      <dsp:txXfrm>
        <a:off x="25059" y="2291901"/>
        <a:ext cx="10572934" cy="463219"/>
      </dsp:txXfrm>
    </dsp:sp>
    <dsp:sp modelId="{9B9DA2CE-6E95-4A77-8887-DC7AB324DC1A}">
      <dsp:nvSpPr>
        <dsp:cNvPr id="0" name=""/>
        <dsp:cNvSpPr/>
      </dsp:nvSpPr>
      <dsp:spPr>
        <a:xfrm>
          <a:off x="0" y="2817619"/>
          <a:ext cx="10623052" cy="513337"/>
        </a:xfrm>
        <a:prstGeom prst="roundRect">
          <a:avLst/>
        </a:prstGeom>
        <a:solidFill>
          <a:schemeClr val="accent3">
            <a:hueOff val="2940831"/>
            <a:satOff val="17651"/>
            <a:lumOff val="13446"/>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b="1" kern="1200"/>
            <a:t>When a patient reports "feeling funny" or "feeling different"</a:t>
          </a:r>
          <a:endParaRPr lang="en-US" sz="1300" b="1" kern="1200" dirty="0"/>
        </a:p>
      </dsp:txBody>
      <dsp:txXfrm>
        <a:off x="25059" y="2842678"/>
        <a:ext cx="10572934" cy="463219"/>
      </dsp:txXfrm>
    </dsp:sp>
    <dsp:sp modelId="{A8916E78-D2D4-4F0B-9D30-433CE04943B9}">
      <dsp:nvSpPr>
        <dsp:cNvPr id="0" name=""/>
        <dsp:cNvSpPr/>
      </dsp:nvSpPr>
      <dsp:spPr>
        <a:xfrm>
          <a:off x="0" y="3368397"/>
          <a:ext cx="10623052" cy="513337"/>
        </a:xfrm>
        <a:prstGeom prst="roundRect">
          <a:avLst/>
        </a:prstGeom>
        <a:solidFill>
          <a:schemeClr val="accent3">
            <a:hueOff val="3528997"/>
            <a:satOff val="21182"/>
            <a:lumOff val="16136"/>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b="1" kern="1200"/>
            <a:t>Before a patient leaves for pass and upon their return</a:t>
          </a:r>
          <a:endParaRPr lang="en-US" sz="1300" b="1" kern="1200" dirty="0"/>
        </a:p>
      </dsp:txBody>
      <dsp:txXfrm>
        <a:off x="25059" y="3393456"/>
        <a:ext cx="10572934" cy="463219"/>
      </dsp:txXfrm>
    </dsp:sp>
    <dsp:sp modelId="{BFF73E36-EDC1-4343-A64D-B38015244236}">
      <dsp:nvSpPr>
        <dsp:cNvPr id="0" name=""/>
        <dsp:cNvSpPr/>
      </dsp:nvSpPr>
      <dsp:spPr>
        <a:xfrm>
          <a:off x="0" y="3919175"/>
          <a:ext cx="10623052" cy="513337"/>
        </a:xfrm>
        <a:prstGeom prst="roundRect">
          <a:avLst/>
        </a:prstGeom>
        <a:solidFill>
          <a:schemeClr val="accent3">
            <a:hueOff val="4117163"/>
            <a:satOff val="24712"/>
            <a:lumOff val="18825"/>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b="1" kern="1200"/>
            <a:t>Remember, the HCP's order is the </a:t>
          </a:r>
          <a:r>
            <a:rPr lang="en-US" sz="1300" b="1" i="1" kern="1200"/>
            <a:t>minimum </a:t>
          </a:r>
          <a:r>
            <a:rPr lang="en-US" sz="1300" b="1" kern="1200"/>
            <a:t>number of times vitals should be assessed.</a:t>
          </a:r>
          <a:endParaRPr lang="en-US" sz="1300" b="1" kern="1200" dirty="0"/>
        </a:p>
      </dsp:txBody>
      <dsp:txXfrm>
        <a:off x="25059" y="3944234"/>
        <a:ext cx="10572934" cy="46321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BB6921-A357-4DF0-812B-C869434D3C61}">
      <dsp:nvSpPr>
        <dsp:cNvPr id="0" name=""/>
        <dsp:cNvSpPr/>
      </dsp:nvSpPr>
      <dsp:spPr>
        <a:xfrm>
          <a:off x="10813" y="158373"/>
          <a:ext cx="1115575" cy="103255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1965F82-6673-486E-81CA-86F06FA63B11}">
      <dsp:nvSpPr>
        <dsp:cNvPr id="0" name=""/>
        <dsp:cNvSpPr/>
      </dsp:nvSpPr>
      <dsp:spPr>
        <a:xfrm>
          <a:off x="10813" y="1358120"/>
          <a:ext cx="3187359" cy="11627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89000">
            <a:lnSpc>
              <a:spcPct val="100000"/>
            </a:lnSpc>
            <a:spcBef>
              <a:spcPct val="0"/>
            </a:spcBef>
            <a:spcAft>
              <a:spcPct val="35000"/>
            </a:spcAft>
            <a:buNone/>
            <a:defRPr b="1"/>
          </a:pPr>
          <a:r>
            <a:rPr lang="en-US" sz="2000" kern="1200" dirty="0">
              <a:solidFill>
                <a:schemeClr val="accent1"/>
              </a:solidFill>
            </a:rPr>
            <a:t>Regulated by the </a:t>
          </a:r>
          <a:r>
            <a:rPr lang="en-US" sz="2000" b="1" kern="1200" dirty="0">
              <a:solidFill>
                <a:schemeClr val="accent1"/>
              </a:solidFill>
            </a:rPr>
            <a:t>sympathetic and parasympathetic</a:t>
          </a:r>
          <a:r>
            <a:rPr lang="en-US" sz="2000" kern="1200" dirty="0">
              <a:solidFill>
                <a:schemeClr val="accent1"/>
              </a:solidFill>
            </a:rPr>
            <a:t> nervous system</a:t>
          </a:r>
        </a:p>
      </dsp:txBody>
      <dsp:txXfrm>
        <a:off x="10813" y="1358120"/>
        <a:ext cx="3187359" cy="1162756"/>
      </dsp:txXfrm>
    </dsp:sp>
    <dsp:sp modelId="{6C8D953A-78E5-4095-8A08-23D7289FFA5A}">
      <dsp:nvSpPr>
        <dsp:cNvPr id="0" name=""/>
        <dsp:cNvSpPr/>
      </dsp:nvSpPr>
      <dsp:spPr>
        <a:xfrm>
          <a:off x="10813" y="2598642"/>
          <a:ext cx="3187359" cy="1447986"/>
        </a:xfrm>
        <a:prstGeom prst="rect">
          <a:avLst/>
        </a:prstGeom>
        <a:noFill/>
        <a:ln>
          <a:noFill/>
        </a:ln>
        <a:effectLst/>
      </dsp:spPr>
      <dsp:style>
        <a:lnRef idx="0">
          <a:scrgbClr r="0" g="0" b="0"/>
        </a:lnRef>
        <a:fillRef idx="0">
          <a:scrgbClr r="0" g="0" b="0"/>
        </a:fillRef>
        <a:effectRef idx="0">
          <a:scrgbClr r="0" g="0" b="0"/>
        </a:effectRef>
        <a:fontRef idx="minor"/>
      </dsp:style>
    </dsp:sp>
    <dsp:sp modelId="{F8D8DB23-5892-42F2-8D18-BF92CFD8E58D}">
      <dsp:nvSpPr>
        <dsp:cNvPr id="0" name=""/>
        <dsp:cNvSpPr/>
      </dsp:nvSpPr>
      <dsp:spPr>
        <a:xfrm>
          <a:off x="3755960" y="158373"/>
          <a:ext cx="1115575" cy="103255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06BCFB1-DA98-4F15-9990-BF832E04A072}">
      <dsp:nvSpPr>
        <dsp:cNvPr id="0" name=""/>
        <dsp:cNvSpPr/>
      </dsp:nvSpPr>
      <dsp:spPr>
        <a:xfrm>
          <a:off x="3755960" y="1358120"/>
          <a:ext cx="3187359" cy="11627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89000">
            <a:lnSpc>
              <a:spcPct val="100000"/>
            </a:lnSpc>
            <a:spcBef>
              <a:spcPct val="0"/>
            </a:spcBef>
            <a:spcAft>
              <a:spcPct val="35000"/>
            </a:spcAft>
            <a:buNone/>
            <a:defRPr b="1"/>
          </a:pPr>
          <a:r>
            <a:rPr lang="en-US" sz="2000" kern="1200" dirty="0">
              <a:solidFill>
                <a:schemeClr val="accent1"/>
              </a:solidFill>
            </a:rPr>
            <a:t>Radial pulse is commonly assessed because it is easily palpable</a:t>
          </a:r>
        </a:p>
      </dsp:txBody>
      <dsp:txXfrm>
        <a:off x="3755960" y="1358120"/>
        <a:ext cx="3187359" cy="1162756"/>
      </dsp:txXfrm>
    </dsp:sp>
    <dsp:sp modelId="{2BAF5CB8-AF00-4418-BCF1-464F70DE1F26}">
      <dsp:nvSpPr>
        <dsp:cNvPr id="0" name=""/>
        <dsp:cNvSpPr/>
      </dsp:nvSpPr>
      <dsp:spPr>
        <a:xfrm>
          <a:off x="3755960" y="2598642"/>
          <a:ext cx="3187359" cy="14479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66750">
            <a:lnSpc>
              <a:spcPct val="100000"/>
            </a:lnSpc>
            <a:spcBef>
              <a:spcPct val="0"/>
            </a:spcBef>
            <a:spcAft>
              <a:spcPct val="35000"/>
            </a:spcAft>
            <a:buNone/>
          </a:pPr>
          <a:r>
            <a:rPr lang="en-US" sz="1500" kern="1200" dirty="0">
              <a:solidFill>
                <a:schemeClr val="accent1"/>
              </a:solidFill>
            </a:rPr>
            <a:t>When radial pulse cannot be felt due to a cast, dressing, or if it is abnormal, assess apical pulse (5th intercostal space midclavicular line)</a:t>
          </a:r>
        </a:p>
        <a:p>
          <a:pPr marL="0" lvl="0" indent="0" algn="l" defTabSz="666750">
            <a:lnSpc>
              <a:spcPct val="100000"/>
            </a:lnSpc>
            <a:spcBef>
              <a:spcPct val="0"/>
            </a:spcBef>
            <a:spcAft>
              <a:spcPct val="35000"/>
            </a:spcAft>
            <a:buNone/>
          </a:pPr>
          <a:r>
            <a:rPr lang="en-US" sz="1500" kern="1200" dirty="0">
              <a:solidFill>
                <a:schemeClr val="accent1"/>
              </a:solidFill>
            </a:rPr>
            <a:t>If the patient's condition deteriorates, </a:t>
          </a:r>
          <a:r>
            <a:rPr lang="en-US" sz="1500" b="1" kern="1200" dirty="0">
              <a:solidFill>
                <a:schemeClr val="accent1"/>
              </a:solidFill>
            </a:rPr>
            <a:t>carotid artery pulse is assessed </a:t>
          </a:r>
          <a:endParaRPr lang="en-US" sz="1500" kern="1200" dirty="0">
            <a:solidFill>
              <a:schemeClr val="accent1"/>
            </a:solidFill>
          </a:endParaRPr>
        </a:p>
      </dsp:txBody>
      <dsp:txXfrm>
        <a:off x="3755960" y="2598642"/>
        <a:ext cx="3187359" cy="1447986"/>
      </dsp:txXfrm>
    </dsp:sp>
    <dsp:sp modelId="{0FA654F0-2D0C-4C31-A069-B64F8196D688}">
      <dsp:nvSpPr>
        <dsp:cNvPr id="0" name=""/>
        <dsp:cNvSpPr/>
      </dsp:nvSpPr>
      <dsp:spPr>
        <a:xfrm>
          <a:off x="7501108" y="158373"/>
          <a:ext cx="1115575" cy="103255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DBAE208-B21B-4188-8517-14B809106BD9}">
      <dsp:nvSpPr>
        <dsp:cNvPr id="0" name=""/>
        <dsp:cNvSpPr/>
      </dsp:nvSpPr>
      <dsp:spPr>
        <a:xfrm>
          <a:off x="7501108" y="1358120"/>
          <a:ext cx="3187359" cy="11627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89000">
            <a:lnSpc>
              <a:spcPct val="100000"/>
            </a:lnSpc>
            <a:spcBef>
              <a:spcPct val="0"/>
            </a:spcBef>
            <a:spcAft>
              <a:spcPct val="35000"/>
            </a:spcAft>
            <a:buNone/>
            <a:defRPr b="1"/>
          </a:pPr>
          <a:r>
            <a:rPr lang="en-US" sz="2000" kern="1200" dirty="0">
              <a:solidFill>
                <a:schemeClr val="accent1"/>
              </a:solidFill>
            </a:rPr>
            <a:t>Characteristics of a pulse:</a:t>
          </a:r>
        </a:p>
      </dsp:txBody>
      <dsp:txXfrm>
        <a:off x="7501108" y="1358120"/>
        <a:ext cx="3187359" cy="1162756"/>
      </dsp:txXfrm>
    </dsp:sp>
    <dsp:sp modelId="{C7D35524-C010-470D-AA37-03EC6D990787}">
      <dsp:nvSpPr>
        <dsp:cNvPr id="0" name=""/>
        <dsp:cNvSpPr/>
      </dsp:nvSpPr>
      <dsp:spPr>
        <a:xfrm>
          <a:off x="7511913" y="2043179"/>
          <a:ext cx="3187359" cy="14479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66750">
            <a:lnSpc>
              <a:spcPct val="100000"/>
            </a:lnSpc>
            <a:spcBef>
              <a:spcPct val="0"/>
            </a:spcBef>
            <a:spcAft>
              <a:spcPct val="35000"/>
            </a:spcAft>
            <a:buNone/>
          </a:pPr>
          <a:r>
            <a:rPr lang="en-US" sz="1500" b="0" kern="1200" dirty="0">
              <a:solidFill>
                <a:schemeClr val="accent1"/>
              </a:solidFill>
            </a:rPr>
            <a:t>Rate: Palpate for 30 seconds if regular and multiply by 2. Palpate for 60 seconds if irregular.</a:t>
          </a:r>
        </a:p>
        <a:p>
          <a:pPr marL="0" lvl="0" indent="0" algn="l" defTabSz="666750">
            <a:lnSpc>
              <a:spcPct val="100000"/>
            </a:lnSpc>
            <a:spcBef>
              <a:spcPct val="0"/>
            </a:spcBef>
            <a:spcAft>
              <a:spcPct val="35000"/>
            </a:spcAft>
            <a:buNone/>
          </a:pPr>
          <a:r>
            <a:rPr lang="en-US" sz="1500" b="1" kern="1200" dirty="0">
              <a:solidFill>
                <a:schemeClr val="accent1"/>
              </a:solidFill>
            </a:rPr>
            <a:t>Rhythm</a:t>
          </a:r>
          <a:r>
            <a:rPr lang="en-US" sz="1500" kern="1200" dirty="0">
              <a:solidFill>
                <a:schemeClr val="accent1"/>
              </a:solidFill>
            </a:rPr>
            <a:t>: regular, irregular, regularly irregular, irregularly irregular</a:t>
          </a:r>
        </a:p>
        <a:p>
          <a:pPr marL="0" lvl="0" indent="0" algn="l" defTabSz="666750">
            <a:lnSpc>
              <a:spcPct val="100000"/>
            </a:lnSpc>
            <a:spcBef>
              <a:spcPct val="0"/>
            </a:spcBef>
            <a:spcAft>
              <a:spcPct val="35000"/>
            </a:spcAft>
            <a:buNone/>
          </a:pPr>
          <a:r>
            <a:rPr lang="en-US" sz="1500" b="1" kern="1200" dirty="0">
              <a:solidFill>
                <a:schemeClr val="accent1"/>
              </a:solidFill>
            </a:rPr>
            <a:t>Strength</a:t>
          </a:r>
          <a:r>
            <a:rPr lang="en-US" sz="1500" kern="1200" dirty="0">
              <a:solidFill>
                <a:schemeClr val="accent1"/>
              </a:solidFill>
            </a:rPr>
            <a:t>: 0, +1, +2, +3, +4</a:t>
          </a:r>
        </a:p>
        <a:p>
          <a:pPr marL="0" lvl="0" indent="0" algn="l" defTabSz="666750">
            <a:lnSpc>
              <a:spcPct val="100000"/>
            </a:lnSpc>
            <a:spcBef>
              <a:spcPct val="0"/>
            </a:spcBef>
            <a:spcAft>
              <a:spcPct val="35000"/>
            </a:spcAft>
            <a:buNone/>
          </a:pPr>
          <a:r>
            <a:rPr lang="en-US" sz="1500" b="1" kern="1200" dirty="0">
              <a:solidFill>
                <a:schemeClr val="accent1"/>
              </a:solidFill>
            </a:rPr>
            <a:t>Equality: </a:t>
          </a:r>
          <a:r>
            <a:rPr lang="en-US" sz="1500" kern="1200" dirty="0">
              <a:solidFill>
                <a:schemeClr val="accent1"/>
              </a:solidFill>
            </a:rPr>
            <a:t>Is it equal bilaterally?</a:t>
          </a:r>
        </a:p>
      </dsp:txBody>
      <dsp:txXfrm>
        <a:off x="7511913" y="2043179"/>
        <a:ext cx="3187359" cy="144798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36C2D3-A93B-44EE-AED0-259F78DAB3CC}">
      <dsp:nvSpPr>
        <dsp:cNvPr id="0" name=""/>
        <dsp:cNvSpPr/>
      </dsp:nvSpPr>
      <dsp:spPr>
        <a:xfrm>
          <a:off x="0" y="6445"/>
          <a:ext cx="6768551" cy="65520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rtl="0">
            <a:lnSpc>
              <a:spcPct val="90000"/>
            </a:lnSpc>
            <a:spcBef>
              <a:spcPct val="0"/>
            </a:spcBef>
            <a:spcAft>
              <a:spcPct val="35000"/>
            </a:spcAft>
            <a:buNone/>
          </a:pPr>
          <a:r>
            <a:rPr lang="en-US" sz="1400" b="1" kern="1200">
              <a:solidFill>
                <a:srgbClr val="FFFFFF"/>
              </a:solidFill>
              <a:latin typeface="Aptos"/>
              <a:ea typeface="+mn-ea"/>
              <a:cs typeface="Times New Roman"/>
            </a:rPr>
            <a:t>Respiration</a:t>
          </a:r>
          <a:r>
            <a:rPr lang="en-US" sz="1400" kern="1200">
              <a:solidFill>
                <a:srgbClr val="FFFFFF"/>
              </a:solidFill>
              <a:latin typeface="Aptos"/>
              <a:ea typeface="+mn-ea"/>
              <a:cs typeface="Times New Roman"/>
            </a:rPr>
            <a:t> is the mechanism that the body uses to exchange gases between the atmosphere and the blood and between the blood and the cells</a:t>
          </a:r>
        </a:p>
      </dsp:txBody>
      <dsp:txXfrm>
        <a:off x="31984" y="38429"/>
        <a:ext cx="6704583" cy="591232"/>
      </dsp:txXfrm>
    </dsp:sp>
    <dsp:sp modelId="{500F0C3B-01DD-417E-8234-BD0C85D0AC0F}">
      <dsp:nvSpPr>
        <dsp:cNvPr id="0" name=""/>
        <dsp:cNvSpPr/>
      </dsp:nvSpPr>
      <dsp:spPr>
        <a:xfrm>
          <a:off x="0" y="762445"/>
          <a:ext cx="6768551" cy="65520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rtl="0">
            <a:lnSpc>
              <a:spcPct val="90000"/>
            </a:lnSpc>
            <a:spcBef>
              <a:spcPct val="0"/>
            </a:spcBef>
            <a:spcAft>
              <a:spcPct val="35000"/>
            </a:spcAft>
            <a:buNone/>
          </a:pPr>
          <a:r>
            <a:rPr lang="en-US" sz="1400" kern="1200">
              <a:solidFill>
                <a:srgbClr val="FFFFFF"/>
              </a:solidFill>
              <a:latin typeface="Aptos" panose="02110004020202020204"/>
              <a:ea typeface="+mn-ea"/>
              <a:cs typeface="+mn-cs"/>
            </a:rPr>
            <a:t>Involves </a:t>
          </a:r>
          <a:r>
            <a:rPr lang="en-US" sz="1400" b="1" kern="1200" dirty="0">
              <a:solidFill>
                <a:srgbClr val="FFFFFF"/>
              </a:solidFill>
              <a:latin typeface="Aptos" panose="02110004020202020204"/>
              <a:ea typeface="+mn-ea"/>
              <a:cs typeface="+mn-cs"/>
            </a:rPr>
            <a:t>ventilation, diffusion, and perfusion </a:t>
          </a:r>
        </a:p>
      </dsp:txBody>
      <dsp:txXfrm>
        <a:off x="31984" y="794429"/>
        <a:ext cx="6704583" cy="591232"/>
      </dsp:txXfrm>
    </dsp:sp>
    <dsp:sp modelId="{E50BECC8-0721-477E-90BC-ACB0B269CF8E}">
      <dsp:nvSpPr>
        <dsp:cNvPr id="0" name=""/>
        <dsp:cNvSpPr/>
      </dsp:nvSpPr>
      <dsp:spPr>
        <a:xfrm>
          <a:off x="0" y="1518445"/>
          <a:ext cx="6768551" cy="65520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rtl="0">
            <a:lnSpc>
              <a:spcPct val="90000"/>
            </a:lnSpc>
            <a:spcBef>
              <a:spcPct val="0"/>
            </a:spcBef>
            <a:spcAft>
              <a:spcPct val="35000"/>
            </a:spcAft>
            <a:buNone/>
          </a:pPr>
          <a:r>
            <a:rPr lang="en-US" sz="1400" b="0" kern="1200">
              <a:solidFill>
                <a:srgbClr val="FFFFFF"/>
              </a:solidFill>
              <a:latin typeface="Aptos"/>
              <a:ea typeface="+mn-ea"/>
              <a:cs typeface="Times New Roman"/>
            </a:rPr>
            <a:t>Respiratory center</a:t>
          </a:r>
          <a:r>
            <a:rPr lang="en-US" sz="1400" kern="1200">
              <a:solidFill>
                <a:srgbClr val="FFFFFF"/>
              </a:solidFill>
              <a:latin typeface="Aptos"/>
              <a:ea typeface="+mn-ea"/>
              <a:cs typeface="Times New Roman"/>
            </a:rPr>
            <a:t> in brainstem regulates the involuntary control of respirations</a:t>
          </a:r>
        </a:p>
      </dsp:txBody>
      <dsp:txXfrm>
        <a:off x="31984" y="1550429"/>
        <a:ext cx="6704583" cy="591232"/>
      </dsp:txXfrm>
    </dsp:sp>
    <dsp:sp modelId="{68951EDD-75FD-47F2-90AA-D3F6FF0EC095}">
      <dsp:nvSpPr>
        <dsp:cNvPr id="0" name=""/>
        <dsp:cNvSpPr/>
      </dsp:nvSpPr>
      <dsp:spPr>
        <a:xfrm>
          <a:off x="0" y="2274445"/>
          <a:ext cx="6768551" cy="65520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rtl="0">
            <a:lnSpc>
              <a:spcPct val="90000"/>
            </a:lnSpc>
            <a:spcBef>
              <a:spcPct val="0"/>
            </a:spcBef>
            <a:spcAft>
              <a:spcPct val="35000"/>
            </a:spcAft>
            <a:buNone/>
          </a:pPr>
          <a:r>
            <a:rPr lang="en-US" sz="1400" b="1" kern="1200">
              <a:solidFill>
                <a:srgbClr val="FFFFFF"/>
              </a:solidFill>
              <a:latin typeface="Aptos"/>
              <a:ea typeface="+mn-ea"/>
              <a:cs typeface="Times New Roman"/>
            </a:rPr>
            <a:t>Elevated CO2 level </a:t>
          </a:r>
          <a:r>
            <a:rPr lang="en-US" sz="1400" kern="1200">
              <a:solidFill>
                <a:srgbClr val="FFFFFF"/>
              </a:solidFill>
              <a:latin typeface="Aptos"/>
              <a:ea typeface="+mn-ea"/>
              <a:cs typeface="Times New Roman"/>
            </a:rPr>
            <a:t>causes the respiratory control system in the brain to increase the rate and depth of breathing</a:t>
          </a:r>
        </a:p>
      </dsp:txBody>
      <dsp:txXfrm>
        <a:off x="31984" y="2306429"/>
        <a:ext cx="6704583" cy="591232"/>
      </dsp:txXfrm>
    </dsp:sp>
    <dsp:sp modelId="{26E7CA8B-3020-46E2-A938-2D8BBC7C1A7E}">
      <dsp:nvSpPr>
        <dsp:cNvPr id="0" name=""/>
        <dsp:cNvSpPr/>
      </dsp:nvSpPr>
      <dsp:spPr>
        <a:xfrm>
          <a:off x="0" y="3030445"/>
          <a:ext cx="6768551" cy="65520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rtl="0">
            <a:lnSpc>
              <a:spcPct val="90000"/>
            </a:lnSpc>
            <a:spcBef>
              <a:spcPct val="0"/>
            </a:spcBef>
            <a:spcAft>
              <a:spcPct val="35000"/>
            </a:spcAft>
            <a:buNone/>
          </a:pPr>
          <a:r>
            <a:rPr lang="en-US" sz="1400" b="1" kern="1200" dirty="0">
              <a:solidFill>
                <a:srgbClr val="FFFFFF"/>
              </a:solidFill>
              <a:latin typeface="Aptos" panose="02110004020202020204"/>
              <a:ea typeface="+mn-ea"/>
              <a:cs typeface="+mn-cs"/>
            </a:rPr>
            <a:t>Factors affecting respiration</a:t>
          </a:r>
          <a:r>
            <a:rPr lang="en-US" sz="1400" kern="1200" dirty="0">
              <a:solidFill>
                <a:srgbClr val="FFFFFF"/>
              </a:solidFill>
              <a:latin typeface="Aptos" panose="02110004020202020204"/>
              <a:ea typeface="+mn-ea"/>
              <a:cs typeface="+mn-cs"/>
            </a:rPr>
            <a:t> include exercise, acute pain, anxiety, smoking, body position, medications, neurological injury, and hemoglobin function</a:t>
          </a:r>
        </a:p>
      </dsp:txBody>
      <dsp:txXfrm>
        <a:off x="31984" y="3062429"/>
        <a:ext cx="6704583" cy="59123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C03888-BF1D-4B38-B110-B3106823BFBB}">
      <dsp:nvSpPr>
        <dsp:cNvPr id="0" name=""/>
        <dsp:cNvSpPr/>
      </dsp:nvSpPr>
      <dsp:spPr>
        <a:xfrm>
          <a:off x="9242" y="1145718"/>
          <a:ext cx="2762398" cy="1657439"/>
        </a:xfrm>
        <a:prstGeom prst="roundRect">
          <a:avLst>
            <a:gd name="adj" fmla="val 10000"/>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US" sz="3900" kern="1200"/>
            <a:t>Inspect </a:t>
          </a:r>
        </a:p>
      </dsp:txBody>
      <dsp:txXfrm>
        <a:off x="57787" y="1194263"/>
        <a:ext cx="2665308" cy="1560349"/>
      </dsp:txXfrm>
    </dsp:sp>
    <dsp:sp modelId="{90E304BC-429D-40FD-A65C-E4D86C68A75C}">
      <dsp:nvSpPr>
        <dsp:cNvPr id="0" name=""/>
        <dsp:cNvSpPr/>
      </dsp:nvSpPr>
      <dsp:spPr>
        <a:xfrm>
          <a:off x="3047880" y="1631900"/>
          <a:ext cx="585628" cy="685074"/>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89050">
            <a:lnSpc>
              <a:spcPct val="90000"/>
            </a:lnSpc>
            <a:spcBef>
              <a:spcPct val="0"/>
            </a:spcBef>
            <a:spcAft>
              <a:spcPct val="35000"/>
            </a:spcAft>
            <a:buNone/>
          </a:pPr>
          <a:endParaRPr lang="en-US" sz="2900" kern="1200"/>
        </a:p>
      </dsp:txBody>
      <dsp:txXfrm>
        <a:off x="3047880" y="1768915"/>
        <a:ext cx="409940" cy="411044"/>
      </dsp:txXfrm>
    </dsp:sp>
    <dsp:sp modelId="{4C1D5470-17AB-426A-A633-9A2AB99A9CA4}">
      <dsp:nvSpPr>
        <dsp:cNvPr id="0" name=""/>
        <dsp:cNvSpPr/>
      </dsp:nvSpPr>
      <dsp:spPr>
        <a:xfrm>
          <a:off x="3876600" y="1145718"/>
          <a:ext cx="2762398" cy="1657439"/>
        </a:xfrm>
        <a:prstGeom prst="roundRect">
          <a:avLst>
            <a:gd name="adj" fmla="val 10000"/>
          </a:avLst>
        </a:prstGeom>
        <a:solidFill>
          <a:schemeClr val="accent5">
            <a:hueOff val="-6076075"/>
            <a:satOff val="-413"/>
            <a:lumOff val="98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US" sz="3900" kern="1200"/>
            <a:t>Auscultate </a:t>
          </a:r>
        </a:p>
      </dsp:txBody>
      <dsp:txXfrm>
        <a:off x="3925145" y="1194263"/>
        <a:ext cx="2665308" cy="1560349"/>
      </dsp:txXfrm>
    </dsp:sp>
    <dsp:sp modelId="{652C550F-D40B-4310-B21A-64E1DC7DE24B}">
      <dsp:nvSpPr>
        <dsp:cNvPr id="0" name=""/>
        <dsp:cNvSpPr/>
      </dsp:nvSpPr>
      <dsp:spPr>
        <a:xfrm>
          <a:off x="6915239" y="1631900"/>
          <a:ext cx="585628" cy="685074"/>
        </a:xfrm>
        <a:prstGeom prst="rightArrow">
          <a:avLst>
            <a:gd name="adj1" fmla="val 60000"/>
            <a:gd name="adj2" fmla="val 50000"/>
          </a:avLst>
        </a:prstGeom>
        <a:solidFill>
          <a:schemeClr val="accent5">
            <a:hueOff val="-12152150"/>
            <a:satOff val="-826"/>
            <a:lumOff val="1961"/>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89050">
            <a:lnSpc>
              <a:spcPct val="90000"/>
            </a:lnSpc>
            <a:spcBef>
              <a:spcPct val="0"/>
            </a:spcBef>
            <a:spcAft>
              <a:spcPct val="35000"/>
            </a:spcAft>
            <a:buNone/>
          </a:pPr>
          <a:endParaRPr lang="en-US" sz="2900" kern="1200"/>
        </a:p>
      </dsp:txBody>
      <dsp:txXfrm>
        <a:off x="6915239" y="1768915"/>
        <a:ext cx="409940" cy="411044"/>
      </dsp:txXfrm>
    </dsp:sp>
    <dsp:sp modelId="{33DE2DA0-1304-4913-9740-127893DC99F0}">
      <dsp:nvSpPr>
        <dsp:cNvPr id="0" name=""/>
        <dsp:cNvSpPr/>
      </dsp:nvSpPr>
      <dsp:spPr>
        <a:xfrm>
          <a:off x="7743958" y="1145718"/>
          <a:ext cx="2762398" cy="1657439"/>
        </a:xfrm>
        <a:prstGeom prst="roundRect">
          <a:avLst>
            <a:gd name="adj" fmla="val 10000"/>
          </a:avLst>
        </a:prstGeom>
        <a:solidFill>
          <a:schemeClr val="accent5">
            <a:hueOff val="-12152150"/>
            <a:satOff val="-826"/>
            <a:lumOff val="19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US" sz="3900" kern="1200"/>
            <a:t>Palpate</a:t>
          </a:r>
        </a:p>
      </dsp:txBody>
      <dsp:txXfrm>
        <a:off x="7792503" y="1194263"/>
        <a:ext cx="2665308" cy="156034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B8389A-3ABE-4B99-B646-E92737C4C349}">
      <dsp:nvSpPr>
        <dsp:cNvPr id="0" name=""/>
        <dsp:cNvSpPr/>
      </dsp:nvSpPr>
      <dsp:spPr>
        <a:xfrm>
          <a:off x="0" y="594"/>
          <a:ext cx="6172199"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A927DA1-1E70-4CF1-86ED-89E226F3F02F}">
      <dsp:nvSpPr>
        <dsp:cNvPr id="0" name=""/>
        <dsp:cNvSpPr/>
      </dsp:nvSpPr>
      <dsp:spPr>
        <a:xfrm>
          <a:off x="0" y="594"/>
          <a:ext cx="6172199" cy="4872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solidFill>
                <a:schemeClr val="accent1"/>
              </a:solidFill>
            </a:rPr>
            <a:t>Chest pain or tightness</a:t>
          </a:r>
        </a:p>
      </dsp:txBody>
      <dsp:txXfrm>
        <a:off x="0" y="594"/>
        <a:ext cx="6172199" cy="487243"/>
      </dsp:txXfrm>
    </dsp:sp>
    <dsp:sp modelId="{E1E47C25-E7C4-495A-BA18-5F00CDB6802D}">
      <dsp:nvSpPr>
        <dsp:cNvPr id="0" name=""/>
        <dsp:cNvSpPr/>
      </dsp:nvSpPr>
      <dsp:spPr>
        <a:xfrm>
          <a:off x="0" y="487838"/>
          <a:ext cx="6172199"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FFA6F3B-6048-4082-B22F-403B23E97642}">
      <dsp:nvSpPr>
        <dsp:cNvPr id="0" name=""/>
        <dsp:cNvSpPr/>
      </dsp:nvSpPr>
      <dsp:spPr>
        <a:xfrm>
          <a:off x="0" y="487838"/>
          <a:ext cx="6172199" cy="4872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solidFill>
                <a:schemeClr val="accent1"/>
              </a:solidFill>
            </a:rPr>
            <a:t>Dyspnea</a:t>
          </a:r>
        </a:p>
      </dsp:txBody>
      <dsp:txXfrm>
        <a:off x="0" y="487838"/>
        <a:ext cx="6172199" cy="487243"/>
      </dsp:txXfrm>
    </dsp:sp>
    <dsp:sp modelId="{3CB200CB-D97B-440D-B8F3-78B6F4504074}">
      <dsp:nvSpPr>
        <dsp:cNvPr id="0" name=""/>
        <dsp:cNvSpPr/>
      </dsp:nvSpPr>
      <dsp:spPr>
        <a:xfrm>
          <a:off x="0" y="975081"/>
          <a:ext cx="6172199"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CE5F552-09BF-4E37-A18C-FB7846FDE820}">
      <dsp:nvSpPr>
        <dsp:cNvPr id="0" name=""/>
        <dsp:cNvSpPr/>
      </dsp:nvSpPr>
      <dsp:spPr>
        <a:xfrm>
          <a:off x="0" y="975081"/>
          <a:ext cx="6172199" cy="4872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solidFill>
                <a:schemeClr val="accent1"/>
              </a:solidFill>
            </a:rPr>
            <a:t>Orthopnea</a:t>
          </a:r>
        </a:p>
      </dsp:txBody>
      <dsp:txXfrm>
        <a:off x="0" y="975081"/>
        <a:ext cx="6172199" cy="487243"/>
      </dsp:txXfrm>
    </dsp:sp>
    <dsp:sp modelId="{B2E5D69D-3CE1-4F65-BE0E-AF204206924D}">
      <dsp:nvSpPr>
        <dsp:cNvPr id="0" name=""/>
        <dsp:cNvSpPr/>
      </dsp:nvSpPr>
      <dsp:spPr>
        <a:xfrm>
          <a:off x="0" y="1462325"/>
          <a:ext cx="6172199"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E06E683-925B-4CFA-8EE6-7D4E2FB150C9}">
      <dsp:nvSpPr>
        <dsp:cNvPr id="0" name=""/>
        <dsp:cNvSpPr/>
      </dsp:nvSpPr>
      <dsp:spPr>
        <a:xfrm>
          <a:off x="0" y="1462325"/>
          <a:ext cx="6172199" cy="4872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solidFill>
                <a:schemeClr val="accent1"/>
              </a:solidFill>
            </a:rPr>
            <a:t>Cough</a:t>
          </a:r>
        </a:p>
      </dsp:txBody>
      <dsp:txXfrm>
        <a:off x="0" y="1462325"/>
        <a:ext cx="6172199" cy="487243"/>
      </dsp:txXfrm>
    </dsp:sp>
    <dsp:sp modelId="{5C39EEDF-EDAB-4143-841E-C16B359A1B87}">
      <dsp:nvSpPr>
        <dsp:cNvPr id="0" name=""/>
        <dsp:cNvSpPr/>
      </dsp:nvSpPr>
      <dsp:spPr>
        <a:xfrm>
          <a:off x="0" y="1949568"/>
          <a:ext cx="6172199"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8E30625-3E9A-40F3-B18D-B4CFA72040E8}">
      <dsp:nvSpPr>
        <dsp:cNvPr id="0" name=""/>
        <dsp:cNvSpPr/>
      </dsp:nvSpPr>
      <dsp:spPr>
        <a:xfrm>
          <a:off x="0" y="1949568"/>
          <a:ext cx="6172199" cy="4872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solidFill>
                <a:schemeClr val="accent1"/>
              </a:solidFill>
            </a:rPr>
            <a:t>Fatigue</a:t>
          </a:r>
        </a:p>
      </dsp:txBody>
      <dsp:txXfrm>
        <a:off x="0" y="1949568"/>
        <a:ext cx="6172199" cy="487243"/>
      </dsp:txXfrm>
    </dsp:sp>
    <dsp:sp modelId="{A3A3F46F-5235-4830-A21A-8581D8E68D8F}">
      <dsp:nvSpPr>
        <dsp:cNvPr id="0" name=""/>
        <dsp:cNvSpPr/>
      </dsp:nvSpPr>
      <dsp:spPr>
        <a:xfrm>
          <a:off x="0" y="2436812"/>
          <a:ext cx="6172199"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4DBBCB9-266D-44CD-9AB4-BB8DA355CF79}">
      <dsp:nvSpPr>
        <dsp:cNvPr id="0" name=""/>
        <dsp:cNvSpPr/>
      </dsp:nvSpPr>
      <dsp:spPr>
        <a:xfrm>
          <a:off x="0" y="2436812"/>
          <a:ext cx="6172199" cy="4872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solidFill>
                <a:schemeClr val="accent1"/>
              </a:solidFill>
            </a:rPr>
            <a:t>Cyanosis or pallor</a:t>
          </a:r>
        </a:p>
      </dsp:txBody>
      <dsp:txXfrm>
        <a:off x="0" y="2436812"/>
        <a:ext cx="6172199" cy="487243"/>
      </dsp:txXfrm>
    </dsp:sp>
    <dsp:sp modelId="{786351EB-5F2D-4FEE-BED7-9B926233C866}">
      <dsp:nvSpPr>
        <dsp:cNvPr id="0" name=""/>
        <dsp:cNvSpPr/>
      </dsp:nvSpPr>
      <dsp:spPr>
        <a:xfrm>
          <a:off x="0" y="2924056"/>
          <a:ext cx="6172199"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0184BAF-2847-4CF2-AAF3-C1A76A6B398A}">
      <dsp:nvSpPr>
        <dsp:cNvPr id="0" name=""/>
        <dsp:cNvSpPr/>
      </dsp:nvSpPr>
      <dsp:spPr>
        <a:xfrm>
          <a:off x="0" y="2924056"/>
          <a:ext cx="6172199" cy="4872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solidFill>
                <a:schemeClr val="accent1"/>
              </a:solidFill>
            </a:rPr>
            <a:t>Edema</a:t>
          </a:r>
        </a:p>
      </dsp:txBody>
      <dsp:txXfrm>
        <a:off x="0" y="2924056"/>
        <a:ext cx="6172199" cy="487243"/>
      </dsp:txXfrm>
    </dsp:sp>
    <dsp:sp modelId="{B87D9799-FD44-4EE4-B37A-29AE39F54ADA}">
      <dsp:nvSpPr>
        <dsp:cNvPr id="0" name=""/>
        <dsp:cNvSpPr/>
      </dsp:nvSpPr>
      <dsp:spPr>
        <a:xfrm>
          <a:off x="0" y="3411299"/>
          <a:ext cx="6172199"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5840506-E073-4726-911A-078E45260845}">
      <dsp:nvSpPr>
        <dsp:cNvPr id="0" name=""/>
        <dsp:cNvSpPr/>
      </dsp:nvSpPr>
      <dsp:spPr>
        <a:xfrm>
          <a:off x="0" y="3411299"/>
          <a:ext cx="6172199" cy="4872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solidFill>
                <a:schemeClr val="accent1"/>
              </a:solidFill>
            </a:rPr>
            <a:t>Nocturia</a:t>
          </a:r>
        </a:p>
      </dsp:txBody>
      <dsp:txXfrm>
        <a:off x="0" y="3411299"/>
        <a:ext cx="6172199" cy="487243"/>
      </dsp:txXfrm>
    </dsp:sp>
    <dsp:sp modelId="{5B3D7D54-EEC1-47B4-9B0D-C9418800FCE6}">
      <dsp:nvSpPr>
        <dsp:cNvPr id="0" name=""/>
        <dsp:cNvSpPr/>
      </dsp:nvSpPr>
      <dsp:spPr>
        <a:xfrm>
          <a:off x="0" y="3898543"/>
          <a:ext cx="6172199"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97C7927-B04C-48A2-9E53-E292F580854A}">
      <dsp:nvSpPr>
        <dsp:cNvPr id="0" name=""/>
        <dsp:cNvSpPr/>
      </dsp:nvSpPr>
      <dsp:spPr>
        <a:xfrm>
          <a:off x="0" y="3898543"/>
          <a:ext cx="6172199" cy="4872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solidFill>
                <a:schemeClr val="accent1"/>
              </a:solidFill>
            </a:rPr>
            <a:t>Cardiac history and family cardiac history</a:t>
          </a:r>
        </a:p>
      </dsp:txBody>
      <dsp:txXfrm>
        <a:off x="0" y="3898543"/>
        <a:ext cx="6172199" cy="487243"/>
      </dsp:txXfrm>
    </dsp:sp>
    <dsp:sp modelId="{DF6CA5A1-9DED-4A25-BC4E-B1195BE42414}">
      <dsp:nvSpPr>
        <dsp:cNvPr id="0" name=""/>
        <dsp:cNvSpPr/>
      </dsp:nvSpPr>
      <dsp:spPr>
        <a:xfrm>
          <a:off x="0" y="4385786"/>
          <a:ext cx="6172199"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0AADF55-2FF0-432A-ADBC-513F12817D31}">
      <dsp:nvSpPr>
        <dsp:cNvPr id="0" name=""/>
        <dsp:cNvSpPr/>
      </dsp:nvSpPr>
      <dsp:spPr>
        <a:xfrm>
          <a:off x="0" y="4385786"/>
          <a:ext cx="6172199" cy="4872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solidFill>
                <a:schemeClr val="accent1"/>
              </a:solidFill>
            </a:rPr>
            <a:t>Personal habits/cardiac risk factors</a:t>
          </a:r>
        </a:p>
      </dsp:txBody>
      <dsp:txXfrm>
        <a:off x="0" y="4385786"/>
        <a:ext cx="6172199" cy="48724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375A7C-EFEB-4D0E-8DA1-D435FD3409AF}">
      <dsp:nvSpPr>
        <dsp:cNvPr id="0" name=""/>
        <dsp:cNvSpPr/>
      </dsp:nvSpPr>
      <dsp:spPr>
        <a:xfrm>
          <a:off x="0" y="37268"/>
          <a:ext cx="5181600" cy="98280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US" sz="4000" b="1" kern="1200"/>
            <a:t>1. Inspection</a:t>
          </a:r>
          <a:endParaRPr lang="en-US" sz="4000" kern="1200"/>
        </a:p>
      </dsp:txBody>
      <dsp:txXfrm>
        <a:off x="47976" y="85244"/>
        <a:ext cx="5085648" cy="886848"/>
      </dsp:txXfrm>
    </dsp:sp>
    <dsp:sp modelId="{45255E21-293D-4253-A2EB-33E9CB330E3F}">
      <dsp:nvSpPr>
        <dsp:cNvPr id="0" name=""/>
        <dsp:cNvSpPr/>
      </dsp:nvSpPr>
      <dsp:spPr>
        <a:xfrm>
          <a:off x="0" y="1135269"/>
          <a:ext cx="5181600" cy="98280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US" sz="4000" b="1" kern="1200"/>
            <a:t>2. Auscultation</a:t>
          </a:r>
          <a:endParaRPr lang="en-US" sz="4000" kern="1200"/>
        </a:p>
      </dsp:txBody>
      <dsp:txXfrm>
        <a:off x="47976" y="1183245"/>
        <a:ext cx="5085648" cy="886848"/>
      </dsp:txXfrm>
    </dsp:sp>
    <dsp:sp modelId="{C29859C0-286C-4D58-AC34-AAC29CB106F1}">
      <dsp:nvSpPr>
        <dsp:cNvPr id="0" name=""/>
        <dsp:cNvSpPr/>
      </dsp:nvSpPr>
      <dsp:spPr>
        <a:xfrm>
          <a:off x="0" y="2233269"/>
          <a:ext cx="5181600" cy="98280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US" sz="4000" b="1" kern="1200"/>
            <a:t>3. Percussion</a:t>
          </a:r>
          <a:endParaRPr lang="en-US" sz="4000" kern="1200"/>
        </a:p>
      </dsp:txBody>
      <dsp:txXfrm>
        <a:off x="47976" y="2281245"/>
        <a:ext cx="5085648" cy="886848"/>
      </dsp:txXfrm>
    </dsp:sp>
    <dsp:sp modelId="{AF7DA873-B92A-4F5E-941B-ABD257B0174A}">
      <dsp:nvSpPr>
        <dsp:cNvPr id="0" name=""/>
        <dsp:cNvSpPr/>
      </dsp:nvSpPr>
      <dsp:spPr>
        <a:xfrm>
          <a:off x="0" y="3331269"/>
          <a:ext cx="5181600" cy="98280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US" sz="4000" b="1" kern="1200"/>
            <a:t>4. Palpation</a:t>
          </a:r>
          <a:endParaRPr lang="en-US" sz="4000" kern="1200"/>
        </a:p>
      </dsp:txBody>
      <dsp:txXfrm>
        <a:off x="47976" y="3379245"/>
        <a:ext cx="5085648" cy="88684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DF58D4-657A-417F-A4E0-32C4D7AC7A72}">
      <dsp:nvSpPr>
        <dsp:cNvPr id="0" name=""/>
        <dsp:cNvSpPr/>
      </dsp:nvSpPr>
      <dsp:spPr>
        <a:xfrm>
          <a:off x="0" y="568"/>
          <a:ext cx="6650991"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B2BF9C6-E1FA-4B01-91C5-B35DA9104513}">
      <dsp:nvSpPr>
        <dsp:cNvPr id="0" name=""/>
        <dsp:cNvSpPr/>
      </dsp:nvSpPr>
      <dsp:spPr>
        <a:xfrm>
          <a:off x="0" y="568"/>
          <a:ext cx="6650991" cy="9314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0" lvl="0" indent="0" algn="l" defTabSz="1778000" rtl="0">
            <a:lnSpc>
              <a:spcPct val="100000"/>
            </a:lnSpc>
            <a:spcBef>
              <a:spcPct val="0"/>
            </a:spcBef>
            <a:spcAft>
              <a:spcPct val="35000"/>
            </a:spcAft>
            <a:buNone/>
            <a:defRPr cap="all"/>
          </a:pPr>
          <a:r>
            <a:rPr lang="en-US" sz="4000" b="0" u="none" kern="1200" dirty="0">
              <a:latin typeface="Gill Sans MT" panose="020B0502020104020203"/>
            </a:rPr>
            <a:t> </a:t>
          </a:r>
          <a:r>
            <a:rPr lang="en-US" sz="4000" b="0" u="none" kern="1200" dirty="0">
              <a:latin typeface="+mj-lt"/>
            </a:rPr>
            <a:t>Inquire</a:t>
          </a:r>
          <a:endParaRPr lang="en-US" sz="4000" kern="1200" dirty="0">
            <a:latin typeface="+mj-lt"/>
          </a:endParaRPr>
        </a:p>
      </dsp:txBody>
      <dsp:txXfrm>
        <a:off x="0" y="568"/>
        <a:ext cx="6650991" cy="931415"/>
      </dsp:txXfrm>
    </dsp:sp>
    <dsp:sp modelId="{ED435F79-618F-458A-B660-73952E346D4B}">
      <dsp:nvSpPr>
        <dsp:cNvPr id="0" name=""/>
        <dsp:cNvSpPr/>
      </dsp:nvSpPr>
      <dsp:spPr>
        <a:xfrm>
          <a:off x="0" y="931984"/>
          <a:ext cx="6650991"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A112F3C-5F75-493C-A642-736B29045008}">
      <dsp:nvSpPr>
        <dsp:cNvPr id="0" name=""/>
        <dsp:cNvSpPr/>
      </dsp:nvSpPr>
      <dsp:spPr>
        <a:xfrm>
          <a:off x="0" y="931984"/>
          <a:ext cx="6650991" cy="9314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0" lvl="0" indent="0" algn="l" defTabSz="1778000">
            <a:lnSpc>
              <a:spcPct val="100000"/>
            </a:lnSpc>
            <a:spcBef>
              <a:spcPct val="0"/>
            </a:spcBef>
            <a:spcAft>
              <a:spcPct val="35000"/>
            </a:spcAft>
            <a:buNone/>
            <a:defRPr cap="all"/>
          </a:pPr>
          <a:r>
            <a:rPr lang="en-US" sz="4000" kern="1200" dirty="0"/>
            <a:t>Oral cavity</a:t>
          </a:r>
        </a:p>
      </dsp:txBody>
      <dsp:txXfrm>
        <a:off x="0" y="931984"/>
        <a:ext cx="6650991" cy="931415"/>
      </dsp:txXfrm>
    </dsp:sp>
    <dsp:sp modelId="{9D8552B3-2791-433B-B34B-C1D890D3AA89}">
      <dsp:nvSpPr>
        <dsp:cNvPr id="0" name=""/>
        <dsp:cNvSpPr/>
      </dsp:nvSpPr>
      <dsp:spPr>
        <a:xfrm>
          <a:off x="0" y="1863400"/>
          <a:ext cx="6650991"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6364401-1A14-4BAB-A3E9-CD5221B3518E}">
      <dsp:nvSpPr>
        <dsp:cNvPr id="0" name=""/>
        <dsp:cNvSpPr/>
      </dsp:nvSpPr>
      <dsp:spPr>
        <a:xfrm>
          <a:off x="0" y="1863400"/>
          <a:ext cx="6650991" cy="9314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0" lvl="0" indent="0" algn="l" defTabSz="1778000">
            <a:lnSpc>
              <a:spcPct val="100000"/>
            </a:lnSpc>
            <a:spcBef>
              <a:spcPct val="0"/>
            </a:spcBef>
            <a:spcAft>
              <a:spcPct val="35000"/>
            </a:spcAft>
            <a:buNone/>
            <a:defRPr cap="all"/>
          </a:pPr>
          <a:r>
            <a:rPr lang="en-US" sz="4000" kern="1200" dirty="0"/>
            <a:t>Skin </a:t>
          </a:r>
        </a:p>
      </dsp:txBody>
      <dsp:txXfrm>
        <a:off x="0" y="1863400"/>
        <a:ext cx="6650991" cy="931415"/>
      </dsp:txXfrm>
    </dsp:sp>
    <dsp:sp modelId="{D5FBE393-39F3-4C11-8598-341F08322339}">
      <dsp:nvSpPr>
        <dsp:cNvPr id="0" name=""/>
        <dsp:cNvSpPr/>
      </dsp:nvSpPr>
      <dsp:spPr>
        <a:xfrm>
          <a:off x="0" y="2794815"/>
          <a:ext cx="6650991"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019A866-4456-4834-BB93-80247E090442}">
      <dsp:nvSpPr>
        <dsp:cNvPr id="0" name=""/>
        <dsp:cNvSpPr/>
      </dsp:nvSpPr>
      <dsp:spPr>
        <a:xfrm>
          <a:off x="0" y="2794815"/>
          <a:ext cx="6650991" cy="9314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0" lvl="0" indent="0" algn="l" defTabSz="1778000">
            <a:lnSpc>
              <a:spcPct val="100000"/>
            </a:lnSpc>
            <a:spcBef>
              <a:spcPct val="0"/>
            </a:spcBef>
            <a:spcAft>
              <a:spcPct val="35000"/>
            </a:spcAft>
            <a:buNone/>
            <a:defRPr cap="all"/>
          </a:pPr>
          <a:r>
            <a:rPr lang="en-US" sz="4000" kern="1200" dirty="0">
              <a:latin typeface="+mj-lt"/>
            </a:rPr>
            <a:t>Shape</a:t>
          </a:r>
        </a:p>
      </dsp:txBody>
      <dsp:txXfrm>
        <a:off x="0" y="2794815"/>
        <a:ext cx="6650991" cy="931415"/>
      </dsp:txXfrm>
    </dsp:sp>
    <dsp:sp modelId="{229A7C91-1C2C-4912-A3F2-065EA8A93829}">
      <dsp:nvSpPr>
        <dsp:cNvPr id="0" name=""/>
        <dsp:cNvSpPr/>
      </dsp:nvSpPr>
      <dsp:spPr>
        <a:xfrm>
          <a:off x="0" y="3726231"/>
          <a:ext cx="6650991"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3D66812-B591-491A-9D49-D917EE1E60C6}">
      <dsp:nvSpPr>
        <dsp:cNvPr id="0" name=""/>
        <dsp:cNvSpPr/>
      </dsp:nvSpPr>
      <dsp:spPr>
        <a:xfrm>
          <a:off x="0" y="3726231"/>
          <a:ext cx="6650991" cy="9314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0" lvl="0" indent="0" algn="l" defTabSz="1778000">
            <a:lnSpc>
              <a:spcPct val="100000"/>
            </a:lnSpc>
            <a:spcBef>
              <a:spcPct val="0"/>
            </a:spcBef>
            <a:spcAft>
              <a:spcPct val="35000"/>
            </a:spcAft>
            <a:buNone/>
            <a:defRPr cap="all"/>
          </a:pPr>
          <a:r>
            <a:rPr lang="en-US" sz="4000" kern="1200" dirty="0"/>
            <a:t>Movement</a:t>
          </a:r>
        </a:p>
      </dsp:txBody>
      <dsp:txXfrm>
        <a:off x="0" y="3726231"/>
        <a:ext cx="6650991" cy="931415"/>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3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6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10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A98979-2E32-4421-B10E-4EA6B5A30AF5}" type="datetimeFigureOut">
              <a:t>10/22/2026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21EE325-AAEA-495B-8A29-E1BCC34D89F1}" type="slidenum">
              <a:t>‹#›</a:t>
            </a:fld>
            <a:endParaRPr lang="en-US"/>
          </a:p>
        </p:txBody>
      </p:sp>
    </p:spTree>
    <p:extLst>
      <p:ext uri="{BB962C8B-B14F-4D97-AF65-F5344CB8AC3E}">
        <p14:creationId xmlns:p14="http://schemas.microsoft.com/office/powerpoint/2010/main" val="1476341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3" Type="http://schemas.openxmlformats.org/officeDocument/2006/relationships/hyperlink" Target="https://www.bing.com/ck/a?!&amp;&amp;p=0e3a8fcfe4af054bc99beca8e94f01e023211fbc43defb2ea3cf5ac08831bb33JmltdHM9MTc4OTk0ODgwMA&amp;ptn=3&amp;ver=2&amp;hsh=4&amp;fclid=11146208-3586-6154-1047-74aa34826045&amp;u=a1aHR0cHM6Ly93d3cuY2xpbmljaWFucmV2aXNpb24uY29tL2NvdXJzZXMvY2FyZGlvbG9neS9sZXNzb25zL2NhcmRpb3Zhc2N1bGFyLWV4YW1pbmF0aW9uL3RvcGljL2hlYXJ0LXNvdW5kcy1zMS1zMi1hbmQtcGF0aG9sb2dpY2FsLXNvdW5kcy8&amp;ntb=1" TargetMode="External"/><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3" Type="http://schemas.openxmlformats.org/officeDocument/2006/relationships/hyperlink" Target="https://quizlet.com/278668780/health-assessment-ch-21-abdomen-jarvis-flash-cards/" TargetMode="External"/><Relationship Id="rId2" Type="http://schemas.openxmlformats.org/officeDocument/2006/relationships/slide" Target="../slides/slide64.xml"/><Relationship Id="rId1" Type="http://schemas.openxmlformats.org/officeDocument/2006/relationships/notesMaster" Target="../notesMasters/notesMaster1.xml"/><Relationship Id="rId4" Type="http://schemas.openxmlformats.org/officeDocument/2006/relationships/hyperlink" Target="https://studylib.net/doc/27688865/abdominal-assessment" TargetMode="Externa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3" Type="http://schemas.openxmlformats.org/officeDocument/2006/relationships/hyperlink" Target="https://quizlet.com/ca/690492669/jarvis-chapter-24-flash-cards/" TargetMode="External"/><Relationship Id="rId2" Type="http://schemas.openxmlformats.org/officeDocument/2006/relationships/slide" Target="../slides/slide77.xml"/><Relationship Id="rId1" Type="http://schemas.openxmlformats.org/officeDocument/2006/relationships/notesMaster" Target="../notesMasters/notesMaster1.xml"/><Relationship Id="rId5" Type="http://schemas.openxmlformats.org/officeDocument/2006/relationships/hyperlink" Target="https://pressbooks.library.torontomu.ca/assessmentnursingmain/chapter/subjective-assessment-3/" TargetMode="External"/><Relationship Id="rId4" Type="http://schemas.openxmlformats.org/officeDocument/2006/relationships/hyperlink" Target="https://quizlet.com/283468708/jarvis-chapter-22-musculoskeletal-system-assessment-and-abnormal-findings-flash-cards/" TargetMode="Externa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1EE325-AAEA-495B-8A29-E1BCC34D89F1}" type="slidenum">
              <a:rPr lang="en-US" smtClean="0"/>
              <a:t>1</a:t>
            </a:fld>
            <a:endParaRPr lang="en-US"/>
          </a:p>
        </p:txBody>
      </p:sp>
    </p:spTree>
    <p:extLst>
      <p:ext uri="{BB962C8B-B14F-4D97-AF65-F5344CB8AC3E}">
        <p14:creationId xmlns:p14="http://schemas.microsoft.com/office/powerpoint/2010/main" val="17181357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information included in this slide show may highlight aspects of your assessment that come second nature and you may not realize you are already doing. </a:t>
            </a:r>
          </a:p>
        </p:txBody>
      </p:sp>
      <p:sp>
        <p:nvSpPr>
          <p:cNvPr id="4" name="Slide Number Placeholder 3"/>
          <p:cNvSpPr>
            <a:spLocks noGrp="1"/>
          </p:cNvSpPr>
          <p:nvPr>
            <p:ph type="sldNum" sz="quarter" idx="5"/>
          </p:nvPr>
        </p:nvSpPr>
        <p:spPr/>
        <p:txBody>
          <a:bodyPr/>
          <a:lstStyle/>
          <a:p>
            <a:fld id="{C21EE325-AAEA-495B-8A29-E1BCC34D89F1}" type="slidenum">
              <a:rPr lang="en-US" smtClean="0"/>
              <a:t>2</a:t>
            </a:fld>
            <a:endParaRPr lang="en-US"/>
          </a:p>
        </p:txBody>
      </p:sp>
    </p:spTree>
    <p:extLst>
      <p:ext uri="{BB962C8B-B14F-4D97-AF65-F5344CB8AC3E}">
        <p14:creationId xmlns:p14="http://schemas.microsoft.com/office/powerpoint/2010/main" val="14832617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Your Assessments will always be tailored to your patient's treatment area and purpose of the exam. Ex: Initial assessment is more thorough, follow up assessments are more focused. </a:t>
            </a:r>
          </a:p>
        </p:txBody>
      </p:sp>
      <p:sp>
        <p:nvSpPr>
          <p:cNvPr id="4" name="Slide Number Placeholder 3"/>
          <p:cNvSpPr>
            <a:spLocks noGrp="1"/>
          </p:cNvSpPr>
          <p:nvPr>
            <p:ph type="sldNum" sz="quarter" idx="5"/>
          </p:nvPr>
        </p:nvSpPr>
        <p:spPr/>
        <p:txBody>
          <a:bodyPr/>
          <a:lstStyle/>
          <a:p>
            <a:fld id="{C21EE325-AAEA-495B-8A29-E1BCC34D89F1}" type="slidenum">
              <a:rPr lang="en-US" smtClean="0"/>
              <a:t>3</a:t>
            </a:fld>
            <a:endParaRPr lang="en-US"/>
          </a:p>
        </p:txBody>
      </p:sp>
    </p:spTree>
    <p:extLst>
      <p:ext uri="{BB962C8B-B14F-4D97-AF65-F5344CB8AC3E}">
        <p14:creationId xmlns:p14="http://schemas.microsoft.com/office/powerpoint/2010/main" val="2572390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285750" indent="-285750">
              <a:buFont typeface="Calibri"/>
              <a:buChar char="-"/>
            </a:pPr>
            <a:r>
              <a:rPr lang="en-US" b="1" dirty="0">
                <a:ea typeface="Calibri"/>
                <a:cs typeface="Calibri"/>
              </a:rPr>
              <a:t>Age and gender: </a:t>
            </a:r>
            <a:r>
              <a:rPr lang="en-US" dirty="0">
                <a:ea typeface="Calibri"/>
                <a:cs typeface="Calibri"/>
              </a:rPr>
              <a:t>affects the manner in which the entire assessment is performed. </a:t>
            </a:r>
          </a:p>
          <a:p>
            <a:pPr marL="285750" indent="-285750">
              <a:buFont typeface="Calibri"/>
              <a:buChar char="-"/>
            </a:pPr>
            <a:r>
              <a:rPr lang="en-US" b="1" dirty="0">
                <a:ea typeface="Calibri"/>
                <a:cs typeface="Calibri"/>
              </a:rPr>
              <a:t>Body type: </a:t>
            </a:r>
            <a:r>
              <a:rPr lang="en-US" dirty="0">
                <a:ea typeface="Calibri"/>
                <a:cs typeface="Calibri"/>
              </a:rPr>
              <a:t>Observe if pt is muscular, obese, or excessively thin. Can reflect the levels of health, age, and lifestyle</a:t>
            </a:r>
          </a:p>
          <a:p>
            <a:pPr marL="285750" indent="-285750">
              <a:buFont typeface="Calibri"/>
              <a:buChar char="-"/>
            </a:pPr>
            <a:r>
              <a:rPr lang="en-US" b="1" dirty="0">
                <a:ea typeface="Calibri"/>
                <a:cs typeface="Calibri"/>
              </a:rPr>
              <a:t>Signs of distress: </a:t>
            </a:r>
            <a:r>
              <a:rPr lang="en-US" dirty="0">
                <a:ea typeface="Calibri"/>
                <a:cs typeface="Calibri"/>
              </a:rPr>
              <a:t>There are sometimes obvious signs of distress that can indicate pain, difficulty breathing, and anxiety</a:t>
            </a:r>
          </a:p>
          <a:p>
            <a:pPr marL="285750" indent="-285750">
              <a:buFont typeface="Calibri"/>
              <a:buChar char="-"/>
            </a:pPr>
            <a:r>
              <a:rPr lang="en-US" b="1" dirty="0">
                <a:ea typeface="Calibri"/>
                <a:cs typeface="Calibri"/>
              </a:rPr>
              <a:t>Posture/position: </a:t>
            </a:r>
            <a:r>
              <a:rPr lang="en-US" dirty="0">
                <a:ea typeface="Calibri"/>
                <a:cs typeface="Calibri"/>
              </a:rPr>
              <a:t>Is the patient slumped, erect, or bent? Are they leaning to one side? Are they laying, are they able to sit or stand? Posture and position can indicate mood or pain</a:t>
            </a:r>
          </a:p>
          <a:p>
            <a:pPr marL="285750" indent="-285750">
              <a:buFont typeface="Calibri"/>
              <a:buChar char="-"/>
            </a:pPr>
            <a:r>
              <a:rPr lang="en-US" b="1" dirty="0">
                <a:ea typeface="Calibri"/>
                <a:cs typeface="Calibri"/>
              </a:rPr>
              <a:t>Gait: </a:t>
            </a:r>
            <a:r>
              <a:rPr lang="en-US" dirty="0">
                <a:ea typeface="Calibri"/>
                <a:cs typeface="Calibri"/>
              </a:rPr>
              <a:t>Observe patient walking if they are ambulatory. Are movements coordinated or uncoordinated? They should be walking with arms swinging freely at sides, with head and face leading the body</a:t>
            </a:r>
          </a:p>
          <a:p>
            <a:pPr marL="285750" indent="-285750">
              <a:buFont typeface="Calibri"/>
              <a:buChar char="-"/>
            </a:pPr>
            <a:r>
              <a:rPr lang="en-US" b="1" dirty="0">
                <a:ea typeface="Calibri"/>
                <a:cs typeface="Calibri"/>
              </a:rPr>
              <a:t>Body movements: </a:t>
            </a:r>
            <a:r>
              <a:rPr lang="en-US" dirty="0">
                <a:ea typeface="Calibri"/>
                <a:cs typeface="Calibri"/>
              </a:rPr>
              <a:t>should be purposeful. Note any tremors and if any body parts are immobile</a:t>
            </a:r>
          </a:p>
          <a:p>
            <a:pPr marL="285750" indent="-285750">
              <a:buFont typeface="Calibri"/>
              <a:buChar char="-"/>
            </a:pPr>
            <a:r>
              <a:rPr lang="en-US" b="1" dirty="0">
                <a:ea typeface="Calibri"/>
                <a:cs typeface="Calibri"/>
              </a:rPr>
              <a:t>Hygiene and grooming:</a:t>
            </a:r>
            <a:r>
              <a:rPr lang="en-US" dirty="0">
                <a:ea typeface="Calibri"/>
                <a:cs typeface="Calibri"/>
              </a:rPr>
              <a:t> Note pt's level of cleanliness by observing hair, skin, and fingernails. Note if patient's clothes are clean</a:t>
            </a:r>
          </a:p>
          <a:p>
            <a:pPr marL="285750" indent="-285750">
              <a:buFont typeface="Calibri"/>
              <a:buChar char="-"/>
            </a:pPr>
            <a:r>
              <a:rPr lang="en-US" b="1" dirty="0">
                <a:ea typeface="Calibri"/>
                <a:cs typeface="Calibri"/>
              </a:rPr>
              <a:t>Dress: </a:t>
            </a:r>
            <a:r>
              <a:rPr lang="en-US" dirty="0">
                <a:ea typeface="Calibri"/>
                <a:cs typeface="Calibri"/>
              </a:rPr>
              <a:t>different factors affect dress, such as culture and socioeconomic status. Is the clothing appropriate for weather and temperature? Older adults may wear more layers due to sensitivity to cold</a:t>
            </a:r>
          </a:p>
          <a:p>
            <a:pPr marL="285750" indent="-285750">
              <a:buFont typeface="Calibri"/>
              <a:buChar char="-"/>
            </a:pPr>
            <a:r>
              <a:rPr lang="en-US" b="1" dirty="0">
                <a:ea typeface="Calibri"/>
                <a:cs typeface="Calibri"/>
              </a:rPr>
              <a:t>Body odor: </a:t>
            </a:r>
            <a:r>
              <a:rPr lang="en-US" dirty="0">
                <a:ea typeface="Calibri"/>
                <a:cs typeface="Calibri"/>
              </a:rPr>
              <a:t>Unpleasant odor can be the result of physical exertion (sweating), poor hygiene, or certain disease states.</a:t>
            </a:r>
          </a:p>
          <a:p>
            <a:pPr marL="285750" indent="-285750">
              <a:buFont typeface="Calibri"/>
              <a:buChar char="-"/>
            </a:pPr>
            <a:r>
              <a:rPr lang="en-US" b="1" dirty="0">
                <a:ea typeface="Calibri"/>
                <a:cs typeface="Calibri"/>
              </a:rPr>
              <a:t>Affect and mood: </a:t>
            </a:r>
            <a:r>
              <a:rPr lang="en-US" dirty="0">
                <a:ea typeface="Calibri"/>
                <a:cs typeface="Calibri"/>
              </a:rPr>
              <a:t>Affect is a persons feelings as they appear to others. Patients can express mood and emotions verbally or non-verbally. Note if verbal and non-verbal cues match. Observe if mood is appropriate for situation. Observe facial expressions while asking questions.</a:t>
            </a:r>
          </a:p>
          <a:p>
            <a:pPr marL="285750" indent="-285750">
              <a:buFont typeface="Calibri"/>
              <a:buChar char="-"/>
            </a:pPr>
            <a:r>
              <a:rPr lang="en-US" b="1" dirty="0">
                <a:ea typeface="Calibri"/>
                <a:cs typeface="Calibri"/>
              </a:rPr>
              <a:t>Speech: </a:t>
            </a:r>
            <a:r>
              <a:rPr lang="en-US" dirty="0">
                <a:ea typeface="Calibri"/>
                <a:cs typeface="Calibri"/>
              </a:rPr>
              <a:t>should be understandable and moderately paced. Note pace, tone, and clarity of words</a:t>
            </a:r>
          </a:p>
          <a:p>
            <a:pPr marL="285750" indent="-285750">
              <a:buFont typeface="Calibri"/>
              <a:buChar char="-"/>
            </a:pPr>
            <a:r>
              <a:rPr lang="en-US" b="1" dirty="0">
                <a:ea typeface="Calibri"/>
                <a:cs typeface="Calibri"/>
              </a:rPr>
              <a:t>Victims of violence: </a:t>
            </a:r>
            <a:r>
              <a:rPr lang="en-US" dirty="0">
                <a:ea typeface="Calibri"/>
                <a:cs typeface="Calibri"/>
              </a:rPr>
              <a:t>obvious physical injury or neglect are signs of possible physical intimidation and violence. Assess for patient's fear of fear of the spouse, partner, parent, caregiver, or adult child. Note if partner or caregiver has a </a:t>
            </a:r>
            <a:r>
              <a:rPr lang="en-US" dirty="0" err="1">
                <a:ea typeface="Calibri"/>
                <a:cs typeface="Calibri"/>
              </a:rPr>
              <a:t>hx</a:t>
            </a:r>
            <a:r>
              <a:rPr lang="en-US" dirty="0">
                <a:ea typeface="Calibri"/>
                <a:cs typeface="Calibri"/>
              </a:rPr>
              <a:t> of violence, alcoholism, or drug abuse. Is the person unemployed, ill, or frustrated with caring for pt? If abuse/neglect is suspected, interview pt in private and proceed accordingly.</a:t>
            </a:r>
          </a:p>
          <a:p>
            <a:pPr marL="285750" indent="-285750">
              <a:buFont typeface="Calibri"/>
              <a:buChar char="-"/>
            </a:pPr>
            <a:r>
              <a:rPr lang="en-US" b="1" dirty="0">
                <a:ea typeface="Calibri"/>
                <a:cs typeface="Calibri"/>
              </a:rPr>
              <a:t>Height and weight: </a:t>
            </a:r>
            <a:r>
              <a:rPr lang="en-US" dirty="0">
                <a:ea typeface="Calibri"/>
                <a:cs typeface="Calibri"/>
              </a:rPr>
              <a:t>Important to monitor trends. There is typically variation throughout the day, but weight gain of 2.3kg (5lb) or more in a day indicates fluid retention. If Pt has lost &gt;/=5% of body weight in a month or &gt;/= 10% in 6 months, the loss is considered significant. BMI and waist circumference are used together to measure the health risk associated with </a:t>
            </a:r>
            <a:r>
              <a:rPr lang="en-US" dirty="0" err="1">
                <a:ea typeface="Calibri"/>
                <a:cs typeface="Calibri"/>
              </a:rPr>
              <a:t>obesiety</a:t>
            </a:r>
            <a:r>
              <a:rPr lang="en-US" dirty="0">
                <a:ea typeface="Calibri"/>
                <a:cs typeface="Calibri"/>
              </a:rPr>
              <a:t>. Patients should be weighed at the same time every day.</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C21EE325-AAEA-495B-8A29-E1BCC34D89F1}" type="slidenum">
              <a:rPr lang="en-US"/>
              <a:t>5</a:t>
            </a:fld>
            <a:endParaRPr lang="en-US"/>
          </a:p>
        </p:txBody>
      </p:sp>
    </p:spTree>
    <p:extLst>
      <p:ext uri="{BB962C8B-B14F-4D97-AF65-F5344CB8AC3E}">
        <p14:creationId xmlns:p14="http://schemas.microsoft.com/office/powerpoint/2010/main" val="10621903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a:buFont typeface="Arial" panose="05020102010507070707" pitchFamily="18" charset="2"/>
              <a:buNone/>
            </a:pPr>
            <a:r>
              <a:rPr lang="en-US" dirty="0"/>
              <a:t>As we complete out general Survey we assess for A-B-C-D-E. For inpatients is often done as an “at the doorway assessment”. The first assessment when you see your patient. </a:t>
            </a:r>
          </a:p>
          <a:p>
            <a:pPr marL="0" indent="0">
              <a:buFont typeface="Arial" panose="05020102010507070707" pitchFamily="18" charset="2"/>
              <a:buNone/>
            </a:pPr>
            <a:endParaRPr lang="en-US" dirty="0"/>
          </a:p>
          <a:p>
            <a:pPr marL="0" indent="0">
              <a:buFont typeface="Arial" panose="05020102010507070707" pitchFamily="18" charset="2"/>
              <a:buNone/>
            </a:pPr>
            <a:r>
              <a:rPr lang="en-US" dirty="0"/>
              <a:t>Airway</a:t>
            </a:r>
          </a:p>
          <a:p>
            <a:pPr marL="0" indent="0">
              <a:buFont typeface="Arial" panose="05020102010507070707" pitchFamily="18" charset="2"/>
              <a:buNone/>
            </a:pPr>
            <a:r>
              <a:rPr lang="en-US" dirty="0"/>
              <a:t>Breathing </a:t>
            </a:r>
          </a:p>
          <a:p>
            <a:pPr marL="0" indent="0">
              <a:buFont typeface="Arial" panose="05020102010507070707" pitchFamily="18" charset="2"/>
              <a:buNone/>
            </a:pPr>
            <a:r>
              <a:rPr lang="en-US" dirty="0"/>
              <a:t>Circulation</a:t>
            </a:r>
          </a:p>
          <a:p>
            <a:pPr marL="0" marR="0" lvl="0" indent="0" algn="l" defTabSz="914400" rtl="0" eaLnBrk="1" fontAlgn="auto" latinLnBrk="0" hangingPunct="1">
              <a:lnSpc>
                <a:spcPct val="100000"/>
              </a:lnSpc>
              <a:spcBef>
                <a:spcPts val="0"/>
              </a:spcBef>
              <a:spcAft>
                <a:spcPts val="0"/>
              </a:spcAft>
              <a:buClrTx/>
              <a:buSzTx/>
              <a:buFont typeface="Arial" panose="05020102010507070707" pitchFamily="18" charset="2"/>
              <a:buNone/>
              <a:tabLst/>
              <a:defRPr/>
            </a:pPr>
            <a:r>
              <a:rPr lang="en-US" dirty="0"/>
              <a:t>Disability (</a:t>
            </a:r>
            <a:r>
              <a:rPr lang="en-US" sz="1200" b="1" kern="1200" dirty="0">
                <a:solidFill>
                  <a:schemeClr val="tx1"/>
                </a:solidFill>
                <a:effectLst/>
                <a:latin typeface="+mn-lt"/>
                <a:ea typeface="+mn-ea"/>
                <a:cs typeface="+mn-cs"/>
              </a:rPr>
              <a:t>AVPU is a rapid assessment tool used to measure a patient’s level of consciousness, standing for Alert, Verbal, Pain, Unresponsive.)</a:t>
            </a:r>
            <a:endParaRPr lang="en-US" dirty="0"/>
          </a:p>
          <a:p>
            <a:pPr marL="0" indent="0">
              <a:buFont typeface="Arial" panose="05020102010507070707" pitchFamily="18" charset="2"/>
              <a:buNone/>
            </a:pPr>
            <a:r>
              <a:rPr lang="en-US" dirty="0"/>
              <a:t>Exposure</a:t>
            </a:r>
          </a:p>
          <a:p>
            <a:pPr marL="0" indent="0">
              <a:buFont typeface="Arial" panose="05020102010507070707" pitchFamily="18" charset="2"/>
              <a:buNone/>
            </a:pPr>
            <a:endParaRPr lang="en-US" dirty="0"/>
          </a:p>
          <a:p>
            <a:pPr marL="0" indent="0">
              <a:buFont typeface="Arial" panose="05020102010507070707" pitchFamily="18" charset="2"/>
              <a:buNone/>
            </a:pPr>
            <a:endParaRPr lang="en-US" dirty="0"/>
          </a:p>
        </p:txBody>
      </p:sp>
      <p:sp>
        <p:nvSpPr>
          <p:cNvPr id="4" name="Slide Number Placeholder 3"/>
          <p:cNvSpPr>
            <a:spLocks noGrp="1"/>
          </p:cNvSpPr>
          <p:nvPr>
            <p:ph type="sldNum" sz="quarter" idx="5"/>
          </p:nvPr>
        </p:nvSpPr>
        <p:spPr/>
        <p:txBody>
          <a:bodyPr/>
          <a:lstStyle/>
          <a:p>
            <a:fld id="{C21EE325-AAEA-495B-8A29-E1BCC34D89F1}" type="slidenum">
              <a:rPr lang="en-US" smtClean="0"/>
              <a:t>6</a:t>
            </a:fld>
            <a:endParaRPr lang="en-US"/>
          </a:p>
        </p:txBody>
      </p:sp>
    </p:spTree>
    <p:extLst>
      <p:ext uri="{BB962C8B-B14F-4D97-AF65-F5344CB8AC3E}">
        <p14:creationId xmlns:p14="http://schemas.microsoft.com/office/powerpoint/2010/main" val="3419999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T-P-R-BP-O2</a:t>
            </a:r>
          </a:p>
        </p:txBody>
      </p:sp>
      <p:sp>
        <p:nvSpPr>
          <p:cNvPr id="4" name="Slide Number Placeholder 3"/>
          <p:cNvSpPr>
            <a:spLocks noGrp="1"/>
          </p:cNvSpPr>
          <p:nvPr>
            <p:ph type="sldNum" sz="quarter" idx="5"/>
          </p:nvPr>
        </p:nvSpPr>
        <p:spPr/>
        <p:txBody>
          <a:bodyPr/>
          <a:lstStyle/>
          <a:p>
            <a:fld id="{C21EE325-AAEA-495B-8A29-E1BCC34D89F1}" type="slidenum">
              <a:rPr lang="en-US" smtClean="0"/>
              <a:t>8</a:t>
            </a:fld>
            <a:endParaRPr lang="en-US"/>
          </a:p>
        </p:txBody>
      </p:sp>
    </p:spTree>
    <p:extLst>
      <p:ext uri="{BB962C8B-B14F-4D97-AF65-F5344CB8AC3E}">
        <p14:creationId xmlns:p14="http://schemas.microsoft.com/office/powerpoint/2010/main" val="3457438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accent1"/>
                </a:solidFill>
                <a:cs typeface="Times"/>
              </a:rPr>
              <a:t>Vitals signs are the most frequent measurements obtained by healthcare providers. </a:t>
            </a:r>
          </a:p>
          <a:p>
            <a:endParaRPr lang="en-US" dirty="0"/>
          </a:p>
        </p:txBody>
      </p:sp>
      <p:sp>
        <p:nvSpPr>
          <p:cNvPr id="4" name="Slide Number Placeholder 3"/>
          <p:cNvSpPr>
            <a:spLocks noGrp="1"/>
          </p:cNvSpPr>
          <p:nvPr>
            <p:ph type="sldNum" sz="quarter" idx="5"/>
          </p:nvPr>
        </p:nvSpPr>
        <p:spPr/>
        <p:txBody>
          <a:bodyPr/>
          <a:lstStyle/>
          <a:p>
            <a:fld id="{C21EE325-AAEA-495B-8A29-E1BCC34D89F1}" type="slidenum">
              <a:rPr lang="en-US" smtClean="0"/>
              <a:t>9</a:t>
            </a:fld>
            <a:endParaRPr lang="en-US"/>
          </a:p>
        </p:txBody>
      </p:sp>
    </p:spTree>
    <p:extLst>
      <p:ext uri="{BB962C8B-B14F-4D97-AF65-F5344CB8AC3E}">
        <p14:creationId xmlns:p14="http://schemas.microsoft.com/office/powerpoint/2010/main" val="3320841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Typically see temperatures between 36.5 – 37.5. Astle et al. note normal findings as above. </a:t>
            </a:r>
          </a:p>
        </p:txBody>
      </p:sp>
      <p:sp>
        <p:nvSpPr>
          <p:cNvPr id="4" name="Slide Number Placeholder 3"/>
          <p:cNvSpPr>
            <a:spLocks noGrp="1"/>
          </p:cNvSpPr>
          <p:nvPr>
            <p:ph type="sldNum" sz="quarter" idx="5"/>
          </p:nvPr>
        </p:nvSpPr>
        <p:spPr/>
        <p:txBody>
          <a:bodyPr/>
          <a:lstStyle/>
          <a:p>
            <a:fld id="{C21EE325-AAEA-495B-8A29-E1BCC34D89F1}" type="slidenum">
              <a:rPr lang="en-US" smtClean="0"/>
              <a:t>10</a:t>
            </a:fld>
            <a:endParaRPr lang="en-US"/>
          </a:p>
        </p:txBody>
      </p:sp>
    </p:spTree>
    <p:extLst>
      <p:ext uri="{BB962C8B-B14F-4D97-AF65-F5344CB8AC3E}">
        <p14:creationId xmlns:p14="http://schemas.microsoft.com/office/powerpoint/2010/main" val="25779311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b="1" dirty="0">
                <a:ea typeface="Calibri"/>
                <a:cs typeface="Calibri"/>
              </a:rPr>
              <a:t>Factors affecting temperature:</a:t>
            </a:r>
          </a:p>
          <a:p>
            <a:pPr marL="171450" indent="-171450">
              <a:buFont typeface="Calibri"/>
              <a:buChar char="-"/>
            </a:pPr>
            <a:r>
              <a:rPr lang="en-US" b="1" dirty="0">
                <a:ea typeface="Calibri"/>
                <a:cs typeface="Calibri"/>
              </a:rPr>
              <a:t>Age: </a:t>
            </a:r>
            <a:r>
              <a:rPr lang="en-US" dirty="0">
                <a:ea typeface="Calibri"/>
                <a:cs typeface="Calibri"/>
              </a:rPr>
              <a:t>newborns have an immature temperature regulation system that does not stabilize until puberty. Normal temperature range drops through adulthood. Older adults </a:t>
            </a:r>
            <a:r>
              <a:rPr lang="en-US" dirty="0"/>
              <a:t>are sensitive to temperature extremes because of deterioration in control mechanisms - poor vasomotor control, decreased subcutaneous tissue, reduced sweat gland activity, and reduced metabolism.</a:t>
            </a:r>
            <a:endParaRPr lang="en-US" dirty="0">
              <a:ea typeface="Calibri"/>
              <a:cs typeface="Calibri"/>
            </a:endParaRPr>
          </a:p>
          <a:p>
            <a:pPr marL="171450" indent="-171450">
              <a:buFont typeface="Calibri"/>
              <a:buChar char="-"/>
            </a:pPr>
            <a:r>
              <a:rPr lang="en-US" b="1" dirty="0">
                <a:ea typeface="Calibri"/>
                <a:cs typeface="Calibri"/>
              </a:rPr>
              <a:t>Exercise: </a:t>
            </a:r>
            <a:r>
              <a:rPr lang="en-US" dirty="0">
                <a:ea typeface="Calibri"/>
                <a:cs typeface="Calibri"/>
              </a:rPr>
              <a:t>As we exercise our body requires more energy therefore more metabolism occurs which creates heat as a byproduct</a:t>
            </a:r>
          </a:p>
          <a:p>
            <a:pPr marL="171450" indent="-171450">
              <a:buFont typeface="Calibri"/>
              <a:buChar char="-"/>
            </a:pPr>
            <a:r>
              <a:rPr lang="en-US" b="1" dirty="0">
                <a:ea typeface="Calibri"/>
                <a:cs typeface="Calibri"/>
              </a:rPr>
              <a:t>Hormones: </a:t>
            </a:r>
            <a:r>
              <a:rPr lang="en-US" dirty="0"/>
              <a:t>Progesterone during the menstrual cycle causes fluctuations. Low progesterone = lower body temp. Menopause causes times of intense body heat and sweating, skin temp may increase up to 4 degrees Celsius – due to instability of vasomotor controls.</a:t>
            </a:r>
            <a:endParaRPr lang="en-US" dirty="0">
              <a:ea typeface="Calibri"/>
              <a:cs typeface="Calibri"/>
            </a:endParaRPr>
          </a:p>
          <a:p>
            <a:pPr marL="171450" indent="-171450">
              <a:buFont typeface="Calibri"/>
              <a:buChar char="-"/>
            </a:pPr>
            <a:r>
              <a:rPr lang="en-US" b="1" dirty="0">
                <a:solidFill>
                  <a:srgbClr val="C00000"/>
                </a:solidFill>
                <a:ea typeface="Calibri"/>
                <a:cs typeface="Calibri"/>
              </a:rPr>
              <a:t>Circadian rhythm: </a:t>
            </a:r>
            <a:r>
              <a:rPr lang="en-US" dirty="0"/>
              <a:t>Body temp is lowest during sleep and highest in the evening.</a:t>
            </a:r>
            <a:endParaRPr lang="en-US" dirty="0">
              <a:ea typeface="Calibri"/>
              <a:cs typeface="Calibri"/>
            </a:endParaRPr>
          </a:p>
          <a:p>
            <a:pPr marL="171450" indent="-171450">
              <a:buFont typeface="Calibri"/>
              <a:buChar char="-"/>
            </a:pPr>
            <a:r>
              <a:rPr lang="en-US" b="1" dirty="0">
                <a:ea typeface="Calibri"/>
                <a:cs typeface="Calibri"/>
              </a:rPr>
              <a:t>Stress: </a:t>
            </a:r>
            <a:r>
              <a:rPr lang="en-US" dirty="0"/>
              <a:t>Physiological changes caused by stress increase metabolism, therefore heat production</a:t>
            </a:r>
            <a:endParaRPr lang="en-US" dirty="0">
              <a:ea typeface="Calibri"/>
              <a:cs typeface="Calibri"/>
            </a:endParaRPr>
          </a:p>
          <a:p>
            <a:pPr marL="171450" indent="-171450">
              <a:buFont typeface="Calibri"/>
              <a:buChar char="-"/>
            </a:pPr>
            <a:r>
              <a:rPr lang="en-US" b="1" dirty="0">
                <a:ea typeface="Calibri"/>
                <a:cs typeface="Calibri"/>
              </a:rPr>
              <a:t>Environment: </a:t>
            </a:r>
            <a:r>
              <a:rPr lang="en-US" dirty="0">
                <a:ea typeface="Calibri"/>
                <a:cs typeface="Calibri"/>
              </a:rPr>
              <a:t>Hot = you are hot, cold = you are cold</a:t>
            </a:r>
          </a:p>
          <a:p>
            <a:pPr marL="171450" indent="-171450">
              <a:buFont typeface="Calibri"/>
              <a:buChar char="-"/>
            </a:pPr>
            <a:r>
              <a:rPr lang="en-US" b="1" dirty="0">
                <a:ea typeface="Calibri"/>
                <a:cs typeface="Calibri"/>
              </a:rPr>
              <a:t>Temperature alterations: </a:t>
            </a:r>
            <a:r>
              <a:rPr lang="en-US" dirty="0">
                <a:ea typeface="Calibri"/>
                <a:cs typeface="Calibri"/>
              </a:rPr>
              <a:t>Fever – pyrogens trigger immune response. Temp raises, reducing concentration of iron therefore inhibits growth of bacteria. Heat loss mechanisms can't keep up. Hyperthermia: overload of body's thermoregulatory system  - body can't cool down. Hypothermia: overload of body's thermoregulatory system – body can't heat up.</a:t>
            </a:r>
          </a:p>
        </p:txBody>
      </p:sp>
      <p:sp>
        <p:nvSpPr>
          <p:cNvPr id="4" name="Slide Number Placeholder 3"/>
          <p:cNvSpPr>
            <a:spLocks noGrp="1"/>
          </p:cNvSpPr>
          <p:nvPr>
            <p:ph type="sldNum" sz="quarter" idx="5"/>
          </p:nvPr>
        </p:nvSpPr>
        <p:spPr/>
        <p:txBody>
          <a:bodyPr/>
          <a:lstStyle/>
          <a:p>
            <a:fld id="{C21EE325-AAEA-495B-8A29-E1BCC34D89F1}" type="slidenum">
              <a:t>12</a:t>
            </a:fld>
            <a:endParaRPr lang="en-US"/>
          </a:p>
        </p:txBody>
      </p:sp>
    </p:spTree>
    <p:extLst>
      <p:ext uri="{BB962C8B-B14F-4D97-AF65-F5344CB8AC3E}">
        <p14:creationId xmlns:p14="http://schemas.microsoft.com/office/powerpoint/2010/main" val="24455948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901700" lvl="1" indent="-342900">
              <a:spcBef>
                <a:spcPts val="800"/>
              </a:spcBef>
              <a:buFont typeface="Courier New"/>
              <a:buChar char="o"/>
            </a:pPr>
            <a:r>
              <a:rPr lang="en-US" dirty="0">
                <a:solidFill>
                  <a:schemeClr val="accent1"/>
                </a:solidFill>
                <a:cs typeface="Times New Roman"/>
              </a:rPr>
              <a:t>Sites representing core temp best: </a:t>
            </a:r>
          </a:p>
          <a:p>
            <a:pPr marL="1358900" lvl="2" indent="-342900">
              <a:spcBef>
                <a:spcPts val="800"/>
              </a:spcBef>
              <a:buFont typeface="Courier New"/>
              <a:buChar char="o"/>
            </a:pPr>
            <a:r>
              <a:rPr lang="en-US" dirty="0">
                <a:solidFill>
                  <a:schemeClr val="accent1"/>
                </a:solidFill>
                <a:cs typeface="Times New Roman"/>
              </a:rPr>
              <a:t>Rectum</a:t>
            </a:r>
          </a:p>
          <a:p>
            <a:pPr marL="1358900" lvl="2" indent="-342900">
              <a:spcBef>
                <a:spcPts val="800"/>
              </a:spcBef>
              <a:buFont typeface="Courier New"/>
              <a:buChar char="o"/>
            </a:pPr>
            <a:r>
              <a:rPr lang="en-US" dirty="0">
                <a:solidFill>
                  <a:schemeClr val="accent1"/>
                </a:solidFill>
                <a:cs typeface="Times New Roman"/>
              </a:rPr>
              <a:t>Tympanic membrane</a:t>
            </a:r>
          </a:p>
          <a:p>
            <a:pPr marL="1358900" lvl="2" indent="-342900">
              <a:spcBef>
                <a:spcPts val="800"/>
              </a:spcBef>
              <a:buFont typeface="Courier New"/>
              <a:buChar char="o"/>
            </a:pPr>
            <a:r>
              <a:rPr lang="en-US" dirty="0">
                <a:solidFill>
                  <a:schemeClr val="accent1"/>
                </a:solidFill>
                <a:cs typeface="Times New Roman"/>
              </a:rPr>
              <a:t>Temporal artery</a:t>
            </a:r>
          </a:p>
          <a:p>
            <a:pPr marL="1358900" lvl="2" indent="-342900">
              <a:spcBef>
                <a:spcPts val="800"/>
              </a:spcBef>
              <a:buFont typeface="Courier New"/>
              <a:buChar char="o"/>
            </a:pPr>
            <a:r>
              <a:rPr lang="en-US" dirty="0">
                <a:solidFill>
                  <a:schemeClr val="accent1"/>
                </a:solidFill>
                <a:cs typeface="Times New Roman"/>
              </a:rPr>
              <a:t>Esophagus</a:t>
            </a:r>
          </a:p>
          <a:p>
            <a:pPr marL="1358900" lvl="2" indent="-342900">
              <a:spcBef>
                <a:spcPts val="800"/>
              </a:spcBef>
              <a:buFont typeface="Courier New"/>
              <a:buChar char="o"/>
            </a:pPr>
            <a:r>
              <a:rPr lang="en-US" dirty="0">
                <a:solidFill>
                  <a:schemeClr val="accent1"/>
                </a:solidFill>
                <a:cs typeface="Times New Roman"/>
              </a:rPr>
              <a:t>Pulmonary artery</a:t>
            </a:r>
          </a:p>
          <a:p>
            <a:pPr marL="1358900" lvl="2" indent="-342900">
              <a:spcBef>
                <a:spcPts val="800"/>
              </a:spcBef>
              <a:buFont typeface="Courier New"/>
              <a:buChar char="o"/>
            </a:pPr>
            <a:r>
              <a:rPr lang="en-US" dirty="0">
                <a:solidFill>
                  <a:schemeClr val="accent1"/>
                </a:solidFill>
                <a:cs typeface="Times New Roman"/>
              </a:rPr>
              <a:t>Urinary bladder</a:t>
            </a:r>
          </a:p>
          <a:p>
            <a:pPr marL="1358900" lvl="2" indent="-342900">
              <a:spcBef>
                <a:spcPts val="800"/>
              </a:spcBef>
              <a:buFont typeface="Courier New"/>
              <a:buChar char="o"/>
            </a:pPr>
            <a:r>
              <a:rPr lang="en-US" dirty="0">
                <a:solidFill>
                  <a:schemeClr val="accent1"/>
                </a:solidFill>
                <a:cs typeface="Times New Roman"/>
              </a:rPr>
              <a:t>Nasopharynx (more accurate to body's actual temperature, however not always practical)</a:t>
            </a:r>
          </a:p>
          <a:p>
            <a:pPr marL="901700" lvl="1" indent="-342900">
              <a:spcBef>
                <a:spcPts val="800"/>
              </a:spcBef>
              <a:buFont typeface="Courier New"/>
              <a:buChar char="o"/>
            </a:pPr>
            <a:r>
              <a:rPr lang="en-US" dirty="0">
                <a:solidFill>
                  <a:schemeClr val="accent1"/>
                </a:solidFill>
                <a:cs typeface="Times New Roman"/>
              </a:rPr>
              <a:t>Sites that represent surface temp best: skin, mouth, axillae</a:t>
            </a:r>
            <a:endParaRPr lang="en-US" sz="2000" dirty="0">
              <a:solidFill>
                <a:schemeClr val="accent1"/>
              </a:solidFill>
              <a:cs typeface="Times New Roman"/>
            </a:endParaRPr>
          </a:p>
          <a:p>
            <a:pPr marL="444500" indent="-342900">
              <a:spcBef>
                <a:spcPts val="800"/>
              </a:spcBef>
              <a:buFont typeface="Arial"/>
              <a:buChar char="•"/>
            </a:pPr>
            <a:endParaRPr lang="en-US" sz="2000" dirty="0">
              <a:solidFill>
                <a:schemeClr val="accent1"/>
              </a:solidFill>
              <a:cs typeface="Times New Roman"/>
            </a:endParaRPr>
          </a:p>
          <a:p>
            <a:pPr marL="444500" indent="-342900">
              <a:spcBef>
                <a:spcPts val="800"/>
              </a:spcBef>
              <a:buFont typeface="Arial"/>
              <a:buChar char="•"/>
            </a:pPr>
            <a:r>
              <a:rPr lang="en-US" sz="2000" dirty="0">
                <a:solidFill>
                  <a:schemeClr val="accent1"/>
                </a:solidFill>
                <a:cs typeface="Times New Roman"/>
              </a:rPr>
              <a:t>Although we see many sites listed above that are best at representing core temperature best they are very invasive and may be seen used more often in critical care areas. </a:t>
            </a:r>
          </a:p>
          <a:p>
            <a:pPr marL="444500" indent="-342900">
              <a:spcBef>
                <a:spcPts val="800"/>
              </a:spcBef>
              <a:buFont typeface="Arial"/>
              <a:buChar char="•"/>
            </a:pPr>
            <a:endParaRPr lang="en-US" sz="2000" dirty="0">
              <a:solidFill>
                <a:schemeClr val="accent1"/>
              </a:solidFill>
              <a:cs typeface="Times New Roman"/>
            </a:endParaRPr>
          </a:p>
          <a:p>
            <a:pPr marL="444500" indent="-342900">
              <a:spcBef>
                <a:spcPts val="800"/>
              </a:spcBef>
              <a:buFont typeface="Arial"/>
              <a:buChar char="•"/>
            </a:pPr>
            <a:r>
              <a:rPr lang="en-US" sz="2000" dirty="0">
                <a:solidFill>
                  <a:schemeClr val="accent1"/>
                </a:solidFill>
                <a:cs typeface="Times New Roman"/>
              </a:rPr>
              <a:t>For unexpected outcomes:</a:t>
            </a:r>
          </a:p>
          <a:p>
            <a:pPr marL="901700" lvl="1" indent="-342900">
              <a:spcBef>
                <a:spcPts val="800"/>
              </a:spcBef>
              <a:buFont typeface="Courier New"/>
              <a:buChar char="o"/>
            </a:pPr>
            <a:r>
              <a:rPr lang="en-US" dirty="0">
                <a:solidFill>
                  <a:schemeClr val="accent1"/>
                </a:solidFill>
                <a:cs typeface="Times New Roman"/>
              </a:rPr>
              <a:t>Temp too high: Assess possible sites for localized infection (i.e. catheter) and for related data suggestive of systemic infection </a:t>
            </a:r>
          </a:p>
          <a:p>
            <a:pPr marL="901700" lvl="1" indent="-342900">
              <a:spcBef>
                <a:spcPts val="800"/>
              </a:spcBef>
              <a:buFont typeface="Courier New"/>
              <a:buChar char="o"/>
            </a:pPr>
            <a:r>
              <a:rPr lang="en-US" dirty="0">
                <a:solidFill>
                  <a:schemeClr val="accent1"/>
                </a:solidFill>
                <a:cs typeface="Times New Roman"/>
              </a:rPr>
              <a:t>Temp too low: remove any drafts, wet clothing, or damp linens and apply extra blankets, and unless contraindicated, offer warm liquids. </a:t>
            </a:r>
          </a:p>
          <a:p>
            <a:endParaRPr lang="en-US" dirty="0"/>
          </a:p>
        </p:txBody>
      </p:sp>
      <p:sp>
        <p:nvSpPr>
          <p:cNvPr id="4" name="Slide Number Placeholder 3"/>
          <p:cNvSpPr>
            <a:spLocks noGrp="1"/>
          </p:cNvSpPr>
          <p:nvPr>
            <p:ph type="sldNum" sz="quarter" idx="5"/>
          </p:nvPr>
        </p:nvSpPr>
        <p:spPr/>
        <p:txBody>
          <a:bodyPr/>
          <a:lstStyle/>
          <a:p>
            <a:fld id="{C21EE325-AAEA-495B-8A29-E1BCC34D89F1}" type="slidenum">
              <a:rPr lang="en-US" smtClean="0"/>
              <a:t>13</a:t>
            </a:fld>
            <a:endParaRPr lang="en-US"/>
          </a:p>
        </p:txBody>
      </p:sp>
    </p:spTree>
    <p:extLst>
      <p:ext uri="{BB962C8B-B14F-4D97-AF65-F5344CB8AC3E}">
        <p14:creationId xmlns:p14="http://schemas.microsoft.com/office/powerpoint/2010/main" val="31487409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AADF90-46C2-9A04-B60B-5EB333F9DC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C2B103-CA16-C2D8-4A15-A61773564FF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0B30364-53AF-7B02-962F-0C869C175A41}"/>
              </a:ext>
            </a:extLst>
          </p:cNvPr>
          <p:cNvSpPr>
            <a:spLocks noGrp="1"/>
          </p:cNvSpPr>
          <p:nvPr>
            <p:ph type="body" idx="1"/>
          </p:nvPr>
        </p:nvSpPr>
        <p:spPr/>
        <p:txBody>
          <a:bodyPr/>
          <a:lstStyle/>
          <a:p>
            <a:pPr marL="171450" indent="-171450">
              <a:buFont typeface="Calibri"/>
              <a:buChar char="-"/>
            </a:pPr>
            <a:r>
              <a:rPr lang="en-US"/>
              <a:t>Pulse is regulated by two branches of the autonomic nervous system: </a:t>
            </a:r>
            <a:r>
              <a:rPr lang="en-US" b="1"/>
              <a:t>the sympathetic nervous system and the parasympathetic nervous system.</a:t>
            </a:r>
            <a:r>
              <a:rPr lang="en-US"/>
              <a:t> Stimulation of the sympathetic nervous system releases epinephrine and norepinephrine, leading to an increase in HR, whereas stimulation of the parasympathetic nervous system releases acetylcholine which leads to decrease in HR. </a:t>
            </a:r>
            <a:endParaRPr lang="en-US" dirty="0">
              <a:ea typeface="Calibri"/>
              <a:cs typeface="Calibri"/>
            </a:endParaRPr>
          </a:p>
          <a:p>
            <a:pPr marL="171450" indent="-171450">
              <a:buFont typeface="Calibri"/>
              <a:buChar char="-"/>
            </a:pPr>
            <a:r>
              <a:rPr lang="en-US" b="1" dirty="0">
                <a:ea typeface="Calibri"/>
                <a:cs typeface="Calibri"/>
              </a:rPr>
              <a:t>Carotid pulse is assessed </a:t>
            </a:r>
            <a:r>
              <a:rPr lang="en-US" dirty="0">
                <a:ea typeface="Calibri"/>
                <a:cs typeface="Calibri"/>
              </a:rPr>
              <a:t>when patient condition deteriorates because the carotid artery supplies blood to the brain for as long as possible. Vital organs are prioriti</a:t>
            </a:r>
            <a:r>
              <a:rPr lang="en-US">
                <a:ea typeface="Calibri"/>
                <a:cs typeface="Calibri"/>
              </a:rPr>
              <a:t>zed and peripheral arteries receive less blood supply, making them very difficult to palpate  </a:t>
            </a:r>
            <a:endParaRPr lang="en-US" dirty="0">
              <a:ea typeface="Calibri"/>
              <a:cs typeface="Calibri"/>
            </a:endParaRPr>
          </a:p>
          <a:p>
            <a:pPr marL="171450" indent="-171450">
              <a:buFont typeface="Calibri"/>
              <a:buChar char="-"/>
            </a:pPr>
            <a:r>
              <a:rPr lang="en-US" b="1" dirty="0">
                <a:ea typeface="Calibri"/>
                <a:cs typeface="Calibri"/>
              </a:rPr>
              <a:t>Rhythm: </a:t>
            </a:r>
            <a:r>
              <a:rPr lang="en-US" dirty="0"/>
              <a:t>Normally, a regular interval occurs between each pulse or heartbeat. An interval interrupted by an early or late beat or a missed beat indicates a dysrhythmia. Dysrhythmias threatens the hearts ability to provide adequate cardiac output. If dysrhythmia is present, the nurse should assess the regularity of its occurrence and auscultate the apical rate for one full minute Can be regularly irregular (the next pulse can be predicted) or irregularly irregular (the next pulse cannot be predicted).</a:t>
            </a:r>
            <a:endParaRPr lang="en-US" dirty="0">
              <a:ea typeface="Calibri"/>
              <a:cs typeface="Calibri"/>
            </a:endParaRPr>
          </a:p>
          <a:p>
            <a:pPr marL="171450" indent="-171450">
              <a:buFont typeface="Calibri"/>
              <a:buChar char="-"/>
            </a:pPr>
            <a:r>
              <a:rPr lang="en-US" b="1"/>
              <a:t>Strength: </a:t>
            </a:r>
            <a:r>
              <a:rPr lang="en-US" dirty="0"/>
              <a:t> </a:t>
            </a:r>
            <a:r>
              <a:rPr lang="en-US"/>
              <a:t>Bounding = +4, strong= +3, weak = +2, thready = +1, or absent = 0. </a:t>
            </a:r>
            <a:endParaRPr lang="en-US" dirty="0"/>
          </a:p>
        </p:txBody>
      </p:sp>
      <p:sp>
        <p:nvSpPr>
          <p:cNvPr id="4" name="Slide Number Placeholder 3">
            <a:extLst>
              <a:ext uri="{FF2B5EF4-FFF2-40B4-BE49-F238E27FC236}">
                <a16:creationId xmlns:a16="http://schemas.microsoft.com/office/drawing/2014/main" id="{CBD8B013-0475-769F-C8B5-ABB780683824}"/>
              </a:ext>
            </a:extLst>
          </p:cNvPr>
          <p:cNvSpPr>
            <a:spLocks noGrp="1"/>
          </p:cNvSpPr>
          <p:nvPr>
            <p:ph type="sldNum" sz="quarter" idx="5"/>
          </p:nvPr>
        </p:nvSpPr>
        <p:spPr/>
        <p:txBody>
          <a:bodyPr/>
          <a:lstStyle/>
          <a:p>
            <a:fld id="{C21EE325-AAEA-495B-8A29-E1BCC34D89F1}" type="slidenum">
              <a:t>14</a:t>
            </a:fld>
            <a:endParaRPr lang="en-US"/>
          </a:p>
        </p:txBody>
      </p:sp>
    </p:spTree>
    <p:extLst>
      <p:ext uri="{BB962C8B-B14F-4D97-AF65-F5344CB8AC3E}">
        <p14:creationId xmlns:p14="http://schemas.microsoft.com/office/powerpoint/2010/main" val="42508417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444500" indent="-171450">
              <a:spcBef>
                <a:spcPts val="800"/>
              </a:spcBef>
              <a:buFont typeface="Arial"/>
              <a:buChar char="•"/>
            </a:pPr>
            <a:r>
              <a:rPr lang="en-US" b="1" dirty="0">
                <a:ea typeface="Calibri"/>
                <a:cs typeface="Calibri"/>
              </a:rPr>
              <a:t>Radial pulse is weak/thready: </a:t>
            </a:r>
          </a:p>
          <a:p>
            <a:pPr marL="901700" lvl="1" indent="-342900">
              <a:spcBef>
                <a:spcPts val="800"/>
              </a:spcBef>
              <a:buFont typeface="Courier New,monospace"/>
              <a:buChar char="o"/>
            </a:pPr>
            <a:r>
              <a:rPr lang="en-US" dirty="0"/>
              <a:t>Observe for symptoms of decreased tissue perfusion distal to weak pulse (i.e. pallor, </a:t>
            </a:r>
            <a:r>
              <a:rPr lang="en-US" dirty="0" err="1"/>
              <a:t>cyanosis,cool</a:t>
            </a:r>
            <a:r>
              <a:rPr lang="en-US" dirty="0"/>
              <a:t> skin temp)</a:t>
            </a:r>
          </a:p>
          <a:p>
            <a:pPr marL="901700" lvl="1" indent="-342900">
              <a:spcBef>
                <a:spcPts val="800"/>
              </a:spcBef>
              <a:buFont typeface="Courier New,monospace"/>
              <a:buChar char="o"/>
            </a:pPr>
            <a:r>
              <a:rPr lang="en-US" dirty="0"/>
              <a:t>Assess both radial pulses and compare findings</a:t>
            </a:r>
            <a:endParaRPr lang="en-US" dirty="0">
              <a:ea typeface="Calibri"/>
              <a:cs typeface="Calibri"/>
            </a:endParaRPr>
          </a:p>
          <a:p>
            <a:pPr marL="901700" lvl="1" indent="-342900">
              <a:spcBef>
                <a:spcPts val="800"/>
              </a:spcBef>
              <a:buFont typeface="Courier New,monospace"/>
              <a:buChar char="o"/>
            </a:pPr>
            <a:r>
              <a:rPr lang="en-US" dirty="0"/>
              <a:t>Measure apical and radial pulses simultaneously to assess for pulse deficit </a:t>
            </a:r>
            <a:endParaRPr lang="en-US" dirty="0">
              <a:ea typeface="Calibri"/>
              <a:cs typeface="Calibri"/>
            </a:endParaRPr>
          </a:p>
          <a:p>
            <a:pPr marL="444500" indent="-342900">
              <a:spcBef>
                <a:spcPts val="800"/>
              </a:spcBef>
              <a:buFont typeface="Arial"/>
              <a:buChar char="•"/>
            </a:pPr>
            <a:r>
              <a:rPr lang="en-US" b="1" dirty="0">
                <a:ea typeface="Calibri"/>
                <a:cs typeface="Calibri"/>
              </a:rPr>
              <a:t> </a:t>
            </a:r>
            <a:r>
              <a:rPr lang="en-US" b="1" dirty="0"/>
              <a:t>Apical pulse greater than 100 bpm:</a:t>
            </a:r>
            <a:endParaRPr lang="en-US" b="1" dirty="0">
              <a:ea typeface="Calibri" panose="020F0502020204030204"/>
              <a:cs typeface="Calibri" panose="020F0502020204030204"/>
            </a:endParaRPr>
          </a:p>
          <a:p>
            <a:pPr marL="901700" lvl="1" indent="-342900">
              <a:spcBef>
                <a:spcPts val="800"/>
              </a:spcBef>
              <a:buFont typeface="Courier New,monospace"/>
              <a:buChar char="o"/>
            </a:pPr>
            <a:r>
              <a:rPr lang="en-US" dirty="0"/>
              <a:t>assess for presence of fever, anxiety, pain, recent exercise, hypotension, decreased oxygenation, or dehydration</a:t>
            </a:r>
            <a:endParaRPr lang="en-US" dirty="0">
              <a:ea typeface="Calibri"/>
              <a:cs typeface="Calibri"/>
            </a:endParaRPr>
          </a:p>
          <a:p>
            <a:pPr marL="901700" lvl="1" indent="-342900">
              <a:spcBef>
                <a:spcPts val="800"/>
              </a:spcBef>
              <a:buFont typeface="Courier New,monospace"/>
              <a:buChar char="o"/>
            </a:pPr>
            <a:r>
              <a:rPr lang="en-US" dirty="0"/>
              <a:t>Measure all vital signs</a:t>
            </a:r>
            <a:endParaRPr lang="en-US" dirty="0">
              <a:ea typeface="Calibri"/>
              <a:cs typeface="Calibri"/>
            </a:endParaRPr>
          </a:p>
          <a:p>
            <a:pPr marL="901700" lvl="1" indent="-342900">
              <a:spcBef>
                <a:spcPts val="800"/>
              </a:spcBef>
              <a:buFont typeface="Courier New,monospace"/>
              <a:buChar char="o"/>
            </a:pPr>
            <a:r>
              <a:rPr lang="en-US" dirty="0"/>
              <a:t>Assess for factors associated with decreased cardiac output such as chest pain, dizziness, cyanosis, fatigue, and orthopnea</a:t>
            </a:r>
            <a:endParaRPr lang="en-US" dirty="0">
              <a:cs typeface="+mn-lt"/>
            </a:endParaRPr>
          </a:p>
          <a:p>
            <a:pPr marL="444500" indent="-342900">
              <a:spcBef>
                <a:spcPts val="800"/>
              </a:spcBef>
              <a:buFont typeface="Arial,Sans-Serif"/>
              <a:buChar char="•"/>
            </a:pPr>
            <a:r>
              <a:rPr lang="en-US" b="1" dirty="0"/>
              <a:t>Apical pulse less than 60 bpm</a:t>
            </a:r>
            <a:endParaRPr lang="en-US" b="1" dirty="0">
              <a:ea typeface="Calibri"/>
              <a:cs typeface="Calibri"/>
            </a:endParaRPr>
          </a:p>
          <a:p>
            <a:pPr marL="901700" lvl="1" indent="-342900">
              <a:spcBef>
                <a:spcPts val="800"/>
              </a:spcBef>
              <a:buFont typeface="Courier New,monospace"/>
              <a:buChar char="o"/>
            </a:pPr>
            <a:r>
              <a:rPr lang="en-US" dirty="0"/>
              <a:t>Assess for the presence of factors that may alter heart rate, such as digoxin or other cardiac medications. It may be necessary to withhold prescribed medications until the prescribing health care provider can evaluate the need to adjust dosage</a:t>
            </a:r>
          </a:p>
          <a:p>
            <a:pPr marL="901700" lvl="1" indent="-342900">
              <a:spcBef>
                <a:spcPts val="800"/>
              </a:spcBef>
              <a:buFont typeface="Courier New,monospace"/>
              <a:buChar char="o"/>
            </a:pPr>
            <a:r>
              <a:rPr lang="en-US" dirty="0"/>
              <a:t>Assess for factors associated with decreased cardiac output</a:t>
            </a:r>
            <a:endParaRPr lang="en-US" dirty="0">
              <a:ea typeface="Calibri"/>
              <a:cs typeface="Calibri"/>
            </a:endParaRPr>
          </a:p>
          <a:p>
            <a:pPr marL="901700" lvl="1" indent="-342900">
              <a:spcBef>
                <a:spcPts val="800"/>
              </a:spcBef>
              <a:buFont typeface="Courier New,monospace"/>
              <a:buChar char="o"/>
            </a:pPr>
            <a:endParaRPr lang="en-US" dirty="0">
              <a:ea typeface="Calibri"/>
              <a:cs typeface="Calibri"/>
            </a:endParaRPr>
          </a:p>
          <a:p>
            <a:pPr marL="558800" lvl="1" indent="0">
              <a:spcBef>
                <a:spcPts val="800"/>
              </a:spcBef>
              <a:buFont typeface="Courier New,monospace"/>
              <a:buNone/>
            </a:pPr>
            <a:r>
              <a:rPr lang="en-US" dirty="0">
                <a:ea typeface="Calibri"/>
                <a:cs typeface="Calibri"/>
              </a:rPr>
              <a:t>What do you do if your patients HR is low and they are ordered cardiac medications?</a:t>
            </a:r>
          </a:p>
          <a:p>
            <a:pPr marL="901700" lvl="1" indent="-342900">
              <a:spcBef>
                <a:spcPts val="800"/>
              </a:spcBef>
              <a:buFont typeface="Courier New,monospace"/>
              <a:buChar char="o"/>
            </a:pPr>
            <a:endParaRPr lang="en-US" dirty="0">
              <a:ea typeface="Calibri"/>
              <a:cs typeface="Calibri"/>
            </a:endParaRPr>
          </a:p>
          <a:p>
            <a:pPr marL="558800" lvl="1">
              <a:spcBef>
                <a:spcPts val="800"/>
              </a:spcBef>
            </a:pPr>
            <a:endParaRPr lang="en-US" dirty="0">
              <a:ea typeface="Calibri"/>
              <a:cs typeface="Calibri"/>
            </a:endParaRPr>
          </a:p>
          <a:p>
            <a:pPr marL="171450" indent="-171450">
              <a:buFont typeface="Arial"/>
              <a:buChar char="•"/>
            </a:pPr>
            <a:endParaRPr lang="en-US" dirty="0">
              <a:ea typeface="Calibri"/>
              <a:cs typeface="Calibri"/>
            </a:endParaRPr>
          </a:p>
        </p:txBody>
      </p:sp>
      <p:sp>
        <p:nvSpPr>
          <p:cNvPr id="4" name="Slide Number Placeholder 3"/>
          <p:cNvSpPr>
            <a:spLocks noGrp="1"/>
          </p:cNvSpPr>
          <p:nvPr>
            <p:ph type="sldNum" sz="quarter" idx="5"/>
          </p:nvPr>
        </p:nvSpPr>
        <p:spPr/>
        <p:txBody>
          <a:bodyPr/>
          <a:lstStyle/>
          <a:p>
            <a:fld id="{C21EE325-AAEA-495B-8A29-E1BCC34D89F1}" type="slidenum">
              <a:rPr lang="en-US"/>
              <a:t>15</a:t>
            </a:fld>
            <a:endParaRPr lang="en-US"/>
          </a:p>
        </p:txBody>
      </p:sp>
    </p:spTree>
    <p:extLst>
      <p:ext uri="{BB962C8B-B14F-4D97-AF65-F5344CB8AC3E}">
        <p14:creationId xmlns:p14="http://schemas.microsoft.com/office/powerpoint/2010/main" val="33271978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303611-BE9F-CC2A-7579-947C6277BB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0CFE72-66BD-9D3E-228F-2C7CBA7E6A7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FB4AB12-22FE-C535-EFAB-7C2E3E88D042}"/>
              </a:ext>
            </a:extLst>
          </p:cNvPr>
          <p:cNvSpPr>
            <a:spLocks noGrp="1"/>
          </p:cNvSpPr>
          <p:nvPr>
            <p:ph type="body" idx="1"/>
          </p:nvPr>
        </p:nvSpPr>
        <p:spPr/>
        <p:txBody>
          <a:bodyPr/>
          <a:lstStyle/>
          <a:p>
            <a:pPr marL="171450" indent="-171450">
              <a:buFont typeface="Calibri"/>
              <a:buChar char="-"/>
            </a:pPr>
            <a:r>
              <a:rPr lang="en-US" b="1" dirty="0"/>
              <a:t>Respiration</a:t>
            </a:r>
            <a:r>
              <a:rPr lang="en-US" dirty="0"/>
              <a:t> is the mechanism that the body uses to exchange gases between the atmosphere and the blood and between the blood and the cells. Respiration involves </a:t>
            </a:r>
            <a:r>
              <a:rPr lang="en-US" b="1" dirty="0"/>
              <a:t>ventilation</a:t>
            </a:r>
            <a:r>
              <a:rPr lang="en-US" dirty="0"/>
              <a:t> (the movement of gases in and out of the lungs), </a:t>
            </a:r>
            <a:r>
              <a:rPr lang="en-US" b="1" dirty="0"/>
              <a:t>diffusion</a:t>
            </a:r>
            <a:r>
              <a:rPr lang="en-US" dirty="0"/>
              <a:t> (the movement of oxygen and carbon dioxide between the alveoli and the RBC’s) and </a:t>
            </a:r>
            <a:r>
              <a:rPr lang="en-US" b="1" dirty="0"/>
              <a:t>perfusion </a:t>
            </a:r>
            <a:r>
              <a:rPr lang="en-US" dirty="0"/>
              <a:t>(the distribution of RBC’s to and from the pulmonary capillaries). </a:t>
            </a:r>
            <a:r>
              <a:rPr lang="en-US" i="1" dirty="0"/>
              <a:t>Ventilation is assessed by determining respiratory rate, depth, and rhythm. Diffusion and perfusion are assessed with oxygen saturation.</a:t>
            </a:r>
            <a:endParaRPr lang="en-US" i="1" dirty="0">
              <a:ea typeface="Calibri"/>
              <a:cs typeface="Calibri"/>
            </a:endParaRPr>
          </a:p>
          <a:p>
            <a:pPr marL="171450" indent="-171450">
              <a:buFont typeface="Calibri"/>
              <a:buChar char="-"/>
            </a:pPr>
            <a:r>
              <a:rPr lang="en-US" b="1" dirty="0"/>
              <a:t>Elevated CO2 level</a:t>
            </a:r>
            <a:r>
              <a:rPr lang="en-US" dirty="0"/>
              <a:t> causes the respiratory control system in the brain to increase the rate and depth of breathing. Increased ventilation expels excess CO2 by increasing exhalation. However, those with chronic lung disease have ongoing hypercarbia. For them, chemoreceptors in the carotid artery and aorta become sensitive to low oxygen levels. If arterial O2 levels fall, these receptors signal the brain to increase the rate and depth of ventilation. Because low levels of arterial O2 provide the stimulus for respiration in these patients, administration of high O2 levels can be dangerous to these patients. </a:t>
            </a:r>
            <a:endParaRPr lang="en-US" dirty="0">
              <a:ea typeface="Calibri"/>
              <a:cs typeface="Calibri"/>
            </a:endParaRPr>
          </a:p>
          <a:p>
            <a:pPr marL="171450" indent="-171450">
              <a:buFont typeface="Calibri"/>
              <a:buChar char="-"/>
            </a:pPr>
            <a:r>
              <a:rPr lang="en-US" b="1" dirty="0"/>
              <a:t> Factors affecting respirations:</a:t>
            </a:r>
            <a:r>
              <a:rPr lang="en-US" dirty="0"/>
              <a:t> </a:t>
            </a:r>
          </a:p>
          <a:p>
            <a:pPr marL="628650" lvl="1" indent="-171450">
              <a:buFont typeface="Arial" panose="020B0604020202020204" pitchFamily="34" charset="0"/>
              <a:buChar char="•"/>
            </a:pPr>
            <a:r>
              <a:rPr lang="en-US" dirty="0"/>
              <a:t>exercise (increases respiratory rate to meet the body's need for additional O2 and to rid the body of excess CO2), </a:t>
            </a:r>
          </a:p>
          <a:p>
            <a:pPr marL="628650" lvl="1" indent="-171450">
              <a:buFont typeface="Arial" panose="020B0604020202020204" pitchFamily="34" charset="0"/>
              <a:buChar char="•"/>
            </a:pPr>
            <a:r>
              <a:rPr lang="en-US" dirty="0"/>
              <a:t>acute pain (breathing becomes shallow, patient may inhibit chest wall movement when pain is in the area of the chest or abdomen), </a:t>
            </a:r>
          </a:p>
          <a:p>
            <a:pPr marL="628650" lvl="1" indent="-171450">
              <a:buFont typeface="Arial" panose="020B0604020202020204" pitchFamily="34" charset="0"/>
              <a:buChar char="•"/>
            </a:pPr>
            <a:r>
              <a:rPr lang="en-US" dirty="0"/>
              <a:t>anxiety (anxiety increases resp rate and depth as a result of sympathetic stimulation), </a:t>
            </a:r>
          </a:p>
          <a:p>
            <a:pPr marL="628650" lvl="1" indent="-171450">
              <a:buFont typeface="Arial" panose="020B0604020202020204" pitchFamily="34" charset="0"/>
              <a:buChar char="•"/>
            </a:pPr>
            <a:r>
              <a:rPr lang="en-US" dirty="0"/>
              <a:t>smoking (changes pulmonary airways, resulting in increased rate of respirations at rest when the person is not smoking), </a:t>
            </a:r>
          </a:p>
          <a:p>
            <a:pPr marL="628650" lvl="1" indent="-171450">
              <a:buFont typeface="Arial" panose="020B0604020202020204" pitchFamily="34" charset="0"/>
              <a:buChar char="•"/>
            </a:pPr>
            <a:r>
              <a:rPr lang="en-US" dirty="0"/>
              <a:t>body position (a straight, erect posture promotes full chest expansion), </a:t>
            </a:r>
          </a:p>
          <a:p>
            <a:pPr marL="628650" lvl="1" indent="-171450">
              <a:buFont typeface="Arial" panose="020B0604020202020204" pitchFamily="34" charset="0"/>
              <a:buChar char="•"/>
            </a:pPr>
            <a:r>
              <a:rPr lang="en-US" dirty="0"/>
              <a:t>medications (opioids, general anesthetics, and sedative hypnotics depress respiratory rate and depth, amphetamines and cocaine may increase respiratory rate and depth, bronchodilators slow respiratory rate by causing airway dilation), </a:t>
            </a:r>
          </a:p>
          <a:p>
            <a:pPr marL="628650" lvl="1" indent="-171450">
              <a:buFont typeface="Arial" panose="020B0604020202020204" pitchFamily="34" charset="0"/>
              <a:buChar char="•"/>
            </a:pPr>
            <a:r>
              <a:rPr lang="en-US" dirty="0"/>
              <a:t>neurological injury</a:t>
            </a:r>
          </a:p>
          <a:p>
            <a:pPr marL="628650" lvl="1" indent="-171450">
              <a:buFont typeface="Arial" panose="020B0604020202020204" pitchFamily="34" charset="0"/>
              <a:buChar char="•"/>
            </a:pPr>
            <a:r>
              <a:rPr lang="en-US" dirty="0"/>
              <a:t>hemoglobin function </a:t>
            </a:r>
            <a:endParaRPr lang="en-US" dirty="0">
              <a:ea typeface="Calibri"/>
              <a:cs typeface="Calibri"/>
            </a:endParaRPr>
          </a:p>
        </p:txBody>
      </p:sp>
      <p:sp>
        <p:nvSpPr>
          <p:cNvPr id="4" name="Slide Number Placeholder 3">
            <a:extLst>
              <a:ext uri="{FF2B5EF4-FFF2-40B4-BE49-F238E27FC236}">
                <a16:creationId xmlns:a16="http://schemas.microsoft.com/office/drawing/2014/main" id="{33A1BA33-CE4C-EADD-2FC5-0CDA7A9EFA76}"/>
              </a:ext>
            </a:extLst>
          </p:cNvPr>
          <p:cNvSpPr>
            <a:spLocks noGrp="1"/>
          </p:cNvSpPr>
          <p:nvPr>
            <p:ph type="sldNum" sz="quarter" idx="5"/>
          </p:nvPr>
        </p:nvSpPr>
        <p:spPr/>
        <p:txBody>
          <a:bodyPr/>
          <a:lstStyle/>
          <a:p>
            <a:fld id="{C21EE325-AAEA-495B-8A29-E1BCC34D89F1}" type="slidenum">
              <a:t>16</a:t>
            </a:fld>
            <a:endParaRPr lang="en-US"/>
          </a:p>
        </p:txBody>
      </p:sp>
    </p:spTree>
    <p:extLst>
      <p:ext uri="{BB962C8B-B14F-4D97-AF65-F5344CB8AC3E}">
        <p14:creationId xmlns:p14="http://schemas.microsoft.com/office/powerpoint/2010/main" val="19256964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b="1" dirty="0">
                <a:ea typeface="Calibri"/>
                <a:cs typeface="Calibri"/>
              </a:rPr>
              <a:t>BP involves the interrelationships of</a:t>
            </a:r>
          </a:p>
          <a:p>
            <a:pPr marL="171450" indent="-171450">
              <a:buFont typeface="Arial"/>
              <a:buChar char="•"/>
            </a:pPr>
            <a:r>
              <a:rPr lang="en-US" b="1" dirty="0">
                <a:ea typeface="Calibri"/>
                <a:cs typeface="Calibri"/>
              </a:rPr>
              <a:t>Cardiac output: </a:t>
            </a:r>
            <a:r>
              <a:rPr lang="en-US" dirty="0"/>
              <a:t>Increase in cardiac output occurs when HR increases, greater heart muscle contractility, or an increase in blood volume. A rapid or significant increase in HR decreases the hearts ability to fill, resulting in blood pressure decreasing. CO=</a:t>
            </a:r>
            <a:r>
              <a:rPr lang="en-US" dirty="0" err="1"/>
              <a:t>HRxSV</a:t>
            </a:r>
            <a:endParaRPr lang="en-US" dirty="0">
              <a:ea typeface="Calibri"/>
              <a:cs typeface="Calibri"/>
            </a:endParaRPr>
          </a:p>
          <a:p>
            <a:pPr marL="171450" indent="-171450">
              <a:buFont typeface="Arial"/>
              <a:buChar char="•"/>
            </a:pPr>
            <a:r>
              <a:rPr lang="en-US" b="1" dirty="0"/>
              <a:t>Peripheral Vascular Resistance: </a:t>
            </a:r>
            <a:r>
              <a:rPr lang="en-US" dirty="0"/>
              <a:t>The smaller the blood vessel, the greater the resistance, therefore the greater the pressure.</a:t>
            </a:r>
            <a:endParaRPr lang="en-US" dirty="0">
              <a:ea typeface="Calibri"/>
              <a:cs typeface="Calibri"/>
            </a:endParaRPr>
          </a:p>
          <a:p>
            <a:pPr marL="171450" indent="-171450">
              <a:buFont typeface="Arial"/>
              <a:buChar char="•"/>
            </a:pPr>
            <a:r>
              <a:rPr lang="en-US" b="1" dirty="0">
                <a:ea typeface="Calibri"/>
                <a:cs typeface="Calibri"/>
              </a:rPr>
              <a:t>Blood volume: </a:t>
            </a:r>
            <a:r>
              <a:rPr lang="en-US" b="1" dirty="0"/>
              <a:t> </a:t>
            </a:r>
            <a:r>
              <a:rPr lang="en-US" dirty="0"/>
              <a:t>If the volume of blood increases, more pressure is exerted against arterial walls. </a:t>
            </a:r>
          </a:p>
          <a:p>
            <a:pPr marL="171450" indent="-171450">
              <a:buFont typeface="Arial"/>
              <a:buChar char="•"/>
            </a:pPr>
            <a:r>
              <a:rPr lang="en-US" b="1" dirty="0"/>
              <a:t>Viscosity</a:t>
            </a:r>
            <a:r>
              <a:rPr lang="en-US" dirty="0"/>
              <a:t> – The thickness or viscosity of blood effects the ease with which blood flows through the small vessels. </a:t>
            </a:r>
          </a:p>
          <a:p>
            <a:pPr marL="171450" indent="-171450">
              <a:buFont typeface="Arial"/>
              <a:buChar char="•"/>
            </a:pPr>
            <a:r>
              <a:rPr lang="en-US" b="1" dirty="0"/>
              <a:t>Elasticity</a:t>
            </a:r>
            <a:r>
              <a:rPr lang="en-US" dirty="0"/>
              <a:t> – Normally, the walls of an artery are elastic and easily distensible. As pressure within the arteries increases, the diameter of the vessel walls increases to accommodate the rising pressure change. In certain diseases, such as arteriosclerosis, vessel walls lose their elasticity and are replaced by fibrous tissue that cannot stretch as well. Reduced elasticity means resistance to blood flow is greater. When the left ventricle ejects its stroke volume, the vessels no longer adjust to pressure, and the blood is forced through the rigid artery and systemic pressure rises. Systolic pressure is more significantly elevated than diastolic pressure.</a:t>
            </a:r>
            <a:endParaRPr lang="en-US" dirty="0">
              <a:ea typeface="Calibri"/>
              <a:cs typeface="Calibri"/>
            </a:endParaRPr>
          </a:p>
          <a:p>
            <a:r>
              <a:rPr lang="en-US" dirty="0">
                <a:ea typeface="Calibri"/>
                <a:cs typeface="Calibri"/>
              </a:rPr>
              <a:t> </a:t>
            </a:r>
          </a:p>
        </p:txBody>
      </p:sp>
      <p:sp>
        <p:nvSpPr>
          <p:cNvPr id="4" name="Slide Number Placeholder 3"/>
          <p:cNvSpPr>
            <a:spLocks noGrp="1"/>
          </p:cNvSpPr>
          <p:nvPr>
            <p:ph type="sldNum" sz="quarter" idx="5"/>
          </p:nvPr>
        </p:nvSpPr>
        <p:spPr/>
        <p:txBody>
          <a:bodyPr/>
          <a:lstStyle/>
          <a:p>
            <a:fld id="{C21EE325-AAEA-495B-8A29-E1BCC34D89F1}" type="slidenum">
              <a:rPr lang="en-US"/>
              <a:t>17</a:t>
            </a:fld>
            <a:endParaRPr lang="en-US"/>
          </a:p>
        </p:txBody>
      </p:sp>
    </p:spTree>
    <p:extLst>
      <p:ext uri="{BB962C8B-B14F-4D97-AF65-F5344CB8AC3E}">
        <p14:creationId xmlns:p14="http://schemas.microsoft.com/office/powerpoint/2010/main" val="15649064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1EE325-AAEA-495B-8A29-E1BCC34D89F1}" type="slidenum">
              <a:rPr lang="en-US" smtClean="0"/>
              <a:t>18</a:t>
            </a:fld>
            <a:endParaRPr lang="en-US"/>
          </a:p>
        </p:txBody>
      </p:sp>
    </p:spTree>
    <p:extLst>
      <p:ext uri="{BB962C8B-B14F-4D97-AF65-F5344CB8AC3E}">
        <p14:creationId xmlns:p14="http://schemas.microsoft.com/office/powerpoint/2010/main" val="15216897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4EF9DB-1BBE-CEB5-64F3-D12BFE0619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3EEEB6-E8E5-E50C-8F99-0DD1F369810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F941A6F-93B6-3411-0266-FDE962889E18}"/>
              </a:ext>
            </a:extLst>
          </p:cNvPr>
          <p:cNvSpPr>
            <a:spLocks noGrp="1"/>
          </p:cNvSpPr>
          <p:nvPr>
            <p:ph type="body" idx="1"/>
          </p:nvPr>
        </p:nvSpPr>
        <p:spPr/>
        <p:txBody>
          <a:bodyPr/>
          <a:lstStyle/>
          <a:p>
            <a:pPr marL="0" indent="0">
              <a:buNone/>
            </a:pPr>
            <a:r>
              <a:rPr lang="en-US" dirty="0">
                <a:highlight>
                  <a:srgbClr val="FFFFFF"/>
                </a:highlight>
                <a:ea typeface="Calibri"/>
                <a:cs typeface="Calibri"/>
              </a:rPr>
              <a:t>Show me where the brachial artery is on your arm. </a:t>
            </a:r>
          </a:p>
        </p:txBody>
      </p:sp>
      <p:sp>
        <p:nvSpPr>
          <p:cNvPr id="4" name="Slide Number Placeholder 3">
            <a:extLst>
              <a:ext uri="{FF2B5EF4-FFF2-40B4-BE49-F238E27FC236}">
                <a16:creationId xmlns:a16="http://schemas.microsoft.com/office/drawing/2014/main" id="{D3CC4345-949E-3CD6-3A0A-489BCE94E2FC}"/>
              </a:ext>
            </a:extLst>
          </p:cNvPr>
          <p:cNvSpPr>
            <a:spLocks noGrp="1"/>
          </p:cNvSpPr>
          <p:nvPr>
            <p:ph type="sldNum" sz="quarter" idx="5"/>
          </p:nvPr>
        </p:nvSpPr>
        <p:spPr/>
        <p:txBody>
          <a:bodyPr/>
          <a:lstStyle/>
          <a:p>
            <a:fld id="{C21EE325-AAEA-495B-8A29-E1BCC34D89F1}" type="slidenum">
              <a:t>19</a:t>
            </a:fld>
            <a:endParaRPr lang="en-US"/>
          </a:p>
        </p:txBody>
      </p:sp>
    </p:spTree>
    <p:extLst>
      <p:ext uri="{BB962C8B-B14F-4D97-AF65-F5344CB8AC3E}">
        <p14:creationId xmlns:p14="http://schemas.microsoft.com/office/powerpoint/2010/main" val="15488990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285750" indent="-285750">
              <a:buFont typeface="Calibri"/>
              <a:buChar char="-"/>
            </a:pPr>
            <a:r>
              <a:rPr lang="en-US" dirty="0"/>
              <a:t>The percentage of hemoglobin that is attached to oxygen in the arteries is the percentage of saturation of hemoglobin (SaO2). This value is usually between 95 and 100%</a:t>
            </a:r>
          </a:p>
          <a:p>
            <a:pPr marL="285750" indent="-285750">
              <a:buFont typeface="Calibri"/>
              <a:buChar char="-"/>
            </a:pPr>
            <a:endParaRPr lang="en-US" dirty="0">
              <a:ea typeface="Calibri"/>
              <a:cs typeface="Calibri"/>
            </a:endParaRPr>
          </a:p>
          <a:p>
            <a:pPr marL="285750" indent="-285750">
              <a:buFont typeface="Calibri"/>
              <a:buChar char="-"/>
            </a:pPr>
            <a:r>
              <a:rPr lang="en-US" dirty="0">
                <a:ea typeface="Calibri"/>
                <a:cs typeface="Calibri"/>
              </a:rPr>
              <a:t>As always, if you get an abnormal reading, assess for signs and symptoms of hypoxemia. Do nursing interventions such as position changes (raising head of bed) and breathing exercises, then reassess.</a:t>
            </a:r>
          </a:p>
        </p:txBody>
      </p:sp>
      <p:sp>
        <p:nvSpPr>
          <p:cNvPr id="4" name="Slide Number Placeholder 3"/>
          <p:cNvSpPr>
            <a:spLocks noGrp="1"/>
          </p:cNvSpPr>
          <p:nvPr>
            <p:ph type="sldNum" sz="quarter" idx="5"/>
          </p:nvPr>
        </p:nvSpPr>
        <p:spPr/>
        <p:txBody>
          <a:bodyPr/>
          <a:lstStyle/>
          <a:p>
            <a:fld id="{C21EE325-AAEA-495B-8A29-E1BCC34D89F1}" type="slidenum">
              <a:rPr lang="en-US"/>
              <a:t>20</a:t>
            </a:fld>
            <a:endParaRPr lang="en-US"/>
          </a:p>
        </p:txBody>
      </p:sp>
    </p:spTree>
    <p:extLst>
      <p:ext uri="{BB962C8B-B14F-4D97-AF65-F5344CB8AC3E}">
        <p14:creationId xmlns:p14="http://schemas.microsoft.com/office/powerpoint/2010/main" val="28381512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171450" indent="-171450">
              <a:buFont typeface="Calibri"/>
              <a:buChar char="-"/>
            </a:pPr>
            <a:r>
              <a:rPr lang="en-US" b="1" dirty="0">
                <a:ea typeface="Calibri"/>
                <a:cs typeface="Calibri"/>
              </a:rPr>
              <a:t>Recognizing trends </a:t>
            </a:r>
            <a:r>
              <a:rPr lang="en-US" b="0" dirty="0">
                <a:ea typeface="Calibri"/>
                <a:cs typeface="Calibri"/>
              </a:rPr>
              <a:t>in vital signs is critical. If you have a significantly increased HR your filling time is decreased in the heart which can result in a lower blood pressure as an example. </a:t>
            </a:r>
            <a:endParaRPr lang="en-US" b="1" dirty="0">
              <a:ea typeface="Calibri"/>
              <a:cs typeface="Calibri"/>
            </a:endParaRPr>
          </a:p>
          <a:p>
            <a:pPr marL="171450" indent="-171450">
              <a:buFont typeface="Calibri"/>
              <a:buChar char="-"/>
            </a:pPr>
            <a:r>
              <a:rPr lang="en-US" b="1" dirty="0">
                <a:ea typeface="Calibri"/>
                <a:cs typeface="Calibri"/>
              </a:rPr>
              <a:t>Manner of approach </a:t>
            </a:r>
            <a:r>
              <a:rPr lang="en-US" dirty="0">
                <a:ea typeface="Calibri"/>
                <a:cs typeface="Calibri"/>
              </a:rPr>
              <a:t>- </a:t>
            </a:r>
            <a:r>
              <a:rPr lang="en-US" dirty="0"/>
              <a:t>If you are going quickly and not explaining the procedure to the patient they may get nervous and their HR may increase for example </a:t>
            </a:r>
          </a:p>
          <a:p>
            <a:pPr marL="171450" indent="-171450">
              <a:buFont typeface="Calibri"/>
              <a:buChar char="-"/>
            </a:pPr>
            <a:r>
              <a:rPr lang="en-US" b="1" dirty="0">
                <a:ea typeface="Calibri"/>
                <a:cs typeface="Calibri"/>
              </a:rPr>
              <a:t>Remember the importance of taking vital signs before administering medications they may affect HR, BP or RR. </a:t>
            </a:r>
          </a:p>
        </p:txBody>
      </p:sp>
      <p:sp>
        <p:nvSpPr>
          <p:cNvPr id="4" name="Slide Number Placeholder 3"/>
          <p:cNvSpPr>
            <a:spLocks noGrp="1"/>
          </p:cNvSpPr>
          <p:nvPr>
            <p:ph type="sldNum" sz="quarter" idx="5"/>
          </p:nvPr>
        </p:nvSpPr>
        <p:spPr/>
        <p:txBody>
          <a:bodyPr/>
          <a:lstStyle/>
          <a:p>
            <a:fld id="{C21EE325-AAEA-495B-8A29-E1BCC34D89F1}" type="slidenum">
              <a:rPr lang="en-US"/>
              <a:t>21</a:t>
            </a:fld>
            <a:endParaRPr lang="en-US"/>
          </a:p>
        </p:txBody>
      </p:sp>
    </p:spTree>
    <p:extLst>
      <p:ext uri="{BB962C8B-B14F-4D97-AF65-F5344CB8AC3E}">
        <p14:creationId xmlns:p14="http://schemas.microsoft.com/office/powerpoint/2010/main" val="13634768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b="1" dirty="0">
                <a:ea typeface="Calibri"/>
                <a:cs typeface="Calibri"/>
              </a:rPr>
              <a:t>Ask the patient about:</a:t>
            </a:r>
          </a:p>
          <a:p>
            <a:pPr marL="171450" indent="-171450">
              <a:buFont typeface="Arial"/>
              <a:buChar char="•"/>
            </a:pPr>
            <a:r>
              <a:rPr lang="en-US" b="1" dirty="0">
                <a:ea typeface="Calibri"/>
                <a:cs typeface="Calibri"/>
              </a:rPr>
              <a:t>Headache:</a:t>
            </a:r>
            <a:r>
              <a:rPr lang="en-US" dirty="0">
                <a:ea typeface="Calibri"/>
                <a:cs typeface="Calibri"/>
              </a:rPr>
              <a:t> unusual frequency, unusual severity. Onset – when did this kind of headache start? Location, localization, character, pain scale, time of day, duration, precipitating factors, other associated symptoms, any illness, medications, family </a:t>
            </a:r>
            <a:r>
              <a:rPr lang="en-US" dirty="0" err="1">
                <a:ea typeface="Calibri"/>
                <a:cs typeface="Calibri"/>
              </a:rPr>
              <a:t>hx</a:t>
            </a:r>
            <a:r>
              <a:rPr lang="en-US" dirty="0">
                <a:ea typeface="Calibri"/>
                <a:cs typeface="Calibri"/>
              </a:rPr>
              <a:t>, relieving factors (if any), relation to </a:t>
            </a:r>
            <a:r>
              <a:rPr lang="en-US" dirty="0" err="1">
                <a:ea typeface="Calibri"/>
                <a:cs typeface="Calibri"/>
              </a:rPr>
              <a:t>menstral</a:t>
            </a:r>
            <a:r>
              <a:rPr lang="en-US" dirty="0">
                <a:ea typeface="Calibri"/>
                <a:cs typeface="Calibri"/>
              </a:rPr>
              <a:t> periods if applicable, coping strategies</a:t>
            </a:r>
          </a:p>
          <a:p>
            <a:pPr marL="171450" indent="-171450">
              <a:buFont typeface="Arial"/>
              <a:buChar char="•"/>
            </a:pPr>
            <a:r>
              <a:rPr lang="en-US" b="1" dirty="0">
                <a:ea typeface="Calibri"/>
                <a:cs typeface="Calibri"/>
              </a:rPr>
              <a:t>Head Injury: </a:t>
            </a:r>
            <a:r>
              <a:rPr lang="en-US" dirty="0">
                <a:ea typeface="Calibri"/>
                <a:cs typeface="Calibri"/>
              </a:rPr>
              <a:t>Any head injury or recent blow to your head or neck? Onset, what happened, setting, events leading up to (i.e. was it a fall due to dizziness?), did you lose consciousness and then fall (which came first), did you go unconscious immediately? </a:t>
            </a:r>
            <a:r>
              <a:rPr lang="en-US" dirty="0" err="1">
                <a:ea typeface="Calibri"/>
                <a:cs typeface="Calibri"/>
              </a:rPr>
              <a:t>Hx</a:t>
            </a:r>
            <a:r>
              <a:rPr lang="en-US" dirty="0">
                <a:ea typeface="Calibri"/>
                <a:cs typeface="Calibri"/>
              </a:rPr>
              <a:t> of illness, location, duration (how long were you unconscious?), any other symptoms, change in LOC, pattern (have symptoms become worse or better), effort to treat (emergency department, hospitalization or medications?)</a:t>
            </a:r>
          </a:p>
          <a:p>
            <a:pPr marL="171450" indent="-171450">
              <a:buFont typeface="Arial"/>
              <a:buChar char="•"/>
            </a:pPr>
            <a:r>
              <a:rPr lang="en-US" b="1" dirty="0">
                <a:ea typeface="Calibri"/>
                <a:cs typeface="Calibri"/>
              </a:rPr>
              <a:t>Dizziness: </a:t>
            </a:r>
            <a:r>
              <a:rPr lang="en-US" dirty="0">
                <a:ea typeface="Calibri"/>
                <a:cs typeface="Calibri"/>
              </a:rPr>
              <a:t>describe the dizziness, onset (abrupt or gradual? After a change in position?), associated factors/symptoms (i.e. nausea/</a:t>
            </a:r>
            <a:r>
              <a:rPr lang="en-US" dirty="0" err="1">
                <a:ea typeface="Calibri"/>
                <a:cs typeface="Calibri"/>
              </a:rPr>
              <a:t>vomitting</a:t>
            </a:r>
            <a:r>
              <a:rPr lang="en-US" dirty="0">
                <a:ea typeface="Calibri"/>
                <a:cs typeface="Calibri"/>
              </a:rPr>
              <a:t>, pallor, immobility, decreased hearing acuity, </a:t>
            </a:r>
            <a:r>
              <a:rPr lang="en-US" dirty="0" err="1">
                <a:ea typeface="Calibri"/>
                <a:cs typeface="Calibri"/>
              </a:rPr>
              <a:t>tinnitis</a:t>
            </a:r>
            <a:r>
              <a:rPr lang="en-US" dirty="0">
                <a:ea typeface="Calibri"/>
                <a:cs typeface="Calibri"/>
              </a:rPr>
              <a:t>, palpitations? Shortness of breath?)</a:t>
            </a:r>
          </a:p>
          <a:p>
            <a:pPr marL="171450" indent="-171450">
              <a:buFont typeface="Arial"/>
              <a:buChar char="•"/>
            </a:pPr>
            <a:r>
              <a:rPr lang="en-US" b="1" dirty="0">
                <a:ea typeface="Calibri"/>
                <a:cs typeface="Calibri"/>
              </a:rPr>
              <a:t>Neck pain, limitation of motion: </a:t>
            </a:r>
            <a:r>
              <a:rPr lang="en-US" dirty="0">
                <a:ea typeface="Calibri"/>
                <a:cs typeface="Calibri"/>
              </a:rPr>
              <a:t>onset (how did the pain start? Injury, car accident, lifting, following a fall, with a fever, gradual), location, associated symptoms (i.e. numbness/tingling in shoulders, arms or hands), limitations to ROM, precipitating factors, triggers (stress), coping</a:t>
            </a:r>
          </a:p>
          <a:p>
            <a:pPr marL="171450" indent="-171450">
              <a:buFont typeface="Arial"/>
              <a:buChar char="•"/>
            </a:pPr>
            <a:r>
              <a:rPr lang="en-US" b="1" dirty="0">
                <a:ea typeface="Calibri"/>
                <a:cs typeface="Calibri"/>
              </a:rPr>
              <a:t>Lumps and swelling: </a:t>
            </a:r>
            <a:r>
              <a:rPr lang="en-US" dirty="0">
                <a:ea typeface="Calibri"/>
                <a:cs typeface="Calibri"/>
              </a:rPr>
              <a:t>any lumps or swelling in the neck? Any recent infection? If lump persists, how long have you had it, has size changed? </a:t>
            </a:r>
            <a:r>
              <a:rPr lang="en-US" dirty="0" err="1">
                <a:ea typeface="Calibri"/>
                <a:cs typeface="Calibri"/>
              </a:rPr>
              <a:t>Hx</a:t>
            </a:r>
            <a:r>
              <a:rPr lang="en-US" dirty="0">
                <a:ea typeface="Calibri"/>
                <a:cs typeface="Calibri"/>
              </a:rPr>
              <a:t> of irradiation of head, neck, upper chest? Difficulty swallowing? </a:t>
            </a:r>
            <a:r>
              <a:rPr lang="en-US" dirty="0" err="1">
                <a:ea typeface="Calibri"/>
                <a:cs typeface="Calibri"/>
              </a:rPr>
              <a:t>Hx</a:t>
            </a:r>
            <a:r>
              <a:rPr lang="en-US" dirty="0">
                <a:ea typeface="Calibri"/>
                <a:cs typeface="Calibri"/>
              </a:rPr>
              <a:t> of smoking/chewing tobacco/alcohol? </a:t>
            </a:r>
            <a:r>
              <a:rPr lang="en-US" dirty="0" err="1">
                <a:ea typeface="Calibri"/>
                <a:cs typeface="Calibri"/>
              </a:rPr>
              <a:t>Hx</a:t>
            </a:r>
            <a:r>
              <a:rPr lang="en-US" dirty="0">
                <a:ea typeface="Calibri"/>
                <a:cs typeface="Calibri"/>
              </a:rPr>
              <a:t> of thyroid problem?</a:t>
            </a:r>
          </a:p>
          <a:p>
            <a:pPr marL="171450" indent="-171450">
              <a:buFont typeface="Arial"/>
              <a:buChar char="•"/>
            </a:pPr>
            <a:r>
              <a:rPr lang="en-US" b="1" dirty="0" err="1">
                <a:ea typeface="Calibri"/>
                <a:cs typeface="Calibri"/>
              </a:rPr>
              <a:t>Hx</a:t>
            </a:r>
            <a:r>
              <a:rPr lang="en-US" b="1" dirty="0">
                <a:ea typeface="Calibri"/>
                <a:cs typeface="Calibri"/>
              </a:rPr>
              <a:t> of head and neck surgery: </a:t>
            </a:r>
            <a:r>
              <a:rPr lang="en-US" dirty="0">
                <a:ea typeface="Calibri"/>
                <a:cs typeface="Calibri"/>
              </a:rPr>
              <a:t>Ever had a surgery of the head or neck? For what condition? When? How did you feel about the results?  </a:t>
            </a:r>
            <a:endParaRPr lang="en-US" dirty="0"/>
          </a:p>
          <a:p>
            <a:pPr marL="171450" indent="-171450">
              <a:buFont typeface="Arial"/>
              <a:buChar char="•"/>
            </a:pPr>
            <a:endParaRPr lang="en-US" dirty="0">
              <a:ea typeface="Calibri"/>
              <a:cs typeface="Calibri"/>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C21EE325-AAEA-495B-8A29-E1BCC34D89F1}" type="slidenum">
              <a:rPr lang="en-US"/>
              <a:t>23</a:t>
            </a:fld>
            <a:endParaRPr lang="en-US"/>
          </a:p>
        </p:txBody>
      </p:sp>
    </p:spTree>
    <p:extLst>
      <p:ext uri="{BB962C8B-B14F-4D97-AF65-F5344CB8AC3E}">
        <p14:creationId xmlns:p14="http://schemas.microsoft.com/office/powerpoint/2010/main" val="23562094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a:buFont typeface="Calibri"/>
              <a:buNone/>
            </a:pPr>
            <a:r>
              <a:rPr lang="en-US" b="1" dirty="0">
                <a:ea typeface="Calibri"/>
                <a:cs typeface="Calibri"/>
              </a:rPr>
              <a:t>When preforming a focused assessment on the head and neck:</a:t>
            </a:r>
          </a:p>
          <a:p>
            <a:pPr marL="285750" indent="-285750">
              <a:buFont typeface="Calibri"/>
              <a:buChar char="-"/>
            </a:pPr>
            <a:r>
              <a:rPr lang="en-US" b="1" dirty="0">
                <a:ea typeface="Calibri"/>
                <a:cs typeface="Calibri"/>
              </a:rPr>
              <a:t>Inspect and palpate the skull: </a:t>
            </a:r>
            <a:r>
              <a:rPr lang="en-US" dirty="0">
                <a:ea typeface="Calibri"/>
                <a:cs typeface="Calibri"/>
              </a:rPr>
              <a:t>note size and shape, palpate shape</a:t>
            </a:r>
          </a:p>
          <a:p>
            <a:pPr marL="285750" indent="-285750">
              <a:buFont typeface="Calibri"/>
              <a:buChar char="-"/>
            </a:pPr>
            <a:r>
              <a:rPr lang="en-US" b="1" dirty="0">
                <a:ea typeface="Calibri"/>
                <a:cs typeface="Calibri"/>
              </a:rPr>
              <a:t>Inspect the face: </a:t>
            </a:r>
            <a:r>
              <a:rPr lang="en-US" dirty="0">
                <a:ea typeface="Calibri"/>
                <a:cs typeface="Calibri"/>
              </a:rPr>
              <a:t>inspect symmetry of face by looking at eyebrows, palpebral fissures, nasolabial folds, and sides of mouth. Note facial expressions. Note any abnormal facial structures (coarse facial features, exophthalmos, changes in skin pigmentation), note any abnormal swelling. Note involuntary tics in the facial muscles. </a:t>
            </a:r>
          </a:p>
          <a:p>
            <a:pPr marL="285750" indent="-285750">
              <a:buFont typeface="Calibri"/>
              <a:buChar char="-"/>
            </a:pPr>
            <a:r>
              <a:rPr lang="en-US" b="1" dirty="0">
                <a:ea typeface="Calibri"/>
                <a:cs typeface="Calibri"/>
              </a:rPr>
              <a:t>Inspect and palpate the neck: </a:t>
            </a:r>
            <a:r>
              <a:rPr lang="en-US" dirty="0">
                <a:ea typeface="Calibri"/>
                <a:cs typeface="Calibri"/>
              </a:rPr>
              <a:t>Head should be midline, neck muscles should be symmetrical. Head should be erect and still. Note any limitation in movement during active motion (range of motion). Patient should be able to push shoulders up against your hands and push their head against your hands when turning their head to the side. Note any enlargement of lymph nodes, lymph glands, salivary glands, thyroid, or parotid gland. Note any obvious pulsations. </a:t>
            </a:r>
          </a:p>
        </p:txBody>
      </p:sp>
      <p:sp>
        <p:nvSpPr>
          <p:cNvPr id="4" name="Slide Number Placeholder 3"/>
          <p:cNvSpPr>
            <a:spLocks noGrp="1"/>
          </p:cNvSpPr>
          <p:nvPr>
            <p:ph type="sldNum" sz="quarter" idx="5"/>
          </p:nvPr>
        </p:nvSpPr>
        <p:spPr/>
        <p:txBody>
          <a:bodyPr/>
          <a:lstStyle/>
          <a:p>
            <a:fld id="{C21EE325-AAEA-495B-8A29-E1BCC34D89F1}" type="slidenum">
              <a:rPr lang="en-US"/>
              <a:t>24</a:t>
            </a:fld>
            <a:endParaRPr lang="en-US"/>
          </a:p>
        </p:txBody>
      </p:sp>
    </p:spTree>
    <p:extLst>
      <p:ext uri="{BB962C8B-B14F-4D97-AF65-F5344CB8AC3E}">
        <p14:creationId xmlns:p14="http://schemas.microsoft.com/office/powerpoint/2010/main" val="27567396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Typically this is a very quick assessment completed with our general survey, UNLESS the patient has a complaint then there should be a focused assessment completed. </a:t>
            </a:r>
          </a:p>
        </p:txBody>
      </p:sp>
      <p:sp>
        <p:nvSpPr>
          <p:cNvPr id="4" name="Slide Number Placeholder 3"/>
          <p:cNvSpPr>
            <a:spLocks noGrp="1"/>
          </p:cNvSpPr>
          <p:nvPr>
            <p:ph type="sldNum" sz="quarter" idx="5"/>
          </p:nvPr>
        </p:nvSpPr>
        <p:spPr/>
        <p:txBody>
          <a:bodyPr/>
          <a:lstStyle/>
          <a:p>
            <a:fld id="{C21EE325-AAEA-495B-8A29-E1BCC34D89F1}" type="slidenum">
              <a:rPr lang="en-US" smtClean="0"/>
              <a:t>25</a:t>
            </a:fld>
            <a:endParaRPr lang="en-US"/>
          </a:p>
        </p:txBody>
      </p:sp>
    </p:spTree>
    <p:extLst>
      <p:ext uri="{BB962C8B-B14F-4D97-AF65-F5344CB8AC3E}">
        <p14:creationId xmlns:p14="http://schemas.microsoft.com/office/powerpoint/2010/main" val="19775046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If your patient is alert and orientated, you can ask them the following questions. </a:t>
            </a:r>
          </a:p>
        </p:txBody>
      </p:sp>
      <p:sp>
        <p:nvSpPr>
          <p:cNvPr id="4" name="Slide Number Placeholder 3"/>
          <p:cNvSpPr>
            <a:spLocks noGrp="1"/>
          </p:cNvSpPr>
          <p:nvPr>
            <p:ph type="sldNum" sz="quarter" idx="5"/>
          </p:nvPr>
        </p:nvSpPr>
        <p:spPr/>
        <p:txBody>
          <a:bodyPr/>
          <a:lstStyle/>
          <a:p>
            <a:fld id="{C21EE325-AAEA-495B-8A29-E1BCC34D89F1}" type="slidenum">
              <a:rPr lang="en-US" smtClean="0"/>
              <a:t>27</a:t>
            </a:fld>
            <a:endParaRPr lang="en-US"/>
          </a:p>
        </p:txBody>
      </p:sp>
    </p:spTree>
    <p:extLst>
      <p:ext uri="{BB962C8B-B14F-4D97-AF65-F5344CB8AC3E}">
        <p14:creationId xmlns:p14="http://schemas.microsoft.com/office/powerpoint/2010/main" val="23383002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B60690-9B45-9DF0-09C7-189FCF6210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401167-9374-41E6-F3F8-5FF73A2467F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12EEF29-8A66-FF13-CE2C-5BA98A29C9B3}"/>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1A0D1E07-CFCA-4F98-30F7-34CFFD7E5A69}"/>
              </a:ext>
            </a:extLst>
          </p:cNvPr>
          <p:cNvSpPr>
            <a:spLocks noGrp="1"/>
          </p:cNvSpPr>
          <p:nvPr>
            <p:ph type="sldNum" sz="quarter" idx="5"/>
          </p:nvPr>
        </p:nvSpPr>
        <p:spPr/>
        <p:txBody>
          <a:bodyPr/>
          <a:lstStyle/>
          <a:p>
            <a:fld id="{B63359F2-43EF-4812-9DC0-98C0B1A40681}" type="slidenum">
              <a:rPr lang="en-US" smtClean="0"/>
              <a:t>28</a:t>
            </a:fld>
            <a:endParaRPr lang="en-US"/>
          </a:p>
        </p:txBody>
      </p:sp>
    </p:spTree>
    <p:extLst>
      <p:ext uri="{BB962C8B-B14F-4D97-AF65-F5344CB8AC3E}">
        <p14:creationId xmlns:p14="http://schemas.microsoft.com/office/powerpoint/2010/main" val="32795344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a:lnSpc>
                <a:spcPct val="115000"/>
              </a:lnSpc>
              <a:spcBef>
                <a:spcPts val="1200"/>
              </a:spcBef>
              <a:spcAft>
                <a:spcPts val="1200"/>
              </a:spcAft>
            </a:pPr>
            <a:r>
              <a:rPr lang="en-US" sz="1100" b="1" dirty="0">
                <a:effectLst/>
                <a:latin typeface="Arial" panose="020B0604020202020204" pitchFamily="34" charset="0"/>
                <a:ea typeface="Arial" panose="020B0604020202020204" pitchFamily="34" charset="0"/>
              </a:rPr>
              <a:t>NEURO ASSESSMENT</a:t>
            </a:r>
            <a:endParaRPr lang="en-US" sz="1100" dirty="0">
              <a:effectLst/>
              <a:latin typeface="Arial" panose="020B0604020202020204" pitchFamily="34" charset="0"/>
              <a:ea typeface="Arial" panose="020B0604020202020204" pitchFamily="34" charset="0"/>
            </a:endParaRPr>
          </a:p>
          <a:p>
            <a:pPr marL="0" marR="0">
              <a:lnSpc>
                <a:spcPct val="115000"/>
              </a:lnSpc>
              <a:spcBef>
                <a:spcPts val="1200"/>
              </a:spcBef>
              <a:spcAft>
                <a:spcPts val="1200"/>
              </a:spcAft>
            </a:pPr>
            <a:r>
              <a:rPr lang="en-US" sz="1100" dirty="0">
                <a:effectLst/>
                <a:latin typeface="Arial" panose="020B0604020202020204" pitchFamily="34" charset="0"/>
                <a:ea typeface="Arial" panose="020B0604020202020204" pitchFamily="34" charset="0"/>
              </a:rPr>
              <a:t>Level of Consciousness is defined as a general awareness of oneself and the surrounding environment</a:t>
            </a:r>
          </a:p>
          <a:p>
            <a:pPr marL="0" marR="0">
              <a:lnSpc>
                <a:spcPct val="115000"/>
              </a:lnSpc>
              <a:spcBef>
                <a:spcPts val="1200"/>
              </a:spcBef>
              <a:spcAft>
                <a:spcPts val="1200"/>
              </a:spcAft>
            </a:pPr>
            <a:r>
              <a:rPr lang="en-US" sz="1100" b="1" dirty="0">
                <a:effectLst/>
                <a:latin typeface="Arial" panose="020B0604020202020204" pitchFamily="34" charset="0"/>
                <a:ea typeface="Arial" panose="020B0604020202020204" pitchFamily="34" charset="0"/>
              </a:rPr>
              <a:t>** LOC is the first indicator that will demonstrate deterioration if there is a change in cerebral oxygen supply</a:t>
            </a:r>
          </a:p>
          <a:p>
            <a:pPr marL="0" marR="0">
              <a:lnSpc>
                <a:spcPct val="115000"/>
              </a:lnSpc>
              <a:spcBef>
                <a:spcPts val="1200"/>
              </a:spcBef>
              <a:spcAft>
                <a:spcPts val="1200"/>
              </a:spcAft>
            </a:pPr>
            <a:endParaRPr lang="en-US" sz="1100" dirty="0">
              <a:effectLst/>
              <a:latin typeface="Arial" panose="020B0604020202020204" pitchFamily="34" charset="0"/>
              <a:ea typeface="Arial" panose="020B0604020202020204" pitchFamily="34" charset="0"/>
            </a:endParaRPr>
          </a:p>
          <a:p>
            <a:pPr marL="0" marR="0">
              <a:lnSpc>
                <a:spcPct val="115000"/>
              </a:lnSpc>
              <a:spcBef>
                <a:spcPts val="1200"/>
              </a:spcBef>
              <a:spcAft>
                <a:spcPts val="1200"/>
              </a:spcAft>
            </a:pPr>
            <a:r>
              <a:rPr lang="en-US" sz="1100" b="1" dirty="0">
                <a:effectLst/>
                <a:latin typeface="Arial" panose="020B0604020202020204" pitchFamily="34" charset="0"/>
                <a:ea typeface="Arial" panose="020B0604020202020204" pitchFamily="34" charset="0"/>
              </a:rPr>
              <a:t>Level of Consciousness</a:t>
            </a:r>
            <a:endParaRPr lang="en-US" sz="1100" dirty="0">
              <a:effectLst/>
              <a:latin typeface="Arial" panose="020B0604020202020204" pitchFamily="34" charset="0"/>
              <a:ea typeface="Arial" panose="020B0604020202020204" pitchFamily="34" charset="0"/>
            </a:endParaRPr>
          </a:p>
          <a:p>
            <a:pPr marL="342900" marR="0" lvl="0" indent="-342900">
              <a:lnSpc>
                <a:spcPct val="115000"/>
              </a:lnSpc>
              <a:spcBef>
                <a:spcPts val="1200"/>
              </a:spcBef>
              <a:spcAft>
                <a:spcPts val="0"/>
              </a:spcAft>
              <a:buFont typeface="Arial" panose="020B0604020202020204" pitchFamily="34" charset="0"/>
              <a:buChar char="●"/>
            </a:pPr>
            <a:r>
              <a:rPr lang="en-US" sz="1100" b="1" u="none" strike="noStrike" dirty="0">
                <a:effectLst/>
                <a:latin typeface="Arial" panose="020B0604020202020204" pitchFamily="34" charset="0"/>
                <a:ea typeface="Arial" panose="020B0604020202020204" pitchFamily="34" charset="0"/>
              </a:rPr>
              <a:t>Arousal</a:t>
            </a:r>
            <a:endParaRPr lang="en-US" sz="1100" u="none" strike="noStrike" dirty="0">
              <a:effectLst/>
              <a:latin typeface="Arial" panose="020B0604020202020204" pitchFamily="34" charset="0"/>
              <a:ea typeface="Arial" panose="020B0604020202020204" pitchFamily="34" charset="0"/>
            </a:endParaRPr>
          </a:p>
          <a:p>
            <a:pPr marL="742950" marR="0" lvl="1" indent="-285750">
              <a:lnSpc>
                <a:spcPct val="115000"/>
              </a:lnSpc>
              <a:spcBef>
                <a:spcPts val="0"/>
              </a:spcBef>
              <a:spcAft>
                <a:spcPts val="0"/>
              </a:spcAft>
              <a:buFont typeface="Arial" panose="020B0604020202020204" pitchFamily="34" charset="0"/>
              <a:buChar char="○"/>
            </a:pPr>
            <a:r>
              <a:rPr lang="en-US" sz="700" u="none" strike="noStrike" dirty="0">
                <a:effectLst/>
                <a:latin typeface="Times New Roman" panose="02020603050405020304" pitchFamily="18" charset="0"/>
                <a:ea typeface="Times New Roman" panose="02020603050405020304" pitchFamily="18" charset="0"/>
              </a:rPr>
              <a:t> </a:t>
            </a:r>
            <a:r>
              <a:rPr lang="en-US" sz="1100" u="none" strike="noStrike" dirty="0">
                <a:effectLst/>
                <a:latin typeface="Arial" panose="020B0604020202020204" pitchFamily="34" charset="0"/>
                <a:ea typeface="Arial" panose="020B0604020202020204" pitchFamily="34" charset="0"/>
              </a:rPr>
              <a:t>Lowest level of consciousness &amp; Indicates wakefulness </a:t>
            </a:r>
          </a:p>
          <a:p>
            <a:pPr marL="742950" marR="0" lvl="1" indent="-285750">
              <a:lnSpc>
                <a:spcPct val="115000"/>
              </a:lnSpc>
              <a:spcBef>
                <a:spcPts val="0"/>
              </a:spcBef>
              <a:spcAft>
                <a:spcPts val="0"/>
              </a:spcAft>
              <a:buFont typeface="Arial" panose="020B0604020202020204" pitchFamily="34" charset="0"/>
              <a:buChar char="○"/>
            </a:pPr>
            <a:r>
              <a:rPr lang="en-US" sz="1100" u="none" strike="noStrike" dirty="0">
                <a:effectLst/>
                <a:latin typeface="Arial" panose="020B0604020202020204" pitchFamily="34" charset="0"/>
                <a:ea typeface="Arial" panose="020B0604020202020204" pitchFamily="34" charset="0"/>
              </a:rPr>
              <a:t>Arousal does not have very much to do with the thinking parts of the brain</a:t>
            </a:r>
          </a:p>
          <a:p>
            <a:pPr marL="742950" marR="0" lvl="1" indent="-285750">
              <a:lnSpc>
                <a:spcPct val="115000"/>
              </a:lnSpc>
              <a:spcBef>
                <a:spcPts val="0"/>
              </a:spcBef>
              <a:spcAft>
                <a:spcPts val="0"/>
              </a:spcAft>
              <a:buFont typeface="Arial" panose="020B0604020202020204" pitchFamily="34" charset="0"/>
              <a:buChar char="○"/>
            </a:pPr>
            <a:r>
              <a:rPr lang="en-US" sz="1100" u="none" strike="noStrike" dirty="0">
                <a:effectLst/>
                <a:latin typeface="Arial" panose="020B0604020202020204" pitchFamily="34" charset="0"/>
                <a:ea typeface="Arial" panose="020B0604020202020204" pitchFamily="34" charset="0"/>
              </a:rPr>
              <a:t>If the patient can open their eyes to voice or painful stimulation than the arousal center in the brain is functioning</a:t>
            </a:r>
          </a:p>
          <a:p>
            <a:pPr marL="342900" marR="0" lvl="0" indent="-342900">
              <a:lnSpc>
                <a:spcPct val="115000"/>
              </a:lnSpc>
              <a:spcBef>
                <a:spcPts val="0"/>
              </a:spcBef>
              <a:spcAft>
                <a:spcPts val="0"/>
              </a:spcAft>
              <a:buFont typeface="Arial" panose="020B0604020202020204" pitchFamily="34" charset="0"/>
              <a:buChar char="●"/>
            </a:pPr>
            <a:r>
              <a:rPr lang="en-US" sz="1100" b="1" u="none" strike="noStrike" dirty="0">
                <a:effectLst/>
                <a:latin typeface="Arial" panose="020B0604020202020204" pitchFamily="34" charset="0"/>
                <a:ea typeface="Arial" panose="020B0604020202020204" pitchFamily="34" charset="0"/>
              </a:rPr>
              <a:t>Awareness</a:t>
            </a:r>
            <a:endParaRPr lang="en-US" sz="1100" u="none" strike="noStrike" dirty="0">
              <a:effectLst/>
              <a:latin typeface="Arial" panose="020B0604020202020204" pitchFamily="34" charset="0"/>
              <a:ea typeface="Arial" panose="020B0604020202020204" pitchFamily="34" charset="0"/>
            </a:endParaRPr>
          </a:p>
          <a:p>
            <a:pPr marL="742950" marR="0" lvl="1" indent="-285750">
              <a:lnSpc>
                <a:spcPct val="115000"/>
              </a:lnSpc>
              <a:spcBef>
                <a:spcPts val="0"/>
              </a:spcBef>
              <a:spcAft>
                <a:spcPts val="0"/>
              </a:spcAft>
              <a:buFont typeface="Arial" panose="020B0604020202020204" pitchFamily="34" charset="0"/>
              <a:buChar char="○"/>
            </a:pPr>
            <a:r>
              <a:rPr lang="en-US" sz="1100" u="none" strike="noStrike" dirty="0">
                <a:effectLst/>
                <a:latin typeface="Arial" panose="020B0604020202020204" pitchFamily="34" charset="0"/>
                <a:ea typeface="Arial" panose="020B0604020202020204" pitchFamily="34" charset="0"/>
              </a:rPr>
              <a:t>Is higher level function</a:t>
            </a:r>
          </a:p>
          <a:p>
            <a:pPr marL="742950" marR="0" lvl="1" indent="-285750">
              <a:lnSpc>
                <a:spcPct val="115000"/>
              </a:lnSpc>
              <a:spcBef>
                <a:spcPts val="0"/>
              </a:spcBef>
              <a:spcAft>
                <a:spcPts val="0"/>
              </a:spcAft>
              <a:buFont typeface="Arial" panose="020B0604020202020204" pitchFamily="34" charset="0"/>
              <a:buChar char="○"/>
            </a:pPr>
            <a:r>
              <a:rPr lang="en-US" sz="700" u="none" strike="noStrike" dirty="0">
                <a:effectLst/>
                <a:latin typeface="Times New Roman" panose="02020603050405020304" pitchFamily="18" charset="0"/>
                <a:ea typeface="Times New Roman" panose="02020603050405020304" pitchFamily="18" charset="0"/>
              </a:rPr>
              <a:t> </a:t>
            </a:r>
            <a:r>
              <a:rPr lang="en-US" sz="1100" u="none" strike="noStrike" dirty="0">
                <a:effectLst/>
                <a:latin typeface="Arial" panose="020B0604020202020204" pitchFamily="34" charset="0"/>
                <a:ea typeface="Arial" panose="020B0604020202020204" pitchFamily="34" charset="0"/>
              </a:rPr>
              <a:t>The content of consciousness</a:t>
            </a:r>
          </a:p>
          <a:p>
            <a:pPr marL="742950" marR="0" lvl="1" indent="-285750">
              <a:lnSpc>
                <a:spcPct val="115000"/>
              </a:lnSpc>
              <a:spcBef>
                <a:spcPts val="0"/>
              </a:spcBef>
              <a:spcAft>
                <a:spcPts val="0"/>
              </a:spcAft>
              <a:buFont typeface="Arial" panose="020B0604020202020204" pitchFamily="34" charset="0"/>
              <a:buChar char="○"/>
            </a:pPr>
            <a:r>
              <a:rPr lang="en-US" sz="700" u="none" strike="noStrike" dirty="0">
                <a:effectLst/>
                <a:latin typeface="Times New Roman" panose="02020603050405020304" pitchFamily="18" charset="0"/>
                <a:ea typeface="Times New Roman" panose="02020603050405020304" pitchFamily="18" charset="0"/>
              </a:rPr>
              <a:t> </a:t>
            </a:r>
            <a:r>
              <a:rPr lang="en-US" sz="1100" u="none" strike="noStrike" dirty="0">
                <a:effectLst/>
                <a:latin typeface="Arial" panose="020B0604020202020204" pitchFamily="34" charset="0"/>
                <a:ea typeface="Arial" panose="020B0604020202020204" pitchFamily="34" charset="0"/>
              </a:rPr>
              <a:t>Ex seeing a red apple, feeling sad, have a toothache in my left molar</a:t>
            </a:r>
          </a:p>
          <a:p>
            <a:pPr marL="742950" marR="0" lvl="1" indent="-285750">
              <a:lnSpc>
                <a:spcPct val="115000"/>
              </a:lnSpc>
              <a:spcBef>
                <a:spcPts val="0"/>
              </a:spcBef>
              <a:spcAft>
                <a:spcPts val="1200"/>
              </a:spcAft>
              <a:buFont typeface="Arial" panose="020B0604020202020204" pitchFamily="34" charset="0"/>
              <a:buChar char="○"/>
            </a:pPr>
            <a:r>
              <a:rPr lang="en-US" sz="1100" u="none" strike="noStrike" dirty="0">
                <a:effectLst/>
                <a:latin typeface="Arial" panose="020B0604020202020204" pitchFamily="34" charset="0"/>
                <a:ea typeface="Arial" panose="020B0604020202020204" pitchFamily="34" charset="0"/>
              </a:rPr>
              <a:t>When a patient is aware, it means that the cerebral cortex is working and that the patient can interpret and interact with his environment</a:t>
            </a:r>
          </a:p>
          <a:p>
            <a:pPr marL="742950" marR="0" lvl="1" indent="-285750">
              <a:lnSpc>
                <a:spcPct val="115000"/>
              </a:lnSpc>
              <a:spcBef>
                <a:spcPts val="0"/>
              </a:spcBef>
              <a:spcAft>
                <a:spcPts val="1200"/>
              </a:spcAft>
              <a:buFont typeface="Arial" panose="020B0604020202020204" pitchFamily="34" charset="0"/>
              <a:buChar char="○"/>
            </a:pPr>
            <a:endParaRPr lang="en-US" sz="1100" u="none" strike="noStrike" dirty="0">
              <a:effectLst/>
              <a:latin typeface="Arial" panose="020B0604020202020204" pitchFamily="34" charset="0"/>
              <a:ea typeface="Arial" panose="020B0604020202020204" pitchFamily="34" charset="0"/>
            </a:endParaRPr>
          </a:p>
          <a:p>
            <a:pPr marL="914400" marR="0" lvl="2" indent="0">
              <a:lnSpc>
                <a:spcPct val="115000"/>
              </a:lnSpc>
              <a:spcBef>
                <a:spcPts val="0"/>
              </a:spcBef>
              <a:spcAft>
                <a:spcPts val="1200"/>
              </a:spcAft>
              <a:buFont typeface="Arial" panose="020B0604020202020204" pitchFamily="34" charset="0"/>
              <a:buNone/>
            </a:pPr>
            <a:r>
              <a:rPr lang="en-US" sz="1100" b="1" u="none" strike="noStrike" dirty="0">
                <a:effectLst/>
                <a:latin typeface="Arial" panose="020B0604020202020204" pitchFamily="34" charset="0"/>
                <a:ea typeface="Arial" panose="020B0604020202020204" pitchFamily="34" charset="0"/>
              </a:rPr>
              <a:t>Description of LOC</a:t>
            </a:r>
          </a:p>
          <a:p>
            <a:pPr marL="1085850" marR="0" lvl="2" indent="-171450">
              <a:lnSpc>
                <a:spcPct val="115000"/>
              </a:lnSpc>
              <a:spcBef>
                <a:spcPts val="0"/>
              </a:spcBef>
              <a:spcAft>
                <a:spcPts val="1200"/>
              </a:spcAft>
              <a:buFont typeface="Arial" panose="020B0604020202020204" pitchFamily="34" charset="0"/>
              <a:buChar char="•"/>
            </a:pPr>
            <a:r>
              <a:rPr lang="en-US" sz="1100" u="none" strike="noStrike" dirty="0">
                <a:effectLst/>
                <a:latin typeface="Arial" panose="020B0604020202020204" pitchFamily="34" charset="0"/>
                <a:ea typeface="Arial" panose="020B0604020202020204" pitchFamily="34" charset="0"/>
              </a:rPr>
              <a:t>Awake and alert</a:t>
            </a:r>
          </a:p>
          <a:p>
            <a:pPr marL="1085850" marR="0" lvl="2" indent="-171450">
              <a:lnSpc>
                <a:spcPct val="115000"/>
              </a:lnSpc>
              <a:spcBef>
                <a:spcPts val="0"/>
              </a:spcBef>
              <a:spcAft>
                <a:spcPts val="1200"/>
              </a:spcAft>
              <a:buFont typeface="Arial" panose="020B0604020202020204" pitchFamily="34" charset="0"/>
              <a:buChar char="•"/>
            </a:pPr>
            <a:r>
              <a:rPr lang="en-US" sz="1100" u="none" strike="noStrike" dirty="0">
                <a:effectLst/>
                <a:latin typeface="Arial" panose="020B0604020202020204" pitchFamily="34" charset="0"/>
                <a:ea typeface="Arial" panose="020B0604020202020204" pitchFamily="34" charset="0"/>
              </a:rPr>
              <a:t>Confused –to person, place or time</a:t>
            </a:r>
          </a:p>
          <a:p>
            <a:pPr marL="1085850" marR="0" lvl="2" indent="-171450">
              <a:lnSpc>
                <a:spcPct val="115000"/>
              </a:lnSpc>
              <a:spcBef>
                <a:spcPts val="0"/>
              </a:spcBef>
              <a:spcAft>
                <a:spcPts val="1200"/>
              </a:spcAft>
              <a:buFont typeface="Arial" panose="020B0604020202020204" pitchFamily="34" charset="0"/>
              <a:buChar char="•"/>
            </a:pPr>
            <a:r>
              <a:rPr lang="en-US" sz="1100" u="none" strike="noStrike" dirty="0">
                <a:effectLst/>
                <a:latin typeface="Arial" panose="020B0604020202020204" pitchFamily="34" charset="0"/>
                <a:ea typeface="Arial" panose="020B0604020202020204" pitchFamily="34" charset="0"/>
              </a:rPr>
              <a:t>Somnolent- sleepy but arousable (ok if known that they were up all night, ex q1h neuros, just came to ed , </a:t>
            </a:r>
            <a:r>
              <a:rPr lang="en-US" sz="1100" u="none" strike="noStrike" dirty="0" err="1">
                <a:effectLst/>
                <a:latin typeface="Arial" panose="020B0604020202020204" pitchFamily="34" charset="0"/>
                <a:ea typeface="Arial" panose="020B0604020202020204" pitchFamily="34" charset="0"/>
              </a:rPr>
              <a:t>etc</a:t>
            </a:r>
            <a:r>
              <a:rPr lang="en-US" sz="1100" u="none" strike="noStrike" dirty="0">
                <a:effectLst/>
                <a:latin typeface="Arial" panose="020B0604020202020204" pitchFamily="34" charset="0"/>
                <a:ea typeface="Arial" panose="020B0604020202020204" pitchFamily="34" charset="0"/>
              </a:rPr>
              <a:t>)</a:t>
            </a:r>
          </a:p>
          <a:p>
            <a:pPr marL="1085850" marR="0" lvl="2" indent="-171450">
              <a:lnSpc>
                <a:spcPct val="115000"/>
              </a:lnSpc>
              <a:spcBef>
                <a:spcPts val="0"/>
              </a:spcBef>
              <a:spcAft>
                <a:spcPts val="1200"/>
              </a:spcAft>
              <a:buFont typeface="Arial" panose="020B0604020202020204" pitchFamily="34" charset="0"/>
              <a:buChar char="•"/>
            </a:pPr>
            <a:r>
              <a:rPr lang="en-US" sz="1100" u="none" strike="noStrike" dirty="0">
                <a:effectLst/>
                <a:latin typeface="Arial" panose="020B0604020202020204" pitchFamily="34" charset="0"/>
                <a:ea typeface="Arial" panose="020B0604020202020204" pitchFamily="34" charset="0"/>
              </a:rPr>
              <a:t>Lethargic- marked drowsiness, can wake and respond easily but when assessment done they go back to sleep easily</a:t>
            </a:r>
          </a:p>
          <a:p>
            <a:pPr marL="1085850" marR="0" lvl="2" indent="-171450">
              <a:lnSpc>
                <a:spcPct val="115000"/>
              </a:lnSpc>
              <a:spcBef>
                <a:spcPts val="0"/>
              </a:spcBef>
              <a:spcAft>
                <a:spcPts val="1200"/>
              </a:spcAft>
              <a:buFont typeface="Arial" panose="020B0604020202020204" pitchFamily="34" charset="0"/>
              <a:buChar char="•"/>
            </a:pPr>
            <a:r>
              <a:rPr lang="en-US" sz="1100" u="none" strike="noStrike" dirty="0">
                <a:effectLst/>
                <a:latin typeface="Arial" panose="020B0604020202020204" pitchFamily="34" charset="0"/>
                <a:ea typeface="Arial" panose="020B0604020202020204" pitchFamily="34" charset="0"/>
              </a:rPr>
              <a:t>Obtunded- difficult to arouse, verbal response mumbled</a:t>
            </a:r>
          </a:p>
          <a:p>
            <a:pPr marL="1085850" marR="0" lvl="2" indent="-171450">
              <a:lnSpc>
                <a:spcPct val="115000"/>
              </a:lnSpc>
              <a:spcBef>
                <a:spcPts val="0"/>
              </a:spcBef>
              <a:spcAft>
                <a:spcPts val="1200"/>
              </a:spcAft>
              <a:buFont typeface="Arial" panose="020B0604020202020204" pitchFamily="34" charset="0"/>
              <a:buChar char="•"/>
            </a:pPr>
            <a:r>
              <a:rPr lang="en-US" sz="1100" u="none" strike="noStrike" dirty="0">
                <a:effectLst/>
                <a:latin typeface="Arial" panose="020B0604020202020204" pitchFamily="34" charset="0"/>
                <a:ea typeface="Arial" panose="020B0604020202020204" pitchFamily="34" charset="0"/>
              </a:rPr>
              <a:t>Stuporous- difficult to arouse, not responsive to environment, when stimulation stopped immediately unresponsive again</a:t>
            </a:r>
          </a:p>
          <a:p>
            <a:pPr marL="1085850" marR="0" lvl="2" indent="-171450">
              <a:lnSpc>
                <a:spcPct val="115000"/>
              </a:lnSpc>
              <a:spcBef>
                <a:spcPts val="0"/>
              </a:spcBef>
              <a:spcAft>
                <a:spcPts val="1200"/>
              </a:spcAft>
              <a:buFont typeface="Arial" panose="020B0604020202020204" pitchFamily="34" charset="0"/>
              <a:buChar char="•"/>
            </a:pPr>
            <a:r>
              <a:rPr lang="en-US" sz="1100" u="none" strike="noStrike" dirty="0">
                <a:effectLst/>
                <a:latin typeface="Arial" panose="020B0604020202020204" pitchFamily="34" charset="0"/>
                <a:ea typeface="Arial" panose="020B0604020202020204" pitchFamily="34" charset="0"/>
              </a:rPr>
              <a:t>Comatose- no response</a:t>
            </a:r>
          </a:p>
          <a:p>
            <a:pPr marL="0" marR="0">
              <a:lnSpc>
                <a:spcPct val="115000"/>
              </a:lnSpc>
              <a:spcBef>
                <a:spcPts val="1200"/>
              </a:spcBef>
              <a:spcAft>
                <a:spcPts val="1200"/>
              </a:spcAft>
            </a:pPr>
            <a:r>
              <a:rPr lang="en-US" sz="1100" b="1" dirty="0">
                <a:effectLst/>
                <a:latin typeface="Arial" panose="020B0604020202020204" pitchFamily="34" charset="0"/>
                <a:ea typeface="Arial" panose="020B0604020202020204" pitchFamily="34" charset="0"/>
              </a:rPr>
              <a:t>Vital Signs</a:t>
            </a:r>
            <a:endParaRPr lang="en-US" sz="1100" dirty="0">
              <a:effectLst/>
              <a:latin typeface="Arial" panose="020B0604020202020204" pitchFamily="34" charset="0"/>
              <a:ea typeface="Arial" panose="020B0604020202020204" pitchFamily="34" charset="0"/>
            </a:endParaRPr>
          </a:p>
          <a:p>
            <a:pPr marL="342900" marR="0" lvl="0" indent="-342900">
              <a:lnSpc>
                <a:spcPct val="115000"/>
              </a:lnSpc>
              <a:spcBef>
                <a:spcPts val="1200"/>
              </a:spcBef>
              <a:spcAft>
                <a:spcPts val="0"/>
              </a:spcAft>
              <a:buFont typeface="Arial" panose="020B0604020202020204" pitchFamily="34" charset="0"/>
              <a:buChar char="●"/>
            </a:pPr>
            <a:r>
              <a:rPr lang="en-US" sz="700" u="none" strike="noStrike" dirty="0">
                <a:effectLst/>
                <a:latin typeface="Arial" panose="020B0604020202020204" pitchFamily="34" charset="0"/>
                <a:ea typeface="Arial" panose="020B0604020202020204" pitchFamily="34" charset="0"/>
              </a:rPr>
              <a:t> </a:t>
            </a:r>
            <a:r>
              <a:rPr lang="en-US" sz="1100" u="none" strike="noStrike" dirty="0">
                <a:effectLst/>
                <a:latin typeface="Arial" panose="020B0604020202020204" pitchFamily="34" charset="0"/>
                <a:ea typeface="Arial" panose="020B0604020202020204" pitchFamily="34" charset="0"/>
              </a:rPr>
              <a:t>Indicator of deterioration of neuro status due to brain and brainstem influences on cardiac, respiratory and body temp functions</a:t>
            </a:r>
          </a:p>
          <a:p>
            <a:pPr marL="742950" marR="0" lvl="1" indent="-285750">
              <a:lnSpc>
                <a:spcPct val="115000"/>
              </a:lnSpc>
              <a:spcBef>
                <a:spcPts val="0"/>
              </a:spcBef>
              <a:spcAft>
                <a:spcPts val="0"/>
              </a:spcAft>
              <a:buFont typeface="Arial" panose="020B0604020202020204" pitchFamily="34" charset="0"/>
              <a:buChar char="○"/>
            </a:pPr>
            <a:r>
              <a:rPr lang="en-US" sz="1100" u="none" strike="noStrike" dirty="0">
                <a:effectLst/>
                <a:latin typeface="Arial" panose="020B0604020202020204" pitchFamily="34" charset="0"/>
                <a:ea typeface="Arial" panose="020B0604020202020204" pitchFamily="34" charset="0"/>
              </a:rPr>
              <a:t>Normal regulation of temperature occurs in the hypothalamus</a:t>
            </a:r>
          </a:p>
          <a:p>
            <a:pPr marL="1143000" marR="0" lvl="2" indent="-228600">
              <a:lnSpc>
                <a:spcPct val="115000"/>
              </a:lnSpc>
              <a:spcBef>
                <a:spcPts val="0"/>
              </a:spcBef>
              <a:spcAft>
                <a:spcPts val="0"/>
              </a:spcAft>
              <a:buFont typeface="Arial" panose="020B0604020202020204" pitchFamily="34" charset="0"/>
              <a:buChar char="■"/>
            </a:pPr>
            <a:r>
              <a:rPr lang="en-US" sz="1100" u="none" strike="noStrike" dirty="0">
                <a:effectLst/>
                <a:latin typeface="Arial" panose="020B0604020202020204" pitchFamily="34" charset="0"/>
                <a:ea typeface="Arial" panose="020B0604020202020204" pitchFamily="34" charset="0"/>
              </a:rPr>
              <a:t>Inadequate supply of O2 to this area can result in alteration in temperature</a:t>
            </a:r>
          </a:p>
          <a:p>
            <a:pPr marL="1143000" marR="0" lvl="2" indent="-228600">
              <a:lnSpc>
                <a:spcPct val="115000"/>
              </a:lnSpc>
              <a:spcBef>
                <a:spcPts val="0"/>
              </a:spcBef>
              <a:spcAft>
                <a:spcPts val="0"/>
              </a:spcAft>
              <a:buFont typeface="Arial" panose="020B0604020202020204" pitchFamily="34" charset="0"/>
              <a:buChar char="■"/>
            </a:pPr>
            <a:r>
              <a:rPr lang="en-US" sz="1100" u="none" strike="noStrike" dirty="0">
                <a:effectLst/>
                <a:latin typeface="Arial" panose="020B0604020202020204" pitchFamily="34" charset="0"/>
                <a:ea typeface="Arial" panose="020B0604020202020204" pitchFamily="34" charset="0"/>
              </a:rPr>
              <a:t>Fevers can be high and resistant to antipyretics</a:t>
            </a:r>
          </a:p>
          <a:p>
            <a:pPr marL="1143000" marR="0" lvl="2" indent="-228600">
              <a:lnSpc>
                <a:spcPct val="115000"/>
              </a:lnSpc>
              <a:spcBef>
                <a:spcPts val="0"/>
              </a:spcBef>
              <a:spcAft>
                <a:spcPts val="1200"/>
              </a:spcAft>
              <a:buFont typeface="Arial" panose="020B0604020202020204" pitchFamily="34" charset="0"/>
              <a:buChar char="■"/>
            </a:pPr>
            <a:r>
              <a:rPr lang="en-US" sz="700" u="none" strike="noStrike" dirty="0">
                <a:effectLst/>
                <a:latin typeface="Times New Roman" panose="02020603050405020304" pitchFamily="18" charset="0"/>
                <a:ea typeface="Times New Roman" panose="02020603050405020304" pitchFamily="18" charset="0"/>
              </a:rPr>
              <a:t> </a:t>
            </a:r>
            <a:r>
              <a:rPr lang="en-US" sz="1100" u="none" strike="noStrike" dirty="0">
                <a:effectLst/>
                <a:latin typeface="Arial" panose="020B0604020202020204" pitchFamily="34" charset="0"/>
                <a:ea typeface="Arial" panose="020B0604020202020204" pitchFamily="34" charset="0"/>
              </a:rPr>
              <a:t>Hypothermia can mean death is imminent.</a:t>
            </a:r>
          </a:p>
          <a:p>
            <a:pPr marL="914400" marR="0" lvl="2" indent="0">
              <a:lnSpc>
                <a:spcPct val="115000"/>
              </a:lnSpc>
              <a:spcBef>
                <a:spcPts val="0"/>
              </a:spcBef>
              <a:spcAft>
                <a:spcPts val="1200"/>
              </a:spcAft>
              <a:buFont typeface="Arial" panose="020B0604020202020204" pitchFamily="34" charset="0"/>
              <a:buNone/>
            </a:pPr>
            <a:endParaRPr lang="en-US" sz="1100" u="none" strike="noStrike" dirty="0">
              <a:effectLst/>
              <a:latin typeface="Arial" panose="020B0604020202020204" pitchFamily="34" charset="0"/>
              <a:ea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B63359F2-43EF-4812-9DC0-98C0B1A40681}" type="slidenum">
              <a:rPr lang="en-US" smtClean="0"/>
              <a:t>29</a:t>
            </a:fld>
            <a:endParaRPr lang="en-US"/>
          </a:p>
        </p:txBody>
      </p:sp>
    </p:spTree>
    <p:extLst>
      <p:ext uri="{BB962C8B-B14F-4D97-AF65-F5344CB8AC3E}">
        <p14:creationId xmlns:p14="http://schemas.microsoft.com/office/powerpoint/2010/main" val="6236726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When assessing orientation, we assess the patient's knowledge of their name, where they are and what the date is. </a:t>
            </a:r>
          </a:p>
        </p:txBody>
      </p:sp>
      <p:sp>
        <p:nvSpPr>
          <p:cNvPr id="4" name="Slide Number Placeholder 3"/>
          <p:cNvSpPr>
            <a:spLocks noGrp="1"/>
          </p:cNvSpPr>
          <p:nvPr>
            <p:ph type="sldNum" sz="quarter" idx="5"/>
          </p:nvPr>
        </p:nvSpPr>
        <p:spPr/>
        <p:txBody>
          <a:bodyPr/>
          <a:lstStyle/>
          <a:p>
            <a:fld id="{C21EE325-AAEA-495B-8A29-E1BCC34D89F1}" type="slidenum">
              <a:rPr lang="en-US" smtClean="0"/>
              <a:t>30</a:t>
            </a:fld>
            <a:endParaRPr lang="en-US"/>
          </a:p>
        </p:txBody>
      </p:sp>
    </p:spTree>
    <p:extLst>
      <p:ext uri="{BB962C8B-B14F-4D97-AF65-F5344CB8AC3E}">
        <p14:creationId xmlns:p14="http://schemas.microsoft.com/office/powerpoint/2010/main" val="4622576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GCS: Most basic Neurological assessment . Scoring tool that looks at how appropriately the pt responds to you in 3 key areas</a:t>
            </a:r>
          </a:p>
          <a:p>
            <a:pPr marL="228600" indent="-228600">
              <a:buAutoNum type="arabicParenR"/>
            </a:pPr>
            <a:r>
              <a:rPr lang="en-US" dirty="0"/>
              <a:t>Eye Opening</a:t>
            </a:r>
            <a:endParaRPr lang="en-US" dirty="0">
              <a:ea typeface="Calibri"/>
              <a:cs typeface="Calibri"/>
            </a:endParaRPr>
          </a:p>
          <a:p>
            <a:pPr marL="228600" indent="-228600">
              <a:buAutoNum type="arabicParenR"/>
            </a:pPr>
            <a:r>
              <a:rPr lang="en-US" dirty="0"/>
              <a:t>Verbal Response</a:t>
            </a:r>
            <a:endParaRPr lang="en-US" dirty="0">
              <a:ea typeface="Calibri"/>
              <a:cs typeface="Calibri"/>
            </a:endParaRPr>
          </a:p>
          <a:p>
            <a:pPr marL="228600" indent="-228600">
              <a:buAutoNum type="arabicParenR"/>
            </a:pPr>
            <a:r>
              <a:rPr lang="en-US" dirty="0"/>
              <a:t>Motor Response </a:t>
            </a:r>
            <a:endParaRPr lang="en-US" dirty="0">
              <a:ea typeface="Calibri"/>
              <a:cs typeface="Calibri"/>
            </a:endParaRPr>
          </a:p>
          <a:p>
            <a:pPr marL="0" indent="0">
              <a:buNone/>
            </a:pPr>
            <a:endParaRPr lang="en-US" dirty="0"/>
          </a:p>
          <a:p>
            <a:pPr marL="342900" marR="0" lvl="0" indent="-342900">
              <a:lnSpc>
                <a:spcPct val="115000"/>
              </a:lnSpc>
              <a:spcBef>
                <a:spcPts val="1200"/>
              </a:spcBef>
              <a:spcAft>
                <a:spcPts val="0"/>
              </a:spcAft>
              <a:buFont typeface="Arial" panose="020B0604020202020204" pitchFamily="34" charset="0"/>
              <a:buChar char="●"/>
            </a:pPr>
            <a:r>
              <a:rPr lang="en-US" sz="700" u="none" strike="noStrike" dirty="0">
                <a:effectLst/>
                <a:latin typeface="Times New Roman"/>
                <a:ea typeface="Times New Roman" panose="02020603050405020304" pitchFamily="18" charset="0"/>
                <a:cs typeface="Times New Roman"/>
              </a:rPr>
              <a:t> </a:t>
            </a:r>
            <a:r>
              <a:rPr lang="en-US" sz="1100" b="1" u="none" strike="noStrike" dirty="0">
                <a:effectLst/>
                <a:latin typeface="Arial"/>
                <a:ea typeface="Arial" panose="020B0604020202020204" pitchFamily="34" charset="0"/>
                <a:cs typeface="Arial"/>
              </a:rPr>
              <a:t>Eye Opening</a:t>
            </a:r>
          </a:p>
          <a:p>
            <a:pPr marL="800100" marR="0" lvl="1" indent="-342900">
              <a:lnSpc>
                <a:spcPct val="115000"/>
              </a:lnSpc>
              <a:spcBef>
                <a:spcPts val="1200"/>
              </a:spcBef>
              <a:spcAft>
                <a:spcPts val="0"/>
              </a:spcAft>
              <a:buFont typeface="Courier New" panose="02070309020205020404" pitchFamily="49" charset="0"/>
              <a:buChar char="o"/>
            </a:pPr>
            <a:r>
              <a:rPr lang="en-US" sz="1100" u="none" strike="noStrike" dirty="0">
                <a:effectLst/>
                <a:latin typeface="Arial"/>
                <a:ea typeface="Arial" panose="020B0604020202020204" pitchFamily="34" charset="0"/>
                <a:cs typeface="Arial"/>
              </a:rPr>
              <a:t>Shows that the arousal mechanism in the brainstem is functioning properly</a:t>
            </a:r>
          </a:p>
          <a:p>
            <a:pPr marL="285750" marR="0" indent="-285750">
              <a:lnSpc>
                <a:spcPct val="107000"/>
              </a:lnSpc>
              <a:spcBef>
                <a:spcPts val="0"/>
              </a:spcBef>
              <a:spcAft>
                <a:spcPts val="800"/>
              </a:spcAft>
              <a:buFont typeface="Courier New" panose="02070309020205020404" pitchFamily="49" charset="0"/>
              <a:buChar char="o"/>
            </a:pPr>
            <a:r>
              <a:rPr lang="en-US" sz="1800" dirty="0">
                <a:solidFill>
                  <a:srgbClr val="FF0000"/>
                </a:solidFill>
                <a:effectLst/>
                <a:latin typeface="Tahoma"/>
                <a:ea typeface="Calibri"/>
                <a:cs typeface="Tahoma"/>
              </a:rPr>
              <a:t>Voice, shake</a:t>
            </a:r>
            <a:r>
              <a:rPr lang="en-US" sz="1800" dirty="0">
                <a:solidFill>
                  <a:srgbClr val="FF0000"/>
                </a:solidFill>
                <a:latin typeface="Tahoma"/>
                <a:ea typeface="Calibri"/>
                <a:cs typeface="Tahoma"/>
              </a:rPr>
              <a:t>,</a:t>
            </a:r>
            <a:r>
              <a:rPr lang="en-US" sz="1800" dirty="0">
                <a:solidFill>
                  <a:srgbClr val="FF0000"/>
                </a:solidFill>
                <a:effectLst/>
                <a:latin typeface="Tahoma"/>
                <a:ea typeface="Calibri"/>
                <a:cs typeface="Tahoma"/>
              </a:rPr>
              <a:t> then pain</a:t>
            </a:r>
            <a:endParaRPr lang="en-US" sz="1800" dirty="0">
              <a:solidFill>
                <a:srgbClr val="000000"/>
              </a:solidFill>
              <a:effectLst/>
              <a:latin typeface="Tahoma"/>
              <a:ea typeface="Calibri"/>
              <a:cs typeface="Tahoma"/>
            </a:endParaRPr>
          </a:p>
          <a:p>
            <a:pPr marL="285750" indent="-285750">
              <a:lnSpc>
                <a:spcPct val="107000"/>
              </a:lnSpc>
              <a:spcAft>
                <a:spcPts val="800"/>
              </a:spcAft>
              <a:buFont typeface="Courier New" panose="02070309020205020404" pitchFamily="49" charset="0"/>
              <a:buChar char="o"/>
            </a:pPr>
            <a:r>
              <a:rPr lang="en-US" sz="1800" dirty="0">
                <a:solidFill>
                  <a:srgbClr val="FF0000"/>
                </a:solidFill>
                <a:effectLst/>
                <a:latin typeface="Tahoma"/>
                <a:ea typeface="Calibri"/>
                <a:cs typeface="Tahoma"/>
              </a:rPr>
              <a:t>Apply one at a time (don’t shout and shake at the same time)</a:t>
            </a:r>
            <a:endParaRPr lang="en-US" sz="1800" dirty="0">
              <a:solidFill>
                <a:srgbClr val="FF0000"/>
              </a:solidFill>
              <a:latin typeface="Tahoma"/>
              <a:ea typeface="Calibri"/>
              <a:cs typeface="Tahoma"/>
            </a:endParaRPr>
          </a:p>
          <a:p>
            <a:pPr marL="285750" marR="0" indent="-285750">
              <a:lnSpc>
                <a:spcPct val="107000"/>
              </a:lnSpc>
              <a:spcBef>
                <a:spcPts val="0"/>
              </a:spcBef>
              <a:spcAft>
                <a:spcPts val="800"/>
              </a:spcAft>
              <a:buFont typeface="Courier New" panose="02070309020205020404" pitchFamily="49" charset="0"/>
              <a:buChar char="o"/>
            </a:pPr>
            <a:r>
              <a:rPr lang="en-US" sz="1800" dirty="0">
                <a:solidFill>
                  <a:srgbClr val="FF0000"/>
                </a:solidFill>
                <a:effectLst/>
                <a:latin typeface="Tahoma"/>
                <a:ea typeface="Calibri"/>
                <a:cs typeface="Tahoma"/>
              </a:rPr>
              <a:t>When assessing pain, apply a central stimulus- trap squeeze and apply for a full 30 seconds before stating there is no response to pain</a:t>
            </a:r>
            <a:endParaRPr lang="en-US" dirty="0"/>
          </a:p>
          <a:p>
            <a:endParaRPr lang="en-US" sz="1100" u="none" strike="noStrike" dirty="0">
              <a:effectLst/>
              <a:latin typeface="Arial" panose="020B0604020202020204" pitchFamily="34" charset="0"/>
              <a:ea typeface="Arial" panose="020B0604020202020204" pitchFamily="34" charset="0"/>
            </a:endParaRPr>
          </a:p>
          <a:p>
            <a:pPr marL="342900" marR="0" lvl="0" indent="-342900">
              <a:lnSpc>
                <a:spcPct val="115000"/>
              </a:lnSpc>
              <a:spcBef>
                <a:spcPts val="0"/>
              </a:spcBef>
              <a:spcAft>
                <a:spcPts val="0"/>
              </a:spcAft>
              <a:buFont typeface="Arial" panose="020B0604020202020204" pitchFamily="34" charset="0"/>
              <a:buChar char="●"/>
            </a:pPr>
            <a:r>
              <a:rPr lang="en-US" sz="1100" b="1" u="none" strike="noStrike" dirty="0">
                <a:effectLst/>
                <a:latin typeface="Arial"/>
                <a:ea typeface="Arial" panose="020B0604020202020204" pitchFamily="34" charset="0"/>
                <a:cs typeface="Arial"/>
              </a:rPr>
              <a:t>Verbal Response</a:t>
            </a:r>
            <a:endParaRPr lang="en-US" sz="1100" u="none" strike="noStrike" dirty="0">
              <a:effectLst/>
              <a:latin typeface="Arial"/>
              <a:ea typeface="Arial" panose="020B0604020202020204" pitchFamily="34" charset="0"/>
              <a:cs typeface="Arial"/>
            </a:endParaRPr>
          </a:p>
          <a:p>
            <a:pPr marL="742950" marR="0" lvl="1" indent="-285750">
              <a:lnSpc>
                <a:spcPct val="115000"/>
              </a:lnSpc>
              <a:spcBef>
                <a:spcPts val="0"/>
              </a:spcBef>
              <a:spcAft>
                <a:spcPts val="0"/>
              </a:spcAft>
              <a:buFont typeface="Arial" panose="020B0604020202020204" pitchFamily="34" charset="0"/>
              <a:buChar char="○"/>
            </a:pPr>
            <a:r>
              <a:rPr lang="en-US" sz="1100" u="none" strike="noStrike" dirty="0">
                <a:effectLst/>
                <a:latin typeface="Arial"/>
                <a:ea typeface="Arial" panose="020B0604020202020204" pitchFamily="34" charset="0"/>
                <a:cs typeface="Arial"/>
              </a:rPr>
              <a:t>Assesses consciousness by determining whether the patient is aware of themselves and the environment</a:t>
            </a:r>
          </a:p>
          <a:p>
            <a:pPr marL="742950" marR="0" lvl="1" indent="-285750">
              <a:lnSpc>
                <a:spcPct val="115000"/>
              </a:lnSpc>
              <a:spcBef>
                <a:spcPts val="0"/>
              </a:spcBef>
              <a:spcAft>
                <a:spcPts val="0"/>
              </a:spcAft>
              <a:buFont typeface="Arial" panose="020B0604020202020204" pitchFamily="34" charset="0"/>
              <a:buChar char="○"/>
            </a:pPr>
            <a:r>
              <a:rPr lang="en-US" sz="1100" u="none" strike="noStrike" dirty="0">
                <a:effectLst/>
                <a:latin typeface="Arial"/>
                <a:ea typeface="Arial" panose="020B0604020202020204" pitchFamily="34" charset="0"/>
                <a:cs typeface="Arial"/>
              </a:rPr>
              <a:t>Comprehension of what has been said and expression of thoughts into words</a:t>
            </a:r>
          </a:p>
          <a:p>
            <a:pPr marL="742950" marR="0" lvl="1" indent="-285750">
              <a:lnSpc>
                <a:spcPct val="115000"/>
              </a:lnSpc>
              <a:spcBef>
                <a:spcPts val="0"/>
              </a:spcBef>
              <a:spcAft>
                <a:spcPts val="0"/>
              </a:spcAft>
              <a:buFont typeface="Arial" panose="020B0604020202020204" pitchFamily="34" charset="0"/>
              <a:buChar char="○"/>
            </a:pPr>
            <a:r>
              <a:rPr lang="en-US" sz="1800" dirty="0">
                <a:solidFill>
                  <a:srgbClr val="000000"/>
                </a:solidFill>
                <a:effectLst/>
                <a:latin typeface="Tahoma"/>
                <a:ea typeface="Tahoma"/>
                <a:cs typeface="Tahoma"/>
              </a:rPr>
              <a:t>Assesses verbal response as oriented, confused, inappropriate, incomprehensible sounds, or no response. </a:t>
            </a:r>
          </a:p>
          <a:p>
            <a:pPr marL="742950" marR="0" lvl="1" indent="-285750">
              <a:lnSpc>
                <a:spcPct val="115000"/>
              </a:lnSpc>
              <a:spcBef>
                <a:spcPts val="0"/>
              </a:spcBef>
              <a:spcAft>
                <a:spcPts val="0"/>
              </a:spcAft>
              <a:buFont typeface="Arial" panose="020B0604020202020204" pitchFamily="34" charset="0"/>
              <a:buChar char="○"/>
            </a:pPr>
            <a:r>
              <a:rPr lang="en-US" sz="1800" dirty="0">
                <a:solidFill>
                  <a:srgbClr val="FF0000"/>
                </a:solidFill>
                <a:effectLst/>
                <a:latin typeface="Tahoma"/>
                <a:ea typeface="Calibri"/>
                <a:cs typeface="Tahoma"/>
              </a:rPr>
              <a:t>Orientation- ask time, place, person (usually becomes abnormal in this order)</a:t>
            </a:r>
            <a:endParaRPr lang="en-US" sz="1800" dirty="0">
              <a:solidFill>
                <a:srgbClr val="000000"/>
              </a:solidFill>
              <a:effectLst/>
              <a:latin typeface="Tahoma"/>
              <a:ea typeface="Calibri"/>
              <a:cs typeface="Tahoma"/>
            </a:endParaRPr>
          </a:p>
          <a:p>
            <a:pPr marL="742950" marR="0" lvl="1" indent="-285750">
              <a:lnSpc>
                <a:spcPct val="115000"/>
              </a:lnSpc>
              <a:spcBef>
                <a:spcPts val="0"/>
              </a:spcBef>
              <a:spcAft>
                <a:spcPts val="0"/>
              </a:spcAft>
              <a:buFont typeface="Arial" panose="020B0604020202020204" pitchFamily="34" charset="0"/>
              <a:buChar char="○"/>
            </a:pPr>
            <a:endParaRPr lang="en-US" sz="1100" u="none" strike="noStrike" dirty="0">
              <a:effectLst/>
              <a:latin typeface="Arial" panose="020B0604020202020204" pitchFamily="34" charset="0"/>
              <a:ea typeface="Arial" panose="020B0604020202020204" pitchFamily="34" charset="0"/>
            </a:endParaRPr>
          </a:p>
          <a:p>
            <a:pPr marL="342900" marR="0" lvl="0" indent="-342900">
              <a:lnSpc>
                <a:spcPct val="115000"/>
              </a:lnSpc>
              <a:spcBef>
                <a:spcPts val="0"/>
              </a:spcBef>
              <a:spcAft>
                <a:spcPts val="0"/>
              </a:spcAft>
              <a:buFont typeface="Arial" panose="020B0604020202020204" pitchFamily="34" charset="0"/>
              <a:buChar char="●"/>
            </a:pPr>
            <a:r>
              <a:rPr lang="en-US" sz="700" u="none" strike="noStrike" dirty="0">
                <a:effectLst/>
                <a:latin typeface="Times New Roman"/>
                <a:ea typeface="Times New Roman" panose="02020603050405020304" pitchFamily="18" charset="0"/>
                <a:cs typeface="Times New Roman"/>
              </a:rPr>
              <a:t> </a:t>
            </a:r>
            <a:r>
              <a:rPr lang="en-US" sz="1100" b="1" u="none" strike="noStrike" dirty="0">
                <a:effectLst/>
                <a:latin typeface="Arial"/>
                <a:ea typeface="Arial" panose="020B0604020202020204" pitchFamily="34" charset="0"/>
                <a:cs typeface="Arial"/>
              </a:rPr>
              <a:t>Best Motor Response</a:t>
            </a:r>
            <a:endParaRPr lang="en-US" sz="1100" u="none" strike="noStrike" dirty="0">
              <a:effectLst/>
              <a:latin typeface="Arial"/>
              <a:ea typeface="Arial" panose="020B0604020202020204" pitchFamily="34" charset="0"/>
              <a:cs typeface="Arial"/>
            </a:endParaRPr>
          </a:p>
          <a:p>
            <a:pPr marL="742950" marR="0" lvl="1" indent="-285750">
              <a:lnSpc>
                <a:spcPct val="115000"/>
              </a:lnSpc>
              <a:spcBef>
                <a:spcPts val="0"/>
              </a:spcBef>
              <a:spcAft>
                <a:spcPts val="0"/>
              </a:spcAft>
              <a:buFont typeface="Arial" panose="020B0604020202020204" pitchFamily="34" charset="0"/>
              <a:buChar char="○"/>
            </a:pPr>
            <a:r>
              <a:rPr lang="en-US" sz="1100" u="none" strike="noStrike" dirty="0">
                <a:effectLst/>
                <a:latin typeface="Arial"/>
                <a:ea typeface="Arial" panose="020B0604020202020204" pitchFamily="34" charset="0"/>
                <a:cs typeface="Arial"/>
              </a:rPr>
              <a:t>Assess best motor response as</a:t>
            </a:r>
          </a:p>
          <a:p>
            <a:pPr marL="1200150" marR="0" lvl="2" indent="-285750">
              <a:lnSpc>
                <a:spcPct val="115000"/>
              </a:lnSpc>
              <a:spcBef>
                <a:spcPts val="0"/>
              </a:spcBef>
              <a:spcAft>
                <a:spcPts val="0"/>
              </a:spcAft>
              <a:buFont typeface="Arial" panose="020B0604020202020204" pitchFamily="34" charset="0"/>
              <a:buChar char="○"/>
            </a:pPr>
            <a:r>
              <a:rPr lang="en-US" sz="1100" u="none" strike="noStrike" dirty="0">
                <a:effectLst/>
                <a:latin typeface="Arial"/>
                <a:ea typeface="Arial" panose="020B0604020202020204" pitchFamily="34" charset="0"/>
                <a:cs typeface="Arial"/>
              </a:rPr>
              <a:t>Obeys commands, And you can go through assessment of motor function at this time to keep your neuro exam flowing nicely </a:t>
            </a:r>
            <a:endParaRPr lang="en-US" sz="1100" u="none" strike="noStrike" dirty="0">
              <a:effectLst/>
              <a:latin typeface="Arial" panose="020B0604020202020204" pitchFamily="34" charset="0"/>
              <a:ea typeface="Arial" panose="020B0604020202020204" pitchFamily="34" charset="0"/>
            </a:endParaRPr>
          </a:p>
          <a:p>
            <a:pPr marL="1200150" marR="0" lvl="2" indent="-285750">
              <a:lnSpc>
                <a:spcPct val="115000"/>
              </a:lnSpc>
              <a:spcBef>
                <a:spcPts val="0"/>
              </a:spcBef>
              <a:spcAft>
                <a:spcPts val="0"/>
              </a:spcAft>
              <a:buFont typeface="Arial" panose="020B0604020202020204" pitchFamily="34" charset="0"/>
              <a:buChar char="○"/>
            </a:pPr>
            <a:r>
              <a:rPr lang="en-US" sz="1100" u="none" strike="noStrike" dirty="0">
                <a:effectLst/>
                <a:latin typeface="Arial"/>
                <a:ea typeface="Arial" panose="020B0604020202020204" pitchFamily="34" charset="0"/>
                <a:cs typeface="Arial"/>
              </a:rPr>
              <a:t>Localizing to pain (trying to stop pain)</a:t>
            </a:r>
          </a:p>
          <a:p>
            <a:pPr marL="1200150" marR="0" lvl="2" indent="-285750">
              <a:lnSpc>
                <a:spcPct val="115000"/>
              </a:lnSpc>
              <a:spcBef>
                <a:spcPts val="0"/>
              </a:spcBef>
              <a:spcAft>
                <a:spcPts val="0"/>
              </a:spcAft>
              <a:buFont typeface="Arial" panose="020B0604020202020204" pitchFamily="34" charset="0"/>
              <a:buChar char="○"/>
            </a:pPr>
            <a:r>
              <a:rPr lang="en-US" sz="1100" u="none" strike="noStrike" dirty="0">
                <a:effectLst/>
                <a:latin typeface="Arial"/>
                <a:ea typeface="Arial" panose="020B0604020202020204" pitchFamily="34" charset="0"/>
                <a:cs typeface="Arial"/>
              </a:rPr>
              <a:t>Flexion to withdraw from pain </a:t>
            </a:r>
          </a:p>
          <a:p>
            <a:pPr marL="1200150" marR="0" lvl="2" indent="-285750">
              <a:lnSpc>
                <a:spcPct val="115000"/>
              </a:lnSpc>
              <a:spcBef>
                <a:spcPts val="0"/>
              </a:spcBef>
              <a:spcAft>
                <a:spcPts val="0"/>
              </a:spcAft>
              <a:buFont typeface="Arial" panose="020B0604020202020204" pitchFamily="34" charset="0"/>
              <a:buChar char="○"/>
            </a:pPr>
            <a:r>
              <a:rPr lang="en-US" sz="1100" u="none" strike="noStrike" dirty="0">
                <a:effectLst/>
                <a:latin typeface="Arial"/>
                <a:ea typeface="Arial" panose="020B0604020202020204" pitchFamily="34" charset="0"/>
                <a:cs typeface="Arial"/>
              </a:rPr>
              <a:t>Abnormal flexion (decorticate posturing -pts body is still, arms bent in with fists clenched, legs straight feet turned inward. Thinks decorticate-turned to core)</a:t>
            </a:r>
          </a:p>
          <a:p>
            <a:pPr marL="1200150" marR="0" lvl="2" indent="-285750">
              <a:lnSpc>
                <a:spcPct val="115000"/>
              </a:lnSpc>
              <a:spcBef>
                <a:spcPts val="0"/>
              </a:spcBef>
              <a:spcAft>
                <a:spcPts val="0"/>
              </a:spcAft>
              <a:buFont typeface="Arial" panose="020B0604020202020204" pitchFamily="34" charset="0"/>
              <a:buChar char="○"/>
            </a:pPr>
            <a:r>
              <a:rPr lang="en-US" sz="1100" u="none" strike="noStrike" dirty="0">
                <a:effectLst/>
                <a:latin typeface="Arial"/>
                <a:ea typeface="Arial" panose="020B0604020202020204" pitchFamily="34" charset="0"/>
                <a:cs typeface="Arial"/>
              </a:rPr>
              <a:t>Abnormal extension (decerebrate posturing- pt holds arms and legs out straight, head and neck may be arched, toes point downward, hands bent toward at wrists arms straight. Usually have a GCS of &lt;3 no neuro response at all.)</a:t>
            </a:r>
          </a:p>
          <a:p>
            <a:pPr marL="1200150" marR="0" lvl="2" indent="-285750">
              <a:lnSpc>
                <a:spcPct val="115000"/>
              </a:lnSpc>
              <a:spcBef>
                <a:spcPts val="0"/>
              </a:spcBef>
              <a:spcAft>
                <a:spcPts val="0"/>
              </a:spcAft>
              <a:buFont typeface="Arial" panose="020B0604020202020204" pitchFamily="34" charset="0"/>
              <a:buChar char="○"/>
            </a:pPr>
            <a:endParaRPr lang="en-US" sz="1100" u="none" strike="noStrike" dirty="0">
              <a:effectLst/>
              <a:latin typeface="Arial" panose="020B0604020202020204" pitchFamily="34" charset="0"/>
              <a:ea typeface="Arial" panose="020B0604020202020204" pitchFamily="34" charset="0"/>
            </a:endParaRPr>
          </a:p>
          <a:p>
            <a:pPr marL="0" marR="0">
              <a:lnSpc>
                <a:spcPct val="115000"/>
              </a:lnSpc>
              <a:spcBef>
                <a:spcPts val="1200"/>
              </a:spcBef>
              <a:spcAft>
                <a:spcPts val="1200"/>
              </a:spcAft>
            </a:pPr>
            <a:r>
              <a:rPr lang="en-US" sz="1100" b="1" dirty="0">
                <a:effectLst/>
                <a:latin typeface="Arial"/>
                <a:ea typeface="Arial" panose="020B0604020202020204" pitchFamily="34" charset="0"/>
                <a:cs typeface="Arial"/>
              </a:rPr>
              <a:t>Severe</a:t>
            </a:r>
            <a:r>
              <a:rPr lang="en-US" sz="1100" dirty="0">
                <a:effectLst/>
                <a:latin typeface="Arial"/>
                <a:ea typeface="Arial" panose="020B0604020202020204" pitchFamily="34" charset="0"/>
                <a:cs typeface="Arial"/>
              </a:rPr>
              <a:t>= GCS &lt;8</a:t>
            </a:r>
          </a:p>
          <a:p>
            <a:pPr marL="0" marR="0">
              <a:lnSpc>
                <a:spcPct val="115000"/>
              </a:lnSpc>
              <a:spcBef>
                <a:spcPts val="1200"/>
              </a:spcBef>
              <a:spcAft>
                <a:spcPts val="1200"/>
              </a:spcAft>
            </a:pPr>
            <a:r>
              <a:rPr lang="en-US" sz="1100" b="1" dirty="0">
                <a:effectLst/>
                <a:latin typeface="Arial"/>
                <a:ea typeface="Arial" panose="020B0604020202020204" pitchFamily="34" charset="0"/>
                <a:cs typeface="Arial"/>
              </a:rPr>
              <a:t>Moderate</a:t>
            </a:r>
            <a:r>
              <a:rPr lang="en-US" sz="1100" dirty="0">
                <a:effectLst/>
                <a:latin typeface="Arial"/>
                <a:ea typeface="Arial" panose="020B0604020202020204" pitchFamily="34" charset="0"/>
                <a:cs typeface="Arial"/>
              </a:rPr>
              <a:t>= GCS 9-12</a:t>
            </a:r>
          </a:p>
          <a:p>
            <a:pPr marL="0" marR="0">
              <a:lnSpc>
                <a:spcPct val="115000"/>
              </a:lnSpc>
              <a:spcBef>
                <a:spcPts val="1200"/>
              </a:spcBef>
              <a:spcAft>
                <a:spcPts val="1200"/>
              </a:spcAft>
            </a:pPr>
            <a:r>
              <a:rPr lang="en-US" sz="1100" b="1" dirty="0">
                <a:effectLst/>
                <a:latin typeface="Arial"/>
                <a:ea typeface="Arial" panose="020B0604020202020204" pitchFamily="34" charset="0"/>
                <a:cs typeface="Arial"/>
              </a:rPr>
              <a:t>Minor</a:t>
            </a:r>
            <a:r>
              <a:rPr lang="en-US" sz="1100" dirty="0">
                <a:effectLst/>
                <a:latin typeface="Arial"/>
                <a:ea typeface="Arial" panose="020B0604020202020204" pitchFamily="34" charset="0"/>
                <a:cs typeface="Arial"/>
              </a:rPr>
              <a:t>= GCS &gt;13</a:t>
            </a:r>
          </a:p>
          <a:p>
            <a:pPr marL="0" marR="0">
              <a:lnSpc>
                <a:spcPct val="115000"/>
              </a:lnSpc>
              <a:spcBef>
                <a:spcPts val="1200"/>
              </a:spcBef>
              <a:spcAft>
                <a:spcPts val="1200"/>
              </a:spcAft>
            </a:pPr>
            <a:r>
              <a:rPr lang="en-US" sz="1100" dirty="0">
                <a:effectLst/>
                <a:latin typeface="Arial"/>
                <a:ea typeface="Arial" panose="020B0604020202020204" pitchFamily="34" charset="0"/>
                <a:cs typeface="Arial"/>
              </a:rPr>
              <a:t>*Any change in focal signs indicates neurological deterioration and is an urgent assessment finding</a:t>
            </a:r>
            <a:endParaRPr lang="en-US" dirty="0">
              <a:latin typeface="Arial"/>
              <a:cs typeface="Arial"/>
            </a:endParaRPr>
          </a:p>
          <a:p>
            <a:pPr marL="0" marR="0">
              <a:lnSpc>
                <a:spcPct val="115000"/>
              </a:lnSpc>
              <a:spcBef>
                <a:spcPts val="1200"/>
              </a:spcBef>
              <a:spcAft>
                <a:spcPts val="1200"/>
              </a:spcAft>
            </a:pPr>
            <a:endParaRPr lang="en-US" sz="1800" dirty="0">
              <a:effectLst/>
              <a:latin typeface="Arial" panose="020B0604020202020204" pitchFamily="34" charset="0"/>
              <a:ea typeface="Arial" panose="020B0604020202020204" pitchFamily="34" charset="0"/>
            </a:endParaRPr>
          </a:p>
          <a:p>
            <a:pPr marL="0" indent="0">
              <a:buNone/>
            </a:pPr>
            <a:endParaRPr lang="en-US" dirty="0"/>
          </a:p>
          <a:p>
            <a:pPr marL="0" indent="0">
              <a:buNone/>
            </a:pPr>
            <a:endParaRPr lang="en-US" dirty="0"/>
          </a:p>
        </p:txBody>
      </p:sp>
      <p:sp>
        <p:nvSpPr>
          <p:cNvPr id="4" name="Slide Number Placeholder 3"/>
          <p:cNvSpPr>
            <a:spLocks noGrp="1"/>
          </p:cNvSpPr>
          <p:nvPr>
            <p:ph type="sldNum" sz="quarter" idx="5"/>
          </p:nvPr>
        </p:nvSpPr>
        <p:spPr/>
        <p:txBody>
          <a:bodyPr/>
          <a:lstStyle/>
          <a:p>
            <a:fld id="{B63359F2-43EF-4812-9DC0-98C0B1A40681}" type="slidenum">
              <a:rPr lang="en-US" smtClean="0"/>
              <a:t>31</a:t>
            </a:fld>
            <a:endParaRPr lang="en-US"/>
          </a:p>
        </p:txBody>
      </p:sp>
    </p:spTree>
    <p:extLst>
      <p:ext uri="{BB962C8B-B14F-4D97-AF65-F5344CB8AC3E}">
        <p14:creationId xmlns:p14="http://schemas.microsoft.com/office/powerpoint/2010/main" val="8243005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Fit this assessment in with the instructions you are asking your patient to follow when assessing their ability to follow instruction. </a:t>
            </a:r>
          </a:p>
        </p:txBody>
      </p:sp>
      <p:sp>
        <p:nvSpPr>
          <p:cNvPr id="4" name="Slide Number Placeholder 3"/>
          <p:cNvSpPr>
            <a:spLocks noGrp="1"/>
          </p:cNvSpPr>
          <p:nvPr>
            <p:ph type="sldNum" sz="quarter" idx="5"/>
          </p:nvPr>
        </p:nvSpPr>
        <p:spPr/>
        <p:txBody>
          <a:bodyPr/>
          <a:lstStyle/>
          <a:p>
            <a:fld id="{C21EE325-AAEA-495B-8A29-E1BCC34D89F1}" type="slidenum">
              <a:rPr lang="en-US" smtClean="0"/>
              <a:t>32</a:t>
            </a:fld>
            <a:endParaRPr lang="en-US"/>
          </a:p>
        </p:txBody>
      </p:sp>
    </p:spTree>
    <p:extLst>
      <p:ext uri="{BB962C8B-B14F-4D97-AF65-F5344CB8AC3E}">
        <p14:creationId xmlns:p14="http://schemas.microsoft.com/office/powerpoint/2010/main" val="21007713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b="1" dirty="0">
                <a:ea typeface="Calibri"/>
                <a:cs typeface="Calibri"/>
              </a:rPr>
              <a:t>Subjective</a:t>
            </a:r>
          </a:p>
          <a:p>
            <a:pPr marL="171450" indent="-171450">
              <a:buFont typeface="Calibri"/>
              <a:buChar char="-"/>
            </a:pPr>
            <a:r>
              <a:rPr lang="en-US" dirty="0">
                <a:ea typeface="Calibri"/>
                <a:cs typeface="Calibri"/>
              </a:rPr>
              <a:t>Ask about any </a:t>
            </a:r>
            <a:r>
              <a:rPr lang="en-US" b="1" dirty="0">
                <a:ea typeface="Calibri"/>
                <a:cs typeface="Calibri"/>
              </a:rPr>
              <a:t>blurred vision, decreased acuity, or blind spots</a:t>
            </a:r>
          </a:p>
          <a:p>
            <a:pPr marL="171450" indent="-171450">
              <a:buFont typeface="Calibri"/>
              <a:buChar char="-"/>
            </a:pPr>
            <a:r>
              <a:rPr lang="en-US" dirty="0">
                <a:ea typeface="Calibri"/>
                <a:cs typeface="Calibri"/>
              </a:rPr>
              <a:t>Ask about eye </a:t>
            </a:r>
            <a:r>
              <a:rPr lang="en-US" b="1" dirty="0">
                <a:ea typeface="Calibri"/>
                <a:cs typeface="Calibri"/>
              </a:rPr>
              <a:t>pain, redness, or swelling</a:t>
            </a:r>
          </a:p>
          <a:p>
            <a:pPr marL="171450" indent="-171450">
              <a:buFont typeface="Calibri"/>
              <a:buChar char="-"/>
            </a:pPr>
            <a:r>
              <a:rPr lang="en-US" dirty="0">
                <a:ea typeface="Calibri"/>
                <a:cs typeface="Calibri"/>
              </a:rPr>
              <a:t>Ask about any excessive </a:t>
            </a:r>
            <a:r>
              <a:rPr lang="en-US" b="1" dirty="0">
                <a:ea typeface="Calibri"/>
                <a:cs typeface="Calibri"/>
              </a:rPr>
              <a:t>watering or discharge</a:t>
            </a:r>
          </a:p>
          <a:p>
            <a:pPr marL="171450" indent="-171450">
              <a:buFont typeface="Calibri"/>
              <a:buChar char="-"/>
            </a:pPr>
            <a:r>
              <a:rPr lang="en-US" dirty="0">
                <a:ea typeface="Calibri"/>
                <a:cs typeface="Calibri"/>
              </a:rPr>
              <a:t>Any history of </a:t>
            </a:r>
            <a:r>
              <a:rPr lang="en-US" b="1" dirty="0">
                <a:ea typeface="Calibri"/>
                <a:cs typeface="Calibri"/>
              </a:rPr>
              <a:t>eye injury/surgery</a:t>
            </a:r>
            <a:r>
              <a:rPr lang="en-US" dirty="0">
                <a:ea typeface="Calibri"/>
                <a:cs typeface="Calibri"/>
              </a:rPr>
              <a:t>? </a:t>
            </a:r>
          </a:p>
          <a:p>
            <a:pPr marL="171450" indent="-171450">
              <a:buFont typeface="Calibri"/>
              <a:buChar char="-"/>
            </a:pPr>
            <a:r>
              <a:rPr lang="en-US" b="1" dirty="0">
                <a:ea typeface="Calibri"/>
                <a:cs typeface="Calibri"/>
              </a:rPr>
              <a:t>Glaucoma</a:t>
            </a:r>
            <a:r>
              <a:rPr lang="en-US" dirty="0">
                <a:ea typeface="Calibri"/>
                <a:cs typeface="Calibri"/>
              </a:rPr>
              <a:t>?</a:t>
            </a:r>
          </a:p>
          <a:p>
            <a:pPr marL="171450" indent="-171450">
              <a:buFont typeface="Calibri"/>
              <a:buChar char="-"/>
            </a:pPr>
            <a:r>
              <a:rPr lang="en-US" dirty="0">
                <a:ea typeface="Calibri"/>
                <a:cs typeface="Calibri"/>
              </a:rPr>
              <a:t>Use of </a:t>
            </a:r>
            <a:r>
              <a:rPr lang="en-US" b="1" dirty="0">
                <a:ea typeface="Calibri"/>
                <a:cs typeface="Calibri"/>
              </a:rPr>
              <a:t>glasses or contact lenses? Vision loss? Vision changes</a:t>
            </a:r>
            <a:r>
              <a:rPr lang="en-US" dirty="0">
                <a:ea typeface="Calibri"/>
                <a:cs typeface="Calibri"/>
              </a:rPr>
              <a:t>?</a:t>
            </a:r>
          </a:p>
          <a:p>
            <a:pPr marL="171450" indent="-171450">
              <a:buFont typeface="Calibri"/>
              <a:buChar char="-"/>
            </a:pPr>
            <a:endParaRPr lang="en-US" dirty="0">
              <a:ea typeface="Calibri"/>
              <a:cs typeface="Calibri"/>
            </a:endParaRPr>
          </a:p>
          <a:p>
            <a:r>
              <a:rPr lang="en-US" b="1" dirty="0">
                <a:ea typeface="Calibri"/>
                <a:cs typeface="Calibri"/>
              </a:rPr>
              <a:t>Objective</a:t>
            </a:r>
          </a:p>
          <a:p>
            <a:pPr marL="171450" marR="0" lvl="0" indent="-171450" algn="l" defTabSz="914400" rtl="0" eaLnBrk="1" fontAlgn="auto" latinLnBrk="0" hangingPunct="1">
              <a:lnSpc>
                <a:spcPct val="100000"/>
              </a:lnSpc>
              <a:spcBef>
                <a:spcPts val="0"/>
              </a:spcBef>
              <a:spcAft>
                <a:spcPts val="0"/>
              </a:spcAft>
              <a:buClrTx/>
              <a:buSzTx/>
              <a:buFont typeface="Calibri"/>
              <a:buChar char="-"/>
              <a:tabLst/>
              <a:defRPr/>
            </a:pPr>
            <a:r>
              <a:rPr lang="en-US" sz="1200" b="1" dirty="0">
                <a:solidFill>
                  <a:schemeClr val="accent1"/>
                </a:solidFill>
              </a:rPr>
              <a:t>Using a pen light</a:t>
            </a:r>
            <a:r>
              <a:rPr lang="en-US" sz="1200" dirty="0">
                <a:solidFill>
                  <a:schemeClr val="accent1"/>
                </a:solidFill>
              </a:rPr>
              <a:t>, make sure pupils are equal in size, reactive to light, and round. Check for accommodation.</a:t>
            </a:r>
          </a:p>
          <a:p>
            <a:pPr marL="171450" indent="-171450">
              <a:buFont typeface="Calibri"/>
              <a:buChar char="-"/>
            </a:pPr>
            <a:r>
              <a:rPr lang="en-US" dirty="0">
                <a:ea typeface="Calibri"/>
                <a:cs typeface="Calibri"/>
              </a:rPr>
              <a:t>Observe for </a:t>
            </a:r>
            <a:r>
              <a:rPr lang="en-US" b="1" dirty="0">
                <a:ea typeface="Calibri"/>
                <a:cs typeface="Calibri"/>
              </a:rPr>
              <a:t>discoloration (i.e., jaundice)</a:t>
            </a:r>
          </a:p>
          <a:p>
            <a:pPr marL="171450" indent="-171450">
              <a:buFont typeface="Calibri"/>
              <a:buChar char="-"/>
            </a:pPr>
            <a:r>
              <a:rPr lang="en-US" dirty="0">
                <a:ea typeface="Calibri"/>
                <a:cs typeface="Calibri"/>
              </a:rPr>
              <a:t>Record the size of the pupils using the chart on the side of the pen light. Do this before and after shining the light in the eyes. Make sure pupils are equal in size. Size should be 3-5mm and decrease in response to light. Advance light in from the side and note response. Have patient look into the distance. This should dilate the pupils. </a:t>
            </a:r>
          </a:p>
          <a:p>
            <a:pPr marL="171450" indent="-171450">
              <a:buFont typeface="Calibri"/>
              <a:buChar char="-"/>
            </a:pPr>
            <a:r>
              <a:rPr lang="en-US" dirty="0">
                <a:ea typeface="Calibri"/>
                <a:cs typeface="Calibri"/>
              </a:rPr>
              <a:t>Ask them to focus on your finger/an object, held in front of their face about 7-8cm from their nose. Pupils should constrict and converge of the axes of the eyes.</a:t>
            </a:r>
          </a:p>
          <a:p>
            <a:pPr marL="171450" indent="-171450">
              <a:buFont typeface="Calibri"/>
              <a:buChar char="-"/>
            </a:pPr>
            <a:endParaRPr lang="en-US" dirty="0">
              <a:ea typeface="Calibri"/>
              <a:cs typeface="Calibri"/>
            </a:endParaRPr>
          </a:p>
          <a:p>
            <a:pPr marL="0" marR="0" lvl="0" indent="0" algn="l" defTabSz="914400" rtl="0" eaLnBrk="1" fontAlgn="auto" latinLnBrk="0" hangingPunct="1">
              <a:lnSpc>
                <a:spcPct val="100000"/>
              </a:lnSpc>
              <a:spcBef>
                <a:spcPts val="0"/>
              </a:spcBef>
              <a:spcAft>
                <a:spcPts val="0"/>
              </a:spcAft>
              <a:buClrTx/>
              <a:buSzTx/>
              <a:buFont typeface="Calibri"/>
              <a:buNone/>
              <a:tabLst/>
              <a:defRPr/>
            </a:pPr>
            <a:r>
              <a:rPr lang="en-US" sz="1200" b="0" i="0" u="none" strike="noStrike" baseline="0" dirty="0">
                <a:solidFill>
                  <a:schemeClr val="accent1"/>
                </a:solidFill>
                <a:latin typeface="Aptos"/>
              </a:rPr>
              <a:t>(Jarvis et al., 2024)</a:t>
            </a:r>
            <a:r>
              <a:rPr lang="en-US" sz="1200" b="0" i="0" dirty="0">
                <a:solidFill>
                  <a:schemeClr val="accent1"/>
                </a:solidFill>
                <a:latin typeface="Aptos"/>
                <a:ea typeface="Times New Roman"/>
                <a:cs typeface="Times New Roman"/>
              </a:rPr>
              <a:t>​</a:t>
            </a:r>
            <a:endParaRPr lang="en-US" sz="1200" dirty="0">
              <a:solidFill>
                <a:schemeClr val="accent1"/>
              </a:solidFill>
              <a:latin typeface="Aptos"/>
            </a:endParaRPr>
          </a:p>
          <a:p>
            <a:endParaRPr lang="en-US" dirty="0"/>
          </a:p>
        </p:txBody>
      </p:sp>
      <p:sp>
        <p:nvSpPr>
          <p:cNvPr id="4" name="Slide Number Placeholder 3"/>
          <p:cNvSpPr>
            <a:spLocks noGrp="1"/>
          </p:cNvSpPr>
          <p:nvPr>
            <p:ph type="sldNum" sz="quarter" idx="5"/>
          </p:nvPr>
        </p:nvSpPr>
        <p:spPr/>
        <p:txBody>
          <a:bodyPr/>
          <a:lstStyle/>
          <a:p>
            <a:fld id="{C21EE325-AAEA-495B-8A29-E1BCC34D89F1}" type="slidenum">
              <a:rPr lang="en-US" smtClean="0"/>
              <a:t>33</a:t>
            </a:fld>
            <a:endParaRPr lang="en-US"/>
          </a:p>
        </p:txBody>
      </p:sp>
    </p:spTree>
    <p:extLst>
      <p:ext uri="{BB962C8B-B14F-4D97-AF65-F5344CB8AC3E}">
        <p14:creationId xmlns:p14="http://schemas.microsoft.com/office/powerpoint/2010/main" val="158655728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Normal PERRLA results indicate that the eyes, nerves, and brain regions controlling the pupils are functioning well. Abnormal results may require further testing to identify potential issues. </a:t>
            </a:r>
          </a:p>
          <a:p>
            <a:endParaRPr lang="en-US" dirty="0"/>
          </a:p>
          <a:p>
            <a:r>
              <a:rPr lang="en-US" dirty="0"/>
              <a:t>This scale can be found on the side of a pen light. (Obviously not to scale in slide show)</a:t>
            </a:r>
          </a:p>
        </p:txBody>
      </p:sp>
      <p:sp>
        <p:nvSpPr>
          <p:cNvPr id="4" name="Slide Number Placeholder 3"/>
          <p:cNvSpPr>
            <a:spLocks noGrp="1"/>
          </p:cNvSpPr>
          <p:nvPr>
            <p:ph type="sldNum" sz="quarter" idx="5"/>
          </p:nvPr>
        </p:nvSpPr>
        <p:spPr/>
        <p:txBody>
          <a:bodyPr/>
          <a:lstStyle/>
          <a:p>
            <a:fld id="{C21EE325-AAEA-495B-8A29-E1BCC34D89F1}" type="slidenum">
              <a:rPr lang="en-US" smtClean="0"/>
              <a:t>34</a:t>
            </a:fld>
            <a:endParaRPr lang="en-US"/>
          </a:p>
        </p:txBody>
      </p:sp>
    </p:spTree>
    <p:extLst>
      <p:ext uri="{BB962C8B-B14F-4D97-AF65-F5344CB8AC3E}">
        <p14:creationId xmlns:p14="http://schemas.microsoft.com/office/powerpoint/2010/main" val="249697967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cap="all" dirty="0">
                <a:ea typeface="Calibri"/>
                <a:cs typeface="Calibri"/>
              </a:rPr>
              <a:t>Cranial nerve 3 – Oculomotor nerve </a:t>
            </a:r>
          </a:p>
          <a:p>
            <a:endParaRPr lang="en-US" cap="all" dirty="0">
              <a:ea typeface="Calibri"/>
              <a:cs typeface="Calibri"/>
            </a:endParaRPr>
          </a:p>
          <a:p>
            <a:r>
              <a:rPr lang="en-US" cap="all" dirty="0">
                <a:ea typeface="Calibri"/>
                <a:cs typeface="Calibri"/>
              </a:rPr>
              <a:t>Controls most eye movements, lifts the upper eye lids and manages pupil size and focus. </a:t>
            </a:r>
          </a:p>
        </p:txBody>
      </p:sp>
      <p:sp>
        <p:nvSpPr>
          <p:cNvPr id="4" name="Slide Number Placeholder 3"/>
          <p:cNvSpPr>
            <a:spLocks noGrp="1"/>
          </p:cNvSpPr>
          <p:nvPr>
            <p:ph type="sldNum" sz="quarter" idx="5"/>
          </p:nvPr>
        </p:nvSpPr>
        <p:spPr/>
        <p:txBody>
          <a:bodyPr/>
          <a:lstStyle/>
          <a:p>
            <a:fld id="{B63359F2-43EF-4812-9DC0-98C0B1A40681}" type="slidenum">
              <a:rPr lang="en-US" smtClean="0"/>
              <a:t>35</a:t>
            </a:fld>
            <a:endParaRPr lang="en-US"/>
          </a:p>
        </p:txBody>
      </p:sp>
    </p:spTree>
    <p:extLst>
      <p:ext uri="{BB962C8B-B14F-4D97-AF65-F5344CB8AC3E}">
        <p14:creationId xmlns:p14="http://schemas.microsoft.com/office/powerpoint/2010/main" val="9461826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Explain the risks associated with Stroke &amp; treatments for each. </a:t>
            </a:r>
          </a:p>
          <a:p>
            <a:endParaRPr lang="en-US" dirty="0"/>
          </a:p>
          <a:p>
            <a:r>
              <a:rPr lang="en-US" dirty="0"/>
              <a:t>FAST – Facial drooping, Arm drift, speech slurring, time to treatment. </a:t>
            </a:r>
          </a:p>
        </p:txBody>
      </p:sp>
      <p:sp>
        <p:nvSpPr>
          <p:cNvPr id="4" name="Slide Number Placeholder 3"/>
          <p:cNvSpPr>
            <a:spLocks noGrp="1"/>
          </p:cNvSpPr>
          <p:nvPr>
            <p:ph type="sldNum" sz="quarter" idx="5"/>
          </p:nvPr>
        </p:nvSpPr>
        <p:spPr/>
        <p:txBody>
          <a:bodyPr/>
          <a:lstStyle/>
          <a:p>
            <a:fld id="{C21EE325-AAEA-495B-8A29-E1BCC34D89F1}" type="slidenum">
              <a:rPr lang="en-US" smtClean="0"/>
              <a:t>36</a:t>
            </a:fld>
            <a:endParaRPr lang="en-US"/>
          </a:p>
        </p:txBody>
      </p:sp>
    </p:spTree>
    <p:extLst>
      <p:ext uri="{BB962C8B-B14F-4D97-AF65-F5344CB8AC3E}">
        <p14:creationId xmlns:p14="http://schemas.microsoft.com/office/powerpoint/2010/main" val="24260373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Inspection- A quick look can tell you a lot</a:t>
            </a:r>
          </a:p>
          <a:p>
            <a:r>
              <a:rPr lang="en-US" dirty="0"/>
              <a:t>Observing- does the pt look like they are having any Respiratory distress or compromise.</a:t>
            </a:r>
          </a:p>
          <a:p>
            <a:endParaRPr lang="en-US" dirty="0"/>
          </a:p>
          <a:p>
            <a:r>
              <a:rPr lang="en-US" dirty="0"/>
              <a:t>Increased WOB ,Pursed lip breathing, tachypneic, air hungry, accessory muscles use, not breathing, </a:t>
            </a:r>
            <a:endParaRPr lang="en-US" dirty="0">
              <a:ea typeface="Calibri" panose="020F0502020204030204"/>
              <a:cs typeface="Calibri" panose="020F0502020204030204"/>
            </a:endParaRPr>
          </a:p>
          <a:p>
            <a:r>
              <a:rPr lang="en-US" dirty="0"/>
              <a:t>What is their LOC? Restless or agitated may hypoxic / Somnolent or obtunded may have elevated C02 levels</a:t>
            </a:r>
            <a:endParaRPr lang="en-US" dirty="0">
              <a:ea typeface="Calibri"/>
              <a:cs typeface="Calibri"/>
            </a:endParaRPr>
          </a:p>
          <a:p>
            <a:endParaRPr lang="en-US" dirty="0"/>
          </a:p>
          <a:p>
            <a:r>
              <a:rPr lang="en-US" dirty="0"/>
              <a:t>What does their color look like? Cyanotic lips, nail beds, </a:t>
            </a:r>
            <a:r>
              <a:rPr lang="en-US" dirty="0" err="1"/>
              <a:t>etc</a:t>
            </a:r>
            <a:endParaRPr lang="en-US" dirty="0">
              <a:ea typeface="Calibri"/>
              <a:cs typeface="Calibri"/>
            </a:endParaRPr>
          </a:p>
          <a:p>
            <a:endParaRPr lang="en-US" dirty="0"/>
          </a:p>
          <a:p>
            <a:r>
              <a:rPr lang="en-US" dirty="0"/>
              <a:t>What position are they sitting in? Tripod? Aids use in muscle recruitment to breath. Retractions. </a:t>
            </a:r>
            <a:endParaRPr lang="en-US" dirty="0">
              <a:ea typeface="Calibri"/>
              <a:cs typeface="Calibri"/>
            </a:endParaRPr>
          </a:p>
          <a:p>
            <a:endParaRPr lang="en-US" dirty="0"/>
          </a:p>
          <a:p>
            <a:r>
              <a:rPr lang="en-US" dirty="0"/>
              <a:t>Chest rise and fall, is it equal on both sides? Will tell you that the mechanics of Respiration are intact</a:t>
            </a:r>
          </a:p>
          <a:p>
            <a:endParaRPr lang="en-US" dirty="0">
              <a:ea typeface="Calibri" panose="020F0502020204030204"/>
              <a:cs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accent1"/>
                </a:solidFill>
              </a:rPr>
              <a:t>Chest expansion should be symmetrical – this can be assessed by placing your hands on the patient's back with your thumbs at the level of T9 or T10. Slide hands medially to pinch up a small fold of skin between your thumbs. Ask the patient to take a deep breath. Your thumbs should move apart symmetrically.</a:t>
            </a:r>
            <a:endParaRPr lang="en-US" dirty="0">
              <a:ea typeface="Calibri" panose="020F0502020204030204"/>
              <a:cs typeface="Calibri" panose="020F0502020204030204"/>
            </a:endParaRPr>
          </a:p>
          <a:p>
            <a:endParaRPr lang="en-US" dirty="0"/>
          </a:p>
          <a:p>
            <a:r>
              <a:rPr lang="en-US" dirty="0"/>
              <a:t>Are they moving air? Feel with hand or let it fog up glasses. Mechanics are working but no air movement. Occluding their airway.</a:t>
            </a:r>
          </a:p>
          <a:p>
            <a:endParaRPr lang="en-US" dirty="0"/>
          </a:p>
          <a:p>
            <a:r>
              <a:rPr lang="en-US" dirty="0"/>
              <a:t>Clubbing – chronic (COPD, interstitial lung disease)</a:t>
            </a:r>
          </a:p>
          <a:p>
            <a:r>
              <a:rPr lang="en-US" dirty="0"/>
              <a:t>Can they talk short sentences without becoming SOB</a:t>
            </a:r>
          </a:p>
          <a:p>
            <a:r>
              <a:rPr lang="en-US" dirty="0"/>
              <a:t>Inspects anterior and posterior chest walls for shape (A – P diameter, slope of ribs), symmetry of chest expansion, accessory muscle use, and breathing patterns. </a:t>
            </a:r>
          </a:p>
          <a:p>
            <a:pPr marR="138430">
              <a:lnSpc>
                <a:spcPct val="107000"/>
              </a:lnSpc>
              <a:spcAft>
                <a:spcPts val="800"/>
              </a:spcAft>
            </a:pPr>
            <a:r>
              <a:rPr lang="en-US" dirty="0"/>
              <a:t>Symmetry of Chest expansion- thumbs at T9-T10 </a:t>
            </a:r>
          </a:p>
          <a:p>
            <a:pPr marR="138430">
              <a:lnSpc>
                <a:spcPct val="107000"/>
              </a:lnSpc>
              <a:spcAft>
                <a:spcPts val="800"/>
              </a:spcAft>
            </a:pPr>
            <a:endParaRPr lang="en-US" dirty="0"/>
          </a:p>
          <a:p>
            <a:pPr marR="138430">
              <a:lnSpc>
                <a:spcPct val="107000"/>
              </a:lnSpc>
              <a:spcAft>
                <a:spcPts val="800"/>
              </a:spcAft>
            </a:pPr>
            <a:r>
              <a:rPr lang="en-US" dirty="0"/>
              <a:t> Muscles tire and pts been working really hard to compensate they will then decompensate. The sooner we can intervene the better</a:t>
            </a:r>
          </a:p>
          <a:p>
            <a:pPr marR="138430">
              <a:lnSpc>
                <a:spcPct val="107000"/>
              </a:lnSpc>
              <a:spcAft>
                <a:spcPts val="800"/>
              </a:spcAft>
            </a:pPr>
            <a:r>
              <a:rPr lang="en-US" dirty="0"/>
              <a:t>Note position that patient takes to breath, tripod = aids use of muscle recruitment to breath</a:t>
            </a:r>
          </a:p>
          <a:p>
            <a:pPr marR="138430">
              <a:lnSpc>
                <a:spcPct val="107000"/>
              </a:lnSpc>
              <a:spcAft>
                <a:spcPts val="800"/>
              </a:spcAft>
            </a:pPr>
            <a:r>
              <a:rPr lang="en-US" dirty="0"/>
              <a:t> </a:t>
            </a:r>
          </a:p>
          <a:p>
            <a:pPr marR="138430">
              <a:lnSpc>
                <a:spcPct val="107000"/>
              </a:lnSpc>
              <a:spcAft>
                <a:spcPts val="800"/>
              </a:spcAft>
            </a:pPr>
            <a:r>
              <a:rPr lang="en-US" dirty="0"/>
              <a:t>Note color- cyanotic, pale etc.</a:t>
            </a:r>
          </a:p>
          <a:p>
            <a:pPr marR="138430">
              <a:lnSpc>
                <a:spcPct val="107000"/>
              </a:lnSpc>
              <a:spcAft>
                <a:spcPts val="800"/>
              </a:spcAft>
            </a:pPr>
            <a:r>
              <a:rPr lang="en-US" dirty="0"/>
              <a:t> </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C21EE325-AAEA-495B-8A29-E1BCC34D89F1}" type="slidenum">
              <a:rPr lang="en-US" smtClean="0"/>
              <a:t>40</a:t>
            </a:fld>
            <a:endParaRPr lang="en-US"/>
          </a:p>
        </p:txBody>
      </p:sp>
    </p:spTree>
    <p:extLst>
      <p:ext uri="{BB962C8B-B14F-4D97-AF65-F5344CB8AC3E}">
        <p14:creationId xmlns:p14="http://schemas.microsoft.com/office/powerpoint/2010/main" val="40400025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Make sure you are listening through a full cycle before moving to the next site. Full inspiration and expiration. </a:t>
            </a:r>
          </a:p>
          <a:p>
            <a:r>
              <a:rPr lang="en-US" dirty="0"/>
              <a:t>Z pattern so you can compare Rt side to Lt side.</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B63359F2-43EF-4812-9DC0-98C0B1A40681}" type="slidenum">
              <a:rPr lang="en-US" smtClean="0"/>
              <a:t>41</a:t>
            </a:fld>
            <a:endParaRPr lang="en-US"/>
          </a:p>
        </p:txBody>
      </p:sp>
    </p:spTree>
    <p:extLst>
      <p:ext uri="{BB962C8B-B14F-4D97-AF65-F5344CB8AC3E}">
        <p14:creationId xmlns:p14="http://schemas.microsoft.com/office/powerpoint/2010/main" val="312955375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3 types of lung sounds: Bronchial, bronchovesicular, vesicular</a:t>
            </a:r>
          </a:p>
          <a:p>
            <a:r>
              <a:rPr lang="en-US" b="1" dirty="0"/>
              <a:t>Bronchial - </a:t>
            </a:r>
            <a:r>
              <a:rPr lang="en-US" dirty="0"/>
              <a:t>high pitched and loud (over trachea and larynx) </a:t>
            </a:r>
            <a:endParaRPr lang="en-US" dirty="0">
              <a:ea typeface="Calibri"/>
              <a:cs typeface="Calibri"/>
            </a:endParaRPr>
          </a:p>
          <a:p>
            <a:r>
              <a:rPr lang="en-US" b="1" dirty="0"/>
              <a:t>Vesicular -</a:t>
            </a:r>
            <a:r>
              <a:rPr lang="en-US" dirty="0"/>
              <a:t> auscultated in peripheral lung fields and make up the majority of the lung sounds you are listening for. Soft and Low in pitch</a:t>
            </a:r>
            <a:endParaRPr lang="en-US" dirty="0">
              <a:ea typeface="Calibri"/>
              <a:cs typeface="Calibri"/>
            </a:endParaRPr>
          </a:p>
          <a:p>
            <a:r>
              <a:rPr lang="en-US" b="1" dirty="0"/>
              <a:t>Bronchovesicular sounds - </a:t>
            </a:r>
            <a:r>
              <a:rPr lang="en-US" dirty="0"/>
              <a:t>mid sternum and posteriorly between scapula. Medium loud and medium pitched. </a:t>
            </a:r>
            <a:endParaRPr lang="en-US" dirty="0">
              <a:ea typeface="Calibri"/>
              <a:cs typeface="Calibri"/>
            </a:endParaRPr>
          </a:p>
          <a:p>
            <a:endParaRPr lang="en-US" dirty="0"/>
          </a:p>
          <a:p>
            <a:r>
              <a:rPr lang="en-US" dirty="0"/>
              <a:t>If you hear these sounds in an area you are not supposed to hear them, it is a sign that there is something abnormal going on</a:t>
            </a:r>
            <a:endParaRPr lang="en-US" dirty="0">
              <a:ea typeface="Calibri"/>
              <a:cs typeface="Calibri"/>
            </a:endParaRPr>
          </a:p>
          <a:p>
            <a:endParaRPr lang="en-US" dirty="0"/>
          </a:p>
          <a:p>
            <a:r>
              <a:rPr lang="en-US" dirty="0"/>
              <a:t>Diminished and absent bs are going to be associated with decreased air flow, decreased lung expansion or absent airflow and lung expansion. </a:t>
            </a:r>
          </a:p>
        </p:txBody>
      </p:sp>
      <p:sp>
        <p:nvSpPr>
          <p:cNvPr id="4" name="Slide Number Placeholder 3"/>
          <p:cNvSpPr>
            <a:spLocks noGrp="1"/>
          </p:cNvSpPr>
          <p:nvPr>
            <p:ph type="sldNum" sz="quarter" idx="5"/>
          </p:nvPr>
        </p:nvSpPr>
        <p:spPr/>
        <p:txBody>
          <a:bodyPr/>
          <a:lstStyle/>
          <a:p>
            <a:fld id="{B63359F2-43EF-4812-9DC0-98C0B1A40681}" type="slidenum">
              <a:rPr lang="en-US" smtClean="0"/>
              <a:t>43</a:t>
            </a:fld>
            <a:endParaRPr lang="en-US"/>
          </a:p>
        </p:txBody>
      </p:sp>
    </p:spTree>
    <p:extLst>
      <p:ext uri="{BB962C8B-B14F-4D97-AF65-F5344CB8AC3E}">
        <p14:creationId xmlns:p14="http://schemas.microsoft.com/office/powerpoint/2010/main" val="178502343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Examples:</a:t>
            </a:r>
          </a:p>
          <a:p>
            <a:pPr marL="608965" indent="-228600">
              <a:buFont typeface="Arial" panose="020B0604020202020204" pitchFamily="34" charset="0"/>
              <a:buChar char="•"/>
            </a:pPr>
            <a:r>
              <a:rPr lang="en-US" sz="1800" b="1" dirty="0">
                <a:solidFill>
                  <a:schemeClr val="tx2"/>
                </a:solidFill>
              </a:rPr>
              <a:t>Fine crackles:</a:t>
            </a:r>
            <a:endParaRPr lang="en-US" sz="1800" dirty="0">
              <a:solidFill>
                <a:schemeClr val="tx2"/>
              </a:solidFill>
            </a:endParaRPr>
          </a:p>
          <a:p>
            <a:pPr marL="1218565" lvl="1" indent="-228600">
              <a:buFont typeface="Courier New" panose="020B0604020202020204" pitchFamily="34" charset="0"/>
              <a:buChar char="o"/>
            </a:pPr>
            <a:r>
              <a:rPr lang="en-US" sz="1800" dirty="0">
                <a:solidFill>
                  <a:schemeClr val="tx2"/>
                </a:solidFill>
              </a:rPr>
              <a:t>This can be simulated by moistening your thumb and index finger and separating them by your ear</a:t>
            </a:r>
          </a:p>
          <a:p>
            <a:pPr marL="608965" indent="-228600">
              <a:buFont typeface="Arial" panose="020B0604020202020204" pitchFamily="34" charset="0"/>
              <a:buChar char="•"/>
            </a:pPr>
            <a:r>
              <a:rPr lang="en-US" sz="1800" b="1" dirty="0">
                <a:solidFill>
                  <a:schemeClr val="tx2"/>
                </a:solidFill>
              </a:rPr>
              <a:t>Course crackles:</a:t>
            </a:r>
            <a:r>
              <a:rPr lang="en-US" sz="1800" dirty="0">
                <a:solidFill>
                  <a:schemeClr val="tx2"/>
                </a:solidFill>
              </a:rPr>
              <a:t> </a:t>
            </a:r>
          </a:p>
          <a:p>
            <a:pPr marL="1218565" lvl="1" indent="-228600">
              <a:buFont typeface="Courier New" panose="020B0604020202020204" pitchFamily="34" charset="0"/>
              <a:buChar char="o"/>
            </a:pPr>
            <a:r>
              <a:rPr lang="en-US" sz="1800" dirty="0">
                <a:solidFill>
                  <a:schemeClr val="tx2"/>
                </a:solidFill>
              </a:rPr>
              <a:t>Sounds like Velcro</a:t>
            </a:r>
          </a:p>
          <a:p>
            <a:pPr marL="608965"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1" dirty="0">
                <a:solidFill>
                  <a:schemeClr val="tx2"/>
                </a:solidFill>
              </a:rPr>
              <a:t>Atelectatic crackles:</a:t>
            </a:r>
            <a:r>
              <a:rPr lang="en-US" sz="1800" dirty="0">
                <a:solidFill>
                  <a:schemeClr val="tx2"/>
                </a:solidFill>
              </a:rPr>
              <a:t>  discontinuous; sound like fine crackles but do not last and are not indications of disease.</a:t>
            </a:r>
          </a:p>
          <a:p>
            <a:pPr marL="1123315" lvl="1" indent="-285750">
              <a:buFont typeface="Courier New" panose="02070309020205020404" pitchFamily="49" charset="0"/>
              <a:buChar char="o"/>
            </a:pPr>
            <a:r>
              <a:rPr lang="en-US" sz="1800" dirty="0">
                <a:solidFill>
                  <a:schemeClr val="tx2"/>
                </a:solidFill>
              </a:rPr>
              <a:t>sound like fine crackles but do not last and are not indications of disease</a:t>
            </a:r>
          </a:p>
          <a:p>
            <a:pPr marL="608965" indent="-228600">
              <a:buFont typeface="Arial" panose="020B0604020202020204" pitchFamily="34" charset="0"/>
              <a:buChar char="•"/>
            </a:pPr>
            <a:r>
              <a:rPr lang="en-US" sz="1800" b="1" dirty="0">
                <a:solidFill>
                  <a:schemeClr val="tx2"/>
                </a:solidFill>
              </a:rPr>
              <a:t>Pleural friction rub:</a:t>
            </a:r>
            <a:endParaRPr lang="en-US" sz="1800" dirty="0">
              <a:solidFill>
                <a:schemeClr val="tx2"/>
              </a:solidFill>
            </a:endParaRPr>
          </a:p>
          <a:p>
            <a:pPr marL="1218565" lvl="1" indent="-228600">
              <a:buFont typeface="Courier New" panose="020B0604020202020204" pitchFamily="34" charset="0"/>
              <a:buChar char="o"/>
            </a:pPr>
            <a:r>
              <a:rPr lang="en-US" sz="1800" dirty="0">
                <a:solidFill>
                  <a:schemeClr val="tx2"/>
                </a:solidFill>
              </a:rPr>
              <a:t>Has a grating quality; sounds like two pieces of leather being rubbed together</a:t>
            </a:r>
          </a:p>
          <a:p>
            <a:pPr marL="608965" indent="-228600">
              <a:buFont typeface="Arial" panose="020B0604020202020204" pitchFamily="34" charset="0"/>
              <a:buChar char="•"/>
            </a:pPr>
            <a:r>
              <a:rPr lang="en-US" sz="1800" b="1" dirty="0">
                <a:solidFill>
                  <a:schemeClr val="tx2"/>
                </a:solidFill>
              </a:rPr>
              <a:t>Wheeze – high-pitched:</a:t>
            </a:r>
            <a:r>
              <a:rPr lang="en-US" sz="1800" dirty="0">
                <a:solidFill>
                  <a:schemeClr val="tx2"/>
                </a:solidFill>
              </a:rPr>
              <a:t> </a:t>
            </a:r>
          </a:p>
          <a:p>
            <a:pPr marL="1123315" lvl="1" indent="-285750">
              <a:buFont typeface="Courier New" panose="02070309020205020404" pitchFamily="49" charset="0"/>
              <a:buChar char="o"/>
            </a:pPr>
            <a:r>
              <a:rPr lang="en-US" sz="1800" dirty="0">
                <a:solidFill>
                  <a:schemeClr val="tx2"/>
                </a:solidFill>
              </a:rPr>
              <a:t>high-pitched, musical squeaking sounds that has multiple notes like a music chord</a:t>
            </a:r>
          </a:p>
          <a:p>
            <a:pPr marL="608965" indent="-228600">
              <a:buChar char="•"/>
            </a:pPr>
            <a:r>
              <a:rPr lang="en-US" sz="1800" b="1" dirty="0">
                <a:solidFill>
                  <a:schemeClr val="tx2"/>
                </a:solidFill>
              </a:rPr>
              <a:t>Wheeze – low-pitched:</a:t>
            </a:r>
          </a:p>
          <a:p>
            <a:pPr marL="1123315" lvl="1" indent="-285750">
              <a:buFont typeface="Courier New" panose="02070309020205020404" pitchFamily="49" charset="0"/>
              <a:buChar char="o"/>
            </a:pPr>
            <a:r>
              <a:rPr lang="en-US" sz="1800" dirty="0">
                <a:solidFill>
                  <a:schemeClr val="tx2"/>
                </a:solidFill>
              </a:rPr>
              <a:t>low pitched, single note, musical snoring, moaning sounds. May clear somewhat after coughing</a:t>
            </a:r>
          </a:p>
          <a:p>
            <a:pPr marL="608965" indent="-228600">
              <a:buFontTx/>
              <a:buChar char="•"/>
            </a:pPr>
            <a:r>
              <a:rPr lang="en-US" sz="1800" b="1" dirty="0">
                <a:solidFill>
                  <a:schemeClr val="tx2"/>
                </a:solidFill>
              </a:rPr>
              <a:t>Stridor:</a:t>
            </a:r>
          </a:p>
          <a:p>
            <a:pPr marL="1123315" lvl="1" indent="-285750">
              <a:buFont typeface="Courier New" panose="02070309020205020404" pitchFamily="49" charset="0"/>
              <a:buChar char="o"/>
            </a:pPr>
            <a:r>
              <a:rPr lang="en-US" sz="1800" dirty="0">
                <a:solidFill>
                  <a:schemeClr val="tx2"/>
                </a:solidFill>
              </a:rPr>
              <a:t>high-pitched, single note, inspiratory, crowing sound, louder in neck than chest wall</a:t>
            </a:r>
          </a:p>
          <a:p>
            <a:endParaRPr lang="en-US" dirty="0"/>
          </a:p>
        </p:txBody>
      </p:sp>
      <p:sp>
        <p:nvSpPr>
          <p:cNvPr id="4" name="Slide Number Placeholder 3"/>
          <p:cNvSpPr>
            <a:spLocks noGrp="1"/>
          </p:cNvSpPr>
          <p:nvPr>
            <p:ph type="sldNum" sz="quarter" idx="5"/>
          </p:nvPr>
        </p:nvSpPr>
        <p:spPr/>
        <p:txBody>
          <a:bodyPr/>
          <a:lstStyle/>
          <a:p>
            <a:fld id="{C21EE325-AAEA-495B-8A29-E1BCC34D89F1}" type="slidenum">
              <a:rPr lang="en-US" smtClean="0"/>
              <a:t>44</a:t>
            </a:fld>
            <a:endParaRPr lang="en-US"/>
          </a:p>
        </p:txBody>
      </p:sp>
    </p:spTree>
    <p:extLst>
      <p:ext uri="{BB962C8B-B14F-4D97-AF65-F5344CB8AC3E}">
        <p14:creationId xmlns:p14="http://schemas.microsoft.com/office/powerpoint/2010/main" val="130724665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700F20-09EF-E9A8-EA5A-6612BEC532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48185A-FF76-99D4-6825-31CF08E02A6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A1DBE38-8C33-20F6-04C0-6743980CCD91}"/>
              </a:ext>
            </a:extLst>
          </p:cNvPr>
          <p:cNvSpPr>
            <a:spLocks noGrp="1"/>
          </p:cNvSpPr>
          <p:nvPr>
            <p:ph type="body" idx="1"/>
          </p:nvPr>
        </p:nvSpPr>
        <p:spPr/>
        <p:txBody>
          <a:bodyPr/>
          <a:lstStyle/>
          <a:p>
            <a:pPr marL="305435" indent="-305435">
              <a:buFont typeface="Arial"/>
              <a:buChar char="•"/>
            </a:pPr>
            <a:r>
              <a:rPr lang="en-US" b="1" dirty="0"/>
              <a:t>Palpation</a:t>
            </a:r>
            <a:endParaRPr lang="en-US" dirty="0"/>
          </a:p>
          <a:p>
            <a:pPr marL="305435" indent="-305435">
              <a:buFont typeface="Arial"/>
              <a:buChar char="•"/>
            </a:pPr>
            <a:endParaRPr lang="en-US" dirty="0"/>
          </a:p>
          <a:p>
            <a:pPr marL="305435" indent="-305435">
              <a:lnSpc>
                <a:spcPct val="98000"/>
              </a:lnSpc>
              <a:spcAft>
                <a:spcPts val="5"/>
              </a:spcAft>
              <a:buFont typeface="Arial"/>
              <a:buChar char="•"/>
            </a:pPr>
            <a:r>
              <a:rPr lang="en-US" dirty="0"/>
              <a:t>Palpates (using fingers and palms) the anterior, lateral, and posterior chest wall for tender areas, crepitus, tactile fremitus, abnormal retraction or bulges, pulsations or depressions. </a:t>
            </a:r>
          </a:p>
          <a:p>
            <a:pPr marL="305435" indent="-305435">
              <a:lnSpc>
                <a:spcPct val="98000"/>
              </a:lnSpc>
              <a:spcAft>
                <a:spcPts val="5"/>
              </a:spcAft>
              <a:buFont typeface="Arial"/>
              <a:buChar char="•"/>
            </a:pPr>
            <a:endParaRPr lang="en-US" dirty="0"/>
          </a:p>
          <a:p>
            <a:pPr marL="305435" indent="-305435">
              <a:lnSpc>
                <a:spcPct val="98000"/>
              </a:lnSpc>
              <a:spcAft>
                <a:spcPts val="5"/>
              </a:spcAft>
              <a:buFont typeface="Arial"/>
              <a:buChar char="•"/>
            </a:pPr>
            <a:r>
              <a:rPr lang="en-US" dirty="0"/>
              <a:t>Crepitus- subcutaneous emphysema</a:t>
            </a:r>
          </a:p>
          <a:p>
            <a:pPr marL="305435" indent="-305435">
              <a:lnSpc>
                <a:spcPct val="98000"/>
              </a:lnSpc>
              <a:spcAft>
                <a:spcPts val="5"/>
              </a:spcAft>
              <a:buFont typeface="Arial"/>
              <a:buChar char="•"/>
            </a:pPr>
            <a:endParaRPr lang="en-US" dirty="0"/>
          </a:p>
          <a:p>
            <a:pPr marL="305435" indent="-305435">
              <a:lnSpc>
                <a:spcPct val="98000"/>
              </a:lnSpc>
              <a:spcAft>
                <a:spcPts val="5"/>
              </a:spcAft>
              <a:buFont typeface="Arial"/>
              <a:buChar char="•"/>
            </a:pPr>
            <a:r>
              <a:rPr lang="en-US" dirty="0"/>
              <a:t>Fremitus= palpable vibration (use ball of fingers and trace down chest following areas that you would auscultate)</a:t>
            </a:r>
          </a:p>
          <a:p>
            <a:pPr marL="305435" indent="-305435">
              <a:lnSpc>
                <a:spcPct val="98000"/>
              </a:lnSpc>
              <a:spcAft>
                <a:spcPts val="5"/>
              </a:spcAft>
              <a:buFont typeface="Arial"/>
              <a:buChar char="•"/>
            </a:pPr>
            <a:endParaRPr lang="en-US" dirty="0"/>
          </a:p>
          <a:p>
            <a:pPr marL="305435" indent="-305435">
              <a:lnSpc>
                <a:spcPct val="98000"/>
              </a:lnSpc>
              <a:spcAft>
                <a:spcPts val="5"/>
              </a:spcAft>
              <a:buFont typeface="Arial"/>
              <a:buChar char="•"/>
            </a:pPr>
            <a:r>
              <a:rPr lang="en-US" dirty="0"/>
              <a:t>Normal= Should feel the same on corresponding areas of each chest</a:t>
            </a:r>
          </a:p>
          <a:p>
            <a:endParaRPr lang="en-US" dirty="0"/>
          </a:p>
        </p:txBody>
      </p:sp>
      <p:sp>
        <p:nvSpPr>
          <p:cNvPr id="4" name="Slide Number Placeholder 3">
            <a:extLst>
              <a:ext uri="{FF2B5EF4-FFF2-40B4-BE49-F238E27FC236}">
                <a16:creationId xmlns:a16="http://schemas.microsoft.com/office/drawing/2014/main" id="{FF6F5763-57E7-8B5D-05A1-0FD4446A02DE}"/>
              </a:ext>
            </a:extLst>
          </p:cNvPr>
          <p:cNvSpPr>
            <a:spLocks noGrp="1"/>
          </p:cNvSpPr>
          <p:nvPr>
            <p:ph type="sldNum" sz="quarter" idx="5"/>
          </p:nvPr>
        </p:nvSpPr>
        <p:spPr/>
        <p:txBody>
          <a:bodyPr/>
          <a:lstStyle/>
          <a:p>
            <a:fld id="{C21EE325-AAEA-495B-8A29-E1BCC34D89F1}" type="slidenum">
              <a:rPr lang="en-US" smtClean="0"/>
              <a:t>45</a:t>
            </a:fld>
            <a:endParaRPr lang="en-US"/>
          </a:p>
        </p:txBody>
      </p:sp>
    </p:spTree>
    <p:extLst>
      <p:ext uri="{BB962C8B-B14F-4D97-AF65-F5344CB8AC3E}">
        <p14:creationId xmlns:p14="http://schemas.microsoft.com/office/powerpoint/2010/main" val="5002593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a:lnSpc>
                <a:spcPct val="115000"/>
              </a:lnSpc>
              <a:spcBef>
                <a:spcPts val="0"/>
              </a:spcBef>
              <a:spcAft>
                <a:spcPts val="0"/>
              </a:spcAft>
            </a:pPr>
            <a:r>
              <a:rPr lang="en-US" sz="1100" b="1" dirty="0">
                <a:effectLst/>
                <a:latin typeface="Arial" panose="020B0604020202020204" pitchFamily="34" charset="0"/>
                <a:ea typeface="Arial" panose="020B0604020202020204" pitchFamily="34" charset="0"/>
              </a:rPr>
              <a:t>CARDIOVASCULAR ASSESSMENT</a:t>
            </a:r>
            <a:endParaRPr lang="en-US" sz="1100" dirty="0">
              <a:effectLst/>
              <a:latin typeface="Arial" panose="020B0604020202020204" pitchFamily="34" charset="0"/>
              <a:ea typeface="Arial" panose="020B0604020202020204" pitchFamily="34" charset="0"/>
            </a:endParaRPr>
          </a:p>
          <a:p>
            <a:pPr marL="0" marR="0">
              <a:lnSpc>
                <a:spcPct val="115000"/>
              </a:lnSpc>
              <a:spcBef>
                <a:spcPts val="0"/>
              </a:spcBef>
              <a:spcAft>
                <a:spcPts val="0"/>
              </a:spcAft>
            </a:pPr>
            <a:r>
              <a:rPr lang="en-US" sz="1100" dirty="0">
                <a:effectLst/>
                <a:latin typeface="Arial" panose="020B0604020202020204" pitchFamily="34" charset="0"/>
                <a:ea typeface="Arial" panose="020B0604020202020204" pitchFamily="34" charset="0"/>
              </a:rPr>
              <a:t> </a:t>
            </a:r>
          </a:p>
          <a:p>
            <a:pPr marL="0" marR="0">
              <a:lnSpc>
                <a:spcPct val="115000"/>
              </a:lnSpc>
              <a:spcBef>
                <a:spcPts val="0"/>
              </a:spcBef>
              <a:spcAft>
                <a:spcPts val="0"/>
              </a:spcAft>
            </a:pPr>
            <a:r>
              <a:rPr lang="en-US" sz="1100" dirty="0">
                <a:effectLst/>
                <a:latin typeface="Arial" panose="020B0604020202020204" pitchFamily="34" charset="0"/>
                <a:ea typeface="Arial" panose="020B0604020202020204" pitchFamily="34" charset="0"/>
              </a:rPr>
              <a:t>Looking at how well the cardiovascular system performs its physiological function - delivery of blood and O2 throughout the body, and also assessing the indications of oxygen supply and demand balance on the cardiovascular system itself. </a:t>
            </a:r>
          </a:p>
          <a:p>
            <a:pPr marL="0" marR="0">
              <a:lnSpc>
                <a:spcPct val="115000"/>
              </a:lnSpc>
              <a:spcBef>
                <a:spcPts val="0"/>
              </a:spcBef>
              <a:spcAft>
                <a:spcPts val="0"/>
              </a:spcAft>
            </a:pPr>
            <a:endParaRPr lang="en-US" sz="1100" dirty="0">
              <a:effectLst/>
              <a:latin typeface="Arial" panose="020B0604020202020204" pitchFamily="34" charset="0"/>
              <a:ea typeface="Arial" panose="020B0604020202020204" pitchFamily="34" charset="0"/>
            </a:endParaRPr>
          </a:p>
          <a:p>
            <a:pPr marL="0" marR="0">
              <a:lnSpc>
                <a:spcPct val="115000"/>
              </a:lnSpc>
              <a:spcBef>
                <a:spcPts val="0"/>
              </a:spcBef>
              <a:spcAft>
                <a:spcPts val="0"/>
              </a:spcAft>
            </a:pPr>
            <a:endParaRPr lang="en-US" sz="1100" dirty="0">
              <a:effectLst/>
              <a:latin typeface="Arial" panose="020B0604020202020204" pitchFamily="34" charset="0"/>
              <a:ea typeface="Arial" panose="020B0604020202020204" pitchFamily="34" charset="0"/>
            </a:endParaRPr>
          </a:p>
        </p:txBody>
      </p:sp>
      <p:sp>
        <p:nvSpPr>
          <p:cNvPr id="4" name="Slide Number Placeholder 3"/>
          <p:cNvSpPr>
            <a:spLocks noGrp="1"/>
          </p:cNvSpPr>
          <p:nvPr>
            <p:ph type="sldNum" sz="quarter" idx="5"/>
          </p:nvPr>
        </p:nvSpPr>
        <p:spPr/>
        <p:txBody>
          <a:bodyPr/>
          <a:lstStyle/>
          <a:p>
            <a:fld id="{C21EE325-AAEA-495B-8A29-E1BCC34D89F1}" type="slidenum">
              <a:rPr lang="en-US" smtClean="0"/>
              <a:t>46</a:t>
            </a:fld>
            <a:endParaRPr lang="en-US"/>
          </a:p>
        </p:txBody>
      </p:sp>
    </p:spTree>
    <p:extLst>
      <p:ext uri="{BB962C8B-B14F-4D97-AF65-F5344CB8AC3E}">
        <p14:creationId xmlns:p14="http://schemas.microsoft.com/office/powerpoint/2010/main" val="216839043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FEC567-7084-BFD9-D13E-0D81FDBC58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8CE77C-B77F-A7E6-A1E9-E07D048E7BB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FFB82B2-E18A-47C4-BBED-7B00CF2FEA21}"/>
              </a:ext>
            </a:extLst>
          </p:cNvPr>
          <p:cNvSpPr>
            <a:spLocks noGrp="1"/>
          </p:cNvSpPr>
          <p:nvPr>
            <p:ph type="body" idx="1"/>
          </p:nvPr>
        </p:nvSpPr>
        <p:spPr/>
        <p:txBody>
          <a:bodyPr/>
          <a:lstStyle/>
          <a:p>
            <a:r>
              <a:rPr lang="en-US" b="1" dirty="0">
                <a:ea typeface="Calibri"/>
                <a:cs typeface="Calibri"/>
              </a:rPr>
              <a:t>Subjective, Ask the patient about :</a:t>
            </a:r>
          </a:p>
          <a:p>
            <a:pPr marL="608965" indent="-507365">
              <a:buFont typeface="Arial"/>
              <a:buChar char="•"/>
            </a:pPr>
            <a:r>
              <a:rPr lang="en-US" sz="1200" dirty="0">
                <a:solidFill>
                  <a:schemeClr val="accent1"/>
                </a:solidFill>
              </a:rPr>
              <a:t>Chest pain or tightness</a:t>
            </a:r>
          </a:p>
          <a:p>
            <a:pPr marL="608965" indent="-507365">
              <a:buFont typeface="Arial"/>
              <a:buChar char="•"/>
            </a:pPr>
            <a:r>
              <a:rPr lang="en-US" sz="1200" dirty="0">
                <a:solidFill>
                  <a:schemeClr val="accent1"/>
                </a:solidFill>
              </a:rPr>
              <a:t>Dyspnea</a:t>
            </a:r>
          </a:p>
          <a:p>
            <a:pPr marL="608965" indent="-507365">
              <a:buFont typeface="Arial"/>
              <a:buChar char="•"/>
            </a:pPr>
            <a:r>
              <a:rPr lang="en-US" sz="1200" dirty="0">
                <a:solidFill>
                  <a:schemeClr val="accent1"/>
                </a:solidFill>
              </a:rPr>
              <a:t>Orthopnea</a:t>
            </a:r>
          </a:p>
          <a:p>
            <a:pPr marL="608965" indent="-507365">
              <a:buFont typeface="Arial"/>
              <a:buChar char="•"/>
            </a:pPr>
            <a:r>
              <a:rPr lang="en-US" sz="1200" dirty="0">
                <a:solidFill>
                  <a:schemeClr val="accent1"/>
                </a:solidFill>
              </a:rPr>
              <a:t>Cough</a:t>
            </a:r>
          </a:p>
          <a:p>
            <a:pPr marL="608965" indent="-507365">
              <a:buFont typeface="Arial"/>
              <a:buChar char="•"/>
            </a:pPr>
            <a:r>
              <a:rPr lang="en-US" sz="1200" dirty="0">
                <a:solidFill>
                  <a:schemeClr val="accent1"/>
                </a:solidFill>
              </a:rPr>
              <a:t>Fatigue</a:t>
            </a:r>
          </a:p>
          <a:p>
            <a:pPr marL="608965" indent="-507365">
              <a:buFont typeface="Arial"/>
              <a:buChar char="•"/>
            </a:pPr>
            <a:r>
              <a:rPr lang="en-US" sz="1200" dirty="0">
                <a:solidFill>
                  <a:schemeClr val="accent1"/>
                </a:solidFill>
              </a:rPr>
              <a:t>Cyanosis or pallor</a:t>
            </a:r>
          </a:p>
          <a:p>
            <a:pPr marL="608965" indent="-507365">
              <a:buFont typeface="Arial"/>
              <a:buChar char="•"/>
            </a:pPr>
            <a:r>
              <a:rPr lang="en-US" sz="1200" dirty="0">
                <a:solidFill>
                  <a:schemeClr val="accent1"/>
                </a:solidFill>
              </a:rPr>
              <a:t>Edema</a:t>
            </a:r>
          </a:p>
          <a:p>
            <a:pPr marL="608965" indent="-507365">
              <a:buFont typeface="Arial"/>
              <a:buChar char="•"/>
            </a:pPr>
            <a:r>
              <a:rPr lang="en-US" sz="1200" dirty="0">
                <a:solidFill>
                  <a:schemeClr val="accent1"/>
                </a:solidFill>
              </a:rPr>
              <a:t>Nocturia</a:t>
            </a:r>
          </a:p>
          <a:p>
            <a:pPr marL="608965" indent="-507365">
              <a:buFont typeface="Arial"/>
              <a:buChar char="•"/>
            </a:pPr>
            <a:r>
              <a:rPr lang="en-US" sz="1200" dirty="0">
                <a:solidFill>
                  <a:schemeClr val="accent1"/>
                </a:solidFill>
              </a:rPr>
              <a:t>Cardiac history and family cardiac history</a:t>
            </a:r>
          </a:p>
          <a:p>
            <a:pPr marL="608965" indent="-507365">
              <a:buFont typeface="Arial"/>
              <a:buChar char="•"/>
            </a:pPr>
            <a:r>
              <a:rPr lang="en-US" sz="1200" dirty="0">
                <a:solidFill>
                  <a:schemeClr val="accent1"/>
                </a:solidFill>
              </a:rPr>
              <a:t>Personal habits/cardiac risk factors (i.e. nutrition, smoking, alcohol, exercise, medications, stress)</a:t>
            </a:r>
          </a:p>
          <a:p>
            <a:endParaRPr lang="en-US" b="1" dirty="0">
              <a:ea typeface="Calibri"/>
              <a:cs typeface="Calibri"/>
            </a:endParaRPr>
          </a:p>
        </p:txBody>
      </p:sp>
      <p:sp>
        <p:nvSpPr>
          <p:cNvPr id="4" name="Slide Number Placeholder 3">
            <a:extLst>
              <a:ext uri="{FF2B5EF4-FFF2-40B4-BE49-F238E27FC236}">
                <a16:creationId xmlns:a16="http://schemas.microsoft.com/office/drawing/2014/main" id="{C3313123-A3C4-4FBF-2F64-AA5F25CA0F00}"/>
              </a:ext>
            </a:extLst>
          </p:cNvPr>
          <p:cNvSpPr>
            <a:spLocks noGrp="1"/>
          </p:cNvSpPr>
          <p:nvPr>
            <p:ph type="sldNum" sz="quarter" idx="5"/>
          </p:nvPr>
        </p:nvSpPr>
        <p:spPr/>
        <p:txBody>
          <a:bodyPr/>
          <a:lstStyle/>
          <a:p>
            <a:fld id="{C21EE325-AAEA-495B-8A29-E1BCC34D89F1}" type="slidenum">
              <a:rPr lang="en-US"/>
              <a:t>47</a:t>
            </a:fld>
            <a:endParaRPr lang="en-US"/>
          </a:p>
        </p:txBody>
      </p:sp>
    </p:spTree>
    <p:extLst>
      <p:ext uri="{BB962C8B-B14F-4D97-AF65-F5344CB8AC3E}">
        <p14:creationId xmlns:p14="http://schemas.microsoft.com/office/powerpoint/2010/main" val="247776279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lvl="0" indent="0" fontAlgn="t">
              <a:buFont typeface="Arial" panose="020B0604020202020204" pitchFamily="34" charset="0"/>
              <a:buNone/>
            </a:pPr>
            <a:r>
              <a:rPr lang="en-US" b="1" dirty="0">
                <a:solidFill>
                  <a:schemeClr val="accent1"/>
                </a:solidFill>
              </a:rPr>
              <a:t>Inspect / General Survey</a:t>
            </a:r>
          </a:p>
          <a:p>
            <a:pPr marL="342900" lvl="0" indent="-342900" fontAlgn="t">
              <a:buFont typeface="Arial" panose="020B0604020202020204" pitchFamily="34" charset="0"/>
              <a:buChar char="•"/>
            </a:pPr>
            <a:r>
              <a:rPr lang="en-US" dirty="0">
                <a:solidFill>
                  <a:schemeClr val="accent1"/>
                </a:solidFill>
              </a:rPr>
              <a:t>Level of consciousness and orientation</a:t>
            </a:r>
          </a:p>
          <a:p>
            <a:pPr marL="342900" lvl="0" indent="-342900" fontAlgn="t">
              <a:buFont typeface="Arial" panose="020B0604020202020204" pitchFamily="34" charset="0"/>
              <a:buChar char="•"/>
            </a:pPr>
            <a:r>
              <a:rPr lang="en-US" dirty="0">
                <a:solidFill>
                  <a:schemeClr val="accent1"/>
                </a:solidFill>
              </a:rPr>
              <a:t>Skin color (pallor, cyanosis, flushing) if increasingly pale, blood is being shunted to vital organs. </a:t>
            </a:r>
          </a:p>
          <a:p>
            <a:pPr marL="342900" lvl="0" indent="-342900" fontAlgn="t">
              <a:buFont typeface="Arial" panose="020B0604020202020204" pitchFamily="34" charset="0"/>
              <a:buChar char="•"/>
            </a:pPr>
            <a:r>
              <a:rPr lang="en-US" dirty="0">
                <a:solidFill>
                  <a:schemeClr val="accent1"/>
                </a:solidFill>
              </a:rPr>
              <a:t>Respiratory effort</a:t>
            </a:r>
          </a:p>
          <a:p>
            <a:pPr marL="342900" lvl="0" indent="-342900" fontAlgn="t">
              <a:buFont typeface="Arial" panose="020B0604020202020204" pitchFamily="34" charset="0"/>
              <a:buChar char="•"/>
            </a:pPr>
            <a:r>
              <a:rPr lang="en-US" dirty="0">
                <a:solidFill>
                  <a:schemeClr val="accent1"/>
                </a:solidFill>
              </a:rPr>
              <a:t>Signs of distress</a:t>
            </a:r>
          </a:p>
          <a:p>
            <a:pPr marL="342900" lvl="0" indent="-342900" fontAlgn="t">
              <a:buFont typeface="Arial" panose="020B0604020202020204" pitchFamily="34" charset="0"/>
              <a:buChar char="•"/>
            </a:pPr>
            <a:r>
              <a:rPr lang="en-US" dirty="0">
                <a:solidFill>
                  <a:schemeClr val="accent1"/>
                </a:solidFill>
              </a:rPr>
              <a:t>Presence of edema</a:t>
            </a:r>
          </a:p>
          <a:p>
            <a:pPr marL="342900" lvl="0" indent="-342900" fontAlgn="t">
              <a:buFont typeface="Arial" panose="020B0604020202020204" pitchFamily="34" charset="0"/>
              <a:buChar char="•"/>
            </a:pPr>
            <a:r>
              <a:rPr lang="en-US" dirty="0">
                <a:solidFill>
                  <a:schemeClr val="accent1"/>
                </a:solidFill>
              </a:rPr>
              <a:t>Activity tolerance</a:t>
            </a:r>
          </a:p>
          <a:p>
            <a:pPr marL="342900" lvl="0" indent="-342900" fontAlgn="t">
              <a:buFont typeface="Arial" panose="020B0604020202020204" pitchFamily="34" charset="0"/>
              <a:buChar char="•"/>
            </a:pPr>
            <a:r>
              <a:rPr lang="en-US" dirty="0">
                <a:solidFill>
                  <a:schemeClr val="accent1"/>
                </a:solidFill>
              </a:rPr>
              <a:t>Distended jugular veins &amp; pulsatile carotid artery</a:t>
            </a:r>
            <a:br>
              <a:rPr lang="en-US" dirty="0">
                <a:solidFill>
                  <a:schemeClr val="accent1"/>
                </a:solidFill>
              </a:rPr>
            </a:br>
            <a:endParaRPr lang="en-US" dirty="0">
              <a:solidFill>
                <a:schemeClr val="accent1"/>
              </a:solidFill>
            </a:endParaRPr>
          </a:p>
          <a:p>
            <a:pPr fontAlgn="t"/>
            <a:br>
              <a:rPr lang="en-US" dirty="0">
                <a:solidFill>
                  <a:schemeClr val="accent1"/>
                </a:solidFill>
              </a:rPr>
            </a:br>
            <a:endParaRPr lang="en-US" dirty="0">
              <a:solidFill>
                <a:schemeClr val="accent1"/>
              </a:solidFill>
            </a:endParaRPr>
          </a:p>
          <a:p>
            <a:endParaRPr lang="en-US" sz="1800" dirty="0">
              <a:solidFill>
                <a:srgbClr val="000000"/>
              </a:solidFill>
              <a:effectLst/>
              <a:latin typeface="Tahoma"/>
              <a:ea typeface="Tahoma"/>
              <a:cs typeface="Tahoma"/>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baseline="0" dirty="0">
                <a:solidFill>
                  <a:schemeClr val="accent1"/>
                </a:solidFill>
                <a:latin typeface="Aptos"/>
              </a:rPr>
              <a:t>(Jarvis et al., 2024)</a:t>
            </a:r>
            <a:r>
              <a:rPr lang="en-US" sz="1200" b="0" i="0" dirty="0">
                <a:solidFill>
                  <a:schemeClr val="accent1"/>
                </a:solidFill>
                <a:latin typeface="Aptos"/>
                <a:ea typeface="Times New Roman"/>
                <a:cs typeface="Times New Roman"/>
              </a:rPr>
              <a:t>​</a:t>
            </a:r>
            <a:endParaRPr lang="en-US" sz="1200" dirty="0">
              <a:solidFill>
                <a:schemeClr val="accent1"/>
              </a:solidFill>
              <a:latin typeface="Aptos"/>
            </a:endParaRPr>
          </a:p>
          <a:p>
            <a:endParaRPr lang="en-US" dirty="0"/>
          </a:p>
        </p:txBody>
      </p:sp>
      <p:sp>
        <p:nvSpPr>
          <p:cNvPr id="4" name="Slide Number Placeholder 3"/>
          <p:cNvSpPr>
            <a:spLocks noGrp="1"/>
          </p:cNvSpPr>
          <p:nvPr>
            <p:ph type="sldNum" sz="quarter" idx="5"/>
          </p:nvPr>
        </p:nvSpPr>
        <p:spPr/>
        <p:txBody>
          <a:bodyPr/>
          <a:lstStyle/>
          <a:p>
            <a:fld id="{C21EE325-AAEA-495B-8A29-E1BCC34D89F1}" type="slidenum">
              <a:rPr lang="en-US" smtClean="0"/>
              <a:t>48</a:t>
            </a:fld>
            <a:endParaRPr lang="en-US"/>
          </a:p>
        </p:txBody>
      </p:sp>
    </p:spTree>
    <p:extLst>
      <p:ext uri="{BB962C8B-B14F-4D97-AF65-F5344CB8AC3E}">
        <p14:creationId xmlns:p14="http://schemas.microsoft.com/office/powerpoint/2010/main" val="157830333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The cardiovascular system transports blood and oxygen to all parts of the body. </a:t>
            </a:r>
          </a:p>
          <a:p>
            <a:endParaRPr lang="en-US" dirty="0"/>
          </a:p>
          <a:p>
            <a:r>
              <a:rPr lang="en-US" dirty="0"/>
              <a:t>Heart, blood vessels and blood. </a:t>
            </a:r>
          </a:p>
        </p:txBody>
      </p:sp>
      <p:sp>
        <p:nvSpPr>
          <p:cNvPr id="4" name="Slide Number Placeholder 3"/>
          <p:cNvSpPr>
            <a:spLocks noGrp="1"/>
          </p:cNvSpPr>
          <p:nvPr>
            <p:ph type="sldNum" sz="quarter" idx="5"/>
          </p:nvPr>
        </p:nvSpPr>
        <p:spPr/>
        <p:txBody>
          <a:bodyPr/>
          <a:lstStyle/>
          <a:p>
            <a:fld id="{C21EE325-AAEA-495B-8A29-E1BCC34D89F1}" type="slidenum">
              <a:rPr lang="en-US" smtClean="0"/>
              <a:t>49</a:t>
            </a:fld>
            <a:endParaRPr lang="en-US"/>
          </a:p>
        </p:txBody>
      </p:sp>
    </p:spTree>
    <p:extLst>
      <p:ext uri="{BB962C8B-B14F-4D97-AF65-F5344CB8AC3E}">
        <p14:creationId xmlns:p14="http://schemas.microsoft.com/office/powerpoint/2010/main" val="358376225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assessing the heart you should be thinking about the patient's cardiac output. </a:t>
            </a:r>
          </a:p>
          <a:p>
            <a:endParaRPr lang="en-US" dirty="0"/>
          </a:p>
          <a:p>
            <a:pPr marL="342900" marR="0" lvl="0" indent="-342900">
              <a:lnSpc>
                <a:spcPct val="115000"/>
              </a:lnSpc>
              <a:spcBef>
                <a:spcPts val="0"/>
              </a:spcBef>
              <a:spcAft>
                <a:spcPts val="0"/>
              </a:spcAft>
              <a:buFont typeface="Arial" panose="020B0604020202020204" pitchFamily="34" charset="0"/>
              <a:buChar char="●"/>
            </a:pPr>
            <a:r>
              <a:rPr lang="en-US" sz="1100" b="1" u="none" strike="noStrike" dirty="0">
                <a:effectLst/>
                <a:latin typeface="Arial" panose="020B0604020202020204" pitchFamily="34" charset="0"/>
                <a:ea typeface="Arial" panose="020B0604020202020204" pitchFamily="34" charset="0"/>
              </a:rPr>
              <a:t>Heart Rate</a:t>
            </a:r>
            <a:endParaRPr lang="en-US" sz="1100" u="none" strike="noStrike" dirty="0">
              <a:effectLst/>
              <a:latin typeface="Arial" panose="020B0604020202020204" pitchFamily="34" charset="0"/>
              <a:ea typeface="Arial" panose="020B0604020202020204" pitchFamily="34" charset="0"/>
            </a:endParaRPr>
          </a:p>
          <a:p>
            <a:pPr marL="742950" marR="0" lvl="1" indent="-285750">
              <a:lnSpc>
                <a:spcPct val="115000"/>
              </a:lnSpc>
              <a:spcBef>
                <a:spcPts val="0"/>
              </a:spcBef>
              <a:spcAft>
                <a:spcPts val="0"/>
              </a:spcAft>
              <a:buFont typeface="Arial" panose="020B0604020202020204" pitchFamily="34" charset="0"/>
              <a:buChar char="○"/>
            </a:pPr>
            <a:r>
              <a:rPr lang="en-US" sz="1100" u="none" strike="noStrike" dirty="0">
                <a:effectLst/>
                <a:latin typeface="Arial" panose="020B0604020202020204" pitchFamily="34" charset="0"/>
                <a:ea typeface="Arial" panose="020B0604020202020204" pitchFamily="34" charset="0"/>
              </a:rPr>
              <a:t>The body uses heart rate to increase Cardiac Output when needed (running) or to compensate for a drop in stroke volume</a:t>
            </a:r>
          </a:p>
          <a:p>
            <a:pPr marL="742950" marR="0" lvl="1" indent="-285750">
              <a:lnSpc>
                <a:spcPct val="115000"/>
              </a:lnSpc>
              <a:spcBef>
                <a:spcPts val="0"/>
              </a:spcBef>
              <a:spcAft>
                <a:spcPts val="0"/>
              </a:spcAft>
              <a:buFont typeface="Arial" panose="020B0604020202020204" pitchFamily="34" charset="0"/>
              <a:buChar char="○"/>
            </a:pPr>
            <a:r>
              <a:rPr lang="en-US" sz="1100" u="none" strike="noStrike" dirty="0">
                <a:effectLst/>
                <a:latin typeface="Arial" panose="020B0604020202020204" pitchFamily="34" charset="0"/>
                <a:ea typeface="Arial" panose="020B0604020202020204" pitchFamily="34" charset="0"/>
              </a:rPr>
              <a:t>Directly tells you about the patient’s oxygen supply</a:t>
            </a:r>
          </a:p>
          <a:p>
            <a:pPr marL="457200" marR="0" lvl="1" indent="0">
              <a:lnSpc>
                <a:spcPct val="115000"/>
              </a:lnSpc>
              <a:spcBef>
                <a:spcPts val="0"/>
              </a:spcBef>
              <a:spcAft>
                <a:spcPts val="0"/>
              </a:spcAft>
              <a:buFont typeface="Arial" panose="020B0604020202020204" pitchFamily="34" charset="0"/>
              <a:buNone/>
            </a:pPr>
            <a:endParaRPr lang="en-US" sz="1100" u="none" strike="noStrike" dirty="0">
              <a:effectLst/>
              <a:latin typeface="Arial" panose="020B0604020202020204" pitchFamily="34" charset="0"/>
              <a:ea typeface="Arial" panose="020B0604020202020204" pitchFamily="34" charset="0"/>
            </a:endParaRPr>
          </a:p>
          <a:p>
            <a:pPr marL="342900" marR="0" lvl="0" indent="-342900">
              <a:lnSpc>
                <a:spcPct val="115000"/>
              </a:lnSpc>
              <a:spcBef>
                <a:spcPts val="0"/>
              </a:spcBef>
              <a:spcAft>
                <a:spcPts val="0"/>
              </a:spcAft>
              <a:buFont typeface="Arial" panose="020B0604020202020204" pitchFamily="34" charset="0"/>
              <a:buChar char="●"/>
            </a:pPr>
            <a:r>
              <a:rPr lang="en-US" sz="1100" b="1" u="none" strike="noStrike" dirty="0">
                <a:effectLst/>
                <a:latin typeface="Arial" panose="020B0604020202020204" pitchFamily="34" charset="0"/>
                <a:ea typeface="Arial" panose="020B0604020202020204" pitchFamily="34" charset="0"/>
              </a:rPr>
              <a:t>Stroke Volume (preload, afterload, contractility)</a:t>
            </a:r>
            <a:endParaRPr lang="en-US" sz="1100" u="none" strike="noStrike" dirty="0">
              <a:effectLst/>
              <a:latin typeface="Arial" panose="020B0604020202020204" pitchFamily="34" charset="0"/>
              <a:ea typeface="Arial" panose="020B0604020202020204" pitchFamily="34" charset="0"/>
            </a:endParaRPr>
          </a:p>
          <a:p>
            <a:pPr marL="742950" marR="0" lvl="1" indent="-285750">
              <a:lnSpc>
                <a:spcPct val="115000"/>
              </a:lnSpc>
              <a:spcBef>
                <a:spcPts val="0"/>
              </a:spcBef>
              <a:spcAft>
                <a:spcPts val="0"/>
              </a:spcAft>
              <a:buFont typeface="Arial" panose="020B0604020202020204" pitchFamily="34" charset="0"/>
              <a:buChar char="○"/>
            </a:pPr>
            <a:r>
              <a:rPr lang="en-US" sz="1100" b="1" u="none" strike="noStrike" dirty="0">
                <a:effectLst/>
                <a:latin typeface="Arial" panose="020B0604020202020204" pitchFamily="34" charset="0"/>
                <a:ea typeface="Arial" panose="020B0604020202020204" pitchFamily="34" charset="0"/>
              </a:rPr>
              <a:t>Preload</a:t>
            </a:r>
            <a:r>
              <a:rPr lang="en-US" sz="1100" u="none" strike="noStrike" dirty="0">
                <a:effectLst/>
                <a:latin typeface="Arial" panose="020B0604020202020204" pitchFamily="34" charset="0"/>
                <a:ea typeface="Arial" panose="020B0604020202020204" pitchFamily="34" charset="0"/>
              </a:rPr>
              <a:t> (looking at volume status)</a:t>
            </a:r>
          </a:p>
          <a:p>
            <a:pPr marL="1143000" marR="0" lvl="2" indent="-228600">
              <a:lnSpc>
                <a:spcPct val="115000"/>
              </a:lnSpc>
              <a:spcBef>
                <a:spcPts val="0"/>
              </a:spcBef>
              <a:spcAft>
                <a:spcPts val="0"/>
              </a:spcAft>
              <a:buFont typeface="Arial" panose="020B0604020202020204" pitchFamily="34" charset="0"/>
              <a:buChar char="■"/>
            </a:pPr>
            <a:r>
              <a:rPr lang="en-US" sz="1100" b="1" i="1" u="none" strike="noStrike" dirty="0">
                <a:effectLst/>
                <a:latin typeface="Arial" panose="020B0604020202020204" pitchFamily="34" charset="0"/>
                <a:ea typeface="Arial" panose="020B0604020202020204" pitchFamily="34" charset="0"/>
              </a:rPr>
              <a:t>Jugular veins:</a:t>
            </a:r>
            <a:r>
              <a:rPr lang="en-US" sz="1100" u="none" strike="noStrike" dirty="0">
                <a:effectLst/>
                <a:latin typeface="Arial" panose="020B0604020202020204" pitchFamily="34" charset="0"/>
                <a:ea typeface="Arial" panose="020B0604020202020204" pitchFamily="34" charset="0"/>
              </a:rPr>
              <a:t> distended neck veins indicate increased preload</a:t>
            </a:r>
          </a:p>
          <a:p>
            <a:pPr marL="1600200" marR="0" lvl="3" indent="-228600">
              <a:lnSpc>
                <a:spcPct val="115000"/>
              </a:lnSpc>
              <a:spcBef>
                <a:spcPts val="0"/>
              </a:spcBef>
              <a:spcAft>
                <a:spcPts val="0"/>
              </a:spcAft>
              <a:buFont typeface="Arial" panose="020B0604020202020204" pitchFamily="34" charset="0"/>
              <a:buChar char="●"/>
            </a:pPr>
            <a:r>
              <a:rPr lang="en-US" sz="1100" u="none" strike="noStrike" dirty="0">
                <a:effectLst/>
                <a:latin typeface="Arial" panose="020B0604020202020204" pitchFamily="34" charset="0"/>
                <a:ea typeface="Arial" panose="020B0604020202020204" pitchFamily="34" charset="0"/>
              </a:rPr>
              <a:t>Increased blood </a:t>
            </a:r>
            <a:r>
              <a:rPr lang="en-US" sz="1100" u="none" strike="noStrike" dirty="0" err="1">
                <a:effectLst/>
                <a:latin typeface="Arial" panose="020B0604020202020204" pitchFamily="34" charset="0"/>
                <a:ea typeface="Arial" panose="020B0604020202020204" pitchFamily="34" charset="0"/>
              </a:rPr>
              <a:t>returing</a:t>
            </a:r>
            <a:r>
              <a:rPr lang="en-US" sz="1100" u="none" strike="noStrike" dirty="0">
                <a:effectLst/>
                <a:latin typeface="Arial" panose="020B0604020202020204" pitchFamily="34" charset="0"/>
                <a:ea typeface="Arial" panose="020B0604020202020204" pitchFamily="34" charset="0"/>
              </a:rPr>
              <a:t> to the heart causes blood to back up into the venous system, distending the veins</a:t>
            </a:r>
          </a:p>
          <a:p>
            <a:pPr marL="1600200" marR="0" lvl="3" indent="-228600">
              <a:lnSpc>
                <a:spcPct val="115000"/>
              </a:lnSpc>
              <a:spcBef>
                <a:spcPts val="0"/>
              </a:spcBef>
              <a:spcAft>
                <a:spcPts val="0"/>
              </a:spcAft>
              <a:buFont typeface="Arial" panose="020B0604020202020204" pitchFamily="34" charset="0"/>
              <a:buChar char="●"/>
            </a:pPr>
            <a:r>
              <a:rPr lang="en-US" sz="1100" u="none" strike="noStrike" dirty="0">
                <a:effectLst/>
                <a:latin typeface="Arial" panose="020B0604020202020204" pitchFamily="34" charset="0"/>
                <a:ea typeface="Arial" panose="020B0604020202020204" pitchFamily="34" charset="0"/>
              </a:rPr>
              <a:t>Flat neck veins can indicate inadequate circulating volume</a:t>
            </a:r>
          </a:p>
          <a:p>
            <a:pPr marL="1143000" marR="0" lvl="2" indent="-228600">
              <a:lnSpc>
                <a:spcPct val="115000"/>
              </a:lnSpc>
              <a:spcBef>
                <a:spcPts val="0"/>
              </a:spcBef>
              <a:spcAft>
                <a:spcPts val="0"/>
              </a:spcAft>
              <a:buFont typeface="Arial" panose="020B0604020202020204" pitchFamily="34" charset="0"/>
              <a:buChar char="■"/>
            </a:pPr>
            <a:r>
              <a:rPr lang="en-US" sz="1100" b="1" i="1" u="none" strike="noStrike" dirty="0">
                <a:effectLst/>
                <a:latin typeface="Arial" panose="020B0604020202020204" pitchFamily="34" charset="0"/>
                <a:ea typeface="Arial" panose="020B0604020202020204" pitchFamily="34" charset="0"/>
              </a:rPr>
              <a:t>Edema</a:t>
            </a:r>
            <a:endParaRPr lang="en-US" sz="1100" i="1" u="none" strike="noStrike" dirty="0">
              <a:effectLst/>
              <a:latin typeface="Arial" panose="020B0604020202020204" pitchFamily="34" charset="0"/>
              <a:ea typeface="Arial" panose="020B0604020202020204" pitchFamily="34" charset="0"/>
            </a:endParaRPr>
          </a:p>
          <a:p>
            <a:pPr marL="1600200" marR="0" lvl="3" indent="-228600">
              <a:lnSpc>
                <a:spcPct val="115000"/>
              </a:lnSpc>
              <a:spcBef>
                <a:spcPts val="0"/>
              </a:spcBef>
              <a:spcAft>
                <a:spcPts val="0"/>
              </a:spcAft>
              <a:buFont typeface="Arial" panose="020B0604020202020204" pitchFamily="34" charset="0"/>
              <a:buChar char="●"/>
            </a:pPr>
            <a:r>
              <a:rPr lang="en-US" sz="1100" u="none" strike="noStrike" dirty="0">
                <a:effectLst/>
                <a:latin typeface="Arial" panose="020B0604020202020204" pitchFamily="34" charset="0"/>
                <a:ea typeface="Arial" panose="020B0604020202020204" pitchFamily="34" charset="0"/>
              </a:rPr>
              <a:t>Accumulation of fluid in the extravascular spaces of the body</a:t>
            </a:r>
          </a:p>
          <a:p>
            <a:pPr marL="1600200" marR="0" lvl="3" indent="-228600">
              <a:lnSpc>
                <a:spcPct val="115000"/>
              </a:lnSpc>
              <a:spcBef>
                <a:spcPts val="0"/>
              </a:spcBef>
              <a:spcAft>
                <a:spcPts val="0"/>
              </a:spcAft>
              <a:buFont typeface="Arial" panose="020B0604020202020204" pitchFamily="34" charset="0"/>
              <a:buChar char="●"/>
            </a:pPr>
            <a:r>
              <a:rPr lang="en-US" sz="1100" u="none" strike="noStrike" dirty="0">
                <a:effectLst/>
                <a:latin typeface="Arial" panose="020B0604020202020204" pitchFamily="34" charset="0"/>
                <a:ea typeface="Arial" panose="020B0604020202020204" pitchFamily="34" charset="0"/>
              </a:rPr>
              <a:t>Increased circulating volume exerts a high pressure in the venous system causing capillary leaks into the tissues</a:t>
            </a:r>
          </a:p>
          <a:p>
            <a:pPr marL="1600200" marR="0" lvl="3" indent="-228600">
              <a:lnSpc>
                <a:spcPct val="115000"/>
              </a:lnSpc>
              <a:spcBef>
                <a:spcPts val="0"/>
              </a:spcBef>
              <a:spcAft>
                <a:spcPts val="0"/>
              </a:spcAft>
              <a:buFont typeface="Arial" panose="020B0604020202020204" pitchFamily="34" charset="0"/>
              <a:buChar char="●"/>
            </a:pPr>
            <a:r>
              <a:rPr lang="en-US" sz="1100" u="none" strike="noStrike" dirty="0">
                <a:effectLst/>
                <a:latin typeface="Arial" panose="020B0604020202020204" pitchFamily="34" charset="0"/>
                <a:ea typeface="Arial" panose="020B0604020202020204" pitchFamily="34" charset="0"/>
              </a:rPr>
              <a:t>Not always reliable, can be intravascularly depleted and have edema</a:t>
            </a:r>
          </a:p>
          <a:p>
            <a:pPr marL="1143000" marR="0" lvl="2" indent="-228600">
              <a:lnSpc>
                <a:spcPct val="115000"/>
              </a:lnSpc>
              <a:spcBef>
                <a:spcPts val="0"/>
              </a:spcBef>
              <a:spcAft>
                <a:spcPts val="0"/>
              </a:spcAft>
              <a:buFont typeface="Arial" panose="020B0604020202020204" pitchFamily="34" charset="0"/>
              <a:buChar char="■"/>
            </a:pPr>
            <a:r>
              <a:rPr lang="en-US" sz="1100" b="1" i="1" u="none" strike="noStrike" dirty="0">
                <a:effectLst/>
                <a:latin typeface="Arial" panose="020B0604020202020204" pitchFamily="34" charset="0"/>
                <a:ea typeface="Arial" panose="020B0604020202020204" pitchFamily="34" charset="0"/>
              </a:rPr>
              <a:t>Mucus membranes</a:t>
            </a:r>
            <a:endParaRPr lang="en-US" sz="1100" i="1" u="none" strike="noStrike" dirty="0">
              <a:effectLst/>
              <a:latin typeface="Arial" panose="020B0604020202020204" pitchFamily="34" charset="0"/>
              <a:ea typeface="Arial" panose="020B0604020202020204" pitchFamily="34" charset="0"/>
            </a:endParaRPr>
          </a:p>
          <a:p>
            <a:pPr marL="1600200" marR="0" lvl="3" indent="-228600">
              <a:lnSpc>
                <a:spcPct val="115000"/>
              </a:lnSpc>
              <a:spcBef>
                <a:spcPts val="0"/>
              </a:spcBef>
              <a:spcAft>
                <a:spcPts val="0"/>
              </a:spcAft>
              <a:buFont typeface="Arial" panose="020B0604020202020204" pitchFamily="34" charset="0"/>
              <a:buChar char="●"/>
            </a:pPr>
            <a:r>
              <a:rPr lang="en-US" sz="1100" u="none" strike="noStrike" dirty="0">
                <a:effectLst/>
                <a:latin typeface="Arial" panose="020B0604020202020204" pitchFamily="34" charset="0"/>
                <a:ea typeface="Arial" panose="020B0604020202020204" pitchFamily="34" charset="0"/>
              </a:rPr>
              <a:t>If well hydrated, mucous membranes and lips should be moist</a:t>
            </a:r>
          </a:p>
          <a:p>
            <a:pPr marL="742950" marR="0" lvl="1" indent="-285750">
              <a:lnSpc>
                <a:spcPct val="100000"/>
              </a:lnSpc>
              <a:spcBef>
                <a:spcPts val="0"/>
              </a:spcBef>
              <a:spcAft>
                <a:spcPts val="0"/>
              </a:spcAft>
              <a:buFont typeface="Arial" panose="020B0604020202020204" pitchFamily="34" charset="0"/>
              <a:buChar char="○"/>
            </a:pPr>
            <a:r>
              <a:rPr lang="en-US" sz="1100" b="1" u="none" strike="noStrike" dirty="0">
                <a:effectLst/>
                <a:latin typeface="Arial" panose="020B0604020202020204" pitchFamily="34" charset="0"/>
                <a:ea typeface="Arial" panose="020B0604020202020204" pitchFamily="34" charset="0"/>
              </a:rPr>
              <a:t>Afterload - </a:t>
            </a:r>
            <a:r>
              <a:rPr lang="en-US" sz="1200" b="0" i="0" kern="1200" dirty="0">
                <a:solidFill>
                  <a:schemeClr val="tx1"/>
                </a:solidFill>
                <a:effectLst/>
                <a:latin typeface="+mn-lt"/>
                <a:ea typeface="+mn-ea"/>
                <a:cs typeface="+mn-cs"/>
              </a:rPr>
              <a:t>resistance or load against which the ventricles must pump blood during systole.</a:t>
            </a:r>
            <a:endParaRPr lang="en-US" sz="1100" b="0" u="none" strike="noStrike" dirty="0">
              <a:effectLst/>
              <a:latin typeface="Arial" panose="020B0604020202020204" pitchFamily="34" charset="0"/>
              <a:ea typeface="Arial" panose="020B0604020202020204" pitchFamily="34" charset="0"/>
            </a:endParaRPr>
          </a:p>
          <a:p>
            <a:pPr marL="1143000" marR="0" lvl="2" indent="-228600">
              <a:lnSpc>
                <a:spcPct val="115000"/>
              </a:lnSpc>
              <a:spcBef>
                <a:spcPts val="0"/>
              </a:spcBef>
              <a:spcAft>
                <a:spcPts val="0"/>
              </a:spcAft>
              <a:buFont typeface="Arial" panose="020B0604020202020204" pitchFamily="34" charset="0"/>
              <a:buChar char="■"/>
            </a:pPr>
            <a:r>
              <a:rPr lang="en-US" sz="1100" u="none" strike="noStrike" dirty="0">
                <a:effectLst/>
                <a:latin typeface="Arial" panose="020B0604020202020204" pitchFamily="34" charset="0"/>
                <a:ea typeface="Arial" panose="020B0604020202020204" pitchFamily="34" charset="0"/>
              </a:rPr>
              <a:t>Diastolic BP</a:t>
            </a:r>
          </a:p>
          <a:p>
            <a:pPr marL="1143000" marR="0" lvl="2" indent="-228600">
              <a:lnSpc>
                <a:spcPct val="115000"/>
              </a:lnSpc>
              <a:spcBef>
                <a:spcPts val="0"/>
              </a:spcBef>
              <a:spcAft>
                <a:spcPts val="0"/>
              </a:spcAft>
              <a:buFont typeface="Arial" panose="020B0604020202020204" pitchFamily="34" charset="0"/>
              <a:buChar char="■"/>
            </a:pPr>
            <a:r>
              <a:rPr lang="en-US" sz="1100" u="none" strike="noStrike" dirty="0">
                <a:effectLst/>
                <a:latin typeface="Arial" panose="020B0604020202020204" pitchFamily="34" charset="0"/>
                <a:ea typeface="Arial" panose="020B0604020202020204" pitchFamily="34" charset="0"/>
              </a:rPr>
              <a:t>Pulse Pressure</a:t>
            </a:r>
          </a:p>
          <a:p>
            <a:pPr marL="1600200" marR="0" lvl="3" indent="-228600">
              <a:lnSpc>
                <a:spcPct val="115000"/>
              </a:lnSpc>
              <a:spcBef>
                <a:spcPts val="0"/>
              </a:spcBef>
              <a:spcAft>
                <a:spcPts val="0"/>
              </a:spcAft>
              <a:buFont typeface="Arial" panose="020B0604020202020204" pitchFamily="34" charset="0"/>
              <a:buChar char="●"/>
            </a:pPr>
            <a:r>
              <a:rPr lang="en-US" sz="1100" u="none" strike="noStrike" dirty="0">
                <a:effectLst/>
                <a:latin typeface="Arial" panose="020B0604020202020204" pitchFamily="34" charset="0"/>
                <a:ea typeface="Arial" panose="020B0604020202020204" pitchFamily="34" charset="0"/>
              </a:rPr>
              <a:t>narrowed= increased afterload</a:t>
            </a:r>
          </a:p>
          <a:p>
            <a:pPr marL="1600200" marR="0" lvl="3" indent="-228600">
              <a:lnSpc>
                <a:spcPct val="115000"/>
              </a:lnSpc>
              <a:spcBef>
                <a:spcPts val="0"/>
              </a:spcBef>
              <a:spcAft>
                <a:spcPts val="0"/>
              </a:spcAft>
              <a:buFont typeface="Arial" panose="020B0604020202020204" pitchFamily="34" charset="0"/>
              <a:buChar char="●"/>
            </a:pPr>
            <a:r>
              <a:rPr lang="en-US" sz="1100" u="none" strike="noStrike" dirty="0">
                <a:effectLst/>
                <a:latin typeface="Arial" panose="020B0604020202020204" pitchFamily="34" charset="0"/>
                <a:ea typeface="Arial" panose="020B0604020202020204" pitchFamily="34" charset="0"/>
              </a:rPr>
              <a:t>wide= decreased afterload</a:t>
            </a:r>
          </a:p>
          <a:p>
            <a:pPr marL="1143000" marR="0" lvl="2" indent="-228600">
              <a:lnSpc>
                <a:spcPct val="115000"/>
              </a:lnSpc>
              <a:spcBef>
                <a:spcPts val="0"/>
              </a:spcBef>
              <a:spcAft>
                <a:spcPts val="0"/>
              </a:spcAft>
              <a:buFont typeface="Arial" panose="020B0604020202020204" pitchFamily="34" charset="0"/>
              <a:buChar char="■"/>
            </a:pPr>
            <a:r>
              <a:rPr lang="en-US" sz="1100" u="none" strike="noStrike" dirty="0">
                <a:effectLst/>
                <a:latin typeface="Arial" panose="020B0604020202020204" pitchFamily="34" charset="0"/>
                <a:ea typeface="Arial" panose="020B0604020202020204" pitchFamily="34" charset="0"/>
              </a:rPr>
              <a:t>Vasoconstriction and Vasodilation</a:t>
            </a:r>
          </a:p>
          <a:p>
            <a:pPr marL="1600200" marR="0" lvl="3" indent="-228600">
              <a:lnSpc>
                <a:spcPct val="115000"/>
              </a:lnSpc>
              <a:spcBef>
                <a:spcPts val="0"/>
              </a:spcBef>
              <a:spcAft>
                <a:spcPts val="0"/>
              </a:spcAft>
              <a:buFont typeface="Arial" panose="020B0604020202020204" pitchFamily="34" charset="0"/>
              <a:buChar char="●"/>
            </a:pPr>
            <a:r>
              <a:rPr lang="en-US" sz="1100" u="none" strike="noStrike" dirty="0">
                <a:effectLst/>
                <a:latin typeface="Arial" panose="020B0604020202020204" pitchFamily="34" charset="0"/>
                <a:ea typeface="Arial" panose="020B0604020202020204" pitchFamily="34" charset="0"/>
              </a:rPr>
              <a:t>Any indicator of vasoconstriction: skin temperature, skin color, peripheral pulses</a:t>
            </a:r>
          </a:p>
          <a:p>
            <a:pPr marL="742950" marR="0" lvl="1" indent="-285750">
              <a:lnSpc>
                <a:spcPct val="115000"/>
              </a:lnSpc>
              <a:spcBef>
                <a:spcPts val="0"/>
              </a:spcBef>
              <a:spcAft>
                <a:spcPts val="0"/>
              </a:spcAft>
              <a:buFont typeface="Arial" panose="020B0604020202020204" pitchFamily="34" charset="0"/>
              <a:buChar char="○"/>
            </a:pPr>
            <a:r>
              <a:rPr lang="en-US" sz="1100" b="1" u="none" strike="noStrike" dirty="0">
                <a:effectLst/>
                <a:latin typeface="Arial" panose="020B0604020202020204" pitchFamily="34" charset="0"/>
                <a:ea typeface="Arial" panose="020B0604020202020204" pitchFamily="34" charset="0"/>
              </a:rPr>
              <a:t>Contractility</a:t>
            </a:r>
            <a:endParaRPr lang="en-US" sz="1100" u="none" strike="noStrike" dirty="0">
              <a:effectLst/>
              <a:latin typeface="Arial" panose="020B0604020202020204" pitchFamily="34" charset="0"/>
              <a:ea typeface="Arial" panose="020B0604020202020204" pitchFamily="34" charset="0"/>
            </a:endParaRPr>
          </a:p>
          <a:p>
            <a:pPr marL="1143000" marR="0" lvl="2" indent="-228600">
              <a:lnSpc>
                <a:spcPct val="115000"/>
              </a:lnSpc>
              <a:spcBef>
                <a:spcPts val="0"/>
              </a:spcBef>
              <a:spcAft>
                <a:spcPts val="0"/>
              </a:spcAft>
              <a:buFont typeface="Arial" panose="020B0604020202020204" pitchFamily="34" charset="0"/>
              <a:buChar char="■"/>
            </a:pPr>
            <a:r>
              <a:rPr lang="en-US" sz="1100" u="none" strike="noStrike" dirty="0">
                <a:effectLst/>
                <a:latin typeface="Arial" panose="020B0604020202020204" pitchFamily="34" charset="0"/>
                <a:ea typeface="Arial" panose="020B0604020202020204" pitchFamily="34" charset="0"/>
              </a:rPr>
              <a:t>Pts past medical history, ECG changes, cardiac biomarkers</a:t>
            </a:r>
          </a:p>
          <a:p>
            <a:endParaRPr lang="en-US" dirty="0"/>
          </a:p>
        </p:txBody>
      </p:sp>
      <p:sp>
        <p:nvSpPr>
          <p:cNvPr id="4" name="Slide Number Placeholder 3"/>
          <p:cNvSpPr>
            <a:spLocks noGrp="1"/>
          </p:cNvSpPr>
          <p:nvPr>
            <p:ph type="sldNum" sz="quarter" idx="5"/>
          </p:nvPr>
        </p:nvSpPr>
        <p:spPr/>
        <p:txBody>
          <a:bodyPr/>
          <a:lstStyle/>
          <a:p>
            <a:fld id="{C21EE325-AAEA-495B-8A29-E1BCC34D89F1}" type="slidenum">
              <a:rPr lang="en-US" smtClean="0"/>
              <a:t>50</a:t>
            </a:fld>
            <a:endParaRPr lang="en-US"/>
          </a:p>
        </p:txBody>
      </p:sp>
    </p:spTree>
    <p:extLst>
      <p:ext uri="{BB962C8B-B14F-4D97-AF65-F5344CB8AC3E}">
        <p14:creationId xmlns:p14="http://schemas.microsoft.com/office/powerpoint/2010/main" val="313435770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ea typeface="Calibri"/>
                <a:cs typeface="Calibri"/>
              </a:rPr>
              <a:t>This picture illustrates the path of blood flow through the heart. </a:t>
            </a:r>
          </a:p>
        </p:txBody>
      </p:sp>
      <p:sp>
        <p:nvSpPr>
          <p:cNvPr id="4" name="Slide Number Placeholder 3"/>
          <p:cNvSpPr>
            <a:spLocks noGrp="1"/>
          </p:cNvSpPr>
          <p:nvPr>
            <p:ph type="sldNum" sz="quarter" idx="5"/>
          </p:nvPr>
        </p:nvSpPr>
        <p:spPr/>
        <p:txBody>
          <a:bodyPr/>
          <a:lstStyle/>
          <a:p>
            <a:fld id="{B63359F2-43EF-4812-9DC0-98C0B1A40681}" type="slidenum">
              <a:rPr lang="en-US" smtClean="0"/>
              <a:t>51</a:t>
            </a:fld>
            <a:endParaRPr lang="en-US"/>
          </a:p>
        </p:txBody>
      </p:sp>
    </p:spTree>
    <p:extLst>
      <p:ext uri="{BB962C8B-B14F-4D97-AF65-F5344CB8AC3E}">
        <p14:creationId xmlns:p14="http://schemas.microsoft.com/office/powerpoint/2010/main" val="279909263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APETM</a:t>
            </a:r>
          </a:p>
          <a:p>
            <a:r>
              <a:rPr lang="en-US" dirty="0"/>
              <a:t>	Aortic		2</a:t>
            </a:r>
            <a:r>
              <a:rPr lang="en-US" baseline="30000" dirty="0"/>
              <a:t>nd</a:t>
            </a:r>
            <a:r>
              <a:rPr lang="en-US" dirty="0"/>
              <a:t> ICS Rt Sternal border</a:t>
            </a:r>
          </a:p>
          <a:p>
            <a:r>
              <a:rPr lang="en-US" dirty="0"/>
              <a:t>	Pulmonic		2</a:t>
            </a:r>
            <a:r>
              <a:rPr lang="en-US" baseline="30000" dirty="0"/>
              <a:t>nd</a:t>
            </a:r>
            <a:r>
              <a:rPr lang="en-US" dirty="0"/>
              <a:t> ICS Lt Sternal border</a:t>
            </a:r>
          </a:p>
          <a:p>
            <a:r>
              <a:rPr lang="en-US" dirty="0"/>
              <a:t>	Erbs pt (not tested)	3</a:t>
            </a:r>
            <a:r>
              <a:rPr lang="en-US" baseline="30000" dirty="0"/>
              <a:t>rd</a:t>
            </a:r>
            <a:r>
              <a:rPr lang="en-US" dirty="0"/>
              <a:t> ICS Lt sternal border</a:t>
            </a:r>
          </a:p>
          <a:p>
            <a:r>
              <a:rPr lang="en-US" dirty="0"/>
              <a:t>	Tri		4</a:t>
            </a:r>
            <a:r>
              <a:rPr lang="en-US" baseline="30000" dirty="0"/>
              <a:t>th</a:t>
            </a:r>
            <a:r>
              <a:rPr lang="en-US" dirty="0"/>
              <a:t> ICS Lt Sternal Border</a:t>
            </a:r>
          </a:p>
          <a:p>
            <a:r>
              <a:rPr lang="en-US" dirty="0"/>
              <a:t>	Mitral		5</a:t>
            </a:r>
            <a:r>
              <a:rPr lang="en-US" baseline="30000" dirty="0"/>
              <a:t>th</a:t>
            </a:r>
            <a:r>
              <a:rPr lang="en-US" dirty="0"/>
              <a:t> ICS Left MCL</a:t>
            </a:r>
          </a:p>
          <a:p>
            <a:endParaRPr lang="en-US" dirty="0"/>
          </a:p>
          <a:p>
            <a:pPr fontAlgn="t"/>
            <a:r>
              <a:rPr lang="en-US" b="1" dirty="0">
                <a:solidFill>
                  <a:schemeClr val="accent1"/>
                </a:solidFill>
              </a:rPr>
              <a:t>Assess:</a:t>
            </a:r>
          </a:p>
          <a:p>
            <a:pPr marL="342900" lvl="0" indent="-342900" fontAlgn="t">
              <a:buFont typeface="Arial" panose="020B0604020202020204" pitchFamily="34" charset="0"/>
              <a:buChar char="•"/>
            </a:pPr>
            <a:r>
              <a:rPr lang="en-US" dirty="0">
                <a:solidFill>
                  <a:schemeClr val="accent1"/>
                </a:solidFill>
              </a:rPr>
              <a:t>Rate</a:t>
            </a:r>
          </a:p>
          <a:p>
            <a:pPr marL="342900" lvl="0" indent="-342900" fontAlgn="t">
              <a:buFont typeface="Arial" panose="020B0604020202020204" pitchFamily="34" charset="0"/>
              <a:buChar char="•"/>
            </a:pPr>
            <a:r>
              <a:rPr lang="en-US" dirty="0">
                <a:solidFill>
                  <a:schemeClr val="accent1"/>
                </a:solidFill>
              </a:rPr>
              <a:t>Rhythm</a:t>
            </a:r>
          </a:p>
          <a:p>
            <a:pPr marL="342900" lvl="0" indent="-342900" fontAlgn="t">
              <a:buFont typeface="Arial" panose="020B0604020202020204" pitchFamily="34" charset="0"/>
              <a:buChar char="•"/>
            </a:pPr>
            <a:r>
              <a:rPr lang="en-US" dirty="0">
                <a:solidFill>
                  <a:schemeClr val="accent1"/>
                </a:solidFill>
              </a:rPr>
              <a:t>S1 and S2</a:t>
            </a:r>
          </a:p>
          <a:p>
            <a:pPr marL="342900" lvl="0" indent="-342900" fontAlgn="t">
              <a:buFont typeface="Arial" panose="020B0604020202020204" pitchFamily="34" charset="0"/>
              <a:buChar char="•"/>
            </a:pPr>
            <a:r>
              <a:rPr lang="en-US" dirty="0">
                <a:solidFill>
                  <a:schemeClr val="accent1"/>
                </a:solidFill>
              </a:rPr>
              <a:t>Extra heart sounds (S3, S4)</a:t>
            </a:r>
          </a:p>
          <a:p>
            <a:pPr marL="342900" lvl="0" indent="-342900" fontAlgn="t">
              <a:buFont typeface="Arial" panose="020B0604020202020204" pitchFamily="34" charset="0"/>
              <a:buChar char="•"/>
            </a:pPr>
            <a:r>
              <a:rPr lang="en-US" dirty="0">
                <a:solidFill>
                  <a:schemeClr val="accent1"/>
                </a:solidFill>
              </a:rPr>
              <a:t>Murmurs</a:t>
            </a:r>
          </a:p>
          <a:p>
            <a:pPr marL="342900" lvl="0" indent="-342900" fontAlgn="t">
              <a:buFont typeface="Arial" panose="020B0604020202020204" pitchFamily="34" charset="0"/>
              <a:buChar char="•"/>
            </a:pPr>
            <a:r>
              <a:rPr lang="en-US" dirty="0">
                <a:solidFill>
                  <a:schemeClr val="accent1"/>
                </a:solidFill>
              </a:rPr>
              <a:t>Clicks or rubs</a:t>
            </a:r>
          </a:p>
          <a:p>
            <a:pPr fontAlgn="t"/>
            <a:r>
              <a:rPr lang="en-US" b="1" dirty="0">
                <a:solidFill>
                  <a:schemeClr val="accent1"/>
                </a:solidFill>
              </a:rPr>
              <a:t>Abnormal Findings</a:t>
            </a:r>
            <a:endParaRPr lang="en-US" dirty="0">
              <a:solidFill>
                <a:schemeClr val="accent1"/>
              </a:solidFill>
            </a:endParaRPr>
          </a:p>
          <a:p>
            <a:pPr marL="342900" lvl="0" indent="-342900" fontAlgn="t">
              <a:buFont typeface="Arial" panose="020B0604020202020204" pitchFamily="34" charset="0"/>
              <a:buChar char="•"/>
            </a:pPr>
            <a:r>
              <a:rPr lang="en-US" dirty="0">
                <a:solidFill>
                  <a:schemeClr val="accent1"/>
                </a:solidFill>
              </a:rPr>
              <a:t>Irregular rhythm</a:t>
            </a:r>
          </a:p>
          <a:p>
            <a:pPr marL="342900" lvl="0" indent="-342900" fontAlgn="t">
              <a:buFont typeface="Arial" panose="020B0604020202020204" pitchFamily="34" charset="0"/>
              <a:buChar char="•"/>
            </a:pPr>
            <a:r>
              <a:rPr lang="en-US" dirty="0">
                <a:solidFill>
                  <a:schemeClr val="accent1"/>
                </a:solidFill>
              </a:rPr>
              <a:t>Murmurs</a:t>
            </a:r>
          </a:p>
          <a:p>
            <a:pPr marL="342900" lvl="0" indent="-342900" fontAlgn="t">
              <a:buFont typeface="Arial" panose="020B0604020202020204" pitchFamily="34" charset="0"/>
              <a:buChar char="•"/>
            </a:pPr>
            <a:r>
              <a:rPr lang="en-US" dirty="0">
                <a:solidFill>
                  <a:schemeClr val="accent1"/>
                </a:solidFill>
              </a:rPr>
              <a:t>Pericardial friction rub</a:t>
            </a:r>
          </a:p>
          <a:p>
            <a:pPr marL="342900" lvl="0" indent="-342900" fontAlgn="t">
              <a:buFont typeface="Arial" panose="020B0604020202020204" pitchFamily="34" charset="0"/>
              <a:buChar char="•"/>
            </a:pPr>
            <a:r>
              <a:rPr lang="en-US" dirty="0">
                <a:solidFill>
                  <a:schemeClr val="accent1"/>
                </a:solidFill>
              </a:rPr>
              <a:t>Gallops (S3 or S4) </a:t>
            </a:r>
            <a:endParaRPr lang="en-US" dirty="0"/>
          </a:p>
        </p:txBody>
      </p:sp>
      <p:sp>
        <p:nvSpPr>
          <p:cNvPr id="4" name="Slide Number Placeholder 3"/>
          <p:cNvSpPr>
            <a:spLocks noGrp="1"/>
          </p:cNvSpPr>
          <p:nvPr>
            <p:ph type="sldNum" sz="quarter" idx="5"/>
          </p:nvPr>
        </p:nvSpPr>
        <p:spPr/>
        <p:txBody>
          <a:bodyPr/>
          <a:lstStyle/>
          <a:p>
            <a:fld id="{C21EE325-AAEA-495B-8A29-E1BCC34D89F1}" type="slidenum">
              <a:rPr lang="en-US" smtClean="0"/>
              <a:t>52</a:t>
            </a:fld>
            <a:endParaRPr lang="en-US"/>
          </a:p>
        </p:txBody>
      </p:sp>
    </p:spTree>
    <p:extLst>
      <p:ext uri="{BB962C8B-B14F-4D97-AF65-F5344CB8AC3E}">
        <p14:creationId xmlns:p14="http://schemas.microsoft.com/office/powerpoint/2010/main" val="351206344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Heart Sounds</a:t>
            </a:r>
            <a:endParaRPr lang="en-US" b="1" dirty="0"/>
          </a:p>
          <a:p>
            <a:endParaRPr lang="en-US" dirty="0"/>
          </a:p>
          <a:p>
            <a:r>
              <a:rPr lang="en-US" dirty="0"/>
              <a:t>Abnormal</a:t>
            </a:r>
          </a:p>
          <a:p>
            <a:pPr marL="0" marR="0" algn="just">
              <a:lnSpc>
                <a:spcPct val="107000"/>
              </a:lnSpc>
              <a:spcBef>
                <a:spcPts val="0"/>
              </a:spcBef>
              <a:spcAft>
                <a:spcPts val="0"/>
              </a:spcAft>
            </a:pPr>
            <a:r>
              <a:rPr lang="en-US" sz="1800" dirty="0">
                <a:solidFill>
                  <a:srgbClr val="FF0000"/>
                </a:solidFill>
                <a:effectLst/>
                <a:latin typeface="Tahoma" panose="020B0604030504040204" pitchFamily="34" charset="0"/>
                <a:ea typeface="Tahoma" panose="020B0604030504040204" pitchFamily="34" charset="0"/>
              </a:rPr>
              <a:t>S3= ventricle are resisting to fill and the rapid filling causes a vibration sounds= 1</a:t>
            </a:r>
            <a:r>
              <a:rPr lang="en-US" sz="1800" baseline="30000" dirty="0">
                <a:solidFill>
                  <a:srgbClr val="FF0000"/>
                </a:solidFill>
                <a:effectLst/>
                <a:latin typeface="Tahoma" panose="020B0604030504040204" pitchFamily="34" charset="0"/>
                <a:ea typeface="Tahoma" panose="020B0604030504040204" pitchFamily="34" charset="0"/>
              </a:rPr>
              <a:t>st</a:t>
            </a:r>
            <a:r>
              <a:rPr lang="en-US" sz="1800" dirty="0">
                <a:solidFill>
                  <a:srgbClr val="FF0000"/>
                </a:solidFill>
                <a:effectLst/>
                <a:latin typeface="Tahoma" panose="020B0604030504040204" pitchFamily="34" charset="0"/>
                <a:ea typeface="Tahoma" panose="020B0604030504040204" pitchFamily="34" charset="0"/>
              </a:rPr>
              <a:t> rush of blood, right after S2. Lub-Dub-Shh</a:t>
            </a:r>
            <a:endParaRPr lang="en-US" sz="1800" dirty="0">
              <a:solidFill>
                <a:srgbClr val="000000"/>
              </a:solidFill>
              <a:effectLst/>
              <a:latin typeface="Calibri" panose="020F0502020204030204" pitchFamily="34" charset="0"/>
              <a:ea typeface="Calibri" panose="020F0502020204030204" pitchFamily="34" charset="0"/>
            </a:endParaRPr>
          </a:p>
          <a:p>
            <a:pPr marL="0" marR="0" algn="just">
              <a:lnSpc>
                <a:spcPct val="107000"/>
              </a:lnSpc>
              <a:spcBef>
                <a:spcPts val="0"/>
              </a:spcBef>
              <a:spcAft>
                <a:spcPts val="0"/>
              </a:spcAft>
            </a:pPr>
            <a:r>
              <a:rPr lang="en-US" sz="1800" dirty="0">
                <a:solidFill>
                  <a:srgbClr val="FF0000"/>
                </a:solidFill>
                <a:effectLst/>
                <a:latin typeface="Tahoma" panose="020B0604030504040204" pitchFamily="34" charset="0"/>
                <a:ea typeface="Calibri" panose="020F0502020204030204" pitchFamily="34" charset="0"/>
              </a:rPr>
              <a:t>S4= occurs at the end of diastole when ventricle are resistant to filling, atria contracts and pushes blood into a non compliant ventricle. Shh-Lub-Dub. </a:t>
            </a:r>
          </a:p>
          <a:p>
            <a:pPr marL="0" marR="0" algn="just">
              <a:lnSpc>
                <a:spcPct val="107000"/>
              </a:lnSpc>
              <a:spcBef>
                <a:spcPts val="0"/>
              </a:spcBef>
              <a:spcAft>
                <a:spcPts val="0"/>
              </a:spcAft>
            </a:pPr>
            <a:endParaRPr lang="en-US" sz="1800" dirty="0">
              <a:solidFill>
                <a:srgbClr val="FF0000"/>
              </a:solidFill>
              <a:effectLst/>
              <a:latin typeface="Tahoma" panose="020B0604030504040204" pitchFamily="34" charset="0"/>
              <a:ea typeface="Calibri" panose="020F0502020204030204" pitchFamily="34" charset="0"/>
            </a:endParaRPr>
          </a:p>
          <a:p>
            <a:pPr marL="0" marR="0" algn="just">
              <a:lnSpc>
                <a:spcPct val="107000"/>
              </a:lnSpc>
              <a:spcBef>
                <a:spcPts val="0"/>
              </a:spcBef>
              <a:spcAft>
                <a:spcPts val="0"/>
              </a:spcAft>
            </a:pPr>
            <a:r>
              <a:rPr lang="en-US" sz="1800" dirty="0">
                <a:solidFill>
                  <a:srgbClr val="FF0000"/>
                </a:solidFill>
                <a:effectLst/>
                <a:latin typeface="Tahoma" panose="020B0604030504040204" pitchFamily="34" charset="0"/>
                <a:ea typeface="Calibri" panose="020F0502020204030204" pitchFamily="34" charset="0"/>
              </a:rPr>
              <a:t>Both s3 and 4 are low pitch. Best heard at the apex, left laying, using BELL of stethoscope- 5</a:t>
            </a:r>
            <a:r>
              <a:rPr lang="en-US" sz="1800" baseline="30000" dirty="0">
                <a:solidFill>
                  <a:srgbClr val="FF0000"/>
                </a:solidFill>
                <a:effectLst/>
                <a:latin typeface="Tahoma" panose="020B0604030504040204" pitchFamily="34" charset="0"/>
                <a:ea typeface="Calibri" panose="020F0502020204030204" pitchFamily="34" charset="0"/>
              </a:rPr>
              <a:t>th</a:t>
            </a:r>
            <a:r>
              <a:rPr lang="en-US" sz="1800" dirty="0">
                <a:solidFill>
                  <a:srgbClr val="FF0000"/>
                </a:solidFill>
                <a:effectLst/>
                <a:latin typeface="Tahoma" panose="020B0604030504040204" pitchFamily="34" charset="0"/>
                <a:ea typeface="Calibri" panose="020F0502020204030204" pitchFamily="34" charset="0"/>
              </a:rPr>
              <a:t> ICS MCL </a:t>
            </a:r>
          </a:p>
          <a:p>
            <a:pPr marL="0" marR="0" algn="just">
              <a:lnSpc>
                <a:spcPct val="107000"/>
              </a:lnSpc>
              <a:spcBef>
                <a:spcPts val="0"/>
              </a:spcBef>
              <a:spcAft>
                <a:spcPts val="0"/>
              </a:spcAft>
            </a:pPr>
            <a:r>
              <a:rPr lang="en-US" sz="1800" dirty="0">
                <a:solidFill>
                  <a:srgbClr val="FF0000"/>
                </a:solidFill>
                <a:effectLst/>
                <a:latin typeface="Tahoma" panose="020B0604030504040204" pitchFamily="34" charset="0"/>
                <a:ea typeface="Calibri" panose="020F0502020204030204" pitchFamily="34" charset="0"/>
              </a:rPr>
              <a:t>S4 S1	S2   s3	s4  S1	S2  s3 </a:t>
            </a:r>
          </a:p>
          <a:p>
            <a:pPr marL="0" marR="0" algn="just">
              <a:lnSpc>
                <a:spcPct val="107000"/>
              </a:lnSpc>
              <a:spcBef>
                <a:spcPts val="0"/>
              </a:spcBef>
              <a:spcAft>
                <a:spcPts val="0"/>
              </a:spcAft>
            </a:pPr>
            <a:endParaRPr lang="en-US" sz="1800" dirty="0">
              <a:solidFill>
                <a:srgbClr val="000000"/>
              </a:solidFill>
              <a:effectLst/>
              <a:latin typeface="Calibri" panose="020F0502020204030204" pitchFamily="34" charset="0"/>
              <a:ea typeface="Calibri" panose="020F0502020204030204" pitchFamily="34" charset="0"/>
            </a:endParaRPr>
          </a:p>
          <a:p>
            <a:pPr marL="0" marR="0" algn="just">
              <a:lnSpc>
                <a:spcPct val="107000"/>
              </a:lnSpc>
              <a:spcBef>
                <a:spcPts val="0"/>
              </a:spcBef>
              <a:spcAft>
                <a:spcPts val="0"/>
              </a:spcAft>
            </a:pPr>
            <a:r>
              <a:rPr lang="en-US" sz="1800" dirty="0">
                <a:solidFill>
                  <a:srgbClr val="FF0000"/>
                </a:solidFill>
                <a:effectLst/>
                <a:latin typeface="Tahoma" panose="020B0604030504040204" pitchFamily="34" charset="0"/>
                <a:ea typeface="Calibri" panose="020F0502020204030204" pitchFamily="34" charset="0"/>
              </a:rPr>
              <a:t>Murmur= turbulence in blood flow= increased velocity of blood flow, decreased viscosity of blood or structural defects</a:t>
            </a:r>
            <a:endParaRPr lang="en-US" sz="1800" dirty="0">
              <a:solidFill>
                <a:srgbClr val="000000"/>
              </a:solidFill>
              <a:effectLst/>
              <a:latin typeface="Calibri" panose="020F0502020204030204" pitchFamily="34" charset="0"/>
              <a:ea typeface="Calibri" panose="020F0502020204030204" pitchFamily="34" charset="0"/>
            </a:endParaRPr>
          </a:p>
          <a:p>
            <a:pPr marL="0" marR="0" algn="just">
              <a:lnSpc>
                <a:spcPct val="107000"/>
              </a:lnSpc>
              <a:spcBef>
                <a:spcPts val="0"/>
              </a:spcBef>
              <a:spcAft>
                <a:spcPts val="0"/>
              </a:spcAft>
            </a:pPr>
            <a:endParaRPr lang="en-US" dirty="0"/>
          </a:p>
          <a:p>
            <a:pPr marL="0" marR="0" algn="just">
              <a:lnSpc>
                <a:spcPct val="107000"/>
              </a:lnSpc>
              <a:spcBef>
                <a:spcPts val="0"/>
              </a:spcBef>
              <a:spcAft>
                <a:spcPts val="0"/>
              </a:spcAft>
            </a:pPr>
            <a:r>
              <a:rPr lang="en-US" dirty="0"/>
              <a:t>Nurses do not diagnose murmurs or extra heart sounds but it is very important for you to document your findings and notify the MD if you have any abnormal assessment findings for them to further investigate. </a:t>
            </a:r>
          </a:p>
          <a:p>
            <a:pPr marL="0" marR="0" algn="just">
              <a:lnSpc>
                <a:spcPct val="107000"/>
              </a:lnSpc>
              <a:spcBef>
                <a:spcPts val="0"/>
              </a:spcBef>
              <a:spcAft>
                <a:spcPts val="0"/>
              </a:spcAft>
            </a:pPr>
            <a:endParaRPr lang="en-US" dirty="0"/>
          </a:p>
          <a:p>
            <a:pPr marL="0" marR="0" algn="just">
              <a:lnSpc>
                <a:spcPct val="107000"/>
              </a:lnSpc>
              <a:spcBef>
                <a:spcPts val="0"/>
              </a:spcBef>
              <a:spcAft>
                <a:spcPts val="0"/>
              </a:spcAft>
            </a:pPr>
            <a:endParaRPr lang="en-US" dirty="0"/>
          </a:p>
        </p:txBody>
      </p:sp>
      <p:sp>
        <p:nvSpPr>
          <p:cNvPr id="4" name="Slide Number Placeholder 3"/>
          <p:cNvSpPr>
            <a:spLocks noGrp="1"/>
          </p:cNvSpPr>
          <p:nvPr>
            <p:ph type="sldNum" sz="quarter" idx="5"/>
          </p:nvPr>
        </p:nvSpPr>
        <p:spPr/>
        <p:txBody>
          <a:bodyPr/>
          <a:lstStyle/>
          <a:p>
            <a:fld id="{B63359F2-43EF-4812-9DC0-98C0B1A40681}" type="slidenum">
              <a:rPr lang="en-US" smtClean="0"/>
              <a:t>53</a:t>
            </a:fld>
            <a:endParaRPr lang="en-US"/>
          </a:p>
        </p:txBody>
      </p:sp>
    </p:spTree>
    <p:extLst>
      <p:ext uri="{BB962C8B-B14F-4D97-AF65-F5344CB8AC3E}">
        <p14:creationId xmlns:p14="http://schemas.microsoft.com/office/powerpoint/2010/main" val="163229717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ea typeface="Calibri"/>
                <a:cs typeface="Calibri"/>
              </a:rPr>
              <a:t>This picture illustrates the routes at which blood enters and exits the heart. You can note the valves shutting and when we would hear our S1 &amp; S2. </a:t>
            </a:r>
          </a:p>
          <a:p>
            <a:endParaRPr lang="en-US" dirty="0">
              <a:ea typeface="Calibri"/>
              <a:cs typeface="Calibri"/>
            </a:endParaRPr>
          </a:p>
          <a:p>
            <a:pPr lvl="0"/>
            <a:r>
              <a:rPr lang="en-US" sz="1200" b="1" i="0" kern="1200" dirty="0">
                <a:solidFill>
                  <a:schemeClr val="tx1"/>
                </a:solidFill>
                <a:effectLst/>
                <a:latin typeface="+mn-lt"/>
                <a:ea typeface="+mn-ea"/>
                <a:cs typeface="+mn-cs"/>
              </a:rPr>
              <a:t>S1 (Lub)</a:t>
            </a:r>
            <a:r>
              <a:rPr lang="en-US" sz="1200" b="0" i="0" kern="1200" dirty="0">
                <a:solidFill>
                  <a:schemeClr val="tx1"/>
                </a:solidFill>
                <a:effectLst/>
                <a:latin typeface="+mn-lt"/>
                <a:ea typeface="+mn-ea"/>
                <a:cs typeface="+mn-cs"/>
              </a:rPr>
              <a:t>: The closing of the </a:t>
            </a:r>
            <a:r>
              <a:rPr lang="en-US" sz="1200" b="1" i="0" kern="1200" dirty="0">
                <a:solidFill>
                  <a:schemeClr val="tx1"/>
                </a:solidFill>
                <a:effectLst/>
                <a:latin typeface="+mn-lt"/>
                <a:ea typeface="+mn-ea"/>
                <a:cs typeface="+mn-cs"/>
              </a:rPr>
              <a:t>mitral and tricuspid valves</a:t>
            </a:r>
            <a:r>
              <a:rPr lang="en-US" sz="1200" b="0" i="0" kern="1200" dirty="0">
                <a:solidFill>
                  <a:schemeClr val="tx1"/>
                </a:solidFill>
                <a:effectLst/>
                <a:latin typeface="+mn-lt"/>
                <a:ea typeface="+mn-ea"/>
                <a:cs typeface="+mn-cs"/>
              </a:rPr>
              <a:t>.</a:t>
            </a:r>
          </a:p>
          <a:p>
            <a:pPr lvl="0"/>
            <a:r>
              <a:rPr lang="en-US" sz="1200" b="1" i="0" u="none" strike="noStrike" kern="1200" dirty="0">
                <a:solidFill>
                  <a:schemeClr val="tx1"/>
                </a:solidFill>
                <a:effectLst/>
                <a:latin typeface="+mn-lt"/>
                <a:ea typeface="+mn-ea"/>
                <a:cs typeface="+mn-cs"/>
                <a:hlinkClick r:id="rId3"/>
              </a:rPr>
              <a:t>S2 (Dub)</a:t>
            </a:r>
            <a:r>
              <a:rPr lang="en-US" sz="1200" b="0" i="0" u="none" strike="noStrike" kern="1200" dirty="0">
                <a:solidFill>
                  <a:schemeClr val="tx1"/>
                </a:solidFill>
                <a:effectLst/>
                <a:latin typeface="+mn-lt"/>
                <a:ea typeface="+mn-ea"/>
                <a:cs typeface="+mn-cs"/>
                <a:hlinkClick r:id="rId3"/>
              </a:rPr>
              <a:t>: The closing of the </a:t>
            </a:r>
            <a:r>
              <a:rPr lang="en-US" sz="1200" b="1" i="0" u="none" strike="noStrike" kern="1200" dirty="0">
                <a:solidFill>
                  <a:schemeClr val="tx1"/>
                </a:solidFill>
                <a:effectLst/>
                <a:latin typeface="+mn-lt"/>
                <a:ea typeface="+mn-ea"/>
                <a:cs typeface="+mn-cs"/>
                <a:hlinkClick r:id="rId3"/>
              </a:rPr>
              <a:t>aortic and pulmonary valves</a:t>
            </a:r>
            <a:r>
              <a:rPr lang="en-US" sz="1200" b="0" i="0" u="none" strike="noStrike" kern="1200" dirty="0">
                <a:solidFill>
                  <a:schemeClr val="tx1"/>
                </a:solidFill>
                <a:effectLst/>
                <a:latin typeface="+mn-lt"/>
                <a:ea typeface="+mn-ea"/>
                <a:cs typeface="+mn-cs"/>
                <a:hlinkClick r:id="rId3"/>
              </a:rPr>
              <a:t>.</a:t>
            </a:r>
            <a:endParaRPr lang="en-US" sz="1200" b="0" i="0" kern="1200" dirty="0">
              <a:solidFill>
                <a:schemeClr val="tx1"/>
              </a:solidFill>
              <a:effectLst/>
              <a:latin typeface="+mn-lt"/>
              <a:ea typeface="+mn-ea"/>
              <a:cs typeface="+mn-cs"/>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B63359F2-43EF-4812-9DC0-98C0B1A40681}" type="slidenum">
              <a:rPr lang="en-US" smtClean="0"/>
              <a:t>54</a:t>
            </a:fld>
            <a:endParaRPr lang="en-US"/>
          </a:p>
        </p:txBody>
      </p:sp>
    </p:spTree>
    <p:extLst>
      <p:ext uri="{BB962C8B-B14F-4D97-AF65-F5344CB8AC3E}">
        <p14:creationId xmlns:p14="http://schemas.microsoft.com/office/powerpoint/2010/main" val="426048574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b="1" dirty="0">
                <a:solidFill>
                  <a:schemeClr val="accent1"/>
                </a:solidFill>
              </a:rPr>
              <a:t>Palpation - Peripheral Perfusion Assessment</a:t>
            </a:r>
          </a:p>
          <a:p>
            <a:pPr fontAlgn="t"/>
            <a:r>
              <a:rPr lang="en-US" dirty="0">
                <a:solidFill>
                  <a:schemeClr val="accent1"/>
                </a:solidFill>
              </a:rPr>
              <a:t>Assess:</a:t>
            </a:r>
          </a:p>
          <a:p>
            <a:pPr marL="342900" marR="0" lvl="0" indent="-34290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dirty="0">
                <a:solidFill>
                  <a:schemeClr val="accent1"/>
                </a:solidFill>
              </a:rPr>
              <a:t>Peripheral pulses (radial, brachial, femoral, popliteal, posterior tibial, dorsalis pedis) </a:t>
            </a:r>
            <a:r>
              <a:rPr lang="en-US" sz="1200" dirty="0">
                <a:solidFill>
                  <a:srgbClr val="000000"/>
                </a:solidFill>
                <a:effectLst/>
                <a:latin typeface="Tahoma"/>
                <a:ea typeface="Tahoma"/>
                <a:cs typeface="Tahoma"/>
              </a:rPr>
              <a:t>bilaterally for rate, rhythm, and force (strength). Equality. Scale of 0 (absent- doppler) to 4+ bounding (warm sepsis)</a:t>
            </a:r>
            <a:endParaRPr lang="en-US" dirty="0">
              <a:solidFill>
                <a:schemeClr val="accent1"/>
              </a:solidFill>
            </a:endParaRPr>
          </a:p>
          <a:p>
            <a:pPr marL="342900" lvl="0" indent="-342900" fontAlgn="t">
              <a:buFont typeface="Arial" panose="020B0604020202020204" pitchFamily="34" charset="0"/>
              <a:buChar char="•"/>
            </a:pPr>
            <a:r>
              <a:rPr lang="en-US" dirty="0">
                <a:solidFill>
                  <a:schemeClr val="accent1"/>
                </a:solidFill>
              </a:rPr>
              <a:t>Capillary refill - Normal is &lt; 2 seconds. Anything greater than 5 seconds has been associated with more severe organ failure (Urden et al., 2018). </a:t>
            </a:r>
          </a:p>
          <a:p>
            <a:pPr marL="342900" lvl="0" indent="-342900" fontAlgn="t">
              <a:buFont typeface="Arial" panose="020B0604020202020204" pitchFamily="34" charset="0"/>
              <a:buChar char="•"/>
            </a:pPr>
            <a:r>
              <a:rPr lang="en-US" dirty="0">
                <a:solidFill>
                  <a:schemeClr val="accent1"/>
                </a:solidFill>
              </a:rPr>
              <a:t>Skin temperature - </a:t>
            </a:r>
            <a:r>
              <a:rPr lang="en-US" sz="1200" i="0" dirty="0">
                <a:solidFill>
                  <a:srgbClr val="FF0000"/>
                </a:solidFill>
                <a:effectLst/>
                <a:highlight>
                  <a:srgbClr val="00FFFF"/>
                </a:highlight>
                <a:latin typeface="Tahoma"/>
                <a:ea typeface="Calibri"/>
                <a:cs typeface="Tahoma"/>
              </a:rPr>
              <a:t>Cold and pale- </a:t>
            </a:r>
            <a:r>
              <a:rPr lang="en-US" sz="1200" i="0" dirty="0">
                <a:solidFill>
                  <a:srgbClr val="FF0000"/>
                </a:solidFill>
                <a:effectLst/>
                <a:latin typeface="Tahoma"/>
                <a:ea typeface="Calibri"/>
                <a:cs typeface="Tahoma"/>
              </a:rPr>
              <a:t>afterload increased, blood is being shunted from peripheries to vital organs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0" dirty="0">
                <a:solidFill>
                  <a:srgbClr val="FF0000"/>
                </a:solidFill>
                <a:effectLst/>
                <a:latin typeface="Tahoma"/>
                <a:ea typeface="Calibri"/>
                <a:cs typeface="Tahoma"/>
              </a:rPr>
              <a:t>	Warm/hot - septic/febrile</a:t>
            </a:r>
            <a:r>
              <a:rPr lang="en-US" sz="1200" i="0" dirty="0">
                <a:solidFill>
                  <a:srgbClr val="000000"/>
                </a:solidFill>
                <a:effectLst/>
                <a:latin typeface="Tahoma"/>
                <a:ea typeface="Calibri"/>
                <a:cs typeface="Tahoma"/>
              </a:rPr>
              <a:t>. </a:t>
            </a:r>
            <a:endParaRPr lang="en-US" dirty="0">
              <a:solidFill>
                <a:schemeClr val="accent1"/>
              </a:solidFill>
            </a:endParaRPr>
          </a:p>
          <a:p>
            <a:pPr marL="342900" lvl="0" indent="-342900" fontAlgn="t">
              <a:buFont typeface="Arial" panose="020B0604020202020204" pitchFamily="34" charset="0"/>
              <a:buChar char="•"/>
            </a:pPr>
            <a:r>
              <a:rPr lang="en-US" dirty="0">
                <a:solidFill>
                  <a:schemeClr val="accent1"/>
                </a:solidFill>
              </a:rPr>
              <a:t>Skin color</a:t>
            </a:r>
          </a:p>
          <a:p>
            <a:pPr marL="342900" marR="0" lvl="0" indent="-34290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dirty="0">
                <a:solidFill>
                  <a:schemeClr val="accent1"/>
                </a:solidFill>
              </a:rPr>
              <a:t>Presence of edema. Scale 1+ - 4+ (</a:t>
            </a:r>
            <a:r>
              <a:rPr lang="en-US" sz="1200" dirty="0">
                <a:solidFill>
                  <a:srgbClr val="FF0000"/>
                </a:solidFill>
                <a:effectLst/>
                <a:latin typeface="Tahoma"/>
                <a:ea typeface="Tahoma"/>
                <a:cs typeface="Tahoma"/>
              </a:rPr>
              <a:t>1+ (about 2mm, slight, rapidly returns to normal) to 4+(very swollen, distorted, 2-5mins to return to normal)</a:t>
            </a:r>
          </a:p>
          <a:p>
            <a:pPr marL="0" lvl="0" indent="0" fontAlgn="t">
              <a:buFont typeface="Arial" panose="020B0604020202020204" pitchFamily="34" charset="0"/>
              <a:buNone/>
            </a:pPr>
            <a:endParaRPr lang="en-US" dirty="0">
              <a:solidFill>
                <a:schemeClr val="accent1"/>
              </a:solidFill>
            </a:endParaRPr>
          </a:p>
          <a:p>
            <a:pPr fontAlgn="t"/>
            <a:r>
              <a:rPr lang="en-US" b="1" dirty="0">
                <a:solidFill>
                  <a:schemeClr val="accent1"/>
                </a:solidFill>
              </a:rPr>
              <a:t>Normal Findings</a:t>
            </a:r>
            <a:endParaRPr lang="en-US" dirty="0">
              <a:solidFill>
                <a:schemeClr val="accent1"/>
              </a:solidFill>
            </a:endParaRPr>
          </a:p>
          <a:p>
            <a:pPr marL="342900" lvl="0" indent="-342900" fontAlgn="t">
              <a:buFont typeface="Arial" panose="020B0604020202020204" pitchFamily="34" charset="0"/>
              <a:buChar char="•"/>
            </a:pPr>
            <a:r>
              <a:rPr lang="en-US" dirty="0">
                <a:solidFill>
                  <a:schemeClr val="accent1"/>
                </a:solidFill>
              </a:rPr>
              <a:t>Pulses 2+ and equal bilaterally</a:t>
            </a:r>
          </a:p>
          <a:p>
            <a:pPr marL="342900" lvl="0" indent="-342900" fontAlgn="t">
              <a:buFont typeface="Arial" panose="020B0604020202020204" pitchFamily="34" charset="0"/>
              <a:buChar char="•"/>
            </a:pPr>
            <a:r>
              <a:rPr lang="en-US" dirty="0">
                <a:solidFill>
                  <a:schemeClr val="accent1"/>
                </a:solidFill>
              </a:rPr>
              <a:t>Capillary refill &lt;2 sec</a:t>
            </a:r>
          </a:p>
          <a:p>
            <a:pPr marL="342900" lvl="0" indent="-342900" fontAlgn="t">
              <a:buFont typeface="Arial" panose="020B0604020202020204" pitchFamily="34" charset="0"/>
              <a:buChar char="•"/>
            </a:pPr>
            <a:r>
              <a:rPr lang="en-US" dirty="0">
                <a:solidFill>
                  <a:schemeClr val="accent1"/>
                </a:solidFill>
              </a:rPr>
              <a:t>Extremities warm</a:t>
            </a:r>
          </a:p>
          <a:p>
            <a:pPr marL="342900" lvl="0" indent="-342900" fontAlgn="t">
              <a:buFont typeface="Arial" panose="020B0604020202020204" pitchFamily="34" charset="0"/>
              <a:buChar char="•"/>
            </a:pPr>
            <a:r>
              <a:rPr lang="en-US" dirty="0">
                <a:solidFill>
                  <a:schemeClr val="accent1"/>
                </a:solidFill>
              </a:rPr>
              <a:t>No edema</a:t>
            </a:r>
          </a:p>
          <a:p>
            <a:endParaRPr lang="en-US" dirty="0"/>
          </a:p>
        </p:txBody>
      </p:sp>
      <p:sp>
        <p:nvSpPr>
          <p:cNvPr id="4" name="Slide Number Placeholder 3"/>
          <p:cNvSpPr>
            <a:spLocks noGrp="1"/>
          </p:cNvSpPr>
          <p:nvPr>
            <p:ph type="sldNum" sz="quarter" idx="5"/>
          </p:nvPr>
        </p:nvSpPr>
        <p:spPr/>
        <p:txBody>
          <a:bodyPr/>
          <a:lstStyle/>
          <a:p>
            <a:fld id="{C21EE325-AAEA-495B-8A29-E1BCC34D89F1}" type="slidenum">
              <a:rPr lang="en-US" smtClean="0"/>
              <a:t>55</a:t>
            </a:fld>
            <a:endParaRPr lang="en-US"/>
          </a:p>
        </p:txBody>
      </p:sp>
    </p:spTree>
    <p:extLst>
      <p:ext uri="{BB962C8B-B14F-4D97-AF65-F5344CB8AC3E}">
        <p14:creationId xmlns:p14="http://schemas.microsoft.com/office/powerpoint/2010/main" val="376724962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1EE325-AAEA-495B-8A29-E1BCC34D89F1}" type="slidenum">
              <a:rPr lang="en-US" smtClean="0"/>
              <a:t>58</a:t>
            </a:fld>
            <a:endParaRPr lang="en-US"/>
          </a:p>
        </p:txBody>
      </p:sp>
    </p:spTree>
    <p:extLst>
      <p:ext uri="{BB962C8B-B14F-4D97-AF65-F5344CB8AC3E}">
        <p14:creationId xmlns:p14="http://schemas.microsoft.com/office/powerpoint/2010/main" val="57767830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Palpate Last- </a:t>
            </a:r>
            <a:r>
              <a:rPr lang="en-US" dirty="0"/>
              <a:t>in case of aneurysm, pain, disrupts bowel sounds !!!</a:t>
            </a:r>
            <a:br>
              <a:rPr lang="en-US" dirty="0">
                <a:solidFill>
                  <a:schemeClr val="accent1"/>
                </a:solidFill>
              </a:rPr>
            </a:br>
            <a:endParaRPr lang="en-US" dirty="0">
              <a:solidFill>
                <a:schemeClr val="accent1"/>
              </a:solidFill>
            </a:endParaRPr>
          </a:p>
          <a:p>
            <a:pPr fontAlgn="t"/>
            <a:br>
              <a:rPr lang="en-US" dirty="0">
                <a:solidFill>
                  <a:schemeClr val="accent1"/>
                </a:solidFill>
              </a:rPr>
            </a:br>
            <a:endParaRPr lang="en-US" dirty="0">
              <a:solidFill>
                <a:schemeClr val="accent1"/>
              </a:solidFill>
            </a:endParaRPr>
          </a:p>
        </p:txBody>
      </p:sp>
      <p:sp>
        <p:nvSpPr>
          <p:cNvPr id="4" name="Slide Number Placeholder 3"/>
          <p:cNvSpPr>
            <a:spLocks noGrp="1"/>
          </p:cNvSpPr>
          <p:nvPr>
            <p:ph type="sldNum" sz="quarter" idx="5"/>
          </p:nvPr>
        </p:nvSpPr>
        <p:spPr/>
        <p:txBody>
          <a:bodyPr/>
          <a:lstStyle/>
          <a:p>
            <a:fld id="{C21EE325-AAEA-495B-8A29-E1BCC34D89F1}" type="slidenum">
              <a:rPr lang="en-US" smtClean="0"/>
              <a:t>59</a:t>
            </a:fld>
            <a:endParaRPr lang="en-US"/>
          </a:p>
        </p:txBody>
      </p:sp>
    </p:spTree>
    <p:extLst>
      <p:ext uri="{BB962C8B-B14F-4D97-AF65-F5344CB8AC3E}">
        <p14:creationId xmlns:p14="http://schemas.microsoft.com/office/powerpoint/2010/main" val="30649017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a:lnSpc>
                <a:spcPct val="107000"/>
              </a:lnSpc>
              <a:spcBef>
                <a:spcPts val="0"/>
              </a:spcBef>
              <a:spcAft>
                <a:spcPts val="0"/>
              </a:spcAft>
            </a:pPr>
            <a:endParaRPr lang="en-US" sz="1800" b="1" dirty="0">
              <a:solidFill>
                <a:srgbClr val="000000"/>
              </a:solidFill>
              <a:effectLst/>
              <a:latin typeface="Tahoma"/>
              <a:ea typeface="Tahoma"/>
              <a:cs typeface="Tahoma"/>
            </a:endParaRPr>
          </a:p>
          <a:p>
            <a:pPr>
              <a:lnSpc>
                <a:spcPct val="107000"/>
              </a:lnSpc>
            </a:pPr>
            <a:r>
              <a:rPr lang="en-US" sz="1800" dirty="0">
                <a:solidFill>
                  <a:srgbClr val="000000"/>
                </a:solidFill>
                <a:latin typeface="Tahoma"/>
                <a:ea typeface="Tahoma"/>
                <a:cs typeface="Tahoma"/>
              </a:rPr>
              <a:t>Inquire- last bm, frequency, consistency, colour</a:t>
            </a:r>
          </a:p>
          <a:p>
            <a:pPr marL="285750" indent="-285750">
              <a:lnSpc>
                <a:spcPct val="107000"/>
              </a:lnSpc>
              <a:buFont typeface="Calibri"/>
              <a:buChar char="-"/>
            </a:pPr>
            <a:r>
              <a:rPr lang="en-US" sz="1800" dirty="0">
                <a:solidFill>
                  <a:srgbClr val="000000"/>
                </a:solidFill>
                <a:latin typeface="Tahoma"/>
                <a:ea typeface="Tahoma"/>
                <a:cs typeface="Tahoma"/>
              </a:rPr>
              <a:t>Appetite, weight changes, difficulty swallowing</a:t>
            </a:r>
          </a:p>
          <a:p>
            <a:pPr marL="285750" indent="-285750">
              <a:lnSpc>
                <a:spcPct val="107000"/>
              </a:lnSpc>
              <a:buFont typeface="Calibri"/>
              <a:buChar char="-"/>
            </a:pPr>
            <a:r>
              <a:rPr lang="en-US" sz="1800" dirty="0">
                <a:solidFill>
                  <a:srgbClr val="000000"/>
                </a:solidFill>
                <a:latin typeface="Tahoma"/>
                <a:ea typeface="Tahoma"/>
                <a:cs typeface="Tahoma"/>
              </a:rPr>
              <a:t>Do you have abdominal pain? Location, onset, anything make it better? Worse?</a:t>
            </a:r>
          </a:p>
          <a:p>
            <a:pPr marL="285750" indent="-285750">
              <a:lnSpc>
                <a:spcPct val="107000"/>
              </a:lnSpc>
              <a:buFont typeface="Calibri"/>
              <a:buChar char="-"/>
            </a:pPr>
            <a:r>
              <a:rPr lang="en-US" sz="1800" dirty="0">
                <a:solidFill>
                  <a:srgbClr val="000000"/>
                </a:solidFill>
                <a:latin typeface="Tahoma"/>
                <a:ea typeface="Tahoma"/>
                <a:cs typeface="Tahoma"/>
              </a:rPr>
              <a:t>Nausea vomiting? </a:t>
            </a:r>
          </a:p>
          <a:p>
            <a:pPr marL="285750" indent="-285750">
              <a:lnSpc>
                <a:spcPct val="107000"/>
              </a:lnSpc>
              <a:buFont typeface="Calibri"/>
              <a:buChar char="-"/>
            </a:pPr>
            <a:r>
              <a:rPr lang="en-US" sz="1800" dirty="0">
                <a:solidFill>
                  <a:srgbClr val="000000"/>
                </a:solidFill>
                <a:latin typeface="Tahoma"/>
                <a:ea typeface="Tahoma"/>
                <a:cs typeface="Tahoma"/>
              </a:rPr>
              <a:t>Past abdominal history</a:t>
            </a:r>
          </a:p>
          <a:p>
            <a:pPr marL="285750" indent="-285750">
              <a:lnSpc>
                <a:spcPct val="107000"/>
              </a:lnSpc>
              <a:buFont typeface="Calibri"/>
              <a:buChar char="-"/>
            </a:pPr>
            <a:endParaRPr lang="en-US" sz="1800" dirty="0">
              <a:solidFill>
                <a:srgbClr val="000000"/>
              </a:solidFill>
              <a:latin typeface="Tahoma"/>
              <a:ea typeface="Tahoma"/>
              <a:cs typeface="Tahoma"/>
            </a:endParaRPr>
          </a:p>
          <a:p>
            <a:pPr marL="0" marR="0">
              <a:lnSpc>
                <a:spcPct val="107000"/>
              </a:lnSpc>
              <a:spcBef>
                <a:spcPts val="0"/>
              </a:spcBef>
              <a:spcAft>
                <a:spcPts val="0"/>
              </a:spcAft>
            </a:pPr>
            <a:r>
              <a:rPr lang="en-US" sz="1800" dirty="0">
                <a:solidFill>
                  <a:srgbClr val="000000"/>
                </a:solidFill>
                <a:effectLst/>
                <a:latin typeface="Tahoma"/>
                <a:ea typeface="Tahoma"/>
                <a:cs typeface="Tahoma"/>
              </a:rPr>
              <a:t>Oral Cavity- for gingivitis, lesions, and ability to swallow. (already assessed in the ENT section but is also tied to the GI assessment</a:t>
            </a:r>
          </a:p>
          <a:p>
            <a:pPr marL="0" marR="0">
              <a:lnSpc>
                <a:spcPct val="107000"/>
              </a:lnSpc>
              <a:spcBef>
                <a:spcPts val="0"/>
              </a:spcBef>
              <a:spcAft>
                <a:spcPts val="0"/>
              </a:spcAft>
            </a:pPr>
            <a:r>
              <a:rPr lang="en-US" sz="1800" dirty="0">
                <a:solidFill>
                  <a:srgbClr val="000000"/>
                </a:solidFill>
                <a:effectLst/>
                <a:latin typeface="Tahoma"/>
                <a:ea typeface="Tahoma"/>
                <a:cs typeface="Tahoma"/>
              </a:rPr>
              <a:t> 	 </a:t>
            </a:r>
            <a:endParaRPr lang="en-US" sz="1200" dirty="0">
              <a:solidFill>
                <a:srgbClr val="000000"/>
              </a:solidFill>
              <a:effectLst/>
              <a:latin typeface="Tahoma"/>
              <a:ea typeface="Tahoma"/>
              <a:cs typeface="Tahoma"/>
            </a:endParaRPr>
          </a:p>
          <a:p>
            <a:pPr fontAlgn="t"/>
            <a:r>
              <a:rPr lang="en-US" b="1" dirty="0">
                <a:solidFill>
                  <a:schemeClr val="accent1"/>
                </a:solidFill>
              </a:rPr>
              <a:t>Observe the abdomen for:</a:t>
            </a:r>
          </a:p>
          <a:p>
            <a:pPr marL="342900" lvl="0" indent="-342900" fontAlgn="t">
              <a:buFont typeface="Arial" panose="020B0604020202020204" pitchFamily="34" charset="0"/>
              <a:buChar char="•"/>
            </a:pPr>
            <a:r>
              <a:rPr lang="en-US" dirty="0">
                <a:solidFill>
                  <a:schemeClr val="accent1"/>
                </a:solidFill>
              </a:rPr>
              <a:t>Contour (flat, rounded, protuberant, scaphoid)</a:t>
            </a:r>
          </a:p>
          <a:p>
            <a:pPr marL="342900" lvl="0" indent="-342900" fontAlgn="t">
              <a:buFont typeface="Arial" panose="020B0604020202020204" pitchFamily="34" charset="0"/>
              <a:buChar char="•"/>
            </a:pPr>
            <a:r>
              <a:rPr lang="en-US" dirty="0">
                <a:solidFill>
                  <a:schemeClr val="accent1"/>
                </a:solidFill>
              </a:rPr>
              <a:t>Symmetry</a:t>
            </a:r>
          </a:p>
          <a:p>
            <a:pPr marL="342900" lvl="0" indent="-342900" fontAlgn="t">
              <a:buFont typeface="Arial" panose="020B0604020202020204" pitchFamily="34" charset="0"/>
              <a:buChar char="•"/>
            </a:pPr>
            <a:r>
              <a:rPr lang="en-US" dirty="0">
                <a:solidFill>
                  <a:schemeClr val="accent1"/>
                </a:solidFill>
              </a:rPr>
              <a:t>Distention (</a:t>
            </a:r>
            <a:r>
              <a:rPr lang="en-US" dirty="0" err="1">
                <a:solidFill>
                  <a:schemeClr val="accent1"/>
                </a:solidFill>
              </a:rPr>
              <a:t>ascities</a:t>
            </a:r>
            <a:r>
              <a:rPr lang="en-US" dirty="0">
                <a:solidFill>
                  <a:schemeClr val="accent1"/>
                </a:solidFill>
              </a:rPr>
              <a:t>)</a:t>
            </a:r>
          </a:p>
          <a:p>
            <a:pPr marL="342900" lvl="0" indent="-342900" fontAlgn="t">
              <a:buFont typeface="Arial" panose="020B0604020202020204" pitchFamily="34" charset="0"/>
              <a:buChar char="•"/>
            </a:pPr>
            <a:r>
              <a:rPr lang="en-US" dirty="0">
                <a:solidFill>
                  <a:schemeClr val="accent1"/>
                </a:solidFill>
              </a:rPr>
              <a:t>Skin color and condition</a:t>
            </a:r>
          </a:p>
          <a:p>
            <a:pPr marL="342900" lvl="0" indent="-342900" fontAlgn="t">
              <a:buFont typeface="Arial" panose="020B0604020202020204" pitchFamily="34" charset="0"/>
              <a:buChar char="•"/>
            </a:pPr>
            <a:r>
              <a:rPr lang="en-US" dirty="0">
                <a:solidFill>
                  <a:schemeClr val="accent1"/>
                </a:solidFill>
              </a:rPr>
              <a:t>Scars</a:t>
            </a:r>
          </a:p>
          <a:p>
            <a:pPr marL="342900" lvl="0" indent="-342900" fontAlgn="t">
              <a:buFont typeface="Arial" panose="020B0604020202020204" pitchFamily="34" charset="0"/>
              <a:buChar char="•"/>
            </a:pPr>
            <a:r>
              <a:rPr lang="en-US" dirty="0">
                <a:solidFill>
                  <a:schemeClr val="accent1"/>
                </a:solidFill>
              </a:rPr>
              <a:t>Striae</a:t>
            </a:r>
          </a:p>
          <a:p>
            <a:pPr marL="342900" lvl="0" indent="-342900" fontAlgn="t">
              <a:buFont typeface="Arial" panose="020B0604020202020204" pitchFamily="34" charset="0"/>
              <a:buChar char="•"/>
            </a:pPr>
            <a:r>
              <a:rPr lang="en-US" dirty="0">
                <a:solidFill>
                  <a:schemeClr val="accent1"/>
                </a:solidFill>
              </a:rPr>
              <a:t>Lesions</a:t>
            </a:r>
          </a:p>
          <a:p>
            <a:pPr marL="342900" lvl="0" indent="-342900" fontAlgn="t">
              <a:buFont typeface="Arial" panose="020B0604020202020204" pitchFamily="34" charset="0"/>
              <a:buChar char="•"/>
            </a:pPr>
            <a:r>
              <a:rPr lang="en-US" dirty="0">
                <a:solidFill>
                  <a:schemeClr val="accent1"/>
                </a:solidFill>
              </a:rPr>
              <a:t>Dilated veins</a:t>
            </a:r>
          </a:p>
          <a:p>
            <a:pPr marL="342900" lvl="0" indent="-342900" fontAlgn="t">
              <a:buFont typeface="Arial" panose="020B0604020202020204" pitchFamily="34" charset="0"/>
              <a:buChar char="•"/>
            </a:pPr>
            <a:r>
              <a:rPr lang="en-US" dirty="0">
                <a:solidFill>
                  <a:schemeClr val="accent1"/>
                </a:solidFill>
              </a:rPr>
              <a:t>Umbilicus characteristics</a:t>
            </a:r>
          </a:p>
          <a:p>
            <a:pPr marL="342900" lvl="0" indent="-342900" fontAlgn="t">
              <a:buFont typeface="Arial" panose="020B0604020202020204" pitchFamily="34" charset="0"/>
              <a:buChar char="•"/>
            </a:pPr>
            <a:r>
              <a:rPr lang="en-US" dirty="0">
                <a:solidFill>
                  <a:schemeClr val="accent1"/>
                </a:solidFill>
              </a:rPr>
              <a:t>Visible peristalsis</a:t>
            </a:r>
          </a:p>
          <a:p>
            <a:pPr marL="342900" lvl="0" indent="-342900" fontAlgn="t">
              <a:buFont typeface="Arial" panose="020B0604020202020204" pitchFamily="34" charset="0"/>
              <a:buChar char="•"/>
            </a:pPr>
            <a:r>
              <a:rPr lang="en-US" dirty="0">
                <a:solidFill>
                  <a:schemeClr val="accent1"/>
                </a:solidFill>
              </a:rPr>
              <a:t>Visible pulsations</a:t>
            </a:r>
          </a:p>
          <a:p>
            <a:pPr marL="342900" lvl="0" indent="-342900" fontAlgn="t">
              <a:buFont typeface="Arial" panose="020B0604020202020204" pitchFamily="34" charset="0"/>
              <a:buChar char="•"/>
            </a:pPr>
            <a:r>
              <a:rPr lang="en-US" dirty="0">
                <a:solidFill>
                  <a:schemeClr val="accent1"/>
                </a:solidFill>
              </a:rPr>
              <a:t>Presence of hernias or masses</a:t>
            </a:r>
          </a:p>
          <a:p>
            <a:pPr fontAlgn="t"/>
            <a:r>
              <a:rPr lang="en-US" b="1" dirty="0">
                <a:solidFill>
                  <a:schemeClr val="accent1"/>
                </a:solidFill>
              </a:rPr>
              <a:t>Normal Findings</a:t>
            </a:r>
          </a:p>
          <a:p>
            <a:pPr marL="342900" lvl="0" indent="-342900" fontAlgn="t">
              <a:buFont typeface="Arial" panose="020B0604020202020204" pitchFamily="34" charset="0"/>
              <a:buChar char="•"/>
            </a:pPr>
            <a:r>
              <a:rPr lang="en-US" dirty="0">
                <a:solidFill>
                  <a:schemeClr val="accent1"/>
                </a:solidFill>
              </a:rPr>
              <a:t>Abdomen symmetrical</a:t>
            </a:r>
          </a:p>
          <a:p>
            <a:pPr marL="342900" lvl="0" indent="-342900" fontAlgn="t">
              <a:buFont typeface="Arial" panose="020B0604020202020204" pitchFamily="34" charset="0"/>
              <a:buChar char="•"/>
            </a:pPr>
            <a:r>
              <a:rPr lang="en-US" dirty="0">
                <a:solidFill>
                  <a:schemeClr val="accent1"/>
                </a:solidFill>
              </a:rPr>
              <a:t>Rounded or flat contour</a:t>
            </a:r>
          </a:p>
          <a:p>
            <a:pPr marL="342900" lvl="0" indent="-342900" fontAlgn="t">
              <a:buFont typeface="Arial" panose="020B0604020202020204" pitchFamily="34" charset="0"/>
              <a:buChar char="•"/>
            </a:pPr>
            <a:r>
              <a:rPr lang="en-US" dirty="0">
                <a:solidFill>
                  <a:schemeClr val="accent1"/>
                </a:solidFill>
              </a:rPr>
              <a:t>Skin intact and uniform in color</a:t>
            </a:r>
          </a:p>
          <a:p>
            <a:pPr marL="342900" lvl="0" indent="-342900" fontAlgn="t">
              <a:buFont typeface="Arial" panose="020B0604020202020204" pitchFamily="34" charset="0"/>
              <a:buChar char="•"/>
            </a:pPr>
            <a:r>
              <a:rPr lang="en-US" dirty="0">
                <a:solidFill>
                  <a:schemeClr val="accent1"/>
                </a:solidFill>
              </a:rPr>
              <a:t>Umbilicus midline and inverted</a:t>
            </a:r>
          </a:p>
          <a:p>
            <a:pPr marL="342900" lvl="0" indent="-342900" fontAlgn="t">
              <a:buFont typeface="Arial" panose="020B0604020202020204" pitchFamily="34" charset="0"/>
              <a:buChar char="•"/>
            </a:pPr>
            <a:r>
              <a:rPr lang="en-US" dirty="0">
                <a:solidFill>
                  <a:schemeClr val="accent1"/>
                </a:solidFill>
              </a:rPr>
              <a:t>No masses, lesions, or distention</a:t>
            </a:r>
          </a:p>
          <a:p>
            <a:pPr marL="342900" lvl="0" indent="-342900" fontAlgn="t">
              <a:buFont typeface="Arial" panose="020B0604020202020204" pitchFamily="34" charset="0"/>
              <a:buChar char="•"/>
            </a:pPr>
            <a:r>
              <a:rPr lang="en-US" dirty="0">
                <a:solidFill>
                  <a:schemeClr val="accent1"/>
                </a:solidFill>
              </a:rPr>
              <a:t>No visible peristaltic waves</a:t>
            </a:r>
          </a:p>
          <a:p>
            <a:pPr marL="342900" lvl="0" indent="-342900" fontAlgn="t">
              <a:buFont typeface="Arial" panose="020B0604020202020204" pitchFamily="34" charset="0"/>
              <a:buChar char="•"/>
            </a:pPr>
            <a:r>
              <a:rPr lang="en-US" dirty="0">
                <a:solidFill>
                  <a:schemeClr val="accent1"/>
                </a:solidFill>
              </a:rPr>
              <a:t>Aortic pulsation may be visible in thin individuals </a:t>
            </a:r>
          </a:p>
          <a:p>
            <a:pPr marL="0" lvl="0" indent="0" fontAlgn="t">
              <a:buFont typeface="Arial" panose="020B0604020202020204" pitchFamily="34" charset="0"/>
              <a:buNone/>
            </a:pPr>
            <a:r>
              <a:rPr lang="en-US" b="1" dirty="0">
                <a:solidFill>
                  <a:schemeClr val="accent1"/>
                </a:solidFill>
              </a:rPr>
              <a:t>Abnormal Findings</a:t>
            </a:r>
          </a:p>
          <a:p>
            <a:pPr marL="342900" lvl="0" indent="-342900" fontAlgn="t">
              <a:buFont typeface="Arial" panose="020B0604020202020204" pitchFamily="34" charset="0"/>
              <a:buChar char="•"/>
            </a:pPr>
            <a:r>
              <a:rPr lang="en-US" dirty="0">
                <a:solidFill>
                  <a:schemeClr val="accent1"/>
                </a:solidFill>
              </a:rPr>
              <a:t>Distention</a:t>
            </a:r>
          </a:p>
          <a:p>
            <a:pPr marL="342900" lvl="0" indent="-342900" fontAlgn="t">
              <a:buFont typeface="Arial" panose="020B0604020202020204" pitchFamily="34" charset="0"/>
              <a:buChar char="•"/>
            </a:pPr>
            <a:r>
              <a:rPr lang="en-US" dirty="0">
                <a:solidFill>
                  <a:schemeClr val="accent1"/>
                </a:solidFill>
              </a:rPr>
              <a:t>Bulging or masses</a:t>
            </a:r>
          </a:p>
          <a:p>
            <a:pPr marL="342900" lvl="0" indent="-342900" fontAlgn="t">
              <a:buFont typeface="Arial" panose="020B0604020202020204" pitchFamily="34" charset="0"/>
              <a:buChar char="•"/>
            </a:pPr>
            <a:r>
              <a:rPr lang="en-US" dirty="0">
                <a:solidFill>
                  <a:schemeClr val="accent1"/>
                </a:solidFill>
              </a:rPr>
              <a:t>Hernias</a:t>
            </a:r>
          </a:p>
          <a:p>
            <a:pPr marL="342900" lvl="0" indent="-342900" fontAlgn="t">
              <a:buFont typeface="Arial" panose="020B0604020202020204" pitchFamily="34" charset="0"/>
              <a:buChar char="•"/>
            </a:pPr>
            <a:r>
              <a:rPr lang="en-US" dirty="0">
                <a:solidFill>
                  <a:schemeClr val="accent1"/>
                </a:solidFill>
              </a:rPr>
              <a:t>Visible peristalsis</a:t>
            </a:r>
          </a:p>
          <a:p>
            <a:pPr marL="342900" lvl="0" indent="-342900" fontAlgn="t">
              <a:buFont typeface="Arial" panose="020B0604020202020204" pitchFamily="34" charset="0"/>
              <a:buChar char="•"/>
            </a:pPr>
            <a:r>
              <a:rPr lang="en-US" dirty="0">
                <a:solidFill>
                  <a:schemeClr val="accent1"/>
                </a:solidFill>
              </a:rPr>
              <a:t>Prominent veins</a:t>
            </a:r>
          </a:p>
          <a:p>
            <a:pPr marL="342900" lvl="0" indent="-342900" fontAlgn="t">
              <a:buFont typeface="Arial" panose="020B0604020202020204" pitchFamily="34" charset="0"/>
              <a:buChar char="•"/>
            </a:pPr>
            <a:r>
              <a:rPr lang="en-US" dirty="0">
                <a:solidFill>
                  <a:schemeClr val="accent1"/>
                </a:solidFill>
              </a:rPr>
              <a:t>Everted umbilicus</a:t>
            </a:r>
          </a:p>
          <a:p>
            <a:pPr marL="342900" lvl="0" indent="-342900" fontAlgn="t">
              <a:buFont typeface="Arial" panose="020B0604020202020204" pitchFamily="34" charset="0"/>
              <a:buChar char="•"/>
            </a:pPr>
            <a:r>
              <a:rPr lang="en-US" dirty="0">
                <a:solidFill>
                  <a:schemeClr val="accent1"/>
                </a:solidFill>
              </a:rPr>
              <a:t>Skin discoloration or lesions</a:t>
            </a:r>
            <a:endParaRPr lang="en-US" sz="1200" dirty="0">
              <a:solidFill>
                <a:srgbClr val="000000"/>
              </a:solidFill>
              <a:effectLst/>
              <a:latin typeface="Calibri" panose="020F0502020204030204" pitchFamily="34" charset="0"/>
              <a:ea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B63359F2-43EF-4812-9DC0-98C0B1A40681}" type="slidenum">
              <a:rPr lang="en-US" smtClean="0"/>
              <a:t>60</a:t>
            </a:fld>
            <a:endParaRPr lang="en-US"/>
          </a:p>
        </p:txBody>
      </p:sp>
    </p:spTree>
    <p:extLst>
      <p:ext uri="{BB962C8B-B14F-4D97-AF65-F5344CB8AC3E}">
        <p14:creationId xmlns:p14="http://schemas.microsoft.com/office/powerpoint/2010/main" val="72360047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800" dirty="0">
                <a:solidFill>
                  <a:srgbClr val="000000"/>
                </a:solidFill>
                <a:effectLst/>
                <a:latin typeface="Tahoma" panose="020B0604030504040204" pitchFamily="34" charset="0"/>
                <a:ea typeface="Tahoma" panose="020B0604030504040204" pitchFamily="34" charset="0"/>
              </a:rPr>
              <a:t>1. Assess for bowel motility, using the diaphragm of the stethoscope.  Listens in all four quadrants. </a:t>
            </a:r>
            <a:endParaRPr lang="en-US" sz="1800" dirty="0">
              <a:solidFill>
                <a:srgbClr val="000000"/>
              </a:solidFill>
              <a:effectLst/>
              <a:latin typeface="Calibri" panose="020F0502020204030204" pitchFamily="34" charset="0"/>
              <a:ea typeface="Calibri" panose="020F0502020204030204" pitchFamily="34" charset="0"/>
            </a:endParaRPr>
          </a:p>
          <a:p>
            <a:pPr marL="0" marR="0">
              <a:lnSpc>
                <a:spcPct val="107000"/>
              </a:lnSpc>
              <a:spcBef>
                <a:spcPts val="0"/>
              </a:spcBef>
              <a:spcAft>
                <a:spcPts val="0"/>
              </a:spcAft>
            </a:pPr>
            <a:r>
              <a:rPr lang="en-US" sz="1800" dirty="0">
                <a:solidFill>
                  <a:srgbClr val="000000"/>
                </a:solidFill>
                <a:effectLst/>
                <a:latin typeface="Tahoma" panose="020B0604030504040204" pitchFamily="34" charset="0"/>
                <a:ea typeface="Tahoma" panose="020B0604030504040204" pitchFamily="34" charset="0"/>
              </a:rPr>
              <a:t> </a:t>
            </a:r>
            <a:r>
              <a:rPr lang="en-US" sz="1800" dirty="0">
                <a:solidFill>
                  <a:srgbClr val="000000"/>
                </a:solidFill>
                <a:effectLst/>
                <a:latin typeface="Calibri" panose="020F0502020204030204" pitchFamily="34" charset="0"/>
                <a:ea typeface="Tahoma" panose="020B0604030504040204" pitchFamily="34" charset="0"/>
              </a:rPr>
              <a:t>	</a:t>
            </a:r>
            <a:r>
              <a:rPr lang="en-US" sz="1800" dirty="0">
                <a:solidFill>
                  <a:srgbClr val="000000"/>
                </a:solidFill>
                <a:effectLst/>
                <a:latin typeface="Tahoma" panose="020B0604030504040204" pitchFamily="34" charset="0"/>
                <a:ea typeface="Tahoma" panose="020B0604030504040204" pitchFamily="34" charset="0"/>
              </a:rPr>
              <a:t>5 minutes in the right lower quadrant before deciding that bowel sounds are absent (Urden et al., 2018).</a:t>
            </a:r>
            <a:endParaRPr lang="en-US" sz="1800" dirty="0">
              <a:solidFill>
                <a:srgbClr val="000000"/>
              </a:solidFill>
              <a:effectLst/>
              <a:latin typeface="Calibri" panose="020F0502020204030204" pitchFamily="34" charset="0"/>
              <a:ea typeface="Calibri" panose="020F0502020204030204" pitchFamily="34" charset="0"/>
            </a:endParaRPr>
          </a:p>
          <a:p>
            <a:pPr marL="0" marR="0">
              <a:lnSpc>
                <a:spcPct val="107000"/>
              </a:lnSpc>
              <a:spcBef>
                <a:spcPts val="0"/>
              </a:spcBef>
              <a:spcAft>
                <a:spcPts val="0"/>
              </a:spcAft>
            </a:pPr>
            <a:r>
              <a:rPr lang="en-US" sz="1800" dirty="0">
                <a:solidFill>
                  <a:srgbClr val="000000"/>
                </a:solidFill>
                <a:effectLst/>
                <a:latin typeface="Tahoma" panose="020B0604030504040204" pitchFamily="34" charset="0"/>
                <a:ea typeface="Tahoma" panose="020B0604030504040204" pitchFamily="34" charset="0"/>
              </a:rPr>
              <a:t>  </a:t>
            </a:r>
            <a:endParaRPr lang="en-US" sz="1800" dirty="0">
              <a:solidFill>
                <a:srgbClr val="000000"/>
              </a:solidFill>
              <a:effectLst/>
              <a:latin typeface="Calibri" panose="020F0502020204030204" pitchFamily="34" charset="0"/>
              <a:ea typeface="Calibri" panose="020F0502020204030204" pitchFamily="34" charset="0"/>
            </a:endParaRPr>
          </a:p>
          <a:p>
            <a:pPr fontAlgn="t"/>
            <a:r>
              <a:rPr lang="en-US" sz="1800" b="1" dirty="0">
                <a:solidFill>
                  <a:schemeClr val="accent1"/>
                </a:solidFill>
              </a:rPr>
              <a:t>2. Auscultation</a:t>
            </a:r>
          </a:p>
          <a:p>
            <a:pPr fontAlgn="t"/>
            <a:r>
              <a:rPr lang="en-US" sz="1800" dirty="0">
                <a:solidFill>
                  <a:schemeClr val="accent1"/>
                </a:solidFill>
              </a:rPr>
              <a:t>Auscultate before percussion and palpation.</a:t>
            </a:r>
          </a:p>
          <a:p>
            <a:pPr fontAlgn="t"/>
            <a:r>
              <a:rPr lang="en-US" sz="1800" b="1" dirty="0">
                <a:solidFill>
                  <a:schemeClr val="accent1"/>
                </a:solidFill>
              </a:rPr>
              <a:t>Bowel Sounds</a:t>
            </a:r>
          </a:p>
          <a:p>
            <a:pPr fontAlgn="t"/>
            <a:r>
              <a:rPr lang="en-US" sz="1800" dirty="0">
                <a:solidFill>
                  <a:schemeClr val="accent1"/>
                </a:solidFill>
              </a:rPr>
              <a:t>Listen in all four quadrants for:</a:t>
            </a:r>
          </a:p>
          <a:p>
            <a:pPr marL="342900" lvl="0" indent="-342900" fontAlgn="t">
              <a:buFont typeface="Arial" panose="020B0604020202020204" pitchFamily="34" charset="0"/>
              <a:buChar char="•"/>
            </a:pPr>
            <a:r>
              <a:rPr lang="en-US" sz="1800" dirty="0">
                <a:solidFill>
                  <a:schemeClr val="accent1"/>
                </a:solidFill>
              </a:rPr>
              <a:t>Frequency</a:t>
            </a:r>
          </a:p>
          <a:p>
            <a:pPr marL="342900" lvl="0" indent="-342900" fontAlgn="t">
              <a:buFont typeface="Arial" panose="020B0604020202020204" pitchFamily="34" charset="0"/>
              <a:buChar char="•"/>
            </a:pPr>
            <a:r>
              <a:rPr lang="en-US" sz="1800" dirty="0">
                <a:solidFill>
                  <a:schemeClr val="accent1"/>
                </a:solidFill>
              </a:rPr>
              <a:t>Pitch</a:t>
            </a:r>
          </a:p>
          <a:p>
            <a:pPr marL="342900" lvl="0" indent="-342900" fontAlgn="t">
              <a:buFont typeface="Arial" panose="020B0604020202020204" pitchFamily="34" charset="0"/>
              <a:buChar char="•"/>
            </a:pPr>
            <a:r>
              <a:rPr lang="en-US" sz="1800" dirty="0">
                <a:solidFill>
                  <a:schemeClr val="accent1"/>
                </a:solidFill>
              </a:rPr>
              <a:t>Character</a:t>
            </a:r>
          </a:p>
          <a:p>
            <a:pPr fontAlgn="t"/>
            <a:r>
              <a:rPr lang="en-US" sz="1800" b="1" dirty="0">
                <a:solidFill>
                  <a:schemeClr val="accent1"/>
                </a:solidFill>
              </a:rPr>
              <a:t>Normal Findings</a:t>
            </a:r>
          </a:p>
          <a:p>
            <a:pPr marL="342900" lvl="0" indent="-342900" fontAlgn="t">
              <a:buFont typeface="Arial" panose="020B0604020202020204" pitchFamily="34" charset="0"/>
              <a:buChar char="•"/>
            </a:pPr>
            <a:r>
              <a:rPr lang="en-US" sz="1800" dirty="0">
                <a:solidFill>
                  <a:schemeClr val="accent1"/>
                </a:solidFill>
              </a:rPr>
              <a:t>Bowel sounds present in all quadrants</a:t>
            </a:r>
          </a:p>
          <a:p>
            <a:pPr marL="342900" lvl="0" indent="-342900" fontAlgn="t">
              <a:buFont typeface="Arial" panose="020B0604020202020204" pitchFamily="34" charset="0"/>
              <a:buChar char="•"/>
            </a:pPr>
            <a:r>
              <a:rPr lang="en-US" sz="1800" dirty="0">
                <a:solidFill>
                  <a:schemeClr val="accent1"/>
                </a:solidFill>
              </a:rPr>
              <a:t>Irregular gurgling or clicking sounds occurring every 5 to 15 seconds </a:t>
            </a:r>
          </a:p>
          <a:p>
            <a:pPr fontAlgn="t"/>
            <a:r>
              <a:rPr lang="en-US" sz="1800" b="1" dirty="0">
                <a:solidFill>
                  <a:schemeClr val="accent1"/>
                </a:solidFill>
              </a:rPr>
              <a:t>Abnormal Findings</a:t>
            </a:r>
          </a:p>
          <a:p>
            <a:pPr marL="342900" lvl="0" indent="-342900" fontAlgn="t">
              <a:buFont typeface="Arial" panose="020B0604020202020204" pitchFamily="34" charset="0"/>
              <a:buChar char="•"/>
            </a:pPr>
            <a:r>
              <a:rPr lang="en-US" sz="1800" dirty="0">
                <a:solidFill>
                  <a:schemeClr val="accent1"/>
                </a:solidFill>
              </a:rPr>
              <a:t>Hypoactive bowel sounds</a:t>
            </a:r>
          </a:p>
          <a:p>
            <a:pPr marL="342900" lvl="0" indent="-342900" fontAlgn="t">
              <a:buFont typeface="Arial" panose="020B0604020202020204" pitchFamily="34" charset="0"/>
              <a:buChar char="•"/>
            </a:pPr>
            <a:r>
              <a:rPr lang="en-US" sz="1800" dirty="0">
                <a:solidFill>
                  <a:schemeClr val="accent1"/>
                </a:solidFill>
              </a:rPr>
              <a:t>Hyperactive bowel sounds</a:t>
            </a:r>
          </a:p>
          <a:p>
            <a:pPr marL="342900" lvl="0" indent="-342900" fontAlgn="t">
              <a:buFont typeface="Arial" panose="020B0604020202020204" pitchFamily="34" charset="0"/>
              <a:buChar char="•"/>
            </a:pPr>
            <a:r>
              <a:rPr lang="en-US" sz="1800" dirty="0">
                <a:solidFill>
                  <a:schemeClr val="accent1"/>
                </a:solidFill>
              </a:rPr>
              <a:t>Absent bowel sounds (after prolonged auscultation)</a:t>
            </a:r>
          </a:p>
          <a:p>
            <a:pPr fontAlgn="t"/>
            <a:r>
              <a:rPr lang="en-US" sz="1800" b="1" dirty="0">
                <a:solidFill>
                  <a:schemeClr val="accent1"/>
                </a:solidFill>
              </a:rPr>
              <a:t>Vascular Sounds</a:t>
            </a:r>
          </a:p>
          <a:p>
            <a:pPr fontAlgn="t"/>
            <a:r>
              <a:rPr lang="en-US" sz="1800" dirty="0">
                <a:solidFill>
                  <a:schemeClr val="accent1"/>
                </a:solidFill>
              </a:rPr>
              <a:t>Auscultate for bruits over:</a:t>
            </a:r>
          </a:p>
          <a:p>
            <a:pPr marL="285750" marR="0" indent="-285750">
              <a:lnSpc>
                <a:spcPct val="107000"/>
              </a:lnSpc>
              <a:spcBef>
                <a:spcPts val="0"/>
              </a:spcBef>
              <a:spcAft>
                <a:spcPts val="0"/>
              </a:spcAft>
              <a:buFont typeface="Arial" panose="020B0604020202020204" pitchFamily="34" charset="0"/>
              <a:buChar char="•"/>
            </a:pPr>
            <a:r>
              <a:rPr lang="en-US" sz="1800" i="1" dirty="0">
                <a:solidFill>
                  <a:srgbClr val="000000"/>
                </a:solidFill>
                <a:effectLst/>
                <a:latin typeface="Tahoma" panose="020B0604030504040204" pitchFamily="34" charset="0"/>
                <a:ea typeface="Tahoma" panose="020B0604030504040204" pitchFamily="34" charset="0"/>
              </a:rPr>
              <a:t>Aorta</a:t>
            </a:r>
            <a:r>
              <a:rPr lang="en-US" sz="1800" dirty="0">
                <a:solidFill>
                  <a:srgbClr val="000000"/>
                </a:solidFill>
                <a:effectLst/>
                <a:latin typeface="Tahoma" panose="020B0604030504040204" pitchFamily="34" charset="0"/>
                <a:ea typeface="Tahoma" panose="020B0604030504040204" pitchFamily="34" charset="0"/>
              </a:rPr>
              <a:t> - Places bell of stethoscope in mid-epigastric region (thoracic aortic bruit).  Bruit – whooshing, blowing, swishing noise</a:t>
            </a:r>
            <a:endParaRPr lang="en-US" sz="1800" dirty="0">
              <a:solidFill>
                <a:srgbClr val="000000"/>
              </a:solidFill>
              <a:effectLst/>
              <a:latin typeface="Calibri" panose="020F0502020204030204" pitchFamily="34" charset="0"/>
              <a:ea typeface="Calibri" panose="020F0502020204030204" pitchFamily="34" charset="0"/>
            </a:endParaRPr>
          </a:p>
          <a:p>
            <a:pPr marL="285750" marR="0" indent="-285750">
              <a:lnSpc>
                <a:spcPct val="107000"/>
              </a:lnSpc>
              <a:spcBef>
                <a:spcPts val="0"/>
              </a:spcBef>
              <a:spcAft>
                <a:spcPts val="0"/>
              </a:spcAft>
              <a:buFont typeface="Arial" panose="020B0604020202020204" pitchFamily="34" charset="0"/>
              <a:buChar char="•"/>
            </a:pPr>
            <a:r>
              <a:rPr lang="en-US" sz="1800" i="1" dirty="0">
                <a:solidFill>
                  <a:srgbClr val="000000"/>
                </a:solidFill>
                <a:effectLst/>
                <a:latin typeface="Tahoma" panose="020B0604030504040204" pitchFamily="34" charset="0"/>
                <a:ea typeface="Tahoma" panose="020B0604030504040204" pitchFamily="34" charset="0"/>
              </a:rPr>
              <a:t>Renal Arteries </a:t>
            </a:r>
            <a:r>
              <a:rPr lang="en-US" sz="1800" dirty="0">
                <a:solidFill>
                  <a:srgbClr val="000000"/>
                </a:solidFill>
                <a:effectLst/>
                <a:latin typeface="Tahoma" panose="020B0604030504040204" pitchFamily="34" charset="0"/>
                <a:ea typeface="Tahoma" panose="020B0604030504040204" pitchFamily="34" charset="0"/>
              </a:rPr>
              <a:t>- over right and left mid-hypochondriac region (renal artery bruit).  </a:t>
            </a:r>
            <a:endParaRPr lang="en-US" sz="1800" dirty="0">
              <a:solidFill>
                <a:srgbClr val="000000"/>
              </a:solidFill>
              <a:effectLst/>
              <a:latin typeface="Calibri" panose="020F0502020204030204" pitchFamily="34" charset="0"/>
              <a:ea typeface="Calibri" panose="020F0502020204030204" pitchFamily="34" charset="0"/>
            </a:endParaRPr>
          </a:p>
          <a:p>
            <a:pPr marL="285750" marR="0" indent="-285750">
              <a:lnSpc>
                <a:spcPct val="107000"/>
              </a:lnSpc>
              <a:spcBef>
                <a:spcPts val="0"/>
              </a:spcBef>
              <a:spcAft>
                <a:spcPts val="0"/>
              </a:spcAft>
              <a:buFont typeface="Arial" panose="020B0604020202020204" pitchFamily="34" charset="0"/>
              <a:buChar char="•"/>
            </a:pPr>
            <a:r>
              <a:rPr lang="en-US" sz="1800" i="1" dirty="0">
                <a:solidFill>
                  <a:srgbClr val="000000"/>
                </a:solidFill>
                <a:effectLst/>
                <a:latin typeface="Tahoma" panose="020B0604030504040204" pitchFamily="34" charset="0"/>
                <a:ea typeface="Tahoma" panose="020B0604030504040204" pitchFamily="34" charset="0"/>
              </a:rPr>
              <a:t>Iliac arteries </a:t>
            </a:r>
            <a:r>
              <a:rPr lang="en-US" sz="1800" dirty="0">
                <a:solidFill>
                  <a:srgbClr val="000000"/>
                </a:solidFill>
                <a:effectLst/>
                <a:latin typeface="Tahoma" panose="020B0604030504040204" pitchFamily="34" charset="0"/>
                <a:ea typeface="Tahoma" panose="020B0604030504040204" pitchFamily="34" charset="0"/>
              </a:rPr>
              <a:t>- over right and left mid-lumbar region (iliac artery bruits). </a:t>
            </a:r>
            <a:endParaRPr lang="en-US" sz="1800" dirty="0">
              <a:solidFill>
                <a:srgbClr val="000000"/>
              </a:solidFill>
              <a:effectLst/>
              <a:latin typeface="Calibri" panose="020F0502020204030204" pitchFamily="34" charset="0"/>
              <a:ea typeface="Calibri" panose="020F0502020204030204" pitchFamily="34" charset="0"/>
            </a:endParaRPr>
          </a:p>
          <a:p>
            <a:pPr marL="285750" marR="0" indent="-285750">
              <a:lnSpc>
                <a:spcPct val="107000"/>
              </a:lnSpc>
              <a:spcBef>
                <a:spcPts val="0"/>
              </a:spcBef>
              <a:spcAft>
                <a:spcPts val="0"/>
              </a:spcAft>
              <a:buFont typeface="Arial" panose="020B0604020202020204" pitchFamily="34" charset="0"/>
              <a:buChar char="•"/>
            </a:pPr>
            <a:r>
              <a:rPr lang="en-US" sz="1800" i="1" dirty="0">
                <a:solidFill>
                  <a:srgbClr val="000000"/>
                </a:solidFill>
                <a:effectLst/>
                <a:latin typeface="Calibri" panose="020F0502020204030204" pitchFamily="34" charset="0"/>
                <a:ea typeface="Calibri" panose="020F0502020204030204" pitchFamily="34" charset="0"/>
              </a:rPr>
              <a:t>Femoral arteries </a:t>
            </a:r>
            <a:r>
              <a:rPr lang="en-US" sz="1800" dirty="0">
                <a:solidFill>
                  <a:srgbClr val="000000"/>
                </a:solidFill>
                <a:effectLst/>
                <a:latin typeface="Calibri" panose="020F0502020204030204" pitchFamily="34" charset="0"/>
                <a:ea typeface="Calibri" panose="020F0502020204030204" pitchFamily="34" charset="0"/>
              </a:rPr>
              <a:t>- </a:t>
            </a:r>
            <a:r>
              <a:rPr lang="en-US" sz="1800" dirty="0">
                <a:solidFill>
                  <a:srgbClr val="000000"/>
                </a:solidFill>
                <a:effectLst/>
                <a:latin typeface="Tahoma" panose="020B0604030504040204" pitchFamily="34" charset="0"/>
                <a:ea typeface="Tahoma" panose="020B0604030504040204" pitchFamily="34" charset="0"/>
              </a:rPr>
              <a:t>over right and left femoral arteries (femoral artery bruits). </a:t>
            </a:r>
          </a:p>
          <a:p>
            <a:pPr marL="285750" marR="0" indent="-285750">
              <a:lnSpc>
                <a:spcPct val="107000"/>
              </a:lnSpc>
              <a:spcBef>
                <a:spcPts val="0"/>
              </a:spcBef>
              <a:spcAft>
                <a:spcPts val="0"/>
              </a:spcAft>
              <a:buFont typeface="Arial" panose="020B0604020202020204" pitchFamily="34" charset="0"/>
              <a:buChar char="•"/>
            </a:pPr>
            <a:r>
              <a:rPr lang="en-US" sz="1800" dirty="0">
                <a:solidFill>
                  <a:srgbClr val="000000"/>
                </a:solidFill>
                <a:effectLst/>
                <a:latin typeface="Tahoma" panose="020B0604030504040204" pitchFamily="34" charset="0"/>
                <a:ea typeface="Tahoma" panose="020B0604030504040204" pitchFamily="34" charset="0"/>
              </a:rPr>
              <a:t>Over epigastric region and umbilicus (venous hum).  </a:t>
            </a:r>
            <a:endParaRPr lang="en-US" sz="1800" dirty="0">
              <a:solidFill>
                <a:srgbClr val="000000"/>
              </a:solidFill>
              <a:effectLst/>
              <a:latin typeface="Calibri" panose="020F0502020204030204" pitchFamily="34" charset="0"/>
              <a:ea typeface="Calibri" panose="020F0502020204030204" pitchFamily="34" charset="0"/>
            </a:endParaRPr>
          </a:p>
          <a:p>
            <a:pPr fontAlgn="t"/>
            <a:endParaRPr lang="en-US" sz="1800" dirty="0">
              <a:solidFill>
                <a:schemeClr val="accent1"/>
              </a:solidFill>
            </a:endParaRPr>
          </a:p>
          <a:p>
            <a:pPr fontAlgn="t"/>
            <a:r>
              <a:rPr lang="en-US" sz="1800" b="1" dirty="0">
                <a:solidFill>
                  <a:schemeClr val="accent1"/>
                </a:solidFill>
              </a:rPr>
              <a:t>Normal Findings</a:t>
            </a:r>
          </a:p>
          <a:p>
            <a:pPr marL="342900" lvl="0" indent="-342900" fontAlgn="t">
              <a:buFont typeface="Arial" panose="020B0604020202020204" pitchFamily="34" charset="0"/>
              <a:buChar char="•"/>
            </a:pPr>
            <a:r>
              <a:rPr lang="en-US" sz="1800" dirty="0">
                <a:solidFill>
                  <a:schemeClr val="accent1"/>
                </a:solidFill>
              </a:rPr>
              <a:t>No bruits present</a:t>
            </a:r>
          </a:p>
          <a:p>
            <a:pPr fontAlgn="t"/>
            <a:r>
              <a:rPr lang="en-US" sz="1800" b="1" dirty="0">
                <a:solidFill>
                  <a:schemeClr val="accent1"/>
                </a:solidFill>
              </a:rPr>
              <a:t>Abnormal Findings</a:t>
            </a:r>
          </a:p>
          <a:p>
            <a:pPr marL="342900" lvl="0" indent="-342900" fontAlgn="t">
              <a:buFont typeface="Arial" panose="020B0604020202020204" pitchFamily="34" charset="0"/>
              <a:buChar char="•"/>
            </a:pPr>
            <a:r>
              <a:rPr lang="en-US" sz="1800" dirty="0">
                <a:solidFill>
                  <a:schemeClr val="accent1"/>
                </a:solidFill>
              </a:rPr>
              <a:t>Bruits suggesting turbulent blood flow or vascular disease </a:t>
            </a:r>
          </a:p>
          <a:p>
            <a:pPr marL="0" marR="0">
              <a:lnSpc>
                <a:spcPct val="107000"/>
              </a:lnSpc>
              <a:spcBef>
                <a:spcPts val="0"/>
              </a:spcBef>
              <a:spcAft>
                <a:spcPts val="0"/>
              </a:spcAft>
            </a:pPr>
            <a:r>
              <a:rPr lang="en-US" sz="1800" dirty="0">
                <a:solidFill>
                  <a:srgbClr val="FF0000"/>
                </a:solidFill>
                <a:effectLst/>
                <a:latin typeface="Tahoma" panose="020B0604030504040204" pitchFamily="34" charset="0"/>
                <a:ea typeface="Tahoma" panose="020B0604030504040204" pitchFamily="34" charset="0"/>
              </a:rPr>
              <a:t>Systolic Bruit= pulsatile blowing sound and occurs with stenosis or occlusion of an artery</a:t>
            </a:r>
            <a:endParaRPr lang="en-US" sz="1800" dirty="0">
              <a:solidFill>
                <a:srgbClr val="000000"/>
              </a:solidFill>
              <a:effectLst/>
              <a:latin typeface="Calibri" panose="020F0502020204030204" pitchFamily="34" charset="0"/>
              <a:ea typeface="Calibri" panose="020F0502020204030204" pitchFamily="34" charset="0"/>
            </a:endParaRPr>
          </a:p>
          <a:p>
            <a:pPr marL="0" marR="0">
              <a:lnSpc>
                <a:spcPct val="107000"/>
              </a:lnSpc>
              <a:spcBef>
                <a:spcPts val="0"/>
              </a:spcBef>
              <a:spcAft>
                <a:spcPts val="0"/>
              </a:spcAft>
            </a:pPr>
            <a:r>
              <a:rPr lang="en-US" sz="1800" dirty="0">
                <a:solidFill>
                  <a:srgbClr val="FF0000"/>
                </a:solidFill>
                <a:effectLst/>
                <a:latin typeface="Tahoma" panose="020B0604030504040204" pitchFamily="34" charset="0"/>
                <a:ea typeface="Calibri" panose="020F0502020204030204" pitchFamily="34" charset="0"/>
              </a:rPr>
              <a:t>Aortic Bruit is not a good sign- </a:t>
            </a:r>
            <a:r>
              <a:rPr lang="en-US" sz="1800" b="1" dirty="0">
                <a:solidFill>
                  <a:srgbClr val="FF0000"/>
                </a:solidFill>
                <a:effectLst/>
                <a:latin typeface="Tahoma" panose="020B0604030504040204" pitchFamily="34" charset="0"/>
                <a:ea typeface="Calibri" panose="020F0502020204030204" pitchFamily="34" charset="0"/>
              </a:rPr>
              <a:t>don’t palpate </a:t>
            </a:r>
            <a:r>
              <a:rPr lang="en-US" sz="1800" dirty="0">
                <a:solidFill>
                  <a:srgbClr val="FF0000"/>
                </a:solidFill>
                <a:effectLst/>
                <a:latin typeface="Tahoma" panose="020B0604030504040204" pitchFamily="34" charset="0"/>
                <a:ea typeface="Calibri" panose="020F0502020204030204" pitchFamily="34" charset="0"/>
              </a:rPr>
              <a:t>may rupture aortic aneurism.</a:t>
            </a:r>
            <a:endParaRPr lang="en-US" sz="1800" dirty="0">
              <a:solidFill>
                <a:srgbClr val="000000"/>
              </a:solidFill>
              <a:effectLst/>
              <a:latin typeface="Calibri" panose="020F0502020204030204" pitchFamily="34" charset="0"/>
              <a:ea typeface="Calibri" panose="020F0502020204030204" pitchFamily="34" charset="0"/>
            </a:endParaRPr>
          </a:p>
          <a:p>
            <a:pPr marL="0" marR="0">
              <a:lnSpc>
                <a:spcPct val="107000"/>
              </a:lnSpc>
              <a:spcBef>
                <a:spcPts val="0"/>
              </a:spcBef>
              <a:spcAft>
                <a:spcPts val="0"/>
              </a:spcAft>
            </a:pPr>
            <a:r>
              <a:rPr lang="en-US" sz="1800" dirty="0">
                <a:solidFill>
                  <a:srgbClr val="FF0000"/>
                </a:solidFill>
                <a:effectLst/>
                <a:latin typeface="Tahoma" panose="020B0604030504040204" pitchFamily="34" charset="0"/>
                <a:ea typeface="Calibri" panose="020F0502020204030204" pitchFamily="34" charset="0"/>
              </a:rPr>
              <a:t> </a:t>
            </a:r>
          </a:p>
          <a:p>
            <a:pPr marL="342900" lvl="0" indent="-342900" fontAlgn="t">
              <a:buFont typeface="Arial" panose="020B0604020202020204" pitchFamily="34" charset="0"/>
              <a:buChar char="•"/>
            </a:pPr>
            <a:endParaRPr lang="en-US" sz="1800" dirty="0">
              <a:solidFill>
                <a:srgbClr val="000000"/>
              </a:solidFill>
              <a:effectLst/>
              <a:latin typeface="Calibri" panose="020F0502020204030204" pitchFamily="34" charset="0"/>
              <a:ea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B63359F2-43EF-4812-9DC0-98C0B1A40681}" type="slidenum">
              <a:rPr lang="en-US" smtClean="0"/>
              <a:t>61</a:t>
            </a:fld>
            <a:endParaRPr lang="en-US"/>
          </a:p>
        </p:txBody>
      </p:sp>
    </p:spTree>
    <p:extLst>
      <p:ext uri="{BB962C8B-B14F-4D97-AF65-F5344CB8AC3E}">
        <p14:creationId xmlns:p14="http://schemas.microsoft.com/office/powerpoint/2010/main" val="56991771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Palpate Last- in case of aneurysm, discomfort, disruption of bowel sounds</a:t>
            </a:r>
          </a:p>
          <a:p>
            <a:endParaRPr lang="en-US" dirty="0"/>
          </a:p>
          <a:p>
            <a:pPr>
              <a:lnSpc>
                <a:spcPct val="107000"/>
              </a:lnSpc>
            </a:pPr>
            <a:r>
              <a:rPr lang="en-US" sz="1800" dirty="0">
                <a:solidFill>
                  <a:srgbClr val="000000"/>
                </a:solidFill>
                <a:effectLst/>
                <a:latin typeface="Tahoma"/>
                <a:ea typeface="Tahoma"/>
                <a:cs typeface="Tahoma"/>
              </a:rPr>
              <a:t>1. </a:t>
            </a:r>
            <a:r>
              <a:rPr lang="en-US" sz="1800" dirty="0">
                <a:solidFill>
                  <a:srgbClr val="000000"/>
                </a:solidFill>
                <a:latin typeface="Tahoma"/>
                <a:ea typeface="Tahoma"/>
                <a:cs typeface="Tahoma"/>
              </a:rPr>
              <a:t>Lay supine</a:t>
            </a:r>
          </a:p>
          <a:p>
            <a:pPr>
              <a:lnSpc>
                <a:spcPct val="107000"/>
              </a:lnSpc>
            </a:pPr>
            <a:r>
              <a:rPr lang="en-US" sz="1800" dirty="0">
                <a:solidFill>
                  <a:srgbClr val="000000"/>
                </a:solidFill>
                <a:latin typeface="Tahoma"/>
                <a:ea typeface="Tahoma"/>
                <a:cs typeface="Tahoma"/>
              </a:rPr>
              <a:t>2. Bends</a:t>
            </a:r>
            <a:r>
              <a:rPr lang="en-US" sz="1800" dirty="0">
                <a:solidFill>
                  <a:srgbClr val="000000"/>
                </a:solidFill>
                <a:effectLst/>
                <a:latin typeface="Tahoma"/>
                <a:ea typeface="Tahoma"/>
                <a:cs typeface="Tahoma"/>
              </a:rPr>
              <a:t> the client’s knees by placing on a pillow. </a:t>
            </a:r>
            <a:endParaRPr lang="en-US" dirty="0"/>
          </a:p>
          <a:p>
            <a:pPr marL="0" marR="0">
              <a:lnSpc>
                <a:spcPct val="107000"/>
              </a:lnSpc>
              <a:spcBef>
                <a:spcPts val="0"/>
              </a:spcBef>
              <a:spcAft>
                <a:spcPts val="0"/>
              </a:spcAft>
            </a:pPr>
            <a:r>
              <a:rPr lang="en-US" sz="1800" dirty="0">
                <a:solidFill>
                  <a:srgbClr val="000000"/>
                </a:solidFill>
                <a:effectLst/>
                <a:latin typeface="Tahoma" panose="020B0604030504040204" pitchFamily="34" charset="0"/>
                <a:ea typeface="Tahoma" panose="020B0604030504040204" pitchFamily="34" charset="0"/>
              </a:rPr>
              <a:t> </a:t>
            </a:r>
            <a:endParaRPr lang="en-US" sz="1800" dirty="0">
              <a:solidFill>
                <a:srgbClr val="000000"/>
              </a:solidFill>
              <a:effectLst/>
              <a:latin typeface="Calibri" panose="020F0502020204030204" pitchFamily="34" charset="0"/>
              <a:ea typeface="Calibri" panose="020F0502020204030204" pitchFamily="34" charset="0"/>
            </a:endParaRPr>
          </a:p>
          <a:p>
            <a:pPr fontAlgn="t"/>
            <a:r>
              <a:rPr lang="en-US" b="1" dirty="0">
                <a:solidFill>
                  <a:schemeClr val="accent1"/>
                </a:solidFill>
              </a:rPr>
              <a:t>3. Percussion</a:t>
            </a:r>
          </a:p>
          <a:p>
            <a:pPr fontAlgn="t"/>
            <a:r>
              <a:rPr lang="en-US" dirty="0">
                <a:solidFill>
                  <a:schemeClr val="accent1"/>
                </a:solidFill>
              </a:rPr>
              <a:t>Percuss all four abdominal quadrants.</a:t>
            </a:r>
          </a:p>
          <a:p>
            <a:pPr fontAlgn="t"/>
            <a:r>
              <a:rPr lang="en-US" dirty="0">
                <a:solidFill>
                  <a:schemeClr val="accent1"/>
                </a:solidFill>
              </a:rPr>
              <a:t>Assess for:</a:t>
            </a:r>
          </a:p>
          <a:p>
            <a:pPr marL="342900" lvl="0" indent="-342900" fontAlgn="t">
              <a:buFont typeface="Arial" panose="020B0604020202020204" pitchFamily="34" charset="0"/>
              <a:buChar char="•"/>
            </a:pPr>
            <a:r>
              <a:rPr lang="en-US" dirty="0">
                <a:solidFill>
                  <a:schemeClr val="accent1"/>
                </a:solidFill>
              </a:rPr>
              <a:t>Tympany</a:t>
            </a:r>
          </a:p>
          <a:p>
            <a:pPr marL="342900" lvl="0" indent="-342900" fontAlgn="t">
              <a:buFont typeface="Arial" panose="020B0604020202020204" pitchFamily="34" charset="0"/>
              <a:buChar char="•"/>
            </a:pPr>
            <a:r>
              <a:rPr lang="en-US" dirty="0">
                <a:solidFill>
                  <a:schemeClr val="accent1"/>
                </a:solidFill>
              </a:rPr>
              <a:t>Dullness</a:t>
            </a:r>
          </a:p>
          <a:p>
            <a:pPr marL="342900" lvl="0" indent="-342900" fontAlgn="t">
              <a:buFont typeface="Arial" panose="020B0604020202020204" pitchFamily="34" charset="0"/>
              <a:buChar char="•"/>
            </a:pPr>
            <a:r>
              <a:rPr lang="en-US" dirty="0">
                <a:solidFill>
                  <a:schemeClr val="accent1"/>
                </a:solidFill>
              </a:rPr>
              <a:t>Organ size</a:t>
            </a:r>
          </a:p>
          <a:p>
            <a:pPr marL="342900" lvl="0" indent="-342900" fontAlgn="t">
              <a:buFont typeface="Arial" panose="020B0604020202020204" pitchFamily="34" charset="0"/>
              <a:buChar char="•"/>
            </a:pPr>
            <a:r>
              <a:rPr lang="en-US" dirty="0">
                <a:solidFill>
                  <a:schemeClr val="accent1"/>
                </a:solidFill>
              </a:rPr>
              <a:t>Abdominal distention</a:t>
            </a:r>
          </a:p>
          <a:p>
            <a:pPr fontAlgn="t"/>
            <a:r>
              <a:rPr lang="en-US" b="1" dirty="0">
                <a:solidFill>
                  <a:schemeClr val="accent1"/>
                </a:solidFill>
              </a:rPr>
              <a:t>Normal Findings</a:t>
            </a:r>
          </a:p>
          <a:p>
            <a:pPr marL="342900" lvl="0" indent="-342900" fontAlgn="t">
              <a:buFont typeface="Arial" panose="020B0604020202020204" pitchFamily="34" charset="0"/>
              <a:buChar char="•"/>
            </a:pPr>
            <a:r>
              <a:rPr lang="en-US" dirty="0">
                <a:solidFill>
                  <a:schemeClr val="accent1"/>
                </a:solidFill>
              </a:rPr>
              <a:t>Predominantly tympany throughout the abdomen due to air in the intestines</a:t>
            </a:r>
          </a:p>
          <a:p>
            <a:pPr marL="342900" lvl="0" indent="-342900" fontAlgn="t">
              <a:buFont typeface="Arial" panose="020B0604020202020204" pitchFamily="34" charset="0"/>
              <a:buChar char="•"/>
            </a:pPr>
            <a:r>
              <a:rPr lang="en-US" dirty="0">
                <a:solidFill>
                  <a:schemeClr val="accent1"/>
                </a:solidFill>
              </a:rPr>
              <a:t>Scattered areas of dullness over solid organs such as the liver and spleen </a:t>
            </a:r>
          </a:p>
          <a:p>
            <a:pPr marL="342900" lvl="0" indent="-342900" fontAlgn="t">
              <a:buFont typeface="Arial" panose="020B0604020202020204" pitchFamily="34" charset="0"/>
              <a:buChar char="•"/>
            </a:pPr>
            <a:endParaRPr lang="en-US" b="1" dirty="0">
              <a:solidFill>
                <a:schemeClr val="accent1"/>
              </a:solidFill>
            </a:endParaRPr>
          </a:p>
          <a:p>
            <a:pPr fontAlgn="t"/>
            <a:r>
              <a:rPr lang="en-US" b="1" dirty="0">
                <a:solidFill>
                  <a:schemeClr val="accent1"/>
                </a:solidFill>
              </a:rPr>
              <a:t>4. Palpation</a:t>
            </a:r>
          </a:p>
          <a:p>
            <a:pPr marL="0" marR="0">
              <a:lnSpc>
                <a:spcPct val="107000"/>
              </a:lnSpc>
              <a:spcBef>
                <a:spcPts val="0"/>
              </a:spcBef>
              <a:spcAft>
                <a:spcPts val="0"/>
              </a:spcAft>
            </a:pPr>
            <a:r>
              <a:rPr lang="en-US" dirty="0">
                <a:solidFill>
                  <a:schemeClr val="accent1"/>
                </a:solidFill>
              </a:rPr>
              <a:t>Palpation should be performed gently and systematically. </a:t>
            </a:r>
            <a:r>
              <a:rPr lang="en-US" sz="1200" dirty="0">
                <a:solidFill>
                  <a:srgbClr val="000000"/>
                </a:solidFill>
                <a:effectLst/>
                <a:latin typeface="Tahoma"/>
                <a:ea typeface="Tahoma"/>
                <a:cs typeface="Tahoma"/>
              </a:rPr>
              <a:t>Using the palmar surface of the hand, lightly palpates the entire abdomen </a:t>
            </a:r>
          </a:p>
          <a:p>
            <a:pPr marL="0" marR="0">
              <a:lnSpc>
                <a:spcPct val="107000"/>
              </a:lnSpc>
              <a:spcBef>
                <a:spcPts val="0"/>
              </a:spcBef>
              <a:spcAft>
                <a:spcPts val="0"/>
              </a:spcAft>
            </a:pPr>
            <a:r>
              <a:rPr lang="en-US" sz="1200" dirty="0">
                <a:solidFill>
                  <a:srgbClr val="000000"/>
                </a:solidFill>
                <a:effectLst/>
                <a:latin typeface="Tahoma" panose="020B0604030504040204" pitchFamily="34" charset="0"/>
                <a:ea typeface="Tahoma" panose="020B0604030504040204" pitchFamily="34" charset="0"/>
              </a:rPr>
              <a:t>	</a:t>
            </a:r>
            <a:endParaRPr lang="en-US" dirty="0">
              <a:solidFill>
                <a:schemeClr val="accent1"/>
              </a:solidFill>
            </a:endParaRPr>
          </a:p>
          <a:p>
            <a:pPr fontAlgn="t"/>
            <a:r>
              <a:rPr lang="en-US" b="1" dirty="0">
                <a:solidFill>
                  <a:schemeClr val="accent1"/>
                </a:solidFill>
              </a:rPr>
              <a:t>Light Palpation</a:t>
            </a:r>
          </a:p>
          <a:p>
            <a:pPr fontAlgn="t"/>
            <a:r>
              <a:rPr lang="en-US" dirty="0">
                <a:solidFill>
                  <a:schemeClr val="accent1"/>
                </a:solidFill>
              </a:rPr>
              <a:t>Assess:</a:t>
            </a:r>
          </a:p>
          <a:p>
            <a:pPr marL="342900" lvl="0" indent="-342900" fontAlgn="t">
              <a:buFont typeface="Arial" panose="020B0604020202020204" pitchFamily="34" charset="0"/>
              <a:buChar char="•"/>
            </a:pPr>
            <a:r>
              <a:rPr lang="en-US" dirty="0">
                <a:solidFill>
                  <a:schemeClr val="accent1"/>
                </a:solidFill>
              </a:rPr>
              <a:t>Tenderness</a:t>
            </a:r>
          </a:p>
          <a:p>
            <a:pPr marL="342900" lvl="0" indent="-342900" fontAlgn="t">
              <a:buFont typeface="Arial" panose="020B0604020202020204" pitchFamily="34" charset="0"/>
              <a:buChar char="•"/>
            </a:pPr>
            <a:r>
              <a:rPr lang="en-US" dirty="0">
                <a:solidFill>
                  <a:schemeClr val="accent1"/>
                </a:solidFill>
              </a:rPr>
              <a:t>Muscle guarding</a:t>
            </a:r>
          </a:p>
          <a:p>
            <a:pPr marL="342900" lvl="0" indent="-342900" fontAlgn="t">
              <a:buFont typeface="Arial" panose="020B0604020202020204" pitchFamily="34" charset="0"/>
              <a:buChar char="•"/>
            </a:pPr>
            <a:r>
              <a:rPr lang="en-US" dirty="0">
                <a:solidFill>
                  <a:schemeClr val="accent1"/>
                </a:solidFill>
              </a:rPr>
              <a:t>Surface masses</a:t>
            </a:r>
          </a:p>
          <a:p>
            <a:pPr marL="342900" lvl="0" indent="-342900" fontAlgn="t">
              <a:buFont typeface="Arial" panose="020B0604020202020204" pitchFamily="34" charset="0"/>
              <a:buChar char="•"/>
            </a:pPr>
            <a:r>
              <a:rPr lang="en-US" dirty="0">
                <a:solidFill>
                  <a:schemeClr val="accent1"/>
                </a:solidFill>
              </a:rPr>
              <a:t>Muscle tone</a:t>
            </a:r>
          </a:p>
          <a:p>
            <a:pPr fontAlgn="t"/>
            <a:r>
              <a:rPr lang="en-US" b="1" dirty="0">
                <a:solidFill>
                  <a:schemeClr val="accent1"/>
                </a:solidFill>
              </a:rPr>
              <a:t>Normal Findings</a:t>
            </a:r>
          </a:p>
          <a:p>
            <a:pPr marL="342900" lvl="0" indent="-342900" fontAlgn="t">
              <a:buFont typeface="Arial" panose="020B0604020202020204" pitchFamily="34" charset="0"/>
              <a:buChar char="•"/>
            </a:pPr>
            <a:r>
              <a:rPr lang="en-US" dirty="0">
                <a:solidFill>
                  <a:schemeClr val="accent1"/>
                </a:solidFill>
              </a:rPr>
              <a:t>Abdomen soft and non-tender</a:t>
            </a:r>
          </a:p>
          <a:p>
            <a:pPr marL="342900" lvl="0" indent="-342900" fontAlgn="t">
              <a:buFont typeface="Arial" panose="020B0604020202020204" pitchFamily="34" charset="0"/>
              <a:buChar char="•"/>
            </a:pPr>
            <a:r>
              <a:rPr lang="en-US" dirty="0">
                <a:solidFill>
                  <a:schemeClr val="accent1"/>
                </a:solidFill>
              </a:rPr>
              <a:t>No guarding or rigidity</a:t>
            </a:r>
          </a:p>
          <a:p>
            <a:pPr marL="342900" lvl="0" indent="-342900" fontAlgn="t">
              <a:buFont typeface="Arial" panose="020B0604020202020204" pitchFamily="34" charset="0"/>
              <a:buChar char="•"/>
            </a:pPr>
            <a:r>
              <a:rPr lang="en-US" dirty="0">
                <a:solidFill>
                  <a:schemeClr val="accent1"/>
                </a:solidFill>
              </a:rPr>
              <a:t>No palpable masses </a:t>
            </a:r>
          </a:p>
          <a:p>
            <a:pPr marL="0" lvl="0" indent="0" fontAlgn="t">
              <a:buFont typeface="Arial" panose="020B0604020202020204" pitchFamily="34" charset="0"/>
              <a:buNone/>
            </a:pPr>
            <a:r>
              <a:rPr lang="en-US" b="1" dirty="0">
                <a:solidFill>
                  <a:schemeClr val="accent1"/>
                </a:solidFill>
              </a:rPr>
              <a:t>Deep Palpation</a:t>
            </a:r>
          </a:p>
          <a:p>
            <a:pPr fontAlgn="t"/>
            <a:r>
              <a:rPr lang="en-US" dirty="0">
                <a:solidFill>
                  <a:schemeClr val="accent1"/>
                </a:solidFill>
              </a:rPr>
              <a:t>Assess:</a:t>
            </a:r>
          </a:p>
          <a:p>
            <a:pPr marL="342900" lvl="0" indent="-342900" fontAlgn="t">
              <a:buFont typeface="Arial" panose="020B0604020202020204" pitchFamily="34" charset="0"/>
              <a:buChar char="•"/>
            </a:pPr>
            <a:r>
              <a:rPr lang="en-US" dirty="0">
                <a:solidFill>
                  <a:schemeClr val="accent1"/>
                </a:solidFill>
              </a:rPr>
              <a:t>Deeper masses</a:t>
            </a:r>
          </a:p>
          <a:p>
            <a:pPr marL="342900" lvl="0" indent="-342900" fontAlgn="t">
              <a:buFont typeface="Arial" panose="020B0604020202020204" pitchFamily="34" charset="0"/>
              <a:buChar char="•"/>
            </a:pPr>
            <a:r>
              <a:rPr lang="en-US" dirty="0">
                <a:solidFill>
                  <a:schemeClr val="accent1"/>
                </a:solidFill>
              </a:rPr>
              <a:t>Organ enlargement</a:t>
            </a:r>
          </a:p>
          <a:p>
            <a:pPr marL="342900" lvl="0" indent="-342900" fontAlgn="t">
              <a:buFont typeface="Arial" panose="020B0604020202020204" pitchFamily="34" charset="0"/>
              <a:buChar char="•"/>
            </a:pPr>
            <a:r>
              <a:rPr lang="en-US" dirty="0">
                <a:solidFill>
                  <a:schemeClr val="accent1"/>
                </a:solidFill>
              </a:rPr>
              <a:t>Areas of tenderness</a:t>
            </a:r>
          </a:p>
          <a:p>
            <a:pPr fontAlgn="t"/>
            <a:r>
              <a:rPr lang="en-US" b="1" dirty="0">
                <a:solidFill>
                  <a:schemeClr val="accent1"/>
                </a:solidFill>
              </a:rPr>
              <a:t>Normal Findings</a:t>
            </a:r>
          </a:p>
          <a:p>
            <a:pPr marL="342900" lvl="0" indent="-342900" fontAlgn="t">
              <a:buFont typeface="Arial" panose="020B0604020202020204" pitchFamily="34" charset="0"/>
              <a:buChar char="•"/>
            </a:pPr>
            <a:r>
              <a:rPr lang="en-US" dirty="0">
                <a:solidFill>
                  <a:schemeClr val="accent1"/>
                </a:solidFill>
              </a:rPr>
              <a:t>No masses</a:t>
            </a:r>
          </a:p>
          <a:p>
            <a:pPr marL="342900" lvl="0" indent="-342900" fontAlgn="t">
              <a:buFont typeface="Arial" panose="020B0604020202020204" pitchFamily="34" charset="0"/>
              <a:buChar char="•"/>
            </a:pPr>
            <a:r>
              <a:rPr lang="en-US" dirty="0">
                <a:solidFill>
                  <a:schemeClr val="accent1"/>
                </a:solidFill>
              </a:rPr>
              <a:t>No organ enlargement</a:t>
            </a:r>
          </a:p>
          <a:p>
            <a:pPr marL="342900" lvl="0" indent="-342900" fontAlgn="t">
              <a:buFont typeface="Arial" panose="020B0604020202020204" pitchFamily="34" charset="0"/>
              <a:buChar char="•"/>
            </a:pPr>
            <a:r>
              <a:rPr lang="en-US" dirty="0">
                <a:solidFill>
                  <a:schemeClr val="accent1"/>
                </a:solidFill>
              </a:rPr>
              <a:t>Minimal discomfort </a:t>
            </a:r>
          </a:p>
          <a:p>
            <a:pPr marL="0" lvl="0" indent="0" fontAlgn="t">
              <a:buFont typeface="Arial" panose="020B0604020202020204" pitchFamily="34" charset="0"/>
              <a:buNone/>
            </a:pPr>
            <a:endParaRPr lang="en-US" dirty="0">
              <a:solidFill>
                <a:schemeClr val="accent1"/>
              </a:solidFill>
            </a:endParaRPr>
          </a:p>
          <a:p>
            <a:pPr marL="0" lvl="0" indent="0" fontAlgn="t">
              <a:buFont typeface="Arial" panose="020B0604020202020204" pitchFamily="34" charset="0"/>
              <a:buNone/>
            </a:pPr>
            <a:r>
              <a:rPr lang="en-US" b="1" dirty="0">
                <a:solidFill>
                  <a:schemeClr val="accent1"/>
                </a:solidFill>
              </a:rPr>
              <a:t>Liver Palpation</a:t>
            </a:r>
          </a:p>
          <a:p>
            <a:pPr fontAlgn="t"/>
            <a:r>
              <a:rPr lang="en-US" dirty="0">
                <a:solidFill>
                  <a:schemeClr val="accent1"/>
                </a:solidFill>
              </a:rPr>
              <a:t>Assess:</a:t>
            </a:r>
          </a:p>
          <a:p>
            <a:pPr marL="342900" lvl="0" indent="-342900" fontAlgn="t">
              <a:buFont typeface="Arial" panose="020B0604020202020204" pitchFamily="34" charset="0"/>
              <a:buChar char="•"/>
            </a:pPr>
            <a:r>
              <a:rPr lang="en-US" dirty="0">
                <a:solidFill>
                  <a:schemeClr val="accent1"/>
                </a:solidFill>
              </a:rPr>
              <a:t>Liver edge</a:t>
            </a:r>
          </a:p>
          <a:p>
            <a:pPr marL="342900" lvl="0" indent="-342900" fontAlgn="t">
              <a:buFont typeface="Arial" panose="020B0604020202020204" pitchFamily="34" charset="0"/>
              <a:buChar char="•"/>
            </a:pPr>
            <a:r>
              <a:rPr lang="en-US" dirty="0">
                <a:solidFill>
                  <a:schemeClr val="accent1"/>
                </a:solidFill>
              </a:rPr>
              <a:t>Tenderness</a:t>
            </a:r>
          </a:p>
          <a:p>
            <a:pPr marL="342900" lvl="0" indent="-342900" fontAlgn="t">
              <a:buFont typeface="Arial" panose="020B0604020202020204" pitchFamily="34" charset="0"/>
              <a:buChar char="•"/>
            </a:pPr>
            <a:r>
              <a:rPr lang="en-US" dirty="0">
                <a:solidFill>
                  <a:schemeClr val="accent1"/>
                </a:solidFill>
              </a:rPr>
              <a:t>Consistency</a:t>
            </a:r>
          </a:p>
          <a:p>
            <a:pPr fontAlgn="t"/>
            <a:r>
              <a:rPr lang="en-US" b="1" dirty="0">
                <a:solidFill>
                  <a:schemeClr val="accent1"/>
                </a:solidFill>
              </a:rPr>
              <a:t>        Normal Findings</a:t>
            </a:r>
          </a:p>
          <a:p>
            <a:pPr marL="342900" lvl="0" indent="-342900" fontAlgn="t">
              <a:buFont typeface="Arial" panose="020B0604020202020204" pitchFamily="34" charset="0"/>
              <a:buChar char="•"/>
            </a:pPr>
            <a:r>
              <a:rPr lang="en-US" dirty="0">
                <a:solidFill>
                  <a:schemeClr val="accent1"/>
                </a:solidFill>
              </a:rPr>
              <a:t>Liver edge may be palpable at the right costal margin in some healthy adults</a:t>
            </a:r>
          </a:p>
          <a:p>
            <a:pPr marL="342900" lvl="0" indent="-342900" fontAlgn="t">
              <a:buFont typeface="Arial" panose="020B0604020202020204" pitchFamily="34" charset="0"/>
              <a:buChar char="•"/>
            </a:pPr>
            <a:r>
              <a:rPr lang="en-US" dirty="0">
                <a:solidFill>
                  <a:schemeClr val="accent1"/>
                </a:solidFill>
              </a:rPr>
              <a:t>Smooth, firm, non-tender edge</a:t>
            </a:r>
          </a:p>
          <a:p>
            <a:pPr fontAlgn="t"/>
            <a:r>
              <a:rPr lang="en-US" b="1" dirty="0">
                <a:solidFill>
                  <a:schemeClr val="accent1"/>
                </a:solidFill>
              </a:rPr>
              <a:t>Spleen Palpation</a:t>
            </a:r>
          </a:p>
          <a:p>
            <a:pPr fontAlgn="t"/>
            <a:r>
              <a:rPr lang="en-US" b="1" dirty="0">
                <a:solidFill>
                  <a:schemeClr val="accent1"/>
                </a:solidFill>
              </a:rPr>
              <a:t>       Normal Findings</a:t>
            </a:r>
          </a:p>
          <a:p>
            <a:pPr marL="342900" lvl="0" indent="-342900" fontAlgn="t">
              <a:buFont typeface="Arial" panose="020B0604020202020204" pitchFamily="34" charset="0"/>
              <a:buChar char="•"/>
            </a:pPr>
            <a:r>
              <a:rPr lang="en-US" dirty="0">
                <a:solidFill>
                  <a:schemeClr val="accent1"/>
                </a:solidFill>
              </a:rPr>
              <a:t>Spleen generally not palpable in adults</a:t>
            </a:r>
          </a:p>
          <a:p>
            <a:pPr fontAlgn="t"/>
            <a:r>
              <a:rPr lang="en-US" b="1" dirty="0">
                <a:solidFill>
                  <a:schemeClr val="accent1"/>
                </a:solidFill>
              </a:rPr>
              <a:t>       Abnormal Findings</a:t>
            </a:r>
          </a:p>
          <a:p>
            <a:pPr marL="342900" lvl="0" indent="-342900" fontAlgn="t">
              <a:buFont typeface="Arial" panose="020B0604020202020204" pitchFamily="34" charset="0"/>
              <a:buChar char="•"/>
            </a:pPr>
            <a:r>
              <a:rPr lang="en-US" dirty="0">
                <a:solidFill>
                  <a:schemeClr val="accent1"/>
                </a:solidFill>
              </a:rPr>
              <a:t>Palpable spleen suggesting splenomegaly </a:t>
            </a:r>
          </a:p>
          <a:p>
            <a:pPr marL="0" lvl="0" indent="0" fontAlgn="t">
              <a:buFont typeface="Arial" panose="020B0604020202020204" pitchFamily="34" charset="0"/>
              <a:buNone/>
            </a:pPr>
            <a:r>
              <a:rPr lang="en-US" b="1" dirty="0">
                <a:solidFill>
                  <a:schemeClr val="accent1"/>
                </a:solidFill>
              </a:rPr>
              <a:t>Kidney Palpation</a:t>
            </a:r>
          </a:p>
          <a:p>
            <a:pPr fontAlgn="t"/>
            <a:r>
              <a:rPr lang="en-US" dirty="0">
                <a:solidFill>
                  <a:schemeClr val="accent1"/>
                </a:solidFill>
              </a:rPr>
              <a:t>Assess for enlargement or tenderness.</a:t>
            </a:r>
          </a:p>
          <a:p>
            <a:pPr fontAlgn="t"/>
            <a:r>
              <a:rPr lang="en-US" b="1" dirty="0">
                <a:solidFill>
                  <a:schemeClr val="accent1"/>
                </a:solidFill>
              </a:rPr>
              <a:t>       Normal Findings</a:t>
            </a:r>
          </a:p>
          <a:p>
            <a:pPr marL="342900" lvl="0" indent="-342900" fontAlgn="t">
              <a:buFont typeface="Arial" panose="020B0604020202020204" pitchFamily="34" charset="0"/>
              <a:buChar char="•"/>
            </a:pPr>
            <a:r>
              <a:rPr lang="en-US" dirty="0">
                <a:solidFill>
                  <a:schemeClr val="accent1"/>
                </a:solidFill>
              </a:rPr>
              <a:t>Kidneys usually not palpable in adults</a:t>
            </a:r>
          </a:p>
          <a:p>
            <a:pPr marL="342900" lvl="0" indent="-342900" fontAlgn="t">
              <a:buFont typeface="Arial" panose="020B0604020202020204" pitchFamily="34" charset="0"/>
              <a:buChar char="•"/>
            </a:pPr>
            <a:r>
              <a:rPr lang="en-US" dirty="0">
                <a:solidFill>
                  <a:schemeClr val="accent1"/>
                </a:solidFill>
              </a:rPr>
              <a:t>No costovertebral angle tenderness </a:t>
            </a:r>
          </a:p>
          <a:p>
            <a:endParaRPr lang="en-US" dirty="0"/>
          </a:p>
        </p:txBody>
      </p:sp>
      <p:sp>
        <p:nvSpPr>
          <p:cNvPr id="4" name="Slide Number Placeholder 3"/>
          <p:cNvSpPr>
            <a:spLocks noGrp="1"/>
          </p:cNvSpPr>
          <p:nvPr>
            <p:ph type="sldNum" sz="quarter" idx="5"/>
          </p:nvPr>
        </p:nvSpPr>
        <p:spPr/>
        <p:txBody>
          <a:bodyPr/>
          <a:lstStyle/>
          <a:p>
            <a:fld id="{B63359F2-43EF-4812-9DC0-98C0B1A40681}" type="slidenum">
              <a:rPr lang="en-US" smtClean="0"/>
              <a:t>62</a:t>
            </a:fld>
            <a:endParaRPr lang="en-US"/>
          </a:p>
        </p:txBody>
      </p:sp>
    </p:spTree>
    <p:extLst>
      <p:ext uri="{BB962C8B-B14F-4D97-AF65-F5344CB8AC3E}">
        <p14:creationId xmlns:p14="http://schemas.microsoft.com/office/powerpoint/2010/main" val="162720528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FF0000"/>
                </a:solidFill>
                <a:effectLst/>
                <a:latin typeface="Tahoma" panose="020B0604030504040204" pitchFamily="34" charset="0"/>
                <a:ea typeface="Tahoma" panose="020B0604030504040204" pitchFamily="34" charset="0"/>
              </a:rPr>
              <a:t>Major red flags in an abdominal assessment:</a:t>
            </a:r>
            <a:br>
              <a:rPr lang="en-US" sz="1800" dirty="0">
                <a:solidFill>
                  <a:srgbClr val="FF0000"/>
                </a:solidFill>
                <a:effectLst/>
                <a:latin typeface="Tahoma" panose="020B0604030504040204" pitchFamily="34" charset="0"/>
                <a:ea typeface="Tahoma" panose="020B0604030504040204" pitchFamily="34" charset="0"/>
              </a:rPr>
            </a:br>
            <a:r>
              <a:rPr lang="en-US" sz="1800" dirty="0">
                <a:solidFill>
                  <a:srgbClr val="FF0000"/>
                </a:solidFill>
                <a:effectLst/>
                <a:latin typeface="Tahoma" panose="020B0604030504040204" pitchFamily="34" charset="0"/>
                <a:ea typeface="Tahoma" panose="020B0604030504040204" pitchFamily="34" charset="0"/>
              </a:rPr>
              <a:t>Cholecystitis (RUQ), Pancreatitis (RUQ/midline), AAA (midline)</a:t>
            </a:r>
            <a:endParaRPr lang="en-US" sz="1800" dirty="0">
              <a:solidFill>
                <a:srgbClr val="000000"/>
              </a:solidFill>
              <a:effectLst/>
              <a:latin typeface="Calibri" panose="020F050202020403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FF0000"/>
                </a:solidFill>
                <a:effectLst/>
                <a:latin typeface="Tahoma" panose="020B0604030504040204" pitchFamily="34" charset="0"/>
                <a:ea typeface="Tahoma" panose="020B0604030504040204" pitchFamily="34" charset="0"/>
              </a:rPr>
              <a:t>Appendicitis(RLQ), Diverticulitis, Bowel Obstruction, Bowel Perforation, Kidney Stones, Gastritis, Gastroenteritis, </a:t>
            </a:r>
            <a:endParaRPr lang="en-US" dirty="0"/>
          </a:p>
        </p:txBody>
      </p:sp>
      <p:sp>
        <p:nvSpPr>
          <p:cNvPr id="4" name="Slide Number Placeholder 3"/>
          <p:cNvSpPr>
            <a:spLocks noGrp="1"/>
          </p:cNvSpPr>
          <p:nvPr>
            <p:ph type="sldNum" sz="quarter" idx="5"/>
          </p:nvPr>
        </p:nvSpPr>
        <p:spPr/>
        <p:txBody>
          <a:bodyPr/>
          <a:lstStyle/>
          <a:p>
            <a:fld id="{B63359F2-43EF-4812-9DC0-98C0B1A40681}" type="slidenum">
              <a:rPr lang="en-US" smtClean="0"/>
              <a:t>63</a:t>
            </a:fld>
            <a:endParaRPr lang="en-US"/>
          </a:p>
        </p:txBody>
      </p:sp>
    </p:spTree>
    <p:extLst>
      <p:ext uri="{BB962C8B-B14F-4D97-AF65-F5344CB8AC3E}">
        <p14:creationId xmlns:p14="http://schemas.microsoft.com/office/powerpoint/2010/main" val="349552668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b="1" dirty="0">
                <a:solidFill>
                  <a:schemeClr val="accent1"/>
                </a:solidFill>
              </a:rPr>
              <a:t>1. Appetite</a:t>
            </a:r>
          </a:p>
          <a:p>
            <a:pPr fontAlgn="t"/>
            <a:r>
              <a:rPr lang="en-US" dirty="0">
                <a:solidFill>
                  <a:schemeClr val="accent1"/>
                </a:solidFill>
              </a:rPr>
              <a:t>Ask:</a:t>
            </a:r>
          </a:p>
          <a:p>
            <a:pPr marL="342900" lvl="0" indent="-342900" fontAlgn="t">
              <a:buFont typeface="Arial" panose="020B0604020202020204" pitchFamily="34" charset="0"/>
              <a:buChar char="•"/>
            </a:pPr>
            <a:r>
              <a:rPr lang="en-US" dirty="0">
                <a:solidFill>
                  <a:schemeClr val="accent1"/>
                </a:solidFill>
              </a:rPr>
              <a:t>Have you noticed any change in your appetite?</a:t>
            </a:r>
          </a:p>
          <a:p>
            <a:pPr marL="342900" lvl="0" indent="-342900" fontAlgn="t">
              <a:buFont typeface="Arial" panose="020B0604020202020204" pitchFamily="34" charset="0"/>
              <a:buChar char="•"/>
            </a:pPr>
            <a:r>
              <a:rPr lang="en-US" dirty="0">
                <a:solidFill>
                  <a:schemeClr val="accent1"/>
                </a:solidFill>
              </a:rPr>
              <a:t>Do you experience a loss of appetite (anorexia)?</a:t>
            </a:r>
          </a:p>
          <a:p>
            <a:pPr marL="342900" lvl="0" indent="-342900" fontAlgn="t">
              <a:buFont typeface="Arial" panose="020B0604020202020204" pitchFamily="34" charset="0"/>
              <a:buChar char="•"/>
            </a:pPr>
            <a:r>
              <a:rPr lang="en-US" dirty="0">
                <a:solidFill>
                  <a:schemeClr val="accent1"/>
                </a:solidFill>
              </a:rPr>
              <a:t>Have you noticed increased hunger?</a:t>
            </a:r>
          </a:p>
          <a:p>
            <a:pPr fontAlgn="t"/>
            <a:r>
              <a:rPr lang="en-US" dirty="0">
                <a:solidFill>
                  <a:schemeClr val="accent1"/>
                </a:solidFill>
              </a:rPr>
              <a:t>Assess for:</a:t>
            </a:r>
          </a:p>
          <a:p>
            <a:pPr marL="342900" lvl="0" indent="-342900" fontAlgn="t">
              <a:buFont typeface="Arial" panose="020B0604020202020204" pitchFamily="34" charset="0"/>
              <a:buChar char="•"/>
            </a:pPr>
            <a:r>
              <a:rPr lang="en-US" dirty="0">
                <a:solidFill>
                  <a:schemeClr val="accent1"/>
                </a:solidFill>
              </a:rPr>
              <a:t>Decreased appetite</a:t>
            </a:r>
          </a:p>
          <a:p>
            <a:pPr marL="342900" lvl="0" indent="-342900" fontAlgn="t">
              <a:buFont typeface="Arial" panose="020B0604020202020204" pitchFamily="34" charset="0"/>
              <a:buChar char="•"/>
            </a:pPr>
            <a:r>
              <a:rPr lang="en-US" dirty="0">
                <a:solidFill>
                  <a:schemeClr val="accent1"/>
                </a:solidFill>
              </a:rPr>
              <a:t>Early satiety</a:t>
            </a:r>
          </a:p>
          <a:p>
            <a:pPr marL="342900" lvl="0" indent="-342900" fontAlgn="t">
              <a:buFont typeface="Arial" panose="020B0604020202020204" pitchFamily="34" charset="0"/>
              <a:buChar char="•"/>
            </a:pPr>
            <a:r>
              <a:rPr lang="en-US" dirty="0">
                <a:solidFill>
                  <a:schemeClr val="accent1"/>
                </a:solidFill>
              </a:rPr>
              <a:t>Unintentional weight loss or gain</a:t>
            </a:r>
          </a:p>
          <a:p>
            <a:pPr fontAlgn="t"/>
            <a:r>
              <a:rPr lang="en-US" b="1" dirty="0">
                <a:solidFill>
                  <a:schemeClr val="accent1"/>
                </a:solidFill>
              </a:rPr>
              <a:t>Clinical significance:</a:t>
            </a:r>
            <a:r>
              <a:rPr lang="en-US" dirty="0">
                <a:solidFill>
                  <a:schemeClr val="accent1"/>
                </a:solidFill>
              </a:rPr>
              <a:t> Changes in appetite may be associated with gastrointestinal disorders, infections, malignancy, depression, or metabolic diseases. </a:t>
            </a:r>
            <a:r>
              <a:rPr lang="en-US" dirty="0">
                <a:solidFill>
                  <a:schemeClr val="accent1"/>
                </a:solidFill>
                <a:hlinkClick r:id="rId3">
                  <a:extLst>
                    <a:ext uri="{A12FA001-AC4F-418D-AE19-62706E023703}">
                      <ahyp:hlinkClr xmlns:ahyp="http://schemas.microsoft.com/office/drawing/2018/hyperlinkcolor" val="tx"/>
                    </a:ext>
                  </a:extLst>
                </a:hlinkClick>
              </a:rPr>
              <a:t>[quizlet.com]</a:t>
            </a:r>
            <a:r>
              <a:rPr lang="en-US" dirty="0">
                <a:solidFill>
                  <a:schemeClr val="accent1"/>
                </a:solidFill>
              </a:rPr>
              <a:t>, </a:t>
            </a:r>
            <a:r>
              <a:rPr lang="en-US" dirty="0">
                <a:solidFill>
                  <a:schemeClr val="accent1"/>
                </a:solidFill>
                <a:hlinkClick r:id="rId4">
                  <a:extLst>
                    <a:ext uri="{A12FA001-AC4F-418D-AE19-62706E023703}">
                      <ahyp:hlinkClr xmlns:ahyp="http://schemas.microsoft.com/office/drawing/2018/hyperlinkcolor" val="tx"/>
                    </a:ext>
                  </a:extLst>
                </a:hlinkClick>
              </a:rPr>
              <a:t>[studylib.net]</a:t>
            </a:r>
            <a:endParaRPr lang="en-US" dirty="0">
              <a:solidFill>
                <a:schemeClr val="accent1"/>
              </a:solidFill>
            </a:endParaRPr>
          </a:p>
          <a:p>
            <a:pPr fontAlgn="t"/>
            <a:br>
              <a:rPr lang="en-US" dirty="0">
                <a:solidFill>
                  <a:schemeClr val="accent1"/>
                </a:solidFill>
              </a:rPr>
            </a:br>
            <a:endParaRPr lang="en-US" dirty="0">
              <a:solidFill>
                <a:schemeClr val="accent1"/>
              </a:solidFill>
            </a:endParaRPr>
          </a:p>
          <a:p>
            <a:pPr fontAlgn="t"/>
            <a:r>
              <a:rPr lang="en-US" b="1" dirty="0">
                <a:solidFill>
                  <a:schemeClr val="accent1"/>
                </a:solidFill>
              </a:rPr>
              <a:t>2. Difficulty Swallowing (Dysphagia)</a:t>
            </a:r>
          </a:p>
          <a:p>
            <a:pPr fontAlgn="t"/>
            <a:r>
              <a:rPr lang="en-US" dirty="0">
                <a:solidFill>
                  <a:schemeClr val="accent1"/>
                </a:solidFill>
              </a:rPr>
              <a:t>Ask:</a:t>
            </a:r>
          </a:p>
          <a:p>
            <a:pPr marL="342900" lvl="0" indent="-342900" fontAlgn="t">
              <a:buFont typeface="Arial" panose="020B0604020202020204" pitchFamily="34" charset="0"/>
              <a:buChar char="•"/>
            </a:pPr>
            <a:r>
              <a:rPr lang="en-US" dirty="0">
                <a:solidFill>
                  <a:schemeClr val="accent1"/>
                </a:solidFill>
              </a:rPr>
              <a:t>Do you have difficulty swallowing?</a:t>
            </a:r>
          </a:p>
          <a:p>
            <a:pPr marL="342900" lvl="0" indent="-342900" fontAlgn="t">
              <a:buFont typeface="Arial" panose="020B0604020202020204" pitchFamily="34" charset="0"/>
              <a:buChar char="•"/>
            </a:pPr>
            <a:r>
              <a:rPr lang="en-US" dirty="0">
                <a:solidFill>
                  <a:schemeClr val="accent1"/>
                </a:solidFill>
              </a:rPr>
              <a:t>Is swallowing painful?</a:t>
            </a:r>
          </a:p>
          <a:p>
            <a:pPr marL="342900" lvl="0" indent="-342900" fontAlgn="t">
              <a:buFont typeface="Arial" panose="020B0604020202020204" pitchFamily="34" charset="0"/>
              <a:buChar char="•"/>
            </a:pPr>
            <a:r>
              <a:rPr lang="en-US" dirty="0">
                <a:solidFill>
                  <a:schemeClr val="accent1"/>
                </a:solidFill>
              </a:rPr>
              <a:t>Do you have trouble with solids, liquids, or both?</a:t>
            </a:r>
          </a:p>
          <a:p>
            <a:pPr marL="342900" lvl="0" indent="-342900" fontAlgn="t">
              <a:buFont typeface="Arial" panose="020B0604020202020204" pitchFamily="34" charset="0"/>
              <a:buChar char="•"/>
            </a:pPr>
            <a:r>
              <a:rPr lang="en-US" dirty="0">
                <a:solidFill>
                  <a:schemeClr val="accent1"/>
                </a:solidFill>
              </a:rPr>
              <a:t>Have you experienced choking episodes?</a:t>
            </a:r>
          </a:p>
          <a:p>
            <a:pPr fontAlgn="t"/>
            <a:r>
              <a:rPr lang="en-US" dirty="0">
                <a:solidFill>
                  <a:schemeClr val="accent1"/>
                </a:solidFill>
              </a:rPr>
              <a:t>Assess for:</a:t>
            </a:r>
          </a:p>
          <a:p>
            <a:pPr marL="342900" lvl="0" indent="-342900" fontAlgn="t">
              <a:buFont typeface="Arial" panose="020B0604020202020204" pitchFamily="34" charset="0"/>
              <a:buChar char="•"/>
            </a:pPr>
            <a:r>
              <a:rPr lang="en-US" dirty="0">
                <a:solidFill>
                  <a:schemeClr val="accent1"/>
                </a:solidFill>
              </a:rPr>
              <a:t>Dysphagia</a:t>
            </a:r>
          </a:p>
          <a:p>
            <a:pPr marL="342900" lvl="0" indent="-342900" fontAlgn="t">
              <a:buFont typeface="Arial" panose="020B0604020202020204" pitchFamily="34" charset="0"/>
              <a:buChar char="•"/>
            </a:pPr>
            <a:r>
              <a:rPr lang="en-US" dirty="0">
                <a:solidFill>
                  <a:schemeClr val="accent1"/>
                </a:solidFill>
              </a:rPr>
              <a:t>Odynophagia (painful swallowing)</a:t>
            </a:r>
          </a:p>
          <a:p>
            <a:pPr fontAlgn="t"/>
            <a:r>
              <a:rPr lang="en-US" b="1" dirty="0">
                <a:solidFill>
                  <a:schemeClr val="accent1"/>
                </a:solidFill>
              </a:rPr>
              <a:t>Clinical significance:</a:t>
            </a:r>
            <a:r>
              <a:rPr lang="en-US" dirty="0">
                <a:solidFill>
                  <a:schemeClr val="accent1"/>
                </a:solidFill>
              </a:rPr>
              <a:t> Difficulty swallowing may be associated with neurological disorders, esophageal disease, strictures, or gastroesophageal reflux disease (GERD). </a:t>
            </a:r>
            <a:br>
              <a:rPr lang="en-US" dirty="0">
                <a:solidFill>
                  <a:schemeClr val="accent1"/>
                </a:solidFill>
              </a:rPr>
            </a:br>
            <a:endParaRPr lang="en-US" dirty="0">
              <a:solidFill>
                <a:schemeClr val="accent1"/>
              </a:solidFill>
            </a:endParaRPr>
          </a:p>
          <a:p>
            <a:pPr fontAlgn="t"/>
            <a:r>
              <a:rPr lang="en-US" b="1" dirty="0">
                <a:solidFill>
                  <a:schemeClr val="accent1"/>
                </a:solidFill>
              </a:rPr>
              <a:t>3. Food Intolerance</a:t>
            </a:r>
          </a:p>
          <a:p>
            <a:pPr fontAlgn="t"/>
            <a:r>
              <a:rPr lang="en-US" dirty="0">
                <a:solidFill>
                  <a:schemeClr val="accent1"/>
                </a:solidFill>
              </a:rPr>
              <a:t>Ask:</a:t>
            </a:r>
          </a:p>
          <a:p>
            <a:pPr marL="342900" lvl="0" indent="-342900" fontAlgn="t">
              <a:buFont typeface="Arial" panose="020B0604020202020204" pitchFamily="34" charset="0"/>
              <a:buChar char="•"/>
            </a:pPr>
            <a:r>
              <a:rPr lang="en-US" dirty="0">
                <a:solidFill>
                  <a:schemeClr val="accent1"/>
                </a:solidFill>
              </a:rPr>
              <a:t>Are there any foods you cannot tolerate?</a:t>
            </a:r>
          </a:p>
          <a:p>
            <a:pPr marL="342900" lvl="0" indent="-342900" fontAlgn="t">
              <a:buFont typeface="Arial" panose="020B0604020202020204" pitchFamily="34" charset="0"/>
              <a:buChar char="•"/>
            </a:pPr>
            <a:r>
              <a:rPr lang="en-US" dirty="0">
                <a:solidFill>
                  <a:schemeClr val="accent1"/>
                </a:solidFill>
              </a:rPr>
              <a:t>Do certain foods cause diarrhea, bloating, nausea, gas, or pain?</a:t>
            </a:r>
          </a:p>
          <a:p>
            <a:pPr marL="342900" lvl="0" indent="-342900" fontAlgn="t">
              <a:buFont typeface="Arial" panose="020B0604020202020204" pitchFamily="34" charset="0"/>
              <a:buChar char="•"/>
            </a:pPr>
            <a:r>
              <a:rPr lang="en-US" dirty="0">
                <a:solidFill>
                  <a:schemeClr val="accent1"/>
                </a:solidFill>
              </a:rPr>
              <a:t>Do you have any food allergies?</a:t>
            </a:r>
          </a:p>
          <a:p>
            <a:pPr fontAlgn="t"/>
            <a:r>
              <a:rPr lang="en-US" dirty="0">
                <a:solidFill>
                  <a:schemeClr val="accent1"/>
                </a:solidFill>
              </a:rPr>
              <a:t>Assess for:</a:t>
            </a:r>
          </a:p>
          <a:p>
            <a:pPr marL="342900" lvl="0" indent="-342900" fontAlgn="t">
              <a:buFont typeface="Arial" panose="020B0604020202020204" pitchFamily="34" charset="0"/>
              <a:buChar char="•"/>
            </a:pPr>
            <a:r>
              <a:rPr lang="en-US" dirty="0">
                <a:solidFill>
                  <a:schemeClr val="accent1"/>
                </a:solidFill>
              </a:rPr>
              <a:t>Lactose intolerance</a:t>
            </a:r>
          </a:p>
          <a:p>
            <a:pPr marL="342900" lvl="0" indent="-342900" fontAlgn="t">
              <a:buFont typeface="Arial" panose="020B0604020202020204" pitchFamily="34" charset="0"/>
              <a:buChar char="•"/>
            </a:pPr>
            <a:r>
              <a:rPr lang="en-US" dirty="0">
                <a:solidFill>
                  <a:schemeClr val="accent1"/>
                </a:solidFill>
              </a:rPr>
              <a:t>Gluten sensitivity</a:t>
            </a:r>
          </a:p>
          <a:p>
            <a:pPr marL="342900" lvl="0" indent="-342900" fontAlgn="t">
              <a:buFont typeface="Arial" panose="020B0604020202020204" pitchFamily="34" charset="0"/>
              <a:buChar char="•"/>
            </a:pPr>
            <a:r>
              <a:rPr lang="en-US" dirty="0">
                <a:solidFill>
                  <a:schemeClr val="accent1"/>
                </a:solidFill>
              </a:rPr>
              <a:t>Food allergies</a:t>
            </a:r>
          </a:p>
          <a:p>
            <a:pPr marL="342900" lvl="0" indent="-342900" fontAlgn="t">
              <a:buFont typeface="Arial" panose="020B0604020202020204" pitchFamily="34" charset="0"/>
              <a:buChar char="•"/>
            </a:pPr>
            <a:r>
              <a:rPr lang="en-US" dirty="0">
                <a:solidFill>
                  <a:schemeClr val="accent1"/>
                </a:solidFill>
              </a:rPr>
              <a:t>Fatty food intolerance</a:t>
            </a:r>
          </a:p>
          <a:p>
            <a:pPr fontAlgn="t"/>
            <a:r>
              <a:rPr lang="en-US" b="1" dirty="0">
                <a:solidFill>
                  <a:schemeClr val="accent1"/>
                </a:solidFill>
              </a:rPr>
              <a:t>Clinical significance:</a:t>
            </a:r>
            <a:r>
              <a:rPr lang="en-US" dirty="0">
                <a:solidFill>
                  <a:schemeClr val="accent1"/>
                </a:solidFill>
              </a:rPr>
              <a:t> Food intolerance may indicate digestive disorders, enzyme deficiencies, gallbladder disease, or inflammatory bowel disorders. </a:t>
            </a:r>
            <a:br>
              <a:rPr lang="en-US" dirty="0">
                <a:solidFill>
                  <a:schemeClr val="accent1"/>
                </a:solidFill>
              </a:rPr>
            </a:br>
            <a:endParaRPr lang="en-US" dirty="0">
              <a:solidFill>
                <a:schemeClr val="accent1"/>
              </a:solidFill>
            </a:endParaRPr>
          </a:p>
          <a:p>
            <a:pPr fontAlgn="t"/>
            <a:r>
              <a:rPr lang="en-US" b="1" dirty="0">
                <a:solidFill>
                  <a:schemeClr val="accent1"/>
                </a:solidFill>
              </a:rPr>
              <a:t>4. Abdominal Pain</a:t>
            </a:r>
          </a:p>
          <a:p>
            <a:pPr fontAlgn="t"/>
            <a:r>
              <a:rPr lang="en-US" dirty="0">
                <a:solidFill>
                  <a:schemeClr val="accent1"/>
                </a:solidFill>
              </a:rPr>
              <a:t>Ask:</a:t>
            </a:r>
          </a:p>
          <a:p>
            <a:pPr marL="342900" lvl="0" indent="-342900" fontAlgn="t">
              <a:buFont typeface="Arial" panose="020B0604020202020204" pitchFamily="34" charset="0"/>
              <a:buChar char="•"/>
            </a:pPr>
            <a:r>
              <a:rPr lang="en-US" dirty="0">
                <a:solidFill>
                  <a:schemeClr val="accent1"/>
                </a:solidFill>
              </a:rPr>
              <a:t>Are you experiencing abdominal pain?</a:t>
            </a:r>
          </a:p>
          <a:p>
            <a:pPr marL="342900" lvl="0" indent="-342900" fontAlgn="t">
              <a:buFont typeface="Arial" panose="020B0604020202020204" pitchFamily="34" charset="0"/>
              <a:buChar char="•"/>
            </a:pPr>
            <a:r>
              <a:rPr lang="en-US" dirty="0">
                <a:solidFill>
                  <a:schemeClr val="accent1"/>
                </a:solidFill>
              </a:rPr>
              <a:t>Where is the pain located?</a:t>
            </a:r>
          </a:p>
          <a:p>
            <a:pPr marL="342900" lvl="0" indent="-342900" fontAlgn="t">
              <a:buFont typeface="Arial" panose="020B0604020202020204" pitchFamily="34" charset="0"/>
              <a:buChar char="•"/>
            </a:pPr>
            <a:r>
              <a:rPr lang="en-US" dirty="0">
                <a:solidFill>
                  <a:schemeClr val="accent1"/>
                </a:solidFill>
              </a:rPr>
              <a:t>When did it begin?</a:t>
            </a:r>
          </a:p>
          <a:p>
            <a:pPr marL="342900" lvl="0" indent="-342900" fontAlgn="t">
              <a:buFont typeface="Arial" panose="020B0604020202020204" pitchFamily="34" charset="0"/>
              <a:buChar char="•"/>
            </a:pPr>
            <a:r>
              <a:rPr lang="en-US" dirty="0">
                <a:solidFill>
                  <a:schemeClr val="accent1"/>
                </a:solidFill>
              </a:rPr>
              <a:t>What does it feel like (sharp, dull, cramping, burning)?</a:t>
            </a:r>
          </a:p>
          <a:p>
            <a:pPr marL="342900" lvl="0" indent="-342900" fontAlgn="t">
              <a:buFont typeface="Arial" panose="020B0604020202020204" pitchFamily="34" charset="0"/>
              <a:buChar char="•"/>
            </a:pPr>
            <a:r>
              <a:rPr lang="en-US" dirty="0">
                <a:solidFill>
                  <a:schemeClr val="accent1"/>
                </a:solidFill>
              </a:rPr>
              <a:t>What makes it better or worse?</a:t>
            </a:r>
          </a:p>
          <a:p>
            <a:pPr marL="342900" lvl="0" indent="-342900" fontAlgn="t">
              <a:buFont typeface="Arial" panose="020B0604020202020204" pitchFamily="34" charset="0"/>
              <a:buChar char="•"/>
            </a:pPr>
            <a:r>
              <a:rPr lang="en-US" dirty="0">
                <a:solidFill>
                  <a:schemeClr val="accent1"/>
                </a:solidFill>
              </a:rPr>
              <a:t>Does the pain radiate anywhere?</a:t>
            </a:r>
          </a:p>
          <a:p>
            <a:pPr fontAlgn="t"/>
            <a:r>
              <a:rPr lang="en-US" dirty="0">
                <a:solidFill>
                  <a:schemeClr val="accent1"/>
                </a:solidFill>
              </a:rPr>
              <a:t>Assess using:</a:t>
            </a:r>
          </a:p>
          <a:p>
            <a:pPr marL="342900" lvl="0" indent="-342900" fontAlgn="t">
              <a:buFont typeface="Arial" panose="020B0604020202020204" pitchFamily="34" charset="0"/>
              <a:buChar char="•"/>
            </a:pPr>
            <a:r>
              <a:rPr lang="en-US" dirty="0">
                <a:solidFill>
                  <a:schemeClr val="accent1"/>
                </a:solidFill>
              </a:rPr>
              <a:t>Provocation/Palliation</a:t>
            </a:r>
          </a:p>
          <a:p>
            <a:pPr marL="342900" lvl="0" indent="-342900" fontAlgn="t">
              <a:buFont typeface="Arial" panose="020B0604020202020204" pitchFamily="34" charset="0"/>
              <a:buChar char="•"/>
            </a:pPr>
            <a:r>
              <a:rPr lang="en-US" dirty="0">
                <a:solidFill>
                  <a:schemeClr val="accent1"/>
                </a:solidFill>
              </a:rPr>
              <a:t>Quality</a:t>
            </a:r>
          </a:p>
          <a:p>
            <a:pPr marL="342900" lvl="0" indent="-342900" fontAlgn="t">
              <a:buFont typeface="Arial" panose="020B0604020202020204" pitchFamily="34" charset="0"/>
              <a:buChar char="•"/>
            </a:pPr>
            <a:r>
              <a:rPr lang="en-US" dirty="0">
                <a:solidFill>
                  <a:schemeClr val="accent1"/>
                </a:solidFill>
              </a:rPr>
              <a:t>Region/Radiation</a:t>
            </a:r>
          </a:p>
          <a:p>
            <a:pPr marL="342900" lvl="0" indent="-342900" fontAlgn="t">
              <a:buFont typeface="Arial" panose="020B0604020202020204" pitchFamily="34" charset="0"/>
              <a:buChar char="•"/>
            </a:pPr>
            <a:r>
              <a:rPr lang="en-US" dirty="0">
                <a:solidFill>
                  <a:schemeClr val="accent1"/>
                </a:solidFill>
              </a:rPr>
              <a:t>Severity</a:t>
            </a:r>
          </a:p>
          <a:p>
            <a:pPr marL="342900" lvl="0" indent="-342900" fontAlgn="t">
              <a:buFont typeface="Arial" panose="020B0604020202020204" pitchFamily="34" charset="0"/>
              <a:buChar char="•"/>
            </a:pPr>
            <a:r>
              <a:rPr lang="en-US" dirty="0">
                <a:solidFill>
                  <a:schemeClr val="accent1"/>
                </a:solidFill>
              </a:rPr>
              <a:t>Timing</a:t>
            </a:r>
          </a:p>
          <a:p>
            <a:pPr fontAlgn="t"/>
            <a:r>
              <a:rPr lang="en-US" b="1" dirty="0">
                <a:solidFill>
                  <a:schemeClr val="accent1"/>
                </a:solidFill>
              </a:rPr>
              <a:t>Clinical significance:</a:t>
            </a:r>
            <a:r>
              <a:rPr lang="en-US" dirty="0">
                <a:solidFill>
                  <a:schemeClr val="accent1"/>
                </a:solidFill>
              </a:rPr>
              <a:t> Abdominal pain may be related to gastrointestinal, hepatobiliary, urinary, reproductive, or cardiac conditions. </a:t>
            </a:r>
            <a:br>
              <a:rPr lang="en-US" dirty="0">
                <a:solidFill>
                  <a:schemeClr val="accent1"/>
                </a:solidFill>
              </a:rPr>
            </a:br>
            <a:endParaRPr lang="en-US" dirty="0">
              <a:solidFill>
                <a:schemeClr val="accent1"/>
              </a:solidFill>
            </a:endParaRPr>
          </a:p>
          <a:p>
            <a:pPr fontAlgn="t"/>
            <a:r>
              <a:rPr lang="en-US" b="1" dirty="0">
                <a:solidFill>
                  <a:schemeClr val="accent1"/>
                </a:solidFill>
              </a:rPr>
              <a:t>5. Nausea and Vomiting</a:t>
            </a:r>
          </a:p>
          <a:p>
            <a:pPr fontAlgn="t"/>
            <a:r>
              <a:rPr lang="en-US" dirty="0">
                <a:solidFill>
                  <a:schemeClr val="accent1"/>
                </a:solidFill>
              </a:rPr>
              <a:t>Ask:</a:t>
            </a:r>
          </a:p>
          <a:p>
            <a:pPr marL="342900" lvl="0" indent="-342900" fontAlgn="t">
              <a:buFont typeface="Arial" panose="020B0604020202020204" pitchFamily="34" charset="0"/>
              <a:buChar char="•"/>
            </a:pPr>
            <a:r>
              <a:rPr lang="en-US" dirty="0">
                <a:solidFill>
                  <a:schemeClr val="accent1"/>
                </a:solidFill>
              </a:rPr>
              <a:t>Do you experience nausea?</a:t>
            </a:r>
          </a:p>
          <a:p>
            <a:pPr marL="342900" lvl="0" indent="-342900" fontAlgn="t">
              <a:buFont typeface="Arial" panose="020B0604020202020204" pitchFamily="34" charset="0"/>
              <a:buChar char="•"/>
            </a:pPr>
            <a:r>
              <a:rPr lang="en-US" dirty="0">
                <a:solidFill>
                  <a:schemeClr val="accent1"/>
                </a:solidFill>
              </a:rPr>
              <a:t>Have you been vomiting?</a:t>
            </a:r>
          </a:p>
          <a:p>
            <a:pPr marL="342900" lvl="0" indent="-342900" fontAlgn="t">
              <a:buFont typeface="Arial" panose="020B0604020202020204" pitchFamily="34" charset="0"/>
              <a:buChar char="•"/>
            </a:pPr>
            <a:r>
              <a:rPr lang="en-US" dirty="0">
                <a:solidFill>
                  <a:schemeClr val="accent1"/>
                </a:solidFill>
              </a:rPr>
              <a:t>How frequently?</a:t>
            </a:r>
          </a:p>
          <a:p>
            <a:pPr marL="342900" lvl="0" indent="-342900" fontAlgn="t">
              <a:buFont typeface="Arial" panose="020B0604020202020204" pitchFamily="34" charset="0"/>
              <a:buChar char="•"/>
            </a:pPr>
            <a:r>
              <a:rPr lang="en-US" dirty="0">
                <a:solidFill>
                  <a:schemeClr val="accent1"/>
                </a:solidFill>
              </a:rPr>
              <a:t>What does the vomit look like?</a:t>
            </a:r>
          </a:p>
          <a:p>
            <a:pPr marL="342900" lvl="0" indent="-342900" fontAlgn="t">
              <a:buFont typeface="Arial" panose="020B0604020202020204" pitchFamily="34" charset="0"/>
              <a:buChar char="•"/>
            </a:pPr>
            <a:r>
              <a:rPr lang="en-US" dirty="0">
                <a:solidFill>
                  <a:schemeClr val="accent1"/>
                </a:solidFill>
              </a:rPr>
              <a:t>Is it associated with meals?</a:t>
            </a:r>
          </a:p>
          <a:p>
            <a:pPr fontAlgn="t"/>
            <a:r>
              <a:rPr lang="en-US" dirty="0">
                <a:solidFill>
                  <a:schemeClr val="accent1"/>
                </a:solidFill>
              </a:rPr>
              <a:t>Assess for:</a:t>
            </a:r>
          </a:p>
          <a:p>
            <a:pPr marL="342900" lvl="0" indent="-342900" fontAlgn="t">
              <a:buFont typeface="Arial" panose="020B0604020202020204" pitchFamily="34" charset="0"/>
              <a:buChar char="•"/>
            </a:pPr>
            <a:r>
              <a:rPr lang="en-US" dirty="0">
                <a:solidFill>
                  <a:schemeClr val="accent1"/>
                </a:solidFill>
              </a:rPr>
              <a:t>Frequency</a:t>
            </a:r>
          </a:p>
          <a:p>
            <a:pPr marL="342900" lvl="0" indent="-342900" fontAlgn="t">
              <a:buFont typeface="Arial" panose="020B0604020202020204" pitchFamily="34" charset="0"/>
              <a:buChar char="•"/>
            </a:pPr>
            <a:r>
              <a:rPr lang="en-US" dirty="0">
                <a:solidFill>
                  <a:schemeClr val="accent1"/>
                </a:solidFill>
              </a:rPr>
              <a:t>Duration</a:t>
            </a:r>
          </a:p>
          <a:p>
            <a:pPr marL="342900" lvl="0" indent="-342900" fontAlgn="t">
              <a:buFont typeface="Arial" panose="020B0604020202020204" pitchFamily="34" charset="0"/>
              <a:buChar char="•"/>
            </a:pPr>
            <a:r>
              <a:rPr lang="en-US" dirty="0">
                <a:solidFill>
                  <a:schemeClr val="accent1"/>
                </a:solidFill>
              </a:rPr>
              <a:t>Triggers</a:t>
            </a:r>
          </a:p>
          <a:p>
            <a:pPr marL="342900" lvl="0" indent="-342900" fontAlgn="t">
              <a:buFont typeface="Arial" panose="020B0604020202020204" pitchFamily="34" charset="0"/>
              <a:buChar char="•"/>
            </a:pPr>
            <a:r>
              <a:rPr lang="en-US" dirty="0">
                <a:solidFill>
                  <a:schemeClr val="accent1"/>
                </a:solidFill>
              </a:rPr>
              <a:t>Presence of blood or bile</a:t>
            </a:r>
          </a:p>
          <a:p>
            <a:pPr fontAlgn="t"/>
            <a:r>
              <a:rPr lang="en-US" b="1" dirty="0">
                <a:solidFill>
                  <a:schemeClr val="accent1"/>
                </a:solidFill>
              </a:rPr>
              <a:t>Clinical significance:</a:t>
            </a:r>
            <a:r>
              <a:rPr lang="en-US" dirty="0">
                <a:solidFill>
                  <a:schemeClr val="accent1"/>
                </a:solidFill>
              </a:rPr>
              <a:t> Nausea and vomiting may indicate infection, obstruction, medication effects, pregnancy, or gastrointestinal disease. </a:t>
            </a:r>
            <a:br>
              <a:rPr lang="en-US" dirty="0">
                <a:solidFill>
                  <a:schemeClr val="accent1"/>
                </a:solidFill>
              </a:rPr>
            </a:br>
            <a:endParaRPr lang="en-US" dirty="0">
              <a:solidFill>
                <a:schemeClr val="accent1"/>
              </a:solidFill>
            </a:endParaRPr>
          </a:p>
          <a:p>
            <a:pPr fontAlgn="t"/>
            <a:r>
              <a:rPr lang="en-US" b="1" dirty="0">
                <a:solidFill>
                  <a:schemeClr val="accent1"/>
                </a:solidFill>
              </a:rPr>
              <a:t>6. Bowel Habits</a:t>
            </a:r>
          </a:p>
          <a:p>
            <a:pPr fontAlgn="t"/>
            <a:r>
              <a:rPr lang="en-US" dirty="0">
                <a:solidFill>
                  <a:schemeClr val="accent1"/>
                </a:solidFill>
              </a:rPr>
              <a:t>Ask:</a:t>
            </a:r>
          </a:p>
          <a:p>
            <a:pPr marL="342900" lvl="0" indent="-342900" fontAlgn="t">
              <a:buFont typeface="Arial" panose="020B0604020202020204" pitchFamily="34" charset="0"/>
              <a:buChar char="•"/>
            </a:pPr>
            <a:r>
              <a:rPr lang="en-US" dirty="0">
                <a:solidFill>
                  <a:schemeClr val="accent1"/>
                </a:solidFill>
              </a:rPr>
              <a:t>How often do you have a bowel movement?</a:t>
            </a:r>
          </a:p>
          <a:p>
            <a:pPr marL="342900" lvl="0" indent="-342900" fontAlgn="t">
              <a:buFont typeface="Arial" panose="020B0604020202020204" pitchFamily="34" charset="0"/>
              <a:buChar char="•"/>
            </a:pPr>
            <a:r>
              <a:rPr lang="en-US" dirty="0">
                <a:solidFill>
                  <a:schemeClr val="accent1"/>
                </a:solidFill>
              </a:rPr>
              <a:t>Has there been a recent change in bowel habits?</a:t>
            </a:r>
          </a:p>
          <a:p>
            <a:pPr marL="342900" lvl="0" indent="-342900" fontAlgn="t">
              <a:buFont typeface="Arial" panose="020B0604020202020204" pitchFamily="34" charset="0"/>
              <a:buChar char="•"/>
            </a:pPr>
            <a:r>
              <a:rPr lang="en-US" dirty="0">
                <a:solidFill>
                  <a:schemeClr val="accent1"/>
                </a:solidFill>
              </a:rPr>
              <a:t>Do you experience constipation or diarrhea?</a:t>
            </a:r>
          </a:p>
          <a:p>
            <a:pPr marL="342900" lvl="0" indent="-342900" fontAlgn="t">
              <a:buFont typeface="Arial" panose="020B0604020202020204" pitchFamily="34" charset="0"/>
              <a:buChar char="•"/>
            </a:pPr>
            <a:r>
              <a:rPr lang="en-US" dirty="0">
                <a:solidFill>
                  <a:schemeClr val="accent1"/>
                </a:solidFill>
              </a:rPr>
              <a:t>Have you noticed blood, mucus, or black stools?</a:t>
            </a:r>
          </a:p>
          <a:p>
            <a:pPr marL="342900" lvl="0" indent="-342900" fontAlgn="t">
              <a:buFont typeface="Arial" panose="020B0604020202020204" pitchFamily="34" charset="0"/>
              <a:buChar char="•"/>
            </a:pPr>
            <a:r>
              <a:rPr lang="en-US" dirty="0">
                <a:solidFill>
                  <a:schemeClr val="accent1"/>
                </a:solidFill>
              </a:rPr>
              <a:t>Do you have problems controlling bowel movements?</a:t>
            </a:r>
          </a:p>
          <a:p>
            <a:pPr fontAlgn="t"/>
            <a:r>
              <a:rPr lang="en-US" dirty="0">
                <a:solidFill>
                  <a:schemeClr val="accent1"/>
                </a:solidFill>
              </a:rPr>
              <a:t>Assess for:</a:t>
            </a:r>
          </a:p>
          <a:p>
            <a:pPr marL="342900" lvl="0" indent="-342900" fontAlgn="t">
              <a:buFont typeface="Arial" panose="020B0604020202020204" pitchFamily="34" charset="0"/>
              <a:buChar char="•"/>
            </a:pPr>
            <a:r>
              <a:rPr lang="en-US" dirty="0">
                <a:solidFill>
                  <a:schemeClr val="accent1"/>
                </a:solidFill>
              </a:rPr>
              <a:t>Frequency</a:t>
            </a:r>
          </a:p>
          <a:p>
            <a:pPr marL="342900" lvl="0" indent="-342900" fontAlgn="t">
              <a:buFont typeface="Arial" panose="020B0604020202020204" pitchFamily="34" charset="0"/>
              <a:buChar char="•"/>
            </a:pPr>
            <a:r>
              <a:rPr lang="en-US" dirty="0">
                <a:solidFill>
                  <a:schemeClr val="accent1"/>
                </a:solidFill>
              </a:rPr>
              <a:t>Consistency</a:t>
            </a:r>
          </a:p>
          <a:p>
            <a:pPr marL="342900" lvl="0" indent="-342900" fontAlgn="t">
              <a:buFont typeface="Arial" panose="020B0604020202020204" pitchFamily="34" charset="0"/>
              <a:buChar char="•"/>
            </a:pPr>
            <a:r>
              <a:rPr lang="en-US" dirty="0">
                <a:solidFill>
                  <a:schemeClr val="accent1"/>
                </a:solidFill>
              </a:rPr>
              <a:t>Color</a:t>
            </a:r>
          </a:p>
          <a:p>
            <a:pPr marL="342900" lvl="0" indent="-342900" fontAlgn="t">
              <a:buFont typeface="Arial" panose="020B0604020202020204" pitchFamily="34" charset="0"/>
              <a:buChar char="•"/>
            </a:pPr>
            <a:r>
              <a:rPr lang="en-US" dirty="0">
                <a:solidFill>
                  <a:schemeClr val="accent1"/>
                </a:solidFill>
              </a:rPr>
              <a:t>Presence of blood</a:t>
            </a:r>
          </a:p>
          <a:p>
            <a:pPr marL="342900" lvl="0" indent="-342900" fontAlgn="t">
              <a:buFont typeface="Arial" panose="020B0604020202020204" pitchFamily="34" charset="0"/>
              <a:buChar char="•"/>
            </a:pPr>
            <a:r>
              <a:rPr lang="en-US" dirty="0">
                <a:solidFill>
                  <a:schemeClr val="accent1"/>
                </a:solidFill>
              </a:rPr>
              <a:t>Rectal bleeding</a:t>
            </a:r>
          </a:p>
          <a:p>
            <a:pPr marL="342900" lvl="0" indent="-342900" fontAlgn="t">
              <a:buFont typeface="Arial" panose="020B0604020202020204" pitchFamily="34" charset="0"/>
              <a:buChar char="•"/>
            </a:pPr>
            <a:r>
              <a:rPr lang="en-US" dirty="0">
                <a:solidFill>
                  <a:schemeClr val="accent1"/>
                </a:solidFill>
              </a:rPr>
              <a:t>Incontinence</a:t>
            </a:r>
          </a:p>
          <a:p>
            <a:pPr fontAlgn="t"/>
            <a:r>
              <a:rPr lang="en-US" b="1" dirty="0">
                <a:solidFill>
                  <a:schemeClr val="accent1"/>
                </a:solidFill>
              </a:rPr>
              <a:t>Clinical significance:</a:t>
            </a:r>
            <a:r>
              <a:rPr lang="en-US" dirty="0">
                <a:solidFill>
                  <a:schemeClr val="accent1"/>
                </a:solidFill>
              </a:rPr>
              <a:t> Changes may indicate infection, inflammatory bowel disease, irritable bowel syndrome, colorectal disease, or gastrointestinal bleeding. </a:t>
            </a:r>
            <a:br>
              <a:rPr lang="en-US" dirty="0">
                <a:solidFill>
                  <a:schemeClr val="accent1"/>
                </a:solidFill>
              </a:rPr>
            </a:br>
            <a:endParaRPr lang="en-US" dirty="0">
              <a:solidFill>
                <a:schemeClr val="accent1"/>
              </a:solidFill>
            </a:endParaRPr>
          </a:p>
          <a:p>
            <a:pPr fontAlgn="t"/>
            <a:r>
              <a:rPr lang="en-US" b="1" dirty="0">
                <a:solidFill>
                  <a:schemeClr val="accent1"/>
                </a:solidFill>
              </a:rPr>
              <a:t>7. Past Gastrointestinal History</a:t>
            </a:r>
          </a:p>
          <a:p>
            <a:pPr fontAlgn="t"/>
            <a:r>
              <a:rPr lang="en-US" dirty="0">
                <a:solidFill>
                  <a:schemeClr val="accent1"/>
                </a:solidFill>
              </a:rPr>
              <a:t>Ask about:</a:t>
            </a:r>
          </a:p>
          <a:p>
            <a:pPr marL="342900" lvl="0" indent="-342900" fontAlgn="t">
              <a:buFont typeface="Arial" panose="020B0604020202020204" pitchFamily="34" charset="0"/>
              <a:buChar char="•"/>
            </a:pPr>
            <a:r>
              <a:rPr lang="en-US" dirty="0">
                <a:solidFill>
                  <a:schemeClr val="accent1"/>
                </a:solidFill>
              </a:rPr>
              <a:t>Previous GI disorders</a:t>
            </a:r>
          </a:p>
          <a:p>
            <a:pPr marL="342900" lvl="0" indent="-342900" fontAlgn="t">
              <a:buFont typeface="Arial" panose="020B0604020202020204" pitchFamily="34" charset="0"/>
              <a:buChar char="•"/>
            </a:pPr>
            <a:r>
              <a:rPr lang="en-US" dirty="0">
                <a:solidFill>
                  <a:schemeClr val="accent1"/>
                </a:solidFill>
              </a:rPr>
              <a:t>Peptic ulcer disease</a:t>
            </a:r>
          </a:p>
          <a:p>
            <a:pPr marL="342900" lvl="0" indent="-342900" fontAlgn="t">
              <a:buFont typeface="Arial" panose="020B0604020202020204" pitchFamily="34" charset="0"/>
              <a:buChar char="•"/>
            </a:pPr>
            <a:r>
              <a:rPr lang="en-US" dirty="0">
                <a:solidFill>
                  <a:schemeClr val="accent1"/>
                </a:solidFill>
              </a:rPr>
              <a:t>GERD</a:t>
            </a:r>
          </a:p>
          <a:p>
            <a:pPr marL="342900" lvl="0" indent="-342900" fontAlgn="t">
              <a:buFont typeface="Arial" panose="020B0604020202020204" pitchFamily="34" charset="0"/>
              <a:buChar char="•"/>
            </a:pPr>
            <a:r>
              <a:rPr lang="en-US" dirty="0">
                <a:solidFill>
                  <a:schemeClr val="accent1"/>
                </a:solidFill>
              </a:rPr>
              <a:t>Inflammatory bowel disease (Crohn's disease, ulcerative colitis)</a:t>
            </a:r>
          </a:p>
          <a:p>
            <a:pPr marL="342900" lvl="0" indent="-342900" fontAlgn="t">
              <a:buFont typeface="Arial" panose="020B0604020202020204" pitchFamily="34" charset="0"/>
              <a:buChar char="•"/>
            </a:pPr>
            <a:r>
              <a:rPr lang="en-US" dirty="0">
                <a:solidFill>
                  <a:schemeClr val="accent1"/>
                </a:solidFill>
              </a:rPr>
              <a:t>Hepatitis</a:t>
            </a:r>
          </a:p>
          <a:p>
            <a:pPr marL="342900" lvl="0" indent="-342900" fontAlgn="t">
              <a:buFont typeface="Arial" panose="020B0604020202020204" pitchFamily="34" charset="0"/>
              <a:buChar char="•"/>
            </a:pPr>
            <a:r>
              <a:rPr lang="en-US" dirty="0">
                <a:solidFill>
                  <a:schemeClr val="accent1"/>
                </a:solidFill>
              </a:rPr>
              <a:t>Gallbladder disease</a:t>
            </a:r>
          </a:p>
          <a:p>
            <a:pPr marL="342900" lvl="0" indent="-342900" fontAlgn="t">
              <a:buFont typeface="Arial" panose="020B0604020202020204" pitchFamily="34" charset="0"/>
              <a:buChar char="•"/>
            </a:pPr>
            <a:r>
              <a:rPr lang="en-US" dirty="0">
                <a:solidFill>
                  <a:schemeClr val="accent1"/>
                </a:solidFill>
              </a:rPr>
              <a:t>Liver disease</a:t>
            </a:r>
          </a:p>
          <a:p>
            <a:pPr marL="342900" lvl="0" indent="-342900" fontAlgn="t">
              <a:buFont typeface="Arial" panose="020B0604020202020204" pitchFamily="34" charset="0"/>
              <a:buChar char="•"/>
            </a:pPr>
            <a:r>
              <a:rPr lang="en-US" dirty="0">
                <a:solidFill>
                  <a:schemeClr val="accent1"/>
                </a:solidFill>
              </a:rPr>
              <a:t>Gastrointestinal surgery</a:t>
            </a:r>
          </a:p>
          <a:p>
            <a:pPr marL="342900" lvl="0" indent="-342900" fontAlgn="t">
              <a:buFont typeface="Arial" panose="020B0604020202020204" pitchFamily="34" charset="0"/>
              <a:buChar char="•"/>
            </a:pPr>
            <a:r>
              <a:rPr lang="en-US" dirty="0">
                <a:solidFill>
                  <a:schemeClr val="accent1"/>
                </a:solidFill>
              </a:rPr>
              <a:t>GI bleeding</a:t>
            </a:r>
          </a:p>
          <a:p>
            <a:pPr fontAlgn="t"/>
            <a:r>
              <a:rPr lang="en-US" b="1" dirty="0">
                <a:solidFill>
                  <a:schemeClr val="accent1"/>
                </a:solidFill>
              </a:rPr>
              <a:t>Clinical significance:</a:t>
            </a:r>
            <a:r>
              <a:rPr lang="en-US" dirty="0">
                <a:solidFill>
                  <a:schemeClr val="accent1"/>
                </a:solidFill>
              </a:rPr>
              <a:t> Previous gastrointestinal conditions often influence current symptoms and risk factors.</a:t>
            </a:r>
          </a:p>
          <a:p>
            <a:pPr fontAlgn="t"/>
            <a:br>
              <a:rPr lang="en-US" dirty="0">
                <a:solidFill>
                  <a:schemeClr val="accent1"/>
                </a:solidFill>
              </a:rPr>
            </a:br>
            <a:endParaRPr lang="en-US" dirty="0">
              <a:solidFill>
                <a:schemeClr val="accent1"/>
              </a:solidFill>
            </a:endParaRPr>
          </a:p>
          <a:p>
            <a:pPr fontAlgn="t"/>
            <a:r>
              <a:rPr lang="en-US" b="1" dirty="0">
                <a:solidFill>
                  <a:schemeClr val="accent1"/>
                </a:solidFill>
              </a:rPr>
              <a:t>8. Medications</a:t>
            </a:r>
          </a:p>
          <a:p>
            <a:pPr fontAlgn="t"/>
            <a:r>
              <a:rPr lang="en-US" dirty="0">
                <a:solidFill>
                  <a:schemeClr val="accent1"/>
                </a:solidFill>
              </a:rPr>
              <a:t>Ask:</a:t>
            </a:r>
          </a:p>
          <a:p>
            <a:pPr marL="342900" lvl="0" indent="-342900" fontAlgn="t">
              <a:buFont typeface="Arial" panose="020B0604020202020204" pitchFamily="34" charset="0"/>
              <a:buChar char="•"/>
            </a:pPr>
            <a:r>
              <a:rPr lang="en-US" dirty="0">
                <a:solidFill>
                  <a:schemeClr val="accent1"/>
                </a:solidFill>
              </a:rPr>
              <a:t>What prescription medications do you take?</a:t>
            </a:r>
          </a:p>
          <a:p>
            <a:pPr marL="342900" lvl="0" indent="-342900" fontAlgn="t">
              <a:buFont typeface="Arial" panose="020B0604020202020204" pitchFamily="34" charset="0"/>
              <a:buChar char="•"/>
            </a:pPr>
            <a:r>
              <a:rPr lang="en-US" dirty="0">
                <a:solidFill>
                  <a:schemeClr val="accent1"/>
                </a:solidFill>
              </a:rPr>
              <a:t>What over-the-counter medications do you use?</a:t>
            </a:r>
          </a:p>
          <a:p>
            <a:pPr marL="342900" lvl="0" indent="-342900" fontAlgn="t">
              <a:buFont typeface="Arial" panose="020B0604020202020204" pitchFamily="34" charset="0"/>
              <a:buChar char="•"/>
            </a:pPr>
            <a:r>
              <a:rPr lang="en-US" dirty="0">
                <a:solidFill>
                  <a:schemeClr val="accent1"/>
                </a:solidFill>
              </a:rPr>
              <a:t>Do you take laxatives, antacids, or herbal supplements?</a:t>
            </a:r>
          </a:p>
          <a:p>
            <a:pPr fontAlgn="t"/>
            <a:r>
              <a:rPr lang="en-US" b="1" dirty="0">
                <a:solidFill>
                  <a:schemeClr val="accent1"/>
                </a:solidFill>
              </a:rPr>
              <a:t>Clinical significance:</a:t>
            </a:r>
            <a:r>
              <a:rPr lang="en-US" dirty="0">
                <a:solidFill>
                  <a:schemeClr val="accent1"/>
                </a:solidFill>
              </a:rPr>
              <a:t> Many medications can affect gastrointestinal function, including NSAIDs, antibiotics, opioids, iron supplements, and antacids. </a:t>
            </a:r>
            <a:br>
              <a:rPr lang="en-US" dirty="0">
                <a:solidFill>
                  <a:schemeClr val="accent1"/>
                </a:solidFill>
              </a:rPr>
            </a:br>
            <a:endParaRPr lang="en-US" dirty="0">
              <a:solidFill>
                <a:schemeClr val="accent1"/>
              </a:solidFill>
            </a:endParaRPr>
          </a:p>
          <a:p>
            <a:pPr fontAlgn="t"/>
            <a:r>
              <a:rPr lang="en-US" b="1" dirty="0">
                <a:solidFill>
                  <a:schemeClr val="accent1"/>
                </a:solidFill>
              </a:rPr>
              <a:t>9. Nutritional Assessment (24-Hour Diet Recall)</a:t>
            </a:r>
          </a:p>
          <a:p>
            <a:pPr fontAlgn="t"/>
            <a:r>
              <a:rPr lang="en-US" dirty="0">
                <a:solidFill>
                  <a:schemeClr val="accent1"/>
                </a:solidFill>
              </a:rPr>
              <a:t>Ask:</a:t>
            </a:r>
          </a:p>
          <a:p>
            <a:pPr marL="342900" lvl="0" indent="-342900" fontAlgn="t">
              <a:buFont typeface="Arial" panose="020B0604020202020204" pitchFamily="34" charset="0"/>
              <a:buChar char="•"/>
            </a:pPr>
            <a:r>
              <a:rPr lang="en-US" dirty="0">
                <a:solidFill>
                  <a:schemeClr val="accent1"/>
                </a:solidFill>
              </a:rPr>
              <a:t>What did you eat and drink in the last 24 hours?</a:t>
            </a:r>
          </a:p>
          <a:p>
            <a:pPr marL="342900" lvl="0" indent="-342900" fontAlgn="t">
              <a:buFont typeface="Arial" panose="020B0604020202020204" pitchFamily="34" charset="0"/>
              <a:buChar char="•"/>
            </a:pPr>
            <a:r>
              <a:rPr lang="en-US" dirty="0">
                <a:solidFill>
                  <a:schemeClr val="accent1"/>
                </a:solidFill>
              </a:rPr>
              <a:t>How much fluid do you typically drink each day?</a:t>
            </a:r>
          </a:p>
          <a:p>
            <a:pPr marL="342900" lvl="0" indent="-342900" fontAlgn="t">
              <a:buFont typeface="Arial" panose="020B0604020202020204" pitchFamily="34" charset="0"/>
              <a:buChar char="•"/>
            </a:pPr>
            <a:r>
              <a:rPr lang="en-US" dirty="0">
                <a:solidFill>
                  <a:schemeClr val="accent1"/>
                </a:solidFill>
              </a:rPr>
              <a:t>Have you had recent weight changes?</a:t>
            </a:r>
          </a:p>
          <a:p>
            <a:pPr marL="342900" lvl="0" indent="-342900" fontAlgn="t">
              <a:buFont typeface="Arial" panose="020B0604020202020204" pitchFamily="34" charset="0"/>
              <a:buChar char="•"/>
            </a:pPr>
            <a:r>
              <a:rPr lang="en-US" dirty="0">
                <a:solidFill>
                  <a:schemeClr val="accent1"/>
                </a:solidFill>
              </a:rPr>
              <a:t>Do you follow any special diet?</a:t>
            </a:r>
          </a:p>
          <a:p>
            <a:pPr fontAlgn="t"/>
            <a:r>
              <a:rPr lang="en-US" dirty="0">
                <a:solidFill>
                  <a:schemeClr val="accent1"/>
                </a:solidFill>
              </a:rPr>
              <a:t>Assess for:</a:t>
            </a:r>
          </a:p>
          <a:p>
            <a:pPr marL="342900" lvl="0" indent="-342900" fontAlgn="t">
              <a:buFont typeface="Arial" panose="020B0604020202020204" pitchFamily="34" charset="0"/>
              <a:buChar char="•"/>
            </a:pPr>
            <a:r>
              <a:rPr lang="en-US" dirty="0">
                <a:solidFill>
                  <a:schemeClr val="accent1"/>
                </a:solidFill>
              </a:rPr>
              <a:t>Nutritional intake</a:t>
            </a:r>
          </a:p>
          <a:p>
            <a:pPr marL="342900" lvl="0" indent="-342900" fontAlgn="t">
              <a:buFont typeface="Arial" panose="020B0604020202020204" pitchFamily="34" charset="0"/>
              <a:buChar char="•"/>
            </a:pPr>
            <a:r>
              <a:rPr lang="en-US" dirty="0">
                <a:solidFill>
                  <a:schemeClr val="accent1"/>
                </a:solidFill>
              </a:rPr>
              <a:t>Hydration</a:t>
            </a:r>
          </a:p>
          <a:p>
            <a:pPr marL="342900" lvl="0" indent="-342900" fontAlgn="t">
              <a:buFont typeface="Arial" panose="020B0604020202020204" pitchFamily="34" charset="0"/>
              <a:buChar char="•"/>
            </a:pPr>
            <a:r>
              <a:rPr lang="en-US" dirty="0">
                <a:solidFill>
                  <a:schemeClr val="accent1"/>
                </a:solidFill>
              </a:rPr>
              <a:t>Weight loss or gain</a:t>
            </a:r>
          </a:p>
          <a:p>
            <a:pPr marL="342900" lvl="0" indent="-342900" fontAlgn="t">
              <a:buFont typeface="Arial" panose="020B0604020202020204" pitchFamily="34" charset="0"/>
              <a:buChar char="•"/>
            </a:pPr>
            <a:r>
              <a:rPr lang="en-US" dirty="0">
                <a:solidFill>
                  <a:schemeClr val="accent1"/>
                </a:solidFill>
              </a:rPr>
              <a:t>Dietary restrictions</a:t>
            </a:r>
          </a:p>
          <a:p>
            <a:r>
              <a:rPr lang="en-US" b="1" dirty="0">
                <a:solidFill>
                  <a:schemeClr val="accent1"/>
                </a:solidFill>
              </a:rPr>
              <a:t>Clinical significance:</a:t>
            </a:r>
            <a:r>
              <a:rPr lang="en-US" dirty="0">
                <a:solidFill>
                  <a:schemeClr val="accent1"/>
                </a:solidFill>
              </a:rPr>
              <a:t> Helps to identify their nutritional status </a:t>
            </a:r>
            <a:endParaRPr lang="en-US" dirty="0"/>
          </a:p>
        </p:txBody>
      </p:sp>
      <p:sp>
        <p:nvSpPr>
          <p:cNvPr id="4" name="Slide Number Placeholder 3"/>
          <p:cNvSpPr>
            <a:spLocks noGrp="1"/>
          </p:cNvSpPr>
          <p:nvPr>
            <p:ph type="sldNum" sz="quarter" idx="5"/>
          </p:nvPr>
        </p:nvSpPr>
        <p:spPr/>
        <p:txBody>
          <a:bodyPr/>
          <a:lstStyle/>
          <a:p>
            <a:fld id="{C21EE325-AAEA-495B-8A29-E1BCC34D89F1}" type="slidenum">
              <a:rPr lang="en-US" smtClean="0"/>
              <a:t>64</a:t>
            </a:fld>
            <a:endParaRPr lang="en-US"/>
          </a:p>
        </p:txBody>
      </p:sp>
    </p:spTree>
    <p:extLst>
      <p:ext uri="{BB962C8B-B14F-4D97-AF65-F5344CB8AC3E}">
        <p14:creationId xmlns:p14="http://schemas.microsoft.com/office/powerpoint/2010/main" val="329140310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C2ACA9-3B9A-4B03-474D-4C93A0E018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4F33FC-6310-3D01-2222-2332C3B30D7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EA83028-C402-60E7-AC9C-488201B56844}"/>
              </a:ext>
            </a:extLst>
          </p:cNvPr>
          <p:cNvSpPr>
            <a:spLocks noGrp="1"/>
          </p:cNvSpPr>
          <p:nvPr>
            <p:ph type="body" idx="1"/>
          </p:nvPr>
        </p:nvSpPr>
        <p:spPr/>
        <p:txBody>
          <a:bodyPr/>
          <a:lstStyle/>
          <a:p>
            <a:pPr fontAlgn="t"/>
            <a:r>
              <a:rPr lang="en-US" sz="1200" b="1" i="0" kern="1200" dirty="0">
                <a:solidFill>
                  <a:schemeClr val="tx1"/>
                </a:solidFill>
                <a:effectLst/>
                <a:latin typeface="+mn-lt"/>
                <a:ea typeface="+mn-ea"/>
                <a:cs typeface="+mn-cs"/>
              </a:rPr>
              <a:t>Objective Assessment</a:t>
            </a:r>
            <a:endParaRPr lang="en-US" sz="1200" b="0" i="0" kern="1200" dirty="0">
              <a:solidFill>
                <a:schemeClr val="tx1"/>
              </a:solidFill>
              <a:effectLst/>
              <a:latin typeface="+mn-lt"/>
              <a:ea typeface="+mn-ea"/>
              <a:cs typeface="+mn-cs"/>
            </a:endParaRPr>
          </a:p>
          <a:p>
            <a:pPr lvl="0" fontAlgn="t"/>
            <a:r>
              <a:rPr lang="en-US" sz="1200" b="0" i="0" kern="1200" dirty="0">
                <a:solidFill>
                  <a:schemeClr val="tx1"/>
                </a:solidFill>
                <a:effectLst/>
                <a:latin typeface="+mn-lt"/>
                <a:ea typeface="+mn-ea"/>
                <a:cs typeface="+mn-cs"/>
              </a:rPr>
              <a:t>Inspect and palpate the abdomen for bladder distention</a:t>
            </a:r>
          </a:p>
          <a:p>
            <a:pPr lvl="0" fontAlgn="t"/>
            <a:r>
              <a:rPr lang="en-US" sz="1200" b="0" i="0" kern="1200" dirty="0">
                <a:solidFill>
                  <a:schemeClr val="tx1"/>
                </a:solidFill>
                <a:effectLst/>
                <a:latin typeface="+mn-lt"/>
                <a:ea typeface="+mn-ea"/>
                <a:cs typeface="+mn-cs"/>
              </a:rPr>
              <a:t>Assess for tenderness</a:t>
            </a:r>
          </a:p>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Observe urine characteristics if available (color, clarity, amount, odor) </a:t>
            </a:r>
            <a:r>
              <a:rPr lang="en-US" sz="1200" dirty="0">
                <a:solidFill>
                  <a:srgbClr val="000000"/>
                </a:solidFill>
                <a:latin typeface="Tahoma"/>
                <a:ea typeface="Tahoma"/>
                <a:cs typeface="Tahoma"/>
              </a:rPr>
              <a:t>(should be 0.5ml/kg/</a:t>
            </a:r>
            <a:r>
              <a:rPr lang="en-US" sz="1200" dirty="0" err="1">
                <a:solidFill>
                  <a:srgbClr val="000000"/>
                </a:solidFill>
                <a:latin typeface="Tahoma"/>
                <a:ea typeface="Tahoma"/>
                <a:cs typeface="Tahoma"/>
              </a:rPr>
              <a:t>hr</a:t>
            </a:r>
            <a:r>
              <a:rPr lang="en-US" sz="1200" dirty="0">
                <a:solidFill>
                  <a:srgbClr val="000000"/>
                </a:solidFill>
                <a:latin typeface="Tahoma"/>
                <a:ea typeface="Tahoma"/>
                <a:cs typeface="Tahoma"/>
              </a:rPr>
              <a:t> min)</a:t>
            </a:r>
            <a:endParaRPr lang="en-US" sz="1200" b="0" i="0" kern="1200" dirty="0">
              <a:solidFill>
                <a:schemeClr val="tx1"/>
              </a:solidFill>
              <a:effectLst/>
              <a:latin typeface="+mn-lt"/>
              <a:ea typeface="+mn-ea"/>
              <a:cs typeface="+mn-cs"/>
            </a:endParaRPr>
          </a:p>
          <a:p>
            <a:pPr lvl="0" fontAlgn="t"/>
            <a:r>
              <a:rPr lang="en-US" sz="1200" b="0" i="0" kern="1200" dirty="0">
                <a:solidFill>
                  <a:schemeClr val="tx1"/>
                </a:solidFill>
                <a:effectLst/>
                <a:latin typeface="+mn-lt"/>
                <a:ea typeface="+mn-ea"/>
                <a:cs typeface="+mn-cs"/>
              </a:rPr>
              <a:t>Monitor intake and output</a:t>
            </a:r>
          </a:p>
          <a:p>
            <a:pPr lvl="0" fontAlgn="t"/>
            <a:r>
              <a:rPr lang="en-US" sz="1200" b="0" i="0" kern="1200" dirty="0">
                <a:solidFill>
                  <a:schemeClr val="tx1"/>
                </a:solidFill>
                <a:effectLst/>
                <a:latin typeface="+mn-lt"/>
                <a:ea typeface="+mn-ea"/>
                <a:cs typeface="+mn-cs"/>
              </a:rPr>
              <a:t>Assess for edema. Fluid accumulation ? Renal involvement</a:t>
            </a:r>
          </a:p>
          <a:p>
            <a:pPr lvl="0" fontAlgn="t"/>
            <a:r>
              <a:rPr lang="en-US" sz="1200" b="0" i="0" kern="1200" dirty="0">
                <a:solidFill>
                  <a:schemeClr val="tx1"/>
                </a:solidFill>
                <a:effectLst/>
                <a:latin typeface="+mn-lt"/>
                <a:ea typeface="+mn-ea"/>
                <a:cs typeface="+mn-cs"/>
              </a:rPr>
              <a:t>Evaluate continence status</a:t>
            </a:r>
          </a:p>
          <a:p>
            <a:pPr lvl="0" fontAlgn="t"/>
            <a:r>
              <a:rPr lang="en-US" sz="1200" b="0" i="0" kern="1200" dirty="0">
                <a:solidFill>
                  <a:schemeClr val="tx1"/>
                </a:solidFill>
                <a:effectLst/>
                <a:latin typeface="+mn-lt"/>
                <a:ea typeface="+mn-ea"/>
                <a:cs typeface="+mn-cs"/>
              </a:rPr>
              <a:t>Review relevant laboratory findings: </a:t>
            </a:r>
          </a:p>
          <a:p>
            <a:pPr lvl="1" fontAlgn="t"/>
            <a:r>
              <a:rPr lang="en-US" sz="1200" b="0" i="0" kern="1200" dirty="0">
                <a:solidFill>
                  <a:schemeClr val="tx1"/>
                </a:solidFill>
                <a:effectLst/>
                <a:latin typeface="+mn-lt"/>
                <a:ea typeface="+mn-ea"/>
                <a:cs typeface="+mn-cs"/>
              </a:rPr>
              <a:t>Urinalysis</a:t>
            </a:r>
          </a:p>
          <a:p>
            <a:pPr lvl="1" fontAlgn="t"/>
            <a:r>
              <a:rPr lang="en-US" sz="1200" b="0" i="0" kern="1200" dirty="0">
                <a:solidFill>
                  <a:schemeClr val="tx1"/>
                </a:solidFill>
                <a:effectLst/>
                <a:latin typeface="+mn-lt"/>
                <a:ea typeface="+mn-ea"/>
                <a:cs typeface="+mn-cs"/>
              </a:rPr>
              <a:t>Urine culture</a:t>
            </a:r>
          </a:p>
          <a:p>
            <a:pPr lvl="1" fontAlgn="t"/>
            <a:r>
              <a:rPr lang="en-US" sz="1200" b="0" i="0" kern="1200" dirty="0">
                <a:solidFill>
                  <a:schemeClr val="tx1"/>
                </a:solidFill>
                <a:effectLst/>
                <a:latin typeface="+mn-lt"/>
                <a:ea typeface="+mn-ea"/>
                <a:cs typeface="+mn-cs"/>
              </a:rPr>
              <a:t>Serum creatinine</a:t>
            </a:r>
          </a:p>
          <a:p>
            <a:pPr lvl="1" fontAlgn="t"/>
            <a:r>
              <a:rPr lang="en-US" sz="1200" b="0" i="0" kern="1200" dirty="0">
                <a:solidFill>
                  <a:schemeClr val="tx1"/>
                </a:solidFill>
                <a:effectLst/>
                <a:latin typeface="+mn-lt"/>
                <a:ea typeface="+mn-ea"/>
                <a:cs typeface="+mn-cs"/>
              </a:rPr>
              <a:t>Blood urea nitrogen (BUN)</a:t>
            </a:r>
          </a:p>
          <a:p>
            <a:pPr lvl="1" fontAlgn="t"/>
            <a:r>
              <a:rPr lang="en-US" sz="1200" b="0" i="0" kern="1200" dirty="0">
                <a:solidFill>
                  <a:schemeClr val="tx1"/>
                </a:solidFill>
                <a:effectLst/>
                <a:latin typeface="+mn-lt"/>
                <a:ea typeface="+mn-ea"/>
                <a:cs typeface="+mn-cs"/>
              </a:rPr>
              <a:t>Estimated glomerular filtration rate (eGFR)</a:t>
            </a:r>
          </a:p>
          <a:p>
            <a:endParaRPr lang="en-US" dirty="0">
              <a:ea typeface="Calibri" panose="020F0502020204030204"/>
              <a:cs typeface="Calibri" panose="020F0502020204030204"/>
            </a:endParaRPr>
          </a:p>
          <a:p>
            <a:pPr>
              <a:lnSpc>
                <a:spcPct val="107000"/>
              </a:lnSpc>
            </a:pPr>
            <a:endParaRPr lang="en-US" sz="1800" dirty="0">
              <a:solidFill>
                <a:srgbClr val="000000"/>
              </a:solidFill>
              <a:latin typeface="Tahoma"/>
              <a:ea typeface="Tahoma"/>
              <a:cs typeface="Tahoma"/>
            </a:endParaRPr>
          </a:p>
          <a:p>
            <a:pPr>
              <a:lnSpc>
                <a:spcPct val="107000"/>
              </a:lnSpc>
            </a:pPr>
            <a:r>
              <a:rPr lang="en-US" sz="1800" dirty="0">
                <a:solidFill>
                  <a:srgbClr val="000000"/>
                </a:solidFill>
                <a:latin typeface="Tahoma"/>
                <a:ea typeface="Tahoma"/>
                <a:cs typeface="Tahoma"/>
              </a:rPr>
              <a:t>Oral</a:t>
            </a:r>
            <a:r>
              <a:rPr lang="en-US" sz="1800" dirty="0">
                <a:solidFill>
                  <a:srgbClr val="000000"/>
                </a:solidFill>
                <a:effectLst/>
                <a:latin typeface="Tahoma"/>
                <a:ea typeface="Tahoma"/>
                <a:cs typeface="Tahoma"/>
              </a:rPr>
              <a:t> Cavity- for lesions, and ability to swallow. Will affect the amount of fluid they are taking in. </a:t>
            </a:r>
          </a:p>
          <a:p>
            <a:pPr marL="0" marR="0">
              <a:lnSpc>
                <a:spcPct val="107000"/>
              </a:lnSpc>
              <a:spcBef>
                <a:spcPts val="0"/>
              </a:spcBef>
              <a:spcAft>
                <a:spcPts val="0"/>
              </a:spcAft>
            </a:pPr>
            <a:r>
              <a:rPr lang="en-US" sz="1800" dirty="0">
                <a:solidFill>
                  <a:srgbClr val="000000"/>
                </a:solidFill>
                <a:effectLst/>
                <a:latin typeface="Tahoma"/>
                <a:ea typeface="Tahoma"/>
                <a:cs typeface="Tahoma"/>
              </a:rPr>
              <a:t>	 </a:t>
            </a:r>
            <a:endParaRPr lang="en-US" sz="1200" dirty="0">
              <a:solidFill>
                <a:srgbClr val="000000"/>
              </a:solidFill>
              <a:effectLst/>
              <a:latin typeface="Tahoma"/>
              <a:ea typeface="Tahoma"/>
              <a:cs typeface="Tahoma"/>
            </a:endParaRPr>
          </a:p>
          <a:p>
            <a:pPr marL="0" marR="0">
              <a:lnSpc>
                <a:spcPct val="107000"/>
              </a:lnSpc>
              <a:spcBef>
                <a:spcPts val="0"/>
              </a:spcBef>
              <a:spcAft>
                <a:spcPts val="0"/>
              </a:spcAft>
            </a:pPr>
            <a:r>
              <a:rPr lang="en-US" sz="1200" dirty="0">
                <a:solidFill>
                  <a:srgbClr val="000000"/>
                </a:solidFill>
                <a:effectLst/>
                <a:latin typeface="Tahoma"/>
                <a:ea typeface="Tahoma"/>
                <a:cs typeface="Tahoma"/>
              </a:rPr>
              <a:t>Skin- </a:t>
            </a:r>
            <a:r>
              <a:rPr lang="en-US" dirty="0">
                <a:solidFill>
                  <a:srgbClr val="000000"/>
                </a:solidFill>
                <a:latin typeface="Tahoma"/>
                <a:ea typeface="Tahoma"/>
                <a:cs typeface="Tahoma"/>
              </a:rPr>
              <a:t>perineum. Excoriation present?</a:t>
            </a:r>
            <a:endParaRPr lang="en-US" dirty="0">
              <a:solidFill>
                <a:srgbClr val="000000"/>
              </a:solidFill>
              <a:effectLst/>
              <a:latin typeface="Tahoma"/>
              <a:ea typeface="Tahoma"/>
              <a:cs typeface="Tahoma"/>
            </a:endParaRPr>
          </a:p>
          <a:p>
            <a:pPr marL="0" marR="0">
              <a:lnSpc>
                <a:spcPct val="107000"/>
              </a:lnSpc>
              <a:spcBef>
                <a:spcPts val="0"/>
              </a:spcBef>
            </a:pPr>
            <a:endParaRPr lang="en-US" sz="1200" dirty="0">
              <a:solidFill>
                <a:srgbClr val="000000"/>
              </a:solidFill>
              <a:effectLst/>
              <a:latin typeface="Tahoma"/>
              <a:ea typeface="Tahoma"/>
              <a:cs typeface="Tahoma"/>
            </a:endParaRPr>
          </a:p>
        </p:txBody>
      </p:sp>
      <p:sp>
        <p:nvSpPr>
          <p:cNvPr id="4" name="Slide Number Placeholder 3">
            <a:extLst>
              <a:ext uri="{FF2B5EF4-FFF2-40B4-BE49-F238E27FC236}">
                <a16:creationId xmlns:a16="http://schemas.microsoft.com/office/drawing/2014/main" id="{22E6F45F-D2DD-8C7F-853C-EF150787FC9B}"/>
              </a:ext>
            </a:extLst>
          </p:cNvPr>
          <p:cNvSpPr>
            <a:spLocks noGrp="1"/>
          </p:cNvSpPr>
          <p:nvPr>
            <p:ph type="sldNum" sz="quarter" idx="5"/>
          </p:nvPr>
        </p:nvSpPr>
        <p:spPr/>
        <p:txBody>
          <a:bodyPr/>
          <a:lstStyle/>
          <a:p>
            <a:fld id="{B63359F2-43EF-4812-9DC0-98C0B1A40681}" type="slidenum">
              <a:rPr lang="en-US" smtClean="0"/>
              <a:t>66</a:t>
            </a:fld>
            <a:endParaRPr lang="en-US"/>
          </a:p>
        </p:txBody>
      </p:sp>
    </p:spTree>
    <p:extLst>
      <p:ext uri="{BB962C8B-B14F-4D97-AF65-F5344CB8AC3E}">
        <p14:creationId xmlns:p14="http://schemas.microsoft.com/office/powerpoint/2010/main" val="233798355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just two of the common illnesses that we encounter with the urinary system. </a:t>
            </a:r>
          </a:p>
          <a:p>
            <a:endParaRPr lang="en-US" dirty="0"/>
          </a:p>
          <a:p>
            <a:r>
              <a:rPr lang="en-US" dirty="0"/>
              <a:t>Can anyone tell me what symptoms patients may exhibit with each? What are we assessing?</a:t>
            </a:r>
          </a:p>
          <a:p>
            <a:endParaRPr lang="en-US" dirty="0"/>
          </a:p>
        </p:txBody>
      </p:sp>
      <p:sp>
        <p:nvSpPr>
          <p:cNvPr id="4" name="Slide Number Placeholder 3"/>
          <p:cNvSpPr>
            <a:spLocks noGrp="1"/>
          </p:cNvSpPr>
          <p:nvPr>
            <p:ph type="sldNum" sz="quarter" idx="5"/>
          </p:nvPr>
        </p:nvSpPr>
        <p:spPr/>
        <p:txBody>
          <a:bodyPr/>
          <a:lstStyle/>
          <a:p>
            <a:fld id="{C21EE325-AAEA-495B-8A29-E1BCC34D89F1}" type="slidenum">
              <a:rPr lang="en-US" smtClean="0"/>
              <a:t>67</a:t>
            </a:fld>
            <a:endParaRPr lang="en-US"/>
          </a:p>
        </p:txBody>
      </p:sp>
    </p:spTree>
    <p:extLst>
      <p:ext uri="{BB962C8B-B14F-4D97-AF65-F5344CB8AC3E}">
        <p14:creationId xmlns:p14="http://schemas.microsoft.com/office/powerpoint/2010/main" val="84635130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your patient is independent, they may or may not have an indwelling urinary catheter and you will need to use a measurement device (hat) to assess their urine output or ask them the following questions. </a:t>
            </a:r>
          </a:p>
        </p:txBody>
      </p:sp>
      <p:sp>
        <p:nvSpPr>
          <p:cNvPr id="4" name="Slide Number Placeholder 3"/>
          <p:cNvSpPr>
            <a:spLocks noGrp="1"/>
          </p:cNvSpPr>
          <p:nvPr>
            <p:ph type="sldNum" sz="quarter" idx="5"/>
          </p:nvPr>
        </p:nvSpPr>
        <p:spPr/>
        <p:txBody>
          <a:bodyPr/>
          <a:lstStyle/>
          <a:p>
            <a:fld id="{C21EE325-AAEA-495B-8A29-E1BCC34D89F1}" type="slidenum">
              <a:rPr lang="en-US" smtClean="0"/>
              <a:t>68</a:t>
            </a:fld>
            <a:endParaRPr lang="en-US"/>
          </a:p>
        </p:txBody>
      </p:sp>
    </p:spTree>
    <p:extLst>
      <p:ext uri="{BB962C8B-B14F-4D97-AF65-F5344CB8AC3E}">
        <p14:creationId xmlns:p14="http://schemas.microsoft.com/office/powerpoint/2010/main" val="48221403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different types of cells that make up our muscles. </a:t>
            </a:r>
          </a:p>
        </p:txBody>
      </p:sp>
      <p:sp>
        <p:nvSpPr>
          <p:cNvPr id="4" name="Slide Number Placeholder 3"/>
          <p:cNvSpPr>
            <a:spLocks noGrp="1"/>
          </p:cNvSpPr>
          <p:nvPr>
            <p:ph type="sldNum" sz="quarter" idx="5"/>
          </p:nvPr>
        </p:nvSpPr>
        <p:spPr/>
        <p:txBody>
          <a:bodyPr/>
          <a:lstStyle/>
          <a:p>
            <a:fld id="{C21EE325-AAEA-495B-8A29-E1BCC34D89F1}" type="slidenum">
              <a:rPr lang="en-US" smtClean="0"/>
              <a:t>70</a:t>
            </a:fld>
            <a:endParaRPr lang="en-US"/>
          </a:p>
        </p:txBody>
      </p:sp>
    </p:spTree>
    <p:extLst>
      <p:ext uri="{BB962C8B-B14F-4D97-AF65-F5344CB8AC3E}">
        <p14:creationId xmlns:p14="http://schemas.microsoft.com/office/powerpoint/2010/main" val="221052545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b="1" dirty="0">
                <a:solidFill>
                  <a:schemeClr val="accent1"/>
                </a:solidFill>
              </a:rPr>
              <a:t>Objective Assessment</a:t>
            </a:r>
          </a:p>
          <a:p>
            <a:pPr fontAlgn="t"/>
            <a:r>
              <a:rPr lang="en-US" dirty="0">
                <a:solidFill>
                  <a:schemeClr val="accent1"/>
                </a:solidFill>
              </a:rPr>
              <a:t>The objective examination follows the sequence of:</a:t>
            </a:r>
          </a:p>
          <a:p>
            <a:pPr marL="342900" lvl="0" indent="-342900" fontAlgn="t">
              <a:buFont typeface="+mj-lt"/>
              <a:buAutoNum type="arabicPeriod"/>
            </a:pPr>
            <a:r>
              <a:rPr lang="en-US" dirty="0">
                <a:solidFill>
                  <a:schemeClr val="accent1"/>
                </a:solidFill>
              </a:rPr>
              <a:t>Inspection</a:t>
            </a:r>
          </a:p>
          <a:p>
            <a:pPr marL="342900" lvl="0" indent="-342900" fontAlgn="t">
              <a:buFont typeface="+mj-lt"/>
              <a:buAutoNum type="arabicPeriod"/>
            </a:pPr>
            <a:r>
              <a:rPr lang="en-US" dirty="0">
                <a:solidFill>
                  <a:schemeClr val="accent1"/>
                </a:solidFill>
              </a:rPr>
              <a:t>Palpation</a:t>
            </a:r>
          </a:p>
          <a:p>
            <a:pPr marL="342900" lvl="0" indent="-342900" fontAlgn="t">
              <a:buFont typeface="+mj-lt"/>
              <a:buAutoNum type="arabicPeriod"/>
            </a:pPr>
            <a:r>
              <a:rPr lang="en-US" dirty="0">
                <a:solidFill>
                  <a:schemeClr val="accent1"/>
                </a:solidFill>
              </a:rPr>
              <a:t>Range of Motion (ROM)</a:t>
            </a:r>
          </a:p>
          <a:p>
            <a:pPr marL="342900" lvl="0" indent="-342900" fontAlgn="t">
              <a:buFont typeface="+mj-lt"/>
              <a:buAutoNum type="arabicPeriod"/>
            </a:pPr>
            <a:r>
              <a:rPr lang="en-US" dirty="0">
                <a:solidFill>
                  <a:schemeClr val="accent1"/>
                </a:solidFill>
              </a:rPr>
              <a:t>Muscle Strength Testing</a:t>
            </a:r>
          </a:p>
          <a:p>
            <a:pPr marL="342900" lvl="0" indent="-342900" fontAlgn="t">
              <a:buFont typeface="+mj-lt"/>
              <a:buAutoNum type="arabicPeriod"/>
            </a:pPr>
            <a:r>
              <a:rPr lang="en-US" dirty="0">
                <a:solidFill>
                  <a:schemeClr val="accent1"/>
                </a:solidFill>
              </a:rPr>
              <a:t>Functional Assessment</a:t>
            </a:r>
          </a:p>
          <a:p>
            <a:endParaRPr lang="en-US" dirty="0"/>
          </a:p>
        </p:txBody>
      </p:sp>
      <p:sp>
        <p:nvSpPr>
          <p:cNvPr id="4" name="Slide Number Placeholder 3"/>
          <p:cNvSpPr>
            <a:spLocks noGrp="1"/>
          </p:cNvSpPr>
          <p:nvPr>
            <p:ph type="sldNum" sz="quarter" idx="5"/>
          </p:nvPr>
        </p:nvSpPr>
        <p:spPr/>
        <p:txBody>
          <a:bodyPr/>
          <a:lstStyle/>
          <a:p>
            <a:fld id="{C21EE325-AAEA-495B-8A29-E1BCC34D89F1}" type="slidenum">
              <a:rPr lang="en-US" smtClean="0"/>
              <a:t>71</a:t>
            </a:fld>
            <a:endParaRPr lang="en-US"/>
          </a:p>
        </p:txBody>
      </p:sp>
    </p:spTree>
    <p:extLst>
      <p:ext uri="{BB962C8B-B14F-4D97-AF65-F5344CB8AC3E}">
        <p14:creationId xmlns:p14="http://schemas.microsoft.com/office/powerpoint/2010/main" val="333799232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b="1" dirty="0">
                <a:solidFill>
                  <a:schemeClr val="accent1"/>
                </a:solidFill>
              </a:rPr>
              <a:t>1. Inspection</a:t>
            </a:r>
          </a:p>
          <a:p>
            <a:pPr fontAlgn="t"/>
            <a:r>
              <a:rPr lang="en-US" dirty="0">
                <a:solidFill>
                  <a:schemeClr val="accent1"/>
                </a:solidFill>
              </a:rPr>
              <a:t>Inspect all major joints, muscles, and bones for:</a:t>
            </a:r>
          </a:p>
          <a:p>
            <a:pPr marL="342900" lvl="0" indent="-342900" fontAlgn="t">
              <a:buFont typeface="Arial" panose="020B0604020202020204" pitchFamily="34" charset="0"/>
              <a:buChar char="•"/>
            </a:pPr>
            <a:r>
              <a:rPr lang="en-US" dirty="0">
                <a:solidFill>
                  <a:schemeClr val="accent1"/>
                </a:solidFill>
              </a:rPr>
              <a:t>Symmetry</a:t>
            </a:r>
          </a:p>
          <a:p>
            <a:pPr marL="342900" lvl="0" indent="-342900" fontAlgn="t">
              <a:buFont typeface="Arial" panose="020B0604020202020204" pitchFamily="34" charset="0"/>
              <a:buChar char="•"/>
            </a:pPr>
            <a:r>
              <a:rPr lang="en-US" dirty="0">
                <a:solidFill>
                  <a:schemeClr val="accent1"/>
                </a:solidFill>
              </a:rPr>
              <a:t>Alignment</a:t>
            </a:r>
          </a:p>
          <a:p>
            <a:pPr marL="342900" lvl="0" indent="-342900" fontAlgn="t">
              <a:buFont typeface="Arial" panose="020B0604020202020204" pitchFamily="34" charset="0"/>
              <a:buChar char="•"/>
            </a:pPr>
            <a:r>
              <a:rPr lang="en-US" dirty="0">
                <a:solidFill>
                  <a:schemeClr val="accent1"/>
                </a:solidFill>
              </a:rPr>
              <a:t>Deformities</a:t>
            </a:r>
          </a:p>
          <a:p>
            <a:pPr marL="342900" lvl="0" indent="-342900" fontAlgn="t">
              <a:buFont typeface="Arial" panose="020B0604020202020204" pitchFamily="34" charset="0"/>
              <a:buChar char="•"/>
            </a:pPr>
            <a:r>
              <a:rPr lang="en-US" dirty="0">
                <a:solidFill>
                  <a:schemeClr val="accent1"/>
                </a:solidFill>
              </a:rPr>
              <a:t>Swelling</a:t>
            </a:r>
          </a:p>
          <a:p>
            <a:pPr marL="342900" lvl="0" indent="-342900" fontAlgn="t">
              <a:buFont typeface="Arial" panose="020B0604020202020204" pitchFamily="34" charset="0"/>
              <a:buChar char="•"/>
            </a:pPr>
            <a:r>
              <a:rPr lang="en-US" dirty="0">
                <a:solidFill>
                  <a:schemeClr val="accent1"/>
                </a:solidFill>
              </a:rPr>
              <a:t>Redness</a:t>
            </a:r>
          </a:p>
          <a:p>
            <a:pPr marL="342900" lvl="0" indent="-342900" fontAlgn="t">
              <a:buFont typeface="Arial" panose="020B0604020202020204" pitchFamily="34" charset="0"/>
              <a:buChar char="•"/>
            </a:pPr>
            <a:r>
              <a:rPr lang="en-US" dirty="0">
                <a:solidFill>
                  <a:schemeClr val="accent1"/>
                </a:solidFill>
              </a:rPr>
              <a:t>Muscle size</a:t>
            </a:r>
          </a:p>
          <a:p>
            <a:pPr marL="342900" lvl="0" indent="-342900" fontAlgn="t">
              <a:buFont typeface="Arial" panose="020B0604020202020204" pitchFamily="34" charset="0"/>
              <a:buChar char="•"/>
            </a:pPr>
            <a:r>
              <a:rPr lang="en-US" dirty="0">
                <a:solidFill>
                  <a:schemeClr val="accent1"/>
                </a:solidFill>
              </a:rPr>
              <a:t>Muscle atrophy</a:t>
            </a:r>
          </a:p>
          <a:p>
            <a:pPr marL="342900" lvl="0" indent="-342900" fontAlgn="t">
              <a:buFont typeface="Arial" panose="020B0604020202020204" pitchFamily="34" charset="0"/>
              <a:buChar char="•"/>
            </a:pPr>
            <a:r>
              <a:rPr lang="en-US" dirty="0">
                <a:solidFill>
                  <a:schemeClr val="accent1"/>
                </a:solidFill>
              </a:rPr>
              <a:t>Posture</a:t>
            </a:r>
          </a:p>
          <a:p>
            <a:pPr marL="342900" lvl="0" indent="-342900" fontAlgn="t">
              <a:buFont typeface="Arial" panose="020B0604020202020204" pitchFamily="34" charset="0"/>
              <a:buChar char="•"/>
            </a:pPr>
            <a:r>
              <a:rPr lang="en-US" dirty="0">
                <a:solidFill>
                  <a:schemeClr val="accent1"/>
                </a:solidFill>
              </a:rPr>
              <a:t>Gait</a:t>
            </a:r>
          </a:p>
          <a:p>
            <a:pPr fontAlgn="t"/>
            <a:r>
              <a:rPr lang="en-US" b="1" dirty="0">
                <a:solidFill>
                  <a:schemeClr val="accent1"/>
                </a:solidFill>
              </a:rPr>
              <a:t>Normal Findings</a:t>
            </a:r>
          </a:p>
          <a:p>
            <a:pPr marL="342900" lvl="0" indent="-342900" fontAlgn="t">
              <a:buFont typeface="Arial" panose="020B0604020202020204" pitchFamily="34" charset="0"/>
              <a:buChar char="•"/>
            </a:pPr>
            <a:r>
              <a:rPr lang="en-US" dirty="0">
                <a:solidFill>
                  <a:schemeClr val="accent1"/>
                </a:solidFill>
              </a:rPr>
              <a:t>Symmetrical joints</a:t>
            </a:r>
          </a:p>
          <a:p>
            <a:pPr marL="342900" lvl="0" indent="-342900" fontAlgn="t">
              <a:buFont typeface="Arial" panose="020B0604020202020204" pitchFamily="34" charset="0"/>
              <a:buChar char="•"/>
            </a:pPr>
            <a:r>
              <a:rPr lang="en-US" dirty="0">
                <a:solidFill>
                  <a:schemeClr val="accent1"/>
                </a:solidFill>
              </a:rPr>
              <a:t>No swelling or deformity</a:t>
            </a:r>
          </a:p>
          <a:p>
            <a:pPr marL="342900" lvl="0" indent="-342900" fontAlgn="t">
              <a:buFont typeface="Arial" panose="020B0604020202020204" pitchFamily="34" charset="0"/>
              <a:buChar char="•"/>
            </a:pPr>
            <a:r>
              <a:rPr lang="en-US" dirty="0">
                <a:solidFill>
                  <a:schemeClr val="accent1"/>
                </a:solidFill>
              </a:rPr>
              <a:t>Upright posture</a:t>
            </a:r>
          </a:p>
          <a:p>
            <a:pPr marL="342900" lvl="0" indent="-342900" fontAlgn="t">
              <a:buFont typeface="Arial" panose="020B0604020202020204" pitchFamily="34" charset="0"/>
              <a:buChar char="•"/>
            </a:pPr>
            <a:r>
              <a:rPr lang="en-US" dirty="0">
                <a:solidFill>
                  <a:schemeClr val="accent1"/>
                </a:solidFill>
              </a:rPr>
              <a:t>Smooth, coordinated gait</a:t>
            </a:r>
          </a:p>
          <a:p>
            <a:pPr marL="342900" lvl="0" indent="-342900" fontAlgn="t">
              <a:buFont typeface="Arial" panose="020B0604020202020204" pitchFamily="34" charset="0"/>
              <a:buChar char="•"/>
            </a:pPr>
            <a:r>
              <a:rPr lang="en-US" dirty="0">
                <a:solidFill>
                  <a:schemeClr val="accent1"/>
                </a:solidFill>
              </a:rPr>
              <a:t>Equal muscle development bilaterally</a:t>
            </a:r>
            <a:endParaRPr lang="en-US" dirty="0"/>
          </a:p>
        </p:txBody>
      </p:sp>
      <p:sp>
        <p:nvSpPr>
          <p:cNvPr id="4" name="Slide Number Placeholder 3"/>
          <p:cNvSpPr>
            <a:spLocks noGrp="1"/>
          </p:cNvSpPr>
          <p:nvPr>
            <p:ph type="sldNum" sz="quarter" idx="5"/>
          </p:nvPr>
        </p:nvSpPr>
        <p:spPr/>
        <p:txBody>
          <a:bodyPr/>
          <a:lstStyle/>
          <a:p>
            <a:fld id="{C21EE325-AAEA-495B-8A29-E1BCC34D89F1}" type="slidenum">
              <a:rPr lang="en-US" smtClean="0"/>
              <a:t>72</a:t>
            </a:fld>
            <a:endParaRPr lang="en-US"/>
          </a:p>
        </p:txBody>
      </p:sp>
    </p:spTree>
    <p:extLst>
      <p:ext uri="{BB962C8B-B14F-4D97-AF65-F5344CB8AC3E}">
        <p14:creationId xmlns:p14="http://schemas.microsoft.com/office/powerpoint/2010/main" val="258796616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b="1" dirty="0">
                <a:solidFill>
                  <a:schemeClr val="accent1"/>
                </a:solidFill>
              </a:rPr>
              <a:t>2. Palpation</a:t>
            </a:r>
          </a:p>
          <a:p>
            <a:pPr fontAlgn="t"/>
            <a:r>
              <a:rPr lang="en-US" dirty="0">
                <a:solidFill>
                  <a:schemeClr val="accent1"/>
                </a:solidFill>
              </a:rPr>
              <a:t>Palpate joints and muscles assessing for:</a:t>
            </a:r>
          </a:p>
          <a:p>
            <a:pPr marL="342900" lvl="0" indent="-342900" fontAlgn="t">
              <a:buFont typeface="Arial" panose="020B0604020202020204" pitchFamily="34" charset="0"/>
              <a:buChar char="•"/>
            </a:pPr>
            <a:r>
              <a:rPr lang="en-US" dirty="0">
                <a:solidFill>
                  <a:schemeClr val="accent1"/>
                </a:solidFill>
              </a:rPr>
              <a:t>Tenderness</a:t>
            </a:r>
          </a:p>
          <a:p>
            <a:pPr marL="342900" lvl="0" indent="-342900" fontAlgn="t">
              <a:buFont typeface="Arial" panose="020B0604020202020204" pitchFamily="34" charset="0"/>
              <a:buChar char="•"/>
            </a:pPr>
            <a:r>
              <a:rPr lang="en-US" dirty="0">
                <a:solidFill>
                  <a:schemeClr val="accent1"/>
                </a:solidFill>
              </a:rPr>
              <a:t>Warmth</a:t>
            </a:r>
          </a:p>
          <a:p>
            <a:pPr marL="342900" lvl="0" indent="-342900" fontAlgn="t">
              <a:buFont typeface="Arial" panose="020B0604020202020204" pitchFamily="34" charset="0"/>
              <a:buChar char="•"/>
            </a:pPr>
            <a:r>
              <a:rPr lang="en-US" dirty="0">
                <a:solidFill>
                  <a:schemeClr val="accent1"/>
                </a:solidFill>
              </a:rPr>
              <a:t>Swelling</a:t>
            </a:r>
          </a:p>
          <a:p>
            <a:pPr marL="342900" lvl="0" indent="-342900" fontAlgn="t">
              <a:buFont typeface="Arial" panose="020B0604020202020204" pitchFamily="34" charset="0"/>
              <a:buChar char="•"/>
            </a:pPr>
            <a:r>
              <a:rPr lang="en-US" dirty="0">
                <a:solidFill>
                  <a:schemeClr val="accent1"/>
                </a:solidFill>
              </a:rPr>
              <a:t>Crepitus</a:t>
            </a:r>
          </a:p>
          <a:p>
            <a:pPr marL="342900" lvl="0" indent="-342900" fontAlgn="t">
              <a:buFont typeface="Arial" panose="020B0604020202020204" pitchFamily="34" charset="0"/>
              <a:buChar char="•"/>
            </a:pPr>
            <a:r>
              <a:rPr lang="en-US" dirty="0">
                <a:solidFill>
                  <a:schemeClr val="accent1"/>
                </a:solidFill>
              </a:rPr>
              <a:t>Muscle tone</a:t>
            </a:r>
          </a:p>
          <a:p>
            <a:pPr marL="342900" lvl="0" indent="-342900" fontAlgn="t">
              <a:buFont typeface="Arial" panose="020B0604020202020204" pitchFamily="34" charset="0"/>
              <a:buChar char="•"/>
            </a:pPr>
            <a:r>
              <a:rPr lang="en-US" dirty="0">
                <a:solidFill>
                  <a:schemeClr val="accent1"/>
                </a:solidFill>
              </a:rPr>
              <a:t>Masses</a:t>
            </a:r>
          </a:p>
          <a:p>
            <a:pPr fontAlgn="t"/>
            <a:r>
              <a:rPr lang="en-US" b="1" dirty="0">
                <a:solidFill>
                  <a:schemeClr val="accent1"/>
                </a:solidFill>
              </a:rPr>
              <a:t>Normal Findings</a:t>
            </a:r>
          </a:p>
          <a:p>
            <a:pPr marL="342900" lvl="0" indent="-342900" fontAlgn="t">
              <a:buFont typeface="Arial" panose="020B0604020202020204" pitchFamily="34" charset="0"/>
              <a:buChar char="•"/>
            </a:pPr>
            <a:r>
              <a:rPr lang="en-US" dirty="0">
                <a:solidFill>
                  <a:schemeClr val="accent1"/>
                </a:solidFill>
              </a:rPr>
              <a:t>No tenderness</a:t>
            </a:r>
          </a:p>
          <a:p>
            <a:pPr marL="342900" lvl="0" indent="-342900" fontAlgn="t">
              <a:buFont typeface="Arial" panose="020B0604020202020204" pitchFamily="34" charset="0"/>
              <a:buChar char="•"/>
            </a:pPr>
            <a:r>
              <a:rPr lang="en-US" dirty="0">
                <a:solidFill>
                  <a:schemeClr val="accent1"/>
                </a:solidFill>
              </a:rPr>
              <a:t>No heat or swelling</a:t>
            </a:r>
          </a:p>
          <a:p>
            <a:pPr marL="342900" lvl="0" indent="-342900" fontAlgn="t">
              <a:buFont typeface="Arial" panose="020B0604020202020204" pitchFamily="34" charset="0"/>
              <a:buChar char="•"/>
            </a:pPr>
            <a:r>
              <a:rPr lang="en-US" dirty="0">
                <a:solidFill>
                  <a:schemeClr val="accent1"/>
                </a:solidFill>
              </a:rPr>
              <a:t>Firm muscle tone</a:t>
            </a:r>
          </a:p>
          <a:p>
            <a:pPr marL="342900" lvl="0" indent="-342900" fontAlgn="t">
              <a:buFont typeface="Arial" panose="020B0604020202020204" pitchFamily="34" charset="0"/>
              <a:buChar char="•"/>
            </a:pPr>
            <a:r>
              <a:rPr lang="en-US" dirty="0">
                <a:solidFill>
                  <a:schemeClr val="accent1"/>
                </a:solidFill>
              </a:rPr>
              <a:t>No crepitation during joint movement</a:t>
            </a:r>
            <a:endParaRPr lang="en-US" dirty="0"/>
          </a:p>
        </p:txBody>
      </p:sp>
      <p:sp>
        <p:nvSpPr>
          <p:cNvPr id="4" name="Slide Number Placeholder 3"/>
          <p:cNvSpPr>
            <a:spLocks noGrp="1"/>
          </p:cNvSpPr>
          <p:nvPr>
            <p:ph type="sldNum" sz="quarter" idx="5"/>
          </p:nvPr>
        </p:nvSpPr>
        <p:spPr/>
        <p:txBody>
          <a:bodyPr/>
          <a:lstStyle/>
          <a:p>
            <a:fld id="{C21EE325-AAEA-495B-8A29-E1BCC34D89F1}" type="slidenum">
              <a:rPr lang="en-US" smtClean="0"/>
              <a:t>73</a:t>
            </a:fld>
            <a:endParaRPr lang="en-US"/>
          </a:p>
        </p:txBody>
      </p:sp>
    </p:spTree>
    <p:extLst>
      <p:ext uri="{BB962C8B-B14F-4D97-AF65-F5344CB8AC3E}">
        <p14:creationId xmlns:p14="http://schemas.microsoft.com/office/powerpoint/2010/main" val="235533369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b="1" dirty="0">
                <a:solidFill>
                  <a:schemeClr val="accent1"/>
                </a:solidFill>
              </a:rPr>
              <a:t>Unless your patient has an issue with ROM/a joint specifically we would not necessarily complete a full ROM assessment. This is specific </a:t>
            </a:r>
            <a:r>
              <a:rPr lang="en-US" b="1">
                <a:solidFill>
                  <a:schemeClr val="accent1"/>
                </a:solidFill>
              </a:rPr>
              <a:t>to patient. </a:t>
            </a:r>
          </a:p>
          <a:p>
            <a:pPr fontAlgn="t"/>
            <a:r>
              <a:rPr lang="en-US" b="1" dirty="0">
                <a:solidFill>
                  <a:schemeClr val="accent1"/>
                </a:solidFill>
              </a:rPr>
              <a:t>3. Range of Motion (ROM)</a:t>
            </a:r>
          </a:p>
          <a:p>
            <a:pPr fontAlgn="t"/>
            <a:r>
              <a:rPr lang="en-US" dirty="0">
                <a:solidFill>
                  <a:schemeClr val="accent1"/>
                </a:solidFill>
              </a:rPr>
              <a:t>Assess active ROM of:</a:t>
            </a:r>
          </a:p>
          <a:p>
            <a:pPr marL="342900" lvl="0" indent="-342900" fontAlgn="t">
              <a:buFont typeface="Arial" panose="020B0604020202020204" pitchFamily="34" charset="0"/>
              <a:buChar char="•"/>
            </a:pPr>
            <a:r>
              <a:rPr lang="en-US" dirty="0">
                <a:solidFill>
                  <a:schemeClr val="accent1"/>
                </a:solidFill>
              </a:rPr>
              <a:t>Cervical spine</a:t>
            </a:r>
          </a:p>
          <a:p>
            <a:pPr marL="342900" lvl="0" indent="-342900" fontAlgn="t">
              <a:buFont typeface="Arial" panose="020B0604020202020204" pitchFamily="34" charset="0"/>
              <a:buChar char="•"/>
            </a:pPr>
            <a:r>
              <a:rPr lang="en-US" dirty="0">
                <a:solidFill>
                  <a:schemeClr val="accent1"/>
                </a:solidFill>
              </a:rPr>
              <a:t>Shoulders</a:t>
            </a:r>
          </a:p>
          <a:p>
            <a:pPr marL="342900" lvl="0" indent="-342900" fontAlgn="t">
              <a:buFont typeface="Arial" panose="020B0604020202020204" pitchFamily="34" charset="0"/>
              <a:buChar char="•"/>
            </a:pPr>
            <a:r>
              <a:rPr lang="en-US" dirty="0">
                <a:solidFill>
                  <a:schemeClr val="accent1"/>
                </a:solidFill>
              </a:rPr>
              <a:t>Elbows</a:t>
            </a:r>
          </a:p>
          <a:p>
            <a:pPr marL="342900" lvl="0" indent="-342900" fontAlgn="t">
              <a:buFont typeface="Arial" panose="020B0604020202020204" pitchFamily="34" charset="0"/>
              <a:buChar char="•"/>
            </a:pPr>
            <a:r>
              <a:rPr lang="en-US" dirty="0">
                <a:solidFill>
                  <a:schemeClr val="accent1"/>
                </a:solidFill>
              </a:rPr>
              <a:t>Wrists</a:t>
            </a:r>
          </a:p>
          <a:p>
            <a:pPr marL="342900" lvl="0" indent="-342900" fontAlgn="t">
              <a:buFont typeface="Arial" panose="020B0604020202020204" pitchFamily="34" charset="0"/>
              <a:buChar char="•"/>
            </a:pPr>
            <a:r>
              <a:rPr lang="en-US" dirty="0">
                <a:solidFill>
                  <a:schemeClr val="accent1"/>
                </a:solidFill>
              </a:rPr>
              <a:t>Fingers</a:t>
            </a:r>
          </a:p>
          <a:p>
            <a:pPr marL="342900" lvl="0" indent="-342900" fontAlgn="t">
              <a:buFont typeface="Arial" panose="020B0604020202020204" pitchFamily="34" charset="0"/>
              <a:buChar char="•"/>
            </a:pPr>
            <a:r>
              <a:rPr lang="en-US" dirty="0">
                <a:solidFill>
                  <a:schemeClr val="accent1"/>
                </a:solidFill>
              </a:rPr>
              <a:t>Hips</a:t>
            </a:r>
          </a:p>
          <a:p>
            <a:pPr marL="342900" lvl="0" indent="-342900" fontAlgn="t">
              <a:buFont typeface="Arial" panose="020B0604020202020204" pitchFamily="34" charset="0"/>
              <a:buChar char="•"/>
            </a:pPr>
            <a:r>
              <a:rPr lang="en-US" dirty="0">
                <a:solidFill>
                  <a:schemeClr val="accent1"/>
                </a:solidFill>
              </a:rPr>
              <a:t>Knees</a:t>
            </a:r>
          </a:p>
          <a:p>
            <a:pPr marL="342900" lvl="0" indent="-342900" fontAlgn="t">
              <a:buFont typeface="Arial" panose="020B0604020202020204" pitchFamily="34" charset="0"/>
              <a:buChar char="•"/>
            </a:pPr>
            <a:r>
              <a:rPr lang="en-US" dirty="0">
                <a:solidFill>
                  <a:schemeClr val="accent1"/>
                </a:solidFill>
              </a:rPr>
              <a:t>Ankles</a:t>
            </a:r>
          </a:p>
          <a:p>
            <a:pPr marL="342900" lvl="0" indent="-342900" fontAlgn="t">
              <a:buFont typeface="Arial" panose="020B0604020202020204" pitchFamily="34" charset="0"/>
              <a:buChar char="•"/>
            </a:pPr>
            <a:r>
              <a:rPr lang="en-US" dirty="0">
                <a:solidFill>
                  <a:schemeClr val="accent1"/>
                </a:solidFill>
              </a:rPr>
              <a:t>Toes</a:t>
            </a:r>
          </a:p>
          <a:p>
            <a:pPr fontAlgn="t"/>
            <a:r>
              <a:rPr lang="en-US" dirty="0">
                <a:solidFill>
                  <a:schemeClr val="accent1"/>
                </a:solidFill>
              </a:rPr>
              <a:t>Evaluate:</a:t>
            </a:r>
          </a:p>
          <a:p>
            <a:pPr marL="342900" lvl="0" indent="-342900" fontAlgn="t">
              <a:buFont typeface="Arial" panose="020B0604020202020204" pitchFamily="34" charset="0"/>
              <a:buChar char="•"/>
            </a:pPr>
            <a:r>
              <a:rPr lang="en-US" dirty="0">
                <a:solidFill>
                  <a:schemeClr val="accent1"/>
                </a:solidFill>
              </a:rPr>
              <a:t>Flexion</a:t>
            </a:r>
          </a:p>
          <a:p>
            <a:pPr marL="342900" lvl="0" indent="-342900" fontAlgn="t">
              <a:buFont typeface="Arial" panose="020B0604020202020204" pitchFamily="34" charset="0"/>
              <a:buChar char="•"/>
            </a:pPr>
            <a:r>
              <a:rPr lang="en-US" dirty="0">
                <a:solidFill>
                  <a:schemeClr val="accent1"/>
                </a:solidFill>
              </a:rPr>
              <a:t>Extension</a:t>
            </a:r>
          </a:p>
          <a:p>
            <a:pPr marL="342900" lvl="0" indent="-342900" fontAlgn="t">
              <a:buFont typeface="Arial" panose="020B0604020202020204" pitchFamily="34" charset="0"/>
              <a:buChar char="•"/>
            </a:pPr>
            <a:r>
              <a:rPr lang="en-US" dirty="0">
                <a:solidFill>
                  <a:schemeClr val="accent1"/>
                </a:solidFill>
              </a:rPr>
              <a:t>Hyperextension</a:t>
            </a:r>
          </a:p>
          <a:p>
            <a:pPr marL="342900" lvl="0" indent="-342900" fontAlgn="t">
              <a:buFont typeface="Arial" panose="020B0604020202020204" pitchFamily="34" charset="0"/>
              <a:buChar char="•"/>
            </a:pPr>
            <a:r>
              <a:rPr lang="en-US" dirty="0">
                <a:solidFill>
                  <a:schemeClr val="accent1"/>
                </a:solidFill>
              </a:rPr>
              <a:t>Abduction</a:t>
            </a:r>
          </a:p>
          <a:p>
            <a:pPr marL="342900" lvl="0" indent="-342900" fontAlgn="t">
              <a:buFont typeface="Arial" panose="020B0604020202020204" pitchFamily="34" charset="0"/>
              <a:buChar char="•"/>
            </a:pPr>
            <a:r>
              <a:rPr lang="en-US" dirty="0">
                <a:solidFill>
                  <a:schemeClr val="accent1"/>
                </a:solidFill>
              </a:rPr>
              <a:t>Adduction</a:t>
            </a:r>
          </a:p>
          <a:p>
            <a:pPr marL="342900" lvl="0" indent="-342900" fontAlgn="t">
              <a:buFont typeface="Arial" panose="020B0604020202020204" pitchFamily="34" charset="0"/>
              <a:buChar char="•"/>
            </a:pPr>
            <a:r>
              <a:rPr lang="en-US" dirty="0">
                <a:solidFill>
                  <a:schemeClr val="accent1"/>
                </a:solidFill>
              </a:rPr>
              <a:t>Rotation</a:t>
            </a:r>
          </a:p>
          <a:p>
            <a:pPr fontAlgn="t"/>
            <a:r>
              <a:rPr lang="en-US" b="1" dirty="0">
                <a:solidFill>
                  <a:schemeClr val="accent1"/>
                </a:solidFill>
              </a:rPr>
              <a:t>Normal Findings</a:t>
            </a:r>
          </a:p>
          <a:p>
            <a:pPr marL="342900" lvl="0" indent="-342900" fontAlgn="t">
              <a:buFont typeface="Arial" panose="020B0604020202020204" pitchFamily="34" charset="0"/>
              <a:buChar char="•"/>
            </a:pPr>
            <a:r>
              <a:rPr lang="en-US" dirty="0">
                <a:solidFill>
                  <a:schemeClr val="accent1"/>
                </a:solidFill>
              </a:rPr>
              <a:t>Smooth, coordinated movement</a:t>
            </a:r>
          </a:p>
          <a:p>
            <a:pPr marL="342900" lvl="0" indent="-342900" fontAlgn="t">
              <a:buFont typeface="Arial" panose="020B0604020202020204" pitchFamily="34" charset="0"/>
              <a:buChar char="•"/>
            </a:pPr>
            <a:r>
              <a:rPr lang="en-US" dirty="0">
                <a:solidFill>
                  <a:schemeClr val="accent1"/>
                </a:solidFill>
              </a:rPr>
              <a:t>Full ROM without pain</a:t>
            </a:r>
          </a:p>
          <a:p>
            <a:pPr marL="342900" lvl="0" indent="-342900" fontAlgn="t">
              <a:buFont typeface="Arial" panose="020B0604020202020204" pitchFamily="34" charset="0"/>
              <a:buChar char="•"/>
            </a:pPr>
            <a:r>
              <a:rPr lang="en-US" dirty="0">
                <a:solidFill>
                  <a:schemeClr val="accent1"/>
                </a:solidFill>
              </a:rPr>
              <a:t>Equal bilaterally </a:t>
            </a:r>
            <a:endParaRPr lang="en-US" dirty="0"/>
          </a:p>
        </p:txBody>
      </p:sp>
      <p:sp>
        <p:nvSpPr>
          <p:cNvPr id="4" name="Slide Number Placeholder 3"/>
          <p:cNvSpPr>
            <a:spLocks noGrp="1"/>
          </p:cNvSpPr>
          <p:nvPr>
            <p:ph type="sldNum" sz="quarter" idx="5"/>
          </p:nvPr>
        </p:nvSpPr>
        <p:spPr/>
        <p:txBody>
          <a:bodyPr/>
          <a:lstStyle/>
          <a:p>
            <a:fld id="{C21EE325-AAEA-495B-8A29-E1BCC34D89F1}" type="slidenum">
              <a:rPr lang="en-US" smtClean="0"/>
              <a:t>74</a:t>
            </a:fld>
            <a:endParaRPr lang="en-US"/>
          </a:p>
        </p:txBody>
      </p:sp>
    </p:spTree>
    <p:extLst>
      <p:ext uri="{BB962C8B-B14F-4D97-AF65-F5344CB8AC3E}">
        <p14:creationId xmlns:p14="http://schemas.microsoft.com/office/powerpoint/2010/main" val="236767990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b="1" dirty="0">
                <a:solidFill>
                  <a:schemeClr val="accent1"/>
                </a:solidFill>
              </a:rPr>
              <a:t>4. Muscle Strength Testing</a:t>
            </a:r>
          </a:p>
          <a:p>
            <a:pPr fontAlgn="t"/>
            <a:r>
              <a:rPr lang="en-US" dirty="0">
                <a:solidFill>
                  <a:schemeClr val="accent1"/>
                </a:solidFill>
              </a:rPr>
              <a:t>Assess muscle strength against resistance:</a:t>
            </a:r>
          </a:p>
          <a:p>
            <a:pPr fontAlgn="t"/>
            <a:r>
              <a:rPr lang="en-US" b="1" dirty="0">
                <a:solidFill>
                  <a:schemeClr val="accent1"/>
                </a:solidFill>
              </a:rPr>
              <a:t>Normal Findings</a:t>
            </a:r>
          </a:p>
          <a:p>
            <a:pPr marL="342900" lvl="0" indent="-342900" fontAlgn="t">
              <a:buFont typeface="Arial" panose="020B0604020202020204" pitchFamily="34" charset="0"/>
              <a:buChar char="•"/>
            </a:pPr>
            <a:r>
              <a:rPr lang="en-US" dirty="0">
                <a:solidFill>
                  <a:schemeClr val="accent1"/>
                </a:solidFill>
              </a:rPr>
              <a:t>Muscle strength 5/5 bilaterally</a:t>
            </a:r>
          </a:p>
          <a:p>
            <a:pPr marL="342900" lvl="0" indent="-342900" fontAlgn="t">
              <a:buFont typeface="Arial" panose="020B0604020202020204" pitchFamily="34" charset="0"/>
              <a:buChar char="•"/>
            </a:pPr>
            <a:r>
              <a:rPr lang="en-US" dirty="0">
                <a:solidFill>
                  <a:schemeClr val="accent1"/>
                </a:solidFill>
              </a:rPr>
              <a:t>Equal muscle strength throughout </a:t>
            </a:r>
            <a:br>
              <a:rPr lang="en-US" dirty="0">
                <a:solidFill>
                  <a:schemeClr val="accent1"/>
                </a:solidFill>
              </a:rPr>
            </a:br>
            <a:endParaRPr lang="en-US" dirty="0">
              <a:solidFill>
                <a:schemeClr val="accent1"/>
              </a:solidFill>
            </a:endParaRPr>
          </a:p>
          <a:p>
            <a:endParaRPr lang="en-US" dirty="0"/>
          </a:p>
        </p:txBody>
      </p:sp>
      <p:sp>
        <p:nvSpPr>
          <p:cNvPr id="4" name="Slide Number Placeholder 3"/>
          <p:cNvSpPr>
            <a:spLocks noGrp="1"/>
          </p:cNvSpPr>
          <p:nvPr>
            <p:ph type="sldNum" sz="quarter" idx="5"/>
          </p:nvPr>
        </p:nvSpPr>
        <p:spPr/>
        <p:txBody>
          <a:bodyPr/>
          <a:lstStyle/>
          <a:p>
            <a:fld id="{C21EE325-AAEA-495B-8A29-E1BCC34D89F1}" type="slidenum">
              <a:rPr lang="en-US" smtClean="0"/>
              <a:t>75</a:t>
            </a:fld>
            <a:endParaRPr lang="en-US"/>
          </a:p>
        </p:txBody>
      </p:sp>
    </p:spTree>
    <p:extLst>
      <p:ext uri="{BB962C8B-B14F-4D97-AF65-F5344CB8AC3E}">
        <p14:creationId xmlns:p14="http://schemas.microsoft.com/office/powerpoint/2010/main" val="333830253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b="1" dirty="0">
                <a:solidFill>
                  <a:schemeClr val="accent1"/>
                </a:solidFill>
              </a:rPr>
              <a:t>5. Functional Assessment</a:t>
            </a:r>
          </a:p>
          <a:p>
            <a:pPr fontAlgn="t"/>
            <a:r>
              <a:rPr lang="en-US" dirty="0">
                <a:solidFill>
                  <a:schemeClr val="accent1"/>
                </a:solidFill>
              </a:rPr>
              <a:t>Observe:</a:t>
            </a:r>
          </a:p>
          <a:p>
            <a:pPr marL="342900" lvl="0" indent="-342900" fontAlgn="t">
              <a:buFont typeface="Arial" panose="020B0604020202020204" pitchFamily="34" charset="0"/>
              <a:buChar char="•"/>
            </a:pPr>
            <a:r>
              <a:rPr lang="en-US" dirty="0">
                <a:solidFill>
                  <a:schemeClr val="accent1"/>
                </a:solidFill>
              </a:rPr>
              <a:t>Walking</a:t>
            </a:r>
          </a:p>
          <a:p>
            <a:pPr marL="342900" lvl="0" indent="-342900" fontAlgn="t">
              <a:buFont typeface="Arial" panose="020B0604020202020204" pitchFamily="34" charset="0"/>
              <a:buChar char="•"/>
            </a:pPr>
            <a:r>
              <a:rPr lang="en-US" dirty="0">
                <a:solidFill>
                  <a:schemeClr val="accent1"/>
                </a:solidFill>
              </a:rPr>
              <a:t>Rising from a chair</a:t>
            </a:r>
          </a:p>
          <a:p>
            <a:pPr marL="342900" lvl="0" indent="-342900" fontAlgn="t">
              <a:buFont typeface="Arial" panose="020B0604020202020204" pitchFamily="34" charset="0"/>
              <a:buChar char="•"/>
            </a:pPr>
            <a:r>
              <a:rPr lang="en-US" dirty="0">
                <a:solidFill>
                  <a:schemeClr val="accent1"/>
                </a:solidFill>
              </a:rPr>
              <a:t>Climbing onto an examination table</a:t>
            </a:r>
          </a:p>
          <a:p>
            <a:pPr marL="342900" lvl="0" indent="-342900" fontAlgn="t">
              <a:buFont typeface="Arial" panose="020B0604020202020204" pitchFamily="34" charset="0"/>
              <a:buChar char="•"/>
            </a:pPr>
            <a:r>
              <a:rPr lang="en-US" dirty="0">
                <a:solidFill>
                  <a:schemeClr val="accent1"/>
                </a:solidFill>
              </a:rPr>
              <a:t>Fine motor activities</a:t>
            </a:r>
          </a:p>
          <a:p>
            <a:pPr marL="342900" lvl="0" indent="-342900" fontAlgn="t">
              <a:buFont typeface="Arial" panose="020B0604020202020204" pitchFamily="34" charset="0"/>
              <a:buChar char="•"/>
            </a:pPr>
            <a:r>
              <a:rPr lang="en-US" dirty="0">
                <a:solidFill>
                  <a:schemeClr val="accent1"/>
                </a:solidFill>
              </a:rPr>
              <a:t>Balance and coordination</a:t>
            </a:r>
          </a:p>
          <a:p>
            <a:pPr fontAlgn="t"/>
            <a:r>
              <a:rPr lang="en-US" b="1" dirty="0">
                <a:solidFill>
                  <a:schemeClr val="accent1"/>
                </a:solidFill>
              </a:rPr>
              <a:t>Normal Findings</a:t>
            </a:r>
          </a:p>
          <a:p>
            <a:pPr marL="342900" lvl="0" indent="-342900" fontAlgn="t">
              <a:buFont typeface="Arial" panose="020B0604020202020204" pitchFamily="34" charset="0"/>
              <a:buChar char="•"/>
            </a:pPr>
            <a:r>
              <a:rPr lang="en-US" dirty="0">
                <a:solidFill>
                  <a:schemeClr val="accent1"/>
                </a:solidFill>
              </a:rPr>
              <a:t>Independent mobility</a:t>
            </a:r>
          </a:p>
          <a:p>
            <a:pPr marL="342900" lvl="0" indent="-342900" fontAlgn="t">
              <a:buFont typeface="Arial" panose="020B0604020202020204" pitchFamily="34" charset="0"/>
              <a:buChar char="•"/>
            </a:pPr>
            <a:r>
              <a:rPr lang="en-US" dirty="0">
                <a:solidFill>
                  <a:schemeClr val="accent1"/>
                </a:solidFill>
              </a:rPr>
              <a:t>Stable gait</a:t>
            </a:r>
          </a:p>
          <a:p>
            <a:pPr marL="342900" lvl="0" indent="-342900" fontAlgn="t">
              <a:buFont typeface="Arial" panose="020B0604020202020204" pitchFamily="34" charset="0"/>
              <a:buChar char="•"/>
            </a:pPr>
            <a:r>
              <a:rPr lang="en-US" dirty="0">
                <a:solidFill>
                  <a:schemeClr val="accent1"/>
                </a:solidFill>
              </a:rPr>
              <a:t>Good balance</a:t>
            </a:r>
          </a:p>
          <a:p>
            <a:pPr marL="342900" lvl="0" indent="-342900" fontAlgn="t">
              <a:buFont typeface="Arial" panose="020B0604020202020204" pitchFamily="34" charset="0"/>
              <a:buChar char="•"/>
            </a:pPr>
            <a:r>
              <a:rPr lang="en-US" dirty="0">
                <a:solidFill>
                  <a:schemeClr val="accent1"/>
                </a:solidFill>
              </a:rPr>
              <a:t>Ability to perform ADLs without assistance</a:t>
            </a:r>
          </a:p>
          <a:p>
            <a:pPr fontAlgn="t"/>
            <a:endParaRPr lang="en-US" dirty="0">
              <a:solidFill>
                <a:schemeClr val="accent1"/>
              </a:solidFill>
            </a:endParaRPr>
          </a:p>
          <a:p>
            <a:endParaRPr lang="en-US" dirty="0"/>
          </a:p>
        </p:txBody>
      </p:sp>
      <p:sp>
        <p:nvSpPr>
          <p:cNvPr id="4" name="Slide Number Placeholder 3"/>
          <p:cNvSpPr>
            <a:spLocks noGrp="1"/>
          </p:cNvSpPr>
          <p:nvPr>
            <p:ph type="sldNum" sz="quarter" idx="5"/>
          </p:nvPr>
        </p:nvSpPr>
        <p:spPr/>
        <p:txBody>
          <a:bodyPr/>
          <a:lstStyle/>
          <a:p>
            <a:fld id="{C21EE325-AAEA-495B-8A29-E1BCC34D89F1}" type="slidenum">
              <a:rPr lang="en-US" smtClean="0"/>
              <a:t>76</a:t>
            </a:fld>
            <a:endParaRPr lang="en-US"/>
          </a:p>
        </p:txBody>
      </p:sp>
    </p:spTree>
    <p:extLst>
      <p:ext uri="{BB962C8B-B14F-4D97-AF65-F5344CB8AC3E}">
        <p14:creationId xmlns:p14="http://schemas.microsoft.com/office/powerpoint/2010/main" val="103105351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b="1" dirty="0">
                <a:solidFill>
                  <a:schemeClr val="accent1"/>
                </a:solidFill>
              </a:rPr>
              <a:t>Often your subjective assessments are complete as you preform an objective assessment. </a:t>
            </a:r>
          </a:p>
          <a:p>
            <a:pPr fontAlgn="t"/>
            <a:r>
              <a:rPr lang="en-US" b="1" dirty="0">
                <a:solidFill>
                  <a:schemeClr val="accent1"/>
                </a:solidFill>
              </a:rPr>
              <a:t>1. Joint Assessment</a:t>
            </a:r>
          </a:p>
          <a:p>
            <a:pPr fontAlgn="t"/>
            <a:r>
              <a:rPr lang="en-US" dirty="0">
                <a:solidFill>
                  <a:schemeClr val="accent1"/>
                </a:solidFill>
              </a:rPr>
              <a:t>Ask about:</a:t>
            </a:r>
          </a:p>
          <a:p>
            <a:pPr marL="342900" lvl="0" indent="-342900" fontAlgn="t">
              <a:buFont typeface="Arial" panose="020B0604020202020204" pitchFamily="34" charset="0"/>
              <a:buChar char="•"/>
            </a:pPr>
            <a:r>
              <a:rPr lang="en-US" dirty="0">
                <a:solidFill>
                  <a:schemeClr val="accent1"/>
                </a:solidFill>
              </a:rPr>
              <a:t>Pain</a:t>
            </a:r>
          </a:p>
          <a:p>
            <a:pPr marL="342900" lvl="0" indent="-342900" fontAlgn="t">
              <a:buFont typeface="Arial" panose="020B0604020202020204" pitchFamily="34" charset="0"/>
              <a:buChar char="•"/>
            </a:pPr>
            <a:r>
              <a:rPr lang="en-US" dirty="0">
                <a:solidFill>
                  <a:schemeClr val="accent1"/>
                </a:solidFill>
              </a:rPr>
              <a:t>Stiffness</a:t>
            </a:r>
          </a:p>
          <a:p>
            <a:pPr marL="342900" lvl="0" indent="-342900" fontAlgn="t">
              <a:buFont typeface="Arial" panose="020B0604020202020204" pitchFamily="34" charset="0"/>
              <a:buChar char="•"/>
            </a:pPr>
            <a:r>
              <a:rPr lang="en-US" dirty="0">
                <a:solidFill>
                  <a:schemeClr val="accent1"/>
                </a:solidFill>
              </a:rPr>
              <a:t>Swelling</a:t>
            </a:r>
          </a:p>
          <a:p>
            <a:pPr marL="342900" lvl="0" indent="-342900" fontAlgn="t">
              <a:buFont typeface="Arial" panose="020B0604020202020204" pitchFamily="34" charset="0"/>
              <a:buChar char="•"/>
            </a:pPr>
            <a:r>
              <a:rPr lang="en-US" dirty="0">
                <a:solidFill>
                  <a:schemeClr val="accent1"/>
                </a:solidFill>
              </a:rPr>
              <a:t>Heat or redness</a:t>
            </a:r>
          </a:p>
          <a:p>
            <a:pPr marL="342900" lvl="0" indent="-342900" fontAlgn="t">
              <a:buFont typeface="Arial" panose="020B0604020202020204" pitchFamily="34" charset="0"/>
              <a:buChar char="•"/>
            </a:pPr>
            <a:r>
              <a:rPr lang="en-US" dirty="0">
                <a:solidFill>
                  <a:schemeClr val="accent1"/>
                </a:solidFill>
              </a:rPr>
              <a:t>Limitation of movement</a:t>
            </a:r>
          </a:p>
          <a:p>
            <a:pPr marL="342900" lvl="0" indent="-342900" fontAlgn="t">
              <a:buFont typeface="Arial" panose="020B0604020202020204" pitchFamily="34" charset="0"/>
              <a:buChar char="•"/>
            </a:pPr>
            <a:r>
              <a:rPr lang="en-US" dirty="0">
                <a:solidFill>
                  <a:schemeClr val="accent1"/>
                </a:solidFill>
              </a:rPr>
              <a:t>Location and duration of symptoms</a:t>
            </a:r>
          </a:p>
          <a:p>
            <a:pPr marL="342900" lvl="0" indent="-342900" fontAlgn="t">
              <a:buFont typeface="Arial" panose="020B0604020202020204" pitchFamily="34" charset="0"/>
              <a:buChar char="•"/>
            </a:pPr>
            <a:r>
              <a:rPr lang="en-US" dirty="0">
                <a:solidFill>
                  <a:schemeClr val="accent1"/>
                </a:solidFill>
              </a:rPr>
              <a:t>Precipitating events or injury</a:t>
            </a:r>
          </a:p>
          <a:p>
            <a:pPr marL="342900" lvl="0" indent="-342900" fontAlgn="t">
              <a:buFont typeface="Arial" panose="020B0604020202020204" pitchFamily="34" charset="0"/>
              <a:buChar char="•"/>
            </a:pPr>
            <a:r>
              <a:rPr lang="en-US" dirty="0">
                <a:solidFill>
                  <a:schemeClr val="accent1"/>
                </a:solidFill>
              </a:rPr>
              <a:t>Impact on daily activities</a:t>
            </a:r>
          </a:p>
          <a:p>
            <a:pPr fontAlgn="t"/>
            <a:r>
              <a:rPr lang="en-US" b="1" dirty="0">
                <a:solidFill>
                  <a:schemeClr val="accent1"/>
                </a:solidFill>
              </a:rPr>
              <a:t>Examples of questions:</a:t>
            </a:r>
            <a:endParaRPr lang="en-US" dirty="0">
              <a:solidFill>
                <a:schemeClr val="accent1"/>
              </a:solidFill>
            </a:endParaRPr>
          </a:p>
          <a:p>
            <a:pPr marL="342900" lvl="0" indent="-342900" fontAlgn="t">
              <a:buFont typeface="Arial" panose="020B0604020202020204" pitchFamily="34" charset="0"/>
              <a:buChar char="•"/>
            </a:pPr>
            <a:r>
              <a:rPr lang="en-US" dirty="0">
                <a:solidFill>
                  <a:schemeClr val="accent1"/>
                </a:solidFill>
              </a:rPr>
              <a:t>Do you have pain in any joints?</a:t>
            </a:r>
          </a:p>
          <a:p>
            <a:pPr marL="342900" lvl="0" indent="-342900" fontAlgn="t">
              <a:buFont typeface="Arial" panose="020B0604020202020204" pitchFamily="34" charset="0"/>
              <a:buChar char="•"/>
            </a:pPr>
            <a:r>
              <a:rPr lang="en-US" dirty="0">
                <a:solidFill>
                  <a:schemeClr val="accent1"/>
                </a:solidFill>
              </a:rPr>
              <a:t>Are your joints stiff, especially in the morning?</a:t>
            </a:r>
          </a:p>
          <a:p>
            <a:pPr marL="342900" lvl="0" indent="-342900" fontAlgn="t">
              <a:buFont typeface="Arial" panose="020B0604020202020204" pitchFamily="34" charset="0"/>
              <a:buChar char="•"/>
            </a:pPr>
            <a:r>
              <a:rPr lang="en-US" dirty="0">
                <a:solidFill>
                  <a:schemeClr val="accent1"/>
                </a:solidFill>
              </a:rPr>
              <a:t>Have you noticed swelling, warmth, or redness?</a:t>
            </a:r>
          </a:p>
          <a:p>
            <a:pPr marL="342900" lvl="0" indent="-342900" fontAlgn="t">
              <a:buFont typeface="Arial" panose="020B0604020202020204" pitchFamily="34" charset="0"/>
              <a:buChar char="•"/>
            </a:pPr>
            <a:r>
              <a:rPr lang="en-US" dirty="0">
                <a:solidFill>
                  <a:schemeClr val="accent1"/>
                </a:solidFill>
              </a:rPr>
              <a:t>Does movement improve or worsen the pain?</a:t>
            </a:r>
          </a:p>
          <a:p>
            <a:pPr marL="342900" lvl="0" indent="-342900" fontAlgn="t">
              <a:buFont typeface="Arial" panose="020B0604020202020204" pitchFamily="34" charset="0"/>
              <a:buChar char="•"/>
            </a:pPr>
            <a:r>
              <a:rPr lang="en-US" dirty="0">
                <a:solidFill>
                  <a:schemeClr val="accent1"/>
                </a:solidFill>
              </a:rPr>
              <a:t>Do your joints limit your activities? </a:t>
            </a:r>
            <a:r>
              <a:rPr lang="en-US" dirty="0">
                <a:solidFill>
                  <a:schemeClr val="accent1"/>
                </a:solidFill>
                <a:hlinkClick r:id="rId3">
                  <a:extLst>
                    <a:ext uri="{A12FA001-AC4F-418D-AE19-62706E023703}">
                      <ahyp:hlinkClr xmlns:ahyp="http://schemas.microsoft.com/office/drawing/2018/hyperlinkcolor" val="tx"/>
                    </a:ext>
                  </a:extLst>
                </a:hlinkClick>
              </a:rPr>
              <a:t>[quizlet.com]</a:t>
            </a:r>
            <a:r>
              <a:rPr lang="en-US" dirty="0">
                <a:solidFill>
                  <a:schemeClr val="accent1"/>
                </a:solidFill>
              </a:rPr>
              <a:t>, </a:t>
            </a:r>
            <a:r>
              <a:rPr lang="en-US" dirty="0">
                <a:solidFill>
                  <a:schemeClr val="accent1"/>
                </a:solidFill>
                <a:hlinkClick r:id="rId4">
                  <a:extLst>
                    <a:ext uri="{A12FA001-AC4F-418D-AE19-62706E023703}">
                      <ahyp:hlinkClr xmlns:ahyp="http://schemas.microsoft.com/office/drawing/2018/hyperlinkcolor" val="tx"/>
                    </a:ext>
                  </a:extLst>
                </a:hlinkClick>
              </a:rPr>
              <a:t>[quizlet.com]</a:t>
            </a:r>
            <a:endParaRPr lang="en-US" dirty="0">
              <a:solidFill>
                <a:schemeClr val="accent1"/>
              </a:solidFill>
            </a:endParaRPr>
          </a:p>
          <a:p>
            <a:pPr fontAlgn="t"/>
            <a:br>
              <a:rPr lang="en-US" dirty="0">
                <a:solidFill>
                  <a:schemeClr val="accent1"/>
                </a:solidFill>
              </a:rPr>
            </a:br>
            <a:endParaRPr lang="en-US" dirty="0">
              <a:solidFill>
                <a:schemeClr val="accent1"/>
              </a:solidFill>
            </a:endParaRPr>
          </a:p>
          <a:p>
            <a:pPr fontAlgn="t"/>
            <a:r>
              <a:rPr lang="en-US" b="1" dirty="0">
                <a:solidFill>
                  <a:schemeClr val="accent1"/>
                </a:solidFill>
              </a:rPr>
              <a:t>2. Muscle Assessment</a:t>
            </a:r>
          </a:p>
          <a:p>
            <a:pPr fontAlgn="t"/>
            <a:r>
              <a:rPr lang="en-US" dirty="0">
                <a:solidFill>
                  <a:schemeClr val="accent1"/>
                </a:solidFill>
              </a:rPr>
              <a:t>Ask about:</a:t>
            </a:r>
          </a:p>
          <a:p>
            <a:pPr marL="342900" lvl="0" indent="-342900" fontAlgn="t">
              <a:buFont typeface="Arial" panose="020B0604020202020204" pitchFamily="34" charset="0"/>
              <a:buChar char="•"/>
            </a:pPr>
            <a:r>
              <a:rPr lang="en-US" dirty="0">
                <a:solidFill>
                  <a:schemeClr val="accent1"/>
                </a:solidFill>
              </a:rPr>
              <a:t>Muscle pain (myalgia)</a:t>
            </a:r>
          </a:p>
          <a:p>
            <a:pPr marL="342900" lvl="0" indent="-342900" fontAlgn="t">
              <a:buFont typeface="Arial" panose="020B0604020202020204" pitchFamily="34" charset="0"/>
              <a:buChar char="•"/>
            </a:pPr>
            <a:r>
              <a:rPr lang="en-US" dirty="0">
                <a:solidFill>
                  <a:schemeClr val="accent1"/>
                </a:solidFill>
              </a:rPr>
              <a:t>Cramping</a:t>
            </a:r>
          </a:p>
          <a:p>
            <a:pPr marL="342900" lvl="0" indent="-342900" fontAlgn="t">
              <a:buFont typeface="Arial" panose="020B0604020202020204" pitchFamily="34" charset="0"/>
              <a:buChar char="•"/>
            </a:pPr>
            <a:r>
              <a:rPr lang="en-US" dirty="0">
                <a:solidFill>
                  <a:schemeClr val="accent1"/>
                </a:solidFill>
              </a:rPr>
              <a:t>Weakness</a:t>
            </a:r>
          </a:p>
          <a:p>
            <a:pPr marL="342900" lvl="0" indent="-342900" fontAlgn="t">
              <a:buFont typeface="Arial" panose="020B0604020202020204" pitchFamily="34" charset="0"/>
              <a:buChar char="•"/>
            </a:pPr>
            <a:r>
              <a:rPr lang="en-US" dirty="0">
                <a:solidFill>
                  <a:schemeClr val="accent1"/>
                </a:solidFill>
              </a:rPr>
              <a:t>Fatigue</a:t>
            </a:r>
          </a:p>
          <a:p>
            <a:pPr marL="342900" lvl="0" indent="-342900" fontAlgn="t">
              <a:buFont typeface="Arial" panose="020B0604020202020204" pitchFamily="34" charset="0"/>
              <a:buChar char="•"/>
            </a:pPr>
            <a:r>
              <a:rPr lang="en-US" dirty="0">
                <a:solidFill>
                  <a:schemeClr val="accent1"/>
                </a:solidFill>
              </a:rPr>
              <a:t>Loss of muscle function</a:t>
            </a:r>
          </a:p>
          <a:p>
            <a:pPr fontAlgn="t"/>
            <a:r>
              <a:rPr lang="en-US" b="1" dirty="0">
                <a:solidFill>
                  <a:schemeClr val="accent1"/>
                </a:solidFill>
              </a:rPr>
              <a:t>Examples of questions:</a:t>
            </a:r>
            <a:endParaRPr lang="en-US" dirty="0">
              <a:solidFill>
                <a:schemeClr val="accent1"/>
              </a:solidFill>
            </a:endParaRPr>
          </a:p>
          <a:p>
            <a:pPr marL="342900" lvl="0" indent="-342900" fontAlgn="t">
              <a:buFont typeface="Arial" panose="020B0604020202020204" pitchFamily="34" charset="0"/>
              <a:buChar char="•"/>
            </a:pPr>
            <a:r>
              <a:rPr lang="en-US" dirty="0">
                <a:solidFill>
                  <a:schemeClr val="accent1"/>
                </a:solidFill>
              </a:rPr>
              <a:t>Do you experience muscle aches or cramps?</a:t>
            </a:r>
          </a:p>
          <a:p>
            <a:pPr marL="342900" lvl="0" indent="-342900" fontAlgn="t">
              <a:buFont typeface="Arial" panose="020B0604020202020204" pitchFamily="34" charset="0"/>
              <a:buChar char="•"/>
            </a:pPr>
            <a:r>
              <a:rPr lang="en-US" dirty="0">
                <a:solidFill>
                  <a:schemeClr val="accent1"/>
                </a:solidFill>
              </a:rPr>
              <a:t>Do your muscles feel weak?</a:t>
            </a:r>
          </a:p>
          <a:p>
            <a:pPr marL="342900" lvl="0" indent="-342900" fontAlgn="t">
              <a:buFont typeface="Arial" panose="020B0604020202020204" pitchFamily="34" charset="0"/>
              <a:buChar char="•"/>
            </a:pPr>
            <a:r>
              <a:rPr lang="en-US" dirty="0">
                <a:solidFill>
                  <a:schemeClr val="accent1"/>
                </a:solidFill>
              </a:rPr>
              <a:t>Have you had difficulty climbing stairs, lifting objects, or rising from a chair? </a:t>
            </a:r>
            <a:r>
              <a:rPr lang="en-US" dirty="0">
                <a:solidFill>
                  <a:schemeClr val="accent1"/>
                </a:solidFill>
                <a:hlinkClick r:id="rId4">
                  <a:extLst>
                    <a:ext uri="{A12FA001-AC4F-418D-AE19-62706E023703}">
                      <ahyp:hlinkClr xmlns:ahyp="http://schemas.microsoft.com/office/drawing/2018/hyperlinkcolor" val="tx"/>
                    </a:ext>
                  </a:extLst>
                </a:hlinkClick>
              </a:rPr>
              <a:t>[quizlet.com]</a:t>
            </a:r>
            <a:r>
              <a:rPr lang="en-US" dirty="0">
                <a:solidFill>
                  <a:schemeClr val="accent1"/>
                </a:solidFill>
              </a:rPr>
              <a:t>, </a:t>
            </a:r>
            <a:r>
              <a:rPr lang="en-US" dirty="0">
                <a:solidFill>
                  <a:schemeClr val="accent1"/>
                </a:solidFill>
                <a:hlinkClick r:id="rId5">
                  <a:extLst>
                    <a:ext uri="{A12FA001-AC4F-418D-AE19-62706E023703}">
                      <ahyp:hlinkClr xmlns:ahyp="http://schemas.microsoft.com/office/drawing/2018/hyperlinkcolor" val="tx"/>
                    </a:ext>
                  </a:extLst>
                </a:hlinkClick>
              </a:rPr>
              <a:t>[pressbooks...rontomu.ca]</a:t>
            </a:r>
            <a:endParaRPr lang="en-US" dirty="0">
              <a:solidFill>
                <a:schemeClr val="accent1"/>
              </a:solidFill>
            </a:endParaRPr>
          </a:p>
          <a:p>
            <a:pPr fontAlgn="t"/>
            <a:br>
              <a:rPr lang="en-US" dirty="0">
                <a:solidFill>
                  <a:schemeClr val="accent1"/>
                </a:solidFill>
              </a:rPr>
            </a:br>
            <a:endParaRPr lang="en-US" dirty="0">
              <a:solidFill>
                <a:schemeClr val="accent1"/>
              </a:solidFill>
            </a:endParaRPr>
          </a:p>
          <a:p>
            <a:pPr fontAlgn="t"/>
            <a:r>
              <a:rPr lang="en-US" b="1" dirty="0">
                <a:solidFill>
                  <a:schemeClr val="accent1"/>
                </a:solidFill>
              </a:rPr>
              <a:t>3. Bone Assessment</a:t>
            </a:r>
          </a:p>
          <a:p>
            <a:pPr fontAlgn="t"/>
            <a:r>
              <a:rPr lang="en-US" dirty="0">
                <a:solidFill>
                  <a:schemeClr val="accent1"/>
                </a:solidFill>
              </a:rPr>
              <a:t>Ask about:</a:t>
            </a:r>
          </a:p>
          <a:p>
            <a:pPr marL="342900" lvl="0" indent="-342900" fontAlgn="t">
              <a:buFont typeface="Arial" panose="020B0604020202020204" pitchFamily="34" charset="0"/>
              <a:buChar char="•"/>
            </a:pPr>
            <a:r>
              <a:rPr lang="en-US" dirty="0">
                <a:solidFill>
                  <a:schemeClr val="accent1"/>
                </a:solidFill>
              </a:rPr>
              <a:t>Bone pain</a:t>
            </a:r>
          </a:p>
          <a:p>
            <a:pPr marL="342900" lvl="0" indent="-342900" fontAlgn="t">
              <a:buFont typeface="Arial" panose="020B0604020202020204" pitchFamily="34" charset="0"/>
              <a:buChar char="•"/>
            </a:pPr>
            <a:r>
              <a:rPr lang="en-US" dirty="0">
                <a:solidFill>
                  <a:schemeClr val="accent1"/>
                </a:solidFill>
              </a:rPr>
              <a:t>Previous fractures</a:t>
            </a:r>
          </a:p>
          <a:p>
            <a:pPr marL="342900" lvl="0" indent="-342900" fontAlgn="t">
              <a:buFont typeface="Arial" panose="020B0604020202020204" pitchFamily="34" charset="0"/>
              <a:buChar char="•"/>
            </a:pPr>
            <a:r>
              <a:rPr lang="en-US" dirty="0">
                <a:solidFill>
                  <a:schemeClr val="accent1"/>
                </a:solidFill>
              </a:rPr>
              <a:t>Trauma</a:t>
            </a:r>
          </a:p>
          <a:p>
            <a:pPr marL="342900" lvl="0" indent="-342900" fontAlgn="t">
              <a:buFont typeface="Arial" panose="020B0604020202020204" pitchFamily="34" charset="0"/>
              <a:buChar char="•"/>
            </a:pPr>
            <a:r>
              <a:rPr lang="en-US" dirty="0">
                <a:solidFill>
                  <a:schemeClr val="accent1"/>
                </a:solidFill>
              </a:rPr>
              <a:t>Sprains</a:t>
            </a:r>
          </a:p>
          <a:p>
            <a:pPr marL="342900" lvl="0" indent="-342900" fontAlgn="t">
              <a:buFont typeface="Arial" panose="020B0604020202020204" pitchFamily="34" charset="0"/>
              <a:buChar char="•"/>
            </a:pPr>
            <a:r>
              <a:rPr lang="en-US" dirty="0">
                <a:solidFill>
                  <a:schemeClr val="accent1"/>
                </a:solidFill>
              </a:rPr>
              <a:t>Dislocations</a:t>
            </a:r>
          </a:p>
          <a:p>
            <a:pPr marL="342900" lvl="0" indent="-342900" fontAlgn="t">
              <a:buFont typeface="Arial" panose="020B0604020202020204" pitchFamily="34" charset="0"/>
              <a:buChar char="•"/>
            </a:pPr>
            <a:r>
              <a:rPr lang="en-US" dirty="0">
                <a:solidFill>
                  <a:schemeClr val="accent1"/>
                </a:solidFill>
              </a:rPr>
              <a:t>Deformities</a:t>
            </a:r>
          </a:p>
          <a:p>
            <a:pPr fontAlgn="t"/>
            <a:r>
              <a:rPr lang="en-US" b="1" dirty="0">
                <a:solidFill>
                  <a:schemeClr val="accent1"/>
                </a:solidFill>
              </a:rPr>
              <a:t>Examples of questions:</a:t>
            </a:r>
            <a:endParaRPr lang="en-US" dirty="0">
              <a:solidFill>
                <a:schemeClr val="accent1"/>
              </a:solidFill>
            </a:endParaRPr>
          </a:p>
          <a:p>
            <a:pPr marL="342900" lvl="0" indent="-342900" fontAlgn="t">
              <a:buFont typeface="Arial" panose="020B0604020202020204" pitchFamily="34" charset="0"/>
              <a:buChar char="•"/>
            </a:pPr>
            <a:r>
              <a:rPr lang="en-US" dirty="0">
                <a:solidFill>
                  <a:schemeClr val="accent1"/>
                </a:solidFill>
              </a:rPr>
              <a:t>Have you ever fractured a bone?</a:t>
            </a:r>
          </a:p>
          <a:p>
            <a:pPr marL="342900" lvl="0" indent="-342900" fontAlgn="t">
              <a:buFont typeface="Arial" panose="020B0604020202020204" pitchFamily="34" charset="0"/>
              <a:buChar char="•"/>
            </a:pPr>
            <a:r>
              <a:rPr lang="en-US" dirty="0">
                <a:solidFill>
                  <a:schemeClr val="accent1"/>
                </a:solidFill>
              </a:rPr>
              <a:t>Have you recently experienced trauma or injury?</a:t>
            </a:r>
          </a:p>
          <a:p>
            <a:pPr marL="342900" lvl="0" indent="-342900" fontAlgn="t">
              <a:buFont typeface="Arial" panose="020B0604020202020204" pitchFamily="34" charset="0"/>
              <a:buChar char="•"/>
            </a:pPr>
            <a:r>
              <a:rPr lang="en-US" dirty="0">
                <a:solidFill>
                  <a:schemeClr val="accent1"/>
                </a:solidFill>
              </a:rPr>
              <a:t>Have you noticed changes in bone shape or alignment? </a:t>
            </a:r>
            <a:r>
              <a:rPr lang="en-US" dirty="0">
                <a:solidFill>
                  <a:schemeClr val="accent1"/>
                </a:solidFill>
                <a:hlinkClick r:id="rId4">
                  <a:extLst>
                    <a:ext uri="{A12FA001-AC4F-418D-AE19-62706E023703}">
                      <ahyp:hlinkClr xmlns:ahyp="http://schemas.microsoft.com/office/drawing/2018/hyperlinkcolor" val="tx"/>
                    </a:ext>
                  </a:extLst>
                </a:hlinkClick>
              </a:rPr>
              <a:t>[quizlet.com]</a:t>
            </a:r>
            <a:r>
              <a:rPr lang="en-US" dirty="0">
                <a:solidFill>
                  <a:schemeClr val="accent1"/>
                </a:solidFill>
              </a:rPr>
              <a:t>, </a:t>
            </a:r>
            <a:r>
              <a:rPr lang="en-US" dirty="0">
                <a:solidFill>
                  <a:schemeClr val="accent1"/>
                </a:solidFill>
                <a:hlinkClick r:id="rId3">
                  <a:extLst>
                    <a:ext uri="{A12FA001-AC4F-418D-AE19-62706E023703}">
                      <ahyp:hlinkClr xmlns:ahyp="http://schemas.microsoft.com/office/drawing/2018/hyperlinkcolor" val="tx"/>
                    </a:ext>
                  </a:extLst>
                </a:hlinkClick>
              </a:rPr>
              <a:t>[quizlet.com]</a:t>
            </a:r>
            <a:endParaRPr lang="en-US" dirty="0">
              <a:solidFill>
                <a:schemeClr val="accent1"/>
              </a:solidFill>
            </a:endParaRPr>
          </a:p>
          <a:p>
            <a:pPr fontAlgn="t"/>
            <a:br>
              <a:rPr lang="en-US" dirty="0">
                <a:solidFill>
                  <a:schemeClr val="accent1"/>
                </a:solidFill>
              </a:rPr>
            </a:br>
            <a:endParaRPr lang="en-US" dirty="0">
              <a:solidFill>
                <a:schemeClr val="accent1"/>
              </a:solidFill>
            </a:endParaRPr>
          </a:p>
          <a:p>
            <a:pPr fontAlgn="t"/>
            <a:r>
              <a:rPr lang="en-US" b="1" dirty="0">
                <a:solidFill>
                  <a:schemeClr val="accent1"/>
                </a:solidFill>
              </a:rPr>
              <a:t>4. Functional Assessment</a:t>
            </a:r>
          </a:p>
          <a:p>
            <a:pPr fontAlgn="t"/>
            <a:r>
              <a:rPr lang="en-US" dirty="0">
                <a:solidFill>
                  <a:schemeClr val="accent1"/>
                </a:solidFill>
              </a:rPr>
              <a:t>Assess the patient's ability to perform:</a:t>
            </a:r>
          </a:p>
          <a:p>
            <a:pPr marL="342900" lvl="0" indent="-342900" fontAlgn="t">
              <a:buFont typeface="Arial" panose="020B0604020202020204" pitchFamily="34" charset="0"/>
              <a:buChar char="•"/>
            </a:pPr>
            <a:r>
              <a:rPr lang="en-US" dirty="0">
                <a:solidFill>
                  <a:schemeClr val="accent1"/>
                </a:solidFill>
              </a:rPr>
              <a:t>Activities of daily living (ADLs)</a:t>
            </a:r>
          </a:p>
          <a:p>
            <a:pPr marL="342900" lvl="0" indent="-342900" fontAlgn="t">
              <a:buFont typeface="Arial" panose="020B0604020202020204" pitchFamily="34" charset="0"/>
              <a:buChar char="•"/>
            </a:pPr>
            <a:r>
              <a:rPr lang="en-US" dirty="0">
                <a:solidFill>
                  <a:schemeClr val="accent1"/>
                </a:solidFill>
              </a:rPr>
              <a:t>Mobility</a:t>
            </a:r>
          </a:p>
          <a:p>
            <a:pPr marL="342900" lvl="0" indent="-342900" fontAlgn="t">
              <a:buFont typeface="Arial" panose="020B0604020202020204" pitchFamily="34" charset="0"/>
              <a:buChar char="•"/>
            </a:pPr>
            <a:r>
              <a:rPr lang="en-US" dirty="0">
                <a:solidFill>
                  <a:schemeClr val="accent1"/>
                </a:solidFill>
              </a:rPr>
              <a:t>Self-care activities</a:t>
            </a:r>
          </a:p>
          <a:p>
            <a:pPr marL="342900" lvl="0" indent="-342900" fontAlgn="t">
              <a:buFont typeface="Arial" panose="020B0604020202020204" pitchFamily="34" charset="0"/>
              <a:buChar char="•"/>
            </a:pPr>
            <a:r>
              <a:rPr lang="en-US" dirty="0">
                <a:solidFill>
                  <a:schemeClr val="accent1"/>
                </a:solidFill>
              </a:rPr>
              <a:t>Work-related activities</a:t>
            </a:r>
          </a:p>
          <a:p>
            <a:pPr marL="342900" lvl="0" indent="-342900" fontAlgn="t">
              <a:buFont typeface="Arial" panose="020B0604020202020204" pitchFamily="34" charset="0"/>
              <a:buChar char="•"/>
            </a:pPr>
            <a:r>
              <a:rPr lang="en-US" dirty="0">
                <a:solidFill>
                  <a:schemeClr val="accent1"/>
                </a:solidFill>
              </a:rPr>
              <a:t>Recreational activities</a:t>
            </a:r>
          </a:p>
          <a:p>
            <a:pPr fontAlgn="t"/>
            <a:r>
              <a:rPr lang="en-US" b="1" dirty="0">
                <a:solidFill>
                  <a:schemeClr val="accent1"/>
                </a:solidFill>
              </a:rPr>
              <a:t>Examples of questions:</a:t>
            </a:r>
            <a:endParaRPr lang="en-US" dirty="0">
              <a:solidFill>
                <a:schemeClr val="accent1"/>
              </a:solidFill>
            </a:endParaRPr>
          </a:p>
          <a:p>
            <a:pPr marL="342900" lvl="0" indent="-342900" fontAlgn="t">
              <a:buFont typeface="Arial" panose="020B0604020202020204" pitchFamily="34" charset="0"/>
              <a:buChar char="•"/>
            </a:pPr>
            <a:r>
              <a:rPr lang="en-US" dirty="0">
                <a:solidFill>
                  <a:schemeClr val="accent1"/>
                </a:solidFill>
              </a:rPr>
              <a:t>Are you able to bathe, dress, and groom yourself independently?</a:t>
            </a:r>
          </a:p>
          <a:p>
            <a:pPr marL="342900" lvl="0" indent="-342900" fontAlgn="t">
              <a:buFont typeface="Arial" panose="020B0604020202020204" pitchFamily="34" charset="0"/>
              <a:buChar char="•"/>
            </a:pPr>
            <a:r>
              <a:rPr lang="en-US" dirty="0">
                <a:solidFill>
                  <a:schemeClr val="accent1"/>
                </a:solidFill>
              </a:rPr>
              <a:t>Do you have difficulty walking, climbing stairs, or carrying groceries?</a:t>
            </a:r>
          </a:p>
          <a:p>
            <a:pPr marL="342900" lvl="0" indent="-342900" fontAlgn="t">
              <a:buFont typeface="Arial" panose="020B0604020202020204" pitchFamily="34" charset="0"/>
              <a:buChar char="•"/>
            </a:pPr>
            <a:r>
              <a:rPr lang="en-US" dirty="0">
                <a:solidFill>
                  <a:schemeClr val="accent1"/>
                </a:solidFill>
              </a:rPr>
              <a:t>Have musculoskeletal problems affected your work or leisure activities? </a:t>
            </a:r>
            <a:r>
              <a:rPr lang="en-US" dirty="0">
                <a:solidFill>
                  <a:schemeClr val="accent1"/>
                </a:solidFill>
                <a:hlinkClick r:id="rId3">
                  <a:extLst>
                    <a:ext uri="{A12FA001-AC4F-418D-AE19-62706E023703}">
                      <ahyp:hlinkClr xmlns:ahyp="http://schemas.microsoft.com/office/drawing/2018/hyperlinkcolor" val="tx"/>
                    </a:ext>
                  </a:extLst>
                </a:hlinkClick>
              </a:rPr>
              <a:t>[quizlet.com]</a:t>
            </a:r>
            <a:r>
              <a:rPr lang="en-US" dirty="0">
                <a:solidFill>
                  <a:schemeClr val="accent1"/>
                </a:solidFill>
              </a:rPr>
              <a:t>, </a:t>
            </a:r>
            <a:r>
              <a:rPr lang="en-US" dirty="0">
                <a:solidFill>
                  <a:schemeClr val="accent1"/>
                </a:solidFill>
                <a:hlinkClick r:id="rId4">
                  <a:extLst>
                    <a:ext uri="{A12FA001-AC4F-418D-AE19-62706E023703}">
                      <ahyp:hlinkClr xmlns:ahyp="http://schemas.microsoft.com/office/drawing/2018/hyperlinkcolor" val="tx"/>
                    </a:ext>
                  </a:extLst>
                </a:hlinkClick>
              </a:rPr>
              <a:t>[quizlet.com]</a:t>
            </a:r>
            <a:endParaRPr lang="en-US" dirty="0">
              <a:solidFill>
                <a:schemeClr val="accent1"/>
              </a:solidFill>
            </a:endParaRPr>
          </a:p>
          <a:p>
            <a:pPr fontAlgn="t"/>
            <a:br>
              <a:rPr lang="en-US" dirty="0">
                <a:solidFill>
                  <a:schemeClr val="accent1"/>
                </a:solidFill>
              </a:rPr>
            </a:br>
            <a:endParaRPr lang="en-US" dirty="0">
              <a:solidFill>
                <a:schemeClr val="accent1"/>
              </a:solidFill>
            </a:endParaRPr>
          </a:p>
          <a:p>
            <a:endParaRPr lang="en-US" dirty="0"/>
          </a:p>
        </p:txBody>
      </p:sp>
      <p:sp>
        <p:nvSpPr>
          <p:cNvPr id="4" name="Slide Number Placeholder 3"/>
          <p:cNvSpPr>
            <a:spLocks noGrp="1"/>
          </p:cNvSpPr>
          <p:nvPr>
            <p:ph type="sldNum" sz="quarter" idx="5"/>
          </p:nvPr>
        </p:nvSpPr>
        <p:spPr/>
        <p:txBody>
          <a:bodyPr/>
          <a:lstStyle/>
          <a:p>
            <a:fld id="{C21EE325-AAEA-495B-8A29-E1BCC34D89F1}" type="slidenum">
              <a:rPr lang="en-US" smtClean="0"/>
              <a:t>77</a:t>
            </a:fld>
            <a:endParaRPr lang="en-US"/>
          </a:p>
        </p:txBody>
      </p:sp>
    </p:spTree>
    <p:extLst>
      <p:ext uri="{BB962C8B-B14F-4D97-AF65-F5344CB8AC3E}">
        <p14:creationId xmlns:p14="http://schemas.microsoft.com/office/powerpoint/2010/main" val="22949694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disorders you may come across can include:</a:t>
            </a:r>
          </a:p>
          <a:p>
            <a:endParaRPr lang="en-US" dirty="0"/>
          </a:p>
        </p:txBody>
      </p:sp>
      <p:sp>
        <p:nvSpPr>
          <p:cNvPr id="4" name="Slide Number Placeholder 3"/>
          <p:cNvSpPr>
            <a:spLocks noGrp="1"/>
          </p:cNvSpPr>
          <p:nvPr>
            <p:ph type="sldNum" sz="quarter" idx="5"/>
          </p:nvPr>
        </p:nvSpPr>
        <p:spPr/>
        <p:txBody>
          <a:bodyPr/>
          <a:lstStyle/>
          <a:p>
            <a:fld id="{C21EE325-AAEA-495B-8A29-E1BCC34D89F1}" type="slidenum">
              <a:rPr lang="en-US" smtClean="0"/>
              <a:t>78</a:t>
            </a:fld>
            <a:endParaRPr lang="en-US"/>
          </a:p>
        </p:txBody>
      </p:sp>
    </p:spTree>
    <p:extLst>
      <p:ext uri="{BB962C8B-B14F-4D97-AF65-F5344CB8AC3E}">
        <p14:creationId xmlns:p14="http://schemas.microsoft.com/office/powerpoint/2010/main" val="86670870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we are assessing the integumentary system, we are assessing:</a:t>
            </a:r>
          </a:p>
          <a:p>
            <a:pPr marL="171450" indent="-171450">
              <a:buFont typeface="Arial" panose="020B0604020202020204" pitchFamily="34" charset="0"/>
              <a:buChar char="•"/>
            </a:pPr>
            <a:r>
              <a:rPr lang="en-US" dirty="0"/>
              <a:t>The skin</a:t>
            </a:r>
          </a:p>
          <a:p>
            <a:pPr marL="171450" indent="-171450">
              <a:buFont typeface="Arial" panose="020B0604020202020204" pitchFamily="34" charset="0"/>
              <a:buChar char="•"/>
            </a:pPr>
            <a:r>
              <a:rPr lang="en-US" dirty="0"/>
              <a:t>Hair</a:t>
            </a:r>
          </a:p>
          <a:p>
            <a:pPr marL="171450" indent="-171450">
              <a:buFont typeface="Arial" panose="020B0604020202020204" pitchFamily="34" charset="0"/>
              <a:buChar char="•"/>
            </a:pPr>
            <a:r>
              <a:rPr lang="en-US" dirty="0"/>
              <a:t>Nails</a:t>
            </a:r>
          </a:p>
          <a:p>
            <a:pPr marL="171450" indent="-171450">
              <a:buFont typeface="Arial" panose="020B0604020202020204" pitchFamily="34" charset="0"/>
              <a:buChar char="•"/>
            </a:pPr>
            <a:r>
              <a:rPr lang="en-US" dirty="0"/>
              <a:t>Sebaceous glands</a:t>
            </a:r>
          </a:p>
          <a:p>
            <a:pPr marL="171450" indent="-171450">
              <a:buFont typeface="Arial" panose="020B0604020202020204" pitchFamily="34" charset="0"/>
              <a:buChar char="•"/>
            </a:pPr>
            <a:r>
              <a:rPr lang="en-US" dirty="0"/>
              <a:t>Sweat glands</a:t>
            </a:r>
          </a:p>
        </p:txBody>
      </p:sp>
      <p:sp>
        <p:nvSpPr>
          <p:cNvPr id="4" name="Slide Number Placeholder 3"/>
          <p:cNvSpPr>
            <a:spLocks noGrp="1"/>
          </p:cNvSpPr>
          <p:nvPr>
            <p:ph type="sldNum" sz="quarter" idx="5"/>
          </p:nvPr>
        </p:nvSpPr>
        <p:spPr/>
        <p:txBody>
          <a:bodyPr/>
          <a:lstStyle/>
          <a:p>
            <a:fld id="{C21EE325-AAEA-495B-8A29-E1BCC34D89F1}" type="slidenum">
              <a:rPr lang="en-US" smtClean="0"/>
              <a:t>80</a:t>
            </a:fld>
            <a:endParaRPr lang="en-US"/>
          </a:p>
        </p:txBody>
      </p:sp>
    </p:spTree>
    <p:extLst>
      <p:ext uri="{BB962C8B-B14F-4D97-AF65-F5344CB8AC3E}">
        <p14:creationId xmlns:p14="http://schemas.microsoft.com/office/powerpoint/2010/main" val="187310343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285750" indent="-285750">
              <a:buFont typeface="Arial"/>
              <a:buChar char="•"/>
            </a:pPr>
            <a:endParaRPr lang="en-US" dirty="0">
              <a:ea typeface="Calibri"/>
              <a:cs typeface="Calibri"/>
            </a:endParaRPr>
          </a:p>
          <a:p>
            <a:pPr marL="285750" indent="-285750">
              <a:buFont typeface="Arial"/>
              <a:buChar char="•"/>
            </a:pPr>
            <a:endParaRPr lang="en-US" dirty="0">
              <a:ea typeface="Calibri"/>
              <a:cs typeface="Calibri"/>
            </a:endParaRPr>
          </a:p>
        </p:txBody>
      </p:sp>
      <p:sp>
        <p:nvSpPr>
          <p:cNvPr id="4" name="Slide Number Placeholder 3"/>
          <p:cNvSpPr>
            <a:spLocks noGrp="1"/>
          </p:cNvSpPr>
          <p:nvPr>
            <p:ph type="sldNum" sz="quarter" idx="5"/>
          </p:nvPr>
        </p:nvSpPr>
        <p:spPr/>
        <p:txBody>
          <a:bodyPr/>
          <a:lstStyle/>
          <a:p>
            <a:fld id="{B63359F2-43EF-4812-9DC0-98C0B1A40681}" type="slidenum">
              <a:rPr lang="en-US" smtClean="0"/>
              <a:t>81</a:t>
            </a:fld>
            <a:endParaRPr lang="en-US"/>
          </a:p>
        </p:txBody>
      </p:sp>
    </p:spTree>
    <p:extLst>
      <p:ext uri="{BB962C8B-B14F-4D97-AF65-F5344CB8AC3E}">
        <p14:creationId xmlns:p14="http://schemas.microsoft.com/office/powerpoint/2010/main" val="341167968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b="1" dirty="0">
                <a:solidFill>
                  <a:schemeClr val="accent1"/>
                </a:solidFill>
              </a:rPr>
              <a:t>Inspect</a:t>
            </a:r>
          </a:p>
          <a:p>
            <a:pPr fontAlgn="t"/>
            <a:r>
              <a:rPr lang="en-US" dirty="0">
                <a:solidFill>
                  <a:schemeClr val="accent1"/>
                </a:solidFill>
              </a:rPr>
              <a:t>Assess:</a:t>
            </a:r>
          </a:p>
          <a:p>
            <a:pPr marL="342900" lvl="0" indent="-342900" fontAlgn="t">
              <a:buFont typeface="Arial" panose="020B0604020202020204" pitchFamily="34" charset="0"/>
              <a:buChar char="•"/>
            </a:pPr>
            <a:r>
              <a:rPr lang="en-US" dirty="0">
                <a:solidFill>
                  <a:schemeClr val="accent1"/>
                </a:solidFill>
              </a:rPr>
              <a:t>Color</a:t>
            </a:r>
          </a:p>
          <a:p>
            <a:pPr marL="342900" lvl="0" indent="-342900" fontAlgn="t">
              <a:buFont typeface="Arial" panose="020B0604020202020204" pitchFamily="34" charset="0"/>
              <a:buChar char="•"/>
            </a:pPr>
            <a:r>
              <a:rPr lang="en-US" dirty="0">
                <a:solidFill>
                  <a:schemeClr val="accent1"/>
                </a:solidFill>
              </a:rPr>
              <a:t>Pigmentation</a:t>
            </a:r>
          </a:p>
          <a:p>
            <a:pPr marL="342900" lvl="0" indent="-342900" fontAlgn="t">
              <a:buFont typeface="Arial" panose="020B0604020202020204" pitchFamily="34" charset="0"/>
              <a:buChar char="•"/>
            </a:pPr>
            <a:r>
              <a:rPr lang="en-US" dirty="0">
                <a:solidFill>
                  <a:schemeClr val="accent1"/>
                </a:solidFill>
              </a:rPr>
              <a:t>Lesions</a:t>
            </a:r>
          </a:p>
          <a:p>
            <a:pPr marL="342900" lvl="0" indent="-342900" fontAlgn="t">
              <a:buFont typeface="Arial" panose="020B0604020202020204" pitchFamily="34" charset="0"/>
              <a:buChar char="•"/>
            </a:pPr>
            <a:r>
              <a:rPr lang="en-US" dirty="0">
                <a:solidFill>
                  <a:schemeClr val="accent1"/>
                </a:solidFill>
              </a:rPr>
              <a:t>Vascularity</a:t>
            </a:r>
          </a:p>
          <a:p>
            <a:pPr marL="342900" lvl="0" indent="-342900" fontAlgn="t">
              <a:buFont typeface="Arial" panose="020B0604020202020204" pitchFamily="34" charset="0"/>
              <a:buChar char="•"/>
            </a:pPr>
            <a:r>
              <a:rPr lang="en-US" dirty="0">
                <a:solidFill>
                  <a:schemeClr val="accent1"/>
                </a:solidFill>
              </a:rPr>
              <a:t>Bruising</a:t>
            </a:r>
          </a:p>
          <a:p>
            <a:pPr marL="342900" lvl="0" indent="-342900" fontAlgn="t">
              <a:buFont typeface="Arial" panose="020B0604020202020204" pitchFamily="34" charset="0"/>
              <a:buChar char="•"/>
            </a:pPr>
            <a:r>
              <a:rPr lang="en-US" dirty="0">
                <a:solidFill>
                  <a:schemeClr val="accent1"/>
                </a:solidFill>
              </a:rPr>
              <a:t>Scars</a:t>
            </a:r>
          </a:p>
          <a:p>
            <a:pPr marL="342900" lvl="0" indent="-342900" fontAlgn="t">
              <a:buFont typeface="Arial" panose="020B0604020202020204" pitchFamily="34" charset="0"/>
              <a:buChar char="•"/>
            </a:pPr>
            <a:r>
              <a:rPr lang="en-US" dirty="0">
                <a:solidFill>
                  <a:schemeClr val="accent1"/>
                </a:solidFill>
              </a:rPr>
              <a:t>Moisture</a:t>
            </a:r>
          </a:p>
          <a:p>
            <a:pPr marL="342900" lvl="0" indent="-342900" fontAlgn="t">
              <a:buFont typeface="Arial" panose="020B0604020202020204" pitchFamily="34" charset="0"/>
              <a:buChar char="•"/>
            </a:pPr>
            <a:r>
              <a:rPr lang="en-US" dirty="0">
                <a:solidFill>
                  <a:schemeClr val="accent1"/>
                </a:solidFill>
              </a:rPr>
              <a:t>Distribution of lesions</a:t>
            </a:r>
          </a:p>
          <a:p>
            <a:pPr fontAlgn="t"/>
            <a:r>
              <a:rPr lang="en-US" b="1" dirty="0">
                <a:solidFill>
                  <a:schemeClr val="accent1"/>
                </a:solidFill>
              </a:rPr>
              <a:t>Normal Findings</a:t>
            </a:r>
          </a:p>
          <a:p>
            <a:pPr marL="342900" lvl="0" indent="-342900" fontAlgn="t">
              <a:buFont typeface="Arial" panose="020B0604020202020204" pitchFamily="34" charset="0"/>
              <a:buChar char="•"/>
            </a:pPr>
            <a:r>
              <a:rPr lang="en-US" dirty="0">
                <a:solidFill>
                  <a:schemeClr val="accent1"/>
                </a:solidFill>
              </a:rPr>
              <a:t>Skin color appropriate for ethnicity</a:t>
            </a:r>
          </a:p>
          <a:p>
            <a:pPr marL="342900" lvl="0" indent="-342900" fontAlgn="t">
              <a:buFont typeface="Arial" panose="020B0604020202020204" pitchFamily="34" charset="0"/>
              <a:buChar char="•"/>
            </a:pPr>
            <a:r>
              <a:rPr lang="en-US" dirty="0">
                <a:solidFill>
                  <a:schemeClr val="accent1"/>
                </a:solidFill>
              </a:rPr>
              <a:t>Even pigmentation</a:t>
            </a:r>
          </a:p>
          <a:p>
            <a:pPr marL="342900" lvl="0" indent="-342900" fontAlgn="t">
              <a:buFont typeface="Arial" panose="020B0604020202020204" pitchFamily="34" charset="0"/>
              <a:buChar char="•"/>
            </a:pPr>
            <a:r>
              <a:rPr lang="en-US" dirty="0">
                <a:solidFill>
                  <a:schemeClr val="accent1"/>
                </a:solidFill>
              </a:rPr>
              <a:t>No suspicious lesions</a:t>
            </a:r>
          </a:p>
          <a:p>
            <a:pPr marL="342900" lvl="0" indent="-342900" fontAlgn="t">
              <a:buFont typeface="Arial" panose="020B0604020202020204" pitchFamily="34" charset="0"/>
              <a:buChar char="•"/>
            </a:pPr>
            <a:r>
              <a:rPr lang="en-US" dirty="0">
                <a:solidFill>
                  <a:schemeClr val="accent1"/>
                </a:solidFill>
              </a:rPr>
              <a:t>No unusual bruising</a:t>
            </a:r>
          </a:p>
          <a:p>
            <a:pPr marL="342900" lvl="0" indent="-342900" fontAlgn="t">
              <a:buFont typeface="Arial" panose="020B0604020202020204" pitchFamily="34" charset="0"/>
              <a:buChar char="•"/>
            </a:pPr>
            <a:r>
              <a:rPr lang="en-US" dirty="0">
                <a:solidFill>
                  <a:schemeClr val="accent1"/>
                </a:solidFill>
              </a:rPr>
              <a:t>Skin intact without breakdown or ulceration </a:t>
            </a:r>
            <a:endParaRPr lang="en-US" dirty="0"/>
          </a:p>
        </p:txBody>
      </p:sp>
      <p:sp>
        <p:nvSpPr>
          <p:cNvPr id="4" name="Slide Number Placeholder 3"/>
          <p:cNvSpPr>
            <a:spLocks noGrp="1"/>
          </p:cNvSpPr>
          <p:nvPr>
            <p:ph type="sldNum" sz="quarter" idx="5"/>
          </p:nvPr>
        </p:nvSpPr>
        <p:spPr/>
        <p:txBody>
          <a:bodyPr/>
          <a:lstStyle/>
          <a:p>
            <a:fld id="{C21EE325-AAEA-495B-8A29-E1BCC34D89F1}" type="slidenum">
              <a:rPr lang="en-US" smtClean="0"/>
              <a:t>82</a:t>
            </a:fld>
            <a:endParaRPr lang="en-US"/>
          </a:p>
        </p:txBody>
      </p:sp>
    </p:spTree>
    <p:extLst>
      <p:ext uri="{BB962C8B-B14F-4D97-AF65-F5344CB8AC3E}">
        <p14:creationId xmlns:p14="http://schemas.microsoft.com/office/powerpoint/2010/main" val="206251180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b="1" dirty="0">
                <a:solidFill>
                  <a:schemeClr val="accent1"/>
                </a:solidFill>
              </a:rPr>
              <a:t>Palpate</a:t>
            </a:r>
          </a:p>
          <a:p>
            <a:pPr fontAlgn="t"/>
            <a:r>
              <a:rPr lang="en-US" dirty="0">
                <a:solidFill>
                  <a:schemeClr val="accent1"/>
                </a:solidFill>
              </a:rPr>
              <a:t>Assess:</a:t>
            </a:r>
          </a:p>
          <a:p>
            <a:pPr marL="342900" lvl="0" indent="-342900" fontAlgn="t">
              <a:buFont typeface="Arial" panose="020B0604020202020204" pitchFamily="34" charset="0"/>
              <a:buChar char="•"/>
            </a:pPr>
            <a:r>
              <a:rPr lang="en-US" dirty="0">
                <a:solidFill>
                  <a:schemeClr val="accent1"/>
                </a:solidFill>
              </a:rPr>
              <a:t>Temperature</a:t>
            </a:r>
          </a:p>
          <a:p>
            <a:pPr marL="342900" lvl="0" indent="-342900" fontAlgn="t">
              <a:buFont typeface="Arial" panose="020B0604020202020204" pitchFamily="34" charset="0"/>
              <a:buChar char="•"/>
            </a:pPr>
            <a:r>
              <a:rPr lang="en-US" dirty="0">
                <a:solidFill>
                  <a:schemeClr val="accent1"/>
                </a:solidFill>
              </a:rPr>
              <a:t>Moisture</a:t>
            </a:r>
          </a:p>
          <a:p>
            <a:pPr marL="342900" lvl="0" indent="-342900" fontAlgn="t">
              <a:buFont typeface="Arial" panose="020B0604020202020204" pitchFamily="34" charset="0"/>
              <a:buChar char="•"/>
            </a:pPr>
            <a:r>
              <a:rPr lang="en-US" dirty="0">
                <a:solidFill>
                  <a:schemeClr val="accent1"/>
                </a:solidFill>
              </a:rPr>
              <a:t>Texture</a:t>
            </a:r>
          </a:p>
          <a:p>
            <a:pPr marL="342900" lvl="0" indent="-342900" fontAlgn="t">
              <a:buFont typeface="Arial" panose="020B0604020202020204" pitchFamily="34" charset="0"/>
              <a:buChar char="•"/>
            </a:pPr>
            <a:r>
              <a:rPr lang="en-US" dirty="0">
                <a:solidFill>
                  <a:schemeClr val="accent1"/>
                </a:solidFill>
              </a:rPr>
              <a:t>Thickness</a:t>
            </a:r>
          </a:p>
          <a:p>
            <a:pPr marL="342900" lvl="0" indent="-342900" fontAlgn="t">
              <a:buFont typeface="Arial" panose="020B0604020202020204" pitchFamily="34" charset="0"/>
              <a:buChar char="•"/>
            </a:pPr>
            <a:r>
              <a:rPr lang="en-US" dirty="0">
                <a:solidFill>
                  <a:schemeClr val="accent1"/>
                </a:solidFill>
              </a:rPr>
              <a:t>Mobility</a:t>
            </a:r>
          </a:p>
          <a:p>
            <a:pPr marL="342900" lvl="0" indent="-342900" fontAlgn="t">
              <a:buFont typeface="Arial" panose="020B0604020202020204" pitchFamily="34" charset="0"/>
              <a:buChar char="•"/>
            </a:pPr>
            <a:r>
              <a:rPr lang="en-US" dirty="0">
                <a:solidFill>
                  <a:schemeClr val="accent1"/>
                </a:solidFill>
              </a:rPr>
              <a:t>Turgor</a:t>
            </a:r>
          </a:p>
          <a:p>
            <a:pPr marL="342900" lvl="0" indent="-342900" fontAlgn="t">
              <a:buFont typeface="Arial" panose="020B0604020202020204" pitchFamily="34" charset="0"/>
              <a:buChar char="•"/>
            </a:pPr>
            <a:r>
              <a:rPr lang="en-US" dirty="0">
                <a:solidFill>
                  <a:schemeClr val="accent1"/>
                </a:solidFill>
              </a:rPr>
              <a:t>Edema</a:t>
            </a:r>
          </a:p>
          <a:p>
            <a:pPr fontAlgn="t"/>
            <a:r>
              <a:rPr lang="en-US" b="1" dirty="0">
                <a:solidFill>
                  <a:schemeClr val="accent1"/>
                </a:solidFill>
              </a:rPr>
              <a:t>Normal Findings</a:t>
            </a:r>
          </a:p>
          <a:p>
            <a:pPr marL="342900" lvl="0" indent="-342900" fontAlgn="t">
              <a:buFont typeface="Arial" panose="020B0604020202020204" pitchFamily="34" charset="0"/>
              <a:buChar char="•"/>
            </a:pPr>
            <a:r>
              <a:rPr lang="en-US" dirty="0">
                <a:solidFill>
                  <a:schemeClr val="accent1"/>
                </a:solidFill>
              </a:rPr>
              <a:t>Warm and dry skin</a:t>
            </a:r>
          </a:p>
          <a:p>
            <a:pPr marL="342900" lvl="0" indent="-342900" fontAlgn="t">
              <a:buFont typeface="Arial" panose="020B0604020202020204" pitchFamily="34" charset="0"/>
              <a:buChar char="•"/>
            </a:pPr>
            <a:r>
              <a:rPr lang="en-US" dirty="0">
                <a:solidFill>
                  <a:schemeClr val="accent1"/>
                </a:solidFill>
              </a:rPr>
              <a:t>Smooth texture</a:t>
            </a:r>
          </a:p>
          <a:p>
            <a:pPr marL="342900" lvl="0" indent="-342900" fontAlgn="t">
              <a:buFont typeface="Arial" panose="020B0604020202020204" pitchFamily="34" charset="0"/>
              <a:buChar char="•"/>
            </a:pPr>
            <a:r>
              <a:rPr lang="en-US" dirty="0">
                <a:solidFill>
                  <a:schemeClr val="accent1"/>
                </a:solidFill>
              </a:rPr>
              <a:t>Elastic turgor with prompt recoil</a:t>
            </a:r>
          </a:p>
          <a:p>
            <a:pPr marL="342900" lvl="0" indent="-342900" fontAlgn="t">
              <a:buFont typeface="Arial" panose="020B0604020202020204" pitchFamily="34" charset="0"/>
              <a:buChar char="•"/>
            </a:pPr>
            <a:r>
              <a:rPr lang="en-US" dirty="0">
                <a:solidFill>
                  <a:schemeClr val="accent1"/>
                </a:solidFill>
              </a:rPr>
              <a:t>No edema</a:t>
            </a:r>
          </a:p>
          <a:p>
            <a:pPr marL="342900" lvl="0" indent="-342900" fontAlgn="t">
              <a:buFont typeface="Arial" panose="020B0604020202020204" pitchFamily="34" charset="0"/>
              <a:buChar char="•"/>
            </a:pPr>
            <a:r>
              <a:rPr lang="en-US" dirty="0">
                <a:solidFill>
                  <a:schemeClr val="accent1"/>
                </a:solidFill>
              </a:rPr>
              <a:t>Mobile skin with underlying tissues intact</a:t>
            </a:r>
            <a:endParaRPr lang="en-US" dirty="0"/>
          </a:p>
        </p:txBody>
      </p:sp>
      <p:sp>
        <p:nvSpPr>
          <p:cNvPr id="4" name="Slide Number Placeholder 3"/>
          <p:cNvSpPr>
            <a:spLocks noGrp="1"/>
          </p:cNvSpPr>
          <p:nvPr>
            <p:ph type="sldNum" sz="quarter" idx="5"/>
          </p:nvPr>
        </p:nvSpPr>
        <p:spPr/>
        <p:txBody>
          <a:bodyPr/>
          <a:lstStyle/>
          <a:p>
            <a:fld id="{C21EE325-AAEA-495B-8A29-E1BCC34D89F1}" type="slidenum">
              <a:rPr lang="en-US" smtClean="0"/>
              <a:t>83</a:t>
            </a:fld>
            <a:endParaRPr lang="en-US"/>
          </a:p>
        </p:txBody>
      </p:sp>
    </p:spTree>
    <p:extLst>
      <p:ext uri="{BB962C8B-B14F-4D97-AF65-F5344CB8AC3E}">
        <p14:creationId xmlns:p14="http://schemas.microsoft.com/office/powerpoint/2010/main" val="386816715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dirty="0">
                <a:solidFill>
                  <a:schemeClr val="accent1"/>
                </a:solidFill>
              </a:rPr>
              <a:t>When lesions are present assess:</a:t>
            </a:r>
          </a:p>
          <a:p>
            <a:pPr marL="342900" lvl="0" indent="-342900" fontAlgn="t">
              <a:buFont typeface="Arial" panose="020B0604020202020204" pitchFamily="34" charset="0"/>
              <a:buChar char="•"/>
            </a:pPr>
            <a:r>
              <a:rPr lang="en-US" dirty="0">
                <a:solidFill>
                  <a:schemeClr val="accent1"/>
                </a:solidFill>
              </a:rPr>
              <a:t>Location</a:t>
            </a:r>
          </a:p>
          <a:p>
            <a:pPr marL="342900" lvl="0" indent="-342900" fontAlgn="t">
              <a:buFont typeface="Arial" panose="020B0604020202020204" pitchFamily="34" charset="0"/>
              <a:buChar char="•"/>
            </a:pPr>
            <a:r>
              <a:rPr lang="en-US" dirty="0">
                <a:solidFill>
                  <a:schemeClr val="accent1"/>
                </a:solidFill>
              </a:rPr>
              <a:t>Size</a:t>
            </a:r>
          </a:p>
          <a:p>
            <a:pPr marL="342900" lvl="0" indent="-342900" fontAlgn="t">
              <a:buFont typeface="Arial" panose="020B0604020202020204" pitchFamily="34" charset="0"/>
              <a:buChar char="•"/>
            </a:pPr>
            <a:r>
              <a:rPr lang="en-US" dirty="0">
                <a:solidFill>
                  <a:schemeClr val="accent1"/>
                </a:solidFill>
              </a:rPr>
              <a:t>Shape</a:t>
            </a:r>
          </a:p>
          <a:p>
            <a:pPr marL="342900" lvl="0" indent="-342900" fontAlgn="t">
              <a:buFont typeface="Arial" panose="020B0604020202020204" pitchFamily="34" charset="0"/>
              <a:buChar char="•"/>
            </a:pPr>
            <a:r>
              <a:rPr lang="en-US" dirty="0">
                <a:solidFill>
                  <a:schemeClr val="accent1"/>
                </a:solidFill>
              </a:rPr>
              <a:t>Color</a:t>
            </a:r>
          </a:p>
          <a:p>
            <a:pPr marL="342900" lvl="0" indent="-342900" fontAlgn="t">
              <a:buFont typeface="Arial" panose="020B0604020202020204" pitchFamily="34" charset="0"/>
              <a:buChar char="•"/>
            </a:pPr>
            <a:r>
              <a:rPr lang="en-US" dirty="0">
                <a:solidFill>
                  <a:schemeClr val="accent1"/>
                </a:solidFill>
              </a:rPr>
              <a:t>Distribution</a:t>
            </a:r>
          </a:p>
          <a:p>
            <a:pPr marL="342900" lvl="0" indent="-342900" fontAlgn="t">
              <a:buFont typeface="Arial" panose="020B0604020202020204" pitchFamily="34" charset="0"/>
              <a:buChar char="•"/>
            </a:pPr>
            <a:r>
              <a:rPr lang="en-US" dirty="0">
                <a:solidFill>
                  <a:schemeClr val="accent1"/>
                </a:solidFill>
              </a:rPr>
              <a:t>Borders</a:t>
            </a:r>
          </a:p>
          <a:p>
            <a:pPr marL="342900" lvl="0" indent="-342900" fontAlgn="t">
              <a:buFont typeface="Arial" panose="020B0604020202020204" pitchFamily="34" charset="0"/>
              <a:buChar char="•"/>
            </a:pPr>
            <a:r>
              <a:rPr lang="en-US" dirty="0">
                <a:solidFill>
                  <a:schemeClr val="accent1"/>
                </a:solidFill>
              </a:rPr>
              <a:t>Elevation</a:t>
            </a:r>
          </a:p>
          <a:p>
            <a:pPr marL="342900" lvl="0" indent="-342900" fontAlgn="t">
              <a:buFont typeface="Arial" panose="020B0604020202020204" pitchFamily="34" charset="0"/>
              <a:buChar char="•"/>
            </a:pPr>
            <a:r>
              <a:rPr lang="en-US" dirty="0">
                <a:solidFill>
                  <a:schemeClr val="accent1"/>
                </a:solidFill>
              </a:rPr>
              <a:t>Drainage</a:t>
            </a:r>
          </a:p>
          <a:p>
            <a:pPr fontAlgn="t"/>
            <a:r>
              <a:rPr lang="en-US" b="1" dirty="0">
                <a:solidFill>
                  <a:schemeClr val="accent1"/>
                </a:solidFill>
              </a:rPr>
              <a:t>ABCDE Assessment of Pigmented Lesions</a:t>
            </a:r>
          </a:p>
          <a:p>
            <a:pPr fontAlgn="t"/>
            <a:r>
              <a:rPr lang="en-US" dirty="0">
                <a:solidFill>
                  <a:schemeClr val="accent1"/>
                </a:solidFill>
              </a:rPr>
              <a:t>Assess for:</a:t>
            </a:r>
          </a:p>
          <a:p>
            <a:pPr marL="342900" lvl="0" indent="-342900" fontAlgn="t">
              <a:buFont typeface="Arial" panose="020B0604020202020204" pitchFamily="34" charset="0"/>
              <a:buChar char="•"/>
            </a:pPr>
            <a:r>
              <a:rPr lang="en-US" b="1" dirty="0">
                <a:solidFill>
                  <a:schemeClr val="accent1"/>
                </a:solidFill>
              </a:rPr>
              <a:t>A</a:t>
            </a:r>
            <a:r>
              <a:rPr lang="en-US" dirty="0">
                <a:solidFill>
                  <a:schemeClr val="accent1"/>
                </a:solidFill>
              </a:rPr>
              <a:t>symmetry</a:t>
            </a:r>
          </a:p>
          <a:p>
            <a:pPr marL="342900" lvl="0" indent="-342900" fontAlgn="t">
              <a:buFont typeface="Arial" panose="020B0604020202020204" pitchFamily="34" charset="0"/>
              <a:buChar char="•"/>
            </a:pPr>
            <a:r>
              <a:rPr lang="en-US" b="1" dirty="0">
                <a:solidFill>
                  <a:schemeClr val="accent1"/>
                </a:solidFill>
              </a:rPr>
              <a:t>B</a:t>
            </a:r>
            <a:r>
              <a:rPr lang="en-US" dirty="0">
                <a:solidFill>
                  <a:schemeClr val="accent1"/>
                </a:solidFill>
              </a:rPr>
              <a:t>order irregularity</a:t>
            </a:r>
          </a:p>
          <a:p>
            <a:pPr marL="342900" lvl="0" indent="-342900" fontAlgn="t">
              <a:buFont typeface="Arial" panose="020B0604020202020204" pitchFamily="34" charset="0"/>
              <a:buChar char="•"/>
            </a:pPr>
            <a:r>
              <a:rPr lang="en-US" b="1" dirty="0">
                <a:solidFill>
                  <a:schemeClr val="accent1"/>
                </a:solidFill>
              </a:rPr>
              <a:t>C</a:t>
            </a:r>
            <a:r>
              <a:rPr lang="en-US" dirty="0">
                <a:solidFill>
                  <a:schemeClr val="accent1"/>
                </a:solidFill>
              </a:rPr>
              <a:t>olor variation</a:t>
            </a:r>
          </a:p>
          <a:p>
            <a:pPr marL="342900" lvl="0" indent="-342900" fontAlgn="t">
              <a:buFont typeface="Arial" panose="020B0604020202020204" pitchFamily="34" charset="0"/>
              <a:buChar char="•"/>
            </a:pPr>
            <a:r>
              <a:rPr lang="en-US" b="1" dirty="0">
                <a:solidFill>
                  <a:schemeClr val="accent1"/>
                </a:solidFill>
              </a:rPr>
              <a:t>D</a:t>
            </a:r>
            <a:r>
              <a:rPr lang="en-US" dirty="0">
                <a:solidFill>
                  <a:schemeClr val="accent1"/>
                </a:solidFill>
              </a:rPr>
              <a:t>iameter &gt; 6 mm</a:t>
            </a:r>
          </a:p>
          <a:p>
            <a:pPr marL="342900" lvl="0" indent="-342900" fontAlgn="t">
              <a:buFont typeface="Arial" panose="020B0604020202020204" pitchFamily="34" charset="0"/>
              <a:buChar char="•"/>
            </a:pPr>
            <a:r>
              <a:rPr lang="en-US" b="1" dirty="0">
                <a:solidFill>
                  <a:schemeClr val="accent1"/>
                </a:solidFill>
              </a:rPr>
              <a:t>E</a:t>
            </a:r>
            <a:r>
              <a:rPr lang="en-US" dirty="0">
                <a:solidFill>
                  <a:schemeClr val="accent1"/>
                </a:solidFill>
              </a:rPr>
              <a:t>volving changes</a:t>
            </a:r>
          </a:p>
          <a:p>
            <a:pPr fontAlgn="t"/>
            <a:r>
              <a:rPr lang="en-US" dirty="0">
                <a:solidFill>
                  <a:schemeClr val="accent1"/>
                </a:solidFill>
              </a:rPr>
              <a:t>Abnormal findings may indicate melanoma or other skin cancers to be diagnosed by a primary care provider. Just remember this for your assessments. </a:t>
            </a:r>
            <a:endParaRPr lang="en-US" dirty="0"/>
          </a:p>
        </p:txBody>
      </p:sp>
      <p:sp>
        <p:nvSpPr>
          <p:cNvPr id="4" name="Slide Number Placeholder 3"/>
          <p:cNvSpPr>
            <a:spLocks noGrp="1"/>
          </p:cNvSpPr>
          <p:nvPr>
            <p:ph type="sldNum" sz="quarter" idx="5"/>
          </p:nvPr>
        </p:nvSpPr>
        <p:spPr/>
        <p:txBody>
          <a:bodyPr/>
          <a:lstStyle/>
          <a:p>
            <a:fld id="{C21EE325-AAEA-495B-8A29-E1BCC34D89F1}" type="slidenum">
              <a:rPr lang="en-US" smtClean="0"/>
              <a:t>84</a:t>
            </a:fld>
            <a:endParaRPr lang="en-US"/>
          </a:p>
        </p:txBody>
      </p:sp>
    </p:spTree>
    <p:extLst>
      <p:ext uri="{BB962C8B-B14F-4D97-AF65-F5344CB8AC3E}">
        <p14:creationId xmlns:p14="http://schemas.microsoft.com/office/powerpoint/2010/main" val="121824693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b="1" dirty="0">
                <a:solidFill>
                  <a:schemeClr val="accent1"/>
                </a:solidFill>
              </a:rPr>
              <a:t>3. Hair Assessment</a:t>
            </a:r>
          </a:p>
          <a:p>
            <a:pPr fontAlgn="t"/>
            <a:r>
              <a:rPr lang="en-US" b="1" dirty="0">
                <a:solidFill>
                  <a:schemeClr val="accent1"/>
                </a:solidFill>
              </a:rPr>
              <a:t>Inspect</a:t>
            </a:r>
          </a:p>
          <a:p>
            <a:pPr fontAlgn="t"/>
            <a:r>
              <a:rPr lang="en-US" dirty="0">
                <a:solidFill>
                  <a:schemeClr val="accent1"/>
                </a:solidFill>
              </a:rPr>
              <a:t>Assess:</a:t>
            </a:r>
          </a:p>
          <a:p>
            <a:pPr marL="342900" lvl="0" indent="-342900" fontAlgn="t">
              <a:buFont typeface="Arial" panose="020B0604020202020204" pitchFamily="34" charset="0"/>
              <a:buChar char="•"/>
            </a:pPr>
            <a:r>
              <a:rPr lang="en-US" dirty="0">
                <a:solidFill>
                  <a:schemeClr val="accent1"/>
                </a:solidFill>
              </a:rPr>
              <a:t>Color</a:t>
            </a:r>
          </a:p>
          <a:p>
            <a:pPr marL="342900" lvl="0" indent="-342900" fontAlgn="t">
              <a:buFont typeface="Arial" panose="020B0604020202020204" pitchFamily="34" charset="0"/>
              <a:buChar char="•"/>
            </a:pPr>
            <a:r>
              <a:rPr lang="en-US" dirty="0">
                <a:solidFill>
                  <a:schemeClr val="accent1"/>
                </a:solidFill>
              </a:rPr>
              <a:t>Distribution</a:t>
            </a:r>
          </a:p>
          <a:p>
            <a:pPr marL="342900" lvl="0" indent="-342900" fontAlgn="t">
              <a:buFont typeface="Arial" panose="020B0604020202020204" pitchFamily="34" charset="0"/>
              <a:buChar char="•"/>
            </a:pPr>
            <a:r>
              <a:rPr lang="en-US" dirty="0">
                <a:solidFill>
                  <a:schemeClr val="accent1"/>
                </a:solidFill>
              </a:rPr>
              <a:t>Quantity</a:t>
            </a:r>
          </a:p>
          <a:p>
            <a:pPr marL="342900" lvl="0" indent="-342900" fontAlgn="t">
              <a:buFont typeface="Arial" panose="020B0604020202020204" pitchFamily="34" charset="0"/>
              <a:buChar char="•"/>
            </a:pPr>
            <a:r>
              <a:rPr lang="en-US" dirty="0">
                <a:solidFill>
                  <a:schemeClr val="accent1"/>
                </a:solidFill>
              </a:rPr>
              <a:t>Texture</a:t>
            </a:r>
          </a:p>
          <a:p>
            <a:pPr marL="342900" lvl="0" indent="-342900" fontAlgn="t">
              <a:buFont typeface="Arial" panose="020B0604020202020204" pitchFamily="34" charset="0"/>
              <a:buChar char="•"/>
            </a:pPr>
            <a:r>
              <a:rPr lang="en-US" dirty="0">
                <a:solidFill>
                  <a:schemeClr val="accent1"/>
                </a:solidFill>
              </a:rPr>
              <a:t>Presence of lesions or parasites</a:t>
            </a:r>
          </a:p>
          <a:p>
            <a:pPr fontAlgn="t"/>
            <a:r>
              <a:rPr lang="en-US" b="1" dirty="0">
                <a:solidFill>
                  <a:schemeClr val="accent1"/>
                </a:solidFill>
              </a:rPr>
              <a:t>Normal Findings</a:t>
            </a:r>
          </a:p>
          <a:p>
            <a:pPr marL="342900" lvl="0" indent="-342900" fontAlgn="t">
              <a:buFont typeface="Arial" panose="020B0604020202020204" pitchFamily="34" charset="0"/>
              <a:buChar char="•"/>
            </a:pPr>
            <a:r>
              <a:rPr lang="en-US" dirty="0">
                <a:solidFill>
                  <a:schemeClr val="accent1"/>
                </a:solidFill>
              </a:rPr>
              <a:t>Hair evenly distributed</a:t>
            </a:r>
          </a:p>
          <a:p>
            <a:pPr marL="342900" lvl="0" indent="-342900" fontAlgn="t">
              <a:buFont typeface="Arial" panose="020B0604020202020204" pitchFamily="34" charset="0"/>
              <a:buChar char="•"/>
            </a:pPr>
            <a:r>
              <a:rPr lang="en-US" dirty="0">
                <a:solidFill>
                  <a:schemeClr val="accent1"/>
                </a:solidFill>
              </a:rPr>
              <a:t>Appropriate texture for age and ethnicity</a:t>
            </a:r>
          </a:p>
          <a:p>
            <a:pPr marL="342900" lvl="0" indent="-342900" fontAlgn="t">
              <a:buFont typeface="Arial" panose="020B0604020202020204" pitchFamily="34" charset="0"/>
              <a:buChar char="•"/>
            </a:pPr>
            <a:r>
              <a:rPr lang="en-US" dirty="0">
                <a:solidFill>
                  <a:schemeClr val="accent1"/>
                </a:solidFill>
              </a:rPr>
              <a:t>No scalp lesions</a:t>
            </a:r>
          </a:p>
          <a:p>
            <a:pPr marL="342900" lvl="0" indent="-342900" fontAlgn="t">
              <a:buFont typeface="Arial" panose="020B0604020202020204" pitchFamily="34" charset="0"/>
              <a:buChar char="•"/>
            </a:pPr>
            <a:r>
              <a:rPr lang="en-US" dirty="0">
                <a:solidFill>
                  <a:schemeClr val="accent1"/>
                </a:solidFill>
              </a:rPr>
              <a:t>No excessive hair loss </a:t>
            </a:r>
          </a:p>
          <a:p>
            <a:pPr marL="0" lvl="0" indent="0" fontAlgn="t">
              <a:buFont typeface="Arial" panose="020B0604020202020204" pitchFamily="34" charset="0"/>
              <a:buNone/>
            </a:pPr>
            <a:endParaRPr lang="en-US" b="1" dirty="0">
              <a:solidFill>
                <a:schemeClr val="accent1"/>
              </a:solidFill>
            </a:endParaRPr>
          </a:p>
          <a:p>
            <a:pPr marL="0" lvl="0" indent="0" fontAlgn="t">
              <a:buFont typeface="Arial" panose="020B0604020202020204" pitchFamily="34" charset="0"/>
              <a:buNone/>
            </a:pPr>
            <a:r>
              <a:rPr lang="en-US" b="1" dirty="0">
                <a:solidFill>
                  <a:schemeClr val="accent1"/>
                </a:solidFill>
              </a:rPr>
              <a:t>Palpate</a:t>
            </a:r>
          </a:p>
          <a:p>
            <a:pPr fontAlgn="t"/>
            <a:r>
              <a:rPr lang="en-US" dirty="0">
                <a:solidFill>
                  <a:schemeClr val="accent1"/>
                </a:solidFill>
              </a:rPr>
              <a:t>Assess:</a:t>
            </a:r>
          </a:p>
          <a:p>
            <a:pPr marL="342900" lvl="0" indent="-342900" fontAlgn="t">
              <a:buFont typeface="Arial" panose="020B0604020202020204" pitchFamily="34" charset="0"/>
              <a:buChar char="•"/>
            </a:pPr>
            <a:r>
              <a:rPr lang="en-US" dirty="0">
                <a:solidFill>
                  <a:schemeClr val="accent1"/>
                </a:solidFill>
              </a:rPr>
              <a:t>Texture</a:t>
            </a:r>
          </a:p>
          <a:p>
            <a:pPr marL="342900" lvl="0" indent="-342900" fontAlgn="t">
              <a:buFont typeface="Arial" panose="020B0604020202020204" pitchFamily="34" charset="0"/>
              <a:buChar char="•"/>
            </a:pPr>
            <a:r>
              <a:rPr lang="en-US" dirty="0">
                <a:solidFill>
                  <a:schemeClr val="accent1"/>
                </a:solidFill>
              </a:rPr>
              <a:t>Thickness</a:t>
            </a:r>
          </a:p>
          <a:p>
            <a:pPr fontAlgn="t"/>
            <a:r>
              <a:rPr lang="en-US" b="1" dirty="0">
                <a:solidFill>
                  <a:schemeClr val="accent1"/>
                </a:solidFill>
              </a:rPr>
              <a:t>Normal Findings</a:t>
            </a:r>
          </a:p>
          <a:p>
            <a:pPr marL="342900" lvl="0" indent="-342900" fontAlgn="t">
              <a:buFont typeface="Arial" panose="020B0604020202020204" pitchFamily="34" charset="0"/>
              <a:buChar char="•"/>
            </a:pPr>
            <a:r>
              <a:rPr lang="en-US" dirty="0">
                <a:solidFill>
                  <a:schemeClr val="accent1"/>
                </a:solidFill>
              </a:rPr>
              <a:t>Hair smooth and resilient</a:t>
            </a:r>
          </a:p>
          <a:p>
            <a:pPr marL="342900" lvl="0" indent="-342900" fontAlgn="t">
              <a:buFont typeface="Arial" panose="020B0604020202020204" pitchFamily="34" charset="0"/>
              <a:buChar char="•"/>
            </a:pPr>
            <a:r>
              <a:rPr lang="en-US" dirty="0">
                <a:solidFill>
                  <a:schemeClr val="accent1"/>
                </a:solidFill>
              </a:rPr>
              <a:t>Scalp clean and intact </a:t>
            </a:r>
            <a:br>
              <a:rPr lang="en-US" dirty="0">
                <a:solidFill>
                  <a:schemeClr val="accent1"/>
                </a:solidFill>
              </a:rPr>
            </a:br>
            <a:endParaRPr lang="en-US" dirty="0">
              <a:solidFill>
                <a:schemeClr val="accent1"/>
              </a:solidFill>
            </a:endParaRPr>
          </a:p>
          <a:p>
            <a:endParaRPr lang="en-US" dirty="0"/>
          </a:p>
        </p:txBody>
      </p:sp>
      <p:sp>
        <p:nvSpPr>
          <p:cNvPr id="4" name="Slide Number Placeholder 3"/>
          <p:cNvSpPr>
            <a:spLocks noGrp="1"/>
          </p:cNvSpPr>
          <p:nvPr>
            <p:ph type="sldNum" sz="quarter" idx="5"/>
          </p:nvPr>
        </p:nvSpPr>
        <p:spPr/>
        <p:txBody>
          <a:bodyPr/>
          <a:lstStyle/>
          <a:p>
            <a:fld id="{C21EE325-AAEA-495B-8A29-E1BCC34D89F1}" type="slidenum">
              <a:rPr lang="en-US" smtClean="0"/>
              <a:t>85</a:t>
            </a:fld>
            <a:endParaRPr lang="en-US"/>
          </a:p>
        </p:txBody>
      </p:sp>
    </p:spTree>
    <p:extLst>
      <p:ext uri="{BB962C8B-B14F-4D97-AF65-F5344CB8AC3E}">
        <p14:creationId xmlns:p14="http://schemas.microsoft.com/office/powerpoint/2010/main" val="122460702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b="1" dirty="0">
                <a:solidFill>
                  <a:schemeClr val="accent1"/>
                </a:solidFill>
              </a:rPr>
              <a:t>4. Nail Assessment</a:t>
            </a:r>
          </a:p>
          <a:p>
            <a:pPr fontAlgn="t"/>
            <a:r>
              <a:rPr lang="en-US" b="1" dirty="0">
                <a:solidFill>
                  <a:schemeClr val="accent1"/>
                </a:solidFill>
              </a:rPr>
              <a:t>Inspect</a:t>
            </a:r>
          </a:p>
          <a:p>
            <a:pPr fontAlgn="t"/>
            <a:r>
              <a:rPr lang="en-US" dirty="0">
                <a:solidFill>
                  <a:schemeClr val="accent1"/>
                </a:solidFill>
              </a:rPr>
              <a:t>Assess:</a:t>
            </a:r>
          </a:p>
          <a:p>
            <a:pPr marL="342900" lvl="0" indent="-342900" fontAlgn="t">
              <a:buFont typeface="Arial" panose="020B0604020202020204" pitchFamily="34" charset="0"/>
              <a:buChar char="•"/>
            </a:pPr>
            <a:r>
              <a:rPr lang="en-US" dirty="0">
                <a:solidFill>
                  <a:schemeClr val="accent1"/>
                </a:solidFill>
              </a:rPr>
              <a:t>Shape and contour</a:t>
            </a:r>
          </a:p>
          <a:p>
            <a:pPr marL="342900" lvl="0" indent="-342900" fontAlgn="t">
              <a:buFont typeface="Arial" panose="020B0604020202020204" pitchFamily="34" charset="0"/>
              <a:buChar char="•"/>
            </a:pPr>
            <a:r>
              <a:rPr lang="en-US" dirty="0">
                <a:solidFill>
                  <a:schemeClr val="accent1"/>
                </a:solidFill>
              </a:rPr>
              <a:t>Color</a:t>
            </a:r>
          </a:p>
          <a:p>
            <a:pPr marL="342900" lvl="0" indent="-342900" fontAlgn="t">
              <a:buFont typeface="Arial" panose="020B0604020202020204" pitchFamily="34" charset="0"/>
              <a:buChar char="•"/>
            </a:pPr>
            <a:r>
              <a:rPr lang="en-US" dirty="0">
                <a:solidFill>
                  <a:schemeClr val="accent1"/>
                </a:solidFill>
              </a:rPr>
              <a:t>Surface characteristics</a:t>
            </a:r>
          </a:p>
          <a:p>
            <a:pPr marL="342900" lvl="0" indent="-342900" fontAlgn="t">
              <a:buFont typeface="Arial" panose="020B0604020202020204" pitchFamily="34" charset="0"/>
              <a:buChar char="•"/>
            </a:pPr>
            <a:r>
              <a:rPr lang="en-US" dirty="0">
                <a:solidFill>
                  <a:schemeClr val="accent1"/>
                </a:solidFill>
              </a:rPr>
              <a:t>Thickness</a:t>
            </a:r>
          </a:p>
          <a:p>
            <a:pPr fontAlgn="t"/>
            <a:r>
              <a:rPr lang="en-US" b="1" dirty="0">
                <a:solidFill>
                  <a:schemeClr val="accent1"/>
                </a:solidFill>
              </a:rPr>
              <a:t>Normal Findings</a:t>
            </a:r>
          </a:p>
          <a:p>
            <a:pPr marL="342900" lvl="0" indent="-342900" fontAlgn="t">
              <a:buFont typeface="Arial" panose="020B0604020202020204" pitchFamily="34" charset="0"/>
              <a:buChar char="•"/>
            </a:pPr>
            <a:r>
              <a:rPr lang="en-US" dirty="0">
                <a:solidFill>
                  <a:schemeClr val="accent1"/>
                </a:solidFill>
              </a:rPr>
              <a:t>Nails smooth and firm</a:t>
            </a:r>
          </a:p>
          <a:p>
            <a:pPr marL="342900" lvl="0" indent="-342900" fontAlgn="t">
              <a:buFont typeface="Arial" panose="020B0604020202020204" pitchFamily="34" charset="0"/>
              <a:buChar char="•"/>
            </a:pPr>
            <a:r>
              <a:rPr lang="en-US" dirty="0">
                <a:solidFill>
                  <a:schemeClr val="accent1"/>
                </a:solidFill>
              </a:rPr>
              <a:t>Slightly curved nail angle</a:t>
            </a:r>
          </a:p>
          <a:p>
            <a:pPr marL="342900" lvl="0" indent="-342900" fontAlgn="t">
              <a:buFont typeface="Arial" panose="020B0604020202020204" pitchFamily="34" charset="0"/>
              <a:buChar char="•"/>
            </a:pPr>
            <a:r>
              <a:rPr lang="en-US" dirty="0">
                <a:solidFill>
                  <a:schemeClr val="accent1"/>
                </a:solidFill>
              </a:rPr>
              <a:t>Pink nail beds</a:t>
            </a:r>
          </a:p>
          <a:p>
            <a:pPr marL="342900" lvl="0" indent="-342900" fontAlgn="t">
              <a:buFont typeface="Arial" panose="020B0604020202020204" pitchFamily="34" charset="0"/>
              <a:buChar char="•"/>
            </a:pPr>
            <a:r>
              <a:rPr lang="en-US" dirty="0">
                <a:solidFill>
                  <a:schemeClr val="accent1"/>
                </a:solidFill>
              </a:rPr>
              <a:t>No clubbing or deformity </a:t>
            </a:r>
            <a:br>
              <a:rPr lang="en-US" dirty="0">
                <a:solidFill>
                  <a:schemeClr val="accent1"/>
                </a:solidFill>
              </a:rPr>
            </a:br>
            <a:endParaRPr lang="en-US" dirty="0">
              <a:solidFill>
                <a:schemeClr val="accent1"/>
              </a:solidFill>
            </a:endParaRPr>
          </a:p>
          <a:p>
            <a:pPr fontAlgn="t"/>
            <a:r>
              <a:rPr lang="en-US" b="1" dirty="0">
                <a:solidFill>
                  <a:schemeClr val="accent1"/>
                </a:solidFill>
              </a:rPr>
              <a:t>Palpate</a:t>
            </a:r>
          </a:p>
          <a:p>
            <a:pPr fontAlgn="t"/>
            <a:r>
              <a:rPr lang="en-US" dirty="0">
                <a:solidFill>
                  <a:schemeClr val="accent1"/>
                </a:solidFill>
              </a:rPr>
              <a:t>Assess:</a:t>
            </a:r>
          </a:p>
          <a:p>
            <a:pPr marL="342900" lvl="0" indent="-342900" fontAlgn="t">
              <a:buFont typeface="Arial" panose="020B0604020202020204" pitchFamily="34" charset="0"/>
              <a:buChar char="•"/>
            </a:pPr>
            <a:r>
              <a:rPr lang="en-US" dirty="0">
                <a:solidFill>
                  <a:schemeClr val="accent1"/>
                </a:solidFill>
              </a:rPr>
              <a:t>Nail consistency</a:t>
            </a:r>
          </a:p>
          <a:p>
            <a:pPr marL="342900" lvl="0" indent="-342900" fontAlgn="t">
              <a:buFont typeface="Arial" panose="020B0604020202020204" pitchFamily="34" charset="0"/>
              <a:buChar char="•"/>
            </a:pPr>
            <a:r>
              <a:rPr lang="en-US" dirty="0">
                <a:solidFill>
                  <a:schemeClr val="accent1"/>
                </a:solidFill>
              </a:rPr>
              <a:t>Another opportunity to assess Capillary refill</a:t>
            </a:r>
          </a:p>
          <a:p>
            <a:pPr fontAlgn="t"/>
            <a:r>
              <a:rPr lang="en-US" b="1" dirty="0">
                <a:solidFill>
                  <a:schemeClr val="accent1"/>
                </a:solidFill>
              </a:rPr>
              <a:t>Normal Findings</a:t>
            </a:r>
          </a:p>
          <a:p>
            <a:pPr marL="342900" lvl="0" indent="-342900" fontAlgn="t">
              <a:buFont typeface="Arial" panose="020B0604020202020204" pitchFamily="34" charset="0"/>
              <a:buChar char="•"/>
            </a:pPr>
            <a:r>
              <a:rPr lang="en-US" dirty="0">
                <a:solidFill>
                  <a:schemeClr val="accent1"/>
                </a:solidFill>
              </a:rPr>
              <a:t>Firm nail</a:t>
            </a:r>
          </a:p>
          <a:p>
            <a:pPr marL="342900" lvl="0" indent="-342900" fontAlgn="t">
              <a:buFont typeface="Arial" panose="020B0604020202020204" pitchFamily="34" charset="0"/>
              <a:buChar char="•"/>
            </a:pPr>
            <a:r>
              <a:rPr lang="en-US" dirty="0">
                <a:solidFill>
                  <a:schemeClr val="accent1"/>
                </a:solidFill>
              </a:rPr>
              <a:t>Capillary refill less than 2 seconds</a:t>
            </a:r>
          </a:p>
          <a:p>
            <a:endParaRPr lang="en-US" dirty="0"/>
          </a:p>
        </p:txBody>
      </p:sp>
      <p:sp>
        <p:nvSpPr>
          <p:cNvPr id="4" name="Slide Number Placeholder 3"/>
          <p:cNvSpPr>
            <a:spLocks noGrp="1"/>
          </p:cNvSpPr>
          <p:nvPr>
            <p:ph type="sldNum" sz="quarter" idx="5"/>
          </p:nvPr>
        </p:nvSpPr>
        <p:spPr/>
        <p:txBody>
          <a:bodyPr/>
          <a:lstStyle/>
          <a:p>
            <a:fld id="{C21EE325-AAEA-495B-8A29-E1BCC34D89F1}" type="slidenum">
              <a:rPr lang="en-US" smtClean="0"/>
              <a:t>86</a:t>
            </a:fld>
            <a:endParaRPr lang="en-US"/>
          </a:p>
        </p:txBody>
      </p:sp>
    </p:spTree>
    <p:extLst>
      <p:ext uri="{BB962C8B-B14F-4D97-AF65-F5344CB8AC3E}">
        <p14:creationId xmlns:p14="http://schemas.microsoft.com/office/powerpoint/2010/main" val="204987813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fontAlgn="t"/>
            <a:r>
              <a:rPr lang="en-US" b="1" dirty="0">
                <a:solidFill>
                  <a:schemeClr val="accent1"/>
                </a:solidFill>
              </a:rPr>
              <a:t>Skin History</a:t>
            </a:r>
          </a:p>
          <a:p>
            <a:pPr fontAlgn="t"/>
            <a:r>
              <a:rPr lang="en-US" dirty="0">
                <a:solidFill>
                  <a:schemeClr val="accent1"/>
                </a:solidFill>
              </a:rPr>
              <a:t>Ask about:</a:t>
            </a:r>
          </a:p>
          <a:p>
            <a:pPr marL="342900" lvl="0" indent="-342900" fontAlgn="t">
              <a:buFont typeface="Arial" panose="020B0604020202020204" pitchFamily="34" charset="0"/>
              <a:buChar char="•"/>
            </a:pPr>
            <a:r>
              <a:rPr lang="en-US" dirty="0">
                <a:solidFill>
                  <a:schemeClr val="accent1"/>
                </a:solidFill>
              </a:rPr>
              <a:t>Current skin problems</a:t>
            </a:r>
          </a:p>
          <a:p>
            <a:pPr marL="342900" lvl="0" indent="-342900" fontAlgn="t">
              <a:buFont typeface="Arial" panose="020B0604020202020204" pitchFamily="34" charset="0"/>
              <a:buChar char="•"/>
            </a:pPr>
            <a:r>
              <a:rPr lang="en-US" dirty="0">
                <a:solidFill>
                  <a:schemeClr val="accent1"/>
                </a:solidFill>
              </a:rPr>
              <a:t>Rashes or lesions</a:t>
            </a:r>
          </a:p>
          <a:p>
            <a:pPr marL="342900" lvl="0" indent="-342900" fontAlgn="t">
              <a:buFont typeface="Arial" panose="020B0604020202020204" pitchFamily="34" charset="0"/>
              <a:buChar char="•"/>
            </a:pPr>
            <a:r>
              <a:rPr lang="en-US" dirty="0">
                <a:solidFill>
                  <a:schemeClr val="accent1"/>
                </a:solidFill>
              </a:rPr>
              <a:t>Itching (pruritus)</a:t>
            </a:r>
          </a:p>
          <a:p>
            <a:pPr marL="342900" lvl="0" indent="-342900" fontAlgn="t">
              <a:buFont typeface="Arial" panose="020B0604020202020204" pitchFamily="34" charset="0"/>
              <a:buChar char="•"/>
            </a:pPr>
            <a:r>
              <a:rPr lang="en-US" dirty="0">
                <a:solidFill>
                  <a:schemeClr val="accent1"/>
                </a:solidFill>
              </a:rPr>
              <a:t>Dryness</a:t>
            </a:r>
          </a:p>
          <a:p>
            <a:pPr marL="342900" lvl="0" indent="-342900" fontAlgn="t">
              <a:buFont typeface="Arial" panose="020B0604020202020204" pitchFamily="34" charset="0"/>
              <a:buChar char="•"/>
            </a:pPr>
            <a:r>
              <a:rPr lang="en-US" dirty="0">
                <a:solidFill>
                  <a:schemeClr val="accent1"/>
                </a:solidFill>
              </a:rPr>
              <a:t>Excessive sweating</a:t>
            </a:r>
          </a:p>
          <a:p>
            <a:pPr marL="342900" lvl="0" indent="-342900" fontAlgn="t">
              <a:buFont typeface="Arial" panose="020B0604020202020204" pitchFamily="34" charset="0"/>
              <a:buChar char="•"/>
            </a:pPr>
            <a:r>
              <a:rPr lang="en-US" dirty="0">
                <a:solidFill>
                  <a:schemeClr val="accent1"/>
                </a:solidFill>
              </a:rPr>
              <a:t>Changes in skin color</a:t>
            </a:r>
          </a:p>
          <a:p>
            <a:pPr marL="342900" lvl="0" indent="-342900" fontAlgn="t">
              <a:buFont typeface="Arial" panose="020B0604020202020204" pitchFamily="34" charset="0"/>
              <a:buChar char="•"/>
            </a:pPr>
            <a:r>
              <a:rPr lang="en-US" dirty="0">
                <a:solidFill>
                  <a:schemeClr val="accent1"/>
                </a:solidFill>
              </a:rPr>
              <a:t>Easy bruising</a:t>
            </a:r>
          </a:p>
          <a:p>
            <a:pPr marL="342900" lvl="0" indent="-342900" fontAlgn="t">
              <a:buFont typeface="Arial" panose="020B0604020202020204" pitchFamily="34" charset="0"/>
              <a:buChar char="•"/>
            </a:pPr>
            <a:r>
              <a:rPr lang="en-US" dirty="0">
                <a:solidFill>
                  <a:schemeClr val="accent1"/>
                </a:solidFill>
              </a:rPr>
              <a:t>Delayed wound healing</a:t>
            </a:r>
          </a:p>
          <a:p>
            <a:pPr marL="342900" lvl="0" indent="-342900" fontAlgn="t">
              <a:buFont typeface="Arial" panose="020B0604020202020204" pitchFamily="34" charset="0"/>
              <a:buChar char="•"/>
            </a:pPr>
            <a:r>
              <a:rPr lang="en-US" dirty="0">
                <a:solidFill>
                  <a:schemeClr val="accent1"/>
                </a:solidFill>
              </a:rPr>
              <a:t>Pressure injuries</a:t>
            </a:r>
          </a:p>
          <a:p>
            <a:pPr marL="342900" lvl="0" indent="-342900" fontAlgn="t">
              <a:buFont typeface="Arial" panose="020B0604020202020204" pitchFamily="34" charset="0"/>
              <a:buChar char="•"/>
            </a:pPr>
            <a:r>
              <a:rPr lang="en-US" dirty="0">
                <a:solidFill>
                  <a:schemeClr val="accent1"/>
                </a:solidFill>
              </a:rPr>
              <a:t>Previous skin disorders</a:t>
            </a:r>
          </a:p>
          <a:p>
            <a:pPr fontAlgn="t"/>
            <a:r>
              <a:rPr lang="en-US" b="1" dirty="0">
                <a:solidFill>
                  <a:schemeClr val="accent1"/>
                </a:solidFill>
              </a:rPr>
              <a:t>Examples of Questions</a:t>
            </a:r>
            <a:endParaRPr lang="en-US" dirty="0">
              <a:solidFill>
                <a:schemeClr val="accent1"/>
              </a:solidFill>
            </a:endParaRPr>
          </a:p>
          <a:p>
            <a:pPr marL="342900" lvl="0" indent="-342900" fontAlgn="t">
              <a:buFont typeface="Arial" panose="020B0604020202020204" pitchFamily="34" charset="0"/>
              <a:buChar char="•"/>
            </a:pPr>
            <a:r>
              <a:rPr lang="en-US" dirty="0">
                <a:solidFill>
                  <a:schemeClr val="accent1"/>
                </a:solidFill>
              </a:rPr>
              <a:t>Have you noticed any changes in your skin?</a:t>
            </a:r>
          </a:p>
          <a:p>
            <a:pPr marL="342900" lvl="0" indent="-342900" fontAlgn="t">
              <a:buFont typeface="Arial" panose="020B0604020202020204" pitchFamily="34" charset="0"/>
              <a:buChar char="•"/>
            </a:pPr>
            <a:r>
              <a:rPr lang="en-US" dirty="0">
                <a:solidFill>
                  <a:schemeClr val="accent1"/>
                </a:solidFill>
              </a:rPr>
              <a:t>Do you have any rashes, sores, or lesions?</a:t>
            </a:r>
          </a:p>
          <a:p>
            <a:pPr marL="342900" lvl="0" indent="-342900" fontAlgn="t">
              <a:buFont typeface="Arial" panose="020B0604020202020204" pitchFamily="34" charset="0"/>
              <a:buChar char="•"/>
            </a:pPr>
            <a:r>
              <a:rPr lang="en-US" dirty="0">
                <a:solidFill>
                  <a:schemeClr val="accent1"/>
                </a:solidFill>
              </a:rPr>
              <a:t>Have you experienced itching or dryness?</a:t>
            </a:r>
          </a:p>
          <a:p>
            <a:pPr marL="342900" lvl="0" indent="-342900" fontAlgn="t">
              <a:buFont typeface="Arial" panose="020B0604020202020204" pitchFamily="34" charset="0"/>
              <a:buChar char="•"/>
            </a:pPr>
            <a:r>
              <a:rPr lang="en-US" dirty="0">
                <a:solidFill>
                  <a:schemeClr val="accent1"/>
                </a:solidFill>
              </a:rPr>
              <a:t>Do you bruise easily?</a:t>
            </a:r>
          </a:p>
          <a:p>
            <a:pPr marL="342900" lvl="0" indent="-342900" fontAlgn="t">
              <a:buFont typeface="Arial" panose="020B0604020202020204" pitchFamily="34" charset="0"/>
              <a:buChar char="•"/>
            </a:pPr>
            <a:r>
              <a:rPr lang="en-US" dirty="0">
                <a:solidFill>
                  <a:schemeClr val="accent1"/>
                </a:solidFill>
              </a:rPr>
              <a:t>Have you noticed any changes in moles or birthmarks?</a:t>
            </a:r>
          </a:p>
          <a:p>
            <a:pPr marL="342900" lvl="0" indent="-342900" fontAlgn="t">
              <a:buFont typeface="Arial" panose="020B0604020202020204" pitchFamily="34" charset="0"/>
              <a:buChar char="•"/>
            </a:pPr>
            <a:r>
              <a:rPr lang="en-US" dirty="0">
                <a:solidFill>
                  <a:schemeClr val="accent1"/>
                </a:solidFill>
              </a:rPr>
              <a:t>Do cuts or wounds heal normally? </a:t>
            </a:r>
          </a:p>
          <a:p>
            <a:pPr marL="0" lvl="0" indent="0" fontAlgn="t">
              <a:buFont typeface="Arial" panose="020B0604020202020204" pitchFamily="34" charset="0"/>
              <a:buNone/>
            </a:pPr>
            <a:endParaRPr lang="en-US" b="1" dirty="0">
              <a:solidFill>
                <a:schemeClr val="accent1"/>
              </a:solidFill>
            </a:endParaRPr>
          </a:p>
          <a:p>
            <a:pPr marL="0" lvl="0" indent="0" fontAlgn="t">
              <a:buFont typeface="Arial" panose="020B0604020202020204" pitchFamily="34" charset="0"/>
              <a:buNone/>
            </a:pPr>
            <a:r>
              <a:rPr lang="en-US" b="1" dirty="0">
                <a:solidFill>
                  <a:schemeClr val="accent1"/>
                </a:solidFill>
              </a:rPr>
              <a:t>Hair History</a:t>
            </a:r>
          </a:p>
          <a:p>
            <a:pPr fontAlgn="t"/>
            <a:r>
              <a:rPr lang="en-US" dirty="0">
                <a:solidFill>
                  <a:schemeClr val="accent1"/>
                </a:solidFill>
              </a:rPr>
              <a:t>Ask about:</a:t>
            </a:r>
          </a:p>
          <a:p>
            <a:pPr marL="342900" lvl="0" indent="-342900" fontAlgn="t">
              <a:buFont typeface="Arial" panose="020B0604020202020204" pitchFamily="34" charset="0"/>
              <a:buChar char="•"/>
            </a:pPr>
            <a:r>
              <a:rPr lang="en-US" dirty="0">
                <a:solidFill>
                  <a:schemeClr val="accent1"/>
                </a:solidFill>
              </a:rPr>
              <a:t>Hair loss (alopecia)</a:t>
            </a:r>
          </a:p>
          <a:p>
            <a:pPr marL="342900" lvl="0" indent="-342900" fontAlgn="t">
              <a:buFont typeface="Arial" panose="020B0604020202020204" pitchFamily="34" charset="0"/>
              <a:buChar char="•"/>
            </a:pPr>
            <a:r>
              <a:rPr lang="en-US" dirty="0">
                <a:solidFill>
                  <a:schemeClr val="accent1"/>
                </a:solidFill>
              </a:rPr>
              <a:t>Changes in hair growth</a:t>
            </a:r>
          </a:p>
          <a:p>
            <a:pPr marL="342900" lvl="0" indent="-342900" fontAlgn="t">
              <a:buFont typeface="Arial" panose="020B0604020202020204" pitchFamily="34" charset="0"/>
              <a:buChar char="•"/>
            </a:pPr>
            <a:r>
              <a:rPr lang="en-US" dirty="0">
                <a:solidFill>
                  <a:schemeClr val="accent1"/>
                </a:solidFill>
              </a:rPr>
              <a:t>Changes in hair texture</a:t>
            </a:r>
          </a:p>
          <a:p>
            <a:pPr marL="342900" lvl="0" indent="-342900" fontAlgn="t">
              <a:buFont typeface="Arial" panose="020B0604020202020204" pitchFamily="34" charset="0"/>
              <a:buChar char="•"/>
            </a:pPr>
            <a:r>
              <a:rPr lang="en-US" dirty="0">
                <a:solidFill>
                  <a:schemeClr val="accent1"/>
                </a:solidFill>
              </a:rPr>
              <a:t>Scalp itching or lesions</a:t>
            </a:r>
          </a:p>
          <a:p>
            <a:pPr fontAlgn="t"/>
            <a:r>
              <a:rPr lang="en-US" b="1" dirty="0">
                <a:solidFill>
                  <a:schemeClr val="accent1"/>
                </a:solidFill>
              </a:rPr>
              <a:t>Examples of Questions</a:t>
            </a:r>
            <a:endParaRPr lang="en-US" dirty="0">
              <a:solidFill>
                <a:schemeClr val="accent1"/>
              </a:solidFill>
            </a:endParaRPr>
          </a:p>
          <a:p>
            <a:pPr marL="342900" lvl="0" indent="-342900" fontAlgn="t">
              <a:buFont typeface="Arial" panose="020B0604020202020204" pitchFamily="34" charset="0"/>
              <a:buChar char="•"/>
            </a:pPr>
            <a:r>
              <a:rPr lang="en-US" dirty="0">
                <a:solidFill>
                  <a:schemeClr val="accent1"/>
                </a:solidFill>
              </a:rPr>
              <a:t>Have you noticed increased hair loss?</a:t>
            </a:r>
          </a:p>
          <a:p>
            <a:pPr marL="342900" lvl="0" indent="-342900" fontAlgn="t">
              <a:buFont typeface="Arial" panose="020B0604020202020204" pitchFamily="34" charset="0"/>
              <a:buChar char="•"/>
            </a:pPr>
            <a:r>
              <a:rPr lang="en-US" dirty="0">
                <a:solidFill>
                  <a:schemeClr val="accent1"/>
                </a:solidFill>
              </a:rPr>
              <a:t>Have you had any scalp irritation or dandruff?</a:t>
            </a:r>
          </a:p>
          <a:p>
            <a:pPr marL="342900" lvl="0" indent="-342900" fontAlgn="t">
              <a:buFont typeface="Arial" panose="020B0604020202020204" pitchFamily="34" charset="0"/>
              <a:buChar char="•"/>
            </a:pPr>
            <a:r>
              <a:rPr lang="en-US" dirty="0">
                <a:solidFill>
                  <a:schemeClr val="accent1"/>
                </a:solidFill>
              </a:rPr>
              <a:t>Has the texture of your hair changed?</a:t>
            </a:r>
          </a:p>
          <a:p>
            <a:pPr fontAlgn="t"/>
            <a:r>
              <a:rPr lang="en-US" b="1" dirty="0">
                <a:solidFill>
                  <a:schemeClr val="accent1"/>
                </a:solidFill>
              </a:rPr>
              <a:t>Nail History</a:t>
            </a:r>
          </a:p>
          <a:p>
            <a:pPr fontAlgn="t"/>
            <a:r>
              <a:rPr lang="en-US" dirty="0">
                <a:solidFill>
                  <a:schemeClr val="accent1"/>
                </a:solidFill>
              </a:rPr>
              <a:t>Ask about:</a:t>
            </a:r>
          </a:p>
          <a:p>
            <a:pPr marL="342900" lvl="0" indent="-342900" fontAlgn="t">
              <a:buFont typeface="Arial" panose="020B0604020202020204" pitchFamily="34" charset="0"/>
              <a:buChar char="•"/>
            </a:pPr>
            <a:r>
              <a:rPr lang="en-US" dirty="0">
                <a:solidFill>
                  <a:schemeClr val="accent1"/>
                </a:solidFill>
              </a:rPr>
              <a:t>Changes in nail shape</a:t>
            </a:r>
          </a:p>
          <a:p>
            <a:pPr marL="342900" lvl="0" indent="-342900" fontAlgn="t">
              <a:buFont typeface="Arial" panose="020B0604020202020204" pitchFamily="34" charset="0"/>
              <a:buChar char="•"/>
            </a:pPr>
            <a:r>
              <a:rPr lang="en-US" dirty="0">
                <a:solidFill>
                  <a:schemeClr val="accent1"/>
                </a:solidFill>
              </a:rPr>
              <a:t>Changes in nail color</a:t>
            </a:r>
          </a:p>
          <a:p>
            <a:pPr marL="342900" lvl="0" indent="-342900" fontAlgn="t">
              <a:buFont typeface="Arial" panose="020B0604020202020204" pitchFamily="34" charset="0"/>
              <a:buChar char="•"/>
            </a:pPr>
            <a:r>
              <a:rPr lang="en-US" dirty="0">
                <a:solidFill>
                  <a:schemeClr val="accent1"/>
                </a:solidFill>
              </a:rPr>
              <a:t>Brittle nails</a:t>
            </a:r>
          </a:p>
          <a:p>
            <a:pPr marL="342900" lvl="0" indent="-342900" fontAlgn="t">
              <a:buFont typeface="Arial" panose="020B0604020202020204" pitchFamily="34" charset="0"/>
              <a:buChar char="•"/>
            </a:pPr>
            <a:r>
              <a:rPr lang="en-US" dirty="0">
                <a:solidFill>
                  <a:schemeClr val="accent1"/>
                </a:solidFill>
              </a:rPr>
              <a:t>Nail infections</a:t>
            </a:r>
          </a:p>
          <a:p>
            <a:pPr marL="342900" lvl="0" indent="-342900" fontAlgn="t">
              <a:buFont typeface="Arial" panose="020B0604020202020204" pitchFamily="34" charset="0"/>
              <a:buChar char="•"/>
            </a:pPr>
            <a:r>
              <a:rPr lang="en-US" dirty="0">
                <a:solidFill>
                  <a:schemeClr val="accent1"/>
                </a:solidFill>
              </a:rPr>
              <a:t>Nail trauma</a:t>
            </a:r>
          </a:p>
          <a:p>
            <a:pPr fontAlgn="t"/>
            <a:r>
              <a:rPr lang="en-US" b="1" dirty="0">
                <a:solidFill>
                  <a:schemeClr val="accent1"/>
                </a:solidFill>
              </a:rPr>
              <a:t>Examples of Questions</a:t>
            </a:r>
            <a:endParaRPr lang="en-US" dirty="0">
              <a:solidFill>
                <a:schemeClr val="accent1"/>
              </a:solidFill>
            </a:endParaRPr>
          </a:p>
          <a:p>
            <a:pPr marL="342900" lvl="0" indent="-342900" fontAlgn="t">
              <a:buFont typeface="Arial" panose="020B0604020202020204" pitchFamily="34" charset="0"/>
              <a:buChar char="•"/>
            </a:pPr>
            <a:r>
              <a:rPr lang="en-US" dirty="0">
                <a:solidFill>
                  <a:schemeClr val="accent1"/>
                </a:solidFill>
              </a:rPr>
              <a:t>Have your nails changed in appearance?</a:t>
            </a:r>
          </a:p>
          <a:p>
            <a:pPr marL="342900" lvl="0" indent="-342900" fontAlgn="t">
              <a:buFont typeface="Arial" panose="020B0604020202020204" pitchFamily="34" charset="0"/>
              <a:buChar char="•"/>
            </a:pPr>
            <a:r>
              <a:rPr lang="en-US" dirty="0">
                <a:solidFill>
                  <a:schemeClr val="accent1"/>
                </a:solidFill>
              </a:rPr>
              <a:t>Do your nails split, crack, or break easily?</a:t>
            </a:r>
          </a:p>
          <a:p>
            <a:pPr marL="342900" lvl="0" indent="-342900" fontAlgn="t">
              <a:buFont typeface="Arial" panose="020B0604020202020204" pitchFamily="34" charset="0"/>
              <a:buChar char="•"/>
            </a:pPr>
            <a:r>
              <a:rPr lang="en-US" dirty="0">
                <a:solidFill>
                  <a:schemeClr val="accent1"/>
                </a:solidFill>
              </a:rPr>
              <a:t>Have you had nail infections? </a:t>
            </a:r>
          </a:p>
          <a:p>
            <a:endParaRPr lang="en-US" dirty="0"/>
          </a:p>
        </p:txBody>
      </p:sp>
      <p:sp>
        <p:nvSpPr>
          <p:cNvPr id="4" name="Slide Number Placeholder 3"/>
          <p:cNvSpPr>
            <a:spLocks noGrp="1"/>
          </p:cNvSpPr>
          <p:nvPr>
            <p:ph type="sldNum" sz="quarter" idx="5"/>
          </p:nvPr>
        </p:nvSpPr>
        <p:spPr/>
        <p:txBody>
          <a:bodyPr/>
          <a:lstStyle/>
          <a:p>
            <a:fld id="{C21EE325-AAEA-495B-8A29-E1BCC34D89F1}" type="slidenum">
              <a:rPr lang="en-US" smtClean="0"/>
              <a:t>87</a:t>
            </a:fld>
            <a:endParaRPr lang="en-US"/>
          </a:p>
        </p:txBody>
      </p:sp>
    </p:spTree>
    <p:extLst>
      <p:ext uri="{BB962C8B-B14F-4D97-AF65-F5344CB8AC3E}">
        <p14:creationId xmlns:p14="http://schemas.microsoft.com/office/powerpoint/2010/main" val="6483929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0F340-D760-D72E-8D13-05A43BB7058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F02FE86-7EF7-31D0-E68A-DEC9B64C577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DDF6A21-643C-C6EA-C5BB-CF56943E02BC}"/>
              </a:ext>
            </a:extLst>
          </p:cNvPr>
          <p:cNvSpPr>
            <a:spLocks noGrp="1"/>
          </p:cNvSpPr>
          <p:nvPr>
            <p:ph type="dt" sz="half" idx="10"/>
          </p:nvPr>
        </p:nvSpPr>
        <p:spPr/>
        <p:txBody>
          <a:bodyPr/>
          <a:lstStyle/>
          <a:p>
            <a:fld id="{0C0D6941-0EAA-46F0-A59E-63F2B8644A9B}" type="datetimeFigureOut">
              <a:rPr lang="en-US" smtClean="0"/>
              <a:t>10/22/2026</a:t>
            </a:fld>
            <a:endParaRPr lang="en-US"/>
          </a:p>
        </p:txBody>
      </p:sp>
      <p:sp>
        <p:nvSpPr>
          <p:cNvPr id="5" name="Footer Placeholder 4">
            <a:extLst>
              <a:ext uri="{FF2B5EF4-FFF2-40B4-BE49-F238E27FC236}">
                <a16:creationId xmlns:a16="http://schemas.microsoft.com/office/drawing/2014/main" id="{FE8B7D84-524C-628F-7981-1385223C9E2F}"/>
              </a:ext>
            </a:extLst>
          </p:cNvPr>
          <p:cNvSpPr>
            <a:spLocks noGrp="1"/>
          </p:cNvSpPr>
          <p:nvPr>
            <p:ph type="ftr" sz="quarter" idx="11"/>
          </p:nvPr>
        </p:nvSpPr>
        <p:spPr/>
        <p:txBody>
          <a:bodyPr/>
          <a:lstStyle/>
          <a:p>
            <a:r>
              <a:rPr lang="en-US"/>
              <a:t>Astle, B. J., Duggleby, W., Potter, P. A., Perry, A. G., Stockert, P. A., &amp; Hall, A. (2024). Potter and Perry’s Canadian fundamentals of nursing (7th ed.). Elsevier Health Sciences.</a:t>
            </a:r>
          </a:p>
        </p:txBody>
      </p:sp>
      <p:sp>
        <p:nvSpPr>
          <p:cNvPr id="6" name="Slide Number Placeholder 5">
            <a:extLst>
              <a:ext uri="{FF2B5EF4-FFF2-40B4-BE49-F238E27FC236}">
                <a16:creationId xmlns:a16="http://schemas.microsoft.com/office/drawing/2014/main" id="{7E1B7501-59E1-71CA-3084-C68B438B6BC9}"/>
              </a:ext>
            </a:extLst>
          </p:cNvPr>
          <p:cNvSpPr>
            <a:spLocks noGrp="1"/>
          </p:cNvSpPr>
          <p:nvPr>
            <p:ph type="sldNum" sz="quarter" idx="12"/>
          </p:nvPr>
        </p:nvSpPr>
        <p:spPr/>
        <p:txBody>
          <a:bodyPr/>
          <a:lstStyle/>
          <a:p>
            <a:fld id="{0D79E688-7EC2-4A08-97ED-8ED9D2962979}" type="slidenum">
              <a:rPr lang="en-US" smtClean="0"/>
              <a:t>‹#›</a:t>
            </a:fld>
            <a:endParaRPr lang="en-US"/>
          </a:p>
        </p:txBody>
      </p:sp>
    </p:spTree>
    <p:extLst>
      <p:ext uri="{BB962C8B-B14F-4D97-AF65-F5344CB8AC3E}">
        <p14:creationId xmlns:p14="http://schemas.microsoft.com/office/powerpoint/2010/main" val="2838231362"/>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AC00A1-0A4A-A800-6812-57BFDEA7D28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5871273-5ADC-1815-6535-69685194BC5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9500CC-8486-BE76-3879-1550CB12FD10}"/>
              </a:ext>
            </a:extLst>
          </p:cNvPr>
          <p:cNvSpPr>
            <a:spLocks noGrp="1"/>
          </p:cNvSpPr>
          <p:nvPr>
            <p:ph type="dt" sz="half" idx="10"/>
          </p:nvPr>
        </p:nvSpPr>
        <p:spPr/>
        <p:txBody>
          <a:bodyPr/>
          <a:lstStyle/>
          <a:p>
            <a:fld id="{0C0D6941-0EAA-46F0-A59E-63F2B8644A9B}" type="datetimeFigureOut">
              <a:rPr lang="en-US" smtClean="0"/>
              <a:t>10/22/2026</a:t>
            </a:fld>
            <a:endParaRPr lang="en-US"/>
          </a:p>
        </p:txBody>
      </p:sp>
      <p:sp>
        <p:nvSpPr>
          <p:cNvPr id="5" name="Footer Placeholder 4">
            <a:extLst>
              <a:ext uri="{FF2B5EF4-FFF2-40B4-BE49-F238E27FC236}">
                <a16:creationId xmlns:a16="http://schemas.microsoft.com/office/drawing/2014/main" id="{239E88A7-FD2F-F651-1133-B6D68DE1F288}"/>
              </a:ext>
            </a:extLst>
          </p:cNvPr>
          <p:cNvSpPr>
            <a:spLocks noGrp="1"/>
          </p:cNvSpPr>
          <p:nvPr>
            <p:ph type="ftr" sz="quarter" idx="11"/>
          </p:nvPr>
        </p:nvSpPr>
        <p:spPr/>
        <p:txBody>
          <a:bodyPr/>
          <a:lstStyle/>
          <a:p>
            <a:r>
              <a:rPr lang="en-US"/>
              <a:t>Astle, B. J., Duggleby, W., Potter, P. A., Perry, A. G., Stockert, P. A., &amp; Hall, A. (2024). Potter and Perry’s Canadian fundamentals of nursing (7th ed.). Elsevier Health Sciences.</a:t>
            </a:r>
          </a:p>
        </p:txBody>
      </p:sp>
      <p:sp>
        <p:nvSpPr>
          <p:cNvPr id="6" name="Slide Number Placeholder 5">
            <a:extLst>
              <a:ext uri="{FF2B5EF4-FFF2-40B4-BE49-F238E27FC236}">
                <a16:creationId xmlns:a16="http://schemas.microsoft.com/office/drawing/2014/main" id="{42AAF845-76F3-933D-0D39-EE8E8995D56E}"/>
              </a:ext>
            </a:extLst>
          </p:cNvPr>
          <p:cNvSpPr>
            <a:spLocks noGrp="1"/>
          </p:cNvSpPr>
          <p:nvPr>
            <p:ph type="sldNum" sz="quarter" idx="12"/>
          </p:nvPr>
        </p:nvSpPr>
        <p:spPr/>
        <p:txBody>
          <a:bodyPr/>
          <a:lstStyle/>
          <a:p>
            <a:fld id="{0D79E688-7EC2-4A08-97ED-8ED9D2962979}" type="slidenum">
              <a:rPr lang="en-US" smtClean="0"/>
              <a:t>‹#›</a:t>
            </a:fld>
            <a:endParaRPr lang="en-US"/>
          </a:p>
        </p:txBody>
      </p:sp>
    </p:spTree>
    <p:extLst>
      <p:ext uri="{BB962C8B-B14F-4D97-AF65-F5344CB8AC3E}">
        <p14:creationId xmlns:p14="http://schemas.microsoft.com/office/powerpoint/2010/main" val="1392754064"/>
      </p:ext>
    </p:extLst>
  </p:cSld>
  <p:clrMapOvr>
    <a:masterClrMapping/>
  </p:clrMapOvr>
  <p:hf sldNum="0"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D38CC-DC90-61CB-0F78-5D238DEE891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7FE45FB-D456-7E6D-2E02-8E4C2F554C5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096D5C3-A90F-0952-726C-9AD2ED9E0906}"/>
              </a:ext>
            </a:extLst>
          </p:cNvPr>
          <p:cNvSpPr>
            <a:spLocks noGrp="1"/>
          </p:cNvSpPr>
          <p:nvPr>
            <p:ph type="dt" sz="half" idx="10"/>
          </p:nvPr>
        </p:nvSpPr>
        <p:spPr/>
        <p:txBody>
          <a:bodyPr/>
          <a:lstStyle/>
          <a:p>
            <a:fld id="{0C0D6941-0EAA-46F0-A59E-63F2B8644A9B}" type="datetimeFigureOut">
              <a:rPr lang="en-US" smtClean="0"/>
              <a:t>10/22/2026</a:t>
            </a:fld>
            <a:endParaRPr lang="en-US"/>
          </a:p>
        </p:txBody>
      </p:sp>
      <p:sp>
        <p:nvSpPr>
          <p:cNvPr id="5" name="Footer Placeholder 4">
            <a:extLst>
              <a:ext uri="{FF2B5EF4-FFF2-40B4-BE49-F238E27FC236}">
                <a16:creationId xmlns:a16="http://schemas.microsoft.com/office/drawing/2014/main" id="{F95CC9B9-C4F5-1F33-4CF1-8246C565CBEB}"/>
              </a:ext>
            </a:extLst>
          </p:cNvPr>
          <p:cNvSpPr>
            <a:spLocks noGrp="1"/>
          </p:cNvSpPr>
          <p:nvPr>
            <p:ph type="ftr" sz="quarter" idx="11"/>
          </p:nvPr>
        </p:nvSpPr>
        <p:spPr/>
        <p:txBody>
          <a:bodyPr/>
          <a:lstStyle/>
          <a:p>
            <a:r>
              <a:rPr lang="en-US"/>
              <a:t>Astle, B. J., Duggleby, W., Potter, P. A., Perry, A. G., Stockert, P. A., &amp; Hall, A. (2024). Potter and Perry’s Canadian fundamentals of nursing (7th ed.). Elsevier Health Sciences.</a:t>
            </a:r>
          </a:p>
        </p:txBody>
      </p:sp>
      <p:sp>
        <p:nvSpPr>
          <p:cNvPr id="6" name="Slide Number Placeholder 5">
            <a:extLst>
              <a:ext uri="{FF2B5EF4-FFF2-40B4-BE49-F238E27FC236}">
                <a16:creationId xmlns:a16="http://schemas.microsoft.com/office/drawing/2014/main" id="{DA9E0885-E612-8EA7-C7D1-DB6AC2C7E2CF}"/>
              </a:ext>
            </a:extLst>
          </p:cNvPr>
          <p:cNvSpPr>
            <a:spLocks noGrp="1"/>
          </p:cNvSpPr>
          <p:nvPr>
            <p:ph type="sldNum" sz="quarter" idx="12"/>
          </p:nvPr>
        </p:nvSpPr>
        <p:spPr/>
        <p:txBody>
          <a:bodyPr/>
          <a:lstStyle/>
          <a:p>
            <a:fld id="{0D79E688-7EC2-4A08-97ED-8ED9D2962979}" type="slidenum">
              <a:rPr lang="en-US" smtClean="0"/>
              <a:t>‹#›</a:t>
            </a:fld>
            <a:endParaRPr lang="en-US"/>
          </a:p>
        </p:txBody>
      </p:sp>
    </p:spTree>
    <p:extLst>
      <p:ext uri="{BB962C8B-B14F-4D97-AF65-F5344CB8AC3E}">
        <p14:creationId xmlns:p14="http://schemas.microsoft.com/office/powerpoint/2010/main" val="2128240278"/>
      </p:ext>
    </p:extLst>
  </p:cSld>
  <p:clrMapOvr>
    <a:masterClrMapping/>
  </p:clrMapOvr>
  <p:hf sldNum="0"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AA474-B70D-C6DD-8F3D-2A2251B6AD4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A58CEC9-D606-B997-C00A-EECF7BE196C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416CC38-5B35-3829-87B6-2F07569DF81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D4E9789-17C6-30B4-FEFE-49205C9F36FE}"/>
              </a:ext>
            </a:extLst>
          </p:cNvPr>
          <p:cNvSpPr>
            <a:spLocks noGrp="1"/>
          </p:cNvSpPr>
          <p:nvPr>
            <p:ph type="dt" sz="half" idx="10"/>
          </p:nvPr>
        </p:nvSpPr>
        <p:spPr/>
        <p:txBody>
          <a:bodyPr/>
          <a:lstStyle/>
          <a:p>
            <a:fld id="{0C0D6941-0EAA-46F0-A59E-63F2B8644A9B}" type="datetimeFigureOut">
              <a:rPr lang="en-US" smtClean="0"/>
              <a:t>10/22/2026</a:t>
            </a:fld>
            <a:endParaRPr lang="en-US"/>
          </a:p>
        </p:txBody>
      </p:sp>
      <p:sp>
        <p:nvSpPr>
          <p:cNvPr id="6" name="Footer Placeholder 5">
            <a:extLst>
              <a:ext uri="{FF2B5EF4-FFF2-40B4-BE49-F238E27FC236}">
                <a16:creationId xmlns:a16="http://schemas.microsoft.com/office/drawing/2014/main" id="{C229D8B6-C442-B99A-4E94-D537E876D247}"/>
              </a:ext>
            </a:extLst>
          </p:cNvPr>
          <p:cNvSpPr>
            <a:spLocks noGrp="1"/>
          </p:cNvSpPr>
          <p:nvPr>
            <p:ph type="ftr" sz="quarter" idx="11"/>
          </p:nvPr>
        </p:nvSpPr>
        <p:spPr/>
        <p:txBody>
          <a:bodyPr/>
          <a:lstStyle/>
          <a:p>
            <a:r>
              <a:rPr lang="en-US"/>
              <a:t>Astle, B. J., Duggleby, W., Potter, P. A., Perry, A. G., Stockert, P. A., &amp; Hall, A. (2024). Potter and Perry’s Canadian fundamentals of nursing (7th ed.). Elsevier Health Sciences.</a:t>
            </a:r>
          </a:p>
        </p:txBody>
      </p:sp>
      <p:sp>
        <p:nvSpPr>
          <p:cNvPr id="7" name="Slide Number Placeholder 6">
            <a:extLst>
              <a:ext uri="{FF2B5EF4-FFF2-40B4-BE49-F238E27FC236}">
                <a16:creationId xmlns:a16="http://schemas.microsoft.com/office/drawing/2014/main" id="{AB7946F3-6D68-142D-4B76-F9BBFB382D63}"/>
              </a:ext>
            </a:extLst>
          </p:cNvPr>
          <p:cNvSpPr>
            <a:spLocks noGrp="1"/>
          </p:cNvSpPr>
          <p:nvPr>
            <p:ph type="sldNum" sz="quarter" idx="12"/>
          </p:nvPr>
        </p:nvSpPr>
        <p:spPr/>
        <p:txBody>
          <a:bodyPr/>
          <a:lstStyle/>
          <a:p>
            <a:fld id="{0D79E688-7EC2-4A08-97ED-8ED9D2962979}" type="slidenum">
              <a:rPr lang="en-US" smtClean="0"/>
              <a:t>‹#›</a:t>
            </a:fld>
            <a:endParaRPr lang="en-US"/>
          </a:p>
        </p:txBody>
      </p:sp>
    </p:spTree>
    <p:extLst>
      <p:ext uri="{BB962C8B-B14F-4D97-AF65-F5344CB8AC3E}">
        <p14:creationId xmlns:p14="http://schemas.microsoft.com/office/powerpoint/2010/main" val="833942649"/>
      </p:ext>
    </p:extLst>
  </p:cSld>
  <p:clrMapOvr>
    <a:masterClrMapping/>
  </p:clrMapOvr>
  <p:hf sldNum="0" hd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438FF6-21C5-3135-FC72-12A68E048B2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4140B66-728A-BCF3-214E-14338B35CF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DEE0A4F-2DAE-0F80-F498-B49F131BA48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5BC2CF3-2F5B-0011-1680-B23FAF3234B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C00360A-2B0B-F959-9E0B-8F029FB182A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CB20097-361B-D550-65D0-D60CC1CFBC13}"/>
              </a:ext>
            </a:extLst>
          </p:cNvPr>
          <p:cNvSpPr>
            <a:spLocks noGrp="1"/>
          </p:cNvSpPr>
          <p:nvPr>
            <p:ph type="dt" sz="half" idx="10"/>
          </p:nvPr>
        </p:nvSpPr>
        <p:spPr/>
        <p:txBody>
          <a:bodyPr/>
          <a:lstStyle/>
          <a:p>
            <a:fld id="{0C0D6941-0EAA-46F0-A59E-63F2B8644A9B}" type="datetimeFigureOut">
              <a:rPr lang="en-US" smtClean="0"/>
              <a:t>10/22/2026</a:t>
            </a:fld>
            <a:endParaRPr lang="en-US"/>
          </a:p>
        </p:txBody>
      </p:sp>
      <p:sp>
        <p:nvSpPr>
          <p:cNvPr id="8" name="Footer Placeholder 7">
            <a:extLst>
              <a:ext uri="{FF2B5EF4-FFF2-40B4-BE49-F238E27FC236}">
                <a16:creationId xmlns:a16="http://schemas.microsoft.com/office/drawing/2014/main" id="{34F09F71-0516-3D9E-4FC7-45DB4721C908}"/>
              </a:ext>
            </a:extLst>
          </p:cNvPr>
          <p:cNvSpPr>
            <a:spLocks noGrp="1"/>
          </p:cNvSpPr>
          <p:nvPr>
            <p:ph type="ftr" sz="quarter" idx="11"/>
          </p:nvPr>
        </p:nvSpPr>
        <p:spPr/>
        <p:txBody>
          <a:bodyPr/>
          <a:lstStyle/>
          <a:p>
            <a:r>
              <a:rPr lang="en-US"/>
              <a:t>Astle, B. J., Duggleby, W., Potter, P. A., Perry, A. G., Stockert, P. A., &amp; Hall, A. (2024). Potter and Perry’s Canadian fundamentals of nursing (7th ed.). Elsevier Health Sciences.</a:t>
            </a:r>
          </a:p>
        </p:txBody>
      </p:sp>
      <p:sp>
        <p:nvSpPr>
          <p:cNvPr id="9" name="Slide Number Placeholder 8">
            <a:extLst>
              <a:ext uri="{FF2B5EF4-FFF2-40B4-BE49-F238E27FC236}">
                <a16:creationId xmlns:a16="http://schemas.microsoft.com/office/drawing/2014/main" id="{472E09D8-9E1C-42E1-5BDD-441D2DB99D4B}"/>
              </a:ext>
            </a:extLst>
          </p:cNvPr>
          <p:cNvSpPr>
            <a:spLocks noGrp="1"/>
          </p:cNvSpPr>
          <p:nvPr>
            <p:ph type="sldNum" sz="quarter" idx="12"/>
          </p:nvPr>
        </p:nvSpPr>
        <p:spPr/>
        <p:txBody>
          <a:bodyPr/>
          <a:lstStyle/>
          <a:p>
            <a:fld id="{0D79E688-7EC2-4A08-97ED-8ED9D2962979}" type="slidenum">
              <a:rPr lang="en-US" smtClean="0"/>
              <a:t>‹#›</a:t>
            </a:fld>
            <a:endParaRPr lang="en-US"/>
          </a:p>
        </p:txBody>
      </p:sp>
    </p:spTree>
    <p:extLst>
      <p:ext uri="{BB962C8B-B14F-4D97-AF65-F5344CB8AC3E}">
        <p14:creationId xmlns:p14="http://schemas.microsoft.com/office/powerpoint/2010/main" val="1514414745"/>
      </p:ext>
    </p:extLst>
  </p:cSld>
  <p:clrMapOvr>
    <a:masterClrMapping/>
  </p:clrMapOvr>
  <p:hf sldNum="0" hd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D3213-1283-B48D-1CA2-2DF6CEC65C9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2D30769-C98F-BD01-D507-9A407BF51D9F}"/>
              </a:ext>
            </a:extLst>
          </p:cNvPr>
          <p:cNvSpPr>
            <a:spLocks noGrp="1"/>
          </p:cNvSpPr>
          <p:nvPr>
            <p:ph type="dt" sz="half" idx="10"/>
          </p:nvPr>
        </p:nvSpPr>
        <p:spPr/>
        <p:txBody>
          <a:bodyPr/>
          <a:lstStyle/>
          <a:p>
            <a:fld id="{0C0D6941-0EAA-46F0-A59E-63F2B8644A9B}" type="datetimeFigureOut">
              <a:rPr lang="en-US" smtClean="0"/>
              <a:t>10/22/2026</a:t>
            </a:fld>
            <a:endParaRPr lang="en-US"/>
          </a:p>
        </p:txBody>
      </p:sp>
      <p:sp>
        <p:nvSpPr>
          <p:cNvPr id="4" name="Footer Placeholder 3">
            <a:extLst>
              <a:ext uri="{FF2B5EF4-FFF2-40B4-BE49-F238E27FC236}">
                <a16:creationId xmlns:a16="http://schemas.microsoft.com/office/drawing/2014/main" id="{E7412A26-396E-9840-CF6A-5F47AC76CD7C}"/>
              </a:ext>
            </a:extLst>
          </p:cNvPr>
          <p:cNvSpPr>
            <a:spLocks noGrp="1"/>
          </p:cNvSpPr>
          <p:nvPr>
            <p:ph type="ftr" sz="quarter" idx="11"/>
          </p:nvPr>
        </p:nvSpPr>
        <p:spPr/>
        <p:txBody>
          <a:bodyPr/>
          <a:lstStyle/>
          <a:p>
            <a:r>
              <a:rPr lang="en-US"/>
              <a:t>Astle, B. J., Duggleby, W., Potter, P. A., Perry, A. G., Stockert, P. A., &amp; Hall, A. (2024). Potter and Perry’s Canadian fundamentals of nursing (7th ed.). Elsevier Health Sciences.</a:t>
            </a:r>
          </a:p>
        </p:txBody>
      </p:sp>
      <p:sp>
        <p:nvSpPr>
          <p:cNvPr id="5" name="Slide Number Placeholder 4">
            <a:extLst>
              <a:ext uri="{FF2B5EF4-FFF2-40B4-BE49-F238E27FC236}">
                <a16:creationId xmlns:a16="http://schemas.microsoft.com/office/drawing/2014/main" id="{79F9B657-6B16-E985-B5D8-D98003940B78}"/>
              </a:ext>
            </a:extLst>
          </p:cNvPr>
          <p:cNvSpPr>
            <a:spLocks noGrp="1"/>
          </p:cNvSpPr>
          <p:nvPr>
            <p:ph type="sldNum" sz="quarter" idx="12"/>
          </p:nvPr>
        </p:nvSpPr>
        <p:spPr/>
        <p:txBody>
          <a:bodyPr/>
          <a:lstStyle/>
          <a:p>
            <a:fld id="{0D79E688-7EC2-4A08-97ED-8ED9D2962979}" type="slidenum">
              <a:rPr lang="en-US" smtClean="0"/>
              <a:t>‹#›</a:t>
            </a:fld>
            <a:endParaRPr lang="en-US"/>
          </a:p>
        </p:txBody>
      </p:sp>
    </p:spTree>
    <p:extLst>
      <p:ext uri="{BB962C8B-B14F-4D97-AF65-F5344CB8AC3E}">
        <p14:creationId xmlns:p14="http://schemas.microsoft.com/office/powerpoint/2010/main" val="2109140440"/>
      </p:ext>
    </p:extLst>
  </p:cSld>
  <p:clrMapOvr>
    <a:masterClrMapping/>
  </p:clrMapOvr>
  <p:hf sldNum="0"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425F2DD-2F34-F891-8518-8A747B882472}"/>
              </a:ext>
            </a:extLst>
          </p:cNvPr>
          <p:cNvSpPr>
            <a:spLocks noGrp="1"/>
          </p:cNvSpPr>
          <p:nvPr>
            <p:ph type="dt" sz="half" idx="10"/>
          </p:nvPr>
        </p:nvSpPr>
        <p:spPr/>
        <p:txBody>
          <a:bodyPr/>
          <a:lstStyle/>
          <a:p>
            <a:fld id="{0C0D6941-0EAA-46F0-A59E-63F2B8644A9B}" type="datetimeFigureOut">
              <a:rPr lang="en-US" smtClean="0"/>
              <a:t>10/22/2026</a:t>
            </a:fld>
            <a:endParaRPr lang="en-US"/>
          </a:p>
        </p:txBody>
      </p:sp>
      <p:sp>
        <p:nvSpPr>
          <p:cNvPr id="3" name="Footer Placeholder 2">
            <a:extLst>
              <a:ext uri="{FF2B5EF4-FFF2-40B4-BE49-F238E27FC236}">
                <a16:creationId xmlns:a16="http://schemas.microsoft.com/office/drawing/2014/main" id="{1589D8AB-4A80-58E8-6078-C896E1A95E60}"/>
              </a:ext>
            </a:extLst>
          </p:cNvPr>
          <p:cNvSpPr>
            <a:spLocks noGrp="1"/>
          </p:cNvSpPr>
          <p:nvPr>
            <p:ph type="ftr" sz="quarter" idx="11"/>
          </p:nvPr>
        </p:nvSpPr>
        <p:spPr/>
        <p:txBody>
          <a:bodyPr/>
          <a:lstStyle/>
          <a:p>
            <a:r>
              <a:rPr lang="en-US"/>
              <a:t>Astle, B. J., Duggleby, W., Potter, P. A., Perry, A. G., Stockert, P. A., &amp; Hall, A. (2024). Potter and Perry’s Canadian fundamentals of nursing (7th ed.). Elsevier Health Sciences.</a:t>
            </a:r>
          </a:p>
        </p:txBody>
      </p:sp>
      <p:sp>
        <p:nvSpPr>
          <p:cNvPr id="4" name="Slide Number Placeholder 3">
            <a:extLst>
              <a:ext uri="{FF2B5EF4-FFF2-40B4-BE49-F238E27FC236}">
                <a16:creationId xmlns:a16="http://schemas.microsoft.com/office/drawing/2014/main" id="{F0924F74-9751-50E0-20D3-ABEA8773F071}"/>
              </a:ext>
            </a:extLst>
          </p:cNvPr>
          <p:cNvSpPr>
            <a:spLocks noGrp="1"/>
          </p:cNvSpPr>
          <p:nvPr>
            <p:ph type="sldNum" sz="quarter" idx="12"/>
          </p:nvPr>
        </p:nvSpPr>
        <p:spPr/>
        <p:txBody>
          <a:bodyPr/>
          <a:lstStyle/>
          <a:p>
            <a:fld id="{0D79E688-7EC2-4A08-97ED-8ED9D2962979}" type="slidenum">
              <a:rPr lang="en-US" smtClean="0"/>
              <a:t>‹#›</a:t>
            </a:fld>
            <a:endParaRPr lang="en-US"/>
          </a:p>
        </p:txBody>
      </p:sp>
    </p:spTree>
    <p:extLst>
      <p:ext uri="{BB962C8B-B14F-4D97-AF65-F5344CB8AC3E}">
        <p14:creationId xmlns:p14="http://schemas.microsoft.com/office/powerpoint/2010/main" val="1339960525"/>
      </p:ext>
    </p:extLst>
  </p:cSld>
  <p:clrMapOvr>
    <a:masterClrMapping/>
  </p:clrMapOvr>
  <p:hf sldNum="0" hd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D036E-252C-EBF7-CC7F-0C6319D0040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B778B0A-C909-EA25-0DB8-CA4CF800F33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38BE811-CBD0-D4FB-77FE-40FD91D926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249DB82-9666-32AB-7203-9FE50524C5B5}"/>
              </a:ext>
            </a:extLst>
          </p:cNvPr>
          <p:cNvSpPr>
            <a:spLocks noGrp="1"/>
          </p:cNvSpPr>
          <p:nvPr>
            <p:ph type="dt" sz="half" idx="10"/>
          </p:nvPr>
        </p:nvSpPr>
        <p:spPr/>
        <p:txBody>
          <a:bodyPr/>
          <a:lstStyle/>
          <a:p>
            <a:fld id="{0C0D6941-0EAA-46F0-A59E-63F2B8644A9B}" type="datetimeFigureOut">
              <a:rPr lang="en-US" smtClean="0"/>
              <a:t>10/22/2026</a:t>
            </a:fld>
            <a:endParaRPr lang="en-US"/>
          </a:p>
        </p:txBody>
      </p:sp>
      <p:sp>
        <p:nvSpPr>
          <p:cNvPr id="6" name="Footer Placeholder 5">
            <a:extLst>
              <a:ext uri="{FF2B5EF4-FFF2-40B4-BE49-F238E27FC236}">
                <a16:creationId xmlns:a16="http://schemas.microsoft.com/office/drawing/2014/main" id="{B99934DE-A8D9-FB74-A5A8-AAC89A3F0E68}"/>
              </a:ext>
            </a:extLst>
          </p:cNvPr>
          <p:cNvSpPr>
            <a:spLocks noGrp="1"/>
          </p:cNvSpPr>
          <p:nvPr>
            <p:ph type="ftr" sz="quarter" idx="11"/>
          </p:nvPr>
        </p:nvSpPr>
        <p:spPr/>
        <p:txBody>
          <a:bodyPr/>
          <a:lstStyle/>
          <a:p>
            <a:r>
              <a:rPr lang="en-US"/>
              <a:t>Astle, B. J., Duggleby, W., Potter, P. A., Perry, A. G., Stockert, P. A., &amp; Hall, A. (2024). Potter and Perry’s Canadian fundamentals of nursing (7th ed.). Elsevier Health Sciences.</a:t>
            </a:r>
          </a:p>
        </p:txBody>
      </p:sp>
      <p:sp>
        <p:nvSpPr>
          <p:cNvPr id="7" name="Slide Number Placeholder 6">
            <a:extLst>
              <a:ext uri="{FF2B5EF4-FFF2-40B4-BE49-F238E27FC236}">
                <a16:creationId xmlns:a16="http://schemas.microsoft.com/office/drawing/2014/main" id="{9ECF212A-A0D5-2D24-FA1C-D28966AA2308}"/>
              </a:ext>
            </a:extLst>
          </p:cNvPr>
          <p:cNvSpPr>
            <a:spLocks noGrp="1"/>
          </p:cNvSpPr>
          <p:nvPr>
            <p:ph type="sldNum" sz="quarter" idx="12"/>
          </p:nvPr>
        </p:nvSpPr>
        <p:spPr/>
        <p:txBody>
          <a:bodyPr/>
          <a:lstStyle/>
          <a:p>
            <a:fld id="{0D79E688-7EC2-4A08-97ED-8ED9D2962979}" type="slidenum">
              <a:rPr lang="en-US" smtClean="0"/>
              <a:t>‹#›</a:t>
            </a:fld>
            <a:endParaRPr lang="en-US"/>
          </a:p>
        </p:txBody>
      </p:sp>
    </p:spTree>
    <p:extLst>
      <p:ext uri="{BB962C8B-B14F-4D97-AF65-F5344CB8AC3E}">
        <p14:creationId xmlns:p14="http://schemas.microsoft.com/office/powerpoint/2010/main" val="143492109"/>
      </p:ext>
    </p:extLst>
  </p:cSld>
  <p:clrMapOvr>
    <a:masterClrMapping/>
  </p:clrMapOvr>
  <p:hf sldNum="0" hd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2FD084-CB0C-0938-39B7-CCF3762364E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2DB671A-160D-C47C-0842-F44B4F914AF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03F9CB9-D5E4-2E6C-CCEC-547DF3237AC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AB4A5A6-F81E-5EE1-6CFB-5830AD6DE4DB}"/>
              </a:ext>
            </a:extLst>
          </p:cNvPr>
          <p:cNvSpPr>
            <a:spLocks noGrp="1"/>
          </p:cNvSpPr>
          <p:nvPr>
            <p:ph type="dt" sz="half" idx="10"/>
          </p:nvPr>
        </p:nvSpPr>
        <p:spPr/>
        <p:txBody>
          <a:bodyPr/>
          <a:lstStyle/>
          <a:p>
            <a:fld id="{0C0D6941-0EAA-46F0-A59E-63F2B8644A9B}" type="datetimeFigureOut">
              <a:rPr lang="en-US" smtClean="0"/>
              <a:t>10/22/2026</a:t>
            </a:fld>
            <a:endParaRPr lang="en-US"/>
          </a:p>
        </p:txBody>
      </p:sp>
      <p:sp>
        <p:nvSpPr>
          <p:cNvPr id="6" name="Footer Placeholder 5">
            <a:extLst>
              <a:ext uri="{FF2B5EF4-FFF2-40B4-BE49-F238E27FC236}">
                <a16:creationId xmlns:a16="http://schemas.microsoft.com/office/drawing/2014/main" id="{65B5B513-C581-E6EF-39EF-4F9A74AD0C54}"/>
              </a:ext>
            </a:extLst>
          </p:cNvPr>
          <p:cNvSpPr>
            <a:spLocks noGrp="1"/>
          </p:cNvSpPr>
          <p:nvPr>
            <p:ph type="ftr" sz="quarter" idx="11"/>
          </p:nvPr>
        </p:nvSpPr>
        <p:spPr/>
        <p:txBody>
          <a:bodyPr/>
          <a:lstStyle/>
          <a:p>
            <a:r>
              <a:rPr lang="en-US"/>
              <a:t>Astle, B. J., Duggleby, W., Potter, P. A., Perry, A. G., Stockert, P. A., &amp; Hall, A. (2024). Potter and Perry’s Canadian fundamentals of nursing (7th ed.). Elsevier Health Sciences.</a:t>
            </a:r>
          </a:p>
        </p:txBody>
      </p:sp>
      <p:sp>
        <p:nvSpPr>
          <p:cNvPr id="7" name="Slide Number Placeholder 6">
            <a:extLst>
              <a:ext uri="{FF2B5EF4-FFF2-40B4-BE49-F238E27FC236}">
                <a16:creationId xmlns:a16="http://schemas.microsoft.com/office/drawing/2014/main" id="{788ECBC3-0D01-2D9A-3817-2271E8BA6FD3}"/>
              </a:ext>
            </a:extLst>
          </p:cNvPr>
          <p:cNvSpPr>
            <a:spLocks noGrp="1"/>
          </p:cNvSpPr>
          <p:nvPr>
            <p:ph type="sldNum" sz="quarter" idx="12"/>
          </p:nvPr>
        </p:nvSpPr>
        <p:spPr/>
        <p:txBody>
          <a:bodyPr/>
          <a:lstStyle/>
          <a:p>
            <a:fld id="{0D79E688-7EC2-4A08-97ED-8ED9D2962979}" type="slidenum">
              <a:rPr lang="en-US" smtClean="0"/>
              <a:t>‹#›</a:t>
            </a:fld>
            <a:endParaRPr lang="en-US"/>
          </a:p>
        </p:txBody>
      </p:sp>
    </p:spTree>
    <p:extLst>
      <p:ext uri="{BB962C8B-B14F-4D97-AF65-F5344CB8AC3E}">
        <p14:creationId xmlns:p14="http://schemas.microsoft.com/office/powerpoint/2010/main" val="3116455589"/>
      </p:ext>
    </p:extLst>
  </p:cSld>
  <p:clrMapOvr>
    <a:masterClrMapping/>
  </p:clrMapOvr>
  <p:hf sldNum="0" hd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990BB4-F8E2-4E5A-56A9-6A92F00BD32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89DA812-08F1-E666-E1EB-12226046C32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1B3570-5E31-E6C6-7B65-AF1391C93112}"/>
              </a:ext>
            </a:extLst>
          </p:cNvPr>
          <p:cNvSpPr>
            <a:spLocks noGrp="1"/>
          </p:cNvSpPr>
          <p:nvPr>
            <p:ph type="dt" sz="half" idx="10"/>
          </p:nvPr>
        </p:nvSpPr>
        <p:spPr/>
        <p:txBody>
          <a:bodyPr/>
          <a:lstStyle/>
          <a:p>
            <a:fld id="{0C0D6941-0EAA-46F0-A59E-63F2B8644A9B}" type="datetimeFigureOut">
              <a:rPr lang="en-US" smtClean="0"/>
              <a:t>10/22/2026</a:t>
            </a:fld>
            <a:endParaRPr lang="en-US"/>
          </a:p>
        </p:txBody>
      </p:sp>
      <p:sp>
        <p:nvSpPr>
          <p:cNvPr id="5" name="Footer Placeholder 4">
            <a:extLst>
              <a:ext uri="{FF2B5EF4-FFF2-40B4-BE49-F238E27FC236}">
                <a16:creationId xmlns:a16="http://schemas.microsoft.com/office/drawing/2014/main" id="{544349A2-2EF1-069F-8561-D0EEB2E3BD3D}"/>
              </a:ext>
            </a:extLst>
          </p:cNvPr>
          <p:cNvSpPr>
            <a:spLocks noGrp="1"/>
          </p:cNvSpPr>
          <p:nvPr>
            <p:ph type="ftr" sz="quarter" idx="11"/>
          </p:nvPr>
        </p:nvSpPr>
        <p:spPr/>
        <p:txBody>
          <a:bodyPr/>
          <a:lstStyle/>
          <a:p>
            <a:r>
              <a:rPr lang="en-US"/>
              <a:t>Astle, B. J., Duggleby, W., Potter, P. A., Perry, A. G., Stockert, P. A., &amp; Hall, A. (2024). Potter and Perry’s Canadian fundamentals of nursing (7th ed.). Elsevier Health Sciences.</a:t>
            </a:r>
          </a:p>
        </p:txBody>
      </p:sp>
      <p:sp>
        <p:nvSpPr>
          <p:cNvPr id="6" name="Slide Number Placeholder 5">
            <a:extLst>
              <a:ext uri="{FF2B5EF4-FFF2-40B4-BE49-F238E27FC236}">
                <a16:creationId xmlns:a16="http://schemas.microsoft.com/office/drawing/2014/main" id="{E10BC721-06CB-31BF-BD71-33FBA1AF27D3}"/>
              </a:ext>
            </a:extLst>
          </p:cNvPr>
          <p:cNvSpPr>
            <a:spLocks noGrp="1"/>
          </p:cNvSpPr>
          <p:nvPr>
            <p:ph type="sldNum" sz="quarter" idx="12"/>
          </p:nvPr>
        </p:nvSpPr>
        <p:spPr/>
        <p:txBody>
          <a:bodyPr/>
          <a:lstStyle/>
          <a:p>
            <a:fld id="{0D79E688-7EC2-4A08-97ED-8ED9D2962979}" type="slidenum">
              <a:rPr lang="en-US" smtClean="0"/>
              <a:t>‹#›</a:t>
            </a:fld>
            <a:endParaRPr lang="en-US"/>
          </a:p>
        </p:txBody>
      </p:sp>
    </p:spTree>
    <p:extLst>
      <p:ext uri="{BB962C8B-B14F-4D97-AF65-F5344CB8AC3E}">
        <p14:creationId xmlns:p14="http://schemas.microsoft.com/office/powerpoint/2010/main" val="1292211100"/>
      </p:ext>
    </p:extLst>
  </p:cSld>
  <p:clrMapOvr>
    <a:masterClrMapping/>
  </p:clrMapOvr>
  <p:hf sldNum="0"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306AD86-B9BC-86AD-51CA-740D4B4F75F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CC98656-F928-E6F9-44CA-F1B96042E4A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9C077B-16AE-0F0A-C814-B0BE5E1A4C7D}"/>
              </a:ext>
            </a:extLst>
          </p:cNvPr>
          <p:cNvSpPr>
            <a:spLocks noGrp="1"/>
          </p:cNvSpPr>
          <p:nvPr>
            <p:ph type="dt" sz="half" idx="10"/>
          </p:nvPr>
        </p:nvSpPr>
        <p:spPr/>
        <p:txBody>
          <a:bodyPr/>
          <a:lstStyle/>
          <a:p>
            <a:fld id="{0C0D6941-0EAA-46F0-A59E-63F2B8644A9B}" type="datetimeFigureOut">
              <a:rPr lang="en-US" smtClean="0"/>
              <a:t>10/22/2026</a:t>
            </a:fld>
            <a:endParaRPr lang="en-US"/>
          </a:p>
        </p:txBody>
      </p:sp>
      <p:sp>
        <p:nvSpPr>
          <p:cNvPr id="5" name="Footer Placeholder 4">
            <a:extLst>
              <a:ext uri="{FF2B5EF4-FFF2-40B4-BE49-F238E27FC236}">
                <a16:creationId xmlns:a16="http://schemas.microsoft.com/office/drawing/2014/main" id="{0CA81689-BCD9-6336-C0B5-8DFC8803A023}"/>
              </a:ext>
            </a:extLst>
          </p:cNvPr>
          <p:cNvSpPr>
            <a:spLocks noGrp="1"/>
          </p:cNvSpPr>
          <p:nvPr>
            <p:ph type="ftr" sz="quarter" idx="11"/>
          </p:nvPr>
        </p:nvSpPr>
        <p:spPr/>
        <p:txBody>
          <a:bodyPr/>
          <a:lstStyle/>
          <a:p>
            <a:r>
              <a:rPr lang="en-US"/>
              <a:t>Astle, B. J., Duggleby, W., Potter, P. A., Perry, A. G., Stockert, P. A., &amp; Hall, A. (2024). Potter and Perry’s Canadian fundamentals of nursing (7th ed.). Elsevier Health Sciences.</a:t>
            </a:r>
          </a:p>
        </p:txBody>
      </p:sp>
      <p:sp>
        <p:nvSpPr>
          <p:cNvPr id="6" name="Slide Number Placeholder 5">
            <a:extLst>
              <a:ext uri="{FF2B5EF4-FFF2-40B4-BE49-F238E27FC236}">
                <a16:creationId xmlns:a16="http://schemas.microsoft.com/office/drawing/2014/main" id="{7F00FB4E-A1F9-1E94-5FA9-90E11A3F9060}"/>
              </a:ext>
            </a:extLst>
          </p:cNvPr>
          <p:cNvSpPr>
            <a:spLocks noGrp="1"/>
          </p:cNvSpPr>
          <p:nvPr>
            <p:ph type="sldNum" sz="quarter" idx="12"/>
          </p:nvPr>
        </p:nvSpPr>
        <p:spPr/>
        <p:txBody>
          <a:bodyPr/>
          <a:lstStyle/>
          <a:p>
            <a:fld id="{0D79E688-7EC2-4A08-97ED-8ED9D2962979}" type="slidenum">
              <a:rPr lang="en-US" smtClean="0"/>
              <a:t>‹#›</a:t>
            </a:fld>
            <a:endParaRPr lang="en-US"/>
          </a:p>
        </p:txBody>
      </p:sp>
    </p:spTree>
    <p:extLst>
      <p:ext uri="{BB962C8B-B14F-4D97-AF65-F5344CB8AC3E}">
        <p14:creationId xmlns:p14="http://schemas.microsoft.com/office/powerpoint/2010/main" val="3834104097"/>
      </p:ext>
    </p:extLst>
  </p:cSld>
  <p:clrMapOvr>
    <a:masterClrMapping/>
  </p:clrMapOvr>
  <p:hf sldNum="0" hdr="0" dt="0"/>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Quote" userDrawn="1">
  <p:cSld name="Quote">
    <p:bg>
      <p:bgPr>
        <a:gradFill flip="none" rotWithShape="1">
          <a:gsLst>
            <a:gs pos="100000">
              <a:schemeClr val="bg1"/>
            </a:gs>
            <a:gs pos="53000">
              <a:schemeClr val="bg1"/>
            </a:gs>
          </a:gsLst>
          <a:lin ang="16200000" scaled="0"/>
          <a:tileRect/>
        </a:gradFill>
        <a:effectLst/>
      </p:bgPr>
    </p:bg>
    <p:spTree>
      <p:nvGrpSpPr>
        <p:cNvPr id="1" name="Shape 21"/>
        <p:cNvGrpSpPr/>
        <p:nvPr/>
      </p:nvGrpSpPr>
      <p:grpSpPr>
        <a:xfrm>
          <a:off x="0" y="0"/>
          <a:ext cx="0" cy="0"/>
          <a:chOff x="0" y="0"/>
          <a:chExt cx="0" cy="0"/>
        </a:xfrm>
      </p:grpSpPr>
      <p:pic>
        <p:nvPicPr>
          <p:cNvPr id="9" name="Picture 8">
            <a:extLst>
              <a:ext uri="{FF2B5EF4-FFF2-40B4-BE49-F238E27FC236}">
                <a16:creationId xmlns:a16="http://schemas.microsoft.com/office/drawing/2014/main" id="{8A070D42-E448-C141-B58A-100026C1B47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rot="16200000">
            <a:off x="6502089" y="1021689"/>
            <a:ext cx="6858001" cy="4811185"/>
          </a:xfrm>
          <a:prstGeom prst="rect">
            <a:avLst/>
          </a:prstGeom>
        </p:spPr>
      </p:pic>
      <p:pic>
        <p:nvPicPr>
          <p:cNvPr id="4" name="Picture 3">
            <a:extLst>
              <a:ext uri="{FF2B5EF4-FFF2-40B4-BE49-F238E27FC236}">
                <a16:creationId xmlns:a16="http://schemas.microsoft.com/office/drawing/2014/main" id="{AA28E661-0E0B-EA46-8FA0-562285CF178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rot="5400000">
            <a:off x="-1023410" y="1023409"/>
            <a:ext cx="6858001" cy="4811185"/>
          </a:xfrm>
          <a:prstGeom prst="rect">
            <a:avLst/>
          </a:prstGeom>
        </p:spPr>
      </p:pic>
      <p:sp>
        <p:nvSpPr>
          <p:cNvPr id="5" name="Google Shape;27;p4"/>
          <p:cNvSpPr txBox="1">
            <a:spLocks noChangeArrowheads="1"/>
          </p:cNvSpPr>
          <p:nvPr/>
        </p:nvSpPr>
        <p:spPr bwMode="auto">
          <a:xfrm>
            <a:off x="4792134" y="736600"/>
            <a:ext cx="2607733" cy="872067"/>
          </a:xfrm>
          <a:prstGeom prst="rect">
            <a:avLst/>
          </a:prstGeom>
          <a:noFill/>
          <a:ln w="9525">
            <a:noFill/>
            <a:miter lim="800000"/>
            <a:headEnd/>
            <a:tailEnd/>
          </a:ln>
        </p:spPr>
        <p:txBody>
          <a:bodyPr lIns="0" tIns="0" rIns="0" bIns="0">
            <a:prstTxWarp prst="textNoShape">
              <a:avLst/>
            </a:prstTxWarp>
          </a:bodyPr>
          <a:lstStyle/>
          <a:p>
            <a:pPr algn="ctr">
              <a:buClr>
                <a:srgbClr val="000000"/>
              </a:buClr>
              <a:buFont typeface="Arial" charset="0"/>
              <a:buNone/>
              <a:defRPr/>
            </a:pPr>
            <a:r>
              <a:rPr lang="en-CA" sz="12800" b="1" dirty="0">
                <a:solidFill>
                  <a:schemeClr val="bg2"/>
                </a:solidFill>
                <a:latin typeface="Lato" charset="0"/>
                <a:ea typeface="Lato" charset="0"/>
                <a:cs typeface="Lato" charset="0"/>
                <a:sym typeface="Lato" charset="0"/>
              </a:rPr>
              <a:t>“</a:t>
            </a:r>
            <a:endParaRPr lang="en-US" sz="12800" b="1" dirty="0">
              <a:solidFill>
                <a:schemeClr val="bg2"/>
              </a:solidFill>
              <a:latin typeface="Lato" charset="0"/>
              <a:ea typeface="Lato" charset="0"/>
              <a:cs typeface="Lato" charset="0"/>
              <a:sym typeface="Lato" charset="0"/>
            </a:endParaRPr>
          </a:p>
        </p:txBody>
      </p:sp>
      <p:sp>
        <p:nvSpPr>
          <p:cNvPr id="26" name="Google Shape;26;p4"/>
          <p:cNvSpPr txBox="1">
            <a:spLocks noGrp="1"/>
          </p:cNvSpPr>
          <p:nvPr>
            <p:ph type="body" idx="1"/>
          </p:nvPr>
        </p:nvSpPr>
        <p:spPr>
          <a:xfrm>
            <a:off x="2717367" y="1968000"/>
            <a:ext cx="6757200" cy="4060000"/>
          </a:xfrm>
          <a:prstGeom prst="rect">
            <a:avLst/>
          </a:prstGeom>
        </p:spPr>
        <p:txBody>
          <a:bodyPr spcFirstLastPara="1">
            <a:noAutofit/>
          </a:bodyPr>
          <a:lstStyle>
            <a:lvl1pPr marL="609585" lvl="0" indent="-575719" algn="ctr" rtl="0">
              <a:spcBef>
                <a:spcPts val="800"/>
              </a:spcBef>
              <a:spcAft>
                <a:spcPts val="0"/>
              </a:spcAft>
              <a:buSzPts val="3200"/>
              <a:buFontTx/>
              <a:buNone/>
              <a:defRPr sz="4267" i="1">
                <a:solidFill>
                  <a:schemeClr val="accent5"/>
                </a:solidFill>
                <a:latin typeface="Times    "/>
                <a:cs typeface="Times    "/>
              </a:defRPr>
            </a:lvl1pPr>
            <a:lvl2pPr marL="1219170" lvl="1" indent="-575719" algn="ctr" rtl="0">
              <a:spcBef>
                <a:spcPts val="0"/>
              </a:spcBef>
              <a:spcAft>
                <a:spcPts val="0"/>
              </a:spcAft>
              <a:buSzPts val="3200"/>
              <a:buChar char="◦"/>
              <a:defRPr sz="4267" i="1"/>
            </a:lvl2pPr>
            <a:lvl3pPr marL="1828754" lvl="2" indent="-575719" algn="ctr" rtl="0">
              <a:spcBef>
                <a:spcPts val="0"/>
              </a:spcBef>
              <a:spcAft>
                <a:spcPts val="0"/>
              </a:spcAft>
              <a:buSzPts val="3200"/>
              <a:buChar char="◦"/>
              <a:defRPr sz="4267" i="1"/>
            </a:lvl3pPr>
            <a:lvl4pPr marL="2438339" lvl="3" indent="-575719" algn="ctr" rtl="0">
              <a:spcBef>
                <a:spcPts val="0"/>
              </a:spcBef>
              <a:spcAft>
                <a:spcPts val="0"/>
              </a:spcAft>
              <a:buSzPts val="3200"/>
              <a:buChar char="◦"/>
              <a:defRPr sz="4267" i="1"/>
            </a:lvl4pPr>
            <a:lvl5pPr marL="3047924" lvl="4" indent="-575719" algn="ctr" rtl="0">
              <a:spcBef>
                <a:spcPts val="0"/>
              </a:spcBef>
              <a:spcAft>
                <a:spcPts val="0"/>
              </a:spcAft>
              <a:buSzPts val="3200"/>
              <a:buChar char="◦"/>
              <a:defRPr sz="4267" i="1"/>
            </a:lvl5pPr>
            <a:lvl6pPr marL="3657509" lvl="5" indent="-575719" algn="ctr" rtl="0">
              <a:spcBef>
                <a:spcPts val="0"/>
              </a:spcBef>
              <a:spcAft>
                <a:spcPts val="0"/>
              </a:spcAft>
              <a:buSzPts val="3200"/>
              <a:buChar char="◦"/>
              <a:defRPr sz="4267" i="1"/>
            </a:lvl6pPr>
            <a:lvl7pPr marL="4267093" lvl="6" indent="-575719" algn="ctr" rtl="0">
              <a:spcBef>
                <a:spcPts val="0"/>
              </a:spcBef>
              <a:spcAft>
                <a:spcPts val="0"/>
              </a:spcAft>
              <a:buSzPts val="3200"/>
              <a:buChar char="◦"/>
              <a:defRPr sz="4267" i="1"/>
            </a:lvl7pPr>
            <a:lvl8pPr marL="4876678" lvl="7" indent="-575719" algn="ctr" rtl="0">
              <a:spcBef>
                <a:spcPts val="0"/>
              </a:spcBef>
              <a:spcAft>
                <a:spcPts val="0"/>
              </a:spcAft>
              <a:buSzPts val="3200"/>
              <a:buChar char="◦"/>
              <a:defRPr sz="4267" i="1"/>
            </a:lvl8pPr>
            <a:lvl9pPr marL="5486263" lvl="8" indent="-575719" algn="ctr" rtl="0">
              <a:spcBef>
                <a:spcPts val="0"/>
              </a:spcBef>
              <a:spcAft>
                <a:spcPts val="0"/>
              </a:spcAft>
              <a:buSzPts val="3200"/>
              <a:buChar char="◦"/>
              <a:defRPr sz="4267" i="1"/>
            </a:lvl9pPr>
          </a:lstStyle>
          <a:p>
            <a:endParaRPr dirty="0"/>
          </a:p>
        </p:txBody>
      </p:sp>
      <p:sp>
        <p:nvSpPr>
          <p:cNvPr id="6" name="Google Shape;28;p4"/>
          <p:cNvSpPr txBox="1">
            <a:spLocks noGrp="1"/>
          </p:cNvSpPr>
          <p:nvPr>
            <p:ph type="sldNum" idx="10"/>
          </p:nvPr>
        </p:nvSpPr>
        <p:spPr/>
        <p:txBody>
          <a:bodyPr/>
          <a:lstStyle>
            <a:lvl1pPr>
              <a:defRPr/>
            </a:lvl1pPr>
          </a:lstStyle>
          <a:p>
            <a:pPr>
              <a:defRPr/>
            </a:pPr>
            <a:fld id="{3108BEC9-37FD-6948-B338-3A668D2647DE}" type="slidenum">
              <a:rPr lang="en-CA"/>
              <a:pPr>
                <a:defRPr/>
              </a:pPr>
              <a:t>‹#›</a:t>
            </a:fld>
            <a:endParaRPr lang="en-US"/>
          </a:p>
        </p:txBody>
      </p:sp>
    </p:spTree>
    <p:extLst>
      <p:ext uri="{BB962C8B-B14F-4D97-AF65-F5344CB8AC3E}">
        <p14:creationId xmlns:p14="http://schemas.microsoft.com/office/powerpoint/2010/main" val="753965163"/>
      </p:ext>
    </p:extLst>
  </p:cSld>
  <p:clrMapOvr>
    <a:masterClrMapping/>
  </p:clrMapOvr>
  <p:hf sldNum="0" hdr="0" dt="0"/>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 3 column option 2">
    <p:bg>
      <p:bgPr>
        <a:gradFill flip="none" rotWithShape="1">
          <a:gsLst>
            <a:gs pos="100000">
              <a:schemeClr val="bg1"/>
            </a:gs>
            <a:gs pos="53000">
              <a:schemeClr val="bg1"/>
            </a:gs>
          </a:gsLst>
          <a:lin ang="0" scaled="0"/>
          <a:tileRect/>
        </a:gra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78F4E4D-50AB-164A-A7E4-A50424CDBFB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rot="16200000">
            <a:off x="6932416" y="1604749"/>
            <a:ext cx="6858005" cy="3654037"/>
          </a:xfrm>
          <a:prstGeom prst="rect">
            <a:avLst/>
          </a:prstGeom>
        </p:spPr>
      </p:pic>
      <p:sp>
        <p:nvSpPr>
          <p:cNvPr id="3" name="Slide Number Placeholder 2"/>
          <p:cNvSpPr>
            <a:spLocks noGrp="1"/>
          </p:cNvSpPr>
          <p:nvPr>
            <p:ph type="sldNum" idx="10"/>
          </p:nvPr>
        </p:nvSpPr>
        <p:spPr/>
        <p:txBody>
          <a:bodyPr/>
          <a:lstStyle/>
          <a:p>
            <a:pPr>
              <a:defRPr/>
            </a:pPr>
            <a:fld id="{06A5C9CB-E1BC-D448-A930-E4C453A32F4A}" type="slidenum">
              <a:rPr lang="en-CA" smtClean="0"/>
              <a:pPr>
                <a:defRPr/>
              </a:pPr>
              <a:t>‹#›</a:t>
            </a:fld>
            <a:endParaRPr lang="en-US"/>
          </a:p>
        </p:txBody>
      </p:sp>
      <p:sp>
        <p:nvSpPr>
          <p:cNvPr id="5" name="Google Shape;56;p7"/>
          <p:cNvSpPr txBox="1">
            <a:spLocks noGrp="1"/>
          </p:cNvSpPr>
          <p:nvPr/>
        </p:nvSpPr>
        <p:spPr>
          <a:xfrm>
            <a:off x="4038955" y="1515307"/>
            <a:ext cx="2536800" cy="39468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81000" algn="l" rtl="0">
              <a:lnSpc>
                <a:spcPct val="100000"/>
              </a:lnSpc>
              <a:spcBef>
                <a:spcPts val="600"/>
              </a:spcBef>
              <a:spcAft>
                <a:spcPts val="0"/>
              </a:spcAft>
              <a:buClr>
                <a:schemeClr val="accent4"/>
              </a:buClr>
              <a:buSzPts val="2400"/>
              <a:buFont typeface="Lato Light"/>
              <a:buChar char="◦"/>
              <a:defRPr sz="2400" b="0" i="0" u="none" strike="noStrike" cap="none">
                <a:solidFill>
                  <a:schemeClr val="dk1"/>
                </a:solidFill>
                <a:latin typeface="Lato Light"/>
                <a:ea typeface="Lato Light"/>
                <a:cs typeface="Lato Light"/>
                <a:sym typeface="Lato Light"/>
              </a:defRPr>
            </a:lvl1pPr>
            <a:lvl2pPr marL="914400" marR="0" lvl="1" indent="-381000" algn="l" rtl="0">
              <a:lnSpc>
                <a:spcPct val="100000"/>
              </a:lnSpc>
              <a:spcBef>
                <a:spcPts val="0"/>
              </a:spcBef>
              <a:spcAft>
                <a:spcPts val="0"/>
              </a:spcAft>
              <a:buClr>
                <a:schemeClr val="accent4"/>
              </a:buClr>
              <a:buSzPts val="2400"/>
              <a:buFont typeface="Lato Light"/>
              <a:buChar char="◦"/>
              <a:defRPr sz="2400" b="0" i="0" u="none" strike="noStrike" cap="none">
                <a:solidFill>
                  <a:schemeClr val="dk1"/>
                </a:solidFill>
                <a:latin typeface="Lato Light"/>
                <a:ea typeface="Lato Light"/>
                <a:cs typeface="Lato Light"/>
                <a:sym typeface="Lato Light"/>
              </a:defRPr>
            </a:lvl2pPr>
            <a:lvl3pPr marL="1371600" marR="0" lvl="2" indent="-381000" algn="l" rtl="0">
              <a:lnSpc>
                <a:spcPct val="100000"/>
              </a:lnSpc>
              <a:spcBef>
                <a:spcPts val="0"/>
              </a:spcBef>
              <a:spcAft>
                <a:spcPts val="0"/>
              </a:spcAft>
              <a:buClr>
                <a:schemeClr val="accent4"/>
              </a:buClr>
              <a:buSzPts val="2400"/>
              <a:buFont typeface="Lato Light"/>
              <a:buChar char="◦"/>
              <a:defRPr sz="2400" b="0" i="0" u="none" strike="noStrike" cap="none">
                <a:solidFill>
                  <a:schemeClr val="dk1"/>
                </a:solidFill>
                <a:latin typeface="Lato Light"/>
                <a:ea typeface="Lato Light"/>
                <a:cs typeface="Lato Light"/>
                <a:sym typeface="Lato Light"/>
              </a:defRPr>
            </a:lvl3pPr>
            <a:lvl4pPr marL="1828800" marR="0" lvl="3" indent="-381000" algn="l" rtl="0">
              <a:lnSpc>
                <a:spcPct val="100000"/>
              </a:lnSpc>
              <a:spcBef>
                <a:spcPts val="0"/>
              </a:spcBef>
              <a:spcAft>
                <a:spcPts val="0"/>
              </a:spcAft>
              <a:buClr>
                <a:schemeClr val="accent4"/>
              </a:buClr>
              <a:buSzPts val="2400"/>
              <a:buFont typeface="Lato Light"/>
              <a:buChar char="◦"/>
              <a:defRPr sz="2400" b="0" i="0" u="none" strike="noStrike" cap="none">
                <a:solidFill>
                  <a:schemeClr val="dk1"/>
                </a:solidFill>
                <a:latin typeface="Lato Light"/>
                <a:ea typeface="Lato Light"/>
                <a:cs typeface="Lato Light"/>
                <a:sym typeface="Lato Light"/>
              </a:defRPr>
            </a:lvl4pPr>
            <a:lvl5pPr marL="2286000" marR="0" lvl="4" indent="-381000" algn="l" rtl="0">
              <a:lnSpc>
                <a:spcPct val="100000"/>
              </a:lnSpc>
              <a:spcBef>
                <a:spcPts val="0"/>
              </a:spcBef>
              <a:spcAft>
                <a:spcPts val="0"/>
              </a:spcAft>
              <a:buClr>
                <a:schemeClr val="accent4"/>
              </a:buClr>
              <a:buSzPts val="2400"/>
              <a:buFont typeface="Lato Light"/>
              <a:buChar char="◦"/>
              <a:defRPr sz="2400" b="0" i="0" u="none" strike="noStrike" cap="none">
                <a:solidFill>
                  <a:schemeClr val="dk1"/>
                </a:solidFill>
                <a:latin typeface="Lato Light"/>
                <a:ea typeface="Lato Light"/>
                <a:cs typeface="Lato Light"/>
                <a:sym typeface="Lato Light"/>
              </a:defRPr>
            </a:lvl5pPr>
            <a:lvl6pPr marL="2743200" marR="0" lvl="5" indent="-381000" algn="l" rtl="0">
              <a:lnSpc>
                <a:spcPct val="100000"/>
              </a:lnSpc>
              <a:spcBef>
                <a:spcPts val="0"/>
              </a:spcBef>
              <a:spcAft>
                <a:spcPts val="0"/>
              </a:spcAft>
              <a:buClr>
                <a:schemeClr val="accent4"/>
              </a:buClr>
              <a:buSzPts val="2400"/>
              <a:buFont typeface="Lato Light"/>
              <a:buChar char="◦"/>
              <a:defRPr sz="2400" b="0" i="0" u="none" strike="noStrike" cap="none">
                <a:solidFill>
                  <a:schemeClr val="dk1"/>
                </a:solidFill>
                <a:latin typeface="Lato Light"/>
                <a:ea typeface="Lato Light"/>
                <a:cs typeface="Lato Light"/>
                <a:sym typeface="Lato Light"/>
              </a:defRPr>
            </a:lvl6pPr>
            <a:lvl7pPr marL="3200400" marR="0" lvl="6" indent="-381000" algn="l" rtl="0">
              <a:lnSpc>
                <a:spcPct val="100000"/>
              </a:lnSpc>
              <a:spcBef>
                <a:spcPts val="0"/>
              </a:spcBef>
              <a:spcAft>
                <a:spcPts val="0"/>
              </a:spcAft>
              <a:buClr>
                <a:schemeClr val="accent4"/>
              </a:buClr>
              <a:buSzPts val="2400"/>
              <a:buFont typeface="Lato Light"/>
              <a:buChar char="◦"/>
              <a:defRPr sz="2400" b="0" i="0" u="none" strike="noStrike" cap="none">
                <a:solidFill>
                  <a:schemeClr val="dk1"/>
                </a:solidFill>
                <a:latin typeface="Lato Light"/>
                <a:ea typeface="Lato Light"/>
                <a:cs typeface="Lato Light"/>
                <a:sym typeface="Lato Light"/>
              </a:defRPr>
            </a:lvl7pPr>
            <a:lvl8pPr marL="3657600" marR="0" lvl="7" indent="-381000" algn="l" rtl="0">
              <a:lnSpc>
                <a:spcPct val="100000"/>
              </a:lnSpc>
              <a:spcBef>
                <a:spcPts val="0"/>
              </a:spcBef>
              <a:spcAft>
                <a:spcPts val="0"/>
              </a:spcAft>
              <a:buClr>
                <a:schemeClr val="accent4"/>
              </a:buClr>
              <a:buSzPts val="2400"/>
              <a:buFont typeface="Lato Light"/>
              <a:buChar char="◦"/>
              <a:defRPr sz="2400" b="0" i="0" u="none" strike="noStrike" cap="none">
                <a:solidFill>
                  <a:schemeClr val="dk1"/>
                </a:solidFill>
                <a:latin typeface="Lato Light"/>
                <a:ea typeface="Lato Light"/>
                <a:cs typeface="Lato Light"/>
                <a:sym typeface="Lato Light"/>
              </a:defRPr>
            </a:lvl8pPr>
            <a:lvl9pPr marL="4114800" marR="0" lvl="8" indent="-381000" algn="l" rtl="0">
              <a:lnSpc>
                <a:spcPct val="100000"/>
              </a:lnSpc>
              <a:spcBef>
                <a:spcPts val="0"/>
              </a:spcBef>
              <a:spcAft>
                <a:spcPts val="0"/>
              </a:spcAft>
              <a:buClr>
                <a:schemeClr val="accent4"/>
              </a:buClr>
              <a:buSzPts val="2400"/>
              <a:buFont typeface="Lato Light"/>
              <a:buChar char="◦"/>
              <a:defRPr sz="2400" b="0" i="0" u="none" strike="noStrike" cap="none">
                <a:solidFill>
                  <a:schemeClr val="dk1"/>
                </a:solidFill>
                <a:latin typeface="Lato Light"/>
                <a:ea typeface="Lato Light"/>
                <a:cs typeface="Lato Light"/>
                <a:sym typeface="Lato Light"/>
              </a:defRPr>
            </a:lvl9pPr>
          </a:lstStyle>
          <a:p>
            <a:endParaRPr sz="3200"/>
          </a:p>
        </p:txBody>
      </p:sp>
      <p:sp>
        <p:nvSpPr>
          <p:cNvPr id="6" name="Google Shape;57;p7"/>
          <p:cNvSpPr txBox="1">
            <a:spLocks noGrp="1"/>
          </p:cNvSpPr>
          <p:nvPr/>
        </p:nvSpPr>
        <p:spPr>
          <a:xfrm>
            <a:off x="6959971" y="1515307"/>
            <a:ext cx="2536800" cy="39468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81000" algn="l" rtl="0">
              <a:lnSpc>
                <a:spcPct val="100000"/>
              </a:lnSpc>
              <a:spcBef>
                <a:spcPts val="600"/>
              </a:spcBef>
              <a:spcAft>
                <a:spcPts val="0"/>
              </a:spcAft>
              <a:buClr>
                <a:schemeClr val="accent4"/>
              </a:buClr>
              <a:buSzPts val="2400"/>
              <a:buFont typeface="Lato Light"/>
              <a:buChar char="◦"/>
              <a:defRPr sz="2400" b="0" i="0" u="none" strike="noStrike" cap="none">
                <a:solidFill>
                  <a:schemeClr val="dk1"/>
                </a:solidFill>
                <a:latin typeface="Lato Light"/>
                <a:ea typeface="Lato Light"/>
                <a:cs typeface="Lato Light"/>
                <a:sym typeface="Lato Light"/>
              </a:defRPr>
            </a:lvl1pPr>
            <a:lvl2pPr marL="914400" marR="0" lvl="1" indent="-381000" algn="l" rtl="0">
              <a:lnSpc>
                <a:spcPct val="100000"/>
              </a:lnSpc>
              <a:spcBef>
                <a:spcPts val="0"/>
              </a:spcBef>
              <a:spcAft>
                <a:spcPts val="0"/>
              </a:spcAft>
              <a:buClr>
                <a:schemeClr val="accent4"/>
              </a:buClr>
              <a:buSzPts val="2400"/>
              <a:buFont typeface="Lato Light"/>
              <a:buChar char="◦"/>
              <a:defRPr sz="2400" b="0" i="0" u="none" strike="noStrike" cap="none">
                <a:solidFill>
                  <a:schemeClr val="dk1"/>
                </a:solidFill>
                <a:latin typeface="Lato Light"/>
                <a:ea typeface="Lato Light"/>
                <a:cs typeface="Lato Light"/>
                <a:sym typeface="Lato Light"/>
              </a:defRPr>
            </a:lvl2pPr>
            <a:lvl3pPr marL="1371600" marR="0" lvl="2" indent="-381000" algn="l" rtl="0">
              <a:lnSpc>
                <a:spcPct val="100000"/>
              </a:lnSpc>
              <a:spcBef>
                <a:spcPts val="0"/>
              </a:spcBef>
              <a:spcAft>
                <a:spcPts val="0"/>
              </a:spcAft>
              <a:buClr>
                <a:schemeClr val="accent4"/>
              </a:buClr>
              <a:buSzPts val="2400"/>
              <a:buFont typeface="Lato Light"/>
              <a:buChar char="◦"/>
              <a:defRPr sz="2400" b="0" i="0" u="none" strike="noStrike" cap="none">
                <a:solidFill>
                  <a:schemeClr val="dk1"/>
                </a:solidFill>
                <a:latin typeface="Lato Light"/>
                <a:ea typeface="Lato Light"/>
                <a:cs typeface="Lato Light"/>
                <a:sym typeface="Lato Light"/>
              </a:defRPr>
            </a:lvl3pPr>
            <a:lvl4pPr marL="1828800" marR="0" lvl="3" indent="-381000" algn="l" rtl="0">
              <a:lnSpc>
                <a:spcPct val="100000"/>
              </a:lnSpc>
              <a:spcBef>
                <a:spcPts val="0"/>
              </a:spcBef>
              <a:spcAft>
                <a:spcPts val="0"/>
              </a:spcAft>
              <a:buClr>
                <a:schemeClr val="accent4"/>
              </a:buClr>
              <a:buSzPts val="2400"/>
              <a:buFont typeface="Lato Light"/>
              <a:buChar char="◦"/>
              <a:defRPr sz="2400" b="0" i="0" u="none" strike="noStrike" cap="none">
                <a:solidFill>
                  <a:schemeClr val="dk1"/>
                </a:solidFill>
                <a:latin typeface="Lato Light"/>
                <a:ea typeface="Lato Light"/>
                <a:cs typeface="Lato Light"/>
                <a:sym typeface="Lato Light"/>
              </a:defRPr>
            </a:lvl4pPr>
            <a:lvl5pPr marL="2286000" marR="0" lvl="4" indent="-381000" algn="l" rtl="0">
              <a:lnSpc>
                <a:spcPct val="100000"/>
              </a:lnSpc>
              <a:spcBef>
                <a:spcPts val="0"/>
              </a:spcBef>
              <a:spcAft>
                <a:spcPts val="0"/>
              </a:spcAft>
              <a:buClr>
                <a:schemeClr val="accent4"/>
              </a:buClr>
              <a:buSzPts val="2400"/>
              <a:buFont typeface="Lato Light"/>
              <a:buChar char="◦"/>
              <a:defRPr sz="2400" b="0" i="0" u="none" strike="noStrike" cap="none">
                <a:solidFill>
                  <a:schemeClr val="dk1"/>
                </a:solidFill>
                <a:latin typeface="Lato Light"/>
                <a:ea typeface="Lato Light"/>
                <a:cs typeface="Lato Light"/>
                <a:sym typeface="Lato Light"/>
              </a:defRPr>
            </a:lvl5pPr>
            <a:lvl6pPr marL="2743200" marR="0" lvl="5" indent="-381000" algn="l" rtl="0">
              <a:lnSpc>
                <a:spcPct val="100000"/>
              </a:lnSpc>
              <a:spcBef>
                <a:spcPts val="0"/>
              </a:spcBef>
              <a:spcAft>
                <a:spcPts val="0"/>
              </a:spcAft>
              <a:buClr>
                <a:schemeClr val="accent4"/>
              </a:buClr>
              <a:buSzPts val="2400"/>
              <a:buFont typeface="Lato Light"/>
              <a:buChar char="◦"/>
              <a:defRPr sz="2400" b="0" i="0" u="none" strike="noStrike" cap="none">
                <a:solidFill>
                  <a:schemeClr val="dk1"/>
                </a:solidFill>
                <a:latin typeface="Lato Light"/>
                <a:ea typeface="Lato Light"/>
                <a:cs typeface="Lato Light"/>
                <a:sym typeface="Lato Light"/>
              </a:defRPr>
            </a:lvl6pPr>
            <a:lvl7pPr marL="3200400" marR="0" lvl="6" indent="-381000" algn="l" rtl="0">
              <a:lnSpc>
                <a:spcPct val="100000"/>
              </a:lnSpc>
              <a:spcBef>
                <a:spcPts val="0"/>
              </a:spcBef>
              <a:spcAft>
                <a:spcPts val="0"/>
              </a:spcAft>
              <a:buClr>
                <a:schemeClr val="accent4"/>
              </a:buClr>
              <a:buSzPts val="2400"/>
              <a:buFont typeface="Lato Light"/>
              <a:buChar char="◦"/>
              <a:defRPr sz="2400" b="0" i="0" u="none" strike="noStrike" cap="none">
                <a:solidFill>
                  <a:schemeClr val="dk1"/>
                </a:solidFill>
                <a:latin typeface="Lato Light"/>
                <a:ea typeface="Lato Light"/>
                <a:cs typeface="Lato Light"/>
                <a:sym typeface="Lato Light"/>
              </a:defRPr>
            </a:lvl7pPr>
            <a:lvl8pPr marL="3657600" marR="0" lvl="7" indent="-381000" algn="l" rtl="0">
              <a:lnSpc>
                <a:spcPct val="100000"/>
              </a:lnSpc>
              <a:spcBef>
                <a:spcPts val="0"/>
              </a:spcBef>
              <a:spcAft>
                <a:spcPts val="0"/>
              </a:spcAft>
              <a:buClr>
                <a:schemeClr val="accent4"/>
              </a:buClr>
              <a:buSzPts val="2400"/>
              <a:buFont typeface="Lato Light"/>
              <a:buChar char="◦"/>
              <a:defRPr sz="2400" b="0" i="0" u="none" strike="noStrike" cap="none">
                <a:solidFill>
                  <a:schemeClr val="dk1"/>
                </a:solidFill>
                <a:latin typeface="Lato Light"/>
                <a:ea typeface="Lato Light"/>
                <a:cs typeface="Lato Light"/>
                <a:sym typeface="Lato Light"/>
              </a:defRPr>
            </a:lvl8pPr>
            <a:lvl9pPr marL="4114800" marR="0" lvl="8" indent="-381000" algn="l" rtl="0">
              <a:lnSpc>
                <a:spcPct val="100000"/>
              </a:lnSpc>
              <a:spcBef>
                <a:spcPts val="0"/>
              </a:spcBef>
              <a:spcAft>
                <a:spcPts val="0"/>
              </a:spcAft>
              <a:buClr>
                <a:schemeClr val="accent4"/>
              </a:buClr>
              <a:buSzPts val="2400"/>
              <a:buFont typeface="Lato Light"/>
              <a:buChar char="◦"/>
              <a:defRPr sz="2400" b="0" i="0" u="none" strike="noStrike" cap="none">
                <a:solidFill>
                  <a:schemeClr val="dk1"/>
                </a:solidFill>
                <a:latin typeface="Lato Light"/>
                <a:ea typeface="Lato Light"/>
                <a:cs typeface="Lato Light"/>
                <a:sym typeface="Lato Light"/>
              </a:defRPr>
            </a:lvl9pPr>
          </a:lstStyle>
          <a:p>
            <a:endParaRPr sz="3200"/>
          </a:p>
        </p:txBody>
      </p:sp>
      <p:sp>
        <p:nvSpPr>
          <p:cNvPr id="13" name="Google Shape;11;p2">
            <a:extLst>
              <a:ext uri="{FF2B5EF4-FFF2-40B4-BE49-F238E27FC236}">
                <a16:creationId xmlns:a16="http://schemas.microsoft.com/office/drawing/2014/main" id="{BC13A9F0-5F2F-C345-B4C5-BF5BBDDDE858}"/>
              </a:ext>
            </a:extLst>
          </p:cNvPr>
          <p:cNvSpPr/>
          <p:nvPr userDrawn="1"/>
        </p:nvSpPr>
        <p:spPr>
          <a:xfrm rot="5400000">
            <a:off x="-305840" y="810605"/>
            <a:ext cx="1444800" cy="825993"/>
          </a:xfrm>
          <a:prstGeom prst="triangle">
            <a:avLst>
              <a:gd name="adj" fmla="val 50000"/>
            </a:avLst>
          </a:pr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chemeClr val="accent1"/>
              </a:solidFill>
            </a:endParaRPr>
          </a:p>
        </p:txBody>
      </p:sp>
      <p:sp>
        <p:nvSpPr>
          <p:cNvPr id="15" name="Title 1">
            <a:extLst>
              <a:ext uri="{FF2B5EF4-FFF2-40B4-BE49-F238E27FC236}">
                <a16:creationId xmlns:a16="http://schemas.microsoft.com/office/drawing/2014/main" id="{3FDF3107-C7BB-CD48-9836-84F50D0ABE34}"/>
              </a:ext>
            </a:extLst>
          </p:cNvPr>
          <p:cNvSpPr>
            <a:spLocks noGrp="1"/>
          </p:cNvSpPr>
          <p:nvPr>
            <p:ph type="title"/>
          </p:nvPr>
        </p:nvSpPr>
        <p:spPr>
          <a:xfrm>
            <a:off x="1117600" y="825549"/>
            <a:ext cx="9956800" cy="992400"/>
          </a:xfrm>
        </p:spPr>
        <p:txBody>
          <a:bodyPr anchor="ctr" anchorCtr="0"/>
          <a:lstStyle>
            <a:lvl1pPr>
              <a:defRPr sz="4267" b="1">
                <a:solidFill>
                  <a:schemeClr val="accent1"/>
                </a:solidFill>
              </a:defRPr>
            </a:lvl1pPr>
          </a:lstStyle>
          <a:p>
            <a:r>
              <a:rPr lang="en-CA" dirty="0"/>
              <a:t>Click to edit Master title style</a:t>
            </a:r>
            <a:endParaRPr lang="en-US" dirty="0"/>
          </a:p>
        </p:txBody>
      </p:sp>
      <p:sp>
        <p:nvSpPr>
          <p:cNvPr id="16" name="Google Shape;39;p5">
            <a:extLst>
              <a:ext uri="{FF2B5EF4-FFF2-40B4-BE49-F238E27FC236}">
                <a16:creationId xmlns:a16="http://schemas.microsoft.com/office/drawing/2014/main" id="{B612300D-AFA5-4F46-9A9F-DC8997635DA0}"/>
              </a:ext>
            </a:extLst>
          </p:cNvPr>
          <p:cNvSpPr txBox="1">
            <a:spLocks noGrp="1"/>
          </p:cNvSpPr>
          <p:nvPr>
            <p:ph type="body" idx="1"/>
          </p:nvPr>
        </p:nvSpPr>
        <p:spPr>
          <a:xfrm>
            <a:off x="1117600" y="2142116"/>
            <a:ext cx="3149600" cy="4057600"/>
          </a:xfrm>
          <a:prstGeom prst="rect">
            <a:avLst/>
          </a:prstGeom>
        </p:spPr>
        <p:txBody>
          <a:bodyPr spcFirstLastPara="1">
            <a:noAutofit/>
          </a:bodyPr>
          <a:lstStyle>
            <a:lvl1pPr marL="609585" lvl="0" indent="-507987" rtl="0">
              <a:spcBef>
                <a:spcPts val="800"/>
              </a:spcBef>
              <a:spcAft>
                <a:spcPts val="0"/>
              </a:spcAft>
              <a:buSzPts val="2400"/>
              <a:buFontTx/>
              <a:buNone/>
              <a:defRPr sz="2400">
                <a:solidFill>
                  <a:schemeClr val="bg2"/>
                </a:solidFill>
              </a:defRPr>
            </a:lvl1pPr>
            <a:lvl2pPr marL="1219170" lvl="1" indent="-507987" rtl="0">
              <a:spcBef>
                <a:spcPts val="0"/>
              </a:spcBef>
              <a:spcAft>
                <a:spcPts val="0"/>
              </a:spcAft>
              <a:buSzPts val="2400"/>
              <a:buChar char="◦"/>
              <a:defRPr/>
            </a:lvl2pPr>
            <a:lvl3pPr marL="1828754" lvl="2" indent="-507987" rtl="0">
              <a:spcBef>
                <a:spcPts val="0"/>
              </a:spcBef>
              <a:spcAft>
                <a:spcPts val="0"/>
              </a:spcAft>
              <a:buSzPts val="2400"/>
              <a:buChar char="◦"/>
              <a:defRPr/>
            </a:lvl3pPr>
            <a:lvl4pPr marL="2438339" lvl="3" indent="-507987" rtl="0">
              <a:spcBef>
                <a:spcPts val="0"/>
              </a:spcBef>
              <a:spcAft>
                <a:spcPts val="0"/>
              </a:spcAft>
              <a:buSzPts val="2400"/>
              <a:buChar char="◦"/>
              <a:defRPr/>
            </a:lvl4pPr>
            <a:lvl5pPr marL="3047924" lvl="4" indent="-507987" rtl="0">
              <a:spcBef>
                <a:spcPts val="0"/>
              </a:spcBef>
              <a:spcAft>
                <a:spcPts val="0"/>
              </a:spcAft>
              <a:buSzPts val="2400"/>
              <a:buChar char="◦"/>
              <a:defRPr/>
            </a:lvl5pPr>
            <a:lvl6pPr marL="3657509" lvl="5" indent="-507987" rtl="0">
              <a:spcBef>
                <a:spcPts val="0"/>
              </a:spcBef>
              <a:spcAft>
                <a:spcPts val="0"/>
              </a:spcAft>
              <a:buSzPts val="2400"/>
              <a:buChar char="◦"/>
              <a:defRPr/>
            </a:lvl6pPr>
            <a:lvl7pPr marL="4267093" lvl="6" indent="-507987" rtl="0">
              <a:spcBef>
                <a:spcPts val="0"/>
              </a:spcBef>
              <a:spcAft>
                <a:spcPts val="0"/>
              </a:spcAft>
              <a:buSzPts val="2400"/>
              <a:buChar char="◦"/>
              <a:defRPr/>
            </a:lvl7pPr>
            <a:lvl8pPr marL="4876678" lvl="7" indent="-507987" rtl="0">
              <a:spcBef>
                <a:spcPts val="0"/>
              </a:spcBef>
              <a:spcAft>
                <a:spcPts val="0"/>
              </a:spcAft>
              <a:buSzPts val="2400"/>
              <a:buChar char="◦"/>
              <a:defRPr/>
            </a:lvl8pPr>
            <a:lvl9pPr marL="5486263" lvl="8" indent="-507987" rtl="0">
              <a:spcBef>
                <a:spcPts val="0"/>
              </a:spcBef>
              <a:spcAft>
                <a:spcPts val="0"/>
              </a:spcAft>
              <a:buSzPts val="2400"/>
              <a:buChar char="◦"/>
              <a:defRPr/>
            </a:lvl9pPr>
          </a:lstStyle>
          <a:p>
            <a:endParaRPr dirty="0"/>
          </a:p>
        </p:txBody>
      </p:sp>
      <p:sp>
        <p:nvSpPr>
          <p:cNvPr id="17" name="Google Shape;39;p5">
            <a:extLst>
              <a:ext uri="{FF2B5EF4-FFF2-40B4-BE49-F238E27FC236}">
                <a16:creationId xmlns:a16="http://schemas.microsoft.com/office/drawing/2014/main" id="{964AA085-8177-EC40-8226-840F0E4A852F}"/>
              </a:ext>
            </a:extLst>
          </p:cNvPr>
          <p:cNvSpPr txBox="1">
            <a:spLocks noGrp="1"/>
          </p:cNvSpPr>
          <p:nvPr>
            <p:ph type="body" idx="11"/>
          </p:nvPr>
        </p:nvSpPr>
        <p:spPr>
          <a:xfrm>
            <a:off x="4673600" y="2142116"/>
            <a:ext cx="3251200" cy="4057600"/>
          </a:xfrm>
          <a:prstGeom prst="rect">
            <a:avLst/>
          </a:prstGeom>
        </p:spPr>
        <p:txBody>
          <a:bodyPr spcFirstLastPara="1">
            <a:noAutofit/>
          </a:bodyPr>
          <a:lstStyle>
            <a:lvl1pPr marL="609585" lvl="0" indent="-507987" rtl="0">
              <a:spcBef>
                <a:spcPts val="800"/>
              </a:spcBef>
              <a:spcAft>
                <a:spcPts val="0"/>
              </a:spcAft>
              <a:buSzPts val="2400"/>
              <a:buFontTx/>
              <a:buNone/>
              <a:defRPr sz="2400">
                <a:solidFill>
                  <a:schemeClr val="bg2"/>
                </a:solidFill>
              </a:defRPr>
            </a:lvl1pPr>
            <a:lvl2pPr marL="1219170" lvl="1" indent="-507987" rtl="0">
              <a:spcBef>
                <a:spcPts val="0"/>
              </a:spcBef>
              <a:spcAft>
                <a:spcPts val="0"/>
              </a:spcAft>
              <a:buSzPts val="2400"/>
              <a:buChar char="◦"/>
              <a:defRPr/>
            </a:lvl2pPr>
            <a:lvl3pPr marL="1828754" lvl="2" indent="-507987" rtl="0">
              <a:spcBef>
                <a:spcPts val="0"/>
              </a:spcBef>
              <a:spcAft>
                <a:spcPts val="0"/>
              </a:spcAft>
              <a:buSzPts val="2400"/>
              <a:buChar char="◦"/>
              <a:defRPr/>
            </a:lvl3pPr>
            <a:lvl4pPr marL="2438339" lvl="3" indent="-507987" rtl="0">
              <a:spcBef>
                <a:spcPts val="0"/>
              </a:spcBef>
              <a:spcAft>
                <a:spcPts val="0"/>
              </a:spcAft>
              <a:buSzPts val="2400"/>
              <a:buChar char="◦"/>
              <a:defRPr/>
            </a:lvl4pPr>
            <a:lvl5pPr marL="3047924" lvl="4" indent="-507987" rtl="0">
              <a:spcBef>
                <a:spcPts val="0"/>
              </a:spcBef>
              <a:spcAft>
                <a:spcPts val="0"/>
              </a:spcAft>
              <a:buSzPts val="2400"/>
              <a:buChar char="◦"/>
              <a:defRPr/>
            </a:lvl5pPr>
            <a:lvl6pPr marL="3657509" lvl="5" indent="-507987" rtl="0">
              <a:spcBef>
                <a:spcPts val="0"/>
              </a:spcBef>
              <a:spcAft>
                <a:spcPts val="0"/>
              </a:spcAft>
              <a:buSzPts val="2400"/>
              <a:buChar char="◦"/>
              <a:defRPr/>
            </a:lvl6pPr>
            <a:lvl7pPr marL="4267093" lvl="6" indent="-507987" rtl="0">
              <a:spcBef>
                <a:spcPts val="0"/>
              </a:spcBef>
              <a:spcAft>
                <a:spcPts val="0"/>
              </a:spcAft>
              <a:buSzPts val="2400"/>
              <a:buChar char="◦"/>
              <a:defRPr/>
            </a:lvl7pPr>
            <a:lvl8pPr marL="4876678" lvl="7" indent="-507987" rtl="0">
              <a:spcBef>
                <a:spcPts val="0"/>
              </a:spcBef>
              <a:spcAft>
                <a:spcPts val="0"/>
              </a:spcAft>
              <a:buSzPts val="2400"/>
              <a:buChar char="◦"/>
              <a:defRPr/>
            </a:lvl8pPr>
            <a:lvl9pPr marL="5486263" lvl="8" indent="-507987" rtl="0">
              <a:spcBef>
                <a:spcPts val="0"/>
              </a:spcBef>
              <a:spcAft>
                <a:spcPts val="0"/>
              </a:spcAft>
              <a:buSzPts val="2400"/>
              <a:buChar char="◦"/>
              <a:defRPr/>
            </a:lvl9pPr>
          </a:lstStyle>
          <a:p>
            <a:endParaRPr dirty="0"/>
          </a:p>
        </p:txBody>
      </p:sp>
      <p:sp>
        <p:nvSpPr>
          <p:cNvPr id="18" name="Google Shape;39;p5">
            <a:extLst>
              <a:ext uri="{FF2B5EF4-FFF2-40B4-BE49-F238E27FC236}">
                <a16:creationId xmlns:a16="http://schemas.microsoft.com/office/drawing/2014/main" id="{F1BE59FD-B747-ED44-A736-C2FEBAE973CC}"/>
              </a:ext>
            </a:extLst>
          </p:cNvPr>
          <p:cNvSpPr txBox="1">
            <a:spLocks noGrp="1"/>
          </p:cNvSpPr>
          <p:nvPr>
            <p:ph type="body" idx="12"/>
          </p:nvPr>
        </p:nvSpPr>
        <p:spPr>
          <a:xfrm>
            <a:off x="8331200" y="2142116"/>
            <a:ext cx="2743200" cy="4057600"/>
          </a:xfrm>
          <a:prstGeom prst="rect">
            <a:avLst/>
          </a:prstGeom>
        </p:spPr>
        <p:txBody>
          <a:bodyPr spcFirstLastPara="1">
            <a:noAutofit/>
          </a:bodyPr>
          <a:lstStyle>
            <a:lvl1pPr marL="609585" lvl="0" indent="-507987" rtl="0">
              <a:spcBef>
                <a:spcPts val="800"/>
              </a:spcBef>
              <a:spcAft>
                <a:spcPts val="0"/>
              </a:spcAft>
              <a:buSzPts val="2400"/>
              <a:buFontTx/>
              <a:buNone/>
              <a:defRPr sz="2400">
                <a:solidFill>
                  <a:schemeClr val="bg2"/>
                </a:solidFill>
              </a:defRPr>
            </a:lvl1pPr>
            <a:lvl2pPr marL="1219170" lvl="1" indent="-507987" rtl="0">
              <a:spcBef>
                <a:spcPts val="0"/>
              </a:spcBef>
              <a:spcAft>
                <a:spcPts val="0"/>
              </a:spcAft>
              <a:buSzPts val="2400"/>
              <a:buChar char="◦"/>
              <a:defRPr/>
            </a:lvl2pPr>
            <a:lvl3pPr marL="1828754" lvl="2" indent="-507987" rtl="0">
              <a:spcBef>
                <a:spcPts val="0"/>
              </a:spcBef>
              <a:spcAft>
                <a:spcPts val="0"/>
              </a:spcAft>
              <a:buSzPts val="2400"/>
              <a:buChar char="◦"/>
              <a:defRPr/>
            </a:lvl3pPr>
            <a:lvl4pPr marL="2438339" lvl="3" indent="-507987" rtl="0">
              <a:spcBef>
                <a:spcPts val="0"/>
              </a:spcBef>
              <a:spcAft>
                <a:spcPts val="0"/>
              </a:spcAft>
              <a:buSzPts val="2400"/>
              <a:buChar char="◦"/>
              <a:defRPr/>
            </a:lvl4pPr>
            <a:lvl5pPr marL="3047924" lvl="4" indent="-507987" rtl="0">
              <a:spcBef>
                <a:spcPts val="0"/>
              </a:spcBef>
              <a:spcAft>
                <a:spcPts val="0"/>
              </a:spcAft>
              <a:buSzPts val="2400"/>
              <a:buChar char="◦"/>
              <a:defRPr/>
            </a:lvl5pPr>
            <a:lvl6pPr marL="3657509" lvl="5" indent="-507987" rtl="0">
              <a:spcBef>
                <a:spcPts val="0"/>
              </a:spcBef>
              <a:spcAft>
                <a:spcPts val="0"/>
              </a:spcAft>
              <a:buSzPts val="2400"/>
              <a:buChar char="◦"/>
              <a:defRPr/>
            </a:lvl6pPr>
            <a:lvl7pPr marL="4267093" lvl="6" indent="-507987" rtl="0">
              <a:spcBef>
                <a:spcPts val="0"/>
              </a:spcBef>
              <a:spcAft>
                <a:spcPts val="0"/>
              </a:spcAft>
              <a:buSzPts val="2400"/>
              <a:buChar char="◦"/>
              <a:defRPr/>
            </a:lvl7pPr>
            <a:lvl8pPr marL="4876678" lvl="7" indent="-507987" rtl="0">
              <a:spcBef>
                <a:spcPts val="0"/>
              </a:spcBef>
              <a:spcAft>
                <a:spcPts val="0"/>
              </a:spcAft>
              <a:buSzPts val="2400"/>
              <a:buChar char="◦"/>
              <a:defRPr/>
            </a:lvl8pPr>
            <a:lvl9pPr marL="5486263" lvl="8" indent="-507987" rtl="0">
              <a:spcBef>
                <a:spcPts val="0"/>
              </a:spcBef>
              <a:spcAft>
                <a:spcPts val="0"/>
              </a:spcAft>
              <a:buSzPts val="2400"/>
              <a:buChar char="◦"/>
              <a:defRPr/>
            </a:lvl9pPr>
          </a:lstStyle>
          <a:p>
            <a:endParaRPr dirty="0"/>
          </a:p>
        </p:txBody>
      </p:sp>
    </p:spTree>
    <p:extLst>
      <p:ext uri="{BB962C8B-B14F-4D97-AF65-F5344CB8AC3E}">
        <p14:creationId xmlns:p14="http://schemas.microsoft.com/office/powerpoint/2010/main" val="3622578948"/>
      </p:ext>
    </p:extLst>
  </p:cSld>
  <p:clrMapOvr>
    <a:masterClrMapping/>
  </p:clrMapOvr>
  <p:transition>
    <p:fade thruBlk="1"/>
  </p:transition>
  <p:hf sldNum="0" hdr="0" dt="0"/>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Slide Only Option #1">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0AD4664-84D4-DC4D-9AAA-220364728FF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rot="10800000">
            <a:off x="-1" y="0"/>
            <a:ext cx="12192001" cy="6401221"/>
          </a:xfrm>
          <a:prstGeom prst="rect">
            <a:avLst/>
          </a:prstGeom>
        </p:spPr>
      </p:pic>
      <p:sp>
        <p:nvSpPr>
          <p:cNvPr id="5" name="Title 1"/>
          <p:cNvSpPr>
            <a:spLocks noGrp="1"/>
          </p:cNvSpPr>
          <p:nvPr>
            <p:ph type="title"/>
          </p:nvPr>
        </p:nvSpPr>
        <p:spPr>
          <a:xfrm>
            <a:off x="1219200" y="4944229"/>
            <a:ext cx="12517120" cy="1082675"/>
          </a:xfrm>
        </p:spPr>
        <p:txBody>
          <a:bodyPr anchor="ctr" anchorCtr="0"/>
          <a:lstStyle>
            <a:lvl1pPr algn="l">
              <a:defRPr sz="5333" b="1" i="0" cap="all">
                <a:solidFill>
                  <a:schemeClr val="bg2"/>
                </a:solidFill>
                <a:latin typeface="Trebuchet MS" panose="020B0703020202090204" pitchFamily="34" charset="0"/>
              </a:defRPr>
            </a:lvl1pPr>
          </a:lstStyle>
          <a:p>
            <a:endParaRPr lang="en-US" dirty="0"/>
          </a:p>
        </p:txBody>
      </p:sp>
      <p:sp>
        <p:nvSpPr>
          <p:cNvPr id="6" name="Text Placeholder 2"/>
          <p:cNvSpPr>
            <a:spLocks noGrp="1"/>
          </p:cNvSpPr>
          <p:nvPr>
            <p:ph type="body" idx="1"/>
          </p:nvPr>
        </p:nvSpPr>
        <p:spPr>
          <a:xfrm>
            <a:off x="1219200" y="6026905"/>
            <a:ext cx="12517120" cy="882649"/>
          </a:xfrm>
        </p:spPr>
        <p:txBody>
          <a:bodyPr anchor="ctr" anchorCtr="0"/>
          <a:lstStyle>
            <a:lvl1pPr marL="0" indent="0" algn="l">
              <a:buNone/>
              <a:defRPr sz="2667" b="0" i="0">
                <a:solidFill>
                  <a:schemeClr val="accent5"/>
                </a:solidFill>
                <a:latin typeface="Trebuchet MS" panose="020B0703020202090204"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CA" dirty="0"/>
              <a:t>Click to edit Master text styles</a:t>
            </a:r>
          </a:p>
        </p:txBody>
      </p:sp>
      <p:sp>
        <p:nvSpPr>
          <p:cNvPr id="9" name="Google Shape;11;p2">
            <a:extLst>
              <a:ext uri="{FF2B5EF4-FFF2-40B4-BE49-F238E27FC236}">
                <a16:creationId xmlns:a16="http://schemas.microsoft.com/office/drawing/2014/main" id="{E95F26B0-0265-F949-8E10-5BC18166B34C}"/>
              </a:ext>
            </a:extLst>
          </p:cNvPr>
          <p:cNvSpPr/>
          <p:nvPr userDrawn="1"/>
        </p:nvSpPr>
        <p:spPr>
          <a:xfrm rot="5400000">
            <a:off x="-309404" y="5072570"/>
            <a:ext cx="1444800" cy="825993"/>
          </a:xfrm>
          <a:prstGeom prst="triangle">
            <a:avLst>
              <a:gd name="adj" fmla="val 50000"/>
            </a:avLst>
          </a:prstGeom>
          <a:solidFill>
            <a:schemeClr val="bg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chemeClr val="bg2"/>
              </a:solidFill>
            </a:endParaRPr>
          </a:p>
        </p:txBody>
      </p:sp>
      <p:pic>
        <p:nvPicPr>
          <p:cNvPr id="3" name="Picture 2">
            <a:extLst>
              <a:ext uri="{FF2B5EF4-FFF2-40B4-BE49-F238E27FC236}">
                <a16:creationId xmlns:a16="http://schemas.microsoft.com/office/drawing/2014/main" id="{085E3CDF-A071-E240-8C7C-0EEBFB48137C}"/>
              </a:ext>
            </a:extLst>
          </p:cNvPr>
          <p:cNvPicPr>
            <a:picLocks noChangeAspect="1"/>
          </p:cNvPicPr>
          <p:nvPr userDrawn="1"/>
        </p:nvPicPr>
        <p:blipFill>
          <a:blip r:embed="rId3"/>
          <a:stretch>
            <a:fillRect/>
          </a:stretch>
        </p:blipFill>
        <p:spPr>
          <a:xfrm>
            <a:off x="7721600" y="5963073"/>
            <a:ext cx="4206240" cy="876300"/>
          </a:xfrm>
          <a:prstGeom prst="rect">
            <a:avLst/>
          </a:prstGeom>
        </p:spPr>
      </p:pic>
    </p:spTree>
    <p:extLst>
      <p:ext uri="{BB962C8B-B14F-4D97-AF65-F5344CB8AC3E}">
        <p14:creationId xmlns:p14="http://schemas.microsoft.com/office/powerpoint/2010/main" val="3294045817"/>
      </p:ext>
    </p:extLst>
  </p:cSld>
  <p:clrMapOvr>
    <a:masterClrMapping/>
  </p:clrMapOvr>
  <p:transition>
    <p:fade thruBlk="1"/>
  </p:transition>
  <p:hf sldNum="0" hdr="0" dt="0"/>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 1 column" type="tx">
  <p:cSld name="Title + 1 column">
    <p:bg>
      <p:bgPr>
        <a:solidFill>
          <a:schemeClr val="bg1"/>
        </a:solidFill>
        <a:effectLst/>
      </p:bgPr>
    </p:bg>
    <p:spTree>
      <p:nvGrpSpPr>
        <p:cNvPr id="1" name="Shape 33"/>
        <p:cNvGrpSpPr/>
        <p:nvPr/>
      </p:nvGrpSpPr>
      <p:grpSpPr>
        <a:xfrm>
          <a:off x="0" y="0"/>
          <a:ext cx="0" cy="0"/>
          <a:chOff x="0" y="0"/>
          <a:chExt cx="0" cy="0"/>
        </a:xfrm>
      </p:grpSpPr>
      <p:pic>
        <p:nvPicPr>
          <p:cNvPr id="4" name="Picture 3">
            <a:extLst>
              <a:ext uri="{FF2B5EF4-FFF2-40B4-BE49-F238E27FC236}">
                <a16:creationId xmlns:a16="http://schemas.microsoft.com/office/drawing/2014/main" id="{87DA3465-10BA-6841-B502-7E4F0BC707F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2079901"/>
            <a:ext cx="12192000" cy="4778099"/>
          </a:xfrm>
          <a:prstGeom prst="rect">
            <a:avLst/>
          </a:prstGeom>
        </p:spPr>
      </p:pic>
      <p:sp>
        <p:nvSpPr>
          <p:cNvPr id="38" name="Google Shape;38;p5"/>
          <p:cNvSpPr txBox="1">
            <a:spLocks noGrp="1"/>
          </p:cNvSpPr>
          <p:nvPr>
            <p:ph type="title"/>
          </p:nvPr>
        </p:nvSpPr>
        <p:spPr>
          <a:xfrm>
            <a:off x="1422400" y="830633"/>
            <a:ext cx="7449000" cy="992400"/>
          </a:xfrm>
          <a:prstGeom prst="rect">
            <a:avLst/>
          </a:prstGeom>
        </p:spPr>
        <p:txBody>
          <a:bodyPr spcFirstLastPara="1" anchor="ctr" anchorCtr="0">
            <a:noAutofit/>
          </a:bodyPr>
          <a:lstStyle>
            <a:lvl1pPr lvl="0" rtl="0">
              <a:spcBef>
                <a:spcPts val="0"/>
              </a:spcBef>
              <a:spcAft>
                <a:spcPts val="0"/>
              </a:spcAft>
              <a:buSzPts val="3000"/>
              <a:buNone/>
              <a:defRPr sz="5867" b="1">
                <a:solidFill>
                  <a:schemeClr val="bg2"/>
                </a:solidFill>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dirty="0"/>
          </a:p>
        </p:txBody>
      </p:sp>
      <p:sp>
        <p:nvSpPr>
          <p:cNvPr id="39" name="Google Shape;39;p5"/>
          <p:cNvSpPr txBox="1">
            <a:spLocks noGrp="1"/>
          </p:cNvSpPr>
          <p:nvPr>
            <p:ph type="body" idx="1"/>
          </p:nvPr>
        </p:nvSpPr>
        <p:spPr>
          <a:xfrm>
            <a:off x="1422400" y="2108200"/>
            <a:ext cx="7550600" cy="4057600"/>
          </a:xfrm>
          <a:prstGeom prst="rect">
            <a:avLst/>
          </a:prstGeom>
        </p:spPr>
        <p:txBody>
          <a:bodyPr spcFirstLastPara="1">
            <a:noAutofit/>
          </a:bodyPr>
          <a:lstStyle>
            <a:lvl1pPr marL="609585" lvl="0" indent="-507987" rtl="0">
              <a:spcBef>
                <a:spcPts val="800"/>
              </a:spcBef>
              <a:spcAft>
                <a:spcPts val="0"/>
              </a:spcAft>
              <a:buSzPts val="2400"/>
              <a:buFontTx/>
              <a:buNone/>
              <a:defRPr sz="3200">
                <a:solidFill>
                  <a:schemeClr val="accent5"/>
                </a:solidFill>
              </a:defRPr>
            </a:lvl1pPr>
            <a:lvl2pPr marL="1219170" lvl="1" indent="-507987" rtl="0">
              <a:spcBef>
                <a:spcPts val="0"/>
              </a:spcBef>
              <a:spcAft>
                <a:spcPts val="0"/>
              </a:spcAft>
              <a:buSzPts val="2400"/>
              <a:buChar char="◦"/>
              <a:defRPr/>
            </a:lvl2pPr>
            <a:lvl3pPr marL="1828754" lvl="2" indent="-507987" rtl="0">
              <a:spcBef>
                <a:spcPts val="0"/>
              </a:spcBef>
              <a:spcAft>
                <a:spcPts val="0"/>
              </a:spcAft>
              <a:buSzPts val="2400"/>
              <a:buChar char="◦"/>
              <a:defRPr/>
            </a:lvl3pPr>
            <a:lvl4pPr marL="2438339" lvl="3" indent="-507987" rtl="0">
              <a:spcBef>
                <a:spcPts val="0"/>
              </a:spcBef>
              <a:spcAft>
                <a:spcPts val="0"/>
              </a:spcAft>
              <a:buSzPts val="2400"/>
              <a:buChar char="◦"/>
              <a:defRPr/>
            </a:lvl4pPr>
            <a:lvl5pPr marL="3047924" lvl="4" indent="-507987" rtl="0">
              <a:spcBef>
                <a:spcPts val="0"/>
              </a:spcBef>
              <a:spcAft>
                <a:spcPts val="0"/>
              </a:spcAft>
              <a:buSzPts val="2400"/>
              <a:buChar char="◦"/>
              <a:defRPr/>
            </a:lvl5pPr>
            <a:lvl6pPr marL="3657509" lvl="5" indent="-507987" rtl="0">
              <a:spcBef>
                <a:spcPts val="0"/>
              </a:spcBef>
              <a:spcAft>
                <a:spcPts val="0"/>
              </a:spcAft>
              <a:buSzPts val="2400"/>
              <a:buChar char="◦"/>
              <a:defRPr/>
            </a:lvl6pPr>
            <a:lvl7pPr marL="4267093" lvl="6" indent="-507987" rtl="0">
              <a:spcBef>
                <a:spcPts val="0"/>
              </a:spcBef>
              <a:spcAft>
                <a:spcPts val="0"/>
              </a:spcAft>
              <a:buSzPts val="2400"/>
              <a:buChar char="◦"/>
              <a:defRPr/>
            </a:lvl7pPr>
            <a:lvl8pPr marL="4876678" lvl="7" indent="-507987" rtl="0">
              <a:spcBef>
                <a:spcPts val="0"/>
              </a:spcBef>
              <a:spcAft>
                <a:spcPts val="0"/>
              </a:spcAft>
              <a:buSzPts val="2400"/>
              <a:buChar char="◦"/>
              <a:defRPr/>
            </a:lvl8pPr>
            <a:lvl9pPr marL="5486263" lvl="8" indent="-507987" rtl="0">
              <a:spcBef>
                <a:spcPts val="0"/>
              </a:spcBef>
              <a:spcAft>
                <a:spcPts val="0"/>
              </a:spcAft>
              <a:buSzPts val="2400"/>
              <a:buChar char="◦"/>
              <a:defRPr/>
            </a:lvl9pPr>
          </a:lstStyle>
          <a:p>
            <a:endParaRPr dirty="0"/>
          </a:p>
        </p:txBody>
      </p:sp>
      <p:sp>
        <p:nvSpPr>
          <p:cNvPr id="5" name="Google Shape;40;p5"/>
          <p:cNvSpPr txBox="1">
            <a:spLocks noGrp="1"/>
          </p:cNvSpPr>
          <p:nvPr>
            <p:ph type="sldNum" idx="10"/>
          </p:nvPr>
        </p:nvSpPr>
        <p:spPr/>
        <p:txBody>
          <a:bodyPr/>
          <a:lstStyle>
            <a:lvl1pPr>
              <a:defRPr/>
            </a:lvl1pPr>
          </a:lstStyle>
          <a:p>
            <a:pPr>
              <a:defRPr/>
            </a:pPr>
            <a:fld id="{27C35ED4-42FA-DD43-92BC-30F334D92343}" type="slidenum">
              <a:rPr lang="en-CA"/>
              <a:pPr>
                <a:defRPr/>
              </a:pPr>
              <a:t>‹#›</a:t>
            </a:fld>
            <a:endParaRPr lang="en-US"/>
          </a:p>
        </p:txBody>
      </p:sp>
      <p:sp>
        <p:nvSpPr>
          <p:cNvPr id="7" name="Google Shape;11;p2">
            <a:extLst>
              <a:ext uri="{FF2B5EF4-FFF2-40B4-BE49-F238E27FC236}">
                <a16:creationId xmlns:a16="http://schemas.microsoft.com/office/drawing/2014/main" id="{C7DF1C4F-072E-4547-A3A1-BC4CCD15DCB3}"/>
              </a:ext>
            </a:extLst>
          </p:cNvPr>
          <p:cNvSpPr/>
          <p:nvPr userDrawn="1"/>
        </p:nvSpPr>
        <p:spPr>
          <a:xfrm rot="5400000">
            <a:off x="-309404" y="912204"/>
            <a:ext cx="1444800" cy="825993"/>
          </a:xfrm>
          <a:prstGeom prst="triangle">
            <a:avLst>
              <a:gd name="adj" fmla="val 50000"/>
            </a:avLst>
          </a:pr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chemeClr val="accent4"/>
              </a:solidFill>
            </a:endParaRPr>
          </a:p>
        </p:txBody>
      </p:sp>
    </p:spTree>
    <p:extLst>
      <p:ext uri="{BB962C8B-B14F-4D97-AF65-F5344CB8AC3E}">
        <p14:creationId xmlns:p14="http://schemas.microsoft.com/office/powerpoint/2010/main" val="2312347240"/>
      </p:ext>
    </p:extLst>
  </p:cSld>
  <p:clrMapOvr>
    <a:masterClrMapping/>
  </p:clrMapOvr>
  <p:hf sldNum="0" hdr="0" dt="0"/>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Quot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9AD7E45-24A5-4020-858E-57CFA0955730}"/>
              </a:ext>
            </a:extLst>
          </p:cNvPr>
          <p:cNvSpPr>
            <a:spLocks noGrp="1"/>
          </p:cNvSpPr>
          <p:nvPr>
            <p:ph type="ctrTitle"/>
          </p:nvPr>
        </p:nvSpPr>
        <p:spPr>
          <a:xfrm>
            <a:off x="581191" y="1020431"/>
            <a:ext cx="10993549" cy="1475013"/>
          </a:xfrm>
        </p:spPr>
        <p:txBody>
          <a:bodyPr/>
          <a:lstStyle/>
          <a:p>
            <a:r>
              <a:rPr lang="en-US"/>
              <a:t>Click to edit Master title style</a:t>
            </a:r>
          </a:p>
        </p:txBody>
      </p:sp>
      <p:sp>
        <p:nvSpPr>
          <p:cNvPr id="6" name="Subtitle 2">
            <a:extLst>
              <a:ext uri="{FF2B5EF4-FFF2-40B4-BE49-F238E27FC236}">
                <a16:creationId xmlns:a16="http://schemas.microsoft.com/office/drawing/2014/main" id="{9C213B6D-04F4-4E9D-AD86-E50884CB4CB3}"/>
              </a:ext>
            </a:extLst>
          </p:cNvPr>
          <p:cNvSpPr>
            <a:spLocks noGrp="1"/>
          </p:cNvSpPr>
          <p:nvPr>
            <p:ph type="subTitle" idx="1"/>
          </p:nvPr>
        </p:nvSpPr>
        <p:spPr>
          <a:xfrm>
            <a:off x="581194" y="2495445"/>
            <a:ext cx="10993546" cy="468233"/>
          </a:xfrm>
        </p:spPr>
        <p:txBody>
          <a:bodyPr/>
          <a:lstStyle>
            <a:lvl1pPr marL="0" indent="0">
              <a:buNone/>
              <a:defRPr/>
            </a:lvl1pPr>
          </a:lstStyle>
          <a:p>
            <a:r>
              <a:rPr lang="en-US"/>
              <a:t>Click to edit Master subtitle style</a:t>
            </a:r>
          </a:p>
        </p:txBody>
      </p:sp>
      <p:sp>
        <p:nvSpPr>
          <p:cNvPr id="10" name="Picture Placeholder 9">
            <a:extLst>
              <a:ext uri="{FF2B5EF4-FFF2-40B4-BE49-F238E27FC236}">
                <a16:creationId xmlns:a16="http://schemas.microsoft.com/office/drawing/2014/main" id="{52DB8B62-62C2-4723-85AF-F5D87B489A63}"/>
              </a:ext>
            </a:extLst>
          </p:cNvPr>
          <p:cNvSpPr>
            <a:spLocks noGrp="1"/>
          </p:cNvSpPr>
          <p:nvPr>
            <p:ph type="pic" sz="quarter" idx="13"/>
          </p:nvPr>
        </p:nvSpPr>
        <p:spPr>
          <a:xfrm>
            <a:off x="448056" y="3081528"/>
            <a:ext cx="5486400" cy="3310128"/>
          </a:xfrm>
          <a:solidFill>
            <a:schemeClr val="accent2"/>
          </a:solidFill>
        </p:spPr>
        <p:txBody>
          <a:bodyPr/>
          <a:lstStyle/>
          <a:p>
            <a:r>
              <a:rPr lang="en-US"/>
              <a:t>Click icon to add picture</a:t>
            </a:r>
          </a:p>
        </p:txBody>
      </p:sp>
      <p:sp>
        <p:nvSpPr>
          <p:cNvPr id="11" name="Picture Placeholder 9">
            <a:extLst>
              <a:ext uri="{FF2B5EF4-FFF2-40B4-BE49-F238E27FC236}">
                <a16:creationId xmlns:a16="http://schemas.microsoft.com/office/drawing/2014/main" id="{D1329640-D9D1-44D4-8E40-04E753A2B826}"/>
              </a:ext>
            </a:extLst>
          </p:cNvPr>
          <p:cNvSpPr>
            <a:spLocks noGrp="1"/>
          </p:cNvSpPr>
          <p:nvPr>
            <p:ph type="pic" sz="quarter" idx="14"/>
          </p:nvPr>
        </p:nvSpPr>
        <p:spPr>
          <a:xfrm>
            <a:off x="6254496" y="3081528"/>
            <a:ext cx="5486400" cy="3310128"/>
          </a:xfrm>
          <a:solidFill>
            <a:schemeClr val="accent2"/>
          </a:solidFill>
        </p:spPr>
        <p:txBody>
          <a:bodyPr/>
          <a:lstStyle/>
          <a:p>
            <a:r>
              <a:rPr lang="en-US"/>
              <a:t>Click icon to add picture</a:t>
            </a:r>
          </a:p>
        </p:txBody>
      </p:sp>
      <p:sp>
        <p:nvSpPr>
          <p:cNvPr id="3" name="Footer Placeholder 2"/>
          <p:cNvSpPr>
            <a:spLocks noGrp="1"/>
          </p:cNvSpPr>
          <p:nvPr>
            <p:ph type="ftr" sz="quarter" idx="11"/>
          </p:nvPr>
        </p:nvSpPr>
        <p:spPr/>
        <p:txBody>
          <a:bodyPr/>
          <a:lstStyle/>
          <a:p>
            <a:r>
              <a:rPr lang="en-US"/>
              <a:t>Sample Footer Text</a:t>
            </a:r>
          </a:p>
        </p:txBody>
      </p:sp>
      <p:sp>
        <p:nvSpPr>
          <p:cNvPr id="2" name="Date Placeholder 1"/>
          <p:cNvSpPr>
            <a:spLocks noGrp="1"/>
          </p:cNvSpPr>
          <p:nvPr>
            <p:ph type="dt" sz="half" idx="10"/>
          </p:nvPr>
        </p:nvSpPr>
        <p:spPr/>
        <p:txBody>
          <a:bodyPr/>
          <a:lstStyle/>
          <a:p>
            <a:r>
              <a:rPr lang="en-US"/>
              <a:t>20XX</a:t>
            </a:r>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15894953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Closin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20F9CA6-0CB1-4A9E-96E4-67800B107E21}"/>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chemeClr val="bg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 name="Rectangle 10">
            <a:extLst>
              <a:ext uri="{FF2B5EF4-FFF2-40B4-BE49-F238E27FC236}">
                <a16:creationId xmlns:a16="http://schemas.microsoft.com/office/drawing/2014/main" id="{05826FB8-73AC-4F8B-BD9C-B5E87FC9C6A9}"/>
              </a:ext>
              <a:ext uri="{C183D7F6-B498-43B3-948B-1728B52AA6E4}">
                <adec:decorative xmlns:adec="http://schemas.microsoft.com/office/drawing/2017/decorative" val="1"/>
              </a:ext>
            </a:extLst>
          </p:cNvPr>
          <p:cNvSpPr/>
          <p:nvPr userDrawn="1"/>
        </p:nvSpPr>
        <p:spPr>
          <a:xfrm>
            <a:off x="638620" y="457200"/>
            <a:ext cx="3511233" cy="9143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 name="Title 1">
            <a:extLst>
              <a:ext uri="{FF2B5EF4-FFF2-40B4-BE49-F238E27FC236}">
                <a16:creationId xmlns:a16="http://schemas.microsoft.com/office/drawing/2014/main" id="{D0F196A1-2430-4797-B656-A38302FAFF33}"/>
              </a:ext>
            </a:extLst>
          </p:cNvPr>
          <p:cNvSpPr>
            <a:spLocks noGrp="1"/>
          </p:cNvSpPr>
          <p:nvPr>
            <p:ph type="title"/>
          </p:nvPr>
        </p:nvSpPr>
        <p:spPr>
          <a:xfrm>
            <a:off x="609906" y="702156"/>
            <a:ext cx="3568661" cy="1188720"/>
          </a:xfrm>
        </p:spPr>
        <p:txBody>
          <a:bodyPr/>
          <a:lstStyle/>
          <a:p>
            <a:r>
              <a:rPr lang="en-US"/>
              <a:t>Click to edit Master title style</a:t>
            </a:r>
          </a:p>
        </p:txBody>
      </p:sp>
      <p:sp>
        <p:nvSpPr>
          <p:cNvPr id="6" name="Content Placeholder 2">
            <a:extLst>
              <a:ext uri="{FF2B5EF4-FFF2-40B4-BE49-F238E27FC236}">
                <a16:creationId xmlns:a16="http://schemas.microsoft.com/office/drawing/2014/main" id="{F7AE5FA5-AF50-4B00-8E20-1B20A667A3BF}"/>
              </a:ext>
            </a:extLst>
          </p:cNvPr>
          <p:cNvSpPr>
            <a:spLocks noGrp="1"/>
          </p:cNvSpPr>
          <p:nvPr>
            <p:ph idx="1"/>
          </p:nvPr>
        </p:nvSpPr>
        <p:spPr>
          <a:xfrm>
            <a:off x="609906" y="2340864"/>
            <a:ext cx="3568661" cy="3634486"/>
          </a:xfrm>
        </p:spPr>
        <p:txBody>
          <a:bodyPr>
            <a:normAutofit/>
          </a:bodyPr>
          <a:lstStyle>
            <a:lvl1pPr marL="0" indent="0">
              <a:buNone/>
              <a:defRPr/>
            </a:lvl1pPr>
          </a:lstStyle>
          <a:p>
            <a:pPr lvl="0"/>
            <a:r>
              <a:rPr lang="en-US"/>
              <a:t>Click to edit Master text styles</a:t>
            </a:r>
          </a:p>
        </p:txBody>
      </p:sp>
      <p:sp>
        <p:nvSpPr>
          <p:cNvPr id="3" name="Footer Placeholder 2"/>
          <p:cNvSpPr>
            <a:spLocks noGrp="1"/>
          </p:cNvSpPr>
          <p:nvPr>
            <p:ph type="ftr" sz="quarter" idx="11"/>
          </p:nvPr>
        </p:nvSpPr>
        <p:spPr/>
        <p:txBody>
          <a:bodyPr/>
          <a:lstStyle/>
          <a:p>
            <a:r>
              <a:rPr lang="en-US"/>
              <a:t>Sample Footer Text</a:t>
            </a:r>
          </a:p>
        </p:txBody>
      </p:sp>
      <p:sp>
        <p:nvSpPr>
          <p:cNvPr id="13" name="Picture Placeholder 12">
            <a:extLst>
              <a:ext uri="{FF2B5EF4-FFF2-40B4-BE49-F238E27FC236}">
                <a16:creationId xmlns:a16="http://schemas.microsoft.com/office/drawing/2014/main" id="{83237575-909D-45C0-B594-0B7A40F04B52}"/>
              </a:ext>
            </a:extLst>
          </p:cNvPr>
          <p:cNvSpPr>
            <a:spLocks noGrp="1"/>
          </p:cNvSpPr>
          <p:nvPr>
            <p:ph type="pic" sz="quarter" idx="13"/>
          </p:nvPr>
        </p:nvSpPr>
        <p:spPr>
          <a:xfrm>
            <a:off x="4657344" y="0"/>
            <a:ext cx="7534656" cy="6858000"/>
          </a:xfrm>
          <a:solidFill>
            <a:schemeClr val="accent2"/>
          </a:solidFill>
        </p:spPr>
        <p:txBody>
          <a:bodyPr/>
          <a:lstStyle/>
          <a:p>
            <a:r>
              <a:rPr lang="en-US"/>
              <a:t>Click icon to add picture</a:t>
            </a:r>
          </a:p>
        </p:txBody>
      </p:sp>
      <p:sp>
        <p:nvSpPr>
          <p:cNvPr id="2" name="Date Placeholder 1"/>
          <p:cNvSpPr>
            <a:spLocks noGrp="1"/>
          </p:cNvSpPr>
          <p:nvPr>
            <p:ph type="dt" sz="half" idx="10"/>
          </p:nvPr>
        </p:nvSpPr>
        <p:spPr/>
        <p:txBody>
          <a:bodyPr/>
          <a:lstStyle/>
          <a:p>
            <a:r>
              <a:rPr lang="en-US"/>
              <a:t>20XX</a:t>
            </a:r>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24216262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EF1F252-F7FD-CFC7-B4F0-493B633FD57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603E07E-5311-DF7D-802C-8076462644F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97F8743-1723-7E5F-2089-03C968316F3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C0D6941-0EAA-46F0-A59E-63F2B8644A9B}" type="datetimeFigureOut">
              <a:rPr lang="en-US" smtClean="0"/>
              <a:t>10/22/2026</a:t>
            </a:fld>
            <a:endParaRPr lang="en-US"/>
          </a:p>
        </p:txBody>
      </p:sp>
      <p:sp>
        <p:nvSpPr>
          <p:cNvPr id="5" name="Footer Placeholder 4">
            <a:extLst>
              <a:ext uri="{FF2B5EF4-FFF2-40B4-BE49-F238E27FC236}">
                <a16:creationId xmlns:a16="http://schemas.microsoft.com/office/drawing/2014/main" id="{0FDC492A-E17F-F465-53F3-68D49A3F442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n-US"/>
              <a:t>Astle, B. J., Duggleby, W., Potter, P. A., Perry, A. G., Stockert, P. A., &amp; Hall, A. (2024). Potter and Perry’s Canadian fundamentals of nursing (7th ed.). Elsevier Health Sciences.</a:t>
            </a:r>
          </a:p>
        </p:txBody>
      </p:sp>
      <p:sp>
        <p:nvSpPr>
          <p:cNvPr id="6" name="Slide Number Placeholder 5">
            <a:extLst>
              <a:ext uri="{FF2B5EF4-FFF2-40B4-BE49-F238E27FC236}">
                <a16:creationId xmlns:a16="http://schemas.microsoft.com/office/drawing/2014/main" id="{56B1D91B-5003-F37B-944B-BF225848FAA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D79E688-7EC2-4A08-97ED-8ED9D2962979}" type="slidenum">
              <a:rPr lang="en-US" smtClean="0"/>
              <a:t>‹#›</a:t>
            </a:fld>
            <a:endParaRPr lang="en-US"/>
          </a:p>
        </p:txBody>
      </p:sp>
    </p:spTree>
    <p:extLst>
      <p:ext uri="{BB962C8B-B14F-4D97-AF65-F5344CB8AC3E}">
        <p14:creationId xmlns:p14="http://schemas.microsoft.com/office/powerpoint/2010/main" val="3757235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6.png"/><Relationship Id="rId7" Type="http://schemas.openxmlformats.org/officeDocument/2006/relationships/diagramColors" Target="../diagrams/colors3.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5.xml"/><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2.xml"/><Relationship Id="rId1" Type="http://schemas.openxmlformats.org/officeDocument/2006/relationships/slideLayout" Target="../slideLayouts/slideLayout17.xml"/></Relationships>
</file>

<file path=ppt/slides/_rels/slide4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3.xml"/><Relationship Id="rId1" Type="http://schemas.openxmlformats.org/officeDocument/2006/relationships/slideLayout" Target="../slideLayouts/slideLayout1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8" Type="http://schemas.openxmlformats.org/officeDocument/2006/relationships/audio" Target="../media/media4.mp3"/><Relationship Id="rId13" Type="http://schemas.openxmlformats.org/officeDocument/2006/relationships/slideLayout" Target="../slideLayouts/slideLayout15.xml"/><Relationship Id="rId3" Type="http://schemas.microsoft.com/office/2007/relationships/media" Target="../media/media2.mp3"/><Relationship Id="rId7" Type="http://schemas.microsoft.com/office/2007/relationships/media" Target="../media/media4.mp3"/><Relationship Id="rId12" Type="http://schemas.openxmlformats.org/officeDocument/2006/relationships/audio" Target="../media/media6.mp3"/><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audio" Target="../media/media3.mp3"/><Relationship Id="rId11" Type="http://schemas.microsoft.com/office/2007/relationships/media" Target="../media/media6.mp3"/><Relationship Id="rId5" Type="http://schemas.microsoft.com/office/2007/relationships/media" Target="../media/media3.mp3"/><Relationship Id="rId15" Type="http://schemas.openxmlformats.org/officeDocument/2006/relationships/image" Target="../media/image30.png"/><Relationship Id="rId10" Type="http://schemas.openxmlformats.org/officeDocument/2006/relationships/audio" Target="../media/media5.mp3"/><Relationship Id="rId4" Type="http://schemas.openxmlformats.org/officeDocument/2006/relationships/audio" Target="../media/media2.mp3"/><Relationship Id="rId9" Type="http://schemas.microsoft.com/office/2007/relationships/media" Target="../media/media5.mp3"/><Relationship Id="rId14" Type="http://schemas.openxmlformats.org/officeDocument/2006/relationships/notesSlide" Target="../notesSlides/notesSlide35.xml"/></Relationships>
</file>

<file path=ppt/slides/_rels/slide4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6.xml"/><Relationship Id="rId1" Type="http://schemas.openxmlformats.org/officeDocument/2006/relationships/slideLayout" Target="../slideLayouts/slideLayout1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38.xml"/><Relationship Id="rId1" Type="http://schemas.openxmlformats.org/officeDocument/2006/relationships/slideLayout" Target="../slideLayouts/slideLayout8.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2.xml"/><Relationship Id="rId1" Type="http://schemas.openxmlformats.org/officeDocument/2006/relationships/slideLayout" Target="../slideLayouts/slideLayout16.xml"/></Relationships>
</file>

<file path=ppt/slides/_rels/slide5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4.xml"/><Relationship Id="rId1" Type="http://schemas.openxmlformats.org/officeDocument/2006/relationships/slideLayout" Target="../slideLayouts/slideLayout16.xml"/></Relationships>
</file>

<file path=ppt/slides/_rels/slide54.xml.rels><?xml version="1.0" encoding="UTF-8" standalone="yes"?>
<Relationships xmlns="http://schemas.openxmlformats.org/package/2006/relationships"><Relationship Id="rId3" Type="http://schemas.openxmlformats.org/officeDocument/2006/relationships/image" Target="../media/image36.gif"/><Relationship Id="rId2" Type="http://schemas.openxmlformats.org/officeDocument/2006/relationships/notesSlide" Target="../notesSlides/notesSlide45.xml"/><Relationship Id="rId1" Type="http://schemas.openxmlformats.org/officeDocument/2006/relationships/slideLayout" Target="../slideLayouts/slideLayout16.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6.xml"/></Relationships>
</file>

<file path=ppt/slides/_rels/slide5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48.xml"/><Relationship Id="rId1" Type="http://schemas.openxmlformats.org/officeDocument/2006/relationships/slideLayout" Target="../slideLayouts/slideLayout4.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60.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49.xml"/><Relationship Id="rId1" Type="http://schemas.openxmlformats.org/officeDocument/2006/relationships/slideLayout" Target="../slideLayouts/slideLayout8.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0.xml"/><Relationship Id="rId1" Type="http://schemas.openxmlformats.org/officeDocument/2006/relationships/slideLayout" Target="../slideLayouts/slideLayout8.xml"/></Relationships>
</file>

<file path=ppt/slides/_rels/slide6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1.xml"/><Relationship Id="rId1" Type="http://schemas.openxmlformats.org/officeDocument/2006/relationships/slideLayout" Target="../slideLayouts/slideLayout8.xml"/></Relationships>
</file>

<file path=ppt/slides/_rels/slide6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52.xml"/><Relationship Id="rId1" Type="http://schemas.openxmlformats.org/officeDocument/2006/relationships/slideLayout" Target="../slideLayouts/slideLayout16.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8.xml"/></Relationships>
</file>

<file path=ppt/slides/_rels/slide6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5.xml"/><Relationship Id="rId1" Type="http://schemas.openxmlformats.org/officeDocument/2006/relationships/slideLayout" Target="../slideLayouts/slideLayout8.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67.xml"/><Relationship Id="rId1" Type="http://schemas.openxmlformats.org/officeDocument/2006/relationships/slideLayout" Target="../slideLayouts/slideLayout16.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6.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6.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6.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6.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3.xml"/></Relationships>
</file>

<file path=ppt/slides/_rels/slide8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965926" y="4668225"/>
            <a:ext cx="12872720" cy="927463"/>
          </a:xfrm>
        </p:spPr>
        <p:txBody>
          <a:bodyPr>
            <a:normAutofit/>
          </a:bodyPr>
          <a:lstStyle/>
          <a:p>
            <a:r>
              <a:rPr lang="en-US" sz="5300" dirty="0">
                <a:solidFill>
                  <a:schemeClr val="accent1"/>
                </a:solidFill>
                <a:latin typeface="+mn-lt"/>
              </a:rPr>
              <a:t>Head-to-toe Assessment</a:t>
            </a:r>
          </a:p>
        </p:txBody>
      </p:sp>
      <p:sp>
        <p:nvSpPr>
          <p:cNvPr id="3" name="Rectangle 2">
            <a:extLst>
              <a:ext uri="{FF2B5EF4-FFF2-40B4-BE49-F238E27FC236}">
                <a16:creationId xmlns:a16="http://schemas.microsoft.com/office/drawing/2014/main" id="{1E915DF4-B2CF-7AB9-26CF-96B6F154E616}"/>
              </a:ext>
            </a:extLst>
          </p:cNvPr>
          <p:cNvSpPr/>
          <p:nvPr/>
        </p:nvSpPr>
        <p:spPr>
          <a:xfrm>
            <a:off x="7402286" y="5930537"/>
            <a:ext cx="4711337" cy="92746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pic>
        <p:nvPicPr>
          <p:cNvPr id="6" name="Content Placeholder 4">
            <a:extLst>
              <a:ext uri="{FF2B5EF4-FFF2-40B4-BE49-F238E27FC236}">
                <a16:creationId xmlns:a16="http://schemas.microsoft.com/office/drawing/2014/main" id="{0C30DDB3-CC6D-0948-379C-02109FCB26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79269" y="5883896"/>
            <a:ext cx="3305636" cy="685896"/>
          </a:xfrm>
          <a:prstGeom prst="rect">
            <a:avLst/>
          </a:prstGeom>
        </p:spPr>
      </p:pic>
      <p:sp>
        <p:nvSpPr>
          <p:cNvPr id="2" name="TextBox 1">
            <a:extLst>
              <a:ext uri="{FF2B5EF4-FFF2-40B4-BE49-F238E27FC236}">
                <a16:creationId xmlns:a16="http://schemas.microsoft.com/office/drawing/2014/main" id="{A6DB0F1D-650E-352B-EE2D-05D264495621}"/>
              </a:ext>
            </a:extLst>
          </p:cNvPr>
          <p:cNvSpPr txBox="1"/>
          <p:nvPr/>
        </p:nvSpPr>
        <p:spPr>
          <a:xfrm>
            <a:off x="1127610" y="5439947"/>
            <a:ext cx="6274676" cy="646331"/>
          </a:xfrm>
          <a:prstGeom prst="rect">
            <a:avLst/>
          </a:prstGeom>
          <a:noFill/>
        </p:spPr>
        <p:txBody>
          <a:bodyPr wrap="square" rtlCol="0">
            <a:spAutoFit/>
          </a:bodyPr>
          <a:lstStyle/>
          <a:p>
            <a:r>
              <a:rPr lang="en-US" dirty="0">
                <a:solidFill>
                  <a:schemeClr val="accent1"/>
                </a:solidFill>
              </a:rPr>
              <a:t>Transition to Practice Program</a:t>
            </a:r>
          </a:p>
          <a:p>
            <a:r>
              <a:rPr lang="en-US" dirty="0">
                <a:solidFill>
                  <a:schemeClr val="accent1"/>
                </a:solidFill>
              </a:rPr>
              <a:t>Professional Practice Office</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6F4A53D-8CE4-7BC1-509B-3B10B6AE83BE}"/>
              </a:ext>
            </a:extLst>
          </p:cNvPr>
          <p:cNvSpPr/>
          <p:nvPr/>
        </p:nvSpPr>
        <p:spPr>
          <a:xfrm>
            <a:off x="5444359" y="830317"/>
            <a:ext cx="1156138" cy="83031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
            <a:extLst>
              <a:ext uri="{FF2B5EF4-FFF2-40B4-BE49-F238E27FC236}">
                <a16:creationId xmlns:a16="http://schemas.microsoft.com/office/drawing/2014/main" id="{1D56D28D-E81A-28E8-6418-8091111FF1D6}"/>
              </a:ext>
            </a:extLst>
          </p:cNvPr>
          <p:cNvSpPr>
            <a:spLocks noGrp="1"/>
          </p:cNvSpPr>
          <p:nvPr>
            <p:ph type="body" idx="1"/>
          </p:nvPr>
        </p:nvSpPr>
        <p:spPr>
          <a:xfrm>
            <a:off x="2717367" y="536028"/>
            <a:ext cx="6757200" cy="5491972"/>
          </a:xfrm>
        </p:spPr>
        <p:txBody>
          <a:bodyPr/>
          <a:lstStyle/>
          <a:p>
            <a:pPr algn="l"/>
            <a:r>
              <a:rPr lang="en-US" sz="4000" b="1" i="0" dirty="0">
                <a:solidFill>
                  <a:schemeClr val="accent1"/>
                </a:solidFill>
                <a:latin typeface="+mn-lt"/>
              </a:rPr>
              <a:t>Learning Objectives</a:t>
            </a:r>
          </a:p>
          <a:p>
            <a:pPr algn="l"/>
            <a:endParaRPr lang="en-US" sz="1200" i="0" dirty="0">
              <a:solidFill>
                <a:schemeClr val="accent1"/>
              </a:solidFill>
              <a:latin typeface="+mn-lt"/>
            </a:endParaRPr>
          </a:p>
          <a:p>
            <a:pPr lvl="0" algn="l" fontAlgn="base"/>
            <a:r>
              <a:rPr lang="en-US" sz="2400" i="0" dirty="0">
                <a:solidFill>
                  <a:schemeClr val="accent1"/>
                </a:solidFill>
                <a:latin typeface="+mn-lt"/>
              </a:rPr>
              <a:t>By the end of the session participants will:​</a:t>
            </a:r>
          </a:p>
          <a:p>
            <a:pPr lvl="0" algn="l" fontAlgn="base">
              <a:buFont typeface="Arial" panose="020B0604020202020204" pitchFamily="34" charset="0"/>
              <a:buChar char="•"/>
            </a:pPr>
            <a:r>
              <a:rPr lang="en-US" sz="2400" i="0" dirty="0">
                <a:solidFill>
                  <a:schemeClr val="accent1"/>
                </a:solidFill>
                <a:latin typeface="+mn-lt"/>
              </a:rPr>
              <a:t>Perform a systematic head-to-toe assessment.​</a:t>
            </a:r>
          </a:p>
          <a:p>
            <a:pPr lvl="0" algn="l" fontAlgn="base">
              <a:buFont typeface="Arial" panose="020B0604020202020204" pitchFamily="34" charset="0"/>
              <a:buChar char="•"/>
            </a:pPr>
            <a:r>
              <a:rPr lang="en-US" sz="2400" i="0" dirty="0">
                <a:solidFill>
                  <a:schemeClr val="accent1"/>
                </a:solidFill>
                <a:latin typeface="+mn-lt"/>
              </a:rPr>
              <a:t>Recognize abnormal findings and early signs of deterioration.​</a:t>
            </a:r>
          </a:p>
          <a:p>
            <a:pPr lvl="0" algn="l" fontAlgn="base">
              <a:buFont typeface="Arial" panose="020B0604020202020204" pitchFamily="34" charset="0"/>
              <a:buChar char="•"/>
            </a:pPr>
            <a:r>
              <a:rPr lang="en-US" sz="2400" i="0" dirty="0">
                <a:solidFill>
                  <a:schemeClr val="accent1"/>
                </a:solidFill>
                <a:latin typeface="+mn-lt"/>
              </a:rPr>
              <a:t>Prioritize nursing concerns.​</a:t>
            </a:r>
          </a:p>
          <a:p>
            <a:pPr lvl="0" algn="l" fontAlgn="base">
              <a:buFont typeface="Arial" panose="020B0604020202020204" pitchFamily="34" charset="0"/>
              <a:buChar char="•"/>
            </a:pPr>
            <a:r>
              <a:rPr lang="en-US" sz="2400" i="0" dirty="0">
                <a:solidFill>
                  <a:schemeClr val="accent1"/>
                </a:solidFill>
                <a:latin typeface="+mn-lt"/>
              </a:rPr>
              <a:t>Increase confidence in clinical decision-making.​</a:t>
            </a:r>
          </a:p>
          <a:p>
            <a:pPr algn="l"/>
            <a:endParaRPr lang="en-US" sz="4000" i="0" dirty="0">
              <a:solidFill>
                <a:schemeClr val="accent1"/>
              </a:solidFill>
            </a:endParaRPr>
          </a:p>
        </p:txBody>
      </p:sp>
    </p:spTree>
    <p:extLst>
      <p:ext uri="{BB962C8B-B14F-4D97-AF65-F5344CB8AC3E}">
        <p14:creationId xmlns:p14="http://schemas.microsoft.com/office/powerpoint/2010/main" val="40377624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F64742-80DC-DB2C-10AE-DC6D5A41520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342347C-6A80-2BBC-134B-5FEC11401595}"/>
              </a:ext>
            </a:extLst>
          </p:cNvPr>
          <p:cNvSpPr>
            <a:spLocks noGrp="1"/>
          </p:cNvSpPr>
          <p:nvPr>
            <p:ph type="body" idx="1"/>
          </p:nvPr>
        </p:nvSpPr>
        <p:spPr>
          <a:xfrm>
            <a:off x="2717367" y="828629"/>
            <a:ext cx="6757200" cy="5199371"/>
          </a:xfrm>
        </p:spPr>
        <p:txBody>
          <a:bodyPr spcFirstLastPara="1" vert="horz" lIns="91440" tIns="45720" rIns="91440" bIns="45720" rtlCol="0" anchor="ctr">
            <a:noAutofit/>
          </a:bodyPr>
          <a:lstStyle/>
          <a:p>
            <a:pPr marL="608965" indent="-575310"/>
            <a:r>
              <a:rPr lang="en-US" sz="7200" b="1" i="0" dirty="0">
                <a:solidFill>
                  <a:schemeClr val="accent1"/>
                </a:solidFill>
                <a:latin typeface="Aptos Display"/>
              </a:rPr>
              <a:t>General Survey</a:t>
            </a:r>
          </a:p>
        </p:txBody>
      </p:sp>
      <p:sp>
        <p:nvSpPr>
          <p:cNvPr id="4" name="Rectangle 3">
            <a:extLst>
              <a:ext uri="{FF2B5EF4-FFF2-40B4-BE49-F238E27FC236}">
                <a16:creationId xmlns:a16="http://schemas.microsoft.com/office/drawing/2014/main" id="{88122B7C-85A0-457F-B41C-BAA7779EFD24}"/>
              </a:ext>
            </a:extLst>
          </p:cNvPr>
          <p:cNvSpPr/>
          <p:nvPr/>
        </p:nvSpPr>
        <p:spPr>
          <a:xfrm>
            <a:off x="5384800" y="584200"/>
            <a:ext cx="1422400" cy="12192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9300644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889C5E17-24D0-4696-A3C5-A2261FB455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6929B58F-2358-44CC-ACE5-EF1BD3C6C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Title 1">
            <a:extLst>
              <a:ext uri="{FF2B5EF4-FFF2-40B4-BE49-F238E27FC236}">
                <a16:creationId xmlns:a16="http://schemas.microsoft.com/office/drawing/2014/main" id="{7BF040FA-35DE-5D82-3FE3-2753C493A737}"/>
              </a:ext>
            </a:extLst>
          </p:cNvPr>
          <p:cNvSpPr>
            <a:spLocks noGrp="1"/>
          </p:cNvSpPr>
          <p:nvPr>
            <p:ph type="title"/>
          </p:nvPr>
        </p:nvSpPr>
        <p:spPr>
          <a:xfrm>
            <a:off x="637758" y="444728"/>
            <a:ext cx="3855720" cy="1135289"/>
          </a:xfrm>
        </p:spPr>
        <p:txBody>
          <a:bodyPr vert="horz" lIns="91440" tIns="45720" rIns="91440" bIns="45720" rtlCol="0" anchor="ctr">
            <a:noAutofit/>
          </a:bodyPr>
          <a:lstStyle/>
          <a:p>
            <a:pPr>
              <a:spcBef>
                <a:spcPct val="0"/>
              </a:spcBef>
            </a:pPr>
            <a:r>
              <a:rPr lang="en-US" sz="4000" dirty="0">
                <a:solidFill>
                  <a:schemeClr val="accent1"/>
                </a:solidFill>
              </a:rPr>
              <a:t>What is a General Survey?</a:t>
            </a:r>
            <a:endParaRPr lang="en-US" sz="4000" kern="1200" dirty="0">
              <a:solidFill>
                <a:schemeClr val="accent1"/>
              </a:solidFill>
              <a:latin typeface="+mj-lt"/>
            </a:endParaRPr>
          </a:p>
        </p:txBody>
      </p:sp>
      <p:grpSp>
        <p:nvGrpSpPr>
          <p:cNvPr id="23" name="Group 22">
            <a:extLst>
              <a:ext uri="{FF2B5EF4-FFF2-40B4-BE49-F238E27FC236}">
                <a16:creationId xmlns:a16="http://schemas.microsoft.com/office/drawing/2014/main" id="{09DA5303-A1AF-4830-806C-51FCD96188B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897348" y="5285"/>
            <a:ext cx="7294653" cy="6858000"/>
            <a:chOff x="4897348" y="-5799"/>
            <a:chExt cx="7294653" cy="6858000"/>
          </a:xfrm>
        </p:grpSpPr>
        <p:sp>
          <p:nvSpPr>
            <p:cNvPr id="13" name="Freeform: Shape 12">
              <a:extLst>
                <a:ext uri="{FF2B5EF4-FFF2-40B4-BE49-F238E27FC236}">
                  <a16:creationId xmlns:a16="http://schemas.microsoft.com/office/drawing/2014/main" id="{4FAAA8C8-4EB7-45F1-BF24-3EF0F4DC44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97348" y="-5798"/>
              <a:ext cx="7294652" cy="6857999"/>
            </a:xfrm>
            <a:custGeom>
              <a:avLst/>
              <a:gdLst>
                <a:gd name="connsiteX0" fmla="*/ 7294652 w 7294652"/>
                <a:gd name="connsiteY0" fmla="*/ 6063030 h 6857999"/>
                <a:gd name="connsiteX1" fmla="*/ 7294652 w 7294652"/>
                <a:gd name="connsiteY1" fmla="*/ 6857999 h 6857999"/>
                <a:gd name="connsiteX2" fmla="*/ 6248575 w 7294652"/>
                <a:gd name="connsiteY2" fmla="*/ 6857999 h 6857999"/>
                <a:gd name="connsiteX3" fmla="*/ 6477898 w 7294652"/>
                <a:gd name="connsiteY3" fmla="*/ 6700973 h 6857999"/>
                <a:gd name="connsiteX4" fmla="*/ 6647884 w 7294652"/>
                <a:gd name="connsiteY4" fmla="*/ 6572752 h 6857999"/>
                <a:gd name="connsiteX5" fmla="*/ 6817698 w 7294652"/>
                <a:gd name="connsiteY5" fmla="*/ 6440235 h 6857999"/>
                <a:gd name="connsiteX6" fmla="*/ 7161451 w 7294652"/>
                <a:gd name="connsiteY6" fmla="*/ 6165232 h 6857999"/>
                <a:gd name="connsiteX7" fmla="*/ 1673436 w 7294652"/>
                <a:gd name="connsiteY7" fmla="*/ 0 h 6857999"/>
                <a:gd name="connsiteX8" fmla="*/ 2394951 w 7294652"/>
                <a:gd name="connsiteY8" fmla="*/ 0 h 6857999"/>
                <a:gd name="connsiteX9" fmla="*/ 2244659 w 7294652"/>
                <a:gd name="connsiteY9" fmla="*/ 100763 h 6857999"/>
                <a:gd name="connsiteX10" fmla="*/ 1743903 w 7294652"/>
                <a:gd name="connsiteY10" fmla="*/ 498975 h 6857999"/>
                <a:gd name="connsiteX11" fmla="*/ 1163821 w 7294652"/>
                <a:gd name="connsiteY11" fmla="*/ 1121514 h 6857999"/>
                <a:gd name="connsiteX12" fmla="*/ 704911 w 7294652"/>
                <a:gd name="connsiteY12" fmla="*/ 1837036 h 6857999"/>
                <a:gd name="connsiteX13" fmla="*/ 393472 w 7294652"/>
                <a:gd name="connsiteY13" fmla="*/ 2627669 h 6857999"/>
                <a:gd name="connsiteX14" fmla="*/ 280032 w 7294652"/>
                <a:gd name="connsiteY14" fmla="*/ 3472097 h 6857999"/>
                <a:gd name="connsiteX15" fmla="*/ 327813 w 7294652"/>
                <a:gd name="connsiteY15" fmla="*/ 3884602 h 6857999"/>
                <a:gd name="connsiteX16" fmla="*/ 469096 w 7294652"/>
                <a:gd name="connsiteY16" fmla="*/ 4270809 h 6857999"/>
                <a:gd name="connsiteX17" fmla="*/ 567581 w 7294652"/>
                <a:gd name="connsiteY17" fmla="*/ 4452482 h 6857999"/>
                <a:gd name="connsiteX18" fmla="*/ 680677 w 7294652"/>
                <a:gd name="connsiteY18" fmla="*/ 4628484 h 6857999"/>
                <a:gd name="connsiteX19" fmla="*/ 941928 w 7294652"/>
                <a:gd name="connsiteY19" fmla="*/ 4968628 h 6857999"/>
                <a:gd name="connsiteX20" fmla="*/ 1224665 w 7294652"/>
                <a:gd name="connsiteY20" fmla="*/ 5311349 h 6857999"/>
                <a:gd name="connsiteX21" fmla="*/ 1365259 w 7294652"/>
                <a:gd name="connsiteY21" fmla="*/ 5490273 h 6857999"/>
                <a:gd name="connsiteX22" fmla="*/ 1432808 w 7294652"/>
                <a:gd name="connsiteY22" fmla="*/ 5577931 h 6857999"/>
                <a:gd name="connsiteX23" fmla="*/ 1498980 w 7294652"/>
                <a:gd name="connsiteY23" fmla="*/ 5662148 h 6857999"/>
                <a:gd name="connsiteX24" fmla="*/ 2067548 w 7294652"/>
                <a:gd name="connsiteY24" fmla="*/ 6283312 h 6857999"/>
                <a:gd name="connsiteX25" fmla="*/ 2369879 w 7294652"/>
                <a:gd name="connsiteY25" fmla="*/ 6562782 h 6857999"/>
                <a:gd name="connsiteX26" fmla="*/ 2686645 w 7294652"/>
                <a:gd name="connsiteY26" fmla="*/ 6820598 h 6857999"/>
                <a:gd name="connsiteX27" fmla="*/ 2738907 w 7294652"/>
                <a:gd name="connsiteY27" fmla="*/ 6857999 h 6857999"/>
                <a:gd name="connsiteX28" fmla="*/ 1731787 w 7294652"/>
                <a:gd name="connsiteY28" fmla="*/ 6857999 h 6857999"/>
                <a:gd name="connsiteX29" fmla="*/ 1607949 w 7294652"/>
                <a:gd name="connsiteY29" fmla="*/ 6732770 h 6857999"/>
                <a:gd name="connsiteX30" fmla="*/ 1309057 w 7294652"/>
                <a:gd name="connsiteY30" fmla="*/ 6370109 h 6857999"/>
                <a:gd name="connsiteX31" fmla="*/ 1048147 w 7294652"/>
                <a:gd name="connsiteY31" fmla="*/ 5986138 h 6857999"/>
                <a:gd name="connsiteX32" fmla="*/ 987131 w 7294652"/>
                <a:gd name="connsiteY32" fmla="*/ 5888512 h 6857999"/>
                <a:gd name="connsiteX33" fmla="*/ 928866 w 7294652"/>
                <a:gd name="connsiteY33" fmla="*/ 5793463 h 6857999"/>
                <a:gd name="connsiteX34" fmla="*/ 813708 w 7294652"/>
                <a:gd name="connsiteY34" fmla="*/ 5609556 h 6857999"/>
                <a:gd name="connsiteX35" fmla="*/ 574972 w 7294652"/>
                <a:gd name="connsiteY35" fmla="*/ 5231598 h 6857999"/>
                <a:gd name="connsiteX36" fmla="*/ 342424 w 7294652"/>
                <a:gd name="connsiteY36" fmla="*/ 4834048 h 6857999"/>
                <a:gd name="connsiteX37" fmla="*/ 237579 w 7294652"/>
                <a:gd name="connsiteY37" fmla="*/ 4623500 h 6857999"/>
                <a:gd name="connsiteX38" fmla="*/ 148373 w 7294652"/>
                <a:gd name="connsiteY38" fmla="*/ 4404356 h 6857999"/>
                <a:gd name="connsiteX39" fmla="*/ 79623 w 7294652"/>
                <a:gd name="connsiteY39" fmla="*/ 4175762 h 6857999"/>
                <a:gd name="connsiteX40" fmla="*/ 54185 w 7294652"/>
                <a:gd name="connsiteY40" fmla="*/ 4059229 h 6857999"/>
                <a:gd name="connsiteX41" fmla="*/ 43013 w 7294652"/>
                <a:gd name="connsiteY41" fmla="*/ 4000790 h 6857999"/>
                <a:gd name="connsiteX42" fmla="*/ 33734 w 7294652"/>
                <a:gd name="connsiteY42" fmla="*/ 3942180 h 6857999"/>
                <a:gd name="connsiteX43" fmla="*/ 45 w 7294652"/>
                <a:gd name="connsiteY43" fmla="*/ 3472097 h 6857999"/>
                <a:gd name="connsiteX44" fmla="*/ 95436 w 7294652"/>
                <a:gd name="connsiteY44" fmla="*/ 2557372 h 6857999"/>
                <a:gd name="connsiteX45" fmla="*/ 382126 w 7294652"/>
                <a:gd name="connsiteY45" fmla="*/ 1680799 h 6857999"/>
                <a:gd name="connsiteX46" fmla="*/ 1457043 w 7294652"/>
                <a:gd name="connsiteY46" fmla="*/ 19217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7294652" h="6857999">
                  <a:moveTo>
                    <a:pt x="7294652" y="6063030"/>
                  </a:moveTo>
                  <a:lnTo>
                    <a:pt x="7294652" y="6857999"/>
                  </a:lnTo>
                  <a:lnTo>
                    <a:pt x="6248575" y="6857999"/>
                  </a:lnTo>
                  <a:lnTo>
                    <a:pt x="6477898" y="6700973"/>
                  </a:lnTo>
                  <a:cubicBezTo>
                    <a:pt x="6534790" y="6659378"/>
                    <a:pt x="6591336" y="6616237"/>
                    <a:pt x="6647884" y="6572752"/>
                  </a:cubicBezTo>
                  <a:cubicBezTo>
                    <a:pt x="6704432" y="6529268"/>
                    <a:pt x="6761151" y="6485095"/>
                    <a:pt x="6817698" y="6440235"/>
                  </a:cubicBezTo>
                  <a:lnTo>
                    <a:pt x="7161451" y="6165232"/>
                  </a:lnTo>
                  <a:close/>
                  <a:moveTo>
                    <a:pt x="1673436" y="0"/>
                  </a:moveTo>
                  <a:lnTo>
                    <a:pt x="2394951" y="0"/>
                  </a:lnTo>
                  <a:lnTo>
                    <a:pt x="2244659" y="100763"/>
                  </a:lnTo>
                  <a:cubicBezTo>
                    <a:pt x="2071051" y="224086"/>
                    <a:pt x="1903860" y="356975"/>
                    <a:pt x="1743903" y="498975"/>
                  </a:cubicBezTo>
                  <a:cubicBezTo>
                    <a:pt x="1533218" y="689638"/>
                    <a:pt x="1339146" y="897902"/>
                    <a:pt x="1163821" y="1121514"/>
                  </a:cubicBezTo>
                  <a:cubicBezTo>
                    <a:pt x="988284" y="1344764"/>
                    <a:pt x="834608" y="1584376"/>
                    <a:pt x="704911" y="1837036"/>
                  </a:cubicBezTo>
                  <a:cubicBezTo>
                    <a:pt x="573950" y="2089059"/>
                    <a:pt x="469577" y="2354041"/>
                    <a:pt x="393472" y="2627669"/>
                  </a:cubicBezTo>
                  <a:cubicBezTo>
                    <a:pt x="318269" y="2902842"/>
                    <a:pt x="280119" y="3186833"/>
                    <a:pt x="280032" y="3472097"/>
                  </a:cubicBezTo>
                  <a:cubicBezTo>
                    <a:pt x="280349" y="3610956"/>
                    <a:pt x="296380" y="3749334"/>
                    <a:pt x="327813" y="3884602"/>
                  </a:cubicBezTo>
                  <a:cubicBezTo>
                    <a:pt x="360878" y="4018046"/>
                    <a:pt x="408244" y="4147540"/>
                    <a:pt x="469096" y="4270809"/>
                  </a:cubicBezTo>
                  <a:cubicBezTo>
                    <a:pt x="499175" y="4332511"/>
                    <a:pt x="532347" y="4393012"/>
                    <a:pt x="567581" y="4452482"/>
                  </a:cubicBezTo>
                  <a:cubicBezTo>
                    <a:pt x="602815" y="4511953"/>
                    <a:pt x="641144" y="4570562"/>
                    <a:pt x="680677" y="4628484"/>
                  </a:cubicBezTo>
                  <a:cubicBezTo>
                    <a:pt x="760771" y="4743985"/>
                    <a:pt x="849802" y="4856048"/>
                    <a:pt x="941928" y="4968628"/>
                  </a:cubicBezTo>
                  <a:cubicBezTo>
                    <a:pt x="1034055" y="5081206"/>
                    <a:pt x="1130994" y="5193958"/>
                    <a:pt x="1224665" y="5311349"/>
                  </a:cubicBezTo>
                  <a:cubicBezTo>
                    <a:pt x="1271987" y="5369787"/>
                    <a:pt x="1318853" y="5429429"/>
                    <a:pt x="1365259" y="5490273"/>
                  </a:cubicBezTo>
                  <a:lnTo>
                    <a:pt x="1432808" y="5577931"/>
                  </a:lnTo>
                  <a:cubicBezTo>
                    <a:pt x="1454979" y="5605947"/>
                    <a:pt x="1476121" y="5634821"/>
                    <a:pt x="1498980" y="5662148"/>
                  </a:cubicBezTo>
                  <a:cubicBezTo>
                    <a:pt x="1676323" y="5880038"/>
                    <a:pt x="1866158" y="6087441"/>
                    <a:pt x="2067548" y="6283312"/>
                  </a:cubicBezTo>
                  <a:cubicBezTo>
                    <a:pt x="2166203" y="6379907"/>
                    <a:pt x="2266974" y="6473064"/>
                    <a:pt x="2369879" y="6562782"/>
                  </a:cubicBezTo>
                  <a:cubicBezTo>
                    <a:pt x="2473005" y="6652331"/>
                    <a:pt x="2577677" y="6738957"/>
                    <a:pt x="2686645" y="6820598"/>
                  </a:cubicBezTo>
                  <a:lnTo>
                    <a:pt x="2738907" y="6857999"/>
                  </a:lnTo>
                  <a:lnTo>
                    <a:pt x="1731787" y="6857999"/>
                  </a:lnTo>
                  <a:lnTo>
                    <a:pt x="1607949" y="6732770"/>
                  </a:lnTo>
                  <a:cubicBezTo>
                    <a:pt x="1501232" y="6617903"/>
                    <a:pt x="1401421" y="6496799"/>
                    <a:pt x="1309057" y="6370109"/>
                  </a:cubicBezTo>
                  <a:cubicBezTo>
                    <a:pt x="1217103" y="6244469"/>
                    <a:pt x="1129618" y="6116590"/>
                    <a:pt x="1048147" y="5986138"/>
                  </a:cubicBezTo>
                  <a:cubicBezTo>
                    <a:pt x="1027179" y="5953825"/>
                    <a:pt x="1007414" y="5920996"/>
                    <a:pt x="987131" y="5888512"/>
                  </a:cubicBezTo>
                  <a:lnTo>
                    <a:pt x="928866" y="5793463"/>
                  </a:lnTo>
                  <a:cubicBezTo>
                    <a:pt x="891568" y="5732276"/>
                    <a:pt x="852725" y="5671260"/>
                    <a:pt x="813708" y="5609556"/>
                  </a:cubicBezTo>
                  <a:lnTo>
                    <a:pt x="574972" y="5231598"/>
                  </a:lnTo>
                  <a:cubicBezTo>
                    <a:pt x="495221" y="5103551"/>
                    <a:pt x="416158" y="4971549"/>
                    <a:pt x="342424" y="4834048"/>
                  </a:cubicBezTo>
                  <a:cubicBezTo>
                    <a:pt x="305641" y="4765298"/>
                    <a:pt x="270236" y="4695343"/>
                    <a:pt x="237579" y="4623500"/>
                  </a:cubicBezTo>
                  <a:cubicBezTo>
                    <a:pt x="204922" y="4551655"/>
                    <a:pt x="175187" y="4478607"/>
                    <a:pt x="148373" y="4404356"/>
                  </a:cubicBezTo>
                  <a:cubicBezTo>
                    <a:pt x="121561" y="4330107"/>
                    <a:pt x="99046" y="4252934"/>
                    <a:pt x="79623" y="4175762"/>
                  </a:cubicBezTo>
                  <a:cubicBezTo>
                    <a:pt x="70514" y="4136916"/>
                    <a:pt x="61577" y="4098245"/>
                    <a:pt x="54185" y="4059229"/>
                  </a:cubicBezTo>
                  <a:lnTo>
                    <a:pt x="43013" y="4000790"/>
                  </a:lnTo>
                  <a:lnTo>
                    <a:pt x="33734" y="3942180"/>
                  </a:lnTo>
                  <a:cubicBezTo>
                    <a:pt x="10461" y="3786581"/>
                    <a:pt x="-801" y="3629416"/>
                    <a:pt x="45" y="3472097"/>
                  </a:cubicBezTo>
                  <a:cubicBezTo>
                    <a:pt x="863" y="3164748"/>
                    <a:pt x="32824" y="2858275"/>
                    <a:pt x="95436" y="2557372"/>
                  </a:cubicBezTo>
                  <a:cubicBezTo>
                    <a:pt x="157549" y="2255281"/>
                    <a:pt x="253728" y="1961216"/>
                    <a:pt x="382126" y="1680799"/>
                  </a:cubicBezTo>
                  <a:cubicBezTo>
                    <a:pt x="639940" y="1120482"/>
                    <a:pt x="1015492" y="619117"/>
                    <a:pt x="1457043" y="192176"/>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A77FC097-E4F2-4A45-82E8-3808FA553C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0650" y="-5799"/>
              <a:ext cx="7291350" cy="6858000"/>
            </a:xfrm>
            <a:custGeom>
              <a:avLst/>
              <a:gdLst>
                <a:gd name="connsiteX0" fmla="*/ 7291350 w 7291350"/>
                <a:gd name="connsiteY0" fmla="*/ 5718699 h 6858000"/>
                <a:gd name="connsiteX1" fmla="*/ 7291350 w 7291350"/>
                <a:gd name="connsiteY1" fmla="*/ 6806115 h 6858000"/>
                <a:gd name="connsiteX2" fmla="*/ 7224124 w 7291350"/>
                <a:gd name="connsiteY2" fmla="*/ 6858000 h 6858000"/>
                <a:gd name="connsiteX3" fmla="*/ 5607142 w 7291350"/>
                <a:gd name="connsiteY3" fmla="*/ 6858000 h 6858000"/>
                <a:gd name="connsiteX4" fmla="*/ 5736072 w 7291350"/>
                <a:gd name="connsiteY4" fmla="*/ 6801170 h 6858000"/>
                <a:gd name="connsiteX5" fmla="*/ 6949826 w 7291350"/>
                <a:gd name="connsiteY5" fmla="*/ 5983707 h 6858000"/>
                <a:gd name="connsiteX6" fmla="*/ 7220703 w 7291350"/>
                <a:gd name="connsiteY6" fmla="*/ 5773675 h 6858000"/>
                <a:gd name="connsiteX7" fmla="*/ 7218419 w 7291350"/>
                <a:gd name="connsiteY7" fmla="*/ 0 h 6858000"/>
                <a:gd name="connsiteX8" fmla="*/ 7291350 w 7291350"/>
                <a:gd name="connsiteY8" fmla="*/ 0 h 6858000"/>
                <a:gd name="connsiteX9" fmla="*/ 7291350 w 7291350"/>
                <a:gd name="connsiteY9" fmla="*/ 50138 h 6858000"/>
                <a:gd name="connsiteX10" fmla="*/ 1797607 w 7291350"/>
                <a:gd name="connsiteY10" fmla="*/ 0 h 6858000"/>
                <a:gd name="connsiteX11" fmla="*/ 3385676 w 7291350"/>
                <a:gd name="connsiteY11" fmla="*/ 0 h 6858000"/>
                <a:gd name="connsiteX12" fmla="*/ 3360567 w 7291350"/>
                <a:gd name="connsiteY12" fmla="*/ 11552 h 6858000"/>
                <a:gd name="connsiteX13" fmla="*/ 2267395 w 7291350"/>
                <a:gd name="connsiteY13" fmla="*/ 725831 h 6858000"/>
                <a:gd name="connsiteX14" fmla="*/ 1234074 w 7291350"/>
                <a:gd name="connsiteY14" fmla="*/ 2007171 h 6858000"/>
                <a:gd name="connsiteX15" fmla="*/ 859383 w 7291350"/>
                <a:gd name="connsiteY15" fmla="*/ 3498372 h 6858000"/>
                <a:gd name="connsiteX16" fmla="*/ 1479513 w 7291350"/>
                <a:gd name="connsiteY16" fmla="*/ 4883182 h 6858000"/>
                <a:gd name="connsiteX17" fmla="*/ 1791985 w 7291350"/>
                <a:gd name="connsiteY17" fmla="*/ 5322671 h 6858000"/>
                <a:gd name="connsiteX18" fmla="*/ 3397295 w 7291350"/>
                <a:gd name="connsiteY18" fmla="*/ 6784567 h 6858000"/>
                <a:gd name="connsiteX19" fmla="*/ 3590446 w 7291350"/>
                <a:gd name="connsiteY19" fmla="*/ 6858000 h 6858000"/>
                <a:gd name="connsiteX20" fmla="*/ 1970757 w 7291350"/>
                <a:gd name="connsiteY20" fmla="*/ 6858000 h 6858000"/>
                <a:gd name="connsiteX21" fmla="*/ 1735872 w 7291350"/>
                <a:gd name="connsiteY21" fmla="*/ 6627685 h 6858000"/>
                <a:gd name="connsiteX22" fmla="*/ 1080932 w 7291350"/>
                <a:gd name="connsiteY22" fmla="*/ 5805127 h 6858000"/>
                <a:gd name="connsiteX23" fmla="*/ 0 w 7291350"/>
                <a:gd name="connsiteY23" fmla="*/ 3498372 h 6858000"/>
                <a:gd name="connsiteX24" fmla="*/ 1708174 w 7291350"/>
                <a:gd name="connsiteY24" fmla="*/ 7330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291350" h="6858000">
                  <a:moveTo>
                    <a:pt x="7291350" y="5718699"/>
                  </a:moveTo>
                  <a:lnTo>
                    <a:pt x="7291350" y="6806115"/>
                  </a:lnTo>
                  <a:lnTo>
                    <a:pt x="7224124" y="6858000"/>
                  </a:lnTo>
                  <a:lnTo>
                    <a:pt x="5607142" y="6858000"/>
                  </a:lnTo>
                  <a:lnTo>
                    <a:pt x="5736072" y="6801170"/>
                  </a:lnTo>
                  <a:cubicBezTo>
                    <a:pt x="6122313" y="6616106"/>
                    <a:pt x="6503069" y="6332805"/>
                    <a:pt x="6949826" y="5983707"/>
                  </a:cubicBezTo>
                  <a:cubicBezTo>
                    <a:pt x="7041094" y="5912378"/>
                    <a:pt x="7132358" y="5842426"/>
                    <a:pt x="7220703" y="5773675"/>
                  </a:cubicBezTo>
                  <a:close/>
                  <a:moveTo>
                    <a:pt x="7218419" y="0"/>
                  </a:moveTo>
                  <a:lnTo>
                    <a:pt x="7291350" y="0"/>
                  </a:lnTo>
                  <a:lnTo>
                    <a:pt x="7291350" y="50138"/>
                  </a:lnTo>
                  <a:close/>
                  <a:moveTo>
                    <a:pt x="1797607" y="0"/>
                  </a:moveTo>
                  <a:lnTo>
                    <a:pt x="3385676" y="0"/>
                  </a:lnTo>
                  <a:lnTo>
                    <a:pt x="3360567" y="11552"/>
                  </a:lnTo>
                  <a:cubicBezTo>
                    <a:pt x="2968013" y="202286"/>
                    <a:pt x="2600620" y="442170"/>
                    <a:pt x="2267395" y="725831"/>
                  </a:cubicBezTo>
                  <a:cubicBezTo>
                    <a:pt x="1824986" y="1104820"/>
                    <a:pt x="1477279" y="1536057"/>
                    <a:pt x="1234074" y="2007171"/>
                  </a:cubicBezTo>
                  <a:cubicBezTo>
                    <a:pt x="985368" y="2488770"/>
                    <a:pt x="859383" y="2990476"/>
                    <a:pt x="859383" y="3498372"/>
                  </a:cubicBezTo>
                  <a:cubicBezTo>
                    <a:pt x="859383" y="4010222"/>
                    <a:pt x="1060651" y="4308942"/>
                    <a:pt x="1479513" y="4883182"/>
                  </a:cubicBezTo>
                  <a:cubicBezTo>
                    <a:pt x="1580577" y="5021714"/>
                    <a:pt x="1685078" y="5164888"/>
                    <a:pt x="1791985" y="5322671"/>
                  </a:cubicBezTo>
                  <a:cubicBezTo>
                    <a:pt x="2283419" y="6046950"/>
                    <a:pt x="2796809" y="6521439"/>
                    <a:pt x="3397295" y="6784567"/>
                  </a:cubicBezTo>
                  <a:lnTo>
                    <a:pt x="3590446" y="6858000"/>
                  </a:lnTo>
                  <a:lnTo>
                    <a:pt x="1970757" y="6858000"/>
                  </a:lnTo>
                  <a:lnTo>
                    <a:pt x="1735872" y="6627685"/>
                  </a:lnTo>
                  <a:cubicBezTo>
                    <a:pt x="1502484" y="6382823"/>
                    <a:pt x="1285774" y="6107254"/>
                    <a:pt x="1080932" y="5805127"/>
                  </a:cubicBezTo>
                  <a:cubicBezTo>
                    <a:pt x="556365" y="5032027"/>
                    <a:pt x="0" y="4501616"/>
                    <a:pt x="0" y="3498372"/>
                  </a:cubicBezTo>
                  <a:cubicBezTo>
                    <a:pt x="0" y="2160829"/>
                    <a:pt x="685186" y="949872"/>
                    <a:pt x="1708174" y="7330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D0DF88B0-FA8A-47F5-8EAC-1880B1A51B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22894" y="-5799"/>
              <a:ext cx="7269107" cy="6858000"/>
            </a:xfrm>
            <a:custGeom>
              <a:avLst/>
              <a:gdLst>
                <a:gd name="connsiteX0" fmla="*/ 7269107 w 7269107"/>
                <a:gd name="connsiteY0" fmla="*/ 5518449 h 6858000"/>
                <a:gd name="connsiteX1" fmla="*/ 7269107 w 7269107"/>
                <a:gd name="connsiteY1" fmla="*/ 6823281 h 6858000"/>
                <a:gd name="connsiteX2" fmla="*/ 7224122 w 7269107"/>
                <a:gd name="connsiteY2" fmla="*/ 6858000 h 6858000"/>
                <a:gd name="connsiteX3" fmla="*/ 4927054 w 7269107"/>
                <a:gd name="connsiteY3" fmla="*/ 6858000 h 6858000"/>
                <a:gd name="connsiteX4" fmla="*/ 4982167 w 7269107"/>
                <a:gd name="connsiteY4" fmla="*/ 6852876 h 6858000"/>
                <a:gd name="connsiteX5" fmla="*/ 5743768 w 7269107"/>
                <a:gd name="connsiteY5" fmla="*/ 6606245 h 6858000"/>
                <a:gd name="connsiteX6" fmla="*/ 6843778 w 7269107"/>
                <a:gd name="connsiteY6" fmla="*/ 5848440 h 6858000"/>
                <a:gd name="connsiteX7" fmla="*/ 7115515 w 7269107"/>
                <a:gd name="connsiteY7" fmla="*/ 5637891 h 6858000"/>
                <a:gd name="connsiteX8" fmla="*/ 6870111 w 7269107"/>
                <a:gd name="connsiteY8" fmla="*/ 0 h 6858000"/>
                <a:gd name="connsiteX9" fmla="*/ 7269107 w 7269107"/>
                <a:gd name="connsiteY9" fmla="*/ 0 h 6858000"/>
                <a:gd name="connsiteX10" fmla="*/ 7269107 w 7269107"/>
                <a:gd name="connsiteY10" fmla="*/ 243137 h 6858000"/>
                <a:gd name="connsiteX11" fmla="*/ 7089989 w 7269107"/>
                <a:gd name="connsiteY11" fmla="*/ 119955 h 6858000"/>
                <a:gd name="connsiteX12" fmla="*/ 6952948 w 7269107"/>
                <a:gd name="connsiteY12" fmla="*/ 41521 h 6858000"/>
                <a:gd name="connsiteX13" fmla="*/ 1797606 w 7269107"/>
                <a:gd name="connsiteY13" fmla="*/ 0 h 6858000"/>
                <a:gd name="connsiteX14" fmla="*/ 3815328 w 7269107"/>
                <a:gd name="connsiteY14" fmla="*/ 0 h 6858000"/>
                <a:gd name="connsiteX15" fmla="*/ 3627371 w 7269107"/>
                <a:gd name="connsiteY15" fmla="*/ 77142 h 6858000"/>
                <a:gd name="connsiteX16" fmla="*/ 2379115 w 7269107"/>
                <a:gd name="connsiteY16" fmla="*/ 856285 h 6858000"/>
                <a:gd name="connsiteX17" fmla="*/ 1386699 w 7269107"/>
                <a:gd name="connsiteY17" fmla="*/ 2086062 h 6858000"/>
                <a:gd name="connsiteX18" fmla="*/ 1031258 w 7269107"/>
                <a:gd name="connsiteY18" fmla="*/ 3498372 h 6858000"/>
                <a:gd name="connsiteX19" fmla="*/ 1618904 w 7269107"/>
                <a:gd name="connsiteY19" fmla="*/ 4781604 h 6858000"/>
                <a:gd name="connsiteX20" fmla="*/ 1934812 w 7269107"/>
                <a:gd name="connsiteY20" fmla="*/ 5225904 h 6858000"/>
                <a:gd name="connsiteX21" fmla="*/ 3140010 w 7269107"/>
                <a:gd name="connsiteY21" fmla="*/ 6456196 h 6858000"/>
                <a:gd name="connsiteX22" fmla="*/ 4281662 w 7269107"/>
                <a:gd name="connsiteY22" fmla="*/ 6843305 h 6858000"/>
                <a:gd name="connsiteX23" fmla="*/ 4449058 w 7269107"/>
                <a:gd name="connsiteY23" fmla="*/ 6858000 h 6858000"/>
                <a:gd name="connsiteX24" fmla="*/ 1970756 w 7269107"/>
                <a:gd name="connsiteY24" fmla="*/ 6858000 h 6858000"/>
                <a:gd name="connsiteX25" fmla="*/ 1735871 w 7269107"/>
                <a:gd name="connsiteY25" fmla="*/ 6627685 h 6858000"/>
                <a:gd name="connsiteX26" fmla="*/ 1080930 w 7269107"/>
                <a:gd name="connsiteY26" fmla="*/ 5805127 h 6858000"/>
                <a:gd name="connsiteX27" fmla="*/ 0 w 7269107"/>
                <a:gd name="connsiteY27" fmla="*/ 3498372 h 6858000"/>
                <a:gd name="connsiteX28" fmla="*/ 1708172 w 7269107"/>
                <a:gd name="connsiteY28" fmla="*/ 7330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269107" h="6858000">
                  <a:moveTo>
                    <a:pt x="7269107" y="5518449"/>
                  </a:moveTo>
                  <a:lnTo>
                    <a:pt x="7269107" y="6823281"/>
                  </a:lnTo>
                  <a:lnTo>
                    <a:pt x="7224122" y="6858000"/>
                  </a:lnTo>
                  <a:lnTo>
                    <a:pt x="4927054" y="6858000"/>
                  </a:lnTo>
                  <a:lnTo>
                    <a:pt x="4982167" y="6852876"/>
                  </a:lnTo>
                  <a:cubicBezTo>
                    <a:pt x="5236517" y="6821036"/>
                    <a:pt x="5483373" y="6740566"/>
                    <a:pt x="5743768" y="6606245"/>
                  </a:cubicBezTo>
                  <a:cubicBezTo>
                    <a:pt x="6099551" y="6422337"/>
                    <a:pt x="6452586" y="6154209"/>
                    <a:pt x="6843778" y="5848440"/>
                  </a:cubicBezTo>
                  <a:cubicBezTo>
                    <a:pt x="6935559" y="5776768"/>
                    <a:pt x="7026997" y="5706642"/>
                    <a:pt x="7115515" y="5637891"/>
                  </a:cubicBezTo>
                  <a:close/>
                  <a:moveTo>
                    <a:pt x="6870111" y="0"/>
                  </a:moveTo>
                  <a:lnTo>
                    <a:pt x="7269107" y="0"/>
                  </a:lnTo>
                  <a:lnTo>
                    <a:pt x="7269107" y="243137"/>
                  </a:lnTo>
                  <a:lnTo>
                    <a:pt x="7089989" y="119955"/>
                  </a:lnTo>
                  <a:cubicBezTo>
                    <a:pt x="7045081" y="92581"/>
                    <a:pt x="6999384" y="66425"/>
                    <a:pt x="6952948" y="41521"/>
                  </a:cubicBezTo>
                  <a:close/>
                  <a:moveTo>
                    <a:pt x="1797606" y="0"/>
                  </a:moveTo>
                  <a:lnTo>
                    <a:pt x="3815328" y="0"/>
                  </a:lnTo>
                  <a:lnTo>
                    <a:pt x="3627371" y="77142"/>
                  </a:lnTo>
                  <a:cubicBezTo>
                    <a:pt x="3175548" y="273822"/>
                    <a:pt x="2754868" y="536281"/>
                    <a:pt x="2379115" y="856285"/>
                  </a:cubicBezTo>
                  <a:cubicBezTo>
                    <a:pt x="1959736" y="1215679"/>
                    <a:pt x="1616497" y="1640901"/>
                    <a:pt x="1386699" y="2086062"/>
                  </a:cubicBezTo>
                  <a:cubicBezTo>
                    <a:pt x="1151572" y="2543083"/>
                    <a:pt x="1031258" y="3018150"/>
                    <a:pt x="1031258" y="3498372"/>
                  </a:cubicBezTo>
                  <a:cubicBezTo>
                    <a:pt x="1031258" y="3957455"/>
                    <a:pt x="1211213" y="4223692"/>
                    <a:pt x="1618904" y="4781604"/>
                  </a:cubicBezTo>
                  <a:cubicBezTo>
                    <a:pt x="1720826" y="4921339"/>
                    <a:pt x="1826186" y="5065887"/>
                    <a:pt x="1934812" y="5225904"/>
                  </a:cubicBezTo>
                  <a:cubicBezTo>
                    <a:pt x="2318957" y="5792064"/>
                    <a:pt x="2713069" y="6194600"/>
                    <a:pt x="3140010" y="6456196"/>
                  </a:cubicBezTo>
                  <a:cubicBezTo>
                    <a:pt x="3479423" y="6664512"/>
                    <a:pt x="3855769" y="6792387"/>
                    <a:pt x="4281662" y="6843305"/>
                  </a:cubicBezTo>
                  <a:lnTo>
                    <a:pt x="4449058" y="6858000"/>
                  </a:lnTo>
                  <a:lnTo>
                    <a:pt x="1970756" y="6858000"/>
                  </a:lnTo>
                  <a:lnTo>
                    <a:pt x="1735871" y="6627685"/>
                  </a:lnTo>
                  <a:cubicBezTo>
                    <a:pt x="1502482" y="6382823"/>
                    <a:pt x="1285773" y="6107254"/>
                    <a:pt x="1080930" y="5805127"/>
                  </a:cubicBezTo>
                  <a:cubicBezTo>
                    <a:pt x="556364" y="5032027"/>
                    <a:pt x="0" y="4501616"/>
                    <a:pt x="0" y="3498372"/>
                  </a:cubicBezTo>
                  <a:cubicBezTo>
                    <a:pt x="0" y="2160829"/>
                    <a:pt x="685185" y="949872"/>
                    <a:pt x="1708172" y="73302"/>
                  </a:cubicBezTo>
                  <a:close/>
                </a:path>
              </a:pathLst>
            </a:custGeom>
            <a:gradFill>
              <a:gsLst>
                <a:gs pos="2000">
                  <a:schemeClr val="bg1">
                    <a:alpha val="10000"/>
                  </a:schemeClr>
                </a:gs>
                <a:gs pos="5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4" name="Text Placeholder 2">
            <a:extLst>
              <a:ext uri="{FF2B5EF4-FFF2-40B4-BE49-F238E27FC236}">
                <a16:creationId xmlns:a16="http://schemas.microsoft.com/office/drawing/2014/main" id="{A04A14A4-B36D-5405-D39E-CB959574895F}"/>
              </a:ext>
            </a:extLst>
          </p:cNvPr>
          <p:cNvSpPr>
            <a:spLocks noGrp="1"/>
          </p:cNvSpPr>
          <p:nvPr>
            <p:ph type="body" idx="1"/>
          </p:nvPr>
        </p:nvSpPr>
        <p:spPr>
          <a:xfrm>
            <a:off x="239270" y="1584530"/>
            <a:ext cx="4643337" cy="4284027"/>
          </a:xfrm>
        </p:spPr>
        <p:txBody>
          <a:bodyPr vert="horz" lIns="91440" tIns="45720" rIns="91440" bIns="45720" rtlCol="0" anchor="ctr">
            <a:normAutofit/>
          </a:bodyPr>
          <a:lstStyle/>
          <a:p>
            <a:pPr marL="608965" indent="-228600">
              <a:buFont typeface="Arial" panose="020B0604020202020204" pitchFamily="34" charset="0"/>
              <a:buChar char="•"/>
            </a:pPr>
            <a:r>
              <a:rPr lang="en-US" sz="2000" dirty="0">
                <a:solidFill>
                  <a:schemeClr val="accent1"/>
                </a:solidFill>
              </a:rPr>
              <a:t>Assessed throughout interaction with the patient</a:t>
            </a:r>
          </a:p>
          <a:p>
            <a:pPr marL="608965" indent="-228600">
              <a:buFont typeface="Arial" panose="020B0604020202020204" pitchFamily="34" charset="0"/>
              <a:buChar char="•"/>
            </a:pPr>
            <a:r>
              <a:rPr lang="en-US" sz="2000" dirty="0">
                <a:solidFill>
                  <a:schemeClr val="accent1"/>
                </a:solidFill>
              </a:rPr>
              <a:t>Assessment of</a:t>
            </a:r>
          </a:p>
          <a:p>
            <a:pPr marL="1218565" lvl="1" indent="-507365">
              <a:buFont typeface="Courier New" panose="020B0604020202020204" pitchFamily="34" charset="0"/>
              <a:buChar char="o"/>
            </a:pPr>
            <a:r>
              <a:rPr lang="en-US" sz="2000" dirty="0">
                <a:solidFill>
                  <a:schemeClr val="accent1"/>
                </a:solidFill>
              </a:rPr>
              <a:t>Behavior</a:t>
            </a:r>
          </a:p>
          <a:p>
            <a:pPr marL="1218565" lvl="1" indent="-507365">
              <a:buFont typeface="Courier New" panose="020B0604020202020204" pitchFamily="34" charset="0"/>
              <a:buChar char="o"/>
            </a:pPr>
            <a:r>
              <a:rPr lang="en-US" sz="2000" dirty="0">
                <a:solidFill>
                  <a:schemeClr val="accent1"/>
                </a:solidFill>
              </a:rPr>
              <a:t>Appearance</a:t>
            </a:r>
          </a:p>
          <a:p>
            <a:pPr marL="1218565" lvl="1" indent="-507365">
              <a:buFont typeface="Courier New" panose="020B0604020202020204" pitchFamily="34" charset="0"/>
              <a:buChar char="o"/>
            </a:pPr>
            <a:r>
              <a:rPr lang="en-US" sz="2000" dirty="0">
                <a:solidFill>
                  <a:schemeClr val="accent1"/>
                </a:solidFill>
              </a:rPr>
              <a:t>Mobility</a:t>
            </a:r>
          </a:p>
          <a:p>
            <a:pPr marL="608965" indent="-228600">
              <a:buFont typeface="Arial" panose="020B0604020202020204" pitchFamily="34" charset="0"/>
              <a:buChar char="•"/>
            </a:pPr>
            <a:r>
              <a:rPr lang="en-US" sz="2000" dirty="0">
                <a:solidFill>
                  <a:schemeClr val="accent1"/>
                </a:solidFill>
              </a:rPr>
              <a:t>Provides information about illness characteristics, hygiene, body image, emotional state, recent changes in weight, and developmental status</a:t>
            </a:r>
          </a:p>
        </p:txBody>
      </p:sp>
      <p:pic>
        <p:nvPicPr>
          <p:cNvPr id="4" name="Picture 3" descr="A cartoon of a doctor and a patient&#10;&#10;AI-generated content may be incorrect.">
            <a:extLst>
              <a:ext uri="{FF2B5EF4-FFF2-40B4-BE49-F238E27FC236}">
                <a16:creationId xmlns:a16="http://schemas.microsoft.com/office/drawing/2014/main" id="{CBE0F9BC-DDB6-D0FE-3465-0A1206CCD4B6}"/>
              </a:ext>
            </a:extLst>
          </p:cNvPr>
          <p:cNvPicPr>
            <a:picLocks noChangeAspect="1"/>
          </p:cNvPicPr>
          <p:nvPr/>
        </p:nvPicPr>
        <p:blipFill>
          <a:blip r:embed="rId2"/>
          <a:stretch>
            <a:fillRect/>
          </a:stretch>
        </p:blipFill>
        <p:spPr>
          <a:xfrm>
            <a:off x="7247392" y="1276578"/>
            <a:ext cx="4272190" cy="4312104"/>
          </a:xfrm>
          <a:prstGeom prst="rect">
            <a:avLst/>
          </a:prstGeom>
        </p:spPr>
      </p:pic>
      <p:sp>
        <p:nvSpPr>
          <p:cNvPr id="5" name="TextBox 4">
            <a:extLst>
              <a:ext uri="{FF2B5EF4-FFF2-40B4-BE49-F238E27FC236}">
                <a16:creationId xmlns:a16="http://schemas.microsoft.com/office/drawing/2014/main" id="{B120D0BD-F0C7-43B8-BE5C-6E6F9D5A8BDD}"/>
              </a:ext>
            </a:extLst>
          </p:cNvPr>
          <p:cNvSpPr txBox="1"/>
          <p:nvPr/>
        </p:nvSpPr>
        <p:spPr>
          <a:xfrm rot="10800000" flipV="1">
            <a:off x="3310509" y="6560326"/>
            <a:ext cx="1765988"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0" i="0" u="none" strike="noStrike" baseline="0" dirty="0">
                <a:solidFill>
                  <a:schemeClr val="accent1"/>
                </a:solidFill>
                <a:ea typeface="Segoe UI"/>
                <a:cs typeface="Segoe UI"/>
              </a:rPr>
              <a:t>(Astle et al., 2024)</a:t>
            </a:r>
            <a:endParaRPr lang="en-US" dirty="0">
              <a:solidFill>
                <a:schemeClr val="accent1"/>
              </a:solidFill>
            </a:endParaRPr>
          </a:p>
          <a:p>
            <a:pPr algn="ctr"/>
            <a:endParaRPr lang="en-US" dirty="0">
              <a:solidFill>
                <a:srgbClr val="0E2841"/>
              </a:solidFill>
            </a:endParaRPr>
          </a:p>
        </p:txBody>
      </p:sp>
    </p:spTree>
    <p:extLst>
      <p:ext uri="{BB962C8B-B14F-4D97-AF65-F5344CB8AC3E}">
        <p14:creationId xmlns:p14="http://schemas.microsoft.com/office/powerpoint/2010/main" val="4059204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6CF2A2B-0745-440C-9224-C5C6A0A428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D9FB806-153D-F288-36A5-FF858488BC10}"/>
              </a:ext>
            </a:extLst>
          </p:cNvPr>
          <p:cNvSpPr>
            <a:spLocks noGrp="1"/>
          </p:cNvSpPr>
          <p:nvPr>
            <p:ph type="title"/>
          </p:nvPr>
        </p:nvSpPr>
        <p:spPr>
          <a:xfrm>
            <a:off x="668410" y="53992"/>
            <a:ext cx="4864871" cy="2057037"/>
          </a:xfrm>
        </p:spPr>
        <p:txBody>
          <a:bodyPr vert="horz" lIns="91440" tIns="45720" rIns="91440" bIns="45720" rtlCol="0" anchor="ctr">
            <a:normAutofit/>
          </a:bodyPr>
          <a:lstStyle/>
          <a:p>
            <a:pPr>
              <a:spcBef>
                <a:spcPct val="0"/>
              </a:spcBef>
            </a:pPr>
            <a:r>
              <a:rPr lang="en-US" sz="4400" dirty="0">
                <a:solidFill>
                  <a:schemeClr val="bg1"/>
                </a:solidFill>
                <a:latin typeface="+mn-lt"/>
                <a:cs typeface="Times New Roman"/>
              </a:rPr>
              <a:t>Appearance and Behavior</a:t>
            </a:r>
            <a:endParaRPr lang="en-US" sz="4400" kern="1200" dirty="0">
              <a:solidFill>
                <a:schemeClr val="bg1"/>
              </a:solidFill>
              <a:latin typeface="+mn-lt"/>
              <a:cs typeface="Times New Roman"/>
            </a:endParaRPr>
          </a:p>
        </p:txBody>
      </p:sp>
      <p:sp>
        <p:nvSpPr>
          <p:cNvPr id="3" name="Text Placeholder 2">
            <a:extLst>
              <a:ext uri="{FF2B5EF4-FFF2-40B4-BE49-F238E27FC236}">
                <a16:creationId xmlns:a16="http://schemas.microsoft.com/office/drawing/2014/main" id="{A7685BE7-58BB-C129-4AA7-864641DFF73F}"/>
              </a:ext>
            </a:extLst>
          </p:cNvPr>
          <p:cNvSpPr>
            <a:spLocks noGrp="1"/>
          </p:cNvSpPr>
          <p:nvPr>
            <p:ph type="body" idx="1"/>
          </p:nvPr>
        </p:nvSpPr>
        <p:spPr>
          <a:xfrm>
            <a:off x="516010" y="1912637"/>
            <a:ext cx="4545557" cy="4114851"/>
          </a:xfrm>
        </p:spPr>
        <p:txBody>
          <a:bodyPr spcFirstLastPara="1" vert="horz" lIns="91440" tIns="45720" rIns="91440" bIns="45720" rtlCol="0" anchor="t">
            <a:normAutofit/>
          </a:bodyPr>
          <a:lstStyle/>
          <a:p>
            <a:pPr marL="608965" indent="-228600">
              <a:buFont typeface="Arial" panose="020B0604020202020204" pitchFamily="34" charset="0"/>
              <a:buChar char="•"/>
            </a:pPr>
            <a:r>
              <a:rPr lang="en-US" sz="2000" dirty="0">
                <a:solidFill>
                  <a:schemeClr val="bg1"/>
                </a:solidFill>
                <a:cs typeface="Times New Roman"/>
              </a:rPr>
              <a:t>Age, gender, body type</a:t>
            </a:r>
          </a:p>
          <a:p>
            <a:pPr marL="608965" indent="-228600">
              <a:buFont typeface="Arial" panose="020B0604020202020204" pitchFamily="34" charset="0"/>
              <a:buChar char="•"/>
            </a:pPr>
            <a:r>
              <a:rPr lang="en-US" sz="2000" dirty="0">
                <a:solidFill>
                  <a:schemeClr val="bg1"/>
                </a:solidFill>
                <a:cs typeface="Times New Roman"/>
              </a:rPr>
              <a:t>Height and weight</a:t>
            </a:r>
          </a:p>
          <a:p>
            <a:pPr marL="608965" indent="-228600">
              <a:buFont typeface="Arial" panose="020B0604020202020204" pitchFamily="34" charset="0"/>
              <a:buChar char="•"/>
            </a:pPr>
            <a:r>
              <a:rPr lang="en-US" sz="2000" dirty="0">
                <a:solidFill>
                  <a:schemeClr val="bg1"/>
                </a:solidFill>
                <a:cs typeface="Times New Roman"/>
              </a:rPr>
              <a:t>Signs of distress</a:t>
            </a:r>
          </a:p>
          <a:p>
            <a:pPr marL="608965" indent="-228600">
              <a:buFont typeface="Arial" panose="020B0604020202020204" pitchFamily="34" charset="0"/>
              <a:buChar char="•"/>
            </a:pPr>
            <a:r>
              <a:rPr lang="en-US" sz="2000" dirty="0">
                <a:solidFill>
                  <a:schemeClr val="bg1"/>
                </a:solidFill>
                <a:cs typeface="Times New Roman"/>
              </a:rPr>
              <a:t>Posture and position</a:t>
            </a:r>
          </a:p>
          <a:p>
            <a:pPr marL="608965" indent="-228600">
              <a:buFont typeface="Arial" panose="020B0604020202020204" pitchFamily="34" charset="0"/>
              <a:buChar char="•"/>
            </a:pPr>
            <a:r>
              <a:rPr lang="en-US" sz="2000" dirty="0">
                <a:solidFill>
                  <a:schemeClr val="bg1"/>
                </a:solidFill>
                <a:cs typeface="Times New Roman"/>
              </a:rPr>
              <a:t>Gait and body movements</a:t>
            </a:r>
          </a:p>
          <a:p>
            <a:pPr marL="608965" indent="-228600">
              <a:buFont typeface="Arial" panose="020B0604020202020204" pitchFamily="34" charset="0"/>
              <a:buChar char="•"/>
            </a:pPr>
            <a:r>
              <a:rPr lang="en-US" sz="2000" dirty="0">
                <a:solidFill>
                  <a:schemeClr val="bg1"/>
                </a:solidFill>
                <a:cs typeface="Times New Roman"/>
              </a:rPr>
              <a:t>Hygiene and grooming</a:t>
            </a:r>
          </a:p>
          <a:p>
            <a:pPr marL="608965" indent="-228600">
              <a:buFont typeface="Arial" panose="020B0604020202020204" pitchFamily="34" charset="0"/>
              <a:buChar char="•"/>
            </a:pPr>
            <a:r>
              <a:rPr lang="en-US" sz="2000" dirty="0">
                <a:solidFill>
                  <a:schemeClr val="bg1"/>
                </a:solidFill>
                <a:cs typeface="Times New Roman"/>
              </a:rPr>
              <a:t>Dress</a:t>
            </a:r>
          </a:p>
          <a:p>
            <a:pPr marL="608965" indent="-228600">
              <a:buFont typeface="Arial" panose="020B0604020202020204" pitchFamily="34" charset="0"/>
              <a:buChar char="•"/>
            </a:pPr>
            <a:r>
              <a:rPr lang="en-US" sz="2000" dirty="0">
                <a:solidFill>
                  <a:schemeClr val="bg1"/>
                </a:solidFill>
                <a:cs typeface="Times New Roman"/>
              </a:rPr>
              <a:t>Affect and mood</a:t>
            </a:r>
          </a:p>
          <a:p>
            <a:pPr marL="608965" indent="-228600">
              <a:buFont typeface="Arial" panose="020B0604020202020204" pitchFamily="34" charset="0"/>
              <a:buChar char="•"/>
            </a:pPr>
            <a:r>
              <a:rPr lang="en-US" sz="2000" dirty="0">
                <a:solidFill>
                  <a:schemeClr val="bg1"/>
                </a:solidFill>
                <a:cs typeface="Times New Roman"/>
              </a:rPr>
              <a:t>Speech</a:t>
            </a:r>
          </a:p>
          <a:p>
            <a:pPr marL="608965" indent="-228600">
              <a:buFont typeface="Arial" panose="020B0604020202020204" pitchFamily="34" charset="0"/>
              <a:buChar char="•"/>
            </a:pPr>
            <a:r>
              <a:rPr lang="en-US" sz="2000" dirty="0">
                <a:solidFill>
                  <a:schemeClr val="bg1"/>
                </a:solidFill>
                <a:cs typeface="Times New Roman"/>
              </a:rPr>
              <a:t>Victims of violence</a:t>
            </a:r>
          </a:p>
          <a:p>
            <a:pPr marL="380365" indent="0"/>
            <a:endParaRPr lang="en-US" sz="2000" dirty="0">
              <a:solidFill>
                <a:schemeClr val="bg1"/>
              </a:solidFill>
              <a:latin typeface="Times New Roman"/>
              <a:cs typeface="Times New Roman"/>
            </a:endParaRPr>
          </a:p>
        </p:txBody>
      </p:sp>
      <p:pic>
        <p:nvPicPr>
          <p:cNvPr id="4" name="Picture 3">
            <a:extLst>
              <a:ext uri="{FF2B5EF4-FFF2-40B4-BE49-F238E27FC236}">
                <a16:creationId xmlns:a16="http://schemas.microsoft.com/office/drawing/2014/main" id="{82D8AF51-D6CD-9452-447A-7496238E533D}"/>
              </a:ext>
            </a:extLst>
          </p:cNvPr>
          <p:cNvPicPr>
            <a:picLocks noChangeAspect="1"/>
          </p:cNvPicPr>
          <p:nvPr/>
        </p:nvPicPr>
        <p:blipFill>
          <a:blip r:embed="rId3"/>
          <a:srcRect l="1057" r="1867" b="-178"/>
          <a:stretch>
            <a:fillRect/>
          </a:stretch>
        </p:blipFill>
        <p:spPr>
          <a:xfrm>
            <a:off x="5538106" y="-908"/>
            <a:ext cx="6669801" cy="6850239"/>
          </a:xfrm>
          <a:prstGeom prst="rect">
            <a:avLst/>
          </a:prstGeom>
        </p:spPr>
      </p:pic>
      <p:sp>
        <p:nvSpPr>
          <p:cNvPr id="7" name="TextBox 6">
            <a:extLst>
              <a:ext uri="{FF2B5EF4-FFF2-40B4-BE49-F238E27FC236}">
                <a16:creationId xmlns:a16="http://schemas.microsoft.com/office/drawing/2014/main" id="{070F626A-726E-0BFF-55A6-38517130FF43}"/>
              </a:ext>
            </a:extLst>
          </p:cNvPr>
          <p:cNvSpPr txBox="1"/>
          <p:nvPr/>
        </p:nvSpPr>
        <p:spPr>
          <a:xfrm>
            <a:off x="3925613" y="6550223"/>
            <a:ext cx="6106510" cy="307777"/>
          </a:xfrm>
          <a:prstGeom prst="rect">
            <a:avLst/>
          </a:prstGeom>
          <a:noFill/>
        </p:spPr>
        <p:txBody>
          <a:bodyPr wrap="square">
            <a:spAutoFit/>
          </a:bodyPr>
          <a:lstStyle/>
          <a:p>
            <a:r>
              <a:rPr lang="en-US" sz="1400" b="0" i="0" u="none" strike="noStrike" baseline="0" dirty="0">
                <a:solidFill>
                  <a:schemeClr val="bg1"/>
                </a:solidFill>
                <a:ea typeface="Segoe UI"/>
                <a:cs typeface="Segoe UI"/>
              </a:rPr>
              <a:t>(Astle et al., 2024)</a:t>
            </a:r>
            <a:endParaRPr lang="en-US" sz="1800" dirty="0">
              <a:solidFill>
                <a:schemeClr val="bg1"/>
              </a:solidFill>
            </a:endParaRPr>
          </a:p>
        </p:txBody>
      </p:sp>
    </p:spTree>
    <p:extLst>
      <p:ext uri="{BB962C8B-B14F-4D97-AF65-F5344CB8AC3E}">
        <p14:creationId xmlns:p14="http://schemas.microsoft.com/office/powerpoint/2010/main" val="32000058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diagram of a medical procedure&#10;&#10;AI-generated content may be incorrect.">
            <a:extLst>
              <a:ext uri="{FF2B5EF4-FFF2-40B4-BE49-F238E27FC236}">
                <a16:creationId xmlns:a16="http://schemas.microsoft.com/office/drawing/2014/main" id="{09362071-798D-3E32-C899-0D07A22FB0D3}"/>
              </a:ext>
            </a:extLst>
          </p:cNvPr>
          <p:cNvPicPr>
            <a:picLocks noChangeAspect="1"/>
          </p:cNvPicPr>
          <p:nvPr/>
        </p:nvPicPr>
        <p:blipFill>
          <a:blip r:embed="rId3"/>
          <a:srcRect r="-124" b="26362"/>
          <a:stretch>
            <a:fillRect/>
          </a:stretch>
        </p:blipFill>
        <p:spPr>
          <a:xfrm>
            <a:off x="2196587" y="1712566"/>
            <a:ext cx="7798826" cy="3432868"/>
          </a:xfrm>
          <a:prstGeom prst="rect">
            <a:avLst/>
          </a:prstGeom>
          <a:noFill/>
        </p:spPr>
      </p:pic>
      <p:sp>
        <p:nvSpPr>
          <p:cNvPr id="7" name="Slide Number Placeholder 6">
            <a:extLst>
              <a:ext uri="{FF2B5EF4-FFF2-40B4-BE49-F238E27FC236}">
                <a16:creationId xmlns:a16="http://schemas.microsoft.com/office/drawing/2014/main" id="{D55A0B8D-4565-16C4-72D3-450D57640093}"/>
              </a:ext>
            </a:extLst>
          </p:cNvPr>
          <p:cNvSpPr>
            <a:spLocks noGrp="1"/>
          </p:cNvSpPr>
          <p:nvPr>
            <p:ph type="sldNum" sz="quarter" idx="12"/>
          </p:nvPr>
        </p:nvSpPr>
        <p:spPr>
          <a:xfrm>
            <a:off x="10558300" y="6456916"/>
            <a:ext cx="1052510" cy="365125"/>
          </a:xfrm>
        </p:spPr>
        <p:txBody>
          <a:bodyPr anchor="ctr">
            <a:normAutofit/>
          </a:bodyPr>
          <a:lstStyle/>
          <a:p>
            <a:pPr>
              <a:spcAft>
                <a:spcPts val="600"/>
              </a:spcAft>
            </a:pPr>
            <a:fld id="{3A98EE3D-8CD1-4C3F-BD1C-C98C9596463C}" type="slidenum">
              <a:rPr lang="en-US" smtClean="0"/>
              <a:pPr>
                <a:spcAft>
                  <a:spcPts val="600"/>
                </a:spcAft>
              </a:pPr>
              <a:t>6</a:t>
            </a:fld>
            <a:endParaRPr lang="en-US"/>
          </a:p>
        </p:txBody>
      </p:sp>
    </p:spTree>
    <p:extLst>
      <p:ext uri="{BB962C8B-B14F-4D97-AF65-F5344CB8AC3E}">
        <p14:creationId xmlns:p14="http://schemas.microsoft.com/office/powerpoint/2010/main" val="11127613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DF50A3-76B4-EC31-6985-9356A44F14C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88E674D-E4E3-DACF-A104-6A01CBBA2CAB}"/>
              </a:ext>
            </a:extLst>
          </p:cNvPr>
          <p:cNvSpPr>
            <a:spLocks noGrp="1"/>
          </p:cNvSpPr>
          <p:nvPr>
            <p:ph type="body" idx="1"/>
          </p:nvPr>
        </p:nvSpPr>
        <p:spPr>
          <a:xfrm>
            <a:off x="2717367" y="828629"/>
            <a:ext cx="6757200" cy="5199371"/>
          </a:xfrm>
        </p:spPr>
        <p:txBody>
          <a:bodyPr spcFirstLastPara="1" vert="horz" lIns="91440" tIns="45720" rIns="91440" bIns="45720" rtlCol="0" anchor="ctr">
            <a:noAutofit/>
          </a:bodyPr>
          <a:lstStyle/>
          <a:p>
            <a:pPr marL="608965" indent="-575310"/>
            <a:r>
              <a:rPr lang="en-US" sz="7200" b="1" i="0" dirty="0">
                <a:solidFill>
                  <a:schemeClr val="accent1"/>
                </a:solidFill>
                <a:latin typeface="Aptos Display"/>
              </a:rPr>
              <a:t>Vital Signs</a:t>
            </a:r>
          </a:p>
        </p:txBody>
      </p:sp>
      <p:sp>
        <p:nvSpPr>
          <p:cNvPr id="4" name="Rectangle 3">
            <a:extLst>
              <a:ext uri="{FF2B5EF4-FFF2-40B4-BE49-F238E27FC236}">
                <a16:creationId xmlns:a16="http://schemas.microsoft.com/office/drawing/2014/main" id="{FA58AB4F-5CFD-1EC8-2838-8E360935F380}"/>
              </a:ext>
            </a:extLst>
          </p:cNvPr>
          <p:cNvSpPr/>
          <p:nvPr/>
        </p:nvSpPr>
        <p:spPr>
          <a:xfrm>
            <a:off x="5384800" y="584200"/>
            <a:ext cx="1422400" cy="12192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27152135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47846C-5B62-7ACE-3558-C0BD31E44570}"/>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60088FD4-29DB-301D-1D3F-6E50A3A28928}"/>
              </a:ext>
            </a:extLst>
          </p:cNvPr>
          <p:cNvSpPr/>
          <p:nvPr/>
        </p:nvSpPr>
        <p:spPr>
          <a:xfrm>
            <a:off x="5384800" y="584200"/>
            <a:ext cx="1422400" cy="12192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Text Placeholder 1">
            <a:extLst>
              <a:ext uri="{FF2B5EF4-FFF2-40B4-BE49-F238E27FC236}">
                <a16:creationId xmlns:a16="http://schemas.microsoft.com/office/drawing/2014/main" id="{E7B84506-A558-6FBA-6B7E-5D4B2429EDC5}"/>
              </a:ext>
            </a:extLst>
          </p:cNvPr>
          <p:cNvSpPr>
            <a:spLocks noGrp="1"/>
          </p:cNvSpPr>
          <p:nvPr>
            <p:ph type="body" idx="1"/>
          </p:nvPr>
        </p:nvSpPr>
        <p:spPr>
          <a:xfrm rot="-5580000" flipV="1">
            <a:off x="2423845" y="4116231"/>
            <a:ext cx="153201" cy="149143"/>
          </a:xfrm>
        </p:spPr>
        <p:txBody>
          <a:bodyPr spcFirstLastPara="1" vert="horz" lIns="91440" tIns="45720" rIns="91440" bIns="45720" rtlCol="0" anchor="ctr">
            <a:noAutofit/>
          </a:bodyPr>
          <a:lstStyle/>
          <a:p>
            <a:pPr marL="608965" indent="-575310"/>
            <a:endParaRPr lang="en-US" sz="800" b="1" i="0" dirty="0">
              <a:solidFill>
                <a:schemeClr val="accent1"/>
              </a:solidFill>
              <a:latin typeface="Aptos Display"/>
            </a:endParaRPr>
          </a:p>
        </p:txBody>
      </p:sp>
      <p:pic>
        <p:nvPicPr>
          <p:cNvPr id="3" name="Picture 2">
            <a:extLst>
              <a:ext uri="{FF2B5EF4-FFF2-40B4-BE49-F238E27FC236}">
                <a16:creationId xmlns:a16="http://schemas.microsoft.com/office/drawing/2014/main" id="{45F00BC7-EE4F-5405-7BF0-2B0A0A123691}"/>
              </a:ext>
            </a:extLst>
          </p:cNvPr>
          <p:cNvPicPr>
            <a:picLocks noChangeAspect="1"/>
          </p:cNvPicPr>
          <p:nvPr/>
        </p:nvPicPr>
        <p:blipFill>
          <a:blip r:embed="rId3"/>
          <a:srcRect l="1671" r="1759" b="-173"/>
          <a:stretch>
            <a:fillRect/>
          </a:stretch>
        </p:blipFill>
        <p:spPr>
          <a:xfrm>
            <a:off x="2107294" y="1199242"/>
            <a:ext cx="7970103" cy="4205525"/>
          </a:xfrm>
          <a:prstGeom prst="rect">
            <a:avLst/>
          </a:prstGeom>
        </p:spPr>
      </p:pic>
    </p:spTree>
    <p:extLst>
      <p:ext uri="{BB962C8B-B14F-4D97-AF65-F5344CB8AC3E}">
        <p14:creationId xmlns:p14="http://schemas.microsoft.com/office/powerpoint/2010/main" val="38988241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BC99CB9-DDAD-44A2-8A1C-E3AF4E72DF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4053CBF-3932-45FF-8285-EE5146085F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2E751C04-BEA6-446B-A678-9C74819EBD4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8230" y="-8167"/>
            <a:ext cx="4834070" cy="2488150"/>
            <a:chOff x="6867015" y="-1"/>
            <a:chExt cx="5324985" cy="3251912"/>
          </a:xfrm>
          <a:solidFill>
            <a:schemeClr val="bg1">
              <a:alpha val="30000"/>
            </a:schemeClr>
          </a:solidFill>
        </p:grpSpPr>
        <p:sp>
          <p:nvSpPr>
            <p:cNvPr id="13" name="Freeform: Shape 12">
              <a:extLst>
                <a:ext uri="{FF2B5EF4-FFF2-40B4-BE49-F238E27FC236}">
                  <a16:creationId xmlns:a16="http://schemas.microsoft.com/office/drawing/2014/main" id="{2625A013-D9BE-43C4-AF21-6F2B003EFB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F7875715-EC2E-457F-851D-F6C817685F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F7E41CC6-0C83-40EE-80BB-79394D9E9B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00603498-5DFE-4D26-BFB5-C9269C9BDB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 name="Group 17">
            <a:extLst>
              <a:ext uri="{FF2B5EF4-FFF2-40B4-BE49-F238E27FC236}">
                <a16:creationId xmlns:a16="http://schemas.microsoft.com/office/drawing/2014/main" id="{B63ACBA3-DEFD-4C6D-BBA0-64468FA99C2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9058275" y="4146310"/>
            <a:ext cx="3142400" cy="2716805"/>
            <a:chOff x="-305" y="-4155"/>
            <a:chExt cx="2514948" cy="2174333"/>
          </a:xfrm>
          <a:solidFill>
            <a:schemeClr val="bg1">
              <a:alpha val="30000"/>
            </a:schemeClr>
          </a:solidFill>
        </p:grpSpPr>
        <p:sp>
          <p:nvSpPr>
            <p:cNvPr id="19" name="Freeform: Shape 18">
              <a:extLst>
                <a:ext uri="{FF2B5EF4-FFF2-40B4-BE49-F238E27FC236}">
                  <a16:creationId xmlns:a16="http://schemas.microsoft.com/office/drawing/2014/main" id="{62F7819D-2B89-4D80-A1C3-8B318116BA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B7065990-2350-41B3-858B-20EF8744F2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58DA7EC7-CAA0-4665-AA29-BFBA806ECA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22" name="Freeform: Shape 21">
              <a:extLst>
                <a:ext uri="{FF2B5EF4-FFF2-40B4-BE49-F238E27FC236}">
                  <a16:creationId xmlns:a16="http://schemas.microsoft.com/office/drawing/2014/main" id="{B1132A14-489F-4CED-B626-2A1711C987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 name="Title 1">
            <a:extLst>
              <a:ext uri="{FF2B5EF4-FFF2-40B4-BE49-F238E27FC236}">
                <a16:creationId xmlns:a16="http://schemas.microsoft.com/office/drawing/2014/main" id="{1C9FF6A4-1E49-F037-D140-4D65522EC2D5}"/>
              </a:ext>
            </a:extLst>
          </p:cNvPr>
          <p:cNvSpPr>
            <a:spLocks noGrp="1"/>
          </p:cNvSpPr>
          <p:nvPr>
            <p:ph type="title"/>
          </p:nvPr>
        </p:nvSpPr>
        <p:spPr>
          <a:xfrm>
            <a:off x="753925" y="181685"/>
            <a:ext cx="10698665" cy="1142894"/>
          </a:xfrm>
        </p:spPr>
        <p:txBody>
          <a:bodyPr vert="horz" lIns="91440" tIns="45720" rIns="91440" bIns="45720" rtlCol="0" anchor="b">
            <a:normAutofit/>
          </a:bodyPr>
          <a:lstStyle/>
          <a:p>
            <a:pPr algn="ctr"/>
            <a:r>
              <a:rPr lang="en-US" sz="4300" b="1" dirty="0">
                <a:solidFill>
                  <a:srgbClr val="156082"/>
                </a:solidFill>
                <a:latin typeface="+mn-lt"/>
                <a:ea typeface="Calibri"/>
                <a:cs typeface="Times"/>
              </a:rPr>
              <a:t>What are we Assessing?</a:t>
            </a:r>
            <a:endParaRPr lang="en-US" dirty="0">
              <a:latin typeface="+mn-lt"/>
            </a:endParaRPr>
          </a:p>
        </p:txBody>
      </p:sp>
      <p:sp>
        <p:nvSpPr>
          <p:cNvPr id="11" name="TextBox 10">
            <a:extLst>
              <a:ext uri="{FF2B5EF4-FFF2-40B4-BE49-F238E27FC236}">
                <a16:creationId xmlns:a16="http://schemas.microsoft.com/office/drawing/2014/main" id="{466B5DFC-54D4-CBF5-0204-233D535EA1D2}"/>
              </a:ext>
            </a:extLst>
          </p:cNvPr>
          <p:cNvSpPr txBox="1"/>
          <p:nvPr/>
        </p:nvSpPr>
        <p:spPr>
          <a:xfrm>
            <a:off x="1156835" y="1542447"/>
            <a:ext cx="9911651" cy="352917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44500" indent="-342900">
              <a:spcBef>
                <a:spcPts val="800"/>
              </a:spcBef>
              <a:buFont typeface="Arial,Sans-Serif"/>
              <a:buChar char="•"/>
            </a:pPr>
            <a:r>
              <a:rPr lang="en-US" sz="2400" dirty="0">
                <a:solidFill>
                  <a:schemeClr val="accent1"/>
                </a:solidFill>
                <a:cs typeface="Times New Roman"/>
              </a:rPr>
              <a:t>Includes temperature, pulse, blood pressure, respiratory rate, and oxygen saturation</a:t>
            </a:r>
          </a:p>
          <a:p>
            <a:pPr marL="1054100" lvl="1" indent="-507365">
              <a:buFont typeface="Courier New,monospace"/>
              <a:buChar char="o"/>
            </a:pPr>
            <a:r>
              <a:rPr lang="en-US" sz="2400" dirty="0">
                <a:solidFill>
                  <a:schemeClr val="accent1"/>
                </a:solidFill>
                <a:cs typeface="Times New Roman"/>
              </a:rPr>
              <a:t>Pain is sometimes referred to as the 5th vital sign because of its influence on the standard vital signs</a:t>
            </a:r>
          </a:p>
          <a:p>
            <a:pPr marL="444500" indent="-342900">
              <a:spcBef>
                <a:spcPts val="800"/>
              </a:spcBef>
              <a:buFont typeface="Arial,Sans-Serif"/>
              <a:buChar char="•"/>
            </a:pPr>
            <a:r>
              <a:rPr lang="en-US" sz="2400" dirty="0">
                <a:solidFill>
                  <a:schemeClr val="accent1"/>
                </a:solidFill>
                <a:cs typeface="Times New Roman"/>
              </a:rPr>
              <a:t>Gives a picture into the function of the circulatory, respiratory, neural, and endocrine systems</a:t>
            </a:r>
          </a:p>
          <a:p>
            <a:pPr marL="444500" indent="-342900">
              <a:spcBef>
                <a:spcPts val="800"/>
              </a:spcBef>
              <a:buFont typeface="Arial,Sans-Serif"/>
              <a:buChar char="•"/>
            </a:pPr>
            <a:r>
              <a:rPr lang="en-US" sz="2400" dirty="0">
                <a:solidFill>
                  <a:schemeClr val="accent1"/>
                </a:solidFill>
                <a:cs typeface="Times New Roman"/>
              </a:rPr>
              <a:t>A change in vitals indicates a change in physiological function, therefore intervention may be required</a:t>
            </a:r>
          </a:p>
          <a:p>
            <a:pPr algn="l"/>
            <a:endParaRPr lang="en-US" dirty="0"/>
          </a:p>
        </p:txBody>
      </p:sp>
      <p:sp>
        <p:nvSpPr>
          <p:cNvPr id="23" name="TextBox 22">
            <a:extLst>
              <a:ext uri="{FF2B5EF4-FFF2-40B4-BE49-F238E27FC236}">
                <a16:creationId xmlns:a16="http://schemas.microsoft.com/office/drawing/2014/main" id="{843EEBEB-7843-26FC-F8BC-3CDB0ED2D93E}"/>
              </a:ext>
            </a:extLst>
          </p:cNvPr>
          <p:cNvSpPr txBox="1"/>
          <p:nvPr/>
        </p:nvSpPr>
        <p:spPr>
          <a:xfrm>
            <a:off x="10640956" y="6501906"/>
            <a:ext cx="1559338" cy="3100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latin typeface="Times New Roman"/>
                <a:cs typeface="Times New Roman"/>
              </a:rPr>
              <a:t>(Astle et al., 2024)</a:t>
            </a:r>
            <a:endParaRPr lang="en-US" dirty="0"/>
          </a:p>
        </p:txBody>
      </p:sp>
    </p:spTree>
    <p:extLst>
      <p:ext uri="{BB962C8B-B14F-4D97-AF65-F5344CB8AC3E}">
        <p14:creationId xmlns:p14="http://schemas.microsoft.com/office/powerpoint/2010/main" val="21953196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461B45-5D6D-1577-3A43-1144E4FB87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82C413-7B79-584B-F9F6-127FE76AB139}"/>
              </a:ext>
            </a:extLst>
          </p:cNvPr>
          <p:cNvSpPr>
            <a:spLocks noGrp="1"/>
          </p:cNvSpPr>
          <p:nvPr>
            <p:ph type="title"/>
          </p:nvPr>
        </p:nvSpPr>
        <p:spPr>
          <a:xfrm>
            <a:off x="1422400" y="373433"/>
            <a:ext cx="7449000" cy="1848743"/>
          </a:xfrm>
        </p:spPr>
        <p:txBody>
          <a:bodyPr/>
          <a:lstStyle/>
          <a:p>
            <a:r>
              <a:rPr lang="en-US" sz="4000" dirty="0">
                <a:solidFill>
                  <a:schemeClr val="accent3"/>
                </a:solidFill>
                <a:latin typeface="Aptos"/>
                <a:cs typeface="Times"/>
              </a:rPr>
              <a:t>Expected Values for Adults</a:t>
            </a:r>
          </a:p>
        </p:txBody>
      </p:sp>
      <p:sp>
        <p:nvSpPr>
          <p:cNvPr id="3" name="Text Placeholder 2">
            <a:extLst>
              <a:ext uri="{FF2B5EF4-FFF2-40B4-BE49-F238E27FC236}">
                <a16:creationId xmlns:a16="http://schemas.microsoft.com/office/drawing/2014/main" id="{5E1BCFFC-5D69-FF9A-7F20-3C55E526E743}"/>
              </a:ext>
            </a:extLst>
          </p:cNvPr>
          <p:cNvSpPr>
            <a:spLocks noGrp="1"/>
          </p:cNvSpPr>
          <p:nvPr>
            <p:ph type="body" idx="1"/>
          </p:nvPr>
        </p:nvSpPr>
        <p:spPr>
          <a:xfrm>
            <a:off x="5486399" y="2006600"/>
            <a:ext cx="3958315" cy="3760058"/>
          </a:xfrm>
        </p:spPr>
        <p:txBody>
          <a:bodyPr spcFirstLastPara="1" vert="horz" lIns="91440" tIns="45720" rIns="91440" bIns="45720" rtlCol="0" anchor="t">
            <a:noAutofit/>
          </a:bodyPr>
          <a:lstStyle/>
          <a:p>
            <a:pPr marL="608965" indent="-507365"/>
            <a:r>
              <a:rPr lang="en-US" sz="2400" dirty="0">
                <a:solidFill>
                  <a:schemeClr val="tx1"/>
                </a:solidFill>
                <a:latin typeface="Aptos Display"/>
                <a:cs typeface="Times"/>
              </a:rPr>
              <a:t>Blood Pressure</a:t>
            </a:r>
          </a:p>
          <a:p>
            <a:pPr marL="608965" indent="-507365"/>
            <a:r>
              <a:rPr lang="en-US" sz="2400" dirty="0">
                <a:solidFill>
                  <a:schemeClr val="tx1"/>
                </a:solidFill>
                <a:latin typeface="Aptos Display"/>
                <a:cs typeface="Times"/>
              </a:rPr>
              <a:t>Systolic: </a:t>
            </a:r>
            <a:r>
              <a:rPr lang="en-US" sz="2400" dirty="0">
                <a:solidFill>
                  <a:schemeClr val="accent6"/>
                </a:solidFill>
                <a:latin typeface="Aptos Display"/>
                <a:cs typeface="Times"/>
              </a:rPr>
              <a:t>120 – 139 mm Hg</a:t>
            </a:r>
          </a:p>
          <a:p>
            <a:pPr marL="608965" indent="-507365"/>
            <a:r>
              <a:rPr lang="en-US" sz="2400" dirty="0">
                <a:solidFill>
                  <a:schemeClr val="tx1"/>
                </a:solidFill>
                <a:latin typeface="Aptos Display"/>
                <a:cs typeface="Times"/>
              </a:rPr>
              <a:t>Diastolic: </a:t>
            </a:r>
            <a:r>
              <a:rPr lang="en-US" sz="2400" dirty="0">
                <a:solidFill>
                  <a:schemeClr val="accent6"/>
                </a:solidFill>
                <a:latin typeface="Aptos Display"/>
                <a:cs typeface="Times"/>
              </a:rPr>
              <a:t>80 – 89 mm Hg </a:t>
            </a:r>
          </a:p>
          <a:p>
            <a:pPr marL="608965" indent="-507365"/>
            <a:endParaRPr lang="en-US" sz="2400" dirty="0">
              <a:solidFill>
                <a:schemeClr val="accent6"/>
              </a:solidFill>
              <a:latin typeface="Aptos Display"/>
              <a:cs typeface="Times"/>
            </a:endParaRPr>
          </a:p>
          <a:p>
            <a:pPr marL="608965" indent="-507365"/>
            <a:r>
              <a:rPr lang="en-US" sz="2400" dirty="0">
                <a:solidFill>
                  <a:schemeClr val="tx1"/>
                </a:solidFill>
                <a:latin typeface="Aptos Display"/>
                <a:cs typeface="Times"/>
              </a:rPr>
              <a:t>Oxygen Saturation</a:t>
            </a:r>
          </a:p>
          <a:p>
            <a:pPr marL="608965" indent="-507365"/>
            <a:r>
              <a:rPr lang="en-US" sz="2400" dirty="0">
                <a:solidFill>
                  <a:schemeClr val="accent6"/>
                </a:solidFill>
                <a:latin typeface="Aptos Display"/>
                <a:cs typeface="Times"/>
              </a:rPr>
              <a:t>95 – 100%</a:t>
            </a:r>
            <a:endParaRPr lang="en-US" sz="2400" dirty="0">
              <a:solidFill>
                <a:schemeClr val="accent6"/>
              </a:solidFill>
              <a:latin typeface="Aptos Display"/>
            </a:endParaRPr>
          </a:p>
        </p:txBody>
      </p:sp>
      <p:sp>
        <p:nvSpPr>
          <p:cNvPr id="5" name="Flowchart: Merge 4">
            <a:extLst>
              <a:ext uri="{FF2B5EF4-FFF2-40B4-BE49-F238E27FC236}">
                <a16:creationId xmlns:a16="http://schemas.microsoft.com/office/drawing/2014/main" id="{D0F9D854-921C-15DC-FEDC-81A9B9BA248E}"/>
              </a:ext>
            </a:extLst>
          </p:cNvPr>
          <p:cNvSpPr/>
          <p:nvPr/>
        </p:nvSpPr>
        <p:spPr>
          <a:xfrm rot="16200000">
            <a:off x="-267601" y="864794"/>
            <a:ext cx="1415736" cy="880534"/>
          </a:xfrm>
          <a:prstGeom prst="flowChartMerge">
            <a:avLst/>
          </a:prstGeom>
          <a:solidFill>
            <a:srgbClr val="92D05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2">
            <a:extLst>
              <a:ext uri="{FF2B5EF4-FFF2-40B4-BE49-F238E27FC236}">
                <a16:creationId xmlns:a16="http://schemas.microsoft.com/office/drawing/2014/main" id="{043BE670-F757-8424-779F-9A7B084C00AD}"/>
              </a:ext>
            </a:extLst>
          </p:cNvPr>
          <p:cNvSpPr txBox="1">
            <a:spLocks/>
          </p:cNvSpPr>
          <p:nvPr/>
        </p:nvSpPr>
        <p:spPr>
          <a:xfrm>
            <a:off x="1574800" y="2057400"/>
            <a:ext cx="3196315" cy="3861658"/>
          </a:xfrm>
          <a:prstGeom prst="rect">
            <a:avLst/>
          </a:prstGeom>
        </p:spPr>
        <p:txBody>
          <a:bodyPr spcFirstLastPara="1" vert="horz" lIns="91440" tIns="45720" rIns="91440" bIns="45720" rtlCol="0" anchor="t">
            <a:noAutofit/>
          </a:bodyPr>
          <a:lstStyle>
            <a:lvl1pPr marL="609585" lvl="0" indent="-507987" algn="l" defTabSz="914400" rtl="0" eaLnBrk="1" latinLnBrk="0" hangingPunct="1">
              <a:lnSpc>
                <a:spcPct val="90000"/>
              </a:lnSpc>
              <a:spcBef>
                <a:spcPts val="800"/>
              </a:spcBef>
              <a:spcAft>
                <a:spcPts val="0"/>
              </a:spcAft>
              <a:buSzPts val="2400"/>
              <a:buFontTx/>
              <a:buNone/>
              <a:defRPr sz="3200" kern="1200">
                <a:solidFill>
                  <a:schemeClr val="accent5"/>
                </a:solidFill>
                <a:latin typeface="+mn-lt"/>
                <a:ea typeface="+mn-ea"/>
                <a:cs typeface="+mn-cs"/>
              </a:defRPr>
            </a:lvl1pPr>
            <a:lvl2pPr marL="1219170" lvl="1" indent="-507987" algn="l" defTabSz="914400" rtl="0" eaLnBrk="1" latinLnBrk="0" hangingPunct="1">
              <a:lnSpc>
                <a:spcPct val="90000"/>
              </a:lnSpc>
              <a:spcBef>
                <a:spcPts val="0"/>
              </a:spcBef>
              <a:spcAft>
                <a:spcPts val="0"/>
              </a:spcAft>
              <a:buSzPts val="2400"/>
              <a:buFont typeface="Arial" panose="020B0604020202020204" pitchFamily="34" charset="0"/>
              <a:buChar char="◦"/>
              <a:defRPr sz="2400" kern="1200">
                <a:solidFill>
                  <a:schemeClr val="tx1"/>
                </a:solidFill>
                <a:latin typeface="+mn-lt"/>
                <a:ea typeface="+mn-ea"/>
                <a:cs typeface="+mn-cs"/>
              </a:defRPr>
            </a:lvl2pPr>
            <a:lvl3pPr marL="1828754" lvl="2" indent="-507987" algn="l" defTabSz="914400" rtl="0" eaLnBrk="1" latinLnBrk="0" hangingPunct="1">
              <a:lnSpc>
                <a:spcPct val="90000"/>
              </a:lnSpc>
              <a:spcBef>
                <a:spcPts val="0"/>
              </a:spcBef>
              <a:spcAft>
                <a:spcPts val="0"/>
              </a:spcAft>
              <a:buSzPts val="2400"/>
              <a:buFont typeface="Arial" panose="020B0604020202020204" pitchFamily="34" charset="0"/>
              <a:buChar char="◦"/>
              <a:defRPr sz="2000" kern="1200">
                <a:solidFill>
                  <a:schemeClr val="tx1"/>
                </a:solidFill>
                <a:latin typeface="+mn-lt"/>
                <a:ea typeface="+mn-ea"/>
                <a:cs typeface="+mn-cs"/>
              </a:defRPr>
            </a:lvl3pPr>
            <a:lvl4pPr marL="2438339" lvl="3" indent="-507987" algn="l" defTabSz="914400" rtl="0" eaLnBrk="1" latinLnBrk="0" hangingPunct="1">
              <a:lnSpc>
                <a:spcPct val="90000"/>
              </a:lnSpc>
              <a:spcBef>
                <a:spcPts val="0"/>
              </a:spcBef>
              <a:spcAft>
                <a:spcPts val="0"/>
              </a:spcAft>
              <a:buSzPts val="2400"/>
              <a:buFont typeface="Arial" panose="020B0604020202020204" pitchFamily="34" charset="0"/>
              <a:buChar char="◦"/>
              <a:defRPr sz="1800" kern="1200">
                <a:solidFill>
                  <a:schemeClr val="tx1"/>
                </a:solidFill>
                <a:latin typeface="+mn-lt"/>
                <a:ea typeface="+mn-ea"/>
                <a:cs typeface="+mn-cs"/>
              </a:defRPr>
            </a:lvl4pPr>
            <a:lvl5pPr marL="3047924" lvl="4" indent="-507987" algn="l" defTabSz="914400" rtl="0" eaLnBrk="1" latinLnBrk="0" hangingPunct="1">
              <a:lnSpc>
                <a:spcPct val="90000"/>
              </a:lnSpc>
              <a:spcBef>
                <a:spcPts val="0"/>
              </a:spcBef>
              <a:spcAft>
                <a:spcPts val="0"/>
              </a:spcAft>
              <a:buSzPts val="2400"/>
              <a:buFont typeface="Arial" panose="020B0604020202020204" pitchFamily="34" charset="0"/>
              <a:buChar char="◦"/>
              <a:defRPr sz="1800" kern="1200">
                <a:solidFill>
                  <a:schemeClr val="tx1"/>
                </a:solidFill>
                <a:latin typeface="+mn-lt"/>
                <a:ea typeface="+mn-ea"/>
                <a:cs typeface="+mn-cs"/>
              </a:defRPr>
            </a:lvl5pPr>
            <a:lvl6pPr marL="3657509" lvl="5" indent="-507987" algn="l" defTabSz="914400" rtl="0" eaLnBrk="1" latinLnBrk="0" hangingPunct="1">
              <a:lnSpc>
                <a:spcPct val="90000"/>
              </a:lnSpc>
              <a:spcBef>
                <a:spcPts val="0"/>
              </a:spcBef>
              <a:spcAft>
                <a:spcPts val="0"/>
              </a:spcAft>
              <a:buSzPts val="2400"/>
              <a:buFont typeface="Arial" panose="020B0604020202020204" pitchFamily="34" charset="0"/>
              <a:buChar char="◦"/>
              <a:defRPr sz="1800" kern="1200">
                <a:solidFill>
                  <a:schemeClr val="tx1"/>
                </a:solidFill>
                <a:latin typeface="+mn-lt"/>
                <a:ea typeface="+mn-ea"/>
                <a:cs typeface="+mn-cs"/>
              </a:defRPr>
            </a:lvl6pPr>
            <a:lvl7pPr marL="4267093" lvl="6" indent="-507987" algn="l" defTabSz="914400" rtl="0" eaLnBrk="1" latinLnBrk="0" hangingPunct="1">
              <a:lnSpc>
                <a:spcPct val="90000"/>
              </a:lnSpc>
              <a:spcBef>
                <a:spcPts val="0"/>
              </a:spcBef>
              <a:spcAft>
                <a:spcPts val="0"/>
              </a:spcAft>
              <a:buSzPts val="2400"/>
              <a:buFont typeface="Arial" panose="020B0604020202020204" pitchFamily="34" charset="0"/>
              <a:buChar char="◦"/>
              <a:defRPr sz="1800" kern="1200">
                <a:solidFill>
                  <a:schemeClr val="tx1"/>
                </a:solidFill>
                <a:latin typeface="+mn-lt"/>
                <a:ea typeface="+mn-ea"/>
                <a:cs typeface="+mn-cs"/>
              </a:defRPr>
            </a:lvl7pPr>
            <a:lvl8pPr marL="4876678" lvl="7" indent="-507987" algn="l" defTabSz="914400" rtl="0" eaLnBrk="1" latinLnBrk="0" hangingPunct="1">
              <a:lnSpc>
                <a:spcPct val="90000"/>
              </a:lnSpc>
              <a:spcBef>
                <a:spcPts val="0"/>
              </a:spcBef>
              <a:spcAft>
                <a:spcPts val="0"/>
              </a:spcAft>
              <a:buSzPts val="2400"/>
              <a:buFont typeface="Arial" panose="020B0604020202020204" pitchFamily="34" charset="0"/>
              <a:buChar char="◦"/>
              <a:defRPr sz="1800" kern="1200">
                <a:solidFill>
                  <a:schemeClr val="tx1"/>
                </a:solidFill>
                <a:latin typeface="+mn-lt"/>
                <a:ea typeface="+mn-ea"/>
                <a:cs typeface="+mn-cs"/>
              </a:defRPr>
            </a:lvl8pPr>
            <a:lvl9pPr marL="5486263" lvl="8" indent="-507987" algn="l" defTabSz="914400" rtl="0" eaLnBrk="1" latinLnBrk="0" hangingPunct="1">
              <a:lnSpc>
                <a:spcPct val="90000"/>
              </a:lnSpc>
              <a:spcBef>
                <a:spcPts val="0"/>
              </a:spcBef>
              <a:spcAft>
                <a:spcPts val="0"/>
              </a:spcAft>
              <a:buSzPts val="2400"/>
              <a:buFont typeface="Arial" panose="020B0604020202020204" pitchFamily="34" charset="0"/>
              <a:buChar char="◦"/>
              <a:defRPr sz="1800" kern="1200">
                <a:solidFill>
                  <a:schemeClr val="tx1"/>
                </a:solidFill>
                <a:latin typeface="+mn-lt"/>
                <a:ea typeface="+mn-ea"/>
                <a:cs typeface="+mn-cs"/>
              </a:defRPr>
            </a:lvl9pPr>
          </a:lstStyle>
          <a:p>
            <a:pPr marL="608965" indent="-507365"/>
            <a:r>
              <a:rPr lang="en-US" sz="2400" dirty="0">
                <a:solidFill>
                  <a:schemeClr val="tx1"/>
                </a:solidFill>
                <a:latin typeface="Aptos"/>
                <a:cs typeface="Times"/>
              </a:rPr>
              <a:t>Temperature</a:t>
            </a:r>
          </a:p>
          <a:p>
            <a:pPr marL="608965" indent="-507365"/>
            <a:r>
              <a:rPr lang="en-US" sz="2400" dirty="0">
                <a:solidFill>
                  <a:schemeClr val="accent6"/>
                </a:solidFill>
                <a:latin typeface="Aptos"/>
                <a:cs typeface="Times"/>
              </a:rPr>
              <a:t>36</a:t>
            </a:r>
            <a:r>
              <a:rPr lang="en-US" sz="2400" dirty="0">
                <a:solidFill>
                  <a:schemeClr val="accent6"/>
                </a:solidFill>
                <a:latin typeface="Aptos"/>
                <a:ea typeface="+mn-lt"/>
                <a:cs typeface="Times"/>
              </a:rPr>
              <a:t>° C to 38° C</a:t>
            </a:r>
          </a:p>
          <a:p>
            <a:pPr marL="608965" indent="-507365"/>
            <a:endParaRPr lang="en-US" sz="2400" dirty="0">
              <a:solidFill>
                <a:schemeClr val="accent6"/>
              </a:solidFill>
              <a:latin typeface="Aptos"/>
              <a:cs typeface="Times"/>
            </a:endParaRPr>
          </a:p>
          <a:p>
            <a:pPr marL="608965" indent="-507365"/>
            <a:r>
              <a:rPr lang="en-US" sz="2400" dirty="0">
                <a:solidFill>
                  <a:schemeClr val="tx1"/>
                </a:solidFill>
                <a:latin typeface="Aptos"/>
                <a:cs typeface="Times"/>
              </a:rPr>
              <a:t>Pulse</a:t>
            </a:r>
          </a:p>
          <a:p>
            <a:pPr marL="608965" indent="-507365"/>
            <a:r>
              <a:rPr lang="en-US" sz="2400" dirty="0">
                <a:solidFill>
                  <a:schemeClr val="accent6"/>
                </a:solidFill>
                <a:latin typeface="Aptos"/>
                <a:cs typeface="Times"/>
              </a:rPr>
              <a:t>60 – 100 bpm</a:t>
            </a:r>
          </a:p>
          <a:p>
            <a:pPr marL="608965" indent="-507365"/>
            <a:endParaRPr lang="en-US" sz="2400" dirty="0">
              <a:solidFill>
                <a:schemeClr val="accent6"/>
              </a:solidFill>
              <a:latin typeface="Aptos"/>
              <a:cs typeface="Times"/>
            </a:endParaRPr>
          </a:p>
          <a:p>
            <a:pPr marL="608965" indent="-507365"/>
            <a:r>
              <a:rPr lang="en-US" sz="2400" dirty="0">
                <a:solidFill>
                  <a:schemeClr val="tx1"/>
                </a:solidFill>
                <a:latin typeface="Aptos"/>
                <a:cs typeface="Times"/>
              </a:rPr>
              <a:t>Respirations</a:t>
            </a:r>
          </a:p>
          <a:p>
            <a:pPr marL="608965" indent="-507365"/>
            <a:r>
              <a:rPr lang="en-US" sz="2400" dirty="0">
                <a:solidFill>
                  <a:schemeClr val="accent6"/>
                </a:solidFill>
                <a:latin typeface="Aptos"/>
                <a:cs typeface="Times"/>
              </a:rPr>
              <a:t>12 – 20 per minute</a:t>
            </a:r>
            <a:endParaRPr lang="en-US" sz="2400" dirty="0">
              <a:solidFill>
                <a:schemeClr val="accent6"/>
              </a:solidFill>
              <a:latin typeface="Aptos"/>
            </a:endParaRPr>
          </a:p>
        </p:txBody>
      </p:sp>
      <p:sp>
        <p:nvSpPr>
          <p:cNvPr id="8" name="TextBox 7">
            <a:extLst>
              <a:ext uri="{FF2B5EF4-FFF2-40B4-BE49-F238E27FC236}">
                <a16:creationId xmlns:a16="http://schemas.microsoft.com/office/drawing/2014/main" id="{3DD26EB7-84E7-8C15-A59A-F236FA4D6C84}"/>
              </a:ext>
            </a:extLst>
          </p:cNvPr>
          <p:cNvSpPr txBox="1"/>
          <p:nvPr/>
        </p:nvSpPr>
        <p:spPr>
          <a:xfrm>
            <a:off x="10724686" y="6550223"/>
            <a:ext cx="1635480"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latin typeface="Aptos Display"/>
                <a:cs typeface="Times New Roman"/>
              </a:rPr>
              <a:t>(Astle et al.,2024)</a:t>
            </a:r>
            <a:endParaRPr lang="en-US" sz="1400" dirty="0">
              <a:latin typeface="Aptos Display"/>
            </a:endParaRPr>
          </a:p>
        </p:txBody>
      </p:sp>
    </p:spTree>
    <p:extLst>
      <p:ext uri="{BB962C8B-B14F-4D97-AF65-F5344CB8AC3E}">
        <p14:creationId xmlns:p14="http://schemas.microsoft.com/office/powerpoint/2010/main" val="2382566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build="allAtOnce"/>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3C326CB-F32F-D69D-B8B8-72379A143834}"/>
            </a:ext>
          </a:extLst>
        </p:cNvPr>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E51BA4DF-2BD4-4EC2-B1DB-B27C8AC718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A49A7520-0B60-72D5-E88B-0ACC69BBBA8A}"/>
              </a:ext>
            </a:extLst>
          </p:cNvPr>
          <p:cNvSpPr>
            <a:spLocks noGrp="1"/>
          </p:cNvSpPr>
          <p:nvPr>
            <p:ph type="title"/>
          </p:nvPr>
        </p:nvSpPr>
        <p:spPr>
          <a:xfrm>
            <a:off x="758247" y="54977"/>
            <a:ext cx="10623055" cy="1283739"/>
          </a:xfrm>
        </p:spPr>
        <p:txBody>
          <a:bodyPr vert="horz" lIns="91440" tIns="45720" rIns="91440" bIns="45720" rtlCol="0" anchor="b">
            <a:normAutofit/>
          </a:bodyPr>
          <a:lstStyle/>
          <a:p>
            <a:r>
              <a:rPr lang="en-US" sz="4000" dirty="0"/>
              <a:t>When Should V/S be Assessed?</a:t>
            </a:r>
          </a:p>
        </p:txBody>
      </p:sp>
      <p:graphicFrame>
        <p:nvGraphicFramePr>
          <p:cNvPr id="7" name="Text Placeholder 3">
            <a:extLst>
              <a:ext uri="{FF2B5EF4-FFF2-40B4-BE49-F238E27FC236}">
                <a16:creationId xmlns:a16="http://schemas.microsoft.com/office/drawing/2014/main" id="{0E3EB1A2-CA6B-0E54-2B27-06DEDB0D1784}"/>
              </a:ext>
            </a:extLst>
          </p:cNvPr>
          <p:cNvGraphicFramePr/>
          <p:nvPr>
            <p:extLst>
              <p:ext uri="{D42A27DB-BD31-4B8C-83A1-F6EECF244321}">
                <p14:modId xmlns:p14="http://schemas.microsoft.com/office/powerpoint/2010/main" val="1475909741"/>
              </p:ext>
            </p:extLst>
          </p:nvPr>
        </p:nvGraphicFramePr>
        <p:xfrm>
          <a:off x="758249" y="1546230"/>
          <a:ext cx="10623053" cy="44962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a:extLst>
              <a:ext uri="{FF2B5EF4-FFF2-40B4-BE49-F238E27FC236}">
                <a16:creationId xmlns:a16="http://schemas.microsoft.com/office/drawing/2014/main" id="{AA96835A-DE5B-8C0B-235E-AFAEAA71FB0B}"/>
              </a:ext>
            </a:extLst>
          </p:cNvPr>
          <p:cNvSpPr txBox="1"/>
          <p:nvPr/>
        </p:nvSpPr>
        <p:spPr>
          <a:xfrm>
            <a:off x="10593026" y="6495246"/>
            <a:ext cx="1576552" cy="307777"/>
          </a:xfrm>
          <a:prstGeom prst="rect">
            <a:avLst/>
          </a:prstGeom>
          <a:noFill/>
        </p:spPr>
        <p:txBody>
          <a:bodyPr wrap="square">
            <a:spAutoFit/>
          </a:bodyPr>
          <a:lstStyle/>
          <a:p>
            <a:r>
              <a:rPr lang="en-US" sz="1400" dirty="0">
                <a:solidFill>
                  <a:schemeClr val="accent1"/>
                </a:solidFill>
                <a:latin typeface="Aptos Display"/>
                <a:cs typeface="Times New Roman"/>
              </a:rPr>
              <a:t>(Astle et al.,2024)</a:t>
            </a:r>
            <a:endParaRPr lang="en-US" sz="1400" dirty="0">
              <a:solidFill>
                <a:schemeClr val="accent1"/>
              </a:solidFill>
              <a:latin typeface="Aptos Display"/>
            </a:endParaRPr>
          </a:p>
        </p:txBody>
      </p:sp>
    </p:spTree>
    <p:extLst>
      <p:ext uri="{BB962C8B-B14F-4D97-AF65-F5344CB8AC3E}">
        <p14:creationId xmlns:p14="http://schemas.microsoft.com/office/powerpoint/2010/main" val="22144541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BC99CB9-DDAD-44A2-8A1C-E3AF4E72DF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4053CBF-3932-45FF-8285-EE5146085F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2E751C04-BEA6-446B-A678-9C74819EBD4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8230" y="-8167"/>
            <a:ext cx="4834070" cy="2488150"/>
            <a:chOff x="6867015" y="-1"/>
            <a:chExt cx="5324985" cy="3251912"/>
          </a:xfrm>
          <a:solidFill>
            <a:schemeClr val="bg1">
              <a:alpha val="30000"/>
            </a:schemeClr>
          </a:solidFill>
        </p:grpSpPr>
        <p:sp>
          <p:nvSpPr>
            <p:cNvPr id="13" name="Freeform: Shape 12">
              <a:extLst>
                <a:ext uri="{FF2B5EF4-FFF2-40B4-BE49-F238E27FC236}">
                  <a16:creationId xmlns:a16="http://schemas.microsoft.com/office/drawing/2014/main" id="{2625A013-D9BE-43C4-AF21-6F2B003EFB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F7875715-EC2E-457F-851D-F6C817685F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F7E41CC6-0C83-40EE-80BB-79394D9E9B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00603498-5DFE-4D26-BFB5-C9269C9BDB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2D647999-AFFD-7741-E3C6-1547ABF835D6}"/>
              </a:ext>
            </a:extLst>
          </p:cNvPr>
          <p:cNvSpPr>
            <a:spLocks noGrp="1"/>
          </p:cNvSpPr>
          <p:nvPr>
            <p:ph type="title"/>
          </p:nvPr>
        </p:nvSpPr>
        <p:spPr>
          <a:xfrm>
            <a:off x="3233013" y="235603"/>
            <a:ext cx="5725668" cy="1235006"/>
          </a:xfrm>
        </p:spPr>
        <p:txBody>
          <a:bodyPr>
            <a:normAutofit/>
          </a:bodyPr>
          <a:lstStyle/>
          <a:p>
            <a:pPr algn="ctr"/>
            <a:r>
              <a:rPr lang="en-US" b="1" dirty="0">
                <a:solidFill>
                  <a:schemeClr val="accent1"/>
                </a:solidFill>
              </a:rPr>
              <a:t>Temperature</a:t>
            </a:r>
          </a:p>
        </p:txBody>
      </p:sp>
      <p:pic>
        <p:nvPicPr>
          <p:cNvPr id="6" name="Content Placeholder 5">
            <a:extLst>
              <a:ext uri="{FF2B5EF4-FFF2-40B4-BE49-F238E27FC236}">
                <a16:creationId xmlns:a16="http://schemas.microsoft.com/office/drawing/2014/main" id="{D9704D8B-1EF7-8C5A-4527-9A59BF253D54}"/>
              </a:ext>
            </a:extLst>
          </p:cNvPr>
          <p:cNvPicPr>
            <a:picLocks noGrp="1" noChangeAspect="1"/>
          </p:cNvPicPr>
          <p:nvPr>
            <p:ph idx="1"/>
          </p:nvPr>
        </p:nvPicPr>
        <p:blipFill>
          <a:blip r:embed="rId3"/>
          <a:srcRect/>
          <a:stretch>
            <a:fillRect/>
          </a:stretch>
        </p:blipFill>
        <p:spPr>
          <a:xfrm>
            <a:off x="103915" y="2619883"/>
            <a:ext cx="6716076" cy="3516270"/>
          </a:xfrm>
          <a:prstGeom prst="rect">
            <a:avLst/>
          </a:prstGeom>
        </p:spPr>
      </p:pic>
      <p:grpSp>
        <p:nvGrpSpPr>
          <p:cNvPr id="18" name="Group 17">
            <a:extLst>
              <a:ext uri="{FF2B5EF4-FFF2-40B4-BE49-F238E27FC236}">
                <a16:creationId xmlns:a16="http://schemas.microsoft.com/office/drawing/2014/main" id="{B63ACBA3-DEFD-4C6D-BBA0-64468FA99C2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9058275" y="4146310"/>
            <a:ext cx="3142400" cy="2716805"/>
            <a:chOff x="-305" y="-4155"/>
            <a:chExt cx="2514948" cy="2174333"/>
          </a:xfrm>
          <a:solidFill>
            <a:schemeClr val="bg1">
              <a:alpha val="30000"/>
            </a:schemeClr>
          </a:solidFill>
        </p:grpSpPr>
        <p:sp>
          <p:nvSpPr>
            <p:cNvPr id="19" name="Freeform: Shape 18">
              <a:extLst>
                <a:ext uri="{FF2B5EF4-FFF2-40B4-BE49-F238E27FC236}">
                  <a16:creationId xmlns:a16="http://schemas.microsoft.com/office/drawing/2014/main" id="{62F7819D-2B89-4D80-A1C3-8B318116BA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B7065990-2350-41B3-858B-20EF8744F2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58DA7EC7-CAA0-4665-AA29-BFBA806ECA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22" name="Freeform: Shape 21">
              <a:extLst>
                <a:ext uri="{FF2B5EF4-FFF2-40B4-BE49-F238E27FC236}">
                  <a16:creationId xmlns:a16="http://schemas.microsoft.com/office/drawing/2014/main" id="{B1132A14-489F-4CED-B626-2A1711C987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9" name="TextBox 8">
            <a:extLst>
              <a:ext uri="{FF2B5EF4-FFF2-40B4-BE49-F238E27FC236}">
                <a16:creationId xmlns:a16="http://schemas.microsoft.com/office/drawing/2014/main" id="{B2D76950-540E-FBC9-C20C-30B545DCF565}"/>
              </a:ext>
            </a:extLst>
          </p:cNvPr>
          <p:cNvSpPr txBox="1"/>
          <p:nvPr/>
        </p:nvSpPr>
        <p:spPr>
          <a:xfrm>
            <a:off x="6819991" y="1589060"/>
            <a:ext cx="4990553" cy="507831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dirty="0">
                <a:solidFill>
                  <a:schemeClr val="accent1"/>
                </a:solidFill>
              </a:rPr>
              <a:t>Body cells and tissues function best between 36 – 38 ° C</a:t>
            </a:r>
          </a:p>
          <a:p>
            <a:pPr marL="285750" indent="-285750">
              <a:buFont typeface="Arial"/>
              <a:buChar char="•"/>
            </a:pPr>
            <a:endParaRPr lang="en-US" dirty="0">
              <a:solidFill>
                <a:schemeClr val="accent1"/>
              </a:solidFill>
            </a:endParaRPr>
          </a:p>
          <a:p>
            <a:pPr marL="285750" indent="-285750">
              <a:buFont typeface="Arial"/>
              <a:buChar char="•"/>
            </a:pPr>
            <a:r>
              <a:rPr lang="en-US" dirty="0">
                <a:solidFill>
                  <a:schemeClr val="accent1"/>
                </a:solidFill>
              </a:rPr>
              <a:t>Knowledge of </a:t>
            </a:r>
            <a:r>
              <a:rPr lang="en-US" b="1" dirty="0">
                <a:solidFill>
                  <a:schemeClr val="accent1"/>
                </a:solidFill>
              </a:rPr>
              <a:t>thermoregulation </a:t>
            </a:r>
            <a:r>
              <a:rPr lang="en-US" dirty="0">
                <a:solidFill>
                  <a:schemeClr val="accent1"/>
                </a:solidFill>
              </a:rPr>
              <a:t>is important to be able to regulate patient temperatures</a:t>
            </a:r>
          </a:p>
          <a:p>
            <a:pPr marL="285750" indent="-285750">
              <a:buFont typeface="Arial"/>
              <a:buChar char="•"/>
            </a:pPr>
            <a:endParaRPr lang="en-US" dirty="0">
              <a:solidFill>
                <a:schemeClr val="accent1"/>
              </a:solidFill>
            </a:endParaRPr>
          </a:p>
          <a:p>
            <a:pPr marL="285750" indent="-285750">
              <a:buFont typeface="Arial"/>
              <a:buChar char="•"/>
            </a:pPr>
            <a:r>
              <a:rPr lang="en-US" dirty="0">
                <a:solidFill>
                  <a:schemeClr val="accent1"/>
                </a:solidFill>
              </a:rPr>
              <a:t>Hypothalamus detects change in body temperature and can engage mechanisms to adjust as needed</a:t>
            </a:r>
          </a:p>
          <a:p>
            <a:pPr marL="285750" indent="-285750">
              <a:buFont typeface="Arial"/>
              <a:buChar char="•"/>
            </a:pPr>
            <a:endParaRPr lang="en-US" dirty="0">
              <a:solidFill>
                <a:schemeClr val="accent1"/>
              </a:solidFill>
            </a:endParaRPr>
          </a:p>
          <a:p>
            <a:pPr marL="285750" indent="-285750">
              <a:buFont typeface="Arial"/>
              <a:buChar char="•"/>
            </a:pPr>
            <a:r>
              <a:rPr lang="en-US" dirty="0">
                <a:solidFill>
                  <a:schemeClr val="accent1"/>
                </a:solidFill>
              </a:rPr>
              <a:t>Heat is lost through radiation, conduction, convection, and evaporation</a:t>
            </a:r>
          </a:p>
          <a:p>
            <a:pPr marL="285750" indent="-285750">
              <a:buFont typeface="Arial"/>
              <a:buChar char="•"/>
            </a:pPr>
            <a:endParaRPr lang="en-US" dirty="0">
              <a:solidFill>
                <a:schemeClr val="accent1"/>
              </a:solidFill>
            </a:endParaRPr>
          </a:p>
          <a:p>
            <a:pPr marL="285750" indent="-285750">
              <a:buFont typeface="Arial"/>
              <a:buChar char="•"/>
            </a:pPr>
            <a:r>
              <a:rPr lang="en-US" b="1" dirty="0">
                <a:solidFill>
                  <a:schemeClr val="accent1"/>
                </a:solidFill>
              </a:rPr>
              <a:t>Factors affecting temperature</a:t>
            </a:r>
            <a:r>
              <a:rPr lang="en-US" dirty="0">
                <a:solidFill>
                  <a:schemeClr val="accent1"/>
                </a:solidFill>
              </a:rPr>
              <a:t> include age, exercise, hormones, circadian rhythm, stress, environment, and temperature alterations (i.e. fever, hyperthermia, or hypothermia)</a:t>
            </a:r>
          </a:p>
          <a:p>
            <a:pPr marL="285750" indent="-285750">
              <a:buFont typeface="Arial"/>
              <a:buChar char="•"/>
            </a:pPr>
            <a:endParaRPr lang="en-US" dirty="0"/>
          </a:p>
        </p:txBody>
      </p:sp>
      <p:sp>
        <p:nvSpPr>
          <p:cNvPr id="17" name="TextBox 16">
            <a:extLst>
              <a:ext uri="{FF2B5EF4-FFF2-40B4-BE49-F238E27FC236}">
                <a16:creationId xmlns:a16="http://schemas.microsoft.com/office/drawing/2014/main" id="{86576C47-E28E-B55E-1295-6EC2C0532943}"/>
              </a:ext>
            </a:extLst>
          </p:cNvPr>
          <p:cNvSpPr txBox="1"/>
          <p:nvPr/>
        </p:nvSpPr>
        <p:spPr>
          <a:xfrm rot="-10800000" flipV="1">
            <a:off x="10415502" y="6466180"/>
            <a:ext cx="2060278"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dirty="0">
                <a:solidFill>
                  <a:schemeClr val="accent1"/>
                </a:solidFill>
                <a:latin typeface="Aptos Display"/>
                <a:cs typeface="Times New Roman"/>
              </a:rPr>
              <a:t>(Astle et al.,2024)</a:t>
            </a:r>
            <a:endParaRPr lang="en-US" sz="1400" dirty="0">
              <a:solidFill>
                <a:schemeClr val="accent1"/>
              </a:solidFill>
              <a:latin typeface="Aptos Display"/>
            </a:endParaRPr>
          </a:p>
          <a:p>
            <a:pPr algn="ctr"/>
            <a:endParaRPr lang="en-US" dirty="0"/>
          </a:p>
        </p:txBody>
      </p:sp>
    </p:spTree>
    <p:extLst>
      <p:ext uri="{BB962C8B-B14F-4D97-AF65-F5344CB8AC3E}">
        <p14:creationId xmlns:p14="http://schemas.microsoft.com/office/powerpoint/2010/main" val="9588754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3569BBA-5F95-BAE6-2C9B-7023B41882CB}"/>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9B6EBDE-F815-F3DC-EC36-1CFE32F5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5D6BB87-A49F-5A6D-2049-3B38AE0BB6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Title 1">
            <a:extLst>
              <a:ext uri="{FF2B5EF4-FFF2-40B4-BE49-F238E27FC236}">
                <a16:creationId xmlns:a16="http://schemas.microsoft.com/office/drawing/2014/main" id="{FAB7E621-0A73-A8F5-8CA7-37CB0648BE8A}"/>
              </a:ext>
            </a:extLst>
          </p:cNvPr>
          <p:cNvSpPr>
            <a:spLocks noGrp="1"/>
          </p:cNvSpPr>
          <p:nvPr>
            <p:ph type="title"/>
          </p:nvPr>
        </p:nvSpPr>
        <p:spPr>
          <a:xfrm>
            <a:off x="753925" y="181685"/>
            <a:ext cx="10698665" cy="1142894"/>
          </a:xfrm>
        </p:spPr>
        <p:txBody>
          <a:bodyPr vert="horz" lIns="91440" tIns="45720" rIns="91440" bIns="45720" rtlCol="0" anchor="b">
            <a:normAutofit/>
          </a:bodyPr>
          <a:lstStyle/>
          <a:p>
            <a:pPr algn="ctr"/>
            <a:r>
              <a:rPr lang="en-US" sz="4300" b="1" dirty="0">
                <a:solidFill>
                  <a:srgbClr val="156082"/>
                </a:solidFill>
                <a:latin typeface="+mn-lt"/>
                <a:ea typeface="Calibri"/>
                <a:cs typeface="Times"/>
              </a:rPr>
              <a:t>How to Assess</a:t>
            </a:r>
          </a:p>
        </p:txBody>
      </p:sp>
      <p:grpSp>
        <p:nvGrpSpPr>
          <p:cNvPr id="12" name="Group 11">
            <a:extLst>
              <a:ext uri="{FF2B5EF4-FFF2-40B4-BE49-F238E27FC236}">
                <a16:creationId xmlns:a16="http://schemas.microsoft.com/office/drawing/2014/main" id="{187F2264-648C-03D4-51C4-4048689D753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867135" y="0"/>
            <a:ext cx="4324865" cy="2641149"/>
            <a:chOff x="6867015" y="-1"/>
            <a:chExt cx="5324985" cy="3251912"/>
          </a:xfrm>
          <a:solidFill>
            <a:schemeClr val="accent5">
              <a:alpha val="10000"/>
            </a:schemeClr>
          </a:solidFill>
        </p:grpSpPr>
        <p:sp>
          <p:nvSpPr>
            <p:cNvPr id="13" name="Freeform: Shape 12">
              <a:extLst>
                <a:ext uri="{FF2B5EF4-FFF2-40B4-BE49-F238E27FC236}">
                  <a16:creationId xmlns:a16="http://schemas.microsoft.com/office/drawing/2014/main" id="{D284270F-552B-A7C2-D929-A5E6C24859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7F650B03-AAE7-2462-8CB5-9EBEE573F0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E15AFD2E-B94E-A062-7187-781EF150EE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B4DC65C4-9D26-7367-7A4F-78D9E1E9F0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 name="Group 17">
            <a:extLst>
              <a:ext uri="{FF2B5EF4-FFF2-40B4-BE49-F238E27FC236}">
                <a16:creationId xmlns:a16="http://schemas.microsoft.com/office/drawing/2014/main" id="{C59DBDC1-B339-6AEA-7C1D-3B383776955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456265" y="3658536"/>
            <a:ext cx="3655725" cy="2743201"/>
            <a:chOff x="-305" y="-1"/>
            <a:chExt cx="3832880" cy="2876136"/>
          </a:xfrm>
        </p:grpSpPr>
        <p:sp>
          <p:nvSpPr>
            <p:cNvPr id="19" name="Freeform: Shape 18">
              <a:extLst>
                <a:ext uri="{FF2B5EF4-FFF2-40B4-BE49-F238E27FC236}">
                  <a16:creationId xmlns:a16="http://schemas.microsoft.com/office/drawing/2014/main" id="{39718FB3-2FAA-B721-F210-28C02A16DB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F7108E0A-7930-9A9F-A5F7-6DCCAE906F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14711525-A679-CDC5-0308-A1EC89CAF5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0F160CFA-66B1-4158-EC9C-0F87C4C979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TextBox 6">
            <a:extLst>
              <a:ext uri="{FF2B5EF4-FFF2-40B4-BE49-F238E27FC236}">
                <a16:creationId xmlns:a16="http://schemas.microsoft.com/office/drawing/2014/main" id="{48CF90F2-78B1-0B61-EE51-5AAAFE371BF5}"/>
              </a:ext>
            </a:extLst>
          </p:cNvPr>
          <p:cNvSpPr txBox="1"/>
          <p:nvPr/>
        </p:nvSpPr>
        <p:spPr>
          <a:xfrm>
            <a:off x="1265500" y="1760697"/>
            <a:ext cx="9911651" cy="402161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44500" indent="-342900">
              <a:spcBef>
                <a:spcPts val="800"/>
              </a:spcBef>
              <a:buFont typeface="Arial"/>
              <a:buChar char="•"/>
            </a:pPr>
            <a:r>
              <a:rPr lang="en-US" sz="2000" dirty="0">
                <a:solidFill>
                  <a:schemeClr val="accent1"/>
                </a:solidFill>
                <a:cs typeface="Times New Roman"/>
              </a:rPr>
              <a:t>Pick your route. </a:t>
            </a:r>
          </a:p>
          <a:p>
            <a:pPr marL="444500" indent="-342900">
              <a:spcBef>
                <a:spcPts val="800"/>
              </a:spcBef>
              <a:buFont typeface="Arial"/>
              <a:buChar char="•"/>
            </a:pPr>
            <a:r>
              <a:rPr lang="en-US" dirty="0">
                <a:solidFill>
                  <a:schemeClr val="accent1"/>
                </a:solidFill>
                <a:cs typeface="Times New Roman"/>
              </a:rPr>
              <a:t>Common routes in HPEI are: </a:t>
            </a:r>
          </a:p>
          <a:p>
            <a:pPr marL="901700" lvl="1" indent="-342900">
              <a:spcBef>
                <a:spcPts val="800"/>
              </a:spcBef>
              <a:buFont typeface="Arial"/>
              <a:buChar char="•"/>
            </a:pPr>
            <a:r>
              <a:rPr lang="en-US" dirty="0">
                <a:solidFill>
                  <a:schemeClr val="accent1"/>
                </a:solidFill>
                <a:cs typeface="Times New Roman"/>
              </a:rPr>
              <a:t>Oral</a:t>
            </a:r>
          </a:p>
          <a:p>
            <a:pPr marL="901700" lvl="1" indent="-342900">
              <a:spcBef>
                <a:spcPts val="800"/>
              </a:spcBef>
              <a:buFont typeface="Arial"/>
              <a:buChar char="•"/>
            </a:pPr>
            <a:r>
              <a:rPr lang="en-US" dirty="0">
                <a:solidFill>
                  <a:schemeClr val="accent1"/>
                </a:solidFill>
                <a:cs typeface="Times New Roman"/>
              </a:rPr>
              <a:t>Tympanic</a:t>
            </a:r>
          </a:p>
          <a:p>
            <a:pPr marL="901700" lvl="1" indent="-342900">
              <a:spcBef>
                <a:spcPts val="800"/>
              </a:spcBef>
              <a:buFont typeface="Arial"/>
              <a:buChar char="•"/>
            </a:pPr>
            <a:r>
              <a:rPr lang="en-US" dirty="0">
                <a:solidFill>
                  <a:schemeClr val="accent1"/>
                </a:solidFill>
                <a:cs typeface="Times New Roman"/>
              </a:rPr>
              <a:t>Temporal</a:t>
            </a:r>
          </a:p>
          <a:p>
            <a:pPr marL="901700" lvl="1" indent="-342900">
              <a:spcBef>
                <a:spcPts val="800"/>
              </a:spcBef>
              <a:buFont typeface="Arial"/>
              <a:buChar char="•"/>
            </a:pPr>
            <a:r>
              <a:rPr lang="en-US" dirty="0">
                <a:solidFill>
                  <a:schemeClr val="accent1"/>
                </a:solidFill>
                <a:cs typeface="Times New Roman"/>
              </a:rPr>
              <a:t>Axillary</a:t>
            </a:r>
          </a:p>
          <a:p>
            <a:pPr marL="444500" indent="-342900">
              <a:spcBef>
                <a:spcPts val="800"/>
              </a:spcBef>
              <a:buFont typeface="Arial"/>
              <a:buChar char="•"/>
            </a:pPr>
            <a:r>
              <a:rPr lang="en-US" dirty="0">
                <a:solidFill>
                  <a:schemeClr val="accent1"/>
                </a:solidFill>
                <a:cs typeface="Times New Roman"/>
              </a:rPr>
              <a:t>Each site has advantages and disadvantages.</a:t>
            </a:r>
          </a:p>
          <a:p>
            <a:pPr marL="444500" indent="-342900">
              <a:spcBef>
                <a:spcPts val="800"/>
              </a:spcBef>
              <a:buFont typeface="Arial"/>
              <a:buChar char="•"/>
            </a:pPr>
            <a:r>
              <a:rPr lang="en-US" dirty="0">
                <a:solidFill>
                  <a:schemeClr val="accent1"/>
                </a:solidFill>
                <a:cs typeface="Times New Roman"/>
              </a:rPr>
              <a:t>If measuring orally, wait 2 minutes after patient has smoked, 5 minutes after the patient has chewed gum, and 20 minutes after patient has ingested hot or cold liquids. </a:t>
            </a:r>
          </a:p>
          <a:p>
            <a:pPr marL="444500" indent="-342900">
              <a:spcBef>
                <a:spcPts val="800"/>
              </a:spcBef>
              <a:buFont typeface="Arial"/>
              <a:buChar char="•"/>
            </a:pPr>
            <a:endParaRPr lang="en-US" dirty="0">
              <a:latin typeface="Times New Roman"/>
              <a:cs typeface="Times New Roman"/>
            </a:endParaRPr>
          </a:p>
          <a:p>
            <a:endParaRPr lang="en-US" sz="2000" dirty="0">
              <a:latin typeface="Times New Roman"/>
              <a:cs typeface="Times New Roman"/>
            </a:endParaRPr>
          </a:p>
        </p:txBody>
      </p:sp>
      <p:sp>
        <p:nvSpPr>
          <p:cNvPr id="4" name="TextBox 3">
            <a:extLst>
              <a:ext uri="{FF2B5EF4-FFF2-40B4-BE49-F238E27FC236}">
                <a16:creationId xmlns:a16="http://schemas.microsoft.com/office/drawing/2014/main" id="{4DE6E9D3-05D2-15C6-6C25-60F9D4587368}"/>
              </a:ext>
            </a:extLst>
          </p:cNvPr>
          <p:cNvSpPr txBox="1"/>
          <p:nvPr/>
        </p:nvSpPr>
        <p:spPr>
          <a:xfrm>
            <a:off x="8219089" y="6417850"/>
            <a:ext cx="6096000" cy="307777"/>
          </a:xfrm>
          <a:prstGeom prst="rect">
            <a:avLst/>
          </a:prstGeom>
          <a:noFill/>
        </p:spPr>
        <p:txBody>
          <a:bodyPr wrap="square">
            <a:spAutoFit/>
          </a:bodyPr>
          <a:lstStyle/>
          <a:p>
            <a:pPr algn="ctr"/>
            <a:r>
              <a:rPr lang="en-US" sz="1400" dirty="0">
                <a:solidFill>
                  <a:schemeClr val="accent1"/>
                </a:solidFill>
                <a:latin typeface="Aptos Display"/>
                <a:cs typeface="Times New Roman"/>
              </a:rPr>
              <a:t>(Astle et al.,2024)</a:t>
            </a:r>
            <a:endParaRPr lang="en-US" sz="1400" dirty="0">
              <a:solidFill>
                <a:schemeClr val="accent1"/>
              </a:solidFill>
              <a:latin typeface="Aptos Display"/>
            </a:endParaRPr>
          </a:p>
        </p:txBody>
      </p:sp>
    </p:spTree>
    <p:extLst>
      <p:ext uri="{BB962C8B-B14F-4D97-AF65-F5344CB8AC3E}">
        <p14:creationId xmlns:p14="http://schemas.microsoft.com/office/powerpoint/2010/main" val="20498789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02DD1C4-634F-BFA4-F5E9-2EF9FF8C5BAB}"/>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B90DC87-250D-9FF8-C31F-21F0504E8E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D8E8021-99D3-1125-43FF-30744470F4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8CA23BD4-F746-7D7C-C49A-5AABB1EC9BA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8230" y="-8167"/>
            <a:ext cx="4834070" cy="2488150"/>
            <a:chOff x="6867015" y="-1"/>
            <a:chExt cx="5324985" cy="3251912"/>
          </a:xfrm>
          <a:solidFill>
            <a:schemeClr val="bg1">
              <a:alpha val="30000"/>
            </a:schemeClr>
          </a:solidFill>
        </p:grpSpPr>
        <p:sp>
          <p:nvSpPr>
            <p:cNvPr id="13" name="Freeform: Shape 12">
              <a:extLst>
                <a:ext uri="{FF2B5EF4-FFF2-40B4-BE49-F238E27FC236}">
                  <a16:creationId xmlns:a16="http://schemas.microsoft.com/office/drawing/2014/main" id="{BF2C1FE8-EFA5-DAD2-2C12-9AD9DE7C8A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95029368-3020-05C1-1905-D5770FA170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15CA3F12-A4DA-E33A-E266-21A6106E35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6186FF66-386F-F644-1F07-D69BFAE03D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894DD967-E359-E724-2363-C7E15426DB13}"/>
              </a:ext>
            </a:extLst>
          </p:cNvPr>
          <p:cNvSpPr>
            <a:spLocks noGrp="1"/>
          </p:cNvSpPr>
          <p:nvPr>
            <p:ph type="title"/>
          </p:nvPr>
        </p:nvSpPr>
        <p:spPr>
          <a:xfrm>
            <a:off x="3151295" y="200232"/>
            <a:ext cx="5725668" cy="1235006"/>
          </a:xfrm>
        </p:spPr>
        <p:txBody>
          <a:bodyPr>
            <a:normAutofit/>
          </a:bodyPr>
          <a:lstStyle/>
          <a:p>
            <a:pPr algn="ctr"/>
            <a:r>
              <a:rPr lang="en-US" b="1" dirty="0">
                <a:solidFill>
                  <a:schemeClr val="tx2"/>
                </a:solidFill>
              </a:rPr>
              <a:t>Pulse</a:t>
            </a:r>
          </a:p>
        </p:txBody>
      </p:sp>
      <p:grpSp>
        <p:nvGrpSpPr>
          <p:cNvPr id="18" name="Group 17">
            <a:extLst>
              <a:ext uri="{FF2B5EF4-FFF2-40B4-BE49-F238E27FC236}">
                <a16:creationId xmlns:a16="http://schemas.microsoft.com/office/drawing/2014/main" id="{71F05C39-D306-2831-327A-56116C32FDA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9058275" y="4146310"/>
            <a:ext cx="3142400" cy="2716805"/>
            <a:chOff x="-305" y="-4155"/>
            <a:chExt cx="2514948" cy="2174333"/>
          </a:xfrm>
          <a:solidFill>
            <a:schemeClr val="bg1">
              <a:alpha val="30000"/>
            </a:schemeClr>
          </a:solidFill>
        </p:grpSpPr>
        <p:sp>
          <p:nvSpPr>
            <p:cNvPr id="19" name="Freeform: Shape 18">
              <a:extLst>
                <a:ext uri="{FF2B5EF4-FFF2-40B4-BE49-F238E27FC236}">
                  <a16:creationId xmlns:a16="http://schemas.microsoft.com/office/drawing/2014/main" id="{1671B145-6A36-992F-0245-44D72A1BEE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276437F9-C8BC-E243-560D-B87AEB73D8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917EFD2F-F598-1403-013B-FA32AEF980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22" name="Freeform: Shape 21">
              <a:extLst>
                <a:ext uri="{FF2B5EF4-FFF2-40B4-BE49-F238E27FC236}">
                  <a16:creationId xmlns:a16="http://schemas.microsoft.com/office/drawing/2014/main" id="{52F4EF08-9CE9-4857-7A0C-F6A28D9B37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aphicFrame>
        <p:nvGraphicFramePr>
          <p:cNvPr id="28" name="TextBox 10">
            <a:extLst>
              <a:ext uri="{FF2B5EF4-FFF2-40B4-BE49-F238E27FC236}">
                <a16:creationId xmlns:a16="http://schemas.microsoft.com/office/drawing/2014/main" id="{B416CA87-AE9E-169C-7EEA-87FC49E207AE}"/>
              </a:ext>
            </a:extLst>
          </p:cNvPr>
          <p:cNvGraphicFramePr/>
          <p:nvPr>
            <p:extLst>
              <p:ext uri="{D42A27DB-BD31-4B8C-83A1-F6EECF244321}">
                <p14:modId xmlns:p14="http://schemas.microsoft.com/office/powerpoint/2010/main" val="1089864047"/>
              </p:ext>
            </p:extLst>
          </p:nvPr>
        </p:nvGraphicFramePr>
        <p:xfrm>
          <a:off x="742892" y="1582969"/>
          <a:ext cx="10699281" cy="420500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53D1C936-65D0-0E86-53D8-7CF4E5AC0292}"/>
              </a:ext>
            </a:extLst>
          </p:cNvPr>
          <p:cNvSpPr txBox="1"/>
          <p:nvPr/>
        </p:nvSpPr>
        <p:spPr>
          <a:xfrm>
            <a:off x="10132321" y="6546456"/>
            <a:ext cx="2619704" cy="311544"/>
          </a:xfrm>
          <a:prstGeom prst="rect">
            <a:avLst/>
          </a:prstGeom>
          <a:noFill/>
        </p:spPr>
        <p:txBody>
          <a:bodyPr wrap="square">
            <a:spAutoFit/>
          </a:bodyPr>
          <a:lstStyle/>
          <a:p>
            <a:pPr algn="ctr"/>
            <a:r>
              <a:rPr lang="en-US" sz="1400" dirty="0">
                <a:solidFill>
                  <a:schemeClr val="accent1"/>
                </a:solidFill>
                <a:latin typeface="Aptos Display"/>
                <a:cs typeface="Times New Roman"/>
              </a:rPr>
              <a:t>(Astle et al.,2024)</a:t>
            </a:r>
            <a:endParaRPr lang="en-US" sz="1400" dirty="0">
              <a:solidFill>
                <a:schemeClr val="accent1"/>
              </a:solidFill>
              <a:latin typeface="Aptos Display"/>
            </a:endParaRPr>
          </a:p>
        </p:txBody>
      </p:sp>
    </p:spTree>
    <p:extLst>
      <p:ext uri="{BB962C8B-B14F-4D97-AF65-F5344CB8AC3E}">
        <p14:creationId xmlns:p14="http://schemas.microsoft.com/office/powerpoint/2010/main" val="7352786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E33FEDE-AE7F-7FF4-6444-0AC191973239}"/>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393790A-29CA-761E-67D2-799D189910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7F682BF-5EB0-A5A1-8BD7-E3CFD8DA74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Title 1">
            <a:extLst>
              <a:ext uri="{FF2B5EF4-FFF2-40B4-BE49-F238E27FC236}">
                <a16:creationId xmlns:a16="http://schemas.microsoft.com/office/drawing/2014/main" id="{6FF743D9-34D2-340A-BE4D-EB78F0D3F13C}"/>
              </a:ext>
            </a:extLst>
          </p:cNvPr>
          <p:cNvSpPr>
            <a:spLocks noGrp="1"/>
          </p:cNvSpPr>
          <p:nvPr>
            <p:ph type="title"/>
          </p:nvPr>
        </p:nvSpPr>
        <p:spPr>
          <a:xfrm>
            <a:off x="686710" y="1291370"/>
            <a:ext cx="10698665" cy="925180"/>
          </a:xfrm>
        </p:spPr>
        <p:txBody>
          <a:bodyPr vert="horz" lIns="91440" tIns="45720" rIns="91440" bIns="45720" rtlCol="0" anchor="b">
            <a:normAutofit/>
          </a:bodyPr>
          <a:lstStyle/>
          <a:p>
            <a:pPr algn="ctr"/>
            <a:r>
              <a:rPr lang="en-US" sz="4000" b="1" dirty="0">
                <a:solidFill>
                  <a:srgbClr val="156082"/>
                </a:solidFill>
                <a:latin typeface="+mn-lt"/>
                <a:ea typeface="Calibri"/>
                <a:cs typeface="Times"/>
              </a:rPr>
              <a:t>Unexpected Outcomes:</a:t>
            </a:r>
          </a:p>
        </p:txBody>
      </p:sp>
      <p:grpSp>
        <p:nvGrpSpPr>
          <p:cNvPr id="12" name="Group 11">
            <a:extLst>
              <a:ext uri="{FF2B5EF4-FFF2-40B4-BE49-F238E27FC236}">
                <a16:creationId xmlns:a16="http://schemas.microsoft.com/office/drawing/2014/main" id="{C1E4C373-D189-BCB6-99E1-4F65C1FA875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867135" y="0"/>
            <a:ext cx="4324865" cy="2641149"/>
            <a:chOff x="6867015" y="-1"/>
            <a:chExt cx="5324985" cy="3251912"/>
          </a:xfrm>
          <a:solidFill>
            <a:schemeClr val="accent5">
              <a:alpha val="10000"/>
            </a:schemeClr>
          </a:solidFill>
        </p:grpSpPr>
        <p:sp>
          <p:nvSpPr>
            <p:cNvPr id="13" name="Freeform: Shape 12">
              <a:extLst>
                <a:ext uri="{FF2B5EF4-FFF2-40B4-BE49-F238E27FC236}">
                  <a16:creationId xmlns:a16="http://schemas.microsoft.com/office/drawing/2014/main" id="{124BC983-7EF9-E276-5460-031E10E349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1B52AEF5-C4D9-77E4-973E-CEBA1A257F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B45913FC-52AE-8EC3-3795-B455589FE1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A794DD54-7951-15DF-0D8F-EA3C42C6B8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 name="Group 17">
            <a:extLst>
              <a:ext uri="{FF2B5EF4-FFF2-40B4-BE49-F238E27FC236}">
                <a16:creationId xmlns:a16="http://schemas.microsoft.com/office/drawing/2014/main" id="{EE8C9447-CB8C-0799-5B0D-0E6D227AD45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456265" y="3658536"/>
            <a:ext cx="3655725" cy="2743201"/>
            <a:chOff x="-305" y="-1"/>
            <a:chExt cx="3832880" cy="2876136"/>
          </a:xfrm>
        </p:grpSpPr>
        <p:sp>
          <p:nvSpPr>
            <p:cNvPr id="19" name="Freeform: Shape 18">
              <a:extLst>
                <a:ext uri="{FF2B5EF4-FFF2-40B4-BE49-F238E27FC236}">
                  <a16:creationId xmlns:a16="http://schemas.microsoft.com/office/drawing/2014/main" id="{3CF04044-4D5A-1D07-D648-0376D1B91A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36394D5A-C1F4-A8FB-307E-3FC7A70702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0BB3CE70-F0A6-4172-42A2-0AFB0706F4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DB3CCCDE-947D-E86E-65B3-30C14675D3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TextBox 6">
            <a:extLst>
              <a:ext uri="{FF2B5EF4-FFF2-40B4-BE49-F238E27FC236}">
                <a16:creationId xmlns:a16="http://schemas.microsoft.com/office/drawing/2014/main" id="{5B6219FE-69E6-E6E6-24C0-0F539DD7CB25}"/>
              </a:ext>
            </a:extLst>
          </p:cNvPr>
          <p:cNvSpPr txBox="1"/>
          <p:nvPr/>
        </p:nvSpPr>
        <p:spPr>
          <a:xfrm>
            <a:off x="3473863" y="2828984"/>
            <a:ext cx="5243965" cy="259558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44500" indent="-342900">
              <a:spcBef>
                <a:spcPts val="800"/>
              </a:spcBef>
              <a:buFont typeface="Arial"/>
              <a:buChar char="•"/>
            </a:pPr>
            <a:r>
              <a:rPr lang="en-US" sz="2400" dirty="0">
                <a:solidFill>
                  <a:schemeClr val="accent1"/>
                </a:solidFill>
                <a:cs typeface="Times New Roman"/>
              </a:rPr>
              <a:t>Radial pulse is weak/thready</a:t>
            </a:r>
          </a:p>
          <a:p>
            <a:pPr marL="444500" indent="-342900">
              <a:spcBef>
                <a:spcPts val="800"/>
              </a:spcBef>
              <a:buFont typeface="Arial"/>
              <a:buChar char="•"/>
            </a:pPr>
            <a:r>
              <a:rPr lang="en-US" sz="2400" dirty="0">
                <a:solidFill>
                  <a:schemeClr val="accent1"/>
                </a:solidFill>
                <a:cs typeface="Times New Roman"/>
              </a:rPr>
              <a:t>Apical pulse greater than 100 bpm</a:t>
            </a:r>
          </a:p>
          <a:p>
            <a:pPr marL="444500" indent="-342900">
              <a:spcBef>
                <a:spcPts val="800"/>
              </a:spcBef>
              <a:buFont typeface="Arial"/>
              <a:buChar char="•"/>
            </a:pPr>
            <a:r>
              <a:rPr lang="en-US" sz="2400" dirty="0">
                <a:solidFill>
                  <a:schemeClr val="accent1"/>
                </a:solidFill>
                <a:cs typeface="Times New Roman"/>
              </a:rPr>
              <a:t>Apical pulse less than 60 bpm</a:t>
            </a:r>
          </a:p>
          <a:p>
            <a:pPr marL="558800" lvl="1">
              <a:spcBef>
                <a:spcPts val="800"/>
              </a:spcBef>
            </a:pPr>
            <a:endParaRPr lang="en-US" sz="2000" dirty="0">
              <a:highlight>
                <a:srgbClr val="FFFFFF"/>
              </a:highlight>
              <a:latin typeface="Times New Roman"/>
              <a:cs typeface="Times New Roman"/>
            </a:endParaRPr>
          </a:p>
          <a:p>
            <a:pPr marL="444500" indent="-342900">
              <a:spcBef>
                <a:spcPts val="800"/>
              </a:spcBef>
              <a:buFont typeface="Arial"/>
              <a:buChar char="•"/>
            </a:pPr>
            <a:endParaRPr lang="en-US" sz="2400" dirty="0">
              <a:latin typeface="Times New Roman"/>
              <a:cs typeface="Times New Roman"/>
            </a:endParaRPr>
          </a:p>
          <a:p>
            <a:endParaRPr lang="en-US" sz="2000" dirty="0">
              <a:latin typeface="Times New Roman"/>
              <a:cs typeface="Times New Roman"/>
            </a:endParaRPr>
          </a:p>
        </p:txBody>
      </p:sp>
      <p:sp>
        <p:nvSpPr>
          <p:cNvPr id="24" name="TextBox 23">
            <a:extLst>
              <a:ext uri="{FF2B5EF4-FFF2-40B4-BE49-F238E27FC236}">
                <a16:creationId xmlns:a16="http://schemas.microsoft.com/office/drawing/2014/main" id="{D412B445-7374-F8CD-76BB-8CEFB8942B79}"/>
              </a:ext>
            </a:extLst>
          </p:cNvPr>
          <p:cNvSpPr txBox="1"/>
          <p:nvPr/>
        </p:nvSpPr>
        <p:spPr>
          <a:xfrm>
            <a:off x="10579055" y="6501640"/>
            <a:ext cx="1612640"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chemeClr val="accent1"/>
                </a:solidFill>
                <a:cs typeface="Times New Roman"/>
              </a:rPr>
              <a:t>(Astle et al., 2024)</a:t>
            </a:r>
            <a:endParaRPr lang="en-US" dirty="0">
              <a:solidFill>
                <a:schemeClr val="accent1"/>
              </a:solidFill>
            </a:endParaRPr>
          </a:p>
        </p:txBody>
      </p:sp>
      <p:pic>
        <p:nvPicPr>
          <p:cNvPr id="4" name="Content Placeholder 4" descr="A diagram of a human heart&#10;&#10;AI-generated content may be incorrect.">
            <a:extLst>
              <a:ext uri="{FF2B5EF4-FFF2-40B4-BE49-F238E27FC236}">
                <a16:creationId xmlns:a16="http://schemas.microsoft.com/office/drawing/2014/main" id="{3D413E30-D31B-EDEC-B276-0547DC0537DC}"/>
              </a:ext>
            </a:extLst>
          </p:cNvPr>
          <p:cNvPicPr>
            <a:picLocks noGrp="1" noChangeAspect="1"/>
          </p:cNvPicPr>
          <p:nvPr>
            <p:ph idx="1"/>
          </p:nvPr>
        </p:nvPicPr>
        <p:blipFill>
          <a:blip r:embed="rId3"/>
          <a:stretch>
            <a:fillRect/>
          </a:stretch>
        </p:blipFill>
        <p:spPr>
          <a:xfrm>
            <a:off x="9188049" y="2827111"/>
            <a:ext cx="2263218" cy="3299053"/>
          </a:xfrm>
          <a:prstGeom prst="rect">
            <a:avLst/>
          </a:prstGeom>
        </p:spPr>
      </p:pic>
    </p:spTree>
    <p:extLst>
      <p:ext uri="{BB962C8B-B14F-4D97-AF65-F5344CB8AC3E}">
        <p14:creationId xmlns:p14="http://schemas.microsoft.com/office/powerpoint/2010/main" val="19615444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04FD237-301B-9B6D-DE5A-FE9A3F7AB635}"/>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80E0CB5-58E1-AD8C-E660-C51FEB312F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A744032-8B33-09C8-6BC5-F25ADA9C4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881413F2-7485-8B07-6EF7-427A74C2784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8230" y="-8167"/>
            <a:ext cx="4834070" cy="2488150"/>
            <a:chOff x="6867015" y="-1"/>
            <a:chExt cx="5324985" cy="3251912"/>
          </a:xfrm>
          <a:solidFill>
            <a:schemeClr val="bg1">
              <a:alpha val="30000"/>
            </a:schemeClr>
          </a:solidFill>
        </p:grpSpPr>
        <p:sp>
          <p:nvSpPr>
            <p:cNvPr id="13" name="Freeform: Shape 12">
              <a:extLst>
                <a:ext uri="{FF2B5EF4-FFF2-40B4-BE49-F238E27FC236}">
                  <a16:creationId xmlns:a16="http://schemas.microsoft.com/office/drawing/2014/main" id="{90189C79-A662-D659-5B83-4E5AB44629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E2F8D308-57B8-25FC-3996-B358B8F5EA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76742D91-9754-7BB5-851C-4616F08EE9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58E13D5A-B26C-BC33-4A73-F8FF45C741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D8A4A726-B870-C021-F0F5-66E42BB73626}"/>
              </a:ext>
            </a:extLst>
          </p:cNvPr>
          <p:cNvSpPr>
            <a:spLocks noGrp="1"/>
          </p:cNvSpPr>
          <p:nvPr>
            <p:ph type="title"/>
          </p:nvPr>
        </p:nvSpPr>
        <p:spPr>
          <a:xfrm>
            <a:off x="3042438" y="606632"/>
            <a:ext cx="5725668" cy="1235006"/>
          </a:xfrm>
        </p:spPr>
        <p:txBody>
          <a:bodyPr>
            <a:normAutofit/>
          </a:bodyPr>
          <a:lstStyle/>
          <a:p>
            <a:pPr algn="ctr"/>
            <a:r>
              <a:rPr lang="en-US" b="1" dirty="0">
                <a:solidFill>
                  <a:schemeClr val="accent1"/>
                </a:solidFill>
              </a:rPr>
              <a:t>Respirations</a:t>
            </a:r>
          </a:p>
        </p:txBody>
      </p:sp>
      <p:grpSp>
        <p:nvGrpSpPr>
          <p:cNvPr id="18" name="Group 17">
            <a:extLst>
              <a:ext uri="{FF2B5EF4-FFF2-40B4-BE49-F238E27FC236}">
                <a16:creationId xmlns:a16="http://schemas.microsoft.com/office/drawing/2014/main" id="{A3D3BF2E-2299-5C7E-3A20-FD14C31F958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9058275" y="4146310"/>
            <a:ext cx="3142400" cy="2716805"/>
            <a:chOff x="-305" y="-4155"/>
            <a:chExt cx="2514948" cy="2174333"/>
          </a:xfrm>
          <a:solidFill>
            <a:schemeClr val="bg1">
              <a:alpha val="30000"/>
            </a:schemeClr>
          </a:solidFill>
        </p:grpSpPr>
        <p:sp>
          <p:nvSpPr>
            <p:cNvPr id="19" name="Freeform: Shape 18">
              <a:extLst>
                <a:ext uri="{FF2B5EF4-FFF2-40B4-BE49-F238E27FC236}">
                  <a16:creationId xmlns:a16="http://schemas.microsoft.com/office/drawing/2014/main" id="{6DF0122E-208F-249B-F024-3F4F8B55DD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ECC19263-A1AE-C2DE-5315-DD2A775898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46504CA6-4678-2D8E-8033-136BEA2585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22" name="Freeform: Shape 21">
              <a:extLst>
                <a:ext uri="{FF2B5EF4-FFF2-40B4-BE49-F238E27FC236}">
                  <a16:creationId xmlns:a16="http://schemas.microsoft.com/office/drawing/2014/main" id="{9A877638-EC00-AB91-C0E0-5AB86B8F86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7" name="TextBox 16">
            <a:extLst>
              <a:ext uri="{FF2B5EF4-FFF2-40B4-BE49-F238E27FC236}">
                <a16:creationId xmlns:a16="http://schemas.microsoft.com/office/drawing/2014/main" id="{0946A98B-1095-FEAB-9837-0DD72DF4BA77}"/>
              </a:ext>
            </a:extLst>
          </p:cNvPr>
          <p:cNvSpPr txBox="1"/>
          <p:nvPr/>
        </p:nvSpPr>
        <p:spPr>
          <a:xfrm rot="-10800000" flipV="1">
            <a:off x="9547262" y="6489115"/>
            <a:ext cx="31250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dirty="0">
                <a:solidFill>
                  <a:schemeClr val="accent1"/>
                </a:solidFill>
                <a:cs typeface="Times New Roman"/>
              </a:rPr>
              <a:t>(Astle et al., 2024)</a:t>
            </a:r>
            <a:endParaRPr lang="en-US" sz="1400" dirty="0">
              <a:solidFill>
                <a:schemeClr val="accent1"/>
              </a:solidFill>
            </a:endParaRPr>
          </a:p>
          <a:p>
            <a:pPr algn="ctr"/>
            <a:endParaRPr lang="en-US" dirty="0"/>
          </a:p>
        </p:txBody>
      </p:sp>
      <p:pic>
        <p:nvPicPr>
          <p:cNvPr id="23" name="Content Placeholder 22">
            <a:extLst>
              <a:ext uri="{FF2B5EF4-FFF2-40B4-BE49-F238E27FC236}">
                <a16:creationId xmlns:a16="http://schemas.microsoft.com/office/drawing/2014/main" id="{611A3987-DE89-5D78-4AAE-27EED9CDDD00}"/>
              </a:ext>
            </a:extLst>
          </p:cNvPr>
          <p:cNvPicPr>
            <a:picLocks noGrp="1" noChangeAspect="1"/>
          </p:cNvPicPr>
          <p:nvPr>
            <p:ph idx="1"/>
          </p:nvPr>
        </p:nvPicPr>
        <p:blipFill>
          <a:blip r:embed="rId3"/>
          <a:srcRect/>
          <a:stretch>
            <a:fillRect/>
          </a:stretch>
        </p:blipFill>
        <p:spPr>
          <a:xfrm>
            <a:off x="225867" y="2838606"/>
            <a:ext cx="4612343" cy="2780711"/>
          </a:xfrm>
          <a:prstGeom prst="rect">
            <a:avLst/>
          </a:prstGeom>
        </p:spPr>
      </p:pic>
      <p:graphicFrame>
        <p:nvGraphicFramePr>
          <p:cNvPr id="25" name="TextBox 8">
            <a:extLst>
              <a:ext uri="{FF2B5EF4-FFF2-40B4-BE49-F238E27FC236}">
                <a16:creationId xmlns:a16="http://schemas.microsoft.com/office/drawing/2014/main" id="{114FA4DB-E88C-03F6-5B0D-90467F57AD60}"/>
              </a:ext>
            </a:extLst>
          </p:cNvPr>
          <p:cNvGraphicFramePr/>
          <p:nvPr>
            <p:extLst>
              <p:ext uri="{D42A27DB-BD31-4B8C-83A1-F6EECF244321}">
                <p14:modId xmlns:p14="http://schemas.microsoft.com/office/powerpoint/2010/main" val="3583770177"/>
              </p:ext>
            </p:extLst>
          </p:nvPr>
        </p:nvGraphicFramePr>
        <p:xfrm>
          <a:off x="5064076" y="1838651"/>
          <a:ext cx="6768551" cy="369209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1114407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21807B-488A-0BD9-D218-A37C668623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8F0BB2-5B98-B72F-868A-D9236CADEDF9}"/>
              </a:ext>
            </a:extLst>
          </p:cNvPr>
          <p:cNvSpPr>
            <a:spLocks noGrp="1"/>
          </p:cNvSpPr>
          <p:nvPr>
            <p:ph type="title"/>
          </p:nvPr>
        </p:nvSpPr>
        <p:spPr/>
        <p:txBody>
          <a:bodyPr/>
          <a:lstStyle/>
          <a:p>
            <a:r>
              <a:rPr lang="en-US" sz="4000" dirty="0">
                <a:solidFill>
                  <a:schemeClr val="accent1"/>
                </a:solidFill>
                <a:latin typeface="Aptos"/>
              </a:rPr>
              <a:t>Blood Pressure </a:t>
            </a:r>
          </a:p>
        </p:txBody>
      </p:sp>
      <p:sp>
        <p:nvSpPr>
          <p:cNvPr id="3" name="Text Placeholder 2">
            <a:extLst>
              <a:ext uri="{FF2B5EF4-FFF2-40B4-BE49-F238E27FC236}">
                <a16:creationId xmlns:a16="http://schemas.microsoft.com/office/drawing/2014/main" id="{6E21F920-0868-5CED-5137-89E5F7EF854F}"/>
              </a:ext>
            </a:extLst>
          </p:cNvPr>
          <p:cNvSpPr>
            <a:spLocks noGrp="1"/>
          </p:cNvSpPr>
          <p:nvPr>
            <p:ph type="body" idx="1"/>
          </p:nvPr>
        </p:nvSpPr>
        <p:spPr>
          <a:xfrm>
            <a:off x="1422399" y="1919514"/>
            <a:ext cx="9392745" cy="4057600"/>
          </a:xfrm>
        </p:spPr>
        <p:txBody>
          <a:bodyPr spcFirstLastPara="1" vert="horz" lIns="91440" tIns="45720" rIns="91440" bIns="45720" rtlCol="0" anchor="t">
            <a:noAutofit/>
          </a:bodyPr>
          <a:lstStyle/>
          <a:p>
            <a:pPr marL="608965" indent="-507365">
              <a:buFont typeface="Arial,Sans-Serif"/>
              <a:buChar char="•"/>
            </a:pPr>
            <a:r>
              <a:rPr lang="en-US" sz="2000" dirty="0">
                <a:solidFill>
                  <a:schemeClr val="accent1"/>
                </a:solidFill>
                <a:cs typeface="Times New Roman"/>
              </a:rPr>
              <a:t>Blood pressure (BP) is the force exerted on the walls of an artery by the pulsing blood under pressure from the heart</a:t>
            </a:r>
          </a:p>
          <a:p>
            <a:pPr marL="101600" indent="0"/>
            <a:endParaRPr lang="en-US" sz="2000" dirty="0">
              <a:solidFill>
                <a:schemeClr val="accent1"/>
              </a:solidFill>
              <a:cs typeface="Times New Roman"/>
            </a:endParaRPr>
          </a:p>
          <a:p>
            <a:pPr marL="1218550" lvl="1" indent="-507365">
              <a:buFont typeface="Arial,Sans-Serif"/>
              <a:buChar char="•"/>
            </a:pPr>
            <a:r>
              <a:rPr lang="en-US" sz="2000" dirty="0">
                <a:solidFill>
                  <a:schemeClr val="accent1"/>
                </a:solidFill>
                <a:cs typeface="Times New Roman"/>
              </a:rPr>
              <a:t>Systolic BP = peak of maximum pressure when ejection of blood from the heart into the aorta occurs</a:t>
            </a:r>
          </a:p>
          <a:p>
            <a:pPr marL="1218550" lvl="1" indent="-507365">
              <a:buFont typeface="Arial,Sans-Serif"/>
              <a:buChar char="•"/>
            </a:pPr>
            <a:r>
              <a:rPr lang="en-US" sz="2000" dirty="0">
                <a:solidFill>
                  <a:schemeClr val="accent1"/>
                </a:solidFill>
                <a:cs typeface="Times New Roman"/>
              </a:rPr>
              <a:t>Diastolic BP = the minimal pressure exerted by the blood remaining in the arteries when the ventricles relax</a:t>
            </a:r>
          </a:p>
          <a:p>
            <a:pPr marL="1218550" lvl="1" indent="-507365">
              <a:buFont typeface="Arial,Sans-Serif"/>
              <a:buChar char="•"/>
            </a:pPr>
            <a:endParaRPr lang="en-US" sz="2000" dirty="0">
              <a:solidFill>
                <a:schemeClr val="accent1"/>
              </a:solidFill>
              <a:cs typeface="Times New Roman"/>
            </a:endParaRPr>
          </a:p>
          <a:p>
            <a:pPr marL="608965" indent="-507365">
              <a:buFont typeface="Arial,Sans-Serif"/>
              <a:buChar char="•"/>
            </a:pPr>
            <a:r>
              <a:rPr lang="en-US" sz="2000" b="1" dirty="0">
                <a:solidFill>
                  <a:schemeClr val="accent1"/>
                </a:solidFill>
                <a:cs typeface="Times New Roman"/>
              </a:rPr>
              <a:t>BP involves the interrelationships of </a:t>
            </a:r>
            <a:r>
              <a:rPr lang="en-US" sz="2000" dirty="0">
                <a:solidFill>
                  <a:schemeClr val="accent1"/>
                </a:solidFill>
                <a:cs typeface="Times New Roman"/>
              </a:rPr>
              <a:t>cardiac output, peripheral vascular resistance, blood volume, blood viscosity, and artery elasticity</a:t>
            </a:r>
          </a:p>
        </p:txBody>
      </p:sp>
      <p:sp>
        <p:nvSpPr>
          <p:cNvPr id="5" name="Flowchart: Merge 4">
            <a:extLst>
              <a:ext uri="{FF2B5EF4-FFF2-40B4-BE49-F238E27FC236}">
                <a16:creationId xmlns:a16="http://schemas.microsoft.com/office/drawing/2014/main" id="{0FC6BBB9-250C-0E72-3BCD-8EFDBBAB3BC9}"/>
              </a:ext>
            </a:extLst>
          </p:cNvPr>
          <p:cNvSpPr/>
          <p:nvPr/>
        </p:nvSpPr>
        <p:spPr>
          <a:xfrm rot="16200000">
            <a:off x="-267601" y="886566"/>
            <a:ext cx="1415736" cy="880534"/>
          </a:xfrm>
          <a:prstGeom prst="flowChartMerge">
            <a:avLst/>
          </a:prstGeom>
          <a:solidFill>
            <a:srgbClr val="92D05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F7002FA4-BB60-0547-02DD-121C65D0C49B}"/>
              </a:ext>
            </a:extLst>
          </p:cNvPr>
          <p:cNvSpPr txBox="1"/>
          <p:nvPr/>
        </p:nvSpPr>
        <p:spPr>
          <a:xfrm>
            <a:off x="7023088" y="6457890"/>
            <a:ext cx="8128000"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dirty="0">
                <a:solidFill>
                  <a:schemeClr val="accent1"/>
                </a:solidFill>
                <a:cs typeface="Times New Roman"/>
              </a:rPr>
              <a:t>(Astle et al., 2024)</a:t>
            </a:r>
            <a:endParaRPr lang="en-US" sz="2000" dirty="0">
              <a:solidFill>
                <a:schemeClr val="accent1"/>
              </a:solidFill>
            </a:endParaRPr>
          </a:p>
        </p:txBody>
      </p:sp>
    </p:spTree>
    <p:extLst>
      <p:ext uri="{BB962C8B-B14F-4D97-AF65-F5344CB8AC3E}">
        <p14:creationId xmlns:p14="http://schemas.microsoft.com/office/powerpoint/2010/main" val="13123688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A1B71232-4202-2AA6-7D7B-B586F56CBC80}"/>
              </a:ext>
            </a:extLst>
          </p:cNvPr>
          <p:cNvSpPr txBox="1"/>
          <p:nvPr/>
        </p:nvSpPr>
        <p:spPr>
          <a:xfrm>
            <a:off x="6454879" y="2181497"/>
            <a:ext cx="4862447" cy="3879174"/>
          </a:xfrm>
          <a:prstGeom prst="rect">
            <a:avLst/>
          </a:prstGeom>
        </p:spPr>
        <p:txBody>
          <a:bodyPr vert="horz" lIns="91440" tIns="45720" rIns="91440" bIns="45720" rtlCol="0" anchor="ctr">
            <a:normAutofit/>
          </a:bodyPr>
          <a:lstStyle/>
          <a:p>
            <a:pPr marL="101600" indent="-228600">
              <a:lnSpc>
                <a:spcPct val="90000"/>
              </a:lnSpc>
              <a:spcAft>
                <a:spcPts val="600"/>
              </a:spcAft>
              <a:buFont typeface="Arial" panose="020B0604020202020204" pitchFamily="34" charset="0"/>
              <a:buChar char="•"/>
            </a:pPr>
            <a:r>
              <a:rPr lang="en-US" sz="2400" dirty="0">
                <a:solidFill>
                  <a:schemeClr val="accent1"/>
                </a:solidFill>
              </a:rPr>
              <a:t>Age</a:t>
            </a:r>
          </a:p>
          <a:p>
            <a:pPr marL="101600" indent="-228600">
              <a:lnSpc>
                <a:spcPct val="90000"/>
              </a:lnSpc>
              <a:spcAft>
                <a:spcPts val="600"/>
              </a:spcAft>
              <a:buFont typeface="Arial" panose="020B0604020202020204" pitchFamily="34" charset="0"/>
              <a:buChar char="•"/>
            </a:pPr>
            <a:r>
              <a:rPr lang="en-US" sz="2400" dirty="0">
                <a:solidFill>
                  <a:schemeClr val="accent1"/>
                </a:solidFill>
              </a:rPr>
              <a:t>Stress</a:t>
            </a:r>
          </a:p>
          <a:p>
            <a:pPr marL="101600" indent="-228600">
              <a:lnSpc>
                <a:spcPct val="90000"/>
              </a:lnSpc>
              <a:spcAft>
                <a:spcPts val="600"/>
              </a:spcAft>
              <a:buFont typeface="Arial" panose="020B0604020202020204" pitchFamily="34" charset="0"/>
              <a:buChar char="•"/>
            </a:pPr>
            <a:r>
              <a:rPr lang="en-US" sz="2400" dirty="0">
                <a:solidFill>
                  <a:schemeClr val="accent1"/>
                </a:solidFill>
              </a:rPr>
              <a:t>Sex</a:t>
            </a:r>
          </a:p>
          <a:p>
            <a:pPr marL="101600" indent="-228600">
              <a:lnSpc>
                <a:spcPct val="90000"/>
              </a:lnSpc>
              <a:spcAft>
                <a:spcPts val="600"/>
              </a:spcAft>
              <a:buFont typeface="Arial" panose="020B0604020202020204" pitchFamily="34" charset="0"/>
              <a:buChar char="•"/>
            </a:pPr>
            <a:r>
              <a:rPr lang="en-US" sz="2400" dirty="0">
                <a:solidFill>
                  <a:schemeClr val="accent1"/>
                </a:solidFill>
              </a:rPr>
              <a:t>Daily variation</a:t>
            </a:r>
          </a:p>
          <a:p>
            <a:pPr marL="101600" indent="-228600">
              <a:lnSpc>
                <a:spcPct val="90000"/>
              </a:lnSpc>
              <a:spcAft>
                <a:spcPts val="600"/>
              </a:spcAft>
              <a:buFont typeface="Arial" panose="020B0604020202020204" pitchFamily="34" charset="0"/>
              <a:buChar char="•"/>
            </a:pPr>
            <a:r>
              <a:rPr lang="en-US" sz="2400" dirty="0">
                <a:solidFill>
                  <a:schemeClr val="accent1"/>
                </a:solidFill>
              </a:rPr>
              <a:t>Medications</a:t>
            </a:r>
          </a:p>
          <a:p>
            <a:pPr marL="101600" indent="-228600">
              <a:lnSpc>
                <a:spcPct val="90000"/>
              </a:lnSpc>
              <a:spcAft>
                <a:spcPts val="600"/>
              </a:spcAft>
              <a:buFont typeface="Arial" panose="020B0604020202020204" pitchFamily="34" charset="0"/>
              <a:buChar char="•"/>
            </a:pPr>
            <a:r>
              <a:rPr lang="en-US" sz="2400" dirty="0">
                <a:solidFill>
                  <a:schemeClr val="accent1"/>
                </a:solidFill>
              </a:rPr>
              <a:t>Activity</a:t>
            </a:r>
          </a:p>
          <a:p>
            <a:pPr marL="101600" indent="-228600">
              <a:lnSpc>
                <a:spcPct val="90000"/>
              </a:lnSpc>
              <a:spcAft>
                <a:spcPts val="600"/>
              </a:spcAft>
              <a:buFont typeface="Arial" panose="020B0604020202020204" pitchFamily="34" charset="0"/>
              <a:buChar char="•"/>
            </a:pPr>
            <a:r>
              <a:rPr lang="en-US" sz="2400" dirty="0">
                <a:solidFill>
                  <a:schemeClr val="accent1"/>
                </a:solidFill>
              </a:rPr>
              <a:t>Weight</a:t>
            </a:r>
          </a:p>
          <a:p>
            <a:pPr marL="101600" indent="-228600">
              <a:lnSpc>
                <a:spcPct val="90000"/>
              </a:lnSpc>
              <a:spcAft>
                <a:spcPts val="600"/>
              </a:spcAft>
              <a:buFont typeface="Arial" panose="020B0604020202020204" pitchFamily="34" charset="0"/>
              <a:buChar char="•"/>
            </a:pPr>
            <a:r>
              <a:rPr lang="en-US" sz="2400" dirty="0">
                <a:solidFill>
                  <a:schemeClr val="accent1"/>
                </a:solidFill>
              </a:rPr>
              <a:t>Smoking </a:t>
            </a:r>
          </a:p>
        </p:txBody>
      </p:sp>
      <p:sp>
        <p:nvSpPr>
          <p:cNvPr id="7" name="TextBox 6">
            <a:extLst>
              <a:ext uri="{FF2B5EF4-FFF2-40B4-BE49-F238E27FC236}">
                <a16:creationId xmlns:a16="http://schemas.microsoft.com/office/drawing/2014/main" id="{782C84A7-3843-E180-E49C-F8B919AA6143}"/>
              </a:ext>
            </a:extLst>
          </p:cNvPr>
          <p:cNvSpPr txBox="1"/>
          <p:nvPr/>
        </p:nvSpPr>
        <p:spPr>
          <a:xfrm>
            <a:off x="8265207" y="6550220"/>
            <a:ext cx="6104238" cy="307777"/>
          </a:xfrm>
          <a:prstGeom prst="rect">
            <a:avLst/>
          </a:prstGeom>
          <a:noFill/>
        </p:spPr>
        <p:txBody>
          <a:bodyPr wrap="square">
            <a:spAutoFit/>
          </a:bodyPr>
          <a:lstStyle/>
          <a:p>
            <a:pPr algn="ctr"/>
            <a:r>
              <a:rPr lang="en-US" sz="1400" dirty="0">
                <a:solidFill>
                  <a:schemeClr val="accent1"/>
                </a:solidFill>
                <a:cs typeface="Times New Roman"/>
              </a:rPr>
              <a:t>(Astle et al., 2024)</a:t>
            </a:r>
            <a:endParaRPr lang="en-US" sz="1400" dirty="0">
              <a:solidFill>
                <a:schemeClr val="accent1"/>
              </a:solidFill>
            </a:endParaRPr>
          </a:p>
        </p:txBody>
      </p:sp>
      <p:sp>
        <p:nvSpPr>
          <p:cNvPr id="3" name="TextBox 2">
            <a:extLst>
              <a:ext uri="{FF2B5EF4-FFF2-40B4-BE49-F238E27FC236}">
                <a16:creationId xmlns:a16="http://schemas.microsoft.com/office/drawing/2014/main" id="{7B6119BD-8E61-3128-B381-778321E0E710}"/>
              </a:ext>
            </a:extLst>
          </p:cNvPr>
          <p:cNvSpPr txBox="1"/>
          <p:nvPr/>
        </p:nvSpPr>
        <p:spPr>
          <a:xfrm>
            <a:off x="6096000" y="1286801"/>
            <a:ext cx="7191102" cy="649922"/>
          </a:xfrm>
          <a:prstGeom prst="rect">
            <a:avLst/>
          </a:prstGeom>
          <a:noFill/>
        </p:spPr>
        <p:txBody>
          <a:bodyPr wrap="square">
            <a:spAutoFit/>
          </a:bodyPr>
          <a:lstStyle/>
          <a:p>
            <a:pPr>
              <a:lnSpc>
                <a:spcPct val="90000"/>
              </a:lnSpc>
              <a:spcAft>
                <a:spcPts val="600"/>
              </a:spcAft>
            </a:pPr>
            <a:r>
              <a:rPr lang="en-US" sz="4000" b="1" dirty="0">
                <a:solidFill>
                  <a:schemeClr val="accent1"/>
                </a:solidFill>
              </a:rPr>
              <a:t>Factors Affecting BP</a:t>
            </a:r>
          </a:p>
        </p:txBody>
      </p:sp>
    </p:spTree>
    <p:extLst>
      <p:ext uri="{BB962C8B-B14F-4D97-AF65-F5344CB8AC3E}">
        <p14:creationId xmlns:p14="http://schemas.microsoft.com/office/powerpoint/2010/main" val="571350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58D4BEC-76C0-6D6C-19E0-CF8E0E194A7C}"/>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94EECD1-7C49-2B48-0DDD-DBA19CC0A1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263F713-0432-A6D2-EA0B-8CD25F84DB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D7B62D70-53F6-8B9F-4BBB-4CDC3801AF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8230" y="-8167"/>
            <a:ext cx="4834070" cy="2488150"/>
            <a:chOff x="6867015" y="-1"/>
            <a:chExt cx="5324985" cy="3251912"/>
          </a:xfrm>
          <a:solidFill>
            <a:schemeClr val="bg1">
              <a:alpha val="30000"/>
            </a:schemeClr>
          </a:solidFill>
        </p:grpSpPr>
        <p:sp>
          <p:nvSpPr>
            <p:cNvPr id="13" name="Freeform: Shape 12">
              <a:extLst>
                <a:ext uri="{FF2B5EF4-FFF2-40B4-BE49-F238E27FC236}">
                  <a16:creationId xmlns:a16="http://schemas.microsoft.com/office/drawing/2014/main" id="{16FC8720-575A-4757-C52C-DD1AEDB30E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AACFE4EF-261C-5BCD-E2D4-A9C59705C0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23EAFF3F-A5D8-4CEC-FD85-DFED41BA58D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23E23DE5-771D-530A-B74B-2169D52309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14A38CD4-83E0-AE4D-296F-353C336883D7}"/>
              </a:ext>
            </a:extLst>
          </p:cNvPr>
          <p:cNvSpPr>
            <a:spLocks noGrp="1"/>
          </p:cNvSpPr>
          <p:nvPr>
            <p:ph type="title"/>
          </p:nvPr>
        </p:nvSpPr>
        <p:spPr>
          <a:xfrm>
            <a:off x="2476381" y="381661"/>
            <a:ext cx="7068239" cy="1235006"/>
          </a:xfrm>
        </p:spPr>
        <p:txBody>
          <a:bodyPr>
            <a:normAutofit/>
          </a:bodyPr>
          <a:lstStyle/>
          <a:p>
            <a:pPr algn="ctr"/>
            <a:r>
              <a:rPr lang="en-US" b="1" dirty="0">
                <a:solidFill>
                  <a:schemeClr val="accent1"/>
                </a:solidFill>
              </a:rPr>
              <a:t>Assessing Blood Pressure</a:t>
            </a:r>
          </a:p>
        </p:txBody>
      </p:sp>
      <p:grpSp>
        <p:nvGrpSpPr>
          <p:cNvPr id="18" name="Group 17">
            <a:extLst>
              <a:ext uri="{FF2B5EF4-FFF2-40B4-BE49-F238E27FC236}">
                <a16:creationId xmlns:a16="http://schemas.microsoft.com/office/drawing/2014/main" id="{55177E86-DDDB-A28B-1D7C-055EEF3CD1E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9058275" y="4146310"/>
            <a:ext cx="3142400" cy="2716805"/>
            <a:chOff x="-305" y="-4155"/>
            <a:chExt cx="2514948" cy="2174333"/>
          </a:xfrm>
          <a:solidFill>
            <a:schemeClr val="bg1">
              <a:alpha val="30000"/>
            </a:schemeClr>
          </a:solidFill>
        </p:grpSpPr>
        <p:sp>
          <p:nvSpPr>
            <p:cNvPr id="19" name="Freeform: Shape 18">
              <a:extLst>
                <a:ext uri="{FF2B5EF4-FFF2-40B4-BE49-F238E27FC236}">
                  <a16:creationId xmlns:a16="http://schemas.microsoft.com/office/drawing/2014/main" id="{7A0CA916-E8B8-95EB-5F62-06A1EB1E2C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B9272053-D8BD-821E-7EC7-575C6428C3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8C144830-A934-DE7B-91AC-478893A3B6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22" name="Freeform: Shape 21">
              <a:extLst>
                <a:ext uri="{FF2B5EF4-FFF2-40B4-BE49-F238E27FC236}">
                  <a16:creationId xmlns:a16="http://schemas.microsoft.com/office/drawing/2014/main" id="{F127CB40-3139-BB1C-9875-EBDEE7F9B0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7" name="TextBox 16">
            <a:extLst>
              <a:ext uri="{FF2B5EF4-FFF2-40B4-BE49-F238E27FC236}">
                <a16:creationId xmlns:a16="http://schemas.microsoft.com/office/drawing/2014/main" id="{344BE1D2-16D5-D280-617C-D78FDBDB7B18}"/>
              </a:ext>
            </a:extLst>
          </p:cNvPr>
          <p:cNvSpPr txBox="1"/>
          <p:nvPr/>
        </p:nvSpPr>
        <p:spPr>
          <a:xfrm rot="-10800000" flipV="1">
            <a:off x="9819110" y="6455861"/>
            <a:ext cx="31250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dirty="0">
                <a:solidFill>
                  <a:schemeClr val="accent1"/>
                </a:solidFill>
                <a:cs typeface="Times New Roman"/>
              </a:rPr>
              <a:t>(Astle et al., 2024)</a:t>
            </a:r>
            <a:endParaRPr lang="en-US" sz="1400" dirty="0">
              <a:solidFill>
                <a:schemeClr val="accent1"/>
              </a:solidFill>
            </a:endParaRPr>
          </a:p>
          <a:p>
            <a:pPr algn="ctr"/>
            <a:endParaRPr lang="en-US" dirty="0"/>
          </a:p>
        </p:txBody>
      </p:sp>
      <p:sp>
        <p:nvSpPr>
          <p:cNvPr id="11" name="TextBox 10">
            <a:extLst>
              <a:ext uri="{FF2B5EF4-FFF2-40B4-BE49-F238E27FC236}">
                <a16:creationId xmlns:a16="http://schemas.microsoft.com/office/drawing/2014/main" id="{41BFE624-982F-F6D0-DBFE-2E48804D9A0B}"/>
              </a:ext>
            </a:extLst>
          </p:cNvPr>
          <p:cNvSpPr txBox="1"/>
          <p:nvPr/>
        </p:nvSpPr>
        <p:spPr>
          <a:xfrm>
            <a:off x="452605" y="1713599"/>
            <a:ext cx="6286939" cy="45243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lnSpc>
                <a:spcPct val="150000"/>
              </a:lnSpc>
              <a:buAutoNum type="arabicPeriod"/>
            </a:pPr>
            <a:r>
              <a:rPr lang="en-US" b="1" dirty="0">
                <a:solidFill>
                  <a:schemeClr val="accent1"/>
                </a:solidFill>
              </a:rPr>
              <a:t>Choose the location </a:t>
            </a:r>
            <a:r>
              <a:rPr lang="en-US" dirty="0">
                <a:solidFill>
                  <a:schemeClr val="accent1"/>
                </a:solidFill>
              </a:rPr>
              <a:t>– avoid arms with IV fluids infusing, AV shunts/fistulas, the side where breast/axillary surgery has been performed, or diseased/traumatized extremities</a:t>
            </a:r>
          </a:p>
          <a:p>
            <a:pPr marL="342900" indent="-342900">
              <a:lnSpc>
                <a:spcPct val="150000"/>
              </a:lnSpc>
              <a:buAutoNum type="arabicPeriod"/>
            </a:pPr>
            <a:r>
              <a:rPr lang="en-US" b="1" dirty="0">
                <a:solidFill>
                  <a:schemeClr val="accent1"/>
                </a:solidFill>
              </a:rPr>
              <a:t>Ensure the cuff f</a:t>
            </a:r>
            <a:r>
              <a:rPr lang="en-US" b="1" dirty="0">
                <a:solidFill>
                  <a:schemeClr val="accent1"/>
                </a:solidFill>
                <a:latin typeface="Aptos"/>
              </a:rPr>
              <a:t>its </a:t>
            </a:r>
            <a:r>
              <a:rPr lang="en-US" dirty="0">
                <a:solidFill>
                  <a:schemeClr val="accent1"/>
                </a:solidFill>
                <a:latin typeface="Aptos"/>
              </a:rPr>
              <a:t>- </a:t>
            </a:r>
            <a:r>
              <a:rPr lang="en-US" dirty="0">
                <a:solidFill>
                  <a:schemeClr val="accent1"/>
                </a:solidFill>
                <a:latin typeface="Aptos"/>
                <a:cs typeface="Times New Roman"/>
              </a:rPr>
              <a:t>bladder length should cover 80 to 100% of arm, width should be close to 40% of arm circumference</a:t>
            </a:r>
            <a:endParaRPr lang="en-US" dirty="0">
              <a:solidFill>
                <a:schemeClr val="accent1"/>
              </a:solidFill>
              <a:latin typeface="Aptos"/>
            </a:endParaRPr>
          </a:p>
          <a:p>
            <a:pPr marL="342900" indent="-342900">
              <a:lnSpc>
                <a:spcPct val="150000"/>
              </a:lnSpc>
              <a:buAutoNum type="arabicPeriod"/>
            </a:pPr>
            <a:r>
              <a:rPr lang="en-US" b="1" dirty="0">
                <a:solidFill>
                  <a:schemeClr val="accent1"/>
                </a:solidFill>
                <a:latin typeface="Aptos"/>
                <a:cs typeface="Times New Roman"/>
              </a:rPr>
              <a:t>Placement - </a:t>
            </a:r>
            <a:r>
              <a:rPr lang="en-US" dirty="0">
                <a:solidFill>
                  <a:schemeClr val="accent1"/>
                </a:solidFill>
                <a:latin typeface="Aptos"/>
                <a:cs typeface="Times New Roman"/>
              </a:rPr>
              <a:t>The lower edge of the cuff should be 2.5 - 3cm above where the brachial pulse is palpable</a:t>
            </a:r>
          </a:p>
          <a:p>
            <a:pPr marL="342900" indent="-342900">
              <a:lnSpc>
                <a:spcPct val="150000"/>
              </a:lnSpc>
              <a:buAutoNum type="arabicPeriod"/>
            </a:pPr>
            <a:r>
              <a:rPr lang="en-US" b="1" dirty="0">
                <a:solidFill>
                  <a:schemeClr val="accent1"/>
                </a:solidFill>
                <a:latin typeface="Aptos"/>
                <a:cs typeface="Times New Roman"/>
              </a:rPr>
              <a:t>If doing blood pressures bilaterally, take the higher reading</a:t>
            </a:r>
          </a:p>
          <a:p>
            <a:endParaRPr lang="en-US" dirty="0"/>
          </a:p>
        </p:txBody>
      </p:sp>
      <p:pic>
        <p:nvPicPr>
          <p:cNvPr id="3" name="Picture 2">
            <a:extLst>
              <a:ext uri="{FF2B5EF4-FFF2-40B4-BE49-F238E27FC236}">
                <a16:creationId xmlns:a16="http://schemas.microsoft.com/office/drawing/2014/main" id="{B93B47B0-ACCB-2184-E149-31BCCA6F3B3C}"/>
              </a:ext>
            </a:extLst>
          </p:cNvPr>
          <p:cNvPicPr>
            <a:picLocks noChangeAspect="1"/>
          </p:cNvPicPr>
          <p:nvPr/>
        </p:nvPicPr>
        <p:blipFill>
          <a:blip r:embed="rId3"/>
          <a:srcRect/>
          <a:stretch>
            <a:fillRect/>
          </a:stretch>
        </p:blipFill>
        <p:spPr>
          <a:xfrm>
            <a:off x="6754928" y="2107519"/>
            <a:ext cx="4843457" cy="3317875"/>
          </a:xfrm>
          <a:prstGeom prst="rect">
            <a:avLst/>
          </a:prstGeom>
        </p:spPr>
      </p:pic>
    </p:spTree>
    <p:extLst>
      <p:ext uri="{BB962C8B-B14F-4D97-AF65-F5344CB8AC3E}">
        <p14:creationId xmlns:p14="http://schemas.microsoft.com/office/powerpoint/2010/main" val="26884788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B3DFA7D0-87D5-18EA-883F-C9B49C5F5E3A}"/>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D2037EC-0A55-2D32-4199-BF62477B97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5C2C9FA-A3F6-1AC3-45E2-FED742806F24}"/>
              </a:ext>
            </a:extLst>
          </p:cNvPr>
          <p:cNvSpPr>
            <a:spLocks noGrp="1"/>
          </p:cNvSpPr>
          <p:nvPr>
            <p:ph type="title"/>
          </p:nvPr>
        </p:nvSpPr>
        <p:spPr>
          <a:xfrm>
            <a:off x="1198181" y="387821"/>
            <a:ext cx="9792471" cy="1142638"/>
          </a:xfrm>
        </p:spPr>
        <p:txBody>
          <a:bodyPr vert="horz" lIns="91440" tIns="45720" rIns="91440" bIns="45720" rtlCol="0" anchor="ctr">
            <a:normAutofit/>
          </a:bodyPr>
          <a:lstStyle/>
          <a:p>
            <a:pPr>
              <a:spcBef>
                <a:spcPct val="0"/>
              </a:spcBef>
            </a:pPr>
            <a:r>
              <a:rPr lang="en-US" sz="4400" dirty="0">
                <a:solidFill>
                  <a:schemeClr val="bg1"/>
                </a:solidFill>
                <a:latin typeface="Aptos"/>
              </a:rPr>
              <a:t>Oxygen Saturation</a:t>
            </a:r>
            <a:endParaRPr lang="en-US" sz="4400" kern="1200" dirty="0">
              <a:solidFill>
                <a:schemeClr val="bg1"/>
              </a:solidFill>
              <a:latin typeface="Aptos"/>
            </a:endParaRPr>
          </a:p>
        </p:txBody>
      </p:sp>
      <p:sp>
        <p:nvSpPr>
          <p:cNvPr id="3" name="Text Placeholder 2">
            <a:extLst>
              <a:ext uri="{FF2B5EF4-FFF2-40B4-BE49-F238E27FC236}">
                <a16:creationId xmlns:a16="http://schemas.microsoft.com/office/drawing/2014/main" id="{FF07A64C-1AC7-46C0-16B2-2FDB5587A826}"/>
              </a:ext>
            </a:extLst>
          </p:cNvPr>
          <p:cNvSpPr>
            <a:spLocks noGrp="1"/>
          </p:cNvSpPr>
          <p:nvPr>
            <p:ph type="body" idx="1"/>
          </p:nvPr>
        </p:nvSpPr>
        <p:spPr>
          <a:xfrm>
            <a:off x="457953" y="1535266"/>
            <a:ext cx="7252471" cy="4507188"/>
          </a:xfrm>
        </p:spPr>
        <p:txBody>
          <a:bodyPr spcFirstLastPara="1" vert="horz" lIns="91440" tIns="45720" rIns="91440" bIns="45720" rtlCol="0" anchor="t">
            <a:normAutofit lnSpcReduction="10000"/>
          </a:bodyPr>
          <a:lstStyle/>
          <a:p>
            <a:pPr marL="380365" indent="0"/>
            <a:r>
              <a:rPr lang="en-US" sz="2000" b="1" dirty="0">
                <a:solidFill>
                  <a:srgbClr val="FFFFFF"/>
                </a:solidFill>
              </a:rPr>
              <a:t>Oxygen saturation of the blood evaluates diffusion and perfusion</a:t>
            </a:r>
          </a:p>
          <a:p>
            <a:pPr marL="723265" indent="-342900">
              <a:buFont typeface="Arial" panose="020B0604020202020204" pitchFamily="34" charset="0"/>
              <a:buChar char="•"/>
            </a:pPr>
            <a:r>
              <a:rPr lang="en-US" sz="2000" dirty="0">
                <a:solidFill>
                  <a:schemeClr val="bg1"/>
                </a:solidFill>
                <a:latin typeface="Aptos"/>
                <a:cs typeface="Times New Roman"/>
              </a:rPr>
              <a:t>Percentage of hemoglobin attached to O2 in the arteries = the percentage of saturation of hemoglobin (SaO2)</a:t>
            </a:r>
          </a:p>
          <a:p>
            <a:pPr marL="723265" indent="-342900">
              <a:buFont typeface="Arial" panose="020B0604020202020204" pitchFamily="34" charset="0"/>
              <a:buChar char="•"/>
            </a:pPr>
            <a:r>
              <a:rPr lang="en-US" sz="2000" dirty="0">
                <a:solidFill>
                  <a:schemeClr val="bg1"/>
                </a:solidFill>
                <a:latin typeface="Aptos"/>
                <a:cs typeface="Times New Roman"/>
              </a:rPr>
              <a:t>Device contains a probe with an LED and photo detector - LED emits light wavelengths that are absorbed differently by oxygenated and deoxygenated hemoglobin molecules</a:t>
            </a:r>
          </a:p>
          <a:p>
            <a:pPr marL="380365" indent="0"/>
            <a:r>
              <a:rPr lang="en-US" sz="2000" b="1" dirty="0">
                <a:solidFill>
                  <a:schemeClr val="bg1"/>
                </a:solidFill>
                <a:latin typeface="Aptos"/>
                <a:cs typeface="Times New Roman"/>
              </a:rPr>
              <a:t>Different routes:</a:t>
            </a:r>
          </a:p>
          <a:p>
            <a:pPr marL="723265" indent="-342900">
              <a:buFont typeface="Arial"/>
              <a:buChar char="•"/>
            </a:pPr>
            <a:r>
              <a:rPr lang="en-US" sz="2000" dirty="0">
                <a:solidFill>
                  <a:schemeClr val="bg1"/>
                </a:solidFill>
                <a:latin typeface="Aptos"/>
                <a:cs typeface="Times New Roman"/>
              </a:rPr>
              <a:t>To determine most appropriate site, assess capillary refill and skin condition at the site – site needs to have adequate circulation</a:t>
            </a:r>
          </a:p>
          <a:p>
            <a:pPr marL="723265" indent="-342900">
              <a:buFont typeface="Arial"/>
              <a:buChar char="•"/>
            </a:pPr>
            <a:r>
              <a:rPr lang="en-US" sz="2000" dirty="0">
                <a:solidFill>
                  <a:schemeClr val="bg1"/>
                </a:solidFill>
                <a:latin typeface="Aptos"/>
                <a:cs typeface="Times New Roman"/>
              </a:rPr>
              <a:t>Site must be free of nail polish/acrylic/gel nails</a:t>
            </a:r>
          </a:p>
          <a:p>
            <a:pPr marL="723265" indent="-342900">
              <a:buFont typeface="Arial"/>
              <a:buChar char="•"/>
            </a:pPr>
            <a:r>
              <a:rPr lang="en-US" sz="2000" dirty="0">
                <a:solidFill>
                  <a:schemeClr val="bg1"/>
                </a:solidFill>
                <a:latin typeface="Aptos"/>
                <a:cs typeface="Times New Roman"/>
              </a:rPr>
              <a:t>If tremors are present, use earlobe as site</a:t>
            </a:r>
          </a:p>
          <a:p>
            <a:pPr marL="723265" indent="-342900">
              <a:buFont typeface="Arial"/>
              <a:buChar char="•"/>
            </a:pPr>
            <a:r>
              <a:rPr lang="en-US" sz="2000" dirty="0">
                <a:solidFill>
                  <a:schemeClr val="bg1"/>
                </a:solidFill>
                <a:latin typeface="Aptos"/>
                <a:cs typeface="Times New Roman"/>
              </a:rPr>
              <a:t>Fingers, toes, earlobe, bridge of nose</a:t>
            </a:r>
          </a:p>
          <a:p>
            <a:pPr marL="608965" indent="-228600">
              <a:buFont typeface="Arial" panose="020B0604020202020204" pitchFamily="34" charset="0"/>
              <a:buChar char="•"/>
            </a:pPr>
            <a:endParaRPr lang="en-US" sz="2000" dirty="0">
              <a:solidFill>
                <a:schemeClr val="bg1"/>
              </a:solidFill>
              <a:latin typeface="Aptos"/>
              <a:cs typeface="Times New Roman"/>
            </a:endParaRPr>
          </a:p>
        </p:txBody>
      </p:sp>
      <p:pic>
        <p:nvPicPr>
          <p:cNvPr id="5" name="Picture 4">
            <a:extLst>
              <a:ext uri="{FF2B5EF4-FFF2-40B4-BE49-F238E27FC236}">
                <a16:creationId xmlns:a16="http://schemas.microsoft.com/office/drawing/2014/main" id="{8F1FDC7C-08C3-9AB0-4B99-41B298EBD34F}"/>
              </a:ext>
            </a:extLst>
          </p:cNvPr>
          <p:cNvPicPr>
            <a:picLocks noChangeAspect="1"/>
          </p:cNvPicPr>
          <p:nvPr/>
        </p:nvPicPr>
        <p:blipFill>
          <a:blip r:embed="rId3"/>
          <a:stretch>
            <a:fillRect/>
          </a:stretch>
        </p:blipFill>
        <p:spPr>
          <a:xfrm>
            <a:off x="8206242" y="681"/>
            <a:ext cx="3987346" cy="6878410"/>
          </a:xfrm>
          <a:prstGeom prst="rect">
            <a:avLst/>
          </a:prstGeom>
        </p:spPr>
      </p:pic>
      <p:sp>
        <p:nvSpPr>
          <p:cNvPr id="7" name="TextBox 6">
            <a:extLst>
              <a:ext uri="{FF2B5EF4-FFF2-40B4-BE49-F238E27FC236}">
                <a16:creationId xmlns:a16="http://schemas.microsoft.com/office/drawing/2014/main" id="{A5A47229-7284-8AE1-FA2A-650A0A2D0EFE}"/>
              </a:ext>
            </a:extLst>
          </p:cNvPr>
          <p:cNvSpPr txBox="1"/>
          <p:nvPr/>
        </p:nvSpPr>
        <p:spPr>
          <a:xfrm rot="10800000" flipV="1">
            <a:off x="3420467" y="6539549"/>
            <a:ext cx="7946572"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dirty="0">
                <a:solidFill>
                  <a:schemeClr val="bg1"/>
                </a:solidFill>
                <a:cs typeface="Times New Roman"/>
              </a:rPr>
              <a:t>(Astle et al., 2024)</a:t>
            </a:r>
            <a:endParaRPr lang="en-US" sz="1200" dirty="0">
              <a:solidFill>
                <a:schemeClr val="bg1"/>
              </a:solidFill>
            </a:endParaRPr>
          </a:p>
          <a:p>
            <a:pPr algn="ctr"/>
            <a:endParaRPr lang="en-US" dirty="0"/>
          </a:p>
        </p:txBody>
      </p:sp>
    </p:spTree>
    <p:extLst>
      <p:ext uri="{BB962C8B-B14F-4D97-AF65-F5344CB8AC3E}">
        <p14:creationId xmlns:p14="http://schemas.microsoft.com/office/powerpoint/2010/main" val="15288747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F710C2-82F2-AF01-CEF9-9BCF1C895EA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2EAFAC6-0879-71FA-FD64-890221785CCC}"/>
              </a:ext>
            </a:extLst>
          </p:cNvPr>
          <p:cNvSpPr>
            <a:spLocks noGrp="1"/>
          </p:cNvSpPr>
          <p:nvPr>
            <p:ph type="title"/>
          </p:nvPr>
        </p:nvSpPr>
        <p:spPr>
          <a:xfrm>
            <a:off x="1117600" y="825549"/>
            <a:ext cx="9567332" cy="992400"/>
          </a:xfrm>
        </p:spPr>
        <p:txBody>
          <a:bodyPr>
            <a:normAutofit/>
          </a:bodyPr>
          <a:lstStyle/>
          <a:p>
            <a:r>
              <a:rPr lang="en-US" sz="4000" dirty="0">
                <a:latin typeface="+mn-lt"/>
                <a:ea typeface="Calibri"/>
                <a:cs typeface="Times New Roman"/>
              </a:rPr>
              <a:t>Vital Signs Summary</a:t>
            </a:r>
          </a:p>
        </p:txBody>
      </p:sp>
      <p:sp>
        <p:nvSpPr>
          <p:cNvPr id="4" name="Text Placeholder 3">
            <a:extLst>
              <a:ext uri="{FF2B5EF4-FFF2-40B4-BE49-F238E27FC236}">
                <a16:creationId xmlns:a16="http://schemas.microsoft.com/office/drawing/2014/main" id="{1C08E44D-2C00-289B-3E2F-3B60D0D79D80}"/>
              </a:ext>
            </a:extLst>
          </p:cNvPr>
          <p:cNvSpPr>
            <a:spLocks noGrp="1"/>
          </p:cNvSpPr>
          <p:nvPr>
            <p:ph type="body" idx="1"/>
          </p:nvPr>
        </p:nvSpPr>
        <p:spPr>
          <a:xfrm>
            <a:off x="1117599" y="1793774"/>
            <a:ext cx="9284305" cy="4289828"/>
          </a:xfrm>
        </p:spPr>
        <p:txBody>
          <a:bodyPr spcFirstLastPara="1" vert="horz" lIns="91440" tIns="45720" rIns="91440" bIns="45720" rtlCol="0" anchor="t">
            <a:noAutofit/>
          </a:bodyPr>
          <a:lstStyle/>
          <a:p>
            <a:pPr marL="444500" indent="-342900">
              <a:buFont typeface="Arial"/>
              <a:buChar char="•"/>
            </a:pPr>
            <a:r>
              <a:rPr lang="en-US" sz="2200" dirty="0">
                <a:solidFill>
                  <a:schemeClr val="accent1"/>
                </a:solidFill>
                <a:cs typeface="Times New Roman"/>
              </a:rPr>
              <a:t>Recognizing trends is critical</a:t>
            </a:r>
          </a:p>
          <a:p>
            <a:pPr marL="444500" indent="-342900">
              <a:buFont typeface="Arial"/>
              <a:buChar char="•"/>
            </a:pPr>
            <a:r>
              <a:rPr lang="en-US" sz="2200" dirty="0">
                <a:solidFill>
                  <a:schemeClr val="accent1"/>
                </a:solidFill>
                <a:cs typeface="Times New Roman"/>
              </a:rPr>
              <a:t>Knowing the factors that influence vital signs can help to evaluate abnormal values</a:t>
            </a:r>
          </a:p>
          <a:p>
            <a:pPr marL="444500" indent="-342900">
              <a:buFont typeface="Arial"/>
              <a:buChar char="•"/>
            </a:pPr>
            <a:r>
              <a:rPr lang="en-US" sz="2200" dirty="0">
                <a:solidFill>
                  <a:schemeClr val="accent1"/>
                </a:solidFill>
                <a:cs typeface="Times New Roman"/>
              </a:rPr>
              <a:t>Always use equipment that is functional and appropriate for the size/age of the patient to ensure findings are accurate</a:t>
            </a:r>
          </a:p>
          <a:p>
            <a:pPr marL="444500" indent="-342900">
              <a:buFont typeface="Arial"/>
              <a:buChar char="•"/>
            </a:pPr>
            <a:r>
              <a:rPr lang="en-US" sz="2200" dirty="0">
                <a:solidFill>
                  <a:schemeClr val="accent1"/>
                </a:solidFill>
                <a:cs typeface="Times New Roman"/>
              </a:rPr>
              <a:t>Minimize environmental factors that may influence vital signs </a:t>
            </a:r>
          </a:p>
          <a:p>
            <a:pPr marL="444500" indent="-342900">
              <a:buFont typeface="Arial"/>
              <a:buChar char="•"/>
            </a:pPr>
            <a:r>
              <a:rPr lang="en-US" sz="2200" dirty="0">
                <a:solidFill>
                  <a:schemeClr val="accent1"/>
                </a:solidFill>
                <a:cs typeface="Times New Roman"/>
              </a:rPr>
              <a:t>Be aware that your </a:t>
            </a:r>
            <a:r>
              <a:rPr lang="en-US" sz="2200" b="1" dirty="0">
                <a:solidFill>
                  <a:schemeClr val="accent1"/>
                </a:solidFill>
                <a:cs typeface="Times New Roman"/>
              </a:rPr>
              <a:t>manner of approach</a:t>
            </a:r>
            <a:r>
              <a:rPr lang="en-US" sz="2200" dirty="0">
                <a:solidFill>
                  <a:schemeClr val="accent1"/>
                </a:solidFill>
                <a:cs typeface="Times New Roman"/>
              </a:rPr>
              <a:t> can affect vital signs</a:t>
            </a:r>
          </a:p>
          <a:p>
            <a:pPr marL="444500" indent="-342900">
              <a:buFont typeface="Arial"/>
              <a:buChar char="•"/>
            </a:pPr>
            <a:r>
              <a:rPr lang="en-US" sz="2200" dirty="0">
                <a:solidFill>
                  <a:schemeClr val="accent1"/>
                </a:solidFill>
                <a:cs typeface="Times New Roman"/>
              </a:rPr>
              <a:t>Analyze results of vital signs by considering the patient’s usual baseline values, medical history, therapies, and prescribed medications</a:t>
            </a:r>
          </a:p>
        </p:txBody>
      </p:sp>
      <p:sp>
        <p:nvSpPr>
          <p:cNvPr id="6" name="TextBox 5">
            <a:extLst>
              <a:ext uri="{FF2B5EF4-FFF2-40B4-BE49-F238E27FC236}">
                <a16:creationId xmlns:a16="http://schemas.microsoft.com/office/drawing/2014/main" id="{A1828A39-3F82-FB93-27DB-D3FD1AEF7768}"/>
              </a:ext>
            </a:extLst>
          </p:cNvPr>
          <p:cNvSpPr txBox="1"/>
          <p:nvPr/>
        </p:nvSpPr>
        <p:spPr>
          <a:xfrm rot="10800000" flipV="1">
            <a:off x="10401904" y="6565612"/>
            <a:ext cx="2092803"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dirty="0">
                <a:solidFill>
                  <a:schemeClr val="accent1"/>
                </a:solidFill>
                <a:cs typeface="Times New Roman"/>
              </a:rPr>
              <a:t>(Astle et al., 2024)</a:t>
            </a:r>
            <a:endParaRPr lang="en-US" sz="1400" dirty="0">
              <a:solidFill>
                <a:schemeClr val="accent1"/>
              </a:solidFill>
            </a:endParaRPr>
          </a:p>
          <a:p>
            <a:pPr algn="ctr"/>
            <a:endParaRPr lang="en-US" dirty="0"/>
          </a:p>
        </p:txBody>
      </p:sp>
    </p:spTree>
    <p:extLst>
      <p:ext uri="{BB962C8B-B14F-4D97-AF65-F5344CB8AC3E}">
        <p14:creationId xmlns:p14="http://schemas.microsoft.com/office/powerpoint/2010/main" val="3899530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03122B-CD7B-4D75-3966-D36396CB4A0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B79C56D-0DD2-A383-F2D8-F6449DB40876}"/>
              </a:ext>
            </a:extLst>
          </p:cNvPr>
          <p:cNvSpPr>
            <a:spLocks noGrp="1"/>
          </p:cNvSpPr>
          <p:nvPr>
            <p:ph type="body" idx="1"/>
          </p:nvPr>
        </p:nvSpPr>
        <p:spPr>
          <a:xfrm>
            <a:off x="2717367" y="828629"/>
            <a:ext cx="6757200" cy="5199371"/>
          </a:xfrm>
        </p:spPr>
        <p:txBody>
          <a:bodyPr spcFirstLastPara="1" vert="horz" lIns="91440" tIns="45720" rIns="91440" bIns="45720" rtlCol="0" anchor="ctr">
            <a:noAutofit/>
          </a:bodyPr>
          <a:lstStyle/>
          <a:p>
            <a:pPr marL="608965" indent="-575310"/>
            <a:r>
              <a:rPr lang="en-US" sz="7200" b="1" i="0" dirty="0">
                <a:solidFill>
                  <a:schemeClr val="accent1"/>
                </a:solidFill>
                <a:latin typeface="Aptos Display"/>
              </a:rPr>
              <a:t>Head and Neck</a:t>
            </a:r>
          </a:p>
        </p:txBody>
      </p:sp>
      <p:sp>
        <p:nvSpPr>
          <p:cNvPr id="4" name="Rectangle 3">
            <a:extLst>
              <a:ext uri="{FF2B5EF4-FFF2-40B4-BE49-F238E27FC236}">
                <a16:creationId xmlns:a16="http://schemas.microsoft.com/office/drawing/2014/main" id="{4650A262-8AFE-3321-D10B-5D5CD1A86858}"/>
              </a:ext>
            </a:extLst>
          </p:cNvPr>
          <p:cNvSpPr/>
          <p:nvPr/>
        </p:nvSpPr>
        <p:spPr>
          <a:xfrm>
            <a:off x="5384800" y="584200"/>
            <a:ext cx="1422400" cy="12192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35756370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DAB2A92-CCC5-7078-63C5-53F8994230EF}"/>
              </a:ext>
            </a:extLst>
          </p:cNvPr>
          <p:cNvSpPr>
            <a:spLocks noGrp="1"/>
          </p:cNvSpPr>
          <p:nvPr>
            <p:ph type="title"/>
          </p:nvPr>
        </p:nvSpPr>
        <p:spPr>
          <a:xfrm>
            <a:off x="6657715" y="518932"/>
            <a:ext cx="4996419" cy="2000861"/>
          </a:xfrm>
        </p:spPr>
        <p:txBody>
          <a:bodyPr vert="horz" lIns="91440" tIns="45720" rIns="91440" bIns="45720" rtlCol="0" anchor="b">
            <a:normAutofit/>
          </a:bodyPr>
          <a:lstStyle/>
          <a:p>
            <a:pPr>
              <a:spcBef>
                <a:spcPct val="0"/>
              </a:spcBef>
            </a:pPr>
            <a:r>
              <a:rPr lang="en-US" sz="4000" dirty="0">
                <a:solidFill>
                  <a:schemeClr val="tx1"/>
                </a:solidFill>
              </a:rPr>
              <a:t>Subjective Data</a:t>
            </a:r>
          </a:p>
        </p:txBody>
      </p:sp>
      <p:sp>
        <p:nvSpPr>
          <p:cNvPr id="28" name="Oval 27">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2965"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EFEA9878-4123-2E6C-A9D1-7B138790E7DF}"/>
              </a:ext>
            </a:extLst>
          </p:cNvPr>
          <p:cNvPicPr>
            <a:picLocks noChangeAspect="1"/>
          </p:cNvPicPr>
          <p:nvPr/>
        </p:nvPicPr>
        <p:blipFill>
          <a:blip r:embed="rId3"/>
          <a:srcRect r="3" b="503"/>
          <a:stretch>
            <a:fillRect/>
          </a:stretch>
        </p:blipFill>
        <p:spPr>
          <a:xfrm>
            <a:off x="505418" y="554151"/>
            <a:ext cx="5742189" cy="5742189"/>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31"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endParaRPr lang="en-US"/>
          </a:p>
        </p:txBody>
      </p:sp>
      <p:sp>
        <p:nvSpPr>
          <p:cNvPr id="33" name="!!circle graphic">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endParaRPr lang="en-US"/>
          </a:p>
        </p:txBody>
      </p:sp>
      <p:sp>
        <p:nvSpPr>
          <p:cNvPr id="4" name="TextBox 3">
            <a:extLst>
              <a:ext uri="{FF2B5EF4-FFF2-40B4-BE49-F238E27FC236}">
                <a16:creationId xmlns:a16="http://schemas.microsoft.com/office/drawing/2014/main" id="{59F01A27-4ECE-39BB-0F4A-5D179FA0315F}"/>
              </a:ext>
            </a:extLst>
          </p:cNvPr>
          <p:cNvSpPr txBox="1"/>
          <p:nvPr/>
        </p:nvSpPr>
        <p:spPr>
          <a:xfrm>
            <a:off x="6657715" y="2990818"/>
            <a:ext cx="4195673" cy="2913872"/>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marL="57150">
              <a:lnSpc>
                <a:spcPct val="90000"/>
              </a:lnSpc>
              <a:spcAft>
                <a:spcPts val="600"/>
              </a:spcAft>
            </a:pPr>
            <a:r>
              <a:rPr lang="en-US" sz="1900" b="1" dirty="0">
                <a:solidFill>
                  <a:schemeClr val="tx1">
                    <a:alpha val="80000"/>
                  </a:schemeClr>
                </a:solidFill>
              </a:rPr>
              <a:t>Ask patient about the following:</a:t>
            </a:r>
            <a:endParaRPr lang="en-US" dirty="0"/>
          </a:p>
          <a:p>
            <a:pPr marL="742950" lvl="1" indent="-228600">
              <a:lnSpc>
                <a:spcPct val="90000"/>
              </a:lnSpc>
              <a:spcAft>
                <a:spcPts val="600"/>
              </a:spcAft>
              <a:buFont typeface="Arial" panose="020B0604020202020204" pitchFamily="34" charset="0"/>
              <a:buChar char="•"/>
            </a:pPr>
            <a:r>
              <a:rPr lang="en-US" sz="1900" dirty="0">
                <a:solidFill>
                  <a:schemeClr val="tx1">
                    <a:alpha val="80000"/>
                  </a:schemeClr>
                </a:solidFill>
              </a:rPr>
              <a:t>Any headache</a:t>
            </a:r>
          </a:p>
          <a:p>
            <a:pPr marL="742950" lvl="1" indent="-228600">
              <a:lnSpc>
                <a:spcPct val="90000"/>
              </a:lnSpc>
              <a:spcAft>
                <a:spcPts val="600"/>
              </a:spcAft>
              <a:buFont typeface="Arial" panose="020B0604020202020204" pitchFamily="34" charset="0"/>
              <a:buChar char="•"/>
            </a:pPr>
            <a:r>
              <a:rPr lang="en-US" sz="1900" dirty="0">
                <a:solidFill>
                  <a:schemeClr val="tx1">
                    <a:alpha val="80000"/>
                  </a:schemeClr>
                </a:solidFill>
              </a:rPr>
              <a:t>Head injury</a:t>
            </a:r>
          </a:p>
          <a:p>
            <a:pPr marL="742950" lvl="1" indent="-228600">
              <a:lnSpc>
                <a:spcPct val="90000"/>
              </a:lnSpc>
              <a:spcAft>
                <a:spcPts val="600"/>
              </a:spcAft>
              <a:buFont typeface="Arial" panose="020B0604020202020204" pitchFamily="34" charset="0"/>
              <a:buChar char="•"/>
            </a:pPr>
            <a:r>
              <a:rPr lang="en-US" sz="1900" dirty="0">
                <a:solidFill>
                  <a:schemeClr val="tx1">
                    <a:alpha val="80000"/>
                  </a:schemeClr>
                </a:solidFill>
              </a:rPr>
              <a:t>Dizziness</a:t>
            </a:r>
          </a:p>
          <a:p>
            <a:pPr marL="742950" lvl="1" indent="-228600">
              <a:lnSpc>
                <a:spcPct val="90000"/>
              </a:lnSpc>
              <a:spcAft>
                <a:spcPts val="600"/>
              </a:spcAft>
              <a:buFont typeface="Arial" panose="020B0604020202020204" pitchFamily="34" charset="0"/>
              <a:buChar char="•"/>
            </a:pPr>
            <a:r>
              <a:rPr lang="en-US" sz="1900" dirty="0">
                <a:solidFill>
                  <a:schemeClr val="tx1">
                    <a:alpha val="80000"/>
                  </a:schemeClr>
                </a:solidFill>
              </a:rPr>
              <a:t>Neck pain/limitation of motion</a:t>
            </a:r>
          </a:p>
          <a:p>
            <a:pPr marL="742950" lvl="1" indent="-228600">
              <a:lnSpc>
                <a:spcPct val="90000"/>
              </a:lnSpc>
              <a:spcAft>
                <a:spcPts val="600"/>
              </a:spcAft>
              <a:buFont typeface="Arial" panose="020B0604020202020204" pitchFamily="34" charset="0"/>
              <a:buChar char="•"/>
            </a:pPr>
            <a:r>
              <a:rPr lang="en-US" sz="1900" dirty="0">
                <a:solidFill>
                  <a:schemeClr val="tx1">
                    <a:alpha val="80000"/>
                  </a:schemeClr>
                </a:solidFill>
              </a:rPr>
              <a:t>Lumps or swelling</a:t>
            </a:r>
          </a:p>
          <a:p>
            <a:pPr marL="742950" lvl="1" indent="-228600">
              <a:lnSpc>
                <a:spcPct val="90000"/>
              </a:lnSpc>
              <a:spcAft>
                <a:spcPts val="600"/>
              </a:spcAft>
              <a:buFont typeface="Arial" panose="020B0604020202020204" pitchFamily="34" charset="0"/>
              <a:buChar char="•"/>
            </a:pPr>
            <a:r>
              <a:rPr lang="en-US" sz="1900" dirty="0">
                <a:solidFill>
                  <a:schemeClr val="tx1">
                    <a:alpha val="80000"/>
                  </a:schemeClr>
                </a:solidFill>
              </a:rPr>
              <a:t>History of head or neck surgery</a:t>
            </a:r>
          </a:p>
          <a:p>
            <a:pPr lvl="1" indent="-228600">
              <a:lnSpc>
                <a:spcPct val="90000"/>
              </a:lnSpc>
              <a:spcAft>
                <a:spcPts val="600"/>
              </a:spcAft>
              <a:buFont typeface="Arial" panose="020B0604020202020204" pitchFamily="34" charset="0"/>
              <a:buChar char="•"/>
            </a:pPr>
            <a:endParaRPr lang="en-US" sz="1900" dirty="0">
              <a:solidFill>
                <a:schemeClr val="tx1">
                  <a:alpha val="80000"/>
                </a:schemeClr>
              </a:solidFill>
            </a:endParaRPr>
          </a:p>
          <a:p>
            <a:pPr marL="742950" lvl="1" indent="-228600">
              <a:lnSpc>
                <a:spcPct val="90000"/>
              </a:lnSpc>
              <a:spcAft>
                <a:spcPts val="600"/>
              </a:spcAft>
              <a:buFont typeface="Arial" panose="020B0604020202020204" pitchFamily="34" charset="0"/>
              <a:buChar char="•"/>
            </a:pPr>
            <a:endParaRPr lang="en-US" sz="1900" dirty="0">
              <a:solidFill>
                <a:schemeClr val="tx1">
                  <a:alpha val="80000"/>
                </a:schemeClr>
              </a:solidFill>
            </a:endParaRPr>
          </a:p>
          <a:p>
            <a:pPr marL="514350" lvl="1">
              <a:lnSpc>
                <a:spcPct val="90000"/>
              </a:lnSpc>
              <a:spcAft>
                <a:spcPts val="600"/>
              </a:spcAft>
            </a:pPr>
            <a:endParaRPr lang="en-US" sz="1900" dirty="0">
              <a:solidFill>
                <a:srgbClr val="000000">
                  <a:alpha val="80000"/>
                </a:srgbClr>
              </a:solidFill>
            </a:endParaRPr>
          </a:p>
        </p:txBody>
      </p:sp>
      <p:sp>
        <p:nvSpPr>
          <p:cNvPr id="35"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endParaRPr lang="en-US"/>
          </a:p>
        </p:txBody>
      </p:sp>
      <p:cxnSp>
        <p:nvCxnSpPr>
          <p:cNvPr id="37" name="!!Straight Connector">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255CDF3D-A48E-72E9-F7E7-C85ED4117BB5}"/>
              </a:ext>
            </a:extLst>
          </p:cNvPr>
          <p:cNvSpPr txBox="1"/>
          <p:nvPr/>
        </p:nvSpPr>
        <p:spPr>
          <a:xfrm>
            <a:off x="9800542" y="6519446"/>
            <a:ext cx="3073312"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600" b="0" i="0" u="none" strike="noStrike" baseline="0" dirty="0">
                <a:solidFill>
                  <a:srgbClr val="000000"/>
                </a:solidFill>
              </a:rPr>
              <a:t>(Jarvis et al., 2024)</a:t>
            </a:r>
            <a:r>
              <a:rPr lang="en-US" sz="1600" b="0" i="0" dirty="0">
                <a:solidFill>
                  <a:srgbClr val="000000"/>
                </a:solidFill>
                <a:ea typeface="Times New Roman"/>
                <a:cs typeface="Times New Roman"/>
              </a:rPr>
              <a:t>​</a:t>
            </a:r>
            <a:endParaRPr lang="en-US" sz="1600" dirty="0"/>
          </a:p>
        </p:txBody>
      </p:sp>
    </p:spTree>
    <p:extLst>
      <p:ext uri="{BB962C8B-B14F-4D97-AF65-F5344CB8AC3E}">
        <p14:creationId xmlns:p14="http://schemas.microsoft.com/office/powerpoint/2010/main" val="21766833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BC99CB9-DDAD-44A2-8A1C-E3AF4E72DF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4053CBF-3932-45FF-8285-EE5146085F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2E751C04-BEA6-446B-A678-9C74819EBD4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8230" y="-8167"/>
            <a:ext cx="4834070" cy="2488150"/>
            <a:chOff x="6867015" y="-1"/>
            <a:chExt cx="5324985" cy="3251912"/>
          </a:xfrm>
          <a:solidFill>
            <a:schemeClr val="bg1">
              <a:alpha val="30000"/>
            </a:schemeClr>
          </a:solidFill>
        </p:grpSpPr>
        <p:sp>
          <p:nvSpPr>
            <p:cNvPr id="13" name="Freeform: Shape 12">
              <a:extLst>
                <a:ext uri="{FF2B5EF4-FFF2-40B4-BE49-F238E27FC236}">
                  <a16:creationId xmlns:a16="http://schemas.microsoft.com/office/drawing/2014/main" id="{2625A013-D9BE-43C4-AF21-6F2B003EFB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F7875715-EC2E-457F-851D-F6C817685F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F7E41CC6-0C83-40EE-80BB-79394D9E9B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00603498-5DFE-4D26-BFB5-C9269C9BDB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E9750B03-6C5F-672D-4768-B20BE3138679}"/>
              </a:ext>
            </a:extLst>
          </p:cNvPr>
          <p:cNvSpPr>
            <a:spLocks noGrp="1"/>
          </p:cNvSpPr>
          <p:nvPr>
            <p:ph type="title"/>
          </p:nvPr>
        </p:nvSpPr>
        <p:spPr>
          <a:xfrm>
            <a:off x="166711" y="452459"/>
            <a:ext cx="5754696" cy="1837349"/>
          </a:xfrm>
        </p:spPr>
        <p:txBody>
          <a:bodyPr vert="horz" lIns="91440" tIns="45720" rIns="91440" bIns="45720" rtlCol="0" anchor="ctr">
            <a:normAutofit/>
          </a:bodyPr>
          <a:lstStyle/>
          <a:p>
            <a:pPr algn="ctr">
              <a:spcBef>
                <a:spcPct val="0"/>
              </a:spcBef>
            </a:pPr>
            <a:r>
              <a:rPr lang="en-US" sz="4000" dirty="0">
                <a:solidFill>
                  <a:schemeClr val="tx2"/>
                </a:solidFill>
                <a:latin typeface="+mn-lt"/>
                <a:cs typeface="Times"/>
              </a:rPr>
              <a:t>Objective Data</a:t>
            </a:r>
            <a:endParaRPr lang="en-US" sz="4000" kern="1200" dirty="0">
              <a:solidFill>
                <a:schemeClr val="tx2"/>
              </a:solidFill>
              <a:latin typeface="+mn-lt"/>
              <a:cs typeface="Times"/>
            </a:endParaRPr>
          </a:p>
        </p:txBody>
      </p:sp>
      <p:sp>
        <p:nvSpPr>
          <p:cNvPr id="3" name="Text Placeholder 2">
            <a:extLst>
              <a:ext uri="{FF2B5EF4-FFF2-40B4-BE49-F238E27FC236}">
                <a16:creationId xmlns:a16="http://schemas.microsoft.com/office/drawing/2014/main" id="{89E06084-9962-BC47-81C2-68EF20FFD04E}"/>
              </a:ext>
            </a:extLst>
          </p:cNvPr>
          <p:cNvSpPr>
            <a:spLocks noGrp="1"/>
          </p:cNvSpPr>
          <p:nvPr>
            <p:ph type="body" idx="1"/>
          </p:nvPr>
        </p:nvSpPr>
        <p:spPr>
          <a:xfrm>
            <a:off x="883071" y="2280918"/>
            <a:ext cx="5709721" cy="3716739"/>
          </a:xfrm>
        </p:spPr>
        <p:txBody>
          <a:bodyPr vert="horz" lIns="91440" tIns="45720" rIns="91440" bIns="45720" rtlCol="0" anchor="t">
            <a:normAutofit fontScale="92500" lnSpcReduction="10000"/>
          </a:bodyPr>
          <a:lstStyle/>
          <a:p>
            <a:pPr marL="608965" indent="-228600">
              <a:lnSpc>
                <a:spcPct val="160000"/>
              </a:lnSpc>
              <a:buFont typeface="Arial" panose="020B0604020202020204" pitchFamily="34" charset="0"/>
              <a:buChar char="•"/>
            </a:pPr>
            <a:r>
              <a:rPr lang="en-US" sz="2200" b="1" dirty="0">
                <a:solidFill>
                  <a:schemeClr val="tx2"/>
                </a:solidFill>
                <a:cs typeface="Times"/>
              </a:rPr>
              <a:t>Inspect and palpate the skull</a:t>
            </a:r>
            <a:endParaRPr lang="en-US" sz="2200" dirty="0"/>
          </a:p>
          <a:p>
            <a:pPr marL="608965" indent="-228600">
              <a:lnSpc>
                <a:spcPct val="160000"/>
              </a:lnSpc>
              <a:buFont typeface="Arial" panose="020B0604020202020204" pitchFamily="34" charset="0"/>
              <a:buChar char="•"/>
            </a:pPr>
            <a:r>
              <a:rPr lang="en-US" sz="2200" b="1" dirty="0">
                <a:solidFill>
                  <a:schemeClr val="tx2"/>
                </a:solidFill>
                <a:cs typeface="Times"/>
              </a:rPr>
              <a:t>Inspect the face</a:t>
            </a:r>
          </a:p>
          <a:p>
            <a:pPr marL="1218565" lvl="1" indent="-228600">
              <a:lnSpc>
                <a:spcPct val="160000"/>
              </a:lnSpc>
              <a:buFont typeface="Courier New" panose="020B0604020202020204" pitchFamily="34" charset="0"/>
              <a:buChar char="o"/>
            </a:pPr>
            <a:r>
              <a:rPr lang="en-US" sz="2200" dirty="0">
                <a:solidFill>
                  <a:schemeClr val="tx2"/>
                </a:solidFill>
                <a:cs typeface="Times"/>
              </a:rPr>
              <a:t>Note symmetry of eyebrows, fissures, nasolabial folds, sides of mouth</a:t>
            </a:r>
          </a:p>
          <a:p>
            <a:pPr marL="608965" indent="-228600">
              <a:lnSpc>
                <a:spcPct val="160000"/>
              </a:lnSpc>
              <a:buFont typeface="Arial" panose="020B0604020202020204" pitchFamily="34" charset="0"/>
              <a:buChar char="•"/>
            </a:pPr>
            <a:r>
              <a:rPr lang="en-US" sz="2200" b="1" dirty="0">
                <a:solidFill>
                  <a:schemeClr val="tx2"/>
                </a:solidFill>
                <a:cs typeface="Times"/>
              </a:rPr>
              <a:t>Inspect and palpate the neck</a:t>
            </a:r>
          </a:p>
          <a:p>
            <a:pPr marL="1218565" lvl="1" indent="-228600">
              <a:lnSpc>
                <a:spcPct val="160000"/>
              </a:lnSpc>
              <a:buFont typeface="Courier New" panose="020B0604020202020204" pitchFamily="34" charset="0"/>
              <a:buChar char="o"/>
            </a:pPr>
            <a:r>
              <a:rPr lang="en-US" sz="2200" dirty="0">
                <a:solidFill>
                  <a:schemeClr val="tx2"/>
                </a:solidFill>
                <a:cs typeface="Times"/>
              </a:rPr>
              <a:t>Note any enlargements</a:t>
            </a:r>
          </a:p>
          <a:p>
            <a:pPr marL="1218565" lvl="1" indent="-228600">
              <a:lnSpc>
                <a:spcPct val="160000"/>
              </a:lnSpc>
              <a:buFont typeface="Courier New" panose="020B0604020202020204" pitchFamily="34" charset="0"/>
              <a:buChar char="o"/>
            </a:pPr>
            <a:r>
              <a:rPr lang="en-US" sz="2200" dirty="0">
                <a:solidFill>
                  <a:schemeClr val="tx2"/>
                </a:solidFill>
                <a:cs typeface="Times"/>
              </a:rPr>
              <a:t>Trachea should be midline</a:t>
            </a:r>
          </a:p>
          <a:p>
            <a:pPr marL="1218565" lvl="1" indent="-228600">
              <a:buFont typeface="Courier New" panose="020B0604020202020204" pitchFamily="34" charset="0"/>
              <a:buChar char="o"/>
            </a:pPr>
            <a:endParaRPr lang="en-US" sz="1800" dirty="0">
              <a:solidFill>
                <a:schemeClr val="tx2"/>
              </a:solidFill>
              <a:latin typeface="Times"/>
              <a:cs typeface="Times"/>
            </a:endParaRPr>
          </a:p>
          <a:p>
            <a:pPr marL="608965" indent="-228600">
              <a:buFont typeface="Arial" panose="020B0604020202020204" pitchFamily="34" charset="0"/>
              <a:buChar char="•"/>
            </a:pPr>
            <a:endParaRPr lang="en-US" sz="2600" dirty="0">
              <a:solidFill>
                <a:schemeClr val="tx2"/>
              </a:solidFill>
              <a:latin typeface="Times"/>
              <a:cs typeface="Times"/>
            </a:endParaRPr>
          </a:p>
        </p:txBody>
      </p:sp>
      <p:grpSp>
        <p:nvGrpSpPr>
          <p:cNvPr id="18" name="Group 17">
            <a:extLst>
              <a:ext uri="{FF2B5EF4-FFF2-40B4-BE49-F238E27FC236}">
                <a16:creationId xmlns:a16="http://schemas.microsoft.com/office/drawing/2014/main" id="{B63ACBA3-DEFD-4C6D-BBA0-64468FA99C2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9058275" y="4146310"/>
            <a:ext cx="3142400" cy="2716805"/>
            <a:chOff x="-305" y="-4155"/>
            <a:chExt cx="2514948" cy="2174333"/>
          </a:xfrm>
          <a:solidFill>
            <a:schemeClr val="bg1">
              <a:alpha val="30000"/>
            </a:schemeClr>
          </a:solidFill>
        </p:grpSpPr>
        <p:sp>
          <p:nvSpPr>
            <p:cNvPr id="19" name="Freeform: Shape 18">
              <a:extLst>
                <a:ext uri="{FF2B5EF4-FFF2-40B4-BE49-F238E27FC236}">
                  <a16:creationId xmlns:a16="http://schemas.microsoft.com/office/drawing/2014/main" id="{62F7819D-2B89-4D80-A1C3-8B318116BA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B7065990-2350-41B3-858B-20EF8744F2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58DA7EC7-CAA0-4665-AA29-BFBA806ECA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22" name="Freeform: Shape 21">
              <a:extLst>
                <a:ext uri="{FF2B5EF4-FFF2-40B4-BE49-F238E27FC236}">
                  <a16:creationId xmlns:a16="http://schemas.microsoft.com/office/drawing/2014/main" id="{B1132A14-489F-4CED-B626-2A1711C987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 name="TextBox 5">
            <a:extLst>
              <a:ext uri="{FF2B5EF4-FFF2-40B4-BE49-F238E27FC236}">
                <a16:creationId xmlns:a16="http://schemas.microsoft.com/office/drawing/2014/main" id="{0359F9AE-C9FE-3C51-FCD7-740C1105EBE6}"/>
              </a:ext>
            </a:extLst>
          </p:cNvPr>
          <p:cNvSpPr txBox="1"/>
          <p:nvPr/>
        </p:nvSpPr>
        <p:spPr>
          <a:xfrm>
            <a:off x="10381644" y="6519446"/>
            <a:ext cx="3073312"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600" b="0" i="0" u="none" strike="noStrike" baseline="0" dirty="0">
                <a:solidFill>
                  <a:srgbClr val="000000"/>
                </a:solidFill>
                <a:latin typeface="+mj-lt"/>
              </a:rPr>
              <a:t>(Jarvis et al., 2024)</a:t>
            </a:r>
            <a:r>
              <a:rPr lang="en-US" sz="1600" b="0" i="0" dirty="0">
                <a:solidFill>
                  <a:srgbClr val="000000"/>
                </a:solidFill>
                <a:latin typeface="+mj-lt"/>
                <a:ea typeface="Times New Roman"/>
                <a:cs typeface="Times New Roman"/>
              </a:rPr>
              <a:t>​</a:t>
            </a:r>
            <a:endParaRPr lang="en-US" sz="1600" dirty="0">
              <a:latin typeface="+mj-lt"/>
            </a:endParaRPr>
          </a:p>
        </p:txBody>
      </p:sp>
      <p:pic>
        <p:nvPicPr>
          <p:cNvPr id="5" name="Picture 4">
            <a:extLst>
              <a:ext uri="{FF2B5EF4-FFF2-40B4-BE49-F238E27FC236}">
                <a16:creationId xmlns:a16="http://schemas.microsoft.com/office/drawing/2014/main" id="{865F85D2-BCAC-34FF-7964-E7DBD6816484}"/>
              </a:ext>
            </a:extLst>
          </p:cNvPr>
          <p:cNvPicPr>
            <a:picLocks noChangeAspect="1"/>
          </p:cNvPicPr>
          <p:nvPr/>
        </p:nvPicPr>
        <p:blipFill>
          <a:blip r:embed="rId3"/>
          <a:srcRect l="4869" r="374"/>
          <a:stretch>
            <a:fillRect/>
          </a:stretch>
        </p:blipFill>
        <p:spPr>
          <a:xfrm>
            <a:off x="7232121" y="802173"/>
            <a:ext cx="3005514" cy="4619625"/>
          </a:xfrm>
          <a:prstGeom prst="rect">
            <a:avLst/>
          </a:prstGeom>
        </p:spPr>
      </p:pic>
    </p:spTree>
    <p:extLst>
      <p:ext uri="{BB962C8B-B14F-4D97-AF65-F5344CB8AC3E}">
        <p14:creationId xmlns:p14="http://schemas.microsoft.com/office/powerpoint/2010/main" val="37684755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7BF42CA-AD55-48B4-8949-C4DCA60A6A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6AE1D3D-3106-4CB2-AA7C-0C1642AC0F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2" name="Group 11">
            <a:extLst>
              <a:ext uri="{FF2B5EF4-FFF2-40B4-BE49-F238E27FC236}">
                <a16:creationId xmlns:a16="http://schemas.microsoft.com/office/drawing/2014/main" id="{0A31B6AF-B711-4CDB-8C2B-16E963DDC4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137" y="0"/>
            <a:ext cx="5646974" cy="6483075"/>
            <a:chOff x="-19221" y="0"/>
            <a:chExt cx="5646974" cy="6483075"/>
          </a:xfrm>
        </p:grpSpPr>
        <p:sp>
          <p:nvSpPr>
            <p:cNvPr id="13" name="Freeform: Shape 12">
              <a:extLst>
                <a:ext uri="{FF2B5EF4-FFF2-40B4-BE49-F238E27FC236}">
                  <a16:creationId xmlns:a16="http://schemas.microsoft.com/office/drawing/2014/main" id="{CA818331-E13C-49C6-B98D-A60AD0E85A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16610"/>
              <a:ext cx="5535001" cy="6250127"/>
            </a:xfrm>
            <a:custGeom>
              <a:avLst/>
              <a:gdLst>
                <a:gd name="connsiteX0" fmla="*/ 2510242 w 5535001"/>
                <a:gd name="connsiteY0" fmla="*/ 174 h 6250127"/>
                <a:gd name="connsiteX1" fmla="*/ 2550551 w 5535001"/>
                <a:gd name="connsiteY1" fmla="*/ 510 h 6250127"/>
                <a:gd name="connsiteX2" fmla="*/ 2629490 w 5535001"/>
                <a:gd name="connsiteY2" fmla="*/ 3757 h 6250127"/>
                <a:gd name="connsiteX3" fmla="*/ 2708317 w 5535001"/>
                <a:gd name="connsiteY3" fmla="*/ 7229 h 6250127"/>
                <a:gd name="connsiteX4" fmla="*/ 2787256 w 5535001"/>
                <a:gd name="connsiteY4" fmla="*/ 14619 h 6250127"/>
                <a:gd name="connsiteX5" fmla="*/ 3408467 w 5535001"/>
                <a:gd name="connsiteY5" fmla="*/ 145064 h 6250127"/>
                <a:gd name="connsiteX6" fmla="*/ 3557723 w 5535001"/>
                <a:gd name="connsiteY6" fmla="*/ 199593 h 6250127"/>
                <a:gd name="connsiteX7" fmla="*/ 3594337 w 5535001"/>
                <a:gd name="connsiteY7" fmla="*/ 214597 h 6250127"/>
                <a:gd name="connsiteX8" fmla="*/ 3630616 w 5535001"/>
                <a:gd name="connsiteY8" fmla="*/ 230385 h 6250127"/>
                <a:gd name="connsiteX9" fmla="*/ 3703172 w 5535001"/>
                <a:gd name="connsiteY9" fmla="*/ 262073 h 6250127"/>
                <a:gd name="connsiteX10" fmla="*/ 3739003 w 5535001"/>
                <a:gd name="connsiteY10" fmla="*/ 278756 h 6250127"/>
                <a:gd name="connsiteX11" fmla="*/ 3756806 w 5535001"/>
                <a:gd name="connsiteY11" fmla="*/ 287266 h 6250127"/>
                <a:gd name="connsiteX12" fmla="*/ 3773714 w 5535001"/>
                <a:gd name="connsiteY12" fmla="*/ 297567 h 6250127"/>
                <a:gd name="connsiteX13" fmla="*/ 3840784 w 5535001"/>
                <a:gd name="connsiteY13" fmla="*/ 339332 h 6250127"/>
                <a:gd name="connsiteX14" fmla="*/ 3873927 w 5535001"/>
                <a:gd name="connsiteY14" fmla="*/ 360495 h 6250127"/>
                <a:gd name="connsiteX15" fmla="*/ 3906062 w 5535001"/>
                <a:gd name="connsiteY15" fmla="*/ 383001 h 6250127"/>
                <a:gd name="connsiteX16" fmla="*/ 3969662 w 5535001"/>
                <a:gd name="connsiteY16" fmla="*/ 428572 h 6250127"/>
                <a:gd name="connsiteX17" fmla="*/ 4423029 w 5535001"/>
                <a:gd name="connsiteY17" fmla="*/ 837600 h 6250127"/>
                <a:gd name="connsiteX18" fmla="*/ 4474647 w 5535001"/>
                <a:gd name="connsiteY18" fmla="*/ 891569 h 6250127"/>
                <a:gd name="connsiteX19" fmla="*/ 4524250 w 5535001"/>
                <a:gd name="connsiteY19" fmla="*/ 946883 h 6250127"/>
                <a:gd name="connsiteX20" fmla="*/ 4573965 w 5535001"/>
                <a:gd name="connsiteY20" fmla="*/ 1001748 h 6250127"/>
                <a:gd name="connsiteX21" fmla="*/ 4622224 w 5535001"/>
                <a:gd name="connsiteY21" fmla="*/ 1057509 h 6250127"/>
                <a:gd name="connsiteX22" fmla="*/ 4717510 w 5535001"/>
                <a:gd name="connsiteY22" fmla="*/ 1169143 h 6250127"/>
                <a:gd name="connsiteX23" fmla="*/ 4764986 w 5535001"/>
                <a:gd name="connsiteY23" fmla="*/ 1224681 h 6250127"/>
                <a:gd name="connsiteX24" fmla="*/ 4813021 w 5535001"/>
                <a:gd name="connsiteY24" fmla="*/ 1279994 h 6250127"/>
                <a:gd name="connsiteX25" fmla="*/ 5001915 w 5535001"/>
                <a:gd name="connsiteY25" fmla="*/ 1506846 h 6250127"/>
                <a:gd name="connsiteX26" fmla="*/ 5170542 w 5535001"/>
                <a:gd name="connsiteY26" fmla="*/ 1751165 h 6250127"/>
                <a:gd name="connsiteX27" fmla="*/ 5428969 w 5535001"/>
                <a:gd name="connsiteY27" fmla="*/ 2293660 h 6250127"/>
                <a:gd name="connsiteX28" fmla="*/ 5534893 w 5535001"/>
                <a:gd name="connsiteY28" fmla="*/ 2899307 h 6250127"/>
                <a:gd name="connsiteX29" fmla="*/ 5508804 w 5535001"/>
                <a:gd name="connsiteY29" fmla="*/ 3211144 h 6250127"/>
                <a:gd name="connsiteX30" fmla="*/ 5426282 w 5535001"/>
                <a:gd name="connsiteY30" fmla="*/ 3513352 h 6250127"/>
                <a:gd name="connsiteX31" fmla="*/ 5248250 w 5535001"/>
                <a:gd name="connsiteY31" fmla="*/ 4030542 h 6250127"/>
                <a:gd name="connsiteX32" fmla="*/ 5208612 w 5535001"/>
                <a:gd name="connsiteY32" fmla="*/ 4161771 h 6250127"/>
                <a:gd name="connsiteX33" fmla="*/ 5170318 w 5535001"/>
                <a:gd name="connsiteY33" fmla="*/ 4294680 h 6250127"/>
                <a:gd name="connsiteX34" fmla="*/ 5132248 w 5535001"/>
                <a:gd name="connsiteY34" fmla="*/ 4430164 h 6250127"/>
                <a:gd name="connsiteX35" fmla="*/ 5112765 w 5535001"/>
                <a:gd name="connsiteY35" fmla="*/ 4498914 h 6250127"/>
                <a:gd name="connsiteX36" fmla="*/ 5091715 w 5535001"/>
                <a:gd name="connsiteY36" fmla="*/ 4569119 h 6250127"/>
                <a:gd name="connsiteX37" fmla="*/ 5068985 w 5535001"/>
                <a:gd name="connsiteY37" fmla="*/ 4640220 h 6250127"/>
                <a:gd name="connsiteX38" fmla="*/ 5043904 w 5535001"/>
                <a:gd name="connsiteY38" fmla="*/ 4712105 h 6250127"/>
                <a:gd name="connsiteX39" fmla="*/ 5015799 w 5535001"/>
                <a:gd name="connsiteY39" fmla="*/ 4784438 h 6250127"/>
                <a:gd name="connsiteX40" fmla="*/ 4982880 w 5535001"/>
                <a:gd name="connsiteY40" fmla="*/ 4856435 h 6250127"/>
                <a:gd name="connsiteX41" fmla="*/ 4817276 w 5535001"/>
                <a:gd name="connsiteY41" fmla="*/ 5125275 h 6250127"/>
                <a:gd name="connsiteX42" fmla="*/ 4618753 w 5535001"/>
                <a:gd name="connsiteY42" fmla="*/ 5355374 h 6250127"/>
                <a:gd name="connsiteX43" fmla="*/ 4566575 w 5535001"/>
                <a:gd name="connsiteY43" fmla="*/ 5408560 h 6250127"/>
                <a:gd name="connsiteX44" fmla="*/ 4513837 w 5535001"/>
                <a:gd name="connsiteY44" fmla="*/ 5461186 h 6250127"/>
                <a:gd name="connsiteX45" fmla="*/ 4459531 w 5535001"/>
                <a:gd name="connsiteY45" fmla="*/ 5512580 h 6250127"/>
                <a:gd name="connsiteX46" fmla="*/ 4404554 w 5535001"/>
                <a:gd name="connsiteY46" fmla="*/ 5563526 h 6250127"/>
                <a:gd name="connsiteX47" fmla="*/ 4348009 w 5535001"/>
                <a:gd name="connsiteY47" fmla="*/ 5613017 h 6250127"/>
                <a:gd name="connsiteX48" fmla="*/ 4290568 w 5535001"/>
                <a:gd name="connsiteY48" fmla="*/ 5661948 h 6250127"/>
                <a:gd name="connsiteX49" fmla="*/ 4276124 w 5535001"/>
                <a:gd name="connsiteY49" fmla="*/ 5674153 h 6250127"/>
                <a:gd name="connsiteX50" fmla="*/ 4261120 w 5535001"/>
                <a:gd name="connsiteY50" fmla="*/ 5685798 h 6250127"/>
                <a:gd name="connsiteX51" fmla="*/ 4231112 w 5535001"/>
                <a:gd name="connsiteY51" fmla="*/ 5708976 h 6250127"/>
                <a:gd name="connsiteX52" fmla="*/ 4170984 w 5535001"/>
                <a:gd name="connsiteY52" fmla="*/ 5755443 h 6250127"/>
                <a:gd name="connsiteX53" fmla="*/ 4046025 w 5535001"/>
                <a:gd name="connsiteY53" fmla="*/ 5843228 h 6250127"/>
                <a:gd name="connsiteX54" fmla="*/ 3915356 w 5535001"/>
                <a:gd name="connsiteY54" fmla="*/ 5923735 h 6250127"/>
                <a:gd name="connsiteX55" fmla="*/ 3346323 w 5535001"/>
                <a:gd name="connsiteY55" fmla="*/ 6158872 h 6250127"/>
                <a:gd name="connsiteX56" fmla="*/ 2743476 w 5535001"/>
                <a:gd name="connsiteY56" fmla="*/ 6247328 h 6250127"/>
                <a:gd name="connsiteX57" fmla="*/ 2668120 w 5535001"/>
                <a:gd name="connsiteY57" fmla="*/ 6249344 h 6250127"/>
                <a:gd name="connsiteX58" fmla="*/ 2630498 w 5535001"/>
                <a:gd name="connsiteY58" fmla="*/ 6250127 h 6250127"/>
                <a:gd name="connsiteX59" fmla="*/ 2592988 w 5535001"/>
                <a:gd name="connsiteY59" fmla="*/ 6249568 h 6250127"/>
                <a:gd name="connsiteX60" fmla="*/ 2518080 w 5535001"/>
                <a:gd name="connsiteY60" fmla="*/ 6247777 h 6250127"/>
                <a:gd name="connsiteX61" fmla="*/ 2442948 w 5535001"/>
                <a:gd name="connsiteY61" fmla="*/ 6244529 h 6250127"/>
                <a:gd name="connsiteX62" fmla="*/ 2291676 w 5535001"/>
                <a:gd name="connsiteY62" fmla="*/ 6232213 h 6250127"/>
                <a:gd name="connsiteX63" fmla="*/ 2141412 w 5535001"/>
                <a:gd name="connsiteY63" fmla="*/ 6212394 h 6250127"/>
                <a:gd name="connsiteX64" fmla="*/ 1992715 w 5535001"/>
                <a:gd name="connsiteY64" fmla="*/ 6184961 h 6250127"/>
                <a:gd name="connsiteX65" fmla="*/ 1845811 w 5535001"/>
                <a:gd name="connsiteY65" fmla="*/ 6151034 h 6250127"/>
                <a:gd name="connsiteX66" fmla="*/ 1701033 w 5535001"/>
                <a:gd name="connsiteY66" fmla="*/ 6110724 h 6250127"/>
                <a:gd name="connsiteX67" fmla="*/ 1629484 w 5535001"/>
                <a:gd name="connsiteY67" fmla="*/ 6088219 h 6250127"/>
                <a:gd name="connsiteX68" fmla="*/ 1558383 w 5535001"/>
                <a:gd name="connsiteY68" fmla="*/ 6064929 h 6250127"/>
                <a:gd name="connsiteX69" fmla="*/ 1011968 w 5535001"/>
                <a:gd name="connsiteY69" fmla="*/ 5828896 h 6250127"/>
                <a:gd name="connsiteX70" fmla="*/ 511237 w 5535001"/>
                <a:gd name="connsiteY70" fmla="*/ 5512356 h 6250127"/>
                <a:gd name="connsiteX71" fmla="*/ 395572 w 5535001"/>
                <a:gd name="connsiteY71" fmla="*/ 5419757 h 6250127"/>
                <a:gd name="connsiteX72" fmla="*/ 284722 w 5535001"/>
                <a:gd name="connsiteY72" fmla="*/ 5321559 h 6250127"/>
                <a:gd name="connsiteX73" fmla="*/ 257513 w 5535001"/>
                <a:gd name="connsiteY73" fmla="*/ 5296477 h 6250127"/>
                <a:gd name="connsiteX74" fmla="*/ 243853 w 5535001"/>
                <a:gd name="connsiteY74" fmla="*/ 5283937 h 6250127"/>
                <a:gd name="connsiteX75" fmla="*/ 230752 w 5535001"/>
                <a:gd name="connsiteY75" fmla="*/ 5270836 h 6250127"/>
                <a:gd name="connsiteX76" fmla="*/ 178574 w 5535001"/>
                <a:gd name="connsiteY76" fmla="*/ 5218322 h 6250127"/>
                <a:gd name="connsiteX77" fmla="*/ 126508 w 5535001"/>
                <a:gd name="connsiteY77" fmla="*/ 5165584 h 6250127"/>
                <a:gd name="connsiteX78" fmla="*/ 76345 w 5535001"/>
                <a:gd name="connsiteY78" fmla="*/ 5111167 h 6250127"/>
                <a:gd name="connsiteX79" fmla="*/ 26407 w 5535001"/>
                <a:gd name="connsiteY79" fmla="*/ 5056413 h 6250127"/>
                <a:gd name="connsiteX80" fmla="*/ 0 w 5535001"/>
                <a:gd name="connsiteY80" fmla="*/ 5024776 h 6250127"/>
                <a:gd name="connsiteX81" fmla="*/ 0 w 5535001"/>
                <a:gd name="connsiteY81" fmla="*/ 4492798 h 6250127"/>
                <a:gd name="connsiteX82" fmla="*/ 28534 w 5535001"/>
                <a:gd name="connsiteY82" fmla="*/ 4537879 h 6250127"/>
                <a:gd name="connsiteX83" fmla="*/ 66604 w 5535001"/>
                <a:gd name="connsiteY83" fmla="*/ 4592745 h 6250127"/>
                <a:gd name="connsiteX84" fmla="*/ 104114 w 5535001"/>
                <a:gd name="connsiteY84" fmla="*/ 4647834 h 6250127"/>
                <a:gd name="connsiteX85" fmla="*/ 143751 w 5535001"/>
                <a:gd name="connsiteY85" fmla="*/ 4701580 h 6250127"/>
                <a:gd name="connsiteX86" fmla="*/ 182717 w 5535001"/>
                <a:gd name="connsiteY86" fmla="*/ 4755773 h 6250127"/>
                <a:gd name="connsiteX87" fmla="*/ 223810 w 5535001"/>
                <a:gd name="connsiteY87" fmla="*/ 4808399 h 6250127"/>
                <a:gd name="connsiteX88" fmla="*/ 264679 w 5535001"/>
                <a:gd name="connsiteY88" fmla="*/ 4861249 h 6250127"/>
                <a:gd name="connsiteX89" fmla="*/ 307788 w 5535001"/>
                <a:gd name="connsiteY89" fmla="*/ 4912420 h 6250127"/>
                <a:gd name="connsiteX90" fmla="*/ 351232 w 5535001"/>
                <a:gd name="connsiteY90" fmla="*/ 4963254 h 6250127"/>
                <a:gd name="connsiteX91" fmla="*/ 397028 w 5535001"/>
                <a:gd name="connsiteY91" fmla="*/ 5012185 h 6250127"/>
                <a:gd name="connsiteX92" fmla="*/ 443496 w 5535001"/>
                <a:gd name="connsiteY92" fmla="*/ 5060444 h 6250127"/>
                <a:gd name="connsiteX93" fmla="*/ 455140 w 5535001"/>
                <a:gd name="connsiteY93" fmla="*/ 5072537 h 6250127"/>
                <a:gd name="connsiteX94" fmla="*/ 467345 w 5535001"/>
                <a:gd name="connsiteY94" fmla="*/ 5083958 h 6250127"/>
                <a:gd name="connsiteX95" fmla="*/ 491755 w 5535001"/>
                <a:gd name="connsiteY95" fmla="*/ 5106912 h 6250127"/>
                <a:gd name="connsiteX96" fmla="*/ 540686 w 5535001"/>
                <a:gd name="connsiteY96" fmla="*/ 5152819 h 6250127"/>
                <a:gd name="connsiteX97" fmla="*/ 552890 w 5535001"/>
                <a:gd name="connsiteY97" fmla="*/ 5164353 h 6250127"/>
                <a:gd name="connsiteX98" fmla="*/ 565655 w 5535001"/>
                <a:gd name="connsiteY98" fmla="*/ 5175214 h 6250127"/>
                <a:gd name="connsiteX99" fmla="*/ 591072 w 5535001"/>
                <a:gd name="connsiteY99" fmla="*/ 5197048 h 6250127"/>
                <a:gd name="connsiteX100" fmla="*/ 694197 w 5535001"/>
                <a:gd name="connsiteY100" fmla="*/ 5283041 h 6250127"/>
                <a:gd name="connsiteX101" fmla="*/ 1146221 w 5535001"/>
                <a:gd name="connsiteY101" fmla="*/ 5573716 h 6250127"/>
                <a:gd name="connsiteX102" fmla="*/ 1650982 w 5535001"/>
                <a:gd name="connsiteY102" fmla="*/ 5758130 h 6250127"/>
                <a:gd name="connsiteX103" fmla="*/ 1716485 w 5535001"/>
                <a:gd name="connsiteY103" fmla="*/ 5772798 h 6250127"/>
                <a:gd name="connsiteX104" fmla="*/ 1782211 w 5535001"/>
                <a:gd name="connsiteY104" fmla="*/ 5786235 h 6250127"/>
                <a:gd name="connsiteX105" fmla="*/ 1848386 w 5535001"/>
                <a:gd name="connsiteY105" fmla="*/ 5796984 h 6250127"/>
                <a:gd name="connsiteX106" fmla="*/ 1881417 w 5535001"/>
                <a:gd name="connsiteY106" fmla="*/ 5802359 h 6250127"/>
                <a:gd name="connsiteX107" fmla="*/ 1914560 w 5535001"/>
                <a:gd name="connsiteY107" fmla="*/ 5807061 h 6250127"/>
                <a:gd name="connsiteX108" fmla="*/ 2047469 w 5535001"/>
                <a:gd name="connsiteY108" fmla="*/ 5821282 h 6250127"/>
                <a:gd name="connsiteX109" fmla="*/ 2180601 w 5535001"/>
                <a:gd name="connsiteY109" fmla="*/ 5828896 h 6250127"/>
                <a:gd name="connsiteX110" fmla="*/ 2313622 w 5535001"/>
                <a:gd name="connsiteY110" fmla="*/ 5830463 h 6250127"/>
                <a:gd name="connsiteX111" fmla="*/ 2380021 w 5535001"/>
                <a:gd name="connsiteY111" fmla="*/ 5828448 h 6250127"/>
                <a:gd name="connsiteX112" fmla="*/ 2446195 w 5535001"/>
                <a:gd name="connsiteY112" fmla="*/ 5826433 h 6250127"/>
                <a:gd name="connsiteX113" fmla="*/ 2513041 w 5535001"/>
                <a:gd name="connsiteY113" fmla="*/ 5822737 h 6250127"/>
                <a:gd name="connsiteX114" fmla="*/ 2580111 w 5535001"/>
                <a:gd name="connsiteY114" fmla="*/ 5818258 h 6250127"/>
                <a:gd name="connsiteX115" fmla="*/ 2613590 w 5535001"/>
                <a:gd name="connsiteY115" fmla="*/ 5816355 h 6250127"/>
                <a:gd name="connsiteX116" fmla="*/ 2646845 w 5535001"/>
                <a:gd name="connsiteY116" fmla="*/ 5813108 h 6250127"/>
                <a:gd name="connsiteX117" fmla="*/ 2713244 w 5535001"/>
                <a:gd name="connsiteY117" fmla="*/ 5806838 h 6250127"/>
                <a:gd name="connsiteX118" fmla="*/ 3230882 w 5535001"/>
                <a:gd name="connsiteY118" fmla="*/ 5721292 h 6250127"/>
                <a:gd name="connsiteX119" fmla="*/ 3720416 w 5535001"/>
                <a:gd name="connsiteY119" fmla="*/ 5556472 h 6250127"/>
                <a:gd name="connsiteX120" fmla="*/ 3837425 w 5535001"/>
                <a:gd name="connsiteY120" fmla="*/ 5499927 h 6250127"/>
                <a:gd name="connsiteX121" fmla="*/ 3951634 w 5535001"/>
                <a:gd name="connsiteY121" fmla="*/ 5436552 h 6250127"/>
                <a:gd name="connsiteX122" fmla="*/ 4007284 w 5535001"/>
                <a:gd name="connsiteY122" fmla="*/ 5401841 h 6250127"/>
                <a:gd name="connsiteX123" fmla="*/ 4035164 w 5535001"/>
                <a:gd name="connsiteY123" fmla="*/ 5384374 h 6250127"/>
                <a:gd name="connsiteX124" fmla="*/ 4049049 w 5535001"/>
                <a:gd name="connsiteY124" fmla="*/ 5375640 h 6250127"/>
                <a:gd name="connsiteX125" fmla="*/ 4062485 w 5535001"/>
                <a:gd name="connsiteY125" fmla="*/ 5366123 h 6250127"/>
                <a:gd name="connsiteX126" fmla="*/ 4116567 w 5535001"/>
                <a:gd name="connsiteY126" fmla="*/ 5328277 h 6250127"/>
                <a:gd name="connsiteX127" fmla="*/ 4169976 w 5535001"/>
                <a:gd name="connsiteY127" fmla="*/ 5289199 h 6250127"/>
                <a:gd name="connsiteX128" fmla="*/ 4222042 w 5535001"/>
                <a:gd name="connsiteY128" fmla="*/ 5247994 h 6250127"/>
                <a:gd name="connsiteX129" fmla="*/ 4273213 w 5535001"/>
                <a:gd name="connsiteY129" fmla="*/ 5205558 h 6250127"/>
                <a:gd name="connsiteX130" fmla="*/ 4323151 w 5535001"/>
                <a:gd name="connsiteY130" fmla="*/ 5161329 h 6250127"/>
                <a:gd name="connsiteX131" fmla="*/ 4371971 w 5535001"/>
                <a:gd name="connsiteY131" fmla="*/ 5116093 h 6250127"/>
                <a:gd name="connsiteX132" fmla="*/ 4546868 w 5535001"/>
                <a:gd name="connsiteY132" fmla="*/ 4924400 h 6250127"/>
                <a:gd name="connsiteX133" fmla="*/ 4675634 w 5535001"/>
                <a:gd name="connsiteY133" fmla="*/ 4715352 h 6250127"/>
                <a:gd name="connsiteX134" fmla="*/ 4700155 w 5535001"/>
                <a:gd name="connsiteY134" fmla="*/ 4659255 h 6250127"/>
                <a:gd name="connsiteX135" fmla="*/ 4721206 w 5535001"/>
                <a:gd name="connsiteY135" fmla="*/ 4600135 h 6250127"/>
                <a:gd name="connsiteX136" fmla="*/ 4740465 w 5535001"/>
                <a:gd name="connsiteY136" fmla="*/ 4538887 h 6250127"/>
                <a:gd name="connsiteX137" fmla="*/ 4758492 w 5535001"/>
                <a:gd name="connsiteY137" fmla="*/ 4475848 h 6250127"/>
                <a:gd name="connsiteX138" fmla="*/ 4891288 w 5535001"/>
                <a:gd name="connsiteY138" fmla="*/ 3930329 h 6250127"/>
                <a:gd name="connsiteX139" fmla="*/ 5066298 w 5535001"/>
                <a:gd name="connsiteY139" fmla="*/ 3382235 h 6250127"/>
                <a:gd name="connsiteX140" fmla="*/ 5156994 w 5535001"/>
                <a:gd name="connsiteY140" fmla="*/ 2898635 h 6250127"/>
                <a:gd name="connsiteX141" fmla="*/ 5083317 w 5535001"/>
                <a:gd name="connsiteY141" fmla="*/ 2402047 h 6250127"/>
                <a:gd name="connsiteX142" fmla="*/ 4871022 w 5535001"/>
                <a:gd name="connsiteY142" fmla="*/ 1926958 h 6250127"/>
                <a:gd name="connsiteX143" fmla="*/ 4727028 w 5535001"/>
                <a:gd name="connsiteY143" fmla="*/ 1703577 h 6250127"/>
                <a:gd name="connsiteX144" fmla="*/ 4563776 w 5535001"/>
                <a:gd name="connsiteY144" fmla="*/ 1490834 h 6250127"/>
                <a:gd name="connsiteX145" fmla="*/ 4370291 w 5535001"/>
                <a:gd name="connsiteY145" fmla="*/ 1300596 h 6250127"/>
                <a:gd name="connsiteX146" fmla="*/ 4266046 w 5535001"/>
                <a:gd name="connsiteY146" fmla="*/ 1214491 h 6250127"/>
                <a:gd name="connsiteX147" fmla="*/ 4212973 w 5535001"/>
                <a:gd name="connsiteY147" fmla="*/ 1173062 h 6250127"/>
                <a:gd name="connsiteX148" fmla="*/ 4157995 w 5535001"/>
                <a:gd name="connsiteY148" fmla="*/ 1134545 h 6250127"/>
                <a:gd name="connsiteX149" fmla="*/ 3697126 w 5535001"/>
                <a:gd name="connsiteY149" fmla="*/ 881044 h 6250127"/>
                <a:gd name="connsiteX150" fmla="*/ 3637670 w 5535001"/>
                <a:gd name="connsiteY150" fmla="*/ 856747 h 6250127"/>
                <a:gd name="connsiteX151" fmla="*/ 3608222 w 5535001"/>
                <a:gd name="connsiteY151" fmla="*/ 844318 h 6250127"/>
                <a:gd name="connsiteX152" fmla="*/ 3578214 w 5535001"/>
                <a:gd name="connsiteY152" fmla="*/ 833457 h 6250127"/>
                <a:gd name="connsiteX153" fmla="*/ 3518309 w 5535001"/>
                <a:gd name="connsiteY153" fmla="*/ 812294 h 6250127"/>
                <a:gd name="connsiteX154" fmla="*/ 3503417 w 5535001"/>
                <a:gd name="connsiteY154" fmla="*/ 806920 h 6250127"/>
                <a:gd name="connsiteX155" fmla="*/ 3489533 w 5535001"/>
                <a:gd name="connsiteY155" fmla="*/ 799642 h 6250127"/>
                <a:gd name="connsiteX156" fmla="*/ 3460869 w 5535001"/>
                <a:gd name="connsiteY156" fmla="*/ 787101 h 6250127"/>
                <a:gd name="connsiteX157" fmla="*/ 3402980 w 5535001"/>
                <a:gd name="connsiteY157" fmla="*/ 763475 h 6250127"/>
                <a:gd name="connsiteX158" fmla="*/ 3374092 w 5535001"/>
                <a:gd name="connsiteY158" fmla="*/ 751606 h 6250127"/>
                <a:gd name="connsiteX159" fmla="*/ 3344980 w 5535001"/>
                <a:gd name="connsiteY159" fmla="*/ 740409 h 6250127"/>
                <a:gd name="connsiteX160" fmla="*/ 3226627 w 5535001"/>
                <a:gd name="connsiteY160" fmla="*/ 700772 h 6250127"/>
                <a:gd name="connsiteX161" fmla="*/ 2735750 w 5535001"/>
                <a:gd name="connsiteY161" fmla="*/ 614667 h 6250127"/>
                <a:gd name="connsiteX162" fmla="*/ 2673158 w 5535001"/>
                <a:gd name="connsiteY162" fmla="*/ 610412 h 6250127"/>
                <a:gd name="connsiteX163" fmla="*/ 2610119 w 5535001"/>
                <a:gd name="connsiteY163" fmla="*/ 609628 h 6250127"/>
                <a:gd name="connsiteX164" fmla="*/ 2547080 w 5535001"/>
                <a:gd name="connsiteY164" fmla="*/ 608620 h 6250127"/>
                <a:gd name="connsiteX165" fmla="*/ 2516400 w 5535001"/>
                <a:gd name="connsiteY165" fmla="*/ 608844 h 6250127"/>
                <a:gd name="connsiteX166" fmla="*/ 2486280 w 5535001"/>
                <a:gd name="connsiteY166" fmla="*/ 609740 h 6250127"/>
                <a:gd name="connsiteX167" fmla="*/ 2426376 w 5535001"/>
                <a:gd name="connsiteY167" fmla="*/ 613099 h 6250127"/>
                <a:gd name="connsiteX168" fmla="*/ 2366920 w 5535001"/>
                <a:gd name="connsiteY168" fmla="*/ 618474 h 6250127"/>
                <a:gd name="connsiteX169" fmla="*/ 2337248 w 5535001"/>
                <a:gd name="connsiteY169" fmla="*/ 621497 h 6250127"/>
                <a:gd name="connsiteX170" fmla="*/ 2307800 w 5535001"/>
                <a:gd name="connsiteY170" fmla="*/ 625528 h 6250127"/>
                <a:gd name="connsiteX171" fmla="*/ 2278351 w 5535001"/>
                <a:gd name="connsiteY171" fmla="*/ 629559 h 6250127"/>
                <a:gd name="connsiteX172" fmla="*/ 2249127 w 5535001"/>
                <a:gd name="connsiteY172" fmla="*/ 634710 h 6250127"/>
                <a:gd name="connsiteX173" fmla="*/ 1796096 w 5535001"/>
                <a:gd name="connsiteY173" fmla="*/ 781726 h 6250127"/>
                <a:gd name="connsiteX174" fmla="*/ 1370833 w 5535001"/>
                <a:gd name="connsiteY174" fmla="*/ 1048663 h 6250127"/>
                <a:gd name="connsiteX175" fmla="*/ 959790 w 5535001"/>
                <a:gd name="connsiteY175" fmla="*/ 1390844 h 6250127"/>
                <a:gd name="connsiteX176" fmla="*/ 749062 w 5535001"/>
                <a:gd name="connsiteY176" fmla="*/ 1577611 h 6250127"/>
                <a:gd name="connsiteX177" fmla="*/ 524786 w 5535001"/>
                <a:gd name="connsiteY177" fmla="*/ 1763145 h 6250127"/>
                <a:gd name="connsiteX178" fmla="*/ 84071 w 5535001"/>
                <a:gd name="connsiteY178" fmla="*/ 2098496 h 6250127"/>
                <a:gd name="connsiteX179" fmla="*/ 0 w 5535001"/>
                <a:gd name="connsiteY179" fmla="*/ 2168094 h 6250127"/>
                <a:gd name="connsiteX180" fmla="*/ 0 w 5535001"/>
                <a:gd name="connsiteY180" fmla="*/ 1576676 h 6250127"/>
                <a:gd name="connsiteX181" fmla="*/ 174655 w 5535001"/>
                <a:gd name="connsiteY181" fmla="*/ 1387597 h 6250127"/>
                <a:gd name="connsiteX182" fmla="*/ 363661 w 5535001"/>
                <a:gd name="connsiteY182" fmla="*/ 1188626 h 6250127"/>
                <a:gd name="connsiteX183" fmla="*/ 458052 w 5535001"/>
                <a:gd name="connsiteY183" fmla="*/ 1086397 h 6250127"/>
                <a:gd name="connsiteX184" fmla="*/ 557257 w 5535001"/>
                <a:gd name="connsiteY184" fmla="*/ 981593 h 6250127"/>
                <a:gd name="connsiteX185" fmla="*/ 994165 w 5535001"/>
                <a:gd name="connsiteY185" fmla="*/ 578389 h 6250127"/>
                <a:gd name="connsiteX186" fmla="*/ 1520873 w 5535001"/>
                <a:gd name="connsiteY186" fmla="*/ 237215 h 6250127"/>
                <a:gd name="connsiteX187" fmla="*/ 2141748 w 5535001"/>
                <a:gd name="connsiteY187" fmla="*/ 31190 h 6250127"/>
                <a:gd name="connsiteX188" fmla="*/ 2182505 w 5535001"/>
                <a:gd name="connsiteY188" fmla="*/ 24360 h 6250127"/>
                <a:gd name="connsiteX189" fmla="*/ 2223374 w 5535001"/>
                <a:gd name="connsiteY189" fmla="*/ 18873 h 6250127"/>
                <a:gd name="connsiteX190" fmla="*/ 2264355 w 5535001"/>
                <a:gd name="connsiteY190" fmla="*/ 13611 h 6250127"/>
                <a:gd name="connsiteX191" fmla="*/ 2305336 w 5535001"/>
                <a:gd name="connsiteY191" fmla="*/ 9580 h 6250127"/>
                <a:gd name="connsiteX192" fmla="*/ 2387410 w 5535001"/>
                <a:gd name="connsiteY192" fmla="*/ 3645 h 6250127"/>
                <a:gd name="connsiteX193" fmla="*/ 2469373 w 5535001"/>
                <a:gd name="connsiteY193" fmla="*/ 622 h 62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5535001" h="6250127">
                  <a:moveTo>
                    <a:pt x="2510242" y="174"/>
                  </a:moveTo>
                  <a:cubicBezTo>
                    <a:pt x="2523902" y="-50"/>
                    <a:pt x="2537562" y="-162"/>
                    <a:pt x="2550551" y="510"/>
                  </a:cubicBezTo>
                  <a:lnTo>
                    <a:pt x="2629490" y="3757"/>
                  </a:lnTo>
                  <a:lnTo>
                    <a:pt x="2708317" y="7229"/>
                  </a:lnTo>
                  <a:cubicBezTo>
                    <a:pt x="2734630" y="8572"/>
                    <a:pt x="2760943" y="12155"/>
                    <a:pt x="2787256" y="14619"/>
                  </a:cubicBezTo>
                  <a:cubicBezTo>
                    <a:pt x="2997536" y="34885"/>
                    <a:pt x="3207144" y="77994"/>
                    <a:pt x="3408467" y="145064"/>
                  </a:cubicBezTo>
                  <a:lnTo>
                    <a:pt x="3557723" y="199593"/>
                  </a:lnTo>
                  <a:cubicBezTo>
                    <a:pt x="3570264" y="203848"/>
                    <a:pt x="3582245" y="209447"/>
                    <a:pt x="3594337" y="214597"/>
                  </a:cubicBezTo>
                  <a:lnTo>
                    <a:pt x="3630616" y="230385"/>
                  </a:lnTo>
                  <a:lnTo>
                    <a:pt x="3703172" y="262073"/>
                  </a:lnTo>
                  <a:cubicBezTo>
                    <a:pt x="3715265" y="267335"/>
                    <a:pt x="3727358" y="272598"/>
                    <a:pt x="3739003" y="278756"/>
                  </a:cubicBezTo>
                  <a:cubicBezTo>
                    <a:pt x="3744937" y="281667"/>
                    <a:pt x="3750984" y="284131"/>
                    <a:pt x="3756806" y="287266"/>
                  </a:cubicBezTo>
                  <a:cubicBezTo>
                    <a:pt x="3762517" y="290513"/>
                    <a:pt x="3768115" y="294208"/>
                    <a:pt x="3773714" y="297567"/>
                  </a:cubicBezTo>
                  <a:lnTo>
                    <a:pt x="3840784" y="339332"/>
                  </a:lnTo>
                  <a:cubicBezTo>
                    <a:pt x="3851869" y="346386"/>
                    <a:pt x="3863290" y="352881"/>
                    <a:pt x="3873927" y="360495"/>
                  </a:cubicBezTo>
                  <a:lnTo>
                    <a:pt x="3906062" y="383001"/>
                  </a:lnTo>
                  <a:lnTo>
                    <a:pt x="3969662" y="428572"/>
                  </a:lnTo>
                  <a:cubicBezTo>
                    <a:pt x="4137281" y="552188"/>
                    <a:pt x="4285417" y="693270"/>
                    <a:pt x="4423029" y="837600"/>
                  </a:cubicBezTo>
                  <a:cubicBezTo>
                    <a:pt x="4440160" y="855739"/>
                    <a:pt x="4457404" y="873766"/>
                    <a:pt x="4474647" y="891569"/>
                  </a:cubicBezTo>
                  <a:lnTo>
                    <a:pt x="4524250" y="946883"/>
                  </a:lnTo>
                  <a:lnTo>
                    <a:pt x="4573965" y="1001748"/>
                  </a:lnTo>
                  <a:cubicBezTo>
                    <a:pt x="4590760" y="1019887"/>
                    <a:pt x="4605988" y="1039146"/>
                    <a:pt x="4622224" y="1057509"/>
                  </a:cubicBezTo>
                  <a:cubicBezTo>
                    <a:pt x="4653911" y="1094907"/>
                    <a:pt x="4686831" y="1131409"/>
                    <a:pt x="4717510" y="1169143"/>
                  </a:cubicBezTo>
                  <a:cubicBezTo>
                    <a:pt x="4733186" y="1187730"/>
                    <a:pt x="4748862" y="1206430"/>
                    <a:pt x="4764986" y="1224681"/>
                  </a:cubicBezTo>
                  <a:cubicBezTo>
                    <a:pt x="4780886" y="1243044"/>
                    <a:pt x="4797233" y="1261071"/>
                    <a:pt x="4813021" y="1279994"/>
                  </a:cubicBezTo>
                  <a:cubicBezTo>
                    <a:pt x="4877292" y="1354230"/>
                    <a:pt x="4941339" y="1428914"/>
                    <a:pt x="5001915" y="1506846"/>
                  </a:cubicBezTo>
                  <a:cubicBezTo>
                    <a:pt x="5062603" y="1584665"/>
                    <a:pt x="5118252" y="1666739"/>
                    <a:pt x="5170542" y="1751165"/>
                  </a:cubicBezTo>
                  <a:cubicBezTo>
                    <a:pt x="5274898" y="1920240"/>
                    <a:pt x="5363579" y="2101295"/>
                    <a:pt x="5428969" y="2293660"/>
                  </a:cubicBezTo>
                  <a:cubicBezTo>
                    <a:pt x="5494136" y="2485801"/>
                    <a:pt x="5533102" y="2690819"/>
                    <a:pt x="5534893" y="2899307"/>
                  </a:cubicBezTo>
                  <a:cubicBezTo>
                    <a:pt x="5536124" y="3003439"/>
                    <a:pt x="5526831" y="3108132"/>
                    <a:pt x="5508804" y="3211144"/>
                  </a:cubicBezTo>
                  <a:cubicBezTo>
                    <a:pt x="5490441" y="3314157"/>
                    <a:pt x="5462336" y="3415490"/>
                    <a:pt x="5426282" y="3513352"/>
                  </a:cubicBezTo>
                  <a:cubicBezTo>
                    <a:pt x="5363355" y="3684890"/>
                    <a:pt x="5302219" y="3856428"/>
                    <a:pt x="5248250" y="4030542"/>
                  </a:cubicBezTo>
                  <a:lnTo>
                    <a:pt x="5208612" y="4161771"/>
                  </a:lnTo>
                  <a:lnTo>
                    <a:pt x="5170318" y="4294680"/>
                  </a:lnTo>
                  <a:lnTo>
                    <a:pt x="5132248" y="4430164"/>
                  </a:lnTo>
                  <a:lnTo>
                    <a:pt x="5112765" y="4498914"/>
                  </a:lnTo>
                  <a:lnTo>
                    <a:pt x="5091715" y="4569119"/>
                  </a:lnTo>
                  <a:cubicBezTo>
                    <a:pt x="5085221" y="4592297"/>
                    <a:pt x="5076823" y="4616482"/>
                    <a:pt x="5068985" y="4640220"/>
                  </a:cubicBezTo>
                  <a:cubicBezTo>
                    <a:pt x="5060699" y="4664182"/>
                    <a:pt x="5053981" y="4687807"/>
                    <a:pt x="5043904" y="4712105"/>
                  </a:cubicBezTo>
                  <a:lnTo>
                    <a:pt x="5015799" y="4784438"/>
                  </a:lnTo>
                  <a:cubicBezTo>
                    <a:pt x="5005274" y="4808511"/>
                    <a:pt x="4993965" y="4832473"/>
                    <a:pt x="4982880" y="4856435"/>
                  </a:cubicBezTo>
                  <a:cubicBezTo>
                    <a:pt x="4936524" y="4951273"/>
                    <a:pt x="4881099" y="5044096"/>
                    <a:pt x="4817276" y="5125275"/>
                  </a:cubicBezTo>
                  <a:cubicBezTo>
                    <a:pt x="4755244" y="5208805"/>
                    <a:pt x="4686943" y="5282817"/>
                    <a:pt x="4618753" y="5355374"/>
                  </a:cubicBezTo>
                  <a:cubicBezTo>
                    <a:pt x="4602069" y="5374073"/>
                    <a:pt x="4584154" y="5391092"/>
                    <a:pt x="4566575" y="5408560"/>
                  </a:cubicBezTo>
                  <a:lnTo>
                    <a:pt x="4513837" y="5461186"/>
                  </a:lnTo>
                  <a:cubicBezTo>
                    <a:pt x="4496593" y="5479101"/>
                    <a:pt x="4477894" y="5495560"/>
                    <a:pt x="4459531" y="5512580"/>
                  </a:cubicBezTo>
                  <a:lnTo>
                    <a:pt x="4404554" y="5563526"/>
                  </a:lnTo>
                  <a:cubicBezTo>
                    <a:pt x="4386527" y="5580770"/>
                    <a:pt x="4366932" y="5596670"/>
                    <a:pt x="4348009" y="5613017"/>
                  </a:cubicBezTo>
                  <a:lnTo>
                    <a:pt x="4290568" y="5661948"/>
                  </a:lnTo>
                  <a:lnTo>
                    <a:pt x="4276124" y="5674153"/>
                  </a:lnTo>
                  <a:lnTo>
                    <a:pt x="4261120" y="5685798"/>
                  </a:lnTo>
                  <a:lnTo>
                    <a:pt x="4231112" y="5708976"/>
                  </a:lnTo>
                  <a:lnTo>
                    <a:pt x="4170984" y="5755443"/>
                  </a:lnTo>
                  <a:cubicBezTo>
                    <a:pt x="4130227" y="5785563"/>
                    <a:pt x="4087790" y="5813892"/>
                    <a:pt x="4046025" y="5843228"/>
                  </a:cubicBezTo>
                  <a:cubicBezTo>
                    <a:pt x="4002917" y="5870437"/>
                    <a:pt x="3959248" y="5897309"/>
                    <a:pt x="3915356" y="5923735"/>
                  </a:cubicBezTo>
                  <a:cubicBezTo>
                    <a:pt x="3737659" y="6026299"/>
                    <a:pt x="3544847" y="6106022"/>
                    <a:pt x="3346323" y="6158872"/>
                  </a:cubicBezTo>
                  <a:cubicBezTo>
                    <a:pt x="3147800" y="6211946"/>
                    <a:pt x="2944462" y="6239714"/>
                    <a:pt x="2743476" y="6247328"/>
                  </a:cubicBezTo>
                  <a:lnTo>
                    <a:pt x="2668120" y="6249344"/>
                  </a:lnTo>
                  <a:lnTo>
                    <a:pt x="2630498" y="6250127"/>
                  </a:lnTo>
                  <a:lnTo>
                    <a:pt x="2592988" y="6249568"/>
                  </a:lnTo>
                  <a:lnTo>
                    <a:pt x="2518080" y="6247777"/>
                  </a:lnTo>
                  <a:cubicBezTo>
                    <a:pt x="2493110" y="6247105"/>
                    <a:pt x="2468365" y="6246881"/>
                    <a:pt x="2442948" y="6244529"/>
                  </a:cubicBezTo>
                  <a:cubicBezTo>
                    <a:pt x="2392337" y="6240722"/>
                    <a:pt x="2341950" y="6237699"/>
                    <a:pt x="2291676" y="6232213"/>
                  </a:cubicBezTo>
                  <a:lnTo>
                    <a:pt x="2141412" y="6212394"/>
                  </a:lnTo>
                  <a:lnTo>
                    <a:pt x="1992715" y="6184961"/>
                  </a:lnTo>
                  <a:cubicBezTo>
                    <a:pt x="1943561" y="6173988"/>
                    <a:pt x="1894630" y="6162231"/>
                    <a:pt x="1845811" y="6151034"/>
                  </a:cubicBezTo>
                  <a:cubicBezTo>
                    <a:pt x="1797215" y="6138829"/>
                    <a:pt x="1749180" y="6123938"/>
                    <a:pt x="1701033" y="6110724"/>
                  </a:cubicBezTo>
                  <a:cubicBezTo>
                    <a:pt x="1676847" y="6104566"/>
                    <a:pt x="1653334" y="6095833"/>
                    <a:pt x="1629484" y="6088219"/>
                  </a:cubicBezTo>
                  <a:lnTo>
                    <a:pt x="1558383" y="6064929"/>
                  </a:lnTo>
                  <a:cubicBezTo>
                    <a:pt x="1369713" y="6000210"/>
                    <a:pt x="1186978" y="5921271"/>
                    <a:pt x="1011968" y="5828896"/>
                  </a:cubicBezTo>
                  <a:cubicBezTo>
                    <a:pt x="837071" y="5736408"/>
                    <a:pt x="668556" y="5631940"/>
                    <a:pt x="511237" y="5512356"/>
                  </a:cubicBezTo>
                  <a:cubicBezTo>
                    <a:pt x="471152" y="5483468"/>
                    <a:pt x="433642" y="5451220"/>
                    <a:pt x="395572" y="5419757"/>
                  </a:cubicBezTo>
                  <a:cubicBezTo>
                    <a:pt x="356831" y="5388965"/>
                    <a:pt x="321112" y="5354926"/>
                    <a:pt x="284722" y="5321559"/>
                  </a:cubicBezTo>
                  <a:lnTo>
                    <a:pt x="257513" y="5296477"/>
                  </a:lnTo>
                  <a:lnTo>
                    <a:pt x="243853" y="5283937"/>
                  </a:lnTo>
                  <a:lnTo>
                    <a:pt x="230752" y="5270836"/>
                  </a:lnTo>
                  <a:lnTo>
                    <a:pt x="178574" y="5218322"/>
                  </a:lnTo>
                  <a:cubicBezTo>
                    <a:pt x="161331" y="5200631"/>
                    <a:pt x="143191" y="5183948"/>
                    <a:pt x="126508" y="5165584"/>
                  </a:cubicBezTo>
                  <a:lnTo>
                    <a:pt x="76345" y="5111167"/>
                  </a:lnTo>
                  <a:cubicBezTo>
                    <a:pt x="59774" y="5092916"/>
                    <a:pt x="42530" y="5075112"/>
                    <a:pt x="26407" y="5056413"/>
                  </a:cubicBezTo>
                  <a:lnTo>
                    <a:pt x="0" y="5024776"/>
                  </a:lnTo>
                  <a:lnTo>
                    <a:pt x="0" y="4492798"/>
                  </a:lnTo>
                  <a:lnTo>
                    <a:pt x="28534" y="4537879"/>
                  </a:lnTo>
                  <a:cubicBezTo>
                    <a:pt x="41299" y="4556130"/>
                    <a:pt x="54175" y="4574382"/>
                    <a:pt x="66604" y="4592745"/>
                  </a:cubicBezTo>
                  <a:lnTo>
                    <a:pt x="104114" y="4647834"/>
                  </a:lnTo>
                  <a:lnTo>
                    <a:pt x="143751" y="4701580"/>
                  </a:lnTo>
                  <a:cubicBezTo>
                    <a:pt x="156964" y="4719495"/>
                    <a:pt x="169728" y="4737746"/>
                    <a:pt x="182717" y="4755773"/>
                  </a:cubicBezTo>
                  <a:lnTo>
                    <a:pt x="223810" y="4808399"/>
                  </a:lnTo>
                  <a:lnTo>
                    <a:pt x="264679" y="4861249"/>
                  </a:lnTo>
                  <a:cubicBezTo>
                    <a:pt x="278563" y="4878717"/>
                    <a:pt x="293455" y="4895288"/>
                    <a:pt x="307788" y="4912420"/>
                  </a:cubicBezTo>
                  <a:lnTo>
                    <a:pt x="351232" y="4963254"/>
                  </a:lnTo>
                  <a:cubicBezTo>
                    <a:pt x="365788" y="4980162"/>
                    <a:pt x="381688" y="4995837"/>
                    <a:pt x="397028" y="5012185"/>
                  </a:cubicBezTo>
                  <a:lnTo>
                    <a:pt x="443496" y="5060444"/>
                  </a:lnTo>
                  <a:lnTo>
                    <a:pt x="455140" y="5072537"/>
                  </a:lnTo>
                  <a:lnTo>
                    <a:pt x="467345" y="5083958"/>
                  </a:lnTo>
                  <a:lnTo>
                    <a:pt x="491755" y="5106912"/>
                  </a:lnTo>
                  <a:lnTo>
                    <a:pt x="540686" y="5152819"/>
                  </a:lnTo>
                  <a:lnTo>
                    <a:pt x="552890" y="5164353"/>
                  </a:lnTo>
                  <a:lnTo>
                    <a:pt x="565655" y="5175214"/>
                  </a:lnTo>
                  <a:lnTo>
                    <a:pt x="591072" y="5197048"/>
                  </a:lnTo>
                  <a:cubicBezTo>
                    <a:pt x="624999" y="5226160"/>
                    <a:pt x="658366" y="5256056"/>
                    <a:pt x="694197" y="5283041"/>
                  </a:cubicBezTo>
                  <a:cubicBezTo>
                    <a:pt x="834272" y="5394675"/>
                    <a:pt x="985207" y="5493881"/>
                    <a:pt x="1146221" y="5573716"/>
                  </a:cubicBezTo>
                  <a:cubicBezTo>
                    <a:pt x="1307122" y="5653774"/>
                    <a:pt x="1476869" y="5715918"/>
                    <a:pt x="1650982" y="5758130"/>
                  </a:cubicBezTo>
                  <a:lnTo>
                    <a:pt x="1716485" y="5772798"/>
                  </a:lnTo>
                  <a:cubicBezTo>
                    <a:pt x="1738431" y="5777390"/>
                    <a:pt x="1759929" y="5783100"/>
                    <a:pt x="1782211" y="5786235"/>
                  </a:cubicBezTo>
                  <a:lnTo>
                    <a:pt x="1848386" y="5796984"/>
                  </a:lnTo>
                  <a:lnTo>
                    <a:pt x="1881417" y="5802359"/>
                  </a:lnTo>
                  <a:cubicBezTo>
                    <a:pt x="1892390" y="5804151"/>
                    <a:pt x="1903363" y="5806054"/>
                    <a:pt x="1914560" y="5807061"/>
                  </a:cubicBezTo>
                  <a:cubicBezTo>
                    <a:pt x="1959012" y="5811765"/>
                    <a:pt x="2003241" y="5817251"/>
                    <a:pt x="2047469" y="5821282"/>
                  </a:cubicBezTo>
                  <a:lnTo>
                    <a:pt x="2180601" y="5828896"/>
                  </a:lnTo>
                  <a:lnTo>
                    <a:pt x="2313622" y="5830463"/>
                  </a:lnTo>
                  <a:cubicBezTo>
                    <a:pt x="2335680" y="5830799"/>
                    <a:pt x="2357962" y="5829008"/>
                    <a:pt x="2380021" y="5828448"/>
                  </a:cubicBezTo>
                  <a:lnTo>
                    <a:pt x="2446195" y="5826433"/>
                  </a:lnTo>
                  <a:cubicBezTo>
                    <a:pt x="2468029" y="5826208"/>
                    <a:pt x="2490647" y="5824193"/>
                    <a:pt x="2513041" y="5822737"/>
                  </a:cubicBezTo>
                  <a:lnTo>
                    <a:pt x="2580111" y="5818258"/>
                  </a:lnTo>
                  <a:lnTo>
                    <a:pt x="2613590" y="5816355"/>
                  </a:lnTo>
                  <a:lnTo>
                    <a:pt x="2646845" y="5813108"/>
                  </a:lnTo>
                  <a:cubicBezTo>
                    <a:pt x="2669016" y="5810869"/>
                    <a:pt x="2691074" y="5808741"/>
                    <a:pt x="2713244" y="5806838"/>
                  </a:cubicBezTo>
                  <a:cubicBezTo>
                    <a:pt x="2889933" y="5789371"/>
                    <a:pt x="3062815" y="5762050"/>
                    <a:pt x="3230882" y="5721292"/>
                  </a:cubicBezTo>
                  <a:cubicBezTo>
                    <a:pt x="3398837" y="5680423"/>
                    <a:pt x="3562426" y="5626902"/>
                    <a:pt x="3720416" y="5556472"/>
                  </a:cubicBezTo>
                  <a:cubicBezTo>
                    <a:pt x="3759381" y="5537997"/>
                    <a:pt x="3798347" y="5518962"/>
                    <a:pt x="3837425" y="5499927"/>
                  </a:cubicBezTo>
                  <a:cubicBezTo>
                    <a:pt x="3875271" y="5478765"/>
                    <a:pt x="3913900" y="5458610"/>
                    <a:pt x="3951634" y="5436552"/>
                  </a:cubicBezTo>
                  <a:lnTo>
                    <a:pt x="4007284" y="5401841"/>
                  </a:lnTo>
                  <a:lnTo>
                    <a:pt x="4035164" y="5384374"/>
                  </a:lnTo>
                  <a:lnTo>
                    <a:pt x="4049049" y="5375640"/>
                  </a:lnTo>
                  <a:lnTo>
                    <a:pt x="4062485" y="5366123"/>
                  </a:lnTo>
                  <a:lnTo>
                    <a:pt x="4116567" y="5328277"/>
                  </a:lnTo>
                  <a:cubicBezTo>
                    <a:pt x="4134594" y="5315624"/>
                    <a:pt x="4152957" y="5303420"/>
                    <a:pt x="4169976" y="5289199"/>
                  </a:cubicBezTo>
                  <a:lnTo>
                    <a:pt x="4222042" y="5247994"/>
                  </a:lnTo>
                  <a:cubicBezTo>
                    <a:pt x="4239398" y="5234222"/>
                    <a:pt x="4256865" y="5220562"/>
                    <a:pt x="4273213" y="5205558"/>
                  </a:cubicBezTo>
                  <a:lnTo>
                    <a:pt x="4323151" y="5161329"/>
                  </a:lnTo>
                  <a:cubicBezTo>
                    <a:pt x="4339611" y="5146437"/>
                    <a:pt x="4356631" y="5131881"/>
                    <a:pt x="4371971" y="5116093"/>
                  </a:cubicBezTo>
                  <a:cubicBezTo>
                    <a:pt x="4435457" y="5054398"/>
                    <a:pt x="4496258" y="4991135"/>
                    <a:pt x="4546868" y="4924400"/>
                  </a:cubicBezTo>
                  <a:cubicBezTo>
                    <a:pt x="4600054" y="4858450"/>
                    <a:pt x="4640699" y="4788916"/>
                    <a:pt x="4675634" y="4715352"/>
                  </a:cubicBezTo>
                  <a:lnTo>
                    <a:pt x="4700155" y="4659255"/>
                  </a:lnTo>
                  <a:lnTo>
                    <a:pt x="4721206" y="4600135"/>
                  </a:lnTo>
                  <a:cubicBezTo>
                    <a:pt x="4728707" y="4580988"/>
                    <a:pt x="4733970" y="4559266"/>
                    <a:pt x="4740465" y="4538887"/>
                  </a:cubicBezTo>
                  <a:cubicBezTo>
                    <a:pt x="4746623" y="4518061"/>
                    <a:pt x="4753005" y="4497906"/>
                    <a:pt x="4758492" y="4475848"/>
                  </a:cubicBezTo>
                  <a:cubicBezTo>
                    <a:pt x="4803168" y="4303637"/>
                    <a:pt x="4840902" y="4115080"/>
                    <a:pt x="4891288" y="3930329"/>
                  </a:cubicBezTo>
                  <a:cubicBezTo>
                    <a:pt x="4940891" y="3744906"/>
                    <a:pt x="5000235" y="3562059"/>
                    <a:pt x="5066298" y="3382235"/>
                  </a:cubicBezTo>
                  <a:cubicBezTo>
                    <a:pt x="5124186" y="3226932"/>
                    <a:pt x="5154530" y="3064015"/>
                    <a:pt x="5156994" y="2898635"/>
                  </a:cubicBezTo>
                  <a:cubicBezTo>
                    <a:pt x="5159681" y="2733255"/>
                    <a:pt x="5132920" y="2565636"/>
                    <a:pt x="5083317" y="2402047"/>
                  </a:cubicBezTo>
                  <a:cubicBezTo>
                    <a:pt x="5033938" y="2238123"/>
                    <a:pt x="4960150" y="2079013"/>
                    <a:pt x="4871022" y="1926958"/>
                  </a:cubicBezTo>
                  <a:cubicBezTo>
                    <a:pt x="4826570" y="1850818"/>
                    <a:pt x="4777415" y="1776918"/>
                    <a:pt x="4727028" y="1703577"/>
                  </a:cubicBezTo>
                  <a:cubicBezTo>
                    <a:pt x="4676418" y="1630349"/>
                    <a:pt x="4622784" y="1558464"/>
                    <a:pt x="4563776" y="1490834"/>
                  </a:cubicBezTo>
                  <a:cubicBezTo>
                    <a:pt x="4503647" y="1423764"/>
                    <a:pt x="4439041" y="1359157"/>
                    <a:pt x="4370291" y="1300596"/>
                  </a:cubicBezTo>
                  <a:cubicBezTo>
                    <a:pt x="4336812" y="1270141"/>
                    <a:pt x="4301541" y="1242148"/>
                    <a:pt x="4266046" y="1214491"/>
                  </a:cubicBezTo>
                  <a:cubicBezTo>
                    <a:pt x="4248355" y="1200607"/>
                    <a:pt x="4230776" y="1186611"/>
                    <a:pt x="4212973" y="1173062"/>
                  </a:cubicBezTo>
                  <a:cubicBezTo>
                    <a:pt x="4194722" y="1160074"/>
                    <a:pt x="4176359" y="1147197"/>
                    <a:pt x="4157995" y="1134545"/>
                  </a:cubicBezTo>
                  <a:cubicBezTo>
                    <a:pt x="4011426" y="1031980"/>
                    <a:pt x="3855004" y="948562"/>
                    <a:pt x="3697126" y="881044"/>
                  </a:cubicBezTo>
                  <a:lnTo>
                    <a:pt x="3637670" y="856747"/>
                  </a:lnTo>
                  <a:lnTo>
                    <a:pt x="3608222" y="844318"/>
                  </a:lnTo>
                  <a:cubicBezTo>
                    <a:pt x="3598480" y="840063"/>
                    <a:pt x="3588179" y="837040"/>
                    <a:pt x="3578214" y="833457"/>
                  </a:cubicBezTo>
                  <a:lnTo>
                    <a:pt x="3518309" y="812294"/>
                  </a:lnTo>
                  <a:cubicBezTo>
                    <a:pt x="3513383" y="810503"/>
                    <a:pt x="3508344" y="808823"/>
                    <a:pt x="3503417" y="806920"/>
                  </a:cubicBezTo>
                  <a:cubicBezTo>
                    <a:pt x="3498603" y="804792"/>
                    <a:pt x="3494236" y="801993"/>
                    <a:pt x="3489533" y="799642"/>
                  </a:cubicBezTo>
                  <a:cubicBezTo>
                    <a:pt x="3480240" y="794827"/>
                    <a:pt x="3470498" y="791020"/>
                    <a:pt x="3460869" y="787101"/>
                  </a:cubicBezTo>
                  <a:lnTo>
                    <a:pt x="3402980" y="763475"/>
                  </a:lnTo>
                  <a:lnTo>
                    <a:pt x="3374092" y="751606"/>
                  </a:lnTo>
                  <a:cubicBezTo>
                    <a:pt x="3364462" y="747688"/>
                    <a:pt x="3354945" y="743433"/>
                    <a:pt x="3344980" y="740409"/>
                  </a:cubicBezTo>
                  <a:lnTo>
                    <a:pt x="3226627" y="700772"/>
                  </a:lnTo>
                  <a:cubicBezTo>
                    <a:pt x="3067405" y="652849"/>
                    <a:pt x="2902697" y="625192"/>
                    <a:pt x="2735750" y="614667"/>
                  </a:cubicBezTo>
                  <a:cubicBezTo>
                    <a:pt x="2714811" y="613435"/>
                    <a:pt x="2694209" y="610860"/>
                    <a:pt x="2673158" y="610412"/>
                  </a:cubicBezTo>
                  <a:lnTo>
                    <a:pt x="2610119" y="609628"/>
                  </a:lnTo>
                  <a:lnTo>
                    <a:pt x="2547080" y="608620"/>
                  </a:lnTo>
                  <a:cubicBezTo>
                    <a:pt x="2536443" y="608173"/>
                    <a:pt x="2526365" y="608397"/>
                    <a:pt x="2516400" y="608844"/>
                  </a:cubicBezTo>
                  <a:lnTo>
                    <a:pt x="2486280" y="609740"/>
                  </a:lnTo>
                  <a:cubicBezTo>
                    <a:pt x="2466125" y="609852"/>
                    <a:pt x="2446307" y="611868"/>
                    <a:pt x="2426376" y="613099"/>
                  </a:cubicBezTo>
                  <a:cubicBezTo>
                    <a:pt x="2406333" y="613995"/>
                    <a:pt x="2386627" y="616458"/>
                    <a:pt x="2366920" y="618474"/>
                  </a:cubicBezTo>
                  <a:cubicBezTo>
                    <a:pt x="2357066" y="619482"/>
                    <a:pt x="2347101" y="620153"/>
                    <a:pt x="2337248" y="621497"/>
                  </a:cubicBezTo>
                  <a:lnTo>
                    <a:pt x="2307800" y="625528"/>
                  </a:lnTo>
                  <a:lnTo>
                    <a:pt x="2278351" y="629559"/>
                  </a:lnTo>
                  <a:lnTo>
                    <a:pt x="2249127" y="634710"/>
                  </a:lnTo>
                  <a:cubicBezTo>
                    <a:pt x="2093377" y="661918"/>
                    <a:pt x="1942329" y="710849"/>
                    <a:pt x="1796096" y="781726"/>
                  </a:cubicBezTo>
                  <a:cubicBezTo>
                    <a:pt x="1649751" y="852268"/>
                    <a:pt x="1508892" y="944307"/>
                    <a:pt x="1370833" y="1048663"/>
                  </a:cubicBezTo>
                  <a:cubicBezTo>
                    <a:pt x="1232774" y="1153244"/>
                    <a:pt x="1097290" y="1269917"/>
                    <a:pt x="959790" y="1390844"/>
                  </a:cubicBezTo>
                  <a:lnTo>
                    <a:pt x="749062" y="1577611"/>
                  </a:lnTo>
                  <a:cubicBezTo>
                    <a:pt x="674602" y="1642329"/>
                    <a:pt x="599806" y="1704137"/>
                    <a:pt x="524786" y="1763145"/>
                  </a:cubicBezTo>
                  <a:cubicBezTo>
                    <a:pt x="374858" y="1881498"/>
                    <a:pt x="223810" y="1987422"/>
                    <a:pt x="84071" y="2098496"/>
                  </a:cubicBezTo>
                  <a:lnTo>
                    <a:pt x="0" y="2168094"/>
                  </a:lnTo>
                  <a:lnTo>
                    <a:pt x="0" y="1576676"/>
                  </a:lnTo>
                  <a:lnTo>
                    <a:pt x="174655" y="1387597"/>
                  </a:lnTo>
                  <a:cubicBezTo>
                    <a:pt x="238926" y="1320079"/>
                    <a:pt x="302749" y="1254577"/>
                    <a:pt x="363661" y="1188626"/>
                  </a:cubicBezTo>
                  <a:lnTo>
                    <a:pt x="458052" y="1086397"/>
                  </a:lnTo>
                  <a:cubicBezTo>
                    <a:pt x="490635" y="1051351"/>
                    <a:pt x="523666" y="1016416"/>
                    <a:pt x="557257" y="981593"/>
                  </a:cubicBezTo>
                  <a:cubicBezTo>
                    <a:pt x="691510" y="842414"/>
                    <a:pt x="835055" y="705699"/>
                    <a:pt x="994165" y="578389"/>
                  </a:cubicBezTo>
                  <a:cubicBezTo>
                    <a:pt x="1152939" y="451190"/>
                    <a:pt x="1328060" y="333398"/>
                    <a:pt x="1520873" y="237215"/>
                  </a:cubicBezTo>
                  <a:cubicBezTo>
                    <a:pt x="1713238" y="141033"/>
                    <a:pt x="1924302" y="68028"/>
                    <a:pt x="2141748" y="31190"/>
                  </a:cubicBezTo>
                  <a:lnTo>
                    <a:pt x="2182505" y="24360"/>
                  </a:lnTo>
                  <a:cubicBezTo>
                    <a:pt x="2196165" y="22344"/>
                    <a:pt x="2209826" y="20665"/>
                    <a:pt x="2223374" y="18873"/>
                  </a:cubicBezTo>
                  <a:lnTo>
                    <a:pt x="2264355" y="13611"/>
                  </a:lnTo>
                  <a:cubicBezTo>
                    <a:pt x="2278015" y="11931"/>
                    <a:pt x="2291676" y="10924"/>
                    <a:pt x="2305336" y="9580"/>
                  </a:cubicBezTo>
                  <a:cubicBezTo>
                    <a:pt x="2332657" y="7229"/>
                    <a:pt x="2360090" y="4653"/>
                    <a:pt x="2387410" y="3645"/>
                  </a:cubicBezTo>
                  <a:cubicBezTo>
                    <a:pt x="2414731" y="2414"/>
                    <a:pt x="2442164" y="510"/>
                    <a:pt x="2469373" y="622"/>
                  </a:cubicBezTo>
                  <a:close/>
                </a:path>
              </a:pathLst>
            </a:custGeom>
            <a:gradFill>
              <a:gsLst>
                <a:gs pos="37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67C4629D-4AB7-48D4-A61B-1AE1837A78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646908" cy="6130481"/>
            </a:xfrm>
            <a:custGeom>
              <a:avLst/>
              <a:gdLst>
                <a:gd name="connsiteX0" fmla="*/ 2616837 w 5646908"/>
                <a:gd name="connsiteY0" fmla="*/ 0 h 6130481"/>
                <a:gd name="connsiteX1" fmla="*/ 4918721 w 5646908"/>
                <a:gd name="connsiteY1" fmla="*/ 1134258 h 6130481"/>
                <a:gd name="connsiteX2" fmla="*/ 5539036 w 5646908"/>
                <a:gd name="connsiteY2" fmla="*/ 3362353 h 6130481"/>
                <a:gd name="connsiteX3" fmla="*/ 4712024 w 5646908"/>
                <a:gd name="connsiteY3" fmla="*/ 5293280 h 6130481"/>
                <a:gd name="connsiteX4" fmla="*/ 2547864 w 5646908"/>
                <a:gd name="connsiteY4" fmla="*/ 6130481 h 6130481"/>
                <a:gd name="connsiteX5" fmla="*/ 263223 w 5646908"/>
                <a:gd name="connsiteY5" fmla="*/ 5212325 h 6130481"/>
                <a:gd name="connsiteX6" fmla="*/ 49974 w 5646908"/>
                <a:gd name="connsiteY6" fmla="*/ 4985345 h 6130481"/>
                <a:gd name="connsiteX7" fmla="*/ 0 w 5646908"/>
                <a:gd name="connsiteY7" fmla="*/ 4920618 h 6130481"/>
                <a:gd name="connsiteX8" fmla="*/ 0 w 5646908"/>
                <a:gd name="connsiteY8" fmla="*/ 3760303 h 6130481"/>
                <a:gd name="connsiteX9" fmla="*/ 80488 w 5646908"/>
                <a:gd name="connsiteY9" fmla="*/ 3974159 h 6130481"/>
                <a:gd name="connsiteX10" fmla="*/ 664748 w 5646908"/>
                <a:gd name="connsiteY10" fmla="*/ 4813600 h 6130481"/>
                <a:gd name="connsiteX11" fmla="*/ 2548087 w 5646908"/>
                <a:gd name="connsiteY11" fmla="*/ 5570406 h 6130481"/>
                <a:gd name="connsiteX12" fmla="*/ 3536561 w 5646908"/>
                <a:gd name="connsiteY12" fmla="*/ 5407153 h 6130481"/>
                <a:gd name="connsiteX13" fmla="*/ 4308035 w 5646908"/>
                <a:gd name="connsiteY13" fmla="*/ 4897241 h 6130481"/>
                <a:gd name="connsiteX14" fmla="*/ 4569038 w 5646908"/>
                <a:gd name="connsiteY14" fmla="*/ 4564802 h 6130481"/>
                <a:gd name="connsiteX15" fmla="*/ 4699147 w 5646908"/>
                <a:gd name="connsiteY15" fmla="*/ 4149952 h 6130481"/>
                <a:gd name="connsiteX16" fmla="*/ 5003034 w 5646908"/>
                <a:gd name="connsiteY16" fmla="*/ 3168421 h 6130481"/>
                <a:gd name="connsiteX17" fmla="*/ 4994189 w 5646908"/>
                <a:gd name="connsiteY17" fmla="*/ 2321590 h 6130481"/>
                <a:gd name="connsiteX18" fmla="*/ 4487860 w 5646908"/>
                <a:gd name="connsiteY18" fmla="*/ 1501856 h 6130481"/>
                <a:gd name="connsiteX19" fmla="*/ 3640469 w 5646908"/>
                <a:gd name="connsiteY19" fmla="*/ 808425 h 6130481"/>
                <a:gd name="connsiteX20" fmla="*/ 2616837 w 5646908"/>
                <a:gd name="connsiteY20" fmla="*/ 559851 h 6130481"/>
                <a:gd name="connsiteX21" fmla="*/ 1762952 w 5646908"/>
                <a:gd name="connsiteY21" fmla="*/ 812008 h 6130481"/>
                <a:gd name="connsiteX22" fmla="*/ 939635 w 5646908"/>
                <a:gd name="connsiteY22" fmla="*/ 1502976 h 6130481"/>
                <a:gd name="connsiteX23" fmla="*/ 585250 w 5646908"/>
                <a:gd name="connsiteY23" fmla="*/ 1831049 h 6130481"/>
                <a:gd name="connsiteX24" fmla="*/ 40403 w 5646908"/>
                <a:gd name="connsiteY24" fmla="*/ 2389556 h 6130481"/>
                <a:gd name="connsiteX25" fmla="*/ 0 w 5646908"/>
                <a:gd name="connsiteY25" fmla="*/ 2456747 h 6130481"/>
                <a:gd name="connsiteX26" fmla="*/ 0 w 5646908"/>
                <a:gd name="connsiteY26" fmla="*/ 1601114 h 6130481"/>
                <a:gd name="connsiteX27" fmla="*/ 93200 w 5646908"/>
                <a:gd name="connsiteY27" fmla="*/ 1513741 h 6130481"/>
                <a:gd name="connsiteX28" fmla="*/ 535423 w 5646908"/>
                <a:gd name="connsiteY28" fmla="*/ 1107273 h 6130481"/>
                <a:gd name="connsiteX29" fmla="*/ 2616837 w 5646908"/>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646908" h="6130481">
                  <a:moveTo>
                    <a:pt x="2616837" y="0"/>
                  </a:moveTo>
                  <a:cubicBezTo>
                    <a:pt x="3596241" y="0"/>
                    <a:pt x="4322479" y="463445"/>
                    <a:pt x="4918721" y="1134258"/>
                  </a:cubicBezTo>
                  <a:cubicBezTo>
                    <a:pt x="5416317" y="1694109"/>
                    <a:pt x="5857703" y="2516643"/>
                    <a:pt x="5539036" y="3362353"/>
                  </a:cubicBezTo>
                  <a:cubicBezTo>
                    <a:pt x="5111758" y="4496612"/>
                    <a:pt x="5300763" y="4716633"/>
                    <a:pt x="4712024" y="5293280"/>
                  </a:cubicBezTo>
                  <a:cubicBezTo>
                    <a:pt x="4123284" y="5869926"/>
                    <a:pt x="3446201" y="6130481"/>
                    <a:pt x="2547864" y="6130481"/>
                  </a:cubicBezTo>
                  <a:cubicBezTo>
                    <a:pt x="1657476" y="6130481"/>
                    <a:pt x="850619" y="5780127"/>
                    <a:pt x="263223" y="5212325"/>
                  </a:cubicBezTo>
                  <a:cubicBezTo>
                    <a:pt x="188497" y="5140091"/>
                    <a:pt x="117321" y="5064339"/>
                    <a:pt x="49974" y="4985345"/>
                  </a:cubicBezTo>
                  <a:lnTo>
                    <a:pt x="0" y="4920618"/>
                  </a:lnTo>
                  <a:lnTo>
                    <a:pt x="0" y="3760303"/>
                  </a:lnTo>
                  <a:lnTo>
                    <a:pt x="80488" y="3974159"/>
                  </a:lnTo>
                  <a:cubicBezTo>
                    <a:pt x="217875" y="4289243"/>
                    <a:pt x="414383" y="4571632"/>
                    <a:pt x="664748" y="4813600"/>
                  </a:cubicBezTo>
                  <a:cubicBezTo>
                    <a:pt x="1169734" y="5301566"/>
                    <a:pt x="1838644" y="5570406"/>
                    <a:pt x="2548087" y="5570406"/>
                  </a:cubicBezTo>
                  <a:cubicBezTo>
                    <a:pt x="2928786" y="5570406"/>
                    <a:pt x="3252156" y="5516996"/>
                    <a:pt x="3536561" y="5407153"/>
                  </a:cubicBezTo>
                  <a:cubicBezTo>
                    <a:pt x="3815366" y="5299438"/>
                    <a:pt x="4067747" y="5132603"/>
                    <a:pt x="4308035" y="4897241"/>
                  </a:cubicBezTo>
                  <a:cubicBezTo>
                    <a:pt x="4475095" y="4733653"/>
                    <a:pt x="4533767" y="4637358"/>
                    <a:pt x="4569038" y="4564802"/>
                  </a:cubicBezTo>
                  <a:cubicBezTo>
                    <a:pt x="4619313" y="4461453"/>
                    <a:pt x="4652792" y="4330784"/>
                    <a:pt x="4699147" y="4149952"/>
                  </a:cubicBezTo>
                  <a:cubicBezTo>
                    <a:pt x="4758491" y="3918846"/>
                    <a:pt x="4839558" y="3602194"/>
                    <a:pt x="5003034" y="3168421"/>
                  </a:cubicBezTo>
                  <a:cubicBezTo>
                    <a:pt x="5103024" y="2902940"/>
                    <a:pt x="5100112" y="2626037"/>
                    <a:pt x="4994189" y="2321590"/>
                  </a:cubicBezTo>
                  <a:cubicBezTo>
                    <a:pt x="4900470" y="2052526"/>
                    <a:pt x="4725460" y="1769129"/>
                    <a:pt x="4487860" y="1501856"/>
                  </a:cubicBezTo>
                  <a:cubicBezTo>
                    <a:pt x="4210285" y="1189683"/>
                    <a:pt x="3933047" y="962832"/>
                    <a:pt x="3640469" y="808425"/>
                  </a:cubicBezTo>
                  <a:cubicBezTo>
                    <a:pt x="3323369" y="641141"/>
                    <a:pt x="2988578" y="559851"/>
                    <a:pt x="2616837" y="559851"/>
                  </a:cubicBezTo>
                  <a:cubicBezTo>
                    <a:pt x="2315413" y="559851"/>
                    <a:pt x="2044110" y="640134"/>
                    <a:pt x="1762952" y="812008"/>
                  </a:cubicBezTo>
                  <a:cubicBezTo>
                    <a:pt x="1472838" y="989593"/>
                    <a:pt x="1197167" y="1250707"/>
                    <a:pt x="939635" y="1502976"/>
                  </a:cubicBezTo>
                  <a:cubicBezTo>
                    <a:pt x="819379" y="1620769"/>
                    <a:pt x="700355" y="1727700"/>
                    <a:pt x="585250" y="1831049"/>
                  </a:cubicBezTo>
                  <a:cubicBezTo>
                    <a:pt x="362317" y="2031140"/>
                    <a:pt x="169840" y="2204022"/>
                    <a:pt x="40403" y="2389556"/>
                  </a:cubicBezTo>
                  <a:lnTo>
                    <a:pt x="0" y="2456747"/>
                  </a:lnTo>
                  <a:lnTo>
                    <a:pt x="0" y="1601114"/>
                  </a:lnTo>
                  <a:lnTo>
                    <a:pt x="93200" y="1513741"/>
                  </a:lnTo>
                  <a:cubicBezTo>
                    <a:pt x="237107" y="1383294"/>
                    <a:pt x="388238" y="1251435"/>
                    <a:pt x="535423" y="1107273"/>
                  </a:cubicBezTo>
                  <a:cubicBezTo>
                    <a:pt x="1124050" y="530627"/>
                    <a:pt x="1718500" y="0"/>
                    <a:pt x="2616837" y="0"/>
                  </a:cubicBezTo>
                  <a:close/>
                </a:path>
              </a:pathLst>
            </a:custGeom>
            <a:gradFill>
              <a:gsLst>
                <a:gs pos="2000">
                  <a:schemeClr val="bg1">
                    <a:alpha val="10000"/>
                  </a:schemeClr>
                </a:gs>
                <a:gs pos="54000">
                  <a:schemeClr val="accent6">
                    <a:alpha val="10000"/>
                  </a:schemeClr>
                </a:gs>
                <a:gs pos="100000">
                  <a:schemeClr val="bg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E30050-9FC4-4CC7-8C0B-BF5EFD106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517522" cy="6130481"/>
            </a:xfrm>
            <a:custGeom>
              <a:avLst/>
              <a:gdLst>
                <a:gd name="connsiteX0" fmla="*/ 2549095 w 5517522"/>
                <a:gd name="connsiteY0" fmla="*/ 0 h 6130481"/>
                <a:gd name="connsiteX1" fmla="*/ 4804175 w 5517522"/>
                <a:gd name="connsiteY1" fmla="*/ 1134258 h 6130481"/>
                <a:gd name="connsiteX2" fmla="*/ 5411838 w 5517522"/>
                <a:gd name="connsiteY2" fmla="*/ 3362353 h 6130481"/>
                <a:gd name="connsiteX3" fmla="*/ 4601621 w 5517522"/>
                <a:gd name="connsiteY3" fmla="*/ 5293280 h 6130481"/>
                <a:gd name="connsiteX4" fmla="*/ 2481577 w 5517522"/>
                <a:gd name="connsiteY4" fmla="*/ 6130481 h 6130481"/>
                <a:gd name="connsiteX5" fmla="*/ 243517 w 5517522"/>
                <a:gd name="connsiteY5" fmla="*/ 5212325 h 6130481"/>
                <a:gd name="connsiteX6" fmla="*/ 34587 w 5517522"/>
                <a:gd name="connsiteY6" fmla="*/ 4985345 h 6130481"/>
                <a:gd name="connsiteX7" fmla="*/ 0 w 5517522"/>
                <a:gd name="connsiteY7" fmla="*/ 4939620 h 6130481"/>
                <a:gd name="connsiteX8" fmla="*/ 0 w 5517522"/>
                <a:gd name="connsiteY8" fmla="*/ 3335329 h 6130481"/>
                <a:gd name="connsiteX9" fmla="*/ 17141 w 5517522"/>
                <a:gd name="connsiteY9" fmla="*/ 3448738 h 6130481"/>
                <a:gd name="connsiteX10" fmla="*/ 167489 w 5517522"/>
                <a:gd name="connsiteY10" fmla="*/ 3930490 h 6130481"/>
                <a:gd name="connsiteX11" fmla="*/ 715471 w 5517522"/>
                <a:gd name="connsiteY11" fmla="*/ 4734212 h 6130481"/>
                <a:gd name="connsiteX12" fmla="*/ 2481689 w 5517522"/>
                <a:gd name="connsiteY12" fmla="*/ 5458772 h 6130481"/>
                <a:gd name="connsiteX13" fmla="*/ 4126644 w 5517522"/>
                <a:gd name="connsiteY13" fmla="*/ 4818302 h 6130481"/>
                <a:gd name="connsiteX14" fmla="*/ 4360437 w 5517522"/>
                <a:gd name="connsiteY14" fmla="*/ 4516766 h 6130481"/>
                <a:gd name="connsiteX15" fmla="*/ 4480357 w 5517522"/>
                <a:gd name="connsiteY15" fmla="*/ 4122855 h 6130481"/>
                <a:gd name="connsiteX16" fmla="*/ 4781557 w 5517522"/>
                <a:gd name="connsiteY16" fmla="*/ 3129791 h 6130481"/>
                <a:gd name="connsiteX17" fmla="*/ 4771928 w 5517522"/>
                <a:gd name="connsiteY17" fmla="*/ 2357869 h 6130481"/>
                <a:gd name="connsiteX18" fmla="*/ 4297510 w 5517522"/>
                <a:gd name="connsiteY18" fmla="*/ 1575533 h 6130481"/>
                <a:gd name="connsiteX19" fmla="*/ 3498715 w 5517522"/>
                <a:gd name="connsiteY19" fmla="*/ 907071 h 6130481"/>
                <a:gd name="connsiteX20" fmla="*/ 2549095 w 5517522"/>
                <a:gd name="connsiteY20" fmla="*/ 671821 h 6130481"/>
                <a:gd name="connsiteX21" fmla="*/ 985319 w 5517522"/>
                <a:gd name="connsiteY21" fmla="*/ 1582475 h 6130481"/>
                <a:gd name="connsiteX22" fmla="*/ 634628 w 5517522"/>
                <a:gd name="connsiteY22" fmla="*/ 1913907 h 6130481"/>
                <a:gd name="connsiteX23" fmla="*/ 117662 w 5517522"/>
                <a:gd name="connsiteY23" fmla="*/ 2453044 h 6130481"/>
                <a:gd name="connsiteX24" fmla="*/ 2515 w 5517522"/>
                <a:gd name="connsiteY24" fmla="*/ 2685494 h 6130481"/>
                <a:gd name="connsiteX25" fmla="*/ 0 w 5517522"/>
                <a:gd name="connsiteY25" fmla="*/ 2696965 h 6130481"/>
                <a:gd name="connsiteX26" fmla="*/ 0 w 5517522"/>
                <a:gd name="connsiteY26" fmla="*/ 1587383 h 6130481"/>
                <a:gd name="connsiteX27" fmla="*/ 76951 w 5517522"/>
                <a:gd name="connsiteY27" fmla="*/ 1513741 h 6130481"/>
                <a:gd name="connsiteX28" fmla="*/ 510118 w 5517522"/>
                <a:gd name="connsiteY28" fmla="*/ 1107273 h 6130481"/>
                <a:gd name="connsiteX29" fmla="*/ 2549095 w 5517522"/>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522" h="6130481">
                  <a:moveTo>
                    <a:pt x="2549095" y="0"/>
                  </a:moveTo>
                  <a:cubicBezTo>
                    <a:pt x="3508568" y="0"/>
                    <a:pt x="4219915" y="463445"/>
                    <a:pt x="4804175" y="1134258"/>
                  </a:cubicBezTo>
                  <a:cubicBezTo>
                    <a:pt x="5291694" y="1694109"/>
                    <a:pt x="5724011"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335329"/>
                  </a:lnTo>
                  <a:lnTo>
                    <a:pt x="17141" y="3448738"/>
                  </a:lnTo>
                  <a:cubicBezTo>
                    <a:pt x="50676" y="3613558"/>
                    <a:pt x="100867" y="3774516"/>
                    <a:pt x="167489" y="3930490"/>
                  </a:cubicBezTo>
                  <a:cubicBezTo>
                    <a:pt x="296255" y="4232138"/>
                    <a:pt x="480670" y="4502546"/>
                    <a:pt x="715471" y="4734212"/>
                  </a:cubicBezTo>
                  <a:cubicBezTo>
                    <a:pt x="1188993" y="5201464"/>
                    <a:pt x="1816250" y="5458772"/>
                    <a:pt x="2481689" y="5458772"/>
                  </a:cubicBezTo>
                  <a:cubicBezTo>
                    <a:pt x="3185758" y="5458772"/>
                    <a:pt x="3677755" y="5267191"/>
                    <a:pt x="4126644" y="4818302"/>
                  </a:cubicBezTo>
                  <a:cubicBezTo>
                    <a:pt x="4278363" y="4666583"/>
                    <a:pt x="4329982" y="4580701"/>
                    <a:pt x="4360437" y="4516766"/>
                  </a:cubicBezTo>
                  <a:cubicBezTo>
                    <a:pt x="4404890" y="4423495"/>
                    <a:pt x="4436577" y="4297417"/>
                    <a:pt x="4480357" y="4122855"/>
                  </a:cubicBezTo>
                  <a:cubicBezTo>
                    <a:pt x="4539030" y="3889285"/>
                    <a:pt x="4619425" y="3569275"/>
                    <a:pt x="4781557" y="3129791"/>
                  </a:cubicBezTo>
                  <a:cubicBezTo>
                    <a:pt x="4870238" y="2889503"/>
                    <a:pt x="4867103" y="2637010"/>
                    <a:pt x="4771928" y="2357869"/>
                  </a:cubicBezTo>
                  <a:cubicBezTo>
                    <a:pt x="4684815" y="2102465"/>
                    <a:pt x="4520779" y="1831945"/>
                    <a:pt x="4297510" y="1575533"/>
                  </a:cubicBezTo>
                  <a:cubicBezTo>
                    <a:pt x="4034492" y="1273549"/>
                    <a:pt x="3773266" y="1054983"/>
                    <a:pt x="3498715" y="907071"/>
                  </a:cubicBezTo>
                  <a:cubicBezTo>
                    <a:pt x="3204905" y="748745"/>
                    <a:pt x="2894187" y="671821"/>
                    <a:pt x="2549095" y="671821"/>
                  </a:cubicBezTo>
                  <a:cubicBezTo>
                    <a:pt x="1942553" y="671821"/>
                    <a:pt x="1518298" y="1049273"/>
                    <a:pt x="985319" y="1582475"/>
                  </a:cubicBezTo>
                  <a:cubicBezTo>
                    <a:pt x="865735" y="1702059"/>
                    <a:pt x="748278" y="1809774"/>
                    <a:pt x="634628" y="1913907"/>
                  </a:cubicBezTo>
                  <a:cubicBezTo>
                    <a:pt x="421325" y="2109407"/>
                    <a:pt x="237134" y="2278146"/>
                    <a:pt x="117662" y="2453044"/>
                  </a:cubicBezTo>
                  <a:cubicBezTo>
                    <a:pt x="64756" y="2530415"/>
                    <a:pt x="27022" y="2605799"/>
                    <a:pt x="2515" y="2685494"/>
                  </a:cubicBezTo>
                  <a:lnTo>
                    <a:pt x="0" y="2696965"/>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E7E03733-50FD-49A6-B226-40F6A0AD45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76241"/>
              <a:ext cx="5517475" cy="6130481"/>
            </a:xfrm>
            <a:custGeom>
              <a:avLst/>
              <a:gdLst>
                <a:gd name="connsiteX0" fmla="*/ 2549095 w 5517475"/>
                <a:gd name="connsiteY0" fmla="*/ 0 h 6130481"/>
                <a:gd name="connsiteX1" fmla="*/ 4804175 w 5517475"/>
                <a:gd name="connsiteY1" fmla="*/ 1134258 h 6130481"/>
                <a:gd name="connsiteX2" fmla="*/ 5411838 w 5517475"/>
                <a:gd name="connsiteY2" fmla="*/ 3362353 h 6130481"/>
                <a:gd name="connsiteX3" fmla="*/ 4601621 w 5517475"/>
                <a:gd name="connsiteY3" fmla="*/ 5293280 h 6130481"/>
                <a:gd name="connsiteX4" fmla="*/ 2481577 w 5517475"/>
                <a:gd name="connsiteY4" fmla="*/ 6130481 h 6130481"/>
                <a:gd name="connsiteX5" fmla="*/ 243517 w 5517475"/>
                <a:gd name="connsiteY5" fmla="*/ 5212325 h 6130481"/>
                <a:gd name="connsiteX6" fmla="*/ 34587 w 5517475"/>
                <a:gd name="connsiteY6" fmla="*/ 4985345 h 6130481"/>
                <a:gd name="connsiteX7" fmla="*/ 0 w 5517475"/>
                <a:gd name="connsiteY7" fmla="*/ 4939620 h 6130481"/>
                <a:gd name="connsiteX8" fmla="*/ 0 w 5517475"/>
                <a:gd name="connsiteY8" fmla="*/ 3799573 h 6130481"/>
                <a:gd name="connsiteX9" fmla="*/ 64364 w 5517475"/>
                <a:gd name="connsiteY9" fmla="*/ 3974159 h 6130481"/>
                <a:gd name="connsiteX10" fmla="*/ 636644 w 5517475"/>
                <a:gd name="connsiteY10" fmla="*/ 4813600 h 6130481"/>
                <a:gd name="connsiteX11" fmla="*/ 2481577 w 5517475"/>
                <a:gd name="connsiteY11" fmla="*/ 5570406 h 6130481"/>
                <a:gd name="connsiteX12" fmla="*/ 3449896 w 5517475"/>
                <a:gd name="connsiteY12" fmla="*/ 5407153 h 6130481"/>
                <a:gd name="connsiteX13" fmla="*/ 4205695 w 5517475"/>
                <a:gd name="connsiteY13" fmla="*/ 4897241 h 6130481"/>
                <a:gd name="connsiteX14" fmla="*/ 4461434 w 5517475"/>
                <a:gd name="connsiteY14" fmla="*/ 4564802 h 6130481"/>
                <a:gd name="connsiteX15" fmla="*/ 4588969 w 5517475"/>
                <a:gd name="connsiteY15" fmla="*/ 4149952 h 6130481"/>
                <a:gd name="connsiteX16" fmla="*/ 4886585 w 5517475"/>
                <a:gd name="connsiteY16" fmla="*/ 3168421 h 6130481"/>
                <a:gd name="connsiteX17" fmla="*/ 4877964 w 5517475"/>
                <a:gd name="connsiteY17" fmla="*/ 2321590 h 6130481"/>
                <a:gd name="connsiteX18" fmla="*/ 4382048 w 5517475"/>
                <a:gd name="connsiteY18" fmla="*/ 1501856 h 6130481"/>
                <a:gd name="connsiteX19" fmla="*/ 3551900 w 5517475"/>
                <a:gd name="connsiteY19" fmla="*/ 808425 h 6130481"/>
                <a:gd name="connsiteX20" fmla="*/ 2549095 w 5517475"/>
                <a:gd name="connsiteY20" fmla="*/ 559851 h 6130481"/>
                <a:gd name="connsiteX21" fmla="*/ 1712566 w 5517475"/>
                <a:gd name="connsiteY21" fmla="*/ 812008 h 6130481"/>
                <a:gd name="connsiteX22" fmla="*/ 906044 w 5517475"/>
                <a:gd name="connsiteY22" fmla="*/ 1502976 h 6130481"/>
                <a:gd name="connsiteX23" fmla="*/ 558825 w 5517475"/>
                <a:gd name="connsiteY23" fmla="*/ 1831049 h 6130481"/>
                <a:gd name="connsiteX24" fmla="*/ 25063 w 5517475"/>
                <a:gd name="connsiteY24" fmla="*/ 2389556 h 6130481"/>
                <a:gd name="connsiteX25" fmla="*/ 0 w 5517475"/>
                <a:gd name="connsiteY25" fmla="*/ 2432109 h 6130481"/>
                <a:gd name="connsiteX26" fmla="*/ 0 w 5517475"/>
                <a:gd name="connsiteY26" fmla="*/ 1587383 h 6130481"/>
                <a:gd name="connsiteX27" fmla="*/ 76951 w 5517475"/>
                <a:gd name="connsiteY27" fmla="*/ 1513741 h 6130481"/>
                <a:gd name="connsiteX28" fmla="*/ 510118 w 5517475"/>
                <a:gd name="connsiteY28" fmla="*/ 1107273 h 6130481"/>
                <a:gd name="connsiteX29" fmla="*/ 2549095 w 5517475"/>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475" h="6130481">
                  <a:moveTo>
                    <a:pt x="2549095" y="0"/>
                  </a:moveTo>
                  <a:cubicBezTo>
                    <a:pt x="3508568" y="0"/>
                    <a:pt x="4219915" y="463445"/>
                    <a:pt x="4804175" y="1134258"/>
                  </a:cubicBezTo>
                  <a:cubicBezTo>
                    <a:pt x="5291694" y="1694109"/>
                    <a:pt x="5723899"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799573"/>
                  </a:lnTo>
                  <a:lnTo>
                    <a:pt x="64364" y="3974159"/>
                  </a:lnTo>
                  <a:cubicBezTo>
                    <a:pt x="198841" y="4289243"/>
                    <a:pt x="391429" y="4571632"/>
                    <a:pt x="636644" y="4813600"/>
                  </a:cubicBezTo>
                  <a:cubicBezTo>
                    <a:pt x="1131328" y="5301566"/>
                    <a:pt x="1786578" y="5570406"/>
                    <a:pt x="2481577" y="5570406"/>
                  </a:cubicBezTo>
                  <a:cubicBezTo>
                    <a:pt x="2854550" y="5570406"/>
                    <a:pt x="3171314" y="5516996"/>
                    <a:pt x="3449896" y="5407153"/>
                  </a:cubicBezTo>
                  <a:cubicBezTo>
                    <a:pt x="3723103" y="5299438"/>
                    <a:pt x="3970333" y="5132603"/>
                    <a:pt x="4205695" y="4897241"/>
                  </a:cubicBezTo>
                  <a:cubicBezTo>
                    <a:pt x="4369395" y="4733653"/>
                    <a:pt x="4426836" y="4637358"/>
                    <a:pt x="4461434" y="4564802"/>
                  </a:cubicBezTo>
                  <a:cubicBezTo>
                    <a:pt x="4510701" y="4461453"/>
                    <a:pt x="4543509" y="4330784"/>
                    <a:pt x="4588969" y="4149952"/>
                  </a:cubicBezTo>
                  <a:cubicBezTo>
                    <a:pt x="4646969" y="3918846"/>
                    <a:pt x="4726468" y="3602194"/>
                    <a:pt x="4886585" y="3168421"/>
                  </a:cubicBezTo>
                  <a:cubicBezTo>
                    <a:pt x="4984560" y="2902940"/>
                    <a:pt x="4981760" y="2626037"/>
                    <a:pt x="4877964" y="2321590"/>
                  </a:cubicBezTo>
                  <a:cubicBezTo>
                    <a:pt x="4786260" y="2052526"/>
                    <a:pt x="4614834" y="1769129"/>
                    <a:pt x="4382048" y="1501856"/>
                  </a:cubicBezTo>
                  <a:cubicBezTo>
                    <a:pt x="4110072" y="1189683"/>
                    <a:pt x="3838544" y="962832"/>
                    <a:pt x="3551900" y="808425"/>
                  </a:cubicBezTo>
                  <a:cubicBezTo>
                    <a:pt x="3241183" y="641141"/>
                    <a:pt x="2913222" y="559851"/>
                    <a:pt x="2549095" y="559851"/>
                  </a:cubicBezTo>
                  <a:cubicBezTo>
                    <a:pt x="2253830" y="559851"/>
                    <a:pt x="1988013" y="640134"/>
                    <a:pt x="1712566" y="812008"/>
                  </a:cubicBezTo>
                  <a:cubicBezTo>
                    <a:pt x="1428385" y="989593"/>
                    <a:pt x="1158313" y="1250707"/>
                    <a:pt x="906044" y="1502976"/>
                  </a:cubicBezTo>
                  <a:cubicBezTo>
                    <a:pt x="788140" y="1620769"/>
                    <a:pt x="671579" y="1727700"/>
                    <a:pt x="558825" y="1831049"/>
                  </a:cubicBezTo>
                  <a:cubicBezTo>
                    <a:pt x="340371" y="2031140"/>
                    <a:pt x="151813" y="2204022"/>
                    <a:pt x="25063" y="2389556"/>
                  </a:cubicBezTo>
                  <a:lnTo>
                    <a:pt x="0" y="2432109"/>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8A614510-A9F4-41B6-B78E-F49E390C7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0"/>
              <a:ext cx="5646974" cy="6483075"/>
            </a:xfrm>
            <a:custGeom>
              <a:avLst/>
              <a:gdLst>
                <a:gd name="connsiteX0" fmla="*/ 2405773 w 5646974"/>
                <a:gd name="connsiteY0" fmla="*/ 0 h 6483075"/>
                <a:gd name="connsiteX1" fmla="*/ 5646974 w 5646974"/>
                <a:gd name="connsiteY1" fmla="*/ 3241538 h 6483075"/>
                <a:gd name="connsiteX2" fmla="*/ 2405773 w 5646974"/>
                <a:gd name="connsiteY2" fmla="*/ 6483075 h 6483075"/>
                <a:gd name="connsiteX3" fmla="*/ 113897 w 5646974"/>
                <a:gd name="connsiteY3" fmla="*/ 5533666 h 6483075"/>
                <a:gd name="connsiteX4" fmla="*/ 0 w 5646974"/>
                <a:gd name="connsiteY4" fmla="*/ 5408336 h 6483075"/>
                <a:gd name="connsiteX5" fmla="*/ 0 w 5646974"/>
                <a:gd name="connsiteY5" fmla="*/ 4983659 h 6483075"/>
                <a:gd name="connsiteX6" fmla="*/ 155731 w 5646974"/>
                <a:gd name="connsiteY6" fmla="*/ 5176047 h 6483075"/>
                <a:gd name="connsiteX7" fmla="*/ 1093706 w 5646974"/>
                <a:gd name="connsiteY7" fmla="*/ 5866903 h 6483075"/>
                <a:gd name="connsiteX8" fmla="*/ 1639673 w 5646974"/>
                <a:gd name="connsiteY8" fmla="*/ 6059940 h 6483075"/>
                <a:gd name="connsiteX9" fmla="*/ 1709990 w 5646974"/>
                <a:gd name="connsiteY9" fmla="*/ 6076287 h 6483075"/>
                <a:gd name="connsiteX10" fmla="*/ 1780307 w 5646974"/>
                <a:gd name="connsiteY10" fmla="*/ 6091963 h 6483075"/>
                <a:gd name="connsiteX11" fmla="*/ 1851072 w 5646974"/>
                <a:gd name="connsiteY11" fmla="*/ 6105176 h 6483075"/>
                <a:gd name="connsiteX12" fmla="*/ 1886455 w 5646974"/>
                <a:gd name="connsiteY12" fmla="*/ 6111782 h 6483075"/>
                <a:gd name="connsiteX13" fmla="*/ 1921949 w 5646974"/>
                <a:gd name="connsiteY13" fmla="*/ 6117716 h 6483075"/>
                <a:gd name="connsiteX14" fmla="*/ 2064152 w 5646974"/>
                <a:gd name="connsiteY14" fmla="*/ 6137647 h 6483075"/>
                <a:gd name="connsiteX15" fmla="*/ 2206914 w 5646974"/>
                <a:gd name="connsiteY15" fmla="*/ 6151195 h 6483075"/>
                <a:gd name="connsiteX16" fmla="*/ 2350011 w 5646974"/>
                <a:gd name="connsiteY16" fmla="*/ 6158250 h 6483075"/>
                <a:gd name="connsiteX17" fmla="*/ 2493109 w 5646974"/>
                <a:gd name="connsiteY17" fmla="*/ 6159705 h 6483075"/>
                <a:gd name="connsiteX18" fmla="*/ 2781321 w 5646974"/>
                <a:gd name="connsiteY18" fmla="*/ 6147277 h 6483075"/>
                <a:gd name="connsiteX19" fmla="*/ 3345091 w 5646974"/>
                <a:gd name="connsiteY19" fmla="*/ 6060276 h 6483075"/>
                <a:gd name="connsiteX20" fmla="*/ 3878853 w 5646974"/>
                <a:gd name="connsiteY20" fmla="*/ 5871718 h 6483075"/>
                <a:gd name="connsiteX21" fmla="*/ 4367267 w 5646974"/>
                <a:gd name="connsiteY21" fmla="*/ 5573093 h 6483075"/>
                <a:gd name="connsiteX22" fmla="*/ 4424484 w 5646974"/>
                <a:gd name="connsiteY22" fmla="*/ 5528529 h 6483075"/>
                <a:gd name="connsiteX23" fmla="*/ 4481252 w 5646974"/>
                <a:gd name="connsiteY23" fmla="*/ 5483069 h 6483075"/>
                <a:gd name="connsiteX24" fmla="*/ 4536790 w 5646974"/>
                <a:gd name="connsiteY24" fmla="*/ 5435818 h 6483075"/>
                <a:gd name="connsiteX25" fmla="*/ 4591543 w 5646974"/>
                <a:gd name="connsiteY25" fmla="*/ 5387671 h 6483075"/>
                <a:gd name="connsiteX26" fmla="*/ 4794209 w 5646974"/>
                <a:gd name="connsiteY26" fmla="*/ 5181198 h 6483075"/>
                <a:gd name="connsiteX27" fmla="*/ 4956678 w 5646974"/>
                <a:gd name="connsiteY27" fmla="*/ 4945836 h 6483075"/>
                <a:gd name="connsiteX28" fmla="*/ 4989262 w 5646974"/>
                <a:gd name="connsiteY28" fmla="*/ 4881453 h 6483075"/>
                <a:gd name="connsiteX29" fmla="*/ 5017814 w 5646974"/>
                <a:gd name="connsiteY29" fmla="*/ 4814607 h 6483075"/>
                <a:gd name="connsiteX30" fmla="*/ 5044127 w 5646974"/>
                <a:gd name="connsiteY30" fmla="*/ 4746193 h 6483075"/>
                <a:gd name="connsiteX31" fmla="*/ 5068425 w 5646974"/>
                <a:gd name="connsiteY31" fmla="*/ 4676436 h 6483075"/>
                <a:gd name="connsiteX32" fmla="*/ 5154641 w 5646974"/>
                <a:gd name="connsiteY32" fmla="*/ 4390352 h 6483075"/>
                <a:gd name="connsiteX33" fmla="*/ 5196854 w 5646974"/>
                <a:gd name="connsiteY33" fmla="*/ 4246134 h 6483075"/>
                <a:gd name="connsiteX34" fmla="*/ 5240299 w 5646974"/>
                <a:gd name="connsiteY34" fmla="*/ 4102140 h 6483075"/>
                <a:gd name="connsiteX35" fmla="*/ 5432440 w 5646974"/>
                <a:gd name="connsiteY35" fmla="*/ 3532884 h 6483075"/>
                <a:gd name="connsiteX36" fmla="*/ 5528846 w 5646974"/>
                <a:gd name="connsiteY36" fmla="*/ 2951647 h 6483075"/>
                <a:gd name="connsiteX37" fmla="*/ 5495927 w 5646974"/>
                <a:gd name="connsiteY37" fmla="*/ 2658733 h 6483075"/>
                <a:gd name="connsiteX38" fmla="*/ 5480027 w 5646974"/>
                <a:gd name="connsiteY38" fmla="*/ 2586848 h 6483075"/>
                <a:gd name="connsiteX39" fmla="*/ 5461328 w 5646974"/>
                <a:gd name="connsiteY39" fmla="*/ 2515635 h 6483075"/>
                <a:gd name="connsiteX40" fmla="*/ 5439605 w 5646974"/>
                <a:gd name="connsiteY40" fmla="*/ 2445317 h 6483075"/>
                <a:gd name="connsiteX41" fmla="*/ 5415532 w 5646974"/>
                <a:gd name="connsiteY41" fmla="*/ 2375896 h 6483075"/>
                <a:gd name="connsiteX42" fmla="*/ 5144564 w 5646974"/>
                <a:gd name="connsiteY42" fmla="*/ 1857138 h 6483075"/>
                <a:gd name="connsiteX43" fmla="*/ 4774838 w 5646974"/>
                <a:gd name="connsiteY43" fmla="*/ 1405450 h 6483075"/>
                <a:gd name="connsiteX44" fmla="*/ 4345769 w 5646974"/>
                <a:gd name="connsiteY44" fmla="*/ 1012323 h 6483075"/>
                <a:gd name="connsiteX45" fmla="*/ 4115334 w 5646974"/>
                <a:gd name="connsiteY45" fmla="*/ 841344 h 6483075"/>
                <a:gd name="connsiteX46" fmla="*/ 3874038 w 5646974"/>
                <a:gd name="connsiteY46" fmla="*/ 691528 h 6483075"/>
                <a:gd name="connsiteX47" fmla="*/ 3359535 w 5646974"/>
                <a:gd name="connsiteY47" fmla="*/ 468819 h 6483075"/>
                <a:gd name="connsiteX48" fmla="*/ 2811105 w 5646974"/>
                <a:gd name="connsiteY48" fmla="*/ 366031 h 6483075"/>
                <a:gd name="connsiteX49" fmla="*/ 2741124 w 5646974"/>
                <a:gd name="connsiteY49" fmla="*/ 361440 h 6483075"/>
                <a:gd name="connsiteX50" fmla="*/ 2671030 w 5646974"/>
                <a:gd name="connsiteY50" fmla="*/ 358417 h 6483075"/>
                <a:gd name="connsiteX51" fmla="*/ 2600713 w 5646974"/>
                <a:gd name="connsiteY51" fmla="*/ 357521 h 6483075"/>
                <a:gd name="connsiteX52" fmla="*/ 2531739 w 5646974"/>
                <a:gd name="connsiteY52" fmla="*/ 358529 h 6483075"/>
                <a:gd name="connsiteX53" fmla="*/ 2259988 w 5646974"/>
                <a:gd name="connsiteY53" fmla="*/ 385289 h 6483075"/>
                <a:gd name="connsiteX54" fmla="*/ 1740670 w 5646974"/>
                <a:gd name="connsiteY54" fmla="*/ 553917 h 6483075"/>
                <a:gd name="connsiteX55" fmla="*/ 1264124 w 5646974"/>
                <a:gd name="connsiteY55" fmla="*/ 853549 h 6483075"/>
                <a:gd name="connsiteX56" fmla="*/ 823074 w 5646974"/>
                <a:gd name="connsiteY56" fmla="*/ 1234136 h 6483075"/>
                <a:gd name="connsiteX57" fmla="*/ 715694 w 5646974"/>
                <a:gd name="connsiteY57" fmla="*/ 1336252 h 6483075"/>
                <a:gd name="connsiteX58" fmla="*/ 606859 w 5646974"/>
                <a:gd name="connsiteY58" fmla="*/ 1440945 h 6483075"/>
                <a:gd name="connsiteX59" fmla="*/ 382023 w 5646974"/>
                <a:gd name="connsiteY59" fmla="*/ 1646074 h 6483075"/>
                <a:gd name="connsiteX60" fmla="*/ 158531 w 5646974"/>
                <a:gd name="connsiteY60" fmla="*/ 1843813 h 6483075"/>
                <a:gd name="connsiteX61" fmla="*/ 0 w 5646974"/>
                <a:gd name="connsiteY61" fmla="*/ 1991775 h 6483075"/>
                <a:gd name="connsiteX62" fmla="*/ 0 w 5646974"/>
                <a:gd name="connsiteY62" fmla="*/ 1074740 h 6483075"/>
                <a:gd name="connsiteX63" fmla="*/ 113897 w 5646974"/>
                <a:gd name="connsiteY63" fmla="*/ 949410 h 6483075"/>
                <a:gd name="connsiteX64" fmla="*/ 2405773 w 5646974"/>
                <a:gd name="connsiteY64" fmla="*/ 0 h 648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646974" h="6483075">
                  <a:moveTo>
                    <a:pt x="2405773" y="0"/>
                  </a:moveTo>
                  <a:cubicBezTo>
                    <a:pt x="4195841" y="0"/>
                    <a:pt x="5646974" y="1451246"/>
                    <a:pt x="5646974" y="3241538"/>
                  </a:cubicBezTo>
                  <a:cubicBezTo>
                    <a:pt x="5646974" y="5031830"/>
                    <a:pt x="4195841" y="6483075"/>
                    <a:pt x="2405773" y="6483075"/>
                  </a:cubicBezTo>
                  <a:cubicBezTo>
                    <a:pt x="1510739" y="6483075"/>
                    <a:pt x="700439" y="6120264"/>
                    <a:pt x="113897" y="5533666"/>
                  </a:cubicBezTo>
                  <a:lnTo>
                    <a:pt x="0" y="5408336"/>
                  </a:lnTo>
                  <a:lnTo>
                    <a:pt x="0" y="4983659"/>
                  </a:lnTo>
                  <a:lnTo>
                    <a:pt x="155731" y="5176047"/>
                  </a:lnTo>
                  <a:cubicBezTo>
                    <a:pt x="417742" y="5469073"/>
                    <a:pt x="741224" y="5704211"/>
                    <a:pt x="1093706" y="5866903"/>
                  </a:cubicBezTo>
                  <a:cubicBezTo>
                    <a:pt x="1269947" y="5948418"/>
                    <a:pt x="1453018" y="6013137"/>
                    <a:pt x="1639673" y="6059940"/>
                  </a:cubicBezTo>
                  <a:lnTo>
                    <a:pt x="1709990" y="6076287"/>
                  </a:lnTo>
                  <a:cubicBezTo>
                    <a:pt x="1733504" y="6081550"/>
                    <a:pt x="1756570" y="6088156"/>
                    <a:pt x="1780307" y="6091963"/>
                  </a:cubicBezTo>
                  <a:lnTo>
                    <a:pt x="1851072" y="6105176"/>
                  </a:lnTo>
                  <a:lnTo>
                    <a:pt x="1886455" y="6111782"/>
                  </a:lnTo>
                  <a:cubicBezTo>
                    <a:pt x="1898212" y="6114021"/>
                    <a:pt x="1909969" y="6116373"/>
                    <a:pt x="1921949" y="6117716"/>
                  </a:cubicBezTo>
                  <a:cubicBezTo>
                    <a:pt x="1969425" y="6124323"/>
                    <a:pt x="2016676" y="6131489"/>
                    <a:pt x="2064152" y="6137647"/>
                  </a:cubicBezTo>
                  <a:cubicBezTo>
                    <a:pt x="2111851" y="6141790"/>
                    <a:pt x="2159438" y="6146381"/>
                    <a:pt x="2206914" y="6151195"/>
                  </a:cubicBezTo>
                  <a:lnTo>
                    <a:pt x="2350011" y="6158250"/>
                  </a:lnTo>
                  <a:cubicBezTo>
                    <a:pt x="2397711" y="6159593"/>
                    <a:pt x="2445410" y="6159146"/>
                    <a:pt x="2493109" y="6159705"/>
                  </a:cubicBezTo>
                  <a:cubicBezTo>
                    <a:pt x="2589068" y="6158137"/>
                    <a:pt x="2685922" y="6154666"/>
                    <a:pt x="2781321" y="6147277"/>
                  </a:cubicBezTo>
                  <a:cubicBezTo>
                    <a:pt x="2972566" y="6132944"/>
                    <a:pt x="3161348" y="6105288"/>
                    <a:pt x="3345091" y="6060276"/>
                  </a:cubicBezTo>
                  <a:cubicBezTo>
                    <a:pt x="3528834" y="6015375"/>
                    <a:pt x="3707539" y="5952785"/>
                    <a:pt x="3878853" y="5871718"/>
                  </a:cubicBezTo>
                  <a:cubicBezTo>
                    <a:pt x="4050167" y="5790428"/>
                    <a:pt x="4213084" y="5689318"/>
                    <a:pt x="4367267" y="5573093"/>
                  </a:cubicBezTo>
                  <a:lnTo>
                    <a:pt x="4424484" y="5528529"/>
                  </a:lnTo>
                  <a:cubicBezTo>
                    <a:pt x="4443631" y="5513637"/>
                    <a:pt x="4463113" y="5499193"/>
                    <a:pt x="4481252" y="5483069"/>
                  </a:cubicBezTo>
                  <a:lnTo>
                    <a:pt x="4536790" y="5435818"/>
                  </a:lnTo>
                  <a:cubicBezTo>
                    <a:pt x="4555265" y="5419918"/>
                    <a:pt x="4574188" y="5404466"/>
                    <a:pt x="4591543" y="5387671"/>
                  </a:cubicBezTo>
                  <a:cubicBezTo>
                    <a:pt x="4662980" y="5321944"/>
                    <a:pt x="4733074" y="5254650"/>
                    <a:pt x="4794209" y="5181198"/>
                  </a:cubicBezTo>
                  <a:cubicBezTo>
                    <a:pt x="4857808" y="5109089"/>
                    <a:pt x="4910434" y="5029926"/>
                    <a:pt x="4956678" y="4945836"/>
                  </a:cubicBezTo>
                  <a:cubicBezTo>
                    <a:pt x="4967651" y="4924450"/>
                    <a:pt x="4978624" y="4903064"/>
                    <a:pt x="4989262" y="4881453"/>
                  </a:cubicBezTo>
                  <a:lnTo>
                    <a:pt x="5017814" y="4814607"/>
                  </a:lnTo>
                  <a:cubicBezTo>
                    <a:pt x="5027891" y="4792549"/>
                    <a:pt x="5035393" y="4769035"/>
                    <a:pt x="5044127" y="4746193"/>
                  </a:cubicBezTo>
                  <a:cubicBezTo>
                    <a:pt x="5052636" y="4723128"/>
                    <a:pt x="5061146" y="4700174"/>
                    <a:pt x="5068425" y="4676436"/>
                  </a:cubicBezTo>
                  <a:cubicBezTo>
                    <a:pt x="5099552" y="4582717"/>
                    <a:pt x="5126985" y="4486422"/>
                    <a:pt x="5154641" y="4390352"/>
                  </a:cubicBezTo>
                  <a:lnTo>
                    <a:pt x="5196854" y="4246134"/>
                  </a:lnTo>
                  <a:lnTo>
                    <a:pt x="5240299" y="4102140"/>
                  </a:lnTo>
                  <a:cubicBezTo>
                    <a:pt x="5299195" y="3910560"/>
                    <a:pt x="5364697" y="3721330"/>
                    <a:pt x="5432440" y="3532884"/>
                  </a:cubicBezTo>
                  <a:cubicBezTo>
                    <a:pt x="5500294" y="3346902"/>
                    <a:pt x="5533549" y="3148714"/>
                    <a:pt x="5528846" y="2951647"/>
                  </a:cubicBezTo>
                  <a:cubicBezTo>
                    <a:pt x="5526831" y="2853113"/>
                    <a:pt x="5515409" y="2755027"/>
                    <a:pt x="5495927" y="2658733"/>
                  </a:cubicBezTo>
                  <a:cubicBezTo>
                    <a:pt x="5491112" y="2634659"/>
                    <a:pt x="5486297" y="2610585"/>
                    <a:pt x="5480027" y="2586848"/>
                  </a:cubicBezTo>
                  <a:cubicBezTo>
                    <a:pt x="5474205" y="2562998"/>
                    <a:pt x="5468718" y="2539036"/>
                    <a:pt x="5461328" y="2515635"/>
                  </a:cubicBezTo>
                  <a:cubicBezTo>
                    <a:pt x="5454386" y="2492009"/>
                    <a:pt x="5447668" y="2468495"/>
                    <a:pt x="5439605" y="2445317"/>
                  </a:cubicBezTo>
                  <a:cubicBezTo>
                    <a:pt x="5431879" y="2422028"/>
                    <a:pt x="5424378" y="2398738"/>
                    <a:pt x="5415532" y="2375896"/>
                  </a:cubicBezTo>
                  <a:cubicBezTo>
                    <a:pt x="5347790" y="2191817"/>
                    <a:pt x="5254071" y="2018599"/>
                    <a:pt x="5144564" y="1857138"/>
                  </a:cubicBezTo>
                  <a:cubicBezTo>
                    <a:pt x="5034946" y="1695565"/>
                    <a:pt x="4909762" y="1545301"/>
                    <a:pt x="4774838" y="1405450"/>
                  </a:cubicBezTo>
                  <a:cubicBezTo>
                    <a:pt x="4638907" y="1265040"/>
                    <a:pt x="4496145" y="1132131"/>
                    <a:pt x="4345769" y="1012323"/>
                  </a:cubicBezTo>
                  <a:cubicBezTo>
                    <a:pt x="4270749" y="952195"/>
                    <a:pt x="4194273" y="894642"/>
                    <a:pt x="4115334" y="841344"/>
                  </a:cubicBezTo>
                  <a:cubicBezTo>
                    <a:pt x="4037067" y="787263"/>
                    <a:pt x="3956336" y="737548"/>
                    <a:pt x="3874038" y="691528"/>
                  </a:cubicBezTo>
                  <a:cubicBezTo>
                    <a:pt x="3709554" y="599712"/>
                    <a:pt x="3537792" y="523349"/>
                    <a:pt x="3359535" y="468819"/>
                  </a:cubicBezTo>
                  <a:cubicBezTo>
                    <a:pt x="3181278" y="414514"/>
                    <a:pt x="2997311" y="380699"/>
                    <a:pt x="2811105" y="366031"/>
                  </a:cubicBezTo>
                  <a:cubicBezTo>
                    <a:pt x="2787703" y="364575"/>
                    <a:pt x="2764525" y="362448"/>
                    <a:pt x="2741124" y="361440"/>
                  </a:cubicBezTo>
                  <a:lnTo>
                    <a:pt x="2671030" y="358417"/>
                  </a:lnTo>
                  <a:lnTo>
                    <a:pt x="2600713" y="357521"/>
                  </a:lnTo>
                  <a:cubicBezTo>
                    <a:pt x="2577087" y="356961"/>
                    <a:pt x="2554805" y="358305"/>
                    <a:pt x="2531739" y="358529"/>
                  </a:cubicBezTo>
                  <a:cubicBezTo>
                    <a:pt x="2440259" y="360992"/>
                    <a:pt x="2349564" y="370285"/>
                    <a:pt x="2259988" y="385289"/>
                  </a:cubicBezTo>
                  <a:cubicBezTo>
                    <a:pt x="2080723" y="415521"/>
                    <a:pt x="1906945" y="473634"/>
                    <a:pt x="1740670" y="553917"/>
                  </a:cubicBezTo>
                  <a:cubicBezTo>
                    <a:pt x="1574506" y="634647"/>
                    <a:pt x="1415844" y="737100"/>
                    <a:pt x="1264124" y="853549"/>
                  </a:cubicBezTo>
                  <a:cubicBezTo>
                    <a:pt x="1112181" y="969886"/>
                    <a:pt x="966508" y="1099212"/>
                    <a:pt x="823074" y="1234136"/>
                  </a:cubicBezTo>
                  <a:cubicBezTo>
                    <a:pt x="787131" y="1267951"/>
                    <a:pt x="751413" y="1301990"/>
                    <a:pt x="715694" y="1336252"/>
                  </a:cubicBezTo>
                  <a:lnTo>
                    <a:pt x="606859" y="1440945"/>
                  </a:lnTo>
                  <a:cubicBezTo>
                    <a:pt x="532623" y="1511374"/>
                    <a:pt x="457267" y="1579452"/>
                    <a:pt x="382023" y="1646074"/>
                  </a:cubicBezTo>
                  <a:lnTo>
                    <a:pt x="158531" y="1843813"/>
                  </a:lnTo>
                  <a:lnTo>
                    <a:pt x="0" y="1991775"/>
                  </a:lnTo>
                  <a:lnTo>
                    <a:pt x="0" y="1074740"/>
                  </a:lnTo>
                  <a:lnTo>
                    <a:pt x="113897" y="949410"/>
                  </a:lnTo>
                  <a:cubicBezTo>
                    <a:pt x="700439" y="362812"/>
                    <a:pt x="1510739" y="0"/>
                    <a:pt x="2405773" y="0"/>
                  </a:cubicBezTo>
                  <a:close/>
                </a:path>
              </a:pathLst>
            </a:custGeom>
            <a:gradFill>
              <a:gsLst>
                <a:gs pos="2000">
                  <a:schemeClr val="bg1">
                    <a:alpha val="10000"/>
                  </a:schemeClr>
                </a:gs>
                <a:gs pos="16000">
                  <a:schemeClr val="accent6">
                    <a:alpha val="10000"/>
                  </a:schemeClr>
                </a:gs>
                <a:gs pos="100000">
                  <a:schemeClr val="bg1">
                    <a:alpha val="10000"/>
                  </a:schemeClr>
                </a:gs>
                <a:gs pos="74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4BD9F536-9B57-6FD0-6B69-D08F6178E6B6}"/>
              </a:ext>
            </a:extLst>
          </p:cNvPr>
          <p:cNvSpPr>
            <a:spLocks noGrp="1"/>
          </p:cNvSpPr>
          <p:nvPr>
            <p:ph type="title"/>
          </p:nvPr>
        </p:nvSpPr>
        <p:spPr>
          <a:xfrm>
            <a:off x="816578" y="2053641"/>
            <a:ext cx="3657255" cy="2760098"/>
          </a:xfrm>
        </p:spPr>
        <p:txBody>
          <a:bodyPr vert="horz" lIns="91440" tIns="45720" rIns="91440" bIns="45720" rtlCol="0" anchor="ctr">
            <a:normAutofit/>
          </a:bodyPr>
          <a:lstStyle/>
          <a:p>
            <a:pPr>
              <a:spcBef>
                <a:spcPct val="0"/>
              </a:spcBef>
            </a:pPr>
            <a:r>
              <a:rPr lang="en-US" sz="4000" dirty="0">
                <a:solidFill>
                  <a:schemeClr val="accent1"/>
                </a:solidFill>
                <a:latin typeface="+mn-lt"/>
                <a:cs typeface="Times New Roman"/>
              </a:rPr>
              <a:t>Ears, Nose, Mouth, and Throat</a:t>
            </a:r>
            <a:endParaRPr lang="en-US" sz="4000" kern="1200" dirty="0">
              <a:solidFill>
                <a:schemeClr val="accent1"/>
              </a:solidFill>
              <a:latin typeface="+mn-lt"/>
              <a:cs typeface="Times New Roman"/>
            </a:endParaRPr>
          </a:p>
        </p:txBody>
      </p:sp>
      <p:sp>
        <p:nvSpPr>
          <p:cNvPr id="3" name="Text Placeholder 2">
            <a:extLst>
              <a:ext uri="{FF2B5EF4-FFF2-40B4-BE49-F238E27FC236}">
                <a16:creationId xmlns:a16="http://schemas.microsoft.com/office/drawing/2014/main" id="{9DD532B1-08A3-07D7-6C1B-84246B928D48}"/>
              </a:ext>
            </a:extLst>
          </p:cNvPr>
          <p:cNvSpPr>
            <a:spLocks noGrp="1"/>
          </p:cNvSpPr>
          <p:nvPr>
            <p:ph type="body" idx="1"/>
          </p:nvPr>
        </p:nvSpPr>
        <p:spPr>
          <a:xfrm>
            <a:off x="6090574" y="801866"/>
            <a:ext cx="5306084" cy="5230634"/>
          </a:xfrm>
          <a:noFill/>
          <a:ln>
            <a:noFill/>
          </a:ln>
        </p:spPr>
        <p:txBody>
          <a:bodyPr vert="horz" lIns="91440" tIns="45720" rIns="91440" bIns="45720" rtlCol="0" anchor="ctr">
            <a:normAutofit/>
          </a:bodyPr>
          <a:lstStyle/>
          <a:p>
            <a:pPr marL="723265" indent="-342900">
              <a:buFont typeface="Arial"/>
              <a:buChar char="•"/>
            </a:pPr>
            <a:endParaRPr lang="en-US" sz="2000" dirty="0">
              <a:solidFill>
                <a:schemeClr val="tx2"/>
              </a:solidFill>
              <a:latin typeface="Times New Roman"/>
              <a:cs typeface="Times New Roman"/>
            </a:endParaRPr>
          </a:p>
          <a:p>
            <a:pPr marL="723265" indent="-342900">
              <a:buFont typeface="Arial"/>
              <a:buChar char="•"/>
            </a:pPr>
            <a:endParaRPr lang="en-US" sz="2000" dirty="0">
              <a:solidFill>
                <a:schemeClr val="tx2"/>
              </a:solidFill>
              <a:latin typeface="Times New Roman"/>
              <a:cs typeface="Times New Roman"/>
            </a:endParaRPr>
          </a:p>
        </p:txBody>
      </p:sp>
      <p:sp>
        <p:nvSpPr>
          <p:cNvPr id="4" name="TextBox 3">
            <a:extLst>
              <a:ext uri="{FF2B5EF4-FFF2-40B4-BE49-F238E27FC236}">
                <a16:creationId xmlns:a16="http://schemas.microsoft.com/office/drawing/2014/main" id="{5322F656-0823-63A0-96CC-34B6A7F4AF5B}"/>
              </a:ext>
            </a:extLst>
          </p:cNvPr>
          <p:cNvSpPr txBox="1"/>
          <p:nvPr/>
        </p:nvSpPr>
        <p:spPr>
          <a:xfrm>
            <a:off x="6164492" y="464569"/>
            <a:ext cx="5467637" cy="62478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u="sng" dirty="0">
                <a:solidFill>
                  <a:schemeClr val="accent1"/>
                </a:solidFill>
                <a:cs typeface="Times New Roman"/>
              </a:rPr>
              <a:t>Ears:</a:t>
            </a:r>
          </a:p>
          <a:p>
            <a:r>
              <a:rPr lang="en-US" sz="2000" b="1" dirty="0">
                <a:solidFill>
                  <a:schemeClr val="accent1"/>
                </a:solidFill>
                <a:cs typeface="Times New Roman"/>
              </a:rPr>
              <a:t>Subjective – </a:t>
            </a:r>
            <a:r>
              <a:rPr lang="en-US" sz="2000" dirty="0">
                <a:solidFill>
                  <a:schemeClr val="accent1"/>
                </a:solidFill>
                <a:cs typeface="Times New Roman"/>
              </a:rPr>
              <a:t>ask about earache, infections, discharge, hearing loss, tinnitus, vertigo </a:t>
            </a:r>
          </a:p>
          <a:p>
            <a:r>
              <a:rPr lang="en-US" sz="2000" b="1" dirty="0">
                <a:solidFill>
                  <a:schemeClr val="accent1"/>
                </a:solidFill>
                <a:cs typeface="Times New Roman"/>
              </a:rPr>
              <a:t>Objective – </a:t>
            </a:r>
            <a:r>
              <a:rPr lang="en-US" sz="2000" dirty="0">
                <a:solidFill>
                  <a:schemeClr val="accent1"/>
                </a:solidFill>
                <a:cs typeface="Times New Roman"/>
              </a:rPr>
              <a:t>Observe for any excessive discharge, note any redness, swelling, lesions or foreign </a:t>
            </a:r>
            <a:r>
              <a:rPr lang="en-US" sz="2000" err="1">
                <a:solidFill>
                  <a:schemeClr val="accent1"/>
                </a:solidFill>
                <a:cs typeface="Times New Roman"/>
              </a:rPr>
              <a:t>bo</a:t>
            </a:r>
            <a:r>
              <a:rPr lang="en-US" sz="2000" dirty="0">
                <a:solidFill>
                  <a:schemeClr val="accent1"/>
                </a:solidFill>
                <a:cs typeface="Times New Roman"/>
              </a:rPr>
              <a:t>dies</a:t>
            </a:r>
          </a:p>
          <a:p>
            <a:endParaRPr lang="en-US" sz="2000" dirty="0">
              <a:solidFill>
                <a:schemeClr val="accent1"/>
              </a:solidFill>
              <a:cs typeface="Times New Roman"/>
            </a:endParaRPr>
          </a:p>
          <a:p>
            <a:r>
              <a:rPr lang="en-US" sz="2000" b="1" u="sng" dirty="0">
                <a:solidFill>
                  <a:schemeClr val="accent1"/>
                </a:solidFill>
                <a:cs typeface="Times New Roman"/>
              </a:rPr>
              <a:t>Nose: </a:t>
            </a:r>
          </a:p>
          <a:p>
            <a:r>
              <a:rPr lang="en-US" sz="2000" b="1" dirty="0">
                <a:solidFill>
                  <a:schemeClr val="accent1"/>
                </a:solidFill>
                <a:cs typeface="Times New Roman"/>
              </a:rPr>
              <a:t>Subjective – </a:t>
            </a:r>
            <a:r>
              <a:rPr lang="en-US" sz="2000" dirty="0">
                <a:solidFill>
                  <a:schemeClr val="accent1"/>
                </a:solidFill>
                <a:cs typeface="Times New Roman"/>
              </a:rPr>
              <a:t>discharge, frequent colds, sinus pain, trauma, epistaxis, allergies, altered smell</a:t>
            </a:r>
          </a:p>
          <a:p>
            <a:r>
              <a:rPr lang="en-US" sz="2000" b="1" dirty="0">
                <a:solidFill>
                  <a:schemeClr val="accent1"/>
                </a:solidFill>
                <a:cs typeface="Times New Roman"/>
              </a:rPr>
              <a:t>Objective – </a:t>
            </a:r>
            <a:r>
              <a:rPr lang="en-US" sz="2000" dirty="0">
                <a:solidFill>
                  <a:schemeClr val="accent1"/>
                </a:solidFill>
                <a:cs typeface="Times New Roman"/>
              </a:rPr>
              <a:t>inspect for deformity, discharge, asymmetry, inflammation, or lesions</a:t>
            </a:r>
          </a:p>
          <a:p>
            <a:endParaRPr lang="en-US" sz="2000" u="sng" dirty="0">
              <a:solidFill>
                <a:schemeClr val="accent1"/>
              </a:solidFill>
              <a:cs typeface="Times New Roman"/>
            </a:endParaRPr>
          </a:p>
          <a:p>
            <a:r>
              <a:rPr lang="en-US" sz="2000" b="1" u="sng" dirty="0">
                <a:solidFill>
                  <a:schemeClr val="accent1"/>
                </a:solidFill>
                <a:cs typeface="Times New Roman"/>
              </a:rPr>
              <a:t>Mouth and Throat:</a:t>
            </a:r>
          </a:p>
          <a:p>
            <a:r>
              <a:rPr lang="en-US" sz="2000" b="1" dirty="0">
                <a:solidFill>
                  <a:schemeClr val="accent1"/>
                </a:solidFill>
                <a:cs typeface="Times New Roman"/>
              </a:rPr>
              <a:t>Subjective – </a:t>
            </a:r>
            <a:r>
              <a:rPr lang="en-US" sz="2000" dirty="0">
                <a:solidFill>
                  <a:schemeClr val="accent1"/>
                </a:solidFill>
                <a:cs typeface="Times New Roman"/>
              </a:rPr>
              <a:t>sores or lesions, sore throat, bleeding, dental issues, dysphagia, altered taste, alcohol and tobacco </a:t>
            </a:r>
            <a:r>
              <a:rPr lang="en-US" sz="2000">
                <a:solidFill>
                  <a:schemeClr val="accent1"/>
                </a:solidFill>
                <a:cs typeface="Times New Roman"/>
              </a:rPr>
              <a:t>consumption </a:t>
            </a:r>
          </a:p>
          <a:p>
            <a:r>
              <a:rPr lang="en-US" sz="2000" b="1" dirty="0">
                <a:solidFill>
                  <a:schemeClr val="accent1"/>
                </a:solidFill>
                <a:cs typeface="Times New Roman"/>
              </a:rPr>
              <a:t>Objective –</a:t>
            </a:r>
            <a:r>
              <a:rPr lang="en-US" sz="2000" dirty="0">
                <a:solidFill>
                  <a:schemeClr val="accent1"/>
                </a:solidFill>
                <a:cs typeface="Times New Roman"/>
              </a:rPr>
              <a:t> inspect tongue, buccal mucosa, </a:t>
            </a:r>
            <a:r>
              <a:rPr lang="en-US" sz="2000">
                <a:solidFill>
                  <a:schemeClr val="accent1"/>
                </a:solidFill>
                <a:cs typeface="Times New Roman"/>
              </a:rPr>
              <a:t>tonsils, throat, and teeth</a:t>
            </a:r>
          </a:p>
          <a:p>
            <a:endParaRPr lang="en-US" sz="2000" b="1" dirty="0">
              <a:latin typeface="Times New Roman"/>
              <a:cs typeface="Times New Roman"/>
            </a:endParaRPr>
          </a:p>
        </p:txBody>
      </p:sp>
      <p:sp>
        <p:nvSpPr>
          <p:cNvPr id="5" name="TextBox 4">
            <a:extLst>
              <a:ext uri="{FF2B5EF4-FFF2-40B4-BE49-F238E27FC236}">
                <a16:creationId xmlns:a16="http://schemas.microsoft.com/office/drawing/2014/main" id="{E1844A8B-646E-2836-3FBC-E4CDCDF75602}"/>
              </a:ext>
            </a:extLst>
          </p:cNvPr>
          <p:cNvSpPr txBox="1"/>
          <p:nvPr/>
        </p:nvSpPr>
        <p:spPr>
          <a:xfrm>
            <a:off x="117231" y="6398846"/>
            <a:ext cx="1807308" cy="61555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0" i="0" u="none" strike="noStrike" baseline="0" dirty="0">
                <a:solidFill>
                  <a:srgbClr val="156082"/>
                </a:solidFill>
                <a:latin typeface="Aptos"/>
              </a:rPr>
              <a:t>(Jarvis et al., 2024)​</a:t>
            </a:r>
            <a:r>
              <a:rPr sz="1600" b="0" i="0" dirty="0">
                <a:solidFill>
                  <a:srgbClr val="000000"/>
                </a:solidFill>
                <a:latin typeface="Aptos"/>
                <a:ea typeface="Aptos"/>
                <a:cs typeface="Aptos"/>
              </a:rPr>
              <a:t>​</a:t>
            </a:r>
            <a:endParaRPr lang="en-US" dirty="0"/>
          </a:p>
          <a:p>
            <a:pPr algn="ctr"/>
            <a:endParaRPr lang="en-US" dirty="0"/>
          </a:p>
        </p:txBody>
      </p:sp>
    </p:spTree>
    <p:extLst>
      <p:ext uri="{BB962C8B-B14F-4D97-AF65-F5344CB8AC3E}">
        <p14:creationId xmlns:p14="http://schemas.microsoft.com/office/powerpoint/2010/main" val="815913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CD742D-1552-8D3D-A484-6E27163F28E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7EFF073-2C7C-4288-DD4C-304F644BDA3E}"/>
              </a:ext>
            </a:extLst>
          </p:cNvPr>
          <p:cNvSpPr>
            <a:spLocks noGrp="1"/>
          </p:cNvSpPr>
          <p:nvPr>
            <p:ph type="body" idx="1"/>
          </p:nvPr>
        </p:nvSpPr>
        <p:spPr>
          <a:xfrm>
            <a:off x="1823483" y="828629"/>
            <a:ext cx="8554737" cy="5199371"/>
          </a:xfrm>
        </p:spPr>
        <p:txBody>
          <a:bodyPr spcFirstLastPara="1" vert="horz" lIns="91440" tIns="45720" rIns="91440" bIns="45720" rtlCol="0" anchor="ctr">
            <a:noAutofit/>
          </a:bodyPr>
          <a:lstStyle/>
          <a:p>
            <a:pPr marL="608965" indent="-575310"/>
            <a:r>
              <a:rPr lang="en-US" sz="7200" b="1" i="0">
                <a:solidFill>
                  <a:schemeClr val="accent1"/>
                </a:solidFill>
                <a:latin typeface="Aptos Display"/>
              </a:rPr>
              <a:t>Neurological System</a:t>
            </a:r>
            <a:endParaRPr lang="en-US">
              <a:solidFill>
                <a:schemeClr val="accent1"/>
              </a:solidFill>
            </a:endParaRPr>
          </a:p>
        </p:txBody>
      </p:sp>
      <p:sp>
        <p:nvSpPr>
          <p:cNvPr id="4" name="Rectangle 3">
            <a:extLst>
              <a:ext uri="{FF2B5EF4-FFF2-40B4-BE49-F238E27FC236}">
                <a16:creationId xmlns:a16="http://schemas.microsoft.com/office/drawing/2014/main" id="{5BB00254-BDFB-6B1C-DD26-031F2AB28390}"/>
              </a:ext>
            </a:extLst>
          </p:cNvPr>
          <p:cNvSpPr/>
          <p:nvPr/>
        </p:nvSpPr>
        <p:spPr>
          <a:xfrm>
            <a:off x="5384800" y="584200"/>
            <a:ext cx="1422400" cy="12192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26798886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2E30BF1-AB55-F724-E878-F25CC322F71B}"/>
            </a:ext>
          </a:extLst>
        </p:cNvPr>
        <p:cNvGrpSpPr/>
        <p:nvPr/>
      </p:nvGrpSpPr>
      <p:grpSpPr>
        <a:xfrm>
          <a:off x="0" y="0"/>
          <a:ext cx="0" cy="0"/>
          <a:chOff x="0" y="0"/>
          <a:chExt cx="0" cy="0"/>
        </a:xfrm>
      </p:grpSpPr>
      <p:sp useBgFill="1">
        <p:nvSpPr>
          <p:cNvPr id="62" name="Rectangle 61">
            <a:extLst>
              <a:ext uri="{FF2B5EF4-FFF2-40B4-BE49-F238E27FC236}">
                <a16:creationId xmlns:a16="http://schemas.microsoft.com/office/drawing/2014/main" id="{87BF42CA-AD55-48B4-8949-C4DCA60A6A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66AE1D3D-3106-4CB2-AA7C-0C1642AC0F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66" name="Group 65">
            <a:extLst>
              <a:ext uri="{FF2B5EF4-FFF2-40B4-BE49-F238E27FC236}">
                <a16:creationId xmlns:a16="http://schemas.microsoft.com/office/drawing/2014/main" id="{0A31B6AF-B711-4CDB-8C2B-16E963DDC4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137" y="0"/>
            <a:ext cx="5646974" cy="6483075"/>
            <a:chOff x="-19221" y="0"/>
            <a:chExt cx="5646974" cy="6483075"/>
          </a:xfrm>
        </p:grpSpPr>
        <p:sp>
          <p:nvSpPr>
            <p:cNvPr id="67" name="Freeform: Shape 66">
              <a:extLst>
                <a:ext uri="{FF2B5EF4-FFF2-40B4-BE49-F238E27FC236}">
                  <a16:creationId xmlns:a16="http://schemas.microsoft.com/office/drawing/2014/main" id="{CA818331-E13C-49C6-B98D-A60AD0E85A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16610"/>
              <a:ext cx="5535001" cy="6250127"/>
            </a:xfrm>
            <a:custGeom>
              <a:avLst/>
              <a:gdLst>
                <a:gd name="connsiteX0" fmla="*/ 2510242 w 5535001"/>
                <a:gd name="connsiteY0" fmla="*/ 174 h 6250127"/>
                <a:gd name="connsiteX1" fmla="*/ 2550551 w 5535001"/>
                <a:gd name="connsiteY1" fmla="*/ 510 h 6250127"/>
                <a:gd name="connsiteX2" fmla="*/ 2629490 w 5535001"/>
                <a:gd name="connsiteY2" fmla="*/ 3757 h 6250127"/>
                <a:gd name="connsiteX3" fmla="*/ 2708317 w 5535001"/>
                <a:gd name="connsiteY3" fmla="*/ 7229 h 6250127"/>
                <a:gd name="connsiteX4" fmla="*/ 2787256 w 5535001"/>
                <a:gd name="connsiteY4" fmla="*/ 14619 h 6250127"/>
                <a:gd name="connsiteX5" fmla="*/ 3408467 w 5535001"/>
                <a:gd name="connsiteY5" fmla="*/ 145064 h 6250127"/>
                <a:gd name="connsiteX6" fmla="*/ 3557723 w 5535001"/>
                <a:gd name="connsiteY6" fmla="*/ 199593 h 6250127"/>
                <a:gd name="connsiteX7" fmla="*/ 3594337 w 5535001"/>
                <a:gd name="connsiteY7" fmla="*/ 214597 h 6250127"/>
                <a:gd name="connsiteX8" fmla="*/ 3630616 w 5535001"/>
                <a:gd name="connsiteY8" fmla="*/ 230385 h 6250127"/>
                <a:gd name="connsiteX9" fmla="*/ 3703172 w 5535001"/>
                <a:gd name="connsiteY9" fmla="*/ 262073 h 6250127"/>
                <a:gd name="connsiteX10" fmla="*/ 3739003 w 5535001"/>
                <a:gd name="connsiteY10" fmla="*/ 278756 h 6250127"/>
                <a:gd name="connsiteX11" fmla="*/ 3756806 w 5535001"/>
                <a:gd name="connsiteY11" fmla="*/ 287266 h 6250127"/>
                <a:gd name="connsiteX12" fmla="*/ 3773714 w 5535001"/>
                <a:gd name="connsiteY12" fmla="*/ 297567 h 6250127"/>
                <a:gd name="connsiteX13" fmla="*/ 3840784 w 5535001"/>
                <a:gd name="connsiteY13" fmla="*/ 339332 h 6250127"/>
                <a:gd name="connsiteX14" fmla="*/ 3873927 w 5535001"/>
                <a:gd name="connsiteY14" fmla="*/ 360495 h 6250127"/>
                <a:gd name="connsiteX15" fmla="*/ 3906062 w 5535001"/>
                <a:gd name="connsiteY15" fmla="*/ 383001 h 6250127"/>
                <a:gd name="connsiteX16" fmla="*/ 3969662 w 5535001"/>
                <a:gd name="connsiteY16" fmla="*/ 428572 h 6250127"/>
                <a:gd name="connsiteX17" fmla="*/ 4423029 w 5535001"/>
                <a:gd name="connsiteY17" fmla="*/ 837600 h 6250127"/>
                <a:gd name="connsiteX18" fmla="*/ 4474647 w 5535001"/>
                <a:gd name="connsiteY18" fmla="*/ 891569 h 6250127"/>
                <a:gd name="connsiteX19" fmla="*/ 4524250 w 5535001"/>
                <a:gd name="connsiteY19" fmla="*/ 946883 h 6250127"/>
                <a:gd name="connsiteX20" fmla="*/ 4573965 w 5535001"/>
                <a:gd name="connsiteY20" fmla="*/ 1001748 h 6250127"/>
                <a:gd name="connsiteX21" fmla="*/ 4622224 w 5535001"/>
                <a:gd name="connsiteY21" fmla="*/ 1057509 h 6250127"/>
                <a:gd name="connsiteX22" fmla="*/ 4717510 w 5535001"/>
                <a:gd name="connsiteY22" fmla="*/ 1169143 h 6250127"/>
                <a:gd name="connsiteX23" fmla="*/ 4764986 w 5535001"/>
                <a:gd name="connsiteY23" fmla="*/ 1224681 h 6250127"/>
                <a:gd name="connsiteX24" fmla="*/ 4813021 w 5535001"/>
                <a:gd name="connsiteY24" fmla="*/ 1279994 h 6250127"/>
                <a:gd name="connsiteX25" fmla="*/ 5001915 w 5535001"/>
                <a:gd name="connsiteY25" fmla="*/ 1506846 h 6250127"/>
                <a:gd name="connsiteX26" fmla="*/ 5170542 w 5535001"/>
                <a:gd name="connsiteY26" fmla="*/ 1751165 h 6250127"/>
                <a:gd name="connsiteX27" fmla="*/ 5428969 w 5535001"/>
                <a:gd name="connsiteY27" fmla="*/ 2293660 h 6250127"/>
                <a:gd name="connsiteX28" fmla="*/ 5534893 w 5535001"/>
                <a:gd name="connsiteY28" fmla="*/ 2899307 h 6250127"/>
                <a:gd name="connsiteX29" fmla="*/ 5508804 w 5535001"/>
                <a:gd name="connsiteY29" fmla="*/ 3211144 h 6250127"/>
                <a:gd name="connsiteX30" fmla="*/ 5426282 w 5535001"/>
                <a:gd name="connsiteY30" fmla="*/ 3513352 h 6250127"/>
                <a:gd name="connsiteX31" fmla="*/ 5248250 w 5535001"/>
                <a:gd name="connsiteY31" fmla="*/ 4030542 h 6250127"/>
                <a:gd name="connsiteX32" fmla="*/ 5208612 w 5535001"/>
                <a:gd name="connsiteY32" fmla="*/ 4161771 h 6250127"/>
                <a:gd name="connsiteX33" fmla="*/ 5170318 w 5535001"/>
                <a:gd name="connsiteY33" fmla="*/ 4294680 h 6250127"/>
                <a:gd name="connsiteX34" fmla="*/ 5132248 w 5535001"/>
                <a:gd name="connsiteY34" fmla="*/ 4430164 h 6250127"/>
                <a:gd name="connsiteX35" fmla="*/ 5112765 w 5535001"/>
                <a:gd name="connsiteY35" fmla="*/ 4498914 h 6250127"/>
                <a:gd name="connsiteX36" fmla="*/ 5091715 w 5535001"/>
                <a:gd name="connsiteY36" fmla="*/ 4569119 h 6250127"/>
                <a:gd name="connsiteX37" fmla="*/ 5068985 w 5535001"/>
                <a:gd name="connsiteY37" fmla="*/ 4640220 h 6250127"/>
                <a:gd name="connsiteX38" fmla="*/ 5043904 w 5535001"/>
                <a:gd name="connsiteY38" fmla="*/ 4712105 h 6250127"/>
                <a:gd name="connsiteX39" fmla="*/ 5015799 w 5535001"/>
                <a:gd name="connsiteY39" fmla="*/ 4784438 h 6250127"/>
                <a:gd name="connsiteX40" fmla="*/ 4982880 w 5535001"/>
                <a:gd name="connsiteY40" fmla="*/ 4856435 h 6250127"/>
                <a:gd name="connsiteX41" fmla="*/ 4817276 w 5535001"/>
                <a:gd name="connsiteY41" fmla="*/ 5125275 h 6250127"/>
                <a:gd name="connsiteX42" fmla="*/ 4618753 w 5535001"/>
                <a:gd name="connsiteY42" fmla="*/ 5355374 h 6250127"/>
                <a:gd name="connsiteX43" fmla="*/ 4566575 w 5535001"/>
                <a:gd name="connsiteY43" fmla="*/ 5408560 h 6250127"/>
                <a:gd name="connsiteX44" fmla="*/ 4513837 w 5535001"/>
                <a:gd name="connsiteY44" fmla="*/ 5461186 h 6250127"/>
                <a:gd name="connsiteX45" fmla="*/ 4459531 w 5535001"/>
                <a:gd name="connsiteY45" fmla="*/ 5512580 h 6250127"/>
                <a:gd name="connsiteX46" fmla="*/ 4404554 w 5535001"/>
                <a:gd name="connsiteY46" fmla="*/ 5563526 h 6250127"/>
                <a:gd name="connsiteX47" fmla="*/ 4348009 w 5535001"/>
                <a:gd name="connsiteY47" fmla="*/ 5613017 h 6250127"/>
                <a:gd name="connsiteX48" fmla="*/ 4290568 w 5535001"/>
                <a:gd name="connsiteY48" fmla="*/ 5661948 h 6250127"/>
                <a:gd name="connsiteX49" fmla="*/ 4276124 w 5535001"/>
                <a:gd name="connsiteY49" fmla="*/ 5674153 h 6250127"/>
                <a:gd name="connsiteX50" fmla="*/ 4261120 w 5535001"/>
                <a:gd name="connsiteY50" fmla="*/ 5685798 h 6250127"/>
                <a:gd name="connsiteX51" fmla="*/ 4231112 w 5535001"/>
                <a:gd name="connsiteY51" fmla="*/ 5708976 h 6250127"/>
                <a:gd name="connsiteX52" fmla="*/ 4170984 w 5535001"/>
                <a:gd name="connsiteY52" fmla="*/ 5755443 h 6250127"/>
                <a:gd name="connsiteX53" fmla="*/ 4046025 w 5535001"/>
                <a:gd name="connsiteY53" fmla="*/ 5843228 h 6250127"/>
                <a:gd name="connsiteX54" fmla="*/ 3915356 w 5535001"/>
                <a:gd name="connsiteY54" fmla="*/ 5923735 h 6250127"/>
                <a:gd name="connsiteX55" fmla="*/ 3346323 w 5535001"/>
                <a:gd name="connsiteY55" fmla="*/ 6158872 h 6250127"/>
                <a:gd name="connsiteX56" fmla="*/ 2743476 w 5535001"/>
                <a:gd name="connsiteY56" fmla="*/ 6247328 h 6250127"/>
                <a:gd name="connsiteX57" fmla="*/ 2668120 w 5535001"/>
                <a:gd name="connsiteY57" fmla="*/ 6249344 h 6250127"/>
                <a:gd name="connsiteX58" fmla="*/ 2630498 w 5535001"/>
                <a:gd name="connsiteY58" fmla="*/ 6250127 h 6250127"/>
                <a:gd name="connsiteX59" fmla="*/ 2592988 w 5535001"/>
                <a:gd name="connsiteY59" fmla="*/ 6249568 h 6250127"/>
                <a:gd name="connsiteX60" fmla="*/ 2518080 w 5535001"/>
                <a:gd name="connsiteY60" fmla="*/ 6247777 h 6250127"/>
                <a:gd name="connsiteX61" fmla="*/ 2442948 w 5535001"/>
                <a:gd name="connsiteY61" fmla="*/ 6244529 h 6250127"/>
                <a:gd name="connsiteX62" fmla="*/ 2291676 w 5535001"/>
                <a:gd name="connsiteY62" fmla="*/ 6232213 h 6250127"/>
                <a:gd name="connsiteX63" fmla="*/ 2141412 w 5535001"/>
                <a:gd name="connsiteY63" fmla="*/ 6212394 h 6250127"/>
                <a:gd name="connsiteX64" fmla="*/ 1992715 w 5535001"/>
                <a:gd name="connsiteY64" fmla="*/ 6184961 h 6250127"/>
                <a:gd name="connsiteX65" fmla="*/ 1845811 w 5535001"/>
                <a:gd name="connsiteY65" fmla="*/ 6151034 h 6250127"/>
                <a:gd name="connsiteX66" fmla="*/ 1701033 w 5535001"/>
                <a:gd name="connsiteY66" fmla="*/ 6110724 h 6250127"/>
                <a:gd name="connsiteX67" fmla="*/ 1629484 w 5535001"/>
                <a:gd name="connsiteY67" fmla="*/ 6088219 h 6250127"/>
                <a:gd name="connsiteX68" fmla="*/ 1558383 w 5535001"/>
                <a:gd name="connsiteY68" fmla="*/ 6064929 h 6250127"/>
                <a:gd name="connsiteX69" fmla="*/ 1011968 w 5535001"/>
                <a:gd name="connsiteY69" fmla="*/ 5828896 h 6250127"/>
                <a:gd name="connsiteX70" fmla="*/ 511237 w 5535001"/>
                <a:gd name="connsiteY70" fmla="*/ 5512356 h 6250127"/>
                <a:gd name="connsiteX71" fmla="*/ 395572 w 5535001"/>
                <a:gd name="connsiteY71" fmla="*/ 5419757 h 6250127"/>
                <a:gd name="connsiteX72" fmla="*/ 284722 w 5535001"/>
                <a:gd name="connsiteY72" fmla="*/ 5321559 h 6250127"/>
                <a:gd name="connsiteX73" fmla="*/ 257513 w 5535001"/>
                <a:gd name="connsiteY73" fmla="*/ 5296477 h 6250127"/>
                <a:gd name="connsiteX74" fmla="*/ 243853 w 5535001"/>
                <a:gd name="connsiteY74" fmla="*/ 5283937 h 6250127"/>
                <a:gd name="connsiteX75" fmla="*/ 230752 w 5535001"/>
                <a:gd name="connsiteY75" fmla="*/ 5270836 h 6250127"/>
                <a:gd name="connsiteX76" fmla="*/ 178574 w 5535001"/>
                <a:gd name="connsiteY76" fmla="*/ 5218322 h 6250127"/>
                <a:gd name="connsiteX77" fmla="*/ 126508 w 5535001"/>
                <a:gd name="connsiteY77" fmla="*/ 5165584 h 6250127"/>
                <a:gd name="connsiteX78" fmla="*/ 76345 w 5535001"/>
                <a:gd name="connsiteY78" fmla="*/ 5111167 h 6250127"/>
                <a:gd name="connsiteX79" fmla="*/ 26407 w 5535001"/>
                <a:gd name="connsiteY79" fmla="*/ 5056413 h 6250127"/>
                <a:gd name="connsiteX80" fmla="*/ 0 w 5535001"/>
                <a:gd name="connsiteY80" fmla="*/ 5024776 h 6250127"/>
                <a:gd name="connsiteX81" fmla="*/ 0 w 5535001"/>
                <a:gd name="connsiteY81" fmla="*/ 4492798 h 6250127"/>
                <a:gd name="connsiteX82" fmla="*/ 28534 w 5535001"/>
                <a:gd name="connsiteY82" fmla="*/ 4537879 h 6250127"/>
                <a:gd name="connsiteX83" fmla="*/ 66604 w 5535001"/>
                <a:gd name="connsiteY83" fmla="*/ 4592745 h 6250127"/>
                <a:gd name="connsiteX84" fmla="*/ 104114 w 5535001"/>
                <a:gd name="connsiteY84" fmla="*/ 4647834 h 6250127"/>
                <a:gd name="connsiteX85" fmla="*/ 143751 w 5535001"/>
                <a:gd name="connsiteY85" fmla="*/ 4701580 h 6250127"/>
                <a:gd name="connsiteX86" fmla="*/ 182717 w 5535001"/>
                <a:gd name="connsiteY86" fmla="*/ 4755773 h 6250127"/>
                <a:gd name="connsiteX87" fmla="*/ 223810 w 5535001"/>
                <a:gd name="connsiteY87" fmla="*/ 4808399 h 6250127"/>
                <a:gd name="connsiteX88" fmla="*/ 264679 w 5535001"/>
                <a:gd name="connsiteY88" fmla="*/ 4861249 h 6250127"/>
                <a:gd name="connsiteX89" fmla="*/ 307788 w 5535001"/>
                <a:gd name="connsiteY89" fmla="*/ 4912420 h 6250127"/>
                <a:gd name="connsiteX90" fmla="*/ 351232 w 5535001"/>
                <a:gd name="connsiteY90" fmla="*/ 4963254 h 6250127"/>
                <a:gd name="connsiteX91" fmla="*/ 397028 w 5535001"/>
                <a:gd name="connsiteY91" fmla="*/ 5012185 h 6250127"/>
                <a:gd name="connsiteX92" fmla="*/ 443496 w 5535001"/>
                <a:gd name="connsiteY92" fmla="*/ 5060444 h 6250127"/>
                <a:gd name="connsiteX93" fmla="*/ 455140 w 5535001"/>
                <a:gd name="connsiteY93" fmla="*/ 5072537 h 6250127"/>
                <a:gd name="connsiteX94" fmla="*/ 467345 w 5535001"/>
                <a:gd name="connsiteY94" fmla="*/ 5083958 h 6250127"/>
                <a:gd name="connsiteX95" fmla="*/ 491755 w 5535001"/>
                <a:gd name="connsiteY95" fmla="*/ 5106912 h 6250127"/>
                <a:gd name="connsiteX96" fmla="*/ 540686 w 5535001"/>
                <a:gd name="connsiteY96" fmla="*/ 5152819 h 6250127"/>
                <a:gd name="connsiteX97" fmla="*/ 552890 w 5535001"/>
                <a:gd name="connsiteY97" fmla="*/ 5164353 h 6250127"/>
                <a:gd name="connsiteX98" fmla="*/ 565655 w 5535001"/>
                <a:gd name="connsiteY98" fmla="*/ 5175214 h 6250127"/>
                <a:gd name="connsiteX99" fmla="*/ 591072 w 5535001"/>
                <a:gd name="connsiteY99" fmla="*/ 5197048 h 6250127"/>
                <a:gd name="connsiteX100" fmla="*/ 694197 w 5535001"/>
                <a:gd name="connsiteY100" fmla="*/ 5283041 h 6250127"/>
                <a:gd name="connsiteX101" fmla="*/ 1146221 w 5535001"/>
                <a:gd name="connsiteY101" fmla="*/ 5573716 h 6250127"/>
                <a:gd name="connsiteX102" fmla="*/ 1650982 w 5535001"/>
                <a:gd name="connsiteY102" fmla="*/ 5758130 h 6250127"/>
                <a:gd name="connsiteX103" fmla="*/ 1716485 w 5535001"/>
                <a:gd name="connsiteY103" fmla="*/ 5772798 h 6250127"/>
                <a:gd name="connsiteX104" fmla="*/ 1782211 w 5535001"/>
                <a:gd name="connsiteY104" fmla="*/ 5786235 h 6250127"/>
                <a:gd name="connsiteX105" fmla="*/ 1848386 w 5535001"/>
                <a:gd name="connsiteY105" fmla="*/ 5796984 h 6250127"/>
                <a:gd name="connsiteX106" fmla="*/ 1881417 w 5535001"/>
                <a:gd name="connsiteY106" fmla="*/ 5802359 h 6250127"/>
                <a:gd name="connsiteX107" fmla="*/ 1914560 w 5535001"/>
                <a:gd name="connsiteY107" fmla="*/ 5807061 h 6250127"/>
                <a:gd name="connsiteX108" fmla="*/ 2047469 w 5535001"/>
                <a:gd name="connsiteY108" fmla="*/ 5821282 h 6250127"/>
                <a:gd name="connsiteX109" fmla="*/ 2180601 w 5535001"/>
                <a:gd name="connsiteY109" fmla="*/ 5828896 h 6250127"/>
                <a:gd name="connsiteX110" fmla="*/ 2313622 w 5535001"/>
                <a:gd name="connsiteY110" fmla="*/ 5830463 h 6250127"/>
                <a:gd name="connsiteX111" fmla="*/ 2380021 w 5535001"/>
                <a:gd name="connsiteY111" fmla="*/ 5828448 h 6250127"/>
                <a:gd name="connsiteX112" fmla="*/ 2446195 w 5535001"/>
                <a:gd name="connsiteY112" fmla="*/ 5826433 h 6250127"/>
                <a:gd name="connsiteX113" fmla="*/ 2513041 w 5535001"/>
                <a:gd name="connsiteY113" fmla="*/ 5822737 h 6250127"/>
                <a:gd name="connsiteX114" fmla="*/ 2580111 w 5535001"/>
                <a:gd name="connsiteY114" fmla="*/ 5818258 h 6250127"/>
                <a:gd name="connsiteX115" fmla="*/ 2613590 w 5535001"/>
                <a:gd name="connsiteY115" fmla="*/ 5816355 h 6250127"/>
                <a:gd name="connsiteX116" fmla="*/ 2646845 w 5535001"/>
                <a:gd name="connsiteY116" fmla="*/ 5813108 h 6250127"/>
                <a:gd name="connsiteX117" fmla="*/ 2713244 w 5535001"/>
                <a:gd name="connsiteY117" fmla="*/ 5806838 h 6250127"/>
                <a:gd name="connsiteX118" fmla="*/ 3230882 w 5535001"/>
                <a:gd name="connsiteY118" fmla="*/ 5721292 h 6250127"/>
                <a:gd name="connsiteX119" fmla="*/ 3720416 w 5535001"/>
                <a:gd name="connsiteY119" fmla="*/ 5556472 h 6250127"/>
                <a:gd name="connsiteX120" fmla="*/ 3837425 w 5535001"/>
                <a:gd name="connsiteY120" fmla="*/ 5499927 h 6250127"/>
                <a:gd name="connsiteX121" fmla="*/ 3951634 w 5535001"/>
                <a:gd name="connsiteY121" fmla="*/ 5436552 h 6250127"/>
                <a:gd name="connsiteX122" fmla="*/ 4007284 w 5535001"/>
                <a:gd name="connsiteY122" fmla="*/ 5401841 h 6250127"/>
                <a:gd name="connsiteX123" fmla="*/ 4035164 w 5535001"/>
                <a:gd name="connsiteY123" fmla="*/ 5384374 h 6250127"/>
                <a:gd name="connsiteX124" fmla="*/ 4049049 w 5535001"/>
                <a:gd name="connsiteY124" fmla="*/ 5375640 h 6250127"/>
                <a:gd name="connsiteX125" fmla="*/ 4062485 w 5535001"/>
                <a:gd name="connsiteY125" fmla="*/ 5366123 h 6250127"/>
                <a:gd name="connsiteX126" fmla="*/ 4116567 w 5535001"/>
                <a:gd name="connsiteY126" fmla="*/ 5328277 h 6250127"/>
                <a:gd name="connsiteX127" fmla="*/ 4169976 w 5535001"/>
                <a:gd name="connsiteY127" fmla="*/ 5289199 h 6250127"/>
                <a:gd name="connsiteX128" fmla="*/ 4222042 w 5535001"/>
                <a:gd name="connsiteY128" fmla="*/ 5247994 h 6250127"/>
                <a:gd name="connsiteX129" fmla="*/ 4273213 w 5535001"/>
                <a:gd name="connsiteY129" fmla="*/ 5205558 h 6250127"/>
                <a:gd name="connsiteX130" fmla="*/ 4323151 w 5535001"/>
                <a:gd name="connsiteY130" fmla="*/ 5161329 h 6250127"/>
                <a:gd name="connsiteX131" fmla="*/ 4371971 w 5535001"/>
                <a:gd name="connsiteY131" fmla="*/ 5116093 h 6250127"/>
                <a:gd name="connsiteX132" fmla="*/ 4546868 w 5535001"/>
                <a:gd name="connsiteY132" fmla="*/ 4924400 h 6250127"/>
                <a:gd name="connsiteX133" fmla="*/ 4675634 w 5535001"/>
                <a:gd name="connsiteY133" fmla="*/ 4715352 h 6250127"/>
                <a:gd name="connsiteX134" fmla="*/ 4700155 w 5535001"/>
                <a:gd name="connsiteY134" fmla="*/ 4659255 h 6250127"/>
                <a:gd name="connsiteX135" fmla="*/ 4721206 w 5535001"/>
                <a:gd name="connsiteY135" fmla="*/ 4600135 h 6250127"/>
                <a:gd name="connsiteX136" fmla="*/ 4740465 w 5535001"/>
                <a:gd name="connsiteY136" fmla="*/ 4538887 h 6250127"/>
                <a:gd name="connsiteX137" fmla="*/ 4758492 w 5535001"/>
                <a:gd name="connsiteY137" fmla="*/ 4475848 h 6250127"/>
                <a:gd name="connsiteX138" fmla="*/ 4891288 w 5535001"/>
                <a:gd name="connsiteY138" fmla="*/ 3930329 h 6250127"/>
                <a:gd name="connsiteX139" fmla="*/ 5066298 w 5535001"/>
                <a:gd name="connsiteY139" fmla="*/ 3382235 h 6250127"/>
                <a:gd name="connsiteX140" fmla="*/ 5156994 w 5535001"/>
                <a:gd name="connsiteY140" fmla="*/ 2898635 h 6250127"/>
                <a:gd name="connsiteX141" fmla="*/ 5083317 w 5535001"/>
                <a:gd name="connsiteY141" fmla="*/ 2402047 h 6250127"/>
                <a:gd name="connsiteX142" fmla="*/ 4871022 w 5535001"/>
                <a:gd name="connsiteY142" fmla="*/ 1926958 h 6250127"/>
                <a:gd name="connsiteX143" fmla="*/ 4727028 w 5535001"/>
                <a:gd name="connsiteY143" fmla="*/ 1703577 h 6250127"/>
                <a:gd name="connsiteX144" fmla="*/ 4563776 w 5535001"/>
                <a:gd name="connsiteY144" fmla="*/ 1490834 h 6250127"/>
                <a:gd name="connsiteX145" fmla="*/ 4370291 w 5535001"/>
                <a:gd name="connsiteY145" fmla="*/ 1300596 h 6250127"/>
                <a:gd name="connsiteX146" fmla="*/ 4266046 w 5535001"/>
                <a:gd name="connsiteY146" fmla="*/ 1214491 h 6250127"/>
                <a:gd name="connsiteX147" fmla="*/ 4212973 w 5535001"/>
                <a:gd name="connsiteY147" fmla="*/ 1173062 h 6250127"/>
                <a:gd name="connsiteX148" fmla="*/ 4157995 w 5535001"/>
                <a:gd name="connsiteY148" fmla="*/ 1134545 h 6250127"/>
                <a:gd name="connsiteX149" fmla="*/ 3697126 w 5535001"/>
                <a:gd name="connsiteY149" fmla="*/ 881044 h 6250127"/>
                <a:gd name="connsiteX150" fmla="*/ 3637670 w 5535001"/>
                <a:gd name="connsiteY150" fmla="*/ 856747 h 6250127"/>
                <a:gd name="connsiteX151" fmla="*/ 3608222 w 5535001"/>
                <a:gd name="connsiteY151" fmla="*/ 844318 h 6250127"/>
                <a:gd name="connsiteX152" fmla="*/ 3578214 w 5535001"/>
                <a:gd name="connsiteY152" fmla="*/ 833457 h 6250127"/>
                <a:gd name="connsiteX153" fmla="*/ 3518309 w 5535001"/>
                <a:gd name="connsiteY153" fmla="*/ 812294 h 6250127"/>
                <a:gd name="connsiteX154" fmla="*/ 3503417 w 5535001"/>
                <a:gd name="connsiteY154" fmla="*/ 806920 h 6250127"/>
                <a:gd name="connsiteX155" fmla="*/ 3489533 w 5535001"/>
                <a:gd name="connsiteY155" fmla="*/ 799642 h 6250127"/>
                <a:gd name="connsiteX156" fmla="*/ 3460869 w 5535001"/>
                <a:gd name="connsiteY156" fmla="*/ 787101 h 6250127"/>
                <a:gd name="connsiteX157" fmla="*/ 3402980 w 5535001"/>
                <a:gd name="connsiteY157" fmla="*/ 763475 h 6250127"/>
                <a:gd name="connsiteX158" fmla="*/ 3374092 w 5535001"/>
                <a:gd name="connsiteY158" fmla="*/ 751606 h 6250127"/>
                <a:gd name="connsiteX159" fmla="*/ 3344980 w 5535001"/>
                <a:gd name="connsiteY159" fmla="*/ 740409 h 6250127"/>
                <a:gd name="connsiteX160" fmla="*/ 3226627 w 5535001"/>
                <a:gd name="connsiteY160" fmla="*/ 700772 h 6250127"/>
                <a:gd name="connsiteX161" fmla="*/ 2735750 w 5535001"/>
                <a:gd name="connsiteY161" fmla="*/ 614667 h 6250127"/>
                <a:gd name="connsiteX162" fmla="*/ 2673158 w 5535001"/>
                <a:gd name="connsiteY162" fmla="*/ 610412 h 6250127"/>
                <a:gd name="connsiteX163" fmla="*/ 2610119 w 5535001"/>
                <a:gd name="connsiteY163" fmla="*/ 609628 h 6250127"/>
                <a:gd name="connsiteX164" fmla="*/ 2547080 w 5535001"/>
                <a:gd name="connsiteY164" fmla="*/ 608620 h 6250127"/>
                <a:gd name="connsiteX165" fmla="*/ 2516400 w 5535001"/>
                <a:gd name="connsiteY165" fmla="*/ 608844 h 6250127"/>
                <a:gd name="connsiteX166" fmla="*/ 2486280 w 5535001"/>
                <a:gd name="connsiteY166" fmla="*/ 609740 h 6250127"/>
                <a:gd name="connsiteX167" fmla="*/ 2426376 w 5535001"/>
                <a:gd name="connsiteY167" fmla="*/ 613099 h 6250127"/>
                <a:gd name="connsiteX168" fmla="*/ 2366920 w 5535001"/>
                <a:gd name="connsiteY168" fmla="*/ 618474 h 6250127"/>
                <a:gd name="connsiteX169" fmla="*/ 2337248 w 5535001"/>
                <a:gd name="connsiteY169" fmla="*/ 621497 h 6250127"/>
                <a:gd name="connsiteX170" fmla="*/ 2307800 w 5535001"/>
                <a:gd name="connsiteY170" fmla="*/ 625528 h 6250127"/>
                <a:gd name="connsiteX171" fmla="*/ 2278351 w 5535001"/>
                <a:gd name="connsiteY171" fmla="*/ 629559 h 6250127"/>
                <a:gd name="connsiteX172" fmla="*/ 2249127 w 5535001"/>
                <a:gd name="connsiteY172" fmla="*/ 634710 h 6250127"/>
                <a:gd name="connsiteX173" fmla="*/ 1796096 w 5535001"/>
                <a:gd name="connsiteY173" fmla="*/ 781726 h 6250127"/>
                <a:gd name="connsiteX174" fmla="*/ 1370833 w 5535001"/>
                <a:gd name="connsiteY174" fmla="*/ 1048663 h 6250127"/>
                <a:gd name="connsiteX175" fmla="*/ 959790 w 5535001"/>
                <a:gd name="connsiteY175" fmla="*/ 1390844 h 6250127"/>
                <a:gd name="connsiteX176" fmla="*/ 749062 w 5535001"/>
                <a:gd name="connsiteY176" fmla="*/ 1577611 h 6250127"/>
                <a:gd name="connsiteX177" fmla="*/ 524786 w 5535001"/>
                <a:gd name="connsiteY177" fmla="*/ 1763145 h 6250127"/>
                <a:gd name="connsiteX178" fmla="*/ 84071 w 5535001"/>
                <a:gd name="connsiteY178" fmla="*/ 2098496 h 6250127"/>
                <a:gd name="connsiteX179" fmla="*/ 0 w 5535001"/>
                <a:gd name="connsiteY179" fmla="*/ 2168094 h 6250127"/>
                <a:gd name="connsiteX180" fmla="*/ 0 w 5535001"/>
                <a:gd name="connsiteY180" fmla="*/ 1576676 h 6250127"/>
                <a:gd name="connsiteX181" fmla="*/ 174655 w 5535001"/>
                <a:gd name="connsiteY181" fmla="*/ 1387597 h 6250127"/>
                <a:gd name="connsiteX182" fmla="*/ 363661 w 5535001"/>
                <a:gd name="connsiteY182" fmla="*/ 1188626 h 6250127"/>
                <a:gd name="connsiteX183" fmla="*/ 458052 w 5535001"/>
                <a:gd name="connsiteY183" fmla="*/ 1086397 h 6250127"/>
                <a:gd name="connsiteX184" fmla="*/ 557257 w 5535001"/>
                <a:gd name="connsiteY184" fmla="*/ 981593 h 6250127"/>
                <a:gd name="connsiteX185" fmla="*/ 994165 w 5535001"/>
                <a:gd name="connsiteY185" fmla="*/ 578389 h 6250127"/>
                <a:gd name="connsiteX186" fmla="*/ 1520873 w 5535001"/>
                <a:gd name="connsiteY186" fmla="*/ 237215 h 6250127"/>
                <a:gd name="connsiteX187" fmla="*/ 2141748 w 5535001"/>
                <a:gd name="connsiteY187" fmla="*/ 31190 h 6250127"/>
                <a:gd name="connsiteX188" fmla="*/ 2182505 w 5535001"/>
                <a:gd name="connsiteY188" fmla="*/ 24360 h 6250127"/>
                <a:gd name="connsiteX189" fmla="*/ 2223374 w 5535001"/>
                <a:gd name="connsiteY189" fmla="*/ 18873 h 6250127"/>
                <a:gd name="connsiteX190" fmla="*/ 2264355 w 5535001"/>
                <a:gd name="connsiteY190" fmla="*/ 13611 h 6250127"/>
                <a:gd name="connsiteX191" fmla="*/ 2305336 w 5535001"/>
                <a:gd name="connsiteY191" fmla="*/ 9580 h 6250127"/>
                <a:gd name="connsiteX192" fmla="*/ 2387410 w 5535001"/>
                <a:gd name="connsiteY192" fmla="*/ 3645 h 6250127"/>
                <a:gd name="connsiteX193" fmla="*/ 2469373 w 5535001"/>
                <a:gd name="connsiteY193" fmla="*/ 622 h 62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5535001" h="6250127">
                  <a:moveTo>
                    <a:pt x="2510242" y="174"/>
                  </a:moveTo>
                  <a:cubicBezTo>
                    <a:pt x="2523902" y="-50"/>
                    <a:pt x="2537562" y="-162"/>
                    <a:pt x="2550551" y="510"/>
                  </a:cubicBezTo>
                  <a:lnTo>
                    <a:pt x="2629490" y="3757"/>
                  </a:lnTo>
                  <a:lnTo>
                    <a:pt x="2708317" y="7229"/>
                  </a:lnTo>
                  <a:cubicBezTo>
                    <a:pt x="2734630" y="8572"/>
                    <a:pt x="2760943" y="12155"/>
                    <a:pt x="2787256" y="14619"/>
                  </a:cubicBezTo>
                  <a:cubicBezTo>
                    <a:pt x="2997536" y="34885"/>
                    <a:pt x="3207144" y="77994"/>
                    <a:pt x="3408467" y="145064"/>
                  </a:cubicBezTo>
                  <a:lnTo>
                    <a:pt x="3557723" y="199593"/>
                  </a:lnTo>
                  <a:cubicBezTo>
                    <a:pt x="3570264" y="203848"/>
                    <a:pt x="3582245" y="209447"/>
                    <a:pt x="3594337" y="214597"/>
                  </a:cubicBezTo>
                  <a:lnTo>
                    <a:pt x="3630616" y="230385"/>
                  </a:lnTo>
                  <a:lnTo>
                    <a:pt x="3703172" y="262073"/>
                  </a:lnTo>
                  <a:cubicBezTo>
                    <a:pt x="3715265" y="267335"/>
                    <a:pt x="3727358" y="272598"/>
                    <a:pt x="3739003" y="278756"/>
                  </a:cubicBezTo>
                  <a:cubicBezTo>
                    <a:pt x="3744937" y="281667"/>
                    <a:pt x="3750984" y="284131"/>
                    <a:pt x="3756806" y="287266"/>
                  </a:cubicBezTo>
                  <a:cubicBezTo>
                    <a:pt x="3762517" y="290513"/>
                    <a:pt x="3768115" y="294208"/>
                    <a:pt x="3773714" y="297567"/>
                  </a:cubicBezTo>
                  <a:lnTo>
                    <a:pt x="3840784" y="339332"/>
                  </a:lnTo>
                  <a:cubicBezTo>
                    <a:pt x="3851869" y="346386"/>
                    <a:pt x="3863290" y="352881"/>
                    <a:pt x="3873927" y="360495"/>
                  </a:cubicBezTo>
                  <a:lnTo>
                    <a:pt x="3906062" y="383001"/>
                  </a:lnTo>
                  <a:lnTo>
                    <a:pt x="3969662" y="428572"/>
                  </a:lnTo>
                  <a:cubicBezTo>
                    <a:pt x="4137281" y="552188"/>
                    <a:pt x="4285417" y="693270"/>
                    <a:pt x="4423029" y="837600"/>
                  </a:cubicBezTo>
                  <a:cubicBezTo>
                    <a:pt x="4440160" y="855739"/>
                    <a:pt x="4457404" y="873766"/>
                    <a:pt x="4474647" y="891569"/>
                  </a:cubicBezTo>
                  <a:lnTo>
                    <a:pt x="4524250" y="946883"/>
                  </a:lnTo>
                  <a:lnTo>
                    <a:pt x="4573965" y="1001748"/>
                  </a:lnTo>
                  <a:cubicBezTo>
                    <a:pt x="4590760" y="1019887"/>
                    <a:pt x="4605988" y="1039146"/>
                    <a:pt x="4622224" y="1057509"/>
                  </a:cubicBezTo>
                  <a:cubicBezTo>
                    <a:pt x="4653911" y="1094907"/>
                    <a:pt x="4686831" y="1131409"/>
                    <a:pt x="4717510" y="1169143"/>
                  </a:cubicBezTo>
                  <a:cubicBezTo>
                    <a:pt x="4733186" y="1187730"/>
                    <a:pt x="4748862" y="1206430"/>
                    <a:pt x="4764986" y="1224681"/>
                  </a:cubicBezTo>
                  <a:cubicBezTo>
                    <a:pt x="4780886" y="1243044"/>
                    <a:pt x="4797233" y="1261071"/>
                    <a:pt x="4813021" y="1279994"/>
                  </a:cubicBezTo>
                  <a:cubicBezTo>
                    <a:pt x="4877292" y="1354230"/>
                    <a:pt x="4941339" y="1428914"/>
                    <a:pt x="5001915" y="1506846"/>
                  </a:cubicBezTo>
                  <a:cubicBezTo>
                    <a:pt x="5062603" y="1584665"/>
                    <a:pt x="5118252" y="1666739"/>
                    <a:pt x="5170542" y="1751165"/>
                  </a:cubicBezTo>
                  <a:cubicBezTo>
                    <a:pt x="5274898" y="1920240"/>
                    <a:pt x="5363579" y="2101295"/>
                    <a:pt x="5428969" y="2293660"/>
                  </a:cubicBezTo>
                  <a:cubicBezTo>
                    <a:pt x="5494136" y="2485801"/>
                    <a:pt x="5533102" y="2690819"/>
                    <a:pt x="5534893" y="2899307"/>
                  </a:cubicBezTo>
                  <a:cubicBezTo>
                    <a:pt x="5536124" y="3003439"/>
                    <a:pt x="5526831" y="3108132"/>
                    <a:pt x="5508804" y="3211144"/>
                  </a:cubicBezTo>
                  <a:cubicBezTo>
                    <a:pt x="5490441" y="3314157"/>
                    <a:pt x="5462336" y="3415490"/>
                    <a:pt x="5426282" y="3513352"/>
                  </a:cubicBezTo>
                  <a:cubicBezTo>
                    <a:pt x="5363355" y="3684890"/>
                    <a:pt x="5302219" y="3856428"/>
                    <a:pt x="5248250" y="4030542"/>
                  </a:cubicBezTo>
                  <a:lnTo>
                    <a:pt x="5208612" y="4161771"/>
                  </a:lnTo>
                  <a:lnTo>
                    <a:pt x="5170318" y="4294680"/>
                  </a:lnTo>
                  <a:lnTo>
                    <a:pt x="5132248" y="4430164"/>
                  </a:lnTo>
                  <a:lnTo>
                    <a:pt x="5112765" y="4498914"/>
                  </a:lnTo>
                  <a:lnTo>
                    <a:pt x="5091715" y="4569119"/>
                  </a:lnTo>
                  <a:cubicBezTo>
                    <a:pt x="5085221" y="4592297"/>
                    <a:pt x="5076823" y="4616482"/>
                    <a:pt x="5068985" y="4640220"/>
                  </a:cubicBezTo>
                  <a:cubicBezTo>
                    <a:pt x="5060699" y="4664182"/>
                    <a:pt x="5053981" y="4687807"/>
                    <a:pt x="5043904" y="4712105"/>
                  </a:cubicBezTo>
                  <a:lnTo>
                    <a:pt x="5015799" y="4784438"/>
                  </a:lnTo>
                  <a:cubicBezTo>
                    <a:pt x="5005274" y="4808511"/>
                    <a:pt x="4993965" y="4832473"/>
                    <a:pt x="4982880" y="4856435"/>
                  </a:cubicBezTo>
                  <a:cubicBezTo>
                    <a:pt x="4936524" y="4951273"/>
                    <a:pt x="4881099" y="5044096"/>
                    <a:pt x="4817276" y="5125275"/>
                  </a:cubicBezTo>
                  <a:cubicBezTo>
                    <a:pt x="4755244" y="5208805"/>
                    <a:pt x="4686943" y="5282817"/>
                    <a:pt x="4618753" y="5355374"/>
                  </a:cubicBezTo>
                  <a:cubicBezTo>
                    <a:pt x="4602069" y="5374073"/>
                    <a:pt x="4584154" y="5391092"/>
                    <a:pt x="4566575" y="5408560"/>
                  </a:cubicBezTo>
                  <a:lnTo>
                    <a:pt x="4513837" y="5461186"/>
                  </a:lnTo>
                  <a:cubicBezTo>
                    <a:pt x="4496593" y="5479101"/>
                    <a:pt x="4477894" y="5495560"/>
                    <a:pt x="4459531" y="5512580"/>
                  </a:cubicBezTo>
                  <a:lnTo>
                    <a:pt x="4404554" y="5563526"/>
                  </a:lnTo>
                  <a:cubicBezTo>
                    <a:pt x="4386527" y="5580770"/>
                    <a:pt x="4366932" y="5596670"/>
                    <a:pt x="4348009" y="5613017"/>
                  </a:cubicBezTo>
                  <a:lnTo>
                    <a:pt x="4290568" y="5661948"/>
                  </a:lnTo>
                  <a:lnTo>
                    <a:pt x="4276124" y="5674153"/>
                  </a:lnTo>
                  <a:lnTo>
                    <a:pt x="4261120" y="5685798"/>
                  </a:lnTo>
                  <a:lnTo>
                    <a:pt x="4231112" y="5708976"/>
                  </a:lnTo>
                  <a:lnTo>
                    <a:pt x="4170984" y="5755443"/>
                  </a:lnTo>
                  <a:cubicBezTo>
                    <a:pt x="4130227" y="5785563"/>
                    <a:pt x="4087790" y="5813892"/>
                    <a:pt x="4046025" y="5843228"/>
                  </a:cubicBezTo>
                  <a:cubicBezTo>
                    <a:pt x="4002917" y="5870437"/>
                    <a:pt x="3959248" y="5897309"/>
                    <a:pt x="3915356" y="5923735"/>
                  </a:cubicBezTo>
                  <a:cubicBezTo>
                    <a:pt x="3737659" y="6026299"/>
                    <a:pt x="3544847" y="6106022"/>
                    <a:pt x="3346323" y="6158872"/>
                  </a:cubicBezTo>
                  <a:cubicBezTo>
                    <a:pt x="3147800" y="6211946"/>
                    <a:pt x="2944462" y="6239714"/>
                    <a:pt x="2743476" y="6247328"/>
                  </a:cubicBezTo>
                  <a:lnTo>
                    <a:pt x="2668120" y="6249344"/>
                  </a:lnTo>
                  <a:lnTo>
                    <a:pt x="2630498" y="6250127"/>
                  </a:lnTo>
                  <a:lnTo>
                    <a:pt x="2592988" y="6249568"/>
                  </a:lnTo>
                  <a:lnTo>
                    <a:pt x="2518080" y="6247777"/>
                  </a:lnTo>
                  <a:cubicBezTo>
                    <a:pt x="2493110" y="6247105"/>
                    <a:pt x="2468365" y="6246881"/>
                    <a:pt x="2442948" y="6244529"/>
                  </a:cubicBezTo>
                  <a:cubicBezTo>
                    <a:pt x="2392337" y="6240722"/>
                    <a:pt x="2341950" y="6237699"/>
                    <a:pt x="2291676" y="6232213"/>
                  </a:cubicBezTo>
                  <a:lnTo>
                    <a:pt x="2141412" y="6212394"/>
                  </a:lnTo>
                  <a:lnTo>
                    <a:pt x="1992715" y="6184961"/>
                  </a:lnTo>
                  <a:cubicBezTo>
                    <a:pt x="1943561" y="6173988"/>
                    <a:pt x="1894630" y="6162231"/>
                    <a:pt x="1845811" y="6151034"/>
                  </a:cubicBezTo>
                  <a:cubicBezTo>
                    <a:pt x="1797215" y="6138829"/>
                    <a:pt x="1749180" y="6123938"/>
                    <a:pt x="1701033" y="6110724"/>
                  </a:cubicBezTo>
                  <a:cubicBezTo>
                    <a:pt x="1676847" y="6104566"/>
                    <a:pt x="1653334" y="6095833"/>
                    <a:pt x="1629484" y="6088219"/>
                  </a:cubicBezTo>
                  <a:lnTo>
                    <a:pt x="1558383" y="6064929"/>
                  </a:lnTo>
                  <a:cubicBezTo>
                    <a:pt x="1369713" y="6000210"/>
                    <a:pt x="1186978" y="5921271"/>
                    <a:pt x="1011968" y="5828896"/>
                  </a:cubicBezTo>
                  <a:cubicBezTo>
                    <a:pt x="837071" y="5736408"/>
                    <a:pt x="668556" y="5631940"/>
                    <a:pt x="511237" y="5512356"/>
                  </a:cubicBezTo>
                  <a:cubicBezTo>
                    <a:pt x="471152" y="5483468"/>
                    <a:pt x="433642" y="5451220"/>
                    <a:pt x="395572" y="5419757"/>
                  </a:cubicBezTo>
                  <a:cubicBezTo>
                    <a:pt x="356831" y="5388965"/>
                    <a:pt x="321112" y="5354926"/>
                    <a:pt x="284722" y="5321559"/>
                  </a:cubicBezTo>
                  <a:lnTo>
                    <a:pt x="257513" y="5296477"/>
                  </a:lnTo>
                  <a:lnTo>
                    <a:pt x="243853" y="5283937"/>
                  </a:lnTo>
                  <a:lnTo>
                    <a:pt x="230752" y="5270836"/>
                  </a:lnTo>
                  <a:lnTo>
                    <a:pt x="178574" y="5218322"/>
                  </a:lnTo>
                  <a:cubicBezTo>
                    <a:pt x="161331" y="5200631"/>
                    <a:pt x="143191" y="5183948"/>
                    <a:pt x="126508" y="5165584"/>
                  </a:cubicBezTo>
                  <a:lnTo>
                    <a:pt x="76345" y="5111167"/>
                  </a:lnTo>
                  <a:cubicBezTo>
                    <a:pt x="59774" y="5092916"/>
                    <a:pt x="42530" y="5075112"/>
                    <a:pt x="26407" y="5056413"/>
                  </a:cubicBezTo>
                  <a:lnTo>
                    <a:pt x="0" y="5024776"/>
                  </a:lnTo>
                  <a:lnTo>
                    <a:pt x="0" y="4492798"/>
                  </a:lnTo>
                  <a:lnTo>
                    <a:pt x="28534" y="4537879"/>
                  </a:lnTo>
                  <a:cubicBezTo>
                    <a:pt x="41299" y="4556130"/>
                    <a:pt x="54175" y="4574382"/>
                    <a:pt x="66604" y="4592745"/>
                  </a:cubicBezTo>
                  <a:lnTo>
                    <a:pt x="104114" y="4647834"/>
                  </a:lnTo>
                  <a:lnTo>
                    <a:pt x="143751" y="4701580"/>
                  </a:lnTo>
                  <a:cubicBezTo>
                    <a:pt x="156964" y="4719495"/>
                    <a:pt x="169728" y="4737746"/>
                    <a:pt x="182717" y="4755773"/>
                  </a:cubicBezTo>
                  <a:lnTo>
                    <a:pt x="223810" y="4808399"/>
                  </a:lnTo>
                  <a:lnTo>
                    <a:pt x="264679" y="4861249"/>
                  </a:lnTo>
                  <a:cubicBezTo>
                    <a:pt x="278563" y="4878717"/>
                    <a:pt x="293455" y="4895288"/>
                    <a:pt x="307788" y="4912420"/>
                  </a:cubicBezTo>
                  <a:lnTo>
                    <a:pt x="351232" y="4963254"/>
                  </a:lnTo>
                  <a:cubicBezTo>
                    <a:pt x="365788" y="4980162"/>
                    <a:pt x="381688" y="4995837"/>
                    <a:pt x="397028" y="5012185"/>
                  </a:cubicBezTo>
                  <a:lnTo>
                    <a:pt x="443496" y="5060444"/>
                  </a:lnTo>
                  <a:lnTo>
                    <a:pt x="455140" y="5072537"/>
                  </a:lnTo>
                  <a:lnTo>
                    <a:pt x="467345" y="5083958"/>
                  </a:lnTo>
                  <a:lnTo>
                    <a:pt x="491755" y="5106912"/>
                  </a:lnTo>
                  <a:lnTo>
                    <a:pt x="540686" y="5152819"/>
                  </a:lnTo>
                  <a:lnTo>
                    <a:pt x="552890" y="5164353"/>
                  </a:lnTo>
                  <a:lnTo>
                    <a:pt x="565655" y="5175214"/>
                  </a:lnTo>
                  <a:lnTo>
                    <a:pt x="591072" y="5197048"/>
                  </a:lnTo>
                  <a:cubicBezTo>
                    <a:pt x="624999" y="5226160"/>
                    <a:pt x="658366" y="5256056"/>
                    <a:pt x="694197" y="5283041"/>
                  </a:cubicBezTo>
                  <a:cubicBezTo>
                    <a:pt x="834272" y="5394675"/>
                    <a:pt x="985207" y="5493881"/>
                    <a:pt x="1146221" y="5573716"/>
                  </a:cubicBezTo>
                  <a:cubicBezTo>
                    <a:pt x="1307122" y="5653774"/>
                    <a:pt x="1476869" y="5715918"/>
                    <a:pt x="1650982" y="5758130"/>
                  </a:cubicBezTo>
                  <a:lnTo>
                    <a:pt x="1716485" y="5772798"/>
                  </a:lnTo>
                  <a:cubicBezTo>
                    <a:pt x="1738431" y="5777390"/>
                    <a:pt x="1759929" y="5783100"/>
                    <a:pt x="1782211" y="5786235"/>
                  </a:cubicBezTo>
                  <a:lnTo>
                    <a:pt x="1848386" y="5796984"/>
                  </a:lnTo>
                  <a:lnTo>
                    <a:pt x="1881417" y="5802359"/>
                  </a:lnTo>
                  <a:cubicBezTo>
                    <a:pt x="1892390" y="5804151"/>
                    <a:pt x="1903363" y="5806054"/>
                    <a:pt x="1914560" y="5807061"/>
                  </a:cubicBezTo>
                  <a:cubicBezTo>
                    <a:pt x="1959012" y="5811765"/>
                    <a:pt x="2003241" y="5817251"/>
                    <a:pt x="2047469" y="5821282"/>
                  </a:cubicBezTo>
                  <a:lnTo>
                    <a:pt x="2180601" y="5828896"/>
                  </a:lnTo>
                  <a:lnTo>
                    <a:pt x="2313622" y="5830463"/>
                  </a:lnTo>
                  <a:cubicBezTo>
                    <a:pt x="2335680" y="5830799"/>
                    <a:pt x="2357962" y="5829008"/>
                    <a:pt x="2380021" y="5828448"/>
                  </a:cubicBezTo>
                  <a:lnTo>
                    <a:pt x="2446195" y="5826433"/>
                  </a:lnTo>
                  <a:cubicBezTo>
                    <a:pt x="2468029" y="5826208"/>
                    <a:pt x="2490647" y="5824193"/>
                    <a:pt x="2513041" y="5822737"/>
                  </a:cubicBezTo>
                  <a:lnTo>
                    <a:pt x="2580111" y="5818258"/>
                  </a:lnTo>
                  <a:lnTo>
                    <a:pt x="2613590" y="5816355"/>
                  </a:lnTo>
                  <a:lnTo>
                    <a:pt x="2646845" y="5813108"/>
                  </a:lnTo>
                  <a:cubicBezTo>
                    <a:pt x="2669016" y="5810869"/>
                    <a:pt x="2691074" y="5808741"/>
                    <a:pt x="2713244" y="5806838"/>
                  </a:cubicBezTo>
                  <a:cubicBezTo>
                    <a:pt x="2889933" y="5789371"/>
                    <a:pt x="3062815" y="5762050"/>
                    <a:pt x="3230882" y="5721292"/>
                  </a:cubicBezTo>
                  <a:cubicBezTo>
                    <a:pt x="3398837" y="5680423"/>
                    <a:pt x="3562426" y="5626902"/>
                    <a:pt x="3720416" y="5556472"/>
                  </a:cubicBezTo>
                  <a:cubicBezTo>
                    <a:pt x="3759381" y="5537997"/>
                    <a:pt x="3798347" y="5518962"/>
                    <a:pt x="3837425" y="5499927"/>
                  </a:cubicBezTo>
                  <a:cubicBezTo>
                    <a:pt x="3875271" y="5478765"/>
                    <a:pt x="3913900" y="5458610"/>
                    <a:pt x="3951634" y="5436552"/>
                  </a:cubicBezTo>
                  <a:lnTo>
                    <a:pt x="4007284" y="5401841"/>
                  </a:lnTo>
                  <a:lnTo>
                    <a:pt x="4035164" y="5384374"/>
                  </a:lnTo>
                  <a:lnTo>
                    <a:pt x="4049049" y="5375640"/>
                  </a:lnTo>
                  <a:lnTo>
                    <a:pt x="4062485" y="5366123"/>
                  </a:lnTo>
                  <a:lnTo>
                    <a:pt x="4116567" y="5328277"/>
                  </a:lnTo>
                  <a:cubicBezTo>
                    <a:pt x="4134594" y="5315624"/>
                    <a:pt x="4152957" y="5303420"/>
                    <a:pt x="4169976" y="5289199"/>
                  </a:cubicBezTo>
                  <a:lnTo>
                    <a:pt x="4222042" y="5247994"/>
                  </a:lnTo>
                  <a:cubicBezTo>
                    <a:pt x="4239398" y="5234222"/>
                    <a:pt x="4256865" y="5220562"/>
                    <a:pt x="4273213" y="5205558"/>
                  </a:cubicBezTo>
                  <a:lnTo>
                    <a:pt x="4323151" y="5161329"/>
                  </a:lnTo>
                  <a:cubicBezTo>
                    <a:pt x="4339611" y="5146437"/>
                    <a:pt x="4356631" y="5131881"/>
                    <a:pt x="4371971" y="5116093"/>
                  </a:cubicBezTo>
                  <a:cubicBezTo>
                    <a:pt x="4435457" y="5054398"/>
                    <a:pt x="4496258" y="4991135"/>
                    <a:pt x="4546868" y="4924400"/>
                  </a:cubicBezTo>
                  <a:cubicBezTo>
                    <a:pt x="4600054" y="4858450"/>
                    <a:pt x="4640699" y="4788916"/>
                    <a:pt x="4675634" y="4715352"/>
                  </a:cubicBezTo>
                  <a:lnTo>
                    <a:pt x="4700155" y="4659255"/>
                  </a:lnTo>
                  <a:lnTo>
                    <a:pt x="4721206" y="4600135"/>
                  </a:lnTo>
                  <a:cubicBezTo>
                    <a:pt x="4728707" y="4580988"/>
                    <a:pt x="4733970" y="4559266"/>
                    <a:pt x="4740465" y="4538887"/>
                  </a:cubicBezTo>
                  <a:cubicBezTo>
                    <a:pt x="4746623" y="4518061"/>
                    <a:pt x="4753005" y="4497906"/>
                    <a:pt x="4758492" y="4475848"/>
                  </a:cubicBezTo>
                  <a:cubicBezTo>
                    <a:pt x="4803168" y="4303637"/>
                    <a:pt x="4840902" y="4115080"/>
                    <a:pt x="4891288" y="3930329"/>
                  </a:cubicBezTo>
                  <a:cubicBezTo>
                    <a:pt x="4940891" y="3744906"/>
                    <a:pt x="5000235" y="3562059"/>
                    <a:pt x="5066298" y="3382235"/>
                  </a:cubicBezTo>
                  <a:cubicBezTo>
                    <a:pt x="5124186" y="3226932"/>
                    <a:pt x="5154530" y="3064015"/>
                    <a:pt x="5156994" y="2898635"/>
                  </a:cubicBezTo>
                  <a:cubicBezTo>
                    <a:pt x="5159681" y="2733255"/>
                    <a:pt x="5132920" y="2565636"/>
                    <a:pt x="5083317" y="2402047"/>
                  </a:cubicBezTo>
                  <a:cubicBezTo>
                    <a:pt x="5033938" y="2238123"/>
                    <a:pt x="4960150" y="2079013"/>
                    <a:pt x="4871022" y="1926958"/>
                  </a:cubicBezTo>
                  <a:cubicBezTo>
                    <a:pt x="4826570" y="1850818"/>
                    <a:pt x="4777415" y="1776918"/>
                    <a:pt x="4727028" y="1703577"/>
                  </a:cubicBezTo>
                  <a:cubicBezTo>
                    <a:pt x="4676418" y="1630349"/>
                    <a:pt x="4622784" y="1558464"/>
                    <a:pt x="4563776" y="1490834"/>
                  </a:cubicBezTo>
                  <a:cubicBezTo>
                    <a:pt x="4503647" y="1423764"/>
                    <a:pt x="4439041" y="1359157"/>
                    <a:pt x="4370291" y="1300596"/>
                  </a:cubicBezTo>
                  <a:cubicBezTo>
                    <a:pt x="4336812" y="1270141"/>
                    <a:pt x="4301541" y="1242148"/>
                    <a:pt x="4266046" y="1214491"/>
                  </a:cubicBezTo>
                  <a:cubicBezTo>
                    <a:pt x="4248355" y="1200607"/>
                    <a:pt x="4230776" y="1186611"/>
                    <a:pt x="4212973" y="1173062"/>
                  </a:cubicBezTo>
                  <a:cubicBezTo>
                    <a:pt x="4194722" y="1160074"/>
                    <a:pt x="4176359" y="1147197"/>
                    <a:pt x="4157995" y="1134545"/>
                  </a:cubicBezTo>
                  <a:cubicBezTo>
                    <a:pt x="4011426" y="1031980"/>
                    <a:pt x="3855004" y="948562"/>
                    <a:pt x="3697126" y="881044"/>
                  </a:cubicBezTo>
                  <a:lnTo>
                    <a:pt x="3637670" y="856747"/>
                  </a:lnTo>
                  <a:lnTo>
                    <a:pt x="3608222" y="844318"/>
                  </a:lnTo>
                  <a:cubicBezTo>
                    <a:pt x="3598480" y="840063"/>
                    <a:pt x="3588179" y="837040"/>
                    <a:pt x="3578214" y="833457"/>
                  </a:cubicBezTo>
                  <a:lnTo>
                    <a:pt x="3518309" y="812294"/>
                  </a:lnTo>
                  <a:cubicBezTo>
                    <a:pt x="3513383" y="810503"/>
                    <a:pt x="3508344" y="808823"/>
                    <a:pt x="3503417" y="806920"/>
                  </a:cubicBezTo>
                  <a:cubicBezTo>
                    <a:pt x="3498603" y="804792"/>
                    <a:pt x="3494236" y="801993"/>
                    <a:pt x="3489533" y="799642"/>
                  </a:cubicBezTo>
                  <a:cubicBezTo>
                    <a:pt x="3480240" y="794827"/>
                    <a:pt x="3470498" y="791020"/>
                    <a:pt x="3460869" y="787101"/>
                  </a:cubicBezTo>
                  <a:lnTo>
                    <a:pt x="3402980" y="763475"/>
                  </a:lnTo>
                  <a:lnTo>
                    <a:pt x="3374092" y="751606"/>
                  </a:lnTo>
                  <a:cubicBezTo>
                    <a:pt x="3364462" y="747688"/>
                    <a:pt x="3354945" y="743433"/>
                    <a:pt x="3344980" y="740409"/>
                  </a:cubicBezTo>
                  <a:lnTo>
                    <a:pt x="3226627" y="700772"/>
                  </a:lnTo>
                  <a:cubicBezTo>
                    <a:pt x="3067405" y="652849"/>
                    <a:pt x="2902697" y="625192"/>
                    <a:pt x="2735750" y="614667"/>
                  </a:cubicBezTo>
                  <a:cubicBezTo>
                    <a:pt x="2714811" y="613435"/>
                    <a:pt x="2694209" y="610860"/>
                    <a:pt x="2673158" y="610412"/>
                  </a:cubicBezTo>
                  <a:lnTo>
                    <a:pt x="2610119" y="609628"/>
                  </a:lnTo>
                  <a:lnTo>
                    <a:pt x="2547080" y="608620"/>
                  </a:lnTo>
                  <a:cubicBezTo>
                    <a:pt x="2536443" y="608173"/>
                    <a:pt x="2526365" y="608397"/>
                    <a:pt x="2516400" y="608844"/>
                  </a:cubicBezTo>
                  <a:lnTo>
                    <a:pt x="2486280" y="609740"/>
                  </a:lnTo>
                  <a:cubicBezTo>
                    <a:pt x="2466125" y="609852"/>
                    <a:pt x="2446307" y="611868"/>
                    <a:pt x="2426376" y="613099"/>
                  </a:cubicBezTo>
                  <a:cubicBezTo>
                    <a:pt x="2406333" y="613995"/>
                    <a:pt x="2386627" y="616458"/>
                    <a:pt x="2366920" y="618474"/>
                  </a:cubicBezTo>
                  <a:cubicBezTo>
                    <a:pt x="2357066" y="619482"/>
                    <a:pt x="2347101" y="620153"/>
                    <a:pt x="2337248" y="621497"/>
                  </a:cubicBezTo>
                  <a:lnTo>
                    <a:pt x="2307800" y="625528"/>
                  </a:lnTo>
                  <a:lnTo>
                    <a:pt x="2278351" y="629559"/>
                  </a:lnTo>
                  <a:lnTo>
                    <a:pt x="2249127" y="634710"/>
                  </a:lnTo>
                  <a:cubicBezTo>
                    <a:pt x="2093377" y="661918"/>
                    <a:pt x="1942329" y="710849"/>
                    <a:pt x="1796096" y="781726"/>
                  </a:cubicBezTo>
                  <a:cubicBezTo>
                    <a:pt x="1649751" y="852268"/>
                    <a:pt x="1508892" y="944307"/>
                    <a:pt x="1370833" y="1048663"/>
                  </a:cubicBezTo>
                  <a:cubicBezTo>
                    <a:pt x="1232774" y="1153244"/>
                    <a:pt x="1097290" y="1269917"/>
                    <a:pt x="959790" y="1390844"/>
                  </a:cubicBezTo>
                  <a:lnTo>
                    <a:pt x="749062" y="1577611"/>
                  </a:lnTo>
                  <a:cubicBezTo>
                    <a:pt x="674602" y="1642329"/>
                    <a:pt x="599806" y="1704137"/>
                    <a:pt x="524786" y="1763145"/>
                  </a:cubicBezTo>
                  <a:cubicBezTo>
                    <a:pt x="374858" y="1881498"/>
                    <a:pt x="223810" y="1987422"/>
                    <a:pt x="84071" y="2098496"/>
                  </a:cubicBezTo>
                  <a:lnTo>
                    <a:pt x="0" y="2168094"/>
                  </a:lnTo>
                  <a:lnTo>
                    <a:pt x="0" y="1576676"/>
                  </a:lnTo>
                  <a:lnTo>
                    <a:pt x="174655" y="1387597"/>
                  </a:lnTo>
                  <a:cubicBezTo>
                    <a:pt x="238926" y="1320079"/>
                    <a:pt x="302749" y="1254577"/>
                    <a:pt x="363661" y="1188626"/>
                  </a:cubicBezTo>
                  <a:lnTo>
                    <a:pt x="458052" y="1086397"/>
                  </a:lnTo>
                  <a:cubicBezTo>
                    <a:pt x="490635" y="1051351"/>
                    <a:pt x="523666" y="1016416"/>
                    <a:pt x="557257" y="981593"/>
                  </a:cubicBezTo>
                  <a:cubicBezTo>
                    <a:pt x="691510" y="842414"/>
                    <a:pt x="835055" y="705699"/>
                    <a:pt x="994165" y="578389"/>
                  </a:cubicBezTo>
                  <a:cubicBezTo>
                    <a:pt x="1152939" y="451190"/>
                    <a:pt x="1328060" y="333398"/>
                    <a:pt x="1520873" y="237215"/>
                  </a:cubicBezTo>
                  <a:cubicBezTo>
                    <a:pt x="1713238" y="141033"/>
                    <a:pt x="1924302" y="68028"/>
                    <a:pt x="2141748" y="31190"/>
                  </a:cubicBezTo>
                  <a:lnTo>
                    <a:pt x="2182505" y="24360"/>
                  </a:lnTo>
                  <a:cubicBezTo>
                    <a:pt x="2196165" y="22344"/>
                    <a:pt x="2209826" y="20665"/>
                    <a:pt x="2223374" y="18873"/>
                  </a:cubicBezTo>
                  <a:lnTo>
                    <a:pt x="2264355" y="13611"/>
                  </a:lnTo>
                  <a:cubicBezTo>
                    <a:pt x="2278015" y="11931"/>
                    <a:pt x="2291676" y="10924"/>
                    <a:pt x="2305336" y="9580"/>
                  </a:cubicBezTo>
                  <a:cubicBezTo>
                    <a:pt x="2332657" y="7229"/>
                    <a:pt x="2360090" y="4653"/>
                    <a:pt x="2387410" y="3645"/>
                  </a:cubicBezTo>
                  <a:cubicBezTo>
                    <a:pt x="2414731" y="2414"/>
                    <a:pt x="2442164" y="510"/>
                    <a:pt x="2469373" y="622"/>
                  </a:cubicBezTo>
                  <a:close/>
                </a:path>
              </a:pathLst>
            </a:custGeom>
            <a:gradFill>
              <a:gsLst>
                <a:gs pos="37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8" name="Freeform: Shape 67">
              <a:extLst>
                <a:ext uri="{FF2B5EF4-FFF2-40B4-BE49-F238E27FC236}">
                  <a16:creationId xmlns:a16="http://schemas.microsoft.com/office/drawing/2014/main" id="{67C4629D-4AB7-48D4-A61B-1AE1837A78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646908" cy="6130481"/>
            </a:xfrm>
            <a:custGeom>
              <a:avLst/>
              <a:gdLst>
                <a:gd name="connsiteX0" fmla="*/ 2616837 w 5646908"/>
                <a:gd name="connsiteY0" fmla="*/ 0 h 6130481"/>
                <a:gd name="connsiteX1" fmla="*/ 4918721 w 5646908"/>
                <a:gd name="connsiteY1" fmla="*/ 1134258 h 6130481"/>
                <a:gd name="connsiteX2" fmla="*/ 5539036 w 5646908"/>
                <a:gd name="connsiteY2" fmla="*/ 3362353 h 6130481"/>
                <a:gd name="connsiteX3" fmla="*/ 4712024 w 5646908"/>
                <a:gd name="connsiteY3" fmla="*/ 5293280 h 6130481"/>
                <a:gd name="connsiteX4" fmla="*/ 2547864 w 5646908"/>
                <a:gd name="connsiteY4" fmla="*/ 6130481 h 6130481"/>
                <a:gd name="connsiteX5" fmla="*/ 263223 w 5646908"/>
                <a:gd name="connsiteY5" fmla="*/ 5212325 h 6130481"/>
                <a:gd name="connsiteX6" fmla="*/ 49974 w 5646908"/>
                <a:gd name="connsiteY6" fmla="*/ 4985345 h 6130481"/>
                <a:gd name="connsiteX7" fmla="*/ 0 w 5646908"/>
                <a:gd name="connsiteY7" fmla="*/ 4920618 h 6130481"/>
                <a:gd name="connsiteX8" fmla="*/ 0 w 5646908"/>
                <a:gd name="connsiteY8" fmla="*/ 3760303 h 6130481"/>
                <a:gd name="connsiteX9" fmla="*/ 80488 w 5646908"/>
                <a:gd name="connsiteY9" fmla="*/ 3974159 h 6130481"/>
                <a:gd name="connsiteX10" fmla="*/ 664748 w 5646908"/>
                <a:gd name="connsiteY10" fmla="*/ 4813600 h 6130481"/>
                <a:gd name="connsiteX11" fmla="*/ 2548087 w 5646908"/>
                <a:gd name="connsiteY11" fmla="*/ 5570406 h 6130481"/>
                <a:gd name="connsiteX12" fmla="*/ 3536561 w 5646908"/>
                <a:gd name="connsiteY12" fmla="*/ 5407153 h 6130481"/>
                <a:gd name="connsiteX13" fmla="*/ 4308035 w 5646908"/>
                <a:gd name="connsiteY13" fmla="*/ 4897241 h 6130481"/>
                <a:gd name="connsiteX14" fmla="*/ 4569038 w 5646908"/>
                <a:gd name="connsiteY14" fmla="*/ 4564802 h 6130481"/>
                <a:gd name="connsiteX15" fmla="*/ 4699147 w 5646908"/>
                <a:gd name="connsiteY15" fmla="*/ 4149952 h 6130481"/>
                <a:gd name="connsiteX16" fmla="*/ 5003034 w 5646908"/>
                <a:gd name="connsiteY16" fmla="*/ 3168421 h 6130481"/>
                <a:gd name="connsiteX17" fmla="*/ 4994189 w 5646908"/>
                <a:gd name="connsiteY17" fmla="*/ 2321590 h 6130481"/>
                <a:gd name="connsiteX18" fmla="*/ 4487860 w 5646908"/>
                <a:gd name="connsiteY18" fmla="*/ 1501856 h 6130481"/>
                <a:gd name="connsiteX19" fmla="*/ 3640469 w 5646908"/>
                <a:gd name="connsiteY19" fmla="*/ 808425 h 6130481"/>
                <a:gd name="connsiteX20" fmla="*/ 2616837 w 5646908"/>
                <a:gd name="connsiteY20" fmla="*/ 559851 h 6130481"/>
                <a:gd name="connsiteX21" fmla="*/ 1762952 w 5646908"/>
                <a:gd name="connsiteY21" fmla="*/ 812008 h 6130481"/>
                <a:gd name="connsiteX22" fmla="*/ 939635 w 5646908"/>
                <a:gd name="connsiteY22" fmla="*/ 1502976 h 6130481"/>
                <a:gd name="connsiteX23" fmla="*/ 585250 w 5646908"/>
                <a:gd name="connsiteY23" fmla="*/ 1831049 h 6130481"/>
                <a:gd name="connsiteX24" fmla="*/ 40403 w 5646908"/>
                <a:gd name="connsiteY24" fmla="*/ 2389556 h 6130481"/>
                <a:gd name="connsiteX25" fmla="*/ 0 w 5646908"/>
                <a:gd name="connsiteY25" fmla="*/ 2456747 h 6130481"/>
                <a:gd name="connsiteX26" fmla="*/ 0 w 5646908"/>
                <a:gd name="connsiteY26" fmla="*/ 1601114 h 6130481"/>
                <a:gd name="connsiteX27" fmla="*/ 93200 w 5646908"/>
                <a:gd name="connsiteY27" fmla="*/ 1513741 h 6130481"/>
                <a:gd name="connsiteX28" fmla="*/ 535423 w 5646908"/>
                <a:gd name="connsiteY28" fmla="*/ 1107273 h 6130481"/>
                <a:gd name="connsiteX29" fmla="*/ 2616837 w 5646908"/>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646908" h="6130481">
                  <a:moveTo>
                    <a:pt x="2616837" y="0"/>
                  </a:moveTo>
                  <a:cubicBezTo>
                    <a:pt x="3596241" y="0"/>
                    <a:pt x="4322479" y="463445"/>
                    <a:pt x="4918721" y="1134258"/>
                  </a:cubicBezTo>
                  <a:cubicBezTo>
                    <a:pt x="5416317" y="1694109"/>
                    <a:pt x="5857703" y="2516643"/>
                    <a:pt x="5539036" y="3362353"/>
                  </a:cubicBezTo>
                  <a:cubicBezTo>
                    <a:pt x="5111758" y="4496612"/>
                    <a:pt x="5300763" y="4716633"/>
                    <a:pt x="4712024" y="5293280"/>
                  </a:cubicBezTo>
                  <a:cubicBezTo>
                    <a:pt x="4123284" y="5869926"/>
                    <a:pt x="3446201" y="6130481"/>
                    <a:pt x="2547864" y="6130481"/>
                  </a:cubicBezTo>
                  <a:cubicBezTo>
                    <a:pt x="1657476" y="6130481"/>
                    <a:pt x="850619" y="5780127"/>
                    <a:pt x="263223" y="5212325"/>
                  </a:cubicBezTo>
                  <a:cubicBezTo>
                    <a:pt x="188497" y="5140091"/>
                    <a:pt x="117321" y="5064339"/>
                    <a:pt x="49974" y="4985345"/>
                  </a:cubicBezTo>
                  <a:lnTo>
                    <a:pt x="0" y="4920618"/>
                  </a:lnTo>
                  <a:lnTo>
                    <a:pt x="0" y="3760303"/>
                  </a:lnTo>
                  <a:lnTo>
                    <a:pt x="80488" y="3974159"/>
                  </a:lnTo>
                  <a:cubicBezTo>
                    <a:pt x="217875" y="4289243"/>
                    <a:pt x="414383" y="4571632"/>
                    <a:pt x="664748" y="4813600"/>
                  </a:cubicBezTo>
                  <a:cubicBezTo>
                    <a:pt x="1169734" y="5301566"/>
                    <a:pt x="1838644" y="5570406"/>
                    <a:pt x="2548087" y="5570406"/>
                  </a:cubicBezTo>
                  <a:cubicBezTo>
                    <a:pt x="2928786" y="5570406"/>
                    <a:pt x="3252156" y="5516996"/>
                    <a:pt x="3536561" y="5407153"/>
                  </a:cubicBezTo>
                  <a:cubicBezTo>
                    <a:pt x="3815366" y="5299438"/>
                    <a:pt x="4067747" y="5132603"/>
                    <a:pt x="4308035" y="4897241"/>
                  </a:cubicBezTo>
                  <a:cubicBezTo>
                    <a:pt x="4475095" y="4733653"/>
                    <a:pt x="4533767" y="4637358"/>
                    <a:pt x="4569038" y="4564802"/>
                  </a:cubicBezTo>
                  <a:cubicBezTo>
                    <a:pt x="4619313" y="4461453"/>
                    <a:pt x="4652792" y="4330784"/>
                    <a:pt x="4699147" y="4149952"/>
                  </a:cubicBezTo>
                  <a:cubicBezTo>
                    <a:pt x="4758491" y="3918846"/>
                    <a:pt x="4839558" y="3602194"/>
                    <a:pt x="5003034" y="3168421"/>
                  </a:cubicBezTo>
                  <a:cubicBezTo>
                    <a:pt x="5103024" y="2902940"/>
                    <a:pt x="5100112" y="2626037"/>
                    <a:pt x="4994189" y="2321590"/>
                  </a:cubicBezTo>
                  <a:cubicBezTo>
                    <a:pt x="4900470" y="2052526"/>
                    <a:pt x="4725460" y="1769129"/>
                    <a:pt x="4487860" y="1501856"/>
                  </a:cubicBezTo>
                  <a:cubicBezTo>
                    <a:pt x="4210285" y="1189683"/>
                    <a:pt x="3933047" y="962832"/>
                    <a:pt x="3640469" y="808425"/>
                  </a:cubicBezTo>
                  <a:cubicBezTo>
                    <a:pt x="3323369" y="641141"/>
                    <a:pt x="2988578" y="559851"/>
                    <a:pt x="2616837" y="559851"/>
                  </a:cubicBezTo>
                  <a:cubicBezTo>
                    <a:pt x="2315413" y="559851"/>
                    <a:pt x="2044110" y="640134"/>
                    <a:pt x="1762952" y="812008"/>
                  </a:cubicBezTo>
                  <a:cubicBezTo>
                    <a:pt x="1472838" y="989593"/>
                    <a:pt x="1197167" y="1250707"/>
                    <a:pt x="939635" y="1502976"/>
                  </a:cubicBezTo>
                  <a:cubicBezTo>
                    <a:pt x="819379" y="1620769"/>
                    <a:pt x="700355" y="1727700"/>
                    <a:pt x="585250" y="1831049"/>
                  </a:cubicBezTo>
                  <a:cubicBezTo>
                    <a:pt x="362317" y="2031140"/>
                    <a:pt x="169840" y="2204022"/>
                    <a:pt x="40403" y="2389556"/>
                  </a:cubicBezTo>
                  <a:lnTo>
                    <a:pt x="0" y="2456747"/>
                  </a:lnTo>
                  <a:lnTo>
                    <a:pt x="0" y="1601114"/>
                  </a:lnTo>
                  <a:lnTo>
                    <a:pt x="93200" y="1513741"/>
                  </a:lnTo>
                  <a:cubicBezTo>
                    <a:pt x="237107" y="1383294"/>
                    <a:pt x="388238" y="1251435"/>
                    <a:pt x="535423" y="1107273"/>
                  </a:cubicBezTo>
                  <a:cubicBezTo>
                    <a:pt x="1124050" y="530627"/>
                    <a:pt x="1718500" y="0"/>
                    <a:pt x="2616837" y="0"/>
                  </a:cubicBezTo>
                  <a:close/>
                </a:path>
              </a:pathLst>
            </a:custGeom>
            <a:gradFill>
              <a:gsLst>
                <a:gs pos="2000">
                  <a:schemeClr val="bg1">
                    <a:alpha val="10000"/>
                  </a:schemeClr>
                </a:gs>
                <a:gs pos="54000">
                  <a:schemeClr val="accent6">
                    <a:alpha val="10000"/>
                  </a:schemeClr>
                </a:gs>
                <a:gs pos="100000">
                  <a:schemeClr val="bg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9" name="Freeform: Shape 68">
              <a:extLst>
                <a:ext uri="{FF2B5EF4-FFF2-40B4-BE49-F238E27FC236}">
                  <a16:creationId xmlns:a16="http://schemas.microsoft.com/office/drawing/2014/main" id="{D1E30050-9FC4-4CC7-8C0B-BF5EFD106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517522" cy="6130481"/>
            </a:xfrm>
            <a:custGeom>
              <a:avLst/>
              <a:gdLst>
                <a:gd name="connsiteX0" fmla="*/ 2549095 w 5517522"/>
                <a:gd name="connsiteY0" fmla="*/ 0 h 6130481"/>
                <a:gd name="connsiteX1" fmla="*/ 4804175 w 5517522"/>
                <a:gd name="connsiteY1" fmla="*/ 1134258 h 6130481"/>
                <a:gd name="connsiteX2" fmla="*/ 5411838 w 5517522"/>
                <a:gd name="connsiteY2" fmla="*/ 3362353 h 6130481"/>
                <a:gd name="connsiteX3" fmla="*/ 4601621 w 5517522"/>
                <a:gd name="connsiteY3" fmla="*/ 5293280 h 6130481"/>
                <a:gd name="connsiteX4" fmla="*/ 2481577 w 5517522"/>
                <a:gd name="connsiteY4" fmla="*/ 6130481 h 6130481"/>
                <a:gd name="connsiteX5" fmla="*/ 243517 w 5517522"/>
                <a:gd name="connsiteY5" fmla="*/ 5212325 h 6130481"/>
                <a:gd name="connsiteX6" fmla="*/ 34587 w 5517522"/>
                <a:gd name="connsiteY6" fmla="*/ 4985345 h 6130481"/>
                <a:gd name="connsiteX7" fmla="*/ 0 w 5517522"/>
                <a:gd name="connsiteY7" fmla="*/ 4939620 h 6130481"/>
                <a:gd name="connsiteX8" fmla="*/ 0 w 5517522"/>
                <a:gd name="connsiteY8" fmla="*/ 3335329 h 6130481"/>
                <a:gd name="connsiteX9" fmla="*/ 17141 w 5517522"/>
                <a:gd name="connsiteY9" fmla="*/ 3448738 h 6130481"/>
                <a:gd name="connsiteX10" fmla="*/ 167489 w 5517522"/>
                <a:gd name="connsiteY10" fmla="*/ 3930490 h 6130481"/>
                <a:gd name="connsiteX11" fmla="*/ 715471 w 5517522"/>
                <a:gd name="connsiteY11" fmla="*/ 4734212 h 6130481"/>
                <a:gd name="connsiteX12" fmla="*/ 2481689 w 5517522"/>
                <a:gd name="connsiteY12" fmla="*/ 5458772 h 6130481"/>
                <a:gd name="connsiteX13" fmla="*/ 4126644 w 5517522"/>
                <a:gd name="connsiteY13" fmla="*/ 4818302 h 6130481"/>
                <a:gd name="connsiteX14" fmla="*/ 4360437 w 5517522"/>
                <a:gd name="connsiteY14" fmla="*/ 4516766 h 6130481"/>
                <a:gd name="connsiteX15" fmla="*/ 4480357 w 5517522"/>
                <a:gd name="connsiteY15" fmla="*/ 4122855 h 6130481"/>
                <a:gd name="connsiteX16" fmla="*/ 4781557 w 5517522"/>
                <a:gd name="connsiteY16" fmla="*/ 3129791 h 6130481"/>
                <a:gd name="connsiteX17" fmla="*/ 4771928 w 5517522"/>
                <a:gd name="connsiteY17" fmla="*/ 2357869 h 6130481"/>
                <a:gd name="connsiteX18" fmla="*/ 4297510 w 5517522"/>
                <a:gd name="connsiteY18" fmla="*/ 1575533 h 6130481"/>
                <a:gd name="connsiteX19" fmla="*/ 3498715 w 5517522"/>
                <a:gd name="connsiteY19" fmla="*/ 907071 h 6130481"/>
                <a:gd name="connsiteX20" fmla="*/ 2549095 w 5517522"/>
                <a:gd name="connsiteY20" fmla="*/ 671821 h 6130481"/>
                <a:gd name="connsiteX21" fmla="*/ 985319 w 5517522"/>
                <a:gd name="connsiteY21" fmla="*/ 1582475 h 6130481"/>
                <a:gd name="connsiteX22" fmla="*/ 634628 w 5517522"/>
                <a:gd name="connsiteY22" fmla="*/ 1913907 h 6130481"/>
                <a:gd name="connsiteX23" fmla="*/ 117662 w 5517522"/>
                <a:gd name="connsiteY23" fmla="*/ 2453044 h 6130481"/>
                <a:gd name="connsiteX24" fmla="*/ 2515 w 5517522"/>
                <a:gd name="connsiteY24" fmla="*/ 2685494 h 6130481"/>
                <a:gd name="connsiteX25" fmla="*/ 0 w 5517522"/>
                <a:gd name="connsiteY25" fmla="*/ 2696965 h 6130481"/>
                <a:gd name="connsiteX26" fmla="*/ 0 w 5517522"/>
                <a:gd name="connsiteY26" fmla="*/ 1587383 h 6130481"/>
                <a:gd name="connsiteX27" fmla="*/ 76951 w 5517522"/>
                <a:gd name="connsiteY27" fmla="*/ 1513741 h 6130481"/>
                <a:gd name="connsiteX28" fmla="*/ 510118 w 5517522"/>
                <a:gd name="connsiteY28" fmla="*/ 1107273 h 6130481"/>
                <a:gd name="connsiteX29" fmla="*/ 2549095 w 5517522"/>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522" h="6130481">
                  <a:moveTo>
                    <a:pt x="2549095" y="0"/>
                  </a:moveTo>
                  <a:cubicBezTo>
                    <a:pt x="3508568" y="0"/>
                    <a:pt x="4219915" y="463445"/>
                    <a:pt x="4804175" y="1134258"/>
                  </a:cubicBezTo>
                  <a:cubicBezTo>
                    <a:pt x="5291694" y="1694109"/>
                    <a:pt x="5724011"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335329"/>
                  </a:lnTo>
                  <a:lnTo>
                    <a:pt x="17141" y="3448738"/>
                  </a:lnTo>
                  <a:cubicBezTo>
                    <a:pt x="50676" y="3613558"/>
                    <a:pt x="100867" y="3774516"/>
                    <a:pt x="167489" y="3930490"/>
                  </a:cubicBezTo>
                  <a:cubicBezTo>
                    <a:pt x="296255" y="4232138"/>
                    <a:pt x="480670" y="4502546"/>
                    <a:pt x="715471" y="4734212"/>
                  </a:cubicBezTo>
                  <a:cubicBezTo>
                    <a:pt x="1188993" y="5201464"/>
                    <a:pt x="1816250" y="5458772"/>
                    <a:pt x="2481689" y="5458772"/>
                  </a:cubicBezTo>
                  <a:cubicBezTo>
                    <a:pt x="3185758" y="5458772"/>
                    <a:pt x="3677755" y="5267191"/>
                    <a:pt x="4126644" y="4818302"/>
                  </a:cubicBezTo>
                  <a:cubicBezTo>
                    <a:pt x="4278363" y="4666583"/>
                    <a:pt x="4329982" y="4580701"/>
                    <a:pt x="4360437" y="4516766"/>
                  </a:cubicBezTo>
                  <a:cubicBezTo>
                    <a:pt x="4404890" y="4423495"/>
                    <a:pt x="4436577" y="4297417"/>
                    <a:pt x="4480357" y="4122855"/>
                  </a:cubicBezTo>
                  <a:cubicBezTo>
                    <a:pt x="4539030" y="3889285"/>
                    <a:pt x="4619425" y="3569275"/>
                    <a:pt x="4781557" y="3129791"/>
                  </a:cubicBezTo>
                  <a:cubicBezTo>
                    <a:pt x="4870238" y="2889503"/>
                    <a:pt x="4867103" y="2637010"/>
                    <a:pt x="4771928" y="2357869"/>
                  </a:cubicBezTo>
                  <a:cubicBezTo>
                    <a:pt x="4684815" y="2102465"/>
                    <a:pt x="4520779" y="1831945"/>
                    <a:pt x="4297510" y="1575533"/>
                  </a:cubicBezTo>
                  <a:cubicBezTo>
                    <a:pt x="4034492" y="1273549"/>
                    <a:pt x="3773266" y="1054983"/>
                    <a:pt x="3498715" y="907071"/>
                  </a:cubicBezTo>
                  <a:cubicBezTo>
                    <a:pt x="3204905" y="748745"/>
                    <a:pt x="2894187" y="671821"/>
                    <a:pt x="2549095" y="671821"/>
                  </a:cubicBezTo>
                  <a:cubicBezTo>
                    <a:pt x="1942553" y="671821"/>
                    <a:pt x="1518298" y="1049273"/>
                    <a:pt x="985319" y="1582475"/>
                  </a:cubicBezTo>
                  <a:cubicBezTo>
                    <a:pt x="865735" y="1702059"/>
                    <a:pt x="748278" y="1809774"/>
                    <a:pt x="634628" y="1913907"/>
                  </a:cubicBezTo>
                  <a:cubicBezTo>
                    <a:pt x="421325" y="2109407"/>
                    <a:pt x="237134" y="2278146"/>
                    <a:pt x="117662" y="2453044"/>
                  </a:cubicBezTo>
                  <a:cubicBezTo>
                    <a:pt x="64756" y="2530415"/>
                    <a:pt x="27022" y="2605799"/>
                    <a:pt x="2515" y="2685494"/>
                  </a:cubicBezTo>
                  <a:lnTo>
                    <a:pt x="0" y="2696965"/>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0" name="Freeform: Shape 69">
              <a:extLst>
                <a:ext uri="{FF2B5EF4-FFF2-40B4-BE49-F238E27FC236}">
                  <a16:creationId xmlns:a16="http://schemas.microsoft.com/office/drawing/2014/main" id="{E7E03733-50FD-49A6-B226-40F6A0AD45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76241"/>
              <a:ext cx="5517475" cy="6130481"/>
            </a:xfrm>
            <a:custGeom>
              <a:avLst/>
              <a:gdLst>
                <a:gd name="connsiteX0" fmla="*/ 2549095 w 5517475"/>
                <a:gd name="connsiteY0" fmla="*/ 0 h 6130481"/>
                <a:gd name="connsiteX1" fmla="*/ 4804175 w 5517475"/>
                <a:gd name="connsiteY1" fmla="*/ 1134258 h 6130481"/>
                <a:gd name="connsiteX2" fmla="*/ 5411838 w 5517475"/>
                <a:gd name="connsiteY2" fmla="*/ 3362353 h 6130481"/>
                <a:gd name="connsiteX3" fmla="*/ 4601621 w 5517475"/>
                <a:gd name="connsiteY3" fmla="*/ 5293280 h 6130481"/>
                <a:gd name="connsiteX4" fmla="*/ 2481577 w 5517475"/>
                <a:gd name="connsiteY4" fmla="*/ 6130481 h 6130481"/>
                <a:gd name="connsiteX5" fmla="*/ 243517 w 5517475"/>
                <a:gd name="connsiteY5" fmla="*/ 5212325 h 6130481"/>
                <a:gd name="connsiteX6" fmla="*/ 34587 w 5517475"/>
                <a:gd name="connsiteY6" fmla="*/ 4985345 h 6130481"/>
                <a:gd name="connsiteX7" fmla="*/ 0 w 5517475"/>
                <a:gd name="connsiteY7" fmla="*/ 4939620 h 6130481"/>
                <a:gd name="connsiteX8" fmla="*/ 0 w 5517475"/>
                <a:gd name="connsiteY8" fmla="*/ 3799573 h 6130481"/>
                <a:gd name="connsiteX9" fmla="*/ 64364 w 5517475"/>
                <a:gd name="connsiteY9" fmla="*/ 3974159 h 6130481"/>
                <a:gd name="connsiteX10" fmla="*/ 636644 w 5517475"/>
                <a:gd name="connsiteY10" fmla="*/ 4813600 h 6130481"/>
                <a:gd name="connsiteX11" fmla="*/ 2481577 w 5517475"/>
                <a:gd name="connsiteY11" fmla="*/ 5570406 h 6130481"/>
                <a:gd name="connsiteX12" fmla="*/ 3449896 w 5517475"/>
                <a:gd name="connsiteY12" fmla="*/ 5407153 h 6130481"/>
                <a:gd name="connsiteX13" fmla="*/ 4205695 w 5517475"/>
                <a:gd name="connsiteY13" fmla="*/ 4897241 h 6130481"/>
                <a:gd name="connsiteX14" fmla="*/ 4461434 w 5517475"/>
                <a:gd name="connsiteY14" fmla="*/ 4564802 h 6130481"/>
                <a:gd name="connsiteX15" fmla="*/ 4588969 w 5517475"/>
                <a:gd name="connsiteY15" fmla="*/ 4149952 h 6130481"/>
                <a:gd name="connsiteX16" fmla="*/ 4886585 w 5517475"/>
                <a:gd name="connsiteY16" fmla="*/ 3168421 h 6130481"/>
                <a:gd name="connsiteX17" fmla="*/ 4877964 w 5517475"/>
                <a:gd name="connsiteY17" fmla="*/ 2321590 h 6130481"/>
                <a:gd name="connsiteX18" fmla="*/ 4382048 w 5517475"/>
                <a:gd name="connsiteY18" fmla="*/ 1501856 h 6130481"/>
                <a:gd name="connsiteX19" fmla="*/ 3551900 w 5517475"/>
                <a:gd name="connsiteY19" fmla="*/ 808425 h 6130481"/>
                <a:gd name="connsiteX20" fmla="*/ 2549095 w 5517475"/>
                <a:gd name="connsiteY20" fmla="*/ 559851 h 6130481"/>
                <a:gd name="connsiteX21" fmla="*/ 1712566 w 5517475"/>
                <a:gd name="connsiteY21" fmla="*/ 812008 h 6130481"/>
                <a:gd name="connsiteX22" fmla="*/ 906044 w 5517475"/>
                <a:gd name="connsiteY22" fmla="*/ 1502976 h 6130481"/>
                <a:gd name="connsiteX23" fmla="*/ 558825 w 5517475"/>
                <a:gd name="connsiteY23" fmla="*/ 1831049 h 6130481"/>
                <a:gd name="connsiteX24" fmla="*/ 25063 w 5517475"/>
                <a:gd name="connsiteY24" fmla="*/ 2389556 h 6130481"/>
                <a:gd name="connsiteX25" fmla="*/ 0 w 5517475"/>
                <a:gd name="connsiteY25" fmla="*/ 2432109 h 6130481"/>
                <a:gd name="connsiteX26" fmla="*/ 0 w 5517475"/>
                <a:gd name="connsiteY26" fmla="*/ 1587383 h 6130481"/>
                <a:gd name="connsiteX27" fmla="*/ 76951 w 5517475"/>
                <a:gd name="connsiteY27" fmla="*/ 1513741 h 6130481"/>
                <a:gd name="connsiteX28" fmla="*/ 510118 w 5517475"/>
                <a:gd name="connsiteY28" fmla="*/ 1107273 h 6130481"/>
                <a:gd name="connsiteX29" fmla="*/ 2549095 w 5517475"/>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475" h="6130481">
                  <a:moveTo>
                    <a:pt x="2549095" y="0"/>
                  </a:moveTo>
                  <a:cubicBezTo>
                    <a:pt x="3508568" y="0"/>
                    <a:pt x="4219915" y="463445"/>
                    <a:pt x="4804175" y="1134258"/>
                  </a:cubicBezTo>
                  <a:cubicBezTo>
                    <a:pt x="5291694" y="1694109"/>
                    <a:pt x="5723899"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799573"/>
                  </a:lnTo>
                  <a:lnTo>
                    <a:pt x="64364" y="3974159"/>
                  </a:lnTo>
                  <a:cubicBezTo>
                    <a:pt x="198841" y="4289243"/>
                    <a:pt x="391429" y="4571632"/>
                    <a:pt x="636644" y="4813600"/>
                  </a:cubicBezTo>
                  <a:cubicBezTo>
                    <a:pt x="1131328" y="5301566"/>
                    <a:pt x="1786578" y="5570406"/>
                    <a:pt x="2481577" y="5570406"/>
                  </a:cubicBezTo>
                  <a:cubicBezTo>
                    <a:pt x="2854550" y="5570406"/>
                    <a:pt x="3171314" y="5516996"/>
                    <a:pt x="3449896" y="5407153"/>
                  </a:cubicBezTo>
                  <a:cubicBezTo>
                    <a:pt x="3723103" y="5299438"/>
                    <a:pt x="3970333" y="5132603"/>
                    <a:pt x="4205695" y="4897241"/>
                  </a:cubicBezTo>
                  <a:cubicBezTo>
                    <a:pt x="4369395" y="4733653"/>
                    <a:pt x="4426836" y="4637358"/>
                    <a:pt x="4461434" y="4564802"/>
                  </a:cubicBezTo>
                  <a:cubicBezTo>
                    <a:pt x="4510701" y="4461453"/>
                    <a:pt x="4543509" y="4330784"/>
                    <a:pt x="4588969" y="4149952"/>
                  </a:cubicBezTo>
                  <a:cubicBezTo>
                    <a:pt x="4646969" y="3918846"/>
                    <a:pt x="4726468" y="3602194"/>
                    <a:pt x="4886585" y="3168421"/>
                  </a:cubicBezTo>
                  <a:cubicBezTo>
                    <a:pt x="4984560" y="2902940"/>
                    <a:pt x="4981760" y="2626037"/>
                    <a:pt x="4877964" y="2321590"/>
                  </a:cubicBezTo>
                  <a:cubicBezTo>
                    <a:pt x="4786260" y="2052526"/>
                    <a:pt x="4614834" y="1769129"/>
                    <a:pt x="4382048" y="1501856"/>
                  </a:cubicBezTo>
                  <a:cubicBezTo>
                    <a:pt x="4110072" y="1189683"/>
                    <a:pt x="3838544" y="962832"/>
                    <a:pt x="3551900" y="808425"/>
                  </a:cubicBezTo>
                  <a:cubicBezTo>
                    <a:pt x="3241183" y="641141"/>
                    <a:pt x="2913222" y="559851"/>
                    <a:pt x="2549095" y="559851"/>
                  </a:cubicBezTo>
                  <a:cubicBezTo>
                    <a:pt x="2253830" y="559851"/>
                    <a:pt x="1988013" y="640134"/>
                    <a:pt x="1712566" y="812008"/>
                  </a:cubicBezTo>
                  <a:cubicBezTo>
                    <a:pt x="1428385" y="989593"/>
                    <a:pt x="1158313" y="1250707"/>
                    <a:pt x="906044" y="1502976"/>
                  </a:cubicBezTo>
                  <a:cubicBezTo>
                    <a:pt x="788140" y="1620769"/>
                    <a:pt x="671579" y="1727700"/>
                    <a:pt x="558825" y="1831049"/>
                  </a:cubicBezTo>
                  <a:cubicBezTo>
                    <a:pt x="340371" y="2031140"/>
                    <a:pt x="151813" y="2204022"/>
                    <a:pt x="25063" y="2389556"/>
                  </a:cubicBezTo>
                  <a:lnTo>
                    <a:pt x="0" y="2432109"/>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1" name="Freeform: Shape 70">
              <a:extLst>
                <a:ext uri="{FF2B5EF4-FFF2-40B4-BE49-F238E27FC236}">
                  <a16:creationId xmlns:a16="http://schemas.microsoft.com/office/drawing/2014/main" id="{8A614510-A9F4-41B6-B78E-F49E390C7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0"/>
              <a:ext cx="5646974" cy="6483075"/>
            </a:xfrm>
            <a:custGeom>
              <a:avLst/>
              <a:gdLst>
                <a:gd name="connsiteX0" fmla="*/ 2405773 w 5646974"/>
                <a:gd name="connsiteY0" fmla="*/ 0 h 6483075"/>
                <a:gd name="connsiteX1" fmla="*/ 5646974 w 5646974"/>
                <a:gd name="connsiteY1" fmla="*/ 3241538 h 6483075"/>
                <a:gd name="connsiteX2" fmla="*/ 2405773 w 5646974"/>
                <a:gd name="connsiteY2" fmla="*/ 6483075 h 6483075"/>
                <a:gd name="connsiteX3" fmla="*/ 113897 w 5646974"/>
                <a:gd name="connsiteY3" fmla="*/ 5533666 h 6483075"/>
                <a:gd name="connsiteX4" fmla="*/ 0 w 5646974"/>
                <a:gd name="connsiteY4" fmla="*/ 5408336 h 6483075"/>
                <a:gd name="connsiteX5" fmla="*/ 0 w 5646974"/>
                <a:gd name="connsiteY5" fmla="*/ 4983659 h 6483075"/>
                <a:gd name="connsiteX6" fmla="*/ 155731 w 5646974"/>
                <a:gd name="connsiteY6" fmla="*/ 5176047 h 6483075"/>
                <a:gd name="connsiteX7" fmla="*/ 1093706 w 5646974"/>
                <a:gd name="connsiteY7" fmla="*/ 5866903 h 6483075"/>
                <a:gd name="connsiteX8" fmla="*/ 1639673 w 5646974"/>
                <a:gd name="connsiteY8" fmla="*/ 6059940 h 6483075"/>
                <a:gd name="connsiteX9" fmla="*/ 1709990 w 5646974"/>
                <a:gd name="connsiteY9" fmla="*/ 6076287 h 6483075"/>
                <a:gd name="connsiteX10" fmla="*/ 1780307 w 5646974"/>
                <a:gd name="connsiteY10" fmla="*/ 6091963 h 6483075"/>
                <a:gd name="connsiteX11" fmla="*/ 1851072 w 5646974"/>
                <a:gd name="connsiteY11" fmla="*/ 6105176 h 6483075"/>
                <a:gd name="connsiteX12" fmla="*/ 1886455 w 5646974"/>
                <a:gd name="connsiteY12" fmla="*/ 6111782 h 6483075"/>
                <a:gd name="connsiteX13" fmla="*/ 1921949 w 5646974"/>
                <a:gd name="connsiteY13" fmla="*/ 6117716 h 6483075"/>
                <a:gd name="connsiteX14" fmla="*/ 2064152 w 5646974"/>
                <a:gd name="connsiteY14" fmla="*/ 6137647 h 6483075"/>
                <a:gd name="connsiteX15" fmla="*/ 2206914 w 5646974"/>
                <a:gd name="connsiteY15" fmla="*/ 6151195 h 6483075"/>
                <a:gd name="connsiteX16" fmla="*/ 2350011 w 5646974"/>
                <a:gd name="connsiteY16" fmla="*/ 6158250 h 6483075"/>
                <a:gd name="connsiteX17" fmla="*/ 2493109 w 5646974"/>
                <a:gd name="connsiteY17" fmla="*/ 6159705 h 6483075"/>
                <a:gd name="connsiteX18" fmla="*/ 2781321 w 5646974"/>
                <a:gd name="connsiteY18" fmla="*/ 6147277 h 6483075"/>
                <a:gd name="connsiteX19" fmla="*/ 3345091 w 5646974"/>
                <a:gd name="connsiteY19" fmla="*/ 6060276 h 6483075"/>
                <a:gd name="connsiteX20" fmla="*/ 3878853 w 5646974"/>
                <a:gd name="connsiteY20" fmla="*/ 5871718 h 6483075"/>
                <a:gd name="connsiteX21" fmla="*/ 4367267 w 5646974"/>
                <a:gd name="connsiteY21" fmla="*/ 5573093 h 6483075"/>
                <a:gd name="connsiteX22" fmla="*/ 4424484 w 5646974"/>
                <a:gd name="connsiteY22" fmla="*/ 5528529 h 6483075"/>
                <a:gd name="connsiteX23" fmla="*/ 4481252 w 5646974"/>
                <a:gd name="connsiteY23" fmla="*/ 5483069 h 6483075"/>
                <a:gd name="connsiteX24" fmla="*/ 4536790 w 5646974"/>
                <a:gd name="connsiteY24" fmla="*/ 5435818 h 6483075"/>
                <a:gd name="connsiteX25" fmla="*/ 4591543 w 5646974"/>
                <a:gd name="connsiteY25" fmla="*/ 5387671 h 6483075"/>
                <a:gd name="connsiteX26" fmla="*/ 4794209 w 5646974"/>
                <a:gd name="connsiteY26" fmla="*/ 5181198 h 6483075"/>
                <a:gd name="connsiteX27" fmla="*/ 4956678 w 5646974"/>
                <a:gd name="connsiteY27" fmla="*/ 4945836 h 6483075"/>
                <a:gd name="connsiteX28" fmla="*/ 4989262 w 5646974"/>
                <a:gd name="connsiteY28" fmla="*/ 4881453 h 6483075"/>
                <a:gd name="connsiteX29" fmla="*/ 5017814 w 5646974"/>
                <a:gd name="connsiteY29" fmla="*/ 4814607 h 6483075"/>
                <a:gd name="connsiteX30" fmla="*/ 5044127 w 5646974"/>
                <a:gd name="connsiteY30" fmla="*/ 4746193 h 6483075"/>
                <a:gd name="connsiteX31" fmla="*/ 5068425 w 5646974"/>
                <a:gd name="connsiteY31" fmla="*/ 4676436 h 6483075"/>
                <a:gd name="connsiteX32" fmla="*/ 5154641 w 5646974"/>
                <a:gd name="connsiteY32" fmla="*/ 4390352 h 6483075"/>
                <a:gd name="connsiteX33" fmla="*/ 5196854 w 5646974"/>
                <a:gd name="connsiteY33" fmla="*/ 4246134 h 6483075"/>
                <a:gd name="connsiteX34" fmla="*/ 5240299 w 5646974"/>
                <a:gd name="connsiteY34" fmla="*/ 4102140 h 6483075"/>
                <a:gd name="connsiteX35" fmla="*/ 5432440 w 5646974"/>
                <a:gd name="connsiteY35" fmla="*/ 3532884 h 6483075"/>
                <a:gd name="connsiteX36" fmla="*/ 5528846 w 5646974"/>
                <a:gd name="connsiteY36" fmla="*/ 2951647 h 6483075"/>
                <a:gd name="connsiteX37" fmla="*/ 5495927 w 5646974"/>
                <a:gd name="connsiteY37" fmla="*/ 2658733 h 6483075"/>
                <a:gd name="connsiteX38" fmla="*/ 5480027 w 5646974"/>
                <a:gd name="connsiteY38" fmla="*/ 2586848 h 6483075"/>
                <a:gd name="connsiteX39" fmla="*/ 5461328 w 5646974"/>
                <a:gd name="connsiteY39" fmla="*/ 2515635 h 6483075"/>
                <a:gd name="connsiteX40" fmla="*/ 5439605 w 5646974"/>
                <a:gd name="connsiteY40" fmla="*/ 2445317 h 6483075"/>
                <a:gd name="connsiteX41" fmla="*/ 5415532 w 5646974"/>
                <a:gd name="connsiteY41" fmla="*/ 2375896 h 6483075"/>
                <a:gd name="connsiteX42" fmla="*/ 5144564 w 5646974"/>
                <a:gd name="connsiteY42" fmla="*/ 1857138 h 6483075"/>
                <a:gd name="connsiteX43" fmla="*/ 4774838 w 5646974"/>
                <a:gd name="connsiteY43" fmla="*/ 1405450 h 6483075"/>
                <a:gd name="connsiteX44" fmla="*/ 4345769 w 5646974"/>
                <a:gd name="connsiteY44" fmla="*/ 1012323 h 6483075"/>
                <a:gd name="connsiteX45" fmla="*/ 4115334 w 5646974"/>
                <a:gd name="connsiteY45" fmla="*/ 841344 h 6483075"/>
                <a:gd name="connsiteX46" fmla="*/ 3874038 w 5646974"/>
                <a:gd name="connsiteY46" fmla="*/ 691528 h 6483075"/>
                <a:gd name="connsiteX47" fmla="*/ 3359535 w 5646974"/>
                <a:gd name="connsiteY47" fmla="*/ 468819 h 6483075"/>
                <a:gd name="connsiteX48" fmla="*/ 2811105 w 5646974"/>
                <a:gd name="connsiteY48" fmla="*/ 366031 h 6483075"/>
                <a:gd name="connsiteX49" fmla="*/ 2741124 w 5646974"/>
                <a:gd name="connsiteY49" fmla="*/ 361440 h 6483075"/>
                <a:gd name="connsiteX50" fmla="*/ 2671030 w 5646974"/>
                <a:gd name="connsiteY50" fmla="*/ 358417 h 6483075"/>
                <a:gd name="connsiteX51" fmla="*/ 2600713 w 5646974"/>
                <a:gd name="connsiteY51" fmla="*/ 357521 h 6483075"/>
                <a:gd name="connsiteX52" fmla="*/ 2531739 w 5646974"/>
                <a:gd name="connsiteY52" fmla="*/ 358529 h 6483075"/>
                <a:gd name="connsiteX53" fmla="*/ 2259988 w 5646974"/>
                <a:gd name="connsiteY53" fmla="*/ 385289 h 6483075"/>
                <a:gd name="connsiteX54" fmla="*/ 1740670 w 5646974"/>
                <a:gd name="connsiteY54" fmla="*/ 553917 h 6483075"/>
                <a:gd name="connsiteX55" fmla="*/ 1264124 w 5646974"/>
                <a:gd name="connsiteY55" fmla="*/ 853549 h 6483075"/>
                <a:gd name="connsiteX56" fmla="*/ 823074 w 5646974"/>
                <a:gd name="connsiteY56" fmla="*/ 1234136 h 6483075"/>
                <a:gd name="connsiteX57" fmla="*/ 715694 w 5646974"/>
                <a:gd name="connsiteY57" fmla="*/ 1336252 h 6483075"/>
                <a:gd name="connsiteX58" fmla="*/ 606859 w 5646974"/>
                <a:gd name="connsiteY58" fmla="*/ 1440945 h 6483075"/>
                <a:gd name="connsiteX59" fmla="*/ 382023 w 5646974"/>
                <a:gd name="connsiteY59" fmla="*/ 1646074 h 6483075"/>
                <a:gd name="connsiteX60" fmla="*/ 158531 w 5646974"/>
                <a:gd name="connsiteY60" fmla="*/ 1843813 h 6483075"/>
                <a:gd name="connsiteX61" fmla="*/ 0 w 5646974"/>
                <a:gd name="connsiteY61" fmla="*/ 1991775 h 6483075"/>
                <a:gd name="connsiteX62" fmla="*/ 0 w 5646974"/>
                <a:gd name="connsiteY62" fmla="*/ 1074740 h 6483075"/>
                <a:gd name="connsiteX63" fmla="*/ 113897 w 5646974"/>
                <a:gd name="connsiteY63" fmla="*/ 949410 h 6483075"/>
                <a:gd name="connsiteX64" fmla="*/ 2405773 w 5646974"/>
                <a:gd name="connsiteY64" fmla="*/ 0 h 648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646974" h="6483075">
                  <a:moveTo>
                    <a:pt x="2405773" y="0"/>
                  </a:moveTo>
                  <a:cubicBezTo>
                    <a:pt x="4195841" y="0"/>
                    <a:pt x="5646974" y="1451246"/>
                    <a:pt x="5646974" y="3241538"/>
                  </a:cubicBezTo>
                  <a:cubicBezTo>
                    <a:pt x="5646974" y="5031830"/>
                    <a:pt x="4195841" y="6483075"/>
                    <a:pt x="2405773" y="6483075"/>
                  </a:cubicBezTo>
                  <a:cubicBezTo>
                    <a:pt x="1510739" y="6483075"/>
                    <a:pt x="700439" y="6120264"/>
                    <a:pt x="113897" y="5533666"/>
                  </a:cubicBezTo>
                  <a:lnTo>
                    <a:pt x="0" y="5408336"/>
                  </a:lnTo>
                  <a:lnTo>
                    <a:pt x="0" y="4983659"/>
                  </a:lnTo>
                  <a:lnTo>
                    <a:pt x="155731" y="5176047"/>
                  </a:lnTo>
                  <a:cubicBezTo>
                    <a:pt x="417742" y="5469073"/>
                    <a:pt x="741224" y="5704211"/>
                    <a:pt x="1093706" y="5866903"/>
                  </a:cubicBezTo>
                  <a:cubicBezTo>
                    <a:pt x="1269947" y="5948418"/>
                    <a:pt x="1453018" y="6013137"/>
                    <a:pt x="1639673" y="6059940"/>
                  </a:cubicBezTo>
                  <a:lnTo>
                    <a:pt x="1709990" y="6076287"/>
                  </a:lnTo>
                  <a:cubicBezTo>
                    <a:pt x="1733504" y="6081550"/>
                    <a:pt x="1756570" y="6088156"/>
                    <a:pt x="1780307" y="6091963"/>
                  </a:cubicBezTo>
                  <a:lnTo>
                    <a:pt x="1851072" y="6105176"/>
                  </a:lnTo>
                  <a:lnTo>
                    <a:pt x="1886455" y="6111782"/>
                  </a:lnTo>
                  <a:cubicBezTo>
                    <a:pt x="1898212" y="6114021"/>
                    <a:pt x="1909969" y="6116373"/>
                    <a:pt x="1921949" y="6117716"/>
                  </a:cubicBezTo>
                  <a:cubicBezTo>
                    <a:pt x="1969425" y="6124323"/>
                    <a:pt x="2016676" y="6131489"/>
                    <a:pt x="2064152" y="6137647"/>
                  </a:cubicBezTo>
                  <a:cubicBezTo>
                    <a:pt x="2111851" y="6141790"/>
                    <a:pt x="2159438" y="6146381"/>
                    <a:pt x="2206914" y="6151195"/>
                  </a:cubicBezTo>
                  <a:lnTo>
                    <a:pt x="2350011" y="6158250"/>
                  </a:lnTo>
                  <a:cubicBezTo>
                    <a:pt x="2397711" y="6159593"/>
                    <a:pt x="2445410" y="6159146"/>
                    <a:pt x="2493109" y="6159705"/>
                  </a:cubicBezTo>
                  <a:cubicBezTo>
                    <a:pt x="2589068" y="6158137"/>
                    <a:pt x="2685922" y="6154666"/>
                    <a:pt x="2781321" y="6147277"/>
                  </a:cubicBezTo>
                  <a:cubicBezTo>
                    <a:pt x="2972566" y="6132944"/>
                    <a:pt x="3161348" y="6105288"/>
                    <a:pt x="3345091" y="6060276"/>
                  </a:cubicBezTo>
                  <a:cubicBezTo>
                    <a:pt x="3528834" y="6015375"/>
                    <a:pt x="3707539" y="5952785"/>
                    <a:pt x="3878853" y="5871718"/>
                  </a:cubicBezTo>
                  <a:cubicBezTo>
                    <a:pt x="4050167" y="5790428"/>
                    <a:pt x="4213084" y="5689318"/>
                    <a:pt x="4367267" y="5573093"/>
                  </a:cubicBezTo>
                  <a:lnTo>
                    <a:pt x="4424484" y="5528529"/>
                  </a:lnTo>
                  <a:cubicBezTo>
                    <a:pt x="4443631" y="5513637"/>
                    <a:pt x="4463113" y="5499193"/>
                    <a:pt x="4481252" y="5483069"/>
                  </a:cubicBezTo>
                  <a:lnTo>
                    <a:pt x="4536790" y="5435818"/>
                  </a:lnTo>
                  <a:cubicBezTo>
                    <a:pt x="4555265" y="5419918"/>
                    <a:pt x="4574188" y="5404466"/>
                    <a:pt x="4591543" y="5387671"/>
                  </a:cubicBezTo>
                  <a:cubicBezTo>
                    <a:pt x="4662980" y="5321944"/>
                    <a:pt x="4733074" y="5254650"/>
                    <a:pt x="4794209" y="5181198"/>
                  </a:cubicBezTo>
                  <a:cubicBezTo>
                    <a:pt x="4857808" y="5109089"/>
                    <a:pt x="4910434" y="5029926"/>
                    <a:pt x="4956678" y="4945836"/>
                  </a:cubicBezTo>
                  <a:cubicBezTo>
                    <a:pt x="4967651" y="4924450"/>
                    <a:pt x="4978624" y="4903064"/>
                    <a:pt x="4989262" y="4881453"/>
                  </a:cubicBezTo>
                  <a:lnTo>
                    <a:pt x="5017814" y="4814607"/>
                  </a:lnTo>
                  <a:cubicBezTo>
                    <a:pt x="5027891" y="4792549"/>
                    <a:pt x="5035393" y="4769035"/>
                    <a:pt x="5044127" y="4746193"/>
                  </a:cubicBezTo>
                  <a:cubicBezTo>
                    <a:pt x="5052636" y="4723128"/>
                    <a:pt x="5061146" y="4700174"/>
                    <a:pt x="5068425" y="4676436"/>
                  </a:cubicBezTo>
                  <a:cubicBezTo>
                    <a:pt x="5099552" y="4582717"/>
                    <a:pt x="5126985" y="4486422"/>
                    <a:pt x="5154641" y="4390352"/>
                  </a:cubicBezTo>
                  <a:lnTo>
                    <a:pt x="5196854" y="4246134"/>
                  </a:lnTo>
                  <a:lnTo>
                    <a:pt x="5240299" y="4102140"/>
                  </a:lnTo>
                  <a:cubicBezTo>
                    <a:pt x="5299195" y="3910560"/>
                    <a:pt x="5364697" y="3721330"/>
                    <a:pt x="5432440" y="3532884"/>
                  </a:cubicBezTo>
                  <a:cubicBezTo>
                    <a:pt x="5500294" y="3346902"/>
                    <a:pt x="5533549" y="3148714"/>
                    <a:pt x="5528846" y="2951647"/>
                  </a:cubicBezTo>
                  <a:cubicBezTo>
                    <a:pt x="5526831" y="2853113"/>
                    <a:pt x="5515409" y="2755027"/>
                    <a:pt x="5495927" y="2658733"/>
                  </a:cubicBezTo>
                  <a:cubicBezTo>
                    <a:pt x="5491112" y="2634659"/>
                    <a:pt x="5486297" y="2610585"/>
                    <a:pt x="5480027" y="2586848"/>
                  </a:cubicBezTo>
                  <a:cubicBezTo>
                    <a:pt x="5474205" y="2562998"/>
                    <a:pt x="5468718" y="2539036"/>
                    <a:pt x="5461328" y="2515635"/>
                  </a:cubicBezTo>
                  <a:cubicBezTo>
                    <a:pt x="5454386" y="2492009"/>
                    <a:pt x="5447668" y="2468495"/>
                    <a:pt x="5439605" y="2445317"/>
                  </a:cubicBezTo>
                  <a:cubicBezTo>
                    <a:pt x="5431879" y="2422028"/>
                    <a:pt x="5424378" y="2398738"/>
                    <a:pt x="5415532" y="2375896"/>
                  </a:cubicBezTo>
                  <a:cubicBezTo>
                    <a:pt x="5347790" y="2191817"/>
                    <a:pt x="5254071" y="2018599"/>
                    <a:pt x="5144564" y="1857138"/>
                  </a:cubicBezTo>
                  <a:cubicBezTo>
                    <a:pt x="5034946" y="1695565"/>
                    <a:pt x="4909762" y="1545301"/>
                    <a:pt x="4774838" y="1405450"/>
                  </a:cubicBezTo>
                  <a:cubicBezTo>
                    <a:pt x="4638907" y="1265040"/>
                    <a:pt x="4496145" y="1132131"/>
                    <a:pt x="4345769" y="1012323"/>
                  </a:cubicBezTo>
                  <a:cubicBezTo>
                    <a:pt x="4270749" y="952195"/>
                    <a:pt x="4194273" y="894642"/>
                    <a:pt x="4115334" y="841344"/>
                  </a:cubicBezTo>
                  <a:cubicBezTo>
                    <a:pt x="4037067" y="787263"/>
                    <a:pt x="3956336" y="737548"/>
                    <a:pt x="3874038" y="691528"/>
                  </a:cubicBezTo>
                  <a:cubicBezTo>
                    <a:pt x="3709554" y="599712"/>
                    <a:pt x="3537792" y="523349"/>
                    <a:pt x="3359535" y="468819"/>
                  </a:cubicBezTo>
                  <a:cubicBezTo>
                    <a:pt x="3181278" y="414514"/>
                    <a:pt x="2997311" y="380699"/>
                    <a:pt x="2811105" y="366031"/>
                  </a:cubicBezTo>
                  <a:cubicBezTo>
                    <a:pt x="2787703" y="364575"/>
                    <a:pt x="2764525" y="362448"/>
                    <a:pt x="2741124" y="361440"/>
                  </a:cubicBezTo>
                  <a:lnTo>
                    <a:pt x="2671030" y="358417"/>
                  </a:lnTo>
                  <a:lnTo>
                    <a:pt x="2600713" y="357521"/>
                  </a:lnTo>
                  <a:cubicBezTo>
                    <a:pt x="2577087" y="356961"/>
                    <a:pt x="2554805" y="358305"/>
                    <a:pt x="2531739" y="358529"/>
                  </a:cubicBezTo>
                  <a:cubicBezTo>
                    <a:pt x="2440259" y="360992"/>
                    <a:pt x="2349564" y="370285"/>
                    <a:pt x="2259988" y="385289"/>
                  </a:cubicBezTo>
                  <a:cubicBezTo>
                    <a:pt x="2080723" y="415521"/>
                    <a:pt x="1906945" y="473634"/>
                    <a:pt x="1740670" y="553917"/>
                  </a:cubicBezTo>
                  <a:cubicBezTo>
                    <a:pt x="1574506" y="634647"/>
                    <a:pt x="1415844" y="737100"/>
                    <a:pt x="1264124" y="853549"/>
                  </a:cubicBezTo>
                  <a:cubicBezTo>
                    <a:pt x="1112181" y="969886"/>
                    <a:pt x="966508" y="1099212"/>
                    <a:pt x="823074" y="1234136"/>
                  </a:cubicBezTo>
                  <a:cubicBezTo>
                    <a:pt x="787131" y="1267951"/>
                    <a:pt x="751413" y="1301990"/>
                    <a:pt x="715694" y="1336252"/>
                  </a:cubicBezTo>
                  <a:lnTo>
                    <a:pt x="606859" y="1440945"/>
                  </a:lnTo>
                  <a:cubicBezTo>
                    <a:pt x="532623" y="1511374"/>
                    <a:pt x="457267" y="1579452"/>
                    <a:pt x="382023" y="1646074"/>
                  </a:cubicBezTo>
                  <a:lnTo>
                    <a:pt x="158531" y="1843813"/>
                  </a:lnTo>
                  <a:lnTo>
                    <a:pt x="0" y="1991775"/>
                  </a:lnTo>
                  <a:lnTo>
                    <a:pt x="0" y="1074740"/>
                  </a:lnTo>
                  <a:lnTo>
                    <a:pt x="113897" y="949410"/>
                  </a:lnTo>
                  <a:cubicBezTo>
                    <a:pt x="700439" y="362812"/>
                    <a:pt x="1510739" y="0"/>
                    <a:pt x="2405773" y="0"/>
                  </a:cubicBezTo>
                  <a:close/>
                </a:path>
              </a:pathLst>
            </a:custGeom>
            <a:gradFill>
              <a:gsLst>
                <a:gs pos="2000">
                  <a:schemeClr val="bg1">
                    <a:alpha val="10000"/>
                  </a:schemeClr>
                </a:gs>
                <a:gs pos="16000">
                  <a:schemeClr val="accent6">
                    <a:alpha val="10000"/>
                  </a:schemeClr>
                </a:gs>
                <a:gs pos="100000">
                  <a:schemeClr val="bg1">
                    <a:alpha val="10000"/>
                  </a:schemeClr>
                </a:gs>
                <a:gs pos="74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 name="Title 2">
            <a:extLst>
              <a:ext uri="{FF2B5EF4-FFF2-40B4-BE49-F238E27FC236}">
                <a16:creationId xmlns:a16="http://schemas.microsoft.com/office/drawing/2014/main" id="{D198713C-FA13-08D6-73BF-BC1E466C28CD}"/>
              </a:ext>
            </a:extLst>
          </p:cNvPr>
          <p:cNvSpPr>
            <a:spLocks noGrp="1"/>
          </p:cNvSpPr>
          <p:nvPr>
            <p:ph type="title"/>
          </p:nvPr>
        </p:nvSpPr>
        <p:spPr>
          <a:xfrm>
            <a:off x="804672" y="2053641"/>
            <a:ext cx="3669161" cy="2760098"/>
          </a:xfrm>
        </p:spPr>
        <p:txBody>
          <a:bodyPr vert="horz" lIns="91440" tIns="45720" rIns="91440" bIns="45720" rtlCol="0" anchor="ctr">
            <a:normAutofit/>
          </a:bodyPr>
          <a:lstStyle/>
          <a:p>
            <a:r>
              <a:rPr lang="en-US" sz="4000" kern="1200">
                <a:solidFill>
                  <a:schemeClr val="tx2"/>
                </a:solidFill>
                <a:latin typeface="+mj-lt"/>
                <a:ea typeface="+mj-ea"/>
                <a:cs typeface="+mj-cs"/>
              </a:rPr>
              <a:t>Subjective Data</a:t>
            </a:r>
          </a:p>
        </p:txBody>
      </p:sp>
      <p:sp>
        <p:nvSpPr>
          <p:cNvPr id="2" name="TextBox 1">
            <a:extLst>
              <a:ext uri="{FF2B5EF4-FFF2-40B4-BE49-F238E27FC236}">
                <a16:creationId xmlns:a16="http://schemas.microsoft.com/office/drawing/2014/main" id="{9EE88872-817E-15E2-7306-67F69E8EA8B7}"/>
              </a:ext>
            </a:extLst>
          </p:cNvPr>
          <p:cNvSpPr txBox="1"/>
          <p:nvPr/>
        </p:nvSpPr>
        <p:spPr>
          <a:xfrm>
            <a:off x="6100343" y="811635"/>
            <a:ext cx="5306084" cy="5660480"/>
          </a:xfrm>
          <a:prstGeom prst="rect">
            <a:avLst/>
          </a:prstGeom>
          <a:noFill/>
          <a:ln>
            <a:noFill/>
          </a:ln>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nSpc>
                <a:spcPct val="90000"/>
              </a:lnSpc>
              <a:spcAft>
                <a:spcPts val="600"/>
              </a:spcAft>
            </a:pPr>
            <a:r>
              <a:rPr lang="en-US" b="1" dirty="0">
                <a:solidFill>
                  <a:schemeClr val="tx2"/>
                </a:solidFill>
              </a:rPr>
              <a:t>Examiner asks about:</a:t>
            </a:r>
            <a:endParaRPr lang="en-US" dirty="0">
              <a:solidFill>
                <a:schemeClr val="tx2"/>
              </a:solidFill>
            </a:endParaRPr>
          </a:p>
          <a:p>
            <a:pPr>
              <a:lnSpc>
                <a:spcPct val="90000"/>
              </a:lnSpc>
              <a:spcAft>
                <a:spcPts val="600"/>
              </a:spcAft>
            </a:pPr>
            <a:endParaRPr lang="en-US" b="1" dirty="0">
              <a:solidFill>
                <a:schemeClr val="tx2"/>
              </a:solidFill>
            </a:endParaRPr>
          </a:p>
          <a:p>
            <a:pPr marL="285750" indent="-228600">
              <a:lnSpc>
                <a:spcPct val="90000"/>
              </a:lnSpc>
              <a:spcAft>
                <a:spcPts val="600"/>
              </a:spcAft>
              <a:buFont typeface="Arial" panose="020B0604020202020204" pitchFamily="34" charset="0"/>
              <a:buChar char="•"/>
            </a:pPr>
            <a:r>
              <a:rPr lang="en-US" dirty="0">
                <a:solidFill>
                  <a:schemeClr val="tx2"/>
                </a:solidFill>
              </a:rPr>
              <a:t>Headache</a:t>
            </a:r>
          </a:p>
          <a:p>
            <a:pPr marL="285750" indent="-228600">
              <a:lnSpc>
                <a:spcPct val="90000"/>
              </a:lnSpc>
              <a:spcAft>
                <a:spcPts val="600"/>
              </a:spcAft>
              <a:buFont typeface="Arial" panose="020B0604020202020204" pitchFamily="34" charset="0"/>
              <a:buChar char="•"/>
            </a:pPr>
            <a:r>
              <a:rPr lang="en-US" dirty="0">
                <a:solidFill>
                  <a:schemeClr val="tx2"/>
                </a:solidFill>
              </a:rPr>
              <a:t>Head injury</a:t>
            </a:r>
          </a:p>
          <a:p>
            <a:pPr marL="285750" indent="-228600">
              <a:lnSpc>
                <a:spcPct val="90000"/>
              </a:lnSpc>
              <a:spcAft>
                <a:spcPts val="600"/>
              </a:spcAft>
              <a:buFont typeface="Arial" panose="020B0604020202020204" pitchFamily="34" charset="0"/>
              <a:buChar char="•"/>
            </a:pPr>
            <a:r>
              <a:rPr lang="en-US" dirty="0">
                <a:solidFill>
                  <a:schemeClr val="tx2"/>
                </a:solidFill>
              </a:rPr>
              <a:t>Dizziness or vertigo</a:t>
            </a:r>
          </a:p>
          <a:p>
            <a:pPr marL="285750" indent="-228600">
              <a:lnSpc>
                <a:spcPct val="90000"/>
              </a:lnSpc>
              <a:spcAft>
                <a:spcPts val="600"/>
              </a:spcAft>
              <a:buFont typeface="Arial" panose="020B0604020202020204" pitchFamily="34" charset="0"/>
              <a:buChar char="•"/>
            </a:pPr>
            <a:r>
              <a:rPr lang="en-US" dirty="0">
                <a:solidFill>
                  <a:schemeClr val="tx2"/>
                </a:solidFill>
              </a:rPr>
              <a:t>Seizures</a:t>
            </a:r>
          </a:p>
          <a:p>
            <a:pPr marL="285750" indent="-228600">
              <a:lnSpc>
                <a:spcPct val="90000"/>
              </a:lnSpc>
              <a:spcAft>
                <a:spcPts val="600"/>
              </a:spcAft>
              <a:buFont typeface="Arial" panose="020B0604020202020204" pitchFamily="34" charset="0"/>
              <a:buChar char="•"/>
            </a:pPr>
            <a:r>
              <a:rPr lang="en-US" dirty="0">
                <a:solidFill>
                  <a:schemeClr val="tx2"/>
                </a:solidFill>
              </a:rPr>
              <a:t>Tremors</a:t>
            </a:r>
          </a:p>
          <a:p>
            <a:pPr marL="285750" indent="-228600">
              <a:lnSpc>
                <a:spcPct val="90000"/>
              </a:lnSpc>
              <a:spcAft>
                <a:spcPts val="600"/>
              </a:spcAft>
              <a:buFont typeface="Arial" panose="020B0604020202020204" pitchFamily="34" charset="0"/>
              <a:buChar char="•"/>
            </a:pPr>
            <a:r>
              <a:rPr lang="en-US" dirty="0">
                <a:solidFill>
                  <a:schemeClr val="tx2"/>
                </a:solidFill>
              </a:rPr>
              <a:t>Weakness</a:t>
            </a:r>
          </a:p>
          <a:p>
            <a:pPr marL="285750" indent="-228600">
              <a:lnSpc>
                <a:spcPct val="90000"/>
              </a:lnSpc>
              <a:spcAft>
                <a:spcPts val="600"/>
              </a:spcAft>
              <a:buFont typeface="Arial" panose="020B0604020202020204" pitchFamily="34" charset="0"/>
              <a:buChar char="•"/>
            </a:pPr>
            <a:r>
              <a:rPr lang="en-US" dirty="0">
                <a:solidFill>
                  <a:schemeClr val="tx2"/>
                </a:solidFill>
              </a:rPr>
              <a:t>Coordination</a:t>
            </a:r>
          </a:p>
          <a:p>
            <a:pPr marL="285750" indent="-228600">
              <a:lnSpc>
                <a:spcPct val="90000"/>
              </a:lnSpc>
              <a:spcAft>
                <a:spcPts val="600"/>
              </a:spcAft>
              <a:buFont typeface="Arial" panose="020B0604020202020204" pitchFamily="34" charset="0"/>
              <a:buChar char="•"/>
            </a:pPr>
            <a:r>
              <a:rPr lang="en-US" dirty="0">
                <a:solidFill>
                  <a:schemeClr val="tx2"/>
                </a:solidFill>
              </a:rPr>
              <a:t>Numbness or tingling sensation</a:t>
            </a:r>
          </a:p>
          <a:p>
            <a:pPr marL="285750" indent="-228600">
              <a:lnSpc>
                <a:spcPct val="90000"/>
              </a:lnSpc>
              <a:spcAft>
                <a:spcPts val="600"/>
              </a:spcAft>
              <a:buFont typeface="Arial" panose="020B0604020202020204" pitchFamily="34" charset="0"/>
              <a:buChar char="•"/>
            </a:pPr>
            <a:r>
              <a:rPr lang="en-US" dirty="0">
                <a:solidFill>
                  <a:schemeClr val="tx2"/>
                </a:solidFill>
              </a:rPr>
              <a:t>Difficulty swallowing or speaking</a:t>
            </a:r>
          </a:p>
          <a:p>
            <a:pPr marL="285750" indent="-228600">
              <a:lnSpc>
                <a:spcPct val="90000"/>
              </a:lnSpc>
              <a:spcAft>
                <a:spcPts val="600"/>
              </a:spcAft>
              <a:buFont typeface="Arial" panose="020B0604020202020204" pitchFamily="34" charset="0"/>
              <a:buChar char="•"/>
            </a:pPr>
            <a:r>
              <a:rPr lang="en-US" dirty="0">
                <a:solidFill>
                  <a:schemeClr val="tx2"/>
                </a:solidFill>
              </a:rPr>
              <a:t>Significant past history</a:t>
            </a:r>
          </a:p>
          <a:p>
            <a:pPr marL="285750" indent="-228600">
              <a:lnSpc>
                <a:spcPct val="90000"/>
              </a:lnSpc>
              <a:spcAft>
                <a:spcPts val="600"/>
              </a:spcAft>
              <a:buFont typeface="Arial" panose="020B0604020202020204" pitchFamily="34" charset="0"/>
              <a:buChar char="•"/>
            </a:pPr>
            <a:r>
              <a:rPr lang="en-US" dirty="0">
                <a:solidFill>
                  <a:schemeClr val="tx2"/>
                </a:solidFill>
              </a:rPr>
              <a:t>Environmental/occupational hazards (i.e. insecticides, lead, medications, mood-altering drug use such as marijuana, cocaine, tranquilizers)</a:t>
            </a:r>
          </a:p>
          <a:p>
            <a:pPr marL="285750" indent="-228600">
              <a:lnSpc>
                <a:spcPct val="90000"/>
              </a:lnSpc>
              <a:spcAft>
                <a:spcPts val="600"/>
              </a:spcAft>
              <a:buFont typeface="Arial" panose="020B0604020202020204" pitchFamily="34" charset="0"/>
              <a:buChar char="•"/>
            </a:pPr>
            <a:endParaRPr lang="en-US" dirty="0">
              <a:solidFill>
                <a:schemeClr val="tx2"/>
              </a:solidFill>
            </a:endParaRPr>
          </a:p>
          <a:p>
            <a:pPr marL="285750" indent="-228600">
              <a:lnSpc>
                <a:spcPct val="90000"/>
              </a:lnSpc>
              <a:spcAft>
                <a:spcPts val="600"/>
              </a:spcAft>
              <a:buFont typeface="Arial" panose="020B0604020202020204" pitchFamily="34" charset="0"/>
              <a:buChar char="•"/>
            </a:pPr>
            <a:endParaRPr lang="en-US" dirty="0">
              <a:solidFill>
                <a:schemeClr val="tx2"/>
              </a:solidFill>
            </a:endParaRPr>
          </a:p>
        </p:txBody>
      </p:sp>
      <p:sp>
        <p:nvSpPr>
          <p:cNvPr id="5" name="TextBox 4">
            <a:extLst>
              <a:ext uri="{FF2B5EF4-FFF2-40B4-BE49-F238E27FC236}">
                <a16:creationId xmlns:a16="http://schemas.microsoft.com/office/drawing/2014/main" id="{336BF361-C7D5-29A6-AF9B-AE74A1CF36B1}"/>
              </a:ext>
            </a:extLst>
          </p:cNvPr>
          <p:cNvSpPr txBox="1"/>
          <p:nvPr/>
        </p:nvSpPr>
        <p:spPr>
          <a:xfrm>
            <a:off x="357047" y="6341171"/>
            <a:ext cx="1828085"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Aft>
                <a:spcPts val="600"/>
              </a:spcAft>
            </a:pPr>
            <a:r>
              <a:rPr lang="en-US" sz="1600">
                <a:solidFill>
                  <a:schemeClr val="bg1"/>
                </a:solidFill>
              </a:rPr>
              <a:t>(Jarvis et. Al, 2024)</a:t>
            </a:r>
          </a:p>
        </p:txBody>
      </p:sp>
      <p:sp>
        <p:nvSpPr>
          <p:cNvPr id="6" name="TextBox 5">
            <a:extLst>
              <a:ext uri="{FF2B5EF4-FFF2-40B4-BE49-F238E27FC236}">
                <a16:creationId xmlns:a16="http://schemas.microsoft.com/office/drawing/2014/main" id="{C395F3AE-867D-44B8-ADC9-D84D163AB1D7}"/>
              </a:ext>
            </a:extLst>
          </p:cNvPr>
          <p:cNvSpPr txBox="1"/>
          <p:nvPr/>
        </p:nvSpPr>
        <p:spPr>
          <a:xfrm>
            <a:off x="10277231" y="6203461"/>
            <a:ext cx="1807308" cy="61555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0" i="0" u="none" strike="noStrike" baseline="0">
                <a:solidFill>
                  <a:srgbClr val="156082"/>
                </a:solidFill>
                <a:latin typeface="Aptos"/>
              </a:rPr>
              <a:t>(Jarvis et al., 2024)​</a:t>
            </a:r>
            <a:r>
              <a:rPr sz="1600" b="0" i="0">
                <a:solidFill>
                  <a:srgbClr val="000000"/>
                </a:solidFill>
                <a:latin typeface="Aptos"/>
                <a:ea typeface="Aptos"/>
                <a:cs typeface="Aptos"/>
              </a:rPr>
              <a:t>​</a:t>
            </a:r>
            <a:endParaRPr lang="en-US"/>
          </a:p>
          <a:p>
            <a:pPr algn="ctr"/>
            <a:endParaRPr lang="en-US"/>
          </a:p>
        </p:txBody>
      </p:sp>
    </p:spTree>
    <p:extLst>
      <p:ext uri="{BB962C8B-B14F-4D97-AF65-F5344CB8AC3E}">
        <p14:creationId xmlns:p14="http://schemas.microsoft.com/office/powerpoint/2010/main" val="5353269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8C8C1F8-3FE1-9E50-91EA-31290CDA7829}"/>
            </a:ext>
          </a:extLst>
        </p:cNvPr>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F837543A-6020-4505-A233-C9DB4BF740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6002556-B981-0F12-444B-041EA6DF7725}"/>
              </a:ext>
            </a:extLst>
          </p:cNvPr>
          <p:cNvSpPr>
            <a:spLocks noGrp="1"/>
          </p:cNvSpPr>
          <p:nvPr>
            <p:ph type="ctrTitle"/>
          </p:nvPr>
        </p:nvSpPr>
        <p:spPr>
          <a:xfrm>
            <a:off x="838200" y="365125"/>
            <a:ext cx="5558489" cy="1325563"/>
          </a:xfrm>
        </p:spPr>
        <p:txBody>
          <a:bodyPr vert="horz" lIns="91440" tIns="45720" rIns="91440" bIns="45720" rtlCol="0" anchor="ctr">
            <a:normAutofit/>
          </a:bodyPr>
          <a:lstStyle/>
          <a:p>
            <a:r>
              <a:rPr lang="en-US" b="1" kern="1200" dirty="0">
                <a:solidFill>
                  <a:schemeClr val="accent1"/>
                </a:solidFill>
                <a:latin typeface="+mj-lt"/>
                <a:ea typeface="+mj-ea"/>
                <a:cs typeface="+mj-cs"/>
              </a:rPr>
              <a:t>Components of Neuro Assessment</a:t>
            </a:r>
          </a:p>
        </p:txBody>
      </p:sp>
      <p:sp>
        <p:nvSpPr>
          <p:cNvPr id="15" name="Freeform: Shape 14">
            <a:extLst>
              <a:ext uri="{FF2B5EF4-FFF2-40B4-BE49-F238E27FC236}">
                <a16:creationId xmlns:a16="http://schemas.microsoft.com/office/drawing/2014/main" id="{35B16301-FB18-48BA-A6DD-C37CAF6F9A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TextBox 7">
            <a:extLst>
              <a:ext uri="{FF2B5EF4-FFF2-40B4-BE49-F238E27FC236}">
                <a16:creationId xmlns:a16="http://schemas.microsoft.com/office/drawing/2014/main" id="{C8F04451-90C0-9E8D-D3A7-462D71C2630A}"/>
              </a:ext>
            </a:extLst>
          </p:cNvPr>
          <p:cNvSpPr txBox="1"/>
          <p:nvPr/>
        </p:nvSpPr>
        <p:spPr>
          <a:xfrm>
            <a:off x="838200" y="2293809"/>
            <a:ext cx="5558489" cy="4351338"/>
          </a:xfrm>
          <a:prstGeom prst="rect">
            <a:avLst/>
          </a:prstGeom>
        </p:spPr>
        <p:txBody>
          <a:bodyPr vert="horz" lIns="91440" tIns="45720" rIns="91440" bIns="45720" rtlCol="0">
            <a:normAutofit/>
          </a:bodyPr>
          <a:lstStyle/>
          <a:p>
            <a:pPr>
              <a:lnSpc>
                <a:spcPct val="90000"/>
              </a:lnSpc>
              <a:spcAft>
                <a:spcPts val="600"/>
              </a:spcAft>
            </a:pPr>
            <a:r>
              <a:rPr lang="en-US" sz="2400" b="1" dirty="0">
                <a:solidFill>
                  <a:schemeClr val="accent1"/>
                </a:solidFill>
              </a:rPr>
              <a:t>Inspect </a:t>
            </a:r>
            <a:endParaRPr lang="en-US" sz="2400" dirty="0">
              <a:solidFill>
                <a:schemeClr val="accent1"/>
              </a:solidFill>
            </a:endParaRPr>
          </a:p>
          <a:p>
            <a:pPr marL="457200" indent="-228600">
              <a:lnSpc>
                <a:spcPct val="90000"/>
              </a:lnSpc>
              <a:spcAft>
                <a:spcPts val="600"/>
              </a:spcAft>
              <a:buFont typeface="Arial" panose="020B0604020202020204" pitchFamily="34" charset="0"/>
              <a:buChar char="•"/>
            </a:pPr>
            <a:r>
              <a:rPr lang="en-US" sz="2400" dirty="0">
                <a:solidFill>
                  <a:schemeClr val="accent1"/>
                </a:solidFill>
              </a:rPr>
              <a:t>Orientation</a:t>
            </a:r>
          </a:p>
          <a:p>
            <a:pPr marL="457200" indent="-228600">
              <a:lnSpc>
                <a:spcPct val="90000"/>
              </a:lnSpc>
              <a:spcAft>
                <a:spcPts val="600"/>
              </a:spcAft>
              <a:buFont typeface="Arial" panose="020B0604020202020204" pitchFamily="34" charset="0"/>
              <a:buChar char="•"/>
            </a:pPr>
            <a:r>
              <a:rPr lang="en-US" sz="2400" dirty="0">
                <a:solidFill>
                  <a:schemeClr val="accent1"/>
                </a:solidFill>
              </a:rPr>
              <a:t>Alertness</a:t>
            </a:r>
          </a:p>
          <a:p>
            <a:pPr marL="457200" indent="-228600">
              <a:lnSpc>
                <a:spcPct val="90000"/>
              </a:lnSpc>
              <a:spcAft>
                <a:spcPts val="600"/>
              </a:spcAft>
              <a:buFont typeface="Arial" panose="020B0604020202020204" pitchFamily="34" charset="0"/>
              <a:buChar char="•"/>
            </a:pPr>
            <a:r>
              <a:rPr lang="en-US" sz="2400" dirty="0">
                <a:solidFill>
                  <a:schemeClr val="accent1"/>
                </a:solidFill>
              </a:rPr>
              <a:t>Pupils</a:t>
            </a:r>
          </a:p>
          <a:p>
            <a:pPr marL="305435" indent="-228600">
              <a:lnSpc>
                <a:spcPct val="90000"/>
              </a:lnSpc>
              <a:spcAft>
                <a:spcPts val="600"/>
              </a:spcAft>
              <a:buFont typeface="Arial" panose="020B0604020202020204" pitchFamily="34" charset="0"/>
              <a:buChar char="•"/>
            </a:pPr>
            <a:endParaRPr lang="en-US" sz="2400" dirty="0">
              <a:solidFill>
                <a:schemeClr val="accent1"/>
              </a:solidFill>
            </a:endParaRPr>
          </a:p>
          <a:p>
            <a:pPr>
              <a:lnSpc>
                <a:spcPct val="90000"/>
              </a:lnSpc>
              <a:spcAft>
                <a:spcPts val="600"/>
              </a:spcAft>
            </a:pPr>
            <a:r>
              <a:rPr lang="en-US" sz="2400" b="1" dirty="0">
                <a:solidFill>
                  <a:schemeClr val="accent1"/>
                </a:solidFill>
              </a:rPr>
              <a:t>Palpate / Motor Function</a:t>
            </a:r>
          </a:p>
          <a:p>
            <a:pPr marL="457200" indent="-228600">
              <a:lnSpc>
                <a:spcPct val="90000"/>
              </a:lnSpc>
              <a:spcAft>
                <a:spcPts val="600"/>
              </a:spcAft>
              <a:buFont typeface="Arial" panose="020B0604020202020204" pitchFamily="34" charset="0"/>
              <a:buChar char="•"/>
            </a:pPr>
            <a:r>
              <a:rPr lang="en-US" sz="2400" dirty="0">
                <a:solidFill>
                  <a:schemeClr val="accent1"/>
                </a:solidFill>
              </a:rPr>
              <a:t>Pronator Drift</a:t>
            </a:r>
          </a:p>
          <a:p>
            <a:pPr marL="457200" indent="-228600">
              <a:lnSpc>
                <a:spcPct val="90000"/>
              </a:lnSpc>
              <a:spcAft>
                <a:spcPts val="600"/>
              </a:spcAft>
              <a:buFont typeface="Arial" panose="020B0604020202020204" pitchFamily="34" charset="0"/>
              <a:buChar char="•"/>
            </a:pPr>
            <a:r>
              <a:rPr lang="en-US" sz="2400" dirty="0">
                <a:solidFill>
                  <a:schemeClr val="accent1"/>
                </a:solidFill>
              </a:rPr>
              <a:t>Hand Grips</a:t>
            </a:r>
          </a:p>
          <a:p>
            <a:pPr marL="457200" indent="-228600">
              <a:lnSpc>
                <a:spcPct val="90000"/>
              </a:lnSpc>
              <a:spcAft>
                <a:spcPts val="600"/>
              </a:spcAft>
              <a:buFont typeface="Arial" panose="020B0604020202020204" pitchFamily="34" charset="0"/>
              <a:buChar char="•"/>
            </a:pPr>
            <a:r>
              <a:rPr lang="en-US" sz="2400" dirty="0">
                <a:solidFill>
                  <a:schemeClr val="accent1"/>
                </a:solidFill>
              </a:rPr>
              <a:t>Foot Pressors</a:t>
            </a:r>
          </a:p>
          <a:p>
            <a:pPr marL="457200" indent="-228600">
              <a:lnSpc>
                <a:spcPct val="90000"/>
              </a:lnSpc>
              <a:spcAft>
                <a:spcPts val="600"/>
              </a:spcAft>
              <a:buFont typeface="Arial" panose="020B0604020202020204" pitchFamily="34" charset="0"/>
              <a:buChar char="•"/>
            </a:pPr>
            <a:endParaRPr lang="en-US" dirty="0"/>
          </a:p>
        </p:txBody>
      </p:sp>
      <p:sp>
        <p:nvSpPr>
          <p:cNvPr id="17" name="Oval 16">
            <a:extLst>
              <a:ext uri="{FF2B5EF4-FFF2-40B4-BE49-F238E27FC236}">
                <a16:creationId xmlns:a16="http://schemas.microsoft.com/office/drawing/2014/main" id="{C3C0D90E-074A-4F52-9B11-B52BEF4BCB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2624479"/>
            <a:ext cx="812427" cy="812427"/>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Block Arc 18">
            <a:extLst>
              <a:ext uri="{FF2B5EF4-FFF2-40B4-BE49-F238E27FC236}">
                <a16:creationId xmlns:a16="http://schemas.microsoft.com/office/drawing/2014/main" id="{CABBD4C1-E6F8-46F6-8152-A8A97490B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912417" y="1218531"/>
            <a:ext cx="2387600" cy="2387600"/>
          </a:xfrm>
          <a:prstGeom prst="blockArc">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1" name="Freeform: Shape 20">
            <a:extLst>
              <a:ext uri="{FF2B5EF4-FFF2-40B4-BE49-F238E27FC236}">
                <a16:creationId xmlns:a16="http://schemas.microsoft.com/office/drawing/2014/main" id="{83BA5EF5-1FE9-4BF9-83BB-269BCDDF61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0"/>
            <a:ext cx="2315251" cy="1550992"/>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endParaRPr lang="en-US" dirty="0"/>
          </a:p>
        </p:txBody>
      </p:sp>
      <p:cxnSp>
        <p:nvCxnSpPr>
          <p:cNvPr id="23" name="Straight Connector 22">
            <a:extLst>
              <a:ext uri="{FF2B5EF4-FFF2-40B4-BE49-F238E27FC236}">
                <a16:creationId xmlns:a16="http://schemas.microsoft.com/office/drawing/2014/main" id="{4B3BCACB-5880-460B-9606-8C433A9AF99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724638" y="1331572"/>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25" name="Freeform: Shape 24">
            <a:extLst>
              <a:ext uri="{FF2B5EF4-FFF2-40B4-BE49-F238E27FC236}">
                <a16:creationId xmlns:a16="http://schemas.microsoft.com/office/drawing/2014/main" id="{88853921-7BC9-4BDE-ACAB-133C683C8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05550" y="4112081"/>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7" name="Slide Number Placeholder 6">
            <a:extLst>
              <a:ext uri="{FF2B5EF4-FFF2-40B4-BE49-F238E27FC236}">
                <a16:creationId xmlns:a16="http://schemas.microsoft.com/office/drawing/2014/main" id="{0D8D177B-F2B0-CD3A-A163-DE3CFFAB530F}"/>
              </a:ext>
            </a:extLst>
          </p:cNvPr>
          <p:cNvSpPr>
            <a:spLocks noGrp="1"/>
          </p:cNvSpPr>
          <p:nvPr>
            <p:ph type="sldNum" sz="quarter" idx="12"/>
          </p:nvPr>
        </p:nvSpPr>
        <p:spPr>
          <a:xfrm>
            <a:off x="9780104" y="6356350"/>
            <a:ext cx="1573696" cy="365125"/>
          </a:xfrm>
        </p:spPr>
        <p:txBody>
          <a:bodyPr vert="horz" lIns="91440" tIns="45720" rIns="91440" bIns="45720" rtlCol="0" anchor="ctr">
            <a:normAutofit/>
          </a:bodyPr>
          <a:lstStyle/>
          <a:p>
            <a:pPr>
              <a:spcAft>
                <a:spcPts val="600"/>
              </a:spcAft>
            </a:pPr>
            <a:fld id="{3A98EE3D-8CD1-4C3F-BD1C-C98C9596463C}" type="slidenum">
              <a:rPr lang="en-US" smtClean="0">
                <a:solidFill>
                  <a:schemeClr val="tx1">
                    <a:tint val="75000"/>
                  </a:schemeClr>
                </a:solidFill>
              </a:rPr>
              <a:pPr>
                <a:spcAft>
                  <a:spcPts val="600"/>
                </a:spcAft>
              </a:pPr>
              <a:t>28</a:t>
            </a:fld>
            <a:endParaRPr lang="en-US">
              <a:solidFill>
                <a:schemeClr val="tx1">
                  <a:tint val="75000"/>
                </a:schemeClr>
              </a:solidFill>
            </a:endParaRPr>
          </a:p>
        </p:txBody>
      </p:sp>
      <p:sp>
        <p:nvSpPr>
          <p:cNvPr id="27" name="Arc 26">
            <a:extLst>
              <a:ext uri="{FF2B5EF4-FFF2-40B4-BE49-F238E27FC236}">
                <a16:creationId xmlns:a16="http://schemas.microsoft.com/office/drawing/2014/main" id="{09192968-3AE7-4470-A61C-97294BB927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92895">
            <a:off x="6086940" y="4145122"/>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9" name="Freeform: Shape 28">
            <a:extLst>
              <a:ext uri="{FF2B5EF4-FFF2-40B4-BE49-F238E27FC236}">
                <a16:creationId xmlns:a16="http://schemas.microsoft.com/office/drawing/2014/main" id="{3AB72E55-43E4-4356-BFE8-E2102CB0B5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4962670"/>
            <a:ext cx="2643352" cy="1895331"/>
          </a:xfrm>
          <a:custGeom>
            <a:avLst/>
            <a:gdLst>
              <a:gd name="connsiteX0" fmla="*/ 1321676 w 2643352"/>
              <a:gd name="connsiteY0" fmla="*/ 0 h 1895331"/>
              <a:gd name="connsiteX1" fmla="*/ 2643352 w 2643352"/>
              <a:gd name="connsiteY1" fmla="*/ 1321676 h 1895331"/>
              <a:gd name="connsiteX2" fmla="*/ 2539488 w 2643352"/>
              <a:gd name="connsiteY2" fmla="*/ 1836132 h 1895331"/>
              <a:gd name="connsiteX3" fmla="*/ 2510970 w 2643352"/>
              <a:gd name="connsiteY3" fmla="*/ 1895331 h 1895331"/>
              <a:gd name="connsiteX4" fmla="*/ 132382 w 2643352"/>
              <a:gd name="connsiteY4" fmla="*/ 1895331 h 1895331"/>
              <a:gd name="connsiteX5" fmla="*/ 103864 w 2643352"/>
              <a:gd name="connsiteY5" fmla="*/ 1836132 h 1895331"/>
              <a:gd name="connsiteX6" fmla="*/ 0 w 2643352"/>
              <a:gd name="connsiteY6" fmla="*/ 1321676 h 1895331"/>
              <a:gd name="connsiteX7" fmla="*/ 1321676 w 2643352"/>
              <a:gd name="connsiteY7" fmla="*/ 0 h 189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3352" h="1895331">
                <a:moveTo>
                  <a:pt x="1321676" y="0"/>
                </a:moveTo>
                <a:cubicBezTo>
                  <a:pt x="2051617" y="0"/>
                  <a:pt x="2643352" y="591735"/>
                  <a:pt x="2643352" y="1321676"/>
                </a:cubicBezTo>
                <a:cubicBezTo>
                  <a:pt x="2643352" y="1504161"/>
                  <a:pt x="2606369" y="1678009"/>
                  <a:pt x="2539488" y="1836132"/>
                </a:cubicBezTo>
                <a:lnTo>
                  <a:pt x="2510970" y="1895331"/>
                </a:lnTo>
                <a:lnTo>
                  <a:pt x="132382" y="1895331"/>
                </a:lnTo>
                <a:lnTo>
                  <a:pt x="103864" y="1836132"/>
                </a:lnTo>
                <a:cubicBezTo>
                  <a:pt x="36984" y="1678009"/>
                  <a:pt x="0" y="1504161"/>
                  <a:pt x="0" y="1321676"/>
                </a:cubicBezTo>
                <a:cubicBezTo>
                  <a:pt x="0" y="591735"/>
                  <a:pt x="591735" y="0"/>
                  <a:pt x="13216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313919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CB4489-FC73-422D-B916-0D61046F5294}"/>
              </a:ext>
            </a:extLst>
          </p:cNvPr>
          <p:cNvSpPr>
            <a:spLocks noGrp="1"/>
          </p:cNvSpPr>
          <p:nvPr>
            <p:ph type="title"/>
          </p:nvPr>
        </p:nvSpPr>
        <p:spPr>
          <a:xfrm>
            <a:off x="609906" y="702156"/>
            <a:ext cx="3568661" cy="1188720"/>
          </a:xfrm>
        </p:spPr>
        <p:txBody>
          <a:bodyPr anchor="b">
            <a:normAutofit fontScale="90000"/>
          </a:bodyPr>
          <a:lstStyle/>
          <a:p>
            <a:r>
              <a:rPr lang="en-US" b="1" dirty="0">
                <a:solidFill>
                  <a:schemeClr val="accent1"/>
                </a:solidFill>
              </a:rPr>
              <a:t>Neuro Assessment</a:t>
            </a:r>
          </a:p>
        </p:txBody>
      </p:sp>
      <p:sp>
        <p:nvSpPr>
          <p:cNvPr id="10" name="Content Placeholder 2">
            <a:extLst>
              <a:ext uri="{FF2B5EF4-FFF2-40B4-BE49-F238E27FC236}">
                <a16:creationId xmlns:a16="http://schemas.microsoft.com/office/drawing/2014/main" id="{742EB593-0D63-F39A-B1FE-146EDEB73BAC}"/>
              </a:ext>
            </a:extLst>
          </p:cNvPr>
          <p:cNvSpPr>
            <a:spLocks noGrp="1"/>
          </p:cNvSpPr>
          <p:nvPr>
            <p:ph idx="1"/>
          </p:nvPr>
        </p:nvSpPr>
        <p:spPr>
          <a:xfrm>
            <a:off x="609906" y="2340864"/>
            <a:ext cx="4567575" cy="3634486"/>
          </a:xfrm>
        </p:spPr>
        <p:txBody>
          <a:bodyPr>
            <a:normAutofit/>
          </a:bodyPr>
          <a:lstStyle/>
          <a:p>
            <a:r>
              <a:rPr lang="en-US" sz="2400" dirty="0">
                <a:solidFill>
                  <a:schemeClr val="accent1"/>
                </a:solidFill>
              </a:rPr>
              <a:t>The first thing we should take note of with our neuro assessment is the patient’s level of consciousness</a:t>
            </a:r>
          </a:p>
        </p:txBody>
      </p:sp>
      <p:sp>
        <p:nvSpPr>
          <p:cNvPr id="14" name="Slide Number Placeholder 5">
            <a:extLst>
              <a:ext uri="{FF2B5EF4-FFF2-40B4-BE49-F238E27FC236}">
                <a16:creationId xmlns:a16="http://schemas.microsoft.com/office/drawing/2014/main" id="{566F24A5-2A78-361A-7B0F-C37A403BCDEB}"/>
              </a:ext>
            </a:extLst>
          </p:cNvPr>
          <p:cNvSpPr>
            <a:spLocks noGrp="1"/>
          </p:cNvSpPr>
          <p:nvPr>
            <p:ph type="sldNum" sz="quarter" idx="12"/>
          </p:nvPr>
        </p:nvSpPr>
        <p:spPr>
          <a:xfrm>
            <a:off x="10558300" y="6423914"/>
            <a:ext cx="1052510" cy="365125"/>
          </a:xfrm>
        </p:spPr>
        <p:txBody>
          <a:bodyPr/>
          <a:lstStyle/>
          <a:p>
            <a:pPr>
              <a:spcAft>
                <a:spcPts val="600"/>
              </a:spcAft>
            </a:pPr>
            <a:fld id="{3A98EE3D-8CD1-4C3F-BD1C-C98C9596463C}" type="slidenum">
              <a:rPr lang="en-US" smtClean="0"/>
              <a:pPr>
                <a:spcAft>
                  <a:spcPts val="600"/>
                </a:spcAft>
              </a:pPr>
              <a:t>29</a:t>
            </a:fld>
            <a:endParaRPr lang="en-US"/>
          </a:p>
        </p:txBody>
      </p:sp>
    </p:spTree>
    <p:extLst>
      <p:ext uri="{BB962C8B-B14F-4D97-AF65-F5344CB8AC3E}">
        <p14:creationId xmlns:p14="http://schemas.microsoft.com/office/powerpoint/2010/main" val="17218416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9FFA6-C52B-12D1-CAFD-E354B7D6BAB9}"/>
              </a:ext>
            </a:extLst>
          </p:cNvPr>
          <p:cNvSpPr>
            <a:spLocks noGrp="1"/>
          </p:cNvSpPr>
          <p:nvPr>
            <p:ph type="title"/>
          </p:nvPr>
        </p:nvSpPr>
        <p:spPr>
          <a:xfrm>
            <a:off x="609906" y="702156"/>
            <a:ext cx="3568661" cy="1188720"/>
          </a:xfrm>
        </p:spPr>
        <p:txBody>
          <a:bodyPr anchor="ctr">
            <a:normAutofit/>
          </a:bodyPr>
          <a:lstStyle/>
          <a:p>
            <a:r>
              <a:rPr lang="en-US" b="1" dirty="0">
                <a:solidFill>
                  <a:schemeClr val="accent1"/>
                </a:solidFill>
              </a:rPr>
              <a:t>Orientation</a:t>
            </a:r>
          </a:p>
        </p:txBody>
      </p:sp>
      <p:sp>
        <p:nvSpPr>
          <p:cNvPr id="11" name="Content Placeholder 2">
            <a:extLst>
              <a:ext uri="{FF2B5EF4-FFF2-40B4-BE49-F238E27FC236}">
                <a16:creationId xmlns:a16="http://schemas.microsoft.com/office/drawing/2014/main" id="{FE9C2795-2D53-A598-C007-C1F461339C0A}"/>
              </a:ext>
            </a:extLst>
          </p:cNvPr>
          <p:cNvSpPr>
            <a:spLocks noGrp="1"/>
          </p:cNvSpPr>
          <p:nvPr>
            <p:ph idx="1"/>
          </p:nvPr>
        </p:nvSpPr>
        <p:spPr>
          <a:xfrm>
            <a:off x="609906" y="2340864"/>
            <a:ext cx="3568661" cy="3634486"/>
          </a:xfrm>
        </p:spPr>
        <p:txBody>
          <a:bodyPr>
            <a:normAutofit/>
          </a:bodyPr>
          <a:lstStyle/>
          <a:p>
            <a:pPr marL="457200" indent="-457200">
              <a:buFont typeface="Arial" panose="05020102010507070707" pitchFamily="18" charset="2"/>
              <a:buChar char="•"/>
            </a:pPr>
            <a:r>
              <a:rPr lang="en-US" dirty="0">
                <a:solidFill>
                  <a:schemeClr val="accent1"/>
                </a:solidFill>
              </a:rPr>
              <a:t>Person</a:t>
            </a:r>
          </a:p>
          <a:p>
            <a:pPr marL="457200" indent="-457200">
              <a:buFont typeface="Arial" panose="05020102010507070707" pitchFamily="18" charset="2"/>
              <a:buChar char="•"/>
            </a:pPr>
            <a:r>
              <a:rPr lang="en-US" dirty="0">
                <a:solidFill>
                  <a:schemeClr val="accent1"/>
                </a:solidFill>
              </a:rPr>
              <a:t>Place</a:t>
            </a:r>
          </a:p>
          <a:p>
            <a:pPr marL="457200" indent="-457200">
              <a:buFont typeface="Arial" panose="05020102010507070707" pitchFamily="18" charset="2"/>
              <a:buChar char="•"/>
            </a:pPr>
            <a:r>
              <a:rPr lang="en-US" dirty="0">
                <a:solidFill>
                  <a:schemeClr val="accent1"/>
                </a:solidFill>
              </a:rPr>
              <a:t>Time</a:t>
            </a:r>
          </a:p>
        </p:txBody>
      </p:sp>
      <p:sp>
        <p:nvSpPr>
          <p:cNvPr id="16" name="Footer Placeholder 3">
            <a:extLst>
              <a:ext uri="{FF2B5EF4-FFF2-40B4-BE49-F238E27FC236}">
                <a16:creationId xmlns:a16="http://schemas.microsoft.com/office/drawing/2014/main" id="{73D01E0F-3CBF-9C83-C57C-349D9525EDAD}"/>
              </a:ext>
            </a:extLst>
          </p:cNvPr>
          <p:cNvSpPr>
            <a:spLocks noGrp="1"/>
          </p:cNvSpPr>
          <p:nvPr>
            <p:ph type="ftr" sz="quarter" idx="11"/>
          </p:nvPr>
        </p:nvSpPr>
        <p:spPr>
          <a:xfrm>
            <a:off x="4038600" y="6356350"/>
            <a:ext cx="4114800" cy="365125"/>
          </a:xfrm>
        </p:spPr>
        <p:txBody>
          <a:bodyPr/>
          <a:lstStyle/>
          <a:p>
            <a:pPr>
              <a:spcAft>
                <a:spcPts val="600"/>
              </a:spcAft>
            </a:pPr>
            <a:r>
              <a:rPr lang="en-US"/>
              <a:t>Sample Footer Text</a:t>
            </a:r>
          </a:p>
        </p:txBody>
      </p:sp>
      <p:pic>
        <p:nvPicPr>
          <p:cNvPr id="9" name="Picture 8" descr="A cartoon of a doctor and a patient&#10;&#10;AI-generated content may be incorrect.">
            <a:extLst>
              <a:ext uri="{FF2B5EF4-FFF2-40B4-BE49-F238E27FC236}">
                <a16:creationId xmlns:a16="http://schemas.microsoft.com/office/drawing/2014/main" id="{2CFEF060-7F0D-1D37-084B-D56A407A4B95}"/>
              </a:ext>
            </a:extLst>
          </p:cNvPr>
          <p:cNvPicPr>
            <a:picLocks noChangeAspect="1"/>
          </p:cNvPicPr>
          <p:nvPr/>
        </p:nvPicPr>
        <p:blipFill>
          <a:blip r:embed="rId3"/>
          <a:srcRect b="10118"/>
          <a:stretch>
            <a:fillRect/>
          </a:stretch>
        </p:blipFill>
        <p:spPr>
          <a:xfrm>
            <a:off x="4657344" y="10"/>
            <a:ext cx="7534656" cy="6857990"/>
          </a:xfrm>
          <a:prstGeom prst="rect">
            <a:avLst/>
          </a:prstGeom>
          <a:noFill/>
        </p:spPr>
      </p:pic>
      <p:sp>
        <p:nvSpPr>
          <p:cNvPr id="5" name="Slide Number Placeholder 4" hidden="1">
            <a:extLst>
              <a:ext uri="{FF2B5EF4-FFF2-40B4-BE49-F238E27FC236}">
                <a16:creationId xmlns:a16="http://schemas.microsoft.com/office/drawing/2014/main" id="{847D8248-5C8C-CF46-941F-0B015D25C40D}"/>
              </a:ext>
            </a:extLst>
          </p:cNvPr>
          <p:cNvSpPr>
            <a:spLocks noGrp="1"/>
          </p:cNvSpPr>
          <p:nvPr>
            <p:ph type="sldNum" sz="quarter" idx="12"/>
          </p:nvPr>
        </p:nvSpPr>
        <p:spPr>
          <a:xfrm>
            <a:off x="10558300" y="6423914"/>
            <a:ext cx="1052510" cy="365125"/>
          </a:xfrm>
        </p:spPr>
        <p:txBody>
          <a:bodyPr anchor="ctr">
            <a:normAutofit/>
          </a:bodyPr>
          <a:lstStyle/>
          <a:p>
            <a:pPr>
              <a:spcAft>
                <a:spcPts val="600"/>
              </a:spcAft>
            </a:pPr>
            <a:fld id="{3A98EE3D-8CD1-4C3F-BD1C-C98C9596463C}" type="slidenum">
              <a:rPr lang="en-US" smtClean="0"/>
              <a:pPr>
                <a:spcAft>
                  <a:spcPts val="600"/>
                </a:spcAft>
              </a:pPr>
              <a:t>30</a:t>
            </a:fld>
            <a:endParaRPr lang="en-US"/>
          </a:p>
        </p:txBody>
      </p:sp>
    </p:spTree>
    <p:extLst>
      <p:ext uri="{BB962C8B-B14F-4D97-AF65-F5344CB8AC3E}">
        <p14:creationId xmlns:p14="http://schemas.microsoft.com/office/powerpoint/2010/main" val="29496517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A3F36-BEAD-0F39-EBFE-E82DDB396F93}"/>
              </a:ext>
            </a:extLst>
          </p:cNvPr>
          <p:cNvSpPr>
            <a:spLocks noGrp="1"/>
          </p:cNvSpPr>
          <p:nvPr>
            <p:ph type="title"/>
          </p:nvPr>
        </p:nvSpPr>
        <p:spPr>
          <a:xfrm>
            <a:off x="581192" y="673647"/>
            <a:ext cx="3207059" cy="1035780"/>
          </a:xfrm>
        </p:spPr>
        <p:txBody>
          <a:bodyPr>
            <a:normAutofit fontScale="90000"/>
          </a:bodyPr>
          <a:lstStyle/>
          <a:p>
            <a:r>
              <a:rPr lang="en-US" b="1" dirty="0">
                <a:solidFill>
                  <a:schemeClr val="accent1"/>
                </a:solidFill>
              </a:rPr>
              <a:t>Alertness</a:t>
            </a:r>
            <a:br>
              <a:rPr lang="en-US" dirty="0"/>
            </a:br>
            <a:endParaRPr lang="en-US" dirty="0"/>
          </a:p>
        </p:txBody>
      </p:sp>
      <p:sp>
        <p:nvSpPr>
          <p:cNvPr id="3" name="Content Placeholder 2">
            <a:extLst>
              <a:ext uri="{FF2B5EF4-FFF2-40B4-BE49-F238E27FC236}">
                <a16:creationId xmlns:a16="http://schemas.microsoft.com/office/drawing/2014/main" id="{B8A2136D-C3E3-4FBF-4455-404D372A9BAE}"/>
              </a:ext>
            </a:extLst>
          </p:cNvPr>
          <p:cNvSpPr>
            <a:spLocks noGrp="1"/>
          </p:cNvSpPr>
          <p:nvPr>
            <p:ph idx="1"/>
          </p:nvPr>
        </p:nvSpPr>
        <p:spPr>
          <a:xfrm>
            <a:off x="581192" y="2707395"/>
            <a:ext cx="3535008" cy="3267955"/>
          </a:xfrm>
        </p:spPr>
        <p:txBody>
          <a:bodyPr>
            <a:normAutofit/>
          </a:bodyPr>
          <a:lstStyle/>
          <a:p>
            <a:pPr marL="305435" indent="-305435"/>
            <a:endParaRPr lang="en-US" sz="2800" dirty="0"/>
          </a:p>
          <a:p>
            <a:pPr marL="0" indent="0">
              <a:buNone/>
            </a:pPr>
            <a:endParaRPr lang="en-US" sz="2800" dirty="0"/>
          </a:p>
          <a:p>
            <a:pPr marL="0" indent="0">
              <a:buNone/>
            </a:pPr>
            <a:endParaRPr lang="en-US" sz="2800" dirty="0"/>
          </a:p>
        </p:txBody>
      </p:sp>
      <p:sp>
        <p:nvSpPr>
          <p:cNvPr id="5" name="Slide Number Placeholder 4">
            <a:extLst>
              <a:ext uri="{FF2B5EF4-FFF2-40B4-BE49-F238E27FC236}">
                <a16:creationId xmlns:a16="http://schemas.microsoft.com/office/drawing/2014/main" id="{3CB76CEB-9A7A-4AF7-87CA-88FCFDDA90BA}"/>
              </a:ext>
            </a:extLst>
          </p:cNvPr>
          <p:cNvSpPr>
            <a:spLocks noGrp="1"/>
          </p:cNvSpPr>
          <p:nvPr>
            <p:ph type="sldNum" sz="quarter" idx="12"/>
          </p:nvPr>
        </p:nvSpPr>
        <p:spPr/>
        <p:txBody>
          <a:bodyPr/>
          <a:lstStyle/>
          <a:p>
            <a:fld id="{3A98EE3D-8CD1-4C3F-BD1C-C98C9596463C}" type="slidenum">
              <a:rPr lang="en-US" smtClean="0"/>
              <a:t>31</a:t>
            </a:fld>
            <a:endParaRPr lang="en-US"/>
          </a:p>
        </p:txBody>
      </p:sp>
      <p:pic>
        <p:nvPicPr>
          <p:cNvPr id="6" name="Picture 5">
            <a:extLst>
              <a:ext uri="{FF2B5EF4-FFF2-40B4-BE49-F238E27FC236}">
                <a16:creationId xmlns:a16="http://schemas.microsoft.com/office/drawing/2014/main" id="{13EB220B-D346-F259-CD19-EDFB4C056451}"/>
              </a:ext>
            </a:extLst>
          </p:cNvPr>
          <p:cNvPicPr>
            <a:picLocks noChangeAspect="1"/>
          </p:cNvPicPr>
          <p:nvPr/>
        </p:nvPicPr>
        <p:blipFill>
          <a:blip r:embed="rId3"/>
          <a:stretch>
            <a:fillRect/>
          </a:stretch>
        </p:blipFill>
        <p:spPr>
          <a:xfrm>
            <a:off x="3798801" y="817"/>
            <a:ext cx="8914467" cy="6872223"/>
          </a:xfrm>
          <a:prstGeom prst="rect">
            <a:avLst/>
          </a:prstGeom>
        </p:spPr>
      </p:pic>
      <p:sp>
        <p:nvSpPr>
          <p:cNvPr id="4" name="TextBox 3">
            <a:extLst>
              <a:ext uri="{FF2B5EF4-FFF2-40B4-BE49-F238E27FC236}">
                <a16:creationId xmlns:a16="http://schemas.microsoft.com/office/drawing/2014/main" id="{A846B3BC-BBB6-E887-2B68-1CD2C903FB6D}"/>
              </a:ext>
            </a:extLst>
          </p:cNvPr>
          <p:cNvSpPr txBox="1"/>
          <p:nvPr/>
        </p:nvSpPr>
        <p:spPr>
          <a:xfrm>
            <a:off x="578735" y="1299294"/>
            <a:ext cx="3968184" cy="30162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2800" dirty="0">
              <a:solidFill>
                <a:schemeClr val="accent1"/>
              </a:solidFill>
            </a:endParaRPr>
          </a:p>
          <a:p>
            <a:r>
              <a:rPr lang="en-US" sz="2400" dirty="0">
                <a:solidFill>
                  <a:schemeClr val="accent1"/>
                </a:solidFill>
              </a:rPr>
              <a:t>Assessing Level of Consciousness using GCS</a:t>
            </a:r>
          </a:p>
          <a:p>
            <a:pPr marL="305435" indent="-305435"/>
            <a:endParaRPr lang="en-US" sz="2400" dirty="0">
              <a:solidFill>
                <a:schemeClr val="accent1"/>
              </a:solidFill>
            </a:endParaRPr>
          </a:p>
          <a:p>
            <a:pPr marL="305435" indent="-305435">
              <a:buFont typeface="Arial" panose="020B0604020202020204" pitchFamily="34" charset="0"/>
              <a:buChar char="•"/>
            </a:pPr>
            <a:r>
              <a:rPr lang="en-US" sz="2400" dirty="0">
                <a:solidFill>
                  <a:schemeClr val="accent1"/>
                </a:solidFill>
              </a:rPr>
              <a:t>Most used tool to assess LOC</a:t>
            </a:r>
          </a:p>
          <a:p>
            <a:pPr marL="305435" indent="-305435">
              <a:buFont typeface="Arial" panose="020B0604020202020204" pitchFamily="34" charset="0"/>
              <a:buChar char="•"/>
            </a:pPr>
            <a:r>
              <a:rPr lang="en-US" sz="2400" dirty="0">
                <a:solidFill>
                  <a:schemeClr val="accent1"/>
                </a:solidFill>
              </a:rPr>
              <a:t>Score /15</a:t>
            </a:r>
          </a:p>
          <a:p>
            <a:endParaRPr lang="en-US" dirty="0">
              <a:solidFill>
                <a:schemeClr val="accent1"/>
              </a:solidFill>
            </a:endParaRPr>
          </a:p>
        </p:txBody>
      </p:sp>
    </p:spTree>
    <p:extLst>
      <p:ext uri="{BB962C8B-B14F-4D97-AF65-F5344CB8AC3E}">
        <p14:creationId xmlns:p14="http://schemas.microsoft.com/office/powerpoint/2010/main" val="18117385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5D7F64A8-D625-4F61-A290-B499BB62AC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0085F63F-7260-A3A9-EE5C-AF147FA45A88}"/>
              </a:ext>
            </a:extLst>
          </p:cNvPr>
          <p:cNvSpPr txBox="1"/>
          <p:nvPr/>
        </p:nvSpPr>
        <p:spPr>
          <a:xfrm>
            <a:off x="-345989" y="432486"/>
            <a:ext cx="7821827" cy="5696603"/>
          </a:xfrm>
          <a:prstGeom prst="rect">
            <a:avLst/>
          </a:prstGeom>
        </p:spPr>
        <p:txBody>
          <a:bodyPr vert="horz" lIns="91440" tIns="45720" rIns="91440" bIns="45720" rtlCol="0">
            <a:noAutofit/>
          </a:bodyPr>
          <a:lstStyle/>
          <a:p>
            <a:pPr marL="1143000" marR="0" lvl="3">
              <a:lnSpc>
                <a:spcPct val="90000"/>
              </a:lnSpc>
              <a:spcBef>
                <a:spcPts val="0"/>
              </a:spcBef>
              <a:spcAft>
                <a:spcPts val="600"/>
              </a:spcAft>
            </a:pPr>
            <a:r>
              <a:rPr lang="en-US" sz="4000" b="1" u="none" strike="noStrike" dirty="0">
                <a:solidFill>
                  <a:schemeClr val="accent1"/>
                </a:solidFill>
                <a:effectLst/>
              </a:rPr>
              <a:t>Upper and </a:t>
            </a:r>
            <a:r>
              <a:rPr lang="en-US" sz="4000" b="1" dirty="0">
                <a:solidFill>
                  <a:schemeClr val="accent1"/>
                </a:solidFill>
              </a:rPr>
              <a:t>L</a:t>
            </a:r>
            <a:r>
              <a:rPr lang="en-US" sz="4000" b="1" u="none" strike="noStrike" dirty="0">
                <a:solidFill>
                  <a:schemeClr val="accent1"/>
                </a:solidFill>
                <a:effectLst/>
              </a:rPr>
              <a:t>ower </a:t>
            </a:r>
            <a:r>
              <a:rPr lang="en-US" sz="4000" b="1" dirty="0">
                <a:solidFill>
                  <a:schemeClr val="accent1"/>
                </a:solidFill>
              </a:rPr>
              <a:t>E</a:t>
            </a:r>
            <a:r>
              <a:rPr lang="en-US" sz="4000" b="1" u="none" strike="noStrike" dirty="0">
                <a:solidFill>
                  <a:schemeClr val="accent1"/>
                </a:solidFill>
                <a:effectLst/>
              </a:rPr>
              <a:t>xtremity </a:t>
            </a:r>
            <a:r>
              <a:rPr lang="en-US" sz="4000" b="1" dirty="0">
                <a:solidFill>
                  <a:schemeClr val="accent1"/>
                </a:solidFill>
              </a:rPr>
              <a:t>M</a:t>
            </a:r>
            <a:r>
              <a:rPr lang="en-US" sz="4000" b="1" u="none" strike="noStrike" dirty="0">
                <a:solidFill>
                  <a:schemeClr val="accent1"/>
                </a:solidFill>
                <a:effectLst/>
              </a:rPr>
              <a:t>otor </a:t>
            </a:r>
            <a:r>
              <a:rPr lang="en-US" sz="4000" b="1" dirty="0">
                <a:solidFill>
                  <a:schemeClr val="accent1"/>
                </a:solidFill>
              </a:rPr>
              <a:t>T</a:t>
            </a:r>
            <a:r>
              <a:rPr lang="en-US" sz="4000" b="1" u="none" strike="noStrike" dirty="0">
                <a:solidFill>
                  <a:schemeClr val="accent1"/>
                </a:solidFill>
                <a:effectLst/>
              </a:rPr>
              <a:t>est</a:t>
            </a:r>
          </a:p>
          <a:p>
            <a:pPr marL="1485900" marR="0" lvl="3" indent="-342900">
              <a:lnSpc>
                <a:spcPct val="90000"/>
              </a:lnSpc>
              <a:spcBef>
                <a:spcPts val="0"/>
              </a:spcBef>
              <a:spcAft>
                <a:spcPts val="600"/>
              </a:spcAft>
              <a:buFont typeface="Arial" panose="020B0604020202020204" pitchFamily="34" charset="0"/>
              <a:buChar char="•"/>
            </a:pPr>
            <a:endParaRPr lang="en-US" sz="2000" dirty="0">
              <a:solidFill>
                <a:schemeClr val="accent1"/>
              </a:solidFill>
              <a:effectLst/>
            </a:endParaRPr>
          </a:p>
          <a:p>
            <a:pPr marL="1485900" marR="0" lvl="3" indent="-342900">
              <a:lnSpc>
                <a:spcPct val="90000"/>
              </a:lnSpc>
              <a:spcBef>
                <a:spcPts val="0"/>
              </a:spcBef>
              <a:spcAft>
                <a:spcPts val="600"/>
              </a:spcAft>
              <a:buFont typeface="Arial" panose="020B0604020202020204" pitchFamily="34" charset="0"/>
              <a:buChar char="•"/>
            </a:pPr>
            <a:r>
              <a:rPr lang="en-US" sz="2000" dirty="0">
                <a:solidFill>
                  <a:schemeClr val="accent1"/>
                </a:solidFill>
                <a:effectLst/>
              </a:rPr>
              <a:t>Assesses </a:t>
            </a:r>
            <a:r>
              <a:rPr lang="en-US" sz="2000" b="1" dirty="0">
                <a:solidFill>
                  <a:schemeClr val="accent1"/>
                </a:solidFill>
                <a:effectLst/>
              </a:rPr>
              <a:t>strength in arms </a:t>
            </a:r>
            <a:r>
              <a:rPr lang="en-US" sz="2000" dirty="0">
                <a:solidFill>
                  <a:schemeClr val="accent1"/>
                </a:solidFill>
                <a:effectLst/>
              </a:rPr>
              <a:t>by flexing client’s arms and  asking the client to:</a:t>
            </a:r>
            <a:endParaRPr lang="en-US" sz="2000" dirty="0">
              <a:solidFill>
                <a:schemeClr val="accent1"/>
              </a:solidFill>
            </a:endParaRPr>
          </a:p>
          <a:p>
            <a:pPr marL="1943100" lvl="4" indent="-342900">
              <a:lnSpc>
                <a:spcPct val="90000"/>
              </a:lnSpc>
              <a:spcAft>
                <a:spcPts val="600"/>
              </a:spcAft>
              <a:buFont typeface="Arial" panose="020B0604020202020204" pitchFamily="34" charset="0"/>
              <a:buChar char="•"/>
            </a:pPr>
            <a:r>
              <a:rPr lang="en-US" sz="2000" dirty="0">
                <a:solidFill>
                  <a:schemeClr val="accent1"/>
                </a:solidFill>
              </a:rPr>
              <a:t>R</a:t>
            </a:r>
            <a:r>
              <a:rPr lang="en-US" sz="2000" dirty="0">
                <a:solidFill>
                  <a:schemeClr val="accent1"/>
                </a:solidFill>
                <a:effectLst/>
              </a:rPr>
              <a:t>esist or pull against flexion</a:t>
            </a:r>
          </a:p>
          <a:p>
            <a:pPr marL="1943100" lvl="4" indent="-342900">
              <a:lnSpc>
                <a:spcPct val="90000"/>
              </a:lnSpc>
              <a:spcAft>
                <a:spcPts val="600"/>
              </a:spcAft>
              <a:buFont typeface="Arial" panose="020B0604020202020204" pitchFamily="34" charset="0"/>
              <a:buChar char="•"/>
            </a:pPr>
            <a:r>
              <a:rPr lang="en-US" sz="2000" dirty="0">
                <a:solidFill>
                  <a:schemeClr val="accent1"/>
                </a:solidFill>
              </a:rPr>
              <a:t>R</a:t>
            </a:r>
            <a:r>
              <a:rPr lang="en-US" sz="2000" dirty="0">
                <a:solidFill>
                  <a:schemeClr val="accent1"/>
                </a:solidFill>
                <a:effectLst/>
              </a:rPr>
              <a:t>esist against extension</a:t>
            </a:r>
          </a:p>
          <a:p>
            <a:pPr marL="1485900" marR="0" lvl="3" indent="-342900">
              <a:lnSpc>
                <a:spcPct val="90000"/>
              </a:lnSpc>
              <a:spcBef>
                <a:spcPts val="0"/>
              </a:spcBef>
              <a:spcAft>
                <a:spcPts val="600"/>
              </a:spcAft>
              <a:buFont typeface="Arial" panose="020B0604020202020204" pitchFamily="34" charset="0"/>
              <a:buChar char="•"/>
            </a:pPr>
            <a:r>
              <a:rPr lang="en-US" sz="2000" dirty="0">
                <a:solidFill>
                  <a:schemeClr val="accent1"/>
                </a:solidFill>
                <a:effectLst/>
              </a:rPr>
              <a:t>Assesses </a:t>
            </a:r>
            <a:r>
              <a:rPr lang="en-US" sz="2000" b="1" dirty="0">
                <a:solidFill>
                  <a:schemeClr val="accent1"/>
                </a:solidFill>
                <a:effectLst/>
              </a:rPr>
              <a:t>pronator drift </a:t>
            </a:r>
            <a:r>
              <a:rPr lang="en-US" sz="2000" dirty="0">
                <a:solidFill>
                  <a:schemeClr val="accent1"/>
                </a:solidFill>
                <a:effectLst/>
              </a:rPr>
              <a:t>by asking client to hold arms out in front with palms facing upwards and close eyes tightly. </a:t>
            </a:r>
          </a:p>
          <a:p>
            <a:pPr marL="1485900" marR="0" lvl="3" indent="-342900">
              <a:lnSpc>
                <a:spcPct val="90000"/>
              </a:lnSpc>
              <a:spcBef>
                <a:spcPts val="0"/>
              </a:spcBef>
              <a:spcAft>
                <a:spcPts val="600"/>
              </a:spcAft>
              <a:buFont typeface="Arial" panose="020B0604020202020204" pitchFamily="34" charset="0"/>
              <a:buChar char="•"/>
            </a:pPr>
            <a:r>
              <a:rPr lang="en-US" sz="2000" dirty="0">
                <a:solidFill>
                  <a:schemeClr val="accent1"/>
                </a:solidFill>
                <a:effectLst/>
              </a:rPr>
              <a:t>Assesses </a:t>
            </a:r>
            <a:r>
              <a:rPr lang="en-US" sz="2000" b="1" dirty="0">
                <a:solidFill>
                  <a:schemeClr val="accent1"/>
                </a:solidFill>
                <a:effectLst/>
              </a:rPr>
              <a:t>leg strength </a:t>
            </a:r>
            <a:r>
              <a:rPr lang="en-US" sz="2000" dirty="0">
                <a:solidFill>
                  <a:schemeClr val="accent1"/>
                </a:solidFill>
                <a:effectLst/>
              </a:rPr>
              <a:t>by asking the client to: a) raise  knee against resistance; b) straighten knee against resistance.</a:t>
            </a:r>
          </a:p>
          <a:p>
            <a:pPr marL="1485900" marR="0" lvl="3" indent="-342900">
              <a:lnSpc>
                <a:spcPct val="90000"/>
              </a:lnSpc>
              <a:spcBef>
                <a:spcPts val="0"/>
              </a:spcBef>
              <a:spcAft>
                <a:spcPts val="600"/>
              </a:spcAft>
              <a:buFont typeface="Arial" panose="020B0604020202020204" pitchFamily="34" charset="0"/>
              <a:buChar char="•"/>
            </a:pPr>
            <a:r>
              <a:rPr lang="en-US" sz="2000" dirty="0">
                <a:solidFill>
                  <a:schemeClr val="accent1"/>
                </a:solidFill>
                <a:effectLst/>
              </a:rPr>
              <a:t>Asks the client to </a:t>
            </a:r>
            <a:r>
              <a:rPr lang="en-US" sz="2000" b="1" dirty="0">
                <a:solidFill>
                  <a:schemeClr val="accent1"/>
                </a:solidFill>
                <a:effectLst/>
              </a:rPr>
              <a:t>dorsi flex and plantar flex foot </a:t>
            </a:r>
            <a:r>
              <a:rPr lang="en-US" sz="2000" dirty="0">
                <a:solidFill>
                  <a:schemeClr val="accent1"/>
                </a:solidFill>
                <a:effectLst/>
              </a:rPr>
              <a:t>against resistance. </a:t>
            </a:r>
          </a:p>
          <a:p>
            <a:pPr marL="1485900" marR="0" lvl="3" indent="-342900">
              <a:lnSpc>
                <a:spcPct val="90000"/>
              </a:lnSpc>
              <a:spcBef>
                <a:spcPts val="0"/>
              </a:spcBef>
              <a:spcAft>
                <a:spcPts val="600"/>
              </a:spcAft>
              <a:buFont typeface="Arial" panose="020B0604020202020204" pitchFamily="34" charset="0"/>
              <a:buChar char="•"/>
            </a:pPr>
            <a:r>
              <a:rPr lang="en-US" sz="2000" dirty="0">
                <a:solidFill>
                  <a:schemeClr val="accent1"/>
                </a:solidFill>
                <a:effectLst/>
              </a:rPr>
              <a:t>Assesses </a:t>
            </a:r>
            <a:r>
              <a:rPr lang="en-US" sz="2000" b="1" dirty="0">
                <a:solidFill>
                  <a:schemeClr val="accent1"/>
                </a:solidFill>
                <a:effectLst/>
              </a:rPr>
              <a:t>presence or absence of spasticity and flaccidity </a:t>
            </a:r>
            <a:r>
              <a:rPr lang="en-US" sz="2000" dirty="0">
                <a:solidFill>
                  <a:schemeClr val="accent1"/>
                </a:solidFill>
                <a:effectLst/>
              </a:rPr>
              <a:t>by attempting to straighten the client’s arm. </a:t>
            </a:r>
          </a:p>
        </p:txBody>
      </p:sp>
      <p:pic>
        <p:nvPicPr>
          <p:cNvPr id="17" name="Graphic 16" descr="Muscle Arm">
            <a:extLst>
              <a:ext uri="{FF2B5EF4-FFF2-40B4-BE49-F238E27FC236}">
                <a16:creationId xmlns:a16="http://schemas.microsoft.com/office/drawing/2014/main" id="{95E3854F-6451-4513-8A80-FC64637FA4B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a:alphaModFix amt="15000"/>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641431" y="816337"/>
            <a:ext cx="5225327" cy="5225327"/>
          </a:xfrm>
          <a:prstGeom prst="rect">
            <a:avLst/>
          </a:prstGeom>
        </p:spPr>
      </p:pic>
    </p:spTree>
    <p:extLst>
      <p:ext uri="{BB962C8B-B14F-4D97-AF65-F5344CB8AC3E}">
        <p14:creationId xmlns:p14="http://schemas.microsoft.com/office/powerpoint/2010/main" val="38550343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D7A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diagram of a pupil&amp;#39;s eye&#10;&#10;AI-generated content may be incorrect.">
            <a:extLst>
              <a:ext uri="{FF2B5EF4-FFF2-40B4-BE49-F238E27FC236}">
                <a16:creationId xmlns:a16="http://schemas.microsoft.com/office/drawing/2014/main" id="{9C8C9D8F-AA37-7220-3483-D945B5F555E4}"/>
              </a:ext>
            </a:extLst>
          </p:cNvPr>
          <p:cNvPicPr>
            <a:picLocks noChangeAspect="1"/>
          </p:cNvPicPr>
          <p:nvPr/>
        </p:nvPicPr>
        <p:blipFill>
          <a:blip r:embed="rId3"/>
          <a:stretch>
            <a:fillRect/>
          </a:stretch>
        </p:blipFill>
        <p:spPr>
          <a:xfrm>
            <a:off x="2227204" y="643467"/>
            <a:ext cx="7737591" cy="5571066"/>
          </a:xfrm>
          <a:prstGeom prst="rect">
            <a:avLst/>
          </a:prstGeom>
        </p:spPr>
      </p:pic>
    </p:spTree>
    <p:extLst>
      <p:ext uri="{BB962C8B-B14F-4D97-AF65-F5344CB8AC3E}">
        <p14:creationId xmlns:p14="http://schemas.microsoft.com/office/powerpoint/2010/main" val="16693495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26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close-up of a device&#10;&#10;AI-generated content may be incorrect.">
            <a:extLst>
              <a:ext uri="{FF2B5EF4-FFF2-40B4-BE49-F238E27FC236}">
                <a16:creationId xmlns:a16="http://schemas.microsoft.com/office/drawing/2014/main" id="{B8B24778-132D-CD66-27BA-2F07DFA9AEDA}"/>
              </a:ext>
            </a:extLst>
          </p:cNvPr>
          <p:cNvPicPr>
            <a:picLocks noChangeAspect="1"/>
          </p:cNvPicPr>
          <p:nvPr/>
        </p:nvPicPr>
        <p:blipFill>
          <a:blip r:embed="rId3"/>
          <a:srcRect t="53438" b="-304"/>
          <a:stretch>
            <a:fillRect/>
          </a:stretch>
        </p:blipFill>
        <p:spPr>
          <a:xfrm>
            <a:off x="643467" y="873616"/>
            <a:ext cx="10905066" cy="5110769"/>
          </a:xfrm>
          <a:prstGeom prst="rect">
            <a:avLst/>
          </a:prstGeom>
        </p:spPr>
      </p:pic>
    </p:spTree>
    <p:extLst>
      <p:ext uri="{BB962C8B-B14F-4D97-AF65-F5344CB8AC3E}">
        <p14:creationId xmlns:p14="http://schemas.microsoft.com/office/powerpoint/2010/main" val="9143938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8E1BC9C-3A65-30BE-1A99-6027D9F60C65}"/>
              </a:ext>
            </a:extLst>
          </p:cNvPr>
          <p:cNvSpPr>
            <a:spLocks noGrp="1"/>
          </p:cNvSpPr>
          <p:nvPr>
            <p:ph type="sldNum" sz="quarter" idx="12"/>
          </p:nvPr>
        </p:nvSpPr>
        <p:spPr/>
        <p:txBody>
          <a:bodyPr/>
          <a:lstStyle/>
          <a:p>
            <a:fld id="{3A98EE3D-8CD1-4C3F-BD1C-C98C9596463C}" type="slidenum">
              <a:rPr lang="en-US" smtClean="0"/>
              <a:t>35</a:t>
            </a:fld>
            <a:endParaRPr lang="en-US"/>
          </a:p>
        </p:txBody>
      </p:sp>
      <p:pic>
        <p:nvPicPr>
          <p:cNvPr id="7" name="Picture 6" descr="Uvea 1 slideshare | PPTX">
            <a:extLst>
              <a:ext uri="{FF2B5EF4-FFF2-40B4-BE49-F238E27FC236}">
                <a16:creationId xmlns:a16="http://schemas.microsoft.com/office/drawing/2014/main" id="{E21624A2-02FB-5B47-13B9-D569C360CB6B}"/>
              </a:ext>
            </a:extLst>
          </p:cNvPr>
          <p:cNvPicPr>
            <a:picLocks noChangeAspect="1"/>
          </p:cNvPicPr>
          <p:nvPr/>
        </p:nvPicPr>
        <p:blipFill>
          <a:blip r:embed="rId3"/>
          <a:srcRect t="10961" b="15285"/>
          <a:stretch>
            <a:fillRect/>
          </a:stretch>
        </p:blipFill>
        <p:spPr>
          <a:xfrm>
            <a:off x="1746422" y="0"/>
            <a:ext cx="8699156" cy="6877974"/>
          </a:xfrm>
          <a:prstGeom prst="rect">
            <a:avLst/>
          </a:prstGeom>
        </p:spPr>
      </p:pic>
    </p:spTree>
    <p:extLst>
      <p:ext uri="{BB962C8B-B14F-4D97-AF65-F5344CB8AC3E}">
        <p14:creationId xmlns:p14="http://schemas.microsoft.com/office/powerpoint/2010/main" val="37334467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EB8E97B0-022B-A39C-955C-9FDA75CF6F1E}"/>
              </a:ext>
            </a:extLst>
          </p:cNvPr>
          <p:cNvSpPr txBox="1"/>
          <p:nvPr/>
        </p:nvSpPr>
        <p:spPr>
          <a:xfrm>
            <a:off x="630936" y="639520"/>
            <a:ext cx="3429000" cy="1719072"/>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3800" b="1" kern="1200" dirty="0">
                <a:solidFill>
                  <a:schemeClr val="accent1"/>
                </a:solidFill>
                <a:latin typeface="+mj-lt"/>
                <a:ea typeface="+mj-ea"/>
                <a:cs typeface="+mj-cs"/>
              </a:rPr>
              <a:t>Stroke Assessment </a:t>
            </a:r>
            <a:br>
              <a:rPr lang="en-US" sz="3800" b="1" kern="1200" dirty="0">
                <a:solidFill>
                  <a:schemeClr val="tx1"/>
                </a:solidFill>
                <a:latin typeface="+mj-lt"/>
                <a:ea typeface="+mj-ea"/>
                <a:cs typeface="+mj-cs"/>
              </a:rPr>
            </a:br>
            <a:endParaRPr lang="en-US" sz="3800" b="1" kern="1200" dirty="0">
              <a:solidFill>
                <a:schemeClr val="tx1"/>
              </a:solidFill>
              <a:latin typeface="+mj-lt"/>
              <a:ea typeface="+mj-ea"/>
              <a:cs typeface="+mj-cs"/>
            </a:endParaRPr>
          </a:p>
        </p:txBody>
      </p:sp>
      <p:sp>
        <p:nvSpPr>
          <p:cNvPr id="23" name="sketch line">
            <a:extLst>
              <a:ext uri="{FF2B5EF4-FFF2-40B4-BE49-F238E27FC236}">
                <a16:creationId xmlns:a16="http://schemas.microsoft.com/office/drawing/2014/main" id="{6357EC4F-235E-4222-A36F-C7878ACE37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556ABE1C-95F2-4A59-32D8-9E39EB377D51}"/>
              </a:ext>
            </a:extLst>
          </p:cNvPr>
          <p:cNvSpPr txBox="1"/>
          <p:nvPr/>
        </p:nvSpPr>
        <p:spPr>
          <a:xfrm>
            <a:off x="643278" y="2709048"/>
            <a:ext cx="4447691" cy="3410712"/>
          </a:xfrm>
          <a:prstGeom prst="rect">
            <a:avLst/>
          </a:prstGeom>
        </p:spPr>
        <p:txBody>
          <a:bodyPr vert="horz" lIns="91440" tIns="45720" rIns="91440" bIns="45720" rtlCol="0" anchor="t">
            <a:noAutofit/>
          </a:bodyPr>
          <a:lstStyle/>
          <a:p>
            <a:pPr marL="342900" indent="-228600">
              <a:lnSpc>
                <a:spcPct val="90000"/>
              </a:lnSpc>
              <a:spcAft>
                <a:spcPts val="600"/>
              </a:spcAft>
              <a:buFont typeface="Arial" panose="020B0604020202020204" pitchFamily="34" charset="0"/>
              <a:buChar char="•"/>
            </a:pPr>
            <a:r>
              <a:rPr lang="en-US" sz="1600" dirty="0">
                <a:solidFill>
                  <a:schemeClr val="accent1"/>
                </a:solidFill>
              </a:rPr>
              <a:t>LOC</a:t>
            </a:r>
          </a:p>
          <a:p>
            <a:pPr marL="800100" lvl="1" indent="-228600">
              <a:lnSpc>
                <a:spcPct val="90000"/>
              </a:lnSpc>
              <a:spcAft>
                <a:spcPts val="600"/>
              </a:spcAft>
              <a:buFont typeface="Arial" panose="020B0604020202020204" pitchFamily="34" charset="0"/>
              <a:buChar char="•"/>
            </a:pPr>
            <a:r>
              <a:rPr lang="en-US" sz="1600" dirty="0">
                <a:solidFill>
                  <a:schemeClr val="accent1"/>
                </a:solidFill>
              </a:rPr>
              <a:t>Alert</a:t>
            </a:r>
          </a:p>
          <a:p>
            <a:pPr marL="800100" lvl="1" indent="-228600">
              <a:lnSpc>
                <a:spcPct val="90000"/>
              </a:lnSpc>
              <a:spcAft>
                <a:spcPts val="600"/>
              </a:spcAft>
              <a:buFont typeface="Arial" panose="020B0604020202020204" pitchFamily="34" charset="0"/>
              <a:buChar char="•"/>
            </a:pPr>
            <a:r>
              <a:rPr lang="en-US" sz="1600" dirty="0">
                <a:solidFill>
                  <a:schemeClr val="accent1"/>
                </a:solidFill>
              </a:rPr>
              <a:t>Oriented</a:t>
            </a:r>
          </a:p>
          <a:p>
            <a:pPr marL="800100" lvl="1" indent="-228600">
              <a:lnSpc>
                <a:spcPct val="90000"/>
              </a:lnSpc>
              <a:spcAft>
                <a:spcPts val="600"/>
              </a:spcAft>
              <a:buFont typeface="Arial" panose="020B0604020202020204" pitchFamily="34" charset="0"/>
              <a:buChar char="•"/>
            </a:pPr>
            <a:r>
              <a:rPr lang="en-US" sz="1600" dirty="0">
                <a:solidFill>
                  <a:schemeClr val="accent1"/>
                </a:solidFill>
              </a:rPr>
              <a:t>Response to stimuli</a:t>
            </a:r>
          </a:p>
          <a:p>
            <a:pPr marL="800100" lvl="1" indent="-228600">
              <a:lnSpc>
                <a:spcPct val="90000"/>
              </a:lnSpc>
              <a:spcAft>
                <a:spcPts val="600"/>
              </a:spcAft>
              <a:buFont typeface="Arial" panose="020B0604020202020204" pitchFamily="34" charset="0"/>
              <a:buChar char="•"/>
            </a:pPr>
            <a:r>
              <a:rPr lang="en-US" sz="1600" dirty="0">
                <a:solidFill>
                  <a:schemeClr val="accent1"/>
                </a:solidFill>
              </a:rPr>
              <a:t>GCS score </a:t>
            </a:r>
          </a:p>
          <a:p>
            <a:pPr marL="342900" indent="-228600">
              <a:lnSpc>
                <a:spcPct val="90000"/>
              </a:lnSpc>
              <a:spcAft>
                <a:spcPts val="600"/>
              </a:spcAft>
              <a:buFont typeface="Arial" panose="020B0604020202020204" pitchFamily="34" charset="0"/>
              <a:buChar char="•"/>
            </a:pPr>
            <a:r>
              <a:rPr lang="en-US" sz="1600" dirty="0">
                <a:solidFill>
                  <a:schemeClr val="accent1"/>
                </a:solidFill>
              </a:rPr>
              <a:t>Facial Droop</a:t>
            </a:r>
          </a:p>
          <a:p>
            <a:pPr marL="800100" lvl="1" indent="-228600">
              <a:lnSpc>
                <a:spcPct val="90000"/>
              </a:lnSpc>
              <a:spcAft>
                <a:spcPts val="600"/>
              </a:spcAft>
              <a:buFont typeface="Arial" panose="020B0604020202020204" pitchFamily="34" charset="0"/>
              <a:buChar char="•"/>
            </a:pPr>
            <a:r>
              <a:rPr lang="en-US" sz="1600" dirty="0">
                <a:solidFill>
                  <a:schemeClr val="accent1"/>
                </a:solidFill>
              </a:rPr>
              <a:t>Smile </a:t>
            </a:r>
          </a:p>
          <a:p>
            <a:pPr marL="342900" indent="-228600">
              <a:lnSpc>
                <a:spcPct val="90000"/>
              </a:lnSpc>
              <a:spcAft>
                <a:spcPts val="600"/>
              </a:spcAft>
              <a:buFont typeface="Arial" panose="020B0604020202020204" pitchFamily="34" charset="0"/>
              <a:buChar char="•"/>
            </a:pPr>
            <a:r>
              <a:rPr lang="en-US" sz="1600" dirty="0">
                <a:solidFill>
                  <a:schemeClr val="accent1"/>
                </a:solidFill>
              </a:rPr>
              <a:t>Speech and Language</a:t>
            </a:r>
          </a:p>
          <a:p>
            <a:pPr marL="800100" lvl="1" indent="-228600">
              <a:lnSpc>
                <a:spcPct val="90000"/>
              </a:lnSpc>
              <a:spcAft>
                <a:spcPts val="600"/>
              </a:spcAft>
              <a:buFont typeface="Arial" panose="020B0604020202020204" pitchFamily="34" charset="0"/>
              <a:buChar char="•"/>
            </a:pPr>
            <a:r>
              <a:rPr lang="en-US" sz="1600" dirty="0">
                <a:solidFill>
                  <a:schemeClr val="accent1"/>
                </a:solidFill>
              </a:rPr>
              <a:t>Slurred, appropriate- able to repeat words or follow commands</a:t>
            </a:r>
          </a:p>
          <a:p>
            <a:pPr marL="342900" indent="-228600">
              <a:lnSpc>
                <a:spcPct val="90000"/>
              </a:lnSpc>
              <a:spcAft>
                <a:spcPts val="600"/>
              </a:spcAft>
              <a:buFont typeface="Arial" panose="020B0604020202020204" pitchFamily="34" charset="0"/>
              <a:buChar char="•"/>
            </a:pPr>
            <a:r>
              <a:rPr lang="en-US" sz="1600" dirty="0">
                <a:solidFill>
                  <a:schemeClr val="accent1"/>
                </a:solidFill>
              </a:rPr>
              <a:t>Arm Drift</a:t>
            </a:r>
          </a:p>
          <a:p>
            <a:pPr marL="342900" indent="-228600">
              <a:lnSpc>
                <a:spcPct val="90000"/>
              </a:lnSpc>
              <a:spcAft>
                <a:spcPts val="600"/>
              </a:spcAft>
              <a:buFont typeface="Arial" panose="020B0604020202020204" pitchFamily="34" charset="0"/>
              <a:buChar char="•"/>
            </a:pPr>
            <a:r>
              <a:rPr lang="en-US" sz="1600" dirty="0">
                <a:solidFill>
                  <a:schemeClr val="accent1"/>
                </a:solidFill>
              </a:rPr>
              <a:t>Motor function</a:t>
            </a:r>
          </a:p>
          <a:p>
            <a:pPr marL="800100" lvl="1" indent="-228600">
              <a:lnSpc>
                <a:spcPct val="90000"/>
              </a:lnSpc>
              <a:spcAft>
                <a:spcPts val="600"/>
              </a:spcAft>
              <a:buFont typeface="Arial" panose="020B0604020202020204" pitchFamily="34" charset="0"/>
              <a:buChar char="•"/>
            </a:pPr>
            <a:r>
              <a:rPr lang="en-US" sz="1600" dirty="0">
                <a:solidFill>
                  <a:schemeClr val="accent1"/>
                </a:solidFill>
              </a:rPr>
              <a:t>Hand grips and Foot presses</a:t>
            </a:r>
          </a:p>
          <a:p>
            <a:pPr marL="342900" indent="-228600">
              <a:lnSpc>
                <a:spcPct val="90000"/>
              </a:lnSpc>
              <a:spcAft>
                <a:spcPts val="600"/>
              </a:spcAft>
              <a:buFont typeface="Arial" panose="020B0604020202020204" pitchFamily="34" charset="0"/>
              <a:buChar char="•"/>
            </a:pPr>
            <a:r>
              <a:rPr lang="en-US" sz="1600" dirty="0">
                <a:solidFill>
                  <a:schemeClr val="accent1"/>
                </a:solidFill>
              </a:rPr>
              <a:t>Record and Report</a:t>
            </a:r>
          </a:p>
        </p:txBody>
      </p:sp>
      <p:pic>
        <p:nvPicPr>
          <p:cNvPr id="7" name="Picture 6" descr="Stroke Order Diagram For イゴイスト [Igoisuto] – XHYSX">
            <a:extLst>
              <a:ext uri="{FF2B5EF4-FFF2-40B4-BE49-F238E27FC236}">
                <a16:creationId xmlns:a16="http://schemas.microsoft.com/office/drawing/2014/main" id="{E3A29EA7-A88E-1765-E330-7369F963C958}"/>
              </a:ext>
            </a:extLst>
          </p:cNvPr>
          <p:cNvPicPr>
            <a:picLocks noChangeAspect="1"/>
          </p:cNvPicPr>
          <p:nvPr/>
        </p:nvPicPr>
        <p:blipFill>
          <a:blip r:embed="rId3"/>
          <a:srcRect b="12642"/>
          <a:stretch>
            <a:fillRect/>
          </a:stretch>
        </p:blipFill>
        <p:spPr>
          <a:xfrm>
            <a:off x="4654296" y="1476480"/>
            <a:ext cx="6903720" cy="3905040"/>
          </a:xfrm>
          <a:prstGeom prst="rect">
            <a:avLst/>
          </a:prstGeom>
        </p:spPr>
      </p:pic>
    </p:spTree>
    <p:extLst>
      <p:ext uri="{BB962C8B-B14F-4D97-AF65-F5344CB8AC3E}">
        <p14:creationId xmlns:p14="http://schemas.microsoft.com/office/powerpoint/2010/main" val="23486587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02E650-5340-9D95-CDA3-B30D5DBC6F0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86044DF-D4A3-E414-D8F2-EAD4CAF7FE82}"/>
              </a:ext>
            </a:extLst>
          </p:cNvPr>
          <p:cNvSpPr>
            <a:spLocks noGrp="1"/>
          </p:cNvSpPr>
          <p:nvPr>
            <p:ph type="body" idx="1"/>
          </p:nvPr>
        </p:nvSpPr>
        <p:spPr>
          <a:xfrm>
            <a:off x="2526867" y="828629"/>
            <a:ext cx="7138199" cy="5199371"/>
          </a:xfrm>
        </p:spPr>
        <p:txBody>
          <a:bodyPr spcFirstLastPara="1" vert="horz" lIns="91440" tIns="45720" rIns="91440" bIns="45720" rtlCol="0" anchor="ctr">
            <a:noAutofit/>
          </a:bodyPr>
          <a:lstStyle/>
          <a:p>
            <a:pPr marL="608965" indent="-575310"/>
            <a:r>
              <a:rPr lang="en-US" sz="7200" b="1" i="0">
                <a:solidFill>
                  <a:schemeClr val="accent1"/>
                </a:solidFill>
                <a:latin typeface="Aptos Display"/>
              </a:rPr>
              <a:t>Thorax and Lungs</a:t>
            </a:r>
            <a:endParaRPr lang="en-US"/>
          </a:p>
        </p:txBody>
      </p:sp>
      <p:sp>
        <p:nvSpPr>
          <p:cNvPr id="4" name="Rectangle 3">
            <a:extLst>
              <a:ext uri="{FF2B5EF4-FFF2-40B4-BE49-F238E27FC236}">
                <a16:creationId xmlns:a16="http://schemas.microsoft.com/office/drawing/2014/main" id="{041EE7DC-2E95-7F2C-936E-69CE60DD8936}"/>
              </a:ext>
            </a:extLst>
          </p:cNvPr>
          <p:cNvSpPr/>
          <p:nvPr/>
        </p:nvSpPr>
        <p:spPr>
          <a:xfrm>
            <a:off x="5384800" y="584200"/>
            <a:ext cx="1422400" cy="12192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36172129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AFC5893-F2BF-9C3B-D197-947353A395B8}"/>
            </a:ext>
          </a:extLst>
        </p:cNvPr>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3B5F34D1-E4ED-D6A5-E708-36D7338928CF}"/>
              </a:ext>
            </a:extLst>
          </p:cNvPr>
          <p:cNvSpPr>
            <a:spLocks noGrp="1"/>
          </p:cNvSpPr>
          <p:nvPr>
            <p:ph type="title"/>
          </p:nvPr>
        </p:nvSpPr>
        <p:spPr>
          <a:xfrm>
            <a:off x="671413" y="741838"/>
            <a:ext cx="4230100" cy="3120797"/>
          </a:xfrm>
        </p:spPr>
        <p:txBody>
          <a:bodyPr vert="horz" lIns="91440" tIns="45720" rIns="91440" bIns="45720" rtlCol="0" anchor="b">
            <a:normAutofit/>
          </a:bodyPr>
          <a:lstStyle/>
          <a:p>
            <a:pPr algn="ctr"/>
            <a:r>
              <a:rPr lang="en-US" sz="4000" kern="1200">
                <a:solidFill>
                  <a:srgbClr val="FFFFFF"/>
                </a:solidFill>
                <a:latin typeface="+mj-lt"/>
                <a:ea typeface="+mj-ea"/>
                <a:cs typeface="+mj-cs"/>
              </a:rPr>
              <a:t>Subjective Data</a:t>
            </a:r>
            <a:endParaRPr lang="en-US">
              <a:ea typeface="+mj-ea"/>
              <a:cs typeface="+mj-cs"/>
            </a:endParaRPr>
          </a:p>
        </p:txBody>
      </p:sp>
      <p:sp>
        <p:nvSpPr>
          <p:cNvPr id="2" name="TextBox 1">
            <a:extLst>
              <a:ext uri="{FF2B5EF4-FFF2-40B4-BE49-F238E27FC236}">
                <a16:creationId xmlns:a16="http://schemas.microsoft.com/office/drawing/2014/main" id="{156E0F8F-F78A-65AC-662F-F7716211E4B1}"/>
              </a:ext>
            </a:extLst>
          </p:cNvPr>
          <p:cNvSpPr txBox="1"/>
          <p:nvPr/>
        </p:nvSpPr>
        <p:spPr>
          <a:xfrm>
            <a:off x="6503158" y="649480"/>
            <a:ext cx="4862447" cy="5546047"/>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nSpc>
                <a:spcPct val="90000"/>
              </a:lnSpc>
              <a:spcAft>
                <a:spcPts val="600"/>
              </a:spcAft>
            </a:pPr>
            <a:r>
              <a:rPr lang="en-US" sz="4000" b="1" dirty="0">
                <a:solidFill>
                  <a:schemeClr val="accent1"/>
                </a:solidFill>
              </a:rPr>
              <a:t>Health History Questions:</a:t>
            </a:r>
            <a:endParaRPr lang="en-US" sz="4000" dirty="0">
              <a:solidFill>
                <a:schemeClr val="accent1"/>
              </a:solidFill>
            </a:endParaRPr>
          </a:p>
          <a:p>
            <a:pPr indent="-228600">
              <a:lnSpc>
                <a:spcPct val="90000"/>
              </a:lnSpc>
              <a:spcAft>
                <a:spcPts val="600"/>
              </a:spcAft>
              <a:buFont typeface="Arial" panose="020B0604020202020204" pitchFamily="34" charset="0"/>
              <a:buChar char="•"/>
            </a:pPr>
            <a:endParaRPr lang="en-US" sz="2000" b="1" dirty="0">
              <a:solidFill>
                <a:schemeClr val="accent1"/>
              </a:solidFill>
            </a:endParaRPr>
          </a:p>
          <a:p>
            <a:pPr marL="342900" indent="-228600">
              <a:lnSpc>
                <a:spcPct val="90000"/>
              </a:lnSpc>
              <a:spcAft>
                <a:spcPts val="600"/>
              </a:spcAft>
              <a:buFont typeface="Arial" panose="020B0604020202020204" pitchFamily="34" charset="0"/>
              <a:buChar char="•"/>
            </a:pPr>
            <a:r>
              <a:rPr lang="en-US" sz="2000" dirty="0">
                <a:solidFill>
                  <a:schemeClr val="accent1"/>
                </a:solidFill>
              </a:rPr>
              <a:t>Any cough?</a:t>
            </a:r>
          </a:p>
          <a:p>
            <a:pPr marL="342900" indent="-228600">
              <a:lnSpc>
                <a:spcPct val="90000"/>
              </a:lnSpc>
              <a:spcAft>
                <a:spcPts val="600"/>
              </a:spcAft>
              <a:buFont typeface="Arial" panose="020B0604020202020204" pitchFamily="34" charset="0"/>
              <a:buChar char="•"/>
            </a:pPr>
            <a:r>
              <a:rPr lang="en-US" sz="2000" dirty="0">
                <a:solidFill>
                  <a:schemeClr val="accent1"/>
                </a:solidFill>
              </a:rPr>
              <a:t>Shortness of breath?</a:t>
            </a:r>
          </a:p>
          <a:p>
            <a:pPr marL="342900" indent="-228600">
              <a:lnSpc>
                <a:spcPct val="90000"/>
              </a:lnSpc>
              <a:spcAft>
                <a:spcPts val="600"/>
              </a:spcAft>
              <a:buFont typeface="Arial" panose="020B0604020202020204" pitchFamily="34" charset="0"/>
              <a:buChar char="•"/>
            </a:pPr>
            <a:r>
              <a:rPr lang="en-US" sz="2000" dirty="0">
                <a:solidFill>
                  <a:schemeClr val="accent1"/>
                </a:solidFill>
              </a:rPr>
              <a:t>Chest pain with breathing?</a:t>
            </a:r>
          </a:p>
          <a:p>
            <a:pPr marL="342900" indent="-228600">
              <a:lnSpc>
                <a:spcPct val="90000"/>
              </a:lnSpc>
              <a:spcAft>
                <a:spcPts val="600"/>
              </a:spcAft>
              <a:buFont typeface="Arial" panose="020B0604020202020204" pitchFamily="34" charset="0"/>
              <a:buChar char="•"/>
            </a:pPr>
            <a:r>
              <a:rPr lang="en-US" sz="2000" dirty="0">
                <a:solidFill>
                  <a:schemeClr val="accent1"/>
                </a:solidFill>
              </a:rPr>
              <a:t>History of respiratory infections?</a:t>
            </a:r>
          </a:p>
          <a:p>
            <a:pPr marL="342900" indent="-228600">
              <a:lnSpc>
                <a:spcPct val="90000"/>
              </a:lnSpc>
              <a:spcAft>
                <a:spcPts val="600"/>
              </a:spcAft>
              <a:buFont typeface="Arial" panose="020B0604020202020204" pitchFamily="34" charset="0"/>
              <a:buChar char="•"/>
            </a:pPr>
            <a:r>
              <a:rPr lang="en-US" sz="2000" dirty="0">
                <a:solidFill>
                  <a:schemeClr val="accent1"/>
                </a:solidFill>
              </a:rPr>
              <a:t>Smoking history/exposure?</a:t>
            </a:r>
          </a:p>
          <a:p>
            <a:pPr marL="342900" indent="-228600">
              <a:lnSpc>
                <a:spcPct val="90000"/>
              </a:lnSpc>
              <a:spcAft>
                <a:spcPts val="600"/>
              </a:spcAft>
              <a:buFont typeface="Arial" panose="020B0604020202020204" pitchFamily="34" charset="0"/>
              <a:buChar char="•"/>
            </a:pPr>
            <a:r>
              <a:rPr lang="en-US" sz="2000" dirty="0">
                <a:solidFill>
                  <a:schemeClr val="accent1"/>
                </a:solidFill>
              </a:rPr>
              <a:t>Environmental exposure (i.e. conditions that may affect breathing such as workplace)?</a:t>
            </a:r>
          </a:p>
          <a:p>
            <a:pPr marL="342900" indent="-228600">
              <a:lnSpc>
                <a:spcPct val="90000"/>
              </a:lnSpc>
              <a:spcAft>
                <a:spcPts val="600"/>
              </a:spcAft>
              <a:buFont typeface="Arial" panose="020B0604020202020204" pitchFamily="34" charset="0"/>
              <a:buChar char="•"/>
            </a:pPr>
            <a:r>
              <a:rPr lang="en-US" sz="2000" dirty="0">
                <a:solidFill>
                  <a:schemeClr val="accent1"/>
                </a:solidFill>
              </a:rPr>
              <a:t>Any recent/present illness?</a:t>
            </a:r>
          </a:p>
        </p:txBody>
      </p:sp>
      <p:sp>
        <p:nvSpPr>
          <p:cNvPr id="5" name="TextBox 4">
            <a:extLst>
              <a:ext uri="{FF2B5EF4-FFF2-40B4-BE49-F238E27FC236}">
                <a16:creationId xmlns:a16="http://schemas.microsoft.com/office/drawing/2014/main" id="{14587535-62F9-52A1-4310-92E6D806B4B7}"/>
              </a:ext>
            </a:extLst>
          </p:cNvPr>
          <p:cNvSpPr txBox="1"/>
          <p:nvPr/>
        </p:nvSpPr>
        <p:spPr>
          <a:xfrm>
            <a:off x="10254809" y="6506453"/>
            <a:ext cx="1828085"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dirty="0">
                <a:solidFill>
                  <a:schemeClr val="accent1"/>
                </a:solidFill>
              </a:rPr>
              <a:t>(Jarvis et. Al, 2024)</a:t>
            </a:r>
          </a:p>
        </p:txBody>
      </p:sp>
    </p:spTree>
    <p:extLst>
      <p:ext uri="{BB962C8B-B14F-4D97-AF65-F5344CB8AC3E}">
        <p14:creationId xmlns:p14="http://schemas.microsoft.com/office/powerpoint/2010/main" val="27606811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35DB3719-6FDC-4E5D-891D-FF40B7300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438ADA7D-2E5E-9EF5-0FD9-8C1B35335AFA}"/>
              </a:ext>
            </a:extLst>
          </p:cNvPr>
          <p:cNvSpPr txBox="1"/>
          <p:nvPr/>
        </p:nvSpPr>
        <p:spPr>
          <a:xfrm>
            <a:off x="838200" y="365125"/>
            <a:ext cx="10515600" cy="1325563"/>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200" b="1" kern="1200" dirty="0">
                <a:solidFill>
                  <a:schemeClr val="accent1"/>
                </a:solidFill>
                <a:latin typeface="+mj-lt"/>
                <a:ea typeface="+mj-ea"/>
                <a:cs typeface="+mj-cs"/>
              </a:rPr>
              <a:t>Components of the Respiratory Assessment</a:t>
            </a:r>
          </a:p>
        </p:txBody>
      </p:sp>
      <p:sp>
        <p:nvSpPr>
          <p:cNvPr id="13" name="sketch line">
            <a:extLst>
              <a:ext uri="{FF2B5EF4-FFF2-40B4-BE49-F238E27FC236}">
                <a16:creationId xmlns:a16="http://schemas.microsoft.com/office/drawing/2014/main" id="{E0CBAC23-2E3F-4A90-BA59-F8299F6A5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1865313"/>
            <a:ext cx="10424160" cy="18288"/>
          </a:xfrm>
          <a:custGeom>
            <a:avLst/>
            <a:gdLst>
              <a:gd name="csX0" fmla="*/ 0 w 10424160"/>
              <a:gd name="csY0" fmla="*/ 0 h 18288"/>
              <a:gd name="csX1" fmla="*/ 903427 w 10424160"/>
              <a:gd name="csY1" fmla="*/ 0 h 18288"/>
              <a:gd name="csX2" fmla="*/ 1389888 w 10424160"/>
              <a:gd name="csY2" fmla="*/ 0 h 18288"/>
              <a:gd name="csX3" fmla="*/ 2189074 w 10424160"/>
              <a:gd name="csY3" fmla="*/ 0 h 18288"/>
              <a:gd name="csX4" fmla="*/ 2675534 w 10424160"/>
              <a:gd name="csY4" fmla="*/ 0 h 18288"/>
              <a:gd name="csX5" fmla="*/ 3370478 w 10424160"/>
              <a:gd name="csY5" fmla="*/ 0 h 18288"/>
              <a:gd name="csX6" fmla="*/ 4169664 w 10424160"/>
              <a:gd name="csY6" fmla="*/ 0 h 18288"/>
              <a:gd name="csX7" fmla="*/ 4551883 w 10424160"/>
              <a:gd name="csY7" fmla="*/ 0 h 18288"/>
              <a:gd name="csX8" fmla="*/ 4934102 w 10424160"/>
              <a:gd name="csY8" fmla="*/ 0 h 18288"/>
              <a:gd name="csX9" fmla="*/ 5837530 w 10424160"/>
              <a:gd name="csY9" fmla="*/ 0 h 18288"/>
              <a:gd name="csX10" fmla="*/ 6532474 w 10424160"/>
              <a:gd name="csY10" fmla="*/ 0 h 18288"/>
              <a:gd name="csX11" fmla="*/ 6914693 w 10424160"/>
              <a:gd name="csY11" fmla="*/ 0 h 18288"/>
              <a:gd name="csX12" fmla="*/ 7609637 w 10424160"/>
              <a:gd name="csY12" fmla="*/ 0 h 18288"/>
              <a:gd name="csX13" fmla="*/ 8513064 w 10424160"/>
              <a:gd name="csY13" fmla="*/ 0 h 18288"/>
              <a:gd name="csX14" fmla="*/ 9103766 w 10424160"/>
              <a:gd name="csY14" fmla="*/ 0 h 18288"/>
              <a:gd name="csX15" fmla="*/ 9694469 w 10424160"/>
              <a:gd name="csY15" fmla="*/ 0 h 18288"/>
              <a:gd name="csX16" fmla="*/ 10424160 w 10424160"/>
              <a:gd name="csY16" fmla="*/ 0 h 18288"/>
              <a:gd name="csX17" fmla="*/ 10424160 w 10424160"/>
              <a:gd name="csY17" fmla="*/ 18288 h 18288"/>
              <a:gd name="csX18" fmla="*/ 9729216 w 10424160"/>
              <a:gd name="csY18" fmla="*/ 18288 h 18288"/>
              <a:gd name="csX19" fmla="*/ 8930030 w 10424160"/>
              <a:gd name="csY19" fmla="*/ 18288 h 18288"/>
              <a:gd name="csX20" fmla="*/ 8130845 w 10424160"/>
              <a:gd name="csY20" fmla="*/ 18288 h 18288"/>
              <a:gd name="csX21" fmla="*/ 7644384 w 10424160"/>
              <a:gd name="csY21" fmla="*/ 18288 h 18288"/>
              <a:gd name="csX22" fmla="*/ 6740957 w 10424160"/>
              <a:gd name="csY22" fmla="*/ 18288 h 18288"/>
              <a:gd name="csX23" fmla="*/ 6046013 w 10424160"/>
              <a:gd name="csY23" fmla="*/ 18288 h 18288"/>
              <a:gd name="csX24" fmla="*/ 5663794 w 10424160"/>
              <a:gd name="csY24" fmla="*/ 18288 h 18288"/>
              <a:gd name="csX25" fmla="*/ 4968850 w 10424160"/>
              <a:gd name="csY25" fmla="*/ 18288 h 18288"/>
              <a:gd name="csX26" fmla="*/ 4378147 w 10424160"/>
              <a:gd name="csY26" fmla="*/ 18288 h 18288"/>
              <a:gd name="csX27" fmla="*/ 3787445 w 10424160"/>
              <a:gd name="csY27" fmla="*/ 18288 h 18288"/>
              <a:gd name="csX28" fmla="*/ 3196742 w 10424160"/>
              <a:gd name="csY28" fmla="*/ 18288 h 18288"/>
              <a:gd name="csX29" fmla="*/ 2606040 w 10424160"/>
              <a:gd name="csY29" fmla="*/ 18288 h 18288"/>
              <a:gd name="csX30" fmla="*/ 1806854 w 10424160"/>
              <a:gd name="csY30" fmla="*/ 18288 h 18288"/>
              <a:gd name="csX31" fmla="*/ 1111910 w 10424160"/>
              <a:gd name="csY31" fmla="*/ 18288 h 18288"/>
              <a:gd name="csX32" fmla="*/ 729691 w 10424160"/>
              <a:gd name="csY32" fmla="*/ 18288 h 18288"/>
              <a:gd name="csX33" fmla="*/ 0 w 10424160"/>
              <a:gd name="csY33" fmla="*/ 18288 h 18288"/>
              <a:gd name="csX34" fmla="*/ 0 w 10424160"/>
              <a:gd name="csY34"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Lst>
            <a:rect l="l" t="t" r="r" b="b"/>
            <a:pathLst>
              <a:path w="10424160" h="18288" fill="none" extrusionOk="0">
                <a:moveTo>
                  <a:pt x="0" y="0"/>
                </a:moveTo>
                <a:cubicBezTo>
                  <a:pt x="251416" y="-3874"/>
                  <a:pt x="479411" y="-20508"/>
                  <a:pt x="903427" y="0"/>
                </a:cubicBezTo>
                <a:cubicBezTo>
                  <a:pt x="1327443" y="20508"/>
                  <a:pt x="1177990" y="-7387"/>
                  <a:pt x="1389888" y="0"/>
                </a:cubicBezTo>
                <a:cubicBezTo>
                  <a:pt x="1601786" y="7387"/>
                  <a:pt x="1928602" y="-6697"/>
                  <a:pt x="2189074" y="0"/>
                </a:cubicBezTo>
                <a:cubicBezTo>
                  <a:pt x="2449546" y="6697"/>
                  <a:pt x="2440085" y="-21144"/>
                  <a:pt x="2675534" y="0"/>
                </a:cubicBezTo>
                <a:cubicBezTo>
                  <a:pt x="2910983" y="21144"/>
                  <a:pt x="3026158" y="-11124"/>
                  <a:pt x="3370478" y="0"/>
                </a:cubicBezTo>
                <a:cubicBezTo>
                  <a:pt x="3714798" y="11124"/>
                  <a:pt x="3864539" y="-10660"/>
                  <a:pt x="4169664" y="0"/>
                </a:cubicBezTo>
                <a:cubicBezTo>
                  <a:pt x="4474789" y="10660"/>
                  <a:pt x="4471218" y="16488"/>
                  <a:pt x="4551883" y="0"/>
                </a:cubicBezTo>
                <a:cubicBezTo>
                  <a:pt x="4632548" y="-16488"/>
                  <a:pt x="4786830" y="7986"/>
                  <a:pt x="4934102" y="0"/>
                </a:cubicBezTo>
                <a:cubicBezTo>
                  <a:pt x="5081374" y="-7986"/>
                  <a:pt x="5575881" y="-33003"/>
                  <a:pt x="5837530" y="0"/>
                </a:cubicBezTo>
                <a:cubicBezTo>
                  <a:pt x="6099179" y="33003"/>
                  <a:pt x="6305895" y="14170"/>
                  <a:pt x="6532474" y="0"/>
                </a:cubicBezTo>
                <a:cubicBezTo>
                  <a:pt x="6759053" y="-14170"/>
                  <a:pt x="6726707" y="16121"/>
                  <a:pt x="6914693" y="0"/>
                </a:cubicBezTo>
                <a:cubicBezTo>
                  <a:pt x="7102679" y="-16121"/>
                  <a:pt x="7397857" y="32594"/>
                  <a:pt x="7609637" y="0"/>
                </a:cubicBezTo>
                <a:cubicBezTo>
                  <a:pt x="7821417" y="-32594"/>
                  <a:pt x="8141235" y="-3745"/>
                  <a:pt x="8513064" y="0"/>
                </a:cubicBezTo>
                <a:cubicBezTo>
                  <a:pt x="8884893" y="3745"/>
                  <a:pt x="8877548" y="3359"/>
                  <a:pt x="9103766" y="0"/>
                </a:cubicBezTo>
                <a:cubicBezTo>
                  <a:pt x="9329984" y="-3359"/>
                  <a:pt x="9545570" y="-17843"/>
                  <a:pt x="9694469" y="0"/>
                </a:cubicBezTo>
                <a:cubicBezTo>
                  <a:pt x="9843368" y="17843"/>
                  <a:pt x="10162477" y="-1217"/>
                  <a:pt x="10424160" y="0"/>
                </a:cubicBezTo>
                <a:cubicBezTo>
                  <a:pt x="10424498" y="7640"/>
                  <a:pt x="10423710" y="11289"/>
                  <a:pt x="10424160" y="18288"/>
                </a:cubicBezTo>
                <a:cubicBezTo>
                  <a:pt x="10184680" y="20716"/>
                  <a:pt x="10034768" y="-9357"/>
                  <a:pt x="9729216" y="18288"/>
                </a:cubicBezTo>
                <a:cubicBezTo>
                  <a:pt x="9423664" y="45933"/>
                  <a:pt x="9309220" y="36372"/>
                  <a:pt x="8930030" y="18288"/>
                </a:cubicBezTo>
                <a:cubicBezTo>
                  <a:pt x="8550840" y="204"/>
                  <a:pt x="8513376" y="34707"/>
                  <a:pt x="8130845" y="18288"/>
                </a:cubicBezTo>
                <a:cubicBezTo>
                  <a:pt x="7748315" y="1869"/>
                  <a:pt x="7864674" y="19659"/>
                  <a:pt x="7644384" y="18288"/>
                </a:cubicBezTo>
                <a:cubicBezTo>
                  <a:pt x="7424094" y="16917"/>
                  <a:pt x="6947001" y="55680"/>
                  <a:pt x="6740957" y="18288"/>
                </a:cubicBezTo>
                <a:cubicBezTo>
                  <a:pt x="6534913" y="-19104"/>
                  <a:pt x="6313809" y="33391"/>
                  <a:pt x="6046013" y="18288"/>
                </a:cubicBezTo>
                <a:cubicBezTo>
                  <a:pt x="5778217" y="3185"/>
                  <a:pt x="5786775" y="1439"/>
                  <a:pt x="5663794" y="18288"/>
                </a:cubicBezTo>
                <a:cubicBezTo>
                  <a:pt x="5540813" y="35137"/>
                  <a:pt x="5204724" y="25434"/>
                  <a:pt x="4968850" y="18288"/>
                </a:cubicBezTo>
                <a:cubicBezTo>
                  <a:pt x="4732976" y="11142"/>
                  <a:pt x="4559928" y="34568"/>
                  <a:pt x="4378147" y="18288"/>
                </a:cubicBezTo>
                <a:cubicBezTo>
                  <a:pt x="4196366" y="2008"/>
                  <a:pt x="3992200" y="35409"/>
                  <a:pt x="3787445" y="18288"/>
                </a:cubicBezTo>
                <a:cubicBezTo>
                  <a:pt x="3582690" y="1167"/>
                  <a:pt x="3488876" y="-7583"/>
                  <a:pt x="3196742" y="18288"/>
                </a:cubicBezTo>
                <a:cubicBezTo>
                  <a:pt x="2904608" y="44159"/>
                  <a:pt x="2729828" y="45906"/>
                  <a:pt x="2606040" y="18288"/>
                </a:cubicBezTo>
                <a:cubicBezTo>
                  <a:pt x="2482252" y="-9330"/>
                  <a:pt x="2000672" y="-5498"/>
                  <a:pt x="1806854" y="18288"/>
                </a:cubicBezTo>
                <a:cubicBezTo>
                  <a:pt x="1613036" y="42074"/>
                  <a:pt x="1310933" y="-4240"/>
                  <a:pt x="1111910" y="18288"/>
                </a:cubicBezTo>
                <a:cubicBezTo>
                  <a:pt x="912887" y="40816"/>
                  <a:pt x="891560" y="1701"/>
                  <a:pt x="729691" y="18288"/>
                </a:cubicBezTo>
                <a:cubicBezTo>
                  <a:pt x="567822" y="34875"/>
                  <a:pt x="203025" y="34462"/>
                  <a:pt x="0" y="18288"/>
                </a:cubicBezTo>
                <a:cubicBezTo>
                  <a:pt x="-82" y="11708"/>
                  <a:pt x="-178" y="8956"/>
                  <a:pt x="0" y="0"/>
                </a:cubicBezTo>
                <a:close/>
              </a:path>
              <a:path w="10424160" h="18288" stroke="0" extrusionOk="0">
                <a:moveTo>
                  <a:pt x="0" y="0"/>
                </a:moveTo>
                <a:cubicBezTo>
                  <a:pt x="119910" y="17195"/>
                  <a:pt x="345032" y="1652"/>
                  <a:pt x="590702" y="0"/>
                </a:cubicBezTo>
                <a:cubicBezTo>
                  <a:pt x="836372" y="-1652"/>
                  <a:pt x="830717" y="-10944"/>
                  <a:pt x="972922" y="0"/>
                </a:cubicBezTo>
                <a:cubicBezTo>
                  <a:pt x="1115127" y="10944"/>
                  <a:pt x="1638708" y="17269"/>
                  <a:pt x="1876349" y="0"/>
                </a:cubicBezTo>
                <a:cubicBezTo>
                  <a:pt x="2113990" y="-17269"/>
                  <a:pt x="2263529" y="27642"/>
                  <a:pt x="2467051" y="0"/>
                </a:cubicBezTo>
                <a:cubicBezTo>
                  <a:pt x="2670573" y="-27642"/>
                  <a:pt x="2867743" y="-1552"/>
                  <a:pt x="3057754" y="0"/>
                </a:cubicBezTo>
                <a:cubicBezTo>
                  <a:pt x="3247765" y="1552"/>
                  <a:pt x="3729099" y="45169"/>
                  <a:pt x="3961181" y="0"/>
                </a:cubicBezTo>
                <a:cubicBezTo>
                  <a:pt x="4193263" y="-45169"/>
                  <a:pt x="4313735" y="4067"/>
                  <a:pt x="4447642" y="0"/>
                </a:cubicBezTo>
                <a:cubicBezTo>
                  <a:pt x="4581549" y="-4067"/>
                  <a:pt x="5123626" y="11867"/>
                  <a:pt x="5351069" y="0"/>
                </a:cubicBezTo>
                <a:cubicBezTo>
                  <a:pt x="5578512" y="-11867"/>
                  <a:pt x="6044105" y="-19983"/>
                  <a:pt x="6254496" y="0"/>
                </a:cubicBezTo>
                <a:cubicBezTo>
                  <a:pt x="6464887" y="19983"/>
                  <a:pt x="6664731" y="4232"/>
                  <a:pt x="6949440" y="0"/>
                </a:cubicBezTo>
                <a:cubicBezTo>
                  <a:pt x="7234149" y="-4232"/>
                  <a:pt x="7497205" y="28731"/>
                  <a:pt x="7852867" y="0"/>
                </a:cubicBezTo>
                <a:cubicBezTo>
                  <a:pt x="8208529" y="-28731"/>
                  <a:pt x="8287556" y="2616"/>
                  <a:pt x="8443570" y="0"/>
                </a:cubicBezTo>
                <a:cubicBezTo>
                  <a:pt x="8599584" y="-2616"/>
                  <a:pt x="8871283" y="-14113"/>
                  <a:pt x="9034272" y="0"/>
                </a:cubicBezTo>
                <a:cubicBezTo>
                  <a:pt x="9197261" y="14113"/>
                  <a:pt x="9604978" y="-35623"/>
                  <a:pt x="9833458" y="0"/>
                </a:cubicBezTo>
                <a:cubicBezTo>
                  <a:pt x="10061938" y="35623"/>
                  <a:pt x="10231944" y="-8194"/>
                  <a:pt x="10424160" y="0"/>
                </a:cubicBezTo>
                <a:cubicBezTo>
                  <a:pt x="10424285" y="4395"/>
                  <a:pt x="10424085" y="9776"/>
                  <a:pt x="10424160" y="18288"/>
                </a:cubicBezTo>
                <a:cubicBezTo>
                  <a:pt x="10058736" y="-5772"/>
                  <a:pt x="9942989" y="-18764"/>
                  <a:pt x="9624974" y="18288"/>
                </a:cubicBezTo>
                <a:cubicBezTo>
                  <a:pt x="9306959" y="55340"/>
                  <a:pt x="9229263" y="24995"/>
                  <a:pt x="8930030" y="18288"/>
                </a:cubicBezTo>
                <a:cubicBezTo>
                  <a:pt x="8630797" y="11581"/>
                  <a:pt x="8647263" y="10931"/>
                  <a:pt x="8547811" y="18288"/>
                </a:cubicBezTo>
                <a:cubicBezTo>
                  <a:pt x="8448359" y="25645"/>
                  <a:pt x="8173221" y="219"/>
                  <a:pt x="8061350" y="18288"/>
                </a:cubicBezTo>
                <a:cubicBezTo>
                  <a:pt x="7949479" y="36357"/>
                  <a:pt x="7437002" y="17516"/>
                  <a:pt x="7157923" y="18288"/>
                </a:cubicBezTo>
                <a:cubicBezTo>
                  <a:pt x="6878844" y="19060"/>
                  <a:pt x="6610241" y="8864"/>
                  <a:pt x="6462979" y="18288"/>
                </a:cubicBezTo>
                <a:cubicBezTo>
                  <a:pt x="6315717" y="27712"/>
                  <a:pt x="6124879" y="4989"/>
                  <a:pt x="5976518" y="18288"/>
                </a:cubicBezTo>
                <a:cubicBezTo>
                  <a:pt x="5828157" y="31587"/>
                  <a:pt x="5566880" y="7112"/>
                  <a:pt x="5281574" y="18288"/>
                </a:cubicBezTo>
                <a:cubicBezTo>
                  <a:pt x="4996268" y="29464"/>
                  <a:pt x="5085614" y="20493"/>
                  <a:pt x="4899355" y="18288"/>
                </a:cubicBezTo>
                <a:cubicBezTo>
                  <a:pt x="4713096" y="16083"/>
                  <a:pt x="4606138" y="34359"/>
                  <a:pt x="4517136" y="18288"/>
                </a:cubicBezTo>
                <a:cubicBezTo>
                  <a:pt x="4428134" y="2217"/>
                  <a:pt x="4125335" y="52414"/>
                  <a:pt x="3822192" y="18288"/>
                </a:cubicBezTo>
                <a:cubicBezTo>
                  <a:pt x="3519049" y="-15838"/>
                  <a:pt x="3453132" y="3859"/>
                  <a:pt x="3335731" y="18288"/>
                </a:cubicBezTo>
                <a:cubicBezTo>
                  <a:pt x="3218330" y="32717"/>
                  <a:pt x="2718749" y="-13936"/>
                  <a:pt x="2536546" y="18288"/>
                </a:cubicBezTo>
                <a:cubicBezTo>
                  <a:pt x="2354343" y="50512"/>
                  <a:pt x="2190669" y="3238"/>
                  <a:pt x="2050085" y="18288"/>
                </a:cubicBezTo>
                <a:cubicBezTo>
                  <a:pt x="1909501" y="33338"/>
                  <a:pt x="1520975" y="3062"/>
                  <a:pt x="1250899" y="18288"/>
                </a:cubicBezTo>
                <a:cubicBezTo>
                  <a:pt x="980823" y="33514"/>
                  <a:pt x="992936" y="28036"/>
                  <a:pt x="868680" y="18288"/>
                </a:cubicBezTo>
                <a:cubicBezTo>
                  <a:pt x="744424" y="8540"/>
                  <a:pt x="230364" y="33365"/>
                  <a:pt x="0" y="18288"/>
                </a:cubicBezTo>
                <a:cubicBezTo>
                  <a:pt x="-504" y="12101"/>
                  <a:pt x="-591" y="7719"/>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TextBox 4">
            <a:extLst>
              <a:ext uri="{FF2B5EF4-FFF2-40B4-BE49-F238E27FC236}">
                <a16:creationId xmlns:a16="http://schemas.microsoft.com/office/drawing/2014/main" id="{B5D30F64-42D0-0955-9EB4-B02A4F9E6175}"/>
              </a:ext>
            </a:extLst>
          </p:cNvPr>
          <p:cNvGraphicFramePr/>
          <p:nvPr>
            <p:extLst>
              <p:ext uri="{D42A27DB-BD31-4B8C-83A1-F6EECF244321}">
                <p14:modId xmlns:p14="http://schemas.microsoft.com/office/powerpoint/2010/main" val="2858116930"/>
              </p:ext>
            </p:extLst>
          </p:nvPr>
        </p:nvGraphicFramePr>
        <p:xfrm>
          <a:off x="838200" y="2228087"/>
          <a:ext cx="10515600" cy="39488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787110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A08CD0-44FC-8A36-BCE2-B0D30BEC1043}"/>
              </a:ext>
            </a:extLst>
          </p:cNvPr>
          <p:cNvSpPr>
            <a:spLocks noGrp="1"/>
          </p:cNvSpPr>
          <p:nvPr>
            <p:ph type="title"/>
          </p:nvPr>
        </p:nvSpPr>
        <p:spPr>
          <a:xfrm>
            <a:off x="609906" y="702156"/>
            <a:ext cx="3568661" cy="1188720"/>
          </a:xfrm>
        </p:spPr>
        <p:txBody>
          <a:bodyPr anchor="ctr">
            <a:normAutofit/>
          </a:bodyPr>
          <a:lstStyle/>
          <a:p>
            <a:r>
              <a:rPr lang="en-US" b="1" dirty="0">
                <a:solidFill>
                  <a:schemeClr val="accent1"/>
                </a:solidFill>
              </a:rPr>
              <a:t>Inspect</a:t>
            </a:r>
          </a:p>
        </p:txBody>
      </p:sp>
      <p:sp>
        <p:nvSpPr>
          <p:cNvPr id="3" name="Content Placeholder 2">
            <a:extLst>
              <a:ext uri="{FF2B5EF4-FFF2-40B4-BE49-F238E27FC236}">
                <a16:creationId xmlns:a16="http://schemas.microsoft.com/office/drawing/2014/main" id="{57FE6EE4-39E7-CDB8-C742-33D5218AC1C0}"/>
              </a:ext>
            </a:extLst>
          </p:cNvPr>
          <p:cNvSpPr>
            <a:spLocks noGrp="1"/>
          </p:cNvSpPr>
          <p:nvPr>
            <p:ph idx="1"/>
          </p:nvPr>
        </p:nvSpPr>
        <p:spPr>
          <a:xfrm>
            <a:off x="609906" y="2340864"/>
            <a:ext cx="3568661" cy="3634486"/>
          </a:xfrm>
        </p:spPr>
        <p:txBody>
          <a:bodyPr>
            <a:normAutofit/>
          </a:bodyPr>
          <a:lstStyle/>
          <a:p>
            <a:pPr marL="285750" indent="-285750">
              <a:buFont typeface="Arial" panose="05020102010507070707" pitchFamily="18" charset="2"/>
              <a:buChar char="•"/>
            </a:pPr>
            <a:r>
              <a:rPr lang="en-US" dirty="0">
                <a:solidFill>
                  <a:schemeClr val="accent1"/>
                </a:solidFill>
              </a:rPr>
              <a:t>Rate</a:t>
            </a:r>
          </a:p>
          <a:p>
            <a:pPr marL="285750" indent="-285750">
              <a:buFont typeface="Arial" panose="05020102010507070707" pitchFamily="18" charset="2"/>
              <a:buChar char="•"/>
            </a:pPr>
            <a:r>
              <a:rPr lang="en-US" dirty="0">
                <a:solidFill>
                  <a:schemeClr val="accent1"/>
                </a:solidFill>
              </a:rPr>
              <a:t>Effort</a:t>
            </a:r>
          </a:p>
          <a:p>
            <a:pPr marL="285750" indent="-285750">
              <a:buFont typeface="Arial" panose="05020102010507070707" pitchFamily="18" charset="2"/>
              <a:buChar char="•"/>
            </a:pPr>
            <a:r>
              <a:rPr lang="en-US" dirty="0">
                <a:solidFill>
                  <a:schemeClr val="accent1"/>
                </a:solidFill>
              </a:rPr>
              <a:t>Pattern </a:t>
            </a:r>
          </a:p>
          <a:p>
            <a:pPr marL="285750" indent="-285750">
              <a:buFont typeface="Arial" panose="05020102010507070707" pitchFamily="18" charset="2"/>
              <a:buChar char="•"/>
            </a:pPr>
            <a:r>
              <a:rPr lang="en-US" dirty="0">
                <a:solidFill>
                  <a:schemeClr val="accent1"/>
                </a:solidFill>
              </a:rPr>
              <a:t>Color</a:t>
            </a:r>
          </a:p>
          <a:p>
            <a:pPr marL="285750" indent="-285750">
              <a:buFont typeface="Arial" panose="05020102010507070707" pitchFamily="18" charset="2"/>
              <a:buChar char="•"/>
            </a:pPr>
            <a:r>
              <a:rPr lang="en-US" dirty="0">
                <a:solidFill>
                  <a:schemeClr val="accent1"/>
                </a:solidFill>
              </a:rPr>
              <a:t>Positioning </a:t>
            </a:r>
          </a:p>
          <a:p>
            <a:pPr marL="285750" indent="-285750">
              <a:buFont typeface="Arial" panose="05020102010507070707" pitchFamily="18" charset="2"/>
              <a:buChar char="•"/>
            </a:pPr>
            <a:endParaRPr lang="en-US" dirty="0"/>
          </a:p>
        </p:txBody>
      </p:sp>
      <p:sp>
        <p:nvSpPr>
          <p:cNvPr id="4" name="Footer Placeholder 3">
            <a:extLst>
              <a:ext uri="{FF2B5EF4-FFF2-40B4-BE49-F238E27FC236}">
                <a16:creationId xmlns:a16="http://schemas.microsoft.com/office/drawing/2014/main" id="{95ECFDEC-6177-5732-D768-0E8BE3458CAF}"/>
              </a:ext>
            </a:extLst>
          </p:cNvPr>
          <p:cNvSpPr>
            <a:spLocks noGrp="1"/>
          </p:cNvSpPr>
          <p:nvPr>
            <p:ph type="ftr" sz="quarter" idx="11"/>
          </p:nvPr>
        </p:nvSpPr>
        <p:spPr>
          <a:xfrm>
            <a:off x="4038600" y="6356350"/>
            <a:ext cx="4114800" cy="365125"/>
          </a:xfrm>
        </p:spPr>
        <p:txBody>
          <a:bodyPr anchor="ctr">
            <a:normAutofit/>
          </a:bodyPr>
          <a:lstStyle/>
          <a:p>
            <a:pPr>
              <a:spcAft>
                <a:spcPts val="600"/>
              </a:spcAft>
            </a:pPr>
            <a:r>
              <a:rPr lang="en-US"/>
              <a:t>Sample Footer Text</a:t>
            </a:r>
          </a:p>
        </p:txBody>
      </p:sp>
      <p:pic>
        <p:nvPicPr>
          <p:cNvPr id="7" name="Picture Placeholder 6" descr="Your lungs are really amazing. An anatomy professor explains why">
            <a:extLst>
              <a:ext uri="{FF2B5EF4-FFF2-40B4-BE49-F238E27FC236}">
                <a16:creationId xmlns:a16="http://schemas.microsoft.com/office/drawing/2014/main" id="{20FF67CE-D9D7-C9A1-3635-5F19CA6C0621}"/>
              </a:ext>
            </a:extLst>
          </p:cNvPr>
          <p:cNvPicPr>
            <a:picLocks noGrp="1" noChangeAspect="1"/>
          </p:cNvPicPr>
          <p:nvPr>
            <p:ph type="pic" sz="quarter" idx="13"/>
          </p:nvPr>
        </p:nvPicPr>
        <p:blipFill>
          <a:blip r:embed="rId3"/>
          <a:srcRect l="6721" r="7856" b="-2"/>
          <a:stretch>
            <a:fillRect/>
          </a:stretch>
        </p:blipFill>
        <p:spPr>
          <a:xfrm>
            <a:off x="4657344" y="10"/>
            <a:ext cx="7534656" cy="6857990"/>
          </a:xfrm>
          <a:noFill/>
        </p:spPr>
      </p:pic>
      <p:sp>
        <p:nvSpPr>
          <p:cNvPr id="6" name="Slide Number Placeholder 5" hidden="1">
            <a:extLst>
              <a:ext uri="{FF2B5EF4-FFF2-40B4-BE49-F238E27FC236}">
                <a16:creationId xmlns:a16="http://schemas.microsoft.com/office/drawing/2014/main" id="{2889891A-C4D1-BACD-B7D7-00903B276458}"/>
              </a:ext>
            </a:extLst>
          </p:cNvPr>
          <p:cNvSpPr>
            <a:spLocks noGrp="1"/>
          </p:cNvSpPr>
          <p:nvPr>
            <p:ph type="sldNum" sz="quarter" idx="12"/>
          </p:nvPr>
        </p:nvSpPr>
        <p:spPr/>
        <p:txBody>
          <a:bodyPr/>
          <a:lstStyle/>
          <a:p>
            <a:pPr>
              <a:spcAft>
                <a:spcPts val="600"/>
              </a:spcAft>
            </a:pPr>
            <a:fld id="{3A98EE3D-8CD1-4C3F-BD1C-C98C9596463C}" type="slidenum">
              <a:rPr lang="en-US" smtClean="0"/>
              <a:pPr>
                <a:spcAft>
                  <a:spcPts val="600"/>
                </a:spcAft>
              </a:pPr>
              <a:t>40</a:t>
            </a:fld>
            <a:endParaRPr lang="en-US"/>
          </a:p>
        </p:txBody>
      </p:sp>
      <p:sp>
        <p:nvSpPr>
          <p:cNvPr id="8" name="TextBox 7">
            <a:extLst>
              <a:ext uri="{FF2B5EF4-FFF2-40B4-BE49-F238E27FC236}">
                <a16:creationId xmlns:a16="http://schemas.microsoft.com/office/drawing/2014/main" id="{9CBF2DD5-5A12-753E-374F-2C84EE21E5A0}"/>
              </a:ext>
            </a:extLst>
          </p:cNvPr>
          <p:cNvSpPr txBox="1"/>
          <p:nvPr/>
        </p:nvSpPr>
        <p:spPr>
          <a:xfrm>
            <a:off x="2814252" y="6451184"/>
            <a:ext cx="6098058" cy="338554"/>
          </a:xfrm>
          <a:prstGeom prst="rect">
            <a:avLst/>
          </a:prstGeom>
          <a:noFill/>
        </p:spPr>
        <p:txBody>
          <a:bodyPr wrap="square">
            <a:spAutoFit/>
          </a:bodyPr>
          <a:lstStyle/>
          <a:p>
            <a:r>
              <a:rPr lang="en-US" sz="1600" b="0" i="0" u="none" strike="noStrike" baseline="0" dirty="0">
                <a:solidFill>
                  <a:schemeClr val="accent1"/>
                </a:solidFill>
                <a:latin typeface="Aptos"/>
              </a:rPr>
              <a:t>(Jarvis et. Al, 2024)</a:t>
            </a:r>
            <a:r>
              <a:rPr lang="en-US" sz="1600" b="0" i="0" dirty="0">
                <a:solidFill>
                  <a:schemeClr val="accent1"/>
                </a:solidFill>
                <a:latin typeface="Aptos"/>
                <a:ea typeface="Aptos"/>
                <a:cs typeface="Aptos"/>
              </a:rPr>
              <a:t>​</a:t>
            </a:r>
            <a:endParaRPr lang="en-US" sz="1800" dirty="0">
              <a:solidFill>
                <a:schemeClr val="accent1"/>
              </a:solidFill>
            </a:endParaRPr>
          </a:p>
        </p:txBody>
      </p:sp>
    </p:spTree>
    <p:extLst>
      <p:ext uri="{BB962C8B-B14F-4D97-AF65-F5344CB8AC3E}">
        <p14:creationId xmlns:p14="http://schemas.microsoft.com/office/powerpoint/2010/main" val="259993807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18AAF9BD-955E-C175-F1C4-A8804E8780AF}"/>
              </a:ext>
            </a:extLst>
          </p:cNvPr>
          <p:cNvSpPr>
            <a:spLocks noGrp="1"/>
          </p:cNvSpPr>
          <p:nvPr>
            <p:ph type="title"/>
          </p:nvPr>
        </p:nvSpPr>
        <p:spPr>
          <a:xfrm>
            <a:off x="609906" y="702156"/>
            <a:ext cx="3568661" cy="1188720"/>
          </a:xfrm>
        </p:spPr>
        <p:txBody>
          <a:bodyPr anchor="ctr">
            <a:normAutofit/>
          </a:bodyPr>
          <a:lstStyle/>
          <a:p>
            <a:r>
              <a:rPr lang="en-US" b="1" dirty="0">
                <a:solidFill>
                  <a:schemeClr val="accent1"/>
                </a:solidFill>
              </a:rPr>
              <a:t>Auscultation</a:t>
            </a:r>
          </a:p>
        </p:txBody>
      </p:sp>
      <p:sp>
        <p:nvSpPr>
          <p:cNvPr id="17" name="Content Placeholder 2">
            <a:extLst>
              <a:ext uri="{FF2B5EF4-FFF2-40B4-BE49-F238E27FC236}">
                <a16:creationId xmlns:a16="http://schemas.microsoft.com/office/drawing/2014/main" id="{2CFF3228-5510-7A3C-E22D-F0279DC2AB6E}"/>
              </a:ext>
            </a:extLst>
          </p:cNvPr>
          <p:cNvSpPr>
            <a:spLocks noGrp="1"/>
          </p:cNvSpPr>
          <p:nvPr>
            <p:ph idx="1"/>
          </p:nvPr>
        </p:nvSpPr>
        <p:spPr>
          <a:xfrm>
            <a:off x="609906" y="2340864"/>
            <a:ext cx="3568661" cy="3634486"/>
          </a:xfrm>
        </p:spPr>
        <p:txBody>
          <a:bodyPr/>
          <a:lstStyle/>
          <a:p>
            <a:pPr marL="457200" indent="-457200">
              <a:buFont typeface="Arial" panose="020B0604020202020204" pitchFamily="34" charset="0"/>
              <a:buChar char="•"/>
            </a:pPr>
            <a:r>
              <a:rPr lang="en-US" dirty="0">
                <a:solidFill>
                  <a:schemeClr val="accent1"/>
                </a:solidFill>
              </a:rPr>
              <a:t>Systematic approach to auscultation</a:t>
            </a:r>
          </a:p>
        </p:txBody>
      </p:sp>
      <p:sp>
        <p:nvSpPr>
          <p:cNvPr id="12" name="Footer Placeholder 3">
            <a:extLst>
              <a:ext uri="{FF2B5EF4-FFF2-40B4-BE49-F238E27FC236}">
                <a16:creationId xmlns:a16="http://schemas.microsoft.com/office/drawing/2014/main" id="{08A5460D-C9BB-8B3C-D7D2-72F134475072}"/>
              </a:ext>
            </a:extLst>
          </p:cNvPr>
          <p:cNvSpPr>
            <a:spLocks noGrp="1"/>
          </p:cNvSpPr>
          <p:nvPr>
            <p:ph type="ftr" sz="quarter" idx="11"/>
          </p:nvPr>
        </p:nvSpPr>
        <p:spPr>
          <a:xfrm>
            <a:off x="4038600" y="6356350"/>
            <a:ext cx="4114800" cy="365125"/>
          </a:xfrm>
        </p:spPr>
        <p:txBody>
          <a:bodyPr anchor="ctr">
            <a:normAutofit/>
          </a:bodyPr>
          <a:lstStyle/>
          <a:p>
            <a:pPr>
              <a:spcAft>
                <a:spcPts val="600"/>
              </a:spcAft>
            </a:pPr>
            <a:r>
              <a:rPr lang="en-US"/>
              <a:t>Sample Footer Text</a:t>
            </a:r>
          </a:p>
        </p:txBody>
      </p:sp>
      <p:pic>
        <p:nvPicPr>
          <p:cNvPr id="5" name="Picture 2" descr="Auscultation - how to do chest, lung and heart auscultation">
            <a:extLst>
              <a:ext uri="{FF2B5EF4-FFF2-40B4-BE49-F238E27FC236}">
                <a16:creationId xmlns:a16="http://schemas.microsoft.com/office/drawing/2014/main" id="{FEC7D4A6-A9E2-885E-1CD1-F3E5829DB9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181" r="1235" b="1"/>
          <a:stretch>
            <a:fillRect/>
          </a:stretch>
        </p:blipFill>
        <p:spPr bwMode="auto">
          <a:xfrm>
            <a:off x="4657344" y="10"/>
            <a:ext cx="7534656" cy="6857990"/>
          </a:xfrm>
          <a:prstGeom prst="rect">
            <a:avLst/>
          </a:prstGeom>
          <a:noFill/>
        </p:spPr>
      </p:pic>
      <p:sp>
        <p:nvSpPr>
          <p:cNvPr id="9" name="Slide Number Placeholder 8" hidden="1">
            <a:extLst>
              <a:ext uri="{FF2B5EF4-FFF2-40B4-BE49-F238E27FC236}">
                <a16:creationId xmlns:a16="http://schemas.microsoft.com/office/drawing/2014/main" id="{534A0150-AECF-4D8C-A650-1671E51D36E8}"/>
              </a:ext>
            </a:extLst>
          </p:cNvPr>
          <p:cNvSpPr>
            <a:spLocks noGrp="1"/>
          </p:cNvSpPr>
          <p:nvPr>
            <p:ph type="sldNum" sz="quarter" idx="12"/>
          </p:nvPr>
        </p:nvSpPr>
        <p:spPr>
          <a:xfrm>
            <a:off x="10558300" y="6423914"/>
            <a:ext cx="1052510" cy="365125"/>
          </a:xfrm>
        </p:spPr>
        <p:txBody>
          <a:bodyPr anchor="ctr">
            <a:normAutofit/>
          </a:bodyPr>
          <a:lstStyle/>
          <a:p>
            <a:pPr>
              <a:spcAft>
                <a:spcPts val="600"/>
              </a:spcAft>
            </a:pPr>
            <a:fld id="{3A98EE3D-8CD1-4C3F-BD1C-C98C9596463C}" type="slidenum">
              <a:rPr lang="en-US" smtClean="0"/>
              <a:pPr>
                <a:spcAft>
                  <a:spcPts val="600"/>
                </a:spcAft>
              </a:pPr>
              <a:t>41</a:t>
            </a:fld>
            <a:endParaRPr lang="en-US"/>
          </a:p>
        </p:txBody>
      </p:sp>
    </p:spTree>
    <p:extLst>
      <p:ext uri="{BB962C8B-B14F-4D97-AF65-F5344CB8AC3E}">
        <p14:creationId xmlns:p14="http://schemas.microsoft.com/office/powerpoint/2010/main" val="33498520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C94C735-7006-6844-C5A6-808CD900958C}"/>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8BECC30-73FF-7618-4842-8DF584FA6C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DE995E4-1973-86E7-F302-1BA61C96F3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1C12CB24-A411-4208-F2A0-ED14DF00732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8230" y="-8167"/>
            <a:ext cx="4834070" cy="2488150"/>
            <a:chOff x="6867015" y="-1"/>
            <a:chExt cx="5324985" cy="3251912"/>
          </a:xfrm>
          <a:solidFill>
            <a:schemeClr val="bg1">
              <a:alpha val="30000"/>
            </a:schemeClr>
          </a:solidFill>
        </p:grpSpPr>
        <p:sp>
          <p:nvSpPr>
            <p:cNvPr id="13" name="Freeform: Shape 12">
              <a:extLst>
                <a:ext uri="{FF2B5EF4-FFF2-40B4-BE49-F238E27FC236}">
                  <a16:creationId xmlns:a16="http://schemas.microsoft.com/office/drawing/2014/main" id="{E1698EAD-FB7F-BB67-7E9D-9D506B3270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7584066A-EFC5-20D2-4166-4833FB5359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E78C04C0-E578-87FB-0AF9-8584538468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65DF6B24-FC65-14F3-FE20-F4680ED7B5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AFDE6B8D-CED6-CDC4-5B3A-A0D44969F3F5}"/>
              </a:ext>
            </a:extLst>
          </p:cNvPr>
          <p:cNvSpPr>
            <a:spLocks noGrp="1"/>
          </p:cNvSpPr>
          <p:nvPr>
            <p:ph type="title"/>
          </p:nvPr>
        </p:nvSpPr>
        <p:spPr>
          <a:xfrm>
            <a:off x="2270564" y="453220"/>
            <a:ext cx="7650171" cy="1256324"/>
          </a:xfrm>
        </p:spPr>
        <p:txBody>
          <a:bodyPr vert="horz" lIns="91440" tIns="45720" rIns="91440" bIns="45720" rtlCol="0" anchor="ctr">
            <a:normAutofit/>
          </a:bodyPr>
          <a:lstStyle/>
          <a:p>
            <a:pPr algn="ctr">
              <a:spcBef>
                <a:spcPct val="0"/>
              </a:spcBef>
            </a:pPr>
            <a:r>
              <a:rPr lang="en-US" sz="4000">
                <a:solidFill>
                  <a:schemeClr val="tx2"/>
                </a:solidFill>
              </a:rPr>
              <a:t>Objective Data - Auscultation</a:t>
            </a:r>
            <a:endParaRPr lang="en-US" sz="4000" kern="1200">
              <a:solidFill>
                <a:schemeClr val="tx2"/>
              </a:solidFill>
              <a:latin typeface="+mj-lt"/>
            </a:endParaRPr>
          </a:p>
        </p:txBody>
      </p:sp>
      <p:sp>
        <p:nvSpPr>
          <p:cNvPr id="3" name="Text Placeholder 2">
            <a:extLst>
              <a:ext uri="{FF2B5EF4-FFF2-40B4-BE49-F238E27FC236}">
                <a16:creationId xmlns:a16="http://schemas.microsoft.com/office/drawing/2014/main" id="{59947914-4846-9D65-63F8-39F1C04BB14B}"/>
              </a:ext>
            </a:extLst>
          </p:cNvPr>
          <p:cNvSpPr>
            <a:spLocks noGrp="1"/>
          </p:cNvSpPr>
          <p:nvPr>
            <p:ph type="body" idx="1"/>
          </p:nvPr>
        </p:nvSpPr>
        <p:spPr>
          <a:xfrm>
            <a:off x="779066" y="1851723"/>
            <a:ext cx="10643671" cy="4098226"/>
          </a:xfrm>
        </p:spPr>
        <p:txBody>
          <a:bodyPr spcFirstLastPara="1" vert="horz" lIns="91440" tIns="45720" rIns="91440" bIns="45720" rtlCol="0" anchor="t">
            <a:noAutofit/>
          </a:bodyPr>
          <a:lstStyle/>
          <a:p>
            <a:pPr marL="608965" indent="-228600">
              <a:buFont typeface="Arial" panose="020B0604020202020204" pitchFamily="34" charset="0"/>
              <a:buChar char="•"/>
            </a:pPr>
            <a:r>
              <a:rPr lang="en-US" sz="2400" b="1" dirty="0">
                <a:solidFill>
                  <a:schemeClr val="tx2"/>
                </a:solidFill>
              </a:rPr>
              <a:t>Posterior:</a:t>
            </a:r>
            <a:r>
              <a:rPr lang="en-US" sz="2400" dirty="0">
                <a:solidFill>
                  <a:schemeClr val="tx2"/>
                </a:solidFill>
              </a:rPr>
              <a:t> Patient should be sitting, leaning forward slightly. Instruct them to take slightly deeper breaths than normal, but stop if they feel dizzy. Listen to at least one full respiration at each location, under clothing </a:t>
            </a:r>
          </a:p>
          <a:p>
            <a:pPr marL="1218565" lvl="1" indent="-228600">
              <a:buFont typeface="Courier New" panose="020B0604020202020204" pitchFamily="34" charset="0"/>
              <a:buChar char="o"/>
            </a:pPr>
            <a:r>
              <a:rPr lang="en-US" dirty="0">
                <a:solidFill>
                  <a:schemeClr val="tx2"/>
                </a:solidFill>
              </a:rPr>
              <a:t>Side to side comparison is important</a:t>
            </a:r>
          </a:p>
          <a:p>
            <a:pPr marL="1218565" lvl="1" indent="-228600">
              <a:buFont typeface="Courier New" panose="020B0604020202020204" pitchFamily="34" charset="0"/>
              <a:buChar char="o"/>
            </a:pPr>
            <a:r>
              <a:rPr lang="en-US" dirty="0">
                <a:solidFill>
                  <a:schemeClr val="tx2"/>
                </a:solidFill>
              </a:rPr>
              <a:t>Listen from the apices, moving laterally down to the 7th or 8th rib</a:t>
            </a:r>
          </a:p>
          <a:p>
            <a:pPr marL="989965" lvl="1" indent="0">
              <a:buNone/>
            </a:pPr>
            <a:endParaRPr lang="en-US" dirty="0">
              <a:solidFill>
                <a:schemeClr val="tx2"/>
              </a:solidFill>
            </a:endParaRPr>
          </a:p>
          <a:p>
            <a:pPr marL="608965" indent="-228600">
              <a:buFont typeface="Arial" panose="020B0604020202020204" pitchFamily="34" charset="0"/>
              <a:buChar char="•"/>
            </a:pPr>
            <a:r>
              <a:rPr lang="en-US" sz="2400" b="1" dirty="0">
                <a:solidFill>
                  <a:schemeClr val="tx2"/>
                </a:solidFill>
              </a:rPr>
              <a:t>Anterior: </a:t>
            </a:r>
            <a:r>
              <a:rPr lang="en-US" sz="2400" dirty="0">
                <a:solidFill>
                  <a:schemeClr val="tx2"/>
                </a:solidFill>
              </a:rPr>
              <a:t>Auscultate from the apices (supraclavicular areas) down to the 6th rib, moving side-to-side</a:t>
            </a:r>
          </a:p>
          <a:p>
            <a:pPr marL="608965" indent="-228600">
              <a:buFont typeface="Arial" panose="020B0604020202020204" pitchFamily="34" charset="0"/>
              <a:buChar char="•"/>
            </a:pPr>
            <a:endParaRPr lang="en-US" sz="2400" b="1" dirty="0">
              <a:solidFill>
                <a:schemeClr val="tx2"/>
              </a:solidFill>
            </a:endParaRPr>
          </a:p>
          <a:p>
            <a:pPr marL="608965" indent="-228600">
              <a:buFont typeface="Arial" panose="020B0604020202020204" pitchFamily="34" charset="0"/>
              <a:buChar char="•"/>
            </a:pPr>
            <a:r>
              <a:rPr lang="en-US" sz="2400" b="1" dirty="0">
                <a:solidFill>
                  <a:schemeClr val="tx2"/>
                </a:solidFill>
              </a:rPr>
              <a:t>Lateral: </a:t>
            </a:r>
            <a:r>
              <a:rPr lang="en-US" sz="2400" dirty="0">
                <a:solidFill>
                  <a:schemeClr val="tx2"/>
                </a:solidFill>
              </a:rPr>
              <a:t>Auscultate the lateral chest wall – especially the right to ensure the right middle lobe is heard</a:t>
            </a:r>
          </a:p>
          <a:p>
            <a:pPr marL="1218565" lvl="1" indent="-228600">
              <a:buFont typeface="Courier New" panose="020B0604020202020204" pitchFamily="34" charset="0"/>
              <a:buChar char="o"/>
            </a:pPr>
            <a:r>
              <a:rPr lang="en-US" dirty="0">
                <a:solidFill>
                  <a:schemeClr val="tx2"/>
                </a:solidFill>
              </a:rPr>
              <a:t>The vesicular lung fields wrap around the sides of the patient</a:t>
            </a:r>
          </a:p>
        </p:txBody>
      </p:sp>
      <p:grpSp>
        <p:nvGrpSpPr>
          <p:cNvPr id="18" name="Group 17">
            <a:extLst>
              <a:ext uri="{FF2B5EF4-FFF2-40B4-BE49-F238E27FC236}">
                <a16:creationId xmlns:a16="http://schemas.microsoft.com/office/drawing/2014/main" id="{AB24DC2E-C6F1-EE03-D7BA-5082F84DF08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9058275" y="4146310"/>
            <a:ext cx="3142400" cy="2716805"/>
            <a:chOff x="-305" y="-4155"/>
            <a:chExt cx="2514948" cy="2174333"/>
          </a:xfrm>
          <a:solidFill>
            <a:schemeClr val="bg1">
              <a:alpha val="30000"/>
            </a:schemeClr>
          </a:solidFill>
        </p:grpSpPr>
        <p:sp>
          <p:nvSpPr>
            <p:cNvPr id="19" name="Freeform: Shape 18">
              <a:extLst>
                <a:ext uri="{FF2B5EF4-FFF2-40B4-BE49-F238E27FC236}">
                  <a16:creationId xmlns:a16="http://schemas.microsoft.com/office/drawing/2014/main" id="{C3178861-6813-3DC0-C9E3-80B6035CAB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F2AD958D-23A0-C76E-A1BF-F88BF446ED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69B777E1-DEE6-8B60-DEEB-C9A427AA94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22" name="Freeform: Shape 21">
              <a:extLst>
                <a:ext uri="{FF2B5EF4-FFF2-40B4-BE49-F238E27FC236}">
                  <a16:creationId xmlns:a16="http://schemas.microsoft.com/office/drawing/2014/main" id="{720D9604-B6B1-5273-0E61-10B37C96C4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 name="TextBox 3">
            <a:extLst>
              <a:ext uri="{FF2B5EF4-FFF2-40B4-BE49-F238E27FC236}">
                <a16:creationId xmlns:a16="http://schemas.microsoft.com/office/drawing/2014/main" id="{C93E46E5-3318-CE82-B605-EE2786B33C3C}"/>
              </a:ext>
            </a:extLst>
          </p:cNvPr>
          <p:cNvSpPr txBox="1"/>
          <p:nvPr/>
        </p:nvSpPr>
        <p:spPr>
          <a:xfrm>
            <a:off x="10354065" y="6489115"/>
            <a:ext cx="2413000" cy="61555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0" i="0" u="none" strike="noStrike" baseline="0" dirty="0">
                <a:solidFill>
                  <a:schemeClr val="tx2"/>
                </a:solidFill>
                <a:latin typeface="Aptos"/>
              </a:rPr>
              <a:t>(Jarvis et. Al, 2024)​</a:t>
            </a:r>
            <a:r>
              <a:rPr sz="1600" b="0" i="0" dirty="0">
                <a:solidFill>
                  <a:schemeClr val="tx2"/>
                </a:solidFill>
                <a:latin typeface="Aptos"/>
                <a:ea typeface="Aptos"/>
                <a:cs typeface="Aptos"/>
              </a:rPr>
              <a:t>​</a:t>
            </a:r>
            <a:endParaRPr lang="en-US" dirty="0">
              <a:solidFill>
                <a:schemeClr val="tx2"/>
              </a:solidFill>
            </a:endParaRPr>
          </a:p>
          <a:p>
            <a:pPr algn="ctr"/>
            <a:endParaRPr lang="en-US" dirty="0"/>
          </a:p>
        </p:txBody>
      </p:sp>
    </p:spTree>
    <p:extLst>
      <p:ext uri="{BB962C8B-B14F-4D97-AF65-F5344CB8AC3E}">
        <p14:creationId xmlns:p14="http://schemas.microsoft.com/office/powerpoint/2010/main" val="16708732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534A0150-AECF-4D8C-A650-1671E51D36E8}"/>
              </a:ext>
            </a:extLst>
          </p:cNvPr>
          <p:cNvSpPr>
            <a:spLocks noGrp="1"/>
          </p:cNvSpPr>
          <p:nvPr>
            <p:ph type="sldNum" sz="quarter" idx="12"/>
          </p:nvPr>
        </p:nvSpPr>
        <p:spPr>
          <a:xfrm>
            <a:off x="10558300" y="6423914"/>
            <a:ext cx="1052510" cy="365125"/>
          </a:xfrm>
        </p:spPr>
        <p:txBody>
          <a:bodyPr/>
          <a:lstStyle/>
          <a:p>
            <a:fld id="{3A98EE3D-8CD1-4C3F-BD1C-C98C9596463C}" type="slidenum">
              <a:rPr lang="en-US" smtClean="0"/>
              <a:pPr/>
              <a:t>43</a:t>
            </a:fld>
            <a:endParaRPr lang="en-US"/>
          </a:p>
        </p:txBody>
      </p:sp>
      <p:pic>
        <p:nvPicPr>
          <p:cNvPr id="5122" name="Picture 2">
            <a:extLst>
              <a:ext uri="{FF2B5EF4-FFF2-40B4-BE49-F238E27FC236}">
                <a16:creationId xmlns:a16="http://schemas.microsoft.com/office/drawing/2014/main" id="{CC619C78-A23C-3691-4303-EB3F5BA9CD2B}"/>
              </a:ext>
            </a:extLst>
          </p:cNvPr>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rcRect/>
          <a:stretch>
            <a:fillRect/>
          </a:stretch>
        </p:blipFill>
        <p:spPr bwMode="auto">
          <a:xfrm>
            <a:off x="1097230" y="-27292"/>
            <a:ext cx="9997540" cy="69125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5400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038248A-211C-4EEC-8401-C761B929FB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30A849F-66D9-40C8-BEC8-35AFF8F456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Title 1">
            <a:extLst>
              <a:ext uri="{FF2B5EF4-FFF2-40B4-BE49-F238E27FC236}">
                <a16:creationId xmlns:a16="http://schemas.microsoft.com/office/drawing/2014/main" id="{A1313E82-268C-33DA-8C2E-618062DB6AE9}"/>
              </a:ext>
            </a:extLst>
          </p:cNvPr>
          <p:cNvSpPr>
            <a:spLocks noGrp="1"/>
          </p:cNvSpPr>
          <p:nvPr>
            <p:ph type="title"/>
          </p:nvPr>
        </p:nvSpPr>
        <p:spPr>
          <a:xfrm>
            <a:off x="1179226" y="303756"/>
            <a:ext cx="9833548" cy="1032486"/>
          </a:xfrm>
        </p:spPr>
        <p:txBody>
          <a:bodyPr vert="horz" lIns="91440" tIns="45720" rIns="91440" bIns="45720" rtlCol="0" anchor="b">
            <a:normAutofit/>
          </a:bodyPr>
          <a:lstStyle/>
          <a:p>
            <a:pPr algn="ctr">
              <a:spcBef>
                <a:spcPct val="0"/>
              </a:spcBef>
            </a:pPr>
            <a:r>
              <a:rPr lang="en-US" sz="3600" dirty="0">
                <a:solidFill>
                  <a:schemeClr val="tx2"/>
                </a:solidFill>
              </a:rPr>
              <a:t>Adventi</a:t>
            </a:r>
            <a:r>
              <a:rPr lang="en-US" sz="3600">
                <a:solidFill>
                  <a:schemeClr val="tx2"/>
                </a:solidFill>
              </a:rPr>
              <a:t>tious Lung Sounds</a:t>
            </a:r>
            <a:endParaRPr lang="en-US" sz="3600" kern="1200">
              <a:solidFill>
                <a:schemeClr val="tx2"/>
              </a:solidFill>
              <a:latin typeface="+mj-lt"/>
              <a:ea typeface="+mj-ea"/>
              <a:cs typeface="+mj-cs"/>
            </a:endParaRPr>
          </a:p>
        </p:txBody>
      </p:sp>
      <p:grpSp>
        <p:nvGrpSpPr>
          <p:cNvPr id="12" name="Group 11">
            <a:extLst>
              <a:ext uri="{FF2B5EF4-FFF2-40B4-BE49-F238E27FC236}">
                <a16:creationId xmlns:a16="http://schemas.microsoft.com/office/drawing/2014/main" id="{04542298-A2B1-480F-A11C-A40EDD19B8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289890" y="0"/>
            <a:ext cx="3902110" cy="2382977"/>
            <a:chOff x="6867015" y="-1"/>
            <a:chExt cx="5324985" cy="3251912"/>
          </a:xfrm>
          <a:solidFill>
            <a:schemeClr val="accent5">
              <a:alpha val="10000"/>
            </a:schemeClr>
          </a:solidFill>
        </p:grpSpPr>
        <p:sp>
          <p:nvSpPr>
            <p:cNvPr id="13" name="Freeform: Shape 12">
              <a:extLst>
                <a:ext uri="{FF2B5EF4-FFF2-40B4-BE49-F238E27FC236}">
                  <a16:creationId xmlns:a16="http://schemas.microsoft.com/office/drawing/2014/main" id="{74AEB45E-B965-46A0-8557-C646B5011B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921A22C7-11AD-44B0-9BF7-6E3A458215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87049D82-B7F3-4192-8337-4BDB16955E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24A7FAD9-577C-4D2E-A3B5-C6D0A39D47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ext Placeholder 2">
            <a:extLst>
              <a:ext uri="{FF2B5EF4-FFF2-40B4-BE49-F238E27FC236}">
                <a16:creationId xmlns:a16="http://schemas.microsoft.com/office/drawing/2014/main" id="{4E2F601D-F821-F381-A70E-B74CB38EEE39}"/>
              </a:ext>
            </a:extLst>
          </p:cNvPr>
          <p:cNvSpPr>
            <a:spLocks noGrp="1"/>
          </p:cNvSpPr>
          <p:nvPr>
            <p:ph type="body" idx="1"/>
          </p:nvPr>
        </p:nvSpPr>
        <p:spPr>
          <a:xfrm>
            <a:off x="593073" y="1487660"/>
            <a:ext cx="9205835" cy="5015601"/>
          </a:xfrm>
        </p:spPr>
        <p:txBody>
          <a:bodyPr spcFirstLastPara="1" vert="horz" lIns="91440" tIns="45720" rIns="91440" bIns="45720" rtlCol="0" anchor="t">
            <a:normAutofit fontScale="92500" lnSpcReduction="20000"/>
          </a:bodyPr>
          <a:lstStyle/>
          <a:p>
            <a:pPr marL="608965" indent="-228600">
              <a:buFont typeface="Arial" panose="020B0604020202020204" pitchFamily="34" charset="0"/>
              <a:buChar char="•"/>
            </a:pPr>
            <a:r>
              <a:rPr lang="en-US" sz="1800" b="1" dirty="0">
                <a:solidFill>
                  <a:schemeClr val="tx2"/>
                </a:solidFill>
              </a:rPr>
              <a:t>Fine crackles:</a:t>
            </a:r>
            <a:r>
              <a:rPr lang="en-US" sz="1800" dirty="0">
                <a:solidFill>
                  <a:schemeClr val="tx2"/>
                </a:solidFill>
              </a:rPr>
              <a:t> discontinuous, high-pitched, short popping sounds heard during inspiration that are not cleared by cough.</a:t>
            </a:r>
          </a:p>
          <a:p>
            <a:pPr marL="608965" indent="-228600">
              <a:buFont typeface="Arial" panose="020B0604020202020204" pitchFamily="34" charset="0"/>
              <a:buChar char="•"/>
            </a:pPr>
            <a:endParaRPr lang="en-US" sz="1800" dirty="0">
              <a:solidFill>
                <a:schemeClr val="tx2"/>
              </a:solidFill>
            </a:endParaRPr>
          </a:p>
          <a:p>
            <a:pPr marL="608965" indent="-228600">
              <a:buFont typeface="Arial" panose="020B0604020202020204" pitchFamily="34" charset="0"/>
              <a:buChar char="•"/>
            </a:pPr>
            <a:r>
              <a:rPr lang="en-US" sz="1800" b="1" dirty="0">
                <a:solidFill>
                  <a:schemeClr val="tx2"/>
                </a:solidFill>
              </a:rPr>
              <a:t>Course crackles:</a:t>
            </a:r>
            <a:r>
              <a:rPr lang="en-US" sz="1800" dirty="0">
                <a:solidFill>
                  <a:schemeClr val="tx2"/>
                </a:solidFill>
              </a:rPr>
              <a:t> discontinuous, loud, low pitched, bubbling and gurgling sounds that start in early inspiration and may be present in expiration; may decrease after coughing/suctioning but will reappear shortly.</a:t>
            </a:r>
          </a:p>
          <a:p>
            <a:pPr marL="608965" indent="-228600">
              <a:buFont typeface="Arial" panose="020B0604020202020204" pitchFamily="34" charset="0"/>
              <a:buChar char="•"/>
            </a:pPr>
            <a:endParaRPr lang="en-US" sz="1800" dirty="0">
              <a:solidFill>
                <a:schemeClr val="tx2"/>
              </a:solidFill>
            </a:endParaRPr>
          </a:p>
          <a:p>
            <a:pPr marL="608965" indent="-228600">
              <a:buFont typeface="Arial" panose="020B0604020202020204" pitchFamily="34" charset="0"/>
              <a:buChar char="•"/>
            </a:pPr>
            <a:r>
              <a:rPr lang="en-US" sz="1800" b="1" dirty="0">
                <a:solidFill>
                  <a:schemeClr val="tx2"/>
                </a:solidFill>
              </a:rPr>
              <a:t>Pleural friction rub: </a:t>
            </a:r>
            <a:r>
              <a:rPr lang="en-US" sz="1800" dirty="0">
                <a:solidFill>
                  <a:schemeClr val="tx2"/>
                </a:solidFill>
              </a:rPr>
              <a:t>a superficial sound that is course and low pitched; sounds louder if you push the stethoscope harder onto the chest wall.</a:t>
            </a:r>
          </a:p>
          <a:p>
            <a:pPr marL="608965" indent="-228600">
              <a:buFont typeface="Arial" panose="020B0604020202020204" pitchFamily="34" charset="0"/>
              <a:buChar char="•"/>
            </a:pPr>
            <a:endParaRPr lang="en-US" sz="1800" dirty="0">
              <a:solidFill>
                <a:schemeClr val="tx2"/>
              </a:solidFill>
            </a:endParaRPr>
          </a:p>
          <a:p>
            <a:pPr marL="608965" indent="-228600">
              <a:buFont typeface="Arial" panose="020B0604020202020204" pitchFamily="34" charset="0"/>
              <a:buChar char="•"/>
            </a:pPr>
            <a:r>
              <a:rPr lang="en-US" sz="1800" b="1" dirty="0">
                <a:solidFill>
                  <a:schemeClr val="tx2"/>
                </a:solidFill>
              </a:rPr>
              <a:t>Wheeze – high-pitched:</a:t>
            </a:r>
            <a:r>
              <a:rPr lang="en-US" sz="1800" dirty="0">
                <a:solidFill>
                  <a:schemeClr val="tx2"/>
                </a:solidFill>
              </a:rPr>
              <a:t> continuous, high-pitched, musical squeaking sounds that has multiple notes like a music chord.</a:t>
            </a:r>
          </a:p>
          <a:p>
            <a:pPr marL="608965" indent="-228600">
              <a:buFont typeface="Arial" panose="020B0604020202020204" pitchFamily="34" charset="0"/>
              <a:buChar char="•"/>
            </a:pPr>
            <a:endParaRPr lang="en-US" sz="1800" dirty="0">
              <a:solidFill>
                <a:schemeClr val="tx2"/>
              </a:solidFill>
            </a:endParaRPr>
          </a:p>
          <a:p>
            <a:pPr marL="608965" indent="-228600">
              <a:buChar char="•"/>
            </a:pPr>
            <a:r>
              <a:rPr lang="en-US" sz="1800" b="1" dirty="0">
                <a:solidFill>
                  <a:schemeClr val="tx2"/>
                </a:solidFill>
              </a:rPr>
              <a:t>Wheeze – low-pitched:</a:t>
            </a:r>
            <a:r>
              <a:rPr lang="en-US" sz="1800" dirty="0">
                <a:solidFill>
                  <a:schemeClr val="tx2"/>
                </a:solidFill>
              </a:rPr>
              <a:t> continuous, low pitched, single note, musical snoring, moaning sounds. May clear somewhat after coughing. Often described as Rhonchi. </a:t>
            </a:r>
          </a:p>
          <a:p>
            <a:pPr marL="608965" indent="-228600">
              <a:buChar char="•"/>
            </a:pPr>
            <a:endParaRPr lang="en-US" sz="1800" dirty="0">
              <a:solidFill>
                <a:schemeClr val="tx2"/>
              </a:solidFill>
            </a:endParaRPr>
          </a:p>
          <a:p>
            <a:pPr marL="608965" indent="-228600">
              <a:buFontTx/>
              <a:buChar char="•"/>
            </a:pPr>
            <a:r>
              <a:rPr lang="en-US" sz="1800" b="1" dirty="0">
                <a:solidFill>
                  <a:schemeClr val="tx2"/>
                </a:solidFill>
              </a:rPr>
              <a:t>Stridor:</a:t>
            </a:r>
            <a:r>
              <a:rPr lang="en-US" sz="1800" dirty="0">
                <a:solidFill>
                  <a:schemeClr val="tx2"/>
                </a:solidFill>
              </a:rPr>
              <a:t> continuous, high-pitched, single note, inspiratory, crowing sound, louder in neck than chest wall.</a:t>
            </a:r>
          </a:p>
          <a:p>
            <a:pPr marL="1599565" lvl="2" indent="0">
              <a:buNone/>
            </a:pPr>
            <a:r>
              <a:rPr lang="en-US" sz="1400" dirty="0">
                <a:solidFill>
                  <a:schemeClr val="tx2"/>
                </a:solidFill>
              </a:rPr>
              <a:t> </a:t>
            </a:r>
          </a:p>
        </p:txBody>
      </p:sp>
      <p:grpSp>
        <p:nvGrpSpPr>
          <p:cNvPr id="18" name="Group 17">
            <a:extLst>
              <a:ext uri="{FF2B5EF4-FFF2-40B4-BE49-F238E27FC236}">
                <a16:creationId xmlns:a16="http://schemas.microsoft.com/office/drawing/2014/main" id="{2A5C9C35-2375-49EB-B99C-17C87D42FE7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0" y="4682671"/>
            <a:ext cx="2898948" cy="2175328"/>
            <a:chOff x="-305" y="-1"/>
            <a:chExt cx="3832880" cy="2876136"/>
          </a:xfrm>
        </p:grpSpPr>
        <p:sp>
          <p:nvSpPr>
            <p:cNvPr id="19" name="Freeform: Shape 18">
              <a:extLst>
                <a:ext uri="{FF2B5EF4-FFF2-40B4-BE49-F238E27FC236}">
                  <a16:creationId xmlns:a16="http://schemas.microsoft.com/office/drawing/2014/main" id="{7BE7B8C5-3FC9-47E9-B555-AFCB849A41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615B6EFE-6DC2-4A72-AC12-BCCC3638A6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AE8C1B65-6799-4DD1-B262-01901DA126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03829674-8FAF-4E90-9FB7-C6CE17839B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TextBox 4">
            <a:extLst>
              <a:ext uri="{FF2B5EF4-FFF2-40B4-BE49-F238E27FC236}">
                <a16:creationId xmlns:a16="http://schemas.microsoft.com/office/drawing/2014/main" id="{0AE59BA7-BFC0-B1A4-70FD-CD6F7E04E5A5}"/>
              </a:ext>
            </a:extLst>
          </p:cNvPr>
          <p:cNvSpPr txBox="1"/>
          <p:nvPr/>
        </p:nvSpPr>
        <p:spPr>
          <a:xfrm>
            <a:off x="10259064" y="6546202"/>
            <a:ext cx="2413000" cy="61555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0" i="0" u="none" strike="noStrike" baseline="0" dirty="0">
                <a:solidFill>
                  <a:schemeClr val="tx2"/>
                </a:solidFill>
                <a:latin typeface="Aptos"/>
              </a:rPr>
              <a:t>(Jarvis et. Al, 2024)​</a:t>
            </a:r>
            <a:r>
              <a:rPr sz="1600" b="0" i="0" dirty="0">
                <a:solidFill>
                  <a:schemeClr val="tx2"/>
                </a:solidFill>
                <a:latin typeface="Aptos"/>
                <a:ea typeface="Aptos"/>
                <a:cs typeface="Aptos"/>
              </a:rPr>
              <a:t>​</a:t>
            </a:r>
            <a:endParaRPr lang="en-US" dirty="0">
              <a:solidFill>
                <a:schemeClr val="tx2"/>
              </a:solidFill>
            </a:endParaRPr>
          </a:p>
          <a:p>
            <a:pPr algn="ctr"/>
            <a:endParaRPr lang="en-US" dirty="0"/>
          </a:p>
        </p:txBody>
      </p:sp>
      <p:pic>
        <p:nvPicPr>
          <p:cNvPr id="4" name="Fine Crackles Recording &amp; Waveform _ Eko Health">
            <a:hlinkClick r:id="" action="ppaction://media"/>
            <a:extLst>
              <a:ext uri="{FF2B5EF4-FFF2-40B4-BE49-F238E27FC236}">
                <a16:creationId xmlns:a16="http://schemas.microsoft.com/office/drawing/2014/main" id="{10D7DCCA-CD48-6446-970C-2D4830B4AE46}"/>
              </a:ext>
            </a:extLst>
          </p:cNvPr>
          <p:cNvPicPr>
            <a:picLocks noChangeAspect="1"/>
          </p:cNvPicPr>
          <p:nvPr>
            <a:audioFile r:link="rId2"/>
            <p:extLst>
              <p:ext uri="{DAA4B4D4-6D71-4841-9C94-3DE7FCFB9230}">
                <p14:media xmlns:p14="http://schemas.microsoft.com/office/powerpoint/2010/main" r:embed="rId1"/>
              </p:ext>
            </p:extLst>
          </p:nvPr>
        </p:nvPicPr>
        <p:blipFill>
          <a:blip r:embed="rId15"/>
          <a:stretch>
            <a:fillRect/>
          </a:stretch>
        </p:blipFill>
        <p:spPr>
          <a:xfrm>
            <a:off x="9997263" y="1506949"/>
            <a:ext cx="487363" cy="487363"/>
          </a:xfrm>
          <a:prstGeom prst="rect">
            <a:avLst/>
          </a:prstGeom>
        </p:spPr>
      </p:pic>
      <p:pic>
        <p:nvPicPr>
          <p:cNvPr id="6" name="Lung sounds - High pitched wheeze">
            <a:hlinkClick r:id="" action="ppaction://media"/>
            <a:extLst>
              <a:ext uri="{FF2B5EF4-FFF2-40B4-BE49-F238E27FC236}">
                <a16:creationId xmlns:a16="http://schemas.microsoft.com/office/drawing/2014/main" id="{6A672454-2490-4FC3-FB2D-468E1B918C23}"/>
              </a:ext>
            </a:extLst>
          </p:cNvPr>
          <p:cNvPicPr>
            <a:picLocks noChangeAspect="1"/>
          </p:cNvPicPr>
          <p:nvPr>
            <a:audioFile r:link="rId4"/>
            <p:extLst>
              <p:ext uri="{DAA4B4D4-6D71-4841-9C94-3DE7FCFB9230}">
                <p14:media xmlns:p14="http://schemas.microsoft.com/office/powerpoint/2010/main" r:embed="rId3"/>
              </p:ext>
            </p:extLst>
          </p:nvPr>
        </p:nvPicPr>
        <p:blipFill>
          <a:blip r:embed="rId15"/>
          <a:stretch>
            <a:fillRect/>
          </a:stretch>
        </p:blipFill>
        <p:spPr>
          <a:xfrm>
            <a:off x="10015382" y="3955755"/>
            <a:ext cx="487363" cy="487363"/>
          </a:xfrm>
          <a:prstGeom prst="rect">
            <a:avLst/>
          </a:prstGeom>
        </p:spPr>
      </p:pic>
      <p:pic>
        <p:nvPicPr>
          <p:cNvPr id="7" name="Lung sounds - low pitched wheeze">
            <a:hlinkClick r:id="" action="ppaction://media"/>
            <a:extLst>
              <a:ext uri="{FF2B5EF4-FFF2-40B4-BE49-F238E27FC236}">
                <a16:creationId xmlns:a16="http://schemas.microsoft.com/office/drawing/2014/main" id="{73C670BE-8827-6BE9-16F4-6AB0B51A1933}"/>
              </a:ext>
            </a:extLst>
          </p:cNvPr>
          <p:cNvPicPr>
            <a:picLocks noChangeAspect="1"/>
          </p:cNvPicPr>
          <p:nvPr>
            <a:audioFile r:link="rId6"/>
            <p:extLst>
              <p:ext uri="{DAA4B4D4-6D71-4841-9C94-3DE7FCFB9230}">
                <p14:media xmlns:p14="http://schemas.microsoft.com/office/powerpoint/2010/main" r:embed="rId5"/>
              </p:ext>
            </p:extLst>
          </p:nvPr>
        </p:nvPicPr>
        <p:blipFill>
          <a:blip r:embed="rId15"/>
          <a:stretch>
            <a:fillRect/>
          </a:stretch>
        </p:blipFill>
        <p:spPr>
          <a:xfrm>
            <a:off x="10015382" y="4653521"/>
            <a:ext cx="487363" cy="487363"/>
          </a:xfrm>
          <a:prstGeom prst="rect">
            <a:avLst/>
          </a:prstGeom>
        </p:spPr>
      </p:pic>
      <p:pic>
        <p:nvPicPr>
          <p:cNvPr id="9" name="Lung Sounds_ Coarse Crackles">
            <a:hlinkClick r:id="" action="ppaction://media"/>
            <a:extLst>
              <a:ext uri="{FF2B5EF4-FFF2-40B4-BE49-F238E27FC236}">
                <a16:creationId xmlns:a16="http://schemas.microsoft.com/office/drawing/2014/main" id="{C499CC8E-F97F-4BC7-B896-434C9258B0A9}"/>
              </a:ext>
            </a:extLst>
          </p:cNvPr>
          <p:cNvPicPr>
            <a:picLocks noChangeAspect="1"/>
          </p:cNvPicPr>
          <p:nvPr>
            <a:audioFile r:link="rId8"/>
            <p:extLst>
              <p:ext uri="{DAA4B4D4-6D71-4841-9C94-3DE7FCFB9230}">
                <p14:media xmlns:p14="http://schemas.microsoft.com/office/powerpoint/2010/main" r:embed="rId7"/>
              </p:ext>
            </p:extLst>
          </p:nvPr>
        </p:nvPicPr>
        <p:blipFill>
          <a:blip r:embed="rId15"/>
          <a:stretch>
            <a:fillRect/>
          </a:stretch>
        </p:blipFill>
        <p:spPr>
          <a:xfrm>
            <a:off x="9975139" y="2303995"/>
            <a:ext cx="487363" cy="487363"/>
          </a:xfrm>
          <a:prstGeom prst="rect">
            <a:avLst/>
          </a:prstGeom>
        </p:spPr>
      </p:pic>
      <p:pic>
        <p:nvPicPr>
          <p:cNvPr id="11" name="Pleural Friction Rub">
            <a:hlinkClick r:id="" action="ppaction://media"/>
            <a:extLst>
              <a:ext uri="{FF2B5EF4-FFF2-40B4-BE49-F238E27FC236}">
                <a16:creationId xmlns:a16="http://schemas.microsoft.com/office/drawing/2014/main" id="{0B2C74DC-E695-40DB-AEB9-F27E26C8F788}"/>
              </a:ext>
            </a:extLst>
          </p:cNvPr>
          <p:cNvPicPr>
            <a:picLocks noChangeAspect="1"/>
          </p:cNvPicPr>
          <p:nvPr>
            <a:audioFile r:link="rId10"/>
            <p:extLst>
              <p:ext uri="{DAA4B4D4-6D71-4841-9C94-3DE7FCFB9230}">
                <p14:media xmlns:p14="http://schemas.microsoft.com/office/powerpoint/2010/main" r:embed="rId9"/>
              </p:ext>
            </p:extLst>
          </p:nvPr>
        </p:nvPicPr>
        <p:blipFill>
          <a:blip r:embed="rId15"/>
          <a:stretch>
            <a:fillRect/>
          </a:stretch>
        </p:blipFill>
        <p:spPr>
          <a:xfrm>
            <a:off x="10015382" y="3180023"/>
            <a:ext cx="487363" cy="487363"/>
          </a:xfrm>
          <a:prstGeom prst="rect">
            <a:avLst/>
          </a:prstGeom>
        </p:spPr>
      </p:pic>
      <p:pic>
        <p:nvPicPr>
          <p:cNvPr id="17" name="Stridor - Lung Sounds - MEDZCOOL">
            <a:hlinkClick r:id="" action="ppaction://media"/>
            <a:extLst>
              <a:ext uri="{FF2B5EF4-FFF2-40B4-BE49-F238E27FC236}">
                <a16:creationId xmlns:a16="http://schemas.microsoft.com/office/drawing/2014/main" id="{02D4D5C3-6CC6-2CDC-06A8-FA4D2B6205A4}"/>
              </a:ext>
            </a:extLst>
          </p:cNvPr>
          <p:cNvPicPr>
            <a:picLocks noChangeAspect="1"/>
          </p:cNvPicPr>
          <p:nvPr>
            <a:audioFile r:link="rId12"/>
            <p:extLst>
              <p:ext uri="{DAA4B4D4-6D71-4841-9C94-3DE7FCFB9230}">
                <p14:media xmlns:p14="http://schemas.microsoft.com/office/powerpoint/2010/main" r:embed="rId11"/>
              </p:ext>
            </p:extLst>
          </p:nvPr>
        </p:nvPicPr>
        <p:blipFill>
          <a:blip r:embed="rId15"/>
          <a:stretch>
            <a:fillRect/>
          </a:stretch>
        </p:blipFill>
        <p:spPr>
          <a:xfrm>
            <a:off x="9997262" y="5426492"/>
            <a:ext cx="487363" cy="487363"/>
          </a:xfrm>
          <a:prstGeom prst="rect">
            <a:avLst/>
          </a:prstGeom>
        </p:spPr>
      </p:pic>
    </p:spTree>
    <p:extLst>
      <p:ext uri="{BB962C8B-B14F-4D97-AF65-F5344CB8AC3E}">
        <p14:creationId xmlns:p14="http://schemas.microsoft.com/office/powerpoint/2010/main" val="2424793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267"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26331" fill="hold"/>
                                        <p:tgtEl>
                                          <p:spTgt spid="6"/>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4393" fill="hold"/>
                                        <p:tgtEl>
                                          <p:spTgt spid="7"/>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47830" fill="hold"/>
                                        <p:tgtEl>
                                          <p:spTgt spid="9"/>
                                        </p:tgtEl>
                                      </p:cBhvr>
                                    </p:cmd>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8881" fill="hold"/>
                                        <p:tgtEl>
                                          <p:spTgt spid="11"/>
                                        </p:tgtEl>
                                      </p:cBhvr>
                                    </p:cmd>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71627"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7" fill="hold" display="0">
                  <p:stCondLst>
                    <p:cond delay="indefinite"/>
                  </p:stCondLst>
                  <p:endCondLst>
                    <p:cond evt="onStopAudio" delay="0">
                      <p:tgtEl>
                        <p:sldTgt/>
                      </p:tgtEl>
                    </p:cond>
                  </p:endCondLst>
                </p:cTn>
                <p:tgtEl>
                  <p:spTgt spid="4"/>
                </p:tgtEl>
              </p:cMediaNode>
            </p:audio>
            <p:audio>
              <p:cMediaNode vol="80000">
                <p:cTn id="28" fill="hold" display="0">
                  <p:stCondLst>
                    <p:cond delay="indefinite"/>
                  </p:stCondLst>
                  <p:endCondLst>
                    <p:cond evt="onStopAudio" delay="0">
                      <p:tgtEl>
                        <p:sldTgt/>
                      </p:tgtEl>
                    </p:cond>
                  </p:endCondLst>
                </p:cTn>
                <p:tgtEl>
                  <p:spTgt spid="6"/>
                </p:tgtEl>
              </p:cMediaNode>
            </p:audio>
            <p:audio>
              <p:cMediaNode vol="80000">
                <p:cTn id="29" fill="hold" display="0">
                  <p:stCondLst>
                    <p:cond delay="indefinite"/>
                  </p:stCondLst>
                  <p:endCondLst>
                    <p:cond evt="onStopAudio" delay="0">
                      <p:tgtEl>
                        <p:sldTgt/>
                      </p:tgtEl>
                    </p:cond>
                  </p:endCondLst>
                </p:cTn>
                <p:tgtEl>
                  <p:spTgt spid="7"/>
                </p:tgtEl>
              </p:cMediaNode>
            </p:audio>
            <p:audio>
              <p:cMediaNode vol="80000">
                <p:cTn id="30" fill="hold" display="0">
                  <p:stCondLst>
                    <p:cond delay="indefinite"/>
                  </p:stCondLst>
                  <p:endCondLst>
                    <p:cond evt="onStopAudio" delay="0">
                      <p:tgtEl>
                        <p:sldTgt/>
                      </p:tgtEl>
                    </p:cond>
                  </p:endCondLst>
                </p:cTn>
                <p:tgtEl>
                  <p:spTgt spid="9"/>
                </p:tgtEl>
              </p:cMediaNode>
            </p:audio>
            <p:audio>
              <p:cMediaNode vol="80000">
                <p:cTn id="31" fill="hold" display="0">
                  <p:stCondLst>
                    <p:cond delay="indefinite"/>
                  </p:stCondLst>
                  <p:endCondLst>
                    <p:cond evt="onStopAudio" delay="0">
                      <p:tgtEl>
                        <p:sldTgt/>
                      </p:tgtEl>
                    </p:cond>
                  </p:endCondLst>
                </p:cTn>
                <p:tgtEl>
                  <p:spTgt spid="11"/>
                </p:tgtEl>
              </p:cMediaNode>
            </p:audio>
            <p:audio>
              <p:cMediaNode vol="80000">
                <p:cTn id="32" fill="hold" display="0">
                  <p:stCondLst>
                    <p:cond delay="indefinite"/>
                  </p:stCondLst>
                  <p:endCondLst>
                    <p:cond evt="onStopAudio" delay="0">
                      <p:tgtEl>
                        <p:sldTgt/>
                      </p:tgtEl>
                    </p:cond>
                  </p:endCondLst>
                </p:cTn>
                <p:tgtEl>
                  <p:spTgt spid="17"/>
                </p:tgtEl>
              </p:cMediaNode>
            </p:audi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9F4231-3764-ACEF-D378-E38E58B661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CBBFE3-8798-1762-0170-81EB28E16F32}"/>
              </a:ext>
            </a:extLst>
          </p:cNvPr>
          <p:cNvSpPr>
            <a:spLocks noGrp="1"/>
          </p:cNvSpPr>
          <p:nvPr>
            <p:ph type="title"/>
          </p:nvPr>
        </p:nvSpPr>
        <p:spPr>
          <a:xfrm>
            <a:off x="609906" y="702156"/>
            <a:ext cx="3568661" cy="1188720"/>
          </a:xfrm>
        </p:spPr>
        <p:txBody>
          <a:bodyPr anchor="ctr">
            <a:normAutofit/>
          </a:bodyPr>
          <a:lstStyle/>
          <a:p>
            <a:r>
              <a:rPr lang="en-US" b="1" dirty="0">
                <a:solidFill>
                  <a:schemeClr val="accent1"/>
                </a:solidFill>
              </a:rPr>
              <a:t>Palpate</a:t>
            </a:r>
          </a:p>
        </p:txBody>
      </p:sp>
      <p:sp>
        <p:nvSpPr>
          <p:cNvPr id="3" name="Content Placeholder 2">
            <a:extLst>
              <a:ext uri="{FF2B5EF4-FFF2-40B4-BE49-F238E27FC236}">
                <a16:creationId xmlns:a16="http://schemas.microsoft.com/office/drawing/2014/main" id="{B01C8AC2-8100-7F4F-FEE4-AA5F6C0AEB45}"/>
              </a:ext>
            </a:extLst>
          </p:cNvPr>
          <p:cNvSpPr>
            <a:spLocks noGrp="1"/>
          </p:cNvSpPr>
          <p:nvPr>
            <p:ph idx="1"/>
          </p:nvPr>
        </p:nvSpPr>
        <p:spPr>
          <a:xfrm>
            <a:off x="609906" y="2340864"/>
            <a:ext cx="3568661" cy="3634486"/>
          </a:xfrm>
        </p:spPr>
        <p:txBody>
          <a:bodyPr>
            <a:normAutofit/>
          </a:bodyPr>
          <a:lstStyle/>
          <a:p>
            <a:pPr marL="457200" indent="-457200">
              <a:buFont typeface="Arial" panose="020B0604020202020204" pitchFamily="34" charset="0"/>
              <a:buChar char="•"/>
            </a:pPr>
            <a:r>
              <a:rPr lang="en-US" dirty="0">
                <a:solidFill>
                  <a:schemeClr val="accent1"/>
                </a:solidFill>
              </a:rPr>
              <a:t>Tenderness</a:t>
            </a:r>
          </a:p>
          <a:p>
            <a:pPr marL="457200" indent="-457200">
              <a:buFont typeface="Arial" panose="020B0604020202020204" pitchFamily="34" charset="0"/>
              <a:buChar char="•"/>
            </a:pPr>
            <a:r>
              <a:rPr lang="en-US" dirty="0">
                <a:solidFill>
                  <a:schemeClr val="accent1"/>
                </a:solidFill>
              </a:rPr>
              <a:t>Masses or abnormalities</a:t>
            </a:r>
          </a:p>
          <a:p>
            <a:pPr marL="629920" lvl="1" indent="-305435">
              <a:buFont typeface="Courier New" panose="05020102010507070707" pitchFamily="18" charset="2"/>
              <a:buChar char="o"/>
            </a:pPr>
            <a:r>
              <a:rPr lang="en-US" sz="2800" dirty="0">
                <a:solidFill>
                  <a:schemeClr val="accent1"/>
                </a:solidFill>
              </a:rPr>
              <a:t>crepitus</a:t>
            </a:r>
          </a:p>
          <a:p>
            <a:pPr marL="457200" indent="-457200">
              <a:buFont typeface="Arial" panose="020B0604020202020204" pitchFamily="34" charset="0"/>
              <a:buChar char="•"/>
            </a:pPr>
            <a:r>
              <a:rPr lang="en-US" dirty="0">
                <a:solidFill>
                  <a:schemeClr val="accent1"/>
                </a:solidFill>
              </a:rPr>
              <a:t>Tracheal deviation</a:t>
            </a:r>
          </a:p>
          <a:p>
            <a:pPr marL="285750" indent="-285750">
              <a:buFont typeface="Arial" panose="05020102010507070707" pitchFamily="18" charset="2"/>
              <a:buChar char="•"/>
            </a:pPr>
            <a:endParaRPr lang="en-US" dirty="0"/>
          </a:p>
        </p:txBody>
      </p:sp>
      <p:pic>
        <p:nvPicPr>
          <p:cNvPr id="9" name="Picture 8" descr="Palpation Of Chest Expansion">
            <a:extLst>
              <a:ext uri="{FF2B5EF4-FFF2-40B4-BE49-F238E27FC236}">
                <a16:creationId xmlns:a16="http://schemas.microsoft.com/office/drawing/2014/main" id="{05AD297B-9871-E5B8-494B-D8278ABF12A8}"/>
              </a:ext>
            </a:extLst>
          </p:cNvPr>
          <p:cNvPicPr>
            <a:picLocks noChangeAspect="1"/>
          </p:cNvPicPr>
          <p:nvPr/>
        </p:nvPicPr>
        <p:blipFill>
          <a:blip r:embed="rId3"/>
          <a:srcRect l="71978" t="-1" r="-1112" b="43243"/>
          <a:stretch>
            <a:fillRect/>
          </a:stretch>
        </p:blipFill>
        <p:spPr>
          <a:xfrm>
            <a:off x="6096000" y="10"/>
            <a:ext cx="6096000" cy="6828658"/>
          </a:xfrm>
          <a:prstGeom prst="rect">
            <a:avLst/>
          </a:prstGeom>
          <a:noFill/>
        </p:spPr>
      </p:pic>
      <p:sp>
        <p:nvSpPr>
          <p:cNvPr id="6" name="Slide Number Placeholder 5" hidden="1">
            <a:extLst>
              <a:ext uri="{FF2B5EF4-FFF2-40B4-BE49-F238E27FC236}">
                <a16:creationId xmlns:a16="http://schemas.microsoft.com/office/drawing/2014/main" id="{D01188D3-3CA5-3609-8391-7A2B8ECF049E}"/>
              </a:ext>
            </a:extLst>
          </p:cNvPr>
          <p:cNvSpPr>
            <a:spLocks noGrp="1"/>
          </p:cNvSpPr>
          <p:nvPr>
            <p:ph type="sldNum" sz="quarter" idx="12"/>
          </p:nvPr>
        </p:nvSpPr>
        <p:spPr/>
        <p:txBody>
          <a:bodyPr/>
          <a:lstStyle/>
          <a:p>
            <a:pPr>
              <a:spcAft>
                <a:spcPts val="600"/>
              </a:spcAft>
            </a:pPr>
            <a:fld id="{3A98EE3D-8CD1-4C3F-BD1C-C98C9596463C}" type="slidenum">
              <a:rPr lang="en-US" smtClean="0"/>
              <a:pPr>
                <a:spcAft>
                  <a:spcPts val="600"/>
                </a:spcAft>
              </a:pPr>
              <a:t>45</a:t>
            </a:fld>
            <a:endParaRPr lang="en-US"/>
          </a:p>
        </p:txBody>
      </p:sp>
    </p:spTree>
    <p:extLst>
      <p:ext uri="{BB962C8B-B14F-4D97-AF65-F5344CB8AC3E}">
        <p14:creationId xmlns:p14="http://schemas.microsoft.com/office/powerpoint/2010/main" val="353262076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97E0924-1B93-2B5D-6B0C-ACB9A18E377E}"/>
              </a:ext>
            </a:extLst>
          </p:cNvPr>
          <p:cNvSpPr>
            <a:spLocks noGrp="1"/>
          </p:cNvSpPr>
          <p:nvPr>
            <p:ph type="body" idx="1"/>
          </p:nvPr>
        </p:nvSpPr>
        <p:spPr>
          <a:xfrm>
            <a:off x="1613444" y="2632308"/>
            <a:ext cx="8965046" cy="4060000"/>
          </a:xfrm>
        </p:spPr>
        <p:txBody>
          <a:bodyPr spcFirstLastPara="1" vert="horz" lIns="91440" tIns="45720" rIns="91440" bIns="45720" rtlCol="0" anchor="t">
            <a:noAutofit/>
          </a:bodyPr>
          <a:lstStyle/>
          <a:p>
            <a:pPr marL="608965" indent="-575310"/>
            <a:r>
              <a:rPr lang="en-US" sz="7200" b="1" i="0">
                <a:solidFill>
                  <a:schemeClr val="accent1"/>
                </a:solidFill>
                <a:latin typeface="Aptos"/>
                <a:cs typeface="Times New Roman"/>
              </a:rPr>
              <a:t>Cardiac System</a:t>
            </a:r>
          </a:p>
        </p:txBody>
      </p:sp>
      <p:sp>
        <p:nvSpPr>
          <p:cNvPr id="4" name="Rectangle 3">
            <a:extLst>
              <a:ext uri="{FF2B5EF4-FFF2-40B4-BE49-F238E27FC236}">
                <a16:creationId xmlns:a16="http://schemas.microsoft.com/office/drawing/2014/main" id="{19516FA3-48B7-EC3C-C611-E2A69EAC9749}"/>
              </a:ext>
            </a:extLst>
          </p:cNvPr>
          <p:cNvSpPr/>
          <p:nvPr/>
        </p:nvSpPr>
        <p:spPr>
          <a:xfrm>
            <a:off x="5384800" y="584200"/>
            <a:ext cx="1422400" cy="12192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387360230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0C1F8C-259E-A425-2398-D7F5B04F8B9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5ED08CA-EE63-0A2A-335D-A7F9016BCD9F}"/>
              </a:ext>
            </a:extLst>
          </p:cNvPr>
          <p:cNvSpPr>
            <a:spLocks noGrp="1"/>
          </p:cNvSpPr>
          <p:nvPr>
            <p:ph type="title"/>
          </p:nvPr>
        </p:nvSpPr>
        <p:spPr>
          <a:xfrm>
            <a:off x="839788" y="457200"/>
            <a:ext cx="3932237" cy="1600200"/>
          </a:xfrm>
        </p:spPr>
        <p:txBody>
          <a:bodyPr anchor="b">
            <a:normAutofit/>
          </a:bodyPr>
          <a:lstStyle/>
          <a:p>
            <a:r>
              <a:rPr lang="en-US" sz="4000" b="1" dirty="0">
                <a:solidFill>
                  <a:schemeClr val="accent1"/>
                </a:solidFill>
              </a:rPr>
              <a:t>Subjective</a:t>
            </a:r>
          </a:p>
        </p:txBody>
      </p:sp>
      <p:graphicFrame>
        <p:nvGraphicFramePr>
          <p:cNvPr id="9" name="Text Placeholder 3">
            <a:extLst>
              <a:ext uri="{FF2B5EF4-FFF2-40B4-BE49-F238E27FC236}">
                <a16:creationId xmlns:a16="http://schemas.microsoft.com/office/drawing/2014/main" id="{F5FE4E8F-B86B-6CE1-7904-1B620EC0A6F1}"/>
              </a:ext>
            </a:extLst>
          </p:cNvPr>
          <p:cNvGraphicFramePr/>
          <p:nvPr>
            <p:extLst>
              <p:ext uri="{D42A27DB-BD31-4B8C-83A1-F6EECF244321}">
                <p14:modId xmlns:p14="http://schemas.microsoft.com/office/powerpoint/2010/main" val="604934472"/>
              </p:ext>
            </p:extLst>
          </p:nvPr>
        </p:nvGraphicFramePr>
        <p:xfrm>
          <a:off x="5183188" y="987425"/>
          <a:ext cx="6172200" cy="48736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12936381"/>
      </p:ext>
    </p:extLst>
  </p:cSld>
  <p:clrMapOvr>
    <a:masterClrMapping/>
  </p:clrMapOvr>
  <mc:AlternateContent xmlns:mc="http://schemas.openxmlformats.org/markup-compatibility/2006" xmlns:p14="http://schemas.microsoft.com/office/powerpoint/2010/main">
    <mc:Choice Requires="p14">
      <p:transition p14:dur="0">
        <p:fade thruBlk="1"/>
      </p:transition>
    </mc:Choice>
    <mc:Fallback xmlns="">
      <p:transition>
        <p:fade thruBlk="1"/>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C9F45-C4EB-A8DE-CEB7-09953D6854E2}"/>
              </a:ext>
            </a:extLst>
          </p:cNvPr>
          <p:cNvSpPr>
            <a:spLocks noGrp="1"/>
          </p:cNvSpPr>
          <p:nvPr>
            <p:ph type="title"/>
          </p:nvPr>
        </p:nvSpPr>
        <p:spPr/>
        <p:txBody>
          <a:bodyPr/>
          <a:lstStyle/>
          <a:p>
            <a:r>
              <a:rPr lang="en-US" dirty="0"/>
              <a:t>Objective Data</a:t>
            </a:r>
          </a:p>
        </p:txBody>
      </p:sp>
      <p:sp>
        <p:nvSpPr>
          <p:cNvPr id="3" name="Text Placeholder 2">
            <a:extLst>
              <a:ext uri="{FF2B5EF4-FFF2-40B4-BE49-F238E27FC236}">
                <a16:creationId xmlns:a16="http://schemas.microsoft.com/office/drawing/2014/main" id="{AFEE8675-FAB9-BF9E-8021-BFB382443257}"/>
              </a:ext>
            </a:extLst>
          </p:cNvPr>
          <p:cNvSpPr>
            <a:spLocks noGrp="1"/>
          </p:cNvSpPr>
          <p:nvPr>
            <p:ph type="body" idx="1"/>
          </p:nvPr>
        </p:nvSpPr>
        <p:spPr>
          <a:xfrm>
            <a:off x="1117600" y="2142116"/>
            <a:ext cx="9245600" cy="4057600"/>
          </a:xfrm>
        </p:spPr>
        <p:txBody>
          <a:bodyPr/>
          <a:lstStyle/>
          <a:p>
            <a:pPr fontAlgn="t"/>
            <a:endParaRPr lang="en-US" dirty="0">
              <a:solidFill>
                <a:schemeClr val="accent1"/>
              </a:solidFill>
            </a:endParaRPr>
          </a:p>
          <a:p>
            <a:endParaRPr lang="en-US" dirty="0"/>
          </a:p>
        </p:txBody>
      </p:sp>
      <p:sp>
        <p:nvSpPr>
          <p:cNvPr id="5" name="TextBox 4">
            <a:extLst>
              <a:ext uri="{FF2B5EF4-FFF2-40B4-BE49-F238E27FC236}">
                <a16:creationId xmlns:a16="http://schemas.microsoft.com/office/drawing/2014/main" id="{FC66CC0D-1709-FC38-A355-F91CD4DFBDF4}"/>
              </a:ext>
            </a:extLst>
          </p:cNvPr>
          <p:cNvSpPr txBox="1"/>
          <p:nvPr/>
        </p:nvSpPr>
        <p:spPr>
          <a:xfrm>
            <a:off x="1455009" y="2003616"/>
            <a:ext cx="6098058" cy="2123658"/>
          </a:xfrm>
          <a:prstGeom prst="rect">
            <a:avLst/>
          </a:prstGeom>
          <a:noFill/>
        </p:spPr>
        <p:txBody>
          <a:bodyPr wrap="square">
            <a:spAutoFit/>
          </a:bodyPr>
          <a:lstStyle/>
          <a:p>
            <a:pPr marL="171450" indent="-171450" fontAlgn="t">
              <a:buFont typeface="Arial" panose="020B0604020202020204" pitchFamily="34" charset="0"/>
              <a:buChar char="•"/>
            </a:pPr>
            <a:r>
              <a:rPr lang="en-US" sz="2800" dirty="0">
                <a:solidFill>
                  <a:schemeClr val="accent1"/>
                </a:solidFill>
              </a:rPr>
              <a:t>Vital signs</a:t>
            </a:r>
          </a:p>
          <a:p>
            <a:pPr marL="171450" indent="-171450" fontAlgn="t">
              <a:buFont typeface="Arial" panose="020B0604020202020204" pitchFamily="34" charset="0"/>
              <a:buChar char="•"/>
            </a:pPr>
            <a:r>
              <a:rPr lang="en-US" sz="2800" dirty="0">
                <a:solidFill>
                  <a:schemeClr val="accent1"/>
                </a:solidFill>
              </a:rPr>
              <a:t>Inspection </a:t>
            </a:r>
          </a:p>
          <a:p>
            <a:pPr marL="171450" indent="-171450" fontAlgn="t">
              <a:buFont typeface="Arial" panose="020B0604020202020204" pitchFamily="34" charset="0"/>
              <a:buChar char="•"/>
            </a:pPr>
            <a:r>
              <a:rPr lang="en-US" sz="2800" dirty="0">
                <a:solidFill>
                  <a:schemeClr val="accent1"/>
                </a:solidFill>
              </a:rPr>
              <a:t>Auscultation</a:t>
            </a:r>
          </a:p>
          <a:p>
            <a:pPr marL="171450" indent="-171450" fontAlgn="t">
              <a:buFont typeface="Arial" panose="020B0604020202020204" pitchFamily="34" charset="0"/>
              <a:buChar char="•"/>
            </a:pPr>
            <a:r>
              <a:rPr lang="en-US" sz="2800" dirty="0">
                <a:solidFill>
                  <a:schemeClr val="accent1"/>
                </a:solidFill>
              </a:rPr>
              <a:t>Palpation</a:t>
            </a:r>
          </a:p>
          <a:p>
            <a:pPr marL="171450" indent="-171450" fontAlgn="t">
              <a:buFont typeface="Arial" panose="020B0604020202020204" pitchFamily="34" charset="0"/>
              <a:buChar char="•"/>
            </a:pPr>
            <a:endParaRPr lang="en-US" sz="2000" dirty="0">
              <a:solidFill>
                <a:schemeClr val="accent1"/>
              </a:solidFill>
            </a:endParaRPr>
          </a:p>
        </p:txBody>
      </p:sp>
      <p:sp>
        <p:nvSpPr>
          <p:cNvPr id="7" name="TextBox 6">
            <a:extLst>
              <a:ext uri="{FF2B5EF4-FFF2-40B4-BE49-F238E27FC236}">
                <a16:creationId xmlns:a16="http://schemas.microsoft.com/office/drawing/2014/main" id="{224A230D-D1F1-1ECB-D285-6C3874FB9039}"/>
              </a:ext>
            </a:extLst>
          </p:cNvPr>
          <p:cNvSpPr txBox="1"/>
          <p:nvPr/>
        </p:nvSpPr>
        <p:spPr>
          <a:xfrm>
            <a:off x="10363200" y="6523883"/>
            <a:ext cx="6096000" cy="338554"/>
          </a:xfrm>
          <a:prstGeom prst="rect">
            <a:avLst/>
          </a:prstGeom>
          <a:noFill/>
        </p:spPr>
        <p:txBody>
          <a:bodyPr wrap="square">
            <a:spAutoFit/>
          </a:bodyPr>
          <a:lstStyle/>
          <a:p>
            <a:r>
              <a:rPr lang="en-US" sz="1600" b="0" i="0" u="none" strike="noStrike" baseline="0" dirty="0">
                <a:solidFill>
                  <a:schemeClr val="accent1"/>
                </a:solidFill>
                <a:latin typeface="Aptos"/>
              </a:rPr>
              <a:t>(Jarvis et al., 2024</a:t>
            </a:r>
            <a:r>
              <a:rPr lang="en-US" sz="1600" dirty="0">
                <a:solidFill>
                  <a:schemeClr val="accent1"/>
                </a:solidFill>
              </a:rPr>
              <a:t>)</a:t>
            </a:r>
            <a:r>
              <a:rPr lang="en-US" sz="1600" b="0" i="0" dirty="0">
                <a:solidFill>
                  <a:schemeClr val="accent1"/>
                </a:solidFill>
                <a:latin typeface="Aptos"/>
                <a:ea typeface="Times New Roman"/>
                <a:cs typeface="Times New Roman"/>
              </a:rPr>
              <a:t>​</a:t>
            </a:r>
            <a:endParaRPr lang="en-US" sz="1600" dirty="0">
              <a:solidFill>
                <a:schemeClr val="accent1"/>
              </a:solidFill>
              <a:latin typeface="Aptos"/>
            </a:endParaRPr>
          </a:p>
        </p:txBody>
      </p:sp>
    </p:spTree>
    <p:extLst>
      <p:ext uri="{BB962C8B-B14F-4D97-AF65-F5344CB8AC3E}">
        <p14:creationId xmlns:p14="http://schemas.microsoft.com/office/powerpoint/2010/main" val="3517489449"/>
      </p:ext>
    </p:extLst>
  </p:cSld>
  <p:clrMapOvr>
    <a:masterClrMapping/>
  </p:clrMapOvr>
  <p:transition>
    <p:fade thruBlk="1"/>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747A914-992A-B5A6-F4E4-1BE3B687B4FD}"/>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16275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A8DB9CD9-59B1-4D73-BC4C-98796A48EF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874A6A9-41FF-4E33-AFA8-F9F81436A5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721D730E-1F97-4071-B143-B05E6D2599B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985"/>
            <a:chExt cx="9772765" cy="6858000"/>
          </a:xfrm>
        </p:grpSpPr>
        <p:sp>
          <p:nvSpPr>
            <p:cNvPr id="16" name="Freeform: Shape 15">
              <a:extLst>
                <a:ext uri="{FF2B5EF4-FFF2-40B4-BE49-F238E27FC236}">
                  <a16:creationId xmlns:a16="http://schemas.microsoft.com/office/drawing/2014/main" id="{B3849C6A-9EE5-4604-8EAE-DD4796B79D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985"/>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Freeform: Shape 16">
              <a:extLst>
                <a:ext uri="{FF2B5EF4-FFF2-40B4-BE49-F238E27FC236}">
                  <a16:creationId xmlns:a16="http://schemas.microsoft.com/office/drawing/2014/main" id="{308677BE-069B-4A4D-8732-E26B6EF567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985"/>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Shape 17">
              <a:extLst>
                <a:ext uri="{FF2B5EF4-FFF2-40B4-BE49-F238E27FC236}">
                  <a16:creationId xmlns:a16="http://schemas.microsoft.com/office/drawing/2014/main" id="{9A9A575B-DD07-4388-963B-0AF3FDDCF3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985"/>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Freeform: Shape 18">
              <a:extLst>
                <a:ext uri="{FF2B5EF4-FFF2-40B4-BE49-F238E27FC236}">
                  <a16:creationId xmlns:a16="http://schemas.microsoft.com/office/drawing/2014/main" id="{D55285E4-21EB-4EC1-AB8E-36E881E899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985"/>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Freeform: Shape 19">
              <a:extLst>
                <a:ext uri="{FF2B5EF4-FFF2-40B4-BE49-F238E27FC236}">
                  <a16:creationId xmlns:a16="http://schemas.microsoft.com/office/drawing/2014/main" id="{6A0C77B5-3FAA-4D4F-9555-89D7516088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985"/>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sp>
          <p:nvSpPr>
            <p:cNvPr id="21" name="Freeform: Shape 20">
              <a:extLst>
                <a:ext uri="{FF2B5EF4-FFF2-40B4-BE49-F238E27FC236}">
                  <a16:creationId xmlns:a16="http://schemas.microsoft.com/office/drawing/2014/main" id="{5F0C96D1-A8B7-4C8E-9997-D823FD159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985"/>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Freeform: Shape 21">
              <a:extLst>
                <a:ext uri="{FF2B5EF4-FFF2-40B4-BE49-F238E27FC236}">
                  <a16:creationId xmlns:a16="http://schemas.microsoft.com/office/drawing/2014/main" id="{DA46556D-445B-4CD0-87A0-02A30BD1B1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985"/>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6" name="TextBox 5">
            <a:extLst>
              <a:ext uri="{FF2B5EF4-FFF2-40B4-BE49-F238E27FC236}">
                <a16:creationId xmlns:a16="http://schemas.microsoft.com/office/drawing/2014/main" id="{65619DEB-E691-BB72-7E2E-C834CFA74AA9}"/>
              </a:ext>
            </a:extLst>
          </p:cNvPr>
          <p:cNvSpPr txBox="1"/>
          <p:nvPr/>
        </p:nvSpPr>
        <p:spPr>
          <a:xfrm>
            <a:off x="3215729" y="1764407"/>
            <a:ext cx="5760846" cy="2310312"/>
          </a:xfrm>
          <a:prstGeom prst="rect">
            <a:avLst/>
          </a:prstGeom>
        </p:spPr>
        <p:txBody>
          <a:bodyPr vert="horz" lIns="91440" tIns="45720" rIns="91440" bIns="45720" rtlCol="0" anchor="b">
            <a:normAutofit/>
          </a:bodyPr>
          <a:lstStyle/>
          <a:p>
            <a:pPr marL="0" marR="0" algn="ctr">
              <a:lnSpc>
                <a:spcPct val="90000"/>
              </a:lnSpc>
              <a:spcBef>
                <a:spcPct val="0"/>
              </a:spcBef>
              <a:spcAft>
                <a:spcPts val="600"/>
              </a:spcAft>
            </a:pPr>
            <a:r>
              <a:rPr lang="en-US" sz="5200" b="1" kern="1200">
                <a:solidFill>
                  <a:schemeClr val="tx2"/>
                </a:solidFill>
                <a:effectLst/>
                <a:latin typeface="+mj-lt"/>
                <a:ea typeface="+mj-ea"/>
                <a:cs typeface="+mj-cs"/>
              </a:rPr>
              <a:t>Cardiac Output= Heart Rate X Stroke Volume</a:t>
            </a:r>
            <a:endParaRPr lang="en-US" sz="5200" kern="1200">
              <a:solidFill>
                <a:schemeClr val="tx2"/>
              </a:solidFill>
              <a:effectLst/>
              <a:latin typeface="+mj-lt"/>
              <a:ea typeface="+mj-ea"/>
              <a:cs typeface="+mj-cs"/>
            </a:endParaRPr>
          </a:p>
        </p:txBody>
      </p:sp>
      <p:sp>
        <p:nvSpPr>
          <p:cNvPr id="4" name="TextBox 3">
            <a:extLst>
              <a:ext uri="{FF2B5EF4-FFF2-40B4-BE49-F238E27FC236}">
                <a16:creationId xmlns:a16="http://schemas.microsoft.com/office/drawing/2014/main" id="{BD848998-93AA-DC7A-9075-D6C497AC5FE3}"/>
              </a:ext>
            </a:extLst>
          </p:cNvPr>
          <p:cNvSpPr txBox="1"/>
          <p:nvPr/>
        </p:nvSpPr>
        <p:spPr>
          <a:xfrm>
            <a:off x="3048000" y="277723"/>
            <a:ext cx="6096000" cy="275845"/>
          </a:xfrm>
          <a:prstGeom prst="rect">
            <a:avLst/>
          </a:prstGeom>
          <a:noFill/>
        </p:spPr>
        <p:txBody>
          <a:bodyPr wrap="square">
            <a:spAutoFit/>
          </a:bodyPr>
          <a:lstStyle/>
          <a:p>
            <a:pPr marL="0" marR="0">
              <a:lnSpc>
                <a:spcPct val="115000"/>
              </a:lnSpc>
              <a:spcBef>
                <a:spcPts val="0"/>
              </a:spcBef>
              <a:spcAft>
                <a:spcPts val="600"/>
              </a:spcAft>
            </a:pPr>
            <a:r>
              <a:rPr lang="en-US" sz="1100" dirty="0">
                <a:effectLst/>
                <a:latin typeface="Arial" panose="020B0604020202020204" pitchFamily="34" charset="0"/>
                <a:ea typeface="Arial" panose="020B0604020202020204" pitchFamily="34" charset="0"/>
              </a:rPr>
              <a:t> </a:t>
            </a:r>
            <a:endParaRPr lang="en-US"/>
          </a:p>
        </p:txBody>
      </p:sp>
    </p:spTree>
    <p:extLst>
      <p:ext uri="{BB962C8B-B14F-4D97-AF65-F5344CB8AC3E}">
        <p14:creationId xmlns:p14="http://schemas.microsoft.com/office/powerpoint/2010/main" val="79597423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A59727EF-C7DD-8A34-5505-59C54344EFCD}"/>
              </a:ext>
            </a:extLst>
          </p:cNvPr>
          <p:cNvSpPr>
            <a:spLocks noGrp="1"/>
          </p:cNvSpPr>
          <p:nvPr>
            <p:ph type="ftr" sz="quarter" idx="11"/>
          </p:nvPr>
        </p:nvSpPr>
        <p:spPr>
          <a:xfrm>
            <a:off x="6098" y="6610820"/>
            <a:ext cx="6917210" cy="365125"/>
          </a:xfrm>
        </p:spPr>
        <p:txBody>
          <a:bodyPr/>
          <a:lstStyle/>
          <a:p>
            <a:r>
              <a:rPr lang="en-US">
                <a:ea typeface="+mn-lt"/>
                <a:cs typeface="+mn-lt"/>
              </a:rPr>
              <a:t>Image Retrieved from https://www.lumoslearning.com/llwp/minid-maps/192/circulatory-system.html</a:t>
            </a:r>
            <a:endParaRPr lang="en-US"/>
          </a:p>
        </p:txBody>
      </p:sp>
      <p:sp>
        <p:nvSpPr>
          <p:cNvPr id="7" name="Slide Number Placeholder 6">
            <a:extLst>
              <a:ext uri="{FF2B5EF4-FFF2-40B4-BE49-F238E27FC236}">
                <a16:creationId xmlns:a16="http://schemas.microsoft.com/office/drawing/2014/main" id="{B0EF19D1-A896-80B1-8FC6-AD85AC8F7A90}"/>
              </a:ext>
            </a:extLst>
          </p:cNvPr>
          <p:cNvSpPr>
            <a:spLocks noGrp="1"/>
          </p:cNvSpPr>
          <p:nvPr>
            <p:ph type="sldNum" sz="quarter" idx="12"/>
          </p:nvPr>
        </p:nvSpPr>
        <p:spPr/>
        <p:txBody>
          <a:bodyPr/>
          <a:lstStyle/>
          <a:p>
            <a:fld id="{3A98EE3D-8CD1-4C3F-BD1C-C98C9596463C}" type="slidenum">
              <a:rPr lang="en-US" smtClean="0"/>
              <a:t>51</a:t>
            </a:fld>
            <a:endParaRPr lang="en-US"/>
          </a:p>
        </p:txBody>
      </p:sp>
      <p:pic>
        <p:nvPicPr>
          <p:cNvPr id="9" name="Picture 8" descr="A diagram of a heart&#10;&#10;AI-generated content may be incorrect.">
            <a:extLst>
              <a:ext uri="{FF2B5EF4-FFF2-40B4-BE49-F238E27FC236}">
                <a16:creationId xmlns:a16="http://schemas.microsoft.com/office/drawing/2014/main" id="{67592CDA-844D-156A-B1C6-67E7C902916E}"/>
              </a:ext>
            </a:extLst>
          </p:cNvPr>
          <p:cNvPicPr>
            <a:picLocks noChangeAspect="1"/>
          </p:cNvPicPr>
          <p:nvPr/>
        </p:nvPicPr>
        <p:blipFill>
          <a:blip r:embed="rId3"/>
          <a:stretch>
            <a:fillRect/>
          </a:stretch>
        </p:blipFill>
        <p:spPr>
          <a:xfrm>
            <a:off x="2565468" y="184553"/>
            <a:ext cx="6548443" cy="6414655"/>
          </a:xfrm>
          <a:prstGeom prst="rect">
            <a:avLst/>
          </a:prstGeom>
        </p:spPr>
      </p:pic>
    </p:spTree>
    <p:extLst>
      <p:ext uri="{BB962C8B-B14F-4D97-AF65-F5344CB8AC3E}">
        <p14:creationId xmlns:p14="http://schemas.microsoft.com/office/powerpoint/2010/main" val="197850586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643FB46-D58A-E0BD-A98A-C0BE9719EF61}"/>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53363166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descr="How can we differentiate between first and second heart sounds on the basis  of their relation with pulse? - Quora">
            <a:extLst>
              <a:ext uri="{FF2B5EF4-FFF2-40B4-BE49-F238E27FC236}">
                <a16:creationId xmlns:a16="http://schemas.microsoft.com/office/drawing/2014/main" id="{8FE4AB72-836B-C9D6-506F-B2417CD76A0E}"/>
              </a:ext>
            </a:extLst>
          </p:cNvPr>
          <p:cNvPicPr>
            <a:picLocks noGrp="1" noChangeAspect="1" noChangeArrowheads="1"/>
          </p:cNvPicPr>
          <p:nvPr>
            <p:ph type="pic" sz="quarter" idx="14"/>
          </p:nvPr>
        </p:nvPicPr>
        <p:blipFill rotWithShape="1">
          <a:blip r:embed="rId3">
            <a:extLst>
              <a:ext uri="{28A0092B-C50C-407E-A947-70E740481C1C}">
                <a14:useLocalDpi xmlns:a14="http://schemas.microsoft.com/office/drawing/2010/main" val="0"/>
              </a:ext>
            </a:extLst>
          </a:blip>
          <a:srcRect t="10650" b="12435"/>
          <a:stretch/>
        </p:blipFill>
        <p:spPr bwMode="auto">
          <a:xfrm>
            <a:off x="2773205" y="643466"/>
            <a:ext cx="6645589" cy="5571067"/>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a:extLst>
              <a:ext uri="{FF2B5EF4-FFF2-40B4-BE49-F238E27FC236}">
                <a16:creationId xmlns:a16="http://schemas.microsoft.com/office/drawing/2014/main" id="{B37A3D5C-C553-A1D9-3AA8-DDDB8FD615AB}"/>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3A98EE3D-8CD1-4C3F-BD1C-C98C9596463C}" type="slidenum">
              <a:rPr lang="en-US" smtClean="0">
                <a:solidFill>
                  <a:schemeClr val="tx1">
                    <a:tint val="75000"/>
                  </a:schemeClr>
                </a:solidFill>
              </a:rPr>
              <a:pPr>
                <a:spcAft>
                  <a:spcPts val="600"/>
                </a:spcAft>
              </a:pPr>
              <a:t>53</a:t>
            </a:fld>
            <a:endParaRPr lang="en-US">
              <a:solidFill>
                <a:schemeClr val="tx1">
                  <a:tint val="75000"/>
                </a:schemeClr>
              </a:solidFill>
            </a:endParaRPr>
          </a:p>
        </p:txBody>
      </p:sp>
    </p:spTree>
    <p:extLst>
      <p:ext uri="{BB962C8B-B14F-4D97-AF65-F5344CB8AC3E}">
        <p14:creationId xmlns:p14="http://schemas.microsoft.com/office/powerpoint/2010/main" val="179218451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D3F324C9-3822-22B8-4D88-DAF9645F6EDD}"/>
              </a:ext>
            </a:extLst>
          </p:cNvPr>
          <p:cNvSpPr>
            <a:spLocks noGrp="1"/>
          </p:cNvSpPr>
          <p:nvPr>
            <p:ph type="ftr" sz="quarter" idx="11"/>
          </p:nvPr>
        </p:nvSpPr>
        <p:spPr>
          <a:xfrm>
            <a:off x="1042155" y="4438952"/>
            <a:ext cx="2467507" cy="1061272"/>
          </a:xfrm>
        </p:spPr>
        <p:txBody>
          <a:bodyPr/>
          <a:lstStyle/>
          <a:p>
            <a:r>
              <a:rPr lang="en-US" sz="1800" b="1"/>
              <a:t>Right Atrium</a:t>
            </a:r>
          </a:p>
          <a:p>
            <a:pPr marL="171450" indent="-171450">
              <a:buFont typeface="Arial"/>
              <a:buChar char="•"/>
            </a:pPr>
            <a:r>
              <a:rPr lang="en-US" sz="1800"/>
              <a:t>Tricuspid Valve</a:t>
            </a:r>
          </a:p>
          <a:p>
            <a:endParaRPr lang="en-US" sz="1800"/>
          </a:p>
          <a:p>
            <a:endParaRPr lang="en-US" sz="1800"/>
          </a:p>
          <a:p>
            <a:endParaRPr lang="en-US" sz="1800"/>
          </a:p>
          <a:p>
            <a:r>
              <a:rPr lang="en-US" sz="1800" b="1"/>
              <a:t>Right ventricle</a:t>
            </a:r>
            <a:endParaRPr lang="en-US" b="1"/>
          </a:p>
          <a:p>
            <a:pPr marL="171450" indent="-171450">
              <a:buFont typeface="Arial"/>
              <a:buChar char="•"/>
            </a:pPr>
            <a:r>
              <a:rPr lang="en-US" sz="1800"/>
              <a:t>Pulmonary Valve</a:t>
            </a:r>
          </a:p>
          <a:p>
            <a:endParaRPr lang="en-US" sz="1800"/>
          </a:p>
          <a:p>
            <a:r>
              <a:rPr lang="en-US" sz="1800"/>
              <a:t>To</a:t>
            </a:r>
            <a:r>
              <a:rPr lang="en-US" sz="1800" b="1"/>
              <a:t> Lungs</a:t>
            </a:r>
          </a:p>
          <a:p>
            <a:pPr marL="171450" indent="-171450">
              <a:buFont typeface="Arial"/>
              <a:buChar char="•"/>
            </a:pPr>
            <a:endParaRPr lang="en-US" sz="1800"/>
          </a:p>
          <a:p>
            <a:endParaRPr lang="en-US" sz="1800"/>
          </a:p>
        </p:txBody>
      </p:sp>
      <p:sp>
        <p:nvSpPr>
          <p:cNvPr id="7" name="Slide Number Placeholder 6">
            <a:extLst>
              <a:ext uri="{FF2B5EF4-FFF2-40B4-BE49-F238E27FC236}">
                <a16:creationId xmlns:a16="http://schemas.microsoft.com/office/drawing/2014/main" id="{B7D5556C-5D90-3959-C296-519FBD6DD350}"/>
              </a:ext>
            </a:extLst>
          </p:cNvPr>
          <p:cNvSpPr>
            <a:spLocks noGrp="1"/>
          </p:cNvSpPr>
          <p:nvPr>
            <p:ph type="sldNum" sz="quarter" idx="12"/>
          </p:nvPr>
        </p:nvSpPr>
        <p:spPr/>
        <p:txBody>
          <a:bodyPr/>
          <a:lstStyle/>
          <a:p>
            <a:fld id="{3A98EE3D-8CD1-4C3F-BD1C-C98C9596463C}" type="slidenum">
              <a:rPr lang="en-US" smtClean="0"/>
              <a:t>54</a:t>
            </a:fld>
            <a:endParaRPr lang="en-US"/>
          </a:p>
        </p:txBody>
      </p:sp>
      <p:pic>
        <p:nvPicPr>
          <p:cNvPr id="8" name="Picture 7" descr="A drawing of a heart&#10;&#10;AI-generated content may be incorrect.">
            <a:extLst>
              <a:ext uri="{FF2B5EF4-FFF2-40B4-BE49-F238E27FC236}">
                <a16:creationId xmlns:a16="http://schemas.microsoft.com/office/drawing/2014/main" id="{1DAB2C3D-98D6-C219-F28B-C8A2BB69092A}"/>
              </a:ext>
            </a:extLst>
          </p:cNvPr>
          <p:cNvPicPr>
            <a:picLocks noChangeAspect="1"/>
          </p:cNvPicPr>
          <p:nvPr/>
        </p:nvPicPr>
        <p:blipFill>
          <a:blip r:embed="rId3"/>
          <a:stretch>
            <a:fillRect/>
          </a:stretch>
        </p:blipFill>
        <p:spPr>
          <a:xfrm>
            <a:off x="3503611" y="561524"/>
            <a:ext cx="4650806" cy="6299771"/>
          </a:xfrm>
          <a:prstGeom prst="rect">
            <a:avLst/>
          </a:prstGeom>
        </p:spPr>
      </p:pic>
      <p:sp>
        <p:nvSpPr>
          <p:cNvPr id="10" name="Footer Placeholder 5">
            <a:extLst>
              <a:ext uri="{FF2B5EF4-FFF2-40B4-BE49-F238E27FC236}">
                <a16:creationId xmlns:a16="http://schemas.microsoft.com/office/drawing/2014/main" id="{F814552D-0C34-81ED-A9D1-00FC8C7FD44A}"/>
              </a:ext>
            </a:extLst>
          </p:cNvPr>
          <p:cNvSpPr txBox="1">
            <a:spLocks/>
          </p:cNvSpPr>
          <p:nvPr/>
        </p:nvSpPr>
        <p:spPr>
          <a:xfrm>
            <a:off x="8616998" y="3180241"/>
            <a:ext cx="2467507" cy="1061272"/>
          </a:xfrm>
          <a:prstGeom prst="rect">
            <a:avLst/>
          </a:prstGeom>
        </p:spPr>
        <p:txBody>
          <a:bodyPr vert="horz" lIns="91440" tIns="45720" rIns="91440" bIns="45720" rtlCol="0" anchor="ctr"/>
          <a:lstStyle>
            <a:defPPr>
              <a:defRPr lang="en-US"/>
            </a:defPPr>
            <a:lvl1pPr marL="0" algn="l" defTabSz="457200" rtl="0" eaLnBrk="1" latinLnBrk="0" hangingPunct="1">
              <a:defRPr sz="900" kern="1200" cap="all">
                <a:solidFill>
                  <a:schemeClr val="tx1">
                    <a:lumMod val="75000"/>
                    <a:lumOff val="2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800"/>
              <a:t>From</a:t>
            </a:r>
            <a:r>
              <a:rPr lang="en-US" sz="1800" b="1"/>
              <a:t> Lungs</a:t>
            </a:r>
            <a:endParaRPr lang="en-US"/>
          </a:p>
          <a:p>
            <a:endParaRPr lang="en-US" sz="1800" b="1"/>
          </a:p>
          <a:p>
            <a:endParaRPr lang="en-US" sz="1800" b="1"/>
          </a:p>
          <a:p>
            <a:endParaRPr lang="en-US" sz="1800" b="1"/>
          </a:p>
          <a:p>
            <a:r>
              <a:rPr lang="en-US" sz="1800" b="1"/>
              <a:t>Left Atrium</a:t>
            </a:r>
            <a:endParaRPr lang="en-US"/>
          </a:p>
          <a:p>
            <a:pPr marL="171450" indent="-171450">
              <a:buFont typeface="Arial"/>
              <a:buChar char="•"/>
            </a:pPr>
            <a:r>
              <a:rPr lang="en-US" sz="1800"/>
              <a:t>Mitral Valve</a:t>
            </a:r>
          </a:p>
          <a:p>
            <a:endParaRPr lang="en-US" sz="1800"/>
          </a:p>
          <a:p>
            <a:endParaRPr lang="en-US" sz="1800"/>
          </a:p>
          <a:p>
            <a:endParaRPr lang="en-US" sz="1800"/>
          </a:p>
          <a:p>
            <a:r>
              <a:rPr lang="en-US" sz="1800" b="1"/>
              <a:t>Left ventricle</a:t>
            </a:r>
            <a:endParaRPr lang="en-US" b="1"/>
          </a:p>
          <a:p>
            <a:pPr marL="171450" indent="-171450">
              <a:buFont typeface="Arial"/>
              <a:buChar char="•"/>
            </a:pPr>
            <a:r>
              <a:rPr lang="en-US" sz="1800"/>
              <a:t>Aortic valve</a:t>
            </a:r>
          </a:p>
          <a:p>
            <a:endParaRPr lang="en-US" sz="1800"/>
          </a:p>
          <a:p>
            <a:endParaRPr lang="en-US" sz="1800"/>
          </a:p>
        </p:txBody>
      </p:sp>
      <p:sp>
        <p:nvSpPr>
          <p:cNvPr id="4" name="TextBox 3">
            <a:extLst>
              <a:ext uri="{FF2B5EF4-FFF2-40B4-BE49-F238E27FC236}">
                <a16:creationId xmlns:a16="http://schemas.microsoft.com/office/drawing/2014/main" id="{4D15B416-68D2-6C94-BFAB-58D2AF2F52F5}"/>
              </a:ext>
            </a:extLst>
          </p:cNvPr>
          <p:cNvSpPr txBox="1"/>
          <p:nvPr/>
        </p:nvSpPr>
        <p:spPr>
          <a:xfrm>
            <a:off x="-5750" y="6607835"/>
            <a:ext cx="789029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900" cap="all">
                <a:solidFill>
                  <a:srgbClr val="404040"/>
                </a:solidFill>
              </a:rPr>
              <a:t>image Retrieved from mage Retrieved from https://www.lumoslearning.com/llwp/minid-maps/192/circulatory-system.html</a:t>
            </a:r>
            <a:endParaRPr lang="en-US" sz="900" cap="all">
              <a:solidFill>
                <a:srgbClr val="000000"/>
              </a:solidFill>
            </a:endParaRPr>
          </a:p>
          <a:p>
            <a:endParaRPr lang="en-US" sz="900" cap="all">
              <a:solidFill>
                <a:srgbClr val="404040"/>
              </a:solidFill>
            </a:endParaRPr>
          </a:p>
        </p:txBody>
      </p:sp>
    </p:spTree>
    <p:extLst>
      <p:ext uri="{BB962C8B-B14F-4D97-AF65-F5344CB8AC3E}">
        <p14:creationId xmlns:p14="http://schemas.microsoft.com/office/powerpoint/2010/main" val="80064295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18873D23-2DCF-4B31-A009-95721C06E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13EF075-D4EF-4929-ADBC-91B27DA199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6" name="Group 15">
            <a:extLst>
              <a:ext uri="{FF2B5EF4-FFF2-40B4-BE49-F238E27FC236}">
                <a16:creationId xmlns:a16="http://schemas.microsoft.com/office/drawing/2014/main" id="{DAA26DFA-AAB2-4973-9C17-16D587C7B1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1863" y="508838"/>
            <a:ext cx="5217958" cy="6239661"/>
            <a:chOff x="-19221" y="251144"/>
            <a:chExt cx="5217958" cy="6239661"/>
          </a:xfrm>
        </p:grpSpPr>
        <p:sp>
          <p:nvSpPr>
            <p:cNvPr id="17" name="Freeform: Shape 16">
              <a:extLst>
                <a:ext uri="{FF2B5EF4-FFF2-40B4-BE49-F238E27FC236}">
                  <a16:creationId xmlns:a16="http://schemas.microsoft.com/office/drawing/2014/main" id="{3F407F11-7321-4BF6-8536-CCE8E34245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06AC5DCC-C3CC-4FD5-AD4E-13A1BE5F7F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4BBCC2F4-EFA7-4AF4-B538-AC4022D90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9">
              <a:extLst>
                <a:ext uri="{FF2B5EF4-FFF2-40B4-BE49-F238E27FC236}">
                  <a16:creationId xmlns:a16="http://schemas.microsoft.com/office/drawing/2014/main" id="{2A9D1364-B6A3-44CB-9FBA-C528F0CE9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AA70E456-EBBF-0074-0856-220C973867AA}"/>
              </a:ext>
            </a:extLst>
          </p:cNvPr>
          <p:cNvSpPr>
            <a:spLocks noGrp="1"/>
          </p:cNvSpPr>
          <p:nvPr>
            <p:ph type="ctrTitle"/>
          </p:nvPr>
        </p:nvSpPr>
        <p:spPr>
          <a:xfrm>
            <a:off x="640080" y="1243013"/>
            <a:ext cx="3855720" cy="4371974"/>
          </a:xfrm>
        </p:spPr>
        <p:txBody>
          <a:bodyPr vert="horz" lIns="91440" tIns="45720" rIns="91440" bIns="45720" rtlCol="0" anchor="ctr">
            <a:normAutofit/>
          </a:bodyPr>
          <a:lstStyle/>
          <a:p>
            <a:r>
              <a:rPr lang="en-US" b="1" kern="1200" dirty="0">
                <a:solidFill>
                  <a:schemeClr val="accent1"/>
                </a:solidFill>
                <a:latin typeface="+mj-lt"/>
                <a:ea typeface="+mj-ea"/>
                <a:cs typeface="+mj-cs"/>
              </a:rPr>
              <a:t>Palpate</a:t>
            </a:r>
          </a:p>
        </p:txBody>
      </p:sp>
      <p:sp>
        <p:nvSpPr>
          <p:cNvPr id="3" name="Subtitle 2">
            <a:extLst>
              <a:ext uri="{FF2B5EF4-FFF2-40B4-BE49-F238E27FC236}">
                <a16:creationId xmlns:a16="http://schemas.microsoft.com/office/drawing/2014/main" id="{B9DDFDAF-6BF8-3FB0-D302-260AED3E407B}"/>
              </a:ext>
            </a:extLst>
          </p:cNvPr>
          <p:cNvSpPr>
            <a:spLocks noGrp="1"/>
          </p:cNvSpPr>
          <p:nvPr>
            <p:ph type="subTitle" idx="1"/>
          </p:nvPr>
        </p:nvSpPr>
        <p:spPr>
          <a:xfrm>
            <a:off x="6172200" y="804672"/>
            <a:ext cx="5221224" cy="5230368"/>
          </a:xfrm>
        </p:spPr>
        <p:txBody>
          <a:bodyPr vert="horz" lIns="91440" tIns="45720" rIns="91440" bIns="45720" rtlCol="0" anchor="ctr">
            <a:normAutofit/>
          </a:bodyPr>
          <a:lstStyle/>
          <a:p>
            <a:pPr marL="305435" indent="-228600">
              <a:buFont typeface="Arial" panose="020B0604020202020204" pitchFamily="34" charset="0"/>
              <a:buChar char="•"/>
            </a:pPr>
            <a:r>
              <a:rPr lang="en-US" dirty="0">
                <a:solidFill>
                  <a:schemeClr val="accent1"/>
                </a:solidFill>
              </a:rPr>
              <a:t>Peripheral Pulses</a:t>
            </a:r>
          </a:p>
          <a:p>
            <a:pPr marL="305435" indent="-228600">
              <a:buFont typeface="Arial" panose="020B0604020202020204" pitchFamily="34" charset="0"/>
              <a:buChar char="•"/>
            </a:pPr>
            <a:r>
              <a:rPr lang="en-US" dirty="0">
                <a:solidFill>
                  <a:schemeClr val="accent1"/>
                </a:solidFill>
              </a:rPr>
              <a:t>Cap Refill</a:t>
            </a:r>
          </a:p>
          <a:p>
            <a:pPr marL="305435" indent="-228600">
              <a:buFont typeface="Arial" panose="020B0604020202020204" pitchFamily="34" charset="0"/>
              <a:buChar char="•"/>
            </a:pPr>
            <a:r>
              <a:rPr lang="en-US" dirty="0">
                <a:solidFill>
                  <a:schemeClr val="accent1"/>
                </a:solidFill>
              </a:rPr>
              <a:t>Temperature</a:t>
            </a:r>
          </a:p>
          <a:p>
            <a:pPr marL="305435" indent="-228600">
              <a:buFont typeface="Arial" panose="020B0604020202020204" pitchFamily="34" charset="0"/>
              <a:buChar char="•"/>
            </a:pPr>
            <a:r>
              <a:rPr lang="en-US" dirty="0">
                <a:solidFill>
                  <a:schemeClr val="accent1"/>
                </a:solidFill>
              </a:rPr>
              <a:t>Skin Colour</a:t>
            </a:r>
          </a:p>
          <a:p>
            <a:pPr marL="305435" indent="-228600">
              <a:buFont typeface="Arial" panose="020B0604020202020204" pitchFamily="34" charset="0"/>
              <a:buChar char="•"/>
            </a:pPr>
            <a:r>
              <a:rPr lang="en-US" dirty="0">
                <a:solidFill>
                  <a:schemeClr val="accent1"/>
                </a:solidFill>
              </a:rPr>
              <a:t>Skin Turgor</a:t>
            </a:r>
          </a:p>
          <a:p>
            <a:pPr marL="305435" indent="-228600">
              <a:buFont typeface="Arial" panose="020B0604020202020204" pitchFamily="34" charset="0"/>
              <a:buChar char="•"/>
            </a:pPr>
            <a:r>
              <a:rPr lang="en-US" dirty="0">
                <a:solidFill>
                  <a:schemeClr val="accent1"/>
                </a:solidFill>
              </a:rPr>
              <a:t>Edema</a:t>
            </a:r>
          </a:p>
          <a:p>
            <a:pPr indent="-228600">
              <a:buFont typeface="Arial" panose="020B0604020202020204" pitchFamily="34" charset="0"/>
              <a:buChar char="•"/>
            </a:pPr>
            <a:endParaRPr lang="en-US" sz="1800" dirty="0">
              <a:solidFill>
                <a:schemeClr val="tx2"/>
              </a:solidFill>
            </a:endParaRPr>
          </a:p>
        </p:txBody>
      </p:sp>
      <p:sp>
        <p:nvSpPr>
          <p:cNvPr id="8" name="TextBox 7">
            <a:extLst>
              <a:ext uri="{FF2B5EF4-FFF2-40B4-BE49-F238E27FC236}">
                <a16:creationId xmlns:a16="http://schemas.microsoft.com/office/drawing/2014/main" id="{1E2E0C62-9563-B919-6374-6B47B0D8C7B4}"/>
              </a:ext>
            </a:extLst>
          </p:cNvPr>
          <p:cNvSpPr txBox="1"/>
          <p:nvPr/>
        </p:nvSpPr>
        <p:spPr>
          <a:xfrm>
            <a:off x="8634664" y="6409945"/>
            <a:ext cx="6104020" cy="338554"/>
          </a:xfrm>
          <a:prstGeom prst="rect">
            <a:avLst/>
          </a:prstGeom>
          <a:noFill/>
        </p:spPr>
        <p:txBody>
          <a:bodyPr wrap="square">
            <a:spAutoFit/>
          </a:bodyPr>
          <a:lstStyle/>
          <a:p>
            <a:r>
              <a:rPr lang="en-US" sz="1600" b="0" i="0" u="none" strike="noStrike" baseline="0" dirty="0">
                <a:solidFill>
                  <a:schemeClr val="accent1"/>
                </a:solidFill>
                <a:latin typeface="Aptos"/>
              </a:rPr>
              <a:t>(Jarvis et al., 2024</a:t>
            </a:r>
            <a:r>
              <a:rPr lang="en-US" sz="1600" dirty="0">
                <a:solidFill>
                  <a:schemeClr val="accent1"/>
                </a:solidFill>
                <a:latin typeface="Aptos"/>
              </a:rPr>
              <a:t>; </a:t>
            </a:r>
            <a:r>
              <a:rPr lang="en-US" sz="1600" dirty="0">
                <a:solidFill>
                  <a:schemeClr val="accent1"/>
                </a:solidFill>
              </a:rPr>
              <a:t>Urden et al., 2018)</a:t>
            </a:r>
            <a:r>
              <a:rPr lang="en-US" sz="1600" b="0" i="0" dirty="0">
                <a:solidFill>
                  <a:schemeClr val="accent1"/>
                </a:solidFill>
                <a:latin typeface="Aptos"/>
                <a:ea typeface="Times New Roman"/>
                <a:cs typeface="Times New Roman"/>
              </a:rPr>
              <a:t>​</a:t>
            </a:r>
            <a:endParaRPr lang="en-US" sz="1600" dirty="0">
              <a:solidFill>
                <a:schemeClr val="accent1"/>
              </a:solidFill>
              <a:latin typeface="Aptos"/>
            </a:endParaRPr>
          </a:p>
        </p:txBody>
      </p:sp>
    </p:spTree>
    <p:extLst>
      <p:ext uri="{BB962C8B-B14F-4D97-AF65-F5344CB8AC3E}">
        <p14:creationId xmlns:p14="http://schemas.microsoft.com/office/powerpoint/2010/main" val="127397732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AEDEFDE5-5506-EA88-26B1-BCBE7936000D}"/>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41D8A367-8B54-2612-C576-C6824F3F66FA}"/>
              </a:ext>
            </a:extLst>
          </p:cNvPr>
          <p:cNvSpPr>
            <a:spLocks noGrp="1"/>
          </p:cNvSpPr>
          <p:nvPr>
            <p:ph type="sldNum" sz="quarter" idx="12"/>
          </p:nvPr>
        </p:nvSpPr>
        <p:spPr/>
        <p:txBody>
          <a:bodyPr/>
          <a:lstStyle/>
          <a:p>
            <a:fld id="{3A98EE3D-8CD1-4C3F-BD1C-C98C9596463C}" type="slidenum">
              <a:rPr lang="en-US" smtClean="0"/>
              <a:t>56</a:t>
            </a:fld>
            <a:endParaRPr lang="en-US"/>
          </a:p>
        </p:txBody>
      </p:sp>
      <p:pic>
        <p:nvPicPr>
          <p:cNvPr id="11" name="Picture 10" descr="No alternative text description for this image">
            <a:extLst>
              <a:ext uri="{FF2B5EF4-FFF2-40B4-BE49-F238E27FC236}">
                <a16:creationId xmlns:a16="http://schemas.microsoft.com/office/drawing/2014/main" id="{C7CF9D51-C31F-6939-D5FD-6B1C29975EE3}"/>
              </a:ext>
            </a:extLst>
          </p:cNvPr>
          <p:cNvPicPr>
            <a:picLocks noChangeAspect="1"/>
          </p:cNvPicPr>
          <p:nvPr/>
        </p:nvPicPr>
        <p:blipFill>
          <a:blip r:embed="rId2"/>
          <a:stretch>
            <a:fillRect/>
          </a:stretch>
        </p:blipFill>
        <p:spPr>
          <a:xfrm>
            <a:off x="1524000" y="0"/>
            <a:ext cx="9144000" cy="6858000"/>
          </a:xfrm>
          <a:prstGeom prst="rect">
            <a:avLst/>
          </a:prstGeom>
        </p:spPr>
      </p:pic>
    </p:spTree>
    <p:extLst>
      <p:ext uri="{BB962C8B-B14F-4D97-AF65-F5344CB8AC3E}">
        <p14:creationId xmlns:p14="http://schemas.microsoft.com/office/powerpoint/2010/main" val="67522091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19C142-C0A6-1924-E385-D3BBCF44F0F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AD376727-3163-D9E7-3930-4AE15C3F51FC}"/>
              </a:ext>
            </a:extLst>
          </p:cNvPr>
          <p:cNvSpPr>
            <a:spLocks noGrp="1"/>
          </p:cNvSpPr>
          <p:nvPr>
            <p:ph type="body" idx="1"/>
          </p:nvPr>
        </p:nvSpPr>
        <p:spPr>
          <a:xfrm>
            <a:off x="1613444" y="2632308"/>
            <a:ext cx="8965046" cy="4060000"/>
          </a:xfrm>
        </p:spPr>
        <p:txBody>
          <a:bodyPr spcFirstLastPara="1" vert="horz" lIns="91440" tIns="45720" rIns="91440" bIns="45720" rtlCol="0" anchor="t">
            <a:noAutofit/>
          </a:bodyPr>
          <a:lstStyle/>
          <a:p>
            <a:pPr marL="608965" indent="-575310"/>
            <a:r>
              <a:rPr lang="en-US" sz="7200" b="1" i="0" dirty="0">
                <a:solidFill>
                  <a:schemeClr val="accent1"/>
                </a:solidFill>
                <a:latin typeface="Aptos"/>
                <a:cs typeface="Times New Roman"/>
              </a:rPr>
              <a:t>Gastro-Intestinal System</a:t>
            </a:r>
          </a:p>
        </p:txBody>
      </p:sp>
      <p:sp>
        <p:nvSpPr>
          <p:cNvPr id="4" name="Rectangle 3">
            <a:extLst>
              <a:ext uri="{FF2B5EF4-FFF2-40B4-BE49-F238E27FC236}">
                <a16:creationId xmlns:a16="http://schemas.microsoft.com/office/drawing/2014/main" id="{0C42D236-01CE-743B-43BE-054A00F6C2A8}"/>
              </a:ext>
            </a:extLst>
          </p:cNvPr>
          <p:cNvSpPr/>
          <p:nvPr/>
        </p:nvSpPr>
        <p:spPr>
          <a:xfrm>
            <a:off x="5384800" y="584200"/>
            <a:ext cx="1422400" cy="12192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264427313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6634B34D-850C-0050-998D-9E27043603B9}"/>
              </a:ext>
            </a:extLst>
          </p:cNvPr>
          <p:cNvPicPr>
            <a:picLocks noChangeAspect="1"/>
          </p:cNvPicPr>
          <p:nvPr/>
        </p:nvPicPr>
        <p:blipFill>
          <a:blip r:embed="rId3"/>
          <a:srcRect b="6306"/>
          <a:stretch>
            <a:fillRect/>
          </a:stretch>
        </p:blipFill>
        <p:spPr>
          <a:xfrm>
            <a:off x="457200" y="457200"/>
            <a:ext cx="11277600" cy="5943600"/>
          </a:xfrm>
          <a:prstGeom prst="rect">
            <a:avLst/>
          </a:prstGeom>
        </p:spPr>
      </p:pic>
    </p:spTree>
    <p:extLst>
      <p:ext uri="{BB962C8B-B14F-4D97-AF65-F5344CB8AC3E}">
        <p14:creationId xmlns:p14="http://schemas.microsoft.com/office/powerpoint/2010/main" val="120403898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3C4D73-A8BD-6C7C-BC6B-D542E3525912}"/>
              </a:ext>
            </a:extLst>
          </p:cNvPr>
          <p:cNvSpPr>
            <a:spLocks noGrp="1"/>
          </p:cNvSpPr>
          <p:nvPr>
            <p:ph type="title"/>
          </p:nvPr>
        </p:nvSpPr>
        <p:spPr>
          <a:xfrm>
            <a:off x="1175084" y="2766218"/>
            <a:ext cx="4535905" cy="1325563"/>
          </a:xfrm>
        </p:spPr>
        <p:txBody>
          <a:bodyPr anchor="ctr">
            <a:normAutofit/>
          </a:bodyPr>
          <a:lstStyle/>
          <a:p>
            <a:r>
              <a:rPr lang="en-US" b="1" dirty="0">
                <a:solidFill>
                  <a:schemeClr val="accent1"/>
                </a:solidFill>
              </a:rPr>
              <a:t>Objective Data</a:t>
            </a:r>
          </a:p>
        </p:txBody>
      </p:sp>
      <p:graphicFrame>
        <p:nvGraphicFramePr>
          <p:cNvPr id="5" name="Text Placeholder 2">
            <a:extLst>
              <a:ext uri="{FF2B5EF4-FFF2-40B4-BE49-F238E27FC236}">
                <a16:creationId xmlns:a16="http://schemas.microsoft.com/office/drawing/2014/main" id="{245252A5-606F-2E15-7AD5-4A2B26C20733}"/>
              </a:ext>
            </a:extLst>
          </p:cNvPr>
          <p:cNvGraphicFramePr/>
          <p:nvPr>
            <p:extLst>
              <p:ext uri="{D42A27DB-BD31-4B8C-83A1-F6EECF244321}">
                <p14:modId xmlns:p14="http://schemas.microsoft.com/office/powerpoint/2010/main" val="2825109212"/>
              </p:ext>
            </p:extLst>
          </p:nvPr>
        </p:nvGraphicFramePr>
        <p:xfrm>
          <a:off x="6096000" y="1253331"/>
          <a:ext cx="5181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24F5782D-DA0E-270C-E6F1-136532E6BA35}"/>
              </a:ext>
            </a:extLst>
          </p:cNvPr>
          <p:cNvSpPr txBox="1"/>
          <p:nvPr/>
        </p:nvSpPr>
        <p:spPr>
          <a:xfrm>
            <a:off x="10449104" y="6550223"/>
            <a:ext cx="1656992" cy="307777"/>
          </a:xfrm>
          <a:prstGeom prst="rect">
            <a:avLst/>
          </a:prstGeom>
          <a:noFill/>
        </p:spPr>
        <p:txBody>
          <a:bodyPr wrap="none" rtlCol="0">
            <a:spAutoFit/>
          </a:bodyPr>
          <a:lstStyle/>
          <a:p>
            <a:r>
              <a:rPr lang="en-US" sz="1400" dirty="0">
                <a:solidFill>
                  <a:schemeClr val="accent1"/>
                </a:solidFill>
              </a:rPr>
              <a:t>(Urden et al., 2018)</a:t>
            </a:r>
          </a:p>
        </p:txBody>
      </p:sp>
    </p:spTree>
    <p:extLst>
      <p:ext uri="{BB962C8B-B14F-4D97-AF65-F5344CB8AC3E}">
        <p14:creationId xmlns:p14="http://schemas.microsoft.com/office/powerpoint/2010/main" val="193495714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3">
            <a:extLst>
              <a:ext uri="{FF2B5EF4-FFF2-40B4-BE49-F238E27FC236}">
                <a16:creationId xmlns:a16="http://schemas.microsoft.com/office/drawing/2014/main" id="{D662CE48-5EEB-B644-7E84-7A148E53F220}"/>
              </a:ext>
            </a:extLst>
          </p:cNvPr>
          <p:cNvSpPr>
            <a:spLocks noGrp="1"/>
          </p:cNvSpPr>
          <p:nvPr>
            <p:ph type="body" sz="half" idx="2"/>
          </p:nvPr>
        </p:nvSpPr>
        <p:spPr>
          <a:xfrm>
            <a:off x="767857" y="2836654"/>
            <a:ext cx="3031852" cy="3001392"/>
          </a:xfrm>
        </p:spPr>
        <p:txBody>
          <a:bodyPr>
            <a:normAutofit/>
          </a:bodyPr>
          <a:lstStyle/>
          <a:p>
            <a:r>
              <a:rPr lang="en-US" sz="4000" dirty="0">
                <a:solidFill>
                  <a:schemeClr val="accent1"/>
                </a:solidFill>
              </a:rPr>
              <a:t>INSPECT</a:t>
            </a:r>
          </a:p>
          <a:p>
            <a:endParaRPr lang="en-US" sz="2000" dirty="0"/>
          </a:p>
        </p:txBody>
      </p:sp>
      <p:graphicFrame>
        <p:nvGraphicFramePr>
          <p:cNvPr id="9" name="Picture Placeholder 3">
            <a:extLst>
              <a:ext uri="{FF2B5EF4-FFF2-40B4-BE49-F238E27FC236}">
                <a16:creationId xmlns:a16="http://schemas.microsoft.com/office/drawing/2014/main" id="{BEA90F4B-A7B9-19D8-296C-68E97D9620CE}"/>
              </a:ext>
            </a:extLst>
          </p:cNvPr>
          <p:cNvGraphicFramePr/>
          <p:nvPr>
            <p:extLst>
              <p:ext uri="{D42A27DB-BD31-4B8C-83A1-F6EECF244321}">
                <p14:modId xmlns:p14="http://schemas.microsoft.com/office/powerpoint/2010/main" val="917044625"/>
              </p:ext>
            </p:extLst>
          </p:nvPr>
        </p:nvGraphicFramePr>
        <p:xfrm>
          <a:off x="4900928" y="1179829"/>
          <a:ext cx="6650991" cy="46582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374C58E1-1D37-9108-9B8D-CBF8786ECC7F}"/>
              </a:ext>
            </a:extLst>
          </p:cNvPr>
          <p:cNvSpPr txBox="1"/>
          <p:nvPr/>
        </p:nvSpPr>
        <p:spPr>
          <a:xfrm>
            <a:off x="10315074" y="6519446"/>
            <a:ext cx="6096000" cy="338554"/>
          </a:xfrm>
          <a:prstGeom prst="rect">
            <a:avLst/>
          </a:prstGeom>
          <a:noFill/>
        </p:spPr>
        <p:txBody>
          <a:bodyPr wrap="square">
            <a:spAutoFit/>
          </a:bodyPr>
          <a:lstStyle/>
          <a:p>
            <a:r>
              <a:rPr lang="en-US" sz="1600" b="0" i="0" u="none" strike="noStrike" baseline="0" dirty="0">
                <a:solidFill>
                  <a:schemeClr val="accent1"/>
                </a:solidFill>
                <a:latin typeface="Aptos"/>
              </a:rPr>
              <a:t>(Jarvis et al., 2024</a:t>
            </a:r>
            <a:r>
              <a:rPr lang="en-US" sz="1600" dirty="0">
                <a:solidFill>
                  <a:schemeClr val="accent1"/>
                </a:solidFill>
              </a:rPr>
              <a:t>)</a:t>
            </a:r>
            <a:r>
              <a:rPr lang="en-US" sz="1600" b="0" i="0" dirty="0">
                <a:solidFill>
                  <a:schemeClr val="accent1"/>
                </a:solidFill>
                <a:latin typeface="Aptos"/>
                <a:ea typeface="Times New Roman"/>
                <a:cs typeface="Times New Roman"/>
              </a:rPr>
              <a:t>​</a:t>
            </a:r>
            <a:endParaRPr lang="en-US" sz="1600" dirty="0">
              <a:solidFill>
                <a:schemeClr val="accent1"/>
              </a:solidFill>
              <a:latin typeface="Aptos"/>
            </a:endParaRPr>
          </a:p>
        </p:txBody>
      </p:sp>
    </p:spTree>
    <p:extLst>
      <p:ext uri="{BB962C8B-B14F-4D97-AF65-F5344CB8AC3E}">
        <p14:creationId xmlns:p14="http://schemas.microsoft.com/office/powerpoint/2010/main" val="173842051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icture Placeholder 3">
            <a:extLst>
              <a:ext uri="{FF2B5EF4-FFF2-40B4-BE49-F238E27FC236}">
                <a16:creationId xmlns:a16="http://schemas.microsoft.com/office/drawing/2014/main" id="{39B4D9CC-EA0E-CC21-D162-0F4F103674BC}"/>
              </a:ext>
            </a:extLst>
          </p:cNvPr>
          <p:cNvSpPr txBox="1">
            <a:spLocks/>
          </p:cNvSpPr>
          <p:nvPr/>
        </p:nvSpPr>
        <p:spPr>
          <a:xfrm>
            <a:off x="1320750" y="1769718"/>
            <a:ext cx="3031852" cy="3001392"/>
          </a:xfrm>
          <a:prstGeom prst="rect">
            <a:avLst/>
          </a:prstGeom>
        </p:spPr>
        <p:txBody>
          <a:bodyPr vert="horz" lIns="91440" tIns="45720" rIns="91440" bIns="45720" rtlCol="0" anchor="t">
            <a:normAutofit/>
          </a:bodyPr>
          <a:lstStyle>
            <a:lvl1pPr marL="306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800" kern="1200">
                <a:solidFill>
                  <a:schemeClr val="tx1">
                    <a:lumMod val="75000"/>
                    <a:lumOff val="25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600" kern="1200">
                <a:solidFill>
                  <a:schemeClr val="tx1">
                    <a:lumMod val="75000"/>
                    <a:lumOff val="25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200" kern="1200">
                <a:solidFill>
                  <a:schemeClr val="tx1">
                    <a:lumMod val="75000"/>
                    <a:lumOff val="25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2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r>
              <a:rPr lang="en-US" sz="4000" b="1" u="sng" kern="1200" dirty="0">
                <a:solidFill>
                  <a:schemeClr val="accent1"/>
                </a:solidFill>
                <a:latin typeface="+mn-lt"/>
                <a:ea typeface="+mn-ea"/>
                <a:cs typeface="+mn-cs"/>
              </a:rPr>
              <a:t>Auscultate</a:t>
            </a:r>
            <a:r>
              <a:rPr lang="en-US" sz="4000" kern="1200" dirty="0">
                <a:solidFill>
                  <a:schemeClr val="accent1"/>
                </a:solidFill>
                <a:latin typeface="+mn-lt"/>
                <a:ea typeface="+mn-ea"/>
                <a:cs typeface="+mn-cs"/>
              </a:rPr>
              <a:t>	</a:t>
            </a:r>
          </a:p>
          <a:p>
            <a:pPr marL="0" indent="0">
              <a:buNone/>
            </a:pPr>
            <a:r>
              <a:rPr lang="en-US" sz="2800" kern="1200" dirty="0">
                <a:solidFill>
                  <a:schemeClr val="accent1"/>
                </a:solidFill>
                <a:latin typeface="+mn-lt"/>
                <a:ea typeface="+mn-ea"/>
                <a:cs typeface="+mn-cs"/>
              </a:rPr>
              <a:t>Bowel Sounds</a:t>
            </a:r>
          </a:p>
          <a:p>
            <a:pPr marL="0" indent="0">
              <a:buNone/>
            </a:pPr>
            <a:r>
              <a:rPr lang="en-US" sz="2800" kern="1200" dirty="0">
                <a:solidFill>
                  <a:schemeClr val="accent1"/>
                </a:solidFill>
                <a:latin typeface="+mn-lt"/>
                <a:ea typeface="+mn-ea"/>
                <a:cs typeface="+mn-cs"/>
              </a:rPr>
              <a:t>Vascular Sounds</a:t>
            </a:r>
          </a:p>
          <a:p>
            <a:pPr marL="0" indent="0">
              <a:buNone/>
            </a:pPr>
            <a:r>
              <a:rPr lang="en-US" sz="2800" kern="1200" dirty="0">
                <a:solidFill>
                  <a:schemeClr val="accent1"/>
                </a:solidFill>
                <a:latin typeface="+mn-lt"/>
                <a:ea typeface="+mn-ea"/>
                <a:cs typeface="+mn-cs"/>
              </a:rPr>
              <a:t>Friction Rubs</a:t>
            </a:r>
          </a:p>
          <a:p>
            <a:pPr marL="0" indent="0">
              <a:buNone/>
            </a:pPr>
            <a:endParaRPr lang="en-US" sz="1600" kern="1200" dirty="0">
              <a:solidFill>
                <a:srgbClr val="FFFFFF"/>
              </a:solidFill>
              <a:latin typeface="+mn-lt"/>
              <a:ea typeface="+mn-ea"/>
              <a:cs typeface="+mn-cs"/>
            </a:endParaRPr>
          </a:p>
          <a:p>
            <a:pPr marL="0" indent="0">
              <a:buNone/>
            </a:pPr>
            <a:endParaRPr lang="en-US" sz="1600" kern="1200" dirty="0">
              <a:solidFill>
                <a:srgbClr val="FFFFFF"/>
              </a:solidFill>
              <a:latin typeface="+mn-lt"/>
              <a:ea typeface="+mn-ea"/>
              <a:cs typeface="+mn-cs"/>
            </a:endParaRPr>
          </a:p>
          <a:p>
            <a:pPr marL="0" indent="0">
              <a:buNone/>
            </a:pPr>
            <a:endParaRPr lang="en-US" sz="1600" kern="1200" dirty="0">
              <a:solidFill>
                <a:srgbClr val="FFFFFF"/>
              </a:solidFill>
              <a:latin typeface="+mn-lt"/>
              <a:ea typeface="+mn-ea"/>
              <a:cs typeface="+mn-cs"/>
            </a:endParaRPr>
          </a:p>
          <a:p>
            <a:pPr marL="0" indent="0">
              <a:buNone/>
            </a:pPr>
            <a:endParaRPr lang="en-US" sz="1600" kern="1200" dirty="0">
              <a:solidFill>
                <a:srgbClr val="FFFFFF"/>
              </a:solidFill>
              <a:latin typeface="+mn-lt"/>
              <a:ea typeface="+mn-ea"/>
              <a:cs typeface="+mn-cs"/>
            </a:endParaRPr>
          </a:p>
        </p:txBody>
      </p:sp>
      <p:pic>
        <p:nvPicPr>
          <p:cNvPr id="2" name="Picture 1" descr="Auscultate Vascular sounds - Exam 2 Diagram | Quizlet">
            <a:extLst>
              <a:ext uri="{FF2B5EF4-FFF2-40B4-BE49-F238E27FC236}">
                <a16:creationId xmlns:a16="http://schemas.microsoft.com/office/drawing/2014/main" id="{3587B9E7-3774-42F7-7296-477855FE9244}"/>
              </a:ext>
            </a:extLst>
          </p:cNvPr>
          <p:cNvPicPr>
            <a:picLocks noChangeAspect="1"/>
          </p:cNvPicPr>
          <p:nvPr/>
        </p:nvPicPr>
        <p:blipFill>
          <a:blip r:embed="rId3"/>
          <a:srcRect l="4067" r="16264"/>
          <a:stretch>
            <a:fillRect/>
          </a:stretch>
        </p:blipFill>
        <p:spPr>
          <a:xfrm>
            <a:off x="4989093" y="1062301"/>
            <a:ext cx="6657320" cy="4841193"/>
          </a:xfrm>
          <a:prstGeom prst="rect">
            <a:avLst/>
          </a:prstGeom>
        </p:spPr>
      </p:pic>
      <p:sp>
        <p:nvSpPr>
          <p:cNvPr id="5" name="TextBox 4">
            <a:extLst>
              <a:ext uri="{FF2B5EF4-FFF2-40B4-BE49-F238E27FC236}">
                <a16:creationId xmlns:a16="http://schemas.microsoft.com/office/drawing/2014/main" id="{88110864-11B2-9377-89B4-22622F18749C}"/>
              </a:ext>
            </a:extLst>
          </p:cNvPr>
          <p:cNvSpPr txBox="1"/>
          <p:nvPr/>
        </p:nvSpPr>
        <p:spPr>
          <a:xfrm>
            <a:off x="10266947" y="6519446"/>
            <a:ext cx="6096000" cy="338554"/>
          </a:xfrm>
          <a:prstGeom prst="rect">
            <a:avLst/>
          </a:prstGeom>
          <a:noFill/>
        </p:spPr>
        <p:txBody>
          <a:bodyPr wrap="square">
            <a:spAutoFit/>
          </a:bodyPr>
          <a:lstStyle/>
          <a:p>
            <a:r>
              <a:rPr lang="en-US" sz="1600" b="0" i="0" u="none" strike="noStrike" baseline="0" dirty="0">
                <a:solidFill>
                  <a:schemeClr val="accent1"/>
                </a:solidFill>
                <a:latin typeface="Aptos"/>
              </a:rPr>
              <a:t>(Jarvis et al., 2024</a:t>
            </a:r>
            <a:r>
              <a:rPr lang="en-US" sz="1600" dirty="0">
                <a:solidFill>
                  <a:schemeClr val="accent1"/>
                </a:solidFill>
              </a:rPr>
              <a:t>)</a:t>
            </a:r>
            <a:r>
              <a:rPr lang="en-US" sz="1600" b="0" i="0" dirty="0">
                <a:solidFill>
                  <a:schemeClr val="accent1"/>
                </a:solidFill>
                <a:latin typeface="Aptos"/>
                <a:ea typeface="Times New Roman"/>
                <a:cs typeface="Times New Roman"/>
              </a:rPr>
              <a:t>​</a:t>
            </a:r>
            <a:endParaRPr lang="en-US" sz="1600" dirty="0">
              <a:solidFill>
                <a:schemeClr val="accent1"/>
              </a:solidFill>
              <a:latin typeface="Aptos"/>
            </a:endParaRPr>
          </a:p>
        </p:txBody>
      </p:sp>
    </p:spTree>
    <p:extLst>
      <p:ext uri="{BB962C8B-B14F-4D97-AF65-F5344CB8AC3E}">
        <p14:creationId xmlns:p14="http://schemas.microsoft.com/office/powerpoint/2010/main" val="149548791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icture Placeholder 3">
            <a:extLst>
              <a:ext uri="{FF2B5EF4-FFF2-40B4-BE49-F238E27FC236}">
                <a16:creationId xmlns:a16="http://schemas.microsoft.com/office/drawing/2014/main" id="{2EB4778F-6D17-69DB-CB1E-36F890E456BB}"/>
              </a:ext>
            </a:extLst>
          </p:cNvPr>
          <p:cNvSpPr txBox="1">
            <a:spLocks/>
          </p:cNvSpPr>
          <p:nvPr/>
        </p:nvSpPr>
        <p:spPr>
          <a:xfrm>
            <a:off x="1524798" y="1344739"/>
            <a:ext cx="3031852" cy="3001392"/>
          </a:xfrm>
          <a:prstGeom prst="rect">
            <a:avLst/>
          </a:prstGeom>
        </p:spPr>
        <p:txBody>
          <a:bodyPr vert="horz" lIns="91440" tIns="45720" rIns="91440" bIns="45720" rtlCol="0" anchor="t">
            <a:noAutofit/>
          </a:bodyPr>
          <a:lstStyle>
            <a:lvl1pPr marL="306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800" kern="1200">
                <a:solidFill>
                  <a:schemeClr val="tx1">
                    <a:lumMod val="75000"/>
                    <a:lumOff val="25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600" kern="1200">
                <a:solidFill>
                  <a:schemeClr val="tx1">
                    <a:lumMod val="75000"/>
                    <a:lumOff val="25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200" kern="1200">
                <a:solidFill>
                  <a:schemeClr val="tx1">
                    <a:lumMod val="75000"/>
                    <a:lumOff val="25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2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r>
              <a:rPr lang="en-US" sz="4000" b="1" u="sng" kern="1200" dirty="0">
                <a:solidFill>
                  <a:schemeClr val="accent1"/>
                </a:solidFill>
                <a:latin typeface="+mn-lt"/>
                <a:ea typeface="+mn-ea"/>
                <a:cs typeface="+mn-cs"/>
              </a:rPr>
              <a:t>Palpate</a:t>
            </a:r>
            <a:r>
              <a:rPr lang="en-US" sz="4000" kern="1200" dirty="0">
                <a:solidFill>
                  <a:schemeClr val="accent1"/>
                </a:solidFill>
                <a:latin typeface="+mn-lt"/>
                <a:ea typeface="+mn-ea"/>
                <a:cs typeface="+mn-cs"/>
              </a:rPr>
              <a:t>	</a:t>
            </a:r>
          </a:p>
          <a:p>
            <a:pPr marL="0" indent="0">
              <a:buNone/>
            </a:pPr>
            <a:r>
              <a:rPr lang="en-US" sz="2800" dirty="0">
                <a:solidFill>
                  <a:schemeClr val="accent1"/>
                </a:solidFill>
              </a:rPr>
              <a:t>Light</a:t>
            </a:r>
          </a:p>
          <a:p>
            <a:pPr marL="0" indent="0">
              <a:buNone/>
            </a:pPr>
            <a:r>
              <a:rPr lang="en-US" sz="2800" dirty="0">
                <a:solidFill>
                  <a:schemeClr val="accent1"/>
                </a:solidFill>
              </a:rPr>
              <a:t>Deep </a:t>
            </a:r>
          </a:p>
          <a:p>
            <a:pPr marL="0" indent="0">
              <a:buNone/>
            </a:pPr>
            <a:r>
              <a:rPr lang="en-US" sz="2800" dirty="0">
                <a:solidFill>
                  <a:schemeClr val="accent1"/>
                </a:solidFill>
              </a:rPr>
              <a:t>Tenderness</a:t>
            </a:r>
          </a:p>
          <a:p>
            <a:pPr marL="0" indent="0">
              <a:buNone/>
            </a:pPr>
            <a:r>
              <a:rPr lang="en-US" sz="2800" dirty="0">
                <a:solidFill>
                  <a:schemeClr val="accent1"/>
                </a:solidFill>
              </a:rPr>
              <a:t>Masses</a:t>
            </a:r>
          </a:p>
          <a:p>
            <a:pPr marL="0" indent="0">
              <a:buNone/>
            </a:pPr>
            <a:r>
              <a:rPr lang="en-US" sz="2800" dirty="0">
                <a:solidFill>
                  <a:schemeClr val="accent1"/>
                </a:solidFill>
              </a:rPr>
              <a:t>Abnormalities</a:t>
            </a:r>
          </a:p>
        </p:txBody>
      </p:sp>
      <p:pic>
        <p:nvPicPr>
          <p:cNvPr id="1026" name="Picture 2" descr="Abdominal palpation in the four-quadrant scheme. (A) Light palpation.... |  Download Scientific Diagram">
            <a:extLst>
              <a:ext uri="{FF2B5EF4-FFF2-40B4-BE49-F238E27FC236}">
                <a16:creationId xmlns:a16="http://schemas.microsoft.com/office/drawing/2014/main" id="{51BC0902-7B43-D4BF-4C2E-580C64A0AA55}"/>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7034411" y="856454"/>
            <a:ext cx="3632791" cy="514509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5BD3619C-35AB-D8C9-A86A-0F9FDCBE387C}"/>
              </a:ext>
            </a:extLst>
          </p:cNvPr>
          <p:cNvSpPr txBox="1"/>
          <p:nvPr/>
        </p:nvSpPr>
        <p:spPr>
          <a:xfrm>
            <a:off x="10299031" y="6519446"/>
            <a:ext cx="6096000" cy="338554"/>
          </a:xfrm>
          <a:prstGeom prst="rect">
            <a:avLst/>
          </a:prstGeom>
          <a:noFill/>
        </p:spPr>
        <p:txBody>
          <a:bodyPr wrap="square">
            <a:spAutoFit/>
          </a:bodyPr>
          <a:lstStyle/>
          <a:p>
            <a:r>
              <a:rPr lang="en-US" sz="1600" b="0" i="0" u="none" strike="noStrike" baseline="0" dirty="0">
                <a:solidFill>
                  <a:schemeClr val="accent1"/>
                </a:solidFill>
                <a:latin typeface="Aptos"/>
              </a:rPr>
              <a:t>(Jarvis et al., 2024</a:t>
            </a:r>
            <a:r>
              <a:rPr lang="en-US" sz="1600" dirty="0">
                <a:solidFill>
                  <a:schemeClr val="accent1"/>
                </a:solidFill>
              </a:rPr>
              <a:t>)</a:t>
            </a:r>
            <a:r>
              <a:rPr lang="en-US" sz="1600" b="0" i="0" dirty="0">
                <a:solidFill>
                  <a:schemeClr val="accent1"/>
                </a:solidFill>
                <a:latin typeface="Aptos"/>
                <a:ea typeface="Times New Roman"/>
                <a:cs typeface="Times New Roman"/>
              </a:rPr>
              <a:t>​</a:t>
            </a:r>
            <a:endParaRPr lang="en-US" sz="1600" dirty="0">
              <a:solidFill>
                <a:schemeClr val="accent1"/>
              </a:solidFill>
              <a:latin typeface="Aptos"/>
            </a:endParaRPr>
          </a:p>
        </p:txBody>
      </p:sp>
    </p:spTree>
    <p:extLst>
      <p:ext uri="{BB962C8B-B14F-4D97-AF65-F5344CB8AC3E}">
        <p14:creationId xmlns:p14="http://schemas.microsoft.com/office/powerpoint/2010/main" val="131821187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11">
            <a:extLst>
              <a:ext uri="{FF2B5EF4-FFF2-40B4-BE49-F238E27FC236}">
                <a16:creationId xmlns:a16="http://schemas.microsoft.com/office/drawing/2014/main" id="{4A36D853-EA47-4D86-90A0-8A1FAEE00B97}"/>
              </a:ext>
            </a:extLst>
          </p:cNvPr>
          <p:cNvSpPr>
            <a:spLocks noGrp="1"/>
          </p:cNvSpPr>
          <p:nvPr>
            <p:ph type="sldNum" sz="quarter" idx="12"/>
          </p:nvPr>
        </p:nvSpPr>
        <p:spPr>
          <a:xfrm>
            <a:off x="10558300" y="6423914"/>
            <a:ext cx="1052510" cy="365125"/>
          </a:xfrm>
        </p:spPr>
        <p:txBody>
          <a:bodyPr/>
          <a:lstStyle/>
          <a:p>
            <a:fld id="{3A98EE3D-8CD1-4C3F-BD1C-C98C9596463C}" type="slidenum">
              <a:rPr lang="en-US" smtClean="0"/>
              <a:pPr/>
              <a:t>63</a:t>
            </a:fld>
            <a:endParaRPr lang="en-US"/>
          </a:p>
        </p:txBody>
      </p:sp>
      <p:pic>
        <p:nvPicPr>
          <p:cNvPr id="5" name="Picture 4" descr="A&amp;P Musculoskeletal - Abdominal Quadrants Diagram | Quizlet">
            <a:extLst>
              <a:ext uri="{FF2B5EF4-FFF2-40B4-BE49-F238E27FC236}">
                <a16:creationId xmlns:a16="http://schemas.microsoft.com/office/drawing/2014/main" id="{4976CA39-B0E7-82F5-871C-4BE06E002895}"/>
              </a:ext>
            </a:extLst>
          </p:cNvPr>
          <p:cNvPicPr>
            <a:picLocks noChangeAspect="1"/>
          </p:cNvPicPr>
          <p:nvPr/>
        </p:nvPicPr>
        <p:blipFill>
          <a:blip r:embed="rId3"/>
          <a:srcRect t="14798"/>
          <a:stretch>
            <a:fillRect/>
          </a:stretch>
        </p:blipFill>
        <p:spPr>
          <a:xfrm>
            <a:off x="778042" y="58594"/>
            <a:ext cx="10635916" cy="6730445"/>
          </a:xfrm>
          <a:prstGeom prst="rect">
            <a:avLst/>
          </a:prstGeom>
        </p:spPr>
      </p:pic>
    </p:spTree>
    <p:extLst>
      <p:ext uri="{BB962C8B-B14F-4D97-AF65-F5344CB8AC3E}">
        <p14:creationId xmlns:p14="http://schemas.microsoft.com/office/powerpoint/2010/main" val="403995003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B790CA-3D78-442E-3430-EEE7A5F57F62}"/>
              </a:ext>
            </a:extLst>
          </p:cNvPr>
          <p:cNvSpPr>
            <a:spLocks noGrp="1"/>
          </p:cNvSpPr>
          <p:nvPr>
            <p:ph type="title"/>
          </p:nvPr>
        </p:nvSpPr>
        <p:spPr/>
        <p:txBody>
          <a:bodyPr>
            <a:normAutofit/>
          </a:bodyPr>
          <a:lstStyle/>
          <a:p>
            <a:r>
              <a:rPr lang="en-US" dirty="0"/>
              <a:t>Subjective Data</a:t>
            </a:r>
          </a:p>
        </p:txBody>
      </p:sp>
      <p:sp>
        <p:nvSpPr>
          <p:cNvPr id="3" name="Text Placeholder 2">
            <a:extLst>
              <a:ext uri="{FF2B5EF4-FFF2-40B4-BE49-F238E27FC236}">
                <a16:creationId xmlns:a16="http://schemas.microsoft.com/office/drawing/2014/main" id="{BE7A1602-6CA9-704C-5E08-21E3DB64AD47}"/>
              </a:ext>
            </a:extLst>
          </p:cNvPr>
          <p:cNvSpPr>
            <a:spLocks noGrp="1"/>
          </p:cNvSpPr>
          <p:nvPr>
            <p:ph type="body" idx="1"/>
          </p:nvPr>
        </p:nvSpPr>
        <p:spPr>
          <a:xfrm>
            <a:off x="1117599" y="2142116"/>
            <a:ext cx="9571421" cy="4057600"/>
          </a:xfrm>
        </p:spPr>
        <p:txBody>
          <a:bodyPr/>
          <a:lstStyle/>
          <a:p>
            <a:pPr fontAlgn="t"/>
            <a:r>
              <a:rPr lang="en-US" b="1" dirty="0">
                <a:solidFill>
                  <a:schemeClr val="accent1"/>
                </a:solidFill>
              </a:rPr>
              <a:t>1. Appetite</a:t>
            </a:r>
          </a:p>
          <a:p>
            <a:pPr fontAlgn="t"/>
            <a:r>
              <a:rPr lang="en-US" b="1" dirty="0">
                <a:solidFill>
                  <a:schemeClr val="accent1"/>
                </a:solidFill>
              </a:rPr>
              <a:t>2. Difficulty Swallowing (Dysphagia)</a:t>
            </a:r>
          </a:p>
          <a:p>
            <a:pPr fontAlgn="t"/>
            <a:r>
              <a:rPr lang="en-US" b="1" dirty="0">
                <a:solidFill>
                  <a:schemeClr val="accent1"/>
                </a:solidFill>
              </a:rPr>
              <a:t>3. Food Intolerance</a:t>
            </a:r>
          </a:p>
          <a:p>
            <a:pPr fontAlgn="t"/>
            <a:r>
              <a:rPr lang="en-US" b="1" dirty="0">
                <a:solidFill>
                  <a:schemeClr val="accent1"/>
                </a:solidFill>
              </a:rPr>
              <a:t>4. Abdominal Pain</a:t>
            </a:r>
          </a:p>
          <a:p>
            <a:pPr fontAlgn="t"/>
            <a:r>
              <a:rPr lang="en-US" b="1" dirty="0">
                <a:solidFill>
                  <a:schemeClr val="accent1"/>
                </a:solidFill>
              </a:rPr>
              <a:t>5. Nausea and Vomiting</a:t>
            </a:r>
          </a:p>
          <a:p>
            <a:pPr fontAlgn="t"/>
            <a:r>
              <a:rPr lang="en-US" b="1" dirty="0">
                <a:solidFill>
                  <a:schemeClr val="accent1"/>
                </a:solidFill>
              </a:rPr>
              <a:t>6. Bowel Habits</a:t>
            </a:r>
          </a:p>
          <a:p>
            <a:pPr fontAlgn="t"/>
            <a:r>
              <a:rPr lang="en-US" b="1" dirty="0">
                <a:solidFill>
                  <a:schemeClr val="accent1"/>
                </a:solidFill>
              </a:rPr>
              <a:t>7. Past Gastrointestinal History</a:t>
            </a:r>
          </a:p>
          <a:p>
            <a:pPr fontAlgn="t"/>
            <a:r>
              <a:rPr lang="en-US" b="1" dirty="0">
                <a:solidFill>
                  <a:schemeClr val="accent1"/>
                </a:solidFill>
              </a:rPr>
              <a:t>8. Medications</a:t>
            </a:r>
            <a:endParaRPr lang="en-US" dirty="0">
              <a:solidFill>
                <a:schemeClr val="accent1"/>
              </a:solidFill>
            </a:endParaRPr>
          </a:p>
          <a:p>
            <a:pPr fontAlgn="t"/>
            <a:r>
              <a:rPr lang="en-US" b="1" dirty="0">
                <a:solidFill>
                  <a:schemeClr val="accent1"/>
                </a:solidFill>
              </a:rPr>
              <a:t>9. Nutritional Assessment (24-Hour Diet Recall)</a:t>
            </a:r>
          </a:p>
          <a:p>
            <a:endParaRPr lang="en-US" dirty="0">
              <a:solidFill>
                <a:schemeClr val="accent1"/>
              </a:solidFill>
            </a:endParaRPr>
          </a:p>
        </p:txBody>
      </p:sp>
      <p:sp>
        <p:nvSpPr>
          <p:cNvPr id="5" name="TextBox 4">
            <a:extLst>
              <a:ext uri="{FF2B5EF4-FFF2-40B4-BE49-F238E27FC236}">
                <a16:creationId xmlns:a16="http://schemas.microsoft.com/office/drawing/2014/main" id="{006FEA0D-5E3E-CF07-052A-CC5AF390CFAB}"/>
              </a:ext>
            </a:extLst>
          </p:cNvPr>
          <p:cNvSpPr txBox="1"/>
          <p:nvPr/>
        </p:nvSpPr>
        <p:spPr>
          <a:xfrm>
            <a:off x="10026315" y="6523883"/>
            <a:ext cx="1957138" cy="338554"/>
          </a:xfrm>
          <a:prstGeom prst="rect">
            <a:avLst/>
          </a:prstGeom>
          <a:noFill/>
        </p:spPr>
        <p:txBody>
          <a:bodyPr wrap="square">
            <a:spAutoFit/>
          </a:bodyPr>
          <a:lstStyle/>
          <a:p>
            <a:r>
              <a:rPr lang="en-US" sz="1600" b="0" i="0" u="none" strike="noStrike" baseline="0" dirty="0">
                <a:solidFill>
                  <a:schemeClr val="accent1"/>
                </a:solidFill>
                <a:latin typeface="Aptos"/>
              </a:rPr>
              <a:t>(Jarvis et al., 2024</a:t>
            </a:r>
            <a:r>
              <a:rPr lang="en-US" sz="1600" dirty="0">
                <a:solidFill>
                  <a:schemeClr val="accent1"/>
                </a:solidFill>
                <a:latin typeface="Aptos"/>
              </a:rPr>
              <a:t>)</a:t>
            </a:r>
            <a:endParaRPr lang="en-US" dirty="0"/>
          </a:p>
        </p:txBody>
      </p:sp>
    </p:spTree>
    <p:extLst>
      <p:ext uri="{BB962C8B-B14F-4D97-AF65-F5344CB8AC3E}">
        <p14:creationId xmlns:p14="http://schemas.microsoft.com/office/powerpoint/2010/main" val="1395698095"/>
      </p:ext>
    </p:extLst>
  </p:cSld>
  <p:clrMapOvr>
    <a:masterClrMapping/>
  </p:clrMapOvr>
  <p:transition>
    <p:fade thruBlk="1"/>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0E2EE9-E2C9-175A-8C5B-7E51436716F9}"/>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F569A05-A465-CB46-6FD5-718223703C7B}"/>
              </a:ext>
            </a:extLst>
          </p:cNvPr>
          <p:cNvSpPr>
            <a:spLocks noGrp="1"/>
          </p:cNvSpPr>
          <p:nvPr>
            <p:ph type="body" idx="1"/>
          </p:nvPr>
        </p:nvSpPr>
        <p:spPr>
          <a:xfrm>
            <a:off x="1613444" y="2632308"/>
            <a:ext cx="8965046" cy="4060000"/>
          </a:xfrm>
        </p:spPr>
        <p:txBody>
          <a:bodyPr spcFirstLastPara="1" vert="horz" lIns="91440" tIns="45720" rIns="91440" bIns="45720" rtlCol="0" anchor="t">
            <a:noAutofit/>
          </a:bodyPr>
          <a:lstStyle/>
          <a:p>
            <a:pPr marL="608965" indent="-575310"/>
            <a:r>
              <a:rPr lang="en-US" sz="7200" b="1" i="0" dirty="0">
                <a:solidFill>
                  <a:schemeClr val="accent1"/>
                </a:solidFill>
                <a:latin typeface="Aptos"/>
                <a:cs typeface="Times New Roman"/>
              </a:rPr>
              <a:t>Genito-Urinary System</a:t>
            </a:r>
          </a:p>
        </p:txBody>
      </p:sp>
      <p:sp>
        <p:nvSpPr>
          <p:cNvPr id="4" name="Rectangle 3">
            <a:extLst>
              <a:ext uri="{FF2B5EF4-FFF2-40B4-BE49-F238E27FC236}">
                <a16:creationId xmlns:a16="http://schemas.microsoft.com/office/drawing/2014/main" id="{BD8A7C26-5F01-3865-9E8E-A1AE2D3D66C4}"/>
              </a:ext>
            </a:extLst>
          </p:cNvPr>
          <p:cNvSpPr/>
          <p:nvPr/>
        </p:nvSpPr>
        <p:spPr>
          <a:xfrm>
            <a:off x="5384800" y="584200"/>
            <a:ext cx="1422400" cy="12192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33463544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1A035C4-AE59-F6EA-A5F0-CFB59578E4ED}"/>
            </a:ext>
          </a:extLst>
        </p:cNvPr>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18873D23-2DCF-4B31-A009-95721C06E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13EF075-D4EF-4929-ADBC-91B27DA199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6" name="Group 15">
            <a:extLst>
              <a:ext uri="{FF2B5EF4-FFF2-40B4-BE49-F238E27FC236}">
                <a16:creationId xmlns:a16="http://schemas.microsoft.com/office/drawing/2014/main" id="{DAA26DFA-AAB2-4973-9C17-16D587C7B1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1863" y="508838"/>
            <a:ext cx="5217958" cy="6239661"/>
            <a:chOff x="-19221" y="251144"/>
            <a:chExt cx="5217958" cy="6239661"/>
          </a:xfrm>
        </p:grpSpPr>
        <p:sp>
          <p:nvSpPr>
            <p:cNvPr id="17" name="Freeform: Shape 16">
              <a:extLst>
                <a:ext uri="{FF2B5EF4-FFF2-40B4-BE49-F238E27FC236}">
                  <a16:creationId xmlns:a16="http://schemas.microsoft.com/office/drawing/2014/main" id="{3F407F11-7321-4BF6-8536-CCE8E34245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06AC5DCC-C3CC-4FD5-AD4E-13A1BE5F7F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4BBCC2F4-EFA7-4AF4-B538-AC4022D90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9">
              <a:extLst>
                <a:ext uri="{FF2B5EF4-FFF2-40B4-BE49-F238E27FC236}">
                  <a16:creationId xmlns:a16="http://schemas.microsoft.com/office/drawing/2014/main" id="{2A9D1364-B6A3-44CB-9FBA-C528F0CE9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D8A41DEC-5F1D-4A67-6DE9-C8365E4187D5}"/>
              </a:ext>
            </a:extLst>
          </p:cNvPr>
          <p:cNvSpPr>
            <a:spLocks noGrp="1"/>
          </p:cNvSpPr>
          <p:nvPr>
            <p:ph type="title"/>
          </p:nvPr>
        </p:nvSpPr>
        <p:spPr>
          <a:xfrm>
            <a:off x="640080" y="1243013"/>
            <a:ext cx="3855720" cy="4371974"/>
          </a:xfrm>
        </p:spPr>
        <p:txBody>
          <a:bodyPr vert="horz" lIns="91440" tIns="45720" rIns="91440" bIns="45720" rtlCol="0" anchor="ctr">
            <a:normAutofit/>
          </a:bodyPr>
          <a:lstStyle/>
          <a:p>
            <a:r>
              <a:rPr lang="en-US" sz="3600" kern="1200" dirty="0">
                <a:solidFill>
                  <a:schemeClr val="accent1"/>
                </a:solidFill>
                <a:latin typeface="+mj-lt"/>
                <a:ea typeface="+mj-ea"/>
                <a:cs typeface="+mj-cs"/>
              </a:rPr>
              <a:t>GU Assessment</a:t>
            </a:r>
          </a:p>
        </p:txBody>
      </p:sp>
      <p:sp>
        <p:nvSpPr>
          <p:cNvPr id="3" name="TextBox 2">
            <a:extLst>
              <a:ext uri="{FF2B5EF4-FFF2-40B4-BE49-F238E27FC236}">
                <a16:creationId xmlns:a16="http://schemas.microsoft.com/office/drawing/2014/main" id="{1BFBDCA2-4066-7325-607A-844F4D52BEE6}"/>
              </a:ext>
            </a:extLst>
          </p:cNvPr>
          <p:cNvSpPr txBox="1"/>
          <p:nvPr/>
        </p:nvSpPr>
        <p:spPr>
          <a:xfrm>
            <a:off x="6172200" y="804672"/>
            <a:ext cx="5221224" cy="5230368"/>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sz="2800" dirty="0">
                <a:solidFill>
                  <a:schemeClr val="accent1"/>
                </a:solidFill>
              </a:rPr>
              <a:t>Output</a:t>
            </a:r>
          </a:p>
          <a:p>
            <a:pPr indent="-228600">
              <a:lnSpc>
                <a:spcPct val="90000"/>
              </a:lnSpc>
              <a:spcAft>
                <a:spcPts val="600"/>
              </a:spcAft>
              <a:buFont typeface="Arial" panose="020B0604020202020204" pitchFamily="34" charset="0"/>
              <a:buChar char="•"/>
            </a:pPr>
            <a:r>
              <a:rPr lang="en-US" sz="2800" dirty="0">
                <a:solidFill>
                  <a:schemeClr val="accent1"/>
                </a:solidFill>
              </a:rPr>
              <a:t>Skin</a:t>
            </a:r>
          </a:p>
          <a:p>
            <a:pPr indent="-228600">
              <a:lnSpc>
                <a:spcPct val="90000"/>
              </a:lnSpc>
              <a:spcAft>
                <a:spcPts val="600"/>
              </a:spcAft>
              <a:buFont typeface="Arial" panose="020B0604020202020204" pitchFamily="34" charset="0"/>
              <a:buChar char="•"/>
            </a:pPr>
            <a:r>
              <a:rPr lang="en-US" sz="2800" dirty="0">
                <a:solidFill>
                  <a:schemeClr val="accent1"/>
                </a:solidFill>
              </a:rPr>
              <a:t>Symptoms</a:t>
            </a:r>
          </a:p>
        </p:txBody>
      </p:sp>
      <p:sp>
        <p:nvSpPr>
          <p:cNvPr id="10" name="TextBox 9">
            <a:extLst>
              <a:ext uri="{FF2B5EF4-FFF2-40B4-BE49-F238E27FC236}">
                <a16:creationId xmlns:a16="http://schemas.microsoft.com/office/drawing/2014/main" id="{5B6AB7F4-502D-0C02-F3D3-C419480456EC}"/>
              </a:ext>
            </a:extLst>
          </p:cNvPr>
          <p:cNvSpPr txBox="1"/>
          <p:nvPr/>
        </p:nvSpPr>
        <p:spPr>
          <a:xfrm>
            <a:off x="10328741" y="6409945"/>
            <a:ext cx="2129366" cy="338554"/>
          </a:xfrm>
          <a:prstGeom prst="rect">
            <a:avLst/>
          </a:prstGeom>
          <a:noFill/>
        </p:spPr>
        <p:txBody>
          <a:bodyPr wrap="square">
            <a:spAutoFit/>
          </a:bodyPr>
          <a:lstStyle/>
          <a:p>
            <a:r>
              <a:rPr lang="en-US" sz="1600" b="0" i="0" u="none" strike="noStrike" baseline="0" dirty="0">
                <a:solidFill>
                  <a:schemeClr val="accent1"/>
                </a:solidFill>
                <a:latin typeface="Aptos"/>
              </a:rPr>
              <a:t>(Jarvis et al., 2024</a:t>
            </a:r>
            <a:r>
              <a:rPr lang="en-US" sz="1600" dirty="0">
                <a:solidFill>
                  <a:schemeClr val="accent1"/>
                </a:solidFill>
              </a:rPr>
              <a:t>)</a:t>
            </a:r>
            <a:r>
              <a:rPr lang="en-US" sz="1600" b="0" i="0" dirty="0">
                <a:solidFill>
                  <a:schemeClr val="accent1"/>
                </a:solidFill>
                <a:latin typeface="Aptos"/>
                <a:ea typeface="Times New Roman"/>
                <a:cs typeface="Times New Roman"/>
              </a:rPr>
              <a:t>​</a:t>
            </a:r>
            <a:endParaRPr lang="en-US" sz="1600" dirty="0">
              <a:solidFill>
                <a:schemeClr val="accent1"/>
              </a:solidFill>
              <a:latin typeface="Aptos"/>
            </a:endParaRPr>
          </a:p>
        </p:txBody>
      </p:sp>
    </p:spTree>
    <p:extLst>
      <p:ext uri="{BB962C8B-B14F-4D97-AF65-F5344CB8AC3E}">
        <p14:creationId xmlns:p14="http://schemas.microsoft.com/office/powerpoint/2010/main" val="133761650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6" name="Picture 5" descr="Video: Urinary system: Infections and stones | Osmosis">
            <a:extLst>
              <a:ext uri="{FF2B5EF4-FFF2-40B4-BE49-F238E27FC236}">
                <a16:creationId xmlns:a16="http://schemas.microsoft.com/office/drawing/2014/main" id="{9A10B55B-B156-CDE8-051A-51058700DF13}"/>
              </a:ext>
            </a:extLst>
          </p:cNvPr>
          <p:cNvPicPr>
            <a:picLocks noChangeAspect="1"/>
          </p:cNvPicPr>
          <p:nvPr/>
        </p:nvPicPr>
        <p:blipFill>
          <a:blip r:embed="rId3"/>
          <a:srcRect b="19"/>
          <a:stretch>
            <a:fillRect/>
          </a:stretch>
        </p:blipFill>
        <p:spPr>
          <a:xfrm>
            <a:off x="20" y="1282"/>
            <a:ext cx="12191980" cy="6856718"/>
          </a:xfrm>
          <a:prstGeom prst="rect">
            <a:avLst/>
          </a:prstGeom>
        </p:spPr>
      </p:pic>
    </p:spTree>
    <p:extLst>
      <p:ext uri="{BB962C8B-B14F-4D97-AF65-F5344CB8AC3E}">
        <p14:creationId xmlns:p14="http://schemas.microsoft.com/office/powerpoint/2010/main" val="119243878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BC99CB9-DDAD-44A2-8A1C-E3AF4E72DF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05545017-2445-4AB3-95A6-48F17C80261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867135" y="0"/>
            <a:ext cx="4324865" cy="2641149"/>
            <a:chOff x="6867015" y="-1"/>
            <a:chExt cx="5324985" cy="3251912"/>
          </a:xfrm>
          <a:solidFill>
            <a:schemeClr val="accent5">
              <a:alpha val="10000"/>
            </a:schemeClr>
          </a:solidFill>
        </p:grpSpPr>
        <p:sp>
          <p:nvSpPr>
            <p:cNvPr id="12" name="Freeform: Shape 11">
              <a:extLst>
                <a:ext uri="{FF2B5EF4-FFF2-40B4-BE49-F238E27FC236}">
                  <a16:creationId xmlns:a16="http://schemas.microsoft.com/office/drawing/2014/main" id="{F3B5D580-007D-4215-A10B-C8CF12EE02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24228C19-035F-4E8E-BAFD-56EC684B6F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C10D7C81-A1BE-4720-A66D-AEF9A11A54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1BF18FEE-BE44-4F4A-AA4E-EC795CB0B9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TextBox 3">
            <a:extLst>
              <a:ext uri="{FF2B5EF4-FFF2-40B4-BE49-F238E27FC236}">
                <a16:creationId xmlns:a16="http://schemas.microsoft.com/office/drawing/2014/main" id="{AE430781-F9D7-0ADE-CD30-58F7A56FCF13}"/>
              </a:ext>
            </a:extLst>
          </p:cNvPr>
          <p:cNvSpPr txBox="1"/>
          <p:nvPr/>
        </p:nvSpPr>
        <p:spPr>
          <a:xfrm>
            <a:off x="1109317" y="763353"/>
            <a:ext cx="11243104" cy="2430864"/>
          </a:xfrm>
          <a:prstGeom prst="rect">
            <a:avLst/>
          </a:prstGeom>
        </p:spPr>
        <p:txBody>
          <a:bodyPr vert="horz" lIns="91440" tIns="45720" rIns="91440" bIns="45720" rtlCol="0" anchor="t">
            <a:noAutofit/>
          </a:bodyPr>
          <a:lstStyle/>
          <a:p>
            <a:pPr fontAlgn="t">
              <a:lnSpc>
                <a:spcPct val="90000"/>
              </a:lnSpc>
              <a:spcAft>
                <a:spcPts val="600"/>
              </a:spcAft>
            </a:pPr>
            <a:r>
              <a:rPr lang="en-US" sz="4000" b="1" i="0" dirty="0">
                <a:solidFill>
                  <a:schemeClr val="accent1"/>
                </a:solidFill>
                <a:effectLst/>
              </a:rPr>
              <a:t>Subjective Assessment</a:t>
            </a:r>
            <a:endParaRPr lang="en-US" sz="4000" b="0" i="0" dirty="0">
              <a:solidFill>
                <a:schemeClr val="accent1"/>
              </a:solidFill>
              <a:effectLst/>
            </a:endParaRPr>
          </a:p>
          <a:p>
            <a:pPr marL="342900" lvl="0" indent="-228600" fontAlgn="t">
              <a:lnSpc>
                <a:spcPct val="90000"/>
              </a:lnSpc>
              <a:spcAft>
                <a:spcPts val="600"/>
              </a:spcAft>
              <a:buFont typeface="Arial" panose="020B0604020202020204" pitchFamily="34" charset="0"/>
              <a:buChar char="•"/>
            </a:pPr>
            <a:r>
              <a:rPr lang="en-US" sz="2800" b="0" i="0" dirty="0">
                <a:solidFill>
                  <a:schemeClr val="accent1"/>
                </a:solidFill>
                <a:effectLst/>
              </a:rPr>
              <a:t>Urinary frequency, urgency, nocturia, or changes in urinary patterns</a:t>
            </a:r>
          </a:p>
          <a:p>
            <a:pPr marL="342900" lvl="0" indent="-228600" fontAlgn="t">
              <a:lnSpc>
                <a:spcPct val="90000"/>
              </a:lnSpc>
              <a:spcAft>
                <a:spcPts val="600"/>
              </a:spcAft>
              <a:buFont typeface="Arial" panose="020B0604020202020204" pitchFamily="34" charset="0"/>
              <a:buChar char="•"/>
            </a:pPr>
            <a:r>
              <a:rPr lang="en-US" sz="2800" dirty="0">
                <a:solidFill>
                  <a:schemeClr val="accent1"/>
                </a:solidFill>
              </a:rPr>
              <a:t>P</a:t>
            </a:r>
            <a:r>
              <a:rPr lang="en-US" sz="2800" b="0" i="0" dirty="0">
                <a:solidFill>
                  <a:schemeClr val="accent1"/>
                </a:solidFill>
                <a:effectLst/>
              </a:rPr>
              <a:t>ain or burning with urination</a:t>
            </a:r>
          </a:p>
          <a:p>
            <a:pPr marL="342900" lvl="0" indent="-228600" fontAlgn="t">
              <a:lnSpc>
                <a:spcPct val="90000"/>
              </a:lnSpc>
              <a:spcAft>
                <a:spcPts val="600"/>
              </a:spcAft>
              <a:buFont typeface="Arial" panose="020B0604020202020204" pitchFamily="34" charset="0"/>
              <a:buChar char="•"/>
            </a:pPr>
            <a:r>
              <a:rPr lang="en-US" sz="2800" b="0" i="0" dirty="0">
                <a:solidFill>
                  <a:schemeClr val="accent1"/>
                </a:solidFill>
                <a:effectLst/>
              </a:rPr>
              <a:t>Hesitancy</a:t>
            </a:r>
            <a:r>
              <a:rPr lang="en-US" sz="2800" dirty="0">
                <a:solidFill>
                  <a:schemeClr val="accent1"/>
                </a:solidFill>
              </a:rPr>
              <a:t> or </a:t>
            </a:r>
            <a:r>
              <a:rPr lang="en-US" sz="2800" b="0" i="0" dirty="0">
                <a:solidFill>
                  <a:schemeClr val="accent1"/>
                </a:solidFill>
                <a:effectLst/>
              </a:rPr>
              <a:t>incontinence</a:t>
            </a:r>
          </a:p>
          <a:p>
            <a:pPr marL="342900" lvl="0" indent="-228600" fontAlgn="t">
              <a:lnSpc>
                <a:spcPct val="90000"/>
              </a:lnSpc>
              <a:spcAft>
                <a:spcPts val="600"/>
              </a:spcAft>
              <a:buFont typeface="Arial" panose="020B0604020202020204" pitchFamily="34" charset="0"/>
              <a:buChar char="•"/>
            </a:pPr>
            <a:r>
              <a:rPr lang="en-US" sz="2800" b="0" i="0" dirty="0">
                <a:solidFill>
                  <a:schemeClr val="accent1"/>
                </a:solidFill>
                <a:effectLst/>
              </a:rPr>
              <a:t>Hematuria </a:t>
            </a:r>
            <a:endParaRPr lang="en-US" sz="2800" dirty="0">
              <a:solidFill>
                <a:schemeClr val="accent1"/>
              </a:solidFill>
            </a:endParaRPr>
          </a:p>
          <a:p>
            <a:pPr marL="342900" lvl="0" indent="-228600" fontAlgn="t">
              <a:lnSpc>
                <a:spcPct val="90000"/>
              </a:lnSpc>
              <a:spcAft>
                <a:spcPts val="600"/>
              </a:spcAft>
              <a:buFont typeface="Arial" panose="020B0604020202020204" pitchFamily="34" charset="0"/>
              <a:buChar char="•"/>
            </a:pPr>
            <a:r>
              <a:rPr lang="en-US" sz="2800" b="0" i="0" dirty="0">
                <a:solidFill>
                  <a:schemeClr val="accent1"/>
                </a:solidFill>
                <a:effectLst/>
              </a:rPr>
              <a:t>Flank, pelvic, or suprapubic pain</a:t>
            </a:r>
          </a:p>
          <a:p>
            <a:pPr marL="342900" lvl="0" indent="-228600" fontAlgn="t">
              <a:lnSpc>
                <a:spcPct val="90000"/>
              </a:lnSpc>
              <a:spcAft>
                <a:spcPts val="600"/>
              </a:spcAft>
              <a:buFont typeface="Arial" panose="020B0604020202020204" pitchFamily="34" charset="0"/>
              <a:buChar char="•"/>
            </a:pPr>
            <a:r>
              <a:rPr lang="en-US" sz="2800" b="0" i="0" dirty="0">
                <a:solidFill>
                  <a:schemeClr val="accent1"/>
                </a:solidFill>
                <a:effectLst/>
              </a:rPr>
              <a:t>Changes in urine color, odor, or volume</a:t>
            </a:r>
          </a:p>
          <a:p>
            <a:pPr marL="342900" lvl="0" indent="-228600" fontAlgn="t">
              <a:lnSpc>
                <a:spcPct val="90000"/>
              </a:lnSpc>
              <a:spcAft>
                <a:spcPts val="600"/>
              </a:spcAft>
              <a:buFont typeface="Arial" panose="020B0604020202020204" pitchFamily="34" charset="0"/>
              <a:buChar char="•"/>
            </a:pPr>
            <a:r>
              <a:rPr lang="en-US" sz="2800" b="0" i="0" dirty="0">
                <a:solidFill>
                  <a:schemeClr val="accent1"/>
                </a:solidFill>
                <a:effectLst/>
              </a:rPr>
              <a:t>History of urinary tract infections, kidney disease, renal calculi, or sexually transmitted infections</a:t>
            </a:r>
          </a:p>
          <a:p>
            <a:pPr marL="342900" lvl="0" indent="-228600" fontAlgn="t">
              <a:lnSpc>
                <a:spcPct val="90000"/>
              </a:lnSpc>
              <a:spcAft>
                <a:spcPts val="600"/>
              </a:spcAft>
              <a:buFont typeface="Arial" panose="020B0604020202020204" pitchFamily="34" charset="0"/>
              <a:buChar char="•"/>
            </a:pPr>
            <a:r>
              <a:rPr lang="en-US" sz="2800" b="0" i="0" dirty="0">
                <a:solidFill>
                  <a:schemeClr val="accent1"/>
                </a:solidFill>
                <a:effectLst/>
              </a:rPr>
              <a:t>Medications that may affect urinary function</a:t>
            </a:r>
          </a:p>
          <a:p>
            <a:pPr marL="342900" lvl="0" indent="-228600" fontAlgn="t">
              <a:lnSpc>
                <a:spcPct val="90000"/>
              </a:lnSpc>
              <a:spcAft>
                <a:spcPts val="600"/>
              </a:spcAft>
              <a:buFont typeface="Arial" panose="020B0604020202020204" pitchFamily="34" charset="0"/>
              <a:buChar char="•"/>
            </a:pPr>
            <a:r>
              <a:rPr lang="en-US" sz="2800" b="0" i="0" dirty="0">
                <a:solidFill>
                  <a:schemeClr val="accent1"/>
                </a:solidFill>
                <a:effectLst/>
              </a:rPr>
              <a:t>Fluid intake and hydration status</a:t>
            </a:r>
          </a:p>
        </p:txBody>
      </p:sp>
      <p:grpSp>
        <p:nvGrpSpPr>
          <p:cNvPr id="17" name="Group 16">
            <a:extLst>
              <a:ext uri="{FF2B5EF4-FFF2-40B4-BE49-F238E27FC236}">
                <a16:creationId xmlns:a16="http://schemas.microsoft.com/office/drawing/2014/main" id="{06B7259D-F2AD-42FE-B984-6D1D74321C5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456264" y="3658536"/>
            <a:ext cx="3655725" cy="2743201"/>
            <a:chOff x="-305" y="-1"/>
            <a:chExt cx="3832880" cy="2876136"/>
          </a:xfrm>
        </p:grpSpPr>
        <p:sp>
          <p:nvSpPr>
            <p:cNvPr id="18" name="Freeform: Shape 17">
              <a:extLst>
                <a:ext uri="{FF2B5EF4-FFF2-40B4-BE49-F238E27FC236}">
                  <a16:creationId xmlns:a16="http://schemas.microsoft.com/office/drawing/2014/main" id="{9E5C38C6-2516-45D1-ADFC-3F59F8E34A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6C274C95-E7A7-401D-A8F5-FFF5EB9291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61D598C3-55D0-44FB-8766-A89B34B317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39EBC5C7-E54F-42F3-93F0-75AAC99FF9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TextBox 5">
            <a:extLst>
              <a:ext uri="{FF2B5EF4-FFF2-40B4-BE49-F238E27FC236}">
                <a16:creationId xmlns:a16="http://schemas.microsoft.com/office/drawing/2014/main" id="{EF23298E-0D18-6D7B-8212-D2E79C1ADB66}"/>
              </a:ext>
            </a:extLst>
          </p:cNvPr>
          <p:cNvSpPr txBox="1"/>
          <p:nvPr/>
        </p:nvSpPr>
        <p:spPr>
          <a:xfrm>
            <a:off x="10194453" y="6518863"/>
            <a:ext cx="1997242" cy="338554"/>
          </a:xfrm>
          <a:prstGeom prst="rect">
            <a:avLst/>
          </a:prstGeom>
          <a:noFill/>
        </p:spPr>
        <p:txBody>
          <a:bodyPr wrap="square">
            <a:spAutoFit/>
          </a:bodyPr>
          <a:lstStyle/>
          <a:p>
            <a:r>
              <a:rPr lang="en-US" sz="1600" b="0" i="0" u="none" strike="noStrike" baseline="0" dirty="0">
                <a:solidFill>
                  <a:schemeClr val="accent1"/>
                </a:solidFill>
                <a:latin typeface="Aptos"/>
              </a:rPr>
              <a:t>(Jarvis et al., 2024</a:t>
            </a:r>
            <a:r>
              <a:rPr lang="en-US" sz="1600" dirty="0">
                <a:solidFill>
                  <a:schemeClr val="accent1"/>
                </a:solidFill>
              </a:rPr>
              <a:t>)</a:t>
            </a:r>
            <a:r>
              <a:rPr lang="en-US" sz="1600" b="0" i="0" dirty="0">
                <a:solidFill>
                  <a:schemeClr val="accent1"/>
                </a:solidFill>
                <a:latin typeface="Aptos"/>
                <a:ea typeface="Times New Roman"/>
                <a:cs typeface="Times New Roman"/>
              </a:rPr>
              <a:t>​</a:t>
            </a:r>
            <a:endParaRPr lang="en-US" sz="1600" dirty="0">
              <a:solidFill>
                <a:schemeClr val="accent1"/>
              </a:solidFill>
              <a:latin typeface="Aptos"/>
            </a:endParaRPr>
          </a:p>
        </p:txBody>
      </p:sp>
    </p:spTree>
    <p:extLst>
      <p:ext uri="{BB962C8B-B14F-4D97-AF65-F5344CB8AC3E}">
        <p14:creationId xmlns:p14="http://schemas.microsoft.com/office/powerpoint/2010/main" val="124601474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1339C7-5A61-85CB-2BF9-02333EEDA0F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C556CAE-D979-0126-36F6-F394DEBFC887}"/>
              </a:ext>
            </a:extLst>
          </p:cNvPr>
          <p:cNvSpPr>
            <a:spLocks noGrp="1"/>
          </p:cNvSpPr>
          <p:nvPr>
            <p:ph type="body" idx="1"/>
          </p:nvPr>
        </p:nvSpPr>
        <p:spPr>
          <a:xfrm>
            <a:off x="1613444" y="2632308"/>
            <a:ext cx="8965046" cy="4060000"/>
          </a:xfrm>
        </p:spPr>
        <p:txBody>
          <a:bodyPr spcFirstLastPara="1" vert="horz" lIns="91440" tIns="45720" rIns="91440" bIns="45720" rtlCol="0" anchor="t">
            <a:noAutofit/>
          </a:bodyPr>
          <a:lstStyle/>
          <a:p>
            <a:pPr marL="608965" indent="-575310"/>
            <a:r>
              <a:rPr lang="en-US" sz="7200" b="1" i="0" dirty="0">
                <a:solidFill>
                  <a:schemeClr val="accent1"/>
                </a:solidFill>
                <a:latin typeface="Aptos"/>
                <a:cs typeface="Times New Roman"/>
              </a:rPr>
              <a:t>Musculo Skeletal System</a:t>
            </a:r>
          </a:p>
        </p:txBody>
      </p:sp>
      <p:sp>
        <p:nvSpPr>
          <p:cNvPr id="4" name="Rectangle 3">
            <a:extLst>
              <a:ext uri="{FF2B5EF4-FFF2-40B4-BE49-F238E27FC236}">
                <a16:creationId xmlns:a16="http://schemas.microsoft.com/office/drawing/2014/main" id="{FA147558-8E41-8E70-F0B9-415BDB5A2D3C}"/>
              </a:ext>
            </a:extLst>
          </p:cNvPr>
          <p:cNvSpPr/>
          <p:nvPr/>
        </p:nvSpPr>
        <p:spPr>
          <a:xfrm>
            <a:off x="5384800" y="584200"/>
            <a:ext cx="1422400" cy="12192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49153412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0870CB6-6BE5-E90C-F210-0910A6A77B5C}"/>
              </a:ext>
            </a:extLst>
          </p:cNvPr>
          <p:cNvSpPr>
            <a:spLocks noGrp="1"/>
          </p:cNvSpPr>
          <p:nvPr>
            <p:ph type="ftr" sz="quarter" idx="11"/>
          </p:nvPr>
        </p:nvSpPr>
        <p:spPr/>
        <p:txBody>
          <a:bodyPr/>
          <a:lstStyle/>
          <a:p>
            <a:r>
              <a:rPr lang="en-US"/>
              <a:t>Astle, B. J., Duggleby, W., Potter, P. A., Perry, A. G., Stockert, P. A., &amp; Hall, A. (2024). Potter and Perry’s Canadian fundamentals of nursing (7th ed.). Elsevier Health Sciences.</a:t>
            </a:r>
          </a:p>
        </p:txBody>
      </p:sp>
      <p:pic>
        <p:nvPicPr>
          <p:cNvPr id="4" name="Picture 3">
            <a:extLst>
              <a:ext uri="{FF2B5EF4-FFF2-40B4-BE49-F238E27FC236}">
                <a16:creationId xmlns:a16="http://schemas.microsoft.com/office/drawing/2014/main" id="{62AC9E49-26CB-B9D7-A597-85DE339191AA}"/>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98564240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BA8FB-BB2F-59F3-D34B-F38226904642}"/>
              </a:ext>
            </a:extLst>
          </p:cNvPr>
          <p:cNvSpPr>
            <a:spLocks noGrp="1"/>
          </p:cNvSpPr>
          <p:nvPr>
            <p:ph type="title"/>
          </p:nvPr>
        </p:nvSpPr>
        <p:spPr/>
        <p:txBody>
          <a:bodyPr/>
          <a:lstStyle/>
          <a:p>
            <a:r>
              <a:rPr lang="en-US" dirty="0"/>
              <a:t>Objective Data</a:t>
            </a:r>
          </a:p>
        </p:txBody>
      </p:sp>
      <p:sp>
        <p:nvSpPr>
          <p:cNvPr id="3" name="Text Placeholder 2">
            <a:extLst>
              <a:ext uri="{FF2B5EF4-FFF2-40B4-BE49-F238E27FC236}">
                <a16:creationId xmlns:a16="http://schemas.microsoft.com/office/drawing/2014/main" id="{AC15EB91-1500-B300-933E-B1F0B42074F6}"/>
              </a:ext>
            </a:extLst>
          </p:cNvPr>
          <p:cNvSpPr>
            <a:spLocks noGrp="1"/>
          </p:cNvSpPr>
          <p:nvPr>
            <p:ph type="body" idx="1"/>
          </p:nvPr>
        </p:nvSpPr>
        <p:spPr>
          <a:xfrm>
            <a:off x="1117600" y="2142116"/>
            <a:ext cx="9560910" cy="4057600"/>
          </a:xfrm>
        </p:spPr>
        <p:txBody>
          <a:bodyPr/>
          <a:lstStyle/>
          <a:p>
            <a:pPr marL="342900" lvl="0" indent="-342900" fontAlgn="t">
              <a:buFont typeface="+mj-lt"/>
              <a:buAutoNum type="arabicPeriod"/>
            </a:pPr>
            <a:r>
              <a:rPr lang="en-US" dirty="0">
                <a:solidFill>
                  <a:schemeClr val="accent1"/>
                </a:solidFill>
              </a:rPr>
              <a:t>Inspection</a:t>
            </a:r>
          </a:p>
          <a:p>
            <a:pPr marL="342900" lvl="0" indent="-342900" fontAlgn="t">
              <a:buFont typeface="+mj-lt"/>
              <a:buAutoNum type="arabicPeriod"/>
            </a:pPr>
            <a:r>
              <a:rPr lang="en-US" dirty="0">
                <a:solidFill>
                  <a:schemeClr val="accent1"/>
                </a:solidFill>
              </a:rPr>
              <a:t>Palpation</a:t>
            </a:r>
          </a:p>
          <a:p>
            <a:pPr marL="342900" lvl="0" indent="-342900" fontAlgn="t">
              <a:buFont typeface="+mj-lt"/>
              <a:buAutoNum type="arabicPeriod"/>
            </a:pPr>
            <a:r>
              <a:rPr lang="en-US" dirty="0">
                <a:solidFill>
                  <a:schemeClr val="accent1"/>
                </a:solidFill>
              </a:rPr>
              <a:t>Range of Motion (ROM)</a:t>
            </a:r>
          </a:p>
          <a:p>
            <a:pPr marL="342900" lvl="0" indent="-342900" fontAlgn="t">
              <a:buFont typeface="+mj-lt"/>
              <a:buAutoNum type="arabicPeriod"/>
            </a:pPr>
            <a:r>
              <a:rPr lang="en-US" dirty="0">
                <a:solidFill>
                  <a:schemeClr val="accent1"/>
                </a:solidFill>
              </a:rPr>
              <a:t>Muscle Strength Testing</a:t>
            </a:r>
          </a:p>
          <a:p>
            <a:pPr marL="342900" lvl="0" indent="-342900" fontAlgn="t">
              <a:buFont typeface="+mj-lt"/>
              <a:buAutoNum type="arabicPeriod"/>
            </a:pPr>
            <a:r>
              <a:rPr lang="en-US" dirty="0">
                <a:solidFill>
                  <a:schemeClr val="accent1"/>
                </a:solidFill>
              </a:rPr>
              <a:t>Functional Assessment</a:t>
            </a:r>
          </a:p>
          <a:p>
            <a:endParaRPr lang="en-US" dirty="0"/>
          </a:p>
        </p:txBody>
      </p:sp>
      <p:sp>
        <p:nvSpPr>
          <p:cNvPr id="5" name="TextBox 4">
            <a:extLst>
              <a:ext uri="{FF2B5EF4-FFF2-40B4-BE49-F238E27FC236}">
                <a16:creationId xmlns:a16="http://schemas.microsoft.com/office/drawing/2014/main" id="{7601055C-AA86-43D4-37E3-3E3C218F3538}"/>
              </a:ext>
            </a:extLst>
          </p:cNvPr>
          <p:cNvSpPr txBox="1"/>
          <p:nvPr/>
        </p:nvSpPr>
        <p:spPr>
          <a:xfrm>
            <a:off x="10218821" y="6519446"/>
            <a:ext cx="6096000" cy="338554"/>
          </a:xfrm>
          <a:prstGeom prst="rect">
            <a:avLst/>
          </a:prstGeom>
          <a:noFill/>
        </p:spPr>
        <p:txBody>
          <a:bodyPr wrap="square">
            <a:spAutoFit/>
          </a:bodyPr>
          <a:lstStyle/>
          <a:p>
            <a:r>
              <a:rPr lang="en-US" sz="1600" b="0" i="0" u="none" strike="noStrike" baseline="0" dirty="0">
                <a:solidFill>
                  <a:schemeClr val="accent1"/>
                </a:solidFill>
                <a:latin typeface="Aptos"/>
              </a:rPr>
              <a:t>(Jarvis et al., 2024</a:t>
            </a:r>
            <a:r>
              <a:rPr lang="en-US" sz="1600" dirty="0">
                <a:solidFill>
                  <a:schemeClr val="accent1"/>
                </a:solidFill>
              </a:rPr>
              <a:t>)</a:t>
            </a:r>
            <a:r>
              <a:rPr lang="en-US" sz="1600" b="0" i="0" dirty="0">
                <a:solidFill>
                  <a:schemeClr val="accent1"/>
                </a:solidFill>
                <a:latin typeface="Aptos"/>
                <a:ea typeface="Times New Roman"/>
                <a:cs typeface="Times New Roman"/>
              </a:rPr>
              <a:t>​</a:t>
            </a:r>
            <a:endParaRPr lang="en-US" sz="1600" dirty="0">
              <a:solidFill>
                <a:schemeClr val="accent1"/>
              </a:solidFill>
              <a:latin typeface="Aptos"/>
            </a:endParaRPr>
          </a:p>
        </p:txBody>
      </p:sp>
    </p:spTree>
    <p:extLst>
      <p:ext uri="{BB962C8B-B14F-4D97-AF65-F5344CB8AC3E}">
        <p14:creationId xmlns:p14="http://schemas.microsoft.com/office/powerpoint/2010/main" val="2282914080"/>
      </p:ext>
    </p:extLst>
  </p:cSld>
  <p:clrMapOvr>
    <a:masterClrMapping/>
  </p:clrMapOvr>
  <p:transition>
    <p:fade thruBlk="1"/>
  </p:transition>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C19DF841-2022-62D9-3F82-50A2194DF2D7}"/>
              </a:ext>
            </a:extLst>
          </p:cNvPr>
          <p:cNvSpPr txBox="1"/>
          <p:nvPr/>
        </p:nvSpPr>
        <p:spPr>
          <a:xfrm>
            <a:off x="804672" y="336406"/>
            <a:ext cx="4766330" cy="1454051"/>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000" b="1" kern="1200" dirty="0">
                <a:solidFill>
                  <a:schemeClr val="accent1"/>
                </a:solidFill>
                <a:latin typeface="+mj-lt"/>
                <a:ea typeface="+mj-ea"/>
                <a:cs typeface="+mj-cs"/>
              </a:rPr>
              <a:t>Inspection</a:t>
            </a:r>
          </a:p>
        </p:txBody>
      </p:sp>
      <p:sp>
        <p:nvSpPr>
          <p:cNvPr id="5" name="TextBox 4">
            <a:extLst>
              <a:ext uri="{FF2B5EF4-FFF2-40B4-BE49-F238E27FC236}">
                <a16:creationId xmlns:a16="http://schemas.microsoft.com/office/drawing/2014/main" id="{75E4FC1D-72B0-CA82-31D1-EEE369939F35}"/>
              </a:ext>
            </a:extLst>
          </p:cNvPr>
          <p:cNvSpPr txBox="1"/>
          <p:nvPr/>
        </p:nvSpPr>
        <p:spPr>
          <a:xfrm>
            <a:off x="1028773" y="1752261"/>
            <a:ext cx="4765949" cy="4359727"/>
          </a:xfrm>
          <a:prstGeom prst="rect">
            <a:avLst/>
          </a:prstGeom>
        </p:spPr>
        <p:txBody>
          <a:bodyPr vert="horz" lIns="91440" tIns="45720" rIns="91440" bIns="45720" rtlCol="0" anchor="t">
            <a:noAutofit/>
          </a:bodyPr>
          <a:lstStyle/>
          <a:p>
            <a:pPr marL="342900" lvl="0" indent="-228600" fontAlgn="t">
              <a:lnSpc>
                <a:spcPct val="90000"/>
              </a:lnSpc>
              <a:spcAft>
                <a:spcPts val="600"/>
              </a:spcAft>
              <a:buFont typeface="Arial" panose="020B0604020202020204" pitchFamily="34" charset="0"/>
              <a:buChar char="•"/>
            </a:pPr>
            <a:r>
              <a:rPr lang="en-US" sz="2800" dirty="0">
                <a:solidFill>
                  <a:schemeClr val="accent1"/>
                </a:solidFill>
              </a:rPr>
              <a:t>Symmetry</a:t>
            </a:r>
          </a:p>
          <a:p>
            <a:pPr marL="342900" lvl="0" indent="-228600" fontAlgn="t">
              <a:lnSpc>
                <a:spcPct val="90000"/>
              </a:lnSpc>
              <a:spcAft>
                <a:spcPts val="600"/>
              </a:spcAft>
              <a:buFont typeface="Arial" panose="020B0604020202020204" pitchFamily="34" charset="0"/>
              <a:buChar char="•"/>
            </a:pPr>
            <a:r>
              <a:rPr lang="en-US" sz="2800" dirty="0">
                <a:solidFill>
                  <a:schemeClr val="accent1"/>
                </a:solidFill>
              </a:rPr>
              <a:t>Alignment</a:t>
            </a:r>
          </a:p>
          <a:p>
            <a:pPr marL="342900" lvl="0" indent="-228600" fontAlgn="t">
              <a:lnSpc>
                <a:spcPct val="90000"/>
              </a:lnSpc>
              <a:spcAft>
                <a:spcPts val="600"/>
              </a:spcAft>
              <a:buFont typeface="Arial" panose="020B0604020202020204" pitchFamily="34" charset="0"/>
              <a:buChar char="•"/>
            </a:pPr>
            <a:r>
              <a:rPr lang="en-US" sz="2800" dirty="0">
                <a:solidFill>
                  <a:schemeClr val="accent1"/>
                </a:solidFill>
              </a:rPr>
              <a:t>Deformities</a:t>
            </a:r>
          </a:p>
          <a:p>
            <a:pPr marL="342900" lvl="0" indent="-228600" fontAlgn="t">
              <a:lnSpc>
                <a:spcPct val="90000"/>
              </a:lnSpc>
              <a:spcAft>
                <a:spcPts val="600"/>
              </a:spcAft>
              <a:buFont typeface="Arial" panose="020B0604020202020204" pitchFamily="34" charset="0"/>
              <a:buChar char="•"/>
            </a:pPr>
            <a:r>
              <a:rPr lang="en-US" sz="2800" dirty="0">
                <a:solidFill>
                  <a:schemeClr val="accent1"/>
                </a:solidFill>
              </a:rPr>
              <a:t>Swelling</a:t>
            </a:r>
          </a:p>
          <a:p>
            <a:pPr marL="342900" lvl="0" indent="-228600" fontAlgn="t">
              <a:lnSpc>
                <a:spcPct val="90000"/>
              </a:lnSpc>
              <a:spcAft>
                <a:spcPts val="600"/>
              </a:spcAft>
              <a:buFont typeface="Arial" panose="020B0604020202020204" pitchFamily="34" charset="0"/>
              <a:buChar char="•"/>
            </a:pPr>
            <a:r>
              <a:rPr lang="en-US" sz="2800" dirty="0">
                <a:solidFill>
                  <a:schemeClr val="accent1"/>
                </a:solidFill>
              </a:rPr>
              <a:t>Redness</a:t>
            </a:r>
          </a:p>
          <a:p>
            <a:pPr marL="342900" lvl="0" indent="-228600" fontAlgn="t">
              <a:lnSpc>
                <a:spcPct val="90000"/>
              </a:lnSpc>
              <a:spcAft>
                <a:spcPts val="600"/>
              </a:spcAft>
              <a:buFont typeface="Arial" panose="020B0604020202020204" pitchFamily="34" charset="0"/>
              <a:buChar char="•"/>
            </a:pPr>
            <a:r>
              <a:rPr lang="en-US" sz="2800" dirty="0">
                <a:solidFill>
                  <a:schemeClr val="accent1"/>
                </a:solidFill>
              </a:rPr>
              <a:t>Muscle size</a:t>
            </a:r>
          </a:p>
          <a:p>
            <a:pPr marL="342900" lvl="0" indent="-228600" fontAlgn="t">
              <a:lnSpc>
                <a:spcPct val="90000"/>
              </a:lnSpc>
              <a:spcAft>
                <a:spcPts val="600"/>
              </a:spcAft>
              <a:buFont typeface="Arial" panose="020B0604020202020204" pitchFamily="34" charset="0"/>
              <a:buChar char="•"/>
            </a:pPr>
            <a:r>
              <a:rPr lang="en-US" sz="2800" dirty="0">
                <a:solidFill>
                  <a:schemeClr val="accent1"/>
                </a:solidFill>
              </a:rPr>
              <a:t>Muscle atrophy</a:t>
            </a:r>
          </a:p>
          <a:p>
            <a:pPr marL="342900" lvl="0" indent="-228600" fontAlgn="t">
              <a:lnSpc>
                <a:spcPct val="90000"/>
              </a:lnSpc>
              <a:spcAft>
                <a:spcPts val="600"/>
              </a:spcAft>
              <a:buFont typeface="Arial" panose="020B0604020202020204" pitchFamily="34" charset="0"/>
              <a:buChar char="•"/>
            </a:pPr>
            <a:r>
              <a:rPr lang="en-US" sz="2800" dirty="0">
                <a:solidFill>
                  <a:schemeClr val="accent1"/>
                </a:solidFill>
              </a:rPr>
              <a:t>Posture</a:t>
            </a:r>
          </a:p>
          <a:p>
            <a:pPr marL="342900" lvl="0" indent="-228600" fontAlgn="t">
              <a:lnSpc>
                <a:spcPct val="90000"/>
              </a:lnSpc>
              <a:spcAft>
                <a:spcPts val="600"/>
              </a:spcAft>
              <a:buFont typeface="Arial" panose="020B0604020202020204" pitchFamily="34" charset="0"/>
              <a:buChar char="•"/>
            </a:pPr>
            <a:r>
              <a:rPr lang="en-US" sz="2800" dirty="0">
                <a:solidFill>
                  <a:schemeClr val="accent1"/>
                </a:solidFill>
              </a:rPr>
              <a:t>Gait</a:t>
            </a:r>
          </a:p>
        </p:txBody>
      </p:sp>
      <p:pic>
        <p:nvPicPr>
          <p:cNvPr id="7" name="Picture 6">
            <a:extLst>
              <a:ext uri="{FF2B5EF4-FFF2-40B4-BE49-F238E27FC236}">
                <a16:creationId xmlns:a16="http://schemas.microsoft.com/office/drawing/2014/main" id="{7A5A822B-2B8D-C327-A804-91A284FFB71C}"/>
              </a:ext>
            </a:extLst>
          </p:cNvPr>
          <p:cNvPicPr>
            <a:picLocks noChangeAspect="1"/>
          </p:cNvPicPr>
          <p:nvPr/>
        </p:nvPicPr>
        <p:blipFill>
          <a:blip r:embed="rId3"/>
          <a:srcRect t="15318" r="60660"/>
          <a:stretch>
            <a:fillRect/>
          </a:stretch>
        </p:blipFill>
        <p:spPr>
          <a:xfrm>
            <a:off x="8395527" y="1411705"/>
            <a:ext cx="2613395" cy="4700284"/>
          </a:xfrm>
          <a:prstGeom prst="rect">
            <a:avLst/>
          </a:prstGeom>
        </p:spPr>
      </p:pic>
      <p:grpSp>
        <p:nvGrpSpPr>
          <p:cNvPr id="16" name="Group 15">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7" name="Freeform: Shape 16">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Rectangle 7">
            <a:extLst>
              <a:ext uri="{FF2B5EF4-FFF2-40B4-BE49-F238E27FC236}">
                <a16:creationId xmlns:a16="http://schemas.microsoft.com/office/drawing/2014/main" id="{B09C3308-BA6D-112C-B090-295994C910E5}"/>
              </a:ext>
            </a:extLst>
          </p:cNvPr>
          <p:cNvSpPr/>
          <p:nvPr/>
        </p:nvSpPr>
        <p:spPr>
          <a:xfrm>
            <a:off x="10411326" y="2421683"/>
            <a:ext cx="844834" cy="302461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132B5FE7-21FD-2EB5-E116-E3AA5CD4DE60}"/>
              </a:ext>
            </a:extLst>
          </p:cNvPr>
          <p:cNvSpPr/>
          <p:nvPr/>
        </p:nvSpPr>
        <p:spPr>
          <a:xfrm>
            <a:off x="10074442" y="1283368"/>
            <a:ext cx="176463" cy="288758"/>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5EDC9391-5FD2-6F62-8D91-DD32E43D0B97}"/>
              </a:ext>
            </a:extLst>
          </p:cNvPr>
          <p:cNvSpPr txBox="1"/>
          <p:nvPr/>
        </p:nvSpPr>
        <p:spPr>
          <a:xfrm>
            <a:off x="10250905" y="6465109"/>
            <a:ext cx="6096000" cy="338554"/>
          </a:xfrm>
          <a:prstGeom prst="rect">
            <a:avLst/>
          </a:prstGeom>
          <a:noFill/>
        </p:spPr>
        <p:txBody>
          <a:bodyPr wrap="square">
            <a:spAutoFit/>
          </a:bodyPr>
          <a:lstStyle/>
          <a:p>
            <a:r>
              <a:rPr lang="en-US" sz="1600" b="0" i="0" u="none" strike="noStrike" baseline="0" dirty="0">
                <a:solidFill>
                  <a:schemeClr val="accent1"/>
                </a:solidFill>
                <a:latin typeface="Aptos"/>
              </a:rPr>
              <a:t>(Jarvis et al., 2024</a:t>
            </a:r>
            <a:r>
              <a:rPr lang="en-US" sz="1600" dirty="0">
                <a:solidFill>
                  <a:schemeClr val="accent1"/>
                </a:solidFill>
              </a:rPr>
              <a:t>)</a:t>
            </a:r>
            <a:r>
              <a:rPr lang="en-US" sz="1600" b="0" i="0" dirty="0">
                <a:solidFill>
                  <a:schemeClr val="accent1"/>
                </a:solidFill>
                <a:latin typeface="Aptos"/>
                <a:ea typeface="Times New Roman"/>
                <a:cs typeface="Times New Roman"/>
              </a:rPr>
              <a:t>​</a:t>
            </a:r>
            <a:endParaRPr lang="en-US" sz="1600" dirty="0">
              <a:solidFill>
                <a:schemeClr val="accent1"/>
              </a:solidFill>
              <a:latin typeface="Aptos"/>
            </a:endParaRPr>
          </a:p>
        </p:txBody>
      </p:sp>
    </p:spTree>
    <p:extLst>
      <p:ext uri="{BB962C8B-B14F-4D97-AF65-F5344CB8AC3E}">
        <p14:creationId xmlns:p14="http://schemas.microsoft.com/office/powerpoint/2010/main" val="83315295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A0A5142-9F75-AA95-3815-49A57F581781}"/>
              </a:ext>
            </a:extLst>
          </p:cNvPr>
          <p:cNvSpPr txBox="1"/>
          <p:nvPr/>
        </p:nvSpPr>
        <p:spPr>
          <a:xfrm>
            <a:off x="1138990" y="898358"/>
            <a:ext cx="2407967" cy="707886"/>
          </a:xfrm>
          <a:prstGeom prst="rect">
            <a:avLst/>
          </a:prstGeom>
          <a:noFill/>
        </p:spPr>
        <p:txBody>
          <a:bodyPr wrap="none" rtlCol="0">
            <a:spAutoFit/>
          </a:bodyPr>
          <a:lstStyle/>
          <a:p>
            <a:r>
              <a:rPr lang="en-US" sz="4000" b="1" dirty="0">
                <a:solidFill>
                  <a:schemeClr val="accent1"/>
                </a:solidFill>
              </a:rPr>
              <a:t>Palpation</a:t>
            </a:r>
          </a:p>
        </p:txBody>
      </p:sp>
      <p:sp>
        <p:nvSpPr>
          <p:cNvPr id="5" name="TextBox 4">
            <a:extLst>
              <a:ext uri="{FF2B5EF4-FFF2-40B4-BE49-F238E27FC236}">
                <a16:creationId xmlns:a16="http://schemas.microsoft.com/office/drawing/2014/main" id="{3620A773-94AC-3006-A2C7-12BAE7E90343}"/>
              </a:ext>
            </a:extLst>
          </p:cNvPr>
          <p:cNvSpPr txBox="1"/>
          <p:nvPr/>
        </p:nvSpPr>
        <p:spPr>
          <a:xfrm>
            <a:off x="1315452" y="1854278"/>
            <a:ext cx="6096000" cy="2677656"/>
          </a:xfrm>
          <a:prstGeom prst="rect">
            <a:avLst/>
          </a:prstGeom>
          <a:noFill/>
        </p:spPr>
        <p:txBody>
          <a:bodyPr wrap="square">
            <a:spAutoFit/>
          </a:bodyPr>
          <a:lstStyle/>
          <a:p>
            <a:pPr marL="342900" lvl="0" indent="-342900" fontAlgn="t">
              <a:buFont typeface="Arial" panose="020B0604020202020204" pitchFamily="34" charset="0"/>
              <a:buChar char="•"/>
            </a:pPr>
            <a:r>
              <a:rPr lang="en-US" sz="2800" dirty="0">
                <a:solidFill>
                  <a:schemeClr val="accent1"/>
                </a:solidFill>
              </a:rPr>
              <a:t>Tenderness</a:t>
            </a:r>
          </a:p>
          <a:p>
            <a:pPr marL="342900" lvl="0" indent="-342900" fontAlgn="t">
              <a:buFont typeface="Arial" panose="020B0604020202020204" pitchFamily="34" charset="0"/>
              <a:buChar char="•"/>
            </a:pPr>
            <a:r>
              <a:rPr lang="en-US" sz="2800" dirty="0">
                <a:solidFill>
                  <a:schemeClr val="accent1"/>
                </a:solidFill>
              </a:rPr>
              <a:t>Warmth</a:t>
            </a:r>
          </a:p>
          <a:p>
            <a:pPr marL="342900" lvl="0" indent="-342900" fontAlgn="t">
              <a:buFont typeface="Arial" panose="020B0604020202020204" pitchFamily="34" charset="0"/>
              <a:buChar char="•"/>
            </a:pPr>
            <a:r>
              <a:rPr lang="en-US" sz="2800" dirty="0">
                <a:solidFill>
                  <a:schemeClr val="accent1"/>
                </a:solidFill>
              </a:rPr>
              <a:t>Swelling</a:t>
            </a:r>
          </a:p>
          <a:p>
            <a:pPr marL="342900" lvl="0" indent="-342900" fontAlgn="t">
              <a:buFont typeface="Arial" panose="020B0604020202020204" pitchFamily="34" charset="0"/>
              <a:buChar char="•"/>
            </a:pPr>
            <a:r>
              <a:rPr lang="en-US" sz="2800" dirty="0">
                <a:solidFill>
                  <a:schemeClr val="accent1"/>
                </a:solidFill>
              </a:rPr>
              <a:t>Crepitus</a:t>
            </a:r>
          </a:p>
          <a:p>
            <a:pPr marL="342900" lvl="0" indent="-342900" fontAlgn="t">
              <a:buFont typeface="Arial" panose="020B0604020202020204" pitchFamily="34" charset="0"/>
              <a:buChar char="•"/>
            </a:pPr>
            <a:r>
              <a:rPr lang="en-US" sz="2800" dirty="0">
                <a:solidFill>
                  <a:schemeClr val="accent1"/>
                </a:solidFill>
              </a:rPr>
              <a:t>Muscle tone</a:t>
            </a:r>
          </a:p>
          <a:p>
            <a:pPr marL="342900" lvl="0" indent="-342900" fontAlgn="t">
              <a:buFont typeface="Arial" panose="020B0604020202020204" pitchFamily="34" charset="0"/>
              <a:buChar char="•"/>
            </a:pPr>
            <a:r>
              <a:rPr lang="en-US" sz="2800" dirty="0">
                <a:solidFill>
                  <a:schemeClr val="accent1"/>
                </a:solidFill>
              </a:rPr>
              <a:t>Masses</a:t>
            </a:r>
          </a:p>
        </p:txBody>
      </p:sp>
      <p:pic>
        <p:nvPicPr>
          <p:cNvPr id="6" name="Picture 5" descr="Physical Examination Of Musculoskeletal System Pdf at Terry Camacho blog">
            <a:extLst>
              <a:ext uri="{FF2B5EF4-FFF2-40B4-BE49-F238E27FC236}">
                <a16:creationId xmlns:a16="http://schemas.microsoft.com/office/drawing/2014/main" id="{39D629EF-30B9-E9C5-AF2D-E7F5AEC75D6E}"/>
              </a:ext>
            </a:extLst>
          </p:cNvPr>
          <p:cNvPicPr>
            <a:picLocks noChangeAspect="1"/>
          </p:cNvPicPr>
          <p:nvPr/>
        </p:nvPicPr>
        <p:blipFill>
          <a:blip r:embed="rId3"/>
          <a:srcRect l="64385" t="43451" r="6492" b="11013"/>
          <a:stretch>
            <a:fillRect/>
          </a:stretch>
        </p:blipFill>
        <p:spPr>
          <a:xfrm>
            <a:off x="6021335" y="1121399"/>
            <a:ext cx="5247420" cy="4615201"/>
          </a:xfrm>
          <a:prstGeom prst="rect">
            <a:avLst/>
          </a:prstGeom>
        </p:spPr>
      </p:pic>
      <p:sp>
        <p:nvSpPr>
          <p:cNvPr id="7" name="Oval 6">
            <a:extLst>
              <a:ext uri="{FF2B5EF4-FFF2-40B4-BE49-F238E27FC236}">
                <a16:creationId xmlns:a16="http://schemas.microsoft.com/office/drawing/2014/main" id="{D085B13D-A4BE-7282-96CE-1E87582D3160}"/>
              </a:ext>
            </a:extLst>
          </p:cNvPr>
          <p:cNvSpPr/>
          <p:nvPr/>
        </p:nvSpPr>
        <p:spPr>
          <a:xfrm>
            <a:off x="5470358" y="1411705"/>
            <a:ext cx="1572126" cy="1138990"/>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7B05956D-EF51-369B-6813-03AA5D1AA41F}"/>
              </a:ext>
            </a:extLst>
          </p:cNvPr>
          <p:cNvSpPr txBox="1"/>
          <p:nvPr/>
        </p:nvSpPr>
        <p:spPr>
          <a:xfrm>
            <a:off x="10266947" y="6391944"/>
            <a:ext cx="6096000" cy="338554"/>
          </a:xfrm>
          <a:prstGeom prst="rect">
            <a:avLst/>
          </a:prstGeom>
          <a:noFill/>
        </p:spPr>
        <p:txBody>
          <a:bodyPr wrap="square">
            <a:spAutoFit/>
          </a:bodyPr>
          <a:lstStyle/>
          <a:p>
            <a:r>
              <a:rPr lang="en-US" sz="1600" b="0" i="0" u="none" strike="noStrike" baseline="0" dirty="0">
                <a:solidFill>
                  <a:schemeClr val="accent1"/>
                </a:solidFill>
                <a:latin typeface="Aptos"/>
              </a:rPr>
              <a:t>(Jarvis et al., 2024</a:t>
            </a:r>
            <a:r>
              <a:rPr lang="en-US" sz="1600" dirty="0">
                <a:solidFill>
                  <a:schemeClr val="accent1"/>
                </a:solidFill>
              </a:rPr>
              <a:t>)</a:t>
            </a:r>
            <a:r>
              <a:rPr lang="en-US" sz="1600" b="0" i="0" dirty="0">
                <a:solidFill>
                  <a:schemeClr val="accent1"/>
                </a:solidFill>
                <a:latin typeface="Aptos"/>
                <a:ea typeface="Times New Roman"/>
                <a:cs typeface="Times New Roman"/>
              </a:rPr>
              <a:t>​</a:t>
            </a:r>
            <a:endParaRPr lang="en-US" sz="1600" dirty="0">
              <a:solidFill>
                <a:schemeClr val="accent1"/>
              </a:solidFill>
              <a:latin typeface="Aptos"/>
            </a:endParaRPr>
          </a:p>
        </p:txBody>
      </p:sp>
    </p:spTree>
    <p:extLst>
      <p:ext uri="{BB962C8B-B14F-4D97-AF65-F5344CB8AC3E}">
        <p14:creationId xmlns:p14="http://schemas.microsoft.com/office/powerpoint/2010/main" val="255016019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DA06336-8411-55F6-E7DC-60395C2F73EF}"/>
              </a:ext>
            </a:extLst>
          </p:cNvPr>
          <p:cNvSpPr txBox="1"/>
          <p:nvPr/>
        </p:nvSpPr>
        <p:spPr>
          <a:xfrm>
            <a:off x="914400" y="1010653"/>
            <a:ext cx="3935244" cy="707886"/>
          </a:xfrm>
          <a:prstGeom prst="rect">
            <a:avLst/>
          </a:prstGeom>
          <a:noFill/>
        </p:spPr>
        <p:txBody>
          <a:bodyPr wrap="none" rtlCol="0">
            <a:spAutoFit/>
          </a:bodyPr>
          <a:lstStyle/>
          <a:p>
            <a:r>
              <a:rPr lang="en-US" sz="4000" b="1" dirty="0">
                <a:solidFill>
                  <a:schemeClr val="accent1"/>
                </a:solidFill>
              </a:rPr>
              <a:t>Range of Motion</a:t>
            </a:r>
          </a:p>
        </p:txBody>
      </p:sp>
      <p:sp>
        <p:nvSpPr>
          <p:cNvPr id="4" name="TextBox 3">
            <a:extLst>
              <a:ext uri="{FF2B5EF4-FFF2-40B4-BE49-F238E27FC236}">
                <a16:creationId xmlns:a16="http://schemas.microsoft.com/office/drawing/2014/main" id="{B12BD163-FFF6-97B9-9B17-F2DE2AEE907E}"/>
              </a:ext>
            </a:extLst>
          </p:cNvPr>
          <p:cNvSpPr txBox="1"/>
          <p:nvPr/>
        </p:nvSpPr>
        <p:spPr>
          <a:xfrm>
            <a:off x="1515237" y="1877029"/>
            <a:ext cx="2733569" cy="3970318"/>
          </a:xfrm>
          <a:prstGeom prst="rect">
            <a:avLst/>
          </a:prstGeom>
          <a:noFill/>
        </p:spPr>
        <p:txBody>
          <a:bodyPr wrap="none" rtlCol="0">
            <a:spAutoFit/>
          </a:bodyPr>
          <a:lstStyle/>
          <a:p>
            <a:pPr marL="342900" lvl="0" indent="-342900" fontAlgn="t">
              <a:buFont typeface="Arial" panose="020B0604020202020204" pitchFamily="34" charset="0"/>
              <a:buChar char="•"/>
            </a:pPr>
            <a:r>
              <a:rPr lang="en-US" sz="2800" dirty="0">
                <a:solidFill>
                  <a:schemeClr val="accent1"/>
                </a:solidFill>
              </a:rPr>
              <a:t>Cervical spine</a:t>
            </a:r>
          </a:p>
          <a:p>
            <a:pPr marL="342900" lvl="0" indent="-342900" fontAlgn="t">
              <a:buFont typeface="Arial" panose="020B0604020202020204" pitchFamily="34" charset="0"/>
              <a:buChar char="•"/>
            </a:pPr>
            <a:r>
              <a:rPr lang="en-US" sz="2800" dirty="0">
                <a:solidFill>
                  <a:schemeClr val="accent1"/>
                </a:solidFill>
              </a:rPr>
              <a:t>Shoulders</a:t>
            </a:r>
          </a:p>
          <a:p>
            <a:pPr marL="342900" lvl="0" indent="-342900" fontAlgn="t">
              <a:buFont typeface="Arial" panose="020B0604020202020204" pitchFamily="34" charset="0"/>
              <a:buChar char="•"/>
            </a:pPr>
            <a:r>
              <a:rPr lang="en-US" sz="2800" dirty="0">
                <a:solidFill>
                  <a:schemeClr val="accent1"/>
                </a:solidFill>
              </a:rPr>
              <a:t>Elbows</a:t>
            </a:r>
          </a:p>
          <a:p>
            <a:pPr marL="342900" lvl="0" indent="-342900" fontAlgn="t">
              <a:buFont typeface="Arial" panose="020B0604020202020204" pitchFamily="34" charset="0"/>
              <a:buChar char="•"/>
            </a:pPr>
            <a:r>
              <a:rPr lang="en-US" sz="2800" dirty="0">
                <a:solidFill>
                  <a:schemeClr val="accent1"/>
                </a:solidFill>
              </a:rPr>
              <a:t>Wrists</a:t>
            </a:r>
          </a:p>
          <a:p>
            <a:pPr marL="342900" lvl="0" indent="-342900" fontAlgn="t">
              <a:buFont typeface="Arial" panose="020B0604020202020204" pitchFamily="34" charset="0"/>
              <a:buChar char="•"/>
            </a:pPr>
            <a:r>
              <a:rPr lang="en-US" sz="2800" dirty="0">
                <a:solidFill>
                  <a:schemeClr val="accent1"/>
                </a:solidFill>
              </a:rPr>
              <a:t>Fingers</a:t>
            </a:r>
          </a:p>
          <a:p>
            <a:pPr marL="342900" lvl="0" indent="-342900" fontAlgn="t">
              <a:buFont typeface="Arial" panose="020B0604020202020204" pitchFamily="34" charset="0"/>
              <a:buChar char="•"/>
            </a:pPr>
            <a:r>
              <a:rPr lang="en-US" sz="2800" dirty="0">
                <a:solidFill>
                  <a:schemeClr val="accent1"/>
                </a:solidFill>
              </a:rPr>
              <a:t>Hips</a:t>
            </a:r>
          </a:p>
          <a:p>
            <a:pPr marL="342900" lvl="0" indent="-342900" fontAlgn="t">
              <a:buFont typeface="Arial" panose="020B0604020202020204" pitchFamily="34" charset="0"/>
              <a:buChar char="•"/>
            </a:pPr>
            <a:r>
              <a:rPr lang="en-US" sz="2800" dirty="0">
                <a:solidFill>
                  <a:schemeClr val="accent1"/>
                </a:solidFill>
              </a:rPr>
              <a:t>Knees</a:t>
            </a:r>
          </a:p>
          <a:p>
            <a:pPr marL="342900" lvl="0" indent="-342900" fontAlgn="t">
              <a:buFont typeface="Arial" panose="020B0604020202020204" pitchFamily="34" charset="0"/>
              <a:buChar char="•"/>
            </a:pPr>
            <a:r>
              <a:rPr lang="en-US" sz="2800" dirty="0">
                <a:solidFill>
                  <a:schemeClr val="accent1"/>
                </a:solidFill>
              </a:rPr>
              <a:t>Ankles</a:t>
            </a:r>
          </a:p>
          <a:p>
            <a:pPr marL="342900" lvl="0" indent="-342900" fontAlgn="t">
              <a:buFont typeface="Arial" panose="020B0604020202020204" pitchFamily="34" charset="0"/>
              <a:buChar char="•"/>
            </a:pPr>
            <a:r>
              <a:rPr lang="en-US" sz="2800" dirty="0">
                <a:solidFill>
                  <a:schemeClr val="accent1"/>
                </a:solidFill>
              </a:rPr>
              <a:t>Toes</a:t>
            </a:r>
          </a:p>
        </p:txBody>
      </p:sp>
      <p:pic>
        <p:nvPicPr>
          <p:cNvPr id="5" name="Picture 4" descr="Osmosis: Video, Anatomy, Definition &amp; Function | Osmosis">
            <a:extLst>
              <a:ext uri="{FF2B5EF4-FFF2-40B4-BE49-F238E27FC236}">
                <a16:creationId xmlns:a16="http://schemas.microsoft.com/office/drawing/2014/main" id="{CA2391C5-66DE-63B8-CE1C-CC3C6361F7E3}"/>
              </a:ext>
            </a:extLst>
          </p:cNvPr>
          <p:cNvPicPr>
            <a:picLocks noChangeAspect="1"/>
          </p:cNvPicPr>
          <p:nvPr/>
        </p:nvPicPr>
        <p:blipFill>
          <a:blip r:embed="rId3"/>
          <a:srcRect l="12526" t="15053" r="6631" b="9579"/>
          <a:stretch>
            <a:fillRect/>
          </a:stretch>
        </p:blipFill>
        <p:spPr>
          <a:xfrm>
            <a:off x="5090276" y="2206969"/>
            <a:ext cx="7101724" cy="3310438"/>
          </a:xfrm>
          <a:prstGeom prst="rect">
            <a:avLst/>
          </a:prstGeom>
        </p:spPr>
      </p:pic>
      <p:sp>
        <p:nvSpPr>
          <p:cNvPr id="7" name="TextBox 6">
            <a:extLst>
              <a:ext uri="{FF2B5EF4-FFF2-40B4-BE49-F238E27FC236}">
                <a16:creationId xmlns:a16="http://schemas.microsoft.com/office/drawing/2014/main" id="{F874BC6E-0C88-C6BB-D1C6-75107A5A8C7A}"/>
              </a:ext>
            </a:extLst>
          </p:cNvPr>
          <p:cNvSpPr txBox="1"/>
          <p:nvPr/>
        </p:nvSpPr>
        <p:spPr>
          <a:xfrm>
            <a:off x="10331116" y="6519446"/>
            <a:ext cx="6096000" cy="338554"/>
          </a:xfrm>
          <a:prstGeom prst="rect">
            <a:avLst/>
          </a:prstGeom>
          <a:noFill/>
        </p:spPr>
        <p:txBody>
          <a:bodyPr wrap="square">
            <a:spAutoFit/>
          </a:bodyPr>
          <a:lstStyle/>
          <a:p>
            <a:r>
              <a:rPr lang="en-US" sz="1600" b="0" i="0" u="none" strike="noStrike" baseline="0" dirty="0">
                <a:solidFill>
                  <a:schemeClr val="accent1"/>
                </a:solidFill>
                <a:latin typeface="Aptos"/>
              </a:rPr>
              <a:t>(Jarvis et al., 2024</a:t>
            </a:r>
            <a:r>
              <a:rPr lang="en-US" sz="1600" dirty="0">
                <a:solidFill>
                  <a:schemeClr val="accent1"/>
                </a:solidFill>
              </a:rPr>
              <a:t>)</a:t>
            </a:r>
            <a:r>
              <a:rPr lang="en-US" sz="1600" b="0" i="0" dirty="0">
                <a:solidFill>
                  <a:schemeClr val="accent1"/>
                </a:solidFill>
                <a:latin typeface="Aptos"/>
                <a:ea typeface="Times New Roman"/>
                <a:cs typeface="Times New Roman"/>
              </a:rPr>
              <a:t>​</a:t>
            </a:r>
            <a:endParaRPr lang="en-US" sz="1600" dirty="0">
              <a:solidFill>
                <a:schemeClr val="accent1"/>
              </a:solidFill>
              <a:latin typeface="Aptos"/>
            </a:endParaRPr>
          </a:p>
        </p:txBody>
      </p:sp>
    </p:spTree>
    <p:extLst>
      <p:ext uri="{BB962C8B-B14F-4D97-AF65-F5344CB8AC3E}">
        <p14:creationId xmlns:p14="http://schemas.microsoft.com/office/powerpoint/2010/main" val="321277913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DC5A812-EF17-FCC9-DE0F-D83F465B5ABB}"/>
              </a:ext>
            </a:extLst>
          </p:cNvPr>
          <p:cNvSpPr txBox="1"/>
          <p:nvPr/>
        </p:nvSpPr>
        <p:spPr>
          <a:xfrm>
            <a:off x="1010653" y="866273"/>
            <a:ext cx="5737661" cy="707886"/>
          </a:xfrm>
          <a:prstGeom prst="rect">
            <a:avLst/>
          </a:prstGeom>
          <a:noFill/>
        </p:spPr>
        <p:txBody>
          <a:bodyPr wrap="none" rtlCol="0">
            <a:spAutoFit/>
          </a:bodyPr>
          <a:lstStyle/>
          <a:p>
            <a:r>
              <a:rPr lang="en-US" sz="4000" b="1" dirty="0">
                <a:solidFill>
                  <a:schemeClr val="accent1"/>
                </a:solidFill>
              </a:rPr>
              <a:t>Muscle Strength Testing</a:t>
            </a:r>
          </a:p>
        </p:txBody>
      </p:sp>
      <p:sp>
        <p:nvSpPr>
          <p:cNvPr id="5" name="TextBox 4">
            <a:extLst>
              <a:ext uri="{FF2B5EF4-FFF2-40B4-BE49-F238E27FC236}">
                <a16:creationId xmlns:a16="http://schemas.microsoft.com/office/drawing/2014/main" id="{FD77B3E5-FCCD-0F9D-BB18-E3F95E1E6435}"/>
              </a:ext>
            </a:extLst>
          </p:cNvPr>
          <p:cNvSpPr txBox="1"/>
          <p:nvPr/>
        </p:nvSpPr>
        <p:spPr>
          <a:xfrm>
            <a:off x="10299031" y="6519446"/>
            <a:ext cx="6096000" cy="338554"/>
          </a:xfrm>
          <a:prstGeom prst="rect">
            <a:avLst/>
          </a:prstGeom>
          <a:noFill/>
        </p:spPr>
        <p:txBody>
          <a:bodyPr wrap="square">
            <a:spAutoFit/>
          </a:bodyPr>
          <a:lstStyle/>
          <a:p>
            <a:r>
              <a:rPr lang="en-US" sz="1600" b="0" i="0" u="none" strike="noStrike" baseline="0" dirty="0">
                <a:solidFill>
                  <a:schemeClr val="accent1"/>
                </a:solidFill>
                <a:latin typeface="Aptos"/>
              </a:rPr>
              <a:t>(Jarvis et al., 2024</a:t>
            </a:r>
            <a:r>
              <a:rPr lang="en-US" sz="1600" dirty="0">
                <a:solidFill>
                  <a:schemeClr val="accent1"/>
                </a:solidFill>
              </a:rPr>
              <a:t>)</a:t>
            </a:r>
            <a:r>
              <a:rPr lang="en-US" sz="1600" b="0" i="0" dirty="0">
                <a:solidFill>
                  <a:schemeClr val="accent1"/>
                </a:solidFill>
                <a:latin typeface="Aptos"/>
                <a:ea typeface="Times New Roman"/>
                <a:cs typeface="Times New Roman"/>
              </a:rPr>
              <a:t>​</a:t>
            </a:r>
            <a:endParaRPr lang="en-US" sz="1600" dirty="0">
              <a:solidFill>
                <a:schemeClr val="accent1"/>
              </a:solidFill>
              <a:latin typeface="Aptos"/>
            </a:endParaRPr>
          </a:p>
        </p:txBody>
      </p:sp>
      <p:pic>
        <p:nvPicPr>
          <p:cNvPr id="7" name="Picture 6">
            <a:extLst>
              <a:ext uri="{FF2B5EF4-FFF2-40B4-BE49-F238E27FC236}">
                <a16:creationId xmlns:a16="http://schemas.microsoft.com/office/drawing/2014/main" id="{3049B790-A7D9-A92A-4D06-B4EE6267D173}"/>
              </a:ext>
            </a:extLst>
          </p:cNvPr>
          <p:cNvPicPr>
            <a:picLocks noChangeAspect="1"/>
          </p:cNvPicPr>
          <p:nvPr/>
        </p:nvPicPr>
        <p:blipFill>
          <a:blip r:embed="rId3"/>
          <a:srcRect l="7717" t="13847" r="46447" b="57282"/>
          <a:stretch>
            <a:fillRect/>
          </a:stretch>
        </p:blipFill>
        <p:spPr>
          <a:xfrm>
            <a:off x="6096000" y="1771797"/>
            <a:ext cx="5261811" cy="3314406"/>
          </a:xfrm>
          <a:prstGeom prst="rect">
            <a:avLst/>
          </a:prstGeom>
        </p:spPr>
      </p:pic>
      <p:sp>
        <p:nvSpPr>
          <p:cNvPr id="9" name="TextBox 8">
            <a:extLst>
              <a:ext uri="{FF2B5EF4-FFF2-40B4-BE49-F238E27FC236}">
                <a16:creationId xmlns:a16="http://schemas.microsoft.com/office/drawing/2014/main" id="{C349C936-EE67-56D1-60ED-DF9B971D2403}"/>
              </a:ext>
            </a:extLst>
          </p:cNvPr>
          <p:cNvSpPr txBox="1"/>
          <p:nvPr/>
        </p:nvSpPr>
        <p:spPr>
          <a:xfrm>
            <a:off x="1235242" y="2951946"/>
            <a:ext cx="6031832" cy="954107"/>
          </a:xfrm>
          <a:prstGeom prst="rect">
            <a:avLst/>
          </a:prstGeom>
          <a:noFill/>
        </p:spPr>
        <p:txBody>
          <a:bodyPr wrap="square">
            <a:spAutoFit/>
          </a:bodyPr>
          <a:lstStyle/>
          <a:p>
            <a:r>
              <a:rPr lang="en-US" sz="2800" dirty="0">
                <a:solidFill>
                  <a:schemeClr val="accent1"/>
                </a:solidFill>
              </a:rPr>
              <a:t>Assess muscle strength against resistance</a:t>
            </a:r>
            <a:endParaRPr lang="en-US" sz="2800" dirty="0"/>
          </a:p>
        </p:txBody>
      </p:sp>
    </p:spTree>
    <p:extLst>
      <p:ext uri="{BB962C8B-B14F-4D97-AF65-F5344CB8AC3E}">
        <p14:creationId xmlns:p14="http://schemas.microsoft.com/office/powerpoint/2010/main" val="338372229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AA0DD65-E9B2-6C05-42AF-525AB4B16FEA}"/>
              </a:ext>
            </a:extLst>
          </p:cNvPr>
          <p:cNvSpPr txBox="1"/>
          <p:nvPr/>
        </p:nvSpPr>
        <p:spPr>
          <a:xfrm>
            <a:off x="882316" y="802105"/>
            <a:ext cx="5673413" cy="707886"/>
          </a:xfrm>
          <a:prstGeom prst="rect">
            <a:avLst/>
          </a:prstGeom>
          <a:noFill/>
        </p:spPr>
        <p:txBody>
          <a:bodyPr wrap="none" rtlCol="0">
            <a:spAutoFit/>
          </a:bodyPr>
          <a:lstStyle/>
          <a:p>
            <a:r>
              <a:rPr lang="en-US" sz="4000" b="1" dirty="0">
                <a:solidFill>
                  <a:schemeClr val="accent1"/>
                </a:solidFill>
              </a:rPr>
              <a:t>Functional Assessment</a:t>
            </a:r>
          </a:p>
        </p:txBody>
      </p:sp>
      <p:sp>
        <p:nvSpPr>
          <p:cNvPr id="5" name="TextBox 4">
            <a:extLst>
              <a:ext uri="{FF2B5EF4-FFF2-40B4-BE49-F238E27FC236}">
                <a16:creationId xmlns:a16="http://schemas.microsoft.com/office/drawing/2014/main" id="{F84B681C-968A-54C3-2D2C-5802C9B3840A}"/>
              </a:ext>
            </a:extLst>
          </p:cNvPr>
          <p:cNvSpPr txBox="1"/>
          <p:nvPr/>
        </p:nvSpPr>
        <p:spPr>
          <a:xfrm>
            <a:off x="1235242" y="2090172"/>
            <a:ext cx="5673413" cy="2677656"/>
          </a:xfrm>
          <a:prstGeom prst="rect">
            <a:avLst/>
          </a:prstGeom>
          <a:noFill/>
        </p:spPr>
        <p:txBody>
          <a:bodyPr wrap="square">
            <a:spAutoFit/>
          </a:bodyPr>
          <a:lstStyle/>
          <a:p>
            <a:pPr marL="342900" lvl="0" indent="-342900" fontAlgn="t">
              <a:buFont typeface="Arial" panose="020B0604020202020204" pitchFamily="34" charset="0"/>
              <a:buChar char="•"/>
            </a:pPr>
            <a:r>
              <a:rPr lang="en-US" sz="2800" dirty="0">
                <a:solidFill>
                  <a:schemeClr val="accent1"/>
                </a:solidFill>
              </a:rPr>
              <a:t>Walking</a:t>
            </a:r>
          </a:p>
          <a:p>
            <a:pPr marL="342900" lvl="0" indent="-342900" fontAlgn="t">
              <a:buFont typeface="Arial" panose="020B0604020202020204" pitchFamily="34" charset="0"/>
              <a:buChar char="•"/>
            </a:pPr>
            <a:r>
              <a:rPr lang="en-US" sz="2800" dirty="0">
                <a:solidFill>
                  <a:schemeClr val="accent1"/>
                </a:solidFill>
              </a:rPr>
              <a:t>Rising from a chair</a:t>
            </a:r>
          </a:p>
          <a:p>
            <a:pPr marL="342900" lvl="0" indent="-342900" fontAlgn="t">
              <a:buFont typeface="Arial" panose="020B0604020202020204" pitchFamily="34" charset="0"/>
              <a:buChar char="•"/>
            </a:pPr>
            <a:r>
              <a:rPr lang="en-US" sz="2800" dirty="0">
                <a:solidFill>
                  <a:schemeClr val="accent1"/>
                </a:solidFill>
              </a:rPr>
              <a:t>Climbing onto an examination table</a:t>
            </a:r>
          </a:p>
          <a:p>
            <a:pPr marL="342900" lvl="0" indent="-342900" fontAlgn="t">
              <a:buFont typeface="Arial" panose="020B0604020202020204" pitchFamily="34" charset="0"/>
              <a:buChar char="•"/>
            </a:pPr>
            <a:r>
              <a:rPr lang="en-US" sz="2800" dirty="0">
                <a:solidFill>
                  <a:schemeClr val="accent1"/>
                </a:solidFill>
              </a:rPr>
              <a:t>Fine motor activities</a:t>
            </a:r>
          </a:p>
          <a:p>
            <a:pPr marL="342900" lvl="0" indent="-342900" fontAlgn="t">
              <a:buFont typeface="Arial" panose="020B0604020202020204" pitchFamily="34" charset="0"/>
              <a:buChar char="•"/>
            </a:pPr>
            <a:r>
              <a:rPr lang="en-US" sz="2800" dirty="0">
                <a:solidFill>
                  <a:schemeClr val="accent1"/>
                </a:solidFill>
              </a:rPr>
              <a:t>Balance and coordination</a:t>
            </a:r>
          </a:p>
        </p:txBody>
      </p:sp>
      <p:pic>
        <p:nvPicPr>
          <p:cNvPr id="7" name="Picture 6">
            <a:extLst>
              <a:ext uri="{FF2B5EF4-FFF2-40B4-BE49-F238E27FC236}">
                <a16:creationId xmlns:a16="http://schemas.microsoft.com/office/drawing/2014/main" id="{F3DF65CB-316F-3DE4-CC0A-BB0D20AF7FD8}"/>
              </a:ext>
            </a:extLst>
          </p:cNvPr>
          <p:cNvPicPr>
            <a:picLocks noChangeAspect="1"/>
          </p:cNvPicPr>
          <p:nvPr/>
        </p:nvPicPr>
        <p:blipFill>
          <a:blip r:embed="rId3"/>
          <a:srcRect l="82237" t="32281" r="3026" b="25146"/>
          <a:stretch>
            <a:fillRect/>
          </a:stretch>
        </p:blipFill>
        <p:spPr>
          <a:xfrm>
            <a:off x="7940842" y="1016667"/>
            <a:ext cx="3224464" cy="5239755"/>
          </a:xfrm>
          <a:prstGeom prst="rect">
            <a:avLst/>
          </a:prstGeom>
        </p:spPr>
      </p:pic>
      <p:sp>
        <p:nvSpPr>
          <p:cNvPr id="9" name="TextBox 8">
            <a:extLst>
              <a:ext uri="{FF2B5EF4-FFF2-40B4-BE49-F238E27FC236}">
                <a16:creationId xmlns:a16="http://schemas.microsoft.com/office/drawing/2014/main" id="{CF1C96E1-C8E5-B819-8C09-3F1EF93BD42D}"/>
              </a:ext>
            </a:extLst>
          </p:cNvPr>
          <p:cNvSpPr txBox="1"/>
          <p:nvPr/>
        </p:nvSpPr>
        <p:spPr>
          <a:xfrm>
            <a:off x="10284143" y="6437263"/>
            <a:ext cx="6097904" cy="338554"/>
          </a:xfrm>
          <a:prstGeom prst="rect">
            <a:avLst/>
          </a:prstGeom>
          <a:noFill/>
        </p:spPr>
        <p:txBody>
          <a:bodyPr wrap="square">
            <a:spAutoFit/>
          </a:bodyPr>
          <a:lstStyle/>
          <a:p>
            <a:r>
              <a:rPr lang="en-US" sz="1600" b="0" i="0" u="none" strike="noStrike" baseline="0" dirty="0">
                <a:solidFill>
                  <a:schemeClr val="accent1"/>
                </a:solidFill>
                <a:latin typeface="Aptos"/>
              </a:rPr>
              <a:t>(Jarvis et al., 2024</a:t>
            </a:r>
            <a:r>
              <a:rPr lang="en-US" sz="1600" dirty="0">
                <a:solidFill>
                  <a:schemeClr val="accent1"/>
                </a:solidFill>
              </a:rPr>
              <a:t>)</a:t>
            </a:r>
            <a:r>
              <a:rPr lang="en-US" sz="1600" b="0" i="0" dirty="0">
                <a:solidFill>
                  <a:schemeClr val="accent1"/>
                </a:solidFill>
                <a:latin typeface="Aptos"/>
                <a:ea typeface="Times New Roman"/>
                <a:cs typeface="Times New Roman"/>
              </a:rPr>
              <a:t>​</a:t>
            </a:r>
            <a:endParaRPr lang="en-US" sz="1600" dirty="0">
              <a:solidFill>
                <a:schemeClr val="accent1"/>
              </a:solidFill>
              <a:latin typeface="Aptos"/>
            </a:endParaRPr>
          </a:p>
        </p:txBody>
      </p:sp>
    </p:spTree>
    <p:extLst>
      <p:ext uri="{BB962C8B-B14F-4D97-AF65-F5344CB8AC3E}">
        <p14:creationId xmlns:p14="http://schemas.microsoft.com/office/powerpoint/2010/main" val="259124423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137CA-A529-C5A4-8D18-7F8C778682C9}"/>
              </a:ext>
            </a:extLst>
          </p:cNvPr>
          <p:cNvSpPr>
            <a:spLocks noGrp="1"/>
          </p:cNvSpPr>
          <p:nvPr>
            <p:ph type="title"/>
          </p:nvPr>
        </p:nvSpPr>
        <p:spPr/>
        <p:txBody>
          <a:bodyPr/>
          <a:lstStyle/>
          <a:p>
            <a:r>
              <a:rPr lang="en-US" dirty="0"/>
              <a:t>Subjective Data</a:t>
            </a:r>
          </a:p>
        </p:txBody>
      </p:sp>
      <p:sp>
        <p:nvSpPr>
          <p:cNvPr id="3" name="Text Placeholder 2">
            <a:extLst>
              <a:ext uri="{FF2B5EF4-FFF2-40B4-BE49-F238E27FC236}">
                <a16:creationId xmlns:a16="http://schemas.microsoft.com/office/drawing/2014/main" id="{1B9FD0A3-D36F-4C38-0829-45853A967CE0}"/>
              </a:ext>
            </a:extLst>
          </p:cNvPr>
          <p:cNvSpPr>
            <a:spLocks noGrp="1"/>
          </p:cNvSpPr>
          <p:nvPr>
            <p:ph type="body" idx="1"/>
          </p:nvPr>
        </p:nvSpPr>
        <p:spPr>
          <a:xfrm>
            <a:off x="1117599" y="2142116"/>
            <a:ext cx="9455807" cy="4057600"/>
          </a:xfrm>
        </p:spPr>
        <p:txBody>
          <a:bodyPr/>
          <a:lstStyle/>
          <a:p>
            <a:pPr fontAlgn="t"/>
            <a:r>
              <a:rPr lang="en-US" b="1" dirty="0">
                <a:solidFill>
                  <a:schemeClr val="accent1"/>
                </a:solidFill>
              </a:rPr>
              <a:t>1. Joint Assessment</a:t>
            </a:r>
          </a:p>
          <a:p>
            <a:pPr fontAlgn="t"/>
            <a:r>
              <a:rPr lang="en-US" b="1" dirty="0">
                <a:solidFill>
                  <a:schemeClr val="accent1"/>
                </a:solidFill>
              </a:rPr>
              <a:t>2. Muscle Assessment</a:t>
            </a:r>
          </a:p>
          <a:p>
            <a:pPr fontAlgn="t"/>
            <a:r>
              <a:rPr lang="en-US" b="1" dirty="0">
                <a:solidFill>
                  <a:schemeClr val="accent1"/>
                </a:solidFill>
              </a:rPr>
              <a:t>3. Bone Assessment</a:t>
            </a:r>
          </a:p>
          <a:p>
            <a:pPr fontAlgn="t"/>
            <a:r>
              <a:rPr lang="en-US" b="1" dirty="0">
                <a:solidFill>
                  <a:schemeClr val="accent1"/>
                </a:solidFill>
              </a:rPr>
              <a:t>4. Functional Assessment</a:t>
            </a:r>
          </a:p>
          <a:p>
            <a:pPr fontAlgn="t"/>
            <a:br>
              <a:rPr lang="en-US" dirty="0">
                <a:solidFill>
                  <a:schemeClr val="accent1"/>
                </a:solidFill>
              </a:rPr>
            </a:br>
            <a:endParaRPr lang="en-US" dirty="0">
              <a:solidFill>
                <a:schemeClr val="accent1"/>
              </a:solidFill>
            </a:endParaRPr>
          </a:p>
          <a:p>
            <a:endParaRPr lang="en-US" dirty="0"/>
          </a:p>
        </p:txBody>
      </p:sp>
      <p:sp>
        <p:nvSpPr>
          <p:cNvPr id="5" name="TextBox 4">
            <a:extLst>
              <a:ext uri="{FF2B5EF4-FFF2-40B4-BE49-F238E27FC236}">
                <a16:creationId xmlns:a16="http://schemas.microsoft.com/office/drawing/2014/main" id="{3E17AE66-4A8E-C42B-3051-65C6F98B1FB0}"/>
              </a:ext>
            </a:extLst>
          </p:cNvPr>
          <p:cNvSpPr txBox="1"/>
          <p:nvPr/>
        </p:nvSpPr>
        <p:spPr>
          <a:xfrm>
            <a:off x="10295573" y="6519446"/>
            <a:ext cx="6097904" cy="338554"/>
          </a:xfrm>
          <a:prstGeom prst="rect">
            <a:avLst/>
          </a:prstGeom>
          <a:noFill/>
        </p:spPr>
        <p:txBody>
          <a:bodyPr wrap="square">
            <a:spAutoFit/>
          </a:bodyPr>
          <a:lstStyle/>
          <a:p>
            <a:r>
              <a:rPr lang="en-US" sz="1600" b="0" i="0" u="none" strike="noStrike" baseline="0" dirty="0">
                <a:solidFill>
                  <a:schemeClr val="accent1"/>
                </a:solidFill>
                <a:latin typeface="Aptos"/>
              </a:rPr>
              <a:t>(Jarvis et al., 2024</a:t>
            </a:r>
            <a:r>
              <a:rPr lang="en-US" sz="1600" dirty="0">
                <a:solidFill>
                  <a:schemeClr val="accent1"/>
                </a:solidFill>
              </a:rPr>
              <a:t>)</a:t>
            </a:r>
            <a:r>
              <a:rPr lang="en-US" sz="1600" b="0" i="0" dirty="0">
                <a:solidFill>
                  <a:schemeClr val="accent1"/>
                </a:solidFill>
                <a:latin typeface="Aptos"/>
                <a:ea typeface="Times New Roman"/>
                <a:cs typeface="Times New Roman"/>
              </a:rPr>
              <a:t>​</a:t>
            </a:r>
            <a:endParaRPr lang="en-US" sz="1600" dirty="0">
              <a:solidFill>
                <a:schemeClr val="accent1"/>
              </a:solidFill>
              <a:latin typeface="Aptos"/>
            </a:endParaRPr>
          </a:p>
        </p:txBody>
      </p:sp>
    </p:spTree>
    <p:extLst>
      <p:ext uri="{BB962C8B-B14F-4D97-AF65-F5344CB8AC3E}">
        <p14:creationId xmlns:p14="http://schemas.microsoft.com/office/powerpoint/2010/main" val="2205957038"/>
      </p:ext>
    </p:extLst>
  </p:cSld>
  <p:clrMapOvr>
    <a:masterClrMapping/>
  </p:clrMapOvr>
  <p:transition>
    <p:fade thruBlk="1"/>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B2FCEA3-1049-9E5C-399E-9A10FE48B52C}"/>
              </a:ext>
            </a:extLst>
          </p:cNvPr>
          <p:cNvSpPr>
            <a:spLocks noGrp="1"/>
          </p:cNvSpPr>
          <p:nvPr>
            <p:ph type="ftr" sz="quarter" idx="11"/>
          </p:nvPr>
        </p:nvSpPr>
        <p:spPr/>
        <p:txBody>
          <a:bodyPr/>
          <a:lstStyle/>
          <a:p>
            <a:r>
              <a:rPr lang="en-US"/>
              <a:t>Astle, B. J., Duggleby, W., Potter, P. A., Perry, A. G., Stockert, P. A., &amp; Hall, A. (2024). Potter and Perry’s Canadian fundamentals of nursing (7th ed.). Elsevier Health Sciences.</a:t>
            </a:r>
          </a:p>
        </p:txBody>
      </p:sp>
      <p:pic>
        <p:nvPicPr>
          <p:cNvPr id="4" name="Picture 3">
            <a:extLst>
              <a:ext uri="{FF2B5EF4-FFF2-40B4-BE49-F238E27FC236}">
                <a16:creationId xmlns:a16="http://schemas.microsoft.com/office/drawing/2014/main" id="{633B2DE9-3A23-DD09-41A7-DCE5C82551B7}"/>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4702196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3E0D06-2137-1239-99DD-7193695A7AE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B63CCC0-C27B-F0C5-3C7F-6C80BE4C3348}"/>
              </a:ext>
            </a:extLst>
          </p:cNvPr>
          <p:cNvSpPr>
            <a:spLocks noGrp="1"/>
          </p:cNvSpPr>
          <p:nvPr>
            <p:ph type="body" idx="1"/>
          </p:nvPr>
        </p:nvSpPr>
        <p:spPr>
          <a:xfrm>
            <a:off x="1613444" y="2632308"/>
            <a:ext cx="8965046" cy="4060000"/>
          </a:xfrm>
        </p:spPr>
        <p:txBody>
          <a:bodyPr spcFirstLastPara="1" vert="horz" lIns="91440" tIns="45720" rIns="91440" bIns="45720" rtlCol="0" anchor="t">
            <a:noAutofit/>
          </a:bodyPr>
          <a:lstStyle/>
          <a:p>
            <a:pPr marL="608965" indent="-575310"/>
            <a:r>
              <a:rPr lang="en-US" sz="7200" b="1" i="0" dirty="0">
                <a:solidFill>
                  <a:schemeClr val="accent1"/>
                </a:solidFill>
                <a:latin typeface="Aptos"/>
                <a:cs typeface="Times New Roman"/>
              </a:rPr>
              <a:t>Integumentary System</a:t>
            </a:r>
          </a:p>
        </p:txBody>
      </p:sp>
      <p:sp>
        <p:nvSpPr>
          <p:cNvPr id="4" name="Rectangle 3">
            <a:extLst>
              <a:ext uri="{FF2B5EF4-FFF2-40B4-BE49-F238E27FC236}">
                <a16:creationId xmlns:a16="http://schemas.microsoft.com/office/drawing/2014/main" id="{4D0E1B75-0D53-BF22-A518-CD110307D4B4}"/>
              </a:ext>
            </a:extLst>
          </p:cNvPr>
          <p:cNvSpPr/>
          <p:nvPr/>
        </p:nvSpPr>
        <p:spPr>
          <a:xfrm>
            <a:off x="5384800" y="584200"/>
            <a:ext cx="1422400" cy="12192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207910035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Integumentary system: Structure and function - Osmosis Video Library">
            <a:extLst>
              <a:ext uri="{FF2B5EF4-FFF2-40B4-BE49-F238E27FC236}">
                <a16:creationId xmlns:a16="http://schemas.microsoft.com/office/drawing/2014/main" id="{BA5692A9-6868-12DE-6707-26CD2FA522AB}"/>
              </a:ext>
            </a:extLst>
          </p:cNvPr>
          <p:cNvPicPr>
            <a:picLocks noChangeAspect="1"/>
          </p:cNvPicPr>
          <p:nvPr/>
        </p:nvPicPr>
        <p:blipFill>
          <a:blip r:embed="rId3"/>
          <a:srcRect b="19"/>
          <a:stretch>
            <a:fillRect/>
          </a:stretch>
        </p:blipFill>
        <p:spPr>
          <a:xfrm>
            <a:off x="20" y="1282"/>
            <a:ext cx="12191980" cy="6856718"/>
          </a:xfrm>
          <a:prstGeom prst="rect">
            <a:avLst/>
          </a:prstGeom>
        </p:spPr>
      </p:pic>
    </p:spTree>
    <p:extLst>
      <p:ext uri="{BB962C8B-B14F-4D97-AF65-F5344CB8AC3E}">
        <p14:creationId xmlns:p14="http://schemas.microsoft.com/office/powerpoint/2010/main" val="159109637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A0E4E09-FC02-4ADC-951A-3FFA90B6FE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18D7F9F-D27B-3923-C880-76DFC9FAADDA}"/>
              </a:ext>
            </a:extLst>
          </p:cNvPr>
          <p:cNvSpPr>
            <a:spLocks noGrp="1"/>
          </p:cNvSpPr>
          <p:nvPr>
            <p:ph type="ctrTitle"/>
          </p:nvPr>
        </p:nvSpPr>
        <p:spPr>
          <a:xfrm>
            <a:off x="804672" y="1070539"/>
            <a:ext cx="4805996" cy="1644592"/>
          </a:xfrm>
        </p:spPr>
        <p:txBody>
          <a:bodyPr vert="horz" lIns="91440" tIns="45720" rIns="91440" bIns="45720" rtlCol="0" anchor="t">
            <a:normAutofit/>
          </a:bodyPr>
          <a:lstStyle/>
          <a:p>
            <a:r>
              <a:rPr lang="en-US" sz="4000" b="1" dirty="0">
                <a:solidFill>
                  <a:schemeClr val="tx2"/>
                </a:solidFill>
              </a:rPr>
              <a:t>Components of a Skin Assessment</a:t>
            </a:r>
          </a:p>
        </p:txBody>
      </p:sp>
      <p:sp>
        <p:nvSpPr>
          <p:cNvPr id="3" name="Subtitle 2">
            <a:extLst>
              <a:ext uri="{FF2B5EF4-FFF2-40B4-BE49-F238E27FC236}">
                <a16:creationId xmlns:a16="http://schemas.microsoft.com/office/drawing/2014/main" id="{23687B2E-952F-F1F6-E47B-F8A1BA76F8D6}"/>
              </a:ext>
            </a:extLst>
          </p:cNvPr>
          <p:cNvSpPr>
            <a:spLocks noGrp="1"/>
          </p:cNvSpPr>
          <p:nvPr>
            <p:ph type="subTitle" idx="1"/>
          </p:nvPr>
        </p:nvSpPr>
        <p:spPr>
          <a:xfrm>
            <a:off x="1127810" y="2590168"/>
            <a:ext cx="4805691" cy="838831"/>
          </a:xfrm>
        </p:spPr>
        <p:txBody>
          <a:bodyPr vert="horz" lIns="91440" tIns="45720" rIns="91440" bIns="45720" rtlCol="0" anchor="b">
            <a:noAutofit/>
          </a:bodyPr>
          <a:lstStyle/>
          <a:p>
            <a:r>
              <a:rPr lang="en-US" dirty="0">
                <a:solidFill>
                  <a:schemeClr val="tx2"/>
                </a:solidFill>
              </a:rPr>
              <a:t>Inspection </a:t>
            </a:r>
          </a:p>
          <a:p>
            <a:r>
              <a:rPr lang="en-US" dirty="0">
                <a:solidFill>
                  <a:schemeClr val="tx2"/>
                </a:solidFill>
              </a:rPr>
              <a:t>Palpation</a:t>
            </a:r>
          </a:p>
        </p:txBody>
      </p:sp>
      <p:pic>
        <p:nvPicPr>
          <p:cNvPr id="10" name="Picture 9" descr="Hand holding forearm">
            <a:extLst>
              <a:ext uri="{FF2B5EF4-FFF2-40B4-BE49-F238E27FC236}">
                <a16:creationId xmlns:a16="http://schemas.microsoft.com/office/drawing/2014/main" id="{6FB743FC-740B-B55E-0777-48A74CD35BDA}"/>
              </a:ext>
            </a:extLst>
          </p:cNvPr>
          <p:cNvPicPr>
            <a:picLocks noChangeAspect="1"/>
          </p:cNvPicPr>
          <p:nvPr/>
        </p:nvPicPr>
        <p:blipFill>
          <a:blip r:embed="rId3">
            <a:alphaModFix/>
          </a:blip>
          <a:srcRect l="15117" r="23190" b="-1"/>
          <a:stretch>
            <a:fillRect/>
          </a:stretch>
        </p:blipFill>
        <p:spPr>
          <a:xfrm>
            <a:off x="5853325" y="10"/>
            <a:ext cx="6338370" cy="6857989"/>
          </a:xfrm>
          <a:prstGeom prst="rect">
            <a:avLst/>
          </a:prstGeom>
        </p:spPr>
      </p:pic>
      <p:grpSp>
        <p:nvGrpSpPr>
          <p:cNvPr id="12" name="Group 11">
            <a:extLst>
              <a:ext uri="{FF2B5EF4-FFF2-40B4-BE49-F238E27FC236}">
                <a16:creationId xmlns:a16="http://schemas.microsoft.com/office/drawing/2014/main" id="{3DFB5C00-6040-4666-9765-4391ECB26F3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770456" y="-1"/>
            <a:ext cx="6421545" cy="6858001"/>
            <a:chOff x="5770456" y="-12663"/>
            <a:chExt cx="6421545" cy="6858001"/>
          </a:xfrm>
        </p:grpSpPr>
        <p:sp>
          <p:nvSpPr>
            <p:cNvPr id="14" name="Freeform: Shape 13">
              <a:extLst>
                <a:ext uri="{FF2B5EF4-FFF2-40B4-BE49-F238E27FC236}">
                  <a16:creationId xmlns:a16="http://schemas.microsoft.com/office/drawing/2014/main" id="{F5AF136B-F25D-4A62-92D1-409DE6B3AC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76158" y="12665"/>
              <a:ext cx="6015842" cy="6832673"/>
            </a:xfrm>
            <a:custGeom>
              <a:avLst/>
              <a:gdLst>
                <a:gd name="connsiteX0" fmla="*/ 6015842 w 6015842"/>
                <a:gd name="connsiteY0" fmla="*/ 6607627 h 6832673"/>
                <a:gd name="connsiteX1" fmla="*/ 6015842 w 6015842"/>
                <a:gd name="connsiteY1" fmla="*/ 6832673 h 6832673"/>
                <a:gd name="connsiteX2" fmla="*/ 5735634 w 6015842"/>
                <a:gd name="connsiteY2" fmla="*/ 6832673 h 6832673"/>
                <a:gd name="connsiteX3" fmla="*/ 5818530 w 6015842"/>
                <a:gd name="connsiteY3" fmla="*/ 6767255 h 6832673"/>
                <a:gd name="connsiteX4" fmla="*/ 4633062 w 6015842"/>
                <a:gd name="connsiteY4" fmla="*/ 499 h 6832673"/>
                <a:gd name="connsiteX5" fmla="*/ 4830740 w 6015842"/>
                <a:gd name="connsiteY5" fmla="*/ 7861 h 6832673"/>
                <a:gd name="connsiteX6" fmla="*/ 5614049 w 6015842"/>
                <a:gd name="connsiteY6" fmla="*/ 130835 h 6832673"/>
                <a:gd name="connsiteX7" fmla="*/ 5900717 w 6015842"/>
                <a:gd name="connsiteY7" fmla="*/ 218147 h 6832673"/>
                <a:gd name="connsiteX8" fmla="*/ 6015842 w 6015842"/>
                <a:gd name="connsiteY8" fmla="*/ 264101 h 6832673"/>
                <a:gd name="connsiteX9" fmla="*/ 6015842 w 6015842"/>
                <a:gd name="connsiteY9" fmla="*/ 662291 h 6832673"/>
                <a:gd name="connsiteX10" fmla="*/ 5865183 w 6015842"/>
                <a:gd name="connsiteY10" fmla="*/ 601873 h 6832673"/>
                <a:gd name="connsiteX11" fmla="*/ 5522516 w 6015842"/>
                <a:gd name="connsiteY11" fmla="*/ 496937 h 6832673"/>
                <a:gd name="connsiteX12" fmla="*/ 4809762 w 6015842"/>
                <a:gd name="connsiteY12" fmla="*/ 394287 h 6832673"/>
                <a:gd name="connsiteX13" fmla="*/ 4087181 w 6015842"/>
                <a:gd name="connsiteY13" fmla="*/ 420838 h 6832673"/>
                <a:gd name="connsiteX14" fmla="*/ 3378242 w 6015842"/>
                <a:gd name="connsiteY14" fmla="*/ 571551 h 6832673"/>
                <a:gd name="connsiteX15" fmla="*/ 1488325 w 6015842"/>
                <a:gd name="connsiteY15" fmla="*/ 1639596 h 6832673"/>
                <a:gd name="connsiteX16" fmla="*/ 993256 w 6015842"/>
                <a:gd name="connsiteY16" fmla="*/ 2176884 h 6832673"/>
                <a:gd name="connsiteX17" fmla="*/ 601602 w 6015842"/>
                <a:gd name="connsiteY17" fmla="*/ 2794422 h 6832673"/>
                <a:gd name="connsiteX18" fmla="*/ 335805 w 6015842"/>
                <a:gd name="connsiteY18" fmla="*/ 3476785 h 6832673"/>
                <a:gd name="connsiteX19" fmla="*/ 238991 w 6015842"/>
                <a:gd name="connsiteY19" fmla="*/ 4205577 h 6832673"/>
                <a:gd name="connsiteX20" fmla="*/ 279770 w 6015842"/>
                <a:gd name="connsiteY20" fmla="*/ 4561593 h 6832673"/>
                <a:gd name="connsiteX21" fmla="*/ 400346 w 6015842"/>
                <a:gd name="connsiteY21" fmla="*/ 4894912 h 6832673"/>
                <a:gd name="connsiteX22" fmla="*/ 484398 w 6015842"/>
                <a:gd name="connsiteY22" fmla="*/ 5051706 h 6832673"/>
                <a:gd name="connsiteX23" fmla="*/ 580920 w 6015842"/>
                <a:gd name="connsiteY23" fmla="*/ 5203606 h 6832673"/>
                <a:gd name="connsiteX24" fmla="*/ 803883 w 6015842"/>
                <a:gd name="connsiteY24" fmla="*/ 5497171 h 6832673"/>
                <a:gd name="connsiteX25" fmla="*/ 1045184 w 6015842"/>
                <a:gd name="connsiteY25" fmla="*/ 5792959 h 6832673"/>
                <a:gd name="connsiteX26" fmla="*/ 1165173 w 6015842"/>
                <a:gd name="connsiteY26" fmla="*/ 5947381 h 6832673"/>
                <a:gd name="connsiteX27" fmla="*/ 1222822 w 6015842"/>
                <a:gd name="connsiteY27" fmla="*/ 6023035 h 6832673"/>
                <a:gd name="connsiteX28" fmla="*/ 1279296 w 6015842"/>
                <a:gd name="connsiteY28" fmla="*/ 6095720 h 6832673"/>
                <a:gd name="connsiteX29" fmla="*/ 1764538 w 6015842"/>
                <a:gd name="connsiteY29" fmla="*/ 6631821 h 6832673"/>
                <a:gd name="connsiteX30" fmla="*/ 1979400 w 6015842"/>
                <a:gd name="connsiteY30" fmla="*/ 6832673 h 6832673"/>
                <a:gd name="connsiteX31" fmla="*/ 1213789 w 6015842"/>
                <a:gd name="connsiteY31" fmla="*/ 6832673 h 6832673"/>
                <a:gd name="connsiteX32" fmla="*/ 1117208 w 6015842"/>
                <a:gd name="connsiteY32" fmla="*/ 6706732 h 6832673"/>
                <a:gd name="connsiteX33" fmla="*/ 894535 w 6015842"/>
                <a:gd name="connsiteY33" fmla="*/ 6375343 h 6832673"/>
                <a:gd name="connsiteX34" fmla="*/ 842461 w 6015842"/>
                <a:gd name="connsiteY34" fmla="*/ 6291085 h 6832673"/>
                <a:gd name="connsiteX35" fmla="*/ 792736 w 6015842"/>
                <a:gd name="connsiteY35" fmla="*/ 6209052 h 6832673"/>
                <a:gd name="connsiteX36" fmla="*/ 694454 w 6015842"/>
                <a:gd name="connsiteY36" fmla="*/ 6050330 h 6832673"/>
                <a:gd name="connsiteX37" fmla="*/ 490706 w 6015842"/>
                <a:gd name="connsiteY37" fmla="*/ 5724130 h 6832673"/>
                <a:gd name="connsiteX38" fmla="*/ 292239 w 6015842"/>
                <a:gd name="connsiteY38" fmla="*/ 5381020 h 6832673"/>
                <a:gd name="connsiteX39" fmla="*/ 202759 w 6015842"/>
                <a:gd name="connsiteY39" fmla="*/ 5199305 h 6832673"/>
                <a:gd name="connsiteX40" fmla="*/ 126628 w 6015842"/>
                <a:gd name="connsiteY40" fmla="*/ 5010171 h 6832673"/>
                <a:gd name="connsiteX41" fmla="*/ 67953 w 6015842"/>
                <a:gd name="connsiteY41" fmla="*/ 4812881 h 6832673"/>
                <a:gd name="connsiteX42" fmla="*/ 46243 w 6015842"/>
                <a:gd name="connsiteY42" fmla="*/ 4712306 h 6832673"/>
                <a:gd name="connsiteX43" fmla="*/ 36709 w 6015842"/>
                <a:gd name="connsiteY43" fmla="*/ 4661870 h 6832673"/>
                <a:gd name="connsiteX44" fmla="*/ 28789 w 6015842"/>
                <a:gd name="connsiteY44" fmla="*/ 4611286 h 6832673"/>
                <a:gd name="connsiteX45" fmla="*/ 38 w 6015842"/>
                <a:gd name="connsiteY45" fmla="*/ 4205577 h 6832673"/>
                <a:gd name="connsiteX46" fmla="*/ 81448 w 6015842"/>
                <a:gd name="connsiteY46" fmla="*/ 3416115 h 6832673"/>
                <a:gd name="connsiteX47" fmla="*/ 326122 w 6015842"/>
                <a:gd name="connsiteY47" fmla="*/ 2659581 h 6832673"/>
                <a:gd name="connsiteX48" fmla="*/ 1243505 w 6015842"/>
                <a:gd name="connsiteY48" fmla="*/ 1374811 h 6832673"/>
                <a:gd name="connsiteX49" fmla="*/ 1851817 w 6015842"/>
                <a:gd name="connsiteY49" fmla="*/ 871494 h 6832673"/>
                <a:gd name="connsiteX50" fmla="*/ 4040976 w 6015842"/>
                <a:gd name="connsiteY50" fmla="*/ 31151 h 6832673"/>
                <a:gd name="connsiteX51" fmla="*/ 4633062 w 6015842"/>
                <a:gd name="connsiteY51" fmla="*/ 499 h 6832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15842" h="6832673">
                  <a:moveTo>
                    <a:pt x="6015842" y="6607627"/>
                  </a:moveTo>
                  <a:lnTo>
                    <a:pt x="6015842" y="6832673"/>
                  </a:lnTo>
                  <a:lnTo>
                    <a:pt x="5735634" y="6832673"/>
                  </a:lnTo>
                  <a:lnTo>
                    <a:pt x="5818530" y="6767255"/>
                  </a:lnTo>
                  <a:close/>
                  <a:moveTo>
                    <a:pt x="4633062" y="499"/>
                  </a:moveTo>
                  <a:cubicBezTo>
                    <a:pt x="4698976" y="1486"/>
                    <a:pt x="4764884" y="3940"/>
                    <a:pt x="4830740" y="7861"/>
                  </a:cubicBezTo>
                  <a:cubicBezTo>
                    <a:pt x="5095128" y="23382"/>
                    <a:pt x="5357448" y="64564"/>
                    <a:pt x="5614049" y="130835"/>
                  </a:cubicBezTo>
                  <a:cubicBezTo>
                    <a:pt x="5710834" y="155913"/>
                    <a:pt x="5806471" y="185048"/>
                    <a:pt x="5900717" y="218147"/>
                  </a:cubicBezTo>
                  <a:lnTo>
                    <a:pt x="6015842" y="264101"/>
                  </a:lnTo>
                  <a:lnTo>
                    <a:pt x="6015842" y="662291"/>
                  </a:lnTo>
                  <a:lnTo>
                    <a:pt x="5865183" y="601873"/>
                  </a:lnTo>
                  <a:cubicBezTo>
                    <a:pt x="5753061" y="560521"/>
                    <a:pt x="5638663" y="525479"/>
                    <a:pt x="5522516" y="496937"/>
                  </a:cubicBezTo>
                  <a:cubicBezTo>
                    <a:pt x="5288740" y="439663"/>
                    <a:pt x="5050052" y="405286"/>
                    <a:pt x="4809762" y="394287"/>
                  </a:cubicBezTo>
                  <a:cubicBezTo>
                    <a:pt x="4568594" y="381810"/>
                    <a:pt x="4326810" y="390696"/>
                    <a:pt x="4087181" y="420838"/>
                  </a:cubicBezTo>
                  <a:cubicBezTo>
                    <a:pt x="3847216" y="451509"/>
                    <a:pt x="3610112" y="501913"/>
                    <a:pt x="3378242" y="571551"/>
                  </a:cubicBezTo>
                  <a:cubicBezTo>
                    <a:pt x="2679220" y="784970"/>
                    <a:pt x="2034383" y="1149380"/>
                    <a:pt x="1488325" y="1639596"/>
                  </a:cubicBezTo>
                  <a:cubicBezTo>
                    <a:pt x="1308517" y="1804150"/>
                    <a:pt x="1142887" y="1983894"/>
                    <a:pt x="993256" y="2176884"/>
                  </a:cubicBezTo>
                  <a:cubicBezTo>
                    <a:pt x="843445" y="2369563"/>
                    <a:pt x="712290" y="2576362"/>
                    <a:pt x="601602" y="2794422"/>
                  </a:cubicBezTo>
                  <a:cubicBezTo>
                    <a:pt x="489834" y="3011933"/>
                    <a:pt x="400757" y="3240628"/>
                    <a:pt x="335805" y="3476785"/>
                  </a:cubicBezTo>
                  <a:cubicBezTo>
                    <a:pt x="271624" y="3714276"/>
                    <a:pt x="239065" y="3959377"/>
                    <a:pt x="238991" y="4205577"/>
                  </a:cubicBezTo>
                  <a:cubicBezTo>
                    <a:pt x="239262" y="4325420"/>
                    <a:pt x="252943" y="4444849"/>
                    <a:pt x="279770" y="4561593"/>
                  </a:cubicBezTo>
                  <a:cubicBezTo>
                    <a:pt x="307988" y="4676763"/>
                    <a:pt x="348413" y="4788524"/>
                    <a:pt x="400346" y="4894912"/>
                  </a:cubicBezTo>
                  <a:cubicBezTo>
                    <a:pt x="426018" y="4948165"/>
                    <a:pt x="454327" y="5000381"/>
                    <a:pt x="484398" y="5051706"/>
                  </a:cubicBezTo>
                  <a:cubicBezTo>
                    <a:pt x="514468" y="5103033"/>
                    <a:pt x="547181" y="5153617"/>
                    <a:pt x="580920" y="5203606"/>
                  </a:cubicBezTo>
                  <a:cubicBezTo>
                    <a:pt x="649275" y="5303291"/>
                    <a:pt x="725259" y="5400008"/>
                    <a:pt x="803883" y="5497171"/>
                  </a:cubicBezTo>
                  <a:cubicBezTo>
                    <a:pt x="882508" y="5594333"/>
                    <a:pt x="965240" y="5691644"/>
                    <a:pt x="1045184" y="5792959"/>
                  </a:cubicBezTo>
                  <a:cubicBezTo>
                    <a:pt x="1085571" y="5843395"/>
                    <a:pt x="1125568" y="5894870"/>
                    <a:pt x="1165173" y="5947381"/>
                  </a:cubicBezTo>
                  <a:lnTo>
                    <a:pt x="1222822" y="6023035"/>
                  </a:lnTo>
                  <a:cubicBezTo>
                    <a:pt x="1241744" y="6047215"/>
                    <a:pt x="1259787" y="6072135"/>
                    <a:pt x="1279296" y="6095720"/>
                  </a:cubicBezTo>
                  <a:cubicBezTo>
                    <a:pt x="1430649" y="6283772"/>
                    <a:pt x="1592663" y="6462773"/>
                    <a:pt x="1764538" y="6631821"/>
                  </a:cubicBezTo>
                  <a:lnTo>
                    <a:pt x="1979400" y="6832673"/>
                  </a:lnTo>
                  <a:lnTo>
                    <a:pt x="1213789" y="6832673"/>
                  </a:lnTo>
                  <a:lnTo>
                    <a:pt x="1117208" y="6706732"/>
                  </a:lnTo>
                  <a:cubicBezTo>
                    <a:pt x="1038730" y="6598297"/>
                    <a:pt x="964066" y="6487930"/>
                    <a:pt x="894535" y="6375343"/>
                  </a:cubicBezTo>
                  <a:cubicBezTo>
                    <a:pt x="876640" y="6347454"/>
                    <a:pt x="859771" y="6319121"/>
                    <a:pt x="842461" y="6291085"/>
                  </a:cubicBezTo>
                  <a:lnTo>
                    <a:pt x="792736" y="6209052"/>
                  </a:lnTo>
                  <a:cubicBezTo>
                    <a:pt x="760903" y="6156245"/>
                    <a:pt x="727753" y="6103584"/>
                    <a:pt x="694454" y="6050330"/>
                  </a:cubicBezTo>
                  <a:lnTo>
                    <a:pt x="490706" y="5724130"/>
                  </a:lnTo>
                  <a:cubicBezTo>
                    <a:pt x="422643" y="5613617"/>
                    <a:pt x="355167" y="5499692"/>
                    <a:pt x="292239" y="5381020"/>
                  </a:cubicBezTo>
                  <a:cubicBezTo>
                    <a:pt x="260847" y="5321686"/>
                    <a:pt x="230631" y="5261310"/>
                    <a:pt x="202759" y="5199305"/>
                  </a:cubicBezTo>
                  <a:cubicBezTo>
                    <a:pt x="174889" y="5137299"/>
                    <a:pt x="149511" y="5074254"/>
                    <a:pt x="126628" y="5010171"/>
                  </a:cubicBezTo>
                  <a:cubicBezTo>
                    <a:pt x="103745" y="4946089"/>
                    <a:pt x="84529" y="4879485"/>
                    <a:pt x="67953" y="4812881"/>
                  </a:cubicBezTo>
                  <a:cubicBezTo>
                    <a:pt x="60179" y="4779355"/>
                    <a:pt x="52551" y="4745979"/>
                    <a:pt x="46243" y="4712306"/>
                  </a:cubicBezTo>
                  <a:lnTo>
                    <a:pt x="36709" y="4661870"/>
                  </a:lnTo>
                  <a:lnTo>
                    <a:pt x="28789" y="4611286"/>
                  </a:lnTo>
                  <a:cubicBezTo>
                    <a:pt x="8927" y="4476995"/>
                    <a:pt x="-684" y="4341352"/>
                    <a:pt x="38" y="4205577"/>
                  </a:cubicBezTo>
                  <a:cubicBezTo>
                    <a:pt x="735" y="3940316"/>
                    <a:pt x="28012" y="3675812"/>
                    <a:pt x="81448" y="3416115"/>
                  </a:cubicBezTo>
                  <a:cubicBezTo>
                    <a:pt x="134458" y="3155392"/>
                    <a:pt x="216542" y="2901597"/>
                    <a:pt x="326122" y="2659581"/>
                  </a:cubicBezTo>
                  <a:cubicBezTo>
                    <a:pt x="546153" y="2175993"/>
                    <a:pt x="866666" y="1743286"/>
                    <a:pt x="1243505" y="1374811"/>
                  </a:cubicBezTo>
                  <a:cubicBezTo>
                    <a:pt x="1432510" y="1190706"/>
                    <a:pt x="1635952" y="1022387"/>
                    <a:pt x="1851817" y="871494"/>
                  </a:cubicBezTo>
                  <a:cubicBezTo>
                    <a:pt x="2502124" y="413640"/>
                    <a:pt x="3254043" y="125004"/>
                    <a:pt x="4040976" y="31151"/>
                  </a:cubicBezTo>
                  <a:cubicBezTo>
                    <a:pt x="4237529" y="7767"/>
                    <a:pt x="4435320" y="-2463"/>
                    <a:pt x="4633062" y="499"/>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14A545AB-98A3-4EA5-8D41-F52106038A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97958" y="32887"/>
              <a:ext cx="5994043" cy="6812451"/>
            </a:xfrm>
            <a:custGeom>
              <a:avLst/>
              <a:gdLst>
                <a:gd name="connsiteX0" fmla="*/ 5994043 w 5994043"/>
                <a:gd name="connsiteY0" fmla="*/ 6088971 h 6812451"/>
                <a:gd name="connsiteX1" fmla="*/ 5994043 w 5994043"/>
                <a:gd name="connsiteY1" fmla="*/ 6812451 h 6812451"/>
                <a:gd name="connsiteX2" fmla="*/ 4989355 w 5994043"/>
                <a:gd name="connsiteY2" fmla="*/ 6812451 h 6812451"/>
                <a:gd name="connsiteX3" fmla="*/ 5129829 w 5994043"/>
                <a:gd name="connsiteY3" fmla="*/ 6731039 h 6812451"/>
                <a:gd name="connsiteX4" fmla="*/ 5840791 w 5994043"/>
                <a:gd name="connsiteY4" fmla="*/ 6209052 h 6812451"/>
                <a:gd name="connsiteX5" fmla="*/ 4646021 w 5994043"/>
                <a:gd name="connsiteY5" fmla="*/ 0 h 6812451"/>
                <a:gd name="connsiteX6" fmla="*/ 5834943 w 5994043"/>
                <a:gd name="connsiteY6" fmla="*/ 187955 h 6812451"/>
                <a:gd name="connsiteX7" fmla="*/ 5994043 w 5994043"/>
                <a:gd name="connsiteY7" fmla="*/ 246737 h 6812451"/>
                <a:gd name="connsiteX8" fmla="*/ 5994043 w 5994043"/>
                <a:gd name="connsiteY8" fmla="*/ 1234190 h 6812451"/>
                <a:gd name="connsiteX9" fmla="*/ 5813213 w 5994043"/>
                <a:gd name="connsiteY9" fmla="*/ 1136134 h 6812451"/>
                <a:gd name="connsiteX10" fmla="*/ 4645435 w 5994043"/>
                <a:gd name="connsiteY10" fmla="*/ 890335 h 6812451"/>
                <a:gd name="connsiteX11" fmla="*/ 3262616 w 5994043"/>
                <a:gd name="connsiteY11" fmla="*/ 1158830 h 6812451"/>
                <a:gd name="connsiteX12" fmla="*/ 2030445 w 5994043"/>
                <a:gd name="connsiteY12" fmla="*/ 1900528 h 6812451"/>
                <a:gd name="connsiteX13" fmla="*/ 1183473 w 5994043"/>
                <a:gd name="connsiteY13" fmla="*/ 2961898 h 6812451"/>
                <a:gd name="connsiteX14" fmla="*/ 880124 w 5994043"/>
                <a:gd name="connsiteY14" fmla="*/ 4180805 h 6812451"/>
                <a:gd name="connsiteX15" fmla="*/ 1381647 w 5994043"/>
                <a:gd name="connsiteY15" fmla="*/ 5288309 h 6812451"/>
                <a:gd name="connsiteX16" fmla="*/ 1651257 w 5994043"/>
                <a:gd name="connsiteY16" fmla="*/ 5671767 h 6812451"/>
                <a:gd name="connsiteX17" fmla="*/ 2679827 w 5994043"/>
                <a:gd name="connsiteY17" fmla="*/ 6733581 h 6812451"/>
                <a:gd name="connsiteX18" fmla="*/ 2818128 w 5994043"/>
                <a:gd name="connsiteY18" fmla="*/ 6812451 h 6812451"/>
                <a:gd name="connsiteX19" fmla="*/ 1420330 w 5994043"/>
                <a:gd name="connsiteY19" fmla="*/ 6812451 h 6812451"/>
                <a:gd name="connsiteX20" fmla="*/ 1286880 w 5994043"/>
                <a:gd name="connsiteY20" fmla="*/ 6661555 h 6812451"/>
                <a:gd name="connsiteX21" fmla="*/ 922515 w 5994043"/>
                <a:gd name="connsiteY21" fmla="*/ 6171671 h 6812451"/>
                <a:gd name="connsiteX22" fmla="*/ 0 w 5994043"/>
                <a:gd name="connsiteY22" fmla="*/ 4180805 h 6812451"/>
                <a:gd name="connsiteX23" fmla="*/ 4645435 w 5994043"/>
                <a:gd name="connsiteY23" fmla="*/ 298 h 6812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994043" h="6812451">
                  <a:moveTo>
                    <a:pt x="5994043" y="6088971"/>
                  </a:moveTo>
                  <a:lnTo>
                    <a:pt x="5994043" y="6812451"/>
                  </a:lnTo>
                  <a:lnTo>
                    <a:pt x="4989355" y="6812451"/>
                  </a:lnTo>
                  <a:lnTo>
                    <a:pt x="5129829" y="6731039"/>
                  </a:lnTo>
                  <a:cubicBezTo>
                    <a:pt x="5358317" y="6586623"/>
                    <a:pt x="5590395" y="6406975"/>
                    <a:pt x="5840791" y="6209052"/>
                  </a:cubicBezTo>
                  <a:close/>
                  <a:moveTo>
                    <a:pt x="4646021" y="0"/>
                  </a:moveTo>
                  <a:cubicBezTo>
                    <a:pt x="5075935" y="0"/>
                    <a:pt x="5473199" y="65804"/>
                    <a:pt x="5834943" y="187955"/>
                  </a:cubicBezTo>
                  <a:lnTo>
                    <a:pt x="5994043" y="246737"/>
                  </a:lnTo>
                  <a:lnTo>
                    <a:pt x="5994043" y="1234190"/>
                  </a:lnTo>
                  <a:lnTo>
                    <a:pt x="5813213" y="1136134"/>
                  </a:lnTo>
                  <a:cubicBezTo>
                    <a:pt x="5466151" y="973109"/>
                    <a:pt x="5073323" y="890335"/>
                    <a:pt x="4645435" y="890335"/>
                  </a:cubicBezTo>
                  <a:cubicBezTo>
                    <a:pt x="4193787" y="890335"/>
                    <a:pt x="3715146" y="983493"/>
                    <a:pt x="3262616" y="1158830"/>
                  </a:cubicBezTo>
                  <a:cubicBezTo>
                    <a:pt x="2813519" y="1334122"/>
                    <a:pt x="2396942" y="1584891"/>
                    <a:pt x="2030445" y="1900528"/>
                  </a:cubicBezTo>
                  <a:cubicBezTo>
                    <a:pt x="1672528" y="2210706"/>
                    <a:pt x="1379593" y="2577698"/>
                    <a:pt x="1183473" y="2961898"/>
                  </a:cubicBezTo>
                  <a:cubicBezTo>
                    <a:pt x="982804" y="3356334"/>
                    <a:pt x="880124" y="3766345"/>
                    <a:pt x="880124" y="4180805"/>
                  </a:cubicBezTo>
                  <a:cubicBezTo>
                    <a:pt x="880124" y="4577020"/>
                    <a:pt x="1033705" y="4806798"/>
                    <a:pt x="1381647" y="5288309"/>
                  </a:cubicBezTo>
                  <a:cubicBezTo>
                    <a:pt x="1468632" y="5408909"/>
                    <a:pt x="1558551" y="5533662"/>
                    <a:pt x="1651257" y="5671767"/>
                  </a:cubicBezTo>
                  <a:cubicBezTo>
                    <a:pt x="1979104" y="6160396"/>
                    <a:pt x="2315457" y="6507809"/>
                    <a:pt x="2679827" y="6733581"/>
                  </a:cubicBezTo>
                  <a:lnTo>
                    <a:pt x="2818128" y="6812451"/>
                  </a:lnTo>
                  <a:lnTo>
                    <a:pt x="1420330" y="6812451"/>
                  </a:lnTo>
                  <a:lnTo>
                    <a:pt x="1286880" y="6661555"/>
                  </a:lnTo>
                  <a:cubicBezTo>
                    <a:pt x="1160113" y="6509154"/>
                    <a:pt x="1039064" y="6345506"/>
                    <a:pt x="922515" y="6171671"/>
                  </a:cubicBezTo>
                  <a:cubicBezTo>
                    <a:pt x="474827" y="5504440"/>
                    <a:pt x="0" y="5046663"/>
                    <a:pt x="0" y="4180805"/>
                  </a:cubicBezTo>
                  <a:cubicBezTo>
                    <a:pt x="0" y="1872047"/>
                    <a:pt x="2339074" y="298"/>
                    <a:pt x="4645435" y="298"/>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D85B985B-4E1C-4D7F-A82E-CE87F95EF2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78976" y="32887"/>
              <a:ext cx="6013025" cy="6812451"/>
            </a:xfrm>
            <a:custGeom>
              <a:avLst/>
              <a:gdLst>
                <a:gd name="connsiteX0" fmla="*/ 6013025 w 6013025"/>
                <a:gd name="connsiteY0" fmla="*/ 6261711 h 6812451"/>
                <a:gd name="connsiteX1" fmla="*/ 6013025 w 6013025"/>
                <a:gd name="connsiteY1" fmla="*/ 6812451 h 6812451"/>
                <a:gd name="connsiteX2" fmla="*/ 5273640 w 6013025"/>
                <a:gd name="connsiteY2" fmla="*/ 6812451 h 6812451"/>
                <a:gd name="connsiteX3" fmla="*/ 5321464 w 6013025"/>
                <a:gd name="connsiteY3" fmla="*/ 6781445 h 6812451"/>
                <a:gd name="connsiteX4" fmla="*/ 5931296 w 6013025"/>
                <a:gd name="connsiteY4" fmla="*/ 6325796 h 6812451"/>
                <a:gd name="connsiteX5" fmla="*/ 4646022 w 6013025"/>
                <a:gd name="connsiteY5" fmla="*/ 0 h 6812451"/>
                <a:gd name="connsiteX6" fmla="*/ 6012842 w 6013025"/>
                <a:gd name="connsiteY6" fmla="*/ 253682 h 6812451"/>
                <a:gd name="connsiteX7" fmla="*/ 6013025 w 6013025"/>
                <a:gd name="connsiteY7" fmla="*/ 253762 h 6812451"/>
                <a:gd name="connsiteX8" fmla="*/ 6013025 w 6013025"/>
                <a:gd name="connsiteY8" fmla="*/ 1076411 h 6812451"/>
                <a:gd name="connsiteX9" fmla="*/ 5874968 w 6013025"/>
                <a:gd name="connsiteY9" fmla="*/ 1001590 h 6812451"/>
                <a:gd name="connsiteX10" fmla="*/ 4645435 w 6013025"/>
                <a:gd name="connsiteY10" fmla="*/ 741995 h 6812451"/>
                <a:gd name="connsiteX11" fmla="*/ 3209956 w 6013025"/>
                <a:gd name="connsiteY11" fmla="*/ 1021170 h 6812451"/>
                <a:gd name="connsiteX12" fmla="*/ 1935097 w 6013025"/>
                <a:gd name="connsiteY12" fmla="*/ 1787938 h 6812451"/>
                <a:gd name="connsiteX13" fmla="*/ 1053214 w 6013025"/>
                <a:gd name="connsiteY13" fmla="*/ 2893811 h 6812451"/>
                <a:gd name="connsiteX14" fmla="*/ 733436 w 6013025"/>
                <a:gd name="connsiteY14" fmla="*/ 4180805 h 6812451"/>
                <a:gd name="connsiteX15" fmla="*/ 1262683 w 6013025"/>
                <a:gd name="connsiteY15" fmla="*/ 5375977 h 6812451"/>
                <a:gd name="connsiteX16" fmla="*/ 1529361 w 6013025"/>
                <a:gd name="connsiteY16" fmla="*/ 5755283 h 6812451"/>
                <a:gd name="connsiteX17" fmla="*/ 2477042 w 6013025"/>
                <a:gd name="connsiteY17" fmla="*/ 6776885 h 6812451"/>
                <a:gd name="connsiteX18" fmla="*/ 2533056 w 6013025"/>
                <a:gd name="connsiteY18" fmla="*/ 6812451 h 6812451"/>
                <a:gd name="connsiteX19" fmla="*/ 1420329 w 6013025"/>
                <a:gd name="connsiteY19" fmla="*/ 6812451 h 6812451"/>
                <a:gd name="connsiteX20" fmla="*/ 1286880 w 6013025"/>
                <a:gd name="connsiteY20" fmla="*/ 6661555 h 6812451"/>
                <a:gd name="connsiteX21" fmla="*/ 922515 w 6013025"/>
                <a:gd name="connsiteY21" fmla="*/ 6171671 h 6812451"/>
                <a:gd name="connsiteX22" fmla="*/ 0 w 6013025"/>
                <a:gd name="connsiteY22" fmla="*/ 4180805 h 6812451"/>
                <a:gd name="connsiteX23" fmla="*/ 4645435 w 6013025"/>
                <a:gd name="connsiteY23" fmla="*/ 298 h 6812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013025" h="6812451">
                  <a:moveTo>
                    <a:pt x="6013025" y="6261711"/>
                  </a:moveTo>
                  <a:lnTo>
                    <a:pt x="6013025" y="6812451"/>
                  </a:lnTo>
                  <a:lnTo>
                    <a:pt x="5273640" y="6812451"/>
                  </a:lnTo>
                  <a:lnTo>
                    <a:pt x="5321464" y="6781445"/>
                  </a:lnTo>
                  <a:cubicBezTo>
                    <a:pt x="5513938" y="6651587"/>
                    <a:pt x="5713420" y="6497963"/>
                    <a:pt x="5931296" y="6325796"/>
                  </a:cubicBezTo>
                  <a:close/>
                  <a:moveTo>
                    <a:pt x="4646022" y="0"/>
                  </a:moveTo>
                  <a:cubicBezTo>
                    <a:pt x="5147587" y="0"/>
                    <a:pt x="5604713" y="89566"/>
                    <a:pt x="6012842" y="253682"/>
                  </a:cubicBezTo>
                  <a:lnTo>
                    <a:pt x="6013025" y="253762"/>
                  </a:lnTo>
                  <a:lnTo>
                    <a:pt x="6013025" y="1076411"/>
                  </a:lnTo>
                  <a:lnTo>
                    <a:pt x="5874968" y="1001590"/>
                  </a:lnTo>
                  <a:cubicBezTo>
                    <a:pt x="5508543" y="829367"/>
                    <a:pt x="5094739" y="741995"/>
                    <a:pt x="4645435" y="741995"/>
                  </a:cubicBezTo>
                  <a:cubicBezTo>
                    <a:pt x="4168703" y="741995"/>
                    <a:pt x="3685809" y="835895"/>
                    <a:pt x="3209956" y="1021170"/>
                  </a:cubicBezTo>
                  <a:cubicBezTo>
                    <a:pt x="2745309" y="1202264"/>
                    <a:pt x="2314283" y="1461517"/>
                    <a:pt x="1935097" y="1787938"/>
                  </a:cubicBezTo>
                  <a:cubicBezTo>
                    <a:pt x="1557525" y="2115028"/>
                    <a:pt x="1260777" y="2487212"/>
                    <a:pt x="1053214" y="2893811"/>
                  </a:cubicBezTo>
                  <a:cubicBezTo>
                    <a:pt x="840958" y="3309458"/>
                    <a:pt x="733436" y="3742460"/>
                    <a:pt x="733436" y="4180805"/>
                  </a:cubicBezTo>
                  <a:cubicBezTo>
                    <a:pt x="733436" y="4622561"/>
                    <a:pt x="905208" y="4880374"/>
                    <a:pt x="1262683" y="5375977"/>
                  </a:cubicBezTo>
                  <a:cubicBezTo>
                    <a:pt x="1348936" y="5495539"/>
                    <a:pt x="1438122" y="5619106"/>
                    <a:pt x="1529361" y="5755283"/>
                  </a:cubicBezTo>
                  <a:cubicBezTo>
                    <a:pt x="1828942" y="6201779"/>
                    <a:pt x="2138082" y="6538284"/>
                    <a:pt x="2477042" y="6776885"/>
                  </a:cubicBezTo>
                  <a:lnTo>
                    <a:pt x="2533056" y="6812451"/>
                  </a:lnTo>
                  <a:lnTo>
                    <a:pt x="1420329" y="6812451"/>
                  </a:lnTo>
                  <a:lnTo>
                    <a:pt x="1286880" y="6661555"/>
                  </a:lnTo>
                  <a:cubicBezTo>
                    <a:pt x="1160113" y="6509154"/>
                    <a:pt x="1039064" y="6345506"/>
                    <a:pt x="922515" y="6171671"/>
                  </a:cubicBezTo>
                  <a:cubicBezTo>
                    <a:pt x="474827" y="5504440"/>
                    <a:pt x="0" y="5046663"/>
                    <a:pt x="0" y="4180805"/>
                  </a:cubicBezTo>
                  <a:cubicBezTo>
                    <a:pt x="0" y="1872047"/>
                    <a:pt x="2339075" y="298"/>
                    <a:pt x="4645435" y="298"/>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7" name="Freeform: Shape 16">
              <a:extLst>
                <a:ext uri="{FF2B5EF4-FFF2-40B4-BE49-F238E27FC236}">
                  <a16:creationId xmlns:a16="http://schemas.microsoft.com/office/drawing/2014/main" id="{A13BF9A0-E8BD-4AE9-9312-413ACFE3A1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5112" y="-12663"/>
              <a:ext cx="6156889" cy="6858000"/>
            </a:xfrm>
            <a:custGeom>
              <a:avLst/>
              <a:gdLst>
                <a:gd name="connsiteX0" fmla="*/ 2697511 w 6156889"/>
                <a:gd name="connsiteY0" fmla="*/ 0 h 6858000"/>
                <a:gd name="connsiteX1" fmla="*/ 6012777 w 6156889"/>
                <a:gd name="connsiteY1" fmla="*/ 0 h 6858000"/>
                <a:gd name="connsiteX2" fmla="*/ 6130331 w 6156889"/>
                <a:gd name="connsiteY2" fmla="*/ 54136 h 6858000"/>
                <a:gd name="connsiteX3" fmla="*/ 6156889 w 6156889"/>
                <a:gd name="connsiteY3" fmla="*/ 68258 h 6858000"/>
                <a:gd name="connsiteX4" fmla="*/ 6156889 w 6156889"/>
                <a:gd name="connsiteY4" fmla="*/ 430986 h 6858000"/>
                <a:gd name="connsiteX5" fmla="*/ 5996798 w 6156889"/>
                <a:gd name="connsiteY5" fmla="*/ 361212 h 6858000"/>
                <a:gd name="connsiteX6" fmla="*/ 5637513 w 6156889"/>
                <a:gd name="connsiteY6" fmla="*/ 243549 h 6858000"/>
                <a:gd name="connsiteX7" fmla="*/ 5269544 w 6156889"/>
                <a:gd name="connsiteY7" fmla="*/ 169380 h 6858000"/>
                <a:gd name="connsiteX8" fmla="*/ 4898545 w 6156889"/>
                <a:gd name="connsiteY8" fmla="*/ 136002 h 6858000"/>
                <a:gd name="connsiteX9" fmla="*/ 4736575 w 6156889"/>
                <a:gd name="connsiteY9" fmla="*/ 132591 h 6858000"/>
                <a:gd name="connsiteX10" fmla="*/ 4152501 w 6156889"/>
                <a:gd name="connsiteY10" fmla="*/ 177093 h 6858000"/>
                <a:gd name="connsiteX11" fmla="*/ 3785688 w 6156889"/>
                <a:gd name="connsiteY11" fmla="*/ 251263 h 6858000"/>
                <a:gd name="connsiteX12" fmla="*/ 3424793 w 6156889"/>
                <a:gd name="connsiteY12" fmla="*/ 356583 h 6858000"/>
                <a:gd name="connsiteX13" fmla="*/ 3073425 w 6156889"/>
                <a:gd name="connsiteY13" fmla="*/ 490979 h 6858000"/>
                <a:gd name="connsiteX14" fmla="*/ 2732162 w 6156889"/>
                <a:gd name="connsiteY14" fmla="*/ 653411 h 6858000"/>
                <a:gd name="connsiteX15" fmla="*/ 2083562 w 6156889"/>
                <a:gd name="connsiteY15" fmla="*/ 1054373 h 6858000"/>
                <a:gd name="connsiteX16" fmla="*/ 1930543 w 6156889"/>
                <a:gd name="connsiteY16" fmla="*/ 1169336 h 6858000"/>
                <a:gd name="connsiteX17" fmla="*/ 1867890 w 6156889"/>
                <a:gd name="connsiteY17" fmla="*/ 1218733 h 6858000"/>
                <a:gd name="connsiteX18" fmla="*/ 1855187 w 6156889"/>
                <a:gd name="connsiteY18" fmla="*/ 1228968 h 6858000"/>
                <a:gd name="connsiteX19" fmla="*/ 1781565 w 6156889"/>
                <a:gd name="connsiteY19" fmla="*/ 1289343 h 6858000"/>
                <a:gd name="connsiteX20" fmla="*/ 1495015 w 6156889"/>
                <a:gd name="connsiteY20" fmla="*/ 1547751 h 6858000"/>
                <a:gd name="connsiteX21" fmla="*/ 984708 w 6156889"/>
                <a:gd name="connsiteY21" fmla="*/ 2132951 h 6858000"/>
                <a:gd name="connsiteX22" fmla="*/ 767305 w 6156889"/>
                <a:gd name="connsiteY22" fmla="*/ 2459299 h 6858000"/>
                <a:gd name="connsiteX23" fmla="*/ 582382 w 6156889"/>
                <a:gd name="connsiteY23" fmla="*/ 2806859 h 6858000"/>
                <a:gd name="connsiteX24" fmla="*/ 541818 w 6156889"/>
                <a:gd name="connsiteY24" fmla="*/ 2895863 h 6858000"/>
                <a:gd name="connsiteX25" fmla="*/ 521896 w 6156889"/>
                <a:gd name="connsiteY25" fmla="*/ 2940364 h 6858000"/>
                <a:gd name="connsiteX26" fmla="*/ 503130 w 6156889"/>
                <a:gd name="connsiteY26" fmla="*/ 2985756 h 6858000"/>
                <a:gd name="connsiteX27" fmla="*/ 500243 w 6156889"/>
                <a:gd name="connsiteY27" fmla="*/ 2992728 h 6858000"/>
                <a:gd name="connsiteX28" fmla="*/ 467329 w 6156889"/>
                <a:gd name="connsiteY28" fmla="*/ 3077133 h 6858000"/>
                <a:gd name="connsiteX29" fmla="*/ 454626 w 6156889"/>
                <a:gd name="connsiteY29" fmla="*/ 3111399 h 6858000"/>
                <a:gd name="connsiteX30" fmla="*/ 433548 w 6156889"/>
                <a:gd name="connsiteY30" fmla="*/ 3170735 h 6858000"/>
                <a:gd name="connsiteX31" fmla="*/ 433548 w 6156889"/>
                <a:gd name="connsiteY31" fmla="*/ 3171477 h 6858000"/>
                <a:gd name="connsiteX32" fmla="*/ 323692 w 6156889"/>
                <a:gd name="connsiteY32" fmla="*/ 3552414 h 6858000"/>
                <a:gd name="connsiteX33" fmla="*/ 234768 w 6156889"/>
                <a:gd name="connsiteY33" fmla="*/ 4341877 h 6858000"/>
                <a:gd name="connsiteX34" fmla="*/ 273600 w 6156889"/>
                <a:gd name="connsiteY34" fmla="*/ 4733940 h 6858000"/>
                <a:gd name="connsiteX35" fmla="*/ 386489 w 6156889"/>
                <a:gd name="connsiteY35" fmla="*/ 5105974 h 6858000"/>
                <a:gd name="connsiteX36" fmla="*/ 413628 w 6156889"/>
                <a:gd name="connsiteY36" fmla="*/ 5168870 h 6858000"/>
                <a:gd name="connsiteX37" fmla="*/ 425176 w 6156889"/>
                <a:gd name="connsiteY37" fmla="*/ 5194384 h 6858000"/>
                <a:gd name="connsiteX38" fmla="*/ 435570 w 6156889"/>
                <a:gd name="connsiteY38" fmla="*/ 5215745 h 6858000"/>
                <a:gd name="connsiteX39" fmla="*/ 468194 w 6156889"/>
                <a:gd name="connsiteY39" fmla="*/ 5280867 h 6858000"/>
                <a:gd name="connsiteX40" fmla="*/ 564915 w 6156889"/>
                <a:gd name="connsiteY40" fmla="*/ 5450715 h 6858000"/>
                <a:gd name="connsiteX41" fmla="*/ 672174 w 6156889"/>
                <a:gd name="connsiteY41" fmla="*/ 5615521 h 6858000"/>
                <a:gd name="connsiteX42" fmla="*/ 787660 w 6156889"/>
                <a:gd name="connsiteY42" fmla="*/ 5777360 h 6858000"/>
                <a:gd name="connsiteX43" fmla="*/ 933894 w 6156889"/>
                <a:gd name="connsiteY43" fmla="*/ 5971536 h 6858000"/>
                <a:gd name="connsiteX44" fmla="*/ 1030614 w 6156889"/>
                <a:gd name="connsiteY44" fmla="*/ 6098961 h 6858000"/>
                <a:gd name="connsiteX45" fmla="*/ 1152885 w 6156889"/>
                <a:gd name="connsiteY45" fmla="*/ 6263172 h 6858000"/>
                <a:gd name="connsiteX46" fmla="*/ 1215248 w 6156889"/>
                <a:gd name="connsiteY46" fmla="*/ 6350397 h 6858000"/>
                <a:gd name="connsiteX47" fmla="*/ 1271259 w 6156889"/>
                <a:gd name="connsiteY47" fmla="*/ 6428720 h 6858000"/>
                <a:gd name="connsiteX48" fmla="*/ 1369279 w 6156889"/>
                <a:gd name="connsiteY48" fmla="*/ 6561483 h 6858000"/>
                <a:gd name="connsiteX49" fmla="*/ 1388190 w 6156889"/>
                <a:gd name="connsiteY49" fmla="*/ 6586701 h 6858000"/>
                <a:gd name="connsiteX50" fmla="*/ 1397717 w 6156889"/>
                <a:gd name="connsiteY50" fmla="*/ 6598865 h 6858000"/>
                <a:gd name="connsiteX51" fmla="*/ 1510605 w 6156889"/>
                <a:gd name="connsiteY51" fmla="*/ 6739342 h 6858000"/>
                <a:gd name="connsiteX52" fmla="*/ 1613307 w 6156889"/>
                <a:gd name="connsiteY52" fmla="*/ 6858000 h 6858000"/>
                <a:gd name="connsiteX53" fmla="*/ 916995 w 6156889"/>
                <a:gd name="connsiteY53" fmla="*/ 6858000 h 6858000"/>
                <a:gd name="connsiteX54" fmla="*/ 818055 w 6156889"/>
                <a:gd name="connsiteY54" fmla="*/ 6724213 h 6858000"/>
                <a:gd name="connsiteX55" fmla="*/ 590467 w 6156889"/>
                <a:gd name="connsiteY55" fmla="*/ 6365824 h 6858000"/>
                <a:gd name="connsiteX56" fmla="*/ 1 w 6156889"/>
                <a:gd name="connsiteY56" fmla="*/ 4123180 h 6858000"/>
                <a:gd name="connsiteX57" fmla="*/ 2644788 w 6156889"/>
                <a:gd name="connsiteY57" fmla="*/ 2137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156889" h="6858000">
                  <a:moveTo>
                    <a:pt x="2697511" y="0"/>
                  </a:moveTo>
                  <a:lnTo>
                    <a:pt x="6012777" y="0"/>
                  </a:lnTo>
                  <a:lnTo>
                    <a:pt x="6130331" y="54136"/>
                  </a:lnTo>
                  <a:lnTo>
                    <a:pt x="6156889" y="68258"/>
                  </a:lnTo>
                  <a:lnTo>
                    <a:pt x="6156889" y="430986"/>
                  </a:lnTo>
                  <a:lnTo>
                    <a:pt x="5996798" y="361212"/>
                  </a:lnTo>
                  <a:cubicBezTo>
                    <a:pt x="5879619" y="314469"/>
                    <a:pt x="5759632" y="275159"/>
                    <a:pt x="5637513" y="243549"/>
                  </a:cubicBezTo>
                  <a:cubicBezTo>
                    <a:pt x="5516267" y="211953"/>
                    <a:pt x="5393420" y="187194"/>
                    <a:pt x="5269544" y="169380"/>
                  </a:cubicBezTo>
                  <a:cubicBezTo>
                    <a:pt x="5146509" y="151850"/>
                    <a:pt x="5022677" y="140710"/>
                    <a:pt x="4898545" y="136002"/>
                  </a:cubicBezTo>
                  <a:cubicBezTo>
                    <a:pt x="4844843" y="133778"/>
                    <a:pt x="4790421" y="132591"/>
                    <a:pt x="4736575" y="132591"/>
                  </a:cubicBezTo>
                  <a:cubicBezTo>
                    <a:pt x="4541085" y="132750"/>
                    <a:pt x="4345869" y="147625"/>
                    <a:pt x="4152501" y="177093"/>
                  </a:cubicBezTo>
                  <a:cubicBezTo>
                    <a:pt x="4025611" y="197711"/>
                    <a:pt x="3902184" y="222484"/>
                    <a:pt x="3785688" y="251263"/>
                  </a:cubicBezTo>
                  <a:cubicBezTo>
                    <a:pt x="3659662" y="282414"/>
                    <a:pt x="3538548" y="318163"/>
                    <a:pt x="3424793" y="356583"/>
                  </a:cubicBezTo>
                  <a:cubicBezTo>
                    <a:pt x="3306130" y="396636"/>
                    <a:pt x="3188333" y="441582"/>
                    <a:pt x="3073425" y="490979"/>
                  </a:cubicBezTo>
                  <a:cubicBezTo>
                    <a:pt x="2958516" y="540376"/>
                    <a:pt x="2843751" y="595114"/>
                    <a:pt x="2732162" y="653411"/>
                  </a:cubicBezTo>
                  <a:cubicBezTo>
                    <a:pt x="2507123" y="771357"/>
                    <a:pt x="2290398" y="905336"/>
                    <a:pt x="2083562" y="1054373"/>
                  </a:cubicBezTo>
                  <a:cubicBezTo>
                    <a:pt x="2041265" y="1085080"/>
                    <a:pt x="1985686" y="1125874"/>
                    <a:pt x="1930543" y="1169336"/>
                  </a:cubicBezTo>
                  <a:cubicBezTo>
                    <a:pt x="1909611" y="1185209"/>
                    <a:pt x="1888390" y="1202268"/>
                    <a:pt x="1867890" y="1218733"/>
                  </a:cubicBezTo>
                  <a:lnTo>
                    <a:pt x="1855187" y="1228968"/>
                  </a:lnTo>
                  <a:cubicBezTo>
                    <a:pt x="1828481" y="1249736"/>
                    <a:pt x="1803074" y="1271097"/>
                    <a:pt x="1781565" y="1289343"/>
                  </a:cubicBezTo>
                  <a:cubicBezTo>
                    <a:pt x="1674740" y="1379238"/>
                    <a:pt x="1581630" y="1463791"/>
                    <a:pt x="1495015" y="1547751"/>
                  </a:cubicBezTo>
                  <a:cubicBezTo>
                    <a:pt x="1309115" y="1727642"/>
                    <a:pt x="1138401" y="1923407"/>
                    <a:pt x="984708" y="2132951"/>
                  </a:cubicBezTo>
                  <a:cubicBezTo>
                    <a:pt x="906322" y="2240646"/>
                    <a:pt x="833132" y="2350417"/>
                    <a:pt x="767305" y="2459299"/>
                  </a:cubicBezTo>
                  <a:cubicBezTo>
                    <a:pt x="693682" y="2584350"/>
                    <a:pt x="633197" y="2697681"/>
                    <a:pt x="582382" y="2806859"/>
                  </a:cubicBezTo>
                  <a:cubicBezTo>
                    <a:pt x="567369" y="2837564"/>
                    <a:pt x="553511" y="2868864"/>
                    <a:pt x="541818" y="2895863"/>
                  </a:cubicBezTo>
                  <a:lnTo>
                    <a:pt x="521896" y="2940364"/>
                  </a:lnTo>
                  <a:lnTo>
                    <a:pt x="503130" y="2985756"/>
                  </a:lnTo>
                  <a:lnTo>
                    <a:pt x="500243" y="2992728"/>
                  </a:lnTo>
                  <a:cubicBezTo>
                    <a:pt x="488550" y="3021655"/>
                    <a:pt x="477433" y="3049097"/>
                    <a:pt x="467329" y="3077133"/>
                  </a:cubicBezTo>
                  <a:cubicBezTo>
                    <a:pt x="463143" y="3088555"/>
                    <a:pt x="458955" y="3099978"/>
                    <a:pt x="454626" y="3111399"/>
                  </a:cubicBezTo>
                  <a:cubicBezTo>
                    <a:pt x="447119" y="3132315"/>
                    <a:pt x="439900" y="3151302"/>
                    <a:pt x="433548" y="3170735"/>
                  </a:cubicBezTo>
                  <a:lnTo>
                    <a:pt x="433548" y="3171477"/>
                  </a:lnTo>
                  <a:cubicBezTo>
                    <a:pt x="389714" y="3296142"/>
                    <a:pt x="353032" y="3423342"/>
                    <a:pt x="323692" y="3552414"/>
                  </a:cubicBezTo>
                  <a:cubicBezTo>
                    <a:pt x="264660" y="3811192"/>
                    <a:pt x="234820" y="4076083"/>
                    <a:pt x="234768" y="4341877"/>
                  </a:cubicBezTo>
                  <a:cubicBezTo>
                    <a:pt x="235675" y="4473528"/>
                    <a:pt x="248676" y="4604795"/>
                    <a:pt x="273600" y="4733940"/>
                  </a:cubicBezTo>
                  <a:cubicBezTo>
                    <a:pt x="298849" y="4861570"/>
                    <a:pt x="336674" y="4986220"/>
                    <a:pt x="386489" y="5105974"/>
                  </a:cubicBezTo>
                  <a:cubicBezTo>
                    <a:pt x="394716" y="5126742"/>
                    <a:pt x="403955" y="5147213"/>
                    <a:pt x="413628" y="5168870"/>
                  </a:cubicBezTo>
                  <a:cubicBezTo>
                    <a:pt x="417526" y="5177327"/>
                    <a:pt x="421423" y="5185781"/>
                    <a:pt x="425176" y="5194384"/>
                  </a:cubicBezTo>
                  <a:lnTo>
                    <a:pt x="435570" y="5215745"/>
                  </a:lnTo>
                  <a:cubicBezTo>
                    <a:pt x="446542" y="5238442"/>
                    <a:pt x="456936" y="5259803"/>
                    <a:pt x="468194" y="5280867"/>
                  </a:cubicBezTo>
                  <a:cubicBezTo>
                    <a:pt x="494035" y="5332043"/>
                    <a:pt x="523773" y="5383816"/>
                    <a:pt x="564915" y="5450715"/>
                  </a:cubicBezTo>
                  <a:cubicBezTo>
                    <a:pt x="597108" y="5503526"/>
                    <a:pt x="631176" y="5554998"/>
                    <a:pt x="672174" y="5615521"/>
                  </a:cubicBezTo>
                  <a:cubicBezTo>
                    <a:pt x="710284" y="5671296"/>
                    <a:pt x="750127" y="5726035"/>
                    <a:pt x="787660" y="5777360"/>
                  </a:cubicBezTo>
                  <a:cubicBezTo>
                    <a:pt x="835442" y="5842333"/>
                    <a:pt x="885534" y="5908046"/>
                    <a:pt x="933894" y="5971536"/>
                  </a:cubicBezTo>
                  <a:cubicBezTo>
                    <a:pt x="965654" y="6013219"/>
                    <a:pt x="996978" y="6054311"/>
                    <a:pt x="1030614" y="6098961"/>
                  </a:cubicBezTo>
                  <a:cubicBezTo>
                    <a:pt x="1064250" y="6143611"/>
                    <a:pt x="1108567" y="6202502"/>
                    <a:pt x="1152885" y="6263172"/>
                  </a:cubicBezTo>
                  <a:cubicBezTo>
                    <a:pt x="1173816" y="6291949"/>
                    <a:pt x="1195904" y="6322954"/>
                    <a:pt x="1215248" y="6350397"/>
                  </a:cubicBezTo>
                  <a:cubicBezTo>
                    <a:pt x="1234593" y="6377839"/>
                    <a:pt x="1252925" y="6403651"/>
                    <a:pt x="1271259" y="6428720"/>
                  </a:cubicBezTo>
                  <a:cubicBezTo>
                    <a:pt x="1302873" y="6473517"/>
                    <a:pt x="1336653" y="6518317"/>
                    <a:pt x="1369279" y="6561483"/>
                  </a:cubicBezTo>
                  <a:lnTo>
                    <a:pt x="1388190" y="6586701"/>
                  </a:lnTo>
                  <a:lnTo>
                    <a:pt x="1397717" y="6598865"/>
                  </a:lnTo>
                  <a:cubicBezTo>
                    <a:pt x="1434238" y="6645443"/>
                    <a:pt x="1472061" y="6693653"/>
                    <a:pt x="1510605" y="6739342"/>
                  </a:cubicBezTo>
                  <a:lnTo>
                    <a:pt x="1613307" y="6858000"/>
                  </a:lnTo>
                  <a:lnTo>
                    <a:pt x="916995" y="6858000"/>
                  </a:lnTo>
                  <a:lnTo>
                    <a:pt x="818055" y="6724213"/>
                  </a:lnTo>
                  <a:cubicBezTo>
                    <a:pt x="736876" y="6608833"/>
                    <a:pt x="660902" y="6489255"/>
                    <a:pt x="590467" y="6365824"/>
                  </a:cubicBezTo>
                  <a:cubicBezTo>
                    <a:pt x="203909" y="5685167"/>
                    <a:pt x="149" y="4911263"/>
                    <a:pt x="1" y="4123180"/>
                  </a:cubicBezTo>
                  <a:cubicBezTo>
                    <a:pt x="-341" y="2279490"/>
                    <a:pt x="1090234" y="697390"/>
                    <a:pt x="2644788" y="21373"/>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8" name="Freeform: Shape 17">
              <a:extLst>
                <a:ext uri="{FF2B5EF4-FFF2-40B4-BE49-F238E27FC236}">
                  <a16:creationId xmlns:a16="http://schemas.microsoft.com/office/drawing/2014/main" id="{7E71C69F-3D46-48FF-B803-2C3641CA33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70456" y="-12663"/>
              <a:ext cx="6421544" cy="6858000"/>
            </a:xfrm>
            <a:custGeom>
              <a:avLst/>
              <a:gdLst>
                <a:gd name="connsiteX0" fmla="*/ 6209767 w 6421544"/>
                <a:gd name="connsiteY0" fmla="*/ 0 h 6858000"/>
                <a:gd name="connsiteX1" fmla="*/ 6421544 w 6421544"/>
                <a:gd name="connsiteY1" fmla="*/ 0 h 6858000"/>
                <a:gd name="connsiteX2" fmla="*/ 6421544 w 6421544"/>
                <a:gd name="connsiteY2" fmla="*/ 85748 h 6858000"/>
                <a:gd name="connsiteX3" fmla="*/ 6399563 w 6421544"/>
                <a:gd name="connsiteY3" fmla="*/ 75695 h 6858000"/>
                <a:gd name="connsiteX4" fmla="*/ 0 w 6421544"/>
                <a:gd name="connsiteY4" fmla="*/ 0 h 6858000"/>
                <a:gd name="connsiteX5" fmla="*/ 3188107 w 6421544"/>
                <a:gd name="connsiteY5" fmla="*/ 0 h 6858000"/>
                <a:gd name="connsiteX6" fmla="*/ 2888485 w 6421544"/>
                <a:gd name="connsiteY6" fmla="*/ 124347 h 6858000"/>
                <a:gd name="connsiteX7" fmla="*/ 329300 w 6421544"/>
                <a:gd name="connsiteY7" fmla="*/ 4148123 h 6858000"/>
                <a:gd name="connsiteX8" fmla="*/ 1105238 w 6421544"/>
                <a:gd name="connsiteY8" fmla="*/ 6663148 h 6858000"/>
                <a:gd name="connsiteX9" fmla="*/ 1251097 w 6421544"/>
                <a:gd name="connsiteY9" fmla="*/ 6858000 h 6858000"/>
                <a:gd name="connsiteX10" fmla="*/ 0 w 6421544"/>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421544" h="6858000">
                  <a:moveTo>
                    <a:pt x="6209767" y="0"/>
                  </a:moveTo>
                  <a:lnTo>
                    <a:pt x="6421544" y="0"/>
                  </a:lnTo>
                  <a:lnTo>
                    <a:pt x="6421544" y="85748"/>
                  </a:lnTo>
                  <a:lnTo>
                    <a:pt x="6399563" y="75695"/>
                  </a:lnTo>
                  <a:close/>
                  <a:moveTo>
                    <a:pt x="0" y="0"/>
                  </a:moveTo>
                  <a:lnTo>
                    <a:pt x="3188107" y="0"/>
                  </a:lnTo>
                  <a:lnTo>
                    <a:pt x="2888485" y="124347"/>
                  </a:lnTo>
                  <a:cubicBezTo>
                    <a:pt x="1378729" y="820423"/>
                    <a:pt x="329300" y="2360309"/>
                    <a:pt x="329300" y="4148123"/>
                  </a:cubicBezTo>
                  <a:cubicBezTo>
                    <a:pt x="329300" y="5082555"/>
                    <a:pt x="615984" y="5949257"/>
                    <a:pt x="1105238" y="6663148"/>
                  </a:cubicBezTo>
                  <a:lnTo>
                    <a:pt x="1251097"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391891052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87BF42CA-AD55-48B4-8949-C4DCA60A6A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66AE1D3D-3106-4CB2-AA7C-0C1642AC0F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7" name="Group 16">
            <a:extLst>
              <a:ext uri="{FF2B5EF4-FFF2-40B4-BE49-F238E27FC236}">
                <a16:creationId xmlns:a16="http://schemas.microsoft.com/office/drawing/2014/main" id="{0A31B6AF-B711-4CDB-8C2B-16E963DDC4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137" y="0"/>
            <a:ext cx="5646974" cy="6483075"/>
            <a:chOff x="-19221" y="0"/>
            <a:chExt cx="5646974" cy="6483075"/>
          </a:xfrm>
        </p:grpSpPr>
        <p:sp>
          <p:nvSpPr>
            <p:cNvPr id="18" name="Freeform: Shape 17">
              <a:extLst>
                <a:ext uri="{FF2B5EF4-FFF2-40B4-BE49-F238E27FC236}">
                  <a16:creationId xmlns:a16="http://schemas.microsoft.com/office/drawing/2014/main" id="{CA818331-E13C-49C6-B98D-A60AD0E85A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16610"/>
              <a:ext cx="5535001" cy="6250127"/>
            </a:xfrm>
            <a:custGeom>
              <a:avLst/>
              <a:gdLst>
                <a:gd name="connsiteX0" fmla="*/ 2510242 w 5535001"/>
                <a:gd name="connsiteY0" fmla="*/ 174 h 6250127"/>
                <a:gd name="connsiteX1" fmla="*/ 2550551 w 5535001"/>
                <a:gd name="connsiteY1" fmla="*/ 510 h 6250127"/>
                <a:gd name="connsiteX2" fmla="*/ 2629490 w 5535001"/>
                <a:gd name="connsiteY2" fmla="*/ 3757 h 6250127"/>
                <a:gd name="connsiteX3" fmla="*/ 2708317 w 5535001"/>
                <a:gd name="connsiteY3" fmla="*/ 7229 h 6250127"/>
                <a:gd name="connsiteX4" fmla="*/ 2787256 w 5535001"/>
                <a:gd name="connsiteY4" fmla="*/ 14619 h 6250127"/>
                <a:gd name="connsiteX5" fmla="*/ 3408467 w 5535001"/>
                <a:gd name="connsiteY5" fmla="*/ 145064 h 6250127"/>
                <a:gd name="connsiteX6" fmla="*/ 3557723 w 5535001"/>
                <a:gd name="connsiteY6" fmla="*/ 199593 h 6250127"/>
                <a:gd name="connsiteX7" fmla="*/ 3594337 w 5535001"/>
                <a:gd name="connsiteY7" fmla="*/ 214597 h 6250127"/>
                <a:gd name="connsiteX8" fmla="*/ 3630616 w 5535001"/>
                <a:gd name="connsiteY8" fmla="*/ 230385 h 6250127"/>
                <a:gd name="connsiteX9" fmla="*/ 3703172 w 5535001"/>
                <a:gd name="connsiteY9" fmla="*/ 262073 h 6250127"/>
                <a:gd name="connsiteX10" fmla="*/ 3739003 w 5535001"/>
                <a:gd name="connsiteY10" fmla="*/ 278756 h 6250127"/>
                <a:gd name="connsiteX11" fmla="*/ 3756806 w 5535001"/>
                <a:gd name="connsiteY11" fmla="*/ 287266 h 6250127"/>
                <a:gd name="connsiteX12" fmla="*/ 3773714 w 5535001"/>
                <a:gd name="connsiteY12" fmla="*/ 297567 h 6250127"/>
                <a:gd name="connsiteX13" fmla="*/ 3840784 w 5535001"/>
                <a:gd name="connsiteY13" fmla="*/ 339332 h 6250127"/>
                <a:gd name="connsiteX14" fmla="*/ 3873927 w 5535001"/>
                <a:gd name="connsiteY14" fmla="*/ 360495 h 6250127"/>
                <a:gd name="connsiteX15" fmla="*/ 3906062 w 5535001"/>
                <a:gd name="connsiteY15" fmla="*/ 383001 h 6250127"/>
                <a:gd name="connsiteX16" fmla="*/ 3969662 w 5535001"/>
                <a:gd name="connsiteY16" fmla="*/ 428572 h 6250127"/>
                <a:gd name="connsiteX17" fmla="*/ 4423029 w 5535001"/>
                <a:gd name="connsiteY17" fmla="*/ 837600 h 6250127"/>
                <a:gd name="connsiteX18" fmla="*/ 4474647 w 5535001"/>
                <a:gd name="connsiteY18" fmla="*/ 891569 h 6250127"/>
                <a:gd name="connsiteX19" fmla="*/ 4524250 w 5535001"/>
                <a:gd name="connsiteY19" fmla="*/ 946883 h 6250127"/>
                <a:gd name="connsiteX20" fmla="*/ 4573965 w 5535001"/>
                <a:gd name="connsiteY20" fmla="*/ 1001748 h 6250127"/>
                <a:gd name="connsiteX21" fmla="*/ 4622224 w 5535001"/>
                <a:gd name="connsiteY21" fmla="*/ 1057509 h 6250127"/>
                <a:gd name="connsiteX22" fmla="*/ 4717510 w 5535001"/>
                <a:gd name="connsiteY22" fmla="*/ 1169143 h 6250127"/>
                <a:gd name="connsiteX23" fmla="*/ 4764986 w 5535001"/>
                <a:gd name="connsiteY23" fmla="*/ 1224681 h 6250127"/>
                <a:gd name="connsiteX24" fmla="*/ 4813021 w 5535001"/>
                <a:gd name="connsiteY24" fmla="*/ 1279994 h 6250127"/>
                <a:gd name="connsiteX25" fmla="*/ 5001915 w 5535001"/>
                <a:gd name="connsiteY25" fmla="*/ 1506846 h 6250127"/>
                <a:gd name="connsiteX26" fmla="*/ 5170542 w 5535001"/>
                <a:gd name="connsiteY26" fmla="*/ 1751165 h 6250127"/>
                <a:gd name="connsiteX27" fmla="*/ 5428969 w 5535001"/>
                <a:gd name="connsiteY27" fmla="*/ 2293660 h 6250127"/>
                <a:gd name="connsiteX28" fmla="*/ 5534893 w 5535001"/>
                <a:gd name="connsiteY28" fmla="*/ 2899307 h 6250127"/>
                <a:gd name="connsiteX29" fmla="*/ 5508804 w 5535001"/>
                <a:gd name="connsiteY29" fmla="*/ 3211144 h 6250127"/>
                <a:gd name="connsiteX30" fmla="*/ 5426282 w 5535001"/>
                <a:gd name="connsiteY30" fmla="*/ 3513352 h 6250127"/>
                <a:gd name="connsiteX31" fmla="*/ 5248250 w 5535001"/>
                <a:gd name="connsiteY31" fmla="*/ 4030542 h 6250127"/>
                <a:gd name="connsiteX32" fmla="*/ 5208612 w 5535001"/>
                <a:gd name="connsiteY32" fmla="*/ 4161771 h 6250127"/>
                <a:gd name="connsiteX33" fmla="*/ 5170318 w 5535001"/>
                <a:gd name="connsiteY33" fmla="*/ 4294680 h 6250127"/>
                <a:gd name="connsiteX34" fmla="*/ 5132248 w 5535001"/>
                <a:gd name="connsiteY34" fmla="*/ 4430164 h 6250127"/>
                <a:gd name="connsiteX35" fmla="*/ 5112765 w 5535001"/>
                <a:gd name="connsiteY35" fmla="*/ 4498914 h 6250127"/>
                <a:gd name="connsiteX36" fmla="*/ 5091715 w 5535001"/>
                <a:gd name="connsiteY36" fmla="*/ 4569119 h 6250127"/>
                <a:gd name="connsiteX37" fmla="*/ 5068985 w 5535001"/>
                <a:gd name="connsiteY37" fmla="*/ 4640220 h 6250127"/>
                <a:gd name="connsiteX38" fmla="*/ 5043904 w 5535001"/>
                <a:gd name="connsiteY38" fmla="*/ 4712105 h 6250127"/>
                <a:gd name="connsiteX39" fmla="*/ 5015799 w 5535001"/>
                <a:gd name="connsiteY39" fmla="*/ 4784438 h 6250127"/>
                <a:gd name="connsiteX40" fmla="*/ 4982880 w 5535001"/>
                <a:gd name="connsiteY40" fmla="*/ 4856435 h 6250127"/>
                <a:gd name="connsiteX41" fmla="*/ 4817276 w 5535001"/>
                <a:gd name="connsiteY41" fmla="*/ 5125275 h 6250127"/>
                <a:gd name="connsiteX42" fmla="*/ 4618753 w 5535001"/>
                <a:gd name="connsiteY42" fmla="*/ 5355374 h 6250127"/>
                <a:gd name="connsiteX43" fmla="*/ 4566575 w 5535001"/>
                <a:gd name="connsiteY43" fmla="*/ 5408560 h 6250127"/>
                <a:gd name="connsiteX44" fmla="*/ 4513837 w 5535001"/>
                <a:gd name="connsiteY44" fmla="*/ 5461186 h 6250127"/>
                <a:gd name="connsiteX45" fmla="*/ 4459531 w 5535001"/>
                <a:gd name="connsiteY45" fmla="*/ 5512580 h 6250127"/>
                <a:gd name="connsiteX46" fmla="*/ 4404554 w 5535001"/>
                <a:gd name="connsiteY46" fmla="*/ 5563526 h 6250127"/>
                <a:gd name="connsiteX47" fmla="*/ 4348009 w 5535001"/>
                <a:gd name="connsiteY47" fmla="*/ 5613017 h 6250127"/>
                <a:gd name="connsiteX48" fmla="*/ 4290568 w 5535001"/>
                <a:gd name="connsiteY48" fmla="*/ 5661948 h 6250127"/>
                <a:gd name="connsiteX49" fmla="*/ 4276124 w 5535001"/>
                <a:gd name="connsiteY49" fmla="*/ 5674153 h 6250127"/>
                <a:gd name="connsiteX50" fmla="*/ 4261120 w 5535001"/>
                <a:gd name="connsiteY50" fmla="*/ 5685798 h 6250127"/>
                <a:gd name="connsiteX51" fmla="*/ 4231112 w 5535001"/>
                <a:gd name="connsiteY51" fmla="*/ 5708976 h 6250127"/>
                <a:gd name="connsiteX52" fmla="*/ 4170984 w 5535001"/>
                <a:gd name="connsiteY52" fmla="*/ 5755443 h 6250127"/>
                <a:gd name="connsiteX53" fmla="*/ 4046025 w 5535001"/>
                <a:gd name="connsiteY53" fmla="*/ 5843228 h 6250127"/>
                <a:gd name="connsiteX54" fmla="*/ 3915356 w 5535001"/>
                <a:gd name="connsiteY54" fmla="*/ 5923735 h 6250127"/>
                <a:gd name="connsiteX55" fmla="*/ 3346323 w 5535001"/>
                <a:gd name="connsiteY55" fmla="*/ 6158872 h 6250127"/>
                <a:gd name="connsiteX56" fmla="*/ 2743476 w 5535001"/>
                <a:gd name="connsiteY56" fmla="*/ 6247328 h 6250127"/>
                <a:gd name="connsiteX57" fmla="*/ 2668120 w 5535001"/>
                <a:gd name="connsiteY57" fmla="*/ 6249344 h 6250127"/>
                <a:gd name="connsiteX58" fmla="*/ 2630498 w 5535001"/>
                <a:gd name="connsiteY58" fmla="*/ 6250127 h 6250127"/>
                <a:gd name="connsiteX59" fmla="*/ 2592988 w 5535001"/>
                <a:gd name="connsiteY59" fmla="*/ 6249568 h 6250127"/>
                <a:gd name="connsiteX60" fmla="*/ 2518080 w 5535001"/>
                <a:gd name="connsiteY60" fmla="*/ 6247777 h 6250127"/>
                <a:gd name="connsiteX61" fmla="*/ 2442948 w 5535001"/>
                <a:gd name="connsiteY61" fmla="*/ 6244529 h 6250127"/>
                <a:gd name="connsiteX62" fmla="*/ 2291676 w 5535001"/>
                <a:gd name="connsiteY62" fmla="*/ 6232213 h 6250127"/>
                <a:gd name="connsiteX63" fmla="*/ 2141412 w 5535001"/>
                <a:gd name="connsiteY63" fmla="*/ 6212394 h 6250127"/>
                <a:gd name="connsiteX64" fmla="*/ 1992715 w 5535001"/>
                <a:gd name="connsiteY64" fmla="*/ 6184961 h 6250127"/>
                <a:gd name="connsiteX65" fmla="*/ 1845811 w 5535001"/>
                <a:gd name="connsiteY65" fmla="*/ 6151034 h 6250127"/>
                <a:gd name="connsiteX66" fmla="*/ 1701033 w 5535001"/>
                <a:gd name="connsiteY66" fmla="*/ 6110724 h 6250127"/>
                <a:gd name="connsiteX67" fmla="*/ 1629484 w 5535001"/>
                <a:gd name="connsiteY67" fmla="*/ 6088219 h 6250127"/>
                <a:gd name="connsiteX68" fmla="*/ 1558383 w 5535001"/>
                <a:gd name="connsiteY68" fmla="*/ 6064929 h 6250127"/>
                <a:gd name="connsiteX69" fmla="*/ 1011968 w 5535001"/>
                <a:gd name="connsiteY69" fmla="*/ 5828896 h 6250127"/>
                <a:gd name="connsiteX70" fmla="*/ 511237 w 5535001"/>
                <a:gd name="connsiteY70" fmla="*/ 5512356 h 6250127"/>
                <a:gd name="connsiteX71" fmla="*/ 395572 w 5535001"/>
                <a:gd name="connsiteY71" fmla="*/ 5419757 h 6250127"/>
                <a:gd name="connsiteX72" fmla="*/ 284722 w 5535001"/>
                <a:gd name="connsiteY72" fmla="*/ 5321559 h 6250127"/>
                <a:gd name="connsiteX73" fmla="*/ 257513 w 5535001"/>
                <a:gd name="connsiteY73" fmla="*/ 5296477 h 6250127"/>
                <a:gd name="connsiteX74" fmla="*/ 243853 w 5535001"/>
                <a:gd name="connsiteY74" fmla="*/ 5283937 h 6250127"/>
                <a:gd name="connsiteX75" fmla="*/ 230752 w 5535001"/>
                <a:gd name="connsiteY75" fmla="*/ 5270836 h 6250127"/>
                <a:gd name="connsiteX76" fmla="*/ 178574 w 5535001"/>
                <a:gd name="connsiteY76" fmla="*/ 5218322 h 6250127"/>
                <a:gd name="connsiteX77" fmla="*/ 126508 w 5535001"/>
                <a:gd name="connsiteY77" fmla="*/ 5165584 h 6250127"/>
                <a:gd name="connsiteX78" fmla="*/ 76345 w 5535001"/>
                <a:gd name="connsiteY78" fmla="*/ 5111167 h 6250127"/>
                <a:gd name="connsiteX79" fmla="*/ 26407 w 5535001"/>
                <a:gd name="connsiteY79" fmla="*/ 5056413 h 6250127"/>
                <a:gd name="connsiteX80" fmla="*/ 0 w 5535001"/>
                <a:gd name="connsiteY80" fmla="*/ 5024776 h 6250127"/>
                <a:gd name="connsiteX81" fmla="*/ 0 w 5535001"/>
                <a:gd name="connsiteY81" fmla="*/ 4492798 h 6250127"/>
                <a:gd name="connsiteX82" fmla="*/ 28534 w 5535001"/>
                <a:gd name="connsiteY82" fmla="*/ 4537879 h 6250127"/>
                <a:gd name="connsiteX83" fmla="*/ 66604 w 5535001"/>
                <a:gd name="connsiteY83" fmla="*/ 4592745 h 6250127"/>
                <a:gd name="connsiteX84" fmla="*/ 104114 w 5535001"/>
                <a:gd name="connsiteY84" fmla="*/ 4647834 h 6250127"/>
                <a:gd name="connsiteX85" fmla="*/ 143751 w 5535001"/>
                <a:gd name="connsiteY85" fmla="*/ 4701580 h 6250127"/>
                <a:gd name="connsiteX86" fmla="*/ 182717 w 5535001"/>
                <a:gd name="connsiteY86" fmla="*/ 4755773 h 6250127"/>
                <a:gd name="connsiteX87" fmla="*/ 223810 w 5535001"/>
                <a:gd name="connsiteY87" fmla="*/ 4808399 h 6250127"/>
                <a:gd name="connsiteX88" fmla="*/ 264679 w 5535001"/>
                <a:gd name="connsiteY88" fmla="*/ 4861249 h 6250127"/>
                <a:gd name="connsiteX89" fmla="*/ 307788 w 5535001"/>
                <a:gd name="connsiteY89" fmla="*/ 4912420 h 6250127"/>
                <a:gd name="connsiteX90" fmla="*/ 351232 w 5535001"/>
                <a:gd name="connsiteY90" fmla="*/ 4963254 h 6250127"/>
                <a:gd name="connsiteX91" fmla="*/ 397028 w 5535001"/>
                <a:gd name="connsiteY91" fmla="*/ 5012185 h 6250127"/>
                <a:gd name="connsiteX92" fmla="*/ 443496 w 5535001"/>
                <a:gd name="connsiteY92" fmla="*/ 5060444 h 6250127"/>
                <a:gd name="connsiteX93" fmla="*/ 455140 w 5535001"/>
                <a:gd name="connsiteY93" fmla="*/ 5072537 h 6250127"/>
                <a:gd name="connsiteX94" fmla="*/ 467345 w 5535001"/>
                <a:gd name="connsiteY94" fmla="*/ 5083958 h 6250127"/>
                <a:gd name="connsiteX95" fmla="*/ 491755 w 5535001"/>
                <a:gd name="connsiteY95" fmla="*/ 5106912 h 6250127"/>
                <a:gd name="connsiteX96" fmla="*/ 540686 w 5535001"/>
                <a:gd name="connsiteY96" fmla="*/ 5152819 h 6250127"/>
                <a:gd name="connsiteX97" fmla="*/ 552890 w 5535001"/>
                <a:gd name="connsiteY97" fmla="*/ 5164353 h 6250127"/>
                <a:gd name="connsiteX98" fmla="*/ 565655 w 5535001"/>
                <a:gd name="connsiteY98" fmla="*/ 5175214 h 6250127"/>
                <a:gd name="connsiteX99" fmla="*/ 591072 w 5535001"/>
                <a:gd name="connsiteY99" fmla="*/ 5197048 h 6250127"/>
                <a:gd name="connsiteX100" fmla="*/ 694197 w 5535001"/>
                <a:gd name="connsiteY100" fmla="*/ 5283041 h 6250127"/>
                <a:gd name="connsiteX101" fmla="*/ 1146221 w 5535001"/>
                <a:gd name="connsiteY101" fmla="*/ 5573716 h 6250127"/>
                <a:gd name="connsiteX102" fmla="*/ 1650982 w 5535001"/>
                <a:gd name="connsiteY102" fmla="*/ 5758130 h 6250127"/>
                <a:gd name="connsiteX103" fmla="*/ 1716485 w 5535001"/>
                <a:gd name="connsiteY103" fmla="*/ 5772798 h 6250127"/>
                <a:gd name="connsiteX104" fmla="*/ 1782211 w 5535001"/>
                <a:gd name="connsiteY104" fmla="*/ 5786235 h 6250127"/>
                <a:gd name="connsiteX105" fmla="*/ 1848386 w 5535001"/>
                <a:gd name="connsiteY105" fmla="*/ 5796984 h 6250127"/>
                <a:gd name="connsiteX106" fmla="*/ 1881417 w 5535001"/>
                <a:gd name="connsiteY106" fmla="*/ 5802359 h 6250127"/>
                <a:gd name="connsiteX107" fmla="*/ 1914560 w 5535001"/>
                <a:gd name="connsiteY107" fmla="*/ 5807061 h 6250127"/>
                <a:gd name="connsiteX108" fmla="*/ 2047469 w 5535001"/>
                <a:gd name="connsiteY108" fmla="*/ 5821282 h 6250127"/>
                <a:gd name="connsiteX109" fmla="*/ 2180601 w 5535001"/>
                <a:gd name="connsiteY109" fmla="*/ 5828896 h 6250127"/>
                <a:gd name="connsiteX110" fmla="*/ 2313622 w 5535001"/>
                <a:gd name="connsiteY110" fmla="*/ 5830463 h 6250127"/>
                <a:gd name="connsiteX111" fmla="*/ 2380021 w 5535001"/>
                <a:gd name="connsiteY111" fmla="*/ 5828448 h 6250127"/>
                <a:gd name="connsiteX112" fmla="*/ 2446195 w 5535001"/>
                <a:gd name="connsiteY112" fmla="*/ 5826433 h 6250127"/>
                <a:gd name="connsiteX113" fmla="*/ 2513041 w 5535001"/>
                <a:gd name="connsiteY113" fmla="*/ 5822737 h 6250127"/>
                <a:gd name="connsiteX114" fmla="*/ 2580111 w 5535001"/>
                <a:gd name="connsiteY114" fmla="*/ 5818258 h 6250127"/>
                <a:gd name="connsiteX115" fmla="*/ 2613590 w 5535001"/>
                <a:gd name="connsiteY115" fmla="*/ 5816355 h 6250127"/>
                <a:gd name="connsiteX116" fmla="*/ 2646845 w 5535001"/>
                <a:gd name="connsiteY116" fmla="*/ 5813108 h 6250127"/>
                <a:gd name="connsiteX117" fmla="*/ 2713244 w 5535001"/>
                <a:gd name="connsiteY117" fmla="*/ 5806838 h 6250127"/>
                <a:gd name="connsiteX118" fmla="*/ 3230882 w 5535001"/>
                <a:gd name="connsiteY118" fmla="*/ 5721292 h 6250127"/>
                <a:gd name="connsiteX119" fmla="*/ 3720416 w 5535001"/>
                <a:gd name="connsiteY119" fmla="*/ 5556472 h 6250127"/>
                <a:gd name="connsiteX120" fmla="*/ 3837425 w 5535001"/>
                <a:gd name="connsiteY120" fmla="*/ 5499927 h 6250127"/>
                <a:gd name="connsiteX121" fmla="*/ 3951634 w 5535001"/>
                <a:gd name="connsiteY121" fmla="*/ 5436552 h 6250127"/>
                <a:gd name="connsiteX122" fmla="*/ 4007284 w 5535001"/>
                <a:gd name="connsiteY122" fmla="*/ 5401841 h 6250127"/>
                <a:gd name="connsiteX123" fmla="*/ 4035164 w 5535001"/>
                <a:gd name="connsiteY123" fmla="*/ 5384374 h 6250127"/>
                <a:gd name="connsiteX124" fmla="*/ 4049049 w 5535001"/>
                <a:gd name="connsiteY124" fmla="*/ 5375640 h 6250127"/>
                <a:gd name="connsiteX125" fmla="*/ 4062485 w 5535001"/>
                <a:gd name="connsiteY125" fmla="*/ 5366123 h 6250127"/>
                <a:gd name="connsiteX126" fmla="*/ 4116567 w 5535001"/>
                <a:gd name="connsiteY126" fmla="*/ 5328277 h 6250127"/>
                <a:gd name="connsiteX127" fmla="*/ 4169976 w 5535001"/>
                <a:gd name="connsiteY127" fmla="*/ 5289199 h 6250127"/>
                <a:gd name="connsiteX128" fmla="*/ 4222042 w 5535001"/>
                <a:gd name="connsiteY128" fmla="*/ 5247994 h 6250127"/>
                <a:gd name="connsiteX129" fmla="*/ 4273213 w 5535001"/>
                <a:gd name="connsiteY129" fmla="*/ 5205558 h 6250127"/>
                <a:gd name="connsiteX130" fmla="*/ 4323151 w 5535001"/>
                <a:gd name="connsiteY130" fmla="*/ 5161329 h 6250127"/>
                <a:gd name="connsiteX131" fmla="*/ 4371971 w 5535001"/>
                <a:gd name="connsiteY131" fmla="*/ 5116093 h 6250127"/>
                <a:gd name="connsiteX132" fmla="*/ 4546868 w 5535001"/>
                <a:gd name="connsiteY132" fmla="*/ 4924400 h 6250127"/>
                <a:gd name="connsiteX133" fmla="*/ 4675634 w 5535001"/>
                <a:gd name="connsiteY133" fmla="*/ 4715352 h 6250127"/>
                <a:gd name="connsiteX134" fmla="*/ 4700155 w 5535001"/>
                <a:gd name="connsiteY134" fmla="*/ 4659255 h 6250127"/>
                <a:gd name="connsiteX135" fmla="*/ 4721206 w 5535001"/>
                <a:gd name="connsiteY135" fmla="*/ 4600135 h 6250127"/>
                <a:gd name="connsiteX136" fmla="*/ 4740465 w 5535001"/>
                <a:gd name="connsiteY136" fmla="*/ 4538887 h 6250127"/>
                <a:gd name="connsiteX137" fmla="*/ 4758492 w 5535001"/>
                <a:gd name="connsiteY137" fmla="*/ 4475848 h 6250127"/>
                <a:gd name="connsiteX138" fmla="*/ 4891288 w 5535001"/>
                <a:gd name="connsiteY138" fmla="*/ 3930329 h 6250127"/>
                <a:gd name="connsiteX139" fmla="*/ 5066298 w 5535001"/>
                <a:gd name="connsiteY139" fmla="*/ 3382235 h 6250127"/>
                <a:gd name="connsiteX140" fmla="*/ 5156994 w 5535001"/>
                <a:gd name="connsiteY140" fmla="*/ 2898635 h 6250127"/>
                <a:gd name="connsiteX141" fmla="*/ 5083317 w 5535001"/>
                <a:gd name="connsiteY141" fmla="*/ 2402047 h 6250127"/>
                <a:gd name="connsiteX142" fmla="*/ 4871022 w 5535001"/>
                <a:gd name="connsiteY142" fmla="*/ 1926958 h 6250127"/>
                <a:gd name="connsiteX143" fmla="*/ 4727028 w 5535001"/>
                <a:gd name="connsiteY143" fmla="*/ 1703577 h 6250127"/>
                <a:gd name="connsiteX144" fmla="*/ 4563776 w 5535001"/>
                <a:gd name="connsiteY144" fmla="*/ 1490834 h 6250127"/>
                <a:gd name="connsiteX145" fmla="*/ 4370291 w 5535001"/>
                <a:gd name="connsiteY145" fmla="*/ 1300596 h 6250127"/>
                <a:gd name="connsiteX146" fmla="*/ 4266046 w 5535001"/>
                <a:gd name="connsiteY146" fmla="*/ 1214491 h 6250127"/>
                <a:gd name="connsiteX147" fmla="*/ 4212973 w 5535001"/>
                <a:gd name="connsiteY147" fmla="*/ 1173062 h 6250127"/>
                <a:gd name="connsiteX148" fmla="*/ 4157995 w 5535001"/>
                <a:gd name="connsiteY148" fmla="*/ 1134545 h 6250127"/>
                <a:gd name="connsiteX149" fmla="*/ 3697126 w 5535001"/>
                <a:gd name="connsiteY149" fmla="*/ 881044 h 6250127"/>
                <a:gd name="connsiteX150" fmla="*/ 3637670 w 5535001"/>
                <a:gd name="connsiteY150" fmla="*/ 856747 h 6250127"/>
                <a:gd name="connsiteX151" fmla="*/ 3608222 w 5535001"/>
                <a:gd name="connsiteY151" fmla="*/ 844318 h 6250127"/>
                <a:gd name="connsiteX152" fmla="*/ 3578214 w 5535001"/>
                <a:gd name="connsiteY152" fmla="*/ 833457 h 6250127"/>
                <a:gd name="connsiteX153" fmla="*/ 3518309 w 5535001"/>
                <a:gd name="connsiteY153" fmla="*/ 812294 h 6250127"/>
                <a:gd name="connsiteX154" fmla="*/ 3503417 w 5535001"/>
                <a:gd name="connsiteY154" fmla="*/ 806920 h 6250127"/>
                <a:gd name="connsiteX155" fmla="*/ 3489533 w 5535001"/>
                <a:gd name="connsiteY155" fmla="*/ 799642 h 6250127"/>
                <a:gd name="connsiteX156" fmla="*/ 3460869 w 5535001"/>
                <a:gd name="connsiteY156" fmla="*/ 787101 h 6250127"/>
                <a:gd name="connsiteX157" fmla="*/ 3402980 w 5535001"/>
                <a:gd name="connsiteY157" fmla="*/ 763475 h 6250127"/>
                <a:gd name="connsiteX158" fmla="*/ 3374092 w 5535001"/>
                <a:gd name="connsiteY158" fmla="*/ 751606 h 6250127"/>
                <a:gd name="connsiteX159" fmla="*/ 3344980 w 5535001"/>
                <a:gd name="connsiteY159" fmla="*/ 740409 h 6250127"/>
                <a:gd name="connsiteX160" fmla="*/ 3226627 w 5535001"/>
                <a:gd name="connsiteY160" fmla="*/ 700772 h 6250127"/>
                <a:gd name="connsiteX161" fmla="*/ 2735750 w 5535001"/>
                <a:gd name="connsiteY161" fmla="*/ 614667 h 6250127"/>
                <a:gd name="connsiteX162" fmla="*/ 2673158 w 5535001"/>
                <a:gd name="connsiteY162" fmla="*/ 610412 h 6250127"/>
                <a:gd name="connsiteX163" fmla="*/ 2610119 w 5535001"/>
                <a:gd name="connsiteY163" fmla="*/ 609628 h 6250127"/>
                <a:gd name="connsiteX164" fmla="*/ 2547080 w 5535001"/>
                <a:gd name="connsiteY164" fmla="*/ 608620 h 6250127"/>
                <a:gd name="connsiteX165" fmla="*/ 2516400 w 5535001"/>
                <a:gd name="connsiteY165" fmla="*/ 608844 h 6250127"/>
                <a:gd name="connsiteX166" fmla="*/ 2486280 w 5535001"/>
                <a:gd name="connsiteY166" fmla="*/ 609740 h 6250127"/>
                <a:gd name="connsiteX167" fmla="*/ 2426376 w 5535001"/>
                <a:gd name="connsiteY167" fmla="*/ 613099 h 6250127"/>
                <a:gd name="connsiteX168" fmla="*/ 2366920 w 5535001"/>
                <a:gd name="connsiteY168" fmla="*/ 618474 h 6250127"/>
                <a:gd name="connsiteX169" fmla="*/ 2337248 w 5535001"/>
                <a:gd name="connsiteY169" fmla="*/ 621497 h 6250127"/>
                <a:gd name="connsiteX170" fmla="*/ 2307800 w 5535001"/>
                <a:gd name="connsiteY170" fmla="*/ 625528 h 6250127"/>
                <a:gd name="connsiteX171" fmla="*/ 2278351 w 5535001"/>
                <a:gd name="connsiteY171" fmla="*/ 629559 h 6250127"/>
                <a:gd name="connsiteX172" fmla="*/ 2249127 w 5535001"/>
                <a:gd name="connsiteY172" fmla="*/ 634710 h 6250127"/>
                <a:gd name="connsiteX173" fmla="*/ 1796096 w 5535001"/>
                <a:gd name="connsiteY173" fmla="*/ 781726 h 6250127"/>
                <a:gd name="connsiteX174" fmla="*/ 1370833 w 5535001"/>
                <a:gd name="connsiteY174" fmla="*/ 1048663 h 6250127"/>
                <a:gd name="connsiteX175" fmla="*/ 959790 w 5535001"/>
                <a:gd name="connsiteY175" fmla="*/ 1390844 h 6250127"/>
                <a:gd name="connsiteX176" fmla="*/ 749062 w 5535001"/>
                <a:gd name="connsiteY176" fmla="*/ 1577611 h 6250127"/>
                <a:gd name="connsiteX177" fmla="*/ 524786 w 5535001"/>
                <a:gd name="connsiteY177" fmla="*/ 1763145 h 6250127"/>
                <a:gd name="connsiteX178" fmla="*/ 84071 w 5535001"/>
                <a:gd name="connsiteY178" fmla="*/ 2098496 h 6250127"/>
                <a:gd name="connsiteX179" fmla="*/ 0 w 5535001"/>
                <a:gd name="connsiteY179" fmla="*/ 2168094 h 6250127"/>
                <a:gd name="connsiteX180" fmla="*/ 0 w 5535001"/>
                <a:gd name="connsiteY180" fmla="*/ 1576676 h 6250127"/>
                <a:gd name="connsiteX181" fmla="*/ 174655 w 5535001"/>
                <a:gd name="connsiteY181" fmla="*/ 1387597 h 6250127"/>
                <a:gd name="connsiteX182" fmla="*/ 363661 w 5535001"/>
                <a:gd name="connsiteY182" fmla="*/ 1188626 h 6250127"/>
                <a:gd name="connsiteX183" fmla="*/ 458052 w 5535001"/>
                <a:gd name="connsiteY183" fmla="*/ 1086397 h 6250127"/>
                <a:gd name="connsiteX184" fmla="*/ 557257 w 5535001"/>
                <a:gd name="connsiteY184" fmla="*/ 981593 h 6250127"/>
                <a:gd name="connsiteX185" fmla="*/ 994165 w 5535001"/>
                <a:gd name="connsiteY185" fmla="*/ 578389 h 6250127"/>
                <a:gd name="connsiteX186" fmla="*/ 1520873 w 5535001"/>
                <a:gd name="connsiteY186" fmla="*/ 237215 h 6250127"/>
                <a:gd name="connsiteX187" fmla="*/ 2141748 w 5535001"/>
                <a:gd name="connsiteY187" fmla="*/ 31190 h 6250127"/>
                <a:gd name="connsiteX188" fmla="*/ 2182505 w 5535001"/>
                <a:gd name="connsiteY188" fmla="*/ 24360 h 6250127"/>
                <a:gd name="connsiteX189" fmla="*/ 2223374 w 5535001"/>
                <a:gd name="connsiteY189" fmla="*/ 18873 h 6250127"/>
                <a:gd name="connsiteX190" fmla="*/ 2264355 w 5535001"/>
                <a:gd name="connsiteY190" fmla="*/ 13611 h 6250127"/>
                <a:gd name="connsiteX191" fmla="*/ 2305336 w 5535001"/>
                <a:gd name="connsiteY191" fmla="*/ 9580 h 6250127"/>
                <a:gd name="connsiteX192" fmla="*/ 2387410 w 5535001"/>
                <a:gd name="connsiteY192" fmla="*/ 3645 h 6250127"/>
                <a:gd name="connsiteX193" fmla="*/ 2469373 w 5535001"/>
                <a:gd name="connsiteY193" fmla="*/ 622 h 62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5535001" h="6250127">
                  <a:moveTo>
                    <a:pt x="2510242" y="174"/>
                  </a:moveTo>
                  <a:cubicBezTo>
                    <a:pt x="2523902" y="-50"/>
                    <a:pt x="2537562" y="-162"/>
                    <a:pt x="2550551" y="510"/>
                  </a:cubicBezTo>
                  <a:lnTo>
                    <a:pt x="2629490" y="3757"/>
                  </a:lnTo>
                  <a:lnTo>
                    <a:pt x="2708317" y="7229"/>
                  </a:lnTo>
                  <a:cubicBezTo>
                    <a:pt x="2734630" y="8572"/>
                    <a:pt x="2760943" y="12155"/>
                    <a:pt x="2787256" y="14619"/>
                  </a:cubicBezTo>
                  <a:cubicBezTo>
                    <a:pt x="2997536" y="34885"/>
                    <a:pt x="3207144" y="77994"/>
                    <a:pt x="3408467" y="145064"/>
                  </a:cubicBezTo>
                  <a:lnTo>
                    <a:pt x="3557723" y="199593"/>
                  </a:lnTo>
                  <a:cubicBezTo>
                    <a:pt x="3570264" y="203848"/>
                    <a:pt x="3582245" y="209447"/>
                    <a:pt x="3594337" y="214597"/>
                  </a:cubicBezTo>
                  <a:lnTo>
                    <a:pt x="3630616" y="230385"/>
                  </a:lnTo>
                  <a:lnTo>
                    <a:pt x="3703172" y="262073"/>
                  </a:lnTo>
                  <a:cubicBezTo>
                    <a:pt x="3715265" y="267335"/>
                    <a:pt x="3727358" y="272598"/>
                    <a:pt x="3739003" y="278756"/>
                  </a:cubicBezTo>
                  <a:cubicBezTo>
                    <a:pt x="3744937" y="281667"/>
                    <a:pt x="3750984" y="284131"/>
                    <a:pt x="3756806" y="287266"/>
                  </a:cubicBezTo>
                  <a:cubicBezTo>
                    <a:pt x="3762517" y="290513"/>
                    <a:pt x="3768115" y="294208"/>
                    <a:pt x="3773714" y="297567"/>
                  </a:cubicBezTo>
                  <a:lnTo>
                    <a:pt x="3840784" y="339332"/>
                  </a:lnTo>
                  <a:cubicBezTo>
                    <a:pt x="3851869" y="346386"/>
                    <a:pt x="3863290" y="352881"/>
                    <a:pt x="3873927" y="360495"/>
                  </a:cubicBezTo>
                  <a:lnTo>
                    <a:pt x="3906062" y="383001"/>
                  </a:lnTo>
                  <a:lnTo>
                    <a:pt x="3969662" y="428572"/>
                  </a:lnTo>
                  <a:cubicBezTo>
                    <a:pt x="4137281" y="552188"/>
                    <a:pt x="4285417" y="693270"/>
                    <a:pt x="4423029" y="837600"/>
                  </a:cubicBezTo>
                  <a:cubicBezTo>
                    <a:pt x="4440160" y="855739"/>
                    <a:pt x="4457404" y="873766"/>
                    <a:pt x="4474647" y="891569"/>
                  </a:cubicBezTo>
                  <a:lnTo>
                    <a:pt x="4524250" y="946883"/>
                  </a:lnTo>
                  <a:lnTo>
                    <a:pt x="4573965" y="1001748"/>
                  </a:lnTo>
                  <a:cubicBezTo>
                    <a:pt x="4590760" y="1019887"/>
                    <a:pt x="4605988" y="1039146"/>
                    <a:pt x="4622224" y="1057509"/>
                  </a:cubicBezTo>
                  <a:cubicBezTo>
                    <a:pt x="4653911" y="1094907"/>
                    <a:pt x="4686831" y="1131409"/>
                    <a:pt x="4717510" y="1169143"/>
                  </a:cubicBezTo>
                  <a:cubicBezTo>
                    <a:pt x="4733186" y="1187730"/>
                    <a:pt x="4748862" y="1206430"/>
                    <a:pt x="4764986" y="1224681"/>
                  </a:cubicBezTo>
                  <a:cubicBezTo>
                    <a:pt x="4780886" y="1243044"/>
                    <a:pt x="4797233" y="1261071"/>
                    <a:pt x="4813021" y="1279994"/>
                  </a:cubicBezTo>
                  <a:cubicBezTo>
                    <a:pt x="4877292" y="1354230"/>
                    <a:pt x="4941339" y="1428914"/>
                    <a:pt x="5001915" y="1506846"/>
                  </a:cubicBezTo>
                  <a:cubicBezTo>
                    <a:pt x="5062603" y="1584665"/>
                    <a:pt x="5118252" y="1666739"/>
                    <a:pt x="5170542" y="1751165"/>
                  </a:cubicBezTo>
                  <a:cubicBezTo>
                    <a:pt x="5274898" y="1920240"/>
                    <a:pt x="5363579" y="2101295"/>
                    <a:pt x="5428969" y="2293660"/>
                  </a:cubicBezTo>
                  <a:cubicBezTo>
                    <a:pt x="5494136" y="2485801"/>
                    <a:pt x="5533102" y="2690819"/>
                    <a:pt x="5534893" y="2899307"/>
                  </a:cubicBezTo>
                  <a:cubicBezTo>
                    <a:pt x="5536124" y="3003439"/>
                    <a:pt x="5526831" y="3108132"/>
                    <a:pt x="5508804" y="3211144"/>
                  </a:cubicBezTo>
                  <a:cubicBezTo>
                    <a:pt x="5490441" y="3314157"/>
                    <a:pt x="5462336" y="3415490"/>
                    <a:pt x="5426282" y="3513352"/>
                  </a:cubicBezTo>
                  <a:cubicBezTo>
                    <a:pt x="5363355" y="3684890"/>
                    <a:pt x="5302219" y="3856428"/>
                    <a:pt x="5248250" y="4030542"/>
                  </a:cubicBezTo>
                  <a:lnTo>
                    <a:pt x="5208612" y="4161771"/>
                  </a:lnTo>
                  <a:lnTo>
                    <a:pt x="5170318" y="4294680"/>
                  </a:lnTo>
                  <a:lnTo>
                    <a:pt x="5132248" y="4430164"/>
                  </a:lnTo>
                  <a:lnTo>
                    <a:pt x="5112765" y="4498914"/>
                  </a:lnTo>
                  <a:lnTo>
                    <a:pt x="5091715" y="4569119"/>
                  </a:lnTo>
                  <a:cubicBezTo>
                    <a:pt x="5085221" y="4592297"/>
                    <a:pt x="5076823" y="4616482"/>
                    <a:pt x="5068985" y="4640220"/>
                  </a:cubicBezTo>
                  <a:cubicBezTo>
                    <a:pt x="5060699" y="4664182"/>
                    <a:pt x="5053981" y="4687807"/>
                    <a:pt x="5043904" y="4712105"/>
                  </a:cubicBezTo>
                  <a:lnTo>
                    <a:pt x="5015799" y="4784438"/>
                  </a:lnTo>
                  <a:cubicBezTo>
                    <a:pt x="5005274" y="4808511"/>
                    <a:pt x="4993965" y="4832473"/>
                    <a:pt x="4982880" y="4856435"/>
                  </a:cubicBezTo>
                  <a:cubicBezTo>
                    <a:pt x="4936524" y="4951273"/>
                    <a:pt x="4881099" y="5044096"/>
                    <a:pt x="4817276" y="5125275"/>
                  </a:cubicBezTo>
                  <a:cubicBezTo>
                    <a:pt x="4755244" y="5208805"/>
                    <a:pt x="4686943" y="5282817"/>
                    <a:pt x="4618753" y="5355374"/>
                  </a:cubicBezTo>
                  <a:cubicBezTo>
                    <a:pt x="4602069" y="5374073"/>
                    <a:pt x="4584154" y="5391092"/>
                    <a:pt x="4566575" y="5408560"/>
                  </a:cubicBezTo>
                  <a:lnTo>
                    <a:pt x="4513837" y="5461186"/>
                  </a:lnTo>
                  <a:cubicBezTo>
                    <a:pt x="4496593" y="5479101"/>
                    <a:pt x="4477894" y="5495560"/>
                    <a:pt x="4459531" y="5512580"/>
                  </a:cubicBezTo>
                  <a:lnTo>
                    <a:pt x="4404554" y="5563526"/>
                  </a:lnTo>
                  <a:cubicBezTo>
                    <a:pt x="4386527" y="5580770"/>
                    <a:pt x="4366932" y="5596670"/>
                    <a:pt x="4348009" y="5613017"/>
                  </a:cubicBezTo>
                  <a:lnTo>
                    <a:pt x="4290568" y="5661948"/>
                  </a:lnTo>
                  <a:lnTo>
                    <a:pt x="4276124" y="5674153"/>
                  </a:lnTo>
                  <a:lnTo>
                    <a:pt x="4261120" y="5685798"/>
                  </a:lnTo>
                  <a:lnTo>
                    <a:pt x="4231112" y="5708976"/>
                  </a:lnTo>
                  <a:lnTo>
                    <a:pt x="4170984" y="5755443"/>
                  </a:lnTo>
                  <a:cubicBezTo>
                    <a:pt x="4130227" y="5785563"/>
                    <a:pt x="4087790" y="5813892"/>
                    <a:pt x="4046025" y="5843228"/>
                  </a:cubicBezTo>
                  <a:cubicBezTo>
                    <a:pt x="4002917" y="5870437"/>
                    <a:pt x="3959248" y="5897309"/>
                    <a:pt x="3915356" y="5923735"/>
                  </a:cubicBezTo>
                  <a:cubicBezTo>
                    <a:pt x="3737659" y="6026299"/>
                    <a:pt x="3544847" y="6106022"/>
                    <a:pt x="3346323" y="6158872"/>
                  </a:cubicBezTo>
                  <a:cubicBezTo>
                    <a:pt x="3147800" y="6211946"/>
                    <a:pt x="2944462" y="6239714"/>
                    <a:pt x="2743476" y="6247328"/>
                  </a:cubicBezTo>
                  <a:lnTo>
                    <a:pt x="2668120" y="6249344"/>
                  </a:lnTo>
                  <a:lnTo>
                    <a:pt x="2630498" y="6250127"/>
                  </a:lnTo>
                  <a:lnTo>
                    <a:pt x="2592988" y="6249568"/>
                  </a:lnTo>
                  <a:lnTo>
                    <a:pt x="2518080" y="6247777"/>
                  </a:lnTo>
                  <a:cubicBezTo>
                    <a:pt x="2493110" y="6247105"/>
                    <a:pt x="2468365" y="6246881"/>
                    <a:pt x="2442948" y="6244529"/>
                  </a:cubicBezTo>
                  <a:cubicBezTo>
                    <a:pt x="2392337" y="6240722"/>
                    <a:pt x="2341950" y="6237699"/>
                    <a:pt x="2291676" y="6232213"/>
                  </a:cubicBezTo>
                  <a:lnTo>
                    <a:pt x="2141412" y="6212394"/>
                  </a:lnTo>
                  <a:lnTo>
                    <a:pt x="1992715" y="6184961"/>
                  </a:lnTo>
                  <a:cubicBezTo>
                    <a:pt x="1943561" y="6173988"/>
                    <a:pt x="1894630" y="6162231"/>
                    <a:pt x="1845811" y="6151034"/>
                  </a:cubicBezTo>
                  <a:cubicBezTo>
                    <a:pt x="1797215" y="6138829"/>
                    <a:pt x="1749180" y="6123938"/>
                    <a:pt x="1701033" y="6110724"/>
                  </a:cubicBezTo>
                  <a:cubicBezTo>
                    <a:pt x="1676847" y="6104566"/>
                    <a:pt x="1653334" y="6095833"/>
                    <a:pt x="1629484" y="6088219"/>
                  </a:cubicBezTo>
                  <a:lnTo>
                    <a:pt x="1558383" y="6064929"/>
                  </a:lnTo>
                  <a:cubicBezTo>
                    <a:pt x="1369713" y="6000210"/>
                    <a:pt x="1186978" y="5921271"/>
                    <a:pt x="1011968" y="5828896"/>
                  </a:cubicBezTo>
                  <a:cubicBezTo>
                    <a:pt x="837071" y="5736408"/>
                    <a:pt x="668556" y="5631940"/>
                    <a:pt x="511237" y="5512356"/>
                  </a:cubicBezTo>
                  <a:cubicBezTo>
                    <a:pt x="471152" y="5483468"/>
                    <a:pt x="433642" y="5451220"/>
                    <a:pt x="395572" y="5419757"/>
                  </a:cubicBezTo>
                  <a:cubicBezTo>
                    <a:pt x="356831" y="5388965"/>
                    <a:pt x="321112" y="5354926"/>
                    <a:pt x="284722" y="5321559"/>
                  </a:cubicBezTo>
                  <a:lnTo>
                    <a:pt x="257513" y="5296477"/>
                  </a:lnTo>
                  <a:lnTo>
                    <a:pt x="243853" y="5283937"/>
                  </a:lnTo>
                  <a:lnTo>
                    <a:pt x="230752" y="5270836"/>
                  </a:lnTo>
                  <a:lnTo>
                    <a:pt x="178574" y="5218322"/>
                  </a:lnTo>
                  <a:cubicBezTo>
                    <a:pt x="161331" y="5200631"/>
                    <a:pt x="143191" y="5183948"/>
                    <a:pt x="126508" y="5165584"/>
                  </a:cubicBezTo>
                  <a:lnTo>
                    <a:pt x="76345" y="5111167"/>
                  </a:lnTo>
                  <a:cubicBezTo>
                    <a:pt x="59774" y="5092916"/>
                    <a:pt x="42530" y="5075112"/>
                    <a:pt x="26407" y="5056413"/>
                  </a:cubicBezTo>
                  <a:lnTo>
                    <a:pt x="0" y="5024776"/>
                  </a:lnTo>
                  <a:lnTo>
                    <a:pt x="0" y="4492798"/>
                  </a:lnTo>
                  <a:lnTo>
                    <a:pt x="28534" y="4537879"/>
                  </a:lnTo>
                  <a:cubicBezTo>
                    <a:pt x="41299" y="4556130"/>
                    <a:pt x="54175" y="4574382"/>
                    <a:pt x="66604" y="4592745"/>
                  </a:cubicBezTo>
                  <a:lnTo>
                    <a:pt x="104114" y="4647834"/>
                  </a:lnTo>
                  <a:lnTo>
                    <a:pt x="143751" y="4701580"/>
                  </a:lnTo>
                  <a:cubicBezTo>
                    <a:pt x="156964" y="4719495"/>
                    <a:pt x="169728" y="4737746"/>
                    <a:pt x="182717" y="4755773"/>
                  </a:cubicBezTo>
                  <a:lnTo>
                    <a:pt x="223810" y="4808399"/>
                  </a:lnTo>
                  <a:lnTo>
                    <a:pt x="264679" y="4861249"/>
                  </a:lnTo>
                  <a:cubicBezTo>
                    <a:pt x="278563" y="4878717"/>
                    <a:pt x="293455" y="4895288"/>
                    <a:pt x="307788" y="4912420"/>
                  </a:cubicBezTo>
                  <a:lnTo>
                    <a:pt x="351232" y="4963254"/>
                  </a:lnTo>
                  <a:cubicBezTo>
                    <a:pt x="365788" y="4980162"/>
                    <a:pt x="381688" y="4995837"/>
                    <a:pt x="397028" y="5012185"/>
                  </a:cubicBezTo>
                  <a:lnTo>
                    <a:pt x="443496" y="5060444"/>
                  </a:lnTo>
                  <a:lnTo>
                    <a:pt x="455140" y="5072537"/>
                  </a:lnTo>
                  <a:lnTo>
                    <a:pt x="467345" y="5083958"/>
                  </a:lnTo>
                  <a:lnTo>
                    <a:pt x="491755" y="5106912"/>
                  </a:lnTo>
                  <a:lnTo>
                    <a:pt x="540686" y="5152819"/>
                  </a:lnTo>
                  <a:lnTo>
                    <a:pt x="552890" y="5164353"/>
                  </a:lnTo>
                  <a:lnTo>
                    <a:pt x="565655" y="5175214"/>
                  </a:lnTo>
                  <a:lnTo>
                    <a:pt x="591072" y="5197048"/>
                  </a:lnTo>
                  <a:cubicBezTo>
                    <a:pt x="624999" y="5226160"/>
                    <a:pt x="658366" y="5256056"/>
                    <a:pt x="694197" y="5283041"/>
                  </a:cubicBezTo>
                  <a:cubicBezTo>
                    <a:pt x="834272" y="5394675"/>
                    <a:pt x="985207" y="5493881"/>
                    <a:pt x="1146221" y="5573716"/>
                  </a:cubicBezTo>
                  <a:cubicBezTo>
                    <a:pt x="1307122" y="5653774"/>
                    <a:pt x="1476869" y="5715918"/>
                    <a:pt x="1650982" y="5758130"/>
                  </a:cubicBezTo>
                  <a:lnTo>
                    <a:pt x="1716485" y="5772798"/>
                  </a:lnTo>
                  <a:cubicBezTo>
                    <a:pt x="1738431" y="5777390"/>
                    <a:pt x="1759929" y="5783100"/>
                    <a:pt x="1782211" y="5786235"/>
                  </a:cubicBezTo>
                  <a:lnTo>
                    <a:pt x="1848386" y="5796984"/>
                  </a:lnTo>
                  <a:lnTo>
                    <a:pt x="1881417" y="5802359"/>
                  </a:lnTo>
                  <a:cubicBezTo>
                    <a:pt x="1892390" y="5804151"/>
                    <a:pt x="1903363" y="5806054"/>
                    <a:pt x="1914560" y="5807061"/>
                  </a:cubicBezTo>
                  <a:cubicBezTo>
                    <a:pt x="1959012" y="5811765"/>
                    <a:pt x="2003241" y="5817251"/>
                    <a:pt x="2047469" y="5821282"/>
                  </a:cubicBezTo>
                  <a:lnTo>
                    <a:pt x="2180601" y="5828896"/>
                  </a:lnTo>
                  <a:lnTo>
                    <a:pt x="2313622" y="5830463"/>
                  </a:lnTo>
                  <a:cubicBezTo>
                    <a:pt x="2335680" y="5830799"/>
                    <a:pt x="2357962" y="5829008"/>
                    <a:pt x="2380021" y="5828448"/>
                  </a:cubicBezTo>
                  <a:lnTo>
                    <a:pt x="2446195" y="5826433"/>
                  </a:lnTo>
                  <a:cubicBezTo>
                    <a:pt x="2468029" y="5826208"/>
                    <a:pt x="2490647" y="5824193"/>
                    <a:pt x="2513041" y="5822737"/>
                  </a:cubicBezTo>
                  <a:lnTo>
                    <a:pt x="2580111" y="5818258"/>
                  </a:lnTo>
                  <a:lnTo>
                    <a:pt x="2613590" y="5816355"/>
                  </a:lnTo>
                  <a:lnTo>
                    <a:pt x="2646845" y="5813108"/>
                  </a:lnTo>
                  <a:cubicBezTo>
                    <a:pt x="2669016" y="5810869"/>
                    <a:pt x="2691074" y="5808741"/>
                    <a:pt x="2713244" y="5806838"/>
                  </a:cubicBezTo>
                  <a:cubicBezTo>
                    <a:pt x="2889933" y="5789371"/>
                    <a:pt x="3062815" y="5762050"/>
                    <a:pt x="3230882" y="5721292"/>
                  </a:cubicBezTo>
                  <a:cubicBezTo>
                    <a:pt x="3398837" y="5680423"/>
                    <a:pt x="3562426" y="5626902"/>
                    <a:pt x="3720416" y="5556472"/>
                  </a:cubicBezTo>
                  <a:cubicBezTo>
                    <a:pt x="3759381" y="5537997"/>
                    <a:pt x="3798347" y="5518962"/>
                    <a:pt x="3837425" y="5499927"/>
                  </a:cubicBezTo>
                  <a:cubicBezTo>
                    <a:pt x="3875271" y="5478765"/>
                    <a:pt x="3913900" y="5458610"/>
                    <a:pt x="3951634" y="5436552"/>
                  </a:cubicBezTo>
                  <a:lnTo>
                    <a:pt x="4007284" y="5401841"/>
                  </a:lnTo>
                  <a:lnTo>
                    <a:pt x="4035164" y="5384374"/>
                  </a:lnTo>
                  <a:lnTo>
                    <a:pt x="4049049" y="5375640"/>
                  </a:lnTo>
                  <a:lnTo>
                    <a:pt x="4062485" y="5366123"/>
                  </a:lnTo>
                  <a:lnTo>
                    <a:pt x="4116567" y="5328277"/>
                  </a:lnTo>
                  <a:cubicBezTo>
                    <a:pt x="4134594" y="5315624"/>
                    <a:pt x="4152957" y="5303420"/>
                    <a:pt x="4169976" y="5289199"/>
                  </a:cubicBezTo>
                  <a:lnTo>
                    <a:pt x="4222042" y="5247994"/>
                  </a:lnTo>
                  <a:cubicBezTo>
                    <a:pt x="4239398" y="5234222"/>
                    <a:pt x="4256865" y="5220562"/>
                    <a:pt x="4273213" y="5205558"/>
                  </a:cubicBezTo>
                  <a:lnTo>
                    <a:pt x="4323151" y="5161329"/>
                  </a:lnTo>
                  <a:cubicBezTo>
                    <a:pt x="4339611" y="5146437"/>
                    <a:pt x="4356631" y="5131881"/>
                    <a:pt x="4371971" y="5116093"/>
                  </a:cubicBezTo>
                  <a:cubicBezTo>
                    <a:pt x="4435457" y="5054398"/>
                    <a:pt x="4496258" y="4991135"/>
                    <a:pt x="4546868" y="4924400"/>
                  </a:cubicBezTo>
                  <a:cubicBezTo>
                    <a:pt x="4600054" y="4858450"/>
                    <a:pt x="4640699" y="4788916"/>
                    <a:pt x="4675634" y="4715352"/>
                  </a:cubicBezTo>
                  <a:lnTo>
                    <a:pt x="4700155" y="4659255"/>
                  </a:lnTo>
                  <a:lnTo>
                    <a:pt x="4721206" y="4600135"/>
                  </a:lnTo>
                  <a:cubicBezTo>
                    <a:pt x="4728707" y="4580988"/>
                    <a:pt x="4733970" y="4559266"/>
                    <a:pt x="4740465" y="4538887"/>
                  </a:cubicBezTo>
                  <a:cubicBezTo>
                    <a:pt x="4746623" y="4518061"/>
                    <a:pt x="4753005" y="4497906"/>
                    <a:pt x="4758492" y="4475848"/>
                  </a:cubicBezTo>
                  <a:cubicBezTo>
                    <a:pt x="4803168" y="4303637"/>
                    <a:pt x="4840902" y="4115080"/>
                    <a:pt x="4891288" y="3930329"/>
                  </a:cubicBezTo>
                  <a:cubicBezTo>
                    <a:pt x="4940891" y="3744906"/>
                    <a:pt x="5000235" y="3562059"/>
                    <a:pt x="5066298" y="3382235"/>
                  </a:cubicBezTo>
                  <a:cubicBezTo>
                    <a:pt x="5124186" y="3226932"/>
                    <a:pt x="5154530" y="3064015"/>
                    <a:pt x="5156994" y="2898635"/>
                  </a:cubicBezTo>
                  <a:cubicBezTo>
                    <a:pt x="5159681" y="2733255"/>
                    <a:pt x="5132920" y="2565636"/>
                    <a:pt x="5083317" y="2402047"/>
                  </a:cubicBezTo>
                  <a:cubicBezTo>
                    <a:pt x="5033938" y="2238123"/>
                    <a:pt x="4960150" y="2079013"/>
                    <a:pt x="4871022" y="1926958"/>
                  </a:cubicBezTo>
                  <a:cubicBezTo>
                    <a:pt x="4826570" y="1850818"/>
                    <a:pt x="4777415" y="1776918"/>
                    <a:pt x="4727028" y="1703577"/>
                  </a:cubicBezTo>
                  <a:cubicBezTo>
                    <a:pt x="4676418" y="1630349"/>
                    <a:pt x="4622784" y="1558464"/>
                    <a:pt x="4563776" y="1490834"/>
                  </a:cubicBezTo>
                  <a:cubicBezTo>
                    <a:pt x="4503647" y="1423764"/>
                    <a:pt x="4439041" y="1359157"/>
                    <a:pt x="4370291" y="1300596"/>
                  </a:cubicBezTo>
                  <a:cubicBezTo>
                    <a:pt x="4336812" y="1270141"/>
                    <a:pt x="4301541" y="1242148"/>
                    <a:pt x="4266046" y="1214491"/>
                  </a:cubicBezTo>
                  <a:cubicBezTo>
                    <a:pt x="4248355" y="1200607"/>
                    <a:pt x="4230776" y="1186611"/>
                    <a:pt x="4212973" y="1173062"/>
                  </a:cubicBezTo>
                  <a:cubicBezTo>
                    <a:pt x="4194722" y="1160074"/>
                    <a:pt x="4176359" y="1147197"/>
                    <a:pt x="4157995" y="1134545"/>
                  </a:cubicBezTo>
                  <a:cubicBezTo>
                    <a:pt x="4011426" y="1031980"/>
                    <a:pt x="3855004" y="948562"/>
                    <a:pt x="3697126" y="881044"/>
                  </a:cubicBezTo>
                  <a:lnTo>
                    <a:pt x="3637670" y="856747"/>
                  </a:lnTo>
                  <a:lnTo>
                    <a:pt x="3608222" y="844318"/>
                  </a:lnTo>
                  <a:cubicBezTo>
                    <a:pt x="3598480" y="840063"/>
                    <a:pt x="3588179" y="837040"/>
                    <a:pt x="3578214" y="833457"/>
                  </a:cubicBezTo>
                  <a:lnTo>
                    <a:pt x="3518309" y="812294"/>
                  </a:lnTo>
                  <a:cubicBezTo>
                    <a:pt x="3513383" y="810503"/>
                    <a:pt x="3508344" y="808823"/>
                    <a:pt x="3503417" y="806920"/>
                  </a:cubicBezTo>
                  <a:cubicBezTo>
                    <a:pt x="3498603" y="804792"/>
                    <a:pt x="3494236" y="801993"/>
                    <a:pt x="3489533" y="799642"/>
                  </a:cubicBezTo>
                  <a:cubicBezTo>
                    <a:pt x="3480240" y="794827"/>
                    <a:pt x="3470498" y="791020"/>
                    <a:pt x="3460869" y="787101"/>
                  </a:cubicBezTo>
                  <a:lnTo>
                    <a:pt x="3402980" y="763475"/>
                  </a:lnTo>
                  <a:lnTo>
                    <a:pt x="3374092" y="751606"/>
                  </a:lnTo>
                  <a:cubicBezTo>
                    <a:pt x="3364462" y="747688"/>
                    <a:pt x="3354945" y="743433"/>
                    <a:pt x="3344980" y="740409"/>
                  </a:cubicBezTo>
                  <a:lnTo>
                    <a:pt x="3226627" y="700772"/>
                  </a:lnTo>
                  <a:cubicBezTo>
                    <a:pt x="3067405" y="652849"/>
                    <a:pt x="2902697" y="625192"/>
                    <a:pt x="2735750" y="614667"/>
                  </a:cubicBezTo>
                  <a:cubicBezTo>
                    <a:pt x="2714811" y="613435"/>
                    <a:pt x="2694209" y="610860"/>
                    <a:pt x="2673158" y="610412"/>
                  </a:cubicBezTo>
                  <a:lnTo>
                    <a:pt x="2610119" y="609628"/>
                  </a:lnTo>
                  <a:lnTo>
                    <a:pt x="2547080" y="608620"/>
                  </a:lnTo>
                  <a:cubicBezTo>
                    <a:pt x="2536443" y="608173"/>
                    <a:pt x="2526365" y="608397"/>
                    <a:pt x="2516400" y="608844"/>
                  </a:cubicBezTo>
                  <a:lnTo>
                    <a:pt x="2486280" y="609740"/>
                  </a:lnTo>
                  <a:cubicBezTo>
                    <a:pt x="2466125" y="609852"/>
                    <a:pt x="2446307" y="611868"/>
                    <a:pt x="2426376" y="613099"/>
                  </a:cubicBezTo>
                  <a:cubicBezTo>
                    <a:pt x="2406333" y="613995"/>
                    <a:pt x="2386627" y="616458"/>
                    <a:pt x="2366920" y="618474"/>
                  </a:cubicBezTo>
                  <a:cubicBezTo>
                    <a:pt x="2357066" y="619482"/>
                    <a:pt x="2347101" y="620153"/>
                    <a:pt x="2337248" y="621497"/>
                  </a:cubicBezTo>
                  <a:lnTo>
                    <a:pt x="2307800" y="625528"/>
                  </a:lnTo>
                  <a:lnTo>
                    <a:pt x="2278351" y="629559"/>
                  </a:lnTo>
                  <a:lnTo>
                    <a:pt x="2249127" y="634710"/>
                  </a:lnTo>
                  <a:cubicBezTo>
                    <a:pt x="2093377" y="661918"/>
                    <a:pt x="1942329" y="710849"/>
                    <a:pt x="1796096" y="781726"/>
                  </a:cubicBezTo>
                  <a:cubicBezTo>
                    <a:pt x="1649751" y="852268"/>
                    <a:pt x="1508892" y="944307"/>
                    <a:pt x="1370833" y="1048663"/>
                  </a:cubicBezTo>
                  <a:cubicBezTo>
                    <a:pt x="1232774" y="1153244"/>
                    <a:pt x="1097290" y="1269917"/>
                    <a:pt x="959790" y="1390844"/>
                  </a:cubicBezTo>
                  <a:lnTo>
                    <a:pt x="749062" y="1577611"/>
                  </a:lnTo>
                  <a:cubicBezTo>
                    <a:pt x="674602" y="1642329"/>
                    <a:pt x="599806" y="1704137"/>
                    <a:pt x="524786" y="1763145"/>
                  </a:cubicBezTo>
                  <a:cubicBezTo>
                    <a:pt x="374858" y="1881498"/>
                    <a:pt x="223810" y="1987422"/>
                    <a:pt x="84071" y="2098496"/>
                  </a:cubicBezTo>
                  <a:lnTo>
                    <a:pt x="0" y="2168094"/>
                  </a:lnTo>
                  <a:lnTo>
                    <a:pt x="0" y="1576676"/>
                  </a:lnTo>
                  <a:lnTo>
                    <a:pt x="174655" y="1387597"/>
                  </a:lnTo>
                  <a:cubicBezTo>
                    <a:pt x="238926" y="1320079"/>
                    <a:pt x="302749" y="1254577"/>
                    <a:pt x="363661" y="1188626"/>
                  </a:cubicBezTo>
                  <a:lnTo>
                    <a:pt x="458052" y="1086397"/>
                  </a:lnTo>
                  <a:cubicBezTo>
                    <a:pt x="490635" y="1051351"/>
                    <a:pt x="523666" y="1016416"/>
                    <a:pt x="557257" y="981593"/>
                  </a:cubicBezTo>
                  <a:cubicBezTo>
                    <a:pt x="691510" y="842414"/>
                    <a:pt x="835055" y="705699"/>
                    <a:pt x="994165" y="578389"/>
                  </a:cubicBezTo>
                  <a:cubicBezTo>
                    <a:pt x="1152939" y="451190"/>
                    <a:pt x="1328060" y="333398"/>
                    <a:pt x="1520873" y="237215"/>
                  </a:cubicBezTo>
                  <a:cubicBezTo>
                    <a:pt x="1713238" y="141033"/>
                    <a:pt x="1924302" y="68028"/>
                    <a:pt x="2141748" y="31190"/>
                  </a:cubicBezTo>
                  <a:lnTo>
                    <a:pt x="2182505" y="24360"/>
                  </a:lnTo>
                  <a:cubicBezTo>
                    <a:pt x="2196165" y="22344"/>
                    <a:pt x="2209826" y="20665"/>
                    <a:pt x="2223374" y="18873"/>
                  </a:cubicBezTo>
                  <a:lnTo>
                    <a:pt x="2264355" y="13611"/>
                  </a:lnTo>
                  <a:cubicBezTo>
                    <a:pt x="2278015" y="11931"/>
                    <a:pt x="2291676" y="10924"/>
                    <a:pt x="2305336" y="9580"/>
                  </a:cubicBezTo>
                  <a:cubicBezTo>
                    <a:pt x="2332657" y="7229"/>
                    <a:pt x="2360090" y="4653"/>
                    <a:pt x="2387410" y="3645"/>
                  </a:cubicBezTo>
                  <a:cubicBezTo>
                    <a:pt x="2414731" y="2414"/>
                    <a:pt x="2442164" y="510"/>
                    <a:pt x="2469373" y="622"/>
                  </a:cubicBezTo>
                  <a:close/>
                </a:path>
              </a:pathLst>
            </a:custGeom>
            <a:gradFill>
              <a:gsLst>
                <a:gs pos="37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67C4629D-4AB7-48D4-A61B-1AE1837A78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646908" cy="6130481"/>
            </a:xfrm>
            <a:custGeom>
              <a:avLst/>
              <a:gdLst>
                <a:gd name="connsiteX0" fmla="*/ 2616837 w 5646908"/>
                <a:gd name="connsiteY0" fmla="*/ 0 h 6130481"/>
                <a:gd name="connsiteX1" fmla="*/ 4918721 w 5646908"/>
                <a:gd name="connsiteY1" fmla="*/ 1134258 h 6130481"/>
                <a:gd name="connsiteX2" fmla="*/ 5539036 w 5646908"/>
                <a:gd name="connsiteY2" fmla="*/ 3362353 h 6130481"/>
                <a:gd name="connsiteX3" fmla="*/ 4712024 w 5646908"/>
                <a:gd name="connsiteY3" fmla="*/ 5293280 h 6130481"/>
                <a:gd name="connsiteX4" fmla="*/ 2547864 w 5646908"/>
                <a:gd name="connsiteY4" fmla="*/ 6130481 h 6130481"/>
                <a:gd name="connsiteX5" fmla="*/ 263223 w 5646908"/>
                <a:gd name="connsiteY5" fmla="*/ 5212325 h 6130481"/>
                <a:gd name="connsiteX6" fmla="*/ 49974 w 5646908"/>
                <a:gd name="connsiteY6" fmla="*/ 4985345 h 6130481"/>
                <a:gd name="connsiteX7" fmla="*/ 0 w 5646908"/>
                <a:gd name="connsiteY7" fmla="*/ 4920618 h 6130481"/>
                <a:gd name="connsiteX8" fmla="*/ 0 w 5646908"/>
                <a:gd name="connsiteY8" fmla="*/ 3760303 h 6130481"/>
                <a:gd name="connsiteX9" fmla="*/ 80488 w 5646908"/>
                <a:gd name="connsiteY9" fmla="*/ 3974159 h 6130481"/>
                <a:gd name="connsiteX10" fmla="*/ 664748 w 5646908"/>
                <a:gd name="connsiteY10" fmla="*/ 4813600 h 6130481"/>
                <a:gd name="connsiteX11" fmla="*/ 2548087 w 5646908"/>
                <a:gd name="connsiteY11" fmla="*/ 5570406 h 6130481"/>
                <a:gd name="connsiteX12" fmla="*/ 3536561 w 5646908"/>
                <a:gd name="connsiteY12" fmla="*/ 5407153 h 6130481"/>
                <a:gd name="connsiteX13" fmla="*/ 4308035 w 5646908"/>
                <a:gd name="connsiteY13" fmla="*/ 4897241 h 6130481"/>
                <a:gd name="connsiteX14" fmla="*/ 4569038 w 5646908"/>
                <a:gd name="connsiteY14" fmla="*/ 4564802 h 6130481"/>
                <a:gd name="connsiteX15" fmla="*/ 4699147 w 5646908"/>
                <a:gd name="connsiteY15" fmla="*/ 4149952 h 6130481"/>
                <a:gd name="connsiteX16" fmla="*/ 5003034 w 5646908"/>
                <a:gd name="connsiteY16" fmla="*/ 3168421 h 6130481"/>
                <a:gd name="connsiteX17" fmla="*/ 4994189 w 5646908"/>
                <a:gd name="connsiteY17" fmla="*/ 2321590 h 6130481"/>
                <a:gd name="connsiteX18" fmla="*/ 4487860 w 5646908"/>
                <a:gd name="connsiteY18" fmla="*/ 1501856 h 6130481"/>
                <a:gd name="connsiteX19" fmla="*/ 3640469 w 5646908"/>
                <a:gd name="connsiteY19" fmla="*/ 808425 h 6130481"/>
                <a:gd name="connsiteX20" fmla="*/ 2616837 w 5646908"/>
                <a:gd name="connsiteY20" fmla="*/ 559851 h 6130481"/>
                <a:gd name="connsiteX21" fmla="*/ 1762952 w 5646908"/>
                <a:gd name="connsiteY21" fmla="*/ 812008 h 6130481"/>
                <a:gd name="connsiteX22" fmla="*/ 939635 w 5646908"/>
                <a:gd name="connsiteY22" fmla="*/ 1502976 h 6130481"/>
                <a:gd name="connsiteX23" fmla="*/ 585250 w 5646908"/>
                <a:gd name="connsiteY23" fmla="*/ 1831049 h 6130481"/>
                <a:gd name="connsiteX24" fmla="*/ 40403 w 5646908"/>
                <a:gd name="connsiteY24" fmla="*/ 2389556 h 6130481"/>
                <a:gd name="connsiteX25" fmla="*/ 0 w 5646908"/>
                <a:gd name="connsiteY25" fmla="*/ 2456747 h 6130481"/>
                <a:gd name="connsiteX26" fmla="*/ 0 w 5646908"/>
                <a:gd name="connsiteY26" fmla="*/ 1601114 h 6130481"/>
                <a:gd name="connsiteX27" fmla="*/ 93200 w 5646908"/>
                <a:gd name="connsiteY27" fmla="*/ 1513741 h 6130481"/>
                <a:gd name="connsiteX28" fmla="*/ 535423 w 5646908"/>
                <a:gd name="connsiteY28" fmla="*/ 1107273 h 6130481"/>
                <a:gd name="connsiteX29" fmla="*/ 2616837 w 5646908"/>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646908" h="6130481">
                  <a:moveTo>
                    <a:pt x="2616837" y="0"/>
                  </a:moveTo>
                  <a:cubicBezTo>
                    <a:pt x="3596241" y="0"/>
                    <a:pt x="4322479" y="463445"/>
                    <a:pt x="4918721" y="1134258"/>
                  </a:cubicBezTo>
                  <a:cubicBezTo>
                    <a:pt x="5416317" y="1694109"/>
                    <a:pt x="5857703" y="2516643"/>
                    <a:pt x="5539036" y="3362353"/>
                  </a:cubicBezTo>
                  <a:cubicBezTo>
                    <a:pt x="5111758" y="4496612"/>
                    <a:pt x="5300763" y="4716633"/>
                    <a:pt x="4712024" y="5293280"/>
                  </a:cubicBezTo>
                  <a:cubicBezTo>
                    <a:pt x="4123284" y="5869926"/>
                    <a:pt x="3446201" y="6130481"/>
                    <a:pt x="2547864" y="6130481"/>
                  </a:cubicBezTo>
                  <a:cubicBezTo>
                    <a:pt x="1657476" y="6130481"/>
                    <a:pt x="850619" y="5780127"/>
                    <a:pt x="263223" y="5212325"/>
                  </a:cubicBezTo>
                  <a:cubicBezTo>
                    <a:pt x="188497" y="5140091"/>
                    <a:pt x="117321" y="5064339"/>
                    <a:pt x="49974" y="4985345"/>
                  </a:cubicBezTo>
                  <a:lnTo>
                    <a:pt x="0" y="4920618"/>
                  </a:lnTo>
                  <a:lnTo>
                    <a:pt x="0" y="3760303"/>
                  </a:lnTo>
                  <a:lnTo>
                    <a:pt x="80488" y="3974159"/>
                  </a:lnTo>
                  <a:cubicBezTo>
                    <a:pt x="217875" y="4289243"/>
                    <a:pt x="414383" y="4571632"/>
                    <a:pt x="664748" y="4813600"/>
                  </a:cubicBezTo>
                  <a:cubicBezTo>
                    <a:pt x="1169734" y="5301566"/>
                    <a:pt x="1838644" y="5570406"/>
                    <a:pt x="2548087" y="5570406"/>
                  </a:cubicBezTo>
                  <a:cubicBezTo>
                    <a:pt x="2928786" y="5570406"/>
                    <a:pt x="3252156" y="5516996"/>
                    <a:pt x="3536561" y="5407153"/>
                  </a:cubicBezTo>
                  <a:cubicBezTo>
                    <a:pt x="3815366" y="5299438"/>
                    <a:pt x="4067747" y="5132603"/>
                    <a:pt x="4308035" y="4897241"/>
                  </a:cubicBezTo>
                  <a:cubicBezTo>
                    <a:pt x="4475095" y="4733653"/>
                    <a:pt x="4533767" y="4637358"/>
                    <a:pt x="4569038" y="4564802"/>
                  </a:cubicBezTo>
                  <a:cubicBezTo>
                    <a:pt x="4619313" y="4461453"/>
                    <a:pt x="4652792" y="4330784"/>
                    <a:pt x="4699147" y="4149952"/>
                  </a:cubicBezTo>
                  <a:cubicBezTo>
                    <a:pt x="4758491" y="3918846"/>
                    <a:pt x="4839558" y="3602194"/>
                    <a:pt x="5003034" y="3168421"/>
                  </a:cubicBezTo>
                  <a:cubicBezTo>
                    <a:pt x="5103024" y="2902940"/>
                    <a:pt x="5100112" y="2626037"/>
                    <a:pt x="4994189" y="2321590"/>
                  </a:cubicBezTo>
                  <a:cubicBezTo>
                    <a:pt x="4900470" y="2052526"/>
                    <a:pt x="4725460" y="1769129"/>
                    <a:pt x="4487860" y="1501856"/>
                  </a:cubicBezTo>
                  <a:cubicBezTo>
                    <a:pt x="4210285" y="1189683"/>
                    <a:pt x="3933047" y="962832"/>
                    <a:pt x="3640469" y="808425"/>
                  </a:cubicBezTo>
                  <a:cubicBezTo>
                    <a:pt x="3323369" y="641141"/>
                    <a:pt x="2988578" y="559851"/>
                    <a:pt x="2616837" y="559851"/>
                  </a:cubicBezTo>
                  <a:cubicBezTo>
                    <a:pt x="2315413" y="559851"/>
                    <a:pt x="2044110" y="640134"/>
                    <a:pt x="1762952" y="812008"/>
                  </a:cubicBezTo>
                  <a:cubicBezTo>
                    <a:pt x="1472838" y="989593"/>
                    <a:pt x="1197167" y="1250707"/>
                    <a:pt x="939635" y="1502976"/>
                  </a:cubicBezTo>
                  <a:cubicBezTo>
                    <a:pt x="819379" y="1620769"/>
                    <a:pt x="700355" y="1727700"/>
                    <a:pt x="585250" y="1831049"/>
                  </a:cubicBezTo>
                  <a:cubicBezTo>
                    <a:pt x="362317" y="2031140"/>
                    <a:pt x="169840" y="2204022"/>
                    <a:pt x="40403" y="2389556"/>
                  </a:cubicBezTo>
                  <a:lnTo>
                    <a:pt x="0" y="2456747"/>
                  </a:lnTo>
                  <a:lnTo>
                    <a:pt x="0" y="1601114"/>
                  </a:lnTo>
                  <a:lnTo>
                    <a:pt x="93200" y="1513741"/>
                  </a:lnTo>
                  <a:cubicBezTo>
                    <a:pt x="237107" y="1383294"/>
                    <a:pt x="388238" y="1251435"/>
                    <a:pt x="535423" y="1107273"/>
                  </a:cubicBezTo>
                  <a:cubicBezTo>
                    <a:pt x="1124050" y="530627"/>
                    <a:pt x="1718500" y="0"/>
                    <a:pt x="2616837" y="0"/>
                  </a:cubicBezTo>
                  <a:close/>
                </a:path>
              </a:pathLst>
            </a:custGeom>
            <a:gradFill>
              <a:gsLst>
                <a:gs pos="2000">
                  <a:schemeClr val="bg1">
                    <a:alpha val="10000"/>
                  </a:schemeClr>
                </a:gs>
                <a:gs pos="54000">
                  <a:schemeClr val="accent6">
                    <a:alpha val="10000"/>
                  </a:schemeClr>
                </a:gs>
                <a:gs pos="100000">
                  <a:schemeClr val="bg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9">
              <a:extLst>
                <a:ext uri="{FF2B5EF4-FFF2-40B4-BE49-F238E27FC236}">
                  <a16:creationId xmlns:a16="http://schemas.microsoft.com/office/drawing/2014/main" id="{D1E30050-9FC4-4CC7-8C0B-BF5EFD106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517522" cy="6130481"/>
            </a:xfrm>
            <a:custGeom>
              <a:avLst/>
              <a:gdLst>
                <a:gd name="connsiteX0" fmla="*/ 2549095 w 5517522"/>
                <a:gd name="connsiteY0" fmla="*/ 0 h 6130481"/>
                <a:gd name="connsiteX1" fmla="*/ 4804175 w 5517522"/>
                <a:gd name="connsiteY1" fmla="*/ 1134258 h 6130481"/>
                <a:gd name="connsiteX2" fmla="*/ 5411838 w 5517522"/>
                <a:gd name="connsiteY2" fmla="*/ 3362353 h 6130481"/>
                <a:gd name="connsiteX3" fmla="*/ 4601621 w 5517522"/>
                <a:gd name="connsiteY3" fmla="*/ 5293280 h 6130481"/>
                <a:gd name="connsiteX4" fmla="*/ 2481577 w 5517522"/>
                <a:gd name="connsiteY4" fmla="*/ 6130481 h 6130481"/>
                <a:gd name="connsiteX5" fmla="*/ 243517 w 5517522"/>
                <a:gd name="connsiteY5" fmla="*/ 5212325 h 6130481"/>
                <a:gd name="connsiteX6" fmla="*/ 34587 w 5517522"/>
                <a:gd name="connsiteY6" fmla="*/ 4985345 h 6130481"/>
                <a:gd name="connsiteX7" fmla="*/ 0 w 5517522"/>
                <a:gd name="connsiteY7" fmla="*/ 4939620 h 6130481"/>
                <a:gd name="connsiteX8" fmla="*/ 0 w 5517522"/>
                <a:gd name="connsiteY8" fmla="*/ 3335329 h 6130481"/>
                <a:gd name="connsiteX9" fmla="*/ 17141 w 5517522"/>
                <a:gd name="connsiteY9" fmla="*/ 3448738 h 6130481"/>
                <a:gd name="connsiteX10" fmla="*/ 167489 w 5517522"/>
                <a:gd name="connsiteY10" fmla="*/ 3930490 h 6130481"/>
                <a:gd name="connsiteX11" fmla="*/ 715471 w 5517522"/>
                <a:gd name="connsiteY11" fmla="*/ 4734212 h 6130481"/>
                <a:gd name="connsiteX12" fmla="*/ 2481689 w 5517522"/>
                <a:gd name="connsiteY12" fmla="*/ 5458772 h 6130481"/>
                <a:gd name="connsiteX13" fmla="*/ 4126644 w 5517522"/>
                <a:gd name="connsiteY13" fmla="*/ 4818302 h 6130481"/>
                <a:gd name="connsiteX14" fmla="*/ 4360437 w 5517522"/>
                <a:gd name="connsiteY14" fmla="*/ 4516766 h 6130481"/>
                <a:gd name="connsiteX15" fmla="*/ 4480357 w 5517522"/>
                <a:gd name="connsiteY15" fmla="*/ 4122855 h 6130481"/>
                <a:gd name="connsiteX16" fmla="*/ 4781557 w 5517522"/>
                <a:gd name="connsiteY16" fmla="*/ 3129791 h 6130481"/>
                <a:gd name="connsiteX17" fmla="*/ 4771928 w 5517522"/>
                <a:gd name="connsiteY17" fmla="*/ 2357869 h 6130481"/>
                <a:gd name="connsiteX18" fmla="*/ 4297510 w 5517522"/>
                <a:gd name="connsiteY18" fmla="*/ 1575533 h 6130481"/>
                <a:gd name="connsiteX19" fmla="*/ 3498715 w 5517522"/>
                <a:gd name="connsiteY19" fmla="*/ 907071 h 6130481"/>
                <a:gd name="connsiteX20" fmla="*/ 2549095 w 5517522"/>
                <a:gd name="connsiteY20" fmla="*/ 671821 h 6130481"/>
                <a:gd name="connsiteX21" fmla="*/ 985319 w 5517522"/>
                <a:gd name="connsiteY21" fmla="*/ 1582475 h 6130481"/>
                <a:gd name="connsiteX22" fmla="*/ 634628 w 5517522"/>
                <a:gd name="connsiteY22" fmla="*/ 1913907 h 6130481"/>
                <a:gd name="connsiteX23" fmla="*/ 117662 w 5517522"/>
                <a:gd name="connsiteY23" fmla="*/ 2453044 h 6130481"/>
                <a:gd name="connsiteX24" fmla="*/ 2515 w 5517522"/>
                <a:gd name="connsiteY24" fmla="*/ 2685494 h 6130481"/>
                <a:gd name="connsiteX25" fmla="*/ 0 w 5517522"/>
                <a:gd name="connsiteY25" fmla="*/ 2696965 h 6130481"/>
                <a:gd name="connsiteX26" fmla="*/ 0 w 5517522"/>
                <a:gd name="connsiteY26" fmla="*/ 1587383 h 6130481"/>
                <a:gd name="connsiteX27" fmla="*/ 76951 w 5517522"/>
                <a:gd name="connsiteY27" fmla="*/ 1513741 h 6130481"/>
                <a:gd name="connsiteX28" fmla="*/ 510118 w 5517522"/>
                <a:gd name="connsiteY28" fmla="*/ 1107273 h 6130481"/>
                <a:gd name="connsiteX29" fmla="*/ 2549095 w 5517522"/>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522" h="6130481">
                  <a:moveTo>
                    <a:pt x="2549095" y="0"/>
                  </a:moveTo>
                  <a:cubicBezTo>
                    <a:pt x="3508568" y="0"/>
                    <a:pt x="4219915" y="463445"/>
                    <a:pt x="4804175" y="1134258"/>
                  </a:cubicBezTo>
                  <a:cubicBezTo>
                    <a:pt x="5291694" y="1694109"/>
                    <a:pt x="5724011"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335329"/>
                  </a:lnTo>
                  <a:lnTo>
                    <a:pt x="17141" y="3448738"/>
                  </a:lnTo>
                  <a:cubicBezTo>
                    <a:pt x="50676" y="3613558"/>
                    <a:pt x="100867" y="3774516"/>
                    <a:pt x="167489" y="3930490"/>
                  </a:cubicBezTo>
                  <a:cubicBezTo>
                    <a:pt x="296255" y="4232138"/>
                    <a:pt x="480670" y="4502546"/>
                    <a:pt x="715471" y="4734212"/>
                  </a:cubicBezTo>
                  <a:cubicBezTo>
                    <a:pt x="1188993" y="5201464"/>
                    <a:pt x="1816250" y="5458772"/>
                    <a:pt x="2481689" y="5458772"/>
                  </a:cubicBezTo>
                  <a:cubicBezTo>
                    <a:pt x="3185758" y="5458772"/>
                    <a:pt x="3677755" y="5267191"/>
                    <a:pt x="4126644" y="4818302"/>
                  </a:cubicBezTo>
                  <a:cubicBezTo>
                    <a:pt x="4278363" y="4666583"/>
                    <a:pt x="4329982" y="4580701"/>
                    <a:pt x="4360437" y="4516766"/>
                  </a:cubicBezTo>
                  <a:cubicBezTo>
                    <a:pt x="4404890" y="4423495"/>
                    <a:pt x="4436577" y="4297417"/>
                    <a:pt x="4480357" y="4122855"/>
                  </a:cubicBezTo>
                  <a:cubicBezTo>
                    <a:pt x="4539030" y="3889285"/>
                    <a:pt x="4619425" y="3569275"/>
                    <a:pt x="4781557" y="3129791"/>
                  </a:cubicBezTo>
                  <a:cubicBezTo>
                    <a:pt x="4870238" y="2889503"/>
                    <a:pt x="4867103" y="2637010"/>
                    <a:pt x="4771928" y="2357869"/>
                  </a:cubicBezTo>
                  <a:cubicBezTo>
                    <a:pt x="4684815" y="2102465"/>
                    <a:pt x="4520779" y="1831945"/>
                    <a:pt x="4297510" y="1575533"/>
                  </a:cubicBezTo>
                  <a:cubicBezTo>
                    <a:pt x="4034492" y="1273549"/>
                    <a:pt x="3773266" y="1054983"/>
                    <a:pt x="3498715" y="907071"/>
                  </a:cubicBezTo>
                  <a:cubicBezTo>
                    <a:pt x="3204905" y="748745"/>
                    <a:pt x="2894187" y="671821"/>
                    <a:pt x="2549095" y="671821"/>
                  </a:cubicBezTo>
                  <a:cubicBezTo>
                    <a:pt x="1942553" y="671821"/>
                    <a:pt x="1518298" y="1049273"/>
                    <a:pt x="985319" y="1582475"/>
                  </a:cubicBezTo>
                  <a:cubicBezTo>
                    <a:pt x="865735" y="1702059"/>
                    <a:pt x="748278" y="1809774"/>
                    <a:pt x="634628" y="1913907"/>
                  </a:cubicBezTo>
                  <a:cubicBezTo>
                    <a:pt x="421325" y="2109407"/>
                    <a:pt x="237134" y="2278146"/>
                    <a:pt x="117662" y="2453044"/>
                  </a:cubicBezTo>
                  <a:cubicBezTo>
                    <a:pt x="64756" y="2530415"/>
                    <a:pt x="27022" y="2605799"/>
                    <a:pt x="2515" y="2685494"/>
                  </a:cubicBezTo>
                  <a:lnTo>
                    <a:pt x="0" y="2696965"/>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reeform: Shape 20">
              <a:extLst>
                <a:ext uri="{FF2B5EF4-FFF2-40B4-BE49-F238E27FC236}">
                  <a16:creationId xmlns:a16="http://schemas.microsoft.com/office/drawing/2014/main" id="{E7E03733-50FD-49A6-B226-40F6A0AD45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76241"/>
              <a:ext cx="5517475" cy="6130481"/>
            </a:xfrm>
            <a:custGeom>
              <a:avLst/>
              <a:gdLst>
                <a:gd name="connsiteX0" fmla="*/ 2549095 w 5517475"/>
                <a:gd name="connsiteY0" fmla="*/ 0 h 6130481"/>
                <a:gd name="connsiteX1" fmla="*/ 4804175 w 5517475"/>
                <a:gd name="connsiteY1" fmla="*/ 1134258 h 6130481"/>
                <a:gd name="connsiteX2" fmla="*/ 5411838 w 5517475"/>
                <a:gd name="connsiteY2" fmla="*/ 3362353 h 6130481"/>
                <a:gd name="connsiteX3" fmla="*/ 4601621 w 5517475"/>
                <a:gd name="connsiteY3" fmla="*/ 5293280 h 6130481"/>
                <a:gd name="connsiteX4" fmla="*/ 2481577 w 5517475"/>
                <a:gd name="connsiteY4" fmla="*/ 6130481 h 6130481"/>
                <a:gd name="connsiteX5" fmla="*/ 243517 w 5517475"/>
                <a:gd name="connsiteY5" fmla="*/ 5212325 h 6130481"/>
                <a:gd name="connsiteX6" fmla="*/ 34587 w 5517475"/>
                <a:gd name="connsiteY6" fmla="*/ 4985345 h 6130481"/>
                <a:gd name="connsiteX7" fmla="*/ 0 w 5517475"/>
                <a:gd name="connsiteY7" fmla="*/ 4939620 h 6130481"/>
                <a:gd name="connsiteX8" fmla="*/ 0 w 5517475"/>
                <a:gd name="connsiteY8" fmla="*/ 3799573 h 6130481"/>
                <a:gd name="connsiteX9" fmla="*/ 64364 w 5517475"/>
                <a:gd name="connsiteY9" fmla="*/ 3974159 h 6130481"/>
                <a:gd name="connsiteX10" fmla="*/ 636644 w 5517475"/>
                <a:gd name="connsiteY10" fmla="*/ 4813600 h 6130481"/>
                <a:gd name="connsiteX11" fmla="*/ 2481577 w 5517475"/>
                <a:gd name="connsiteY11" fmla="*/ 5570406 h 6130481"/>
                <a:gd name="connsiteX12" fmla="*/ 3449896 w 5517475"/>
                <a:gd name="connsiteY12" fmla="*/ 5407153 h 6130481"/>
                <a:gd name="connsiteX13" fmla="*/ 4205695 w 5517475"/>
                <a:gd name="connsiteY13" fmla="*/ 4897241 h 6130481"/>
                <a:gd name="connsiteX14" fmla="*/ 4461434 w 5517475"/>
                <a:gd name="connsiteY14" fmla="*/ 4564802 h 6130481"/>
                <a:gd name="connsiteX15" fmla="*/ 4588969 w 5517475"/>
                <a:gd name="connsiteY15" fmla="*/ 4149952 h 6130481"/>
                <a:gd name="connsiteX16" fmla="*/ 4886585 w 5517475"/>
                <a:gd name="connsiteY16" fmla="*/ 3168421 h 6130481"/>
                <a:gd name="connsiteX17" fmla="*/ 4877964 w 5517475"/>
                <a:gd name="connsiteY17" fmla="*/ 2321590 h 6130481"/>
                <a:gd name="connsiteX18" fmla="*/ 4382048 w 5517475"/>
                <a:gd name="connsiteY18" fmla="*/ 1501856 h 6130481"/>
                <a:gd name="connsiteX19" fmla="*/ 3551900 w 5517475"/>
                <a:gd name="connsiteY19" fmla="*/ 808425 h 6130481"/>
                <a:gd name="connsiteX20" fmla="*/ 2549095 w 5517475"/>
                <a:gd name="connsiteY20" fmla="*/ 559851 h 6130481"/>
                <a:gd name="connsiteX21" fmla="*/ 1712566 w 5517475"/>
                <a:gd name="connsiteY21" fmla="*/ 812008 h 6130481"/>
                <a:gd name="connsiteX22" fmla="*/ 906044 w 5517475"/>
                <a:gd name="connsiteY22" fmla="*/ 1502976 h 6130481"/>
                <a:gd name="connsiteX23" fmla="*/ 558825 w 5517475"/>
                <a:gd name="connsiteY23" fmla="*/ 1831049 h 6130481"/>
                <a:gd name="connsiteX24" fmla="*/ 25063 w 5517475"/>
                <a:gd name="connsiteY24" fmla="*/ 2389556 h 6130481"/>
                <a:gd name="connsiteX25" fmla="*/ 0 w 5517475"/>
                <a:gd name="connsiteY25" fmla="*/ 2432109 h 6130481"/>
                <a:gd name="connsiteX26" fmla="*/ 0 w 5517475"/>
                <a:gd name="connsiteY26" fmla="*/ 1587383 h 6130481"/>
                <a:gd name="connsiteX27" fmla="*/ 76951 w 5517475"/>
                <a:gd name="connsiteY27" fmla="*/ 1513741 h 6130481"/>
                <a:gd name="connsiteX28" fmla="*/ 510118 w 5517475"/>
                <a:gd name="connsiteY28" fmla="*/ 1107273 h 6130481"/>
                <a:gd name="connsiteX29" fmla="*/ 2549095 w 5517475"/>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475" h="6130481">
                  <a:moveTo>
                    <a:pt x="2549095" y="0"/>
                  </a:moveTo>
                  <a:cubicBezTo>
                    <a:pt x="3508568" y="0"/>
                    <a:pt x="4219915" y="463445"/>
                    <a:pt x="4804175" y="1134258"/>
                  </a:cubicBezTo>
                  <a:cubicBezTo>
                    <a:pt x="5291694" y="1694109"/>
                    <a:pt x="5723899"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799573"/>
                  </a:lnTo>
                  <a:lnTo>
                    <a:pt x="64364" y="3974159"/>
                  </a:lnTo>
                  <a:cubicBezTo>
                    <a:pt x="198841" y="4289243"/>
                    <a:pt x="391429" y="4571632"/>
                    <a:pt x="636644" y="4813600"/>
                  </a:cubicBezTo>
                  <a:cubicBezTo>
                    <a:pt x="1131328" y="5301566"/>
                    <a:pt x="1786578" y="5570406"/>
                    <a:pt x="2481577" y="5570406"/>
                  </a:cubicBezTo>
                  <a:cubicBezTo>
                    <a:pt x="2854550" y="5570406"/>
                    <a:pt x="3171314" y="5516996"/>
                    <a:pt x="3449896" y="5407153"/>
                  </a:cubicBezTo>
                  <a:cubicBezTo>
                    <a:pt x="3723103" y="5299438"/>
                    <a:pt x="3970333" y="5132603"/>
                    <a:pt x="4205695" y="4897241"/>
                  </a:cubicBezTo>
                  <a:cubicBezTo>
                    <a:pt x="4369395" y="4733653"/>
                    <a:pt x="4426836" y="4637358"/>
                    <a:pt x="4461434" y="4564802"/>
                  </a:cubicBezTo>
                  <a:cubicBezTo>
                    <a:pt x="4510701" y="4461453"/>
                    <a:pt x="4543509" y="4330784"/>
                    <a:pt x="4588969" y="4149952"/>
                  </a:cubicBezTo>
                  <a:cubicBezTo>
                    <a:pt x="4646969" y="3918846"/>
                    <a:pt x="4726468" y="3602194"/>
                    <a:pt x="4886585" y="3168421"/>
                  </a:cubicBezTo>
                  <a:cubicBezTo>
                    <a:pt x="4984560" y="2902940"/>
                    <a:pt x="4981760" y="2626037"/>
                    <a:pt x="4877964" y="2321590"/>
                  </a:cubicBezTo>
                  <a:cubicBezTo>
                    <a:pt x="4786260" y="2052526"/>
                    <a:pt x="4614834" y="1769129"/>
                    <a:pt x="4382048" y="1501856"/>
                  </a:cubicBezTo>
                  <a:cubicBezTo>
                    <a:pt x="4110072" y="1189683"/>
                    <a:pt x="3838544" y="962832"/>
                    <a:pt x="3551900" y="808425"/>
                  </a:cubicBezTo>
                  <a:cubicBezTo>
                    <a:pt x="3241183" y="641141"/>
                    <a:pt x="2913222" y="559851"/>
                    <a:pt x="2549095" y="559851"/>
                  </a:cubicBezTo>
                  <a:cubicBezTo>
                    <a:pt x="2253830" y="559851"/>
                    <a:pt x="1988013" y="640134"/>
                    <a:pt x="1712566" y="812008"/>
                  </a:cubicBezTo>
                  <a:cubicBezTo>
                    <a:pt x="1428385" y="989593"/>
                    <a:pt x="1158313" y="1250707"/>
                    <a:pt x="906044" y="1502976"/>
                  </a:cubicBezTo>
                  <a:cubicBezTo>
                    <a:pt x="788140" y="1620769"/>
                    <a:pt x="671579" y="1727700"/>
                    <a:pt x="558825" y="1831049"/>
                  </a:cubicBezTo>
                  <a:cubicBezTo>
                    <a:pt x="340371" y="2031140"/>
                    <a:pt x="151813" y="2204022"/>
                    <a:pt x="25063" y="2389556"/>
                  </a:cubicBezTo>
                  <a:lnTo>
                    <a:pt x="0" y="2432109"/>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Freeform: Shape 21">
              <a:extLst>
                <a:ext uri="{FF2B5EF4-FFF2-40B4-BE49-F238E27FC236}">
                  <a16:creationId xmlns:a16="http://schemas.microsoft.com/office/drawing/2014/main" id="{8A614510-A9F4-41B6-B78E-F49E390C7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0"/>
              <a:ext cx="5646974" cy="6483075"/>
            </a:xfrm>
            <a:custGeom>
              <a:avLst/>
              <a:gdLst>
                <a:gd name="connsiteX0" fmla="*/ 2405773 w 5646974"/>
                <a:gd name="connsiteY0" fmla="*/ 0 h 6483075"/>
                <a:gd name="connsiteX1" fmla="*/ 5646974 w 5646974"/>
                <a:gd name="connsiteY1" fmla="*/ 3241538 h 6483075"/>
                <a:gd name="connsiteX2" fmla="*/ 2405773 w 5646974"/>
                <a:gd name="connsiteY2" fmla="*/ 6483075 h 6483075"/>
                <a:gd name="connsiteX3" fmla="*/ 113897 w 5646974"/>
                <a:gd name="connsiteY3" fmla="*/ 5533666 h 6483075"/>
                <a:gd name="connsiteX4" fmla="*/ 0 w 5646974"/>
                <a:gd name="connsiteY4" fmla="*/ 5408336 h 6483075"/>
                <a:gd name="connsiteX5" fmla="*/ 0 w 5646974"/>
                <a:gd name="connsiteY5" fmla="*/ 4983659 h 6483075"/>
                <a:gd name="connsiteX6" fmla="*/ 155731 w 5646974"/>
                <a:gd name="connsiteY6" fmla="*/ 5176047 h 6483075"/>
                <a:gd name="connsiteX7" fmla="*/ 1093706 w 5646974"/>
                <a:gd name="connsiteY7" fmla="*/ 5866903 h 6483075"/>
                <a:gd name="connsiteX8" fmla="*/ 1639673 w 5646974"/>
                <a:gd name="connsiteY8" fmla="*/ 6059940 h 6483075"/>
                <a:gd name="connsiteX9" fmla="*/ 1709990 w 5646974"/>
                <a:gd name="connsiteY9" fmla="*/ 6076287 h 6483075"/>
                <a:gd name="connsiteX10" fmla="*/ 1780307 w 5646974"/>
                <a:gd name="connsiteY10" fmla="*/ 6091963 h 6483075"/>
                <a:gd name="connsiteX11" fmla="*/ 1851072 w 5646974"/>
                <a:gd name="connsiteY11" fmla="*/ 6105176 h 6483075"/>
                <a:gd name="connsiteX12" fmla="*/ 1886455 w 5646974"/>
                <a:gd name="connsiteY12" fmla="*/ 6111782 h 6483075"/>
                <a:gd name="connsiteX13" fmla="*/ 1921949 w 5646974"/>
                <a:gd name="connsiteY13" fmla="*/ 6117716 h 6483075"/>
                <a:gd name="connsiteX14" fmla="*/ 2064152 w 5646974"/>
                <a:gd name="connsiteY14" fmla="*/ 6137647 h 6483075"/>
                <a:gd name="connsiteX15" fmla="*/ 2206914 w 5646974"/>
                <a:gd name="connsiteY15" fmla="*/ 6151195 h 6483075"/>
                <a:gd name="connsiteX16" fmla="*/ 2350011 w 5646974"/>
                <a:gd name="connsiteY16" fmla="*/ 6158250 h 6483075"/>
                <a:gd name="connsiteX17" fmla="*/ 2493109 w 5646974"/>
                <a:gd name="connsiteY17" fmla="*/ 6159705 h 6483075"/>
                <a:gd name="connsiteX18" fmla="*/ 2781321 w 5646974"/>
                <a:gd name="connsiteY18" fmla="*/ 6147277 h 6483075"/>
                <a:gd name="connsiteX19" fmla="*/ 3345091 w 5646974"/>
                <a:gd name="connsiteY19" fmla="*/ 6060276 h 6483075"/>
                <a:gd name="connsiteX20" fmla="*/ 3878853 w 5646974"/>
                <a:gd name="connsiteY20" fmla="*/ 5871718 h 6483075"/>
                <a:gd name="connsiteX21" fmla="*/ 4367267 w 5646974"/>
                <a:gd name="connsiteY21" fmla="*/ 5573093 h 6483075"/>
                <a:gd name="connsiteX22" fmla="*/ 4424484 w 5646974"/>
                <a:gd name="connsiteY22" fmla="*/ 5528529 h 6483075"/>
                <a:gd name="connsiteX23" fmla="*/ 4481252 w 5646974"/>
                <a:gd name="connsiteY23" fmla="*/ 5483069 h 6483075"/>
                <a:gd name="connsiteX24" fmla="*/ 4536790 w 5646974"/>
                <a:gd name="connsiteY24" fmla="*/ 5435818 h 6483075"/>
                <a:gd name="connsiteX25" fmla="*/ 4591543 w 5646974"/>
                <a:gd name="connsiteY25" fmla="*/ 5387671 h 6483075"/>
                <a:gd name="connsiteX26" fmla="*/ 4794209 w 5646974"/>
                <a:gd name="connsiteY26" fmla="*/ 5181198 h 6483075"/>
                <a:gd name="connsiteX27" fmla="*/ 4956678 w 5646974"/>
                <a:gd name="connsiteY27" fmla="*/ 4945836 h 6483075"/>
                <a:gd name="connsiteX28" fmla="*/ 4989262 w 5646974"/>
                <a:gd name="connsiteY28" fmla="*/ 4881453 h 6483075"/>
                <a:gd name="connsiteX29" fmla="*/ 5017814 w 5646974"/>
                <a:gd name="connsiteY29" fmla="*/ 4814607 h 6483075"/>
                <a:gd name="connsiteX30" fmla="*/ 5044127 w 5646974"/>
                <a:gd name="connsiteY30" fmla="*/ 4746193 h 6483075"/>
                <a:gd name="connsiteX31" fmla="*/ 5068425 w 5646974"/>
                <a:gd name="connsiteY31" fmla="*/ 4676436 h 6483075"/>
                <a:gd name="connsiteX32" fmla="*/ 5154641 w 5646974"/>
                <a:gd name="connsiteY32" fmla="*/ 4390352 h 6483075"/>
                <a:gd name="connsiteX33" fmla="*/ 5196854 w 5646974"/>
                <a:gd name="connsiteY33" fmla="*/ 4246134 h 6483075"/>
                <a:gd name="connsiteX34" fmla="*/ 5240299 w 5646974"/>
                <a:gd name="connsiteY34" fmla="*/ 4102140 h 6483075"/>
                <a:gd name="connsiteX35" fmla="*/ 5432440 w 5646974"/>
                <a:gd name="connsiteY35" fmla="*/ 3532884 h 6483075"/>
                <a:gd name="connsiteX36" fmla="*/ 5528846 w 5646974"/>
                <a:gd name="connsiteY36" fmla="*/ 2951647 h 6483075"/>
                <a:gd name="connsiteX37" fmla="*/ 5495927 w 5646974"/>
                <a:gd name="connsiteY37" fmla="*/ 2658733 h 6483075"/>
                <a:gd name="connsiteX38" fmla="*/ 5480027 w 5646974"/>
                <a:gd name="connsiteY38" fmla="*/ 2586848 h 6483075"/>
                <a:gd name="connsiteX39" fmla="*/ 5461328 w 5646974"/>
                <a:gd name="connsiteY39" fmla="*/ 2515635 h 6483075"/>
                <a:gd name="connsiteX40" fmla="*/ 5439605 w 5646974"/>
                <a:gd name="connsiteY40" fmla="*/ 2445317 h 6483075"/>
                <a:gd name="connsiteX41" fmla="*/ 5415532 w 5646974"/>
                <a:gd name="connsiteY41" fmla="*/ 2375896 h 6483075"/>
                <a:gd name="connsiteX42" fmla="*/ 5144564 w 5646974"/>
                <a:gd name="connsiteY42" fmla="*/ 1857138 h 6483075"/>
                <a:gd name="connsiteX43" fmla="*/ 4774838 w 5646974"/>
                <a:gd name="connsiteY43" fmla="*/ 1405450 h 6483075"/>
                <a:gd name="connsiteX44" fmla="*/ 4345769 w 5646974"/>
                <a:gd name="connsiteY44" fmla="*/ 1012323 h 6483075"/>
                <a:gd name="connsiteX45" fmla="*/ 4115334 w 5646974"/>
                <a:gd name="connsiteY45" fmla="*/ 841344 h 6483075"/>
                <a:gd name="connsiteX46" fmla="*/ 3874038 w 5646974"/>
                <a:gd name="connsiteY46" fmla="*/ 691528 h 6483075"/>
                <a:gd name="connsiteX47" fmla="*/ 3359535 w 5646974"/>
                <a:gd name="connsiteY47" fmla="*/ 468819 h 6483075"/>
                <a:gd name="connsiteX48" fmla="*/ 2811105 w 5646974"/>
                <a:gd name="connsiteY48" fmla="*/ 366031 h 6483075"/>
                <a:gd name="connsiteX49" fmla="*/ 2741124 w 5646974"/>
                <a:gd name="connsiteY49" fmla="*/ 361440 h 6483075"/>
                <a:gd name="connsiteX50" fmla="*/ 2671030 w 5646974"/>
                <a:gd name="connsiteY50" fmla="*/ 358417 h 6483075"/>
                <a:gd name="connsiteX51" fmla="*/ 2600713 w 5646974"/>
                <a:gd name="connsiteY51" fmla="*/ 357521 h 6483075"/>
                <a:gd name="connsiteX52" fmla="*/ 2531739 w 5646974"/>
                <a:gd name="connsiteY52" fmla="*/ 358529 h 6483075"/>
                <a:gd name="connsiteX53" fmla="*/ 2259988 w 5646974"/>
                <a:gd name="connsiteY53" fmla="*/ 385289 h 6483075"/>
                <a:gd name="connsiteX54" fmla="*/ 1740670 w 5646974"/>
                <a:gd name="connsiteY54" fmla="*/ 553917 h 6483075"/>
                <a:gd name="connsiteX55" fmla="*/ 1264124 w 5646974"/>
                <a:gd name="connsiteY55" fmla="*/ 853549 h 6483075"/>
                <a:gd name="connsiteX56" fmla="*/ 823074 w 5646974"/>
                <a:gd name="connsiteY56" fmla="*/ 1234136 h 6483075"/>
                <a:gd name="connsiteX57" fmla="*/ 715694 w 5646974"/>
                <a:gd name="connsiteY57" fmla="*/ 1336252 h 6483075"/>
                <a:gd name="connsiteX58" fmla="*/ 606859 w 5646974"/>
                <a:gd name="connsiteY58" fmla="*/ 1440945 h 6483075"/>
                <a:gd name="connsiteX59" fmla="*/ 382023 w 5646974"/>
                <a:gd name="connsiteY59" fmla="*/ 1646074 h 6483075"/>
                <a:gd name="connsiteX60" fmla="*/ 158531 w 5646974"/>
                <a:gd name="connsiteY60" fmla="*/ 1843813 h 6483075"/>
                <a:gd name="connsiteX61" fmla="*/ 0 w 5646974"/>
                <a:gd name="connsiteY61" fmla="*/ 1991775 h 6483075"/>
                <a:gd name="connsiteX62" fmla="*/ 0 w 5646974"/>
                <a:gd name="connsiteY62" fmla="*/ 1074740 h 6483075"/>
                <a:gd name="connsiteX63" fmla="*/ 113897 w 5646974"/>
                <a:gd name="connsiteY63" fmla="*/ 949410 h 6483075"/>
                <a:gd name="connsiteX64" fmla="*/ 2405773 w 5646974"/>
                <a:gd name="connsiteY64" fmla="*/ 0 h 648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646974" h="6483075">
                  <a:moveTo>
                    <a:pt x="2405773" y="0"/>
                  </a:moveTo>
                  <a:cubicBezTo>
                    <a:pt x="4195841" y="0"/>
                    <a:pt x="5646974" y="1451246"/>
                    <a:pt x="5646974" y="3241538"/>
                  </a:cubicBezTo>
                  <a:cubicBezTo>
                    <a:pt x="5646974" y="5031830"/>
                    <a:pt x="4195841" y="6483075"/>
                    <a:pt x="2405773" y="6483075"/>
                  </a:cubicBezTo>
                  <a:cubicBezTo>
                    <a:pt x="1510739" y="6483075"/>
                    <a:pt x="700439" y="6120264"/>
                    <a:pt x="113897" y="5533666"/>
                  </a:cubicBezTo>
                  <a:lnTo>
                    <a:pt x="0" y="5408336"/>
                  </a:lnTo>
                  <a:lnTo>
                    <a:pt x="0" y="4983659"/>
                  </a:lnTo>
                  <a:lnTo>
                    <a:pt x="155731" y="5176047"/>
                  </a:lnTo>
                  <a:cubicBezTo>
                    <a:pt x="417742" y="5469073"/>
                    <a:pt x="741224" y="5704211"/>
                    <a:pt x="1093706" y="5866903"/>
                  </a:cubicBezTo>
                  <a:cubicBezTo>
                    <a:pt x="1269947" y="5948418"/>
                    <a:pt x="1453018" y="6013137"/>
                    <a:pt x="1639673" y="6059940"/>
                  </a:cubicBezTo>
                  <a:lnTo>
                    <a:pt x="1709990" y="6076287"/>
                  </a:lnTo>
                  <a:cubicBezTo>
                    <a:pt x="1733504" y="6081550"/>
                    <a:pt x="1756570" y="6088156"/>
                    <a:pt x="1780307" y="6091963"/>
                  </a:cubicBezTo>
                  <a:lnTo>
                    <a:pt x="1851072" y="6105176"/>
                  </a:lnTo>
                  <a:lnTo>
                    <a:pt x="1886455" y="6111782"/>
                  </a:lnTo>
                  <a:cubicBezTo>
                    <a:pt x="1898212" y="6114021"/>
                    <a:pt x="1909969" y="6116373"/>
                    <a:pt x="1921949" y="6117716"/>
                  </a:cubicBezTo>
                  <a:cubicBezTo>
                    <a:pt x="1969425" y="6124323"/>
                    <a:pt x="2016676" y="6131489"/>
                    <a:pt x="2064152" y="6137647"/>
                  </a:cubicBezTo>
                  <a:cubicBezTo>
                    <a:pt x="2111851" y="6141790"/>
                    <a:pt x="2159438" y="6146381"/>
                    <a:pt x="2206914" y="6151195"/>
                  </a:cubicBezTo>
                  <a:lnTo>
                    <a:pt x="2350011" y="6158250"/>
                  </a:lnTo>
                  <a:cubicBezTo>
                    <a:pt x="2397711" y="6159593"/>
                    <a:pt x="2445410" y="6159146"/>
                    <a:pt x="2493109" y="6159705"/>
                  </a:cubicBezTo>
                  <a:cubicBezTo>
                    <a:pt x="2589068" y="6158137"/>
                    <a:pt x="2685922" y="6154666"/>
                    <a:pt x="2781321" y="6147277"/>
                  </a:cubicBezTo>
                  <a:cubicBezTo>
                    <a:pt x="2972566" y="6132944"/>
                    <a:pt x="3161348" y="6105288"/>
                    <a:pt x="3345091" y="6060276"/>
                  </a:cubicBezTo>
                  <a:cubicBezTo>
                    <a:pt x="3528834" y="6015375"/>
                    <a:pt x="3707539" y="5952785"/>
                    <a:pt x="3878853" y="5871718"/>
                  </a:cubicBezTo>
                  <a:cubicBezTo>
                    <a:pt x="4050167" y="5790428"/>
                    <a:pt x="4213084" y="5689318"/>
                    <a:pt x="4367267" y="5573093"/>
                  </a:cubicBezTo>
                  <a:lnTo>
                    <a:pt x="4424484" y="5528529"/>
                  </a:lnTo>
                  <a:cubicBezTo>
                    <a:pt x="4443631" y="5513637"/>
                    <a:pt x="4463113" y="5499193"/>
                    <a:pt x="4481252" y="5483069"/>
                  </a:cubicBezTo>
                  <a:lnTo>
                    <a:pt x="4536790" y="5435818"/>
                  </a:lnTo>
                  <a:cubicBezTo>
                    <a:pt x="4555265" y="5419918"/>
                    <a:pt x="4574188" y="5404466"/>
                    <a:pt x="4591543" y="5387671"/>
                  </a:cubicBezTo>
                  <a:cubicBezTo>
                    <a:pt x="4662980" y="5321944"/>
                    <a:pt x="4733074" y="5254650"/>
                    <a:pt x="4794209" y="5181198"/>
                  </a:cubicBezTo>
                  <a:cubicBezTo>
                    <a:pt x="4857808" y="5109089"/>
                    <a:pt x="4910434" y="5029926"/>
                    <a:pt x="4956678" y="4945836"/>
                  </a:cubicBezTo>
                  <a:cubicBezTo>
                    <a:pt x="4967651" y="4924450"/>
                    <a:pt x="4978624" y="4903064"/>
                    <a:pt x="4989262" y="4881453"/>
                  </a:cubicBezTo>
                  <a:lnTo>
                    <a:pt x="5017814" y="4814607"/>
                  </a:lnTo>
                  <a:cubicBezTo>
                    <a:pt x="5027891" y="4792549"/>
                    <a:pt x="5035393" y="4769035"/>
                    <a:pt x="5044127" y="4746193"/>
                  </a:cubicBezTo>
                  <a:cubicBezTo>
                    <a:pt x="5052636" y="4723128"/>
                    <a:pt x="5061146" y="4700174"/>
                    <a:pt x="5068425" y="4676436"/>
                  </a:cubicBezTo>
                  <a:cubicBezTo>
                    <a:pt x="5099552" y="4582717"/>
                    <a:pt x="5126985" y="4486422"/>
                    <a:pt x="5154641" y="4390352"/>
                  </a:cubicBezTo>
                  <a:lnTo>
                    <a:pt x="5196854" y="4246134"/>
                  </a:lnTo>
                  <a:lnTo>
                    <a:pt x="5240299" y="4102140"/>
                  </a:lnTo>
                  <a:cubicBezTo>
                    <a:pt x="5299195" y="3910560"/>
                    <a:pt x="5364697" y="3721330"/>
                    <a:pt x="5432440" y="3532884"/>
                  </a:cubicBezTo>
                  <a:cubicBezTo>
                    <a:pt x="5500294" y="3346902"/>
                    <a:pt x="5533549" y="3148714"/>
                    <a:pt x="5528846" y="2951647"/>
                  </a:cubicBezTo>
                  <a:cubicBezTo>
                    <a:pt x="5526831" y="2853113"/>
                    <a:pt x="5515409" y="2755027"/>
                    <a:pt x="5495927" y="2658733"/>
                  </a:cubicBezTo>
                  <a:cubicBezTo>
                    <a:pt x="5491112" y="2634659"/>
                    <a:pt x="5486297" y="2610585"/>
                    <a:pt x="5480027" y="2586848"/>
                  </a:cubicBezTo>
                  <a:cubicBezTo>
                    <a:pt x="5474205" y="2562998"/>
                    <a:pt x="5468718" y="2539036"/>
                    <a:pt x="5461328" y="2515635"/>
                  </a:cubicBezTo>
                  <a:cubicBezTo>
                    <a:pt x="5454386" y="2492009"/>
                    <a:pt x="5447668" y="2468495"/>
                    <a:pt x="5439605" y="2445317"/>
                  </a:cubicBezTo>
                  <a:cubicBezTo>
                    <a:pt x="5431879" y="2422028"/>
                    <a:pt x="5424378" y="2398738"/>
                    <a:pt x="5415532" y="2375896"/>
                  </a:cubicBezTo>
                  <a:cubicBezTo>
                    <a:pt x="5347790" y="2191817"/>
                    <a:pt x="5254071" y="2018599"/>
                    <a:pt x="5144564" y="1857138"/>
                  </a:cubicBezTo>
                  <a:cubicBezTo>
                    <a:pt x="5034946" y="1695565"/>
                    <a:pt x="4909762" y="1545301"/>
                    <a:pt x="4774838" y="1405450"/>
                  </a:cubicBezTo>
                  <a:cubicBezTo>
                    <a:pt x="4638907" y="1265040"/>
                    <a:pt x="4496145" y="1132131"/>
                    <a:pt x="4345769" y="1012323"/>
                  </a:cubicBezTo>
                  <a:cubicBezTo>
                    <a:pt x="4270749" y="952195"/>
                    <a:pt x="4194273" y="894642"/>
                    <a:pt x="4115334" y="841344"/>
                  </a:cubicBezTo>
                  <a:cubicBezTo>
                    <a:pt x="4037067" y="787263"/>
                    <a:pt x="3956336" y="737548"/>
                    <a:pt x="3874038" y="691528"/>
                  </a:cubicBezTo>
                  <a:cubicBezTo>
                    <a:pt x="3709554" y="599712"/>
                    <a:pt x="3537792" y="523349"/>
                    <a:pt x="3359535" y="468819"/>
                  </a:cubicBezTo>
                  <a:cubicBezTo>
                    <a:pt x="3181278" y="414514"/>
                    <a:pt x="2997311" y="380699"/>
                    <a:pt x="2811105" y="366031"/>
                  </a:cubicBezTo>
                  <a:cubicBezTo>
                    <a:pt x="2787703" y="364575"/>
                    <a:pt x="2764525" y="362448"/>
                    <a:pt x="2741124" y="361440"/>
                  </a:cubicBezTo>
                  <a:lnTo>
                    <a:pt x="2671030" y="358417"/>
                  </a:lnTo>
                  <a:lnTo>
                    <a:pt x="2600713" y="357521"/>
                  </a:lnTo>
                  <a:cubicBezTo>
                    <a:pt x="2577087" y="356961"/>
                    <a:pt x="2554805" y="358305"/>
                    <a:pt x="2531739" y="358529"/>
                  </a:cubicBezTo>
                  <a:cubicBezTo>
                    <a:pt x="2440259" y="360992"/>
                    <a:pt x="2349564" y="370285"/>
                    <a:pt x="2259988" y="385289"/>
                  </a:cubicBezTo>
                  <a:cubicBezTo>
                    <a:pt x="2080723" y="415521"/>
                    <a:pt x="1906945" y="473634"/>
                    <a:pt x="1740670" y="553917"/>
                  </a:cubicBezTo>
                  <a:cubicBezTo>
                    <a:pt x="1574506" y="634647"/>
                    <a:pt x="1415844" y="737100"/>
                    <a:pt x="1264124" y="853549"/>
                  </a:cubicBezTo>
                  <a:cubicBezTo>
                    <a:pt x="1112181" y="969886"/>
                    <a:pt x="966508" y="1099212"/>
                    <a:pt x="823074" y="1234136"/>
                  </a:cubicBezTo>
                  <a:cubicBezTo>
                    <a:pt x="787131" y="1267951"/>
                    <a:pt x="751413" y="1301990"/>
                    <a:pt x="715694" y="1336252"/>
                  </a:cubicBezTo>
                  <a:lnTo>
                    <a:pt x="606859" y="1440945"/>
                  </a:lnTo>
                  <a:cubicBezTo>
                    <a:pt x="532623" y="1511374"/>
                    <a:pt x="457267" y="1579452"/>
                    <a:pt x="382023" y="1646074"/>
                  </a:cubicBezTo>
                  <a:lnTo>
                    <a:pt x="158531" y="1843813"/>
                  </a:lnTo>
                  <a:lnTo>
                    <a:pt x="0" y="1991775"/>
                  </a:lnTo>
                  <a:lnTo>
                    <a:pt x="0" y="1074740"/>
                  </a:lnTo>
                  <a:lnTo>
                    <a:pt x="113897" y="949410"/>
                  </a:lnTo>
                  <a:cubicBezTo>
                    <a:pt x="700439" y="362812"/>
                    <a:pt x="1510739" y="0"/>
                    <a:pt x="2405773" y="0"/>
                  </a:cubicBezTo>
                  <a:close/>
                </a:path>
              </a:pathLst>
            </a:custGeom>
            <a:gradFill>
              <a:gsLst>
                <a:gs pos="2000">
                  <a:schemeClr val="bg1">
                    <a:alpha val="10000"/>
                  </a:schemeClr>
                </a:gs>
                <a:gs pos="16000">
                  <a:schemeClr val="accent6">
                    <a:alpha val="10000"/>
                  </a:schemeClr>
                </a:gs>
                <a:gs pos="100000">
                  <a:schemeClr val="bg1">
                    <a:alpha val="10000"/>
                  </a:schemeClr>
                </a:gs>
                <a:gs pos="74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8" name="TextBox 7">
            <a:extLst>
              <a:ext uri="{FF2B5EF4-FFF2-40B4-BE49-F238E27FC236}">
                <a16:creationId xmlns:a16="http://schemas.microsoft.com/office/drawing/2014/main" id="{D1242663-AA19-5BB4-219A-666E12D9352C}"/>
              </a:ext>
            </a:extLst>
          </p:cNvPr>
          <p:cNvSpPr txBox="1"/>
          <p:nvPr/>
        </p:nvSpPr>
        <p:spPr>
          <a:xfrm>
            <a:off x="804672" y="2053641"/>
            <a:ext cx="3669161" cy="276009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000" b="1" kern="1200" dirty="0">
                <a:solidFill>
                  <a:schemeClr val="accent1"/>
                </a:solidFill>
                <a:latin typeface="+mj-lt"/>
                <a:ea typeface="+mj-ea"/>
                <a:cs typeface="+mj-cs"/>
              </a:rPr>
              <a:t>Inspect</a:t>
            </a:r>
            <a:r>
              <a:rPr lang="en-US" sz="4000" b="1" kern="1200" dirty="0">
                <a:solidFill>
                  <a:schemeClr val="tx2"/>
                </a:solidFill>
                <a:latin typeface="+mj-lt"/>
                <a:ea typeface="+mj-ea"/>
                <a:cs typeface="+mj-cs"/>
              </a:rPr>
              <a:t>	</a:t>
            </a:r>
          </a:p>
        </p:txBody>
      </p:sp>
      <p:sp>
        <p:nvSpPr>
          <p:cNvPr id="3" name="Subtitle 2">
            <a:extLst>
              <a:ext uri="{FF2B5EF4-FFF2-40B4-BE49-F238E27FC236}">
                <a16:creationId xmlns:a16="http://schemas.microsoft.com/office/drawing/2014/main" id="{CEC7F680-9424-3948-9451-490918923E46}"/>
              </a:ext>
            </a:extLst>
          </p:cNvPr>
          <p:cNvSpPr>
            <a:spLocks noGrp="1"/>
          </p:cNvSpPr>
          <p:nvPr>
            <p:ph type="subTitle" idx="1"/>
          </p:nvPr>
        </p:nvSpPr>
        <p:spPr>
          <a:xfrm>
            <a:off x="6090574" y="801866"/>
            <a:ext cx="5306084" cy="5230634"/>
          </a:xfrm>
          <a:noFill/>
          <a:ln>
            <a:noFill/>
          </a:ln>
        </p:spPr>
        <p:txBody>
          <a:bodyPr vert="horz" lIns="91440" tIns="45720" rIns="91440" bIns="45720" rtlCol="0" anchor="ctr">
            <a:normAutofit/>
          </a:bodyPr>
          <a:lstStyle/>
          <a:p>
            <a:pPr marL="342900" lvl="0" indent="-228600" fontAlgn="t">
              <a:buFont typeface="Arial" panose="020B0604020202020204" pitchFamily="34" charset="0"/>
              <a:buChar char="•"/>
            </a:pPr>
            <a:r>
              <a:rPr lang="en-US" dirty="0">
                <a:solidFill>
                  <a:schemeClr val="accent1"/>
                </a:solidFill>
              </a:rPr>
              <a:t>Color</a:t>
            </a:r>
          </a:p>
          <a:p>
            <a:pPr marL="342900" lvl="0" indent="-228600" fontAlgn="t">
              <a:buFont typeface="Arial" panose="020B0604020202020204" pitchFamily="34" charset="0"/>
              <a:buChar char="•"/>
            </a:pPr>
            <a:r>
              <a:rPr lang="en-US" dirty="0">
                <a:solidFill>
                  <a:schemeClr val="accent1"/>
                </a:solidFill>
              </a:rPr>
              <a:t>Pigmentation</a:t>
            </a:r>
          </a:p>
          <a:p>
            <a:pPr marL="342900" lvl="0" indent="-228600" fontAlgn="t">
              <a:buFont typeface="Arial" panose="020B0604020202020204" pitchFamily="34" charset="0"/>
              <a:buChar char="•"/>
            </a:pPr>
            <a:r>
              <a:rPr lang="en-US" dirty="0">
                <a:solidFill>
                  <a:schemeClr val="accent1"/>
                </a:solidFill>
              </a:rPr>
              <a:t>Lesions</a:t>
            </a:r>
          </a:p>
          <a:p>
            <a:pPr marL="342900" lvl="0" indent="-228600" fontAlgn="t">
              <a:buFont typeface="Arial" panose="020B0604020202020204" pitchFamily="34" charset="0"/>
              <a:buChar char="•"/>
            </a:pPr>
            <a:r>
              <a:rPr lang="en-US" dirty="0">
                <a:solidFill>
                  <a:schemeClr val="accent1"/>
                </a:solidFill>
              </a:rPr>
              <a:t>Vascularity</a:t>
            </a:r>
          </a:p>
          <a:p>
            <a:pPr marL="342900" lvl="0" indent="-228600" fontAlgn="t">
              <a:buFont typeface="Arial" panose="020B0604020202020204" pitchFamily="34" charset="0"/>
              <a:buChar char="•"/>
            </a:pPr>
            <a:r>
              <a:rPr lang="en-US" dirty="0">
                <a:solidFill>
                  <a:schemeClr val="accent1"/>
                </a:solidFill>
              </a:rPr>
              <a:t>Bruising</a:t>
            </a:r>
          </a:p>
          <a:p>
            <a:pPr marL="342900" lvl="0" indent="-228600" fontAlgn="t">
              <a:buFont typeface="Arial" panose="020B0604020202020204" pitchFamily="34" charset="0"/>
              <a:buChar char="•"/>
            </a:pPr>
            <a:r>
              <a:rPr lang="en-US" dirty="0">
                <a:solidFill>
                  <a:schemeClr val="accent1"/>
                </a:solidFill>
              </a:rPr>
              <a:t>Scars</a:t>
            </a:r>
          </a:p>
          <a:p>
            <a:pPr marL="342900" lvl="0" indent="-228600" fontAlgn="t">
              <a:buFont typeface="Arial" panose="020B0604020202020204" pitchFamily="34" charset="0"/>
              <a:buChar char="•"/>
            </a:pPr>
            <a:r>
              <a:rPr lang="en-US" dirty="0">
                <a:solidFill>
                  <a:schemeClr val="accent1"/>
                </a:solidFill>
              </a:rPr>
              <a:t>Moisture</a:t>
            </a:r>
          </a:p>
          <a:p>
            <a:pPr marL="342900" lvl="0" indent="-228600" fontAlgn="t">
              <a:buFont typeface="Arial" panose="020B0604020202020204" pitchFamily="34" charset="0"/>
              <a:buChar char="•"/>
            </a:pPr>
            <a:r>
              <a:rPr lang="en-US" dirty="0">
                <a:solidFill>
                  <a:schemeClr val="accent1"/>
                </a:solidFill>
              </a:rPr>
              <a:t>Distribution of lesions</a:t>
            </a:r>
          </a:p>
        </p:txBody>
      </p:sp>
      <p:sp>
        <p:nvSpPr>
          <p:cNvPr id="10" name="TextBox 9">
            <a:extLst>
              <a:ext uri="{FF2B5EF4-FFF2-40B4-BE49-F238E27FC236}">
                <a16:creationId xmlns:a16="http://schemas.microsoft.com/office/drawing/2014/main" id="{8B5928AB-F058-7A42-3AE6-39217F625D1B}"/>
              </a:ext>
            </a:extLst>
          </p:cNvPr>
          <p:cNvSpPr txBox="1"/>
          <p:nvPr/>
        </p:nvSpPr>
        <p:spPr>
          <a:xfrm>
            <a:off x="10309860" y="6519445"/>
            <a:ext cx="6103620" cy="338554"/>
          </a:xfrm>
          <a:prstGeom prst="rect">
            <a:avLst/>
          </a:prstGeom>
          <a:noFill/>
        </p:spPr>
        <p:txBody>
          <a:bodyPr wrap="square">
            <a:spAutoFit/>
          </a:bodyPr>
          <a:lstStyle/>
          <a:p>
            <a:r>
              <a:rPr lang="en-US" sz="1600" b="0" i="0" u="none" strike="noStrike" baseline="0" dirty="0">
                <a:solidFill>
                  <a:schemeClr val="accent1"/>
                </a:solidFill>
                <a:latin typeface="Aptos"/>
              </a:rPr>
              <a:t>(Jarvis et al., 2024</a:t>
            </a:r>
            <a:r>
              <a:rPr lang="en-US" sz="1600" dirty="0">
                <a:solidFill>
                  <a:schemeClr val="accent1"/>
                </a:solidFill>
              </a:rPr>
              <a:t>)</a:t>
            </a:r>
            <a:r>
              <a:rPr lang="en-US" sz="1600" b="0" i="0" dirty="0">
                <a:solidFill>
                  <a:schemeClr val="accent1"/>
                </a:solidFill>
                <a:latin typeface="Aptos"/>
                <a:ea typeface="Times New Roman"/>
                <a:cs typeface="Times New Roman"/>
              </a:rPr>
              <a:t>​</a:t>
            </a:r>
            <a:endParaRPr lang="en-US" sz="1600" dirty="0">
              <a:solidFill>
                <a:schemeClr val="accent1"/>
              </a:solidFill>
              <a:latin typeface="Aptos"/>
            </a:endParaRPr>
          </a:p>
        </p:txBody>
      </p:sp>
    </p:spTree>
    <p:extLst>
      <p:ext uri="{BB962C8B-B14F-4D97-AF65-F5344CB8AC3E}">
        <p14:creationId xmlns:p14="http://schemas.microsoft.com/office/powerpoint/2010/main" val="336412618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7BF42CA-AD55-48B4-8949-C4DCA60A6A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6AE1D3D-3106-4CB2-AA7C-0C1642AC0F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2" name="Group 11">
            <a:extLst>
              <a:ext uri="{FF2B5EF4-FFF2-40B4-BE49-F238E27FC236}">
                <a16:creationId xmlns:a16="http://schemas.microsoft.com/office/drawing/2014/main" id="{0A31B6AF-B711-4CDB-8C2B-16E963DDC4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137" y="0"/>
            <a:ext cx="5646974" cy="6483075"/>
            <a:chOff x="-19221" y="0"/>
            <a:chExt cx="5646974" cy="6483075"/>
          </a:xfrm>
        </p:grpSpPr>
        <p:sp>
          <p:nvSpPr>
            <p:cNvPr id="13" name="Freeform: Shape 12">
              <a:extLst>
                <a:ext uri="{FF2B5EF4-FFF2-40B4-BE49-F238E27FC236}">
                  <a16:creationId xmlns:a16="http://schemas.microsoft.com/office/drawing/2014/main" id="{CA818331-E13C-49C6-B98D-A60AD0E85A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16610"/>
              <a:ext cx="5535001" cy="6250127"/>
            </a:xfrm>
            <a:custGeom>
              <a:avLst/>
              <a:gdLst>
                <a:gd name="connsiteX0" fmla="*/ 2510242 w 5535001"/>
                <a:gd name="connsiteY0" fmla="*/ 174 h 6250127"/>
                <a:gd name="connsiteX1" fmla="*/ 2550551 w 5535001"/>
                <a:gd name="connsiteY1" fmla="*/ 510 h 6250127"/>
                <a:gd name="connsiteX2" fmla="*/ 2629490 w 5535001"/>
                <a:gd name="connsiteY2" fmla="*/ 3757 h 6250127"/>
                <a:gd name="connsiteX3" fmla="*/ 2708317 w 5535001"/>
                <a:gd name="connsiteY3" fmla="*/ 7229 h 6250127"/>
                <a:gd name="connsiteX4" fmla="*/ 2787256 w 5535001"/>
                <a:gd name="connsiteY4" fmla="*/ 14619 h 6250127"/>
                <a:gd name="connsiteX5" fmla="*/ 3408467 w 5535001"/>
                <a:gd name="connsiteY5" fmla="*/ 145064 h 6250127"/>
                <a:gd name="connsiteX6" fmla="*/ 3557723 w 5535001"/>
                <a:gd name="connsiteY6" fmla="*/ 199593 h 6250127"/>
                <a:gd name="connsiteX7" fmla="*/ 3594337 w 5535001"/>
                <a:gd name="connsiteY7" fmla="*/ 214597 h 6250127"/>
                <a:gd name="connsiteX8" fmla="*/ 3630616 w 5535001"/>
                <a:gd name="connsiteY8" fmla="*/ 230385 h 6250127"/>
                <a:gd name="connsiteX9" fmla="*/ 3703172 w 5535001"/>
                <a:gd name="connsiteY9" fmla="*/ 262073 h 6250127"/>
                <a:gd name="connsiteX10" fmla="*/ 3739003 w 5535001"/>
                <a:gd name="connsiteY10" fmla="*/ 278756 h 6250127"/>
                <a:gd name="connsiteX11" fmla="*/ 3756806 w 5535001"/>
                <a:gd name="connsiteY11" fmla="*/ 287266 h 6250127"/>
                <a:gd name="connsiteX12" fmla="*/ 3773714 w 5535001"/>
                <a:gd name="connsiteY12" fmla="*/ 297567 h 6250127"/>
                <a:gd name="connsiteX13" fmla="*/ 3840784 w 5535001"/>
                <a:gd name="connsiteY13" fmla="*/ 339332 h 6250127"/>
                <a:gd name="connsiteX14" fmla="*/ 3873927 w 5535001"/>
                <a:gd name="connsiteY14" fmla="*/ 360495 h 6250127"/>
                <a:gd name="connsiteX15" fmla="*/ 3906062 w 5535001"/>
                <a:gd name="connsiteY15" fmla="*/ 383001 h 6250127"/>
                <a:gd name="connsiteX16" fmla="*/ 3969662 w 5535001"/>
                <a:gd name="connsiteY16" fmla="*/ 428572 h 6250127"/>
                <a:gd name="connsiteX17" fmla="*/ 4423029 w 5535001"/>
                <a:gd name="connsiteY17" fmla="*/ 837600 h 6250127"/>
                <a:gd name="connsiteX18" fmla="*/ 4474647 w 5535001"/>
                <a:gd name="connsiteY18" fmla="*/ 891569 h 6250127"/>
                <a:gd name="connsiteX19" fmla="*/ 4524250 w 5535001"/>
                <a:gd name="connsiteY19" fmla="*/ 946883 h 6250127"/>
                <a:gd name="connsiteX20" fmla="*/ 4573965 w 5535001"/>
                <a:gd name="connsiteY20" fmla="*/ 1001748 h 6250127"/>
                <a:gd name="connsiteX21" fmla="*/ 4622224 w 5535001"/>
                <a:gd name="connsiteY21" fmla="*/ 1057509 h 6250127"/>
                <a:gd name="connsiteX22" fmla="*/ 4717510 w 5535001"/>
                <a:gd name="connsiteY22" fmla="*/ 1169143 h 6250127"/>
                <a:gd name="connsiteX23" fmla="*/ 4764986 w 5535001"/>
                <a:gd name="connsiteY23" fmla="*/ 1224681 h 6250127"/>
                <a:gd name="connsiteX24" fmla="*/ 4813021 w 5535001"/>
                <a:gd name="connsiteY24" fmla="*/ 1279994 h 6250127"/>
                <a:gd name="connsiteX25" fmla="*/ 5001915 w 5535001"/>
                <a:gd name="connsiteY25" fmla="*/ 1506846 h 6250127"/>
                <a:gd name="connsiteX26" fmla="*/ 5170542 w 5535001"/>
                <a:gd name="connsiteY26" fmla="*/ 1751165 h 6250127"/>
                <a:gd name="connsiteX27" fmla="*/ 5428969 w 5535001"/>
                <a:gd name="connsiteY27" fmla="*/ 2293660 h 6250127"/>
                <a:gd name="connsiteX28" fmla="*/ 5534893 w 5535001"/>
                <a:gd name="connsiteY28" fmla="*/ 2899307 h 6250127"/>
                <a:gd name="connsiteX29" fmla="*/ 5508804 w 5535001"/>
                <a:gd name="connsiteY29" fmla="*/ 3211144 h 6250127"/>
                <a:gd name="connsiteX30" fmla="*/ 5426282 w 5535001"/>
                <a:gd name="connsiteY30" fmla="*/ 3513352 h 6250127"/>
                <a:gd name="connsiteX31" fmla="*/ 5248250 w 5535001"/>
                <a:gd name="connsiteY31" fmla="*/ 4030542 h 6250127"/>
                <a:gd name="connsiteX32" fmla="*/ 5208612 w 5535001"/>
                <a:gd name="connsiteY32" fmla="*/ 4161771 h 6250127"/>
                <a:gd name="connsiteX33" fmla="*/ 5170318 w 5535001"/>
                <a:gd name="connsiteY33" fmla="*/ 4294680 h 6250127"/>
                <a:gd name="connsiteX34" fmla="*/ 5132248 w 5535001"/>
                <a:gd name="connsiteY34" fmla="*/ 4430164 h 6250127"/>
                <a:gd name="connsiteX35" fmla="*/ 5112765 w 5535001"/>
                <a:gd name="connsiteY35" fmla="*/ 4498914 h 6250127"/>
                <a:gd name="connsiteX36" fmla="*/ 5091715 w 5535001"/>
                <a:gd name="connsiteY36" fmla="*/ 4569119 h 6250127"/>
                <a:gd name="connsiteX37" fmla="*/ 5068985 w 5535001"/>
                <a:gd name="connsiteY37" fmla="*/ 4640220 h 6250127"/>
                <a:gd name="connsiteX38" fmla="*/ 5043904 w 5535001"/>
                <a:gd name="connsiteY38" fmla="*/ 4712105 h 6250127"/>
                <a:gd name="connsiteX39" fmla="*/ 5015799 w 5535001"/>
                <a:gd name="connsiteY39" fmla="*/ 4784438 h 6250127"/>
                <a:gd name="connsiteX40" fmla="*/ 4982880 w 5535001"/>
                <a:gd name="connsiteY40" fmla="*/ 4856435 h 6250127"/>
                <a:gd name="connsiteX41" fmla="*/ 4817276 w 5535001"/>
                <a:gd name="connsiteY41" fmla="*/ 5125275 h 6250127"/>
                <a:gd name="connsiteX42" fmla="*/ 4618753 w 5535001"/>
                <a:gd name="connsiteY42" fmla="*/ 5355374 h 6250127"/>
                <a:gd name="connsiteX43" fmla="*/ 4566575 w 5535001"/>
                <a:gd name="connsiteY43" fmla="*/ 5408560 h 6250127"/>
                <a:gd name="connsiteX44" fmla="*/ 4513837 w 5535001"/>
                <a:gd name="connsiteY44" fmla="*/ 5461186 h 6250127"/>
                <a:gd name="connsiteX45" fmla="*/ 4459531 w 5535001"/>
                <a:gd name="connsiteY45" fmla="*/ 5512580 h 6250127"/>
                <a:gd name="connsiteX46" fmla="*/ 4404554 w 5535001"/>
                <a:gd name="connsiteY46" fmla="*/ 5563526 h 6250127"/>
                <a:gd name="connsiteX47" fmla="*/ 4348009 w 5535001"/>
                <a:gd name="connsiteY47" fmla="*/ 5613017 h 6250127"/>
                <a:gd name="connsiteX48" fmla="*/ 4290568 w 5535001"/>
                <a:gd name="connsiteY48" fmla="*/ 5661948 h 6250127"/>
                <a:gd name="connsiteX49" fmla="*/ 4276124 w 5535001"/>
                <a:gd name="connsiteY49" fmla="*/ 5674153 h 6250127"/>
                <a:gd name="connsiteX50" fmla="*/ 4261120 w 5535001"/>
                <a:gd name="connsiteY50" fmla="*/ 5685798 h 6250127"/>
                <a:gd name="connsiteX51" fmla="*/ 4231112 w 5535001"/>
                <a:gd name="connsiteY51" fmla="*/ 5708976 h 6250127"/>
                <a:gd name="connsiteX52" fmla="*/ 4170984 w 5535001"/>
                <a:gd name="connsiteY52" fmla="*/ 5755443 h 6250127"/>
                <a:gd name="connsiteX53" fmla="*/ 4046025 w 5535001"/>
                <a:gd name="connsiteY53" fmla="*/ 5843228 h 6250127"/>
                <a:gd name="connsiteX54" fmla="*/ 3915356 w 5535001"/>
                <a:gd name="connsiteY54" fmla="*/ 5923735 h 6250127"/>
                <a:gd name="connsiteX55" fmla="*/ 3346323 w 5535001"/>
                <a:gd name="connsiteY55" fmla="*/ 6158872 h 6250127"/>
                <a:gd name="connsiteX56" fmla="*/ 2743476 w 5535001"/>
                <a:gd name="connsiteY56" fmla="*/ 6247328 h 6250127"/>
                <a:gd name="connsiteX57" fmla="*/ 2668120 w 5535001"/>
                <a:gd name="connsiteY57" fmla="*/ 6249344 h 6250127"/>
                <a:gd name="connsiteX58" fmla="*/ 2630498 w 5535001"/>
                <a:gd name="connsiteY58" fmla="*/ 6250127 h 6250127"/>
                <a:gd name="connsiteX59" fmla="*/ 2592988 w 5535001"/>
                <a:gd name="connsiteY59" fmla="*/ 6249568 h 6250127"/>
                <a:gd name="connsiteX60" fmla="*/ 2518080 w 5535001"/>
                <a:gd name="connsiteY60" fmla="*/ 6247777 h 6250127"/>
                <a:gd name="connsiteX61" fmla="*/ 2442948 w 5535001"/>
                <a:gd name="connsiteY61" fmla="*/ 6244529 h 6250127"/>
                <a:gd name="connsiteX62" fmla="*/ 2291676 w 5535001"/>
                <a:gd name="connsiteY62" fmla="*/ 6232213 h 6250127"/>
                <a:gd name="connsiteX63" fmla="*/ 2141412 w 5535001"/>
                <a:gd name="connsiteY63" fmla="*/ 6212394 h 6250127"/>
                <a:gd name="connsiteX64" fmla="*/ 1992715 w 5535001"/>
                <a:gd name="connsiteY64" fmla="*/ 6184961 h 6250127"/>
                <a:gd name="connsiteX65" fmla="*/ 1845811 w 5535001"/>
                <a:gd name="connsiteY65" fmla="*/ 6151034 h 6250127"/>
                <a:gd name="connsiteX66" fmla="*/ 1701033 w 5535001"/>
                <a:gd name="connsiteY66" fmla="*/ 6110724 h 6250127"/>
                <a:gd name="connsiteX67" fmla="*/ 1629484 w 5535001"/>
                <a:gd name="connsiteY67" fmla="*/ 6088219 h 6250127"/>
                <a:gd name="connsiteX68" fmla="*/ 1558383 w 5535001"/>
                <a:gd name="connsiteY68" fmla="*/ 6064929 h 6250127"/>
                <a:gd name="connsiteX69" fmla="*/ 1011968 w 5535001"/>
                <a:gd name="connsiteY69" fmla="*/ 5828896 h 6250127"/>
                <a:gd name="connsiteX70" fmla="*/ 511237 w 5535001"/>
                <a:gd name="connsiteY70" fmla="*/ 5512356 h 6250127"/>
                <a:gd name="connsiteX71" fmla="*/ 395572 w 5535001"/>
                <a:gd name="connsiteY71" fmla="*/ 5419757 h 6250127"/>
                <a:gd name="connsiteX72" fmla="*/ 284722 w 5535001"/>
                <a:gd name="connsiteY72" fmla="*/ 5321559 h 6250127"/>
                <a:gd name="connsiteX73" fmla="*/ 257513 w 5535001"/>
                <a:gd name="connsiteY73" fmla="*/ 5296477 h 6250127"/>
                <a:gd name="connsiteX74" fmla="*/ 243853 w 5535001"/>
                <a:gd name="connsiteY74" fmla="*/ 5283937 h 6250127"/>
                <a:gd name="connsiteX75" fmla="*/ 230752 w 5535001"/>
                <a:gd name="connsiteY75" fmla="*/ 5270836 h 6250127"/>
                <a:gd name="connsiteX76" fmla="*/ 178574 w 5535001"/>
                <a:gd name="connsiteY76" fmla="*/ 5218322 h 6250127"/>
                <a:gd name="connsiteX77" fmla="*/ 126508 w 5535001"/>
                <a:gd name="connsiteY77" fmla="*/ 5165584 h 6250127"/>
                <a:gd name="connsiteX78" fmla="*/ 76345 w 5535001"/>
                <a:gd name="connsiteY78" fmla="*/ 5111167 h 6250127"/>
                <a:gd name="connsiteX79" fmla="*/ 26407 w 5535001"/>
                <a:gd name="connsiteY79" fmla="*/ 5056413 h 6250127"/>
                <a:gd name="connsiteX80" fmla="*/ 0 w 5535001"/>
                <a:gd name="connsiteY80" fmla="*/ 5024776 h 6250127"/>
                <a:gd name="connsiteX81" fmla="*/ 0 w 5535001"/>
                <a:gd name="connsiteY81" fmla="*/ 4492798 h 6250127"/>
                <a:gd name="connsiteX82" fmla="*/ 28534 w 5535001"/>
                <a:gd name="connsiteY82" fmla="*/ 4537879 h 6250127"/>
                <a:gd name="connsiteX83" fmla="*/ 66604 w 5535001"/>
                <a:gd name="connsiteY83" fmla="*/ 4592745 h 6250127"/>
                <a:gd name="connsiteX84" fmla="*/ 104114 w 5535001"/>
                <a:gd name="connsiteY84" fmla="*/ 4647834 h 6250127"/>
                <a:gd name="connsiteX85" fmla="*/ 143751 w 5535001"/>
                <a:gd name="connsiteY85" fmla="*/ 4701580 h 6250127"/>
                <a:gd name="connsiteX86" fmla="*/ 182717 w 5535001"/>
                <a:gd name="connsiteY86" fmla="*/ 4755773 h 6250127"/>
                <a:gd name="connsiteX87" fmla="*/ 223810 w 5535001"/>
                <a:gd name="connsiteY87" fmla="*/ 4808399 h 6250127"/>
                <a:gd name="connsiteX88" fmla="*/ 264679 w 5535001"/>
                <a:gd name="connsiteY88" fmla="*/ 4861249 h 6250127"/>
                <a:gd name="connsiteX89" fmla="*/ 307788 w 5535001"/>
                <a:gd name="connsiteY89" fmla="*/ 4912420 h 6250127"/>
                <a:gd name="connsiteX90" fmla="*/ 351232 w 5535001"/>
                <a:gd name="connsiteY90" fmla="*/ 4963254 h 6250127"/>
                <a:gd name="connsiteX91" fmla="*/ 397028 w 5535001"/>
                <a:gd name="connsiteY91" fmla="*/ 5012185 h 6250127"/>
                <a:gd name="connsiteX92" fmla="*/ 443496 w 5535001"/>
                <a:gd name="connsiteY92" fmla="*/ 5060444 h 6250127"/>
                <a:gd name="connsiteX93" fmla="*/ 455140 w 5535001"/>
                <a:gd name="connsiteY93" fmla="*/ 5072537 h 6250127"/>
                <a:gd name="connsiteX94" fmla="*/ 467345 w 5535001"/>
                <a:gd name="connsiteY94" fmla="*/ 5083958 h 6250127"/>
                <a:gd name="connsiteX95" fmla="*/ 491755 w 5535001"/>
                <a:gd name="connsiteY95" fmla="*/ 5106912 h 6250127"/>
                <a:gd name="connsiteX96" fmla="*/ 540686 w 5535001"/>
                <a:gd name="connsiteY96" fmla="*/ 5152819 h 6250127"/>
                <a:gd name="connsiteX97" fmla="*/ 552890 w 5535001"/>
                <a:gd name="connsiteY97" fmla="*/ 5164353 h 6250127"/>
                <a:gd name="connsiteX98" fmla="*/ 565655 w 5535001"/>
                <a:gd name="connsiteY98" fmla="*/ 5175214 h 6250127"/>
                <a:gd name="connsiteX99" fmla="*/ 591072 w 5535001"/>
                <a:gd name="connsiteY99" fmla="*/ 5197048 h 6250127"/>
                <a:gd name="connsiteX100" fmla="*/ 694197 w 5535001"/>
                <a:gd name="connsiteY100" fmla="*/ 5283041 h 6250127"/>
                <a:gd name="connsiteX101" fmla="*/ 1146221 w 5535001"/>
                <a:gd name="connsiteY101" fmla="*/ 5573716 h 6250127"/>
                <a:gd name="connsiteX102" fmla="*/ 1650982 w 5535001"/>
                <a:gd name="connsiteY102" fmla="*/ 5758130 h 6250127"/>
                <a:gd name="connsiteX103" fmla="*/ 1716485 w 5535001"/>
                <a:gd name="connsiteY103" fmla="*/ 5772798 h 6250127"/>
                <a:gd name="connsiteX104" fmla="*/ 1782211 w 5535001"/>
                <a:gd name="connsiteY104" fmla="*/ 5786235 h 6250127"/>
                <a:gd name="connsiteX105" fmla="*/ 1848386 w 5535001"/>
                <a:gd name="connsiteY105" fmla="*/ 5796984 h 6250127"/>
                <a:gd name="connsiteX106" fmla="*/ 1881417 w 5535001"/>
                <a:gd name="connsiteY106" fmla="*/ 5802359 h 6250127"/>
                <a:gd name="connsiteX107" fmla="*/ 1914560 w 5535001"/>
                <a:gd name="connsiteY107" fmla="*/ 5807061 h 6250127"/>
                <a:gd name="connsiteX108" fmla="*/ 2047469 w 5535001"/>
                <a:gd name="connsiteY108" fmla="*/ 5821282 h 6250127"/>
                <a:gd name="connsiteX109" fmla="*/ 2180601 w 5535001"/>
                <a:gd name="connsiteY109" fmla="*/ 5828896 h 6250127"/>
                <a:gd name="connsiteX110" fmla="*/ 2313622 w 5535001"/>
                <a:gd name="connsiteY110" fmla="*/ 5830463 h 6250127"/>
                <a:gd name="connsiteX111" fmla="*/ 2380021 w 5535001"/>
                <a:gd name="connsiteY111" fmla="*/ 5828448 h 6250127"/>
                <a:gd name="connsiteX112" fmla="*/ 2446195 w 5535001"/>
                <a:gd name="connsiteY112" fmla="*/ 5826433 h 6250127"/>
                <a:gd name="connsiteX113" fmla="*/ 2513041 w 5535001"/>
                <a:gd name="connsiteY113" fmla="*/ 5822737 h 6250127"/>
                <a:gd name="connsiteX114" fmla="*/ 2580111 w 5535001"/>
                <a:gd name="connsiteY114" fmla="*/ 5818258 h 6250127"/>
                <a:gd name="connsiteX115" fmla="*/ 2613590 w 5535001"/>
                <a:gd name="connsiteY115" fmla="*/ 5816355 h 6250127"/>
                <a:gd name="connsiteX116" fmla="*/ 2646845 w 5535001"/>
                <a:gd name="connsiteY116" fmla="*/ 5813108 h 6250127"/>
                <a:gd name="connsiteX117" fmla="*/ 2713244 w 5535001"/>
                <a:gd name="connsiteY117" fmla="*/ 5806838 h 6250127"/>
                <a:gd name="connsiteX118" fmla="*/ 3230882 w 5535001"/>
                <a:gd name="connsiteY118" fmla="*/ 5721292 h 6250127"/>
                <a:gd name="connsiteX119" fmla="*/ 3720416 w 5535001"/>
                <a:gd name="connsiteY119" fmla="*/ 5556472 h 6250127"/>
                <a:gd name="connsiteX120" fmla="*/ 3837425 w 5535001"/>
                <a:gd name="connsiteY120" fmla="*/ 5499927 h 6250127"/>
                <a:gd name="connsiteX121" fmla="*/ 3951634 w 5535001"/>
                <a:gd name="connsiteY121" fmla="*/ 5436552 h 6250127"/>
                <a:gd name="connsiteX122" fmla="*/ 4007284 w 5535001"/>
                <a:gd name="connsiteY122" fmla="*/ 5401841 h 6250127"/>
                <a:gd name="connsiteX123" fmla="*/ 4035164 w 5535001"/>
                <a:gd name="connsiteY123" fmla="*/ 5384374 h 6250127"/>
                <a:gd name="connsiteX124" fmla="*/ 4049049 w 5535001"/>
                <a:gd name="connsiteY124" fmla="*/ 5375640 h 6250127"/>
                <a:gd name="connsiteX125" fmla="*/ 4062485 w 5535001"/>
                <a:gd name="connsiteY125" fmla="*/ 5366123 h 6250127"/>
                <a:gd name="connsiteX126" fmla="*/ 4116567 w 5535001"/>
                <a:gd name="connsiteY126" fmla="*/ 5328277 h 6250127"/>
                <a:gd name="connsiteX127" fmla="*/ 4169976 w 5535001"/>
                <a:gd name="connsiteY127" fmla="*/ 5289199 h 6250127"/>
                <a:gd name="connsiteX128" fmla="*/ 4222042 w 5535001"/>
                <a:gd name="connsiteY128" fmla="*/ 5247994 h 6250127"/>
                <a:gd name="connsiteX129" fmla="*/ 4273213 w 5535001"/>
                <a:gd name="connsiteY129" fmla="*/ 5205558 h 6250127"/>
                <a:gd name="connsiteX130" fmla="*/ 4323151 w 5535001"/>
                <a:gd name="connsiteY130" fmla="*/ 5161329 h 6250127"/>
                <a:gd name="connsiteX131" fmla="*/ 4371971 w 5535001"/>
                <a:gd name="connsiteY131" fmla="*/ 5116093 h 6250127"/>
                <a:gd name="connsiteX132" fmla="*/ 4546868 w 5535001"/>
                <a:gd name="connsiteY132" fmla="*/ 4924400 h 6250127"/>
                <a:gd name="connsiteX133" fmla="*/ 4675634 w 5535001"/>
                <a:gd name="connsiteY133" fmla="*/ 4715352 h 6250127"/>
                <a:gd name="connsiteX134" fmla="*/ 4700155 w 5535001"/>
                <a:gd name="connsiteY134" fmla="*/ 4659255 h 6250127"/>
                <a:gd name="connsiteX135" fmla="*/ 4721206 w 5535001"/>
                <a:gd name="connsiteY135" fmla="*/ 4600135 h 6250127"/>
                <a:gd name="connsiteX136" fmla="*/ 4740465 w 5535001"/>
                <a:gd name="connsiteY136" fmla="*/ 4538887 h 6250127"/>
                <a:gd name="connsiteX137" fmla="*/ 4758492 w 5535001"/>
                <a:gd name="connsiteY137" fmla="*/ 4475848 h 6250127"/>
                <a:gd name="connsiteX138" fmla="*/ 4891288 w 5535001"/>
                <a:gd name="connsiteY138" fmla="*/ 3930329 h 6250127"/>
                <a:gd name="connsiteX139" fmla="*/ 5066298 w 5535001"/>
                <a:gd name="connsiteY139" fmla="*/ 3382235 h 6250127"/>
                <a:gd name="connsiteX140" fmla="*/ 5156994 w 5535001"/>
                <a:gd name="connsiteY140" fmla="*/ 2898635 h 6250127"/>
                <a:gd name="connsiteX141" fmla="*/ 5083317 w 5535001"/>
                <a:gd name="connsiteY141" fmla="*/ 2402047 h 6250127"/>
                <a:gd name="connsiteX142" fmla="*/ 4871022 w 5535001"/>
                <a:gd name="connsiteY142" fmla="*/ 1926958 h 6250127"/>
                <a:gd name="connsiteX143" fmla="*/ 4727028 w 5535001"/>
                <a:gd name="connsiteY143" fmla="*/ 1703577 h 6250127"/>
                <a:gd name="connsiteX144" fmla="*/ 4563776 w 5535001"/>
                <a:gd name="connsiteY144" fmla="*/ 1490834 h 6250127"/>
                <a:gd name="connsiteX145" fmla="*/ 4370291 w 5535001"/>
                <a:gd name="connsiteY145" fmla="*/ 1300596 h 6250127"/>
                <a:gd name="connsiteX146" fmla="*/ 4266046 w 5535001"/>
                <a:gd name="connsiteY146" fmla="*/ 1214491 h 6250127"/>
                <a:gd name="connsiteX147" fmla="*/ 4212973 w 5535001"/>
                <a:gd name="connsiteY147" fmla="*/ 1173062 h 6250127"/>
                <a:gd name="connsiteX148" fmla="*/ 4157995 w 5535001"/>
                <a:gd name="connsiteY148" fmla="*/ 1134545 h 6250127"/>
                <a:gd name="connsiteX149" fmla="*/ 3697126 w 5535001"/>
                <a:gd name="connsiteY149" fmla="*/ 881044 h 6250127"/>
                <a:gd name="connsiteX150" fmla="*/ 3637670 w 5535001"/>
                <a:gd name="connsiteY150" fmla="*/ 856747 h 6250127"/>
                <a:gd name="connsiteX151" fmla="*/ 3608222 w 5535001"/>
                <a:gd name="connsiteY151" fmla="*/ 844318 h 6250127"/>
                <a:gd name="connsiteX152" fmla="*/ 3578214 w 5535001"/>
                <a:gd name="connsiteY152" fmla="*/ 833457 h 6250127"/>
                <a:gd name="connsiteX153" fmla="*/ 3518309 w 5535001"/>
                <a:gd name="connsiteY153" fmla="*/ 812294 h 6250127"/>
                <a:gd name="connsiteX154" fmla="*/ 3503417 w 5535001"/>
                <a:gd name="connsiteY154" fmla="*/ 806920 h 6250127"/>
                <a:gd name="connsiteX155" fmla="*/ 3489533 w 5535001"/>
                <a:gd name="connsiteY155" fmla="*/ 799642 h 6250127"/>
                <a:gd name="connsiteX156" fmla="*/ 3460869 w 5535001"/>
                <a:gd name="connsiteY156" fmla="*/ 787101 h 6250127"/>
                <a:gd name="connsiteX157" fmla="*/ 3402980 w 5535001"/>
                <a:gd name="connsiteY157" fmla="*/ 763475 h 6250127"/>
                <a:gd name="connsiteX158" fmla="*/ 3374092 w 5535001"/>
                <a:gd name="connsiteY158" fmla="*/ 751606 h 6250127"/>
                <a:gd name="connsiteX159" fmla="*/ 3344980 w 5535001"/>
                <a:gd name="connsiteY159" fmla="*/ 740409 h 6250127"/>
                <a:gd name="connsiteX160" fmla="*/ 3226627 w 5535001"/>
                <a:gd name="connsiteY160" fmla="*/ 700772 h 6250127"/>
                <a:gd name="connsiteX161" fmla="*/ 2735750 w 5535001"/>
                <a:gd name="connsiteY161" fmla="*/ 614667 h 6250127"/>
                <a:gd name="connsiteX162" fmla="*/ 2673158 w 5535001"/>
                <a:gd name="connsiteY162" fmla="*/ 610412 h 6250127"/>
                <a:gd name="connsiteX163" fmla="*/ 2610119 w 5535001"/>
                <a:gd name="connsiteY163" fmla="*/ 609628 h 6250127"/>
                <a:gd name="connsiteX164" fmla="*/ 2547080 w 5535001"/>
                <a:gd name="connsiteY164" fmla="*/ 608620 h 6250127"/>
                <a:gd name="connsiteX165" fmla="*/ 2516400 w 5535001"/>
                <a:gd name="connsiteY165" fmla="*/ 608844 h 6250127"/>
                <a:gd name="connsiteX166" fmla="*/ 2486280 w 5535001"/>
                <a:gd name="connsiteY166" fmla="*/ 609740 h 6250127"/>
                <a:gd name="connsiteX167" fmla="*/ 2426376 w 5535001"/>
                <a:gd name="connsiteY167" fmla="*/ 613099 h 6250127"/>
                <a:gd name="connsiteX168" fmla="*/ 2366920 w 5535001"/>
                <a:gd name="connsiteY168" fmla="*/ 618474 h 6250127"/>
                <a:gd name="connsiteX169" fmla="*/ 2337248 w 5535001"/>
                <a:gd name="connsiteY169" fmla="*/ 621497 h 6250127"/>
                <a:gd name="connsiteX170" fmla="*/ 2307800 w 5535001"/>
                <a:gd name="connsiteY170" fmla="*/ 625528 h 6250127"/>
                <a:gd name="connsiteX171" fmla="*/ 2278351 w 5535001"/>
                <a:gd name="connsiteY171" fmla="*/ 629559 h 6250127"/>
                <a:gd name="connsiteX172" fmla="*/ 2249127 w 5535001"/>
                <a:gd name="connsiteY172" fmla="*/ 634710 h 6250127"/>
                <a:gd name="connsiteX173" fmla="*/ 1796096 w 5535001"/>
                <a:gd name="connsiteY173" fmla="*/ 781726 h 6250127"/>
                <a:gd name="connsiteX174" fmla="*/ 1370833 w 5535001"/>
                <a:gd name="connsiteY174" fmla="*/ 1048663 h 6250127"/>
                <a:gd name="connsiteX175" fmla="*/ 959790 w 5535001"/>
                <a:gd name="connsiteY175" fmla="*/ 1390844 h 6250127"/>
                <a:gd name="connsiteX176" fmla="*/ 749062 w 5535001"/>
                <a:gd name="connsiteY176" fmla="*/ 1577611 h 6250127"/>
                <a:gd name="connsiteX177" fmla="*/ 524786 w 5535001"/>
                <a:gd name="connsiteY177" fmla="*/ 1763145 h 6250127"/>
                <a:gd name="connsiteX178" fmla="*/ 84071 w 5535001"/>
                <a:gd name="connsiteY178" fmla="*/ 2098496 h 6250127"/>
                <a:gd name="connsiteX179" fmla="*/ 0 w 5535001"/>
                <a:gd name="connsiteY179" fmla="*/ 2168094 h 6250127"/>
                <a:gd name="connsiteX180" fmla="*/ 0 w 5535001"/>
                <a:gd name="connsiteY180" fmla="*/ 1576676 h 6250127"/>
                <a:gd name="connsiteX181" fmla="*/ 174655 w 5535001"/>
                <a:gd name="connsiteY181" fmla="*/ 1387597 h 6250127"/>
                <a:gd name="connsiteX182" fmla="*/ 363661 w 5535001"/>
                <a:gd name="connsiteY182" fmla="*/ 1188626 h 6250127"/>
                <a:gd name="connsiteX183" fmla="*/ 458052 w 5535001"/>
                <a:gd name="connsiteY183" fmla="*/ 1086397 h 6250127"/>
                <a:gd name="connsiteX184" fmla="*/ 557257 w 5535001"/>
                <a:gd name="connsiteY184" fmla="*/ 981593 h 6250127"/>
                <a:gd name="connsiteX185" fmla="*/ 994165 w 5535001"/>
                <a:gd name="connsiteY185" fmla="*/ 578389 h 6250127"/>
                <a:gd name="connsiteX186" fmla="*/ 1520873 w 5535001"/>
                <a:gd name="connsiteY186" fmla="*/ 237215 h 6250127"/>
                <a:gd name="connsiteX187" fmla="*/ 2141748 w 5535001"/>
                <a:gd name="connsiteY187" fmla="*/ 31190 h 6250127"/>
                <a:gd name="connsiteX188" fmla="*/ 2182505 w 5535001"/>
                <a:gd name="connsiteY188" fmla="*/ 24360 h 6250127"/>
                <a:gd name="connsiteX189" fmla="*/ 2223374 w 5535001"/>
                <a:gd name="connsiteY189" fmla="*/ 18873 h 6250127"/>
                <a:gd name="connsiteX190" fmla="*/ 2264355 w 5535001"/>
                <a:gd name="connsiteY190" fmla="*/ 13611 h 6250127"/>
                <a:gd name="connsiteX191" fmla="*/ 2305336 w 5535001"/>
                <a:gd name="connsiteY191" fmla="*/ 9580 h 6250127"/>
                <a:gd name="connsiteX192" fmla="*/ 2387410 w 5535001"/>
                <a:gd name="connsiteY192" fmla="*/ 3645 h 6250127"/>
                <a:gd name="connsiteX193" fmla="*/ 2469373 w 5535001"/>
                <a:gd name="connsiteY193" fmla="*/ 622 h 62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5535001" h="6250127">
                  <a:moveTo>
                    <a:pt x="2510242" y="174"/>
                  </a:moveTo>
                  <a:cubicBezTo>
                    <a:pt x="2523902" y="-50"/>
                    <a:pt x="2537562" y="-162"/>
                    <a:pt x="2550551" y="510"/>
                  </a:cubicBezTo>
                  <a:lnTo>
                    <a:pt x="2629490" y="3757"/>
                  </a:lnTo>
                  <a:lnTo>
                    <a:pt x="2708317" y="7229"/>
                  </a:lnTo>
                  <a:cubicBezTo>
                    <a:pt x="2734630" y="8572"/>
                    <a:pt x="2760943" y="12155"/>
                    <a:pt x="2787256" y="14619"/>
                  </a:cubicBezTo>
                  <a:cubicBezTo>
                    <a:pt x="2997536" y="34885"/>
                    <a:pt x="3207144" y="77994"/>
                    <a:pt x="3408467" y="145064"/>
                  </a:cubicBezTo>
                  <a:lnTo>
                    <a:pt x="3557723" y="199593"/>
                  </a:lnTo>
                  <a:cubicBezTo>
                    <a:pt x="3570264" y="203848"/>
                    <a:pt x="3582245" y="209447"/>
                    <a:pt x="3594337" y="214597"/>
                  </a:cubicBezTo>
                  <a:lnTo>
                    <a:pt x="3630616" y="230385"/>
                  </a:lnTo>
                  <a:lnTo>
                    <a:pt x="3703172" y="262073"/>
                  </a:lnTo>
                  <a:cubicBezTo>
                    <a:pt x="3715265" y="267335"/>
                    <a:pt x="3727358" y="272598"/>
                    <a:pt x="3739003" y="278756"/>
                  </a:cubicBezTo>
                  <a:cubicBezTo>
                    <a:pt x="3744937" y="281667"/>
                    <a:pt x="3750984" y="284131"/>
                    <a:pt x="3756806" y="287266"/>
                  </a:cubicBezTo>
                  <a:cubicBezTo>
                    <a:pt x="3762517" y="290513"/>
                    <a:pt x="3768115" y="294208"/>
                    <a:pt x="3773714" y="297567"/>
                  </a:cubicBezTo>
                  <a:lnTo>
                    <a:pt x="3840784" y="339332"/>
                  </a:lnTo>
                  <a:cubicBezTo>
                    <a:pt x="3851869" y="346386"/>
                    <a:pt x="3863290" y="352881"/>
                    <a:pt x="3873927" y="360495"/>
                  </a:cubicBezTo>
                  <a:lnTo>
                    <a:pt x="3906062" y="383001"/>
                  </a:lnTo>
                  <a:lnTo>
                    <a:pt x="3969662" y="428572"/>
                  </a:lnTo>
                  <a:cubicBezTo>
                    <a:pt x="4137281" y="552188"/>
                    <a:pt x="4285417" y="693270"/>
                    <a:pt x="4423029" y="837600"/>
                  </a:cubicBezTo>
                  <a:cubicBezTo>
                    <a:pt x="4440160" y="855739"/>
                    <a:pt x="4457404" y="873766"/>
                    <a:pt x="4474647" y="891569"/>
                  </a:cubicBezTo>
                  <a:lnTo>
                    <a:pt x="4524250" y="946883"/>
                  </a:lnTo>
                  <a:lnTo>
                    <a:pt x="4573965" y="1001748"/>
                  </a:lnTo>
                  <a:cubicBezTo>
                    <a:pt x="4590760" y="1019887"/>
                    <a:pt x="4605988" y="1039146"/>
                    <a:pt x="4622224" y="1057509"/>
                  </a:cubicBezTo>
                  <a:cubicBezTo>
                    <a:pt x="4653911" y="1094907"/>
                    <a:pt x="4686831" y="1131409"/>
                    <a:pt x="4717510" y="1169143"/>
                  </a:cubicBezTo>
                  <a:cubicBezTo>
                    <a:pt x="4733186" y="1187730"/>
                    <a:pt x="4748862" y="1206430"/>
                    <a:pt x="4764986" y="1224681"/>
                  </a:cubicBezTo>
                  <a:cubicBezTo>
                    <a:pt x="4780886" y="1243044"/>
                    <a:pt x="4797233" y="1261071"/>
                    <a:pt x="4813021" y="1279994"/>
                  </a:cubicBezTo>
                  <a:cubicBezTo>
                    <a:pt x="4877292" y="1354230"/>
                    <a:pt x="4941339" y="1428914"/>
                    <a:pt x="5001915" y="1506846"/>
                  </a:cubicBezTo>
                  <a:cubicBezTo>
                    <a:pt x="5062603" y="1584665"/>
                    <a:pt x="5118252" y="1666739"/>
                    <a:pt x="5170542" y="1751165"/>
                  </a:cubicBezTo>
                  <a:cubicBezTo>
                    <a:pt x="5274898" y="1920240"/>
                    <a:pt x="5363579" y="2101295"/>
                    <a:pt x="5428969" y="2293660"/>
                  </a:cubicBezTo>
                  <a:cubicBezTo>
                    <a:pt x="5494136" y="2485801"/>
                    <a:pt x="5533102" y="2690819"/>
                    <a:pt x="5534893" y="2899307"/>
                  </a:cubicBezTo>
                  <a:cubicBezTo>
                    <a:pt x="5536124" y="3003439"/>
                    <a:pt x="5526831" y="3108132"/>
                    <a:pt x="5508804" y="3211144"/>
                  </a:cubicBezTo>
                  <a:cubicBezTo>
                    <a:pt x="5490441" y="3314157"/>
                    <a:pt x="5462336" y="3415490"/>
                    <a:pt x="5426282" y="3513352"/>
                  </a:cubicBezTo>
                  <a:cubicBezTo>
                    <a:pt x="5363355" y="3684890"/>
                    <a:pt x="5302219" y="3856428"/>
                    <a:pt x="5248250" y="4030542"/>
                  </a:cubicBezTo>
                  <a:lnTo>
                    <a:pt x="5208612" y="4161771"/>
                  </a:lnTo>
                  <a:lnTo>
                    <a:pt x="5170318" y="4294680"/>
                  </a:lnTo>
                  <a:lnTo>
                    <a:pt x="5132248" y="4430164"/>
                  </a:lnTo>
                  <a:lnTo>
                    <a:pt x="5112765" y="4498914"/>
                  </a:lnTo>
                  <a:lnTo>
                    <a:pt x="5091715" y="4569119"/>
                  </a:lnTo>
                  <a:cubicBezTo>
                    <a:pt x="5085221" y="4592297"/>
                    <a:pt x="5076823" y="4616482"/>
                    <a:pt x="5068985" y="4640220"/>
                  </a:cubicBezTo>
                  <a:cubicBezTo>
                    <a:pt x="5060699" y="4664182"/>
                    <a:pt x="5053981" y="4687807"/>
                    <a:pt x="5043904" y="4712105"/>
                  </a:cubicBezTo>
                  <a:lnTo>
                    <a:pt x="5015799" y="4784438"/>
                  </a:lnTo>
                  <a:cubicBezTo>
                    <a:pt x="5005274" y="4808511"/>
                    <a:pt x="4993965" y="4832473"/>
                    <a:pt x="4982880" y="4856435"/>
                  </a:cubicBezTo>
                  <a:cubicBezTo>
                    <a:pt x="4936524" y="4951273"/>
                    <a:pt x="4881099" y="5044096"/>
                    <a:pt x="4817276" y="5125275"/>
                  </a:cubicBezTo>
                  <a:cubicBezTo>
                    <a:pt x="4755244" y="5208805"/>
                    <a:pt x="4686943" y="5282817"/>
                    <a:pt x="4618753" y="5355374"/>
                  </a:cubicBezTo>
                  <a:cubicBezTo>
                    <a:pt x="4602069" y="5374073"/>
                    <a:pt x="4584154" y="5391092"/>
                    <a:pt x="4566575" y="5408560"/>
                  </a:cubicBezTo>
                  <a:lnTo>
                    <a:pt x="4513837" y="5461186"/>
                  </a:lnTo>
                  <a:cubicBezTo>
                    <a:pt x="4496593" y="5479101"/>
                    <a:pt x="4477894" y="5495560"/>
                    <a:pt x="4459531" y="5512580"/>
                  </a:cubicBezTo>
                  <a:lnTo>
                    <a:pt x="4404554" y="5563526"/>
                  </a:lnTo>
                  <a:cubicBezTo>
                    <a:pt x="4386527" y="5580770"/>
                    <a:pt x="4366932" y="5596670"/>
                    <a:pt x="4348009" y="5613017"/>
                  </a:cubicBezTo>
                  <a:lnTo>
                    <a:pt x="4290568" y="5661948"/>
                  </a:lnTo>
                  <a:lnTo>
                    <a:pt x="4276124" y="5674153"/>
                  </a:lnTo>
                  <a:lnTo>
                    <a:pt x="4261120" y="5685798"/>
                  </a:lnTo>
                  <a:lnTo>
                    <a:pt x="4231112" y="5708976"/>
                  </a:lnTo>
                  <a:lnTo>
                    <a:pt x="4170984" y="5755443"/>
                  </a:lnTo>
                  <a:cubicBezTo>
                    <a:pt x="4130227" y="5785563"/>
                    <a:pt x="4087790" y="5813892"/>
                    <a:pt x="4046025" y="5843228"/>
                  </a:cubicBezTo>
                  <a:cubicBezTo>
                    <a:pt x="4002917" y="5870437"/>
                    <a:pt x="3959248" y="5897309"/>
                    <a:pt x="3915356" y="5923735"/>
                  </a:cubicBezTo>
                  <a:cubicBezTo>
                    <a:pt x="3737659" y="6026299"/>
                    <a:pt x="3544847" y="6106022"/>
                    <a:pt x="3346323" y="6158872"/>
                  </a:cubicBezTo>
                  <a:cubicBezTo>
                    <a:pt x="3147800" y="6211946"/>
                    <a:pt x="2944462" y="6239714"/>
                    <a:pt x="2743476" y="6247328"/>
                  </a:cubicBezTo>
                  <a:lnTo>
                    <a:pt x="2668120" y="6249344"/>
                  </a:lnTo>
                  <a:lnTo>
                    <a:pt x="2630498" y="6250127"/>
                  </a:lnTo>
                  <a:lnTo>
                    <a:pt x="2592988" y="6249568"/>
                  </a:lnTo>
                  <a:lnTo>
                    <a:pt x="2518080" y="6247777"/>
                  </a:lnTo>
                  <a:cubicBezTo>
                    <a:pt x="2493110" y="6247105"/>
                    <a:pt x="2468365" y="6246881"/>
                    <a:pt x="2442948" y="6244529"/>
                  </a:cubicBezTo>
                  <a:cubicBezTo>
                    <a:pt x="2392337" y="6240722"/>
                    <a:pt x="2341950" y="6237699"/>
                    <a:pt x="2291676" y="6232213"/>
                  </a:cubicBezTo>
                  <a:lnTo>
                    <a:pt x="2141412" y="6212394"/>
                  </a:lnTo>
                  <a:lnTo>
                    <a:pt x="1992715" y="6184961"/>
                  </a:lnTo>
                  <a:cubicBezTo>
                    <a:pt x="1943561" y="6173988"/>
                    <a:pt x="1894630" y="6162231"/>
                    <a:pt x="1845811" y="6151034"/>
                  </a:cubicBezTo>
                  <a:cubicBezTo>
                    <a:pt x="1797215" y="6138829"/>
                    <a:pt x="1749180" y="6123938"/>
                    <a:pt x="1701033" y="6110724"/>
                  </a:cubicBezTo>
                  <a:cubicBezTo>
                    <a:pt x="1676847" y="6104566"/>
                    <a:pt x="1653334" y="6095833"/>
                    <a:pt x="1629484" y="6088219"/>
                  </a:cubicBezTo>
                  <a:lnTo>
                    <a:pt x="1558383" y="6064929"/>
                  </a:lnTo>
                  <a:cubicBezTo>
                    <a:pt x="1369713" y="6000210"/>
                    <a:pt x="1186978" y="5921271"/>
                    <a:pt x="1011968" y="5828896"/>
                  </a:cubicBezTo>
                  <a:cubicBezTo>
                    <a:pt x="837071" y="5736408"/>
                    <a:pt x="668556" y="5631940"/>
                    <a:pt x="511237" y="5512356"/>
                  </a:cubicBezTo>
                  <a:cubicBezTo>
                    <a:pt x="471152" y="5483468"/>
                    <a:pt x="433642" y="5451220"/>
                    <a:pt x="395572" y="5419757"/>
                  </a:cubicBezTo>
                  <a:cubicBezTo>
                    <a:pt x="356831" y="5388965"/>
                    <a:pt x="321112" y="5354926"/>
                    <a:pt x="284722" y="5321559"/>
                  </a:cubicBezTo>
                  <a:lnTo>
                    <a:pt x="257513" y="5296477"/>
                  </a:lnTo>
                  <a:lnTo>
                    <a:pt x="243853" y="5283937"/>
                  </a:lnTo>
                  <a:lnTo>
                    <a:pt x="230752" y="5270836"/>
                  </a:lnTo>
                  <a:lnTo>
                    <a:pt x="178574" y="5218322"/>
                  </a:lnTo>
                  <a:cubicBezTo>
                    <a:pt x="161331" y="5200631"/>
                    <a:pt x="143191" y="5183948"/>
                    <a:pt x="126508" y="5165584"/>
                  </a:cubicBezTo>
                  <a:lnTo>
                    <a:pt x="76345" y="5111167"/>
                  </a:lnTo>
                  <a:cubicBezTo>
                    <a:pt x="59774" y="5092916"/>
                    <a:pt x="42530" y="5075112"/>
                    <a:pt x="26407" y="5056413"/>
                  </a:cubicBezTo>
                  <a:lnTo>
                    <a:pt x="0" y="5024776"/>
                  </a:lnTo>
                  <a:lnTo>
                    <a:pt x="0" y="4492798"/>
                  </a:lnTo>
                  <a:lnTo>
                    <a:pt x="28534" y="4537879"/>
                  </a:lnTo>
                  <a:cubicBezTo>
                    <a:pt x="41299" y="4556130"/>
                    <a:pt x="54175" y="4574382"/>
                    <a:pt x="66604" y="4592745"/>
                  </a:cubicBezTo>
                  <a:lnTo>
                    <a:pt x="104114" y="4647834"/>
                  </a:lnTo>
                  <a:lnTo>
                    <a:pt x="143751" y="4701580"/>
                  </a:lnTo>
                  <a:cubicBezTo>
                    <a:pt x="156964" y="4719495"/>
                    <a:pt x="169728" y="4737746"/>
                    <a:pt x="182717" y="4755773"/>
                  </a:cubicBezTo>
                  <a:lnTo>
                    <a:pt x="223810" y="4808399"/>
                  </a:lnTo>
                  <a:lnTo>
                    <a:pt x="264679" y="4861249"/>
                  </a:lnTo>
                  <a:cubicBezTo>
                    <a:pt x="278563" y="4878717"/>
                    <a:pt x="293455" y="4895288"/>
                    <a:pt x="307788" y="4912420"/>
                  </a:cubicBezTo>
                  <a:lnTo>
                    <a:pt x="351232" y="4963254"/>
                  </a:lnTo>
                  <a:cubicBezTo>
                    <a:pt x="365788" y="4980162"/>
                    <a:pt x="381688" y="4995837"/>
                    <a:pt x="397028" y="5012185"/>
                  </a:cubicBezTo>
                  <a:lnTo>
                    <a:pt x="443496" y="5060444"/>
                  </a:lnTo>
                  <a:lnTo>
                    <a:pt x="455140" y="5072537"/>
                  </a:lnTo>
                  <a:lnTo>
                    <a:pt x="467345" y="5083958"/>
                  </a:lnTo>
                  <a:lnTo>
                    <a:pt x="491755" y="5106912"/>
                  </a:lnTo>
                  <a:lnTo>
                    <a:pt x="540686" y="5152819"/>
                  </a:lnTo>
                  <a:lnTo>
                    <a:pt x="552890" y="5164353"/>
                  </a:lnTo>
                  <a:lnTo>
                    <a:pt x="565655" y="5175214"/>
                  </a:lnTo>
                  <a:lnTo>
                    <a:pt x="591072" y="5197048"/>
                  </a:lnTo>
                  <a:cubicBezTo>
                    <a:pt x="624999" y="5226160"/>
                    <a:pt x="658366" y="5256056"/>
                    <a:pt x="694197" y="5283041"/>
                  </a:cubicBezTo>
                  <a:cubicBezTo>
                    <a:pt x="834272" y="5394675"/>
                    <a:pt x="985207" y="5493881"/>
                    <a:pt x="1146221" y="5573716"/>
                  </a:cubicBezTo>
                  <a:cubicBezTo>
                    <a:pt x="1307122" y="5653774"/>
                    <a:pt x="1476869" y="5715918"/>
                    <a:pt x="1650982" y="5758130"/>
                  </a:cubicBezTo>
                  <a:lnTo>
                    <a:pt x="1716485" y="5772798"/>
                  </a:lnTo>
                  <a:cubicBezTo>
                    <a:pt x="1738431" y="5777390"/>
                    <a:pt x="1759929" y="5783100"/>
                    <a:pt x="1782211" y="5786235"/>
                  </a:cubicBezTo>
                  <a:lnTo>
                    <a:pt x="1848386" y="5796984"/>
                  </a:lnTo>
                  <a:lnTo>
                    <a:pt x="1881417" y="5802359"/>
                  </a:lnTo>
                  <a:cubicBezTo>
                    <a:pt x="1892390" y="5804151"/>
                    <a:pt x="1903363" y="5806054"/>
                    <a:pt x="1914560" y="5807061"/>
                  </a:cubicBezTo>
                  <a:cubicBezTo>
                    <a:pt x="1959012" y="5811765"/>
                    <a:pt x="2003241" y="5817251"/>
                    <a:pt x="2047469" y="5821282"/>
                  </a:cubicBezTo>
                  <a:lnTo>
                    <a:pt x="2180601" y="5828896"/>
                  </a:lnTo>
                  <a:lnTo>
                    <a:pt x="2313622" y="5830463"/>
                  </a:lnTo>
                  <a:cubicBezTo>
                    <a:pt x="2335680" y="5830799"/>
                    <a:pt x="2357962" y="5829008"/>
                    <a:pt x="2380021" y="5828448"/>
                  </a:cubicBezTo>
                  <a:lnTo>
                    <a:pt x="2446195" y="5826433"/>
                  </a:lnTo>
                  <a:cubicBezTo>
                    <a:pt x="2468029" y="5826208"/>
                    <a:pt x="2490647" y="5824193"/>
                    <a:pt x="2513041" y="5822737"/>
                  </a:cubicBezTo>
                  <a:lnTo>
                    <a:pt x="2580111" y="5818258"/>
                  </a:lnTo>
                  <a:lnTo>
                    <a:pt x="2613590" y="5816355"/>
                  </a:lnTo>
                  <a:lnTo>
                    <a:pt x="2646845" y="5813108"/>
                  </a:lnTo>
                  <a:cubicBezTo>
                    <a:pt x="2669016" y="5810869"/>
                    <a:pt x="2691074" y="5808741"/>
                    <a:pt x="2713244" y="5806838"/>
                  </a:cubicBezTo>
                  <a:cubicBezTo>
                    <a:pt x="2889933" y="5789371"/>
                    <a:pt x="3062815" y="5762050"/>
                    <a:pt x="3230882" y="5721292"/>
                  </a:cubicBezTo>
                  <a:cubicBezTo>
                    <a:pt x="3398837" y="5680423"/>
                    <a:pt x="3562426" y="5626902"/>
                    <a:pt x="3720416" y="5556472"/>
                  </a:cubicBezTo>
                  <a:cubicBezTo>
                    <a:pt x="3759381" y="5537997"/>
                    <a:pt x="3798347" y="5518962"/>
                    <a:pt x="3837425" y="5499927"/>
                  </a:cubicBezTo>
                  <a:cubicBezTo>
                    <a:pt x="3875271" y="5478765"/>
                    <a:pt x="3913900" y="5458610"/>
                    <a:pt x="3951634" y="5436552"/>
                  </a:cubicBezTo>
                  <a:lnTo>
                    <a:pt x="4007284" y="5401841"/>
                  </a:lnTo>
                  <a:lnTo>
                    <a:pt x="4035164" y="5384374"/>
                  </a:lnTo>
                  <a:lnTo>
                    <a:pt x="4049049" y="5375640"/>
                  </a:lnTo>
                  <a:lnTo>
                    <a:pt x="4062485" y="5366123"/>
                  </a:lnTo>
                  <a:lnTo>
                    <a:pt x="4116567" y="5328277"/>
                  </a:lnTo>
                  <a:cubicBezTo>
                    <a:pt x="4134594" y="5315624"/>
                    <a:pt x="4152957" y="5303420"/>
                    <a:pt x="4169976" y="5289199"/>
                  </a:cubicBezTo>
                  <a:lnTo>
                    <a:pt x="4222042" y="5247994"/>
                  </a:lnTo>
                  <a:cubicBezTo>
                    <a:pt x="4239398" y="5234222"/>
                    <a:pt x="4256865" y="5220562"/>
                    <a:pt x="4273213" y="5205558"/>
                  </a:cubicBezTo>
                  <a:lnTo>
                    <a:pt x="4323151" y="5161329"/>
                  </a:lnTo>
                  <a:cubicBezTo>
                    <a:pt x="4339611" y="5146437"/>
                    <a:pt x="4356631" y="5131881"/>
                    <a:pt x="4371971" y="5116093"/>
                  </a:cubicBezTo>
                  <a:cubicBezTo>
                    <a:pt x="4435457" y="5054398"/>
                    <a:pt x="4496258" y="4991135"/>
                    <a:pt x="4546868" y="4924400"/>
                  </a:cubicBezTo>
                  <a:cubicBezTo>
                    <a:pt x="4600054" y="4858450"/>
                    <a:pt x="4640699" y="4788916"/>
                    <a:pt x="4675634" y="4715352"/>
                  </a:cubicBezTo>
                  <a:lnTo>
                    <a:pt x="4700155" y="4659255"/>
                  </a:lnTo>
                  <a:lnTo>
                    <a:pt x="4721206" y="4600135"/>
                  </a:lnTo>
                  <a:cubicBezTo>
                    <a:pt x="4728707" y="4580988"/>
                    <a:pt x="4733970" y="4559266"/>
                    <a:pt x="4740465" y="4538887"/>
                  </a:cubicBezTo>
                  <a:cubicBezTo>
                    <a:pt x="4746623" y="4518061"/>
                    <a:pt x="4753005" y="4497906"/>
                    <a:pt x="4758492" y="4475848"/>
                  </a:cubicBezTo>
                  <a:cubicBezTo>
                    <a:pt x="4803168" y="4303637"/>
                    <a:pt x="4840902" y="4115080"/>
                    <a:pt x="4891288" y="3930329"/>
                  </a:cubicBezTo>
                  <a:cubicBezTo>
                    <a:pt x="4940891" y="3744906"/>
                    <a:pt x="5000235" y="3562059"/>
                    <a:pt x="5066298" y="3382235"/>
                  </a:cubicBezTo>
                  <a:cubicBezTo>
                    <a:pt x="5124186" y="3226932"/>
                    <a:pt x="5154530" y="3064015"/>
                    <a:pt x="5156994" y="2898635"/>
                  </a:cubicBezTo>
                  <a:cubicBezTo>
                    <a:pt x="5159681" y="2733255"/>
                    <a:pt x="5132920" y="2565636"/>
                    <a:pt x="5083317" y="2402047"/>
                  </a:cubicBezTo>
                  <a:cubicBezTo>
                    <a:pt x="5033938" y="2238123"/>
                    <a:pt x="4960150" y="2079013"/>
                    <a:pt x="4871022" y="1926958"/>
                  </a:cubicBezTo>
                  <a:cubicBezTo>
                    <a:pt x="4826570" y="1850818"/>
                    <a:pt x="4777415" y="1776918"/>
                    <a:pt x="4727028" y="1703577"/>
                  </a:cubicBezTo>
                  <a:cubicBezTo>
                    <a:pt x="4676418" y="1630349"/>
                    <a:pt x="4622784" y="1558464"/>
                    <a:pt x="4563776" y="1490834"/>
                  </a:cubicBezTo>
                  <a:cubicBezTo>
                    <a:pt x="4503647" y="1423764"/>
                    <a:pt x="4439041" y="1359157"/>
                    <a:pt x="4370291" y="1300596"/>
                  </a:cubicBezTo>
                  <a:cubicBezTo>
                    <a:pt x="4336812" y="1270141"/>
                    <a:pt x="4301541" y="1242148"/>
                    <a:pt x="4266046" y="1214491"/>
                  </a:cubicBezTo>
                  <a:cubicBezTo>
                    <a:pt x="4248355" y="1200607"/>
                    <a:pt x="4230776" y="1186611"/>
                    <a:pt x="4212973" y="1173062"/>
                  </a:cubicBezTo>
                  <a:cubicBezTo>
                    <a:pt x="4194722" y="1160074"/>
                    <a:pt x="4176359" y="1147197"/>
                    <a:pt x="4157995" y="1134545"/>
                  </a:cubicBezTo>
                  <a:cubicBezTo>
                    <a:pt x="4011426" y="1031980"/>
                    <a:pt x="3855004" y="948562"/>
                    <a:pt x="3697126" y="881044"/>
                  </a:cubicBezTo>
                  <a:lnTo>
                    <a:pt x="3637670" y="856747"/>
                  </a:lnTo>
                  <a:lnTo>
                    <a:pt x="3608222" y="844318"/>
                  </a:lnTo>
                  <a:cubicBezTo>
                    <a:pt x="3598480" y="840063"/>
                    <a:pt x="3588179" y="837040"/>
                    <a:pt x="3578214" y="833457"/>
                  </a:cubicBezTo>
                  <a:lnTo>
                    <a:pt x="3518309" y="812294"/>
                  </a:lnTo>
                  <a:cubicBezTo>
                    <a:pt x="3513383" y="810503"/>
                    <a:pt x="3508344" y="808823"/>
                    <a:pt x="3503417" y="806920"/>
                  </a:cubicBezTo>
                  <a:cubicBezTo>
                    <a:pt x="3498603" y="804792"/>
                    <a:pt x="3494236" y="801993"/>
                    <a:pt x="3489533" y="799642"/>
                  </a:cubicBezTo>
                  <a:cubicBezTo>
                    <a:pt x="3480240" y="794827"/>
                    <a:pt x="3470498" y="791020"/>
                    <a:pt x="3460869" y="787101"/>
                  </a:cubicBezTo>
                  <a:lnTo>
                    <a:pt x="3402980" y="763475"/>
                  </a:lnTo>
                  <a:lnTo>
                    <a:pt x="3374092" y="751606"/>
                  </a:lnTo>
                  <a:cubicBezTo>
                    <a:pt x="3364462" y="747688"/>
                    <a:pt x="3354945" y="743433"/>
                    <a:pt x="3344980" y="740409"/>
                  </a:cubicBezTo>
                  <a:lnTo>
                    <a:pt x="3226627" y="700772"/>
                  </a:lnTo>
                  <a:cubicBezTo>
                    <a:pt x="3067405" y="652849"/>
                    <a:pt x="2902697" y="625192"/>
                    <a:pt x="2735750" y="614667"/>
                  </a:cubicBezTo>
                  <a:cubicBezTo>
                    <a:pt x="2714811" y="613435"/>
                    <a:pt x="2694209" y="610860"/>
                    <a:pt x="2673158" y="610412"/>
                  </a:cubicBezTo>
                  <a:lnTo>
                    <a:pt x="2610119" y="609628"/>
                  </a:lnTo>
                  <a:lnTo>
                    <a:pt x="2547080" y="608620"/>
                  </a:lnTo>
                  <a:cubicBezTo>
                    <a:pt x="2536443" y="608173"/>
                    <a:pt x="2526365" y="608397"/>
                    <a:pt x="2516400" y="608844"/>
                  </a:cubicBezTo>
                  <a:lnTo>
                    <a:pt x="2486280" y="609740"/>
                  </a:lnTo>
                  <a:cubicBezTo>
                    <a:pt x="2466125" y="609852"/>
                    <a:pt x="2446307" y="611868"/>
                    <a:pt x="2426376" y="613099"/>
                  </a:cubicBezTo>
                  <a:cubicBezTo>
                    <a:pt x="2406333" y="613995"/>
                    <a:pt x="2386627" y="616458"/>
                    <a:pt x="2366920" y="618474"/>
                  </a:cubicBezTo>
                  <a:cubicBezTo>
                    <a:pt x="2357066" y="619482"/>
                    <a:pt x="2347101" y="620153"/>
                    <a:pt x="2337248" y="621497"/>
                  </a:cubicBezTo>
                  <a:lnTo>
                    <a:pt x="2307800" y="625528"/>
                  </a:lnTo>
                  <a:lnTo>
                    <a:pt x="2278351" y="629559"/>
                  </a:lnTo>
                  <a:lnTo>
                    <a:pt x="2249127" y="634710"/>
                  </a:lnTo>
                  <a:cubicBezTo>
                    <a:pt x="2093377" y="661918"/>
                    <a:pt x="1942329" y="710849"/>
                    <a:pt x="1796096" y="781726"/>
                  </a:cubicBezTo>
                  <a:cubicBezTo>
                    <a:pt x="1649751" y="852268"/>
                    <a:pt x="1508892" y="944307"/>
                    <a:pt x="1370833" y="1048663"/>
                  </a:cubicBezTo>
                  <a:cubicBezTo>
                    <a:pt x="1232774" y="1153244"/>
                    <a:pt x="1097290" y="1269917"/>
                    <a:pt x="959790" y="1390844"/>
                  </a:cubicBezTo>
                  <a:lnTo>
                    <a:pt x="749062" y="1577611"/>
                  </a:lnTo>
                  <a:cubicBezTo>
                    <a:pt x="674602" y="1642329"/>
                    <a:pt x="599806" y="1704137"/>
                    <a:pt x="524786" y="1763145"/>
                  </a:cubicBezTo>
                  <a:cubicBezTo>
                    <a:pt x="374858" y="1881498"/>
                    <a:pt x="223810" y="1987422"/>
                    <a:pt x="84071" y="2098496"/>
                  </a:cubicBezTo>
                  <a:lnTo>
                    <a:pt x="0" y="2168094"/>
                  </a:lnTo>
                  <a:lnTo>
                    <a:pt x="0" y="1576676"/>
                  </a:lnTo>
                  <a:lnTo>
                    <a:pt x="174655" y="1387597"/>
                  </a:lnTo>
                  <a:cubicBezTo>
                    <a:pt x="238926" y="1320079"/>
                    <a:pt x="302749" y="1254577"/>
                    <a:pt x="363661" y="1188626"/>
                  </a:cubicBezTo>
                  <a:lnTo>
                    <a:pt x="458052" y="1086397"/>
                  </a:lnTo>
                  <a:cubicBezTo>
                    <a:pt x="490635" y="1051351"/>
                    <a:pt x="523666" y="1016416"/>
                    <a:pt x="557257" y="981593"/>
                  </a:cubicBezTo>
                  <a:cubicBezTo>
                    <a:pt x="691510" y="842414"/>
                    <a:pt x="835055" y="705699"/>
                    <a:pt x="994165" y="578389"/>
                  </a:cubicBezTo>
                  <a:cubicBezTo>
                    <a:pt x="1152939" y="451190"/>
                    <a:pt x="1328060" y="333398"/>
                    <a:pt x="1520873" y="237215"/>
                  </a:cubicBezTo>
                  <a:cubicBezTo>
                    <a:pt x="1713238" y="141033"/>
                    <a:pt x="1924302" y="68028"/>
                    <a:pt x="2141748" y="31190"/>
                  </a:cubicBezTo>
                  <a:lnTo>
                    <a:pt x="2182505" y="24360"/>
                  </a:lnTo>
                  <a:cubicBezTo>
                    <a:pt x="2196165" y="22344"/>
                    <a:pt x="2209826" y="20665"/>
                    <a:pt x="2223374" y="18873"/>
                  </a:cubicBezTo>
                  <a:lnTo>
                    <a:pt x="2264355" y="13611"/>
                  </a:lnTo>
                  <a:cubicBezTo>
                    <a:pt x="2278015" y="11931"/>
                    <a:pt x="2291676" y="10924"/>
                    <a:pt x="2305336" y="9580"/>
                  </a:cubicBezTo>
                  <a:cubicBezTo>
                    <a:pt x="2332657" y="7229"/>
                    <a:pt x="2360090" y="4653"/>
                    <a:pt x="2387410" y="3645"/>
                  </a:cubicBezTo>
                  <a:cubicBezTo>
                    <a:pt x="2414731" y="2414"/>
                    <a:pt x="2442164" y="510"/>
                    <a:pt x="2469373" y="622"/>
                  </a:cubicBezTo>
                  <a:close/>
                </a:path>
              </a:pathLst>
            </a:custGeom>
            <a:gradFill>
              <a:gsLst>
                <a:gs pos="37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67C4629D-4AB7-48D4-A61B-1AE1837A78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646908" cy="6130481"/>
            </a:xfrm>
            <a:custGeom>
              <a:avLst/>
              <a:gdLst>
                <a:gd name="connsiteX0" fmla="*/ 2616837 w 5646908"/>
                <a:gd name="connsiteY0" fmla="*/ 0 h 6130481"/>
                <a:gd name="connsiteX1" fmla="*/ 4918721 w 5646908"/>
                <a:gd name="connsiteY1" fmla="*/ 1134258 h 6130481"/>
                <a:gd name="connsiteX2" fmla="*/ 5539036 w 5646908"/>
                <a:gd name="connsiteY2" fmla="*/ 3362353 h 6130481"/>
                <a:gd name="connsiteX3" fmla="*/ 4712024 w 5646908"/>
                <a:gd name="connsiteY3" fmla="*/ 5293280 h 6130481"/>
                <a:gd name="connsiteX4" fmla="*/ 2547864 w 5646908"/>
                <a:gd name="connsiteY4" fmla="*/ 6130481 h 6130481"/>
                <a:gd name="connsiteX5" fmla="*/ 263223 w 5646908"/>
                <a:gd name="connsiteY5" fmla="*/ 5212325 h 6130481"/>
                <a:gd name="connsiteX6" fmla="*/ 49974 w 5646908"/>
                <a:gd name="connsiteY6" fmla="*/ 4985345 h 6130481"/>
                <a:gd name="connsiteX7" fmla="*/ 0 w 5646908"/>
                <a:gd name="connsiteY7" fmla="*/ 4920618 h 6130481"/>
                <a:gd name="connsiteX8" fmla="*/ 0 w 5646908"/>
                <a:gd name="connsiteY8" fmla="*/ 3760303 h 6130481"/>
                <a:gd name="connsiteX9" fmla="*/ 80488 w 5646908"/>
                <a:gd name="connsiteY9" fmla="*/ 3974159 h 6130481"/>
                <a:gd name="connsiteX10" fmla="*/ 664748 w 5646908"/>
                <a:gd name="connsiteY10" fmla="*/ 4813600 h 6130481"/>
                <a:gd name="connsiteX11" fmla="*/ 2548087 w 5646908"/>
                <a:gd name="connsiteY11" fmla="*/ 5570406 h 6130481"/>
                <a:gd name="connsiteX12" fmla="*/ 3536561 w 5646908"/>
                <a:gd name="connsiteY12" fmla="*/ 5407153 h 6130481"/>
                <a:gd name="connsiteX13" fmla="*/ 4308035 w 5646908"/>
                <a:gd name="connsiteY13" fmla="*/ 4897241 h 6130481"/>
                <a:gd name="connsiteX14" fmla="*/ 4569038 w 5646908"/>
                <a:gd name="connsiteY14" fmla="*/ 4564802 h 6130481"/>
                <a:gd name="connsiteX15" fmla="*/ 4699147 w 5646908"/>
                <a:gd name="connsiteY15" fmla="*/ 4149952 h 6130481"/>
                <a:gd name="connsiteX16" fmla="*/ 5003034 w 5646908"/>
                <a:gd name="connsiteY16" fmla="*/ 3168421 h 6130481"/>
                <a:gd name="connsiteX17" fmla="*/ 4994189 w 5646908"/>
                <a:gd name="connsiteY17" fmla="*/ 2321590 h 6130481"/>
                <a:gd name="connsiteX18" fmla="*/ 4487860 w 5646908"/>
                <a:gd name="connsiteY18" fmla="*/ 1501856 h 6130481"/>
                <a:gd name="connsiteX19" fmla="*/ 3640469 w 5646908"/>
                <a:gd name="connsiteY19" fmla="*/ 808425 h 6130481"/>
                <a:gd name="connsiteX20" fmla="*/ 2616837 w 5646908"/>
                <a:gd name="connsiteY20" fmla="*/ 559851 h 6130481"/>
                <a:gd name="connsiteX21" fmla="*/ 1762952 w 5646908"/>
                <a:gd name="connsiteY21" fmla="*/ 812008 h 6130481"/>
                <a:gd name="connsiteX22" fmla="*/ 939635 w 5646908"/>
                <a:gd name="connsiteY22" fmla="*/ 1502976 h 6130481"/>
                <a:gd name="connsiteX23" fmla="*/ 585250 w 5646908"/>
                <a:gd name="connsiteY23" fmla="*/ 1831049 h 6130481"/>
                <a:gd name="connsiteX24" fmla="*/ 40403 w 5646908"/>
                <a:gd name="connsiteY24" fmla="*/ 2389556 h 6130481"/>
                <a:gd name="connsiteX25" fmla="*/ 0 w 5646908"/>
                <a:gd name="connsiteY25" fmla="*/ 2456747 h 6130481"/>
                <a:gd name="connsiteX26" fmla="*/ 0 w 5646908"/>
                <a:gd name="connsiteY26" fmla="*/ 1601114 h 6130481"/>
                <a:gd name="connsiteX27" fmla="*/ 93200 w 5646908"/>
                <a:gd name="connsiteY27" fmla="*/ 1513741 h 6130481"/>
                <a:gd name="connsiteX28" fmla="*/ 535423 w 5646908"/>
                <a:gd name="connsiteY28" fmla="*/ 1107273 h 6130481"/>
                <a:gd name="connsiteX29" fmla="*/ 2616837 w 5646908"/>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646908" h="6130481">
                  <a:moveTo>
                    <a:pt x="2616837" y="0"/>
                  </a:moveTo>
                  <a:cubicBezTo>
                    <a:pt x="3596241" y="0"/>
                    <a:pt x="4322479" y="463445"/>
                    <a:pt x="4918721" y="1134258"/>
                  </a:cubicBezTo>
                  <a:cubicBezTo>
                    <a:pt x="5416317" y="1694109"/>
                    <a:pt x="5857703" y="2516643"/>
                    <a:pt x="5539036" y="3362353"/>
                  </a:cubicBezTo>
                  <a:cubicBezTo>
                    <a:pt x="5111758" y="4496612"/>
                    <a:pt x="5300763" y="4716633"/>
                    <a:pt x="4712024" y="5293280"/>
                  </a:cubicBezTo>
                  <a:cubicBezTo>
                    <a:pt x="4123284" y="5869926"/>
                    <a:pt x="3446201" y="6130481"/>
                    <a:pt x="2547864" y="6130481"/>
                  </a:cubicBezTo>
                  <a:cubicBezTo>
                    <a:pt x="1657476" y="6130481"/>
                    <a:pt x="850619" y="5780127"/>
                    <a:pt x="263223" y="5212325"/>
                  </a:cubicBezTo>
                  <a:cubicBezTo>
                    <a:pt x="188497" y="5140091"/>
                    <a:pt x="117321" y="5064339"/>
                    <a:pt x="49974" y="4985345"/>
                  </a:cubicBezTo>
                  <a:lnTo>
                    <a:pt x="0" y="4920618"/>
                  </a:lnTo>
                  <a:lnTo>
                    <a:pt x="0" y="3760303"/>
                  </a:lnTo>
                  <a:lnTo>
                    <a:pt x="80488" y="3974159"/>
                  </a:lnTo>
                  <a:cubicBezTo>
                    <a:pt x="217875" y="4289243"/>
                    <a:pt x="414383" y="4571632"/>
                    <a:pt x="664748" y="4813600"/>
                  </a:cubicBezTo>
                  <a:cubicBezTo>
                    <a:pt x="1169734" y="5301566"/>
                    <a:pt x="1838644" y="5570406"/>
                    <a:pt x="2548087" y="5570406"/>
                  </a:cubicBezTo>
                  <a:cubicBezTo>
                    <a:pt x="2928786" y="5570406"/>
                    <a:pt x="3252156" y="5516996"/>
                    <a:pt x="3536561" y="5407153"/>
                  </a:cubicBezTo>
                  <a:cubicBezTo>
                    <a:pt x="3815366" y="5299438"/>
                    <a:pt x="4067747" y="5132603"/>
                    <a:pt x="4308035" y="4897241"/>
                  </a:cubicBezTo>
                  <a:cubicBezTo>
                    <a:pt x="4475095" y="4733653"/>
                    <a:pt x="4533767" y="4637358"/>
                    <a:pt x="4569038" y="4564802"/>
                  </a:cubicBezTo>
                  <a:cubicBezTo>
                    <a:pt x="4619313" y="4461453"/>
                    <a:pt x="4652792" y="4330784"/>
                    <a:pt x="4699147" y="4149952"/>
                  </a:cubicBezTo>
                  <a:cubicBezTo>
                    <a:pt x="4758491" y="3918846"/>
                    <a:pt x="4839558" y="3602194"/>
                    <a:pt x="5003034" y="3168421"/>
                  </a:cubicBezTo>
                  <a:cubicBezTo>
                    <a:pt x="5103024" y="2902940"/>
                    <a:pt x="5100112" y="2626037"/>
                    <a:pt x="4994189" y="2321590"/>
                  </a:cubicBezTo>
                  <a:cubicBezTo>
                    <a:pt x="4900470" y="2052526"/>
                    <a:pt x="4725460" y="1769129"/>
                    <a:pt x="4487860" y="1501856"/>
                  </a:cubicBezTo>
                  <a:cubicBezTo>
                    <a:pt x="4210285" y="1189683"/>
                    <a:pt x="3933047" y="962832"/>
                    <a:pt x="3640469" y="808425"/>
                  </a:cubicBezTo>
                  <a:cubicBezTo>
                    <a:pt x="3323369" y="641141"/>
                    <a:pt x="2988578" y="559851"/>
                    <a:pt x="2616837" y="559851"/>
                  </a:cubicBezTo>
                  <a:cubicBezTo>
                    <a:pt x="2315413" y="559851"/>
                    <a:pt x="2044110" y="640134"/>
                    <a:pt x="1762952" y="812008"/>
                  </a:cubicBezTo>
                  <a:cubicBezTo>
                    <a:pt x="1472838" y="989593"/>
                    <a:pt x="1197167" y="1250707"/>
                    <a:pt x="939635" y="1502976"/>
                  </a:cubicBezTo>
                  <a:cubicBezTo>
                    <a:pt x="819379" y="1620769"/>
                    <a:pt x="700355" y="1727700"/>
                    <a:pt x="585250" y="1831049"/>
                  </a:cubicBezTo>
                  <a:cubicBezTo>
                    <a:pt x="362317" y="2031140"/>
                    <a:pt x="169840" y="2204022"/>
                    <a:pt x="40403" y="2389556"/>
                  </a:cubicBezTo>
                  <a:lnTo>
                    <a:pt x="0" y="2456747"/>
                  </a:lnTo>
                  <a:lnTo>
                    <a:pt x="0" y="1601114"/>
                  </a:lnTo>
                  <a:lnTo>
                    <a:pt x="93200" y="1513741"/>
                  </a:lnTo>
                  <a:cubicBezTo>
                    <a:pt x="237107" y="1383294"/>
                    <a:pt x="388238" y="1251435"/>
                    <a:pt x="535423" y="1107273"/>
                  </a:cubicBezTo>
                  <a:cubicBezTo>
                    <a:pt x="1124050" y="530627"/>
                    <a:pt x="1718500" y="0"/>
                    <a:pt x="2616837" y="0"/>
                  </a:cubicBezTo>
                  <a:close/>
                </a:path>
              </a:pathLst>
            </a:custGeom>
            <a:gradFill>
              <a:gsLst>
                <a:gs pos="2000">
                  <a:schemeClr val="bg1">
                    <a:alpha val="10000"/>
                  </a:schemeClr>
                </a:gs>
                <a:gs pos="54000">
                  <a:schemeClr val="accent6">
                    <a:alpha val="10000"/>
                  </a:schemeClr>
                </a:gs>
                <a:gs pos="100000">
                  <a:schemeClr val="bg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E30050-9FC4-4CC7-8C0B-BF5EFD106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517522" cy="6130481"/>
            </a:xfrm>
            <a:custGeom>
              <a:avLst/>
              <a:gdLst>
                <a:gd name="connsiteX0" fmla="*/ 2549095 w 5517522"/>
                <a:gd name="connsiteY0" fmla="*/ 0 h 6130481"/>
                <a:gd name="connsiteX1" fmla="*/ 4804175 w 5517522"/>
                <a:gd name="connsiteY1" fmla="*/ 1134258 h 6130481"/>
                <a:gd name="connsiteX2" fmla="*/ 5411838 w 5517522"/>
                <a:gd name="connsiteY2" fmla="*/ 3362353 h 6130481"/>
                <a:gd name="connsiteX3" fmla="*/ 4601621 w 5517522"/>
                <a:gd name="connsiteY3" fmla="*/ 5293280 h 6130481"/>
                <a:gd name="connsiteX4" fmla="*/ 2481577 w 5517522"/>
                <a:gd name="connsiteY4" fmla="*/ 6130481 h 6130481"/>
                <a:gd name="connsiteX5" fmla="*/ 243517 w 5517522"/>
                <a:gd name="connsiteY5" fmla="*/ 5212325 h 6130481"/>
                <a:gd name="connsiteX6" fmla="*/ 34587 w 5517522"/>
                <a:gd name="connsiteY6" fmla="*/ 4985345 h 6130481"/>
                <a:gd name="connsiteX7" fmla="*/ 0 w 5517522"/>
                <a:gd name="connsiteY7" fmla="*/ 4939620 h 6130481"/>
                <a:gd name="connsiteX8" fmla="*/ 0 w 5517522"/>
                <a:gd name="connsiteY8" fmla="*/ 3335329 h 6130481"/>
                <a:gd name="connsiteX9" fmla="*/ 17141 w 5517522"/>
                <a:gd name="connsiteY9" fmla="*/ 3448738 h 6130481"/>
                <a:gd name="connsiteX10" fmla="*/ 167489 w 5517522"/>
                <a:gd name="connsiteY10" fmla="*/ 3930490 h 6130481"/>
                <a:gd name="connsiteX11" fmla="*/ 715471 w 5517522"/>
                <a:gd name="connsiteY11" fmla="*/ 4734212 h 6130481"/>
                <a:gd name="connsiteX12" fmla="*/ 2481689 w 5517522"/>
                <a:gd name="connsiteY12" fmla="*/ 5458772 h 6130481"/>
                <a:gd name="connsiteX13" fmla="*/ 4126644 w 5517522"/>
                <a:gd name="connsiteY13" fmla="*/ 4818302 h 6130481"/>
                <a:gd name="connsiteX14" fmla="*/ 4360437 w 5517522"/>
                <a:gd name="connsiteY14" fmla="*/ 4516766 h 6130481"/>
                <a:gd name="connsiteX15" fmla="*/ 4480357 w 5517522"/>
                <a:gd name="connsiteY15" fmla="*/ 4122855 h 6130481"/>
                <a:gd name="connsiteX16" fmla="*/ 4781557 w 5517522"/>
                <a:gd name="connsiteY16" fmla="*/ 3129791 h 6130481"/>
                <a:gd name="connsiteX17" fmla="*/ 4771928 w 5517522"/>
                <a:gd name="connsiteY17" fmla="*/ 2357869 h 6130481"/>
                <a:gd name="connsiteX18" fmla="*/ 4297510 w 5517522"/>
                <a:gd name="connsiteY18" fmla="*/ 1575533 h 6130481"/>
                <a:gd name="connsiteX19" fmla="*/ 3498715 w 5517522"/>
                <a:gd name="connsiteY19" fmla="*/ 907071 h 6130481"/>
                <a:gd name="connsiteX20" fmla="*/ 2549095 w 5517522"/>
                <a:gd name="connsiteY20" fmla="*/ 671821 h 6130481"/>
                <a:gd name="connsiteX21" fmla="*/ 985319 w 5517522"/>
                <a:gd name="connsiteY21" fmla="*/ 1582475 h 6130481"/>
                <a:gd name="connsiteX22" fmla="*/ 634628 w 5517522"/>
                <a:gd name="connsiteY22" fmla="*/ 1913907 h 6130481"/>
                <a:gd name="connsiteX23" fmla="*/ 117662 w 5517522"/>
                <a:gd name="connsiteY23" fmla="*/ 2453044 h 6130481"/>
                <a:gd name="connsiteX24" fmla="*/ 2515 w 5517522"/>
                <a:gd name="connsiteY24" fmla="*/ 2685494 h 6130481"/>
                <a:gd name="connsiteX25" fmla="*/ 0 w 5517522"/>
                <a:gd name="connsiteY25" fmla="*/ 2696965 h 6130481"/>
                <a:gd name="connsiteX26" fmla="*/ 0 w 5517522"/>
                <a:gd name="connsiteY26" fmla="*/ 1587383 h 6130481"/>
                <a:gd name="connsiteX27" fmla="*/ 76951 w 5517522"/>
                <a:gd name="connsiteY27" fmla="*/ 1513741 h 6130481"/>
                <a:gd name="connsiteX28" fmla="*/ 510118 w 5517522"/>
                <a:gd name="connsiteY28" fmla="*/ 1107273 h 6130481"/>
                <a:gd name="connsiteX29" fmla="*/ 2549095 w 5517522"/>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522" h="6130481">
                  <a:moveTo>
                    <a:pt x="2549095" y="0"/>
                  </a:moveTo>
                  <a:cubicBezTo>
                    <a:pt x="3508568" y="0"/>
                    <a:pt x="4219915" y="463445"/>
                    <a:pt x="4804175" y="1134258"/>
                  </a:cubicBezTo>
                  <a:cubicBezTo>
                    <a:pt x="5291694" y="1694109"/>
                    <a:pt x="5724011"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335329"/>
                  </a:lnTo>
                  <a:lnTo>
                    <a:pt x="17141" y="3448738"/>
                  </a:lnTo>
                  <a:cubicBezTo>
                    <a:pt x="50676" y="3613558"/>
                    <a:pt x="100867" y="3774516"/>
                    <a:pt x="167489" y="3930490"/>
                  </a:cubicBezTo>
                  <a:cubicBezTo>
                    <a:pt x="296255" y="4232138"/>
                    <a:pt x="480670" y="4502546"/>
                    <a:pt x="715471" y="4734212"/>
                  </a:cubicBezTo>
                  <a:cubicBezTo>
                    <a:pt x="1188993" y="5201464"/>
                    <a:pt x="1816250" y="5458772"/>
                    <a:pt x="2481689" y="5458772"/>
                  </a:cubicBezTo>
                  <a:cubicBezTo>
                    <a:pt x="3185758" y="5458772"/>
                    <a:pt x="3677755" y="5267191"/>
                    <a:pt x="4126644" y="4818302"/>
                  </a:cubicBezTo>
                  <a:cubicBezTo>
                    <a:pt x="4278363" y="4666583"/>
                    <a:pt x="4329982" y="4580701"/>
                    <a:pt x="4360437" y="4516766"/>
                  </a:cubicBezTo>
                  <a:cubicBezTo>
                    <a:pt x="4404890" y="4423495"/>
                    <a:pt x="4436577" y="4297417"/>
                    <a:pt x="4480357" y="4122855"/>
                  </a:cubicBezTo>
                  <a:cubicBezTo>
                    <a:pt x="4539030" y="3889285"/>
                    <a:pt x="4619425" y="3569275"/>
                    <a:pt x="4781557" y="3129791"/>
                  </a:cubicBezTo>
                  <a:cubicBezTo>
                    <a:pt x="4870238" y="2889503"/>
                    <a:pt x="4867103" y="2637010"/>
                    <a:pt x="4771928" y="2357869"/>
                  </a:cubicBezTo>
                  <a:cubicBezTo>
                    <a:pt x="4684815" y="2102465"/>
                    <a:pt x="4520779" y="1831945"/>
                    <a:pt x="4297510" y="1575533"/>
                  </a:cubicBezTo>
                  <a:cubicBezTo>
                    <a:pt x="4034492" y="1273549"/>
                    <a:pt x="3773266" y="1054983"/>
                    <a:pt x="3498715" y="907071"/>
                  </a:cubicBezTo>
                  <a:cubicBezTo>
                    <a:pt x="3204905" y="748745"/>
                    <a:pt x="2894187" y="671821"/>
                    <a:pt x="2549095" y="671821"/>
                  </a:cubicBezTo>
                  <a:cubicBezTo>
                    <a:pt x="1942553" y="671821"/>
                    <a:pt x="1518298" y="1049273"/>
                    <a:pt x="985319" y="1582475"/>
                  </a:cubicBezTo>
                  <a:cubicBezTo>
                    <a:pt x="865735" y="1702059"/>
                    <a:pt x="748278" y="1809774"/>
                    <a:pt x="634628" y="1913907"/>
                  </a:cubicBezTo>
                  <a:cubicBezTo>
                    <a:pt x="421325" y="2109407"/>
                    <a:pt x="237134" y="2278146"/>
                    <a:pt x="117662" y="2453044"/>
                  </a:cubicBezTo>
                  <a:cubicBezTo>
                    <a:pt x="64756" y="2530415"/>
                    <a:pt x="27022" y="2605799"/>
                    <a:pt x="2515" y="2685494"/>
                  </a:cubicBezTo>
                  <a:lnTo>
                    <a:pt x="0" y="2696965"/>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E7E03733-50FD-49A6-B226-40F6A0AD45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76241"/>
              <a:ext cx="5517475" cy="6130481"/>
            </a:xfrm>
            <a:custGeom>
              <a:avLst/>
              <a:gdLst>
                <a:gd name="connsiteX0" fmla="*/ 2549095 w 5517475"/>
                <a:gd name="connsiteY0" fmla="*/ 0 h 6130481"/>
                <a:gd name="connsiteX1" fmla="*/ 4804175 w 5517475"/>
                <a:gd name="connsiteY1" fmla="*/ 1134258 h 6130481"/>
                <a:gd name="connsiteX2" fmla="*/ 5411838 w 5517475"/>
                <a:gd name="connsiteY2" fmla="*/ 3362353 h 6130481"/>
                <a:gd name="connsiteX3" fmla="*/ 4601621 w 5517475"/>
                <a:gd name="connsiteY3" fmla="*/ 5293280 h 6130481"/>
                <a:gd name="connsiteX4" fmla="*/ 2481577 w 5517475"/>
                <a:gd name="connsiteY4" fmla="*/ 6130481 h 6130481"/>
                <a:gd name="connsiteX5" fmla="*/ 243517 w 5517475"/>
                <a:gd name="connsiteY5" fmla="*/ 5212325 h 6130481"/>
                <a:gd name="connsiteX6" fmla="*/ 34587 w 5517475"/>
                <a:gd name="connsiteY6" fmla="*/ 4985345 h 6130481"/>
                <a:gd name="connsiteX7" fmla="*/ 0 w 5517475"/>
                <a:gd name="connsiteY7" fmla="*/ 4939620 h 6130481"/>
                <a:gd name="connsiteX8" fmla="*/ 0 w 5517475"/>
                <a:gd name="connsiteY8" fmla="*/ 3799573 h 6130481"/>
                <a:gd name="connsiteX9" fmla="*/ 64364 w 5517475"/>
                <a:gd name="connsiteY9" fmla="*/ 3974159 h 6130481"/>
                <a:gd name="connsiteX10" fmla="*/ 636644 w 5517475"/>
                <a:gd name="connsiteY10" fmla="*/ 4813600 h 6130481"/>
                <a:gd name="connsiteX11" fmla="*/ 2481577 w 5517475"/>
                <a:gd name="connsiteY11" fmla="*/ 5570406 h 6130481"/>
                <a:gd name="connsiteX12" fmla="*/ 3449896 w 5517475"/>
                <a:gd name="connsiteY12" fmla="*/ 5407153 h 6130481"/>
                <a:gd name="connsiteX13" fmla="*/ 4205695 w 5517475"/>
                <a:gd name="connsiteY13" fmla="*/ 4897241 h 6130481"/>
                <a:gd name="connsiteX14" fmla="*/ 4461434 w 5517475"/>
                <a:gd name="connsiteY14" fmla="*/ 4564802 h 6130481"/>
                <a:gd name="connsiteX15" fmla="*/ 4588969 w 5517475"/>
                <a:gd name="connsiteY15" fmla="*/ 4149952 h 6130481"/>
                <a:gd name="connsiteX16" fmla="*/ 4886585 w 5517475"/>
                <a:gd name="connsiteY16" fmla="*/ 3168421 h 6130481"/>
                <a:gd name="connsiteX17" fmla="*/ 4877964 w 5517475"/>
                <a:gd name="connsiteY17" fmla="*/ 2321590 h 6130481"/>
                <a:gd name="connsiteX18" fmla="*/ 4382048 w 5517475"/>
                <a:gd name="connsiteY18" fmla="*/ 1501856 h 6130481"/>
                <a:gd name="connsiteX19" fmla="*/ 3551900 w 5517475"/>
                <a:gd name="connsiteY19" fmla="*/ 808425 h 6130481"/>
                <a:gd name="connsiteX20" fmla="*/ 2549095 w 5517475"/>
                <a:gd name="connsiteY20" fmla="*/ 559851 h 6130481"/>
                <a:gd name="connsiteX21" fmla="*/ 1712566 w 5517475"/>
                <a:gd name="connsiteY21" fmla="*/ 812008 h 6130481"/>
                <a:gd name="connsiteX22" fmla="*/ 906044 w 5517475"/>
                <a:gd name="connsiteY22" fmla="*/ 1502976 h 6130481"/>
                <a:gd name="connsiteX23" fmla="*/ 558825 w 5517475"/>
                <a:gd name="connsiteY23" fmla="*/ 1831049 h 6130481"/>
                <a:gd name="connsiteX24" fmla="*/ 25063 w 5517475"/>
                <a:gd name="connsiteY24" fmla="*/ 2389556 h 6130481"/>
                <a:gd name="connsiteX25" fmla="*/ 0 w 5517475"/>
                <a:gd name="connsiteY25" fmla="*/ 2432109 h 6130481"/>
                <a:gd name="connsiteX26" fmla="*/ 0 w 5517475"/>
                <a:gd name="connsiteY26" fmla="*/ 1587383 h 6130481"/>
                <a:gd name="connsiteX27" fmla="*/ 76951 w 5517475"/>
                <a:gd name="connsiteY27" fmla="*/ 1513741 h 6130481"/>
                <a:gd name="connsiteX28" fmla="*/ 510118 w 5517475"/>
                <a:gd name="connsiteY28" fmla="*/ 1107273 h 6130481"/>
                <a:gd name="connsiteX29" fmla="*/ 2549095 w 5517475"/>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475" h="6130481">
                  <a:moveTo>
                    <a:pt x="2549095" y="0"/>
                  </a:moveTo>
                  <a:cubicBezTo>
                    <a:pt x="3508568" y="0"/>
                    <a:pt x="4219915" y="463445"/>
                    <a:pt x="4804175" y="1134258"/>
                  </a:cubicBezTo>
                  <a:cubicBezTo>
                    <a:pt x="5291694" y="1694109"/>
                    <a:pt x="5723899"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799573"/>
                  </a:lnTo>
                  <a:lnTo>
                    <a:pt x="64364" y="3974159"/>
                  </a:lnTo>
                  <a:cubicBezTo>
                    <a:pt x="198841" y="4289243"/>
                    <a:pt x="391429" y="4571632"/>
                    <a:pt x="636644" y="4813600"/>
                  </a:cubicBezTo>
                  <a:cubicBezTo>
                    <a:pt x="1131328" y="5301566"/>
                    <a:pt x="1786578" y="5570406"/>
                    <a:pt x="2481577" y="5570406"/>
                  </a:cubicBezTo>
                  <a:cubicBezTo>
                    <a:pt x="2854550" y="5570406"/>
                    <a:pt x="3171314" y="5516996"/>
                    <a:pt x="3449896" y="5407153"/>
                  </a:cubicBezTo>
                  <a:cubicBezTo>
                    <a:pt x="3723103" y="5299438"/>
                    <a:pt x="3970333" y="5132603"/>
                    <a:pt x="4205695" y="4897241"/>
                  </a:cubicBezTo>
                  <a:cubicBezTo>
                    <a:pt x="4369395" y="4733653"/>
                    <a:pt x="4426836" y="4637358"/>
                    <a:pt x="4461434" y="4564802"/>
                  </a:cubicBezTo>
                  <a:cubicBezTo>
                    <a:pt x="4510701" y="4461453"/>
                    <a:pt x="4543509" y="4330784"/>
                    <a:pt x="4588969" y="4149952"/>
                  </a:cubicBezTo>
                  <a:cubicBezTo>
                    <a:pt x="4646969" y="3918846"/>
                    <a:pt x="4726468" y="3602194"/>
                    <a:pt x="4886585" y="3168421"/>
                  </a:cubicBezTo>
                  <a:cubicBezTo>
                    <a:pt x="4984560" y="2902940"/>
                    <a:pt x="4981760" y="2626037"/>
                    <a:pt x="4877964" y="2321590"/>
                  </a:cubicBezTo>
                  <a:cubicBezTo>
                    <a:pt x="4786260" y="2052526"/>
                    <a:pt x="4614834" y="1769129"/>
                    <a:pt x="4382048" y="1501856"/>
                  </a:cubicBezTo>
                  <a:cubicBezTo>
                    <a:pt x="4110072" y="1189683"/>
                    <a:pt x="3838544" y="962832"/>
                    <a:pt x="3551900" y="808425"/>
                  </a:cubicBezTo>
                  <a:cubicBezTo>
                    <a:pt x="3241183" y="641141"/>
                    <a:pt x="2913222" y="559851"/>
                    <a:pt x="2549095" y="559851"/>
                  </a:cubicBezTo>
                  <a:cubicBezTo>
                    <a:pt x="2253830" y="559851"/>
                    <a:pt x="1988013" y="640134"/>
                    <a:pt x="1712566" y="812008"/>
                  </a:cubicBezTo>
                  <a:cubicBezTo>
                    <a:pt x="1428385" y="989593"/>
                    <a:pt x="1158313" y="1250707"/>
                    <a:pt x="906044" y="1502976"/>
                  </a:cubicBezTo>
                  <a:cubicBezTo>
                    <a:pt x="788140" y="1620769"/>
                    <a:pt x="671579" y="1727700"/>
                    <a:pt x="558825" y="1831049"/>
                  </a:cubicBezTo>
                  <a:cubicBezTo>
                    <a:pt x="340371" y="2031140"/>
                    <a:pt x="151813" y="2204022"/>
                    <a:pt x="25063" y="2389556"/>
                  </a:cubicBezTo>
                  <a:lnTo>
                    <a:pt x="0" y="2432109"/>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8A614510-A9F4-41B6-B78E-F49E390C7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0"/>
              <a:ext cx="5646974" cy="6483075"/>
            </a:xfrm>
            <a:custGeom>
              <a:avLst/>
              <a:gdLst>
                <a:gd name="connsiteX0" fmla="*/ 2405773 w 5646974"/>
                <a:gd name="connsiteY0" fmla="*/ 0 h 6483075"/>
                <a:gd name="connsiteX1" fmla="*/ 5646974 w 5646974"/>
                <a:gd name="connsiteY1" fmla="*/ 3241538 h 6483075"/>
                <a:gd name="connsiteX2" fmla="*/ 2405773 w 5646974"/>
                <a:gd name="connsiteY2" fmla="*/ 6483075 h 6483075"/>
                <a:gd name="connsiteX3" fmla="*/ 113897 w 5646974"/>
                <a:gd name="connsiteY3" fmla="*/ 5533666 h 6483075"/>
                <a:gd name="connsiteX4" fmla="*/ 0 w 5646974"/>
                <a:gd name="connsiteY4" fmla="*/ 5408336 h 6483075"/>
                <a:gd name="connsiteX5" fmla="*/ 0 w 5646974"/>
                <a:gd name="connsiteY5" fmla="*/ 4983659 h 6483075"/>
                <a:gd name="connsiteX6" fmla="*/ 155731 w 5646974"/>
                <a:gd name="connsiteY6" fmla="*/ 5176047 h 6483075"/>
                <a:gd name="connsiteX7" fmla="*/ 1093706 w 5646974"/>
                <a:gd name="connsiteY7" fmla="*/ 5866903 h 6483075"/>
                <a:gd name="connsiteX8" fmla="*/ 1639673 w 5646974"/>
                <a:gd name="connsiteY8" fmla="*/ 6059940 h 6483075"/>
                <a:gd name="connsiteX9" fmla="*/ 1709990 w 5646974"/>
                <a:gd name="connsiteY9" fmla="*/ 6076287 h 6483075"/>
                <a:gd name="connsiteX10" fmla="*/ 1780307 w 5646974"/>
                <a:gd name="connsiteY10" fmla="*/ 6091963 h 6483075"/>
                <a:gd name="connsiteX11" fmla="*/ 1851072 w 5646974"/>
                <a:gd name="connsiteY11" fmla="*/ 6105176 h 6483075"/>
                <a:gd name="connsiteX12" fmla="*/ 1886455 w 5646974"/>
                <a:gd name="connsiteY12" fmla="*/ 6111782 h 6483075"/>
                <a:gd name="connsiteX13" fmla="*/ 1921949 w 5646974"/>
                <a:gd name="connsiteY13" fmla="*/ 6117716 h 6483075"/>
                <a:gd name="connsiteX14" fmla="*/ 2064152 w 5646974"/>
                <a:gd name="connsiteY14" fmla="*/ 6137647 h 6483075"/>
                <a:gd name="connsiteX15" fmla="*/ 2206914 w 5646974"/>
                <a:gd name="connsiteY15" fmla="*/ 6151195 h 6483075"/>
                <a:gd name="connsiteX16" fmla="*/ 2350011 w 5646974"/>
                <a:gd name="connsiteY16" fmla="*/ 6158250 h 6483075"/>
                <a:gd name="connsiteX17" fmla="*/ 2493109 w 5646974"/>
                <a:gd name="connsiteY17" fmla="*/ 6159705 h 6483075"/>
                <a:gd name="connsiteX18" fmla="*/ 2781321 w 5646974"/>
                <a:gd name="connsiteY18" fmla="*/ 6147277 h 6483075"/>
                <a:gd name="connsiteX19" fmla="*/ 3345091 w 5646974"/>
                <a:gd name="connsiteY19" fmla="*/ 6060276 h 6483075"/>
                <a:gd name="connsiteX20" fmla="*/ 3878853 w 5646974"/>
                <a:gd name="connsiteY20" fmla="*/ 5871718 h 6483075"/>
                <a:gd name="connsiteX21" fmla="*/ 4367267 w 5646974"/>
                <a:gd name="connsiteY21" fmla="*/ 5573093 h 6483075"/>
                <a:gd name="connsiteX22" fmla="*/ 4424484 w 5646974"/>
                <a:gd name="connsiteY22" fmla="*/ 5528529 h 6483075"/>
                <a:gd name="connsiteX23" fmla="*/ 4481252 w 5646974"/>
                <a:gd name="connsiteY23" fmla="*/ 5483069 h 6483075"/>
                <a:gd name="connsiteX24" fmla="*/ 4536790 w 5646974"/>
                <a:gd name="connsiteY24" fmla="*/ 5435818 h 6483075"/>
                <a:gd name="connsiteX25" fmla="*/ 4591543 w 5646974"/>
                <a:gd name="connsiteY25" fmla="*/ 5387671 h 6483075"/>
                <a:gd name="connsiteX26" fmla="*/ 4794209 w 5646974"/>
                <a:gd name="connsiteY26" fmla="*/ 5181198 h 6483075"/>
                <a:gd name="connsiteX27" fmla="*/ 4956678 w 5646974"/>
                <a:gd name="connsiteY27" fmla="*/ 4945836 h 6483075"/>
                <a:gd name="connsiteX28" fmla="*/ 4989262 w 5646974"/>
                <a:gd name="connsiteY28" fmla="*/ 4881453 h 6483075"/>
                <a:gd name="connsiteX29" fmla="*/ 5017814 w 5646974"/>
                <a:gd name="connsiteY29" fmla="*/ 4814607 h 6483075"/>
                <a:gd name="connsiteX30" fmla="*/ 5044127 w 5646974"/>
                <a:gd name="connsiteY30" fmla="*/ 4746193 h 6483075"/>
                <a:gd name="connsiteX31" fmla="*/ 5068425 w 5646974"/>
                <a:gd name="connsiteY31" fmla="*/ 4676436 h 6483075"/>
                <a:gd name="connsiteX32" fmla="*/ 5154641 w 5646974"/>
                <a:gd name="connsiteY32" fmla="*/ 4390352 h 6483075"/>
                <a:gd name="connsiteX33" fmla="*/ 5196854 w 5646974"/>
                <a:gd name="connsiteY33" fmla="*/ 4246134 h 6483075"/>
                <a:gd name="connsiteX34" fmla="*/ 5240299 w 5646974"/>
                <a:gd name="connsiteY34" fmla="*/ 4102140 h 6483075"/>
                <a:gd name="connsiteX35" fmla="*/ 5432440 w 5646974"/>
                <a:gd name="connsiteY35" fmla="*/ 3532884 h 6483075"/>
                <a:gd name="connsiteX36" fmla="*/ 5528846 w 5646974"/>
                <a:gd name="connsiteY36" fmla="*/ 2951647 h 6483075"/>
                <a:gd name="connsiteX37" fmla="*/ 5495927 w 5646974"/>
                <a:gd name="connsiteY37" fmla="*/ 2658733 h 6483075"/>
                <a:gd name="connsiteX38" fmla="*/ 5480027 w 5646974"/>
                <a:gd name="connsiteY38" fmla="*/ 2586848 h 6483075"/>
                <a:gd name="connsiteX39" fmla="*/ 5461328 w 5646974"/>
                <a:gd name="connsiteY39" fmla="*/ 2515635 h 6483075"/>
                <a:gd name="connsiteX40" fmla="*/ 5439605 w 5646974"/>
                <a:gd name="connsiteY40" fmla="*/ 2445317 h 6483075"/>
                <a:gd name="connsiteX41" fmla="*/ 5415532 w 5646974"/>
                <a:gd name="connsiteY41" fmla="*/ 2375896 h 6483075"/>
                <a:gd name="connsiteX42" fmla="*/ 5144564 w 5646974"/>
                <a:gd name="connsiteY42" fmla="*/ 1857138 h 6483075"/>
                <a:gd name="connsiteX43" fmla="*/ 4774838 w 5646974"/>
                <a:gd name="connsiteY43" fmla="*/ 1405450 h 6483075"/>
                <a:gd name="connsiteX44" fmla="*/ 4345769 w 5646974"/>
                <a:gd name="connsiteY44" fmla="*/ 1012323 h 6483075"/>
                <a:gd name="connsiteX45" fmla="*/ 4115334 w 5646974"/>
                <a:gd name="connsiteY45" fmla="*/ 841344 h 6483075"/>
                <a:gd name="connsiteX46" fmla="*/ 3874038 w 5646974"/>
                <a:gd name="connsiteY46" fmla="*/ 691528 h 6483075"/>
                <a:gd name="connsiteX47" fmla="*/ 3359535 w 5646974"/>
                <a:gd name="connsiteY47" fmla="*/ 468819 h 6483075"/>
                <a:gd name="connsiteX48" fmla="*/ 2811105 w 5646974"/>
                <a:gd name="connsiteY48" fmla="*/ 366031 h 6483075"/>
                <a:gd name="connsiteX49" fmla="*/ 2741124 w 5646974"/>
                <a:gd name="connsiteY49" fmla="*/ 361440 h 6483075"/>
                <a:gd name="connsiteX50" fmla="*/ 2671030 w 5646974"/>
                <a:gd name="connsiteY50" fmla="*/ 358417 h 6483075"/>
                <a:gd name="connsiteX51" fmla="*/ 2600713 w 5646974"/>
                <a:gd name="connsiteY51" fmla="*/ 357521 h 6483075"/>
                <a:gd name="connsiteX52" fmla="*/ 2531739 w 5646974"/>
                <a:gd name="connsiteY52" fmla="*/ 358529 h 6483075"/>
                <a:gd name="connsiteX53" fmla="*/ 2259988 w 5646974"/>
                <a:gd name="connsiteY53" fmla="*/ 385289 h 6483075"/>
                <a:gd name="connsiteX54" fmla="*/ 1740670 w 5646974"/>
                <a:gd name="connsiteY54" fmla="*/ 553917 h 6483075"/>
                <a:gd name="connsiteX55" fmla="*/ 1264124 w 5646974"/>
                <a:gd name="connsiteY55" fmla="*/ 853549 h 6483075"/>
                <a:gd name="connsiteX56" fmla="*/ 823074 w 5646974"/>
                <a:gd name="connsiteY56" fmla="*/ 1234136 h 6483075"/>
                <a:gd name="connsiteX57" fmla="*/ 715694 w 5646974"/>
                <a:gd name="connsiteY57" fmla="*/ 1336252 h 6483075"/>
                <a:gd name="connsiteX58" fmla="*/ 606859 w 5646974"/>
                <a:gd name="connsiteY58" fmla="*/ 1440945 h 6483075"/>
                <a:gd name="connsiteX59" fmla="*/ 382023 w 5646974"/>
                <a:gd name="connsiteY59" fmla="*/ 1646074 h 6483075"/>
                <a:gd name="connsiteX60" fmla="*/ 158531 w 5646974"/>
                <a:gd name="connsiteY60" fmla="*/ 1843813 h 6483075"/>
                <a:gd name="connsiteX61" fmla="*/ 0 w 5646974"/>
                <a:gd name="connsiteY61" fmla="*/ 1991775 h 6483075"/>
                <a:gd name="connsiteX62" fmla="*/ 0 w 5646974"/>
                <a:gd name="connsiteY62" fmla="*/ 1074740 h 6483075"/>
                <a:gd name="connsiteX63" fmla="*/ 113897 w 5646974"/>
                <a:gd name="connsiteY63" fmla="*/ 949410 h 6483075"/>
                <a:gd name="connsiteX64" fmla="*/ 2405773 w 5646974"/>
                <a:gd name="connsiteY64" fmla="*/ 0 h 648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646974" h="6483075">
                  <a:moveTo>
                    <a:pt x="2405773" y="0"/>
                  </a:moveTo>
                  <a:cubicBezTo>
                    <a:pt x="4195841" y="0"/>
                    <a:pt x="5646974" y="1451246"/>
                    <a:pt x="5646974" y="3241538"/>
                  </a:cubicBezTo>
                  <a:cubicBezTo>
                    <a:pt x="5646974" y="5031830"/>
                    <a:pt x="4195841" y="6483075"/>
                    <a:pt x="2405773" y="6483075"/>
                  </a:cubicBezTo>
                  <a:cubicBezTo>
                    <a:pt x="1510739" y="6483075"/>
                    <a:pt x="700439" y="6120264"/>
                    <a:pt x="113897" y="5533666"/>
                  </a:cubicBezTo>
                  <a:lnTo>
                    <a:pt x="0" y="5408336"/>
                  </a:lnTo>
                  <a:lnTo>
                    <a:pt x="0" y="4983659"/>
                  </a:lnTo>
                  <a:lnTo>
                    <a:pt x="155731" y="5176047"/>
                  </a:lnTo>
                  <a:cubicBezTo>
                    <a:pt x="417742" y="5469073"/>
                    <a:pt x="741224" y="5704211"/>
                    <a:pt x="1093706" y="5866903"/>
                  </a:cubicBezTo>
                  <a:cubicBezTo>
                    <a:pt x="1269947" y="5948418"/>
                    <a:pt x="1453018" y="6013137"/>
                    <a:pt x="1639673" y="6059940"/>
                  </a:cubicBezTo>
                  <a:lnTo>
                    <a:pt x="1709990" y="6076287"/>
                  </a:lnTo>
                  <a:cubicBezTo>
                    <a:pt x="1733504" y="6081550"/>
                    <a:pt x="1756570" y="6088156"/>
                    <a:pt x="1780307" y="6091963"/>
                  </a:cubicBezTo>
                  <a:lnTo>
                    <a:pt x="1851072" y="6105176"/>
                  </a:lnTo>
                  <a:lnTo>
                    <a:pt x="1886455" y="6111782"/>
                  </a:lnTo>
                  <a:cubicBezTo>
                    <a:pt x="1898212" y="6114021"/>
                    <a:pt x="1909969" y="6116373"/>
                    <a:pt x="1921949" y="6117716"/>
                  </a:cubicBezTo>
                  <a:cubicBezTo>
                    <a:pt x="1969425" y="6124323"/>
                    <a:pt x="2016676" y="6131489"/>
                    <a:pt x="2064152" y="6137647"/>
                  </a:cubicBezTo>
                  <a:cubicBezTo>
                    <a:pt x="2111851" y="6141790"/>
                    <a:pt x="2159438" y="6146381"/>
                    <a:pt x="2206914" y="6151195"/>
                  </a:cubicBezTo>
                  <a:lnTo>
                    <a:pt x="2350011" y="6158250"/>
                  </a:lnTo>
                  <a:cubicBezTo>
                    <a:pt x="2397711" y="6159593"/>
                    <a:pt x="2445410" y="6159146"/>
                    <a:pt x="2493109" y="6159705"/>
                  </a:cubicBezTo>
                  <a:cubicBezTo>
                    <a:pt x="2589068" y="6158137"/>
                    <a:pt x="2685922" y="6154666"/>
                    <a:pt x="2781321" y="6147277"/>
                  </a:cubicBezTo>
                  <a:cubicBezTo>
                    <a:pt x="2972566" y="6132944"/>
                    <a:pt x="3161348" y="6105288"/>
                    <a:pt x="3345091" y="6060276"/>
                  </a:cubicBezTo>
                  <a:cubicBezTo>
                    <a:pt x="3528834" y="6015375"/>
                    <a:pt x="3707539" y="5952785"/>
                    <a:pt x="3878853" y="5871718"/>
                  </a:cubicBezTo>
                  <a:cubicBezTo>
                    <a:pt x="4050167" y="5790428"/>
                    <a:pt x="4213084" y="5689318"/>
                    <a:pt x="4367267" y="5573093"/>
                  </a:cubicBezTo>
                  <a:lnTo>
                    <a:pt x="4424484" y="5528529"/>
                  </a:lnTo>
                  <a:cubicBezTo>
                    <a:pt x="4443631" y="5513637"/>
                    <a:pt x="4463113" y="5499193"/>
                    <a:pt x="4481252" y="5483069"/>
                  </a:cubicBezTo>
                  <a:lnTo>
                    <a:pt x="4536790" y="5435818"/>
                  </a:lnTo>
                  <a:cubicBezTo>
                    <a:pt x="4555265" y="5419918"/>
                    <a:pt x="4574188" y="5404466"/>
                    <a:pt x="4591543" y="5387671"/>
                  </a:cubicBezTo>
                  <a:cubicBezTo>
                    <a:pt x="4662980" y="5321944"/>
                    <a:pt x="4733074" y="5254650"/>
                    <a:pt x="4794209" y="5181198"/>
                  </a:cubicBezTo>
                  <a:cubicBezTo>
                    <a:pt x="4857808" y="5109089"/>
                    <a:pt x="4910434" y="5029926"/>
                    <a:pt x="4956678" y="4945836"/>
                  </a:cubicBezTo>
                  <a:cubicBezTo>
                    <a:pt x="4967651" y="4924450"/>
                    <a:pt x="4978624" y="4903064"/>
                    <a:pt x="4989262" y="4881453"/>
                  </a:cubicBezTo>
                  <a:lnTo>
                    <a:pt x="5017814" y="4814607"/>
                  </a:lnTo>
                  <a:cubicBezTo>
                    <a:pt x="5027891" y="4792549"/>
                    <a:pt x="5035393" y="4769035"/>
                    <a:pt x="5044127" y="4746193"/>
                  </a:cubicBezTo>
                  <a:cubicBezTo>
                    <a:pt x="5052636" y="4723128"/>
                    <a:pt x="5061146" y="4700174"/>
                    <a:pt x="5068425" y="4676436"/>
                  </a:cubicBezTo>
                  <a:cubicBezTo>
                    <a:pt x="5099552" y="4582717"/>
                    <a:pt x="5126985" y="4486422"/>
                    <a:pt x="5154641" y="4390352"/>
                  </a:cubicBezTo>
                  <a:lnTo>
                    <a:pt x="5196854" y="4246134"/>
                  </a:lnTo>
                  <a:lnTo>
                    <a:pt x="5240299" y="4102140"/>
                  </a:lnTo>
                  <a:cubicBezTo>
                    <a:pt x="5299195" y="3910560"/>
                    <a:pt x="5364697" y="3721330"/>
                    <a:pt x="5432440" y="3532884"/>
                  </a:cubicBezTo>
                  <a:cubicBezTo>
                    <a:pt x="5500294" y="3346902"/>
                    <a:pt x="5533549" y="3148714"/>
                    <a:pt x="5528846" y="2951647"/>
                  </a:cubicBezTo>
                  <a:cubicBezTo>
                    <a:pt x="5526831" y="2853113"/>
                    <a:pt x="5515409" y="2755027"/>
                    <a:pt x="5495927" y="2658733"/>
                  </a:cubicBezTo>
                  <a:cubicBezTo>
                    <a:pt x="5491112" y="2634659"/>
                    <a:pt x="5486297" y="2610585"/>
                    <a:pt x="5480027" y="2586848"/>
                  </a:cubicBezTo>
                  <a:cubicBezTo>
                    <a:pt x="5474205" y="2562998"/>
                    <a:pt x="5468718" y="2539036"/>
                    <a:pt x="5461328" y="2515635"/>
                  </a:cubicBezTo>
                  <a:cubicBezTo>
                    <a:pt x="5454386" y="2492009"/>
                    <a:pt x="5447668" y="2468495"/>
                    <a:pt x="5439605" y="2445317"/>
                  </a:cubicBezTo>
                  <a:cubicBezTo>
                    <a:pt x="5431879" y="2422028"/>
                    <a:pt x="5424378" y="2398738"/>
                    <a:pt x="5415532" y="2375896"/>
                  </a:cubicBezTo>
                  <a:cubicBezTo>
                    <a:pt x="5347790" y="2191817"/>
                    <a:pt x="5254071" y="2018599"/>
                    <a:pt x="5144564" y="1857138"/>
                  </a:cubicBezTo>
                  <a:cubicBezTo>
                    <a:pt x="5034946" y="1695565"/>
                    <a:pt x="4909762" y="1545301"/>
                    <a:pt x="4774838" y="1405450"/>
                  </a:cubicBezTo>
                  <a:cubicBezTo>
                    <a:pt x="4638907" y="1265040"/>
                    <a:pt x="4496145" y="1132131"/>
                    <a:pt x="4345769" y="1012323"/>
                  </a:cubicBezTo>
                  <a:cubicBezTo>
                    <a:pt x="4270749" y="952195"/>
                    <a:pt x="4194273" y="894642"/>
                    <a:pt x="4115334" y="841344"/>
                  </a:cubicBezTo>
                  <a:cubicBezTo>
                    <a:pt x="4037067" y="787263"/>
                    <a:pt x="3956336" y="737548"/>
                    <a:pt x="3874038" y="691528"/>
                  </a:cubicBezTo>
                  <a:cubicBezTo>
                    <a:pt x="3709554" y="599712"/>
                    <a:pt x="3537792" y="523349"/>
                    <a:pt x="3359535" y="468819"/>
                  </a:cubicBezTo>
                  <a:cubicBezTo>
                    <a:pt x="3181278" y="414514"/>
                    <a:pt x="2997311" y="380699"/>
                    <a:pt x="2811105" y="366031"/>
                  </a:cubicBezTo>
                  <a:cubicBezTo>
                    <a:pt x="2787703" y="364575"/>
                    <a:pt x="2764525" y="362448"/>
                    <a:pt x="2741124" y="361440"/>
                  </a:cubicBezTo>
                  <a:lnTo>
                    <a:pt x="2671030" y="358417"/>
                  </a:lnTo>
                  <a:lnTo>
                    <a:pt x="2600713" y="357521"/>
                  </a:lnTo>
                  <a:cubicBezTo>
                    <a:pt x="2577087" y="356961"/>
                    <a:pt x="2554805" y="358305"/>
                    <a:pt x="2531739" y="358529"/>
                  </a:cubicBezTo>
                  <a:cubicBezTo>
                    <a:pt x="2440259" y="360992"/>
                    <a:pt x="2349564" y="370285"/>
                    <a:pt x="2259988" y="385289"/>
                  </a:cubicBezTo>
                  <a:cubicBezTo>
                    <a:pt x="2080723" y="415521"/>
                    <a:pt x="1906945" y="473634"/>
                    <a:pt x="1740670" y="553917"/>
                  </a:cubicBezTo>
                  <a:cubicBezTo>
                    <a:pt x="1574506" y="634647"/>
                    <a:pt x="1415844" y="737100"/>
                    <a:pt x="1264124" y="853549"/>
                  </a:cubicBezTo>
                  <a:cubicBezTo>
                    <a:pt x="1112181" y="969886"/>
                    <a:pt x="966508" y="1099212"/>
                    <a:pt x="823074" y="1234136"/>
                  </a:cubicBezTo>
                  <a:cubicBezTo>
                    <a:pt x="787131" y="1267951"/>
                    <a:pt x="751413" y="1301990"/>
                    <a:pt x="715694" y="1336252"/>
                  </a:cubicBezTo>
                  <a:lnTo>
                    <a:pt x="606859" y="1440945"/>
                  </a:lnTo>
                  <a:cubicBezTo>
                    <a:pt x="532623" y="1511374"/>
                    <a:pt x="457267" y="1579452"/>
                    <a:pt x="382023" y="1646074"/>
                  </a:cubicBezTo>
                  <a:lnTo>
                    <a:pt x="158531" y="1843813"/>
                  </a:lnTo>
                  <a:lnTo>
                    <a:pt x="0" y="1991775"/>
                  </a:lnTo>
                  <a:lnTo>
                    <a:pt x="0" y="1074740"/>
                  </a:lnTo>
                  <a:lnTo>
                    <a:pt x="113897" y="949410"/>
                  </a:lnTo>
                  <a:cubicBezTo>
                    <a:pt x="700439" y="362812"/>
                    <a:pt x="1510739" y="0"/>
                    <a:pt x="2405773" y="0"/>
                  </a:cubicBezTo>
                  <a:close/>
                </a:path>
              </a:pathLst>
            </a:custGeom>
            <a:gradFill>
              <a:gsLst>
                <a:gs pos="2000">
                  <a:schemeClr val="bg1">
                    <a:alpha val="10000"/>
                  </a:schemeClr>
                </a:gs>
                <a:gs pos="16000">
                  <a:schemeClr val="accent6">
                    <a:alpha val="10000"/>
                  </a:schemeClr>
                </a:gs>
                <a:gs pos="100000">
                  <a:schemeClr val="bg1">
                    <a:alpha val="10000"/>
                  </a:schemeClr>
                </a:gs>
                <a:gs pos="74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C7C0A04E-794C-2336-F77A-643AAEEC90B9}"/>
              </a:ext>
            </a:extLst>
          </p:cNvPr>
          <p:cNvSpPr>
            <a:spLocks noGrp="1"/>
          </p:cNvSpPr>
          <p:nvPr>
            <p:ph type="ctrTitle"/>
          </p:nvPr>
        </p:nvSpPr>
        <p:spPr>
          <a:xfrm>
            <a:off x="804672" y="2053641"/>
            <a:ext cx="3669161" cy="2760098"/>
          </a:xfrm>
        </p:spPr>
        <p:txBody>
          <a:bodyPr vert="horz" lIns="91440" tIns="45720" rIns="91440" bIns="45720" rtlCol="0" anchor="ctr">
            <a:normAutofit/>
          </a:bodyPr>
          <a:lstStyle/>
          <a:p>
            <a:r>
              <a:rPr lang="en-US" sz="4000" b="1" kern="1200" dirty="0">
                <a:solidFill>
                  <a:schemeClr val="accent1"/>
                </a:solidFill>
                <a:latin typeface="+mj-lt"/>
                <a:ea typeface="+mj-ea"/>
                <a:cs typeface="+mj-cs"/>
              </a:rPr>
              <a:t>Palpate	</a:t>
            </a:r>
            <a:br>
              <a:rPr lang="en-US" sz="4000" kern="1200" dirty="0">
                <a:solidFill>
                  <a:schemeClr val="accent1"/>
                </a:solidFill>
                <a:latin typeface="+mj-lt"/>
                <a:ea typeface="+mj-ea"/>
                <a:cs typeface="+mj-cs"/>
              </a:rPr>
            </a:br>
            <a:endParaRPr lang="en-US" sz="4000" kern="1200" dirty="0">
              <a:solidFill>
                <a:schemeClr val="accent1"/>
              </a:solidFill>
              <a:latin typeface="+mj-lt"/>
              <a:ea typeface="+mj-ea"/>
              <a:cs typeface="+mj-cs"/>
            </a:endParaRPr>
          </a:p>
        </p:txBody>
      </p:sp>
      <p:sp>
        <p:nvSpPr>
          <p:cNvPr id="3" name="Subtitle 2">
            <a:extLst>
              <a:ext uri="{FF2B5EF4-FFF2-40B4-BE49-F238E27FC236}">
                <a16:creationId xmlns:a16="http://schemas.microsoft.com/office/drawing/2014/main" id="{2A93D45C-A29D-5ECD-8981-CF0C7C094C0C}"/>
              </a:ext>
            </a:extLst>
          </p:cNvPr>
          <p:cNvSpPr>
            <a:spLocks noGrp="1"/>
          </p:cNvSpPr>
          <p:nvPr>
            <p:ph type="subTitle" idx="1"/>
          </p:nvPr>
        </p:nvSpPr>
        <p:spPr>
          <a:xfrm>
            <a:off x="6090574" y="801866"/>
            <a:ext cx="5306084" cy="5230634"/>
          </a:xfrm>
          <a:noFill/>
          <a:ln>
            <a:noFill/>
          </a:ln>
        </p:spPr>
        <p:txBody>
          <a:bodyPr vert="horz" lIns="91440" tIns="45720" rIns="91440" bIns="45720" rtlCol="0" anchor="ctr">
            <a:normAutofit/>
          </a:bodyPr>
          <a:lstStyle/>
          <a:p>
            <a:pPr marL="1143000" indent="-228600">
              <a:buFont typeface="Arial" panose="020B0604020202020204" pitchFamily="34" charset="0"/>
              <a:buChar char="•"/>
            </a:pPr>
            <a:r>
              <a:rPr lang="en-US" sz="2400" dirty="0">
                <a:solidFill>
                  <a:schemeClr val="accent1"/>
                </a:solidFill>
              </a:rPr>
              <a:t>Temperature</a:t>
            </a:r>
          </a:p>
          <a:p>
            <a:pPr marL="1143000" indent="-228600">
              <a:buFont typeface="Arial" panose="020B0604020202020204" pitchFamily="34" charset="0"/>
              <a:buChar char="•"/>
            </a:pPr>
            <a:r>
              <a:rPr lang="en-US" sz="2400" dirty="0">
                <a:solidFill>
                  <a:schemeClr val="accent1"/>
                </a:solidFill>
              </a:rPr>
              <a:t>Moisture</a:t>
            </a:r>
          </a:p>
          <a:p>
            <a:pPr marL="1143000" indent="-228600">
              <a:buFont typeface="Arial" panose="020B0604020202020204" pitchFamily="34" charset="0"/>
              <a:buChar char="•"/>
            </a:pPr>
            <a:r>
              <a:rPr lang="en-US" sz="2400" dirty="0">
                <a:solidFill>
                  <a:schemeClr val="accent1"/>
                </a:solidFill>
              </a:rPr>
              <a:t>Texture </a:t>
            </a:r>
          </a:p>
          <a:p>
            <a:pPr marL="1143000" indent="-228600">
              <a:buFont typeface="Arial" panose="020B0604020202020204" pitchFamily="34" charset="0"/>
              <a:buChar char="•"/>
            </a:pPr>
            <a:r>
              <a:rPr lang="en-US" sz="2400" dirty="0">
                <a:solidFill>
                  <a:schemeClr val="accent1"/>
                </a:solidFill>
              </a:rPr>
              <a:t>Mobility</a:t>
            </a:r>
          </a:p>
          <a:p>
            <a:pPr marL="1143000" indent="-228600">
              <a:buFont typeface="Arial" panose="020B0604020202020204" pitchFamily="34" charset="0"/>
              <a:buChar char="•"/>
            </a:pPr>
            <a:r>
              <a:rPr lang="en-US" sz="2400" dirty="0">
                <a:solidFill>
                  <a:schemeClr val="accent1"/>
                </a:solidFill>
              </a:rPr>
              <a:t>Turgor</a:t>
            </a:r>
          </a:p>
          <a:p>
            <a:pPr marL="1143000" indent="-228600">
              <a:buFont typeface="Arial" panose="020B0604020202020204" pitchFamily="34" charset="0"/>
              <a:buChar char="•"/>
            </a:pPr>
            <a:r>
              <a:rPr lang="en-US" sz="2400" dirty="0">
                <a:solidFill>
                  <a:schemeClr val="accent1"/>
                </a:solidFill>
              </a:rPr>
              <a:t>Edema </a:t>
            </a:r>
          </a:p>
          <a:p>
            <a:endParaRPr lang="en-US" sz="1800" dirty="0">
              <a:solidFill>
                <a:schemeClr val="tx2"/>
              </a:solidFill>
            </a:endParaRPr>
          </a:p>
        </p:txBody>
      </p:sp>
      <p:sp>
        <p:nvSpPr>
          <p:cNvPr id="9" name="TextBox 8">
            <a:extLst>
              <a:ext uri="{FF2B5EF4-FFF2-40B4-BE49-F238E27FC236}">
                <a16:creationId xmlns:a16="http://schemas.microsoft.com/office/drawing/2014/main" id="{916DB5F2-D230-F873-658C-16EE63761EED}"/>
              </a:ext>
            </a:extLst>
          </p:cNvPr>
          <p:cNvSpPr txBox="1"/>
          <p:nvPr/>
        </p:nvSpPr>
        <p:spPr>
          <a:xfrm>
            <a:off x="10275570" y="6483075"/>
            <a:ext cx="6103620" cy="338554"/>
          </a:xfrm>
          <a:prstGeom prst="rect">
            <a:avLst/>
          </a:prstGeom>
          <a:noFill/>
        </p:spPr>
        <p:txBody>
          <a:bodyPr wrap="square">
            <a:spAutoFit/>
          </a:bodyPr>
          <a:lstStyle/>
          <a:p>
            <a:r>
              <a:rPr lang="en-US" sz="1600" b="0" i="0" u="none" strike="noStrike" baseline="0" dirty="0">
                <a:solidFill>
                  <a:schemeClr val="accent1"/>
                </a:solidFill>
                <a:latin typeface="Aptos"/>
              </a:rPr>
              <a:t>(Jarvis et al., 2024</a:t>
            </a:r>
            <a:r>
              <a:rPr lang="en-US" sz="1600" dirty="0">
                <a:solidFill>
                  <a:schemeClr val="accent1"/>
                </a:solidFill>
              </a:rPr>
              <a:t>)</a:t>
            </a:r>
            <a:r>
              <a:rPr lang="en-US" sz="1600" b="0" i="0" dirty="0">
                <a:solidFill>
                  <a:schemeClr val="accent1"/>
                </a:solidFill>
                <a:latin typeface="Aptos"/>
                <a:ea typeface="Times New Roman"/>
                <a:cs typeface="Times New Roman"/>
              </a:rPr>
              <a:t>​</a:t>
            </a:r>
            <a:endParaRPr lang="en-US" sz="1600" dirty="0">
              <a:solidFill>
                <a:schemeClr val="accent1"/>
              </a:solidFill>
              <a:latin typeface="Aptos"/>
            </a:endParaRPr>
          </a:p>
        </p:txBody>
      </p:sp>
    </p:spTree>
    <p:extLst>
      <p:ext uri="{BB962C8B-B14F-4D97-AF65-F5344CB8AC3E}">
        <p14:creationId xmlns:p14="http://schemas.microsoft.com/office/powerpoint/2010/main" val="103973472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7BF42CA-AD55-48B4-8949-C4DCA60A6A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6AE1D3D-3106-4CB2-AA7C-0C1642AC0F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2" name="Group 11">
            <a:extLst>
              <a:ext uri="{FF2B5EF4-FFF2-40B4-BE49-F238E27FC236}">
                <a16:creationId xmlns:a16="http://schemas.microsoft.com/office/drawing/2014/main" id="{0A31B6AF-B711-4CDB-8C2B-16E963DDC4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137" y="0"/>
            <a:ext cx="5646974" cy="6483075"/>
            <a:chOff x="-19221" y="0"/>
            <a:chExt cx="5646974" cy="6483075"/>
          </a:xfrm>
        </p:grpSpPr>
        <p:sp>
          <p:nvSpPr>
            <p:cNvPr id="13" name="Freeform: Shape 12">
              <a:extLst>
                <a:ext uri="{FF2B5EF4-FFF2-40B4-BE49-F238E27FC236}">
                  <a16:creationId xmlns:a16="http://schemas.microsoft.com/office/drawing/2014/main" id="{CA818331-E13C-49C6-B98D-A60AD0E85A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16610"/>
              <a:ext cx="5535001" cy="6250127"/>
            </a:xfrm>
            <a:custGeom>
              <a:avLst/>
              <a:gdLst>
                <a:gd name="connsiteX0" fmla="*/ 2510242 w 5535001"/>
                <a:gd name="connsiteY0" fmla="*/ 174 h 6250127"/>
                <a:gd name="connsiteX1" fmla="*/ 2550551 w 5535001"/>
                <a:gd name="connsiteY1" fmla="*/ 510 h 6250127"/>
                <a:gd name="connsiteX2" fmla="*/ 2629490 w 5535001"/>
                <a:gd name="connsiteY2" fmla="*/ 3757 h 6250127"/>
                <a:gd name="connsiteX3" fmla="*/ 2708317 w 5535001"/>
                <a:gd name="connsiteY3" fmla="*/ 7229 h 6250127"/>
                <a:gd name="connsiteX4" fmla="*/ 2787256 w 5535001"/>
                <a:gd name="connsiteY4" fmla="*/ 14619 h 6250127"/>
                <a:gd name="connsiteX5" fmla="*/ 3408467 w 5535001"/>
                <a:gd name="connsiteY5" fmla="*/ 145064 h 6250127"/>
                <a:gd name="connsiteX6" fmla="*/ 3557723 w 5535001"/>
                <a:gd name="connsiteY6" fmla="*/ 199593 h 6250127"/>
                <a:gd name="connsiteX7" fmla="*/ 3594337 w 5535001"/>
                <a:gd name="connsiteY7" fmla="*/ 214597 h 6250127"/>
                <a:gd name="connsiteX8" fmla="*/ 3630616 w 5535001"/>
                <a:gd name="connsiteY8" fmla="*/ 230385 h 6250127"/>
                <a:gd name="connsiteX9" fmla="*/ 3703172 w 5535001"/>
                <a:gd name="connsiteY9" fmla="*/ 262073 h 6250127"/>
                <a:gd name="connsiteX10" fmla="*/ 3739003 w 5535001"/>
                <a:gd name="connsiteY10" fmla="*/ 278756 h 6250127"/>
                <a:gd name="connsiteX11" fmla="*/ 3756806 w 5535001"/>
                <a:gd name="connsiteY11" fmla="*/ 287266 h 6250127"/>
                <a:gd name="connsiteX12" fmla="*/ 3773714 w 5535001"/>
                <a:gd name="connsiteY12" fmla="*/ 297567 h 6250127"/>
                <a:gd name="connsiteX13" fmla="*/ 3840784 w 5535001"/>
                <a:gd name="connsiteY13" fmla="*/ 339332 h 6250127"/>
                <a:gd name="connsiteX14" fmla="*/ 3873927 w 5535001"/>
                <a:gd name="connsiteY14" fmla="*/ 360495 h 6250127"/>
                <a:gd name="connsiteX15" fmla="*/ 3906062 w 5535001"/>
                <a:gd name="connsiteY15" fmla="*/ 383001 h 6250127"/>
                <a:gd name="connsiteX16" fmla="*/ 3969662 w 5535001"/>
                <a:gd name="connsiteY16" fmla="*/ 428572 h 6250127"/>
                <a:gd name="connsiteX17" fmla="*/ 4423029 w 5535001"/>
                <a:gd name="connsiteY17" fmla="*/ 837600 h 6250127"/>
                <a:gd name="connsiteX18" fmla="*/ 4474647 w 5535001"/>
                <a:gd name="connsiteY18" fmla="*/ 891569 h 6250127"/>
                <a:gd name="connsiteX19" fmla="*/ 4524250 w 5535001"/>
                <a:gd name="connsiteY19" fmla="*/ 946883 h 6250127"/>
                <a:gd name="connsiteX20" fmla="*/ 4573965 w 5535001"/>
                <a:gd name="connsiteY20" fmla="*/ 1001748 h 6250127"/>
                <a:gd name="connsiteX21" fmla="*/ 4622224 w 5535001"/>
                <a:gd name="connsiteY21" fmla="*/ 1057509 h 6250127"/>
                <a:gd name="connsiteX22" fmla="*/ 4717510 w 5535001"/>
                <a:gd name="connsiteY22" fmla="*/ 1169143 h 6250127"/>
                <a:gd name="connsiteX23" fmla="*/ 4764986 w 5535001"/>
                <a:gd name="connsiteY23" fmla="*/ 1224681 h 6250127"/>
                <a:gd name="connsiteX24" fmla="*/ 4813021 w 5535001"/>
                <a:gd name="connsiteY24" fmla="*/ 1279994 h 6250127"/>
                <a:gd name="connsiteX25" fmla="*/ 5001915 w 5535001"/>
                <a:gd name="connsiteY25" fmla="*/ 1506846 h 6250127"/>
                <a:gd name="connsiteX26" fmla="*/ 5170542 w 5535001"/>
                <a:gd name="connsiteY26" fmla="*/ 1751165 h 6250127"/>
                <a:gd name="connsiteX27" fmla="*/ 5428969 w 5535001"/>
                <a:gd name="connsiteY27" fmla="*/ 2293660 h 6250127"/>
                <a:gd name="connsiteX28" fmla="*/ 5534893 w 5535001"/>
                <a:gd name="connsiteY28" fmla="*/ 2899307 h 6250127"/>
                <a:gd name="connsiteX29" fmla="*/ 5508804 w 5535001"/>
                <a:gd name="connsiteY29" fmla="*/ 3211144 h 6250127"/>
                <a:gd name="connsiteX30" fmla="*/ 5426282 w 5535001"/>
                <a:gd name="connsiteY30" fmla="*/ 3513352 h 6250127"/>
                <a:gd name="connsiteX31" fmla="*/ 5248250 w 5535001"/>
                <a:gd name="connsiteY31" fmla="*/ 4030542 h 6250127"/>
                <a:gd name="connsiteX32" fmla="*/ 5208612 w 5535001"/>
                <a:gd name="connsiteY32" fmla="*/ 4161771 h 6250127"/>
                <a:gd name="connsiteX33" fmla="*/ 5170318 w 5535001"/>
                <a:gd name="connsiteY33" fmla="*/ 4294680 h 6250127"/>
                <a:gd name="connsiteX34" fmla="*/ 5132248 w 5535001"/>
                <a:gd name="connsiteY34" fmla="*/ 4430164 h 6250127"/>
                <a:gd name="connsiteX35" fmla="*/ 5112765 w 5535001"/>
                <a:gd name="connsiteY35" fmla="*/ 4498914 h 6250127"/>
                <a:gd name="connsiteX36" fmla="*/ 5091715 w 5535001"/>
                <a:gd name="connsiteY36" fmla="*/ 4569119 h 6250127"/>
                <a:gd name="connsiteX37" fmla="*/ 5068985 w 5535001"/>
                <a:gd name="connsiteY37" fmla="*/ 4640220 h 6250127"/>
                <a:gd name="connsiteX38" fmla="*/ 5043904 w 5535001"/>
                <a:gd name="connsiteY38" fmla="*/ 4712105 h 6250127"/>
                <a:gd name="connsiteX39" fmla="*/ 5015799 w 5535001"/>
                <a:gd name="connsiteY39" fmla="*/ 4784438 h 6250127"/>
                <a:gd name="connsiteX40" fmla="*/ 4982880 w 5535001"/>
                <a:gd name="connsiteY40" fmla="*/ 4856435 h 6250127"/>
                <a:gd name="connsiteX41" fmla="*/ 4817276 w 5535001"/>
                <a:gd name="connsiteY41" fmla="*/ 5125275 h 6250127"/>
                <a:gd name="connsiteX42" fmla="*/ 4618753 w 5535001"/>
                <a:gd name="connsiteY42" fmla="*/ 5355374 h 6250127"/>
                <a:gd name="connsiteX43" fmla="*/ 4566575 w 5535001"/>
                <a:gd name="connsiteY43" fmla="*/ 5408560 h 6250127"/>
                <a:gd name="connsiteX44" fmla="*/ 4513837 w 5535001"/>
                <a:gd name="connsiteY44" fmla="*/ 5461186 h 6250127"/>
                <a:gd name="connsiteX45" fmla="*/ 4459531 w 5535001"/>
                <a:gd name="connsiteY45" fmla="*/ 5512580 h 6250127"/>
                <a:gd name="connsiteX46" fmla="*/ 4404554 w 5535001"/>
                <a:gd name="connsiteY46" fmla="*/ 5563526 h 6250127"/>
                <a:gd name="connsiteX47" fmla="*/ 4348009 w 5535001"/>
                <a:gd name="connsiteY47" fmla="*/ 5613017 h 6250127"/>
                <a:gd name="connsiteX48" fmla="*/ 4290568 w 5535001"/>
                <a:gd name="connsiteY48" fmla="*/ 5661948 h 6250127"/>
                <a:gd name="connsiteX49" fmla="*/ 4276124 w 5535001"/>
                <a:gd name="connsiteY49" fmla="*/ 5674153 h 6250127"/>
                <a:gd name="connsiteX50" fmla="*/ 4261120 w 5535001"/>
                <a:gd name="connsiteY50" fmla="*/ 5685798 h 6250127"/>
                <a:gd name="connsiteX51" fmla="*/ 4231112 w 5535001"/>
                <a:gd name="connsiteY51" fmla="*/ 5708976 h 6250127"/>
                <a:gd name="connsiteX52" fmla="*/ 4170984 w 5535001"/>
                <a:gd name="connsiteY52" fmla="*/ 5755443 h 6250127"/>
                <a:gd name="connsiteX53" fmla="*/ 4046025 w 5535001"/>
                <a:gd name="connsiteY53" fmla="*/ 5843228 h 6250127"/>
                <a:gd name="connsiteX54" fmla="*/ 3915356 w 5535001"/>
                <a:gd name="connsiteY54" fmla="*/ 5923735 h 6250127"/>
                <a:gd name="connsiteX55" fmla="*/ 3346323 w 5535001"/>
                <a:gd name="connsiteY55" fmla="*/ 6158872 h 6250127"/>
                <a:gd name="connsiteX56" fmla="*/ 2743476 w 5535001"/>
                <a:gd name="connsiteY56" fmla="*/ 6247328 h 6250127"/>
                <a:gd name="connsiteX57" fmla="*/ 2668120 w 5535001"/>
                <a:gd name="connsiteY57" fmla="*/ 6249344 h 6250127"/>
                <a:gd name="connsiteX58" fmla="*/ 2630498 w 5535001"/>
                <a:gd name="connsiteY58" fmla="*/ 6250127 h 6250127"/>
                <a:gd name="connsiteX59" fmla="*/ 2592988 w 5535001"/>
                <a:gd name="connsiteY59" fmla="*/ 6249568 h 6250127"/>
                <a:gd name="connsiteX60" fmla="*/ 2518080 w 5535001"/>
                <a:gd name="connsiteY60" fmla="*/ 6247777 h 6250127"/>
                <a:gd name="connsiteX61" fmla="*/ 2442948 w 5535001"/>
                <a:gd name="connsiteY61" fmla="*/ 6244529 h 6250127"/>
                <a:gd name="connsiteX62" fmla="*/ 2291676 w 5535001"/>
                <a:gd name="connsiteY62" fmla="*/ 6232213 h 6250127"/>
                <a:gd name="connsiteX63" fmla="*/ 2141412 w 5535001"/>
                <a:gd name="connsiteY63" fmla="*/ 6212394 h 6250127"/>
                <a:gd name="connsiteX64" fmla="*/ 1992715 w 5535001"/>
                <a:gd name="connsiteY64" fmla="*/ 6184961 h 6250127"/>
                <a:gd name="connsiteX65" fmla="*/ 1845811 w 5535001"/>
                <a:gd name="connsiteY65" fmla="*/ 6151034 h 6250127"/>
                <a:gd name="connsiteX66" fmla="*/ 1701033 w 5535001"/>
                <a:gd name="connsiteY66" fmla="*/ 6110724 h 6250127"/>
                <a:gd name="connsiteX67" fmla="*/ 1629484 w 5535001"/>
                <a:gd name="connsiteY67" fmla="*/ 6088219 h 6250127"/>
                <a:gd name="connsiteX68" fmla="*/ 1558383 w 5535001"/>
                <a:gd name="connsiteY68" fmla="*/ 6064929 h 6250127"/>
                <a:gd name="connsiteX69" fmla="*/ 1011968 w 5535001"/>
                <a:gd name="connsiteY69" fmla="*/ 5828896 h 6250127"/>
                <a:gd name="connsiteX70" fmla="*/ 511237 w 5535001"/>
                <a:gd name="connsiteY70" fmla="*/ 5512356 h 6250127"/>
                <a:gd name="connsiteX71" fmla="*/ 395572 w 5535001"/>
                <a:gd name="connsiteY71" fmla="*/ 5419757 h 6250127"/>
                <a:gd name="connsiteX72" fmla="*/ 284722 w 5535001"/>
                <a:gd name="connsiteY72" fmla="*/ 5321559 h 6250127"/>
                <a:gd name="connsiteX73" fmla="*/ 257513 w 5535001"/>
                <a:gd name="connsiteY73" fmla="*/ 5296477 h 6250127"/>
                <a:gd name="connsiteX74" fmla="*/ 243853 w 5535001"/>
                <a:gd name="connsiteY74" fmla="*/ 5283937 h 6250127"/>
                <a:gd name="connsiteX75" fmla="*/ 230752 w 5535001"/>
                <a:gd name="connsiteY75" fmla="*/ 5270836 h 6250127"/>
                <a:gd name="connsiteX76" fmla="*/ 178574 w 5535001"/>
                <a:gd name="connsiteY76" fmla="*/ 5218322 h 6250127"/>
                <a:gd name="connsiteX77" fmla="*/ 126508 w 5535001"/>
                <a:gd name="connsiteY77" fmla="*/ 5165584 h 6250127"/>
                <a:gd name="connsiteX78" fmla="*/ 76345 w 5535001"/>
                <a:gd name="connsiteY78" fmla="*/ 5111167 h 6250127"/>
                <a:gd name="connsiteX79" fmla="*/ 26407 w 5535001"/>
                <a:gd name="connsiteY79" fmla="*/ 5056413 h 6250127"/>
                <a:gd name="connsiteX80" fmla="*/ 0 w 5535001"/>
                <a:gd name="connsiteY80" fmla="*/ 5024776 h 6250127"/>
                <a:gd name="connsiteX81" fmla="*/ 0 w 5535001"/>
                <a:gd name="connsiteY81" fmla="*/ 4492798 h 6250127"/>
                <a:gd name="connsiteX82" fmla="*/ 28534 w 5535001"/>
                <a:gd name="connsiteY82" fmla="*/ 4537879 h 6250127"/>
                <a:gd name="connsiteX83" fmla="*/ 66604 w 5535001"/>
                <a:gd name="connsiteY83" fmla="*/ 4592745 h 6250127"/>
                <a:gd name="connsiteX84" fmla="*/ 104114 w 5535001"/>
                <a:gd name="connsiteY84" fmla="*/ 4647834 h 6250127"/>
                <a:gd name="connsiteX85" fmla="*/ 143751 w 5535001"/>
                <a:gd name="connsiteY85" fmla="*/ 4701580 h 6250127"/>
                <a:gd name="connsiteX86" fmla="*/ 182717 w 5535001"/>
                <a:gd name="connsiteY86" fmla="*/ 4755773 h 6250127"/>
                <a:gd name="connsiteX87" fmla="*/ 223810 w 5535001"/>
                <a:gd name="connsiteY87" fmla="*/ 4808399 h 6250127"/>
                <a:gd name="connsiteX88" fmla="*/ 264679 w 5535001"/>
                <a:gd name="connsiteY88" fmla="*/ 4861249 h 6250127"/>
                <a:gd name="connsiteX89" fmla="*/ 307788 w 5535001"/>
                <a:gd name="connsiteY89" fmla="*/ 4912420 h 6250127"/>
                <a:gd name="connsiteX90" fmla="*/ 351232 w 5535001"/>
                <a:gd name="connsiteY90" fmla="*/ 4963254 h 6250127"/>
                <a:gd name="connsiteX91" fmla="*/ 397028 w 5535001"/>
                <a:gd name="connsiteY91" fmla="*/ 5012185 h 6250127"/>
                <a:gd name="connsiteX92" fmla="*/ 443496 w 5535001"/>
                <a:gd name="connsiteY92" fmla="*/ 5060444 h 6250127"/>
                <a:gd name="connsiteX93" fmla="*/ 455140 w 5535001"/>
                <a:gd name="connsiteY93" fmla="*/ 5072537 h 6250127"/>
                <a:gd name="connsiteX94" fmla="*/ 467345 w 5535001"/>
                <a:gd name="connsiteY94" fmla="*/ 5083958 h 6250127"/>
                <a:gd name="connsiteX95" fmla="*/ 491755 w 5535001"/>
                <a:gd name="connsiteY95" fmla="*/ 5106912 h 6250127"/>
                <a:gd name="connsiteX96" fmla="*/ 540686 w 5535001"/>
                <a:gd name="connsiteY96" fmla="*/ 5152819 h 6250127"/>
                <a:gd name="connsiteX97" fmla="*/ 552890 w 5535001"/>
                <a:gd name="connsiteY97" fmla="*/ 5164353 h 6250127"/>
                <a:gd name="connsiteX98" fmla="*/ 565655 w 5535001"/>
                <a:gd name="connsiteY98" fmla="*/ 5175214 h 6250127"/>
                <a:gd name="connsiteX99" fmla="*/ 591072 w 5535001"/>
                <a:gd name="connsiteY99" fmla="*/ 5197048 h 6250127"/>
                <a:gd name="connsiteX100" fmla="*/ 694197 w 5535001"/>
                <a:gd name="connsiteY100" fmla="*/ 5283041 h 6250127"/>
                <a:gd name="connsiteX101" fmla="*/ 1146221 w 5535001"/>
                <a:gd name="connsiteY101" fmla="*/ 5573716 h 6250127"/>
                <a:gd name="connsiteX102" fmla="*/ 1650982 w 5535001"/>
                <a:gd name="connsiteY102" fmla="*/ 5758130 h 6250127"/>
                <a:gd name="connsiteX103" fmla="*/ 1716485 w 5535001"/>
                <a:gd name="connsiteY103" fmla="*/ 5772798 h 6250127"/>
                <a:gd name="connsiteX104" fmla="*/ 1782211 w 5535001"/>
                <a:gd name="connsiteY104" fmla="*/ 5786235 h 6250127"/>
                <a:gd name="connsiteX105" fmla="*/ 1848386 w 5535001"/>
                <a:gd name="connsiteY105" fmla="*/ 5796984 h 6250127"/>
                <a:gd name="connsiteX106" fmla="*/ 1881417 w 5535001"/>
                <a:gd name="connsiteY106" fmla="*/ 5802359 h 6250127"/>
                <a:gd name="connsiteX107" fmla="*/ 1914560 w 5535001"/>
                <a:gd name="connsiteY107" fmla="*/ 5807061 h 6250127"/>
                <a:gd name="connsiteX108" fmla="*/ 2047469 w 5535001"/>
                <a:gd name="connsiteY108" fmla="*/ 5821282 h 6250127"/>
                <a:gd name="connsiteX109" fmla="*/ 2180601 w 5535001"/>
                <a:gd name="connsiteY109" fmla="*/ 5828896 h 6250127"/>
                <a:gd name="connsiteX110" fmla="*/ 2313622 w 5535001"/>
                <a:gd name="connsiteY110" fmla="*/ 5830463 h 6250127"/>
                <a:gd name="connsiteX111" fmla="*/ 2380021 w 5535001"/>
                <a:gd name="connsiteY111" fmla="*/ 5828448 h 6250127"/>
                <a:gd name="connsiteX112" fmla="*/ 2446195 w 5535001"/>
                <a:gd name="connsiteY112" fmla="*/ 5826433 h 6250127"/>
                <a:gd name="connsiteX113" fmla="*/ 2513041 w 5535001"/>
                <a:gd name="connsiteY113" fmla="*/ 5822737 h 6250127"/>
                <a:gd name="connsiteX114" fmla="*/ 2580111 w 5535001"/>
                <a:gd name="connsiteY114" fmla="*/ 5818258 h 6250127"/>
                <a:gd name="connsiteX115" fmla="*/ 2613590 w 5535001"/>
                <a:gd name="connsiteY115" fmla="*/ 5816355 h 6250127"/>
                <a:gd name="connsiteX116" fmla="*/ 2646845 w 5535001"/>
                <a:gd name="connsiteY116" fmla="*/ 5813108 h 6250127"/>
                <a:gd name="connsiteX117" fmla="*/ 2713244 w 5535001"/>
                <a:gd name="connsiteY117" fmla="*/ 5806838 h 6250127"/>
                <a:gd name="connsiteX118" fmla="*/ 3230882 w 5535001"/>
                <a:gd name="connsiteY118" fmla="*/ 5721292 h 6250127"/>
                <a:gd name="connsiteX119" fmla="*/ 3720416 w 5535001"/>
                <a:gd name="connsiteY119" fmla="*/ 5556472 h 6250127"/>
                <a:gd name="connsiteX120" fmla="*/ 3837425 w 5535001"/>
                <a:gd name="connsiteY120" fmla="*/ 5499927 h 6250127"/>
                <a:gd name="connsiteX121" fmla="*/ 3951634 w 5535001"/>
                <a:gd name="connsiteY121" fmla="*/ 5436552 h 6250127"/>
                <a:gd name="connsiteX122" fmla="*/ 4007284 w 5535001"/>
                <a:gd name="connsiteY122" fmla="*/ 5401841 h 6250127"/>
                <a:gd name="connsiteX123" fmla="*/ 4035164 w 5535001"/>
                <a:gd name="connsiteY123" fmla="*/ 5384374 h 6250127"/>
                <a:gd name="connsiteX124" fmla="*/ 4049049 w 5535001"/>
                <a:gd name="connsiteY124" fmla="*/ 5375640 h 6250127"/>
                <a:gd name="connsiteX125" fmla="*/ 4062485 w 5535001"/>
                <a:gd name="connsiteY125" fmla="*/ 5366123 h 6250127"/>
                <a:gd name="connsiteX126" fmla="*/ 4116567 w 5535001"/>
                <a:gd name="connsiteY126" fmla="*/ 5328277 h 6250127"/>
                <a:gd name="connsiteX127" fmla="*/ 4169976 w 5535001"/>
                <a:gd name="connsiteY127" fmla="*/ 5289199 h 6250127"/>
                <a:gd name="connsiteX128" fmla="*/ 4222042 w 5535001"/>
                <a:gd name="connsiteY128" fmla="*/ 5247994 h 6250127"/>
                <a:gd name="connsiteX129" fmla="*/ 4273213 w 5535001"/>
                <a:gd name="connsiteY129" fmla="*/ 5205558 h 6250127"/>
                <a:gd name="connsiteX130" fmla="*/ 4323151 w 5535001"/>
                <a:gd name="connsiteY130" fmla="*/ 5161329 h 6250127"/>
                <a:gd name="connsiteX131" fmla="*/ 4371971 w 5535001"/>
                <a:gd name="connsiteY131" fmla="*/ 5116093 h 6250127"/>
                <a:gd name="connsiteX132" fmla="*/ 4546868 w 5535001"/>
                <a:gd name="connsiteY132" fmla="*/ 4924400 h 6250127"/>
                <a:gd name="connsiteX133" fmla="*/ 4675634 w 5535001"/>
                <a:gd name="connsiteY133" fmla="*/ 4715352 h 6250127"/>
                <a:gd name="connsiteX134" fmla="*/ 4700155 w 5535001"/>
                <a:gd name="connsiteY134" fmla="*/ 4659255 h 6250127"/>
                <a:gd name="connsiteX135" fmla="*/ 4721206 w 5535001"/>
                <a:gd name="connsiteY135" fmla="*/ 4600135 h 6250127"/>
                <a:gd name="connsiteX136" fmla="*/ 4740465 w 5535001"/>
                <a:gd name="connsiteY136" fmla="*/ 4538887 h 6250127"/>
                <a:gd name="connsiteX137" fmla="*/ 4758492 w 5535001"/>
                <a:gd name="connsiteY137" fmla="*/ 4475848 h 6250127"/>
                <a:gd name="connsiteX138" fmla="*/ 4891288 w 5535001"/>
                <a:gd name="connsiteY138" fmla="*/ 3930329 h 6250127"/>
                <a:gd name="connsiteX139" fmla="*/ 5066298 w 5535001"/>
                <a:gd name="connsiteY139" fmla="*/ 3382235 h 6250127"/>
                <a:gd name="connsiteX140" fmla="*/ 5156994 w 5535001"/>
                <a:gd name="connsiteY140" fmla="*/ 2898635 h 6250127"/>
                <a:gd name="connsiteX141" fmla="*/ 5083317 w 5535001"/>
                <a:gd name="connsiteY141" fmla="*/ 2402047 h 6250127"/>
                <a:gd name="connsiteX142" fmla="*/ 4871022 w 5535001"/>
                <a:gd name="connsiteY142" fmla="*/ 1926958 h 6250127"/>
                <a:gd name="connsiteX143" fmla="*/ 4727028 w 5535001"/>
                <a:gd name="connsiteY143" fmla="*/ 1703577 h 6250127"/>
                <a:gd name="connsiteX144" fmla="*/ 4563776 w 5535001"/>
                <a:gd name="connsiteY144" fmla="*/ 1490834 h 6250127"/>
                <a:gd name="connsiteX145" fmla="*/ 4370291 w 5535001"/>
                <a:gd name="connsiteY145" fmla="*/ 1300596 h 6250127"/>
                <a:gd name="connsiteX146" fmla="*/ 4266046 w 5535001"/>
                <a:gd name="connsiteY146" fmla="*/ 1214491 h 6250127"/>
                <a:gd name="connsiteX147" fmla="*/ 4212973 w 5535001"/>
                <a:gd name="connsiteY147" fmla="*/ 1173062 h 6250127"/>
                <a:gd name="connsiteX148" fmla="*/ 4157995 w 5535001"/>
                <a:gd name="connsiteY148" fmla="*/ 1134545 h 6250127"/>
                <a:gd name="connsiteX149" fmla="*/ 3697126 w 5535001"/>
                <a:gd name="connsiteY149" fmla="*/ 881044 h 6250127"/>
                <a:gd name="connsiteX150" fmla="*/ 3637670 w 5535001"/>
                <a:gd name="connsiteY150" fmla="*/ 856747 h 6250127"/>
                <a:gd name="connsiteX151" fmla="*/ 3608222 w 5535001"/>
                <a:gd name="connsiteY151" fmla="*/ 844318 h 6250127"/>
                <a:gd name="connsiteX152" fmla="*/ 3578214 w 5535001"/>
                <a:gd name="connsiteY152" fmla="*/ 833457 h 6250127"/>
                <a:gd name="connsiteX153" fmla="*/ 3518309 w 5535001"/>
                <a:gd name="connsiteY153" fmla="*/ 812294 h 6250127"/>
                <a:gd name="connsiteX154" fmla="*/ 3503417 w 5535001"/>
                <a:gd name="connsiteY154" fmla="*/ 806920 h 6250127"/>
                <a:gd name="connsiteX155" fmla="*/ 3489533 w 5535001"/>
                <a:gd name="connsiteY155" fmla="*/ 799642 h 6250127"/>
                <a:gd name="connsiteX156" fmla="*/ 3460869 w 5535001"/>
                <a:gd name="connsiteY156" fmla="*/ 787101 h 6250127"/>
                <a:gd name="connsiteX157" fmla="*/ 3402980 w 5535001"/>
                <a:gd name="connsiteY157" fmla="*/ 763475 h 6250127"/>
                <a:gd name="connsiteX158" fmla="*/ 3374092 w 5535001"/>
                <a:gd name="connsiteY158" fmla="*/ 751606 h 6250127"/>
                <a:gd name="connsiteX159" fmla="*/ 3344980 w 5535001"/>
                <a:gd name="connsiteY159" fmla="*/ 740409 h 6250127"/>
                <a:gd name="connsiteX160" fmla="*/ 3226627 w 5535001"/>
                <a:gd name="connsiteY160" fmla="*/ 700772 h 6250127"/>
                <a:gd name="connsiteX161" fmla="*/ 2735750 w 5535001"/>
                <a:gd name="connsiteY161" fmla="*/ 614667 h 6250127"/>
                <a:gd name="connsiteX162" fmla="*/ 2673158 w 5535001"/>
                <a:gd name="connsiteY162" fmla="*/ 610412 h 6250127"/>
                <a:gd name="connsiteX163" fmla="*/ 2610119 w 5535001"/>
                <a:gd name="connsiteY163" fmla="*/ 609628 h 6250127"/>
                <a:gd name="connsiteX164" fmla="*/ 2547080 w 5535001"/>
                <a:gd name="connsiteY164" fmla="*/ 608620 h 6250127"/>
                <a:gd name="connsiteX165" fmla="*/ 2516400 w 5535001"/>
                <a:gd name="connsiteY165" fmla="*/ 608844 h 6250127"/>
                <a:gd name="connsiteX166" fmla="*/ 2486280 w 5535001"/>
                <a:gd name="connsiteY166" fmla="*/ 609740 h 6250127"/>
                <a:gd name="connsiteX167" fmla="*/ 2426376 w 5535001"/>
                <a:gd name="connsiteY167" fmla="*/ 613099 h 6250127"/>
                <a:gd name="connsiteX168" fmla="*/ 2366920 w 5535001"/>
                <a:gd name="connsiteY168" fmla="*/ 618474 h 6250127"/>
                <a:gd name="connsiteX169" fmla="*/ 2337248 w 5535001"/>
                <a:gd name="connsiteY169" fmla="*/ 621497 h 6250127"/>
                <a:gd name="connsiteX170" fmla="*/ 2307800 w 5535001"/>
                <a:gd name="connsiteY170" fmla="*/ 625528 h 6250127"/>
                <a:gd name="connsiteX171" fmla="*/ 2278351 w 5535001"/>
                <a:gd name="connsiteY171" fmla="*/ 629559 h 6250127"/>
                <a:gd name="connsiteX172" fmla="*/ 2249127 w 5535001"/>
                <a:gd name="connsiteY172" fmla="*/ 634710 h 6250127"/>
                <a:gd name="connsiteX173" fmla="*/ 1796096 w 5535001"/>
                <a:gd name="connsiteY173" fmla="*/ 781726 h 6250127"/>
                <a:gd name="connsiteX174" fmla="*/ 1370833 w 5535001"/>
                <a:gd name="connsiteY174" fmla="*/ 1048663 h 6250127"/>
                <a:gd name="connsiteX175" fmla="*/ 959790 w 5535001"/>
                <a:gd name="connsiteY175" fmla="*/ 1390844 h 6250127"/>
                <a:gd name="connsiteX176" fmla="*/ 749062 w 5535001"/>
                <a:gd name="connsiteY176" fmla="*/ 1577611 h 6250127"/>
                <a:gd name="connsiteX177" fmla="*/ 524786 w 5535001"/>
                <a:gd name="connsiteY177" fmla="*/ 1763145 h 6250127"/>
                <a:gd name="connsiteX178" fmla="*/ 84071 w 5535001"/>
                <a:gd name="connsiteY178" fmla="*/ 2098496 h 6250127"/>
                <a:gd name="connsiteX179" fmla="*/ 0 w 5535001"/>
                <a:gd name="connsiteY179" fmla="*/ 2168094 h 6250127"/>
                <a:gd name="connsiteX180" fmla="*/ 0 w 5535001"/>
                <a:gd name="connsiteY180" fmla="*/ 1576676 h 6250127"/>
                <a:gd name="connsiteX181" fmla="*/ 174655 w 5535001"/>
                <a:gd name="connsiteY181" fmla="*/ 1387597 h 6250127"/>
                <a:gd name="connsiteX182" fmla="*/ 363661 w 5535001"/>
                <a:gd name="connsiteY182" fmla="*/ 1188626 h 6250127"/>
                <a:gd name="connsiteX183" fmla="*/ 458052 w 5535001"/>
                <a:gd name="connsiteY183" fmla="*/ 1086397 h 6250127"/>
                <a:gd name="connsiteX184" fmla="*/ 557257 w 5535001"/>
                <a:gd name="connsiteY184" fmla="*/ 981593 h 6250127"/>
                <a:gd name="connsiteX185" fmla="*/ 994165 w 5535001"/>
                <a:gd name="connsiteY185" fmla="*/ 578389 h 6250127"/>
                <a:gd name="connsiteX186" fmla="*/ 1520873 w 5535001"/>
                <a:gd name="connsiteY186" fmla="*/ 237215 h 6250127"/>
                <a:gd name="connsiteX187" fmla="*/ 2141748 w 5535001"/>
                <a:gd name="connsiteY187" fmla="*/ 31190 h 6250127"/>
                <a:gd name="connsiteX188" fmla="*/ 2182505 w 5535001"/>
                <a:gd name="connsiteY188" fmla="*/ 24360 h 6250127"/>
                <a:gd name="connsiteX189" fmla="*/ 2223374 w 5535001"/>
                <a:gd name="connsiteY189" fmla="*/ 18873 h 6250127"/>
                <a:gd name="connsiteX190" fmla="*/ 2264355 w 5535001"/>
                <a:gd name="connsiteY190" fmla="*/ 13611 h 6250127"/>
                <a:gd name="connsiteX191" fmla="*/ 2305336 w 5535001"/>
                <a:gd name="connsiteY191" fmla="*/ 9580 h 6250127"/>
                <a:gd name="connsiteX192" fmla="*/ 2387410 w 5535001"/>
                <a:gd name="connsiteY192" fmla="*/ 3645 h 6250127"/>
                <a:gd name="connsiteX193" fmla="*/ 2469373 w 5535001"/>
                <a:gd name="connsiteY193" fmla="*/ 622 h 62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5535001" h="6250127">
                  <a:moveTo>
                    <a:pt x="2510242" y="174"/>
                  </a:moveTo>
                  <a:cubicBezTo>
                    <a:pt x="2523902" y="-50"/>
                    <a:pt x="2537562" y="-162"/>
                    <a:pt x="2550551" y="510"/>
                  </a:cubicBezTo>
                  <a:lnTo>
                    <a:pt x="2629490" y="3757"/>
                  </a:lnTo>
                  <a:lnTo>
                    <a:pt x="2708317" y="7229"/>
                  </a:lnTo>
                  <a:cubicBezTo>
                    <a:pt x="2734630" y="8572"/>
                    <a:pt x="2760943" y="12155"/>
                    <a:pt x="2787256" y="14619"/>
                  </a:cubicBezTo>
                  <a:cubicBezTo>
                    <a:pt x="2997536" y="34885"/>
                    <a:pt x="3207144" y="77994"/>
                    <a:pt x="3408467" y="145064"/>
                  </a:cubicBezTo>
                  <a:lnTo>
                    <a:pt x="3557723" y="199593"/>
                  </a:lnTo>
                  <a:cubicBezTo>
                    <a:pt x="3570264" y="203848"/>
                    <a:pt x="3582245" y="209447"/>
                    <a:pt x="3594337" y="214597"/>
                  </a:cubicBezTo>
                  <a:lnTo>
                    <a:pt x="3630616" y="230385"/>
                  </a:lnTo>
                  <a:lnTo>
                    <a:pt x="3703172" y="262073"/>
                  </a:lnTo>
                  <a:cubicBezTo>
                    <a:pt x="3715265" y="267335"/>
                    <a:pt x="3727358" y="272598"/>
                    <a:pt x="3739003" y="278756"/>
                  </a:cubicBezTo>
                  <a:cubicBezTo>
                    <a:pt x="3744937" y="281667"/>
                    <a:pt x="3750984" y="284131"/>
                    <a:pt x="3756806" y="287266"/>
                  </a:cubicBezTo>
                  <a:cubicBezTo>
                    <a:pt x="3762517" y="290513"/>
                    <a:pt x="3768115" y="294208"/>
                    <a:pt x="3773714" y="297567"/>
                  </a:cubicBezTo>
                  <a:lnTo>
                    <a:pt x="3840784" y="339332"/>
                  </a:lnTo>
                  <a:cubicBezTo>
                    <a:pt x="3851869" y="346386"/>
                    <a:pt x="3863290" y="352881"/>
                    <a:pt x="3873927" y="360495"/>
                  </a:cubicBezTo>
                  <a:lnTo>
                    <a:pt x="3906062" y="383001"/>
                  </a:lnTo>
                  <a:lnTo>
                    <a:pt x="3969662" y="428572"/>
                  </a:lnTo>
                  <a:cubicBezTo>
                    <a:pt x="4137281" y="552188"/>
                    <a:pt x="4285417" y="693270"/>
                    <a:pt x="4423029" y="837600"/>
                  </a:cubicBezTo>
                  <a:cubicBezTo>
                    <a:pt x="4440160" y="855739"/>
                    <a:pt x="4457404" y="873766"/>
                    <a:pt x="4474647" y="891569"/>
                  </a:cubicBezTo>
                  <a:lnTo>
                    <a:pt x="4524250" y="946883"/>
                  </a:lnTo>
                  <a:lnTo>
                    <a:pt x="4573965" y="1001748"/>
                  </a:lnTo>
                  <a:cubicBezTo>
                    <a:pt x="4590760" y="1019887"/>
                    <a:pt x="4605988" y="1039146"/>
                    <a:pt x="4622224" y="1057509"/>
                  </a:cubicBezTo>
                  <a:cubicBezTo>
                    <a:pt x="4653911" y="1094907"/>
                    <a:pt x="4686831" y="1131409"/>
                    <a:pt x="4717510" y="1169143"/>
                  </a:cubicBezTo>
                  <a:cubicBezTo>
                    <a:pt x="4733186" y="1187730"/>
                    <a:pt x="4748862" y="1206430"/>
                    <a:pt x="4764986" y="1224681"/>
                  </a:cubicBezTo>
                  <a:cubicBezTo>
                    <a:pt x="4780886" y="1243044"/>
                    <a:pt x="4797233" y="1261071"/>
                    <a:pt x="4813021" y="1279994"/>
                  </a:cubicBezTo>
                  <a:cubicBezTo>
                    <a:pt x="4877292" y="1354230"/>
                    <a:pt x="4941339" y="1428914"/>
                    <a:pt x="5001915" y="1506846"/>
                  </a:cubicBezTo>
                  <a:cubicBezTo>
                    <a:pt x="5062603" y="1584665"/>
                    <a:pt x="5118252" y="1666739"/>
                    <a:pt x="5170542" y="1751165"/>
                  </a:cubicBezTo>
                  <a:cubicBezTo>
                    <a:pt x="5274898" y="1920240"/>
                    <a:pt x="5363579" y="2101295"/>
                    <a:pt x="5428969" y="2293660"/>
                  </a:cubicBezTo>
                  <a:cubicBezTo>
                    <a:pt x="5494136" y="2485801"/>
                    <a:pt x="5533102" y="2690819"/>
                    <a:pt x="5534893" y="2899307"/>
                  </a:cubicBezTo>
                  <a:cubicBezTo>
                    <a:pt x="5536124" y="3003439"/>
                    <a:pt x="5526831" y="3108132"/>
                    <a:pt x="5508804" y="3211144"/>
                  </a:cubicBezTo>
                  <a:cubicBezTo>
                    <a:pt x="5490441" y="3314157"/>
                    <a:pt x="5462336" y="3415490"/>
                    <a:pt x="5426282" y="3513352"/>
                  </a:cubicBezTo>
                  <a:cubicBezTo>
                    <a:pt x="5363355" y="3684890"/>
                    <a:pt x="5302219" y="3856428"/>
                    <a:pt x="5248250" y="4030542"/>
                  </a:cubicBezTo>
                  <a:lnTo>
                    <a:pt x="5208612" y="4161771"/>
                  </a:lnTo>
                  <a:lnTo>
                    <a:pt x="5170318" y="4294680"/>
                  </a:lnTo>
                  <a:lnTo>
                    <a:pt x="5132248" y="4430164"/>
                  </a:lnTo>
                  <a:lnTo>
                    <a:pt x="5112765" y="4498914"/>
                  </a:lnTo>
                  <a:lnTo>
                    <a:pt x="5091715" y="4569119"/>
                  </a:lnTo>
                  <a:cubicBezTo>
                    <a:pt x="5085221" y="4592297"/>
                    <a:pt x="5076823" y="4616482"/>
                    <a:pt x="5068985" y="4640220"/>
                  </a:cubicBezTo>
                  <a:cubicBezTo>
                    <a:pt x="5060699" y="4664182"/>
                    <a:pt x="5053981" y="4687807"/>
                    <a:pt x="5043904" y="4712105"/>
                  </a:cubicBezTo>
                  <a:lnTo>
                    <a:pt x="5015799" y="4784438"/>
                  </a:lnTo>
                  <a:cubicBezTo>
                    <a:pt x="5005274" y="4808511"/>
                    <a:pt x="4993965" y="4832473"/>
                    <a:pt x="4982880" y="4856435"/>
                  </a:cubicBezTo>
                  <a:cubicBezTo>
                    <a:pt x="4936524" y="4951273"/>
                    <a:pt x="4881099" y="5044096"/>
                    <a:pt x="4817276" y="5125275"/>
                  </a:cubicBezTo>
                  <a:cubicBezTo>
                    <a:pt x="4755244" y="5208805"/>
                    <a:pt x="4686943" y="5282817"/>
                    <a:pt x="4618753" y="5355374"/>
                  </a:cubicBezTo>
                  <a:cubicBezTo>
                    <a:pt x="4602069" y="5374073"/>
                    <a:pt x="4584154" y="5391092"/>
                    <a:pt x="4566575" y="5408560"/>
                  </a:cubicBezTo>
                  <a:lnTo>
                    <a:pt x="4513837" y="5461186"/>
                  </a:lnTo>
                  <a:cubicBezTo>
                    <a:pt x="4496593" y="5479101"/>
                    <a:pt x="4477894" y="5495560"/>
                    <a:pt x="4459531" y="5512580"/>
                  </a:cubicBezTo>
                  <a:lnTo>
                    <a:pt x="4404554" y="5563526"/>
                  </a:lnTo>
                  <a:cubicBezTo>
                    <a:pt x="4386527" y="5580770"/>
                    <a:pt x="4366932" y="5596670"/>
                    <a:pt x="4348009" y="5613017"/>
                  </a:cubicBezTo>
                  <a:lnTo>
                    <a:pt x="4290568" y="5661948"/>
                  </a:lnTo>
                  <a:lnTo>
                    <a:pt x="4276124" y="5674153"/>
                  </a:lnTo>
                  <a:lnTo>
                    <a:pt x="4261120" y="5685798"/>
                  </a:lnTo>
                  <a:lnTo>
                    <a:pt x="4231112" y="5708976"/>
                  </a:lnTo>
                  <a:lnTo>
                    <a:pt x="4170984" y="5755443"/>
                  </a:lnTo>
                  <a:cubicBezTo>
                    <a:pt x="4130227" y="5785563"/>
                    <a:pt x="4087790" y="5813892"/>
                    <a:pt x="4046025" y="5843228"/>
                  </a:cubicBezTo>
                  <a:cubicBezTo>
                    <a:pt x="4002917" y="5870437"/>
                    <a:pt x="3959248" y="5897309"/>
                    <a:pt x="3915356" y="5923735"/>
                  </a:cubicBezTo>
                  <a:cubicBezTo>
                    <a:pt x="3737659" y="6026299"/>
                    <a:pt x="3544847" y="6106022"/>
                    <a:pt x="3346323" y="6158872"/>
                  </a:cubicBezTo>
                  <a:cubicBezTo>
                    <a:pt x="3147800" y="6211946"/>
                    <a:pt x="2944462" y="6239714"/>
                    <a:pt x="2743476" y="6247328"/>
                  </a:cubicBezTo>
                  <a:lnTo>
                    <a:pt x="2668120" y="6249344"/>
                  </a:lnTo>
                  <a:lnTo>
                    <a:pt x="2630498" y="6250127"/>
                  </a:lnTo>
                  <a:lnTo>
                    <a:pt x="2592988" y="6249568"/>
                  </a:lnTo>
                  <a:lnTo>
                    <a:pt x="2518080" y="6247777"/>
                  </a:lnTo>
                  <a:cubicBezTo>
                    <a:pt x="2493110" y="6247105"/>
                    <a:pt x="2468365" y="6246881"/>
                    <a:pt x="2442948" y="6244529"/>
                  </a:cubicBezTo>
                  <a:cubicBezTo>
                    <a:pt x="2392337" y="6240722"/>
                    <a:pt x="2341950" y="6237699"/>
                    <a:pt x="2291676" y="6232213"/>
                  </a:cubicBezTo>
                  <a:lnTo>
                    <a:pt x="2141412" y="6212394"/>
                  </a:lnTo>
                  <a:lnTo>
                    <a:pt x="1992715" y="6184961"/>
                  </a:lnTo>
                  <a:cubicBezTo>
                    <a:pt x="1943561" y="6173988"/>
                    <a:pt x="1894630" y="6162231"/>
                    <a:pt x="1845811" y="6151034"/>
                  </a:cubicBezTo>
                  <a:cubicBezTo>
                    <a:pt x="1797215" y="6138829"/>
                    <a:pt x="1749180" y="6123938"/>
                    <a:pt x="1701033" y="6110724"/>
                  </a:cubicBezTo>
                  <a:cubicBezTo>
                    <a:pt x="1676847" y="6104566"/>
                    <a:pt x="1653334" y="6095833"/>
                    <a:pt x="1629484" y="6088219"/>
                  </a:cubicBezTo>
                  <a:lnTo>
                    <a:pt x="1558383" y="6064929"/>
                  </a:lnTo>
                  <a:cubicBezTo>
                    <a:pt x="1369713" y="6000210"/>
                    <a:pt x="1186978" y="5921271"/>
                    <a:pt x="1011968" y="5828896"/>
                  </a:cubicBezTo>
                  <a:cubicBezTo>
                    <a:pt x="837071" y="5736408"/>
                    <a:pt x="668556" y="5631940"/>
                    <a:pt x="511237" y="5512356"/>
                  </a:cubicBezTo>
                  <a:cubicBezTo>
                    <a:pt x="471152" y="5483468"/>
                    <a:pt x="433642" y="5451220"/>
                    <a:pt x="395572" y="5419757"/>
                  </a:cubicBezTo>
                  <a:cubicBezTo>
                    <a:pt x="356831" y="5388965"/>
                    <a:pt x="321112" y="5354926"/>
                    <a:pt x="284722" y="5321559"/>
                  </a:cubicBezTo>
                  <a:lnTo>
                    <a:pt x="257513" y="5296477"/>
                  </a:lnTo>
                  <a:lnTo>
                    <a:pt x="243853" y="5283937"/>
                  </a:lnTo>
                  <a:lnTo>
                    <a:pt x="230752" y="5270836"/>
                  </a:lnTo>
                  <a:lnTo>
                    <a:pt x="178574" y="5218322"/>
                  </a:lnTo>
                  <a:cubicBezTo>
                    <a:pt x="161331" y="5200631"/>
                    <a:pt x="143191" y="5183948"/>
                    <a:pt x="126508" y="5165584"/>
                  </a:cubicBezTo>
                  <a:lnTo>
                    <a:pt x="76345" y="5111167"/>
                  </a:lnTo>
                  <a:cubicBezTo>
                    <a:pt x="59774" y="5092916"/>
                    <a:pt x="42530" y="5075112"/>
                    <a:pt x="26407" y="5056413"/>
                  </a:cubicBezTo>
                  <a:lnTo>
                    <a:pt x="0" y="5024776"/>
                  </a:lnTo>
                  <a:lnTo>
                    <a:pt x="0" y="4492798"/>
                  </a:lnTo>
                  <a:lnTo>
                    <a:pt x="28534" y="4537879"/>
                  </a:lnTo>
                  <a:cubicBezTo>
                    <a:pt x="41299" y="4556130"/>
                    <a:pt x="54175" y="4574382"/>
                    <a:pt x="66604" y="4592745"/>
                  </a:cubicBezTo>
                  <a:lnTo>
                    <a:pt x="104114" y="4647834"/>
                  </a:lnTo>
                  <a:lnTo>
                    <a:pt x="143751" y="4701580"/>
                  </a:lnTo>
                  <a:cubicBezTo>
                    <a:pt x="156964" y="4719495"/>
                    <a:pt x="169728" y="4737746"/>
                    <a:pt x="182717" y="4755773"/>
                  </a:cubicBezTo>
                  <a:lnTo>
                    <a:pt x="223810" y="4808399"/>
                  </a:lnTo>
                  <a:lnTo>
                    <a:pt x="264679" y="4861249"/>
                  </a:lnTo>
                  <a:cubicBezTo>
                    <a:pt x="278563" y="4878717"/>
                    <a:pt x="293455" y="4895288"/>
                    <a:pt x="307788" y="4912420"/>
                  </a:cubicBezTo>
                  <a:lnTo>
                    <a:pt x="351232" y="4963254"/>
                  </a:lnTo>
                  <a:cubicBezTo>
                    <a:pt x="365788" y="4980162"/>
                    <a:pt x="381688" y="4995837"/>
                    <a:pt x="397028" y="5012185"/>
                  </a:cubicBezTo>
                  <a:lnTo>
                    <a:pt x="443496" y="5060444"/>
                  </a:lnTo>
                  <a:lnTo>
                    <a:pt x="455140" y="5072537"/>
                  </a:lnTo>
                  <a:lnTo>
                    <a:pt x="467345" y="5083958"/>
                  </a:lnTo>
                  <a:lnTo>
                    <a:pt x="491755" y="5106912"/>
                  </a:lnTo>
                  <a:lnTo>
                    <a:pt x="540686" y="5152819"/>
                  </a:lnTo>
                  <a:lnTo>
                    <a:pt x="552890" y="5164353"/>
                  </a:lnTo>
                  <a:lnTo>
                    <a:pt x="565655" y="5175214"/>
                  </a:lnTo>
                  <a:lnTo>
                    <a:pt x="591072" y="5197048"/>
                  </a:lnTo>
                  <a:cubicBezTo>
                    <a:pt x="624999" y="5226160"/>
                    <a:pt x="658366" y="5256056"/>
                    <a:pt x="694197" y="5283041"/>
                  </a:cubicBezTo>
                  <a:cubicBezTo>
                    <a:pt x="834272" y="5394675"/>
                    <a:pt x="985207" y="5493881"/>
                    <a:pt x="1146221" y="5573716"/>
                  </a:cubicBezTo>
                  <a:cubicBezTo>
                    <a:pt x="1307122" y="5653774"/>
                    <a:pt x="1476869" y="5715918"/>
                    <a:pt x="1650982" y="5758130"/>
                  </a:cubicBezTo>
                  <a:lnTo>
                    <a:pt x="1716485" y="5772798"/>
                  </a:lnTo>
                  <a:cubicBezTo>
                    <a:pt x="1738431" y="5777390"/>
                    <a:pt x="1759929" y="5783100"/>
                    <a:pt x="1782211" y="5786235"/>
                  </a:cubicBezTo>
                  <a:lnTo>
                    <a:pt x="1848386" y="5796984"/>
                  </a:lnTo>
                  <a:lnTo>
                    <a:pt x="1881417" y="5802359"/>
                  </a:lnTo>
                  <a:cubicBezTo>
                    <a:pt x="1892390" y="5804151"/>
                    <a:pt x="1903363" y="5806054"/>
                    <a:pt x="1914560" y="5807061"/>
                  </a:cubicBezTo>
                  <a:cubicBezTo>
                    <a:pt x="1959012" y="5811765"/>
                    <a:pt x="2003241" y="5817251"/>
                    <a:pt x="2047469" y="5821282"/>
                  </a:cubicBezTo>
                  <a:lnTo>
                    <a:pt x="2180601" y="5828896"/>
                  </a:lnTo>
                  <a:lnTo>
                    <a:pt x="2313622" y="5830463"/>
                  </a:lnTo>
                  <a:cubicBezTo>
                    <a:pt x="2335680" y="5830799"/>
                    <a:pt x="2357962" y="5829008"/>
                    <a:pt x="2380021" y="5828448"/>
                  </a:cubicBezTo>
                  <a:lnTo>
                    <a:pt x="2446195" y="5826433"/>
                  </a:lnTo>
                  <a:cubicBezTo>
                    <a:pt x="2468029" y="5826208"/>
                    <a:pt x="2490647" y="5824193"/>
                    <a:pt x="2513041" y="5822737"/>
                  </a:cubicBezTo>
                  <a:lnTo>
                    <a:pt x="2580111" y="5818258"/>
                  </a:lnTo>
                  <a:lnTo>
                    <a:pt x="2613590" y="5816355"/>
                  </a:lnTo>
                  <a:lnTo>
                    <a:pt x="2646845" y="5813108"/>
                  </a:lnTo>
                  <a:cubicBezTo>
                    <a:pt x="2669016" y="5810869"/>
                    <a:pt x="2691074" y="5808741"/>
                    <a:pt x="2713244" y="5806838"/>
                  </a:cubicBezTo>
                  <a:cubicBezTo>
                    <a:pt x="2889933" y="5789371"/>
                    <a:pt x="3062815" y="5762050"/>
                    <a:pt x="3230882" y="5721292"/>
                  </a:cubicBezTo>
                  <a:cubicBezTo>
                    <a:pt x="3398837" y="5680423"/>
                    <a:pt x="3562426" y="5626902"/>
                    <a:pt x="3720416" y="5556472"/>
                  </a:cubicBezTo>
                  <a:cubicBezTo>
                    <a:pt x="3759381" y="5537997"/>
                    <a:pt x="3798347" y="5518962"/>
                    <a:pt x="3837425" y="5499927"/>
                  </a:cubicBezTo>
                  <a:cubicBezTo>
                    <a:pt x="3875271" y="5478765"/>
                    <a:pt x="3913900" y="5458610"/>
                    <a:pt x="3951634" y="5436552"/>
                  </a:cubicBezTo>
                  <a:lnTo>
                    <a:pt x="4007284" y="5401841"/>
                  </a:lnTo>
                  <a:lnTo>
                    <a:pt x="4035164" y="5384374"/>
                  </a:lnTo>
                  <a:lnTo>
                    <a:pt x="4049049" y="5375640"/>
                  </a:lnTo>
                  <a:lnTo>
                    <a:pt x="4062485" y="5366123"/>
                  </a:lnTo>
                  <a:lnTo>
                    <a:pt x="4116567" y="5328277"/>
                  </a:lnTo>
                  <a:cubicBezTo>
                    <a:pt x="4134594" y="5315624"/>
                    <a:pt x="4152957" y="5303420"/>
                    <a:pt x="4169976" y="5289199"/>
                  </a:cubicBezTo>
                  <a:lnTo>
                    <a:pt x="4222042" y="5247994"/>
                  </a:lnTo>
                  <a:cubicBezTo>
                    <a:pt x="4239398" y="5234222"/>
                    <a:pt x="4256865" y="5220562"/>
                    <a:pt x="4273213" y="5205558"/>
                  </a:cubicBezTo>
                  <a:lnTo>
                    <a:pt x="4323151" y="5161329"/>
                  </a:lnTo>
                  <a:cubicBezTo>
                    <a:pt x="4339611" y="5146437"/>
                    <a:pt x="4356631" y="5131881"/>
                    <a:pt x="4371971" y="5116093"/>
                  </a:cubicBezTo>
                  <a:cubicBezTo>
                    <a:pt x="4435457" y="5054398"/>
                    <a:pt x="4496258" y="4991135"/>
                    <a:pt x="4546868" y="4924400"/>
                  </a:cubicBezTo>
                  <a:cubicBezTo>
                    <a:pt x="4600054" y="4858450"/>
                    <a:pt x="4640699" y="4788916"/>
                    <a:pt x="4675634" y="4715352"/>
                  </a:cubicBezTo>
                  <a:lnTo>
                    <a:pt x="4700155" y="4659255"/>
                  </a:lnTo>
                  <a:lnTo>
                    <a:pt x="4721206" y="4600135"/>
                  </a:lnTo>
                  <a:cubicBezTo>
                    <a:pt x="4728707" y="4580988"/>
                    <a:pt x="4733970" y="4559266"/>
                    <a:pt x="4740465" y="4538887"/>
                  </a:cubicBezTo>
                  <a:cubicBezTo>
                    <a:pt x="4746623" y="4518061"/>
                    <a:pt x="4753005" y="4497906"/>
                    <a:pt x="4758492" y="4475848"/>
                  </a:cubicBezTo>
                  <a:cubicBezTo>
                    <a:pt x="4803168" y="4303637"/>
                    <a:pt x="4840902" y="4115080"/>
                    <a:pt x="4891288" y="3930329"/>
                  </a:cubicBezTo>
                  <a:cubicBezTo>
                    <a:pt x="4940891" y="3744906"/>
                    <a:pt x="5000235" y="3562059"/>
                    <a:pt x="5066298" y="3382235"/>
                  </a:cubicBezTo>
                  <a:cubicBezTo>
                    <a:pt x="5124186" y="3226932"/>
                    <a:pt x="5154530" y="3064015"/>
                    <a:pt x="5156994" y="2898635"/>
                  </a:cubicBezTo>
                  <a:cubicBezTo>
                    <a:pt x="5159681" y="2733255"/>
                    <a:pt x="5132920" y="2565636"/>
                    <a:pt x="5083317" y="2402047"/>
                  </a:cubicBezTo>
                  <a:cubicBezTo>
                    <a:pt x="5033938" y="2238123"/>
                    <a:pt x="4960150" y="2079013"/>
                    <a:pt x="4871022" y="1926958"/>
                  </a:cubicBezTo>
                  <a:cubicBezTo>
                    <a:pt x="4826570" y="1850818"/>
                    <a:pt x="4777415" y="1776918"/>
                    <a:pt x="4727028" y="1703577"/>
                  </a:cubicBezTo>
                  <a:cubicBezTo>
                    <a:pt x="4676418" y="1630349"/>
                    <a:pt x="4622784" y="1558464"/>
                    <a:pt x="4563776" y="1490834"/>
                  </a:cubicBezTo>
                  <a:cubicBezTo>
                    <a:pt x="4503647" y="1423764"/>
                    <a:pt x="4439041" y="1359157"/>
                    <a:pt x="4370291" y="1300596"/>
                  </a:cubicBezTo>
                  <a:cubicBezTo>
                    <a:pt x="4336812" y="1270141"/>
                    <a:pt x="4301541" y="1242148"/>
                    <a:pt x="4266046" y="1214491"/>
                  </a:cubicBezTo>
                  <a:cubicBezTo>
                    <a:pt x="4248355" y="1200607"/>
                    <a:pt x="4230776" y="1186611"/>
                    <a:pt x="4212973" y="1173062"/>
                  </a:cubicBezTo>
                  <a:cubicBezTo>
                    <a:pt x="4194722" y="1160074"/>
                    <a:pt x="4176359" y="1147197"/>
                    <a:pt x="4157995" y="1134545"/>
                  </a:cubicBezTo>
                  <a:cubicBezTo>
                    <a:pt x="4011426" y="1031980"/>
                    <a:pt x="3855004" y="948562"/>
                    <a:pt x="3697126" y="881044"/>
                  </a:cubicBezTo>
                  <a:lnTo>
                    <a:pt x="3637670" y="856747"/>
                  </a:lnTo>
                  <a:lnTo>
                    <a:pt x="3608222" y="844318"/>
                  </a:lnTo>
                  <a:cubicBezTo>
                    <a:pt x="3598480" y="840063"/>
                    <a:pt x="3588179" y="837040"/>
                    <a:pt x="3578214" y="833457"/>
                  </a:cubicBezTo>
                  <a:lnTo>
                    <a:pt x="3518309" y="812294"/>
                  </a:lnTo>
                  <a:cubicBezTo>
                    <a:pt x="3513383" y="810503"/>
                    <a:pt x="3508344" y="808823"/>
                    <a:pt x="3503417" y="806920"/>
                  </a:cubicBezTo>
                  <a:cubicBezTo>
                    <a:pt x="3498603" y="804792"/>
                    <a:pt x="3494236" y="801993"/>
                    <a:pt x="3489533" y="799642"/>
                  </a:cubicBezTo>
                  <a:cubicBezTo>
                    <a:pt x="3480240" y="794827"/>
                    <a:pt x="3470498" y="791020"/>
                    <a:pt x="3460869" y="787101"/>
                  </a:cubicBezTo>
                  <a:lnTo>
                    <a:pt x="3402980" y="763475"/>
                  </a:lnTo>
                  <a:lnTo>
                    <a:pt x="3374092" y="751606"/>
                  </a:lnTo>
                  <a:cubicBezTo>
                    <a:pt x="3364462" y="747688"/>
                    <a:pt x="3354945" y="743433"/>
                    <a:pt x="3344980" y="740409"/>
                  </a:cubicBezTo>
                  <a:lnTo>
                    <a:pt x="3226627" y="700772"/>
                  </a:lnTo>
                  <a:cubicBezTo>
                    <a:pt x="3067405" y="652849"/>
                    <a:pt x="2902697" y="625192"/>
                    <a:pt x="2735750" y="614667"/>
                  </a:cubicBezTo>
                  <a:cubicBezTo>
                    <a:pt x="2714811" y="613435"/>
                    <a:pt x="2694209" y="610860"/>
                    <a:pt x="2673158" y="610412"/>
                  </a:cubicBezTo>
                  <a:lnTo>
                    <a:pt x="2610119" y="609628"/>
                  </a:lnTo>
                  <a:lnTo>
                    <a:pt x="2547080" y="608620"/>
                  </a:lnTo>
                  <a:cubicBezTo>
                    <a:pt x="2536443" y="608173"/>
                    <a:pt x="2526365" y="608397"/>
                    <a:pt x="2516400" y="608844"/>
                  </a:cubicBezTo>
                  <a:lnTo>
                    <a:pt x="2486280" y="609740"/>
                  </a:lnTo>
                  <a:cubicBezTo>
                    <a:pt x="2466125" y="609852"/>
                    <a:pt x="2446307" y="611868"/>
                    <a:pt x="2426376" y="613099"/>
                  </a:cubicBezTo>
                  <a:cubicBezTo>
                    <a:pt x="2406333" y="613995"/>
                    <a:pt x="2386627" y="616458"/>
                    <a:pt x="2366920" y="618474"/>
                  </a:cubicBezTo>
                  <a:cubicBezTo>
                    <a:pt x="2357066" y="619482"/>
                    <a:pt x="2347101" y="620153"/>
                    <a:pt x="2337248" y="621497"/>
                  </a:cubicBezTo>
                  <a:lnTo>
                    <a:pt x="2307800" y="625528"/>
                  </a:lnTo>
                  <a:lnTo>
                    <a:pt x="2278351" y="629559"/>
                  </a:lnTo>
                  <a:lnTo>
                    <a:pt x="2249127" y="634710"/>
                  </a:lnTo>
                  <a:cubicBezTo>
                    <a:pt x="2093377" y="661918"/>
                    <a:pt x="1942329" y="710849"/>
                    <a:pt x="1796096" y="781726"/>
                  </a:cubicBezTo>
                  <a:cubicBezTo>
                    <a:pt x="1649751" y="852268"/>
                    <a:pt x="1508892" y="944307"/>
                    <a:pt x="1370833" y="1048663"/>
                  </a:cubicBezTo>
                  <a:cubicBezTo>
                    <a:pt x="1232774" y="1153244"/>
                    <a:pt x="1097290" y="1269917"/>
                    <a:pt x="959790" y="1390844"/>
                  </a:cubicBezTo>
                  <a:lnTo>
                    <a:pt x="749062" y="1577611"/>
                  </a:lnTo>
                  <a:cubicBezTo>
                    <a:pt x="674602" y="1642329"/>
                    <a:pt x="599806" y="1704137"/>
                    <a:pt x="524786" y="1763145"/>
                  </a:cubicBezTo>
                  <a:cubicBezTo>
                    <a:pt x="374858" y="1881498"/>
                    <a:pt x="223810" y="1987422"/>
                    <a:pt x="84071" y="2098496"/>
                  </a:cubicBezTo>
                  <a:lnTo>
                    <a:pt x="0" y="2168094"/>
                  </a:lnTo>
                  <a:lnTo>
                    <a:pt x="0" y="1576676"/>
                  </a:lnTo>
                  <a:lnTo>
                    <a:pt x="174655" y="1387597"/>
                  </a:lnTo>
                  <a:cubicBezTo>
                    <a:pt x="238926" y="1320079"/>
                    <a:pt x="302749" y="1254577"/>
                    <a:pt x="363661" y="1188626"/>
                  </a:cubicBezTo>
                  <a:lnTo>
                    <a:pt x="458052" y="1086397"/>
                  </a:lnTo>
                  <a:cubicBezTo>
                    <a:pt x="490635" y="1051351"/>
                    <a:pt x="523666" y="1016416"/>
                    <a:pt x="557257" y="981593"/>
                  </a:cubicBezTo>
                  <a:cubicBezTo>
                    <a:pt x="691510" y="842414"/>
                    <a:pt x="835055" y="705699"/>
                    <a:pt x="994165" y="578389"/>
                  </a:cubicBezTo>
                  <a:cubicBezTo>
                    <a:pt x="1152939" y="451190"/>
                    <a:pt x="1328060" y="333398"/>
                    <a:pt x="1520873" y="237215"/>
                  </a:cubicBezTo>
                  <a:cubicBezTo>
                    <a:pt x="1713238" y="141033"/>
                    <a:pt x="1924302" y="68028"/>
                    <a:pt x="2141748" y="31190"/>
                  </a:cubicBezTo>
                  <a:lnTo>
                    <a:pt x="2182505" y="24360"/>
                  </a:lnTo>
                  <a:cubicBezTo>
                    <a:pt x="2196165" y="22344"/>
                    <a:pt x="2209826" y="20665"/>
                    <a:pt x="2223374" y="18873"/>
                  </a:cubicBezTo>
                  <a:lnTo>
                    <a:pt x="2264355" y="13611"/>
                  </a:lnTo>
                  <a:cubicBezTo>
                    <a:pt x="2278015" y="11931"/>
                    <a:pt x="2291676" y="10924"/>
                    <a:pt x="2305336" y="9580"/>
                  </a:cubicBezTo>
                  <a:cubicBezTo>
                    <a:pt x="2332657" y="7229"/>
                    <a:pt x="2360090" y="4653"/>
                    <a:pt x="2387410" y="3645"/>
                  </a:cubicBezTo>
                  <a:cubicBezTo>
                    <a:pt x="2414731" y="2414"/>
                    <a:pt x="2442164" y="510"/>
                    <a:pt x="2469373" y="622"/>
                  </a:cubicBezTo>
                  <a:close/>
                </a:path>
              </a:pathLst>
            </a:custGeom>
            <a:gradFill>
              <a:gsLst>
                <a:gs pos="37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67C4629D-4AB7-48D4-A61B-1AE1837A78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646908" cy="6130481"/>
            </a:xfrm>
            <a:custGeom>
              <a:avLst/>
              <a:gdLst>
                <a:gd name="connsiteX0" fmla="*/ 2616837 w 5646908"/>
                <a:gd name="connsiteY0" fmla="*/ 0 h 6130481"/>
                <a:gd name="connsiteX1" fmla="*/ 4918721 w 5646908"/>
                <a:gd name="connsiteY1" fmla="*/ 1134258 h 6130481"/>
                <a:gd name="connsiteX2" fmla="*/ 5539036 w 5646908"/>
                <a:gd name="connsiteY2" fmla="*/ 3362353 h 6130481"/>
                <a:gd name="connsiteX3" fmla="*/ 4712024 w 5646908"/>
                <a:gd name="connsiteY3" fmla="*/ 5293280 h 6130481"/>
                <a:gd name="connsiteX4" fmla="*/ 2547864 w 5646908"/>
                <a:gd name="connsiteY4" fmla="*/ 6130481 h 6130481"/>
                <a:gd name="connsiteX5" fmla="*/ 263223 w 5646908"/>
                <a:gd name="connsiteY5" fmla="*/ 5212325 h 6130481"/>
                <a:gd name="connsiteX6" fmla="*/ 49974 w 5646908"/>
                <a:gd name="connsiteY6" fmla="*/ 4985345 h 6130481"/>
                <a:gd name="connsiteX7" fmla="*/ 0 w 5646908"/>
                <a:gd name="connsiteY7" fmla="*/ 4920618 h 6130481"/>
                <a:gd name="connsiteX8" fmla="*/ 0 w 5646908"/>
                <a:gd name="connsiteY8" fmla="*/ 3760303 h 6130481"/>
                <a:gd name="connsiteX9" fmla="*/ 80488 w 5646908"/>
                <a:gd name="connsiteY9" fmla="*/ 3974159 h 6130481"/>
                <a:gd name="connsiteX10" fmla="*/ 664748 w 5646908"/>
                <a:gd name="connsiteY10" fmla="*/ 4813600 h 6130481"/>
                <a:gd name="connsiteX11" fmla="*/ 2548087 w 5646908"/>
                <a:gd name="connsiteY11" fmla="*/ 5570406 h 6130481"/>
                <a:gd name="connsiteX12" fmla="*/ 3536561 w 5646908"/>
                <a:gd name="connsiteY12" fmla="*/ 5407153 h 6130481"/>
                <a:gd name="connsiteX13" fmla="*/ 4308035 w 5646908"/>
                <a:gd name="connsiteY13" fmla="*/ 4897241 h 6130481"/>
                <a:gd name="connsiteX14" fmla="*/ 4569038 w 5646908"/>
                <a:gd name="connsiteY14" fmla="*/ 4564802 h 6130481"/>
                <a:gd name="connsiteX15" fmla="*/ 4699147 w 5646908"/>
                <a:gd name="connsiteY15" fmla="*/ 4149952 h 6130481"/>
                <a:gd name="connsiteX16" fmla="*/ 5003034 w 5646908"/>
                <a:gd name="connsiteY16" fmla="*/ 3168421 h 6130481"/>
                <a:gd name="connsiteX17" fmla="*/ 4994189 w 5646908"/>
                <a:gd name="connsiteY17" fmla="*/ 2321590 h 6130481"/>
                <a:gd name="connsiteX18" fmla="*/ 4487860 w 5646908"/>
                <a:gd name="connsiteY18" fmla="*/ 1501856 h 6130481"/>
                <a:gd name="connsiteX19" fmla="*/ 3640469 w 5646908"/>
                <a:gd name="connsiteY19" fmla="*/ 808425 h 6130481"/>
                <a:gd name="connsiteX20" fmla="*/ 2616837 w 5646908"/>
                <a:gd name="connsiteY20" fmla="*/ 559851 h 6130481"/>
                <a:gd name="connsiteX21" fmla="*/ 1762952 w 5646908"/>
                <a:gd name="connsiteY21" fmla="*/ 812008 h 6130481"/>
                <a:gd name="connsiteX22" fmla="*/ 939635 w 5646908"/>
                <a:gd name="connsiteY22" fmla="*/ 1502976 h 6130481"/>
                <a:gd name="connsiteX23" fmla="*/ 585250 w 5646908"/>
                <a:gd name="connsiteY23" fmla="*/ 1831049 h 6130481"/>
                <a:gd name="connsiteX24" fmla="*/ 40403 w 5646908"/>
                <a:gd name="connsiteY24" fmla="*/ 2389556 h 6130481"/>
                <a:gd name="connsiteX25" fmla="*/ 0 w 5646908"/>
                <a:gd name="connsiteY25" fmla="*/ 2456747 h 6130481"/>
                <a:gd name="connsiteX26" fmla="*/ 0 w 5646908"/>
                <a:gd name="connsiteY26" fmla="*/ 1601114 h 6130481"/>
                <a:gd name="connsiteX27" fmla="*/ 93200 w 5646908"/>
                <a:gd name="connsiteY27" fmla="*/ 1513741 h 6130481"/>
                <a:gd name="connsiteX28" fmla="*/ 535423 w 5646908"/>
                <a:gd name="connsiteY28" fmla="*/ 1107273 h 6130481"/>
                <a:gd name="connsiteX29" fmla="*/ 2616837 w 5646908"/>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646908" h="6130481">
                  <a:moveTo>
                    <a:pt x="2616837" y="0"/>
                  </a:moveTo>
                  <a:cubicBezTo>
                    <a:pt x="3596241" y="0"/>
                    <a:pt x="4322479" y="463445"/>
                    <a:pt x="4918721" y="1134258"/>
                  </a:cubicBezTo>
                  <a:cubicBezTo>
                    <a:pt x="5416317" y="1694109"/>
                    <a:pt x="5857703" y="2516643"/>
                    <a:pt x="5539036" y="3362353"/>
                  </a:cubicBezTo>
                  <a:cubicBezTo>
                    <a:pt x="5111758" y="4496612"/>
                    <a:pt x="5300763" y="4716633"/>
                    <a:pt x="4712024" y="5293280"/>
                  </a:cubicBezTo>
                  <a:cubicBezTo>
                    <a:pt x="4123284" y="5869926"/>
                    <a:pt x="3446201" y="6130481"/>
                    <a:pt x="2547864" y="6130481"/>
                  </a:cubicBezTo>
                  <a:cubicBezTo>
                    <a:pt x="1657476" y="6130481"/>
                    <a:pt x="850619" y="5780127"/>
                    <a:pt x="263223" y="5212325"/>
                  </a:cubicBezTo>
                  <a:cubicBezTo>
                    <a:pt x="188497" y="5140091"/>
                    <a:pt x="117321" y="5064339"/>
                    <a:pt x="49974" y="4985345"/>
                  </a:cubicBezTo>
                  <a:lnTo>
                    <a:pt x="0" y="4920618"/>
                  </a:lnTo>
                  <a:lnTo>
                    <a:pt x="0" y="3760303"/>
                  </a:lnTo>
                  <a:lnTo>
                    <a:pt x="80488" y="3974159"/>
                  </a:lnTo>
                  <a:cubicBezTo>
                    <a:pt x="217875" y="4289243"/>
                    <a:pt x="414383" y="4571632"/>
                    <a:pt x="664748" y="4813600"/>
                  </a:cubicBezTo>
                  <a:cubicBezTo>
                    <a:pt x="1169734" y="5301566"/>
                    <a:pt x="1838644" y="5570406"/>
                    <a:pt x="2548087" y="5570406"/>
                  </a:cubicBezTo>
                  <a:cubicBezTo>
                    <a:pt x="2928786" y="5570406"/>
                    <a:pt x="3252156" y="5516996"/>
                    <a:pt x="3536561" y="5407153"/>
                  </a:cubicBezTo>
                  <a:cubicBezTo>
                    <a:pt x="3815366" y="5299438"/>
                    <a:pt x="4067747" y="5132603"/>
                    <a:pt x="4308035" y="4897241"/>
                  </a:cubicBezTo>
                  <a:cubicBezTo>
                    <a:pt x="4475095" y="4733653"/>
                    <a:pt x="4533767" y="4637358"/>
                    <a:pt x="4569038" y="4564802"/>
                  </a:cubicBezTo>
                  <a:cubicBezTo>
                    <a:pt x="4619313" y="4461453"/>
                    <a:pt x="4652792" y="4330784"/>
                    <a:pt x="4699147" y="4149952"/>
                  </a:cubicBezTo>
                  <a:cubicBezTo>
                    <a:pt x="4758491" y="3918846"/>
                    <a:pt x="4839558" y="3602194"/>
                    <a:pt x="5003034" y="3168421"/>
                  </a:cubicBezTo>
                  <a:cubicBezTo>
                    <a:pt x="5103024" y="2902940"/>
                    <a:pt x="5100112" y="2626037"/>
                    <a:pt x="4994189" y="2321590"/>
                  </a:cubicBezTo>
                  <a:cubicBezTo>
                    <a:pt x="4900470" y="2052526"/>
                    <a:pt x="4725460" y="1769129"/>
                    <a:pt x="4487860" y="1501856"/>
                  </a:cubicBezTo>
                  <a:cubicBezTo>
                    <a:pt x="4210285" y="1189683"/>
                    <a:pt x="3933047" y="962832"/>
                    <a:pt x="3640469" y="808425"/>
                  </a:cubicBezTo>
                  <a:cubicBezTo>
                    <a:pt x="3323369" y="641141"/>
                    <a:pt x="2988578" y="559851"/>
                    <a:pt x="2616837" y="559851"/>
                  </a:cubicBezTo>
                  <a:cubicBezTo>
                    <a:pt x="2315413" y="559851"/>
                    <a:pt x="2044110" y="640134"/>
                    <a:pt x="1762952" y="812008"/>
                  </a:cubicBezTo>
                  <a:cubicBezTo>
                    <a:pt x="1472838" y="989593"/>
                    <a:pt x="1197167" y="1250707"/>
                    <a:pt x="939635" y="1502976"/>
                  </a:cubicBezTo>
                  <a:cubicBezTo>
                    <a:pt x="819379" y="1620769"/>
                    <a:pt x="700355" y="1727700"/>
                    <a:pt x="585250" y="1831049"/>
                  </a:cubicBezTo>
                  <a:cubicBezTo>
                    <a:pt x="362317" y="2031140"/>
                    <a:pt x="169840" y="2204022"/>
                    <a:pt x="40403" y="2389556"/>
                  </a:cubicBezTo>
                  <a:lnTo>
                    <a:pt x="0" y="2456747"/>
                  </a:lnTo>
                  <a:lnTo>
                    <a:pt x="0" y="1601114"/>
                  </a:lnTo>
                  <a:lnTo>
                    <a:pt x="93200" y="1513741"/>
                  </a:lnTo>
                  <a:cubicBezTo>
                    <a:pt x="237107" y="1383294"/>
                    <a:pt x="388238" y="1251435"/>
                    <a:pt x="535423" y="1107273"/>
                  </a:cubicBezTo>
                  <a:cubicBezTo>
                    <a:pt x="1124050" y="530627"/>
                    <a:pt x="1718500" y="0"/>
                    <a:pt x="2616837" y="0"/>
                  </a:cubicBezTo>
                  <a:close/>
                </a:path>
              </a:pathLst>
            </a:custGeom>
            <a:gradFill>
              <a:gsLst>
                <a:gs pos="2000">
                  <a:schemeClr val="bg1">
                    <a:alpha val="10000"/>
                  </a:schemeClr>
                </a:gs>
                <a:gs pos="54000">
                  <a:schemeClr val="accent6">
                    <a:alpha val="10000"/>
                  </a:schemeClr>
                </a:gs>
                <a:gs pos="100000">
                  <a:schemeClr val="bg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E30050-9FC4-4CC7-8C0B-BF5EFD106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517522" cy="6130481"/>
            </a:xfrm>
            <a:custGeom>
              <a:avLst/>
              <a:gdLst>
                <a:gd name="connsiteX0" fmla="*/ 2549095 w 5517522"/>
                <a:gd name="connsiteY0" fmla="*/ 0 h 6130481"/>
                <a:gd name="connsiteX1" fmla="*/ 4804175 w 5517522"/>
                <a:gd name="connsiteY1" fmla="*/ 1134258 h 6130481"/>
                <a:gd name="connsiteX2" fmla="*/ 5411838 w 5517522"/>
                <a:gd name="connsiteY2" fmla="*/ 3362353 h 6130481"/>
                <a:gd name="connsiteX3" fmla="*/ 4601621 w 5517522"/>
                <a:gd name="connsiteY3" fmla="*/ 5293280 h 6130481"/>
                <a:gd name="connsiteX4" fmla="*/ 2481577 w 5517522"/>
                <a:gd name="connsiteY4" fmla="*/ 6130481 h 6130481"/>
                <a:gd name="connsiteX5" fmla="*/ 243517 w 5517522"/>
                <a:gd name="connsiteY5" fmla="*/ 5212325 h 6130481"/>
                <a:gd name="connsiteX6" fmla="*/ 34587 w 5517522"/>
                <a:gd name="connsiteY6" fmla="*/ 4985345 h 6130481"/>
                <a:gd name="connsiteX7" fmla="*/ 0 w 5517522"/>
                <a:gd name="connsiteY7" fmla="*/ 4939620 h 6130481"/>
                <a:gd name="connsiteX8" fmla="*/ 0 w 5517522"/>
                <a:gd name="connsiteY8" fmla="*/ 3335329 h 6130481"/>
                <a:gd name="connsiteX9" fmla="*/ 17141 w 5517522"/>
                <a:gd name="connsiteY9" fmla="*/ 3448738 h 6130481"/>
                <a:gd name="connsiteX10" fmla="*/ 167489 w 5517522"/>
                <a:gd name="connsiteY10" fmla="*/ 3930490 h 6130481"/>
                <a:gd name="connsiteX11" fmla="*/ 715471 w 5517522"/>
                <a:gd name="connsiteY11" fmla="*/ 4734212 h 6130481"/>
                <a:gd name="connsiteX12" fmla="*/ 2481689 w 5517522"/>
                <a:gd name="connsiteY12" fmla="*/ 5458772 h 6130481"/>
                <a:gd name="connsiteX13" fmla="*/ 4126644 w 5517522"/>
                <a:gd name="connsiteY13" fmla="*/ 4818302 h 6130481"/>
                <a:gd name="connsiteX14" fmla="*/ 4360437 w 5517522"/>
                <a:gd name="connsiteY14" fmla="*/ 4516766 h 6130481"/>
                <a:gd name="connsiteX15" fmla="*/ 4480357 w 5517522"/>
                <a:gd name="connsiteY15" fmla="*/ 4122855 h 6130481"/>
                <a:gd name="connsiteX16" fmla="*/ 4781557 w 5517522"/>
                <a:gd name="connsiteY16" fmla="*/ 3129791 h 6130481"/>
                <a:gd name="connsiteX17" fmla="*/ 4771928 w 5517522"/>
                <a:gd name="connsiteY17" fmla="*/ 2357869 h 6130481"/>
                <a:gd name="connsiteX18" fmla="*/ 4297510 w 5517522"/>
                <a:gd name="connsiteY18" fmla="*/ 1575533 h 6130481"/>
                <a:gd name="connsiteX19" fmla="*/ 3498715 w 5517522"/>
                <a:gd name="connsiteY19" fmla="*/ 907071 h 6130481"/>
                <a:gd name="connsiteX20" fmla="*/ 2549095 w 5517522"/>
                <a:gd name="connsiteY20" fmla="*/ 671821 h 6130481"/>
                <a:gd name="connsiteX21" fmla="*/ 985319 w 5517522"/>
                <a:gd name="connsiteY21" fmla="*/ 1582475 h 6130481"/>
                <a:gd name="connsiteX22" fmla="*/ 634628 w 5517522"/>
                <a:gd name="connsiteY22" fmla="*/ 1913907 h 6130481"/>
                <a:gd name="connsiteX23" fmla="*/ 117662 w 5517522"/>
                <a:gd name="connsiteY23" fmla="*/ 2453044 h 6130481"/>
                <a:gd name="connsiteX24" fmla="*/ 2515 w 5517522"/>
                <a:gd name="connsiteY24" fmla="*/ 2685494 h 6130481"/>
                <a:gd name="connsiteX25" fmla="*/ 0 w 5517522"/>
                <a:gd name="connsiteY25" fmla="*/ 2696965 h 6130481"/>
                <a:gd name="connsiteX26" fmla="*/ 0 w 5517522"/>
                <a:gd name="connsiteY26" fmla="*/ 1587383 h 6130481"/>
                <a:gd name="connsiteX27" fmla="*/ 76951 w 5517522"/>
                <a:gd name="connsiteY27" fmla="*/ 1513741 h 6130481"/>
                <a:gd name="connsiteX28" fmla="*/ 510118 w 5517522"/>
                <a:gd name="connsiteY28" fmla="*/ 1107273 h 6130481"/>
                <a:gd name="connsiteX29" fmla="*/ 2549095 w 5517522"/>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522" h="6130481">
                  <a:moveTo>
                    <a:pt x="2549095" y="0"/>
                  </a:moveTo>
                  <a:cubicBezTo>
                    <a:pt x="3508568" y="0"/>
                    <a:pt x="4219915" y="463445"/>
                    <a:pt x="4804175" y="1134258"/>
                  </a:cubicBezTo>
                  <a:cubicBezTo>
                    <a:pt x="5291694" y="1694109"/>
                    <a:pt x="5724011"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335329"/>
                  </a:lnTo>
                  <a:lnTo>
                    <a:pt x="17141" y="3448738"/>
                  </a:lnTo>
                  <a:cubicBezTo>
                    <a:pt x="50676" y="3613558"/>
                    <a:pt x="100867" y="3774516"/>
                    <a:pt x="167489" y="3930490"/>
                  </a:cubicBezTo>
                  <a:cubicBezTo>
                    <a:pt x="296255" y="4232138"/>
                    <a:pt x="480670" y="4502546"/>
                    <a:pt x="715471" y="4734212"/>
                  </a:cubicBezTo>
                  <a:cubicBezTo>
                    <a:pt x="1188993" y="5201464"/>
                    <a:pt x="1816250" y="5458772"/>
                    <a:pt x="2481689" y="5458772"/>
                  </a:cubicBezTo>
                  <a:cubicBezTo>
                    <a:pt x="3185758" y="5458772"/>
                    <a:pt x="3677755" y="5267191"/>
                    <a:pt x="4126644" y="4818302"/>
                  </a:cubicBezTo>
                  <a:cubicBezTo>
                    <a:pt x="4278363" y="4666583"/>
                    <a:pt x="4329982" y="4580701"/>
                    <a:pt x="4360437" y="4516766"/>
                  </a:cubicBezTo>
                  <a:cubicBezTo>
                    <a:pt x="4404890" y="4423495"/>
                    <a:pt x="4436577" y="4297417"/>
                    <a:pt x="4480357" y="4122855"/>
                  </a:cubicBezTo>
                  <a:cubicBezTo>
                    <a:pt x="4539030" y="3889285"/>
                    <a:pt x="4619425" y="3569275"/>
                    <a:pt x="4781557" y="3129791"/>
                  </a:cubicBezTo>
                  <a:cubicBezTo>
                    <a:pt x="4870238" y="2889503"/>
                    <a:pt x="4867103" y="2637010"/>
                    <a:pt x="4771928" y="2357869"/>
                  </a:cubicBezTo>
                  <a:cubicBezTo>
                    <a:pt x="4684815" y="2102465"/>
                    <a:pt x="4520779" y="1831945"/>
                    <a:pt x="4297510" y="1575533"/>
                  </a:cubicBezTo>
                  <a:cubicBezTo>
                    <a:pt x="4034492" y="1273549"/>
                    <a:pt x="3773266" y="1054983"/>
                    <a:pt x="3498715" y="907071"/>
                  </a:cubicBezTo>
                  <a:cubicBezTo>
                    <a:pt x="3204905" y="748745"/>
                    <a:pt x="2894187" y="671821"/>
                    <a:pt x="2549095" y="671821"/>
                  </a:cubicBezTo>
                  <a:cubicBezTo>
                    <a:pt x="1942553" y="671821"/>
                    <a:pt x="1518298" y="1049273"/>
                    <a:pt x="985319" y="1582475"/>
                  </a:cubicBezTo>
                  <a:cubicBezTo>
                    <a:pt x="865735" y="1702059"/>
                    <a:pt x="748278" y="1809774"/>
                    <a:pt x="634628" y="1913907"/>
                  </a:cubicBezTo>
                  <a:cubicBezTo>
                    <a:pt x="421325" y="2109407"/>
                    <a:pt x="237134" y="2278146"/>
                    <a:pt x="117662" y="2453044"/>
                  </a:cubicBezTo>
                  <a:cubicBezTo>
                    <a:pt x="64756" y="2530415"/>
                    <a:pt x="27022" y="2605799"/>
                    <a:pt x="2515" y="2685494"/>
                  </a:cubicBezTo>
                  <a:lnTo>
                    <a:pt x="0" y="2696965"/>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E7E03733-50FD-49A6-B226-40F6A0AD45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76241"/>
              <a:ext cx="5517475" cy="6130481"/>
            </a:xfrm>
            <a:custGeom>
              <a:avLst/>
              <a:gdLst>
                <a:gd name="connsiteX0" fmla="*/ 2549095 w 5517475"/>
                <a:gd name="connsiteY0" fmla="*/ 0 h 6130481"/>
                <a:gd name="connsiteX1" fmla="*/ 4804175 w 5517475"/>
                <a:gd name="connsiteY1" fmla="*/ 1134258 h 6130481"/>
                <a:gd name="connsiteX2" fmla="*/ 5411838 w 5517475"/>
                <a:gd name="connsiteY2" fmla="*/ 3362353 h 6130481"/>
                <a:gd name="connsiteX3" fmla="*/ 4601621 w 5517475"/>
                <a:gd name="connsiteY3" fmla="*/ 5293280 h 6130481"/>
                <a:gd name="connsiteX4" fmla="*/ 2481577 w 5517475"/>
                <a:gd name="connsiteY4" fmla="*/ 6130481 h 6130481"/>
                <a:gd name="connsiteX5" fmla="*/ 243517 w 5517475"/>
                <a:gd name="connsiteY5" fmla="*/ 5212325 h 6130481"/>
                <a:gd name="connsiteX6" fmla="*/ 34587 w 5517475"/>
                <a:gd name="connsiteY6" fmla="*/ 4985345 h 6130481"/>
                <a:gd name="connsiteX7" fmla="*/ 0 w 5517475"/>
                <a:gd name="connsiteY7" fmla="*/ 4939620 h 6130481"/>
                <a:gd name="connsiteX8" fmla="*/ 0 w 5517475"/>
                <a:gd name="connsiteY8" fmla="*/ 3799573 h 6130481"/>
                <a:gd name="connsiteX9" fmla="*/ 64364 w 5517475"/>
                <a:gd name="connsiteY9" fmla="*/ 3974159 h 6130481"/>
                <a:gd name="connsiteX10" fmla="*/ 636644 w 5517475"/>
                <a:gd name="connsiteY10" fmla="*/ 4813600 h 6130481"/>
                <a:gd name="connsiteX11" fmla="*/ 2481577 w 5517475"/>
                <a:gd name="connsiteY11" fmla="*/ 5570406 h 6130481"/>
                <a:gd name="connsiteX12" fmla="*/ 3449896 w 5517475"/>
                <a:gd name="connsiteY12" fmla="*/ 5407153 h 6130481"/>
                <a:gd name="connsiteX13" fmla="*/ 4205695 w 5517475"/>
                <a:gd name="connsiteY13" fmla="*/ 4897241 h 6130481"/>
                <a:gd name="connsiteX14" fmla="*/ 4461434 w 5517475"/>
                <a:gd name="connsiteY14" fmla="*/ 4564802 h 6130481"/>
                <a:gd name="connsiteX15" fmla="*/ 4588969 w 5517475"/>
                <a:gd name="connsiteY15" fmla="*/ 4149952 h 6130481"/>
                <a:gd name="connsiteX16" fmla="*/ 4886585 w 5517475"/>
                <a:gd name="connsiteY16" fmla="*/ 3168421 h 6130481"/>
                <a:gd name="connsiteX17" fmla="*/ 4877964 w 5517475"/>
                <a:gd name="connsiteY17" fmla="*/ 2321590 h 6130481"/>
                <a:gd name="connsiteX18" fmla="*/ 4382048 w 5517475"/>
                <a:gd name="connsiteY18" fmla="*/ 1501856 h 6130481"/>
                <a:gd name="connsiteX19" fmla="*/ 3551900 w 5517475"/>
                <a:gd name="connsiteY19" fmla="*/ 808425 h 6130481"/>
                <a:gd name="connsiteX20" fmla="*/ 2549095 w 5517475"/>
                <a:gd name="connsiteY20" fmla="*/ 559851 h 6130481"/>
                <a:gd name="connsiteX21" fmla="*/ 1712566 w 5517475"/>
                <a:gd name="connsiteY21" fmla="*/ 812008 h 6130481"/>
                <a:gd name="connsiteX22" fmla="*/ 906044 w 5517475"/>
                <a:gd name="connsiteY22" fmla="*/ 1502976 h 6130481"/>
                <a:gd name="connsiteX23" fmla="*/ 558825 w 5517475"/>
                <a:gd name="connsiteY23" fmla="*/ 1831049 h 6130481"/>
                <a:gd name="connsiteX24" fmla="*/ 25063 w 5517475"/>
                <a:gd name="connsiteY24" fmla="*/ 2389556 h 6130481"/>
                <a:gd name="connsiteX25" fmla="*/ 0 w 5517475"/>
                <a:gd name="connsiteY25" fmla="*/ 2432109 h 6130481"/>
                <a:gd name="connsiteX26" fmla="*/ 0 w 5517475"/>
                <a:gd name="connsiteY26" fmla="*/ 1587383 h 6130481"/>
                <a:gd name="connsiteX27" fmla="*/ 76951 w 5517475"/>
                <a:gd name="connsiteY27" fmla="*/ 1513741 h 6130481"/>
                <a:gd name="connsiteX28" fmla="*/ 510118 w 5517475"/>
                <a:gd name="connsiteY28" fmla="*/ 1107273 h 6130481"/>
                <a:gd name="connsiteX29" fmla="*/ 2549095 w 5517475"/>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475" h="6130481">
                  <a:moveTo>
                    <a:pt x="2549095" y="0"/>
                  </a:moveTo>
                  <a:cubicBezTo>
                    <a:pt x="3508568" y="0"/>
                    <a:pt x="4219915" y="463445"/>
                    <a:pt x="4804175" y="1134258"/>
                  </a:cubicBezTo>
                  <a:cubicBezTo>
                    <a:pt x="5291694" y="1694109"/>
                    <a:pt x="5723899"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799573"/>
                  </a:lnTo>
                  <a:lnTo>
                    <a:pt x="64364" y="3974159"/>
                  </a:lnTo>
                  <a:cubicBezTo>
                    <a:pt x="198841" y="4289243"/>
                    <a:pt x="391429" y="4571632"/>
                    <a:pt x="636644" y="4813600"/>
                  </a:cubicBezTo>
                  <a:cubicBezTo>
                    <a:pt x="1131328" y="5301566"/>
                    <a:pt x="1786578" y="5570406"/>
                    <a:pt x="2481577" y="5570406"/>
                  </a:cubicBezTo>
                  <a:cubicBezTo>
                    <a:pt x="2854550" y="5570406"/>
                    <a:pt x="3171314" y="5516996"/>
                    <a:pt x="3449896" y="5407153"/>
                  </a:cubicBezTo>
                  <a:cubicBezTo>
                    <a:pt x="3723103" y="5299438"/>
                    <a:pt x="3970333" y="5132603"/>
                    <a:pt x="4205695" y="4897241"/>
                  </a:cubicBezTo>
                  <a:cubicBezTo>
                    <a:pt x="4369395" y="4733653"/>
                    <a:pt x="4426836" y="4637358"/>
                    <a:pt x="4461434" y="4564802"/>
                  </a:cubicBezTo>
                  <a:cubicBezTo>
                    <a:pt x="4510701" y="4461453"/>
                    <a:pt x="4543509" y="4330784"/>
                    <a:pt x="4588969" y="4149952"/>
                  </a:cubicBezTo>
                  <a:cubicBezTo>
                    <a:pt x="4646969" y="3918846"/>
                    <a:pt x="4726468" y="3602194"/>
                    <a:pt x="4886585" y="3168421"/>
                  </a:cubicBezTo>
                  <a:cubicBezTo>
                    <a:pt x="4984560" y="2902940"/>
                    <a:pt x="4981760" y="2626037"/>
                    <a:pt x="4877964" y="2321590"/>
                  </a:cubicBezTo>
                  <a:cubicBezTo>
                    <a:pt x="4786260" y="2052526"/>
                    <a:pt x="4614834" y="1769129"/>
                    <a:pt x="4382048" y="1501856"/>
                  </a:cubicBezTo>
                  <a:cubicBezTo>
                    <a:pt x="4110072" y="1189683"/>
                    <a:pt x="3838544" y="962832"/>
                    <a:pt x="3551900" y="808425"/>
                  </a:cubicBezTo>
                  <a:cubicBezTo>
                    <a:pt x="3241183" y="641141"/>
                    <a:pt x="2913222" y="559851"/>
                    <a:pt x="2549095" y="559851"/>
                  </a:cubicBezTo>
                  <a:cubicBezTo>
                    <a:pt x="2253830" y="559851"/>
                    <a:pt x="1988013" y="640134"/>
                    <a:pt x="1712566" y="812008"/>
                  </a:cubicBezTo>
                  <a:cubicBezTo>
                    <a:pt x="1428385" y="989593"/>
                    <a:pt x="1158313" y="1250707"/>
                    <a:pt x="906044" y="1502976"/>
                  </a:cubicBezTo>
                  <a:cubicBezTo>
                    <a:pt x="788140" y="1620769"/>
                    <a:pt x="671579" y="1727700"/>
                    <a:pt x="558825" y="1831049"/>
                  </a:cubicBezTo>
                  <a:cubicBezTo>
                    <a:pt x="340371" y="2031140"/>
                    <a:pt x="151813" y="2204022"/>
                    <a:pt x="25063" y="2389556"/>
                  </a:cubicBezTo>
                  <a:lnTo>
                    <a:pt x="0" y="2432109"/>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8A614510-A9F4-41B6-B78E-F49E390C7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0"/>
              <a:ext cx="5646974" cy="6483075"/>
            </a:xfrm>
            <a:custGeom>
              <a:avLst/>
              <a:gdLst>
                <a:gd name="connsiteX0" fmla="*/ 2405773 w 5646974"/>
                <a:gd name="connsiteY0" fmla="*/ 0 h 6483075"/>
                <a:gd name="connsiteX1" fmla="*/ 5646974 w 5646974"/>
                <a:gd name="connsiteY1" fmla="*/ 3241538 h 6483075"/>
                <a:gd name="connsiteX2" fmla="*/ 2405773 w 5646974"/>
                <a:gd name="connsiteY2" fmla="*/ 6483075 h 6483075"/>
                <a:gd name="connsiteX3" fmla="*/ 113897 w 5646974"/>
                <a:gd name="connsiteY3" fmla="*/ 5533666 h 6483075"/>
                <a:gd name="connsiteX4" fmla="*/ 0 w 5646974"/>
                <a:gd name="connsiteY4" fmla="*/ 5408336 h 6483075"/>
                <a:gd name="connsiteX5" fmla="*/ 0 w 5646974"/>
                <a:gd name="connsiteY5" fmla="*/ 4983659 h 6483075"/>
                <a:gd name="connsiteX6" fmla="*/ 155731 w 5646974"/>
                <a:gd name="connsiteY6" fmla="*/ 5176047 h 6483075"/>
                <a:gd name="connsiteX7" fmla="*/ 1093706 w 5646974"/>
                <a:gd name="connsiteY7" fmla="*/ 5866903 h 6483075"/>
                <a:gd name="connsiteX8" fmla="*/ 1639673 w 5646974"/>
                <a:gd name="connsiteY8" fmla="*/ 6059940 h 6483075"/>
                <a:gd name="connsiteX9" fmla="*/ 1709990 w 5646974"/>
                <a:gd name="connsiteY9" fmla="*/ 6076287 h 6483075"/>
                <a:gd name="connsiteX10" fmla="*/ 1780307 w 5646974"/>
                <a:gd name="connsiteY10" fmla="*/ 6091963 h 6483075"/>
                <a:gd name="connsiteX11" fmla="*/ 1851072 w 5646974"/>
                <a:gd name="connsiteY11" fmla="*/ 6105176 h 6483075"/>
                <a:gd name="connsiteX12" fmla="*/ 1886455 w 5646974"/>
                <a:gd name="connsiteY12" fmla="*/ 6111782 h 6483075"/>
                <a:gd name="connsiteX13" fmla="*/ 1921949 w 5646974"/>
                <a:gd name="connsiteY13" fmla="*/ 6117716 h 6483075"/>
                <a:gd name="connsiteX14" fmla="*/ 2064152 w 5646974"/>
                <a:gd name="connsiteY14" fmla="*/ 6137647 h 6483075"/>
                <a:gd name="connsiteX15" fmla="*/ 2206914 w 5646974"/>
                <a:gd name="connsiteY15" fmla="*/ 6151195 h 6483075"/>
                <a:gd name="connsiteX16" fmla="*/ 2350011 w 5646974"/>
                <a:gd name="connsiteY16" fmla="*/ 6158250 h 6483075"/>
                <a:gd name="connsiteX17" fmla="*/ 2493109 w 5646974"/>
                <a:gd name="connsiteY17" fmla="*/ 6159705 h 6483075"/>
                <a:gd name="connsiteX18" fmla="*/ 2781321 w 5646974"/>
                <a:gd name="connsiteY18" fmla="*/ 6147277 h 6483075"/>
                <a:gd name="connsiteX19" fmla="*/ 3345091 w 5646974"/>
                <a:gd name="connsiteY19" fmla="*/ 6060276 h 6483075"/>
                <a:gd name="connsiteX20" fmla="*/ 3878853 w 5646974"/>
                <a:gd name="connsiteY20" fmla="*/ 5871718 h 6483075"/>
                <a:gd name="connsiteX21" fmla="*/ 4367267 w 5646974"/>
                <a:gd name="connsiteY21" fmla="*/ 5573093 h 6483075"/>
                <a:gd name="connsiteX22" fmla="*/ 4424484 w 5646974"/>
                <a:gd name="connsiteY22" fmla="*/ 5528529 h 6483075"/>
                <a:gd name="connsiteX23" fmla="*/ 4481252 w 5646974"/>
                <a:gd name="connsiteY23" fmla="*/ 5483069 h 6483075"/>
                <a:gd name="connsiteX24" fmla="*/ 4536790 w 5646974"/>
                <a:gd name="connsiteY24" fmla="*/ 5435818 h 6483075"/>
                <a:gd name="connsiteX25" fmla="*/ 4591543 w 5646974"/>
                <a:gd name="connsiteY25" fmla="*/ 5387671 h 6483075"/>
                <a:gd name="connsiteX26" fmla="*/ 4794209 w 5646974"/>
                <a:gd name="connsiteY26" fmla="*/ 5181198 h 6483075"/>
                <a:gd name="connsiteX27" fmla="*/ 4956678 w 5646974"/>
                <a:gd name="connsiteY27" fmla="*/ 4945836 h 6483075"/>
                <a:gd name="connsiteX28" fmla="*/ 4989262 w 5646974"/>
                <a:gd name="connsiteY28" fmla="*/ 4881453 h 6483075"/>
                <a:gd name="connsiteX29" fmla="*/ 5017814 w 5646974"/>
                <a:gd name="connsiteY29" fmla="*/ 4814607 h 6483075"/>
                <a:gd name="connsiteX30" fmla="*/ 5044127 w 5646974"/>
                <a:gd name="connsiteY30" fmla="*/ 4746193 h 6483075"/>
                <a:gd name="connsiteX31" fmla="*/ 5068425 w 5646974"/>
                <a:gd name="connsiteY31" fmla="*/ 4676436 h 6483075"/>
                <a:gd name="connsiteX32" fmla="*/ 5154641 w 5646974"/>
                <a:gd name="connsiteY32" fmla="*/ 4390352 h 6483075"/>
                <a:gd name="connsiteX33" fmla="*/ 5196854 w 5646974"/>
                <a:gd name="connsiteY33" fmla="*/ 4246134 h 6483075"/>
                <a:gd name="connsiteX34" fmla="*/ 5240299 w 5646974"/>
                <a:gd name="connsiteY34" fmla="*/ 4102140 h 6483075"/>
                <a:gd name="connsiteX35" fmla="*/ 5432440 w 5646974"/>
                <a:gd name="connsiteY35" fmla="*/ 3532884 h 6483075"/>
                <a:gd name="connsiteX36" fmla="*/ 5528846 w 5646974"/>
                <a:gd name="connsiteY36" fmla="*/ 2951647 h 6483075"/>
                <a:gd name="connsiteX37" fmla="*/ 5495927 w 5646974"/>
                <a:gd name="connsiteY37" fmla="*/ 2658733 h 6483075"/>
                <a:gd name="connsiteX38" fmla="*/ 5480027 w 5646974"/>
                <a:gd name="connsiteY38" fmla="*/ 2586848 h 6483075"/>
                <a:gd name="connsiteX39" fmla="*/ 5461328 w 5646974"/>
                <a:gd name="connsiteY39" fmla="*/ 2515635 h 6483075"/>
                <a:gd name="connsiteX40" fmla="*/ 5439605 w 5646974"/>
                <a:gd name="connsiteY40" fmla="*/ 2445317 h 6483075"/>
                <a:gd name="connsiteX41" fmla="*/ 5415532 w 5646974"/>
                <a:gd name="connsiteY41" fmla="*/ 2375896 h 6483075"/>
                <a:gd name="connsiteX42" fmla="*/ 5144564 w 5646974"/>
                <a:gd name="connsiteY42" fmla="*/ 1857138 h 6483075"/>
                <a:gd name="connsiteX43" fmla="*/ 4774838 w 5646974"/>
                <a:gd name="connsiteY43" fmla="*/ 1405450 h 6483075"/>
                <a:gd name="connsiteX44" fmla="*/ 4345769 w 5646974"/>
                <a:gd name="connsiteY44" fmla="*/ 1012323 h 6483075"/>
                <a:gd name="connsiteX45" fmla="*/ 4115334 w 5646974"/>
                <a:gd name="connsiteY45" fmla="*/ 841344 h 6483075"/>
                <a:gd name="connsiteX46" fmla="*/ 3874038 w 5646974"/>
                <a:gd name="connsiteY46" fmla="*/ 691528 h 6483075"/>
                <a:gd name="connsiteX47" fmla="*/ 3359535 w 5646974"/>
                <a:gd name="connsiteY47" fmla="*/ 468819 h 6483075"/>
                <a:gd name="connsiteX48" fmla="*/ 2811105 w 5646974"/>
                <a:gd name="connsiteY48" fmla="*/ 366031 h 6483075"/>
                <a:gd name="connsiteX49" fmla="*/ 2741124 w 5646974"/>
                <a:gd name="connsiteY49" fmla="*/ 361440 h 6483075"/>
                <a:gd name="connsiteX50" fmla="*/ 2671030 w 5646974"/>
                <a:gd name="connsiteY50" fmla="*/ 358417 h 6483075"/>
                <a:gd name="connsiteX51" fmla="*/ 2600713 w 5646974"/>
                <a:gd name="connsiteY51" fmla="*/ 357521 h 6483075"/>
                <a:gd name="connsiteX52" fmla="*/ 2531739 w 5646974"/>
                <a:gd name="connsiteY52" fmla="*/ 358529 h 6483075"/>
                <a:gd name="connsiteX53" fmla="*/ 2259988 w 5646974"/>
                <a:gd name="connsiteY53" fmla="*/ 385289 h 6483075"/>
                <a:gd name="connsiteX54" fmla="*/ 1740670 w 5646974"/>
                <a:gd name="connsiteY54" fmla="*/ 553917 h 6483075"/>
                <a:gd name="connsiteX55" fmla="*/ 1264124 w 5646974"/>
                <a:gd name="connsiteY55" fmla="*/ 853549 h 6483075"/>
                <a:gd name="connsiteX56" fmla="*/ 823074 w 5646974"/>
                <a:gd name="connsiteY56" fmla="*/ 1234136 h 6483075"/>
                <a:gd name="connsiteX57" fmla="*/ 715694 w 5646974"/>
                <a:gd name="connsiteY57" fmla="*/ 1336252 h 6483075"/>
                <a:gd name="connsiteX58" fmla="*/ 606859 w 5646974"/>
                <a:gd name="connsiteY58" fmla="*/ 1440945 h 6483075"/>
                <a:gd name="connsiteX59" fmla="*/ 382023 w 5646974"/>
                <a:gd name="connsiteY59" fmla="*/ 1646074 h 6483075"/>
                <a:gd name="connsiteX60" fmla="*/ 158531 w 5646974"/>
                <a:gd name="connsiteY60" fmla="*/ 1843813 h 6483075"/>
                <a:gd name="connsiteX61" fmla="*/ 0 w 5646974"/>
                <a:gd name="connsiteY61" fmla="*/ 1991775 h 6483075"/>
                <a:gd name="connsiteX62" fmla="*/ 0 w 5646974"/>
                <a:gd name="connsiteY62" fmla="*/ 1074740 h 6483075"/>
                <a:gd name="connsiteX63" fmla="*/ 113897 w 5646974"/>
                <a:gd name="connsiteY63" fmla="*/ 949410 h 6483075"/>
                <a:gd name="connsiteX64" fmla="*/ 2405773 w 5646974"/>
                <a:gd name="connsiteY64" fmla="*/ 0 h 648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646974" h="6483075">
                  <a:moveTo>
                    <a:pt x="2405773" y="0"/>
                  </a:moveTo>
                  <a:cubicBezTo>
                    <a:pt x="4195841" y="0"/>
                    <a:pt x="5646974" y="1451246"/>
                    <a:pt x="5646974" y="3241538"/>
                  </a:cubicBezTo>
                  <a:cubicBezTo>
                    <a:pt x="5646974" y="5031830"/>
                    <a:pt x="4195841" y="6483075"/>
                    <a:pt x="2405773" y="6483075"/>
                  </a:cubicBezTo>
                  <a:cubicBezTo>
                    <a:pt x="1510739" y="6483075"/>
                    <a:pt x="700439" y="6120264"/>
                    <a:pt x="113897" y="5533666"/>
                  </a:cubicBezTo>
                  <a:lnTo>
                    <a:pt x="0" y="5408336"/>
                  </a:lnTo>
                  <a:lnTo>
                    <a:pt x="0" y="4983659"/>
                  </a:lnTo>
                  <a:lnTo>
                    <a:pt x="155731" y="5176047"/>
                  </a:lnTo>
                  <a:cubicBezTo>
                    <a:pt x="417742" y="5469073"/>
                    <a:pt x="741224" y="5704211"/>
                    <a:pt x="1093706" y="5866903"/>
                  </a:cubicBezTo>
                  <a:cubicBezTo>
                    <a:pt x="1269947" y="5948418"/>
                    <a:pt x="1453018" y="6013137"/>
                    <a:pt x="1639673" y="6059940"/>
                  </a:cubicBezTo>
                  <a:lnTo>
                    <a:pt x="1709990" y="6076287"/>
                  </a:lnTo>
                  <a:cubicBezTo>
                    <a:pt x="1733504" y="6081550"/>
                    <a:pt x="1756570" y="6088156"/>
                    <a:pt x="1780307" y="6091963"/>
                  </a:cubicBezTo>
                  <a:lnTo>
                    <a:pt x="1851072" y="6105176"/>
                  </a:lnTo>
                  <a:lnTo>
                    <a:pt x="1886455" y="6111782"/>
                  </a:lnTo>
                  <a:cubicBezTo>
                    <a:pt x="1898212" y="6114021"/>
                    <a:pt x="1909969" y="6116373"/>
                    <a:pt x="1921949" y="6117716"/>
                  </a:cubicBezTo>
                  <a:cubicBezTo>
                    <a:pt x="1969425" y="6124323"/>
                    <a:pt x="2016676" y="6131489"/>
                    <a:pt x="2064152" y="6137647"/>
                  </a:cubicBezTo>
                  <a:cubicBezTo>
                    <a:pt x="2111851" y="6141790"/>
                    <a:pt x="2159438" y="6146381"/>
                    <a:pt x="2206914" y="6151195"/>
                  </a:cubicBezTo>
                  <a:lnTo>
                    <a:pt x="2350011" y="6158250"/>
                  </a:lnTo>
                  <a:cubicBezTo>
                    <a:pt x="2397711" y="6159593"/>
                    <a:pt x="2445410" y="6159146"/>
                    <a:pt x="2493109" y="6159705"/>
                  </a:cubicBezTo>
                  <a:cubicBezTo>
                    <a:pt x="2589068" y="6158137"/>
                    <a:pt x="2685922" y="6154666"/>
                    <a:pt x="2781321" y="6147277"/>
                  </a:cubicBezTo>
                  <a:cubicBezTo>
                    <a:pt x="2972566" y="6132944"/>
                    <a:pt x="3161348" y="6105288"/>
                    <a:pt x="3345091" y="6060276"/>
                  </a:cubicBezTo>
                  <a:cubicBezTo>
                    <a:pt x="3528834" y="6015375"/>
                    <a:pt x="3707539" y="5952785"/>
                    <a:pt x="3878853" y="5871718"/>
                  </a:cubicBezTo>
                  <a:cubicBezTo>
                    <a:pt x="4050167" y="5790428"/>
                    <a:pt x="4213084" y="5689318"/>
                    <a:pt x="4367267" y="5573093"/>
                  </a:cubicBezTo>
                  <a:lnTo>
                    <a:pt x="4424484" y="5528529"/>
                  </a:lnTo>
                  <a:cubicBezTo>
                    <a:pt x="4443631" y="5513637"/>
                    <a:pt x="4463113" y="5499193"/>
                    <a:pt x="4481252" y="5483069"/>
                  </a:cubicBezTo>
                  <a:lnTo>
                    <a:pt x="4536790" y="5435818"/>
                  </a:lnTo>
                  <a:cubicBezTo>
                    <a:pt x="4555265" y="5419918"/>
                    <a:pt x="4574188" y="5404466"/>
                    <a:pt x="4591543" y="5387671"/>
                  </a:cubicBezTo>
                  <a:cubicBezTo>
                    <a:pt x="4662980" y="5321944"/>
                    <a:pt x="4733074" y="5254650"/>
                    <a:pt x="4794209" y="5181198"/>
                  </a:cubicBezTo>
                  <a:cubicBezTo>
                    <a:pt x="4857808" y="5109089"/>
                    <a:pt x="4910434" y="5029926"/>
                    <a:pt x="4956678" y="4945836"/>
                  </a:cubicBezTo>
                  <a:cubicBezTo>
                    <a:pt x="4967651" y="4924450"/>
                    <a:pt x="4978624" y="4903064"/>
                    <a:pt x="4989262" y="4881453"/>
                  </a:cubicBezTo>
                  <a:lnTo>
                    <a:pt x="5017814" y="4814607"/>
                  </a:lnTo>
                  <a:cubicBezTo>
                    <a:pt x="5027891" y="4792549"/>
                    <a:pt x="5035393" y="4769035"/>
                    <a:pt x="5044127" y="4746193"/>
                  </a:cubicBezTo>
                  <a:cubicBezTo>
                    <a:pt x="5052636" y="4723128"/>
                    <a:pt x="5061146" y="4700174"/>
                    <a:pt x="5068425" y="4676436"/>
                  </a:cubicBezTo>
                  <a:cubicBezTo>
                    <a:pt x="5099552" y="4582717"/>
                    <a:pt x="5126985" y="4486422"/>
                    <a:pt x="5154641" y="4390352"/>
                  </a:cubicBezTo>
                  <a:lnTo>
                    <a:pt x="5196854" y="4246134"/>
                  </a:lnTo>
                  <a:lnTo>
                    <a:pt x="5240299" y="4102140"/>
                  </a:lnTo>
                  <a:cubicBezTo>
                    <a:pt x="5299195" y="3910560"/>
                    <a:pt x="5364697" y="3721330"/>
                    <a:pt x="5432440" y="3532884"/>
                  </a:cubicBezTo>
                  <a:cubicBezTo>
                    <a:pt x="5500294" y="3346902"/>
                    <a:pt x="5533549" y="3148714"/>
                    <a:pt x="5528846" y="2951647"/>
                  </a:cubicBezTo>
                  <a:cubicBezTo>
                    <a:pt x="5526831" y="2853113"/>
                    <a:pt x="5515409" y="2755027"/>
                    <a:pt x="5495927" y="2658733"/>
                  </a:cubicBezTo>
                  <a:cubicBezTo>
                    <a:pt x="5491112" y="2634659"/>
                    <a:pt x="5486297" y="2610585"/>
                    <a:pt x="5480027" y="2586848"/>
                  </a:cubicBezTo>
                  <a:cubicBezTo>
                    <a:pt x="5474205" y="2562998"/>
                    <a:pt x="5468718" y="2539036"/>
                    <a:pt x="5461328" y="2515635"/>
                  </a:cubicBezTo>
                  <a:cubicBezTo>
                    <a:pt x="5454386" y="2492009"/>
                    <a:pt x="5447668" y="2468495"/>
                    <a:pt x="5439605" y="2445317"/>
                  </a:cubicBezTo>
                  <a:cubicBezTo>
                    <a:pt x="5431879" y="2422028"/>
                    <a:pt x="5424378" y="2398738"/>
                    <a:pt x="5415532" y="2375896"/>
                  </a:cubicBezTo>
                  <a:cubicBezTo>
                    <a:pt x="5347790" y="2191817"/>
                    <a:pt x="5254071" y="2018599"/>
                    <a:pt x="5144564" y="1857138"/>
                  </a:cubicBezTo>
                  <a:cubicBezTo>
                    <a:pt x="5034946" y="1695565"/>
                    <a:pt x="4909762" y="1545301"/>
                    <a:pt x="4774838" y="1405450"/>
                  </a:cubicBezTo>
                  <a:cubicBezTo>
                    <a:pt x="4638907" y="1265040"/>
                    <a:pt x="4496145" y="1132131"/>
                    <a:pt x="4345769" y="1012323"/>
                  </a:cubicBezTo>
                  <a:cubicBezTo>
                    <a:pt x="4270749" y="952195"/>
                    <a:pt x="4194273" y="894642"/>
                    <a:pt x="4115334" y="841344"/>
                  </a:cubicBezTo>
                  <a:cubicBezTo>
                    <a:pt x="4037067" y="787263"/>
                    <a:pt x="3956336" y="737548"/>
                    <a:pt x="3874038" y="691528"/>
                  </a:cubicBezTo>
                  <a:cubicBezTo>
                    <a:pt x="3709554" y="599712"/>
                    <a:pt x="3537792" y="523349"/>
                    <a:pt x="3359535" y="468819"/>
                  </a:cubicBezTo>
                  <a:cubicBezTo>
                    <a:pt x="3181278" y="414514"/>
                    <a:pt x="2997311" y="380699"/>
                    <a:pt x="2811105" y="366031"/>
                  </a:cubicBezTo>
                  <a:cubicBezTo>
                    <a:pt x="2787703" y="364575"/>
                    <a:pt x="2764525" y="362448"/>
                    <a:pt x="2741124" y="361440"/>
                  </a:cubicBezTo>
                  <a:lnTo>
                    <a:pt x="2671030" y="358417"/>
                  </a:lnTo>
                  <a:lnTo>
                    <a:pt x="2600713" y="357521"/>
                  </a:lnTo>
                  <a:cubicBezTo>
                    <a:pt x="2577087" y="356961"/>
                    <a:pt x="2554805" y="358305"/>
                    <a:pt x="2531739" y="358529"/>
                  </a:cubicBezTo>
                  <a:cubicBezTo>
                    <a:pt x="2440259" y="360992"/>
                    <a:pt x="2349564" y="370285"/>
                    <a:pt x="2259988" y="385289"/>
                  </a:cubicBezTo>
                  <a:cubicBezTo>
                    <a:pt x="2080723" y="415521"/>
                    <a:pt x="1906945" y="473634"/>
                    <a:pt x="1740670" y="553917"/>
                  </a:cubicBezTo>
                  <a:cubicBezTo>
                    <a:pt x="1574506" y="634647"/>
                    <a:pt x="1415844" y="737100"/>
                    <a:pt x="1264124" y="853549"/>
                  </a:cubicBezTo>
                  <a:cubicBezTo>
                    <a:pt x="1112181" y="969886"/>
                    <a:pt x="966508" y="1099212"/>
                    <a:pt x="823074" y="1234136"/>
                  </a:cubicBezTo>
                  <a:cubicBezTo>
                    <a:pt x="787131" y="1267951"/>
                    <a:pt x="751413" y="1301990"/>
                    <a:pt x="715694" y="1336252"/>
                  </a:cubicBezTo>
                  <a:lnTo>
                    <a:pt x="606859" y="1440945"/>
                  </a:lnTo>
                  <a:cubicBezTo>
                    <a:pt x="532623" y="1511374"/>
                    <a:pt x="457267" y="1579452"/>
                    <a:pt x="382023" y="1646074"/>
                  </a:cubicBezTo>
                  <a:lnTo>
                    <a:pt x="158531" y="1843813"/>
                  </a:lnTo>
                  <a:lnTo>
                    <a:pt x="0" y="1991775"/>
                  </a:lnTo>
                  <a:lnTo>
                    <a:pt x="0" y="1074740"/>
                  </a:lnTo>
                  <a:lnTo>
                    <a:pt x="113897" y="949410"/>
                  </a:lnTo>
                  <a:cubicBezTo>
                    <a:pt x="700439" y="362812"/>
                    <a:pt x="1510739" y="0"/>
                    <a:pt x="2405773" y="0"/>
                  </a:cubicBezTo>
                  <a:close/>
                </a:path>
              </a:pathLst>
            </a:custGeom>
            <a:gradFill>
              <a:gsLst>
                <a:gs pos="2000">
                  <a:schemeClr val="bg1">
                    <a:alpha val="10000"/>
                  </a:schemeClr>
                </a:gs>
                <a:gs pos="16000">
                  <a:schemeClr val="accent6">
                    <a:alpha val="10000"/>
                  </a:schemeClr>
                </a:gs>
                <a:gs pos="100000">
                  <a:schemeClr val="bg1">
                    <a:alpha val="10000"/>
                  </a:schemeClr>
                </a:gs>
                <a:gs pos="74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340C381F-2010-17D5-2670-48FBCA4A9592}"/>
              </a:ext>
            </a:extLst>
          </p:cNvPr>
          <p:cNvSpPr>
            <a:spLocks noGrp="1"/>
          </p:cNvSpPr>
          <p:nvPr>
            <p:ph type="ctrTitle"/>
          </p:nvPr>
        </p:nvSpPr>
        <p:spPr>
          <a:xfrm>
            <a:off x="804672" y="2053641"/>
            <a:ext cx="3669161" cy="2760098"/>
          </a:xfrm>
        </p:spPr>
        <p:txBody>
          <a:bodyPr vert="horz" lIns="91440" tIns="45720" rIns="91440" bIns="45720" rtlCol="0" anchor="ctr">
            <a:normAutofit/>
          </a:bodyPr>
          <a:lstStyle/>
          <a:p>
            <a:r>
              <a:rPr lang="en-US" sz="4000" b="1" kern="1200" dirty="0">
                <a:solidFill>
                  <a:schemeClr val="accent1"/>
                </a:solidFill>
                <a:latin typeface="+mj-lt"/>
                <a:ea typeface="+mj-ea"/>
                <a:cs typeface="+mj-cs"/>
              </a:rPr>
              <a:t>Lesion Assessment</a:t>
            </a:r>
          </a:p>
        </p:txBody>
      </p:sp>
      <p:sp>
        <p:nvSpPr>
          <p:cNvPr id="3" name="Subtitle 2">
            <a:extLst>
              <a:ext uri="{FF2B5EF4-FFF2-40B4-BE49-F238E27FC236}">
                <a16:creationId xmlns:a16="http://schemas.microsoft.com/office/drawing/2014/main" id="{1267BAB9-33CE-93FF-7A3E-59D8CD8CBF26}"/>
              </a:ext>
            </a:extLst>
          </p:cNvPr>
          <p:cNvSpPr>
            <a:spLocks noGrp="1"/>
          </p:cNvSpPr>
          <p:nvPr>
            <p:ph type="subTitle" idx="1"/>
          </p:nvPr>
        </p:nvSpPr>
        <p:spPr>
          <a:xfrm>
            <a:off x="6090574" y="801866"/>
            <a:ext cx="5306084" cy="5230634"/>
          </a:xfrm>
          <a:noFill/>
          <a:ln>
            <a:noFill/>
          </a:ln>
        </p:spPr>
        <p:txBody>
          <a:bodyPr vert="horz" lIns="91440" tIns="45720" rIns="91440" bIns="45720" rtlCol="0" anchor="ctr">
            <a:normAutofit/>
          </a:bodyPr>
          <a:lstStyle/>
          <a:p>
            <a:pPr marL="342900" lvl="0" indent="-228600" fontAlgn="t">
              <a:buFont typeface="Arial" panose="020B0604020202020204" pitchFamily="34" charset="0"/>
              <a:buChar char="•"/>
            </a:pPr>
            <a:r>
              <a:rPr lang="en-US" sz="2400" dirty="0">
                <a:solidFill>
                  <a:schemeClr val="accent1"/>
                </a:solidFill>
              </a:rPr>
              <a:t>Location</a:t>
            </a:r>
          </a:p>
          <a:p>
            <a:pPr marL="342900" lvl="0" indent="-228600" fontAlgn="t">
              <a:buFont typeface="Arial" panose="020B0604020202020204" pitchFamily="34" charset="0"/>
              <a:buChar char="•"/>
            </a:pPr>
            <a:r>
              <a:rPr lang="en-US" sz="2400" dirty="0">
                <a:solidFill>
                  <a:schemeClr val="accent1"/>
                </a:solidFill>
              </a:rPr>
              <a:t>Size</a:t>
            </a:r>
          </a:p>
          <a:p>
            <a:pPr marL="342900" lvl="0" indent="-228600" fontAlgn="t">
              <a:buFont typeface="Arial" panose="020B0604020202020204" pitchFamily="34" charset="0"/>
              <a:buChar char="•"/>
            </a:pPr>
            <a:r>
              <a:rPr lang="en-US" sz="2400" dirty="0">
                <a:solidFill>
                  <a:schemeClr val="accent1"/>
                </a:solidFill>
              </a:rPr>
              <a:t>Shape</a:t>
            </a:r>
          </a:p>
          <a:p>
            <a:pPr marL="342900" lvl="0" indent="-228600" fontAlgn="t">
              <a:buFont typeface="Arial" panose="020B0604020202020204" pitchFamily="34" charset="0"/>
              <a:buChar char="•"/>
            </a:pPr>
            <a:r>
              <a:rPr lang="en-US" sz="2400" dirty="0">
                <a:solidFill>
                  <a:schemeClr val="accent1"/>
                </a:solidFill>
              </a:rPr>
              <a:t>Color</a:t>
            </a:r>
          </a:p>
          <a:p>
            <a:pPr marL="342900" lvl="0" indent="-228600" fontAlgn="t">
              <a:buFont typeface="Arial" panose="020B0604020202020204" pitchFamily="34" charset="0"/>
              <a:buChar char="•"/>
            </a:pPr>
            <a:r>
              <a:rPr lang="en-US" sz="2400" dirty="0">
                <a:solidFill>
                  <a:schemeClr val="accent1"/>
                </a:solidFill>
              </a:rPr>
              <a:t>Distribution</a:t>
            </a:r>
          </a:p>
          <a:p>
            <a:pPr marL="342900" lvl="0" indent="-228600" fontAlgn="t">
              <a:buFont typeface="Arial" panose="020B0604020202020204" pitchFamily="34" charset="0"/>
              <a:buChar char="•"/>
            </a:pPr>
            <a:r>
              <a:rPr lang="en-US" sz="2400" dirty="0">
                <a:solidFill>
                  <a:schemeClr val="accent1"/>
                </a:solidFill>
              </a:rPr>
              <a:t>Borders</a:t>
            </a:r>
          </a:p>
          <a:p>
            <a:pPr marL="342900" lvl="0" indent="-228600" fontAlgn="t">
              <a:buFont typeface="Arial" panose="020B0604020202020204" pitchFamily="34" charset="0"/>
              <a:buChar char="•"/>
            </a:pPr>
            <a:r>
              <a:rPr lang="en-US" sz="2400" dirty="0">
                <a:solidFill>
                  <a:schemeClr val="accent1"/>
                </a:solidFill>
              </a:rPr>
              <a:t>Elevation</a:t>
            </a:r>
          </a:p>
          <a:p>
            <a:pPr marL="342900" lvl="0" indent="-228600" fontAlgn="t">
              <a:buFont typeface="Arial" panose="020B0604020202020204" pitchFamily="34" charset="0"/>
              <a:buChar char="•"/>
            </a:pPr>
            <a:r>
              <a:rPr lang="en-US" sz="2400" dirty="0">
                <a:solidFill>
                  <a:schemeClr val="accent1"/>
                </a:solidFill>
              </a:rPr>
              <a:t>Drainage</a:t>
            </a:r>
          </a:p>
          <a:p>
            <a:pPr indent="-228600" fontAlgn="t">
              <a:buFont typeface="Arial" panose="020B0604020202020204" pitchFamily="34" charset="0"/>
              <a:buChar char="•"/>
            </a:pPr>
            <a:endParaRPr lang="en-US" sz="1800" dirty="0">
              <a:solidFill>
                <a:schemeClr val="tx2"/>
              </a:solidFill>
            </a:endParaRPr>
          </a:p>
        </p:txBody>
      </p:sp>
      <p:sp>
        <p:nvSpPr>
          <p:cNvPr id="9" name="TextBox 8">
            <a:extLst>
              <a:ext uri="{FF2B5EF4-FFF2-40B4-BE49-F238E27FC236}">
                <a16:creationId xmlns:a16="http://schemas.microsoft.com/office/drawing/2014/main" id="{DB838925-91EF-3E96-85BD-379417C9F6F5}"/>
              </a:ext>
            </a:extLst>
          </p:cNvPr>
          <p:cNvSpPr txBox="1"/>
          <p:nvPr/>
        </p:nvSpPr>
        <p:spPr>
          <a:xfrm>
            <a:off x="10378440" y="6483075"/>
            <a:ext cx="6103620" cy="338554"/>
          </a:xfrm>
          <a:prstGeom prst="rect">
            <a:avLst/>
          </a:prstGeom>
          <a:noFill/>
        </p:spPr>
        <p:txBody>
          <a:bodyPr wrap="square">
            <a:spAutoFit/>
          </a:bodyPr>
          <a:lstStyle/>
          <a:p>
            <a:r>
              <a:rPr lang="en-US" sz="1600" b="0" i="0" u="none" strike="noStrike" baseline="0" dirty="0">
                <a:solidFill>
                  <a:schemeClr val="accent1"/>
                </a:solidFill>
                <a:latin typeface="Aptos"/>
              </a:rPr>
              <a:t>(Jarvis et al., 2024</a:t>
            </a:r>
            <a:r>
              <a:rPr lang="en-US" sz="1600" dirty="0">
                <a:solidFill>
                  <a:schemeClr val="accent1"/>
                </a:solidFill>
              </a:rPr>
              <a:t>)</a:t>
            </a:r>
            <a:r>
              <a:rPr lang="en-US" sz="1600" b="0" i="0" dirty="0">
                <a:solidFill>
                  <a:schemeClr val="accent1"/>
                </a:solidFill>
                <a:latin typeface="Aptos"/>
                <a:ea typeface="Times New Roman"/>
                <a:cs typeface="Times New Roman"/>
              </a:rPr>
              <a:t>​</a:t>
            </a:r>
            <a:endParaRPr lang="en-US" sz="1600" dirty="0">
              <a:solidFill>
                <a:schemeClr val="accent1"/>
              </a:solidFill>
              <a:latin typeface="Aptos"/>
            </a:endParaRPr>
          </a:p>
        </p:txBody>
      </p:sp>
    </p:spTree>
    <p:extLst>
      <p:ext uri="{BB962C8B-B14F-4D97-AF65-F5344CB8AC3E}">
        <p14:creationId xmlns:p14="http://schemas.microsoft.com/office/powerpoint/2010/main" val="351546724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87BF42CA-AD55-48B4-8949-C4DCA60A6A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66AE1D3D-3106-4CB2-AA7C-0C1642AC0F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9" name="Group 18">
            <a:extLst>
              <a:ext uri="{FF2B5EF4-FFF2-40B4-BE49-F238E27FC236}">
                <a16:creationId xmlns:a16="http://schemas.microsoft.com/office/drawing/2014/main" id="{0A31B6AF-B711-4CDB-8C2B-16E963DDC4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137" y="0"/>
            <a:ext cx="5646974" cy="6483075"/>
            <a:chOff x="-19221" y="0"/>
            <a:chExt cx="5646974" cy="6483075"/>
          </a:xfrm>
        </p:grpSpPr>
        <p:sp>
          <p:nvSpPr>
            <p:cNvPr id="20" name="Freeform: Shape 19">
              <a:extLst>
                <a:ext uri="{FF2B5EF4-FFF2-40B4-BE49-F238E27FC236}">
                  <a16:creationId xmlns:a16="http://schemas.microsoft.com/office/drawing/2014/main" id="{CA818331-E13C-49C6-B98D-A60AD0E85A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16610"/>
              <a:ext cx="5535001" cy="6250127"/>
            </a:xfrm>
            <a:custGeom>
              <a:avLst/>
              <a:gdLst>
                <a:gd name="connsiteX0" fmla="*/ 2510242 w 5535001"/>
                <a:gd name="connsiteY0" fmla="*/ 174 h 6250127"/>
                <a:gd name="connsiteX1" fmla="*/ 2550551 w 5535001"/>
                <a:gd name="connsiteY1" fmla="*/ 510 h 6250127"/>
                <a:gd name="connsiteX2" fmla="*/ 2629490 w 5535001"/>
                <a:gd name="connsiteY2" fmla="*/ 3757 h 6250127"/>
                <a:gd name="connsiteX3" fmla="*/ 2708317 w 5535001"/>
                <a:gd name="connsiteY3" fmla="*/ 7229 h 6250127"/>
                <a:gd name="connsiteX4" fmla="*/ 2787256 w 5535001"/>
                <a:gd name="connsiteY4" fmla="*/ 14619 h 6250127"/>
                <a:gd name="connsiteX5" fmla="*/ 3408467 w 5535001"/>
                <a:gd name="connsiteY5" fmla="*/ 145064 h 6250127"/>
                <a:gd name="connsiteX6" fmla="*/ 3557723 w 5535001"/>
                <a:gd name="connsiteY6" fmla="*/ 199593 h 6250127"/>
                <a:gd name="connsiteX7" fmla="*/ 3594337 w 5535001"/>
                <a:gd name="connsiteY7" fmla="*/ 214597 h 6250127"/>
                <a:gd name="connsiteX8" fmla="*/ 3630616 w 5535001"/>
                <a:gd name="connsiteY8" fmla="*/ 230385 h 6250127"/>
                <a:gd name="connsiteX9" fmla="*/ 3703172 w 5535001"/>
                <a:gd name="connsiteY9" fmla="*/ 262073 h 6250127"/>
                <a:gd name="connsiteX10" fmla="*/ 3739003 w 5535001"/>
                <a:gd name="connsiteY10" fmla="*/ 278756 h 6250127"/>
                <a:gd name="connsiteX11" fmla="*/ 3756806 w 5535001"/>
                <a:gd name="connsiteY11" fmla="*/ 287266 h 6250127"/>
                <a:gd name="connsiteX12" fmla="*/ 3773714 w 5535001"/>
                <a:gd name="connsiteY12" fmla="*/ 297567 h 6250127"/>
                <a:gd name="connsiteX13" fmla="*/ 3840784 w 5535001"/>
                <a:gd name="connsiteY13" fmla="*/ 339332 h 6250127"/>
                <a:gd name="connsiteX14" fmla="*/ 3873927 w 5535001"/>
                <a:gd name="connsiteY14" fmla="*/ 360495 h 6250127"/>
                <a:gd name="connsiteX15" fmla="*/ 3906062 w 5535001"/>
                <a:gd name="connsiteY15" fmla="*/ 383001 h 6250127"/>
                <a:gd name="connsiteX16" fmla="*/ 3969662 w 5535001"/>
                <a:gd name="connsiteY16" fmla="*/ 428572 h 6250127"/>
                <a:gd name="connsiteX17" fmla="*/ 4423029 w 5535001"/>
                <a:gd name="connsiteY17" fmla="*/ 837600 h 6250127"/>
                <a:gd name="connsiteX18" fmla="*/ 4474647 w 5535001"/>
                <a:gd name="connsiteY18" fmla="*/ 891569 h 6250127"/>
                <a:gd name="connsiteX19" fmla="*/ 4524250 w 5535001"/>
                <a:gd name="connsiteY19" fmla="*/ 946883 h 6250127"/>
                <a:gd name="connsiteX20" fmla="*/ 4573965 w 5535001"/>
                <a:gd name="connsiteY20" fmla="*/ 1001748 h 6250127"/>
                <a:gd name="connsiteX21" fmla="*/ 4622224 w 5535001"/>
                <a:gd name="connsiteY21" fmla="*/ 1057509 h 6250127"/>
                <a:gd name="connsiteX22" fmla="*/ 4717510 w 5535001"/>
                <a:gd name="connsiteY22" fmla="*/ 1169143 h 6250127"/>
                <a:gd name="connsiteX23" fmla="*/ 4764986 w 5535001"/>
                <a:gd name="connsiteY23" fmla="*/ 1224681 h 6250127"/>
                <a:gd name="connsiteX24" fmla="*/ 4813021 w 5535001"/>
                <a:gd name="connsiteY24" fmla="*/ 1279994 h 6250127"/>
                <a:gd name="connsiteX25" fmla="*/ 5001915 w 5535001"/>
                <a:gd name="connsiteY25" fmla="*/ 1506846 h 6250127"/>
                <a:gd name="connsiteX26" fmla="*/ 5170542 w 5535001"/>
                <a:gd name="connsiteY26" fmla="*/ 1751165 h 6250127"/>
                <a:gd name="connsiteX27" fmla="*/ 5428969 w 5535001"/>
                <a:gd name="connsiteY27" fmla="*/ 2293660 h 6250127"/>
                <a:gd name="connsiteX28" fmla="*/ 5534893 w 5535001"/>
                <a:gd name="connsiteY28" fmla="*/ 2899307 h 6250127"/>
                <a:gd name="connsiteX29" fmla="*/ 5508804 w 5535001"/>
                <a:gd name="connsiteY29" fmla="*/ 3211144 h 6250127"/>
                <a:gd name="connsiteX30" fmla="*/ 5426282 w 5535001"/>
                <a:gd name="connsiteY30" fmla="*/ 3513352 h 6250127"/>
                <a:gd name="connsiteX31" fmla="*/ 5248250 w 5535001"/>
                <a:gd name="connsiteY31" fmla="*/ 4030542 h 6250127"/>
                <a:gd name="connsiteX32" fmla="*/ 5208612 w 5535001"/>
                <a:gd name="connsiteY32" fmla="*/ 4161771 h 6250127"/>
                <a:gd name="connsiteX33" fmla="*/ 5170318 w 5535001"/>
                <a:gd name="connsiteY33" fmla="*/ 4294680 h 6250127"/>
                <a:gd name="connsiteX34" fmla="*/ 5132248 w 5535001"/>
                <a:gd name="connsiteY34" fmla="*/ 4430164 h 6250127"/>
                <a:gd name="connsiteX35" fmla="*/ 5112765 w 5535001"/>
                <a:gd name="connsiteY35" fmla="*/ 4498914 h 6250127"/>
                <a:gd name="connsiteX36" fmla="*/ 5091715 w 5535001"/>
                <a:gd name="connsiteY36" fmla="*/ 4569119 h 6250127"/>
                <a:gd name="connsiteX37" fmla="*/ 5068985 w 5535001"/>
                <a:gd name="connsiteY37" fmla="*/ 4640220 h 6250127"/>
                <a:gd name="connsiteX38" fmla="*/ 5043904 w 5535001"/>
                <a:gd name="connsiteY38" fmla="*/ 4712105 h 6250127"/>
                <a:gd name="connsiteX39" fmla="*/ 5015799 w 5535001"/>
                <a:gd name="connsiteY39" fmla="*/ 4784438 h 6250127"/>
                <a:gd name="connsiteX40" fmla="*/ 4982880 w 5535001"/>
                <a:gd name="connsiteY40" fmla="*/ 4856435 h 6250127"/>
                <a:gd name="connsiteX41" fmla="*/ 4817276 w 5535001"/>
                <a:gd name="connsiteY41" fmla="*/ 5125275 h 6250127"/>
                <a:gd name="connsiteX42" fmla="*/ 4618753 w 5535001"/>
                <a:gd name="connsiteY42" fmla="*/ 5355374 h 6250127"/>
                <a:gd name="connsiteX43" fmla="*/ 4566575 w 5535001"/>
                <a:gd name="connsiteY43" fmla="*/ 5408560 h 6250127"/>
                <a:gd name="connsiteX44" fmla="*/ 4513837 w 5535001"/>
                <a:gd name="connsiteY44" fmla="*/ 5461186 h 6250127"/>
                <a:gd name="connsiteX45" fmla="*/ 4459531 w 5535001"/>
                <a:gd name="connsiteY45" fmla="*/ 5512580 h 6250127"/>
                <a:gd name="connsiteX46" fmla="*/ 4404554 w 5535001"/>
                <a:gd name="connsiteY46" fmla="*/ 5563526 h 6250127"/>
                <a:gd name="connsiteX47" fmla="*/ 4348009 w 5535001"/>
                <a:gd name="connsiteY47" fmla="*/ 5613017 h 6250127"/>
                <a:gd name="connsiteX48" fmla="*/ 4290568 w 5535001"/>
                <a:gd name="connsiteY48" fmla="*/ 5661948 h 6250127"/>
                <a:gd name="connsiteX49" fmla="*/ 4276124 w 5535001"/>
                <a:gd name="connsiteY49" fmla="*/ 5674153 h 6250127"/>
                <a:gd name="connsiteX50" fmla="*/ 4261120 w 5535001"/>
                <a:gd name="connsiteY50" fmla="*/ 5685798 h 6250127"/>
                <a:gd name="connsiteX51" fmla="*/ 4231112 w 5535001"/>
                <a:gd name="connsiteY51" fmla="*/ 5708976 h 6250127"/>
                <a:gd name="connsiteX52" fmla="*/ 4170984 w 5535001"/>
                <a:gd name="connsiteY52" fmla="*/ 5755443 h 6250127"/>
                <a:gd name="connsiteX53" fmla="*/ 4046025 w 5535001"/>
                <a:gd name="connsiteY53" fmla="*/ 5843228 h 6250127"/>
                <a:gd name="connsiteX54" fmla="*/ 3915356 w 5535001"/>
                <a:gd name="connsiteY54" fmla="*/ 5923735 h 6250127"/>
                <a:gd name="connsiteX55" fmla="*/ 3346323 w 5535001"/>
                <a:gd name="connsiteY55" fmla="*/ 6158872 h 6250127"/>
                <a:gd name="connsiteX56" fmla="*/ 2743476 w 5535001"/>
                <a:gd name="connsiteY56" fmla="*/ 6247328 h 6250127"/>
                <a:gd name="connsiteX57" fmla="*/ 2668120 w 5535001"/>
                <a:gd name="connsiteY57" fmla="*/ 6249344 h 6250127"/>
                <a:gd name="connsiteX58" fmla="*/ 2630498 w 5535001"/>
                <a:gd name="connsiteY58" fmla="*/ 6250127 h 6250127"/>
                <a:gd name="connsiteX59" fmla="*/ 2592988 w 5535001"/>
                <a:gd name="connsiteY59" fmla="*/ 6249568 h 6250127"/>
                <a:gd name="connsiteX60" fmla="*/ 2518080 w 5535001"/>
                <a:gd name="connsiteY60" fmla="*/ 6247777 h 6250127"/>
                <a:gd name="connsiteX61" fmla="*/ 2442948 w 5535001"/>
                <a:gd name="connsiteY61" fmla="*/ 6244529 h 6250127"/>
                <a:gd name="connsiteX62" fmla="*/ 2291676 w 5535001"/>
                <a:gd name="connsiteY62" fmla="*/ 6232213 h 6250127"/>
                <a:gd name="connsiteX63" fmla="*/ 2141412 w 5535001"/>
                <a:gd name="connsiteY63" fmla="*/ 6212394 h 6250127"/>
                <a:gd name="connsiteX64" fmla="*/ 1992715 w 5535001"/>
                <a:gd name="connsiteY64" fmla="*/ 6184961 h 6250127"/>
                <a:gd name="connsiteX65" fmla="*/ 1845811 w 5535001"/>
                <a:gd name="connsiteY65" fmla="*/ 6151034 h 6250127"/>
                <a:gd name="connsiteX66" fmla="*/ 1701033 w 5535001"/>
                <a:gd name="connsiteY66" fmla="*/ 6110724 h 6250127"/>
                <a:gd name="connsiteX67" fmla="*/ 1629484 w 5535001"/>
                <a:gd name="connsiteY67" fmla="*/ 6088219 h 6250127"/>
                <a:gd name="connsiteX68" fmla="*/ 1558383 w 5535001"/>
                <a:gd name="connsiteY68" fmla="*/ 6064929 h 6250127"/>
                <a:gd name="connsiteX69" fmla="*/ 1011968 w 5535001"/>
                <a:gd name="connsiteY69" fmla="*/ 5828896 h 6250127"/>
                <a:gd name="connsiteX70" fmla="*/ 511237 w 5535001"/>
                <a:gd name="connsiteY70" fmla="*/ 5512356 h 6250127"/>
                <a:gd name="connsiteX71" fmla="*/ 395572 w 5535001"/>
                <a:gd name="connsiteY71" fmla="*/ 5419757 h 6250127"/>
                <a:gd name="connsiteX72" fmla="*/ 284722 w 5535001"/>
                <a:gd name="connsiteY72" fmla="*/ 5321559 h 6250127"/>
                <a:gd name="connsiteX73" fmla="*/ 257513 w 5535001"/>
                <a:gd name="connsiteY73" fmla="*/ 5296477 h 6250127"/>
                <a:gd name="connsiteX74" fmla="*/ 243853 w 5535001"/>
                <a:gd name="connsiteY74" fmla="*/ 5283937 h 6250127"/>
                <a:gd name="connsiteX75" fmla="*/ 230752 w 5535001"/>
                <a:gd name="connsiteY75" fmla="*/ 5270836 h 6250127"/>
                <a:gd name="connsiteX76" fmla="*/ 178574 w 5535001"/>
                <a:gd name="connsiteY76" fmla="*/ 5218322 h 6250127"/>
                <a:gd name="connsiteX77" fmla="*/ 126508 w 5535001"/>
                <a:gd name="connsiteY77" fmla="*/ 5165584 h 6250127"/>
                <a:gd name="connsiteX78" fmla="*/ 76345 w 5535001"/>
                <a:gd name="connsiteY78" fmla="*/ 5111167 h 6250127"/>
                <a:gd name="connsiteX79" fmla="*/ 26407 w 5535001"/>
                <a:gd name="connsiteY79" fmla="*/ 5056413 h 6250127"/>
                <a:gd name="connsiteX80" fmla="*/ 0 w 5535001"/>
                <a:gd name="connsiteY80" fmla="*/ 5024776 h 6250127"/>
                <a:gd name="connsiteX81" fmla="*/ 0 w 5535001"/>
                <a:gd name="connsiteY81" fmla="*/ 4492798 h 6250127"/>
                <a:gd name="connsiteX82" fmla="*/ 28534 w 5535001"/>
                <a:gd name="connsiteY82" fmla="*/ 4537879 h 6250127"/>
                <a:gd name="connsiteX83" fmla="*/ 66604 w 5535001"/>
                <a:gd name="connsiteY83" fmla="*/ 4592745 h 6250127"/>
                <a:gd name="connsiteX84" fmla="*/ 104114 w 5535001"/>
                <a:gd name="connsiteY84" fmla="*/ 4647834 h 6250127"/>
                <a:gd name="connsiteX85" fmla="*/ 143751 w 5535001"/>
                <a:gd name="connsiteY85" fmla="*/ 4701580 h 6250127"/>
                <a:gd name="connsiteX86" fmla="*/ 182717 w 5535001"/>
                <a:gd name="connsiteY86" fmla="*/ 4755773 h 6250127"/>
                <a:gd name="connsiteX87" fmla="*/ 223810 w 5535001"/>
                <a:gd name="connsiteY87" fmla="*/ 4808399 h 6250127"/>
                <a:gd name="connsiteX88" fmla="*/ 264679 w 5535001"/>
                <a:gd name="connsiteY88" fmla="*/ 4861249 h 6250127"/>
                <a:gd name="connsiteX89" fmla="*/ 307788 w 5535001"/>
                <a:gd name="connsiteY89" fmla="*/ 4912420 h 6250127"/>
                <a:gd name="connsiteX90" fmla="*/ 351232 w 5535001"/>
                <a:gd name="connsiteY90" fmla="*/ 4963254 h 6250127"/>
                <a:gd name="connsiteX91" fmla="*/ 397028 w 5535001"/>
                <a:gd name="connsiteY91" fmla="*/ 5012185 h 6250127"/>
                <a:gd name="connsiteX92" fmla="*/ 443496 w 5535001"/>
                <a:gd name="connsiteY92" fmla="*/ 5060444 h 6250127"/>
                <a:gd name="connsiteX93" fmla="*/ 455140 w 5535001"/>
                <a:gd name="connsiteY93" fmla="*/ 5072537 h 6250127"/>
                <a:gd name="connsiteX94" fmla="*/ 467345 w 5535001"/>
                <a:gd name="connsiteY94" fmla="*/ 5083958 h 6250127"/>
                <a:gd name="connsiteX95" fmla="*/ 491755 w 5535001"/>
                <a:gd name="connsiteY95" fmla="*/ 5106912 h 6250127"/>
                <a:gd name="connsiteX96" fmla="*/ 540686 w 5535001"/>
                <a:gd name="connsiteY96" fmla="*/ 5152819 h 6250127"/>
                <a:gd name="connsiteX97" fmla="*/ 552890 w 5535001"/>
                <a:gd name="connsiteY97" fmla="*/ 5164353 h 6250127"/>
                <a:gd name="connsiteX98" fmla="*/ 565655 w 5535001"/>
                <a:gd name="connsiteY98" fmla="*/ 5175214 h 6250127"/>
                <a:gd name="connsiteX99" fmla="*/ 591072 w 5535001"/>
                <a:gd name="connsiteY99" fmla="*/ 5197048 h 6250127"/>
                <a:gd name="connsiteX100" fmla="*/ 694197 w 5535001"/>
                <a:gd name="connsiteY100" fmla="*/ 5283041 h 6250127"/>
                <a:gd name="connsiteX101" fmla="*/ 1146221 w 5535001"/>
                <a:gd name="connsiteY101" fmla="*/ 5573716 h 6250127"/>
                <a:gd name="connsiteX102" fmla="*/ 1650982 w 5535001"/>
                <a:gd name="connsiteY102" fmla="*/ 5758130 h 6250127"/>
                <a:gd name="connsiteX103" fmla="*/ 1716485 w 5535001"/>
                <a:gd name="connsiteY103" fmla="*/ 5772798 h 6250127"/>
                <a:gd name="connsiteX104" fmla="*/ 1782211 w 5535001"/>
                <a:gd name="connsiteY104" fmla="*/ 5786235 h 6250127"/>
                <a:gd name="connsiteX105" fmla="*/ 1848386 w 5535001"/>
                <a:gd name="connsiteY105" fmla="*/ 5796984 h 6250127"/>
                <a:gd name="connsiteX106" fmla="*/ 1881417 w 5535001"/>
                <a:gd name="connsiteY106" fmla="*/ 5802359 h 6250127"/>
                <a:gd name="connsiteX107" fmla="*/ 1914560 w 5535001"/>
                <a:gd name="connsiteY107" fmla="*/ 5807061 h 6250127"/>
                <a:gd name="connsiteX108" fmla="*/ 2047469 w 5535001"/>
                <a:gd name="connsiteY108" fmla="*/ 5821282 h 6250127"/>
                <a:gd name="connsiteX109" fmla="*/ 2180601 w 5535001"/>
                <a:gd name="connsiteY109" fmla="*/ 5828896 h 6250127"/>
                <a:gd name="connsiteX110" fmla="*/ 2313622 w 5535001"/>
                <a:gd name="connsiteY110" fmla="*/ 5830463 h 6250127"/>
                <a:gd name="connsiteX111" fmla="*/ 2380021 w 5535001"/>
                <a:gd name="connsiteY111" fmla="*/ 5828448 h 6250127"/>
                <a:gd name="connsiteX112" fmla="*/ 2446195 w 5535001"/>
                <a:gd name="connsiteY112" fmla="*/ 5826433 h 6250127"/>
                <a:gd name="connsiteX113" fmla="*/ 2513041 w 5535001"/>
                <a:gd name="connsiteY113" fmla="*/ 5822737 h 6250127"/>
                <a:gd name="connsiteX114" fmla="*/ 2580111 w 5535001"/>
                <a:gd name="connsiteY114" fmla="*/ 5818258 h 6250127"/>
                <a:gd name="connsiteX115" fmla="*/ 2613590 w 5535001"/>
                <a:gd name="connsiteY115" fmla="*/ 5816355 h 6250127"/>
                <a:gd name="connsiteX116" fmla="*/ 2646845 w 5535001"/>
                <a:gd name="connsiteY116" fmla="*/ 5813108 h 6250127"/>
                <a:gd name="connsiteX117" fmla="*/ 2713244 w 5535001"/>
                <a:gd name="connsiteY117" fmla="*/ 5806838 h 6250127"/>
                <a:gd name="connsiteX118" fmla="*/ 3230882 w 5535001"/>
                <a:gd name="connsiteY118" fmla="*/ 5721292 h 6250127"/>
                <a:gd name="connsiteX119" fmla="*/ 3720416 w 5535001"/>
                <a:gd name="connsiteY119" fmla="*/ 5556472 h 6250127"/>
                <a:gd name="connsiteX120" fmla="*/ 3837425 w 5535001"/>
                <a:gd name="connsiteY120" fmla="*/ 5499927 h 6250127"/>
                <a:gd name="connsiteX121" fmla="*/ 3951634 w 5535001"/>
                <a:gd name="connsiteY121" fmla="*/ 5436552 h 6250127"/>
                <a:gd name="connsiteX122" fmla="*/ 4007284 w 5535001"/>
                <a:gd name="connsiteY122" fmla="*/ 5401841 h 6250127"/>
                <a:gd name="connsiteX123" fmla="*/ 4035164 w 5535001"/>
                <a:gd name="connsiteY123" fmla="*/ 5384374 h 6250127"/>
                <a:gd name="connsiteX124" fmla="*/ 4049049 w 5535001"/>
                <a:gd name="connsiteY124" fmla="*/ 5375640 h 6250127"/>
                <a:gd name="connsiteX125" fmla="*/ 4062485 w 5535001"/>
                <a:gd name="connsiteY125" fmla="*/ 5366123 h 6250127"/>
                <a:gd name="connsiteX126" fmla="*/ 4116567 w 5535001"/>
                <a:gd name="connsiteY126" fmla="*/ 5328277 h 6250127"/>
                <a:gd name="connsiteX127" fmla="*/ 4169976 w 5535001"/>
                <a:gd name="connsiteY127" fmla="*/ 5289199 h 6250127"/>
                <a:gd name="connsiteX128" fmla="*/ 4222042 w 5535001"/>
                <a:gd name="connsiteY128" fmla="*/ 5247994 h 6250127"/>
                <a:gd name="connsiteX129" fmla="*/ 4273213 w 5535001"/>
                <a:gd name="connsiteY129" fmla="*/ 5205558 h 6250127"/>
                <a:gd name="connsiteX130" fmla="*/ 4323151 w 5535001"/>
                <a:gd name="connsiteY130" fmla="*/ 5161329 h 6250127"/>
                <a:gd name="connsiteX131" fmla="*/ 4371971 w 5535001"/>
                <a:gd name="connsiteY131" fmla="*/ 5116093 h 6250127"/>
                <a:gd name="connsiteX132" fmla="*/ 4546868 w 5535001"/>
                <a:gd name="connsiteY132" fmla="*/ 4924400 h 6250127"/>
                <a:gd name="connsiteX133" fmla="*/ 4675634 w 5535001"/>
                <a:gd name="connsiteY133" fmla="*/ 4715352 h 6250127"/>
                <a:gd name="connsiteX134" fmla="*/ 4700155 w 5535001"/>
                <a:gd name="connsiteY134" fmla="*/ 4659255 h 6250127"/>
                <a:gd name="connsiteX135" fmla="*/ 4721206 w 5535001"/>
                <a:gd name="connsiteY135" fmla="*/ 4600135 h 6250127"/>
                <a:gd name="connsiteX136" fmla="*/ 4740465 w 5535001"/>
                <a:gd name="connsiteY136" fmla="*/ 4538887 h 6250127"/>
                <a:gd name="connsiteX137" fmla="*/ 4758492 w 5535001"/>
                <a:gd name="connsiteY137" fmla="*/ 4475848 h 6250127"/>
                <a:gd name="connsiteX138" fmla="*/ 4891288 w 5535001"/>
                <a:gd name="connsiteY138" fmla="*/ 3930329 h 6250127"/>
                <a:gd name="connsiteX139" fmla="*/ 5066298 w 5535001"/>
                <a:gd name="connsiteY139" fmla="*/ 3382235 h 6250127"/>
                <a:gd name="connsiteX140" fmla="*/ 5156994 w 5535001"/>
                <a:gd name="connsiteY140" fmla="*/ 2898635 h 6250127"/>
                <a:gd name="connsiteX141" fmla="*/ 5083317 w 5535001"/>
                <a:gd name="connsiteY141" fmla="*/ 2402047 h 6250127"/>
                <a:gd name="connsiteX142" fmla="*/ 4871022 w 5535001"/>
                <a:gd name="connsiteY142" fmla="*/ 1926958 h 6250127"/>
                <a:gd name="connsiteX143" fmla="*/ 4727028 w 5535001"/>
                <a:gd name="connsiteY143" fmla="*/ 1703577 h 6250127"/>
                <a:gd name="connsiteX144" fmla="*/ 4563776 w 5535001"/>
                <a:gd name="connsiteY144" fmla="*/ 1490834 h 6250127"/>
                <a:gd name="connsiteX145" fmla="*/ 4370291 w 5535001"/>
                <a:gd name="connsiteY145" fmla="*/ 1300596 h 6250127"/>
                <a:gd name="connsiteX146" fmla="*/ 4266046 w 5535001"/>
                <a:gd name="connsiteY146" fmla="*/ 1214491 h 6250127"/>
                <a:gd name="connsiteX147" fmla="*/ 4212973 w 5535001"/>
                <a:gd name="connsiteY147" fmla="*/ 1173062 h 6250127"/>
                <a:gd name="connsiteX148" fmla="*/ 4157995 w 5535001"/>
                <a:gd name="connsiteY148" fmla="*/ 1134545 h 6250127"/>
                <a:gd name="connsiteX149" fmla="*/ 3697126 w 5535001"/>
                <a:gd name="connsiteY149" fmla="*/ 881044 h 6250127"/>
                <a:gd name="connsiteX150" fmla="*/ 3637670 w 5535001"/>
                <a:gd name="connsiteY150" fmla="*/ 856747 h 6250127"/>
                <a:gd name="connsiteX151" fmla="*/ 3608222 w 5535001"/>
                <a:gd name="connsiteY151" fmla="*/ 844318 h 6250127"/>
                <a:gd name="connsiteX152" fmla="*/ 3578214 w 5535001"/>
                <a:gd name="connsiteY152" fmla="*/ 833457 h 6250127"/>
                <a:gd name="connsiteX153" fmla="*/ 3518309 w 5535001"/>
                <a:gd name="connsiteY153" fmla="*/ 812294 h 6250127"/>
                <a:gd name="connsiteX154" fmla="*/ 3503417 w 5535001"/>
                <a:gd name="connsiteY154" fmla="*/ 806920 h 6250127"/>
                <a:gd name="connsiteX155" fmla="*/ 3489533 w 5535001"/>
                <a:gd name="connsiteY155" fmla="*/ 799642 h 6250127"/>
                <a:gd name="connsiteX156" fmla="*/ 3460869 w 5535001"/>
                <a:gd name="connsiteY156" fmla="*/ 787101 h 6250127"/>
                <a:gd name="connsiteX157" fmla="*/ 3402980 w 5535001"/>
                <a:gd name="connsiteY157" fmla="*/ 763475 h 6250127"/>
                <a:gd name="connsiteX158" fmla="*/ 3374092 w 5535001"/>
                <a:gd name="connsiteY158" fmla="*/ 751606 h 6250127"/>
                <a:gd name="connsiteX159" fmla="*/ 3344980 w 5535001"/>
                <a:gd name="connsiteY159" fmla="*/ 740409 h 6250127"/>
                <a:gd name="connsiteX160" fmla="*/ 3226627 w 5535001"/>
                <a:gd name="connsiteY160" fmla="*/ 700772 h 6250127"/>
                <a:gd name="connsiteX161" fmla="*/ 2735750 w 5535001"/>
                <a:gd name="connsiteY161" fmla="*/ 614667 h 6250127"/>
                <a:gd name="connsiteX162" fmla="*/ 2673158 w 5535001"/>
                <a:gd name="connsiteY162" fmla="*/ 610412 h 6250127"/>
                <a:gd name="connsiteX163" fmla="*/ 2610119 w 5535001"/>
                <a:gd name="connsiteY163" fmla="*/ 609628 h 6250127"/>
                <a:gd name="connsiteX164" fmla="*/ 2547080 w 5535001"/>
                <a:gd name="connsiteY164" fmla="*/ 608620 h 6250127"/>
                <a:gd name="connsiteX165" fmla="*/ 2516400 w 5535001"/>
                <a:gd name="connsiteY165" fmla="*/ 608844 h 6250127"/>
                <a:gd name="connsiteX166" fmla="*/ 2486280 w 5535001"/>
                <a:gd name="connsiteY166" fmla="*/ 609740 h 6250127"/>
                <a:gd name="connsiteX167" fmla="*/ 2426376 w 5535001"/>
                <a:gd name="connsiteY167" fmla="*/ 613099 h 6250127"/>
                <a:gd name="connsiteX168" fmla="*/ 2366920 w 5535001"/>
                <a:gd name="connsiteY168" fmla="*/ 618474 h 6250127"/>
                <a:gd name="connsiteX169" fmla="*/ 2337248 w 5535001"/>
                <a:gd name="connsiteY169" fmla="*/ 621497 h 6250127"/>
                <a:gd name="connsiteX170" fmla="*/ 2307800 w 5535001"/>
                <a:gd name="connsiteY170" fmla="*/ 625528 h 6250127"/>
                <a:gd name="connsiteX171" fmla="*/ 2278351 w 5535001"/>
                <a:gd name="connsiteY171" fmla="*/ 629559 h 6250127"/>
                <a:gd name="connsiteX172" fmla="*/ 2249127 w 5535001"/>
                <a:gd name="connsiteY172" fmla="*/ 634710 h 6250127"/>
                <a:gd name="connsiteX173" fmla="*/ 1796096 w 5535001"/>
                <a:gd name="connsiteY173" fmla="*/ 781726 h 6250127"/>
                <a:gd name="connsiteX174" fmla="*/ 1370833 w 5535001"/>
                <a:gd name="connsiteY174" fmla="*/ 1048663 h 6250127"/>
                <a:gd name="connsiteX175" fmla="*/ 959790 w 5535001"/>
                <a:gd name="connsiteY175" fmla="*/ 1390844 h 6250127"/>
                <a:gd name="connsiteX176" fmla="*/ 749062 w 5535001"/>
                <a:gd name="connsiteY176" fmla="*/ 1577611 h 6250127"/>
                <a:gd name="connsiteX177" fmla="*/ 524786 w 5535001"/>
                <a:gd name="connsiteY177" fmla="*/ 1763145 h 6250127"/>
                <a:gd name="connsiteX178" fmla="*/ 84071 w 5535001"/>
                <a:gd name="connsiteY178" fmla="*/ 2098496 h 6250127"/>
                <a:gd name="connsiteX179" fmla="*/ 0 w 5535001"/>
                <a:gd name="connsiteY179" fmla="*/ 2168094 h 6250127"/>
                <a:gd name="connsiteX180" fmla="*/ 0 w 5535001"/>
                <a:gd name="connsiteY180" fmla="*/ 1576676 h 6250127"/>
                <a:gd name="connsiteX181" fmla="*/ 174655 w 5535001"/>
                <a:gd name="connsiteY181" fmla="*/ 1387597 h 6250127"/>
                <a:gd name="connsiteX182" fmla="*/ 363661 w 5535001"/>
                <a:gd name="connsiteY182" fmla="*/ 1188626 h 6250127"/>
                <a:gd name="connsiteX183" fmla="*/ 458052 w 5535001"/>
                <a:gd name="connsiteY183" fmla="*/ 1086397 h 6250127"/>
                <a:gd name="connsiteX184" fmla="*/ 557257 w 5535001"/>
                <a:gd name="connsiteY184" fmla="*/ 981593 h 6250127"/>
                <a:gd name="connsiteX185" fmla="*/ 994165 w 5535001"/>
                <a:gd name="connsiteY185" fmla="*/ 578389 h 6250127"/>
                <a:gd name="connsiteX186" fmla="*/ 1520873 w 5535001"/>
                <a:gd name="connsiteY186" fmla="*/ 237215 h 6250127"/>
                <a:gd name="connsiteX187" fmla="*/ 2141748 w 5535001"/>
                <a:gd name="connsiteY187" fmla="*/ 31190 h 6250127"/>
                <a:gd name="connsiteX188" fmla="*/ 2182505 w 5535001"/>
                <a:gd name="connsiteY188" fmla="*/ 24360 h 6250127"/>
                <a:gd name="connsiteX189" fmla="*/ 2223374 w 5535001"/>
                <a:gd name="connsiteY189" fmla="*/ 18873 h 6250127"/>
                <a:gd name="connsiteX190" fmla="*/ 2264355 w 5535001"/>
                <a:gd name="connsiteY190" fmla="*/ 13611 h 6250127"/>
                <a:gd name="connsiteX191" fmla="*/ 2305336 w 5535001"/>
                <a:gd name="connsiteY191" fmla="*/ 9580 h 6250127"/>
                <a:gd name="connsiteX192" fmla="*/ 2387410 w 5535001"/>
                <a:gd name="connsiteY192" fmla="*/ 3645 h 6250127"/>
                <a:gd name="connsiteX193" fmla="*/ 2469373 w 5535001"/>
                <a:gd name="connsiteY193" fmla="*/ 622 h 62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5535001" h="6250127">
                  <a:moveTo>
                    <a:pt x="2510242" y="174"/>
                  </a:moveTo>
                  <a:cubicBezTo>
                    <a:pt x="2523902" y="-50"/>
                    <a:pt x="2537562" y="-162"/>
                    <a:pt x="2550551" y="510"/>
                  </a:cubicBezTo>
                  <a:lnTo>
                    <a:pt x="2629490" y="3757"/>
                  </a:lnTo>
                  <a:lnTo>
                    <a:pt x="2708317" y="7229"/>
                  </a:lnTo>
                  <a:cubicBezTo>
                    <a:pt x="2734630" y="8572"/>
                    <a:pt x="2760943" y="12155"/>
                    <a:pt x="2787256" y="14619"/>
                  </a:cubicBezTo>
                  <a:cubicBezTo>
                    <a:pt x="2997536" y="34885"/>
                    <a:pt x="3207144" y="77994"/>
                    <a:pt x="3408467" y="145064"/>
                  </a:cubicBezTo>
                  <a:lnTo>
                    <a:pt x="3557723" y="199593"/>
                  </a:lnTo>
                  <a:cubicBezTo>
                    <a:pt x="3570264" y="203848"/>
                    <a:pt x="3582245" y="209447"/>
                    <a:pt x="3594337" y="214597"/>
                  </a:cubicBezTo>
                  <a:lnTo>
                    <a:pt x="3630616" y="230385"/>
                  </a:lnTo>
                  <a:lnTo>
                    <a:pt x="3703172" y="262073"/>
                  </a:lnTo>
                  <a:cubicBezTo>
                    <a:pt x="3715265" y="267335"/>
                    <a:pt x="3727358" y="272598"/>
                    <a:pt x="3739003" y="278756"/>
                  </a:cubicBezTo>
                  <a:cubicBezTo>
                    <a:pt x="3744937" y="281667"/>
                    <a:pt x="3750984" y="284131"/>
                    <a:pt x="3756806" y="287266"/>
                  </a:cubicBezTo>
                  <a:cubicBezTo>
                    <a:pt x="3762517" y="290513"/>
                    <a:pt x="3768115" y="294208"/>
                    <a:pt x="3773714" y="297567"/>
                  </a:cubicBezTo>
                  <a:lnTo>
                    <a:pt x="3840784" y="339332"/>
                  </a:lnTo>
                  <a:cubicBezTo>
                    <a:pt x="3851869" y="346386"/>
                    <a:pt x="3863290" y="352881"/>
                    <a:pt x="3873927" y="360495"/>
                  </a:cubicBezTo>
                  <a:lnTo>
                    <a:pt x="3906062" y="383001"/>
                  </a:lnTo>
                  <a:lnTo>
                    <a:pt x="3969662" y="428572"/>
                  </a:lnTo>
                  <a:cubicBezTo>
                    <a:pt x="4137281" y="552188"/>
                    <a:pt x="4285417" y="693270"/>
                    <a:pt x="4423029" y="837600"/>
                  </a:cubicBezTo>
                  <a:cubicBezTo>
                    <a:pt x="4440160" y="855739"/>
                    <a:pt x="4457404" y="873766"/>
                    <a:pt x="4474647" y="891569"/>
                  </a:cubicBezTo>
                  <a:lnTo>
                    <a:pt x="4524250" y="946883"/>
                  </a:lnTo>
                  <a:lnTo>
                    <a:pt x="4573965" y="1001748"/>
                  </a:lnTo>
                  <a:cubicBezTo>
                    <a:pt x="4590760" y="1019887"/>
                    <a:pt x="4605988" y="1039146"/>
                    <a:pt x="4622224" y="1057509"/>
                  </a:cubicBezTo>
                  <a:cubicBezTo>
                    <a:pt x="4653911" y="1094907"/>
                    <a:pt x="4686831" y="1131409"/>
                    <a:pt x="4717510" y="1169143"/>
                  </a:cubicBezTo>
                  <a:cubicBezTo>
                    <a:pt x="4733186" y="1187730"/>
                    <a:pt x="4748862" y="1206430"/>
                    <a:pt x="4764986" y="1224681"/>
                  </a:cubicBezTo>
                  <a:cubicBezTo>
                    <a:pt x="4780886" y="1243044"/>
                    <a:pt x="4797233" y="1261071"/>
                    <a:pt x="4813021" y="1279994"/>
                  </a:cubicBezTo>
                  <a:cubicBezTo>
                    <a:pt x="4877292" y="1354230"/>
                    <a:pt x="4941339" y="1428914"/>
                    <a:pt x="5001915" y="1506846"/>
                  </a:cubicBezTo>
                  <a:cubicBezTo>
                    <a:pt x="5062603" y="1584665"/>
                    <a:pt x="5118252" y="1666739"/>
                    <a:pt x="5170542" y="1751165"/>
                  </a:cubicBezTo>
                  <a:cubicBezTo>
                    <a:pt x="5274898" y="1920240"/>
                    <a:pt x="5363579" y="2101295"/>
                    <a:pt x="5428969" y="2293660"/>
                  </a:cubicBezTo>
                  <a:cubicBezTo>
                    <a:pt x="5494136" y="2485801"/>
                    <a:pt x="5533102" y="2690819"/>
                    <a:pt x="5534893" y="2899307"/>
                  </a:cubicBezTo>
                  <a:cubicBezTo>
                    <a:pt x="5536124" y="3003439"/>
                    <a:pt x="5526831" y="3108132"/>
                    <a:pt x="5508804" y="3211144"/>
                  </a:cubicBezTo>
                  <a:cubicBezTo>
                    <a:pt x="5490441" y="3314157"/>
                    <a:pt x="5462336" y="3415490"/>
                    <a:pt x="5426282" y="3513352"/>
                  </a:cubicBezTo>
                  <a:cubicBezTo>
                    <a:pt x="5363355" y="3684890"/>
                    <a:pt x="5302219" y="3856428"/>
                    <a:pt x="5248250" y="4030542"/>
                  </a:cubicBezTo>
                  <a:lnTo>
                    <a:pt x="5208612" y="4161771"/>
                  </a:lnTo>
                  <a:lnTo>
                    <a:pt x="5170318" y="4294680"/>
                  </a:lnTo>
                  <a:lnTo>
                    <a:pt x="5132248" y="4430164"/>
                  </a:lnTo>
                  <a:lnTo>
                    <a:pt x="5112765" y="4498914"/>
                  </a:lnTo>
                  <a:lnTo>
                    <a:pt x="5091715" y="4569119"/>
                  </a:lnTo>
                  <a:cubicBezTo>
                    <a:pt x="5085221" y="4592297"/>
                    <a:pt x="5076823" y="4616482"/>
                    <a:pt x="5068985" y="4640220"/>
                  </a:cubicBezTo>
                  <a:cubicBezTo>
                    <a:pt x="5060699" y="4664182"/>
                    <a:pt x="5053981" y="4687807"/>
                    <a:pt x="5043904" y="4712105"/>
                  </a:cubicBezTo>
                  <a:lnTo>
                    <a:pt x="5015799" y="4784438"/>
                  </a:lnTo>
                  <a:cubicBezTo>
                    <a:pt x="5005274" y="4808511"/>
                    <a:pt x="4993965" y="4832473"/>
                    <a:pt x="4982880" y="4856435"/>
                  </a:cubicBezTo>
                  <a:cubicBezTo>
                    <a:pt x="4936524" y="4951273"/>
                    <a:pt x="4881099" y="5044096"/>
                    <a:pt x="4817276" y="5125275"/>
                  </a:cubicBezTo>
                  <a:cubicBezTo>
                    <a:pt x="4755244" y="5208805"/>
                    <a:pt x="4686943" y="5282817"/>
                    <a:pt x="4618753" y="5355374"/>
                  </a:cubicBezTo>
                  <a:cubicBezTo>
                    <a:pt x="4602069" y="5374073"/>
                    <a:pt x="4584154" y="5391092"/>
                    <a:pt x="4566575" y="5408560"/>
                  </a:cubicBezTo>
                  <a:lnTo>
                    <a:pt x="4513837" y="5461186"/>
                  </a:lnTo>
                  <a:cubicBezTo>
                    <a:pt x="4496593" y="5479101"/>
                    <a:pt x="4477894" y="5495560"/>
                    <a:pt x="4459531" y="5512580"/>
                  </a:cubicBezTo>
                  <a:lnTo>
                    <a:pt x="4404554" y="5563526"/>
                  </a:lnTo>
                  <a:cubicBezTo>
                    <a:pt x="4386527" y="5580770"/>
                    <a:pt x="4366932" y="5596670"/>
                    <a:pt x="4348009" y="5613017"/>
                  </a:cubicBezTo>
                  <a:lnTo>
                    <a:pt x="4290568" y="5661948"/>
                  </a:lnTo>
                  <a:lnTo>
                    <a:pt x="4276124" y="5674153"/>
                  </a:lnTo>
                  <a:lnTo>
                    <a:pt x="4261120" y="5685798"/>
                  </a:lnTo>
                  <a:lnTo>
                    <a:pt x="4231112" y="5708976"/>
                  </a:lnTo>
                  <a:lnTo>
                    <a:pt x="4170984" y="5755443"/>
                  </a:lnTo>
                  <a:cubicBezTo>
                    <a:pt x="4130227" y="5785563"/>
                    <a:pt x="4087790" y="5813892"/>
                    <a:pt x="4046025" y="5843228"/>
                  </a:cubicBezTo>
                  <a:cubicBezTo>
                    <a:pt x="4002917" y="5870437"/>
                    <a:pt x="3959248" y="5897309"/>
                    <a:pt x="3915356" y="5923735"/>
                  </a:cubicBezTo>
                  <a:cubicBezTo>
                    <a:pt x="3737659" y="6026299"/>
                    <a:pt x="3544847" y="6106022"/>
                    <a:pt x="3346323" y="6158872"/>
                  </a:cubicBezTo>
                  <a:cubicBezTo>
                    <a:pt x="3147800" y="6211946"/>
                    <a:pt x="2944462" y="6239714"/>
                    <a:pt x="2743476" y="6247328"/>
                  </a:cubicBezTo>
                  <a:lnTo>
                    <a:pt x="2668120" y="6249344"/>
                  </a:lnTo>
                  <a:lnTo>
                    <a:pt x="2630498" y="6250127"/>
                  </a:lnTo>
                  <a:lnTo>
                    <a:pt x="2592988" y="6249568"/>
                  </a:lnTo>
                  <a:lnTo>
                    <a:pt x="2518080" y="6247777"/>
                  </a:lnTo>
                  <a:cubicBezTo>
                    <a:pt x="2493110" y="6247105"/>
                    <a:pt x="2468365" y="6246881"/>
                    <a:pt x="2442948" y="6244529"/>
                  </a:cubicBezTo>
                  <a:cubicBezTo>
                    <a:pt x="2392337" y="6240722"/>
                    <a:pt x="2341950" y="6237699"/>
                    <a:pt x="2291676" y="6232213"/>
                  </a:cubicBezTo>
                  <a:lnTo>
                    <a:pt x="2141412" y="6212394"/>
                  </a:lnTo>
                  <a:lnTo>
                    <a:pt x="1992715" y="6184961"/>
                  </a:lnTo>
                  <a:cubicBezTo>
                    <a:pt x="1943561" y="6173988"/>
                    <a:pt x="1894630" y="6162231"/>
                    <a:pt x="1845811" y="6151034"/>
                  </a:cubicBezTo>
                  <a:cubicBezTo>
                    <a:pt x="1797215" y="6138829"/>
                    <a:pt x="1749180" y="6123938"/>
                    <a:pt x="1701033" y="6110724"/>
                  </a:cubicBezTo>
                  <a:cubicBezTo>
                    <a:pt x="1676847" y="6104566"/>
                    <a:pt x="1653334" y="6095833"/>
                    <a:pt x="1629484" y="6088219"/>
                  </a:cubicBezTo>
                  <a:lnTo>
                    <a:pt x="1558383" y="6064929"/>
                  </a:lnTo>
                  <a:cubicBezTo>
                    <a:pt x="1369713" y="6000210"/>
                    <a:pt x="1186978" y="5921271"/>
                    <a:pt x="1011968" y="5828896"/>
                  </a:cubicBezTo>
                  <a:cubicBezTo>
                    <a:pt x="837071" y="5736408"/>
                    <a:pt x="668556" y="5631940"/>
                    <a:pt x="511237" y="5512356"/>
                  </a:cubicBezTo>
                  <a:cubicBezTo>
                    <a:pt x="471152" y="5483468"/>
                    <a:pt x="433642" y="5451220"/>
                    <a:pt x="395572" y="5419757"/>
                  </a:cubicBezTo>
                  <a:cubicBezTo>
                    <a:pt x="356831" y="5388965"/>
                    <a:pt x="321112" y="5354926"/>
                    <a:pt x="284722" y="5321559"/>
                  </a:cubicBezTo>
                  <a:lnTo>
                    <a:pt x="257513" y="5296477"/>
                  </a:lnTo>
                  <a:lnTo>
                    <a:pt x="243853" y="5283937"/>
                  </a:lnTo>
                  <a:lnTo>
                    <a:pt x="230752" y="5270836"/>
                  </a:lnTo>
                  <a:lnTo>
                    <a:pt x="178574" y="5218322"/>
                  </a:lnTo>
                  <a:cubicBezTo>
                    <a:pt x="161331" y="5200631"/>
                    <a:pt x="143191" y="5183948"/>
                    <a:pt x="126508" y="5165584"/>
                  </a:cubicBezTo>
                  <a:lnTo>
                    <a:pt x="76345" y="5111167"/>
                  </a:lnTo>
                  <a:cubicBezTo>
                    <a:pt x="59774" y="5092916"/>
                    <a:pt x="42530" y="5075112"/>
                    <a:pt x="26407" y="5056413"/>
                  </a:cubicBezTo>
                  <a:lnTo>
                    <a:pt x="0" y="5024776"/>
                  </a:lnTo>
                  <a:lnTo>
                    <a:pt x="0" y="4492798"/>
                  </a:lnTo>
                  <a:lnTo>
                    <a:pt x="28534" y="4537879"/>
                  </a:lnTo>
                  <a:cubicBezTo>
                    <a:pt x="41299" y="4556130"/>
                    <a:pt x="54175" y="4574382"/>
                    <a:pt x="66604" y="4592745"/>
                  </a:cubicBezTo>
                  <a:lnTo>
                    <a:pt x="104114" y="4647834"/>
                  </a:lnTo>
                  <a:lnTo>
                    <a:pt x="143751" y="4701580"/>
                  </a:lnTo>
                  <a:cubicBezTo>
                    <a:pt x="156964" y="4719495"/>
                    <a:pt x="169728" y="4737746"/>
                    <a:pt x="182717" y="4755773"/>
                  </a:cubicBezTo>
                  <a:lnTo>
                    <a:pt x="223810" y="4808399"/>
                  </a:lnTo>
                  <a:lnTo>
                    <a:pt x="264679" y="4861249"/>
                  </a:lnTo>
                  <a:cubicBezTo>
                    <a:pt x="278563" y="4878717"/>
                    <a:pt x="293455" y="4895288"/>
                    <a:pt x="307788" y="4912420"/>
                  </a:cubicBezTo>
                  <a:lnTo>
                    <a:pt x="351232" y="4963254"/>
                  </a:lnTo>
                  <a:cubicBezTo>
                    <a:pt x="365788" y="4980162"/>
                    <a:pt x="381688" y="4995837"/>
                    <a:pt x="397028" y="5012185"/>
                  </a:cubicBezTo>
                  <a:lnTo>
                    <a:pt x="443496" y="5060444"/>
                  </a:lnTo>
                  <a:lnTo>
                    <a:pt x="455140" y="5072537"/>
                  </a:lnTo>
                  <a:lnTo>
                    <a:pt x="467345" y="5083958"/>
                  </a:lnTo>
                  <a:lnTo>
                    <a:pt x="491755" y="5106912"/>
                  </a:lnTo>
                  <a:lnTo>
                    <a:pt x="540686" y="5152819"/>
                  </a:lnTo>
                  <a:lnTo>
                    <a:pt x="552890" y="5164353"/>
                  </a:lnTo>
                  <a:lnTo>
                    <a:pt x="565655" y="5175214"/>
                  </a:lnTo>
                  <a:lnTo>
                    <a:pt x="591072" y="5197048"/>
                  </a:lnTo>
                  <a:cubicBezTo>
                    <a:pt x="624999" y="5226160"/>
                    <a:pt x="658366" y="5256056"/>
                    <a:pt x="694197" y="5283041"/>
                  </a:cubicBezTo>
                  <a:cubicBezTo>
                    <a:pt x="834272" y="5394675"/>
                    <a:pt x="985207" y="5493881"/>
                    <a:pt x="1146221" y="5573716"/>
                  </a:cubicBezTo>
                  <a:cubicBezTo>
                    <a:pt x="1307122" y="5653774"/>
                    <a:pt x="1476869" y="5715918"/>
                    <a:pt x="1650982" y="5758130"/>
                  </a:cubicBezTo>
                  <a:lnTo>
                    <a:pt x="1716485" y="5772798"/>
                  </a:lnTo>
                  <a:cubicBezTo>
                    <a:pt x="1738431" y="5777390"/>
                    <a:pt x="1759929" y="5783100"/>
                    <a:pt x="1782211" y="5786235"/>
                  </a:cubicBezTo>
                  <a:lnTo>
                    <a:pt x="1848386" y="5796984"/>
                  </a:lnTo>
                  <a:lnTo>
                    <a:pt x="1881417" y="5802359"/>
                  </a:lnTo>
                  <a:cubicBezTo>
                    <a:pt x="1892390" y="5804151"/>
                    <a:pt x="1903363" y="5806054"/>
                    <a:pt x="1914560" y="5807061"/>
                  </a:cubicBezTo>
                  <a:cubicBezTo>
                    <a:pt x="1959012" y="5811765"/>
                    <a:pt x="2003241" y="5817251"/>
                    <a:pt x="2047469" y="5821282"/>
                  </a:cubicBezTo>
                  <a:lnTo>
                    <a:pt x="2180601" y="5828896"/>
                  </a:lnTo>
                  <a:lnTo>
                    <a:pt x="2313622" y="5830463"/>
                  </a:lnTo>
                  <a:cubicBezTo>
                    <a:pt x="2335680" y="5830799"/>
                    <a:pt x="2357962" y="5829008"/>
                    <a:pt x="2380021" y="5828448"/>
                  </a:cubicBezTo>
                  <a:lnTo>
                    <a:pt x="2446195" y="5826433"/>
                  </a:lnTo>
                  <a:cubicBezTo>
                    <a:pt x="2468029" y="5826208"/>
                    <a:pt x="2490647" y="5824193"/>
                    <a:pt x="2513041" y="5822737"/>
                  </a:cubicBezTo>
                  <a:lnTo>
                    <a:pt x="2580111" y="5818258"/>
                  </a:lnTo>
                  <a:lnTo>
                    <a:pt x="2613590" y="5816355"/>
                  </a:lnTo>
                  <a:lnTo>
                    <a:pt x="2646845" y="5813108"/>
                  </a:lnTo>
                  <a:cubicBezTo>
                    <a:pt x="2669016" y="5810869"/>
                    <a:pt x="2691074" y="5808741"/>
                    <a:pt x="2713244" y="5806838"/>
                  </a:cubicBezTo>
                  <a:cubicBezTo>
                    <a:pt x="2889933" y="5789371"/>
                    <a:pt x="3062815" y="5762050"/>
                    <a:pt x="3230882" y="5721292"/>
                  </a:cubicBezTo>
                  <a:cubicBezTo>
                    <a:pt x="3398837" y="5680423"/>
                    <a:pt x="3562426" y="5626902"/>
                    <a:pt x="3720416" y="5556472"/>
                  </a:cubicBezTo>
                  <a:cubicBezTo>
                    <a:pt x="3759381" y="5537997"/>
                    <a:pt x="3798347" y="5518962"/>
                    <a:pt x="3837425" y="5499927"/>
                  </a:cubicBezTo>
                  <a:cubicBezTo>
                    <a:pt x="3875271" y="5478765"/>
                    <a:pt x="3913900" y="5458610"/>
                    <a:pt x="3951634" y="5436552"/>
                  </a:cubicBezTo>
                  <a:lnTo>
                    <a:pt x="4007284" y="5401841"/>
                  </a:lnTo>
                  <a:lnTo>
                    <a:pt x="4035164" y="5384374"/>
                  </a:lnTo>
                  <a:lnTo>
                    <a:pt x="4049049" y="5375640"/>
                  </a:lnTo>
                  <a:lnTo>
                    <a:pt x="4062485" y="5366123"/>
                  </a:lnTo>
                  <a:lnTo>
                    <a:pt x="4116567" y="5328277"/>
                  </a:lnTo>
                  <a:cubicBezTo>
                    <a:pt x="4134594" y="5315624"/>
                    <a:pt x="4152957" y="5303420"/>
                    <a:pt x="4169976" y="5289199"/>
                  </a:cubicBezTo>
                  <a:lnTo>
                    <a:pt x="4222042" y="5247994"/>
                  </a:lnTo>
                  <a:cubicBezTo>
                    <a:pt x="4239398" y="5234222"/>
                    <a:pt x="4256865" y="5220562"/>
                    <a:pt x="4273213" y="5205558"/>
                  </a:cubicBezTo>
                  <a:lnTo>
                    <a:pt x="4323151" y="5161329"/>
                  </a:lnTo>
                  <a:cubicBezTo>
                    <a:pt x="4339611" y="5146437"/>
                    <a:pt x="4356631" y="5131881"/>
                    <a:pt x="4371971" y="5116093"/>
                  </a:cubicBezTo>
                  <a:cubicBezTo>
                    <a:pt x="4435457" y="5054398"/>
                    <a:pt x="4496258" y="4991135"/>
                    <a:pt x="4546868" y="4924400"/>
                  </a:cubicBezTo>
                  <a:cubicBezTo>
                    <a:pt x="4600054" y="4858450"/>
                    <a:pt x="4640699" y="4788916"/>
                    <a:pt x="4675634" y="4715352"/>
                  </a:cubicBezTo>
                  <a:lnTo>
                    <a:pt x="4700155" y="4659255"/>
                  </a:lnTo>
                  <a:lnTo>
                    <a:pt x="4721206" y="4600135"/>
                  </a:lnTo>
                  <a:cubicBezTo>
                    <a:pt x="4728707" y="4580988"/>
                    <a:pt x="4733970" y="4559266"/>
                    <a:pt x="4740465" y="4538887"/>
                  </a:cubicBezTo>
                  <a:cubicBezTo>
                    <a:pt x="4746623" y="4518061"/>
                    <a:pt x="4753005" y="4497906"/>
                    <a:pt x="4758492" y="4475848"/>
                  </a:cubicBezTo>
                  <a:cubicBezTo>
                    <a:pt x="4803168" y="4303637"/>
                    <a:pt x="4840902" y="4115080"/>
                    <a:pt x="4891288" y="3930329"/>
                  </a:cubicBezTo>
                  <a:cubicBezTo>
                    <a:pt x="4940891" y="3744906"/>
                    <a:pt x="5000235" y="3562059"/>
                    <a:pt x="5066298" y="3382235"/>
                  </a:cubicBezTo>
                  <a:cubicBezTo>
                    <a:pt x="5124186" y="3226932"/>
                    <a:pt x="5154530" y="3064015"/>
                    <a:pt x="5156994" y="2898635"/>
                  </a:cubicBezTo>
                  <a:cubicBezTo>
                    <a:pt x="5159681" y="2733255"/>
                    <a:pt x="5132920" y="2565636"/>
                    <a:pt x="5083317" y="2402047"/>
                  </a:cubicBezTo>
                  <a:cubicBezTo>
                    <a:pt x="5033938" y="2238123"/>
                    <a:pt x="4960150" y="2079013"/>
                    <a:pt x="4871022" y="1926958"/>
                  </a:cubicBezTo>
                  <a:cubicBezTo>
                    <a:pt x="4826570" y="1850818"/>
                    <a:pt x="4777415" y="1776918"/>
                    <a:pt x="4727028" y="1703577"/>
                  </a:cubicBezTo>
                  <a:cubicBezTo>
                    <a:pt x="4676418" y="1630349"/>
                    <a:pt x="4622784" y="1558464"/>
                    <a:pt x="4563776" y="1490834"/>
                  </a:cubicBezTo>
                  <a:cubicBezTo>
                    <a:pt x="4503647" y="1423764"/>
                    <a:pt x="4439041" y="1359157"/>
                    <a:pt x="4370291" y="1300596"/>
                  </a:cubicBezTo>
                  <a:cubicBezTo>
                    <a:pt x="4336812" y="1270141"/>
                    <a:pt x="4301541" y="1242148"/>
                    <a:pt x="4266046" y="1214491"/>
                  </a:cubicBezTo>
                  <a:cubicBezTo>
                    <a:pt x="4248355" y="1200607"/>
                    <a:pt x="4230776" y="1186611"/>
                    <a:pt x="4212973" y="1173062"/>
                  </a:cubicBezTo>
                  <a:cubicBezTo>
                    <a:pt x="4194722" y="1160074"/>
                    <a:pt x="4176359" y="1147197"/>
                    <a:pt x="4157995" y="1134545"/>
                  </a:cubicBezTo>
                  <a:cubicBezTo>
                    <a:pt x="4011426" y="1031980"/>
                    <a:pt x="3855004" y="948562"/>
                    <a:pt x="3697126" y="881044"/>
                  </a:cubicBezTo>
                  <a:lnTo>
                    <a:pt x="3637670" y="856747"/>
                  </a:lnTo>
                  <a:lnTo>
                    <a:pt x="3608222" y="844318"/>
                  </a:lnTo>
                  <a:cubicBezTo>
                    <a:pt x="3598480" y="840063"/>
                    <a:pt x="3588179" y="837040"/>
                    <a:pt x="3578214" y="833457"/>
                  </a:cubicBezTo>
                  <a:lnTo>
                    <a:pt x="3518309" y="812294"/>
                  </a:lnTo>
                  <a:cubicBezTo>
                    <a:pt x="3513383" y="810503"/>
                    <a:pt x="3508344" y="808823"/>
                    <a:pt x="3503417" y="806920"/>
                  </a:cubicBezTo>
                  <a:cubicBezTo>
                    <a:pt x="3498603" y="804792"/>
                    <a:pt x="3494236" y="801993"/>
                    <a:pt x="3489533" y="799642"/>
                  </a:cubicBezTo>
                  <a:cubicBezTo>
                    <a:pt x="3480240" y="794827"/>
                    <a:pt x="3470498" y="791020"/>
                    <a:pt x="3460869" y="787101"/>
                  </a:cubicBezTo>
                  <a:lnTo>
                    <a:pt x="3402980" y="763475"/>
                  </a:lnTo>
                  <a:lnTo>
                    <a:pt x="3374092" y="751606"/>
                  </a:lnTo>
                  <a:cubicBezTo>
                    <a:pt x="3364462" y="747688"/>
                    <a:pt x="3354945" y="743433"/>
                    <a:pt x="3344980" y="740409"/>
                  </a:cubicBezTo>
                  <a:lnTo>
                    <a:pt x="3226627" y="700772"/>
                  </a:lnTo>
                  <a:cubicBezTo>
                    <a:pt x="3067405" y="652849"/>
                    <a:pt x="2902697" y="625192"/>
                    <a:pt x="2735750" y="614667"/>
                  </a:cubicBezTo>
                  <a:cubicBezTo>
                    <a:pt x="2714811" y="613435"/>
                    <a:pt x="2694209" y="610860"/>
                    <a:pt x="2673158" y="610412"/>
                  </a:cubicBezTo>
                  <a:lnTo>
                    <a:pt x="2610119" y="609628"/>
                  </a:lnTo>
                  <a:lnTo>
                    <a:pt x="2547080" y="608620"/>
                  </a:lnTo>
                  <a:cubicBezTo>
                    <a:pt x="2536443" y="608173"/>
                    <a:pt x="2526365" y="608397"/>
                    <a:pt x="2516400" y="608844"/>
                  </a:cubicBezTo>
                  <a:lnTo>
                    <a:pt x="2486280" y="609740"/>
                  </a:lnTo>
                  <a:cubicBezTo>
                    <a:pt x="2466125" y="609852"/>
                    <a:pt x="2446307" y="611868"/>
                    <a:pt x="2426376" y="613099"/>
                  </a:cubicBezTo>
                  <a:cubicBezTo>
                    <a:pt x="2406333" y="613995"/>
                    <a:pt x="2386627" y="616458"/>
                    <a:pt x="2366920" y="618474"/>
                  </a:cubicBezTo>
                  <a:cubicBezTo>
                    <a:pt x="2357066" y="619482"/>
                    <a:pt x="2347101" y="620153"/>
                    <a:pt x="2337248" y="621497"/>
                  </a:cubicBezTo>
                  <a:lnTo>
                    <a:pt x="2307800" y="625528"/>
                  </a:lnTo>
                  <a:lnTo>
                    <a:pt x="2278351" y="629559"/>
                  </a:lnTo>
                  <a:lnTo>
                    <a:pt x="2249127" y="634710"/>
                  </a:lnTo>
                  <a:cubicBezTo>
                    <a:pt x="2093377" y="661918"/>
                    <a:pt x="1942329" y="710849"/>
                    <a:pt x="1796096" y="781726"/>
                  </a:cubicBezTo>
                  <a:cubicBezTo>
                    <a:pt x="1649751" y="852268"/>
                    <a:pt x="1508892" y="944307"/>
                    <a:pt x="1370833" y="1048663"/>
                  </a:cubicBezTo>
                  <a:cubicBezTo>
                    <a:pt x="1232774" y="1153244"/>
                    <a:pt x="1097290" y="1269917"/>
                    <a:pt x="959790" y="1390844"/>
                  </a:cubicBezTo>
                  <a:lnTo>
                    <a:pt x="749062" y="1577611"/>
                  </a:lnTo>
                  <a:cubicBezTo>
                    <a:pt x="674602" y="1642329"/>
                    <a:pt x="599806" y="1704137"/>
                    <a:pt x="524786" y="1763145"/>
                  </a:cubicBezTo>
                  <a:cubicBezTo>
                    <a:pt x="374858" y="1881498"/>
                    <a:pt x="223810" y="1987422"/>
                    <a:pt x="84071" y="2098496"/>
                  </a:cubicBezTo>
                  <a:lnTo>
                    <a:pt x="0" y="2168094"/>
                  </a:lnTo>
                  <a:lnTo>
                    <a:pt x="0" y="1576676"/>
                  </a:lnTo>
                  <a:lnTo>
                    <a:pt x="174655" y="1387597"/>
                  </a:lnTo>
                  <a:cubicBezTo>
                    <a:pt x="238926" y="1320079"/>
                    <a:pt x="302749" y="1254577"/>
                    <a:pt x="363661" y="1188626"/>
                  </a:cubicBezTo>
                  <a:lnTo>
                    <a:pt x="458052" y="1086397"/>
                  </a:lnTo>
                  <a:cubicBezTo>
                    <a:pt x="490635" y="1051351"/>
                    <a:pt x="523666" y="1016416"/>
                    <a:pt x="557257" y="981593"/>
                  </a:cubicBezTo>
                  <a:cubicBezTo>
                    <a:pt x="691510" y="842414"/>
                    <a:pt x="835055" y="705699"/>
                    <a:pt x="994165" y="578389"/>
                  </a:cubicBezTo>
                  <a:cubicBezTo>
                    <a:pt x="1152939" y="451190"/>
                    <a:pt x="1328060" y="333398"/>
                    <a:pt x="1520873" y="237215"/>
                  </a:cubicBezTo>
                  <a:cubicBezTo>
                    <a:pt x="1713238" y="141033"/>
                    <a:pt x="1924302" y="68028"/>
                    <a:pt x="2141748" y="31190"/>
                  </a:cubicBezTo>
                  <a:lnTo>
                    <a:pt x="2182505" y="24360"/>
                  </a:lnTo>
                  <a:cubicBezTo>
                    <a:pt x="2196165" y="22344"/>
                    <a:pt x="2209826" y="20665"/>
                    <a:pt x="2223374" y="18873"/>
                  </a:cubicBezTo>
                  <a:lnTo>
                    <a:pt x="2264355" y="13611"/>
                  </a:lnTo>
                  <a:cubicBezTo>
                    <a:pt x="2278015" y="11931"/>
                    <a:pt x="2291676" y="10924"/>
                    <a:pt x="2305336" y="9580"/>
                  </a:cubicBezTo>
                  <a:cubicBezTo>
                    <a:pt x="2332657" y="7229"/>
                    <a:pt x="2360090" y="4653"/>
                    <a:pt x="2387410" y="3645"/>
                  </a:cubicBezTo>
                  <a:cubicBezTo>
                    <a:pt x="2414731" y="2414"/>
                    <a:pt x="2442164" y="510"/>
                    <a:pt x="2469373" y="622"/>
                  </a:cubicBezTo>
                  <a:close/>
                </a:path>
              </a:pathLst>
            </a:custGeom>
            <a:gradFill>
              <a:gsLst>
                <a:gs pos="37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reeform: Shape 20">
              <a:extLst>
                <a:ext uri="{FF2B5EF4-FFF2-40B4-BE49-F238E27FC236}">
                  <a16:creationId xmlns:a16="http://schemas.microsoft.com/office/drawing/2014/main" id="{67C4629D-4AB7-48D4-A61B-1AE1837A78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646908" cy="6130481"/>
            </a:xfrm>
            <a:custGeom>
              <a:avLst/>
              <a:gdLst>
                <a:gd name="connsiteX0" fmla="*/ 2616837 w 5646908"/>
                <a:gd name="connsiteY0" fmla="*/ 0 h 6130481"/>
                <a:gd name="connsiteX1" fmla="*/ 4918721 w 5646908"/>
                <a:gd name="connsiteY1" fmla="*/ 1134258 h 6130481"/>
                <a:gd name="connsiteX2" fmla="*/ 5539036 w 5646908"/>
                <a:gd name="connsiteY2" fmla="*/ 3362353 h 6130481"/>
                <a:gd name="connsiteX3" fmla="*/ 4712024 w 5646908"/>
                <a:gd name="connsiteY3" fmla="*/ 5293280 h 6130481"/>
                <a:gd name="connsiteX4" fmla="*/ 2547864 w 5646908"/>
                <a:gd name="connsiteY4" fmla="*/ 6130481 h 6130481"/>
                <a:gd name="connsiteX5" fmla="*/ 263223 w 5646908"/>
                <a:gd name="connsiteY5" fmla="*/ 5212325 h 6130481"/>
                <a:gd name="connsiteX6" fmla="*/ 49974 w 5646908"/>
                <a:gd name="connsiteY6" fmla="*/ 4985345 h 6130481"/>
                <a:gd name="connsiteX7" fmla="*/ 0 w 5646908"/>
                <a:gd name="connsiteY7" fmla="*/ 4920618 h 6130481"/>
                <a:gd name="connsiteX8" fmla="*/ 0 w 5646908"/>
                <a:gd name="connsiteY8" fmla="*/ 3760303 h 6130481"/>
                <a:gd name="connsiteX9" fmla="*/ 80488 w 5646908"/>
                <a:gd name="connsiteY9" fmla="*/ 3974159 h 6130481"/>
                <a:gd name="connsiteX10" fmla="*/ 664748 w 5646908"/>
                <a:gd name="connsiteY10" fmla="*/ 4813600 h 6130481"/>
                <a:gd name="connsiteX11" fmla="*/ 2548087 w 5646908"/>
                <a:gd name="connsiteY11" fmla="*/ 5570406 h 6130481"/>
                <a:gd name="connsiteX12" fmla="*/ 3536561 w 5646908"/>
                <a:gd name="connsiteY12" fmla="*/ 5407153 h 6130481"/>
                <a:gd name="connsiteX13" fmla="*/ 4308035 w 5646908"/>
                <a:gd name="connsiteY13" fmla="*/ 4897241 h 6130481"/>
                <a:gd name="connsiteX14" fmla="*/ 4569038 w 5646908"/>
                <a:gd name="connsiteY14" fmla="*/ 4564802 h 6130481"/>
                <a:gd name="connsiteX15" fmla="*/ 4699147 w 5646908"/>
                <a:gd name="connsiteY15" fmla="*/ 4149952 h 6130481"/>
                <a:gd name="connsiteX16" fmla="*/ 5003034 w 5646908"/>
                <a:gd name="connsiteY16" fmla="*/ 3168421 h 6130481"/>
                <a:gd name="connsiteX17" fmla="*/ 4994189 w 5646908"/>
                <a:gd name="connsiteY17" fmla="*/ 2321590 h 6130481"/>
                <a:gd name="connsiteX18" fmla="*/ 4487860 w 5646908"/>
                <a:gd name="connsiteY18" fmla="*/ 1501856 h 6130481"/>
                <a:gd name="connsiteX19" fmla="*/ 3640469 w 5646908"/>
                <a:gd name="connsiteY19" fmla="*/ 808425 h 6130481"/>
                <a:gd name="connsiteX20" fmla="*/ 2616837 w 5646908"/>
                <a:gd name="connsiteY20" fmla="*/ 559851 h 6130481"/>
                <a:gd name="connsiteX21" fmla="*/ 1762952 w 5646908"/>
                <a:gd name="connsiteY21" fmla="*/ 812008 h 6130481"/>
                <a:gd name="connsiteX22" fmla="*/ 939635 w 5646908"/>
                <a:gd name="connsiteY22" fmla="*/ 1502976 h 6130481"/>
                <a:gd name="connsiteX23" fmla="*/ 585250 w 5646908"/>
                <a:gd name="connsiteY23" fmla="*/ 1831049 h 6130481"/>
                <a:gd name="connsiteX24" fmla="*/ 40403 w 5646908"/>
                <a:gd name="connsiteY24" fmla="*/ 2389556 h 6130481"/>
                <a:gd name="connsiteX25" fmla="*/ 0 w 5646908"/>
                <a:gd name="connsiteY25" fmla="*/ 2456747 h 6130481"/>
                <a:gd name="connsiteX26" fmla="*/ 0 w 5646908"/>
                <a:gd name="connsiteY26" fmla="*/ 1601114 h 6130481"/>
                <a:gd name="connsiteX27" fmla="*/ 93200 w 5646908"/>
                <a:gd name="connsiteY27" fmla="*/ 1513741 h 6130481"/>
                <a:gd name="connsiteX28" fmla="*/ 535423 w 5646908"/>
                <a:gd name="connsiteY28" fmla="*/ 1107273 h 6130481"/>
                <a:gd name="connsiteX29" fmla="*/ 2616837 w 5646908"/>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646908" h="6130481">
                  <a:moveTo>
                    <a:pt x="2616837" y="0"/>
                  </a:moveTo>
                  <a:cubicBezTo>
                    <a:pt x="3596241" y="0"/>
                    <a:pt x="4322479" y="463445"/>
                    <a:pt x="4918721" y="1134258"/>
                  </a:cubicBezTo>
                  <a:cubicBezTo>
                    <a:pt x="5416317" y="1694109"/>
                    <a:pt x="5857703" y="2516643"/>
                    <a:pt x="5539036" y="3362353"/>
                  </a:cubicBezTo>
                  <a:cubicBezTo>
                    <a:pt x="5111758" y="4496612"/>
                    <a:pt x="5300763" y="4716633"/>
                    <a:pt x="4712024" y="5293280"/>
                  </a:cubicBezTo>
                  <a:cubicBezTo>
                    <a:pt x="4123284" y="5869926"/>
                    <a:pt x="3446201" y="6130481"/>
                    <a:pt x="2547864" y="6130481"/>
                  </a:cubicBezTo>
                  <a:cubicBezTo>
                    <a:pt x="1657476" y="6130481"/>
                    <a:pt x="850619" y="5780127"/>
                    <a:pt x="263223" y="5212325"/>
                  </a:cubicBezTo>
                  <a:cubicBezTo>
                    <a:pt x="188497" y="5140091"/>
                    <a:pt x="117321" y="5064339"/>
                    <a:pt x="49974" y="4985345"/>
                  </a:cubicBezTo>
                  <a:lnTo>
                    <a:pt x="0" y="4920618"/>
                  </a:lnTo>
                  <a:lnTo>
                    <a:pt x="0" y="3760303"/>
                  </a:lnTo>
                  <a:lnTo>
                    <a:pt x="80488" y="3974159"/>
                  </a:lnTo>
                  <a:cubicBezTo>
                    <a:pt x="217875" y="4289243"/>
                    <a:pt x="414383" y="4571632"/>
                    <a:pt x="664748" y="4813600"/>
                  </a:cubicBezTo>
                  <a:cubicBezTo>
                    <a:pt x="1169734" y="5301566"/>
                    <a:pt x="1838644" y="5570406"/>
                    <a:pt x="2548087" y="5570406"/>
                  </a:cubicBezTo>
                  <a:cubicBezTo>
                    <a:pt x="2928786" y="5570406"/>
                    <a:pt x="3252156" y="5516996"/>
                    <a:pt x="3536561" y="5407153"/>
                  </a:cubicBezTo>
                  <a:cubicBezTo>
                    <a:pt x="3815366" y="5299438"/>
                    <a:pt x="4067747" y="5132603"/>
                    <a:pt x="4308035" y="4897241"/>
                  </a:cubicBezTo>
                  <a:cubicBezTo>
                    <a:pt x="4475095" y="4733653"/>
                    <a:pt x="4533767" y="4637358"/>
                    <a:pt x="4569038" y="4564802"/>
                  </a:cubicBezTo>
                  <a:cubicBezTo>
                    <a:pt x="4619313" y="4461453"/>
                    <a:pt x="4652792" y="4330784"/>
                    <a:pt x="4699147" y="4149952"/>
                  </a:cubicBezTo>
                  <a:cubicBezTo>
                    <a:pt x="4758491" y="3918846"/>
                    <a:pt x="4839558" y="3602194"/>
                    <a:pt x="5003034" y="3168421"/>
                  </a:cubicBezTo>
                  <a:cubicBezTo>
                    <a:pt x="5103024" y="2902940"/>
                    <a:pt x="5100112" y="2626037"/>
                    <a:pt x="4994189" y="2321590"/>
                  </a:cubicBezTo>
                  <a:cubicBezTo>
                    <a:pt x="4900470" y="2052526"/>
                    <a:pt x="4725460" y="1769129"/>
                    <a:pt x="4487860" y="1501856"/>
                  </a:cubicBezTo>
                  <a:cubicBezTo>
                    <a:pt x="4210285" y="1189683"/>
                    <a:pt x="3933047" y="962832"/>
                    <a:pt x="3640469" y="808425"/>
                  </a:cubicBezTo>
                  <a:cubicBezTo>
                    <a:pt x="3323369" y="641141"/>
                    <a:pt x="2988578" y="559851"/>
                    <a:pt x="2616837" y="559851"/>
                  </a:cubicBezTo>
                  <a:cubicBezTo>
                    <a:pt x="2315413" y="559851"/>
                    <a:pt x="2044110" y="640134"/>
                    <a:pt x="1762952" y="812008"/>
                  </a:cubicBezTo>
                  <a:cubicBezTo>
                    <a:pt x="1472838" y="989593"/>
                    <a:pt x="1197167" y="1250707"/>
                    <a:pt x="939635" y="1502976"/>
                  </a:cubicBezTo>
                  <a:cubicBezTo>
                    <a:pt x="819379" y="1620769"/>
                    <a:pt x="700355" y="1727700"/>
                    <a:pt x="585250" y="1831049"/>
                  </a:cubicBezTo>
                  <a:cubicBezTo>
                    <a:pt x="362317" y="2031140"/>
                    <a:pt x="169840" y="2204022"/>
                    <a:pt x="40403" y="2389556"/>
                  </a:cubicBezTo>
                  <a:lnTo>
                    <a:pt x="0" y="2456747"/>
                  </a:lnTo>
                  <a:lnTo>
                    <a:pt x="0" y="1601114"/>
                  </a:lnTo>
                  <a:lnTo>
                    <a:pt x="93200" y="1513741"/>
                  </a:lnTo>
                  <a:cubicBezTo>
                    <a:pt x="237107" y="1383294"/>
                    <a:pt x="388238" y="1251435"/>
                    <a:pt x="535423" y="1107273"/>
                  </a:cubicBezTo>
                  <a:cubicBezTo>
                    <a:pt x="1124050" y="530627"/>
                    <a:pt x="1718500" y="0"/>
                    <a:pt x="2616837" y="0"/>
                  </a:cubicBezTo>
                  <a:close/>
                </a:path>
              </a:pathLst>
            </a:custGeom>
            <a:gradFill>
              <a:gsLst>
                <a:gs pos="2000">
                  <a:schemeClr val="bg1">
                    <a:alpha val="10000"/>
                  </a:schemeClr>
                </a:gs>
                <a:gs pos="54000">
                  <a:schemeClr val="accent6">
                    <a:alpha val="10000"/>
                  </a:schemeClr>
                </a:gs>
                <a:gs pos="100000">
                  <a:schemeClr val="bg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Freeform: Shape 21">
              <a:extLst>
                <a:ext uri="{FF2B5EF4-FFF2-40B4-BE49-F238E27FC236}">
                  <a16:creationId xmlns:a16="http://schemas.microsoft.com/office/drawing/2014/main" id="{D1E30050-9FC4-4CC7-8C0B-BF5EFD106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517522" cy="6130481"/>
            </a:xfrm>
            <a:custGeom>
              <a:avLst/>
              <a:gdLst>
                <a:gd name="connsiteX0" fmla="*/ 2549095 w 5517522"/>
                <a:gd name="connsiteY0" fmla="*/ 0 h 6130481"/>
                <a:gd name="connsiteX1" fmla="*/ 4804175 w 5517522"/>
                <a:gd name="connsiteY1" fmla="*/ 1134258 h 6130481"/>
                <a:gd name="connsiteX2" fmla="*/ 5411838 w 5517522"/>
                <a:gd name="connsiteY2" fmla="*/ 3362353 h 6130481"/>
                <a:gd name="connsiteX3" fmla="*/ 4601621 w 5517522"/>
                <a:gd name="connsiteY3" fmla="*/ 5293280 h 6130481"/>
                <a:gd name="connsiteX4" fmla="*/ 2481577 w 5517522"/>
                <a:gd name="connsiteY4" fmla="*/ 6130481 h 6130481"/>
                <a:gd name="connsiteX5" fmla="*/ 243517 w 5517522"/>
                <a:gd name="connsiteY5" fmla="*/ 5212325 h 6130481"/>
                <a:gd name="connsiteX6" fmla="*/ 34587 w 5517522"/>
                <a:gd name="connsiteY6" fmla="*/ 4985345 h 6130481"/>
                <a:gd name="connsiteX7" fmla="*/ 0 w 5517522"/>
                <a:gd name="connsiteY7" fmla="*/ 4939620 h 6130481"/>
                <a:gd name="connsiteX8" fmla="*/ 0 w 5517522"/>
                <a:gd name="connsiteY8" fmla="*/ 3335329 h 6130481"/>
                <a:gd name="connsiteX9" fmla="*/ 17141 w 5517522"/>
                <a:gd name="connsiteY9" fmla="*/ 3448738 h 6130481"/>
                <a:gd name="connsiteX10" fmla="*/ 167489 w 5517522"/>
                <a:gd name="connsiteY10" fmla="*/ 3930490 h 6130481"/>
                <a:gd name="connsiteX11" fmla="*/ 715471 w 5517522"/>
                <a:gd name="connsiteY11" fmla="*/ 4734212 h 6130481"/>
                <a:gd name="connsiteX12" fmla="*/ 2481689 w 5517522"/>
                <a:gd name="connsiteY12" fmla="*/ 5458772 h 6130481"/>
                <a:gd name="connsiteX13" fmla="*/ 4126644 w 5517522"/>
                <a:gd name="connsiteY13" fmla="*/ 4818302 h 6130481"/>
                <a:gd name="connsiteX14" fmla="*/ 4360437 w 5517522"/>
                <a:gd name="connsiteY14" fmla="*/ 4516766 h 6130481"/>
                <a:gd name="connsiteX15" fmla="*/ 4480357 w 5517522"/>
                <a:gd name="connsiteY15" fmla="*/ 4122855 h 6130481"/>
                <a:gd name="connsiteX16" fmla="*/ 4781557 w 5517522"/>
                <a:gd name="connsiteY16" fmla="*/ 3129791 h 6130481"/>
                <a:gd name="connsiteX17" fmla="*/ 4771928 w 5517522"/>
                <a:gd name="connsiteY17" fmla="*/ 2357869 h 6130481"/>
                <a:gd name="connsiteX18" fmla="*/ 4297510 w 5517522"/>
                <a:gd name="connsiteY18" fmla="*/ 1575533 h 6130481"/>
                <a:gd name="connsiteX19" fmla="*/ 3498715 w 5517522"/>
                <a:gd name="connsiteY19" fmla="*/ 907071 h 6130481"/>
                <a:gd name="connsiteX20" fmla="*/ 2549095 w 5517522"/>
                <a:gd name="connsiteY20" fmla="*/ 671821 h 6130481"/>
                <a:gd name="connsiteX21" fmla="*/ 985319 w 5517522"/>
                <a:gd name="connsiteY21" fmla="*/ 1582475 h 6130481"/>
                <a:gd name="connsiteX22" fmla="*/ 634628 w 5517522"/>
                <a:gd name="connsiteY22" fmla="*/ 1913907 h 6130481"/>
                <a:gd name="connsiteX23" fmla="*/ 117662 w 5517522"/>
                <a:gd name="connsiteY23" fmla="*/ 2453044 h 6130481"/>
                <a:gd name="connsiteX24" fmla="*/ 2515 w 5517522"/>
                <a:gd name="connsiteY24" fmla="*/ 2685494 h 6130481"/>
                <a:gd name="connsiteX25" fmla="*/ 0 w 5517522"/>
                <a:gd name="connsiteY25" fmla="*/ 2696965 h 6130481"/>
                <a:gd name="connsiteX26" fmla="*/ 0 w 5517522"/>
                <a:gd name="connsiteY26" fmla="*/ 1587383 h 6130481"/>
                <a:gd name="connsiteX27" fmla="*/ 76951 w 5517522"/>
                <a:gd name="connsiteY27" fmla="*/ 1513741 h 6130481"/>
                <a:gd name="connsiteX28" fmla="*/ 510118 w 5517522"/>
                <a:gd name="connsiteY28" fmla="*/ 1107273 h 6130481"/>
                <a:gd name="connsiteX29" fmla="*/ 2549095 w 5517522"/>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522" h="6130481">
                  <a:moveTo>
                    <a:pt x="2549095" y="0"/>
                  </a:moveTo>
                  <a:cubicBezTo>
                    <a:pt x="3508568" y="0"/>
                    <a:pt x="4219915" y="463445"/>
                    <a:pt x="4804175" y="1134258"/>
                  </a:cubicBezTo>
                  <a:cubicBezTo>
                    <a:pt x="5291694" y="1694109"/>
                    <a:pt x="5724011"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335329"/>
                  </a:lnTo>
                  <a:lnTo>
                    <a:pt x="17141" y="3448738"/>
                  </a:lnTo>
                  <a:cubicBezTo>
                    <a:pt x="50676" y="3613558"/>
                    <a:pt x="100867" y="3774516"/>
                    <a:pt x="167489" y="3930490"/>
                  </a:cubicBezTo>
                  <a:cubicBezTo>
                    <a:pt x="296255" y="4232138"/>
                    <a:pt x="480670" y="4502546"/>
                    <a:pt x="715471" y="4734212"/>
                  </a:cubicBezTo>
                  <a:cubicBezTo>
                    <a:pt x="1188993" y="5201464"/>
                    <a:pt x="1816250" y="5458772"/>
                    <a:pt x="2481689" y="5458772"/>
                  </a:cubicBezTo>
                  <a:cubicBezTo>
                    <a:pt x="3185758" y="5458772"/>
                    <a:pt x="3677755" y="5267191"/>
                    <a:pt x="4126644" y="4818302"/>
                  </a:cubicBezTo>
                  <a:cubicBezTo>
                    <a:pt x="4278363" y="4666583"/>
                    <a:pt x="4329982" y="4580701"/>
                    <a:pt x="4360437" y="4516766"/>
                  </a:cubicBezTo>
                  <a:cubicBezTo>
                    <a:pt x="4404890" y="4423495"/>
                    <a:pt x="4436577" y="4297417"/>
                    <a:pt x="4480357" y="4122855"/>
                  </a:cubicBezTo>
                  <a:cubicBezTo>
                    <a:pt x="4539030" y="3889285"/>
                    <a:pt x="4619425" y="3569275"/>
                    <a:pt x="4781557" y="3129791"/>
                  </a:cubicBezTo>
                  <a:cubicBezTo>
                    <a:pt x="4870238" y="2889503"/>
                    <a:pt x="4867103" y="2637010"/>
                    <a:pt x="4771928" y="2357869"/>
                  </a:cubicBezTo>
                  <a:cubicBezTo>
                    <a:pt x="4684815" y="2102465"/>
                    <a:pt x="4520779" y="1831945"/>
                    <a:pt x="4297510" y="1575533"/>
                  </a:cubicBezTo>
                  <a:cubicBezTo>
                    <a:pt x="4034492" y="1273549"/>
                    <a:pt x="3773266" y="1054983"/>
                    <a:pt x="3498715" y="907071"/>
                  </a:cubicBezTo>
                  <a:cubicBezTo>
                    <a:pt x="3204905" y="748745"/>
                    <a:pt x="2894187" y="671821"/>
                    <a:pt x="2549095" y="671821"/>
                  </a:cubicBezTo>
                  <a:cubicBezTo>
                    <a:pt x="1942553" y="671821"/>
                    <a:pt x="1518298" y="1049273"/>
                    <a:pt x="985319" y="1582475"/>
                  </a:cubicBezTo>
                  <a:cubicBezTo>
                    <a:pt x="865735" y="1702059"/>
                    <a:pt x="748278" y="1809774"/>
                    <a:pt x="634628" y="1913907"/>
                  </a:cubicBezTo>
                  <a:cubicBezTo>
                    <a:pt x="421325" y="2109407"/>
                    <a:pt x="237134" y="2278146"/>
                    <a:pt x="117662" y="2453044"/>
                  </a:cubicBezTo>
                  <a:cubicBezTo>
                    <a:pt x="64756" y="2530415"/>
                    <a:pt x="27022" y="2605799"/>
                    <a:pt x="2515" y="2685494"/>
                  </a:cubicBezTo>
                  <a:lnTo>
                    <a:pt x="0" y="2696965"/>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Freeform: Shape 22">
              <a:extLst>
                <a:ext uri="{FF2B5EF4-FFF2-40B4-BE49-F238E27FC236}">
                  <a16:creationId xmlns:a16="http://schemas.microsoft.com/office/drawing/2014/main" id="{E7E03733-50FD-49A6-B226-40F6A0AD45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76241"/>
              <a:ext cx="5517475" cy="6130481"/>
            </a:xfrm>
            <a:custGeom>
              <a:avLst/>
              <a:gdLst>
                <a:gd name="connsiteX0" fmla="*/ 2549095 w 5517475"/>
                <a:gd name="connsiteY0" fmla="*/ 0 h 6130481"/>
                <a:gd name="connsiteX1" fmla="*/ 4804175 w 5517475"/>
                <a:gd name="connsiteY1" fmla="*/ 1134258 h 6130481"/>
                <a:gd name="connsiteX2" fmla="*/ 5411838 w 5517475"/>
                <a:gd name="connsiteY2" fmla="*/ 3362353 h 6130481"/>
                <a:gd name="connsiteX3" fmla="*/ 4601621 w 5517475"/>
                <a:gd name="connsiteY3" fmla="*/ 5293280 h 6130481"/>
                <a:gd name="connsiteX4" fmla="*/ 2481577 w 5517475"/>
                <a:gd name="connsiteY4" fmla="*/ 6130481 h 6130481"/>
                <a:gd name="connsiteX5" fmla="*/ 243517 w 5517475"/>
                <a:gd name="connsiteY5" fmla="*/ 5212325 h 6130481"/>
                <a:gd name="connsiteX6" fmla="*/ 34587 w 5517475"/>
                <a:gd name="connsiteY6" fmla="*/ 4985345 h 6130481"/>
                <a:gd name="connsiteX7" fmla="*/ 0 w 5517475"/>
                <a:gd name="connsiteY7" fmla="*/ 4939620 h 6130481"/>
                <a:gd name="connsiteX8" fmla="*/ 0 w 5517475"/>
                <a:gd name="connsiteY8" fmla="*/ 3799573 h 6130481"/>
                <a:gd name="connsiteX9" fmla="*/ 64364 w 5517475"/>
                <a:gd name="connsiteY9" fmla="*/ 3974159 h 6130481"/>
                <a:gd name="connsiteX10" fmla="*/ 636644 w 5517475"/>
                <a:gd name="connsiteY10" fmla="*/ 4813600 h 6130481"/>
                <a:gd name="connsiteX11" fmla="*/ 2481577 w 5517475"/>
                <a:gd name="connsiteY11" fmla="*/ 5570406 h 6130481"/>
                <a:gd name="connsiteX12" fmla="*/ 3449896 w 5517475"/>
                <a:gd name="connsiteY12" fmla="*/ 5407153 h 6130481"/>
                <a:gd name="connsiteX13" fmla="*/ 4205695 w 5517475"/>
                <a:gd name="connsiteY13" fmla="*/ 4897241 h 6130481"/>
                <a:gd name="connsiteX14" fmla="*/ 4461434 w 5517475"/>
                <a:gd name="connsiteY14" fmla="*/ 4564802 h 6130481"/>
                <a:gd name="connsiteX15" fmla="*/ 4588969 w 5517475"/>
                <a:gd name="connsiteY15" fmla="*/ 4149952 h 6130481"/>
                <a:gd name="connsiteX16" fmla="*/ 4886585 w 5517475"/>
                <a:gd name="connsiteY16" fmla="*/ 3168421 h 6130481"/>
                <a:gd name="connsiteX17" fmla="*/ 4877964 w 5517475"/>
                <a:gd name="connsiteY17" fmla="*/ 2321590 h 6130481"/>
                <a:gd name="connsiteX18" fmla="*/ 4382048 w 5517475"/>
                <a:gd name="connsiteY18" fmla="*/ 1501856 h 6130481"/>
                <a:gd name="connsiteX19" fmla="*/ 3551900 w 5517475"/>
                <a:gd name="connsiteY19" fmla="*/ 808425 h 6130481"/>
                <a:gd name="connsiteX20" fmla="*/ 2549095 w 5517475"/>
                <a:gd name="connsiteY20" fmla="*/ 559851 h 6130481"/>
                <a:gd name="connsiteX21" fmla="*/ 1712566 w 5517475"/>
                <a:gd name="connsiteY21" fmla="*/ 812008 h 6130481"/>
                <a:gd name="connsiteX22" fmla="*/ 906044 w 5517475"/>
                <a:gd name="connsiteY22" fmla="*/ 1502976 h 6130481"/>
                <a:gd name="connsiteX23" fmla="*/ 558825 w 5517475"/>
                <a:gd name="connsiteY23" fmla="*/ 1831049 h 6130481"/>
                <a:gd name="connsiteX24" fmla="*/ 25063 w 5517475"/>
                <a:gd name="connsiteY24" fmla="*/ 2389556 h 6130481"/>
                <a:gd name="connsiteX25" fmla="*/ 0 w 5517475"/>
                <a:gd name="connsiteY25" fmla="*/ 2432109 h 6130481"/>
                <a:gd name="connsiteX26" fmla="*/ 0 w 5517475"/>
                <a:gd name="connsiteY26" fmla="*/ 1587383 h 6130481"/>
                <a:gd name="connsiteX27" fmla="*/ 76951 w 5517475"/>
                <a:gd name="connsiteY27" fmla="*/ 1513741 h 6130481"/>
                <a:gd name="connsiteX28" fmla="*/ 510118 w 5517475"/>
                <a:gd name="connsiteY28" fmla="*/ 1107273 h 6130481"/>
                <a:gd name="connsiteX29" fmla="*/ 2549095 w 5517475"/>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475" h="6130481">
                  <a:moveTo>
                    <a:pt x="2549095" y="0"/>
                  </a:moveTo>
                  <a:cubicBezTo>
                    <a:pt x="3508568" y="0"/>
                    <a:pt x="4219915" y="463445"/>
                    <a:pt x="4804175" y="1134258"/>
                  </a:cubicBezTo>
                  <a:cubicBezTo>
                    <a:pt x="5291694" y="1694109"/>
                    <a:pt x="5723899"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799573"/>
                  </a:lnTo>
                  <a:lnTo>
                    <a:pt x="64364" y="3974159"/>
                  </a:lnTo>
                  <a:cubicBezTo>
                    <a:pt x="198841" y="4289243"/>
                    <a:pt x="391429" y="4571632"/>
                    <a:pt x="636644" y="4813600"/>
                  </a:cubicBezTo>
                  <a:cubicBezTo>
                    <a:pt x="1131328" y="5301566"/>
                    <a:pt x="1786578" y="5570406"/>
                    <a:pt x="2481577" y="5570406"/>
                  </a:cubicBezTo>
                  <a:cubicBezTo>
                    <a:pt x="2854550" y="5570406"/>
                    <a:pt x="3171314" y="5516996"/>
                    <a:pt x="3449896" y="5407153"/>
                  </a:cubicBezTo>
                  <a:cubicBezTo>
                    <a:pt x="3723103" y="5299438"/>
                    <a:pt x="3970333" y="5132603"/>
                    <a:pt x="4205695" y="4897241"/>
                  </a:cubicBezTo>
                  <a:cubicBezTo>
                    <a:pt x="4369395" y="4733653"/>
                    <a:pt x="4426836" y="4637358"/>
                    <a:pt x="4461434" y="4564802"/>
                  </a:cubicBezTo>
                  <a:cubicBezTo>
                    <a:pt x="4510701" y="4461453"/>
                    <a:pt x="4543509" y="4330784"/>
                    <a:pt x="4588969" y="4149952"/>
                  </a:cubicBezTo>
                  <a:cubicBezTo>
                    <a:pt x="4646969" y="3918846"/>
                    <a:pt x="4726468" y="3602194"/>
                    <a:pt x="4886585" y="3168421"/>
                  </a:cubicBezTo>
                  <a:cubicBezTo>
                    <a:pt x="4984560" y="2902940"/>
                    <a:pt x="4981760" y="2626037"/>
                    <a:pt x="4877964" y="2321590"/>
                  </a:cubicBezTo>
                  <a:cubicBezTo>
                    <a:pt x="4786260" y="2052526"/>
                    <a:pt x="4614834" y="1769129"/>
                    <a:pt x="4382048" y="1501856"/>
                  </a:cubicBezTo>
                  <a:cubicBezTo>
                    <a:pt x="4110072" y="1189683"/>
                    <a:pt x="3838544" y="962832"/>
                    <a:pt x="3551900" y="808425"/>
                  </a:cubicBezTo>
                  <a:cubicBezTo>
                    <a:pt x="3241183" y="641141"/>
                    <a:pt x="2913222" y="559851"/>
                    <a:pt x="2549095" y="559851"/>
                  </a:cubicBezTo>
                  <a:cubicBezTo>
                    <a:pt x="2253830" y="559851"/>
                    <a:pt x="1988013" y="640134"/>
                    <a:pt x="1712566" y="812008"/>
                  </a:cubicBezTo>
                  <a:cubicBezTo>
                    <a:pt x="1428385" y="989593"/>
                    <a:pt x="1158313" y="1250707"/>
                    <a:pt x="906044" y="1502976"/>
                  </a:cubicBezTo>
                  <a:cubicBezTo>
                    <a:pt x="788140" y="1620769"/>
                    <a:pt x="671579" y="1727700"/>
                    <a:pt x="558825" y="1831049"/>
                  </a:cubicBezTo>
                  <a:cubicBezTo>
                    <a:pt x="340371" y="2031140"/>
                    <a:pt x="151813" y="2204022"/>
                    <a:pt x="25063" y="2389556"/>
                  </a:cubicBezTo>
                  <a:lnTo>
                    <a:pt x="0" y="2432109"/>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Freeform: Shape 23">
              <a:extLst>
                <a:ext uri="{FF2B5EF4-FFF2-40B4-BE49-F238E27FC236}">
                  <a16:creationId xmlns:a16="http://schemas.microsoft.com/office/drawing/2014/main" id="{8A614510-A9F4-41B6-B78E-F49E390C7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0"/>
              <a:ext cx="5646974" cy="6483075"/>
            </a:xfrm>
            <a:custGeom>
              <a:avLst/>
              <a:gdLst>
                <a:gd name="connsiteX0" fmla="*/ 2405773 w 5646974"/>
                <a:gd name="connsiteY0" fmla="*/ 0 h 6483075"/>
                <a:gd name="connsiteX1" fmla="*/ 5646974 w 5646974"/>
                <a:gd name="connsiteY1" fmla="*/ 3241538 h 6483075"/>
                <a:gd name="connsiteX2" fmla="*/ 2405773 w 5646974"/>
                <a:gd name="connsiteY2" fmla="*/ 6483075 h 6483075"/>
                <a:gd name="connsiteX3" fmla="*/ 113897 w 5646974"/>
                <a:gd name="connsiteY3" fmla="*/ 5533666 h 6483075"/>
                <a:gd name="connsiteX4" fmla="*/ 0 w 5646974"/>
                <a:gd name="connsiteY4" fmla="*/ 5408336 h 6483075"/>
                <a:gd name="connsiteX5" fmla="*/ 0 w 5646974"/>
                <a:gd name="connsiteY5" fmla="*/ 4983659 h 6483075"/>
                <a:gd name="connsiteX6" fmla="*/ 155731 w 5646974"/>
                <a:gd name="connsiteY6" fmla="*/ 5176047 h 6483075"/>
                <a:gd name="connsiteX7" fmla="*/ 1093706 w 5646974"/>
                <a:gd name="connsiteY7" fmla="*/ 5866903 h 6483075"/>
                <a:gd name="connsiteX8" fmla="*/ 1639673 w 5646974"/>
                <a:gd name="connsiteY8" fmla="*/ 6059940 h 6483075"/>
                <a:gd name="connsiteX9" fmla="*/ 1709990 w 5646974"/>
                <a:gd name="connsiteY9" fmla="*/ 6076287 h 6483075"/>
                <a:gd name="connsiteX10" fmla="*/ 1780307 w 5646974"/>
                <a:gd name="connsiteY10" fmla="*/ 6091963 h 6483075"/>
                <a:gd name="connsiteX11" fmla="*/ 1851072 w 5646974"/>
                <a:gd name="connsiteY11" fmla="*/ 6105176 h 6483075"/>
                <a:gd name="connsiteX12" fmla="*/ 1886455 w 5646974"/>
                <a:gd name="connsiteY12" fmla="*/ 6111782 h 6483075"/>
                <a:gd name="connsiteX13" fmla="*/ 1921949 w 5646974"/>
                <a:gd name="connsiteY13" fmla="*/ 6117716 h 6483075"/>
                <a:gd name="connsiteX14" fmla="*/ 2064152 w 5646974"/>
                <a:gd name="connsiteY14" fmla="*/ 6137647 h 6483075"/>
                <a:gd name="connsiteX15" fmla="*/ 2206914 w 5646974"/>
                <a:gd name="connsiteY15" fmla="*/ 6151195 h 6483075"/>
                <a:gd name="connsiteX16" fmla="*/ 2350011 w 5646974"/>
                <a:gd name="connsiteY16" fmla="*/ 6158250 h 6483075"/>
                <a:gd name="connsiteX17" fmla="*/ 2493109 w 5646974"/>
                <a:gd name="connsiteY17" fmla="*/ 6159705 h 6483075"/>
                <a:gd name="connsiteX18" fmla="*/ 2781321 w 5646974"/>
                <a:gd name="connsiteY18" fmla="*/ 6147277 h 6483075"/>
                <a:gd name="connsiteX19" fmla="*/ 3345091 w 5646974"/>
                <a:gd name="connsiteY19" fmla="*/ 6060276 h 6483075"/>
                <a:gd name="connsiteX20" fmla="*/ 3878853 w 5646974"/>
                <a:gd name="connsiteY20" fmla="*/ 5871718 h 6483075"/>
                <a:gd name="connsiteX21" fmla="*/ 4367267 w 5646974"/>
                <a:gd name="connsiteY21" fmla="*/ 5573093 h 6483075"/>
                <a:gd name="connsiteX22" fmla="*/ 4424484 w 5646974"/>
                <a:gd name="connsiteY22" fmla="*/ 5528529 h 6483075"/>
                <a:gd name="connsiteX23" fmla="*/ 4481252 w 5646974"/>
                <a:gd name="connsiteY23" fmla="*/ 5483069 h 6483075"/>
                <a:gd name="connsiteX24" fmla="*/ 4536790 w 5646974"/>
                <a:gd name="connsiteY24" fmla="*/ 5435818 h 6483075"/>
                <a:gd name="connsiteX25" fmla="*/ 4591543 w 5646974"/>
                <a:gd name="connsiteY25" fmla="*/ 5387671 h 6483075"/>
                <a:gd name="connsiteX26" fmla="*/ 4794209 w 5646974"/>
                <a:gd name="connsiteY26" fmla="*/ 5181198 h 6483075"/>
                <a:gd name="connsiteX27" fmla="*/ 4956678 w 5646974"/>
                <a:gd name="connsiteY27" fmla="*/ 4945836 h 6483075"/>
                <a:gd name="connsiteX28" fmla="*/ 4989262 w 5646974"/>
                <a:gd name="connsiteY28" fmla="*/ 4881453 h 6483075"/>
                <a:gd name="connsiteX29" fmla="*/ 5017814 w 5646974"/>
                <a:gd name="connsiteY29" fmla="*/ 4814607 h 6483075"/>
                <a:gd name="connsiteX30" fmla="*/ 5044127 w 5646974"/>
                <a:gd name="connsiteY30" fmla="*/ 4746193 h 6483075"/>
                <a:gd name="connsiteX31" fmla="*/ 5068425 w 5646974"/>
                <a:gd name="connsiteY31" fmla="*/ 4676436 h 6483075"/>
                <a:gd name="connsiteX32" fmla="*/ 5154641 w 5646974"/>
                <a:gd name="connsiteY32" fmla="*/ 4390352 h 6483075"/>
                <a:gd name="connsiteX33" fmla="*/ 5196854 w 5646974"/>
                <a:gd name="connsiteY33" fmla="*/ 4246134 h 6483075"/>
                <a:gd name="connsiteX34" fmla="*/ 5240299 w 5646974"/>
                <a:gd name="connsiteY34" fmla="*/ 4102140 h 6483075"/>
                <a:gd name="connsiteX35" fmla="*/ 5432440 w 5646974"/>
                <a:gd name="connsiteY35" fmla="*/ 3532884 h 6483075"/>
                <a:gd name="connsiteX36" fmla="*/ 5528846 w 5646974"/>
                <a:gd name="connsiteY36" fmla="*/ 2951647 h 6483075"/>
                <a:gd name="connsiteX37" fmla="*/ 5495927 w 5646974"/>
                <a:gd name="connsiteY37" fmla="*/ 2658733 h 6483075"/>
                <a:gd name="connsiteX38" fmla="*/ 5480027 w 5646974"/>
                <a:gd name="connsiteY38" fmla="*/ 2586848 h 6483075"/>
                <a:gd name="connsiteX39" fmla="*/ 5461328 w 5646974"/>
                <a:gd name="connsiteY39" fmla="*/ 2515635 h 6483075"/>
                <a:gd name="connsiteX40" fmla="*/ 5439605 w 5646974"/>
                <a:gd name="connsiteY40" fmla="*/ 2445317 h 6483075"/>
                <a:gd name="connsiteX41" fmla="*/ 5415532 w 5646974"/>
                <a:gd name="connsiteY41" fmla="*/ 2375896 h 6483075"/>
                <a:gd name="connsiteX42" fmla="*/ 5144564 w 5646974"/>
                <a:gd name="connsiteY42" fmla="*/ 1857138 h 6483075"/>
                <a:gd name="connsiteX43" fmla="*/ 4774838 w 5646974"/>
                <a:gd name="connsiteY43" fmla="*/ 1405450 h 6483075"/>
                <a:gd name="connsiteX44" fmla="*/ 4345769 w 5646974"/>
                <a:gd name="connsiteY44" fmla="*/ 1012323 h 6483075"/>
                <a:gd name="connsiteX45" fmla="*/ 4115334 w 5646974"/>
                <a:gd name="connsiteY45" fmla="*/ 841344 h 6483075"/>
                <a:gd name="connsiteX46" fmla="*/ 3874038 w 5646974"/>
                <a:gd name="connsiteY46" fmla="*/ 691528 h 6483075"/>
                <a:gd name="connsiteX47" fmla="*/ 3359535 w 5646974"/>
                <a:gd name="connsiteY47" fmla="*/ 468819 h 6483075"/>
                <a:gd name="connsiteX48" fmla="*/ 2811105 w 5646974"/>
                <a:gd name="connsiteY48" fmla="*/ 366031 h 6483075"/>
                <a:gd name="connsiteX49" fmla="*/ 2741124 w 5646974"/>
                <a:gd name="connsiteY49" fmla="*/ 361440 h 6483075"/>
                <a:gd name="connsiteX50" fmla="*/ 2671030 w 5646974"/>
                <a:gd name="connsiteY50" fmla="*/ 358417 h 6483075"/>
                <a:gd name="connsiteX51" fmla="*/ 2600713 w 5646974"/>
                <a:gd name="connsiteY51" fmla="*/ 357521 h 6483075"/>
                <a:gd name="connsiteX52" fmla="*/ 2531739 w 5646974"/>
                <a:gd name="connsiteY52" fmla="*/ 358529 h 6483075"/>
                <a:gd name="connsiteX53" fmla="*/ 2259988 w 5646974"/>
                <a:gd name="connsiteY53" fmla="*/ 385289 h 6483075"/>
                <a:gd name="connsiteX54" fmla="*/ 1740670 w 5646974"/>
                <a:gd name="connsiteY54" fmla="*/ 553917 h 6483075"/>
                <a:gd name="connsiteX55" fmla="*/ 1264124 w 5646974"/>
                <a:gd name="connsiteY55" fmla="*/ 853549 h 6483075"/>
                <a:gd name="connsiteX56" fmla="*/ 823074 w 5646974"/>
                <a:gd name="connsiteY56" fmla="*/ 1234136 h 6483075"/>
                <a:gd name="connsiteX57" fmla="*/ 715694 w 5646974"/>
                <a:gd name="connsiteY57" fmla="*/ 1336252 h 6483075"/>
                <a:gd name="connsiteX58" fmla="*/ 606859 w 5646974"/>
                <a:gd name="connsiteY58" fmla="*/ 1440945 h 6483075"/>
                <a:gd name="connsiteX59" fmla="*/ 382023 w 5646974"/>
                <a:gd name="connsiteY59" fmla="*/ 1646074 h 6483075"/>
                <a:gd name="connsiteX60" fmla="*/ 158531 w 5646974"/>
                <a:gd name="connsiteY60" fmla="*/ 1843813 h 6483075"/>
                <a:gd name="connsiteX61" fmla="*/ 0 w 5646974"/>
                <a:gd name="connsiteY61" fmla="*/ 1991775 h 6483075"/>
                <a:gd name="connsiteX62" fmla="*/ 0 w 5646974"/>
                <a:gd name="connsiteY62" fmla="*/ 1074740 h 6483075"/>
                <a:gd name="connsiteX63" fmla="*/ 113897 w 5646974"/>
                <a:gd name="connsiteY63" fmla="*/ 949410 h 6483075"/>
                <a:gd name="connsiteX64" fmla="*/ 2405773 w 5646974"/>
                <a:gd name="connsiteY64" fmla="*/ 0 h 648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646974" h="6483075">
                  <a:moveTo>
                    <a:pt x="2405773" y="0"/>
                  </a:moveTo>
                  <a:cubicBezTo>
                    <a:pt x="4195841" y="0"/>
                    <a:pt x="5646974" y="1451246"/>
                    <a:pt x="5646974" y="3241538"/>
                  </a:cubicBezTo>
                  <a:cubicBezTo>
                    <a:pt x="5646974" y="5031830"/>
                    <a:pt x="4195841" y="6483075"/>
                    <a:pt x="2405773" y="6483075"/>
                  </a:cubicBezTo>
                  <a:cubicBezTo>
                    <a:pt x="1510739" y="6483075"/>
                    <a:pt x="700439" y="6120264"/>
                    <a:pt x="113897" y="5533666"/>
                  </a:cubicBezTo>
                  <a:lnTo>
                    <a:pt x="0" y="5408336"/>
                  </a:lnTo>
                  <a:lnTo>
                    <a:pt x="0" y="4983659"/>
                  </a:lnTo>
                  <a:lnTo>
                    <a:pt x="155731" y="5176047"/>
                  </a:lnTo>
                  <a:cubicBezTo>
                    <a:pt x="417742" y="5469073"/>
                    <a:pt x="741224" y="5704211"/>
                    <a:pt x="1093706" y="5866903"/>
                  </a:cubicBezTo>
                  <a:cubicBezTo>
                    <a:pt x="1269947" y="5948418"/>
                    <a:pt x="1453018" y="6013137"/>
                    <a:pt x="1639673" y="6059940"/>
                  </a:cubicBezTo>
                  <a:lnTo>
                    <a:pt x="1709990" y="6076287"/>
                  </a:lnTo>
                  <a:cubicBezTo>
                    <a:pt x="1733504" y="6081550"/>
                    <a:pt x="1756570" y="6088156"/>
                    <a:pt x="1780307" y="6091963"/>
                  </a:cubicBezTo>
                  <a:lnTo>
                    <a:pt x="1851072" y="6105176"/>
                  </a:lnTo>
                  <a:lnTo>
                    <a:pt x="1886455" y="6111782"/>
                  </a:lnTo>
                  <a:cubicBezTo>
                    <a:pt x="1898212" y="6114021"/>
                    <a:pt x="1909969" y="6116373"/>
                    <a:pt x="1921949" y="6117716"/>
                  </a:cubicBezTo>
                  <a:cubicBezTo>
                    <a:pt x="1969425" y="6124323"/>
                    <a:pt x="2016676" y="6131489"/>
                    <a:pt x="2064152" y="6137647"/>
                  </a:cubicBezTo>
                  <a:cubicBezTo>
                    <a:pt x="2111851" y="6141790"/>
                    <a:pt x="2159438" y="6146381"/>
                    <a:pt x="2206914" y="6151195"/>
                  </a:cubicBezTo>
                  <a:lnTo>
                    <a:pt x="2350011" y="6158250"/>
                  </a:lnTo>
                  <a:cubicBezTo>
                    <a:pt x="2397711" y="6159593"/>
                    <a:pt x="2445410" y="6159146"/>
                    <a:pt x="2493109" y="6159705"/>
                  </a:cubicBezTo>
                  <a:cubicBezTo>
                    <a:pt x="2589068" y="6158137"/>
                    <a:pt x="2685922" y="6154666"/>
                    <a:pt x="2781321" y="6147277"/>
                  </a:cubicBezTo>
                  <a:cubicBezTo>
                    <a:pt x="2972566" y="6132944"/>
                    <a:pt x="3161348" y="6105288"/>
                    <a:pt x="3345091" y="6060276"/>
                  </a:cubicBezTo>
                  <a:cubicBezTo>
                    <a:pt x="3528834" y="6015375"/>
                    <a:pt x="3707539" y="5952785"/>
                    <a:pt x="3878853" y="5871718"/>
                  </a:cubicBezTo>
                  <a:cubicBezTo>
                    <a:pt x="4050167" y="5790428"/>
                    <a:pt x="4213084" y="5689318"/>
                    <a:pt x="4367267" y="5573093"/>
                  </a:cubicBezTo>
                  <a:lnTo>
                    <a:pt x="4424484" y="5528529"/>
                  </a:lnTo>
                  <a:cubicBezTo>
                    <a:pt x="4443631" y="5513637"/>
                    <a:pt x="4463113" y="5499193"/>
                    <a:pt x="4481252" y="5483069"/>
                  </a:cubicBezTo>
                  <a:lnTo>
                    <a:pt x="4536790" y="5435818"/>
                  </a:lnTo>
                  <a:cubicBezTo>
                    <a:pt x="4555265" y="5419918"/>
                    <a:pt x="4574188" y="5404466"/>
                    <a:pt x="4591543" y="5387671"/>
                  </a:cubicBezTo>
                  <a:cubicBezTo>
                    <a:pt x="4662980" y="5321944"/>
                    <a:pt x="4733074" y="5254650"/>
                    <a:pt x="4794209" y="5181198"/>
                  </a:cubicBezTo>
                  <a:cubicBezTo>
                    <a:pt x="4857808" y="5109089"/>
                    <a:pt x="4910434" y="5029926"/>
                    <a:pt x="4956678" y="4945836"/>
                  </a:cubicBezTo>
                  <a:cubicBezTo>
                    <a:pt x="4967651" y="4924450"/>
                    <a:pt x="4978624" y="4903064"/>
                    <a:pt x="4989262" y="4881453"/>
                  </a:cubicBezTo>
                  <a:lnTo>
                    <a:pt x="5017814" y="4814607"/>
                  </a:lnTo>
                  <a:cubicBezTo>
                    <a:pt x="5027891" y="4792549"/>
                    <a:pt x="5035393" y="4769035"/>
                    <a:pt x="5044127" y="4746193"/>
                  </a:cubicBezTo>
                  <a:cubicBezTo>
                    <a:pt x="5052636" y="4723128"/>
                    <a:pt x="5061146" y="4700174"/>
                    <a:pt x="5068425" y="4676436"/>
                  </a:cubicBezTo>
                  <a:cubicBezTo>
                    <a:pt x="5099552" y="4582717"/>
                    <a:pt x="5126985" y="4486422"/>
                    <a:pt x="5154641" y="4390352"/>
                  </a:cubicBezTo>
                  <a:lnTo>
                    <a:pt x="5196854" y="4246134"/>
                  </a:lnTo>
                  <a:lnTo>
                    <a:pt x="5240299" y="4102140"/>
                  </a:lnTo>
                  <a:cubicBezTo>
                    <a:pt x="5299195" y="3910560"/>
                    <a:pt x="5364697" y="3721330"/>
                    <a:pt x="5432440" y="3532884"/>
                  </a:cubicBezTo>
                  <a:cubicBezTo>
                    <a:pt x="5500294" y="3346902"/>
                    <a:pt x="5533549" y="3148714"/>
                    <a:pt x="5528846" y="2951647"/>
                  </a:cubicBezTo>
                  <a:cubicBezTo>
                    <a:pt x="5526831" y="2853113"/>
                    <a:pt x="5515409" y="2755027"/>
                    <a:pt x="5495927" y="2658733"/>
                  </a:cubicBezTo>
                  <a:cubicBezTo>
                    <a:pt x="5491112" y="2634659"/>
                    <a:pt x="5486297" y="2610585"/>
                    <a:pt x="5480027" y="2586848"/>
                  </a:cubicBezTo>
                  <a:cubicBezTo>
                    <a:pt x="5474205" y="2562998"/>
                    <a:pt x="5468718" y="2539036"/>
                    <a:pt x="5461328" y="2515635"/>
                  </a:cubicBezTo>
                  <a:cubicBezTo>
                    <a:pt x="5454386" y="2492009"/>
                    <a:pt x="5447668" y="2468495"/>
                    <a:pt x="5439605" y="2445317"/>
                  </a:cubicBezTo>
                  <a:cubicBezTo>
                    <a:pt x="5431879" y="2422028"/>
                    <a:pt x="5424378" y="2398738"/>
                    <a:pt x="5415532" y="2375896"/>
                  </a:cubicBezTo>
                  <a:cubicBezTo>
                    <a:pt x="5347790" y="2191817"/>
                    <a:pt x="5254071" y="2018599"/>
                    <a:pt x="5144564" y="1857138"/>
                  </a:cubicBezTo>
                  <a:cubicBezTo>
                    <a:pt x="5034946" y="1695565"/>
                    <a:pt x="4909762" y="1545301"/>
                    <a:pt x="4774838" y="1405450"/>
                  </a:cubicBezTo>
                  <a:cubicBezTo>
                    <a:pt x="4638907" y="1265040"/>
                    <a:pt x="4496145" y="1132131"/>
                    <a:pt x="4345769" y="1012323"/>
                  </a:cubicBezTo>
                  <a:cubicBezTo>
                    <a:pt x="4270749" y="952195"/>
                    <a:pt x="4194273" y="894642"/>
                    <a:pt x="4115334" y="841344"/>
                  </a:cubicBezTo>
                  <a:cubicBezTo>
                    <a:pt x="4037067" y="787263"/>
                    <a:pt x="3956336" y="737548"/>
                    <a:pt x="3874038" y="691528"/>
                  </a:cubicBezTo>
                  <a:cubicBezTo>
                    <a:pt x="3709554" y="599712"/>
                    <a:pt x="3537792" y="523349"/>
                    <a:pt x="3359535" y="468819"/>
                  </a:cubicBezTo>
                  <a:cubicBezTo>
                    <a:pt x="3181278" y="414514"/>
                    <a:pt x="2997311" y="380699"/>
                    <a:pt x="2811105" y="366031"/>
                  </a:cubicBezTo>
                  <a:cubicBezTo>
                    <a:pt x="2787703" y="364575"/>
                    <a:pt x="2764525" y="362448"/>
                    <a:pt x="2741124" y="361440"/>
                  </a:cubicBezTo>
                  <a:lnTo>
                    <a:pt x="2671030" y="358417"/>
                  </a:lnTo>
                  <a:lnTo>
                    <a:pt x="2600713" y="357521"/>
                  </a:lnTo>
                  <a:cubicBezTo>
                    <a:pt x="2577087" y="356961"/>
                    <a:pt x="2554805" y="358305"/>
                    <a:pt x="2531739" y="358529"/>
                  </a:cubicBezTo>
                  <a:cubicBezTo>
                    <a:pt x="2440259" y="360992"/>
                    <a:pt x="2349564" y="370285"/>
                    <a:pt x="2259988" y="385289"/>
                  </a:cubicBezTo>
                  <a:cubicBezTo>
                    <a:pt x="2080723" y="415521"/>
                    <a:pt x="1906945" y="473634"/>
                    <a:pt x="1740670" y="553917"/>
                  </a:cubicBezTo>
                  <a:cubicBezTo>
                    <a:pt x="1574506" y="634647"/>
                    <a:pt x="1415844" y="737100"/>
                    <a:pt x="1264124" y="853549"/>
                  </a:cubicBezTo>
                  <a:cubicBezTo>
                    <a:pt x="1112181" y="969886"/>
                    <a:pt x="966508" y="1099212"/>
                    <a:pt x="823074" y="1234136"/>
                  </a:cubicBezTo>
                  <a:cubicBezTo>
                    <a:pt x="787131" y="1267951"/>
                    <a:pt x="751413" y="1301990"/>
                    <a:pt x="715694" y="1336252"/>
                  </a:cubicBezTo>
                  <a:lnTo>
                    <a:pt x="606859" y="1440945"/>
                  </a:lnTo>
                  <a:cubicBezTo>
                    <a:pt x="532623" y="1511374"/>
                    <a:pt x="457267" y="1579452"/>
                    <a:pt x="382023" y="1646074"/>
                  </a:cubicBezTo>
                  <a:lnTo>
                    <a:pt x="158531" y="1843813"/>
                  </a:lnTo>
                  <a:lnTo>
                    <a:pt x="0" y="1991775"/>
                  </a:lnTo>
                  <a:lnTo>
                    <a:pt x="0" y="1074740"/>
                  </a:lnTo>
                  <a:lnTo>
                    <a:pt x="113897" y="949410"/>
                  </a:lnTo>
                  <a:cubicBezTo>
                    <a:pt x="700439" y="362812"/>
                    <a:pt x="1510739" y="0"/>
                    <a:pt x="2405773" y="0"/>
                  </a:cubicBezTo>
                  <a:close/>
                </a:path>
              </a:pathLst>
            </a:custGeom>
            <a:gradFill>
              <a:gsLst>
                <a:gs pos="2000">
                  <a:schemeClr val="bg1">
                    <a:alpha val="10000"/>
                  </a:schemeClr>
                </a:gs>
                <a:gs pos="16000">
                  <a:schemeClr val="accent6">
                    <a:alpha val="10000"/>
                  </a:schemeClr>
                </a:gs>
                <a:gs pos="100000">
                  <a:schemeClr val="bg1">
                    <a:alpha val="10000"/>
                  </a:schemeClr>
                </a:gs>
                <a:gs pos="74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0" name="TextBox 9">
            <a:extLst>
              <a:ext uri="{FF2B5EF4-FFF2-40B4-BE49-F238E27FC236}">
                <a16:creationId xmlns:a16="http://schemas.microsoft.com/office/drawing/2014/main" id="{DA596C3D-BF9B-5440-BAA0-265E6ABA1D3C}"/>
              </a:ext>
            </a:extLst>
          </p:cNvPr>
          <p:cNvSpPr txBox="1"/>
          <p:nvPr/>
        </p:nvSpPr>
        <p:spPr>
          <a:xfrm>
            <a:off x="804672" y="2053641"/>
            <a:ext cx="3669161" cy="2760098"/>
          </a:xfrm>
          <a:prstGeom prst="rect">
            <a:avLst/>
          </a:prstGeom>
        </p:spPr>
        <p:txBody>
          <a:bodyPr vert="horz" lIns="91440" tIns="45720" rIns="91440" bIns="45720" rtlCol="0" anchor="ctr">
            <a:normAutofit/>
          </a:bodyPr>
          <a:lstStyle/>
          <a:p>
            <a:pPr lvl="0" fontAlgn="t">
              <a:lnSpc>
                <a:spcPct val="90000"/>
              </a:lnSpc>
              <a:spcBef>
                <a:spcPct val="0"/>
              </a:spcBef>
              <a:spcAft>
                <a:spcPts val="600"/>
              </a:spcAft>
            </a:pPr>
            <a:r>
              <a:rPr lang="en-US" sz="4000" b="1" kern="1200" dirty="0">
                <a:solidFill>
                  <a:schemeClr val="accent1"/>
                </a:solidFill>
                <a:latin typeface="+mj-lt"/>
                <a:ea typeface="+mj-ea"/>
                <a:cs typeface="+mj-cs"/>
              </a:rPr>
              <a:t>Hair Assessment</a:t>
            </a:r>
          </a:p>
        </p:txBody>
      </p:sp>
      <p:sp>
        <p:nvSpPr>
          <p:cNvPr id="3" name="Subtitle 2">
            <a:extLst>
              <a:ext uri="{FF2B5EF4-FFF2-40B4-BE49-F238E27FC236}">
                <a16:creationId xmlns:a16="http://schemas.microsoft.com/office/drawing/2014/main" id="{32D5DB3F-937A-C16C-A3CE-284E975F6552}"/>
              </a:ext>
            </a:extLst>
          </p:cNvPr>
          <p:cNvSpPr>
            <a:spLocks noGrp="1"/>
          </p:cNvSpPr>
          <p:nvPr>
            <p:ph type="subTitle" idx="1"/>
          </p:nvPr>
        </p:nvSpPr>
        <p:spPr>
          <a:xfrm>
            <a:off x="6090574" y="801866"/>
            <a:ext cx="5306084" cy="5230634"/>
          </a:xfrm>
          <a:noFill/>
          <a:ln>
            <a:noFill/>
          </a:ln>
        </p:spPr>
        <p:txBody>
          <a:bodyPr vert="horz" lIns="91440" tIns="45720" rIns="91440" bIns="45720" rtlCol="0" anchor="ctr">
            <a:normAutofit/>
          </a:bodyPr>
          <a:lstStyle/>
          <a:p>
            <a:pPr marL="342900" lvl="0" indent="-228600" fontAlgn="t">
              <a:buFont typeface="Arial" panose="020B0604020202020204" pitchFamily="34" charset="0"/>
              <a:buChar char="•"/>
            </a:pPr>
            <a:r>
              <a:rPr lang="en-US" dirty="0">
                <a:solidFill>
                  <a:schemeClr val="accent1"/>
                </a:solidFill>
              </a:rPr>
              <a:t>Color</a:t>
            </a:r>
          </a:p>
          <a:p>
            <a:pPr marL="342900" lvl="0" indent="-228600" fontAlgn="t">
              <a:buFont typeface="Arial" panose="020B0604020202020204" pitchFamily="34" charset="0"/>
              <a:buChar char="•"/>
            </a:pPr>
            <a:r>
              <a:rPr lang="en-US" dirty="0">
                <a:solidFill>
                  <a:schemeClr val="accent1"/>
                </a:solidFill>
              </a:rPr>
              <a:t>Distribution</a:t>
            </a:r>
          </a:p>
          <a:p>
            <a:pPr marL="342900" lvl="0" indent="-228600" fontAlgn="t">
              <a:buFont typeface="Arial" panose="020B0604020202020204" pitchFamily="34" charset="0"/>
              <a:buChar char="•"/>
            </a:pPr>
            <a:r>
              <a:rPr lang="en-US" dirty="0">
                <a:solidFill>
                  <a:schemeClr val="accent1"/>
                </a:solidFill>
              </a:rPr>
              <a:t>Quantity</a:t>
            </a:r>
          </a:p>
          <a:p>
            <a:pPr marL="342900" lvl="0" indent="-228600" fontAlgn="t">
              <a:buFont typeface="Arial" panose="020B0604020202020204" pitchFamily="34" charset="0"/>
              <a:buChar char="•"/>
            </a:pPr>
            <a:r>
              <a:rPr lang="en-US" dirty="0">
                <a:solidFill>
                  <a:schemeClr val="accent1"/>
                </a:solidFill>
              </a:rPr>
              <a:t>Texture</a:t>
            </a:r>
          </a:p>
          <a:p>
            <a:pPr marL="342900" lvl="0" indent="-228600" fontAlgn="t">
              <a:buFont typeface="Arial" panose="020B0604020202020204" pitchFamily="34" charset="0"/>
              <a:buChar char="•"/>
            </a:pPr>
            <a:r>
              <a:rPr lang="en-US" dirty="0">
                <a:solidFill>
                  <a:schemeClr val="accent1"/>
                </a:solidFill>
              </a:rPr>
              <a:t>Presence of lesions or parasites</a:t>
            </a:r>
          </a:p>
        </p:txBody>
      </p:sp>
      <p:sp>
        <p:nvSpPr>
          <p:cNvPr id="12" name="TextBox 11">
            <a:extLst>
              <a:ext uri="{FF2B5EF4-FFF2-40B4-BE49-F238E27FC236}">
                <a16:creationId xmlns:a16="http://schemas.microsoft.com/office/drawing/2014/main" id="{3F07BBE1-7129-F579-31C4-7A95938AFD14}"/>
              </a:ext>
            </a:extLst>
          </p:cNvPr>
          <p:cNvSpPr txBox="1"/>
          <p:nvPr/>
        </p:nvSpPr>
        <p:spPr>
          <a:xfrm>
            <a:off x="10264140" y="6483075"/>
            <a:ext cx="6103620" cy="338554"/>
          </a:xfrm>
          <a:prstGeom prst="rect">
            <a:avLst/>
          </a:prstGeom>
          <a:noFill/>
        </p:spPr>
        <p:txBody>
          <a:bodyPr wrap="square">
            <a:spAutoFit/>
          </a:bodyPr>
          <a:lstStyle/>
          <a:p>
            <a:r>
              <a:rPr lang="en-US" sz="1600" b="0" i="0" u="none" strike="noStrike" baseline="0" dirty="0">
                <a:solidFill>
                  <a:schemeClr val="accent1"/>
                </a:solidFill>
                <a:latin typeface="Aptos"/>
              </a:rPr>
              <a:t>(Jarvis et al., 2024</a:t>
            </a:r>
            <a:r>
              <a:rPr lang="en-US" sz="1600" dirty="0">
                <a:solidFill>
                  <a:schemeClr val="accent1"/>
                </a:solidFill>
              </a:rPr>
              <a:t>)</a:t>
            </a:r>
            <a:r>
              <a:rPr lang="en-US" sz="1600" b="0" i="0" dirty="0">
                <a:solidFill>
                  <a:schemeClr val="accent1"/>
                </a:solidFill>
                <a:latin typeface="Aptos"/>
                <a:ea typeface="Times New Roman"/>
                <a:cs typeface="Times New Roman"/>
              </a:rPr>
              <a:t>​</a:t>
            </a:r>
            <a:endParaRPr lang="en-US" sz="1600" dirty="0">
              <a:solidFill>
                <a:schemeClr val="accent1"/>
              </a:solidFill>
              <a:latin typeface="Aptos"/>
            </a:endParaRPr>
          </a:p>
        </p:txBody>
      </p:sp>
    </p:spTree>
    <p:extLst>
      <p:ext uri="{BB962C8B-B14F-4D97-AF65-F5344CB8AC3E}">
        <p14:creationId xmlns:p14="http://schemas.microsoft.com/office/powerpoint/2010/main" val="28840652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7BF42CA-AD55-48B4-8949-C4DCA60A6A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6AE1D3D-3106-4CB2-AA7C-0C1642AC0F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5" name="Group 14">
            <a:extLst>
              <a:ext uri="{FF2B5EF4-FFF2-40B4-BE49-F238E27FC236}">
                <a16:creationId xmlns:a16="http://schemas.microsoft.com/office/drawing/2014/main" id="{0A31B6AF-B711-4CDB-8C2B-16E963DDC4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137" y="0"/>
            <a:ext cx="5646974" cy="6483075"/>
            <a:chOff x="-19221" y="0"/>
            <a:chExt cx="5646974" cy="6483075"/>
          </a:xfrm>
        </p:grpSpPr>
        <p:sp>
          <p:nvSpPr>
            <p:cNvPr id="16" name="Freeform: Shape 15">
              <a:extLst>
                <a:ext uri="{FF2B5EF4-FFF2-40B4-BE49-F238E27FC236}">
                  <a16:creationId xmlns:a16="http://schemas.microsoft.com/office/drawing/2014/main" id="{CA818331-E13C-49C6-B98D-A60AD0E85A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16610"/>
              <a:ext cx="5535001" cy="6250127"/>
            </a:xfrm>
            <a:custGeom>
              <a:avLst/>
              <a:gdLst>
                <a:gd name="connsiteX0" fmla="*/ 2510242 w 5535001"/>
                <a:gd name="connsiteY0" fmla="*/ 174 h 6250127"/>
                <a:gd name="connsiteX1" fmla="*/ 2550551 w 5535001"/>
                <a:gd name="connsiteY1" fmla="*/ 510 h 6250127"/>
                <a:gd name="connsiteX2" fmla="*/ 2629490 w 5535001"/>
                <a:gd name="connsiteY2" fmla="*/ 3757 h 6250127"/>
                <a:gd name="connsiteX3" fmla="*/ 2708317 w 5535001"/>
                <a:gd name="connsiteY3" fmla="*/ 7229 h 6250127"/>
                <a:gd name="connsiteX4" fmla="*/ 2787256 w 5535001"/>
                <a:gd name="connsiteY4" fmla="*/ 14619 h 6250127"/>
                <a:gd name="connsiteX5" fmla="*/ 3408467 w 5535001"/>
                <a:gd name="connsiteY5" fmla="*/ 145064 h 6250127"/>
                <a:gd name="connsiteX6" fmla="*/ 3557723 w 5535001"/>
                <a:gd name="connsiteY6" fmla="*/ 199593 h 6250127"/>
                <a:gd name="connsiteX7" fmla="*/ 3594337 w 5535001"/>
                <a:gd name="connsiteY7" fmla="*/ 214597 h 6250127"/>
                <a:gd name="connsiteX8" fmla="*/ 3630616 w 5535001"/>
                <a:gd name="connsiteY8" fmla="*/ 230385 h 6250127"/>
                <a:gd name="connsiteX9" fmla="*/ 3703172 w 5535001"/>
                <a:gd name="connsiteY9" fmla="*/ 262073 h 6250127"/>
                <a:gd name="connsiteX10" fmla="*/ 3739003 w 5535001"/>
                <a:gd name="connsiteY10" fmla="*/ 278756 h 6250127"/>
                <a:gd name="connsiteX11" fmla="*/ 3756806 w 5535001"/>
                <a:gd name="connsiteY11" fmla="*/ 287266 h 6250127"/>
                <a:gd name="connsiteX12" fmla="*/ 3773714 w 5535001"/>
                <a:gd name="connsiteY12" fmla="*/ 297567 h 6250127"/>
                <a:gd name="connsiteX13" fmla="*/ 3840784 w 5535001"/>
                <a:gd name="connsiteY13" fmla="*/ 339332 h 6250127"/>
                <a:gd name="connsiteX14" fmla="*/ 3873927 w 5535001"/>
                <a:gd name="connsiteY14" fmla="*/ 360495 h 6250127"/>
                <a:gd name="connsiteX15" fmla="*/ 3906062 w 5535001"/>
                <a:gd name="connsiteY15" fmla="*/ 383001 h 6250127"/>
                <a:gd name="connsiteX16" fmla="*/ 3969662 w 5535001"/>
                <a:gd name="connsiteY16" fmla="*/ 428572 h 6250127"/>
                <a:gd name="connsiteX17" fmla="*/ 4423029 w 5535001"/>
                <a:gd name="connsiteY17" fmla="*/ 837600 h 6250127"/>
                <a:gd name="connsiteX18" fmla="*/ 4474647 w 5535001"/>
                <a:gd name="connsiteY18" fmla="*/ 891569 h 6250127"/>
                <a:gd name="connsiteX19" fmla="*/ 4524250 w 5535001"/>
                <a:gd name="connsiteY19" fmla="*/ 946883 h 6250127"/>
                <a:gd name="connsiteX20" fmla="*/ 4573965 w 5535001"/>
                <a:gd name="connsiteY20" fmla="*/ 1001748 h 6250127"/>
                <a:gd name="connsiteX21" fmla="*/ 4622224 w 5535001"/>
                <a:gd name="connsiteY21" fmla="*/ 1057509 h 6250127"/>
                <a:gd name="connsiteX22" fmla="*/ 4717510 w 5535001"/>
                <a:gd name="connsiteY22" fmla="*/ 1169143 h 6250127"/>
                <a:gd name="connsiteX23" fmla="*/ 4764986 w 5535001"/>
                <a:gd name="connsiteY23" fmla="*/ 1224681 h 6250127"/>
                <a:gd name="connsiteX24" fmla="*/ 4813021 w 5535001"/>
                <a:gd name="connsiteY24" fmla="*/ 1279994 h 6250127"/>
                <a:gd name="connsiteX25" fmla="*/ 5001915 w 5535001"/>
                <a:gd name="connsiteY25" fmla="*/ 1506846 h 6250127"/>
                <a:gd name="connsiteX26" fmla="*/ 5170542 w 5535001"/>
                <a:gd name="connsiteY26" fmla="*/ 1751165 h 6250127"/>
                <a:gd name="connsiteX27" fmla="*/ 5428969 w 5535001"/>
                <a:gd name="connsiteY27" fmla="*/ 2293660 h 6250127"/>
                <a:gd name="connsiteX28" fmla="*/ 5534893 w 5535001"/>
                <a:gd name="connsiteY28" fmla="*/ 2899307 h 6250127"/>
                <a:gd name="connsiteX29" fmla="*/ 5508804 w 5535001"/>
                <a:gd name="connsiteY29" fmla="*/ 3211144 h 6250127"/>
                <a:gd name="connsiteX30" fmla="*/ 5426282 w 5535001"/>
                <a:gd name="connsiteY30" fmla="*/ 3513352 h 6250127"/>
                <a:gd name="connsiteX31" fmla="*/ 5248250 w 5535001"/>
                <a:gd name="connsiteY31" fmla="*/ 4030542 h 6250127"/>
                <a:gd name="connsiteX32" fmla="*/ 5208612 w 5535001"/>
                <a:gd name="connsiteY32" fmla="*/ 4161771 h 6250127"/>
                <a:gd name="connsiteX33" fmla="*/ 5170318 w 5535001"/>
                <a:gd name="connsiteY33" fmla="*/ 4294680 h 6250127"/>
                <a:gd name="connsiteX34" fmla="*/ 5132248 w 5535001"/>
                <a:gd name="connsiteY34" fmla="*/ 4430164 h 6250127"/>
                <a:gd name="connsiteX35" fmla="*/ 5112765 w 5535001"/>
                <a:gd name="connsiteY35" fmla="*/ 4498914 h 6250127"/>
                <a:gd name="connsiteX36" fmla="*/ 5091715 w 5535001"/>
                <a:gd name="connsiteY36" fmla="*/ 4569119 h 6250127"/>
                <a:gd name="connsiteX37" fmla="*/ 5068985 w 5535001"/>
                <a:gd name="connsiteY37" fmla="*/ 4640220 h 6250127"/>
                <a:gd name="connsiteX38" fmla="*/ 5043904 w 5535001"/>
                <a:gd name="connsiteY38" fmla="*/ 4712105 h 6250127"/>
                <a:gd name="connsiteX39" fmla="*/ 5015799 w 5535001"/>
                <a:gd name="connsiteY39" fmla="*/ 4784438 h 6250127"/>
                <a:gd name="connsiteX40" fmla="*/ 4982880 w 5535001"/>
                <a:gd name="connsiteY40" fmla="*/ 4856435 h 6250127"/>
                <a:gd name="connsiteX41" fmla="*/ 4817276 w 5535001"/>
                <a:gd name="connsiteY41" fmla="*/ 5125275 h 6250127"/>
                <a:gd name="connsiteX42" fmla="*/ 4618753 w 5535001"/>
                <a:gd name="connsiteY42" fmla="*/ 5355374 h 6250127"/>
                <a:gd name="connsiteX43" fmla="*/ 4566575 w 5535001"/>
                <a:gd name="connsiteY43" fmla="*/ 5408560 h 6250127"/>
                <a:gd name="connsiteX44" fmla="*/ 4513837 w 5535001"/>
                <a:gd name="connsiteY44" fmla="*/ 5461186 h 6250127"/>
                <a:gd name="connsiteX45" fmla="*/ 4459531 w 5535001"/>
                <a:gd name="connsiteY45" fmla="*/ 5512580 h 6250127"/>
                <a:gd name="connsiteX46" fmla="*/ 4404554 w 5535001"/>
                <a:gd name="connsiteY46" fmla="*/ 5563526 h 6250127"/>
                <a:gd name="connsiteX47" fmla="*/ 4348009 w 5535001"/>
                <a:gd name="connsiteY47" fmla="*/ 5613017 h 6250127"/>
                <a:gd name="connsiteX48" fmla="*/ 4290568 w 5535001"/>
                <a:gd name="connsiteY48" fmla="*/ 5661948 h 6250127"/>
                <a:gd name="connsiteX49" fmla="*/ 4276124 w 5535001"/>
                <a:gd name="connsiteY49" fmla="*/ 5674153 h 6250127"/>
                <a:gd name="connsiteX50" fmla="*/ 4261120 w 5535001"/>
                <a:gd name="connsiteY50" fmla="*/ 5685798 h 6250127"/>
                <a:gd name="connsiteX51" fmla="*/ 4231112 w 5535001"/>
                <a:gd name="connsiteY51" fmla="*/ 5708976 h 6250127"/>
                <a:gd name="connsiteX52" fmla="*/ 4170984 w 5535001"/>
                <a:gd name="connsiteY52" fmla="*/ 5755443 h 6250127"/>
                <a:gd name="connsiteX53" fmla="*/ 4046025 w 5535001"/>
                <a:gd name="connsiteY53" fmla="*/ 5843228 h 6250127"/>
                <a:gd name="connsiteX54" fmla="*/ 3915356 w 5535001"/>
                <a:gd name="connsiteY54" fmla="*/ 5923735 h 6250127"/>
                <a:gd name="connsiteX55" fmla="*/ 3346323 w 5535001"/>
                <a:gd name="connsiteY55" fmla="*/ 6158872 h 6250127"/>
                <a:gd name="connsiteX56" fmla="*/ 2743476 w 5535001"/>
                <a:gd name="connsiteY56" fmla="*/ 6247328 h 6250127"/>
                <a:gd name="connsiteX57" fmla="*/ 2668120 w 5535001"/>
                <a:gd name="connsiteY57" fmla="*/ 6249344 h 6250127"/>
                <a:gd name="connsiteX58" fmla="*/ 2630498 w 5535001"/>
                <a:gd name="connsiteY58" fmla="*/ 6250127 h 6250127"/>
                <a:gd name="connsiteX59" fmla="*/ 2592988 w 5535001"/>
                <a:gd name="connsiteY59" fmla="*/ 6249568 h 6250127"/>
                <a:gd name="connsiteX60" fmla="*/ 2518080 w 5535001"/>
                <a:gd name="connsiteY60" fmla="*/ 6247777 h 6250127"/>
                <a:gd name="connsiteX61" fmla="*/ 2442948 w 5535001"/>
                <a:gd name="connsiteY61" fmla="*/ 6244529 h 6250127"/>
                <a:gd name="connsiteX62" fmla="*/ 2291676 w 5535001"/>
                <a:gd name="connsiteY62" fmla="*/ 6232213 h 6250127"/>
                <a:gd name="connsiteX63" fmla="*/ 2141412 w 5535001"/>
                <a:gd name="connsiteY63" fmla="*/ 6212394 h 6250127"/>
                <a:gd name="connsiteX64" fmla="*/ 1992715 w 5535001"/>
                <a:gd name="connsiteY64" fmla="*/ 6184961 h 6250127"/>
                <a:gd name="connsiteX65" fmla="*/ 1845811 w 5535001"/>
                <a:gd name="connsiteY65" fmla="*/ 6151034 h 6250127"/>
                <a:gd name="connsiteX66" fmla="*/ 1701033 w 5535001"/>
                <a:gd name="connsiteY66" fmla="*/ 6110724 h 6250127"/>
                <a:gd name="connsiteX67" fmla="*/ 1629484 w 5535001"/>
                <a:gd name="connsiteY67" fmla="*/ 6088219 h 6250127"/>
                <a:gd name="connsiteX68" fmla="*/ 1558383 w 5535001"/>
                <a:gd name="connsiteY68" fmla="*/ 6064929 h 6250127"/>
                <a:gd name="connsiteX69" fmla="*/ 1011968 w 5535001"/>
                <a:gd name="connsiteY69" fmla="*/ 5828896 h 6250127"/>
                <a:gd name="connsiteX70" fmla="*/ 511237 w 5535001"/>
                <a:gd name="connsiteY70" fmla="*/ 5512356 h 6250127"/>
                <a:gd name="connsiteX71" fmla="*/ 395572 w 5535001"/>
                <a:gd name="connsiteY71" fmla="*/ 5419757 h 6250127"/>
                <a:gd name="connsiteX72" fmla="*/ 284722 w 5535001"/>
                <a:gd name="connsiteY72" fmla="*/ 5321559 h 6250127"/>
                <a:gd name="connsiteX73" fmla="*/ 257513 w 5535001"/>
                <a:gd name="connsiteY73" fmla="*/ 5296477 h 6250127"/>
                <a:gd name="connsiteX74" fmla="*/ 243853 w 5535001"/>
                <a:gd name="connsiteY74" fmla="*/ 5283937 h 6250127"/>
                <a:gd name="connsiteX75" fmla="*/ 230752 w 5535001"/>
                <a:gd name="connsiteY75" fmla="*/ 5270836 h 6250127"/>
                <a:gd name="connsiteX76" fmla="*/ 178574 w 5535001"/>
                <a:gd name="connsiteY76" fmla="*/ 5218322 h 6250127"/>
                <a:gd name="connsiteX77" fmla="*/ 126508 w 5535001"/>
                <a:gd name="connsiteY77" fmla="*/ 5165584 h 6250127"/>
                <a:gd name="connsiteX78" fmla="*/ 76345 w 5535001"/>
                <a:gd name="connsiteY78" fmla="*/ 5111167 h 6250127"/>
                <a:gd name="connsiteX79" fmla="*/ 26407 w 5535001"/>
                <a:gd name="connsiteY79" fmla="*/ 5056413 h 6250127"/>
                <a:gd name="connsiteX80" fmla="*/ 0 w 5535001"/>
                <a:gd name="connsiteY80" fmla="*/ 5024776 h 6250127"/>
                <a:gd name="connsiteX81" fmla="*/ 0 w 5535001"/>
                <a:gd name="connsiteY81" fmla="*/ 4492798 h 6250127"/>
                <a:gd name="connsiteX82" fmla="*/ 28534 w 5535001"/>
                <a:gd name="connsiteY82" fmla="*/ 4537879 h 6250127"/>
                <a:gd name="connsiteX83" fmla="*/ 66604 w 5535001"/>
                <a:gd name="connsiteY83" fmla="*/ 4592745 h 6250127"/>
                <a:gd name="connsiteX84" fmla="*/ 104114 w 5535001"/>
                <a:gd name="connsiteY84" fmla="*/ 4647834 h 6250127"/>
                <a:gd name="connsiteX85" fmla="*/ 143751 w 5535001"/>
                <a:gd name="connsiteY85" fmla="*/ 4701580 h 6250127"/>
                <a:gd name="connsiteX86" fmla="*/ 182717 w 5535001"/>
                <a:gd name="connsiteY86" fmla="*/ 4755773 h 6250127"/>
                <a:gd name="connsiteX87" fmla="*/ 223810 w 5535001"/>
                <a:gd name="connsiteY87" fmla="*/ 4808399 h 6250127"/>
                <a:gd name="connsiteX88" fmla="*/ 264679 w 5535001"/>
                <a:gd name="connsiteY88" fmla="*/ 4861249 h 6250127"/>
                <a:gd name="connsiteX89" fmla="*/ 307788 w 5535001"/>
                <a:gd name="connsiteY89" fmla="*/ 4912420 h 6250127"/>
                <a:gd name="connsiteX90" fmla="*/ 351232 w 5535001"/>
                <a:gd name="connsiteY90" fmla="*/ 4963254 h 6250127"/>
                <a:gd name="connsiteX91" fmla="*/ 397028 w 5535001"/>
                <a:gd name="connsiteY91" fmla="*/ 5012185 h 6250127"/>
                <a:gd name="connsiteX92" fmla="*/ 443496 w 5535001"/>
                <a:gd name="connsiteY92" fmla="*/ 5060444 h 6250127"/>
                <a:gd name="connsiteX93" fmla="*/ 455140 w 5535001"/>
                <a:gd name="connsiteY93" fmla="*/ 5072537 h 6250127"/>
                <a:gd name="connsiteX94" fmla="*/ 467345 w 5535001"/>
                <a:gd name="connsiteY94" fmla="*/ 5083958 h 6250127"/>
                <a:gd name="connsiteX95" fmla="*/ 491755 w 5535001"/>
                <a:gd name="connsiteY95" fmla="*/ 5106912 h 6250127"/>
                <a:gd name="connsiteX96" fmla="*/ 540686 w 5535001"/>
                <a:gd name="connsiteY96" fmla="*/ 5152819 h 6250127"/>
                <a:gd name="connsiteX97" fmla="*/ 552890 w 5535001"/>
                <a:gd name="connsiteY97" fmla="*/ 5164353 h 6250127"/>
                <a:gd name="connsiteX98" fmla="*/ 565655 w 5535001"/>
                <a:gd name="connsiteY98" fmla="*/ 5175214 h 6250127"/>
                <a:gd name="connsiteX99" fmla="*/ 591072 w 5535001"/>
                <a:gd name="connsiteY99" fmla="*/ 5197048 h 6250127"/>
                <a:gd name="connsiteX100" fmla="*/ 694197 w 5535001"/>
                <a:gd name="connsiteY100" fmla="*/ 5283041 h 6250127"/>
                <a:gd name="connsiteX101" fmla="*/ 1146221 w 5535001"/>
                <a:gd name="connsiteY101" fmla="*/ 5573716 h 6250127"/>
                <a:gd name="connsiteX102" fmla="*/ 1650982 w 5535001"/>
                <a:gd name="connsiteY102" fmla="*/ 5758130 h 6250127"/>
                <a:gd name="connsiteX103" fmla="*/ 1716485 w 5535001"/>
                <a:gd name="connsiteY103" fmla="*/ 5772798 h 6250127"/>
                <a:gd name="connsiteX104" fmla="*/ 1782211 w 5535001"/>
                <a:gd name="connsiteY104" fmla="*/ 5786235 h 6250127"/>
                <a:gd name="connsiteX105" fmla="*/ 1848386 w 5535001"/>
                <a:gd name="connsiteY105" fmla="*/ 5796984 h 6250127"/>
                <a:gd name="connsiteX106" fmla="*/ 1881417 w 5535001"/>
                <a:gd name="connsiteY106" fmla="*/ 5802359 h 6250127"/>
                <a:gd name="connsiteX107" fmla="*/ 1914560 w 5535001"/>
                <a:gd name="connsiteY107" fmla="*/ 5807061 h 6250127"/>
                <a:gd name="connsiteX108" fmla="*/ 2047469 w 5535001"/>
                <a:gd name="connsiteY108" fmla="*/ 5821282 h 6250127"/>
                <a:gd name="connsiteX109" fmla="*/ 2180601 w 5535001"/>
                <a:gd name="connsiteY109" fmla="*/ 5828896 h 6250127"/>
                <a:gd name="connsiteX110" fmla="*/ 2313622 w 5535001"/>
                <a:gd name="connsiteY110" fmla="*/ 5830463 h 6250127"/>
                <a:gd name="connsiteX111" fmla="*/ 2380021 w 5535001"/>
                <a:gd name="connsiteY111" fmla="*/ 5828448 h 6250127"/>
                <a:gd name="connsiteX112" fmla="*/ 2446195 w 5535001"/>
                <a:gd name="connsiteY112" fmla="*/ 5826433 h 6250127"/>
                <a:gd name="connsiteX113" fmla="*/ 2513041 w 5535001"/>
                <a:gd name="connsiteY113" fmla="*/ 5822737 h 6250127"/>
                <a:gd name="connsiteX114" fmla="*/ 2580111 w 5535001"/>
                <a:gd name="connsiteY114" fmla="*/ 5818258 h 6250127"/>
                <a:gd name="connsiteX115" fmla="*/ 2613590 w 5535001"/>
                <a:gd name="connsiteY115" fmla="*/ 5816355 h 6250127"/>
                <a:gd name="connsiteX116" fmla="*/ 2646845 w 5535001"/>
                <a:gd name="connsiteY116" fmla="*/ 5813108 h 6250127"/>
                <a:gd name="connsiteX117" fmla="*/ 2713244 w 5535001"/>
                <a:gd name="connsiteY117" fmla="*/ 5806838 h 6250127"/>
                <a:gd name="connsiteX118" fmla="*/ 3230882 w 5535001"/>
                <a:gd name="connsiteY118" fmla="*/ 5721292 h 6250127"/>
                <a:gd name="connsiteX119" fmla="*/ 3720416 w 5535001"/>
                <a:gd name="connsiteY119" fmla="*/ 5556472 h 6250127"/>
                <a:gd name="connsiteX120" fmla="*/ 3837425 w 5535001"/>
                <a:gd name="connsiteY120" fmla="*/ 5499927 h 6250127"/>
                <a:gd name="connsiteX121" fmla="*/ 3951634 w 5535001"/>
                <a:gd name="connsiteY121" fmla="*/ 5436552 h 6250127"/>
                <a:gd name="connsiteX122" fmla="*/ 4007284 w 5535001"/>
                <a:gd name="connsiteY122" fmla="*/ 5401841 h 6250127"/>
                <a:gd name="connsiteX123" fmla="*/ 4035164 w 5535001"/>
                <a:gd name="connsiteY123" fmla="*/ 5384374 h 6250127"/>
                <a:gd name="connsiteX124" fmla="*/ 4049049 w 5535001"/>
                <a:gd name="connsiteY124" fmla="*/ 5375640 h 6250127"/>
                <a:gd name="connsiteX125" fmla="*/ 4062485 w 5535001"/>
                <a:gd name="connsiteY125" fmla="*/ 5366123 h 6250127"/>
                <a:gd name="connsiteX126" fmla="*/ 4116567 w 5535001"/>
                <a:gd name="connsiteY126" fmla="*/ 5328277 h 6250127"/>
                <a:gd name="connsiteX127" fmla="*/ 4169976 w 5535001"/>
                <a:gd name="connsiteY127" fmla="*/ 5289199 h 6250127"/>
                <a:gd name="connsiteX128" fmla="*/ 4222042 w 5535001"/>
                <a:gd name="connsiteY128" fmla="*/ 5247994 h 6250127"/>
                <a:gd name="connsiteX129" fmla="*/ 4273213 w 5535001"/>
                <a:gd name="connsiteY129" fmla="*/ 5205558 h 6250127"/>
                <a:gd name="connsiteX130" fmla="*/ 4323151 w 5535001"/>
                <a:gd name="connsiteY130" fmla="*/ 5161329 h 6250127"/>
                <a:gd name="connsiteX131" fmla="*/ 4371971 w 5535001"/>
                <a:gd name="connsiteY131" fmla="*/ 5116093 h 6250127"/>
                <a:gd name="connsiteX132" fmla="*/ 4546868 w 5535001"/>
                <a:gd name="connsiteY132" fmla="*/ 4924400 h 6250127"/>
                <a:gd name="connsiteX133" fmla="*/ 4675634 w 5535001"/>
                <a:gd name="connsiteY133" fmla="*/ 4715352 h 6250127"/>
                <a:gd name="connsiteX134" fmla="*/ 4700155 w 5535001"/>
                <a:gd name="connsiteY134" fmla="*/ 4659255 h 6250127"/>
                <a:gd name="connsiteX135" fmla="*/ 4721206 w 5535001"/>
                <a:gd name="connsiteY135" fmla="*/ 4600135 h 6250127"/>
                <a:gd name="connsiteX136" fmla="*/ 4740465 w 5535001"/>
                <a:gd name="connsiteY136" fmla="*/ 4538887 h 6250127"/>
                <a:gd name="connsiteX137" fmla="*/ 4758492 w 5535001"/>
                <a:gd name="connsiteY137" fmla="*/ 4475848 h 6250127"/>
                <a:gd name="connsiteX138" fmla="*/ 4891288 w 5535001"/>
                <a:gd name="connsiteY138" fmla="*/ 3930329 h 6250127"/>
                <a:gd name="connsiteX139" fmla="*/ 5066298 w 5535001"/>
                <a:gd name="connsiteY139" fmla="*/ 3382235 h 6250127"/>
                <a:gd name="connsiteX140" fmla="*/ 5156994 w 5535001"/>
                <a:gd name="connsiteY140" fmla="*/ 2898635 h 6250127"/>
                <a:gd name="connsiteX141" fmla="*/ 5083317 w 5535001"/>
                <a:gd name="connsiteY141" fmla="*/ 2402047 h 6250127"/>
                <a:gd name="connsiteX142" fmla="*/ 4871022 w 5535001"/>
                <a:gd name="connsiteY142" fmla="*/ 1926958 h 6250127"/>
                <a:gd name="connsiteX143" fmla="*/ 4727028 w 5535001"/>
                <a:gd name="connsiteY143" fmla="*/ 1703577 h 6250127"/>
                <a:gd name="connsiteX144" fmla="*/ 4563776 w 5535001"/>
                <a:gd name="connsiteY144" fmla="*/ 1490834 h 6250127"/>
                <a:gd name="connsiteX145" fmla="*/ 4370291 w 5535001"/>
                <a:gd name="connsiteY145" fmla="*/ 1300596 h 6250127"/>
                <a:gd name="connsiteX146" fmla="*/ 4266046 w 5535001"/>
                <a:gd name="connsiteY146" fmla="*/ 1214491 h 6250127"/>
                <a:gd name="connsiteX147" fmla="*/ 4212973 w 5535001"/>
                <a:gd name="connsiteY147" fmla="*/ 1173062 h 6250127"/>
                <a:gd name="connsiteX148" fmla="*/ 4157995 w 5535001"/>
                <a:gd name="connsiteY148" fmla="*/ 1134545 h 6250127"/>
                <a:gd name="connsiteX149" fmla="*/ 3697126 w 5535001"/>
                <a:gd name="connsiteY149" fmla="*/ 881044 h 6250127"/>
                <a:gd name="connsiteX150" fmla="*/ 3637670 w 5535001"/>
                <a:gd name="connsiteY150" fmla="*/ 856747 h 6250127"/>
                <a:gd name="connsiteX151" fmla="*/ 3608222 w 5535001"/>
                <a:gd name="connsiteY151" fmla="*/ 844318 h 6250127"/>
                <a:gd name="connsiteX152" fmla="*/ 3578214 w 5535001"/>
                <a:gd name="connsiteY152" fmla="*/ 833457 h 6250127"/>
                <a:gd name="connsiteX153" fmla="*/ 3518309 w 5535001"/>
                <a:gd name="connsiteY153" fmla="*/ 812294 h 6250127"/>
                <a:gd name="connsiteX154" fmla="*/ 3503417 w 5535001"/>
                <a:gd name="connsiteY154" fmla="*/ 806920 h 6250127"/>
                <a:gd name="connsiteX155" fmla="*/ 3489533 w 5535001"/>
                <a:gd name="connsiteY155" fmla="*/ 799642 h 6250127"/>
                <a:gd name="connsiteX156" fmla="*/ 3460869 w 5535001"/>
                <a:gd name="connsiteY156" fmla="*/ 787101 h 6250127"/>
                <a:gd name="connsiteX157" fmla="*/ 3402980 w 5535001"/>
                <a:gd name="connsiteY157" fmla="*/ 763475 h 6250127"/>
                <a:gd name="connsiteX158" fmla="*/ 3374092 w 5535001"/>
                <a:gd name="connsiteY158" fmla="*/ 751606 h 6250127"/>
                <a:gd name="connsiteX159" fmla="*/ 3344980 w 5535001"/>
                <a:gd name="connsiteY159" fmla="*/ 740409 h 6250127"/>
                <a:gd name="connsiteX160" fmla="*/ 3226627 w 5535001"/>
                <a:gd name="connsiteY160" fmla="*/ 700772 h 6250127"/>
                <a:gd name="connsiteX161" fmla="*/ 2735750 w 5535001"/>
                <a:gd name="connsiteY161" fmla="*/ 614667 h 6250127"/>
                <a:gd name="connsiteX162" fmla="*/ 2673158 w 5535001"/>
                <a:gd name="connsiteY162" fmla="*/ 610412 h 6250127"/>
                <a:gd name="connsiteX163" fmla="*/ 2610119 w 5535001"/>
                <a:gd name="connsiteY163" fmla="*/ 609628 h 6250127"/>
                <a:gd name="connsiteX164" fmla="*/ 2547080 w 5535001"/>
                <a:gd name="connsiteY164" fmla="*/ 608620 h 6250127"/>
                <a:gd name="connsiteX165" fmla="*/ 2516400 w 5535001"/>
                <a:gd name="connsiteY165" fmla="*/ 608844 h 6250127"/>
                <a:gd name="connsiteX166" fmla="*/ 2486280 w 5535001"/>
                <a:gd name="connsiteY166" fmla="*/ 609740 h 6250127"/>
                <a:gd name="connsiteX167" fmla="*/ 2426376 w 5535001"/>
                <a:gd name="connsiteY167" fmla="*/ 613099 h 6250127"/>
                <a:gd name="connsiteX168" fmla="*/ 2366920 w 5535001"/>
                <a:gd name="connsiteY168" fmla="*/ 618474 h 6250127"/>
                <a:gd name="connsiteX169" fmla="*/ 2337248 w 5535001"/>
                <a:gd name="connsiteY169" fmla="*/ 621497 h 6250127"/>
                <a:gd name="connsiteX170" fmla="*/ 2307800 w 5535001"/>
                <a:gd name="connsiteY170" fmla="*/ 625528 h 6250127"/>
                <a:gd name="connsiteX171" fmla="*/ 2278351 w 5535001"/>
                <a:gd name="connsiteY171" fmla="*/ 629559 h 6250127"/>
                <a:gd name="connsiteX172" fmla="*/ 2249127 w 5535001"/>
                <a:gd name="connsiteY172" fmla="*/ 634710 h 6250127"/>
                <a:gd name="connsiteX173" fmla="*/ 1796096 w 5535001"/>
                <a:gd name="connsiteY173" fmla="*/ 781726 h 6250127"/>
                <a:gd name="connsiteX174" fmla="*/ 1370833 w 5535001"/>
                <a:gd name="connsiteY174" fmla="*/ 1048663 h 6250127"/>
                <a:gd name="connsiteX175" fmla="*/ 959790 w 5535001"/>
                <a:gd name="connsiteY175" fmla="*/ 1390844 h 6250127"/>
                <a:gd name="connsiteX176" fmla="*/ 749062 w 5535001"/>
                <a:gd name="connsiteY176" fmla="*/ 1577611 h 6250127"/>
                <a:gd name="connsiteX177" fmla="*/ 524786 w 5535001"/>
                <a:gd name="connsiteY177" fmla="*/ 1763145 h 6250127"/>
                <a:gd name="connsiteX178" fmla="*/ 84071 w 5535001"/>
                <a:gd name="connsiteY178" fmla="*/ 2098496 h 6250127"/>
                <a:gd name="connsiteX179" fmla="*/ 0 w 5535001"/>
                <a:gd name="connsiteY179" fmla="*/ 2168094 h 6250127"/>
                <a:gd name="connsiteX180" fmla="*/ 0 w 5535001"/>
                <a:gd name="connsiteY180" fmla="*/ 1576676 h 6250127"/>
                <a:gd name="connsiteX181" fmla="*/ 174655 w 5535001"/>
                <a:gd name="connsiteY181" fmla="*/ 1387597 h 6250127"/>
                <a:gd name="connsiteX182" fmla="*/ 363661 w 5535001"/>
                <a:gd name="connsiteY182" fmla="*/ 1188626 h 6250127"/>
                <a:gd name="connsiteX183" fmla="*/ 458052 w 5535001"/>
                <a:gd name="connsiteY183" fmla="*/ 1086397 h 6250127"/>
                <a:gd name="connsiteX184" fmla="*/ 557257 w 5535001"/>
                <a:gd name="connsiteY184" fmla="*/ 981593 h 6250127"/>
                <a:gd name="connsiteX185" fmla="*/ 994165 w 5535001"/>
                <a:gd name="connsiteY185" fmla="*/ 578389 h 6250127"/>
                <a:gd name="connsiteX186" fmla="*/ 1520873 w 5535001"/>
                <a:gd name="connsiteY186" fmla="*/ 237215 h 6250127"/>
                <a:gd name="connsiteX187" fmla="*/ 2141748 w 5535001"/>
                <a:gd name="connsiteY187" fmla="*/ 31190 h 6250127"/>
                <a:gd name="connsiteX188" fmla="*/ 2182505 w 5535001"/>
                <a:gd name="connsiteY188" fmla="*/ 24360 h 6250127"/>
                <a:gd name="connsiteX189" fmla="*/ 2223374 w 5535001"/>
                <a:gd name="connsiteY189" fmla="*/ 18873 h 6250127"/>
                <a:gd name="connsiteX190" fmla="*/ 2264355 w 5535001"/>
                <a:gd name="connsiteY190" fmla="*/ 13611 h 6250127"/>
                <a:gd name="connsiteX191" fmla="*/ 2305336 w 5535001"/>
                <a:gd name="connsiteY191" fmla="*/ 9580 h 6250127"/>
                <a:gd name="connsiteX192" fmla="*/ 2387410 w 5535001"/>
                <a:gd name="connsiteY192" fmla="*/ 3645 h 6250127"/>
                <a:gd name="connsiteX193" fmla="*/ 2469373 w 5535001"/>
                <a:gd name="connsiteY193" fmla="*/ 622 h 62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5535001" h="6250127">
                  <a:moveTo>
                    <a:pt x="2510242" y="174"/>
                  </a:moveTo>
                  <a:cubicBezTo>
                    <a:pt x="2523902" y="-50"/>
                    <a:pt x="2537562" y="-162"/>
                    <a:pt x="2550551" y="510"/>
                  </a:cubicBezTo>
                  <a:lnTo>
                    <a:pt x="2629490" y="3757"/>
                  </a:lnTo>
                  <a:lnTo>
                    <a:pt x="2708317" y="7229"/>
                  </a:lnTo>
                  <a:cubicBezTo>
                    <a:pt x="2734630" y="8572"/>
                    <a:pt x="2760943" y="12155"/>
                    <a:pt x="2787256" y="14619"/>
                  </a:cubicBezTo>
                  <a:cubicBezTo>
                    <a:pt x="2997536" y="34885"/>
                    <a:pt x="3207144" y="77994"/>
                    <a:pt x="3408467" y="145064"/>
                  </a:cubicBezTo>
                  <a:lnTo>
                    <a:pt x="3557723" y="199593"/>
                  </a:lnTo>
                  <a:cubicBezTo>
                    <a:pt x="3570264" y="203848"/>
                    <a:pt x="3582245" y="209447"/>
                    <a:pt x="3594337" y="214597"/>
                  </a:cubicBezTo>
                  <a:lnTo>
                    <a:pt x="3630616" y="230385"/>
                  </a:lnTo>
                  <a:lnTo>
                    <a:pt x="3703172" y="262073"/>
                  </a:lnTo>
                  <a:cubicBezTo>
                    <a:pt x="3715265" y="267335"/>
                    <a:pt x="3727358" y="272598"/>
                    <a:pt x="3739003" y="278756"/>
                  </a:cubicBezTo>
                  <a:cubicBezTo>
                    <a:pt x="3744937" y="281667"/>
                    <a:pt x="3750984" y="284131"/>
                    <a:pt x="3756806" y="287266"/>
                  </a:cubicBezTo>
                  <a:cubicBezTo>
                    <a:pt x="3762517" y="290513"/>
                    <a:pt x="3768115" y="294208"/>
                    <a:pt x="3773714" y="297567"/>
                  </a:cubicBezTo>
                  <a:lnTo>
                    <a:pt x="3840784" y="339332"/>
                  </a:lnTo>
                  <a:cubicBezTo>
                    <a:pt x="3851869" y="346386"/>
                    <a:pt x="3863290" y="352881"/>
                    <a:pt x="3873927" y="360495"/>
                  </a:cubicBezTo>
                  <a:lnTo>
                    <a:pt x="3906062" y="383001"/>
                  </a:lnTo>
                  <a:lnTo>
                    <a:pt x="3969662" y="428572"/>
                  </a:lnTo>
                  <a:cubicBezTo>
                    <a:pt x="4137281" y="552188"/>
                    <a:pt x="4285417" y="693270"/>
                    <a:pt x="4423029" y="837600"/>
                  </a:cubicBezTo>
                  <a:cubicBezTo>
                    <a:pt x="4440160" y="855739"/>
                    <a:pt x="4457404" y="873766"/>
                    <a:pt x="4474647" y="891569"/>
                  </a:cubicBezTo>
                  <a:lnTo>
                    <a:pt x="4524250" y="946883"/>
                  </a:lnTo>
                  <a:lnTo>
                    <a:pt x="4573965" y="1001748"/>
                  </a:lnTo>
                  <a:cubicBezTo>
                    <a:pt x="4590760" y="1019887"/>
                    <a:pt x="4605988" y="1039146"/>
                    <a:pt x="4622224" y="1057509"/>
                  </a:cubicBezTo>
                  <a:cubicBezTo>
                    <a:pt x="4653911" y="1094907"/>
                    <a:pt x="4686831" y="1131409"/>
                    <a:pt x="4717510" y="1169143"/>
                  </a:cubicBezTo>
                  <a:cubicBezTo>
                    <a:pt x="4733186" y="1187730"/>
                    <a:pt x="4748862" y="1206430"/>
                    <a:pt x="4764986" y="1224681"/>
                  </a:cubicBezTo>
                  <a:cubicBezTo>
                    <a:pt x="4780886" y="1243044"/>
                    <a:pt x="4797233" y="1261071"/>
                    <a:pt x="4813021" y="1279994"/>
                  </a:cubicBezTo>
                  <a:cubicBezTo>
                    <a:pt x="4877292" y="1354230"/>
                    <a:pt x="4941339" y="1428914"/>
                    <a:pt x="5001915" y="1506846"/>
                  </a:cubicBezTo>
                  <a:cubicBezTo>
                    <a:pt x="5062603" y="1584665"/>
                    <a:pt x="5118252" y="1666739"/>
                    <a:pt x="5170542" y="1751165"/>
                  </a:cubicBezTo>
                  <a:cubicBezTo>
                    <a:pt x="5274898" y="1920240"/>
                    <a:pt x="5363579" y="2101295"/>
                    <a:pt x="5428969" y="2293660"/>
                  </a:cubicBezTo>
                  <a:cubicBezTo>
                    <a:pt x="5494136" y="2485801"/>
                    <a:pt x="5533102" y="2690819"/>
                    <a:pt x="5534893" y="2899307"/>
                  </a:cubicBezTo>
                  <a:cubicBezTo>
                    <a:pt x="5536124" y="3003439"/>
                    <a:pt x="5526831" y="3108132"/>
                    <a:pt x="5508804" y="3211144"/>
                  </a:cubicBezTo>
                  <a:cubicBezTo>
                    <a:pt x="5490441" y="3314157"/>
                    <a:pt x="5462336" y="3415490"/>
                    <a:pt x="5426282" y="3513352"/>
                  </a:cubicBezTo>
                  <a:cubicBezTo>
                    <a:pt x="5363355" y="3684890"/>
                    <a:pt x="5302219" y="3856428"/>
                    <a:pt x="5248250" y="4030542"/>
                  </a:cubicBezTo>
                  <a:lnTo>
                    <a:pt x="5208612" y="4161771"/>
                  </a:lnTo>
                  <a:lnTo>
                    <a:pt x="5170318" y="4294680"/>
                  </a:lnTo>
                  <a:lnTo>
                    <a:pt x="5132248" y="4430164"/>
                  </a:lnTo>
                  <a:lnTo>
                    <a:pt x="5112765" y="4498914"/>
                  </a:lnTo>
                  <a:lnTo>
                    <a:pt x="5091715" y="4569119"/>
                  </a:lnTo>
                  <a:cubicBezTo>
                    <a:pt x="5085221" y="4592297"/>
                    <a:pt x="5076823" y="4616482"/>
                    <a:pt x="5068985" y="4640220"/>
                  </a:cubicBezTo>
                  <a:cubicBezTo>
                    <a:pt x="5060699" y="4664182"/>
                    <a:pt x="5053981" y="4687807"/>
                    <a:pt x="5043904" y="4712105"/>
                  </a:cubicBezTo>
                  <a:lnTo>
                    <a:pt x="5015799" y="4784438"/>
                  </a:lnTo>
                  <a:cubicBezTo>
                    <a:pt x="5005274" y="4808511"/>
                    <a:pt x="4993965" y="4832473"/>
                    <a:pt x="4982880" y="4856435"/>
                  </a:cubicBezTo>
                  <a:cubicBezTo>
                    <a:pt x="4936524" y="4951273"/>
                    <a:pt x="4881099" y="5044096"/>
                    <a:pt x="4817276" y="5125275"/>
                  </a:cubicBezTo>
                  <a:cubicBezTo>
                    <a:pt x="4755244" y="5208805"/>
                    <a:pt x="4686943" y="5282817"/>
                    <a:pt x="4618753" y="5355374"/>
                  </a:cubicBezTo>
                  <a:cubicBezTo>
                    <a:pt x="4602069" y="5374073"/>
                    <a:pt x="4584154" y="5391092"/>
                    <a:pt x="4566575" y="5408560"/>
                  </a:cubicBezTo>
                  <a:lnTo>
                    <a:pt x="4513837" y="5461186"/>
                  </a:lnTo>
                  <a:cubicBezTo>
                    <a:pt x="4496593" y="5479101"/>
                    <a:pt x="4477894" y="5495560"/>
                    <a:pt x="4459531" y="5512580"/>
                  </a:cubicBezTo>
                  <a:lnTo>
                    <a:pt x="4404554" y="5563526"/>
                  </a:lnTo>
                  <a:cubicBezTo>
                    <a:pt x="4386527" y="5580770"/>
                    <a:pt x="4366932" y="5596670"/>
                    <a:pt x="4348009" y="5613017"/>
                  </a:cubicBezTo>
                  <a:lnTo>
                    <a:pt x="4290568" y="5661948"/>
                  </a:lnTo>
                  <a:lnTo>
                    <a:pt x="4276124" y="5674153"/>
                  </a:lnTo>
                  <a:lnTo>
                    <a:pt x="4261120" y="5685798"/>
                  </a:lnTo>
                  <a:lnTo>
                    <a:pt x="4231112" y="5708976"/>
                  </a:lnTo>
                  <a:lnTo>
                    <a:pt x="4170984" y="5755443"/>
                  </a:lnTo>
                  <a:cubicBezTo>
                    <a:pt x="4130227" y="5785563"/>
                    <a:pt x="4087790" y="5813892"/>
                    <a:pt x="4046025" y="5843228"/>
                  </a:cubicBezTo>
                  <a:cubicBezTo>
                    <a:pt x="4002917" y="5870437"/>
                    <a:pt x="3959248" y="5897309"/>
                    <a:pt x="3915356" y="5923735"/>
                  </a:cubicBezTo>
                  <a:cubicBezTo>
                    <a:pt x="3737659" y="6026299"/>
                    <a:pt x="3544847" y="6106022"/>
                    <a:pt x="3346323" y="6158872"/>
                  </a:cubicBezTo>
                  <a:cubicBezTo>
                    <a:pt x="3147800" y="6211946"/>
                    <a:pt x="2944462" y="6239714"/>
                    <a:pt x="2743476" y="6247328"/>
                  </a:cubicBezTo>
                  <a:lnTo>
                    <a:pt x="2668120" y="6249344"/>
                  </a:lnTo>
                  <a:lnTo>
                    <a:pt x="2630498" y="6250127"/>
                  </a:lnTo>
                  <a:lnTo>
                    <a:pt x="2592988" y="6249568"/>
                  </a:lnTo>
                  <a:lnTo>
                    <a:pt x="2518080" y="6247777"/>
                  </a:lnTo>
                  <a:cubicBezTo>
                    <a:pt x="2493110" y="6247105"/>
                    <a:pt x="2468365" y="6246881"/>
                    <a:pt x="2442948" y="6244529"/>
                  </a:cubicBezTo>
                  <a:cubicBezTo>
                    <a:pt x="2392337" y="6240722"/>
                    <a:pt x="2341950" y="6237699"/>
                    <a:pt x="2291676" y="6232213"/>
                  </a:cubicBezTo>
                  <a:lnTo>
                    <a:pt x="2141412" y="6212394"/>
                  </a:lnTo>
                  <a:lnTo>
                    <a:pt x="1992715" y="6184961"/>
                  </a:lnTo>
                  <a:cubicBezTo>
                    <a:pt x="1943561" y="6173988"/>
                    <a:pt x="1894630" y="6162231"/>
                    <a:pt x="1845811" y="6151034"/>
                  </a:cubicBezTo>
                  <a:cubicBezTo>
                    <a:pt x="1797215" y="6138829"/>
                    <a:pt x="1749180" y="6123938"/>
                    <a:pt x="1701033" y="6110724"/>
                  </a:cubicBezTo>
                  <a:cubicBezTo>
                    <a:pt x="1676847" y="6104566"/>
                    <a:pt x="1653334" y="6095833"/>
                    <a:pt x="1629484" y="6088219"/>
                  </a:cubicBezTo>
                  <a:lnTo>
                    <a:pt x="1558383" y="6064929"/>
                  </a:lnTo>
                  <a:cubicBezTo>
                    <a:pt x="1369713" y="6000210"/>
                    <a:pt x="1186978" y="5921271"/>
                    <a:pt x="1011968" y="5828896"/>
                  </a:cubicBezTo>
                  <a:cubicBezTo>
                    <a:pt x="837071" y="5736408"/>
                    <a:pt x="668556" y="5631940"/>
                    <a:pt x="511237" y="5512356"/>
                  </a:cubicBezTo>
                  <a:cubicBezTo>
                    <a:pt x="471152" y="5483468"/>
                    <a:pt x="433642" y="5451220"/>
                    <a:pt x="395572" y="5419757"/>
                  </a:cubicBezTo>
                  <a:cubicBezTo>
                    <a:pt x="356831" y="5388965"/>
                    <a:pt x="321112" y="5354926"/>
                    <a:pt x="284722" y="5321559"/>
                  </a:cubicBezTo>
                  <a:lnTo>
                    <a:pt x="257513" y="5296477"/>
                  </a:lnTo>
                  <a:lnTo>
                    <a:pt x="243853" y="5283937"/>
                  </a:lnTo>
                  <a:lnTo>
                    <a:pt x="230752" y="5270836"/>
                  </a:lnTo>
                  <a:lnTo>
                    <a:pt x="178574" y="5218322"/>
                  </a:lnTo>
                  <a:cubicBezTo>
                    <a:pt x="161331" y="5200631"/>
                    <a:pt x="143191" y="5183948"/>
                    <a:pt x="126508" y="5165584"/>
                  </a:cubicBezTo>
                  <a:lnTo>
                    <a:pt x="76345" y="5111167"/>
                  </a:lnTo>
                  <a:cubicBezTo>
                    <a:pt x="59774" y="5092916"/>
                    <a:pt x="42530" y="5075112"/>
                    <a:pt x="26407" y="5056413"/>
                  </a:cubicBezTo>
                  <a:lnTo>
                    <a:pt x="0" y="5024776"/>
                  </a:lnTo>
                  <a:lnTo>
                    <a:pt x="0" y="4492798"/>
                  </a:lnTo>
                  <a:lnTo>
                    <a:pt x="28534" y="4537879"/>
                  </a:lnTo>
                  <a:cubicBezTo>
                    <a:pt x="41299" y="4556130"/>
                    <a:pt x="54175" y="4574382"/>
                    <a:pt x="66604" y="4592745"/>
                  </a:cubicBezTo>
                  <a:lnTo>
                    <a:pt x="104114" y="4647834"/>
                  </a:lnTo>
                  <a:lnTo>
                    <a:pt x="143751" y="4701580"/>
                  </a:lnTo>
                  <a:cubicBezTo>
                    <a:pt x="156964" y="4719495"/>
                    <a:pt x="169728" y="4737746"/>
                    <a:pt x="182717" y="4755773"/>
                  </a:cubicBezTo>
                  <a:lnTo>
                    <a:pt x="223810" y="4808399"/>
                  </a:lnTo>
                  <a:lnTo>
                    <a:pt x="264679" y="4861249"/>
                  </a:lnTo>
                  <a:cubicBezTo>
                    <a:pt x="278563" y="4878717"/>
                    <a:pt x="293455" y="4895288"/>
                    <a:pt x="307788" y="4912420"/>
                  </a:cubicBezTo>
                  <a:lnTo>
                    <a:pt x="351232" y="4963254"/>
                  </a:lnTo>
                  <a:cubicBezTo>
                    <a:pt x="365788" y="4980162"/>
                    <a:pt x="381688" y="4995837"/>
                    <a:pt x="397028" y="5012185"/>
                  </a:cubicBezTo>
                  <a:lnTo>
                    <a:pt x="443496" y="5060444"/>
                  </a:lnTo>
                  <a:lnTo>
                    <a:pt x="455140" y="5072537"/>
                  </a:lnTo>
                  <a:lnTo>
                    <a:pt x="467345" y="5083958"/>
                  </a:lnTo>
                  <a:lnTo>
                    <a:pt x="491755" y="5106912"/>
                  </a:lnTo>
                  <a:lnTo>
                    <a:pt x="540686" y="5152819"/>
                  </a:lnTo>
                  <a:lnTo>
                    <a:pt x="552890" y="5164353"/>
                  </a:lnTo>
                  <a:lnTo>
                    <a:pt x="565655" y="5175214"/>
                  </a:lnTo>
                  <a:lnTo>
                    <a:pt x="591072" y="5197048"/>
                  </a:lnTo>
                  <a:cubicBezTo>
                    <a:pt x="624999" y="5226160"/>
                    <a:pt x="658366" y="5256056"/>
                    <a:pt x="694197" y="5283041"/>
                  </a:cubicBezTo>
                  <a:cubicBezTo>
                    <a:pt x="834272" y="5394675"/>
                    <a:pt x="985207" y="5493881"/>
                    <a:pt x="1146221" y="5573716"/>
                  </a:cubicBezTo>
                  <a:cubicBezTo>
                    <a:pt x="1307122" y="5653774"/>
                    <a:pt x="1476869" y="5715918"/>
                    <a:pt x="1650982" y="5758130"/>
                  </a:cubicBezTo>
                  <a:lnTo>
                    <a:pt x="1716485" y="5772798"/>
                  </a:lnTo>
                  <a:cubicBezTo>
                    <a:pt x="1738431" y="5777390"/>
                    <a:pt x="1759929" y="5783100"/>
                    <a:pt x="1782211" y="5786235"/>
                  </a:cubicBezTo>
                  <a:lnTo>
                    <a:pt x="1848386" y="5796984"/>
                  </a:lnTo>
                  <a:lnTo>
                    <a:pt x="1881417" y="5802359"/>
                  </a:lnTo>
                  <a:cubicBezTo>
                    <a:pt x="1892390" y="5804151"/>
                    <a:pt x="1903363" y="5806054"/>
                    <a:pt x="1914560" y="5807061"/>
                  </a:cubicBezTo>
                  <a:cubicBezTo>
                    <a:pt x="1959012" y="5811765"/>
                    <a:pt x="2003241" y="5817251"/>
                    <a:pt x="2047469" y="5821282"/>
                  </a:cubicBezTo>
                  <a:lnTo>
                    <a:pt x="2180601" y="5828896"/>
                  </a:lnTo>
                  <a:lnTo>
                    <a:pt x="2313622" y="5830463"/>
                  </a:lnTo>
                  <a:cubicBezTo>
                    <a:pt x="2335680" y="5830799"/>
                    <a:pt x="2357962" y="5829008"/>
                    <a:pt x="2380021" y="5828448"/>
                  </a:cubicBezTo>
                  <a:lnTo>
                    <a:pt x="2446195" y="5826433"/>
                  </a:lnTo>
                  <a:cubicBezTo>
                    <a:pt x="2468029" y="5826208"/>
                    <a:pt x="2490647" y="5824193"/>
                    <a:pt x="2513041" y="5822737"/>
                  </a:cubicBezTo>
                  <a:lnTo>
                    <a:pt x="2580111" y="5818258"/>
                  </a:lnTo>
                  <a:lnTo>
                    <a:pt x="2613590" y="5816355"/>
                  </a:lnTo>
                  <a:lnTo>
                    <a:pt x="2646845" y="5813108"/>
                  </a:lnTo>
                  <a:cubicBezTo>
                    <a:pt x="2669016" y="5810869"/>
                    <a:pt x="2691074" y="5808741"/>
                    <a:pt x="2713244" y="5806838"/>
                  </a:cubicBezTo>
                  <a:cubicBezTo>
                    <a:pt x="2889933" y="5789371"/>
                    <a:pt x="3062815" y="5762050"/>
                    <a:pt x="3230882" y="5721292"/>
                  </a:cubicBezTo>
                  <a:cubicBezTo>
                    <a:pt x="3398837" y="5680423"/>
                    <a:pt x="3562426" y="5626902"/>
                    <a:pt x="3720416" y="5556472"/>
                  </a:cubicBezTo>
                  <a:cubicBezTo>
                    <a:pt x="3759381" y="5537997"/>
                    <a:pt x="3798347" y="5518962"/>
                    <a:pt x="3837425" y="5499927"/>
                  </a:cubicBezTo>
                  <a:cubicBezTo>
                    <a:pt x="3875271" y="5478765"/>
                    <a:pt x="3913900" y="5458610"/>
                    <a:pt x="3951634" y="5436552"/>
                  </a:cubicBezTo>
                  <a:lnTo>
                    <a:pt x="4007284" y="5401841"/>
                  </a:lnTo>
                  <a:lnTo>
                    <a:pt x="4035164" y="5384374"/>
                  </a:lnTo>
                  <a:lnTo>
                    <a:pt x="4049049" y="5375640"/>
                  </a:lnTo>
                  <a:lnTo>
                    <a:pt x="4062485" y="5366123"/>
                  </a:lnTo>
                  <a:lnTo>
                    <a:pt x="4116567" y="5328277"/>
                  </a:lnTo>
                  <a:cubicBezTo>
                    <a:pt x="4134594" y="5315624"/>
                    <a:pt x="4152957" y="5303420"/>
                    <a:pt x="4169976" y="5289199"/>
                  </a:cubicBezTo>
                  <a:lnTo>
                    <a:pt x="4222042" y="5247994"/>
                  </a:lnTo>
                  <a:cubicBezTo>
                    <a:pt x="4239398" y="5234222"/>
                    <a:pt x="4256865" y="5220562"/>
                    <a:pt x="4273213" y="5205558"/>
                  </a:cubicBezTo>
                  <a:lnTo>
                    <a:pt x="4323151" y="5161329"/>
                  </a:lnTo>
                  <a:cubicBezTo>
                    <a:pt x="4339611" y="5146437"/>
                    <a:pt x="4356631" y="5131881"/>
                    <a:pt x="4371971" y="5116093"/>
                  </a:cubicBezTo>
                  <a:cubicBezTo>
                    <a:pt x="4435457" y="5054398"/>
                    <a:pt x="4496258" y="4991135"/>
                    <a:pt x="4546868" y="4924400"/>
                  </a:cubicBezTo>
                  <a:cubicBezTo>
                    <a:pt x="4600054" y="4858450"/>
                    <a:pt x="4640699" y="4788916"/>
                    <a:pt x="4675634" y="4715352"/>
                  </a:cubicBezTo>
                  <a:lnTo>
                    <a:pt x="4700155" y="4659255"/>
                  </a:lnTo>
                  <a:lnTo>
                    <a:pt x="4721206" y="4600135"/>
                  </a:lnTo>
                  <a:cubicBezTo>
                    <a:pt x="4728707" y="4580988"/>
                    <a:pt x="4733970" y="4559266"/>
                    <a:pt x="4740465" y="4538887"/>
                  </a:cubicBezTo>
                  <a:cubicBezTo>
                    <a:pt x="4746623" y="4518061"/>
                    <a:pt x="4753005" y="4497906"/>
                    <a:pt x="4758492" y="4475848"/>
                  </a:cubicBezTo>
                  <a:cubicBezTo>
                    <a:pt x="4803168" y="4303637"/>
                    <a:pt x="4840902" y="4115080"/>
                    <a:pt x="4891288" y="3930329"/>
                  </a:cubicBezTo>
                  <a:cubicBezTo>
                    <a:pt x="4940891" y="3744906"/>
                    <a:pt x="5000235" y="3562059"/>
                    <a:pt x="5066298" y="3382235"/>
                  </a:cubicBezTo>
                  <a:cubicBezTo>
                    <a:pt x="5124186" y="3226932"/>
                    <a:pt x="5154530" y="3064015"/>
                    <a:pt x="5156994" y="2898635"/>
                  </a:cubicBezTo>
                  <a:cubicBezTo>
                    <a:pt x="5159681" y="2733255"/>
                    <a:pt x="5132920" y="2565636"/>
                    <a:pt x="5083317" y="2402047"/>
                  </a:cubicBezTo>
                  <a:cubicBezTo>
                    <a:pt x="5033938" y="2238123"/>
                    <a:pt x="4960150" y="2079013"/>
                    <a:pt x="4871022" y="1926958"/>
                  </a:cubicBezTo>
                  <a:cubicBezTo>
                    <a:pt x="4826570" y="1850818"/>
                    <a:pt x="4777415" y="1776918"/>
                    <a:pt x="4727028" y="1703577"/>
                  </a:cubicBezTo>
                  <a:cubicBezTo>
                    <a:pt x="4676418" y="1630349"/>
                    <a:pt x="4622784" y="1558464"/>
                    <a:pt x="4563776" y="1490834"/>
                  </a:cubicBezTo>
                  <a:cubicBezTo>
                    <a:pt x="4503647" y="1423764"/>
                    <a:pt x="4439041" y="1359157"/>
                    <a:pt x="4370291" y="1300596"/>
                  </a:cubicBezTo>
                  <a:cubicBezTo>
                    <a:pt x="4336812" y="1270141"/>
                    <a:pt x="4301541" y="1242148"/>
                    <a:pt x="4266046" y="1214491"/>
                  </a:cubicBezTo>
                  <a:cubicBezTo>
                    <a:pt x="4248355" y="1200607"/>
                    <a:pt x="4230776" y="1186611"/>
                    <a:pt x="4212973" y="1173062"/>
                  </a:cubicBezTo>
                  <a:cubicBezTo>
                    <a:pt x="4194722" y="1160074"/>
                    <a:pt x="4176359" y="1147197"/>
                    <a:pt x="4157995" y="1134545"/>
                  </a:cubicBezTo>
                  <a:cubicBezTo>
                    <a:pt x="4011426" y="1031980"/>
                    <a:pt x="3855004" y="948562"/>
                    <a:pt x="3697126" y="881044"/>
                  </a:cubicBezTo>
                  <a:lnTo>
                    <a:pt x="3637670" y="856747"/>
                  </a:lnTo>
                  <a:lnTo>
                    <a:pt x="3608222" y="844318"/>
                  </a:lnTo>
                  <a:cubicBezTo>
                    <a:pt x="3598480" y="840063"/>
                    <a:pt x="3588179" y="837040"/>
                    <a:pt x="3578214" y="833457"/>
                  </a:cubicBezTo>
                  <a:lnTo>
                    <a:pt x="3518309" y="812294"/>
                  </a:lnTo>
                  <a:cubicBezTo>
                    <a:pt x="3513383" y="810503"/>
                    <a:pt x="3508344" y="808823"/>
                    <a:pt x="3503417" y="806920"/>
                  </a:cubicBezTo>
                  <a:cubicBezTo>
                    <a:pt x="3498603" y="804792"/>
                    <a:pt x="3494236" y="801993"/>
                    <a:pt x="3489533" y="799642"/>
                  </a:cubicBezTo>
                  <a:cubicBezTo>
                    <a:pt x="3480240" y="794827"/>
                    <a:pt x="3470498" y="791020"/>
                    <a:pt x="3460869" y="787101"/>
                  </a:cubicBezTo>
                  <a:lnTo>
                    <a:pt x="3402980" y="763475"/>
                  </a:lnTo>
                  <a:lnTo>
                    <a:pt x="3374092" y="751606"/>
                  </a:lnTo>
                  <a:cubicBezTo>
                    <a:pt x="3364462" y="747688"/>
                    <a:pt x="3354945" y="743433"/>
                    <a:pt x="3344980" y="740409"/>
                  </a:cubicBezTo>
                  <a:lnTo>
                    <a:pt x="3226627" y="700772"/>
                  </a:lnTo>
                  <a:cubicBezTo>
                    <a:pt x="3067405" y="652849"/>
                    <a:pt x="2902697" y="625192"/>
                    <a:pt x="2735750" y="614667"/>
                  </a:cubicBezTo>
                  <a:cubicBezTo>
                    <a:pt x="2714811" y="613435"/>
                    <a:pt x="2694209" y="610860"/>
                    <a:pt x="2673158" y="610412"/>
                  </a:cubicBezTo>
                  <a:lnTo>
                    <a:pt x="2610119" y="609628"/>
                  </a:lnTo>
                  <a:lnTo>
                    <a:pt x="2547080" y="608620"/>
                  </a:lnTo>
                  <a:cubicBezTo>
                    <a:pt x="2536443" y="608173"/>
                    <a:pt x="2526365" y="608397"/>
                    <a:pt x="2516400" y="608844"/>
                  </a:cubicBezTo>
                  <a:lnTo>
                    <a:pt x="2486280" y="609740"/>
                  </a:lnTo>
                  <a:cubicBezTo>
                    <a:pt x="2466125" y="609852"/>
                    <a:pt x="2446307" y="611868"/>
                    <a:pt x="2426376" y="613099"/>
                  </a:cubicBezTo>
                  <a:cubicBezTo>
                    <a:pt x="2406333" y="613995"/>
                    <a:pt x="2386627" y="616458"/>
                    <a:pt x="2366920" y="618474"/>
                  </a:cubicBezTo>
                  <a:cubicBezTo>
                    <a:pt x="2357066" y="619482"/>
                    <a:pt x="2347101" y="620153"/>
                    <a:pt x="2337248" y="621497"/>
                  </a:cubicBezTo>
                  <a:lnTo>
                    <a:pt x="2307800" y="625528"/>
                  </a:lnTo>
                  <a:lnTo>
                    <a:pt x="2278351" y="629559"/>
                  </a:lnTo>
                  <a:lnTo>
                    <a:pt x="2249127" y="634710"/>
                  </a:lnTo>
                  <a:cubicBezTo>
                    <a:pt x="2093377" y="661918"/>
                    <a:pt x="1942329" y="710849"/>
                    <a:pt x="1796096" y="781726"/>
                  </a:cubicBezTo>
                  <a:cubicBezTo>
                    <a:pt x="1649751" y="852268"/>
                    <a:pt x="1508892" y="944307"/>
                    <a:pt x="1370833" y="1048663"/>
                  </a:cubicBezTo>
                  <a:cubicBezTo>
                    <a:pt x="1232774" y="1153244"/>
                    <a:pt x="1097290" y="1269917"/>
                    <a:pt x="959790" y="1390844"/>
                  </a:cubicBezTo>
                  <a:lnTo>
                    <a:pt x="749062" y="1577611"/>
                  </a:lnTo>
                  <a:cubicBezTo>
                    <a:pt x="674602" y="1642329"/>
                    <a:pt x="599806" y="1704137"/>
                    <a:pt x="524786" y="1763145"/>
                  </a:cubicBezTo>
                  <a:cubicBezTo>
                    <a:pt x="374858" y="1881498"/>
                    <a:pt x="223810" y="1987422"/>
                    <a:pt x="84071" y="2098496"/>
                  </a:cubicBezTo>
                  <a:lnTo>
                    <a:pt x="0" y="2168094"/>
                  </a:lnTo>
                  <a:lnTo>
                    <a:pt x="0" y="1576676"/>
                  </a:lnTo>
                  <a:lnTo>
                    <a:pt x="174655" y="1387597"/>
                  </a:lnTo>
                  <a:cubicBezTo>
                    <a:pt x="238926" y="1320079"/>
                    <a:pt x="302749" y="1254577"/>
                    <a:pt x="363661" y="1188626"/>
                  </a:cubicBezTo>
                  <a:lnTo>
                    <a:pt x="458052" y="1086397"/>
                  </a:lnTo>
                  <a:cubicBezTo>
                    <a:pt x="490635" y="1051351"/>
                    <a:pt x="523666" y="1016416"/>
                    <a:pt x="557257" y="981593"/>
                  </a:cubicBezTo>
                  <a:cubicBezTo>
                    <a:pt x="691510" y="842414"/>
                    <a:pt x="835055" y="705699"/>
                    <a:pt x="994165" y="578389"/>
                  </a:cubicBezTo>
                  <a:cubicBezTo>
                    <a:pt x="1152939" y="451190"/>
                    <a:pt x="1328060" y="333398"/>
                    <a:pt x="1520873" y="237215"/>
                  </a:cubicBezTo>
                  <a:cubicBezTo>
                    <a:pt x="1713238" y="141033"/>
                    <a:pt x="1924302" y="68028"/>
                    <a:pt x="2141748" y="31190"/>
                  </a:cubicBezTo>
                  <a:lnTo>
                    <a:pt x="2182505" y="24360"/>
                  </a:lnTo>
                  <a:cubicBezTo>
                    <a:pt x="2196165" y="22344"/>
                    <a:pt x="2209826" y="20665"/>
                    <a:pt x="2223374" y="18873"/>
                  </a:cubicBezTo>
                  <a:lnTo>
                    <a:pt x="2264355" y="13611"/>
                  </a:lnTo>
                  <a:cubicBezTo>
                    <a:pt x="2278015" y="11931"/>
                    <a:pt x="2291676" y="10924"/>
                    <a:pt x="2305336" y="9580"/>
                  </a:cubicBezTo>
                  <a:cubicBezTo>
                    <a:pt x="2332657" y="7229"/>
                    <a:pt x="2360090" y="4653"/>
                    <a:pt x="2387410" y="3645"/>
                  </a:cubicBezTo>
                  <a:cubicBezTo>
                    <a:pt x="2414731" y="2414"/>
                    <a:pt x="2442164" y="510"/>
                    <a:pt x="2469373" y="622"/>
                  </a:cubicBezTo>
                  <a:close/>
                </a:path>
              </a:pathLst>
            </a:custGeom>
            <a:gradFill>
              <a:gsLst>
                <a:gs pos="37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67C4629D-4AB7-48D4-A61B-1AE1837A78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646908" cy="6130481"/>
            </a:xfrm>
            <a:custGeom>
              <a:avLst/>
              <a:gdLst>
                <a:gd name="connsiteX0" fmla="*/ 2616837 w 5646908"/>
                <a:gd name="connsiteY0" fmla="*/ 0 h 6130481"/>
                <a:gd name="connsiteX1" fmla="*/ 4918721 w 5646908"/>
                <a:gd name="connsiteY1" fmla="*/ 1134258 h 6130481"/>
                <a:gd name="connsiteX2" fmla="*/ 5539036 w 5646908"/>
                <a:gd name="connsiteY2" fmla="*/ 3362353 h 6130481"/>
                <a:gd name="connsiteX3" fmla="*/ 4712024 w 5646908"/>
                <a:gd name="connsiteY3" fmla="*/ 5293280 h 6130481"/>
                <a:gd name="connsiteX4" fmla="*/ 2547864 w 5646908"/>
                <a:gd name="connsiteY4" fmla="*/ 6130481 h 6130481"/>
                <a:gd name="connsiteX5" fmla="*/ 263223 w 5646908"/>
                <a:gd name="connsiteY5" fmla="*/ 5212325 h 6130481"/>
                <a:gd name="connsiteX6" fmla="*/ 49974 w 5646908"/>
                <a:gd name="connsiteY6" fmla="*/ 4985345 h 6130481"/>
                <a:gd name="connsiteX7" fmla="*/ 0 w 5646908"/>
                <a:gd name="connsiteY7" fmla="*/ 4920618 h 6130481"/>
                <a:gd name="connsiteX8" fmla="*/ 0 w 5646908"/>
                <a:gd name="connsiteY8" fmla="*/ 3760303 h 6130481"/>
                <a:gd name="connsiteX9" fmla="*/ 80488 w 5646908"/>
                <a:gd name="connsiteY9" fmla="*/ 3974159 h 6130481"/>
                <a:gd name="connsiteX10" fmla="*/ 664748 w 5646908"/>
                <a:gd name="connsiteY10" fmla="*/ 4813600 h 6130481"/>
                <a:gd name="connsiteX11" fmla="*/ 2548087 w 5646908"/>
                <a:gd name="connsiteY11" fmla="*/ 5570406 h 6130481"/>
                <a:gd name="connsiteX12" fmla="*/ 3536561 w 5646908"/>
                <a:gd name="connsiteY12" fmla="*/ 5407153 h 6130481"/>
                <a:gd name="connsiteX13" fmla="*/ 4308035 w 5646908"/>
                <a:gd name="connsiteY13" fmla="*/ 4897241 h 6130481"/>
                <a:gd name="connsiteX14" fmla="*/ 4569038 w 5646908"/>
                <a:gd name="connsiteY14" fmla="*/ 4564802 h 6130481"/>
                <a:gd name="connsiteX15" fmla="*/ 4699147 w 5646908"/>
                <a:gd name="connsiteY15" fmla="*/ 4149952 h 6130481"/>
                <a:gd name="connsiteX16" fmla="*/ 5003034 w 5646908"/>
                <a:gd name="connsiteY16" fmla="*/ 3168421 h 6130481"/>
                <a:gd name="connsiteX17" fmla="*/ 4994189 w 5646908"/>
                <a:gd name="connsiteY17" fmla="*/ 2321590 h 6130481"/>
                <a:gd name="connsiteX18" fmla="*/ 4487860 w 5646908"/>
                <a:gd name="connsiteY18" fmla="*/ 1501856 h 6130481"/>
                <a:gd name="connsiteX19" fmla="*/ 3640469 w 5646908"/>
                <a:gd name="connsiteY19" fmla="*/ 808425 h 6130481"/>
                <a:gd name="connsiteX20" fmla="*/ 2616837 w 5646908"/>
                <a:gd name="connsiteY20" fmla="*/ 559851 h 6130481"/>
                <a:gd name="connsiteX21" fmla="*/ 1762952 w 5646908"/>
                <a:gd name="connsiteY21" fmla="*/ 812008 h 6130481"/>
                <a:gd name="connsiteX22" fmla="*/ 939635 w 5646908"/>
                <a:gd name="connsiteY22" fmla="*/ 1502976 h 6130481"/>
                <a:gd name="connsiteX23" fmla="*/ 585250 w 5646908"/>
                <a:gd name="connsiteY23" fmla="*/ 1831049 h 6130481"/>
                <a:gd name="connsiteX24" fmla="*/ 40403 w 5646908"/>
                <a:gd name="connsiteY24" fmla="*/ 2389556 h 6130481"/>
                <a:gd name="connsiteX25" fmla="*/ 0 w 5646908"/>
                <a:gd name="connsiteY25" fmla="*/ 2456747 h 6130481"/>
                <a:gd name="connsiteX26" fmla="*/ 0 w 5646908"/>
                <a:gd name="connsiteY26" fmla="*/ 1601114 h 6130481"/>
                <a:gd name="connsiteX27" fmla="*/ 93200 w 5646908"/>
                <a:gd name="connsiteY27" fmla="*/ 1513741 h 6130481"/>
                <a:gd name="connsiteX28" fmla="*/ 535423 w 5646908"/>
                <a:gd name="connsiteY28" fmla="*/ 1107273 h 6130481"/>
                <a:gd name="connsiteX29" fmla="*/ 2616837 w 5646908"/>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646908" h="6130481">
                  <a:moveTo>
                    <a:pt x="2616837" y="0"/>
                  </a:moveTo>
                  <a:cubicBezTo>
                    <a:pt x="3596241" y="0"/>
                    <a:pt x="4322479" y="463445"/>
                    <a:pt x="4918721" y="1134258"/>
                  </a:cubicBezTo>
                  <a:cubicBezTo>
                    <a:pt x="5416317" y="1694109"/>
                    <a:pt x="5857703" y="2516643"/>
                    <a:pt x="5539036" y="3362353"/>
                  </a:cubicBezTo>
                  <a:cubicBezTo>
                    <a:pt x="5111758" y="4496612"/>
                    <a:pt x="5300763" y="4716633"/>
                    <a:pt x="4712024" y="5293280"/>
                  </a:cubicBezTo>
                  <a:cubicBezTo>
                    <a:pt x="4123284" y="5869926"/>
                    <a:pt x="3446201" y="6130481"/>
                    <a:pt x="2547864" y="6130481"/>
                  </a:cubicBezTo>
                  <a:cubicBezTo>
                    <a:pt x="1657476" y="6130481"/>
                    <a:pt x="850619" y="5780127"/>
                    <a:pt x="263223" y="5212325"/>
                  </a:cubicBezTo>
                  <a:cubicBezTo>
                    <a:pt x="188497" y="5140091"/>
                    <a:pt x="117321" y="5064339"/>
                    <a:pt x="49974" y="4985345"/>
                  </a:cubicBezTo>
                  <a:lnTo>
                    <a:pt x="0" y="4920618"/>
                  </a:lnTo>
                  <a:lnTo>
                    <a:pt x="0" y="3760303"/>
                  </a:lnTo>
                  <a:lnTo>
                    <a:pt x="80488" y="3974159"/>
                  </a:lnTo>
                  <a:cubicBezTo>
                    <a:pt x="217875" y="4289243"/>
                    <a:pt x="414383" y="4571632"/>
                    <a:pt x="664748" y="4813600"/>
                  </a:cubicBezTo>
                  <a:cubicBezTo>
                    <a:pt x="1169734" y="5301566"/>
                    <a:pt x="1838644" y="5570406"/>
                    <a:pt x="2548087" y="5570406"/>
                  </a:cubicBezTo>
                  <a:cubicBezTo>
                    <a:pt x="2928786" y="5570406"/>
                    <a:pt x="3252156" y="5516996"/>
                    <a:pt x="3536561" y="5407153"/>
                  </a:cubicBezTo>
                  <a:cubicBezTo>
                    <a:pt x="3815366" y="5299438"/>
                    <a:pt x="4067747" y="5132603"/>
                    <a:pt x="4308035" y="4897241"/>
                  </a:cubicBezTo>
                  <a:cubicBezTo>
                    <a:pt x="4475095" y="4733653"/>
                    <a:pt x="4533767" y="4637358"/>
                    <a:pt x="4569038" y="4564802"/>
                  </a:cubicBezTo>
                  <a:cubicBezTo>
                    <a:pt x="4619313" y="4461453"/>
                    <a:pt x="4652792" y="4330784"/>
                    <a:pt x="4699147" y="4149952"/>
                  </a:cubicBezTo>
                  <a:cubicBezTo>
                    <a:pt x="4758491" y="3918846"/>
                    <a:pt x="4839558" y="3602194"/>
                    <a:pt x="5003034" y="3168421"/>
                  </a:cubicBezTo>
                  <a:cubicBezTo>
                    <a:pt x="5103024" y="2902940"/>
                    <a:pt x="5100112" y="2626037"/>
                    <a:pt x="4994189" y="2321590"/>
                  </a:cubicBezTo>
                  <a:cubicBezTo>
                    <a:pt x="4900470" y="2052526"/>
                    <a:pt x="4725460" y="1769129"/>
                    <a:pt x="4487860" y="1501856"/>
                  </a:cubicBezTo>
                  <a:cubicBezTo>
                    <a:pt x="4210285" y="1189683"/>
                    <a:pt x="3933047" y="962832"/>
                    <a:pt x="3640469" y="808425"/>
                  </a:cubicBezTo>
                  <a:cubicBezTo>
                    <a:pt x="3323369" y="641141"/>
                    <a:pt x="2988578" y="559851"/>
                    <a:pt x="2616837" y="559851"/>
                  </a:cubicBezTo>
                  <a:cubicBezTo>
                    <a:pt x="2315413" y="559851"/>
                    <a:pt x="2044110" y="640134"/>
                    <a:pt x="1762952" y="812008"/>
                  </a:cubicBezTo>
                  <a:cubicBezTo>
                    <a:pt x="1472838" y="989593"/>
                    <a:pt x="1197167" y="1250707"/>
                    <a:pt x="939635" y="1502976"/>
                  </a:cubicBezTo>
                  <a:cubicBezTo>
                    <a:pt x="819379" y="1620769"/>
                    <a:pt x="700355" y="1727700"/>
                    <a:pt x="585250" y="1831049"/>
                  </a:cubicBezTo>
                  <a:cubicBezTo>
                    <a:pt x="362317" y="2031140"/>
                    <a:pt x="169840" y="2204022"/>
                    <a:pt x="40403" y="2389556"/>
                  </a:cubicBezTo>
                  <a:lnTo>
                    <a:pt x="0" y="2456747"/>
                  </a:lnTo>
                  <a:lnTo>
                    <a:pt x="0" y="1601114"/>
                  </a:lnTo>
                  <a:lnTo>
                    <a:pt x="93200" y="1513741"/>
                  </a:lnTo>
                  <a:cubicBezTo>
                    <a:pt x="237107" y="1383294"/>
                    <a:pt x="388238" y="1251435"/>
                    <a:pt x="535423" y="1107273"/>
                  </a:cubicBezTo>
                  <a:cubicBezTo>
                    <a:pt x="1124050" y="530627"/>
                    <a:pt x="1718500" y="0"/>
                    <a:pt x="2616837" y="0"/>
                  </a:cubicBezTo>
                  <a:close/>
                </a:path>
              </a:pathLst>
            </a:custGeom>
            <a:gradFill>
              <a:gsLst>
                <a:gs pos="2000">
                  <a:schemeClr val="bg1">
                    <a:alpha val="10000"/>
                  </a:schemeClr>
                </a:gs>
                <a:gs pos="54000">
                  <a:schemeClr val="accent6">
                    <a:alpha val="10000"/>
                  </a:schemeClr>
                </a:gs>
                <a:gs pos="100000">
                  <a:schemeClr val="bg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D1E30050-9FC4-4CC7-8C0B-BF5EFD106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517522" cy="6130481"/>
            </a:xfrm>
            <a:custGeom>
              <a:avLst/>
              <a:gdLst>
                <a:gd name="connsiteX0" fmla="*/ 2549095 w 5517522"/>
                <a:gd name="connsiteY0" fmla="*/ 0 h 6130481"/>
                <a:gd name="connsiteX1" fmla="*/ 4804175 w 5517522"/>
                <a:gd name="connsiteY1" fmla="*/ 1134258 h 6130481"/>
                <a:gd name="connsiteX2" fmla="*/ 5411838 w 5517522"/>
                <a:gd name="connsiteY2" fmla="*/ 3362353 h 6130481"/>
                <a:gd name="connsiteX3" fmla="*/ 4601621 w 5517522"/>
                <a:gd name="connsiteY3" fmla="*/ 5293280 h 6130481"/>
                <a:gd name="connsiteX4" fmla="*/ 2481577 w 5517522"/>
                <a:gd name="connsiteY4" fmla="*/ 6130481 h 6130481"/>
                <a:gd name="connsiteX5" fmla="*/ 243517 w 5517522"/>
                <a:gd name="connsiteY5" fmla="*/ 5212325 h 6130481"/>
                <a:gd name="connsiteX6" fmla="*/ 34587 w 5517522"/>
                <a:gd name="connsiteY6" fmla="*/ 4985345 h 6130481"/>
                <a:gd name="connsiteX7" fmla="*/ 0 w 5517522"/>
                <a:gd name="connsiteY7" fmla="*/ 4939620 h 6130481"/>
                <a:gd name="connsiteX8" fmla="*/ 0 w 5517522"/>
                <a:gd name="connsiteY8" fmla="*/ 3335329 h 6130481"/>
                <a:gd name="connsiteX9" fmla="*/ 17141 w 5517522"/>
                <a:gd name="connsiteY9" fmla="*/ 3448738 h 6130481"/>
                <a:gd name="connsiteX10" fmla="*/ 167489 w 5517522"/>
                <a:gd name="connsiteY10" fmla="*/ 3930490 h 6130481"/>
                <a:gd name="connsiteX11" fmla="*/ 715471 w 5517522"/>
                <a:gd name="connsiteY11" fmla="*/ 4734212 h 6130481"/>
                <a:gd name="connsiteX12" fmla="*/ 2481689 w 5517522"/>
                <a:gd name="connsiteY12" fmla="*/ 5458772 h 6130481"/>
                <a:gd name="connsiteX13" fmla="*/ 4126644 w 5517522"/>
                <a:gd name="connsiteY13" fmla="*/ 4818302 h 6130481"/>
                <a:gd name="connsiteX14" fmla="*/ 4360437 w 5517522"/>
                <a:gd name="connsiteY14" fmla="*/ 4516766 h 6130481"/>
                <a:gd name="connsiteX15" fmla="*/ 4480357 w 5517522"/>
                <a:gd name="connsiteY15" fmla="*/ 4122855 h 6130481"/>
                <a:gd name="connsiteX16" fmla="*/ 4781557 w 5517522"/>
                <a:gd name="connsiteY16" fmla="*/ 3129791 h 6130481"/>
                <a:gd name="connsiteX17" fmla="*/ 4771928 w 5517522"/>
                <a:gd name="connsiteY17" fmla="*/ 2357869 h 6130481"/>
                <a:gd name="connsiteX18" fmla="*/ 4297510 w 5517522"/>
                <a:gd name="connsiteY18" fmla="*/ 1575533 h 6130481"/>
                <a:gd name="connsiteX19" fmla="*/ 3498715 w 5517522"/>
                <a:gd name="connsiteY19" fmla="*/ 907071 h 6130481"/>
                <a:gd name="connsiteX20" fmla="*/ 2549095 w 5517522"/>
                <a:gd name="connsiteY20" fmla="*/ 671821 h 6130481"/>
                <a:gd name="connsiteX21" fmla="*/ 985319 w 5517522"/>
                <a:gd name="connsiteY21" fmla="*/ 1582475 h 6130481"/>
                <a:gd name="connsiteX22" fmla="*/ 634628 w 5517522"/>
                <a:gd name="connsiteY22" fmla="*/ 1913907 h 6130481"/>
                <a:gd name="connsiteX23" fmla="*/ 117662 w 5517522"/>
                <a:gd name="connsiteY23" fmla="*/ 2453044 h 6130481"/>
                <a:gd name="connsiteX24" fmla="*/ 2515 w 5517522"/>
                <a:gd name="connsiteY24" fmla="*/ 2685494 h 6130481"/>
                <a:gd name="connsiteX25" fmla="*/ 0 w 5517522"/>
                <a:gd name="connsiteY25" fmla="*/ 2696965 h 6130481"/>
                <a:gd name="connsiteX26" fmla="*/ 0 w 5517522"/>
                <a:gd name="connsiteY26" fmla="*/ 1587383 h 6130481"/>
                <a:gd name="connsiteX27" fmla="*/ 76951 w 5517522"/>
                <a:gd name="connsiteY27" fmla="*/ 1513741 h 6130481"/>
                <a:gd name="connsiteX28" fmla="*/ 510118 w 5517522"/>
                <a:gd name="connsiteY28" fmla="*/ 1107273 h 6130481"/>
                <a:gd name="connsiteX29" fmla="*/ 2549095 w 5517522"/>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522" h="6130481">
                  <a:moveTo>
                    <a:pt x="2549095" y="0"/>
                  </a:moveTo>
                  <a:cubicBezTo>
                    <a:pt x="3508568" y="0"/>
                    <a:pt x="4219915" y="463445"/>
                    <a:pt x="4804175" y="1134258"/>
                  </a:cubicBezTo>
                  <a:cubicBezTo>
                    <a:pt x="5291694" y="1694109"/>
                    <a:pt x="5724011"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335329"/>
                  </a:lnTo>
                  <a:lnTo>
                    <a:pt x="17141" y="3448738"/>
                  </a:lnTo>
                  <a:cubicBezTo>
                    <a:pt x="50676" y="3613558"/>
                    <a:pt x="100867" y="3774516"/>
                    <a:pt x="167489" y="3930490"/>
                  </a:cubicBezTo>
                  <a:cubicBezTo>
                    <a:pt x="296255" y="4232138"/>
                    <a:pt x="480670" y="4502546"/>
                    <a:pt x="715471" y="4734212"/>
                  </a:cubicBezTo>
                  <a:cubicBezTo>
                    <a:pt x="1188993" y="5201464"/>
                    <a:pt x="1816250" y="5458772"/>
                    <a:pt x="2481689" y="5458772"/>
                  </a:cubicBezTo>
                  <a:cubicBezTo>
                    <a:pt x="3185758" y="5458772"/>
                    <a:pt x="3677755" y="5267191"/>
                    <a:pt x="4126644" y="4818302"/>
                  </a:cubicBezTo>
                  <a:cubicBezTo>
                    <a:pt x="4278363" y="4666583"/>
                    <a:pt x="4329982" y="4580701"/>
                    <a:pt x="4360437" y="4516766"/>
                  </a:cubicBezTo>
                  <a:cubicBezTo>
                    <a:pt x="4404890" y="4423495"/>
                    <a:pt x="4436577" y="4297417"/>
                    <a:pt x="4480357" y="4122855"/>
                  </a:cubicBezTo>
                  <a:cubicBezTo>
                    <a:pt x="4539030" y="3889285"/>
                    <a:pt x="4619425" y="3569275"/>
                    <a:pt x="4781557" y="3129791"/>
                  </a:cubicBezTo>
                  <a:cubicBezTo>
                    <a:pt x="4870238" y="2889503"/>
                    <a:pt x="4867103" y="2637010"/>
                    <a:pt x="4771928" y="2357869"/>
                  </a:cubicBezTo>
                  <a:cubicBezTo>
                    <a:pt x="4684815" y="2102465"/>
                    <a:pt x="4520779" y="1831945"/>
                    <a:pt x="4297510" y="1575533"/>
                  </a:cubicBezTo>
                  <a:cubicBezTo>
                    <a:pt x="4034492" y="1273549"/>
                    <a:pt x="3773266" y="1054983"/>
                    <a:pt x="3498715" y="907071"/>
                  </a:cubicBezTo>
                  <a:cubicBezTo>
                    <a:pt x="3204905" y="748745"/>
                    <a:pt x="2894187" y="671821"/>
                    <a:pt x="2549095" y="671821"/>
                  </a:cubicBezTo>
                  <a:cubicBezTo>
                    <a:pt x="1942553" y="671821"/>
                    <a:pt x="1518298" y="1049273"/>
                    <a:pt x="985319" y="1582475"/>
                  </a:cubicBezTo>
                  <a:cubicBezTo>
                    <a:pt x="865735" y="1702059"/>
                    <a:pt x="748278" y="1809774"/>
                    <a:pt x="634628" y="1913907"/>
                  </a:cubicBezTo>
                  <a:cubicBezTo>
                    <a:pt x="421325" y="2109407"/>
                    <a:pt x="237134" y="2278146"/>
                    <a:pt x="117662" y="2453044"/>
                  </a:cubicBezTo>
                  <a:cubicBezTo>
                    <a:pt x="64756" y="2530415"/>
                    <a:pt x="27022" y="2605799"/>
                    <a:pt x="2515" y="2685494"/>
                  </a:cubicBezTo>
                  <a:lnTo>
                    <a:pt x="0" y="2696965"/>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E7E03733-50FD-49A6-B226-40F6A0AD45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76241"/>
              <a:ext cx="5517475" cy="6130481"/>
            </a:xfrm>
            <a:custGeom>
              <a:avLst/>
              <a:gdLst>
                <a:gd name="connsiteX0" fmla="*/ 2549095 w 5517475"/>
                <a:gd name="connsiteY0" fmla="*/ 0 h 6130481"/>
                <a:gd name="connsiteX1" fmla="*/ 4804175 w 5517475"/>
                <a:gd name="connsiteY1" fmla="*/ 1134258 h 6130481"/>
                <a:gd name="connsiteX2" fmla="*/ 5411838 w 5517475"/>
                <a:gd name="connsiteY2" fmla="*/ 3362353 h 6130481"/>
                <a:gd name="connsiteX3" fmla="*/ 4601621 w 5517475"/>
                <a:gd name="connsiteY3" fmla="*/ 5293280 h 6130481"/>
                <a:gd name="connsiteX4" fmla="*/ 2481577 w 5517475"/>
                <a:gd name="connsiteY4" fmla="*/ 6130481 h 6130481"/>
                <a:gd name="connsiteX5" fmla="*/ 243517 w 5517475"/>
                <a:gd name="connsiteY5" fmla="*/ 5212325 h 6130481"/>
                <a:gd name="connsiteX6" fmla="*/ 34587 w 5517475"/>
                <a:gd name="connsiteY6" fmla="*/ 4985345 h 6130481"/>
                <a:gd name="connsiteX7" fmla="*/ 0 w 5517475"/>
                <a:gd name="connsiteY7" fmla="*/ 4939620 h 6130481"/>
                <a:gd name="connsiteX8" fmla="*/ 0 w 5517475"/>
                <a:gd name="connsiteY8" fmla="*/ 3799573 h 6130481"/>
                <a:gd name="connsiteX9" fmla="*/ 64364 w 5517475"/>
                <a:gd name="connsiteY9" fmla="*/ 3974159 h 6130481"/>
                <a:gd name="connsiteX10" fmla="*/ 636644 w 5517475"/>
                <a:gd name="connsiteY10" fmla="*/ 4813600 h 6130481"/>
                <a:gd name="connsiteX11" fmla="*/ 2481577 w 5517475"/>
                <a:gd name="connsiteY11" fmla="*/ 5570406 h 6130481"/>
                <a:gd name="connsiteX12" fmla="*/ 3449896 w 5517475"/>
                <a:gd name="connsiteY12" fmla="*/ 5407153 h 6130481"/>
                <a:gd name="connsiteX13" fmla="*/ 4205695 w 5517475"/>
                <a:gd name="connsiteY13" fmla="*/ 4897241 h 6130481"/>
                <a:gd name="connsiteX14" fmla="*/ 4461434 w 5517475"/>
                <a:gd name="connsiteY14" fmla="*/ 4564802 h 6130481"/>
                <a:gd name="connsiteX15" fmla="*/ 4588969 w 5517475"/>
                <a:gd name="connsiteY15" fmla="*/ 4149952 h 6130481"/>
                <a:gd name="connsiteX16" fmla="*/ 4886585 w 5517475"/>
                <a:gd name="connsiteY16" fmla="*/ 3168421 h 6130481"/>
                <a:gd name="connsiteX17" fmla="*/ 4877964 w 5517475"/>
                <a:gd name="connsiteY17" fmla="*/ 2321590 h 6130481"/>
                <a:gd name="connsiteX18" fmla="*/ 4382048 w 5517475"/>
                <a:gd name="connsiteY18" fmla="*/ 1501856 h 6130481"/>
                <a:gd name="connsiteX19" fmla="*/ 3551900 w 5517475"/>
                <a:gd name="connsiteY19" fmla="*/ 808425 h 6130481"/>
                <a:gd name="connsiteX20" fmla="*/ 2549095 w 5517475"/>
                <a:gd name="connsiteY20" fmla="*/ 559851 h 6130481"/>
                <a:gd name="connsiteX21" fmla="*/ 1712566 w 5517475"/>
                <a:gd name="connsiteY21" fmla="*/ 812008 h 6130481"/>
                <a:gd name="connsiteX22" fmla="*/ 906044 w 5517475"/>
                <a:gd name="connsiteY22" fmla="*/ 1502976 h 6130481"/>
                <a:gd name="connsiteX23" fmla="*/ 558825 w 5517475"/>
                <a:gd name="connsiteY23" fmla="*/ 1831049 h 6130481"/>
                <a:gd name="connsiteX24" fmla="*/ 25063 w 5517475"/>
                <a:gd name="connsiteY24" fmla="*/ 2389556 h 6130481"/>
                <a:gd name="connsiteX25" fmla="*/ 0 w 5517475"/>
                <a:gd name="connsiteY25" fmla="*/ 2432109 h 6130481"/>
                <a:gd name="connsiteX26" fmla="*/ 0 w 5517475"/>
                <a:gd name="connsiteY26" fmla="*/ 1587383 h 6130481"/>
                <a:gd name="connsiteX27" fmla="*/ 76951 w 5517475"/>
                <a:gd name="connsiteY27" fmla="*/ 1513741 h 6130481"/>
                <a:gd name="connsiteX28" fmla="*/ 510118 w 5517475"/>
                <a:gd name="connsiteY28" fmla="*/ 1107273 h 6130481"/>
                <a:gd name="connsiteX29" fmla="*/ 2549095 w 5517475"/>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475" h="6130481">
                  <a:moveTo>
                    <a:pt x="2549095" y="0"/>
                  </a:moveTo>
                  <a:cubicBezTo>
                    <a:pt x="3508568" y="0"/>
                    <a:pt x="4219915" y="463445"/>
                    <a:pt x="4804175" y="1134258"/>
                  </a:cubicBezTo>
                  <a:cubicBezTo>
                    <a:pt x="5291694" y="1694109"/>
                    <a:pt x="5723899"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799573"/>
                  </a:lnTo>
                  <a:lnTo>
                    <a:pt x="64364" y="3974159"/>
                  </a:lnTo>
                  <a:cubicBezTo>
                    <a:pt x="198841" y="4289243"/>
                    <a:pt x="391429" y="4571632"/>
                    <a:pt x="636644" y="4813600"/>
                  </a:cubicBezTo>
                  <a:cubicBezTo>
                    <a:pt x="1131328" y="5301566"/>
                    <a:pt x="1786578" y="5570406"/>
                    <a:pt x="2481577" y="5570406"/>
                  </a:cubicBezTo>
                  <a:cubicBezTo>
                    <a:pt x="2854550" y="5570406"/>
                    <a:pt x="3171314" y="5516996"/>
                    <a:pt x="3449896" y="5407153"/>
                  </a:cubicBezTo>
                  <a:cubicBezTo>
                    <a:pt x="3723103" y="5299438"/>
                    <a:pt x="3970333" y="5132603"/>
                    <a:pt x="4205695" y="4897241"/>
                  </a:cubicBezTo>
                  <a:cubicBezTo>
                    <a:pt x="4369395" y="4733653"/>
                    <a:pt x="4426836" y="4637358"/>
                    <a:pt x="4461434" y="4564802"/>
                  </a:cubicBezTo>
                  <a:cubicBezTo>
                    <a:pt x="4510701" y="4461453"/>
                    <a:pt x="4543509" y="4330784"/>
                    <a:pt x="4588969" y="4149952"/>
                  </a:cubicBezTo>
                  <a:cubicBezTo>
                    <a:pt x="4646969" y="3918846"/>
                    <a:pt x="4726468" y="3602194"/>
                    <a:pt x="4886585" y="3168421"/>
                  </a:cubicBezTo>
                  <a:cubicBezTo>
                    <a:pt x="4984560" y="2902940"/>
                    <a:pt x="4981760" y="2626037"/>
                    <a:pt x="4877964" y="2321590"/>
                  </a:cubicBezTo>
                  <a:cubicBezTo>
                    <a:pt x="4786260" y="2052526"/>
                    <a:pt x="4614834" y="1769129"/>
                    <a:pt x="4382048" y="1501856"/>
                  </a:cubicBezTo>
                  <a:cubicBezTo>
                    <a:pt x="4110072" y="1189683"/>
                    <a:pt x="3838544" y="962832"/>
                    <a:pt x="3551900" y="808425"/>
                  </a:cubicBezTo>
                  <a:cubicBezTo>
                    <a:pt x="3241183" y="641141"/>
                    <a:pt x="2913222" y="559851"/>
                    <a:pt x="2549095" y="559851"/>
                  </a:cubicBezTo>
                  <a:cubicBezTo>
                    <a:pt x="2253830" y="559851"/>
                    <a:pt x="1988013" y="640134"/>
                    <a:pt x="1712566" y="812008"/>
                  </a:cubicBezTo>
                  <a:cubicBezTo>
                    <a:pt x="1428385" y="989593"/>
                    <a:pt x="1158313" y="1250707"/>
                    <a:pt x="906044" y="1502976"/>
                  </a:cubicBezTo>
                  <a:cubicBezTo>
                    <a:pt x="788140" y="1620769"/>
                    <a:pt x="671579" y="1727700"/>
                    <a:pt x="558825" y="1831049"/>
                  </a:cubicBezTo>
                  <a:cubicBezTo>
                    <a:pt x="340371" y="2031140"/>
                    <a:pt x="151813" y="2204022"/>
                    <a:pt x="25063" y="2389556"/>
                  </a:cubicBezTo>
                  <a:lnTo>
                    <a:pt x="0" y="2432109"/>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9">
              <a:extLst>
                <a:ext uri="{FF2B5EF4-FFF2-40B4-BE49-F238E27FC236}">
                  <a16:creationId xmlns:a16="http://schemas.microsoft.com/office/drawing/2014/main" id="{8A614510-A9F4-41B6-B78E-F49E390C7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0"/>
              <a:ext cx="5646974" cy="6483075"/>
            </a:xfrm>
            <a:custGeom>
              <a:avLst/>
              <a:gdLst>
                <a:gd name="connsiteX0" fmla="*/ 2405773 w 5646974"/>
                <a:gd name="connsiteY0" fmla="*/ 0 h 6483075"/>
                <a:gd name="connsiteX1" fmla="*/ 5646974 w 5646974"/>
                <a:gd name="connsiteY1" fmla="*/ 3241538 h 6483075"/>
                <a:gd name="connsiteX2" fmla="*/ 2405773 w 5646974"/>
                <a:gd name="connsiteY2" fmla="*/ 6483075 h 6483075"/>
                <a:gd name="connsiteX3" fmla="*/ 113897 w 5646974"/>
                <a:gd name="connsiteY3" fmla="*/ 5533666 h 6483075"/>
                <a:gd name="connsiteX4" fmla="*/ 0 w 5646974"/>
                <a:gd name="connsiteY4" fmla="*/ 5408336 h 6483075"/>
                <a:gd name="connsiteX5" fmla="*/ 0 w 5646974"/>
                <a:gd name="connsiteY5" fmla="*/ 4983659 h 6483075"/>
                <a:gd name="connsiteX6" fmla="*/ 155731 w 5646974"/>
                <a:gd name="connsiteY6" fmla="*/ 5176047 h 6483075"/>
                <a:gd name="connsiteX7" fmla="*/ 1093706 w 5646974"/>
                <a:gd name="connsiteY7" fmla="*/ 5866903 h 6483075"/>
                <a:gd name="connsiteX8" fmla="*/ 1639673 w 5646974"/>
                <a:gd name="connsiteY8" fmla="*/ 6059940 h 6483075"/>
                <a:gd name="connsiteX9" fmla="*/ 1709990 w 5646974"/>
                <a:gd name="connsiteY9" fmla="*/ 6076287 h 6483075"/>
                <a:gd name="connsiteX10" fmla="*/ 1780307 w 5646974"/>
                <a:gd name="connsiteY10" fmla="*/ 6091963 h 6483075"/>
                <a:gd name="connsiteX11" fmla="*/ 1851072 w 5646974"/>
                <a:gd name="connsiteY11" fmla="*/ 6105176 h 6483075"/>
                <a:gd name="connsiteX12" fmla="*/ 1886455 w 5646974"/>
                <a:gd name="connsiteY12" fmla="*/ 6111782 h 6483075"/>
                <a:gd name="connsiteX13" fmla="*/ 1921949 w 5646974"/>
                <a:gd name="connsiteY13" fmla="*/ 6117716 h 6483075"/>
                <a:gd name="connsiteX14" fmla="*/ 2064152 w 5646974"/>
                <a:gd name="connsiteY14" fmla="*/ 6137647 h 6483075"/>
                <a:gd name="connsiteX15" fmla="*/ 2206914 w 5646974"/>
                <a:gd name="connsiteY15" fmla="*/ 6151195 h 6483075"/>
                <a:gd name="connsiteX16" fmla="*/ 2350011 w 5646974"/>
                <a:gd name="connsiteY16" fmla="*/ 6158250 h 6483075"/>
                <a:gd name="connsiteX17" fmla="*/ 2493109 w 5646974"/>
                <a:gd name="connsiteY17" fmla="*/ 6159705 h 6483075"/>
                <a:gd name="connsiteX18" fmla="*/ 2781321 w 5646974"/>
                <a:gd name="connsiteY18" fmla="*/ 6147277 h 6483075"/>
                <a:gd name="connsiteX19" fmla="*/ 3345091 w 5646974"/>
                <a:gd name="connsiteY19" fmla="*/ 6060276 h 6483075"/>
                <a:gd name="connsiteX20" fmla="*/ 3878853 w 5646974"/>
                <a:gd name="connsiteY20" fmla="*/ 5871718 h 6483075"/>
                <a:gd name="connsiteX21" fmla="*/ 4367267 w 5646974"/>
                <a:gd name="connsiteY21" fmla="*/ 5573093 h 6483075"/>
                <a:gd name="connsiteX22" fmla="*/ 4424484 w 5646974"/>
                <a:gd name="connsiteY22" fmla="*/ 5528529 h 6483075"/>
                <a:gd name="connsiteX23" fmla="*/ 4481252 w 5646974"/>
                <a:gd name="connsiteY23" fmla="*/ 5483069 h 6483075"/>
                <a:gd name="connsiteX24" fmla="*/ 4536790 w 5646974"/>
                <a:gd name="connsiteY24" fmla="*/ 5435818 h 6483075"/>
                <a:gd name="connsiteX25" fmla="*/ 4591543 w 5646974"/>
                <a:gd name="connsiteY25" fmla="*/ 5387671 h 6483075"/>
                <a:gd name="connsiteX26" fmla="*/ 4794209 w 5646974"/>
                <a:gd name="connsiteY26" fmla="*/ 5181198 h 6483075"/>
                <a:gd name="connsiteX27" fmla="*/ 4956678 w 5646974"/>
                <a:gd name="connsiteY27" fmla="*/ 4945836 h 6483075"/>
                <a:gd name="connsiteX28" fmla="*/ 4989262 w 5646974"/>
                <a:gd name="connsiteY28" fmla="*/ 4881453 h 6483075"/>
                <a:gd name="connsiteX29" fmla="*/ 5017814 w 5646974"/>
                <a:gd name="connsiteY29" fmla="*/ 4814607 h 6483075"/>
                <a:gd name="connsiteX30" fmla="*/ 5044127 w 5646974"/>
                <a:gd name="connsiteY30" fmla="*/ 4746193 h 6483075"/>
                <a:gd name="connsiteX31" fmla="*/ 5068425 w 5646974"/>
                <a:gd name="connsiteY31" fmla="*/ 4676436 h 6483075"/>
                <a:gd name="connsiteX32" fmla="*/ 5154641 w 5646974"/>
                <a:gd name="connsiteY32" fmla="*/ 4390352 h 6483075"/>
                <a:gd name="connsiteX33" fmla="*/ 5196854 w 5646974"/>
                <a:gd name="connsiteY33" fmla="*/ 4246134 h 6483075"/>
                <a:gd name="connsiteX34" fmla="*/ 5240299 w 5646974"/>
                <a:gd name="connsiteY34" fmla="*/ 4102140 h 6483075"/>
                <a:gd name="connsiteX35" fmla="*/ 5432440 w 5646974"/>
                <a:gd name="connsiteY35" fmla="*/ 3532884 h 6483075"/>
                <a:gd name="connsiteX36" fmla="*/ 5528846 w 5646974"/>
                <a:gd name="connsiteY36" fmla="*/ 2951647 h 6483075"/>
                <a:gd name="connsiteX37" fmla="*/ 5495927 w 5646974"/>
                <a:gd name="connsiteY37" fmla="*/ 2658733 h 6483075"/>
                <a:gd name="connsiteX38" fmla="*/ 5480027 w 5646974"/>
                <a:gd name="connsiteY38" fmla="*/ 2586848 h 6483075"/>
                <a:gd name="connsiteX39" fmla="*/ 5461328 w 5646974"/>
                <a:gd name="connsiteY39" fmla="*/ 2515635 h 6483075"/>
                <a:gd name="connsiteX40" fmla="*/ 5439605 w 5646974"/>
                <a:gd name="connsiteY40" fmla="*/ 2445317 h 6483075"/>
                <a:gd name="connsiteX41" fmla="*/ 5415532 w 5646974"/>
                <a:gd name="connsiteY41" fmla="*/ 2375896 h 6483075"/>
                <a:gd name="connsiteX42" fmla="*/ 5144564 w 5646974"/>
                <a:gd name="connsiteY42" fmla="*/ 1857138 h 6483075"/>
                <a:gd name="connsiteX43" fmla="*/ 4774838 w 5646974"/>
                <a:gd name="connsiteY43" fmla="*/ 1405450 h 6483075"/>
                <a:gd name="connsiteX44" fmla="*/ 4345769 w 5646974"/>
                <a:gd name="connsiteY44" fmla="*/ 1012323 h 6483075"/>
                <a:gd name="connsiteX45" fmla="*/ 4115334 w 5646974"/>
                <a:gd name="connsiteY45" fmla="*/ 841344 h 6483075"/>
                <a:gd name="connsiteX46" fmla="*/ 3874038 w 5646974"/>
                <a:gd name="connsiteY46" fmla="*/ 691528 h 6483075"/>
                <a:gd name="connsiteX47" fmla="*/ 3359535 w 5646974"/>
                <a:gd name="connsiteY47" fmla="*/ 468819 h 6483075"/>
                <a:gd name="connsiteX48" fmla="*/ 2811105 w 5646974"/>
                <a:gd name="connsiteY48" fmla="*/ 366031 h 6483075"/>
                <a:gd name="connsiteX49" fmla="*/ 2741124 w 5646974"/>
                <a:gd name="connsiteY49" fmla="*/ 361440 h 6483075"/>
                <a:gd name="connsiteX50" fmla="*/ 2671030 w 5646974"/>
                <a:gd name="connsiteY50" fmla="*/ 358417 h 6483075"/>
                <a:gd name="connsiteX51" fmla="*/ 2600713 w 5646974"/>
                <a:gd name="connsiteY51" fmla="*/ 357521 h 6483075"/>
                <a:gd name="connsiteX52" fmla="*/ 2531739 w 5646974"/>
                <a:gd name="connsiteY52" fmla="*/ 358529 h 6483075"/>
                <a:gd name="connsiteX53" fmla="*/ 2259988 w 5646974"/>
                <a:gd name="connsiteY53" fmla="*/ 385289 h 6483075"/>
                <a:gd name="connsiteX54" fmla="*/ 1740670 w 5646974"/>
                <a:gd name="connsiteY54" fmla="*/ 553917 h 6483075"/>
                <a:gd name="connsiteX55" fmla="*/ 1264124 w 5646974"/>
                <a:gd name="connsiteY55" fmla="*/ 853549 h 6483075"/>
                <a:gd name="connsiteX56" fmla="*/ 823074 w 5646974"/>
                <a:gd name="connsiteY56" fmla="*/ 1234136 h 6483075"/>
                <a:gd name="connsiteX57" fmla="*/ 715694 w 5646974"/>
                <a:gd name="connsiteY57" fmla="*/ 1336252 h 6483075"/>
                <a:gd name="connsiteX58" fmla="*/ 606859 w 5646974"/>
                <a:gd name="connsiteY58" fmla="*/ 1440945 h 6483075"/>
                <a:gd name="connsiteX59" fmla="*/ 382023 w 5646974"/>
                <a:gd name="connsiteY59" fmla="*/ 1646074 h 6483075"/>
                <a:gd name="connsiteX60" fmla="*/ 158531 w 5646974"/>
                <a:gd name="connsiteY60" fmla="*/ 1843813 h 6483075"/>
                <a:gd name="connsiteX61" fmla="*/ 0 w 5646974"/>
                <a:gd name="connsiteY61" fmla="*/ 1991775 h 6483075"/>
                <a:gd name="connsiteX62" fmla="*/ 0 w 5646974"/>
                <a:gd name="connsiteY62" fmla="*/ 1074740 h 6483075"/>
                <a:gd name="connsiteX63" fmla="*/ 113897 w 5646974"/>
                <a:gd name="connsiteY63" fmla="*/ 949410 h 6483075"/>
                <a:gd name="connsiteX64" fmla="*/ 2405773 w 5646974"/>
                <a:gd name="connsiteY64" fmla="*/ 0 h 648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646974" h="6483075">
                  <a:moveTo>
                    <a:pt x="2405773" y="0"/>
                  </a:moveTo>
                  <a:cubicBezTo>
                    <a:pt x="4195841" y="0"/>
                    <a:pt x="5646974" y="1451246"/>
                    <a:pt x="5646974" y="3241538"/>
                  </a:cubicBezTo>
                  <a:cubicBezTo>
                    <a:pt x="5646974" y="5031830"/>
                    <a:pt x="4195841" y="6483075"/>
                    <a:pt x="2405773" y="6483075"/>
                  </a:cubicBezTo>
                  <a:cubicBezTo>
                    <a:pt x="1510739" y="6483075"/>
                    <a:pt x="700439" y="6120264"/>
                    <a:pt x="113897" y="5533666"/>
                  </a:cubicBezTo>
                  <a:lnTo>
                    <a:pt x="0" y="5408336"/>
                  </a:lnTo>
                  <a:lnTo>
                    <a:pt x="0" y="4983659"/>
                  </a:lnTo>
                  <a:lnTo>
                    <a:pt x="155731" y="5176047"/>
                  </a:lnTo>
                  <a:cubicBezTo>
                    <a:pt x="417742" y="5469073"/>
                    <a:pt x="741224" y="5704211"/>
                    <a:pt x="1093706" y="5866903"/>
                  </a:cubicBezTo>
                  <a:cubicBezTo>
                    <a:pt x="1269947" y="5948418"/>
                    <a:pt x="1453018" y="6013137"/>
                    <a:pt x="1639673" y="6059940"/>
                  </a:cubicBezTo>
                  <a:lnTo>
                    <a:pt x="1709990" y="6076287"/>
                  </a:lnTo>
                  <a:cubicBezTo>
                    <a:pt x="1733504" y="6081550"/>
                    <a:pt x="1756570" y="6088156"/>
                    <a:pt x="1780307" y="6091963"/>
                  </a:cubicBezTo>
                  <a:lnTo>
                    <a:pt x="1851072" y="6105176"/>
                  </a:lnTo>
                  <a:lnTo>
                    <a:pt x="1886455" y="6111782"/>
                  </a:lnTo>
                  <a:cubicBezTo>
                    <a:pt x="1898212" y="6114021"/>
                    <a:pt x="1909969" y="6116373"/>
                    <a:pt x="1921949" y="6117716"/>
                  </a:cubicBezTo>
                  <a:cubicBezTo>
                    <a:pt x="1969425" y="6124323"/>
                    <a:pt x="2016676" y="6131489"/>
                    <a:pt x="2064152" y="6137647"/>
                  </a:cubicBezTo>
                  <a:cubicBezTo>
                    <a:pt x="2111851" y="6141790"/>
                    <a:pt x="2159438" y="6146381"/>
                    <a:pt x="2206914" y="6151195"/>
                  </a:cubicBezTo>
                  <a:lnTo>
                    <a:pt x="2350011" y="6158250"/>
                  </a:lnTo>
                  <a:cubicBezTo>
                    <a:pt x="2397711" y="6159593"/>
                    <a:pt x="2445410" y="6159146"/>
                    <a:pt x="2493109" y="6159705"/>
                  </a:cubicBezTo>
                  <a:cubicBezTo>
                    <a:pt x="2589068" y="6158137"/>
                    <a:pt x="2685922" y="6154666"/>
                    <a:pt x="2781321" y="6147277"/>
                  </a:cubicBezTo>
                  <a:cubicBezTo>
                    <a:pt x="2972566" y="6132944"/>
                    <a:pt x="3161348" y="6105288"/>
                    <a:pt x="3345091" y="6060276"/>
                  </a:cubicBezTo>
                  <a:cubicBezTo>
                    <a:pt x="3528834" y="6015375"/>
                    <a:pt x="3707539" y="5952785"/>
                    <a:pt x="3878853" y="5871718"/>
                  </a:cubicBezTo>
                  <a:cubicBezTo>
                    <a:pt x="4050167" y="5790428"/>
                    <a:pt x="4213084" y="5689318"/>
                    <a:pt x="4367267" y="5573093"/>
                  </a:cubicBezTo>
                  <a:lnTo>
                    <a:pt x="4424484" y="5528529"/>
                  </a:lnTo>
                  <a:cubicBezTo>
                    <a:pt x="4443631" y="5513637"/>
                    <a:pt x="4463113" y="5499193"/>
                    <a:pt x="4481252" y="5483069"/>
                  </a:cubicBezTo>
                  <a:lnTo>
                    <a:pt x="4536790" y="5435818"/>
                  </a:lnTo>
                  <a:cubicBezTo>
                    <a:pt x="4555265" y="5419918"/>
                    <a:pt x="4574188" y="5404466"/>
                    <a:pt x="4591543" y="5387671"/>
                  </a:cubicBezTo>
                  <a:cubicBezTo>
                    <a:pt x="4662980" y="5321944"/>
                    <a:pt x="4733074" y="5254650"/>
                    <a:pt x="4794209" y="5181198"/>
                  </a:cubicBezTo>
                  <a:cubicBezTo>
                    <a:pt x="4857808" y="5109089"/>
                    <a:pt x="4910434" y="5029926"/>
                    <a:pt x="4956678" y="4945836"/>
                  </a:cubicBezTo>
                  <a:cubicBezTo>
                    <a:pt x="4967651" y="4924450"/>
                    <a:pt x="4978624" y="4903064"/>
                    <a:pt x="4989262" y="4881453"/>
                  </a:cubicBezTo>
                  <a:lnTo>
                    <a:pt x="5017814" y="4814607"/>
                  </a:lnTo>
                  <a:cubicBezTo>
                    <a:pt x="5027891" y="4792549"/>
                    <a:pt x="5035393" y="4769035"/>
                    <a:pt x="5044127" y="4746193"/>
                  </a:cubicBezTo>
                  <a:cubicBezTo>
                    <a:pt x="5052636" y="4723128"/>
                    <a:pt x="5061146" y="4700174"/>
                    <a:pt x="5068425" y="4676436"/>
                  </a:cubicBezTo>
                  <a:cubicBezTo>
                    <a:pt x="5099552" y="4582717"/>
                    <a:pt x="5126985" y="4486422"/>
                    <a:pt x="5154641" y="4390352"/>
                  </a:cubicBezTo>
                  <a:lnTo>
                    <a:pt x="5196854" y="4246134"/>
                  </a:lnTo>
                  <a:lnTo>
                    <a:pt x="5240299" y="4102140"/>
                  </a:lnTo>
                  <a:cubicBezTo>
                    <a:pt x="5299195" y="3910560"/>
                    <a:pt x="5364697" y="3721330"/>
                    <a:pt x="5432440" y="3532884"/>
                  </a:cubicBezTo>
                  <a:cubicBezTo>
                    <a:pt x="5500294" y="3346902"/>
                    <a:pt x="5533549" y="3148714"/>
                    <a:pt x="5528846" y="2951647"/>
                  </a:cubicBezTo>
                  <a:cubicBezTo>
                    <a:pt x="5526831" y="2853113"/>
                    <a:pt x="5515409" y="2755027"/>
                    <a:pt x="5495927" y="2658733"/>
                  </a:cubicBezTo>
                  <a:cubicBezTo>
                    <a:pt x="5491112" y="2634659"/>
                    <a:pt x="5486297" y="2610585"/>
                    <a:pt x="5480027" y="2586848"/>
                  </a:cubicBezTo>
                  <a:cubicBezTo>
                    <a:pt x="5474205" y="2562998"/>
                    <a:pt x="5468718" y="2539036"/>
                    <a:pt x="5461328" y="2515635"/>
                  </a:cubicBezTo>
                  <a:cubicBezTo>
                    <a:pt x="5454386" y="2492009"/>
                    <a:pt x="5447668" y="2468495"/>
                    <a:pt x="5439605" y="2445317"/>
                  </a:cubicBezTo>
                  <a:cubicBezTo>
                    <a:pt x="5431879" y="2422028"/>
                    <a:pt x="5424378" y="2398738"/>
                    <a:pt x="5415532" y="2375896"/>
                  </a:cubicBezTo>
                  <a:cubicBezTo>
                    <a:pt x="5347790" y="2191817"/>
                    <a:pt x="5254071" y="2018599"/>
                    <a:pt x="5144564" y="1857138"/>
                  </a:cubicBezTo>
                  <a:cubicBezTo>
                    <a:pt x="5034946" y="1695565"/>
                    <a:pt x="4909762" y="1545301"/>
                    <a:pt x="4774838" y="1405450"/>
                  </a:cubicBezTo>
                  <a:cubicBezTo>
                    <a:pt x="4638907" y="1265040"/>
                    <a:pt x="4496145" y="1132131"/>
                    <a:pt x="4345769" y="1012323"/>
                  </a:cubicBezTo>
                  <a:cubicBezTo>
                    <a:pt x="4270749" y="952195"/>
                    <a:pt x="4194273" y="894642"/>
                    <a:pt x="4115334" y="841344"/>
                  </a:cubicBezTo>
                  <a:cubicBezTo>
                    <a:pt x="4037067" y="787263"/>
                    <a:pt x="3956336" y="737548"/>
                    <a:pt x="3874038" y="691528"/>
                  </a:cubicBezTo>
                  <a:cubicBezTo>
                    <a:pt x="3709554" y="599712"/>
                    <a:pt x="3537792" y="523349"/>
                    <a:pt x="3359535" y="468819"/>
                  </a:cubicBezTo>
                  <a:cubicBezTo>
                    <a:pt x="3181278" y="414514"/>
                    <a:pt x="2997311" y="380699"/>
                    <a:pt x="2811105" y="366031"/>
                  </a:cubicBezTo>
                  <a:cubicBezTo>
                    <a:pt x="2787703" y="364575"/>
                    <a:pt x="2764525" y="362448"/>
                    <a:pt x="2741124" y="361440"/>
                  </a:cubicBezTo>
                  <a:lnTo>
                    <a:pt x="2671030" y="358417"/>
                  </a:lnTo>
                  <a:lnTo>
                    <a:pt x="2600713" y="357521"/>
                  </a:lnTo>
                  <a:cubicBezTo>
                    <a:pt x="2577087" y="356961"/>
                    <a:pt x="2554805" y="358305"/>
                    <a:pt x="2531739" y="358529"/>
                  </a:cubicBezTo>
                  <a:cubicBezTo>
                    <a:pt x="2440259" y="360992"/>
                    <a:pt x="2349564" y="370285"/>
                    <a:pt x="2259988" y="385289"/>
                  </a:cubicBezTo>
                  <a:cubicBezTo>
                    <a:pt x="2080723" y="415521"/>
                    <a:pt x="1906945" y="473634"/>
                    <a:pt x="1740670" y="553917"/>
                  </a:cubicBezTo>
                  <a:cubicBezTo>
                    <a:pt x="1574506" y="634647"/>
                    <a:pt x="1415844" y="737100"/>
                    <a:pt x="1264124" y="853549"/>
                  </a:cubicBezTo>
                  <a:cubicBezTo>
                    <a:pt x="1112181" y="969886"/>
                    <a:pt x="966508" y="1099212"/>
                    <a:pt x="823074" y="1234136"/>
                  </a:cubicBezTo>
                  <a:cubicBezTo>
                    <a:pt x="787131" y="1267951"/>
                    <a:pt x="751413" y="1301990"/>
                    <a:pt x="715694" y="1336252"/>
                  </a:cubicBezTo>
                  <a:lnTo>
                    <a:pt x="606859" y="1440945"/>
                  </a:lnTo>
                  <a:cubicBezTo>
                    <a:pt x="532623" y="1511374"/>
                    <a:pt x="457267" y="1579452"/>
                    <a:pt x="382023" y="1646074"/>
                  </a:cubicBezTo>
                  <a:lnTo>
                    <a:pt x="158531" y="1843813"/>
                  </a:lnTo>
                  <a:lnTo>
                    <a:pt x="0" y="1991775"/>
                  </a:lnTo>
                  <a:lnTo>
                    <a:pt x="0" y="1074740"/>
                  </a:lnTo>
                  <a:lnTo>
                    <a:pt x="113897" y="949410"/>
                  </a:lnTo>
                  <a:cubicBezTo>
                    <a:pt x="700439" y="362812"/>
                    <a:pt x="1510739" y="0"/>
                    <a:pt x="2405773" y="0"/>
                  </a:cubicBezTo>
                  <a:close/>
                </a:path>
              </a:pathLst>
            </a:custGeom>
            <a:gradFill>
              <a:gsLst>
                <a:gs pos="2000">
                  <a:schemeClr val="bg1">
                    <a:alpha val="10000"/>
                  </a:schemeClr>
                </a:gs>
                <a:gs pos="16000">
                  <a:schemeClr val="accent6">
                    <a:alpha val="10000"/>
                  </a:schemeClr>
                </a:gs>
                <a:gs pos="100000">
                  <a:schemeClr val="bg1">
                    <a:alpha val="10000"/>
                  </a:schemeClr>
                </a:gs>
                <a:gs pos="74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TextBox 5">
            <a:extLst>
              <a:ext uri="{FF2B5EF4-FFF2-40B4-BE49-F238E27FC236}">
                <a16:creationId xmlns:a16="http://schemas.microsoft.com/office/drawing/2014/main" id="{172D80CB-23BB-9A7D-D326-1D0189521583}"/>
              </a:ext>
            </a:extLst>
          </p:cNvPr>
          <p:cNvSpPr txBox="1"/>
          <p:nvPr/>
        </p:nvSpPr>
        <p:spPr>
          <a:xfrm>
            <a:off x="804672" y="2053641"/>
            <a:ext cx="3669161" cy="2760098"/>
          </a:xfrm>
          <a:prstGeom prst="rect">
            <a:avLst/>
          </a:prstGeom>
        </p:spPr>
        <p:txBody>
          <a:bodyPr vert="horz" lIns="91440" tIns="45720" rIns="91440" bIns="45720" rtlCol="0" anchor="ctr">
            <a:normAutofit/>
          </a:bodyPr>
          <a:lstStyle/>
          <a:p>
            <a:pPr lvl="0" fontAlgn="t">
              <a:lnSpc>
                <a:spcPct val="90000"/>
              </a:lnSpc>
              <a:spcBef>
                <a:spcPct val="0"/>
              </a:spcBef>
              <a:spcAft>
                <a:spcPts val="600"/>
              </a:spcAft>
            </a:pPr>
            <a:r>
              <a:rPr lang="en-US" sz="4000" b="1" kern="1200" dirty="0">
                <a:solidFill>
                  <a:schemeClr val="accent1"/>
                </a:solidFill>
                <a:latin typeface="+mj-lt"/>
                <a:ea typeface="+mj-ea"/>
                <a:cs typeface="+mj-cs"/>
              </a:rPr>
              <a:t>Nail Assessment</a:t>
            </a:r>
          </a:p>
        </p:txBody>
      </p:sp>
      <p:sp>
        <p:nvSpPr>
          <p:cNvPr id="4" name="TextBox 3">
            <a:extLst>
              <a:ext uri="{FF2B5EF4-FFF2-40B4-BE49-F238E27FC236}">
                <a16:creationId xmlns:a16="http://schemas.microsoft.com/office/drawing/2014/main" id="{FF1D80F2-C902-E872-B376-BB52B3B5AE79}"/>
              </a:ext>
            </a:extLst>
          </p:cNvPr>
          <p:cNvSpPr txBox="1"/>
          <p:nvPr/>
        </p:nvSpPr>
        <p:spPr>
          <a:xfrm>
            <a:off x="6090574" y="801866"/>
            <a:ext cx="5306084" cy="5230634"/>
          </a:xfrm>
          <a:prstGeom prst="rect">
            <a:avLst/>
          </a:prstGeom>
          <a:noFill/>
          <a:ln>
            <a:noFill/>
          </a:ln>
        </p:spPr>
        <p:txBody>
          <a:bodyPr vert="horz" lIns="91440" tIns="45720" rIns="91440" bIns="45720" rtlCol="0" anchor="ctr">
            <a:normAutofit/>
          </a:bodyPr>
          <a:lstStyle/>
          <a:p>
            <a:pPr marL="342900" lvl="0" indent="-228600" fontAlgn="t">
              <a:lnSpc>
                <a:spcPct val="90000"/>
              </a:lnSpc>
              <a:spcAft>
                <a:spcPts val="600"/>
              </a:spcAft>
              <a:buFont typeface="Arial" panose="020B0604020202020204" pitchFamily="34" charset="0"/>
              <a:buChar char="•"/>
            </a:pPr>
            <a:r>
              <a:rPr lang="en-US" sz="2800" dirty="0">
                <a:solidFill>
                  <a:schemeClr val="accent1"/>
                </a:solidFill>
              </a:rPr>
              <a:t>Shape and contour</a:t>
            </a:r>
          </a:p>
          <a:p>
            <a:pPr marL="342900" lvl="0" indent="-228600" fontAlgn="t">
              <a:lnSpc>
                <a:spcPct val="90000"/>
              </a:lnSpc>
              <a:spcAft>
                <a:spcPts val="600"/>
              </a:spcAft>
              <a:buFont typeface="Arial" panose="020B0604020202020204" pitchFamily="34" charset="0"/>
              <a:buChar char="•"/>
            </a:pPr>
            <a:r>
              <a:rPr lang="en-US" sz="2800" dirty="0">
                <a:solidFill>
                  <a:schemeClr val="accent1"/>
                </a:solidFill>
              </a:rPr>
              <a:t>Color</a:t>
            </a:r>
          </a:p>
          <a:p>
            <a:pPr marL="342900" lvl="0" indent="-228600" fontAlgn="t">
              <a:lnSpc>
                <a:spcPct val="90000"/>
              </a:lnSpc>
              <a:spcAft>
                <a:spcPts val="600"/>
              </a:spcAft>
              <a:buFont typeface="Arial" panose="020B0604020202020204" pitchFamily="34" charset="0"/>
              <a:buChar char="•"/>
            </a:pPr>
            <a:r>
              <a:rPr lang="en-US" sz="2800" dirty="0">
                <a:solidFill>
                  <a:schemeClr val="accent1"/>
                </a:solidFill>
              </a:rPr>
              <a:t>Surface characteristics</a:t>
            </a:r>
          </a:p>
          <a:p>
            <a:pPr marL="342900" lvl="0" indent="-228600" fontAlgn="t">
              <a:lnSpc>
                <a:spcPct val="90000"/>
              </a:lnSpc>
              <a:spcAft>
                <a:spcPts val="600"/>
              </a:spcAft>
              <a:buFont typeface="Arial" panose="020B0604020202020204" pitchFamily="34" charset="0"/>
              <a:buChar char="•"/>
            </a:pPr>
            <a:r>
              <a:rPr lang="en-US" sz="2800" dirty="0">
                <a:solidFill>
                  <a:schemeClr val="accent1"/>
                </a:solidFill>
              </a:rPr>
              <a:t>Thickness</a:t>
            </a:r>
          </a:p>
        </p:txBody>
      </p:sp>
      <p:sp>
        <p:nvSpPr>
          <p:cNvPr id="8" name="TextBox 7">
            <a:extLst>
              <a:ext uri="{FF2B5EF4-FFF2-40B4-BE49-F238E27FC236}">
                <a16:creationId xmlns:a16="http://schemas.microsoft.com/office/drawing/2014/main" id="{106F8695-B0F2-0662-32BF-FFA6DF739031}"/>
              </a:ext>
            </a:extLst>
          </p:cNvPr>
          <p:cNvSpPr txBox="1"/>
          <p:nvPr/>
        </p:nvSpPr>
        <p:spPr>
          <a:xfrm>
            <a:off x="10298430" y="6519447"/>
            <a:ext cx="6103620" cy="338554"/>
          </a:xfrm>
          <a:prstGeom prst="rect">
            <a:avLst/>
          </a:prstGeom>
          <a:noFill/>
        </p:spPr>
        <p:txBody>
          <a:bodyPr wrap="square">
            <a:spAutoFit/>
          </a:bodyPr>
          <a:lstStyle/>
          <a:p>
            <a:r>
              <a:rPr lang="en-US" sz="1600" b="0" i="0" u="none" strike="noStrike" baseline="0" dirty="0">
                <a:solidFill>
                  <a:schemeClr val="accent1"/>
                </a:solidFill>
                <a:latin typeface="Aptos"/>
              </a:rPr>
              <a:t>(Jarvis et al., 2024</a:t>
            </a:r>
            <a:r>
              <a:rPr lang="en-US" sz="1600" dirty="0">
                <a:solidFill>
                  <a:schemeClr val="accent1"/>
                </a:solidFill>
              </a:rPr>
              <a:t>)</a:t>
            </a:r>
            <a:r>
              <a:rPr lang="en-US" sz="1600" b="0" i="0" dirty="0">
                <a:solidFill>
                  <a:schemeClr val="accent1"/>
                </a:solidFill>
                <a:latin typeface="Aptos"/>
                <a:ea typeface="Times New Roman"/>
                <a:cs typeface="Times New Roman"/>
              </a:rPr>
              <a:t>​</a:t>
            </a:r>
            <a:endParaRPr lang="en-US" sz="1600" dirty="0">
              <a:solidFill>
                <a:schemeClr val="accent1"/>
              </a:solidFill>
              <a:latin typeface="Aptos"/>
            </a:endParaRPr>
          </a:p>
        </p:txBody>
      </p:sp>
    </p:spTree>
    <p:extLst>
      <p:ext uri="{BB962C8B-B14F-4D97-AF65-F5344CB8AC3E}">
        <p14:creationId xmlns:p14="http://schemas.microsoft.com/office/powerpoint/2010/main" val="421297297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8D334-F361-BE0C-3F7B-A5C889BD5FB1}"/>
              </a:ext>
            </a:extLst>
          </p:cNvPr>
          <p:cNvSpPr>
            <a:spLocks noGrp="1"/>
          </p:cNvSpPr>
          <p:nvPr>
            <p:ph type="title"/>
          </p:nvPr>
        </p:nvSpPr>
        <p:spPr/>
        <p:txBody>
          <a:bodyPr/>
          <a:lstStyle/>
          <a:p>
            <a:r>
              <a:rPr lang="en-US" dirty="0"/>
              <a:t>Subjective Data</a:t>
            </a:r>
          </a:p>
        </p:txBody>
      </p:sp>
      <p:sp>
        <p:nvSpPr>
          <p:cNvPr id="3" name="Text Placeholder 2">
            <a:extLst>
              <a:ext uri="{FF2B5EF4-FFF2-40B4-BE49-F238E27FC236}">
                <a16:creationId xmlns:a16="http://schemas.microsoft.com/office/drawing/2014/main" id="{5613C9E6-8A95-90D4-989C-D41120FA0CC0}"/>
              </a:ext>
            </a:extLst>
          </p:cNvPr>
          <p:cNvSpPr>
            <a:spLocks noGrp="1"/>
          </p:cNvSpPr>
          <p:nvPr>
            <p:ph type="body" idx="1"/>
          </p:nvPr>
        </p:nvSpPr>
        <p:spPr>
          <a:xfrm>
            <a:off x="1117600" y="1817949"/>
            <a:ext cx="9455807" cy="4057600"/>
          </a:xfrm>
        </p:spPr>
        <p:txBody>
          <a:bodyPr/>
          <a:lstStyle/>
          <a:p>
            <a:pPr fontAlgn="t"/>
            <a:r>
              <a:rPr lang="en-US" dirty="0">
                <a:solidFill>
                  <a:schemeClr val="accent1"/>
                </a:solidFill>
              </a:rPr>
              <a:t>Ask about:</a:t>
            </a:r>
          </a:p>
          <a:p>
            <a:pPr marL="342900" lvl="0" indent="-342900" fontAlgn="t">
              <a:buFont typeface="Arial" panose="020B0604020202020204" pitchFamily="34" charset="0"/>
              <a:buChar char="•"/>
            </a:pPr>
            <a:r>
              <a:rPr lang="en-US" dirty="0">
                <a:solidFill>
                  <a:schemeClr val="accent1"/>
                </a:solidFill>
              </a:rPr>
              <a:t>Current skin problems</a:t>
            </a:r>
          </a:p>
          <a:p>
            <a:pPr marL="342900" lvl="0" indent="-342900" fontAlgn="t">
              <a:buFont typeface="Arial" panose="020B0604020202020204" pitchFamily="34" charset="0"/>
              <a:buChar char="•"/>
            </a:pPr>
            <a:r>
              <a:rPr lang="en-US" dirty="0">
                <a:solidFill>
                  <a:schemeClr val="accent1"/>
                </a:solidFill>
              </a:rPr>
              <a:t>Rashes or lesions</a:t>
            </a:r>
          </a:p>
          <a:p>
            <a:pPr marL="342900" lvl="0" indent="-342900" fontAlgn="t">
              <a:buFont typeface="Arial" panose="020B0604020202020204" pitchFamily="34" charset="0"/>
              <a:buChar char="•"/>
            </a:pPr>
            <a:r>
              <a:rPr lang="en-US" dirty="0">
                <a:solidFill>
                  <a:schemeClr val="accent1"/>
                </a:solidFill>
              </a:rPr>
              <a:t>Itching (pruritus)</a:t>
            </a:r>
          </a:p>
          <a:p>
            <a:pPr marL="342900" lvl="0" indent="-342900" fontAlgn="t">
              <a:buFont typeface="Arial" panose="020B0604020202020204" pitchFamily="34" charset="0"/>
              <a:buChar char="•"/>
            </a:pPr>
            <a:r>
              <a:rPr lang="en-US" dirty="0">
                <a:solidFill>
                  <a:schemeClr val="accent1"/>
                </a:solidFill>
              </a:rPr>
              <a:t>Dryness</a:t>
            </a:r>
          </a:p>
          <a:p>
            <a:pPr marL="342900" lvl="0" indent="-342900" fontAlgn="t">
              <a:buFont typeface="Arial" panose="020B0604020202020204" pitchFamily="34" charset="0"/>
              <a:buChar char="•"/>
            </a:pPr>
            <a:r>
              <a:rPr lang="en-US" dirty="0">
                <a:solidFill>
                  <a:schemeClr val="accent1"/>
                </a:solidFill>
              </a:rPr>
              <a:t>Excessive sweating</a:t>
            </a:r>
          </a:p>
          <a:p>
            <a:pPr marL="342900" lvl="0" indent="-342900" fontAlgn="t">
              <a:buFont typeface="Arial" panose="020B0604020202020204" pitchFamily="34" charset="0"/>
              <a:buChar char="•"/>
            </a:pPr>
            <a:r>
              <a:rPr lang="en-US" dirty="0">
                <a:solidFill>
                  <a:schemeClr val="accent1"/>
                </a:solidFill>
              </a:rPr>
              <a:t>Changes in skin color</a:t>
            </a:r>
          </a:p>
          <a:p>
            <a:pPr marL="342900" lvl="0" indent="-342900" fontAlgn="t">
              <a:buFont typeface="Arial" panose="020B0604020202020204" pitchFamily="34" charset="0"/>
              <a:buChar char="•"/>
            </a:pPr>
            <a:r>
              <a:rPr lang="en-US" dirty="0">
                <a:solidFill>
                  <a:schemeClr val="accent1"/>
                </a:solidFill>
              </a:rPr>
              <a:t>Easy bruising</a:t>
            </a:r>
          </a:p>
          <a:p>
            <a:pPr marL="342900" lvl="0" indent="-342900" fontAlgn="t">
              <a:buFont typeface="Arial" panose="020B0604020202020204" pitchFamily="34" charset="0"/>
              <a:buChar char="•"/>
            </a:pPr>
            <a:r>
              <a:rPr lang="en-US" dirty="0">
                <a:solidFill>
                  <a:schemeClr val="accent1"/>
                </a:solidFill>
              </a:rPr>
              <a:t>Delayed wound healing</a:t>
            </a:r>
          </a:p>
          <a:p>
            <a:pPr marL="342900" lvl="0" indent="-342900" fontAlgn="t">
              <a:buFont typeface="Arial" panose="020B0604020202020204" pitchFamily="34" charset="0"/>
              <a:buChar char="•"/>
            </a:pPr>
            <a:r>
              <a:rPr lang="en-US" dirty="0">
                <a:solidFill>
                  <a:schemeClr val="accent1"/>
                </a:solidFill>
              </a:rPr>
              <a:t>Pressure injuries</a:t>
            </a:r>
          </a:p>
          <a:p>
            <a:pPr marL="342900" lvl="0" indent="-342900" fontAlgn="t">
              <a:buFont typeface="Arial" panose="020B0604020202020204" pitchFamily="34" charset="0"/>
              <a:buChar char="•"/>
            </a:pPr>
            <a:r>
              <a:rPr lang="en-US" dirty="0">
                <a:solidFill>
                  <a:schemeClr val="accent1"/>
                </a:solidFill>
              </a:rPr>
              <a:t>Changes in their hair or nails</a:t>
            </a:r>
          </a:p>
          <a:p>
            <a:endParaRPr lang="en-US" dirty="0"/>
          </a:p>
        </p:txBody>
      </p:sp>
      <p:sp>
        <p:nvSpPr>
          <p:cNvPr id="5" name="TextBox 4">
            <a:extLst>
              <a:ext uri="{FF2B5EF4-FFF2-40B4-BE49-F238E27FC236}">
                <a16:creationId xmlns:a16="http://schemas.microsoft.com/office/drawing/2014/main" id="{30B5C14B-E87A-D66D-7967-E98362AED005}"/>
              </a:ext>
            </a:extLst>
          </p:cNvPr>
          <p:cNvSpPr txBox="1"/>
          <p:nvPr/>
        </p:nvSpPr>
        <p:spPr>
          <a:xfrm>
            <a:off x="10307003" y="6519446"/>
            <a:ext cx="6097904" cy="338554"/>
          </a:xfrm>
          <a:prstGeom prst="rect">
            <a:avLst/>
          </a:prstGeom>
          <a:noFill/>
        </p:spPr>
        <p:txBody>
          <a:bodyPr wrap="square">
            <a:spAutoFit/>
          </a:bodyPr>
          <a:lstStyle/>
          <a:p>
            <a:r>
              <a:rPr lang="en-US" sz="1600" b="0" i="0" u="none" strike="noStrike" baseline="0" dirty="0">
                <a:solidFill>
                  <a:schemeClr val="accent1"/>
                </a:solidFill>
                <a:latin typeface="Aptos"/>
              </a:rPr>
              <a:t>(Jarvis et al., 2024</a:t>
            </a:r>
            <a:r>
              <a:rPr lang="en-US" sz="1600" dirty="0">
                <a:solidFill>
                  <a:schemeClr val="accent1"/>
                </a:solidFill>
              </a:rPr>
              <a:t>)</a:t>
            </a:r>
            <a:r>
              <a:rPr lang="en-US" sz="1600" b="0" i="0" dirty="0">
                <a:solidFill>
                  <a:schemeClr val="accent1"/>
                </a:solidFill>
                <a:latin typeface="Aptos"/>
                <a:ea typeface="Times New Roman"/>
                <a:cs typeface="Times New Roman"/>
              </a:rPr>
              <a:t>​</a:t>
            </a:r>
            <a:endParaRPr lang="en-US" sz="1600" dirty="0">
              <a:solidFill>
                <a:schemeClr val="accent1"/>
              </a:solidFill>
              <a:latin typeface="Aptos"/>
            </a:endParaRPr>
          </a:p>
        </p:txBody>
      </p:sp>
    </p:spTree>
    <p:extLst>
      <p:ext uri="{BB962C8B-B14F-4D97-AF65-F5344CB8AC3E}">
        <p14:creationId xmlns:p14="http://schemas.microsoft.com/office/powerpoint/2010/main" val="2322880882"/>
      </p:ext>
    </p:extLst>
  </p:cSld>
  <p:clrMapOvr>
    <a:masterClrMapping/>
  </p:clrMapOvr>
  <p:transition>
    <p:fade thruBlk="1"/>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A96F3C-DBF6-F414-A28E-F464B051CF2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A29709DF-4BA7-729B-20E1-FB6175C1CA47}"/>
              </a:ext>
            </a:extLst>
          </p:cNvPr>
          <p:cNvSpPr>
            <a:spLocks noGrp="1"/>
          </p:cNvSpPr>
          <p:nvPr>
            <p:ph type="body" idx="1"/>
          </p:nvPr>
        </p:nvSpPr>
        <p:spPr>
          <a:xfrm>
            <a:off x="2717400" y="2745066"/>
            <a:ext cx="6757200" cy="1367867"/>
          </a:xfrm>
        </p:spPr>
        <p:txBody>
          <a:bodyPr/>
          <a:lstStyle/>
          <a:p>
            <a:r>
              <a:rPr lang="en-US" sz="4800" b="1" dirty="0">
                <a:solidFill>
                  <a:schemeClr val="accent1"/>
                </a:solidFill>
                <a:latin typeface="+mn-lt"/>
              </a:rPr>
              <a:t>Questions?</a:t>
            </a:r>
          </a:p>
        </p:txBody>
      </p:sp>
      <p:sp>
        <p:nvSpPr>
          <p:cNvPr id="4" name="Rectangle 3">
            <a:extLst>
              <a:ext uri="{FF2B5EF4-FFF2-40B4-BE49-F238E27FC236}">
                <a16:creationId xmlns:a16="http://schemas.microsoft.com/office/drawing/2014/main" id="{8D3D6BED-D208-2AB4-F600-CD7DB881F1EA}"/>
              </a:ext>
            </a:extLst>
          </p:cNvPr>
          <p:cNvSpPr/>
          <p:nvPr/>
        </p:nvSpPr>
        <p:spPr>
          <a:xfrm>
            <a:off x="5384800" y="584200"/>
            <a:ext cx="1422400" cy="12192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5" name="Content Placeholder 4">
            <a:extLst>
              <a:ext uri="{FF2B5EF4-FFF2-40B4-BE49-F238E27FC236}">
                <a16:creationId xmlns:a16="http://schemas.microsoft.com/office/drawing/2014/main" id="{EB1584E5-A5BF-B0AF-E95D-CC8CB4A9276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727315" y="6028000"/>
            <a:ext cx="3305636" cy="685896"/>
          </a:xfrm>
          <a:prstGeom prst="rect">
            <a:avLst/>
          </a:prstGeom>
        </p:spPr>
      </p:pic>
    </p:spTree>
    <p:extLst>
      <p:ext uri="{BB962C8B-B14F-4D97-AF65-F5344CB8AC3E}">
        <p14:creationId xmlns:p14="http://schemas.microsoft.com/office/powerpoint/2010/main" val="365899822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11C3BD-1F3D-CA63-EEDA-B17E4E0D9A7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7122600-FC43-4B96-DF9D-E7229776BC4D}"/>
              </a:ext>
            </a:extLst>
          </p:cNvPr>
          <p:cNvSpPr>
            <a:spLocks noGrp="1"/>
          </p:cNvSpPr>
          <p:nvPr>
            <p:ph type="title"/>
          </p:nvPr>
        </p:nvSpPr>
        <p:spPr>
          <a:xfrm>
            <a:off x="1117600" y="825549"/>
            <a:ext cx="9567332" cy="992400"/>
          </a:xfrm>
        </p:spPr>
        <p:txBody>
          <a:bodyPr/>
          <a:lstStyle/>
          <a:p>
            <a:r>
              <a:rPr lang="en-US" sz="4250" dirty="0"/>
              <a:t>References</a:t>
            </a:r>
            <a:endParaRPr lang="en-US" dirty="0"/>
          </a:p>
        </p:txBody>
      </p:sp>
      <p:sp>
        <p:nvSpPr>
          <p:cNvPr id="4" name="Text Placeholder 3">
            <a:extLst>
              <a:ext uri="{FF2B5EF4-FFF2-40B4-BE49-F238E27FC236}">
                <a16:creationId xmlns:a16="http://schemas.microsoft.com/office/drawing/2014/main" id="{3A78AC1D-0D74-82B7-1085-FFB698732C50}"/>
              </a:ext>
            </a:extLst>
          </p:cNvPr>
          <p:cNvSpPr>
            <a:spLocks noGrp="1"/>
          </p:cNvSpPr>
          <p:nvPr>
            <p:ph type="body" idx="1"/>
          </p:nvPr>
        </p:nvSpPr>
        <p:spPr>
          <a:xfrm>
            <a:off x="1117599" y="2142116"/>
            <a:ext cx="9567333" cy="4057600"/>
          </a:xfrm>
        </p:spPr>
        <p:txBody>
          <a:bodyPr spcFirstLastPara="1" vert="horz" lIns="91440" tIns="45720" rIns="91440" bIns="45720" rtlCol="0" anchor="t">
            <a:noAutofit/>
          </a:bodyPr>
          <a:lstStyle/>
          <a:p>
            <a:pPr marL="608965" indent="-507365">
              <a:lnSpc>
                <a:spcPct val="100000"/>
              </a:lnSpc>
            </a:pPr>
            <a:r>
              <a:rPr lang="en-US" sz="1600" dirty="0">
                <a:solidFill>
                  <a:schemeClr val="accent1"/>
                </a:solidFill>
                <a:cs typeface="Times New Roman"/>
              </a:rPr>
              <a:t>Astle, B. J., Duggleby, W., Potter, P. A., Perry, A. G., Stockert, P. A., &amp; Hall, A. (2024). </a:t>
            </a:r>
            <a:r>
              <a:rPr lang="en-US" sz="1600" i="1" dirty="0">
                <a:solidFill>
                  <a:schemeClr val="accent1"/>
                </a:solidFill>
                <a:cs typeface="Times New Roman"/>
              </a:rPr>
              <a:t>Potter and Perry’s Canadian fundamentals of nursing</a:t>
            </a:r>
            <a:r>
              <a:rPr lang="en-US" sz="1600" dirty="0">
                <a:solidFill>
                  <a:schemeClr val="accent1"/>
                </a:solidFill>
                <a:cs typeface="Times New Roman"/>
              </a:rPr>
              <a:t> (7th ed.). Elsevier Health Sciences.</a:t>
            </a:r>
          </a:p>
          <a:p>
            <a:pPr marL="608965" indent="-507365">
              <a:lnSpc>
                <a:spcPct val="100000"/>
              </a:lnSpc>
            </a:pPr>
            <a:r>
              <a:rPr lang="en-US" sz="1600" dirty="0">
                <a:solidFill>
                  <a:schemeClr val="accent1"/>
                </a:solidFill>
                <a:cs typeface="Times New Roman"/>
              </a:rPr>
              <a:t>Jarvis, C., Eckhardt, A., Browne, A. J., MacDonald-Jenkins, J., &amp; </a:t>
            </a:r>
            <a:r>
              <a:rPr lang="en-US" sz="1600" dirty="0" err="1">
                <a:solidFill>
                  <a:schemeClr val="accent1"/>
                </a:solidFill>
                <a:cs typeface="Times New Roman"/>
              </a:rPr>
              <a:t>Luctkar-Flude</a:t>
            </a:r>
            <a:r>
              <a:rPr lang="en-US" sz="1600" dirty="0">
                <a:solidFill>
                  <a:schemeClr val="accent1"/>
                </a:solidFill>
                <a:cs typeface="Times New Roman"/>
              </a:rPr>
              <a:t>, M. (2024). </a:t>
            </a:r>
            <a:r>
              <a:rPr lang="en-US" sz="1600" i="1" dirty="0">
                <a:solidFill>
                  <a:schemeClr val="accent1"/>
                </a:solidFill>
                <a:cs typeface="Times New Roman"/>
              </a:rPr>
              <a:t>Physical examination and health assessment</a:t>
            </a:r>
            <a:r>
              <a:rPr lang="en-US" sz="1600" dirty="0">
                <a:solidFill>
                  <a:schemeClr val="accent1"/>
                </a:solidFill>
                <a:cs typeface="Times New Roman"/>
              </a:rPr>
              <a:t> (Fourth Canadian Edition). Elsevier Inc.</a:t>
            </a:r>
            <a:endParaRPr lang="en-US" sz="1600" dirty="0">
              <a:solidFill>
                <a:schemeClr val="accent1"/>
              </a:solidFill>
            </a:endParaRPr>
          </a:p>
          <a:p>
            <a:pPr>
              <a:lnSpc>
                <a:spcPct val="100000"/>
              </a:lnSpc>
            </a:pPr>
            <a:r>
              <a:rPr lang="en-US" sz="1600" dirty="0">
                <a:solidFill>
                  <a:schemeClr val="accent1"/>
                </a:solidFill>
              </a:rPr>
              <a:t>Urden, L.D., Stacy, K.M., &amp; Lough, M.E. (2018). Critical care nursing: diagnosis and</a:t>
            </a:r>
          </a:p>
          <a:p>
            <a:pPr>
              <a:lnSpc>
                <a:spcPct val="100000"/>
              </a:lnSpc>
            </a:pPr>
            <a:r>
              <a:rPr lang="en-US" sz="1600" dirty="0">
                <a:solidFill>
                  <a:schemeClr val="accent1"/>
                </a:solidFill>
              </a:rPr>
              <a:t>	management (8th ed.). ISBN: 978-0-323-44752-2</a:t>
            </a:r>
          </a:p>
          <a:p>
            <a:pPr marL="608965" indent="-507365"/>
            <a:endParaRPr lang="en-US" sz="1800" dirty="0">
              <a:solidFill>
                <a:schemeClr val="tx1"/>
              </a:solidFill>
              <a:latin typeface="Times New Roman"/>
              <a:cs typeface="Times New Roman"/>
            </a:endParaRPr>
          </a:p>
          <a:p>
            <a:pPr marL="608965" indent="-507365"/>
            <a:endParaRPr lang="en-US" dirty="0"/>
          </a:p>
        </p:txBody>
      </p:sp>
    </p:spTree>
    <p:extLst>
      <p:ext uri="{BB962C8B-B14F-4D97-AF65-F5344CB8AC3E}">
        <p14:creationId xmlns:p14="http://schemas.microsoft.com/office/powerpoint/2010/main" val="34943225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15208</TotalTime>
  <Words>10572</Words>
  <Application>Microsoft Office PowerPoint</Application>
  <PresentationFormat>Widescreen</PresentationFormat>
  <Paragraphs>1501</Paragraphs>
  <Slides>89</Slides>
  <Notes>73</Notes>
  <HiddenSlides>0</HiddenSlides>
  <MMClips>6</MMClips>
  <ScaleCrop>false</ScaleCrop>
  <HeadingPairs>
    <vt:vector size="6" baseType="variant">
      <vt:variant>
        <vt:lpstr>Fonts Used</vt:lpstr>
      </vt:variant>
      <vt:variant>
        <vt:i4>15</vt:i4>
      </vt:variant>
      <vt:variant>
        <vt:lpstr>Theme</vt:lpstr>
      </vt:variant>
      <vt:variant>
        <vt:i4>1</vt:i4>
      </vt:variant>
      <vt:variant>
        <vt:lpstr>Slide Titles</vt:lpstr>
      </vt:variant>
      <vt:variant>
        <vt:i4>89</vt:i4>
      </vt:variant>
    </vt:vector>
  </HeadingPairs>
  <TitlesOfParts>
    <vt:vector size="105" baseType="lpstr">
      <vt:lpstr>Aptos</vt:lpstr>
      <vt:lpstr>Aptos Display</vt:lpstr>
      <vt:lpstr>Arial</vt:lpstr>
      <vt:lpstr>Arial,Sans-Serif</vt:lpstr>
      <vt:lpstr>Calibri</vt:lpstr>
      <vt:lpstr>Courier New</vt:lpstr>
      <vt:lpstr>Courier New,monospace</vt:lpstr>
      <vt:lpstr>Gill Sans MT</vt:lpstr>
      <vt:lpstr>Lato</vt:lpstr>
      <vt:lpstr>Segoe UI</vt:lpstr>
      <vt:lpstr>Tahoma</vt:lpstr>
      <vt:lpstr>Times</vt:lpstr>
      <vt:lpstr>Times    </vt:lpstr>
      <vt:lpstr>Times New Roman</vt:lpstr>
      <vt:lpstr>Trebuchet MS</vt:lpstr>
      <vt:lpstr>Office Theme</vt:lpstr>
      <vt:lpstr>Head-to-toe Assessment</vt:lpstr>
      <vt:lpstr>PowerPoint Presentation</vt:lpstr>
      <vt:lpstr>PowerPoint Presentation</vt:lpstr>
      <vt:lpstr>What is a General Survey?</vt:lpstr>
      <vt:lpstr>Appearance and Behavior</vt:lpstr>
      <vt:lpstr>PowerPoint Presentation</vt:lpstr>
      <vt:lpstr>PowerPoint Presentation</vt:lpstr>
      <vt:lpstr>PowerPoint Presentation</vt:lpstr>
      <vt:lpstr>What are we Assessing?</vt:lpstr>
      <vt:lpstr>Expected Values for Adults</vt:lpstr>
      <vt:lpstr>When Should V/S be Assessed?</vt:lpstr>
      <vt:lpstr>Temperature</vt:lpstr>
      <vt:lpstr>How to Assess</vt:lpstr>
      <vt:lpstr>Pulse</vt:lpstr>
      <vt:lpstr>Unexpected Outcomes:</vt:lpstr>
      <vt:lpstr>Respirations</vt:lpstr>
      <vt:lpstr>Blood Pressure </vt:lpstr>
      <vt:lpstr>PowerPoint Presentation</vt:lpstr>
      <vt:lpstr>Assessing Blood Pressure</vt:lpstr>
      <vt:lpstr>Oxygen Saturation</vt:lpstr>
      <vt:lpstr>Vital Signs Summary</vt:lpstr>
      <vt:lpstr>PowerPoint Presentation</vt:lpstr>
      <vt:lpstr>Subjective Data</vt:lpstr>
      <vt:lpstr>Objective Data</vt:lpstr>
      <vt:lpstr>Ears, Nose, Mouth, and Throat</vt:lpstr>
      <vt:lpstr>PowerPoint Presentation</vt:lpstr>
      <vt:lpstr>Subjective Data</vt:lpstr>
      <vt:lpstr>Components of Neuro Assessment</vt:lpstr>
      <vt:lpstr>Neuro Assessment</vt:lpstr>
      <vt:lpstr>Orientation</vt:lpstr>
      <vt:lpstr>Alertness </vt:lpstr>
      <vt:lpstr>PowerPoint Presentation</vt:lpstr>
      <vt:lpstr>PowerPoint Presentation</vt:lpstr>
      <vt:lpstr>PowerPoint Presentation</vt:lpstr>
      <vt:lpstr>PowerPoint Presentation</vt:lpstr>
      <vt:lpstr>PowerPoint Presentation</vt:lpstr>
      <vt:lpstr>PowerPoint Presentation</vt:lpstr>
      <vt:lpstr>Subjective Data</vt:lpstr>
      <vt:lpstr>PowerPoint Presentation</vt:lpstr>
      <vt:lpstr>Inspect</vt:lpstr>
      <vt:lpstr>Auscultation</vt:lpstr>
      <vt:lpstr>Objective Data - Auscultation</vt:lpstr>
      <vt:lpstr>PowerPoint Presentation</vt:lpstr>
      <vt:lpstr>Adventitious Lung Sounds</vt:lpstr>
      <vt:lpstr>Palpate</vt:lpstr>
      <vt:lpstr>PowerPoint Presentation</vt:lpstr>
      <vt:lpstr>Subjective</vt:lpstr>
      <vt:lpstr>Objective Data</vt:lpstr>
      <vt:lpstr>PowerPoint Presentation</vt:lpstr>
      <vt:lpstr>PowerPoint Presentation</vt:lpstr>
      <vt:lpstr>PowerPoint Presentation</vt:lpstr>
      <vt:lpstr>PowerPoint Presentation</vt:lpstr>
      <vt:lpstr>PowerPoint Presentation</vt:lpstr>
      <vt:lpstr>PowerPoint Presentation</vt:lpstr>
      <vt:lpstr>Palpate</vt:lpstr>
      <vt:lpstr>PowerPoint Presentation</vt:lpstr>
      <vt:lpstr>PowerPoint Presentation</vt:lpstr>
      <vt:lpstr>PowerPoint Presentation</vt:lpstr>
      <vt:lpstr>Objective Data</vt:lpstr>
      <vt:lpstr>PowerPoint Presentation</vt:lpstr>
      <vt:lpstr>PowerPoint Presentation</vt:lpstr>
      <vt:lpstr>PowerPoint Presentation</vt:lpstr>
      <vt:lpstr>PowerPoint Presentation</vt:lpstr>
      <vt:lpstr>Subjective Data</vt:lpstr>
      <vt:lpstr>PowerPoint Presentation</vt:lpstr>
      <vt:lpstr>GU Assessment</vt:lpstr>
      <vt:lpstr>PowerPoint Presentation</vt:lpstr>
      <vt:lpstr>PowerPoint Presentation</vt:lpstr>
      <vt:lpstr>PowerPoint Presentation</vt:lpstr>
      <vt:lpstr>PowerPoint Presentation</vt:lpstr>
      <vt:lpstr>Objective Data</vt:lpstr>
      <vt:lpstr>PowerPoint Presentation</vt:lpstr>
      <vt:lpstr>PowerPoint Presentation</vt:lpstr>
      <vt:lpstr>PowerPoint Presentation</vt:lpstr>
      <vt:lpstr>PowerPoint Presentation</vt:lpstr>
      <vt:lpstr>PowerPoint Presentation</vt:lpstr>
      <vt:lpstr>Subjective Data</vt:lpstr>
      <vt:lpstr>PowerPoint Presentation</vt:lpstr>
      <vt:lpstr>PowerPoint Presentation</vt:lpstr>
      <vt:lpstr>PowerPoint Presentation</vt:lpstr>
      <vt:lpstr>Components of a Skin Assessment</vt:lpstr>
      <vt:lpstr>PowerPoint Presentation</vt:lpstr>
      <vt:lpstr>Palpate  </vt:lpstr>
      <vt:lpstr>Lesion Assessment</vt:lpstr>
      <vt:lpstr>PowerPoint Presentation</vt:lpstr>
      <vt:lpstr>PowerPoint Presentation</vt:lpstr>
      <vt:lpstr>Subjective Data</vt:lpstr>
      <vt:lpstr>PowerPoint Presentation</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Hillary McIver</dc:creator>
  <cp:lastModifiedBy>Gaylene MacDonald</cp:lastModifiedBy>
  <cp:revision>3238</cp:revision>
  <dcterms:created xsi:type="dcterms:W3CDTF">2026-05-14T12:13:04Z</dcterms:created>
  <dcterms:modified xsi:type="dcterms:W3CDTF">2026-10-22T17:40:54Z</dcterms:modified>
</cp:coreProperties>
</file>