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314" r:id="rId6"/>
    <p:sldId id="334" r:id="rId7"/>
    <p:sldId id="342" r:id="rId8"/>
    <p:sldId id="343" r:id="rId9"/>
    <p:sldId id="316" r:id="rId10"/>
    <p:sldId id="317" r:id="rId11"/>
    <p:sldId id="345" r:id="rId12"/>
    <p:sldId id="344" r:id="rId13"/>
    <p:sldId id="336" r:id="rId14"/>
    <p:sldId id="337" r:id="rId15"/>
    <p:sldId id="338" r:id="rId16"/>
    <p:sldId id="318" r:id="rId17"/>
    <p:sldId id="322" r:id="rId18"/>
    <p:sldId id="325" r:id="rId19"/>
    <p:sldId id="339" r:id="rId20"/>
    <p:sldId id="323" r:id="rId21"/>
    <p:sldId id="326" r:id="rId22"/>
    <p:sldId id="327" r:id="rId23"/>
    <p:sldId id="328" r:id="rId24"/>
    <p:sldId id="335" r:id="rId25"/>
    <p:sldId id="329" r:id="rId26"/>
    <p:sldId id="330" r:id="rId27"/>
    <p:sldId id="331" r:id="rId28"/>
    <p:sldId id="320" r:id="rId29"/>
    <p:sldId id="341" r:id="rId30"/>
    <p:sldId id="340" r:id="rId31"/>
    <p:sldId id="319" r:id="rId32"/>
    <p:sldId id="321" r:id="rId33"/>
    <p:sldId id="315" r:id="rId34"/>
    <p:sldId id="324" r:id="rId35"/>
    <p:sldId id="346" r:id="rId36"/>
    <p:sldId id="347" r:id="rId37"/>
    <p:sldId id="348" r:id="rId38"/>
    <p:sldId id="349" r:id="rId39"/>
    <p:sldId id="313" r:id="rId40"/>
    <p:sldId id="30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286441-8161-4128-B2DB-67EE6D9E31CB}">
          <p14:sldIdLst>
            <p14:sldId id="256"/>
            <p14:sldId id="314"/>
            <p14:sldId id="334"/>
            <p14:sldId id="342"/>
            <p14:sldId id="343"/>
            <p14:sldId id="316"/>
            <p14:sldId id="317"/>
            <p14:sldId id="345"/>
            <p14:sldId id="344"/>
            <p14:sldId id="336"/>
            <p14:sldId id="337"/>
            <p14:sldId id="338"/>
            <p14:sldId id="318"/>
            <p14:sldId id="322"/>
            <p14:sldId id="325"/>
            <p14:sldId id="339"/>
            <p14:sldId id="323"/>
            <p14:sldId id="326"/>
            <p14:sldId id="327"/>
            <p14:sldId id="328"/>
            <p14:sldId id="335"/>
            <p14:sldId id="329"/>
            <p14:sldId id="330"/>
            <p14:sldId id="331"/>
            <p14:sldId id="320"/>
            <p14:sldId id="341"/>
            <p14:sldId id="340"/>
            <p14:sldId id="319"/>
            <p14:sldId id="321"/>
            <p14:sldId id="315"/>
            <p14:sldId id="324"/>
            <p14:sldId id="346"/>
            <p14:sldId id="347"/>
            <p14:sldId id="348"/>
            <p14:sldId id="349"/>
            <p14:sldId id="313"/>
          </p14:sldIdLst>
        </p14:section>
        <p14:section name="Untitled Section" id="{DDBBF023-B60A-493A-826F-D27FE9CB88A8}">
          <p14:sldIdLst>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0D1"/>
    <a:srgbClr val="4B5769"/>
    <a:srgbClr val="574C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F4CCBD-7D79-9A4D-B619-1FCC678110EF}" v="99" dt="2026-05-14T12:59:08.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237" autoAdjust="0"/>
  </p:normalViewPr>
  <p:slideViewPr>
    <p:cSldViewPr snapToGrid="0">
      <p:cViewPr varScale="1">
        <p:scale>
          <a:sx n="45" d="100"/>
          <a:sy n="45" d="100"/>
        </p:scale>
        <p:origin x="14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263A2-FD8F-464C-9C9F-48B9BDADBC87}"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6B673-C2BE-48C4-970E-C3643229FB97}" type="slidenum">
              <a:rPr lang="en-US" smtClean="0"/>
              <a:t>‹#›</a:t>
            </a:fld>
            <a:endParaRPr lang="en-US"/>
          </a:p>
        </p:txBody>
      </p:sp>
    </p:spTree>
    <p:extLst>
      <p:ext uri="{BB962C8B-B14F-4D97-AF65-F5344CB8AC3E}">
        <p14:creationId xmlns:p14="http://schemas.microsoft.com/office/powerpoint/2010/main" val="10187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Insertion of the Peripherally Inserted Central Catheter (PICC) is considered to be an advanced nursing practice.</a:t>
            </a:r>
          </a:p>
        </p:txBody>
      </p:sp>
      <p:sp>
        <p:nvSpPr>
          <p:cNvPr id="4" name="Slide Number Placeholder 3"/>
          <p:cNvSpPr>
            <a:spLocks noGrp="1"/>
          </p:cNvSpPr>
          <p:nvPr>
            <p:ph type="sldNum" sz="quarter" idx="5"/>
          </p:nvPr>
        </p:nvSpPr>
        <p:spPr/>
        <p:txBody>
          <a:bodyPr/>
          <a:lstStyle/>
          <a:p>
            <a:fld id="{8AC6B673-C2BE-48C4-970E-C3643229FB97}" type="slidenum">
              <a:rPr lang="en-US" smtClean="0"/>
              <a:t>2</a:t>
            </a:fld>
            <a:endParaRPr lang="en-US"/>
          </a:p>
        </p:txBody>
      </p:sp>
    </p:spTree>
    <p:extLst>
      <p:ext uri="{BB962C8B-B14F-4D97-AF65-F5344CB8AC3E}">
        <p14:creationId xmlns:p14="http://schemas.microsoft.com/office/powerpoint/2010/main" val="268371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Can anyone tell me why this </a:t>
            </a:r>
            <a:r>
              <a:rPr lang="en-US">
                <a:latin typeface="Calibri"/>
                <a:ea typeface="Calibri"/>
                <a:cs typeface="Calibri"/>
              </a:rPr>
              <a:t>dressing is not done properly?</a:t>
            </a:r>
            <a:endParaRPr lang="en-US" dirty="0">
              <a:latin typeface="Calibri"/>
              <a:ea typeface="Calibri"/>
              <a:cs typeface="Calibri"/>
            </a:endParaRPr>
          </a:p>
          <a:p>
            <a:endParaRPr lang="en-US" dirty="0">
              <a:latin typeface="Calibri"/>
              <a:ea typeface="Calibri"/>
              <a:cs typeface="Calibri"/>
            </a:endParaRPr>
          </a:p>
          <a:p>
            <a:r>
              <a:rPr lang="en-US">
                <a:latin typeface="Calibri"/>
                <a:ea typeface="Calibri"/>
                <a:cs typeface="Calibri"/>
              </a:rPr>
              <a:t>-The line is exposed before the hub</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11</a:t>
            </a:fld>
            <a:endParaRPr lang="en-US"/>
          </a:p>
        </p:txBody>
      </p:sp>
    </p:spTree>
    <p:extLst>
      <p:ext uri="{BB962C8B-B14F-4D97-AF65-F5344CB8AC3E}">
        <p14:creationId xmlns:p14="http://schemas.microsoft.com/office/powerpoint/2010/main" val="310215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tell me why this dressing is not done properly?</a:t>
            </a:r>
            <a:endParaRPr lang="en-US" dirty="0">
              <a:solidFill>
                <a:srgbClr val="444444"/>
              </a:solidFill>
            </a:endParaRPr>
          </a:p>
          <a:p>
            <a:endParaRPr lang="en-US" dirty="0">
              <a:solidFill>
                <a:srgbClr val="444444"/>
              </a:solidFill>
            </a:endParaRPr>
          </a:p>
          <a:p>
            <a:r>
              <a:rPr lang="en-US" dirty="0"/>
              <a:t>-The wings are exposed. Once the wings are exposed, they </a:t>
            </a:r>
            <a:r>
              <a:rPr lang="en-US" b="1" dirty="0"/>
              <a:t>can not </a:t>
            </a:r>
            <a:r>
              <a:rPr lang="en-US" dirty="0"/>
              <a:t>be put back under sterile dressing.</a:t>
            </a:r>
            <a:endParaRPr lang="en-US" dirty="0">
              <a:solidFill>
                <a:srgbClr val="444444"/>
              </a:solidFil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12</a:t>
            </a:fld>
            <a:endParaRPr lang="en-US"/>
          </a:p>
        </p:txBody>
      </p:sp>
    </p:spTree>
    <p:extLst>
      <p:ext uri="{BB962C8B-B14F-4D97-AF65-F5344CB8AC3E}">
        <p14:creationId xmlns:p14="http://schemas.microsoft.com/office/powerpoint/2010/main" val="53392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practice was to change the PICC dressing 24 hours post insertion followed by every 7 days. In current practice </a:t>
            </a:r>
            <a:r>
              <a:rPr lang="en-US" sz="1200" dirty="0">
                <a:ea typeface="+mn-lt"/>
                <a:cs typeface="+mn-lt"/>
              </a:rPr>
              <a:t>PICC dressings are only changed at 24 hours if there is blood or drainage at the site or a gauze. </a:t>
            </a:r>
            <a:endParaRPr lang="en-US" dirty="0"/>
          </a:p>
        </p:txBody>
      </p:sp>
      <p:sp>
        <p:nvSpPr>
          <p:cNvPr id="4" name="Slide Number Placeholder 3"/>
          <p:cNvSpPr>
            <a:spLocks noGrp="1"/>
          </p:cNvSpPr>
          <p:nvPr>
            <p:ph type="sldNum" sz="quarter" idx="5"/>
          </p:nvPr>
        </p:nvSpPr>
        <p:spPr/>
        <p:txBody>
          <a:bodyPr/>
          <a:lstStyle/>
          <a:p>
            <a:fld id="{8AC6B673-C2BE-48C4-970E-C3643229FB97}" type="slidenum">
              <a:rPr lang="en-US" smtClean="0"/>
              <a:t>13</a:t>
            </a:fld>
            <a:endParaRPr lang="en-US"/>
          </a:p>
        </p:txBody>
      </p:sp>
    </p:spTree>
    <p:extLst>
      <p:ext uri="{BB962C8B-B14F-4D97-AF65-F5344CB8AC3E}">
        <p14:creationId xmlns:p14="http://schemas.microsoft.com/office/powerpoint/2010/main" val="4230366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PCH Uses Kits put together by staff with sterile supplies and towel. </a:t>
            </a:r>
          </a:p>
        </p:txBody>
      </p:sp>
      <p:sp>
        <p:nvSpPr>
          <p:cNvPr id="4" name="Slide Number Placeholder 3"/>
          <p:cNvSpPr>
            <a:spLocks noGrp="1"/>
          </p:cNvSpPr>
          <p:nvPr>
            <p:ph type="sldNum" sz="quarter" idx="5"/>
          </p:nvPr>
        </p:nvSpPr>
        <p:spPr/>
        <p:txBody>
          <a:bodyPr/>
          <a:lstStyle/>
          <a:p>
            <a:fld id="{8AC6B673-C2BE-48C4-970E-C3643229FB97}" type="slidenum">
              <a:rPr lang="en-US" smtClean="0"/>
              <a:t>15</a:t>
            </a:fld>
            <a:endParaRPr lang="en-US"/>
          </a:p>
        </p:txBody>
      </p:sp>
    </p:spTree>
    <p:extLst>
      <p:ext uri="{BB962C8B-B14F-4D97-AF65-F5344CB8AC3E}">
        <p14:creationId xmlns:p14="http://schemas.microsoft.com/office/powerpoint/2010/main" val="3876488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is what a </a:t>
            </a:r>
            <a:r>
              <a:rPr lang="en-US" dirty="0" err="1">
                <a:latin typeface="Calibri"/>
                <a:ea typeface="Calibri"/>
                <a:cs typeface="Calibri"/>
              </a:rPr>
              <a:t>cavilon</a:t>
            </a:r>
            <a:r>
              <a:rPr lang="en-US">
                <a:latin typeface="Calibri"/>
                <a:ea typeface="Calibri"/>
                <a:cs typeface="Calibri"/>
              </a:rPr>
              <a:t> swab stick package looks like.</a:t>
            </a:r>
            <a:endParaRPr lang="en-US">
              <a:latin typeface="Calibri"/>
              <a:ea typeface="Calibri"/>
              <a:cs typeface="Calibri"/>
              <a:hlinkClick r:id="" action="ppaction://noaction">
                <a:extLst>
                  <a:ext uri="{A12FA001-AC4F-418D-AE19-62706E023703}">
                    <ahyp:hlinkClr xmlns:ahyp="http://schemas.microsoft.com/office/drawing/2018/hyperlinkcolor" val="tx"/>
                  </a:ext>
                </a:extLst>
              </a:hlinkClick>
            </a:endParaRPr>
          </a:p>
          <a:p>
            <a:r>
              <a:rPr lang="en-US" dirty="0">
                <a:latin typeface="Calibri"/>
                <a:ea typeface="Calibri"/>
                <a:cs typeface="Calibri"/>
              </a:rPr>
              <a:t>They are used for skin protection by creating a barrier that prevents skin damage </a:t>
            </a:r>
            <a:r>
              <a:rPr lang="en-US">
                <a:latin typeface="Calibri"/>
                <a:ea typeface="Calibri"/>
                <a:cs typeface="Calibri"/>
              </a:rPr>
              <a:t>from</a:t>
            </a:r>
            <a:r>
              <a:rPr lang="en-US" dirty="0">
                <a:latin typeface="Calibri"/>
                <a:ea typeface="Calibri"/>
                <a:cs typeface="Calibri"/>
              </a:rPr>
              <a:t> friction , shear, and body fluids. </a:t>
            </a:r>
            <a:endParaRPr lang="en-US" dirty="0">
              <a:latin typeface="Calibri"/>
              <a:ea typeface="Calibri"/>
              <a:cs typeface="Calibri"/>
              <a:hlinkClick r:id="" action="ppaction://noaction">
                <a:extLst>
                  <a:ext uri="{A12FA001-AC4F-418D-AE19-62706E023703}">
                    <ahyp:hlinkClr xmlns:ahyp="http://schemas.microsoft.com/office/drawing/2018/hyperlinkcolor" val="tx"/>
                  </a:ext>
                </a:extLst>
              </a:hlinkClick>
            </a:endParaRPr>
          </a:p>
          <a:p>
            <a:r>
              <a:rPr lang="en-US" dirty="0">
                <a:latin typeface="Calibri"/>
                <a:ea typeface="Calibri"/>
                <a:cs typeface="Calibri"/>
              </a:rPr>
              <a:t>The swab sticks form a breathable, waterproof, and transparent film that lasts for up to 72 hours, providing protection against moisture associated skin damage and adhesive traum</a:t>
            </a:r>
            <a:r>
              <a:rPr lang="en-US">
                <a:latin typeface="Calibri"/>
                <a:ea typeface="Calibri"/>
                <a:cs typeface="Calibri"/>
              </a:rPr>
              <a:t>a. </a:t>
            </a:r>
            <a:endParaRPr lang="en-US" dirty="0">
              <a:latin typeface="Calibri"/>
              <a:ea typeface="Calibri"/>
              <a:cs typeface="Calibri"/>
            </a:endParaRPr>
          </a:p>
          <a:p>
            <a:endParaRPr lang="en-US" dirty="0">
              <a:highlight>
                <a:srgbClr val="F8F4F1"/>
              </a:highlight>
              <a:latin typeface="Aptos"/>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16</a:t>
            </a:fld>
            <a:endParaRPr lang="en-US"/>
          </a:p>
        </p:txBody>
      </p:sp>
    </p:spTree>
    <p:extLst>
      <p:ext uri="{BB962C8B-B14F-4D97-AF65-F5344CB8AC3E}">
        <p14:creationId xmlns:p14="http://schemas.microsoft.com/office/powerpoint/2010/main" val="1230521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RNs are required to perform non-implanted CVAD dressing changes for restless or pediatric patients.</a:t>
            </a:r>
          </a:p>
        </p:txBody>
      </p:sp>
      <p:sp>
        <p:nvSpPr>
          <p:cNvPr id="4" name="Slide Number Placeholder 3"/>
          <p:cNvSpPr>
            <a:spLocks noGrp="1"/>
          </p:cNvSpPr>
          <p:nvPr>
            <p:ph type="sldNum" sz="quarter" idx="5"/>
          </p:nvPr>
        </p:nvSpPr>
        <p:spPr/>
        <p:txBody>
          <a:bodyPr/>
          <a:lstStyle/>
          <a:p>
            <a:fld id="{8AC6B673-C2BE-48C4-970E-C3643229FB97}" type="slidenum">
              <a:rPr lang="en-US" smtClean="0"/>
              <a:t>17</a:t>
            </a:fld>
            <a:endParaRPr lang="en-US"/>
          </a:p>
        </p:txBody>
      </p:sp>
    </p:spTree>
    <p:extLst>
      <p:ext uri="{BB962C8B-B14F-4D97-AF65-F5344CB8AC3E}">
        <p14:creationId xmlns:p14="http://schemas.microsoft.com/office/powerpoint/2010/main" val="216665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20</a:t>
            </a:fld>
            <a:endParaRPr lang="en-US"/>
          </a:p>
        </p:txBody>
      </p:sp>
    </p:spTree>
    <p:extLst>
      <p:ext uri="{BB962C8B-B14F-4D97-AF65-F5344CB8AC3E}">
        <p14:creationId xmlns:p14="http://schemas.microsoft.com/office/powerpoint/2010/main" val="222911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crucial they you do not rush the drying time and wait the entire three minutes. If you do not wait the three minutes this will lead to skin breakdown and burns under PICC dressings!</a:t>
            </a:r>
          </a:p>
          <a:p>
            <a:endParaRPr lang="en-US" dirty="0"/>
          </a:p>
          <a:p>
            <a:r>
              <a:rPr lang="en-US" dirty="0"/>
              <a:t>If it is humid you may need to wait longer than three minutes. </a:t>
            </a:r>
          </a:p>
        </p:txBody>
      </p:sp>
      <p:sp>
        <p:nvSpPr>
          <p:cNvPr id="4" name="Slide Number Placeholder 3"/>
          <p:cNvSpPr>
            <a:spLocks noGrp="1"/>
          </p:cNvSpPr>
          <p:nvPr>
            <p:ph type="sldNum" sz="quarter" idx="5"/>
          </p:nvPr>
        </p:nvSpPr>
        <p:spPr/>
        <p:txBody>
          <a:bodyPr/>
          <a:lstStyle/>
          <a:p>
            <a:fld id="{8AC6B673-C2BE-48C4-970E-C3643229FB97}" type="slidenum">
              <a:rPr lang="en-US" smtClean="0"/>
              <a:t>21</a:t>
            </a:fld>
            <a:endParaRPr lang="en-US"/>
          </a:p>
        </p:txBody>
      </p:sp>
    </p:spTree>
    <p:extLst>
      <p:ext uri="{BB962C8B-B14F-4D97-AF65-F5344CB8AC3E}">
        <p14:creationId xmlns:p14="http://schemas.microsoft.com/office/powerpoint/2010/main" val="940565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56082"/>
                </a:solidFill>
              </a:rPr>
              <a:t> (Refer to the </a:t>
            </a:r>
            <a:r>
              <a:rPr lang="en-US" dirty="0" err="1">
                <a:solidFill>
                  <a:srgbClr val="156082"/>
                </a:solidFill>
              </a:rPr>
              <a:t>CentralVenous</a:t>
            </a:r>
            <a:r>
              <a:rPr lang="en-US" dirty="0">
                <a:solidFill>
                  <a:srgbClr val="156082"/>
                </a:solidFill>
              </a:rPr>
              <a:t> Access Device (CVAD) Neutral </a:t>
            </a:r>
            <a:r>
              <a:rPr lang="en-US" dirty="0" err="1">
                <a:solidFill>
                  <a:srgbClr val="156082"/>
                </a:solidFill>
              </a:rPr>
              <a:t>ConnectorChange</a:t>
            </a:r>
            <a:r>
              <a:rPr lang="en-US" dirty="0">
                <a:solidFill>
                  <a:srgbClr val="156082"/>
                </a:solidFill>
              </a:rPr>
              <a:t> procedure).  </a:t>
            </a:r>
            <a:r>
              <a:rPr lang="en-US" dirty="0">
                <a:solidFill>
                  <a:srgbClr val="C00000"/>
                </a:solidFill>
              </a:rPr>
              <a:t>* There was a policy that has since been rescinded*</a:t>
            </a:r>
          </a:p>
        </p:txBody>
      </p:sp>
      <p:sp>
        <p:nvSpPr>
          <p:cNvPr id="4" name="Slide Number Placeholder 3"/>
          <p:cNvSpPr>
            <a:spLocks noGrp="1"/>
          </p:cNvSpPr>
          <p:nvPr>
            <p:ph type="sldNum" sz="quarter" idx="5"/>
          </p:nvPr>
        </p:nvSpPr>
        <p:spPr/>
        <p:txBody>
          <a:bodyPr/>
          <a:lstStyle/>
          <a:p>
            <a:fld id="{8AC6B673-C2BE-48C4-970E-C3643229FB97}" type="slidenum">
              <a:rPr lang="en-US" smtClean="0"/>
              <a:t>23</a:t>
            </a:fld>
            <a:endParaRPr lang="en-US"/>
          </a:p>
        </p:txBody>
      </p:sp>
    </p:spTree>
    <p:extLst>
      <p:ext uri="{BB962C8B-B14F-4D97-AF65-F5344CB8AC3E}">
        <p14:creationId xmlns:p14="http://schemas.microsoft.com/office/powerpoint/2010/main" val="1219783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Policy states that you must notify the PICC nurse if the PICC </a:t>
            </a:r>
            <a:r>
              <a:rPr lang="en-US">
                <a:latin typeface="Calibri"/>
                <a:ea typeface="Calibri"/>
                <a:cs typeface="Calibri"/>
              </a:rPr>
              <a:t>centimeter markings have changed. </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24</a:t>
            </a:fld>
            <a:endParaRPr lang="en-US"/>
          </a:p>
        </p:txBody>
      </p:sp>
    </p:spTree>
    <p:extLst>
      <p:ext uri="{BB962C8B-B14F-4D97-AF65-F5344CB8AC3E}">
        <p14:creationId xmlns:p14="http://schemas.microsoft.com/office/powerpoint/2010/main" val="276461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Cavoatrial</a:t>
            </a:r>
            <a:r>
              <a:rPr lang="en-US" dirty="0"/>
              <a:t> Junction is the junction of the superior vena cava and the right atrium. </a:t>
            </a:r>
          </a:p>
        </p:txBody>
      </p:sp>
      <p:sp>
        <p:nvSpPr>
          <p:cNvPr id="4" name="Slide Number Placeholder 3"/>
          <p:cNvSpPr>
            <a:spLocks noGrp="1"/>
          </p:cNvSpPr>
          <p:nvPr>
            <p:ph type="sldNum" sz="quarter" idx="5"/>
          </p:nvPr>
        </p:nvSpPr>
        <p:spPr/>
        <p:txBody>
          <a:bodyPr/>
          <a:lstStyle/>
          <a:p>
            <a:fld id="{8AC6B673-C2BE-48C4-970E-C3643229FB97}" type="slidenum">
              <a:rPr lang="en-US" smtClean="0"/>
              <a:t>3</a:t>
            </a:fld>
            <a:endParaRPr lang="en-US"/>
          </a:p>
        </p:txBody>
      </p:sp>
    </p:spTree>
    <p:extLst>
      <p:ext uri="{BB962C8B-B14F-4D97-AF65-F5344CB8AC3E}">
        <p14:creationId xmlns:p14="http://schemas.microsoft.com/office/powerpoint/2010/main" val="4100944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Do not change </a:t>
            </a:r>
            <a:r>
              <a:rPr lang="en-US" dirty="0" err="1">
                <a:latin typeface="Calibri"/>
                <a:ea typeface="Calibri"/>
                <a:cs typeface="Calibri"/>
              </a:rPr>
              <a:t>SecureAcath</a:t>
            </a:r>
            <a:r>
              <a:rPr lang="en-US" dirty="0">
                <a:latin typeface="Calibri"/>
                <a:ea typeface="Calibri"/>
                <a:cs typeface="Calibri"/>
              </a:rPr>
              <a:t> devices when changing your PICC dressing. They are placed with the insertion of the PICC and are not intended to be removed until the PICC is discontinued. </a:t>
            </a:r>
          </a:p>
        </p:txBody>
      </p:sp>
      <p:sp>
        <p:nvSpPr>
          <p:cNvPr id="4" name="Slide Number Placeholder 3"/>
          <p:cNvSpPr>
            <a:spLocks noGrp="1"/>
          </p:cNvSpPr>
          <p:nvPr>
            <p:ph type="sldNum" sz="quarter" idx="5"/>
          </p:nvPr>
        </p:nvSpPr>
        <p:spPr/>
        <p:txBody>
          <a:bodyPr/>
          <a:lstStyle/>
          <a:p>
            <a:fld id="{8AC6B673-C2BE-48C4-970E-C3643229FB97}" type="slidenum">
              <a:rPr lang="en-US" smtClean="0"/>
              <a:t>25</a:t>
            </a:fld>
            <a:endParaRPr lang="en-US"/>
          </a:p>
        </p:txBody>
      </p:sp>
    </p:spTree>
    <p:extLst>
      <p:ext uri="{BB962C8B-B14F-4D97-AF65-F5344CB8AC3E}">
        <p14:creationId xmlns:p14="http://schemas.microsoft.com/office/powerpoint/2010/main" val="100058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CVAA says you can flush blood back in once you have checked for blood return but you are also ok to remove the syringe and flush with 20ml of saline. </a:t>
            </a:r>
          </a:p>
          <a:p>
            <a:endParaRPr lang="en-US" dirty="0">
              <a:latin typeface="Calibri"/>
              <a:ea typeface="Calibri"/>
              <a:cs typeface="Calibri"/>
            </a:endParaRPr>
          </a:p>
          <a:p>
            <a:r>
              <a:rPr lang="en-US" dirty="0">
                <a:latin typeface="Calibri"/>
                <a:ea typeface="Calibri"/>
                <a:cs typeface="Calibri"/>
              </a:rPr>
              <a:t>Remove the syringe then clamp because they are </a:t>
            </a:r>
            <a:r>
              <a:rPr lang="en-US">
                <a:latin typeface="Calibri"/>
                <a:ea typeface="Calibri"/>
                <a:cs typeface="Calibri"/>
              </a:rPr>
              <a:t>positive pressure connectors, when you remove the syringe there is a little push of the fluid left in the connector back into the line, completely emptying the connector. </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29</a:t>
            </a:fld>
            <a:endParaRPr lang="en-US"/>
          </a:p>
        </p:txBody>
      </p:sp>
    </p:spTree>
    <p:extLst>
      <p:ext uri="{BB962C8B-B14F-4D97-AF65-F5344CB8AC3E}">
        <p14:creationId xmlns:p14="http://schemas.microsoft.com/office/powerpoint/2010/main" val="157950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242424"/>
              </a:solidFill>
              <a:highlight>
                <a:srgbClr val="FFFFFF"/>
              </a:highlight>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31</a:t>
            </a:fld>
            <a:endParaRPr lang="en-US"/>
          </a:p>
        </p:txBody>
      </p:sp>
    </p:spTree>
    <p:extLst>
      <p:ext uri="{BB962C8B-B14F-4D97-AF65-F5344CB8AC3E}">
        <p14:creationId xmlns:p14="http://schemas.microsoft.com/office/powerpoint/2010/main" val="3204386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Kinks happen and we do not want to administer any medications unnecessarily. </a:t>
            </a:r>
          </a:p>
        </p:txBody>
      </p:sp>
      <p:sp>
        <p:nvSpPr>
          <p:cNvPr id="4" name="Slide Number Placeholder 3"/>
          <p:cNvSpPr>
            <a:spLocks noGrp="1"/>
          </p:cNvSpPr>
          <p:nvPr>
            <p:ph type="sldNum" sz="quarter" idx="5"/>
          </p:nvPr>
        </p:nvSpPr>
        <p:spPr/>
        <p:txBody>
          <a:bodyPr/>
          <a:lstStyle/>
          <a:p>
            <a:fld id="{8AC6B673-C2BE-48C4-970E-C3643229FB97}" type="slidenum">
              <a:rPr lang="en-US" smtClean="0"/>
              <a:t>32</a:t>
            </a:fld>
            <a:endParaRPr lang="en-US"/>
          </a:p>
        </p:txBody>
      </p:sp>
    </p:spTree>
    <p:extLst>
      <p:ext uri="{BB962C8B-B14F-4D97-AF65-F5344CB8AC3E}">
        <p14:creationId xmlns:p14="http://schemas.microsoft.com/office/powerpoint/2010/main" val="252042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Picture of a real QEH patient who suffered skin breakdown dure to PICC dressing changes. </a:t>
            </a:r>
          </a:p>
          <a:p>
            <a:endParaRPr lang="en-US" dirty="0">
              <a:latin typeface="Calibri"/>
              <a:ea typeface="Calibri"/>
              <a:cs typeface="Calibri"/>
            </a:endParaRPr>
          </a:p>
          <a:p>
            <a:r>
              <a:rPr lang="en-US" dirty="0">
                <a:latin typeface="Calibri"/>
                <a:ea typeface="Calibri"/>
                <a:cs typeface="Calibri"/>
              </a:rPr>
              <a:t>You can see the PICC line is easily bent and may cause disruption in flushing and blood return. Always check for </a:t>
            </a:r>
            <a:r>
              <a:rPr lang="en-US">
                <a:latin typeface="Calibri"/>
                <a:ea typeface="Calibri"/>
                <a:cs typeface="Calibri"/>
              </a:rPr>
              <a:t>kinks!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33</a:t>
            </a:fld>
            <a:endParaRPr lang="en-US"/>
          </a:p>
        </p:txBody>
      </p:sp>
    </p:spTree>
    <p:extLst>
      <p:ext uri="{BB962C8B-B14F-4D97-AF65-F5344CB8AC3E}">
        <p14:creationId xmlns:p14="http://schemas.microsoft.com/office/powerpoint/2010/main" val="424185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what your patients Xray should look like with Proper placement of a PICC</a:t>
            </a:r>
          </a:p>
        </p:txBody>
      </p:sp>
      <p:sp>
        <p:nvSpPr>
          <p:cNvPr id="4" name="Slide Number Placeholder 3"/>
          <p:cNvSpPr>
            <a:spLocks noGrp="1"/>
          </p:cNvSpPr>
          <p:nvPr>
            <p:ph type="sldNum" sz="quarter" idx="5"/>
          </p:nvPr>
        </p:nvSpPr>
        <p:spPr/>
        <p:txBody>
          <a:bodyPr/>
          <a:lstStyle/>
          <a:p>
            <a:fld id="{8AC6B673-C2BE-48C4-970E-C3643229FB97}" type="slidenum">
              <a:rPr lang="en-US" smtClean="0"/>
              <a:t>4</a:t>
            </a:fld>
            <a:endParaRPr lang="en-US"/>
          </a:p>
        </p:txBody>
      </p:sp>
    </p:spTree>
    <p:extLst>
      <p:ext uri="{BB962C8B-B14F-4D97-AF65-F5344CB8AC3E}">
        <p14:creationId xmlns:p14="http://schemas.microsoft.com/office/powerpoint/2010/main" val="79444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where a PICC ends vs. a midline catheter</a:t>
            </a:r>
          </a:p>
        </p:txBody>
      </p:sp>
      <p:sp>
        <p:nvSpPr>
          <p:cNvPr id="4" name="Slide Number Placeholder 3"/>
          <p:cNvSpPr>
            <a:spLocks noGrp="1"/>
          </p:cNvSpPr>
          <p:nvPr>
            <p:ph type="sldNum" sz="quarter" idx="5"/>
          </p:nvPr>
        </p:nvSpPr>
        <p:spPr/>
        <p:txBody>
          <a:bodyPr/>
          <a:lstStyle/>
          <a:p>
            <a:fld id="{8AC6B673-C2BE-48C4-970E-C3643229FB97}" type="slidenum">
              <a:rPr lang="en-US" smtClean="0"/>
              <a:t>5</a:t>
            </a:fld>
            <a:endParaRPr lang="en-US"/>
          </a:p>
        </p:txBody>
      </p:sp>
    </p:spTree>
    <p:extLst>
      <p:ext uri="{BB962C8B-B14F-4D97-AF65-F5344CB8AC3E}">
        <p14:creationId xmlns:p14="http://schemas.microsoft.com/office/powerpoint/2010/main" val="57452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Contraindications for PICC insertion are: </a:t>
            </a:r>
          </a:p>
          <a:p>
            <a:r>
              <a:rPr lang="en-US"/>
              <a:t>Inadequate veins (too small). </a:t>
            </a:r>
          </a:p>
          <a:p>
            <a:r>
              <a:rPr lang="en-US"/>
              <a:t>Injury to the upper arm or potential for compromised skin integrity on upper arm. </a:t>
            </a:r>
          </a:p>
          <a:p>
            <a:r>
              <a:rPr lang="en-US"/>
              <a:t>Severe bleeding disorders (not absolute contraindication). </a:t>
            </a:r>
          </a:p>
          <a:p>
            <a:r>
              <a:rPr lang="en-US"/>
              <a:t>Non-compliance by patient (confusion that may result in accidental removal, intravenous [IV] drug users) - not absolute contraindication.</a:t>
            </a:r>
          </a:p>
          <a:p>
            <a:r>
              <a:rPr lang="en-US"/>
              <a:t>Chronic kidney disease that may require dialysis in the future (discuss with attending Nephrologist).</a:t>
            </a:r>
          </a:p>
          <a:p>
            <a:endParaRPr lang="en-US" dirty="0"/>
          </a:p>
          <a:p>
            <a:r>
              <a:rPr lang="en-US" dirty="0"/>
              <a:t>The tip of the PICC should reside in the </a:t>
            </a:r>
            <a:r>
              <a:rPr lang="en-US" dirty="0" err="1"/>
              <a:t>cavoatrial</a:t>
            </a:r>
            <a:r>
              <a:rPr lang="en-US" dirty="0"/>
              <a:t> junction for optimal positioning. The tip is confirmed using radiographically or with the Sherlock 3CG Tip confirmation system.</a:t>
            </a:r>
          </a:p>
          <a:p>
            <a:endParaRPr lang="en-US" dirty="0"/>
          </a:p>
          <a:p>
            <a:r>
              <a:rPr lang="en-US" dirty="0"/>
              <a:t>Antineoplastic </a:t>
            </a:r>
            <a:r>
              <a:rPr lang="en-US"/>
              <a:t>drugs: </a:t>
            </a:r>
            <a:r>
              <a:rPr lang="en-US" b="1">
                <a:highlight>
                  <a:srgbClr val="FFFFFF"/>
                </a:highlight>
              </a:rPr>
              <a:t>are medications designed to prevent the growth and spread of cancer cells by interfering with cell division and survival.</a:t>
            </a:r>
            <a:endParaRPr lang="en-US" dirty="0"/>
          </a:p>
        </p:txBody>
      </p:sp>
      <p:sp>
        <p:nvSpPr>
          <p:cNvPr id="4" name="Slide Number Placeholder 3"/>
          <p:cNvSpPr>
            <a:spLocks noGrp="1"/>
          </p:cNvSpPr>
          <p:nvPr>
            <p:ph type="sldNum" sz="quarter" idx="5"/>
          </p:nvPr>
        </p:nvSpPr>
        <p:spPr/>
        <p:txBody>
          <a:bodyPr/>
          <a:lstStyle/>
          <a:p>
            <a:fld id="{8AC6B673-C2BE-48C4-970E-C3643229FB97}" type="slidenum">
              <a:rPr lang="en-US" smtClean="0"/>
              <a:t>6</a:t>
            </a:fld>
            <a:endParaRPr lang="en-US"/>
          </a:p>
        </p:txBody>
      </p:sp>
    </p:spTree>
    <p:extLst>
      <p:ext uri="{BB962C8B-B14F-4D97-AF65-F5344CB8AC3E}">
        <p14:creationId xmlns:p14="http://schemas.microsoft.com/office/powerpoint/2010/main" val="311895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can see in this photo that:</a:t>
            </a:r>
            <a:endParaRPr lang="en-US"/>
          </a:p>
          <a:p>
            <a:pPr marL="171450" indent="-171450">
              <a:buFont typeface="Arial"/>
              <a:buChar char="•"/>
            </a:pPr>
            <a:r>
              <a:rPr lang="en-US">
                <a:latin typeface="Calibri"/>
                <a:ea typeface="Calibri"/>
                <a:cs typeface="Calibri"/>
              </a:rPr>
              <a:t>There is no drainage</a:t>
            </a:r>
            <a:endParaRPr lang="en-US" dirty="0">
              <a:latin typeface="Calibri"/>
              <a:ea typeface="Calibri"/>
              <a:cs typeface="Calibri"/>
            </a:endParaRPr>
          </a:p>
          <a:p>
            <a:pPr marL="171450" indent="-171450">
              <a:buFont typeface="Arial"/>
              <a:buChar char="•"/>
            </a:pPr>
            <a:r>
              <a:rPr lang="en-US">
                <a:latin typeface="Calibri"/>
                <a:ea typeface="Calibri"/>
                <a:cs typeface="Calibri"/>
              </a:rPr>
              <a:t>The </a:t>
            </a:r>
            <a:r>
              <a:rPr lang="en-US"/>
              <a:t>transparent dressing covers the Area 2 cm above the insertion site </a:t>
            </a:r>
            <a:endParaRPr lang="en-US">
              <a:latin typeface="Calibri"/>
              <a:ea typeface="Calibri"/>
              <a:cs typeface="Calibri"/>
            </a:endParaRPr>
          </a:p>
          <a:p>
            <a:pPr marL="171450" indent="-171450">
              <a:buFont typeface="Arial"/>
              <a:buChar char="•"/>
            </a:pPr>
            <a:r>
              <a:rPr lang="en-US" dirty="0"/>
              <a:t>The </a:t>
            </a:r>
            <a:r>
              <a:rPr lang="en-US" dirty="0" err="1"/>
              <a:t>SecurAcath</a:t>
            </a:r>
            <a:r>
              <a:rPr lang="en-US" dirty="0"/>
              <a:t> device on the PICC measures &lt;= 3 cm from exit site.</a:t>
            </a:r>
          </a:p>
          <a:p>
            <a:pPr marL="171450" indent="-171450">
              <a:buFont typeface="Arial"/>
              <a:buChar char="•"/>
            </a:pPr>
            <a:r>
              <a:rPr lang="en-US" dirty="0">
                <a:latin typeface="Aptos"/>
                <a:ea typeface="Calibri"/>
                <a:cs typeface="Calibri"/>
              </a:rPr>
              <a:t>The entire line is covered up to and inclu</a:t>
            </a:r>
            <a:r>
              <a:rPr lang="en-US">
                <a:latin typeface="Aptos"/>
                <a:ea typeface="Calibri"/>
                <a:cs typeface="Calibri"/>
              </a:rPr>
              <a:t>ding the butterfly wings</a:t>
            </a:r>
          </a:p>
          <a:p>
            <a:pPr marL="171450" indent="-171450">
              <a:buFont typeface="Arial"/>
              <a:buChar char="•"/>
            </a:pPr>
            <a:r>
              <a:rPr lang="en-US" dirty="0">
                <a:latin typeface="Aptos"/>
                <a:ea typeface="Calibri"/>
                <a:cs typeface="Calibri"/>
              </a:rPr>
              <a:t>The sticker indicates the cm at the time of insertion and the current cm, date last changed, nurses initials who changed the dressing. </a:t>
            </a:r>
          </a:p>
        </p:txBody>
      </p:sp>
      <p:sp>
        <p:nvSpPr>
          <p:cNvPr id="4" name="Slide Number Placeholder 3"/>
          <p:cNvSpPr>
            <a:spLocks noGrp="1"/>
          </p:cNvSpPr>
          <p:nvPr>
            <p:ph type="sldNum" sz="quarter" idx="5"/>
          </p:nvPr>
        </p:nvSpPr>
        <p:spPr/>
        <p:txBody>
          <a:bodyPr/>
          <a:lstStyle/>
          <a:p>
            <a:fld id="{8AC6B673-C2BE-48C4-970E-C3643229FB97}" type="slidenum">
              <a:rPr lang="en-US" smtClean="0"/>
              <a:t>7</a:t>
            </a:fld>
            <a:endParaRPr lang="en-US"/>
          </a:p>
        </p:txBody>
      </p:sp>
    </p:spTree>
    <p:extLst>
      <p:ext uri="{BB962C8B-B14F-4D97-AF65-F5344CB8AC3E}">
        <p14:creationId xmlns:p14="http://schemas.microsoft.com/office/powerpoint/2010/main" val="367458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Green Caps are placed on the end of your needleless </a:t>
            </a:r>
            <a:r>
              <a:rPr lang="en-US">
                <a:latin typeface="Calibri"/>
                <a:ea typeface="Calibri"/>
                <a:cs typeface="Calibri"/>
              </a:rPr>
              <a:t>connector after</a:t>
            </a:r>
            <a:r>
              <a:rPr lang="en-US" dirty="0">
                <a:latin typeface="Calibri"/>
                <a:ea typeface="Calibri"/>
                <a:cs typeface="Calibri"/>
              </a:rPr>
              <a:t> each use. This removes the need to swab the cap before accessing. Ensure you apply a new cap each time one is removed. </a:t>
            </a:r>
          </a:p>
        </p:txBody>
      </p:sp>
      <p:sp>
        <p:nvSpPr>
          <p:cNvPr id="4" name="Slide Number Placeholder 3"/>
          <p:cNvSpPr>
            <a:spLocks noGrp="1"/>
          </p:cNvSpPr>
          <p:nvPr>
            <p:ph type="sldNum" sz="quarter" idx="5"/>
          </p:nvPr>
        </p:nvSpPr>
        <p:spPr/>
        <p:txBody>
          <a:bodyPr/>
          <a:lstStyle/>
          <a:p>
            <a:fld id="{8AC6B673-C2BE-48C4-970E-C3643229FB97}" type="slidenum">
              <a:rPr lang="en-US" smtClean="0"/>
              <a:t>8</a:t>
            </a:fld>
            <a:endParaRPr lang="en-US"/>
          </a:p>
        </p:txBody>
      </p:sp>
    </p:spTree>
    <p:extLst>
      <p:ext uri="{BB962C8B-B14F-4D97-AF65-F5344CB8AC3E}">
        <p14:creationId xmlns:p14="http://schemas.microsoft.com/office/powerpoint/2010/main" val="259753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Purple PICCs will be seen coming from other hospitals. You most likely will not see them come to you with a </a:t>
            </a:r>
            <a:r>
              <a:rPr lang="en-US" dirty="0" err="1">
                <a:latin typeface="Calibri"/>
                <a:ea typeface="Calibri"/>
                <a:cs typeface="Calibri"/>
              </a:rPr>
              <a:t>secureAcath</a:t>
            </a:r>
            <a:r>
              <a:rPr lang="en-US" dirty="0">
                <a:latin typeface="Calibri"/>
                <a:ea typeface="Calibri"/>
                <a:cs typeface="Calibri"/>
              </a:rPr>
              <a:t> and they require an adhesive securement device that will be changed weekly. </a:t>
            </a:r>
          </a:p>
        </p:txBody>
      </p:sp>
      <p:sp>
        <p:nvSpPr>
          <p:cNvPr id="4" name="Slide Number Placeholder 3"/>
          <p:cNvSpPr>
            <a:spLocks noGrp="1"/>
          </p:cNvSpPr>
          <p:nvPr>
            <p:ph type="sldNum" sz="quarter" idx="5"/>
          </p:nvPr>
        </p:nvSpPr>
        <p:spPr/>
        <p:txBody>
          <a:bodyPr/>
          <a:lstStyle/>
          <a:p>
            <a:fld id="{8AC6B673-C2BE-48C4-970E-C3643229FB97}" type="slidenum">
              <a:rPr lang="en-US" smtClean="0"/>
              <a:t>9</a:t>
            </a:fld>
            <a:endParaRPr lang="en-US"/>
          </a:p>
        </p:txBody>
      </p:sp>
    </p:spTree>
    <p:extLst>
      <p:ext uri="{BB962C8B-B14F-4D97-AF65-F5344CB8AC3E}">
        <p14:creationId xmlns:p14="http://schemas.microsoft.com/office/powerpoint/2010/main" val="545440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PICCs used at the QEH are dual lumen. Add positive needle free connectors.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AC6B673-C2BE-48C4-970E-C3643229FB97}" type="slidenum">
              <a:rPr lang="en-US" smtClean="0"/>
              <a:t>10</a:t>
            </a:fld>
            <a:endParaRPr lang="en-US"/>
          </a:p>
        </p:txBody>
      </p:sp>
    </p:spTree>
    <p:extLst>
      <p:ext uri="{BB962C8B-B14F-4D97-AF65-F5344CB8AC3E}">
        <p14:creationId xmlns:p14="http://schemas.microsoft.com/office/powerpoint/2010/main" val="861368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8996-FC9F-F9E2-36CC-A6DAE272C4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EC089B-1CE1-C965-8BB4-5AE92E32A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882DC-CA12-7058-67AB-6CFE7678C340}"/>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5" name="Footer Placeholder 4">
            <a:extLst>
              <a:ext uri="{FF2B5EF4-FFF2-40B4-BE49-F238E27FC236}">
                <a16:creationId xmlns:a16="http://schemas.microsoft.com/office/drawing/2014/main" id="{203A7633-AA43-C541-F230-EC6EE515F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78BDC-0DC2-EFFD-7137-804777B9D805}"/>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321507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B6AD-0B87-EE42-7A31-946F91E937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A7DDAA-FD0A-7C4F-CD13-129EEA009C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06594-A6E7-F7CC-E014-5527893F3414}"/>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5" name="Footer Placeholder 4">
            <a:extLst>
              <a:ext uri="{FF2B5EF4-FFF2-40B4-BE49-F238E27FC236}">
                <a16:creationId xmlns:a16="http://schemas.microsoft.com/office/drawing/2014/main" id="{2616F7FC-2253-C632-A92C-56250589F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2E597-2EBF-876C-38C6-A6EAE67590D3}"/>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2405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C21BC-B9F7-0B1A-9C9C-7D586D494C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2156C8-A421-8CC4-BE4E-E9F45131B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DD85F-5CCD-0036-9DA1-6F1CC8AB8E3E}"/>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5" name="Footer Placeholder 4">
            <a:extLst>
              <a:ext uri="{FF2B5EF4-FFF2-40B4-BE49-F238E27FC236}">
                <a16:creationId xmlns:a16="http://schemas.microsoft.com/office/drawing/2014/main" id="{E605EF79-2007-B63D-5DF2-5CFCE4AE4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FF58A-6F43-7324-7CEF-0F570D4E0D82}"/>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225603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bg>
      <p:bgPr>
        <a:solidFill>
          <a:schemeClr val="bg1"/>
        </a:solidFill>
        <a:effectLst/>
      </p:bgPr>
    </p:bg>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C5F0CC42-A856-6647-A12A-BDA46262FE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7239000" y="1905000"/>
            <a:ext cx="6858000" cy="3048000"/>
          </a:xfrm>
          <a:prstGeom prst="rect">
            <a:avLst/>
          </a:prstGeom>
        </p:spPr>
      </p:pic>
      <p:sp>
        <p:nvSpPr>
          <p:cNvPr id="38" name="Google Shape;38;p5"/>
          <p:cNvSpPr txBox="1">
            <a:spLocks noGrp="1"/>
          </p:cNvSpPr>
          <p:nvPr>
            <p:ph type="title"/>
          </p:nvPr>
        </p:nvSpPr>
        <p:spPr>
          <a:xfrm>
            <a:off x="1117600" y="690033"/>
            <a:ext cx="8046000" cy="992400"/>
          </a:xfrm>
          <a:prstGeom prst="rect">
            <a:avLst/>
          </a:prstGeom>
        </p:spPr>
        <p:txBody>
          <a:bodyPr spcFirstLastPara="1" anchor="ctr" anchorCtr="0">
            <a:noAutofit/>
          </a:bodyPr>
          <a:lstStyle>
            <a:lvl1pPr lvl="0" rtl="0">
              <a:spcBef>
                <a:spcPts val="0"/>
              </a:spcBef>
              <a:spcAft>
                <a:spcPts val="0"/>
              </a:spcAft>
              <a:buSzPts val="3000"/>
              <a:buNone/>
              <a:defRPr sz="5867" b="1">
                <a:solidFill>
                  <a:schemeClr val="bg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 name="Google Shape;56;p7"/>
          <p:cNvSpPr txBox="1">
            <a:spLocks noGrp="1"/>
          </p:cNvSpPr>
          <p:nvPr>
            <p:ph type="body" idx="1"/>
          </p:nvPr>
        </p:nvSpPr>
        <p:spPr>
          <a:xfrm>
            <a:off x="1117600" y="1905000"/>
            <a:ext cx="3893000" cy="4064000"/>
          </a:xfrm>
          <a:prstGeom prst="rect">
            <a:avLst/>
          </a:prstGeom>
        </p:spPr>
        <p:txBody>
          <a:bodyPr spcFirstLastPara="1">
            <a:noAutofit/>
          </a:bodyPr>
          <a:lstStyle>
            <a:lvl1pPr marL="152396" lvl="0" indent="0" rtl="0">
              <a:spcBef>
                <a:spcPts val="800"/>
              </a:spcBef>
              <a:spcAft>
                <a:spcPts val="0"/>
              </a:spcAft>
              <a:buSzPts val="1800"/>
              <a:buFontTx/>
              <a:buNone/>
              <a:defRPr sz="3200">
                <a:solidFill>
                  <a:schemeClr val="accent1"/>
                </a:solidFill>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10" name="Google Shape;57;p7"/>
          <p:cNvSpPr txBox="1">
            <a:spLocks noGrp="1"/>
          </p:cNvSpPr>
          <p:nvPr>
            <p:ph type="body" idx="2"/>
          </p:nvPr>
        </p:nvSpPr>
        <p:spPr>
          <a:xfrm>
            <a:off x="5315400" y="1905000"/>
            <a:ext cx="3860800" cy="4064000"/>
          </a:xfrm>
          <a:prstGeom prst="rect">
            <a:avLst/>
          </a:prstGeom>
        </p:spPr>
        <p:txBody>
          <a:bodyPr spcFirstLastPara="1">
            <a:noAutofit/>
          </a:bodyPr>
          <a:lstStyle>
            <a:lvl1pPr marL="152396" lvl="0" indent="0" rtl="0">
              <a:spcBef>
                <a:spcPts val="800"/>
              </a:spcBef>
              <a:spcAft>
                <a:spcPts val="0"/>
              </a:spcAft>
              <a:buSzPts val="1800"/>
              <a:buFontTx/>
              <a:buNone/>
              <a:defRPr sz="3200">
                <a:solidFill>
                  <a:schemeClr val="accent1"/>
                </a:solidFill>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6" name="Google Shape;40;p5"/>
          <p:cNvSpPr txBox="1">
            <a:spLocks noGrp="1"/>
          </p:cNvSpPr>
          <p:nvPr>
            <p:ph type="sldNum" idx="10"/>
          </p:nvPr>
        </p:nvSpPr>
        <p:spPr/>
        <p:txBody>
          <a:bodyPr/>
          <a:lstStyle>
            <a:lvl1pPr>
              <a:defRPr/>
            </a:lvl1pPr>
          </a:lstStyle>
          <a:p>
            <a:pPr>
              <a:defRPr/>
            </a:pPr>
            <a:fld id="{D3AA3296-10EC-D640-8F4E-95E869EA9EEA}" type="slidenum">
              <a:rPr lang="en-CA"/>
              <a:pPr>
                <a:defRPr/>
              </a:pPr>
              <a:t>‹#›</a:t>
            </a:fld>
            <a:endParaRPr lang="en-US"/>
          </a:p>
        </p:txBody>
      </p:sp>
      <p:sp>
        <p:nvSpPr>
          <p:cNvPr id="12" name="Google Shape;11;p2">
            <a:extLst>
              <a:ext uri="{FF2B5EF4-FFF2-40B4-BE49-F238E27FC236}">
                <a16:creationId xmlns:a16="http://schemas.microsoft.com/office/drawing/2014/main" id="{99D3A34B-41B2-F04E-8985-8E40EBC40840}"/>
              </a:ext>
            </a:extLst>
          </p:cNvPr>
          <p:cNvSpPr/>
          <p:nvPr userDrawn="1"/>
        </p:nvSpPr>
        <p:spPr>
          <a:xfrm rot="5400000">
            <a:off x="-316493" y="769604"/>
            <a:ext cx="1444800" cy="825993"/>
          </a:xfrm>
          <a:prstGeom prst="triangle">
            <a:avLst>
              <a:gd name="adj" fmla="val 5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5"/>
              </a:solidFill>
            </a:endParaRPr>
          </a:p>
        </p:txBody>
      </p:sp>
    </p:spTree>
    <p:extLst>
      <p:ext uri="{BB962C8B-B14F-4D97-AF65-F5344CB8AC3E}">
        <p14:creationId xmlns:p14="http://schemas.microsoft.com/office/powerpoint/2010/main" val="3825404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100000">
              <a:schemeClr val="bg1"/>
            </a:gs>
            <a:gs pos="53000">
              <a:schemeClr val="bg1"/>
            </a:gs>
          </a:gsLst>
          <a:lin ang="16200000" scaled="0"/>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FA4993-2A08-F446-A3AB-97E0F4E286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7239000" y="1905000"/>
            <a:ext cx="6858000" cy="3048000"/>
          </a:xfrm>
          <a:prstGeom prst="rect">
            <a:avLst/>
          </a:prstGeom>
        </p:spPr>
      </p:pic>
      <p:sp>
        <p:nvSpPr>
          <p:cNvPr id="3" name="Slide Number Placeholder 2">
            <a:extLst>
              <a:ext uri="{FF2B5EF4-FFF2-40B4-BE49-F238E27FC236}">
                <a16:creationId xmlns:a16="http://schemas.microsoft.com/office/drawing/2014/main" id="{6FA849F3-9523-F842-9533-B5FEFE1585CB}"/>
              </a:ext>
            </a:extLst>
          </p:cNvPr>
          <p:cNvSpPr>
            <a:spLocks noGrp="1"/>
          </p:cNvSpPr>
          <p:nvPr>
            <p:ph type="sldNum" idx="10"/>
          </p:nvPr>
        </p:nvSpPr>
        <p:spPr/>
        <p:txBody>
          <a:bodyPr/>
          <a:lstStyle/>
          <a:p>
            <a:pPr>
              <a:defRPr/>
            </a:pPr>
            <a:fld id="{06A5C9CB-E1BC-D448-A930-E4C453A32F4A}" type="slidenum">
              <a:rPr lang="en-CA" smtClean="0"/>
              <a:pPr>
                <a:defRPr/>
              </a:pPr>
              <a:t>‹#›</a:t>
            </a:fld>
            <a:endParaRPr lang="en-US"/>
          </a:p>
        </p:txBody>
      </p:sp>
      <p:sp>
        <p:nvSpPr>
          <p:cNvPr id="5" name="Google Shape;329;p34">
            <a:extLst>
              <a:ext uri="{FF2B5EF4-FFF2-40B4-BE49-F238E27FC236}">
                <a16:creationId xmlns:a16="http://schemas.microsoft.com/office/drawing/2014/main" id="{D8970A0D-96AA-D149-BE8A-3B47EA31389D}"/>
              </a:ext>
            </a:extLst>
          </p:cNvPr>
          <p:cNvSpPr/>
          <p:nvPr userDrawn="1"/>
        </p:nvSpPr>
        <p:spPr>
          <a:xfrm>
            <a:off x="4639551" y="852776"/>
            <a:ext cx="1424517" cy="1295400"/>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bg2"/>
          </a:solidFill>
          <a:ln>
            <a:noFill/>
          </a:ln>
        </p:spPr>
        <p:txBody>
          <a:bodyPr spcFirstLastPara="1" lIns="121900" tIns="121900" rIns="121900" bIns="121900" anchor="ctr"/>
          <a:lstStyle/>
          <a:p>
            <a:pPr fontAlgn="auto">
              <a:spcBef>
                <a:spcPts val="0"/>
              </a:spcBef>
              <a:spcAft>
                <a:spcPts val="0"/>
              </a:spcAft>
              <a:buClr>
                <a:srgbClr val="000000"/>
              </a:buClr>
              <a:buFont typeface="Arial"/>
              <a:buNone/>
              <a:defRPr/>
            </a:pPr>
            <a:endParaRPr sz="2400" kern="0">
              <a:solidFill>
                <a:schemeClr val="accent5"/>
              </a:solidFill>
              <a:latin typeface="Arial"/>
              <a:ea typeface="Arial"/>
              <a:cs typeface="Arial"/>
              <a:sym typeface="Arial"/>
            </a:endParaRPr>
          </a:p>
        </p:txBody>
      </p:sp>
      <p:sp>
        <p:nvSpPr>
          <p:cNvPr id="7" name="Title 1">
            <a:extLst>
              <a:ext uri="{FF2B5EF4-FFF2-40B4-BE49-F238E27FC236}">
                <a16:creationId xmlns:a16="http://schemas.microsoft.com/office/drawing/2014/main" id="{8D00E26A-D381-5F45-9E20-B412CAE70222}"/>
              </a:ext>
            </a:extLst>
          </p:cNvPr>
          <p:cNvSpPr>
            <a:spLocks noGrp="1"/>
          </p:cNvSpPr>
          <p:nvPr>
            <p:ph type="title" hasCustomPrompt="1"/>
          </p:nvPr>
        </p:nvSpPr>
        <p:spPr>
          <a:xfrm>
            <a:off x="511888" y="279401"/>
            <a:ext cx="6874139" cy="1403351"/>
          </a:xfrm>
        </p:spPr>
        <p:txBody>
          <a:bodyPr anchor="ctr" anchorCtr="0"/>
          <a:lstStyle>
            <a:lvl1pPr>
              <a:defRPr sz="5867" b="1" i="0">
                <a:solidFill>
                  <a:schemeClr val="bg2"/>
                </a:solidFill>
                <a:latin typeface="+mn-lt"/>
              </a:defRPr>
            </a:lvl1pPr>
          </a:lstStyle>
          <a:p>
            <a:r>
              <a:rPr lang="en-CA"/>
              <a:t>Thanks!</a:t>
            </a:r>
            <a:endParaRPr lang="en-US"/>
          </a:p>
        </p:txBody>
      </p:sp>
      <p:sp>
        <p:nvSpPr>
          <p:cNvPr id="8" name="Google Shape;39;p5">
            <a:extLst>
              <a:ext uri="{FF2B5EF4-FFF2-40B4-BE49-F238E27FC236}">
                <a16:creationId xmlns:a16="http://schemas.microsoft.com/office/drawing/2014/main" id="{1000FDBF-EB23-C84F-BA40-2834E1B5095E}"/>
              </a:ext>
            </a:extLst>
          </p:cNvPr>
          <p:cNvSpPr txBox="1">
            <a:spLocks noGrp="1"/>
          </p:cNvSpPr>
          <p:nvPr>
            <p:ph type="body" idx="1" hasCustomPrompt="1"/>
          </p:nvPr>
        </p:nvSpPr>
        <p:spPr>
          <a:xfrm>
            <a:off x="497020" y="1879151"/>
            <a:ext cx="6908800" cy="753952"/>
          </a:xfrm>
          <a:prstGeom prst="rect">
            <a:avLst/>
          </a:prstGeom>
        </p:spPr>
        <p:txBody>
          <a:bodyPr spcFirstLastPara="1" anchor="ctr" anchorCtr="0">
            <a:noAutofit/>
          </a:bodyPr>
          <a:lstStyle>
            <a:lvl1pPr marL="609585" lvl="0" indent="-507987" rtl="0">
              <a:spcBef>
                <a:spcPts val="800"/>
              </a:spcBef>
              <a:spcAft>
                <a:spcPts val="0"/>
              </a:spcAft>
              <a:buSzPts val="2400"/>
              <a:buFontTx/>
              <a:buNone/>
              <a:defRPr sz="3200" b="0" i="0">
                <a:solidFill>
                  <a:schemeClr val="accent5"/>
                </a:solidFill>
                <a:latin typeface="Trebuchet MS" panose="020B0703020202090204" pitchFamily="34" charset="0"/>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r>
              <a:rPr lang="en-CA"/>
              <a:t>Any questions?</a:t>
            </a:r>
            <a:endParaRPr/>
          </a:p>
        </p:txBody>
      </p:sp>
      <p:pic>
        <p:nvPicPr>
          <p:cNvPr id="9" name="Picture 8">
            <a:extLst>
              <a:ext uri="{FF2B5EF4-FFF2-40B4-BE49-F238E27FC236}">
                <a16:creationId xmlns:a16="http://schemas.microsoft.com/office/drawing/2014/main" id="{D1E0385F-F09A-4B48-84F0-FDEA27DB2E9C}"/>
              </a:ext>
            </a:extLst>
          </p:cNvPr>
          <p:cNvPicPr>
            <a:picLocks noChangeAspect="1"/>
          </p:cNvPicPr>
          <p:nvPr userDrawn="1"/>
        </p:nvPicPr>
        <p:blipFill>
          <a:blip r:embed="rId3"/>
          <a:stretch>
            <a:fillRect/>
          </a:stretch>
        </p:blipFill>
        <p:spPr>
          <a:xfrm>
            <a:off x="474717" y="5562600"/>
            <a:ext cx="5608320" cy="1168400"/>
          </a:xfrm>
          <a:prstGeom prst="rect">
            <a:avLst/>
          </a:prstGeom>
        </p:spPr>
      </p:pic>
    </p:spTree>
    <p:extLst>
      <p:ext uri="{BB962C8B-B14F-4D97-AF65-F5344CB8AC3E}">
        <p14:creationId xmlns:p14="http://schemas.microsoft.com/office/powerpoint/2010/main" val="403698144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5348-F454-3C83-ABE5-8641D6F28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6714E-1B46-EF97-C3A3-CFFD8789F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E96D-54A0-257B-C4E6-319C50CD6FC9}"/>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5" name="Footer Placeholder 4">
            <a:extLst>
              <a:ext uri="{FF2B5EF4-FFF2-40B4-BE49-F238E27FC236}">
                <a16:creationId xmlns:a16="http://schemas.microsoft.com/office/drawing/2014/main" id="{02DBF902-C111-A134-D4DB-7D9513571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510C6-67C3-E6DE-1613-44A212D68868}"/>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306300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B7A-88E1-5DAC-CB4C-EEA5DB0A92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445CBB-2268-CA96-D4F2-817D02D5C9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B03EE-471B-1BD5-3E8E-4F76B92CD0EE}"/>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5" name="Footer Placeholder 4">
            <a:extLst>
              <a:ext uri="{FF2B5EF4-FFF2-40B4-BE49-F238E27FC236}">
                <a16:creationId xmlns:a16="http://schemas.microsoft.com/office/drawing/2014/main" id="{025527F3-0E5A-B286-65AC-9D6FA087D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9CDDB-76FD-0915-FD27-BA8F6655C9F3}"/>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1189411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9C340-0B56-703F-151B-204E6E189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718AB-1F63-9919-7240-D20AEEF444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17982F-5685-33FC-D843-BAFF6289C5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981E6-3B34-F48B-6F7B-0B4678E0C255}"/>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6" name="Footer Placeholder 5">
            <a:extLst>
              <a:ext uri="{FF2B5EF4-FFF2-40B4-BE49-F238E27FC236}">
                <a16:creationId xmlns:a16="http://schemas.microsoft.com/office/drawing/2014/main" id="{A44E20D7-5839-646D-BA90-B79552D4A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15DDA-5FC3-16F3-0F12-3BB397C11B54}"/>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261593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D797-0E36-647F-EC53-0DADABDA61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48A05C-28D1-AB72-1ABE-018B3B94A9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D40A84-3B69-5014-2AC4-B4E93DE247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EEB8D-9247-A9FA-E5AC-1FB04FC5AB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36093-9859-CD21-C2A3-37C0D51060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D4FB76-7178-3B0B-4A26-12BBCED8A21E}"/>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8" name="Footer Placeholder 7">
            <a:extLst>
              <a:ext uri="{FF2B5EF4-FFF2-40B4-BE49-F238E27FC236}">
                <a16:creationId xmlns:a16="http://schemas.microsoft.com/office/drawing/2014/main" id="{169C8C08-6BDA-0901-4990-E50E83FEC2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26B3E3-6B2E-54B6-85FB-7B2E624D4047}"/>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224721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D50ED-3243-8DA5-9855-3B0A265B4F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504008-6918-3299-194B-ECE0A5B3D07F}"/>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4" name="Footer Placeholder 3">
            <a:extLst>
              <a:ext uri="{FF2B5EF4-FFF2-40B4-BE49-F238E27FC236}">
                <a16:creationId xmlns:a16="http://schemas.microsoft.com/office/drawing/2014/main" id="{0B714ACB-D0C6-A0DD-CAE0-DA2B8EC0D0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7967CA-F923-8FC4-4E1E-71DC4E06565F}"/>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413123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BBB01-4FE9-5497-7730-4E56DFEE6ABA}"/>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3" name="Footer Placeholder 2">
            <a:extLst>
              <a:ext uri="{FF2B5EF4-FFF2-40B4-BE49-F238E27FC236}">
                <a16:creationId xmlns:a16="http://schemas.microsoft.com/office/drawing/2014/main" id="{84EB8EA9-7703-A41B-539E-FE4B471475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610BCC-F8BF-1DB4-ABFC-A54FAA4E8EAB}"/>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238801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3257-F399-79B5-BA19-8305D57A5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DB3E45-A6C4-E6DA-6626-723FD3B9BB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BCF5C-BDDE-D67A-5045-D1FF8EE10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CC4CA-69EF-03EE-5BB9-8A9919769187}"/>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6" name="Footer Placeholder 5">
            <a:extLst>
              <a:ext uri="{FF2B5EF4-FFF2-40B4-BE49-F238E27FC236}">
                <a16:creationId xmlns:a16="http://schemas.microsoft.com/office/drawing/2014/main" id="{03E01AE8-BB58-7555-20AB-82F8042C9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5A2891-AB31-72D5-FCE8-B014BB86A1A5}"/>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1936298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EB5D-7A48-817E-BB62-1B76B328F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DCBF64-5896-F097-6C68-9D8226887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4FF2F9-10D6-668E-E417-194904B93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45893-6B37-C7A3-1CE4-A98279DB1ECF}"/>
              </a:ext>
            </a:extLst>
          </p:cNvPr>
          <p:cNvSpPr>
            <a:spLocks noGrp="1"/>
          </p:cNvSpPr>
          <p:nvPr>
            <p:ph type="dt" sz="half" idx="10"/>
          </p:nvPr>
        </p:nvSpPr>
        <p:spPr/>
        <p:txBody>
          <a:bodyPr/>
          <a:lstStyle/>
          <a:p>
            <a:fld id="{EC37BA37-52AD-4D79-8C84-CE7B7BFBCD4C}" type="datetimeFigureOut">
              <a:rPr lang="en-US" smtClean="0"/>
              <a:t>5/14/2026</a:t>
            </a:fld>
            <a:endParaRPr lang="en-US"/>
          </a:p>
        </p:txBody>
      </p:sp>
      <p:sp>
        <p:nvSpPr>
          <p:cNvPr id="6" name="Footer Placeholder 5">
            <a:extLst>
              <a:ext uri="{FF2B5EF4-FFF2-40B4-BE49-F238E27FC236}">
                <a16:creationId xmlns:a16="http://schemas.microsoft.com/office/drawing/2014/main" id="{B4F1F67C-6307-65F9-9B17-4EB11AF4F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3F4E1-0AEE-016D-4EF6-853B814901F2}"/>
              </a:ext>
            </a:extLst>
          </p:cNvPr>
          <p:cNvSpPr>
            <a:spLocks noGrp="1"/>
          </p:cNvSpPr>
          <p:nvPr>
            <p:ph type="sldNum" sz="quarter" idx="12"/>
          </p:nvPr>
        </p:nvSpPr>
        <p:spPr/>
        <p:txBody>
          <a:bodyPr/>
          <a:lstStyle/>
          <a:p>
            <a:fld id="{7FA5E891-003F-4161-9A82-AB8E7484F1BD}" type="slidenum">
              <a:rPr lang="en-US" smtClean="0"/>
              <a:t>‹#›</a:t>
            </a:fld>
            <a:endParaRPr lang="en-US"/>
          </a:p>
        </p:txBody>
      </p:sp>
    </p:spTree>
    <p:extLst>
      <p:ext uri="{BB962C8B-B14F-4D97-AF65-F5344CB8AC3E}">
        <p14:creationId xmlns:p14="http://schemas.microsoft.com/office/powerpoint/2010/main" val="298124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5EC23-1DE3-D67D-CC2A-757405A11C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F759FD-5F03-7FDF-A3BD-28241EB7AA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D946A-595A-891F-4938-3667EA6E7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37BA37-52AD-4D79-8C84-CE7B7BFBCD4C}" type="datetimeFigureOut">
              <a:rPr lang="en-US" smtClean="0"/>
              <a:t>5/14/2026</a:t>
            </a:fld>
            <a:endParaRPr lang="en-US"/>
          </a:p>
        </p:txBody>
      </p:sp>
      <p:sp>
        <p:nvSpPr>
          <p:cNvPr id="5" name="Footer Placeholder 4">
            <a:extLst>
              <a:ext uri="{FF2B5EF4-FFF2-40B4-BE49-F238E27FC236}">
                <a16:creationId xmlns:a16="http://schemas.microsoft.com/office/drawing/2014/main" id="{7648639A-9C8A-F83D-699D-9DE972D0B7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659162-7567-9F7E-870B-ECCC3E52A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A5E891-003F-4161-9A82-AB8E7484F1BD}" type="slidenum">
              <a:rPr lang="en-US" smtClean="0"/>
              <a:t>‹#›</a:t>
            </a:fld>
            <a:endParaRPr lang="en-US"/>
          </a:p>
        </p:txBody>
      </p:sp>
    </p:spTree>
    <p:extLst>
      <p:ext uri="{BB962C8B-B14F-4D97-AF65-F5344CB8AC3E}">
        <p14:creationId xmlns:p14="http://schemas.microsoft.com/office/powerpoint/2010/main" val="3209215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hpn.hms.harvard.edu/central-line-location-tip-placement-issues"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677F8D-5680-4FF9-4EBE-B0C35AE57142}"/>
              </a:ext>
            </a:extLst>
          </p:cNvPr>
          <p:cNvPicPr>
            <a:picLocks noChangeAspect="1"/>
          </p:cNvPicPr>
          <p:nvPr/>
        </p:nvPicPr>
        <p:blipFill>
          <a:blip r:embed="rId2"/>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D0A04A16-E8C6-6F3B-B5CE-D53A7F65E7EA}"/>
              </a:ext>
            </a:extLst>
          </p:cNvPr>
          <p:cNvSpPr>
            <a:spLocks noGrp="1"/>
          </p:cNvSpPr>
          <p:nvPr>
            <p:ph type="ctrTitle"/>
          </p:nvPr>
        </p:nvSpPr>
        <p:spPr/>
        <p:txBody>
          <a:bodyPr/>
          <a:lstStyle/>
          <a:p>
            <a:r>
              <a:rPr lang="en-US" b="1">
                <a:solidFill>
                  <a:schemeClr val="accent1"/>
                </a:solidFill>
              </a:rPr>
              <a:t>PICC Dressings</a:t>
            </a:r>
          </a:p>
        </p:txBody>
      </p:sp>
      <p:sp>
        <p:nvSpPr>
          <p:cNvPr id="3" name="Subtitle 2">
            <a:extLst>
              <a:ext uri="{FF2B5EF4-FFF2-40B4-BE49-F238E27FC236}">
                <a16:creationId xmlns:a16="http://schemas.microsoft.com/office/drawing/2014/main" id="{A5009D2F-2A29-BFC1-5359-E3713DECDA7E}"/>
              </a:ext>
            </a:extLst>
          </p:cNvPr>
          <p:cNvSpPr>
            <a:spLocks noGrp="1"/>
          </p:cNvSpPr>
          <p:nvPr>
            <p:ph type="subTitle" idx="1"/>
          </p:nvPr>
        </p:nvSpPr>
        <p:spPr/>
        <p:txBody>
          <a:bodyPr vert="horz" lIns="91440" tIns="45720" rIns="91440" bIns="45720" rtlCol="0" anchor="t">
            <a:normAutofit/>
          </a:bodyPr>
          <a:lstStyle/>
          <a:p>
            <a:r>
              <a:rPr lang="en-US">
                <a:solidFill>
                  <a:schemeClr val="accent1"/>
                </a:solidFill>
              </a:rPr>
              <a:t>Transition to Practice Program</a:t>
            </a:r>
          </a:p>
          <a:p>
            <a:r>
              <a:rPr lang="en-US" dirty="0">
                <a:solidFill>
                  <a:schemeClr val="accent1"/>
                </a:solidFill>
              </a:rPr>
              <a:t>Professional </a:t>
            </a:r>
            <a:r>
              <a:rPr lang="en-US">
                <a:solidFill>
                  <a:schemeClr val="accent1"/>
                </a:solidFill>
              </a:rPr>
              <a:t>Practice Office</a:t>
            </a:r>
            <a:endParaRPr lang="en-US" dirty="0">
              <a:solidFill>
                <a:schemeClr val="accent1"/>
              </a:solidFill>
            </a:endParaRPr>
          </a:p>
        </p:txBody>
      </p:sp>
      <p:sp>
        <p:nvSpPr>
          <p:cNvPr id="5" name="Rectangle 4">
            <a:extLst>
              <a:ext uri="{FF2B5EF4-FFF2-40B4-BE49-F238E27FC236}">
                <a16:creationId xmlns:a16="http://schemas.microsoft.com/office/drawing/2014/main" id="{9B2E271D-2D78-3069-F781-D2246519F284}"/>
              </a:ext>
            </a:extLst>
          </p:cNvPr>
          <p:cNvSpPr/>
          <p:nvPr/>
        </p:nvSpPr>
        <p:spPr>
          <a:xfrm>
            <a:off x="6490138" y="5662448"/>
            <a:ext cx="5150068" cy="8539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tter on a black background&#10;&#10;AI-generated content may be incorrect.">
            <a:extLst>
              <a:ext uri="{FF2B5EF4-FFF2-40B4-BE49-F238E27FC236}">
                <a16:creationId xmlns:a16="http://schemas.microsoft.com/office/drawing/2014/main" id="{2BC373DA-3869-0419-E8EF-65F47A4C6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689" y="5264629"/>
            <a:ext cx="4305116" cy="893281"/>
          </a:xfrm>
          <a:prstGeom prst="rect">
            <a:avLst/>
          </a:prstGeom>
        </p:spPr>
      </p:pic>
    </p:spTree>
    <p:extLst>
      <p:ext uri="{BB962C8B-B14F-4D97-AF65-F5344CB8AC3E}">
        <p14:creationId xmlns:p14="http://schemas.microsoft.com/office/powerpoint/2010/main" val="1025127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lose-up of a pencil holder&#10;&#10;AI-generated content may be incorrect.">
            <a:extLst>
              <a:ext uri="{FF2B5EF4-FFF2-40B4-BE49-F238E27FC236}">
                <a16:creationId xmlns:a16="http://schemas.microsoft.com/office/drawing/2014/main" id="{6FEAD46D-084E-4F0D-552A-E70583F5D471}"/>
              </a:ext>
            </a:extLst>
          </p:cNvPr>
          <p:cNvPicPr>
            <a:picLocks noGrp="1" noChangeAspect="1"/>
          </p:cNvPicPr>
          <p:nvPr>
            <p:ph idx="1"/>
          </p:nvPr>
        </p:nvPicPr>
        <p:blipFill>
          <a:blip r:embed="rId3"/>
          <a:stretch>
            <a:fillRect/>
          </a:stretch>
        </p:blipFill>
        <p:spPr>
          <a:xfrm>
            <a:off x="643467" y="661840"/>
            <a:ext cx="10905066" cy="5534319"/>
          </a:xfrm>
          <a:prstGeom prst="rect">
            <a:avLst/>
          </a:prstGeom>
        </p:spPr>
      </p:pic>
    </p:spTree>
    <p:extLst>
      <p:ext uri="{BB962C8B-B14F-4D97-AF65-F5344CB8AC3E}">
        <p14:creationId xmlns:p14="http://schemas.microsoft.com/office/powerpoint/2010/main" val="279413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35FA-E62B-95A9-1536-13A74FA90AD5}"/>
              </a:ext>
            </a:extLst>
          </p:cNvPr>
          <p:cNvSpPr>
            <a:spLocks noGrp="1"/>
          </p:cNvSpPr>
          <p:nvPr>
            <p:ph type="title"/>
          </p:nvPr>
        </p:nvSpPr>
        <p:spPr/>
        <p:txBody>
          <a:bodyPr/>
          <a:lstStyle/>
          <a:p>
            <a:r>
              <a:rPr lang="en-US" sz="4000" dirty="0">
                <a:solidFill>
                  <a:schemeClr val="accent1"/>
                </a:solidFill>
              </a:rPr>
              <a:t>Examples of PICC </a:t>
            </a:r>
            <a:r>
              <a:rPr lang="en-US" sz="4000">
                <a:solidFill>
                  <a:schemeClr val="accent1"/>
                </a:solidFill>
              </a:rPr>
              <a:t>Dressings Done </a:t>
            </a:r>
            <a:r>
              <a:rPr lang="en-US" sz="4000" dirty="0">
                <a:solidFill>
                  <a:schemeClr val="accent1"/>
                </a:solidFill>
              </a:rPr>
              <a:t>Incorrectly</a:t>
            </a:r>
          </a:p>
        </p:txBody>
      </p:sp>
      <p:pic>
        <p:nvPicPr>
          <p:cNvPr id="5" name="Picture 4" descr="A person&amp;#39;s arm with a iv tube&#10;&#10;AI-generated content may be incorrect.">
            <a:extLst>
              <a:ext uri="{FF2B5EF4-FFF2-40B4-BE49-F238E27FC236}">
                <a16:creationId xmlns:a16="http://schemas.microsoft.com/office/drawing/2014/main" id="{1A5572D4-AF2A-250C-EA8A-C1FC78359411}"/>
              </a:ext>
            </a:extLst>
          </p:cNvPr>
          <p:cNvPicPr>
            <a:picLocks noChangeAspect="1"/>
          </p:cNvPicPr>
          <p:nvPr/>
        </p:nvPicPr>
        <p:blipFill>
          <a:blip r:embed="rId3"/>
          <a:stretch>
            <a:fillRect/>
          </a:stretch>
        </p:blipFill>
        <p:spPr>
          <a:xfrm>
            <a:off x="3881299" y="1685580"/>
            <a:ext cx="3833053" cy="5099188"/>
          </a:xfrm>
          <a:prstGeom prst="rect">
            <a:avLst/>
          </a:prstGeom>
        </p:spPr>
      </p:pic>
      <p:sp>
        <p:nvSpPr>
          <p:cNvPr id="6" name="Arrow: Left 5">
            <a:extLst>
              <a:ext uri="{FF2B5EF4-FFF2-40B4-BE49-F238E27FC236}">
                <a16:creationId xmlns:a16="http://schemas.microsoft.com/office/drawing/2014/main" id="{38680C9C-7BE9-484A-3E86-4E17C73AA527}"/>
              </a:ext>
            </a:extLst>
          </p:cNvPr>
          <p:cNvSpPr/>
          <p:nvPr/>
        </p:nvSpPr>
        <p:spPr>
          <a:xfrm>
            <a:off x="6041632" y="4571701"/>
            <a:ext cx="3354862" cy="481101"/>
          </a:xfrm>
          <a:prstGeom prst="lef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black diamond&#10;&#10;AI-generated content may be incorrect.">
            <a:extLst>
              <a:ext uri="{FF2B5EF4-FFF2-40B4-BE49-F238E27FC236}">
                <a16:creationId xmlns:a16="http://schemas.microsoft.com/office/drawing/2014/main" id="{71C828E3-7485-D007-6C6C-C50A23B97D71}"/>
              </a:ext>
            </a:extLst>
          </p:cNvPr>
          <p:cNvPicPr>
            <a:picLocks noChangeAspect="1"/>
          </p:cNvPicPr>
          <p:nvPr/>
        </p:nvPicPr>
        <p:blipFill>
          <a:blip r:embed="rId4"/>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23687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bag&#10;&#10;AI-generated content may be incorrect.">
            <a:extLst>
              <a:ext uri="{FF2B5EF4-FFF2-40B4-BE49-F238E27FC236}">
                <a16:creationId xmlns:a16="http://schemas.microsoft.com/office/drawing/2014/main" id="{7B312D6B-881A-AA50-B012-047864D69F30}"/>
              </a:ext>
            </a:extLst>
          </p:cNvPr>
          <p:cNvPicPr>
            <a:picLocks noChangeAspect="1"/>
          </p:cNvPicPr>
          <p:nvPr/>
        </p:nvPicPr>
        <p:blipFill>
          <a:blip r:embed="rId3"/>
          <a:stretch>
            <a:fillRect/>
          </a:stretch>
        </p:blipFill>
        <p:spPr>
          <a:xfrm>
            <a:off x="1620701" y="564668"/>
            <a:ext cx="7514947" cy="5728665"/>
          </a:xfrm>
          <a:prstGeom prst="rect">
            <a:avLst/>
          </a:prstGeom>
        </p:spPr>
      </p:pic>
      <p:sp>
        <p:nvSpPr>
          <p:cNvPr id="6" name="Arrow: Up 5">
            <a:extLst>
              <a:ext uri="{FF2B5EF4-FFF2-40B4-BE49-F238E27FC236}">
                <a16:creationId xmlns:a16="http://schemas.microsoft.com/office/drawing/2014/main" id="{714C9698-8641-4B09-89B0-7934DB815808}"/>
              </a:ext>
            </a:extLst>
          </p:cNvPr>
          <p:cNvSpPr/>
          <p:nvPr/>
        </p:nvSpPr>
        <p:spPr>
          <a:xfrm>
            <a:off x="6279327" y="4633710"/>
            <a:ext cx="360880" cy="1140383"/>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black diamond&#10;&#10;AI-generated content may be incorrect.">
            <a:extLst>
              <a:ext uri="{FF2B5EF4-FFF2-40B4-BE49-F238E27FC236}">
                <a16:creationId xmlns:a16="http://schemas.microsoft.com/office/drawing/2014/main" id="{7417B56E-0E7B-0F88-F5D8-4523651DD1CD}"/>
              </a:ext>
            </a:extLst>
          </p:cNvPr>
          <p:cNvPicPr>
            <a:picLocks noChangeAspect="1"/>
          </p:cNvPicPr>
          <p:nvPr/>
        </p:nvPicPr>
        <p:blipFill>
          <a:blip r:embed="rId4"/>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15881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DEA5-E4CF-4132-3EEE-2D6A7F946A30}"/>
              </a:ext>
            </a:extLst>
          </p:cNvPr>
          <p:cNvSpPr>
            <a:spLocks noGrp="1"/>
          </p:cNvSpPr>
          <p:nvPr>
            <p:ph type="title"/>
          </p:nvPr>
        </p:nvSpPr>
        <p:spPr/>
        <p:txBody>
          <a:bodyPr/>
          <a:lstStyle/>
          <a:p>
            <a:r>
              <a:rPr lang="en-US" sz="4000" dirty="0">
                <a:solidFill>
                  <a:schemeClr val="accent1"/>
                </a:solidFill>
              </a:rPr>
              <a:t>When do you Change the </a:t>
            </a:r>
            <a:r>
              <a:rPr lang="en-US" sz="4000">
                <a:solidFill>
                  <a:schemeClr val="accent1"/>
                </a:solidFill>
              </a:rPr>
              <a:t>Dressing?</a:t>
            </a:r>
          </a:p>
        </p:txBody>
      </p:sp>
      <p:sp>
        <p:nvSpPr>
          <p:cNvPr id="3" name="Text Placeholder 2">
            <a:extLst>
              <a:ext uri="{FF2B5EF4-FFF2-40B4-BE49-F238E27FC236}">
                <a16:creationId xmlns:a16="http://schemas.microsoft.com/office/drawing/2014/main" id="{7EF78255-E71B-31E2-321E-EFA330556B7C}"/>
              </a:ext>
            </a:extLst>
          </p:cNvPr>
          <p:cNvSpPr>
            <a:spLocks noGrp="1"/>
          </p:cNvSpPr>
          <p:nvPr>
            <p:ph type="body" idx="1"/>
          </p:nvPr>
        </p:nvSpPr>
        <p:spPr>
          <a:xfrm>
            <a:off x="1117600" y="1682433"/>
            <a:ext cx="8046000" cy="4064000"/>
          </a:xfrm>
        </p:spPr>
        <p:txBody>
          <a:bodyPr spcFirstLastPara="1" vert="horz" lIns="91440" tIns="45720" rIns="91440" bIns="45720" rtlCol="0" anchor="t">
            <a:noAutofit/>
          </a:bodyPr>
          <a:lstStyle/>
          <a:p>
            <a:pPr marL="151765"/>
            <a:r>
              <a:rPr lang="en-US" sz="2400" dirty="0">
                <a:ea typeface="+mn-lt"/>
                <a:cs typeface="+mn-lt"/>
              </a:rPr>
              <a:t>The transparent dressing must be changed every 7 days or when the dressing is wet, soiled, or has any old or fresh blood at the insertion site or under the dressing.</a:t>
            </a:r>
          </a:p>
          <a:p>
            <a:pPr marL="151765"/>
            <a:endParaRPr lang="en-US" sz="2400" dirty="0">
              <a:ea typeface="+mn-lt"/>
              <a:cs typeface="+mn-lt"/>
            </a:endParaRPr>
          </a:p>
          <a:p>
            <a:pPr marL="151765"/>
            <a:r>
              <a:rPr lang="en-US" sz="2400" dirty="0">
                <a:ea typeface="+mn-lt"/>
                <a:cs typeface="+mn-lt"/>
              </a:rPr>
              <a:t>QEH now applies an adhesive glue to seal the site upon insertion, and this aids in preventing infection. </a:t>
            </a:r>
          </a:p>
          <a:p>
            <a:pPr marL="151765"/>
            <a:r>
              <a:rPr lang="en-US" sz="2400" dirty="0">
                <a:ea typeface="+mn-lt"/>
                <a:cs typeface="+mn-lt"/>
              </a:rPr>
              <a:t>If the site is bleeding QEH will apply stat seal, PCH applies stat seal to all PICC insertions.</a:t>
            </a:r>
          </a:p>
          <a:p>
            <a:pPr marL="151765"/>
            <a:endParaRPr lang="en-US" sz="2400" dirty="0"/>
          </a:p>
          <a:p>
            <a:pPr marL="151765"/>
            <a:r>
              <a:rPr lang="en-US" sz="2400" dirty="0"/>
              <a:t>Place a dated sticker on your dressing once it is complete and document , so all staff are aware when the next dressing is due. </a:t>
            </a:r>
          </a:p>
        </p:txBody>
      </p:sp>
      <p:pic>
        <p:nvPicPr>
          <p:cNvPr id="5" name="Picture 4" descr="A green and black diamond&#10;&#10;AI-generated content may be incorrect.">
            <a:extLst>
              <a:ext uri="{FF2B5EF4-FFF2-40B4-BE49-F238E27FC236}">
                <a16:creationId xmlns:a16="http://schemas.microsoft.com/office/drawing/2014/main" id="{A5E26B9C-D058-749F-8C1F-FFE23D419893}"/>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806104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69F72-5D51-2EAF-20FA-606A8558325B}"/>
              </a:ext>
            </a:extLst>
          </p:cNvPr>
          <p:cNvSpPr>
            <a:spLocks noGrp="1"/>
          </p:cNvSpPr>
          <p:nvPr>
            <p:ph type="title"/>
          </p:nvPr>
        </p:nvSpPr>
        <p:spPr/>
        <p:txBody>
          <a:bodyPr/>
          <a:lstStyle/>
          <a:p>
            <a:r>
              <a:rPr lang="en-US" sz="4000">
                <a:solidFill>
                  <a:schemeClr val="accent1"/>
                </a:solidFill>
              </a:rPr>
              <a:t>Before Completing a Dressing Change</a:t>
            </a:r>
            <a:endParaRPr lang="en-US" sz="4000" dirty="0">
              <a:solidFill>
                <a:schemeClr val="accent1"/>
              </a:solidFill>
            </a:endParaRPr>
          </a:p>
        </p:txBody>
      </p:sp>
      <p:sp>
        <p:nvSpPr>
          <p:cNvPr id="3" name="Text Placeholder 2">
            <a:extLst>
              <a:ext uri="{FF2B5EF4-FFF2-40B4-BE49-F238E27FC236}">
                <a16:creationId xmlns:a16="http://schemas.microsoft.com/office/drawing/2014/main" id="{6057BCD9-CF38-668A-9D7E-C08F506951A6}"/>
              </a:ext>
            </a:extLst>
          </p:cNvPr>
          <p:cNvSpPr>
            <a:spLocks noGrp="1"/>
          </p:cNvSpPr>
          <p:nvPr>
            <p:ph type="body" idx="1"/>
          </p:nvPr>
        </p:nvSpPr>
        <p:spPr>
          <a:xfrm>
            <a:off x="1117600" y="1905000"/>
            <a:ext cx="8045970" cy="4064000"/>
          </a:xfrm>
        </p:spPr>
        <p:txBody>
          <a:bodyPr spcFirstLastPara="1" vert="horz" lIns="91440" tIns="45720" rIns="91440" bIns="45720" rtlCol="0" anchor="t">
            <a:noAutofit/>
          </a:bodyPr>
          <a:lstStyle/>
          <a:p>
            <a:pPr marL="151765"/>
            <a:r>
              <a:rPr lang="en-US" sz="2400">
                <a:ea typeface="+mn-lt"/>
                <a:cs typeface="+mn-lt"/>
              </a:rPr>
              <a:t>Note the external </a:t>
            </a:r>
            <a:r>
              <a:rPr lang="en-US" sz="2400" dirty="0">
                <a:ea typeface="+mn-lt"/>
                <a:cs typeface="+mn-lt"/>
              </a:rPr>
              <a:t>centimeter markings or dots visible to insertion site. </a:t>
            </a:r>
          </a:p>
          <a:p>
            <a:pPr marL="494665" indent="-342900">
              <a:buFont typeface="Arial"/>
              <a:buChar char="•"/>
            </a:pPr>
            <a:r>
              <a:rPr lang="en-US" sz="2400">
                <a:ea typeface="+mn-lt"/>
                <a:cs typeface="+mn-lt"/>
              </a:rPr>
              <a:t>For a PICC, this can be found under the </a:t>
            </a:r>
            <a:r>
              <a:rPr lang="en-US" sz="2400" dirty="0">
                <a:ea typeface="+mn-lt"/>
                <a:cs typeface="+mn-lt"/>
              </a:rPr>
              <a:t>Histories Tab &gt; PICC Insertion &gt; Documentation Comment on the electronic health record.</a:t>
            </a:r>
            <a:endParaRPr lang="en-US"/>
          </a:p>
          <a:p>
            <a:pPr marL="151765"/>
            <a:endParaRPr lang="en-US" sz="2400" dirty="0">
              <a:ea typeface="+mn-lt"/>
              <a:cs typeface="+mn-lt"/>
            </a:endParaRPr>
          </a:p>
          <a:p>
            <a:pPr marL="151765"/>
            <a:r>
              <a:rPr lang="en-US" sz="2400" b="1" dirty="0">
                <a:ea typeface="+mn-lt"/>
                <a:cs typeface="+mn-lt"/>
              </a:rPr>
              <a:t>*Registered nurses must never attempt to re-insert a central venous catheter under any circumstances, including when catheters accidentally dislodge or migrate.</a:t>
            </a:r>
            <a:endParaRPr lang="en-US" sz="2400" b="1"/>
          </a:p>
        </p:txBody>
      </p:sp>
      <p:pic>
        <p:nvPicPr>
          <p:cNvPr id="5" name="Picture 4" descr="A green and black diamond&#10;&#10;AI-generated content may be incorrect.">
            <a:extLst>
              <a:ext uri="{FF2B5EF4-FFF2-40B4-BE49-F238E27FC236}">
                <a16:creationId xmlns:a16="http://schemas.microsoft.com/office/drawing/2014/main" id="{2D018B29-C26D-0695-973B-51E2A220514F}"/>
              </a:ext>
            </a:extLst>
          </p:cNvPr>
          <p:cNvPicPr>
            <a:picLocks noChangeAspect="1"/>
          </p:cNvPicPr>
          <p:nvPr/>
        </p:nvPicPr>
        <p:blipFill>
          <a:blip r:embed="rId2"/>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65880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B627-FA33-3D24-0981-CFFB62EADB07}"/>
              </a:ext>
            </a:extLst>
          </p:cNvPr>
          <p:cNvSpPr>
            <a:spLocks noGrp="1"/>
          </p:cNvSpPr>
          <p:nvPr>
            <p:ph type="title"/>
          </p:nvPr>
        </p:nvSpPr>
        <p:spPr>
          <a:xfrm>
            <a:off x="1117600" y="244335"/>
            <a:ext cx="8046000" cy="992400"/>
          </a:xfrm>
        </p:spPr>
        <p:txBody>
          <a:bodyPr/>
          <a:lstStyle/>
          <a:p>
            <a:r>
              <a:rPr lang="en-US" sz="4000">
                <a:solidFill>
                  <a:schemeClr val="accent1"/>
                </a:solidFill>
              </a:rPr>
              <a:t>What Supplies do I Need?</a:t>
            </a:r>
          </a:p>
        </p:txBody>
      </p:sp>
      <p:sp>
        <p:nvSpPr>
          <p:cNvPr id="3" name="Text Placeholder 2">
            <a:extLst>
              <a:ext uri="{FF2B5EF4-FFF2-40B4-BE49-F238E27FC236}">
                <a16:creationId xmlns:a16="http://schemas.microsoft.com/office/drawing/2014/main" id="{F690DBD8-CDA5-C654-3AD2-CAE94662D173}"/>
              </a:ext>
            </a:extLst>
          </p:cNvPr>
          <p:cNvSpPr>
            <a:spLocks noGrp="1"/>
          </p:cNvSpPr>
          <p:nvPr>
            <p:ph type="body" idx="1"/>
          </p:nvPr>
        </p:nvSpPr>
        <p:spPr>
          <a:xfrm>
            <a:off x="1117600" y="1025473"/>
            <a:ext cx="8033679" cy="4064000"/>
          </a:xfrm>
        </p:spPr>
        <p:txBody>
          <a:bodyPr spcFirstLastPara="1" vert="horz" lIns="91440" tIns="45720" rIns="91440" bIns="45720" rtlCol="0" anchor="t">
            <a:noAutofit/>
          </a:bodyPr>
          <a:lstStyle/>
          <a:p>
            <a:pPr marL="494665" indent="-342900">
              <a:buFont typeface="Arial"/>
              <a:buChar char="•"/>
            </a:pPr>
            <a:r>
              <a:rPr lang="en-US" sz="2200" dirty="0">
                <a:ea typeface="+mn-lt"/>
                <a:cs typeface="+mn-lt"/>
              </a:rPr>
              <a:t>1 - Mask </a:t>
            </a:r>
            <a:endParaRPr lang="en-US" sz="2200" dirty="0"/>
          </a:p>
          <a:p>
            <a:pPr marL="494665" indent="-342900">
              <a:buFont typeface="Arial"/>
              <a:buChar char="•"/>
            </a:pPr>
            <a:r>
              <a:rPr lang="en-US" sz="2200" dirty="0">
                <a:ea typeface="+mn-lt"/>
                <a:cs typeface="+mn-lt"/>
              </a:rPr>
              <a:t>1 - Dressing tray </a:t>
            </a:r>
          </a:p>
          <a:p>
            <a:pPr marL="494665" indent="-342900">
              <a:buFont typeface="Arial"/>
              <a:buChar char="•"/>
            </a:pPr>
            <a:r>
              <a:rPr lang="en-US" sz="2200" dirty="0">
                <a:ea typeface="+mn-lt"/>
                <a:cs typeface="+mn-lt"/>
              </a:rPr>
              <a:t>3 - 2% chlorhexidine – 70% alcohol (CHG) swab sticks (non-sterile) </a:t>
            </a:r>
            <a:endParaRPr lang="en-US" sz="2200" dirty="0"/>
          </a:p>
          <a:p>
            <a:pPr marL="494665" indent="-342900">
              <a:buFont typeface="Arial"/>
              <a:buChar char="•"/>
            </a:pPr>
            <a:r>
              <a:rPr lang="en-US" sz="2200" dirty="0">
                <a:ea typeface="+mn-lt"/>
                <a:cs typeface="+mn-lt"/>
              </a:rPr>
              <a:t>1 - Pair of sterile gloves</a:t>
            </a:r>
            <a:endParaRPr lang="en-US" sz="2200" dirty="0"/>
          </a:p>
          <a:p>
            <a:pPr marL="494665" indent="-342900">
              <a:buFont typeface="Arial"/>
              <a:buChar char="•"/>
            </a:pPr>
            <a:r>
              <a:rPr lang="en-US" sz="2200" dirty="0">
                <a:ea typeface="+mn-lt"/>
                <a:cs typeface="+mn-lt"/>
              </a:rPr>
              <a:t>1 - Transparent dressing </a:t>
            </a:r>
          </a:p>
          <a:p>
            <a:pPr marL="494665" indent="-342900">
              <a:buFont typeface="Arial"/>
              <a:buChar char="•"/>
            </a:pPr>
            <a:r>
              <a:rPr lang="en-US" sz="2200" dirty="0">
                <a:ea typeface="+mn-lt"/>
                <a:cs typeface="+mn-lt"/>
              </a:rPr>
              <a:t>1 - Securement device (not required if a </a:t>
            </a:r>
            <a:r>
              <a:rPr lang="en-US" sz="2200" dirty="0" err="1">
                <a:ea typeface="+mn-lt"/>
                <a:cs typeface="+mn-lt"/>
              </a:rPr>
              <a:t>SecurAcath</a:t>
            </a:r>
            <a:r>
              <a:rPr lang="en-US" sz="2200" dirty="0">
                <a:ea typeface="+mn-lt"/>
                <a:cs typeface="+mn-lt"/>
              </a:rPr>
              <a:t> </a:t>
            </a:r>
            <a:r>
              <a:rPr lang="en-US" sz="2200" dirty="0" err="1">
                <a:ea typeface="+mn-lt"/>
                <a:cs typeface="+mn-lt"/>
              </a:rPr>
              <a:t>insitu</a:t>
            </a:r>
            <a:r>
              <a:rPr lang="en-US" sz="2200" dirty="0">
                <a:ea typeface="+mn-lt"/>
                <a:cs typeface="+mn-lt"/>
              </a:rPr>
              <a:t> or is sutured in place) </a:t>
            </a:r>
          </a:p>
          <a:p>
            <a:pPr marL="494665" indent="-342900">
              <a:buFont typeface="Arial"/>
              <a:buChar char="•"/>
            </a:pPr>
            <a:r>
              <a:rPr lang="en-US" sz="2200">
                <a:ea typeface="+mn-lt"/>
                <a:cs typeface="+mn-lt"/>
              </a:rPr>
              <a:t>Positive needle free connector</a:t>
            </a:r>
            <a:r>
              <a:rPr lang="en-US" sz="2200" dirty="0">
                <a:ea typeface="+mn-lt"/>
                <a:cs typeface="+mn-lt"/>
              </a:rPr>
              <a:t> (if needed for each lumen) </a:t>
            </a:r>
            <a:endParaRPr lang="en-US" sz="2200" dirty="0"/>
          </a:p>
          <a:p>
            <a:pPr marL="494665" indent="-342900">
              <a:buFont typeface="Arial"/>
              <a:buChar char="•"/>
            </a:pPr>
            <a:r>
              <a:rPr lang="en-US" sz="2200" dirty="0">
                <a:ea typeface="+mn-lt"/>
                <a:cs typeface="+mn-lt"/>
              </a:rPr>
              <a:t>2 or 3 - 10 mL pre-filled saline syringe (if needed for each lumen) </a:t>
            </a:r>
          </a:p>
          <a:p>
            <a:pPr marL="494665" indent="-342900">
              <a:buFont typeface="Arial"/>
              <a:buChar char="•"/>
            </a:pPr>
            <a:r>
              <a:rPr lang="en-US" sz="2200" dirty="0">
                <a:ea typeface="+mn-lt"/>
                <a:cs typeface="+mn-lt"/>
              </a:rPr>
              <a:t>1 - PICC, mid-line or central line label </a:t>
            </a:r>
            <a:endParaRPr lang="en-US" dirty="0"/>
          </a:p>
          <a:p>
            <a:pPr marL="494665" indent="-342900">
              <a:buFont typeface="Arial"/>
              <a:buChar char="•"/>
            </a:pPr>
            <a:r>
              <a:rPr lang="en-US" sz="2200" dirty="0">
                <a:ea typeface="+mn-lt"/>
                <a:cs typeface="+mn-lt"/>
              </a:rPr>
              <a:t>Non-sterile gloves </a:t>
            </a:r>
            <a:endParaRPr lang="en-US" dirty="0">
              <a:ea typeface="+mn-lt"/>
              <a:cs typeface="+mn-lt"/>
            </a:endParaRPr>
          </a:p>
          <a:p>
            <a:pPr marL="494665" indent="-342900">
              <a:buFont typeface="Arial"/>
              <a:buChar char="•"/>
            </a:pPr>
            <a:r>
              <a:rPr lang="en-US" sz="2200" dirty="0" err="1">
                <a:ea typeface="+mn-lt"/>
                <a:cs typeface="+mn-lt"/>
              </a:rPr>
              <a:t>Cavilon</a:t>
            </a:r>
            <a:r>
              <a:rPr lang="en-US" sz="2200" dirty="0">
                <a:ea typeface="+mn-lt"/>
                <a:cs typeface="+mn-lt"/>
              </a:rPr>
              <a:t> Swabsticks (if required) </a:t>
            </a:r>
          </a:p>
          <a:p>
            <a:pPr marL="494665" indent="-342900">
              <a:buFont typeface="Arial"/>
              <a:buChar char="•"/>
            </a:pPr>
            <a:r>
              <a:rPr lang="en-US" sz="2200" dirty="0">
                <a:ea typeface="+mn-lt"/>
                <a:cs typeface="+mn-lt"/>
              </a:rPr>
              <a:t>Swab for C&amp;S (if needed)</a:t>
            </a:r>
            <a:endParaRPr lang="en-US" sz="2200" dirty="0"/>
          </a:p>
        </p:txBody>
      </p:sp>
      <p:pic>
        <p:nvPicPr>
          <p:cNvPr id="5" name="Picture 4" descr="A green and black diamond&#10;&#10;AI-generated content may be incorrect.">
            <a:extLst>
              <a:ext uri="{FF2B5EF4-FFF2-40B4-BE49-F238E27FC236}">
                <a16:creationId xmlns:a16="http://schemas.microsoft.com/office/drawing/2014/main" id="{2DC9515E-49DC-2147-AA90-F51DFCB0F5AC}"/>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2867547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blue package with blue text&#10;&#10;AI-generated content may be incorrect.">
            <a:extLst>
              <a:ext uri="{FF2B5EF4-FFF2-40B4-BE49-F238E27FC236}">
                <a16:creationId xmlns:a16="http://schemas.microsoft.com/office/drawing/2014/main" id="{58986C62-E3FE-04A1-ABF7-D9DB7FE29BC8}"/>
              </a:ext>
            </a:extLst>
          </p:cNvPr>
          <p:cNvPicPr>
            <a:picLocks noChangeAspect="1"/>
          </p:cNvPicPr>
          <p:nvPr/>
        </p:nvPicPr>
        <p:blipFill>
          <a:blip r:embed="rId3"/>
          <a:stretch>
            <a:fillRect/>
          </a:stretch>
        </p:blipFill>
        <p:spPr>
          <a:xfrm>
            <a:off x="2743665" y="68263"/>
            <a:ext cx="6704670" cy="6721475"/>
          </a:xfrm>
          <a:prstGeom prst="rect">
            <a:avLst/>
          </a:prstGeom>
          <a:noFill/>
        </p:spPr>
      </p:pic>
    </p:spTree>
    <p:extLst>
      <p:ext uri="{BB962C8B-B14F-4D97-AF65-F5344CB8AC3E}">
        <p14:creationId xmlns:p14="http://schemas.microsoft.com/office/powerpoint/2010/main" val="159130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F399-E0D8-BADF-42F4-BF8F94B613E0}"/>
              </a:ext>
            </a:extLst>
          </p:cNvPr>
          <p:cNvSpPr>
            <a:spLocks noGrp="1"/>
          </p:cNvSpPr>
          <p:nvPr>
            <p:ph type="title"/>
          </p:nvPr>
        </p:nvSpPr>
        <p:spPr/>
        <p:txBody>
          <a:bodyPr/>
          <a:lstStyle/>
          <a:p>
            <a:r>
              <a:rPr lang="en-US" sz="4000">
                <a:solidFill>
                  <a:schemeClr val="accent1"/>
                </a:solidFill>
              </a:rPr>
              <a:t>How do I Change a PICC Dressing?</a:t>
            </a:r>
            <a:endParaRPr lang="en-US" sz="4000" b="0">
              <a:solidFill>
                <a:schemeClr val="accent1"/>
              </a:solidFill>
            </a:endParaRPr>
          </a:p>
          <a:p>
            <a:endParaRPr lang="en-US" sz="5850" dirty="0"/>
          </a:p>
        </p:txBody>
      </p:sp>
      <p:sp>
        <p:nvSpPr>
          <p:cNvPr id="3" name="Text Placeholder 2">
            <a:extLst>
              <a:ext uri="{FF2B5EF4-FFF2-40B4-BE49-F238E27FC236}">
                <a16:creationId xmlns:a16="http://schemas.microsoft.com/office/drawing/2014/main" id="{E76B9795-D131-DA25-972E-5A58244E4083}"/>
              </a:ext>
            </a:extLst>
          </p:cNvPr>
          <p:cNvSpPr>
            <a:spLocks noGrp="1"/>
          </p:cNvSpPr>
          <p:nvPr>
            <p:ph type="body" idx="1"/>
          </p:nvPr>
        </p:nvSpPr>
        <p:spPr>
          <a:xfrm>
            <a:off x="1117600" y="1186233"/>
            <a:ext cx="8033679" cy="4064000"/>
          </a:xfrm>
        </p:spPr>
        <p:txBody>
          <a:bodyPr spcFirstLastPara="1" vert="horz" lIns="91440" tIns="45720" rIns="91440" bIns="45720" rtlCol="0" anchor="t">
            <a:noAutofit/>
          </a:bodyPr>
          <a:lstStyle/>
          <a:p>
            <a:pPr marL="494665" indent="-342900">
              <a:buFont typeface="Arial"/>
              <a:buChar char="•"/>
            </a:pPr>
            <a:r>
              <a:rPr lang="en-US" sz="2400" dirty="0">
                <a:ea typeface="+mn-lt"/>
                <a:cs typeface="+mn-lt"/>
              </a:rPr>
              <a:t>Don mask. </a:t>
            </a:r>
          </a:p>
          <a:p>
            <a:pPr marL="494665" indent="-342900">
              <a:buFont typeface="Arial"/>
              <a:buChar char="•"/>
            </a:pPr>
            <a:r>
              <a:rPr lang="en-US" sz="2400" dirty="0">
                <a:ea typeface="+mn-lt"/>
                <a:cs typeface="+mn-lt"/>
              </a:rPr>
              <a:t>Perform hand hygiene as per HPEI Hand Hygiene Policy.</a:t>
            </a:r>
          </a:p>
          <a:p>
            <a:pPr marL="494665" indent="-342900">
              <a:buFont typeface="Arial"/>
              <a:buChar char="•"/>
            </a:pPr>
            <a:r>
              <a:rPr lang="en-US" sz="2400" dirty="0">
                <a:ea typeface="+mn-lt"/>
                <a:cs typeface="+mn-lt"/>
              </a:rPr>
              <a:t>Identify patient using two identifiers as per HPEI Client Identification Policy. </a:t>
            </a:r>
          </a:p>
          <a:p>
            <a:pPr marL="494665" indent="-342900">
              <a:buFont typeface="Arial"/>
              <a:buChar char="•"/>
            </a:pPr>
            <a:r>
              <a:rPr lang="en-US" sz="2400" dirty="0">
                <a:ea typeface="+mn-lt"/>
                <a:cs typeface="+mn-lt"/>
              </a:rPr>
              <a:t>Place patient in comfortable position and explain procedure. </a:t>
            </a:r>
          </a:p>
          <a:p>
            <a:pPr marL="494665" indent="-342900">
              <a:buFont typeface="Arial"/>
              <a:buChar char="•"/>
            </a:pPr>
            <a:r>
              <a:rPr lang="en-US" sz="2400" dirty="0">
                <a:ea typeface="+mn-lt"/>
                <a:cs typeface="+mn-lt"/>
              </a:rPr>
              <a:t>Have patient wear mask or turn head away from the insertion site. </a:t>
            </a:r>
          </a:p>
          <a:p>
            <a:pPr marL="494665" indent="-342900">
              <a:buFont typeface="Arial"/>
              <a:buChar char="•"/>
            </a:pPr>
            <a:r>
              <a:rPr lang="en-US" sz="2400" dirty="0">
                <a:ea typeface="+mn-lt"/>
                <a:cs typeface="+mn-lt"/>
              </a:rPr>
              <a:t>Prepare supplies. </a:t>
            </a:r>
          </a:p>
          <a:p>
            <a:pPr marL="494665" indent="-342900">
              <a:buFont typeface="Arial"/>
              <a:buChar char="•"/>
            </a:pPr>
            <a:r>
              <a:rPr lang="en-US" sz="2400" dirty="0">
                <a:ea typeface="+mn-lt"/>
                <a:cs typeface="+mn-lt"/>
              </a:rPr>
              <a:t>Apply non-sterile gloves and remove transparent dressing. Be very careful not to dislodge catheter, especially if it does not have a </a:t>
            </a:r>
            <a:r>
              <a:rPr lang="en-US" sz="2400" dirty="0" err="1">
                <a:ea typeface="+mn-lt"/>
                <a:cs typeface="+mn-lt"/>
              </a:rPr>
              <a:t>SecurAcath</a:t>
            </a:r>
            <a:r>
              <a:rPr lang="en-US" sz="2400" dirty="0">
                <a:ea typeface="+mn-lt"/>
                <a:cs typeface="+mn-lt"/>
              </a:rPr>
              <a:t> device in place. </a:t>
            </a:r>
          </a:p>
          <a:p>
            <a:pPr marL="494665" indent="-342900">
              <a:buFont typeface="Arial"/>
              <a:buChar char="•"/>
            </a:pPr>
            <a:r>
              <a:rPr lang="en-US" sz="2400" dirty="0">
                <a:ea typeface="+mn-lt"/>
                <a:cs typeface="+mn-lt"/>
              </a:rPr>
              <a:t>Apply new non-sterile gloves.</a:t>
            </a:r>
            <a:endParaRPr lang="en-US" sz="2400" dirty="0"/>
          </a:p>
        </p:txBody>
      </p:sp>
      <p:pic>
        <p:nvPicPr>
          <p:cNvPr id="5" name="Picture 4" descr="A green and black diamond&#10;&#10;AI-generated content may be incorrect.">
            <a:extLst>
              <a:ext uri="{FF2B5EF4-FFF2-40B4-BE49-F238E27FC236}">
                <a16:creationId xmlns:a16="http://schemas.microsoft.com/office/drawing/2014/main" id="{470A4CE4-0667-4D8E-AC07-E161A422615B}"/>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510792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DBF1-3A7D-E9BA-C9DA-0C32D20B7E94}"/>
              </a:ext>
            </a:extLst>
          </p:cNvPr>
          <p:cNvSpPr>
            <a:spLocks noGrp="1"/>
          </p:cNvSpPr>
          <p:nvPr>
            <p:ph type="title"/>
          </p:nvPr>
        </p:nvSpPr>
        <p:spPr>
          <a:xfrm>
            <a:off x="1117600" y="316222"/>
            <a:ext cx="8046000" cy="992400"/>
          </a:xfrm>
        </p:spPr>
        <p:txBody>
          <a:bodyPr/>
          <a:lstStyle/>
          <a:p>
            <a:r>
              <a:rPr lang="en-US" sz="4000">
                <a:solidFill>
                  <a:schemeClr val="accent1"/>
                </a:solidFill>
              </a:rPr>
              <a:t>Changing the PICC Dressing Continued</a:t>
            </a:r>
          </a:p>
        </p:txBody>
      </p:sp>
      <p:sp>
        <p:nvSpPr>
          <p:cNvPr id="3" name="Text Placeholder 2">
            <a:extLst>
              <a:ext uri="{FF2B5EF4-FFF2-40B4-BE49-F238E27FC236}">
                <a16:creationId xmlns:a16="http://schemas.microsoft.com/office/drawing/2014/main" id="{D23E1934-D660-20E3-0847-966C3DD1F12B}"/>
              </a:ext>
            </a:extLst>
          </p:cNvPr>
          <p:cNvSpPr>
            <a:spLocks noGrp="1"/>
          </p:cNvSpPr>
          <p:nvPr>
            <p:ph type="body" idx="1"/>
          </p:nvPr>
        </p:nvSpPr>
        <p:spPr>
          <a:xfrm>
            <a:off x="1117600" y="1387415"/>
            <a:ext cx="8019301" cy="4064000"/>
          </a:xfrm>
        </p:spPr>
        <p:txBody>
          <a:bodyPr spcFirstLastPara="1" vert="horz" lIns="91440" tIns="45720" rIns="91440" bIns="45720" rtlCol="0" anchor="t">
            <a:noAutofit/>
          </a:bodyPr>
          <a:lstStyle/>
          <a:p>
            <a:pPr marL="494665" indent="-342900">
              <a:buFont typeface="Arial"/>
              <a:buChar char="•"/>
            </a:pPr>
            <a:r>
              <a:rPr lang="en-US" sz="2400" dirty="0">
                <a:ea typeface="+mn-lt"/>
                <a:cs typeface="+mn-lt"/>
              </a:rPr>
              <a:t>If there is no </a:t>
            </a:r>
            <a:r>
              <a:rPr lang="en-US" sz="2400" err="1">
                <a:ea typeface="+mn-lt"/>
                <a:cs typeface="+mn-lt"/>
              </a:rPr>
              <a:t>SecurAcath</a:t>
            </a:r>
            <a:r>
              <a:rPr lang="en-US" sz="2400" dirty="0">
                <a:ea typeface="+mn-lt"/>
                <a:cs typeface="+mn-lt"/>
              </a:rPr>
              <a:t> in place, remove the catheter from securement device </a:t>
            </a:r>
            <a:endParaRPr lang="en-US" sz="2400"/>
          </a:p>
          <a:p>
            <a:pPr marL="151765"/>
            <a:r>
              <a:rPr lang="en-US" sz="2400">
                <a:solidFill>
                  <a:srgbClr val="156082"/>
                </a:solidFill>
                <a:ea typeface="+mn-lt"/>
                <a:cs typeface="+mn-lt"/>
              </a:rPr>
              <a:t>  (a) Open the tape across the PICC. </a:t>
            </a:r>
            <a:endParaRPr lang="en-US" sz="2400" dirty="0">
              <a:solidFill>
                <a:srgbClr val="156082"/>
              </a:solidFill>
              <a:ea typeface="+mn-lt"/>
              <a:cs typeface="+mn-lt"/>
            </a:endParaRPr>
          </a:p>
          <a:p>
            <a:pPr marL="151765"/>
            <a:r>
              <a:rPr lang="en-US" sz="2400">
                <a:solidFill>
                  <a:srgbClr val="156082"/>
                </a:solidFill>
                <a:ea typeface="+mn-lt"/>
                <a:cs typeface="+mn-lt"/>
              </a:rPr>
              <a:t>  (b) Gently lift the PICC out of the “post” on the </a:t>
            </a:r>
            <a:r>
              <a:rPr lang="en-US" sz="2400" dirty="0">
                <a:solidFill>
                  <a:srgbClr val="156082"/>
                </a:solidFill>
                <a:ea typeface="+mn-lt"/>
                <a:cs typeface="+mn-lt"/>
              </a:rPr>
              <a:t>device. </a:t>
            </a:r>
            <a:endParaRPr lang="en-US" sz="2400"/>
          </a:p>
          <a:p>
            <a:pPr marL="151765"/>
            <a:r>
              <a:rPr lang="en-US" sz="2400">
                <a:solidFill>
                  <a:srgbClr val="156082"/>
                </a:solidFill>
                <a:ea typeface="+mn-lt"/>
                <a:cs typeface="+mn-lt"/>
              </a:rPr>
              <a:t>  (c) Slide the catheter out of the device. </a:t>
            </a:r>
            <a:endParaRPr lang="en-US" sz="2400" dirty="0">
              <a:solidFill>
                <a:srgbClr val="156082"/>
              </a:solidFill>
              <a:ea typeface="+mn-lt"/>
              <a:cs typeface="+mn-lt"/>
            </a:endParaRPr>
          </a:p>
          <a:p>
            <a:pPr marL="151765"/>
            <a:r>
              <a:rPr lang="en-US" sz="2400" dirty="0">
                <a:solidFill>
                  <a:srgbClr val="156082"/>
                </a:solidFill>
                <a:ea typeface="+mn-lt"/>
                <a:cs typeface="+mn-lt"/>
              </a:rPr>
              <a:t>  (d) Be very careful the PICC does not migrate out  </a:t>
            </a:r>
          </a:p>
          <a:p>
            <a:pPr marL="151765"/>
            <a:r>
              <a:rPr lang="en-US" sz="2400">
                <a:solidFill>
                  <a:srgbClr val="156082"/>
                </a:solidFill>
                <a:ea typeface="+mn-lt"/>
                <a:cs typeface="+mn-lt"/>
              </a:rPr>
              <a:t>  externally.</a:t>
            </a:r>
            <a:endParaRPr lang="en-US" sz="2400">
              <a:solidFill>
                <a:srgbClr val="156082"/>
              </a:solidFill>
            </a:endParaRPr>
          </a:p>
          <a:p>
            <a:pPr marL="494665" indent="-342900">
              <a:buFont typeface="Arial"/>
              <a:buChar char="•"/>
            </a:pPr>
            <a:r>
              <a:rPr lang="en-US" sz="2400">
                <a:ea typeface="+mn-lt"/>
                <a:cs typeface="+mn-lt"/>
              </a:rPr>
              <a:t>To remove the old securement device (if used) from the skin easily:</a:t>
            </a:r>
          </a:p>
          <a:p>
            <a:pPr marL="151765"/>
            <a:r>
              <a:rPr lang="en-US" sz="2400">
                <a:ea typeface="+mn-lt"/>
                <a:cs typeface="+mn-lt"/>
              </a:rPr>
              <a:t>  (a) Apply CHG swab stick under edge of pad</a:t>
            </a:r>
            <a:endParaRPr lang="en-US"/>
          </a:p>
          <a:p>
            <a:pPr marL="151765"/>
            <a:r>
              <a:rPr lang="en-US" sz="2400">
                <a:ea typeface="+mn-lt"/>
                <a:cs typeface="+mn-lt"/>
              </a:rPr>
              <a:t>  (b) Gently lift edge</a:t>
            </a:r>
            <a:endParaRPr lang="en-US"/>
          </a:p>
          <a:p>
            <a:pPr marL="151765"/>
            <a:r>
              <a:rPr lang="en-US" sz="2400">
                <a:ea typeface="+mn-lt"/>
                <a:cs typeface="+mn-lt"/>
              </a:rPr>
              <a:t>  (c) Continue to stroke the under surface with swab       </a:t>
            </a:r>
            <a:endParaRPr lang="en-US">
              <a:ea typeface="+mn-lt"/>
              <a:cs typeface="+mn-lt"/>
            </a:endParaRPr>
          </a:p>
          <a:p>
            <a:pPr marL="151765"/>
            <a:r>
              <a:rPr lang="en-US" sz="2400">
                <a:ea typeface="+mn-lt"/>
                <a:cs typeface="+mn-lt"/>
              </a:rPr>
              <a:t>  stick while lifting</a:t>
            </a:r>
            <a:endParaRPr lang="en-US"/>
          </a:p>
        </p:txBody>
      </p:sp>
      <p:pic>
        <p:nvPicPr>
          <p:cNvPr id="5" name="Picture 4" descr="A green and black diamond&#10;&#10;AI-generated content may be incorrect.">
            <a:extLst>
              <a:ext uri="{FF2B5EF4-FFF2-40B4-BE49-F238E27FC236}">
                <a16:creationId xmlns:a16="http://schemas.microsoft.com/office/drawing/2014/main" id="{EB659A15-8C9B-51B6-60A0-D59016632B14}"/>
              </a:ext>
            </a:extLst>
          </p:cNvPr>
          <p:cNvPicPr>
            <a:picLocks noChangeAspect="1"/>
          </p:cNvPicPr>
          <p:nvPr/>
        </p:nvPicPr>
        <p:blipFill>
          <a:blip r:embed="rId2"/>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2681113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6918-558B-F488-CC41-18646F7274AC}"/>
              </a:ext>
            </a:extLst>
          </p:cNvPr>
          <p:cNvSpPr>
            <a:spLocks noGrp="1"/>
          </p:cNvSpPr>
          <p:nvPr>
            <p:ph type="title"/>
          </p:nvPr>
        </p:nvSpPr>
        <p:spPr/>
        <p:txBody>
          <a:bodyPr/>
          <a:lstStyle/>
          <a:p>
            <a:r>
              <a:rPr lang="en-US" sz="4000" dirty="0">
                <a:solidFill>
                  <a:schemeClr val="accent1"/>
                </a:solidFill>
              </a:rPr>
              <a:t>Changing the PICC </a:t>
            </a:r>
            <a:r>
              <a:rPr lang="en-US" sz="4000">
                <a:solidFill>
                  <a:schemeClr val="accent1"/>
                </a:solidFill>
              </a:rPr>
              <a:t>Dressing Continued</a:t>
            </a:r>
            <a:endParaRPr lang="en-US"/>
          </a:p>
        </p:txBody>
      </p:sp>
      <p:sp>
        <p:nvSpPr>
          <p:cNvPr id="3" name="Text Placeholder 2">
            <a:extLst>
              <a:ext uri="{FF2B5EF4-FFF2-40B4-BE49-F238E27FC236}">
                <a16:creationId xmlns:a16="http://schemas.microsoft.com/office/drawing/2014/main" id="{06D24818-AB11-0C48-E6F5-D1B794A7DEDE}"/>
              </a:ext>
            </a:extLst>
          </p:cNvPr>
          <p:cNvSpPr>
            <a:spLocks noGrp="1"/>
          </p:cNvSpPr>
          <p:nvPr>
            <p:ph type="body" idx="1"/>
          </p:nvPr>
        </p:nvSpPr>
        <p:spPr>
          <a:xfrm>
            <a:off x="1117600" y="1905000"/>
            <a:ext cx="8019301" cy="4064000"/>
          </a:xfrm>
        </p:spPr>
        <p:txBody>
          <a:bodyPr spcFirstLastPara="1" vert="horz" lIns="91440" tIns="45720" rIns="91440" bIns="45720" rtlCol="0" anchor="t">
            <a:noAutofit/>
          </a:bodyPr>
          <a:lstStyle/>
          <a:p>
            <a:pPr marL="494665" indent="-342900">
              <a:buFont typeface="Arial"/>
              <a:buChar char="•"/>
            </a:pPr>
            <a:r>
              <a:rPr lang="en-US" sz="2400" dirty="0">
                <a:ea typeface="+mn-lt"/>
                <a:cs typeface="+mn-lt"/>
              </a:rPr>
              <a:t>Examine catheter insertion site for: </a:t>
            </a:r>
            <a:endParaRPr lang="en-US" sz="2400">
              <a:ea typeface="+mn-lt"/>
              <a:cs typeface="+mn-lt"/>
            </a:endParaRPr>
          </a:p>
          <a:p>
            <a:pPr marL="1561465" lvl="1" indent="-342900">
              <a:buFont typeface="Courier New"/>
              <a:buChar char="o"/>
            </a:pPr>
            <a:r>
              <a:rPr lang="en-US" dirty="0">
                <a:solidFill>
                  <a:srgbClr val="156082"/>
                </a:solidFill>
                <a:ea typeface="+mn-lt"/>
                <a:cs typeface="+mn-lt"/>
              </a:rPr>
              <a:t>erythema, drainage, tenderness </a:t>
            </a:r>
          </a:p>
          <a:p>
            <a:pPr marL="1561465" lvl="1" indent="-342900">
              <a:buFont typeface="Courier New"/>
              <a:buChar char="o"/>
            </a:pPr>
            <a:r>
              <a:rPr lang="en-US">
                <a:solidFill>
                  <a:srgbClr val="156082"/>
                </a:solidFill>
                <a:ea typeface="+mn-lt"/>
                <a:cs typeface="+mn-lt"/>
              </a:rPr>
              <a:t>ce</a:t>
            </a:r>
            <a:r>
              <a:rPr lang="en-US">
                <a:solidFill>
                  <a:schemeClr val="accent1"/>
                </a:solidFill>
                <a:ea typeface="+mn-lt"/>
                <a:cs typeface="+mn-lt"/>
              </a:rPr>
              <a:t>ntimeter markings - number of dots visible to insertion site</a:t>
            </a:r>
            <a:endParaRPr lang="en-US" dirty="0">
              <a:solidFill>
                <a:schemeClr val="accent1"/>
              </a:solidFill>
              <a:ea typeface="+mn-lt"/>
              <a:cs typeface="+mn-lt"/>
            </a:endParaRPr>
          </a:p>
          <a:p>
            <a:pPr marL="1561465" lvl="1" indent="-342900">
              <a:buFont typeface="Courier New"/>
              <a:buChar char="o"/>
            </a:pPr>
            <a:r>
              <a:rPr lang="en-US" dirty="0" err="1">
                <a:solidFill>
                  <a:schemeClr val="accent1"/>
                </a:solidFill>
                <a:ea typeface="+mn-lt"/>
                <a:cs typeface="+mn-lt"/>
              </a:rPr>
              <a:t>SecurAcath</a:t>
            </a:r>
            <a:r>
              <a:rPr lang="en-US" sz="2400" dirty="0">
                <a:solidFill>
                  <a:schemeClr val="accent1"/>
                </a:solidFill>
                <a:ea typeface="+mn-lt"/>
                <a:cs typeface="+mn-lt"/>
              </a:rPr>
              <a:t> device on the PICC (if present) measures 3 cm from exit site. </a:t>
            </a:r>
          </a:p>
          <a:p>
            <a:pPr marL="494665" indent="-342900">
              <a:buFont typeface="Arial,Sans-Serif"/>
              <a:buChar char="•"/>
            </a:pPr>
            <a:r>
              <a:rPr lang="en-US" sz="2400">
                <a:ea typeface="+mn-lt"/>
                <a:cs typeface="+mn-lt"/>
              </a:rPr>
              <a:t>If signs of infection are present </a:t>
            </a:r>
            <a:endParaRPr lang="en-US" sz="2400"/>
          </a:p>
          <a:p>
            <a:pPr marL="1561465" lvl="1" indent="-342900">
              <a:buFont typeface="Courier New,monospace"/>
              <a:buChar char="o"/>
            </a:pPr>
            <a:r>
              <a:rPr lang="en-US">
                <a:solidFill>
                  <a:schemeClr val="accent1"/>
                </a:solidFill>
                <a:ea typeface="+mn-lt"/>
                <a:cs typeface="+mn-lt"/>
              </a:rPr>
              <a:t>(a) Send swab for C&amp;S. </a:t>
            </a:r>
            <a:endParaRPr lang="en-US" dirty="0">
              <a:solidFill>
                <a:schemeClr val="accent1"/>
              </a:solidFill>
              <a:ea typeface="+mn-lt"/>
              <a:cs typeface="+mn-lt"/>
            </a:endParaRPr>
          </a:p>
          <a:p>
            <a:pPr marL="1561465" lvl="1" indent="-342900">
              <a:buFont typeface="Courier New,monospace"/>
              <a:buChar char="o"/>
            </a:pPr>
            <a:r>
              <a:rPr lang="en-US" dirty="0">
                <a:solidFill>
                  <a:schemeClr val="accent1"/>
                </a:solidFill>
                <a:ea typeface="+mn-lt"/>
                <a:cs typeface="+mn-lt"/>
              </a:rPr>
              <a:t>(b) Report this to the physician, infection control nurse and PICC nurse.</a:t>
            </a:r>
          </a:p>
        </p:txBody>
      </p:sp>
      <p:pic>
        <p:nvPicPr>
          <p:cNvPr id="5" name="Picture 4" descr="A green and black diamond&#10;&#10;AI-generated content may be incorrect.">
            <a:extLst>
              <a:ext uri="{FF2B5EF4-FFF2-40B4-BE49-F238E27FC236}">
                <a16:creationId xmlns:a16="http://schemas.microsoft.com/office/drawing/2014/main" id="{3D4D8FBA-F921-81FD-B253-61B55C65C30D}"/>
              </a:ext>
            </a:extLst>
          </p:cNvPr>
          <p:cNvPicPr>
            <a:picLocks noChangeAspect="1"/>
          </p:cNvPicPr>
          <p:nvPr/>
        </p:nvPicPr>
        <p:blipFill>
          <a:blip r:embed="rId2"/>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1008635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C2E1-59CA-E7B2-EF14-4266C21BC359}"/>
              </a:ext>
            </a:extLst>
          </p:cNvPr>
          <p:cNvSpPr>
            <a:spLocks noGrp="1"/>
          </p:cNvSpPr>
          <p:nvPr>
            <p:ph type="title"/>
          </p:nvPr>
        </p:nvSpPr>
        <p:spPr/>
        <p:txBody>
          <a:bodyPr/>
          <a:lstStyle/>
          <a:p>
            <a:r>
              <a:rPr lang="en-US" sz="4000">
                <a:solidFill>
                  <a:schemeClr val="accent1"/>
                </a:solidFill>
                <a:latin typeface="Aptos"/>
              </a:rPr>
              <a:t>Peripherally Inserted Central Catheter (PICC):</a:t>
            </a:r>
            <a:endParaRPr lang="en-US" sz="4000">
              <a:solidFill>
                <a:schemeClr val="accent1"/>
              </a:solidFill>
            </a:endParaRPr>
          </a:p>
        </p:txBody>
      </p:sp>
      <p:sp>
        <p:nvSpPr>
          <p:cNvPr id="3" name="Text Placeholder 2">
            <a:extLst>
              <a:ext uri="{FF2B5EF4-FFF2-40B4-BE49-F238E27FC236}">
                <a16:creationId xmlns:a16="http://schemas.microsoft.com/office/drawing/2014/main" id="{480ECB36-A36A-F02E-6ACD-C5EC7E266F9F}"/>
              </a:ext>
            </a:extLst>
          </p:cNvPr>
          <p:cNvSpPr>
            <a:spLocks noGrp="1"/>
          </p:cNvSpPr>
          <p:nvPr>
            <p:ph type="body" idx="1"/>
          </p:nvPr>
        </p:nvSpPr>
        <p:spPr>
          <a:xfrm>
            <a:off x="1117600" y="1905000"/>
            <a:ext cx="8046000" cy="4064000"/>
          </a:xfrm>
        </p:spPr>
        <p:txBody>
          <a:bodyPr spcFirstLastPara="1" vert="horz" lIns="91440" tIns="45720" rIns="91440" bIns="45720" rtlCol="0" anchor="t">
            <a:noAutofit/>
          </a:bodyPr>
          <a:lstStyle/>
          <a:p>
            <a:pPr marL="151765"/>
            <a:r>
              <a:rPr lang="en-US" sz="2400">
                <a:ea typeface="+mn-lt"/>
                <a:cs typeface="+mn-lt"/>
              </a:rPr>
              <a:t>A thin, flexible catheter which is inserted into one of the larger veins of the upper arm and advanced in the venous system until the distal tip is positioned in the distal superior vena cava at the </a:t>
            </a:r>
            <a:r>
              <a:rPr lang="en-US" sz="2400" err="1">
                <a:ea typeface="+mn-lt"/>
                <a:cs typeface="+mn-lt"/>
              </a:rPr>
              <a:t>cavoatrial</a:t>
            </a:r>
            <a:r>
              <a:rPr lang="en-US" sz="2400">
                <a:ea typeface="+mn-lt"/>
                <a:cs typeface="+mn-lt"/>
              </a:rPr>
              <a:t> junction. </a:t>
            </a:r>
          </a:p>
          <a:p>
            <a:pPr marL="151765"/>
            <a:endParaRPr lang="en-US" sz="2400">
              <a:ea typeface="+mn-lt"/>
              <a:cs typeface="+mn-lt"/>
            </a:endParaRPr>
          </a:p>
          <a:p>
            <a:pPr marL="151765"/>
            <a:r>
              <a:rPr lang="en-US" sz="2400">
                <a:ea typeface="+mn-lt"/>
                <a:cs typeface="+mn-lt"/>
              </a:rPr>
              <a:t>A PICC is a central venous access device.</a:t>
            </a:r>
            <a:endParaRPr lang="en-US" sz="2400"/>
          </a:p>
        </p:txBody>
      </p:sp>
      <p:pic>
        <p:nvPicPr>
          <p:cNvPr id="5" name="Picture 4" descr="A green and black diamond&#10;&#10;AI-generated content may be incorrect.">
            <a:extLst>
              <a:ext uri="{FF2B5EF4-FFF2-40B4-BE49-F238E27FC236}">
                <a16:creationId xmlns:a16="http://schemas.microsoft.com/office/drawing/2014/main" id="{AC4D5145-C9D3-6B8A-FEB8-BE8DEFFE8E8C}"/>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503791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B570D-F183-4607-AB08-BEA229F6FF0D}"/>
              </a:ext>
            </a:extLst>
          </p:cNvPr>
          <p:cNvSpPr>
            <a:spLocks noGrp="1"/>
          </p:cNvSpPr>
          <p:nvPr>
            <p:ph type="title"/>
          </p:nvPr>
        </p:nvSpPr>
        <p:spPr/>
        <p:txBody>
          <a:bodyPr/>
          <a:lstStyle/>
          <a:p>
            <a:r>
              <a:rPr lang="en-US" sz="4000" dirty="0">
                <a:solidFill>
                  <a:schemeClr val="accent1"/>
                </a:solidFill>
              </a:rPr>
              <a:t>Changing the PICC </a:t>
            </a:r>
            <a:r>
              <a:rPr lang="en-US" sz="4000">
                <a:solidFill>
                  <a:schemeClr val="accent1"/>
                </a:solidFill>
              </a:rPr>
              <a:t>Dressing Continued</a:t>
            </a:r>
            <a:endParaRPr lang="en-US"/>
          </a:p>
        </p:txBody>
      </p:sp>
      <p:sp>
        <p:nvSpPr>
          <p:cNvPr id="3" name="Text Placeholder 2">
            <a:extLst>
              <a:ext uri="{FF2B5EF4-FFF2-40B4-BE49-F238E27FC236}">
                <a16:creationId xmlns:a16="http://schemas.microsoft.com/office/drawing/2014/main" id="{CC4B29E2-06E6-6658-DC5E-AA093814BA12}"/>
              </a:ext>
            </a:extLst>
          </p:cNvPr>
          <p:cNvSpPr>
            <a:spLocks noGrp="1"/>
          </p:cNvSpPr>
          <p:nvPr>
            <p:ph type="body" idx="1"/>
          </p:nvPr>
        </p:nvSpPr>
        <p:spPr>
          <a:xfrm>
            <a:off x="1117600" y="1905000"/>
            <a:ext cx="8019301" cy="4064000"/>
          </a:xfrm>
        </p:spPr>
        <p:txBody>
          <a:bodyPr spcFirstLastPara="1" vert="horz" lIns="91440" tIns="45720" rIns="91440" bIns="45720" rtlCol="0" anchor="t">
            <a:noAutofit/>
          </a:bodyPr>
          <a:lstStyle/>
          <a:p>
            <a:pPr marL="494665" indent="-342900">
              <a:buFont typeface="Arial"/>
              <a:buChar char="•"/>
            </a:pPr>
            <a:r>
              <a:rPr lang="en-US" sz="2400">
                <a:ea typeface="+mn-lt"/>
                <a:cs typeface="+mn-lt"/>
              </a:rPr>
              <a:t>Cleanse entire insertion site area which will be covered by the dressing</a:t>
            </a:r>
            <a:endParaRPr lang="en-US" sz="2400" dirty="0">
              <a:ea typeface="+mn-lt"/>
              <a:cs typeface="+mn-lt"/>
            </a:endParaRPr>
          </a:p>
          <a:p>
            <a:pPr marL="1561465" lvl="1" indent="-342900">
              <a:buFont typeface="Courier New"/>
              <a:buChar char="o"/>
            </a:pPr>
            <a:r>
              <a:rPr lang="en-US">
                <a:solidFill>
                  <a:schemeClr val="accent1"/>
                </a:solidFill>
                <a:ea typeface="+mn-lt"/>
                <a:cs typeface="+mn-lt"/>
              </a:rPr>
              <a:t>Using no-touch technique. </a:t>
            </a:r>
            <a:endParaRPr lang="en-US" dirty="0">
              <a:solidFill>
                <a:schemeClr val="accent1"/>
              </a:solidFill>
              <a:ea typeface="+mn-lt"/>
              <a:cs typeface="+mn-lt"/>
            </a:endParaRPr>
          </a:p>
          <a:p>
            <a:pPr marL="1561465" lvl="1" indent="-342900">
              <a:buFont typeface="Courier New"/>
              <a:buChar char="o"/>
            </a:pPr>
            <a:r>
              <a:rPr lang="en-US" sz="2400">
                <a:solidFill>
                  <a:schemeClr val="accent1"/>
                </a:solidFill>
                <a:ea typeface="+mn-lt"/>
                <a:cs typeface="+mn-lt"/>
              </a:rPr>
              <a:t>With two (2) CHG swab sticks. </a:t>
            </a:r>
            <a:endParaRPr lang="en-US">
              <a:solidFill>
                <a:schemeClr val="accent1"/>
              </a:solidFill>
            </a:endParaRPr>
          </a:p>
          <a:p>
            <a:pPr marL="1561465" lvl="1" indent="-342900">
              <a:buFont typeface="Courier New"/>
              <a:buChar char="o"/>
            </a:pPr>
            <a:r>
              <a:rPr lang="en-US" sz="2400" dirty="0">
                <a:solidFill>
                  <a:schemeClr val="accent1"/>
                </a:solidFill>
                <a:ea typeface="+mn-lt"/>
                <a:cs typeface="+mn-lt"/>
              </a:rPr>
              <a:t>Using a back and forth motion vertically and horizontally for at least 30 seconds. </a:t>
            </a:r>
            <a:endParaRPr lang="en-US" dirty="0">
              <a:solidFill>
                <a:schemeClr val="accent1"/>
              </a:solidFill>
              <a:ea typeface="+mn-lt"/>
              <a:cs typeface="+mn-lt"/>
            </a:endParaRPr>
          </a:p>
          <a:p>
            <a:pPr marL="1561465" lvl="1" indent="-342900">
              <a:buFont typeface="Courier New"/>
              <a:buChar char="o"/>
            </a:pPr>
            <a:r>
              <a:rPr lang="en-US" sz="2400">
                <a:solidFill>
                  <a:schemeClr val="accent1"/>
                </a:solidFill>
                <a:ea typeface="+mn-lt"/>
                <a:cs typeface="+mn-lt"/>
              </a:rPr>
              <a:t>Allow to air dry for at least 3 minutes. </a:t>
            </a:r>
            <a:endParaRPr lang="en-US" sz="2400">
              <a:solidFill>
                <a:schemeClr val="accent1"/>
              </a:solidFill>
            </a:endParaRPr>
          </a:p>
        </p:txBody>
      </p:sp>
      <p:pic>
        <p:nvPicPr>
          <p:cNvPr id="5" name="Picture 4" descr="A green and black diamond&#10;&#10;AI-generated content may be incorrect.">
            <a:extLst>
              <a:ext uri="{FF2B5EF4-FFF2-40B4-BE49-F238E27FC236}">
                <a16:creationId xmlns:a16="http://schemas.microsoft.com/office/drawing/2014/main" id="{0BA0B5FB-610B-577B-299D-38ACF7E584FD}"/>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2396100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EC84-EAD4-E6F9-311D-6B32D3BFBDAF}"/>
              </a:ext>
            </a:extLst>
          </p:cNvPr>
          <p:cNvSpPr>
            <a:spLocks noGrp="1"/>
          </p:cNvSpPr>
          <p:nvPr>
            <p:ph type="title"/>
          </p:nvPr>
        </p:nvSpPr>
        <p:spPr/>
        <p:txBody>
          <a:bodyPr/>
          <a:lstStyle/>
          <a:p>
            <a:r>
              <a:rPr lang="en-US" sz="4000" dirty="0">
                <a:solidFill>
                  <a:schemeClr val="accent1"/>
                </a:solidFill>
              </a:rPr>
              <a:t>Changing the PICC </a:t>
            </a:r>
            <a:r>
              <a:rPr lang="en-US" sz="4000">
                <a:solidFill>
                  <a:schemeClr val="accent1"/>
                </a:solidFill>
              </a:rPr>
              <a:t>Dressing Continued</a:t>
            </a:r>
            <a:endParaRPr lang="en-US"/>
          </a:p>
        </p:txBody>
      </p:sp>
      <p:sp>
        <p:nvSpPr>
          <p:cNvPr id="3" name="Text Placeholder 2">
            <a:extLst>
              <a:ext uri="{FF2B5EF4-FFF2-40B4-BE49-F238E27FC236}">
                <a16:creationId xmlns:a16="http://schemas.microsoft.com/office/drawing/2014/main" id="{F25F5C45-42EE-B09F-1AD9-BBA77BE45F70}"/>
              </a:ext>
            </a:extLst>
          </p:cNvPr>
          <p:cNvSpPr>
            <a:spLocks noGrp="1"/>
          </p:cNvSpPr>
          <p:nvPr>
            <p:ph type="body" idx="1"/>
          </p:nvPr>
        </p:nvSpPr>
        <p:spPr>
          <a:xfrm>
            <a:off x="1117600" y="1905000"/>
            <a:ext cx="8048056" cy="4064000"/>
          </a:xfrm>
        </p:spPr>
        <p:txBody>
          <a:bodyPr spcFirstLastPara="1" vert="horz" lIns="91440" tIns="45720" rIns="91440" bIns="45720" rtlCol="0" anchor="t">
            <a:noAutofit/>
          </a:bodyPr>
          <a:lstStyle/>
          <a:p>
            <a:pPr marL="494665" indent="-342900">
              <a:buFont typeface="Arial,Sans-Serif"/>
              <a:buChar char="•"/>
            </a:pPr>
            <a:r>
              <a:rPr lang="en-US" sz="2400" dirty="0"/>
              <a:t>Cleanse the entire length of the catheter. </a:t>
            </a:r>
            <a:endParaRPr lang="en-US" sz="2400" dirty="0">
              <a:solidFill>
                <a:srgbClr val="000000"/>
              </a:solidFill>
            </a:endParaRPr>
          </a:p>
          <a:p>
            <a:pPr marL="1561465" lvl="1" indent="-342900">
              <a:buFont typeface="Courier New,monospace"/>
              <a:buChar char="o"/>
            </a:pPr>
            <a:r>
              <a:rPr lang="en-US" dirty="0">
                <a:solidFill>
                  <a:schemeClr val="accent1"/>
                </a:solidFill>
              </a:rPr>
              <a:t>Hold the catheter with the connectors </a:t>
            </a:r>
            <a:endParaRPr lang="en-US" dirty="0">
              <a:solidFill>
                <a:srgbClr val="000000"/>
              </a:solidFill>
            </a:endParaRPr>
          </a:p>
          <a:p>
            <a:pPr marL="1561465" lvl="1" indent="-342900">
              <a:buFont typeface="Courier New,monospace"/>
              <a:buChar char="o"/>
            </a:pPr>
            <a:r>
              <a:rPr lang="en-US" dirty="0">
                <a:solidFill>
                  <a:schemeClr val="accent1"/>
                </a:solidFill>
              </a:rPr>
              <a:t>Use a third CHG swab stick </a:t>
            </a:r>
            <a:endParaRPr lang="en-US" dirty="0">
              <a:solidFill>
                <a:srgbClr val="000000"/>
              </a:solidFill>
            </a:endParaRPr>
          </a:p>
          <a:p>
            <a:pPr marL="1561465" lvl="1" indent="-342900">
              <a:buFont typeface="Courier New,monospace"/>
              <a:buChar char="o"/>
            </a:pPr>
            <a:r>
              <a:rPr lang="en-US" b="1" dirty="0">
                <a:solidFill>
                  <a:schemeClr val="accent1"/>
                </a:solidFill>
              </a:rPr>
              <a:t>If there is a </a:t>
            </a:r>
            <a:r>
              <a:rPr lang="en-US" b="1" dirty="0" err="1">
                <a:solidFill>
                  <a:schemeClr val="accent1"/>
                </a:solidFill>
              </a:rPr>
              <a:t>SecurAcath</a:t>
            </a:r>
            <a:r>
              <a:rPr lang="en-US" b="1" dirty="0">
                <a:solidFill>
                  <a:schemeClr val="accent1"/>
                </a:solidFill>
              </a:rPr>
              <a:t>, lift it up to clean it, but do not twist or turn it from its original position. </a:t>
            </a:r>
            <a:endParaRPr lang="en-US" dirty="0">
              <a:solidFill>
                <a:schemeClr val="accent1"/>
              </a:solidFill>
            </a:endParaRPr>
          </a:p>
          <a:p>
            <a:pPr marL="1561465" lvl="1" indent="-342900">
              <a:buFont typeface="Courier New,monospace"/>
              <a:buChar char="o"/>
            </a:pPr>
            <a:r>
              <a:rPr lang="en-US" dirty="0">
                <a:solidFill>
                  <a:schemeClr val="accent1"/>
                </a:solidFill>
              </a:rPr>
              <a:t>Use sterile saline to remove blood (if present on </a:t>
            </a:r>
            <a:r>
              <a:rPr lang="en-US" dirty="0" err="1">
                <a:solidFill>
                  <a:schemeClr val="accent1"/>
                </a:solidFill>
              </a:rPr>
              <a:t>SecurAcath</a:t>
            </a:r>
            <a:r>
              <a:rPr lang="en-US" dirty="0">
                <a:solidFill>
                  <a:schemeClr val="accent1"/>
                </a:solidFill>
              </a:rPr>
              <a:t> or catheter) and then clean with 2%CHG. Allow to dry for </a:t>
            </a:r>
            <a:r>
              <a:rPr lang="en-US" b="1" dirty="0">
                <a:solidFill>
                  <a:schemeClr val="accent1"/>
                </a:solidFill>
              </a:rPr>
              <a:t>at least 3 minutes. </a:t>
            </a:r>
            <a:r>
              <a:rPr lang="en-US" dirty="0" err="1">
                <a:solidFill>
                  <a:schemeClr val="accent1"/>
                </a:solidFill>
              </a:rPr>
              <a:t>SecurAcath</a:t>
            </a:r>
            <a:r>
              <a:rPr lang="en-US" dirty="0">
                <a:solidFill>
                  <a:schemeClr val="accent1"/>
                </a:solidFill>
              </a:rPr>
              <a:t> will take longer to dry.</a:t>
            </a:r>
          </a:p>
          <a:p>
            <a:pPr marL="151765"/>
            <a:endParaRPr lang="en-US" dirty="0"/>
          </a:p>
        </p:txBody>
      </p:sp>
      <p:pic>
        <p:nvPicPr>
          <p:cNvPr id="5" name="Picture 4" descr="A green and black diamond&#10;&#10;AI-generated content may be incorrect.">
            <a:extLst>
              <a:ext uri="{FF2B5EF4-FFF2-40B4-BE49-F238E27FC236}">
                <a16:creationId xmlns:a16="http://schemas.microsoft.com/office/drawing/2014/main" id="{1940AF1B-6918-F7EB-BF5C-7856BFAD5723}"/>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2444994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0913-236D-FB01-C597-0D857E9FC940}"/>
              </a:ext>
            </a:extLst>
          </p:cNvPr>
          <p:cNvSpPr>
            <a:spLocks noGrp="1"/>
          </p:cNvSpPr>
          <p:nvPr>
            <p:ph type="title"/>
          </p:nvPr>
        </p:nvSpPr>
        <p:spPr>
          <a:xfrm>
            <a:off x="1117600" y="531882"/>
            <a:ext cx="8046000" cy="992400"/>
          </a:xfrm>
        </p:spPr>
        <p:txBody>
          <a:bodyPr/>
          <a:lstStyle/>
          <a:p>
            <a:r>
              <a:rPr lang="en-US" sz="4000" dirty="0">
                <a:solidFill>
                  <a:schemeClr val="accent1"/>
                </a:solidFill>
              </a:rPr>
              <a:t>Changing the PICC </a:t>
            </a:r>
            <a:r>
              <a:rPr lang="en-US" sz="4000">
                <a:solidFill>
                  <a:schemeClr val="accent1"/>
                </a:solidFill>
              </a:rPr>
              <a:t>Dressing Continued</a:t>
            </a:r>
            <a:endParaRPr lang="en-US" dirty="0" err="1">
              <a:solidFill>
                <a:schemeClr val="accent1"/>
              </a:solidFill>
            </a:endParaRPr>
          </a:p>
        </p:txBody>
      </p:sp>
      <p:sp>
        <p:nvSpPr>
          <p:cNvPr id="3" name="Text Placeholder 2">
            <a:extLst>
              <a:ext uri="{FF2B5EF4-FFF2-40B4-BE49-F238E27FC236}">
                <a16:creationId xmlns:a16="http://schemas.microsoft.com/office/drawing/2014/main" id="{5A44046E-32C4-07F0-AD18-FB16F0505BCB}"/>
              </a:ext>
            </a:extLst>
          </p:cNvPr>
          <p:cNvSpPr>
            <a:spLocks noGrp="1"/>
          </p:cNvSpPr>
          <p:nvPr>
            <p:ph type="body" idx="1"/>
          </p:nvPr>
        </p:nvSpPr>
        <p:spPr>
          <a:xfrm>
            <a:off x="1117600" y="1524282"/>
            <a:ext cx="8019301" cy="4064000"/>
          </a:xfrm>
        </p:spPr>
        <p:txBody>
          <a:bodyPr spcFirstLastPara="1" vert="horz" lIns="91440" tIns="45720" rIns="91440" bIns="45720" rtlCol="0" anchor="t">
            <a:noAutofit/>
          </a:bodyPr>
          <a:lstStyle/>
          <a:p>
            <a:pPr marL="494665" indent="-342900">
              <a:buFont typeface="Arial"/>
              <a:buChar char="•"/>
            </a:pPr>
            <a:r>
              <a:rPr lang="en-US" sz="2400" dirty="0">
                <a:ea typeface="+mn-lt"/>
                <a:cs typeface="+mn-lt"/>
              </a:rPr>
              <a:t>Remove gloves. </a:t>
            </a:r>
          </a:p>
          <a:p>
            <a:pPr marL="494665" indent="-342900">
              <a:buFont typeface="Arial"/>
              <a:buChar char="•"/>
            </a:pPr>
            <a:r>
              <a:rPr lang="en-US" sz="2400" dirty="0">
                <a:ea typeface="+mn-lt"/>
                <a:cs typeface="+mn-lt"/>
              </a:rPr>
              <a:t>Perform hand hygiene. </a:t>
            </a:r>
          </a:p>
          <a:p>
            <a:pPr marL="494665" indent="-342900">
              <a:buFont typeface="Arial"/>
              <a:buChar char="•"/>
            </a:pPr>
            <a:r>
              <a:rPr lang="en-US" sz="2400" dirty="0">
                <a:ea typeface="+mn-lt"/>
                <a:cs typeface="+mn-lt"/>
              </a:rPr>
              <a:t>Open dressing tray, drape site and aseptically place needed supplies on the tray (including securement device (if used) and transparent occlusive dressing. </a:t>
            </a:r>
          </a:p>
          <a:p>
            <a:pPr marL="494665" indent="-342900">
              <a:buFont typeface="Arial"/>
              <a:buChar char="•"/>
            </a:pPr>
            <a:r>
              <a:rPr lang="en-US" sz="2400" dirty="0">
                <a:ea typeface="+mn-lt"/>
                <a:cs typeface="+mn-lt"/>
              </a:rPr>
              <a:t>Apply sterile gloves. </a:t>
            </a:r>
          </a:p>
          <a:p>
            <a:pPr marL="494665" indent="-342900">
              <a:buFont typeface="Arial"/>
              <a:buChar char="•"/>
            </a:pPr>
            <a:r>
              <a:rPr lang="en-US" sz="2400" dirty="0">
                <a:ea typeface="+mn-lt"/>
                <a:cs typeface="+mn-lt"/>
              </a:rPr>
              <a:t>Insert catheter into the securement device (if using) before adhering the device to the skin to avoid pressure on the skin and pulling of the catheter. </a:t>
            </a:r>
          </a:p>
          <a:p>
            <a:pPr marL="1561465" lvl="1" indent="-342900">
              <a:buFont typeface="Courier New"/>
              <a:buChar char="o"/>
            </a:pPr>
            <a:r>
              <a:rPr lang="en-US" dirty="0">
                <a:solidFill>
                  <a:srgbClr val="156082"/>
                </a:solidFill>
                <a:ea typeface="+mn-lt"/>
                <a:cs typeface="+mn-lt"/>
              </a:rPr>
              <a:t>(a) Slide the PICC catheter into the securement device </a:t>
            </a:r>
          </a:p>
          <a:p>
            <a:pPr marL="1561465" lvl="1" indent="-342900">
              <a:buFont typeface="Courier New"/>
              <a:buChar char="o"/>
            </a:pPr>
            <a:r>
              <a:rPr lang="en-US" dirty="0">
                <a:solidFill>
                  <a:srgbClr val="156082"/>
                </a:solidFill>
                <a:ea typeface="+mn-lt"/>
                <a:cs typeface="+mn-lt"/>
              </a:rPr>
              <a:t>(b) Place the PICC in the “post” </a:t>
            </a:r>
          </a:p>
          <a:p>
            <a:pPr marL="1561465" lvl="1" indent="-342900">
              <a:buFont typeface="Courier New"/>
              <a:buChar char="o"/>
            </a:pPr>
            <a:r>
              <a:rPr lang="en-US" dirty="0">
                <a:solidFill>
                  <a:srgbClr val="156082"/>
                </a:solidFill>
                <a:ea typeface="+mn-lt"/>
                <a:cs typeface="+mn-lt"/>
              </a:rPr>
              <a:t>(c) Remove paper backing, one side at a time </a:t>
            </a:r>
          </a:p>
          <a:p>
            <a:pPr marL="1561465" lvl="1" indent="-342900">
              <a:buFont typeface="Courier New"/>
              <a:buChar char="o"/>
            </a:pPr>
            <a:r>
              <a:rPr lang="en-US" dirty="0">
                <a:solidFill>
                  <a:srgbClr val="156082"/>
                </a:solidFill>
                <a:ea typeface="+mn-lt"/>
                <a:cs typeface="+mn-lt"/>
              </a:rPr>
              <a:t>(d) Place the securement device on the skin.</a:t>
            </a:r>
            <a:endParaRPr lang="en-US" dirty="0">
              <a:solidFill>
                <a:srgbClr val="156082"/>
              </a:solidFill>
            </a:endParaRPr>
          </a:p>
        </p:txBody>
      </p:sp>
      <p:pic>
        <p:nvPicPr>
          <p:cNvPr id="5" name="Picture 4" descr="A green and black diamond&#10;&#10;AI-generated content may be incorrect.">
            <a:extLst>
              <a:ext uri="{FF2B5EF4-FFF2-40B4-BE49-F238E27FC236}">
                <a16:creationId xmlns:a16="http://schemas.microsoft.com/office/drawing/2014/main" id="{7FA13D09-7D91-230B-4DF9-00E7028F114E}"/>
              </a:ext>
            </a:extLst>
          </p:cNvPr>
          <p:cNvPicPr>
            <a:picLocks noChangeAspect="1"/>
          </p:cNvPicPr>
          <p:nvPr/>
        </p:nvPicPr>
        <p:blipFill>
          <a:blip r:embed="rId2"/>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336837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EE70-4B56-33AC-3E45-D88E375D8468}"/>
              </a:ext>
            </a:extLst>
          </p:cNvPr>
          <p:cNvSpPr>
            <a:spLocks noGrp="1"/>
          </p:cNvSpPr>
          <p:nvPr>
            <p:ph type="title"/>
          </p:nvPr>
        </p:nvSpPr>
        <p:spPr/>
        <p:txBody>
          <a:bodyPr/>
          <a:lstStyle/>
          <a:p>
            <a:r>
              <a:rPr lang="en-US" sz="4000" dirty="0">
                <a:solidFill>
                  <a:schemeClr val="accent1"/>
                </a:solidFill>
              </a:rPr>
              <a:t>Changing the PICC </a:t>
            </a:r>
            <a:r>
              <a:rPr lang="en-US" sz="4000">
                <a:solidFill>
                  <a:schemeClr val="accent1"/>
                </a:solidFill>
              </a:rPr>
              <a:t>Dressing Continued</a:t>
            </a:r>
            <a:endParaRPr lang="en-US" dirty="0" err="1"/>
          </a:p>
        </p:txBody>
      </p:sp>
      <p:sp>
        <p:nvSpPr>
          <p:cNvPr id="3" name="Text Placeholder 2">
            <a:extLst>
              <a:ext uri="{FF2B5EF4-FFF2-40B4-BE49-F238E27FC236}">
                <a16:creationId xmlns:a16="http://schemas.microsoft.com/office/drawing/2014/main" id="{5AF37D59-B6E6-9C89-9CA7-49B8560A9478}"/>
              </a:ext>
            </a:extLst>
          </p:cNvPr>
          <p:cNvSpPr>
            <a:spLocks noGrp="1"/>
          </p:cNvSpPr>
          <p:nvPr>
            <p:ph type="body" idx="1"/>
          </p:nvPr>
        </p:nvSpPr>
        <p:spPr>
          <a:xfrm>
            <a:off x="1117600" y="1905000"/>
            <a:ext cx="8019301" cy="4064000"/>
          </a:xfrm>
        </p:spPr>
        <p:txBody>
          <a:bodyPr spcFirstLastPara="1" vert="horz" lIns="91440" tIns="45720" rIns="91440" bIns="45720" rtlCol="0" anchor="t">
            <a:noAutofit/>
          </a:bodyPr>
          <a:lstStyle/>
          <a:p>
            <a:pPr marL="494665" indent="-342900">
              <a:buFont typeface="Arial"/>
              <a:buChar char="•"/>
            </a:pPr>
            <a:r>
              <a:rPr lang="en-US" sz="2400" dirty="0">
                <a:ea typeface="+mn-lt"/>
                <a:cs typeface="+mn-lt"/>
              </a:rPr>
              <a:t>Apply transparent dressing to cover the </a:t>
            </a:r>
            <a:endParaRPr lang="en-US" sz="2400">
              <a:ea typeface="+mn-lt"/>
              <a:cs typeface="+mn-lt"/>
            </a:endParaRPr>
          </a:p>
          <a:p>
            <a:pPr marL="1561465" lvl="1" indent="-342900">
              <a:buFont typeface="Courier New"/>
              <a:buChar char="o"/>
            </a:pPr>
            <a:r>
              <a:rPr lang="en-US" dirty="0">
                <a:solidFill>
                  <a:srgbClr val="156082"/>
                </a:solidFill>
                <a:ea typeface="+mn-lt"/>
                <a:cs typeface="+mn-lt"/>
              </a:rPr>
              <a:t>Area from 2 cm above the insertion site </a:t>
            </a:r>
            <a:endParaRPr lang="en-US">
              <a:solidFill>
                <a:srgbClr val="156082"/>
              </a:solidFill>
              <a:ea typeface="+mn-lt"/>
              <a:cs typeface="+mn-lt"/>
            </a:endParaRPr>
          </a:p>
          <a:p>
            <a:pPr marL="1561465" lvl="1" indent="-342900">
              <a:buFont typeface="Courier New"/>
              <a:buChar char="o"/>
            </a:pPr>
            <a:r>
              <a:rPr lang="en-US" dirty="0">
                <a:solidFill>
                  <a:srgbClr val="156082"/>
                </a:solidFill>
                <a:ea typeface="+mn-lt"/>
                <a:cs typeface="+mn-lt"/>
              </a:rPr>
              <a:t>Securement device completely (if used) </a:t>
            </a:r>
            <a:endParaRPr lang="en-US">
              <a:solidFill>
                <a:srgbClr val="156082"/>
              </a:solidFill>
              <a:ea typeface="+mn-lt"/>
              <a:cs typeface="+mn-lt"/>
            </a:endParaRPr>
          </a:p>
          <a:p>
            <a:pPr marL="1561465" lvl="1" indent="-342900">
              <a:buFont typeface="Courier New"/>
              <a:buChar char="o"/>
            </a:pPr>
            <a:r>
              <a:rPr lang="en-US" dirty="0">
                <a:solidFill>
                  <a:srgbClr val="156082"/>
                </a:solidFill>
                <a:ea typeface="+mn-lt"/>
                <a:cs typeface="+mn-lt"/>
              </a:rPr>
              <a:t>Butterfly portion of the PICC catheter. </a:t>
            </a:r>
            <a:endParaRPr lang="en-US">
              <a:solidFill>
                <a:srgbClr val="156082"/>
              </a:solidFill>
              <a:ea typeface="+mn-lt"/>
              <a:cs typeface="+mn-lt"/>
            </a:endParaRPr>
          </a:p>
          <a:p>
            <a:pPr marL="494665" indent="-342900">
              <a:buFont typeface="Arial"/>
              <a:buChar char="•"/>
            </a:pPr>
            <a:r>
              <a:rPr lang="en-US" sz="2400">
                <a:ea typeface="+mn-lt"/>
                <a:cs typeface="+mn-lt"/>
              </a:rPr>
              <a:t>Change the connector if needed.</a:t>
            </a:r>
          </a:p>
          <a:p>
            <a:pPr marL="494665" indent="-342900">
              <a:buFont typeface="Arial"/>
              <a:buChar char="•"/>
            </a:pPr>
            <a:r>
              <a:rPr lang="en-US" sz="2400" dirty="0">
                <a:ea typeface="+mn-lt"/>
                <a:cs typeface="+mn-lt"/>
              </a:rPr>
              <a:t>Apply appropriate label (PICC, Midline). Date and initial dressing. Document external centimeter markings on the label.</a:t>
            </a:r>
            <a:endParaRPr lang="en-US" sz="2400" dirty="0"/>
          </a:p>
        </p:txBody>
      </p:sp>
      <p:pic>
        <p:nvPicPr>
          <p:cNvPr id="5" name="Picture 4" descr="A green and black diamond&#10;&#10;AI-generated content may be incorrect.">
            <a:extLst>
              <a:ext uri="{FF2B5EF4-FFF2-40B4-BE49-F238E27FC236}">
                <a16:creationId xmlns:a16="http://schemas.microsoft.com/office/drawing/2014/main" id="{B55ECC9C-6DC2-BD04-12D1-DA64C9277867}"/>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84101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DD93-BF19-5778-8DBA-10A2F88F6F91}"/>
              </a:ext>
            </a:extLst>
          </p:cNvPr>
          <p:cNvSpPr>
            <a:spLocks noGrp="1"/>
          </p:cNvSpPr>
          <p:nvPr>
            <p:ph type="title"/>
          </p:nvPr>
        </p:nvSpPr>
        <p:spPr/>
        <p:txBody>
          <a:bodyPr/>
          <a:lstStyle/>
          <a:p>
            <a:r>
              <a:rPr lang="en-US" sz="4000">
                <a:solidFill>
                  <a:schemeClr val="accent1"/>
                </a:solidFill>
              </a:rPr>
              <a:t>Changing the PICC Dressing Continued</a:t>
            </a:r>
            <a:endParaRPr lang="en-US"/>
          </a:p>
        </p:txBody>
      </p:sp>
      <p:sp>
        <p:nvSpPr>
          <p:cNvPr id="3" name="Text Placeholder 2">
            <a:extLst>
              <a:ext uri="{FF2B5EF4-FFF2-40B4-BE49-F238E27FC236}">
                <a16:creationId xmlns:a16="http://schemas.microsoft.com/office/drawing/2014/main" id="{47330E60-FFB4-D2EB-A2CC-B8F9A5A3C0C8}"/>
              </a:ext>
            </a:extLst>
          </p:cNvPr>
          <p:cNvSpPr>
            <a:spLocks noGrp="1"/>
          </p:cNvSpPr>
          <p:nvPr>
            <p:ph type="body" idx="1"/>
          </p:nvPr>
        </p:nvSpPr>
        <p:spPr>
          <a:xfrm>
            <a:off x="1117600" y="1905000"/>
            <a:ext cx="8047129" cy="4064000"/>
          </a:xfrm>
        </p:spPr>
        <p:txBody>
          <a:bodyPr spcFirstLastPara="1" vert="horz" lIns="91440" tIns="45720" rIns="91440" bIns="45720" rtlCol="0" anchor="t">
            <a:noAutofit/>
          </a:bodyPr>
          <a:lstStyle/>
          <a:p>
            <a:pPr marL="494665" indent="-342900">
              <a:buFont typeface="Arial"/>
              <a:buChar char="•"/>
            </a:pPr>
            <a:r>
              <a:rPr lang="en-US" sz="2400" dirty="0">
                <a:ea typeface="+mn-lt"/>
                <a:cs typeface="+mn-lt"/>
              </a:rPr>
              <a:t>Dispose of soiled supplies. </a:t>
            </a:r>
          </a:p>
          <a:p>
            <a:pPr marL="494665" indent="-342900">
              <a:buFont typeface="Arial"/>
              <a:buChar char="•"/>
            </a:pPr>
            <a:r>
              <a:rPr lang="en-US" sz="2400" dirty="0">
                <a:ea typeface="+mn-lt"/>
                <a:cs typeface="+mn-lt"/>
              </a:rPr>
              <a:t>Remove gloves and perform hand hygiene. </a:t>
            </a:r>
          </a:p>
          <a:p>
            <a:pPr marL="494665" indent="-342900">
              <a:buFont typeface="Arial"/>
              <a:buChar char="•"/>
            </a:pPr>
            <a:r>
              <a:rPr lang="en-US" sz="2400" dirty="0">
                <a:ea typeface="+mn-lt"/>
                <a:cs typeface="+mn-lt"/>
              </a:rPr>
              <a:t>If centimeter marking has changed, notify the PICC Nurse. </a:t>
            </a:r>
          </a:p>
          <a:p>
            <a:pPr marL="494665" indent="-342900">
              <a:buFont typeface="Arial"/>
              <a:buChar char="•"/>
            </a:pPr>
            <a:r>
              <a:rPr lang="en-US" sz="2400" dirty="0">
                <a:ea typeface="+mn-lt"/>
                <a:cs typeface="+mn-lt"/>
              </a:rPr>
              <a:t>This is charted on iView now under CVAD or midline form. If more detail is required, use progress notes. Use paper chart in areas when the electronic health record is not used.</a:t>
            </a:r>
            <a:endParaRPr lang="en-US" sz="2400" dirty="0"/>
          </a:p>
        </p:txBody>
      </p:sp>
      <p:pic>
        <p:nvPicPr>
          <p:cNvPr id="5" name="Picture 4" descr="A green and black diamond&#10;&#10;AI-generated content may be incorrect.">
            <a:extLst>
              <a:ext uri="{FF2B5EF4-FFF2-40B4-BE49-F238E27FC236}">
                <a16:creationId xmlns:a16="http://schemas.microsoft.com/office/drawing/2014/main" id="{2DEC6C12-6065-CE97-43BD-2393376E2A46}"/>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67707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6306A-89ED-A8E1-61FA-E5E47451CFFA}"/>
              </a:ext>
            </a:extLst>
          </p:cNvPr>
          <p:cNvSpPr>
            <a:spLocks noGrp="1"/>
          </p:cNvSpPr>
          <p:nvPr>
            <p:ph type="title"/>
          </p:nvPr>
        </p:nvSpPr>
        <p:spPr/>
        <p:txBody>
          <a:bodyPr/>
          <a:lstStyle/>
          <a:p>
            <a:r>
              <a:rPr lang="en-US" sz="4000">
                <a:solidFill>
                  <a:schemeClr val="accent1"/>
                </a:solidFill>
              </a:rPr>
              <a:t>PICC Securement</a:t>
            </a:r>
          </a:p>
        </p:txBody>
      </p:sp>
      <p:sp>
        <p:nvSpPr>
          <p:cNvPr id="3" name="Text Placeholder 2">
            <a:extLst>
              <a:ext uri="{FF2B5EF4-FFF2-40B4-BE49-F238E27FC236}">
                <a16:creationId xmlns:a16="http://schemas.microsoft.com/office/drawing/2014/main" id="{CB5FA679-3B53-9759-CFD1-8BE234FA6846}"/>
              </a:ext>
            </a:extLst>
          </p:cNvPr>
          <p:cNvSpPr>
            <a:spLocks noGrp="1"/>
          </p:cNvSpPr>
          <p:nvPr>
            <p:ph type="body" idx="1"/>
          </p:nvPr>
        </p:nvSpPr>
        <p:spPr>
          <a:xfrm>
            <a:off x="1117600" y="1703717"/>
            <a:ext cx="8046000" cy="4064000"/>
          </a:xfrm>
        </p:spPr>
        <p:txBody>
          <a:bodyPr spcFirstLastPara="1" vert="horz" lIns="91440" tIns="45720" rIns="91440" bIns="45720" rtlCol="0" anchor="t">
            <a:noAutofit/>
          </a:bodyPr>
          <a:lstStyle/>
          <a:p>
            <a:pPr marL="151765"/>
            <a:r>
              <a:rPr lang="en-US" dirty="0">
                <a:ea typeface="+mn-lt"/>
                <a:cs typeface="+mn-lt"/>
              </a:rPr>
              <a:t>As mentioned in the </a:t>
            </a:r>
            <a:r>
              <a:rPr lang="en-US">
                <a:ea typeface="+mn-lt"/>
                <a:cs typeface="+mn-lt"/>
              </a:rPr>
              <a:t>procedure, all</a:t>
            </a:r>
            <a:r>
              <a:rPr lang="en-US" dirty="0">
                <a:ea typeface="+mn-lt"/>
                <a:cs typeface="+mn-lt"/>
              </a:rPr>
              <a:t> Peripherally Inserted Central Catheters (PICCs) must be secured with a</a:t>
            </a:r>
            <a:endParaRPr lang="en-US" dirty="0"/>
          </a:p>
          <a:p>
            <a:pPr marL="151765"/>
            <a:r>
              <a:rPr lang="en-US">
                <a:ea typeface="+mn-lt"/>
                <a:cs typeface="+mn-lt"/>
              </a:rPr>
              <a:t>securement device.</a:t>
            </a:r>
            <a:endParaRPr lang="en-US"/>
          </a:p>
        </p:txBody>
      </p:sp>
      <p:pic>
        <p:nvPicPr>
          <p:cNvPr id="4" name="Picture 3" descr="A close-up of a device&#10;&#10;AI-generated content may be incorrect.">
            <a:extLst>
              <a:ext uri="{FF2B5EF4-FFF2-40B4-BE49-F238E27FC236}">
                <a16:creationId xmlns:a16="http://schemas.microsoft.com/office/drawing/2014/main" id="{E27D895A-A8B9-FAF9-39FA-E5464F561E20}"/>
              </a:ext>
            </a:extLst>
          </p:cNvPr>
          <p:cNvPicPr>
            <a:picLocks noChangeAspect="1"/>
          </p:cNvPicPr>
          <p:nvPr/>
        </p:nvPicPr>
        <p:blipFill>
          <a:blip r:embed="rId3"/>
          <a:stretch>
            <a:fillRect/>
          </a:stretch>
        </p:blipFill>
        <p:spPr>
          <a:xfrm>
            <a:off x="1671188" y="3733993"/>
            <a:ext cx="3458115" cy="2509389"/>
          </a:xfrm>
          <a:prstGeom prst="rect">
            <a:avLst/>
          </a:prstGeom>
        </p:spPr>
      </p:pic>
      <p:pic>
        <p:nvPicPr>
          <p:cNvPr id="5" name="Picture 4" descr="A close-up of a syringe&#10;&#10;AI-generated content may be incorrect.">
            <a:extLst>
              <a:ext uri="{FF2B5EF4-FFF2-40B4-BE49-F238E27FC236}">
                <a16:creationId xmlns:a16="http://schemas.microsoft.com/office/drawing/2014/main" id="{6E6D91B7-4E5F-A7BF-1269-F1408545DA8D}"/>
              </a:ext>
            </a:extLst>
          </p:cNvPr>
          <p:cNvPicPr>
            <a:picLocks noChangeAspect="1"/>
          </p:cNvPicPr>
          <p:nvPr/>
        </p:nvPicPr>
        <p:blipFill>
          <a:blip r:embed="rId4"/>
          <a:stretch>
            <a:fillRect/>
          </a:stretch>
        </p:blipFill>
        <p:spPr>
          <a:xfrm>
            <a:off x="5134155" y="3698024"/>
            <a:ext cx="4065917" cy="2557193"/>
          </a:xfrm>
          <a:prstGeom prst="rect">
            <a:avLst/>
          </a:prstGeom>
        </p:spPr>
      </p:pic>
      <p:pic>
        <p:nvPicPr>
          <p:cNvPr id="7" name="Picture 6" descr="A green and black diamond&#10;&#10;AI-generated content may be incorrect.">
            <a:extLst>
              <a:ext uri="{FF2B5EF4-FFF2-40B4-BE49-F238E27FC236}">
                <a16:creationId xmlns:a16="http://schemas.microsoft.com/office/drawing/2014/main" id="{A52F5885-BAB2-07EE-C444-43A31770814D}"/>
              </a:ext>
            </a:extLst>
          </p:cNvPr>
          <p:cNvPicPr>
            <a:picLocks noChangeAspect="1"/>
          </p:cNvPicPr>
          <p:nvPr/>
        </p:nvPicPr>
        <p:blipFill>
          <a:blip r:embed="rId5"/>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669174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 up of a device&#10;&#10;AI-generated content may be incorrect.">
            <a:extLst>
              <a:ext uri="{FF2B5EF4-FFF2-40B4-BE49-F238E27FC236}">
                <a16:creationId xmlns:a16="http://schemas.microsoft.com/office/drawing/2014/main" id="{28F1D32C-6B7E-80E7-2EC1-533388E8A37D}"/>
              </a:ext>
            </a:extLst>
          </p:cNvPr>
          <p:cNvPicPr>
            <a:picLocks noGrp="1" noChangeAspect="1"/>
          </p:cNvPicPr>
          <p:nvPr>
            <p:ph idx="1"/>
          </p:nvPr>
        </p:nvPicPr>
        <p:blipFill>
          <a:blip r:embed="rId2"/>
          <a:srcRect b="461"/>
          <a:stretch>
            <a:fillRect/>
          </a:stretch>
        </p:blipFill>
        <p:spPr>
          <a:xfrm>
            <a:off x="3670630" y="2064257"/>
            <a:ext cx="4860054" cy="2730767"/>
          </a:xfrm>
          <a:prstGeom prst="rect">
            <a:avLst/>
          </a:prstGeom>
        </p:spPr>
      </p:pic>
    </p:spTree>
    <p:extLst>
      <p:ext uri="{BB962C8B-B14F-4D97-AF65-F5344CB8AC3E}">
        <p14:creationId xmlns:p14="http://schemas.microsoft.com/office/powerpoint/2010/main" val="1157661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device&#10;&#10;AI-generated content may be incorrect.">
            <a:extLst>
              <a:ext uri="{FF2B5EF4-FFF2-40B4-BE49-F238E27FC236}">
                <a16:creationId xmlns:a16="http://schemas.microsoft.com/office/drawing/2014/main" id="{344067CF-9C42-3F12-4D5D-748D75702875}"/>
              </a:ext>
            </a:extLst>
          </p:cNvPr>
          <p:cNvPicPr>
            <a:picLocks noChangeAspect="1"/>
          </p:cNvPicPr>
          <p:nvPr/>
        </p:nvPicPr>
        <p:blipFill>
          <a:blip r:embed="rId2"/>
          <a:srcRect t="4896" r="1" b="17527"/>
          <a:stretch>
            <a:fillRect/>
          </a:stretch>
        </p:blipFill>
        <p:spPr>
          <a:xfrm>
            <a:off x="3544570" y="1978343"/>
            <a:ext cx="5102860" cy="2911475"/>
          </a:xfrm>
          <a:prstGeom prst="rect">
            <a:avLst/>
          </a:prstGeom>
          <a:noFill/>
        </p:spPr>
      </p:pic>
    </p:spTree>
    <p:extLst>
      <p:ext uri="{BB962C8B-B14F-4D97-AF65-F5344CB8AC3E}">
        <p14:creationId xmlns:p14="http://schemas.microsoft.com/office/powerpoint/2010/main" val="31834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A7EB-029B-F6EB-D354-E9E223974F2A}"/>
              </a:ext>
            </a:extLst>
          </p:cNvPr>
          <p:cNvSpPr>
            <a:spLocks noGrp="1"/>
          </p:cNvSpPr>
          <p:nvPr>
            <p:ph type="title"/>
          </p:nvPr>
        </p:nvSpPr>
        <p:spPr/>
        <p:txBody>
          <a:bodyPr/>
          <a:lstStyle/>
          <a:p>
            <a:r>
              <a:rPr lang="en-US" sz="4000">
                <a:solidFill>
                  <a:schemeClr val="accent1"/>
                </a:solidFill>
              </a:rPr>
              <a:t>What do I do if the Site is Oozing?</a:t>
            </a:r>
          </a:p>
        </p:txBody>
      </p:sp>
      <p:sp>
        <p:nvSpPr>
          <p:cNvPr id="3" name="Text Placeholder 2">
            <a:extLst>
              <a:ext uri="{FF2B5EF4-FFF2-40B4-BE49-F238E27FC236}">
                <a16:creationId xmlns:a16="http://schemas.microsoft.com/office/drawing/2014/main" id="{E8BC40CE-311F-BA67-ACF1-AD9471495697}"/>
              </a:ext>
            </a:extLst>
          </p:cNvPr>
          <p:cNvSpPr>
            <a:spLocks noGrp="1"/>
          </p:cNvSpPr>
          <p:nvPr>
            <p:ph type="body" idx="1"/>
          </p:nvPr>
        </p:nvSpPr>
        <p:spPr>
          <a:xfrm>
            <a:off x="1117600" y="1905000"/>
            <a:ext cx="8046000" cy="4064000"/>
          </a:xfrm>
        </p:spPr>
        <p:txBody>
          <a:bodyPr spcFirstLastPara="1" vert="horz" lIns="91440" tIns="45720" rIns="91440" bIns="45720" rtlCol="0" anchor="t">
            <a:noAutofit/>
          </a:bodyPr>
          <a:lstStyle/>
          <a:p>
            <a:pPr marL="151765"/>
            <a:r>
              <a:rPr lang="en-US">
                <a:ea typeface="+mn-lt"/>
                <a:cs typeface="+mn-lt"/>
              </a:rPr>
              <a:t>If necessary, gauze is placed under the transparent dressing to absorb drainage or oozing at the CVAD insertion site. Gauze dressings must be changed every 48 hours to visualize the site as well as reduce risk of infection.</a:t>
            </a:r>
            <a:endParaRPr lang="en-US"/>
          </a:p>
        </p:txBody>
      </p:sp>
      <p:pic>
        <p:nvPicPr>
          <p:cNvPr id="5" name="Picture 4" descr="A green and black diamond&#10;&#10;AI-generated content may be incorrect.">
            <a:extLst>
              <a:ext uri="{FF2B5EF4-FFF2-40B4-BE49-F238E27FC236}">
                <a16:creationId xmlns:a16="http://schemas.microsoft.com/office/drawing/2014/main" id="{7C5C2694-8593-321E-A865-19FC49355063}"/>
              </a:ext>
            </a:extLst>
          </p:cNvPr>
          <p:cNvPicPr>
            <a:picLocks noChangeAspect="1"/>
          </p:cNvPicPr>
          <p:nvPr/>
        </p:nvPicPr>
        <p:blipFill>
          <a:blip r:embed="rId2"/>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015453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E2C0-FBC7-1A72-6BD5-9C3C1959B17B}"/>
              </a:ext>
            </a:extLst>
          </p:cNvPr>
          <p:cNvSpPr>
            <a:spLocks noGrp="1"/>
          </p:cNvSpPr>
          <p:nvPr>
            <p:ph type="title"/>
          </p:nvPr>
        </p:nvSpPr>
        <p:spPr/>
        <p:txBody>
          <a:bodyPr/>
          <a:lstStyle/>
          <a:p>
            <a:r>
              <a:rPr lang="en-US" sz="4000">
                <a:solidFill>
                  <a:schemeClr val="accent1"/>
                </a:solidFill>
              </a:rPr>
              <a:t>Do I Change the Connectors?</a:t>
            </a:r>
          </a:p>
        </p:txBody>
      </p:sp>
      <p:sp>
        <p:nvSpPr>
          <p:cNvPr id="3" name="Text Placeholder 2">
            <a:extLst>
              <a:ext uri="{FF2B5EF4-FFF2-40B4-BE49-F238E27FC236}">
                <a16:creationId xmlns:a16="http://schemas.microsoft.com/office/drawing/2014/main" id="{EE70F384-BB69-9C37-77AA-0C3121A22F8A}"/>
              </a:ext>
            </a:extLst>
          </p:cNvPr>
          <p:cNvSpPr>
            <a:spLocks noGrp="1"/>
          </p:cNvSpPr>
          <p:nvPr>
            <p:ph type="body" idx="1"/>
          </p:nvPr>
        </p:nvSpPr>
        <p:spPr>
          <a:xfrm>
            <a:off x="1117600" y="1905000"/>
            <a:ext cx="8046000" cy="4064000"/>
          </a:xfrm>
        </p:spPr>
        <p:txBody>
          <a:bodyPr spcFirstLastPara="1" vert="horz" lIns="91440" tIns="45720" rIns="91440" bIns="45720" rtlCol="0" anchor="t">
            <a:noAutofit/>
          </a:bodyPr>
          <a:lstStyle/>
          <a:p>
            <a:pPr marL="151765"/>
            <a:r>
              <a:rPr lang="en-US" sz="2400">
                <a:ea typeface="+mn-lt"/>
                <a:cs typeface="+mn-lt"/>
              </a:rPr>
              <a:t>The positive needle – free connector must be changed every seven (7) days.</a:t>
            </a:r>
          </a:p>
          <a:p>
            <a:pPr marL="151765"/>
            <a:r>
              <a:rPr lang="en-US" sz="2400" b="1"/>
              <a:t>When checking for blood return:</a:t>
            </a:r>
            <a:endParaRPr lang="en-US" sz="2400" b="1" dirty="0"/>
          </a:p>
          <a:p>
            <a:pPr marL="608965" indent="-457200">
              <a:buFont typeface="Arial"/>
              <a:buChar char="•"/>
            </a:pPr>
            <a:r>
              <a:rPr lang="en-US" sz="2400"/>
              <a:t>Connect a </a:t>
            </a:r>
            <a:r>
              <a:rPr lang="en-US" sz="2400" dirty="0"/>
              <a:t>prefilled Normal Saline Syringe. </a:t>
            </a:r>
          </a:p>
          <a:p>
            <a:pPr marL="608965" indent="-457200">
              <a:buFont typeface="Arial"/>
              <a:buChar char="•"/>
            </a:pPr>
            <a:r>
              <a:rPr lang="en-US" sz="2400"/>
              <a:t>Flush 1-2 ml. </a:t>
            </a:r>
          </a:p>
          <a:p>
            <a:pPr marL="608965" indent="-457200">
              <a:buFont typeface="Arial"/>
              <a:buChar char="•"/>
            </a:pPr>
            <a:r>
              <a:rPr lang="en-US" sz="2400"/>
              <a:t>Draw back on the </a:t>
            </a:r>
            <a:r>
              <a:rPr lang="en-US" sz="2400" dirty="0"/>
              <a:t>syringe to check for blood return. </a:t>
            </a:r>
            <a:endParaRPr lang="en-US"/>
          </a:p>
          <a:p>
            <a:pPr marL="608965" indent="-457200">
              <a:buFont typeface="Arial"/>
              <a:buChar char="•"/>
            </a:pPr>
            <a:r>
              <a:rPr lang="en-US" sz="2400"/>
              <a:t>Once good blood return is noted y</a:t>
            </a:r>
            <a:r>
              <a:rPr lang="en-US" sz="2400" dirty="0"/>
              <a:t>ou can either discard </a:t>
            </a:r>
            <a:r>
              <a:rPr lang="en-US" sz="2400"/>
              <a:t>or flush back in.</a:t>
            </a:r>
            <a:endParaRPr lang="en-US"/>
          </a:p>
          <a:p>
            <a:pPr marL="608965" indent="-457200">
              <a:buFont typeface="Arial"/>
              <a:buChar char="•"/>
            </a:pPr>
            <a:r>
              <a:rPr lang="en-US" sz="2400">
                <a:solidFill>
                  <a:srgbClr val="156082"/>
                </a:solidFill>
              </a:rPr>
              <a:t>Flush with 20ml of Normal Saline following this procedure. </a:t>
            </a:r>
            <a:endParaRPr lang="en-US" sz="2400" dirty="0">
              <a:solidFill>
                <a:srgbClr val="156082"/>
              </a:solidFill>
            </a:endParaRPr>
          </a:p>
          <a:p>
            <a:pPr marL="608965" indent="-457200">
              <a:buFont typeface="Arial"/>
              <a:buChar char="•"/>
            </a:pPr>
            <a:r>
              <a:rPr lang="en-US" sz="2400">
                <a:solidFill>
                  <a:srgbClr val="156082"/>
                </a:solidFill>
              </a:rPr>
              <a:t>Remove the syringe then clamp once removed. </a:t>
            </a:r>
            <a:endParaRPr lang="en-US"/>
          </a:p>
        </p:txBody>
      </p:sp>
      <p:pic>
        <p:nvPicPr>
          <p:cNvPr id="5" name="Picture 4" descr="A green and black diamond&#10;&#10;AI-generated content may be incorrect.">
            <a:extLst>
              <a:ext uri="{FF2B5EF4-FFF2-40B4-BE49-F238E27FC236}">
                <a16:creationId xmlns:a16="http://schemas.microsoft.com/office/drawing/2014/main" id="{71E736ED-1253-FCDF-DF6F-6860BF019B62}"/>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93161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43F-FCC0-FDDF-6934-0F37741C534C}"/>
              </a:ext>
            </a:extLst>
          </p:cNvPr>
          <p:cNvSpPr>
            <a:spLocks noGrp="1"/>
          </p:cNvSpPr>
          <p:nvPr>
            <p:ph type="title"/>
          </p:nvPr>
        </p:nvSpPr>
        <p:spPr/>
        <p:txBody>
          <a:bodyPr/>
          <a:lstStyle/>
          <a:p>
            <a:r>
              <a:rPr lang="en-US" sz="4000" dirty="0">
                <a:solidFill>
                  <a:schemeClr val="accent1"/>
                </a:solidFill>
              </a:rPr>
              <a:t>What/Where is the </a:t>
            </a:r>
            <a:r>
              <a:rPr lang="en-US" sz="4000" dirty="0" err="1">
                <a:solidFill>
                  <a:schemeClr val="accent1"/>
                </a:solidFill>
              </a:rPr>
              <a:t>Cavoatrial</a:t>
            </a:r>
            <a:r>
              <a:rPr lang="en-US" sz="4000" dirty="0">
                <a:solidFill>
                  <a:schemeClr val="accent1"/>
                </a:solidFill>
              </a:rPr>
              <a:t> Junction?</a:t>
            </a:r>
          </a:p>
        </p:txBody>
      </p:sp>
      <p:pic>
        <p:nvPicPr>
          <p:cNvPr id="5" name="Picture 4" descr="Kids Health Info : CVAD: Peripherally Inserted Central Catheter PICC">
            <a:extLst>
              <a:ext uri="{FF2B5EF4-FFF2-40B4-BE49-F238E27FC236}">
                <a16:creationId xmlns:a16="http://schemas.microsoft.com/office/drawing/2014/main" id="{9807B80A-44CD-FC71-4AF9-3C6D435A811B}"/>
              </a:ext>
            </a:extLst>
          </p:cNvPr>
          <p:cNvPicPr>
            <a:picLocks noChangeAspect="1"/>
          </p:cNvPicPr>
          <p:nvPr/>
        </p:nvPicPr>
        <p:blipFill>
          <a:blip r:embed="rId3"/>
          <a:stretch>
            <a:fillRect/>
          </a:stretch>
        </p:blipFill>
        <p:spPr>
          <a:xfrm>
            <a:off x="191814" y="1937162"/>
            <a:ext cx="8445062" cy="4914952"/>
          </a:xfrm>
          <a:prstGeom prst="rect">
            <a:avLst/>
          </a:prstGeom>
        </p:spPr>
      </p:pic>
      <p:sp>
        <p:nvSpPr>
          <p:cNvPr id="8" name="Rectangle 4">
            <a:extLst>
              <a:ext uri="{FF2B5EF4-FFF2-40B4-BE49-F238E27FC236}">
                <a16:creationId xmlns:a16="http://schemas.microsoft.com/office/drawing/2014/main" id="{F12E11BE-CC63-7C4F-B23A-4EC0424A7DC2}"/>
              </a:ext>
            </a:extLst>
          </p:cNvPr>
          <p:cNvSpPr>
            <a:spLocks noChangeArrowheads="1"/>
          </p:cNvSpPr>
          <p:nvPr/>
        </p:nvSpPr>
        <p:spPr bwMode="auto">
          <a:xfrm>
            <a:off x="5703570" y="5474957"/>
            <a:ext cx="25831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ABC0D1"/>
                </a:solidFill>
                <a:effectLst/>
                <a:latin typeface="Aptos Light" panose="020B0004020202020204" pitchFamily="34" charset="0"/>
              </a:rPr>
              <a:t>basilic vein or cephalic vein</a:t>
            </a:r>
          </a:p>
        </p:txBody>
      </p:sp>
      <p:pic>
        <p:nvPicPr>
          <p:cNvPr id="4" name="Picture 3" descr="A green and black diamond&#10;&#10;AI-generated content may be incorrect.">
            <a:extLst>
              <a:ext uri="{FF2B5EF4-FFF2-40B4-BE49-F238E27FC236}">
                <a16:creationId xmlns:a16="http://schemas.microsoft.com/office/drawing/2014/main" id="{395A7C61-8B9F-0BE7-D3B7-E62BC8F3A99D}"/>
              </a:ext>
            </a:extLst>
          </p:cNvPr>
          <p:cNvPicPr>
            <a:picLocks noChangeAspect="1"/>
          </p:cNvPicPr>
          <p:nvPr/>
        </p:nvPicPr>
        <p:blipFill>
          <a:blip r:embed="rId4"/>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4038433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E7D-7670-09D1-8046-FF76AE0877B7}"/>
              </a:ext>
            </a:extLst>
          </p:cNvPr>
          <p:cNvSpPr>
            <a:spLocks noGrp="1"/>
          </p:cNvSpPr>
          <p:nvPr>
            <p:ph type="title"/>
          </p:nvPr>
        </p:nvSpPr>
        <p:spPr/>
        <p:txBody>
          <a:bodyPr/>
          <a:lstStyle/>
          <a:p>
            <a:r>
              <a:rPr lang="en-US" sz="4000">
                <a:solidFill>
                  <a:schemeClr val="accent1"/>
                </a:solidFill>
              </a:rPr>
              <a:t>What to do When Complications </a:t>
            </a:r>
            <a:r>
              <a:rPr lang="en-US" sz="4000" dirty="0">
                <a:solidFill>
                  <a:schemeClr val="accent1"/>
                </a:solidFill>
              </a:rPr>
              <a:t>Arise</a:t>
            </a:r>
            <a:endParaRPr lang="en-US" dirty="0">
              <a:solidFill>
                <a:schemeClr val="accent1"/>
              </a:solidFill>
            </a:endParaRPr>
          </a:p>
        </p:txBody>
      </p:sp>
      <p:sp>
        <p:nvSpPr>
          <p:cNvPr id="3" name="Text Placeholder 2">
            <a:extLst>
              <a:ext uri="{FF2B5EF4-FFF2-40B4-BE49-F238E27FC236}">
                <a16:creationId xmlns:a16="http://schemas.microsoft.com/office/drawing/2014/main" id="{04907812-6D1D-B63F-14BB-D69042CC346E}"/>
              </a:ext>
            </a:extLst>
          </p:cNvPr>
          <p:cNvSpPr>
            <a:spLocks noGrp="1"/>
          </p:cNvSpPr>
          <p:nvPr>
            <p:ph type="body" idx="1"/>
          </p:nvPr>
        </p:nvSpPr>
        <p:spPr>
          <a:xfrm>
            <a:off x="1117599" y="1905000"/>
            <a:ext cx="8045999" cy="4064000"/>
          </a:xfrm>
        </p:spPr>
        <p:txBody>
          <a:bodyPr spcFirstLastPara="1" vert="horz" lIns="91440" tIns="45720" rIns="91440" bIns="45720" rtlCol="0" anchor="t">
            <a:noAutofit/>
          </a:bodyPr>
          <a:lstStyle/>
          <a:p>
            <a:pPr marL="151765"/>
            <a:r>
              <a:rPr lang="en-US" sz="2400" dirty="0"/>
              <a:t>If you identify that there are indicators of inflammation or infection present at the CVAD insertion site notify the attending physician, PICC Nurse and the infection control nurse must be notified. </a:t>
            </a:r>
          </a:p>
          <a:p>
            <a:pPr marL="151765"/>
            <a:endParaRPr lang="en-US" sz="2400" dirty="0"/>
          </a:p>
          <a:p>
            <a:pPr marL="151765"/>
            <a:r>
              <a:rPr lang="en-US" sz="2400" dirty="0"/>
              <a:t>Culture and sensitivity (C&amp;S) testing must be completed.</a:t>
            </a:r>
            <a:endParaRPr lang="en-US" sz="2400" dirty="0">
              <a:solidFill>
                <a:srgbClr val="000000"/>
              </a:solidFill>
            </a:endParaRPr>
          </a:p>
          <a:p>
            <a:pPr marL="151765"/>
            <a:endParaRPr lang="en-US" sz="2400" dirty="0"/>
          </a:p>
          <a:p>
            <a:pPr marL="151765"/>
            <a:r>
              <a:rPr lang="en-US" sz="2400" dirty="0">
                <a:ea typeface="+mn-lt"/>
                <a:cs typeface="+mn-lt"/>
              </a:rPr>
              <a:t>Should the short-term central line be accidentally dislodged or migrate, notify the physician and PICC Nurse.</a:t>
            </a:r>
            <a:endParaRPr lang="en-US" sz="2400" dirty="0"/>
          </a:p>
          <a:p>
            <a:pPr marL="151765"/>
            <a:endParaRPr lang="en-US" sz="2400" dirty="0"/>
          </a:p>
        </p:txBody>
      </p:sp>
      <p:pic>
        <p:nvPicPr>
          <p:cNvPr id="5" name="Picture 4" descr="A green and black diamond&#10;&#10;AI-generated content may be incorrect.">
            <a:extLst>
              <a:ext uri="{FF2B5EF4-FFF2-40B4-BE49-F238E27FC236}">
                <a16:creationId xmlns:a16="http://schemas.microsoft.com/office/drawing/2014/main" id="{7286CEC6-C059-23B4-B738-472F10B288E2}"/>
              </a:ext>
            </a:extLst>
          </p:cNvPr>
          <p:cNvPicPr>
            <a:picLocks noChangeAspect="1"/>
          </p:cNvPicPr>
          <p:nvPr/>
        </p:nvPicPr>
        <p:blipFill>
          <a:blip r:embed="rId2"/>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4124795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EA18-0711-3F4E-F912-3675798D0C26}"/>
              </a:ext>
            </a:extLst>
          </p:cNvPr>
          <p:cNvSpPr>
            <a:spLocks noGrp="1"/>
          </p:cNvSpPr>
          <p:nvPr>
            <p:ph type="title"/>
          </p:nvPr>
        </p:nvSpPr>
        <p:spPr/>
        <p:txBody>
          <a:bodyPr/>
          <a:lstStyle/>
          <a:p>
            <a:r>
              <a:rPr lang="en-US" sz="4000" dirty="0">
                <a:solidFill>
                  <a:schemeClr val="accent1"/>
                </a:solidFill>
              </a:rPr>
              <a:t>Complications </a:t>
            </a:r>
            <a:r>
              <a:rPr lang="en-US" sz="4000">
                <a:solidFill>
                  <a:schemeClr val="accent1"/>
                </a:solidFill>
              </a:rPr>
              <a:t>Continued</a:t>
            </a:r>
            <a:endParaRPr lang="en-US" sz="4000" dirty="0">
              <a:solidFill>
                <a:schemeClr val="accent1"/>
              </a:solidFill>
            </a:endParaRPr>
          </a:p>
        </p:txBody>
      </p:sp>
      <p:sp>
        <p:nvSpPr>
          <p:cNvPr id="3" name="Text Placeholder 2">
            <a:extLst>
              <a:ext uri="{FF2B5EF4-FFF2-40B4-BE49-F238E27FC236}">
                <a16:creationId xmlns:a16="http://schemas.microsoft.com/office/drawing/2014/main" id="{71759924-1641-20E5-9DF2-6001F027EE6F}"/>
              </a:ext>
            </a:extLst>
          </p:cNvPr>
          <p:cNvSpPr>
            <a:spLocks noGrp="1"/>
          </p:cNvSpPr>
          <p:nvPr>
            <p:ph type="body" idx="1"/>
          </p:nvPr>
        </p:nvSpPr>
        <p:spPr>
          <a:xfrm>
            <a:off x="1117600" y="1905000"/>
            <a:ext cx="8033679" cy="4064000"/>
          </a:xfrm>
        </p:spPr>
        <p:txBody>
          <a:bodyPr spcFirstLastPara="1" vert="horz" lIns="91440" tIns="45720" rIns="91440" bIns="45720" rtlCol="0" anchor="t">
            <a:noAutofit/>
          </a:bodyPr>
          <a:lstStyle/>
          <a:p>
            <a:pPr marL="151765"/>
            <a:r>
              <a:rPr lang="en-US" sz="2400" dirty="0"/>
              <a:t>Should the PICC or Midline be accidentally dislodged/migrated three (3) or more centimeters from its original position, check the length in cm and compare it to the information in the histories tab in CIS. Then notify the designated PICC nurse or nursing supervisor if afterhours. If blood return is present and you are not infusing total parenteral nutrition (TPN) or a vesicant, you may continue to use the PICC until able to contact the PICC nurse or physician.</a:t>
            </a:r>
            <a:endParaRPr lang="en-US" sz="2400" dirty="0">
              <a:solidFill>
                <a:srgbClr val="000000"/>
              </a:solidFill>
            </a:endParaRPr>
          </a:p>
          <a:p>
            <a:pPr marL="151765"/>
            <a:endParaRPr lang="en-US" sz="2400" dirty="0">
              <a:solidFill>
                <a:srgbClr val="000000"/>
              </a:solidFill>
            </a:endParaRPr>
          </a:p>
          <a:p>
            <a:pPr marL="151765"/>
            <a:r>
              <a:rPr lang="en-US" sz="2400" dirty="0"/>
              <a:t>A chest x-ray will be required to ensure proper tip location if line has migrated.</a:t>
            </a:r>
            <a:endParaRPr lang="en-US" sz="2400" dirty="0">
              <a:solidFill>
                <a:srgbClr val="000000"/>
              </a:solidFill>
            </a:endParaRPr>
          </a:p>
          <a:p>
            <a:pPr marL="151765"/>
            <a:endParaRPr lang="en-US" dirty="0"/>
          </a:p>
        </p:txBody>
      </p:sp>
      <p:pic>
        <p:nvPicPr>
          <p:cNvPr id="5" name="Picture 4" descr="A green and black diamond&#10;&#10;AI-generated content may be incorrect.">
            <a:extLst>
              <a:ext uri="{FF2B5EF4-FFF2-40B4-BE49-F238E27FC236}">
                <a16:creationId xmlns:a16="http://schemas.microsoft.com/office/drawing/2014/main" id="{689CE3B7-D02A-E594-0CD7-F6C4B368BDBD}"/>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513471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9AAB-6B59-0798-9576-6047145A6129}"/>
              </a:ext>
            </a:extLst>
          </p:cNvPr>
          <p:cNvSpPr>
            <a:spLocks noGrp="1"/>
          </p:cNvSpPr>
          <p:nvPr>
            <p:ph type="title"/>
          </p:nvPr>
        </p:nvSpPr>
        <p:spPr/>
        <p:txBody>
          <a:bodyPr/>
          <a:lstStyle/>
          <a:p>
            <a:r>
              <a:rPr lang="en-US" sz="4000">
                <a:solidFill>
                  <a:schemeClr val="accent1"/>
                </a:solidFill>
              </a:rPr>
              <a:t>Complications Continued</a:t>
            </a:r>
            <a:endParaRPr lang="en-US"/>
          </a:p>
        </p:txBody>
      </p:sp>
      <p:sp>
        <p:nvSpPr>
          <p:cNvPr id="3" name="Text Placeholder 2">
            <a:extLst>
              <a:ext uri="{FF2B5EF4-FFF2-40B4-BE49-F238E27FC236}">
                <a16:creationId xmlns:a16="http://schemas.microsoft.com/office/drawing/2014/main" id="{E7CC8E95-5C33-0B8A-A9BC-91255CE2D536}"/>
              </a:ext>
            </a:extLst>
          </p:cNvPr>
          <p:cNvSpPr>
            <a:spLocks noGrp="1"/>
          </p:cNvSpPr>
          <p:nvPr>
            <p:ph type="body" idx="1"/>
          </p:nvPr>
        </p:nvSpPr>
        <p:spPr>
          <a:xfrm>
            <a:off x="1117600" y="1905000"/>
            <a:ext cx="8033679" cy="4064000"/>
          </a:xfrm>
        </p:spPr>
        <p:txBody>
          <a:bodyPr spcFirstLastPara="1" vert="horz" lIns="91440" tIns="45720" rIns="91440" bIns="45720" rtlCol="0" anchor="t">
            <a:noAutofit/>
          </a:bodyPr>
          <a:lstStyle/>
          <a:p>
            <a:pPr marL="151765"/>
            <a:r>
              <a:rPr lang="en-US" dirty="0"/>
              <a:t>If you are unable to flush or get blood return from your PICC. Remember to check the line before administering </a:t>
            </a:r>
            <a:r>
              <a:rPr lang="en-US" dirty="0" err="1"/>
              <a:t>CathFlo</a:t>
            </a:r>
            <a:r>
              <a:rPr lang="en-US" dirty="0"/>
              <a:t>. </a:t>
            </a:r>
          </a:p>
        </p:txBody>
      </p:sp>
      <p:pic>
        <p:nvPicPr>
          <p:cNvPr id="5" name="Picture 4" descr="A green and black diamond&#10;&#10;AI-generated content may be incorrect.">
            <a:extLst>
              <a:ext uri="{FF2B5EF4-FFF2-40B4-BE49-F238E27FC236}">
                <a16:creationId xmlns:a16="http://schemas.microsoft.com/office/drawing/2014/main" id="{0CE6C47E-1238-22F0-FCD3-D51D8803883C}"/>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108105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amp;#39;s leg&#10;&#10;AI-generated content may be incorrect.">
            <a:extLst>
              <a:ext uri="{FF2B5EF4-FFF2-40B4-BE49-F238E27FC236}">
                <a16:creationId xmlns:a16="http://schemas.microsoft.com/office/drawing/2014/main" id="{47956EB9-47FB-545C-20AE-30F9BF843663}"/>
              </a:ext>
            </a:extLst>
          </p:cNvPr>
          <p:cNvPicPr>
            <a:picLocks noChangeAspect="1"/>
          </p:cNvPicPr>
          <p:nvPr/>
        </p:nvPicPr>
        <p:blipFill>
          <a:blip r:embed="rId3"/>
          <a:stretch>
            <a:fillRect/>
          </a:stretch>
        </p:blipFill>
        <p:spPr>
          <a:xfrm rot="5400000">
            <a:off x="2667000" y="857250"/>
            <a:ext cx="6858000" cy="5143500"/>
          </a:xfrm>
          <a:prstGeom prst="rect">
            <a:avLst/>
          </a:prstGeom>
        </p:spPr>
      </p:pic>
      <p:pic>
        <p:nvPicPr>
          <p:cNvPr id="3" name="Picture 2" descr="A green and black diamond&#10;&#10;AI-generated content may be incorrect.">
            <a:extLst>
              <a:ext uri="{FF2B5EF4-FFF2-40B4-BE49-F238E27FC236}">
                <a16:creationId xmlns:a16="http://schemas.microsoft.com/office/drawing/2014/main" id="{59D74675-FE4C-D13A-55AC-13247F01E89C}"/>
              </a:ext>
            </a:extLst>
          </p:cNvPr>
          <p:cNvPicPr>
            <a:picLocks noChangeAspect="1"/>
          </p:cNvPicPr>
          <p:nvPr/>
        </p:nvPicPr>
        <p:blipFill>
          <a:blip r:embed="rId4"/>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4118868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BFE90F-36EB-53C4-716B-89A0AF197051}"/>
              </a:ext>
            </a:extLst>
          </p:cNvPr>
          <p:cNvSpPr>
            <a:spLocks noGrp="1"/>
          </p:cNvSpPr>
          <p:nvPr>
            <p:ph type="body" idx="1"/>
          </p:nvPr>
        </p:nvSpPr>
        <p:spPr>
          <a:xfrm>
            <a:off x="1117600" y="1905000"/>
            <a:ext cx="8033679" cy="4064000"/>
          </a:xfrm>
        </p:spPr>
        <p:txBody>
          <a:bodyPr spcFirstLastPara="1" vert="horz" lIns="91440" tIns="45720" rIns="91440" bIns="45720" rtlCol="0" anchor="t">
            <a:noAutofit/>
          </a:bodyPr>
          <a:lstStyle/>
          <a:p>
            <a:pPr marL="151765"/>
            <a:r>
              <a:rPr lang="en-US" dirty="0">
                <a:ea typeface="+mn-lt"/>
                <a:cs typeface="+mn-lt"/>
              </a:rPr>
              <a:t>If you are ever looking for additional resources, CVAA Guidelines have been added to the staff resource center for ease </a:t>
            </a:r>
            <a:r>
              <a:rPr lang="en-US">
                <a:ea typeface="+mn-lt"/>
                <a:cs typeface="+mn-lt"/>
              </a:rPr>
              <a:t>of access by all staff. </a:t>
            </a:r>
            <a:endParaRPr lang="en-US" dirty="0">
              <a:ea typeface="+mn-lt"/>
              <a:cs typeface="+mn-lt"/>
            </a:endParaRPr>
          </a:p>
          <a:p>
            <a:pPr marL="151765"/>
            <a:endParaRPr lang="en-US" dirty="0"/>
          </a:p>
          <a:p>
            <a:pPr marL="151765"/>
            <a:r>
              <a:rPr lang="en-US" dirty="0">
                <a:solidFill>
                  <a:srgbClr val="156082"/>
                </a:solidFill>
                <a:latin typeface="Aptos" panose="02110004020202020204"/>
                <a:ea typeface="Calibri"/>
                <a:cs typeface="Calibri"/>
              </a:rPr>
              <a:t>Username: </a:t>
            </a:r>
            <a:r>
              <a:rPr lang="en-US" dirty="0" err="1">
                <a:solidFill>
                  <a:srgbClr val="156082"/>
                </a:solidFill>
                <a:latin typeface="Aptos" panose="02110004020202020204"/>
                <a:ea typeface="Calibri"/>
                <a:cs typeface="Calibri"/>
              </a:rPr>
              <a:t>HealthPEIguidelineuser</a:t>
            </a:r>
          </a:p>
          <a:p>
            <a:pPr marL="151765"/>
            <a:r>
              <a:rPr lang="en-US">
                <a:solidFill>
                  <a:srgbClr val="156082"/>
                </a:solidFill>
                <a:latin typeface="Aptos"/>
                <a:ea typeface="Calibri"/>
                <a:cs typeface="Calibri"/>
              </a:rPr>
              <a:t>Password: 2024PEIGuidelines</a:t>
            </a:r>
            <a:endParaRPr lang="en-US" dirty="0">
              <a:solidFill>
                <a:srgbClr val="156082"/>
              </a:solidFill>
              <a:latin typeface="Aptos" panose="02110004020202020204"/>
              <a:ea typeface="Calibri"/>
              <a:cs typeface="Calibri"/>
            </a:endParaRPr>
          </a:p>
          <a:p>
            <a:pPr marL="151765"/>
            <a:endParaRPr lang="en-US" sz="1200" dirty="0">
              <a:solidFill>
                <a:srgbClr val="000000"/>
              </a:solidFill>
              <a:highlight>
                <a:srgbClr val="FFFFFF"/>
              </a:highlight>
              <a:latin typeface="Calibri"/>
              <a:ea typeface="Calibri"/>
              <a:cs typeface="Calibri"/>
            </a:endParaRPr>
          </a:p>
        </p:txBody>
      </p:sp>
      <p:pic>
        <p:nvPicPr>
          <p:cNvPr id="2" name="Picture 1" descr="A green and black diamond&#10;&#10;AI-generated content may be incorrect.">
            <a:extLst>
              <a:ext uri="{FF2B5EF4-FFF2-40B4-BE49-F238E27FC236}">
                <a16:creationId xmlns:a16="http://schemas.microsoft.com/office/drawing/2014/main" id="{9DE921E0-9698-3D3B-7693-F576D2B1DBFD}"/>
              </a:ext>
            </a:extLst>
          </p:cNvPr>
          <p:cNvPicPr>
            <a:picLocks noChangeAspect="1"/>
          </p:cNvPicPr>
          <p:nvPr/>
        </p:nvPicPr>
        <p:blipFill>
          <a:blip r:embed="rId2"/>
          <a:srcRect b="-800"/>
          <a:stretch>
            <a:fillRect/>
          </a:stretch>
        </p:blipFill>
        <p:spPr>
          <a:xfrm>
            <a:off x="-1229" y="396057"/>
            <a:ext cx="838200" cy="1592264"/>
          </a:xfrm>
          <a:prstGeom prst="rect">
            <a:avLst/>
          </a:prstGeom>
        </p:spPr>
      </p:pic>
      <p:pic>
        <p:nvPicPr>
          <p:cNvPr id="4" name="Picture 3" descr="A green and black diamond&#10;&#10;AI-generated content may be incorrect.">
            <a:extLst>
              <a:ext uri="{FF2B5EF4-FFF2-40B4-BE49-F238E27FC236}">
                <a16:creationId xmlns:a16="http://schemas.microsoft.com/office/drawing/2014/main" id="{1E6783DE-3831-036A-AE34-CEA306870205}"/>
              </a:ext>
            </a:extLst>
          </p:cNvPr>
          <p:cNvPicPr>
            <a:picLocks noChangeAspect="1"/>
          </p:cNvPicPr>
          <p:nvPr/>
        </p:nvPicPr>
        <p:blipFill>
          <a:blip r:embed="rId2"/>
          <a:srcRect b="-800"/>
          <a:stretch>
            <a:fillRect/>
          </a:stretch>
        </p:blipFill>
        <p:spPr>
          <a:xfrm>
            <a:off x="-1230" y="396056"/>
            <a:ext cx="838200" cy="1592264"/>
          </a:xfrm>
          <a:prstGeom prst="rect">
            <a:avLst/>
          </a:prstGeom>
        </p:spPr>
      </p:pic>
    </p:spTree>
    <p:extLst>
      <p:ext uri="{BB962C8B-B14F-4D97-AF65-F5344CB8AC3E}">
        <p14:creationId xmlns:p14="http://schemas.microsoft.com/office/powerpoint/2010/main" val="3390085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82BADC-6565-675E-0682-A292568C74BE}"/>
              </a:ext>
            </a:extLst>
          </p:cNvPr>
          <p:cNvSpPr>
            <a:spLocks noGrp="1"/>
          </p:cNvSpPr>
          <p:nvPr>
            <p:ph type="body" idx="1"/>
          </p:nvPr>
        </p:nvSpPr>
        <p:spPr>
          <a:xfrm>
            <a:off x="1326535" y="2077065"/>
            <a:ext cx="8440419" cy="2687484"/>
          </a:xfrm>
        </p:spPr>
        <p:txBody>
          <a:bodyPr spcFirstLastPara="1" vert="horz" lIns="91440" tIns="45720" rIns="91440" bIns="45720" rtlCol="0" anchor="t">
            <a:noAutofit/>
          </a:bodyPr>
          <a:lstStyle/>
          <a:p>
            <a:pPr marL="151765" algn="ctr"/>
            <a:r>
              <a:rPr lang="en-US" sz="4000" b="1">
                <a:latin typeface="Aptos"/>
              </a:rPr>
              <a:t>This presentation is available on the Health PEI Staff Resource Center under the Transition to Practice Program</a:t>
            </a:r>
            <a:endParaRPr lang="en-US" sz="4000">
              <a:solidFill>
                <a:srgbClr val="000000"/>
              </a:solidFill>
              <a:latin typeface="Aptos"/>
            </a:endParaRPr>
          </a:p>
          <a:p>
            <a:pPr marL="151765"/>
            <a:endParaRPr lang="en-US" dirty="0"/>
          </a:p>
        </p:txBody>
      </p:sp>
      <p:pic>
        <p:nvPicPr>
          <p:cNvPr id="6" name="Picture 5" descr="A green and black diamond&#10;&#10;AI-generated content may be incorrect.">
            <a:extLst>
              <a:ext uri="{FF2B5EF4-FFF2-40B4-BE49-F238E27FC236}">
                <a16:creationId xmlns:a16="http://schemas.microsoft.com/office/drawing/2014/main" id="{816F21FD-347A-9020-36CA-FFEDE454FB93}"/>
              </a:ext>
            </a:extLst>
          </p:cNvPr>
          <p:cNvPicPr>
            <a:picLocks noChangeAspect="1"/>
          </p:cNvPicPr>
          <p:nvPr/>
        </p:nvPicPr>
        <p:blipFill>
          <a:blip r:embed="rId2"/>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730647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C2E1-59CA-E7B2-EF14-4266C21BC359}"/>
              </a:ext>
            </a:extLst>
          </p:cNvPr>
          <p:cNvSpPr>
            <a:spLocks noGrp="1"/>
          </p:cNvSpPr>
          <p:nvPr>
            <p:ph type="title"/>
          </p:nvPr>
        </p:nvSpPr>
        <p:spPr/>
        <p:txBody>
          <a:bodyPr/>
          <a:lstStyle/>
          <a:p>
            <a:r>
              <a:rPr lang="en-US" sz="4000">
                <a:solidFill>
                  <a:schemeClr val="accent1"/>
                </a:solidFill>
              </a:rPr>
              <a:t>References</a:t>
            </a:r>
          </a:p>
        </p:txBody>
      </p:sp>
      <p:sp>
        <p:nvSpPr>
          <p:cNvPr id="3" name="Text Placeholder 2">
            <a:extLst>
              <a:ext uri="{FF2B5EF4-FFF2-40B4-BE49-F238E27FC236}">
                <a16:creationId xmlns:a16="http://schemas.microsoft.com/office/drawing/2014/main" id="{480ECB36-A36A-F02E-6ACD-C5EC7E266F9F}"/>
              </a:ext>
            </a:extLst>
          </p:cNvPr>
          <p:cNvSpPr>
            <a:spLocks noGrp="1"/>
          </p:cNvSpPr>
          <p:nvPr>
            <p:ph type="body" idx="1"/>
          </p:nvPr>
        </p:nvSpPr>
        <p:spPr>
          <a:xfrm>
            <a:off x="1117599" y="1576552"/>
            <a:ext cx="8045999" cy="4064000"/>
          </a:xfrm>
        </p:spPr>
        <p:txBody>
          <a:bodyPr spcFirstLastPara="1" vert="horz" lIns="91440" tIns="45720" rIns="91440" bIns="45720" rtlCol="0" anchor="t">
            <a:noAutofit/>
          </a:bodyPr>
          <a:lstStyle/>
          <a:p>
            <a:pPr marL="151765"/>
            <a:r>
              <a:rPr lang="en-US" sz="2400">
                <a:ea typeface="+mn-lt"/>
                <a:cs typeface="+mn-lt"/>
              </a:rPr>
              <a:t>Harvard University. (n.d.). </a:t>
            </a:r>
            <a:r>
              <a:rPr lang="en-US" sz="2400" i="1">
                <a:ea typeface="+mn-lt"/>
                <a:cs typeface="+mn-lt"/>
              </a:rPr>
              <a:t>Radiographic findings with central venous catheters</a:t>
            </a:r>
            <a:r>
              <a:rPr lang="en-US" sz="2400">
                <a:ea typeface="+mn-lt"/>
                <a:cs typeface="+mn-lt"/>
              </a:rPr>
              <a:t>.  </a:t>
            </a:r>
            <a:r>
              <a:rPr lang="en-US" sz="2400" dirty="0">
                <a:ea typeface="+mn-lt"/>
                <a:cs typeface="+mn-lt"/>
                <a:hlinkClick r:id="rId2"/>
              </a:rPr>
              <a:t>https://hpn.hms.harvard.edu/central-line-location-tip-placement-issues</a:t>
            </a:r>
            <a:r>
              <a:rPr lang="en-US" sz="2400" dirty="0">
                <a:ea typeface="+mn-lt"/>
                <a:cs typeface="+mn-lt"/>
              </a:rPr>
              <a:t> </a:t>
            </a:r>
            <a:endParaRPr lang="en-US"/>
          </a:p>
          <a:p>
            <a:pPr marL="151765"/>
            <a:endParaRPr lang="en-US" sz="2400" dirty="0">
              <a:ea typeface="+mn-lt"/>
              <a:cs typeface="+mn-lt"/>
            </a:endParaRPr>
          </a:p>
          <a:p>
            <a:pPr marL="0"/>
            <a:r>
              <a:rPr lang="en-US" sz="2400" dirty="0">
                <a:ea typeface="+mn-lt"/>
                <a:cs typeface="+mn-lt"/>
              </a:rPr>
              <a:t>QEH Dressing Change for Non-Implanted Central Venous Access </a:t>
            </a:r>
            <a:r>
              <a:rPr lang="en-US" sz="2400">
                <a:ea typeface="+mn-lt"/>
                <a:cs typeface="+mn-lt"/>
              </a:rPr>
              <a:t>Device Policy</a:t>
            </a:r>
          </a:p>
          <a:p>
            <a:pPr marL="0"/>
            <a:endParaRPr lang="en-US" sz="2400" dirty="0">
              <a:ea typeface="+mn-lt"/>
              <a:cs typeface="+mn-lt"/>
            </a:endParaRPr>
          </a:p>
          <a:p>
            <a:pPr marL="0"/>
            <a:r>
              <a:rPr lang="en-US" sz="2400">
                <a:ea typeface="+mn-lt"/>
                <a:cs typeface="+mn-lt"/>
              </a:rPr>
              <a:t>QEH Peripherally Inserted Central Catheter (PICC) Policy</a:t>
            </a:r>
            <a:endParaRPr lang="en-US"/>
          </a:p>
        </p:txBody>
      </p:sp>
      <p:pic>
        <p:nvPicPr>
          <p:cNvPr id="5" name="Picture 4" descr="A green and black diamond&#10;&#10;AI-generated content may be incorrect.">
            <a:extLst>
              <a:ext uri="{FF2B5EF4-FFF2-40B4-BE49-F238E27FC236}">
                <a16:creationId xmlns:a16="http://schemas.microsoft.com/office/drawing/2014/main" id="{769AC1DB-71BB-0373-A52B-43949D72A803}"/>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293236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6EE040-362D-4B03-08A4-4DFE727EFA75}"/>
              </a:ext>
            </a:extLst>
          </p:cNvPr>
          <p:cNvSpPr/>
          <p:nvPr/>
        </p:nvSpPr>
        <p:spPr>
          <a:xfrm>
            <a:off x="4185920" y="716111"/>
            <a:ext cx="3454400" cy="223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B9273C4E-60DF-E3C9-288E-A65BB145C7C1}"/>
              </a:ext>
            </a:extLst>
          </p:cNvPr>
          <p:cNvSpPr txBox="1"/>
          <p:nvPr/>
        </p:nvSpPr>
        <p:spPr>
          <a:xfrm>
            <a:off x="3230880" y="2413337"/>
            <a:ext cx="5364480" cy="1015663"/>
          </a:xfrm>
          <a:prstGeom prst="rect">
            <a:avLst/>
          </a:prstGeom>
          <a:noFill/>
        </p:spPr>
        <p:txBody>
          <a:bodyPr wrap="square" lIns="91440" tIns="45720" rIns="91440" bIns="45720" rtlCol="0" anchor="t">
            <a:spAutoFit/>
          </a:bodyPr>
          <a:lstStyle/>
          <a:p>
            <a:pPr algn="ctr"/>
            <a:r>
              <a:rPr lang="en-US" sz="6000">
                <a:solidFill>
                  <a:schemeClr val="accent1"/>
                </a:solidFill>
              </a:rPr>
              <a:t>Questions?</a:t>
            </a:r>
          </a:p>
        </p:txBody>
      </p:sp>
      <p:sp>
        <p:nvSpPr>
          <p:cNvPr id="8" name="Rectangle 7">
            <a:extLst>
              <a:ext uri="{FF2B5EF4-FFF2-40B4-BE49-F238E27FC236}">
                <a16:creationId xmlns:a16="http://schemas.microsoft.com/office/drawing/2014/main" id="{E8F4A84A-E70D-6384-31A7-968A8B7DD7D0}"/>
              </a:ext>
            </a:extLst>
          </p:cNvPr>
          <p:cNvSpPr/>
          <p:nvPr/>
        </p:nvSpPr>
        <p:spPr>
          <a:xfrm>
            <a:off x="369557" y="5416642"/>
            <a:ext cx="5727713" cy="1320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tter on a black background&#10;&#10;AI-generated content may be incorrect.">
            <a:extLst>
              <a:ext uri="{FF2B5EF4-FFF2-40B4-BE49-F238E27FC236}">
                <a16:creationId xmlns:a16="http://schemas.microsoft.com/office/drawing/2014/main" id="{154B0EE2-D352-423D-F7AD-6DD2076619B6}"/>
              </a:ext>
            </a:extLst>
          </p:cNvPr>
          <p:cNvPicPr>
            <a:picLocks noChangeAspect="1"/>
          </p:cNvPicPr>
          <p:nvPr/>
        </p:nvPicPr>
        <p:blipFill>
          <a:blip r:embed="rId2"/>
          <a:srcRect/>
          <a:stretch>
            <a:fillRect/>
          </a:stretch>
        </p:blipFill>
        <p:spPr>
          <a:xfrm>
            <a:off x="366866" y="5569821"/>
            <a:ext cx="4403622" cy="954037"/>
          </a:xfrm>
          <a:prstGeom prst="rect">
            <a:avLst/>
          </a:prstGeom>
        </p:spPr>
      </p:pic>
    </p:spTree>
    <p:extLst>
      <p:ext uri="{BB962C8B-B14F-4D97-AF65-F5344CB8AC3E}">
        <p14:creationId xmlns:p14="http://schemas.microsoft.com/office/powerpoint/2010/main" val="2563591608"/>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439507-8B8B-529D-449E-C4DF9F97D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851" y="914279"/>
            <a:ext cx="3512297" cy="5029442"/>
          </a:xfrm>
          <a:prstGeom prst="rect">
            <a:avLst/>
          </a:prstGeom>
        </p:spPr>
      </p:pic>
      <p:pic>
        <p:nvPicPr>
          <p:cNvPr id="3" name="Picture 2" descr="A green and black diamond&#10;&#10;AI-generated content may be incorrect.">
            <a:extLst>
              <a:ext uri="{FF2B5EF4-FFF2-40B4-BE49-F238E27FC236}">
                <a16:creationId xmlns:a16="http://schemas.microsoft.com/office/drawing/2014/main" id="{C4C65859-7BFD-9011-CA10-0AD17A1C711E}"/>
              </a:ext>
            </a:extLst>
          </p:cNvPr>
          <p:cNvPicPr>
            <a:picLocks noChangeAspect="1"/>
          </p:cNvPicPr>
          <p:nvPr/>
        </p:nvPicPr>
        <p:blipFill>
          <a:blip r:embed="rId4"/>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820132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3563D-03AE-91CC-44D9-AECA4A948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65" y="594360"/>
            <a:ext cx="9028112" cy="5703570"/>
          </a:xfrm>
          <a:prstGeom prst="rect">
            <a:avLst/>
          </a:prstGeom>
        </p:spPr>
      </p:pic>
      <p:pic>
        <p:nvPicPr>
          <p:cNvPr id="3" name="Picture 2" descr="A green and black diamond&#10;&#10;AI-generated content may be incorrect.">
            <a:extLst>
              <a:ext uri="{FF2B5EF4-FFF2-40B4-BE49-F238E27FC236}">
                <a16:creationId xmlns:a16="http://schemas.microsoft.com/office/drawing/2014/main" id="{C0E592B7-F287-B33D-F52D-406A42A72695}"/>
              </a:ext>
            </a:extLst>
          </p:cNvPr>
          <p:cNvPicPr>
            <a:picLocks noChangeAspect="1"/>
          </p:cNvPicPr>
          <p:nvPr/>
        </p:nvPicPr>
        <p:blipFill>
          <a:blip r:embed="rId4"/>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565292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8652-A482-5EA2-A96B-4F6A63E9AE70}"/>
              </a:ext>
            </a:extLst>
          </p:cNvPr>
          <p:cNvSpPr>
            <a:spLocks noGrp="1"/>
          </p:cNvSpPr>
          <p:nvPr>
            <p:ph type="title"/>
          </p:nvPr>
        </p:nvSpPr>
        <p:spPr/>
        <p:txBody>
          <a:bodyPr/>
          <a:lstStyle/>
          <a:p>
            <a:r>
              <a:rPr lang="en-US" sz="4000" dirty="0">
                <a:solidFill>
                  <a:schemeClr val="accent1"/>
                </a:solidFill>
              </a:rPr>
              <a:t>Why Would my Patient Need a PICC</a:t>
            </a:r>
          </a:p>
        </p:txBody>
      </p:sp>
      <p:sp>
        <p:nvSpPr>
          <p:cNvPr id="3" name="Text Placeholder 2">
            <a:extLst>
              <a:ext uri="{FF2B5EF4-FFF2-40B4-BE49-F238E27FC236}">
                <a16:creationId xmlns:a16="http://schemas.microsoft.com/office/drawing/2014/main" id="{14A428C5-44E1-5881-CEB5-AEC5D98270EA}"/>
              </a:ext>
            </a:extLst>
          </p:cNvPr>
          <p:cNvSpPr>
            <a:spLocks noGrp="1"/>
          </p:cNvSpPr>
          <p:nvPr>
            <p:ph type="body" idx="1"/>
          </p:nvPr>
        </p:nvSpPr>
        <p:spPr>
          <a:xfrm>
            <a:off x="1117600" y="1905000"/>
            <a:ext cx="8046000" cy="4064000"/>
          </a:xfrm>
        </p:spPr>
        <p:txBody>
          <a:bodyPr spcFirstLastPara="1" vert="horz" lIns="91440" tIns="45720" rIns="91440" bIns="45720" rtlCol="0" anchor="t">
            <a:noAutofit/>
          </a:bodyPr>
          <a:lstStyle/>
          <a:p>
            <a:pPr marL="608965" indent="-457200">
              <a:buFont typeface="Arial"/>
              <a:buChar char="•"/>
            </a:pPr>
            <a:r>
              <a:rPr lang="en-US" sz="2400" dirty="0">
                <a:ea typeface="+mn-lt"/>
                <a:cs typeface="+mn-lt"/>
              </a:rPr>
              <a:t>Treatment for at least seven (7) days.</a:t>
            </a:r>
          </a:p>
          <a:p>
            <a:pPr marL="608965" indent="-457200">
              <a:buFont typeface="Arial"/>
              <a:buChar char="•"/>
            </a:pPr>
            <a:r>
              <a:rPr lang="en-US" sz="2400" dirty="0">
                <a:ea typeface="+mn-lt"/>
                <a:cs typeface="+mn-lt"/>
              </a:rPr>
              <a:t>Infusion of hyperosmolar solutions. (higher concentration of solutes.) </a:t>
            </a:r>
          </a:p>
          <a:p>
            <a:pPr marL="608965" indent="-457200">
              <a:buFont typeface="Arial"/>
              <a:buChar char="•"/>
            </a:pPr>
            <a:r>
              <a:rPr lang="en-US" sz="2400" dirty="0">
                <a:ea typeface="+mn-lt"/>
                <a:cs typeface="+mn-lt"/>
              </a:rPr>
              <a:t>Infusion of vesicants, irritating antibiotics/drugs (alkaline or acidic </a:t>
            </a:r>
            <a:r>
              <a:rPr lang="en-US" sz="2400" dirty="0" err="1">
                <a:ea typeface="+mn-lt"/>
                <a:cs typeface="+mn-lt"/>
              </a:rPr>
              <a:t>ph</a:t>
            </a:r>
            <a:r>
              <a:rPr lang="en-US" sz="2400" dirty="0">
                <a:ea typeface="+mn-lt"/>
                <a:cs typeface="+mn-lt"/>
              </a:rPr>
              <a:t> levels), antineoplastic drugs. </a:t>
            </a:r>
          </a:p>
          <a:p>
            <a:pPr marL="608965" indent="-457200">
              <a:buFont typeface="Arial"/>
              <a:buChar char="•"/>
            </a:pPr>
            <a:r>
              <a:rPr lang="en-US" sz="2400" dirty="0">
                <a:ea typeface="+mn-lt"/>
                <a:cs typeface="+mn-lt"/>
              </a:rPr>
              <a:t>Multi- access required. </a:t>
            </a:r>
          </a:p>
          <a:p>
            <a:pPr marL="608965" indent="-457200">
              <a:buFont typeface="Arial"/>
              <a:buChar char="•"/>
            </a:pPr>
            <a:r>
              <a:rPr lang="en-US" sz="2400" dirty="0">
                <a:ea typeface="+mn-lt"/>
                <a:cs typeface="+mn-lt"/>
              </a:rPr>
              <a:t>Intermittent to long-term access (continuous or intermittent). </a:t>
            </a:r>
          </a:p>
          <a:p>
            <a:pPr marL="608965" indent="-457200">
              <a:buFont typeface="Arial"/>
              <a:buChar char="•"/>
            </a:pPr>
            <a:r>
              <a:rPr lang="en-US" sz="2400" dirty="0">
                <a:ea typeface="+mn-lt"/>
                <a:cs typeface="+mn-lt"/>
              </a:rPr>
              <a:t>Lack of peripheral access and meets one of the above criteria.</a:t>
            </a:r>
            <a:endParaRPr lang="en-US" sz="2400" dirty="0"/>
          </a:p>
        </p:txBody>
      </p:sp>
      <p:pic>
        <p:nvPicPr>
          <p:cNvPr id="5" name="Picture 4" descr="A green and black diamond&#10;&#10;AI-generated content may be incorrect.">
            <a:extLst>
              <a:ext uri="{FF2B5EF4-FFF2-40B4-BE49-F238E27FC236}">
                <a16:creationId xmlns:a16="http://schemas.microsoft.com/office/drawing/2014/main" id="{22DBB2A9-8834-867C-BDDB-ED5314E51974}"/>
              </a:ext>
            </a:extLst>
          </p:cNvPr>
          <p:cNvPicPr>
            <a:picLocks noChangeAspect="1"/>
          </p:cNvPicPr>
          <p:nvPr/>
        </p:nvPicPr>
        <p:blipFill>
          <a:blip r:embed="rId3"/>
          <a:srcRect b="-800"/>
          <a:stretch>
            <a:fillRect/>
          </a:stretch>
        </p:blipFill>
        <p:spPr>
          <a:xfrm>
            <a:off x="-1229" y="396057"/>
            <a:ext cx="838200" cy="1592264"/>
          </a:xfrm>
          <a:prstGeom prst="rect">
            <a:avLst/>
          </a:prstGeom>
        </p:spPr>
      </p:pic>
    </p:spTree>
    <p:extLst>
      <p:ext uri="{BB962C8B-B14F-4D97-AF65-F5344CB8AC3E}">
        <p14:creationId xmlns:p14="http://schemas.microsoft.com/office/powerpoint/2010/main" val="315308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8A718-4FB6-C0EE-DE5F-8E03CD695F36}"/>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solidFill>
                  <a:schemeClr val="accent1"/>
                </a:solidFill>
              </a:rPr>
              <a:t>What does a proper PICC dressing look like?</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bag&#10;&#10;AI-generated content may be incorrect.">
            <a:extLst>
              <a:ext uri="{FF2B5EF4-FFF2-40B4-BE49-F238E27FC236}">
                <a16:creationId xmlns:a16="http://schemas.microsoft.com/office/drawing/2014/main" id="{57F13888-3D5D-7D34-7D16-E28D73694358}"/>
              </a:ext>
            </a:extLst>
          </p:cNvPr>
          <p:cNvPicPr>
            <a:picLocks noChangeAspect="1"/>
          </p:cNvPicPr>
          <p:nvPr/>
        </p:nvPicPr>
        <p:blipFill>
          <a:blip r:embed="rId3"/>
          <a:stretch>
            <a:fillRect/>
          </a:stretch>
        </p:blipFill>
        <p:spPr>
          <a:xfrm rot="5400000">
            <a:off x="-1007806" y="857250"/>
            <a:ext cx="6858000" cy="5143500"/>
          </a:xfrm>
          <a:prstGeom prst="rect">
            <a:avLst/>
          </a:prstGeom>
        </p:spPr>
      </p:pic>
    </p:spTree>
    <p:extLst>
      <p:ext uri="{BB962C8B-B14F-4D97-AF65-F5344CB8AC3E}">
        <p14:creationId xmlns:p14="http://schemas.microsoft.com/office/powerpoint/2010/main" val="370589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edical bag with a cable attached to it&#10;&#10;AI-generated content may be incorrect.">
            <a:extLst>
              <a:ext uri="{FF2B5EF4-FFF2-40B4-BE49-F238E27FC236}">
                <a16:creationId xmlns:a16="http://schemas.microsoft.com/office/drawing/2014/main" id="{EE0B9959-EE42-73A7-91AD-A229C2A3C07D}"/>
              </a:ext>
            </a:extLst>
          </p:cNvPr>
          <p:cNvPicPr>
            <a:picLocks noGrp="1" noChangeAspect="1"/>
          </p:cNvPicPr>
          <p:nvPr>
            <p:ph idx="1"/>
          </p:nvPr>
        </p:nvPicPr>
        <p:blipFill>
          <a:blip r:embed="rId3"/>
          <a:stretch>
            <a:fillRect/>
          </a:stretch>
        </p:blipFill>
        <p:spPr>
          <a:xfrm rot="5400000">
            <a:off x="2598328" y="1208307"/>
            <a:ext cx="6405408" cy="4837852"/>
          </a:xfrm>
          <a:prstGeom prst="rect">
            <a:avLst/>
          </a:prstGeom>
        </p:spPr>
      </p:pic>
    </p:spTree>
    <p:extLst>
      <p:ext uri="{BB962C8B-B14F-4D97-AF65-F5344CB8AC3E}">
        <p14:creationId xmlns:p14="http://schemas.microsoft.com/office/powerpoint/2010/main" val="78060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20E7D0-90BA-0629-B091-39BAE43C8567}"/>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4098881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C9689EC6935449B808B70F91D3559F" ma:contentTypeVersion="12" ma:contentTypeDescription="Create a new document." ma:contentTypeScope="" ma:versionID="f00dca72a69fa5a89808bebaf360d66a">
  <xsd:schema xmlns:xsd="http://www.w3.org/2001/XMLSchema" xmlns:xs="http://www.w3.org/2001/XMLSchema" xmlns:p="http://schemas.microsoft.com/office/2006/metadata/properties" xmlns:ns2="60b6632a-6900-4b25-9225-123f2d453418" targetNamespace="http://schemas.microsoft.com/office/2006/metadata/properties" ma:root="true" ma:fieldsID="3280af9a6d73a746a298a09b3dffc22b" ns2:_="">
    <xsd:import namespace="60b6632a-6900-4b25-9225-123f2d4534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6632a-6900-4b25-9225-123f2d4534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9d5b5f-547a-43f3-bc0e-b0144fba3ef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b6632a-6900-4b25-9225-123f2d45341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9E5B2B-5D93-4BCF-A13A-032B93793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6632a-6900-4b25-9225-123f2d4534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805E3B-17BE-4518-BD99-41747515BD51}">
  <ds:schemaRefs>
    <ds:schemaRef ds:uri="60b6632a-6900-4b25-9225-123f2d45341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6EDAE2D-43DF-4DAB-B026-763612635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TotalTime>
  <Words>2403</Words>
  <Application>Microsoft Office PowerPoint</Application>
  <PresentationFormat>Widescreen</PresentationFormat>
  <Paragraphs>216</Paragraphs>
  <Slides>37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vt:lpstr>
      <vt:lpstr>Aptos Display</vt:lpstr>
      <vt:lpstr>Aptos Light</vt:lpstr>
      <vt:lpstr>Arial</vt:lpstr>
      <vt:lpstr>Arial,Sans-Serif</vt:lpstr>
      <vt:lpstr>Calibri</vt:lpstr>
      <vt:lpstr>Courier New</vt:lpstr>
      <vt:lpstr>Courier New,monospace</vt:lpstr>
      <vt:lpstr>Trebuchet MS</vt:lpstr>
      <vt:lpstr>Office Theme</vt:lpstr>
      <vt:lpstr>PICC Dressings</vt:lpstr>
      <vt:lpstr>Peripherally Inserted Central Catheter (PICC):</vt:lpstr>
      <vt:lpstr>What/Where is the Cavoatrial Junction?</vt:lpstr>
      <vt:lpstr>PowerPoint Presentation</vt:lpstr>
      <vt:lpstr>PowerPoint Presentation</vt:lpstr>
      <vt:lpstr>Why Would my Patient Need a PICC</vt:lpstr>
      <vt:lpstr>What does a proper PICC dressing look like?</vt:lpstr>
      <vt:lpstr>PowerPoint Presentation</vt:lpstr>
      <vt:lpstr>PowerPoint Presentation</vt:lpstr>
      <vt:lpstr>PowerPoint Presentation</vt:lpstr>
      <vt:lpstr>Examples of PICC Dressings Done Incorrectly</vt:lpstr>
      <vt:lpstr>PowerPoint Presentation</vt:lpstr>
      <vt:lpstr>When do you Change the Dressing?</vt:lpstr>
      <vt:lpstr>Before Completing a Dressing Change</vt:lpstr>
      <vt:lpstr>What Supplies do I Need?</vt:lpstr>
      <vt:lpstr>PowerPoint Presentation</vt:lpstr>
      <vt:lpstr>How do I Change a PICC Dressing? </vt:lpstr>
      <vt:lpstr>Changing the PICC Dressing Continued</vt:lpstr>
      <vt:lpstr>Changing the PICC Dressing Continued</vt:lpstr>
      <vt:lpstr>Changing the PICC Dressing Continued</vt:lpstr>
      <vt:lpstr>Changing the PICC Dressing Continued</vt:lpstr>
      <vt:lpstr>Changing the PICC Dressing Continued</vt:lpstr>
      <vt:lpstr>Changing the PICC Dressing Continued</vt:lpstr>
      <vt:lpstr>Changing the PICC Dressing Continued</vt:lpstr>
      <vt:lpstr>PICC Securement</vt:lpstr>
      <vt:lpstr>PowerPoint Presentation</vt:lpstr>
      <vt:lpstr>PowerPoint Presentation</vt:lpstr>
      <vt:lpstr>What do I do if the Site is Oozing?</vt:lpstr>
      <vt:lpstr>Do I Change the Connectors?</vt:lpstr>
      <vt:lpstr>What to do When Complications Arise</vt:lpstr>
      <vt:lpstr>Complications Continued</vt:lpstr>
      <vt:lpstr>Complications Continued</vt:lpstr>
      <vt:lpstr>PowerPoint Presentation</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Hillary McIver</dc:creator>
  <cp:lastModifiedBy>Gaylene MacDonald</cp:lastModifiedBy>
  <cp:revision>877</cp:revision>
  <dcterms:created xsi:type="dcterms:W3CDTF">2026-03-11T13:04:24Z</dcterms:created>
  <dcterms:modified xsi:type="dcterms:W3CDTF">2026-05-14T15:25:54Z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0x010100CFC9689EC6935449B808B70F91D3559F</vt:lpwstr>
  </property>
  <property fmtid="{D5CDD505-2E9C-101B-9397-08002B2CF9AE}" pid="3" name="MediaServiceImageTags">
    <vt:lpwstr/>
  </property>
</Properties>
</file>