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sldIdLst>
    <p:sldId id="256" r:id="rId5"/>
    <p:sldId id="347" r:id="rId6"/>
    <p:sldId id="310" r:id="rId7"/>
    <p:sldId id="319" r:id="rId8"/>
    <p:sldId id="357" r:id="rId9"/>
    <p:sldId id="395" r:id="rId10"/>
    <p:sldId id="368" r:id="rId11"/>
    <p:sldId id="360" r:id="rId12"/>
    <p:sldId id="397" r:id="rId13"/>
    <p:sldId id="317" r:id="rId14"/>
    <p:sldId id="376" r:id="rId15"/>
    <p:sldId id="398" r:id="rId16"/>
    <p:sldId id="320" r:id="rId17"/>
    <p:sldId id="399" r:id="rId18"/>
    <p:sldId id="315" r:id="rId19"/>
    <p:sldId id="363" r:id="rId20"/>
    <p:sldId id="364" r:id="rId21"/>
    <p:sldId id="400" r:id="rId22"/>
    <p:sldId id="365" r:id="rId23"/>
    <p:sldId id="322" r:id="rId24"/>
    <p:sldId id="396" r:id="rId25"/>
    <p:sldId id="385" r:id="rId26"/>
    <p:sldId id="386" r:id="rId27"/>
    <p:sldId id="378" r:id="rId28"/>
    <p:sldId id="402" r:id="rId29"/>
    <p:sldId id="353" r:id="rId30"/>
    <p:sldId id="403" r:id="rId31"/>
    <p:sldId id="407" r:id="rId32"/>
    <p:sldId id="405" r:id="rId33"/>
    <p:sldId id="372" r:id="rId34"/>
    <p:sldId id="370" r:id="rId35"/>
    <p:sldId id="408" r:id="rId36"/>
    <p:sldId id="366" r:id="rId37"/>
    <p:sldId id="327" r:id="rId38"/>
    <p:sldId id="328" r:id="rId39"/>
    <p:sldId id="352" r:id="rId40"/>
    <p:sldId id="414" r:id="rId41"/>
    <p:sldId id="393" r:id="rId42"/>
    <p:sldId id="415" r:id="rId43"/>
    <p:sldId id="416" r:id="rId44"/>
    <p:sldId id="417" r:id="rId45"/>
    <p:sldId id="418" r:id="rId46"/>
    <p:sldId id="354" r:id="rId47"/>
    <p:sldId id="331" r:id="rId48"/>
    <p:sldId id="409" r:id="rId49"/>
    <p:sldId id="410" r:id="rId50"/>
    <p:sldId id="361" r:id="rId51"/>
    <p:sldId id="374" r:id="rId52"/>
    <p:sldId id="355" r:id="rId53"/>
    <p:sldId id="356" r:id="rId54"/>
    <p:sldId id="419" r:id="rId55"/>
    <p:sldId id="333" r:id="rId56"/>
    <p:sldId id="391" r:id="rId57"/>
    <p:sldId id="411" r:id="rId58"/>
    <p:sldId id="335" r:id="rId59"/>
    <p:sldId id="394" r:id="rId60"/>
    <p:sldId id="412" r:id="rId61"/>
    <p:sldId id="389" r:id="rId62"/>
    <p:sldId id="392" r:id="rId63"/>
    <p:sldId id="382" r:id="rId64"/>
    <p:sldId id="413" r:id="rId65"/>
    <p:sldId id="362" r:id="rId66"/>
    <p:sldId id="367" r:id="rId67"/>
    <p:sldId id="388" r:id="rId68"/>
    <p:sldId id="33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286441-8161-4128-B2DB-67EE6D9E31CB}">
          <p14:sldIdLst>
            <p14:sldId id="256"/>
            <p14:sldId id="347"/>
            <p14:sldId id="310"/>
            <p14:sldId id="319"/>
            <p14:sldId id="357"/>
            <p14:sldId id="395"/>
            <p14:sldId id="368"/>
            <p14:sldId id="360"/>
            <p14:sldId id="397"/>
            <p14:sldId id="317"/>
            <p14:sldId id="376"/>
            <p14:sldId id="398"/>
            <p14:sldId id="320"/>
            <p14:sldId id="399"/>
            <p14:sldId id="315"/>
            <p14:sldId id="363"/>
            <p14:sldId id="364"/>
            <p14:sldId id="400"/>
            <p14:sldId id="365"/>
            <p14:sldId id="322"/>
            <p14:sldId id="396"/>
            <p14:sldId id="385"/>
            <p14:sldId id="386"/>
            <p14:sldId id="378"/>
            <p14:sldId id="402"/>
            <p14:sldId id="353"/>
            <p14:sldId id="403"/>
            <p14:sldId id="407"/>
            <p14:sldId id="405"/>
            <p14:sldId id="372"/>
            <p14:sldId id="370"/>
            <p14:sldId id="408"/>
            <p14:sldId id="366"/>
            <p14:sldId id="327"/>
            <p14:sldId id="328"/>
            <p14:sldId id="352"/>
            <p14:sldId id="414"/>
            <p14:sldId id="393"/>
            <p14:sldId id="415"/>
            <p14:sldId id="416"/>
            <p14:sldId id="417"/>
            <p14:sldId id="418"/>
            <p14:sldId id="354"/>
            <p14:sldId id="331"/>
            <p14:sldId id="409"/>
            <p14:sldId id="410"/>
            <p14:sldId id="361"/>
            <p14:sldId id="374"/>
            <p14:sldId id="355"/>
            <p14:sldId id="356"/>
            <p14:sldId id="419"/>
            <p14:sldId id="333"/>
            <p14:sldId id="391"/>
            <p14:sldId id="411"/>
            <p14:sldId id="335"/>
            <p14:sldId id="394"/>
            <p14:sldId id="412"/>
            <p14:sldId id="389"/>
            <p14:sldId id="392"/>
            <p14:sldId id="382"/>
            <p14:sldId id="413"/>
            <p14:sldId id="362"/>
            <p14:sldId id="367"/>
            <p14:sldId id="388"/>
            <p14:sldId id="336"/>
          </p14:sldIdLst>
        </p14:section>
        <p14:section name="Untitled Section" id="{DDBBF023-B60A-493A-826F-D27FE9CB88A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FBFDD-2B5A-C196-E978-64D998DF3E16}" v="9" dt="2026-07-02T11:42:33.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 Id="rId5" Type="http://schemas.openxmlformats.org/officeDocument/2006/relationships/image" Target="../media/image15.sv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 Id="rId5" Type="http://schemas.openxmlformats.org/officeDocument/2006/relationships/image" Target="../media/image15.sv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BFC6C-83E6-46A0-AB77-B19623A852D2}" type="doc">
      <dgm:prSet loTypeId="urn:microsoft.com/office/officeart/2016/7/layout/HorizontalActionList" loCatId="List" qsTypeId="urn:microsoft.com/office/officeart/2005/8/quickstyle/simple1" qsCatId="simple" csTypeId="urn:microsoft.com/office/officeart/2005/8/colors/colorful5" csCatId="colorful"/>
      <dgm:spPr/>
      <dgm:t>
        <a:bodyPr/>
        <a:lstStyle/>
        <a:p>
          <a:endParaRPr lang="en-US"/>
        </a:p>
      </dgm:t>
    </dgm:pt>
    <dgm:pt modelId="{BEF49184-3D8D-473C-AEB6-A762D3A31C19}">
      <dgm:prSet/>
      <dgm:spPr/>
      <dgm:t>
        <a:bodyPr/>
        <a:lstStyle/>
        <a:p>
          <a:r>
            <a:rPr lang="en-US"/>
            <a:t>Be</a:t>
          </a:r>
        </a:p>
      </dgm:t>
    </dgm:pt>
    <dgm:pt modelId="{DBEFB4F4-69E6-4F02-B0A8-9C3CEF69B180}" type="parTrans" cxnId="{6ECC0CB1-498F-4206-B487-03E7D5B3DE8A}">
      <dgm:prSet/>
      <dgm:spPr/>
      <dgm:t>
        <a:bodyPr/>
        <a:lstStyle/>
        <a:p>
          <a:endParaRPr lang="en-US"/>
        </a:p>
      </dgm:t>
    </dgm:pt>
    <dgm:pt modelId="{B17E9107-026C-4727-8D0B-51D0BBA9A6EA}" type="sibTrans" cxnId="{6ECC0CB1-498F-4206-B487-03E7D5B3DE8A}">
      <dgm:prSet/>
      <dgm:spPr/>
      <dgm:t>
        <a:bodyPr/>
        <a:lstStyle/>
        <a:p>
          <a:endParaRPr lang="en-US"/>
        </a:p>
      </dgm:t>
    </dgm:pt>
    <dgm:pt modelId="{2CB5B132-FC56-43F3-8A9C-838A4E882783}">
      <dgm:prSet/>
      <dgm:spPr/>
      <dgm:t>
        <a:bodyPr/>
        <a:lstStyle/>
        <a:p>
          <a:r>
            <a:rPr lang="en-US"/>
            <a:t>By the end of this presentation, learners will be able to:</a:t>
          </a:r>
        </a:p>
      </dgm:t>
    </dgm:pt>
    <dgm:pt modelId="{A84A91B7-E66B-446B-94BB-C1D709DD3ED8}" type="parTrans" cxnId="{1D7BFB94-D521-440C-9999-63154F475379}">
      <dgm:prSet/>
      <dgm:spPr/>
      <dgm:t>
        <a:bodyPr/>
        <a:lstStyle/>
        <a:p>
          <a:endParaRPr lang="en-US"/>
        </a:p>
      </dgm:t>
    </dgm:pt>
    <dgm:pt modelId="{785474DD-E88D-4B27-849D-3A1EF912AC3C}" type="sibTrans" cxnId="{1D7BFB94-D521-440C-9999-63154F475379}">
      <dgm:prSet/>
      <dgm:spPr/>
      <dgm:t>
        <a:bodyPr/>
        <a:lstStyle/>
        <a:p>
          <a:endParaRPr lang="en-US"/>
        </a:p>
      </dgm:t>
    </dgm:pt>
    <dgm:pt modelId="{C1B53F37-8FA9-4E93-929E-CE6036A11A54}">
      <dgm:prSet/>
      <dgm:spPr/>
      <dgm:t>
        <a:bodyPr/>
        <a:lstStyle/>
        <a:p>
          <a:r>
            <a:rPr lang="en-US"/>
            <a:t>Define</a:t>
          </a:r>
        </a:p>
      </dgm:t>
    </dgm:pt>
    <dgm:pt modelId="{DE8EFE62-9B71-404D-AFF4-93678359EFA2}" type="parTrans" cxnId="{C04A08DC-295A-4ADB-BC91-E22DAA2F31F4}">
      <dgm:prSet/>
      <dgm:spPr/>
      <dgm:t>
        <a:bodyPr/>
        <a:lstStyle/>
        <a:p>
          <a:endParaRPr lang="en-US"/>
        </a:p>
      </dgm:t>
    </dgm:pt>
    <dgm:pt modelId="{9193E2FE-C541-4904-931E-3D534E2B57C1}" type="sibTrans" cxnId="{C04A08DC-295A-4ADB-BC91-E22DAA2F31F4}">
      <dgm:prSet/>
      <dgm:spPr/>
      <dgm:t>
        <a:bodyPr/>
        <a:lstStyle/>
        <a:p>
          <a:endParaRPr lang="en-US"/>
        </a:p>
      </dgm:t>
    </dgm:pt>
    <dgm:pt modelId="{B4D8499B-9FA9-455E-94F0-B50482550D07}">
      <dgm:prSet/>
      <dgm:spPr/>
      <dgm:t>
        <a:bodyPr/>
        <a:lstStyle/>
        <a:p>
          <a:r>
            <a:rPr lang="en-US"/>
            <a:t>Define Sepsis</a:t>
          </a:r>
        </a:p>
      </dgm:t>
    </dgm:pt>
    <dgm:pt modelId="{436938EE-2B8A-4879-B3B6-42FFEF66C5B4}" type="parTrans" cxnId="{3749D3B5-5191-41B7-81E6-0043FA25367D}">
      <dgm:prSet/>
      <dgm:spPr/>
      <dgm:t>
        <a:bodyPr/>
        <a:lstStyle/>
        <a:p>
          <a:endParaRPr lang="en-US"/>
        </a:p>
      </dgm:t>
    </dgm:pt>
    <dgm:pt modelId="{2232F4D9-D1F2-445B-B73A-EE2EBBFE2B6B}" type="sibTrans" cxnId="{3749D3B5-5191-41B7-81E6-0043FA25367D}">
      <dgm:prSet/>
      <dgm:spPr/>
      <dgm:t>
        <a:bodyPr/>
        <a:lstStyle/>
        <a:p>
          <a:endParaRPr lang="en-US"/>
        </a:p>
      </dgm:t>
    </dgm:pt>
    <dgm:pt modelId="{96722DC2-CEBF-431A-8F93-01879BE5FED8}">
      <dgm:prSet/>
      <dgm:spPr/>
      <dgm:t>
        <a:bodyPr/>
        <a:lstStyle/>
        <a:p>
          <a:r>
            <a:rPr lang="en-US"/>
            <a:t>Recognize</a:t>
          </a:r>
        </a:p>
      </dgm:t>
    </dgm:pt>
    <dgm:pt modelId="{A95B1F00-E0D2-4D43-9B39-71C1481207F0}" type="parTrans" cxnId="{09C66B9F-C7B9-4ED3-A92C-3D4848BC7D05}">
      <dgm:prSet/>
      <dgm:spPr/>
      <dgm:t>
        <a:bodyPr/>
        <a:lstStyle/>
        <a:p>
          <a:endParaRPr lang="en-US"/>
        </a:p>
      </dgm:t>
    </dgm:pt>
    <dgm:pt modelId="{C69A2F40-12BB-4888-B941-C3AF8D09DAB2}" type="sibTrans" cxnId="{09C66B9F-C7B9-4ED3-A92C-3D4848BC7D05}">
      <dgm:prSet/>
      <dgm:spPr/>
      <dgm:t>
        <a:bodyPr/>
        <a:lstStyle/>
        <a:p>
          <a:endParaRPr lang="en-US"/>
        </a:p>
      </dgm:t>
    </dgm:pt>
    <dgm:pt modelId="{0565321C-E439-4EDD-A1C6-C9760CEEB2A3}">
      <dgm:prSet/>
      <dgm:spPr/>
      <dgm:t>
        <a:bodyPr/>
        <a:lstStyle/>
        <a:p>
          <a:r>
            <a:rPr lang="en-US"/>
            <a:t>Recognize the difference between infection, sepsis and septic shock. </a:t>
          </a:r>
        </a:p>
      </dgm:t>
    </dgm:pt>
    <dgm:pt modelId="{62C93F0C-B839-4003-909A-6C96236A7ECB}" type="parTrans" cxnId="{F1262F83-1D9E-41A5-B8A7-EED1F9DE3611}">
      <dgm:prSet/>
      <dgm:spPr/>
      <dgm:t>
        <a:bodyPr/>
        <a:lstStyle/>
        <a:p>
          <a:endParaRPr lang="en-US"/>
        </a:p>
      </dgm:t>
    </dgm:pt>
    <dgm:pt modelId="{4230D959-D88C-441E-A72C-DB64D638115B}" type="sibTrans" cxnId="{F1262F83-1D9E-41A5-B8A7-EED1F9DE3611}">
      <dgm:prSet/>
      <dgm:spPr/>
      <dgm:t>
        <a:bodyPr/>
        <a:lstStyle/>
        <a:p>
          <a:endParaRPr lang="en-US"/>
        </a:p>
      </dgm:t>
    </dgm:pt>
    <dgm:pt modelId="{C7CAF0DA-7906-4947-8B72-F566AA6D7294}">
      <dgm:prSet/>
      <dgm:spPr/>
      <dgm:t>
        <a:bodyPr/>
        <a:lstStyle/>
        <a:p>
          <a:r>
            <a:rPr lang="en-US"/>
            <a:t>Identify</a:t>
          </a:r>
        </a:p>
      </dgm:t>
    </dgm:pt>
    <dgm:pt modelId="{617D4AC0-C490-4CDE-87C0-128123D84F37}" type="parTrans" cxnId="{CF956180-4C79-4D99-AB27-398DF74A154D}">
      <dgm:prSet/>
      <dgm:spPr/>
      <dgm:t>
        <a:bodyPr/>
        <a:lstStyle/>
        <a:p>
          <a:endParaRPr lang="en-US"/>
        </a:p>
      </dgm:t>
    </dgm:pt>
    <dgm:pt modelId="{856AE99E-CFD2-461F-B6F1-C6B09E2CDB8F}" type="sibTrans" cxnId="{CF956180-4C79-4D99-AB27-398DF74A154D}">
      <dgm:prSet/>
      <dgm:spPr/>
      <dgm:t>
        <a:bodyPr/>
        <a:lstStyle/>
        <a:p>
          <a:endParaRPr lang="en-US"/>
        </a:p>
      </dgm:t>
    </dgm:pt>
    <dgm:pt modelId="{6609E7D9-21BD-4D73-B277-D80AB3AEB71D}">
      <dgm:prSet/>
      <dgm:spPr/>
      <dgm:t>
        <a:bodyPr/>
        <a:lstStyle/>
        <a:p>
          <a:r>
            <a:rPr lang="en-US"/>
            <a:t>Identify signs and symptoms of sepsis</a:t>
          </a:r>
        </a:p>
      </dgm:t>
    </dgm:pt>
    <dgm:pt modelId="{25C07D3E-D43D-4B4E-B4C0-7E6B6D01B9CA}" type="parTrans" cxnId="{33B01FDD-78B0-4B6F-8DD7-F30F5A5E0FB7}">
      <dgm:prSet/>
      <dgm:spPr/>
      <dgm:t>
        <a:bodyPr/>
        <a:lstStyle/>
        <a:p>
          <a:endParaRPr lang="en-US"/>
        </a:p>
      </dgm:t>
    </dgm:pt>
    <dgm:pt modelId="{99C578FB-2189-4243-9959-0BBD9BFF0835}" type="sibTrans" cxnId="{33B01FDD-78B0-4B6F-8DD7-F30F5A5E0FB7}">
      <dgm:prSet/>
      <dgm:spPr/>
      <dgm:t>
        <a:bodyPr/>
        <a:lstStyle/>
        <a:p>
          <a:endParaRPr lang="en-US"/>
        </a:p>
      </dgm:t>
    </dgm:pt>
    <dgm:pt modelId="{797D90A1-BEA0-4007-8C84-A56DFDEBD0EE}">
      <dgm:prSet/>
      <dgm:spPr/>
      <dgm:t>
        <a:bodyPr/>
        <a:lstStyle/>
        <a:p>
          <a:r>
            <a:rPr lang="en-US"/>
            <a:t>Recognize</a:t>
          </a:r>
        </a:p>
      </dgm:t>
    </dgm:pt>
    <dgm:pt modelId="{C23195CE-E66D-4F99-9BB0-C9883F901FAF}" type="parTrans" cxnId="{959BA457-1B98-42F3-AB26-F3AAB9E7A63A}">
      <dgm:prSet/>
      <dgm:spPr/>
      <dgm:t>
        <a:bodyPr/>
        <a:lstStyle/>
        <a:p>
          <a:endParaRPr lang="en-US"/>
        </a:p>
      </dgm:t>
    </dgm:pt>
    <dgm:pt modelId="{D61707AD-2114-42F1-A781-4B04F4C12D41}" type="sibTrans" cxnId="{959BA457-1B98-42F3-AB26-F3AAB9E7A63A}">
      <dgm:prSet/>
      <dgm:spPr/>
      <dgm:t>
        <a:bodyPr/>
        <a:lstStyle/>
        <a:p>
          <a:endParaRPr lang="en-US"/>
        </a:p>
      </dgm:t>
    </dgm:pt>
    <dgm:pt modelId="{5EF7B9A9-C70B-47BD-9DC4-195C16368D6A}">
      <dgm:prSet/>
      <dgm:spPr/>
      <dgm:t>
        <a:bodyPr/>
        <a:lstStyle/>
        <a:p>
          <a:r>
            <a:rPr lang="en-US"/>
            <a:t>Recognize abnormal assessment findings</a:t>
          </a:r>
        </a:p>
      </dgm:t>
    </dgm:pt>
    <dgm:pt modelId="{0FCFE072-9AFA-4F99-AE74-73C880004BB8}" type="parTrans" cxnId="{93B7A5F4-5A16-4F57-B2EF-2F02A20D0FC3}">
      <dgm:prSet/>
      <dgm:spPr/>
      <dgm:t>
        <a:bodyPr/>
        <a:lstStyle/>
        <a:p>
          <a:endParaRPr lang="en-US"/>
        </a:p>
      </dgm:t>
    </dgm:pt>
    <dgm:pt modelId="{2D2D68D2-DA4E-4F36-ADDC-EAFAF5D624A7}" type="sibTrans" cxnId="{93B7A5F4-5A16-4F57-B2EF-2F02A20D0FC3}">
      <dgm:prSet/>
      <dgm:spPr/>
      <dgm:t>
        <a:bodyPr/>
        <a:lstStyle/>
        <a:p>
          <a:endParaRPr lang="en-US"/>
        </a:p>
      </dgm:t>
    </dgm:pt>
    <dgm:pt modelId="{A0D1B2E2-C9B6-4950-ACAA-D4093A778BA3}">
      <dgm:prSet/>
      <dgm:spPr/>
      <dgm:t>
        <a:bodyPr/>
        <a:lstStyle/>
        <a:p>
          <a:r>
            <a:rPr lang="en-US"/>
            <a:t>Prioritize</a:t>
          </a:r>
        </a:p>
      </dgm:t>
    </dgm:pt>
    <dgm:pt modelId="{BBDD9EBB-FB79-4BE1-8176-9AF8BF4DD794}" type="parTrans" cxnId="{13CC2683-0E2F-44D1-B851-1AA8F5918509}">
      <dgm:prSet/>
      <dgm:spPr/>
      <dgm:t>
        <a:bodyPr/>
        <a:lstStyle/>
        <a:p>
          <a:endParaRPr lang="en-US"/>
        </a:p>
      </dgm:t>
    </dgm:pt>
    <dgm:pt modelId="{5F627ACA-2DA8-4257-B36A-E9D4D1C16B81}" type="sibTrans" cxnId="{13CC2683-0E2F-44D1-B851-1AA8F5918509}">
      <dgm:prSet/>
      <dgm:spPr/>
      <dgm:t>
        <a:bodyPr/>
        <a:lstStyle/>
        <a:p>
          <a:endParaRPr lang="en-US"/>
        </a:p>
      </dgm:t>
    </dgm:pt>
    <dgm:pt modelId="{57A1BC4A-C6E9-46D3-A952-74DB775F182F}">
      <dgm:prSet/>
      <dgm:spPr/>
      <dgm:t>
        <a:bodyPr/>
        <a:lstStyle/>
        <a:p>
          <a:r>
            <a:rPr lang="en-US"/>
            <a:t>Prioritize nursing interventions</a:t>
          </a:r>
        </a:p>
      </dgm:t>
    </dgm:pt>
    <dgm:pt modelId="{B661B789-60C4-42AB-A51F-2DDDAA705466}" type="parTrans" cxnId="{B7819794-73E3-41BB-BF10-FCF1D26AC021}">
      <dgm:prSet/>
      <dgm:spPr/>
      <dgm:t>
        <a:bodyPr/>
        <a:lstStyle/>
        <a:p>
          <a:endParaRPr lang="en-US"/>
        </a:p>
      </dgm:t>
    </dgm:pt>
    <dgm:pt modelId="{E103912E-B9AB-4F29-8E37-C07C9ED01F99}" type="sibTrans" cxnId="{B7819794-73E3-41BB-BF10-FCF1D26AC021}">
      <dgm:prSet/>
      <dgm:spPr/>
      <dgm:t>
        <a:bodyPr/>
        <a:lstStyle/>
        <a:p>
          <a:endParaRPr lang="en-US"/>
        </a:p>
      </dgm:t>
    </dgm:pt>
    <dgm:pt modelId="{CFC4EF4B-BD32-422C-A259-2B1E223776CA}">
      <dgm:prSet/>
      <dgm:spPr/>
      <dgm:t>
        <a:bodyPr/>
        <a:lstStyle/>
        <a:p>
          <a:r>
            <a:rPr lang="en-US"/>
            <a:t>Understand</a:t>
          </a:r>
        </a:p>
      </dgm:t>
    </dgm:pt>
    <dgm:pt modelId="{75F42722-23F5-45AE-89E7-D543155A8F43}" type="parTrans" cxnId="{2BED4D30-4850-420A-A646-6D6B98273841}">
      <dgm:prSet/>
      <dgm:spPr/>
      <dgm:t>
        <a:bodyPr/>
        <a:lstStyle/>
        <a:p>
          <a:endParaRPr lang="en-US"/>
        </a:p>
      </dgm:t>
    </dgm:pt>
    <dgm:pt modelId="{C0EC7E32-44FB-4F4B-8700-B923CC37E07E}" type="sibTrans" cxnId="{2BED4D30-4850-420A-A646-6D6B98273841}">
      <dgm:prSet/>
      <dgm:spPr/>
      <dgm:t>
        <a:bodyPr/>
        <a:lstStyle/>
        <a:p>
          <a:endParaRPr lang="en-US"/>
        </a:p>
      </dgm:t>
    </dgm:pt>
    <dgm:pt modelId="{D4BF92A6-8723-448B-BC64-D7911D97B36A}">
      <dgm:prSet/>
      <dgm:spPr/>
      <dgm:t>
        <a:bodyPr/>
        <a:lstStyle/>
        <a:p>
          <a:r>
            <a:rPr lang="en-US"/>
            <a:t>Understand escalation and collaboration in sepsis care</a:t>
          </a:r>
        </a:p>
      </dgm:t>
    </dgm:pt>
    <dgm:pt modelId="{15DDFDA5-C104-4275-918A-0AC8C68CAEDE}" type="parTrans" cxnId="{21798CB8-87D1-44B6-B4C9-A94680BE6D37}">
      <dgm:prSet/>
      <dgm:spPr/>
      <dgm:t>
        <a:bodyPr/>
        <a:lstStyle/>
        <a:p>
          <a:endParaRPr lang="en-US"/>
        </a:p>
      </dgm:t>
    </dgm:pt>
    <dgm:pt modelId="{F5F4B23F-455A-4EDD-BAD3-38EAE0C3CEF3}" type="sibTrans" cxnId="{21798CB8-87D1-44B6-B4C9-A94680BE6D37}">
      <dgm:prSet/>
      <dgm:spPr/>
      <dgm:t>
        <a:bodyPr/>
        <a:lstStyle/>
        <a:p>
          <a:endParaRPr lang="en-US"/>
        </a:p>
      </dgm:t>
    </dgm:pt>
    <dgm:pt modelId="{CBED0FE8-7532-47AF-A880-34845E5F5855}" type="pres">
      <dgm:prSet presAssocID="{EAEBFC6C-83E6-46A0-AB77-B19623A852D2}" presName="Name0" presStyleCnt="0">
        <dgm:presLayoutVars>
          <dgm:dir/>
          <dgm:animLvl val="lvl"/>
          <dgm:resizeHandles val="exact"/>
        </dgm:presLayoutVars>
      </dgm:prSet>
      <dgm:spPr/>
    </dgm:pt>
    <dgm:pt modelId="{2E6E7C7A-6FA9-4AC5-A342-7FA9E48F05E5}" type="pres">
      <dgm:prSet presAssocID="{BEF49184-3D8D-473C-AEB6-A762D3A31C19}" presName="composite" presStyleCnt="0"/>
      <dgm:spPr/>
    </dgm:pt>
    <dgm:pt modelId="{0136FCEC-9B27-48F0-9619-76927672D273}" type="pres">
      <dgm:prSet presAssocID="{BEF49184-3D8D-473C-AEB6-A762D3A31C19}" presName="parTx" presStyleLbl="alignNode1" presStyleIdx="0" presStyleCnt="7">
        <dgm:presLayoutVars>
          <dgm:chMax val="0"/>
          <dgm:chPref val="0"/>
        </dgm:presLayoutVars>
      </dgm:prSet>
      <dgm:spPr/>
    </dgm:pt>
    <dgm:pt modelId="{9C62340A-2CB0-4722-9A86-678FBF79A64A}" type="pres">
      <dgm:prSet presAssocID="{BEF49184-3D8D-473C-AEB6-A762D3A31C19}" presName="desTx" presStyleLbl="alignAccFollowNode1" presStyleIdx="0" presStyleCnt="7">
        <dgm:presLayoutVars/>
      </dgm:prSet>
      <dgm:spPr/>
    </dgm:pt>
    <dgm:pt modelId="{9029909F-07AC-47F1-8E6A-1A8A936479F3}" type="pres">
      <dgm:prSet presAssocID="{B17E9107-026C-4727-8D0B-51D0BBA9A6EA}" presName="space" presStyleCnt="0"/>
      <dgm:spPr/>
    </dgm:pt>
    <dgm:pt modelId="{F44FCA99-EF9A-43F3-AB89-F883F3FBCC94}" type="pres">
      <dgm:prSet presAssocID="{C1B53F37-8FA9-4E93-929E-CE6036A11A54}" presName="composite" presStyleCnt="0"/>
      <dgm:spPr/>
    </dgm:pt>
    <dgm:pt modelId="{9740DD4D-B81C-455F-8605-6F71573C2482}" type="pres">
      <dgm:prSet presAssocID="{C1B53F37-8FA9-4E93-929E-CE6036A11A54}" presName="parTx" presStyleLbl="alignNode1" presStyleIdx="1" presStyleCnt="7">
        <dgm:presLayoutVars>
          <dgm:chMax val="0"/>
          <dgm:chPref val="0"/>
        </dgm:presLayoutVars>
      </dgm:prSet>
      <dgm:spPr/>
    </dgm:pt>
    <dgm:pt modelId="{F3F746AF-0123-45D2-A123-F2C8FA69590C}" type="pres">
      <dgm:prSet presAssocID="{C1B53F37-8FA9-4E93-929E-CE6036A11A54}" presName="desTx" presStyleLbl="alignAccFollowNode1" presStyleIdx="1" presStyleCnt="7">
        <dgm:presLayoutVars/>
      </dgm:prSet>
      <dgm:spPr/>
    </dgm:pt>
    <dgm:pt modelId="{E45CFAC7-FDED-4280-A816-720693584B4E}" type="pres">
      <dgm:prSet presAssocID="{9193E2FE-C541-4904-931E-3D534E2B57C1}" presName="space" presStyleCnt="0"/>
      <dgm:spPr/>
    </dgm:pt>
    <dgm:pt modelId="{DE244AC5-EC89-438E-B6EF-38959FEF14F4}" type="pres">
      <dgm:prSet presAssocID="{96722DC2-CEBF-431A-8F93-01879BE5FED8}" presName="composite" presStyleCnt="0"/>
      <dgm:spPr/>
    </dgm:pt>
    <dgm:pt modelId="{03054FFB-1FBC-4542-9232-15D883F4B4CB}" type="pres">
      <dgm:prSet presAssocID="{96722DC2-CEBF-431A-8F93-01879BE5FED8}" presName="parTx" presStyleLbl="alignNode1" presStyleIdx="2" presStyleCnt="7">
        <dgm:presLayoutVars>
          <dgm:chMax val="0"/>
          <dgm:chPref val="0"/>
        </dgm:presLayoutVars>
      </dgm:prSet>
      <dgm:spPr/>
    </dgm:pt>
    <dgm:pt modelId="{BE8FE81E-9EF6-4AAD-9B84-1CBF3E7E9633}" type="pres">
      <dgm:prSet presAssocID="{96722DC2-CEBF-431A-8F93-01879BE5FED8}" presName="desTx" presStyleLbl="alignAccFollowNode1" presStyleIdx="2" presStyleCnt="7">
        <dgm:presLayoutVars/>
      </dgm:prSet>
      <dgm:spPr/>
    </dgm:pt>
    <dgm:pt modelId="{6BF80F8C-D2E4-4162-A565-75B575EBD1E1}" type="pres">
      <dgm:prSet presAssocID="{C69A2F40-12BB-4888-B941-C3AF8D09DAB2}" presName="space" presStyleCnt="0"/>
      <dgm:spPr/>
    </dgm:pt>
    <dgm:pt modelId="{D8B2F8FA-5606-4FFE-BF1D-BC7B033EAE63}" type="pres">
      <dgm:prSet presAssocID="{C7CAF0DA-7906-4947-8B72-F566AA6D7294}" presName="composite" presStyleCnt="0"/>
      <dgm:spPr/>
    </dgm:pt>
    <dgm:pt modelId="{84422AA3-9080-4AC9-BD14-4F1D3874FEDF}" type="pres">
      <dgm:prSet presAssocID="{C7CAF0DA-7906-4947-8B72-F566AA6D7294}" presName="parTx" presStyleLbl="alignNode1" presStyleIdx="3" presStyleCnt="7">
        <dgm:presLayoutVars>
          <dgm:chMax val="0"/>
          <dgm:chPref val="0"/>
        </dgm:presLayoutVars>
      </dgm:prSet>
      <dgm:spPr/>
    </dgm:pt>
    <dgm:pt modelId="{15460D42-1151-4C34-9E73-14B6EFA8F351}" type="pres">
      <dgm:prSet presAssocID="{C7CAF0DA-7906-4947-8B72-F566AA6D7294}" presName="desTx" presStyleLbl="alignAccFollowNode1" presStyleIdx="3" presStyleCnt="7">
        <dgm:presLayoutVars/>
      </dgm:prSet>
      <dgm:spPr/>
    </dgm:pt>
    <dgm:pt modelId="{69648949-A217-45FE-A89A-BFDF6DA64B01}" type="pres">
      <dgm:prSet presAssocID="{856AE99E-CFD2-461F-B6F1-C6B09E2CDB8F}" presName="space" presStyleCnt="0"/>
      <dgm:spPr/>
    </dgm:pt>
    <dgm:pt modelId="{D5233DA0-94CA-4413-9FE4-CB67748C8E22}" type="pres">
      <dgm:prSet presAssocID="{797D90A1-BEA0-4007-8C84-A56DFDEBD0EE}" presName="composite" presStyleCnt="0"/>
      <dgm:spPr/>
    </dgm:pt>
    <dgm:pt modelId="{437994E7-EAED-4349-9DFB-C633242AFC9B}" type="pres">
      <dgm:prSet presAssocID="{797D90A1-BEA0-4007-8C84-A56DFDEBD0EE}" presName="parTx" presStyleLbl="alignNode1" presStyleIdx="4" presStyleCnt="7">
        <dgm:presLayoutVars>
          <dgm:chMax val="0"/>
          <dgm:chPref val="0"/>
        </dgm:presLayoutVars>
      </dgm:prSet>
      <dgm:spPr/>
    </dgm:pt>
    <dgm:pt modelId="{8A08E8A4-8CBC-4ABF-8222-5FABDF7AFED0}" type="pres">
      <dgm:prSet presAssocID="{797D90A1-BEA0-4007-8C84-A56DFDEBD0EE}" presName="desTx" presStyleLbl="alignAccFollowNode1" presStyleIdx="4" presStyleCnt="7">
        <dgm:presLayoutVars/>
      </dgm:prSet>
      <dgm:spPr/>
    </dgm:pt>
    <dgm:pt modelId="{DDF49EB7-FEB0-4FEC-8C1F-DA3124AB3D58}" type="pres">
      <dgm:prSet presAssocID="{D61707AD-2114-42F1-A781-4B04F4C12D41}" presName="space" presStyleCnt="0"/>
      <dgm:spPr/>
    </dgm:pt>
    <dgm:pt modelId="{5492A109-3344-41FD-A22C-7EF638A3A2A0}" type="pres">
      <dgm:prSet presAssocID="{A0D1B2E2-C9B6-4950-ACAA-D4093A778BA3}" presName="composite" presStyleCnt="0"/>
      <dgm:spPr/>
    </dgm:pt>
    <dgm:pt modelId="{CD7AC98F-185B-46A6-B035-3D3F9C693273}" type="pres">
      <dgm:prSet presAssocID="{A0D1B2E2-C9B6-4950-ACAA-D4093A778BA3}" presName="parTx" presStyleLbl="alignNode1" presStyleIdx="5" presStyleCnt="7">
        <dgm:presLayoutVars>
          <dgm:chMax val="0"/>
          <dgm:chPref val="0"/>
        </dgm:presLayoutVars>
      </dgm:prSet>
      <dgm:spPr/>
    </dgm:pt>
    <dgm:pt modelId="{28398167-3DF7-461F-BF9F-9480E019A611}" type="pres">
      <dgm:prSet presAssocID="{A0D1B2E2-C9B6-4950-ACAA-D4093A778BA3}" presName="desTx" presStyleLbl="alignAccFollowNode1" presStyleIdx="5" presStyleCnt="7">
        <dgm:presLayoutVars/>
      </dgm:prSet>
      <dgm:spPr/>
    </dgm:pt>
    <dgm:pt modelId="{D4D714F0-2D9D-4479-8D14-93FD3EA92E69}" type="pres">
      <dgm:prSet presAssocID="{5F627ACA-2DA8-4257-B36A-E9D4D1C16B81}" presName="space" presStyleCnt="0"/>
      <dgm:spPr/>
    </dgm:pt>
    <dgm:pt modelId="{FFA610FC-00D8-4600-B804-94F23B5D241E}" type="pres">
      <dgm:prSet presAssocID="{CFC4EF4B-BD32-422C-A259-2B1E223776CA}" presName="composite" presStyleCnt="0"/>
      <dgm:spPr/>
    </dgm:pt>
    <dgm:pt modelId="{A1209771-D2BA-42A2-8C56-899EEBBFE817}" type="pres">
      <dgm:prSet presAssocID="{CFC4EF4B-BD32-422C-A259-2B1E223776CA}" presName="parTx" presStyleLbl="alignNode1" presStyleIdx="6" presStyleCnt="7">
        <dgm:presLayoutVars>
          <dgm:chMax val="0"/>
          <dgm:chPref val="0"/>
        </dgm:presLayoutVars>
      </dgm:prSet>
      <dgm:spPr/>
    </dgm:pt>
    <dgm:pt modelId="{F3B56FBE-BE47-4379-976E-BC83EDE2344B}" type="pres">
      <dgm:prSet presAssocID="{CFC4EF4B-BD32-422C-A259-2B1E223776CA}" presName="desTx" presStyleLbl="alignAccFollowNode1" presStyleIdx="6" presStyleCnt="7">
        <dgm:presLayoutVars/>
      </dgm:prSet>
      <dgm:spPr/>
    </dgm:pt>
  </dgm:ptLst>
  <dgm:cxnLst>
    <dgm:cxn modelId="{57AC2209-B7F3-4B7C-B9EE-EF2BA259073A}" type="presOf" srcId="{57A1BC4A-C6E9-46D3-A952-74DB775F182F}" destId="{28398167-3DF7-461F-BF9F-9480E019A611}" srcOrd="0" destOrd="0" presId="urn:microsoft.com/office/officeart/2016/7/layout/HorizontalActionList"/>
    <dgm:cxn modelId="{F9F11D0D-FA48-4B67-8CA7-1ABFA65FAA11}" type="presOf" srcId="{A0D1B2E2-C9B6-4950-ACAA-D4093A778BA3}" destId="{CD7AC98F-185B-46A6-B035-3D3F9C693273}" srcOrd="0" destOrd="0" presId="urn:microsoft.com/office/officeart/2016/7/layout/HorizontalActionList"/>
    <dgm:cxn modelId="{3F545512-7C62-45D1-B113-6D70CA029505}" type="presOf" srcId="{5EF7B9A9-C70B-47BD-9DC4-195C16368D6A}" destId="{8A08E8A4-8CBC-4ABF-8222-5FABDF7AFED0}" srcOrd="0" destOrd="0" presId="urn:microsoft.com/office/officeart/2016/7/layout/HorizontalActionList"/>
    <dgm:cxn modelId="{9511881C-84F9-47D0-A931-671621B4E349}" type="presOf" srcId="{797D90A1-BEA0-4007-8C84-A56DFDEBD0EE}" destId="{437994E7-EAED-4349-9DFB-C633242AFC9B}" srcOrd="0" destOrd="0" presId="urn:microsoft.com/office/officeart/2016/7/layout/HorizontalActionList"/>
    <dgm:cxn modelId="{27349220-4887-4F3B-AB8A-57E728DFE836}" type="presOf" srcId="{BEF49184-3D8D-473C-AEB6-A762D3A31C19}" destId="{0136FCEC-9B27-48F0-9619-76927672D273}" srcOrd="0" destOrd="0" presId="urn:microsoft.com/office/officeart/2016/7/layout/HorizontalActionList"/>
    <dgm:cxn modelId="{F5840B22-492C-4F99-A2A4-99C39E688E7B}" type="presOf" srcId="{0565321C-E439-4EDD-A1C6-C9760CEEB2A3}" destId="{BE8FE81E-9EF6-4AAD-9B84-1CBF3E7E9633}" srcOrd="0" destOrd="0" presId="urn:microsoft.com/office/officeart/2016/7/layout/HorizontalActionList"/>
    <dgm:cxn modelId="{2BED4D30-4850-420A-A646-6D6B98273841}" srcId="{EAEBFC6C-83E6-46A0-AB77-B19623A852D2}" destId="{CFC4EF4B-BD32-422C-A259-2B1E223776CA}" srcOrd="6" destOrd="0" parTransId="{75F42722-23F5-45AE-89E7-D543155A8F43}" sibTransId="{C0EC7E32-44FB-4F4B-8700-B923CC37E07E}"/>
    <dgm:cxn modelId="{F4896C33-F8FF-4CBC-B771-86909B422C2A}" type="presOf" srcId="{6609E7D9-21BD-4D73-B277-D80AB3AEB71D}" destId="{15460D42-1151-4C34-9E73-14B6EFA8F351}" srcOrd="0" destOrd="0" presId="urn:microsoft.com/office/officeart/2016/7/layout/HorizontalActionList"/>
    <dgm:cxn modelId="{A6C1274C-D7FD-44D6-BCB1-867873287B57}" type="presOf" srcId="{EAEBFC6C-83E6-46A0-AB77-B19623A852D2}" destId="{CBED0FE8-7532-47AF-A880-34845E5F5855}" srcOrd="0" destOrd="0" presId="urn:microsoft.com/office/officeart/2016/7/layout/HorizontalActionList"/>
    <dgm:cxn modelId="{959BA457-1B98-42F3-AB26-F3AAB9E7A63A}" srcId="{EAEBFC6C-83E6-46A0-AB77-B19623A852D2}" destId="{797D90A1-BEA0-4007-8C84-A56DFDEBD0EE}" srcOrd="4" destOrd="0" parTransId="{C23195CE-E66D-4F99-9BB0-C9883F901FAF}" sibTransId="{D61707AD-2114-42F1-A781-4B04F4C12D41}"/>
    <dgm:cxn modelId="{59F10D5A-C355-49CF-95E8-1DED9B9B5C03}" type="presOf" srcId="{C1B53F37-8FA9-4E93-929E-CE6036A11A54}" destId="{9740DD4D-B81C-455F-8605-6F71573C2482}" srcOrd="0" destOrd="0" presId="urn:microsoft.com/office/officeart/2016/7/layout/HorizontalActionList"/>
    <dgm:cxn modelId="{CF956180-4C79-4D99-AB27-398DF74A154D}" srcId="{EAEBFC6C-83E6-46A0-AB77-B19623A852D2}" destId="{C7CAF0DA-7906-4947-8B72-F566AA6D7294}" srcOrd="3" destOrd="0" parTransId="{617D4AC0-C490-4CDE-87C0-128123D84F37}" sibTransId="{856AE99E-CFD2-461F-B6F1-C6B09E2CDB8F}"/>
    <dgm:cxn modelId="{13CC2683-0E2F-44D1-B851-1AA8F5918509}" srcId="{EAEBFC6C-83E6-46A0-AB77-B19623A852D2}" destId="{A0D1B2E2-C9B6-4950-ACAA-D4093A778BA3}" srcOrd="5" destOrd="0" parTransId="{BBDD9EBB-FB79-4BE1-8176-9AF8BF4DD794}" sibTransId="{5F627ACA-2DA8-4257-B36A-E9D4D1C16B81}"/>
    <dgm:cxn modelId="{F1262F83-1D9E-41A5-B8A7-EED1F9DE3611}" srcId="{96722DC2-CEBF-431A-8F93-01879BE5FED8}" destId="{0565321C-E439-4EDD-A1C6-C9760CEEB2A3}" srcOrd="0" destOrd="0" parTransId="{62C93F0C-B839-4003-909A-6C96236A7ECB}" sibTransId="{4230D959-D88C-441E-A72C-DB64D638115B}"/>
    <dgm:cxn modelId="{B7819794-73E3-41BB-BF10-FCF1D26AC021}" srcId="{A0D1B2E2-C9B6-4950-ACAA-D4093A778BA3}" destId="{57A1BC4A-C6E9-46D3-A952-74DB775F182F}" srcOrd="0" destOrd="0" parTransId="{B661B789-60C4-42AB-A51F-2DDDAA705466}" sibTransId="{E103912E-B9AB-4F29-8E37-C07C9ED01F99}"/>
    <dgm:cxn modelId="{1D7BFB94-D521-440C-9999-63154F475379}" srcId="{BEF49184-3D8D-473C-AEB6-A762D3A31C19}" destId="{2CB5B132-FC56-43F3-8A9C-838A4E882783}" srcOrd="0" destOrd="0" parTransId="{A84A91B7-E66B-446B-94BB-C1D709DD3ED8}" sibTransId="{785474DD-E88D-4B27-849D-3A1EF912AC3C}"/>
    <dgm:cxn modelId="{09C66B9F-C7B9-4ED3-A92C-3D4848BC7D05}" srcId="{EAEBFC6C-83E6-46A0-AB77-B19623A852D2}" destId="{96722DC2-CEBF-431A-8F93-01879BE5FED8}" srcOrd="2" destOrd="0" parTransId="{A95B1F00-E0D2-4D43-9B39-71C1481207F0}" sibTransId="{C69A2F40-12BB-4888-B941-C3AF8D09DAB2}"/>
    <dgm:cxn modelId="{6ECC0CB1-498F-4206-B487-03E7D5B3DE8A}" srcId="{EAEBFC6C-83E6-46A0-AB77-B19623A852D2}" destId="{BEF49184-3D8D-473C-AEB6-A762D3A31C19}" srcOrd="0" destOrd="0" parTransId="{DBEFB4F4-69E6-4F02-B0A8-9C3CEF69B180}" sibTransId="{B17E9107-026C-4727-8D0B-51D0BBA9A6EA}"/>
    <dgm:cxn modelId="{F6364EB4-EDDE-4F7D-91DA-4664BBFFF69E}" type="presOf" srcId="{D4BF92A6-8723-448B-BC64-D7911D97B36A}" destId="{F3B56FBE-BE47-4379-976E-BC83EDE2344B}" srcOrd="0" destOrd="0" presId="urn:microsoft.com/office/officeart/2016/7/layout/HorizontalActionList"/>
    <dgm:cxn modelId="{3749D3B5-5191-41B7-81E6-0043FA25367D}" srcId="{C1B53F37-8FA9-4E93-929E-CE6036A11A54}" destId="{B4D8499B-9FA9-455E-94F0-B50482550D07}" srcOrd="0" destOrd="0" parTransId="{436938EE-2B8A-4879-B3B6-42FFEF66C5B4}" sibTransId="{2232F4D9-D1F2-445B-B73A-EE2EBBFE2B6B}"/>
    <dgm:cxn modelId="{21798CB8-87D1-44B6-B4C9-A94680BE6D37}" srcId="{CFC4EF4B-BD32-422C-A259-2B1E223776CA}" destId="{D4BF92A6-8723-448B-BC64-D7911D97B36A}" srcOrd="0" destOrd="0" parTransId="{15DDFDA5-C104-4275-918A-0AC8C68CAEDE}" sibTransId="{F5F4B23F-455A-4EDD-BAD3-38EAE0C3CEF3}"/>
    <dgm:cxn modelId="{1D6599C5-F3C1-4955-8380-12D4E46EF17B}" type="presOf" srcId="{2CB5B132-FC56-43F3-8A9C-838A4E882783}" destId="{9C62340A-2CB0-4722-9A86-678FBF79A64A}" srcOrd="0" destOrd="0" presId="urn:microsoft.com/office/officeart/2016/7/layout/HorizontalActionList"/>
    <dgm:cxn modelId="{DF5AC1D0-94DA-4FFA-B346-4063AD3DA6D0}" type="presOf" srcId="{B4D8499B-9FA9-455E-94F0-B50482550D07}" destId="{F3F746AF-0123-45D2-A123-F2C8FA69590C}" srcOrd="0" destOrd="0" presId="urn:microsoft.com/office/officeart/2016/7/layout/HorizontalActionList"/>
    <dgm:cxn modelId="{C04A08DC-295A-4ADB-BC91-E22DAA2F31F4}" srcId="{EAEBFC6C-83E6-46A0-AB77-B19623A852D2}" destId="{C1B53F37-8FA9-4E93-929E-CE6036A11A54}" srcOrd="1" destOrd="0" parTransId="{DE8EFE62-9B71-404D-AFF4-93678359EFA2}" sibTransId="{9193E2FE-C541-4904-931E-3D534E2B57C1}"/>
    <dgm:cxn modelId="{33B01FDD-78B0-4B6F-8DD7-F30F5A5E0FB7}" srcId="{C7CAF0DA-7906-4947-8B72-F566AA6D7294}" destId="{6609E7D9-21BD-4D73-B277-D80AB3AEB71D}" srcOrd="0" destOrd="0" parTransId="{25C07D3E-D43D-4B4E-B4C0-7E6B6D01B9CA}" sibTransId="{99C578FB-2189-4243-9959-0BBD9BFF0835}"/>
    <dgm:cxn modelId="{149BE8DF-D2CD-4F8D-B8C1-F0064F45D51D}" type="presOf" srcId="{C7CAF0DA-7906-4947-8B72-F566AA6D7294}" destId="{84422AA3-9080-4AC9-BD14-4F1D3874FEDF}" srcOrd="0" destOrd="0" presId="urn:microsoft.com/office/officeart/2016/7/layout/HorizontalActionList"/>
    <dgm:cxn modelId="{93B7A5F4-5A16-4F57-B2EF-2F02A20D0FC3}" srcId="{797D90A1-BEA0-4007-8C84-A56DFDEBD0EE}" destId="{5EF7B9A9-C70B-47BD-9DC4-195C16368D6A}" srcOrd="0" destOrd="0" parTransId="{0FCFE072-9AFA-4F99-AE74-73C880004BB8}" sibTransId="{2D2D68D2-DA4E-4F36-ADDC-EAFAF5D624A7}"/>
    <dgm:cxn modelId="{BC0D07F6-4A8F-4DF5-A208-1E410C229103}" type="presOf" srcId="{96722DC2-CEBF-431A-8F93-01879BE5FED8}" destId="{03054FFB-1FBC-4542-9232-15D883F4B4CB}" srcOrd="0" destOrd="0" presId="urn:microsoft.com/office/officeart/2016/7/layout/HorizontalActionList"/>
    <dgm:cxn modelId="{68D63BFB-8221-4DE3-B5AB-C58F4357E1CE}" type="presOf" srcId="{CFC4EF4B-BD32-422C-A259-2B1E223776CA}" destId="{A1209771-D2BA-42A2-8C56-899EEBBFE817}" srcOrd="0" destOrd="0" presId="urn:microsoft.com/office/officeart/2016/7/layout/HorizontalActionList"/>
    <dgm:cxn modelId="{D86D090B-D6F5-42D4-AA3E-99086DE0E3E3}" type="presParOf" srcId="{CBED0FE8-7532-47AF-A880-34845E5F5855}" destId="{2E6E7C7A-6FA9-4AC5-A342-7FA9E48F05E5}" srcOrd="0" destOrd="0" presId="urn:microsoft.com/office/officeart/2016/7/layout/HorizontalActionList"/>
    <dgm:cxn modelId="{57F983AF-41DF-4456-8DA3-D3E873B26DBC}" type="presParOf" srcId="{2E6E7C7A-6FA9-4AC5-A342-7FA9E48F05E5}" destId="{0136FCEC-9B27-48F0-9619-76927672D273}" srcOrd="0" destOrd="0" presId="urn:microsoft.com/office/officeart/2016/7/layout/HorizontalActionList"/>
    <dgm:cxn modelId="{3CB0D561-3A92-487B-84C9-5085BF7E9459}" type="presParOf" srcId="{2E6E7C7A-6FA9-4AC5-A342-7FA9E48F05E5}" destId="{9C62340A-2CB0-4722-9A86-678FBF79A64A}" srcOrd="1" destOrd="0" presId="urn:microsoft.com/office/officeart/2016/7/layout/HorizontalActionList"/>
    <dgm:cxn modelId="{78A73F04-00DA-4C21-AA1C-A4553F456AB3}" type="presParOf" srcId="{CBED0FE8-7532-47AF-A880-34845E5F5855}" destId="{9029909F-07AC-47F1-8E6A-1A8A936479F3}" srcOrd="1" destOrd="0" presId="urn:microsoft.com/office/officeart/2016/7/layout/HorizontalActionList"/>
    <dgm:cxn modelId="{ED20B30E-0C8B-4953-B1F9-FB40B2577399}" type="presParOf" srcId="{CBED0FE8-7532-47AF-A880-34845E5F5855}" destId="{F44FCA99-EF9A-43F3-AB89-F883F3FBCC94}" srcOrd="2" destOrd="0" presId="urn:microsoft.com/office/officeart/2016/7/layout/HorizontalActionList"/>
    <dgm:cxn modelId="{C1AF8631-1EBF-4203-9015-CE3CF8930994}" type="presParOf" srcId="{F44FCA99-EF9A-43F3-AB89-F883F3FBCC94}" destId="{9740DD4D-B81C-455F-8605-6F71573C2482}" srcOrd="0" destOrd="0" presId="urn:microsoft.com/office/officeart/2016/7/layout/HorizontalActionList"/>
    <dgm:cxn modelId="{F60E0DDE-64F3-4F10-96F0-26A5CD079CE5}" type="presParOf" srcId="{F44FCA99-EF9A-43F3-AB89-F883F3FBCC94}" destId="{F3F746AF-0123-45D2-A123-F2C8FA69590C}" srcOrd="1" destOrd="0" presId="urn:microsoft.com/office/officeart/2016/7/layout/HorizontalActionList"/>
    <dgm:cxn modelId="{9CAC198A-812B-4C69-82A5-4C21903D9E24}" type="presParOf" srcId="{CBED0FE8-7532-47AF-A880-34845E5F5855}" destId="{E45CFAC7-FDED-4280-A816-720693584B4E}" srcOrd="3" destOrd="0" presId="urn:microsoft.com/office/officeart/2016/7/layout/HorizontalActionList"/>
    <dgm:cxn modelId="{7FD5FCBA-65F7-4307-BEE6-E6A9D4436FBF}" type="presParOf" srcId="{CBED0FE8-7532-47AF-A880-34845E5F5855}" destId="{DE244AC5-EC89-438E-B6EF-38959FEF14F4}" srcOrd="4" destOrd="0" presId="urn:microsoft.com/office/officeart/2016/7/layout/HorizontalActionList"/>
    <dgm:cxn modelId="{31E60EEB-E962-4DC1-AEEE-E10EEBBC05F7}" type="presParOf" srcId="{DE244AC5-EC89-438E-B6EF-38959FEF14F4}" destId="{03054FFB-1FBC-4542-9232-15D883F4B4CB}" srcOrd="0" destOrd="0" presId="urn:microsoft.com/office/officeart/2016/7/layout/HorizontalActionList"/>
    <dgm:cxn modelId="{30BFDAB5-A161-4901-85F4-E20C702B861C}" type="presParOf" srcId="{DE244AC5-EC89-438E-B6EF-38959FEF14F4}" destId="{BE8FE81E-9EF6-4AAD-9B84-1CBF3E7E9633}" srcOrd="1" destOrd="0" presId="urn:microsoft.com/office/officeart/2016/7/layout/HorizontalActionList"/>
    <dgm:cxn modelId="{197B60F6-87D0-4887-880B-E6D15E3A49C8}" type="presParOf" srcId="{CBED0FE8-7532-47AF-A880-34845E5F5855}" destId="{6BF80F8C-D2E4-4162-A565-75B575EBD1E1}" srcOrd="5" destOrd="0" presId="urn:microsoft.com/office/officeart/2016/7/layout/HorizontalActionList"/>
    <dgm:cxn modelId="{1C266C17-0B9B-4F35-BFC8-E891076AE542}" type="presParOf" srcId="{CBED0FE8-7532-47AF-A880-34845E5F5855}" destId="{D8B2F8FA-5606-4FFE-BF1D-BC7B033EAE63}" srcOrd="6" destOrd="0" presId="urn:microsoft.com/office/officeart/2016/7/layout/HorizontalActionList"/>
    <dgm:cxn modelId="{EA454F59-ABDE-488B-AC3F-B12970AB91AA}" type="presParOf" srcId="{D8B2F8FA-5606-4FFE-BF1D-BC7B033EAE63}" destId="{84422AA3-9080-4AC9-BD14-4F1D3874FEDF}" srcOrd="0" destOrd="0" presId="urn:microsoft.com/office/officeart/2016/7/layout/HorizontalActionList"/>
    <dgm:cxn modelId="{395E7484-E706-46D7-B580-24142053EDF9}" type="presParOf" srcId="{D8B2F8FA-5606-4FFE-BF1D-BC7B033EAE63}" destId="{15460D42-1151-4C34-9E73-14B6EFA8F351}" srcOrd="1" destOrd="0" presId="urn:microsoft.com/office/officeart/2016/7/layout/HorizontalActionList"/>
    <dgm:cxn modelId="{1766BF1B-D544-40A7-8DCB-699A125000DC}" type="presParOf" srcId="{CBED0FE8-7532-47AF-A880-34845E5F5855}" destId="{69648949-A217-45FE-A89A-BFDF6DA64B01}" srcOrd="7" destOrd="0" presId="urn:microsoft.com/office/officeart/2016/7/layout/HorizontalActionList"/>
    <dgm:cxn modelId="{9A7DD37C-BCF2-4B64-B036-324AA6DD40F6}" type="presParOf" srcId="{CBED0FE8-7532-47AF-A880-34845E5F5855}" destId="{D5233DA0-94CA-4413-9FE4-CB67748C8E22}" srcOrd="8" destOrd="0" presId="urn:microsoft.com/office/officeart/2016/7/layout/HorizontalActionList"/>
    <dgm:cxn modelId="{8CE2124E-A901-4B87-90F3-8FA3D34E2DC0}" type="presParOf" srcId="{D5233DA0-94CA-4413-9FE4-CB67748C8E22}" destId="{437994E7-EAED-4349-9DFB-C633242AFC9B}" srcOrd="0" destOrd="0" presId="urn:microsoft.com/office/officeart/2016/7/layout/HorizontalActionList"/>
    <dgm:cxn modelId="{E7BC4866-07E8-4382-B226-C5009D2A27EF}" type="presParOf" srcId="{D5233DA0-94CA-4413-9FE4-CB67748C8E22}" destId="{8A08E8A4-8CBC-4ABF-8222-5FABDF7AFED0}" srcOrd="1" destOrd="0" presId="urn:microsoft.com/office/officeart/2016/7/layout/HorizontalActionList"/>
    <dgm:cxn modelId="{F1A35CFC-6900-4CE6-B338-2FDC984677F4}" type="presParOf" srcId="{CBED0FE8-7532-47AF-A880-34845E5F5855}" destId="{DDF49EB7-FEB0-4FEC-8C1F-DA3124AB3D58}" srcOrd="9" destOrd="0" presId="urn:microsoft.com/office/officeart/2016/7/layout/HorizontalActionList"/>
    <dgm:cxn modelId="{BB4DE95D-202C-4FC1-8372-0C98325914FA}" type="presParOf" srcId="{CBED0FE8-7532-47AF-A880-34845E5F5855}" destId="{5492A109-3344-41FD-A22C-7EF638A3A2A0}" srcOrd="10" destOrd="0" presId="urn:microsoft.com/office/officeart/2016/7/layout/HorizontalActionList"/>
    <dgm:cxn modelId="{76F60E80-858B-4DC7-B427-1EA83C87337F}" type="presParOf" srcId="{5492A109-3344-41FD-A22C-7EF638A3A2A0}" destId="{CD7AC98F-185B-46A6-B035-3D3F9C693273}" srcOrd="0" destOrd="0" presId="urn:microsoft.com/office/officeart/2016/7/layout/HorizontalActionList"/>
    <dgm:cxn modelId="{76707A64-AE96-4761-87E0-791E9AB19576}" type="presParOf" srcId="{5492A109-3344-41FD-A22C-7EF638A3A2A0}" destId="{28398167-3DF7-461F-BF9F-9480E019A611}" srcOrd="1" destOrd="0" presId="urn:microsoft.com/office/officeart/2016/7/layout/HorizontalActionList"/>
    <dgm:cxn modelId="{542A4BA8-B586-455E-A2BC-7F2296BA431E}" type="presParOf" srcId="{CBED0FE8-7532-47AF-A880-34845E5F5855}" destId="{D4D714F0-2D9D-4479-8D14-93FD3EA92E69}" srcOrd="11" destOrd="0" presId="urn:microsoft.com/office/officeart/2016/7/layout/HorizontalActionList"/>
    <dgm:cxn modelId="{5CF287D0-DB59-44D1-8E00-5FE62ACF01CC}" type="presParOf" srcId="{CBED0FE8-7532-47AF-A880-34845E5F5855}" destId="{FFA610FC-00D8-4600-B804-94F23B5D241E}" srcOrd="12" destOrd="0" presId="urn:microsoft.com/office/officeart/2016/7/layout/HorizontalActionList"/>
    <dgm:cxn modelId="{68417EB7-6114-48F9-A6DC-A3837D04F663}" type="presParOf" srcId="{FFA610FC-00D8-4600-B804-94F23B5D241E}" destId="{A1209771-D2BA-42A2-8C56-899EEBBFE817}" srcOrd="0" destOrd="0" presId="urn:microsoft.com/office/officeart/2016/7/layout/HorizontalActionList"/>
    <dgm:cxn modelId="{51C04E0B-8304-41E2-8E0B-553EEA8E5FFC}" type="presParOf" srcId="{FFA610FC-00D8-4600-B804-94F23B5D241E}" destId="{F3B56FBE-BE47-4379-976E-BC83EDE2344B}"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C85CB-A565-49EC-A99A-AF19CD866965}"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0127093A-1B4A-4E47-80E4-96CC5B31BD15}">
      <dgm:prSet/>
      <dgm:spPr/>
      <dgm:t>
        <a:bodyPr/>
        <a:lstStyle/>
        <a:p>
          <a:r>
            <a:rPr lang="en-US" b="0" i="0" baseline="0"/>
            <a:t>Chronic disease (diabetes, renal disease)</a:t>
          </a:r>
          <a:r>
            <a:rPr lang="en-US" b="0" i="0"/>
            <a:t>​</a:t>
          </a:r>
          <a:endParaRPr lang="en-US"/>
        </a:p>
      </dgm:t>
    </dgm:pt>
    <dgm:pt modelId="{70C70EC3-A32C-4E6C-9F0B-A7F3969E1B54}" type="parTrans" cxnId="{23BC61A1-914B-451E-AA3D-CD63A77C6570}">
      <dgm:prSet/>
      <dgm:spPr/>
      <dgm:t>
        <a:bodyPr/>
        <a:lstStyle/>
        <a:p>
          <a:endParaRPr lang="en-US"/>
        </a:p>
      </dgm:t>
    </dgm:pt>
    <dgm:pt modelId="{54C41729-B6B6-442A-8520-5E85187F3A2F}" type="sibTrans" cxnId="{23BC61A1-914B-451E-AA3D-CD63A77C6570}">
      <dgm:prSet/>
      <dgm:spPr/>
      <dgm:t>
        <a:bodyPr/>
        <a:lstStyle/>
        <a:p>
          <a:endParaRPr lang="en-US"/>
        </a:p>
      </dgm:t>
    </dgm:pt>
    <dgm:pt modelId="{F4856994-5EB4-4A9A-9356-B47C5B272946}">
      <dgm:prSet/>
      <dgm:spPr/>
      <dgm:t>
        <a:bodyPr/>
        <a:lstStyle/>
        <a:p>
          <a:r>
            <a:rPr lang="en-US" b="0" i="0" baseline="0"/>
            <a:t>Recent surgery or hospitalization</a:t>
          </a:r>
          <a:r>
            <a:rPr lang="en-US" b="0" i="0"/>
            <a:t>​</a:t>
          </a:r>
          <a:endParaRPr lang="en-US"/>
        </a:p>
      </dgm:t>
    </dgm:pt>
    <dgm:pt modelId="{783D5D3E-2F51-42F9-9097-644279598C0D}" type="parTrans" cxnId="{95DCED9B-2FCD-4847-8335-766694F790FC}">
      <dgm:prSet/>
      <dgm:spPr/>
      <dgm:t>
        <a:bodyPr/>
        <a:lstStyle/>
        <a:p>
          <a:endParaRPr lang="en-US"/>
        </a:p>
      </dgm:t>
    </dgm:pt>
    <dgm:pt modelId="{6BAAFDFE-CB20-4CF7-9625-07870CAFE52F}" type="sibTrans" cxnId="{95DCED9B-2FCD-4847-8335-766694F790FC}">
      <dgm:prSet/>
      <dgm:spPr/>
      <dgm:t>
        <a:bodyPr/>
        <a:lstStyle/>
        <a:p>
          <a:endParaRPr lang="en-US"/>
        </a:p>
      </dgm:t>
    </dgm:pt>
    <dgm:pt modelId="{48755F45-C3E1-4976-88F7-F8F5D42B1773}">
      <dgm:prSet/>
      <dgm:spPr/>
      <dgm:t>
        <a:bodyPr/>
        <a:lstStyle/>
        <a:p>
          <a:r>
            <a:rPr lang="en-US" b="0" i="0" baseline="0"/>
            <a:t>Indwelling devices (catheters, lines)</a:t>
          </a:r>
          <a:r>
            <a:rPr lang="en-US" b="0" i="0"/>
            <a:t>​</a:t>
          </a:r>
          <a:endParaRPr lang="en-US"/>
        </a:p>
      </dgm:t>
    </dgm:pt>
    <dgm:pt modelId="{E6EF6D7A-7E39-48C9-A58E-C167B050B72F}" type="parTrans" cxnId="{8F1FB6B5-97BA-4E15-B718-482B8CD7BB9D}">
      <dgm:prSet/>
      <dgm:spPr/>
      <dgm:t>
        <a:bodyPr/>
        <a:lstStyle/>
        <a:p>
          <a:endParaRPr lang="en-US"/>
        </a:p>
      </dgm:t>
    </dgm:pt>
    <dgm:pt modelId="{B4611E9B-C106-4FC4-8547-56E976E512BE}" type="sibTrans" cxnId="{8F1FB6B5-97BA-4E15-B718-482B8CD7BB9D}">
      <dgm:prSet/>
      <dgm:spPr/>
      <dgm:t>
        <a:bodyPr/>
        <a:lstStyle/>
        <a:p>
          <a:endParaRPr lang="en-US"/>
        </a:p>
      </dgm:t>
    </dgm:pt>
    <dgm:pt modelId="{21CA21EF-2B32-43FD-9EB1-1A2A807F0888}">
      <dgm:prSet/>
      <dgm:spPr/>
      <dgm:t>
        <a:bodyPr/>
        <a:lstStyle/>
        <a:p>
          <a:r>
            <a:rPr lang="en-US" b="0" i="0" baseline="0"/>
            <a:t>Immunosuppression</a:t>
          </a:r>
          <a:r>
            <a:rPr lang="en-US" b="0" i="0"/>
            <a:t>​</a:t>
          </a:r>
          <a:endParaRPr lang="en-US"/>
        </a:p>
      </dgm:t>
    </dgm:pt>
    <dgm:pt modelId="{558D8B2F-B0C8-42EB-9560-E5192DE5FBA0}" type="parTrans" cxnId="{8449139D-D0EF-4C68-BD35-6CAE9FCCA016}">
      <dgm:prSet/>
      <dgm:spPr/>
      <dgm:t>
        <a:bodyPr/>
        <a:lstStyle/>
        <a:p>
          <a:endParaRPr lang="en-US"/>
        </a:p>
      </dgm:t>
    </dgm:pt>
    <dgm:pt modelId="{6EB6E50D-67B5-47A4-83A4-66DDFE603F31}" type="sibTrans" cxnId="{8449139D-D0EF-4C68-BD35-6CAE9FCCA016}">
      <dgm:prSet/>
      <dgm:spPr/>
      <dgm:t>
        <a:bodyPr/>
        <a:lstStyle/>
        <a:p>
          <a:endParaRPr lang="en-US"/>
        </a:p>
      </dgm:t>
    </dgm:pt>
    <dgm:pt modelId="{F2EE9A54-3278-42D7-9E23-C81488A550CF}">
      <dgm:prSet/>
      <dgm:spPr/>
      <dgm:t>
        <a:bodyPr/>
        <a:lstStyle/>
        <a:p>
          <a:r>
            <a:rPr lang="en-US" b="0" i="0" baseline="0"/>
            <a:t>Babies under 3 months</a:t>
          </a:r>
          <a:endParaRPr lang="en-US"/>
        </a:p>
      </dgm:t>
    </dgm:pt>
    <dgm:pt modelId="{0957DF32-147A-48A3-AE7D-934ACF9E7B32}" type="parTrans" cxnId="{9E35057F-394C-4E71-81F4-4AAB0529FA3B}">
      <dgm:prSet/>
      <dgm:spPr/>
      <dgm:t>
        <a:bodyPr/>
        <a:lstStyle/>
        <a:p>
          <a:endParaRPr lang="en-US"/>
        </a:p>
      </dgm:t>
    </dgm:pt>
    <dgm:pt modelId="{17B17C69-BD6B-4321-8545-EBE56ED1435A}" type="sibTrans" cxnId="{9E35057F-394C-4E71-81F4-4AAB0529FA3B}">
      <dgm:prSet/>
      <dgm:spPr/>
      <dgm:t>
        <a:bodyPr/>
        <a:lstStyle/>
        <a:p>
          <a:endParaRPr lang="en-US"/>
        </a:p>
      </dgm:t>
    </dgm:pt>
    <dgm:pt modelId="{DE490BF9-7153-463D-88C2-F973B806FEAC}" type="pres">
      <dgm:prSet presAssocID="{F55C85CB-A565-49EC-A99A-AF19CD866965}" presName="root" presStyleCnt="0">
        <dgm:presLayoutVars>
          <dgm:dir/>
          <dgm:resizeHandles val="exact"/>
        </dgm:presLayoutVars>
      </dgm:prSet>
      <dgm:spPr/>
    </dgm:pt>
    <dgm:pt modelId="{35D90AE8-66F2-4C48-9A0E-9AD30AB63E4E}" type="pres">
      <dgm:prSet presAssocID="{0127093A-1B4A-4E47-80E4-96CC5B31BD15}" presName="compNode" presStyleCnt="0"/>
      <dgm:spPr/>
    </dgm:pt>
    <dgm:pt modelId="{EC5424F6-7DF9-4E12-A2BE-6AFD15CFF09F}" type="pres">
      <dgm:prSet presAssocID="{0127093A-1B4A-4E47-80E4-96CC5B31BD15}" presName="bgRect" presStyleLbl="bgShp" presStyleIdx="0" presStyleCnt="5"/>
      <dgm:spPr/>
    </dgm:pt>
    <dgm:pt modelId="{7879AA2E-E31B-4749-8834-54EF95FAFD14}" type="pres">
      <dgm:prSet presAssocID="{0127093A-1B4A-4E47-80E4-96CC5B31BD15}"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Kidney"/>
        </a:ext>
      </dgm:extLst>
    </dgm:pt>
    <dgm:pt modelId="{27A21E64-DDBF-4508-B9A4-A0D0EA2E5AC6}" type="pres">
      <dgm:prSet presAssocID="{0127093A-1B4A-4E47-80E4-96CC5B31BD15}" presName="spaceRect" presStyleCnt="0"/>
      <dgm:spPr/>
    </dgm:pt>
    <dgm:pt modelId="{318629A7-2236-4800-AC75-55D99B2830F0}" type="pres">
      <dgm:prSet presAssocID="{0127093A-1B4A-4E47-80E4-96CC5B31BD15}" presName="parTx" presStyleLbl="revTx" presStyleIdx="0" presStyleCnt="5">
        <dgm:presLayoutVars>
          <dgm:chMax val="0"/>
          <dgm:chPref val="0"/>
        </dgm:presLayoutVars>
      </dgm:prSet>
      <dgm:spPr/>
    </dgm:pt>
    <dgm:pt modelId="{41CE9095-BCEC-412E-80D3-6CA7FE5AFF02}" type="pres">
      <dgm:prSet presAssocID="{54C41729-B6B6-442A-8520-5E85187F3A2F}" presName="sibTrans" presStyleCnt="0"/>
      <dgm:spPr/>
    </dgm:pt>
    <dgm:pt modelId="{41736351-6F8D-4F69-A6E4-42B651CB3631}" type="pres">
      <dgm:prSet presAssocID="{F4856994-5EB4-4A9A-9356-B47C5B272946}" presName="compNode" presStyleCnt="0"/>
      <dgm:spPr/>
    </dgm:pt>
    <dgm:pt modelId="{E1008CA8-6E73-4F97-B3CC-19AC1D320BFD}" type="pres">
      <dgm:prSet presAssocID="{F4856994-5EB4-4A9A-9356-B47C5B272946}" presName="bgRect" presStyleLbl="bgShp" presStyleIdx="1" presStyleCnt="5"/>
      <dgm:spPr/>
    </dgm:pt>
    <dgm:pt modelId="{514B24D9-3ED7-4CC9-8A04-ABADDD377D7D}" type="pres">
      <dgm:prSet presAssocID="{F4856994-5EB4-4A9A-9356-B47C5B272946}"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022EF069-0016-494B-8CE7-61C533458475}" type="pres">
      <dgm:prSet presAssocID="{F4856994-5EB4-4A9A-9356-B47C5B272946}" presName="spaceRect" presStyleCnt="0"/>
      <dgm:spPr/>
    </dgm:pt>
    <dgm:pt modelId="{59F0AD59-6E07-435B-A24F-AC25B2BC9C76}" type="pres">
      <dgm:prSet presAssocID="{F4856994-5EB4-4A9A-9356-B47C5B272946}" presName="parTx" presStyleLbl="revTx" presStyleIdx="1" presStyleCnt="5">
        <dgm:presLayoutVars>
          <dgm:chMax val="0"/>
          <dgm:chPref val="0"/>
        </dgm:presLayoutVars>
      </dgm:prSet>
      <dgm:spPr/>
    </dgm:pt>
    <dgm:pt modelId="{37036AE8-3E48-4C32-A94F-1D489ACF6117}" type="pres">
      <dgm:prSet presAssocID="{6BAAFDFE-CB20-4CF7-9625-07870CAFE52F}" presName="sibTrans" presStyleCnt="0"/>
      <dgm:spPr/>
    </dgm:pt>
    <dgm:pt modelId="{9B3EC0D2-DBEA-40B2-8905-ACE8BC726A2E}" type="pres">
      <dgm:prSet presAssocID="{48755F45-C3E1-4976-88F7-F8F5D42B1773}" presName="compNode" presStyleCnt="0"/>
      <dgm:spPr/>
    </dgm:pt>
    <dgm:pt modelId="{538CAFF2-D333-448C-BB29-7698B69AFC16}" type="pres">
      <dgm:prSet presAssocID="{48755F45-C3E1-4976-88F7-F8F5D42B1773}" presName="bgRect" presStyleLbl="bgShp" presStyleIdx="2" presStyleCnt="5"/>
      <dgm:spPr/>
    </dgm:pt>
    <dgm:pt modelId="{9B5E19E2-20E3-4985-8462-BA9705A0277B}" type="pres">
      <dgm:prSet presAssocID="{48755F45-C3E1-4976-88F7-F8F5D42B177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V"/>
        </a:ext>
      </dgm:extLst>
    </dgm:pt>
    <dgm:pt modelId="{A0173866-F305-4AF3-B8F9-0139E1A6856B}" type="pres">
      <dgm:prSet presAssocID="{48755F45-C3E1-4976-88F7-F8F5D42B1773}" presName="spaceRect" presStyleCnt="0"/>
      <dgm:spPr/>
    </dgm:pt>
    <dgm:pt modelId="{0502E72C-596F-4C7B-87FC-47B5AA2B4D00}" type="pres">
      <dgm:prSet presAssocID="{48755F45-C3E1-4976-88F7-F8F5D42B1773}" presName="parTx" presStyleLbl="revTx" presStyleIdx="2" presStyleCnt="5">
        <dgm:presLayoutVars>
          <dgm:chMax val="0"/>
          <dgm:chPref val="0"/>
        </dgm:presLayoutVars>
      </dgm:prSet>
      <dgm:spPr/>
    </dgm:pt>
    <dgm:pt modelId="{63EE1D38-8FEB-4FF7-86BB-C58D79EBA7F1}" type="pres">
      <dgm:prSet presAssocID="{B4611E9B-C106-4FC4-8547-56E976E512BE}" presName="sibTrans" presStyleCnt="0"/>
      <dgm:spPr/>
    </dgm:pt>
    <dgm:pt modelId="{0E2C1765-53F0-498B-82B1-410C639196B3}" type="pres">
      <dgm:prSet presAssocID="{21CA21EF-2B32-43FD-9EB1-1A2A807F0888}" presName="compNode" presStyleCnt="0"/>
      <dgm:spPr/>
    </dgm:pt>
    <dgm:pt modelId="{C9CC5FC3-5901-49E2-A6C5-BC73DDAA132E}" type="pres">
      <dgm:prSet presAssocID="{21CA21EF-2B32-43FD-9EB1-1A2A807F0888}" presName="bgRect" presStyleLbl="bgShp" presStyleIdx="3" presStyleCnt="5"/>
      <dgm:spPr/>
    </dgm:pt>
    <dgm:pt modelId="{872A9EDB-F1DC-4751-9BA5-BC37EE07CDF7}" type="pres">
      <dgm:prSet presAssocID="{21CA21EF-2B32-43FD-9EB1-1A2A807F0888}"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33D9BED0-6EE1-4CE0-A85D-5B7892D50602}" type="pres">
      <dgm:prSet presAssocID="{21CA21EF-2B32-43FD-9EB1-1A2A807F0888}" presName="spaceRect" presStyleCnt="0"/>
      <dgm:spPr/>
    </dgm:pt>
    <dgm:pt modelId="{04CCA222-545F-425C-B10E-BC3AEA660107}" type="pres">
      <dgm:prSet presAssocID="{21CA21EF-2B32-43FD-9EB1-1A2A807F0888}" presName="parTx" presStyleLbl="revTx" presStyleIdx="3" presStyleCnt="5">
        <dgm:presLayoutVars>
          <dgm:chMax val="0"/>
          <dgm:chPref val="0"/>
        </dgm:presLayoutVars>
      </dgm:prSet>
      <dgm:spPr/>
    </dgm:pt>
    <dgm:pt modelId="{36905F78-B032-4043-9868-08698C545B25}" type="pres">
      <dgm:prSet presAssocID="{6EB6E50D-67B5-47A4-83A4-66DDFE603F31}" presName="sibTrans" presStyleCnt="0"/>
      <dgm:spPr/>
    </dgm:pt>
    <dgm:pt modelId="{5B488831-68C2-4A24-AF15-6E43EA27B958}" type="pres">
      <dgm:prSet presAssocID="{F2EE9A54-3278-42D7-9E23-C81488A550CF}" presName="compNode" presStyleCnt="0"/>
      <dgm:spPr/>
    </dgm:pt>
    <dgm:pt modelId="{078F117F-47E4-491D-A207-989FB084EFE1}" type="pres">
      <dgm:prSet presAssocID="{F2EE9A54-3278-42D7-9E23-C81488A550CF}" presName="bgRect" presStyleLbl="bgShp" presStyleIdx="4" presStyleCnt="5"/>
      <dgm:spPr/>
    </dgm:pt>
    <dgm:pt modelId="{BBA44BE3-F432-46C8-8F98-E60CB1C89586}" type="pres">
      <dgm:prSet presAssocID="{F2EE9A54-3278-42D7-9E23-C81488A550CF}"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rib"/>
        </a:ext>
      </dgm:extLst>
    </dgm:pt>
    <dgm:pt modelId="{4D544901-8EC5-45A8-9EDC-8EF8DB082972}" type="pres">
      <dgm:prSet presAssocID="{F2EE9A54-3278-42D7-9E23-C81488A550CF}" presName="spaceRect" presStyleCnt="0"/>
      <dgm:spPr/>
    </dgm:pt>
    <dgm:pt modelId="{CEB6505A-A1D1-4F8D-8EB0-3D6DA525F7D6}" type="pres">
      <dgm:prSet presAssocID="{F2EE9A54-3278-42D7-9E23-C81488A550CF}" presName="parTx" presStyleLbl="revTx" presStyleIdx="4" presStyleCnt="5">
        <dgm:presLayoutVars>
          <dgm:chMax val="0"/>
          <dgm:chPref val="0"/>
        </dgm:presLayoutVars>
      </dgm:prSet>
      <dgm:spPr/>
    </dgm:pt>
  </dgm:ptLst>
  <dgm:cxnLst>
    <dgm:cxn modelId="{6DA93502-5ADB-4CE5-B641-16A40B78E3B6}" type="presOf" srcId="{21CA21EF-2B32-43FD-9EB1-1A2A807F0888}" destId="{04CCA222-545F-425C-B10E-BC3AEA660107}" srcOrd="0" destOrd="0" presId="urn:microsoft.com/office/officeart/2018/2/layout/IconVerticalSolidList"/>
    <dgm:cxn modelId="{C0CF9F2F-3766-4938-944F-DC604C234D00}" type="presOf" srcId="{48755F45-C3E1-4976-88F7-F8F5D42B1773}" destId="{0502E72C-596F-4C7B-87FC-47B5AA2B4D00}" srcOrd="0" destOrd="0" presId="urn:microsoft.com/office/officeart/2018/2/layout/IconVerticalSolidList"/>
    <dgm:cxn modelId="{1C11FE5C-4DFE-46E2-9D1F-BB501F4F07F5}" type="presOf" srcId="{F2EE9A54-3278-42D7-9E23-C81488A550CF}" destId="{CEB6505A-A1D1-4F8D-8EB0-3D6DA525F7D6}" srcOrd="0" destOrd="0" presId="urn:microsoft.com/office/officeart/2018/2/layout/IconVerticalSolidList"/>
    <dgm:cxn modelId="{47A9306E-E1A2-48CE-8DB5-2C8DE315443F}" type="presOf" srcId="{F4856994-5EB4-4A9A-9356-B47C5B272946}" destId="{59F0AD59-6E07-435B-A24F-AC25B2BC9C76}" srcOrd="0" destOrd="0" presId="urn:microsoft.com/office/officeart/2018/2/layout/IconVerticalSolidList"/>
    <dgm:cxn modelId="{9E35057F-394C-4E71-81F4-4AAB0529FA3B}" srcId="{F55C85CB-A565-49EC-A99A-AF19CD866965}" destId="{F2EE9A54-3278-42D7-9E23-C81488A550CF}" srcOrd="4" destOrd="0" parTransId="{0957DF32-147A-48A3-AE7D-934ACF9E7B32}" sibTransId="{17B17C69-BD6B-4321-8545-EBE56ED1435A}"/>
    <dgm:cxn modelId="{AEBD748F-C30F-4A4C-8A1A-CD0C34481EB9}" type="presOf" srcId="{0127093A-1B4A-4E47-80E4-96CC5B31BD15}" destId="{318629A7-2236-4800-AC75-55D99B2830F0}" srcOrd="0" destOrd="0" presId="urn:microsoft.com/office/officeart/2018/2/layout/IconVerticalSolidList"/>
    <dgm:cxn modelId="{95DCED9B-2FCD-4847-8335-766694F790FC}" srcId="{F55C85CB-A565-49EC-A99A-AF19CD866965}" destId="{F4856994-5EB4-4A9A-9356-B47C5B272946}" srcOrd="1" destOrd="0" parTransId="{783D5D3E-2F51-42F9-9097-644279598C0D}" sibTransId="{6BAAFDFE-CB20-4CF7-9625-07870CAFE52F}"/>
    <dgm:cxn modelId="{8449139D-D0EF-4C68-BD35-6CAE9FCCA016}" srcId="{F55C85CB-A565-49EC-A99A-AF19CD866965}" destId="{21CA21EF-2B32-43FD-9EB1-1A2A807F0888}" srcOrd="3" destOrd="0" parTransId="{558D8B2F-B0C8-42EB-9560-E5192DE5FBA0}" sibTransId="{6EB6E50D-67B5-47A4-83A4-66DDFE603F31}"/>
    <dgm:cxn modelId="{23BC61A1-914B-451E-AA3D-CD63A77C6570}" srcId="{F55C85CB-A565-49EC-A99A-AF19CD866965}" destId="{0127093A-1B4A-4E47-80E4-96CC5B31BD15}" srcOrd="0" destOrd="0" parTransId="{70C70EC3-A32C-4E6C-9F0B-A7F3969E1B54}" sibTransId="{54C41729-B6B6-442A-8520-5E85187F3A2F}"/>
    <dgm:cxn modelId="{8F1FB6B5-97BA-4E15-B718-482B8CD7BB9D}" srcId="{F55C85CB-A565-49EC-A99A-AF19CD866965}" destId="{48755F45-C3E1-4976-88F7-F8F5D42B1773}" srcOrd="2" destOrd="0" parTransId="{E6EF6D7A-7E39-48C9-A58E-C167B050B72F}" sibTransId="{B4611E9B-C106-4FC4-8547-56E976E512BE}"/>
    <dgm:cxn modelId="{902BA0C3-C207-4AF8-B9EC-5EF67683B1EA}" type="presOf" srcId="{F55C85CB-A565-49EC-A99A-AF19CD866965}" destId="{DE490BF9-7153-463D-88C2-F973B806FEAC}" srcOrd="0" destOrd="0" presId="urn:microsoft.com/office/officeart/2018/2/layout/IconVerticalSolidList"/>
    <dgm:cxn modelId="{516DE8E8-6F8E-43DB-8538-7441BB06C606}" type="presParOf" srcId="{DE490BF9-7153-463D-88C2-F973B806FEAC}" destId="{35D90AE8-66F2-4C48-9A0E-9AD30AB63E4E}" srcOrd="0" destOrd="0" presId="urn:microsoft.com/office/officeart/2018/2/layout/IconVerticalSolidList"/>
    <dgm:cxn modelId="{F8816B19-ECEB-4CF6-AECA-E545A5DB9B33}" type="presParOf" srcId="{35D90AE8-66F2-4C48-9A0E-9AD30AB63E4E}" destId="{EC5424F6-7DF9-4E12-A2BE-6AFD15CFF09F}" srcOrd="0" destOrd="0" presId="urn:microsoft.com/office/officeart/2018/2/layout/IconVerticalSolidList"/>
    <dgm:cxn modelId="{8D57C11B-E706-430A-8AEF-5C8C1A26F678}" type="presParOf" srcId="{35D90AE8-66F2-4C48-9A0E-9AD30AB63E4E}" destId="{7879AA2E-E31B-4749-8834-54EF95FAFD14}" srcOrd="1" destOrd="0" presId="urn:microsoft.com/office/officeart/2018/2/layout/IconVerticalSolidList"/>
    <dgm:cxn modelId="{D4E48217-1EA6-4338-8EE5-4E9B9EE9F18C}" type="presParOf" srcId="{35D90AE8-66F2-4C48-9A0E-9AD30AB63E4E}" destId="{27A21E64-DDBF-4508-B9A4-A0D0EA2E5AC6}" srcOrd="2" destOrd="0" presId="urn:microsoft.com/office/officeart/2018/2/layout/IconVerticalSolidList"/>
    <dgm:cxn modelId="{3B91D0F0-E2AD-4BAF-940B-1BD3F636D07E}" type="presParOf" srcId="{35D90AE8-66F2-4C48-9A0E-9AD30AB63E4E}" destId="{318629A7-2236-4800-AC75-55D99B2830F0}" srcOrd="3" destOrd="0" presId="urn:microsoft.com/office/officeart/2018/2/layout/IconVerticalSolidList"/>
    <dgm:cxn modelId="{7195B465-F251-429E-970C-B33BBCA4CAAB}" type="presParOf" srcId="{DE490BF9-7153-463D-88C2-F973B806FEAC}" destId="{41CE9095-BCEC-412E-80D3-6CA7FE5AFF02}" srcOrd="1" destOrd="0" presId="urn:microsoft.com/office/officeart/2018/2/layout/IconVerticalSolidList"/>
    <dgm:cxn modelId="{BA2C3182-EFF6-44B9-AF55-9D92D7041E92}" type="presParOf" srcId="{DE490BF9-7153-463D-88C2-F973B806FEAC}" destId="{41736351-6F8D-4F69-A6E4-42B651CB3631}" srcOrd="2" destOrd="0" presId="urn:microsoft.com/office/officeart/2018/2/layout/IconVerticalSolidList"/>
    <dgm:cxn modelId="{9A1FF6AC-CF76-4A4B-BADC-428D474925F6}" type="presParOf" srcId="{41736351-6F8D-4F69-A6E4-42B651CB3631}" destId="{E1008CA8-6E73-4F97-B3CC-19AC1D320BFD}" srcOrd="0" destOrd="0" presId="urn:microsoft.com/office/officeart/2018/2/layout/IconVerticalSolidList"/>
    <dgm:cxn modelId="{0E0FA675-3AF3-4602-B14E-6F03E4F0BA65}" type="presParOf" srcId="{41736351-6F8D-4F69-A6E4-42B651CB3631}" destId="{514B24D9-3ED7-4CC9-8A04-ABADDD377D7D}" srcOrd="1" destOrd="0" presId="urn:microsoft.com/office/officeart/2018/2/layout/IconVerticalSolidList"/>
    <dgm:cxn modelId="{7BE9AD1E-503F-4834-9FF6-E6C202335E1F}" type="presParOf" srcId="{41736351-6F8D-4F69-A6E4-42B651CB3631}" destId="{022EF069-0016-494B-8CE7-61C533458475}" srcOrd="2" destOrd="0" presId="urn:microsoft.com/office/officeart/2018/2/layout/IconVerticalSolidList"/>
    <dgm:cxn modelId="{AF06875D-6D2B-439C-8000-D0F78AE47275}" type="presParOf" srcId="{41736351-6F8D-4F69-A6E4-42B651CB3631}" destId="{59F0AD59-6E07-435B-A24F-AC25B2BC9C76}" srcOrd="3" destOrd="0" presId="urn:microsoft.com/office/officeart/2018/2/layout/IconVerticalSolidList"/>
    <dgm:cxn modelId="{CE5079D9-2C22-4A03-A4C1-0EF665AE35DF}" type="presParOf" srcId="{DE490BF9-7153-463D-88C2-F973B806FEAC}" destId="{37036AE8-3E48-4C32-A94F-1D489ACF6117}" srcOrd="3" destOrd="0" presId="urn:microsoft.com/office/officeart/2018/2/layout/IconVerticalSolidList"/>
    <dgm:cxn modelId="{153A34E5-899E-4C45-B5FA-39D8A354C111}" type="presParOf" srcId="{DE490BF9-7153-463D-88C2-F973B806FEAC}" destId="{9B3EC0D2-DBEA-40B2-8905-ACE8BC726A2E}" srcOrd="4" destOrd="0" presId="urn:microsoft.com/office/officeart/2018/2/layout/IconVerticalSolidList"/>
    <dgm:cxn modelId="{EEBFFAFF-6FC3-407F-BF30-C60C0F878B8D}" type="presParOf" srcId="{9B3EC0D2-DBEA-40B2-8905-ACE8BC726A2E}" destId="{538CAFF2-D333-448C-BB29-7698B69AFC16}" srcOrd="0" destOrd="0" presId="urn:microsoft.com/office/officeart/2018/2/layout/IconVerticalSolidList"/>
    <dgm:cxn modelId="{594DC10E-DF81-4A54-8256-1FCC085736AA}" type="presParOf" srcId="{9B3EC0D2-DBEA-40B2-8905-ACE8BC726A2E}" destId="{9B5E19E2-20E3-4985-8462-BA9705A0277B}" srcOrd="1" destOrd="0" presId="urn:microsoft.com/office/officeart/2018/2/layout/IconVerticalSolidList"/>
    <dgm:cxn modelId="{3CA26126-A529-4FE1-AB43-5412074862EA}" type="presParOf" srcId="{9B3EC0D2-DBEA-40B2-8905-ACE8BC726A2E}" destId="{A0173866-F305-4AF3-B8F9-0139E1A6856B}" srcOrd="2" destOrd="0" presId="urn:microsoft.com/office/officeart/2018/2/layout/IconVerticalSolidList"/>
    <dgm:cxn modelId="{8C9BC109-628E-493F-83A9-CAB376921BE1}" type="presParOf" srcId="{9B3EC0D2-DBEA-40B2-8905-ACE8BC726A2E}" destId="{0502E72C-596F-4C7B-87FC-47B5AA2B4D00}" srcOrd="3" destOrd="0" presId="urn:microsoft.com/office/officeart/2018/2/layout/IconVerticalSolidList"/>
    <dgm:cxn modelId="{4CFC5F5E-CBE8-4E51-962E-42F713446282}" type="presParOf" srcId="{DE490BF9-7153-463D-88C2-F973B806FEAC}" destId="{63EE1D38-8FEB-4FF7-86BB-C58D79EBA7F1}" srcOrd="5" destOrd="0" presId="urn:microsoft.com/office/officeart/2018/2/layout/IconVerticalSolidList"/>
    <dgm:cxn modelId="{7C3F3DCE-31A2-4F94-B211-C802EB0EFC81}" type="presParOf" srcId="{DE490BF9-7153-463D-88C2-F973B806FEAC}" destId="{0E2C1765-53F0-498B-82B1-410C639196B3}" srcOrd="6" destOrd="0" presId="urn:microsoft.com/office/officeart/2018/2/layout/IconVerticalSolidList"/>
    <dgm:cxn modelId="{0AFCD2CD-C9EE-494B-A36C-9B3C12749A71}" type="presParOf" srcId="{0E2C1765-53F0-498B-82B1-410C639196B3}" destId="{C9CC5FC3-5901-49E2-A6C5-BC73DDAA132E}" srcOrd="0" destOrd="0" presId="urn:microsoft.com/office/officeart/2018/2/layout/IconVerticalSolidList"/>
    <dgm:cxn modelId="{E1B20571-A0B5-46A3-8046-64A62291F120}" type="presParOf" srcId="{0E2C1765-53F0-498B-82B1-410C639196B3}" destId="{872A9EDB-F1DC-4751-9BA5-BC37EE07CDF7}" srcOrd="1" destOrd="0" presId="urn:microsoft.com/office/officeart/2018/2/layout/IconVerticalSolidList"/>
    <dgm:cxn modelId="{DFECAB72-3D74-4E25-8970-0F576DD6B4D4}" type="presParOf" srcId="{0E2C1765-53F0-498B-82B1-410C639196B3}" destId="{33D9BED0-6EE1-4CE0-A85D-5B7892D50602}" srcOrd="2" destOrd="0" presId="urn:microsoft.com/office/officeart/2018/2/layout/IconVerticalSolidList"/>
    <dgm:cxn modelId="{34ED824C-8CB8-4345-91F2-58A89079F3D4}" type="presParOf" srcId="{0E2C1765-53F0-498B-82B1-410C639196B3}" destId="{04CCA222-545F-425C-B10E-BC3AEA660107}" srcOrd="3" destOrd="0" presId="urn:microsoft.com/office/officeart/2018/2/layout/IconVerticalSolidList"/>
    <dgm:cxn modelId="{7C24EA65-9AFB-4942-B701-5C45AF78061B}" type="presParOf" srcId="{DE490BF9-7153-463D-88C2-F973B806FEAC}" destId="{36905F78-B032-4043-9868-08698C545B25}" srcOrd="7" destOrd="0" presId="urn:microsoft.com/office/officeart/2018/2/layout/IconVerticalSolidList"/>
    <dgm:cxn modelId="{B891DCAF-6882-4CF4-A5A4-8495FB2F6130}" type="presParOf" srcId="{DE490BF9-7153-463D-88C2-F973B806FEAC}" destId="{5B488831-68C2-4A24-AF15-6E43EA27B958}" srcOrd="8" destOrd="0" presId="urn:microsoft.com/office/officeart/2018/2/layout/IconVerticalSolidList"/>
    <dgm:cxn modelId="{26E41F07-CFF5-4FDE-8D45-5E718C30CE64}" type="presParOf" srcId="{5B488831-68C2-4A24-AF15-6E43EA27B958}" destId="{078F117F-47E4-491D-A207-989FB084EFE1}" srcOrd="0" destOrd="0" presId="urn:microsoft.com/office/officeart/2018/2/layout/IconVerticalSolidList"/>
    <dgm:cxn modelId="{09CD9656-5E27-4AC6-AF50-0D841175121F}" type="presParOf" srcId="{5B488831-68C2-4A24-AF15-6E43EA27B958}" destId="{BBA44BE3-F432-46C8-8F98-E60CB1C89586}" srcOrd="1" destOrd="0" presId="urn:microsoft.com/office/officeart/2018/2/layout/IconVerticalSolidList"/>
    <dgm:cxn modelId="{59231EF9-620D-48BD-AC8A-7EE751A2247C}" type="presParOf" srcId="{5B488831-68C2-4A24-AF15-6E43EA27B958}" destId="{4D544901-8EC5-45A8-9EDC-8EF8DB082972}" srcOrd="2" destOrd="0" presId="urn:microsoft.com/office/officeart/2018/2/layout/IconVerticalSolidList"/>
    <dgm:cxn modelId="{114E5723-1107-43A6-8B63-CACC1E53061D}" type="presParOf" srcId="{5B488831-68C2-4A24-AF15-6E43EA27B958}" destId="{CEB6505A-A1D1-4F8D-8EB0-3D6DA525F7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1B2AC-3327-4D16-B800-7CE6E1BC6DA2}"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D7BFBFA5-35B0-47D3-A792-AF387E5A4BCB}">
      <dgm:prSet/>
      <dgm:spPr/>
      <dgm:t>
        <a:bodyPr/>
        <a:lstStyle/>
        <a:p>
          <a:r>
            <a:rPr lang="en-US"/>
            <a:t>Clinical Insult</a:t>
          </a:r>
        </a:p>
      </dgm:t>
    </dgm:pt>
    <dgm:pt modelId="{E56BF476-5E75-4AD4-85B4-7CC11ED1983E}" type="parTrans" cxnId="{A98D7501-EF82-4783-9902-1ABBE826BB69}">
      <dgm:prSet/>
      <dgm:spPr/>
      <dgm:t>
        <a:bodyPr/>
        <a:lstStyle/>
        <a:p>
          <a:endParaRPr lang="en-US"/>
        </a:p>
      </dgm:t>
    </dgm:pt>
    <dgm:pt modelId="{6F569982-9627-47BD-A7E1-1EE244C0BE31}" type="sibTrans" cxnId="{A98D7501-EF82-4783-9902-1ABBE826BB69}">
      <dgm:prSet/>
      <dgm:spPr/>
      <dgm:t>
        <a:bodyPr/>
        <a:lstStyle/>
        <a:p>
          <a:endParaRPr lang="en-US"/>
        </a:p>
      </dgm:t>
    </dgm:pt>
    <dgm:pt modelId="{D92D3441-9D69-4472-A657-73B31716F8B9}">
      <dgm:prSet/>
      <dgm:spPr/>
      <dgm:t>
        <a:bodyPr/>
        <a:lstStyle/>
        <a:p>
          <a:r>
            <a:rPr lang="en-US"/>
            <a:t>Systemic Inflammatory Response </a:t>
          </a:r>
        </a:p>
      </dgm:t>
    </dgm:pt>
    <dgm:pt modelId="{8B6861F6-5CB0-4213-A56E-4B2EA416B829}" type="parTrans" cxnId="{CC572367-A5E5-408B-B524-817425F09E42}">
      <dgm:prSet/>
      <dgm:spPr/>
      <dgm:t>
        <a:bodyPr/>
        <a:lstStyle/>
        <a:p>
          <a:endParaRPr lang="en-US"/>
        </a:p>
      </dgm:t>
    </dgm:pt>
    <dgm:pt modelId="{073B83B9-34B5-4C8C-8147-6A8C6BFABD7A}" type="sibTrans" cxnId="{CC572367-A5E5-408B-B524-817425F09E42}">
      <dgm:prSet/>
      <dgm:spPr/>
      <dgm:t>
        <a:bodyPr/>
        <a:lstStyle/>
        <a:p>
          <a:endParaRPr lang="en-US"/>
        </a:p>
      </dgm:t>
    </dgm:pt>
    <dgm:pt modelId="{86291E15-B8D6-4F37-975D-8CE058A58620}">
      <dgm:prSet/>
      <dgm:spPr/>
      <dgm:t>
        <a:bodyPr/>
        <a:lstStyle/>
        <a:p>
          <a:r>
            <a:rPr lang="en-US"/>
            <a:t>Sepsis</a:t>
          </a:r>
        </a:p>
      </dgm:t>
    </dgm:pt>
    <dgm:pt modelId="{F34C2F99-55DE-4DF7-BD64-6AB2D4CE236A}" type="parTrans" cxnId="{CFFAE00F-126A-4BD9-8E69-BB50F5F30B0A}">
      <dgm:prSet/>
      <dgm:spPr/>
      <dgm:t>
        <a:bodyPr/>
        <a:lstStyle/>
        <a:p>
          <a:endParaRPr lang="en-US"/>
        </a:p>
      </dgm:t>
    </dgm:pt>
    <dgm:pt modelId="{8763A3A0-C80B-4A67-8F92-832706B1B7C0}" type="sibTrans" cxnId="{CFFAE00F-126A-4BD9-8E69-BB50F5F30B0A}">
      <dgm:prSet/>
      <dgm:spPr/>
      <dgm:t>
        <a:bodyPr/>
        <a:lstStyle/>
        <a:p>
          <a:endParaRPr lang="en-US"/>
        </a:p>
      </dgm:t>
    </dgm:pt>
    <dgm:pt modelId="{69AD7AA8-A2B0-4A5A-AD5B-259287987554}">
      <dgm:prSet/>
      <dgm:spPr/>
      <dgm:t>
        <a:bodyPr/>
        <a:lstStyle/>
        <a:p>
          <a:r>
            <a:rPr lang="en-US"/>
            <a:t>Severe Sepsis</a:t>
          </a:r>
        </a:p>
      </dgm:t>
    </dgm:pt>
    <dgm:pt modelId="{6B206BD5-031A-46E5-9166-4F91057E2B5A}" type="parTrans" cxnId="{E9077ED2-B4DF-47D6-99BD-5B5A5B75394C}">
      <dgm:prSet/>
      <dgm:spPr/>
      <dgm:t>
        <a:bodyPr/>
        <a:lstStyle/>
        <a:p>
          <a:endParaRPr lang="en-US"/>
        </a:p>
      </dgm:t>
    </dgm:pt>
    <dgm:pt modelId="{2A1A8933-2FDD-4759-8A61-EA2269C25DE6}" type="sibTrans" cxnId="{E9077ED2-B4DF-47D6-99BD-5B5A5B75394C}">
      <dgm:prSet/>
      <dgm:spPr/>
      <dgm:t>
        <a:bodyPr/>
        <a:lstStyle/>
        <a:p>
          <a:endParaRPr lang="en-US"/>
        </a:p>
      </dgm:t>
    </dgm:pt>
    <dgm:pt modelId="{4C0D2DF8-15DB-4018-B18E-14DBE0AF242B}">
      <dgm:prSet/>
      <dgm:spPr/>
      <dgm:t>
        <a:bodyPr/>
        <a:lstStyle/>
        <a:p>
          <a:r>
            <a:rPr lang="en-US"/>
            <a:t>Septic Shock</a:t>
          </a:r>
        </a:p>
      </dgm:t>
    </dgm:pt>
    <dgm:pt modelId="{18A4369E-C55A-4C99-8FE5-599116B68E4D}" type="parTrans" cxnId="{41AC7395-C7BF-4830-833E-FDDE94452EBB}">
      <dgm:prSet/>
      <dgm:spPr/>
      <dgm:t>
        <a:bodyPr/>
        <a:lstStyle/>
        <a:p>
          <a:endParaRPr lang="en-US"/>
        </a:p>
      </dgm:t>
    </dgm:pt>
    <dgm:pt modelId="{CFAF7B8D-8152-4F94-BB3E-E6B9F1E2178C}" type="sibTrans" cxnId="{41AC7395-C7BF-4830-833E-FDDE94452EBB}">
      <dgm:prSet/>
      <dgm:spPr/>
      <dgm:t>
        <a:bodyPr/>
        <a:lstStyle/>
        <a:p>
          <a:endParaRPr lang="en-US"/>
        </a:p>
      </dgm:t>
    </dgm:pt>
    <dgm:pt modelId="{7FEA0924-AEA3-4431-BFBC-C54EDF9AFE4B}" type="pres">
      <dgm:prSet presAssocID="{BA31B2AC-3327-4D16-B800-7CE6E1BC6DA2}" presName="linear" presStyleCnt="0">
        <dgm:presLayoutVars>
          <dgm:animLvl val="lvl"/>
          <dgm:resizeHandles val="exact"/>
        </dgm:presLayoutVars>
      </dgm:prSet>
      <dgm:spPr/>
    </dgm:pt>
    <dgm:pt modelId="{3E4AFFDD-3F73-434A-ADFD-F462ADD3D195}" type="pres">
      <dgm:prSet presAssocID="{D7BFBFA5-35B0-47D3-A792-AF387E5A4BCB}" presName="parentText" presStyleLbl="node1" presStyleIdx="0" presStyleCnt="5">
        <dgm:presLayoutVars>
          <dgm:chMax val="0"/>
          <dgm:bulletEnabled val="1"/>
        </dgm:presLayoutVars>
      </dgm:prSet>
      <dgm:spPr/>
    </dgm:pt>
    <dgm:pt modelId="{80AA9692-6D17-4E57-B640-F3D7CA6730BF}" type="pres">
      <dgm:prSet presAssocID="{6F569982-9627-47BD-A7E1-1EE244C0BE31}" presName="spacer" presStyleCnt="0"/>
      <dgm:spPr/>
    </dgm:pt>
    <dgm:pt modelId="{095103F2-A54C-4B40-8925-1FA55BF39C70}" type="pres">
      <dgm:prSet presAssocID="{D92D3441-9D69-4472-A657-73B31716F8B9}" presName="parentText" presStyleLbl="node1" presStyleIdx="1" presStyleCnt="5">
        <dgm:presLayoutVars>
          <dgm:chMax val="0"/>
          <dgm:bulletEnabled val="1"/>
        </dgm:presLayoutVars>
      </dgm:prSet>
      <dgm:spPr/>
    </dgm:pt>
    <dgm:pt modelId="{B194A086-CB28-49FB-8416-C67BC6D5DB6E}" type="pres">
      <dgm:prSet presAssocID="{073B83B9-34B5-4C8C-8147-6A8C6BFABD7A}" presName="spacer" presStyleCnt="0"/>
      <dgm:spPr/>
    </dgm:pt>
    <dgm:pt modelId="{CFAEE15C-47DD-49F5-A1E6-CB5D78992769}" type="pres">
      <dgm:prSet presAssocID="{86291E15-B8D6-4F37-975D-8CE058A58620}" presName="parentText" presStyleLbl="node1" presStyleIdx="2" presStyleCnt="5">
        <dgm:presLayoutVars>
          <dgm:chMax val="0"/>
          <dgm:bulletEnabled val="1"/>
        </dgm:presLayoutVars>
      </dgm:prSet>
      <dgm:spPr/>
    </dgm:pt>
    <dgm:pt modelId="{0DC34A50-0076-4B7E-91FD-6426740C9294}" type="pres">
      <dgm:prSet presAssocID="{8763A3A0-C80B-4A67-8F92-832706B1B7C0}" presName="spacer" presStyleCnt="0"/>
      <dgm:spPr/>
    </dgm:pt>
    <dgm:pt modelId="{C9BE6C66-484F-4E15-97C3-4F6820902203}" type="pres">
      <dgm:prSet presAssocID="{69AD7AA8-A2B0-4A5A-AD5B-259287987554}" presName="parentText" presStyleLbl="node1" presStyleIdx="3" presStyleCnt="5">
        <dgm:presLayoutVars>
          <dgm:chMax val="0"/>
          <dgm:bulletEnabled val="1"/>
        </dgm:presLayoutVars>
      </dgm:prSet>
      <dgm:spPr/>
    </dgm:pt>
    <dgm:pt modelId="{10964D57-D801-49F1-8A48-7B251246DCC7}" type="pres">
      <dgm:prSet presAssocID="{2A1A8933-2FDD-4759-8A61-EA2269C25DE6}" presName="spacer" presStyleCnt="0"/>
      <dgm:spPr/>
    </dgm:pt>
    <dgm:pt modelId="{3061B633-EB18-4EDC-BF4E-3F1CACE60ED6}" type="pres">
      <dgm:prSet presAssocID="{4C0D2DF8-15DB-4018-B18E-14DBE0AF242B}" presName="parentText" presStyleLbl="node1" presStyleIdx="4" presStyleCnt="5">
        <dgm:presLayoutVars>
          <dgm:chMax val="0"/>
          <dgm:bulletEnabled val="1"/>
        </dgm:presLayoutVars>
      </dgm:prSet>
      <dgm:spPr/>
    </dgm:pt>
  </dgm:ptLst>
  <dgm:cxnLst>
    <dgm:cxn modelId="{A98D7501-EF82-4783-9902-1ABBE826BB69}" srcId="{BA31B2AC-3327-4D16-B800-7CE6E1BC6DA2}" destId="{D7BFBFA5-35B0-47D3-A792-AF387E5A4BCB}" srcOrd="0" destOrd="0" parTransId="{E56BF476-5E75-4AD4-85B4-7CC11ED1983E}" sibTransId="{6F569982-9627-47BD-A7E1-1EE244C0BE31}"/>
    <dgm:cxn modelId="{CFFAE00F-126A-4BD9-8E69-BB50F5F30B0A}" srcId="{BA31B2AC-3327-4D16-B800-7CE6E1BC6DA2}" destId="{86291E15-B8D6-4F37-975D-8CE058A58620}" srcOrd="2" destOrd="0" parTransId="{F34C2F99-55DE-4DF7-BD64-6AB2D4CE236A}" sibTransId="{8763A3A0-C80B-4A67-8F92-832706B1B7C0}"/>
    <dgm:cxn modelId="{34A6B644-C1CD-45F8-B76A-383C9F02B03E}" type="presOf" srcId="{BA31B2AC-3327-4D16-B800-7CE6E1BC6DA2}" destId="{7FEA0924-AEA3-4431-BFBC-C54EDF9AFE4B}" srcOrd="0" destOrd="0" presId="urn:microsoft.com/office/officeart/2005/8/layout/vList2"/>
    <dgm:cxn modelId="{CC572367-A5E5-408B-B524-817425F09E42}" srcId="{BA31B2AC-3327-4D16-B800-7CE6E1BC6DA2}" destId="{D92D3441-9D69-4472-A657-73B31716F8B9}" srcOrd="1" destOrd="0" parTransId="{8B6861F6-5CB0-4213-A56E-4B2EA416B829}" sibTransId="{073B83B9-34B5-4C8C-8147-6A8C6BFABD7A}"/>
    <dgm:cxn modelId="{5D719768-2BB4-43B4-997C-D92DF28EF301}" type="presOf" srcId="{D7BFBFA5-35B0-47D3-A792-AF387E5A4BCB}" destId="{3E4AFFDD-3F73-434A-ADFD-F462ADD3D195}" srcOrd="0" destOrd="0" presId="urn:microsoft.com/office/officeart/2005/8/layout/vList2"/>
    <dgm:cxn modelId="{2015A851-6C04-4E60-BF2C-C70FE5DCD59C}" type="presOf" srcId="{69AD7AA8-A2B0-4A5A-AD5B-259287987554}" destId="{C9BE6C66-484F-4E15-97C3-4F6820902203}" srcOrd="0" destOrd="0" presId="urn:microsoft.com/office/officeart/2005/8/layout/vList2"/>
    <dgm:cxn modelId="{41AC7395-C7BF-4830-833E-FDDE94452EBB}" srcId="{BA31B2AC-3327-4D16-B800-7CE6E1BC6DA2}" destId="{4C0D2DF8-15DB-4018-B18E-14DBE0AF242B}" srcOrd="4" destOrd="0" parTransId="{18A4369E-C55A-4C99-8FE5-599116B68E4D}" sibTransId="{CFAF7B8D-8152-4F94-BB3E-E6B9F1E2178C}"/>
    <dgm:cxn modelId="{168F869E-BDE2-4829-A1B0-C3275710022E}" type="presOf" srcId="{4C0D2DF8-15DB-4018-B18E-14DBE0AF242B}" destId="{3061B633-EB18-4EDC-BF4E-3F1CACE60ED6}" srcOrd="0" destOrd="0" presId="urn:microsoft.com/office/officeart/2005/8/layout/vList2"/>
    <dgm:cxn modelId="{BDBD49BD-D4DA-4110-A372-EA8EFCCA143B}" type="presOf" srcId="{D92D3441-9D69-4472-A657-73B31716F8B9}" destId="{095103F2-A54C-4B40-8925-1FA55BF39C70}" srcOrd="0" destOrd="0" presId="urn:microsoft.com/office/officeart/2005/8/layout/vList2"/>
    <dgm:cxn modelId="{E9077ED2-B4DF-47D6-99BD-5B5A5B75394C}" srcId="{BA31B2AC-3327-4D16-B800-7CE6E1BC6DA2}" destId="{69AD7AA8-A2B0-4A5A-AD5B-259287987554}" srcOrd="3" destOrd="0" parTransId="{6B206BD5-031A-46E5-9166-4F91057E2B5A}" sibTransId="{2A1A8933-2FDD-4759-8A61-EA2269C25DE6}"/>
    <dgm:cxn modelId="{4E340BFD-5C54-462E-AC7A-DC7DFAF97ABD}" type="presOf" srcId="{86291E15-B8D6-4F37-975D-8CE058A58620}" destId="{CFAEE15C-47DD-49F5-A1E6-CB5D78992769}" srcOrd="0" destOrd="0" presId="urn:microsoft.com/office/officeart/2005/8/layout/vList2"/>
    <dgm:cxn modelId="{379ED579-FBFB-46C6-ACF2-D7183108669D}" type="presParOf" srcId="{7FEA0924-AEA3-4431-BFBC-C54EDF9AFE4B}" destId="{3E4AFFDD-3F73-434A-ADFD-F462ADD3D195}" srcOrd="0" destOrd="0" presId="urn:microsoft.com/office/officeart/2005/8/layout/vList2"/>
    <dgm:cxn modelId="{E532FD2B-8027-431C-ACDD-E047F62A096F}" type="presParOf" srcId="{7FEA0924-AEA3-4431-BFBC-C54EDF9AFE4B}" destId="{80AA9692-6D17-4E57-B640-F3D7CA6730BF}" srcOrd="1" destOrd="0" presId="urn:microsoft.com/office/officeart/2005/8/layout/vList2"/>
    <dgm:cxn modelId="{99DB2C96-A32C-4FF4-9EA2-81A00BA421C4}" type="presParOf" srcId="{7FEA0924-AEA3-4431-BFBC-C54EDF9AFE4B}" destId="{095103F2-A54C-4B40-8925-1FA55BF39C70}" srcOrd="2" destOrd="0" presId="urn:microsoft.com/office/officeart/2005/8/layout/vList2"/>
    <dgm:cxn modelId="{8E7F9429-693B-442A-B50C-0FFDC0AAFDF0}" type="presParOf" srcId="{7FEA0924-AEA3-4431-BFBC-C54EDF9AFE4B}" destId="{B194A086-CB28-49FB-8416-C67BC6D5DB6E}" srcOrd="3" destOrd="0" presId="urn:microsoft.com/office/officeart/2005/8/layout/vList2"/>
    <dgm:cxn modelId="{8DD59C65-F28A-4861-98D8-FE43B1D942FD}" type="presParOf" srcId="{7FEA0924-AEA3-4431-BFBC-C54EDF9AFE4B}" destId="{CFAEE15C-47DD-49F5-A1E6-CB5D78992769}" srcOrd="4" destOrd="0" presId="urn:microsoft.com/office/officeart/2005/8/layout/vList2"/>
    <dgm:cxn modelId="{7B083FB2-5FE9-445A-AC5F-94324336556B}" type="presParOf" srcId="{7FEA0924-AEA3-4431-BFBC-C54EDF9AFE4B}" destId="{0DC34A50-0076-4B7E-91FD-6426740C9294}" srcOrd="5" destOrd="0" presId="urn:microsoft.com/office/officeart/2005/8/layout/vList2"/>
    <dgm:cxn modelId="{761F20D2-0C09-48CE-92B8-56E1D6F93086}" type="presParOf" srcId="{7FEA0924-AEA3-4431-BFBC-C54EDF9AFE4B}" destId="{C9BE6C66-484F-4E15-97C3-4F6820902203}" srcOrd="6" destOrd="0" presId="urn:microsoft.com/office/officeart/2005/8/layout/vList2"/>
    <dgm:cxn modelId="{C047AC52-1FC1-4B8F-8EF8-FA698420B015}" type="presParOf" srcId="{7FEA0924-AEA3-4431-BFBC-C54EDF9AFE4B}" destId="{10964D57-D801-49F1-8A48-7B251246DCC7}" srcOrd="7" destOrd="0" presId="urn:microsoft.com/office/officeart/2005/8/layout/vList2"/>
    <dgm:cxn modelId="{C3119598-06B4-401B-A299-B31DBE0B8D64}" type="presParOf" srcId="{7FEA0924-AEA3-4431-BFBC-C54EDF9AFE4B}" destId="{3061B633-EB18-4EDC-BF4E-3F1CACE60ED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F5A10-F3BA-4E88-BE2F-7BF6778396E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893A826-CAC6-467B-B6E8-3B5B1F7E9DFD}">
      <dgm:prSet/>
      <dgm:spPr/>
      <dgm:t>
        <a:bodyPr/>
        <a:lstStyle/>
        <a:p>
          <a:pPr>
            <a:lnSpc>
              <a:spcPct val="100000"/>
            </a:lnSpc>
          </a:pPr>
          <a:r>
            <a:rPr lang="en-US" b="0" i="0" baseline="0"/>
            <a:t>Reassess their lungs/breath sounds</a:t>
          </a:r>
          <a:r>
            <a:rPr lang="en-US" b="0" i="0"/>
            <a:t>​</a:t>
          </a:r>
          <a:endParaRPr lang="en-US"/>
        </a:p>
      </dgm:t>
    </dgm:pt>
    <dgm:pt modelId="{8406CAE1-60EA-4B07-B138-13F6A33767DA}" type="parTrans" cxnId="{1CF19084-1D73-4CB4-92A6-C4A55720DDC4}">
      <dgm:prSet/>
      <dgm:spPr/>
      <dgm:t>
        <a:bodyPr/>
        <a:lstStyle/>
        <a:p>
          <a:endParaRPr lang="en-US"/>
        </a:p>
      </dgm:t>
    </dgm:pt>
    <dgm:pt modelId="{EE1EDA40-4F64-48BC-B308-166E08E34ACC}" type="sibTrans" cxnId="{1CF19084-1D73-4CB4-92A6-C4A55720DDC4}">
      <dgm:prSet/>
      <dgm:spPr/>
      <dgm:t>
        <a:bodyPr/>
        <a:lstStyle/>
        <a:p>
          <a:pPr>
            <a:lnSpc>
              <a:spcPct val="100000"/>
            </a:lnSpc>
          </a:pPr>
          <a:endParaRPr lang="en-US"/>
        </a:p>
      </dgm:t>
    </dgm:pt>
    <dgm:pt modelId="{60CAD99F-B9F3-4EA0-B50F-C0F48AD9F7CB}">
      <dgm:prSet/>
      <dgm:spPr/>
      <dgm:t>
        <a:bodyPr/>
        <a:lstStyle/>
        <a:p>
          <a:pPr>
            <a:lnSpc>
              <a:spcPct val="100000"/>
            </a:lnSpc>
          </a:pPr>
          <a:r>
            <a:rPr lang="en-US" b="0" i="0" baseline="0"/>
            <a:t>Monitor their oxygen requirements </a:t>
          </a:r>
          <a:r>
            <a:rPr lang="en-US" b="0" i="0"/>
            <a:t>​</a:t>
          </a:r>
          <a:endParaRPr lang="en-US"/>
        </a:p>
      </dgm:t>
    </dgm:pt>
    <dgm:pt modelId="{E2F624FF-EF00-4B1C-8B24-921A60731188}" type="parTrans" cxnId="{55C2EFB3-3FE7-4954-B250-ACB543230CB3}">
      <dgm:prSet/>
      <dgm:spPr/>
      <dgm:t>
        <a:bodyPr/>
        <a:lstStyle/>
        <a:p>
          <a:endParaRPr lang="en-US"/>
        </a:p>
      </dgm:t>
    </dgm:pt>
    <dgm:pt modelId="{D2895914-7287-43EE-B9E1-765390F69DFD}" type="sibTrans" cxnId="{55C2EFB3-3FE7-4954-B250-ACB543230CB3}">
      <dgm:prSet/>
      <dgm:spPr/>
      <dgm:t>
        <a:bodyPr/>
        <a:lstStyle/>
        <a:p>
          <a:pPr>
            <a:lnSpc>
              <a:spcPct val="100000"/>
            </a:lnSpc>
          </a:pPr>
          <a:endParaRPr lang="en-US"/>
        </a:p>
      </dgm:t>
    </dgm:pt>
    <dgm:pt modelId="{BC04838D-F84C-418A-B9D9-D4C68DCEEF96}">
      <dgm:prSet/>
      <dgm:spPr/>
      <dgm:t>
        <a:bodyPr/>
        <a:lstStyle/>
        <a:p>
          <a:pPr>
            <a:lnSpc>
              <a:spcPct val="100000"/>
            </a:lnSpc>
          </a:pPr>
          <a:r>
            <a:rPr lang="en-US" b="0" i="0" baseline="0"/>
            <a:t>Assess for edema</a:t>
          </a:r>
          <a:r>
            <a:rPr lang="en-US" b="0" i="0"/>
            <a:t>​</a:t>
          </a:r>
          <a:endParaRPr lang="en-US"/>
        </a:p>
      </dgm:t>
    </dgm:pt>
    <dgm:pt modelId="{56108888-5D83-446F-A128-ABB0FD2A309E}" type="parTrans" cxnId="{F7AA6A20-467F-4B2E-8E31-2ADB5FA04371}">
      <dgm:prSet/>
      <dgm:spPr/>
      <dgm:t>
        <a:bodyPr/>
        <a:lstStyle/>
        <a:p>
          <a:endParaRPr lang="en-US"/>
        </a:p>
      </dgm:t>
    </dgm:pt>
    <dgm:pt modelId="{77F25181-C79D-4E12-A08E-5F1D0F961771}" type="sibTrans" cxnId="{F7AA6A20-467F-4B2E-8E31-2ADB5FA04371}">
      <dgm:prSet/>
      <dgm:spPr/>
      <dgm:t>
        <a:bodyPr/>
        <a:lstStyle/>
        <a:p>
          <a:pPr>
            <a:lnSpc>
              <a:spcPct val="100000"/>
            </a:lnSpc>
          </a:pPr>
          <a:endParaRPr lang="en-US"/>
        </a:p>
      </dgm:t>
    </dgm:pt>
    <dgm:pt modelId="{61A11DD7-55FE-444E-B6F4-FE700D37ED14}">
      <dgm:prSet/>
      <dgm:spPr/>
      <dgm:t>
        <a:bodyPr/>
        <a:lstStyle/>
        <a:p>
          <a:pPr>
            <a:lnSpc>
              <a:spcPct val="100000"/>
            </a:lnSpc>
          </a:pPr>
          <a:r>
            <a:rPr lang="en-US" b="0" i="0" baseline="0"/>
            <a:t>Listen to their heart sounds for any changes</a:t>
          </a:r>
          <a:r>
            <a:rPr lang="en-US" b="0" i="0"/>
            <a:t>​</a:t>
          </a:r>
          <a:endParaRPr lang="en-US"/>
        </a:p>
      </dgm:t>
    </dgm:pt>
    <dgm:pt modelId="{69233D0D-87F6-48A5-9A91-6D9FD18972EE}" type="parTrans" cxnId="{4D0C124A-25CB-4BA5-9677-5D87140EFA77}">
      <dgm:prSet/>
      <dgm:spPr/>
      <dgm:t>
        <a:bodyPr/>
        <a:lstStyle/>
        <a:p>
          <a:endParaRPr lang="en-US"/>
        </a:p>
      </dgm:t>
    </dgm:pt>
    <dgm:pt modelId="{3ECAED5C-0E56-4D86-B1A1-F2049DA61625}" type="sibTrans" cxnId="{4D0C124A-25CB-4BA5-9677-5D87140EFA77}">
      <dgm:prSet/>
      <dgm:spPr/>
      <dgm:t>
        <a:bodyPr/>
        <a:lstStyle/>
        <a:p>
          <a:pPr>
            <a:lnSpc>
              <a:spcPct val="100000"/>
            </a:lnSpc>
          </a:pPr>
          <a:endParaRPr lang="en-US"/>
        </a:p>
      </dgm:t>
    </dgm:pt>
    <dgm:pt modelId="{700304B5-80E1-461E-8D3E-CB082719D2E6}">
      <dgm:prSet/>
      <dgm:spPr/>
      <dgm:t>
        <a:bodyPr/>
        <a:lstStyle/>
        <a:p>
          <a:pPr>
            <a:lnSpc>
              <a:spcPct val="100000"/>
            </a:lnSpc>
          </a:pPr>
          <a:r>
            <a:rPr lang="en-US" b="0" i="0" baseline="0"/>
            <a:t>Monitor urine output</a:t>
          </a:r>
          <a:r>
            <a:rPr lang="en-US" b="0" i="0"/>
            <a:t>​</a:t>
          </a:r>
          <a:endParaRPr lang="en-US"/>
        </a:p>
      </dgm:t>
    </dgm:pt>
    <dgm:pt modelId="{274B36EA-51DA-46E9-A589-1671E9F6CC94}" type="parTrans" cxnId="{FF6D3C0F-CF9E-4429-9C13-FBD0C75DB6C3}">
      <dgm:prSet/>
      <dgm:spPr/>
      <dgm:t>
        <a:bodyPr/>
        <a:lstStyle/>
        <a:p>
          <a:endParaRPr lang="en-US"/>
        </a:p>
      </dgm:t>
    </dgm:pt>
    <dgm:pt modelId="{EBC04849-E3DA-41EE-8C8E-B6372EA46517}" type="sibTrans" cxnId="{FF6D3C0F-CF9E-4429-9C13-FBD0C75DB6C3}">
      <dgm:prSet/>
      <dgm:spPr/>
      <dgm:t>
        <a:bodyPr/>
        <a:lstStyle/>
        <a:p>
          <a:pPr>
            <a:lnSpc>
              <a:spcPct val="100000"/>
            </a:lnSpc>
          </a:pPr>
          <a:endParaRPr lang="en-US"/>
        </a:p>
      </dgm:t>
    </dgm:pt>
    <dgm:pt modelId="{E5C3F70E-B1D4-4003-BD9C-0FB0BFA39304}">
      <dgm:prSet/>
      <dgm:spPr/>
      <dgm:t>
        <a:bodyPr/>
        <a:lstStyle/>
        <a:p>
          <a:pPr>
            <a:lnSpc>
              <a:spcPct val="100000"/>
            </a:lnSpc>
          </a:pPr>
          <a:r>
            <a:rPr lang="en-US" b="0" i="0" baseline="0"/>
            <a:t>Monitor lab values</a:t>
          </a:r>
          <a:endParaRPr lang="en-US"/>
        </a:p>
      </dgm:t>
    </dgm:pt>
    <dgm:pt modelId="{C922271A-3D15-4388-9E4A-3825D9382156}" type="parTrans" cxnId="{1A4CDB73-35BE-480C-A987-EE1F2F7B597B}">
      <dgm:prSet/>
      <dgm:spPr/>
      <dgm:t>
        <a:bodyPr/>
        <a:lstStyle/>
        <a:p>
          <a:endParaRPr lang="en-US"/>
        </a:p>
      </dgm:t>
    </dgm:pt>
    <dgm:pt modelId="{1A906875-DF27-4446-8C89-5F23E34CD76B}" type="sibTrans" cxnId="{1A4CDB73-35BE-480C-A987-EE1F2F7B597B}">
      <dgm:prSet/>
      <dgm:spPr/>
      <dgm:t>
        <a:bodyPr/>
        <a:lstStyle/>
        <a:p>
          <a:endParaRPr lang="en-US"/>
        </a:p>
      </dgm:t>
    </dgm:pt>
    <dgm:pt modelId="{2FA8A25A-7A05-4F9A-A181-B605300B16A3}" type="pres">
      <dgm:prSet presAssocID="{7D7F5A10-F3BA-4E88-BE2F-7BF6778396E4}" presName="root" presStyleCnt="0">
        <dgm:presLayoutVars>
          <dgm:dir/>
          <dgm:resizeHandles val="exact"/>
        </dgm:presLayoutVars>
      </dgm:prSet>
      <dgm:spPr/>
    </dgm:pt>
    <dgm:pt modelId="{0CF65E3F-B0D5-404C-98AF-2386D1F882F2}" type="pres">
      <dgm:prSet presAssocID="{7D7F5A10-F3BA-4E88-BE2F-7BF6778396E4}" presName="container" presStyleCnt="0">
        <dgm:presLayoutVars>
          <dgm:dir/>
          <dgm:resizeHandles val="exact"/>
        </dgm:presLayoutVars>
      </dgm:prSet>
      <dgm:spPr/>
    </dgm:pt>
    <dgm:pt modelId="{CAE3770D-0D3D-43A8-8903-078EAB9BD6E9}" type="pres">
      <dgm:prSet presAssocID="{2893A826-CAC6-467B-B6E8-3B5B1F7E9DFD}" presName="compNode" presStyleCnt="0"/>
      <dgm:spPr/>
    </dgm:pt>
    <dgm:pt modelId="{EDB81D28-6B14-4923-A5DA-7C6FF10986E9}" type="pres">
      <dgm:prSet presAssocID="{2893A826-CAC6-467B-B6E8-3B5B1F7E9DFD}" presName="iconBgRect" presStyleLbl="bgShp" presStyleIdx="0" presStyleCnt="6"/>
      <dgm:spPr/>
    </dgm:pt>
    <dgm:pt modelId="{2FE90E86-C2CB-4904-B2A5-067835A5D650}" type="pres">
      <dgm:prSet presAssocID="{2893A826-CAC6-467B-B6E8-3B5B1F7E9DFD}"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Lungs"/>
        </a:ext>
      </dgm:extLst>
    </dgm:pt>
    <dgm:pt modelId="{A2714BD7-065B-4CAE-95BD-C901D26F3972}" type="pres">
      <dgm:prSet presAssocID="{2893A826-CAC6-467B-B6E8-3B5B1F7E9DFD}" presName="spaceRect" presStyleCnt="0"/>
      <dgm:spPr/>
    </dgm:pt>
    <dgm:pt modelId="{7D4D67B8-0462-45E8-B1F2-46FD9EEF1D22}" type="pres">
      <dgm:prSet presAssocID="{2893A826-CAC6-467B-B6E8-3B5B1F7E9DFD}" presName="textRect" presStyleLbl="revTx" presStyleIdx="0" presStyleCnt="6">
        <dgm:presLayoutVars>
          <dgm:chMax val="1"/>
          <dgm:chPref val="1"/>
        </dgm:presLayoutVars>
      </dgm:prSet>
      <dgm:spPr/>
    </dgm:pt>
    <dgm:pt modelId="{93623043-7D7C-4A38-B7E8-2186BF47BADF}" type="pres">
      <dgm:prSet presAssocID="{EE1EDA40-4F64-48BC-B308-166E08E34ACC}" presName="sibTrans" presStyleLbl="sibTrans2D1" presStyleIdx="0" presStyleCnt="0"/>
      <dgm:spPr/>
    </dgm:pt>
    <dgm:pt modelId="{E2265DC2-2040-4A76-ABCD-59C1C39F3C19}" type="pres">
      <dgm:prSet presAssocID="{60CAD99F-B9F3-4EA0-B50F-C0F48AD9F7CB}" presName="compNode" presStyleCnt="0"/>
      <dgm:spPr/>
    </dgm:pt>
    <dgm:pt modelId="{54C54868-4071-4A5F-8278-0B8633B46740}" type="pres">
      <dgm:prSet presAssocID="{60CAD99F-B9F3-4EA0-B50F-C0F48AD9F7CB}" presName="iconBgRect" presStyleLbl="bgShp" presStyleIdx="1" presStyleCnt="6"/>
      <dgm:spPr/>
    </dgm:pt>
    <dgm:pt modelId="{D1A7CEEE-CADC-4541-BA59-97BB458612CF}" type="pres">
      <dgm:prSet presAssocID="{60CAD99F-B9F3-4EA0-B50F-C0F48AD9F7CB}"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6E8A3243-3859-48A8-8A2F-B6057F924D93}" type="pres">
      <dgm:prSet presAssocID="{60CAD99F-B9F3-4EA0-B50F-C0F48AD9F7CB}" presName="spaceRect" presStyleCnt="0"/>
      <dgm:spPr/>
    </dgm:pt>
    <dgm:pt modelId="{37060370-3CF9-4047-9498-4C316B4F3B4F}" type="pres">
      <dgm:prSet presAssocID="{60CAD99F-B9F3-4EA0-B50F-C0F48AD9F7CB}" presName="textRect" presStyleLbl="revTx" presStyleIdx="1" presStyleCnt="6">
        <dgm:presLayoutVars>
          <dgm:chMax val="1"/>
          <dgm:chPref val="1"/>
        </dgm:presLayoutVars>
      </dgm:prSet>
      <dgm:spPr/>
    </dgm:pt>
    <dgm:pt modelId="{E58E93E3-4424-4764-857F-7FDF865FF05C}" type="pres">
      <dgm:prSet presAssocID="{D2895914-7287-43EE-B9E1-765390F69DFD}" presName="sibTrans" presStyleLbl="sibTrans2D1" presStyleIdx="0" presStyleCnt="0"/>
      <dgm:spPr/>
    </dgm:pt>
    <dgm:pt modelId="{3DE714E7-CFF1-43A8-BCB2-2BD5FA9D82CF}" type="pres">
      <dgm:prSet presAssocID="{BC04838D-F84C-418A-B9D9-D4C68DCEEF96}" presName="compNode" presStyleCnt="0"/>
      <dgm:spPr/>
    </dgm:pt>
    <dgm:pt modelId="{FA801388-1C44-4464-8DAB-8B78C1189149}" type="pres">
      <dgm:prSet presAssocID="{BC04838D-F84C-418A-B9D9-D4C68DCEEF96}" presName="iconBgRect" presStyleLbl="bgShp" presStyleIdx="2" presStyleCnt="6"/>
      <dgm:spPr/>
    </dgm:pt>
    <dgm:pt modelId="{EFC7220F-C83D-46F3-9602-A9B2208BD5AC}" type="pres">
      <dgm:prSet presAssocID="{BC04838D-F84C-418A-B9D9-D4C68DCEEF96}"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ethoscope"/>
        </a:ext>
      </dgm:extLst>
    </dgm:pt>
    <dgm:pt modelId="{6B60A3B8-7667-4C51-91FB-2EA48ED24657}" type="pres">
      <dgm:prSet presAssocID="{BC04838D-F84C-418A-B9D9-D4C68DCEEF96}" presName="spaceRect" presStyleCnt="0"/>
      <dgm:spPr/>
    </dgm:pt>
    <dgm:pt modelId="{B54B4C70-3BEB-4E8C-8ABD-2DE2C439688A}" type="pres">
      <dgm:prSet presAssocID="{BC04838D-F84C-418A-B9D9-D4C68DCEEF96}" presName="textRect" presStyleLbl="revTx" presStyleIdx="2" presStyleCnt="6">
        <dgm:presLayoutVars>
          <dgm:chMax val="1"/>
          <dgm:chPref val="1"/>
        </dgm:presLayoutVars>
      </dgm:prSet>
      <dgm:spPr/>
    </dgm:pt>
    <dgm:pt modelId="{9F3C5EF1-91C0-4FA7-9CF5-DFEFEAB7F9B9}" type="pres">
      <dgm:prSet presAssocID="{77F25181-C79D-4E12-A08E-5F1D0F961771}" presName="sibTrans" presStyleLbl="sibTrans2D1" presStyleIdx="0" presStyleCnt="0"/>
      <dgm:spPr/>
    </dgm:pt>
    <dgm:pt modelId="{C2D96C2E-F914-4F25-A135-0EB86BD43A31}" type="pres">
      <dgm:prSet presAssocID="{61A11DD7-55FE-444E-B6F4-FE700D37ED14}" presName="compNode" presStyleCnt="0"/>
      <dgm:spPr/>
    </dgm:pt>
    <dgm:pt modelId="{A9315BC7-83F2-4010-9C78-66FD10D134CC}" type="pres">
      <dgm:prSet presAssocID="{61A11DD7-55FE-444E-B6F4-FE700D37ED14}" presName="iconBgRect" presStyleLbl="bgShp" presStyleIdx="3" presStyleCnt="6"/>
      <dgm:spPr/>
    </dgm:pt>
    <dgm:pt modelId="{5B5AC57F-4938-450C-8FA3-A950A618C8AB}" type="pres">
      <dgm:prSet presAssocID="{61A11DD7-55FE-444E-B6F4-FE700D37ED14}"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a:ext>
      </dgm:extLst>
    </dgm:pt>
    <dgm:pt modelId="{385251D5-49C4-48B4-9486-2768BE18BD9E}" type="pres">
      <dgm:prSet presAssocID="{61A11DD7-55FE-444E-B6F4-FE700D37ED14}" presName="spaceRect" presStyleCnt="0"/>
      <dgm:spPr/>
    </dgm:pt>
    <dgm:pt modelId="{08E93A32-14BB-4A57-99FE-DCA89AE21FB3}" type="pres">
      <dgm:prSet presAssocID="{61A11DD7-55FE-444E-B6F4-FE700D37ED14}" presName="textRect" presStyleLbl="revTx" presStyleIdx="3" presStyleCnt="6">
        <dgm:presLayoutVars>
          <dgm:chMax val="1"/>
          <dgm:chPref val="1"/>
        </dgm:presLayoutVars>
      </dgm:prSet>
      <dgm:spPr/>
    </dgm:pt>
    <dgm:pt modelId="{B0886E94-90A0-4208-9BB8-AB7C32F78C9E}" type="pres">
      <dgm:prSet presAssocID="{3ECAED5C-0E56-4D86-B1A1-F2049DA61625}" presName="sibTrans" presStyleLbl="sibTrans2D1" presStyleIdx="0" presStyleCnt="0"/>
      <dgm:spPr/>
    </dgm:pt>
    <dgm:pt modelId="{6084E2EE-FB0D-4897-84B5-72E205EEDA7F}" type="pres">
      <dgm:prSet presAssocID="{700304B5-80E1-461E-8D3E-CB082719D2E6}" presName="compNode" presStyleCnt="0"/>
      <dgm:spPr/>
    </dgm:pt>
    <dgm:pt modelId="{F665E4A4-F7AE-4AA9-91E6-AADA9FB0B414}" type="pres">
      <dgm:prSet presAssocID="{700304B5-80E1-461E-8D3E-CB082719D2E6}" presName="iconBgRect" presStyleLbl="bgShp" presStyleIdx="4" presStyleCnt="6"/>
      <dgm:spPr/>
    </dgm:pt>
    <dgm:pt modelId="{823A05F6-5CC8-41B3-A3C3-CF0BF07AD35A}" type="pres">
      <dgm:prSet presAssocID="{700304B5-80E1-461E-8D3E-CB082719D2E6}"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Water"/>
        </a:ext>
      </dgm:extLst>
    </dgm:pt>
    <dgm:pt modelId="{96FDFA1A-475A-42B8-9330-CFB87D90F475}" type="pres">
      <dgm:prSet presAssocID="{700304B5-80E1-461E-8D3E-CB082719D2E6}" presName="spaceRect" presStyleCnt="0"/>
      <dgm:spPr/>
    </dgm:pt>
    <dgm:pt modelId="{8C554431-A43E-4732-B26A-F168ADC2A312}" type="pres">
      <dgm:prSet presAssocID="{700304B5-80E1-461E-8D3E-CB082719D2E6}" presName="textRect" presStyleLbl="revTx" presStyleIdx="4" presStyleCnt="6">
        <dgm:presLayoutVars>
          <dgm:chMax val="1"/>
          <dgm:chPref val="1"/>
        </dgm:presLayoutVars>
      </dgm:prSet>
      <dgm:spPr/>
    </dgm:pt>
    <dgm:pt modelId="{C18DAA05-CFD4-4BA9-8825-6CF1B18E9982}" type="pres">
      <dgm:prSet presAssocID="{EBC04849-E3DA-41EE-8C8E-B6372EA46517}" presName="sibTrans" presStyleLbl="sibTrans2D1" presStyleIdx="0" presStyleCnt="0"/>
      <dgm:spPr/>
    </dgm:pt>
    <dgm:pt modelId="{93481A10-1693-4E97-9E7E-A16258CD138C}" type="pres">
      <dgm:prSet presAssocID="{E5C3F70E-B1D4-4003-BD9C-0FB0BFA39304}" presName="compNode" presStyleCnt="0"/>
      <dgm:spPr/>
    </dgm:pt>
    <dgm:pt modelId="{956C5074-DE93-4662-8A17-715C9F97F23F}" type="pres">
      <dgm:prSet presAssocID="{E5C3F70E-B1D4-4003-BD9C-0FB0BFA39304}" presName="iconBgRect" presStyleLbl="bgShp" presStyleIdx="5" presStyleCnt="6"/>
      <dgm:spPr/>
    </dgm:pt>
    <dgm:pt modelId="{EB7C3F40-125D-44A4-9454-A19A8FE0AAB2}" type="pres">
      <dgm:prSet presAssocID="{E5C3F70E-B1D4-4003-BD9C-0FB0BFA39304}"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st tubes"/>
        </a:ext>
      </dgm:extLst>
    </dgm:pt>
    <dgm:pt modelId="{A669FE71-C6A9-47E0-BE4A-BAC6FE260E06}" type="pres">
      <dgm:prSet presAssocID="{E5C3F70E-B1D4-4003-BD9C-0FB0BFA39304}" presName="spaceRect" presStyleCnt="0"/>
      <dgm:spPr/>
    </dgm:pt>
    <dgm:pt modelId="{80E93A87-D85C-457E-A3B2-3C39C379BF33}" type="pres">
      <dgm:prSet presAssocID="{E5C3F70E-B1D4-4003-BD9C-0FB0BFA39304}" presName="textRect" presStyleLbl="revTx" presStyleIdx="5" presStyleCnt="6">
        <dgm:presLayoutVars>
          <dgm:chMax val="1"/>
          <dgm:chPref val="1"/>
        </dgm:presLayoutVars>
      </dgm:prSet>
      <dgm:spPr/>
    </dgm:pt>
  </dgm:ptLst>
  <dgm:cxnLst>
    <dgm:cxn modelId="{FF6D3C0F-CF9E-4429-9C13-FBD0C75DB6C3}" srcId="{7D7F5A10-F3BA-4E88-BE2F-7BF6778396E4}" destId="{700304B5-80E1-461E-8D3E-CB082719D2E6}" srcOrd="4" destOrd="0" parTransId="{274B36EA-51DA-46E9-A589-1671E9F6CC94}" sibTransId="{EBC04849-E3DA-41EE-8C8E-B6372EA46517}"/>
    <dgm:cxn modelId="{F7AA6A20-467F-4B2E-8E31-2ADB5FA04371}" srcId="{7D7F5A10-F3BA-4E88-BE2F-7BF6778396E4}" destId="{BC04838D-F84C-418A-B9D9-D4C68DCEEF96}" srcOrd="2" destOrd="0" parTransId="{56108888-5D83-446F-A128-ABB0FD2A309E}" sibTransId="{77F25181-C79D-4E12-A08E-5F1D0F961771}"/>
    <dgm:cxn modelId="{4D0C124A-25CB-4BA5-9677-5D87140EFA77}" srcId="{7D7F5A10-F3BA-4E88-BE2F-7BF6778396E4}" destId="{61A11DD7-55FE-444E-B6F4-FE700D37ED14}" srcOrd="3" destOrd="0" parTransId="{69233D0D-87F6-48A5-9A91-6D9FD18972EE}" sibTransId="{3ECAED5C-0E56-4D86-B1A1-F2049DA61625}"/>
    <dgm:cxn modelId="{17054A6B-12BB-4B5C-8B33-33A4AC68B86F}" type="presOf" srcId="{77F25181-C79D-4E12-A08E-5F1D0F961771}" destId="{9F3C5EF1-91C0-4FA7-9CF5-DFEFEAB7F9B9}" srcOrd="0" destOrd="0" presId="urn:microsoft.com/office/officeart/2018/2/layout/IconCircleList"/>
    <dgm:cxn modelId="{B2465171-E9A9-45EC-96ED-3193D3C05752}" type="presOf" srcId="{61A11DD7-55FE-444E-B6F4-FE700D37ED14}" destId="{08E93A32-14BB-4A57-99FE-DCA89AE21FB3}" srcOrd="0" destOrd="0" presId="urn:microsoft.com/office/officeart/2018/2/layout/IconCircleList"/>
    <dgm:cxn modelId="{1A4CDB73-35BE-480C-A987-EE1F2F7B597B}" srcId="{7D7F5A10-F3BA-4E88-BE2F-7BF6778396E4}" destId="{E5C3F70E-B1D4-4003-BD9C-0FB0BFA39304}" srcOrd="5" destOrd="0" parTransId="{C922271A-3D15-4388-9E4A-3825D9382156}" sibTransId="{1A906875-DF27-4446-8C89-5F23E34CD76B}"/>
    <dgm:cxn modelId="{1CF19084-1D73-4CB4-92A6-C4A55720DDC4}" srcId="{7D7F5A10-F3BA-4E88-BE2F-7BF6778396E4}" destId="{2893A826-CAC6-467B-B6E8-3B5B1F7E9DFD}" srcOrd="0" destOrd="0" parTransId="{8406CAE1-60EA-4B07-B138-13F6A33767DA}" sibTransId="{EE1EDA40-4F64-48BC-B308-166E08E34ACC}"/>
    <dgm:cxn modelId="{AA6AE684-FA91-48FA-8419-3AE3DCF0932D}" type="presOf" srcId="{EBC04849-E3DA-41EE-8C8E-B6372EA46517}" destId="{C18DAA05-CFD4-4BA9-8825-6CF1B18E9982}" srcOrd="0" destOrd="0" presId="urn:microsoft.com/office/officeart/2018/2/layout/IconCircleList"/>
    <dgm:cxn modelId="{B1EE1691-3A92-4C48-95BE-3A31D246CD85}" type="presOf" srcId="{EE1EDA40-4F64-48BC-B308-166E08E34ACC}" destId="{93623043-7D7C-4A38-B7E8-2186BF47BADF}" srcOrd="0" destOrd="0" presId="urn:microsoft.com/office/officeart/2018/2/layout/IconCircleList"/>
    <dgm:cxn modelId="{7D7C349F-F3C3-4ED9-B2D6-07E8A3594A51}" type="presOf" srcId="{2893A826-CAC6-467B-B6E8-3B5B1F7E9DFD}" destId="{7D4D67B8-0462-45E8-B1F2-46FD9EEF1D22}" srcOrd="0" destOrd="0" presId="urn:microsoft.com/office/officeart/2018/2/layout/IconCircleList"/>
    <dgm:cxn modelId="{551BD9AE-7668-40C7-B5F6-4C9459E22876}" type="presOf" srcId="{3ECAED5C-0E56-4D86-B1A1-F2049DA61625}" destId="{B0886E94-90A0-4208-9BB8-AB7C32F78C9E}" srcOrd="0" destOrd="0" presId="urn:microsoft.com/office/officeart/2018/2/layout/IconCircleList"/>
    <dgm:cxn modelId="{55C2EFB3-3FE7-4954-B250-ACB543230CB3}" srcId="{7D7F5A10-F3BA-4E88-BE2F-7BF6778396E4}" destId="{60CAD99F-B9F3-4EA0-B50F-C0F48AD9F7CB}" srcOrd="1" destOrd="0" parTransId="{E2F624FF-EF00-4B1C-8B24-921A60731188}" sibTransId="{D2895914-7287-43EE-B9E1-765390F69DFD}"/>
    <dgm:cxn modelId="{4998FFB6-2D3B-4062-9D40-8B11A535A4D8}" type="presOf" srcId="{7D7F5A10-F3BA-4E88-BE2F-7BF6778396E4}" destId="{2FA8A25A-7A05-4F9A-A181-B605300B16A3}" srcOrd="0" destOrd="0" presId="urn:microsoft.com/office/officeart/2018/2/layout/IconCircleList"/>
    <dgm:cxn modelId="{048346CD-6CE9-492F-9C8A-4A34D4BD190D}" type="presOf" srcId="{D2895914-7287-43EE-B9E1-765390F69DFD}" destId="{E58E93E3-4424-4764-857F-7FDF865FF05C}" srcOrd="0" destOrd="0" presId="urn:microsoft.com/office/officeart/2018/2/layout/IconCircleList"/>
    <dgm:cxn modelId="{6AE178D0-8B53-4A32-9CE4-61629B211D88}" type="presOf" srcId="{700304B5-80E1-461E-8D3E-CB082719D2E6}" destId="{8C554431-A43E-4732-B26A-F168ADC2A312}" srcOrd="0" destOrd="0" presId="urn:microsoft.com/office/officeart/2018/2/layout/IconCircleList"/>
    <dgm:cxn modelId="{4ACCC8D7-95FD-47B7-9C56-51EC55A025FC}" type="presOf" srcId="{E5C3F70E-B1D4-4003-BD9C-0FB0BFA39304}" destId="{80E93A87-D85C-457E-A3B2-3C39C379BF33}" srcOrd="0" destOrd="0" presId="urn:microsoft.com/office/officeart/2018/2/layout/IconCircleList"/>
    <dgm:cxn modelId="{1BAE0AE7-2FBF-43DF-90F5-DF47FCDCA619}" type="presOf" srcId="{60CAD99F-B9F3-4EA0-B50F-C0F48AD9F7CB}" destId="{37060370-3CF9-4047-9498-4C316B4F3B4F}" srcOrd="0" destOrd="0" presId="urn:microsoft.com/office/officeart/2018/2/layout/IconCircleList"/>
    <dgm:cxn modelId="{A95CCAF9-B4EA-4B6B-9037-E7E9B8875DAB}" type="presOf" srcId="{BC04838D-F84C-418A-B9D9-D4C68DCEEF96}" destId="{B54B4C70-3BEB-4E8C-8ABD-2DE2C439688A}" srcOrd="0" destOrd="0" presId="urn:microsoft.com/office/officeart/2018/2/layout/IconCircleList"/>
    <dgm:cxn modelId="{1AFA0869-9958-4260-9B20-30F800AD45B8}" type="presParOf" srcId="{2FA8A25A-7A05-4F9A-A181-B605300B16A3}" destId="{0CF65E3F-B0D5-404C-98AF-2386D1F882F2}" srcOrd="0" destOrd="0" presId="urn:microsoft.com/office/officeart/2018/2/layout/IconCircleList"/>
    <dgm:cxn modelId="{176D5735-18D5-4EB7-8AB0-555AC9803BA5}" type="presParOf" srcId="{0CF65E3F-B0D5-404C-98AF-2386D1F882F2}" destId="{CAE3770D-0D3D-43A8-8903-078EAB9BD6E9}" srcOrd="0" destOrd="0" presId="urn:microsoft.com/office/officeart/2018/2/layout/IconCircleList"/>
    <dgm:cxn modelId="{86C98FF7-21AF-4AB6-A415-28C55280911A}" type="presParOf" srcId="{CAE3770D-0D3D-43A8-8903-078EAB9BD6E9}" destId="{EDB81D28-6B14-4923-A5DA-7C6FF10986E9}" srcOrd="0" destOrd="0" presId="urn:microsoft.com/office/officeart/2018/2/layout/IconCircleList"/>
    <dgm:cxn modelId="{7AF4B560-BE14-46F2-8947-C1347D85DEA8}" type="presParOf" srcId="{CAE3770D-0D3D-43A8-8903-078EAB9BD6E9}" destId="{2FE90E86-C2CB-4904-B2A5-067835A5D650}" srcOrd="1" destOrd="0" presId="urn:microsoft.com/office/officeart/2018/2/layout/IconCircleList"/>
    <dgm:cxn modelId="{10AF147E-441B-4A01-875F-FD704756DC86}" type="presParOf" srcId="{CAE3770D-0D3D-43A8-8903-078EAB9BD6E9}" destId="{A2714BD7-065B-4CAE-95BD-C901D26F3972}" srcOrd="2" destOrd="0" presId="urn:microsoft.com/office/officeart/2018/2/layout/IconCircleList"/>
    <dgm:cxn modelId="{B574F213-8EC1-4BC0-923A-F0D225FDBADB}" type="presParOf" srcId="{CAE3770D-0D3D-43A8-8903-078EAB9BD6E9}" destId="{7D4D67B8-0462-45E8-B1F2-46FD9EEF1D22}" srcOrd="3" destOrd="0" presId="urn:microsoft.com/office/officeart/2018/2/layout/IconCircleList"/>
    <dgm:cxn modelId="{B73E07E5-3F71-435D-B73C-850A928E2C4F}" type="presParOf" srcId="{0CF65E3F-B0D5-404C-98AF-2386D1F882F2}" destId="{93623043-7D7C-4A38-B7E8-2186BF47BADF}" srcOrd="1" destOrd="0" presId="urn:microsoft.com/office/officeart/2018/2/layout/IconCircleList"/>
    <dgm:cxn modelId="{99B42449-DF89-458A-98E4-A62D59C2E745}" type="presParOf" srcId="{0CF65E3F-B0D5-404C-98AF-2386D1F882F2}" destId="{E2265DC2-2040-4A76-ABCD-59C1C39F3C19}" srcOrd="2" destOrd="0" presId="urn:microsoft.com/office/officeart/2018/2/layout/IconCircleList"/>
    <dgm:cxn modelId="{45C09FD1-873E-4DB2-97A7-D2D225D6B4EE}" type="presParOf" srcId="{E2265DC2-2040-4A76-ABCD-59C1C39F3C19}" destId="{54C54868-4071-4A5F-8278-0B8633B46740}" srcOrd="0" destOrd="0" presId="urn:microsoft.com/office/officeart/2018/2/layout/IconCircleList"/>
    <dgm:cxn modelId="{F21781ED-CE4B-4304-A9C7-164947EDC932}" type="presParOf" srcId="{E2265DC2-2040-4A76-ABCD-59C1C39F3C19}" destId="{D1A7CEEE-CADC-4541-BA59-97BB458612CF}" srcOrd="1" destOrd="0" presId="urn:microsoft.com/office/officeart/2018/2/layout/IconCircleList"/>
    <dgm:cxn modelId="{88FF9299-25A5-499B-8084-776B029D4CE1}" type="presParOf" srcId="{E2265DC2-2040-4A76-ABCD-59C1C39F3C19}" destId="{6E8A3243-3859-48A8-8A2F-B6057F924D93}" srcOrd="2" destOrd="0" presId="urn:microsoft.com/office/officeart/2018/2/layout/IconCircleList"/>
    <dgm:cxn modelId="{303FD220-1075-4AA9-833E-4E75B3C16466}" type="presParOf" srcId="{E2265DC2-2040-4A76-ABCD-59C1C39F3C19}" destId="{37060370-3CF9-4047-9498-4C316B4F3B4F}" srcOrd="3" destOrd="0" presId="urn:microsoft.com/office/officeart/2018/2/layout/IconCircleList"/>
    <dgm:cxn modelId="{EE2C9F15-A8D4-482B-8D19-12FAB424945E}" type="presParOf" srcId="{0CF65E3F-B0D5-404C-98AF-2386D1F882F2}" destId="{E58E93E3-4424-4764-857F-7FDF865FF05C}" srcOrd="3" destOrd="0" presId="urn:microsoft.com/office/officeart/2018/2/layout/IconCircleList"/>
    <dgm:cxn modelId="{B8FE9326-7AE3-4EEA-ABC8-C75968C5E21F}" type="presParOf" srcId="{0CF65E3F-B0D5-404C-98AF-2386D1F882F2}" destId="{3DE714E7-CFF1-43A8-BCB2-2BD5FA9D82CF}" srcOrd="4" destOrd="0" presId="urn:microsoft.com/office/officeart/2018/2/layout/IconCircleList"/>
    <dgm:cxn modelId="{85E78311-887E-453D-A2B5-906643763D40}" type="presParOf" srcId="{3DE714E7-CFF1-43A8-BCB2-2BD5FA9D82CF}" destId="{FA801388-1C44-4464-8DAB-8B78C1189149}" srcOrd="0" destOrd="0" presId="urn:microsoft.com/office/officeart/2018/2/layout/IconCircleList"/>
    <dgm:cxn modelId="{4DA8A78A-08BB-495A-9D5A-1DC57D737F26}" type="presParOf" srcId="{3DE714E7-CFF1-43A8-BCB2-2BD5FA9D82CF}" destId="{EFC7220F-C83D-46F3-9602-A9B2208BD5AC}" srcOrd="1" destOrd="0" presId="urn:microsoft.com/office/officeart/2018/2/layout/IconCircleList"/>
    <dgm:cxn modelId="{9082E787-541F-43BF-BD80-CA17842C0B87}" type="presParOf" srcId="{3DE714E7-CFF1-43A8-BCB2-2BD5FA9D82CF}" destId="{6B60A3B8-7667-4C51-91FB-2EA48ED24657}" srcOrd="2" destOrd="0" presId="urn:microsoft.com/office/officeart/2018/2/layout/IconCircleList"/>
    <dgm:cxn modelId="{AF820D19-F8F0-4098-B426-2E234662B0FB}" type="presParOf" srcId="{3DE714E7-CFF1-43A8-BCB2-2BD5FA9D82CF}" destId="{B54B4C70-3BEB-4E8C-8ABD-2DE2C439688A}" srcOrd="3" destOrd="0" presId="urn:microsoft.com/office/officeart/2018/2/layout/IconCircleList"/>
    <dgm:cxn modelId="{28A91E98-1F19-4032-9947-0D6B5BC7A9E5}" type="presParOf" srcId="{0CF65E3F-B0D5-404C-98AF-2386D1F882F2}" destId="{9F3C5EF1-91C0-4FA7-9CF5-DFEFEAB7F9B9}" srcOrd="5" destOrd="0" presId="urn:microsoft.com/office/officeart/2018/2/layout/IconCircleList"/>
    <dgm:cxn modelId="{9AD63BF3-5961-40E4-9E9E-DDD448DBED4A}" type="presParOf" srcId="{0CF65E3F-B0D5-404C-98AF-2386D1F882F2}" destId="{C2D96C2E-F914-4F25-A135-0EB86BD43A31}" srcOrd="6" destOrd="0" presId="urn:microsoft.com/office/officeart/2018/2/layout/IconCircleList"/>
    <dgm:cxn modelId="{F18F680F-C1E3-421E-A8E2-31DDA7EE2132}" type="presParOf" srcId="{C2D96C2E-F914-4F25-A135-0EB86BD43A31}" destId="{A9315BC7-83F2-4010-9C78-66FD10D134CC}" srcOrd="0" destOrd="0" presId="urn:microsoft.com/office/officeart/2018/2/layout/IconCircleList"/>
    <dgm:cxn modelId="{2BA3A7FD-4556-4D93-AB78-B24F6B47147D}" type="presParOf" srcId="{C2D96C2E-F914-4F25-A135-0EB86BD43A31}" destId="{5B5AC57F-4938-450C-8FA3-A950A618C8AB}" srcOrd="1" destOrd="0" presId="urn:microsoft.com/office/officeart/2018/2/layout/IconCircleList"/>
    <dgm:cxn modelId="{61192684-BF97-4634-BACB-E932BE4BF383}" type="presParOf" srcId="{C2D96C2E-F914-4F25-A135-0EB86BD43A31}" destId="{385251D5-49C4-48B4-9486-2768BE18BD9E}" srcOrd="2" destOrd="0" presId="urn:microsoft.com/office/officeart/2018/2/layout/IconCircleList"/>
    <dgm:cxn modelId="{6FEB8BCE-A59B-4856-9E96-B0FE583F63B1}" type="presParOf" srcId="{C2D96C2E-F914-4F25-A135-0EB86BD43A31}" destId="{08E93A32-14BB-4A57-99FE-DCA89AE21FB3}" srcOrd="3" destOrd="0" presId="urn:microsoft.com/office/officeart/2018/2/layout/IconCircleList"/>
    <dgm:cxn modelId="{9045ECD2-2B3B-4D00-BED9-9409E9F58A6B}" type="presParOf" srcId="{0CF65E3F-B0D5-404C-98AF-2386D1F882F2}" destId="{B0886E94-90A0-4208-9BB8-AB7C32F78C9E}" srcOrd="7" destOrd="0" presId="urn:microsoft.com/office/officeart/2018/2/layout/IconCircleList"/>
    <dgm:cxn modelId="{57FFDE4B-26CC-4877-B482-CE902B48583C}" type="presParOf" srcId="{0CF65E3F-B0D5-404C-98AF-2386D1F882F2}" destId="{6084E2EE-FB0D-4897-84B5-72E205EEDA7F}" srcOrd="8" destOrd="0" presId="urn:microsoft.com/office/officeart/2018/2/layout/IconCircleList"/>
    <dgm:cxn modelId="{E012F9D9-7945-4F0B-9FCE-47AC49F993F5}" type="presParOf" srcId="{6084E2EE-FB0D-4897-84B5-72E205EEDA7F}" destId="{F665E4A4-F7AE-4AA9-91E6-AADA9FB0B414}" srcOrd="0" destOrd="0" presId="urn:microsoft.com/office/officeart/2018/2/layout/IconCircleList"/>
    <dgm:cxn modelId="{5B14393A-6F85-4303-AB9B-AAFFD34C9269}" type="presParOf" srcId="{6084E2EE-FB0D-4897-84B5-72E205EEDA7F}" destId="{823A05F6-5CC8-41B3-A3C3-CF0BF07AD35A}" srcOrd="1" destOrd="0" presId="urn:microsoft.com/office/officeart/2018/2/layout/IconCircleList"/>
    <dgm:cxn modelId="{09010674-55F2-4522-9CF6-F1D3F265D560}" type="presParOf" srcId="{6084E2EE-FB0D-4897-84B5-72E205EEDA7F}" destId="{96FDFA1A-475A-42B8-9330-CFB87D90F475}" srcOrd="2" destOrd="0" presId="urn:microsoft.com/office/officeart/2018/2/layout/IconCircleList"/>
    <dgm:cxn modelId="{6A8BACE3-81DF-410C-810C-C72387EE80C2}" type="presParOf" srcId="{6084E2EE-FB0D-4897-84B5-72E205EEDA7F}" destId="{8C554431-A43E-4732-B26A-F168ADC2A312}" srcOrd="3" destOrd="0" presId="urn:microsoft.com/office/officeart/2018/2/layout/IconCircleList"/>
    <dgm:cxn modelId="{78FC2FF9-12EF-4A67-A0C2-3C48422D092D}" type="presParOf" srcId="{0CF65E3F-B0D5-404C-98AF-2386D1F882F2}" destId="{C18DAA05-CFD4-4BA9-8825-6CF1B18E9982}" srcOrd="9" destOrd="0" presId="urn:microsoft.com/office/officeart/2018/2/layout/IconCircleList"/>
    <dgm:cxn modelId="{7CA85F62-2F69-48A9-844A-2E4A4086CFF6}" type="presParOf" srcId="{0CF65E3F-B0D5-404C-98AF-2386D1F882F2}" destId="{93481A10-1693-4E97-9E7E-A16258CD138C}" srcOrd="10" destOrd="0" presId="urn:microsoft.com/office/officeart/2018/2/layout/IconCircleList"/>
    <dgm:cxn modelId="{C2702EDB-E0B5-4A66-9984-60250B88786D}" type="presParOf" srcId="{93481A10-1693-4E97-9E7E-A16258CD138C}" destId="{956C5074-DE93-4662-8A17-715C9F97F23F}" srcOrd="0" destOrd="0" presId="urn:microsoft.com/office/officeart/2018/2/layout/IconCircleList"/>
    <dgm:cxn modelId="{BEDC10D5-06E1-4690-BCE0-73AE1B863922}" type="presParOf" srcId="{93481A10-1693-4E97-9E7E-A16258CD138C}" destId="{EB7C3F40-125D-44A4-9454-A19A8FE0AAB2}" srcOrd="1" destOrd="0" presId="urn:microsoft.com/office/officeart/2018/2/layout/IconCircleList"/>
    <dgm:cxn modelId="{93CDFB64-DF7C-4962-BC1B-0D3813E1E28E}" type="presParOf" srcId="{93481A10-1693-4E97-9E7E-A16258CD138C}" destId="{A669FE71-C6A9-47E0-BE4A-BAC6FE260E06}" srcOrd="2" destOrd="0" presId="urn:microsoft.com/office/officeart/2018/2/layout/IconCircleList"/>
    <dgm:cxn modelId="{422796D8-AF2C-4D54-B998-47826375E065}" type="presParOf" srcId="{93481A10-1693-4E97-9E7E-A16258CD138C}" destId="{80E93A87-D85C-457E-A3B2-3C39C379BF3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6FCEC-9B27-48F0-9619-76927672D273}">
      <dsp:nvSpPr>
        <dsp:cNvPr id="0" name=""/>
        <dsp:cNvSpPr/>
      </dsp:nvSpPr>
      <dsp:spPr>
        <a:xfrm>
          <a:off x="5895" y="789775"/>
          <a:ext cx="1408063" cy="422418"/>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5895" y="789775"/>
        <a:ext cx="1408063" cy="422418"/>
      </dsp:txXfrm>
    </dsp:sp>
    <dsp:sp modelId="{9C62340A-2CB0-4722-9A86-678FBF79A64A}">
      <dsp:nvSpPr>
        <dsp:cNvPr id="0" name=""/>
        <dsp:cNvSpPr/>
      </dsp:nvSpPr>
      <dsp:spPr>
        <a:xfrm>
          <a:off x="5895" y="1212194"/>
          <a:ext cx="1408063" cy="1946906"/>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By the end of this presentation, learners will be able to:</a:t>
          </a:r>
        </a:p>
      </dsp:txBody>
      <dsp:txXfrm>
        <a:off x="5895" y="1212194"/>
        <a:ext cx="1408063" cy="1946906"/>
      </dsp:txXfrm>
    </dsp:sp>
    <dsp:sp modelId="{9740DD4D-B81C-455F-8605-6F71573C2482}">
      <dsp:nvSpPr>
        <dsp:cNvPr id="0" name=""/>
        <dsp:cNvSpPr/>
      </dsp:nvSpPr>
      <dsp:spPr>
        <a:xfrm>
          <a:off x="1521853" y="789775"/>
          <a:ext cx="1408063" cy="422418"/>
        </a:xfrm>
        <a:prstGeom prst="rect">
          <a:avLst/>
        </a:prstGeom>
        <a:solidFill>
          <a:schemeClr val="accent5">
            <a:hueOff val="-2025358"/>
            <a:satOff val="-138"/>
            <a:lumOff val="327"/>
            <a:alphaOff val="0"/>
          </a:schemeClr>
        </a:solidFill>
        <a:ln w="19050" cap="flat" cmpd="sng" algn="ctr">
          <a:solidFill>
            <a:schemeClr val="accent5">
              <a:hueOff val="-2025358"/>
              <a:satOff val="-138"/>
              <a:lumOff val="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Define</a:t>
          </a:r>
        </a:p>
      </dsp:txBody>
      <dsp:txXfrm>
        <a:off x="1521853" y="789775"/>
        <a:ext cx="1408063" cy="422418"/>
      </dsp:txXfrm>
    </dsp:sp>
    <dsp:sp modelId="{F3F746AF-0123-45D2-A123-F2C8FA69590C}">
      <dsp:nvSpPr>
        <dsp:cNvPr id="0" name=""/>
        <dsp:cNvSpPr/>
      </dsp:nvSpPr>
      <dsp:spPr>
        <a:xfrm>
          <a:off x="1521853" y="1212194"/>
          <a:ext cx="1408063" cy="1946906"/>
        </a:xfrm>
        <a:prstGeom prst="rect">
          <a:avLst/>
        </a:prstGeom>
        <a:solidFill>
          <a:schemeClr val="accent5">
            <a:tint val="40000"/>
            <a:alpha val="90000"/>
            <a:hueOff val="-1990778"/>
            <a:satOff val="444"/>
            <a:lumOff val="67"/>
            <a:alphaOff val="0"/>
          </a:schemeClr>
        </a:solidFill>
        <a:ln w="19050" cap="flat" cmpd="sng" algn="ctr">
          <a:solidFill>
            <a:schemeClr val="accent5">
              <a:tint val="40000"/>
              <a:alpha val="90000"/>
              <a:hueOff val="-1990778"/>
              <a:satOff val="444"/>
              <a:lumOff val="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Define Sepsis</a:t>
          </a:r>
        </a:p>
      </dsp:txBody>
      <dsp:txXfrm>
        <a:off x="1521853" y="1212194"/>
        <a:ext cx="1408063" cy="1946906"/>
      </dsp:txXfrm>
    </dsp:sp>
    <dsp:sp modelId="{03054FFB-1FBC-4542-9232-15D883F4B4CB}">
      <dsp:nvSpPr>
        <dsp:cNvPr id="0" name=""/>
        <dsp:cNvSpPr/>
      </dsp:nvSpPr>
      <dsp:spPr>
        <a:xfrm>
          <a:off x="3037810" y="789775"/>
          <a:ext cx="1408063" cy="422418"/>
        </a:xfrm>
        <a:prstGeom prst="rect">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Recognize</a:t>
          </a:r>
        </a:p>
      </dsp:txBody>
      <dsp:txXfrm>
        <a:off x="3037810" y="789775"/>
        <a:ext cx="1408063" cy="422418"/>
      </dsp:txXfrm>
    </dsp:sp>
    <dsp:sp modelId="{BE8FE81E-9EF6-4AAD-9B84-1CBF3E7E9633}">
      <dsp:nvSpPr>
        <dsp:cNvPr id="0" name=""/>
        <dsp:cNvSpPr/>
      </dsp:nvSpPr>
      <dsp:spPr>
        <a:xfrm>
          <a:off x="3037810" y="1212194"/>
          <a:ext cx="1408063" cy="1946906"/>
        </a:xfrm>
        <a:prstGeom prst="rect">
          <a:avLst/>
        </a:prstGeom>
        <a:solidFill>
          <a:schemeClr val="accent5">
            <a:tint val="40000"/>
            <a:alpha val="90000"/>
            <a:hueOff val="-3981555"/>
            <a:satOff val="889"/>
            <a:lumOff val="134"/>
            <a:alphaOff val="0"/>
          </a:schemeClr>
        </a:solidFill>
        <a:ln w="19050" cap="flat" cmpd="sng" algn="ctr">
          <a:solidFill>
            <a:schemeClr val="accent5">
              <a:tint val="40000"/>
              <a:alpha val="90000"/>
              <a:hueOff val="-3981555"/>
              <a:satOff val="889"/>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Recognize the difference between infection, sepsis and septic shock. </a:t>
          </a:r>
        </a:p>
      </dsp:txBody>
      <dsp:txXfrm>
        <a:off x="3037810" y="1212194"/>
        <a:ext cx="1408063" cy="1946906"/>
      </dsp:txXfrm>
    </dsp:sp>
    <dsp:sp modelId="{84422AA3-9080-4AC9-BD14-4F1D3874FEDF}">
      <dsp:nvSpPr>
        <dsp:cNvPr id="0" name=""/>
        <dsp:cNvSpPr/>
      </dsp:nvSpPr>
      <dsp:spPr>
        <a:xfrm>
          <a:off x="4553768" y="789775"/>
          <a:ext cx="1408063" cy="422418"/>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Identify</a:t>
          </a:r>
        </a:p>
      </dsp:txBody>
      <dsp:txXfrm>
        <a:off x="4553768" y="789775"/>
        <a:ext cx="1408063" cy="422418"/>
      </dsp:txXfrm>
    </dsp:sp>
    <dsp:sp modelId="{15460D42-1151-4C34-9E73-14B6EFA8F351}">
      <dsp:nvSpPr>
        <dsp:cNvPr id="0" name=""/>
        <dsp:cNvSpPr/>
      </dsp:nvSpPr>
      <dsp:spPr>
        <a:xfrm>
          <a:off x="4553768" y="1212194"/>
          <a:ext cx="1408063" cy="1946906"/>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Identify signs and symptoms of sepsis</a:t>
          </a:r>
        </a:p>
      </dsp:txBody>
      <dsp:txXfrm>
        <a:off x="4553768" y="1212194"/>
        <a:ext cx="1408063" cy="1946906"/>
      </dsp:txXfrm>
    </dsp:sp>
    <dsp:sp modelId="{437994E7-EAED-4349-9DFB-C633242AFC9B}">
      <dsp:nvSpPr>
        <dsp:cNvPr id="0" name=""/>
        <dsp:cNvSpPr/>
      </dsp:nvSpPr>
      <dsp:spPr>
        <a:xfrm>
          <a:off x="6069726" y="789775"/>
          <a:ext cx="1408063" cy="422418"/>
        </a:xfrm>
        <a:prstGeom prst="rect">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Recognize</a:t>
          </a:r>
        </a:p>
      </dsp:txBody>
      <dsp:txXfrm>
        <a:off x="6069726" y="789775"/>
        <a:ext cx="1408063" cy="422418"/>
      </dsp:txXfrm>
    </dsp:sp>
    <dsp:sp modelId="{8A08E8A4-8CBC-4ABF-8222-5FABDF7AFED0}">
      <dsp:nvSpPr>
        <dsp:cNvPr id="0" name=""/>
        <dsp:cNvSpPr/>
      </dsp:nvSpPr>
      <dsp:spPr>
        <a:xfrm>
          <a:off x="6069726" y="1212194"/>
          <a:ext cx="1408063" cy="1946906"/>
        </a:xfrm>
        <a:prstGeom prst="rect">
          <a:avLst/>
        </a:prstGeom>
        <a:solidFill>
          <a:schemeClr val="accent5">
            <a:tint val="40000"/>
            <a:alpha val="90000"/>
            <a:hueOff val="-7963110"/>
            <a:satOff val="1778"/>
            <a:lumOff val="267"/>
            <a:alphaOff val="0"/>
          </a:schemeClr>
        </a:solidFill>
        <a:ln w="19050" cap="flat" cmpd="sng" algn="ctr">
          <a:solidFill>
            <a:schemeClr val="accent5">
              <a:tint val="40000"/>
              <a:alpha val="90000"/>
              <a:hueOff val="-7963110"/>
              <a:satOff val="1778"/>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Recognize abnormal assessment findings</a:t>
          </a:r>
        </a:p>
      </dsp:txBody>
      <dsp:txXfrm>
        <a:off x="6069726" y="1212194"/>
        <a:ext cx="1408063" cy="1946906"/>
      </dsp:txXfrm>
    </dsp:sp>
    <dsp:sp modelId="{CD7AC98F-185B-46A6-B035-3D3F9C693273}">
      <dsp:nvSpPr>
        <dsp:cNvPr id="0" name=""/>
        <dsp:cNvSpPr/>
      </dsp:nvSpPr>
      <dsp:spPr>
        <a:xfrm>
          <a:off x="7585683" y="789775"/>
          <a:ext cx="1408063" cy="422418"/>
        </a:xfrm>
        <a:prstGeom prst="rect">
          <a:avLst/>
        </a:prstGeom>
        <a:solidFill>
          <a:schemeClr val="accent5">
            <a:hueOff val="-10126791"/>
            <a:satOff val="-688"/>
            <a:lumOff val="1634"/>
            <a:alphaOff val="0"/>
          </a:schemeClr>
        </a:solidFill>
        <a:ln w="19050" cap="flat" cmpd="sng" algn="ctr">
          <a:solidFill>
            <a:schemeClr val="accent5">
              <a:hueOff val="-10126791"/>
              <a:satOff val="-688"/>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Prioritize</a:t>
          </a:r>
        </a:p>
      </dsp:txBody>
      <dsp:txXfrm>
        <a:off x="7585683" y="789775"/>
        <a:ext cx="1408063" cy="422418"/>
      </dsp:txXfrm>
    </dsp:sp>
    <dsp:sp modelId="{28398167-3DF7-461F-BF9F-9480E019A611}">
      <dsp:nvSpPr>
        <dsp:cNvPr id="0" name=""/>
        <dsp:cNvSpPr/>
      </dsp:nvSpPr>
      <dsp:spPr>
        <a:xfrm>
          <a:off x="7585683" y="1212194"/>
          <a:ext cx="1408063" cy="1946906"/>
        </a:xfrm>
        <a:prstGeom prst="rect">
          <a:avLst/>
        </a:prstGeom>
        <a:solidFill>
          <a:schemeClr val="accent5">
            <a:tint val="40000"/>
            <a:alpha val="90000"/>
            <a:hueOff val="-9953888"/>
            <a:satOff val="2222"/>
            <a:lumOff val="334"/>
            <a:alphaOff val="0"/>
          </a:schemeClr>
        </a:solidFill>
        <a:ln w="19050" cap="flat" cmpd="sng" algn="ctr">
          <a:solidFill>
            <a:schemeClr val="accent5">
              <a:tint val="40000"/>
              <a:alpha val="90000"/>
              <a:hueOff val="-9953888"/>
              <a:satOff val="2222"/>
              <a:lumOff val="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Prioritize nursing interventions</a:t>
          </a:r>
        </a:p>
      </dsp:txBody>
      <dsp:txXfrm>
        <a:off x="7585683" y="1212194"/>
        <a:ext cx="1408063" cy="1946906"/>
      </dsp:txXfrm>
    </dsp:sp>
    <dsp:sp modelId="{A1209771-D2BA-42A2-8C56-899EEBBFE817}">
      <dsp:nvSpPr>
        <dsp:cNvPr id="0" name=""/>
        <dsp:cNvSpPr/>
      </dsp:nvSpPr>
      <dsp:spPr>
        <a:xfrm>
          <a:off x="9101641" y="789775"/>
          <a:ext cx="1408063" cy="422418"/>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68" tIns="111268" rIns="111268" bIns="111268" numCol="1" spcCol="1270" anchor="ctr" anchorCtr="0">
          <a:noAutofit/>
        </a:bodyPr>
        <a:lstStyle/>
        <a:p>
          <a:pPr marL="0" lvl="0" indent="0" algn="ctr" defTabSz="622300">
            <a:lnSpc>
              <a:spcPct val="90000"/>
            </a:lnSpc>
            <a:spcBef>
              <a:spcPct val="0"/>
            </a:spcBef>
            <a:spcAft>
              <a:spcPct val="35000"/>
            </a:spcAft>
            <a:buNone/>
          </a:pPr>
          <a:r>
            <a:rPr lang="en-US" sz="1400" kern="1200"/>
            <a:t>Understand</a:t>
          </a:r>
        </a:p>
      </dsp:txBody>
      <dsp:txXfrm>
        <a:off x="9101641" y="789775"/>
        <a:ext cx="1408063" cy="422418"/>
      </dsp:txXfrm>
    </dsp:sp>
    <dsp:sp modelId="{F3B56FBE-BE47-4379-976E-BC83EDE2344B}">
      <dsp:nvSpPr>
        <dsp:cNvPr id="0" name=""/>
        <dsp:cNvSpPr/>
      </dsp:nvSpPr>
      <dsp:spPr>
        <a:xfrm>
          <a:off x="9101641" y="1212194"/>
          <a:ext cx="1408063" cy="1946906"/>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085" tIns="139085" rIns="139085" bIns="139085" numCol="1" spcCol="1270" anchor="t" anchorCtr="0">
          <a:noAutofit/>
        </a:bodyPr>
        <a:lstStyle/>
        <a:p>
          <a:pPr marL="0" lvl="0" indent="0" algn="l" defTabSz="488950">
            <a:lnSpc>
              <a:spcPct val="90000"/>
            </a:lnSpc>
            <a:spcBef>
              <a:spcPct val="0"/>
            </a:spcBef>
            <a:spcAft>
              <a:spcPct val="35000"/>
            </a:spcAft>
            <a:buNone/>
          </a:pPr>
          <a:r>
            <a:rPr lang="en-US" sz="1100" kern="1200"/>
            <a:t>Understand escalation and collaboration in sepsis care</a:t>
          </a:r>
        </a:p>
      </dsp:txBody>
      <dsp:txXfrm>
        <a:off x="9101641" y="1212194"/>
        <a:ext cx="1408063" cy="194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24F6-7DF9-4E12-A2BE-6AFD15CFF09F}">
      <dsp:nvSpPr>
        <dsp:cNvPr id="0" name=""/>
        <dsp:cNvSpPr/>
      </dsp:nvSpPr>
      <dsp:spPr>
        <a:xfrm>
          <a:off x="0" y="4389"/>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9AA2E-E31B-4749-8834-54EF95FAFD14}">
      <dsp:nvSpPr>
        <dsp:cNvPr id="0" name=""/>
        <dsp:cNvSpPr/>
      </dsp:nvSpPr>
      <dsp:spPr>
        <a:xfrm>
          <a:off x="282823" y="214754"/>
          <a:ext cx="514224" cy="5142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629A7-2236-4800-AC75-55D99B2830F0}">
      <dsp:nvSpPr>
        <dsp:cNvPr id="0" name=""/>
        <dsp:cNvSpPr/>
      </dsp:nvSpPr>
      <dsp:spPr>
        <a:xfrm>
          <a:off x="1079871" y="4389"/>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44550">
            <a:lnSpc>
              <a:spcPct val="90000"/>
            </a:lnSpc>
            <a:spcBef>
              <a:spcPct val="0"/>
            </a:spcBef>
            <a:spcAft>
              <a:spcPct val="35000"/>
            </a:spcAft>
            <a:buNone/>
          </a:pPr>
          <a:r>
            <a:rPr lang="en-US" sz="1900" b="0" i="0" kern="1200" baseline="0"/>
            <a:t>Chronic disease (diabetes, renal disease)</a:t>
          </a:r>
          <a:r>
            <a:rPr lang="en-US" sz="1900" b="0" i="0" kern="1200"/>
            <a:t>​</a:t>
          </a:r>
          <a:endParaRPr lang="en-US" sz="1900" kern="1200"/>
        </a:p>
      </dsp:txBody>
      <dsp:txXfrm>
        <a:off x="1079871" y="4389"/>
        <a:ext cx="4769685" cy="934953"/>
      </dsp:txXfrm>
    </dsp:sp>
    <dsp:sp modelId="{E1008CA8-6E73-4F97-B3CC-19AC1D320BFD}">
      <dsp:nvSpPr>
        <dsp:cNvPr id="0" name=""/>
        <dsp:cNvSpPr/>
      </dsp:nvSpPr>
      <dsp:spPr>
        <a:xfrm>
          <a:off x="0" y="1173081"/>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B24D9-3ED7-4CC9-8A04-ABADDD377D7D}">
      <dsp:nvSpPr>
        <dsp:cNvPr id="0" name=""/>
        <dsp:cNvSpPr/>
      </dsp:nvSpPr>
      <dsp:spPr>
        <a:xfrm>
          <a:off x="282823" y="1383446"/>
          <a:ext cx="514224" cy="5142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0AD59-6E07-435B-A24F-AC25B2BC9C76}">
      <dsp:nvSpPr>
        <dsp:cNvPr id="0" name=""/>
        <dsp:cNvSpPr/>
      </dsp:nvSpPr>
      <dsp:spPr>
        <a:xfrm>
          <a:off x="1079871" y="1173081"/>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44550">
            <a:lnSpc>
              <a:spcPct val="90000"/>
            </a:lnSpc>
            <a:spcBef>
              <a:spcPct val="0"/>
            </a:spcBef>
            <a:spcAft>
              <a:spcPct val="35000"/>
            </a:spcAft>
            <a:buNone/>
          </a:pPr>
          <a:r>
            <a:rPr lang="en-US" sz="1900" b="0" i="0" kern="1200" baseline="0"/>
            <a:t>Recent surgery or hospitalization</a:t>
          </a:r>
          <a:r>
            <a:rPr lang="en-US" sz="1900" b="0" i="0" kern="1200"/>
            <a:t>​</a:t>
          </a:r>
          <a:endParaRPr lang="en-US" sz="1900" kern="1200"/>
        </a:p>
      </dsp:txBody>
      <dsp:txXfrm>
        <a:off x="1079871" y="1173081"/>
        <a:ext cx="4769685" cy="934953"/>
      </dsp:txXfrm>
    </dsp:sp>
    <dsp:sp modelId="{538CAFF2-D333-448C-BB29-7698B69AFC16}">
      <dsp:nvSpPr>
        <dsp:cNvPr id="0" name=""/>
        <dsp:cNvSpPr/>
      </dsp:nvSpPr>
      <dsp:spPr>
        <a:xfrm>
          <a:off x="0" y="2341773"/>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E19E2-20E3-4985-8462-BA9705A0277B}">
      <dsp:nvSpPr>
        <dsp:cNvPr id="0" name=""/>
        <dsp:cNvSpPr/>
      </dsp:nvSpPr>
      <dsp:spPr>
        <a:xfrm>
          <a:off x="282823" y="2552138"/>
          <a:ext cx="514224" cy="5142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02E72C-596F-4C7B-87FC-47B5AA2B4D00}">
      <dsp:nvSpPr>
        <dsp:cNvPr id="0" name=""/>
        <dsp:cNvSpPr/>
      </dsp:nvSpPr>
      <dsp:spPr>
        <a:xfrm>
          <a:off x="1079871" y="2341773"/>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44550">
            <a:lnSpc>
              <a:spcPct val="90000"/>
            </a:lnSpc>
            <a:spcBef>
              <a:spcPct val="0"/>
            </a:spcBef>
            <a:spcAft>
              <a:spcPct val="35000"/>
            </a:spcAft>
            <a:buNone/>
          </a:pPr>
          <a:r>
            <a:rPr lang="en-US" sz="1900" b="0" i="0" kern="1200" baseline="0"/>
            <a:t>Indwelling devices (catheters, lines)</a:t>
          </a:r>
          <a:r>
            <a:rPr lang="en-US" sz="1900" b="0" i="0" kern="1200"/>
            <a:t>​</a:t>
          </a:r>
          <a:endParaRPr lang="en-US" sz="1900" kern="1200"/>
        </a:p>
      </dsp:txBody>
      <dsp:txXfrm>
        <a:off x="1079871" y="2341773"/>
        <a:ext cx="4769685" cy="934953"/>
      </dsp:txXfrm>
    </dsp:sp>
    <dsp:sp modelId="{C9CC5FC3-5901-49E2-A6C5-BC73DDAA132E}">
      <dsp:nvSpPr>
        <dsp:cNvPr id="0" name=""/>
        <dsp:cNvSpPr/>
      </dsp:nvSpPr>
      <dsp:spPr>
        <a:xfrm>
          <a:off x="0" y="3510465"/>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A9EDB-F1DC-4751-9BA5-BC37EE07CDF7}">
      <dsp:nvSpPr>
        <dsp:cNvPr id="0" name=""/>
        <dsp:cNvSpPr/>
      </dsp:nvSpPr>
      <dsp:spPr>
        <a:xfrm>
          <a:off x="282823" y="3720830"/>
          <a:ext cx="514224" cy="5142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CCA222-545F-425C-B10E-BC3AEA660107}">
      <dsp:nvSpPr>
        <dsp:cNvPr id="0" name=""/>
        <dsp:cNvSpPr/>
      </dsp:nvSpPr>
      <dsp:spPr>
        <a:xfrm>
          <a:off x="1079871" y="3510465"/>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44550">
            <a:lnSpc>
              <a:spcPct val="90000"/>
            </a:lnSpc>
            <a:spcBef>
              <a:spcPct val="0"/>
            </a:spcBef>
            <a:spcAft>
              <a:spcPct val="35000"/>
            </a:spcAft>
            <a:buNone/>
          </a:pPr>
          <a:r>
            <a:rPr lang="en-US" sz="1900" b="0" i="0" kern="1200" baseline="0"/>
            <a:t>Immunosuppression</a:t>
          </a:r>
          <a:r>
            <a:rPr lang="en-US" sz="1900" b="0" i="0" kern="1200"/>
            <a:t>​</a:t>
          </a:r>
          <a:endParaRPr lang="en-US" sz="1900" kern="1200"/>
        </a:p>
      </dsp:txBody>
      <dsp:txXfrm>
        <a:off x="1079871" y="3510465"/>
        <a:ext cx="4769685" cy="934953"/>
      </dsp:txXfrm>
    </dsp:sp>
    <dsp:sp modelId="{078F117F-47E4-491D-A207-989FB084EFE1}">
      <dsp:nvSpPr>
        <dsp:cNvPr id="0" name=""/>
        <dsp:cNvSpPr/>
      </dsp:nvSpPr>
      <dsp:spPr>
        <a:xfrm>
          <a:off x="0" y="4679157"/>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44BE3-F432-46C8-8F98-E60CB1C89586}">
      <dsp:nvSpPr>
        <dsp:cNvPr id="0" name=""/>
        <dsp:cNvSpPr/>
      </dsp:nvSpPr>
      <dsp:spPr>
        <a:xfrm>
          <a:off x="282823" y="4889522"/>
          <a:ext cx="514224" cy="5142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6505A-A1D1-4F8D-8EB0-3D6DA525F7D6}">
      <dsp:nvSpPr>
        <dsp:cNvPr id="0" name=""/>
        <dsp:cNvSpPr/>
      </dsp:nvSpPr>
      <dsp:spPr>
        <a:xfrm>
          <a:off x="1079871" y="4679157"/>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44550">
            <a:lnSpc>
              <a:spcPct val="90000"/>
            </a:lnSpc>
            <a:spcBef>
              <a:spcPct val="0"/>
            </a:spcBef>
            <a:spcAft>
              <a:spcPct val="35000"/>
            </a:spcAft>
            <a:buNone/>
          </a:pPr>
          <a:r>
            <a:rPr lang="en-US" sz="1900" b="0" i="0" kern="1200" baseline="0"/>
            <a:t>Babies under 3 months</a:t>
          </a:r>
          <a:endParaRPr lang="en-US" sz="1900" kern="1200"/>
        </a:p>
      </dsp:txBody>
      <dsp:txXfrm>
        <a:off x="1079871" y="4679157"/>
        <a:ext cx="4769685" cy="934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AFFDD-3F73-434A-ADFD-F462ADD3D195}">
      <dsp:nvSpPr>
        <dsp:cNvPr id="0" name=""/>
        <dsp:cNvSpPr/>
      </dsp:nvSpPr>
      <dsp:spPr>
        <a:xfrm>
          <a:off x="0" y="361674"/>
          <a:ext cx="5393361" cy="6633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Clinical Insult</a:t>
          </a:r>
        </a:p>
      </dsp:txBody>
      <dsp:txXfrm>
        <a:off x="32384" y="394058"/>
        <a:ext cx="5328593" cy="598621"/>
      </dsp:txXfrm>
    </dsp:sp>
    <dsp:sp modelId="{095103F2-A54C-4B40-8925-1FA55BF39C70}">
      <dsp:nvSpPr>
        <dsp:cNvPr id="0" name=""/>
        <dsp:cNvSpPr/>
      </dsp:nvSpPr>
      <dsp:spPr>
        <a:xfrm>
          <a:off x="0" y="1102824"/>
          <a:ext cx="5393361" cy="663389"/>
        </a:xfrm>
        <a:prstGeom prst="roundRect">
          <a:avLst/>
        </a:prstGeom>
        <a:solidFill>
          <a:schemeClr val="accent5">
            <a:hueOff val="-3038037"/>
            <a:satOff val="-207"/>
            <a:lumOff val="49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Systemic Inflammatory Response </a:t>
          </a:r>
        </a:p>
      </dsp:txBody>
      <dsp:txXfrm>
        <a:off x="32384" y="1135208"/>
        <a:ext cx="5328593" cy="598621"/>
      </dsp:txXfrm>
    </dsp:sp>
    <dsp:sp modelId="{CFAEE15C-47DD-49F5-A1E6-CB5D78992769}">
      <dsp:nvSpPr>
        <dsp:cNvPr id="0" name=""/>
        <dsp:cNvSpPr/>
      </dsp:nvSpPr>
      <dsp:spPr>
        <a:xfrm>
          <a:off x="0" y="1843974"/>
          <a:ext cx="5393361" cy="663389"/>
        </a:xfrm>
        <a:prstGeom prst="roundRect">
          <a:avLst/>
        </a:prstGeom>
        <a:solidFill>
          <a:schemeClr val="accent5">
            <a:hueOff val="-6076075"/>
            <a:satOff val="-413"/>
            <a:lumOff val="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Sepsis</a:t>
          </a:r>
        </a:p>
      </dsp:txBody>
      <dsp:txXfrm>
        <a:off x="32384" y="1876358"/>
        <a:ext cx="5328593" cy="598621"/>
      </dsp:txXfrm>
    </dsp:sp>
    <dsp:sp modelId="{C9BE6C66-484F-4E15-97C3-4F6820902203}">
      <dsp:nvSpPr>
        <dsp:cNvPr id="0" name=""/>
        <dsp:cNvSpPr/>
      </dsp:nvSpPr>
      <dsp:spPr>
        <a:xfrm>
          <a:off x="0" y="2585124"/>
          <a:ext cx="5393361" cy="663389"/>
        </a:xfrm>
        <a:prstGeom prst="roundRect">
          <a:avLst/>
        </a:prstGeom>
        <a:solidFill>
          <a:schemeClr val="accent5">
            <a:hueOff val="-9114112"/>
            <a:satOff val="-620"/>
            <a:lumOff val="147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Severe Sepsis</a:t>
          </a:r>
        </a:p>
      </dsp:txBody>
      <dsp:txXfrm>
        <a:off x="32384" y="2617508"/>
        <a:ext cx="5328593" cy="598621"/>
      </dsp:txXfrm>
    </dsp:sp>
    <dsp:sp modelId="{3061B633-EB18-4EDC-BF4E-3F1CACE60ED6}">
      <dsp:nvSpPr>
        <dsp:cNvPr id="0" name=""/>
        <dsp:cNvSpPr/>
      </dsp:nvSpPr>
      <dsp:spPr>
        <a:xfrm>
          <a:off x="0" y="3326274"/>
          <a:ext cx="5393361" cy="663389"/>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Septic Shock</a:t>
          </a:r>
        </a:p>
      </dsp:txBody>
      <dsp:txXfrm>
        <a:off x="32384" y="3358658"/>
        <a:ext cx="5328593" cy="598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1D28-6B14-4923-A5DA-7C6FF10986E9}">
      <dsp:nvSpPr>
        <dsp:cNvPr id="0" name=""/>
        <dsp:cNvSpPr/>
      </dsp:nvSpPr>
      <dsp:spPr>
        <a:xfrm>
          <a:off x="266550" y="416182"/>
          <a:ext cx="806230" cy="8062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90E86-C2CB-4904-B2A5-067835A5D650}">
      <dsp:nvSpPr>
        <dsp:cNvPr id="0" name=""/>
        <dsp:cNvSpPr/>
      </dsp:nvSpPr>
      <dsp:spPr>
        <a:xfrm>
          <a:off x="435859" y="585491"/>
          <a:ext cx="467613" cy="4676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D67B8-0462-45E8-B1F2-46FD9EEF1D22}">
      <dsp:nvSpPr>
        <dsp:cNvPr id="0" name=""/>
        <dsp:cNvSpPr/>
      </dsp:nvSpPr>
      <dsp:spPr>
        <a:xfrm>
          <a:off x="1245545" y="416182"/>
          <a:ext cx="1900400" cy="80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Reassess their lungs/breath sounds</a:t>
          </a:r>
          <a:r>
            <a:rPr lang="en-US" sz="1700" b="0" i="0" kern="1200"/>
            <a:t>​</a:t>
          </a:r>
          <a:endParaRPr lang="en-US" sz="1700" kern="1200"/>
        </a:p>
      </dsp:txBody>
      <dsp:txXfrm>
        <a:off x="1245545" y="416182"/>
        <a:ext cx="1900400" cy="806230"/>
      </dsp:txXfrm>
    </dsp:sp>
    <dsp:sp modelId="{54C54868-4071-4A5F-8278-0B8633B46740}">
      <dsp:nvSpPr>
        <dsp:cNvPr id="0" name=""/>
        <dsp:cNvSpPr/>
      </dsp:nvSpPr>
      <dsp:spPr>
        <a:xfrm>
          <a:off x="3477076" y="416182"/>
          <a:ext cx="806230" cy="8062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7CEEE-CADC-4541-BA59-97BB458612CF}">
      <dsp:nvSpPr>
        <dsp:cNvPr id="0" name=""/>
        <dsp:cNvSpPr/>
      </dsp:nvSpPr>
      <dsp:spPr>
        <a:xfrm>
          <a:off x="3646384" y="585491"/>
          <a:ext cx="467613" cy="4676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60370-3CF9-4047-9498-4C316B4F3B4F}">
      <dsp:nvSpPr>
        <dsp:cNvPr id="0" name=""/>
        <dsp:cNvSpPr/>
      </dsp:nvSpPr>
      <dsp:spPr>
        <a:xfrm>
          <a:off x="4456070" y="416182"/>
          <a:ext cx="1900400" cy="80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Monitor their oxygen requirements </a:t>
          </a:r>
          <a:r>
            <a:rPr lang="en-US" sz="1700" b="0" i="0" kern="1200"/>
            <a:t>​</a:t>
          </a:r>
          <a:endParaRPr lang="en-US" sz="1700" kern="1200"/>
        </a:p>
      </dsp:txBody>
      <dsp:txXfrm>
        <a:off x="4456070" y="416182"/>
        <a:ext cx="1900400" cy="806230"/>
      </dsp:txXfrm>
    </dsp:sp>
    <dsp:sp modelId="{FA801388-1C44-4464-8DAB-8B78C1189149}">
      <dsp:nvSpPr>
        <dsp:cNvPr id="0" name=""/>
        <dsp:cNvSpPr/>
      </dsp:nvSpPr>
      <dsp:spPr>
        <a:xfrm>
          <a:off x="6687602" y="416182"/>
          <a:ext cx="806230" cy="8062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7220F-C83D-46F3-9602-A9B2208BD5AC}">
      <dsp:nvSpPr>
        <dsp:cNvPr id="0" name=""/>
        <dsp:cNvSpPr/>
      </dsp:nvSpPr>
      <dsp:spPr>
        <a:xfrm>
          <a:off x="6856910" y="585491"/>
          <a:ext cx="467613" cy="4676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B4C70-3BEB-4E8C-8ABD-2DE2C439688A}">
      <dsp:nvSpPr>
        <dsp:cNvPr id="0" name=""/>
        <dsp:cNvSpPr/>
      </dsp:nvSpPr>
      <dsp:spPr>
        <a:xfrm>
          <a:off x="7666596" y="416182"/>
          <a:ext cx="1900400" cy="80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Assess for edema</a:t>
          </a:r>
          <a:r>
            <a:rPr lang="en-US" sz="1700" b="0" i="0" kern="1200"/>
            <a:t>​</a:t>
          </a:r>
          <a:endParaRPr lang="en-US" sz="1700" kern="1200"/>
        </a:p>
      </dsp:txBody>
      <dsp:txXfrm>
        <a:off x="7666596" y="416182"/>
        <a:ext cx="1900400" cy="806230"/>
      </dsp:txXfrm>
    </dsp:sp>
    <dsp:sp modelId="{A9315BC7-83F2-4010-9C78-66FD10D134CC}">
      <dsp:nvSpPr>
        <dsp:cNvPr id="0" name=""/>
        <dsp:cNvSpPr/>
      </dsp:nvSpPr>
      <dsp:spPr>
        <a:xfrm>
          <a:off x="266550" y="1723160"/>
          <a:ext cx="806230" cy="8062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AC57F-4938-450C-8FA3-A950A618C8AB}">
      <dsp:nvSpPr>
        <dsp:cNvPr id="0" name=""/>
        <dsp:cNvSpPr/>
      </dsp:nvSpPr>
      <dsp:spPr>
        <a:xfrm>
          <a:off x="435859" y="1892469"/>
          <a:ext cx="467613" cy="4676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93A32-14BB-4A57-99FE-DCA89AE21FB3}">
      <dsp:nvSpPr>
        <dsp:cNvPr id="0" name=""/>
        <dsp:cNvSpPr/>
      </dsp:nvSpPr>
      <dsp:spPr>
        <a:xfrm>
          <a:off x="1245545" y="1723160"/>
          <a:ext cx="1900400" cy="80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Listen to their heart sounds for any changes</a:t>
          </a:r>
          <a:r>
            <a:rPr lang="en-US" sz="1700" b="0" i="0" kern="1200"/>
            <a:t>​</a:t>
          </a:r>
          <a:endParaRPr lang="en-US" sz="1700" kern="1200"/>
        </a:p>
      </dsp:txBody>
      <dsp:txXfrm>
        <a:off x="1245545" y="1723160"/>
        <a:ext cx="1900400" cy="806230"/>
      </dsp:txXfrm>
    </dsp:sp>
    <dsp:sp modelId="{F665E4A4-F7AE-4AA9-91E6-AADA9FB0B414}">
      <dsp:nvSpPr>
        <dsp:cNvPr id="0" name=""/>
        <dsp:cNvSpPr/>
      </dsp:nvSpPr>
      <dsp:spPr>
        <a:xfrm>
          <a:off x="3477076" y="1723160"/>
          <a:ext cx="806230" cy="8062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A05F6-5CC8-41B3-A3C3-CF0BF07AD35A}">
      <dsp:nvSpPr>
        <dsp:cNvPr id="0" name=""/>
        <dsp:cNvSpPr/>
      </dsp:nvSpPr>
      <dsp:spPr>
        <a:xfrm>
          <a:off x="3646384" y="1892469"/>
          <a:ext cx="467613" cy="4676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54431-A43E-4732-B26A-F168ADC2A312}">
      <dsp:nvSpPr>
        <dsp:cNvPr id="0" name=""/>
        <dsp:cNvSpPr/>
      </dsp:nvSpPr>
      <dsp:spPr>
        <a:xfrm>
          <a:off x="4456070" y="1723160"/>
          <a:ext cx="1900400" cy="80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Monitor urine output</a:t>
          </a:r>
          <a:r>
            <a:rPr lang="en-US" sz="1700" b="0" i="0" kern="1200"/>
            <a:t>​</a:t>
          </a:r>
          <a:endParaRPr lang="en-US" sz="1700" kern="1200"/>
        </a:p>
      </dsp:txBody>
      <dsp:txXfrm>
        <a:off x="4456070" y="1723160"/>
        <a:ext cx="1900400" cy="806230"/>
      </dsp:txXfrm>
    </dsp:sp>
    <dsp:sp modelId="{956C5074-DE93-4662-8A17-715C9F97F23F}">
      <dsp:nvSpPr>
        <dsp:cNvPr id="0" name=""/>
        <dsp:cNvSpPr/>
      </dsp:nvSpPr>
      <dsp:spPr>
        <a:xfrm>
          <a:off x="6687602" y="1723160"/>
          <a:ext cx="806230" cy="8062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C3F40-125D-44A4-9454-A19A8FE0AAB2}">
      <dsp:nvSpPr>
        <dsp:cNvPr id="0" name=""/>
        <dsp:cNvSpPr/>
      </dsp:nvSpPr>
      <dsp:spPr>
        <a:xfrm>
          <a:off x="6856910" y="1892469"/>
          <a:ext cx="467613" cy="4676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93A87-D85C-457E-A3B2-3C39C379BF33}">
      <dsp:nvSpPr>
        <dsp:cNvPr id="0" name=""/>
        <dsp:cNvSpPr/>
      </dsp:nvSpPr>
      <dsp:spPr>
        <a:xfrm>
          <a:off x="7666596" y="1723160"/>
          <a:ext cx="1900400" cy="80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Monitor lab values</a:t>
          </a:r>
          <a:endParaRPr lang="en-US" sz="1700" kern="1200"/>
        </a:p>
      </dsp:txBody>
      <dsp:txXfrm>
        <a:off x="7666596" y="1723160"/>
        <a:ext cx="1900400" cy="806230"/>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263A2-FD8F-464C-9C9F-48B9BDADBC87}" type="datetimeFigureOut">
              <a:rPr lang="en-US" smtClean="0"/>
              <a:t>7/2/2026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6B673-C2BE-48C4-970E-C3643229FB97}" type="slidenum">
              <a:rPr lang="en-US" smtClean="0"/>
              <a:t>‹#›</a:t>
            </a:fld>
            <a:endParaRPr lang="en-US"/>
          </a:p>
        </p:txBody>
      </p:sp>
    </p:spTree>
    <p:extLst>
      <p:ext uri="{BB962C8B-B14F-4D97-AF65-F5344CB8AC3E}">
        <p14:creationId xmlns:p14="http://schemas.microsoft.com/office/powerpoint/2010/main" val="101871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are going to start out with a Case Study for you to apply your knowledge. </a:t>
            </a:r>
          </a:p>
        </p:txBody>
      </p:sp>
      <p:sp>
        <p:nvSpPr>
          <p:cNvPr id="4" name="Slide Number Placeholder 3"/>
          <p:cNvSpPr>
            <a:spLocks noGrp="1"/>
          </p:cNvSpPr>
          <p:nvPr>
            <p:ph type="sldNum" sz="quarter" idx="5"/>
          </p:nvPr>
        </p:nvSpPr>
        <p:spPr/>
        <p:txBody>
          <a:bodyPr/>
          <a:lstStyle/>
          <a:p>
            <a:fld id="{8AC6B673-C2BE-48C4-970E-C3643229FB97}" type="slidenum">
              <a:rPr lang="en-US" smtClean="0"/>
              <a:t>4</a:t>
            </a:fld>
            <a:endParaRPr lang="en-US"/>
          </a:p>
        </p:txBody>
      </p:sp>
    </p:spTree>
    <p:extLst>
      <p:ext uri="{BB962C8B-B14F-4D97-AF65-F5344CB8AC3E}">
        <p14:creationId xmlns:p14="http://schemas.microsoft.com/office/powerpoint/2010/main" val="182416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do not need to be on chemo to be immunosuppressed. Prednisone (chronic steroids) is an example of someone who would be immunosuppressed as well. Recent organ transpla</a:t>
            </a:r>
            <a:r>
              <a:rPr lang="en-US"/>
              <a:t>nt. </a:t>
            </a:r>
          </a:p>
        </p:txBody>
      </p:sp>
      <p:sp>
        <p:nvSpPr>
          <p:cNvPr id="4" name="Slide Number Placeholder 3"/>
          <p:cNvSpPr>
            <a:spLocks noGrp="1"/>
          </p:cNvSpPr>
          <p:nvPr>
            <p:ph type="sldNum" sz="quarter" idx="5"/>
          </p:nvPr>
        </p:nvSpPr>
        <p:spPr/>
        <p:txBody>
          <a:bodyPr/>
          <a:lstStyle/>
          <a:p>
            <a:fld id="{8AC6B673-C2BE-48C4-970E-C3643229FB97}" type="slidenum">
              <a:rPr lang="en-US" smtClean="0"/>
              <a:t>18</a:t>
            </a:fld>
            <a:endParaRPr lang="en-US"/>
          </a:p>
        </p:txBody>
      </p:sp>
    </p:spTree>
    <p:extLst>
      <p:ext uri="{BB962C8B-B14F-4D97-AF65-F5344CB8AC3E}">
        <p14:creationId xmlns:p14="http://schemas.microsoft.com/office/powerpoint/2010/main" val="142030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C1D1F"/>
                </a:solidFill>
              </a:rPr>
              <a:t>Weakened immune systems, such as people with end-stage kidney disease (ESKD) receiving chronic dialysis. Persons with ESKD on chronic dialysis have </a:t>
            </a:r>
            <a:r>
              <a:rPr lang="en-US" dirty="0">
                <a:solidFill>
                  <a:srgbClr val="1C1D1F"/>
                </a:solidFill>
              </a:rPr>
              <a:t>a high risk of infection, which can sometimes lead to sepsis.</a:t>
            </a:r>
            <a:endParaRPr lang="en-US"/>
          </a:p>
          <a:p>
            <a:endParaRPr lang="en-US" dirty="0">
              <a:latin typeface="Calibri"/>
              <a:ea typeface="Calibri"/>
              <a:cs typeface="Calibri"/>
            </a:endParaRPr>
          </a:p>
          <a:p>
            <a:r>
              <a:rPr lang="en-US" dirty="0">
                <a:solidFill>
                  <a:srgbClr val="1C1D1F"/>
                </a:solidFill>
              </a:rPr>
              <a:t>Pregnant and postpartum women are at higher risk of infection due to changes in their </a:t>
            </a:r>
            <a:r>
              <a:rPr lang="en-US">
                <a:solidFill>
                  <a:srgbClr val="1C1D1F"/>
                </a:solidFill>
              </a:rPr>
              <a:t>immune system</a:t>
            </a:r>
            <a:r>
              <a:rPr lang="en-US" dirty="0">
                <a:solidFill>
                  <a:srgbClr val="1C1D1F"/>
                </a:solidFill>
              </a:rPr>
              <a:t> and needing medical procedures during their pregnancy.</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19</a:t>
            </a:fld>
            <a:endParaRPr lang="en-US"/>
          </a:p>
        </p:txBody>
      </p:sp>
    </p:spTree>
    <p:extLst>
      <p:ext uri="{BB962C8B-B14F-4D97-AF65-F5344CB8AC3E}">
        <p14:creationId xmlns:p14="http://schemas.microsoft.com/office/powerpoint/2010/main" val="69244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10EB-8E48-E99D-308B-74A9E0D0A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A0002-BE11-9478-5114-155BB1F59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7595B-31B0-6C35-DF68-A827F9655D0B}"/>
              </a:ext>
            </a:extLst>
          </p:cNvPr>
          <p:cNvSpPr>
            <a:spLocks noGrp="1"/>
          </p:cNvSpPr>
          <p:nvPr>
            <p:ph type="body" idx="1"/>
          </p:nvPr>
        </p:nvSpPr>
        <p:spPr/>
        <p:txBody>
          <a:bodyPr/>
          <a:lstStyle/>
          <a:p>
            <a:r>
              <a:rPr lang="en-US">
                <a:solidFill>
                  <a:srgbClr val="1B1B1B"/>
                </a:solidFill>
              </a:rPr>
              <a:t>What are we thinking when we hear those vitals in report?</a:t>
            </a:r>
            <a:endParaRPr lang="en-US" dirty="0">
              <a:solidFill>
                <a:srgbClr val="1B1B1B"/>
              </a:solidFill>
            </a:endParaRPr>
          </a:p>
          <a:p>
            <a:endParaRPr lang="en-US" dirty="0">
              <a:solidFill>
                <a:srgbClr val="1B1B1B"/>
              </a:solidFill>
            </a:endParaRPr>
          </a:p>
          <a:p>
            <a:r>
              <a:rPr lang="en-US" dirty="0">
                <a:solidFill>
                  <a:srgbClr val="1B1B1B"/>
                </a:solidFill>
              </a:rPr>
              <a:t>SIRS criteria: What are his vitals like when we think of the SIRS Criter</a:t>
            </a:r>
            <a:r>
              <a:rPr lang="en-US">
                <a:solidFill>
                  <a:srgbClr val="1B1B1B"/>
                </a:solidFill>
              </a:rPr>
              <a:t>ia?</a:t>
            </a:r>
          </a:p>
          <a:p>
            <a:r>
              <a:rPr lang="en-US">
                <a:solidFill>
                  <a:srgbClr val="156082"/>
                </a:solidFill>
              </a:rPr>
              <a:t>Temperature higher than 38 degrees C or lower than 36  </a:t>
            </a:r>
            <a:endParaRPr lang="en-US">
              <a:solidFill>
                <a:srgbClr val="000000"/>
              </a:solidFill>
            </a:endParaRPr>
          </a:p>
          <a:p>
            <a:r>
              <a:rPr lang="en-US">
                <a:solidFill>
                  <a:srgbClr val="156082"/>
                </a:solidFill>
              </a:rPr>
              <a:t>    degrees C</a:t>
            </a:r>
            <a:endParaRPr lang="en-US">
              <a:solidFill>
                <a:srgbClr val="000000"/>
              </a:solidFill>
            </a:endParaRPr>
          </a:p>
          <a:p>
            <a:r>
              <a:rPr lang="en-US">
                <a:solidFill>
                  <a:srgbClr val="156082"/>
                </a:solidFill>
              </a:rPr>
              <a:t> - HR &gt; 90 beats / min</a:t>
            </a:r>
            <a:endParaRPr lang="en-US">
              <a:solidFill>
                <a:srgbClr val="000000"/>
              </a:solidFill>
            </a:endParaRPr>
          </a:p>
          <a:p>
            <a:r>
              <a:rPr lang="en-US">
                <a:solidFill>
                  <a:srgbClr val="156082"/>
                </a:solidFill>
              </a:rPr>
              <a:t> - RR &gt; 20 breaths /min</a:t>
            </a:r>
            <a:endParaRPr lang="en-US">
              <a:solidFill>
                <a:srgbClr val="000000"/>
              </a:solidFill>
            </a:endParaRPr>
          </a:p>
          <a:p>
            <a:r>
              <a:rPr lang="en-US">
                <a:solidFill>
                  <a:srgbClr val="156082"/>
                </a:solidFill>
              </a:rPr>
              <a:t> - WBC count &gt; 12,000/mm or lower than 4,000/mm with more </a:t>
            </a:r>
            <a:endParaRPr lang="en-US">
              <a:solidFill>
                <a:srgbClr val="000000"/>
              </a:solidFill>
            </a:endParaRPr>
          </a:p>
          <a:p>
            <a:r>
              <a:rPr lang="en-US">
                <a:solidFill>
                  <a:srgbClr val="156082"/>
                </a:solidFill>
              </a:rPr>
              <a:t>    than 10% immature forms (bands) </a:t>
            </a:r>
            <a:endParaRPr lang="en-US">
              <a:solidFill>
                <a:srgbClr val="000000"/>
              </a:solidFill>
            </a:endParaRPr>
          </a:p>
          <a:p>
            <a:endParaRPr lang="en-US" dirty="0">
              <a:solidFill>
                <a:srgbClr val="1B1B1B"/>
              </a:solidFill>
            </a:endParaRPr>
          </a:p>
        </p:txBody>
      </p:sp>
      <p:sp>
        <p:nvSpPr>
          <p:cNvPr id="4" name="Slide Number Placeholder 3">
            <a:extLst>
              <a:ext uri="{FF2B5EF4-FFF2-40B4-BE49-F238E27FC236}">
                <a16:creationId xmlns:a16="http://schemas.microsoft.com/office/drawing/2014/main" id="{8EA91D3D-8747-83C6-6A98-85587B1B4822}"/>
              </a:ext>
            </a:extLst>
          </p:cNvPr>
          <p:cNvSpPr>
            <a:spLocks noGrp="1"/>
          </p:cNvSpPr>
          <p:nvPr>
            <p:ph type="sldNum" sz="quarter" idx="5"/>
          </p:nvPr>
        </p:nvSpPr>
        <p:spPr/>
        <p:txBody>
          <a:bodyPr/>
          <a:lstStyle/>
          <a:p>
            <a:fld id="{8AC6B673-C2BE-48C4-970E-C3643229FB97}" type="slidenum">
              <a:rPr lang="en-US" smtClean="0"/>
              <a:t>22</a:t>
            </a:fld>
            <a:endParaRPr lang="en-US"/>
          </a:p>
        </p:txBody>
      </p:sp>
    </p:spTree>
    <p:extLst>
      <p:ext uri="{BB962C8B-B14F-4D97-AF65-F5344CB8AC3E}">
        <p14:creationId xmlns:p14="http://schemas.microsoft.com/office/powerpoint/2010/main" val="5850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81A1F-1A9D-FB90-9A25-251F5ECEF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C0B15-97FB-EB6C-A3FF-D429ADCB8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D01EE-6EF0-AC6E-8D6B-A9985BA3A36F}"/>
              </a:ext>
            </a:extLst>
          </p:cNvPr>
          <p:cNvSpPr>
            <a:spLocks noGrp="1"/>
          </p:cNvSpPr>
          <p:nvPr>
            <p:ph type="body" idx="1"/>
          </p:nvPr>
        </p:nvSpPr>
        <p:spPr/>
        <p:txBody>
          <a:bodyPr/>
          <a:lstStyle/>
          <a:p>
            <a:r>
              <a:rPr lang="en-US" dirty="0">
                <a:solidFill>
                  <a:srgbClr val="1B1B1B"/>
                </a:solidFill>
              </a:rPr>
              <a:t>Night shift did not note these changes until the very end of their shift, and asked if you would be able to administer </a:t>
            </a:r>
            <a:r>
              <a:rPr lang="en-US" dirty="0" err="1">
                <a:solidFill>
                  <a:srgbClr val="1B1B1B"/>
                </a:solidFill>
              </a:rPr>
              <a:t>tylenol</a:t>
            </a:r>
            <a:r>
              <a:rPr lang="en-US" dirty="0">
                <a:solidFill>
                  <a:srgbClr val="1B1B1B"/>
                </a:solidFill>
              </a:rPr>
              <a:t> when you go in. </a:t>
            </a:r>
          </a:p>
          <a:p>
            <a:endParaRPr lang="en-US" dirty="0">
              <a:solidFill>
                <a:srgbClr val="1B1B1B"/>
              </a:solidFill>
            </a:endParaRPr>
          </a:p>
          <a:p>
            <a:pPr marL="171450" indent="-171450">
              <a:buFont typeface="Arial"/>
              <a:buChar char="•"/>
            </a:pPr>
            <a:r>
              <a:rPr lang="en-US">
                <a:solidFill>
                  <a:srgbClr val="1B1B1B"/>
                </a:solidFill>
              </a:rPr>
              <a:t>What are we thinking is happening with John?</a:t>
            </a:r>
            <a:endParaRPr lang="en-US" dirty="0">
              <a:solidFill>
                <a:srgbClr val="1B1B1B"/>
              </a:solidFill>
            </a:endParaRPr>
          </a:p>
          <a:p>
            <a:pPr marL="171450" indent="-171450">
              <a:buFont typeface="Arial"/>
              <a:buChar char="•"/>
            </a:pPr>
            <a:r>
              <a:rPr lang="en-US">
                <a:solidFill>
                  <a:srgbClr val="1B1B1B"/>
                </a:solidFill>
              </a:rPr>
              <a:t>What clinical indicators suggest </a:t>
            </a:r>
            <a:r>
              <a:rPr lang="en-US" b="1">
                <a:solidFill>
                  <a:srgbClr val="1B1B1B"/>
                </a:solidFill>
              </a:rPr>
              <a:t>sepsis</a:t>
            </a:r>
            <a:r>
              <a:rPr lang="en-US">
                <a:solidFill>
                  <a:srgbClr val="1B1B1B"/>
                </a:solidFill>
              </a:rPr>
              <a:t>?</a:t>
            </a:r>
            <a:endParaRPr lang="en-US"/>
          </a:p>
          <a:p>
            <a:pPr marL="171450" indent="-171450">
              <a:buFont typeface="Arial"/>
              <a:buChar char="•"/>
            </a:pPr>
            <a:r>
              <a:rPr lang="en-US" dirty="0">
                <a:solidFill>
                  <a:srgbClr val="1B1B1B"/>
                </a:solidFill>
              </a:rPr>
              <a:t>What risk factors place this patient at high risk?</a:t>
            </a:r>
            <a:endParaRPr lang="en-US" dirty="0"/>
          </a:p>
          <a:p>
            <a:pPr marL="171450" indent="-171450">
              <a:buFont typeface="Arial"/>
              <a:buChar char="•"/>
            </a:pPr>
            <a:r>
              <a:rPr lang="en-US">
                <a:solidFill>
                  <a:srgbClr val="1B1B1B"/>
                </a:solidFill>
              </a:rPr>
              <a:t>At what point would you escalate care?</a:t>
            </a:r>
            <a:endParaRPr lang="en-US"/>
          </a:p>
          <a:p>
            <a:endParaRPr lang="en-US" dirty="0">
              <a:solidFill>
                <a:srgbClr val="1B1B1B"/>
              </a:solidFill>
            </a:endParaRPr>
          </a:p>
        </p:txBody>
      </p:sp>
      <p:sp>
        <p:nvSpPr>
          <p:cNvPr id="4" name="Slide Number Placeholder 3">
            <a:extLst>
              <a:ext uri="{FF2B5EF4-FFF2-40B4-BE49-F238E27FC236}">
                <a16:creationId xmlns:a16="http://schemas.microsoft.com/office/drawing/2014/main" id="{883EDE9C-CCB2-FBA1-0DC0-D8DFF1DCAB70}"/>
              </a:ext>
            </a:extLst>
          </p:cNvPr>
          <p:cNvSpPr>
            <a:spLocks noGrp="1"/>
          </p:cNvSpPr>
          <p:nvPr>
            <p:ph type="sldNum" sz="quarter" idx="5"/>
          </p:nvPr>
        </p:nvSpPr>
        <p:spPr/>
        <p:txBody>
          <a:bodyPr/>
          <a:lstStyle/>
          <a:p>
            <a:fld id="{8AC6B673-C2BE-48C4-970E-C3643229FB97}" type="slidenum">
              <a:rPr lang="en-US" smtClean="0"/>
              <a:t>23</a:t>
            </a:fld>
            <a:endParaRPr lang="en-US"/>
          </a:p>
        </p:txBody>
      </p:sp>
    </p:spTree>
    <p:extLst>
      <p:ext uri="{BB962C8B-B14F-4D97-AF65-F5344CB8AC3E}">
        <p14:creationId xmlns:p14="http://schemas.microsoft.com/office/powerpoint/2010/main" val="308407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2ED7-97F8-EAF3-2CC0-3B4D0C08B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99E33-68EA-70F9-B8BB-721944234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1B808-747B-56B4-147B-1FD54CAEB241}"/>
              </a:ext>
            </a:extLst>
          </p:cNvPr>
          <p:cNvSpPr>
            <a:spLocks noGrp="1"/>
          </p:cNvSpPr>
          <p:nvPr>
            <p:ph type="body" idx="1"/>
          </p:nvPr>
        </p:nvSpPr>
        <p:spPr/>
        <p:txBody>
          <a:bodyPr/>
          <a:lstStyle/>
          <a:p>
            <a:r>
              <a:rPr lang="en-US">
                <a:latin typeface="Calibri"/>
                <a:ea typeface="Calibri"/>
                <a:cs typeface="Calibri"/>
              </a:rPr>
              <a:t>He is showing that she is dry requiring Fluids</a:t>
            </a:r>
          </a:p>
          <a:p>
            <a:r>
              <a:rPr lang="en-US">
                <a:solidFill>
                  <a:srgbClr val="1B1B1B"/>
                </a:solidFill>
              </a:rPr>
              <a:t>CRP is a well-established biomarker of infection and inflammation (Faix, 2013). </a:t>
            </a:r>
            <a:endParaRPr lang="en-US"/>
          </a:p>
          <a:p>
            <a:r>
              <a:rPr lang="en-US" dirty="0">
                <a:latin typeface="Calibri"/>
                <a:ea typeface="Calibri"/>
                <a:cs typeface="Calibri"/>
              </a:rPr>
              <a:t>Start with broad spectrum </a:t>
            </a:r>
            <a:r>
              <a:rPr lang="en-US" dirty="0" err="1">
                <a:latin typeface="Calibri"/>
                <a:ea typeface="Calibri"/>
                <a:cs typeface="Calibri"/>
              </a:rPr>
              <a:t>abx</a:t>
            </a:r>
            <a:r>
              <a:rPr lang="en-US" dirty="0">
                <a:latin typeface="Calibri"/>
                <a:ea typeface="Calibri"/>
                <a:cs typeface="Calibri"/>
              </a:rPr>
              <a:t> until sensitivities are back.</a:t>
            </a:r>
          </a:p>
          <a:p>
            <a:r>
              <a:rPr lang="en-US" dirty="0">
                <a:latin typeface="Calibri"/>
                <a:ea typeface="Calibri"/>
                <a:cs typeface="Calibri"/>
              </a:rPr>
              <a:t>Investigations will reflect the suspected source (</a:t>
            </a:r>
            <a:r>
              <a:rPr lang="en-US" dirty="0" err="1">
                <a:latin typeface="Calibri"/>
                <a:ea typeface="Calibri"/>
                <a:cs typeface="Calibri"/>
              </a:rPr>
              <a:t>abd</a:t>
            </a:r>
            <a:r>
              <a:rPr lang="en-US" dirty="0">
                <a:latin typeface="Calibri"/>
                <a:ea typeface="Calibri"/>
                <a:cs typeface="Calibri"/>
              </a:rPr>
              <a:t> would also do </a:t>
            </a:r>
            <a:r>
              <a:rPr lang="en-US" dirty="0" err="1">
                <a:latin typeface="Calibri"/>
                <a:ea typeface="Calibri"/>
                <a:cs typeface="Calibri"/>
              </a:rPr>
              <a:t>lft's</a:t>
            </a:r>
            <a:r>
              <a:rPr lang="en-US" dirty="0">
                <a:latin typeface="Calibri"/>
                <a:ea typeface="Calibri"/>
                <a:cs typeface="Calibri"/>
              </a:rPr>
              <a:t> etc. ) Urine decreased would flag a creatinine and possible CK. If CSF is potential source then LP would be indicated. </a:t>
            </a:r>
          </a:p>
        </p:txBody>
      </p:sp>
      <p:sp>
        <p:nvSpPr>
          <p:cNvPr id="4" name="Slide Number Placeholder 3">
            <a:extLst>
              <a:ext uri="{FF2B5EF4-FFF2-40B4-BE49-F238E27FC236}">
                <a16:creationId xmlns:a16="http://schemas.microsoft.com/office/drawing/2014/main" id="{06792D2E-6B91-E2A0-AEF2-582DEFFFB42C}"/>
              </a:ext>
            </a:extLst>
          </p:cNvPr>
          <p:cNvSpPr>
            <a:spLocks noGrp="1"/>
          </p:cNvSpPr>
          <p:nvPr>
            <p:ph type="sldNum" sz="quarter" idx="5"/>
          </p:nvPr>
        </p:nvSpPr>
        <p:spPr/>
        <p:txBody>
          <a:bodyPr/>
          <a:lstStyle/>
          <a:p>
            <a:fld id="{8AC6B673-C2BE-48C4-970E-C3643229FB97}" type="slidenum">
              <a:rPr lang="en-US" smtClean="0"/>
              <a:t>24</a:t>
            </a:fld>
            <a:endParaRPr lang="en-US"/>
          </a:p>
        </p:txBody>
      </p:sp>
    </p:spTree>
    <p:extLst>
      <p:ext uri="{BB962C8B-B14F-4D97-AF65-F5344CB8AC3E}">
        <p14:creationId xmlns:p14="http://schemas.microsoft.com/office/powerpoint/2010/main" val="212422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Highlight that:</a:t>
            </a:r>
            <a:endParaRPr lang="en-US" dirty="0">
              <a:solidFill>
                <a:srgbClr val="444444"/>
              </a:solidFill>
            </a:endParaRPr>
          </a:p>
          <a:p>
            <a:pPr marL="171450" indent="-171450">
              <a:buFont typeface="Arial,Sans-Serif"/>
              <a:buChar char="•"/>
            </a:pPr>
            <a:r>
              <a:rPr lang="en-US">
                <a:solidFill>
                  <a:srgbClr val="1B1B1B"/>
                </a:solidFill>
              </a:rPr>
              <a:t>Post-operative bowel surgery patients are at </a:t>
            </a:r>
            <a:r>
              <a:rPr lang="en-US" b="1">
                <a:solidFill>
                  <a:srgbClr val="1B1B1B"/>
                </a:solidFill>
              </a:rPr>
              <a:t>high risk for intra-abdominal sepsis</a:t>
            </a:r>
            <a:endParaRPr lang="en-US" dirty="0">
              <a:solidFill>
                <a:srgbClr val="444444"/>
              </a:solidFill>
            </a:endParaRPr>
          </a:p>
          <a:p>
            <a:pPr marL="171450" indent="-171450">
              <a:buFont typeface="Arial,Sans-Serif"/>
              <a:buChar char="•"/>
            </a:pPr>
            <a:r>
              <a:rPr lang="en-US">
                <a:solidFill>
                  <a:srgbClr val="1B1B1B"/>
                </a:solidFill>
              </a:rPr>
              <a:t>Early signs may be subtle (e.g., mild tachycardia, slight fever)</a:t>
            </a:r>
            <a:endParaRPr lang="en-US" dirty="0">
              <a:solidFill>
                <a:srgbClr val="444444"/>
              </a:solidFill>
            </a:endParaRPr>
          </a:p>
          <a:p>
            <a:pPr marL="171450" indent="-171450">
              <a:buFont typeface="Arial,Sans-Serif"/>
              <a:buChar char="•"/>
            </a:pPr>
            <a:r>
              <a:rPr lang="en-US" b="1">
                <a:solidFill>
                  <a:srgbClr val="1B1B1B"/>
                </a:solidFill>
              </a:rPr>
              <a:t>Trend recognition is critical</a:t>
            </a:r>
            <a:endParaRPr lang="en-US" dirty="0">
              <a:solidFill>
                <a:srgbClr val="444444"/>
              </a:solidFill>
            </a:endParaRPr>
          </a:p>
          <a:p>
            <a:pPr marL="171450" indent="-171450">
              <a:buFont typeface="Arial,Sans-Serif"/>
              <a:buChar char="•"/>
            </a:pPr>
            <a:r>
              <a:rPr lang="en-US">
                <a:solidFill>
                  <a:srgbClr val="1B1B1B"/>
                </a:solidFill>
              </a:rPr>
              <a:t>Delayed intervention significantly increases morbidity and mortality</a:t>
            </a:r>
            <a:endParaRPr lang="en-US" dirty="0">
              <a:solidFill>
                <a:srgbClr val="444444"/>
              </a:solidFill>
            </a:endParaRPr>
          </a:p>
          <a:p>
            <a:pPr marL="171450" indent="-171450">
              <a:buFont typeface="Arial,Sans-Serif"/>
              <a:buChar char="•"/>
            </a:pPr>
            <a:r>
              <a:rPr lang="en-US">
                <a:solidFill>
                  <a:srgbClr val="1B1B1B"/>
                </a:solidFill>
              </a:rPr>
              <a:t>Sepsis is a </a:t>
            </a:r>
            <a:r>
              <a:rPr lang="en-US" b="1">
                <a:solidFill>
                  <a:srgbClr val="1B1B1B"/>
                </a:solidFill>
              </a:rPr>
              <a:t>time-sensitive emergency</a:t>
            </a:r>
            <a:endParaRPr lang="en-US" dirty="0">
              <a:solidFill>
                <a:srgbClr val="444444"/>
              </a:solidFill>
            </a:endParaRPr>
          </a:p>
          <a:p>
            <a:pPr marL="171450" indent="-171450">
              <a:buFont typeface="Arial,Sans-Serif"/>
              <a:buChar char="•"/>
            </a:pPr>
            <a:endParaRPr lang="en-US" dirty="0">
              <a:solidFill>
                <a:srgbClr val="444444"/>
              </a:solidFill>
            </a:endParaRPr>
          </a:p>
          <a:p>
            <a:r>
              <a:rPr lang="en-US" b="1"/>
              <a:t>Questions</a:t>
            </a:r>
            <a:endParaRPr lang="en-US" dirty="0">
              <a:solidFill>
                <a:srgbClr val="444444"/>
              </a:solidFill>
            </a:endParaRPr>
          </a:p>
          <a:p>
            <a:pPr marL="171450" indent="-171450">
              <a:buFont typeface="Arial,Sans-Serif"/>
              <a:buChar char="•"/>
            </a:pPr>
            <a:r>
              <a:rPr lang="en-US">
                <a:solidFill>
                  <a:srgbClr val="1B1B1B"/>
                </a:solidFill>
              </a:rPr>
              <a:t>What early cues were most important?</a:t>
            </a:r>
            <a:endParaRPr lang="en-US" dirty="0">
              <a:solidFill>
                <a:srgbClr val="444444"/>
              </a:solidFill>
            </a:endParaRPr>
          </a:p>
          <a:p>
            <a:pPr marL="171450" indent="-171450">
              <a:buFont typeface="Arial,Sans-Serif"/>
              <a:buChar char="•"/>
            </a:pPr>
            <a:r>
              <a:rPr lang="en-US">
                <a:solidFill>
                  <a:srgbClr val="1B1B1B"/>
                </a:solidFill>
              </a:rPr>
              <a:t>What barriers might delay sepsis recognition on your unit?</a:t>
            </a:r>
            <a:endParaRPr lang="en-US" dirty="0">
              <a:solidFill>
                <a:srgbClr val="444444"/>
              </a:solidFill>
            </a:endParaRPr>
          </a:p>
          <a:p>
            <a:endParaRPr lang="en-US" dirty="0">
              <a:solidFill>
                <a:srgbClr val="444444"/>
              </a:solidFill>
            </a:endParaRPr>
          </a:p>
          <a:p>
            <a:endParaRPr lang="en-US" dirty="0">
              <a:solidFill>
                <a:srgbClr val="444444"/>
              </a:solidFill>
            </a:endParaRPr>
          </a:p>
          <a:p>
            <a:endParaRPr lang="en-US"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25</a:t>
            </a:fld>
            <a:endParaRPr lang="en-US"/>
          </a:p>
        </p:txBody>
      </p:sp>
    </p:spTree>
    <p:extLst>
      <p:ext uri="{BB962C8B-B14F-4D97-AF65-F5344CB8AC3E}">
        <p14:creationId xmlns:p14="http://schemas.microsoft.com/office/powerpoint/2010/main" val="138445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There are many screening tools used to identify need for Sepsis treatment which include but are not limited to </a:t>
            </a:r>
            <a:r>
              <a:rPr lang="en-US" dirty="0" err="1">
                <a:latin typeface="Calibri"/>
                <a:ea typeface="Calibri"/>
                <a:cs typeface="Calibri"/>
              </a:rPr>
              <a:t>qSOFA</a:t>
            </a:r>
            <a:r>
              <a:rPr lang="en-US" dirty="0">
                <a:latin typeface="Calibri"/>
                <a:ea typeface="Calibri"/>
                <a:cs typeface="Calibri"/>
              </a:rPr>
              <a:t>, NEWS,  NEWS2, SIRS</a:t>
            </a:r>
          </a:p>
          <a:p>
            <a:endParaRPr lang="en-US" dirty="0">
              <a:latin typeface="Calibri"/>
              <a:ea typeface="Calibri"/>
              <a:cs typeface="Calibri"/>
            </a:endParaRPr>
          </a:p>
          <a:p>
            <a:r>
              <a:rPr lang="en-US">
                <a:latin typeface="Calibri"/>
                <a:ea typeface="Calibri"/>
                <a:cs typeface="Calibri"/>
              </a:rPr>
              <a:t>CTAS recommends using SIRS criteria</a:t>
            </a:r>
            <a:endParaRPr lang="en-US" dirty="0">
              <a:latin typeface="Calibri"/>
              <a:ea typeface="Calibri"/>
              <a:cs typeface="Calibri"/>
            </a:endParaRPr>
          </a:p>
          <a:p>
            <a:endParaRPr lang="en-US" dirty="0"/>
          </a:p>
          <a:p>
            <a:r>
              <a:rPr lang="en-US" dirty="0"/>
              <a:t>The presence of a positive </a:t>
            </a:r>
            <a:r>
              <a:rPr lang="en-US" dirty="0" err="1"/>
              <a:t>qSOFA</a:t>
            </a:r>
            <a:r>
              <a:rPr lang="en-US" dirty="0"/>
              <a:t> should alert clinicians to the possibility of sepsis in all resource settings. </a:t>
            </a:r>
          </a:p>
          <a:p>
            <a:endParaRPr lang="en-US" dirty="0"/>
          </a:p>
          <a:p>
            <a:r>
              <a:rPr lang="en-US" dirty="0"/>
              <a:t>The 2021 Surviving Sepsis Campaign Guidelines recommended against </a:t>
            </a:r>
            <a:r>
              <a:rPr lang="en-US" dirty="0" err="1"/>
              <a:t>qSOFA</a:t>
            </a:r>
            <a:r>
              <a:rPr lang="en-US" dirty="0"/>
              <a:t> as a sole sepsis screening tool. But recognize that it is a useful tool in identifying the need for further sepsis screening.</a:t>
            </a:r>
          </a:p>
          <a:p>
            <a:endParaRPr lang="en-US" dirty="0"/>
          </a:p>
          <a:p>
            <a:r>
              <a:rPr lang="en-US" dirty="0"/>
              <a:t>Given </a:t>
            </a:r>
            <a:r>
              <a:rPr lang="en-US" dirty="0" err="1"/>
              <a:t>qSOFA’s</a:t>
            </a:r>
            <a:r>
              <a:rPr lang="en-US" dirty="0"/>
              <a:t> poor sensitivity for the </a:t>
            </a:r>
            <a:r>
              <a:rPr lang="en-US" u="sng" dirty="0"/>
              <a:t>diagnosis</a:t>
            </a:r>
            <a:r>
              <a:rPr lang="en-US" dirty="0"/>
              <a:t> of sepsis, </a:t>
            </a:r>
            <a:r>
              <a:rPr lang="en-US" dirty="0" err="1"/>
              <a:t>theSurviving</a:t>
            </a:r>
            <a:r>
              <a:rPr lang="en-US" dirty="0"/>
              <a:t> Sepsis Campaign panel issued a </a:t>
            </a:r>
            <a:r>
              <a:rPr lang="en-US" dirty="0" err="1"/>
              <a:t>strongrecommendation</a:t>
            </a:r>
            <a:r>
              <a:rPr lang="en-US" dirty="0"/>
              <a:t> in favor of using a screening tool in </a:t>
            </a:r>
            <a:r>
              <a:rPr lang="en-US" dirty="0" err="1"/>
              <a:t>additionto</a:t>
            </a:r>
            <a:r>
              <a:rPr lang="en-US" dirty="0"/>
              <a:t> the </a:t>
            </a:r>
            <a:r>
              <a:rPr lang="en-US" dirty="0" err="1"/>
              <a:t>qSOFA</a:t>
            </a:r>
            <a:r>
              <a:rPr lang="en-US" dirty="0"/>
              <a:t> over the </a:t>
            </a:r>
            <a:r>
              <a:rPr lang="en-US" dirty="0" err="1"/>
              <a:t>qSOFA</a:t>
            </a:r>
            <a:r>
              <a:rPr lang="en-US" dirty="0"/>
              <a:t> as a single screening tool. (Prescott et al., 2026) </a:t>
            </a:r>
          </a:p>
          <a:p>
            <a:endParaRPr lang="en-US" dirty="0"/>
          </a:p>
          <a:p>
            <a:r>
              <a:rPr lang="en-US" b="1" dirty="0" err="1"/>
              <a:t>qSOFA</a:t>
            </a:r>
            <a:r>
              <a:rPr lang="en-US" b="1" dirty="0"/>
              <a:t> - </a:t>
            </a:r>
            <a:r>
              <a:rPr lang="en-US" dirty="0"/>
              <a:t>Quick Sequential Organ Failure Assessment</a:t>
            </a:r>
          </a:p>
          <a:p>
            <a:pPr marL="494665" indent="-342900">
              <a:lnSpc>
                <a:spcPct val="90000"/>
              </a:lnSpc>
              <a:spcBef>
                <a:spcPts val="800"/>
              </a:spcBef>
              <a:buFont typeface="Arial,Sans-Serif"/>
              <a:buChar char="•"/>
            </a:pPr>
            <a:r>
              <a:rPr lang="en-US" dirty="0"/>
              <a:t> </a:t>
            </a:r>
            <a:r>
              <a:rPr lang="en-US"/>
              <a:t>Alteration in mental status</a:t>
            </a:r>
            <a:endParaRPr lang="en-US" dirty="0"/>
          </a:p>
          <a:p>
            <a:pPr marL="494665" indent="-342900">
              <a:lnSpc>
                <a:spcPct val="90000"/>
              </a:lnSpc>
              <a:spcBef>
                <a:spcPts val="800"/>
              </a:spcBef>
              <a:buFont typeface="Arial,Sans-Serif"/>
              <a:buChar char="•"/>
            </a:pPr>
            <a:r>
              <a:rPr lang="en-US"/>
              <a:t>Systolic blood pressure less than or equal to 100mmHG</a:t>
            </a:r>
            <a:endParaRPr lang="en-US" dirty="0"/>
          </a:p>
          <a:p>
            <a:pPr marL="494665" indent="-342900">
              <a:lnSpc>
                <a:spcPct val="90000"/>
              </a:lnSpc>
              <a:spcBef>
                <a:spcPts val="800"/>
              </a:spcBef>
              <a:buFont typeface="Arial,Sans-Serif"/>
              <a:buChar char="•"/>
            </a:pPr>
            <a:r>
              <a:rPr lang="en-US"/>
              <a:t>Respiratory rate greater than or equal to 22/minute (notice the difference to SIRS RR = 20)</a:t>
            </a:r>
            <a:endParaRPr lang="en-US" dirty="0"/>
          </a:p>
          <a:p>
            <a:pPr marL="494665" indent="-342900">
              <a:lnSpc>
                <a:spcPct val="90000"/>
              </a:lnSpc>
              <a:spcBef>
                <a:spcPts val="800"/>
              </a:spcBef>
              <a:buFont typeface="Arial,Sans-Serif"/>
              <a:buChar char="•"/>
            </a:pPr>
            <a:endParaRPr lang="en-US" dirty="0"/>
          </a:p>
          <a:p>
            <a:pPr marL="151765">
              <a:lnSpc>
                <a:spcPct val="90000"/>
              </a:lnSpc>
              <a:spcBef>
                <a:spcPts val="800"/>
              </a:spcBef>
            </a:pPr>
            <a:r>
              <a:rPr lang="en-US"/>
              <a:t>Each criteria are scored at a value of one</a:t>
            </a:r>
            <a:endParaRPr lang="en-US" dirty="0"/>
          </a:p>
          <a:p>
            <a:pPr marL="151765">
              <a:lnSpc>
                <a:spcPct val="90000"/>
              </a:lnSpc>
              <a:spcBef>
                <a:spcPts val="800"/>
              </a:spcBef>
            </a:pPr>
            <a:endParaRPr lang="en-US" dirty="0"/>
          </a:p>
          <a:p>
            <a:pPr marL="151765">
              <a:lnSpc>
                <a:spcPct val="90000"/>
              </a:lnSpc>
              <a:spcBef>
                <a:spcPts val="800"/>
              </a:spcBef>
            </a:pPr>
            <a:r>
              <a:rPr lang="en-US"/>
              <a:t>A score greater than or equal to 2 is a positive result</a:t>
            </a:r>
            <a:endParaRPr lang="en-US" dirty="0"/>
          </a:p>
          <a:p>
            <a:pPr marL="151765">
              <a:lnSpc>
                <a:spcPct val="90000"/>
              </a:lnSpc>
              <a:spcBef>
                <a:spcPts val="800"/>
              </a:spcBef>
            </a:pPr>
            <a:endParaRPr lang="en-US" dirty="0"/>
          </a:p>
          <a:p>
            <a:pPr marL="151765">
              <a:lnSpc>
                <a:spcPct val="90000"/>
              </a:lnSpc>
              <a:spcBef>
                <a:spcPts val="800"/>
              </a:spcBef>
            </a:pPr>
            <a:r>
              <a:rPr lang="en-US"/>
              <a:t>A positive score suggests a high risk of poor outcome inpatients with a suspected infection</a:t>
            </a:r>
            <a:endParaRPr lang="en-US" dirty="0"/>
          </a:p>
          <a:p>
            <a:endParaRPr lang="en-US" dirty="0"/>
          </a:p>
        </p:txBody>
      </p:sp>
      <p:sp>
        <p:nvSpPr>
          <p:cNvPr id="4" name="Slide Number Placeholder 3"/>
          <p:cNvSpPr>
            <a:spLocks noGrp="1"/>
          </p:cNvSpPr>
          <p:nvPr>
            <p:ph type="sldNum" sz="quarter" idx="5"/>
          </p:nvPr>
        </p:nvSpPr>
        <p:spPr/>
        <p:txBody>
          <a:bodyPr/>
          <a:lstStyle/>
          <a:p>
            <a:fld id="{8AC6B673-C2BE-48C4-970E-C3643229FB97}" type="slidenum">
              <a:rPr lang="en-US" smtClean="0"/>
              <a:t>26</a:t>
            </a:fld>
            <a:endParaRPr lang="en-US"/>
          </a:p>
        </p:txBody>
      </p:sp>
    </p:spTree>
    <p:extLst>
      <p:ext uri="{BB962C8B-B14F-4D97-AF65-F5344CB8AC3E}">
        <p14:creationId xmlns:p14="http://schemas.microsoft.com/office/powerpoint/2010/main" val="376377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Altered LOC changes can be subtle, listen to the family on their baseline confusion. Monitor for slight changes. </a:t>
            </a:r>
            <a:endParaRPr lang="en-US" dirty="0">
              <a:solidFill>
                <a:srgbClr val="444444"/>
              </a:solidFill>
            </a:endParaRPr>
          </a:p>
          <a:p>
            <a:endParaRPr lang="en-US" dirty="0">
              <a:solidFill>
                <a:srgbClr val="444444"/>
              </a:solidFill>
            </a:endParaRPr>
          </a:p>
          <a:p>
            <a:r>
              <a:rPr lang="en-US"/>
              <a:t>Just because they have been confused since you met them doesn’t mean they are always confused. </a:t>
            </a:r>
            <a:endParaRPr lang="en-US" dirty="0">
              <a:solidFill>
                <a:srgbClr val="444444"/>
              </a:solidFill>
            </a:endParaRPr>
          </a:p>
          <a:p>
            <a:endParaRPr lang="en-US" dirty="0">
              <a:solidFill>
                <a:srgbClr val="444444"/>
              </a:solidFill>
            </a:endParaRPr>
          </a:p>
          <a:p>
            <a:r>
              <a:rPr lang="en-US"/>
              <a:t>This chart highlights the progression of each state</a:t>
            </a:r>
          </a:p>
        </p:txBody>
      </p:sp>
      <p:sp>
        <p:nvSpPr>
          <p:cNvPr id="4" name="Slide Number Placeholder 3"/>
          <p:cNvSpPr>
            <a:spLocks noGrp="1"/>
          </p:cNvSpPr>
          <p:nvPr>
            <p:ph type="sldNum" sz="quarter" idx="5"/>
          </p:nvPr>
        </p:nvSpPr>
        <p:spPr/>
        <p:txBody>
          <a:bodyPr/>
          <a:lstStyle/>
          <a:p>
            <a:fld id="{8AC6B673-C2BE-48C4-970E-C3643229FB97}" type="slidenum">
              <a:rPr lang="en-US" smtClean="0"/>
              <a:t>28</a:t>
            </a:fld>
            <a:endParaRPr lang="en-US"/>
          </a:p>
        </p:txBody>
      </p:sp>
    </p:spTree>
    <p:extLst>
      <p:ext uri="{BB962C8B-B14F-4D97-AF65-F5344CB8AC3E}">
        <p14:creationId xmlns:p14="http://schemas.microsoft.com/office/powerpoint/2010/main" val="85371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Septic shock is the end point of the escalation of a </a:t>
            </a:r>
            <a:r>
              <a:rPr lang="en-US"/>
              <a:t>patient's infection</a:t>
            </a:r>
            <a:r>
              <a:rPr lang="en-US" dirty="0"/>
              <a:t>. </a:t>
            </a:r>
          </a:p>
          <a:p>
            <a:endParaRPr lang="en-US" dirty="0">
              <a:solidFill>
                <a:srgbClr val="156082"/>
              </a:solidFill>
            </a:endParaRPr>
          </a:p>
          <a:p>
            <a:r>
              <a:rPr lang="en-US" b="1">
                <a:solidFill>
                  <a:srgbClr val="000000"/>
                </a:solidFill>
              </a:rPr>
              <a:t>Sepsis</a:t>
            </a:r>
            <a:endParaRPr lang="en-US" b="1" dirty="0">
              <a:solidFill>
                <a:srgbClr val="444444"/>
              </a:solidFill>
            </a:endParaRPr>
          </a:p>
          <a:p>
            <a:r>
              <a:rPr lang="en-US">
                <a:solidFill>
                  <a:srgbClr val="000000"/>
                </a:solidFill>
              </a:rPr>
              <a:t>2 SIRS Criteria plus presumed or confirmed infection</a:t>
            </a:r>
            <a:endParaRPr lang="en-US" dirty="0">
              <a:solidFill>
                <a:srgbClr val="444444"/>
              </a:solidFill>
            </a:endParaRPr>
          </a:p>
          <a:p>
            <a:endParaRPr lang="en-US" dirty="0">
              <a:solidFill>
                <a:srgbClr val="444444"/>
              </a:solidFill>
            </a:endParaRPr>
          </a:p>
          <a:p>
            <a:r>
              <a:rPr lang="en-US" b="1">
                <a:solidFill>
                  <a:srgbClr val="000000"/>
                </a:solidFill>
              </a:rPr>
              <a:t>Severe Sepsis</a:t>
            </a:r>
            <a:endParaRPr lang="en-US" b="1" dirty="0">
              <a:solidFill>
                <a:srgbClr val="444444"/>
              </a:solidFill>
            </a:endParaRPr>
          </a:p>
          <a:p>
            <a:r>
              <a:rPr lang="en-US">
                <a:solidFill>
                  <a:srgbClr val="000000"/>
                </a:solidFill>
              </a:rPr>
              <a:t>SIRS associated with organ dysfunction or hypotension, organ dysfunction may include presence of lactic acidosis, oliguria, or altered mental status</a:t>
            </a:r>
            <a:endParaRPr lang="en-US" dirty="0">
              <a:solidFill>
                <a:srgbClr val="444444"/>
              </a:solidFill>
            </a:endParaRPr>
          </a:p>
          <a:p>
            <a:endParaRPr lang="en-US" dirty="0">
              <a:solidFill>
                <a:srgbClr val="444444"/>
              </a:solidFill>
            </a:endParaRPr>
          </a:p>
          <a:p>
            <a:r>
              <a:rPr lang="en-US" b="1">
                <a:solidFill>
                  <a:srgbClr val="000000"/>
                </a:solidFill>
              </a:rPr>
              <a:t>Septic Shock</a:t>
            </a:r>
            <a:endParaRPr lang="en-US" b="1" dirty="0">
              <a:solidFill>
                <a:srgbClr val="444444"/>
              </a:solidFill>
            </a:endParaRPr>
          </a:p>
          <a:p>
            <a:r>
              <a:rPr lang="en-US">
                <a:solidFill>
                  <a:srgbClr val="000000"/>
                </a:solidFill>
              </a:rPr>
              <a:t>Sepsis with hypotension despite adequate fluid resuscitation requiring vasopressors</a:t>
            </a:r>
            <a:endParaRPr lang="en-US" dirty="0">
              <a:solidFill>
                <a:srgbClr val="444444"/>
              </a:solidFill>
            </a:endParaRPr>
          </a:p>
          <a:p>
            <a:endParaRPr lang="en-US" dirty="0">
              <a:solidFill>
                <a:srgbClr val="444444"/>
              </a:solidFill>
            </a:endParaRPr>
          </a:p>
          <a:p>
            <a:r>
              <a:rPr lang="en-US">
                <a:solidFill>
                  <a:srgbClr val="000000"/>
                </a:solidFill>
              </a:rPr>
              <a:t>(Health PEI, Criteria for Sepsis/Septic Shock)</a:t>
            </a:r>
            <a:endParaRPr lang="en-US" dirty="0">
              <a:solidFill>
                <a:srgbClr val="444444"/>
              </a:solidFill>
            </a:endParaRPr>
          </a:p>
          <a:p>
            <a:endParaRPr lang="en-US" dirty="0">
              <a:solidFill>
                <a:srgbClr val="444444"/>
              </a:solidFill>
            </a:endParaRPr>
          </a:p>
          <a:p>
            <a:endParaRPr lang="en-US" dirty="0">
              <a:solidFill>
                <a:srgbClr val="156082"/>
              </a:solidFill>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29</a:t>
            </a:fld>
            <a:endParaRPr lang="en-US"/>
          </a:p>
        </p:txBody>
      </p:sp>
    </p:spTree>
    <p:extLst>
      <p:ext uri="{BB962C8B-B14F-4D97-AF65-F5344CB8AC3E}">
        <p14:creationId xmlns:p14="http://schemas.microsoft.com/office/powerpoint/2010/main" val="404512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4450-7C7C-E37A-91B1-7E529905B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A74FD-1B1B-D0D6-723B-A0F9037D7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AAA547-ED34-05EF-8BEF-7F77072F32C5}"/>
              </a:ext>
            </a:extLst>
          </p:cNvPr>
          <p:cNvSpPr>
            <a:spLocks noGrp="1"/>
          </p:cNvSpPr>
          <p:nvPr>
            <p:ph type="body" idx="1"/>
          </p:nvPr>
        </p:nvSpPr>
        <p:spPr/>
        <p:txBody>
          <a:bodyPr/>
          <a:lstStyle/>
          <a:p>
            <a:endParaRPr lang="en-US" dirty="0">
              <a:latin typeface="Calibri"/>
              <a:ea typeface="Calibri"/>
              <a:cs typeface="Calibri"/>
            </a:endParaRPr>
          </a:p>
          <a:p>
            <a:pPr marL="171450" indent="-171450">
              <a:buFont typeface="Calibri"/>
              <a:buChar char="-"/>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82CC2171-93BE-47A0-BB95-B2EFBD0E8B87}"/>
              </a:ext>
            </a:extLst>
          </p:cNvPr>
          <p:cNvSpPr>
            <a:spLocks noGrp="1"/>
          </p:cNvSpPr>
          <p:nvPr>
            <p:ph type="sldNum" sz="quarter" idx="5"/>
          </p:nvPr>
        </p:nvSpPr>
        <p:spPr/>
        <p:txBody>
          <a:bodyPr/>
          <a:lstStyle/>
          <a:p>
            <a:fld id="{8AC6B673-C2BE-48C4-970E-C3643229FB97}" type="slidenum">
              <a:rPr lang="en-US" smtClean="0"/>
              <a:t>30</a:t>
            </a:fld>
            <a:endParaRPr lang="en-US"/>
          </a:p>
        </p:txBody>
      </p:sp>
    </p:spTree>
    <p:extLst>
      <p:ext uri="{BB962C8B-B14F-4D97-AF65-F5344CB8AC3E}">
        <p14:creationId xmlns:p14="http://schemas.microsoft.com/office/powerpoint/2010/main" val="50960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She if febrile but has a history of UTI in the past, questioning if that is what is happening here. </a:t>
            </a:r>
          </a:p>
          <a:p>
            <a:endParaRPr lang="en-US" dirty="0">
              <a:latin typeface="Calibri"/>
              <a:ea typeface="Calibri"/>
              <a:cs typeface="Calibri"/>
            </a:endParaRPr>
          </a:p>
          <a:p>
            <a:r>
              <a:rPr lang="en-US" dirty="0">
                <a:latin typeface="Calibri"/>
                <a:ea typeface="Calibri"/>
                <a:cs typeface="Calibri"/>
              </a:rPr>
              <a:t>Likely Abx, History of UTI. </a:t>
            </a:r>
          </a:p>
          <a:p>
            <a:endParaRPr lang="en-US" dirty="0">
              <a:latin typeface="Calibri"/>
              <a:ea typeface="Calibri"/>
              <a:cs typeface="Calibri"/>
            </a:endParaRPr>
          </a:p>
          <a:p>
            <a:r>
              <a:rPr lang="en-US">
                <a:latin typeface="Calibri"/>
                <a:ea typeface="Calibri"/>
                <a:cs typeface="Calibri"/>
              </a:rPr>
              <a:t>Likely needs IV Fluids since she is elderly and appears dry</a:t>
            </a:r>
            <a:endParaRPr lang="en-US" dirty="0">
              <a:latin typeface="Calibri"/>
              <a:ea typeface="Calibri"/>
              <a:cs typeface="Calibri"/>
            </a:endParaRPr>
          </a:p>
          <a:p>
            <a:endParaRPr lang="en-US" dirty="0">
              <a:latin typeface="Calibri"/>
              <a:ea typeface="Calibri"/>
              <a:cs typeface="Calibri"/>
            </a:endParaRPr>
          </a:p>
          <a:p>
            <a:r>
              <a:rPr lang="en-US">
                <a:latin typeface="Calibri"/>
                <a:ea typeface="Calibri"/>
                <a:cs typeface="Calibri"/>
              </a:rPr>
              <a:t>Tylenol for discomfort and fever</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5</a:t>
            </a:fld>
            <a:endParaRPr lang="en-US"/>
          </a:p>
        </p:txBody>
      </p:sp>
    </p:spTree>
    <p:extLst>
      <p:ext uri="{BB962C8B-B14F-4D97-AF65-F5344CB8AC3E}">
        <p14:creationId xmlns:p14="http://schemas.microsoft.com/office/powerpoint/2010/main" val="227725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Pulse Pressure is the difference between your systol</a:t>
            </a:r>
            <a:r>
              <a:rPr lang="en-US">
                <a:latin typeface="Calibri"/>
                <a:ea typeface="Calibri"/>
                <a:cs typeface="Calibri"/>
              </a:rPr>
              <a:t>ic and diastolic pulse pressures.</a:t>
            </a:r>
          </a:p>
          <a:p>
            <a:endParaRPr lang="en-US" dirty="0">
              <a:latin typeface="Calibri"/>
              <a:ea typeface="Calibri"/>
              <a:cs typeface="Calibri"/>
            </a:endParaRPr>
          </a:p>
          <a:p>
            <a:r>
              <a:rPr lang="en-US" dirty="0">
                <a:latin typeface="Calibri"/>
                <a:ea typeface="Calibri"/>
                <a:cs typeface="Calibri"/>
              </a:rPr>
              <a:t>Critical care areas would also monitor the following signs of Septic Shock:</a:t>
            </a:r>
          </a:p>
          <a:p>
            <a:pPr marL="171450" indent="-171450">
              <a:buFont typeface="Calibri"/>
              <a:buChar char="-"/>
            </a:pPr>
            <a:r>
              <a:rPr lang="en-US">
                <a:latin typeface="Calibri"/>
                <a:ea typeface="Calibri"/>
                <a:cs typeface="Calibri"/>
              </a:rPr>
              <a:t>Increased cardiac output and cardiac index</a:t>
            </a:r>
            <a:endParaRPr lang="en-US" dirty="0">
              <a:latin typeface="Calibri"/>
              <a:ea typeface="Calibri"/>
              <a:cs typeface="Calibri"/>
            </a:endParaRPr>
          </a:p>
          <a:p>
            <a:pPr marL="171450" indent="-171450">
              <a:buFont typeface="Calibri"/>
              <a:buChar char="-"/>
            </a:pPr>
            <a:r>
              <a:rPr lang="en-US">
                <a:latin typeface="Calibri"/>
                <a:ea typeface="Calibri"/>
                <a:cs typeface="Calibri"/>
              </a:rPr>
              <a:t>Decreased systemic vascular resistance</a:t>
            </a:r>
            <a:endParaRPr lang="en-US" dirty="0">
              <a:latin typeface="Calibri"/>
              <a:ea typeface="Calibri"/>
              <a:cs typeface="Calibri"/>
            </a:endParaRPr>
          </a:p>
          <a:p>
            <a:pPr marL="171450" indent="-171450">
              <a:buFont typeface="Calibri"/>
              <a:buChar char="-"/>
            </a:pPr>
            <a:r>
              <a:rPr lang="en-US">
                <a:latin typeface="Calibri"/>
                <a:ea typeface="Calibri"/>
                <a:cs typeface="Calibri"/>
              </a:rPr>
              <a:t>Decreased right arterial pressure</a:t>
            </a:r>
            <a:endParaRPr lang="en-US" dirty="0">
              <a:latin typeface="Calibri"/>
              <a:ea typeface="Calibri"/>
              <a:cs typeface="Calibri"/>
            </a:endParaRPr>
          </a:p>
          <a:p>
            <a:pPr marL="171450" indent="-171450">
              <a:buFont typeface="Calibri"/>
              <a:buChar char="-"/>
            </a:pPr>
            <a:r>
              <a:rPr lang="en-US">
                <a:latin typeface="Calibri"/>
                <a:ea typeface="Calibri"/>
                <a:cs typeface="Calibri"/>
              </a:rPr>
              <a:t>Decreased pulmonary artery occlusion pressure</a:t>
            </a:r>
            <a:endParaRPr lang="en-US" dirty="0">
              <a:latin typeface="Calibri"/>
              <a:ea typeface="Calibri"/>
              <a:cs typeface="Calibri"/>
            </a:endParaRPr>
          </a:p>
          <a:p>
            <a:pPr marL="171450" indent="-171450">
              <a:buFont typeface="Calibri"/>
              <a:buChar char="-"/>
            </a:pPr>
            <a:r>
              <a:rPr lang="en-US" dirty="0">
                <a:latin typeface="Calibri"/>
                <a:ea typeface="Calibri"/>
                <a:cs typeface="Calibri"/>
              </a:rPr>
              <a:t>Decreased left ventricular stroke work </a:t>
            </a:r>
            <a:r>
              <a:rPr lang="en-US" dirty="0" err="1">
                <a:latin typeface="Calibri"/>
                <a:ea typeface="Calibri"/>
                <a:cs typeface="Calibri"/>
              </a:rPr>
              <a:t>inde</a:t>
            </a:r>
            <a:r>
              <a:rPr lang="en-US" dirty="0">
                <a:latin typeface="Calibri"/>
                <a:ea typeface="Calibri"/>
                <a:cs typeface="Calibri"/>
              </a:rPr>
              <a:t>x</a:t>
            </a:r>
          </a:p>
          <a:p>
            <a:pPr marL="171450" indent="-171450">
              <a:buFont typeface="Calibri"/>
              <a:buChar char="-"/>
            </a:pPr>
            <a:r>
              <a:rPr lang="en-US" dirty="0">
                <a:latin typeface="Calibri"/>
                <a:ea typeface="Calibri"/>
                <a:cs typeface="Calibri"/>
              </a:rPr>
              <a:t>Decreased </a:t>
            </a:r>
            <a:r>
              <a:rPr lang="en-US" dirty="0" err="1">
                <a:latin typeface="Calibri"/>
                <a:ea typeface="Calibri"/>
                <a:cs typeface="Calibri"/>
              </a:rPr>
              <a:t>PaO</a:t>
            </a:r>
            <a:r>
              <a:rPr lang="en-US" dirty="0">
                <a:latin typeface="Calibri"/>
                <a:ea typeface="Calibri"/>
                <a:cs typeface="Calibri"/>
              </a:rPr>
              <a:t>2</a:t>
            </a:r>
          </a:p>
          <a:p>
            <a:pPr marL="171450" indent="-171450">
              <a:buFont typeface="Calibri"/>
              <a:buChar char="-"/>
            </a:pPr>
            <a:r>
              <a:rPr lang="en-US">
                <a:latin typeface="Calibri"/>
                <a:ea typeface="Calibri"/>
                <a:cs typeface="Calibri"/>
              </a:rPr>
              <a:t>Decreased PaCO2 (early) Increased PaCO2 (late)</a:t>
            </a:r>
            <a:endParaRPr lang="en-US" dirty="0">
              <a:latin typeface="Calibri"/>
              <a:ea typeface="Calibri"/>
              <a:cs typeface="Calibri"/>
            </a:endParaRPr>
          </a:p>
          <a:p>
            <a:pPr marL="171450" indent="-171450">
              <a:buFont typeface="Calibri"/>
              <a:buChar char="-"/>
            </a:pPr>
            <a:r>
              <a:rPr lang="en-US">
                <a:latin typeface="Calibri"/>
                <a:ea typeface="Calibri"/>
                <a:cs typeface="Calibri"/>
              </a:rPr>
              <a:t>Decreased HCO3</a:t>
            </a:r>
            <a:endParaRPr lang="en-US" dirty="0">
              <a:latin typeface="Calibri"/>
              <a:ea typeface="Calibri"/>
              <a:cs typeface="Calibri"/>
            </a:endParaRPr>
          </a:p>
          <a:p>
            <a:pPr marL="171450" indent="-171450">
              <a:buFont typeface="Calibri"/>
              <a:buChar char="-"/>
            </a:pPr>
            <a:r>
              <a:rPr lang="en-US">
                <a:latin typeface="Calibri"/>
                <a:ea typeface="Calibri"/>
                <a:cs typeface="Calibri"/>
              </a:rPr>
              <a:t>Increased SVO2 or SCVO2</a:t>
            </a:r>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31</a:t>
            </a:fld>
            <a:endParaRPr lang="en-US"/>
          </a:p>
        </p:txBody>
      </p:sp>
    </p:spTree>
    <p:extLst>
      <p:ext uri="{BB962C8B-B14F-4D97-AF65-F5344CB8AC3E}">
        <p14:creationId xmlns:p14="http://schemas.microsoft.com/office/powerpoint/2010/main" val="362506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 x 12 = 96%</a:t>
            </a:r>
          </a:p>
        </p:txBody>
      </p:sp>
      <p:sp>
        <p:nvSpPr>
          <p:cNvPr id="4" name="Slide Number Placeholder 3"/>
          <p:cNvSpPr>
            <a:spLocks noGrp="1"/>
          </p:cNvSpPr>
          <p:nvPr>
            <p:ph type="sldNum" sz="quarter" idx="5"/>
          </p:nvPr>
        </p:nvSpPr>
        <p:spPr/>
        <p:txBody>
          <a:bodyPr/>
          <a:lstStyle/>
          <a:p>
            <a:fld id="{8AC6B673-C2BE-48C4-970E-C3643229FB97}" type="slidenum">
              <a:rPr lang="en-US" smtClean="0"/>
              <a:t>32</a:t>
            </a:fld>
            <a:endParaRPr lang="en-US"/>
          </a:p>
        </p:txBody>
      </p:sp>
    </p:spTree>
    <p:extLst>
      <p:ext uri="{BB962C8B-B14F-4D97-AF65-F5344CB8AC3E}">
        <p14:creationId xmlns:p14="http://schemas.microsoft.com/office/powerpoint/2010/main" val="246455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Pneumo sepsis will order chest Xray, Abdominal wound = CT.</a:t>
            </a:r>
            <a:r>
              <a:rPr lang="en-US" dirty="0">
                <a:latin typeface="Calibri"/>
                <a:ea typeface="Calibri"/>
                <a:cs typeface="Calibri"/>
              </a:rPr>
              <a:t> LP for suspected infected CSF. Urosepsis urinalysis and urine cultures. </a:t>
            </a:r>
          </a:p>
        </p:txBody>
      </p:sp>
      <p:sp>
        <p:nvSpPr>
          <p:cNvPr id="4" name="Slide Number Placeholder 3"/>
          <p:cNvSpPr>
            <a:spLocks noGrp="1"/>
          </p:cNvSpPr>
          <p:nvPr>
            <p:ph type="sldNum" sz="quarter" idx="5"/>
          </p:nvPr>
        </p:nvSpPr>
        <p:spPr/>
        <p:txBody>
          <a:bodyPr/>
          <a:lstStyle/>
          <a:p>
            <a:fld id="{8AC6B673-C2BE-48C4-970E-C3643229FB97}" type="slidenum">
              <a:rPr lang="en-US" smtClean="0"/>
              <a:t>35</a:t>
            </a:fld>
            <a:endParaRPr lang="en-US"/>
          </a:p>
        </p:txBody>
      </p:sp>
    </p:spTree>
    <p:extLst>
      <p:ext uri="{BB962C8B-B14F-4D97-AF65-F5344CB8AC3E}">
        <p14:creationId xmlns:p14="http://schemas.microsoft.com/office/powerpoint/2010/main" val="199704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Early findings. </a:t>
            </a:r>
          </a:p>
          <a:p>
            <a:endParaRPr lang="en-US" dirty="0">
              <a:latin typeface="Calibri"/>
              <a:ea typeface="Calibri"/>
              <a:cs typeface="Calibri"/>
            </a:endParaRPr>
          </a:p>
          <a:p>
            <a:r>
              <a:rPr lang="en-US">
                <a:latin typeface="Calibri"/>
                <a:ea typeface="Calibri"/>
                <a:cs typeface="Calibri"/>
              </a:rPr>
              <a:t>Investigating Sepsis </a:t>
            </a:r>
            <a:endParaRPr lang="en-US" dirty="0">
              <a:latin typeface="Calibri"/>
              <a:ea typeface="Calibri"/>
              <a:cs typeface="Calibri"/>
            </a:endParaRPr>
          </a:p>
          <a:p>
            <a:pPr marL="608965" indent="-457200">
              <a:lnSpc>
                <a:spcPct val="90000"/>
              </a:lnSpc>
              <a:spcBef>
                <a:spcPts val="800"/>
              </a:spcBef>
              <a:buFont typeface="Arial,Sans-Serif"/>
              <a:buChar char="•"/>
            </a:pPr>
            <a:r>
              <a:rPr lang="en-US" dirty="0">
                <a:solidFill>
                  <a:srgbClr val="156082"/>
                </a:solidFill>
              </a:rPr>
              <a:t>Are their vitals remaining consistent or has there been a decline?</a:t>
            </a:r>
            <a:endParaRPr lang="en-US" dirty="0"/>
          </a:p>
          <a:p>
            <a:pPr marL="608965" indent="-457200">
              <a:lnSpc>
                <a:spcPct val="90000"/>
              </a:lnSpc>
              <a:spcBef>
                <a:spcPts val="800"/>
              </a:spcBef>
              <a:buFont typeface="Arial,Sans-Serif"/>
              <a:buChar char="•"/>
            </a:pPr>
            <a:r>
              <a:rPr lang="en-US">
                <a:solidFill>
                  <a:srgbClr val="156082"/>
                </a:solidFill>
              </a:rPr>
              <a:t>Is their heart rate greater than 90 bpm. </a:t>
            </a:r>
            <a:endParaRPr lang="en-US"/>
          </a:p>
          <a:p>
            <a:pPr marL="608965" indent="-457200">
              <a:lnSpc>
                <a:spcPct val="90000"/>
              </a:lnSpc>
              <a:spcBef>
                <a:spcPts val="800"/>
              </a:spcBef>
              <a:buFont typeface="Arial,Sans-Serif"/>
              <a:buChar char="•"/>
            </a:pPr>
            <a:r>
              <a:rPr lang="en-US">
                <a:solidFill>
                  <a:srgbClr val="156082"/>
                </a:solidFill>
              </a:rPr>
              <a:t>Respiratory rate greater than 20 breaths per minute. </a:t>
            </a:r>
            <a:endParaRPr lang="en-US"/>
          </a:p>
          <a:p>
            <a:pPr marL="608965" indent="-457200">
              <a:lnSpc>
                <a:spcPct val="90000"/>
              </a:lnSpc>
              <a:spcBef>
                <a:spcPts val="800"/>
              </a:spcBef>
              <a:buFont typeface="Arial,Sans-Serif"/>
              <a:buChar char="•"/>
            </a:pPr>
            <a:r>
              <a:rPr lang="en-US">
                <a:solidFill>
                  <a:srgbClr val="156082"/>
                </a:solidFill>
              </a:rPr>
              <a:t>Is their temperature greater than 38 degrees Celsius or less than 36 degrees Celsius. </a:t>
            </a:r>
            <a:endParaRPr lang="en-US"/>
          </a:p>
          <a:p>
            <a:pPr marL="608965" indent="-457200">
              <a:lnSpc>
                <a:spcPct val="90000"/>
              </a:lnSpc>
              <a:spcBef>
                <a:spcPts val="800"/>
              </a:spcBef>
              <a:buFont typeface="Arial,Sans-Serif"/>
              <a:buChar char="•"/>
            </a:pPr>
            <a:r>
              <a:rPr lang="en-US">
                <a:solidFill>
                  <a:srgbClr val="156082"/>
                </a:solidFill>
              </a:rPr>
              <a:t>Do they have an altered mental status (GCS less than 15).</a:t>
            </a:r>
            <a:endParaRPr lang="en-US"/>
          </a:p>
          <a:p>
            <a:r>
              <a:rPr lang="en-US">
                <a:solidFill>
                  <a:schemeClr val="accent1"/>
                </a:solidFill>
              </a:rPr>
              <a:t>                             (HPEI - Suspect Sepsis: Adult)</a:t>
            </a:r>
            <a:endParaRPr lang="en-US"/>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36</a:t>
            </a:fld>
            <a:endParaRPr lang="en-US"/>
          </a:p>
        </p:txBody>
      </p:sp>
    </p:spTree>
    <p:extLst>
      <p:ext uri="{BB962C8B-B14F-4D97-AF65-F5344CB8AC3E}">
        <p14:creationId xmlns:p14="http://schemas.microsoft.com/office/powerpoint/2010/main" val="299804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 starts to change as a result of the systemic changes happening. </a:t>
            </a:r>
            <a:endParaRPr lang="en-US" dirty="0">
              <a:solidFill>
                <a:srgbClr val="444444"/>
              </a:solidFill>
            </a:endParaRPr>
          </a:p>
          <a:p>
            <a:r>
              <a:rPr lang="en-US"/>
              <a:t>*** Listen to their family, they have always been combative to us but that is not their normal at home***</a:t>
            </a:r>
            <a:endParaRPr lang="en-US" dirty="0">
              <a:solidFill>
                <a:srgbClr val="444444"/>
              </a:solidFill>
            </a:endParaRPr>
          </a:p>
          <a:p>
            <a:endParaRPr lang="en-US" dirty="0">
              <a:solidFill>
                <a:srgbClr val="444444"/>
              </a:solidFill>
            </a:endParaRPr>
          </a:p>
          <a:p>
            <a:r>
              <a:rPr lang="en-US" b="1"/>
              <a:t>Glascow Coma Scale:</a:t>
            </a:r>
            <a:endParaRPr lang="en-US" dirty="0">
              <a:solidFill>
                <a:srgbClr val="444444"/>
              </a:solidFill>
            </a:endParaRPr>
          </a:p>
          <a:p>
            <a:pPr marL="171450" indent="-171450">
              <a:buFont typeface="Arial,Sans-Serif"/>
              <a:buChar char="•"/>
            </a:pPr>
            <a:r>
              <a:rPr lang="en-US" b="1"/>
              <a:t>Eye Opening (E)</a:t>
            </a:r>
            <a:r>
              <a:rPr lang="en-US"/>
              <a:t> – Assesses brainstem and upper midbrain function:</a:t>
            </a:r>
            <a:endParaRPr lang="en-US" dirty="0">
              <a:solidFill>
                <a:srgbClr val="444444"/>
              </a:solidFill>
            </a:endParaRPr>
          </a:p>
          <a:p>
            <a:pPr marL="171450" indent="-171450">
              <a:buFont typeface="Arial,Sans-Serif"/>
              <a:buChar char="•"/>
            </a:pPr>
            <a:r>
              <a:rPr lang="en-US" b="1"/>
              <a:t>Verbal Response (V)</a:t>
            </a:r>
            <a:r>
              <a:rPr lang="en-US"/>
              <a:t> – Measures awareness and language function:</a:t>
            </a:r>
            <a:endParaRPr lang="en-US" dirty="0">
              <a:solidFill>
                <a:srgbClr val="444444"/>
              </a:solidFill>
            </a:endParaRPr>
          </a:p>
          <a:p>
            <a:pPr marL="171450" indent="-171450">
              <a:buFont typeface="Arial,Sans-Serif"/>
              <a:buChar char="•"/>
            </a:pPr>
            <a:r>
              <a:rPr lang="en-US" b="1"/>
              <a:t>Motor Response (M)</a:t>
            </a:r>
            <a:r>
              <a:rPr lang="en-US"/>
              <a:t> – Evaluates purposeful movement and brain-muscle communication:</a:t>
            </a:r>
          </a:p>
        </p:txBody>
      </p:sp>
      <p:sp>
        <p:nvSpPr>
          <p:cNvPr id="4" name="Slide Number Placeholder 3"/>
          <p:cNvSpPr>
            <a:spLocks noGrp="1"/>
          </p:cNvSpPr>
          <p:nvPr>
            <p:ph type="sldNum" sz="quarter" idx="5"/>
          </p:nvPr>
        </p:nvSpPr>
        <p:spPr/>
        <p:txBody>
          <a:bodyPr/>
          <a:lstStyle/>
          <a:p>
            <a:fld id="{8AC6B673-C2BE-48C4-970E-C3643229FB97}" type="slidenum">
              <a:rPr lang="en-US" smtClean="0"/>
              <a:t>37</a:t>
            </a:fld>
            <a:endParaRPr lang="en-US"/>
          </a:p>
        </p:txBody>
      </p:sp>
    </p:spTree>
    <p:extLst>
      <p:ext uri="{BB962C8B-B14F-4D97-AF65-F5344CB8AC3E}">
        <p14:creationId xmlns:p14="http://schemas.microsoft.com/office/powerpoint/2010/main" val="1073478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8C2A-604E-962C-384D-68FF83CC4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B783B-4933-B56C-DBC0-EEF17AD5C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72DD7-791C-E78A-2C2D-FD0E1114C5F5}"/>
              </a:ext>
            </a:extLst>
          </p:cNvPr>
          <p:cNvSpPr>
            <a:spLocks noGrp="1"/>
          </p:cNvSpPr>
          <p:nvPr>
            <p:ph type="body" idx="1"/>
          </p:nvPr>
        </p:nvSpPr>
        <p:spPr/>
        <p:txBody>
          <a:bodyPr/>
          <a:lstStyle/>
          <a:p>
            <a:endParaRPr lang="en-US" dirty="0">
              <a:latin typeface="Calibri"/>
              <a:ea typeface="Calibri"/>
              <a:cs typeface="Calibri"/>
            </a:endParaRPr>
          </a:p>
          <a:p>
            <a:endParaRPr lang="en-US">
              <a:latin typeface="Aptos" panose="02110004020202020204"/>
              <a:ea typeface="Calibri"/>
              <a:cs typeface="Calibri"/>
            </a:endParaRPr>
          </a:p>
          <a:p>
            <a:endParaRPr lang="en-US" b="1">
              <a:latin typeface="Calibri"/>
              <a:ea typeface="Calibri"/>
              <a:cs typeface="Calibri"/>
            </a:endParaRPr>
          </a:p>
        </p:txBody>
      </p:sp>
      <p:sp>
        <p:nvSpPr>
          <p:cNvPr id="4" name="Slide Number Placeholder 3">
            <a:extLst>
              <a:ext uri="{FF2B5EF4-FFF2-40B4-BE49-F238E27FC236}">
                <a16:creationId xmlns:a16="http://schemas.microsoft.com/office/drawing/2014/main" id="{6310D918-8F4A-D588-9E0E-3AFF2685925F}"/>
              </a:ext>
            </a:extLst>
          </p:cNvPr>
          <p:cNvSpPr>
            <a:spLocks noGrp="1"/>
          </p:cNvSpPr>
          <p:nvPr>
            <p:ph type="sldNum" sz="quarter" idx="5"/>
          </p:nvPr>
        </p:nvSpPr>
        <p:spPr/>
        <p:txBody>
          <a:bodyPr/>
          <a:lstStyle/>
          <a:p>
            <a:fld id="{8AC6B673-C2BE-48C4-970E-C3643229FB97}" type="slidenum">
              <a:rPr lang="en-US" smtClean="0"/>
              <a:t>38</a:t>
            </a:fld>
            <a:endParaRPr lang="en-US"/>
          </a:p>
        </p:txBody>
      </p:sp>
    </p:spTree>
    <p:extLst>
      <p:ext uri="{BB962C8B-B14F-4D97-AF65-F5344CB8AC3E}">
        <p14:creationId xmlns:p14="http://schemas.microsoft.com/office/powerpoint/2010/main" val="429730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 refill brisk to start and will delay as progression of sepsis occurs</a:t>
            </a:r>
            <a:endParaRPr lang="en-US" dirty="0">
              <a:solidFill>
                <a:srgbClr val="444444"/>
              </a:solidFill>
            </a:endParaRPr>
          </a:p>
          <a:p>
            <a:endParaRPr lang="en-US" dirty="0">
              <a:solidFill>
                <a:srgbClr val="444444"/>
              </a:solidFill>
            </a:endParaRPr>
          </a:p>
          <a:p>
            <a:r>
              <a:rPr lang="en-US"/>
              <a:t>These are early changes. Remember the late changes we noted earlier. </a:t>
            </a:r>
          </a:p>
        </p:txBody>
      </p:sp>
      <p:sp>
        <p:nvSpPr>
          <p:cNvPr id="4" name="Slide Number Placeholder 3"/>
          <p:cNvSpPr>
            <a:spLocks noGrp="1"/>
          </p:cNvSpPr>
          <p:nvPr>
            <p:ph type="sldNum" sz="quarter" idx="5"/>
          </p:nvPr>
        </p:nvSpPr>
        <p:spPr/>
        <p:txBody>
          <a:bodyPr/>
          <a:lstStyle/>
          <a:p>
            <a:fld id="{8AC6B673-C2BE-48C4-970E-C3643229FB97}" type="slidenum">
              <a:rPr lang="en-US" smtClean="0"/>
              <a:t>39</a:t>
            </a:fld>
            <a:endParaRPr lang="en-US"/>
          </a:p>
        </p:txBody>
      </p:sp>
    </p:spTree>
    <p:extLst>
      <p:ext uri="{BB962C8B-B14F-4D97-AF65-F5344CB8AC3E}">
        <p14:creationId xmlns:p14="http://schemas.microsoft.com/office/powerpoint/2010/main" val="240760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Coagulation plays a key role in sepsis and you will note micro emboli formation in the lungs. Hypoxemia occurs and the patient's RR increases to attempt to compensate for these changes </a:t>
            </a:r>
            <a:r>
              <a:rPr lang="en-US" dirty="0">
                <a:solidFill>
                  <a:srgbClr val="156082"/>
                </a:solidFill>
              </a:rPr>
              <a:t>(</a:t>
            </a:r>
            <a:r>
              <a:rPr lang="en-US" dirty="0" err="1">
                <a:solidFill>
                  <a:srgbClr val="156082"/>
                </a:solidFill>
              </a:rPr>
              <a:t>Urden</a:t>
            </a:r>
            <a:r>
              <a:rPr lang="en-US" dirty="0">
                <a:solidFill>
                  <a:srgbClr val="156082"/>
                </a:solidFill>
              </a:rPr>
              <a:t> et al., 2018)</a:t>
            </a:r>
            <a:r>
              <a:rPr lang="en-US" dirty="0"/>
              <a:t>. </a:t>
            </a:r>
            <a:endParaRPr lang="en-US" dirty="0">
              <a:solidFill>
                <a:srgbClr val="444444"/>
              </a:solidFill>
            </a:endParaRPr>
          </a:p>
          <a:p>
            <a:endParaRPr lang="en-US" dirty="0">
              <a:solidFill>
                <a:srgbClr val="444444"/>
              </a:solidFill>
            </a:endParaRPr>
          </a:p>
          <a:p>
            <a:r>
              <a:rPr lang="en-US" dirty="0"/>
              <a:t>Increased vasodilation / Increased pulmonary capillary membrane permeability leads to pulmonary edema </a:t>
            </a:r>
            <a:r>
              <a:rPr lang="en-US" dirty="0">
                <a:solidFill>
                  <a:srgbClr val="156082"/>
                </a:solidFill>
              </a:rPr>
              <a:t>(</a:t>
            </a:r>
            <a:r>
              <a:rPr lang="en-US" dirty="0" err="1">
                <a:solidFill>
                  <a:srgbClr val="156082"/>
                </a:solidFill>
              </a:rPr>
              <a:t>Urden</a:t>
            </a:r>
            <a:r>
              <a:rPr lang="en-US" dirty="0">
                <a:solidFill>
                  <a:srgbClr val="156082"/>
                </a:solidFill>
              </a:rPr>
              <a:t> et al., 2018). </a:t>
            </a:r>
            <a:endParaRPr lang="en-US" dirty="0">
              <a:solidFill>
                <a:srgbClr val="444444"/>
              </a:solidFill>
            </a:endParaRPr>
          </a:p>
          <a:p>
            <a:endParaRPr lang="en-US" dirty="0">
              <a:solidFill>
                <a:srgbClr val="444444"/>
              </a:solidFill>
            </a:endParaRPr>
          </a:p>
          <a:p>
            <a:r>
              <a:rPr lang="en-US"/>
              <a:t>RR &gt;27 is highly indicative of critical illness in the geriatric population</a:t>
            </a:r>
            <a:r>
              <a:rPr lang="en-US">
                <a:solidFill>
                  <a:srgbClr val="156082"/>
                </a:solidFill>
              </a:rPr>
              <a:t> (CTAS 2024 guidelines)</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40</a:t>
            </a:fld>
            <a:endParaRPr lang="en-US"/>
          </a:p>
        </p:txBody>
      </p:sp>
    </p:spTree>
    <p:extLst>
      <p:ext uri="{BB962C8B-B14F-4D97-AF65-F5344CB8AC3E}">
        <p14:creationId xmlns:p14="http://schemas.microsoft.com/office/powerpoint/2010/main" val="280345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ABG interpretation will most often be done by the MD or RT in medical/surgical departments. In critical care areas RN's will also interpret ABG results. </a:t>
            </a:r>
          </a:p>
        </p:txBody>
      </p:sp>
      <p:sp>
        <p:nvSpPr>
          <p:cNvPr id="4" name="Slide Number Placeholder 3"/>
          <p:cNvSpPr>
            <a:spLocks noGrp="1"/>
          </p:cNvSpPr>
          <p:nvPr>
            <p:ph type="sldNum" sz="quarter" idx="5"/>
          </p:nvPr>
        </p:nvSpPr>
        <p:spPr/>
        <p:txBody>
          <a:bodyPr/>
          <a:lstStyle/>
          <a:p>
            <a:fld id="{8AC6B673-C2BE-48C4-970E-C3643229FB97}" type="slidenum">
              <a:rPr lang="en-US" smtClean="0"/>
              <a:t>43</a:t>
            </a:fld>
            <a:endParaRPr lang="en-US"/>
          </a:p>
        </p:txBody>
      </p:sp>
    </p:spTree>
    <p:extLst>
      <p:ext uri="{BB962C8B-B14F-4D97-AF65-F5344CB8AC3E}">
        <p14:creationId xmlns:p14="http://schemas.microsoft.com/office/powerpoint/2010/main" val="3471642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ml/kg within the first three hours of NS</a:t>
            </a:r>
            <a:endParaRPr lang="en-US" dirty="0">
              <a:solidFill>
                <a:srgbClr val="444444"/>
              </a:solidFill>
            </a:endParaRPr>
          </a:p>
          <a:p>
            <a:endParaRPr lang="en-US" dirty="0">
              <a:solidFill>
                <a:srgbClr val="444444"/>
              </a:solidFill>
            </a:endParaRPr>
          </a:p>
          <a:p>
            <a:r>
              <a:rPr lang="en-US"/>
              <a:t>Investigations dependent on suspected source*</a:t>
            </a:r>
            <a:endParaRPr lang="en-US" dirty="0">
              <a:solidFill>
                <a:srgbClr val="444444"/>
              </a:solidFill>
            </a:endParaRPr>
          </a:p>
          <a:p>
            <a:endParaRPr lang="en-US" dirty="0">
              <a:solidFill>
                <a:srgbClr val="444444"/>
              </a:solidFill>
            </a:endParaRPr>
          </a:p>
          <a:p>
            <a:r>
              <a:rPr lang="en-US"/>
              <a:t>Make sure to collect blood cultures before administering antibiotics if possible. </a:t>
            </a:r>
            <a:endParaRPr lang="en-US" dirty="0">
              <a:solidFill>
                <a:srgbClr val="444444"/>
              </a:solidFill>
            </a:endParaRPr>
          </a:p>
          <a:p>
            <a:r>
              <a:rPr lang="en-US"/>
              <a:t>Collect two sets of blood cultures from two different sites if possible. 2 sites preferred. </a:t>
            </a:r>
            <a:endParaRPr lang="en-US" dirty="0">
              <a:solidFill>
                <a:srgbClr val="444444"/>
              </a:solidFill>
            </a:endParaRPr>
          </a:p>
          <a:p>
            <a:r>
              <a:rPr lang="en-US" dirty="0"/>
              <a:t>Draw Lactate, CBC, electrolytes, </a:t>
            </a:r>
            <a:r>
              <a:rPr lang="en-US" dirty="0" err="1"/>
              <a:t>Createnine</a:t>
            </a:r>
            <a:r>
              <a:rPr lang="en-US" dirty="0"/>
              <a:t>, glucose, CRP and VBG/ABG. </a:t>
            </a:r>
            <a:endParaRPr lang="en-US" dirty="0">
              <a:solidFill>
                <a:srgbClr val="444444"/>
              </a:solidFill>
            </a:endParaRPr>
          </a:p>
          <a:p>
            <a:endParaRPr lang="en-US" dirty="0">
              <a:solidFill>
                <a:srgbClr val="444444"/>
              </a:solidFill>
            </a:endParaRPr>
          </a:p>
          <a:p>
            <a:r>
              <a:rPr lang="en-US"/>
              <a:t>**Advocate for these orders***</a:t>
            </a:r>
            <a:endParaRPr lang="en-US" dirty="0">
              <a:solidFill>
                <a:srgbClr val="444444"/>
              </a:solidFill>
            </a:endParaRPr>
          </a:p>
          <a:p>
            <a:endParaRPr lang="en-US" dirty="0">
              <a:solidFill>
                <a:srgbClr val="444444"/>
              </a:solidFill>
            </a:endParaRPr>
          </a:p>
          <a:p>
            <a:r>
              <a:rPr lang="en-US" dirty="0"/>
              <a:t>If the patient has an elevated lactate result aim to administer </a:t>
            </a:r>
            <a:r>
              <a:rPr lang="en-US" dirty="0" err="1"/>
              <a:t>abx</a:t>
            </a:r>
            <a:r>
              <a:rPr lang="en-US" dirty="0"/>
              <a:t> within 30 minutes. If they have an elevated CRP aim to administer </a:t>
            </a:r>
            <a:r>
              <a:rPr lang="en-US" dirty="0" err="1"/>
              <a:t>abx</a:t>
            </a:r>
            <a:r>
              <a:rPr lang="en-US" dirty="0"/>
              <a:t> within an hour. All ASAP</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45</a:t>
            </a:fld>
            <a:endParaRPr lang="en-US"/>
          </a:p>
        </p:txBody>
      </p:sp>
    </p:spTree>
    <p:extLst>
      <p:ext uri="{BB962C8B-B14F-4D97-AF65-F5344CB8AC3E}">
        <p14:creationId xmlns:p14="http://schemas.microsoft.com/office/powerpoint/2010/main" val="50239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ea typeface="Calibri"/>
                <a:cs typeface="Calibri"/>
              </a:rPr>
              <a:t>What makes us </a:t>
            </a:r>
            <a:r>
              <a:rPr lang="en-US">
                <a:latin typeface="Calibri"/>
                <a:ea typeface="Calibri"/>
                <a:cs typeface="Calibri"/>
              </a:rPr>
              <a:t>think</a:t>
            </a:r>
            <a:r>
              <a:rPr lang="en-US" dirty="0">
                <a:latin typeface="Calibri"/>
                <a:ea typeface="Calibri"/>
                <a:cs typeface="Calibri"/>
              </a:rPr>
              <a:t> infection vs. Sepsis?</a:t>
            </a:r>
            <a:endParaRPr lang="en-US" dirty="0"/>
          </a:p>
          <a:p>
            <a:pPr marL="628650" lvl="1" indent="-171450">
              <a:buFont typeface="Courier New"/>
              <a:buChar char="o"/>
            </a:pPr>
            <a:r>
              <a:rPr lang="en-US" dirty="0">
                <a:latin typeface="Calibri"/>
                <a:ea typeface="Calibri"/>
                <a:cs typeface="Calibri"/>
              </a:rPr>
              <a:t>Her vitals are not far from baseline</a:t>
            </a:r>
          </a:p>
          <a:p>
            <a:pPr marL="628650" lvl="1" indent="-171450">
              <a:buFont typeface="Courier New"/>
              <a:buChar char="o"/>
            </a:pPr>
            <a:r>
              <a:rPr lang="en-US">
                <a:latin typeface="Calibri"/>
                <a:ea typeface="Calibri"/>
                <a:cs typeface="Calibri"/>
              </a:rPr>
              <a:t>Her Blood pressure is responding to fluids. </a:t>
            </a:r>
            <a:endParaRPr lang="en-US" dirty="0">
              <a:latin typeface="Calibri"/>
              <a:ea typeface="Calibri"/>
              <a:cs typeface="Calibri"/>
            </a:endParaRPr>
          </a:p>
          <a:p>
            <a:pPr marL="628650" lvl="1" indent="-171450">
              <a:buFont typeface="Courier New"/>
              <a:buChar char="o"/>
            </a:pPr>
            <a:r>
              <a:rPr lang="en-US">
                <a:latin typeface="Calibri"/>
                <a:ea typeface="Calibri"/>
                <a:cs typeface="Calibri"/>
              </a:rPr>
              <a:t>She has a history of UTI's</a:t>
            </a:r>
            <a:endParaRPr lang="en-US" dirty="0">
              <a:latin typeface="Calibri"/>
              <a:ea typeface="Calibri"/>
              <a:cs typeface="Calibri"/>
            </a:endParaRPr>
          </a:p>
          <a:p>
            <a:pPr lvl="1"/>
            <a:endParaRPr lang="en-US" dirty="0">
              <a:latin typeface="Calibri"/>
              <a:ea typeface="Calibri"/>
              <a:cs typeface="Calibri"/>
            </a:endParaRPr>
          </a:p>
          <a:p>
            <a:pPr marL="171450" indent="-171450">
              <a:buFont typeface="Arial"/>
              <a:buChar char="•"/>
            </a:pPr>
            <a:r>
              <a:rPr lang="en-US"/>
              <a:t>What are the </a:t>
            </a:r>
            <a:r>
              <a:rPr lang="en-US" b="1"/>
              <a:t>early signs of sepsis</a:t>
            </a:r>
            <a:r>
              <a:rPr lang="en-US"/>
              <a:t> in elderly patients, and how can they differ from younger populations?</a:t>
            </a:r>
          </a:p>
          <a:p>
            <a:pPr marL="628650" lvl="1" indent="-171450">
              <a:buFont typeface="Courier New"/>
              <a:buChar char="o"/>
            </a:pPr>
            <a:endParaRPr lang="en-US" dirty="0"/>
          </a:p>
          <a:p>
            <a:pPr marL="171450" indent="-171450">
              <a:buFont typeface="Arial"/>
              <a:buChar char="•"/>
            </a:pPr>
            <a:r>
              <a:rPr lang="en-US" dirty="0"/>
              <a:t>How would you determine if this patient is </a:t>
            </a:r>
            <a:r>
              <a:rPr lang="en-US" b="1" dirty="0"/>
              <a:t>improving vs deteriorating</a:t>
            </a:r>
            <a:r>
              <a:rPr lang="en-US" dirty="0"/>
              <a:t>?</a:t>
            </a:r>
          </a:p>
          <a:p>
            <a:pPr marL="800100" lvl="1" indent="-171450">
              <a:buFont typeface="Courier New"/>
              <a:buChar char="o"/>
            </a:pPr>
            <a:endParaRPr lang="en-US" dirty="0"/>
          </a:p>
          <a:p>
            <a:pPr marL="171450" indent="-171450">
              <a:buFont typeface="Arial"/>
              <a:buChar char="•"/>
            </a:pPr>
            <a:r>
              <a:rPr lang="en-US"/>
              <a:t>When would you escalate care (e.g., call RRT vs. ICU admit)?</a:t>
            </a:r>
          </a:p>
          <a:p>
            <a:pPr marL="800100" lvl="1" indent="-171450">
              <a:buFont typeface="Courier New"/>
              <a:buChar char="o"/>
            </a:pPr>
            <a:r>
              <a:rPr lang="en-US">
                <a:latin typeface="Aptos"/>
                <a:ea typeface="Calibri"/>
                <a:cs typeface="Calibri"/>
              </a:rPr>
              <a:t>Patients condition is worsening and they fall into the RRT criteria</a:t>
            </a:r>
            <a:endParaRPr lang="en-US" dirty="0">
              <a:latin typeface="Aptos"/>
              <a:ea typeface="Calibri"/>
              <a:cs typeface="Calibri"/>
            </a:endParaRPr>
          </a:p>
          <a:p>
            <a:pPr marL="800100" lvl="1" indent="-171450">
              <a:buFont typeface="Courier New"/>
              <a:buChar char="o"/>
            </a:pPr>
            <a:r>
              <a:rPr lang="en-US">
                <a:latin typeface="Aptos"/>
                <a:ea typeface="Calibri"/>
                <a:cs typeface="Calibri"/>
              </a:rPr>
              <a:t>You might call RRT or the physician may consult Internal Medicine</a:t>
            </a:r>
            <a:endParaRPr lang="en-US" dirty="0">
              <a:latin typeface="Aptos"/>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8</a:t>
            </a:fld>
            <a:endParaRPr lang="en-US"/>
          </a:p>
        </p:txBody>
      </p:sp>
    </p:spTree>
    <p:extLst>
      <p:ext uri="{BB962C8B-B14F-4D97-AF65-F5344CB8AC3E}">
        <p14:creationId xmlns:p14="http://schemas.microsoft.com/office/powerpoint/2010/main" val="3470234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Cultures will help identify the source of infection. </a:t>
            </a:r>
            <a:endParaRPr lang="en-US" dirty="0">
              <a:solidFill>
                <a:srgbClr val="444444"/>
              </a:solidFill>
            </a:endParaRPr>
          </a:p>
          <a:p>
            <a:endParaRPr lang="en-US" dirty="0">
              <a:solidFill>
                <a:srgbClr val="444444"/>
              </a:solidFill>
            </a:endParaRPr>
          </a:p>
          <a:p>
            <a:r>
              <a:rPr lang="en-US"/>
              <a:t>** Advocate for these orders**</a:t>
            </a:r>
          </a:p>
        </p:txBody>
      </p:sp>
      <p:sp>
        <p:nvSpPr>
          <p:cNvPr id="4" name="Slide Number Placeholder 3"/>
          <p:cNvSpPr>
            <a:spLocks noGrp="1"/>
          </p:cNvSpPr>
          <p:nvPr>
            <p:ph type="sldNum" sz="quarter" idx="5"/>
          </p:nvPr>
        </p:nvSpPr>
        <p:spPr/>
        <p:txBody>
          <a:bodyPr/>
          <a:lstStyle/>
          <a:p>
            <a:fld id="{8AC6B673-C2BE-48C4-970E-C3643229FB97}" type="slidenum">
              <a:rPr lang="en-US" smtClean="0"/>
              <a:t>46</a:t>
            </a:fld>
            <a:endParaRPr lang="en-US"/>
          </a:p>
        </p:txBody>
      </p:sp>
    </p:spTree>
    <p:extLst>
      <p:ext uri="{BB962C8B-B14F-4D97-AF65-F5344CB8AC3E}">
        <p14:creationId xmlns:p14="http://schemas.microsoft.com/office/powerpoint/2010/main" val="3537201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It is preferred to draw blood cultures before the administration of IV antibiotics when possible. </a:t>
            </a:r>
          </a:p>
          <a:p>
            <a:endParaRPr lang="en-US" dirty="0">
              <a:latin typeface="Calibri"/>
              <a:ea typeface="Calibri"/>
              <a:cs typeface="Calibri"/>
            </a:endParaRPr>
          </a:p>
          <a:p>
            <a:r>
              <a:rPr lang="en-US" dirty="0">
                <a:latin typeface="Calibri"/>
                <a:ea typeface="Calibri"/>
                <a:cs typeface="Calibri"/>
              </a:rPr>
              <a:t>The emergency department has these orders in their medical directive. These labs would be some tests you might anticipate being ordered in your patient with suspected sepsis. </a:t>
            </a:r>
          </a:p>
          <a:p>
            <a:endParaRPr lang="en-US" dirty="0">
              <a:latin typeface="Calibri"/>
              <a:ea typeface="Calibri"/>
              <a:cs typeface="Calibri"/>
            </a:endParaRPr>
          </a:p>
          <a:p>
            <a:r>
              <a:rPr lang="en-US" b="1" dirty="0">
                <a:latin typeface="Calibri"/>
                <a:ea typeface="Calibri"/>
                <a:cs typeface="Calibri"/>
              </a:rPr>
              <a:t>***</a:t>
            </a:r>
            <a:r>
              <a:rPr lang="en-US" dirty="0">
                <a:latin typeface="Calibri"/>
                <a:ea typeface="Calibri"/>
                <a:cs typeface="Calibri"/>
              </a:rPr>
              <a:t>H</a:t>
            </a:r>
            <a:r>
              <a:rPr lang="en-US" dirty="0">
                <a:latin typeface="Aptos"/>
                <a:ea typeface="Calibri"/>
                <a:cs typeface="Calibri"/>
              </a:rPr>
              <a:t>and</a:t>
            </a:r>
            <a:r>
              <a:rPr lang="en-US" dirty="0"/>
              <a:t> out the HPEI adult algorithm and make sure to mention that the </a:t>
            </a:r>
            <a:r>
              <a:rPr lang="en-US" b="1" dirty="0"/>
              <a:t>criteria for concern and treatment for </a:t>
            </a:r>
            <a:r>
              <a:rPr lang="en-US" b="1" dirty="0" err="1"/>
              <a:t>obs</a:t>
            </a:r>
            <a:r>
              <a:rPr lang="en-US" b="1" dirty="0"/>
              <a:t>/peds/neonatal is different***</a:t>
            </a:r>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47</a:t>
            </a:fld>
            <a:endParaRPr lang="en-US"/>
          </a:p>
        </p:txBody>
      </p:sp>
    </p:spTree>
    <p:extLst>
      <p:ext uri="{BB962C8B-B14F-4D97-AF65-F5344CB8AC3E}">
        <p14:creationId xmlns:p14="http://schemas.microsoft.com/office/powerpoint/2010/main" val="3669927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Saline and Ringers Lactate are both </a:t>
            </a:r>
            <a:r>
              <a:rPr lang="en-US"/>
              <a:t>crystalloids</a:t>
            </a:r>
            <a:endParaRPr lang="en-US" dirty="0"/>
          </a:p>
          <a:p>
            <a:endParaRPr lang="en-US" dirty="0"/>
          </a:p>
          <a:p>
            <a:r>
              <a:rPr lang="en-US"/>
              <a:t>Crystalloid solutions are composed of molecules that can diffuse across cell membranes. </a:t>
            </a:r>
          </a:p>
          <a:p>
            <a:endParaRPr lang="en-US" dirty="0"/>
          </a:p>
          <a:p>
            <a:r>
              <a:rPr lang="en-US" dirty="0"/>
              <a:t>Can be divided into balanced and non-balanced formulas. </a:t>
            </a:r>
            <a:endParaRPr lang="en-US"/>
          </a:p>
          <a:p>
            <a:r>
              <a:rPr lang="en-US" dirty="0"/>
              <a:t>Non-balanced fluids = Normal saline (NS), isotonic to plasma but do not contain the equivalent electrolyte composition. </a:t>
            </a:r>
            <a:endParaRPr lang="en-US"/>
          </a:p>
          <a:p>
            <a:endParaRPr lang="en-US" dirty="0"/>
          </a:p>
          <a:p>
            <a:r>
              <a:rPr lang="en-US" dirty="0"/>
              <a:t>Balanced crystalloids, such as Ringer's Lactate, Ringer’s Acetate, and </a:t>
            </a:r>
            <a:r>
              <a:rPr lang="en-US"/>
              <a:t>Plasma Lyte</a:t>
            </a:r>
            <a:r>
              <a:rPr lang="en-US" dirty="0"/>
              <a:t> are developed to resemble the composition of plasma.</a:t>
            </a:r>
            <a:endParaRPr lang="en-US"/>
          </a:p>
          <a:p>
            <a:endParaRPr lang="en-US" dirty="0"/>
          </a:p>
          <a:p>
            <a:r>
              <a:rPr lang="en-US" dirty="0"/>
              <a:t>the apparent</a:t>
            </a:r>
            <a:r>
              <a:rPr lang="en-US" b="1" dirty="0"/>
              <a:t> beneficial effects of</a:t>
            </a:r>
            <a:r>
              <a:rPr lang="en-US" dirty="0"/>
              <a:t> </a:t>
            </a:r>
            <a:r>
              <a:rPr lang="en-US" b="1" dirty="0"/>
              <a:t>albumin</a:t>
            </a:r>
            <a:r>
              <a:rPr lang="en-US" dirty="0"/>
              <a:t> in sepsis include the intravascular volume expansion it affords, its ability to transport biologically active molecules, maintain colloid osmotic pressure, maintain the permeability of the capillary membrane, and act as a free radical scavenging antioxidant.</a:t>
            </a:r>
            <a:endParaRPr lang="en-US"/>
          </a:p>
          <a:p>
            <a:endParaRPr lang="en-US" dirty="0"/>
          </a:p>
          <a:p>
            <a:r>
              <a:rPr lang="en-US" dirty="0"/>
              <a:t>** Administration of large amounts of fluids require the </a:t>
            </a:r>
            <a:r>
              <a:rPr lang="en-US" dirty="0" err="1"/>
              <a:t>phyician</a:t>
            </a:r>
            <a:r>
              <a:rPr lang="en-US" dirty="0"/>
              <a:t> to consider maintaining balance with other medications ***</a:t>
            </a:r>
          </a:p>
          <a:p>
            <a:r>
              <a:rPr lang="en-US"/>
              <a:t>                                                            (Avila et al., 2016)</a:t>
            </a:r>
          </a:p>
          <a:p>
            <a:endParaRPr lang="en-US" dirty="0">
              <a:solidFill>
                <a:srgbClr val="156082"/>
              </a:solidFill>
              <a:highlight>
                <a:srgbClr val="FFFFFF"/>
              </a:highlight>
            </a:endParaRPr>
          </a:p>
          <a:p>
            <a:endParaRPr lang="en-US" dirty="0">
              <a:solidFill>
                <a:srgbClr val="1B1B1B"/>
              </a:solidFill>
              <a:highlight>
                <a:srgbClr val="FFFFFF"/>
              </a:highlight>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49</a:t>
            </a:fld>
            <a:endParaRPr lang="en-US"/>
          </a:p>
        </p:txBody>
      </p:sp>
    </p:spTree>
    <p:extLst>
      <p:ext uri="{BB962C8B-B14F-4D97-AF65-F5344CB8AC3E}">
        <p14:creationId xmlns:p14="http://schemas.microsoft.com/office/powerpoint/2010/main" val="1479362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Urine output is minimal for past three hours but the patient has received large amounts of fluid what do you do?</a:t>
            </a:r>
          </a:p>
        </p:txBody>
      </p:sp>
      <p:sp>
        <p:nvSpPr>
          <p:cNvPr id="4" name="Slide Number Placeholder 3"/>
          <p:cNvSpPr>
            <a:spLocks noGrp="1"/>
          </p:cNvSpPr>
          <p:nvPr>
            <p:ph type="sldNum" sz="quarter" idx="5"/>
          </p:nvPr>
        </p:nvSpPr>
        <p:spPr/>
        <p:txBody>
          <a:bodyPr/>
          <a:lstStyle/>
          <a:p>
            <a:fld id="{8AC6B673-C2BE-48C4-970E-C3643229FB97}" type="slidenum">
              <a:rPr lang="en-US" smtClean="0"/>
              <a:t>50</a:t>
            </a:fld>
            <a:endParaRPr lang="en-US"/>
          </a:p>
        </p:txBody>
      </p:sp>
    </p:spTree>
    <p:extLst>
      <p:ext uri="{BB962C8B-B14F-4D97-AF65-F5344CB8AC3E}">
        <p14:creationId xmlns:p14="http://schemas.microsoft.com/office/powerpoint/2010/main" val="844794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17D6-4175-E699-014C-5D0273BCF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1F61C-1132-FBDF-5F32-53A8D08E4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168E6-BFA8-F044-1F12-987594FB5C51}"/>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9F3FE01-30E6-E1E3-B229-2C10B18E7AAF}"/>
              </a:ext>
            </a:extLst>
          </p:cNvPr>
          <p:cNvSpPr>
            <a:spLocks noGrp="1"/>
          </p:cNvSpPr>
          <p:nvPr>
            <p:ph type="sldNum" sz="quarter" idx="5"/>
          </p:nvPr>
        </p:nvSpPr>
        <p:spPr/>
        <p:txBody>
          <a:bodyPr/>
          <a:lstStyle/>
          <a:p>
            <a:fld id="{8AC6B673-C2BE-48C4-970E-C3643229FB97}" type="slidenum">
              <a:rPr lang="en-US" smtClean="0"/>
              <a:t>53</a:t>
            </a:fld>
            <a:endParaRPr lang="en-US"/>
          </a:p>
        </p:txBody>
      </p:sp>
    </p:spTree>
    <p:extLst>
      <p:ext uri="{BB962C8B-B14F-4D97-AF65-F5344CB8AC3E}">
        <p14:creationId xmlns:p14="http://schemas.microsoft.com/office/powerpoint/2010/main" val="420474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An ea</a:t>
            </a:r>
            <a:r>
              <a:rPr lang="en-US">
                <a:latin typeface="Calibri"/>
                <a:ea typeface="Calibri"/>
                <a:cs typeface="Calibri"/>
              </a:rPr>
              <a:t>rly septic patient may fall into the Rapid response criteria. </a:t>
            </a:r>
            <a:endParaRPr lang="en-US" dirty="0">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You might not realize it is sepsis yet but recognizing these changes and that you need help is one of the first steps to diagnosing the </a:t>
            </a:r>
            <a:r>
              <a:rPr lang="en-US">
                <a:latin typeface="Calibri"/>
                <a:ea typeface="Calibri"/>
                <a:cs typeface="Calibri"/>
              </a:rPr>
              <a:t>patient.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55</a:t>
            </a:fld>
            <a:endParaRPr lang="en-US"/>
          </a:p>
        </p:txBody>
      </p:sp>
    </p:spTree>
    <p:extLst>
      <p:ext uri="{BB962C8B-B14F-4D97-AF65-F5344CB8AC3E}">
        <p14:creationId xmlns:p14="http://schemas.microsoft.com/office/powerpoint/2010/main" val="28441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177C-273C-59C6-85AC-CB3C2A6A5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B13D0-9C37-2DD1-6750-9DCF7274E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5329E-8356-D1C4-FA2F-556D249A3EB5}"/>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F7C8FDBC-CDF6-9CFD-351A-B96FC2AD7A8E}"/>
              </a:ext>
            </a:extLst>
          </p:cNvPr>
          <p:cNvSpPr>
            <a:spLocks noGrp="1"/>
          </p:cNvSpPr>
          <p:nvPr>
            <p:ph type="sldNum" sz="quarter" idx="5"/>
          </p:nvPr>
        </p:nvSpPr>
        <p:spPr/>
        <p:txBody>
          <a:bodyPr/>
          <a:lstStyle/>
          <a:p>
            <a:fld id="{8AC6B673-C2BE-48C4-970E-C3643229FB97}" type="slidenum">
              <a:rPr lang="en-US" smtClean="0"/>
              <a:t>56</a:t>
            </a:fld>
            <a:endParaRPr lang="en-US"/>
          </a:p>
        </p:txBody>
      </p:sp>
    </p:spTree>
    <p:extLst>
      <p:ext uri="{BB962C8B-B14F-4D97-AF65-F5344CB8AC3E}">
        <p14:creationId xmlns:p14="http://schemas.microsoft.com/office/powerpoint/2010/main" val="595038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4979B-2607-6AA8-0B2A-E428A1626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055D2-7160-6965-D1F9-DF8E9BA97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5FEB6-DD82-02A0-DB6E-E5C982FB3088}"/>
              </a:ext>
            </a:extLst>
          </p:cNvPr>
          <p:cNvSpPr>
            <a:spLocks noGrp="1"/>
          </p:cNvSpPr>
          <p:nvPr>
            <p:ph type="body" idx="1"/>
          </p:nvPr>
        </p:nvSpPr>
        <p:spPr/>
        <p:txBody>
          <a:bodyPr/>
          <a:lstStyle/>
          <a:p>
            <a:r>
              <a:rPr lang="en-US" dirty="0">
                <a:latin typeface="Calibri"/>
                <a:ea typeface="Calibri"/>
                <a:cs typeface="Calibri"/>
              </a:rPr>
              <a:t>If your patient's blood pressure / MAP are low then your patient is not adequately perfusing their organs and needs to be transferred to the ICU to receive vasopressors. </a:t>
            </a:r>
          </a:p>
          <a:p>
            <a:endParaRPr lang="en-US" dirty="0">
              <a:latin typeface="Calibri"/>
              <a:ea typeface="Calibri"/>
              <a:cs typeface="Calibri"/>
            </a:endParaRPr>
          </a:p>
          <a:p>
            <a:r>
              <a:rPr lang="en-US" dirty="0">
                <a:latin typeface="Calibri"/>
                <a:ea typeface="Calibri"/>
                <a:cs typeface="Calibri"/>
              </a:rPr>
              <a:t>** admission to ICU </a:t>
            </a:r>
            <a:r>
              <a:rPr lang="en-US">
                <a:latin typeface="Calibri"/>
                <a:ea typeface="Calibri"/>
                <a:cs typeface="Calibri"/>
              </a:rPr>
              <a:t>depends on code status and plan of care**</a:t>
            </a:r>
          </a:p>
        </p:txBody>
      </p:sp>
      <p:sp>
        <p:nvSpPr>
          <p:cNvPr id="4" name="Slide Number Placeholder 3">
            <a:extLst>
              <a:ext uri="{FF2B5EF4-FFF2-40B4-BE49-F238E27FC236}">
                <a16:creationId xmlns:a16="http://schemas.microsoft.com/office/drawing/2014/main" id="{758CBC59-04BC-2D05-DDEC-4B3FF93E441A}"/>
              </a:ext>
            </a:extLst>
          </p:cNvPr>
          <p:cNvSpPr>
            <a:spLocks noGrp="1"/>
          </p:cNvSpPr>
          <p:nvPr>
            <p:ph type="sldNum" sz="quarter" idx="5"/>
          </p:nvPr>
        </p:nvSpPr>
        <p:spPr/>
        <p:txBody>
          <a:bodyPr/>
          <a:lstStyle/>
          <a:p>
            <a:fld id="{8AC6B673-C2BE-48C4-970E-C3643229FB97}" type="slidenum">
              <a:rPr lang="en-US" smtClean="0"/>
              <a:t>58</a:t>
            </a:fld>
            <a:endParaRPr lang="en-US"/>
          </a:p>
        </p:txBody>
      </p:sp>
    </p:spTree>
    <p:extLst>
      <p:ext uri="{BB962C8B-B14F-4D97-AF65-F5344CB8AC3E}">
        <p14:creationId xmlns:p14="http://schemas.microsoft.com/office/powerpoint/2010/main" val="3095953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CFD56-EA2C-34B6-0CFC-E66720052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D8931-19A9-F33D-2A75-213954403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E2107-DEB4-4160-AF70-305D540351DA}"/>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9D92F60-8805-7477-0894-A03B20618D51}"/>
              </a:ext>
            </a:extLst>
          </p:cNvPr>
          <p:cNvSpPr>
            <a:spLocks noGrp="1"/>
          </p:cNvSpPr>
          <p:nvPr>
            <p:ph type="sldNum" sz="quarter" idx="5"/>
          </p:nvPr>
        </p:nvSpPr>
        <p:spPr/>
        <p:txBody>
          <a:bodyPr/>
          <a:lstStyle/>
          <a:p>
            <a:fld id="{8AC6B673-C2BE-48C4-970E-C3643229FB97}" type="slidenum">
              <a:rPr lang="en-US" smtClean="0"/>
              <a:t>59</a:t>
            </a:fld>
            <a:endParaRPr lang="en-US"/>
          </a:p>
        </p:txBody>
      </p:sp>
    </p:spTree>
    <p:extLst>
      <p:ext uri="{BB962C8B-B14F-4D97-AF65-F5344CB8AC3E}">
        <p14:creationId xmlns:p14="http://schemas.microsoft.com/office/powerpoint/2010/main" val="1629863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A6CF-01AE-70BA-540D-669AE09DA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C442C-2601-815A-F8AF-6B543B356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3086C-100F-E96E-CDA0-DDAB166F9023}"/>
              </a:ext>
            </a:extLst>
          </p:cNvPr>
          <p:cNvSpPr>
            <a:spLocks noGrp="1"/>
          </p:cNvSpPr>
          <p:nvPr>
            <p:ph type="body" idx="1"/>
          </p:nvPr>
        </p:nvSpPr>
        <p:spPr/>
        <p:txBody>
          <a:bodyPr/>
          <a:lstStyle/>
          <a:p>
            <a:r>
              <a:rPr lang="en-US" dirty="0">
                <a:latin typeface="Calibri"/>
                <a:ea typeface="Calibri"/>
                <a:cs typeface="Calibri"/>
              </a:rPr>
              <a:t>If your patient's blood pressure / MAP are low then your patient is not adequately perfusing their organs and needs to be transferred to the ICU to receive vasopressors. </a:t>
            </a:r>
          </a:p>
          <a:p>
            <a:endParaRPr lang="en-US" dirty="0">
              <a:latin typeface="Calibri"/>
              <a:ea typeface="Calibri"/>
              <a:cs typeface="Calibri"/>
            </a:endParaRPr>
          </a:p>
          <a:p>
            <a:r>
              <a:rPr lang="en-US">
                <a:latin typeface="Calibri"/>
                <a:ea typeface="Calibri"/>
                <a:cs typeface="Calibri"/>
              </a:rPr>
              <a:t>MAP goal at least 65mmHG</a:t>
            </a:r>
          </a:p>
          <a:p>
            <a:endParaRPr lang="en-US" dirty="0">
              <a:latin typeface="Calibri"/>
              <a:ea typeface="Calibri"/>
              <a:cs typeface="Calibri"/>
            </a:endParaRPr>
          </a:p>
          <a:p>
            <a:r>
              <a:rPr lang="en-US" dirty="0">
                <a:latin typeface="Calibri"/>
                <a:ea typeface="Calibri"/>
                <a:cs typeface="Calibri"/>
              </a:rPr>
              <a:t>Intubation and mechanical ventilation are often required to optimize</a:t>
            </a:r>
            <a:r>
              <a:rPr lang="en-US">
                <a:latin typeface="Calibri"/>
                <a:ea typeface="Calibri"/>
                <a:cs typeface="Calibri"/>
              </a:rPr>
              <a:t> oxygenation and ventilation for a patient in sepsis or s</a:t>
            </a:r>
            <a:r>
              <a:rPr lang="en-US" dirty="0">
                <a:latin typeface="Calibri"/>
                <a:ea typeface="Calibri"/>
                <a:cs typeface="Calibri"/>
              </a:rPr>
              <a:t>eptic shock. </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79EB92AC-BFA7-0C26-9795-BA59F9B8CF23}"/>
              </a:ext>
            </a:extLst>
          </p:cNvPr>
          <p:cNvSpPr>
            <a:spLocks noGrp="1"/>
          </p:cNvSpPr>
          <p:nvPr>
            <p:ph type="sldNum" sz="quarter" idx="5"/>
          </p:nvPr>
        </p:nvSpPr>
        <p:spPr/>
        <p:txBody>
          <a:bodyPr/>
          <a:lstStyle/>
          <a:p>
            <a:fld id="{8AC6B673-C2BE-48C4-970E-C3643229FB97}" type="slidenum">
              <a:rPr lang="en-US" smtClean="0"/>
              <a:t>60</a:t>
            </a:fld>
            <a:endParaRPr lang="en-US"/>
          </a:p>
        </p:txBody>
      </p:sp>
    </p:spTree>
    <p:extLst>
      <p:ext uri="{BB962C8B-B14F-4D97-AF65-F5344CB8AC3E}">
        <p14:creationId xmlns:p14="http://schemas.microsoft.com/office/powerpoint/2010/main" val="373905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definitions state that Sepsis as the patient's response to a systemic inflammatory Response </a:t>
            </a:r>
            <a:r>
              <a:rPr lang="en-US" i="1"/>
              <a:t>plus</a:t>
            </a:r>
            <a:r>
              <a:rPr lang="en-US"/>
              <a:t> a documented infection.</a:t>
            </a:r>
            <a:endParaRPr lang="en-US" dirty="0">
              <a:solidFill>
                <a:srgbClr val="444444"/>
              </a:solidFill>
            </a:endParaRPr>
          </a:p>
          <a:p>
            <a:endParaRPr lang="en-US" dirty="0">
              <a:solidFill>
                <a:srgbClr val="444444"/>
              </a:solidFill>
            </a:endParaRPr>
          </a:p>
          <a:p>
            <a:r>
              <a:rPr lang="en-US"/>
              <a:t>Later definitions recognize sepsis as a life-threatening organ dysfunction caused by a dysregulated host response to an infection.</a:t>
            </a:r>
            <a:endParaRPr lang="en-US" dirty="0">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9</a:t>
            </a:fld>
            <a:endParaRPr lang="en-US"/>
          </a:p>
        </p:txBody>
      </p:sp>
    </p:spTree>
    <p:extLst>
      <p:ext uri="{BB962C8B-B14F-4D97-AF65-F5344CB8AC3E}">
        <p14:creationId xmlns:p14="http://schemas.microsoft.com/office/powerpoint/2010/main" val="1368216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be subtle changes: HR &gt; 90 and RR &gt;20 are SIRS criteria</a:t>
            </a:r>
          </a:p>
        </p:txBody>
      </p:sp>
      <p:sp>
        <p:nvSpPr>
          <p:cNvPr id="4" name="Slide Number Placeholder 3"/>
          <p:cNvSpPr>
            <a:spLocks noGrp="1"/>
          </p:cNvSpPr>
          <p:nvPr>
            <p:ph type="sldNum" sz="quarter" idx="5"/>
          </p:nvPr>
        </p:nvSpPr>
        <p:spPr/>
        <p:txBody>
          <a:bodyPr/>
          <a:lstStyle/>
          <a:p>
            <a:fld id="{8AC6B673-C2BE-48C4-970E-C3643229FB97}" type="slidenum">
              <a:rPr lang="en-US" smtClean="0"/>
              <a:t>61</a:t>
            </a:fld>
            <a:endParaRPr lang="en-US"/>
          </a:p>
        </p:txBody>
      </p:sp>
    </p:spTree>
    <p:extLst>
      <p:ext uri="{BB962C8B-B14F-4D97-AF65-F5344CB8AC3E}">
        <p14:creationId xmlns:p14="http://schemas.microsoft.com/office/powerpoint/2010/main" val="159493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is a very brief explanation. Sepsis is a very complex condition, and for an in depth understanding further education is required. </a:t>
            </a:r>
            <a:endParaRPr lang="en-US" dirty="0">
              <a:latin typeface="Aptos" panose="02110004020202020204"/>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10</a:t>
            </a:fld>
            <a:endParaRPr lang="en-US"/>
          </a:p>
        </p:txBody>
      </p:sp>
    </p:spTree>
    <p:extLst>
      <p:ext uri="{BB962C8B-B14F-4D97-AF65-F5344CB8AC3E}">
        <p14:creationId xmlns:p14="http://schemas.microsoft.com/office/powerpoint/2010/main" val="32957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0344-A8D5-AEAF-4C14-7C2FDDB73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2D9BA-FF42-7400-2995-1B85E669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4DFA6-73E3-B544-E3CC-D2D606AF145E}"/>
              </a:ext>
            </a:extLst>
          </p:cNvPr>
          <p:cNvSpPr>
            <a:spLocks noGrp="1"/>
          </p:cNvSpPr>
          <p:nvPr>
            <p:ph type="body" idx="1"/>
          </p:nvPr>
        </p:nvSpPr>
        <p:spPr/>
        <p:txBody>
          <a:bodyPr/>
          <a:lstStyle/>
          <a:p>
            <a:endParaRPr lang="en-US" dirty="0">
              <a:solidFill>
                <a:srgbClr val="000000"/>
              </a:solidFill>
            </a:endParaRPr>
          </a:p>
        </p:txBody>
      </p:sp>
      <p:sp>
        <p:nvSpPr>
          <p:cNvPr id="4" name="Slide Number Placeholder 3">
            <a:extLst>
              <a:ext uri="{FF2B5EF4-FFF2-40B4-BE49-F238E27FC236}">
                <a16:creationId xmlns:a16="http://schemas.microsoft.com/office/drawing/2014/main" id="{305F800A-F7DB-CA50-ED4C-02C3D6C99B94}"/>
              </a:ext>
            </a:extLst>
          </p:cNvPr>
          <p:cNvSpPr>
            <a:spLocks noGrp="1"/>
          </p:cNvSpPr>
          <p:nvPr>
            <p:ph type="sldNum" sz="quarter" idx="5"/>
          </p:nvPr>
        </p:nvSpPr>
        <p:spPr/>
        <p:txBody>
          <a:bodyPr/>
          <a:lstStyle/>
          <a:p>
            <a:fld id="{8AC6B673-C2BE-48C4-970E-C3643229FB97}" type="slidenum">
              <a:rPr lang="en-US" smtClean="0"/>
              <a:t>11</a:t>
            </a:fld>
            <a:endParaRPr lang="en-US"/>
          </a:p>
        </p:txBody>
      </p:sp>
    </p:spTree>
    <p:extLst>
      <p:ext uri="{BB962C8B-B14F-4D97-AF65-F5344CB8AC3E}">
        <p14:creationId xmlns:p14="http://schemas.microsoft.com/office/powerpoint/2010/main" val="406795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Nursing Impact: </a:t>
            </a:r>
            <a:r>
              <a:rPr lang="en-US" b="1">
                <a:solidFill>
                  <a:schemeClr val="accent1"/>
                </a:solidFill>
              </a:rPr>
              <a:t>Early Recognition</a:t>
            </a:r>
            <a:r>
              <a:rPr lang="en-US" b="1" dirty="0">
                <a:solidFill>
                  <a:schemeClr val="accent1"/>
                </a:solidFill>
              </a:rPr>
              <a:t> Saves Lives!</a:t>
            </a:r>
            <a:endParaRPr lang="en-US" dirty="0"/>
          </a:p>
        </p:txBody>
      </p:sp>
      <p:sp>
        <p:nvSpPr>
          <p:cNvPr id="4" name="Slide Number Placeholder 3"/>
          <p:cNvSpPr>
            <a:spLocks noGrp="1"/>
          </p:cNvSpPr>
          <p:nvPr>
            <p:ph type="sldNum" sz="quarter" idx="5"/>
          </p:nvPr>
        </p:nvSpPr>
        <p:spPr/>
        <p:txBody>
          <a:bodyPr/>
          <a:lstStyle/>
          <a:p>
            <a:fld id="{8AC6B673-C2BE-48C4-970E-C3643229FB97}" type="slidenum">
              <a:rPr lang="en-US" smtClean="0"/>
              <a:t>12</a:t>
            </a:fld>
            <a:endParaRPr lang="en-US"/>
          </a:p>
        </p:txBody>
      </p:sp>
    </p:spTree>
    <p:extLst>
      <p:ext uri="{BB962C8B-B14F-4D97-AF65-F5344CB8AC3E}">
        <p14:creationId xmlns:p14="http://schemas.microsoft.com/office/powerpoint/2010/main" val="176651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note: you can have an infection without sepsis. Not all infections result in sepsis. When an infection does cause sepsis it can develop quickly, leading to shock, organs (e.g., hearts, lungs, kidneys) shutting down and death within hours (Sepsis Canada, n.d.).</a:t>
            </a:r>
            <a:endParaRPr lang="en-US" dirty="0">
              <a:solidFill>
                <a:srgbClr val="444444"/>
              </a:solidFill>
            </a:endParaRPr>
          </a:p>
          <a:p>
            <a:endParaRPr lang="en-US" dirty="0">
              <a:solidFill>
                <a:srgbClr val="444444"/>
              </a:solidFill>
            </a:endParaRPr>
          </a:p>
          <a:p>
            <a:r>
              <a:rPr lang="en-US"/>
              <a:t>SIRS = Systemic Inflammatory Response - is defined as two or more changes in the following four criteria</a:t>
            </a:r>
            <a:endParaRPr lang="en-US" dirty="0">
              <a:solidFill>
                <a:srgbClr val="444444"/>
              </a:solidFill>
            </a:endParaRPr>
          </a:p>
          <a:p>
            <a:r>
              <a:rPr lang="en-US"/>
              <a:t> - Temperature higher than 38 degrees C or lower than 36 degrees C</a:t>
            </a:r>
            <a:endParaRPr lang="en-US" dirty="0">
              <a:solidFill>
                <a:srgbClr val="444444"/>
              </a:solidFill>
            </a:endParaRPr>
          </a:p>
          <a:p>
            <a:r>
              <a:rPr lang="en-US"/>
              <a:t> - HR &gt; 90 beats / min</a:t>
            </a:r>
            <a:endParaRPr lang="en-US" dirty="0">
              <a:solidFill>
                <a:srgbClr val="444444"/>
              </a:solidFill>
            </a:endParaRPr>
          </a:p>
          <a:p>
            <a:r>
              <a:rPr lang="en-US"/>
              <a:t> - RR &gt; 20 breaths /min</a:t>
            </a:r>
            <a:endParaRPr lang="en-US" dirty="0">
              <a:solidFill>
                <a:srgbClr val="444444"/>
              </a:solidFill>
            </a:endParaRPr>
          </a:p>
          <a:p>
            <a:r>
              <a:rPr lang="en-US"/>
              <a:t> - WBC count &gt; 12,000/mm or lower than 4,000/mm with more than 10% immature forms (bands) (Diepenbrock, 2016).</a:t>
            </a:r>
            <a:endParaRPr lang="en-US" dirty="0">
              <a:solidFill>
                <a:srgbClr val="444444"/>
              </a:solidFill>
            </a:endParaRPr>
          </a:p>
          <a:p>
            <a:endParaRPr lang="en-US" dirty="0">
              <a:solidFill>
                <a:srgbClr val="444444"/>
              </a:solidFill>
            </a:endParaRPr>
          </a:p>
          <a:p>
            <a:r>
              <a:rPr lang="en-US"/>
              <a:t>Sepsis</a:t>
            </a:r>
            <a:endParaRPr lang="en-US" dirty="0">
              <a:solidFill>
                <a:srgbClr val="444444"/>
              </a:solidFill>
            </a:endParaRPr>
          </a:p>
          <a:p>
            <a:r>
              <a:rPr lang="en-US"/>
              <a:t>2 SIRS Criteria plus presumed or confirmed infection</a:t>
            </a:r>
            <a:endParaRPr lang="en-US" dirty="0">
              <a:solidFill>
                <a:srgbClr val="444444"/>
              </a:solidFill>
            </a:endParaRPr>
          </a:p>
          <a:p>
            <a:endParaRPr lang="en-US" dirty="0">
              <a:solidFill>
                <a:srgbClr val="444444"/>
              </a:solidFill>
            </a:endParaRPr>
          </a:p>
          <a:p>
            <a:r>
              <a:rPr lang="en-US"/>
              <a:t>Severe Sepsis</a:t>
            </a:r>
            <a:endParaRPr lang="en-US" dirty="0">
              <a:solidFill>
                <a:srgbClr val="444444"/>
              </a:solidFill>
            </a:endParaRPr>
          </a:p>
          <a:p>
            <a:r>
              <a:rPr lang="en-US"/>
              <a:t>SIRS associated with organ dysfunction or hypotension, organ dysfunction may include presence of lactic acidosis, oliguria, or altered mental status</a:t>
            </a:r>
            <a:endParaRPr lang="en-US" dirty="0">
              <a:solidFill>
                <a:srgbClr val="444444"/>
              </a:solidFill>
            </a:endParaRPr>
          </a:p>
          <a:p>
            <a:endParaRPr lang="en-US" dirty="0">
              <a:solidFill>
                <a:srgbClr val="444444"/>
              </a:solidFill>
            </a:endParaRPr>
          </a:p>
          <a:p>
            <a:r>
              <a:rPr lang="en-US"/>
              <a:t>Septic Shock</a:t>
            </a:r>
            <a:endParaRPr lang="en-US" dirty="0">
              <a:solidFill>
                <a:srgbClr val="444444"/>
              </a:solidFill>
            </a:endParaRPr>
          </a:p>
          <a:p>
            <a:r>
              <a:rPr lang="en-US"/>
              <a:t>SIRS with hypotension despite adequate fluid resuscitation, septic shock should still be diagnosed if vasopressor therapy has normalized blood pressure</a:t>
            </a:r>
            <a:endParaRPr lang="en-US" dirty="0">
              <a:solidFill>
                <a:srgbClr val="444444"/>
              </a:solidFill>
            </a:endParaRPr>
          </a:p>
          <a:p>
            <a:r>
              <a:rPr lang="en-US" dirty="0"/>
              <a:t>Arterial base deficit less than minus 5 </a:t>
            </a:r>
            <a:r>
              <a:rPr lang="en-US" dirty="0" err="1"/>
              <a:t>mEq</a:t>
            </a:r>
            <a:r>
              <a:rPr lang="en-US" dirty="0"/>
              <a:t>/L or Lactic acid greater than 4 mmol/L. Urine output less than 0.5 mL/kg/h. Arterial hypotension greater than 20 minutes duration</a:t>
            </a:r>
            <a:endParaRPr lang="en-US" dirty="0">
              <a:solidFill>
                <a:srgbClr val="444444"/>
              </a:solidFill>
            </a:endParaRPr>
          </a:p>
          <a:p>
            <a:endParaRPr lang="en-US" dirty="0">
              <a:solidFill>
                <a:srgbClr val="444444"/>
              </a:solidFill>
            </a:endParaRPr>
          </a:p>
          <a:p>
            <a:r>
              <a:rPr lang="en-US"/>
              <a:t>(Health PEI, Criteria for Sepsis/Septic Shock)</a:t>
            </a:r>
            <a:endParaRPr lang="en-US" dirty="0">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14</a:t>
            </a:fld>
            <a:endParaRPr lang="en-US"/>
          </a:p>
        </p:txBody>
      </p:sp>
    </p:spTree>
    <p:extLst>
      <p:ext uri="{BB962C8B-B14F-4D97-AF65-F5344CB8AC3E}">
        <p14:creationId xmlns:p14="http://schemas.microsoft.com/office/powerpoint/2010/main" val="15666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Although it may sometimes be difficult to </a:t>
            </a:r>
            <a:r>
              <a:rPr lang="en-US">
                <a:latin typeface="Calibri"/>
                <a:ea typeface="Calibri"/>
                <a:cs typeface="Calibri"/>
              </a:rPr>
              <a:t>identify the source of infection, sepsis will not occur without an infection. </a:t>
            </a:r>
          </a:p>
          <a:p>
            <a:endParaRPr lang="en-US" dirty="0">
              <a:latin typeface="Calibri"/>
              <a:ea typeface="Calibri"/>
              <a:cs typeface="Calibri"/>
            </a:endParaRPr>
          </a:p>
          <a:p>
            <a:r>
              <a:rPr lang="en-US">
                <a:latin typeface="Calibri"/>
                <a:ea typeface="Calibri"/>
                <a:cs typeface="Calibri"/>
              </a:rPr>
              <a:t>Remember our definitions, SIRS criteria in addition to an infection.</a:t>
            </a:r>
          </a:p>
        </p:txBody>
      </p:sp>
      <p:sp>
        <p:nvSpPr>
          <p:cNvPr id="4" name="Slide Number Placeholder 3"/>
          <p:cNvSpPr>
            <a:spLocks noGrp="1"/>
          </p:cNvSpPr>
          <p:nvPr>
            <p:ph type="sldNum" sz="quarter" idx="5"/>
          </p:nvPr>
        </p:nvSpPr>
        <p:spPr/>
        <p:txBody>
          <a:bodyPr/>
          <a:lstStyle/>
          <a:p>
            <a:fld id="{8AC6B673-C2BE-48C4-970E-C3643229FB97}" type="slidenum">
              <a:rPr lang="en-US" smtClean="0"/>
              <a:t>17</a:t>
            </a:fld>
            <a:endParaRPr lang="en-US"/>
          </a:p>
        </p:txBody>
      </p:sp>
    </p:spTree>
    <p:extLst>
      <p:ext uri="{BB962C8B-B14F-4D97-AF65-F5344CB8AC3E}">
        <p14:creationId xmlns:p14="http://schemas.microsoft.com/office/powerpoint/2010/main" val="112584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8996-FC9F-F9E2-36CC-A6DAE272C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C089B-1CE1-C965-8BB4-5AE92E32A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F882DC-CA12-7058-67AB-6CFE7678C340}"/>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5" name="Footer Placeholder 4">
            <a:extLst>
              <a:ext uri="{FF2B5EF4-FFF2-40B4-BE49-F238E27FC236}">
                <a16:creationId xmlns:a16="http://schemas.microsoft.com/office/drawing/2014/main" id="{203A7633-AA43-C541-F230-EC6EE515F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78BDC-0DC2-EFFD-7137-804777B9D805}"/>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32150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B6AD-0B87-EE42-7A31-946F91E93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7DDAA-FD0A-7C4F-CD13-129EEA009C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06594-A6E7-F7CC-E014-5527893F3414}"/>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5" name="Footer Placeholder 4">
            <a:extLst>
              <a:ext uri="{FF2B5EF4-FFF2-40B4-BE49-F238E27FC236}">
                <a16:creationId xmlns:a16="http://schemas.microsoft.com/office/drawing/2014/main" id="{2616F7FC-2253-C632-A92C-56250589F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2E597-2EBF-876C-38C6-A6EAE67590D3}"/>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40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C21BC-B9F7-0B1A-9C9C-7D586D494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156C8-A421-8CC4-BE4E-E9F45131B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DD85F-5CCD-0036-9DA1-6F1CC8AB8E3E}"/>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5" name="Footer Placeholder 4">
            <a:extLst>
              <a:ext uri="{FF2B5EF4-FFF2-40B4-BE49-F238E27FC236}">
                <a16:creationId xmlns:a16="http://schemas.microsoft.com/office/drawing/2014/main" id="{E605EF79-2007-B63D-5DF2-5CFCE4AE4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FF58A-6F43-7324-7CEF-0F570D4E0D82}"/>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25603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7239000" y="1905000"/>
            <a:ext cx="6858000" cy="3048000"/>
          </a:xfrm>
          <a:prstGeom prst="rect">
            <a:avLst/>
          </a:prstGeom>
        </p:spPr>
      </p:pic>
      <p:sp>
        <p:nvSpPr>
          <p:cNvPr id="38" name="Google Shape;38;p5"/>
          <p:cNvSpPr txBox="1">
            <a:spLocks noGrp="1"/>
          </p:cNvSpPr>
          <p:nvPr>
            <p:ph type="title"/>
          </p:nvPr>
        </p:nvSpPr>
        <p:spPr>
          <a:xfrm>
            <a:off x="1117600" y="690033"/>
            <a:ext cx="8046000" cy="992400"/>
          </a:xfrm>
          <a:prstGeom prst="rect">
            <a:avLst/>
          </a:prstGeom>
        </p:spPr>
        <p:txBody>
          <a:bodyPr spcFirstLastPara="1" anchor="ctr" anchorCtr="0">
            <a:noAutofit/>
          </a:bodyPr>
          <a:lstStyle>
            <a:lvl1pPr lvl="0" rtl="0">
              <a:spcBef>
                <a:spcPts val="0"/>
              </a:spcBef>
              <a:spcAft>
                <a:spcPts val="0"/>
              </a:spcAft>
              <a:buSzPts val="3000"/>
              <a:buNone/>
              <a:defRPr sz="5867"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 name="Google Shape;56;p7"/>
          <p:cNvSpPr txBox="1">
            <a:spLocks noGrp="1"/>
          </p:cNvSpPr>
          <p:nvPr>
            <p:ph type="body" idx="1"/>
          </p:nvPr>
        </p:nvSpPr>
        <p:spPr>
          <a:xfrm>
            <a:off x="1117600" y="1905000"/>
            <a:ext cx="3893000" cy="4064000"/>
          </a:xfrm>
          <a:prstGeom prst="rect">
            <a:avLst/>
          </a:prstGeom>
        </p:spPr>
        <p:txBody>
          <a:bodyPr spcFirstLastPara="1">
            <a:noAutofit/>
          </a:bodyPr>
          <a:lstStyle>
            <a:lvl1pPr marL="152396" lvl="0" indent="0" rtl="0">
              <a:spcBef>
                <a:spcPts val="800"/>
              </a:spcBef>
              <a:spcAft>
                <a:spcPts val="0"/>
              </a:spcAft>
              <a:buSzPts val="1800"/>
              <a:buFontTx/>
              <a:buNone/>
              <a:defRPr sz="3200">
                <a:solidFill>
                  <a:schemeClr val="accent1"/>
                </a:solidFill>
              </a:defRPr>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 name="Google Shape;57;p7"/>
          <p:cNvSpPr txBox="1">
            <a:spLocks noGrp="1"/>
          </p:cNvSpPr>
          <p:nvPr>
            <p:ph type="body" idx="2"/>
          </p:nvPr>
        </p:nvSpPr>
        <p:spPr>
          <a:xfrm>
            <a:off x="5315400" y="1905000"/>
            <a:ext cx="3860800" cy="4064000"/>
          </a:xfrm>
          <a:prstGeom prst="rect">
            <a:avLst/>
          </a:prstGeom>
        </p:spPr>
        <p:txBody>
          <a:bodyPr spcFirstLastPara="1">
            <a:noAutofit/>
          </a:bodyPr>
          <a:lstStyle>
            <a:lvl1pPr marL="152396" lvl="0" indent="0" rtl="0">
              <a:spcBef>
                <a:spcPts val="800"/>
              </a:spcBef>
              <a:spcAft>
                <a:spcPts val="0"/>
              </a:spcAft>
              <a:buSzPts val="1800"/>
              <a:buFontTx/>
              <a:buNone/>
              <a:defRPr sz="3200">
                <a:solidFill>
                  <a:schemeClr val="accent1"/>
                </a:solidFill>
              </a:defRPr>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316493" y="769604"/>
            <a:ext cx="1444800" cy="825993"/>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5"/>
              </a:solidFill>
            </a:endParaRPr>
          </a:p>
        </p:txBody>
      </p:sp>
    </p:spTree>
    <p:extLst>
      <p:ext uri="{BB962C8B-B14F-4D97-AF65-F5344CB8AC3E}">
        <p14:creationId xmlns:p14="http://schemas.microsoft.com/office/powerpoint/2010/main" val="3825404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7239000" y="1905000"/>
            <a:ext cx="6858000" cy="3048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4639551" y="852776"/>
            <a:ext cx="1424517" cy="129540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121900" tIns="121900" rIns="121900" bIns="121900" anchor="ctr"/>
          <a:lstStyle/>
          <a:p>
            <a:pPr fontAlgn="auto">
              <a:spcBef>
                <a:spcPts val="0"/>
              </a:spcBef>
              <a:spcAft>
                <a:spcPts val="0"/>
              </a:spcAft>
              <a:buClr>
                <a:srgbClr val="000000"/>
              </a:buClr>
              <a:buFont typeface="Arial"/>
              <a:buNone/>
              <a:defRPr/>
            </a:pPr>
            <a:endParaRPr sz="2400" kern="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511888" y="279401"/>
            <a:ext cx="6874139" cy="1403351"/>
          </a:xfrm>
        </p:spPr>
        <p:txBody>
          <a:bodyPr anchor="ctr" anchorCtr="0"/>
          <a:lstStyle>
            <a:lvl1pPr>
              <a:defRPr sz="5867" b="1" i="0">
                <a:solidFill>
                  <a:schemeClr val="bg2"/>
                </a:solidFill>
                <a:latin typeface="+mn-lt"/>
              </a:defRPr>
            </a:lvl1pPr>
          </a:lstStyle>
          <a:p>
            <a:r>
              <a:rPr lang="en-CA"/>
              <a:t>Thanks!</a:t>
            </a:r>
            <a:endParaRPr lang="en-US"/>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497020" y="1879151"/>
            <a:ext cx="6908800" cy="753952"/>
          </a:xfrm>
          <a:prstGeom prst="rect">
            <a:avLst/>
          </a:prstGeom>
        </p:spPr>
        <p:txBody>
          <a:bodyPr spcFirstLastPara="1" anchor="ctr" anchorCtr="0">
            <a:noAutofit/>
          </a:bodyPr>
          <a:lstStyle>
            <a:lvl1pPr marL="609585" lvl="0" indent="-507987" rtl="0">
              <a:spcBef>
                <a:spcPts val="800"/>
              </a:spcBef>
              <a:spcAft>
                <a:spcPts val="0"/>
              </a:spcAft>
              <a:buSzPts val="2400"/>
              <a:buFontTx/>
              <a:buNone/>
              <a:defRPr sz="3200" b="0" i="0">
                <a:solidFill>
                  <a:schemeClr val="accent5"/>
                </a:solidFill>
                <a:latin typeface="Trebuchet MS" panose="020B0703020202090204" pitchFamily="34" charset="0"/>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r>
              <a:rPr lang="en-CA"/>
              <a:t>Any questions?</a:t>
            </a:r>
            <a:endParaRPr/>
          </a:p>
        </p:txBody>
      </p:sp>
      <p:pic>
        <p:nvPicPr>
          <p:cNvPr id="9" name="Picture 8">
            <a:extLst>
              <a:ext uri="{FF2B5EF4-FFF2-40B4-BE49-F238E27FC236}">
                <a16:creationId xmlns:a16="http://schemas.microsoft.com/office/drawing/2014/main" id="{D1E0385F-F09A-4B48-84F0-FDEA27DB2E9C}"/>
              </a:ext>
            </a:extLst>
          </p:cNvPr>
          <p:cNvPicPr>
            <a:picLocks noChangeAspect="1"/>
          </p:cNvPicPr>
          <p:nvPr userDrawn="1"/>
        </p:nvPicPr>
        <p:blipFill>
          <a:blip r:embed="rId3"/>
          <a:stretch>
            <a:fillRect/>
          </a:stretch>
        </p:blipFill>
        <p:spPr>
          <a:xfrm>
            <a:off x="474717" y="5562600"/>
            <a:ext cx="5608320" cy="1168400"/>
          </a:xfrm>
          <a:prstGeom prst="rect">
            <a:avLst/>
          </a:prstGeom>
        </p:spPr>
      </p:pic>
    </p:spTree>
    <p:extLst>
      <p:ext uri="{BB962C8B-B14F-4D97-AF65-F5344CB8AC3E}">
        <p14:creationId xmlns:p14="http://schemas.microsoft.com/office/powerpoint/2010/main" val="403698144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userDrawn="1">
  <p:cSld name="Quote">
    <p:bg>
      <p:bgPr>
        <a:gradFill flip="none" rotWithShape="1">
          <a:gsLst>
            <a:gs pos="100000">
              <a:schemeClr val="bg1"/>
            </a:gs>
            <a:gs pos="53000">
              <a:schemeClr val="bg1"/>
            </a:gs>
          </a:gsLst>
          <a:lin ang="16200000" scaled="0"/>
          <a:tileRect/>
        </a:gradFill>
        <a:effectLst/>
      </p:bgPr>
    </p:bg>
    <p:spTree>
      <p:nvGrpSpPr>
        <p:cNvPr id="1" name="Shape 21"/>
        <p:cNvGrpSpPr/>
        <p:nvPr/>
      </p:nvGrpSpPr>
      <p:grpSpPr>
        <a:xfrm>
          <a:off x="0" y="0"/>
          <a:ext cx="0" cy="0"/>
          <a:chOff x="0" y="0"/>
          <a:chExt cx="0" cy="0"/>
        </a:xfrm>
      </p:grpSpPr>
      <p:pic>
        <p:nvPicPr>
          <p:cNvPr id="9" name="Picture 8">
            <a:extLst>
              <a:ext uri="{FF2B5EF4-FFF2-40B4-BE49-F238E27FC236}">
                <a16:creationId xmlns:a16="http://schemas.microsoft.com/office/drawing/2014/main" id="{8A070D42-E448-C141-B58A-100026C1B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502089" y="1021689"/>
            <a:ext cx="6858001" cy="4811185"/>
          </a:xfrm>
          <a:prstGeom prst="rect">
            <a:avLst/>
          </a:prstGeom>
        </p:spPr>
      </p:pic>
      <p:pic>
        <p:nvPicPr>
          <p:cNvPr id="4" name="Picture 3">
            <a:extLst>
              <a:ext uri="{FF2B5EF4-FFF2-40B4-BE49-F238E27FC236}">
                <a16:creationId xmlns:a16="http://schemas.microsoft.com/office/drawing/2014/main" id="{AA28E661-0E0B-EA46-8FA0-562285CF17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23410" y="1023409"/>
            <a:ext cx="6858001" cy="4811185"/>
          </a:xfrm>
          <a:prstGeom prst="rect">
            <a:avLst/>
          </a:prstGeom>
        </p:spPr>
      </p:pic>
      <p:sp>
        <p:nvSpPr>
          <p:cNvPr id="5" name="Google Shape;27;p4"/>
          <p:cNvSpPr txBox="1">
            <a:spLocks noChangeArrowheads="1"/>
          </p:cNvSpPr>
          <p:nvPr/>
        </p:nvSpPr>
        <p:spPr bwMode="auto">
          <a:xfrm>
            <a:off x="4792134" y="736600"/>
            <a:ext cx="2607733" cy="872067"/>
          </a:xfrm>
          <a:prstGeom prst="rect">
            <a:avLst/>
          </a:prstGeom>
          <a:noFill/>
          <a:ln w="9525">
            <a:noFill/>
            <a:miter lim="800000"/>
            <a:headEnd/>
            <a:tailEnd/>
          </a:ln>
        </p:spPr>
        <p:txBody>
          <a:bodyPr lIns="0" tIns="0" rIns="0" bIns="0">
            <a:prstTxWarp prst="textNoShape">
              <a:avLst/>
            </a:prstTxWarp>
          </a:bodyPr>
          <a:lstStyle/>
          <a:p>
            <a:pPr algn="ctr">
              <a:buClr>
                <a:srgbClr val="000000"/>
              </a:buClr>
              <a:buFont typeface="Arial" charset="0"/>
              <a:buNone/>
              <a:defRPr/>
            </a:pPr>
            <a:r>
              <a:rPr lang="en-CA" sz="12800" b="1" dirty="0">
                <a:solidFill>
                  <a:schemeClr val="bg2"/>
                </a:solidFill>
                <a:latin typeface="Lato" charset="0"/>
                <a:ea typeface="Lato" charset="0"/>
                <a:cs typeface="Lato" charset="0"/>
                <a:sym typeface="Lato" charset="0"/>
              </a:rPr>
              <a:t>“</a:t>
            </a:r>
            <a:endParaRPr lang="en-US" sz="12800" b="1" dirty="0">
              <a:solidFill>
                <a:schemeClr val="bg2"/>
              </a:solidFill>
              <a:latin typeface="Lato" charset="0"/>
              <a:ea typeface="Lato" charset="0"/>
              <a:cs typeface="Lato" charset="0"/>
              <a:sym typeface="Lato" charset="0"/>
            </a:endParaRPr>
          </a:p>
        </p:txBody>
      </p:sp>
      <p:sp>
        <p:nvSpPr>
          <p:cNvPr id="26" name="Google Shape;26;p4"/>
          <p:cNvSpPr txBox="1">
            <a:spLocks noGrp="1"/>
          </p:cNvSpPr>
          <p:nvPr>
            <p:ph type="body" idx="1"/>
          </p:nvPr>
        </p:nvSpPr>
        <p:spPr>
          <a:xfrm>
            <a:off x="2717367" y="1968000"/>
            <a:ext cx="6757200" cy="4060000"/>
          </a:xfrm>
          <a:prstGeom prst="rect">
            <a:avLst/>
          </a:prstGeom>
        </p:spPr>
        <p:txBody>
          <a:bodyPr spcFirstLastPara="1">
            <a:noAutofit/>
          </a:bodyPr>
          <a:lstStyle>
            <a:lvl1pPr marL="609585" lvl="0" indent="-575719" algn="ctr" rtl="0">
              <a:spcBef>
                <a:spcPts val="800"/>
              </a:spcBef>
              <a:spcAft>
                <a:spcPts val="0"/>
              </a:spcAft>
              <a:buSzPts val="3200"/>
              <a:buFontTx/>
              <a:buNone/>
              <a:defRPr sz="4267" i="1">
                <a:solidFill>
                  <a:schemeClr val="accent5"/>
                </a:solidFill>
                <a:latin typeface="Times    "/>
                <a:cs typeface="Times    "/>
              </a:defRPr>
            </a:lvl1pPr>
            <a:lvl2pPr marL="1219170" lvl="1" indent="-575719" algn="ctr" rtl="0">
              <a:spcBef>
                <a:spcPts val="0"/>
              </a:spcBef>
              <a:spcAft>
                <a:spcPts val="0"/>
              </a:spcAft>
              <a:buSzPts val="3200"/>
              <a:buChar char="◦"/>
              <a:defRPr sz="4267" i="1"/>
            </a:lvl2pPr>
            <a:lvl3pPr marL="1828754" lvl="2" indent="-575719" algn="ctr" rtl="0">
              <a:spcBef>
                <a:spcPts val="0"/>
              </a:spcBef>
              <a:spcAft>
                <a:spcPts val="0"/>
              </a:spcAft>
              <a:buSzPts val="3200"/>
              <a:buChar char="◦"/>
              <a:defRPr sz="4267" i="1"/>
            </a:lvl3pPr>
            <a:lvl4pPr marL="2438339" lvl="3" indent="-575719" algn="ctr" rtl="0">
              <a:spcBef>
                <a:spcPts val="0"/>
              </a:spcBef>
              <a:spcAft>
                <a:spcPts val="0"/>
              </a:spcAft>
              <a:buSzPts val="3200"/>
              <a:buChar char="◦"/>
              <a:defRPr sz="4267" i="1"/>
            </a:lvl4pPr>
            <a:lvl5pPr marL="3047924" lvl="4" indent="-575719" algn="ctr" rtl="0">
              <a:spcBef>
                <a:spcPts val="0"/>
              </a:spcBef>
              <a:spcAft>
                <a:spcPts val="0"/>
              </a:spcAft>
              <a:buSzPts val="3200"/>
              <a:buChar char="◦"/>
              <a:defRPr sz="4267" i="1"/>
            </a:lvl5pPr>
            <a:lvl6pPr marL="3657509" lvl="5" indent="-575719" algn="ctr" rtl="0">
              <a:spcBef>
                <a:spcPts val="0"/>
              </a:spcBef>
              <a:spcAft>
                <a:spcPts val="0"/>
              </a:spcAft>
              <a:buSzPts val="3200"/>
              <a:buChar char="◦"/>
              <a:defRPr sz="4267" i="1"/>
            </a:lvl6pPr>
            <a:lvl7pPr marL="4267093" lvl="6" indent="-575719" algn="ctr" rtl="0">
              <a:spcBef>
                <a:spcPts val="0"/>
              </a:spcBef>
              <a:spcAft>
                <a:spcPts val="0"/>
              </a:spcAft>
              <a:buSzPts val="3200"/>
              <a:buChar char="◦"/>
              <a:defRPr sz="4267" i="1"/>
            </a:lvl7pPr>
            <a:lvl8pPr marL="4876678" lvl="7" indent="-575719" algn="ctr" rtl="0">
              <a:spcBef>
                <a:spcPts val="0"/>
              </a:spcBef>
              <a:spcAft>
                <a:spcPts val="0"/>
              </a:spcAft>
              <a:buSzPts val="3200"/>
              <a:buChar char="◦"/>
              <a:defRPr sz="4267" i="1"/>
            </a:lvl8pPr>
            <a:lvl9pPr marL="5486263" lvl="8" indent="-575719" algn="ctr" rtl="0">
              <a:spcBef>
                <a:spcPts val="0"/>
              </a:spcBef>
              <a:spcAft>
                <a:spcPts val="0"/>
              </a:spcAft>
              <a:buSzPts val="3200"/>
              <a:buChar char="◦"/>
              <a:defRPr sz="4267" i="1"/>
            </a:lvl9pPr>
          </a:lstStyle>
          <a:p>
            <a:endParaRPr dirty="0"/>
          </a:p>
        </p:txBody>
      </p:sp>
      <p:sp>
        <p:nvSpPr>
          <p:cNvPr id="6" name="Google Shape;28;p4"/>
          <p:cNvSpPr txBox="1">
            <a:spLocks noGrp="1"/>
          </p:cNvSpPr>
          <p:nvPr>
            <p:ph type="sldNum" idx="10"/>
          </p:nvPr>
        </p:nvSpPr>
        <p:spPr/>
        <p:txBody>
          <a:bodyPr/>
          <a:lstStyle>
            <a:lvl1pPr>
              <a:defRPr/>
            </a:lvl1pPr>
          </a:lstStyle>
          <a:p>
            <a:pPr>
              <a:defRPr/>
            </a:pPr>
            <a:fld id="{3108BEC9-37FD-6948-B338-3A668D2647DE}" type="slidenum">
              <a:rPr lang="en-CA"/>
              <a:pPr>
                <a:defRPr/>
              </a:pPr>
              <a:t>‹#›</a:t>
            </a:fld>
            <a:endParaRPr lang="en-US"/>
          </a:p>
        </p:txBody>
      </p:sp>
    </p:spTree>
    <p:extLst>
      <p:ext uri="{BB962C8B-B14F-4D97-AF65-F5344CB8AC3E}">
        <p14:creationId xmlns:p14="http://schemas.microsoft.com/office/powerpoint/2010/main" val="28842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5348-F454-3C83-ABE5-8641D6F28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6714E-1B46-EF97-C3A3-CFFD8789F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E96D-54A0-257B-C4E6-319C50CD6FC9}"/>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5" name="Footer Placeholder 4">
            <a:extLst>
              <a:ext uri="{FF2B5EF4-FFF2-40B4-BE49-F238E27FC236}">
                <a16:creationId xmlns:a16="http://schemas.microsoft.com/office/drawing/2014/main" id="{02DBF902-C111-A134-D4DB-7D9513571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510C6-67C3-E6DE-1613-44A212D68868}"/>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30630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B7A-88E1-5DAC-CB4C-EEA5DB0A9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445CBB-2268-CA96-D4F2-817D02D5C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B03EE-471B-1BD5-3E8E-4F76B92CD0EE}"/>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5" name="Footer Placeholder 4">
            <a:extLst>
              <a:ext uri="{FF2B5EF4-FFF2-40B4-BE49-F238E27FC236}">
                <a16:creationId xmlns:a16="http://schemas.microsoft.com/office/drawing/2014/main" id="{025527F3-0E5A-B286-65AC-9D6FA087D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9CDDB-76FD-0915-FD27-BA8F6655C9F3}"/>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118941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C340-0B56-703F-151B-204E6E189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718AB-1F63-9919-7240-D20AEEF44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17982F-5685-33FC-D843-BAFF6289C5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981E6-3B34-F48B-6F7B-0B4678E0C255}"/>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6" name="Footer Placeholder 5">
            <a:extLst>
              <a:ext uri="{FF2B5EF4-FFF2-40B4-BE49-F238E27FC236}">
                <a16:creationId xmlns:a16="http://schemas.microsoft.com/office/drawing/2014/main" id="{A44E20D7-5839-646D-BA90-B79552D4A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15DDA-5FC3-16F3-0F12-3BB397C11B54}"/>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61593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797-0E36-647F-EC53-0DADABDA61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A05C-28D1-AB72-1ABE-018B3B94A9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40A84-3B69-5014-2AC4-B4E93DE247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EEB8D-9247-A9FA-E5AC-1FB04FC5A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36093-9859-CD21-C2A3-37C0D5106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D4FB76-7178-3B0B-4A26-12BBCED8A21E}"/>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8" name="Footer Placeholder 7">
            <a:extLst>
              <a:ext uri="{FF2B5EF4-FFF2-40B4-BE49-F238E27FC236}">
                <a16:creationId xmlns:a16="http://schemas.microsoft.com/office/drawing/2014/main" id="{169C8C08-6BDA-0901-4990-E50E83FEC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26B3E3-6B2E-54B6-85FB-7B2E624D4047}"/>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24721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50ED-3243-8DA5-9855-3B0A265B4F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04008-6918-3299-194B-ECE0A5B3D07F}"/>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4" name="Footer Placeholder 3">
            <a:extLst>
              <a:ext uri="{FF2B5EF4-FFF2-40B4-BE49-F238E27FC236}">
                <a16:creationId xmlns:a16="http://schemas.microsoft.com/office/drawing/2014/main" id="{0B714ACB-D0C6-A0DD-CAE0-DA2B8EC0D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967CA-F923-8FC4-4E1E-71DC4E06565F}"/>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413123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BBB01-4FE9-5497-7730-4E56DFEE6ABA}"/>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3" name="Footer Placeholder 2">
            <a:extLst>
              <a:ext uri="{FF2B5EF4-FFF2-40B4-BE49-F238E27FC236}">
                <a16:creationId xmlns:a16="http://schemas.microsoft.com/office/drawing/2014/main" id="{84EB8EA9-7703-A41B-539E-FE4B47147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610BCC-F8BF-1DB4-ABFC-A54FAA4E8EAB}"/>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3880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3257-F399-79B5-BA19-8305D57A5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DB3E45-A6C4-E6DA-6626-723FD3B9B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BCF5C-BDDE-D67A-5045-D1FF8EE10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CC4CA-69EF-03EE-5BB9-8A9919769187}"/>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6" name="Footer Placeholder 5">
            <a:extLst>
              <a:ext uri="{FF2B5EF4-FFF2-40B4-BE49-F238E27FC236}">
                <a16:creationId xmlns:a16="http://schemas.microsoft.com/office/drawing/2014/main" id="{03E01AE8-BB58-7555-20AB-82F8042C9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A2891-AB31-72D5-FCE8-B014BB86A1A5}"/>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193629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EB5D-7A48-817E-BB62-1B76B328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CBF64-5896-F097-6C68-9D8226887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FF2F9-10D6-668E-E417-194904B93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E45893-6B37-C7A3-1CE4-A98279DB1ECF}"/>
              </a:ext>
            </a:extLst>
          </p:cNvPr>
          <p:cNvSpPr>
            <a:spLocks noGrp="1"/>
          </p:cNvSpPr>
          <p:nvPr>
            <p:ph type="dt" sz="half" idx="10"/>
          </p:nvPr>
        </p:nvSpPr>
        <p:spPr/>
        <p:txBody>
          <a:bodyPr/>
          <a:lstStyle/>
          <a:p>
            <a:fld id="{EC37BA37-52AD-4D79-8C84-CE7B7BFBCD4C}" type="datetimeFigureOut">
              <a:rPr lang="en-US" smtClean="0"/>
              <a:t>7/2/2026</a:t>
            </a:fld>
            <a:endParaRPr lang="en-US"/>
          </a:p>
        </p:txBody>
      </p:sp>
      <p:sp>
        <p:nvSpPr>
          <p:cNvPr id="6" name="Footer Placeholder 5">
            <a:extLst>
              <a:ext uri="{FF2B5EF4-FFF2-40B4-BE49-F238E27FC236}">
                <a16:creationId xmlns:a16="http://schemas.microsoft.com/office/drawing/2014/main" id="{B4F1F67C-6307-65F9-9B17-4EB11AF4F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3F4E1-0AEE-016D-4EF6-853B814901F2}"/>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98124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5EC23-1DE3-D67D-CC2A-757405A11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759FD-5F03-7FDF-A3BD-28241EB7A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D946A-595A-891F-4938-3667EA6E7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37BA37-52AD-4D79-8C84-CE7B7BFBCD4C}" type="datetimeFigureOut">
              <a:rPr lang="en-US" smtClean="0"/>
              <a:t>7/2/2026</a:t>
            </a:fld>
            <a:endParaRPr lang="en-US"/>
          </a:p>
        </p:txBody>
      </p:sp>
      <p:sp>
        <p:nvSpPr>
          <p:cNvPr id="5" name="Footer Placeholder 4">
            <a:extLst>
              <a:ext uri="{FF2B5EF4-FFF2-40B4-BE49-F238E27FC236}">
                <a16:creationId xmlns:a16="http://schemas.microsoft.com/office/drawing/2014/main" id="{7648639A-9C8A-F83D-699D-9DE972D0B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659162-7567-9F7E-870B-ECCC3E52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A5E891-003F-4161-9A82-AB8E7484F1BD}" type="slidenum">
              <a:rPr lang="en-US" smtClean="0"/>
              <a:t>‹#›</a:t>
            </a:fld>
            <a:endParaRPr lang="en-US"/>
          </a:p>
        </p:txBody>
      </p:sp>
    </p:spTree>
    <p:extLst>
      <p:ext uri="{BB962C8B-B14F-4D97-AF65-F5344CB8AC3E}">
        <p14:creationId xmlns:p14="http://schemas.microsoft.com/office/powerpoint/2010/main" val="320921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sepsis/about/index.html" TargetMode="External"/><Relationship Id="rId2" Type="http://schemas.openxmlformats.org/officeDocument/2006/relationships/hyperlink" Target="https://doi.org/10.7759/cureus.528"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doi.org/10.1097/ccm.0000000000007075" TargetMode="External"/><Relationship Id="rId4" Type="http://schemas.openxmlformats.org/officeDocument/2006/relationships/hyperlink" Target="https://doi.org/10.3109/10408363.2013.764490"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1016/j.immuni.2021.10.012" TargetMode="External"/><Relationship Id="rId2" Type="http://schemas.openxmlformats.org/officeDocument/2006/relationships/hyperlink" Target="https://www.sepsiscanada.ca/about/what-is-sepsis"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677F8D-5680-4FF9-4EBE-B0C35AE57142}"/>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D0A04A16-E8C6-6F3B-B5CE-D53A7F65E7EA}"/>
              </a:ext>
            </a:extLst>
          </p:cNvPr>
          <p:cNvSpPr>
            <a:spLocks noGrp="1"/>
          </p:cNvSpPr>
          <p:nvPr>
            <p:ph type="ctrTitle"/>
          </p:nvPr>
        </p:nvSpPr>
        <p:spPr/>
        <p:txBody>
          <a:bodyPr/>
          <a:lstStyle/>
          <a:p>
            <a:r>
              <a:rPr lang="en-US">
                <a:solidFill>
                  <a:schemeClr val="accent1"/>
                </a:solidFill>
                <a:latin typeface="Modern No. 20"/>
              </a:rPr>
              <a:t>Sepsis</a:t>
            </a:r>
          </a:p>
        </p:txBody>
      </p:sp>
      <p:sp>
        <p:nvSpPr>
          <p:cNvPr id="3" name="Subtitle 2">
            <a:extLst>
              <a:ext uri="{FF2B5EF4-FFF2-40B4-BE49-F238E27FC236}">
                <a16:creationId xmlns:a16="http://schemas.microsoft.com/office/drawing/2014/main" id="{A5009D2F-2A29-BFC1-5359-E3713DECDA7E}"/>
              </a:ext>
            </a:extLst>
          </p:cNvPr>
          <p:cNvSpPr>
            <a:spLocks noGrp="1"/>
          </p:cNvSpPr>
          <p:nvPr>
            <p:ph type="subTitle" idx="1"/>
          </p:nvPr>
        </p:nvSpPr>
        <p:spPr/>
        <p:txBody>
          <a:bodyPr vert="horz" lIns="91440" tIns="45720" rIns="91440" bIns="45720" rtlCol="0" anchor="t">
            <a:normAutofit/>
          </a:bodyPr>
          <a:lstStyle/>
          <a:p>
            <a:r>
              <a:rPr lang="en-US">
                <a:solidFill>
                  <a:schemeClr val="accent1"/>
                </a:solidFill>
              </a:rPr>
              <a:t>Transition to Practice Program</a:t>
            </a:r>
          </a:p>
          <a:p>
            <a:r>
              <a:rPr lang="en-US" dirty="0">
                <a:solidFill>
                  <a:schemeClr val="accent1"/>
                </a:solidFill>
              </a:rPr>
              <a:t>Professional </a:t>
            </a:r>
            <a:r>
              <a:rPr lang="en-US">
                <a:solidFill>
                  <a:schemeClr val="accent1"/>
                </a:solidFill>
              </a:rPr>
              <a:t>Practice</a:t>
            </a:r>
            <a:r>
              <a:rPr lang="en-US" dirty="0">
                <a:solidFill>
                  <a:schemeClr val="accent1"/>
                </a:solidFill>
              </a:rPr>
              <a:t> Office</a:t>
            </a:r>
          </a:p>
        </p:txBody>
      </p:sp>
      <p:sp>
        <p:nvSpPr>
          <p:cNvPr id="6" name="Rectangle 5">
            <a:extLst>
              <a:ext uri="{FF2B5EF4-FFF2-40B4-BE49-F238E27FC236}">
                <a16:creationId xmlns:a16="http://schemas.microsoft.com/office/drawing/2014/main" id="{FF594C14-1F3A-D75D-F7CD-8F4EBF1126B3}"/>
              </a:ext>
            </a:extLst>
          </p:cNvPr>
          <p:cNvSpPr/>
          <p:nvPr/>
        </p:nvSpPr>
        <p:spPr>
          <a:xfrm>
            <a:off x="6477000" y="5662447"/>
            <a:ext cx="5176344" cy="8802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letter on a black background&#10;&#10;AI-generated content may be incorrect.">
            <a:extLst>
              <a:ext uri="{FF2B5EF4-FFF2-40B4-BE49-F238E27FC236}">
                <a16:creationId xmlns:a16="http://schemas.microsoft.com/office/drawing/2014/main" id="{12E6D628-2E0C-1307-AA23-3CAA8E00C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980" y="5547306"/>
            <a:ext cx="4428019" cy="979313"/>
          </a:xfrm>
          <a:prstGeom prst="rect">
            <a:avLst/>
          </a:prstGeom>
        </p:spPr>
      </p:pic>
    </p:spTree>
    <p:extLst>
      <p:ext uri="{BB962C8B-B14F-4D97-AF65-F5344CB8AC3E}">
        <p14:creationId xmlns:p14="http://schemas.microsoft.com/office/powerpoint/2010/main" val="10251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A718-4FB6-C0EE-DE5F-8E03CD695F36}"/>
              </a:ext>
            </a:extLst>
          </p:cNvPr>
          <p:cNvSpPr>
            <a:spLocks noGrp="1"/>
          </p:cNvSpPr>
          <p:nvPr>
            <p:ph type="title"/>
          </p:nvPr>
        </p:nvSpPr>
        <p:spPr/>
        <p:txBody>
          <a:bodyPr/>
          <a:lstStyle/>
          <a:p>
            <a:r>
              <a:rPr lang="en-US" sz="4000">
                <a:solidFill>
                  <a:schemeClr val="accent1"/>
                </a:solidFill>
                <a:latin typeface="Modern No. 20"/>
              </a:rPr>
              <a:t>Why Does Sepsis Occur?</a:t>
            </a:r>
          </a:p>
        </p:txBody>
      </p:sp>
      <p:sp>
        <p:nvSpPr>
          <p:cNvPr id="4" name="TextBox 3">
            <a:extLst>
              <a:ext uri="{FF2B5EF4-FFF2-40B4-BE49-F238E27FC236}">
                <a16:creationId xmlns:a16="http://schemas.microsoft.com/office/drawing/2014/main" id="{1AF29805-61F7-B731-3BCE-296115B877B5}"/>
              </a:ext>
            </a:extLst>
          </p:cNvPr>
          <p:cNvSpPr txBox="1"/>
          <p:nvPr/>
        </p:nvSpPr>
        <p:spPr>
          <a:xfrm>
            <a:off x="8564664" y="6552466"/>
            <a:ext cx="229829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1"/>
                </a:solidFill>
                <a:latin typeface="Modern No. 20"/>
              </a:rPr>
              <a:t>(</a:t>
            </a:r>
            <a:r>
              <a:rPr lang="en-US" sz="1600" dirty="0" err="1">
                <a:solidFill>
                  <a:schemeClr val="accent1"/>
                </a:solidFill>
                <a:latin typeface="Modern No. 20"/>
              </a:rPr>
              <a:t>Urden</a:t>
            </a:r>
            <a:r>
              <a:rPr lang="en-US" sz="1600" dirty="0">
                <a:solidFill>
                  <a:schemeClr val="accent1"/>
                </a:solidFill>
                <a:latin typeface="Modern No. 20"/>
              </a:rPr>
              <a:t> et al., 2018)</a:t>
            </a:r>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30373FFA-4602-193F-6F5B-EAA30DC54610}"/>
              </a:ext>
            </a:extLst>
          </p:cNvPr>
          <p:cNvPicPr>
            <a:picLocks noChangeAspect="1"/>
          </p:cNvPicPr>
          <p:nvPr/>
        </p:nvPicPr>
        <p:blipFill>
          <a:blip r:embed="rId3"/>
          <a:stretch>
            <a:fillRect/>
          </a:stretch>
        </p:blipFill>
        <p:spPr>
          <a:xfrm>
            <a:off x="-1076" y="406348"/>
            <a:ext cx="837893" cy="1547045"/>
          </a:xfrm>
          <a:prstGeom prst="rect">
            <a:avLst/>
          </a:prstGeom>
        </p:spPr>
      </p:pic>
      <p:sp>
        <p:nvSpPr>
          <p:cNvPr id="247" name="Rectangle: Rounded Corners 246">
            <a:extLst>
              <a:ext uri="{FF2B5EF4-FFF2-40B4-BE49-F238E27FC236}">
                <a16:creationId xmlns:a16="http://schemas.microsoft.com/office/drawing/2014/main" id="{950D0127-915D-57FA-4C84-B85A829D1F07}"/>
              </a:ext>
            </a:extLst>
          </p:cNvPr>
          <p:cNvSpPr/>
          <p:nvPr/>
        </p:nvSpPr>
        <p:spPr>
          <a:xfrm>
            <a:off x="414337" y="1564481"/>
            <a:ext cx="2305050" cy="4857750"/>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1765">
              <a:lnSpc>
                <a:spcPct val="90000"/>
              </a:lnSpc>
            </a:pPr>
            <a:r>
              <a:rPr lang="en-US" sz="2000" dirty="0">
                <a:solidFill>
                  <a:schemeClr val="bg1"/>
                </a:solidFill>
                <a:latin typeface="Modern No. 20"/>
              </a:rPr>
              <a:t>Sepsis is a complex systemic response that is initiated when a microorganism enters the body and stimulates the inflammatory/ immune system.</a:t>
            </a:r>
            <a:endParaRPr lang="en-US">
              <a:solidFill>
                <a:schemeClr val="bg1"/>
              </a:solidFill>
            </a:endParaRPr>
          </a:p>
          <a:p>
            <a:pPr algn="ctr"/>
            <a:endParaRPr lang="en-US" dirty="0"/>
          </a:p>
        </p:txBody>
      </p:sp>
      <p:sp>
        <p:nvSpPr>
          <p:cNvPr id="248" name="Rectangle: Rounded Corners 247">
            <a:extLst>
              <a:ext uri="{FF2B5EF4-FFF2-40B4-BE49-F238E27FC236}">
                <a16:creationId xmlns:a16="http://schemas.microsoft.com/office/drawing/2014/main" id="{68CBFCBE-F778-C74D-49B4-39B25106A62E}"/>
              </a:ext>
            </a:extLst>
          </p:cNvPr>
          <p:cNvSpPr/>
          <p:nvPr/>
        </p:nvSpPr>
        <p:spPr>
          <a:xfrm>
            <a:off x="2938462" y="1564480"/>
            <a:ext cx="2305050" cy="4857750"/>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51765">
              <a:lnSpc>
                <a:spcPct val="90000"/>
              </a:lnSpc>
            </a:pPr>
            <a:r>
              <a:rPr lang="en-US" sz="2000" dirty="0">
                <a:solidFill>
                  <a:schemeClr val="bg1"/>
                </a:solidFill>
                <a:latin typeface="Modern No. 20"/>
              </a:rPr>
              <a:t>When this reaction is localized, infection is contained and eradicated. </a:t>
            </a:r>
            <a:endParaRPr lang="en-US" sz="2000">
              <a:solidFill>
                <a:schemeClr val="bg1"/>
              </a:solidFill>
              <a:latin typeface="Modern No. 20"/>
            </a:endParaRPr>
          </a:p>
          <a:p>
            <a:pPr algn="ctr"/>
            <a:endParaRPr lang="en-US" dirty="0"/>
          </a:p>
        </p:txBody>
      </p:sp>
      <p:sp>
        <p:nvSpPr>
          <p:cNvPr id="249" name="Rectangle: Rounded Corners 248">
            <a:extLst>
              <a:ext uri="{FF2B5EF4-FFF2-40B4-BE49-F238E27FC236}">
                <a16:creationId xmlns:a16="http://schemas.microsoft.com/office/drawing/2014/main" id="{BFDAD71B-28C2-038C-1AA2-8BF93D104561}"/>
              </a:ext>
            </a:extLst>
          </p:cNvPr>
          <p:cNvSpPr/>
          <p:nvPr/>
        </p:nvSpPr>
        <p:spPr>
          <a:xfrm>
            <a:off x="5462587" y="1564480"/>
            <a:ext cx="2305050" cy="4857750"/>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51765">
              <a:lnSpc>
                <a:spcPct val="90000"/>
              </a:lnSpc>
              <a:spcBef>
                <a:spcPts val="800"/>
              </a:spcBef>
            </a:pPr>
            <a:r>
              <a:rPr lang="en-US" sz="2000" dirty="0">
                <a:solidFill>
                  <a:schemeClr val="bg1"/>
                </a:solidFill>
                <a:latin typeface="Modern No. 20"/>
              </a:rPr>
              <a:t>When the magnitude of the infectious insult is great </a:t>
            </a:r>
            <a:r>
              <a:rPr lang="en-US" sz="2000" i="1" dirty="0">
                <a:solidFill>
                  <a:schemeClr val="bg1"/>
                </a:solidFill>
                <a:latin typeface="Modern No. 20"/>
              </a:rPr>
              <a:t>or</a:t>
            </a:r>
            <a:r>
              <a:rPr lang="en-US" sz="2000" dirty="0">
                <a:solidFill>
                  <a:schemeClr val="bg1"/>
                </a:solidFill>
                <a:latin typeface="Modern No. 20"/>
              </a:rPr>
              <a:t> the patient is physiologically unable to generate an effective host response, containment fails. </a:t>
            </a:r>
            <a:endParaRPr lang="en-US">
              <a:solidFill>
                <a:schemeClr val="bg1"/>
              </a:solidFill>
            </a:endParaRPr>
          </a:p>
          <a:p>
            <a:pPr algn="ctr"/>
            <a:endParaRPr lang="en-US" dirty="0"/>
          </a:p>
        </p:txBody>
      </p:sp>
      <p:sp>
        <p:nvSpPr>
          <p:cNvPr id="250" name="Rectangle: Rounded Corners 249">
            <a:extLst>
              <a:ext uri="{FF2B5EF4-FFF2-40B4-BE49-F238E27FC236}">
                <a16:creationId xmlns:a16="http://schemas.microsoft.com/office/drawing/2014/main" id="{4EFC4AAE-B519-3C59-8EEF-0128ABC91A85}"/>
              </a:ext>
            </a:extLst>
          </p:cNvPr>
          <p:cNvSpPr/>
          <p:nvPr/>
        </p:nvSpPr>
        <p:spPr>
          <a:xfrm>
            <a:off x="8015287" y="1564480"/>
            <a:ext cx="2295525" cy="4857750"/>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51765"/>
            <a:r>
              <a:rPr lang="en-US" sz="2000" dirty="0">
                <a:solidFill>
                  <a:schemeClr val="bg1"/>
                </a:solidFill>
                <a:latin typeface="Modern No. 20"/>
              </a:rPr>
              <a:t>The result is a chain of complex interactions leading to </a:t>
            </a:r>
            <a:r>
              <a:rPr lang="en-US" sz="2000">
                <a:solidFill>
                  <a:schemeClr val="bg1"/>
                </a:solidFill>
                <a:latin typeface="Modern No. 20"/>
              </a:rPr>
              <a:t>an uncontroll</a:t>
            </a:r>
            <a:r>
              <a:rPr lang="en-US" sz="2000" dirty="0">
                <a:solidFill>
                  <a:schemeClr val="bg1"/>
                </a:solidFill>
                <a:latin typeface="Modern No. 20"/>
              </a:rPr>
              <a:t>ed Systemic Inflammatory Response. </a:t>
            </a:r>
            <a:endParaRPr lang="en-US">
              <a:solidFill>
                <a:schemeClr val="bg1"/>
              </a:solidFill>
            </a:endParaRPr>
          </a:p>
          <a:p>
            <a:pPr algn="ctr"/>
            <a:endParaRPr lang="en-US" dirty="0"/>
          </a:p>
        </p:txBody>
      </p:sp>
      <p:sp>
        <p:nvSpPr>
          <p:cNvPr id="251" name="Arrow: Right 250">
            <a:extLst>
              <a:ext uri="{FF2B5EF4-FFF2-40B4-BE49-F238E27FC236}">
                <a16:creationId xmlns:a16="http://schemas.microsoft.com/office/drawing/2014/main" id="{7A729C46-777E-A531-BC1B-EBF640798828}"/>
              </a:ext>
            </a:extLst>
          </p:cNvPr>
          <p:cNvSpPr/>
          <p:nvPr/>
        </p:nvSpPr>
        <p:spPr>
          <a:xfrm>
            <a:off x="2552700" y="3743325"/>
            <a:ext cx="500062" cy="500062"/>
          </a:xfrm>
          <a:prstGeom prst="rightArrow">
            <a:avLst/>
          </a:prstGeom>
          <a:solidFill>
            <a:schemeClr val="bg1"/>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Arrow: Right 252">
            <a:extLst>
              <a:ext uri="{FF2B5EF4-FFF2-40B4-BE49-F238E27FC236}">
                <a16:creationId xmlns:a16="http://schemas.microsoft.com/office/drawing/2014/main" id="{9C1E0769-66E4-CC61-0B46-836D6285B119}"/>
              </a:ext>
            </a:extLst>
          </p:cNvPr>
          <p:cNvSpPr/>
          <p:nvPr/>
        </p:nvSpPr>
        <p:spPr>
          <a:xfrm>
            <a:off x="7667624" y="3743325"/>
            <a:ext cx="500062" cy="500062"/>
          </a:xfrm>
          <a:prstGeom prst="rightArrow">
            <a:avLst/>
          </a:prstGeom>
          <a:solidFill>
            <a:schemeClr val="bg1"/>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Arrow: Right 253">
            <a:extLst>
              <a:ext uri="{FF2B5EF4-FFF2-40B4-BE49-F238E27FC236}">
                <a16:creationId xmlns:a16="http://schemas.microsoft.com/office/drawing/2014/main" id="{534B1BCF-F7B0-91AF-B636-94E951B6D3F9}"/>
              </a:ext>
            </a:extLst>
          </p:cNvPr>
          <p:cNvSpPr/>
          <p:nvPr/>
        </p:nvSpPr>
        <p:spPr>
          <a:xfrm>
            <a:off x="5143499" y="3743325"/>
            <a:ext cx="500062" cy="500062"/>
          </a:xfrm>
          <a:prstGeom prst="rightArrow">
            <a:avLst/>
          </a:prstGeom>
          <a:solidFill>
            <a:schemeClr val="bg1"/>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89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8C5C-B395-1D00-244B-6F8B4413E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3080D-48C9-97B2-93D1-FC9E708908E6}"/>
              </a:ext>
            </a:extLst>
          </p:cNvPr>
          <p:cNvSpPr>
            <a:spLocks noGrp="1"/>
          </p:cNvSpPr>
          <p:nvPr>
            <p:ph type="title"/>
          </p:nvPr>
        </p:nvSpPr>
        <p:spPr/>
        <p:txBody>
          <a:bodyPr/>
          <a:lstStyle/>
          <a:p>
            <a:r>
              <a:rPr lang="en-US" sz="4000" dirty="0">
                <a:solidFill>
                  <a:schemeClr val="accent1"/>
                </a:solidFill>
                <a:latin typeface="Modern No. 20"/>
              </a:rPr>
              <a:t>What is a Systemic Inflammatory </a:t>
            </a:r>
            <a:r>
              <a:rPr lang="en-US" sz="4000">
                <a:solidFill>
                  <a:schemeClr val="accent1"/>
                </a:solidFill>
                <a:latin typeface="Modern No. 20"/>
              </a:rPr>
              <a:t>Response?</a:t>
            </a:r>
          </a:p>
        </p:txBody>
      </p:sp>
      <p:sp>
        <p:nvSpPr>
          <p:cNvPr id="3" name="Text Placeholder 2">
            <a:extLst>
              <a:ext uri="{FF2B5EF4-FFF2-40B4-BE49-F238E27FC236}">
                <a16:creationId xmlns:a16="http://schemas.microsoft.com/office/drawing/2014/main" id="{99177E96-5097-155F-1375-14617B8B527A}"/>
              </a:ext>
            </a:extLst>
          </p:cNvPr>
          <p:cNvSpPr>
            <a:spLocks noGrp="1"/>
          </p:cNvSpPr>
          <p:nvPr>
            <p:ph type="body" idx="1"/>
          </p:nvPr>
        </p:nvSpPr>
        <p:spPr>
          <a:xfrm>
            <a:off x="1117600" y="1905000"/>
            <a:ext cx="8046000" cy="4064000"/>
          </a:xfrm>
        </p:spPr>
        <p:txBody>
          <a:bodyPr spcFirstLastPara="1" vert="horz" lIns="91440" tIns="45720" rIns="91440" bIns="45720" rtlCol="0" anchor="t">
            <a:noAutofit/>
          </a:bodyPr>
          <a:lstStyle/>
          <a:p>
            <a:pPr marL="0">
              <a:lnSpc>
                <a:spcPct val="100000"/>
              </a:lnSpc>
              <a:spcBef>
                <a:spcPts val="0"/>
              </a:spcBef>
            </a:pPr>
            <a:r>
              <a:rPr lang="en-US" sz="2400">
                <a:latin typeface="Modern No. 20"/>
                <a:ea typeface="Calibri"/>
                <a:cs typeface="Calibri"/>
              </a:rPr>
              <a:t>A Systemic Inflammatory Response (SIRS) - is defined as two or </a:t>
            </a:r>
            <a:r>
              <a:rPr lang="en-US" sz="2400" dirty="0">
                <a:latin typeface="Modern No. 20"/>
                <a:ea typeface="Calibri"/>
                <a:cs typeface="Calibri"/>
              </a:rPr>
              <a:t>more changes in the following four criteria</a:t>
            </a:r>
          </a:p>
          <a:p>
            <a:pPr marL="0">
              <a:lnSpc>
                <a:spcPct val="100000"/>
              </a:lnSpc>
              <a:spcBef>
                <a:spcPts val="0"/>
              </a:spcBef>
            </a:pPr>
            <a:r>
              <a:rPr lang="en-US" sz="2400">
                <a:latin typeface="Modern No. 20"/>
                <a:ea typeface="Calibri"/>
                <a:cs typeface="Calibri"/>
              </a:rPr>
              <a:t> - Temperature higher than 38 degrees C or lower than 36  </a:t>
            </a:r>
            <a:endParaRPr lang="en-US" sz="2400" dirty="0">
              <a:latin typeface="Modern No. 20"/>
              <a:ea typeface="Calibri"/>
              <a:cs typeface="Calibri"/>
            </a:endParaRPr>
          </a:p>
          <a:p>
            <a:pPr marL="0">
              <a:lnSpc>
                <a:spcPct val="100000"/>
              </a:lnSpc>
              <a:spcBef>
                <a:spcPts val="0"/>
              </a:spcBef>
            </a:pPr>
            <a:r>
              <a:rPr lang="en-US" sz="2400">
                <a:latin typeface="Modern No. 20"/>
                <a:ea typeface="Calibri"/>
                <a:cs typeface="Calibri"/>
              </a:rPr>
              <a:t>    degrees C</a:t>
            </a:r>
            <a:endParaRPr lang="en-US"/>
          </a:p>
          <a:p>
            <a:pPr marL="0">
              <a:lnSpc>
                <a:spcPct val="100000"/>
              </a:lnSpc>
              <a:spcBef>
                <a:spcPts val="0"/>
              </a:spcBef>
            </a:pPr>
            <a:r>
              <a:rPr lang="en-US" sz="2400">
                <a:latin typeface="Modern No. 20"/>
                <a:ea typeface="Calibri"/>
                <a:cs typeface="Calibri"/>
              </a:rPr>
              <a:t> - HR &gt; 90 beats / min</a:t>
            </a:r>
            <a:endParaRPr lang="en-US" sz="2400" dirty="0">
              <a:latin typeface="Modern No. 20"/>
              <a:ea typeface="Calibri"/>
              <a:cs typeface="Calibri"/>
            </a:endParaRPr>
          </a:p>
          <a:p>
            <a:pPr marL="0">
              <a:lnSpc>
                <a:spcPct val="100000"/>
              </a:lnSpc>
              <a:spcBef>
                <a:spcPts val="0"/>
              </a:spcBef>
            </a:pPr>
            <a:r>
              <a:rPr lang="en-US" sz="2400">
                <a:latin typeface="Modern No. 20"/>
                <a:ea typeface="Calibri"/>
                <a:cs typeface="Calibri"/>
              </a:rPr>
              <a:t> - RR &gt; 20 breaths /min</a:t>
            </a:r>
            <a:endParaRPr lang="en-US" sz="2400" dirty="0">
              <a:latin typeface="Modern No. 20"/>
              <a:ea typeface="Calibri"/>
              <a:cs typeface="Calibri"/>
            </a:endParaRPr>
          </a:p>
          <a:p>
            <a:pPr marL="0">
              <a:lnSpc>
                <a:spcPct val="100000"/>
              </a:lnSpc>
              <a:spcBef>
                <a:spcPts val="0"/>
              </a:spcBef>
            </a:pPr>
            <a:r>
              <a:rPr lang="en-US" sz="2400" dirty="0">
                <a:latin typeface="Modern No. 20"/>
                <a:ea typeface="Calibri"/>
                <a:cs typeface="Calibri"/>
              </a:rPr>
              <a:t> - WBC count &gt; 12,000/mm or lower than 4,000/mm with more </a:t>
            </a:r>
            <a:endParaRPr lang="en-US" sz="2400">
              <a:latin typeface="Modern No. 20"/>
              <a:ea typeface="Cambria"/>
              <a:cs typeface="Calibri"/>
            </a:endParaRPr>
          </a:p>
          <a:p>
            <a:pPr marL="0">
              <a:lnSpc>
                <a:spcPct val="100000"/>
              </a:lnSpc>
              <a:spcBef>
                <a:spcPts val="0"/>
              </a:spcBef>
            </a:pPr>
            <a:r>
              <a:rPr lang="en-US" sz="2400">
                <a:latin typeface="Modern No. 20"/>
                <a:ea typeface="Calibri"/>
                <a:cs typeface="Calibri"/>
              </a:rPr>
              <a:t>    than 10% immature forms (bands) </a:t>
            </a:r>
            <a:endParaRPr lang="en-US" sz="2400">
              <a:latin typeface="Modern No. 20"/>
              <a:ea typeface="Cambria"/>
            </a:endParaRPr>
          </a:p>
          <a:p>
            <a:pPr marL="151765"/>
            <a:endParaRPr lang="en-US" sz="1400" dirty="0">
              <a:solidFill>
                <a:srgbClr val="1C1D1F"/>
              </a:solidFill>
              <a:highlight>
                <a:srgbClr val="F4FBFC"/>
              </a:highlight>
              <a:latin typeface="Nunito"/>
              <a:ea typeface="Cambria"/>
            </a:endParaRPr>
          </a:p>
        </p:txBody>
      </p:sp>
      <p:pic>
        <p:nvPicPr>
          <p:cNvPr id="5" name="Picture 4" descr="A green and black diamond&#10;&#10;AI-generated content may be incorrect.">
            <a:extLst>
              <a:ext uri="{FF2B5EF4-FFF2-40B4-BE49-F238E27FC236}">
                <a16:creationId xmlns:a16="http://schemas.microsoft.com/office/drawing/2014/main" id="{D5B52693-4112-B117-2B19-74E04F803D40}"/>
              </a:ext>
            </a:extLst>
          </p:cNvPr>
          <p:cNvPicPr>
            <a:picLocks noChangeAspect="1"/>
          </p:cNvPicPr>
          <p:nvPr/>
        </p:nvPicPr>
        <p:blipFill>
          <a:blip r:embed="rId3"/>
          <a:stretch>
            <a:fillRect/>
          </a:stretch>
        </p:blipFill>
        <p:spPr>
          <a:xfrm>
            <a:off x="-1076" y="406348"/>
            <a:ext cx="837893" cy="1547045"/>
          </a:xfrm>
          <a:prstGeom prst="rect">
            <a:avLst/>
          </a:prstGeom>
        </p:spPr>
      </p:pic>
      <p:sp>
        <p:nvSpPr>
          <p:cNvPr id="4" name="TextBox 3">
            <a:extLst>
              <a:ext uri="{FF2B5EF4-FFF2-40B4-BE49-F238E27FC236}">
                <a16:creationId xmlns:a16="http://schemas.microsoft.com/office/drawing/2014/main" id="{522AA1B2-E433-CF46-8410-0585B5B1071F}"/>
              </a:ext>
            </a:extLst>
          </p:cNvPr>
          <p:cNvSpPr txBox="1"/>
          <p:nvPr/>
        </p:nvSpPr>
        <p:spPr>
          <a:xfrm>
            <a:off x="8395561" y="627952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156082"/>
                </a:solidFill>
                <a:highlight>
                  <a:srgbClr val="F4FBFC"/>
                </a:highlight>
                <a:latin typeface="Modern No. 20"/>
              </a:rPr>
              <a:t>(Diepenbrock, 2016)</a:t>
            </a:r>
            <a:endParaRPr lang="en-US" sz="1600"/>
          </a:p>
        </p:txBody>
      </p:sp>
    </p:spTree>
    <p:extLst>
      <p:ext uri="{BB962C8B-B14F-4D97-AF65-F5344CB8AC3E}">
        <p14:creationId xmlns:p14="http://schemas.microsoft.com/office/powerpoint/2010/main" val="233513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ople holding hands">
            <a:extLst>
              <a:ext uri="{FF2B5EF4-FFF2-40B4-BE49-F238E27FC236}">
                <a16:creationId xmlns:a16="http://schemas.microsoft.com/office/drawing/2014/main" id="{1DB6E1AD-F556-8BB0-3B29-9AE5B2385FAF}"/>
              </a:ext>
            </a:extLst>
          </p:cNvPr>
          <p:cNvPicPr>
            <a:picLocks noChangeAspect="1"/>
          </p:cNvPicPr>
          <p:nvPr/>
        </p:nvPicPr>
        <p:blipFill>
          <a:blip r:embed="rId3"/>
          <a:srcRect l="5886" r="4" b="4"/>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887D7F8-7102-0A59-A5A7-9C430BF3AF0F}"/>
              </a:ext>
            </a:extLst>
          </p:cNvPr>
          <p:cNvSpPr txBox="1">
            <a:spLocks/>
          </p:cNvSpPr>
          <p:nvPr/>
        </p:nvSpPr>
        <p:spPr>
          <a:xfrm>
            <a:off x="7531610" y="36512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a:solidFill>
                  <a:schemeClr val="accent1"/>
                </a:solidFill>
                <a:latin typeface="Modern No. 20"/>
              </a:rPr>
              <a:t>Why Sepsis Matters</a:t>
            </a:r>
          </a:p>
        </p:txBody>
      </p:sp>
      <p:sp>
        <p:nvSpPr>
          <p:cNvPr id="3" name="Text Placeholder 2">
            <a:extLst>
              <a:ext uri="{FF2B5EF4-FFF2-40B4-BE49-F238E27FC236}">
                <a16:creationId xmlns:a16="http://schemas.microsoft.com/office/drawing/2014/main" id="{B4F41A2B-8EE0-5967-EED6-F8EF7AD23B2F}"/>
              </a:ext>
            </a:extLst>
          </p:cNvPr>
          <p:cNvSpPr txBox="1">
            <a:spLocks/>
          </p:cNvSpPr>
          <p:nvPr/>
        </p:nvSpPr>
        <p:spPr>
          <a:xfrm>
            <a:off x="7531610" y="2434201"/>
            <a:ext cx="3822189" cy="3742762"/>
          </a:xfrm>
          <a:prstGeom prst="rect">
            <a:avLst/>
          </a:prstGeom>
        </p:spPr>
        <p:txBody>
          <a:bodyPr spcFirstLastPara="1"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a:r>
              <a:rPr lang="en-US" sz="2400">
                <a:solidFill>
                  <a:schemeClr val="accent1"/>
                </a:solidFill>
                <a:latin typeface="Modern No. 20"/>
              </a:rPr>
              <a:t>High morbidity and mortality</a:t>
            </a:r>
          </a:p>
          <a:p>
            <a:pPr marL="285750"/>
            <a:r>
              <a:rPr lang="en-US" sz="2400">
                <a:solidFill>
                  <a:schemeClr val="accent1"/>
                </a:solidFill>
                <a:latin typeface="Modern No. 20"/>
              </a:rPr>
              <a:t>Time-sensitive emergency </a:t>
            </a:r>
          </a:p>
          <a:p>
            <a:pPr marL="285750"/>
            <a:r>
              <a:rPr lang="en-US" sz="2400">
                <a:solidFill>
                  <a:schemeClr val="accent1"/>
                </a:solidFill>
                <a:latin typeface="Modern No. 20"/>
              </a:rPr>
              <a:t>Rapid deterioration if missed</a:t>
            </a:r>
          </a:p>
          <a:p>
            <a:pPr marL="285750"/>
            <a:r>
              <a:rPr lang="en-US" sz="2400">
                <a:solidFill>
                  <a:schemeClr val="accent1"/>
                </a:solidFill>
                <a:latin typeface="Modern No. 20"/>
              </a:rPr>
              <a:t>Increased length of stay and ICU admissions</a:t>
            </a:r>
          </a:p>
          <a:p>
            <a:pPr marL="285750"/>
            <a:r>
              <a:rPr lang="en-US" sz="2400">
                <a:solidFill>
                  <a:schemeClr val="accent1"/>
                </a:solidFill>
                <a:latin typeface="Modern No. 20"/>
              </a:rPr>
              <a:t>It is a life-threatening medical emergency</a:t>
            </a:r>
          </a:p>
          <a:p>
            <a:pPr marL="0"/>
            <a:endParaRPr lang="en-US" sz="2400" b="1" dirty="0">
              <a:solidFill>
                <a:schemeClr val="accent1"/>
              </a:solidFill>
              <a:latin typeface="Modern No. 20"/>
            </a:endParaRPr>
          </a:p>
          <a:p>
            <a:pPr marL="151765"/>
            <a:endParaRPr lang="en-US" sz="1700">
              <a:solidFill>
                <a:srgbClr val="000000"/>
              </a:solidFill>
              <a:latin typeface="Aptos" panose="02110004020202020204"/>
            </a:endParaRPr>
          </a:p>
        </p:txBody>
      </p:sp>
      <p:sp>
        <p:nvSpPr>
          <p:cNvPr id="8" name="TextBox 7">
            <a:extLst>
              <a:ext uri="{FF2B5EF4-FFF2-40B4-BE49-F238E27FC236}">
                <a16:creationId xmlns:a16="http://schemas.microsoft.com/office/drawing/2014/main" id="{AE08CB28-62DF-4357-7ADB-5B75F7FD11F2}"/>
              </a:ext>
            </a:extLst>
          </p:cNvPr>
          <p:cNvSpPr txBox="1"/>
          <p:nvPr/>
        </p:nvSpPr>
        <p:spPr>
          <a:xfrm>
            <a:off x="7534833" y="6551762"/>
            <a:ext cx="4770269"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chemeClr val="accent1"/>
                </a:solidFill>
                <a:latin typeface="Modern No. 20"/>
              </a:rPr>
              <a:t>(</a:t>
            </a:r>
            <a:r>
              <a:rPr lang="en-US" sz="1600">
                <a:solidFill>
                  <a:schemeClr val="accent1"/>
                </a:solidFill>
                <a:latin typeface="Modern No. 20"/>
              </a:rPr>
              <a:t>Centers for Disease Control, n.d.; </a:t>
            </a:r>
            <a:r>
              <a:rPr lang="en-US" sz="1600" baseline="0" dirty="0">
                <a:solidFill>
                  <a:schemeClr val="accent1"/>
                </a:solidFill>
                <a:latin typeface="Modern No. 20"/>
              </a:rPr>
              <a:t>Pre</a:t>
            </a:r>
            <a:r>
              <a:rPr lang="en-US" sz="1600" baseline="0" dirty="0">
                <a:solidFill>
                  <a:srgbClr val="156082"/>
                </a:solidFill>
                <a:latin typeface="Modern No. 20"/>
              </a:rPr>
              <a:t>scott et al., 2026)</a:t>
            </a:r>
            <a:r>
              <a:rPr sz="1600" dirty="0">
                <a:latin typeface="Modern No. 20"/>
                <a:ea typeface="Modern No. 20"/>
                <a:cs typeface="Modern No. 20"/>
              </a:rPr>
              <a:t>​</a:t>
            </a:r>
            <a:endParaRPr lang="en-US" dirty="0"/>
          </a:p>
          <a:p>
            <a:pPr algn="ctr"/>
            <a:endParaRPr lang="en-US"/>
          </a:p>
        </p:txBody>
      </p:sp>
    </p:spTree>
    <p:extLst>
      <p:ext uri="{BB962C8B-B14F-4D97-AF65-F5344CB8AC3E}">
        <p14:creationId xmlns:p14="http://schemas.microsoft.com/office/powerpoint/2010/main" val="415365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306A-89ED-A8E1-61FA-E5E47451CFFA}"/>
              </a:ext>
            </a:extLst>
          </p:cNvPr>
          <p:cNvSpPr>
            <a:spLocks noGrp="1"/>
          </p:cNvSpPr>
          <p:nvPr>
            <p:ph type="title"/>
          </p:nvPr>
        </p:nvSpPr>
        <p:spPr/>
        <p:txBody>
          <a:bodyPr/>
          <a:lstStyle/>
          <a:p>
            <a:r>
              <a:rPr lang="en-US" sz="4000">
                <a:solidFill>
                  <a:schemeClr val="accent1"/>
                </a:solidFill>
                <a:latin typeface="Modern No. 20"/>
              </a:rPr>
              <a:t>Incidence</a:t>
            </a:r>
          </a:p>
        </p:txBody>
      </p:sp>
      <p:sp>
        <p:nvSpPr>
          <p:cNvPr id="3" name="Text Placeholder 2">
            <a:extLst>
              <a:ext uri="{FF2B5EF4-FFF2-40B4-BE49-F238E27FC236}">
                <a16:creationId xmlns:a16="http://schemas.microsoft.com/office/drawing/2014/main" id="{CB5FA679-3B53-9759-CFD1-8BE234FA6846}"/>
              </a:ext>
            </a:extLst>
          </p:cNvPr>
          <p:cNvSpPr>
            <a:spLocks noGrp="1"/>
          </p:cNvSpPr>
          <p:nvPr>
            <p:ph type="body" idx="1"/>
          </p:nvPr>
        </p:nvSpPr>
        <p:spPr>
          <a:xfrm>
            <a:off x="1117600" y="1905000"/>
            <a:ext cx="8046000" cy="4064000"/>
          </a:xfrm>
        </p:spPr>
        <p:txBody>
          <a:bodyPr spcFirstLastPara="1" vert="horz" lIns="91440" tIns="45720" rIns="91440" bIns="45720" rtlCol="0" anchor="t">
            <a:noAutofit/>
          </a:bodyPr>
          <a:lstStyle/>
          <a:p>
            <a:pPr marL="0"/>
            <a:r>
              <a:rPr lang="en-US" sz="2400" dirty="0">
                <a:latin typeface="Modern No. 20"/>
                <a:cs typeface="Segoe UI"/>
              </a:rPr>
              <a:t>Sepsis is common in all settings </a:t>
            </a:r>
          </a:p>
          <a:p>
            <a:pPr marL="342900" indent="-342900">
              <a:buFont typeface="Arial"/>
              <a:buChar char="•"/>
            </a:pPr>
            <a:r>
              <a:rPr lang="en-US" sz="2400">
                <a:latin typeface="Modern No. 20"/>
                <a:cs typeface="Segoe UI"/>
              </a:rPr>
              <a:t>ED</a:t>
            </a:r>
          </a:p>
          <a:p>
            <a:pPr marL="342900" indent="-342900">
              <a:buFont typeface="Arial"/>
              <a:buChar char="•"/>
            </a:pPr>
            <a:r>
              <a:rPr lang="en-US" sz="2400">
                <a:latin typeface="Modern No. 20"/>
                <a:cs typeface="Segoe UI"/>
              </a:rPr>
              <a:t>Medical departments</a:t>
            </a:r>
          </a:p>
          <a:p>
            <a:pPr marL="342900" indent="-342900">
              <a:buFont typeface="Arial"/>
              <a:buChar char="•"/>
            </a:pPr>
            <a:r>
              <a:rPr lang="en-US" sz="2400">
                <a:latin typeface="Modern No. 20"/>
                <a:cs typeface="Segoe UI"/>
              </a:rPr>
              <a:t>Surgical departments</a:t>
            </a:r>
          </a:p>
          <a:p>
            <a:pPr marL="342900" indent="-342900">
              <a:buFont typeface="Arial"/>
              <a:buChar char="•"/>
            </a:pPr>
            <a:r>
              <a:rPr lang="en-US" sz="2400">
                <a:latin typeface="Modern No. 20"/>
                <a:cs typeface="Segoe UI"/>
              </a:rPr>
              <a:t>Intensive Care Unit</a:t>
            </a:r>
          </a:p>
          <a:p>
            <a:pPr marL="342900" indent="-342900">
              <a:buFont typeface="Arial"/>
              <a:buChar char="•"/>
            </a:pPr>
            <a:r>
              <a:rPr lang="en-US" sz="2400">
                <a:latin typeface="Modern No. 20"/>
                <a:cs typeface="Segoe UI"/>
              </a:rPr>
              <a:t>Long-term care</a:t>
            </a:r>
          </a:p>
          <a:p>
            <a:pPr marL="342900" indent="-342900">
              <a:buFont typeface="Arial"/>
              <a:buChar char="•"/>
            </a:pPr>
            <a:r>
              <a:rPr lang="en-US" sz="2400" dirty="0" err="1">
                <a:latin typeface="Modern No. 20"/>
                <a:cs typeface="Segoe UI"/>
              </a:rPr>
              <a:t>Paediatrics</a:t>
            </a:r>
          </a:p>
          <a:p>
            <a:pPr marL="342900" indent="-342900">
              <a:buFont typeface="Arial"/>
              <a:buChar char="•"/>
            </a:pPr>
            <a:r>
              <a:rPr lang="en-US" sz="2400" dirty="0">
                <a:latin typeface="Modern No. 20"/>
                <a:cs typeface="Segoe UI"/>
              </a:rPr>
              <a:t>Neonatal Intensive </a:t>
            </a:r>
            <a:r>
              <a:rPr lang="en-US" sz="2400">
                <a:latin typeface="Modern No. 20"/>
                <a:cs typeface="Segoe UI"/>
              </a:rPr>
              <a:t>Care Unit</a:t>
            </a:r>
            <a:r>
              <a:rPr lang="en-US" sz="2400" dirty="0">
                <a:latin typeface="Modern No. 20"/>
                <a:cs typeface="Segoe UI"/>
              </a:rPr>
              <a:t> </a:t>
            </a:r>
            <a:endParaRPr lang="en-US" sz="2400">
              <a:latin typeface="Modern No. 20"/>
              <a:cs typeface="Segoe UI"/>
            </a:endParaRPr>
          </a:p>
          <a:p>
            <a:pPr marL="342900" indent="-342900">
              <a:buFont typeface="Arial"/>
              <a:buChar char="•"/>
            </a:pPr>
            <a:r>
              <a:rPr lang="en-US" sz="2400">
                <a:latin typeface="Modern No. 20"/>
                <a:cs typeface="Segoe UI"/>
              </a:rPr>
              <a:t>Obstetrics</a:t>
            </a:r>
            <a:endParaRPr lang="en-US" sz="2400">
              <a:latin typeface="Modern No. 20"/>
            </a:endParaRPr>
          </a:p>
          <a:p>
            <a:pPr marL="285750" indent="-285750">
              <a:buFont typeface="Arial"/>
              <a:buChar char="•"/>
            </a:pPr>
            <a:endParaRPr lang="en-US" sz="2400" dirty="0">
              <a:solidFill>
                <a:srgbClr val="156082"/>
              </a:solidFill>
              <a:latin typeface="Modern No. 20"/>
              <a:cs typeface="Segoe UI"/>
            </a:endParaRPr>
          </a:p>
          <a:p>
            <a:pPr marL="151765"/>
            <a:endParaRPr lang="en-US"/>
          </a:p>
        </p:txBody>
      </p:sp>
      <p:pic>
        <p:nvPicPr>
          <p:cNvPr id="5" name="Picture 4" descr="A green and black diamond&#10;&#10;AI-generated content may be incorrect.">
            <a:extLst>
              <a:ext uri="{FF2B5EF4-FFF2-40B4-BE49-F238E27FC236}">
                <a16:creationId xmlns:a16="http://schemas.microsoft.com/office/drawing/2014/main" id="{40BDFBE5-7ABE-3693-956F-BE6009089B03}"/>
              </a:ext>
            </a:extLst>
          </p:cNvPr>
          <p:cNvPicPr>
            <a:picLocks noChangeAspect="1"/>
          </p:cNvPicPr>
          <p:nvPr/>
        </p:nvPicPr>
        <p:blipFill>
          <a:blip r:embed="rId2"/>
          <a:stretch>
            <a:fillRect/>
          </a:stretch>
        </p:blipFill>
        <p:spPr>
          <a:xfrm>
            <a:off x="-1076" y="406348"/>
            <a:ext cx="837893" cy="1547045"/>
          </a:xfrm>
          <a:prstGeom prst="rect">
            <a:avLst/>
          </a:prstGeom>
        </p:spPr>
      </p:pic>
    </p:spTree>
    <p:extLst>
      <p:ext uri="{BB962C8B-B14F-4D97-AF65-F5344CB8AC3E}">
        <p14:creationId xmlns:p14="http://schemas.microsoft.com/office/powerpoint/2010/main" val="66917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6251791-F4D3-ACE1-B3E1-B03A6D6D0449}"/>
              </a:ext>
            </a:extLst>
          </p:cNvPr>
          <p:cNvSpPr txBox="1">
            <a:spLocks/>
          </p:cNvSpPr>
          <p:nvPr/>
        </p:nvSpPr>
        <p:spPr>
          <a:xfrm>
            <a:off x="761803" y="350196"/>
            <a:ext cx="4646904" cy="1624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a:solidFill>
                  <a:schemeClr val="accent1"/>
                </a:solidFill>
                <a:latin typeface="Modern No. 20"/>
              </a:rPr>
              <a:t>Infection vs. Sepsis</a:t>
            </a:r>
          </a:p>
        </p:txBody>
      </p:sp>
      <p:sp>
        <p:nvSpPr>
          <p:cNvPr id="4" name="TextBox 3">
            <a:extLst>
              <a:ext uri="{FF2B5EF4-FFF2-40B4-BE49-F238E27FC236}">
                <a16:creationId xmlns:a16="http://schemas.microsoft.com/office/drawing/2014/main" id="{331CCD52-4F97-42D2-16D2-D5A2CDD274BF}"/>
              </a:ext>
            </a:extLst>
          </p:cNvPr>
          <p:cNvSpPr txBox="1"/>
          <p:nvPr/>
        </p:nvSpPr>
        <p:spPr>
          <a:xfrm>
            <a:off x="427974" y="2743200"/>
            <a:ext cx="5329075" cy="36131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aseline="0">
                <a:solidFill>
                  <a:schemeClr val="accent1"/>
                </a:solidFill>
                <a:latin typeface="Modern No. 20"/>
              </a:rPr>
              <a:t>An infection is a disease state resulting from the entry and multiplication of a pathogen in the tissues of a host causing the body to manifest clinical signs and symptoms. </a:t>
            </a: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aseline="0">
                <a:solidFill>
                  <a:schemeClr val="accent1"/>
                </a:solidFill>
                <a:latin typeface="Modern No. 20"/>
              </a:rPr>
              <a:t>Sepsis is a positive systemic inflammatory response plus a documented infection. </a:t>
            </a:r>
          </a:p>
          <a:p>
            <a:pPr indent="-228600">
              <a:lnSpc>
                <a:spcPct val="90000"/>
              </a:lnSpc>
              <a:spcAft>
                <a:spcPts val="600"/>
              </a:spcAft>
              <a:buFont typeface="Arial" panose="020B0604020202020204" pitchFamily="34" charset="0"/>
              <a:buChar char="•"/>
            </a:pPr>
            <a:endParaRPr lang="en-US" sz="2000"/>
          </a:p>
        </p:txBody>
      </p:sp>
      <p:pic>
        <p:nvPicPr>
          <p:cNvPr id="16" name="Picture 15" descr="Blood cells with one infected cell">
            <a:extLst>
              <a:ext uri="{FF2B5EF4-FFF2-40B4-BE49-F238E27FC236}">
                <a16:creationId xmlns:a16="http://schemas.microsoft.com/office/drawing/2014/main" id="{1E6A7A9E-54DA-FFEC-A745-EF02448DE614}"/>
              </a:ext>
            </a:extLst>
          </p:cNvPr>
          <p:cNvPicPr>
            <a:picLocks noChangeAspect="1"/>
          </p:cNvPicPr>
          <p:nvPr/>
        </p:nvPicPr>
        <p:blipFill>
          <a:blip r:embed="rId3"/>
          <a:srcRect l="19540" r="30403" b="-2"/>
          <a:stretch>
            <a:fillRect/>
          </a:stretch>
        </p:blipFill>
        <p:spPr>
          <a:xfrm>
            <a:off x="6096000" y="1"/>
            <a:ext cx="6102825" cy="6858000"/>
          </a:xfrm>
          <a:prstGeom prst="rect">
            <a:avLst/>
          </a:prstGeom>
        </p:spPr>
      </p:pic>
      <p:sp>
        <p:nvSpPr>
          <p:cNvPr id="7" name="TextBox 6">
            <a:extLst>
              <a:ext uri="{FF2B5EF4-FFF2-40B4-BE49-F238E27FC236}">
                <a16:creationId xmlns:a16="http://schemas.microsoft.com/office/drawing/2014/main" id="{58558E03-D749-84ED-8C97-296E648222D6}"/>
              </a:ext>
            </a:extLst>
          </p:cNvPr>
          <p:cNvSpPr txBox="1"/>
          <p:nvPr/>
        </p:nvSpPr>
        <p:spPr>
          <a:xfrm>
            <a:off x="2469753" y="6520147"/>
            <a:ext cx="379171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Modern No. 20"/>
              </a:rPr>
              <a:t>(Diepenbrock, 2016; Potter &amp; Perry, 2010)</a:t>
            </a:r>
          </a:p>
        </p:txBody>
      </p:sp>
    </p:spTree>
    <p:extLst>
      <p:ext uri="{BB962C8B-B14F-4D97-AF65-F5344CB8AC3E}">
        <p14:creationId xmlns:p14="http://schemas.microsoft.com/office/powerpoint/2010/main" val="281808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5E7D-7670-09D1-8046-FF76AE0877B7}"/>
              </a:ext>
            </a:extLst>
          </p:cNvPr>
          <p:cNvSpPr>
            <a:spLocks noGrp="1"/>
          </p:cNvSpPr>
          <p:nvPr>
            <p:ph type="title"/>
          </p:nvPr>
        </p:nvSpPr>
        <p:spPr/>
        <p:txBody>
          <a:bodyPr/>
          <a:lstStyle/>
          <a:p>
            <a:r>
              <a:rPr lang="en-US" sz="4000" dirty="0">
                <a:solidFill>
                  <a:schemeClr val="accent1"/>
                </a:solidFill>
                <a:highlight>
                  <a:srgbClr val="FFFFFF"/>
                </a:highlight>
                <a:latin typeface="Modern No. 20"/>
              </a:rPr>
              <a:t>Infections that Lead to Sepsis Most </a:t>
            </a:r>
            <a:r>
              <a:rPr lang="en-US" sz="4000">
                <a:solidFill>
                  <a:schemeClr val="accent1"/>
                </a:solidFill>
                <a:highlight>
                  <a:srgbClr val="FFFFFF"/>
                </a:highlight>
                <a:latin typeface="Modern No. 20"/>
              </a:rPr>
              <a:t>Often Start in the:</a:t>
            </a:r>
            <a:endParaRPr lang="en-US" sz="4000">
              <a:solidFill>
                <a:schemeClr val="accent1"/>
              </a:solidFill>
            </a:endParaRPr>
          </a:p>
        </p:txBody>
      </p:sp>
      <p:sp>
        <p:nvSpPr>
          <p:cNvPr id="3" name="Text Placeholder 2">
            <a:extLst>
              <a:ext uri="{FF2B5EF4-FFF2-40B4-BE49-F238E27FC236}">
                <a16:creationId xmlns:a16="http://schemas.microsoft.com/office/drawing/2014/main" id="{04907812-6D1D-B63F-14BB-D69042CC346E}"/>
              </a:ext>
            </a:extLst>
          </p:cNvPr>
          <p:cNvSpPr>
            <a:spLocks noGrp="1"/>
          </p:cNvSpPr>
          <p:nvPr>
            <p:ph type="body" idx="1"/>
          </p:nvPr>
        </p:nvSpPr>
        <p:spPr>
          <a:xfrm>
            <a:off x="1117599" y="1905000"/>
            <a:ext cx="8045999" cy="4064000"/>
          </a:xfrm>
        </p:spPr>
        <p:txBody>
          <a:bodyPr spcFirstLastPara="1" vert="horz" lIns="91440" tIns="45720" rIns="91440" bIns="45720" rtlCol="0" anchor="t">
            <a:noAutofit/>
          </a:bodyPr>
          <a:lstStyle/>
          <a:p>
            <a:pPr marL="151765">
              <a:buFont typeface="Arial"/>
              <a:buChar char="•"/>
            </a:pPr>
            <a:r>
              <a:rPr lang="en-US" sz="2400">
                <a:highlight>
                  <a:srgbClr val="FFFFFF"/>
                </a:highlight>
                <a:latin typeface="Modern No. 20"/>
                <a:cs typeface="Segoe UI"/>
              </a:rPr>
              <a:t>Gastrointestinal tract</a:t>
            </a:r>
            <a:endParaRPr lang="en-US" sz="2400">
              <a:latin typeface="Modern No. 20"/>
            </a:endParaRPr>
          </a:p>
          <a:p>
            <a:pPr marL="151765">
              <a:buFont typeface="Arial"/>
              <a:buChar char="•"/>
            </a:pPr>
            <a:r>
              <a:rPr lang="en-US" sz="2400">
                <a:highlight>
                  <a:srgbClr val="FFFFFF"/>
                </a:highlight>
                <a:latin typeface="Modern No. 20"/>
                <a:cs typeface="Segoe UI"/>
              </a:rPr>
              <a:t>Lungs</a:t>
            </a:r>
            <a:endParaRPr lang="en-US" sz="2400">
              <a:latin typeface="Modern No. 20"/>
            </a:endParaRPr>
          </a:p>
          <a:p>
            <a:pPr marL="151765">
              <a:buFont typeface="Arial"/>
              <a:buChar char="•"/>
            </a:pPr>
            <a:r>
              <a:rPr lang="en-US" sz="2400">
                <a:highlight>
                  <a:srgbClr val="FFFFFF"/>
                </a:highlight>
                <a:latin typeface="Modern No. 20"/>
                <a:cs typeface="Segoe UI"/>
              </a:rPr>
              <a:t>Skin </a:t>
            </a:r>
            <a:endParaRPr lang="en-US" sz="2400">
              <a:latin typeface="Modern No. 20"/>
            </a:endParaRPr>
          </a:p>
          <a:p>
            <a:pPr marL="151765">
              <a:buFont typeface="Arial"/>
              <a:buChar char="•"/>
            </a:pPr>
            <a:r>
              <a:rPr lang="en-US" sz="2400">
                <a:highlight>
                  <a:srgbClr val="FFFFFF"/>
                </a:highlight>
                <a:latin typeface="Modern No. 20"/>
                <a:cs typeface="Segoe UI"/>
              </a:rPr>
              <a:t>Urinary tract</a:t>
            </a:r>
            <a:endParaRPr lang="en-US" sz="2400">
              <a:latin typeface="Modern No. 20"/>
            </a:endParaRPr>
          </a:p>
          <a:p>
            <a:pPr marL="151765">
              <a:buFont typeface="Arial"/>
              <a:buChar char="•"/>
            </a:pPr>
            <a:endParaRPr lang="en-US" sz="2400" dirty="0">
              <a:highlight>
                <a:srgbClr val="FFFFFF"/>
              </a:highlight>
              <a:latin typeface="Modern No. 20"/>
              <a:cs typeface="Segoe UI"/>
            </a:endParaRPr>
          </a:p>
          <a:p>
            <a:pPr marL="151765"/>
            <a:r>
              <a:rPr lang="en-US" sz="2400">
                <a:highlight>
                  <a:srgbClr val="FFFFFF"/>
                </a:highlight>
                <a:latin typeface="Modern No. 20"/>
                <a:cs typeface="Segoe UI"/>
              </a:rPr>
              <a:t>The respiratory system is the most common site of infection </a:t>
            </a:r>
            <a:r>
              <a:rPr lang="en-US" sz="2400" dirty="0">
                <a:highlight>
                  <a:srgbClr val="FFFFFF"/>
                </a:highlight>
                <a:latin typeface="Modern No. 20"/>
                <a:cs typeface="Segoe UI"/>
              </a:rPr>
              <a:t>producing sepsis and septic shock, followed by the genitourinary and gastrointestinal systems. </a:t>
            </a:r>
          </a:p>
          <a:p>
            <a:pPr marL="285750" indent="-285750">
              <a:buFont typeface="Arial"/>
              <a:buChar char="•"/>
            </a:pPr>
            <a:endParaRPr lang="en-US" sz="1100" dirty="0">
              <a:latin typeface="Segoe UI"/>
              <a:cs typeface="Segoe UI"/>
            </a:endParaRPr>
          </a:p>
        </p:txBody>
      </p:sp>
      <p:sp>
        <p:nvSpPr>
          <p:cNvPr id="4" name="TextBox 3">
            <a:extLst>
              <a:ext uri="{FF2B5EF4-FFF2-40B4-BE49-F238E27FC236}">
                <a16:creationId xmlns:a16="http://schemas.microsoft.com/office/drawing/2014/main" id="{6957B6F2-1F9B-E188-7881-08C85C946591}"/>
              </a:ext>
            </a:extLst>
          </p:cNvPr>
          <p:cNvSpPr txBox="1"/>
          <p:nvPr/>
        </p:nvSpPr>
        <p:spPr>
          <a:xfrm>
            <a:off x="5944833" y="6435647"/>
            <a:ext cx="487392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56082"/>
                </a:solidFill>
                <a:latin typeface="Modern No. 20"/>
              </a:rPr>
              <a:t>(</a:t>
            </a:r>
            <a:r>
              <a:rPr lang="en-US" sz="1600" baseline="0" dirty="0">
                <a:solidFill>
                  <a:srgbClr val="156082"/>
                </a:solidFill>
                <a:latin typeface="Modern No. 20"/>
              </a:rPr>
              <a:t>Centers for Disease </a:t>
            </a:r>
            <a:r>
              <a:rPr lang="en-US" sz="1600" dirty="0">
                <a:solidFill>
                  <a:srgbClr val="156082"/>
                </a:solidFill>
                <a:latin typeface="Modern No. 20"/>
              </a:rPr>
              <a:t>Control, n</a:t>
            </a:r>
            <a:r>
              <a:rPr lang="en-US" sz="1600" baseline="0" dirty="0">
                <a:solidFill>
                  <a:srgbClr val="156082"/>
                </a:solidFill>
                <a:latin typeface="Modern No. 20"/>
              </a:rPr>
              <a:t>.d</a:t>
            </a:r>
            <a:r>
              <a:rPr lang="en-US" sz="1600" dirty="0">
                <a:solidFill>
                  <a:srgbClr val="156082"/>
                </a:solidFill>
                <a:latin typeface="Modern No. 20"/>
              </a:rPr>
              <a:t>.; </a:t>
            </a:r>
            <a:r>
              <a:rPr lang="en-US" sz="1600" dirty="0" err="1">
                <a:solidFill>
                  <a:srgbClr val="156082"/>
                </a:solidFill>
                <a:latin typeface="Modern No. 20"/>
              </a:rPr>
              <a:t>Urden</a:t>
            </a:r>
            <a:r>
              <a:rPr lang="en-US" sz="1600" dirty="0">
                <a:solidFill>
                  <a:srgbClr val="156082"/>
                </a:solidFill>
                <a:latin typeface="Modern No. 20"/>
              </a:rPr>
              <a:t> et al., 2018)</a:t>
            </a:r>
            <a:endParaRPr lang="en-US" sz="1600" dirty="0"/>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48FD1787-F52B-883C-139D-0E4BD451E38C}"/>
              </a:ext>
            </a:extLst>
          </p:cNvPr>
          <p:cNvPicPr>
            <a:picLocks noChangeAspect="1"/>
          </p:cNvPicPr>
          <p:nvPr/>
        </p:nvPicPr>
        <p:blipFill>
          <a:blip r:embed="rId2"/>
          <a:stretch>
            <a:fillRect/>
          </a:stretch>
        </p:blipFill>
        <p:spPr>
          <a:xfrm>
            <a:off x="-1076" y="406348"/>
            <a:ext cx="837893" cy="1547045"/>
          </a:xfrm>
          <a:prstGeom prst="rect">
            <a:avLst/>
          </a:prstGeom>
        </p:spPr>
      </p:pic>
    </p:spTree>
    <p:extLst>
      <p:ext uri="{BB962C8B-B14F-4D97-AF65-F5344CB8AC3E}">
        <p14:creationId xmlns:p14="http://schemas.microsoft.com/office/powerpoint/2010/main" val="412479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EFE5-6EEF-0F32-AE5A-EF7ACFD78E6D}"/>
              </a:ext>
            </a:extLst>
          </p:cNvPr>
          <p:cNvSpPr>
            <a:spLocks noGrp="1"/>
          </p:cNvSpPr>
          <p:nvPr>
            <p:ph type="title"/>
          </p:nvPr>
        </p:nvSpPr>
        <p:spPr/>
        <p:txBody>
          <a:bodyPr/>
          <a:lstStyle/>
          <a:p>
            <a:r>
              <a:rPr lang="en-US" sz="4000">
                <a:solidFill>
                  <a:schemeClr val="accent1"/>
                </a:solidFill>
                <a:latin typeface="Modern No. 20"/>
              </a:rPr>
              <a:t>Signs and Symptoms</a:t>
            </a:r>
          </a:p>
        </p:txBody>
      </p:sp>
      <p:sp>
        <p:nvSpPr>
          <p:cNvPr id="3" name="Text Placeholder 2">
            <a:extLst>
              <a:ext uri="{FF2B5EF4-FFF2-40B4-BE49-F238E27FC236}">
                <a16:creationId xmlns:a16="http://schemas.microsoft.com/office/drawing/2014/main" id="{813C51AC-77EA-A58C-7C53-846317617DB2}"/>
              </a:ext>
            </a:extLst>
          </p:cNvPr>
          <p:cNvSpPr>
            <a:spLocks noGrp="1"/>
          </p:cNvSpPr>
          <p:nvPr>
            <p:ph type="body" idx="1"/>
          </p:nvPr>
        </p:nvSpPr>
        <p:spPr>
          <a:xfrm>
            <a:off x="1117600" y="1905000"/>
            <a:ext cx="8163075" cy="4064000"/>
          </a:xfrm>
        </p:spPr>
        <p:txBody>
          <a:bodyPr spcFirstLastPara="1" vert="horz" lIns="91440" tIns="45720" rIns="91440" bIns="45720" rtlCol="0" anchor="t">
            <a:noAutofit/>
          </a:bodyPr>
          <a:lstStyle/>
          <a:p>
            <a:pPr marL="151765"/>
            <a:r>
              <a:rPr lang="en-US" sz="2400">
                <a:highlight>
                  <a:srgbClr val="FFFFFF"/>
                </a:highlight>
                <a:latin typeface="Modern No. 20"/>
              </a:rPr>
              <a:t>A person with sepsis might have one or more of the following signs or symptoms:</a:t>
            </a:r>
            <a:endParaRPr lang="en-US" sz="2400">
              <a:latin typeface="Modern No. 20"/>
            </a:endParaRPr>
          </a:p>
          <a:p>
            <a:pPr marL="285750" indent="-285750">
              <a:buFont typeface="Arial"/>
              <a:buChar char="•"/>
            </a:pPr>
            <a:r>
              <a:rPr lang="en-US" sz="2400">
                <a:highlight>
                  <a:srgbClr val="FFFFFF"/>
                </a:highlight>
                <a:latin typeface="Modern No. 20"/>
              </a:rPr>
              <a:t>Clammy or sweaty skin</a:t>
            </a:r>
            <a:endParaRPr lang="en-US" sz="2400">
              <a:latin typeface="Modern No. 20"/>
            </a:endParaRPr>
          </a:p>
          <a:p>
            <a:pPr marL="285750" indent="-285750">
              <a:buFont typeface="Arial"/>
              <a:buChar char="•"/>
            </a:pPr>
            <a:r>
              <a:rPr lang="en-US" sz="2400">
                <a:highlight>
                  <a:srgbClr val="FFFFFF"/>
                </a:highlight>
                <a:latin typeface="Modern No. 20"/>
              </a:rPr>
              <a:t>Confusion or disorientation</a:t>
            </a:r>
            <a:endParaRPr lang="en-US" sz="2400">
              <a:latin typeface="Modern No. 20"/>
            </a:endParaRPr>
          </a:p>
          <a:p>
            <a:pPr marL="285750" indent="-285750">
              <a:buFont typeface="Arial"/>
              <a:buChar char="•"/>
            </a:pPr>
            <a:r>
              <a:rPr lang="en-US" sz="2400">
                <a:highlight>
                  <a:srgbClr val="FFFFFF"/>
                </a:highlight>
                <a:latin typeface="Modern No. 20"/>
              </a:rPr>
              <a:t>Extreme pain or discomfort</a:t>
            </a:r>
            <a:endParaRPr lang="en-US" sz="2400">
              <a:latin typeface="Modern No. 20"/>
            </a:endParaRPr>
          </a:p>
          <a:p>
            <a:pPr marL="285750" indent="-285750">
              <a:buFont typeface="Arial"/>
              <a:buChar char="•"/>
            </a:pPr>
            <a:r>
              <a:rPr lang="en-US" sz="2400">
                <a:highlight>
                  <a:srgbClr val="FFFFFF"/>
                </a:highlight>
                <a:latin typeface="Modern No. 20"/>
              </a:rPr>
              <a:t>Fever, shivering or feeling very cold</a:t>
            </a:r>
            <a:endParaRPr lang="en-US" sz="2400">
              <a:latin typeface="Modern No. 20"/>
            </a:endParaRPr>
          </a:p>
          <a:p>
            <a:pPr marL="285750" indent="-285750">
              <a:buFont typeface="Arial"/>
              <a:buChar char="•"/>
            </a:pPr>
            <a:r>
              <a:rPr lang="en-US" sz="2400">
                <a:highlight>
                  <a:srgbClr val="FFFFFF"/>
                </a:highlight>
                <a:latin typeface="Modern No. 20"/>
              </a:rPr>
              <a:t>High heart rate</a:t>
            </a:r>
            <a:endParaRPr lang="en-US" sz="2400">
              <a:latin typeface="Modern No. 20"/>
            </a:endParaRPr>
          </a:p>
          <a:p>
            <a:pPr marL="285750" indent="-285750">
              <a:buFont typeface="Arial"/>
              <a:buChar char="•"/>
            </a:pPr>
            <a:r>
              <a:rPr lang="en-US" sz="2400">
                <a:highlight>
                  <a:srgbClr val="FFFFFF"/>
                </a:highlight>
                <a:latin typeface="Modern No. 20"/>
              </a:rPr>
              <a:t>Shortness of breath</a:t>
            </a:r>
            <a:endParaRPr lang="en-US" sz="2400">
              <a:latin typeface="Modern No. 20"/>
            </a:endParaRPr>
          </a:p>
          <a:p>
            <a:pPr marL="151765"/>
            <a:endParaRPr lang="en-US" dirty="0"/>
          </a:p>
        </p:txBody>
      </p:sp>
      <p:sp>
        <p:nvSpPr>
          <p:cNvPr id="5" name="TextBox 4">
            <a:extLst>
              <a:ext uri="{FF2B5EF4-FFF2-40B4-BE49-F238E27FC236}">
                <a16:creationId xmlns:a16="http://schemas.microsoft.com/office/drawing/2014/main" id="{0F5FBA38-F367-429B-57B0-A09D41AF36C0}"/>
              </a:ext>
            </a:extLst>
          </p:cNvPr>
          <p:cNvSpPr txBox="1"/>
          <p:nvPr/>
        </p:nvSpPr>
        <p:spPr>
          <a:xfrm>
            <a:off x="7389551" y="6423735"/>
            <a:ext cx="301924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(Centers for Disease Control, n.d.)</a:t>
            </a:r>
            <a:endParaRPr lang="en-US"/>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CDC49408-9722-BEB4-2A6A-FEA18C1738EC}"/>
              </a:ext>
            </a:extLst>
          </p:cNvPr>
          <p:cNvPicPr>
            <a:picLocks noChangeAspect="1"/>
          </p:cNvPicPr>
          <p:nvPr/>
        </p:nvPicPr>
        <p:blipFill>
          <a:blip r:embed="rId2"/>
          <a:stretch>
            <a:fillRect/>
          </a:stretch>
        </p:blipFill>
        <p:spPr>
          <a:xfrm>
            <a:off x="-1076" y="406348"/>
            <a:ext cx="837893" cy="1547045"/>
          </a:xfrm>
          <a:prstGeom prst="rect">
            <a:avLst/>
          </a:prstGeom>
        </p:spPr>
      </p:pic>
    </p:spTree>
    <p:extLst>
      <p:ext uri="{BB962C8B-B14F-4D97-AF65-F5344CB8AC3E}">
        <p14:creationId xmlns:p14="http://schemas.microsoft.com/office/powerpoint/2010/main" val="164941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7EA2-88F1-4D20-2F62-287BF5BF6F79}"/>
              </a:ext>
            </a:extLst>
          </p:cNvPr>
          <p:cNvSpPr>
            <a:spLocks noGrp="1"/>
          </p:cNvSpPr>
          <p:nvPr>
            <p:ph type="title"/>
          </p:nvPr>
        </p:nvSpPr>
        <p:spPr/>
        <p:txBody>
          <a:bodyPr/>
          <a:lstStyle/>
          <a:p>
            <a:r>
              <a:rPr lang="en-US" sz="4000">
                <a:solidFill>
                  <a:schemeClr val="accent1"/>
                </a:solidFill>
                <a:latin typeface="Modern No. 20"/>
              </a:rPr>
              <a:t>At Risk Populations</a:t>
            </a:r>
          </a:p>
        </p:txBody>
      </p:sp>
      <p:sp>
        <p:nvSpPr>
          <p:cNvPr id="3" name="Text Placeholder 2">
            <a:extLst>
              <a:ext uri="{FF2B5EF4-FFF2-40B4-BE49-F238E27FC236}">
                <a16:creationId xmlns:a16="http://schemas.microsoft.com/office/drawing/2014/main" id="{A48B9C9E-0D45-876A-2B74-624B5DF5D7F3}"/>
              </a:ext>
            </a:extLst>
          </p:cNvPr>
          <p:cNvSpPr>
            <a:spLocks noGrp="1"/>
          </p:cNvSpPr>
          <p:nvPr>
            <p:ph type="body" idx="1"/>
          </p:nvPr>
        </p:nvSpPr>
        <p:spPr>
          <a:xfrm>
            <a:off x="1129891" y="1708355"/>
            <a:ext cx="8033679" cy="4064000"/>
          </a:xfrm>
        </p:spPr>
        <p:txBody>
          <a:bodyPr spcFirstLastPara="1" vert="horz" lIns="91440" tIns="45720" rIns="91440" bIns="45720" rtlCol="0" anchor="t">
            <a:noAutofit/>
          </a:bodyPr>
          <a:lstStyle/>
          <a:p>
            <a:pPr marL="151765"/>
            <a:r>
              <a:rPr lang="en-US" sz="2400" b="1">
                <a:highlight>
                  <a:srgbClr val="FFFFFF"/>
                </a:highlight>
                <a:latin typeface="Modern No. 20"/>
              </a:rPr>
              <a:t>Anyone</a:t>
            </a:r>
            <a:r>
              <a:rPr lang="en-US" sz="2400">
                <a:highlight>
                  <a:srgbClr val="FFFFFF"/>
                </a:highlight>
                <a:latin typeface="Modern No. 20"/>
              </a:rPr>
              <a:t> can develop sepsis, but some people are at higher risk for sepsis. </a:t>
            </a:r>
            <a:endParaRPr lang="en-US" sz="2400">
              <a:latin typeface="Modern No. 20"/>
            </a:endParaRPr>
          </a:p>
          <a:p>
            <a:pPr marL="151765"/>
            <a:endParaRPr lang="en-US" sz="2400" dirty="0">
              <a:highlight>
                <a:srgbClr val="FFFFFF"/>
              </a:highlight>
              <a:latin typeface="Modern No. 20"/>
            </a:endParaRPr>
          </a:p>
          <a:p>
            <a:pPr marL="151765"/>
            <a:r>
              <a:rPr lang="en-US" sz="2400">
                <a:highlight>
                  <a:srgbClr val="FFFFFF"/>
                </a:highlight>
                <a:latin typeface="Modern No. 20"/>
                <a:cs typeface="Segoe UI"/>
              </a:rPr>
              <a:t>Although sepsis can at times appear to be idiopathic, it most often arises from a recognizable source of infection.</a:t>
            </a:r>
            <a:endParaRPr lang="en-US" sz="2400">
              <a:latin typeface="Modern No. 20"/>
            </a:endParaRPr>
          </a:p>
          <a:p>
            <a:pPr marL="151765"/>
            <a:endParaRPr lang="en-US" sz="2400" dirty="0">
              <a:highlight>
                <a:srgbClr val="FFFFFF"/>
              </a:highlight>
              <a:latin typeface="Modern No. 20"/>
            </a:endParaRPr>
          </a:p>
          <a:p>
            <a:pPr marL="151765"/>
            <a:r>
              <a:rPr lang="en-US" sz="2400" dirty="0">
                <a:highlight>
                  <a:srgbClr val="FFFFFF"/>
                </a:highlight>
                <a:latin typeface="Modern No. 20"/>
              </a:rPr>
              <a:t>Most people who develop sepsis have at least one </a:t>
            </a:r>
            <a:r>
              <a:rPr lang="en-US" sz="2400">
                <a:highlight>
                  <a:srgbClr val="FFFFFF"/>
                </a:highlight>
                <a:latin typeface="Modern No. 20"/>
              </a:rPr>
              <a:t>underlying medical</a:t>
            </a:r>
            <a:r>
              <a:rPr lang="en-US" sz="2400" dirty="0">
                <a:highlight>
                  <a:srgbClr val="FFFFFF"/>
                </a:highlight>
                <a:latin typeface="Modern No. 20"/>
              </a:rPr>
              <a:t> condition or recent hospitalization.</a:t>
            </a:r>
            <a:endParaRPr lang="en-US" dirty="0"/>
          </a:p>
        </p:txBody>
      </p:sp>
      <p:sp>
        <p:nvSpPr>
          <p:cNvPr id="5" name="TextBox 4">
            <a:extLst>
              <a:ext uri="{FF2B5EF4-FFF2-40B4-BE49-F238E27FC236}">
                <a16:creationId xmlns:a16="http://schemas.microsoft.com/office/drawing/2014/main" id="{BE2A331C-E61B-BC77-C1DE-365F668CC975}"/>
              </a:ext>
            </a:extLst>
          </p:cNvPr>
          <p:cNvSpPr txBox="1"/>
          <p:nvPr/>
        </p:nvSpPr>
        <p:spPr>
          <a:xfrm>
            <a:off x="7482700" y="6352341"/>
            <a:ext cx="301113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(Centers for Disease Control, n.d.)</a:t>
            </a:r>
            <a:endParaRPr lang="en-US"/>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9D2A317E-39DE-A206-A199-173C577681B2}"/>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76393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321231-E36F-40F6-61DA-F550B20C94E9}"/>
              </a:ext>
            </a:extLst>
          </p:cNvPr>
          <p:cNvSpPr txBox="1"/>
          <p:nvPr/>
        </p:nvSpPr>
        <p:spPr>
          <a:xfrm>
            <a:off x="761802" y="858982"/>
            <a:ext cx="3160341" cy="515293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baseline="0">
                <a:solidFill>
                  <a:schemeClr val="accent1"/>
                </a:solidFill>
                <a:latin typeface="Modern No. 20"/>
                <a:ea typeface="+mj-ea"/>
                <a:cs typeface="+mj-cs"/>
              </a:rPr>
              <a:t>Risk Factors for Sepsis</a:t>
            </a:r>
            <a:endParaRPr lang="en-US" sz="4000" kern="1200">
              <a:solidFill>
                <a:schemeClr val="accent1"/>
              </a:solidFill>
              <a:latin typeface="Modern No. 20"/>
              <a:ea typeface="+mj-ea"/>
              <a:cs typeface="+mj-cs"/>
            </a:endParaRPr>
          </a:p>
          <a:p>
            <a:pPr>
              <a:lnSpc>
                <a:spcPct val="90000"/>
              </a:lnSpc>
              <a:spcBef>
                <a:spcPct val="0"/>
              </a:spcBef>
              <a:spcAft>
                <a:spcPts val="600"/>
              </a:spcAft>
            </a:pPr>
            <a:endParaRPr lang="en-US" sz="3600" kern="1200">
              <a:solidFill>
                <a:schemeClr val="tx1"/>
              </a:solidFill>
              <a:latin typeface="+mj-lt"/>
              <a:ea typeface="+mj-ea"/>
              <a:cs typeface="+mj-cs"/>
            </a:endParaRPr>
          </a:p>
        </p:txBody>
      </p:sp>
      <p:sp useBgFill="1">
        <p:nvSpPr>
          <p:cNvPr id="7" name="Rectangle 6">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1">
            <a:extLst>
              <a:ext uri="{FF2B5EF4-FFF2-40B4-BE49-F238E27FC236}">
                <a16:creationId xmlns:a16="http://schemas.microsoft.com/office/drawing/2014/main" id="{4AFD169D-D45B-AA4E-F905-3950AAC16704}"/>
              </a:ext>
            </a:extLst>
          </p:cNvPr>
          <p:cNvGraphicFramePr/>
          <p:nvPr>
            <p:extLst>
              <p:ext uri="{D42A27DB-BD31-4B8C-83A1-F6EECF244321}">
                <p14:modId xmlns:p14="http://schemas.microsoft.com/office/powerpoint/2010/main" val="1784925804"/>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07F7F64-0A8C-2136-6034-5CF64100AF6C}"/>
              </a:ext>
            </a:extLst>
          </p:cNvPr>
          <p:cNvSpPr txBox="1"/>
          <p:nvPr/>
        </p:nvSpPr>
        <p:spPr>
          <a:xfrm>
            <a:off x="9144000" y="6411686"/>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(Centers for Disease Control, n.d.)</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103338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2AE5-3240-9023-3098-BA8237D34D19}"/>
              </a:ext>
            </a:extLst>
          </p:cNvPr>
          <p:cNvSpPr>
            <a:spLocks noGrp="1"/>
          </p:cNvSpPr>
          <p:nvPr>
            <p:ph type="title"/>
          </p:nvPr>
        </p:nvSpPr>
        <p:spPr>
          <a:xfrm>
            <a:off x="1117600" y="690033"/>
            <a:ext cx="8692545" cy="1015490"/>
          </a:xfrm>
        </p:spPr>
        <p:txBody>
          <a:bodyPr/>
          <a:lstStyle/>
          <a:p>
            <a:r>
              <a:rPr lang="en-US" sz="4000">
                <a:solidFill>
                  <a:schemeClr val="accent1"/>
                </a:solidFill>
                <a:highlight>
                  <a:srgbClr val="FFFFFF"/>
                </a:highlight>
                <a:latin typeface="Modern No. 20"/>
              </a:rPr>
              <a:t>Populations at Higher Risk for </a:t>
            </a:r>
            <a:r>
              <a:rPr lang="en-US" sz="4000" dirty="0">
                <a:solidFill>
                  <a:schemeClr val="accent1"/>
                </a:solidFill>
                <a:highlight>
                  <a:srgbClr val="FFFFFF"/>
                </a:highlight>
                <a:latin typeface="Modern No. 20"/>
              </a:rPr>
              <a:t>Developing Sepsis</a:t>
            </a:r>
            <a:endParaRPr lang="en-US" sz="4000" dirty="0">
              <a:solidFill>
                <a:schemeClr val="accent1"/>
              </a:solidFill>
            </a:endParaRPr>
          </a:p>
        </p:txBody>
      </p:sp>
      <p:sp>
        <p:nvSpPr>
          <p:cNvPr id="3" name="Text Placeholder 2">
            <a:extLst>
              <a:ext uri="{FF2B5EF4-FFF2-40B4-BE49-F238E27FC236}">
                <a16:creationId xmlns:a16="http://schemas.microsoft.com/office/drawing/2014/main" id="{94AB23B1-BD4D-6F67-7AB3-393715BCC167}"/>
              </a:ext>
            </a:extLst>
          </p:cNvPr>
          <p:cNvSpPr>
            <a:spLocks noGrp="1"/>
          </p:cNvSpPr>
          <p:nvPr>
            <p:ph type="body" idx="1"/>
          </p:nvPr>
        </p:nvSpPr>
        <p:spPr>
          <a:xfrm>
            <a:off x="1117600" y="2173514"/>
            <a:ext cx="8034838" cy="4064000"/>
          </a:xfrm>
        </p:spPr>
        <p:txBody>
          <a:bodyPr spcFirstLastPara="1" vert="horz" lIns="91440" tIns="45720" rIns="91440" bIns="45720" rtlCol="0" anchor="t">
            <a:noAutofit/>
          </a:bodyPr>
          <a:lstStyle/>
          <a:p>
            <a:pPr marL="494665" indent="-342900">
              <a:buFont typeface="Arial"/>
              <a:buChar char="•"/>
            </a:pPr>
            <a:r>
              <a:rPr lang="en-US" sz="2400">
                <a:highlight>
                  <a:srgbClr val="FFFFFF"/>
                </a:highlight>
                <a:latin typeface="Modern No. 20"/>
              </a:rPr>
              <a:t>Certain age groups (such as adults 65 or older and babies 3 months or younger)</a:t>
            </a:r>
            <a:endParaRPr lang="en-US" sz="2400">
              <a:latin typeface="Modern No. 20"/>
            </a:endParaRPr>
          </a:p>
          <a:p>
            <a:pPr marL="437515" indent="-285750">
              <a:buFont typeface="Arial"/>
              <a:buChar char="•"/>
            </a:pPr>
            <a:r>
              <a:rPr lang="en-US" sz="2400">
                <a:highlight>
                  <a:srgbClr val="FFFFFF"/>
                </a:highlight>
                <a:latin typeface="Modern No. 20"/>
              </a:rPr>
              <a:t>People with chronic conditions (diabetes and lung disease)</a:t>
            </a:r>
            <a:endParaRPr lang="en-US" sz="2400">
              <a:latin typeface="Modern No. 20"/>
            </a:endParaRPr>
          </a:p>
          <a:p>
            <a:pPr marL="437515" indent="-285750">
              <a:buFont typeface="Arial"/>
              <a:buChar char="•"/>
            </a:pPr>
            <a:r>
              <a:rPr lang="en-US" sz="2400">
                <a:highlight>
                  <a:srgbClr val="FFFFFF"/>
                </a:highlight>
                <a:latin typeface="Modern No. 20"/>
              </a:rPr>
              <a:t>People with weakened immune systems </a:t>
            </a:r>
            <a:endParaRPr lang="en-US" sz="2400" dirty="0">
              <a:highlight>
                <a:srgbClr val="FFFFFF"/>
              </a:highlight>
              <a:latin typeface="Modern No. 20"/>
            </a:endParaRPr>
          </a:p>
          <a:p>
            <a:pPr marL="437515" indent="-285750">
              <a:buFont typeface="Arial"/>
              <a:buChar char="•"/>
            </a:pPr>
            <a:r>
              <a:rPr lang="en-US" sz="2400" dirty="0">
                <a:highlight>
                  <a:srgbClr val="FFFFFF"/>
                </a:highlight>
                <a:latin typeface="Modern No. 20"/>
              </a:rPr>
              <a:t>Women who are pregnant or </a:t>
            </a:r>
            <a:r>
              <a:rPr lang="en-US" sz="2400">
                <a:highlight>
                  <a:srgbClr val="FFFFFF"/>
                </a:highlight>
                <a:latin typeface="Modern No. 20"/>
              </a:rPr>
              <a:t>post-partum</a:t>
            </a:r>
            <a:endParaRPr lang="en-US" sz="2400" dirty="0">
              <a:highlight>
                <a:srgbClr val="FFFFFF"/>
              </a:highlight>
              <a:latin typeface="Modern No. 20"/>
            </a:endParaRPr>
          </a:p>
          <a:p>
            <a:pPr marL="151765"/>
            <a:endParaRPr lang="en-US" sz="2400" dirty="0">
              <a:highlight>
                <a:srgbClr val="FFFFFF"/>
              </a:highlight>
              <a:latin typeface="Modern No. 20"/>
            </a:endParaRPr>
          </a:p>
          <a:p>
            <a:pPr marL="151765"/>
            <a:endParaRPr lang="en-US" sz="2400">
              <a:latin typeface="Modern No. 20"/>
            </a:endParaRPr>
          </a:p>
        </p:txBody>
      </p:sp>
      <p:sp>
        <p:nvSpPr>
          <p:cNvPr id="5" name="TextBox 4">
            <a:extLst>
              <a:ext uri="{FF2B5EF4-FFF2-40B4-BE49-F238E27FC236}">
                <a16:creationId xmlns:a16="http://schemas.microsoft.com/office/drawing/2014/main" id="{6F37A626-5A11-BB34-3ED3-AD402B6D18A0}"/>
              </a:ext>
            </a:extLst>
          </p:cNvPr>
          <p:cNvSpPr txBox="1"/>
          <p:nvPr/>
        </p:nvSpPr>
        <p:spPr>
          <a:xfrm>
            <a:off x="7405446" y="6381370"/>
            <a:ext cx="319548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(Centers for Disease Control, n.d.)</a:t>
            </a:r>
            <a:endParaRPr lang="en-US"/>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ED3C54CE-1F21-61D6-63ED-B56AE6FAA517}"/>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150035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F17AD-3B5A-02A9-17ED-55DC3D666338}"/>
              </a:ext>
            </a:extLst>
          </p:cNvPr>
          <p:cNvSpPr>
            <a:spLocks noGrp="1"/>
          </p:cNvSpPr>
          <p:nvPr>
            <p:ph type="title"/>
          </p:nvPr>
        </p:nvSpPr>
        <p:spPr>
          <a:xfrm>
            <a:off x="838200" y="365125"/>
            <a:ext cx="10515600" cy="1325563"/>
          </a:xfrm>
        </p:spPr>
        <p:txBody>
          <a:bodyPr>
            <a:normAutofit/>
          </a:bodyPr>
          <a:lstStyle/>
          <a:p>
            <a:r>
              <a:rPr lang="en-US" sz="5400">
                <a:latin typeface="Modern No. 20"/>
              </a:rPr>
              <a:t>Learning Objectives</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93852CA6-3D33-BDAA-C81E-49A4449C38E3}"/>
              </a:ext>
            </a:extLst>
          </p:cNvPr>
          <p:cNvGraphicFramePr>
            <a:graphicFrameLocks noGrp="1"/>
          </p:cNvGraphicFramePr>
          <p:nvPr>
            <p:ph idx="1"/>
            <p:extLst>
              <p:ext uri="{D42A27DB-BD31-4B8C-83A1-F6EECF244321}">
                <p14:modId xmlns:p14="http://schemas.microsoft.com/office/powerpoint/2010/main" val="148916861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42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6F46-3757-45F1-D683-97800CF26378}"/>
              </a:ext>
            </a:extLst>
          </p:cNvPr>
          <p:cNvSpPr>
            <a:spLocks noGrp="1"/>
          </p:cNvSpPr>
          <p:nvPr>
            <p:ph type="title"/>
          </p:nvPr>
        </p:nvSpPr>
        <p:spPr>
          <a:xfrm>
            <a:off x="1363406" y="2926872"/>
            <a:ext cx="8046000" cy="992400"/>
          </a:xfrm>
        </p:spPr>
        <p:txBody>
          <a:bodyPr/>
          <a:lstStyle/>
          <a:p>
            <a:pPr algn="ctr"/>
            <a:r>
              <a:rPr lang="en-US" sz="6000">
                <a:solidFill>
                  <a:schemeClr val="accent1"/>
                </a:solidFill>
                <a:latin typeface="Modern No. 20"/>
              </a:rPr>
              <a:t>Early Recognition is Key</a:t>
            </a:r>
          </a:p>
        </p:txBody>
      </p:sp>
      <p:pic>
        <p:nvPicPr>
          <p:cNvPr id="4" name="Picture 3" descr="A green and black diamond&#10;&#10;AI-generated content may be incorrect.">
            <a:extLst>
              <a:ext uri="{FF2B5EF4-FFF2-40B4-BE49-F238E27FC236}">
                <a16:creationId xmlns:a16="http://schemas.microsoft.com/office/drawing/2014/main" id="{F40B1709-0051-5271-53B5-770FEB02CE4E}"/>
              </a:ext>
            </a:extLst>
          </p:cNvPr>
          <p:cNvPicPr>
            <a:picLocks noChangeAspect="1"/>
          </p:cNvPicPr>
          <p:nvPr/>
        </p:nvPicPr>
        <p:blipFill>
          <a:blip r:embed="rId2"/>
          <a:stretch>
            <a:fillRect/>
          </a:stretch>
        </p:blipFill>
        <p:spPr>
          <a:xfrm>
            <a:off x="-1076" y="406348"/>
            <a:ext cx="837893" cy="1547045"/>
          </a:xfrm>
          <a:prstGeom prst="rect">
            <a:avLst/>
          </a:prstGeom>
        </p:spPr>
      </p:pic>
      <p:sp>
        <p:nvSpPr>
          <p:cNvPr id="3" name="Rectangle 2">
            <a:extLst>
              <a:ext uri="{FF2B5EF4-FFF2-40B4-BE49-F238E27FC236}">
                <a16:creationId xmlns:a16="http://schemas.microsoft.com/office/drawing/2014/main" id="{29CFB07F-60BA-0BB3-0436-BDF5F14858DE}"/>
              </a:ext>
            </a:extLst>
          </p:cNvPr>
          <p:cNvSpPr/>
          <p:nvPr/>
        </p:nvSpPr>
        <p:spPr>
          <a:xfrm>
            <a:off x="1103" y="2052"/>
            <a:ext cx="1483781"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72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B175B-021B-E090-94DB-6EE2D02A16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5DCED6-D6C8-B914-6EC6-F86C365CDF25}"/>
              </a:ext>
            </a:extLst>
          </p:cNvPr>
          <p:cNvSpPr>
            <a:spLocks noGrp="1"/>
          </p:cNvSpPr>
          <p:nvPr>
            <p:ph type="body" idx="1"/>
          </p:nvPr>
        </p:nvSpPr>
        <p:spPr>
          <a:xfrm>
            <a:off x="2717367" y="3005771"/>
            <a:ext cx="6757200" cy="845086"/>
          </a:xfrm>
        </p:spPr>
        <p:txBody>
          <a:bodyPr spcFirstLastPara="1" vert="horz" lIns="91440" tIns="45720" rIns="91440" bIns="45720" rtlCol="0" anchor="t">
            <a:noAutofit/>
          </a:bodyPr>
          <a:lstStyle/>
          <a:p>
            <a:pPr marL="608965" indent="-575310"/>
            <a:r>
              <a:rPr lang="en-US" sz="6000" b="1" i="0">
                <a:solidFill>
                  <a:schemeClr val="accent1"/>
                </a:solidFill>
              </a:rPr>
              <a:t>Case Study #2</a:t>
            </a:r>
          </a:p>
        </p:txBody>
      </p:sp>
      <p:sp>
        <p:nvSpPr>
          <p:cNvPr id="4" name="Rectangle 3">
            <a:extLst>
              <a:ext uri="{FF2B5EF4-FFF2-40B4-BE49-F238E27FC236}">
                <a16:creationId xmlns:a16="http://schemas.microsoft.com/office/drawing/2014/main" id="{6BF68146-06D4-E9BD-9CF9-A9EBCF177260}"/>
              </a:ext>
            </a:extLst>
          </p:cNvPr>
          <p:cNvSpPr/>
          <p:nvPr/>
        </p:nvSpPr>
        <p:spPr>
          <a:xfrm>
            <a:off x="5384800" y="584200"/>
            <a:ext cx="1422400" cy="1219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1779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F7DC4-62F8-62B6-135A-D8C9572461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7D9FCDC-4F3C-3E01-4080-8BDD9ADEB075}"/>
              </a:ext>
            </a:extLst>
          </p:cNvPr>
          <p:cNvSpPr>
            <a:spLocks noGrp="1"/>
          </p:cNvSpPr>
          <p:nvPr>
            <p:ph type="body" idx="1"/>
          </p:nvPr>
        </p:nvSpPr>
        <p:spPr>
          <a:xfrm>
            <a:off x="1161143" y="539018"/>
            <a:ext cx="3475129" cy="4014839"/>
          </a:xfrm>
        </p:spPr>
        <p:txBody>
          <a:bodyPr spcFirstLastPara="1" vert="horz" lIns="91440" tIns="45720" rIns="91440" bIns="45720" rtlCol="0" anchor="t">
            <a:noAutofit/>
          </a:bodyPr>
          <a:lstStyle/>
          <a:p>
            <a:pPr marL="0"/>
            <a:r>
              <a:rPr lang="en-US" sz="1800" b="1">
                <a:latin typeface="Modern No. 20"/>
                <a:cs typeface="Segoe UI"/>
              </a:rPr>
              <a:t>Name:</a:t>
            </a:r>
            <a:r>
              <a:rPr lang="en-US" sz="1800">
                <a:latin typeface="Modern No. 20"/>
                <a:cs typeface="Segoe UI"/>
              </a:rPr>
              <a:t> John Ramsay</a:t>
            </a:r>
            <a:endParaRPr lang="en-US" sz="1800" dirty="0">
              <a:solidFill>
                <a:srgbClr val="000000"/>
              </a:solidFill>
              <a:latin typeface="Modern No. 20"/>
              <a:cs typeface="Segoe UI"/>
            </a:endParaRPr>
          </a:p>
          <a:p>
            <a:pPr marL="0"/>
            <a:r>
              <a:rPr lang="en-US" sz="1800" b="1">
                <a:latin typeface="Modern No. 20"/>
                <a:cs typeface="Segoe UI"/>
              </a:rPr>
              <a:t>Age:</a:t>
            </a:r>
            <a:r>
              <a:rPr lang="en-US" sz="1800">
                <a:latin typeface="Modern No. 20"/>
                <a:cs typeface="Segoe UI"/>
              </a:rPr>
              <a:t> 68</a:t>
            </a:r>
            <a:endParaRPr lang="en-US" sz="1800" dirty="0">
              <a:solidFill>
                <a:srgbClr val="000000"/>
              </a:solidFill>
              <a:latin typeface="Modern No. 20"/>
              <a:cs typeface="Segoe UI"/>
            </a:endParaRPr>
          </a:p>
          <a:p>
            <a:pPr marL="0"/>
            <a:r>
              <a:rPr lang="en-US" sz="1800" b="1">
                <a:latin typeface="Modern No. 20"/>
                <a:cs typeface="Segoe UI"/>
              </a:rPr>
              <a:t>Gender:</a:t>
            </a:r>
            <a:r>
              <a:rPr lang="en-US" sz="1800">
                <a:latin typeface="Modern No. 20"/>
                <a:cs typeface="Segoe UI"/>
              </a:rPr>
              <a:t> Male</a:t>
            </a:r>
            <a:endParaRPr lang="en-US" sz="1800" dirty="0">
              <a:solidFill>
                <a:srgbClr val="000000"/>
              </a:solidFill>
              <a:latin typeface="Modern No. 20"/>
              <a:cs typeface="Segoe UI"/>
            </a:endParaRPr>
          </a:p>
          <a:p>
            <a:pPr marL="0"/>
            <a:r>
              <a:rPr lang="en-US" sz="1800" b="1">
                <a:latin typeface="Modern No. 20"/>
                <a:cs typeface="Segoe UI"/>
              </a:rPr>
              <a:t>Diagnosis:</a:t>
            </a:r>
            <a:r>
              <a:rPr lang="en-US" sz="1800">
                <a:latin typeface="Modern No. 20"/>
                <a:cs typeface="Segoe UI"/>
              </a:rPr>
              <a:t> Post-op Bowel Resection</a:t>
            </a:r>
            <a:endParaRPr lang="en-US" sz="1800" dirty="0">
              <a:solidFill>
                <a:srgbClr val="000000"/>
              </a:solidFill>
              <a:latin typeface="Modern No. 20"/>
              <a:cs typeface="Segoe UI"/>
            </a:endParaRPr>
          </a:p>
          <a:p>
            <a:pPr marL="0"/>
            <a:endParaRPr lang="en-US" sz="1800" dirty="0">
              <a:solidFill>
                <a:srgbClr val="000000"/>
              </a:solidFill>
              <a:latin typeface="Modern No. 20"/>
              <a:cs typeface="Segoe UI"/>
            </a:endParaRPr>
          </a:p>
          <a:p>
            <a:pPr marL="151765"/>
            <a:r>
              <a:rPr lang="en-US" sz="1800" b="1">
                <a:latin typeface="Modern No. 20"/>
                <a:cs typeface="Segoe UI"/>
              </a:rPr>
              <a:t>Health History</a:t>
            </a:r>
            <a:endParaRPr lang="en-US" sz="1800" dirty="0">
              <a:solidFill>
                <a:srgbClr val="000000"/>
              </a:solidFill>
              <a:latin typeface="Modern No. 20"/>
              <a:cs typeface="Segoe UI"/>
            </a:endParaRPr>
          </a:p>
          <a:p>
            <a:pPr marL="285750" indent="-285750">
              <a:buFont typeface="Arial"/>
              <a:buChar char="•"/>
            </a:pPr>
            <a:r>
              <a:rPr lang="en-US" sz="1800">
                <a:latin typeface="Modern No. 20"/>
                <a:cs typeface="Segoe UI"/>
              </a:rPr>
              <a:t>Hypertension</a:t>
            </a:r>
            <a:endParaRPr lang="en-US" sz="1800" dirty="0">
              <a:solidFill>
                <a:srgbClr val="000000"/>
              </a:solidFill>
              <a:latin typeface="Modern No. 20"/>
              <a:cs typeface="Segoe UI"/>
            </a:endParaRPr>
          </a:p>
          <a:p>
            <a:pPr marL="285750" indent="-285750">
              <a:buFont typeface="Arial"/>
              <a:buChar char="•"/>
            </a:pPr>
            <a:r>
              <a:rPr lang="en-US" sz="1800">
                <a:latin typeface="Modern No. 20"/>
                <a:cs typeface="Segoe UI"/>
              </a:rPr>
              <a:t>Type 2 Diabetes Mellitus</a:t>
            </a:r>
            <a:endParaRPr lang="en-US" sz="1800" dirty="0">
              <a:solidFill>
                <a:srgbClr val="000000"/>
              </a:solidFill>
              <a:latin typeface="Modern No. 20"/>
              <a:cs typeface="Segoe UI"/>
            </a:endParaRPr>
          </a:p>
          <a:p>
            <a:pPr marL="285750" indent="-285750">
              <a:buFont typeface="Arial"/>
              <a:buChar char="•"/>
            </a:pPr>
            <a:r>
              <a:rPr lang="en-US" sz="1800">
                <a:latin typeface="Modern No. 20"/>
                <a:cs typeface="Segoe UI"/>
              </a:rPr>
              <a:t>Left total knee replacement</a:t>
            </a:r>
          </a:p>
          <a:p>
            <a:pPr marL="285750" indent="-285750">
              <a:buFont typeface="Arial"/>
              <a:buChar char="•"/>
            </a:pPr>
            <a:r>
              <a:rPr lang="en-US" sz="1800">
                <a:latin typeface="Modern No. 20"/>
                <a:cs typeface="Segoe UI"/>
              </a:rPr>
              <a:t>Obesity (BMI 33)</a:t>
            </a:r>
            <a:endParaRPr lang="en-US" sz="1800" dirty="0">
              <a:solidFill>
                <a:srgbClr val="000000"/>
              </a:solidFill>
              <a:latin typeface="Modern No. 20"/>
              <a:cs typeface="Segoe UI"/>
            </a:endParaRPr>
          </a:p>
          <a:p>
            <a:pPr marL="0"/>
            <a:endParaRPr lang="en-US" sz="1800" dirty="0">
              <a:solidFill>
                <a:srgbClr val="000000"/>
              </a:solidFill>
              <a:latin typeface="Modern No. 20"/>
              <a:cs typeface="Segoe UI"/>
            </a:endParaRPr>
          </a:p>
          <a:p>
            <a:pPr marL="151765"/>
            <a:r>
              <a:rPr lang="en-US" sz="1800" b="1">
                <a:latin typeface="Modern No. 20"/>
                <a:cs typeface="Segoe UI"/>
              </a:rPr>
              <a:t>Night Shift Report</a:t>
            </a:r>
            <a:endParaRPr lang="en-US" sz="1800">
              <a:solidFill>
                <a:srgbClr val="156082"/>
              </a:solidFill>
              <a:latin typeface="Modern No. 20"/>
              <a:cs typeface="Segoe UI"/>
            </a:endParaRPr>
          </a:p>
          <a:p>
            <a:pPr marL="323215" indent="-171450">
              <a:buFont typeface="Arial"/>
              <a:buChar char="•"/>
            </a:pPr>
            <a:r>
              <a:rPr lang="en-US" sz="1800">
                <a:solidFill>
                  <a:srgbClr val="156082"/>
                </a:solidFill>
                <a:latin typeface="Modern No. 20"/>
                <a:cs typeface="Segoe UI"/>
              </a:rPr>
              <a:t>Increased abdominal discomfort overnight</a:t>
            </a:r>
          </a:p>
          <a:p>
            <a:pPr marL="323215" indent="-171450">
              <a:buFont typeface="Arial"/>
              <a:buChar char="•"/>
            </a:pPr>
            <a:r>
              <a:rPr lang="en-US" sz="1800">
                <a:solidFill>
                  <a:srgbClr val="156082"/>
                </a:solidFill>
                <a:latin typeface="Modern No. 20"/>
                <a:cs typeface="Segoe UI"/>
              </a:rPr>
              <a:t>Low-grade fever noted</a:t>
            </a:r>
          </a:p>
          <a:p>
            <a:pPr marL="323215" indent="-171450">
              <a:buFont typeface="Arial"/>
              <a:buChar char="•"/>
            </a:pPr>
            <a:r>
              <a:rPr lang="en-US" sz="1800">
                <a:solidFill>
                  <a:srgbClr val="156082"/>
                </a:solidFill>
                <a:latin typeface="Modern No. 20"/>
                <a:cs typeface="Segoe UI"/>
              </a:rPr>
              <a:t>Poor oral intake</a:t>
            </a:r>
          </a:p>
          <a:p>
            <a:pPr marL="323215" indent="-171450">
              <a:buFont typeface="Arial"/>
              <a:buChar char="•"/>
            </a:pPr>
            <a:r>
              <a:rPr lang="en-US" sz="1800">
                <a:solidFill>
                  <a:srgbClr val="156082"/>
                </a:solidFill>
                <a:latin typeface="Modern No. 20"/>
                <a:cs typeface="Segoe UI"/>
              </a:rPr>
              <a:t>Foley catheter in place; urine output slightly decreased</a:t>
            </a:r>
            <a:endParaRPr lang="en-US" sz="1800">
              <a:latin typeface="Modern No. 20"/>
            </a:endParaRPr>
          </a:p>
          <a:p>
            <a:pPr marL="323215" indent="-171450">
              <a:buFont typeface="Arial"/>
              <a:buChar char="•"/>
            </a:pPr>
            <a:endParaRPr lang="en-US" sz="1200" dirty="0">
              <a:solidFill>
                <a:srgbClr val="156082"/>
              </a:solidFill>
              <a:latin typeface="Modern No. 20"/>
              <a:cs typeface="Segoe UI"/>
            </a:endParaRPr>
          </a:p>
          <a:p>
            <a:pPr marL="151765"/>
            <a:endParaRPr lang="en-US" sz="1200" dirty="0">
              <a:solidFill>
                <a:srgbClr val="000000"/>
              </a:solidFill>
              <a:latin typeface="Modern No. 20"/>
              <a:cs typeface="Segoe UI"/>
            </a:endParaRPr>
          </a:p>
          <a:p>
            <a:pPr marL="0"/>
            <a:endParaRPr lang="en-US" sz="2400" dirty="0">
              <a:latin typeface="Modern No. 20"/>
              <a:cs typeface="Segoe UI"/>
            </a:endParaRPr>
          </a:p>
        </p:txBody>
      </p:sp>
      <p:pic>
        <p:nvPicPr>
          <p:cNvPr id="5" name="Picture 4" descr="A green and black diamond&#10;&#10;AI-generated content may be incorrect.">
            <a:extLst>
              <a:ext uri="{FF2B5EF4-FFF2-40B4-BE49-F238E27FC236}">
                <a16:creationId xmlns:a16="http://schemas.microsoft.com/office/drawing/2014/main" id="{F547EAE6-1222-9A52-F6D7-C2EE28834349}"/>
              </a:ext>
            </a:extLst>
          </p:cNvPr>
          <p:cNvPicPr>
            <a:picLocks noChangeAspect="1"/>
          </p:cNvPicPr>
          <p:nvPr/>
        </p:nvPicPr>
        <p:blipFill>
          <a:blip r:embed="rId3"/>
          <a:stretch>
            <a:fillRect/>
          </a:stretch>
        </p:blipFill>
        <p:spPr>
          <a:xfrm>
            <a:off x="-1076" y="406348"/>
            <a:ext cx="837893" cy="1547045"/>
          </a:xfrm>
          <a:prstGeom prst="rect">
            <a:avLst/>
          </a:prstGeom>
        </p:spPr>
      </p:pic>
      <p:sp>
        <p:nvSpPr>
          <p:cNvPr id="4" name="TextBox 3">
            <a:extLst>
              <a:ext uri="{FF2B5EF4-FFF2-40B4-BE49-F238E27FC236}">
                <a16:creationId xmlns:a16="http://schemas.microsoft.com/office/drawing/2014/main" id="{AB0CE920-B41A-918E-0DA1-36C5E56D07E2}"/>
              </a:ext>
            </a:extLst>
          </p:cNvPr>
          <p:cNvSpPr txBox="1"/>
          <p:nvPr/>
        </p:nvSpPr>
        <p:spPr>
          <a:xfrm>
            <a:off x="5547384" y="408389"/>
            <a:ext cx="389603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solidFill>
                  <a:schemeClr val="accent1"/>
                </a:solidFill>
                <a:latin typeface="Modern No. 20"/>
                <a:ea typeface="Arial"/>
                <a:cs typeface="Arial"/>
              </a:rPr>
              <a:t>End of Night </a:t>
            </a:r>
            <a:r>
              <a:rPr lang="en-US" b="1">
                <a:solidFill>
                  <a:schemeClr val="accent1"/>
                </a:solidFill>
                <a:latin typeface="Modern No. 20"/>
                <a:ea typeface="Arial"/>
                <a:cs typeface="Arial"/>
              </a:rPr>
              <a:t>Shift Vital</a:t>
            </a:r>
            <a:r>
              <a:rPr lang="en-US" b="1" baseline="0">
                <a:solidFill>
                  <a:schemeClr val="accent1"/>
                </a:solidFill>
                <a:latin typeface="Modern No. 20"/>
                <a:ea typeface="Arial"/>
                <a:cs typeface="Arial"/>
              </a:rPr>
              <a:t> Signs</a:t>
            </a:r>
            <a:r>
              <a:rPr lang="en-US" b="1">
                <a:solidFill>
                  <a:schemeClr val="accent1"/>
                </a:solidFill>
                <a:latin typeface="Modern No. 20"/>
                <a:ea typeface="Arial"/>
                <a:cs typeface="Arial"/>
              </a:rPr>
              <a:t> (0700):​</a:t>
            </a:r>
            <a:endParaRPr lang="en-US" b="1" dirty="0">
              <a:solidFill>
                <a:schemeClr val="accent1"/>
              </a:solidFill>
              <a:latin typeface="Modern No. 20"/>
              <a:ea typeface="Arial"/>
              <a:cs typeface="Arial"/>
            </a:endParaRPr>
          </a:p>
          <a:p>
            <a:pPr marL="171450" indent="-171450">
              <a:lnSpc>
                <a:spcPct val="150000"/>
              </a:lnSpc>
              <a:buFont typeface="Arial"/>
              <a:buChar char="•"/>
            </a:pPr>
            <a:r>
              <a:rPr lang="en-US">
                <a:solidFill>
                  <a:schemeClr val="accent1"/>
                </a:solidFill>
                <a:latin typeface="Modern No. 20"/>
                <a:cs typeface="Segoe UI"/>
              </a:rPr>
              <a:t>Temperature: 38.2°C</a:t>
            </a:r>
            <a:endParaRPr lang="en-US">
              <a:solidFill>
                <a:schemeClr val="accent1"/>
              </a:solidFill>
              <a:latin typeface="Modern No. 20"/>
              <a:cs typeface="Arial"/>
            </a:endParaRPr>
          </a:p>
          <a:p>
            <a:pPr marL="171450" indent="-171450">
              <a:lnSpc>
                <a:spcPct val="150000"/>
              </a:lnSpc>
              <a:buFont typeface="Arial"/>
              <a:buChar char="•"/>
            </a:pPr>
            <a:r>
              <a:rPr lang="en-US">
                <a:solidFill>
                  <a:schemeClr val="accent1"/>
                </a:solidFill>
                <a:latin typeface="Modern No. 20"/>
                <a:cs typeface="Segoe UI"/>
              </a:rPr>
              <a:t>Heart Rate: 102 bpm</a:t>
            </a:r>
            <a:endParaRPr lang="en-US" dirty="0">
              <a:solidFill>
                <a:schemeClr val="accent1"/>
              </a:solidFill>
              <a:latin typeface="Modern No. 20"/>
              <a:cs typeface="Segoe UI"/>
            </a:endParaRPr>
          </a:p>
          <a:p>
            <a:pPr marL="171450" indent="-171450">
              <a:lnSpc>
                <a:spcPct val="150000"/>
              </a:lnSpc>
              <a:buFont typeface="Arial"/>
              <a:buChar char="•"/>
            </a:pPr>
            <a:r>
              <a:rPr lang="en-US">
                <a:solidFill>
                  <a:schemeClr val="accent1"/>
                </a:solidFill>
                <a:latin typeface="Modern No. 20"/>
                <a:cs typeface="Segoe UI"/>
              </a:rPr>
              <a:t>Respiratory Rate: 20/min</a:t>
            </a:r>
            <a:endParaRPr lang="en-US" dirty="0">
              <a:solidFill>
                <a:schemeClr val="accent1"/>
              </a:solidFill>
              <a:latin typeface="Modern No. 20"/>
              <a:cs typeface="Segoe UI"/>
            </a:endParaRPr>
          </a:p>
          <a:p>
            <a:pPr marL="171450" indent="-171450">
              <a:lnSpc>
                <a:spcPct val="150000"/>
              </a:lnSpc>
              <a:buFont typeface="Arial"/>
              <a:buChar char="•"/>
            </a:pPr>
            <a:r>
              <a:rPr lang="en-US">
                <a:solidFill>
                  <a:schemeClr val="accent1"/>
                </a:solidFill>
                <a:latin typeface="Modern No. 20"/>
                <a:cs typeface="Segoe UI"/>
              </a:rPr>
              <a:t>Blood Pressure: 118/68 mmHg</a:t>
            </a:r>
            <a:endParaRPr lang="en-US" dirty="0">
              <a:solidFill>
                <a:schemeClr val="accent1"/>
              </a:solidFill>
              <a:latin typeface="Modern No. 20"/>
              <a:cs typeface="Segoe UI"/>
            </a:endParaRPr>
          </a:p>
          <a:p>
            <a:pPr marL="171450" indent="-171450">
              <a:lnSpc>
                <a:spcPct val="150000"/>
              </a:lnSpc>
              <a:buFont typeface="Arial"/>
              <a:buChar char="•"/>
            </a:pPr>
            <a:r>
              <a:rPr lang="en-US">
                <a:solidFill>
                  <a:schemeClr val="accent1"/>
                </a:solidFill>
                <a:latin typeface="Modern No. 20"/>
                <a:cs typeface="Segoe UI"/>
              </a:rPr>
              <a:t>SpO₂: 95% on room air</a:t>
            </a:r>
            <a:endParaRPr lang="en-US" dirty="0">
              <a:solidFill>
                <a:schemeClr val="accent1"/>
              </a:solidFill>
              <a:latin typeface="Modern No. 20"/>
              <a:cs typeface="Segoe UI"/>
            </a:endParaRPr>
          </a:p>
          <a:p>
            <a:pPr marL="171450" indent="-171450">
              <a:lnSpc>
                <a:spcPct val="150000"/>
              </a:lnSpc>
              <a:buFont typeface="Arial"/>
              <a:buChar char="•"/>
            </a:pPr>
            <a:r>
              <a:rPr lang="en-US" dirty="0">
                <a:solidFill>
                  <a:schemeClr val="accent1"/>
                </a:solidFill>
                <a:latin typeface="Modern No. 20"/>
                <a:cs typeface="Segoe UI"/>
              </a:rPr>
              <a:t>Urine output: 25 mL/</a:t>
            </a:r>
            <a:r>
              <a:rPr lang="en-US" dirty="0" err="1">
                <a:solidFill>
                  <a:schemeClr val="accent1"/>
                </a:solidFill>
                <a:latin typeface="Modern No. 20"/>
                <a:cs typeface="Segoe UI"/>
              </a:rPr>
              <a:t>hr</a:t>
            </a:r>
            <a:r>
              <a:rPr lang="en-US" dirty="0">
                <a:solidFill>
                  <a:schemeClr val="accent1"/>
                </a:solidFill>
                <a:latin typeface="Modern No. 20"/>
                <a:cs typeface="Segoe UI"/>
              </a:rPr>
              <a:t> (last 4 hours)</a:t>
            </a:r>
            <a:endParaRPr lang="en-US">
              <a:solidFill>
                <a:schemeClr val="accent1"/>
              </a:solidFill>
              <a:latin typeface="Modern No. 20"/>
            </a:endParaRPr>
          </a:p>
          <a:p>
            <a:pPr lvl="0">
              <a:lnSpc>
                <a:spcPct val="150000"/>
              </a:lnSpc>
            </a:pPr>
            <a:endParaRPr lang="en-US" sz="1200" dirty="0">
              <a:latin typeface="Modern No. 20"/>
              <a:ea typeface="Arial"/>
              <a:cs typeface="Arial"/>
            </a:endParaRPr>
          </a:p>
          <a:p>
            <a:pPr>
              <a:lnSpc>
                <a:spcPct val="150000"/>
              </a:lnSpc>
            </a:pPr>
            <a:endParaRPr lang="en-US" sz="1400" dirty="0">
              <a:latin typeface="Modern No. 20"/>
              <a:cs typeface="Arial"/>
            </a:endParaRPr>
          </a:p>
          <a:p>
            <a:pPr marL="285750" lvl="0" indent="-285750">
              <a:lnSpc>
                <a:spcPct val="150000"/>
              </a:lnSpc>
              <a:buFont typeface="Arial"/>
              <a:buChar char="•"/>
            </a:pPr>
            <a:endParaRPr lang="en-US" sz="1200" dirty="0">
              <a:latin typeface="Modern No. 20"/>
              <a:ea typeface="Arial"/>
              <a:cs typeface="Arial"/>
            </a:endParaRPr>
          </a:p>
          <a:p>
            <a:pPr algn="ctr"/>
            <a:endParaRPr lang="en-US"/>
          </a:p>
        </p:txBody>
      </p:sp>
    </p:spTree>
    <p:extLst>
      <p:ext uri="{BB962C8B-B14F-4D97-AF65-F5344CB8AC3E}">
        <p14:creationId xmlns:p14="http://schemas.microsoft.com/office/powerpoint/2010/main" val="173975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3511-207B-E7F1-6C94-CE5D3F5ABE0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7C91602-C1E8-882A-A6A0-2B9ACF3248DD}"/>
              </a:ext>
            </a:extLst>
          </p:cNvPr>
          <p:cNvSpPr>
            <a:spLocks noGrp="1"/>
          </p:cNvSpPr>
          <p:nvPr>
            <p:ph type="body" idx="1"/>
          </p:nvPr>
        </p:nvSpPr>
        <p:spPr>
          <a:xfrm>
            <a:off x="1291771" y="1177646"/>
            <a:ext cx="4004900" cy="4014839"/>
          </a:xfrm>
        </p:spPr>
        <p:txBody>
          <a:bodyPr spcFirstLastPara="1" vert="horz" lIns="91440" tIns="45720" rIns="91440" bIns="45720" rtlCol="0" anchor="t">
            <a:noAutofit/>
          </a:bodyPr>
          <a:lstStyle/>
          <a:p>
            <a:pPr marL="0">
              <a:lnSpc>
                <a:spcPct val="150000"/>
              </a:lnSpc>
              <a:spcBef>
                <a:spcPts val="0"/>
              </a:spcBef>
            </a:pPr>
            <a:r>
              <a:rPr lang="en-US" sz="1800" b="1">
                <a:latin typeface="Modern No. 20"/>
                <a:cs typeface="Segoe UI"/>
              </a:rPr>
              <a:t>Focused Assessment:</a:t>
            </a:r>
            <a:r>
              <a:rPr lang="en-US" sz="1800" dirty="0">
                <a:solidFill>
                  <a:schemeClr val="tx1"/>
                </a:solidFill>
                <a:latin typeface="Modern No. 20"/>
                <a:cs typeface="Segoe UI"/>
              </a:rPr>
              <a:t> </a:t>
            </a:r>
          </a:p>
          <a:p>
            <a:pPr marL="171450" indent="-171450">
              <a:lnSpc>
                <a:spcPct val="150000"/>
              </a:lnSpc>
              <a:spcBef>
                <a:spcPts val="0"/>
              </a:spcBef>
              <a:buFont typeface="Arial"/>
              <a:buChar char="•"/>
            </a:pPr>
            <a:r>
              <a:rPr lang="en-US" sz="1800" dirty="0">
                <a:latin typeface="Modern No. 20"/>
                <a:cs typeface="Segoe UI"/>
              </a:rPr>
              <a:t>Abdominal incision: mild erythema, small amount </a:t>
            </a:r>
            <a:r>
              <a:rPr lang="en-US" sz="1800">
                <a:latin typeface="Modern No. 20"/>
                <a:cs typeface="Segoe UI"/>
              </a:rPr>
              <a:t>of serous</a:t>
            </a:r>
            <a:r>
              <a:rPr lang="en-US" sz="1800" dirty="0">
                <a:latin typeface="Modern No. 20"/>
                <a:cs typeface="Segoe UI"/>
              </a:rPr>
              <a:t> drainage</a:t>
            </a:r>
            <a:endParaRPr lang="en-US" sz="1800">
              <a:solidFill>
                <a:srgbClr val="000000"/>
              </a:solidFill>
              <a:latin typeface="Modern No. 20"/>
              <a:cs typeface="Segoe UI"/>
            </a:endParaRPr>
          </a:p>
          <a:p>
            <a:pPr marL="171450" indent="-171450">
              <a:lnSpc>
                <a:spcPct val="150000"/>
              </a:lnSpc>
              <a:spcBef>
                <a:spcPts val="0"/>
              </a:spcBef>
              <a:buFont typeface="Arial"/>
              <a:buChar char="•"/>
            </a:pPr>
            <a:r>
              <a:rPr lang="en-US" sz="1800">
                <a:latin typeface="Modern No. 20"/>
                <a:cs typeface="Segoe UI"/>
              </a:rPr>
              <a:t>Abdomen: distended, tender</a:t>
            </a:r>
            <a:endParaRPr lang="en-US" sz="1800">
              <a:solidFill>
                <a:srgbClr val="000000"/>
              </a:solidFill>
              <a:latin typeface="Modern No. 20"/>
              <a:cs typeface="Segoe UI"/>
            </a:endParaRPr>
          </a:p>
          <a:p>
            <a:pPr marL="171450" indent="-171450">
              <a:lnSpc>
                <a:spcPct val="150000"/>
              </a:lnSpc>
              <a:spcBef>
                <a:spcPts val="0"/>
              </a:spcBef>
              <a:buFont typeface="Arial"/>
              <a:buChar char="•"/>
            </a:pPr>
            <a:r>
              <a:rPr lang="en-US" sz="1800">
                <a:latin typeface="Modern No. 20"/>
                <a:cs typeface="Segoe UI"/>
              </a:rPr>
              <a:t>Patient reports: “I feel worse today… more tired”</a:t>
            </a:r>
            <a:endParaRPr lang="en-US" sz="1800">
              <a:solidFill>
                <a:srgbClr val="000000"/>
              </a:solidFill>
              <a:latin typeface="Modern No. 20"/>
              <a:cs typeface="Segoe UI"/>
            </a:endParaRPr>
          </a:p>
          <a:p>
            <a:pPr marL="171450" indent="-171450">
              <a:lnSpc>
                <a:spcPct val="100000"/>
              </a:lnSpc>
              <a:spcBef>
                <a:spcPts val="0"/>
              </a:spcBef>
              <a:buFont typeface="Arial"/>
              <a:buChar char="•"/>
            </a:pPr>
            <a:endParaRPr lang="en-US" sz="1800" dirty="0">
              <a:solidFill>
                <a:srgbClr val="156082"/>
              </a:solidFill>
              <a:latin typeface="Modern No. 20"/>
              <a:cs typeface="Segoe UI"/>
            </a:endParaRPr>
          </a:p>
          <a:p>
            <a:pPr marL="0">
              <a:lnSpc>
                <a:spcPct val="100000"/>
              </a:lnSpc>
              <a:spcBef>
                <a:spcPts val="0"/>
              </a:spcBef>
            </a:pPr>
            <a:r>
              <a:rPr lang="en-US" sz="1800" b="1">
                <a:latin typeface="Modern No. 20"/>
                <a:cs typeface="Segoe UI"/>
              </a:rPr>
              <a:t>Vital Signs:</a:t>
            </a:r>
          </a:p>
          <a:p>
            <a:pPr marL="323215" indent="-171450">
              <a:buFont typeface="Arial"/>
              <a:buChar char="•"/>
            </a:pPr>
            <a:r>
              <a:rPr lang="en-US" sz="1800">
                <a:solidFill>
                  <a:srgbClr val="156082"/>
                </a:solidFill>
                <a:latin typeface="Modern No. 20"/>
                <a:cs typeface="Segoe UI"/>
              </a:rPr>
              <a:t>Temperature: </a:t>
            </a:r>
            <a:r>
              <a:rPr lang="en-US" sz="1800" b="1">
                <a:solidFill>
                  <a:srgbClr val="156082"/>
                </a:solidFill>
                <a:latin typeface="Modern No. 20"/>
                <a:cs typeface="Segoe UI"/>
              </a:rPr>
              <a:t>38.5°C</a:t>
            </a:r>
            <a:endParaRPr lang="en-US" sz="1800" dirty="0">
              <a:solidFill>
                <a:srgbClr val="156082"/>
              </a:solidFill>
              <a:latin typeface="Modern No. 20"/>
              <a:cs typeface="Segoe UI"/>
            </a:endParaRPr>
          </a:p>
          <a:p>
            <a:pPr marL="323215" indent="-171450">
              <a:buFont typeface="Arial"/>
              <a:buChar char="•"/>
            </a:pPr>
            <a:r>
              <a:rPr lang="en-US" sz="1800">
                <a:solidFill>
                  <a:srgbClr val="156082"/>
                </a:solidFill>
                <a:latin typeface="Modern No. 20"/>
                <a:cs typeface="Segoe UI"/>
              </a:rPr>
              <a:t>Heart Rate: </a:t>
            </a:r>
            <a:r>
              <a:rPr lang="en-US" sz="1800" b="1">
                <a:solidFill>
                  <a:srgbClr val="156082"/>
                </a:solidFill>
                <a:latin typeface="Modern No. 20"/>
                <a:cs typeface="Segoe UI"/>
              </a:rPr>
              <a:t>118 bpm</a:t>
            </a:r>
          </a:p>
          <a:p>
            <a:pPr marL="323215" indent="-171450">
              <a:buFont typeface="Arial"/>
              <a:buChar char="•"/>
            </a:pPr>
            <a:r>
              <a:rPr lang="en-US" sz="1800">
                <a:solidFill>
                  <a:srgbClr val="156082"/>
                </a:solidFill>
                <a:latin typeface="Modern No. 20"/>
                <a:cs typeface="Segoe UI"/>
              </a:rPr>
              <a:t>Respiratory Rate: </a:t>
            </a:r>
            <a:r>
              <a:rPr lang="en-US" sz="1800" b="1">
                <a:solidFill>
                  <a:srgbClr val="156082"/>
                </a:solidFill>
                <a:latin typeface="Modern No. 20"/>
                <a:cs typeface="Segoe UI"/>
              </a:rPr>
              <a:t>24/min</a:t>
            </a:r>
            <a:endParaRPr lang="en-US" sz="1800" dirty="0">
              <a:solidFill>
                <a:srgbClr val="156082"/>
              </a:solidFill>
              <a:latin typeface="Modern No. 20"/>
              <a:cs typeface="Segoe UI"/>
            </a:endParaRPr>
          </a:p>
          <a:p>
            <a:pPr marL="323215" indent="-171450">
              <a:buFont typeface="Arial"/>
              <a:buChar char="•"/>
            </a:pPr>
            <a:r>
              <a:rPr lang="en-US" sz="1800">
                <a:solidFill>
                  <a:srgbClr val="156082"/>
                </a:solidFill>
                <a:latin typeface="Modern No. 20"/>
                <a:cs typeface="Segoe UI"/>
              </a:rPr>
              <a:t>Blood Pressure: </a:t>
            </a:r>
            <a:r>
              <a:rPr lang="en-US" sz="1800" b="1">
                <a:solidFill>
                  <a:srgbClr val="156082"/>
                </a:solidFill>
                <a:latin typeface="Modern No. 20"/>
                <a:cs typeface="Segoe UI"/>
              </a:rPr>
              <a:t>102/60 mmHg</a:t>
            </a:r>
            <a:endParaRPr lang="en-US" sz="1800" dirty="0">
              <a:solidFill>
                <a:srgbClr val="156082"/>
              </a:solidFill>
              <a:latin typeface="Modern No. 20"/>
              <a:cs typeface="Segoe UI"/>
            </a:endParaRPr>
          </a:p>
          <a:p>
            <a:pPr marL="323215" indent="-171450">
              <a:buFont typeface="Arial"/>
              <a:buChar char="•"/>
            </a:pPr>
            <a:r>
              <a:rPr lang="en-US" sz="1800">
                <a:solidFill>
                  <a:srgbClr val="156082"/>
                </a:solidFill>
                <a:latin typeface="Modern No. 20"/>
                <a:cs typeface="Segoe UI"/>
              </a:rPr>
              <a:t>SpO₂: </a:t>
            </a:r>
            <a:r>
              <a:rPr lang="en-US" sz="1800" b="1">
                <a:solidFill>
                  <a:srgbClr val="156082"/>
                </a:solidFill>
                <a:latin typeface="Modern No. 20"/>
                <a:cs typeface="Segoe UI"/>
              </a:rPr>
              <a:t>93% on room air</a:t>
            </a:r>
            <a:endParaRPr lang="en-US" sz="1800">
              <a:latin typeface="Modern No. 20"/>
            </a:endParaRPr>
          </a:p>
          <a:p>
            <a:pPr marL="151765"/>
            <a:endParaRPr lang="en-US" sz="1100" b="1" dirty="0">
              <a:latin typeface="Segoe UI"/>
              <a:cs typeface="Segoe UI"/>
            </a:endParaRPr>
          </a:p>
          <a:p>
            <a:pPr marL="171450" indent="-171450">
              <a:lnSpc>
                <a:spcPct val="100000"/>
              </a:lnSpc>
              <a:spcBef>
                <a:spcPts val="0"/>
              </a:spcBef>
              <a:buFont typeface="Arial"/>
              <a:buChar char="•"/>
            </a:pPr>
            <a:endParaRPr lang="en-US" sz="1200" dirty="0">
              <a:solidFill>
                <a:srgbClr val="156082"/>
              </a:solidFill>
              <a:latin typeface="Modern No. 20"/>
              <a:cs typeface="Segoe UI"/>
            </a:endParaRPr>
          </a:p>
          <a:p>
            <a:pPr marL="285750" indent="-285750">
              <a:lnSpc>
                <a:spcPct val="150000"/>
              </a:lnSpc>
              <a:spcBef>
                <a:spcPts val="0"/>
              </a:spcBef>
              <a:buFont typeface="Arial"/>
              <a:buChar char="•"/>
            </a:pPr>
            <a:endParaRPr lang="en-US" sz="1200" dirty="0">
              <a:solidFill>
                <a:srgbClr val="000000"/>
              </a:solidFill>
              <a:latin typeface="Modern No. 20"/>
              <a:cs typeface="Segoe UI"/>
            </a:endParaRPr>
          </a:p>
          <a:p>
            <a:pPr marL="0"/>
            <a:endParaRPr lang="en-US" sz="1400" dirty="0">
              <a:solidFill>
                <a:srgbClr val="156082"/>
              </a:solidFill>
              <a:latin typeface="Modern No. 20"/>
              <a:cs typeface="Segoe UI"/>
            </a:endParaRPr>
          </a:p>
          <a:p>
            <a:pPr marL="323215" indent="-171450">
              <a:buFont typeface="Arial"/>
              <a:buChar char="•"/>
            </a:pPr>
            <a:endParaRPr lang="en-US" sz="1200" dirty="0">
              <a:solidFill>
                <a:srgbClr val="156082"/>
              </a:solidFill>
              <a:latin typeface="Modern No. 20"/>
              <a:cs typeface="Segoe UI"/>
            </a:endParaRPr>
          </a:p>
          <a:p>
            <a:pPr marL="151765"/>
            <a:endParaRPr lang="en-US" sz="1200" dirty="0">
              <a:solidFill>
                <a:srgbClr val="000000"/>
              </a:solidFill>
              <a:latin typeface="Modern No. 20"/>
              <a:cs typeface="Segoe UI"/>
            </a:endParaRPr>
          </a:p>
          <a:p>
            <a:pPr marL="0"/>
            <a:endParaRPr lang="en-US" sz="2400" dirty="0">
              <a:latin typeface="Modern No. 20"/>
              <a:cs typeface="Segoe UI"/>
            </a:endParaRPr>
          </a:p>
        </p:txBody>
      </p:sp>
      <p:pic>
        <p:nvPicPr>
          <p:cNvPr id="5" name="Picture 4" descr="A green and black diamond&#10;&#10;AI-generated content may be incorrect.">
            <a:extLst>
              <a:ext uri="{FF2B5EF4-FFF2-40B4-BE49-F238E27FC236}">
                <a16:creationId xmlns:a16="http://schemas.microsoft.com/office/drawing/2014/main" id="{F5A46BAD-B2B1-B113-8190-0E90D71434A2}"/>
              </a:ext>
            </a:extLst>
          </p:cNvPr>
          <p:cNvPicPr>
            <a:picLocks noChangeAspect="1"/>
          </p:cNvPicPr>
          <p:nvPr/>
        </p:nvPicPr>
        <p:blipFill>
          <a:blip r:embed="rId3"/>
          <a:stretch>
            <a:fillRect/>
          </a:stretch>
        </p:blipFill>
        <p:spPr>
          <a:xfrm>
            <a:off x="-1076" y="406348"/>
            <a:ext cx="837893" cy="1547045"/>
          </a:xfrm>
          <a:prstGeom prst="rect">
            <a:avLst/>
          </a:prstGeom>
        </p:spPr>
      </p:pic>
      <p:sp>
        <p:nvSpPr>
          <p:cNvPr id="7" name="TextBox 6">
            <a:extLst>
              <a:ext uri="{FF2B5EF4-FFF2-40B4-BE49-F238E27FC236}">
                <a16:creationId xmlns:a16="http://schemas.microsoft.com/office/drawing/2014/main" id="{CB8077E2-B745-35EA-5B4D-5333E895B9CC}"/>
              </a:ext>
            </a:extLst>
          </p:cNvPr>
          <p:cNvSpPr txBox="1"/>
          <p:nvPr/>
        </p:nvSpPr>
        <p:spPr>
          <a:xfrm>
            <a:off x="5300185" y="1180906"/>
            <a:ext cx="4734127" cy="25453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solidFill>
                  <a:schemeClr val="accent1"/>
                </a:solidFill>
                <a:latin typeface="Modern No. 20"/>
              </a:rPr>
              <a:t>New Findings:</a:t>
            </a:r>
            <a:endParaRPr lang="en-US">
              <a:solidFill>
                <a:schemeClr val="accent1"/>
              </a:solidFill>
              <a:latin typeface="Modern No. 20"/>
            </a:endParaRPr>
          </a:p>
          <a:p>
            <a:pPr marL="285750" indent="-285750">
              <a:lnSpc>
                <a:spcPct val="150000"/>
              </a:lnSpc>
              <a:buFont typeface="Arial"/>
              <a:buChar char="•"/>
            </a:pPr>
            <a:r>
              <a:rPr lang="en-US">
                <a:solidFill>
                  <a:schemeClr val="accent1"/>
                </a:solidFill>
                <a:latin typeface="Modern No. 20"/>
                <a:cs typeface="Segoe UI"/>
              </a:rPr>
              <a:t>Increasing confusion (oriented to person only)</a:t>
            </a:r>
            <a:endParaRPr lang="en-US">
              <a:solidFill>
                <a:schemeClr val="accent1"/>
              </a:solidFill>
              <a:latin typeface="Modern No. 20"/>
            </a:endParaRPr>
          </a:p>
          <a:p>
            <a:pPr marL="285750" indent="-285750">
              <a:lnSpc>
                <a:spcPct val="150000"/>
              </a:lnSpc>
              <a:buFont typeface="Arial"/>
              <a:buChar char="•"/>
            </a:pPr>
            <a:r>
              <a:rPr lang="en-US">
                <a:solidFill>
                  <a:schemeClr val="accent1"/>
                </a:solidFill>
                <a:latin typeface="Modern No. 20"/>
                <a:cs typeface="Segoe UI"/>
              </a:rPr>
              <a:t>Diaphoretic, pale</a:t>
            </a:r>
            <a:endParaRPr lang="en-US">
              <a:solidFill>
                <a:schemeClr val="accent1"/>
              </a:solidFill>
              <a:latin typeface="Modern No. 20"/>
            </a:endParaRPr>
          </a:p>
          <a:p>
            <a:pPr marL="285750" indent="-285750">
              <a:lnSpc>
                <a:spcPct val="150000"/>
              </a:lnSpc>
              <a:buFont typeface="Arial"/>
              <a:buChar char="•"/>
            </a:pPr>
            <a:r>
              <a:rPr lang="en-US">
                <a:solidFill>
                  <a:schemeClr val="accent1"/>
                </a:solidFill>
                <a:latin typeface="Modern No. 20"/>
                <a:cs typeface="Segoe UI"/>
              </a:rPr>
              <a:t>Increased abdominal pain</a:t>
            </a:r>
            <a:endParaRPr lang="en-US">
              <a:solidFill>
                <a:schemeClr val="accent1"/>
              </a:solidFill>
              <a:latin typeface="Modern No. 20"/>
            </a:endParaRPr>
          </a:p>
          <a:p>
            <a:pPr marL="285750" indent="-285750">
              <a:lnSpc>
                <a:spcPct val="150000"/>
              </a:lnSpc>
              <a:buFont typeface="Arial"/>
              <a:buChar char="•"/>
            </a:pPr>
            <a:r>
              <a:rPr lang="en-US">
                <a:solidFill>
                  <a:schemeClr val="accent1"/>
                </a:solidFill>
                <a:latin typeface="Modern No. 20"/>
                <a:cs typeface="Segoe UI"/>
              </a:rPr>
              <a:t>Incision now with purulent drainage</a:t>
            </a:r>
            <a:endParaRPr lang="en-US">
              <a:solidFill>
                <a:schemeClr val="accent1"/>
              </a:solidFill>
              <a:latin typeface="Modern No. 20"/>
            </a:endParaRPr>
          </a:p>
          <a:p>
            <a:pPr algn="l">
              <a:lnSpc>
                <a:spcPct val="150000"/>
              </a:lnSpc>
            </a:pPr>
            <a:endParaRPr lang="en-US" dirty="0"/>
          </a:p>
        </p:txBody>
      </p:sp>
    </p:spTree>
    <p:extLst>
      <p:ext uri="{BB962C8B-B14F-4D97-AF65-F5344CB8AC3E}">
        <p14:creationId xmlns:p14="http://schemas.microsoft.com/office/powerpoint/2010/main" val="400004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8AAF6-3BC6-A0C9-63ED-AE8473C6E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E4463-2DA6-CB66-EE07-4294A6A429F3}"/>
              </a:ext>
            </a:extLst>
          </p:cNvPr>
          <p:cNvSpPr>
            <a:spLocks noGrp="1"/>
          </p:cNvSpPr>
          <p:nvPr>
            <p:ph type="title"/>
          </p:nvPr>
        </p:nvSpPr>
        <p:spPr>
          <a:xfrm>
            <a:off x="1117600" y="401397"/>
            <a:ext cx="8046000" cy="992400"/>
          </a:xfrm>
        </p:spPr>
        <p:txBody>
          <a:bodyPr/>
          <a:lstStyle/>
          <a:p>
            <a:r>
              <a:rPr lang="en-US" sz="4000">
                <a:solidFill>
                  <a:schemeClr val="accent1"/>
                </a:solidFill>
                <a:latin typeface="Modern No. 20"/>
              </a:rPr>
              <a:t>What</a:t>
            </a:r>
            <a:r>
              <a:rPr lang="en-US" sz="4000" dirty="0">
                <a:solidFill>
                  <a:schemeClr val="accent1"/>
                </a:solidFill>
                <a:latin typeface="Modern No. 20"/>
              </a:rPr>
              <a:t> Orders Might you Anticipate?</a:t>
            </a:r>
            <a:endParaRPr lang="en-US" dirty="0">
              <a:solidFill>
                <a:schemeClr val="accent1"/>
              </a:solidFill>
            </a:endParaRPr>
          </a:p>
        </p:txBody>
      </p:sp>
      <p:sp>
        <p:nvSpPr>
          <p:cNvPr id="3" name="Text Placeholder 2">
            <a:extLst>
              <a:ext uri="{FF2B5EF4-FFF2-40B4-BE49-F238E27FC236}">
                <a16:creationId xmlns:a16="http://schemas.microsoft.com/office/drawing/2014/main" id="{3429968B-4B7D-AC6C-0C17-C4BBF1D0B6BC}"/>
              </a:ext>
            </a:extLst>
          </p:cNvPr>
          <p:cNvSpPr>
            <a:spLocks noGrp="1"/>
          </p:cNvSpPr>
          <p:nvPr>
            <p:ph type="body" idx="1"/>
          </p:nvPr>
        </p:nvSpPr>
        <p:spPr>
          <a:xfrm>
            <a:off x="1117600" y="1397000"/>
            <a:ext cx="8047129" cy="4064000"/>
          </a:xfrm>
        </p:spPr>
        <p:txBody>
          <a:bodyPr spcFirstLastPara="1" vert="horz" lIns="91440" tIns="45720" rIns="91440" bIns="45720" rtlCol="0" anchor="t">
            <a:noAutofit/>
          </a:bodyPr>
          <a:lstStyle/>
          <a:p>
            <a:pPr marL="285750" indent="-285750">
              <a:buFont typeface="Arial"/>
              <a:buChar char="•"/>
            </a:pPr>
            <a:r>
              <a:rPr lang="en-US" sz="2400">
                <a:latin typeface="Modern No. 20"/>
                <a:cs typeface="Segoe UI"/>
              </a:rPr>
              <a:t>IV fluids (NS bolus followed by maintenance)</a:t>
            </a:r>
            <a:endParaRPr lang="en-US" sz="2400">
              <a:latin typeface="Modern No. 20"/>
            </a:endParaRPr>
          </a:p>
          <a:p>
            <a:pPr marL="285750" indent="-285750">
              <a:buFont typeface="Arial"/>
              <a:buChar char="•"/>
            </a:pPr>
            <a:r>
              <a:rPr lang="en-US" sz="2400">
                <a:latin typeface="Modern No. 20"/>
                <a:cs typeface="Segoe UI"/>
              </a:rPr>
              <a:t>IV antibiotics </a:t>
            </a:r>
            <a:endParaRPr lang="en-US" sz="2400">
              <a:latin typeface="Modern No. 20"/>
            </a:endParaRPr>
          </a:p>
          <a:p>
            <a:pPr marL="285750" indent="-285750">
              <a:buFont typeface="Arial"/>
              <a:buChar char="•"/>
            </a:pPr>
            <a:r>
              <a:rPr lang="en-US" sz="2400">
                <a:latin typeface="Modern No. 20"/>
                <a:cs typeface="Segoe UI"/>
              </a:rPr>
              <a:t>Blood cultures x 2 (prior to antibiotics if possible)</a:t>
            </a:r>
          </a:p>
          <a:p>
            <a:pPr marL="285750" indent="-285750">
              <a:buFont typeface="Arial"/>
              <a:buChar char="•"/>
            </a:pPr>
            <a:r>
              <a:rPr lang="en-US" sz="2400">
                <a:latin typeface="Modern No. 20"/>
                <a:cs typeface="Segoe UI"/>
              </a:rPr>
              <a:t>Strict intake &amp; output monitoring</a:t>
            </a:r>
            <a:endParaRPr lang="en-US" sz="2400">
              <a:latin typeface="Modern No. 20"/>
            </a:endParaRPr>
          </a:p>
          <a:p>
            <a:pPr marL="285750" indent="-285750">
              <a:buFont typeface="Arial"/>
              <a:buChar char="•"/>
            </a:pPr>
            <a:r>
              <a:rPr lang="en-US" sz="2400">
                <a:latin typeface="Modern No. 20"/>
                <a:cs typeface="Segoe UI"/>
              </a:rPr>
              <a:t>Vital signs as ordered</a:t>
            </a:r>
          </a:p>
          <a:p>
            <a:pPr marL="285750" indent="-285750">
              <a:buFont typeface="Arial"/>
              <a:buChar char="•"/>
            </a:pPr>
            <a:r>
              <a:rPr lang="en-US" sz="2400">
                <a:latin typeface="Modern No. 20"/>
                <a:cs typeface="Segoe UI"/>
              </a:rPr>
              <a:t>CBC with differential</a:t>
            </a:r>
          </a:p>
          <a:p>
            <a:pPr marL="285750" indent="-285750">
              <a:buFont typeface="Arial"/>
              <a:buChar char="•"/>
            </a:pPr>
            <a:r>
              <a:rPr lang="en-US" sz="2400">
                <a:latin typeface="Modern No. 20"/>
                <a:cs typeface="Segoe UI"/>
              </a:rPr>
              <a:t>Lactate level (repeat if elevated)</a:t>
            </a:r>
          </a:p>
          <a:p>
            <a:pPr marL="285750" indent="-285750">
              <a:buFont typeface="Arial"/>
              <a:buChar char="•"/>
            </a:pPr>
            <a:r>
              <a:rPr lang="en-US" sz="2400">
                <a:latin typeface="Modern No. 20"/>
                <a:cs typeface="Segoe UI"/>
              </a:rPr>
              <a:t>CRP </a:t>
            </a:r>
          </a:p>
          <a:p>
            <a:pPr marL="285750" indent="-285750">
              <a:buFont typeface="Arial"/>
              <a:buChar char="•"/>
            </a:pPr>
            <a:r>
              <a:rPr lang="en-US" sz="2400">
                <a:latin typeface="Modern No. 20"/>
                <a:cs typeface="Segoe UI"/>
              </a:rPr>
              <a:t>Wound culture</a:t>
            </a:r>
          </a:p>
          <a:p>
            <a:pPr marL="285750" indent="-285750">
              <a:buFont typeface="Arial"/>
              <a:buChar char="•"/>
            </a:pPr>
            <a:r>
              <a:rPr lang="en-US" sz="2400" dirty="0">
                <a:latin typeface="Modern No. 20"/>
                <a:cs typeface="Segoe UI"/>
              </a:rPr>
              <a:t>Possible imaging (CT abdomen)</a:t>
            </a:r>
            <a:endParaRPr lang="en-US" sz="2400">
              <a:latin typeface="Modern No. 20"/>
            </a:endParaRPr>
          </a:p>
          <a:p>
            <a:pPr marL="285750" indent="-285750">
              <a:buFont typeface="Arial"/>
              <a:buChar char="•"/>
            </a:pPr>
            <a:r>
              <a:rPr lang="en-US" sz="2400">
                <a:latin typeface="Modern No. 20"/>
                <a:cs typeface="Segoe UI"/>
              </a:rPr>
              <a:t>*Interventions will be targeted at the suspected source of infection*</a:t>
            </a:r>
            <a:endParaRPr lang="en-US" sz="2400" dirty="0">
              <a:latin typeface="Modern No. 20"/>
              <a:cs typeface="Segoe UI"/>
            </a:endParaRPr>
          </a:p>
          <a:p>
            <a:pPr marL="285750" indent="-285750">
              <a:buFont typeface="Arial"/>
              <a:buChar char="•"/>
            </a:pPr>
            <a:endParaRPr lang="en-US" sz="2400" dirty="0">
              <a:latin typeface="Modern No. 20"/>
              <a:cs typeface="Segoe UI"/>
            </a:endParaRPr>
          </a:p>
          <a:p>
            <a:pPr marL="151765"/>
            <a:endParaRPr lang="en-US" dirty="0"/>
          </a:p>
        </p:txBody>
      </p:sp>
      <p:pic>
        <p:nvPicPr>
          <p:cNvPr id="5" name="Picture 4" descr="A green and black diamond&#10;&#10;AI-generated content may be incorrect.">
            <a:extLst>
              <a:ext uri="{FF2B5EF4-FFF2-40B4-BE49-F238E27FC236}">
                <a16:creationId xmlns:a16="http://schemas.microsoft.com/office/drawing/2014/main" id="{184CD84F-256D-E2B7-B944-4A668D058B61}"/>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98430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29BD61-8203-1EB6-66DF-2ED100F2DAC6}"/>
            </a:ext>
          </a:extLst>
        </p:cNvPr>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493086E5-B880-346C-0B1A-794F5E89E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2A3CF816-FE32-8B8F-0DE2-B8CDC2558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3605C41-D3B5-145C-A654-5E6C30BBBFA5}"/>
              </a:ext>
            </a:extLst>
          </p:cNvPr>
          <p:cNvSpPr txBox="1">
            <a:spLocks/>
          </p:cNvSpPr>
          <p:nvPr/>
        </p:nvSpPr>
        <p:spPr>
          <a:xfrm>
            <a:off x="6643752" y="341087"/>
            <a:ext cx="4156512" cy="1708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a:solidFill>
                  <a:schemeClr val="accent1"/>
                </a:solidFill>
                <a:latin typeface="Modern No. 20"/>
              </a:rPr>
              <a:t>Initial Investigations Reveal</a:t>
            </a:r>
          </a:p>
        </p:txBody>
      </p:sp>
      <p:pic>
        <p:nvPicPr>
          <p:cNvPr id="26" name="Picture 25" descr="A row of samples for medical testing">
            <a:extLst>
              <a:ext uri="{FF2B5EF4-FFF2-40B4-BE49-F238E27FC236}">
                <a16:creationId xmlns:a16="http://schemas.microsoft.com/office/drawing/2014/main" id="{BE95A6B9-E22C-C760-355D-CB8207159CC0}"/>
              </a:ext>
            </a:extLst>
          </p:cNvPr>
          <p:cNvPicPr>
            <a:picLocks noChangeAspect="1"/>
          </p:cNvPicPr>
          <p:nvPr/>
        </p:nvPicPr>
        <p:blipFill>
          <a:blip r:embed="rId3"/>
          <a:srcRect l="33332" r="3" b="3"/>
          <a:stretch>
            <a:fillRect/>
          </a:stretch>
        </p:blipFill>
        <p:spPr>
          <a:xfrm>
            <a:off x="-1" y="-2"/>
            <a:ext cx="6096001" cy="6858002"/>
          </a:xfrm>
          <a:prstGeom prst="rect">
            <a:avLst/>
          </a:prstGeom>
        </p:spPr>
      </p:pic>
      <p:sp>
        <p:nvSpPr>
          <p:cNvPr id="2" name="TextBox 1">
            <a:extLst>
              <a:ext uri="{FF2B5EF4-FFF2-40B4-BE49-F238E27FC236}">
                <a16:creationId xmlns:a16="http://schemas.microsoft.com/office/drawing/2014/main" id="{6AA2EF99-8D6D-4FB0-D570-D5E1BB99D32B}"/>
              </a:ext>
            </a:extLst>
          </p:cNvPr>
          <p:cNvSpPr txBox="1"/>
          <p:nvPr/>
        </p:nvSpPr>
        <p:spPr>
          <a:xfrm>
            <a:off x="6379029" y="2296886"/>
            <a:ext cx="515983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b="1" baseline="0" dirty="0">
                <a:solidFill>
                  <a:srgbClr val="156082"/>
                </a:solidFill>
                <a:latin typeface="Modern No. 20"/>
                <a:ea typeface="Arial"/>
                <a:cs typeface="Arial"/>
              </a:rPr>
              <a:t>Urinalysis:</a:t>
            </a:r>
            <a:r>
              <a:rPr lang="en-US" sz="2400" baseline="0" dirty="0">
                <a:solidFill>
                  <a:srgbClr val="156082"/>
                </a:solidFill>
                <a:latin typeface="Modern No. 20"/>
                <a:ea typeface="Arial"/>
                <a:cs typeface="Arial"/>
              </a:rPr>
              <a:t> Positive leukocytes, </a:t>
            </a:r>
            <a:r>
              <a:rPr lang="en-US" sz="2400" baseline="0">
                <a:solidFill>
                  <a:srgbClr val="156082"/>
                </a:solidFill>
                <a:latin typeface="Modern No. 20"/>
                <a:ea typeface="Arial"/>
                <a:cs typeface="Arial"/>
              </a:rPr>
              <a:t>nitrites,</a:t>
            </a:r>
            <a:r>
              <a:rPr lang="en-US" sz="2400">
                <a:solidFill>
                  <a:srgbClr val="156082"/>
                </a:solidFill>
                <a:latin typeface="Modern No. 20"/>
                <a:ea typeface="Arial"/>
                <a:cs typeface="Arial"/>
              </a:rPr>
              <a:t> </a:t>
            </a:r>
            <a:r>
              <a:rPr lang="en-US" sz="2400" baseline="0">
                <a:solidFill>
                  <a:srgbClr val="156082"/>
                </a:solidFill>
                <a:latin typeface="Modern No. 20"/>
                <a:ea typeface="Arial"/>
                <a:cs typeface="Arial"/>
              </a:rPr>
              <a:t>bacteria</a:t>
            </a:r>
            <a:r>
              <a:rPr lang="en-US" sz="2400" baseline="0" dirty="0">
                <a:latin typeface="Modern No. 20"/>
                <a:ea typeface="Arial"/>
                <a:cs typeface="Arial"/>
              </a:rPr>
              <a:t>​</a:t>
            </a:r>
            <a:r>
              <a:rPr lang="en-US" sz="2400" dirty="0">
                <a:latin typeface="Modern No. 20"/>
                <a:ea typeface="Arial"/>
                <a:cs typeface="Arial"/>
              </a:rPr>
              <a:t>​</a:t>
            </a:r>
          </a:p>
          <a:p>
            <a:pPr marL="285750" lvl="0" indent="-285750" rtl="0">
              <a:buFont typeface="Arial,Sans-Serif"/>
              <a:buChar char="•"/>
            </a:pPr>
            <a:r>
              <a:rPr lang="en-US" sz="2400" b="1" baseline="0">
                <a:solidFill>
                  <a:srgbClr val="156082"/>
                </a:solidFill>
                <a:latin typeface="Modern No. 20"/>
                <a:ea typeface="Arial"/>
                <a:cs typeface="Arial"/>
              </a:rPr>
              <a:t>Urine </a:t>
            </a:r>
            <a:r>
              <a:rPr lang="en-US" sz="2400" b="1">
                <a:solidFill>
                  <a:srgbClr val="156082"/>
                </a:solidFill>
                <a:latin typeface="Modern No. 20"/>
                <a:ea typeface="Arial"/>
                <a:cs typeface="Arial"/>
              </a:rPr>
              <a:t>Culture</a:t>
            </a:r>
            <a:r>
              <a:rPr lang="en-US" sz="2400" baseline="0">
                <a:solidFill>
                  <a:srgbClr val="156082"/>
                </a:solidFill>
                <a:latin typeface="Modern No. 20"/>
                <a:ea typeface="Arial"/>
                <a:cs typeface="Arial"/>
              </a:rPr>
              <a:t>: Pending</a:t>
            </a:r>
            <a:r>
              <a:rPr lang="en-US" sz="2400" baseline="0">
                <a:latin typeface="Modern No. 20"/>
                <a:ea typeface="Arial"/>
                <a:cs typeface="Arial"/>
              </a:rPr>
              <a:t>​</a:t>
            </a:r>
            <a:r>
              <a:rPr lang="en-US" sz="2400">
                <a:latin typeface="Modern No. 20"/>
                <a:ea typeface="Arial"/>
                <a:cs typeface="Arial"/>
              </a:rPr>
              <a:t>​</a:t>
            </a:r>
          </a:p>
          <a:p>
            <a:pPr marL="285750" lvl="0" indent="-285750" rtl="0">
              <a:buFont typeface="Arial,Sans-Serif"/>
              <a:buChar char="•"/>
            </a:pPr>
            <a:r>
              <a:rPr lang="en-US" sz="2400" b="1" baseline="0">
                <a:solidFill>
                  <a:srgbClr val="156082"/>
                </a:solidFill>
                <a:latin typeface="Modern No. 20"/>
                <a:ea typeface="Arial"/>
                <a:cs typeface="Arial"/>
              </a:rPr>
              <a:t>CBC:</a:t>
            </a:r>
            <a:r>
              <a:rPr lang="en-US" sz="2400" baseline="0">
                <a:solidFill>
                  <a:srgbClr val="156082"/>
                </a:solidFill>
                <a:latin typeface="Modern No. 20"/>
                <a:ea typeface="Arial"/>
                <a:cs typeface="Arial"/>
              </a:rPr>
              <a:t> ↑ WBC</a:t>
            </a:r>
            <a:r>
              <a:rPr lang="en-US" sz="2400" baseline="0">
                <a:latin typeface="Modern No. 20"/>
                <a:ea typeface="Arial"/>
                <a:cs typeface="Arial"/>
              </a:rPr>
              <a:t>​</a:t>
            </a:r>
            <a:r>
              <a:rPr lang="en-US" sz="2400">
                <a:latin typeface="Modern No. 20"/>
                <a:ea typeface="Arial"/>
                <a:cs typeface="Arial"/>
              </a:rPr>
              <a:t>​</a:t>
            </a:r>
          </a:p>
          <a:p>
            <a:pPr marL="285750" lvl="0" indent="-285750" rtl="0">
              <a:buFont typeface="Arial,Sans-Serif"/>
              <a:buChar char="•"/>
            </a:pPr>
            <a:r>
              <a:rPr lang="en-US" sz="2400" b="1" baseline="0">
                <a:solidFill>
                  <a:srgbClr val="156082"/>
                </a:solidFill>
                <a:latin typeface="Modern No. 20"/>
                <a:ea typeface="Arial"/>
                <a:cs typeface="Arial"/>
              </a:rPr>
              <a:t>Lactate:</a:t>
            </a:r>
            <a:r>
              <a:rPr lang="en-US" sz="2400" baseline="0">
                <a:solidFill>
                  <a:srgbClr val="156082"/>
                </a:solidFill>
                <a:latin typeface="Modern No. 20"/>
                <a:ea typeface="Arial"/>
                <a:cs typeface="Arial"/>
              </a:rPr>
              <a:t> Elevated</a:t>
            </a:r>
            <a:r>
              <a:rPr lang="en-US" sz="2400" baseline="0">
                <a:latin typeface="Modern No. 20"/>
                <a:ea typeface="Arial"/>
                <a:cs typeface="Arial"/>
              </a:rPr>
              <a:t>​</a:t>
            </a:r>
            <a:r>
              <a:rPr lang="en-US" sz="2400">
                <a:latin typeface="Modern No. 20"/>
                <a:ea typeface="Arial"/>
                <a:cs typeface="Arial"/>
              </a:rPr>
              <a:t>​</a:t>
            </a:r>
          </a:p>
          <a:p>
            <a:pPr marL="285750" lvl="0" indent="-285750" rtl="0">
              <a:buFont typeface="Arial,Sans-Serif"/>
              <a:buChar char="•"/>
            </a:pPr>
            <a:r>
              <a:rPr lang="en-US" sz="2400" b="1" baseline="0">
                <a:solidFill>
                  <a:srgbClr val="156082"/>
                </a:solidFill>
                <a:latin typeface="Modern No. 20"/>
                <a:ea typeface="Arial"/>
                <a:cs typeface="Arial"/>
              </a:rPr>
              <a:t>Blood </a:t>
            </a:r>
            <a:r>
              <a:rPr lang="en-US" sz="2400" b="1">
                <a:solidFill>
                  <a:srgbClr val="156082"/>
                </a:solidFill>
                <a:latin typeface="Modern No. 20"/>
                <a:ea typeface="Arial"/>
                <a:cs typeface="Arial"/>
              </a:rPr>
              <a:t>Cultures</a:t>
            </a:r>
            <a:r>
              <a:rPr lang="en-US" sz="2400" b="1" baseline="0">
                <a:solidFill>
                  <a:srgbClr val="156082"/>
                </a:solidFill>
                <a:latin typeface="Modern No. 20"/>
                <a:ea typeface="Arial"/>
                <a:cs typeface="Arial"/>
              </a:rPr>
              <a:t>:</a:t>
            </a:r>
            <a:r>
              <a:rPr lang="en-US" sz="2400" baseline="0">
                <a:solidFill>
                  <a:srgbClr val="156082"/>
                </a:solidFill>
                <a:latin typeface="Modern No. 20"/>
                <a:ea typeface="Arial"/>
                <a:cs typeface="Arial"/>
              </a:rPr>
              <a:t> Drawn pending results</a:t>
            </a:r>
            <a:r>
              <a:rPr lang="en-US" sz="2400" baseline="0">
                <a:latin typeface="Modern No. 20"/>
                <a:ea typeface="Arial"/>
                <a:cs typeface="Arial"/>
              </a:rPr>
              <a:t>​</a:t>
            </a:r>
            <a:r>
              <a:rPr lang="en-US" sz="2400">
                <a:latin typeface="Modern No. 20"/>
                <a:ea typeface="Arial"/>
                <a:cs typeface="Arial"/>
              </a:rPr>
              <a:t>​</a:t>
            </a:r>
          </a:p>
          <a:p>
            <a:pPr marL="285750" lvl="0" indent="-285750" rtl="0">
              <a:buFont typeface="Arial,Sans-Serif"/>
              <a:buChar char="•"/>
            </a:pPr>
            <a:r>
              <a:rPr lang="en-US" sz="2400" b="1" baseline="0">
                <a:solidFill>
                  <a:srgbClr val="156082"/>
                </a:solidFill>
                <a:latin typeface="Modern No. 20"/>
                <a:ea typeface="Arial"/>
                <a:cs typeface="Arial"/>
              </a:rPr>
              <a:t>Creatinine:</a:t>
            </a:r>
            <a:r>
              <a:rPr lang="en-US" sz="2400" baseline="0">
                <a:solidFill>
                  <a:srgbClr val="156082"/>
                </a:solidFill>
                <a:latin typeface="Modern No. 20"/>
                <a:ea typeface="Arial"/>
                <a:cs typeface="Arial"/>
              </a:rPr>
              <a:t> Elevated</a:t>
            </a:r>
            <a:r>
              <a:rPr lang="en-US" sz="2400" baseline="0">
                <a:latin typeface="Modern No. 20"/>
                <a:ea typeface="Arial"/>
                <a:cs typeface="Arial"/>
              </a:rPr>
              <a:t>​</a:t>
            </a:r>
            <a:r>
              <a:rPr lang="en-US" sz="2400">
                <a:latin typeface="Modern No. 20"/>
                <a:ea typeface="Arial"/>
                <a:cs typeface="Arial"/>
              </a:rPr>
              <a:t>​</a:t>
            </a:r>
          </a:p>
          <a:p>
            <a:pPr marL="285750" lvl="0" indent="-285750" rtl="0">
              <a:buFont typeface="Arial,Sans-Serif"/>
              <a:buChar char="•"/>
            </a:pPr>
            <a:r>
              <a:rPr lang="en-US" sz="2400" b="1" baseline="0">
                <a:solidFill>
                  <a:srgbClr val="156082"/>
                </a:solidFill>
                <a:latin typeface="Modern No. 20"/>
                <a:ea typeface="Arial"/>
                <a:cs typeface="Arial"/>
              </a:rPr>
              <a:t>CRP:</a:t>
            </a:r>
            <a:r>
              <a:rPr lang="en-US" sz="2400" baseline="0">
                <a:solidFill>
                  <a:srgbClr val="156082"/>
                </a:solidFill>
                <a:latin typeface="Modern No. 20"/>
                <a:ea typeface="Arial"/>
                <a:cs typeface="Arial"/>
              </a:rPr>
              <a:t> Elevated</a:t>
            </a:r>
          </a:p>
          <a:p>
            <a:pPr algn="ctr"/>
            <a:endParaRPr lang="en-US"/>
          </a:p>
        </p:txBody>
      </p:sp>
    </p:spTree>
    <p:extLst>
      <p:ext uri="{BB962C8B-B14F-4D97-AF65-F5344CB8AC3E}">
        <p14:creationId xmlns:p14="http://schemas.microsoft.com/office/powerpoint/2010/main" val="3461251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378D-D0C0-BEE2-0C0B-51557D4267D1}"/>
              </a:ext>
            </a:extLst>
          </p:cNvPr>
          <p:cNvSpPr>
            <a:spLocks noGrp="1"/>
          </p:cNvSpPr>
          <p:nvPr>
            <p:ph type="title"/>
          </p:nvPr>
        </p:nvSpPr>
        <p:spPr/>
        <p:txBody>
          <a:bodyPr/>
          <a:lstStyle/>
          <a:p>
            <a:r>
              <a:rPr lang="en-US" sz="4000">
                <a:solidFill>
                  <a:schemeClr val="accent1"/>
                </a:solidFill>
                <a:latin typeface="Modern No. 20"/>
              </a:rPr>
              <a:t>Sepsis Screening Tools</a:t>
            </a:r>
          </a:p>
        </p:txBody>
      </p:sp>
      <p:sp>
        <p:nvSpPr>
          <p:cNvPr id="3" name="Text Placeholder 2">
            <a:extLst>
              <a:ext uri="{FF2B5EF4-FFF2-40B4-BE49-F238E27FC236}">
                <a16:creationId xmlns:a16="http://schemas.microsoft.com/office/drawing/2014/main" id="{CA23B5C8-8763-51A6-0F8A-4C5C6338BA73}"/>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latin typeface="Modern No. 20"/>
                <a:ea typeface="+mn-lt"/>
                <a:cs typeface="+mn-lt"/>
              </a:rPr>
              <a:t>Adult Suspect Sepsis Guidelines Algorithm</a:t>
            </a:r>
          </a:p>
          <a:p>
            <a:pPr marL="494665" indent="-342900">
              <a:buFont typeface="Arial"/>
              <a:buChar char="•"/>
            </a:pPr>
            <a:r>
              <a:rPr lang="en-US" sz="2400">
                <a:latin typeface="Modern No. 20"/>
                <a:ea typeface="+mn-lt"/>
                <a:cs typeface="+mn-lt"/>
              </a:rPr>
              <a:t>Health PEI – Emergency Departments and Collaborative Emergency Centers</a:t>
            </a:r>
            <a:endParaRPr lang="en-US" sz="2400" dirty="0">
              <a:latin typeface="Modern No. 20"/>
            </a:endParaRPr>
          </a:p>
          <a:p>
            <a:pPr marL="494665" indent="-342900">
              <a:buFont typeface="Arial"/>
              <a:buChar char="•"/>
            </a:pPr>
            <a:endParaRPr lang="en-US" sz="2400" dirty="0">
              <a:solidFill>
                <a:srgbClr val="156082"/>
              </a:solidFill>
              <a:latin typeface="Modern No. 20"/>
            </a:endParaRPr>
          </a:p>
          <a:p>
            <a:pPr marL="151765"/>
            <a:r>
              <a:rPr lang="en-US" sz="2400" dirty="0">
                <a:latin typeface="Modern No. 20"/>
              </a:rPr>
              <a:t>Canadian Triage and Acuity </a:t>
            </a:r>
            <a:r>
              <a:rPr lang="en-US" sz="2400">
                <a:latin typeface="Modern No. 20"/>
              </a:rPr>
              <a:t>Scale (CTAS) notes that SIRS criteria </a:t>
            </a:r>
            <a:r>
              <a:rPr lang="en-US" sz="2400" dirty="0">
                <a:latin typeface="Modern No. 20"/>
              </a:rPr>
              <a:t>screening is 97% sensitive to Sepsis. </a:t>
            </a:r>
          </a:p>
          <a:p>
            <a:pPr marL="151765"/>
            <a:endParaRPr lang="en-US" sz="2400" dirty="0">
              <a:latin typeface="Modern No. 20"/>
            </a:endParaRPr>
          </a:p>
          <a:p>
            <a:pPr marL="151765"/>
            <a:r>
              <a:rPr lang="en-US" sz="2400" dirty="0">
                <a:latin typeface="Modern No. 20"/>
              </a:rPr>
              <a:t>Surviving Sepsis </a:t>
            </a:r>
            <a:r>
              <a:rPr lang="en-US" sz="2400" dirty="0" err="1">
                <a:latin typeface="Modern No. 20"/>
              </a:rPr>
              <a:t>Campaigne</a:t>
            </a:r>
            <a:r>
              <a:rPr lang="en-US" sz="2400" dirty="0">
                <a:latin typeface="Modern No. 20"/>
              </a:rPr>
              <a:t> recommends this as a tool over </a:t>
            </a:r>
            <a:r>
              <a:rPr lang="en-US" sz="2400" dirty="0" err="1">
                <a:latin typeface="Modern No. 20"/>
              </a:rPr>
              <a:t>qSOFA</a:t>
            </a:r>
            <a:r>
              <a:rPr lang="en-US" sz="2400" dirty="0">
                <a:latin typeface="Modern No. 20"/>
              </a:rPr>
              <a:t> (Prescott et al., 2026).</a:t>
            </a:r>
          </a:p>
        </p:txBody>
      </p:sp>
      <p:pic>
        <p:nvPicPr>
          <p:cNvPr id="5" name="Picture 4" descr="A green and black diamond&#10;&#10;AI-generated content may be incorrect.">
            <a:extLst>
              <a:ext uri="{FF2B5EF4-FFF2-40B4-BE49-F238E27FC236}">
                <a16:creationId xmlns:a16="http://schemas.microsoft.com/office/drawing/2014/main" id="{13B6DAA2-2419-396C-EB0B-B4BE3FB56F29}"/>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276169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A2DDCF-CEDA-BFB2-3DF7-317687CD9CE8}"/>
              </a:ext>
            </a:extLst>
          </p:cNvPr>
          <p:cNvSpPr txBox="1"/>
          <p:nvPr/>
        </p:nvSpPr>
        <p:spPr>
          <a:xfrm>
            <a:off x="1389278" y="1233241"/>
            <a:ext cx="3240506" cy="40646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baseline="0">
                <a:solidFill>
                  <a:srgbClr val="FFFFFF"/>
                </a:solidFill>
                <a:latin typeface="+mj-lt"/>
                <a:ea typeface="+mj-ea"/>
                <a:cs typeface="+mj-cs"/>
              </a:rPr>
              <a:t>Golden Hour</a:t>
            </a:r>
            <a:r>
              <a:rPr lang="en-US" sz="4400" kern="1200">
                <a:solidFill>
                  <a:srgbClr val="FFFFFF"/>
                </a:solidFill>
                <a:latin typeface="+mj-lt"/>
                <a:ea typeface="+mj-ea"/>
                <a:cs typeface="+mj-cs"/>
              </a:rPr>
              <a:t>​</a:t>
            </a: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46" name="Freeform: Shape 4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04E5217-BDB1-6EA2-81E5-59D25289BE55}"/>
              </a:ext>
            </a:extLst>
          </p:cNvPr>
          <p:cNvSpPr txBox="1"/>
          <p:nvPr/>
        </p:nvSpPr>
        <p:spPr>
          <a:xfrm>
            <a:off x="6096000" y="820880"/>
            <a:ext cx="5257799" cy="48893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400" dirty="0">
              <a:solidFill>
                <a:schemeClr val="accent1"/>
              </a:solidFill>
              <a:highlight>
                <a:srgbClr val="FFFFFF"/>
              </a:highlight>
              <a:latin typeface="Modern No. 20"/>
            </a:endParaRPr>
          </a:p>
          <a:p>
            <a:pPr>
              <a:lnSpc>
                <a:spcPct val="90000"/>
              </a:lnSpc>
              <a:spcAft>
                <a:spcPts val="600"/>
              </a:spcAft>
            </a:pPr>
            <a:endParaRPr lang="en-US" sz="2400" dirty="0">
              <a:solidFill>
                <a:schemeClr val="accent1"/>
              </a:solidFill>
              <a:highlight>
                <a:srgbClr val="FFFFFF"/>
              </a:highlight>
              <a:latin typeface="Modern No. 20"/>
            </a:endParaRPr>
          </a:p>
          <a:p>
            <a:pPr>
              <a:lnSpc>
                <a:spcPct val="90000"/>
              </a:lnSpc>
              <a:spcAft>
                <a:spcPts val="600"/>
              </a:spcAft>
            </a:pPr>
            <a:endParaRPr lang="en-US" sz="2400" dirty="0">
              <a:solidFill>
                <a:schemeClr val="accent1"/>
              </a:solidFill>
              <a:highlight>
                <a:srgbClr val="FFFFFF"/>
              </a:highlight>
              <a:latin typeface="Modern No. 20"/>
            </a:endParaRPr>
          </a:p>
          <a:p>
            <a:pPr>
              <a:lnSpc>
                <a:spcPct val="90000"/>
              </a:lnSpc>
              <a:spcAft>
                <a:spcPts val="600"/>
              </a:spcAft>
            </a:pPr>
            <a:endParaRPr lang="en-US" sz="2400" dirty="0">
              <a:solidFill>
                <a:schemeClr val="accent1"/>
              </a:solidFill>
              <a:highlight>
                <a:srgbClr val="FFFFFF"/>
              </a:highlight>
              <a:latin typeface="Modern No. 20"/>
            </a:endParaRPr>
          </a:p>
          <a:p>
            <a:pPr>
              <a:lnSpc>
                <a:spcPct val="90000"/>
              </a:lnSpc>
              <a:spcAft>
                <a:spcPts val="600"/>
              </a:spcAft>
            </a:pPr>
            <a:r>
              <a:rPr lang="en-US" sz="2400" b="0" i="0" u="none" strike="noStrike" baseline="0">
                <a:solidFill>
                  <a:schemeClr val="accent1"/>
                </a:solidFill>
                <a:highlight>
                  <a:srgbClr val="FFFFFF"/>
                </a:highlight>
                <a:latin typeface="Modern No. 20"/>
              </a:rPr>
              <a:t>Sepsis is one of the leading causes of mortality, and </a:t>
            </a:r>
            <a:r>
              <a:rPr lang="en-US" sz="2400">
                <a:solidFill>
                  <a:schemeClr val="accent1"/>
                </a:solidFill>
                <a:highlight>
                  <a:srgbClr val="FFFFFF"/>
                </a:highlight>
                <a:latin typeface="Modern No. 20"/>
              </a:rPr>
              <a:t>early identification</a:t>
            </a:r>
            <a:r>
              <a:rPr lang="en-US" sz="2400" b="0" i="0" u="none" strike="noStrike" baseline="0">
                <a:solidFill>
                  <a:schemeClr val="accent1"/>
                </a:solidFill>
                <a:highlight>
                  <a:srgbClr val="FFFFFF"/>
                </a:highlight>
                <a:latin typeface="Modern No. 20"/>
              </a:rPr>
              <a:t> is the key for a good outcome.</a:t>
            </a:r>
            <a:endParaRPr lang="en-US" sz="2400">
              <a:solidFill>
                <a:schemeClr val="accent1"/>
              </a:solidFill>
              <a:latin typeface="Modern No. 20"/>
            </a:endParaRPr>
          </a:p>
          <a:p>
            <a:pPr indent="-228600">
              <a:lnSpc>
                <a:spcPct val="90000"/>
              </a:lnSpc>
              <a:spcAft>
                <a:spcPts val="600"/>
              </a:spcAft>
              <a:buFont typeface="Arial" panose="020B0604020202020204" pitchFamily="34" charset="0"/>
              <a:buChar char="•"/>
            </a:pPr>
            <a:endParaRPr lang="en-US"/>
          </a:p>
        </p:txBody>
      </p:sp>
      <p:sp>
        <p:nvSpPr>
          <p:cNvPr id="52" name="Freeform: Shape 5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464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6C354B61-E7BC-27E7-9820-F3C7A3B1D5DD}"/>
              </a:ext>
            </a:extLst>
          </p:cNvPr>
          <p:cNvGraphicFramePr>
            <a:graphicFrameLocks noGrp="1"/>
          </p:cNvGraphicFramePr>
          <p:nvPr>
            <p:extLst>
              <p:ext uri="{D42A27DB-BD31-4B8C-83A1-F6EECF244321}">
                <p14:modId xmlns:p14="http://schemas.microsoft.com/office/powerpoint/2010/main" val="3752261887"/>
              </p:ext>
            </p:extLst>
          </p:nvPr>
        </p:nvGraphicFramePr>
        <p:xfrm>
          <a:off x="972457" y="210456"/>
          <a:ext cx="10250648" cy="6438481"/>
        </p:xfrm>
        <a:graphic>
          <a:graphicData uri="http://schemas.openxmlformats.org/drawingml/2006/table">
            <a:tbl>
              <a:tblPr firstRow="1" bandRow="1">
                <a:tableStyleId>{5C22544A-7EE6-4342-B048-85BDC9FD1C3A}</a:tableStyleId>
              </a:tblPr>
              <a:tblGrid>
                <a:gridCol w="5125324">
                  <a:extLst>
                    <a:ext uri="{9D8B030D-6E8A-4147-A177-3AD203B41FA5}">
                      <a16:colId xmlns:a16="http://schemas.microsoft.com/office/drawing/2014/main" val="843064448"/>
                    </a:ext>
                  </a:extLst>
                </a:gridCol>
                <a:gridCol w="5125324">
                  <a:extLst>
                    <a:ext uri="{9D8B030D-6E8A-4147-A177-3AD203B41FA5}">
                      <a16:colId xmlns:a16="http://schemas.microsoft.com/office/drawing/2014/main" val="428858967"/>
                    </a:ext>
                  </a:extLst>
                </a:gridCol>
              </a:tblGrid>
              <a:tr h="756329">
                <a:tc>
                  <a:txBody>
                    <a:bodyPr/>
                    <a:lstStyle/>
                    <a:p>
                      <a:pPr lvl="0" algn="l">
                        <a:lnSpc>
                          <a:spcPct val="100000"/>
                        </a:lnSpc>
                        <a:spcBef>
                          <a:spcPts val="0"/>
                        </a:spcBef>
                        <a:spcAft>
                          <a:spcPts val="0"/>
                        </a:spcAft>
                        <a:buNone/>
                      </a:pPr>
                      <a:r>
                        <a:rPr lang="en-US" sz="3200" b="1" i="0" u="none" strike="noStrike" noProof="0">
                          <a:solidFill>
                            <a:srgbClr val="FFFFFF"/>
                          </a:solidFill>
                          <a:latin typeface="Modern No. 20"/>
                        </a:rPr>
                        <a:t>Early Changes</a:t>
                      </a:r>
                    </a:p>
                  </a:txBody>
                  <a:tcPr/>
                </a:tc>
                <a:tc>
                  <a:txBody>
                    <a:bodyPr/>
                    <a:lstStyle/>
                    <a:p>
                      <a:pPr lvl="0" algn="l">
                        <a:lnSpc>
                          <a:spcPct val="100000"/>
                        </a:lnSpc>
                        <a:spcBef>
                          <a:spcPts val="0"/>
                        </a:spcBef>
                        <a:spcAft>
                          <a:spcPts val="0"/>
                        </a:spcAft>
                        <a:buNone/>
                      </a:pPr>
                      <a:r>
                        <a:rPr lang="en-US" sz="3200" b="1" i="0" u="none" strike="noStrike" noProof="0">
                          <a:solidFill>
                            <a:srgbClr val="FFFFFF"/>
                          </a:solidFill>
                          <a:latin typeface="Modern No. 20"/>
                        </a:rPr>
                        <a:t>Late Changes</a:t>
                      </a:r>
                    </a:p>
                  </a:txBody>
                  <a:tcPr/>
                </a:tc>
                <a:extLst>
                  <a:ext uri="{0D108BD9-81ED-4DB2-BD59-A6C34878D82A}">
                    <a16:rowId xmlns:a16="http://schemas.microsoft.com/office/drawing/2014/main" val="2052467151"/>
                  </a:ext>
                </a:extLst>
              </a:tr>
              <a:tr h="989044">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Altered Level Of Consciousness</a:t>
                      </a:r>
                      <a:endParaRPr lang="en-US" sz="2400" b="0" i="0" u="none" strike="noStrike" noProof="0">
                        <a:solidFill>
                          <a:srgbClr val="000000"/>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Altered Level Of Consciousness/ Unresponsive</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3515299779"/>
                  </a:ext>
                </a:extLst>
              </a:tr>
              <a:tr h="543004">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 Heart Rate</a:t>
                      </a:r>
                      <a:endParaRPr lang="en-US" sz="2400" b="0" i="0" u="none" strike="noStrike" noProof="0">
                        <a:solidFill>
                          <a:srgbClr val="000000"/>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Hypotension</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684756068"/>
                  </a:ext>
                </a:extLst>
              </a:tr>
              <a:tr h="543004">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Bounding pulse</a:t>
                      </a:r>
                      <a:endParaRPr lang="en-US" sz="2400" b="0" i="0" u="none" strike="noStrike" noProof="0">
                        <a:solidFill>
                          <a:srgbClr val="000000"/>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Weak or thready pulses</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49954318"/>
                  </a:ext>
                </a:extLst>
              </a:tr>
              <a:tr h="989044">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Warm, flushed skin</a:t>
                      </a:r>
                      <a:endParaRPr lang="en-US" sz="2400" b="0" i="0" u="none" strike="noStrike" noProof="0">
                        <a:solidFill>
                          <a:srgbClr val="000000"/>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Cool, mottled, or cyanotic extremities </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3206095284"/>
                  </a:ext>
                </a:extLst>
              </a:tr>
              <a:tr h="989044">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Normal or Brisk capillary refill (&lt;/= 2 seconds)</a:t>
                      </a:r>
                      <a:endParaRPr lang="en-US" sz="2400" b="0" i="0" u="none" strike="noStrike" noProof="0">
                        <a:solidFill>
                          <a:srgbClr val="000000"/>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Delayed capillary refill (&gt;3 seconds)</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3423178873"/>
                  </a:ext>
                </a:extLst>
              </a:tr>
              <a:tr h="543004">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 Respiratory Rate</a:t>
                      </a:r>
                      <a:endParaRPr lang="en-US" sz="2400" b="0" i="0" u="none" strike="noStrike" noProof="0">
                        <a:solidFill>
                          <a:srgbClr val="000000"/>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Respiratory Distress/ Failure</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2695739777"/>
                  </a:ext>
                </a:extLst>
              </a:tr>
              <a:tr h="543004">
                <a:tc>
                  <a:txBody>
                    <a:bodyPr/>
                    <a:lstStyle/>
                    <a:p>
                      <a:pPr marL="285750" marR="0" lvl="0" indent="-285750" algn="l">
                        <a:lnSpc>
                          <a:spcPct val="90000"/>
                        </a:lnSpc>
                        <a:spcBef>
                          <a:spcPts val="800"/>
                        </a:spcBef>
                        <a:spcAft>
                          <a:spcPts val="0"/>
                        </a:spcAft>
                        <a:buClr>
                          <a:srgbClr val="000000"/>
                        </a:buClr>
                        <a:buFont typeface="Arial,Sans-Serif"/>
                        <a:buChar char="•"/>
                      </a:pPr>
                      <a:endParaRPr lang="en-US" sz="2400" b="0" i="0" u="none" strike="noStrike" noProof="0" dirty="0">
                        <a:solidFill>
                          <a:srgbClr val="156082"/>
                        </a:solidFill>
                        <a:latin typeface="Modern No. 20"/>
                      </a:endParaRPr>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 Urine output</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2437049075"/>
                  </a:ext>
                </a:extLst>
              </a:tr>
              <a:tr h="543004">
                <a:tc>
                  <a:txBody>
                    <a:bodyPr/>
                    <a:lstStyle/>
                    <a:p>
                      <a:pPr lvl="0">
                        <a:buNone/>
                      </a:pPr>
                      <a:endParaRPr lang="en-US" dirty="0"/>
                    </a:p>
                  </a:txBody>
                  <a:tcPr/>
                </a:tc>
                <a:tc>
                  <a:txBody>
                    <a:bodyPr/>
                    <a:lstStyle/>
                    <a:p>
                      <a:pPr marL="285750" marR="0" lvl="0" indent="-285750" algn="l">
                        <a:lnSpc>
                          <a:spcPct val="90000"/>
                        </a:lnSpc>
                        <a:spcBef>
                          <a:spcPts val="800"/>
                        </a:spcBef>
                        <a:spcAft>
                          <a:spcPts val="0"/>
                        </a:spcAft>
                        <a:buClr>
                          <a:srgbClr val="000000"/>
                        </a:buClr>
                        <a:buFont typeface="Arial,Sans-Serif"/>
                        <a:buChar char="•"/>
                      </a:pPr>
                      <a:r>
                        <a:rPr lang="en-US" sz="2400" b="0" i="0" u="none" strike="noStrike" noProof="0">
                          <a:solidFill>
                            <a:srgbClr val="156082"/>
                          </a:solidFill>
                          <a:latin typeface="Modern No. 20"/>
                        </a:rPr>
                        <a:t>Elevated Lactate </a:t>
                      </a:r>
                      <a:endParaRPr lang="en-US" sz="2400" b="0" i="0" u="none" strike="noStrike" noProof="0">
                        <a:solidFill>
                          <a:srgbClr val="000000"/>
                        </a:solidFill>
                        <a:latin typeface="Modern No. 20"/>
                      </a:endParaRPr>
                    </a:p>
                  </a:txBody>
                  <a:tcPr/>
                </a:tc>
                <a:extLst>
                  <a:ext uri="{0D108BD9-81ED-4DB2-BD59-A6C34878D82A}">
                    <a16:rowId xmlns:a16="http://schemas.microsoft.com/office/drawing/2014/main" val="1361802594"/>
                  </a:ext>
                </a:extLst>
              </a:tr>
            </a:tbl>
          </a:graphicData>
        </a:graphic>
      </p:graphicFrame>
    </p:spTree>
    <p:extLst>
      <p:ext uri="{BB962C8B-B14F-4D97-AF65-F5344CB8AC3E}">
        <p14:creationId xmlns:p14="http://schemas.microsoft.com/office/powerpoint/2010/main" val="1076320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D532D7E-22F1-D994-D0DD-1C881870D5CA}"/>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a:solidFill>
                  <a:schemeClr val="accent1"/>
                </a:solidFill>
                <a:latin typeface="Modern No. 20"/>
              </a:rPr>
              <a:t>Sepsis Cascade</a:t>
            </a:r>
          </a:p>
        </p:txBody>
      </p:sp>
      <p:sp>
        <p:nvSpPr>
          <p:cNvPr id="65" name="Freeform: Shape 6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459235FB-CD1F-7E9C-2942-534CC3C06FE7}"/>
              </a:ext>
            </a:extLst>
          </p:cNvPr>
          <p:cNvSpPr txBox="1"/>
          <p:nvPr/>
        </p:nvSpPr>
        <p:spPr>
          <a:xfrm>
            <a:off x="4129315" y="6447971"/>
            <a:ext cx="60960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aseline="0">
                <a:solidFill>
                  <a:srgbClr val="156082"/>
                </a:solidFill>
                <a:latin typeface="Modern No. 20"/>
              </a:rPr>
              <a:t>(Diepenbrock, 2016)</a:t>
            </a:r>
            <a:endParaRPr lang="en-US"/>
          </a:p>
          <a:p>
            <a:pPr algn="ctr">
              <a:spcAft>
                <a:spcPts val="600"/>
              </a:spcAft>
            </a:pPr>
            <a:endParaRPr lang="en-US"/>
          </a:p>
        </p:txBody>
      </p:sp>
      <p:sp>
        <p:nvSpPr>
          <p:cNvPr id="67" name="Oval 6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0" name="Content Placeholder 2">
            <a:extLst>
              <a:ext uri="{FF2B5EF4-FFF2-40B4-BE49-F238E27FC236}">
                <a16:creationId xmlns:a16="http://schemas.microsoft.com/office/drawing/2014/main" id="{FE592F54-A2B4-2043-F677-AE1D3CE3E615}"/>
              </a:ext>
            </a:extLst>
          </p:cNvPr>
          <p:cNvGraphicFramePr>
            <a:graphicFrameLocks noGrp="1"/>
          </p:cNvGraphicFramePr>
          <p:nvPr>
            <p:ph idx="1"/>
            <p:extLst>
              <p:ext uri="{D42A27DB-BD31-4B8C-83A1-F6EECF244321}">
                <p14:modId xmlns:p14="http://schemas.microsoft.com/office/powerpoint/2010/main" val="371259296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31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E0924-1B93-2B5D-6B0C-ACB9A18E377E}"/>
              </a:ext>
            </a:extLst>
          </p:cNvPr>
          <p:cNvSpPr>
            <a:spLocks noGrp="1"/>
          </p:cNvSpPr>
          <p:nvPr>
            <p:ph type="body" idx="1"/>
          </p:nvPr>
        </p:nvSpPr>
        <p:spPr>
          <a:xfrm>
            <a:off x="2717367" y="3005771"/>
            <a:ext cx="6757200" cy="845086"/>
          </a:xfrm>
        </p:spPr>
        <p:txBody>
          <a:bodyPr spcFirstLastPara="1" vert="horz" lIns="91440" tIns="45720" rIns="91440" bIns="45720" rtlCol="0" anchor="t">
            <a:noAutofit/>
          </a:bodyPr>
          <a:lstStyle/>
          <a:p>
            <a:pPr marL="608965" indent="-575310"/>
            <a:r>
              <a:rPr lang="en-US" sz="6000" b="1" i="0">
                <a:solidFill>
                  <a:schemeClr val="accent1"/>
                </a:solidFill>
              </a:rPr>
              <a:t>Case Study #1</a:t>
            </a:r>
          </a:p>
        </p:txBody>
      </p:sp>
      <p:sp>
        <p:nvSpPr>
          <p:cNvPr id="4" name="Rectangle 3">
            <a:extLst>
              <a:ext uri="{FF2B5EF4-FFF2-40B4-BE49-F238E27FC236}">
                <a16:creationId xmlns:a16="http://schemas.microsoft.com/office/drawing/2014/main" id="{19516FA3-48B7-EC3C-C611-E2A69EAC9749}"/>
              </a:ext>
            </a:extLst>
          </p:cNvPr>
          <p:cNvSpPr/>
          <p:nvPr/>
        </p:nvSpPr>
        <p:spPr>
          <a:xfrm>
            <a:off x="5384800" y="584200"/>
            <a:ext cx="1422400" cy="1219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73602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02373-A04D-12D1-9E5C-F5E6046CF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C1099-E088-F2C5-7764-BA7CC291C8AB}"/>
              </a:ext>
            </a:extLst>
          </p:cNvPr>
          <p:cNvSpPr>
            <a:spLocks noGrp="1"/>
          </p:cNvSpPr>
          <p:nvPr>
            <p:ph type="title"/>
          </p:nvPr>
        </p:nvSpPr>
        <p:spPr/>
        <p:txBody>
          <a:bodyPr/>
          <a:lstStyle/>
          <a:p>
            <a:r>
              <a:rPr lang="en-US" sz="4000">
                <a:solidFill>
                  <a:schemeClr val="accent1"/>
                </a:solidFill>
                <a:latin typeface="Modern No. 20"/>
              </a:rPr>
              <a:t>Septic Shock</a:t>
            </a:r>
          </a:p>
        </p:txBody>
      </p:sp>
      <p:sp>
        <p:nvSpPr>
          <p:cNvPr id="3" name="Text Placeholder 2">
            <a:extLst>
              <a:ext uri="{FF2B5EF4-FFF2-40B4-BE49-F238E27FC236}">
                <a16:creationId xmlns:a16="http://schemas.microsoft.com/office/drawing/2014/main" id="{99833477-38C9-E678-7F40-37F6BFBE4AA4}"/>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latin typeface="Modern No. 20"/>
              </a:rPr>
              <a:t>Septic Shock is defined as sepsis accompanied by </a:t>
            </a:r>
            <a:r>
              <a:rPr lang="en-US" sz="2400" dirty="0">
                <a:latin typeface="Modern No. 20"/>
              </a:rPr>
              <a:t>hypotension despite fluid </a:t>
            </a:r>
            <a:r>
              <a:rPr lang="en-US" sz="2400">
                <a:latin typeface="Modern No. 20"/>
              </a:rPr>
              <a:t>resuscitation</a:t>
            </a:r>
            <a:r>
              <a:rPr lang="en-US" sz="2400" dirty="0">
                <a:latin typeface="Modern No. 20"/>
              </a:rPr>
              <a:t> and inadequate tissue perfusion. </a:t>
            </a:r>
          </a:p>
        </p:txBody>
      </p:sp>
      <p:sp>
        <p:nvSpPr>
          <p:cNvPr id="5" name="TextBox 4">
            <a:extLst>
              <a:ext uri="{FF2B5EF4-FFF2-40B4-BE49-F238E27FC236}">
                <a16:creationId xmlns:a16="http://schemas.microsoft.com/office/drawing/2014/main" id="{3EB8CE98-ABD5-B3FA-A7EA-68DBC259AB3C}"/>
              </a:ext>
            </a:extLst>
          </p:cNvPr>
          <p:cNvSpPr txBox="1"/>
          <p:nvPr/>
        </p:nvSpPr>
        <p:spPr>
          <a:xfrm>
            <a:off x="8209472" y="6246962"/>
            <a:ext cx="188343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(Diepenbrock, 2016)</a:t>
            </a:r>
            <a:endParaRPr lang="en-US"/>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6D23F15C-CB45-C4C0-99BA-8410BBEE1EF4}"/>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2854739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7652A-E9D1-6D5C-529A-D82CE360D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7FE36-E5B3-4A79-FD41-FCEDC4CAC0DD}"/>
              </a:ext>
            </a:extLst>
          </p:cNvPr>
          <p:cNvSpPr>
            <a:spLocks noGrp="1"/>
          </p:cNvSpPr>
          <p:nvPr>
            <p:ph type="title"/>
          </p:nvPr>
        </p:nvSpPr>
        <p:spPr/>
        <p:txBody>
          <a:bodyPr/>
          <a:lstStyle/>
          <a:p>
            <a:r>
              <a:rPr lang="en-US" sz="4000">
                <a:solidFill>
                  <a:schemeClr val="accent1"/>
                </a:solidFill>
                <a:latin typeface="Modern No. 20"/>
              </a:rPr>
              <a:t>Clinical Manifestations of Septic Shock</a:t>
            </a:r>
            <a:endParaRPr lang="en-US" sz="4000" dirty="0">
              <a:solidFill>
                <a:schemeClr val="accent1"/>
              </a:solidFill>
              <a:latin typeface="Modern No. 20"/>
            </a:endParaRPr>
          </a:p>
        </p:txBody>
      </p:sp>
      <p:sp>
        <p:nvSpPr>
          <p:cNvPr id="3" name="Text Placeholder 2">
            <a:extLst>
              <a:ext uri="{FF2B5EF4-FFF2-40B4-BE49-F238E27FC236}">
                <a16:creationId xmlns:a16="http://schemas.microsoft.com/office/drawing/2014/main" id="{5BDB665C-2CE5-C694-038F-B27986E32C46}"/>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285750" indent="-285750">
              <a:buFont typeface="Arial,Sans-Serif"/>
              <a:buChar char="•"/>
            </a:pPr>
            <a:r>
              <a:rPr lang="en-US" sz="2400" dirty="0">
                <a:latin typeface="Modern No. 20"/>
                <a:cs typeface="Segoe UI"/>
              </a:rPr>
              <a:t>Increased </a:t>
            </a:r>
            <a:r>
              <a:rPr lang="en-US" sz="2400">
                <a:latin typeface="Modern No. 20"/>
                <a:cs typeface="Segoe UI"/>
              </a:rPr>
              <a:t>Heart Rate</a:t>
            </a:r>
          </a:p>
          <a:p>
            <a:pPr marL="285750" indent="-285750">
              <a:buFont typeface="Arial,Sans-Serif"/>
              <a:buChar char="•"/>
            </a:pPr>
            <a:r>
              <a:rPr lang="en-US" sz="2400">
                <a:latin typeface="Modern No. 20"/>
                <a:cs typeface="Segoe UI"/>
              </a:rPr>
              <a:t>Decreased Blood Pressure</a:t>
            </a:r>
          </a:p>
          <a:p>
            <a:pPr marL="285750" indent="-285750">
              <a:buFont typeface="Arial,Sans-Serif"/>
              <a:buChar char="•"/>
            </a:pPr>
            <a:r>
              <a:rPr lang="en-US" sz="2400">
                <a:latin typeface="Modern No. 20"/>
                <a:cs typeface="Segoe UI"/>
              </a:rPr>
              <a:t>Wide Pulse Pressure</a:t>
            </a:r>
          </a:p>
          <a:p>
            <a:pPr marL="285750" indent="-285750">
              <a:buFont typeface="Arial,Sans-Serif"/>
              <a:buChar char="•"/>
            </a:pPr>
            <a:r>
              <a:rPr lang="en-US" sz="2400">
                <a:latin typeface="Modern No. 20"/>
                <a:cs typeface="Segoe UI"/>
              </a:rPr>
              <a:t>Full, bounding pulse leading to weak thready pulse</a:t>
            </a:r>
          </a:p>
          <a:p>
            <a:pPr marL="285750" indent="-285750">
              <a:buFont typeface="Arial,Sans-Serif"/>
              <a:buChar char="•"/>
            </a:pPr>
            <a:r>
              <a:rPr lang="en-US" sz="2400">
                <a:latin typeface="Modern No. 20"/>
                <a:cs typeface="Segoe UI"/>
              </a:rPr>
              <a:t>Pink, warm, flushed skin leading to cool mottled skin</a:t>
            </a:r>
          </a:p>
          <a:p>
            <a:pPr marL="285750" indent="-285750">
              <a:buFont typeface="Arial,Sans-Serif"/>
              <a:buChar char="•"/>
            </a:pPr>
            <a:r>
              <a:rPr lang="en-US" sz="2400">
                <a:latin typeface="Modern No. 20"/>
                <a:cs typeface="Segoe UI"/>
              </a:rPr>
              <a:t>Increased Respiratory Rate (early) Decreased Respiratory Rate (late)</a:t>
            </a:r>
          </a:p>
          <a:p>
            <a:pPr marL="285750" indent="-285750">
              <a:buFont typeface="Arial,Sans-Serif"/>
              <a:buChar char="•"/>
            </a:pPr>
            <a:r>
              <a:rPr lang="en-US" sz="2400">
                <a:latin typeface="Modern No. 20"/>
                <a:cs typeface="Segoe UI"/>
              </a:rPr>
              <a:t>Crackles heard on lung auscultation</a:t>
            </a:r>
          </a:p>
          <a:p>
            <a:pPr marL="285750" indent="-285750">
              <a:buFont typeface="Arial,Sans-Serif"/>
              <a:buChar char="•"/>
            </a:pPr>
            <a:r>
              <a:rPr lang="en-US" sz="2400">
                <a:latin typeface="Modern No. 20"/>
                <a:cs typeface="Segoe UI"/>
              </a:rPr>
              <a:t>Decreased Urine Output</a:t>
            </a:r>
          </a:p>
          <a:p>
            <a:pPr marL="285750" indent="-285750">
              <a:buFont typeface="Arial,Sans-Serif"/>
              <a:buChar char="•"/>
            </a:pPr>
            <a:r>
              <a:rPr lang="en-US" sz="2400">
                <a:latin typeface="Modern No. 20"/>
                <a:cs typeface="Segoe UI"/>
              </a:rPr>
              <a:t>Elevated Temperature</a:t>
            </a:r>
            <a:endParaRPr lang="en-US" sz="2400" dirty="0">
              <a:latin typeface="Modern No. 20"/>
              <a:cs typeface="Segoe UI"/>
            </a:endParaRPr>
          </a:p>
          <a:p>
            <a:pPr marL="0"/>
            <a:endParaRPr lang="en-US" sz="1100" dirty="0">
              <a:latin typeface="Segoe UI"/>
              <a:cs typeface="Segoe UI"/>
            </a:endParaRPr>
          </a:p>
          <a:p>
            <a:pPr marL="285750" indent="-285750">
              <a:buFont typeface="Arial,Sans-Serif"/>
              <a:buChar char="•"/>
            </a:pPr>
            <a:endParaRPr lang="en-US" sz="1100" dirty="0">
              <a:latin typeface="Segoe UI"/>
              <a:cs typeface="Segoe UI"/>
            </a:endParaRPr>
          </a:p>
        </p:txBody>
      </p:sp>
      <p:pic>
        <p:nvPicPr>
          <p:cNvPr id="5" name="Picture 4" descr="A green and black diamond&#10;&#10;AI-generated content may be incorrect.">
            <a:extLst>
              <a:ext uri="{FF2B5EF4-FFF2-40B4-BE49-F238E27FC236}">
                <a16:creationId xmlns:a16="http://schemas.microsoft.com/office/drawing/2014/main" id="{D91326CE-9B01-52A0-57D3-3B14BE4C4C0D}"/>
              </a:ext>
            </a:extLst>
          </p:cNvPr>
          <p:cNvPicPr>
            <a:picLocks noChangeAspect="1"/>
          </p:cNvPicPr>
          <p:nvPr/>
        </p:nvPicPr>
        <p:blipFill>
          <a:blip r:embed="rId3"/>
          <a:stretch>
            <a:fillRect/>
          </a:stretch>
        </p:blipFill>
        <p:spPr>
          <a:xfrm>
            <a:off x="-1076" y="406348"/>
            <a:ext cx="837893" cy="1547045"/>
          </a:xfrm>
          <a:prstGeom prst="rect">
            <a:avLst/>
          </a:prstGeom>
        </p:spPr>
      </p:pic>
      <p:sp>
        <p:nvSpPr>
          <p:cNvPr id="4" name="TextBox 3">
            <a:extLst>
              <a:ext uri="{FF2B5EF4-FFF2-40B4-BE49-F238E27FC236}">
                <a16:creationId xmlns:a16="http://schemas.microsoft.com/office/drawing/2014/main" id="{7ECE0D9F-769B-23BC-B37D-3D1B699DF3B0}"/>
              </a:ext>
            </a:extLst>
          </p:cNvPr>
          <p:cNvSpPr txBox="1"/>
          <p:nvPr/>
        </p:nvSpPr>
        <p:spPr>
          <a:xfrm>
            <a:off x="8646954" y="6392242"/>
            <a:ext cx="176841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2529411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89689F-E75B-24CA-892A-7A283C35DD68}"/>
              </a:ext>
            </a:extLst>
          </p:cNvPr>
          <p:cNvSpPr txBox="1"/>
          <p:nvPr/>
        </p:nvSpPr>
        <p:spPr>
          <a:xfrm>
            <a:off x="1200392" y="597512"/>
            <a:ext cx="5801917" cy="22287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kern="1200" baseline="0">
                <a:solidFill>
                  <a:srgbClr val="156082"/>
                </a:solidFill>
                <a:latin typeface="Modern No. 20"/>
                <a:ea typeface="+mj-ea"/>
                <a:cs typeface="+mj-cs"/>
              </a:rPr>
              <a:t>Consequences of Delayed Recognition</a:t>
            </a:r>
            <a:endParaRPr lang="en-US" sz="4000" kern="1200">
              <a:solidFill>
                <a:srgbClr val="156082"/>
              </a:solidFill>
              <a:latin typeface="Modern No. 20"/>
              <a:ea typeface="+mj-ea"/>
              <a:cs typeface="+mj-cs"/>
            </a:endParaRPr>
          </a:p>
          <a:p>
            <a:pPr>
              <a:lnSpc>
                <a:spcPct val="90000"/>
              </a:lnSpc>
              <a:spcBef>
                <a:spcPct val="0"/>
              </a:spcBef>
              <a:spcAft>
                <a:spcPts val="600"/>
              </a:spcAft>
            </a:pPr>
            <a:endParaRPr lang="en-US" sz="4000" kern="1200">
              <a:solidFill>
                <a:srgbClr val="156082"/>
              </a:solidFill>
              <a:latin typeface="+mj-lt"/>
              <a:ea typeface="+mj-ea"/>
              <a:cs typeface="+mj-cs"/>
            </a:endParaRPr>
          </a:p>
        </p:txBody>
      </p:sp>
      <p:sp>
        <p:nvSpPr>
          <p:cNvPr id="3" name="TextBox 2">
            <a:extLst>
              <a:ext uri="{FF2B5EF4-FFF2-40B4-BE49-F238E27FC236}">
                <a16:creationId xmlns:a16="http://schemas.microsoft.com/office/drawing/2014/main" id="{FCA3D835-2484-C50D-0CF4-E50CC1178B4A}"/>
              </a:ext>
            </a:extLst>
          </p:cNvPr>
          <p:cNvSpPr txBox="1"/>
          <p:nvPr/>
        </p:nvSpPr>
        <p:spPr>
          <a:xfrm>
            <a:off x="1200393" y="2591587"/>
            <a:ext cx="5801917" cy="20570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baseline="0">
                <a:solidFill>
                  <a:schemeClr val="accent1"/>
                </a:solidFill>
                <a:highlight>
                  <a:srgbClr val="FFFFFF"/>
                </a:highlight>
                <a:latin typeface="Modern No. 20"/>
              </a:rPr>
              <a:t>The risk of dying of sepsis increases by as much as 8% every hour treatment is delayed.</a:t>
            </a: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a:lnSpc>
                <a:spcPct val="90000"/>
              </a:lnSpc>
              <a:spcAft>
                <a:spcPts val="600"/>
              </a:spcAft>
            </a:pPr>
            <a:r>
              <a:rPr lang="en-US" sz="2400" baseline="0" dirty="0">
                <a:solidFill>
                  <a:schemeClr val="accent1"/>
                </a:solidFill>
                <a:highlight>
                  <a:srgbClr val="FFFFFF"/>
                </a:highlight>
                <a:latin typeface="Modern No. 20"/>
              </a:rPr>
              <a:t>From the time you arrive on shift until lunch your </a:t>
            </a:r>
            <a:r>
              <a:rPr lang="en-US" sz="2400">
                <a:solidFill>
                  <a:schemeClr val="accent1"/>
                </a:solidFill>
                <a:highlight>
                  <a:srgbClr val="FFFFFF"/>
                </a:highlight>
                <a:latin typeface="Modern No. 20"/>
              </a:rPr>
              <a:t>patient's</a:t>
            </a:r>
            <a:r>
              <a:rPr lang="en-US" sz="2400" baseline="0" dirty="0">
                <a:solidFill>
                  <a:schemeClr val="accent1"/>
                </a:solidFill>
                <a:highlight>
                  <a:srgbClr val="FFFFFF"/>
                </a:highlight>
                <a:latin typeface="Modern No. 20"/>
              </a:rPr>
              <a:t> risk of dying from sepsis could increase by as much as 40% if left untreated. </a:t>
            </a:r>
          </a:p>
          <a:p>
            <a:pPr indent="-228600">
              <a:lnSpc>
                <a:spcPct val="90000"/>
              </a:lnSpc>
              <a:spcAft>
                <a:spcPts val="600"/>
              </a:spcAft>
              <a:buFont typeface="Arial" panose="020B0604020202020204" pitchFamily="34" charset="0"/>
              <a:buChar char="•"/>
            </a:pPr>
            <a:endParaRPr lang="en-US" sz="2000"/>
          </a:p>
        </p:txBody>
      </p:sp>
      <p:pic>
        <p:nvPicPr>
          <p:cNvPr id="9" name="Graphic 8" descr="Heart">
            <a:extLst>
              <a:ext uri="{FF2B5EF4-FFF2-40B4-BE49-F238E27FC236}">
                <a16:creationId xmlns:a16="http://schemas.microsoft.com/office/drawing/2014/main" id="{557175FF-EB37-48F1-B1E1-E343843B72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TextBox 3">
            <a:extLst>
              <a:ext uri="{FF2B5EF4-FFF2-40B4-BE49-F238E27FC236}">
                <a16:creationId xmlns:a16="http://schemas.microsoft.com/office/drawing/2014/main" id="{B5B793A9-8922-032C-519F-D7EDDAA79B7A}"/>
              </a:ext>
            </a:extLst>
          </p:cNvPr>
          <p:cNvSpPr txBox="1"/>
          <p:nvPr/>
        </p:nvSpPr>
        <p:spPr>
          <a:xfrm>
            <a:off x="4934857" y="642620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(Sepsis Canada, n.d.)</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2312241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286E-2D95-A7CF-B57F-05C2472F2656}"/>
              </a:ext>
            </a:extLst>
          </p:cNvPr>
          <p:cNvSpPr>
            <a:spLocks noGrp="1"/>
          </p:cNvSpPr>
          <p:nvPr>
            <p:ph type="title"/>
          </p:nvPr>
        </p:nvSpPr>
        <p:spPr/>
        <p:txBody>
          <a:bodyPr/>
          <a:lstStyle/>
          <a:p>
            <a:r>
              <a:rPr lang="en-US" sz="4000" dirty="0">
                <a:solidFill>
                  <a:schemeClr val="accent1"/>
                </a:solidFill>
                <a:latin typeface="Modern No. 20"/>
              </a:rPr>
              <a:t>People </a:t>
            </a:r>
            <a:r>
              <a:rPr lang="en-US" sz="4000">
                <a:solidFill>
                  <a:schemeClr val="accent1"/>
                </a:solidFill>
                <a:latin typeface="Modern No. 20"/>
              </a:rPr>
              <a:t>Who Survived Sepsis</a:t>
            </a:r>
            <a:endParaRPr lang="en-US">
              <a:solidFill>
                <a:schemeClr val="accent1"/>
              </a:solidFill>
              <a:latin typeface="Modern No. 20"/>
            </a:endParaRPr>
          </a:p>
        </p:txBody>
      </p:sp>
      <p:sp>
        <p:nvSpPr>
          <p:cNvPr id="3" name="Text Placeholder 2">
            <a:extLst>
              <a:ext uri="{FF2B5EF4-FFF2-40B4-BE49-F238E27FC236}">
                <a16:creationId xmlns:a16="http://schemas.microsoft.com/office/drawing/2014/main" id="{E630C10B-1083-4AE6-8D44-6509E20C0869}"/>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highlight>
                  <a:srgbClr val="FFFFFF"/>
                </a:highlight>
                <a:latin typeface="Modern No. 20"/>
              </a:rPr>
              <a:t>Many people who survive sepsis recover completely and their lives return to normal. </a:t>
            </a:r>
            <a:endParaRPr lang="en-US" sz="2400">
              <a:latin typeface="Modern No. 20"/>
            </a:endParaRPr>
          </a:p>
          <a:p>
            <a:pPr marL="151765"/>
            <a:endParaRPr lang="en-US" sz="2400" dirty="0">
              <a:highlight>
                <a:srgbClr val="FFFFFF"/>
              </a:highlight>
              <a:latin typeface="Modern No. 20"/>
            </a:endParaRPr>
          </a:p>
          <a:p>
            <a:pPr marL="151765"/>
            <a:r>
              <a:rPr lang="en-US" sz="2400">
                <a:highlight>
                  <a:srgbClr val="FFFFFF"/>
                </a:highlight>
                <a:latin typeface="Modern No. 20"/>
              </a:rPr>
              <a:t>However, sepsis survivors are at higher risk for getting sepsis again. </a:t>
            </a:r>
            <a:endParaRPr lang="en-US" sz="2400">
              <a:latin typeface="Modern No. 20"/>
            </a:endParaRPr>
          </a:p>
          <a:p>
            <a:pPr marL="151765"/>
            <a:endParaRPr lang="en-US" sz="2400" dirty="0">
              <a:highlight>
                <a:srgbClr val="FFFFFF"/>
              </a:highlight>
              <a:latin typeface="Modern No. 20"/>
            </a:endParaRPr>
          </a:p>
          <a:p>
            <a:pPr marL="151765"/>
            <a:endParaRPr lang="en-US" sz="2400" dirty="0">
              <a:highlight>
                <a:srgbClr val="FFFFFF"/>
              </a:highlight>
              <a:latin typeface="Modern No. 20"/>
            </a:endParaRPr>
          </a:p>
        </p:txBody>
      </p:sp>
      <p:sp>
        <p:nvSpPr>
          <p:cNvPr id="5" name="TextBox 4">
            <a:extLst>
              <a:ext uri="{FF2B5EF4-FFF2-40B4-BE49-F238E27FC236}">
                <a16:creationId xmlns:a16="http://schemas.microsoft.com/office/drawing/2014/main" id="{B9562C89-8F46-1640-4C3E-11DD52F10687}"/>
              </a:ext>
            </a:extLst>
          </p:cNvPr>
          <p:cNvSpPr txBox="1"/>
          <p:nvPr/>
        </p:nvSpPr>
        <p:spPr>
          <a:xfrm>
            <a:off x="7435645" y="6417655"/>
            <a:ext cx="308487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(Centers for Disease Control, n.d.)</a:t>
            </a:r>
            <a:endParaRPr lang="en-US"/>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E0715875-69F4-0DF5-FFD7-7FB0988FAE72}"/>
              </a:ext>
            </a:extLst>
          </p:cNvPr>
          <p:cNvPicPr>
            <a:picLocks noChangeAspect="1"/>
          </p:cNvPicPr>
          <p:nvPr/>
        </p:nvPicPr>
        <p:blipFill>
          <a:blip r:embed="rId2"/>
          <a:stretch>
            <a:fillRect/>
          </a:stretch>
        </p:blipFill>
        <p:spPr>
          <a:xfrm>
            <a:off x="-1076" y="406348"/>
            <a:ext cx="837893" cy="1547045"/>
          </a:xfrm>
          <a:prstGeom prst="rect">
            <a:avLst/>
          </a:prstGeom>
        </p:spPr>
      </p:pic>
    </p:spTree>
    <p:extLst>
      <p:ext uri="{BB962C8B-B14F-4D97-AF65-F5344CB8AC3E}">
        <p14:creationId xmlns:p14="http://schemas.microsoft.com/office/powerpoint/2010/main" val="2848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C281-9324-97AF-3F14-0483C511FC47}"/>
              </a:ext>
            </a:extLst>
          </p:cNvPr>
          <p:cNvSpPr>
            <a:spLocks noGrp="1"/>
          </p:cNvSpPr>
          <p:nvPr>
            <p:ph type="title"/>
          </p:nvPr>
        </p:nvSpPr>
        <p:spPr>
          <a:xfrm>
            <a:off x="1142181" y="2926872"/>
            <a:ext cx="8046000" cy="992400"/>
          </a:xfrm>
        </p:spPr>
        <p:txBody>
          <a:bodyPr/>
          <a:lstStyle/>
          <a:p>
            <a:pPr algn="ctr"/>
            <a:r>
              <a:rPr lang="en-US" sz="6000" dirty="0">
                <a:solidFill>
                  <a:schemeClr val="accent1"/>
                </a:solidFill>
                <a:latin typeface="Modern No. 20"/>
              </a:rPr>
              <a:t>Assessments of the Early Stages of </a:t>
            </a:r>
            <a:r>
              <a:rPr lang="en-US" sz="6000">
                <a:solidFill>
                  <a:schemeClr val="accent1"/>
                </a:solidFill>
                <a:latin typeface="Modern No. 20"/>
              </a:rPr>
              <a:t>Sepsis</a:t>
            </a:r>
            <a:endParaRPr lang="en-US" sz="6000" dirty="0">
              <a:solidFill>
                <a:schemeClr val="accent1"/>
              </a:solidFill>
            </a:endParaRPr>
          </a:p>
        </p:txBody>
      </p:sp>
      <p:pic>
        <p:nvPicPr>
          <p:cNvPr id="4" name="Picture 3" descr="A green and black diamond&#10;&#10;AI-generated content may be incorrect.">
            <a:extLst>
              <a:ext uri="{FF2B5EF4-FFF2-40B4-BE49-F238E27FC236}">
                <a16:creationId xmlns:a16="http://schemas.microsoft.com/office/drawing/2014/main" id="{BD2B91FC-80EA-4787-AAF5-7AE0BEFCB529}"/>
              </a:ext>
            </a:extLst>
          </p:cNvPr>
          <p:cNvPicPr>
            <a:picLocks noChangeAspect="1"/>
          </p:cNvPicPr>
          <p:nvPr/>
        </p:nvPicPr>
        <p:blipFill>
          <a:blip r:embed="rId2"/>
          <a:stretch>
            <a:fillRect/>
          </a:stretch>
        </p:blipFill>
        <p:spPr>
          <a:xfrm>
            <a:off x="-1076" y="406348"/>
            <a:ext cx="837893" cy="1547045"/>
          </a:xfrm>
          <a:prstGeom prst="rect">
            <a:avLst/>
          </a:prstGeom>
        </p:spPr>
      </p:pic>
      <p:sp>
        <p:nvSpPr>
          <p:cNvPr id="5" name="Rectangle 4">
            <a:extLst>
              <a:ext uri="{FF2B5EF4-FFF2-40B4-BE49-F238E27FC236}">
                <a16:creationId xmlns:a16="http://schemas.microsoft.com/office/drawing/2014/main" id="{F34AC5B4-B62B-78A2-B74C-F665494313BD}"/>
              </a:ext>
            </a:extLst>
          </p:cNvPr>
          <p:cNvSpPr/>
          <p:nvPr/>
        </p:nvSpPr>
        <p:spPr>
          <a:xfrm>
            <a:off x="1103" y="2052"/>
            <a:ext cx="1287839"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105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FF3-19E7-0539-17CE-105431224E23}"/>
              </a:ext>
            </a:extLst>
          </p:cNvPr>
          <p:cNvSpPr>
            <a:spLocks noGrp="1"/>
          </p:cNvSpPr>
          <p:nvPr>
            <p:ph type="title"/>
          </p:nvPr>
        </p:nvSpPr>
        <p:spPr/>
        <p:txBody>
          <a:bodyPr/>
          <a:lstStyle/>
          <a:p>
            <a:r>
              <a:rPr lang="en-US" sz="4000">
                <a:solidFill>
                  <a:schemeClr val="accent1"/>
                </a:solidFill>
                <a:latin typeface="Modern No. 20"/>
              </a:rPr>
              <a:t>Head to Toe </a:t>
            </a:r>
            <a:r>
              <a:rPr lang="en-US" sz="4000" dirty="0">
                <a:solidFill>
                  <a:schemeClr val="accent1"/>
                </a:solidFill>
                <a:latin typeface="Modern No. 20"/>
              </a:rPr>
              <a:t>Assessment</a:t>
            </a:r>
          </a:p>
        </p:txBody>
      </p:sp>
      <p:sp>
        <p:nvSpPr>
          <p:cNvPr id="3" name="Text Placeholder 2">
            <a:extLst>
              <a:ext uri="{FF2B5EF4-FFF2-40B4-BE49-F238E27FC236}">
                <a16:creationId xmlns:a16="http://schemas.microsoft.com/office/drawing/2014/main" id="{955134DE-75B7-4E8A-4EB1-A2F7D56F43B9}"/>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latin typeface="Modern No. 20"/>
                <a:cs typeface="Segoe UI"/>
              </a:rPr>
              <a:t>A comprehensive head-to-toe assessment is essential in the care of patients at risk for, or being treated for, sepsis.</a:t>
            </a:r>
          </a:p>
          <a:p>
            <a:pPr marL="151765"/>
            <a:endParaRPr lang="en-US" sz="2400" dirty="0">
              <a:latin typeface="Modern No. 20"/>
              <a:cs typeface="Segoe UI"/>
            </a:endParaRPr>
          </a:p>
          <a:p>
            <a:pPr marL="151765"/>
            <a:r>
              <a:rPr lang="en-US" sz="2400" dirty="0">
                <a:latin typeface="Modern No. 20"/>
                <a:cs typeface="Segoe UI"/>
              </a:rPr>
              <a:t>The Investigations that will be </a:t>
            </a:r>
            <a:r>
              <a:rPr lang="en-US" sz="2400">
                <a:latin typeface="Modern No. 20"/>
                <a:cs typeface="Segoe UI"/>
              </a:rPr>
              <a:t>orders</a:t>
            </a:r>
            <a:r>
              <a:rPr lang="en-US" sz="2400" dirty="0">
                <a:latin typeface="Modern No. 20"/>
                <a:cs typeface="Segoe UI"/>
              </a:rPr>
              <a:t> for your patient with sepsis will reflect the suspected source.</a:t>
            </a:r>
          </a:p>
          <a:p>
            <a:pPr marL="151765"/>
            <a:endParaRPr lang="en-US" sz="2400" dirty="0">
              <a:latin typeface="Modern No. 20"/>
            </a:endParaRPr>
          </a:p>
        </p:txBody>
      </p:sp>
      <p:pic>
        <p:nvPicPr>
          <p:cNvPr id="5" name="Picture 4" descr="A green and black diamond&#10;&#10;AI-generated content may be incorrect.">
            <a:extLst>
              <a:ext uri="{FF2B5EF4-FFF2-40B4-BE49-F238E27FC236}">
                <a16:creationId xmlns:a16="http://schemas.microsoft.com/office/drawing/2014/main" id="{671A7D73-E995-E7F4-D681-940B2B032973}"/>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411453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E711-9765-25C4-0BE3-AAEDD9408706}"/>
              </a:ext>
            </a:extLst>
          </p:cNvPr>
          <p:cNvSpPr>
            <a:spLocks noGrp="1"/>
          </p:cNvSpPr>
          <p:nvPr>
            <p:ph type="title"/>
          </p:nvPr>
        </p:nvSpPr>
        <p:spPr/>
        <p:txBody>
          <a:bodyPr/>
          <a:lstStyle/>
          <a:p>
            <a:r>
              <a:rPr lang="en-US" sz="4000">
                <a:solidFill>
                  <a:schemeClr val="accent1"/>
                </a:solidFill>
                <a:latin typeface="Modern No. 20"/>
              </a:rPr>
              <a:t>Early Vital Signs</a:t>
            </a:r>
          </a:p>
        </p:txBody>
      </p:sp>
      <p:sp>
        <p:nvSpPr>
          <p:cNvPr id="3" name="Text Placeholder 2">
            <a:extLst>
              <a:ext uri="{FF2B5EF4-FFF2-40B4-BE49-F238E27FC236}">
                <a16:creationId xmlns:a16="http://schemas.microsoft.com/office/drawing/2014/main" id="{D39D9837-ED80-3EEB-6961-C1D65D4CF26A}"/>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latin typeface="Modern No. 20"/>
                <a:ea typeface="+mn-lt"/>
                <a:cs typeface="+mn-lt"/>
              </a:rPr>
              <a:t>Temperature </a:t>
            </a:r>
            <a:endParaRPr lang="en-US" sz="2400" dirty="0">
              <a:latin typeface="Modern No. 20"/>
              <a:ea typeface="+mn-lt"/>
              <a:cs typeface="+mn-lt"/>
            </a:endParaRPr>
          </a:p>
          <a:p>
            <a:pPr marL="151765"/>
            <a:r>
              <a:rPr lang="en-US" sz="2400">
                <a:latin typeface="Modern No. 20"/>
                <a:ea typeface="+mn-lt"/>
                <a:cs typeface="+mn-lt"/>
              </a:rPr>
              <a:t>Heart rate </a:t>
            </a:r>
            <a:endParaRPr lang="en-US" sz="2400" dirty="0">
              <a:latin typeface="Modern No. 20"/>
              <a:ea typeface="+mn-lt"/>
              <a:cs typeface="+mn-lt"/>
            </a:endParaRPr>
          </a:p>
          <a:p>
            <a:pPr marL="151765"/>
            <a:r>
              <a:rPr lang="en-US" sz="2400">
                <a:latin typeface="Modern No. 20"/>
                <a:ea typeface="+mn-lt"/>
                <a:cs typeface="+mn-lt"/>
              </a:rPr>
              <a:t>Respiratory rate </a:t>
            </a:r>
            <a:endParaRPr lang="en-US" sz="2400" dirty="0">
              <a:latin typeface="Modern No. 20"/>
              <a:ea typeface="+mn-lt"/>
              <a:cs typeface="+mn-lt"/>
            </a:endParaRPr>
          </a:p>
          <a:p>
            <a:pPr marL="151765"/>
            <a:r>
              <a:rPr lang="en-US" sz="2400" dirty="0">
                <a:latin typeface="Modern No. 20"/>
                <a:ea typeface="+mn-lt"/>
                <a:cs typeface="+mn-lt"/>
              </a:rPr>
              <a:t>Widened pulse pressure (larger gap between the </a:t>
            </a:r>
            <a:r>
              <a:rPr lang="en-US" sz="2400">
                <a:latin typeface="Modern No. 20"/>
                <a:ea typeface="+mn-lt"/>
                <a:cs typeface="+mn-lt"/>
              </a:rPr>
              <a:t>systolic and</a:t>
            </a:r>
            <a:r>
              <a:rPr lang="en-US" sz="2400" dirty="0">
                <a:latin typeface="Modern No. 20"/>
                <a:ea typeface="+mn-lt"/>
                <a:cs typeface="+mn-lt"/>
              </a:rPr>
              <a:t> diastolic pressures)</a:t>
            </a:r>
          </a:p>
          <a:p>
            <a:pPr marL="151765"/>
            <a:endParaRPr lang="en-US" sz="2400" dirty="0">
              <a:latin typeface="Modern No. 20"/>
              <a:ea typeface="+mn-lt"/>
              <a:cs typeface="+mn-lt"/>
            </a:endParaRPr>
          </a:p>
        </p:txBody>
      </p:sp>
      <p:pic>
        <p:nvPicPr>
          <p:cNvPr id="6" name="Picture 5" descr="A green and black diamond&#10;&#10;AI-generated content may be incorrect.">
            <a:extLst>
              <a:ext uri="{FF2B5EF4-FFF2-40B4-BE49-F238E27FC236}">
                <a16:creationId xmlns:a16="http://schemas.microsoft.com/office/drawing/2014/main" id="{51D774E0-F0C1-8445-5FDC-3D6F0FA2DF78}"/>
              </a:ext>
            </a:extLst>
          </p:cNvPr>
          <p:cNvPicPr>
            <a:picLocks noChangeAspect="1"/>
          </p:cNvPicPr>
          <p:nvPr/>
        </p:nvPicPr>
        <p:blipFill>
          <a:blip r:embed="rId3"/>
          <a:stretch>
            <a:fillRect/>
          </a:stretch>
        </p:blipFill>
        <p:spPr>
          <a:xfrm>
            <a:off x="-1076" y="406348"/>
            <a:ext cx="837893" cy="1547045"/>
          </a:xfrm>
          <a:prstGeom prst="rect">
            <a:avLst/>
          </a:prstGeom>
        </p:spPr>
      </p:pic>
      <p:pic>
        <p:nvPicPr>
          <p:cNvPr id="4" name="Graphic 3" descr="Arrow Up with solid fill">
            <a:extLst>
              <a:ext uri="{FF2B5EF4-FFF2-40B4-BE49-F238E27FC236}">
                <a16:creationId xmlns:a16="http://schemas.microsoft.com/office/drawing/2014/main" id="{FB093DA3-AD54-D726-29C6-F448F1E54A4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52800" y="2713007"/>
            <a:ext cx="267419" cy="339306"/>
          </a:xfrm>
          <a:prstGeom prst="rect">
            <a:avLst/>
          </a:prstGeom>
        </p:spPr>
      </p:pic>
      <p:pic>
        <p:nvPicPr>
          <p:cNvPr id="5" name="Graphic 4" descr="Arrow Up with solid fill">
            <a:extLst>
              <a:ext uri="{FF2B5EF4-FFF2-40B4-BE49-F238E27FC236}">
                <a16:creationId xmlns:a16="http://schemas.microsoft.com/office/drawing/2014/main" id="{E50A3746-1A5D-6BF4-0CEF-65F0B099CCC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07101" y="1922252"/>
            <a:ext cx="267419" cy="339306"/>
          </a:xfrm>
          <a:prstGeom prst="rect">
            <a:avLst/>
          </a:prstGeom>
        </p:spPr>
      </p:pic>
      <p:pic>
        <p:nvPicPr>
          <p:cNvPr id="7" name="Graphic 6" descr="Arrow Up with solid fill">
            <a:extLst>
              <a:ext uri="{FF2B5EF4-FFF2-40B4-BE49-F238E27FC236}">
                <a16:creationId xmlns:a16="http://schemas.microsoft.com/office/drawing/2014/main" id="{E0EF0B03-0AD2-EAC7-5104-BF2C359B28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33932" y="2382327"/>
            <a:ext cx="267419" cy="339306"/>
          </a:xfrm>
          <a:prstGeom prst="rect">
            <a:avLst/>
          </a:prstGeom>
        </p:spPr>
      </p:pic>
      <p:sp>
        <p:nvSpPr>
          <p:cNvPr id="8" name="TextBox 7">
            <a:extLst>
              <a:ext uri="{FF2B5EF4-FFF2-40B4-BE49-F238E27FC236}">
                <a16:creationId xmlns:a16="http://schemas.microsoft.com/office/drawing/2014/main" id="{3799C75D-6193-7392-FA3E-F2B6B51CAF0B}"/>
              </a:ext>
            </a:extLst>
          </p:cNvPr>
          <p:cNvSpPr txBox="1"/>
          <p:nvPr/>
        </p:nvSpPr>
        <p:spPr>
          <a:xfrm>
            <a:off x="8640792" y="6361981"/>
            <a:ext cx="208471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1860844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0903E7-B628-31C8-6C59-FFE5E975C336}"/>
              </a:ext>
            </a:extLst>
          </p:cNvPr>
          <p:cNvSpPr txBox="1"/>
          <p:nvPr/>
        </p:nvSpPr>
        <p:spPr>
          <a:xfrm>
            <a:off x="1026220" y="2426"/>
            <a:ext cx="5801917" cy="22287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kern="1200" baseline="0">
                <a:solidFill>
                  <a:schemeClr val="accent1"/>
                </a:solidFill>
                <a:latin typeface="Modern No. 20"/>
                <a:ea typeface="+mj-ea"/>
                <a:cs typeface="+mj-cs"/>
              </a:rPr>
              <a:t>Neurological</a:t>
            </a:r>
            <a:endParaRPr lang="en-US" sz="4000" kern="1200">
              <a:solidFill>
                <a:schemeClr val="accent1"/>
              </a:solidFill>
              <a:latin typeface="Modern No. 20"/>
              <a:ea typeface="+mj-ea"/>
              <a:cs typeface="+mj-cs"/>
            </a:endParaRPr>
          </a:p>
          <a:p>
            <a:pPr>
              <a:lnSpc>
                <a:spcPct val="90000"/>
              </a:lnSpc>
              <a:spcBef>
                <a:spcPct val="0"/>
              </a:spcBef>
              <a:spcAft>
                <a:spcPts val="600"/>
              </a:spcAft>
            </a:pPr>
            <a:endParaRPr lang="en-US" sz="4000" kern="1200">
              <a:solidFill>
                <a:schemeClr val="tx1"/>
              </a:solidFill>
              <a:latin typeface="+mj-lt"/>
              <a:ea typeface="+mj-ea"/>
              <a:cs typeface="+mj-cs"/>
            </a:endParaRPr>
          </a:p>
        </p:txBody>
      </p:sp>
      <p:sp>
        <p:nvSpPr>
          <p:cNvPr id="2" name="TextBox 1">
            <a:extLst>
              <a:ext uri="{FF2B5EF4-FFF2-40B4-BE49-F238E27FC236}">
                <a16:creationId xmlns:a16="http://schemas.microsoft.com/office/drawing/2014/main" id="{0E6E3EC4-7F9A-50EF-CB31-131352DA701A}"/>
              </a:ext>
            </a:extLst>
          </p:cNvPr>
          <p:cNvSpPr txBox="1"/>
          <p:nvPr/>
        </p:nvSpPr>
        <p:spPr>
          <a:xfrm>
            <a:off x="1026221" y="2011015"/>
            <a:ext cx="5801917" cy="20570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Level of consciousness starts to decrease</a:t>
            </a:r>
            <a:r>
              <a:rPr lang="en-US" sz="2400" b="0" i="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b="0" i="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0" i="0" u="none" strike="noStrike" baseline="0" dirty="0">
                <a:solidFill>
                  <a:schemeClr val="accent1"/>
                </a:solidFill>
                <a:latin typeface="Modern No. 20"/>
              </a:rPr>
              <a:t>The patient may appear disoriented, confused, combative, </a:t>
            </a:r>
            <a:r>
              <a:rPr lang="en-US" sz="2400">
                <a:solidFill>
                  <a:schemeClr val="accent1"/>
                </a:solidFill>
                <a:latin typeface="Modern No. 20"/>
              </a:rPr>
              <a:t>or lethargic</a:t>
            </a:r>
            <a:r>
              <a:rPr lang="en-US" sz="2400" b="0" i="0" u="none" strike="noStrike" baseline="0" dirty="0">
                <a:solidFill>
                  <a:schemeClr val="accent1"/>
                </a:solidFill>
                <a:latin typeface="Modern No. 20"/>
              </a:rPr>
              <a:t>. </a:t>
            </a:r>
            <a:r>
              <a:rPr lang="en-US" sz="2400" b="0" i="0" dirty="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b="0" i="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Monitor the patient's Glascow Coma Scale (GCS)</a:t>
            </a:r>
          </a:p>
          <a:p>
            <a:pPr indent="-228600">
              <a:lnSpc>
                <a:spcPct val="90000"/>
              </a:lnSpc>
              <a:spcAft>
                <a:spcPts val="600"/>
              </a:spcAft>
              <a:buFont typeface="Arial" panose="020B0604020202020204" pitchFamily="34" charset="0"/>
              <a:buChar char="•"/>
            </a:pPr>
            <a:endParaRPr lang="en-US" sz="1900"/>
          </a:p>
        </p:txBody>
      </p:sp>
      <p:pic>
        <p:nvPicPr>
          <p:cNvPr id="9" name="Graphic 8" descr="Confused Person">
            <a:extLst>
              <a:ext uri="{FF2B5EF4-FFF2-40B4-BE49-F238E27FC236}">
                <a16:creationId xmlns:a16="http://schemas.microsoft.com/office/drawing/2014/main" id="{43724025-9F92-466E-9A06-FA00DDE9DF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TextBox 3">
            <a:extLst>
              <a:ext uri="{FF2B5EF4-FFF2-40B4-BE49-F238E27FC236}">
                <a16:creationId xmlns:a16="http://schemas.microsoft.com/office/drawing/2014/main" id="{3A61061A-8456-86AE-32E3-E8D0F6877C16}"/>
              </a:ext>
            </a:extLst>
          </p:cNvPr>
          <p:cNvSpPr txBox="1"/>
          <p:nvPr/>
        </p:nvSpPr>
        <p:spPr>
          <a:xfrm>
            <a:off x="4862286" y="637540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335130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79BC-CD63-3A77-23D4-04E791C2C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1E804-7B89-AE8A-8CEF-6C7F2D62710D}"/>
              </a:ext>
            </a:extLst>
          </p:cNvPr>
          <p:cNvSpPr>
            <a:spLocks noGrp="1"/>
          </p:cNvSpPr>
          <p:nvPr>
            <p:ph type="title"/>
          </p:nvPr>
        </p:nvSpPr>
        <p:spPr/>
        <p:txBody>
          <a:bodyPr/>
          <a:lstStyle/>
          <a:p>
            <a:r>
              <a:rPr lang="en-US" sz="4000">
                <a:solidFill>
                  <a:schemeClr val="accent1"/>
                </a:solidFill>
                <a:latin typeface="Modern No. 20"/>
              </a:rPr>
              <a:t>GCS</a:t>
            </a:r>
          </a:p>
        </p:txBody>
      </p:sp>
      <p:sp>
        <p:nvSpPr>
          <p:cNvPr id="3" name="Text Placeholder 2">
            <a:extLst>
              <a:ext uri="{FF2B5EF4-FFF2-40B4-BE49-F238E27FC236}">
                <a16:creationId xmlns:a16="http://schemas.microsoft.com/office/drawing/2014/main" id="{F6F5721E-E1DF-97B2-C137-299F3BEDDCED}"/>
              </a:ext>
            </a:extLst>
          </p:cNvPr>
          <p:cNvSpPr>
            <a:spLocks noGrp="1"/>
          </p:cNvSpPr>
          <p:nvPr>
            <p:ph type="body" idx="1"/>
          </p:nvPr>
        </p:nvSpPr>
        <p:spPr>
          <a:xfrm>
            <a:off x="1117600" y="1685636"/>
            <a:ext cx="8047129" cy="4064000"/>
          </a:xfrm>
        </p:spPr>
        <p:txBody>
          <a:bodyPr spcFirstLastPara="1" vert="horz" lIns="91440" tIns="45720" rIns="91440" bIns="45720" rtlCol="0" anchor="t">
            <a:noAutofit/>
          </a:bodyPr>
          <a:lstStyle/>
          <a:p>
            <a:pPr marL="0">
              <a:lnSpc>
                <a:spcPct val="100000"/>
              </a:lnSpc>
              <a:spcBef>
                <a:spcPts val="0"/>
              </a:spcBef>
            </a:pPr>
            <a:r>
              <a:rPr lang="en-US" sz="1600" b="1">
                <a:latin typeface="Modern No. 20"/>
              </a:rPr>
              <a:t>Eye Opening (E)</a:t>
            </a:r>
            <a:r>
              <a:rPr lang="en-US" sz="1600">
                <a:latin typeface="Modern No. 20"/>
              </a:rPr>
              <a:t> – Assesses brainstem and upper midbrain function:</a:t>
            </a:r>
          </a:p>
          <a:p>
            <a:pPr marL="800100" lvl="1" indent="-171450">
              <a:lnSpc>
                <a:spcPct val="100000"/>
              </a:lnSpc>
              <a:buFont typeface="Courier New,monospace"/>
              <a:buChar char="o"/>
            </a:pPr>
            <a:r>
              <a:rPr lang="en-US" sz="1600">
                <a:solidFill>
                  <a:schemeClr val="accent1"/>
                </a:solidFill>
                <a:latin typeface="Modern No. 20"/>
              </a:rPr>
              <a:t>Spontaneous: 4 points</a:t>
            </a:r>
          </a:p>
          <a:p>
            <a:pPr marL="800100" lvl="1" indent="-171450">
              <a:lnSpc>
                <a:spcPct val="100000"/>
              </a:lnSpc>
              <a:buFont typeface="Courier New,monospace"/>
              <a:buChar char="o"/>
            </a:pPr>
            <a:r>
              <a:rPr lang="en-US" sz="1600">
                <a:solidFill>
                  <a:schemeClr val="accent1"/>
                </a:solidFill>
                <a:latin typeface="Modern No. 20"/>
              </a:rPr>
              <a:t>To speech: 3 points</a:t>
            </a:r>
          </a:p>
          <a:p>
            <a:pPr marL="800100" lvl="1" indent="-171450">
              <a:lnSpc>
                <a:spcPct val="100000"/>
              </a:lnSpc>
              <a:buFont typeface="Courier New,monospace"/>
              <a:buChar char="o"/>
            </a:pPr>
            <a:r>
              <a:rPr lang="en-US" sz="1600">
                <a:solidFill>
                  <a:schemeClr val="accent1"/>
                </a:solidFill>
                <a:latin typeface="Modern No. 20"/>
              </a:rPr>
              <a:t>To pain: 2 points</a:t>
            </a:r>
          </a:p>
          <a:p>
            <a:pPr marL="800100" lvl="1" indent="-171450">
              <a:lnSpc>
                <a:spcPct val="100000"/>
              </a:lnSpc>
              <a:buFont typeface="Courier New,monospace"/>
              <a:buChar char="o"/>
            </a:pPr>
            <a:r>
              <a:rPr lang="en-US" sz="1600">
                <a:solidFill>
                  <a:schemeClr val="accent1"/>
                </a:solidFill>
                <a:latin typeface="Modern No. 20"/>
              </a:rPr>
              <a:t>No response: 1 point</a:t>
            </a:r>
          </a:p>
          <a:p>
            <a:pPr marL="0">
              <a:lnSpc>
                <a:spcPct val="100000"/>
              </a:lnSpc>
              <a:spcBef>
                <a:spcPts val="0"/>
              </a:spcBef>
            </a:pPr>
            <a:r>
              <a:rPr lang="en-US" sz="1600" b="1">
                <a:latin typeface="Modern No. 20"/>
              </a:rPr>
              <a:t>Verbal Response (V)</a:t>
            </a:r>
            <a:r>
              <a:rPr lang="en-US" sz="1600">
                <a:latin typeface="Modern No. 20"/>
              </a:rPr>
              <a:t> – Measures awareness and language function:</a:t>
            </a:r>
          </a:p>
          <a:p>
            <a:pPr marL="800100" lvl="1" indent="-171450">
              <a:lnSpc>
                <a:spcPct val="100000"/>
              </a:lnSpc>
              <a:buFont typeface="Courier New,monospace"/>
              <a:buChar char="o"/>
            </a:pPr>
            <a:r>
              <a:rPr lang="en-US" sz="1600">
                <a:solidFill>
                  <a:schemeClr val="accent1"/>
                </a:solidFill>
                <a:latin typeface="Modern No. 20"/>
              </a:rPr>
              <a:t>Oriented and converses normally: 5 points</a:t>
            </a:r>
          </a:p>
          <a:p>
            <a:pPr marL="800100" lvl="1" indent="-171450">
              <a:lnSpc>
                <a:spcPct val="100000"/>
              </a:lnSpc>
              <a:buFont typeface="Courier New,monospace"/>
              <a:buChar char="o"/>
            </a:pPr>
            <a:r>
              <a:rPr lang="en-US" sz="1600">
                <a:solidFill>
                  <a:schemeClr val="accent1"/>
                </a:solidFill>
                <a:latin typeface="Modern No. 20"/>
              </a:rPr>
              <a:t>Confused conversation: 4 points</a:t>
            </a:r>
          </a:p>
          <a:p>
            <a:pPr marL="800100" lvl="1" indent="-171450">
              <a:lnSpc>
                <a:spcPct val="100000"/>
              </a:lnSpc>
              <a:buFont typeface="Courier New,monospace"/>
              <a:buChar char="o"/>
            </a:pPr>
            <a:r>
              <a:rPr lang="en-US" sz="1600">
                <a:solidFill>
                  <a:schemeClr val="accent1"/>
                </a:solidFill>
                <a:latin typeface="Modern No. 20"/>
              </a:rPr>
              <a:t>Inappropriate words: 3 points</a:t>
            </a:r>
          </a:p>
          <a:p>
            <a:pPr marL="800100" lvl="1" indent="-171450">
              <a:lnSpc>
                <a:spcPct val="100000"/>
              </a:lnSpc>
              <a:buFont typeface="Courier New,monospace"/>
              <a:buChar char="o"/>
            </a:pPr>
            <a:r>
              <a:rPr lang="en-US" sz="1600">
                <a:solidFill>
                  <a:schemeClr val="accent1"/>
                </a:solidFill>
                <a:latin typeface="Modern No. 20"/>
              </a:rPr>
              <a:t>Incomprehensible sounds: 2 points</a:t>
            </a:r>
          </a:p>
          <a:p>
            <a:pPr marL="800100" lvl="1" indent="-171450">
              <a:lnSpc>
                <a:spcPct val="100000"/>
              </a:lnSpc>
              <a:buFont typeface="Courier New,monospace"/>
              <a:buChar char="o"/>
            </a:pPr>
            <a:r>
              <a:rPr lang="en-US" sz="1600">
                <a:solidFill>
                  <a:schemeClr val="accent1"/>
                </a:solidFill>
                <a:latin typeface="Modern No. 20"/>
              </a:rPr>
              <a:t>No verbal response: 1 point</a:t>
            </a:r>
          </a:p>
          <a:p>
            <a:pPr marL="800100" lvl="1" indent="-171450">
              <a:lnSpc>
                <a:spcPct val="100000"/>
              </a:lnSpc>
              <a:buFont typeface="Courier New,monospace"/>
              <a:buChar char="o"/>
            </a:pPr>
            <a:r>
              <a:rPr lang="en-US" sz="1600">
                <a:solidFill>
                  <a:schemeClr val="accent1"/>
                </a:solidFill>
                <a:latin typeface="Modern No. 20"/>
              </a:rPr>
              <a:t>Not testable (e.g., intubated): V-1T</a:t>
            </a:r>
          </a:p>
          <a:p>
            <a:pPr marL="0">
              <a:lnSpc>
                <a:spcPct val="100000"/>
              </a:lnSpc>
              <a:spcBef>
                <a:spcPts val="0"/>
              </a:spcBef>
            </a:pPr>
            <a:r>
              <a:rPr lang="en-US" sz="1600" b="1">
                <a:latin typeface="Modern No. 20"/>
              </a:rPr>
              <a:t>Motor Response (M)</a:t>
            </a:r>
            <a:r>
              <a:rPr lang="en-US" sz="1600">
                <a:latin typeface="Modern No. 20"/>
              </a:rPr>
              <a:t> – Evaluates purposeful movement and brain-muscle communication:</a:t>
            </a:r>
          </a:p>
          <a:p>
            <a:pPr marL="628650" lvl="1" indent="-171450">
              <a:lnSpc>
                <a:spcPct val="100000"/>
              </a:lnSpc>
              <a:spcBef>
                <a:spcPts val="0"/>
              </a:spcBef>
              <a:buFont typeface="Courier New,monospace"/>
              <a:buChar char="o"/>
            </a:pPr>
            <a:r>
              <a:rPr lang="en-US" sz="1600">
                <a:solidFill>
                  <a:schemeClr val="accent1"/>
                </a:solidFill>
                <a:latin typeface="Modern No. 20"/>
              </a:rPr>
              <a:t>Obeys commands: 6 points</a:t>
            </a:r>
          </a:p>
          <a:p>
            <a:pPr marL="628650" lvl="1" indent="-171450">
              <a:lnSpc>
                <a:spcPct val="100000"/>
              </a:lnSpc>
              <a:spcBef>
                <a:spcPts val="0"/>
              </a:spcBef>
              <a:buFont typeface="Courier New,monospace"/>
              <a:buChar char="o"/>
            </a:pPr>
            <a:r>
              <a:rPr lang="en-US" sz="1600">
                <a:solidFill>
                  <a:schemeClr val="accent1"/>
                </a:solidFill>
                <a:latin typeface="Modern No. 20"/>
              </a:rPr>
              <a:t>Localizes pain: 5 points</a:t>
            </a:r>
          </a:p>
          <a:p>
            <a:pPr marL="628650" lvl="1" indent="-171450">
              <a:lnSpc>
                <a:spcPct val="100000"/>
              </a:lnSpc>
              <a:spcBef>
                <a:spcPts val="0"/>
              </a:spcBef>
              <a:buFont typeface="Courier New,monospace"/>
              <a:buChar char="o"/>
            </a:pPr>
            <a:r>
              <a:rPr lang="en-US" sz="1600">
                <a:solidFill>
                  <a:schemeClr val="accent1"/>
                </a:solidFill>
                <a:latin typeface="Modern No. 20"/>
              </a:rPr>
              <a:t>Withdraws from pain: 4 points</a:t>
            </a:r>
          </a:p>
          <a:p>
            <a:pPr marL="628650" lvl="1" indent="-171450">
              <a:lnSpc>
                <a:spcPct val="100000"/>
              </a:lnSpc>
              <a:spcBef>
                <a:spcPts val="0"/>
              </a:spcBef>
              <a:buFont typeface="Courier New,monospace"/>
              <a:buChar char="o"/>
            </a:pPr>
            <a:r>
              <a:rPr lang="en-US" sz="1600">
                <a:solidFill>
                  <a:schemeClr val="accent1"/>
                </a:solidFill>
                <a:latin typeface="Modern No. 20"/>
              </a:rPr>
              <a:t>Flexion to pain (decorticate): 3 points</a:t>
            </a:r>
          </a:p>
          <a:p>
            <a:pPr marL="628650" lvl="1" indent="-171450">
              <a:lnSpc>
                <a:spcPct val="100000"/>
              </a:lnSpc>
              <a:spcBef>
                <a:spcPts val="0"/>
              </a:spcBef>
              <a:buFont typeface="Courier New,monospace"/>
              <a:buChar char="o"/>
            </a:pPr>
            <a:r>
              <a:rPr lang="en-US" sz="1600">
                <a:solidFill>
                  <a:schemeClr val="accent1"/>
                </a:solidFill>
                <a:latin typeface="Modern No. 20"/>
              </a:rPr>
              <a:t>Extension to pain (decerebrate): 2 points</a:t>
            </a:r>
          </a:p>
          <a:p>
            <a:pPr marL="628650" lvl="1" indent="-171450">
              <a:lnSpc>
                <a:spcPct val="100000"/>
              </a:lnSpc>
              <a:spcBef>
                <a:spcPts val="0"/>
              </a:spcBef>
              <a:buFont typeface="Courier New,monospace"/>
              <a:buChar char="o"/>
            </a:pPr>
            <a:r>
              <a:rPr lang="en-US" sz="1600">
                <a:solidFill>
                  <a:schemeClr val="accent1"/>
                </a:solidFill>
                <a:latin typeface="Modern No. 20"/>
              </a:rPr>
              <a:t>No response: 1 point</a:t>
            </a:r>
          </a:p>
          <a:p>
            <a:pPr marL="1218565" lvl="1" indent="-456565">
              <a:lnSpc>
                <a:spcPct val="100000"/>
              </a:lnSpc>
              <a:spcBef>
                <a:spcPts val="0"/>
              </a:spcBef>
              <a:buFont typeface="Arial"/>
              <a:buChar char="◦"/>
            </a:pPr>
            <a:endParaRPr lang="en-US" sz="1200" dirty="0">
              <a:solidFill>
                <a:srgbClr val="444444"/>
              </a:solidFill>
              <a:latin typeface="Aptos"/>
            </a:endParaRPr>
          </a:p>
          <a:p>
            <a:pPr marL="1218565" indent="-456565">
              <a:lnSpc>
                <a:spcPct val="100000"/>
              </a:lnSpc>
              <a:spcBef>
                <a:spcPts val="0"/>
              </a:spcBef>
              <a:buFont typeface="Arial"/>
              <a:buChar char="◦"/>
            </a:pPr>
            <a:endParaRPr lang="en-US" sz="1200" dirty="0">
              <a:solidFill>
                <a:srgbClr val="444444"/>
              </a:solidFill>
              <a:latin typeface="Calibri"/>
              <a:ea typeface="Calibri"/>
              <a:cs typeface="Calibri"/>
            </a:endParaRPr>
          </a:p>
          <a:p>
            <a:pPr marL="171450" indent="-171450">
              <a:lnSpc>
                <a:spcPct val="100000"/>
              </a:lnSpc>
              <a:spcBef>
                <a:spcPts val="0"/>
              </a:spcBef>
              <a:buFont typeface="Arial,Sans-Serif"/>
              <a:buChar char="•"/>
            </a:pPr>
            <a:endParaRPr lang="en-US" sz="1200" dirty="0">
              <a:solidFill>
                <a:srgbClr val="000000"/>
              </a:solidFill>
            </a:endParaRPr>
          </a:p>
        </p:txBody>
      </p:sp>
      <p:pic>
        <p:nvPicPr>
          <p:cNvPr id="5" name="Picture 4" descr="A green and black diamond&#10;&#10;AI-generated content may be incorrect.">
            <a:extLst>
              <a:ext uri="{FF2B5EF4-FFF2-40B4-BE49-F238E27FC236}">
                <a16:creationId xmlns:a16="http://schemas.microsoft.com/office/drawing/2014/main" id="{4F23649F-8903-38E0-7464-796C7FB7862D}"/>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11887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A5300B-19D6-AF8E-0364-D67FB9948DB2}"/>
              </a:ext>
            </a:extLst>
          </p:cNvPr>
          <p:cNvSpPr txBox="1"/>
          <p:nvPr/>
        </p:nvSpPr>
        <p:spPr>
          <a:xfrm>
            <a:off x="960906" y="2426"/>
            <a:ext cx="5801917" cy="22287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kern="1200" baseline="0">
                <a:solidFill>
                  <a:schemeClr val="accent1"/>
                </a:solidFill>
                <a:latin typeface="Modern No. 20"/>
                <a:ea typeface="+mj-ea"/>
                <a:cs typeface="+mj-cs"/>
              </a:rPr>
              <a:t>Cardiovascular</a:t>
            </a:r>
            <a:r>
              <a:rPr lang="en-US" sz="4000" kern="1200">
                <a:solidFill>
                  <a:schemeClr val="accent1"/>
                </a:solidFill>
                <a:latin typeface="Modern No. 20"/>
                <a:ea typeface="+mj-ea"/>
                <a:cs typeface="+mj-cs"/>
              </a:rPr>
              <a:t>​</a:t>
            </a:r>
          </a:p>
          <a:p>
            <a:pPr>
              <a:lnSpc>
                <a:spcPct val="90000"/>
              </a:lnSpc>
              <a:spcBef>
                <a:spcPct val="0"/>
              </a:spcBef>
              <a:spcAft>
                <a:spcPts val="600"/>
              </a:spcAft>
            </a:pPr>
            <a:endParaRPr lang="en-US" sz="4000" kern="1200">
              <a:solidFill>
                <a:schemeClr val="tx1"/>
              </a:solidFill>
              <a:latin typeface="+mj-lt"/>
              <a:ea typeface="+mj-ea"/>
              <a:cs typeface="+mj-cs"/>
            </a:endParaRPr>
          </a:p>
        </p:txBody>
      </p:sp>
      <p:sp>
        <p:nvSpPr>
          <p:cNvPr id="2" name="TextBox 1">
            <a:extLst>
              <a:ext uri="{FF2B5EF4-FFF2-40B4-BE49-F238E27FC236}">
                <a16:creationId xmlns:a16="http://schemas.microsoft.com/office/drawing/2014/main" id="{964ADA1F-C076-0D0D-E607-7658E97B6605}"/>
              </a:ext>
            </a:extLst>
          </p:cNvPr>
          <p:cNvSpPr txBox="1"/>
          <p:nvPr/>
        </p:nvSpPr>
        <p:spPr>
          <a:xfrm>
            <a:off x="960907" y="2228729"/>
            <a:ext cx="5801917" cy="205704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indent="-228600">
              <a:lnSpc>
                <a:spcPct val="90000"/>
              </a:lnSpc>
              <a:spcAft>
                <a:spcPts val="600"/>
              </a:spcAft>
              <a:buFont typeface="Arial" panose="020B0604020202020204" pitchFamily="34" charset="0"/>
              <a:buChar char="•"/>
            </a:pPr>
            <a:r>
              <a:rPr lang="en-US" sz="2400" baseline="0">
                <a:solidFill>
                  <a:schemeClr val="accent1"/>
                </a:solidFill>
                <a:latin typeface="Modern No. 20"/>
              </a:rPr>
              <a:t>The patient will have an increased heart </a:t>
            </a:r>
            <a:r>
              <a:rPr lang="en-US" sz="2400">
                <a:solidFill>
                  <a:schemeClr val="accent1"/>
                </a:solidFill>
                <a:latin typeface="Modern No. 20"/>
              </a:rPr>
              <a:t>  </a:t>
            </a:r>
            <a:r>
              <a:rPr lang="en-US" sz="2400" baseline="0">
                <a:solidFill>
                  <a:schemeClr val="accent1"/>
                </a:solidFill>
                <a:latin typeface="Modern No. 20"/>
              </a:rPr>
              <a:t>rate. </a:t>
            </a: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aseline="0">
                <a:solidFill>
                  <a:schemeClr val="accent1"/>
                </a:solidFill>
                <a:latin typeface="Modern No. 20"/>
              </a:rPr>
              <a:t>The pulse pressure will widen </a:t>
            </a: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aseline="0">
                <a:solidFill>
                  <a:schemeClr val="accent1"/>
                </a:solidFill>
                <a:latin typeface="Modern No. 20"/>
              </a:rPr>
              <a:t>Full bounding pulse develops</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8" name="Graphic 7" descr="Heart">
            <a:extLst>
              <a:ext uri="{FF2B5EF4-FFF2-40B4-BE49-F238E27FC236}">
                <a16:creationId xmlns:a16="http://schemas.microsoft.com/office/drawing/2014/main" id="{3E185ECF-C798-45B5-B562-1433DD95A3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TextBox 3">
            <a:extLst>
              <a:ext uri="{FF2B5EF4-FFF2-40B4-BE49-F238E27FC236}">
                <a16:creationId xmlns:a16="http://schemas.microsoft.com/office/drawing/2014/main" id="{89FDC379-5DD7-8B5D-BE2A-FCF1D6C555AE}"/>
              </a:ext>
            </a:extLst>
          </p:cNvPr>
          <p:cNvSpPr txBox="1"/>
          <p:nvPr/>
        </p:nvSpPr>
        <p:spPr>
          <a:xfrm>
            <a:off x="4267200" y="6506029"/>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338559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BC40CE-311F-BA67-ACF1-AD9471495697}"/>
              </a:ext>
            </a:extLst>
          </p:cNvPr>
          <p:cNvSpPr>
            <a:spLocks noGrp="1"/>
          </p:cNvSpPr>
          <p:nvPr>
            <p:ph type="body" idx="1"/>
          </p:nvPr>
        </p:nvSpPr>
        <p:spPr>
          <a:xfrm>
            <a:off x="1248229" y="540032"/>
            <a:ext cx="4432646" cy="4064000"/>
          </a:xfrm>
        </p:spPr>
        <p:txBody>
          <a:bodyPr spcFirstLastPara="1" vert="horz" lIns="91440" tIns="45720" rIns="91440" bIns="45720" rtlCol="0" anchor="t">
            <a:noAutofit/>
          </a:bodyPr>
          <a:lstStyle/>
          <a:p>
            <a:pPr marL="0"/>
            <a:r>
              <a:rPr lang="en-US" sz="1800" b="1">
                <a:latin typeface="Modern No. 20"/>
                <a:cs typeface="Segoe UI"/>
              </a:rPr>
              <a:t>Name:</a:t>
            </a:r>
            <a:r>
              <a:rPr lang="en-US" sz="1800">
                <a:latin typeface="Modern No. 20"/>
                <a:cs typeface="Segoe UI"/>
              </a:rPr>
              <a:t> Mary Thompson </a:t>
            </a:r>
            <a:endParaRPr lang="en-US" sz="1800">
              <a:latin typeface="Modern No. 20"/>
            </a:endParaRPr>
          </a:p>
          <a:p>
            <a:pPr marL="0"/>
            <a:r>
              <a:rPr lang="en-US" sz="1800" b="1">
                <a:latin typeface="Modern No. 20"/>
                <a:cs typeface="Segoe UI"/>
              </a:rPr>
              <a:t>Age:</a:t>
            </a:r>
            <a:r>
              <a:rPr lang="en-US" sz="1800">
                <a:latin typeface="Modern No. 20"/>
                <a:cs typeface="Segoe UI"/>
              </a:rPr>
              <a:t> 83</a:t>
            </a:r>
            <a:endParaRPr lang="en-US" sz="1800">
              <a:latin typeface="Modern No. 20"/>
            </a:endParaRPr>
          </a:p>
          <a:p>
            <a:pPr marL="0"/>
            <a:r>
              <a:rPr lang="en-US" sz="1800" b="1">
                <a:latin typeface="Modern No. 20"/>
                <a:cs typeface="Segoe UI"/>
              </a:rPr>
              <a:t>Gender:</a:t>
            </a:r>
            <a:r>
              <a:rPr lang="en-US" sz="1800">
                <a:latin typeface="Modern No. 20"/>
                <a:cs typeface="Segoe UI"/>
              </a:rPr>
              <a:t> Female</a:t>
            </a:r>
            <a:endParaRPr lang="en-US" sz="1800">
              <a:latin typeface="Modern No. 20"/>
            </a:endParaRPr>
          </a:p>
          <a:p>
            <a:pPr marL="0"/>
            <a:r>
              <a:rPr lang="en-US" sz="1800" b="1">
                <a:latin typeface="Modern No. 20"/>
                <a:cs typeface="Segoe UI"/>
              </a:rPr>
              <a:t>Diagnosis:</a:t>
            </a:r>
            <a:r>
              <a:rPr lang="en-US" sz="1800">
                <a:latin typeface="Modern No. 20"/>
                <a:cs typeface="Segoe UI"/>
              </a:rPr>
              <a:t> Fall - Awaiting Long Term Care</a:t>
            </a:r>
            <a:endParaRPr lang="en-US" sz="1800" dirty="0">
              <a:latin typeface="Modern No. 20"/>
              <a:cs typeface="Segoe UI"/>
            </a:endParaRPr>
          </a:p>
          <a:p>
            <a:pPr marL="0"/>
            <a:r>
              <a:rPr lang="en-US" sz="1800">
                <a:latin typeface="Modern No. 20"/>
                <a:cs typeface="Segoe UI"/>
              </a:rPr>
              <a:t>Mary was brought in by family due to:</a:t>
            </a:r>
            <a:endParaRPr lang="en-US" sz="1800">
              <a:latin typeface="Modern No. 20"/>
            </a:endParaRPr>
          </a:p>
          <a:p>
            <a:pPr marL="285750" indent="-285750">
              <a:buFont typeface="Arial"/>
              <a:buChar char="•"/>
            </a:pPr>
            <a:r>
              <a:rPr lang="en-US" sz="1800">
                <a:latin typeface="Modern No. 20"/>
                <a:cs typeface="Segoe UI"/>
              </a:rPr>
              <a:t>Increasing confusion over 2 days</a:t>
            </a:r>
            <a:endParaRPr lang="en-US" sz="1800">
              <a:latin typeface="Modern No. 20"/>
            </a:endParaRPr>
          </a:p>
          <a:p>
            <a:pPr marL="285750" indent="-285750">
              <a:buFont typeface="Arial"/>
              <a:buChar char="•"/>
            </a:pPr>
            <a:r>
              <a:rPr lang="en-US" sz="1800">
                <a:latin typeface="Modern No. 20"/>
                <a:cs typeface="Segoe UI"/>
              </a:rPr>
              <a:t>Decreased oral intake</a:t>
            </a:r>
            <a:endParaRPr lang="en-US" sz="1800">
              <a:latin typeface="Modern No. 20"/>
            </a:endParaRPr>
          </a:p>
          <a:p>
            <a:pPr marL="285750" indent="-285750">
              <a:buFont typeface="Arial"/>
              <a:buChar char="•"/>
            </a:pPr>
            <a:r>
              <a:rPr lang="en-US" sz="1800">
                <a:latin typeface="Modern No. 20"/>
                <a:cs typeface="Segoe UI"/>
              </a:rPr>
              <a:t>Urinary urgency and foul-smelling urine</a:t>
            </a:r>
            <a:endParaRPr lang="en-US" sz="1800">
              <a:latin typeface="Modern No. 20"/>
            </a:endParaRPr>
          </a:p>
          <a:p>
            <a:pPr marL="285750" indent="-285750">
              <a:buFont typeface="Arial"/>
              <a:buChar char="•"/>
            </a:pPr>
            <a:r>
              <a:rPr lang="en-US" sz="1800">
                <a:latin typeface="Modern No. 20"/>
                <a:cs typeface="Segoe UI"/>
              </a:rPr>
              <a:t>New onset incontinence</a:t>
            </a:r>
            <a:endParaRPr lang="en-US" sz="1800">
              <a:latin typeface="Modern No. 20"/>
            </a:endParaRPr>
          </a:p>
          <a:p>
            <a:pPr marL="285750" indent="-285750">
              <a:buFont typeface="Arial"/>
              <a:buChar char="•"/>
            </a:pPr>
            <a:r>
              <a:rPr lang="en-US" sz="1800">
                <a:latin typeface="Modern No. 20"/>
                <a:cs typeface="Segoe UI"/>
              </a:rPr>
              <a:t>General weakness</a:t>
            </a:r>
            <a:endParaRPr lang="en-US" sz="1800" dirty="0">
              <a:latin typeface="Modern No. 20"/>
              <a:cs typeface="Segoe UI"/>
            </a:endParaRPr>
          </a:p>
          <a:p>
            <a:pPr marL="0"/>
            <a:endParaRPr lang="en-US" sz="1800" dirty="0">
              <a:latin typeface="Modern No. 20"/>
              <a:cs typeface="Segoe UI"/>
            </a:endParaRPr>
          </a:p>
          <a:p>
            <a:pPr marL="0"/>
            <a:r>
              <a:rPr lang="en-US" sz="1800" b="1">
                <a:latin typeface="Modern No. 20"/>
                <a:cs typeface="Segoe UI"/>
              </a:rPr>
              <a:t>Health History</a:t>
            </a:r>
            <a:endParaRPr lang="en-US" sz="1800">
              <a:solidFill>
                <a:srgbClr val="000000"/>
              </a:solidFill>
              <a:latin typeface="Modern No. 20"/>
              <a:cs typeface="Segoe UI"/>
            </a:endParaRPr>
          </a:p>
          <a:p>
            <a:pPr marL="285750" indent="-285750">
              <a:buFont typeface="Arial,Sans-Serif"/>
              <a:buChar char="•"/>
            </a:pPr>
            <a:r>
              <a:rPr lang="en-US" sz="1800">
                <a:latin typeface="Modern No. 20"/>
                <a:cs typeface="Segoe UI"/>
              </a:rPr>
              <a:t>Hypertension</a:t>
            </a:r>
            <a:endParaRPr lang="en-US" sz="1800">
              <a:solidFill>
                <a:srgbClr val="000000"/>
              </a:solidFill>
              <a:latin typeface="Modern No. 20"/>
              <a:cs typeface="Segoe UI"/>
            </a:endParaRPr>
          </a:p>
          <a:p>
            <a:pPr marL="285750" indent="-285750">
              <a:buFont typeface="Arial,Sans-Serif"/>
              <a:buChar char="•"/>
            </a:pPr>
            <a:r>
              <a:rPr lang="en-US" sz="1800">
                <a:latin typeface="Modern No. 20"/>
                <a:cs typeface="Segoe UI"/>
              </a:rPr>
              <a:t>Type 2 Diabetes Mellitus</a:t>
            </a:r>
            <a:endParaRPr lang="en-US" sz="1800">
              <a:solidFill>
                <a:srgbClr val="000000"/>
              </a:solidFill>
              <a:latin typeface="Modern No. 20"/>
              <a:cs typeface="Segoe UI"/>
            </a:endParaRPr>
          </a:p>
          <a:p>
            <a:pPr marL="285750" indent="-285750">
              <a:buFont typeface="Arial,Sans-Serif"/>
              <a:buChar char="•"/>
            </a:pPr>
            <a:r>
              <a:rPr lang="en-US" sz="1800">
                <a:latin typeface="Modern No. 20"/>
                <a:cs typeface="Segoe UI"/>
              </a:rPr>
              <a:t>Early Dementia</a:t>
            </a:r>
            <a:endParaRPr lang="en-US" sz="1800">
              <a:solidFill>
                <a:srgbClr val="000000"/>
              </a:solidFill>
              <a:latin typeface="Modern No. 20"/>
              <a:cs typeface="Segoe UI"/>
            </a:endParaRPr>
          </a:p>
          <a:p>
            <a:pPr marL="285750" indent="-285750">
              <a:buFont typeface="Arial,Sans-Serif"/>
              <a:buChar char="•"/>
            </a:pPr>
            <a:r>
              <a:rPr lang="en-US" sz="1800">
                <a:latin typeface="Modern No. 20"/>
                <a:cs typeface="Segoe UI"/>
              </a:rPr>
              <a:t>Recurrent UTIs (2 in past year)</a:t>
            </a:r>
            <a:endParaRPr lang="en-US" sz="1800">
              <a:solidFill>
                <a:srgbClr val="000000"/>
              </a:solidFill>
              <a:latin typeface="Modern No. 20"/>
              <a:cs typeface="Segoe UI"/>
            </a:endParaRPr>
          </a:p>
          <a:p>
            <a:pPr marL="285750" indent="-285750">
              <a:buFont typeface="Arial,Sans-Serif"/>
              <a:buChar char="•"/>
            </a:pPr>
            <a:r>
              <a:rPr lang="en-US" sz="1800">
                <a:latin typeface="Modern No. 20"/>
                <a:cs typeface="Segoe UI"/>
              </a:rPr>
              <a:t>Limited mobility (uses walker at baseline)</a:t>
            </a:r>
            <a:endParaRPr lang="en-US" sz="1800">
              <a:solidFill>
                <a:srgbClr val="000000"/>
              </a:solidFill>
              <a:latin typeface="Modern No. 20"/>
              <a:cs typeface="Segoe UI"/>
            </a:endParaRPr>
          </a:p>
          <a:p>
            <a:pPr marL="0"/>
            <a:endParaRPr lang="en-US" sz="1600" dirty="0">
              <a:solidFill>
                <a:srgbClr val="000000"/>
              </a:solidFill>
              <a:latin typeface="Modern No. 20"/>
              <a:cs typeface="Segoe UI"/>
            </a:endParaRPr>
          </a:p>
          <a:p>
            <a:pPr marL="0">
              <a:buFont typeface="Arial"/>
            </a:pPr>
            <a:endParaRPr lang="en-US" sz="1600" dirty="0">
              <a:latin typeface="Modern No. 20"/>
              <a:cs typeface="Segoe UI"/>
            </a:endParaRPr>
          </a:p>
          <a:p>
            <a:pPr marL="151765"/>
            <a:endParaRPr lang="en-US" sz="1200" dirty="0">
              <a:latin typeface="Modern No. 20"/>
              <a:cs typeface="Segoe UI"/>
            </a:endParaRPr>
          </a:p>
        </p:txBody>
      </p:sp>
      <p:sp>
        <p:nvSpPr>
          <p:cNvPr id="5" name="TextBox 4">
            <a:extLst>
              <a:ext uri="{FF2B5EF4-FFF2-40B4-BE49-F238E27FC236}">
                <a16:creationId xmlns:a16="http://schemas.microsoft.com/office/drawing/2014/main" id="{ED55554E-AADC-88DD-0519-2ABD42479663}"/>
              </a:ext>
            </a:extLst>
          </p:cNvPr>
          <p:cNvSpPr txBox="1"/>
          <p:nvPr/>
        </p:nvSpPr>
        <p:spPr>
          <a:xfrm>
            <a:off x="5979635" y="540031"/>
            <a:ext cx="3967655" cy="6683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1765">
              <a:lnSpc>
                <a:spcPct val="90000"/>
              </a:lnSpc>
              <a:spcBef>
                <a:spcPts val="800"/>
              </a:spcBef>
            </a:pPr>
            <a:r>
              <a:rPr lang="en-US" b="1">
                <a:solidFill>
                  <a:srgbClr val="156082"/>
                </a:solidFill>
                <a:latin typeface="Modern No. 20"/>
              </a:rPr>
              <a:t>Your Initial Assessment</a:t>
            </a:r>
          </a:p>
          <a:p>
            <a:pPr marL="151765">
              <a:lnSpc>
                <a:spcPct val="90000"/>
              </a:lnSpc>
              <a:spcBef>
                <a:spcPts val="800"/>
              </a:spcBef>
            </a:pPr>
            <a:endParaRPr lang="en-US" b="1" dirty="0">
              <a:solidFill>
                <a:srgbClr val="156082"/>
              </a:solidFill>
              <a:latin typeface="Modern No. 20"/>
              <a:cs typeface="Segoe UI"/>
            </a:endParaRPr>
          </a:p>
          <a:p>
            <a:pPr marL="151765">
              <a:lnSpc>
                <a:spcPct val="90000"/>
              </a:lnSpc>
              <a:spcBef>
                <a:spcPts val="800"/>
              </a:spcBef>
            </a:pPr>
            <a:r>
              <a:rPr lang="en-US" b="1">
                <a:solidFill>
                  <a:srgbClr val="156082"/>
                </a:solidFill>
                <a:latin typeface="Modern No. 20"/>
                <a:cs typeface="Segoe UI"/>
              </a:rPr>
              <a:t>Vital Signs:</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Temp: 38.1°C</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HR: 87 bpm</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BP: 93/58 mmHg (not abnormal for her SBP in 90's)</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RR: 19</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SpO₂: 94% on room air</a:t>
            </a:r>
            <a:endParaRPr lang="en-US">
              <a:latin typeface="Modern No. 20"/>
              <a:cs typeface="Segoe UI"/>
            </a:endParaRPr>
          </a:p>
          <a:p>
            <a:pPr>
              <a:lnSpc>
                <a:spcPct val="90000"/>
              </a:lnSpc>
              <a:spcBef>
                <a:spcPts val="800"/>
              </a:spcBef>
            </a:pPr>
            <a:endParaRPr lang="en-US" dirty="0">
              <a:solidFill>
                <a:srgbClr val="156082"/>
              </a:solidFill>
              <a:latin typeface="Modern No. 20"/>
              <a:cs typeface="Segoe UI"/>
            </a:endParaRPr>
          </a:p>
          <a:p>
            <a:pPr marL="151765">
              <a:lnSpc>
                <a:spcPct val="90000"/>
              </a:lnSpc>
              <a:spcBef>
                <a:spcPts val="800"/>
              </a:spcBef>
            </a:pPr>
            <a:r>
              <a:rPr lang="en-US" b="1">
                <a:solidFill>
                  <a:srgbClr val="156082"/>
                </a:solidFill>
                <a:latin typeface="Modern No. 20"/>
                <a:cs typeface="Segoe UI"/>
              </a:rPr>
              <a:t>Physical Assessment:</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Drowsy, disoriented to time/place</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Dry mucous membranes</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Suprapubic tenderness</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No flank pain</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Poor skin turgor</a:t>
            </a:r>
            <a:endParaRPr lang="en-US">
              <a:latin typeface="Modern No. 20"/>
              <a:cs typeface="Segoe UI"/>
            </a:endParaRPr>
          </a:p>
          <a:p>
            <a:pPr marL="285750" indent="-285750">
              <a:lnSpc>
                <a:spcPct val="90000"/>
              </a:lnSpc>
              <a:spcBef>
                <a:spcPts val="800"/>
              </a:spcBef>
              <a:buFont typeface="Arial,Sans-Serif"/>
              <a:buChar char="•"/>
            </a:pPr>
            <a:r>
              <a:rPr lang="en-US">
                <a:solidFill>
                  <a:srgbClr val="156082"/>
                </a:solidFill>
                <a:latin typeface="Modern No. 20"/>
                <a:cs typeface="Segoe UI"/>
              </a:rPr>
              <a:t>Decreased urine output</a:t>
            </a:r>
            <a:endParaRPr lang="en-US" dirty="0">
              <a:latin typeface="Modern No. 20"/>
              <a:cs typeface="Segoe UI"/>
            </a:endParaRPr>
          </a:p>
          <a:p>
            <a:pPr>
              <a:lnSpc>
                <a:spcPct val="90000"/>
              </a:lnSpc>
              <a:spcBef>
                <a:spcPts val="800"/>
              </a:spcBef>
            </a:pPr>
            <a:endParaRPr lang="en-US" sz="1200" dirty="0">
              <a:latin typeface="Modern No. 20"/>
              <a:cs typeface="Segoe UI"/>
            </a:endParaRPr>
          </a:p>
          <a:p>
            <a:pPr>
              <a:lnSpc>
                <a:spcPct val="90000"/>
              </a:lnSpc>
              <a:spcBef>
                <a:spcPts val="800"/>
              </a:spcBef>
            </a:pPr>
            <a:endParaRPr lang="en-US" sz="1200" dirty="0">
              <a:latin typeface="Modern No. 20"/>
              <a:cs typeface="Segoe UI"/>
            </a:endParaRPr>
          </a:p>
          <a:p>
            <a:pPr algn="l"/>
            <a:endParaRPr lang="en-US" dirty="0"/>
          </a:p>
        </p:txBody>
      </p:sp>
      <p:pic>
        <p:nvPicPr>
          <p:cNvPr id="4" name="Picture 3" descr="A green and black diamond&#10;&#10;AI-generated content may be incorrect.">
            <a:extLst>
              <a:ext uri="{FF2B5EF4-FFF2-40B4-BE49-F238E27FC236}">
                <a16:creationId xmlns:a16="http://schemas.microsoft.com/office/drawing/2014/main" id="{8DEE29CF-12AE-116C-5E6F-1119DAA1B29F}"/>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015453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388336-F953-445D-B51D-8DE043A8D31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0156F1-D390-EBC7-F068-B158B54FE631}"/>
              </a:ext>
            </a:extLst>
          </p:cNvPr>
          <p:cNvSpPr txBox="1"/>
          <p:nvPr/>
        </p:nvSpPr>
        <p:spPr>
          <a:xfrm>
            <a:off x="804672" y="802955"/>
            <a:ext cx="4977976" cy="14540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baseline="0">
                <a:solidFill>
                  <a:schemeClr val="accent1"/>
                </a:solidFill>
                <a:latin typeface="Modern No. 20"/>
                <a:ea typeface="+mj-ea"/>
                <a:cs typeface="+mj-cs"/>
              </a:rPr>
              <a:t>Respiratory</a:t>
            </a:r>
            <a:r>
              <a:rPr lang="en-US" sz="4000" kern="1200">
                <a:solidFill>
                  <a:schemeClr val="accent1"/>
                </a:solidFill>
                <a:latin typeface="Modern No. 20"/>
                <a:ea typeface="+mj-ea"/>
                <a:cs typeface="+mj-cs"/>
              </a:rPr>
              <a:t>​</a:t>
            </a:r>
          </a:p>
          <a:p>
            <a:pPr>
              <a:lnSpc>
                <a:spcPct val="90000"/>
              </a:lnSpc>
              <a:spcBef>
                <a:spcPct val="0"/>
              </a:spcBef>
              <a:spcAft>
                <a:spcPts val="600"/>
              </a:spcAft>
            </a:pPr>
            <a:endParaRPr lang="en-US" sz="3600" kern="1200">
              <a:solidFill>
                <a:schemeClr val="tx2"/>
              </a:solidFill>
              <a:latin typeface="+mj-lt"/>
              <a:ea typeface="+mj-ea"/>
              <a:cs typeface="+mj-cs"/>
            </a:endParaRPr>
          </a:p>
        </p:txBody>
      </p:sp>
      <p:sp>
        <p:nvSpPr>
          <p:cNvPr id="2" name="TextBox 1">
            <a:extLst>
              <a:ext uri="{FF2B5EF4-FFF2-40B4-BE49-F238E27FC236}">
                <a16:creationId xmlns:a16="http://schemas.microsoft.com/office/drawing/2014/main" id="{568608BA-95C7-15F6-F4E8-A0436693B96C}"/>
              </a:ext>
            </a:extLst>
          </p:cNvPr>
          <p:cNvSpPr txBox="1"/>
          <p:nvPr/>
        </p:nvSpPr>
        <p:spPr>
          <a:xfrm>
            <a:off x="804672" y="1521796"/>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Respiratory rate increases</a:t>
            </a:r>
            <a:r>
              <a:rPr lang="en-US" sz="2400" b="0" i="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Shortness of breath</a:t>
            </a:r>
            <a:r>
              <a:rPr lang="en-US" sz="2400" b="0" i="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Crackles develop</a:t>
            </a:r>
          </a:p>
          <a:p>
            <a:pPr indent="-228600">
              <a:lnSpc>
                <a:spcPct val="90000"/>
              </a:lnSpc>
              <a:spcAft>
                <a:spcPts val="600"/>
              </a:spcAft>
              <a:buFont typeface="Arial" panose="020B0604020202020204" pitchFamily="34" charset="0"/>
              <a:buChar char="•"/>
            </a:pPr>
            <a:endParaRPr lang="en-US">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Lungs">
            <a:extLst>
              <a:ext uri="{FF2B5EF4-FFF2-40B4-BE49-F238E27FC236}">
                <a16:creationId xmlns:a16="http://schemas.microsoft.com/office/drawing/2014/main" id="{98FBD515-F71E-FE9D-DA17-C6C7F648E2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DCF40296-63A1-DCC0-1CA6-480226E4EF2F}"/>
              </a:ext>
            </a:extLst>
          </p:cNvPr>
          <p:cNvSpPr txBox="1"/>
          <p:nvPr/>
        </p:nvSpPr>
        <p:spPr>
          <a:xfrm>
            <a:off x="3468914" y="6542314"/>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1207519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F86DF3-B80F-5B92-08BA-0AB2599F282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073197-DED7-6461-29ED-05B19B23E40C}"/>
              </a:ext>
            </a:extLst>
          </p:cNvPr>
          <p:cNvSpPr txBox="1"/>
          <p:nvPr/>
        </p:nvSpPr>
        <p:spPr>
          <a:xfrm>
            <a:off x="804672" y="802955"/>
            <a:ext cx="4977976" cy="14540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0" u="none" strike="noStrike" kern="1200" baseline="0">
                <a:solidFill>
                  <a:schemeClr val="accent1"/>
                </a:solidFill>
                <a:latin typeface="Modern No. 20"/>
                <a:ea typeface="+mj-ea"/>
                <a:cs typeface="+mj-cs"/>
              </a:rPr>
              <a:t>Genitourinary</a:t>
            </a:r>
            <a:endParaRPr lang="en-US" sz="4000" kern="1200">
              <a:solidFill>
                <a:schemeClr val="accent1"/>
              </a:solidFill>
              <a:latin typeface="Modern No. 20"/>
              <a:ea typeface="+mj-ea"/>
              <a:cs typeface="+mj-cs"/>
            </a:endParaRPr>
          </a:p>
          <a:p>
            <a:pPr>
              <a:lnSpc>
                <a:spcPct val="90000"/>
              </a:lnSpc>
              <a:spcBef>
                <a:spcPct val="0"/>
              </a:spcBef>
              <a:spcAft>
                <a:spcPts val="600"/>
              </a:spcAft>
            </a:pPr>
            <a:endParaRPr lang="en-US" sz="3600" kern="1200">
              <a:solidFill>
                <a:schemeClr val="tx2"/>
              </a:solidFill>
              <a:latin typeface="+mj-lt"/>
              <a:ea typeface="+mj-ea"/>
              <a:cs typeface="+mj-cs"/>
            </a:endParaRPr>
          </a:p>
        </p:txBody>
      </p:sp>
      <p:sp>
        <p:nvSpPr>
          <p:cNvPr id="2" name="TextBox 1">
            <a:extLst>
              <a:ext uri="{FF2B5EF4-FFF2-40B4-BE49-F238E27FC236}">
                <a16:creationId xmlns:a16="http://schemas.microsoft.com/office/drawing/2014/main" id="{187F4FA2-807E-155A-9845-132B5346DE66}"/>
              </a:ext>
            </a:extLst>
          </p:cNvPr>
          <p:cNvSpPr txBox="1"/>
          <p:nvPr/>
        </p:nvSpPr>
        <p:spPr>
          <a:xfrm>
            <a:off x="804672" y="1311339"/>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Urine output will decrease as perfusion to the </a:t>
            </a:r>
            <a:r>
              <a:rPr lang="en-US" sz="2400">
                <a:solidFill>
                  <a:schemeClr val="accent1"/>
                </a:solidFill>
                <a:latin typeface="Modern No. 20"/>
              </a:rPr>
              <a:t>kidneys decrease</a:t>
            </a:r>
            <a:r>
              <a:rPr lang="en-US" sz="2400" b="0" i="0" u="none" strike="noStrike" baseline="0">
                <a:solidFill>
                  <a:schemeClr val="accent1"/>
                </a:solidFill>
                <a:latin typeface="Modern No. 20"/>
              </a:rPr>
              <a:t>. </a:t>
            </a:r>
            <a:endParaRPr lang="en-US" sz="2400">
              <a:solidFill>
                <a:schemeClr val="accent1"/>
              </a:solidFill>
              <a:latin typeface="Modern No. 20"/>
            </a:endParaRPr>
          </a:p>
          <a:p>
            <a:pPr indent="-228600">
              <a:lnSpc>
                <a:spcPct val="90000"/>
              </a:lnSpc>
              <a:spcAft>
                <a:spcPts val="600"/>
              </a:spcAft>
              <a:buFont typeface="Arial" panose="020B0604020202020204" pitchFamily="34" charset="0"/>
              <a:buChar char="•"/>
            </a:pPr>
            <a:endParaRPr lang="en-US">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Kidney">
            <a:extLst>
              <a:ext uri="{FF2B5EF4-FFF2-40B4-BE49-F238E27FC236}">
                <a16:creationId xmlns:a16="http://schemas.microsoft.com/office/drawing/2014/main" id="{B9A9938B-5231-BC39-2E66-AED3318C22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0F43F394-4A5B-8B2E-940A-B5FEF90D0CF0}"/>
              </a:ext>
            </a:extLst>
          </p:cNvPr>
          <p:cNvSpPr txBox="1"/>
          <p:nvPr/>
        </p:nvSpPr>
        <p:spPr>
          <a:xfrm>
            <a:off x="3556000" y="6549571"/>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2295452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2F19C3-1B7B-9A80-5E5D-799BE7ADB6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051B18-CA95-1786-E608-7064C89C4855}"/>
              </a:ext>
            </a:extLst>
          </p:cNvPr>
          <p:cNvSpPr txBox="1"/>
          <p:nvPr/>
        </p:nvSpPr>
        <p:spPr>
          <a:xfrm>
            <a:off x="502438" y="403432"/>
            <a:ext cx="5754696" cy="18373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b="1" kern="1200" baseline="0">
                <a:solidFill>
                  <a:schemeClr val="accent1"/>
                </a:solidFill>
                <a:latin typeface="Modern No. 20"/>
                <a:ea typeface="+mj-ea"/>
                <a:cs typeface="+mj-cs"/>
              </a:rPr>
              <a:t>Integumentary</a:t>
            </a:r>
            <a:r>
              <a:rPr lang="en-US" sz="4000" kern="1200">
                <a:solidFill>
                  <a:schemeClr val="accent1"/>
                </a:solidFill>
                <a:latin typeface="Modern No. 20"/>
                <a:ea typeface="+mj-ea"/>
                <a:cs typeface="+mj-cs"/>
              </a:rPr>
              <a:t>​</a:t>
            </a:r>
          </a:p>
          <a:p>
            <a:pPr algn="ctr">
              <a:lnSpc>
                <a:spcPct val="90000"/>
              </a:lnSpc>
              <a:spcBef>
                <a:spcPct val="0"/>
              </a:spcBef>
              <a:spcAft>
                <a:spcPts val="600"/>
              </a:spcAft>
            </a:pPr>
            <a:endParaRPr lang="en-US" sz="3600" kern="1200">
              <a:solidFill>
                <a:schemeClr val="tx2"/>
              </a:solidFill>
              <a:latin typeface="+mj-lt"/>
              <a:ea typeface="+mj-ea"/>
              <a:cs typeface="+mj-cs"/>
            </a:endParaRP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3A92193-0C6E-2283-E851-B0781EF897E1}"/>
              </a:ext>
            </a:extLst>
          </p:cNvPr>
          <p:cNvSpPr txBox="1"/>
          <p:nvPr/>
        </p:nvSpPr>
        <p:spPr>
          <a:xfrm>
            <a:off x="2157783" y="1716593"/>
            <a:ext cx="5709721" cy="24308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lnSpc>
                <a:spcPct val="90000"/>
              </a:lnSpc>
              <a:spcAft>
                <a:spcPts val="600"/>
              </a:spcAft>
              <a:buFont typeface="Arial"/>
              <a:buChar char="•"/>
            </a:pPr>
            <a:r>
              <a:rPr lang="en-US" sz="2400" b="0" i="0" u="none" strike="noStrike" baseline="0" dirty="0">
                <a:solidFill>
                  <a:schemeClr val="accent1"/>
                </a:solidFill>
                <a:latin typeface="Modern No. 20"/>
              </a:rPr>
              <a:t>During the initial stages, massive vasodilation occurs. </a:t>
            </a:r>
            <a:r>
              <a:rPr lang="en-US" sz="2400" dirty="0">
                <a:solidFill>
                  <a:schemeClr val="accent1"/>
                </a:solidFill>
                <a:latin typeface="Modern No. 20"/>
              </a:rPr>
              <a:t>The patients</a:t>
            </a:r>
            <a:r>
              <a:rPr lang="en-US" sz="2400" b="0" i="0" u="none" strike="noStrike" baseline="0" dirty="0">
                <a:solidFill>
                  <a:schemeClr val="accent1"/>
                </a:solidFill>
                <a:latin typeface="Modern No. 20"/>
              </a:rPr>
              <a:t> skin will become pink, warm and flushed</a:t>
            </a:r>
            <a:r>
              <a:rPr lang="en-US" sz="2400" b="0" i="0" dirty="0">
                <a:solidFill>
                  <a:schemeClr val="accent1"/>
                </a:solidFill>
                <a:latin typeface="Modern No. 20"/>
              </a:rPr>
              <a:t>​</a:t>
            </a:r>
            <a:endParaRPr lang="en-US" dirty="0">
              <a:solidFill>
                <a:schemeClr val="accent1"/>
              </a:solidFill>
            </a:endParaRPr>
          </a:p>
          <a:p>
            <a:pPr indent="-228600">
              <a:lnSpc>
                <a:spcPct val="90000"/>
              </a:lnSpc>
              <a:spcAft>
                <a:spcPts val="600"/>
              </a:spcAft>
              <a:buFont typeface="Arial" panose="020B0604020202020204" pitchFamily="34" charset="0"/>
              <a:buChar char="•"/>
            </a:pPr>
            <a:endParaRPr lang="en-US" sz="2400" b="0" i="0" dirty="0">
              <a:solidFill>
                <a:schemeClr val="accent1"/>
              </a:solidFill>
              <a:latin typeface="Modern No. 20"/>
            </a:endParaRPr>
          </a:p>
          <a:p>
            <a:pPr marL="342900" indent="-342900">
              <a:lnSpc>
                <a:spcPct val="90000"/>
              </a:lnSpc>
              <a:spcAft>
                <a:spcPts val="600"/>
              </a:spcAft>
              <a:buFont typeface="Arial"/>
              <a:buChar char="•"/>
            </a:pPr>
            <a:r>
              <a:rPr lang="en-US" sz="2400" b="0" i="0" u="none" strike="noStrike" baseline="0">
                <a:solidFill>
                  <a:schemeClr val="accent1"/>
                </a:solidFill>
                <a:latin typeface="Modern No. 20"/>
              </a:rPr>
              <a:t>As Sepsis Progresses you may notice mottling or cyanosis. </a:t>
            </a:r>
          </a:p>
          <a:p>
            <a:pPr indent="-228600">
              <a:lnSpc>
                <a:spcPct val="90000"/>
              </a:lnSpc>
              <a:spcAft>
                <a:spcPts val="600"/>
              </a:spcAft>
              <a:buFont typeface="Arial" panose="020B0604020202020204" pitchFamily="34" charset="0"/>
              <a:buChar char="•"/>
            </a:pPr>
            <a:endParaRPr lang="en-US" sz="200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AA3BF44-0BAA-654A-63BB-F482FD3B0EFD}"/>
              </a:ext>
            </a:extLst>
          </p:cNvPr>
          <p:cNvSpPr txBox="1"/>
          <p:nvPr/>
        </p:nvSpPr>
        <p:spPr>
          <a:xfrm>
            <a:off x="10297886" y="642620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2975599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F1FB-5B14-A6FC-5B32-4077F806C89D}"/>
              </a:ext>
            </a:extLst>
          </p:cNvPr>
          <p:cNvSpPr>
            <a:spLocks noGrp="1"/>
          </p:cNvSpPr>
          <p:nvPr>
            <p:ph type="title"/>
          </p:nvPr>
        </p:nvSpPr>
        <p:spPr/>
        <p:txBody>
          <a:bodyPr/>
          <a:lstStyle/>
          <a:p>
            <a:r>
              <a:rPr lang="en-US" sz="4000" dirty="0">
                <a:solidFill>
                  <a:schemeClr val="accent1"/>
                </a:solidFill>
                <a:latin typeface="Modern No. 20"/>
              </a:rPr>
              <a:t>Laboratory and </a:t>
            </a:r>
            <a:r>
              <a:rPr lang="en-US" sz="4000">
                <a:solidFill>
                  <a:schemeClr val="accent1"/>
                </a:solidFill>
                <a:latin typeface="Modern No. 20"/>
              </a:rPr>
              <a:t>Diagnostic Assessment</a:t>
            </a:r>
          </a:p>
        </p:txBody>
      </p:sp>
      <p:sp>
        <p:nvSpPr>
          <p:cNvPr id="3" name="Text Placeholder 2">
            <a:extLst>
              <a:ext uri="{FF2B5EF4-FFF2-40B4-BE49-F238E27FC236}">
                <a16:creationId xmlns:a16="http://schemas.microsoft.com/office/drawing/2014/main" id="{BF8DEFB9-640F-C699-A383-BBD832174495}"/>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latin typeface="Modern No. 20"/>
              </a:rPr>
              <a:t>Positive cultures</a:t>
            </a:r>
          </a:p>
          <a:p>
            <a:pPr marL="151765"/>
            <a:r>
              <a:rPr lang="en-US" sz="2400">
                <a:latin typeface="Modern No. 20"/>
              </a:rPr>
              <a:t>VBG results will be abnormal</a:t>
            </a:r>
            <a:endParaRPr lang="en-US"/>
          </a:p>
          <a:p>
            <a:pPr marL="151765"/>
            <a:r>
              <a:rPr lang="en-US" sz="2400">
                <a:latin typeface="Modern No. 20"/>
              </a:rPr>
              <a:t>Serum Lactate levels will be elevated</a:t>
            </a:r>
          </a:p>
          <a:p>
            <a:pPr marL="151765"/>
            <a:r>
              <a:rPr lang="en-US" sz="2400" dirty="0">
                <a:latin typeface="Modern No. 20"/>
              </a:rPr>
              <a:t>White Blood Cell count will be </a:t>
            </a:r>
            <a:r>
              <a:rPr lang="en-US" sz="2400">
                <a:latin typeface="Modern No. 20"/>
              </a:rPr>
              <a:t>elevated</a:t>
            </a:r>
          </a:p>
          <a:p>
            <a:pPr marL="151765"/>
            <a:r>
              <a:rPr lang="en-US" sz="2400">
                <a:latin typeface="Modern No. 20"/>
              </a:rPr>
              <a:t>Serum Glucose levels may be elevated</a:t>
            </a:r>
          </a:p>
          <a:p>
            <a:pPr marL="151765"/>
            <a:endParaRPr lang="en-US" sz="2400">
              <a:latin typeface="Modern No. 20"/>
            </a:endParaRPr>
          </a:p>
          <a:p>
            <a:pPr marL="151765"/>
            <a:r>
              <a:rPr lang="en-US" sz="2400" dirty="0">
                <a:latin typeface="Modern No. 20"/>
              </a:rPr>
              <a:t>**Additional tests will be ordered depending on suspected source of infection**</a:t>
            </a:r>
          </a:p>
        </p:txBody>
      </p:sp>
      <p:pic>
        <p:nvPicPr>
          <p:cNvPr id="5" name="Picture 4" descr="A green and black diamond&#10;&#10;AI-generated content may be incorrect.">
            <a:extLst>
              <a:ext uri="{FF2B5EF4-FFF2-40B4-BE49-F238E27FC236}">
                <a16:creationId xmlns:a16="http://schemas.microsoft.com/office/drawing/2014/main" id="{E26E69B7-984C-1650-1B09-BAC166534340}"/>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370428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DFAE-6514-725B-7748-F5B6B49EC374}"/>
              </a:ext>
            </a:extLst>
          </p:cNvPr>
          <p:cNvSpPr>
            <a:spLocks noGrp="1"/>
          </p:cNvSpPr>
          <p:nvPr>
            <p:ph type="title"/>
          </p:nvPr>
        </p:nvSpPr>
        <p:spPr>
          <a:xfrm>
            <a:off x="1142181" y="2926872"/>
            <a:ext cx="8046000" cy="992400"/>
          </a:xfrm>
        </p:spPr>
        <p:txBody>
          <a:bodyPr/>
          <a:lstStyle/>
          <a:p>
            <a:pPr algn="ctr"/>
            <a:r>
              <a:rPr lang="en-US" sz="6000">
                <a:solidFill>
                  <a:schemeClr val="accent1"/>
                </a:solidFill>
                <a:latin typeface="Modern No. 20"/>
              </a:rPr>
              <a:t>Nursing Priorities</a:t>
            </a:r>
            <a:endParaRPr lang="en-US" sz="6000">
              <a:solidFill>
                <a:schemeClr val="accent1"/>
              </a:solidFill>
            </a:endParaRPr>
          </a:p>
        </p:txBody>
      </p:sp>
      <p:pic>
        <p:nvPicPr>
          <p:cNvPr id="4" name="Picture 3" descr="A green and black diamond&#10;&#10;AI-generated content may be incorrect.">
            <a:extLst>
              <a:ext uri="{FF2B5EF4-FFF2-40B4-BE49-F238E27FC236}">
                <a16:creationId xmlns:a16="http://schemas.microsoft.com/office/drawing/2014/main" id="{9B74BD7F-631C-CFB7-1F86-71BA225D2ECD}"/>
              </a:ext>
            </a:extLst>
          </p:cNvPr>
          <p:cNvPicPr>
            <a:picLocks noChangeAspect="1"/>
          </p:cNvPicPr>
          <p:nvPr/>
        </p:nvPicPr>
        <p:blipFill>
          <a:blip r:embed="rId2"/>
          <a:stretch>
            <a:fillRect/>
          </a:stretch>
        </p:blipFill>
        <p:spPr>
          <a:xfrm>
            <a:off x="-1076" y="406348"/>
            <a:ext cx="837893" cy="1547045"/>
          </a:xfrm>
          <a:prstGeom prst="rect">
            <a:avLst/>
          </a:prstGeom>
        </p:spPr>
      </p:pic>
      <p:sp>
        <p:nvSpPr>
          <p:cNvPr id="5" name="Rectangle 4">
            <a:extLst>
              <a:ext uri="{FF2B5EF4-FFF2-40B4-BE49-F238E27FC236}">
                <a16:creationId xmlns:a16="http://schemas.microsoft.com/office/drawing/2014/main" id="{BA9A04FB-3A2A-6479-623A-2CBC6362C5B9}"/>
              </a:ext>
            </a:extLst>
          </p:cNvPr>
          <p:cNvSpPr/>
          <p:nvPr/>
        </p:nvSpPr>
        <p:spPr>
          <a:xfrm>
            <a:off x="1103" y="2052"/>
            <a:ext cx="1483781"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147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DF34D9-E875-50BD-F4A9-837D51856D36}"/>
              </a:ext>
            </a:extLst>
          </p:cNvPr>
          <p:cNvSpPr txBox="1"/>
          <p:nvPr/>
        </p:nvSpPr>
        <p:spPr>
          <a:xfrm>
            <a:off x="686834" y="1153572"/>
            <a:ext cx="3200400" cy="44611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baseline="0">
                <a:solidFill>
                  <a:srgbClr val="FFFFFF"/>
                </a:solidFill>
                <a:latin typeface="+mj-lt"/>
                <a:ea typeface="+mj-ea"/>
                <a:cs typeface="+mj-cs"/>
              </a:rPr>
              <a:t>Golden Hour</a:t>
            </a:r>
            <a:r>
              <a:rPr lang="en-US" sz="4400" kern="1200">
                <a:solidFill>
                  <a:srgbClr val="FFFFFF"/>
                </a:solidFill>
                <a:latin typeface="+mj-lt"/>
                <a:ea typeface="+mj-ea"/>
                <a:cs typeface="+mj-cs"/>
              </a:rPr>
              <a:t>​</a:t>
            </a: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ED32B784-978F-7D24-36C3-C9C789AA3CE0}"/>
              </a:ext>
            </a:extLst>
          </p:cNvPr>
          <p:cNvSpPr txBox="1"/>
          <p:nvPr/>
        </p:nvSpPr>
        <p:spPr>
          <a:xfrm>
            <a:off x="4447308" y="591344"/>
            <a:ext cx="6906491" cy="55856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b="1" baseline="0">
                <a:solidFill>
                  <a:schemeClr val="accent1"/>
                </a:solidFill>
                <a:latin typeface="Modern No. 20"/>
              </a:rPr>
              <a:t>When a patient is suspected to have sepsis</a:t>
            </a:r>
            <a:r>
              <a:rPr lang="en-US" sz="2400" b="1">
                <a:solidFill>
                  <a:schemeClr val="accent1"/>
                </a:solidFill>
                <a:latin typeface="Modern No. 20"/>
              </a:rPr>
              <a:t>,</a:t>
            </a:r>
            <a:r>
              <a:rPr lang="en-US" sz="2400" b="1" baseline="0">
                <a:solidFill>
                  <a:schemeClr val="accent1"/>
                </a:solidFill>
                <a:latin typeface="Modern No. 20"/>
              </a:rPr>
              <a:t> initial treatment includes:</a:t>
            </a:r>
            <a:r>
              <a:rPr lang="en-US" sz="2400" b="1">
                <a:solidFill>
                  <a:schemeClr val="accent1"/>
                </a:solidFill>
                <a:latin typeface="Modern No. 20"/>
              </a:rPr>
              <a:t>​</a:t>
            </a:r>
            <a:endParaRPr lang="en-US" b="1">
              <a:solidFill>
                <a:schemeClr val="accent1"/>
              </a:solidFill>
            </a:endParaRPr>
          </a:p>
          <a:p>
            <a:pPr marL="608965" lvl="0" indent="-228600">
              <a:lnSpc>
                <a:spcPct val="90000"/>
              </a:lnSpc>
              <a:spcAft>
                <a:spcPts val="600"/>
              </a:spcAft>
              <a:buFont typeface="Arial" panose="020B0604020202020204" pitchFamily="34" charset="0"/>
              <a:buChar char="•"/>
            </a:pPr>
            <a:r>
              <a:rPr lang="en-US" sz="2400" baseline="0">
                <a:solidFill>
                  <a:schemeClr val="accent1"/>
                </a:solidFill>
                <a:latin typeface="Modern No. 20"/>
              </a:rPr>
              <a:t>Blood cultures and labs</a:t>
            </a:r>
            <a:r>
              <a:rPr lang="en-US" sz="2400">
                <a:solidFill>
                  <a:schemeClr val="accent1"/>
                </a:solidFill>
                <a:latin typeface="Modern No. 20"/>
              </a:rPr>
              <a:t>​</a:t>
            </a:r>
          </a:p>
          <a:p>
            <a:pPr marL="608965" lvl="0" indent="-228600">
              <a:lnSpc>
                <a:spcPct val="90000"/>
              </a:lnSpc>
              <a:spcAft>
                <a:spcPts val="600"/>
              </a:spcAft>
              <a:buFont typeface="Arial" panose="020B0604020202020204" pitchFamily="34" charset="0"/>
              <a:buChar char="•"/>
            </a:pPr>
            <a:r>
              <a:rPr lang="en-US" sz="2400" baseline="0">
                <a:solidFill>
                  <a:schemeClr val="accent1"/>
                </a:solidFill>
                <a:latin typeface="Modern No. 20"/>
              </a:rPr>
              <a:t>IV antibiotics</a:t>
            </a:r>
            <a:r>
              <a:rPr lang="en-US" sz="2400">
                <a:solidFill>
                  <a:schemeClr val="accent1"/>
                </a:solidFill>
                <a:latin typeface="Modern No. 20"/>
              </a:rPr>
              <a:t>​</a:t>
            </a:r>
          </a:p>
          <a:p>
            <a:pPr marL="608965" lvl="0" indent="-228600">
              <a:lnSpc>
                <a:spcPct val="90000"/>
              </a:lnSpc>
              <a:spcAft>
                <a:spcPts val="600"/>
              </a:spcAft>
              <a:buFont typeface="Arial" panose="020B0604020202020204" pitchFamily="34" charset="0"/>
              <a:buChar char="•"/>
            </a:pPr>
            <a:r>
              <a:rPr lang="en-US" sz="2400" baseline="0">
                <a:solidFill>
                  <a:schemeClr val="accent1"/>
                </a:solidFill>
                <a:latin typeface="Modern No. 20"/>
              </a:rPr>
              <a:t>Normal saline bolus within 3 hours</a:t>
            </a:r>
            <a:r>
              <a:rPr lang="en-US" sz="2400">
                <a:solidFill>
                  <a:schemeClr val="accent1"/>
                </a:solidFill>
                <a:latin typeface="Modern No. 20"/>
              </a:rPr>
              <a:t>​</a:t>
            </a:r>
          </a:p>
          <a:p>
            <a:pPr marL="608965" lvl="0" indent="-228600">
              <a:lnSpc>
                <a:spcPct val="90000"/>
              </a:lnSpc>
              <a:spcAft>
                <a:spcPts val="600"/>
              </a:spcAft>
              <a:buFont typeface="Arial" panose="020B0604020202020204" pitchFamily="34" charset="0"/>
              <a:buChar char="•"/>
            </a:pPr>
            <a:r>
              <a:rPr lang="en-US" sz="2400" baseline="0">
                <a:solidFill>
                  <a:schemeClr val="accent1"/>
                </a:solidFill>
                <a:latin typeface="Modern No. 20"/>
              </a:rPr>
              <a:t>Repeat lactate lab in two hours</a:t>
            </a:r>
            <a:r>
              <a:rPr lang="en-US" sz="2400">
                <a:solidFill>
                  <a:schemeClr val="accent1"/>
                </a:solidFill>
                <a:latin typeface="Modern No. 20"/>
              </a:rPr>
              <a:t>​</a:t>
            </a:r>
          </a:p>
          <a:p>
            <a:pPr marL="608965" lvl="0" indent="-228600">
              <a:lnSpc>
                <a:spcPct val="90000"/>
              </a:lnSpc>
              <a:spcAft>
                <a:spcPts val="600"/>
              </a:spcAft>
              <a:buFont typeface="Arial" panose="020B0604020202020204" pitchFamily="34" charset="0"/>
              <a:buChar char="•"/>
            </a:pPr>
            <a:r>
              <a:rPr lang="en-US" sz="2400" baseline="0">
                <a:solidFill>
                  <a:schemeClr val="accent1"/>
                </a:solidFill>
                <a:latin typeface="Modern No. 20"/>
              </a:rPr>
              <a:t>Assess for fluid responsiveness</a:t>
            </a:r>
            <a:r>
              <a:rPr lang="en-US" sz="2400">
                <a:solidFill>
                  <a:schemeClr val="accent1"/>
                </a:solidFill>
                <a:latin typeface="Modern No. 20"/>
              </a:rPr>
              <a:t>​</a:t>
            </a:r>
          </a:p>
          <a:p>
            <a:pPr marL="608965" lvl="0" indent="-228600">
              <a:lnSpc>
                <a:spcPct val="90000"/>
              </a:lnSpc>
              <a:spcAft>
                <a:spcPts val="600"/>
              </a:spcAft>
              <a:buFont typeface="Arial" panose="020B0604020202020204" pitchFamily="34" charset="0"/>
              <a:buChar char="•"/>
            </a:pPr>
            <a:r>
              <a:rPr lang="en-US" sz="2400">
                <a:solidFill>
                  <a:schemeClr val="accent1"/>
                </a:solidFill>
                <a:latin typeface="Modern No. 20"/>
              </a:rPr>
              <a:t>Monitor intake and output​</a:t>
            </a:r>
          </a:p>
          <a:p>
            <a:pPr indent="-228600">
              <a:lnSpc>
                <a:spcPct val="90000"/>
              </a:lnSpc>
              <a:spcAft>
                <a:spcPts val="600"/>
              </a:spcAft>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8B024273-647D-85E1-C908-328C1866F87F}"/>
              </a:ext>
            </a:extLst>
          </p:cNvPr>
          <p:cNvSpPr txBox="1"/>
          <p:nvPr/>
        </p:nvSpPr>
        <p:spPr>
          <a:xfrm>
            <a:off x="10297886" y="6535057"/>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(Health PEI, 2022)</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253719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E7587F5-1157-4DB6-65D5-B5B745835A49}"/>
              </a:ext>
            </a:extLst>
          </p:cNvPr>
          <p:cNvSpPr txBox="1"/>
          <p:nvPr/>
        </p:nvSpPr>
        <p:spPr>
          <a:xfrm>
            <a:off x="804672" y="802955"/>
            <a:ext cx="4977976" cy="14540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0" u="none" strike="noStrike" kern="1200" baseline="0">
                <a:solidFill>
                  <a:schemeClr val="accent1"/>
                </a:solidFill>
                <a:latin typeface="Modern No. 20"/>
                <a:ea typeface="+mj-ea"/>
                <a:cs typeface="+mj-cs"/>
              </a:rPr>
              <a:t>Antibiotics</a:t>
            </a:r>
            <a:endParaRPr lang="en-US" sz="4000" kern="1200">
              <a:solidFill>
                <a:schemeClr val="accent1"/>
              </a:solidFill>
              <a:latin typeface="Modern No. 20"/>
              <a:ea typeface="+mj-ea"/>
              <a:cs typeface="+mj-cs"/>
            </a:endParaRPr>
          </a:p>
          <a:p>
            <a:pPr>
              <a:lnSpc>
                <a:spcPct val="90000"/>
              </a:lnSpc>
              <a:spcBef>
                <a:spcPct val="0"/>
              </a:spcBef>
              <a:spcAft>
                <a:spcPts val="600"/>
              </a:spcAft>
            </a:pPr>
            <a:endParaRPr lang="en-US" sz="3600" kern="1200">
              <a:solidFill>
                <a:schemeClr val="tx2"/>
              </a:solidFill>
              <a:latin typeface="+mj-lt"/>
              <a:ea typeface="+mj-ea"/>
              <a:cs typeface="+mj-cs"/>
            </a:endParaRPr>
          </a:p>
        </p:txBody>
      </p:sp>
      <p:sp>
        <p:nvSpPr>
          <p:cNvPr id="3" name="TextBox 2">
            <a:extLst>
              <a:ext uri="{FF2B5EF4-FFF2-40B4-BE49-F238E27FC236}">
                <a16:creationId xmlns:a16="http://schemas.microsoft.com/office/drawing/2014/main" id="{36AFBDC5-24F7-5D29-EFC5-48342F816917}"/>
              </a:ext>
            </a:extLst>
          </p:cNvPr>
          <p:cNvSpPr txBox="1"/>
          <p:nvPr/>
        </p:nvSpPr>
        <p:spPr>
          <a:xfrm>
            <a:off x="804672" y="2421682"/>
            <a:ext cx="4977578" cy="3639289"/>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2400" baseline="0">
                <a:solidFill>
                  <a:schemeClr val="accent1"/>
                </a:solidFill>
                <a:latin typeface="Modern No. 20"/>
              </a:rPr>
              <a:t>A Key Measure in the treatment of Septic Shock is </a:t>
            </a:r>
            <a:r>
              <a:rPr lang="en-US" sz="2400">
                <a:solidFill>
                  <a:schemeClr val="accent1"/>
                </a:solidFill>
                <a:latin typeface="Modern No. 20"/>
              </a:rPr>
              <a:t>the initiation</a:t>
            </a:r>
            <a:r>
              <a:rPr lang="en-US" sz="2400" baseline="0">
                <a:solidFill>
                  <a:schemeClr val="accent1"/>
                </a:solidFill>
                <a:latin typeface="Modern No. 20"/>
              </a:rPr>
              <a:t> of appropriate antibiotic therapy to eradicate </a:t>
            </a:r>
            <a:r>
              <a:rPr lang="en-US" sz="2400">
                <a:solidFill>
                  <a:schemeClr val="accent1"/>
                </a:solidFill>
                <a:latin typeface="Modern No. 20"/>
              </a:rPr>
              <a:t>the cause</a:t>
            </a:r>
            <a:r>
              <a:rPr lang="en-US" sz="2400" baseline="0">
                <a:solidFill>
                  <a:schemeClr val="accent1"/>
                </a:solidFill>
                <a:latin typeface="Modern No. 20"/>
              </a:rPr>
              <a:t> of infection. </a:t>
            </a: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endParaRPr lang="en-US" sz="2400" dirty="0">
              <a:solidFill>
                <a:schemeClr val="accent1"/>
              </a:solidFill>
              <a:latin typeface="Modern No. 20"/>
            </a:endParaRPr>
          </a:p>
          <a:p>
            <a:pPr>
              <a:lnSpc>
                <a:spcPct val="90000"/>
              </a:lnSpc>
              <a:spcAft>
                <a:spcPts val="600"/>
              </a:spcAft>
            </a:pPr>
            <a:r>
              <a:rPr lang="en-US" sz="2400" baseline="0">
                <a:solidFill>
                  <a:schemeClr val="accent1"/>
                </a:solidFill>
                <a:latin typeface="Modern No. 20"/>
              </a:rPr>
              <a:t>If it can be accomplished without delay of </a:t>
            </a:r>
            <a:r>
              <a:rPr lang="en-US" sz="2400">
                <a:solidFill>
                  <a:schemeClr val="accent1"/>
                </a:solidFill>
                <a:latin typeface="Modern No. 20"/>
              </a:rPr>
              <a:t>antibiotic administration</a:t>
            </a:r>
            <a:r>
              <a:rPr lang="en-US" sz="2400" baseline="0">
                <a:solidFill>
                  <a:schemeClr val="accent1"/>
                </a:solidFill>
                <a:latin typeface="Modern No. 20"/>
              </a:rPr>
              <a:t>, at least two sets of blood cultures, </a:t>
            </a:r>
            <a:r>
              <a:rPr lang="en-US" sz="2400">
                <a:solidFill>
                  <a:schemeClr val="accent1"/>
                </a:solidFill>
                <a:latin typeface="Modern No. 20"/>
              </a:rPr>
              <a:t>urine culture</a:t>
            </a:r>
            <a:r>
              <a:rPr lang="en-US" sz="2400" baseline="0">
                <a:solidFill>
                  <a:schemeClr val="accent1"/>
                </a:solidFill>
                <a:latin typeface="Modern No. 20"/>
              </a:rPr>
              <a:t>, sputum culture and wound cultures (if appropriate)should be obtained. </a:t>
            </a:r>
          </a:p>
          <a:p>
            <a:pPr indent="-228600">
              <a:lnSpc>
                <a:spcPct val="90000"/>
              </a:lnSpc>
              <a:spcAft>
                <a:spcPts val="600"/>
              </a:spcAft>
              <a:buFont typeface="Arial" panose="020B0604020202020204" pitchFamily="34" charset="0"/>
              <a:buChar char="•"/>
            </a:pPr>
            <a:endParaRPr lang="en-US">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IV">
            <a:extLst>
              <a:ext uri="{FF2B5EF4-FFF2-40B4-BE49-F238E27FC236}">
                <a16:creationId xmlns:a16="http://schemas.microsoft.com/office/drawing/2014/main" id="{C2995CAC-5A14-309F-BC10-4B48D0CF64C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C5458CD1-C356-0708-F1FF-BE66E848D2D2}"/>
              </a:ext>
            </a:extLst>
          </p:cNvPr>
          <p:cNvSpPr txBox="1"/>
          <p:nvPr/>
        </p:nvSpPr>
        <p:spPr>
          <a:xfrm>
            <a:off x="3839029" y="6368143"/>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(Urden et al., 2018)</a:t>
            </a:r>
            <a:r>
              <a:rPr lang="en-US" sz="1600" baseline="0">
                <a:latin typeface="Modern No. 20"/>
              </a:rPr>
              <a:t>​​​</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74712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62AC-457B-00EE-C3B1-6438B04E8C13}"/>
              </a:ext>
            </a:extLst>
          </p:cNvPr>
          <p:cNvSpPr>
            <a:spLocks noGrp="1"/>
          </p:cNvSpPr>
          <p:nvPr>
            <p:ph type="title"/>
          </p:nvPr>
        </p:nvSpPr>
        <p:spPr/>
        <p:txBody>
          <a:bodyPr/>
          <a:lstStyle/>
          <a:p>
            <a:r>
              <a:rPr lang="en-US" sz="4000">
                <a:solidFill>
                  <a:schemeClr val="accent1"/>
                </a:solidFill>
                <a:latin typeface="Modern No. 20"/>
              </a:rPr>
              <a:t>Health PEI Emergency Department Medical </a:t>
            </a:r>
            <a:r>
              <a:rPr lang="en-US" sz="4000" dirty="0">
                <a:solidFill>
                  <a:schemeClr val="accent1"/>
                </a:solidFill>
                <a:latin typeface="Modern No. 20"/>
              </a:rPr>
              <a:t>Directive</a:t>
            </a:r>
          </a:p>
        </p:txBody>
      </p:sp>
      <p:sp>
        <p:nvSpPr>
          <p:cNvPr id="3" name="Text Placeholder 2">
            <a:extLst>
              <a:ext uri="{FF2B5EF4-FFF2-40B4-BE49-F238E27FC236}">
                <a16:creationId xmlns:a16="http://schemas.microsoft.com/office/drawing/2014/main" id="{73E49411-C387-4A8A-B63D-4B2D8F456079}"/>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608965" indent="-457200">
              <a:buFont typeface="Arial"/>
              <a:buChar char="•"/>
            </a:pPr>
            <a:r>
              <a:rPr lang="en-US" sz="2400" dirty="0">
                <a:latin typeface="Modern No. 20"/>
                <a:ea typeface="+mn-lt"/>
                <a:cs typeface="+mn-lt"/>
              </a:rPr>
              <a:t>Draw blood cultures before antibiotic administration. </a:t>
            </a:r>
            <a:endParaRPr lang="en-US" sz="2400">
              <a:latin typeface="Modern No. 20"/>
            </a:endParaRPr>
          </a:p>
          <a:p>
            <a:pPr marL="608965" indent="-457200">
              <a:buFont typeface="Arial"/>
              <a:buChar char="•"/>
            </a:pPr>
            <a:r>
              <a:rPr lang="en-US" sz="2400" dirty="0">
                <a:latin typeface="Modern No. 20"/>
                <a:ea typeface="+mn-lt"/>
                <a:cs typeface="+mn-lt"/>
              </a:rPr>
              <a:t>Collect two sets of blood cultures from different sites. </a:t>
            </a:r>
            <a:r>
              <a:rPr lang="en-US" sz="2000" dirty="0">
                <a:latin typeface="Modern No. 20"/>
                <a:ea typeface="+mn-lt"/>
                <a:cs typeface="+mn-lt"/>
              </a:rPr>
              <a:t> </a:t>
            </a:r>
          </a:p>
          <a:p>
            <a:pPr marL="1675765" lvl="1" indent="-457200">
              <a:buFont typeface="Courier New"/>
              <a:buChar char="o"/>
            </a:pPr>
            <a:r>
              <a:rPr lang="en-US" sz="1800" dirty="0">
                <a:solidFill>
                  <a:srgbClr val="156082"/>
                </a:solidFill>
                <a:latin typeface="Modern No. 20"/>
                <a:ea typeface="+mn-lt"/>
                <a:cs typeface="+mn-lt"/>
              </a:rPr>
              <a:t>(NOTE: If a patient has a Central Venous Access Device (CVAD), collect one set from this device and draw an aerobic bottle from each additional lumen)</a:t>
            </a:r>
            <a:endParaRPr lang="en-US" sz="1800">
              <a:solidFill>
                <a:srgbClr val="156082"/>
              </a:solidFill>
            </a:endParaRPr>
          </a:p>
          <a:p>
            <a:pPr marL="608965" indent="-457200">
              <a:buFont typeface="Arial"/>
              <a:buChar char="•"/>
            </a:pPr>
            <a:r>
              <a:rPr lang="en-US" sz="2400" dirty="0">
                <a:latin typeface="Modern No. 20"/>
                <a:ea typeface="+mn-lt"/>
                <a:cs typeface="+mn-lt"/>
              </a:rPr>
              <a:t>If patient has a history of IV drug use, draw 3 sets of blood cultures from different sites 30-60 minutes apart (risk </a:t>
            </a:r>
            <a:r>
              <a:rPr lang="en-US" sz="2400">
                <a:latin typeface="Modern No. 20"/>
                <a:ea typeface="+mn-lt"/>
                <a:cs typeface="+mn-lt"/>
              </a:rPr>
              <a:t>of endocarditis</a:t>
            </a:r>
            <a:r>
              <a:rPr lang="en-US" sz="2400" dirty="0">
                <a:latin typeface="Modern No. 20"/>
                <a:ea typeface="+mn-lt"/>
                <a:cs typeface="+mn-lt"/>
              </a:rPr>
              <a:t>).</a:t>
            </a:r>
          </a:p>
          <a:p>
            <a:pPr marL="608965" indent="-457200">
              <a:buFont typeface="Arial"/>
              <a:buChar char="•"/>
            </a:pPr>
            <a:r>
              <a:rPr lang="en-US" sz="2400" dirty="0">
                <a:latin typeface="Modern No. 20"/>
                <a:ea typeface="+mn-lt"/>
                <a:cs typeface="+mn-lt"/>
              </a:rPr>
              <a:t>Draw the following bloodwork: lactate, CBC, electrolytes, creatinine, glucose, CRP. Include VBG lab value if patient is </a:t>
            </a:r>
            <a:r>
              <a:rPr lang="en-US" sz="2400" dirty="0" err="1">
                <a:latin typeface="Modern No. 20"/>
                <a:ea typeface="+mn-lt"/>
                <a:cs typeface="+mn-lt"/>
              </a:rPr>
              <a:t>tachypeic</a:t>
            </a:r>
            <a:r>
              <a:rPr lang="en-US" sz="2400" dirty="0">
                <a:latin typeface="Modern No. 20"/>
                <a:ea typeface="+mn-lt"/>
                <a:cs typeface="+mn-lt"/>
              </a:rPr>
              <a:t>. </a:t>
            </a:r>
            <a:endParaRPr lang="en-US" sz="2400">
              <a:latin typeface="Modern No. 20"/>
            </a:endParaRPr>
          </a:p>
        </p:txBody>
      </p:sp>
      <p:pic>
        <p:nvPicPr>
          <p:cNvPr id="5" name="Picture 4" descr="A green and black diamond&#10;&#10;AI-generated content may be incorrect.">
            <a:extLst>
              <a:ext uri="{FF2B5EF4-FFF2-40B4-BE49-F238E27FC236}">
                <a16:creationId xmlns:a16="http://schemas.microsoft.com/office/drawing/2014/main" id="{8D18484A-1350-932F-BA81-65FEB400DD01}"/>
              </a:ext>
            </a:extLst>
          </p:cNvPr>
          <p:cNvPicPr>
            <a:picLocks noChangeAspect="1"/>
          </p:cNvPicPr>
          <p:nvPr/>
        </p:nvPicPr>
        <p:blipFill>
          <a:blip r:embed="rId3"/>
          <a:stretch>
            <a:fillRect/>
          </a:stretch>
        </p:blipFill>
        <p:spPr>
          <a:xfrm>
            <a:off x="-1076" y="406348"/>
            <a:ext cx="837893" cy="1547045"/>
          </a:xfrm>
          <a:prstGeom prst="rect">
            <a:avLst/>
          </a:prstGeom>
        </p:spPr>
      </p:pic>
      <p:sp>
        <p:nvSpPr>
          <p:cNvPr id="4" name="TextBox 3">
            <a:extLst>
              <a:ext uri="{FF2B5EF4-FFF2-40B4-BE49-F238E27FC236}">
                <a16:creationId xmlns:a16="http://schemas.microsoft.com/office/drawing/2014/main" id="{0F1B5A7A-2DDE-A7E7-7462-239D1CAF9079}"/>
              </a:ext>
            </a:extLst>
          </p:cNvPr>
          <p:cNvSpPr txBox="1"/>
          <p:nvPr/>
        </p:nvSpPr>
        <p:spPr>
          <a:xfrm>
            <a:off x="8603822" y="6421133"/>
            <a:ext cx="188343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solidFill>
                  <a:srgbClr val="156082"/>
                </a:solidFill>
                <a:latin typeface="Modern No. 20"/>
              </a:rPr>
              <a:t>(Health PEI, 2022)</a:t>
            </a:r>
            <a:r>
              <a:rPr sz="1600">
                <a:latin typeface="Modern No. 20"/>
                <a:ea typeface="Modern No. 20"/>
                <a:cs typeface="Modern No. 20"/>
              </a:rPr>
              <a:t>​</a:t>
            </a:r>
            <a:endParaRPr lang="en-US"/>
          </a:p>
          <a:p>
            <a:pPr algn="ctr"/>
            <a:endParaRPr lang="en-US"/>
          </a:p>
        </p:txBody>
      </p:sp>
    </p:spTree>
    <p:extLst>
      <p:ext uri="{BB962C8B-B14F-4D97-AF65-F5344CB8AC3E}">
        <p14:creationId xmlns:p14="http://schemas.microsoft.com/office/powerpoint/2010/main" val="2058818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B2121-D616-F423-0349-1F299D1BE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1EDAE-7485-DF96-817C-40C03FB833E8}"/>
              </a:ext>
            </a:extLst>
          </p:cNvPr>
          <p:cNvSpPr>
            <a:spLocks noGrp="1"/>
          </p:cNvSpPr>
          <p:nvPr>
            <p:ph type="title"/>
          </p:nvPr>
        </p:nvSpPr>
        <p:spPr>
          <a:xfrm>
            <a:off x="1372436" y="1950083"/>
            <a:ext cx="8046000" cy="4363672"/>
          </a:xfrm>
        </p:spPr>
        <p:txBody>
          <a:bodyPr spcFirstLastPara="1" vert="horz" lIns="91440" tIns="45720" rIns="91440" bIns="45720" rtlCol="0" anchor="t" anchorCtr="0">
            <a:noAutofit/>
          </a:bodyPr>
          <a:lstStyle/>
          <a:p>
            <a:pPr marL="151765">
              <a:spcBef>
                <a:spcPts val="800"/>
              </a:spcBef>
            </a:pPr>
            <a:r>
              <a:rPr lang="en-US" sz="2400" b="0" i="1" dirty="0">
                <a:solidFill>
                  <a:schemeClr val="accent1"/>
                </a:solidFill>
                <a:latin typeface="Modern No. 20"/>
              </a:rPr>
              <a:t>Aim for initial antibiotic therapy within 30 minutes of elevated lactate result or one (1) hour of elevated CRP result.</a:t>
            </a:r>
            <a:r>
              <a:rPr lang="en-US" sz="2400" dirty="0">
                <a:solidFill>
                  <a:schemeClr val="accent1"/>
                </a:solidFill>
                <a:latin typeface="Modern No. 20"/>
              </a:rPr>
              <a:t> </a:t>
            </a:r>
            <a:br>
              <a:rPr lang="en-US" sz="2400" b="0" dirty="0">
                <a:latin typeface="Modern No. 20"/>
              </a:rPr>
            </a:br>
            <a:br>
              <a:rPr lang="en-US" sz="2400" b="0" dirty="0">
                <a:latin typeface="Modern No. 20"/>
              </a:rPr>
            </a:br>
            <a:r>
              <a:rPr lang="en-US" sz="2400" b="0" dirty="0">
                <a:solidFill>
                  <a:schemeClr val="accent1"/>
                </a:solidFill>
                <a:latin typeface="Modern No. 20"/>
              </a:rPr>
              <a:t>Process urinalysis and send urine for culture </a:t>
            </a:r>
            <a:br>
              <a:rPr lang="en-US" sz="2400" b="0" dirty="0">
                <a:latin typeface="Modern No. 20"/>
              </a:rPr>
            </a:br>
            <a:br>
              <a:rPr lang="en-US" sz="2400" b="0" dirty="0">
                <a:latin typeface="Modern No. 20"/>
              </a:rPr>
            </a:br>
            <a:r>
              <a:rPr lang="en-US" sz="2400" b="0" dirty="0">
                <a:solidFill>
                  <a:schemeClr val="accent1"/>
                </a:solidFill>
                <a:latin typeface="Modern No. 20"/>
              </a:rPr>
              <a:t>Complete Normal Saline bolus (30ml/kg) within 3hours.</a:t>
            </a:r>
            <a:br>
              <a:rPr lang="en-US" sz="2400" b="0" dirty="0">
                <a:solidFill>
                  <a:schemeClr val="accent1"/>
                </a:solidFill>
                <a:latin typeface="Modern No. 20"/>
              </a:rPr>
            </a:br>
            <a:br>
              <a:rPr lang="en-US" sz="2400" b="0" dirty="0">
                <a:latin typeface="Modern No. 20"/>
              </a:rPr>
            </a:br>
            <a:r>
              <a:rPr lang="en-US" sz="2400" b="0" dirty="0">
                <a:solidFill>
                  <a:schemeClr val="accent1"/>
                </a:solidFill>
                <a:latin typeface="Modern No. 20"/>
              </a:rPr>
              <a:t>Repeat lactate lab in two (2) hours. </a:t>
            </a:r>
            <a:br>
              <a:rPr lang="en-US" sz="2400" b="0" dirty="0">
                <a:latin typeface="Modern No. 20"/>
              </a:rPr>
            </a:br>
            <a:r>
              <a:rPr lang="en-US" sz="2400" b="0" dirty="0">
                <a:solidFill>
                  <a:schemeClr val="accent1"/>
                </a:solidFill>
                <a:latin typeface="Modern No. 20"/>
              </a:rPr>
              <a:t> </a:t>
            </a:r>
            <a:br>
              <a:rPr lang="en-US" sz="2400" b="0" dirty="0">
                <a:latin typeface="Modern No. 20"/>
              </a:rPr>
            </a:br>
            <a:r>
              <a:rPr lang="en-US" sz="2400" b="0" dirty="0">
                <a:solidFill>
                  <a:schemeClr val="accent1"/>
                </a:solidFill>
                <a:latin typeface="Modern No. 20"/>
              </a:rPr>
              <a:t>Assess for fluid responsiveness. </a:t>
            </a:r>
            <a:br>
              <a:rPr lang="en-US" sz="2400" b="0" dirty="0">
                <a:solidFill>
                  <a:schemeClr val="accent1"/>
                </a:solidFill>
                <a:latin typeface="Modern No. 20"/>
              </a:rPr>
            </a:br>
            <a:br>
              <a:rPr lang="en-US" sz="2400" b="0" dirty="0">
                <a:latin typeface="Modern No. 20"/>
              </a:rPr>
            </a:br>
            <a:r>
              <a:rPr lang="en-US" sz="2400" b="0" dirty="0">
                <a:solidFill>
                  <a:schemeClr val="accent1"/>
                </a:solidFill>
                <a:latin typeface="Modern No. 20"/>
              </a:rPr>
              <a:t>Monitor intake and output assessing for fluid balance and renal perfusion</a:t>
            </a:r>
            <a:br>
              <a:rPr lang="en-US" sz="2400" b="0" dirty="0">
                <a:solidFill>
                  <a:schemeClr val="accent1"/>
                </a:solidFill>
                <a:latin typeface="Modern No. 20"/>
              </a:rPr>
            </a:br>
            <a:endParaRPr lang="en-US" sz="2400" b="0">
              <a:latin typeface="Modern No. 20"/>
            </a:endParaRPr>
          </a:p>
          <a:p>
            <a:endParaRPr lang="en-US" sz="2400" dirty="0">
              <a:solidFill>
                <a:schemeClr val="accent1"/>
              </a:solidFill>
              <a:latin typeface="Modern No. 20"/>
            </a:endParaRPr>
          </a:p>
        </p:txBody>
      </p:sp>
      <p:pic>
        <p:nvPicPr>
          <p:cNvPr id="4" name="Picture 3" descr="A green and black diamond&#10;&#10;AI-generated content may be incorrect.">
            <a:extLst>
              <a:ext uri="{FF2B5EF4-FFF2-40B4-BE49-F238E27FC236}">
                <a16:creationId xmlns:a16="http://schemas.microsoft.com/office/drawing/2014/main" id="{7152F124-DA3F-AA4C-85D1-604AC3FF8F44}"/>
              </a:ext>
            </a:extLst>
          </p:cNvPr>
          <p:cNvPicPr>
            <a:picLocks noChangeAspect="1"/>
          </p:cNvPicPr>
          <p:nvPr/>
        </p:nvPicPr>
        <p:blipFill>
          <a:blip r:embed="rId2"/>
          <a:stretch>
            <a:fillRect/>
          </a:stretch>
        </p:blipFill>
        <p:spPr>
          <a:xfrm>
            <a:off x="-1076" y="406348"/>
            <a:ext cx="837893" cy="1547045"/>
          </a:xfrm>
          <a:prstGeom prst="rect">
            <a:avLst/>
          </a:prstGeom>
        </p:spPr>
      </p:pic>
      <p:sp>
        <p:nvSpPr>
          <p:cNvPr id="3" name="TextBox 2">
            <a:extLst>
              <a:ext uri="{FF2B5EF4-FFF2-40B4-BE49-F238E27FC236}">
                <a16:creationId xmlns:a16="http://schemas.microsoft.com/office/drawing/2014/main" id="{FF8BB85A-6983-E591-AEB2-E18EA9688445}"/>
              </a:ext>
            </a:extLst>
          </p:cNvPr>
          <p:cNvSpPr txBox="1"/>
          <p:nvPr/>
        </p:nvSpPr>
        <p:spPr>
          <a:xfrm>
            <a:off x="1159774" y="539151"/>
            <a:ext cx="804718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56082"/>
                </a:solidFill>
                <a:latin typeface="Modern No. 20"/>
              </a:rPr>
              <a:t>Health PEI</a:t>
            </a:r>
            <a:r>
              <a:rPr lang="en-US" sz="4000" b="1" baseline="0" dirty="0">
                <a:solidFill>
                  <a:srgbClr val="156082"/>
                </a:solidFill>
                <a:latin typeface="Modern No. 20"/>
              </a:rPr>
              <a:t> </a:t>
            </a:r>
            <a:r>
              <a:rPr lang="en-US" sz="4000" b="1" dirty="0">
                <a:solidFill>
                  <a:srgbClr val="156082"/>
                </a:solidFill>
                <a:latin typeface="Modern No. 20"/>
              </a:rPr>
              <a:t>Emergency </a:t>
            </a:r>
            <a:r>
              <a:rPr lang="en-US" sz="4000" b="1">
                <a:solidFill>
                  <a:srgbClr val="156082"/>
                </a:solidFill>
                <a:latin typeface="Modern No. 20"/>
              </a:rPr>
              <a:t>Department Medical</a:t>
            </a:r>
            <a:r>
              <a:rPr lang="en-US" sz="4000" b="1" dirty="0">
                <a:solidFill>
                  <a:srgbClr val="156082"/>
                </a:solidFill>
                <a:latin typeface="Modern No. 20"/>
              </a:rPr>
              <a:t> Directive</a:t>
            </a:r>
            <a:endParaRPr lang="en-US" sz="4000" dirty="0"/>
          </a:p>
          <a:p>
            <a:pPr algn="ctr"/>
            <a:endParaRPr lang="en-US"/>
          </a:p>
        </p:txBody>
      </p:sp>
      <p:sp>
        <p:nvSpPr>
          <p:cNvPr id="5" name="TextBox 4">
            <a:extLst>
              <a:ext uri="{FF2B5EF4-FFF2-40B4-BE49-F238E27FC236}">
                <a16:creationId xmlns:a16="http://schemas.microsoft.com/office/drawing/2014/main" id="{FF2950C5-A875-FB0B-2109-073BABD5B69E}"/>
              </a:ext>
            </a:extLst>
          </p:cNvPr>
          <p:cNvSpPr txBox="1"/>
          <p:nvPr/>
        </p:nvSpPr>
        <p:spPr>
          <a:xfrm>
            <a:off x="8644157" y="6518858"/>
            <a:ext cx="185406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Modern No. 20"/>
              </a:rPr>
              <a:t>(Health PEI, 2022)</a:t>
            </a:r>
          </a:p>
        </p:txBody>
      </p:sp>
    </p:spTree>
    <p:extLst>
      <p:ext uri="{BB962C8B-B14F-4D97-AF65-F5344CB8AC3E}">
        <p14:creationId xmlns:p14="http://schemas.microsoft.com/office/powerpoint/2010/main" val="3908243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940E-17FD-79C8-FFA5-933C3D38B9F6}"/>
              </a:ext>
            </a:extLst>
          </p:cNvPr>
          <p:cNvSpPr>
            <a:spLocks noGrp="1"/>
          </p:cNvSpPr>
          <p:nvPr>
            <p:ph type="title"/>
          </p:nvPr>
        </p:nvSpPr>
        <p:spPr/>
        <p:txBody>
          <a:bodyPr/>
          <a:lstStyle/>
          <a:p>
            <a:r>
              <a:rPr lang="en-US" sz="4000" dirty="0">
                <a:solidFill>
                  <a:schemeClr val="accent1"/>
                </a:solidFill>
                <a:latin typeface="Modern No. 20"/>
              </a:rPr>
              <a:t>Fluid Resuscitation and </a:t>
            </a:r>
            <a:r>
              <a:rPr lang="en-US" sz="4000">
                <a:solidFill>
                  <a:schemeClr val="accent1"/>
                </a:solidFill>
                <a:latin typeface="Modern No. 20"/>
              </a:rPr>
              <a:t>Hemodynami</a:t>
            </a:r>
            <a:r>
              <a:rPr lang="en-US" sz="4000" dirty="0">
                <a:solidFill>
                  <a:schemeClr val="accent1"/>
                </a:solidFill>
                <a:latin typeface="Modern No. 20"/>
              </a:rPr>
              <a:t>c Support</a:t>
            </a:r>
          </a:p>
        </p:txBody>
      </p:sp>
      <p:sp>
        <p:nvSpPr>
          <p:cNvPr id="3" name="Text Placeholder 2">
            <a:extLst>
              <a:ext uri="{FF2B5EF4-FFF2-40B4-BE49-F238E27FC236}">
                <a16:creationId xmlns:a16="http://schemas.microsoft.com/office/drawing/2014/main" id="{B2B60042-3320-4F8E-2ED5-DCF25850AB1E}"/>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151765"/>
            <a:r>
              <a:rPr lang="en-US" sz="2400">
                <a:highlight>
                  <a:srgbClr val="FFFFFF"/>
                </a:highlight>
                <a:latin typeface="Modern No. 20"/>
                <a:ea typeface="Cambria"/>
              </a:rPr>
              <a:t>Sepsis causes massive vasodilation and increases membrane permeability leading to an intravascular fluid deficit.</a:t>
            </a:r>
            <a:endParaRPr lang="en-US" sz="2400">
              <a:latin typeface="Modern No. 20"/>
              <a:ea typeface="Cambria"/>
            </a:endParaRPr>
          </a:p>
          <a:p>
            <a:pPr marL="151765"/>
            <a:endParaRPr lang="en-US" sz="2400" dirty="0">
              <a:highlight>
                <a:srgbClr val="FFFFFF"/>
              </a:highlight>
              <a:latin typeface="Modern No. 20"/>
              <a:ea typeface="Cambria"/>
            </a:endParaRPr>
          </a:p>
          <a:p>
            <a:pPr marL="151765"/>
            <a:r>
              <a:rPr lang="en-US" sz="2400" dirty="0">
                <a:highlight>
                  <a:srgbClr val="FFFFFF"/>
                </a:highlight>
                <a:latin typeface="Modern No. 20"/>
                <a:ea typeface="Cambria"/>
              </a:rPr>
              <a:t>The Surviving Sepsis Campaign recommends crystalloids as the initial choice for fluid resuscitation in sepsis with albumin as an adjuvant when patients require substantial amounts of crystalloids.</a:t>
            </a:r>
          </a:p>
          <a:p>
            <a:pPr marL="151765"/>
            <a:endParaRPr lang="en-US" sz="2400" dirty="0">
              <a:latin typeface="Modern No. 20"/>
            </a:endParaRPr>
          </a:p>
          <a:p>
            <a:pPr marL="151765"/>
            <a:r>
              <a:rPr lang="en-US" sz="2400" dirty="0">
                <a:latin typeface="Modern No. 20"/>
              </a:rPr>
              <a:t>Ringers Lactate is a balanced crystalloid that is often chosen as its composition is closer to plasma </a:t>
            </a:r>
            <a:r>
              <a:rPr lang="en-US" sz="2400">
                <a:latin typeface="Modern No. 20"/>
              </a:rPr>
              <a:t>than some other options. </a:t>
            </a:r>
            <a:endParaRPr lang="en-US" sz="2400" dirty="0">
              <a:latin typeface="Modern No. 20"/>
            </a:endParaRPr>
          </a:p>
        </p:txBody>
      </p:sp>
      <p:pic>
        <p:nvPicPr>
          <p:cNvPr id="5" name="Picture 4" descr="A green and black diamond&#10;&#10;AI-generated content may be incorrect.">
            <a:extLst>
              <a:ext uri="{FF2B5EF4-FFF2-40B4-BE49-F238E27FC236}">
                <a16:creationId xmlns:a16="http://schemas.microsoft.com/office/drawing/2014/main" id="{0EB66A85-5901-5506-974A-E31533AC9B30}"/>
              </a:ext>
            </a:extLst>
          </p:cNvPr>
          <p:cNvPicPr>
            <a:picLocks noChangeAspect="1"/>
          </p:cNvPicPr>
          <p:nvPr/>
        </p:nvPicPr>
        <p:blipFill>
          <a:blip r:embed="rId3"/>
          <a:stretch>
            <a:fillRect/>
          </a:stretch>
        </p:blipFill>
        <p:spPr>
          <a:xfrm>
            <a:off x="-1076" y="406348"/>
            <a:ext cx="837893" cy="1547045"/>
          </a:xfrm>
          <a:prstGeom prst="rect">
            <a:avLst/>
          </a:prstGeom>
        </p:spPr>
      </p:pic>
      <p:sp>
        <p:nvSpPr>
          <p:cNvPr id="4" name="TextBox 3">
            <a:extLst>
              <a:ext uri="{FF2B5EF4-FFF2-40B4-BE49-F238E27FC236}">
                <a16:creationId xmlns:a16="http://schemas.microsoft.com/office/drawing/2014/main" id="{3D113EA3-C032-5E2E-3794-DD71597F7EF7}"/>
              </a:ext>
            </a:extLst>
          </p:cNvPr>
          <p:cNvSpPr txBox="1"/>
          <p:nvPr/>
        </p:nvSpPr>
        <p:spPr>
          <a:xfrm>
            <a:off x="8732196" y="6394454"/>
            <a:ext cx="18973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Modern No. 20"/>
              </a:rPr>
              <a:t>(Avila et al., 2016)</a:t>
            </a:r>
          </a:p>
        </p:txBody>
      </p:sp>
    </p:spTree>
    <p:extLst>
      <p:ext uri="{BB962C8B-B14F-4D97-AF65-F5344CB8AC3E}">
        <p14:creationId xmlns:p14="http://schemas.microsoft.com/office/powerpoint/2010/main" val="77501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CB7D-9143-62B1-50DA-95FACE3FD802}"/>
              </a:ext>
            </a:extLst>
          </p:cNvPr>
          <p:cNvSpPr>
            <a:spLocks noGrp="1"/>
          </p:cNvSpPr>
          <p:nvPr>
            <p:ph type="title"/>
          </p:nvPr>
        </p:nvSpPr>
        <p:spPr/>
        <p:txBody>
          <a:bodyPr/>
          <a:lstStyle/>
          <a:p>
            <a:r>
              <a:rPr lang="en-US" sz="4000" dirty="0">
                <a:solidFill>
                  <a:schemeClr val="accent1"/>
                </a:solidFill>
                <a:latin typeface="Modern No. 20"/>
              </a:rPr>
              <a:t>What Orders Might you </a:t>
            </a:r>
            <a:r>
              <a:rPr lang="en-US" sz="4000">
                <a:solidFill>
                  <a:schemeClr val="accent1"/>
                </a:solidFill>
                <a:latin typeface="Modern No. 20"/>
              </a:rPr>
              <a:t>Anticipate?</a:t>
            </a:r>
            <a:endParaRPr lang="en-US" dirty="0">
              <a:solidFill>
                <a:schemeClr val="accent1"/>
              </a:solidFill>
            </a:endParaRPr>
          </a:p>
        </p:txBody>
      </p:sp>
      <p:sp>
        <p:nvSpPr>
          <p:cNvPr id="3" name="Text Placeholder 2">
            <a:extLst>
              <a:ext uri="{FF2B5EF4-FFF2-40B4-BE49-F238E27FC236}">
                <a16:creationId xmlns:a16="http://schemas.microsoft.com/office/drawing/2014/main" id="{1B2C52EF-C4B9-0B58-5773-461C2AACF50E}"/>
              </a:ext>
            </a:extLst>
          </p:cNvPr>
          <p:cNvSpPr>
            <a:spLocks noGrp="1"/>
          </p:cNvSpPr>
          <p:nvPr>
            <p:ph type="body" idx="1"/>
          </p:nvPr>
        </p:nvSpPr>
        <p:spPr>
          <a:xfrm>
            <a:off x="1117600" y="1905000"/>
            <a:ext cx="8047129" cy="4064000"/>
          </a:xfrm>
        </p:spPr>
        <p:txBody>
          <a:bodyPr spcFirstLastPara="1" vert="horz" lIns="91440" tIns="45720" rIns="91440" bIns="45720" rtlCol="0" anchor="t">
            <a:noAutofit/>
          </a:bodyPr>
          <a:lstStyle/>
          <a:p>
            <a:pPr marL="285750" indent="-285750">
              <a:buFont typeface="Arial"/>
              <a:buChar char="•"/>
            </a:pPr>
            <a:r>
              <a:rPr lang="en-US" sz="2400">
                <a:latin typeface="Modern No. 20"/>
                <a:cs typeface="Segoe UI"/>
              </a:rPr>
              <a:t>Antibiotics</a:t>
            </a:r>
            <a:endParaRPr lang="en-US"/>
          </a:p>
          <a:p>
            <a:pPr marL="285750" indent="-285750">
              <a:buFont typeface="Arial"/>
              <a:buChar char="•"/>
            </a:pPr>
            <a:r>
              <a:rPr lang="en-US" sz="2400" dirty="0">
                <a:latin typeface="Modern No. 20"/>
                <a:cs typeface="Segoe UI"/>
              </a:rPr>
              <a:t>CBC, Electrolytes, </a:t>
            </a:r>
            <a:r>
              <a:rPr lang="en-US" sz="2400">
                <a:latin typeface="Modern No. 20"/>
                <a:cs typeface="Segoe UI"/>
              </a:rPr>
              <a:t>Creatinine</a:t>
            </a:r>
          </a:p>
          <a:p>
            <a:pPr marL="285750" indent="-285750">
              <a:buFont typeface="Arial"/>
              <a:buChar char="•"/>
            </a:pPr>
            <a:r>
              <a:rPr lang="en-US" sz="2400">
                <a:latin typeface="Modern No. 20"/>
                <a:cs typeface="Segoe UI"/>
              </a:rPr>
              <a:t>Urine for Culture and Sensitivity</a:t>
            </a:r>
            <a:endParaRPr lang="en-US" sz="2400">
              <a:latin typeface="Modern No. 20"/>
            </a:endParaRPr>
          </a:p>
          <a:p>
            <a:pPr marL="285750" indent="-285750">
              <a:buFont typeface="Arial"/>
              <a:buChar char="•"/>
            </a:pPr>
            <a:r>
              <a:rPr lang="en-US" sz="2400">
                <a:latin typeface="Modern No. 20"/>
                <a:cs typeface="Segoe UI"/>
              </a:rPr>
              <a:t>Urinalysis</a:t>
            </a:r>
            <a:endParaRPr lang="en-US" sz="2400" dirty="0">
              <a:latin typeface="Modern No. 20"/>
              <a:cs typeface="Segoe UI"/>
            </a:endParaRPr>
          </a:p>
          <a:p>
            <a:pPr marL="285750" indent="-285750">
              <a:buFont typeface="Arial"/>
              <a:buChar char="•"/>
            </a:pPr>
            <a:r>
              <a:rPr lang="en-US" sz="2400">
                <a:latin typeface="Modern No. 20"/>
                <a:cs typeface="Segoe UI"/>
              </a:rPr>
              <a:t>Acetaminophen</a:t>
            </a:r>
            <a:r>
              <a:rPr lang="en-US" sz="2400" dirty="0">
                <a:latin typeface="Modern No. 20"/>
                <a:cs typeface="Segoe UI"/>
              </a:rPr>
              <a:t> </a:t>
            </a:r>
          </a:p>
          <a:p>
            <a:pPr marL="285750" indent="-285750">
              <a:buFont typeface="Arial"/>
              <a:buChar char="•"/>
            </a:pPr>
            <a:r>
              <a:rPr lang="en-US" sz="2400">
                <a:latin typeface="Modern No. 20"/>
                <a:cs typeface="Segoe UI"/>
              </a:rPr>
              <a:t>IV Fluids</a:t>
            </a:r>
            <a:endParaRPr lang="en-US" sz="2400" dirty="0">
              <a:latin typeface="Modern No. 20"/>
              <a:cs typeface="Segoe UI"/>
            </a:endParaRPr>
          </a:p>
          <a:p>
            <a:pPr marL="285750" indent="-285750">
              <a:buFont typeface="Arial"/>
              <a:buChar char="•"/>
            </a:pPr>
            <a:r>
              <a:rPr lang="en-US" sz="2400">
                <a:latin typeface="Modern No. 20"/>
                <a:cs typeface="Segoe UI"/>
              </a:rPr>
              <a:t>Vitals Monitoring</a:t>
            </a:r>
            <a:endParaRPr lang="en-US" sz="2400" dirty="0">
              <a:latin typeface="Modern No. 20"/>
              <a:cs typeface="Segoe UI"/>
            </a:endParaRPr>
          </a:p>
          <a:p>
            <a:pPr marL="285750" indent="-285750">
              <a:buFont typeface="Arial"/>
              <a:buChar char="•"/>
            </a:pPr>
            <a:r>
              <a:rPr lang="en-US" sz="2400">
                <a:latin typeface="Modern No. 20"/>
                <a:cs typeface="Segoe UI"/>
              </a:rPr>
              <a:t>Monitoring In's and Out's </a:t>
            </a:r>
            <a:r>
              <a:rPr lang="en-US" sz="2400" dirty="0">
                <a:latin typeface="Modern No. 20"/>
                <a:cs typeface="Segoe UI"/>
              </a:rPr>
              <a:t> </a:t>
            </a:r>
          </a:p>
          <a:p>
            <a:pPr marL="285750" indent="-285750">
              <a:buFont typeface="Arial"/>
              <a:buChar char="•"/>
            </a:pPr>
            <a:r>
              <a:rPr lang="en-US" sz="2400">
                <a:latin typeface="Modern No. 20"/>
                <a:cs typeface="Segoe UI"/>
              </a:rPr>
              <a:t>Delirium screening</a:t>
            </a:r>
            <a:endParaRPr lang="en-US" sz="2400" dirty="0">
              <a:latin typeface="Modern No. 20"/>
              <a:cs typeface="Segoe UI"/>
            </a:endParaRPr>
          </a:p>
          <a:p>
            <a:pPr marL="285750" indent="-285750">
              <a:buFont typeface="Arial"/>
              <a:buChar char="•"/>
            </a:pPr>
            <a:r>
              <a:rPr lang="en-US" sz="2400">
                <a:latin typeface="Modern No. 20"/>
                <a:cs typeface="Segoe UI"/>
              </a:rPr>
              <a:t>Falls Prevention</a:t>
            </a:r>
            <a:endParaRPr lang="en-US" sz="2400" dirty="0">
              <a:latin typeface="Modern No. 20"/>
              <a:cs typeface="Segoe UI"/>
            </a:endParaRPr>
          </a:p>
          <a:p>
            <a:pPr marL="285750" indent="-285750">
              <a:buFont typeface="Arial"/>
              <a:buChar char="•"/>
            </a:pPr>
            <a:endParaRPr lang="en-US" sz="2400" dirty="0">
              <a:latin typeface="Modern No. 20"/>
              <a:cs typeface="Segoe UI"/>
            </a:endParaRPr>
          </a:p>
          <a:p>
            <a:pPr marL="151765"/>
            <a:endParaRPr lang="en-US" dirty="0"/>
          </a:p>
        </p:txBody>
      </p:sp>
      <p:pic>
        <p:nvPicPr>
          <p:cNvPr id="5" name="Picture 4" descr="A green and black diamond&#10;&#10;AI-generated content may be incorrect.">
            <a:extLst>
              <a:ext uri="{FF2B5EF4-FFF2-40B4-BE49-F238E27FC236}">
                <a16:creationId xmlns:a16="http://schemas.microsoft.com/office/drawing/2014/main" id="{E9127D04-ECEF-76D3-6540-1F3A3A78B1A4}"/>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9123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99A2-CECC-178E-63B7-D1ECE3F1CD23}"/>
              </a:ext>
            </a:extLst>
          </p:cNvPr>
          <p:cNvSpPr>
            <a:spLocks noGrp="1"/>
          </p:cNvSpPr>
          <p:nvPr>
            <p:ph type="title"/>
          </p:nvPr>
        </p:nvSpPr>
        <p:spPr>
          <a:xfrm>
            <a:off x="1117600" y="406498"/>
            <a:ext cx="8046000" cy="992400"/>
          </a:xfrm>
        </p:spPr>
        <p:txBody>
          <a:bodyPr/>
          <a:lstStyle/>
          <a:p>
            <a:r>
              <a:rPr lang="en-US" sz="4000">
                <a:solidFill>
                  <a:schemeClr val="accent1"/>
                </a:solidFill>
                <a:latin typeface="Modern No. 20"/>
              </a:rPr>
              <a:t>Ongoing Monitoring and Reassessment</a:t>
            </a:r>
          </a:p>
        </p:txBody>
      </p:sp>
      <p:sp>
        <p:nvSpPr>
          <p:cNvPr id="3" name="Text Placeholder 2">
            <a:extLst>
              <a:ext uri="{FF2B5EF4-FFF2-40B4-BE49-F238E27FC236}">
                <a16:creationId xmlns:a16="http://schemas.microsoft.com/office/drawing/2014/main" id="{D9F3F666-215C-51D8-8369-2A05AE3CD67D}"/>
              </a:ext>
            </a:extLst>
          </p:cNvPr>
          <p:cNvSpPr>
            <a:spLocks noGrp="1"/>
          </p:cNvSpPr>
          <p:nvPr>
            <p:ph type="body" idx="1"/>
          </p:nvPr>
        </p:nvSpPr>
        <p:spPr>
          <a:xfrm>
            <a:off x="1117600" y="1550581"/>
            <a:ext cx="8047129" cy="4064000"/>
          </a:xfrm>
        </p:spPr>
        <p:txBody>
          <a:bodyPr spcFirstLastPara="1" vert="horz" lIns="91440" tIns="45720" rIns="91440" bIns="45720" rtlCol="0" anchor="t">
            <a:noAutofit/>
          </a:bodyPr>
          <a:lstStyle/>
          <a:p>
            <a:pPr marL="151765"/>
            <a:r>
              <a:rPr lang="en-US" sz="2200" dirty="0">
                <a:latin typeface="Modern No. 20"/>
              </a:rPr>
              <a:t>Continue to monitor</a:t>
            </a:r>
            <a:r>
              <a:rPr lang="en-US" sz="2200">
                <a:latin typeface="Modern No. 20"/>
              </a:rPr>
              <a:t> your patient's neurological status.</a:t>
            </a:r>
            <a:endParaRPr lang="en-US"/>
          </a:p>
          <a:p>
            <a:pPr marL="494665" indent="-342900">
              <a:buFont typeface="Arial"/>
              <a:buChar char="•"/>
            </a:pPr>
            <a:r>
              <a:rPr lang="en-US" sz="2200">
                <a:latin typeface="Modern No. 20"/>
              </a:rPr>
              <a:t>Is their </a:t>
            </a:r>
            <a:r>
              <a:rPr lang="en-US" sz="2200" dirty="0">
                <a:latin typeface="Modern No. 20"/>
              </a:rPr>
              <a:t>confusion improving or getting worse?</a:t>
            </a:r>
          </a:p>
          <a:p>
            <a:pPr marL="151765"/>
            <a:endParaRPr lang="en-US" sz="2200" dirty="0">
              <a:latin typeface="Modern No. 20"/>
            </a:endParaRPr>
          </a:p>
          <a:p>
            <a:pPr marL="151765"/>
            <a:r>
              <a:rPr lang="en-US" sz="2200" dirty="0">
                <a:latin typeface="Modern No. 20"/>
              </a:rPr>
              <a:t>Are their</a:t>
            </a:r>
            <a:r>
              <a:rPr lang="en-US" sz="2200">
                <a:latin typeface="Modern No. 20"/>
              </a:rPr>
              <a:t> heart rate and blood pressure stabilizing?</a:t>
            </a:r>
          </a:p>
          <a:p>
            <a:pPr marL="151765"/>
            <a:endParaRPr lang="en-US" sz="2200" dirty="0">
              <a:latin typeface="Modern No. 20"/>
            </a:endParaRPr>
          </a:p>
          <a:p>
            <a:pPr marL="151765"/>
            <a:endParaRPr lang="en-US" sz="2200">
              <a:latin typeface="Modern No. 20"/>
            </a:endParaRPr>
          </a:p>
          <a:p>
            <a:pPr marL="151765"/>
            <a:endParaRPr lang="en-US" dirty="0">
              <a:latin typeface="Aptos" panose="02110004020202020204"/>
            </a:endParaRPr>
          </a:p>
          <a:p>
            <a:pPr marL="151765"/>
            <a:endParaRPr lang="en-US" dirty="0">
              <a:latin typeface="Aptos" panose="02110004020202020204"/>
            </a:endParaRPr>
          </a:p>
        </p:txBody>
      </p:sp>
      <p:pic>
        <p:nvPicPr>
          <p:cNvPr id="5" name="Picture 4" descr="A green and black diamond&#10;&#10;AI-generated content may be incorrect.">
            <a:extLst>
              <a:ext uri="{FF2B5EF4-FFF2-40B4-BE49-F238E27FC236}">
                <a16:creationId xmlns:a16="http://schemas.microsoft.com/office/drawing/2014/main" id="{F6C63954-981D-04C6-C9D5-F31130EBD864}"/>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937178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2" name="Freeform: Shape 11">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FD6901D-5A96-CFD2-743D-11C51F30C289}"/>
              </a:ext>
            </a:extLst>
          </p:cNvPr>
          <p:cNvSpPr txBox="1"/>
          <p:nvPr/>
        </p:nvSpPr>
        <p:spPr>
          <a:xfrm>
            <a:off x="827314" y="1716314"/>
            <a:ext cx="953588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u="none" strike="noStrike" baseline="0" dirty="0">
                <a:solidFill>
                  <a:srgbClr val="156082"/>
                </a:solidFill>
                <a:latin typeface="Modern No. 20"/>
                <a:ea typeface="Segoe UI"/>
                <a:cs typeface="Segoe UI"/>
              </a:rPr>
              <a:t>When your patient has received large </a:t>
            </a:r>
            <a:r>
              <a:rPr lang="en-US" sz="2400" b="1" dirty="0">
                <a:solidFill>
                  <a:srgbClr val="156082"/>
                </a:solidFill>
                <a:latin typeface="Modern No. 20"/>
                <a:ea typeface="Segoe UI"/>
                <a:cs typeface="Segoe UI"/>
              </a:rPr>
              <a:t>amounts of</a:t>
            </a:r>
            <a:r>
              <a:rPr lang="en-US" sz="2400" b="1" i="0" u="none" strike="noStrike" baseline="0" dirty="0">
                <a:solidFill>
                  <a:srgbClr val="156082"/>
                </a:solidFill>
                <a:latin typeface="Modern No. 20"/>
                <a:ea typeface="Segoe UI"/>
                <a:cs typeface="Segoe UI"/>
              </a:rPr>
              <a:t> fluids it is important to remember </a:t>
            </a:r>
            <a:r>
              <a:rPr lang="en-US" sz="2400" b="1">
                <a:solidFill>
                  <a:srgbClr val="156082"/>
                </a:solidFill>
                <a:latin typeface="Modern No. 20"/>
                <a:ea typeface="Segoe UI"/>
                <a:cs typeface="Segoe UI"/>
              </a:rPr>
              <a:t>to continue</a:t>
            </a:r>
            <a:r>
              <a:rPr lang="en-US" sz="2400" b="1" i="0" u="none" strike="noStrike" baseline="0" dirty="0">
                <a:solidFill>
                  <a:srgbClr val="156082"/>
                </a:solidFill>
                <a:latin typeface="Modern No. 20"/>
                <a:ea typeface="Segoe UI"/>
                <a:cs typeface="Segoe UI"/>
              </a:rPr>
              <a:t> to:​</a:t>
            </a:r>
            <a:endParaRPr lang="en-US" sz="2400" b="1" dirty="0"/>
          </a:p>
          <a:p>
            <a:pPr algn="ctr"/>
            <a:endParaRPr lang="en-US"/>
          </a:p>
        </p:txBody>
      </p:sp>
      <p:graphicFrame>
        <p:nvGraphicFramePr>
          <p:cNvPr id="30" name="TextBox 1">
            <a:extLst>
              <a:ext uri="{FF2B5EF4-FFF2-40B4-BE49-F238E27FC236}">
                <a16:creationId xmlns:a16="http://schemas.microsoft.com/office/drawing/2014/main" id="{62B6059A-75AD-0EE1-B818-2A47A1C3BCF4}"/>
              </a:ext>
            </a:extLst>
          </p:cNvPr>
          <p:cNvGraphicFramePr/>
          <p:nvPr/>
        </p:nvGraphicFramePr>
        <p:xfrm>
          <a:off x="804672" y="2543603"/>
          <a:ext cx="9833548" cy="2945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677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D136-CBD5-0E87-5581-8126AAE0A75B}"/>
              </a:ext>
            </a:extLst>
          </p:cNvPr>
          <p:cNvSpPr>
            <a:spLocks noGrp="1"/>
          </p:cNvSpPr>
          <p:nvPr>
            <p:ph type="title"/>
          </p:nvPr>
        </p:nvSpPr>
        <p:spPr>
          <a:xfrm>
            <a:off x="1203632" y="2926872"/>
            <a:ext cx="8046000" cy="992400"/>
          </a:xfrm>
        </p:spPr>
        <p:txBody>
          <a:bodyPr/>
          <a:lstStyle/>
          <a:p>
            <a:pPr algn="ctr"/>
            <a:r>
              <a:rPr lang="en-US" sz="6000">
                <a:solidFill>
                  <a:schemeClr val="accent1"/>
                </a:solidFill>
                <a:latin typeface="Modern No. 20"/>
              </a:rPr>
              <a:t>Communication and Escalation</a:t>
            </a:r>
          </a:p>
        </p:txBody>
      </p:sp>
      <p:pic>
        <p:nvPicPr>
          <p:cNvPr id="4" name="Picture 3" descr="A green and black diamond&#10;&#10;AI-generated content may be incorrect.">
            <a:extLst>
              <a:ext uri="{FF2B5EF4-FFF2-40B4-BE49-F238E27FC236}">
                <a16:creationId xmlns:a16="http://schemas.microsoft.com/office/drawing/2014/main" id="{D4B45AC5-B78F-AABB-E637-5A6B84FE0440}"/>
              </a:ext>
            </a:extLst>
          </p:cNvPr>
          <p:cNvPicPr>
            <a:picLocks noChangeAspect="1"/>
          </p:cNvPicPr>
          <p:nvPr/>
        </p:nvPicPr>
        <p:blipFill>
          <a:blip r:embed="rId2"/>
          <a:stretch>
            <a:fillRect/>
          </a:stretch>
        </p:blipFill>
        <p:spPr>
          <a:xfrm>
            <a:off x="-1076" y="406348"/>
            <a:ext cx="837893" cy="1547045"/>
          </a:xfrm>
          <a:prstGeom prst="rect">
            <a:avLst/>
          </a:prstGeom>
        </p:spPr>
      </p:pic>
      <p:sp>
        <p:nvSpPr>
          <p:cNvPr id="5" name="Rectangle 4">
            <a:extLst>
              <a:ext uri="{FF2B5EF4-FFF2-40B4-BE49-F238E27FC236}">
                <a16:creationId xmlns:a16="http://schemas.microsoft.com/office/drawing/2014/main" id="{884C6144-7905-F563-4D68-D750FC50B2DE}"/>
              </a:ext>
            </a:extLst>
          </p:cNvPr>
          <p:cNvSpPr/>
          <p:nvPr/>
        </p:nvSpPr>
        <p:spPr>
          <a:xfrm>
            <a:off x="1103" y="2052"/>
            <a:ext cx="1483781"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52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52A3-FE22-1C63-47F1-E4384E760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67D29-81AE-A73D-C240-3C2E6568A6EC}"/>
              </a:ext>
            </a:extLst>
          </p:cNvPr>
          <p:cNvSpPr>
            <a:spLocks noGrp="1"/>
          </p:cNvSpPr>
          <p:nvPr>
            <p:ph type="title"/>
          </p:nvPr>
        </p:nvSpPr>
        <p:spPr/>
        <p:txBody>
          <a:bodyPr/>
          <a:lstStyle/>
          <a:p>
            <a:r>
              <a:rPr lang="en-US" sz="4000">
                <a:solidFill>
                  <a:schemeClr val="accent1"/>
                </a:solidFill>
                <a:latin typeface="Modern No. 20"/>
              </a:rPr>
              <a:t>Asking for Help</a:t>
            </a:r>
          </a:p>
        </p:txBody>
      </p:sp>
      <p:sp>
        <p:nvSpPr>
          <p:cNvPr id="3" name="Text Placeholder 2">
            <a:extLst>
              <a:ext uri="{FF2B5EF4-FFF2-40B4-BE49-F238E27FC236}">
                <a16:creationId xmlns:a16="http://schemas.microsoft.com/office/drawing/2014/main" id="{ABD90D88-C96E-7D9A-EBF6-9F978B0F9C28}"/>
              </a:ext>
            </a:extLst>
          </p:cNvPr>
          <p:cNvSpPr>
            <a:spLocks noGrp="1"/>
          </p:cNvSpPr>
          <p:nvPr>
            <p:ph type="body" idx="1"/>
          </p:nvPr>
        </p:nvSpPr>
        <p:spPr>
          <a:xfrm>
            <a:off x="1117600" y="1933754"/>
            <a:ext cx="8033679" cy="4035246"/>
          </a:xfrm>
        </p:spPr>
        <p:txBody>
          <a:bodyPr spcFirstLastPara="1" vert="horz" lIns="91440" tIns="45720" rIns="91440" bIns="45720" rtlCol="0" anchor="t">
            <a:noAutofit/>
          </a:bodyPr>
          <a:lstStyle/>
          <a:p>
            <a:pPr marL="0">
              <a:spcBef>
                <a:spcPts val="1000"/>
              </a:spcBef>
            </a:pPr>
            <a:r>
              <a:rPr lang="en-US" sz="2400" dirty="0">
                <a:highlight>
                  <a:srgbClr val="FFFFFF"/>
                </a:highlight>
                <a:latin typeface="Modern No. 20"/>
              </a:rPr>
              <a:t>Recognizing that something is wrong is the first </a:t>
            </a:r>
            <a:r>
              <a:rPr lang="en-US" sz="2400">
                <a:highlight>
                  <a:srgbClr val="FFFFFF"/>
                </a:highlight>
                <a:latin typeface="Modern No. 20"/>
              </a:rPr>
              <a:t>step. </a:t>
            </a:r>
          </a:p>
          <a:p>
            <a:pPr marL="0">
              <a:spcBef>
                <a:spcPts val="1000"/>
              </a:spcBef>
            </a:pPr>
            <a:endParaRPr lang="en-US" sz="2400" dirty="0">
              <a:highlight>
                <a:srgbClr val="FFFFFF"/>
              </a:highlight>
              <a:latin typeface="Modern No. 20"/>
            </a:endParaRPr>
          </a:p>
          <a:p>
            <a:pPr marL="0">
              <a:spcBef>
                <a:spcPts val="1000"/>
              </a:spcBef>
            </a:pPr>
            <a:r>
              <a:rPr lang="en-US" sz="2400">
                <a:highlight>
                  <a:srgbClr val="FFFFFF"/>
                </a:highlight>
                <a:latin typeface="Modern No. 20"/>
              </a:rPr>
              <a:t>Never be nervous to ask a coworker for a second opinion. </a:t>
            </a:r>
            <a:endParaRPr lang="en-US" sz="2400" dirty="0">
              <a:highlight>
                <a:srgbClr val="FFFFFF"/>
              </a:highlight>
              <a:latin typeface="Modern No. 20"/>
            </a:endParaRPr>
          </a:p>
        </p:txBody>
      </p:sp>
      <p:pic>
        <p:nvPicPr>
          <p:cNvPr id="6" name="Picture 5" descr="A green and black diamond&#10;&#10;AI-generated content may be incorrect.">
            <a:extLst>
              <a:ext uri="{FF2B5EF4-FFF2-40B4-BE49-F238E27FC236}">
                <a16:creationId xmlns:a16="http://schemas.microsoft.com/office/drawing/2014/main" id="{5748C1FF-3E4C-5EF1-57C5-7B00B803CD64}"/>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4127194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extBox 1">
            <a:extLst>
              <a:ext uri="{FF2B5EF4-FFF2-40B4-BE49-F238E27FC236}">
                <a16:creationId xmlns:a16="http://schemas.microsoft.com/office/drawing/2014/main" id="{A94ACC89-ECA1-02B6-4E30-0F10C9BFEA20}"/>
              </a:ext>
            </a:extLst>
          </p:cNvPr>
          <p:cNvSpPr txBox="1"/>
          <p:nvPr/>
        </p:nvSpPr>
        <p:spPr>
          <a:xfrm>
            <a:off x="804672" y="1243013"/>
            <a:ext cx="3855720" cy="437197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0" u="none" strike="noStrike" kern="1200" baseline="0">
                <a:solidFill>
                  <a:schemeClr val="accent1"/>
                </a:solidFill>
                <a:latin typeface="Modern No. 20"/>
                <a:ea typeface="+mj-ea"/>
                <a:cs typeface="+mj-cs"/>
              </a:rPr>
              <a:t>Asking for Help</a:t>
            </a:r>
            <a:r>
              <a:rPr lang="en-US" sz="4000" b="0" i="0" kern="1200">
                <a:solidFill>
                  <a:schemeClr val="accent1"/>
                </a:solidFill>
                <a:latin typeface="Modern No. 20"/>
                <a:ea typeface="+mj-ea"/>
                <a:cs typeface="+mj-cs"/>
              </a:rPr>
              <a:t>​</a:t>
            </a:r>
            <a:endParaRPr lang="en-US" sz="4000" kern="1200">
              <a:solidFill>
                <a:schemeClr val="accent1"/>
              </a:solidFill>
              <a:latin typeface="Modern No. 20"/>
              <a:ea typeface="+mj-ea"/>
              <a:cs typeface="+mj-cs"/>
            </a:endParaRPr>
          </a:p>
          <a:p>
            <a:pPr>
              <a:lnSpc>
                <a:spcPct val="90000"/>
              </a:lnSpc>
              <a:spcBef>
                <a:spcPct val="0"/>
              </a:spcBef>
              <a:spcAft>
                <a:spcPts val="600"/>
              </a:spcAft>
            </a:pPr>
            <a:endParaRPr lang="en-US" sz="3600" kern="120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50AA5EEC-364F-FD59-E59F-C80474FB11F4}"/>
              </a:ext>
            </a:extLst>
          </p:cNvPr>
          <p:cNvSpPr txBox="1"/>
          <p:nvPr/>
        </p:nvSpPr>
        <p:spPr>
          <a:xfrm>
            <a:off x="6632812" y="1032987"/>
            <a:ext cx="4919108" cy="479202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b="0" i="0" u="none" strike="noStrike" baseline="0">
                <a:solidFill>
                  <a:schemeClr val="accent1"/>
                </a:solidFill>
                <a:highlight>
                  <a:srgbClr val="FFFFFF"/>
                </a:highlight>
                <a:latin typeface="Modern No. 20"/>
              </a:rPr>
              <a:t>Recognizing that something is wrong is the first step. </a:t>
            </a:r>
            <a:r>
              <a:rPr lang="en-US" sz="2400" b="0" i="0">
                <a:solidFill>
                  <a:schemeClr val="accent1"/>
                </a:solidFill>
                <a:latin typeface="Modern No. 20"/>
              </a:rPr>
              <a:t>​</a:t>
            </a:r>
            <a:endParaRPr lang="en-US" sz="2400">
              <a:solidFill>
                <a:schemeClr val="accent1"/>
              </a:solidFill>
              <a:latin typeface="Modern No. 20"/>
            </a:endParaRPr>
          </a:p>
          <a:p>
            <a:pPr indent="-228600">
              <a:lnSpc>
                <a:spcPct val="90000"/>
              </a:lnSpc>
              <a:spcAft>
                <a:spcPts val="600"/>
              </a:spcAft>
              <a:buFont typeface="Arial" panose="020B0604020202020204" pitchFamily="34" charset="0"/>
              <a:buChar char="•"/>
            </a:pPr>
            <a:endParaRPr lang="en-US" sz="2400" b="0" i="0" dirty="0">
              <a:solidFill>
                <a:schemeClr val="accent1"/>
              </a:solidFill>
              <a:latin typeface="Modern No. 20"/>
            </a:endParaRPr>
          </a:p>
          <a:p>
            <a:pPr>
              <a:lnSpc>
                <a:spcPct val="90000"/>
              </a:lnSpc>
              <a:spcAft>
                <a:spcPts val="600"/>
              </a:spcAft>
            </a:pPr>
            <a:r>
              <a:rPr lang="en-US" sz="2400" b="0" i="0" u="none" strike="noStrike" baseline="0">
                <a:solidFill>
                  <a:schemeClr val="accent1"/>
                </a:solidFill>
                <a:highlight>
                  <a:srgbClr val="FFFFFF"/>
                </a:highlight>
                <a:latin typeface="Modern No. 20"/>
              </a:rPr>
              <a:t>Never be nervous to ask a coworker for a second opinion. </a:t>
            </a:r>
          </a:p>
          <a:p>
            <a:pPr indent="-228600">
              <a:lnSpc>
                <a:spcPct val="90000"/>
              </a:lnSpc>
              <a:spcAft>
                <a:spcPts val="600"/>
              </a:spcAft>
              <a:buFont typeface="Arial" panose="020B0604020202020204" pitchFamily="34" charset="0"/>
              <a:buChar char="•"/>
            </a:pPr>
            <a:endParaRPr lang="en-US" sz="2000">
              <a:solidFill>
                <a:schemeClr val="tx2"/>
              </a:solidFill>
            </a:endParaRPr>
          </a:p>
        </p:txBody>
      </p:sp>
    </p:spTree>
    <p:extLst>
      <p:ext uri="{BB962C8B-B14F-4D97-AF65-F5344CB8AC3E}">
        <p14:creationId xmlns:p14="http://schemas.microsoft.com/office/powerpoint/2010/main" val="3561726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782-AD60-E688-D114-0D674D6DCE5F}"/>
              </a:ext>
            </a:extLst>
          </p:cNvPr>
          <p:cNvSpPr>
            <a:spLocks noGrp="1"/>
          </p:cNvSpPr>
          <p:nvPr>
            <p:ph type="title"/>
          </p:nvPr>
        </p:nvSpPr>
        <p:spPr/>
        <p:txBody>
          <a:bodyPr/>
          <a:lstStyle/>
          <a:p>
            <a:r>
              <a:rPr lang="en-US" sz="4000">
                <a:solidFill>
                  <a:schemeClr val="accent1"/>
                </a:solidFill>
                <a:latin typeface="Modern No. 20"/>
              </a:rPr>
              <a:t>Calling the Rapid Response Team</a:t>
            </a:r>
            <a:endParaRPr lang="en-US">
              <a:solidFill>
                <a:schemeClr val="accent1"/>
              </a:solidFill>
            </a:endParaRPr>
          </a:p>
        </p:txBody>
      </p:sp>
      <p:sp>
        <p:nvSpPr>
          <p:cNvPr id="3" name="Text Placeholder 2">
            <a:extLst>
              <a:ext uri="{FF2B5EF4-FFF2-40B4-BE49-F238E27FC236}">
                <a16:creationId xmlns:a16="http://schemas.microsoft.com/office/drawing/2014/main" id="{30DA5824-D781-9733-76E0-296D82E23762}"/>
              </a:ext>
            </a:extLst>
          </p:cNvPr>
          <p:cNvSpPr>
            <a:spLocks noGrp="1"/>
          </p:cNvSpPr>
          <p:nvPr>
            <p:ph type="body" idx="1"/>
          </p:nvPr>
        </p:nvSpPr>
        <p:spPr>
          <a:xfrm>
            <a:off x="1117600" y="1942614"/>
            <a:ext cx="9061492" cy="4026386"/>
          </a:xfrm>
        </p:spPr>
        <p:txBody>
          <a:bodyPr spcFirstLastPara="1" vert="horz" lIns="91440" tIns="45720" rIns="91440" bIns="45720" rtlCol="0" anchor="t">
            <a:noAutofit/>
          </a:bodyPr>
          <a:lstStyle/>
          <a:p>
            <a:pPr marL="0">
              <a:lnSpc>
                <a:spcPct val="100000"/>
              </a:lnSpc>
              <a:spcBef>
                <a:spcPts val="1000"/>
              </a:spcBef>
            </a:pPr>
            <a:r>
              <a:rPr lang="en-US" sz="2400">
                <a:highlight>
                  <a:srgbClr val="FFFFFF"/>
                </a:highlight>
                <a:latin typeface="Modern No. 20"/>
              </a:rPr>
              <a:t>The Adult patient meets at least one of the following </a:t>
            </a:r>
            <a:r>
              <a:rPr lang="en-US" sz="2400" b="1">
                <a:highlight>
                  <a:srgbClr val="FFFFFF"/>
                </a:highlight>
                <a:latin typeface="Modern No. 20"/>
              </a:rPr>
              <a:t>criteria</a:t>
            </a:r>
            <a:r>
              <a:rPr lang="en-US" sz="2400">
                <a:highlight>
                  <a:srgbClr val="FFFFFF"/>
                </a:highlight>
                <a:latin typeface="Modern No. 20"/>
              </a:rPr>
              <a:t>:</a:t>
            </a:r>
            <a:endParaRPr lang="en-US" sz="2400">
              <a:latin typeface="Modern No. 20"/>
            </a:endParaRPr>
          </a:p>
          <a:p>
            <a:pPr marL="457200" indent="-457200">
              <a:lnSpc>
                <a:spcPct val="100000"/>
              </a:lnSpc>
              <a:spcBef>
                <a:spcPts val="1000"/>
              </a:spcBef>
              <a:buFont typeface="Arial"/>
              <a:buChar char="•"/>
            </a:pPr>
            <a:r>
              <a:rPr lang="en-US" sz="2400" dirty="0">
                <a:highlight>
                  <a:srgbClr val="FFFFFF"/>
                </a:highlight>
                <a:latin typeface="Modern No. 20"/>
              </a:rPr>
              <a:t>Heart rate less than 40 BPM or greater than 140 </a:t>
            </a:r>
            <a:r>
              <a:rPr lang="en-US" sz="2400">
                <a:highlight>
                  <a:srgbClr val="FFFFFF"/>
                </a:highlight>
                <a:latin typeface="Modern No. 20"/>
              </a:rPr>
              <a:t>BPM</a:t>
            </a:r>
            <a:endParaRPr lang="en-US" sz="2400" dirty="0">
              <a:highlight>
                <a:srgbClr val="FFFFFF"/>
              </a:highlight>
              <a:latin typeface="Modern No. 20"/>
            </a:endParaRPr>
          </a:p>
          <a:p>
            <a:pPr marL="457200" indent="-457200">
              <a:lnSpc>
                <a:spcPct val="100000"/>
              </a:lnSpc>
              <a:spcBef>
                <a:spcPts val="1000"/>
              </a:spcBef>
              <a:buFont typeface="Arial"/>
              <a:buChar char="•"/>
            </a:pPr>
            <a:r>
              <a:rPr lang="en-US" sz="2400">
                <a:highlight>
                  <a:srgbClr val="FFFFFF"/>
                </a:highlight>
                <a:latin typeface="Modern No. 20"/>
              </a:rPr>
              <a:t>Acute</a:t>
            </a:r>
            <a:r>
              <a:rPr lang="en-US" sz="2400" dirty="0">
                <a:highlight>
                  <a:srgbClr val="FFFFFF"/>
                </a:highlight>
                <a:latin typeface="Modern No. 20"/>
              </a:rPr>
              <a:t> change in neurological status (reduced </a:t>
            </a:r>
            <a:r>
              <a:rPr lang="en-US" sz="2400">
                <a:highlight>
                  <a:srgbClr val="FFFFFF"/>
                </a:highlight>
                <a:latin typeface="Modern No. 20"/>
              </a:rPr>
              <a:t>level of consciousness).</a:t>
            </a:r>
          </a:p>
          <a:p>
            <a:pPr marL="457200" indent="-457200">
              <a:lnSpc>
                <a:spcPct val="100000"/>
              </a:lnSpc>
              <a:spcBef>
                <a:spcPts val="1000"/>
              </a:spcBef>
              <a:buFont typeface="Arial"/>
              <a:buChar char="•"/>
            </a:pPr>
            <a:r>
              <a:rPr lang="en-US" sz="2400">
                <a:highlight>
                  <a:srgbClr val="FFFFFF"/>
                </a:highlight>
                <a:latin typeface="Modern No. 20"/>
              </a:rPr>
              <a:t>Respiratory Rate less than 8 breaths per minute or greater than 36.</a:t>
            </a:r>
          </a:p>
          <a:p>
            <a:pPr marL="457200" indent="-457200">
              <a:lnSpc>
                <a:spcPct val="100000"/>
              </a:lnSpc>
              <a:spcBef>
                <a:spcPts val="1000"/>
              </a:spcBef>
              <a:buFont typeface="Arial"/>
              <a:buChar char="•"/>
            </a:pPr>
            <a:r>
              <a:rPr lang="en-US" sz="2400">
                <a:highlight>
                  <a:srgbClr val="FFFFFF"/>
                </a:highlight>
                <a:latin typeface="Modern No. 20"/>
              </a:rPr>
              <a:t>Systolic Blood Pressure less than 90mmHg and clinically unwell.</a:t>
            </a:r>
          </a:p>
          <a:p>
            <a:pPr marL="457200" indent="-457200">
              <a:lnSpc>
                <a:spcPct val="100000"/>
              </a:lnSpc>
              <a:spcBef>
                <a:spcPts val="1000"/>
              </a:spcBef>
              <a:buFont typeface="Arial"/>
              <a:buChar char="•"/>
            </a:pPr>
            <a:r>
              <a:rPr lang="en-US" sz="2400">
                <a:highlight>
                  <a:srgbClr val="FFFFFF"/>
                </a:highlight>
                <a:latin typeface="Modern No. 20"/>
              </a:rPr>
              <a:t>SpO</a:t>
            </a:r>
            <a:r>
              <a:rPr lang="en-US" sz="2400" baseline="-25000">
                <a:highlight>
                  <a:srgbClr val="FFFFFF"/>
                </a:highlight>
                <a:latin typeface="Modern No. 20"/>
              </a:rPr>
              <a:t>2</a:t>
            </a:r>
            <a:r>
              <a:rPr lang="en-US" sz="2400">
                <a:highlight>
                  <a:srgbClr val="FFFFFF"/>
                </a:highlight>
                <a:latin typeface="Modern No. 20"/>
              </a:rPr>
              <a:t> less than 90% or less than target.</a:t>
            </a:r>
          </a:p>
          <a:p>
            <a:pPr marL="457200" indent="-457200">
              <a:lnSpc>
                <a:spcPct val="100000"/>
              </a:lnSpc>
              <a:spcBef>
                <a:spcPts val="1000"/>
              </a:spcBef>
              <a:buFont typeface="Arial"/>
              <a:buChar char="•"/>
            </a:pPr>
            <a:r>
              <a:rPr lang="en-US" sz="2400">
                <a:highlight>
                  <a:srgbClr val="FFFFFF"/>
                </a:highlight>
                <a:latin typeface="Modern No. 20"/>
              </a:rPr>
              <a:t>Threatened airway.</a:t>
            </a:r>
            <a:endParaRPr lang="en-US" sz="2400" dirty="0">
              <a:highlight>
                <a:srgbClr val="FFFFFF"/>
              </a:highlight>
              <a:latin typeface="Modern No. 20"/>
            </a:endParaRPr>
          </a:p>
          <a:p>
            <a:pPr marL="457200" indent="-457200">
              <a:lnSpc>
                <a:spcPct val="100000"/>
              </a:lnSpc>
              <a:spcBef>
                <a:spcPts val="1000"/>
              </a:spcBef>
              <a:buFont typeface="Arial"/>
              <a:buChar char="•"/>
            </a:pPr>
            <a:r>
              <a:rPr lang="en-US" sz="2400" dirty="0">
                <a:highlight>
                  <a:srgbClr val="FFFFFF"/>
                </a:highlight>
                <a:latin typeface="Modern No. 20"/>
              </a:rPr>
              <a:t>The patient’s primary RN is concerned about the patient’s condition and believes immediate intervention is required to prevent harm.</a:t>
            </a:r>
            <a:endParaRPr lang="en-US" sz="2400">
              <a:latin typeface="Modern No. 20"/>
            </a:endParaRPr>
          </a:p>
          <a:p>
            <a:pPr marL="151765">
              <a:lnSpc>
                <a:spcPct val="100000"/>
              </a:lnSpc>
            </a:pPr>
            <a:endParaRPr lang="en-US" sz="2400" dirty="0">
              <a:highlight>
                <a:srgbClr val="FFFFFF"/>
              </a:highlight>
              <a:latin typeface="Modern No. 20"/>
            </a:endParaRPr>
          </a:p>
        </p:txBody>
      </p:sp>
      <p:pic>
        <p:nvPicPr>
          <p:cNvPr id="6" name="Picture 5" descr="A green and black diamond&#10;&#10;AI-generated content may be incorrect.">
            <a:extLst>
              <a:ext uri="{FF2B5EF4-FFF2-40B4-BE49-F238E27FC236}">
                <a16:creationId xmlns:a16="http://schemas.microsoft.com/office/drawing/2014/main" id="{BB0831F7-795A-720C-A920-C1D57438E3BD}"/>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2760181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02C66-66E4-5E99-CEEA-909091B7F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61DB2-EBE6-AA73-6F64-0AB1DB414290}"/>
              </a:ext>
            </a:extLst>
          </p:cNvPr>
          <p:cNvSpPr>
            <a:spLocks noGrp="1"/>
          </p:cNvSpPr>
          <p:nvPr>
            <p:ph type="title"/>
          </p:nvPr>
        </p:nvSpPr>
        <p:spPr/>
        <p:txBody>
          <a:bodyPr/>
          <a:lstStyle/>
          <a:p>
            <a:r>
              <a:rPr lang="en-US" sz="4000">
                <a:solidFill>
                  <a:schemeClr val="accent1"/>
                </a:solidFill>
                <a:latin typeface="Modern No. 20"/>
              </a:rPr>
              <a:t>Contacting the Physician</a:t>
            </a:r>
          </a:p>
        </p:txBody>
      </p:sp>
      <p:sp>
        <p:nvSpPr>
          <p:cNvPr id="3" name="Text Placeholder 2">
            <a:extLst>
              <a:ext uri="{FF2B5EF4-FFF2-40B4-BE49-F238E27FC236}">
                <a16:creationId xmlns:a16="http://schemas.microsoft.com/office/drawing/2014/main" id="{B6F7ED20-9365-64B9-1413-583841075159}"/>
              </a:ext>
            </a:extLst>
          </p:cNvPr>
          <p:cNvSpPr>
            <a:spLocks noGrp="1"/>
          </p:cNvSpPr>
          <p:nvPr>
            <p:ph type="body" idx="1"/>
          </p:nvPr>
        </p:nvSpPr>
        <p:spPr>
          <a:xfrm>
            <a:off x="1117600" y="1714390"/>
            <a:ext cx="8033679" cy="4035246"/>
          </a:xfrm>
        </p:spPr>
        <p:txBody>
          <a:bodyPr spcFirstLastPara="1" vert="horz" lIns="91440" tIns="45720" rIns="91440" bIns="45720" rtlCol="0" anchor="t">
            <a:noAutofit/>
          </a:bodyPr>
          <a:lstStyle/>
          <a:p>
            <a:pPr marL="0">
              <a:spcBef>
                <a:spcPts val="1000"/>
              </a:spcBef>
            </a:pPr>
            <a:r>
              <a:rPr lang="en-US" sz="2400" dirty="0">
                <a:highlight>
                  <a:srgbClr val="FFFFFF"/>
                </a:highlight>
                <a:latin typeface="Modern No. 20"/>
              </a:rPr>
              <a:t>Use an SBAR approach when contacting the physician and </a:t>
            </a:r>
            <a:r>
              <a:rPr lang="en-US" sz="2400">
                <a:highlight>
                  <a:srgbClr val="FFFFFF"/>
                </a:highlight>
                <a:latin typeface="Modern No. 20"/>
              </a:rPr>
              <a:t>include the following in your assessment:</a:t>
            </a:r>
            <a:endParaRPr lang="en-US" sz="2400" dirty="0">
              <a:highlight>
                <a:srgbClr val="FFFFFF"/>
              </a:highlight>
              <a:latin typeface="Modern No. 20"/>
            </a:endParaRPr>
          </a:p>
          <a:p>
            <a:pPr marL="342900" indent="-342900">
              <a:spcBef>
                <a:spcPts val="1000"/>
              </a:spcBef>
              <a:buFont typeface="Arial"/>
              <a:buChar char="•"/>
            </a:pPr>
            <a:r>
              <a:rPr lang="en-US" sz="2400">
                <a:highlight>
                  <a:srgbClr val="FFFFFF"/>
                </a:highlight>
                <a:latin typeface="Modern No. 20"/>
              </a:rPr>
              <a:t>The chief complaint</a:t>
            </a:r>
            <a:endParaRPr lang="en-US" sz="2400" dirty="0">
              <a:highlight>
                <a:srgbClr val="FFFFFF"/>
              </a:highlight>
              <a:latin typeface="Modern No. 20"/>
            </a:endParaRPr>
          </a:p>
          <a:p>
            <a:pPr marL="342900" indent="-342900">
              <a:spcBef>
                <a:spcPts val="1000"/>
              </a:spcBef>
              <a:buFont typeface="Arial"/>
              <a:buChar char="•"/>
            </a:pPr>
            <a:r>
              <a:rPr lang="en-US" sz="2400">
                <a:highlight>
                  <a:srgbClr val="FFFFFF"/>
                </a:highlight>
                <a:latin typeface="Modern No. 20"/>
              </a:rPr>
              <a:t>A recent set of vitals</a:t>
            </a:r>
            <a:endParaRPr lang="en-US" sz="2400" dirty="0">
              <a:highlight>
                <a:srgbClr val="FFFFFF"/>
              </a:highlight>
              <a:latin typeface="Modern No. 20"/>
            </a:endParaRPr>
          </a:p>
          <a:p>
            <a:pPr marL="342900" indent="-342900">
              <a:spcBef>
                <a:spcPts val="1000"/>
              </a:spcBef>
              <a:buFont typeface="Arial"/>
              <a:buChar char="•"/>
            </a:pPr>
            <a:r>
              <a:rPr lang="en-US" sz="2400">
                <a:highlight>
                  <a:srgbClr val="FFFFFF"/>
                </a:highlight>
                <a:latin typeface="Modern No. 20"/>
              </a:rPr>
              <a:t>Their neurological status</a:t>
            </a:r>
            <a:endParaRPr lang="en-US" sz="2400" dirty="0">
              <a:highlight>
                <a:srgbClr val="FFFFFF"/>
              </a:highlight>
              <a:latin typeface="Modern No. 20"/>
            </a:endParaRPr>
          </a:p>
          <a:p>
            <a:pPr marL="342900" indent="-342900">
              <a:spcBef>
                <a:spcPts val="1000"/>
              </a:spcBef>
              <a:buFont typeface="Arial"/>
              <a:buChar char="•"/>
            </a:pPr>
            <a:r>
              <a:rPr lang="en-US" sz="2400">
                <a:highlight>
                  <a:srgbClr val="FFFFFF"/>
                </a:highlight>
                <a:latin typeface="Modern No. 20"/>
              </a:rPr>
              <a:t>Focused assessment on the systems involved</a:t>
            </a:r>
            <a:endParaRPr lang="en-US" sz="2400" dirty="0">
              <a:highlight>
                <a:srgbClr val="FFFFFF"/>
              </a:highlight>
              <a:latin typeface="Modern No. 20"/>
            </a:endParaRPr>
          </a:p>
          <a:p>
            <a:pPr marL="342900" indent="-342900">
              <a:spcBef>
                <a:spcPts val="1000"/>
              </a:spcBef>
              <a:buFont typeface="Arial"/>
              <a:buChar char="•"/>
            </a:pPr>
            <a:r>
              <a:rPr lang="en-US" sz="2400">
                <a:highlight>
                  <a:srgbClr val="FFFFFF"/>
                </a:highlight>
                <a:latin typeface="Modern No. 20"/>
              </a:rPr>
              <a:t>Recent laboratory results and sensitivities</a:t>
            </a:r>
            <a:endParaRPr lang="en-US" sz="2400" dirty="0">
              <a:highlight>
                <a:srgbClr val="FFFFFF"/>
              </a:highlight>
              <a:latin typeface="Modern No. 20"/>
            </a:endParaRPr>
          </a:p>
          <a:p>
            <a:pPr marL="342900" indent="-342900">
              <a:spcBef>
                <a:spcPts val="1000"/>
              </a:spcBef>
              <a:buFont typeface="Arial"/>
              <a:buChar char="•"/>
            </a:pPr>
            <a:r>
              <a:rPr lang="en-US" sz="2400">
                <a:highlight>
                  <a:srgbClr val="FFFFFF"/>
                </a:highlight>
                <a:latin typeface="Modern No. 20"/>
              </a:rPr>
              <a:t>Changes in Intake</a:t>
            </a:r>
            <a:r>
              <a:rPr lang="en-US" sz="2400" dirty="0">
                <a:highlight>
                  <a:srgbClr val="FFFFFF"/>
                </a:highlight>
                <a:latin typeface="Modern No. 20"/>
              </a:rPr>
              <a:t> and output</a:t>
            </a:r>
          </a:p>
          <a:p>
            <a:pPr marL="342900" indent="-342900">
              <a:spcBef>
                <a:spcPts val="1000"/>
              </a:spcBef>
              <a:buFont typeface="Arial"/>
              <a:buChar char="•"/>
            </a:pPr>
            <a:r>
              <a:rPr lang="en-US" sz="2400">
                <a:highlight>
                  <a:srgbClr val="FFFFFF"/>
                </a:highlight>
                <a:latin typeface="Modern No. 20"/>
              </a:rPr>
              <a:t>Recent medications that may be related</a:t>
            </a:r>
            <a:endParaRPr lang="en-US" sz="2400" dirty="0">
              <a:highlight>
                <a:srgbClr val="FFFFFF"/>
              </a:highlight>
              <a:latin typeface="Modern No. 20"/>
            </a:endParaRPr>
          </a:p>
          <a:p>
            <a:pPr marL="342900" indent="-342900">
              <a:spcBef>
                <a:spcPts val="1000"/>
              </a:spcBef>
              <a:buFont typeface="Arial"/>
              <a:buChar char="•"/>
            </a:pPr>
            <a:r>
              <a:rPr lang="en-US" sz="2400">
                <a:solidFill>
                  <a:srgbClr val="156082"/>
                </a:solidFill>
                <a:highlight>
                  <a:srgbClr val="FFFFFF"/>
                </a:highlight>
                <a:latin typeface="Modern No. 20"/>
              </a:rPr>
              <a:t>*Advocate for your patient! If your concerned they are septic tell them*</a:t>
            </a:r>
            <a:endParaRPr lang="en-US" sz="2400" dirty="0">
              <a:solidFill>
                <a:srgbClr val="156082"/>
              </a:solidFill>
              <a:highlight>
                <a:srgbClr val="FFFFFF"/>
              </a:highlight>
              <a:latin typeface="Modern No. 20"/>
            </a:endParaRPr>
          </a:p>
          <a:p>
            <a:pPr marL="342900" indent="-342900">
              <a:spcBef>
                <a:spcPts val="1000"/>
              </a:spcBef>
              <a:buFont typeface="Arial"/>
              <a:buChar char="•"/>
            </a:pPr>
            <a:endParaRPr lang="en-US" sz="2400" dirty="0">
              <a:solidFill>
                <a:srgbClr val="000000"/>
              </a:solidFill>
              <a:highlight>
                <a:srgbClr val="FFFFFF"/>
              </a:highlight>
              <a:latin typeface="Aptos"/>
            </a:endParaRPr>
          </a:p>
          <a:p>
            <a:pPr marL="151765"/>
            <a:endParaRPr lang="en-US" sz="2400" dirty="0">
              <a:solidFill>
                <a:srgbClr val="156082"/>
              </a:solidFill>
              <a:highlight>
                <a:srgbClr val="FFFFFF"/>
              </a:highlight>
              <a:latin typeface="Modern No. 20"/>
            </a:endParaRPr>
          </a:p>
        </p:txBody>
      </p:sp>
      <p:pic>
        <p:nvPicPr>
          <p:cNvPr id="6" name="Picture 5" descr="A green and black diamond&#10;&#10;AI-generated content may be incorrect.">
            <a:extLst>
              <a:ext uri="{FF2B5EF4-FFF2-40B4-BE49-F238E27FC236}">
                <a16:creationId xmlns:a16="http://schemas.microsoft.com/office/drawing/2014/main" id="{226A831B-232C-DF6C-9469-FA36B7211280}"/>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482960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AR - Knowledge NoW">
            <a:extLst>
              <a:ext uri="{FF2B5EF4-FFF2-40B4-BE49-F238E27FC236}">
                <a16:creationId xmlns:a16="http://schemas.microsoft.com/office/drawing/2014/main" id="{EF55F79D-834F-A503-5606-7D3DA068644F}"/>
              </a:ext>
            </a:extLst>
          </p:cNvPr>
          <p:cNvPicPr>
            <a:picLocks noChangeAspect="1"/>
          </p:cNvPicPr>
          <p:nvPr/>
        </p:nvPicPr>
        <p:blipFill>
          <a:blip r:embed="rId2"/>
          <a:stretch>
            <a:fillRect/>
          </a:stretch>
        </p:blipFill>
        <p:spPr>
          <a:xfrm>
            <a:off x="3672114" y="2230"/>
            <a:ext cx="4847771" cy="6766455"/>
          </a:xfrm>
          <a:prstGeom prst="rect">
            <a:avLst/>
          </a:prstGeom>
        </p:spPr>
      </p:pic>
    </p:spTree>
    <p:extLst>
      <p:ext uri="{BB962C8B-B14F-4D97-AF65-F5344CB8AC3E}">
        <p14:creationId xmlns:p14="http://schemas.microsoft.com/office/powerpoint/2010/main" val="848548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E277F-4D53-59B2-1F2F-1D5BE5D00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9292E-B578-1CF7-7F08-CFF489CC879D}"/>
              </a:ext>
            </a:extLst>
          </p:cNvPr>
          <p:cNvSpPr>
            <a:spLocks noGrp="1"/>
          </p:cNvSpPr>
          <p:nvPr>
            <p:ph type="title"/>
          </p:nvPr>
        </p:nvSpPr>
        <p:spPr/>
        <p:txBody>
          <a:bodyPr/>
          <a:lstStyle/>
          <a:p>
            <a:r>
              <a:rPr lang="en-US" sz="4000">
                <a:solidFill>
                  <a:schemeClr val="accent1"/>
                </a:solidFill>
                <a:latin typeface="Modern No. 20"/>
              </a:rPr>
              <a:t>When is a Transfer Indicated</a:t>
            </a:r>
          </a:p>
        </p:txBody>
      </p:sp>
      <p:sp>
        <p:nvSpPr>
          <p:cNvPr id="3" name="Text Placeholder 2">
            <a:extLst>
              <a:ext uri="{FF2B5EF4-FFF2-40B4-BE49-F238E27FC236}">
                <a16:creationId xmlns:a16="http://schemas.microsoft.com/office/drawing/2014/main" id="{C7103D9A-3D9E-774B-FE3C-DD38FCDE202E}"/>
              </a:ext>
            </a:extLst>
          </p:cNvPr>
          <p:cNvSpPr>
            <a:spLocks noGrp="1"/>
          </p:cNvSpPr>
          <p:nvPr>
            <p:ph type="body" idx="1"/>
          </p:nvPr>
        </p:nvSpPr>
        <p:spPr>
          <a:xfrm>
            <a:off x="1117600" y="1933754"/>
            <a:ext cx="8033679" cy="4035246"/>
          </a:xfrm>
        </p:spPr>
        <p:txBody>
          <a:bodyPr spcFirstLastPara="1" vert="horz" lIns="91440" tIns="45720" rIns="91440" bIns="45720" rtlCol="0" anchor="t">
            <a:noAutofit/>
          </a:bodyPr>
          <a:lstStyle/>
          <a:p>
            <a:pPr marL="151765"/>
            <a:r>
              <a:rPr lang="en-US" sz="2400" dirty="0">
                <a:highlight>
                  <a:srgbClr val="FFFFFF"/>
                </a:highlight>
                <a:latin typeface="Modern No. 20"/>
              </a:rPr>
              <a:t>Sepsis-induced hypotension is a critical condition that requires prompt and appropriate intervention to restore perfusion and the mitigate risk of end-organ damage. </a:t>
            </a:r>
            <a:endParaRPr lang="en-US" sz="2400">
              <a:latin typeface="Modern No. 20"/>
            </a:endParaRPr>
          </a:p>
          <a:p>
            <a:pPr marL="151765"/>
            <a:endParaRPr lang="en-US" sz="2400" dirty="0">
              <a:highlight>
                <a:srgbClr val="FFFFFF"/>
              </a:highlight>
              <a:latin typeface="Modern No. 20"/>
            </a:endParaRPr>
          </a:p>
          <a:p>
            <a:pPr marL="151765"/>
            <a:r>
              <a:rPr lang="en-US" sz="2400" dirty="0">
                <a:highlight>
                  <a:srgbClr val="FFFFFF"/>
                </a:highlight>
                <a:latin typeface="Modern No. 20"/>
              </a:rPr>
              <a:t>If your patient's blood pressure is not responsive to administration of fluids, they should to be admitted to the Intensive Care Unit to receive vasopressors. </a:t>
            </a:r>
          </a:p>
          <a:p>
            <a:pPr marL="151765"/>
            <a:endParaRPr lang="en-US" sz="2400" dirty="0">
              <a:highlight>
                <a:srgbClr val="FFFFFF"/>
              </a:highlight>
              <a:latin typeface="Modern No. 20"/>
            </a:endParaRPr>
          </a:p>
          <a:p>
            <a:pPr marL="151765"/>
            <a:endParaRPr lang="en-US" sz="2400" dirty="0">
              <a:highlight>
                <a:srgbClr val="FFFFFF"/>
              </a:highlight>
              <a:latin typeface="Modern No. 20"/>
            </a:endParaRPr>
          </a:p>
        </p:txBody>
      </p:sp>
      <p:pic>
        <p:nvPicPr>
          <p:cNvPr id="6" name="Picture 5" descr="A green and black diamond&#10;&#10;AI-generated content may be incorrect.">
            <a:extLst>
              <a:ext uri="{FF2B5EF4-FFF2-40B4-BE49-F238E27FC236}">
                <a16:creationId xmlns:a16="http://schemas.microsoft.com/office/drawing/2014/main" id="{90D65931-70BB-7FA5-0A85-2DE165163BCD}"/>
              </a:ext>
            </a:extLst>
          </p:cNvPr>
          <p:cNvPicPr>
            <a:picLocks noChangeAspect="1"/>
          </p:cNvPicPr>
          <p:nvPr/>
        </p:nvPicPr>
        <p:blipFill>
          <a:blip r:embed="rId3"/>
          <a:stretch>
            <a:fillRect/>
          </a:stretch>
        </p:blipFill>
        <p:spPr>
          <a:xfrm>
            <a:off x="-1076" y="406348"/>
            <a:ext cx="837893" cy="1547045"/>
          </a:xfrm>
          <a:prstGeom prst="rect">
            <a:avLst/>
          </a:prstGeom>
        </p:spPr>
      </p:pic>
      <p:sp>
        <p:nvSpPr>
          <p:cNvPr id="5" name="TextBox 4">
            <a:extLst>
              <a:ext uri="{FF2B5EF4-FFF2-40B4-BE49-F238E27FC236}">
                <a16:creationId xmlns:a16="http://schemas.microsoft.com/office/drawing/2014/main" id="{A872B6EA-0AC8-031C-8C04-C82053A96DB8}"/>
              </a:ext>
            </a:extLst>
          </p:cNvPr>
          <p:cNvSpPr txBox="1"/>
          <p:nvPr/>
        </p:nvSpPr>
        <p:spPr>
          <a:xfrm>
            <a:off x="8379170" y="6392672"/>
            <a:ext cx="206908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156082"/>
                </a:solidFill>
                <a:highlight>
                  <a:srgbClr val="FFFFFF"/>
                </a:highlight>
                <a:latin typeface="Modern No. 20"/>
              </a:rPr>
              <a:t>(Prescott et al., 2026)</a:t>
            </a:r>
            <a:endParaRPr lang="en-US" sz="1600"/>
          </a:p>
        </p:txBody>
      </p:sp>
    </p:spTree>
    <p:extLst>
      <p:ext uri="{BB962C8B-B14F-4D97-AF65-F5344CB8AC3E}">
        <p14:creationId xmlns:p14="http://schemas.microsoft.com/office/powerpoint/2010/main" val="2318985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69E9-CD1F-BC74-C633-27479EB37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C7F96-0A15-0768-D713-0E103BA17CDC}"/>
              </a:ext>
            </a:extLst>
          </p:cNvPr>
          <p:cNvSpPr>
            <a:spLocks noGrp="1"/>
          </p:cNvSpPr>
          <p:nvPr>
            <p:ph type="title"/>
          </p:nvPr>
        </p:nvSpPr>
        <p:spPr/>
        <p:txBody>
          <a:bodyPr/>
          <a:lstStyle/>
          <a:p>
            <a:r>
              <a:rPr lang="en-US" sz="4000">
                <a:solidFill>
                  <a:schemeClr val="accent1"/>
                </a:solidFill>
                <a:latin typeface="Modern No. 20"/>
              </a:rPr>
              <a:t>Lines of Communication When </a:t>
            </a:r>
            <a:r>
              <a:rPr lang="en-US" sz="4000" dirty="0">
                <a:solidFill>
                  <a:schemeClr val="accent1"/>
                </a:solidFill>
                <a:latin typeface="Modern No. 20"/>
              </a:rPr>
              <a:t>Transferring a Patient</a:t>
            </a:r>
          </a:p>
        </p:txBody>
      </p:sp>
      <p:sp>
        <p:nvSpPr>
          <p:cNvPr id="3" name="Text Placeholder 2">
            <a:extLst>
              <a:ext uri="{FF2B5EF4-FFF2-40B4-BE49-F238E27FC236}">
                <a16:creationId xmlns:a16="http://schemas.microsoft.com/office/drawing/2014/main" id="{D9724982-7AB2-A7AB-D1E9-B64991817B0A}"/>
              </a:ext>
            </a:extLst>
          </p:cNvPr>
          <p:cNvSpPr>
            <a:spLocks noGrp="1"/>
          </p:cNvSpPr>
          <p:nvPr>
            <p:ph type="body" idx="1"/>
          </p:nvPr>
        </p:nvSpPr>
        <p:spPr>
          <a:xfrm>
            <a:off x="1132114" y="2180497"/>
            <a:ext cx="8033679" cy="4035246"/>
          </a:xfrm>
        </p:spPr>
        <p:txBody>
          <a:bodyPr spcFirstLastPara="1" vert="horz" lIns="91440" tIns="45720" rIns="91440" bIns="45720" rtlCol="0" anchor="t">
            <a:noAutofit/>
          </a:bodyPr>
          <a:lstStyle/>
          <a:p>
            <a:pPr marL="151765"/>
            <a:r>
              <a:rPr lang="en-US" sz="2400">
                <a:highlight>
                  <a:srgbClr val="FFFFFF"/>
                </a:highlight>
                <a:latin typeface="Modern No. 20"/>
              </a:rPr>
              <a:t>Patient's health care directives are important when making decisions about a transfer.</a:t>
            </a:r>
            <a:endParaRPr lang="en-US">
              <a:latin typeface="Aptos" panose="02110004020202020204"/>
            </a:endParaRPr>
          </a:p>
          <a:p>
            <a:pPr marL="151765"/>
            <a:endParaRPr lang="en-US" sz="2400" dirty="0">
              <a:highlight>
                <a:srgbClr val="FFFFFF"/>
              </a:highlight>
              <a:latin typeface="Modern No. 20"/>
            </a:endParaRPr>
          </a:p>
          <a:p>
            <a:pPr marL="151765"/>
            <a:r>
              <a:rPr lang="en-US" sz="2400" dirty="0">
                <a:highlight>
                  <a:srgbClr val="FFFFFF"/>
                </a:highlight>
                <a:latin typeface="Modern No. 20"/>
              </a:rPr>
              <a:t>In order to transfer your patient to the Intensive Care Unit, a consultation with Internal Medicine needs to be complete by the Most Responsible Provider. </a:t>
            </a:r>
            <a:endParaRPr lang="en-US"/>
          </a:p>
          <a:p>
            <a:pPr marL="151765"/>
            <a:endParaRPr lang="en-US" sz="2400" dirty="0">
              <a:highlight>
                <a:srgbClr val="FFFFFF"/>
              </a:highlight>
              <a:latin typeface="Modern No. 20"/>
            </a:endParaRPr>
          </a:p>
          <a:p>
            <a:pPr marL="151765"/>
            <a:r>
              <a:rPr lang="en-US" sz="2400" dirty="0">
                <a:highlight>
                  <a:srgbClr val="FFFFFF"/>
                </a:highlight>
                <a:latin typeface="Modern No. 20"/>
              </a:rPr>
              <a:t>The MRP will order the transfer once the patient is accepted </a:t>
            </a:r>
            <a:r>
              <a:rPr lang="en-US" sz="2400">
                <a:highlight>
                  <a:srgbClr val="FFFFFF"/>
                </a:highlight>
                <a:latin typeface="Modern No. 20"/>
              </a:rPr>
              <a:t>by </a:t>
            </a:r>
            <a:r>
              <a:rPr lang="en-US" sz="2400" dirty="0">
                <a:highlight>
                  <a:srgbClr val="FFFFFF"/>
                </a:highlight>
                <a:latin typeface="Modern No. 20"/>
              </a:rPr>
              <a:t>Internal Medicine. </a:t>
            </a:r>
          </a:p>
        </p:txBody>
      </p:sp>
      <p:pic>
        <p:nvPicPr>
          <p:cNvPr id="6" name="Picture 5" descr="A green and black diamond&#10;&#10;AI-generated content may be incorrect.">
            <a:extLst>
              <a:ext uri="{FF2B5EF4-FFF2-40B4-BE49-F238E27FC236}">
                <a16:creationId xmlns:a16="http://schemas.microsoft.com/office/drawing/2014/main" id="{8AC043C1-1C80-DD26-F47A-53B5167D7395}"/>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104372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1DA2E2C-B1AD-5EEA-9103-5251144286DC}"/>
              </a:ext>
            </a:extLst>
          </p:cNvPr>
          <p:cNvSpPr txBox="1">
            <a:spLocks/>
          </p:cNvSpPr>
          <p:nvPr/>
        </p:nvSpPr>
        <p:spPr>
          <a:xfrm>
            <a:off x="6803409" y="762001"/>
            <a:ext cx="4156512" cy="1708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a:solidFill>
                  <a:schemeClr val="accent1"/>
                </a:solidFill>
                <a:latin typeface="Modern No. 20"/>
              </a:rPr>
              <a:t>Initial Investigations Reveal</a:t>
            </a:r>
          </a:p>
        </p:txBody>
      </p:sp>
      <p:pic>
        <p:nvPicPr>
          <p:cNvPr id="26" name="Picture 25" descr="A row of samples for medical testing">
            <a:extLst>
              <a:ext uri="{FF2B5EF4-FFF2-40B4-BE49-F238E27FC236}">
                <a16:creationId xmlns:a16="http://schemas.microsoft.com/office/drawing/2014/main" id="{96DCF245-7603-CD85-9145-C61F3D2AE350}"/>
              </a:ext>
            </a:extLst>
          </p:cNvPr>
          <p:cNvPicPr>
            <a:picLocks noChangeAspect="1"/>
          </p:cNvPicPr>
          <p:nvPr/>
        </p:nvPicPr>
        <p:blipFill>
          <a:blip r:embed="rId2"/>
          <a:srcRect l="33332" r="3" b="3"/>
          <a:stretch>
            <a:fillRect/>
          </a:stretch>
        </p:blipFill>
        <p:spPr>
          <a:xfrm>
            <a:off x="-1" y="-2"/>
            <a:ext cx="6096001" cy="6858002"/>
          </a:xfrm>
          <a:prstGeom prst="rect">
            <a:avLst/>
          </a:prstGeom>
        </p:spPr>
      </p:pic>
      <p:sp>
        <p:nvSpPr>
          <p:cNvPr id="27" name="TextBox 26">
            <a:extLst>
              <a:ext uri="{FF2B5EF4-FFF2-40B4-BE49-F238E27FC236}">
                <a16:creationId xmlns:a16="http://schemas.microsoft.com/office/drawing/2014/main" id="{758D7247-1608-5D2F-C146-D2A658CCE554}"/>
              </a:ext>
            </a:extLst>
          </p:cNvPr>
          <p:cNvSpPr txBox="1"/>
          <p:nvPr/>
        </p:nvSpPr>
        <p:spPr>
          <a:xfrm>
            <a:off x="6803409" y="2325102"/>
            <a:ext cx="4156512" cy="376983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lvl="0" indent="-228600">
              <a:lnSpc>
                <a:spcPct val="90000"/>
              </a:lnSpc>
              <a:spcAft>
                <a:spcPts val="600"/>
              </a:spcAft>
              <a:buFont typeface="Arial" panose="020B0604020202020204" pitchFamily="34" charset="0"/>
              <a:buChar char="•"/>
            </a:pPr>
            <a:r>
              <a:rPr lang="en-US" sz="2400" b="1" baseline="0">
                <a:solidFill>
                  <a:schemeClr val="accent1"/>
                </a:solidFill>
                <a:latin typeface="Modern No. 20"/>
              </a:rPr>
              <a:t>Urinalysis:</a:t>
            </a:r>
            <a:r>
              <a:rPr lang="en-US" sz="2400" baseline="0">
                <a:solidFill>
                  <a:schemeClr val="accent1"/>
                </a:solidFill>
                <a:latin typeface="Modern No. 20"/>
              </a:rPr>
              <a:t> positive leukocytes, nitrites, bacteria</a:t>
            </a:r>
            <a:r>
              <a:rPr lang="en-US" sz="2400">
                <a:solidFill>
                  <a:schemeClr val="accent1"/>
                </a:solidFill>
                <a:latin typeface="Modern No. 20"/>
              </a:rPr>
              <a:t>​</a:t>
            </a:r>
          </a:p>
          <a:p>
            <a:pPr marL="57150">
              <a:lnSpc>
                <a:spcPct val="90000"/>
              </a:lnSpc>
              <a:spcAft>
                <a:spcPts val="600"/>
              </a:spcAft>
            </a:pPr>
            <a:endParaRPr lang="en-US" sz="2400" dirty="0">
              <a:solidFill>
                <a:schemeClr val="accent1"/>
              </a:solidFill>
              <a:latin typeface="Modern No. 20"/>
            </a:endParaRPr>
          </a:p>
          <a:p>
            <a:pPr marL="285750" lvl="0" indent="-228600">
              <a:lnSpc>
                <a:spcPct val="90000"/>
              </a:lnSpc>
              <a:spcAft>
                <a:spcPts val="600"/>
              </a:spcAft>
              <a:buFont typeface="Arial" panose="020B0604020202020204" pitchFamily="34" charset="0"/>
              <a:buChar char="•"/>
            </a:pPr>
            <a:r>
              <a:rPr lang="en-US" sz="2400" b="1" baseline="0">
                <a:solidFill>
                  <a:schemeClr val="accent1"/>
                </a:solidFill>
                <a:latin typeface="Modern No. 20"/>
              </a:rPr>
              <a:t>Urine </a:t>
            </a:r>
            <a:r>
              <a:rPr lang="en-US" sz="2400" b="1">
                <a:solidFill>
                  <a:schemeClr val="accent1"/>
                </a:solidFill>
                <a:latin typeface="Modern No. 20"/>
              </a:rPr>
              <a:t>Culture</a:t>
            </a:r>
            <a:r>
              <a:rPr lang="en-US" sz="2400" baseline="0">
                <a:solidFill>
                  <a:schemeClr val="accent1"/>
                </a:solidFill>
                <a:latin typeface="Modern No. 20"/>
              </a:rPr>
              <a:t>: pending</a:t>
            </a:r>
            <a:r>
              <a:rPr lang="en-US" sz="2400">
                <a:solidFill>
                  <a:schemeClr val="accent1"/>
                </a:solidFill>
                <a:latin typeface="Modern No. 20"/>
              </a:rPr>
              <a:t>​</a:t>
            </a:r>
          </a:p>
          <a:p>
            <a:pPr marL="57150">
              <a:lnSpc>
                <a:spcPct val="90000"/>
              </a:lnSpc>
              <a:spcAft>
                <a:spcPts val="600"/>
              </a:spcAft>
            </a:pPr>
            <a:endParaRPr lang="en-US" sz="2400" dirty="0">
              <a:solidFill>
                <a:schemeClr val="accent1"/>
              </a:solidFill>
              <a:latin typeface="Modern No. 20"/>
            </a:endParaRPr>
          </a:p>
          <a:p>
            <a:pPr marL="285750" lvl="0" indent="-228600">
              <a:lnSpc>
                <a:spcPct val="90000"/>
              </a:lnSpc>
              <a:spcAft>
                <a:spcPts val="600"/>
              </a:spcAft>
              <a:buFont typeface="Arial" panose="020B0604020202020204" pitchFamily="34" charset="0"/>
              <a:buChar char="•"/>
            </a:pPr>
            <a:r>
              <a:rPr lang="en-US" sz="2400" b="1" baseline="0">
                <a:solidFill>
                  <a:schemeClr val="accent1"/>
                </a:solidFill>
                <a:latin typeface="Modern No. 20"/>
              </a:rPr>
              <a:t>CBC:</a:t>
            </a:r>
            <a:r>
              <a:rPr lang="en-US" sz="2400" baseline="0">
                <a:solidFill>
                  <a:schemeClr val="accent1"/>
                </a:solidFill>
                <a:latin typeface="Modern No. 20"/>
              </a:rPr>
              <a:t> ↑ WBC</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259801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FBAA8-FDDC-A1E7-BCEE-759A32C38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B414B-3A65-0359-60A9-1BA899F0AA1F}"/>
              </a:ext>
            </a:extLst>
          </p:cNvPr>
          <p:cNvSpPr>
            <a:spLocks noGrp="1"/>
          </p:cNvSpPr>
          <p:nvPr>
            <p:ph type="title"/>
          </p:nvPr>
        </p:nvSpPr>
        <p:spPr/>
        <p:txBody>
          <a:bodyPr/>
          <a:lstStyle/>
          <a:p>
            <a:r>
              <a:rPr lang="en-US" sz="4000" dirty="0">
                <a:solidFill>
                  <a:schemeClr val="accent1"/>
                </a:solidFill>
                <a:latin typeface="Modern No. 20"/>
              </a:rPr>
              <a:t>In the </a:t>
            </a:r>
            <a:r>
              <a:rPr lang="en-US" sz="4000">
                <a:solidFill>
                  <a:schemeClr val="accent1"/>
                </a:solidFill>
                <a:latin typeface="Modern No. 20"/>
              </a:rPr>
              <a:t>Intensive Care Unit</a:t>
            </a:r>
            <a:endParaRPr lang="en-US" sz="4000" dirty="0">
              <a:solidFill>
                <a:schemeClr val="accent1"/>
              </a:solidFill>
              <a:latin typeface="Modern No. 20"/>
            </a:endParaRPr>
          </a:p>
        </p:txBody>
      </p:sp>
      <p:sp>
        <p:nvSpPr>
          <p:cNvPr id="3" name="Text Placeholder 2">
            <a:extLst>
              <a:ext uri="{FF2B5EF4-FFF2-40B4-BE49-F238E27FC236}">
                <a16:creationId xmlns:a16="http://schemas.microsoft.com/office/drawing/2014/main" id="{E038F555-B591-893F-8A61-25F89DC76852}"/>
              </a:ext>
            </a:extLst>
          </p:cNvPr>
          <p:cNvSpPr>
            <a:spLocks noGrp="1"/>
          </p:cNvSpPr>
          <p:nvPr>
            <p:ph type="body" idx="1"/>
          </p:nvPr>
        </p:nvSpPr>
        <p:spPr>
          <a:xfrm>
            <a:off x="1117600" y="1718094"/>
            <a:ext cx="8033679" cy="4035246"/>
          </a:xfrm>
        </p:spPr>
        <p:txBody>
          <a:bodyPr spcFirstLastPara="1" vert="horz" lIns="91440" tIns="45720" rIns="91440" bIns="45720" rtlCol="0" anchor="t">
            <a:noAutofit/>
          </a:bodyPr>
          <a:lstStyle/>
          <a:p>
            <a:pPr marL="494665" indent="-342900">
              <a:buFont typeface="Arial"/>
              <a:buChar char="•"/>
            </a:pPr>
            <a:r>
              <a:rPr lang="en-US" sz="2400" dirty="0">
                <a:highlight>
                  <a:srgbClr val="FFFFFF"/>
                </a:highlight>
                <a:latin typeface="Modern No. 20"/>
              </a:rPr>
              <a:t>The patient will receive medications to support their </a:t>
            </a:r>
            <a:r>
              <a:rPr lang="en-US" sz="2400">
                <a:highlight>
                  <a:srgbClr val="FFFFFF"/>
                </a:highlight>
                <a:latin typeface="Modern No. 20"/>
              </a:rPr>
              <a:t>cardiovascular system to enhance tissue perfusion. </a:t>
            </a:r>
            <a:endParaRPr lang="en-US">
              <a:latin typeface="Aptos" panose="02110004020202020204"/>
            </a:endParaRPr>
          </a:p>
          <a:p>
            <a:pPr marL="494665" indent="-342900">
              <a:buFont typeface="Arial"/>
              <a:buChar char="•"/>
            </a:pPr>
            <a:r>
              <a:rPr lang="en-US" sz="2400" dirty="0">
                <a:highlight>
                  <a:srgbClr val="FFFFFF"/>
                </a:highlight>
                <a:latin typeface="Modern No. 20"/>
              </a:rPr>
              <a:t>Continuation of treating the infection with appropriate antibiotics. </a:t>
            </a:r>
            <a:endParaRPr lang="en-US" dirty="0">
              <a:latin typeface="Aptos" panose="02110004020202020204"/>
            </a:endParaRPr>
          </a:p>
          <a:p>
            <a:pPr marL="494665" indent="-342900">
              <a:buFont typeface="Arial"/>
              <a:buChar char="•"/>
            </a:pPr>
            <a:r>
              <a:rPr lang="en-US" sz="2400">
                <a:highlight>
                  <a:srgbClr val="FFFFFF"/>
                </a:highlight>
                <a:latin typeface="Modern No. 20"/>
              </a:rPr>
              <a:t>Continue to treatment the Systemic Inflammatory Response. </a:t>
            </a:r>
            <a:endParaRPr lang="en-US">
              <a:latin typeface="Aptos" panose="02110004020202020204"/>
            </a:endParaRPr>
          </a:p>
          <a:p>
            <a:pPr marL="494665" indent="-342900">
              <a:buFont typeface="Arial"/>
              <a:buChar char="•"/>
            </a:pPr>
            <a:r>
              <a:rPr lang="en-US" sz="2400">
                <a:highlight>
                  <a:srgbClr val="FFFFFF"/>
                </a:highlight>
                <a:latin typeface="Modern No. 20"/>
              </a:rPr>
              <a:t>Restore metabolic balance. </a:t>
            </a:r>
            <a:endParaRPr lang="en-US">
              <a:latin typeface="Aptos" panose="02110004020202020204"/>
            </a:endParaRPr>
          </a:p>
          <a:p>
            <a:pPr marL="494665" indent="-342900">
              <a:buFont typeface="Arial"/>
              <a:buChar char="•"/>
            </a:pPr>
            <a:r>
              <a:rPr lang="en-US" sz="2400">
                <a:highlight>
                  <a:srgbClr val="FFFFFF"/>
                </a:highlight>
                <a:latin typeface="Modern No. 20"/>
              </a:rPr>
              <a:t>Initiation/continuation of nutrition therapy.</a:t>
            </a:r>
            <a:endParaRPr lang="en-US">
              <a:latin typeface="Aptos"/>
            </a:endParaRPr>
          </a:p>
          <a:p>
            <a:pPr marL="494665" indent="-342900">
              <a:buFont typeface="Arial"/>
              <a:buChar char="•"/>
            </a:pPr>
            <a:r>
              <a:rPr lang="en-US" sz="2400">
                <a:highlight>
                  <a:srgbClr val="FFFFFF"/>
                </a:highlight>
                <a:latin typeface="Modern No. 20"/>
              </a:rPr>
              <a:t>Initiation/continuation of IV fluid resuscitation.</a:t>
            </a:r>
            <a:endParaRPr lang="en-US">
              <a:latin typeface="Aptos"/>
            </a:endParaRPr>
          </a:p>
          <a:p>
            <a:pPr marL="494665" indent="-342900">
              <a:buFont typeface="Arial"/>
              <a:buChar char="•"/>
            </a:pPr>
            <a:r>
              <a:rPr lang="en-US" sz="2400">
                <a:highlight>
                  <a:srgbClr val="FFFFFF"/>
                </a:highlight>
                <a:latin typeface="Modern No. 20"/>
              </a:rPr>
              <a:t>Administration of Vasopressors</a:t>
            </a:r>
            <a:endParaRPr lang="en-US">
              <a:latin typeface="Aptos"/>
            </a:endParaRPr>
          </a:p>
          <a:p>
            <a:pPr marL="494665" indent="-342900">
              <a:buFont typeface="Arial"/>
              <a:buChar char="•"/>
            </a:pPr>
            <a:r>
              <a:rPr lang="en-US" sz="2400">
                <a:highlight>
                  <a:srgbClr val="FFFFFF"/>
                </a:highlight>
                <a:latin typeface="Modern No. 20"/>
              </a:rPr>
              <a:t>Arterial Line monitoring</a:t>
            </a:r>
            <a:endParaRPr lang="en-US" sz="2400" dirty="0">
              <a:highlight>
                <a:srgbClr val="FFFFFF"/>
              </a:highlight>
              <a:latin typeface="Modern No. 20"/>
            </a:endParaRPr>
          </a:p>
          <a:p>
            <a:pPr marL="494665" indent="-342900">
              <a:buFont typeface="Arial"/>
              <a:buChar char="•"/>
            </a:pPr>
            <a:r>
              <a:rPr lang="en-US" sz="2400">
                <a:highlight>
                  <a:srgbClr val="FFFFFF"/>
                </a:highlight>
                <a:latin typeface="Modern No. 20"/>
              </a:rPr>
              <a:t>Intubation and mechanical ventilation</a:t>
            </a:r>
            <a:endParaRPr lang="en-US" sz="2400" dirty="0">
              <a:highlight>
                <a:srgbClr val="FFFFFF"/>
              </a:highlight>
              <a:latin typeface="Modern No. 20"/>
            </a:endParaRPr>
          </a:p>
          <a:p>
            <a:pPr marL="151765"/>
            <a:endParaRPr lang="en-US" sz="2400" dirty="0">
              <a:highlight>
                <a:srgbClr val="FFFFFF"/>
              </a:highlight>
              <a:latin typeface="Modern No. 20"/>
            </a:endParaRPr>
          </a:p>
        </p:txBody>
      </p:sp>
      <p:pic>
        <p:nvPicPr>
          <p:cNvPr id="6" name="Picture 5" descr="A green and black diamond&#10;&#10;AI-generated content may be incorrect.">
            <a:extLst>
              <a:ext uri="{FF2B5EF4-FFF2-40B4-BE49-F238E27FC236}">
                <a16:creationId xmlns:a16="http://schemas.microsoft.com/office/drawing/2014/main" id="{341E5A5A-C30B-95D5-4818-8EA9D1B5948C}"/>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3191697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04C199-9811-6C3E-B99A-11FBCC287493}"/>
              </a:ext>
            </a:extLst>
          </p:cNvPr>
          <p:cNvSpPr txBox="1"/>
          <p:nvPr/>
        </p:nvSpPr>
        <p:spPr>
          <a:xfrm>
            <a:off x="1040734" y="2426"/>
            <a:ext cx="5801917" cy="22287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i="0" u="none" strike="noStrike" kern="1200" baseline="0">
                <a:solidFill>
                  <a:schemeClr val="accent1"/>
                </a:solidFill>
                <a:latin typeface="Modern No. 20"/>
                <a:ea typeface="+mj-ea"/>
                <a:cs typeface="+mj-cs"/>
              </a:rPr>
              <a:t>Take Home Messages</a:t>
            </a:r>
            <a:endParaRPr lang="en-US" sz="4000" kern="1200">
              <a:solidFill>
                <a:schemeClr val="accent1"/>
              </a:solidFill>
              <a:latin typeface="Aptos Display" panose="02110004020202020204"/>
              <a:ea typeface="+mj-ea"/>
              <a:cs typeface="+mj-cs"/>
            </a:endParaRPr>
          </a:p>
          <a:p>
            <a:pPr>
              <a:lnSpc>
                <a:spcPct val="90000"/>
              </a:lnSpc>
              <a:spcBef>
                <a:spcPct val="0"/>
              </a:spcBef>
              <a:spcAft>
                <a:spcPts val="600"/>
              </a:spcAft>
            </a:pPr>
            <a:endParaRPr lang="en-US" sz="4000" kern="1200">
              <a:solidFill>
                <a:schemeClr val="tx1"/>
              </a:solidFill>
              <a:latin typeface="+mj-lt"/>
              <a:ea typeface="+mj-ea"/>
              <a:cs typeface="+mj-cs"/>
            </a:endParaRPr>
          </a:p>
        </p:txBody>
      </p:sp>
      <p:sp>
        <p:nvSpPr>
          <p:cNvPr id="3" name="TextBox 2">
            <a:extLst>
              <a:ext uri="{FF2B5EF4-FFF2-40B4-BE49-F238E27FC236}">
                <a16:creationId xmlns:a16="http://schemas.microsoft.com/office/drawing/2014/main" id="{BBDF9F30-35F5-4E79-7D36-4C292A48880B}"/>
              </a:ext>
            </a:extLst>
          </p:cNvPr>
          <p:cNvSpPr txBox="1"/>
          <p:nvPr/>
        </p:nvSpPr>
        <p:spPr>
          <a:xfrm>
            <a:off x="1047993" y="2025530"/>
            <a:ext cx="5801917" cy="20570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0"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Sepsis is a </a:t>
            </a:r>
            <a:r>
              <a:rPr lang="en-US" sz="2400" b="1" i="0" u="none" strike="noStrike" baseline="0">
                <a:solidFill>
                  <a:schemeClr val="accent1"/>
                </a:solidFill>
                <a:latin typeface="Modern No. 20"/>
              </a:rPr>
              <a:t>medical emergency</a:t>
            </a:r>
            <a:r>
              <a:rPr lang="en-US" sz="2400" b="0" i="0">
                <a:solidFill>
                  <a:schemeClr val="accent1"/>
                </a:solidFill>
                <a:latin typeface="Modern No. 20"/>
              </a:rPr>
              <a:t>​</a:t>
            </a:r>
          </a:p>
          <a:p>
            <a:pPr marL="285750" lvl="0"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It can look subtle at first</a:t>
            </a:r>
            <a:r>
              <a:rPr lang="en-US" sz="2400" b="0" i="0">
                <a:solidFill>
                  <a:schemeClr val="accent1"/>
                </a:solidFill>
                <a:latin typeface="Modern No. 20"/>
              </a:rPr>
              <a:t>​</a:t>
            </a:r>
          </a:p>
          <a:p>
            <a:pPr marL="285750" lvl="0"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Early recognition = improved outcomes</a:t>
            </a:r>
            <a:r>
              <a:rPr lang="en-US" sz="2400" b="0" i="0">
                <a:solidFill>
                  <a:schemeClr val="accent1"/>
                </a:solidFill>
                <a:latin typeface="Modern No. 20"/>
              </a:rPr>
              <a:t>​</a:t>
            </a:r>
          </a:p>
          <a:p>
            <a:pPr marL="285750" lvl="0"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Nurses are critical to detection and escalation</a:t>
            </a:r>
            <a:r>
              <a:rPr lang="en-US" sz="2400" b="0" i="0">
                <a:solidFill>
                  <a:schemeClr val="accent1"/>
                </a:solidFill>
                <a:latin typeface="Modern No. 20"/>
              </a:rPr>
              <a:t>​</a:t>
            </a:r>
          </a:p>
          <a:p>
            <a:pPr marL="285750" lvl="0" indent="-228600">
              <a:lnSpc>
                <a:spcPct val="90000"/>
              </a:lnSpc>
              <a:spcAft>
                <a:spcPts val="600"/>
              </a:spcAft>
              <a:buFont typeface="Arial" panose="020B0604020202020204" pitchFamily="34" charset="0"/>
              <a:buChar char="•"/>
            </a:pPr>
            <a:r>
              <a:rPr lang="en-US" sz="2400" b="0" i="0" u="none" strike="noStrike" baseline="0">
                <a:solidFill>
                  <a:schemeClr val="accent1"/>
                </a:solidFill>
                <a:latin typeface="Modern No. 20"/>
              </a:rPr>
              <a:t>Initial Changes can be subtle. Advocate for your patient!</a:t>
            </a:r>
          </a:p>
          <a:p>
            <a:pPr indent="-228600">
              <a:lnSpc>
                <a:spcPct val="90000"/>
              </a:lnSpc>
              <a:spcAft>
                <a:spcPts val="600"/>
              </a:spcAft>
              <a:buFont typeface="Arial" panose="020B0604020202020204" pitchFamily="34" charset="0"/>
              <a:buChar char="•"/>
            </a:pPr>
            <a:endParaRPr lang="en-US" sz="1900"/>
          </a:p>
        </p:txBody>
      </p:sp>
      <p:pic>
        <p:nvPicPr>
          <p:cNvPr id="9" name="Graphic 8" descr="Chat">
            <a:extLst>
              <a:ext uri="{FF2B5EF4-FFF2-40B4-BE49-F238E27FC236}">
                <a16:creationId xmlns:a16="http://schemas.microsoft.com/office/drawing/2014/main" id="{04AF3C98-4C48-4F08-842A-70A743CFAE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4015539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6A91-4BBC-C652-06E7-6DFE3C7DAFAB}"/>
              </a:ext>
            </a:extLst>
          </p:cNvPr>
          <p:cNvSpPr>
            <a:spLocks noGrp="1"/>
          </p:cNvSpPr>
          <p:nvPr>
            <p:ph type="title"/>
          </p:nvPr>
        </p:nvSpPr>
        <p:spPr>
          <a:xfrm>
            <a:off x="1486310" y="2926872"/>
            <a:ext cx="8046000" cy="992400"/>
          </a:xfrm>
        </p:spPr>
        <p:txBody>
          <a:bodyPr/>
          <a:lstStyle/>
          <a:p>
            <a:pPr algn="ctr"/>
            <a:r>
              <a:rPr lang="en-US" sz="4000" dirty="0">
                <a:solidFill>
                  <a:schemeClr val="accent1"/>
                </a:solidFill>
                <a:latin typeface="Modern No. 20"/>
              </a:rPr>
              <a:t>This presentation is available on the Health PEI Staff Resource Center under </a:t>
            </a:r>
            <a:r>
              <a:rPr lang="en-US" sz="4000">
                <a:solidFill>
                  <a:schemeClr val="accent1"/>
                </a:solidFill>
                <a:latin typeface="Modern No. 20"/>
              </a:rPr>
              <a:t>Transition</a:t>
            </a:r>
            <a:r>
              <a:rPr lang="en-US" sz="4000" dirty="0">
                <a:solidFill>
                  <a:schemeClr val="accent1"/>
                </a:solidFill>
                <a:latin typeface="Modern No. 20"/>
              </a:rPr>
              <a:t> to Practice Program</a:t>
            </a:r>
          </a:p>
        </p:txBody>
      </p:sp>
      <p:pic>
        <p:nvPicPr>
          <p:cNvPr id="4" name="Picture 3" descr="A green and black diamond&#10;&#10;AI-generated content may be incorrect.">
            <a:extLst>
              <a:ext uri="{FF2B5EF4-FFF2-40B4-BE49-F238E27FC236}">
                <a16:creationId xmlns:a16="http://schemas.microsoft.com/office/drawing/2014/main" id="{7DDF808D-1E8E-5D9C-36B1-D6AFCDCBE081}"/>
              </a:ext>
            </a:extLst>
          </p:cNvPr>
          <p:cNvPicPr>
            <a:picLocks noChangeAspect="1"/>
          </p:cNvPicPr>
          <p:nvPr/>
        </p:nvPicPr>
        <p:blipFill>
          <a:blip r:embed="rId2"/>
          <a:stretch>
            <a:fillRect/>
          </a:stretch>
        </p:blipFill>
        <p:spPr>
          <a:xfrm>
            <a:off x="-1076" y="406348"/>
            <a:ext cx="837893" cy="1547045"/>
          </a:xfrm>
          <a:prstGeom prst="rect">
            <a:avLst/>
          </a:prstGeom>
        </p:spPr>
      </p:pic>
      <p:sp>
        <p:nvSpPr>
          <p:cNvPr id="5" name="Rectangle 4">
            <a:extLst>
              <a:ext uri="{FF2B5EF4-FFF2-40B4-BE49-F238E27FC236}">
                <a16:creationId xmlns:a16="http://schemas.microsoft.com/office/drawing/2014/main" id="{296ACDE2-8A9B-2124-0EB6-7B5EA756064A}"/>
              </a:ext>
            </a:extLst>
          </p:cNvPr>
          <p:cNvSpPr/>
          <p:nvPr/>
        </p:nvSpPr>
        <p:spPr>
          <a:xfrm>
            <a:off x="1103" y="2052"/>
            <a:ext cx="1483781"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318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6EE040-362D-4B03-08A4-4DFE727EFA75}"/>
              </a:ext>
            </a:extLst>
          </p:cNvPr>
          <p:cNvSpPr/>
          <p:nvPr/>
        </p:nvSpPr>
        <p:spPr>
          <a:xfrm>
            <a:off x="4185920" y="716111"/>
            <a:ext cx="3454400" cy="2235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B9273C4E-60DF-E3C9-288E-A65BB145C7C1}"/>
              </a:ext>
            </a:extLst>
          </p:cNvPr>
          <p:cNvSpPr txBox="1"/>
          <p:nvPr/>
        </p:nvSpPr>
        <p:spPr>
          <a:xfrm>
            <a:off x="3230880" y="2413337"/>
            <a:ext cx="5364480" cy="1015663"/>
          </a:xfrm>
          <a:prstGeom prst="rect">
            <a:avLst/>
          </a:prstGeom>
          <a:noFill/>
        </p:spPr>
        <p:txBody>
          <a:bodyPr wrap="square" lIns="91440" tIns="45720" rIns="91440" bIns="45720" rtlCol="0" anchor="t">
            <a:spAutoFit/>
          </a:bodyPr>
          <a:lstStyle/>
          <a:p>
            <a:pPr algn="ctr"/>
            <a:r>
              <a:rPr lang="en-US" sz="6000" dirty="0">
                <a:solidFill>
                  <a:schemeClr val="accent1"/>
                </a:solidFill>
                <a:latin typeface="Modern No. 20"/>
                <a:cs typeface="Centaur Now Display"/>
              </a:rPr>
              <a:t>Questions?</a:t>
            </a:r>
          </a:p>
        </p:txBody>
      </p:sp>
      <p:sp>
        <p:nvSpPr>
          <p:cNvPr id="6" name="Rectangle 5">
            <a:extLst>
              <a:ext uri="{FF2B5EF4-FFF2-40B4-BE49-F238E27FC236}">
                <a16:creationId xmlns:a16="http://schemas.microsoft.com/office/drawing/2014/main" id="{4FDAC5B3-A0BF-39DD-5BAC-A2A7CA336A71}"/>
              </a:ext>
            </a:extLst>
          </p:cNvPr>
          <p:cNvSpPr/>
          <p:nvPr/>
        </p:nvSpPr>
        <p:spPr>
          <a:xfrm>
            <a:off x="474133" y="5596467"/>
            <a:ext cx="5926667" cy="11091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245D93-2248-3323-8D97-872744FF6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15" y="5596467"/>
            <a:ext cx="4305116" cy="893281"/>
          </a:xfrm>
          <a:prstGeom prst="rect">
            <a:avLst/>
          </a:prstGeom>
        </p:spPr>
      </p:pic>
    </p:spTree>
    <p:extLst>
      <p:ext uri="{BB962C8B-B14F-4D97-AF65-F5344CB8AC3E}">
        <p14:creationId xmlns:p14="http://schemas.microsoft.com/office/powerpoint/2010/main" val="4081468544"/>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8F15-4EE1-9AC4-07F1-0880CBD07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B642F-ACDC-69F2-E1E9-56E630B6E17C}"/>
              </a:ext>
            </a:extLst>
          </p:cNvPr>
          <p:cNvSpPr>
            <a:spLocks noGrp="1"/>
          </p:cNvSpPr>
          <p:nvPr>
            <p:ph type="title"/>
          </p:nvPr>
        </p:nvSpPr>
        <p:spPr/>
        <p:txBody>
          <a:bodyPr/>
          <a:lstStyle/>
          <a:p>
            <a:r>
              <a:rPr lang="en-US" sz="4000">
                <a:solidFill>
                  <a:schemeClr val="accent1"/>
                </a:solidFill>
                <a:latin typeface="Modern No. 20"/>
              </a:rPr>
              <a:t>References</a:t>
            </a:r>
          </a:p>
        </p:txBody>
      </p:sp>
      <p:sp>
        <p:nvSpPr>
          <p:cNvPr id="3" name="Text Placeholder 2">
            <a:extLst>
              <a:ext uri="{FF2B5EF4-FFF2-40B4-BE49-F238E27FC236}">
                <a16:creationId xmlns:a16="http://schemas.microsoft.com/office/drawing/2014/main" id="{21A9ACAD-5F77-DA28-F3D9-B6EB99E7FDAB}"/>
              </a:ext>
            </a:extLst>
          </p:cNvPr>
          <p:cNvSpPr>
            <a:spLocks noGrp="1"/>
          </p:cNvSpPr>
          <p:nvPr>
            <p:ph type="body" idx="1"/>
          </p:nvPr>
        </p:nvSpPr>
        <p:spPr>
          <a:xfrm>
            <a:off x="1117600" y="1660585"/>
            <a:ext cx="8047129" cy="4064000"/>
          </a:xfrm>
        </p:spPr>
        <p:txBody>
          <a:bodyPr spcFirstLastPara="1" vert="horz" lIns="91440" tIns="45720" rIns="91440" bIns="45720" rtlCol="0" anchor="t">
            <a:noAutofit/>
          </a:bodyPr>
          <a:lstStyle/>
          <a:p>
            <a:pPr marL="151765"/>
            <a:r>
              <a:rPr lang="en-US" sz="1200" dirty="0">
                <a:highlight>
                  <a:srgbClr val="FFFFFF"/>
                </a:highlight>
                <a:latin typeface="Modern No. 20"/>
                <a:ea typeface="+mn-lt"/>
                <a:cs typeface="+mn-lt"/>
              </a:rPr>
              <a:t>Avila, A. A., Kinberg, E. C., Sherwin, N. K., &amp; Taylor, R. D. (2016). The Use of Fluids in Sepsis. </a:t>
            </a:r>
            <a:r>
              <a:rPr lang="en-US" sz="1200" i="1" dirty="0" err="1">
                <a:highlight>
                  <a:srgbClr val="FFFFFF"/>
                </a:highlight>
                <a:latin typeface="Modern No. 20"/>
                <a:ea typeface="+mn-lt"/>
                <a:cs typeface="+mn-lt"/>
              </a:rPr>
              <a:t>Cureus</a:t>
            </a:r>
            <a:r>
              <a:rPr lang="en-US" sz="1200" dirty="0">
                <a:highlight>
                  <a:srgbClr val="FFFFFF"/>
                </a:highlight>
                <a:latin typeface="Modern No. 20"/>
                <a:ea typeface="+mn-lt"/>
                <a:cs typeface="+mn-lt"/>
              </a:rPr>
              <a:t>, </a:t>
            </a:r>
            <a:r>
              <a:rPr lang="en-US" sz="1200" i="1" dirty="0">
                <a:highlight>
                  <a:srgbClr val="FFFFFF"/>
                </a:highlight>
                <a:latin typeface="Modern No. 20"/>
                <a:ea typeface="+mn-lt"/>
                <a:cs typeface="+mn-lt"/>
              </a:rPr>
              <a:t>8</a:t>
            </a:r>
            <a:r>
              <a:rPr lang="en-US" sz="1200" dirty="0">
                <a:highlight>
                  <a:srgbClr val="FFFFFF"/>
                </a:highlight>
                <a:latin typeface="Modern No. 20"/>
                <a:ea typeface="+mn-lt"/>
                <a:cs typeface="+mn-lt"/>
              </a:rPr>
              <a:t>(3), e528. </a:t>
            </a:r>
            <a:r>
              <a:rPr lang="en-US" sz="1200" dirty="0">
                <a:highlight>
                  <a:srgbClr val="FFFFFF"/>
                </a:highlight>
                <a:latin typeface="Modern No. 20"/>
                <a:ea typeface="+mn-lt"/>
                <a:cs typeface="+mn-lt"/>
                <a:hlinkClick r:id="rId2">
                  <a:extLst>
                    <a:ext uri="{A12FA001-AC4F-418D-AE19-62706E023703}">
                      <ahyp:hlinkClr xmlns:ahyp="http://schemas.microsoft.com/office/drawing/2018/hyperlinkcolor" val="tx"/>
                    </a:ext>
                  </a:extLst>
                </a:hlinkClick>
              </a:rPr>
              <a:t>https://doi.org/10.7759/cureus.528</a:t>
            </a:r>
            <a:endParaRPr lang="en-US">
              <a:latin typeface="Modern No. 20"/>
              <a:hlinkClick r:id="rId2">
                <a:extLst>
                  <a:ext uri="{A12FA001-AC4F-418D-AE19-62706E023703}">
                    <ahyp:hlinkClr xmlns:ahyp="http://schemas.microsoft.com/office/drawing/2018/hyperlinkcolor" val="tx"/>
                  </a:ext>
                </a:extLst>
              </a:hlinkClick>
            </a:endParaRPr>
          </a:p>
          <a:p>
            <a:pPr marL="151765"/>
            <a:endParaRPr lang="en-US" sz="1200" dirty="0">
              <a:solidFill>
                <a:srgbClr val="1B1B1B"/>
              </a:solidFill>
              <a:highlight>
                <a:srgbClr val="FFFFFF"/>
              </a:highlight>
              <a:latin typeface="Aptos"/>
              <a:ea typeface="+mn-lt"/>
              <a:cs typeface="+mn-lt"/>
            </a:endParaRPr>
          </a:p>
          <a:p>
            <a:pPr marL="151765"/>
            <a:r>
              <a:rPr lang="en-US" sz="1200">
                <a:latin typeface="Modern No. 20"/>
                <a:ea typeface="+mn-lt"/>
                <a:cs typeface="+mn-lt"/>
              </a:rPr>
              <a:t>Centers for Disease Control. (n.d.). </a:t>
            </a:r>
            <a:r>
              <a:rPr lang="en-US" sz="1200" i="1">
                <a:latin typeface="Modern No. 20"/>
                <a:ea typeface="+mn-lt"/>
                <a:cs typeface="+mn-lt"/>
              </a:rPr>
              <a:t>About Sepsis</a:t>
            </a:r>
            <a:r>
              <a:rPr lang="en-US" sz="1200">
                <a:latin typeface="Modern No. 20"/>
                <a:ea typeface="+mn-lt"/>
                <a:cs typeface="+mn-lt"/>
              </a:rPr>
              <a:t>. Centers for Disease Control and Prevention. </a:t>
            </a:r>
            <a:r>
              <a:rPr lang="en-US" sz="1200" dirty="0">
                <a:latin typeface="Modern No. 20"/>
                <a:ea typeface="+mn-lt"/>
                <a:cs typeface="+mn-lt"/>
                <a:hlinkClick r:id="rId3">
                  <a:extLst>
                    <a:ext uri="{A12FA001-AC4F-418D-AE19-62706E023703}">
                      <ahyp:hlinkClr xmlns:ahyp="http://schemas.microsoft.com/office/drawing/2018/hyperlinkcolor" val="tx"/>
                    </a:ext>
                  </a:extLst>
                </a:hlinkClick>
              </a:rPr>
              <a:t>https://www.cdc.gov/sepsis/about/index.html</a:t>
            </a:r>
            <a:r>
              <a:rPr lang="en-US" sz="1200" dirty="0">
                <a:latin typeface="Modern No. 20"/>
                <a:ea typeface="+mn-lt"/>
                <a:cs typeface="+mn-lt"/>
              </a:rPr>
              <a:t> </a:t>
            </a:r>
            <a:endParaRPr lang="en-US">
              <a:latin typeface="Modern No. 20"/>
            </a:endParaRPr>
          </a:p>
          <a:p>
            <a:pPr marL="151765"/>
            <a:endParaRPr lang="en-US" sz="1200" dirty="0">
              <a:solidFill>
                <a:srgbClr val="000000"/>
              </a:solidFill>
              <a:latin typeface="Aptos"/>
              <a:ea typeface="+mn-lt"/>
              <a:cs typeface="+mn-lt"/>
            </a:endParaRPr>
          </a:p>
          <a:p>
            <a:pPr marL="151765"/>
            <a:r>
              <a:rPr lang="en-US" sz="1200">
                <a:latin typeface="Modern No. 20"/>
                <a:ea typeface="+mn-lt"/>
                <a:cs typeface="+mn-lt"/>
              </a:rPr>
              <a:t>Diepenbrock, N. H. (2016). Cardiovascular System. In </a:t>
            </a:r>
            <a:r>
              <a:rPr lang="en-US" sz="1200" i="1">
                <a:latin typeface="Modern No. 20"/>
                <a:ea typeface="+mn-lt"/>
                <a:cs typeface="+mn-lt"/>
              </a:rPr>
              <a:t>Quick Reference to Critical Care</a:t>
            </a:r>
            <a:r>
              <a:rPr lang="en-US" sz="1200" dirty="0">
                <a:latin typeface="Modern No. 20"/>
                <a:ea typeface="+mn-lt"/>
                <a:cs typeface="+mn-lt"/>
              </a:rPr>
              <a:t> </a:t>
            </a:r>
            <a:r>
              <a:rPr lang="en-US" sz="1200">
                <a:latin typeface="Modern No. 20"/>
                <a:ea typeface="+mn-lt"/>
                <a:cs typeface="+mn-lt"/>
              </a:rPr>
              <a:t>(pp. 157–159). essay, Wolters Kluwer. </a:t>
            </a:r>
            <a:endParaRPr lang="en-US" sz="1200">
              <a:latin typeface="Modern No. 20"/>
            </a:endParaRPr>
          </a:p>
          <a:p>
            <a:pPr marL="151765"/>
            <a:endParaRPr lang="en-US" sz="1200">
              <a:latin typeface="Modern No. 20"/>
              <a:ea typeface="+mn-lt"/>
              <a:cs typeface="+mn-lt"/>
            </a:endParaRPr>
          </a:p>
          <a:p>
            <a:pPr marL="151765"/>
            <a:r>
              <a:rPr lang="en-US" sz="1200">
                <a:highlight>
                  <a:srgbClr val="FFFFFF"/>
                </a:highlight>
                <a:latin typeface="Modern No. 20"/>
                <a:ea typeface="+mn-lt"/>
                <a:cs typeface="+mn-lt"/>
              </a:rPr>
              <a:t>Faix J. D. (2013). Biomarkers of sepsis. </a:t>
            </a:r>
            <a:r>
              <a:rPr lang="en-US" sz="1200" i="1">
                <a:highlight>
                  <a:srgbClr val="FFFFFF"/>
                </a:highlight>
                <a:latin typeface="Modern No. 20"/>
                <a:ea typeface="+mn-lt"/>
                <a:cs typeface="+mn-lt"/>
              </a:rPr>
              <a:t>Critical reviews in clinical laboratory sciences</a:t>
            </a:r>
            <a:r>
              <a:rPr lang="en-US" sz="1200">
                <a:highlight>
                  <a:srgbClr val="FFFFFF"/>
                </a:highlight>
                <a:latin typeface="Modern No. 20"/>
                <a:ea typeface="+mn-lt"/>
                <a:cs typeface="+mn-lt"/>
              </a:rPr>
              <a:t>, </a:t>
            </a:r>
            <a:r>
              <a:rPr lang="en-US" sz="1200" i="1">
                <a:highlight>
                  <a:srgbClr val="FFFFFF"/>
                </a:highlight>
                <a:latin typeface="Modern No. 20"/>
                <a:ea typeface="+mn-lt"/>
                <a:cs typeface="+mn-lt"/>
              </a:rPr>
              <a:t>50</a:t>
            </a:r>
            <a:r>
              <a:rPr lang="en-US" sz="1200">
                <a:highlight>
                  <a:srgbClr val="FFFFFF"/>
                </a:highlight>
                <a:latin typeface="Modern No. 20"/>
                <a:ea typeface="+mn-lt"/>
                <a:cs typeface="+mn-lt"/>
              </a:rPr>
              <a:t>(1), 23–36. </a:t>
            </a:r>
            <a:r>
              <a:rPr lang="en-US" sz="1200" dirty="0">
                <a:highlight>
                  <a:srgbClr val="FFFFFF"/>
                </a:highlight>
                <a:latin typeface="Modern No. 20"/>
                <a:ea typeface="+mn-lt"/>
                <a:cs typeface="+mn-lt"/>
                <a:hlinkClick r:id="rId4">
                  <a:extLst>
                    <a:ext uri="{A12FA001-AC4F-418D-AE19-62706E023703}">
                      <ahyp:hlinkClr xmlns:ahyp="http://schemas.microsoft.com/office/drawing/2018/hyperlinkcolor" val="tx"/>
                    </a:ext>
                  </a:extLst>
                </a:hlinkClick>
              </a:rPr>
              <a:t>https://doi.org/10.3109/10408363.2013.764490</a:t>
            </a:r>
          </a:p>
          <a:p>
            <a:pPr marL="151765"/>
            <a:endParaRPr lang="en-US" sz="1200" dirty="0">
              <a:highlight>
                <a:srgbClr val="FFFFFF"/>
              </a:highlight>
              <a:latin typeface="Modern No. 20"/>
              <a:ea typeface="+mn-lt"/>
              <a:cs typeface="+mn-lt"/>
            </a:endParaRPr>
          </a:p>
          <a:p>
            <a:pPr marL="151765"/>
            <a:r>
              <a:rPr lang="en-US" sz="1200">
                <a:highlight>
                  <a:srgbClr val="FFFFFF"/>
                </a:highlight>
                <a:latin typeface="Modern No. 20"/>
                <a:ea typeface="+mn-lt"/>
                <a:cs typeface="+mn-lt"/>
              </a:rPr>
              <a:t>Health PEI Policy and Procedures Manual. (2022). </a:t>
            </a:r>
            <a:r>
              <a:rPr lang="en-US" sz="1200" i="1">
                <a:highlight>
                  <a:srgbClr val="FFFFFF"/>
                </a:highlight>
                <a:latin typeface="Modern No. 20"/>
                <a:ea typeface="+mn-lt"/>
                <a:cs typeface="+mn-lt"/>
              </a:rPr>
              <a:t>Suspect Sepsis: Adult</a:t>
            </a:r>
            <a:r>
              <a:rPr lang="en-US" sz="1200">
                <a:highlight>
                  <a:srgbClr val="FFFFFF"/>
                </a:highlight>
                <a:latin typeface="Modern No. 20"/>
                <a:ea typeface="+mn-lt"/>
                <a:cs typeface="+mn-lt"/>
              </a:rPr>
              <a:t>. Health PEI. </a:t>
            </a:r>
            <a:endParaRPr lang="en-US">
              <a:latin typeface="Modern No. 20"/>
              <a:ea typeface="+mn-lt"/>
              <a:cs typeface="+mn-lt"/>
            </a:endParaRPr>
          </a:p>
          <a:p>
            <a:pPr marL="151765"/>
            <a:endParaRPr lang="en-US" sz="1200" dirty="0">
              <a:highlight>
                <a:srgbClr val="FFFFFF"/>
              </a:highlight>
              <a:latin typeface="Modern No. 20"/>
              <a:ea typeface="+mn-lt"/>
              <a:cs typeface="+mn-lt"/>
            </a:endParaRPr>
          </a:p>
          <a:p>
            <a:pPr marL="151765"/>
            <a:r>
              <a:rPr lang="en-US" sz="1200">
                <a:highlight>
                  <a:srgbClr val="FFFFFF"/>
                </a:highlight>
                <a:latin typeface="Modern No. 20"/>
                <a:ea typeface="+mn-lt"/>
                <a:cs typeface="+mn-lt"/>
              </a:rPr>
              <a:t>Potter, P., &amp; Perry , A. (2010). </a:t>
            </a:r>
            <a:r>
              <a:rPr lang="en-US" sz="1200" i="1">
                <a:highlight>
                  <a:srgbClr val="FFFFFF"/>
                </a:highlight>
                <a:latin typeface="Modern No. 20"/>
                <a:ea typeface="+mn-lt"/>
                <a:cs typeface="+mn-lt"/>
              </a:rPr>
              <a:t>Canadian Fundamentals of Nursing</a:t>
            </a:r>
            <a:r>
              <a:rPr lang="en-US" sz="1200">
                <a:highlight>
                  <a:srgbClr val="FFFFFF"/>
                </a:highlight>
                <a:latin typeface="Modern No. 20"/>
                <a:ea typeface="+mn-lt"/>
                <a:cs typeface="+mn-lt"/>
              </a:rPr>
              <a:t> (4th ed.). Elsevier. </a:t>
            </a:r>
            <a:endParaRPr lang="en-US">
              <a:latin typeface="Modern No. 20"/>
              <a:ea typeface="+mn-lt"/>
              <a:cs typeface="+mn-lt"/>
            </a:endParaRPr>
          </a:p>
          <a:p>
            <a:pPr marL="151765"/>
            <a:endParaRPr lang="en-US" sz="1200">
              <a:highlight>
                <a:srgbClr val="FFFFFF"/>
              </a:highlight>
              <a:latin typeface="Modern No. 20"/>
            </a:endParaRPr>
          </a:p>
          <a:p>
            <a:pPr marL="151765"/>
            <a:r>
              <a:rPr lang="en-US" sz="1200" dirty="0">
                <a:highlight>
                  <a:srgbClr val="FFFFFF"/>
                </a:highlight>
                <a:latin typeface="Modern No. 20"/>
                <a:ea typeface="+mn-lt"/>
                <a:cs typeface="+mn-lt"/>
              </a:rPr>
              <a:t>Prescott, H. C., Antonelli, M., Alhazzani, W., Møller, M. H., </a:t>
            </a:r>
            <a:r>
              <a:rPr lang="en-US" sz="1200" dirty="0" err="1">
                <a:highlight>
                  <a:srgbClr val="FFFFFF"/>
                </a:highlight>
                <a:latin typeface="Modern No. 20"/>
                <a:ea typeface="+mn-lt"/>
                <a:cs typeface="+mn-lt"/>
              </a:rPr>
              <a:t>Alshamsi</a:t>
            </a:r>
            <a:r>
              <a:rPr lang="en-US" sz="1200" dirty="0">
                <a:highlight>
                  <a:srgbClr val="FFFFFF"/>
                </a:highlight>
                <a:latin typeface="Modern No. 20"/>
                <a:ea typeface="+mn-lt"/>
                <a:cs typeface="+mn-lt"/>
              </a:rPr>
              <a:t>, F., Azevedo, L. C., Belley-Cote, E., De </a:t>
            </a:r>
            <a:r>
              <a:rPr lang="en-US" sz="1200" dirty="0" err="1">
                <a:highlight>
                  <a:srgbClr val="FFFFFF"/>
                </a:highlight>
                <a:latin typeface="Modern No. 20"/>
                <a:ea typeface="+mn-lt"/>
                <a:cs typeface="+mn-lt"/>
              </a:rPr>
              <a:t>Waele</a:t>
            </a:r>
            <a:r>
              <a:rPr lang="en-US" sz="1200" dirty="0">
                <a:highlight>
                  <a:srgbClr val="FFFFFF"/>
                </a:highlight>
                <a:latin typeface="Modern No. 20"/>
                <a:ea typeface="+mn-lt"/>
                <a:cs typeface="+mn-lt"/>
              </a:rPr>
              <a:t>, J., </a:t>
            </a:r>
            <a:r>
              <a:rPr lang="en-US" sz="1200" dirty="0" err="1">
                <a:highlight>
                  <a:srgbClr val="FFFFFF"/>
                </a:highlight>
                <a:latin typeface="Modern No. 20"/>
                <a:ea typeface="+mn-lt"/>
                <a:cs typeface="+mn-lt"/>
              </a:rPr>
              <a:t>Derde</a:t>
            </a:r>
            <a:r>
              <a:rPr lang="en-US" sz="1200" dirty="0">
                <a:highlight>
                  <a:srgbClr val="FFFFFF"/>
                </a:highlight>
                <a:latin typeface="Modern No. 20"/>
                <a:ea typeface="+mn-lt"/>
                <a:cs typeface="+mn-lt"/>
              </a:rPr>
              <a:t>, L., Dionne, J. C., Evans, L., </a:t>
            </a:r>
            <a:r>
              <a:rPr lang="en-US" sz="1200" dirty="0" err="1">
                <a:highlight>
                  <a:srgbClr val="FFFFFF"/>
                </a:highlight>
                <a:latin typeface="Modern No. 20"/>
                <a:ea typeface="+mn-lt"/>
                <a:cs typeface="+mn-lt"/>
              </a:rPr>
              <a:t>Gershengorn</a:t>
            </a:r>
            <a:r>
              <a:rPr lang="en-US" sz="1200" dirty="0">
                <a:highlight>
                  <a:srgbClr val="FFFFFF"/>
                </a:highlight>
                <a:latin typeface="Modern No. 20"/>
                <a:ea typeface="+mn-lt"/>
                <a:cs typeface="+mn-lt"/>
              </a:rPr>
              <a:t>, H. B., Hodgson, C. L., </a:t>
            </a:r>
            <a:r>
              <a:rPr lang="en-US" sz="1200" dirty="0" err="1">
                <a:highlight>
                  <a:srgbClr val="FFFFFF"/>
                </a:highlight>
                <a:latin typeface="Modern No. 20"/>
                <a:ea typeface="+mn-lt"/>
                <a:cs typeface="+mn-lt"/>
              </a:rPr>
              <a:t>Honarmand</a:t>
            </a:r>
            <a:r>
              <a:rPr lang="en-US" sz="1200" dirty="0">
                <a:highlight>
                  <a:srgbClr val="FFFFFF"/>
                </a:highlight>
                <a:latin typeface="Modern No. 20"/>
                <a:ea typeface="+mn-lt"/>
                <a:cs typeface="+mn-lt"/>
              </a:rPr>
              <a:t>, K., </a:t>
            </a:r>
            <a:r>
              <a:rPr lang="en-US" sz="1200" dirty="0" err="1">
                <a:highlight>
                  <a:srgbClr val="FFFFFF"/>
                </a:highlight>
                <a:latin typeface="Modern No. 20"/>
                <a:ea typeface="+mn-lt"/>
                <a:cs typeface="+mn-lt"/>
              </a:rPr>
              <a:t>Kesecioglu</a:t>
            </a:r>
            <a:r>
              <a:rPr lang="en-US" sz="1200" dirty="0">
                <a:highlight>
                  <a:srgbClr val="FFFFFF"/>
                </a:highlight>
                <a:latin typeface="Modern No. 20"/>
                <a:ea typeface="+mn-lt"/>
                <a:cs typeface="+mn-lt"/>
              </a:rPr>
              <a:t>, J., McIntyre, L., Mer, M., Nunnally, M. E., Oczkowski, S. J., … Coopersmith, C. M. (2026). Surviving sepsis campaign: International guidelines for management of sepsis and septic shock 2026. </a:t>
            </a:r>
            <a:r>
              <a:rPr lang="en-US" sz="1200" i="1" dirty="0">
                <a:highlight>
                  <a:srgbClr val="FFFFFF"/>
                </a:highlight>
                <a:latin typeface="Modern No. 20"/>
                <a:ea typeface="+mn-lt"/>
                <a:cs typeface="+mn-lt"/>
              </a:rPr>
              <a:t>Critical Care Medicine</a:t>
            </a:r>
            <a:r>
              <a:rPr lang="en-US" sz="1200" dirty="0">
                <a:highlight>
                  <a:srgbClr val="FFFFFF"/>
                </a:highlight>
                <a:latin typeface="Modern No. 20"/>
                <a:ea typeface="+mn-lt"/>
                <a:cs typeface="+mn-lt"/>
              </a:rPr>
              <a:t>. </a:t>
            </a:r>
            <a:r>
              <a:rPr lang="en-US" sz="1200" dirty="0">
                <a:highlight>
                  <a:srgbClr val="FFFFFF"/>
                </a:highlight>
                <a:latin typeface="Modern No. 20"/>
                <a:ea typeface="+mn-lt"/>
                <a:cs typeface="+mn-lt"/>
                <a:hlinkClick r:id="rId5">
                  <a:extLst>
                    <a:ext uri="{A12FA001-AC4F-418D-AE19-62706E023703}">
                      <ahyp:hlinkClr xmlns:ahyp="http://schemas.microsoft.com/office/drawing/2018/hyperlinkcolor" val="tx"/>
                    </a:ext>
                  </a:extLst>
                </a:hlinkClick>
              </a:rPr>
              <a:t>https://doi.org/10.1097/ccm.0000000000007075</a:t>
            </a:r>
            <a:r>
              <a:rPr lang="en-US" sz="1200" dirty="0">
                <a:highlight>
                  <a:srgbClr val="FFFFFF"/>
                </a:highlight>
                <a:latin typeface="Modern No. 20"/>
                <a:ea typeface="+mn-lt"/>
                <a:cs typeface="+mn-lt"/>
              </a:rPr>
              <a:t> </a:t>
            </a:r>
            <a:endParaRPr lang="en-US" dirty="0">
              <a:latin typeface="Modern No. 20"/>
            </a:endParaRPr>
          </a:p>
          <a:p>
            <a:pPr marL="151765"/>
            <a:endParaRPr lang="en-US" sz="1200" dirty="0">
              <a:highlight>
                <a:srgbClr val="FFFFFF"/>
              </a:highlight>
              <a:latin typeface="Modern No. 20"/>
              <a:ea typeface="+mn-lt"/>
              <a:cs typeface="+mn-lt"/>
            </a:endParaRPr>
          </a:p>
          <a:p>
            <a:pPr marL="151765"/>
            <a:endParaRPr lang="en-US" dirty="0">
              <a:latin typeface="Modern No. 20"/>
              <a:ea typeface="+mn-lt"/>
              <a:cs typeface="+mn-lt"/>
            </a:endParaRPr>
          </a:p>
        </p:txBody>
      </p:sp>
      <p:pic>
        <p:nvPicPr>
          <p:cNvPr id="5" name="Picture 4" descr="A green and black diamond&#10;&#10;AI-generated content may be incorrect.">
            <a:extLst>
              <a:ext uri="{FF2B5EF4-FFF2-40B4-BE49-F238E27FC236}">
                <a16:creationId xmlns:a16="http://schemas.microsoft.com/office/drawing/2014/main" id="{F26F9FD1-1064-0773-3DD7-157C9849FBA9}"/>
              </a:ext>
            </a:extLst>
          </p:cNvPr>
          <p:cNvPicPr>
            <a:picLocks noChangeAspect="1"/>
          </p:cNvPicPr>
          <p:nvPr/>
        </p:nvPicPr>
        <p:blipFill>
          <a:blip r:embed="rId6"/>
          <a:stretch>
            <a:fillRect/>
          </a:stretch>
        </p:blipFill>
        <p:spPr>
          <a:xfrm>
            <a:off x="-1076" y="406348"/>
            <a:ext cx="837893" cy="1547045"/>
          </a:xfrm>
          <a:prstGeom prst="rect">
            <a:avLst/>
          </a:prstGeom>
        </p:spPr>
      </p:pic>
      <p:sp>
        <p:nvSpPr>
          <p:cNvPr id="6" name="Rectangle 5">
            <a:extLst>
              <a:ext uri="{FF2B5EF4-FFF2-40B4-BE49-F238E27FC236}">
                <a16:creationId xmlns:a16="http://schemas.microsoft.com/office/drawing/2014/main" id="{E34C7513-4765-9A25-BFE1-A15AA1889EB5}"/>
              </a:ext>
            </a:extLst>
          </p:cNvPr>
          <p:cNvSpPr/>
          <p:nvPr/>
        </p:nvSpPr>
        <p:spPr>
          <a:xfrm>
            <a:off x="1103" y="2052"/>
            <a:ext cx="1157210"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53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5B8B-B5ED-D9DD-9D96-AA66AD6A70F7}"/>
              </a:ext>
            </a:extLst>
          </p:cNvPr>
          <p:cNvSpPr>
            <a:spLocks noGrp="1"/>
          </p:cNvSpPr>
          <p:nvPr>
            <p:ph type="title"/>
          </p:nvPr>
        </p:nvSpPr>
        <p:spPr/>
        <p:txBody>
          <a:bodyPr/>
          <a:lstStyle/>
          <a:p>
            <a:r>
              <a:rPr lang="en-US" sz="4000">
                <a:solidFill>
                  <a:schemeClr val="accent1"/>
                </a:solidFill>
                <a:latin typeface="Modern No. 20"/>
              </a:rPr>
              <a:t>References</a:t>
            </a:r>
          </a:p>
        </p:txBody>
      </p:sp>
      <p:sp>
        <p:nvSpPr>
          <p:cNvPr id="3" name="Text Placeholder 2">
            <a:extLst>
              <a:ext uri="{FF2B5EF4-FFF2-40B4-BE49-F238E27FC236}">
                <a16:creationId xmlns:a16="http://schemas.microsoft.com/office/drawing/2014/main" id="{EF5ED8B7-5E47-6E1D-799C-5D5C7D7A37FB}"/>
              </a:ext>
            </a:extLst>
          </p:cNvPr>
          <p:cNvSpPr>
            <a:spLocks noGrp="1"/>
          </p:cNvSpPr>
          <p:nvPr>
            <p:ph type="body" idx="1"/>
          </p:nvPr>
        </p:nvSpPr>
        <p:spPr>
          <a:xfrm>
            <a:off x="1117600" y="1660585"/>
            <a:ext cx="8047129" cy="4064000"/>
          </a:xfrm>
        </p:spPr>
        <p:txBody>
          <a:bodyPr spcFirstLastPara="1" vert="horz" lIns="91440" tIns="45720" rIns="91440" bIns="45720" rtlCol="0" anchor="t">
            <a:noAutofit/>
          </a:bodyPr>
          <a:lstStyle/>
          <a:p>
            <a:pPr marL="151765"/>
            <a:r>
              <a:rPr lang="en-US" sz="1200">
                <a:highlight>
                  <a:srgbClr val="FFFFFF"/>
                </a:highlight>
                <a:latin typeface="Modern No. 20"/>
                <a:ea typeface="+mn-lt"/>
                <a:cs typeface="+mn-lt"/>
              </a:rPr>
              <a:t>Sepsis Canada. (n.d.). </a:t>
            </a:r>
            <a:r>
              <a:rPr lang="en-US" sz="1200" i="1">
                <a:highlight>
                  <a:srgbClr val="FFFFFF"/>
                </a:highlight>
                <a:latin typeface="Modern No. 20"/>
                <a:ea typeface="+mn-lt"/>
                <a:cs typeface="+mn-lt"/>
              </a:rPr>
              <a:t>What is sepsis?</a:t>
            </a:r>
            <a:r>
              <a:rPr lang="en-US" sz="1200" dirty="0">
                <a:highlight>
                  <a:srgbClr val="FFFFFF"/>
                </a:highlight>
                <a:latin typeface="Modern No. 20"/>
                <a:ea typeface="+mn-lt"/>
                <a:cs typeface="+mn-lt"/>
              </a:rPr>
              <a:t> </a:t>
            </a:r>
            <a:r>
              <a:rPr lang="en-US" sz="1200" dirty="0">
                <a:highlight>
                  <a:srgbClr val="FFFFFF"/>
                </a:highlight>
                <a:latin typeface="Modern No. 20"/>
                <a:ea typeface="+mn-lt"/>
                <a:cs typeface="+mn-lt"/>
                <a:hlinkClick r:id="rId2">
                  <a:extLst>
                    <a:ext uri="{A12FA001-AC4F-418D-AE19-62706E023703}">
                      <ahyp:hlinkClr xmlns:ahyp="http://schemas.microsoft.com/office/drawing/2018/hyperlinkcolor" val="tx"/>
                    </a:ext>
                  </a:extLst>
                </a:hlinkClick>
              </a:rPr>
              <a:t>https://www.sepsiscanada.ca/about/what-is-sepsis</a:t>
            </a:r>
            <a:r>
              <a:rPr lang="en-US" sz="1200" dirty="0">
                <a:highlight>
                  <a:srgbClr val="FFFFFF"/>
                </a:highlight>
                <a:latin typeface="Modern No. 20"/>
                <a:ea typeface="+mn-lt"/>
                <a:cs typeface="+mn-lt"/>
              </a:rPr>
              <a:t> </a:t>
            </a:r>
            <a:endParaRPr lang="en-US">
              <a:latin typeface="Modern No. 20"/>
            </a:endParaRPr>
          </a:p>
          <a:p>
            <a:pPr marL="151765"/>
            <a:endParaRPr lang="en-US" sz="1200" dirty="0">
              <a:highlight>
                <a:srgbClr val="FFFFFF"/>
              </a:highlight>
              <a:latin typeface="Modern No. 20"/>
              <a:ea typeface="+mn-lt"/>
              <a:cs typeface="+mn-lt"/>
            </a:endParaRPr>
          </a:p>
          <a:p>
            <a:pPr marL="151765"/>
            <a:r>
              <a:rPr lang="en-US" sz="1200" dirty="0" err="1">
                <a:highlight>
                  <a:srgbClr val="FFFFFF"/>
                </a:highlight>
                <a:latin typeface="Modern No. 20"/>
                <a:ea typeface="+mn-lt"/>
                <a:cs typeface="+mn-lt"/>
              </a:rPr>
              <a:t>Urden</a:t>
            </a:r>
            <a:r>
              <a:rPr lang="en-US" sz="1200" dirty="0">
                <a:highlight>
                  <a:srgbClr val="FFFFFF"/>
                </a:highlight>
                <a:latin typeface="Modern No. 20"/>
                <a:ea typeface="+mn-lt"/>
                <a:cs typeface="+mn-lt"/>
              </a:rPr>
              <a:t>, L. D., Stacy, K. M., &amp; Lough, M. E. (2018). </a:t>
            </a:r>
            <a:r>
              <a:rPr lang="en-US" sz="1200" i="1" dirty="0">
                <a:highlight>
                  <a:srgbClr val="FFFFFF"/>
                </a:highlight>
                <a:latin typeface="Modern No. 20"/>
                <a:ea typeface="+mn-lt"/>
                <a:cs typeface="+mn-lt"/>
              </a:rPr>
              <a:t>Critical care nursing: Diagnosis and management</a:t>
            </a:r>
            <a:r>
              <a:rPr lang="en-US" sz="1200" dirty="0">
                <a:highlight>
                  <a:srgbClr val="FFFFFF"/>
                </a:highlight>
                <a:latin typeface="Modern No. 20"/>
                <a:ea typeface="+mn-lt"/>
                <a:cs typeface="+mn-lt"/>
              </a:rPr>
              <a:t>. Elsevier.</a:t>
            </a:r>
            <a:endParaRPr lang="en-US" dirty="0">
              <a:latin typeface="Modern No. 20"/>
            </a:endParaRPr>
          </a:p>
          <a:p>
            <a:pPr marL="151765"/>
            <a:endParaRPr lang="en-US" sz="1200" dirty="0">
              <a:highlight>
                <a:srgbClr val="FFFFFF"/>
              </a:highlight>
              <a:latin typeface="Modern No. 20"/>
              <a:ea typeface="+mn-lt"/>
              <a:cs typeface="+mn-lt"/>
            </a:endParaRPr>
          </a:p>
          <a:p>
            <a:pPr marL="151765"/>
            <a:r>
              <a:rPr lang="en-US" sz="1200" dirty="0">
                <a:highlight>
                  <a:srgbClr val="FFFFFF"/>
                </a:highlight>
                <a:latin typeface="Modern No. 20"/>
                <a:ea typeface="+mn-lt"/>
                <a:cs typeface="+mn-lt"/>
              </a:rPr>
              <a:t>Van der Poll, T., Shankar-Hari, M., &amp; </a:t>
            </a:r>
            <a:r>
              <a:rPr lang="en-US" sz="1200" dirty="0" err="1">
                <a:highlight>
                  <a:srgbClr val="FFFFFF"/>
                </a:highlight>
                <a:latin typeface="Modern No. 20"/>
                <a:ea typeface="+mn-lt"/>
                <a:cs typeface="+mn-lt"/>
              </a:rPr>
              <a:t>Wiersinga</a:t>
            </a:r>
            <a:r>
              <a:rPr lang="en-US" sz="1200" dirty="0">
                <a:highlight>
                  <a:srgbClr val="FFFFFF"/>
                </a:highlight>
                <a:latin typeface="Modern No. 20"/>
                <a:ea typeface="+mn-lt"/>
                <a:cs typeface="+mn-lt"/>
              </a:rPr>
              <a:t>, W. J. (2021). The immunology of sepsis. </a:t>
            </a:r>
            <a:r>
              <a:rPr lang="en-US" sz="1200" i="1" dirty="0">
                <a:highlight>
                  <a:srgbClr val="FFFFFF"/>
                </a:highlight>
                <a:latin typeface="Modern No. 20"/>
                <a:ea typeface="+mn-lt"/>
                <a:cs typeface="+mn-lt"/>
              </a:rPr>
              <a:t>Immunity</a:t>
            </a:r>
            <a:r>
              <a:rPr lang="en-US" sz="1200" dirty="0">
                <a:highlight>
                  <a:srgbClr val="FFFFFF"/>
                </a:highlight>
                <a:latin typeface="Modern No. 20"/>
                <a:ea typeface="+mn-lt"/>
                <a:cs typeface="+mn-lt"/>
              </a:rPr>
              <a:t>, </a:t>
            </a:r>
            <a:r>
              <a:rPr lang="en-US" sz="1200" i="1" dirty="0">
                <a:highlight>
                  <a:srgbClr val="FFFFFF"/>
                </a:highlight>
                <a:latin typeface="Modern No. 20"/>
                <a:ea typeface="+mn-lt"/>
                <a:cs typeface="+mn-lt"/>
              </a:rPr>
              <a:t>54</a:t>
            </a:r>
            <a:r>
              <a:rPr lang="en-US" sz="1200" dirty="0">
                <a:highlight>
                  <a:srgbClr val="FFFFFF"/>
                </a:highlight>
                <a:latin typeface="Modern No. 20"/>
                <a:ea typeface="+mn-lt"/>
                <a:cs typeface="+mn-lt"/>
              </a:rPr>
              <a:t>(11), 2450–2464. </a:t>
            </a:r>
            <a:r>
              <a:rPr lang="en-US" sz="1200" dirty="0">
                <a:highlight>
                  <a:srgbClr val="FFFFFF"/>
                </a:highlight>
                <a:latin typeface="Modern No. 20"/>
                <a:ea typeface="+mn-lt"/>
                <a:cs typeface="+mn-lt"/>
                <a:hlinkClick r:id="rId3"/>
              </a:rPr>
              <a:t>https://doi.org/10.1016/j.immuni.2021.10.012</a:t>
            </a:r>
            <a:endParaRPr lang="en-US" dirty="0">
              <a:latin typeface="Modern No. 20"/>
              <a:ea typeface="+mn-lt"/>
              <a:cs typeface="+mn-lt"/>
            </a:endParaRPr>
          </a:p>
          <a:p>
            <a:pPr marL="151765"/>
            <a:endParaRPr lang="en-US" sz="1200" dirty="0">
              <a:highlight>
                <a:srgbClr val="FFFFFF"/>
              </a:highlight>
              <a:latin typeface="Modern No. 20"/>
            </a:endParaRPr>
          </a:p>
          <a:p>
            <a:pPr marL="151765"/>
            <a:endParaRPr lang="en-US" sz="1200" dirty="0">
              <a:highlight>
                <a:srgbClr val="FFFFFF"/>
              </a:highlight>
              <a:latin typeface="Modern No. 20"/>
            </a:endParaRPr>
          </a:p>
        </p:txBody>
      </p:sp>
      <p:pic>
        <p:nvPicPr>
          <p:cNvPr id="5" name="Picture 4" descr="A green and black diamond&#10;&#10;AI-generated content may be incorrect.">
            <a:extLst>
              <a:ext uri="{FF2B5EF4-FFF2-40B4-BE49-F238E27FC236}">
                <a16:creationId xmlns:a16="http://schemas.microsoft.com/office/drawing/2014/main" id="{4538076A-34B0-AA0E-D154-87FD42A2E233}"/>
              </a:ext>
            </a:extLst>
          </p:cNvPr>
          <p:cNvPicPr>
            <a:picLocks noChangeAspect="1"/>
          </p:cNvPicPr>
          <p:nvPr/>
        </p:nvPicPr>
        <p:blipFill>
          <a:blip r:embed="rId4"/>
          <a:stretch>
            <a:fillRect/>
          </a:stretch>
        </p:blipFill>
        <p:spPr>
          <a:xfrm>
            <a:off x="-1076" y="406348"/>
            <a:ext cx="837893" cy="1547045"/>
          </a:xfrm>
          <a:prstGeom prst="rect">
            <a:avLst/>
          </a:prstGeom>
        </p:spPr>
      </p:pic>
      <p:sp>
        <p:nvSpPr>
          <p:cNvPr id="6" name="Rectangle 5">
            <a:extLst>
              <a:ext uri="{FF2B5EF4-FFF2-40B4-BE49-F238E27FC236}">
                <a16:creationId xmlns:a16="http://schemas.microsoft.com/office/drawing/2014/main" id="{70D84488-C686-12AF-5A72-22B909538489}"/>
              </a:ext>
            </a:extLst>
          </p:cNvPr>
          <p:cNvSpPr/>
          <p:nvPr/>
        </p:nvSpPr>
        <p:spPr>
          <a:xfrm>
            <a:off x="1103" y="2052"/>
            <a:ext cx="1157210" cy="3154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3214-D11D-6216-3AA9-1A4A6F823445}"/>
              </a:ext>
            </a:extLst>
          </p:cNvPr>
          <p:cNvSpPr>
            <a:spLocks noGrp="1"/>
          </p:cNvSpPr>
          <p:nvPr>
            <p:ph type="title"/>
          </p:nvPr>
        </p:nvSpPr>
        <p:spPr/>
        <p:txBody>
          <a:bodyPr/>
          <a:lstStyle/>
          <a:p>
            <a:r>
              <a:rPr lang="en-US" sz="4000">
                <a:solidFill>
                  <a:schemeClr val="accent1"/>
                </a:solidFill>
                <a:latin typeface="Modern No. 20"/>
              </a:rPr>
              <a:t>Next 24 Hours</a:t>
            </a:r>
            <a:endParaRPr lang="en-US"/>
          </a:p>
        </p:txBody>
      </p:sp>
      <p:sp>
        <p:nvSpPr>
          <p:cNvPr id="3" name="Text Placeholder 2">
            <a:extLst>
              <a:ext uri="{FF2B5EF4-FFF2-40B4-BE49-F238E27FC236}">
                <a16:creationId xmlns:a16="http://schemas.microsoft.com/office/drawing/2014/main" id="{B80D594D-2011-3FF3-AF01-6153C2D39C3C}"/>
              </a:ext>
            </a:extLst>
          </p:cNvPr>
          <p:cNvSpPr>
            <a:spLocks noGrp="1"/>
          </p:cNvSpPr>
          <p:nvPr>
            <p:ph type="body" idx="1"/>
          </p:nvPr>
        </p:nvSpPr>
        <p:spPr>
          <a:xfrm>
            <a:off x="1117600" y="1905000"/>
            <a:ext cx="8033679" cy="4064000"/>
          </a:xfrm>
        </p:spPr>
        <p:txBody>
          <a:bodyPr spcFirstLastPara="1" vert="horz" lIns="91440" tIns="45720" rIns="91440" bIns="45720" rtlCol="0" anchor="t">
            <a:noAutofit/>
          </a:bodyPr>
          <a:lstStyle/>
          <a:p>
            <a:pPr marL="285750" indent="-285750">
              <a:buFont typeface="Arial,Sans-Serif"/>
              <a:buChar char="•"/>
            </a:pPr>
            <a:r>
              <a:rPr lang="en-US" sz="2400" dirty="0">
                <a:latin typeface="Modern No. 20"/>
              </a:rPr>
              <a:t>Mary remains confused, intermittently agitated</a:t>
            </a:r>
            <a:endParaRPr lang="en-US" sz="2400" dirty="0">
              <a:solidFill>
                <a:srgbClr val="000000"/>
              </a:solidFill>
              <a:latin typeface="Modern No. 20"/>
            </a:endParaRPr>
          </a:p>
          <a:p>
            <a:pPr marL="285750" indent="-285750">
              <a:buFont typeface="Arial,Sans-Serif"/>
              <a:buChar char="•"/>
            </a:pPr>
            <a:r>
              <a:rPr lang="en-US" sz="2400">
                <a:latin typeface="Modern No. 20"/>
              </a:rPr>
              <a:t>BP is 106/67 after fluids</a:t>
            </a:r>
            <a:endParaRPr lang="en-US" sz="2400">
              <a:solidFill>
                <a:srgbClr val="000000"/>
              </a:solidFill>
              <a:latin typeface="Modern No. 20"/>
            </a:endParaRPr>
          </a:p>
          <a:p>
            <a:pPr marL="285750" indent="-285750">
              <a:buFont typeface="Arial,Sans-Serif"/>
              <a:buChar char="•"/>
            </a:pPr>
            <a:r>
              <a:rPr lang="en-US" sz="2400">
                <a:latin typeface="Modern No. 20"/>
              </a:rPr>
              <a:t>Urine output improves slightly</a:t>
            </a:r>
            <a:endParaRPr lang="en-US" sz="2400">
              <a:solidFill>
                <a:srgbClr val="000000"/>
              </a:solidFill>
              <a:latin typeface="Modern No. 20"/>
            </a:endParaRPr>
          </a:p>
          <a:p>
            <a:pPr marL="285750" indent="-285750">
              <a:buFont typeface="Arial,Sans-Serif"/>
              <a:buChar char="•"/>
            </a:pPr>
            <a:r>
              <a:rPr lang="en-US" sz="2400" dirty="0">
                <a:latin typeface="Modern No. 20"/>
              </a:rPr>
              <a:t>Requires assistance with all ADLs</a:t>
            </a:r>
            <a:endParaRPr lang="en-US" sz="2400" dirty="0">
              <a:solidFill>
                <a:srgbClr val="000000"/>
              </a:solidFill>
              <a:latin typeface="Modern No. 20"/>
            </a:endParaRPr>
          </a:p>
          <a:p>
            <a:pPr marL="285750" indent="-285750">
              <a:buFont typeface="Arial,Sans-Serif"/>
              <a:buChar char="•"/>
            </a:pPr>
            <a:r>
              <a:rPr lang="en-US" sz="2400">
                <a:latin typeface="Modern No. 20"/>
              </a:rPr>
              <a:t>Family reports decline from baseline cognitive function</a:t>
            </a:r>
            <a:endParaRPr lang="en-US" sz="2400">
              <a:solidFill>
                <a:srgbClr val="000000"/>
              </a:solidFill>
              <a:latin typeface="Modern No. 20"/>
            </a:endParaRPr>
          </a:p>
          <a:p>
            <a:pPr marL="151765"/>
            <a:endParaRPr lang="en-US" dirty="0"/>
          </a:p>
        </p:txBody>
      </p:sp>
      <p:pic>
        <p:nvPicPr>
          <p:cNvPr id="6" name="Picture 5" descr="A green and black diamond&#10;&#10;AI-generated content may be incorrect.">
            <a:extLst>
              <a:ext uri="{FF2B5EF4-FFF2-40B4-BE49-F238E27FC236}">
                <a16:creationId xmlns:a16="http://schemas.microsoft.com/office/drawing/2014/main" id="{5DA3781C-8A37-ED58-134A-4DFC45C63935}"/>
              </a:ext>
            </a:extLst>
          </p:cNvPr>
          <p:cNvPicPr>
            <a:picLocks noChangeAspect="1"/>
          </p:cNvPicPr>
          <p:nvPr/>
        </p:nvPicPr>
        <p:blipFill>
          <a:blip r:embed="rId2"/>
          <a:stretch>
            <a:fillRect/>
          </a:stretch>
        </p:blipFill>
        <p:spPr>
          <a:xfrm>
            <a:off x="-1076" y="406348"/>
            <a:ext cx="837893" cy="1547045"/>
          </a:xfrm>
          <a:prstGeom prst="rect">
            <a:avLst/>
          </a:prstGeom>
        </p:spPr>
      </p:pic>
    </p:spTree>
    <p:extLst>
      <p:ext uri="{BB962C8B-B14F-4D97-AF65-F5344CB8AC3E}">
        <p14:creationId xmlns:p14="http://schemas.microsoft.com/office/powerpoint/2010/main" val="209987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3EE3-3C8D-ABD9-C925-7275B330BC2B}"/>
              </a:ext>
            </a:extLst>
          </p:cNvPr>
          <p:cNvSpPr>
            <a:spLocks noGrp="1"/>
          </p:cNvSpPr>
          <p:nvPr>
            <p:ph type="title"/>
          </p:nvPr>
        </p:nvSpPr>
        <p:spPr/>
        <p:txBody>
          <a:bodyPr/>
          <a:lstStyle/>
          <a:p>
            <a:r>
              <a:rPr lang="en-US" sz="4000">
                <a:solidFill>
                  <a:schemeClr val="accent1"/>
                </a:solidFill>
                <a:latin typeface="Modern No. 20"/>
              </a:rPr>
              <a:t>What is Happening with Mary?</a:t>
            </a:r>
          </a:p>
        </p:txBody>
      </p:sp>
      <p:sp>
        <p:nvSpPr>
          <p:cNvPr id="3" name="Text Placeholder 2">
            <a:extLst>
              <a:ext uri="{FF2B5EF4-FFF2-40B4-BE49-F238E27FC236}">
                <a16:creationId xmlns:a16="http://schemas.microsoft.com/office/drawing/2014/main" id="{3C92F4A0-11FB-7099-9AFF-D7CCF521AACE}"/>
              </a:ext>
            </a:extLst>
          </p:cNvPr>
          <p:cNvSpPr>
            <a:spLocks noGrp="1"/>
          </p:cNvSpPr>
          <p:nvPr>
            <p:ph type="body" idx="1"/>
          </p:nvPr>
        </p:nvSpPr>
        <p:spPr>
          <a:xfrm>
            <a:off x="1117600" y="1905000"/>
            <a:ext cx="8051711" cy="4064000"/>
          </a:xfrm>
        </p:spPr>
        <p:txBody>
          <a:bodyPr spcFirstLastPara="1" vert="horz" lIns="91440" tIns="45720" rIns="91440" bIns="45720" rtlCol="0" anchor="t">
            <a:noAutofit/>
          </a:bodyPr>
          <a:lstStyle/>
          <a:p>
            <a:pPr marL="151765"/>
            <a:r>
              <a:rPr lang="en-US" sz="2400">
                <a:latin typeface="Modern No. 20"/>
              </a:rPr>
              <a:t>Mary has an infection - UTI</a:t>
            </a:r>
          </a:p>
        </p:txBody>
      </p:sp>
      <p:pic>
        <p:nvPicPr>
          <p:cNvPr id="5" name="Picture 4" descr="A green and black diamond&#10;&#10;AI-generated content may be incorrect.">
            <a:extLst>
              <a:ext uri="{FF2B5EF4-FFF2-40B4-BE49-F238E27FC236}">
                <a16:creationId xmlns:a16="http://schemas.microsoft.com/office/drawing/2014/main" id="{5928859C-44B4-0E24-7A80-26FF36EA42FE}"/>
              </a:ext>
            </a:extLst>
          </p:cNvPr>
          <p:cNvPicPr>
            <a:picLocks noChangeAspect="1"/>
          </p:cNvPicPr>
          <p:nvPr/>
        </p:nvPicPr>
        <p:blipFill>
          <a:blip r:embed="rId3"/>
          <a:stretch>
            <a:fillRect/>
          </a:stretch>
        </p:blipFill>
        <p:spPr>
          <a:xfrm>
            <a:off x="-1076" y="406348"/>
            <a:ext cx="837893" cy="1547045"/>
          </a:xfrm>
          <a:prstGeom prst="rect">
            <a:avLst/>
          </a:prstGeom>
        </p:spPr>
      </p:pic>
    </p:spTree>
    <p:extLst>
      <p:ext uri="{BB962C8B-B14F-4D97-AF65-F5344CB8AC3E}">
        <p14:creationId xmlns:p14="http://schemas.microsoft.com/office/powerpoint/2010/main" val="848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BCE1E-8E95-1489-5D09-8DBAFD79BD79}"/>
              </a:ext>
            </a:extLst>
          </p:cNvPr>
          <p:cNvSpPr txBox="1"/>
          <p:nvPr/>
        </p:nvSpPr>
        <p:spPr>
          <a:xfrm>
            <a:off x="6665686" y="467694"/>
            <a:ext cx="3434180" cy="141527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000" b="1" baseline="0">
                <a:solidFill>
                  <a:schemeClr val="accent1"/>
                </a:solidFill>
                <a:latin typeface="Modern No. 20"/>
                <a:ea typeface="+mj-ea"/>
                <a:cs typeface="+mj-cs"/>
              </a:rPr>
              <a:t>Sepsis</a:t>
            </a:r>
            <a:r>
              <a:rPr lang="en-US" sz="4000">
                <a:solidFill>
                  <a:schemeClr val="accent1"/>
                </a:solidFill>
                <a:latin typeface="Modern No. 20"/>
                <a:ea typeface="+mj-ea"/>
                <a:cs typeface="+mj-cs"/>
              </a:rPr>
              <a:t>​</a:t>
            </a:r>
          </a:p>
          <a:p>
            <a:pPr>
              <a:lnSpc>
                <a:spcPct val="90000"/>
              </a:lnSpc>
              <a:spcBef>
                <a:spcPct val="0"/>
              </a:spcBef>
              <a:spcAft>
                <a:spcPts val="600"/>
              </a:spcAft>
            </a:pPr>
            <a:endParaRPr lang="en-US" sz="3200">
              <a:latin typeface="+mj-lt"/>
              <a:ea typeface="+mj-ea"/>
              <a:cs typeface="+mj-cs"/>
            </a:endParaRPr>
          </a:p>
        </p:txBody>
      </p:sp>
      <p:pic>
        <p:nvPicPr>
          <p:cNvPr id="5" name="Picture 4" descr="Close-up of purple cells">
            <a:extLst>
              <a:ext uri="{FF2B5EF4-FFF2-40B4-BE49-F238E27FC236}">
                <a16:creationId xmlns:a16="http://schemas.microsoft.com/office/drawing/2014/main" id="{4D5D05E7-493D-D411-E787-0046E18B11A5}"/>
              </a:ext>
            </a:extLst>
          </p:cNvPr>
          <p:cNvPicPr>
            <a:picLocks noChangeAspect="1"/>
          </p:cNvPicPr>
          <p:nvPr/>
        </p:nvPicPr>
        <p:blipFill>
          <a:blip r:embed="rId3"/>
          <a:srcRect l="10791" r="6396" b="4"/>
          <a:stretch>
            <a:fillRect/>
          </a:stretch>
        </p:blipFill>
        <p:spPr>
          <a:xfrm>
            <a:off x="-2629" y="10"/>
            <a:ext cx="5917977"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5BA66C-AD3F-EBD0-CA09-1C1DC71C0F6D}"/>
              </a:ext>
            </a:extLst>
          </p:cNvPr>
          <p:cNvSpPr txBox="1"/>
          <p:nvPr/>
        </p:nvSpPr>
        <p:spPr>
          <a:xfrm>
            <a:off x="6665686" y="1672506"/>
            <a:ext cx="4820294" cy="35554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baseline="0">
                <a:solidFill>
                  <a:schemeClr val="accent1"/>
                </a:solidFill>
                <a:latin typeface="Modern No. 20"/>
              </a:rPr>
              <a:t>Diepenbrock (2016) defined Sepsis as the patient's response to a systemic inflammatory Response </a:t>
            </a:r>
            <a:r>
              <a:rPr lang="en-US" sz="2400" i="1" baseline="0">
                <a:solidFill>
                  <a:schemeClr val="accent1"/>
                </a:solidFill>
                <a:latin typeface="Modern No. 20"/>
              </a:rPr>
              <a:t>plus</a:t>
            </a:r>
            <a:r>
              <a:rPr lang="en-US" sz="2400" baseline="0">
                <a:solidFill>
                  <a:schemeClr val="accent1"/>
                </a:solidFill>
                <a:latin typeface="Modern No. 20"/>
              </a:rPr>
              <a:t> a documented infection.</a:t>
            </a: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r>
              <a:rPr lang="en-US" sz="2400">
                <a:solidFill>
                  <a:schemeClr val="accent1"/>
                </a:solidFill>
                <a:latin typeface="Modern No. 20"/>
              </a:rPr>
              <a:t>​</a:t>
            </a:r>
          </a:p>
          <a:p>
            <a:pPr indent="-228600">
              <a:lnSpc>
                <a:spcPct val="90000"/>
              </a:lnSpc>
              <a:spcAft>
                <a:spcPts val="600"/>
              </a:spcAft>
              <a:buFont typeface="Arial" panose="020B0604020202020204" pitchFamily="34" charset="0"/>
              <a:buChar char="•"/>
            </a:pPr>
            <a:r>
              <a:rPr lang="en-US" sz="2400" baseline="0">
                <a:solidFill>
                  <a:schemeClr val="accent1"/>
                </a:solidFill>
                <a:highlight>
                  <a:srgbClr val="FFFFFF"/>
                </a:highlight>
                <a:latin typeface="Modern No. 20"/>
              </a:rPr>
              <a:t>Van der Poll et al. (2021) highlights that sepsis is defined as a life-threatening organ dysfunction caused by a dysregulated host response to an infection.</a:t>
            </a:r>
          </a:p>
          <a:p>
            <a:pPr indent="-228600">
              <a:lnSpc>
                <a:spcPct val="90000"/>
              </a:lnSpc>
              <a:spcAft>
                <a:spcPts val="600"/>
              </a:spcAft>
              <a:buFont typeface="Arial" panose="020B0604020202020204" pitchFamily="34" charset="0"/>
              <a:buChar char="•"/>
            </a:pPr>
            <a:endParaRPr lang="en-US" sz="1900"/>
          </a:p>
        </p:txBody>
      </p:sp>
    </p:spTree>
    <p:extLst>
      <p:ext uri="{BB962C8B-B14F-4D97-AF65-F5344CB8AC3E}">
        <p14:creationId xmlns:p14="http://schemas.microsoft.com/office/powerpoint/2010/main" val="1924474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b25564-7133-4bb8-bad0-558e808bf78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8627AF4216E4449F51EA097766996C" ma:contentTypeVersion="10" ma:contentTypeDescription="Create a new document." ma:contentTypeScope="" ma:versionID="e93d00e499d6261faaa40dd5128c7f12">
  <xsd:schema xmlns:xsd="http://www.w3.org/2001/XMLSchema" xmlns:xs="http://www.w3.org/2001/XMLSchema" xmlns:p="http://schemas.microsoft.com/office/2006/metadata/properties" xmlns:ns2="1cb25564-7133-4bb8-bad0-558e808bf78b" targetNamespace="http://schemas.microsoft.com/office/2006/metadata/properties" ma:root="true" ma:fieldsID="eee7020baf39216334733f59e1f30110" ns2:_="">
    <xsd:import namespace="1cb25564-7133-4bb8-bad0-558e808bf7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25564-7133-4bb8-bad0-558e808bf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9d5b5f-547a-43f3-bc0e-b0144fba3ef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B07B12-5E0D-473B-8A48-3D6B03A1936F}">
  <ds:schemaRefs>
    <ds:schemaRef ds:uri="60b6632a-6900-4b25-9225-123f2d45341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151152-F253-4886-A217-DA0DF7BA9BE5}"/>
</file>

<file path=customXml/itemProps3.xml><?xml version="1.0" encoding="utf-8"?>
<ds:datastoreItem xmlns:ds="http://schemas.openxmlformats.org/officeDocument/2006/customXml" ds:itemID="{2833EDBB-8795-4ED7-AD5D-FD9FF96651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5493</Words>
  <Application>Microsoft Office PowerPoint</Application>
  <PresentationFormat>Widescreen</PresentationFormat>
  <Paragraphs>721</Paragraphs>
  <Slides>65</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Aptos</vt:lpstr>
      <vt:lpstr>Aptos Display</vt:lpstr>
      <vt:lpstr>Arial</vt:lpstr>
      <vt:lpstr>Arial,Sans-Serif</vt:lpstr>
      <vt:lpstr>Calibri</vt:lpstr>
      <vt:lpstr>Courier New</vt:lpstr>
      <vt:lpstr>Courier New,monospace</vt:lpstr>
      <vt:lpstr>Lato</vt:lpstr>
      <vt:lpstr>Modern No. 20</vt:lpstr>
      <vt:lpstr>Nunito</vt:lpstr>
      <vt:lpstr>Segoe UI</vt:lpstr>
      <vt:lpstr>Times    </vt:lpstr>
      <vt:lpstr>Trebuchet MS</vt:lpstr>
      <vt:lpstr>Office Theme</vt:lpstr>
      <vt:lpstr>Sepsis</vt:lpstr>
      <vt:lpstr>Learning Objectives</vt:lpstr>
      <vt:lpstr>PowerPoint Presentation</vt:lpstr>
      <vt:lpstr>PowerPoint Presentation</vt:lpstr>
      <vt:lpstr>What Orders Might you Anticipate?</vt:lpstr>
      <vt:lpstr>PowerPoint Presentation</vt:lpstr>
      <vt:lpstr>Next 24 Hours</vt:lpstr>
      <vt:lpstr>What is Happening with Mary?</vt:lpstr>
      <vt:lpstr>PowerPoint Presentation</vt:lpstr>
      <vt:lpstr>Why Does Sepsis Occur?</vt:lpstr>
      <vt:lpstr>What is a Systemic Inflammatory Response?</vt:lpstr>
      <vt:lpstr>PowerPoint Presentation</vt:lpstr>
      <vt:lpstr>Incidence</vt:lpstr>
      <vt:lpstr>PowerPoint Presentation</vt:lpstr>
      <vt:lpstr>Infections that Lead to Sepsis Most Often Start in the:</vt:lpstr>
      <vt:lpstr>Signs and Symptoms</vt:lpstr>
      <vt:lpstr>At Risk Populations</vt:lpstr>
      <vt:lpstr>PowerPoint Presentation</vt:lpstr>
      <vt:lpstr>Populations at Higher Risk for Developing Sepsis</vt:lpstr>
      <vt:lpstr>Early Recognition is Key</vt:lpstr>
      <vt:lpstr>PowerPoint Presentation</vt:lpstr>
      <vt:lpstr>PowerPoint Presentation</vt:lpstr>
      <vt:lpstr>PowerPoint Presentation</vt:lpstr>
      <vt:lpstr>What Orders Might you Anticipate?</vt:lpstr>
      <vt:lpstr>PowerPoint Presentation</vt:lpstr>
      <vt:lpstr>Sepsis Screening Tools</vt:lpstr>
      <vt:lpstr>PowerPoint Presentation</vt:lpstr>
      <vt:lpstr>PowerPoint Presentation</vt:lpstr>
      <vt:lpstr>Sepsis Cascade</vt:lpstr>
      <vt:lpstr>Septic Shock</vt:lpstr>
      <vt:lpstr>Clinical Manifestations of Septic Shock</vt:lpstr>
      <vt:lpstr>PowerPoint Presentation</vt:lpstr>
      <vt:lpstr>People Who Survived Sepsis</vt:lpstr>
      <vt:lpstr>Assessments of the Early Stages of Sepsis</vt:lpstr>
      <vt:lpstr>Head to Toe Assessment</vt:lpstr>
      <vt:lpstr>Early Vital Signs</vt:lpstr>
      <vt:lpstr>PowerPoint Presentation</vt:lpstr>
      <vt:lpstr>GCS</vt:lpstr>
      <vt:lpstr>PowerPoint Presentation</vt:lpstr>
      <vt:lpstr>PowerPoint Presentation</vt:lpstr>
      <vt:lpstr>PowerPoint Presentation</vt:lpstr>
      <vt:lpstr>PowerPoint Presentation</vt:lpstr>
      <vt:lpstr>Laboratory and Diagnostic Assessment</vt:lpstr>
      <vt:lpstr>Nursing Priorities</vt:lpstr>
      <vt:lpstr>PowerPoint Presentation</vt:lpstr>
      <vt:lpstr>PowerPoint Presentation</vt:lpstr>
      <vt:lpstr>Health PEI Emergency Department Medical Directive</vt:lpstr>
      <vt:lpstr>Aim for initial antibiotic therapy within 30 minutes of elevated lactate result or one (1) hour of elevated CRP result.   Process urinalysis and send urine for culture   Complete Normal Saline bolus (30ml/kg) within 3hours.  Repeat lactate lab in two (2) hours.    Assess for fluid responsiveness.   Monitor intake and output assessing for fluid balance and renal perfusion  </vt:lpstr>
      <vt:lpstr>Fluid Resuscitation and Hemodynamic Support</vt:lpstr>
      <vt:lpstr>Ongoing Monitoring and Reassessment</vt:lpstr>
      <vt:lpstr>PowerPoint Presentation</vt:lpstr>
      <vt:lpstr>Communication and Escalation</vt:lpstr>
      <vt:lpstr>Asking for Help</vt:lpstr>
      <vt:lpstr>PowerPoint Presentation</vt:lpstr>
      <vt:lpstr>Calling the Rapid Response Team</vt:lpstr>
      <vt:lpstr>Contacting the Physician</vt:lpstr>
      <vt:lpstr>PowerPoint Presentation</vt:lpstr>
      <vt:lpstr>When is a Transfer Indicated</vt:lpstr>
      <vt:lpstr>Lines of Communication When Transferring a Patient</vt:lpstr>
      <vt:lpstr>In the Intensive Care Unit</vt:lpstr>
      <vt:lpstr>PowerPoint Presentation</vt:lpstr>
      <vt:lpstr>This presentation is available on the Health PEI Staff Resource Center under Transition to Practice Program</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Hillary McIver</dc:creator>
  <cp:lastModifiedBy>Gaylene MacDonald</cp:lastModifiedBy>
  <cp:revision>3733</cp:revision>
  <dcterms:created xsi:type="dcterms:W3CDTF">2026-03-11T13:04:24Z</dcterms:created>
  <dcterms:modified xsi:type="dcterms:W3CDTF">2026-07-02T19:31:26Z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0x0101007F8627AF4216E4449F51EA097766996C</vt:lpwstr>
  </property>
  <property fmtid="{D5CDD505-2E9C-101B-9397-08002B2CF9AE}" pid="3" name="MediaServiceImageTags">
    <vt:lpwstr/>
  </property>
</Properties>
</file>