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6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317" r:id="rId35"/>
    <p:sldId id="316"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Lst>
  <p:sldSz cx="9144000" cy="5143500" type="screen16x9"/>
  <p:notesSz cx="6858000" cy="9144000"/>
  <p:embeddedFontLst>
    <p:embeddedFont>
      <p:font typeface="Lato Light" panose="020F0502020204030203" pitchFamily="34" charset="0"/>
      <p:regular r:id="rId61"/>
      <p:bold r:id="rId62"/>
      <p:italic r:id="rId63"/>
      <p:boldItalic r:id="rId64"/>
    </p:embeddedFont>
    <p:embeddedFont>
      <p:font typeface="Times" panose="02020603050405020304" pitchFamily="18" charset="0"/>
      <p:regular r:id="rId65"/>
      <p:bold r:id="rId66"/>
      <p:italic r:id="rId67"/>
      <p:boldItalic r:id="rId68"/>
    </p:embeddedFont>
    <p:embeddedFont>
      <p:font typeface="Trebuchet MS" panose="020B0603020202020204" pitchFamily="34" charset="0"/>
      <p:regular r:id="rId69"/>
      <p:bold r:id="rId70"/>
      <p:italic r:id="rId71"/>
      <p:boldItalic r:id="rId72"/>
    </p:embeddedFont>
    <p:embeddedFont>
      <p:font typeface="Wingdings 3" panose="05040102010807070707" pitchFamily="18" charset="2"/>
      <p:regular r:id="rId7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rothy Dewar" initials="DD" lastIdx="1" clrIdx="0">
    <p:extLst>
      <p:ext uri="{19B8F6BF-5375-455C-9EA6-DF929625EA0E}">
        <p15:presenceInfo xmlns:p15="http://schemas.microsoft.com/office/powerpoint/2012/main" userId="S::DADewar@ihis.org::635f29ff-bc83-4a7c-bd49-0356255206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151" autoAdjust="0"/>
  </p:normalViewPr>
  <p:slideViewPr>
    <p:cSldViewPr snapToGrid="0">
      <p:cViewPr varScale="1">
        <p:scale>
          <a:sx n="61" d="100"/>
          <a:sy n="61" d="100"/>
        </p:scale>
        <p:origin x="1440"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3.fntdata"/><Relationship Id="rId68" Type="http://schemas.openxmlformats.org/officeDocument/2006/relationships/font" Target="fonts/font8.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font" Target="fonts/font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1.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92b18bbf14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a:t>
            </a:r>
            <a:endParaRPr dirty="0"/>
          </a:p>
          <a:p>
            <a:pPr marL="0" lvl="0" indent="0" algn="l" rtl="0">
              <a:spcBef>
                <a:spcPts val="0"/>
              </a:spcBef>
              <a:spcAft>
                <a:spcPts val="0"/>
              </a:spcAft>
              <a:buNone/>
            </a:pPr>
            <a:r>
              <a:rPr lang="en" dirty="0"/>
              <a:t>Personal Care </a:t>
            </a:r>
            <a:r>
              <a:rPr lang="en-US" dirty="0"/>
              <a:t>P</a:t>
            </a:r>
            <a:r>
              <a:rPr lang="en" dirty="0"/>
              <a:t>rovider is the title that has been decided at the national level to encompass patient care workers, resident care workers, and home support workers. </a:t>
            </a:r>
          </a:p>
          <a:p>
            <a:pPr marL="0" lvl="0" indent="0" algn="l" rtl="0">
              <a:spcBef>
                <a:spcPts val="0"/>
              </a:spcBef>
              <a:spcAft>
                <a:spcPts val="0"/>
              </a:spcAft>
              <a:buNone/>
            </a:pPr>
            <a:r>
              <a:rPr lang="en" dirty="0"/>
              <a:t>Patient Care Worker is the term </a:t>
            </a:r>
            <a:r>
              <a:rPr lang="en-US" dirty="0"/>
              <a:t>used to describe the Personal Care Provider in Acute Care (Hospitals) </a:t>
            </a:r>
          </a:p>
          <a:p>
            <a:pPr marL="0" lvl="0" indent="0" algn="l" rtl="0">
              <a:spcBef>
                <a:spcPts val="0"/>
              </a:spcBef>
              <a:spcAft>
                <a:spcPts val="0"/>
              </a:spcAft>
              <a:buNone/>
            </a:pPr>
            <a:r>
              <a:rPr lang="en-US" dirty="0"/>
              <a:t>Resident Care Worker is the term used to describe the Personal Care Provider in Long Term Care.</a:t>
            </a:r>
          </a:p>
          <a:p>
            <a:pPr marL="0" lvl="0" indent="0" algn="l" rtl="0">
              <a:spcBef>
                <a:spcPts val="0"/>
              </a:spcBef>
              <a:spcAft>
                <a:spcPts val="0"/>
              </a:spcAft>
              <a:buNone/>
            </a:pPr>
            <a:r>
              <a:rPr lang="en-US" dirty="0"/>
              <a:t>Home Support Worker is the term used to describe the Personal Care Provider in Home care.</a:t>
            </a:r>
          </a:p>
          <a:p>
            <a:pPr marL="0" lvl="0" indent="0" algn="l" rtl="0">
              <a:spcBef>
                <a:spcPts val="0"/>
              </a:spcBef>
              <a:spcAft>
                <a:spcPts val="0"/>
              </a:spcAft>
              <a:buNone/>
            </a:pPr>
            <a:r>
              <a:rPr lang="en-US" dirty="0"/>
              <a:t>Patient is the term used in acute care to describe the person seeking health care services.</a:t>
            </a:r>
          </a:p>
          <a:p>
            <a:pPr marL="0" lvl="0" indent="0" algn="l" rtl="0">
              <a:spcBef>
                <a:spcPts val="0"/>
              </a:spcBef>
              <a:spcAft>
                <a:spcPts val="0"/>
              </a:spcAft>
              <a:buNone/>
            </a:pPr>
            <a:r>
              <a:rPr lang="en-US" dirty="0"/>
              <a:t>Resident is the term used in Long Term Care for the person who resides ( Lives in, this is their home)  and is provided care in long term care facilities.</a:t>
            </a:r>
          </a:p>
          <a:p>
            <a:pPr marL="0" lvl="0" indent="0" algn="l" rtl="0">
              <a:spcBef>
                <a:spcPts val="0"/>
              </a:spcBef>
              <a:spcAft>
                <a:spcPts val="0"/>
              </a:spcAft>
              <a:buNone/>
            </a:pPr>
            <a:r>
              <a:rPr lang="en-US" dirty="0"/>
              <a:t>Client is the term used in other service areas to describe the person seeking health care services</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For the purpose of this presentation, the term personal care provider will be used to describe all three of these roles. The term client will be used to represent the patient, resident, or client throughout this presentation. This presentation will provide an overview of the scope of employment for personal care providers.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39" name="Google Shape;139;g292b18bbf14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95579f903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95579f903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 dirty="0"/>
              <a:t>The next sub competency focuses on providing the client assistance with food and meals</a:t>
            </a:r>
            <a:endParaRPr dirty="0"/>
          </a:p>
          <a:p>
            <a:pPr marL="457200" lvl="0" indent="-298450" algn="l" rtl="0">
              <a:spcBef>
                <a:spcPts val="0"/>
              </a:spcBef>
              <a:spcAft>
                <a:spcPts val="0"/>
              </a:spcAft>
              <a:buSzPts val="1100"/>
              <a:buChar char="●"/>
            </a:pPr>
            <a:r>
              <a:rPr lang="en" dirty="0"/>
              <a:t>The personal care provider assists with fluid and meal intake</a:t>
            </a:r>
            <a:endParaRPr dirty="0"/>
          </a:p>
          <a:p>
            <a:pPr marL="914400" lvl="1" indent="-298450" algn="l" rtl="0">
              <a:spcBef>
                <a:spcPts val="0"/>
              </a:spcBef>
              <a:spcAft>
                <a:spcPts val="0"/>
              </a:spcAft>
              <a:buSzPts val="1100"/>
              <a:buChar char="○"/>
            </a:pPr>
            <a:r>
              <a:rPr lang="en" dirty="0"/>
              <a:t>This includes cutting up or thickening food or liquids as necessary for the client. Occupational therapy may have assigned alternative utensils for the client’s ease of use, ensure any aids such as these are used during mealtimes. Ensure that if the client has dentures, they are proper </a:t>
            </a:r>
            <a:r>
              <a:rPr lang="en-US" dirty="0"/>
              <a:t>fitting,</a:t>
            </a:r>
            <a:r>
              <a:rPr lang="en" dirty="0"/>
              <a:t> and that the client is wearing them for mealtimes. </a:t>
            </a:r>
            <a:endParaRPr dirty="0"/>
          </a:p>
          <a:p>
            <a:pPr marL="457200" lvl="0" indent="-298450" algn="l" rtl="0">
              <a:spcBef>
                <a:spcPts val="0"/>
              </a:spcBef>
              <a:spcAft>
                <a:spcPts val="0"/>
              </a:spcAft>
              <a:buSzPts val="1100"/>
              <a:buChar char="●"/>
            </a:pPr>
            <a:r>
              <a:rPr lang="en" dirty="0"/>
              <a:t>The personal care provider observes, reports, and records changes related to food and fluid intake</a:t>
            </a:r>
            <a:endParaRPr dirty="0"/>
          </a:p>
          <a:p>
            <a:pPr marL="914400" lvl="1" indent="-298450" algn="l" rtl="0">
              <a:spcBef>
                <a:spcPts val="0"/>
              </a:spcBef>
              <a:spcAft>
                <a:spcPts val="0"/>
              </a:spcAft>
              <a:buSzPts val="1100"/>
              <a:buChar char="○"/>
            </a:pPr>
            <a:r>
              <a:rPr lang="en" dirty="0"/>
              <a:t>Such as change of appetite, and food preferences. </a:t>
            </a:r>
            <a:r>
              <a:rPr lang="en" dirty="0">
                <a:solidFill>
                  <a:schemeClr val="dk1"/>
                </a:solidFill>
              </a:rPr>
              <a:t>Observe amount of food and fluid intake. Monitor how much they ate and report,</a:t>
            </a:r>
            <a:r>
              <a:rPr lang="en" dirty="0">
                <a:solidFill>
                  <a:schemeClr val="dk1"/>
                </a:solidFill>
                <a:highlight>
                  <a:srgbClr val="FFFF00"/>
                </a:highlight>
              </a:rPr>
              <a:t> </a:t>
            </a:r>
            <a:r>
              <a:rPr lang="en" b="1" dirty="0">
                <a:solidFill>
                  <a:schemeClr val="dk1"/>
                </a:solidFill>
                <a:highlight>
                  <a:srgbClr val="FFFF00"/>
                </a:highlight>
              </a:rPr>
              <a:t>chart in</a:t>
            </a:r>
            <a:r>
              <a:rPr lang="en-US" b="1" dirty="0">
                <a:solidFill>
                  <a:schemeClr val="dk1"/>
                </a:solidFill>
                <a:highlight>
                  <a:srgbClr val="FFFF00"/>
                </a:highlight>
              </a:rPr>
              <a:t>take</a:t>
            </a:r>
            <a:r>
              <a:rPr lang="en" b="1" dirty="0">
                <a:solidFill>
                  <a:schemeClr val="dk1"/>
                </a:solidFill>
                <a:highlight>
                  <a:srgbClr val="FFFF00"/>
                </a:highlight>
              </a:rPr>
              <a:t> and out</a:t>
            </a:r>
            <a:r>
              <a:rPr lang="en-US" b="1" dirty="0">
                <a:solidFill>
                  <a:schemeClr val="dk1"/>
                </a:solidFill>
                <a:highlight>
                  <a:srgbClr val="FFFF00"/>
                </a:highlight>
              </a:rPr>
              <a:t>put</a:t>
            </a:r>
            <a:r>
              <a:rPr lang="en" b="1" dirty="0">
                <a:solidFill>
                  <a:schemeClr val="dk1"/>
                </a:solidFill>
                <a:highlight>
                  <a:srgbClr val="FFFF00"/>
                </a:highlight>
              </a:rPr>
              <a:t> when appropriate</a:t>
            </a:r>
            <a:r>
              <a:rPr lang="en" dirty="0">
                <a:solidFill>
                  <a:schemeClr val="dk1"/>
                </a:solidFill>
                <a:highlight>
                  <a:srgbClr val="FFFF00"/>
                </a:highlight>
              </a:rPr>
              <a:t>. </a:t>
            </a:r>
            <a:r>
              <a:rPr lang="en" dirty="0">
                <a:solidFill>
                  <a:schemeClr val="dk1"/>
                </a:solidFill>
              </a:rPr>
              <a:t>Report any changes related to food and fluid intake to the appropriate personnel (LPN, RN)</a:t>
            </a:r>
            <a:endParaRPr dirty="0"/>
          </a:p>
          <a:p>
            <a:pPr marL="457200" lvl="0" indent="-298450" algn="l" rtl="0">
              <a:spcBef>
                <a:spcPts val="0"/>
              </a:spcBef>
              <a:spcAft>
                <a:spcPts val="0"/>
              </a:spcAft>
              <a:buClr>
                <a:schemeClr val="dk1"/>
              </a:buClr>
              <a:buSzPts val="1100"/>
              <a:buChar char="●"/>
            </a:pPr>
            <a:r>
              <a:rPr lang="en" dirty="0">
                <a:solidFill>
                  <a:schemeClr val="dk1"/>
                </a:solidFill>
              </a:rPr>
              <a:t>The personal care provider respects the client’s food preferences</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Do not feed the client food that they do not like; be aware of the client’s preferences. Be aware and respectful of any preferences in relation to religious or spiritual beliefs.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The personal care provider helps to make the eating experience safe and comfortable</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The client should be sitting up and appropriately positioned for </a:t>
            </a:r>
            <a:r>
              <a:rPr lang="en-US" dirty="0">
                <a:solidFill>
                  <a:schemeClr val="dk1"/>
                </a:solidFill>
              </a:rPr>
              <a:t>mealtimes</a:t>
            </a:r>
            <a:r>
              <a:rPr lang="en" dirty="0">
                <a:solidFill>
                  <a:schemeClr val="dk1"/>
                </a:solidFill>
              </a:rPr>
              <a:t>. Clients should be awake and alert, ensure that they are not pocketing food. They should be able to reach their food, drinks, and utensils. The room should be well lit ( </a:t>
            </a:r>
            <a:r>
              <a:rPr lang="en-US" dirty="0">
                <a:solidFill>
                  <a:schemeClr val="dk1"/>
                </a:solidFill>
              </a:rPr>
              <a:t>Good lighting) </a:t>
            </a:r>
            <a:r>
              <a:rPr lang="en" dirty="0">
                <a:solidFill>
                  <a:schemeClr val="dk1"/>
                </a:solidFill>
              </a:rPr>
              <a:t> and the client should be able to see everything that is in front of them. ( </a:t>
            </a:r>
            <a:r>
              <a:rPr lang="en-US" dirty="0">
                <a:solidFill>
                  <a:schemeClr val="dk1"/>
                </a:solidFill>
              </a:rPr>
              <a:t>Glasses on if required) </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95579f9036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95579f9036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 dirty="0"/>
              <a:t>The next sub competency focuses in mobilization of the client</a:t>
            </a:r>
            <a:endParaRPr dirty="0"/>
          </a:p>
          <a:p>
            <a:pPr marL="457200" lvl="0" indent="-298450" algn="l" rtl="0">
              <a:spcBef>
                <a:spcPts val="0"/>
              </a:spcBef>
              <a:spcAft>
                <a:spcPts val="0"/>
              </a:spcAft>
              <a:buSzPts val="1100"/>
              <a:buChar char="●"/>
            </a:pPr>
            <a:r>
              <a:rPr lang="en" dirty="0"/>
              <a:t>The personal care provider assists clients with mobilization</a:t>
            </a:r>
            <a:endParaRPr dirty="0"/>
          </a:p>
          <a:p>
            <a:pPr marL="914400" lvl="1" indent="-298450" algn="l" rtl="0">
              <a:spcBef>
                <a:spcPts val="0"/>
              </a:spcBef>
              <a:spcAft>
                <a:spcPts val="0"/>
              </a:spcAft>
              <a:buSzPts val="1100"/>
              <a:buChar char="○"/>
            </a:pPr>
            <a:r>
              <a:rPr lang="en" dirty="0"/>
              <a:t>Ensure to use proper T</a:t>
            </a:r>
            <a:r>
              <a:rPr lang="en-US" dirty="0" err="1"/>
              <a:t>ransfer</a:t>
            </a:r>
            <a:r>
              <a:rPr lang="en-US" dirty="0"/>
              <a:t>, Lifting and Mobilization (TLR)  technique </a:t>
            </a:r>
            <a:r>
              <a:rPr lang="en" dirty="0"/>
              <a:t>during mobilization </a:t>
            </a:r>
            <a:r>
              <a:rPr lang="en-US" dirty="0"/>
              <a:t>to protect the client and self from injury.</a:t>
            </a:r>
            <a:endParaRPr dirty="0"/>
          </a:p>
          <a:p>
            <a:pPr marL="914400" lvl="1" indent="-298450" algn="l" rtl="0">
              <a:spcBef>
                <a:spcPts val="0"/>
              </a:spcBef>
              <a:spcAft>
                <a:spcPts val="0"/>
              </a:spcAft>
              <a:buSzPts val="1100"/>
              <a:buChar char="○"/>
            </a:pPr>
            <a:r>
              <a:rPr lang="en" dirty="0"/>
              <a:t>Clients should be mobilized (get out of bed,  </a:t>
            </a:r>
            <a:r>
              <a:rPr lang="en-US" dirty="0"/>
              <a:t>up out of chair, </a:t>
            </a:r>
            <a:r>
              <a:rPr lang="en" dirty="0"/>
              <a:t>go for walks) at least three times per day. </a:t>
            </a:r>
            <a:endParaRPr dirty="0"/>
          </a:p>
          <a:p>
            <a:pPr marL="914400" lvl="1" indent="-298450" algn="l" rtl="0">
              <a:spcBef>
                <a:spcPts val="0"/>
              </a:spcBef>
              <a:spcAft>
                <a:spcPts val="0"/>
              </a:spcAft>
              <a:buClr>
                <a:schemeClr val="dk1"/>
              </a:buClr>
              <a:buSzPts val="1100"/>
              <a:buChar char="○"/>
            </a:pPr>
            <a:r>
              <a:rPr lang="en" dirty="0">
                <a:solidFill>
                  <a:schemeClr val="dk1"/>
                </a:solidFill>
              </a:rPr>
              <a:t>Many elderly clients who spend time on bed rest during hospitalization results in them losing their muscle power and mobility, it can also cause complications leading to delayed discharge. Main causes of lack of mobilizing these clients are they can lack motivation to get out of bed; there is lack of education on the importance of getting out of bed and mobilizing up to three times per day to maintain the ability to walk. Clients and caregivers are nervous about getting out of bed and falling, and there is a lack of encouragement from the nursing staff to mobilize. It has been found that only 20.2% of elderly clients had adequate out-of-bed mobilization (Lee et al., 2023). </a:t>
            </a:r>
            <a:endParaRPr dirty="0">
              <a:solidFill>
                <a:schemeClr val="dk1"/>
              </a:solidFill>
              <a:highlight>
                <a:srgbClr val="FFFF00"/>
              </a:highlight>
            </a:endParaRPr>
          </a:p>
          <a:p>
            <a:pPr marL="914400" lvl="1" indent="-298450" algn="l" rtl="0">
              <a:spcBef>
                <a:spcPts val="0"/>
              </a:spcBef>
              <a:spcAft>
                <a:spcPts val="0"/>
              </a:spcAft>
              <a:buClr>
                <a:schemeClr val="dk1"/>
              </a:buClr>
              <a:buSzPts val="1100"/>
              <a:buChar char="○"/>
            </a:pPr>
            <a:r>
              <a:rPr lang="en" dirty="0">
                <a:solidFill>
                  <a:schemeClr val="dk1"/>
                </a:solidFill>
              </a:rPr>
              <a:t>30-60% of older people experience functional decline when hospitalized. A decline in mobility can start within 2 days of hospitalization. Without mobilization, elderly clients lose 1-5% of muscle strength each day (Ann Intern Med, 1993). </a:t>
            </a:r>
            <a:endParaRPr dirty="0">
              <a:solidFill>
                <a:schemeClr val="dk1"/>
              </a:solidFill>
            </a:endParaRPr>
          </a:p>
          <a:p>
            <a:pPr marL="914400" lvl="1" indent="-298450" algn="l" rtl="0">
              <a:spcBef>
                <a:spcPts val="0"/>
              </a:spcBef>
              <a:spcAft>
                <a:spcPts val="0"/>
              </a:spcAft>
              <a:buClr>
                <a:schemeClr val="dk1"/>
              </a:buClr>
              <a:buSzPts val="1100"/>
              <a:buChar char="○"/>
            </a:pPr>
            <a:r>
              <a:rPr lang="en" dirty="0"/>
              <a:t>The personal care provider observes, reports, and records change in client’s ability to mobilize. </a:t>
            </a:r>
            <a:endParaRPr dirty="0"/>
          </a:p>
          <a:p>
            <a:pPr marL="914400" lvl="1" indent="-298450" algn="l" rtl="0">
              <a:spcBef>
                <a:spcPts val="0"/>
              </a:spcBef>
              <a:spcAft>
                <a:spcPts val="0"/>
              </a:spcAft>
              <a:buSzPts val="1100"/>
              <a:buChar char="○"/>
            </a:pPr>
            <a:r>
              <a:rPr lang="en" dirty="0"/>
              <a:t>Changes in mobility could include a stagger, shortness of breath, limp, pain in feet or legs, and even improper footwear. Be sure to report to the appropriate personnel (LPN, RN). </a:t>
            </a:r>
            <a:endParaRPr dirty="0"/>
          </a:p>
          <a:p>
            <a:pPr marL="457200" lvl="0" indent="-298450" algn="l" rtl="0">
              <a:spcBef>
                <a:spcPts val="0"/>
              </a:spcBef>
              <a:spcAft>
                <a:spcPts val="0"/>
              </a:spcAft>
              <a:buSzPts val="1100"/>
              <a:buChar char="●"/>
            </a:pPr>
            <a:r>
              <a:rPr lang="en" dirty="0"/>
              <a:t>The personal care provider assists with mobility aids including mechanical lists, slings, canes, walkers, and wheelchairs. ( </a:t>
            </a:r>
            <a:r>
              <a:rPr lang="en-US" dirty="0"/>
              <a:t>The PCP must know how to operate all equipment used safely) </a:t>
            </a:r>
            <a:endParaRPr dirty="0"/>
          </a:p>
          <a:p>
            <a:pPr marL="914400" lvl="1" indent="-298450" algn="l" rtl="0">
              <a:spcBef>
                <a:spcPts val="0"/>
              </a:spcBef>
              <a:spcAft>
                <a:spcPts val="0"/>
              </a:spcAft>
              <a:buClr>
                <a:schemeClr val="dk1"/>
              </a:buClr>
              <a:buSzPts val="1100"/>
              <a:buChar char="○"/>
            </a:pPr>
            <a:r>
              <a:rPr lang="en" dirty="0">
                <a:solidFill>
                  <a:schemeClr val="dk1"/>
                </a:solidFill>
              </a:rPr>
              <a:t>Ensure appropriate aids are in reach and available to person;  ensure brakes on all equipment work etc. Ensure equipment is in working order, foot pads present for walkers/wheelchairs. If equipment is being shared, ensure that it is wiped down (cleaned) between patients </a:t>
            </a:r>
            <a:endParaRPr dirty="0"/>
          </a:p>
          <a:p>
            <a:pPr marL="457200" lvl="0" indent="-298450" algn="l" rtl="0">
              <a:spcBef>
                <a:spcPts val="0"/>
              </a:spcBef>
              <a:spcAft>
                <a:spcPts val="0"/>
              </a:spcAft>
              <a:buSzPts val="1100"/>
              <a:buChar char="●"/>
            </a:pPr>
            <a:r>
              <a:rPr lang="en" dirty="0"/>
              <a:t>The personal care provider Performs basic mobility safety checks and reports any mechanical issues with mobility aids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95579f9036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95579f9036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 dirty="0"/>
              <a:t>The following sub competency focuses on assisting the clients with grooming and dressing </a:t>
            </a:r>
            <a:endParaRPr dirty="0"/>
          </a:p>
          <a:p>
            <a:pPr marL="457200" lvl="0" indent="-298450" algn="l" rtl="0">
              <a:spcBef>
                <a:spcPts val="0"/>
              </a:spcBef>
              <a:spcAft>
                <a:spcPts val="0"/>
              </a:spcAft>
              <a:buSzPts val="1100"/>
              <a:buChar char="●"/>
            </a:pPr>
            <a:r>
              <a:rPr lang="en" dirty="0"/>
              <a:t>The personal care provider assists clients with dressing and undressing </a:t>
            </a:r>
            <a:endParaRPr dirty="0"/>
          </a:p>
          <a:p>
            <a:pPr marL="914400" lvl="1" indent="-298450" algn="l" rtl="0">
              <a:spcBef>
                <a:spcPts val="0"/>
              </a:spcBef>
              <a:spcAft>
                <a:spcPts val="0"/>
              </a:spcAft>
              <a:buSzPts val="1100"/>
              <a:buChar char="○"/>
            </a:pPr>
            <a:r>
              <a:rPr lang="en" dirty="0"/>
              <a:t>Ensure that clothes that are put on are clean and cater to the client’s preferences. Adaptive clothing may be recommended by occupational therapy (OT) depending on the client’s condition.  </a:t>
            </a:r>
            <a:endParaRPr dirty="0"/>
          </a:p>
          <a:p>
            <a:pPr marL="457200" lvl="0" indent="-298450" algn="l" rtl="0">
              <a:spcBef>
                <a:spcPts val="0"/>
              </a:spcBef>
              <a:spcAft>
                <a:spcPts val="0"/>
              </a:spcAft>
              <a:buSzPts val="1100"/>
              <a:buChar char="●"/>
            </a:pPr>
            <a:r>
              <a:rPr lang="en" dirty="0"/>
              <a:t>The personal care provider applies and removes antiembolic/compression stockings </a:t>
            </a:r>
            <a:endParaRPr dirty="0"/>
          </a:p>
          <a:p>
            <a:pPr marL="914400" lvl="1" indent="-298450" algn="l" rtl="0">
              <a:spcBef>
                <a:spcPts val="0"/>
              </a:spcBef>
              <a:spcAft>
                <a:spcPts val="0"/>
              </a:spcAft>
              <a:buSzPts val="1100"/>
              <a:buChar char="○"/>
            </a:pPr>
            <a:r>
              <a:rPr lang="en" dirty="0"/>
              <a:t>Compression stockings are often a necessary part of a client’s medical care </a:t>
            </a:r>
            <a:endParaRPr dirty="0"/>
          </a:p>
          <a:p>
            <a:pPr marL="457200" lvl="0" indent="-298450" algn="l" rtl="0">
              <a:spcBef>
                <a:spcPts val="0"/>
              </a:spcBef>
              <a:spcAft>
                <a:spcPts val="0"/>
              </a:spcAft>
              <a:buSzPts val="1100"/>
              <a:buChar char="●"/>
            </a:pPr>
            <a:r>
              <a:rPr lang="en" dirty="0"/>
              <a:t>The personal care provider assists clients with grooming activities such as basic nail care, hair care, and shaving </a:t>
            </a:r>
            <a:endParaRPr dirty="0"/>
          </a:p>
          <a:p>
            <a:pPr marL="914400" lvl="1" indent="-298450" algn="l" rtl="0">
              <a:spcBef>
                <a:spcPts val="0"/>
              </a:spcBef>
              <a:spcAft>
                <a:spcPts val="0"/>
              </a:spcAft>
              <a:buSzPts val="1100"/>
              <a:buChar char="○"/>
            </a:pPr>
            <a:r>
              <a:rPr lang="en" dirty="0"/>
              <a:t>Nail care includes cleaning and trimming. Hair care includes washing, brushing, ad styling. Shaving includes shaving plus aftercare; this may be applicable to both males and females. </a:t>
            </a:r>
            <a:r>
              <a:rPr lang="en" dirty="0">
                <a:solidFill>
                  <a:schemeClr val="dk1"/>
                </a:solidFill>
              </a:rPr>
              <a:t>If the client is used to having a regular haircut/being groomed, ensure family is aware of hairdressers availability within the facility.</a:t>
            </a:r>
            <a:endParaRPr dirty="0"/>
          </a:p>
          <a:p>
            <a:pPr marL="457200" lvl="0" indent="-298450" algn="l" rtl="0">
              <a:spcBef>
                <a:spcPts val="0"/>
              </a:spcBef>
              <a:spcAft>
                <a:spcPts val="0"/>
              </a:spcAft>
              <a:buSzPts val="1100"/>
              <a:buChar char="●"/>
            </a:pPr>
            <a:r>
              <a:rPr lang="en" dirty="0"/>
              <a:t>The personal care provider observes, reports, and records changes in the client's ability to dress and groom and changes in their skin and hair condition </a:t>
            </a:r>
            <a:endParaRPr dirty="0"/>
          </a:p>
          <a:p>
            <a:pPr marL="914400" lvl="1" indent="-298450" algn="l" rtl="0">
              <a:spcBef>
                <a:spcPts val="0"/>
              </a:spcBef>
              <a:spcAft>
                <a:spcPts val="0"/>
              </a:spcAft>
              <a:buSzPts val="1100"/>
              <a:buChar char="○"/>
            </a:pPr>
            <a:r>
              <a:rPr lang="en" dirty="0"/>
              <a:t>Changes should be reported to the appropriate personnel (LPN, RN). Changes in the client’s ability to dress and groom themselves could be a sign of deterioration of mental or physical function. </a:t>
            </a:r>
          </a:p>
          <a:p>
            <a:pPr marL="914400" lvl="1" indent="-298450" algn="l" rtl="0">
              <a:spcBef>
                <a:spcPts val="0"/>
              </a:spcBef>
              <a:spcAft>
                <a:spcPts val="0"/>
              </a:spcAft>
              <a:buSzPts val="1100"/>
              <a:buChar char="○"/>
            </a:pPr>
            <a:r>
              <a:rPr lang="en" dirty="0"/>
              <a:t>It is important to document changes observed and report those changes observed to the LPN/RN. </a:t>
            </a:r>
            <a:endParaRPr dirty="0"/>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95579f9036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95579f9036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 dirty="0"/>
              <a:t>The nxt sub competency focuses on assisting the client with personal hygiene </a:t>
            </a:r>
            <a:endParaRPr dirty="0"/>
          </a:p>
          <a:p>
            <a:pPr marL="457200" lvl="0" indent="-298450" algn="l" rtl="0">
              <a:spcBef>
                <a:spcPts val="0"/>
              </a:spcBef>
              <a:spcAft>
                <a:spcPts val="0"/>
              </a:spcAft>
              <a:buSzPts val="1100"/>
              <a:buChar char="●"/>
            </a:pPr>
            <a:r>
              <a:rPr lang="en" dirty="0"/>
              <a:t>The personal care provider assists the client with perineal and menstrual care </a:t>
            </a:r>
            <a:endParaRPr dirty="0"/>
          </a:p>
          <a:p>
            <a:pPr marL="914400" lvl="1" indent="-298450" algn="l" rtl="0">
              <a:spcBef>
                <a:spcPts val="0"/>
              </a:spcBef>
              <a:spcAft>
                <a:spcPts val="0"/>
              </a:spcAft>
              <a:buSzPts val="1100"/>
              <a:buChar char="○"/>
            </a:pPr>
            <a:r>
              <a:rPr lang="en" dirty="0"/>
              <a:t>Assist the client with hygienic practices; let the client be as independent as possible.  Provide clients with menstrual products if necessary. Any bleeding in postmenopausal women must be reported to the appropriate personnel immediately. </a:t>
            </a:r>
            <a:endParaRPr dirty="0"/>
          </a:p>
          <a:p>
            <a:pPr marL="457200" lvl="0" indent="-298450" algn="l" rtl="0">
              <a:spcBef>
                <a:spcPts val="0"/>
              </a:spcBef>
              <a:spcAft>
                <a:spcPts val="0"/>
              </a:spcAft>
              <a:buSzPts val="1100"/>
              <a:buChar char="●"/>
            </a:pPr>
            <a:r>
              <a:rPr lang="en" dirty="0"/>
              <a:t>The personal care provider assists with full or partial bathing. </a:t>
            </a:r>
            <a:r>
              <a:rPr lang="en-US" b="1" u="sng" dirty="0"/>
              <a:t>Always check water temperature before immersing a client.</a:t>
            </a:r>
            <a:endParaRPr b="1" u="sng" dirty="0"/>
          </a:p>
          <a:p>
            <a:pPr marL="914400" lvl="1" indent="-298450" algn="l" rtl="0">
              <a:spcBef>
                <a:spcPts val="0"/>
              </a:spcBef>
              <a:spcAft>
                <a:spcPts val="0"/>
              </a:spcAft>
              <a:buSzPts val="1100"/>
              <a:buChar char="○"/>
            </a:pPr>
            <a:r>
              <a:rPr lang="en" dirty="0"/>
              <a:t>Encourage client independence throughout cares. Assist the client with their cares but allow for active participation. Support the client in their inabilities. Ensure client has a bath/shower/bedside wash often; this could be by personal preference, or institutional standards. </a:t>
            </a:r>
            <a:endParaRPr dirty="0"/>
          </a:p>
          <a:p>
            <a:pPr marL="457200" lvl="0" indent="-298450" algn="l" rtl="0">
              <a:spcBef>
                <a:spcPts val="0"/>
              </a:spcBef>
              <a:spcAft>
                <a:spcPts val="0"/>
              </a:spcAft>
              <a:buSzPts val="1100"/>
              <a:buChar char="●"/>
            </a:pPr>
            <a:r>
              <a:rPr lang="en" dirty="0"/>
              <a:t>The personal care provider assists with skin care</a:t>
            </a:r>
            <a:endParaRPr dirty="0"/>
          </a:p>
          <a:p>
            <a:pPr marL="914400" lvl="1" indent="-298450" algn="l" rtl="0">
              <a:spcBef>
                <a:spcPts val="0"/>
              </a:spcBef>
              <a:spcAft>
                <a:spcPts val="0"/>
              </a:spcAft>
              <a:buSzPts val="1100"/>
              <a:buChar char="○"/>
            </a:pPr>
            <a:r>
              <a:rPr lang="en" dirty="0"/>
              <a:t>As per client preferences. If client uses their own soaps and supplies, make client and partner in care aware when supplies are running low. Be mindful of Health PEI minimal scent policy </a:t>
            </a:r>
            <a:r>
              <a:rPr lang="en-US" dirty="0"/>
              <a:t>and staff and client allergies that may be present on the unit, in the household.</a:t>
            </a:r>
          </a:p>
          <a:p>
            <a:pPr marL="914400" lvl="1" indent="-298450" algn="l" rtl="0">
              <a:spcBef>
                <a:spcPts val="0"/>
              </a:spcBef>
              <a:spcAft>
                <a:spcPts val="0"/>
              </a:spcAft>
              <a:buSzPts val="1100"/>
              <a:buChar char="○"/>
            </a:pPr>
            <a:r>
              <a:rPr lang="en" dirty="0"/>
              <a:t>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95579f9036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95579f9036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 dirty="0"/>
              <a:t>Continuing person</a:t>
            </a:r>
            <a:r>
              <a:rPr lang="en-US" dirty="0"/>
              <a:t>al</a:t>
            </a:r>
            <a:r>
              <a:rPr lang="en" dirty="0"/>
              <a:t> hygiene competency…</a:t>
            </a:r>
            <a:endParaRPr dirty="0"/>
          </a:p>
          <a:p>
            <a:pPr marL="457200" lvl="0" indent="-298450" algn="l" rtl="0">
              <a:spcBef>
                <a:spcPts val="0"/>
              </a:spcBef>
              <a:spcAft>
                <a:spcPts val="0"/>
              </a:spcAft>
              <a:buSzPts val="1100"/>
              <a:buChar char="●"/>
            </a:pPr>
            <a:r>
              <a:rPr lang="en" dirty="0"/>
              <a:t>The personal care provider assists with oral care including brushing teeth, and denture care</a:t>
            </a:r>
            <a:endParaRPr dirty="0"/>
          </a:p>
          <a:p>
            <a:pPr marL="914400" lvl="1" indent="-298450" algn="l" rtl="0">
              <a:spcBef>
                <a:spcPts val="0"/>
              </a:spcBef>
              <a:spcAft>
                <a:spcPts val="0"/>
              </a:spcAft>
              <a:buSzPts val="1100"/>
              <a:buChar char="○"/>
            </a:pPr>
            <a:r>
              <a:rPr lang="en" dirty="0"/>
              <a:t>Oral care is essential to maintaining overall </a:t>
            </a:r>
            <a:r>
              <a:rPr lang="en-US" dirty="0"/>
              <a:t>health and</a:t>
            </a:r>
            <a:r>
              <a:rPr lang="en" dirty="0"/>
              <a:t> should be performed minimum twice per day.  Oral care includes teeth, gums, dental checkup, as well as using sponge sticks to clean out the mouth. This may also include flossing. </a:t>
            </a:r>
            <a:endParaRPr dirty="0"/>
          </a:p>
          <a:p>
            <a:pPr marL="914400" lvl="1" indent="-298450" algn="l" rtl="0">
              <a:spcBef>
                <a:spcPts val="0"/>
              </a:spcBef>
              <a:spcAft>
                <a:spcPts val="0"/>
              </a:spcAft>
              <a:buSzPts val="1100"/>
              <a:buChar char="○"/>
            </a:pPr>
            <a:r>
              <a:rPr lang="en" dirty="0"/>
              <a:t>If the client has dentures, ensure that the dentures are proper fitting. If they are not, report this to the appropriate personnel (LPN, RN). Ensure to follow proper denture care, which involves cleaning, and soaking overnight in appropriate cleaner (ex. Polident) </a:t>
            </a:r>
            <a:endParaRPr dirty="0"/>
          </a:p>
          <a:p>
            <a:pPr marL="457200" lvl="0" indent="-298450" algn="l" rtl="0">
              <a:spcBef>
                <a:spcPts val="0"/>
              </a:spcBef>
              <a:spcAft>
                <a:spcPts val="0"/>
              </a:spcAft>
              <a:buSzPts val="1100"/>
              <a:buChar char="●"/>
            </a:pPr>
            <a:r>
              <a:rPr lang="en" dirty="0"/>
              <a:t>The personal care provider observes, reports, and records changes in the client’s abilities related to personal hygiene and observes, reports, and records changes in the client’s teeth, gum, and skin condition.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dirty="0"/>
              <a:t>Observe </a:t>
            </a:r>
            <a:r>
              <a:rPr lang="en-US" dirty="0"/>
              <a:t>the clients skin </a:t>
            </a:r>
            <a:r>
              <a:rPr lang="en" dirty="0"/>
              <a:t>for rashes, blotches, cuts in the skin, bruising, swelling, etc., and report to the appropriate personnel (LPN, RN). </a:t>
            </a:r>
            <a:r>
              <a:rPr lang="en-US" dirty="0"/>
              <a:t>Any skin issues noted could be the beginning of a pressure injury which is a “Non Event”. This means they should not occur if identified early and measures are put in place to prevent. </a:t>
            </a:r>
          </a:p>
          <a:p>
            <a:pPr marL="914400" lvl="1" indent="-298450" algn="l" rtl="0">
              <a:spcBef>
                <a:spcPts val="0"/>
              </a:spcBef>
              <a:spcAft>
                <a:spcPts val="0"/>
              </a:spcAft>
              <a:buSzPts val="1100"/>
              <a:buChar char="○"/>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95579f9036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95579f9036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following sub competency focuses on assisting the client with elimination </a:t>
            </a:r>
            <a:endParaRPr dirty="0"/>
          </a:p>
          <a:p>
            <a:pPr marL="457200" lvl="0" indent="-298450" algn="l" rtl="0">
              <a:spcBef>
                <a:spcPts val="0"/>
              </a:spcBef>
              <a:spcAft>
                <a:spcPts val="0"/>
              </a:spcAft>
              <a:buSzPts val="1100"/>
              <a:buChar char="●"/>
            </a:pPr>
            <a:r>
              <a:rPr lang="en" dirty="0"/>
              <a:t>The personal care provider uses strategies to support continence and independence regarding toileting </a:t>
            </a:r>
            <a:endParaRPr dirty="0"/>
          </a:p>
          <a:p>
            <a:pPr marL="914400" lvl="1" indent="-298450" algn="l" rtl="0">
              <a:spcBef>
                <a:spcPts val="0"/>
              </a:spcBef>
              <a:spcAft>
                <a:spcPts val="0"/>
              </a:spcAft>
              <a:buSzPts val="1100"/>
              <a:buChar char="○"/>
            </a:pPr>
            <a:r>
              <a:rPr lang="en" dirty="0"/>
              <a:t>This includes reminders to use the washroom, as well as toileting the client minimum every 1-2 hours unless otherwise indicated. The client may have a personal toileting routine established. Allow the client wipe themselves after toileting to the maximum of their ability</a:t>
            </a:r>
            <a:endParaRPr dirty="0"/>
          </a:p>
          <a:p>
            <a:pPr marL="457200" lvl="0" indent="-298450" algn="l" rtl="0">
              <a:spcBef>
                <a:spcPts val="0"/>
              </a:spcBef>
              <a:spcAft>
                <a:spcPts val="0"/>
              </a:spcAft>
              <a:buSzPts val="1100"/>
              <a:buChar char="●"/>
            </a:pPr>
            <a:r>
              <a:rPr lang="en" dirty="0"/>
              <a:t>The personal care provider assists with toileting and utilizing elimination devices such as disposable undergarments, transferring devices, bedpans, and urinals</a:t>
            </a:r>
            <a:endParaRPr dirty="0"/>
          </a:p>
          <a:p>
            <a:pPr marL="914400" lvl="1" indent="-298450" algn="l" rtl="0">
              <a:spcBef>
                <a:spcPts val="0"/>
              </a:spcBef>
              <a:spcAft>
                <a:spcPts val="0"/>
              </a:spcAft>
              <a:buSzPts val="1100"/>
              <a:buChar char="○"/>
            </a:pPr>
            <a:r>
              <a:rPr lang="en" dirty="0"/>
              <a:t>Elimination devices (bedpans, commode, urinals) should be in reach and easily accessible to the client. </a:t>
            </a:r>
            <a:endParaRPr dirty="0"/>
          </a:p>
          <a:p>
            <a:pPr marL="914400" lvl="1" indent="-298450" algn="l" rtl="0">
              <a:spcBef>
                <a:spcPts val="0"/>
              </a:spcBef>
              <a:spcAft>
                <a:spcPts val="0"/>
              </a:spcAft>
              <a:buSzPts val="1100"/>
              <a:buChar char="○"/>
            </a:pPr>
            <a:r>
              <a:rPr lang="en" dirty="0"/>
              <a:t>If mobilization i</a:t>
            </a:r>
            <a:r>
              <a:rPr lang="en-US" dirty="0"/>
              <a:t>s</a:t>
            </a:r>
            <a:r>
              <a:rPr lang="en" dirty="0"/>
              <a:t> an issue for the client, encourage use of bedside commode</a:t>
            </a:r>
            <a:endParaRPr dirty="0"/>
          </a:p>
          <a:p>
            <a:pPr marL="914400" lvl="1" indent="-298450" algn="l" rtl="0">
              <a:spcBef>
                <a:spcPts val="0"/>
              </a:spcBef>
              <a:spcAft>
                <a:spcPts val="0"/>
              </a:spcAft>
              <a:buSzPts val="1100"/>
              <a:buChar char="○"/>
            </a:pPr>
            <a:r>
              <a:rPr lang="en" dirty="0"/>
              <a:t>If the client uses disposable undergarments, continue to offer toileting to support continence </a:t>
            </a:r>
            <a:endParaRPr dirty="0"/>
          </a:p>
          <a:p>
            <a:pPr marL="457200" lvl="0" indent="-298450" algn="l" rtl="0">
              <a:spcBef>
                <a:spcPts val="0"/>
              </a:spcBef>
              <a:spcAft>
                <a:spcPts val="0"/>
              </a:spcAft>
              <a:buSzPts val="1100"/>
              <a:buChar char="●"/>
            </a:pPr>
            <a:r>
              <a:rPr lang="en" dirty="0"/>
              <a:t>The personal care provider provides external and indwelling catheter care (perineal care as well as emptying the drainage bag and recording output) </a:t>
            </a:r>
            <a:endParaRPr dirty="0"/>
          </a:p>
          <a:p>
            <a:pPr marL="914400" lvl="1" indent="-298450" algn="l" rtl="0">
              <a:spcBef>
                <a:spcPts val="0"/>
              </a:spcBef>
              <a:spcAft>
                <a:spcPts val="0"/>
              </a:spcAft>
              <a:buSzPts val="1100"/>
              <a:buChar char="○"/>
            </a:pPr>
            <a:r>
              <a:rPr lang="en" dirty="0"/>
              <a:t>Catheter care should be performed daily at minimum. This includes cleaning around the insertion site and cleaning of perineal areas. At </a:t>
            </a:r>
            <a:r>
              <a:rPr lang="en-US" dirty="0"/>
              <a:t>nighttime</a:t>
            </a:r>
            <a:r>
              <a:rPr lang="en" dirty="0"/>
              <a:t>, the patient should be using a dependent drainage bag, not a leg bag.  </a:t>
            </a:r>
            <a:endParaRPr dirty="0"/>
          </a:p>
          <a:p>
            <a:pPr marL="914400" lvl="1" indent="-298450" algn="l" rtl="0">
              <a:spcBef>
                <a:spcPts val="0"/>
              </a:spcBef>
              <a:spcAft>
                <a:spcPts val="0"/>
              </a:spcAft>
              <a:buSzPts val="1100"/>
              <a:buChar char="○"/>
            </a:pPr>
            <a:r>
              <a:rPr lang="en" dirty="0"/>
              <a:t>Output should be recorded and monitored  if the client has a catheter.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95579f9036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95579f9036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Continuing from previous competency </a:t>
            </a:r>
            <a:endParaRPr dirty="0"/>
          </a:p>
          <a:p>
            <a:pPr marL="457200" lvl="0" indent="-298450" algn="l" rtl="0">
              <a:spcBef>
                <a:spcPts val="0"/>
              </a:spcBef>
              <a:spcAft>
                <a:spcPts val="0"/>
              </a:spcAft>
              <a:buSzPts val="1100"/>
              <a:buChar char="●"/>
            </a:pPr>
            <a:r>
              <a:rPr lang="en" dirty="0"/>
              <a:t>The personal care provider assists with the emptying and changing of established ostomy bags/ureterostomy pouches</a:t>
            </a:r>
            <a:endParaRPr dirty="0"/>
          </a:p>
          <a:p>
            <a:pPr marL="914400" lvl="1" indent="-298450" algn="l" rtl="0">
              <a:spcBef>
                <a:spcPts val="0"/>
              </a:spcBef>
              <a:spcAft>
                <a:spcPts val="0"/>
              </a:spcAft>
              <a:buSzPts val="1100"/>
              <a:buChar char="○"/>
            </a:pPr>
            <a:r>
              <a:rPr lang="en" dirty="0">
                <a:highlight>
                  <a:srgbClr val="FF0000"/>
                </a:highlight>
              </a:rPr>
              <a:t>This includes assisting the nurse when changing the bag, this may include gathering supplies, lending a hand when asked, as well as cleaning up the client and the supplies afterwards. </a:t>
            </a:r>
            <a:endParaRPr dirty="0">
              <a:highlight>
                <a:srgbClr val="FF0000"/>
              </a:highlight>
            </a:endParaRPr>
          </a:p>
          <a:p>
            <a:pPr marL="914400" lvl="1" indent="-298450" algn="l" rtl="0">
              <a:spcBef>
                <a:spcPts val="0"/>
              </a:spcBef>
              <a:spcAft>
                <a:spcPts val="0"/>
              </a:spcAft>
              <a:buSzPts val="1100"/>
              <a:buChar char="○"/>
            </a:pPr>
            <a:r>
              <a:rPr lang="en" dirty="0">
                <a:highlight>
                  <a:srgbClr val="FF0000"/>
                </a:highlight>
              </a:rPr>
              <a:t>These bags should be checked frequently, and the bags should be emptied when needed. This also included “burping” the bag for elimination of gas build up. </a:t>
            </a:r>
            <a:endParaRPr dirty="0">
              <a:highlight>
                <a:srgbClr val="FF0000"/>
              </a:highlight>
            </a:endParaRPr>
          </a:p>
          <a:p>
            <a:pPr marL="914400" lvl="1" indent="-298450" algn="l" rtl="0">
              <a:spcBef>
                <a:spcPts val="0"/>
              </a:spcBef>
              <a:spcAft>
                <a:spcPts val="0"/>
              </a:spcAft>
              <a:buSzPts val="1100"/>
              <a:buChar char="○"/>
            </a:pPr>
            <a:r>
              <a:rPr lang="en" dirty="0">
                <a:highlight>
                  <a:srgbClr val="FF0000"/>
                </a:highlight>
              </a:rPr>
              <a:t>Encourage the client to be independent with this part of their care if possible (such as emptying or burping their own bags). </a:t>
            </a:r>
            <a:endParaRPr dirty="0">
              <a:highlight>
                <a:srgbClr val="FF0000"/>
              </a:highlight>
            </a:endParaRPr>
          </a:p>
          <a:p>
            <a:pPr marL="914400" lvl="1" indent="-298450" algn="l" rtl="0">
              <a:spcBef>
                <a:spcPts val="0"/>
              </a:spcBef>
              <a:spcAft>
                <a:spcPts val="0"/>
              </a:spcAft>
              <a:buSzPts val="1100"/>
              <a:buChar char="○"/>
            </a:pPr>
            <a:r>
              <a:rPr lang="en" dirty="0">
                <a:highlight>
                  <a:srgbClr val="FF0000"/>
                </a:highlight>
              </a:rPr>
              <a:t>If an ostomy bag is leaking, ensure to report this immediately to the appropriate personnel (LPN, RN)</a:t>
            </a:r>
            <a:endParaRPr dirty="0">
              <a:highlight>
                <a:srgbClr val="FF0000"/>
              </a:highlight>
            </a:endParaRPr>
          </a:p>
          <a:p>
            <a:pPr marL="457200" lvl="0" indent="-298450" algn="l" rtl="0">
              <a:spcBef>
                <a:spcPts val="0"/>
              </a:spcBef>
              <a:spcAft>
                <a:spcPts val="0"/>
              </a:spcAft>
              <a:buSzPts val="1100"/>
              <a:buChar char="●"/>
            </a:pPr>
            <a:r>
              <a:rPr lang="en" dirty="0"/>
              <a:t>The personal care provider observes, reports, and records changes in the client’s elimination pattern (ex. Constipation, diarrhea) and changes in the colour, odour, consistency, amount, and appearance of urine and stool </a:t>
            </a:r>
            <a:endParaRPr dirty="0"/>
          </a:p>
          <a:p>
            <a:pPr marL="914400" lvl="1" indent="-298450" algn="l" rtl="0">
              <a:spcBef>
                <a:spcPts val="0"/>
              </a:spcBef>
              <a:spcAft>
                <a:spcPts val="0"/>
              </a:spcAft>
              <a:buSzPts val="1100"/>
              <a:buChar char="○"/>
            </a:pPr>
            <a:r>
              <a:rPr lang="en" dirty="0"/>
              <a:t> </a:t>
            </a:r>
            <a:r>
              <a:rPr lang="en" dirty="0">
                <a:solidFill>
                  <a:schemeClr val="dk1"/>
                </a:solidFill>
              </a:rPr>
              <a:t>Always record/ </a:t>
            </a:r>
            <a:r>
              <a:rPr lang="en-US" dirty="0">
                <a:solidFill>
                  <a:schemeClr val="dk1"/>
                </a:solidFill>
              </a:rPr>
              <a:t>document</a:t>
            </a:r>
            <a:r>
              <a:rPr lang="en" dirty="0">
                <a:solidFill>
                  <a:schemeClr val="dk1"/>
                </a:solidFill>
              </a:rPr>
              <a:t> a client’s bowel movements. Inquire about a client’s bowel movements daily. Some clients may require bowel elimination assistance in the form of an enema, suppository or laxative, if they have not had a bowel movement in a few days.  </a:t>
            </a:r>
            <a:endParaRPr dirty="0">
              <a:solidFill>
                <a:schemeClr val="dk1"/>
              </a:solidFill>
            </a:endParaRPr>
          </a:p>
          <a:p>
            <a:pPr marL="914400" lvl="1" indent="-298450" algn="l" rtl="0">
              <a:spcBef>
                <a:spcPts val="0"/>
              </a:spcBef>
              <a:spcAft>
                <a:spcPts val="0"/>
              </a:spcAft>
              <a:buSzPts val="1100"/>
              <a:buChar char="○"/>
            </a:pPr>
            <a:r>
              <a:rPr lang="en" dirty="0"/>
              <a:t>Always report </a:t>
            </a:r>
            <a:r>
              <a:rPr lang="en-US" dirty="0"/>
              <a:t>observations</a:t>
            </a:r>
            <a:r>
              <a:rPr lang="en" dirty="0"/>
              <a:t> to LPN, RN.</a:t>
            </a:r>
            <a:endParaRPr dirty="0"/>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95579f9036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295579f9036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a:p>
            <a:pPr marL="457200" lvl="0" indent="-298450" algn="l" rtl="0">
              <a:spcBef>
                <a:spcPts val="0"/>
              </a:spcBef>
              <a:spcAft>
                <a:spcPts val="0"/>
              </a:spcAft>
              <a:buSzPts val="1100"/>
              <a:buChar char="●"/>
            </a:pPr>
            <a:r>
              <a:rPr lang="en" dirty="0"/>
              <a:t>The personal care provider assists with the use of communication devices such as cell phones or braille readers </a:t>
            </a:r>
            <a:endParaRPr dirty="0"/>
          </a:p>
          <a:p>
            <a:pPr marL="914400" lvl="1" indent="-298450" algn="l" rtl="0">
              <a:spcBef>
                <a:spcPts val="0"/>
              </a:spcBef>
              <a:spcAft>
                <a:spcPts val="0"/>
              </a:spcAft>
              <a:buSzPts val="1100"/>
              <a:buChar char="○"/>
            </a:pPr>
            <a:r>
              <a:rPr lang="en" dirty="0"/>
              <a:t>This could include dialling the phone number of a loved one, or setting up a facetime call for the client</a:t>
            </a:r>
            <a:endParaRPr dirty="0"/>
          </a:p>
          <a:p>
            <a:pPr marL="914400" lvl="1" indent="-298450" algn="l" rtl="0">
              <a:spcBef>
                <a:spcPts val="0"/>
              </a:spcBef>
              <a:spcAft>
                <a:spcPts val="0"/>
              </a:spcAft>
              <a:buSzPts val="1100"/>
              <a:buChar char="○"/>
            </a:pPr>
            <a:r>
              <a:rPr lang="en" dirty="0"/>
              <a:t>Ensure that electronics are charged, the chargers are put away in the appropriate location when not in use (they pose a tripping hazard). Chargers should be labelled </a:t>
            </a:r>
            <a:r>
              <a:rPr lang="en-US" dirty="0"/>
              <a:t>with the client's information</a:t>
            </a:r>
            <a:r>
              <a:rPr lang="en" dirty="0"/>
              <a:t>. </a:t>
            </a:r>
            <a:endParaRPr dirty="0"/>
          </a:p>
          <a:p>
            <a:pPr marL="914400" lvl="1" indent="-298450" algn="l" rtl="0">
              <a:spcBef>
                <a:spcPts val="0"/>
              </a:spcBef>
              <a:spcAft>
                <a:spcPts val="0"/>
              </a:spcAft>
              <a:buSzPts val="1100"/>
              <a:buChar char="○"/>
            </a:pPr>
            <a:r>
              <a:rPr lang="en" dirty="0"/>
              <a:t>Ensure that the client’s television is set up and that the patient has headphones if necessary. The patient should have access to the TV remote if they are able to use it themselves. </a:t>
            </a:r>
          </a:p>
          <a:p>
            <a:pPr marL="914400" lvl="1" indent="-298450" algn="l" rtl="0">
              <a:spcBef>
                <a:spcPts val="0"/>
              </a:spcBef>
              <a:spcAft>
                <a:spcPts val="0"/>
              </a:spcAft>
              <a:buSzPts val="1100"/>
              <a:buChar char="○"/>
            </a:pPr>
            <a:r>
              <a:rPr lang="en" dirty="0"/>
              <a:t>Client’s hearing aids are to be stored </a:t>
            </a:r>
            <a:r>
              <a:rPr lang="en-US" dirty="0"/>
              <a:t>safely</a:t>
            </a:r>
            <a:r>
              <a:rPr lang="en" dirty="0"/>
              <a:t> and labelled when not in use. </a:t>
            </a:r>
            <a:endParaRPr dirty="0"/>
          </a:p>
          <a:p>
            <a:pPr marL="457200" lvl="0" indent="-298450" algn="l" rtl="0">
              <a:spcBef>
                <a:spcPts val="0"/>
              </a:spcBef>
              <a:spcAft>
                <a:spcPts val="0"/>
              </a:spcAft>
              <a:buSzPts val="1100"/>
              <a:buChar char="●"/>
            </a:pPr>
            <a:r>
              <a:rPr lang="en" dirty="0"/>
              <a:t>The personal care provider observes, reports, and records changes in the level of assistance required for IADLS. </a:t>
            </a:r>
            <a:endParaRPr dirty="0"/>
          </a:p>
          <a:p>
            <a:pPr marL="914400" lvl="1" indent="-298450" algn="l" rtl="0">
              <a:spcBef>
                <a:spcPts val="0"/>
              </a:spcBef>
              <a:spcAft>
                <a:spcPts val="0"/>
              </a:spcAft>
              <a:buSzPts val="1100"/>
              <a:buChar char="○"/>
            </a:pPr>
            <a:r>
              <a:rPr lang="en" dirty="0"/>
              <a:t>Be sure to report  </a:t>
            </a:r>
            <a:r>
              <a:rPr lang="en-US" dirty="0"/>
              <a:t>and change in status </a:t>
            </a:r>
            <a:r>
              <a:rPr lang="en" dirty="0"/>
              <a:t>to the appropriate personnel; LPN </a:t>
            </a:r>
            <a:r>
              <a:rPr lang="en-US" dirty="0"/>
              <a:t>or </a:t>
            </a:r>
            <a:r>
              <a:rPr lang="en" dirty="0"/>
              <a:t>RN.</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95579f9036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95579f9036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next sub competency focuses on providing condition-specific care. </a:t>
            </a:r>
            <a:endParaRPr dirty="0"/>
          </a:p>
          <a:p>
            <a:pPr marL="457200" lvl="0" indent="-298450" algn="l" rtl="0">
              <a:spcBef>
                <a:spcPts val="0"/>
              </a:spcBef>
              <a:spcAft>
                <a:spcPts val="0"/>
              </a:spcAft>
              <a:buSzPts val="1100"/>
              <a:buChar char="●"/>
            </a:pPr>
            <a:r>
              <a:rPr lang="en" dirty="0"/>
              <a:t>The personal care provider assists clients living with common health challenges, developmental disorders, and disabilities </a:t>
            </a:r>
            <a:endParaRPr dirty="0"/>
          </a:p>
          <a:p>
            <a:pPr marL="914400" lvl="1" indent="-298450" algn="l" rtl="0">
              <a:spcBef>
                <a:spcPts val="0"/>
              </a:spcBef>
              <a:spcAft>
                <a:spcPts val="0"/>
              </a:spcAft>
              <a:buSzPts val="1100"/>
              <a:buChar char="○"/>
            </a:pPr>
            <a:r>
              <a:rPr lang="en" dirty="0"/>
              <a:t>Deliver client-centered care depending on clients specific needs . </a:t>
            </a:r>
            <a:endParaRPr dirty="0"/>
          </a:p>
          <a:p>
            <a:pPr marL="457200" lvl="0" indent="-298450" algn="l" rtl="0">
              <a:spcBef>
                <a:spcPts val="0"/>
              </a:spcBef>
              <a:spcAft>
                <a:spcPts val="0"/>
              </a:spcAft>
              <a:buSzPts val="1100"/>
              <a:buChar char="●"/>
            </a:pPr>
            <a:r>
              <a:rPr lang="en" dirty="0"/>
              <a:t>The personal care provider assists clients living with alzheimer’s disease or related dementias, or other cognitive impairments by observing, reporting, and recording behaviors related to delirium, dementia, and or depression. The personal care provider uses strategies to prevent and address responsive behaviors that are harmful to self or to others (ex. de-escalation). The PCP should report on the success of strategies used to deflect or redirect distressing behaviors. </a:t>
            </a:r>
            <a:endParaRPr dirty="0"/>
          </a:p>
          <a:p>
            <a:pPr marL="914400" lvl="0" indent="-298450" algn="l" rtl="0">
              <a:spcBef>
                <a:spcPts val="0"/>
              </a:spcBef>
              <a:spcAft>
                <a:spcPts val="0"/>
              </a:spcAft>
              <a:buSzPts val="1100"/>
              <a:buChar char="●"/>
            </a:pPr>
            <a:r>
              <a:rPr lang="en" dirty="0"/>
              <a:t>The use of gentle persuasive approach is best in these situations. Gentle persuasive approach is a training that healthcare professionals can take that gives them the tools and knowledge to utilize person-centered care to those living with dementia. Be sure to have this training if you are working with clients living with dementia. </a:t>
            </a:r>
            <a:endParaRPr dirty="0"/>
          </a:p>
          <a:p>
            <a:pPr marL="914400" lvl="0" indent="-298450" algn="l" rtl="0">
              <a:spcBef>
                <a:spcPts val="0"/>
              </a:spcBef>
              <a:spcAft>
                <a:spcPts val="0"/>
              </a:spcAft>
              <a:buSzPts val="1100"/>
              <a:buChar char="●"/>
            </a:pPr>
            <a:r>
              <a:rPr lang="en" b="1" dirty="0">
                <a:highlight>
                  <a:srgbClr val="CFE2F3"/>
                </a:highlight>
              </a:rPr>
              <a:t>Delirium</a:t>
            </a:r>
            <a:r>
              <a:rPr lang="en" dirty="0">
                <a:highlight>
                  <a:srgbClr val="CFE2F3"/>
                </a:highlight>
              </a:rPr>
              <a:t>: Delirium has sudden onset that lasts hours to days. It is often reversible with treatment of underlying cause. Important to remember that it is a medical emergency and involves an acute onset of confusion, disturbances in attention, disorganized thinking and/or decline in consciousness (Potter et al., 2018)</a:t>
            </a:r>
            <a:endParaRPr dirty="0">
              <a:highlight>
                <a:srgbClr val="CFE2F3"/>
              </a:highlight>
            </a:endParaRPr>
          </a:p>
          <a:p>
            <a:pPr marL="914400" lvl="0" indent="-298450" algn="l" rtl="0">
              <a:spcBef>
                <a:spcPts val="0"/>
              </a:spcBef>
              <a:spcAft>
                <a:spcPts val="0"/>
              </a:spcAft>
              <a:buSzPts val="1100"/>
              <a:buChar char="●"/>
            </a:pPr>
            <a:r>
              <a:rPr lang="en" b="1" dirty="0">
                <a:highlight>
                  <a:srgbClr val="CFE2F3"/>
                </a:highlight>
              </a:rPr>
              <a:t>Dementia</a:t>
            </a:r>
            <a:r>
              <a:rPr lang="en" dirty="0">
                <a:highlight>
                  <a:srgbClr val="CFE2F3"/>
                </a:highlight>
              </a:rPr>
              <a:t>: Dementia is a gradual and progressive decline (months to years). It affects short-term memory, decline in mental processing, language, judgement, reasoning and abstract thinking. Later stages impact long-term memory and inability to perform familiar tasks. Dementia can also impact alterations in mood and behaviour (Potter et al., 2018).</a:t>
            </a:r>
            <a:endParaRPr dirty="0">
              <a:highlight>
                <a:srgbClr val="CFE2F3"/>
              </a:highlight>
            </a:endParaRPr>
          </a:p>
          <a:p>
            <a:pPr marL="914400" lvl="0" indent="-298450" algn="l" rtl="0">
              <a:spcBef>
                <a:spcPts val="0"/>
              </a:spcBef>
              <a:spcAft>
                <a:spcPts val="0"/>
              </a:spcAft>
              <a:buSzPts val="1100"/>
              <a:buChar char="●"/>
            </a:pPr>
            <a:r>
              <a:rPr lang="en" b="1" dirty="0">
                <a:highlight>
                  <a:srgbClr val="CFE2F3"/>
                </a:highlight>
              </a:rPr>
              <a:t>Depression</a:t>
            </a:r>
            <a:r>
              <a:rPr lang="en" dirty="0">
                <a:highlight>
                  <a:srgbClr val="CFE2F3"/>
                </a:highlight>
              </a:rPr>
              <a:t>: Used to describe cluster of symptoms that are present on most days, most of the time (for at least 2 weeks). It affects thoughts, feelings, behaviour and can even impact physical health. Can be reversible with treatment (Potter et al., 2018).</a:t>
            </a:r>
            <a:endParaRPr dirty="0">
              <a:highlight>
                <a:srgbClr val="CFE2F3"/>
              </a:highlight>
            </a:endParaRPr>
          </a:p>
          <a:p>
            <a:pPr marL="914400" lvl="0" indent="-298450" algn="l" rtl="0">
              <a:spcBef>
                <a:spcPts val="0"/>
              </a:spcBef>
              <a:spcAft>
                <a:spcPts val="0"/>
              </a:spcAft>
              <a:buSzPts val="1100"/>
              <a:buChar char="●"/>
            </a:pPr>
            <a:r>
              <a:rPr lang="en" dirty="0"/>
              <a:t>It is important to be aware of the client’s current state, and how it may influence their care and the way that it is provided. </a:t>
            </a:r>
            <a:endParaRPr dirty="0"/>
          </a:p>
          <a:p>
            <a:pPr marL="914400" lvl="0" indent="-298450" algn="l" rtl="0">
              <a:spcBef>
                <a:spcPts val="0"/>
              </a:spcBef>
              <a:spcAft>
                <a:spcPts val="0"/>
              </a:spcAft>
              <a:buSzPts val="1100"/>
              <a:buChar char="●"/>
            </a:pPr>
            <a:r>
              <a:rPr lang="en" dirty="0"/>
              <a:t>Report any and all changes to the LPN </a:t>
            </a:r>
            <a:r>
              <a:rPr lang="en-US" dirty="0"/>
              <a:t>or </a:t>
            </a:r>
            <a:r>
              <a:rPr lang="en" dirty="0"/>
              <a:t>RN in order to update the client’s care plan.</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95579f9036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95579f9036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 dirty="0"/>
              <a:t>Continuing from last sub competency; </a:t>
            </a:r>
            <a:endParaRPr dirty="0"/>
          </a:p>
          <a:p>
            <a:pPr marL="457200" lvl="0" indent="-298450" algn="l" rtl="0">
              <a:spcBef>
                <a:spcPts val="0"/>
              </a:spcBef>
              <a:spcAft>
                <a:spcPts val="0"/>
              </a:spcAft>
              <a:buSzPts val="1100"/>
              <a:buChar char="●"/>
            </a:pPr>
            <a:r>
              <a:rPr lang="en" dirty="0"/>
              <a:t>The personal care provider assists clients living with mental health and/or substance use challenges by observing, reporting, and recording behaviors related to mental health challenges and threats to the wellbeing of the client, their partners in care, and healthcare team members. The personal care provider recognizes, reports, and records behaviors related to substance use disorders. </a:t>
            </a:r>
          </a:p>
          <a:p>
            <a:pPr marL="457200" lvl="0" indent="-298450" algn="l" rtl="0">
              <a:spcBef>
                <a:spcPts val="0"/>
              </a:spcBef>
              <a:spcAft>
                <a:spcPts val="0"/>
              </a:spcAft>
              <a:buSzPts val="1100"/>
              <a:buChar char="●"/>
            </a:pPr>
            <a:r>
              <a:rPr lang="en" dirty="0"/>
              <a:t>Client </a:t>
            </a:r>
            <a:r>
              <a:rPr lang="en-US" dirty="0"/>
              <a:t>and staff safety</a:t>
            </a:r>
            <a:r>
              <a:rPr lang="en" dirty="0"/>
              <a:t> is </a:t>
            </a:r>
            <a:r>
              <a:rPr lang="en" b="1" u="sng" dirty="0"/>
              <a:t>always </a:t>
            </a:r>
            <a:r>
              <a:rPr lang="en" dirty="0"/>
              <a:t>a </a:t>
            </a:r>
            <a:r>
              <a:rPr lang="en-US" dirty="0"/>
              <a:t>consideration, when delivering care.</a:t>
            </a:r>
            <a:r>
              <a:rPr lang="en" dirty="0"/>
              <a:t> </a:t>
            </a:r>
            <a:endParaRPr dirty="0"/>
          </a:p>
          <a:p>
            <a:pPr marL="914400" lvl="1" indent="-298450" algn="l" rtl="0">
              <a:spcBef>
                <a:spcPts val="0"/>
              </a:spcBef>
              <a:spcAft>
                <a:spcPts val="0"/>
              </a:spcAft>
              <a:buSzPts val="1100"/>
              <a:buChar char="○"/>
            </a:pPr>
            <a:r>
              <a:rPr lang="en" dirty="0"/>
              <a:t>Mental health challenges happen everywhere, through all ages of life. This is not specific to those who are working in the mental health and addictions field. It is important to recognize and address these changes and needs no matter </a:t>
            </a:r>
            <a:r>
              <a:rPr lang="en-US" dirty="0"/>
              <a:t>the work setting. </a:t>
            </a:r>
            <a:r>
              <a:rPr lang="en" dirty="0"/>
              <a:t> </a:t>
            </a:r>
            <a:endParaRPr dirty="0"/>
          </a:p>
          <a:p>
            <a:pPr marL="914400" lvl="1" indent="-298450" algn="l" rtl="0">
              <a:spcBef>
                <a:spcPts val="0"/>
              </a:spcBef>
              <a:spcAft>
                <a:spcPts val="0"/>
              </a:spcAft>
              <a:buSzPts val="1100"/>
              <a:buChar char="○"/>
            </a:pPr>
            <a:r>
              <a:rPr lang="en" dirty="0"/>
              <a:t>Proper and frequent documentation helps to guide care plans and notifies other staff of potential problems or harms. </a:t>
            </a:r>
            <a:endParaRPr dirty="0"/>
          </a:p>
          <a:p>
            <a:pPr marL="914400" lvl="1" indent="-298450" algn="l" rtl="0">
              <a:spcBef>
                <a:spcPts val="0"/>
              </a:spcBef>
              <a:spcAft>
                <a:spcPts val="0"/>
              </a:spcAft>
              <a:buSzPts val="1100"/>
              <a:buChar char="○"/>
            </a:pPr>
            <a:r>
              <a:rPr lang="en" dirty="0"/>
              <a:t>Always report to the appropriate personnel (LPN, RN)</a:t>
            </a:r>
            <a:endParaRPr dirty="0"/>
          </a:p>
          <a:p>
            <a:pPr marL="457200" lvl="0" indent="-298450" algn="l" rtl="0">
              <a:spcBef>
                <a:spcPts val="0"/>
              </a:spcBef>
              <a:spcAft>
                <a:spcPts val="0"/>
              </a:spcAft>
              <a:buSzPts val="1100"/>
              <a:buChar char="●"/>
            </a:pPr>
            <a:r>
              <a:rPr lang="en" dirty="0"/>
              <a:t>The PCP assists clients with activities of daily living who have medical treatments by observing , reporting, and recording potential issues (ex. Pulling out nasal prongs, pulling on catheter or IV lines)</a:t>
            </a:r>
          </a:p>
          <a:p>
            <a:pPr marL="914400" lvl="1" indent="-298450" algn="l" rtl="0">
              <a:spcBef>
                <a:spcPts val="0"/>
              </a:spcBef>
              <a:spcAft>
                <a:spcPts val="0"/>
              </a:spcAft>
              <a:buSzPts val="1100"/>
              <a:buFont typeface="Courier New" panose="02070309020205020404" pitchFamily="49" charset="0"/>
              <a:buChar char="o"/>
            </a:pPr>
            <a:r>
              <a:rPr lang="en" dirty="0"/>
              <a:t> </a:t>
            </a:r>
            <a:r>
              <a:rPr lang="en-US" dirty="0"/>
              <a:t>Review and familiarize self with </a:t>
            </a:r>
            <a:r>
              <a:rPr lang="en" dirty="0"/>
              <a:t>the </a:t>
            </a:r>
            <a:r>
              <a:rPr lang="en" b="1" dirty="0"/>
              <a:t>Least Restraint </a:t>
            </a:r>
            <a:r>
              <a:rPr lang="en-US" b="1" dirty="0"/>
              <a:t>P</a:t>
            </a:r>
            <a:r>
              <a:rPr lang="en" b="1" dirty="0"/>
              <a:t>olicy</a:t>
            </a:r>
            <a:endParaRPr b="1" dirty="0"/>
          </a:p>
          <a:p>
            <a:pPr marL="914400" lvl="1" indent="-298450" algn="l" rtl="0">
              <a:spcBef>
                <a:spcPts val="0"/>
              </a:spcBef>
              <a:spcAft>
                <a:spcPts val="0"/>
              </a:spcAft>
              <a:buSzPts val="1100"/>
              <a:buChar char="○"/>
            </a:pPr>
            <a:r>
              <a:rPr lang="en" dirty="0"/>
              <a:t>Complete a client assessment </a:t>
            </a:r>
            <a:r>
              <a:rPr lang="en-US" dirty="0"/>
              <a:t>prior to considering </a:t>
            </a:r>
            <a:r>
              <a:rPr lang="en" dirty="0"/>
              <a:t>the requirement of least restraint. </a:t>
            </a:r>
            <a:endParaRPr dirty="0"/>
          </a:p>
          <a:p>
            <a:pPr marL="914400" lvl="1" indent="-298450" algn="l" rtl="0">
              <a:spcBef>
                <a:spcPts val="0"/>
              </a:spcBef>
              <a:spcAft>
                <a:spcPts val="0"/>
              </a:spcAft>
              <a:buSzPts val="1100"/>
              <a:buChar char="○"/>
            </a:pPr>
            <a:r>
              <a:rPr lang="en" dirty="0">
                <a:highlight>
                  <a:srgbClr val="CFE2F3"/>
                </a:highlight>
              </a:rPr>
              <a:t>Least restraint policy: client is not to be restrained unless all other alternatives are unsuccessful to assure safety. </a:t>
            </a:r>
            <a:endParaRPr dirty="0">
              <a:highlight>
                <a:srgbClr val="CFE2F3"/>
              </a:highlight>
            </a:endParaRPr>
          </a:p>
          <a:p>
            <a:pPr marL="914400" lvl="1" indent="-298450" algn="l" rtl="0">
              <a:spcBef>
                <a:spcPts val="0"/>
              </a:spcBef>
              <a:spcAft>
                <a:spcPts val="0"/>
              </a:spcAft>
              <a:buSzPts val="1100"/>
              <a:buChar char="○"/>
            </a:pPr>
            <a:r>
              <a:rPr lang="en" dirty="0">
                <a:highlight>
                  <a:srgbClr val="CFE2F3"/>
                </a:highlight>
              </a:rPr>
              <a:t>When considering restraints, client and partner in care involvement is important when possible. </a:t>
            </a:r>
            <a:r>
              <a:rPr lang="en" dirty="0">
                <a:solidFill>
                  <a:schemeClr val="dk1"/>
                </a:solidFill>
                <a:highlight>
                  <a:srgbClr val="CFE2F3"/>
                </a:highlight>
              </a:rPr>
              <a:t>Restraints can only be used after a consult with a healthcare provider and client’s family, </a:t>
            </a:r>
            <a:r>
              <a:rPr lang="en-US" dirty="0">
                <a:solidFill>
                  <a:schemeClr val="dk1"/>
                </a:solidFill>
                <a:highlight>
                  <a:srgbClr val="CFE2F3"/>
                </a:highlight>
              </a:rPr>
              <a:t>unless an emergent situation.</a:t>
            </a:r>
            <a:endParaRPr dirty="0">
              <a:highlight>
                <a:srgbClr val="CFE2F3"/>
              </a:highlight>
            </a:endParaRPr>
          </a:p>
          <a:p>
            <a:pPr marL="914400" lvl="1" indent="-298450" algn="l" rtl="0">
              <a:spcBef>
                <a:spcPts val="0"/>
              </a:spcBef>
              <a:spcAft>
                <a:spcPts val="0"/>
              </a:spcAft>
              <a:buSzPts val="1100"/>
              <a:buChar char="○"/>
            </a:pPr>
            <a:r>
              <a:rPr lang="en" dirty="0">
                <a:highlight>
                  <a:srgbClr val="CFE2F3"/>
                </a:highlight>
              </a:rPr>
              <a:t>There are three types of restraints (environmental, physical/mechanical, and chemical/pharmacological). A restraint must always be temporary and used as last resort (Health PEI, n.d) </a:t>
            </a:r>
            <a:endParaRPr dirty="0">
              <a:highlight>
                <a:srgbClr val="CFE2F3"/>
              </a:highlight>
            </a:endParaRPr>
          </a:p>
          <a:p>
            <a:pPr marL="914400" lvl="1" indent="-298450" algn="l" rtl="0">
              <a:spcBef>
                <a:spcPts val="0"/>
              </a:spcBef>
              <a:spcAft>
                <a:spcPts val="0"/>
              </a:spcAft>
              <a:buSzPts val="1100"/>
              <a:buChar char="○"/>
            </a:pPr>
            <a:r>
              <a:rPr lang="en" dirty="0"/>
              <a:t>Bed rails are a restraint when used to </a:t>
            </a:r>
            <a:r>
              <a:rPr lang="en-US" dirty="0"/>
              <a:t>try to </a:t>
            </a:r>
            <a:r>
              <a:rPr lang="en" dirty="0"/>
              <a:t>keep a client in </a:t>
            </a:r>
            <a:r>
              <a:rPr lang="en-US" dirty="0"/>
              <a:t>their </a:t>
            </a:r>
            <a:r>
              <a:rPr lang="en" dirty="0"/>
              <a:t>bed. Bed rails are a support when the client uses them to support positioning in the bed and when requested by client.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92b18bbf14_1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1" name="Google Shape;151;g292b18bbf14_1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 </a:t>
            </a:r>
            <a:endParaRPr b="1" dirty="0"/>
          </a:p>
          <a:p>
            <a:pPr marL="0" lvl="0" indent="0" algn="l" rtl="0">
              <a:spcBef>
                <a:spcPts val="0"/>
              </a:spcBef>
              <a:spcAft>
                <a:spcPts val="0"/>
              </a:spcAft>
              <a:buNone/>
            </a:pPr>
            <a:r>
              <a:rPr lang="en" dirty="0"/>
              <a:t>This presentation has been developed using  the content of  </a:t>
            </a:r>
            <a:r>
              <a:rPr lang="en" dirty="0">
                <a:solidFill>
                  <a:schemeClr val="dk1"/>
                </a:solidFill>
              </a:rPr>
              <a:t>The College and Institutes of Canada (CiCan)</a:t>
            </a:r>
            <a:r>
              <a:rPr lang="en" dirty="0"/>
              <a:t> National Occupational Standard for personal care providers that was released  in 2022. </a:t>
            </a:r>
          </a:p>
          <a:p>
            <a:pPr marL="0" lvl="0" indent="0" algn="l" rtl="0">
              <a:spcBef>
                <a:spcPts val="0"/>
              </a:spcBef>
              <a:spcAft>
                <a:spcPts val="0"/>
              </a:spcAft>
              <a:buNone/>
            </a:pPr>
            <a:r>
              <a:rPr lang="en" dirty="0"/>
              <a:t>This document </a:t>
            </a:r>
            <a:r>
              <a:rPr lang="en-US" dirty="0"/>
              <a:t>breaks the Competencies of the Personal Support worker into 6 overarching Competencies; 3 Technical Competencies and Three Foundational Competencies.</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95579f9036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95579f9036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a:p>
            <a:pPr marL="457200" lvl="0" indent="-298450" algn="l" rtl="0">
              <a:spcBef>
                <a:spcPts val="0"/>
              </a:spcBef>
              <a:spcAft>
                <a:spcPts val="0"/>
              </a:spcAft>
              <a:buSzPts val="1100"/>
              <a:buChar char="●"/>
            </a:pPr>
            <a:r>
              <a:rPr lang="en" dirty="0"/>
              <a:t>The PCP observes, reports, and records changes in condition </a:t>
            </a:r>
            <a:endParaRPr dirty="0"/>
          </a:p>
          <a:p>
            <a:pPr marL="457200" lvl="0" indent="-298450" algn="l" rtl="0">
              <a:spcBef>
                <a:spcPts val="0"/>
              </a:spcBef>
              <a:spcAft>
                <a:spcPts val="0"/>
              </a:spcAft>
              <a:buSzPts val="1100"/>
              <a:buChar char="●"/>
            </a:pPr>
            <a:r>
              <a:rPr lang="en" dirty="0"/>
              <a:t>The PCP supports clients with their end of life wishes and </a:t>
            </a:r>
            <a:r>
              <a:rPr lang="en" b="1" dirty="0"/>
              <a:t>Directives </a:t>
            </a:r>
          </a:p>
          <a:p>
            <a:pPr marL="158750" lvl="0" indent="0" algn="l" rtl="0">
              <a:spcBef>
                <a:spcPts val="0"/>
              </a:spcBef>
              <a:spcAft>
                <a:spcPts val="0"/>
              </a:spcAft>
              <a:buSzPts val="1100"/>
              <a:buNone/>
            </a:pPr>
            <a:r>
              <a:rPr lang="en" b="1" dirty="0"/>
              <a:t>Review for y</a:t>
            </a:r>
            <a:r>
              <a:rPr lang="en-US" b="1" dirty="0"/>
              <a:t>o</a:t>
            </a:r>
            <a:r>
              <a:rPr lang="en" b="1" dirty="0"/>
              <a:t>ur information</a:t>
            </a:r>
          </a:p>
          <a:p>
            <a:pPr marL="914400" lvl="1" indent="-298450" algn="l" rtl="0">
              <a:spcBef>
                <a:spcPts val="0"/>
              </a:spcBef>
              <a:spcAft>
                <a:spcPts val="0"/>
              </a:spcAft>
              <a:buSzPts val="1100"/>
              <a:buChar char="●"/>
            </a:pPr>
            <a:r>
              <a:rPr lang="en-US" dirty="0"/>
              <a:t>https://www.princeedwardisland.ca/en/legislation/consent-to-treatment-and-health-care-directives-act</a:t>
            </a:r>
          </a:p>
          <a:p>
            <a:pPr marL="914400" lvl="1" indent="-298450" algn="l" rtl="0">
              <a:spcBef>
                <a:spcPts val="0"/>
              </a:spcBef>
              <a:spcAft>
                <a:spcPts val="0"/>
              </a:spcAft>
              <a:buSzPts val="1100"/>
              <a:buChar char="●"/>
            </a:pPr>
            <a:r>
              <a:rPr lang="en-US" dirty="0"/>
              <a:t>https://www.princeedwardisland.ca/en/form/health-care-directive-form</a:t>
            </a:r>
          </a:p>
          <a:p>
            <a:pPr marL="914400" lvl="1" indent="-298450" algn="l" rtl="0">
              <a:spcBef>
                <a:spcPts val="0"/>
              </a:spcBef>
              <a:spcAft>
                <a:spcPts val="0"/>
              </a:spcAft>
              <a:buSzPts val="1100"/>
              <a:buChar char="●"/>
            </a:pPr>
            <a:r>
              <a:rPr lang="en-US" dirty="0"/>
              <a:t>https://www.princeedwardisland.ca/en/information/health-pei/advance-care-planning</a:t>
            </a:r>
          </a:p>
          <a:p>
            <a:pPr marL="615950" lvl="1" indent="0" algn="l" rtl="0">
              <a:spcBef>
                <a:spcPts val="0"/>
              </a:spcBef>
              <a:spcAft>
                <a:spcPts val="0"/>
              </a:spcAft>
              <a:buSzPts val="1100"/>
              <a:buNone/>
            </a:pPr>
            <a:endParaRPr dirty="0"/>
          </a:p>
          <a:p>
            <a:pPr marL="457200" lvl="0" indent="-298450" algn="l" rtl="0">
              <a:spcBef>
                <a:spcPts val="0"/>
              </a:spcBef>
              <a:spcAft>
                <a:spcPts val="0"/>
              </a:spcAft>
              <a:buSzPts val="1100"/>
              <a:buChar char="●"/>
            </a:pPr>
            <a:r>
              <a:rPr lang="en" dirty="0"/>
              <a:t>The PCP provides holistic palliative and end of life care, focusing on comfort, and quality of life</a:t>
            </a:r>
          </a:p>
          <a:p>
            <a:pPr marL="914400" lvl="1" indent="-298450" algn="l" rtl="0">
              <a:spcBef>
                <a:spcPts val="0"/>
              </a:spcBef>
              <a:spcAft>
                <a:spcPts val="0"/>
              </a:spcAft>
              <a:buSzPts val="1100"/>
              <a:buChar char="●"/>
            </a:pPr>
            <a:r>
              <a:rPr lang="en" dirty="0"/>
              <a:t>The PCP reports the need for pain relief to the RN/LP</a:t>
            </a:r>
            <a:r>
              <a:rPr lang="en-US" dirty="0"/>
              <a:t>M.</a:t>
            </a:r>
            <a:endParaRPr dirty="0"/>
          </a:p>
          <a:p>
            <a:pPr marL="914400" lvl="1" indent="-298450" algn="l" rtl="0">
              <a:spcBef>
                <a:spcPts val="0"/>
              </a:spcBef>
              <a:spcAft>
                <a:spcPts val="0"/>
              </a:spcAft>
              <a:buSzPts val="1100"/>
              <a:buChar char="○"/>
            </a:pPr>
            <a:r>
              <a:rPr lang="en" dirty="0">
                <a:highlight>
                  <a:srgbClr val="A4C2F4"/>
                </a:highlight>
              </a:rPr>
              <a:t>Palliative care</a:t>
            </a:r>
            <a:r>
              <a:rPr lang="en" dirty="0"/>
              <a:t>: manages life-threatening or serious illnesses that improves quality of life. It addresses symptoms and eventually facilitates a dignified death (Potter et al., 2018).</a:t>
            </a:r>
            <a:endParaRPr dirty="0"/>
          </a:p>
          <a:p>
            <a:pPr marL="914400" lvl="1" indent="-298450" algn="l" rtl="0">
              <a:spcBef>
                <a:spcPts val="0"/>
              </a:spcBef>
              <a:spcAft>
                <a:spcPts val="0"/>
              </a:spcAft>
              <a:buSzPts val="1100"/>
              <a:buChar char="○"/>
            </a:pPr>
            <a:r>
              <a:rPr lang="en" dirty="0"/>
              <a:t> It is important to remember that palliative care is not just at end of life and is during the course of someone’s life-limiting illness.</a:t>
            </a:r>
            <a:endParaRPr dirty="0"/>
          </a:p>
          <a:p>
            <a:pPr marL="914400" lvl="1" indent="-298450" algn="l" rtl="0">
              <a:spcBef>
                <a:spcPts val="0"/>
              </a:spcBef>
              <a:spcAft>
                <a:spcPts val="0"/>
              </a:spcAft>
              <a:buSzPts val="1100"/>
              <a:buChar char="○"/>
            </a:pPr>
            <a:r>
              <a:rPr lang="en" dirty="0"/>
              <a:t>Offering palliative care offers symptom management, increasing quality of life, </a:t>
            </a:r>
            <a:r>
              <a:rPr lang="en-US" dirty="0"/>
              <a:t>maximizes that quality of life, </a:t>
            </a:r>
            <a:r>
              <a:rPr lang="en" dirty="0"/>
              <a:t> but does NOT cure.</a:t>
            </a:r>
            <a:endParaRPr dirty="0"/>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95579f9036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95579f9036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 </a:t>
            </a:r>
            <a:endParaRPr b="1" dirty="0"/>
          </a:p>
          <a:p>
            <a:pPr marL="0" lvl="0" indent="0" algn="l" rtl="0">
              <a:spcBef>
                <a:spcPts val="0"/>
              </a:spcBef>
              <a:spcAft>
                <a:spcPts val="0"/>
              </a:spcAft>
              <a:buNone/>
            </a:pPr>
            <a:r>
              <a:rPr lang="en" dirty="0"/>
              <a:t>The following sub competency provides palliative, end of life (EOL), and postmortem care </a:t>
            </a:r>
            <a:endParaRPr dirty="0"/>
          </a:p>
          <a:p>
            <a:pPr marL="457200" lvl="0" indent="-298450" algn="l" rtl="0">
              <a:spcBef>
                <a:spcPts val="0"/>
              </a:spcBef>
              <a:spcAft>
                <a:spcPts val="0"/>
              </a:spcAft>
              <a:buSzPts val="1100"/>
              <a:buChar char="●"/>
            </a:pPr>
            <a:r>
              <a:rPr lang="en" dirty="0"/>
              <a:t>The personal care provider assists healthcare team members with port mortem care (such as cleaning and positioning) </a:t>
            </a:r>
            <a:endParaRPr dirty="0"/>
          </a:p>
          <a:p>
            <a:pPr marL="914400" lvl="1" indent="-298450" algn="l" rtl="0">
              <a:spcBef>
                <a:spcPts val="0"/>
              </a:spcBef>
              <a:spcAft>
                <a:spcPts val="0"/>
              </a:spcAft>
              <a:buClr>
                <a:schemeClr val="dk1"/>
              </a:buClr>
              <a:buSzPts val="1100"/>
              <a:buChar char="○"/>
            </a:pPr>
            <a:r>
              <a:rPr lang="en" dirty="0">
                <a:solidFill>
                  <a:schemeClr val="dk1"/>
                </a:solidFill>
              </a:rPr>
              <a:t>Post-mortem care includes washing client, dressing in clothing, positioning client appropriately (make them look comfortable, close eyes). This offers dignity to client, as well as comfort to their partners in care/families. </a:t>
            </a:r>
            <a:endParaRPr dirty="0">
              <a:solidFill>
                <a:schemeClr val="dk1"/>
              </a:solidFill>
            </a:endParaRPr>
          </a:p>
          <a:p>
            <a:pPr marL="457200" lvl="0" indent="-298450" algn="l" rtl="0">
              <a:spcBef>
                <a:spcPts val="0"/>
              </a:spcBef>
              <a:spcAft>
                <a:spcPts val="0"/>
              </a:spcAft>
              <a:buSzPts val="1100"/>
              <a:buChar char="●"/>
            </a:pPr>
            <a:r>
              <a:rPr lang="en" dirty="0"/>
              <a:t>The PCP provides support and demonstrates empathy during palliative and end of life care through to death and bereavement </a:t>
            </a:r>
            <a:endParaRPr dirty="0"/>
          </a:p>
          <a:p>
            <a:pPr marL="914400" lvl="1" indent="-298450" algn="l" rtl="0">
              <a:spcBef>
                <a:spcPts val="0"/>
              </a:spcBef>
              <a:spcAft>
                <a:spcPts val="0"/>
              </a:spcAft>
              <a:buClr>
                <a:schemeClr val="dk1"/>
              </a:buClr>
              <a:buSzPts val="1100"/>
              <a:buChar char="○"/>
            </a:pPr>
            <a:r>
              <a:rPr lang="en" dirty="0">
                <a:solidFill>
                  <a:schemeClr val="dk1"/>
                </a:solidFill>
              </a:rPr>
              <a:t>Use therapeutic communication and empathy during palliation and end of life care. </a:t>
            </a:r>
          </a:p>
          <a:p>
            <a:pPr marL="914400" lvl="1" indent="-298450" algn="l" rtl="0">
              <a:spcBef>
                <a:spcPts val="0"/>
              </a:spcBef>
              <a:spcAft>
                <a:spcPts val="0"/>
              </a:spcAft>
              <a:buClr>
                <a:schemeClr val="dk1"/>
              </a:buClr>
              <a:buSzPts val="1100"/>
              <a:buChar char="○"/>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95579f9036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95579f9036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 dirty="0"/>
              <a:t>The second </a:t>
            </a:r>
            <a:r>
              <a:rPr lang="en-US" dirty="0"/>
              <a:t>technical competency f</a:t>
            </a:r>
            <a:r>
              <a:rPr lang="en" dirty="0"/>
              <a:t>or personal care providers focuses on a team approach to providing care. The personal care provider “works collaboratively with the client, their partner(s) in care, and other members to the healthcare team to achieve goals while providing safe, competent, and ethical client care, in accordance with employer policies and legislation.”</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95579f9036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95579f9036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 dirty="0"/>
              <a:t>This sub competency focuses on the client care plan</a:t>
            </a:r>
            <a:endParaRPr dirty="0"/>
          </a:p>
          <a:p>
            <a:pPr marL="457200" lvl="0" indent="-298450" algn="l" rtl="0">
              <a:spcBef>
                <a:spcPts val="0"/>
              </a:spcBef>
              <a:spcAft>
                <a:spcPts val="0"/>
              </a:spcAft>
              <a:buSzPts val="1100"/>
              <a:buChar char="●"/>
            </a:pPr>
            <a:r>
              <a:rPr lang="en" dirty="0"/>
              <a:t>It is important to review the clients care plan prior to providing care to ensure understanding of the clients and partner(s) in care wishes are. The care plan is designed specifically for each individual client and their preferences and wishes need to be respected when and where possible</a:t>
            </a:r>
            <a:endParaRPr dirty="0"/>
          </a:p>
          <a:p>
            <a:pPr marL="457200" lvl="0" indent="-298450" algn="l" rtl="0">
              <a:spcBef>
                <a:spcPts val="0"/>
              </a:spcBef>
              <a:spcAft>
                <a:spcPts val="0"/>
              </a:spcAft>
              <a:buSzPts val="1100"/>
              <a:buChar char="●"/>
            </a:pPr>
            <a:r>
              <a:rPr lang="en" dirty="0"/>
              <a:t>Because the PCP often spends the most time with the client, it is important to speak to the other health care team members when changes to the care plan are necessary. The PCPs input is an important factor and consideration when developing and revising the client’s care plan</a:t>
            </a:r>
            <a:endParaRPr dirty="0"/>
          </a:p>
          <a:p>
            <a:pPr marL="914400" lvl="1" indent="-298450" algn="l" rtl="0">
              <a:spcBef>
                <a:spcPts val="0"/>
              </a:spcBef>
              <a:spcAft>
                <a:spcPts val="0"/>
              </a:spcAft>
              <a:buSzPts val="1100"/>
              <a:buChar char="○"/>
            </a:pPr>
            <a:r>
              <a:rPr lang="en" dirty="0"/>
              <a:t>It is important to ensure the client is treated according to their wishes. It is important to provide care to clients following the</a:t>
            </a:r>
            <a:r>
              <a:rPr lang="en" u="sng" dirty="0"/>
              <a:t> DIIPPS </a:t>
            </a:r>
            <a:r>
              <a:rPr lang="en" dirty="0"/>
              <a:t>acronym.</a:t>
            </a:r>
            <a:endParaRPr dirty="0"/>
          </a:p>
          <a:p>
            <a:pPr marL="1371600" lvl="2" indent="-298450" algn="l" rtl="0">
              <a:spcBef>
                <a:spcPts val="0"/>
              </a:spcBef>
              <a:spcAft>
                <a:spcPts val="0"/>
              </a:spcAft>
              <a:buSzPts val="1100"/>
              <a:buChar char="■"/>
            </a:pPr>
            <a:r>
              <a:rPr lang="en" dirty="0"/>
              <a:t>Providing care following the principles of </a:t>
            </a:r>
            <a:r>
              <a:rPr lang="en" b="1" dirty="0"/>
              <a:t>dignity</a:t>
            </a:r>
            <a:r>
              <a:rPr lang="en" dirty="0"/>
              <a:t> (treating the client with honour and respect)</a:t>
            </a:r>
            <a:endParaRPr dirty="0"/>
          </a:p>
          <a:p>
            <a:pPr marL="1371600" lvl="2" indent="-298450" algn="l" rtl="0">
              <a:spcBef>
                <a:spcPts val="0"/>
              </a:spcBef>
              <a:spcAft>
                <a:spcPts val="0"/>
              </a:spcAft>
              <a:buSzPts val="1100"/>
              <a:buChar char="■"/>
            </a:pPr>
            <a:r>
              <a:rPr lang="en" dirty="0"/>
              <a:t>promoting client </a:t>
            </a:r>
            <a:r>
              <a:rPr lang="en-US" b="1" dirty="0"/>
              <a:t>independence,</a:t>
            </a:r>
            <a:r>
              <a:rPr lang="en" dirty="0"/>
              <a:t> when </a:t>
            </a:r>
            <a:r>
              <a:rPr lang="en-US" dirty="0"/>
              <a:t>possible,</a:t>
            </a:r>
            <a:r>
              <a:rPr lang="en" dirty="0"/>
              <a:t> </a:t>
            </a:r>
            <a:r>
              <a:rPr lang="en-US" dirty="0"/>
              <a:t>to their ability </a:t>
            </a:r>
            <a:endParaRPr dirty="0"/>
          </a:p>
          <a:p>
            <a:pPr marL="1371600" lvl="2" indent="-298450" algn="l" rtl="0">
              <a:spcBef>
                <a:spcPts val="0"/>
              </a:spcBef>
              <a:spcAft>
                <a:spcPts val="0"/>
              </a:spcAft>
              <a:buSzPts val="1100"/>
              <a:buChar char="■"/>
            </a:pPr>
            <a:r>
              <a:rPr lang="en" dirty="0"/>
              <a:t>Ensuring the client is receiving </a:t>
            </a:r>
            <a:r>
              <a:rPr lang="en" b="1" dirty="0"/>
              <a:t>individualised</a:t>
            </a:r>
            <a:r>
              <a:rPr lang="en" dirty="0"/>
              <a:t> </a:t>
            </a:r>
            <a:r>
              <a:rPr lang="en" b="1" dirty="0"/>
              <a:t>care</a:t>
            </a:r>
            <a:r>
              <a:rPr lang="en" dirty="0"/>
              <a:t> that aligns with their </a:t>
            </a:r>
            <a:r>
              <a:rPr lang="en" b="1" dirty="0"/>
              <a:t>preferences</a:t>
            </a:r>
            <a:endParaRPr b="1" dirty="0"/>
          </a:p>
          <a:p>
            <a:pPr marL="1371600" lvl="2" indent="-298450" algn="l" rtl="0">
              <a:spcBef>
                <a:spcPts val="0"/>
              </a:spcBef>
              <a:spcAft>
                <a:spcPts val="0"/>
              </a:spcAft>
              <a:buSzPts val="1100"/>
              <a:buChar char="■"/>
            </a:pPr>
            <a:r>
              <a:rPr lang="en" dirty="0"/>
              <a:t>Ensuring the </a:t>
            </a:r>
            <a:r>
              <a:rPr lang="en" b="1" dirty="0"/>
              <a:t>privacy</a:t>
            </a:r>
            <a:r>
              <a:rPr lang="en" dirty="0"/>
              <a:t> of the client</a:t>
            </a:r>
            <a:endParaRPr dirty="0"/>
          </a:p>
          <a:p>
            <a:pPr marL="1371600" lvl="2" indent="-298450" algn="l" rtl="0">
              <a:spcBef>
                <a:spcPts val="0"/>
              </a:spcBef>
              <a:spcAft>
                <a:spcPts val="0"/>
              </a:spcAft>
              <a:buSzPts val="1100"/>
              <a:buChar char="■"/>
            </a:pPr>
            <a:r>
              <a:rPr lang="en" dirty="0"/>
              <a:t>Ensuring the client is </a:t>
            </a:r>
            <a:r>
              <a:rPr lang="en" b="1" dirty="0"/>
              <a:t>safe</a:t>
            </a:r>
            <a:r>
              <a:rPr lang="en" dirty="0"/>
              <a:t> at all times. </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95579f9036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95579f9036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 dirty="0"/>
              <a:t>This sub competency focuses on participating as a member of the healthcare team</a:t>
            </a:r>
            <a:endParaRPr dirty="0"/>
          </a:p>
          <a:p>
            <a:pPr marL="457200" lvl="0" indent="-298450" algn="l" rtl="0">
              <a:spcBef>
                <a:spcPts val="0"/>
              </a:spcBef>
              <a:spcAft>
                <a:spcPts val="0"/>
              </a:spcAft>
              <a:buSzPts val="1100"/>
              <a:buChar char="●"/>
            </a:pPr>
            <a:r>
              <a:rPr lang="en" dirty="0"/>
              <a:t>It is important to work with everyone in the healthcare team (doctors, nurses, physical therapists, occupational therapist, combined service workers, </a:t>
            </a:r>
            <a:r>
              <a:rPr lang="en-US" dirty="0"/>
              <a:t>respiratory therapists, social workers</a:t>
            </a:r>
            <a:r>
              <a:rPr lang="en" dirty="0"/>
              <a:t>) to provide the client with care that focuses on their individual needs</a:t>
            </a:r>
            <a:endParaRPr dirty="0"/>
          </a:p>
          <a:p>
            <a:pPr marL="457200" lvl="0" indent="-298450" algn="l" rtl="0">
              <a:spcBef>
                <a:spcPts val="0"/>
              </a:spcBef>
              <a:spcAft>
                <a:spcPts val="0"/>
              </a:spcAft>
              <a:buSzPts val="1100"/>
              <a:buChar char="●"/>
            </a:pPr>
            <a:r>
              <a:rPr lang="en" dirty="0"/>
              <a:t>As a member of the client’s healthcare team, it is important to respect each team members role and responsibility</a:t>
            </a:r>
            <a:endParaRPr dirty="0"/>
          </a:p>
          <a:p>
            <a:pPr marL="457200" lvl="0" indent="-298450" algn="l" rtl="0">
              <a:spcBef>
                <a:spcPts val="0"/>
              </a:spcBef>
              <a:spcAft>
                <a:spcPts val="0"/>
              </a:spcAft>
              <a:buSzPts val="1100"/>
              <a:buChar char="●"/>
            </a:pPr>
            <a:r>
              <a:rPr lang="en" dirty="0"/>
              <a:t>It is important to understand the role of the PCP in your work setting, recognizing when something, </a:t>
            </a:r>
            <a:r>
              <a:rPr lang="en-US" dirty="0"/>
              <a:t>a skill or task, </a:t>
            </a:r>
            <a:r>
              <a:rPr lang="en" dirty="0"/>
              <a:t> is beyond the PCP role. </a:t>
            </a:r>
            <a:endParaRPr dirty="0"/>
          </a:p>
          <a:p>
            <a:pPr marL="457200" lvl="0" indent="-298450" algn="l" rtl="0">
              <a:spcBef>
                <a:spcPts val="0"/>
              </a:spcBef>
              <a:spcAft>
                <a:spcPts val="0"/>
              </a:spcAft>
              <a:buSzPts val="1100"/>
              <a:buChar char="●"/>
            </a:pPr>
            <a:r>
              <a:rPr lang="en" dirty="0">
                <a:solidFill>
                  <a:schemeClr val="dk1"/>
                </a:solidFill>
              </a:rPr>
              <a:t>If you believe a task is beyond your scope, </a:t>
            </a:r>
            <a:r>
              <a:rPr lang="en-US" dirty="0">
                <a:solidFill>
                  <a:schemeClr val="dk1"/>
                </a:solidFill>
              </a:rPr>
              <a:t>ability, </a:t>
            </a:r>
            <a:r>
              <a:rPr lang="en" dirty="0">
                <a:solidFill>
                  <a:schemeClr val="dk1"/>
                </a:solidFill>
              </a:rPr>
              <a:t> please speak to your supervising LPN/RN and seek clarification and or assistance </a:t>
            </a:r>
            <a:r>
              <a:rPr lang="en" dirty="0"/>
              <a:t>. </a:t>
            </a:r>
            <a:endParaRPr dirty="0"/>
          </a:p>
          <a:p>
            <a:pPr marL="457200" lvl="0" indent="-298450" algn="l" rtl="0">
              <a:spcBef>
                <a:spcPts val="0"/>
              </a:spcBef>
              <a:spcAft>
                <a:spcPts val="0"/>
              </a:spcAft>
              <a:buSzPts val="1100"/>
              <a:buChar char="●"/>
            </a:pPr>
            <a:r>
              <a:rPr lang="en" b="1" dirty="0"/>
              <a:t>Person-centred care: </a:t>
            </a:r>
            <a:r>
              <a:rPr lang="en" b="0" dirty="0"/>
              <a:t>G</a:t>
            </a:r>
            <a:r>
              <a:rPr lang="en" dirty="0"/>
              <a:t>oals in treatments should be discussed with the client and should be adjusted based on their own personal goals and needs (Potter et al., 2018). </a:t>
            </a:r>
            <a:endParaRPr dirty="0"/>
          </a:p>
          <a:p>
            <a:pPr marL="457200" lvl="0" indent="-298450" algn="l" rtl="0">
              <a:spcBef>
                <a:spcPts val="0"/>
              </a:spcBef>
              <a:spcAft>
                <a:spcPts val="0"/>
              </a:spcAft>
              <a:buSzPts val="1100"/>
              <a:buChar char="●"/>
            </a:pPr>
            <a:r>
              <a:rPr lang="en" dirty="0"/>
              <a:t>Working as a member of a multidisciplinary team inclusive of the client/partner(s) in care, ensures the establishment of goals that are important to the client</a:t>
            </a:r>
          </a:p>
          <a:p>
            <a:pPr marL="1073150" lvl="2" indent="0" algn="l" rtl="0">
              <a:spcBef>
                <a:spcPts val="0"/>
              </a:spcBef>
              <a:spcAft>
                <a:spcPts val="0"/>
              </a:spcAft>
              <a:buSzPts val="1100"/>
              <a:buNone/>
            </a:pPr>
            <a:r>
              <a:rPr lang="en-US" dirty="0"/>
              <a:t>(E</a:t>
            </a:r>
            <a:r>
              <a:rPr lang="en" dirty="0"/>
              <a:t>g: A goal could be to take a walk </a:t>
            </a:r>
            <a:r>
              <a:rPr lang="en-US" dirty="0"/>
              <a:t>three times </a:t>
            </a:r>
            <a:r>
              <a:rPr lang="en" dirty="0"/>
              <a:t>a day from their room to the dining area, </a:t>
            </a:r>
            <a:r>
              <a:rPr lang="en-US" dirty="0"/>
              <a:t>around the unit circumference, </a:t>
            </a:r>
            <a:r>
              <a:rPr lang="en" dirty="0"/>
              <a:t> </a:t>
            </a:r>
            <a:r>
              <a:rPr lang="en-US" dirty="0"/>
              <a:t>in order to maintain mobility)</a:t>
            </a:r>
            <a:endParaRPr dirty="0"/>
          </a:p>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95579f9036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95579f9036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 dirty="0"/>
              <a:t>This sub competency focuses on documenting client information and care that is provided.</a:t>
            </a:r>
            <a:endParaRPr dirty="0"/>
          </a:p>
          <a:p>
            <a:pPr marL="457200" lvl="0" indent="-298450" algn="l" rtl="0">
              <a:spcBef>
                <a:spcPts val="0"/>
              </a:spcBef>
              <a:spcAft>
                <a:spcPts val="0"/>
              </a:spcAft>
              <a:buSzPts val="1100"/>
              <a:buChar char="●"/>
            </a:pPr>
            <a:r>
              <a:rPr lang="en" dirty="0"/>
              <a:t>Adhere to Health PEI documentation standards </a:t>
            </a:r>
            <a:endParaRPr dirty="0"/>
          </a:p>
          <a:p>
            <a:pPr marL="457200" lvl="0" indent="-298450" algn="l" rtl="0">
              <a:spcBef>
                <a:spcPts val="0"/>
              </a:spcBef>
              <a:spcAft>
                <a:spcPts val="0"/>
              </a:spcAft>
              <a:buClr>
                <a:schemeClr val="dk1"/>
              </a:buClr>
              <a:buSzPts val="1100"/>
              <a:buChar char="●"/>
            </a:pPr>
            <a:r>
              <a:rPr lang="en" dirty="0">
                <a:solidFill>
                  <a:schemeClr val="dk1"/>
                </a:solidFill>
              </a:rPr>
              <a:t>It is important to report any changes in client behaviour, health, mobility, skin condition, daily ADLs, eating, bowel habits, pain, and other relevant information to the LPN/RN</a:t>
            </a:r>
            <a:endParaRPr dirty="0"/>
          </a:p>
          <a:p>
            <a:pPr marL="457200" lvl="0" indent="-298450" algn="l" rtl="0">
              <a:spcBef>
                <a:spcPts val="0"/>
              </a:spcBef>
              <a:spcAft>
                <a:spcPts val="0"/>
              </a:spcAft>
              <a:buSzPts val="1100"/>
              <a:buChar char="●"/>
            </a:pPr>
            <a:r>
              <a:rPr lang="en" dirty="0"/>
              <a:t>It is important to record any and all changes in the client’s health record, and who you reported the changes to </a:t>
            </a:r>
            <a:endParaRPr dirty="0"/>
          </a:p>
          <a:p>
            <a:pPr marL="457200" lvl="0" indent="-298450" algn="l" rtl="0">
              <a:spcBef>
                <a:spcPts val="0"/>
              </a:spcBef>
              <a:spcAft>
                <a:spcPts val="0"/>
              </a:spcAft>
              <a:buSzPts val="1100"/>
              <a:buChar char="●"/>
            </a:pPr>
            <a:r>
              <a:rPr lang="en" dirty="0"/>
              <a:t>Documenting changes is very important</a:t>
            </a:r>
            <a:endParaRPr dirty="0"/>
          </a:p>
          <a:p>
            <a:pPr marL="457200" lvl="0" indent="-298450" algn="l" rtl="0">
              <a:spcBef>
                <a:spcPts val="0"/>
              </a:spcBef>
              <a:spcAft>
                <a:spcPts val="0"/>
              </a:spcAft>
              <a:buSzPts val="1100"/>
              <a:buChar char="●"/>
            </a:pPr>
            <a:r>
              <a:rPr lang="en" dirty="0"/>
              <a:t>If incidents occur when you are at work (such as a client falling, pressure injury discovery, impaired gait, or any injury to the client) this needs to be reported to LPN/RN and entered into the patient safety management system</a:t>
            </a:r>
            <a:endParaRPr dirty="0"/>
          </a:p>
          <a:p>
            <a:pPr marL="457200" lvl="0" indent="-298450" algn="l" rtl="0">
              <a:spcBef>
                <a:spcPts val="0"/>
              </a:spcBef>
              <a:spcAft>
                <a:spcPts val="0"/>
              </a:spcAft>
              <a:buSzPts val="1100"/>
              <a:buChar char="●"/>
            </a:pPr>
            <a:r>
              <a:rPr lang="en" dirty="0"/>
              <a:t>Depending on your work setting, you will complete paper or electronic charting</a:t>
            </a:r>
            <a:endParaRPr dirty="0"/>
          </a:p>
          <a:p>
            <a:pPr marL="457200" lvl="0" indent="-298450" algn="l" rtl="0">
              <a:spcBef>
                <a:spcPts val="0"/>
              </a:spcBef>
              <a:spcAft>
                <a:spcPts val="0"/>
              </a:spcAft>
              <a:buSzPts val="1100"/>
              <a:buChar char="●"/>
            </a:pPr>
            <a:r>
              <a:rPr lang="en" dirty="0"/>
              <a:t>Documentation should be clear and concise, ensuring all important information is included, using correct medical terminology and abbreviations. Abbreviations are not recommended.  </a:t>
            </a:r>
            <a:r>
              <a:rPr lang="en-US" dirty="0"/>
              <a:t>They can lead to confusion and misinterpretation. If there are abbreviations the PCP does not understand in the clients care plan, the PCP must clarify what they mean with the LPN/RN</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95579f9036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295579f9036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 dirty="0"/>
              <a:t>The next sub competency focuses on establishing a therapeutic relationship with clients and their partners in care</a:t>
            </a:r>
            <a:endParaRPr dirty="0"/>
          </a:p>
          <a:p>
            <a:pPr marL="457200" lvl="0" indent="-298450" algn="l" rtl="0">
              <a:spcBef>
                <a:spcPts val="0"/>
              </a:spcBef>
              <a:spcAft>
                <a:spcPts val="0"/>
              </a:spcAft>
              <a:buSzPts val="1100"/>
              <a:buChar char="●"/>
            </a:pPr>
            <a:r>
              <a:rPr lang="en" dirty="0"/>
              <a:t>The PCP builds and maintains a genuine partnership with clients and their partners in care/family by using communication skills based in trust, respect, and empathy </a:t>
            </a:r>
            <a:endParaRPr dirty="0"/>
          </a:p>
          <a:p>
            <a:pPr marL="914400" lvl="1" indent="-298450" algn="l" rtl="0">
              <a:spcBef>
                <a:spcPts val="0"/>
              </a:spcBef>
              <a:spcAft>
                <a:spcPts val="0"/>
              </a:spcAft>
              <a:buSzPts val="1100"/>
              <a:buChar char="○"/>
            </a:pPr>
            <a:r>
              <a:rPr lang="en" dirty="0"/>
              <a:t>Relationship between healthcare team members and clients should be genuine and foster open communication, trust and respect</a:t>
            </a:r>
            <a:endParaRPr dirty="0"/>
          </a:p>
          <a:p>
            <a:pPr marL="914400" lvl="1" indent="-298450" algn="l" rtl="0">
              <a:spcBef>
                <a:spcPts val="0"/>
              </a:spcBef>
              <a:spcAft>
                <a:spcPts val="0"/>
              </a:spcAft>
              <a:buClr>
                <a:schemeClr val="dk1"/>
              </a:buClr>
              <a:buSzPts val="1100"/>
              <a:buChar char="○"/>
            </a:pPr>
            <a:r>
              <a:rPr lang="en" b="1" dirty="0">
                <a:solidFill>
                  <a:schemeClr val="dk1"/>
                </a:solidFill>
              </a:rPr>
              <a:t>Therapeutic communication</a:t>
            </a:r>
            <a:r>
              <a:rPr lang="en" dirty="0">
                <a:solidFill>
                  <a:schemeClr val="dk1"/>
                </a:solidFill>
              </a:rPr>
              <a:t> techniques include: active listening; sharing observations, empathy, hope, humour, and feelings; using touch, silence; providing information; clarifying; focusing; paraphrasing; asking relevant questions; summarizing; self-disclosure and confrontation (helps the person become more aware of their feelings) (Potter et al., 2018).</a:t>
            </a:r>
            <a:endParaRPr dirty="0"/>
          </a:p>
          <a:p>
            <a:pPr marL="457200" lvl="0" indent="-298450" algn="l" rtl="0">
              <a:spcBef>
                <a:spcPts val="0"/>
              </a:spcBef>
              <a:spcAft>
                <a:spcPts val="0"/>
              </a:spcAft>
              <a:buSzPts val="1100"/>
              <a:buChar char="●"/>
            </a:pPr>
            <a:r>
              <a:rPr lang="en" dirty="0"/>
              <a:t>The PCP maintains professional boundaries (refraining from inappropriate conduct) </a:t>
            </a:r>
            <a:endParaRPr dirty="0"/>
          </a:p>
          <a:p>
            <a:pPr marL="914400" lvl="0" indent="-298450" algn="l" rtl="0">
              <a:spcBef>
                <a:spcPts val="0"/>
              </a:spcBef>
              <a:spcAft>
                <a:spcPts val="0"/>
              </a:spcAft>
              <a:buClr>
                <a:schemeClr val="dk1"/>
              </a:buClr>
              <a:buSzPts val="1100"/>
              <a:buChar char="●"/>
            </a:pPr>
            <a:r>
              <a:rPr lang="en" b="1" dirty="0">
                <a:solidFill>
                  <a:schemeClr val="dk1"/>
                </a:solidFill>
              </a:rPr>
              <a:t>Boundaries</a:t>
            </a:r>
            <a:r>
              <a:rPr lang="en" dirty="0">
                <a:solidFill>
                  <a:schemeClr val="dk1"/>
                </a:solidFill>
              </a:rPr>
              <a:t>: professional boundaries protect the therapeutic relationship from behaviours (even well intentioned ones) that may harm clients or reduce benefit of care. Some examples of boundary crossing would be: establishing a personal relationship with former client, sharing social media with former clients, accepting/giving gifts, etc. (CRNPEI, 2020)</a:t>
            </a:r>
            <a:endParaRPr dirty="0">
              <a:solidFill>
                <a:schemeClr val="dk1"/>
              </a:solidFill>
            </a:endParaRPr>
          </a:p>
          <a:p>
            <a:pPr marL="914400" lvl="0" indent="-298450" algn="l" rtl="0">
              <a:spcBef>
                <a:spcPts val="0"/>
              </a:spcBef>
              <a:spcAft>
                <a:spcPts val="0"/>
              </a:spcAft>
              <a:buClr>
                <a:schemeClr val="dk1"/>
              </a:buClr>
              <a:buSzPts val="1100"/>
              <a:buChar char="●"/>
            </a:pPr>
            <a:r>
              <a:rPr lang="en" dirty="0">
                <a:solidFill>
                  <a:schemeClr val="dk1"/>
                </a:solidFill>
              </a:rPr>
              <a:t>Boundaries are important in any professional relationship. Having clear professional boundaries ensures that no one is taken advantage of in the relationship, especially since the healthcare staff, the PCP can have the position of power </a:t>
            </a:r>
            <a:endParaRPr dirty="0">
              <a:solidFill>
                <a:schemeClr val="dk1"/>
              </a:solidFill>
            </a:endParaRPr>
          </a:p>
          <a:p>
            <a:pPr marL="457200" lvl="1" indent="0" algn="l" rtl="0">
              <a:spcBef>
                <a:spcPts val="0"/>
              </a:spcBef>
              <a:spcAft>
                <a:spcPts val="0"/>
              </a:spcAft>
              <a:buNone/>
            </a:pPr>
            <a:r>
              <a:rPr lang="en" dirty="0">
                <a:solidFill>
                  <a:schemeClr val="dk1"/>
                </a:solidFill>
              </a:rPr>
              <a:t>* </a:t>
            </a:r>
            <a:r>
              <a:rPr lang="en" b="1" dirty="0">
                <a:solidFill>
                  <a:schemeClr val="dk1"/>
                </a:solidFill>
              </a:rPr>
              <a:t>Conduct</a:t>
            </a:r>
            <a:r>
              <a:rPr lang="en" dirty="0">
                <a:solidFill>
                  <a:schemeClr val="dk1"/>
                </a:solidFill>
              </a:rPr>
              <a:t>: the manner in which a person behaves, especially on a particular occasion or in a particular context</a:t>
            </a: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95579f9036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95579f9036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 </a:t>
            </a:r>
            <a:endParaRPr b="1" dirty="0"/>
          </a:p>
          <a:p>
            <a:pPr marL="0" lvl="0" indent="0" algn="l" rtl="0">
              <a:spcBef>
                <a:spcPts val="0"/>
              </a:spcBef>
              <a:spcAft>
                <a:spcPts val="0"/>
              </a:spcAft>
              <a:buNone/>
            </a:pPr>
            <a:r>
              <a:rPr lang="en" dirty="0"/>
              <a:t>Continuing from last slide…</a:t>
            </a:r>
            <a:endParaRPr dirty="0"/>
          </a:p>
          <a:p>
            <a:pPr marL="457200" lvl="0" indent="-298450" algn="l" rtl="0">
              <a:spcBef>
                <a:spcPts val="0"/>
              </a:spcBef>
              <a:spcAft>
                <a:spcPts val="0"/>
              </a:spcAft>
              <a:buSzPts val="1100"/>
              <a:buChar char="●"/>
            </a:pPr>
            <a:r>
              <a:rPr lang="en" dirty="0"/>
              <a:t>The PCP focuses on the client’s needs and maximizing their quality of life </a:t>
            </a:r>
            <a:endParaRPr dirty="0"/>
          </a:p>
          <a:p>
            <a:pPr marL="914400" lvl="1" indent="-298450" algn="l" rtl="0">
              <a:spcBef>
                <a:spcPts val="0"/>
              </a:spcBef>
              <a:spcAft>
                <a:spcPts val="0"/>
              </a:spcAft>
              <a:buClr>
                <a:schemeClr val="dk1"/>
              </a:buClr>
              <a:buSzPts val="1100"/>
              <a:buChar char="○"/>
            </a:pPr>
            <a:r>
              <a:rPr lang="en" dirty="0">
                <a:solidFill>
                  <a:schemeClr val="dk1"/>
                </a:solidFill>
              </a:rPr>
              <a:t>The PCP is there to assist the client and ensure their interactions with the client focuses on their individual needs.</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The PCP ensures that the client’s needs are met and there is open communication between the PCP and the P</a:t>
            </a:r>
            <a:r>
              <a:rPr lang="en-US" dirty="0" err="1">
                <a:solidFill>
                  <a:schemeClr val="dk1"/>
                </a:solidFill>
              </a:rPr>
              <a:t>artner</a:t>
            </a:r>
            <a:r>
              <a:rPr lang="en-US" dirty="0">
                <a:solidFill>
                  <a:schemeClr val="dk1"/>
                </a:solidFill>
              </a:rPr>
              <a:t>(s) </a:t>
            </a:r>
            <a:r>
              <a:rPr lang="en" dirty="0">
                <a:solidFill>
                  <a:schemeClr val="dk1"/>
                </a:solidFill>
              </a:rPr>
              <a:t>I</a:t>
            </a:r>
            <a:r>
              <a:rPr lang="en-US" dirty="0">
                <a:solidFill>
                  <a:schemeClr val="dk1"/>
                </a:solidFill>
              </a:rPr>
              <a:t>n </a:t>
            </a:r>
            <a:r>
              <a:rPr lang="en" dirty="0">
                <a:solidFill>
                  <a:schemeClr val="dk1"/>
                </a:solidFill>
              </a:rPr>
              <a:t>C</a:t>
            </a:r>
            <a:r>
              <a:rPr lang="en-US" dirty="0">
                <a:solidFill>
                  <a:schemeClr val="dk1"/>
                </a:solidFill>
              </a:rPr>
              <a:t>are</a:t>
            </a:r>
            <a:r>
              <a:rPr lang="en" dirty="0">
                <a:solidFill>
                  <a:schemeClr val="dk1"/>
                </a:solidFill>
              </a:rPr>
              <a:t>/family, to fully understand the client’s needs.</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 For instance, when entering a client’s room/personal space, begin by introducing oneself. Explain what you are doing and make inquiries with the client about their needs.</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Quality of life is subjective, and may look different for each individual client, therefore it is important to have an open dialogue on what they enjoy to do and what makes them feel happy, and what you can do to maximize their ideal quality of life. </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For example, if your client loves when they wear nice clothes or having their hair styled, those simple things will increase their quality of life and increase their feelings of self worth and control. </a:t>
            </a:r>
            <a:endParaRPr dirty="0"/>
          </a:p>
          <a:p>
            <a:pPr marL="457200" lvl="0" indent="-298450" algn="l" rtl="0">
              <a:spcBef>
                <a:spcPts val="0"/>
              </a:spcBef>
              <a:spcAft>
                <a:spcPts val="0"/>
              </a:spcAft>
              <a:buSzPts val="1100"/>
              <a:buChar char="●"/>
            </a:pPr>
            <a:r>
              <a:rPr lang="en" dirty="0"/>
              <a:t>The PCP gives support during transition of care (such as admission to care settings)</a:t>
            </a:r>
            <a:endParaRPr dirty="0"/>
          </a:p>
          <a:p>
            <a:pPr marL="914400" lvl="1" indent="-298450" algn="l" rtl="0">
              <a:spcBef>
                <a:spcPts val="0"/>
              </a:spcBef>
              <a:spcAft>
                <a:spcPts val="0"/>
              </a:spcAft>
              <a:buSzPts val="1100"/>
              <a:buChar char="○"/>
            </a:pPr>
            <a:r>
              <a:rPr lang="en" dirty="0">
                <a:solidFill>
                  <a:schemeClr val="dk1"/>
                </a:solidFill>
              </a:rPr>
              <a:t>Offer continuous support to clients throughout your therapeutic relationship. </a:t>
            </a:r>
            <a:endParaRPr dirty="0"/>
          </a:p>
          <a:p>
            <a:pPr marL="914400" lvl="1" indent="-298450" algn="l" rtl="0">
              <a:spcBef>
                <a:spcPts val="0"/>
              </a:spcBef>
              <a:spcAft>
                <a:spcPts val="0"/>
              </a:spcAft>
              <a:buSzPts val="1100"/>
              <a:buChar char="○"/>
            </a:pPr>
            <a:r>
              <a:rPr lang="en" dirty="0"/>
              <a:t>Transition can also include change of shift and changing staff. It may be helpful at these times to let your clients know when you are </a:t>
            </a:r>
            <a:r>
              <a:rPr lang="en-US" dirty="0"/>
              <a:t>finishing </a:t>
            </a:r>
            <a:r>
              <a:rPr lang="en" dirty="0"/>
              <a:t>your shift.</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95579f9036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295579f9036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 dirty="0"/>
              <a:t>This sub competency focuses on advocating on behalf of clients </a:t>
            </a:r>
            <a:endParaRPr dirty="0"/>
          </a:p>
          <a:p>
            <a:pPr marL="457200" lvl="0" indent="-298450" algn="l" rtl="0">
              <a:spcBef>
                <a:spcPts val="0"/>
              </a:spcBef>
              <a:spcAft>
                <a:spcPts val="0"/>
              </a:spcAft>
              <a:buClr>
                <a:schemeClr val="dk1"/>
              </a:buClr>
              <a:buSzPts val="1100"/>
              <a:buChar char="●"/>
            </a:pPr>
            <a:r>
              <a:rPr lang="en" dirty="0">
                <a:solidFill>
                  <a:schemeClr val="dk1"/>
                </a:solidFill>
              </a:rPr>
              <a:t>Advocate: speaking for people who may not be able to speak up for themselves and intervening when needed to make sure views are heard. This is  on behalf of another person (Potter et al., 2018). Advocating, especially when clients are in a vulnerable state is very important.</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As a PCP, you spend a lot of time  with the client and get to know them very well.</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The PCP will likely know more about the client than other healthcare team members, such as personal life, preferences, and family dynamics. This information may help with developing an appropriate care plan to support the client. </a:t>
            </a:r>
            <a:endParaRPr dirty="0">
              <a:solidFill>
                <a:schemeClr val="dk1"/>
              </a:solidFill>
            </a:endParaRPr>
          </a:p>
          <a:p>
            <a:pPr marL="457200" lvl="0" indent="-298450" algn="l" rtl="0">
              <a:spcBef>
                <a:spcPts val="0"/>
              </a:spcBef>
              <a:spcAft>
                <a:spcPts val="0"/>
              </a:spcAft>
              <a:buSzPts val="1100"/>
              <a:buChar char="●"/>
            </a:pPr>
            <a:r>
              <a:rPr lang="en" dirty="0"/>
              <a:t>The PCP shares preferences with the healthcare team members </a:t>
            </a:r>
            <a:endParaRPr dirty="0"/>
          </a:p>
          <a:p>
            <a:pPr marL="914400" lvl="1" indent="-298450" algn="l" rtl="0">
              <a:spcBef>
                <a:spcPts val="0"/>
              </a:spcBef>
              <a:spcAft>
                <a:spcPts val="0"/>
              </a:spcAft>
              <a:buSzPts val="1100"/>
              <a:buChar char="○"/>
            </a:pPr>
            <a:r>
              <a:rPr lang="en" dirty="0"/>
              <a:t>This includes meal preferences, as well as care preferences (for example, shower vs bath) . </a:t>
            </a:r>
            <a:endParaRPr dirty="0"/>
          </a:p>
          <a:p>
            <a:pPr marL="457200" lvl="0" indent="-298450" algn="l" rtl="0">
              <a:spcBef>
                <a:spcPts val="0"/>
              </a:spcBef>
              <a:spcAft>
                <a:spcPts val="0"/>
              </a:spcAft>
              <a:buSzPts val="1100"/>
              <a:buChar char="●"/>
            </a:pPr>
            <a:r>
              <a:rPr lang="en" dirty="0"/>
              <a:t>The PCP reports and records individual decisions and preferences. The PCP records unresolved issues (such as poorly fitting clothing or dentures) with the client’s consent </a:t>
            </a:r>
            <a:endParaRPr dirty="0"/>
          </a:p>
          <a:p>
            <a:pPr marL="914400" lvl="1" indent="-298450" algn="l" rtl="0">
              <a:spcBef>
                <a:spcPts val="0"/>
              </a:spcBef>
              <a:spcAft>
                <a:spcPts val="0"/>
              </a:spcAft>
              <a:buSzPts val="1100"/>
              <a:buChar char="○"/>
            </a:pPr>
            <a:r>
              <a:rPr lang="en" dirty="0"/>
              <a:t>Ensure to report to the LPN, RN for discussion with the partner in care/family, and in some cases, social workers, </a:t>
            </a:r>
            <a:r>
              <a:rPr lang="en-US" dirty="0"/>
              <a:t>when available</a:t>
            </a:r>
            <a:r>
              <a:rPr lang="en" dirty="0"/>
              <a:t>.  </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95579f9036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95579f9036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 dirty="0"/>
              <a:t>The third overarching </a:t>
            </a:r>
            <a:r>
              <a:rPr lang="en-US" dirty="0"/>
              <a:t>Technical Competency </a:t>
            </a:r>
            <a:r>
              <a:rPr lang="en" dirty="0"/>
              <a:t>for the personal care provider focuses on promoting a safe environment for the clients and the healthcare team. The personal care provider “refers to the activities to promote a safe environment and reduce the potential for harm to the client, </a:t>
            </a:r>
            <a:r>
              <a:rPr lang="en-US" dirty="0"/>
              <a:t>partner(s) in care</a:t>
            </a:r>
            <a:r>
              <a:rPr lang="en" dirty="0"/>
              <a:t>s, self, and healthcare team members in accordance with legislation standards, employer job description, policies, procedures, </a:t>
            </a:r>
            <a:r>
              <a:rPr lang="en-US" dirty="0"/>
              <a:t>protocols</a:t>
            </a:r>
            <a:r>
              <a:rPr lang="en" dirty="0"/>
              <a:t> and guidelines.”</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92b18bbf14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US" dirty="0"/>
              <a:t>The three Technical Competencies and the Three foundational competencies are further broken down into Sub competencies. </a:t>
            </a:r>
            <a:r>
              <a:rPr lang="en" dirty="0"/>
              <a:t>This presentation will </a:t>
            </a:r>
            <a:r>
              <a:rPr lang="en-US" dirty="0"/>
              <a:t>identify all these in the upcoming slides. </a:t>
            </a:r>
          </a:p>
          <a:p>
            <a:pPr marL="0" lvl="0" indent="0" algn="l" rtl="0">
              <a:spcBef>
                <a:spcPts val="0"/>
              </a:spcBef>
              <a:spcAft>
                <a:spcPts val="0"/>
              </a:spcAft>
              <a:buNone/>
            </a:pPr>
            <a:r>
              <a:rPr lang="en-US" dirty="0"/>
              <a:t>The slides will explain what these competencies mean when the PCP works with their clients on a daily basis. It will help explain </a:t>
            </a:r>
            <a:r>
              <a:rPr lang="en" dirty="0"/>
              <a:t>the technical and foundational competencies of the personal care provider. It will also cover how these competencies integrate into the role of the personal care provider employed by Health PEI. </a:t>
            </a:r>
            <a:endParaRPr dirty="0"/>
          </a:p>
        </p:txBody>
      </p:sp>
      <p:sp>
        <p:nvSpPr>
          <p:cNvPr id="156" name="Google Shape;156;g292b18bbf14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95579f9036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295579f9036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 dirty="0"/>
              <a:t>The next sub competency focuses on maintaining client safety</a:t>
            </a:r>
            <a:endParaRPr dirty="0"/>
          </a:p>
          <a:p>
            <a:pPr marL="457200" lvl="0" indent="-298450" algn="l" rtl="0">
              <a:spcBef>
                <a:spcPts val="0"/>
              </a:spcBef>
              <a:spcAft>
                <a:spcPts val="0"/>
              </a:spcAft>
              <a:buSzPts val="1100"/>
              <a:buChar char="●"/>
            </a:pPr>
            <a:r>
              <a:rPr lang="en" dirty="0"/>
              <a:t>The PCP ensures care and services are given to the correct client (be sure to confirm the client’s identity using </a:t>
            </a:r>
            <a:r>
              <a:rPr lang="en" b="1" dirty="0"/>
              <a:t>2 client identifiers as per Health PEI policy</a:t>
            </a:r>
            <a:r>
              <a:rPr lang="en" dirty="0"/>
              <a:t>)</a:t>
            </a:r>
            <a:endParaRPr dirty="0"/>
          </a:p>
          <a:p>
            <a:pPr marL="914400" lvl="1" indent="-298450" algn="l" rtl="0">
              <a:spcBef>
                <a:spcPts val="0"/>
              </a:spcBef>
              <a:spcAft>
                <a:spcPts val="0"/>
              </a:spcAft>
              <a:buClr>
                <a:schemeClr val="dk1"/>
              </a:buClr>
              <a:buSzPts val="1100"/>
              <a:buChar char="○"/>
            </a:pPr>
            <a:r>
              <a:rPr lang="en" dirty="0">
                <a:solidFill>
                  <a:schemeClr val="dk1"/>
                </a:solidFill>
              </a:rPr>
              <a:t>Correctly identifying the client is very important especially when they share a room (in both </a:t>
            </a:r>
            <a:r>
              <a:rPr lang="en-US" dirty="0">
                <a:solidFill>
                  <a:schemeClr val="dk1"/>
                </a:solidFill>
              </a:rPr>
              <a:t>long-term</a:t>
            </a:r>
            <a:r>
              <a:rPr lang="en" dirty="0">
                <a:solidFill>
                  <a:schemeClr val="dk1"/>
                </a:solidFill>
              </a:rPr>
              <a:t> care and acute care)</a:t>
            </a:r>
            <a:endParaRPr dirty="0"/>
          </a:p>
          <a:p>
            <a:pPr marL="457200" lvl="0" indent="-298450" algn="l" rtl="0">
              <a:spcBef>
                <a:spcPts val="0"/>
              </a:spcBef>
              <a:spcAft>
                <a:spcPts val="0"/>
              </a:spcAft>
              <a:buSzPts val="1100"/>
              <a:buChar char="●"/>
            </a:pPr>
            <a:r>
              <a:rPr lang="en" dirty="0"/>
              <a:t>The PCP reports, records, and responds to safety hazards (ex. A full sharps container, poor lighting, broken electrical cords, ensuring that the bed is at the lowest level, </a:t>
            </a:r>
            <a:r>
              <a:rPr lang="en-US" dirty="0"/>
              <a:t>spills on the floor </a:t>
            </a:r>
            <a:r>
              <a:rPr lang="en-US" dirty="0" err="1"/>
              <a:t>etc</a:t>
            </a:r>
            <a:r>
              <a:rPr lang="en-US" dirty="0"/>
              <a:t>)</a:t>
            </a:r>
            <a:r>
              <a:rPr lang="en" dirty="0"/>
              <a:t> </a:t>
            </a:r>
            <a:endParaRPr dirty="0"/>
          </a:p>
          <a:p>
            <a:pPr marL="914400" lvl="0" indent="-298450" algn="l" rtl="0">
              <a:spcBef>
                <a:spcPts val="0"/>
              </a:spcBef>
              <a:spcAft>
                <a:spcPts val="0"/>
              </a:spcAft>
              <a:buSzPts val="1100"/>
              <a:buChar char="●"/>
            </a:pPr>
            <a:r>
              <a:rPr lang="en" dirty="0"/>
              <a:t>Being aware of environmental safety hazards is just about being aware to your surroundings, and tidy up on the way (</a:t>
            </a:r>
            <a:r>
              <a:rPr lang="en-US" dirty="0"/>
              <a:t>partner in care</a:t>
            </a:r>
            <a:r>
              <a:rPr lang="en" dirty="0"/>
              <a:t>k up linen off floor, move things out of way when ambulating, clean up spills etc.)</a:t>
            </a:r>
            <a:endParaRPr dirty="0"/>
          </a:p>
          <a:p>
            <a:pPr marL="914400" lvl="0" indent="-298450" algn="l" rtl="0">
              <a:spcBef>
                <a:spcPts val="0"/>
              </a:spcBef>
              <a:spcAft>
                <a:spcPts val="0"/>
              </a:spcAft>
              <a:buSzPts val="1100"/>
              <a:buChar char="●"/>
            </a:pPr>
            <a:r>
              <a:rPr lang="en" b="1" dirty="0"/>
              <a:t>Ensures brakes</a:t>
            </a:r>
            <a:r>
              <a:rPr lang="en" dirty="0"/>
              <a:t>  </a:t>
            </a:r>
            <a:r>
              <a:rPr lang="en-US" dirty="0"/>
              <a:t>are working and are </a:t>
            </a:r>
            <a:r>
              <a:rPr lang="en" dirty="0"/>
              <a:t>are on wheelchairs, beds, commodes. </a:t>
            </a:r>
            <a:r>
              <a:rPr lang="en-US" dirty="0"/>
              <a:t>Ensure client is able to use walker and if brakes are on the walker ensure they work. </a:t>
            </a:r>
          </a:p>
          <a:p>
            <a:pPr marL="914400" lvl="0" indent="-298450" algn="l" rtl="0">
              <a:spcBef>
                <a:spcPts val="0"/>
              </a:spcBef>
              <a:spcAft>
                <a:spcPts val="0"/>
              </a:spcAft>
              <a:buSzPts val="1100"/>
              <a:buChar char="●"/>
            </a:pPr>
            <a:r>
              <a:rPr lang="en-US" dirty="0"/>
              <a:t>Any issues report to LPN and RN and document same in clients' record</a:t>
            </a:r>
          </a:p>
          <a:p>
            <a:pPr marL="914400" lvl="0" indent="-298450" algn="l" rtl="0">
              <a:spcBef>
                <a:spcPts val="0"/>
              </a:spcBef>
              <a:spcAft>
                <a:spcPts val="0"/>
              </a:spcAft>
              <a:buSzPts val="1100"/>
              <a:buChar char="●"/>
            </a:pPr>
            <a:r>
              <a:rPr lang="en-US" dirty="0"/>
              <a:t>If equipment fails, please complete a report in the Patient Safety Management System ( Following caring for the client if injured and reporting to LPN/RN)</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95579f9036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295579f9036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 dirty="0"/>
              <a:t>Continuing from last slide…</a:t>
            </a:r>
            <a:endParaRPr dirty="0"/>
          </a:p>
          <a:p>
            <a:pPr marL="457200" lvl="0" indent="-298450" algn="l" rtl="0">
              <a:spcBef>
                <a:spcPts val="0"/>
              </a:spcBef>
              <a:spcAft>
                <a:spcPts val="0"/>
              </a:spcAft>
              <a:buSzPts val="1100"/>
              <a:buChar char="●"/>
            </a:pPr>
            <a:r>
              <a:rPr lang="en" dirty="0"/>
              <a:t>The PCP responds to emergency situations </a:t>
            </a:r>
            <a:r>
              <a:rPr lang="en" dirty="0">
                <a:highlight>
                  <a:srgbClr val="FFFF00"/>
                </a:highlight>
              </a:rPr>
              <a:t>(providing first aid/CPR as necessary,</a:t>
            </a:r>
            <a:r>
              <a:rPr lang="en" dirty="0"/>
              <a:t> following </a:t>
            </a:r>
            <a:r>
              <a:rPr lang="en-US" b="1" dirty="0"/>
              <a:t>W</a:t>
            </a:r>
            <a:r>
              <a:rPr lang="en-US" dirty="0"/>
              <a:t>orkplace </a:t>
            </a:r>
            <a:r>
              <a:rPr lang="en-US" b="1" dirty="0"/>
              <a:t>H</a:t>
            </a:r>
            <a:r>
              <a:rPr lang="en-US" dirty="0"/>
              <a:t>azardous </a:t>
            </a:r>
            <a:r>
              <a:rPr lang="en-US" b="1" dirty="0"/>
              <a:t>M</a:t>
            </a:r>
            <a:r>
              <a:rPr lang="en-US" dirty="0"/>
              <a:t>aterials </a:t>
            </a:r>
            <a:r>
              <a:rPr lang="en-US" b="1" dirty="0"/>
              <a:t>I</a:t>
            </a:r>
            <a:r>
              <a:rPr lang="en-US" dirty="0"/>
              <a:t>nformation </a:t>
            </a:r>
            <a:r>
              <a:rPr lang="en-US" b="1" dirty="0"/>
              <a:t>S</a:t>
            </a:r>
            <a:r>
              <a:rPr lang="en-US" dirty="0"/>
              <a:t>ystem (</a:t>
            </a:r>
            <a:r>
              <a:rPr lang="en" dirty="0"/>
              <a:t>WHMIS) </a:t>
            </a:r>
            <a:r>
              <a:rPr lang="en-US" dirty="0"/>
              <a:t>rules</a:t>
            </a:r>
            <a:r>
              <a:rPr lang="en" dirty="0"/>
              <a:t> when using chemicals)</a:t>
            </a:r>
            <a:endParaRPr dirty="0"/>
          </a:p>
          <a:p>
            <a:pPr marL="914400" lvl="1" indent="-298450" algn="l" rtl="0">
              <a:spcBef>
                <a:spcPts val="0"/>
              </a:spcBef>
              <a:spcAft>
                <a:spcPts val="0"/>
              </a:spcAft>
              <a:buClr>
                <a:schemeClr val="dk1"/>
              </a:buClr>
              <a:buSzPts val="1100"/>
              <a:buChar char="○"/>
            </a:pPr>
            <a:r>
              <a:rPr lang="en" dirty="0">
                <a:solidFill>
                  <a:schemeClr val="dk1"/>
                </a:solidFill>
              </a:rPr>
              <a:t>If there is an emergency, alert your supervisor immediately and stay with the client. In rooms there may be special functions with the call bells to allow others to know there is an emergency such as pulling cord out of wall. Please become familiar with these at your facility. </a:t>
            </a:r>
            <a:endParaRPr dirty="0"/>
          </a:p>
          <a:p>
            <a:pPr marL="457200" lvl="0" indent="-298450" algn="l" rtl="0">
              <a:spcBef>
                <a:spcPts val="0"/>
              </a:spcBef>
              <a:spcAft>
                <a:spcPts val="0"/>
              </a:spcAft>
              <a:buSzPts val="1100"/>
              <a:buChar char="●"/>
            </a:pPr>
            <a:r>
              <a:rPr lang="en" dirty="0"/>
              <a:t>The PCP ensures devices to call for assistance are within reach (such as call bells or phones) </a:t>
            </a:r>
            <a:endParaRPr dirty="0"/>
          </a:p>
          <a:p>
            <a:pPr marL="914400" lvl="1" indent="-298450" algn="l" rtl="0">
              <a:spcBef>
                <a:spcPts val="0"/>
              </a:spcBef>
              <a:spcAft>
                <a:spcPts val="0"/>
              </a:spcAft>
              <a:buClr>
                <a:schemeClr val="dk1"/>
              </a:buClr>
              <a:buSzPts val="1100"/>
              <a:buChar char="○"/>
            </a:pPr>
            <a:r>
              <a:rPr lang="en" dirty="0">
                <a:solidFill>
                  <a:schemeClr val="dk1"/>
                </a:solidFill>
              </a:rPr>
              <a:t>ALWAYS make sure client has call bell in reach before leaving their space</a:t>
            </a:r>
            <a:endParaRPr dirty="0"/>
          </a:p>
          <a:p>
            <a:pPr marL="457200" lvl="0" indent="-298450" algn="l" rtl="0">
              <a:spcBef>
                <a:spcPts val="0"/>
              </a:spcBef>
              <a:spcAft>
                <a:spcPts val="0"/>
              </a:spcAft>
              <a:buSzPts val="1100"/>
              <a:buChar char="●"/>
            </a:pPr>
            <a:r>
              <a:rPr lang="en" dirty="0"/>
              <a:t>The PCP adheres to occupational health and safety guidelines</a:t>
            </a:r>
            <a:endParaRPr dirty="0"/>
          </a:p>
          <a:p>
            <a:pPr marL="914400" lvl="1" indent="-298450" algn="l" rtl="0">
              <a:spcBef>
                <a:spcPts val="0"/>
              </a:spcBef>
              <a:spcAft>
                <a:spcPts val="0"/>
              </a:spcAft>
              <a:buSzPts val="1100"/>
              <a:buChar char="○"/>
            </a:pPr>
            <a:r>
              <a:rPr lang="en" dirty="0"/>
              <a:t>Be aware of which clients are at risks such as fall risk or on a safety check. There may be signs outside or within the client’s room, </a:t>
            </a:r>
            <a:r>
              <a:rPr lang="en-US" dirty="0"/>
              <a:t>notes on White Boards, </a:t>
            </a:r>
            <a:r>
              <a:rPr lang="en" dirty="0"/>
              <a:t> indicating any risk factors. </a:t>
            </a:r>
          </a:p>
          <a:p>
            <a:pPr marL="914400" lvl="1" indent="-298450" algn="l" rtl="0">
              <a:spcBef>
                <a:spcPts val="0"/>
              </a:spcBef>
              <a:spcAft>
                <a:spcPts val="0"/>
              </a:spcAft>
              <a:buSzPts val="1100"/>
              <a:buChar char="○"/>
            </a:pPr>
            <a:r>
              <a:rPr lang="en" dirty="0"/>
              <a:t>Always ensure brakes are on be</a:t>
            </a:r>
            <a:r>
              <a:rPr lang="en-US" dirty="0"/>
              <a:t>ds, commodes </a:t>
            </a:r>
            <a:r>
              <a:rPr lang="en-US" dirty="0" err="1"/>
              <a:t>etc</a:t>
            </a:r>
            <a:r>
              <a:rPr lang="en-US" dirty="0"/>
              <a:t> before leaving a client alone. </a:t>
            </a:r>
            <a:endParaRPr lang="en" dirty="0"/>
          </a:p>
          <a:p>
            <a:pPr marL="615950" lvl="1" indent="0" algn="l" rtl="0">
              <a:spcBef>
                <a:spcPts val="0"/>
              </a:spcBef>
              <a:spcAft>
                <a:spcPts val="0"/>
              </a:spcAft>
              <a:buSzPts val="1100"/>
              <a:buNone/>
            </a:pPr>
            <a:endParaRPr dirty="0"/>
          </a:p>
          <a:p>
            <a:pPr marL="45720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95579f9036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295579f9036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 dirty="0"/>
              <a:t>The following sub competency focuses on reporting suspected situations of abuse and/or neglect. </a:t>
            </a:r>
            <a:endParaRPr dirty="0"/>
          </a:p>
          <a:p>
            <a:pPr marL="457200" lvl="0" indent="-298450" algn="l" rtl="0">
              <a:spcBef>
                <a:spcPts val="0"/>
              </a:spcBef>
              <a:spcAft>
                <a:spcPts val="0"/>
              </a:spcAft>
              <a:buSzPts val="1100"/>
              <a:buChar char="●"/>
            </a:pPr>
            <a:r>
              <a:rPr lang="en" dirty="0"/>
              <a:t>The PCP reports and records suspects or witnessed abuse and or neglect (in any form: physical, emotional, mental, sexual, or financial)</a:t>
            </a:r>
            <a:endParaRPr dirty="0"/>
          </a:p>
          <a:p>
            <a:pPr marL="914400" lvl="1" indent="-298450" algn="l" rtl="0">
              <a:spcBef>
                <a:spcPts val="0"/>
              </a:spcBef>
              <a:spcAft>
                <a:spcPts val="0"/>
              </a:spcAft>
              <a:buSzPts val="1100"/>
              <a:buChar char="○"/>
            </a:pPr>
            <a:r>
              <a:rPr lang="en" dirty="0"/>
              <a:t>If you suspect or witness neglect or abuse of any sort it is your </a:t>
            </a:r>
            <a:r>
              <a:rPr lang="en" b="1" u="sng" dirty="0"/>
              <a:t>legal duty </a:t>
            </a:r>
            <a:r>
              <a:rPr lang="en" dirty="0"/>
              <a:t>to report and record this information! </a:t>
            </a:r>
          </a:p>
          <a:p>
            <a:pPr marL="1371600" lvl="2" indent="-298450" algn="l" rtl="0">
              <a:spcBef>
                <a:spcPts val="0"/>
              </a:spcBef>
              <a:spcAft>
                <a:spcPts val="0"/>
              </a:spcAft>
              <a:buSzPts val="1100"/>
              <a:buChar char="○"/>
            </a:pPr>
            <a:r>
              <a:rPr lang="en-US" dirty="0"/>
              <a:t>https://www.princeedwardisland.ca/sites/default/files/legislation/A-05-Adult%20Protection%20Act.pdf</a:t>
            </a:r>
            <a:endParaRPr dirty="0"/>
          </a:p>
          <a:p>
            <a:pPr marL="457200" lvl="0" indent="-298450" algn="l" rtl="0">
              <a:spcBef>
                <a:spcPts val="0"/>
              </a:spcBef>
              <a:spcAft>
                <a:spcPts val="0"/>
              </a:spcAft>
              <a:buSzPts val="1100"/>
              <a:buChar char="●"/>
            </a:pPr>
            <a:r>
              <a:rPr lang="en" dirty="0"/>
              <a:t>The PCP adheres to the legislation regulations and agency policies related to documentation and reporting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highlight>
                <a:srgbClr val="FFFF00"/>
              </a:highlight>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95579f9036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295579f9036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 dirty="0"/>
              <a:t>The following sub competency focuses on maintaining personal safety, as well as safety of team members </a:t>
            </a:r>
            <a:endParaRPr dirty="0"/>
          </a:p>
          <a:p>
            <a:pPr marL="457200" lvl="0" indent="-298450" algn="l" rtl="0">
              <a:spcBef>
                <a:spcPts val="0"/>
              </a:spcBef>
              <a:spcAft>
                <a:spcPts val="0"/>
              </a:spcAft>
              <a:buSzPts val="1100"/>
              <a:buChar char="●"/>
            </a:pPr>
            <a:r>
              <a:rPr lang="en" dirty="0"/>
              <a:t>The PCP practices proper body mechanics (such as during </a:t>
            </a:r>
            <a:r>
              <a:rPr lang="en-US" dirty="0"/>
              <a:t>client </a:t>
            </a:r>
            <a:r>
              <a:rPr lang="en" dirty="0"/>
              <a:t> lifts and transfer) </a:t>
            </a:r>
            <a:endParaRPr dirty="0"/>
          </a:p>
          <a:p>
            <a:pPr marL="914400" lvl="1" indent="-298450" algn="l" rtl="0">
              <a:spcBef>
                <a:spcPts val="0"/>
              </a:spcBef>
              <a:spcAft>
                <a:spcPts val="0"/>
              </a:spcAft>
              <a:buClr>
                <a:schemeClr val="dk1"/>
              </a:buClr>
              <a:buSzPts val="1100"/>
              <a:buChar char="○"/>
            </a:pPr>
            <a:r>
              <a:rPr lang="en" dirty="0">
                <a:solidFill>
                  <a:schemeClr val="dk1"/>
                </a:solidFill>
              </a:rPr>
              <a:t>Ensure  </a:t>
            </a:r>
            <a:r>
              <a:rPr lang="en-US" dirty="0">
                <a:solidFill>
                  <a:schemeClr val="dk1"/>
                </a:solidFill>
              </a:rPr>
              <a:t>Transfer, Lifting Repositioning (</a:t>
            </a:r>
            <a:r>
              <a:rPr lang="en" dirty="0">
                <a:solidFill>
                  <a:schemeClr val="dk1"/>
                </a:solidFill>
              </a:rPr>
              <a:t>TLR)  training is up to date, and that the PCP is using proper technique, body mechanics, and aids such as lifts and gait belts when transferring or mobilizing the client </a:t>
            </a:r>
            <a:endParaRPr dirty="0"/>
          </a:p>
          <a:p>
            <a:pPr marL="457200" lvl="0" indent="-298450" algn="l" rtl="0">
              <a:spcBef>
                <a:spcPts val="0"/>
              </a:spcBef>
              <a:spcAft>
                <a:spcPts val="0"/>
              </a:spcAft>
              <a:buSzPts val="1100"/>
              <a:buChar char="●"/>
            </a:pPr>
            <a:r>
              <a:rPr lang="en" dirty="0"/>
              <a:t>The PCP observes, acts on, reports, and records occupational health and safety hazards (such as wet floors, cords across the floor, poor lighting, use of brakes on beds, commodes, wheelchairs, etc) </a:t>
            </a:r>
            <a:endParaRPr dirty="0"/>
          </a:p>
          <a:p>
            <a:pPr marL="457200" lvl="0" indent="-298450" algn="l" rtl="0">
              <a:spcBef>
                <a:spcPts val="0"/>
              </a:spcBef>
              <a:spcAft>
                <a:spcPts val="0"/>
              </a:spcAft>
              <a:buSzPts val="1100"/>
              <a:buChar char="●"/>
            </a:pPr>
            <a:r>
              <a:rPr lang="en" dirty="0"/>
              <a:t>The PCP identifies, reports, and responds to dangerous work situations (such as a fire) </a:t>
            </a:r>
            <a:endParaRPr dirty="0"/>
          </a:p>
          <a:p>
            <a:pPr marL="457200" lvl="0" indent="-298450" algn="l" rtl="0">
              <a:spcBef>
                <a:spcPts val="0"/>
              </a:spcBef>
              <a:spcAft>
                <a:spcPts val="0"/>
              </a:spcAft>
              <a:buSzPts val="1100"/>
              <a:buChar char="●"/>
            </a:pPr>
            <a:r>
              <a:rPr lang="en" dirty="0"/>
              <a:t>The PCP reports bullying and harassment, including abuse from co-workers, clients, families, and </a:t>
            </a:r>
            <a:r>
              <a:rPr lang="en-US" dirty="0"/>
              <a:t>partners in care</a:t>
            </a:r>
            <a:r>
              <a:rPr lang="en" dirty="0"/>
              <a:t>.</a:t>
            </a:r>
            <a:endParaRPr dirty="0"/>
          </a:p>
          <a:p>
            <a:pPr marL="914400" lvl="0" indent="-298450" algn="l" rtl="0">
              <a:spcBef>
                <a:spcPts val="0"/>
              </a:spcBef>
              <a:spcAft>
                <a:spcPts val="0"/>
              </a:spcAft>
              <a:buSzPts val="1100"/>
              <a:buChar char="●"/>
            </a:pPr>
            <a:r>
              <a:rPr lang="en" dirty="0"/>
              <a:t>Bullying and harassment in the workplace is not acceptable and not tolerated, if there is any bullying experienced or witnessed, please inform a supervisor, so it can be appropriately resolved. Bullying in a workplace can involve coworkers, clients, partner in care, and other members of the healthcare team</a:t>
            </a:r>
            <a:r>
              <a:rPr lang="en" b="1" u="sng" dirty="0"/>
              <a:t>. </a:t>
            </a:r>
            <a:r>
              <a:rPr lang="en" b="1" u="sng" dirty="0">
                <a:solidFill>
                  <a:srgbClr val="FF0000"/>
                </a:solidFill>
                <a:highlight>
                  <a:srgbClr val="FFFF00"/>
                </a:highlight>
              </a:rPr>
              <a:t>(can bullying be reported in PSMS?) </a:t>
            </a:r>
            <a:endParaRPr b="1" u="sng" dirty="0">
              <a:solidFill>
                <a:srgbClr val="FF0000"/>
              </a:solidFill>
              <a:highlight>
                <a:srgbClr val="FFFF00"/>
              </a:highlight>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95579f9036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295579f9036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 dirty="0"/>
              <a:t>The following sub competency focuses on applying infection prevention and control practices throughout your work as a PCP. </a:t>
            </a:r>
            <a:endParaRPr dirty="0"/>
          </a:p>
          <a:p>
            <a:pPr marL="457200" lvl="0" indent="-298450" algn="l" rtl="0">
              <a:spcBef>
                <a:spcPts val="0"/>
              </a:spcBef>
              <a:spcAft>
                <a:spcPts val="0"/>
              </a:spcAft>
              <a:buSzPts val="1100"/>
              <a:buChar char="●"/>
            </a:pPr>
            <a:r>
              <a:rPr lang="en" dirty="0"/>
              <a:t>The PCP adheres to Health PEI infection prevention and control policies </a:t>
            </a:r>
            <a:endParaRPr dirty="0"/>
          </a:p>
          <a:p>
            <a:pPr marL="457200" lvl="0" indent="-298450" algn="l" rtl="0">
              <a:spcBef>
                <a:spcPts val="0"/>
              </a:spcBef>
              <a:spcAft>
                <a:spcPts val="0"/>
              </a:spcAft>
              <a:buSzPts val="1100"/>
              <a:buChar char="●"/>
            </a:pPr>
            <a:r>
              <a:rPr lang="en" dirty="0"/>
              <a:t>The PCP practices standard techniques for hand hygiene </a:t>
            </a:r>
            <a:endParaRPr dirty="0"/>
          </a:p>
          <a:p>
            <a:pPr marL="914400" lvl="1" indent="-298450" algn="l" rtl="0">
              <a:spcBef>
                <a:spcPts val="0"/>
              </a:spcBef>
              <a:spcAft>
                <a:spcPts val="0"/>
              </a:spcAft>
              <a:buClr>
                <a:schemeClr val="dk1"/>
              </a:buClr>
              <a:buSzPts val="1100"/>
              <a:buChar char="○"/>
            </a:pPr>
            <a:r>
              <a:rPr lang="en" dirty="0">
                <a:solidFill>
                  <a:schemeClr val="dk1"/>
                </a:solidFill>
              </a:rPr>
              <a:t>Hand hygiene plays an important role in infection prevention and control. Hand hygiene is performed between clients, and before and after carrying out tasks.</a:t>
            </a:r>
            <a:endParaRPr dirty="0"/>
          </a:p>
          <a:p>
            <a:pPr marL="914400" lvl="1" indent="-298450" algn="l" rtl="0">
              <a:spcBef>
                <a:spcPts val="0"/>
              </a:spcBef>
              <a:spcAft>
                <a:spcPts val="0"/>
              </a:spcAft>
              <a:buClr>
                <a:schemeClr val="dk1"/>
              </a:buClr>
              <a:buSzPts val="1100"/>
              <a:buChar char="○"/>
            </a:pPr>
            <a:r>
              <a:rPr lang="en" b="1" dirty="0">
                <a:solidFill>
                  <a:schemeClr val="dk1"/>
                </a:solidFill>
              </a:rPr>
              <a:t>Please complete Health PEI’s hand </a:t>
            </a:r>
            <a:r>
              <a:rPr lang="en-US" b="1" dirty="0">
                <a:solidFill>
                  <a:schemeClr val="dk1"/>
                </a:solidFill>
              </a:rPr>
              <a:t>hygiene</a:t>
            </a:r>
            <a:r>
              <a:rPr lang="en" b="1" dirty="0">
                <a:solidFill>
                  <a:schemeClr val="dk1"/>
                </a:solidFill>
              </a:rPr>
              <a:t> module and adhere to the 4 moments of hand hygiene:</a:t>
            </a:r>
            <a:endParaRPr b="1" dirty="0">
              <a:solidFill>
                <a:schemeClr val="dk1"/>
              </a:solidFill>
            </a:endParaRPr>
          </a:p>
          <a:p>
            <a:pPr marL="1371600" lvl="2" indent="-298450" algn="l" rtl="0">
              <a:spcBef>
                <a:spcPts val="0"/>
              </a:spcBef>
              <a:spcAft>
                <a:spcPts val="0"/>
              </a:spcAft>
              <a:buClr>
                <a:schemeClr val="dk1"/>
              </a:buClr>
              <a:buSzPts val="1100"/>
              <a:buChar char="■"/>
            </a:pPr>
            <a:r>
              <a:rPr lang="en" dirty="0">
                <a:solidFill>
                  <a:schemeClr val="dk1"/>
                </a:solidFill>
              </a:rPr>
              <a:t>1) Before initial contact with client (entering the door)</a:t>
            </a:r>
            <a:endParaRPr dirty="0">
              <a:solidFill>
                <a:schemeClr val="dk1"/>
              </a:solidFill>
            </a:endParaRPr>
          </a:p>
          <a:p>
            <a:pPr marL="1371600" lvl="2" indent="-298450" algn="l" rtl="0">
              <a:spcBef>
                <a:spcPts val="0"/>
              </a:spcBef>
              <a:spcAft>
                <a:spcPts val="0"/>
              </a:spcAft>
              <a:buClr>
                <a:schemeClr val="dk1"/>
              </a:buClr>
              <a:buSzPts val="1100"/>
              <a:buChar char="■"/>
            </a:pPr>
            <a:r>
              <a:rPr lang="en" dirty="0">
                <a:solidFill>
                  <a:schemeClr val="dk1"/>
                </a:solidFill>
              </a:rPr>
              <a:t>2) Before aseptic procedure </a:t>
            </a:r>
            <a:endParaRPr dirty="0">
              <a:solidFill>
                <a:schemeClr val="dk1"/>
              </a:solidFill>
            </a:endParaRPr>
          </a:p>
          <a:p>
            <a:pPr marL="1371600" lvl="2" indent="-298450" algn="l" rtl="0">
              <a:spcBef>
                <a:spcPts val="0"/>
              </a:spcBef>
              <a:spcAft>
                <a:spcPts val="0"/>
              </a:spcAft>
              <a:buClr>
                <a:schemeClr val="dk1"/>
              </a:buClr>
              <a:buSzPts val="1100"/>
              <a:buChar char="■"/>
            </a:pPr>
            <a:r>
              <a:rPr lang="en" dirty="0">
                <a:solidFill>
                  <a:schemeClr val="dk1"/>
                </a:solidFill>
              </a:rPr>
              <a:t>3) After body fluid exposure risk (e.g., emptying a catheter bag)</a:t>
            </a:r>
            <a:endParaRPr dirty="0">
              <a:solidFill>
                <a:schemeClr val="dk1"/>
              </a:solidFill>
            </a:endParaRPr>
          </a:p>
          <a:p>
            <a:pPr marL="1371600" lvl="2" indent="-298450" algn="l" rtl="0">
              <a:spcBef>
                <a:spcPts val="0"/>
              </a:spcBef>
              <a:spcAft>
                <a:spcPts val="0"/>
              </a:spcAft>
              <a:buClr>
                <a:schemeClr val="dk1"/>
              </a:buClr>
              <a:buSzPts val="1100"/>
              <a:buChar char="■"/>
            </a:pPr>
            <a:r>
              <a:rPr lang="en" dirty="0">
                <a:solidFill>
                  <a:schemeClr val="dk1"/>
                </a:solidFill>
              </a:rPr>
              <a:t>4) After client contact (on the way out the door)</a:t>
            </a:r>
            <a:endParaRPr dirty="0"/>
          </a:p>
          <a:p>
            <a:pPr marL="457200" lvl="0" indent="-298450" algn="l" rtl="0">
              <a:spcBef>
                <a:spcPts val="0"/>
              </a:spcBef>
              <a:spcAft>
                <a:spcPts val="0"/>
              </a:spcAft>
              <a:buSzPts val="1100"/>
              <a:buChar char="●"/>
            </a:pPr>
            <a:r>
              <a:rPr lang="en" dirty="0"/>
              <a:t>The PCP selects appropriate personal protective equipment (PPE)</a:t>
            </a:r>
            <a:endParaRPr dirty="0"/>
          </a:p>
          <a:p>
            <a:pPr marL="914400" lvl="0" indent="-298450" algn="l" rtl="0">
              <a:spcBef>
                <a:spcPts val="0"/>
              </a:spcBef>
              <a:spcAft>
                <a:spcPts val="0"/>
              </a:spcAft>
              <a:buSzPts val="1100"/>
              <a:buChar char="●"/>
            </a:pPr>
            <a:r>
              <a:rPr lang="en" dirty="0"/>
              <a:t>Please familiarize yourself with isolation precautions (contact, airborne, droplet) and understand which PPE is needed for each</a:t>
            </a:r>
            <a:endParaRPr dirty="0"/>
          </a:p>
          <a:p>
            <a:pPr marL="914400" lvl="0" indent="-298450" algn="l" rtl="0">
              <a:spcBef>
                <a:spcPts val="0"/>
              </a:spcBef>
              <a:spcAft>
                <a:spcPts val="0"/>
              </a:spcAft>
              <a:buSzPts val="1100"/>
              <a:buChar char="●"/>
            </a:pPr>
            <a:r>
              <a:rPr lang="en" dirty="0"/>
              <a:t>Always use gloves when </a:t>
            </a:r>
            <a:r>
              <a:rPr lang="en-US" dirty="0"/>
              <a:t>delivering care to client</a:t>
            </a:r>
            <a:endParaRPr dirty="0"/>
          </a:p>
          <a:p>
            <a:pPr marL="914400" lvl="0" indent="-298450" algn="l" rtl="0">
              <a:spcBef>
                <a:spcPts val="0"/>
              </a:spcBef>
              <a:spcAft>
                <a:spcPts val="0"/>
              </a:spcAft>
              <a:buSzPts val="1100"/>
              <a:buChar char="●"/>
            </a:pPr>
            <a:r>
              <a:rPr lang="en" dirty="0"/>
              <a:t>The type of PPE will depend on the client’s condition and isolation precautions. PPE may include gloves, surgical mask, N95 respirator, gown, face shield, and goggles. </a:t>
            </a:r>
          </a:p>
          <a:p>
            <a:pPr marL="914400" lvl="0" indent="-298450" algn="l" rtl="0">
              <a:spcBef>
                <a:spcPts val="0"/>
              </a:spcBef>
              <a:spcAft>
                <a:spcPts val="0"/>
              </a:spcAft>
              <a:buSzPts val="1100"/>
              <a:buChar char="●"/>
            </a:pPr>
            <a:r>
              <a:rPr lang="en" dirty="0"/>
              <a:t>The infection contr</a:t>
            </a:r>
            <a:r>
              <a:rPr lang="en-US" dirty="0" err="1"/>
              <a:t>ol</a:t>
            </a:r>
            <a:r>
              <a:rPr lang="en-US" dirty="0"/>
              <a:t> nurse is an excellent resource. If unsure of what precautions are needed confirm with LPN/RN team members</a:t>
            </a: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These are the 4 moments for Hand Hygiene that every health care provider/team member  is expected to carry out prior to and following client contact.</a:t>
            </a:r>
          </a:p>
          <a:p>
            <a:endParaRPr lang="en-US" dirty="0"/>
          </a:p>
          <a:p>
            <a:r>
              <a:rPr lang="en-US" dirty="0"/>
              <a:t>One: Before initial client/client environment contact.</a:t>
            </a:r>
          </a:p>
          <a:p>
            <a:r>
              <a:rPr lang="en-US" dirty="0"/>
              <a:t>Two: Before aseptic procedure.</a:t>
            </a:r>
          </a:p>
          <a:p>
            <a:r>
              <a:rPr lang="en-US" dirty="0"/>
              <a:t>Three: After body fluid exposure risk.</a:t>
            </a:r>
          </a:p>
          <a:p>
            <a:r>
              <a:rPr lang="en-US" dirty="0"/>
              <a:t>Four: After client/client environment contact.</a:t>
            </a:r>
          </a:p>
        </p:txBody>
      </p:sp>
    </p:spTree>
    <p:extLst>
      <p:ext uri="{BB962C8B-B14F-4D97-AF65-F5344CB8AC3E}">
        <p14:creationId xmlns:p14="http://schemas.microsoft.com/office/powerpoint/2010/main" val="16317169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95579f9036_0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295579f9036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b="1" dirty="0">
              <a:solidFill>
                <a:schemeClr val="dk1"/>
              </a:solidFill>
            </a:endParaRPr>
          </a:p>
          <a:p>
            <a:pPr marL="0" lvl="0" indent="0" algn="l" rtl="0">
              <a:lnSpc>
                <a:spcPct val="100000"/>
              </a:lnSpc>
              <a:spcBef>
                <a:spcPts val="0"/>
              </a:spcBef>
              <a:spcAft>
                <a:spcPts val="0"/>
              </a:spcAft>
              <a:buNone/>
            </a:pPr>
            <a:r>
              <a:rPr lang="en" dirty="0">
                <a:solidFill>
                  <a:schemeClr val="dk1"/>
                </a:solidFill>
              </a:rPr>
              <a:t>Continued from last slide…</a:t>
            </a:r>
          </a:p>
          <a:p>
            <a:pPr marL="0" lvl="0" indent="0" algn="l" rtl="0">
              <a:lnSpc>
                <a:spcPct val="100000"/>
              </a:lnSpc>
              <a:spcBef>
                <a:spcPts val="0"/>
              </a:spcBef>
              <a:spcAft>
                <a:spcPts val="0"/>
              </a:spcAft>
              <a:buNone/>
            </a:pPr>
            <a:r>
              <a:rPr lang="en" dirty="0">
                <a:solidFill>
                  <a:schemeClr val="dk1"/>
                </a:solidFill>
              </a:rPr>
              <a:t>Donning and doffing is education that is </a:t>
            </a:r>
            <a:r>
              <a:rPr lang="en-US" dirty="0">
                <a:solidFill>
                  <a:schemeClr val="dk1"/>
                </a:solidFill>
              </a:rPr>
              <a:t>provided when the PCP starts working with Health PEI if they are not familiar with it from training / previous work experience. (Discuss with Resource Nurse, Clinical Nurse Educator at work site) </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The PCP dons and doffs personal protective equipment </a:t>
            </a:r>
            <a:endParaRPr dirty="0">
              <a:solidFill>
                <a:schemeClr val="dk1"/>
              </a:solidFill>
            </a:endParaRPr>
          </a:p>
          <a:p>
            <a:pPr marL="914400" lvl="1" indent="-298450" algn="l" rtl="0">
              <a:lnSpc>
                <a:spcPct val="100000"/>
              </a:lnSpc>
              <a:spcBef>
                <a:spcPts val="0"/>
              </a:spcBef>
              <a:spcAft>
                <a:spcPts val="0"/>
              </a:spcAft>
              <a:buClr>
                <a:schemeClr val="dk1"/>
              </a:buClr>
              <a:buSzPts val="1100"/>
              <a:buChar char="○"/>
            </a:pPr>
            <a:r>
              <a:rPr lang="en" b="1" dirty="0">
                <a:solidFill>
                  <a:schemeClr val="dk1"/>
                </a:solidFill>
              </a:rPr>
              <a:t>Don is to </a:t>
            </a:r>
            <a:r>
              <a:rPr lang="en" sz="1400" b="1" dirty="0">
                <a:solidFill>
                  <a:schemeClr val="dk1"/>
                </a:solidFill>
              </a:rPr>
              <a:t>“put on” </a:t>
            </a:r>
            <a:r>
              <a:rPr lang="en" b="1" dirty="0">
                <a:solidFill>
                  <a:schemeClr val="dk1"/>
                </a:solidFill>
              </a:rPr>
              <a:t>and doff is to “take off”. Used for to don and doff PPE</a:t>
            </a:r>
            <a:endParaRPr b="1" dirty="0">
              <a:solidFill>
                <a:schemeClr val="dk1"/>
              </a:solidFill>
            </a:endParaRPr>
          </a:p>
          <a:p>
            <a:pPr marL="914400" lvl="1" indent="-298450" algn="l" rtl="0">
              <a:lnSpc>
                <a:spcPct val="100000"/>
              </a:lnSpc>
              <a:spcBef>
                <a:spcPts val="0"/>
              </a:spcBef>
              <a:spcAft>
                <a:spcPts val="0"/>
              </a:spcAft>
              <a:buClr>
                <a:schemeClr val="dk1"/>
              </a:buClr>
              <a:buSzPts val="1100"/>
              <a:buChar char="○"/>
            </a:pPr>
            <a:r>
              <a:rPr lang="en" dirty="0">
                <a:solidFill>
                  <a:schemeClr val="dk1"/>
                </a:solidFill>
              </a:rPr>
              <a:t>Always change PPE between clients, even if the clients have the same condition (for example, COVID)</a:t>
            </a:r>
            <a:endParaRPr dirty="0">
              <a:solidFill>
                <a:schemeClr val="dk1"/>
              </a:solidFill>
            </a:endParaRPr>
          </a:p>
          <a:p>
            <a:pPr marL="457200" lvl="0" indent="-298450" algn="l" rtl="0">
              <a:lnSpc>
                <a:spcPct val="100000"/>
              </a:lnSpc>
              <a:spcBef>
                <a:spcPts val="0"/>
              </a:spcBef>
              <a:spcAft>
                <a:spcPts val="0"/>
              </a:spcAft>
              <a:buSzPts val="1100"/>
              <a:buChar char="●"/>
            </a:pPr>
            <a:r>
              <a:rPr lang="en" dirty="0"/>
              <a:t>The PCP practices safe food handling practices (ex. Food storage, reheating food) </a:t>
            </a:r>
            <a:endParaRPr dirty="0"/>
          </a:p>
          <a:p>
            <a:pPr marL="914400" lvl="1" indent="-298450" algn="l" rtl="0">
              <a:lnSpc>
                <a:spcPct val="100000"/>
              </a:lnSpc>
              <a:spcBef>
                <a:spcPts val="0"/>
              </a:spcBef>
              <a:spcAft>
                <a:spcPts val="0"/>
              </a:spcAft>
              <a:buSzPts val="1100"/>
              <a:buChar char="○"/>
            </a:pPr>
            <a:r>
              <a:rPr lang="en" dirty="0"/>
              <a:t>Ensure to safely handle food, which includes washing food, washing fruits and vegetables, proper storage of food, and proper reheating practices. </a:t>
            </a:r>
          </a:p>
          <a:p>
            <a:pPr marL="1371600" lvl="2" indent="-298450" algn="l" rtl="0">
              <a:lnSpc>
                <a:spcPct val="100000"/>
              </a:lnSpc>
              <a:spcBef>
                <a:spcPts val="0"/>
              </a:spcBef>
              <a:spcAft>
                <a:spcPts val="0"/>
              </a:spcAft>
              <a:buSzPts val="1100"/>
              <a:buChar char="○"/>
            </a:pPr>
            <a:r>
              <a:rPr lang="en" dirty="0"/>
              <a:t>Check temperature of food before feeding to client, ensure that the food is not too hot as to burn the patient.</a:t>
            </a:r>
          </a:p>
          <a:p>
            <a:pPr marL="1371600" lvl="2" indent="-298450" algn="l" rtl="0">
              <a:lnSpc>
                <a:spcPct val="100000"/>
              </a:lnSpc>
              <a:spcBef>
                <a:spcPts val="0"/>
              </a:spcBef>
              <a:spcAft>
                <a:spcPts val="0"/>
              </a:spcAft>
              <a:buSzPts val="1100"/>
              <a:buChar char="○"/>
            </a:pPr>
            <a:r>
              <a:rPr lang="en" dirty="0"/>
              <a:t>Check temperature of </a:t>
            </a:r>
            <a:r>
              <a:rPr lang="en-US" dirty="0"/>
              <a:t>fluids </a:t>
            </a:r>
            <a:r>
              <a:rPr lang="en" dirty="0"/>
              <a:t>before </a:t>
            </a:r>
            <a:r>
              <a:rPr lang="en-US" dirty="0"/>
              <a:t>delivering</a:t>
            </a:r>
            <a:r>
              <a:rPr lang="en" dirty="0"/>
              <a:t> to client, ensure that the </a:t>
            </a:r>
            <a:r>
              <a:rPr lang="en-US" dirty="0"/>
              <a:t>fluid (tea/coffee/water </a:t>
            </a:r>
            <a:r>
              <a:rPr lang="en-US" dirty="0" err="1"/>
              <a:t>etc</a:t>
            </a:r>
            <a:r>
              <a:rPr lang="en-US" dirty="0"/>
              <a:t>) </a:t>
            </a:r>
            <a:r>
              <a:rPr lang="en" dirty="0"/>
              <a:t>is not too hot as to burn the patient</a:t>
            </a:r>
            <a:endParaRPr lang="en-US" dirty="0"/>
          </a:p>
          <a:p>
            <a:pPr marL="457200" lvl="0" indent="-298450" algn="l" rtl="0">
              <a:lnSpc>
                <a:spcPct val="100000"/>
              </a:lnSpc>
              <a:spcBef>
                <a:spcPts val="0"/>
              </a:spcBef>
              <a:spcAft>
                <a:spcPts val="0"/>
              </a:spcAft>
              <a:buSzPts val="1100"/>
              <a:buChar char="○"/>
            </a:pPr>
            <a:r>
              <a:rPr lang="en" dirty="0"/>
              <a:t>The PCP completes safe disposal of soiled and hazardous materials </a:t>
            </a:r>
            <a:endParaRPr dirty="0"/>
          </a:p>
          <a:p>
            <a:pPr marL="914400" lvl="1" indent="-298450" algn="l" rtl="0">
              <a:spcBef>
                <a:spcPts val="0"/>
              </a:spcBef>
              <a:spcAft>
                <a:spcPts val="0"/>
              </a:spcAft>
              <a:buSzPts val="1100"/>
              <a:buChar char="○"/>
            </a:pPr>
            <a:r>
              <a:rPr lang="en" dirty="0"/>
              <a:t>Ensure soiled material is placed in the correct garbage and removed from room, for instance, any wipes that are not flushable to be removed from room in garbage immediately. Ensure any bodily fluid be placed in the proper garbage, for example some places have specific bags for bodily fluids. </a:t>
            </a:r>
            <a:endParaRPr dirty="0"/>
          </a:p>
          <a:p>
            <a:pPr marL="914400" lvl="1" indent="-298450" algn="l" rtl="0">
              <a:spcBef>
                <a:spcPts val="0"/>
              </a:spcBef>
              <a:spcAft>
                <a:spcPts val="0"/>
              </a:spcAft>
              <a:buSzPts val="1100"/>
              <a:buChar char="○"/>
            </a:pPr>
            <a:r>
              <a:rPr lang="en" dirty="0"/>
              <a:t>Safe disposal includes knowing where to put the full sharps container and how to change it in the room</a:t>
            </a: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95579f9036_1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295579f9036_1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 dirty="0"/>
              <a:t>The </a:t>
            </a:r>
            <a:r>
              <a:rPr lang="en-US" dirty="0"/>
              <a:t>first Foundational Competency </a:t>
            </a:r>
            <a:r>
              <a:rPr lang="en" dirty="0"/>
              <a:t>focuses on communication. Ths personal care provider “refers to the skills required to develop and maintain collaborative working relationships with client, care providers, and other members of the healthcare team. The communication is clear, concise, respectful, and appropriate to the individual’s level of comprehension” </a:t>
            </a: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95579f90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95579f90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 dirty="0"/>
              <a:t>The following sub competency focuses on communicating with the client and their </a:t>
            </a:r>
            <a:r>
              <a:rPr lang="en-US" dirty="0"/>
              <a:t>partners in care</a:t>
            </a:r>
            <a:endParaRPr dirty="0"/>
          </a:p>
          <a:p>
            <a:pPr marL="457200" lvl="0" indent="-298450" algn="l" rtl="0">
              <a:spcBef>
                <a:spcPts val="0"/>
              </a:spcBef>
              <a:spcAft>
                <a:spcPts val="0"/>
              </a:spcAft>
              <a:buSzPts val="1100"/>
              <a:buChar char="●"/>
            </a:pPr>
            <a:r>
              <a:rPr lang="en" dirty="0"/>
              <a:t>The PCP introduces self and explains their role and responsibilities </a:t>
            </a:r>
            <a:endParaRPr dirty="0"/>
          </a:p>
          <a:p>
            <a:pPr marL="914400" lvl="1" indent="-298450" algn="l" rtl="0">
              <a:spcBef>
                <a:spcPts val="0"/>
              </a:spcBef>
              <a:spcAft>
                <a:spcPts val="0"/>
              </a:spcAft>
              <a:buSzPts val="1100"/>
              <a:buChar char="○"/>
            </a:pPr>
            <a:r>
              <a:rPr lang="en" dirty="0"/>
              <a:t>It is important to introduce yourself to the clients and identify what your role is in the healthcare team </a:t>
            </a:r>
            <a:endParaRPr dirty="0"/>
          </a:p>
          <a:p>
            <a:pPr marL="914400" lvl="1" indent="-298450" algn="l" rtl="0">
              <a:spcBef>
                <a:spcPts val="0"/>
              </a:spcBef>
              <a:spcAft>
                <a:spcPts val="0"/>
              </a:spcAft>
              <a:buSzPts val="1100"/>
              <a:buChar char="○"/>
            </a:pPr>
            <a:r>
              <a:rPr lang="en" dirty="0"/>
              <a:t>Ensuring that if the client required glasses or hearing aids, they are made available to them</a:t>
            </a:r>
            <a:endParaRPr dirty="0"/>
          </a:p>
          <a:p>
            <a:pPr marL="457200" lvl="0" indent="-298450" algn="l" rtl="0">
              <a:spcBef>
                <a:spcPts val="0"/>
              </a:spcBef>
              <a:spcAft>
                <a:spcPts val="0"/>
              </a:spcAft>
              <a:buSzPts val="1100"/>
              <a:buChar char="●"/>
            </a:pPr>
            <a:r>
              <a:rPr lang="en" dirty="0"/>
              <a:t>The PCP demonstrates active listening </a:t>
            </a:r>
            <a:endParaRPr dirty="0"/>
          </a:p>
          <a:p>
            <a:pPr marL="914400" lvl="1" indent="-298450" algn="l" rtl="0">
              <a:spcBef>
                <a:spcPts val="0"/>
              </a:spcBef>
              <a:spcAft>
                <a:spcPts val="0"/>
              </a:spcAft>
              <a:buClr>
                <a:schemeClr val="dk1"/>
              </a:buClr>
              <a:buSzPts val="1100"/>
              <a:buChar char="○"/>
            </a:pPr>
            <a:r>
              <a:rPr lang="en" dirty="0">
                <a:solidFill>
                  <a:schemeClr val="dk1"/>
                </a:solidFill>
              </a:rPr>
              <a:t>Active listening: paying full attention to what the client is saying using both verbal and nonverbal communication. Active listening can help create trust  (Potter et al., 2018)</a:t>
            </a:r>
            <a:endParaRPr dirty="0"/>
          </a:p>
          <a:p>
            <a:pPr marL="457200" lvl="0" indent="-298450" algn="l" rtl="0">
              <a:spcBef>
                <a:spcPts val="0"/>
              </a:spcBef>
              <a:spcAft>
                <a:spcPts val="0"/>
              </a:spcAft>
              <a:buSzPts val="1100"/>
              <a:buChar char="●"/>
            </a:pPr>
            <a:r>
              <a:rPr lang="en" dirty="0"/>
              <a:t>The PCP removes barriers to communication (such as loud environments, and the use of an interpreter)</a:t>
            </a:r>
            <a:endParaRPr dirty="0"/>
          </a:p>
          <a:p>
            <a:pPr marL="914400" lvl="1" indent="-298450" algn="l" rtl="0">
              <a:spcBef>
                <a:spcPts val="0"/>
              </a:spcBef>
              <a:spcAft>
                <a:spcPts val="0"/>
              </a:spcAft>
              <a:buSzPts val="1100"/>
              <a:buChar char="○"/>
            </a:pPr>
            <a:r>
              <a:rPr lang="en" dirty="0"/>
              <a:t>Removing barriers to communication may involve the need for an interpreter, use of cards or whiteboards to communicate, turning off the television or music, etc. </a:t>
            </a:r>
            <a:endParaRPr lang="en-US" dirty="0"/>
          </a:p>
          <a:p>
            <a:pPr marL="914400" lvl="2" indent="0" algn="l" rtl="0">
              <a:spcBef>
                <a:spcPts val="0"/>
              </a:spcBef>
              <a:spcAft>
                <a:spcPts val="0"/>
              </a:spcAft>
              <a:buNone/>
            </a:pPr>
            <a:r>
              <a:rPr lang="en-US" dirty="0"/>
              <a:t>https://src.healthpei.ca/health-pei-language-interpretation</a:t>
            </a:r>
          </a:p>
          <a:p>
            <a:pPr marL="914400" lvl="2" indent="0" algn="l" rtl="0">
              <a:spcBef>
                <a:spcPts val="0"/>
              </a:spcBef>
              <a:spcAft>
                <a:spcPts val="0"/>
              </a:spcAft>
              <a:buNone/>
            </a:pPr>
            <a:r>
              <a:rPr lang="en-US" dirty="0"/>
              <a:t>(Discuss the need for interpretation services with LPN/RN)</a:t>
            </a: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95579f9036_1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295579f9036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highlight>
                <a:srgbClr val="FFFF00"/>
              </a:highlight>
            </a:endParaRPr>
          </a:p>
          <a:p>
            <a:pPr marL="0" lvl="0" indent="0" algn="l" rtl="0">
              <a:spcBef>
                <a:spcPts val="0"/>
              </a:spcBef>
              <a:spcAft>
                <a:spcPts val="0"/>
              </a:spcAft>
              <a:buNone/>
            </a:pPr>
            <a:r>
              <a:rPr lang="en" dirty="0"/>
              <a:t>Continued from last slide…</a:t>
            </a:r>
            <a:endParaRPr dirty="0"/>
          </a:p>
          <a:p>
            <a:pPr marL="457200" lvl="0" indent="-298450" algn="l" rtl="0">
              <a:spcBef>
                <a:spcPts val="0"/>
              </a:spcBef>
              <a:spcAft>
                <a:spcPts val="0"/>
              </a:spcAft>
              <a:buSzPts val="1100"/>
              <a:buChar char="●"/>
            </a:pPr>
            <a:r>
              <a:rPr lang="en" dirty="0"/>
              <a:t>The PCP responds to verbal and non-verbal cues (body language as well as spoken language) </a:t>
            </a:r>
            <a:endParaRPr dirty="0"/>
          </a:p>
          <a:p>
            <a:pPr marL="914400" lvl="1" indent="-298450" algn="l" rtl="0">
              <a:spcBef>
                <a:spcPts val="0"/>
              </a:spcBef>
              <a:spcAft>
                <a:spcPts val="0"/>
              </a:spcAft>
              <a:buSzPts val="1100"/>
              <a:buChar char="○"/>
            </a:pPr>
            <a:r>
              <a:rPr lang="en" dirty="0"/>
              <a:t>Some clients may not be able to tell you when they are in pain, experiencing discomfort, or even need to use the washroom. It is important to take not of nonverbal cues, as they are just as important as verbal cues</a:t>
            </a:r>
            <a:endParaRPr dirty="0"/>
          </a:p>
          <a:p>
            <a:pPr marL="457200" lvl="0" indent="-298450" algn="l" rtl="0">
              <a:spcBef>
                <a:spcPts val="0"/>
              </a:spcBef>
              <a:spcAft>
                <a:spcPts val="0"/>
              </a:spcAft>
              <a:buSzPts val="1100"/>
              <a:buChar char="●"/>
            </a:pPr>
            <a:r>
              <a:rPr lang="en" dirty="0"/>
              <a:t>The PCP uses a variety of </a:t>
            </a:r>
            <a:r>
              <a:rPr lang="en-US" dirty="0"/>
              <a:t>person-centered</a:t>
            </a:r>
            <a:r>
              <a:rPr lang="en" dirty="0"/>
              <a:t> communication strategies (verbal, written, </a:t>
            </a:r>
            <a:r>
              <a:rPr lang="en-US" dirty="0"/>
              <a:t>and </a:t>
            </a:r>
            <a:r>
              <a:rPr lang="en" dirty="0"/>
              <a:t>electric communication) </a:t>
            </a:r>
            <a:endParaRPr dirty="0"/>
          </a:p>
          <a:p>
            <a:pPr marL="914400" lvl="1" indent="-298450" algn="l" rtl="0">
              <a:spcBef>
                <a:spcPts val="0"/>
              </a:spcBef>
              <a:spcAft>
                <a:spcPts val="0"/>
              </a:spcAft>
              <a:buSzPts val="1100"/>
              <a:buChar char="○"/>
            </a:pPr>
            <a:r>
              <a:rPr lang="en" dirty="0"/>
              <a:t>Different communication strategies work better for different clients. Some clients may have difficult talking or remembering what they may want to communicate. By writing down their needs, they </a:t>
            </a:r>
            <a:r>
              <a:rPr lang="en-US" dirty="0"/>
              <a:t>can</a:t>
            </a:r>
            <a:r>
              <a:rPr lang="en" dirty="0"/>
              <a:t> communicate their need when they think of them. </a:t>
            </a:r>
            <a:endParaRPr dirty="0"/>
          </a:p>
          <a:p>
            <a:pPr marL="914400" lvl="1" indent="-298450" algn="l" rtl="0">
              <a:spcBef>
                <a:spcPts val="0"/>
              </a:spcBef>
              <a:spcAft>
                <a:spcPts val="0"/>
              </a:spcAft>
              <a:buSzPts val="1100"/>
              <a:buChar char="○"/>
            </a:pPr>
            <a:r>
              <a:rPr lang="en" dirty="0"/>
              <a:t>Use of client white boards facilitate education between clients, </a:t>
            </a:r>
            <a:r>
              <a:rPr lang="en-US" dirty="0"/>
              <a:t>partner(s) in care</a:t>
            </a:r>
            <a:r>
              <a:rPr lang="en" dirty="0"/>
              <a:t>, and the healthcare team. </a:t>
            </a:r>
            <a:endParaRPr dirty="0"/>
          </a:p>
          <a:p>
            <a:pPr marL="914400" lvl="1" indent="-298450" algn="l" rtl="0">
              <a:spcBef>
                <a:spcPts val="0"/>
              </a:spcBef>
              <a:spcAft>
                <a:spcPts val="0"/>
              </a:spcAft>
              <a:buSzPts val="1100"/>
              <a:buChar char="○"/>
            </a:pPr>
            <a:r>
              <a:rPr lang="en" dirty="0"/>
              <a:t>It is important to take into consideration any deficits a client may have when communicating with them. </a:t>
            </a:r>
            <a:endParaRPr dirty="0"/>
          </a:p>
          <a:p>
            <a:pPr marL="914400" lvl="1" indent="-298450" algn="l" rtl="0">
              <a:spcBef>
                <a:spcPts val="0"/>
              </a:spcBef>
              <a:spcAft>
                <a:spcPts val="0"/>
              </a:spcAft>
              <a:buSzPts val="1100"/>
              <a:buChar char="○"/>
            </a:pPr>
            <a:r>
              <a:rPr lang="en" dirty="0"/>
              <a:t>For instance, if someone is hard of hearing, perhaps using written communication is best for them. In addition, if clients have lack of vision, ensure to communicate with them when you are entering their space to avoid startling </a:t>
            </a:r>
            <a:r>
              <a:rPr lang="en-US" dirty="0"/>
              <a:t>them.</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95579f9036_1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5" name="Google Shape;165;g295579f9036_1_1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 dirty="0"/>
              <a:t>The first </a:t>
            </a:r>
            <a:r>
              <a:rPr lang="en-US" dirty="0"/>
              <a:t>technical</a:t>
            </a:r>
            <a:r>
              <a:rPr lang="en" dirty="0"/>
              <a:t> competenc</a:t>
            </a:r>
            <a:r>
              <a:rPr lang="en-US" dirty="0"/>
              <a:t>y </a:t>
            </a:r>
            <a:r>
              <a:rPr lang="en" dirty="0"/>
              <a:t>for personal care providers encompass providing person centered care and support to clients. “Care and support activities in this area optimize and maintain the individual’s health and well-being, safety, autonomy, and comfort. The personal care provider supports activities of daily living consistent with the clients care plan including but not limited to assisting with mobilization, positioning, meals, dressing, personal hygiene, and elimination, in accordance with employer policies.</a:t>
            </a:r>
            <a:endParaRPr sz="1100" dirty="0">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95579f9036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295579f9036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 dirty="0"/>
              <a:t>The following sub competency focuses on adapting communication strategies for clients with communication needs</a:t>
            </a:r>
            <a:endParaRPr dirty="0"/>
          </a:p>
          <a:p>
            <a:pPr marL="457200" lvl="0" indent="-298450" algn="l" rtl="0">
              <a:spcBef>
                <a:spcPts val="0"/>
              </a:spcBef>
              <a:spcAft>
                <a:spcPts val="0"/>
              </a:spcAft>
              <a:buSzPts val="1100"/>
              <a:buChar char="●"/>
            </a:pPr>
            <a:r>
              <a:rPr lang="en" dirty="0"/>
              <a:t>The PCP uses a variety of strategies for clients with basic communication needs, visual needs, and auditory needs</a:t>
            </a:r>
            <a:endParaRPr dirty="0"/>
          </a:p>
          <a:p>
            <a:pPr marL="914400" lvl="0" indent="-298450" algn="l" rtl="0">
              <a:spcBef>
                <a:spcPts val="0"/>
              </a:spcBef>
              <a:spcAft>
                <a:spcPts val="0"/>
              </a:spcAft>
              <a:buSzPts val="1100"/>
              <a:buChar char="●"/>
            </a:pPr>
            <a:r>
              <a:rPr lang="en" dirty="0"/>
              <a:t>Make sure clients who have hearing aids are wearing them properly. You should not have to speak loudly if the person is wearing their hearing aids properly. Also remember to check that they are charged and clean. ( </a:t>
            </a:r>
            <a:r>
              <a:rPr lang="en-US" dirty="0"/>
              <a:t>store safely when not in use so they do not get lost)</a:t>
            </a:r>
            <a:endParaRPr dirty="0"/>
          </a:p>
          <a:p>
            <a:pPr marL="914400" lvl="0" indent="-298450" algn="l" rtl="0">
              <a:spcBef>
                <a:spcPts val="0"/>
              </a:spcBef>
              <a:spcAft>
                <a:spcPts val="0"/>
              </a:spcAft>
              <a:buSzPts val="1100"/>
              <a:buChar char="●"/>
            </a:pPr>
            <a:r>
              <a:rPr lang="en" dirty="0"/>
              <a:t>Be cognizant of clients living with dementia or other disabilities and be patient when communicating with them. Allow plenty of time for responses, do not interrupt and use a soft tone. </a:t>
            </a:r>
            <a:endParaRPr dirty="0"/>
          </a:p>
          <a:p>
            <a:pPr marL="0" lvl="0" indent="0" algn="l" rtl="0">
              <a:spcBef>
                <a:spcPts val="0"/>
              </a:spcBef>
              <a:spcAft>
                <a:spcPts val="0"/>
              </a:spcAft>
              <a:buNone/>
            </a:pPr>
            <a:endParaRPr dirty="0"/>
          </a:p>
          <a:p>
            <a:pPr marL="457200" lvl="0" indent="-298450" algn="l" rtl="0">
              <a:spcBef>
                <a:spcPts val="0"/>
              </a:spcBef>
              <a:spcAft>
                <a:spcPts val="0"/>
              </a:spcAft>
              <a:buSzPts val="1100"/>
              <a:buChar char="●"/>
            </a:pPr>
            <a:r>
              <a:rPr lang="en" dirty="0"/>
              <a:t>The PCP assists with communication technology (such as inserting hearing aids, replacing hearing aid batteries, and cleaning glasses. </a:t>
            </a: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95579f9036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295579f9036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 dirty="0"/>
              <a:t>This sub competency focuses on communicating professionally with the healthcare team</a:t>
            </a:r>
            <a:endParaRPr dirty="0"/>
          </a:p>
          <a:p>
            <a:pPr marL="457200" lvl="0" indent="-298450" algn="l" rtl="0">
              <a:spcBef>
                <a:spcPts val="0"/>
              </a:spcBef>
              <a:spcAft>
                <a:spcPts val="0"/>
              </a:spcAft>
              <a:buSzPts val="1100"/>
              <a:buChar char="●"/>
            </a:pPr>
            <a:r>
              <a:rPr lang="en" dirty="0"/>
              <a:t>Knowing your role as a personal care provider within the healthcare team is very important. Letting those working with you know what you are educated and knowledgeable to do, helps the supervisor and other team members plan their </a:t>
            </a:r>
            <a:r>
              <a:rPr lang="en-US" dirty="0"/>
              <a:t>workday</a:t>
            </a:r>
            <a:r>
              <a:rPr lang="en" dirty="0"/>
              <a:t>. This also ensures that all team members understand the PCP’s roles and responsibilities. </a:t>
            </a:r>
            <a:r>
              <a:rPr lang="en-US" dirty="0"/>
              <a:t>If in doubt about a skill, or request, seek clarification, seek additional education. If language being used is not understood, seek clarification to ensure understanding of requests. PCP;s with English as a second language must clarify understanding if any doubt exists in what is being discussed, requested.  ( Ask for the request to be explained in a different way to clarify understanding if needed) </a:t>
            </a:r>
            <a:endParaRPr dirty="0"/>
          </a:p>
          <a:p>
            <a:pPr marL="457200" lvl="0" indent="-298450" algn="l" rtl="0">
              <a:spcBef>
                <a:spcPts val="0"/>
              </a:spcBef>
              <a:spcAft>
                <a:spcPts val="0"/>
              </a:spcAft>
              <a:buSzPts val="1100"/>
              <a:buChar char="●"/>
            </a:pPr>
            <a:r>
              <a:rPr lang="en" dirty="0"/>
              <a:t>Using the right words when working in healthcare is important. Instead of saying low blood pressure, use the medical term hypotension.</a:t>
            </a:r>
            <a:endParaRPr dirty="0"/>
          </a:p>
          <a:p>
            <a:pPr marL="457200" lvl="0" indent="-298450" algn="l" rtl="0">
              <a:spcBef>
                <a:spcPts val="0"/>
              </a:spcBef>
              <a:spcAft>
                <a:spcPts val="0"/>
              </a:spcAft>
              <a:buSzPts val="1100"/>
              <a:buChar char="●"/>
            </a:pPr>
            <a:r>
              <a:rPr lang="en" dirty="0"/>
              <a:t>Sharing client data (skin integrity, mobility, eating, elimination, “how their day went” “how’s their mood”, what work is completed and what remains to be ) with the right person at the right time is necessary to maintain continuity of care. Reporting off at the end of your shift to your supervisor is required. </a:t>
            </a:r>
            <a:endParaRPr dirty="0"/>
          </a:p>
          <a:p>
            <a:pPr marL="158750" lvl="0" indent="0" algn="l" rtl="0">
              <a:spcBef>
                <a:spcPts val="0"/>
              </a:spcBef>
              <a:spcAft>
                <a:spcPts val="0"/>
              </a:spcAft>
              <a:buSzPts val="1100"/>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95579f9036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295579f9036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 dirty="0"/>
              <a:t>Sub-competency focuses on responding to conflict</a:t>
            </a:r>
            <a:endParaRPr dirty="0"/>
          </a:p>
          <a:p>
            <a:pPr marL="457200" lvl="0" indent="-298450" algn="l" rtl="0">
              <a:spcBef>
                <a:spcPts val="0"/>
              </a:spcBef>
              <a:spcAft>
                <a:spcPts val="0"/>
              </a:spcAft>
              <a:buSzPts val="1100"/>
              <a:buChar char="●"/>
            </a:pPr>
            <a:r>
              <a:rPr lang="en" dirty="0"/>
              <a:t>Professional settings will have some conflicts, you are expected to react to a conflict in a professional manner and do what you can to help resolve conflicts and respond appropriately</a:t>
            </a:r>
            <a:endParaRPr dirty="0"/>
          </a:p>
          <a:p>
            <a:pPr marL="457200" lvl="0" indent="-298450" algn="l" rtl="0">
              <a:spcBef>
                <a:spcPts val="0"/>
              </a:spcBef>
              <a:spcAft>
                <a:spcPts val="0"/>
              </a:spcAft>
              <a:buSzPts val="1100"/>
              <a:buChar char="●"/>
            </a:pPr>
            <a:r>
              <a:rPr lang="en" dirty="0"/>
              <a:t>Utilize strategies to deal with conflicts such as:</a:t>
            </a:r>
            <a:endParaRPr dirty="0"/>
          </a:p>
          <a:p>
            <a:pPr marL="914400" lvl="1" indent="-298450" algn="l" rtl="0">
              <a:spcBef>
                <a:spcPts val="0"/>
              </a:spcBef>
              <a:spcAft>
                <a:spcPts val="0"/>
              </a:spcAft>
              <a:buSzPts val="1100"/>
              <a:buChar char="○"/>
            </a:pPr>
            <a:r>
              <a:rPr lang="en" dirty="0"/>
              <a:t>Count to ten before reacting</a:t>
            </a:r>
            <a:endParaRPr dirty="0"/>
          </a:p>
          <a:p>
            <a:pPr marL="914400" lvl="1" indent="-298450" algn="l" rtl="0">
              <a:spcBef>
                <a:spcPts val="0"/>
              </a:spcBef>
              <a:spcAft>
                <a:spcPts val="0"/>
              </a:spcAft>
              <a:buSzPts val="1100"/>
              <a:buChar char="○"/>
            </a:pPr>
            <a:r>
              <a:rPr lang="en" dirty="0"/>
              <a:t>Active listening</a:t>
            </a:r>
            <a:endParaRPr dirty="0"/>
          </a:p>
          <a:p>
            <a:pPr marL="914400" lvl="1" indent="-298450" algn="l" rtl="0">
              <a:spcBef>
                <a:spcPts val="0"/>
              </a:spcBef>
              <a:spcAft>
                <a:spcPts val="0"/>
              </a:spcAft>
              <a:buSzPts val="1100"/>
              <a:buChar char="○"/>
            </a:pPr>
            <a:r>
              <a:rPr lang="en" dirty="0"/>
              <a:t>Compromising</a:t>
            </a:r>
            <a:endParaRPr dirty="0"/>
          </a:p>
          <a:p>
            <a:pPr marL="914400" lvl="1" indent="-298450" algn="l" rtl="0">
              <a:spcBef>
                <a:spcPts val="0"/>
              </a:spcBef>
              <a:spcAft>
                <a:spcPts val="0"/>
              </a:spcAft>
              <a:buSzPts val="1100"/>
              <a:buChar char="○"/>
            </a:pPr>
            <a:r>
              <a:rPr lang="en" dirty="0"/>
              <a:t>Open-communication </a:t>
            </a:r>
            <a:endParaRPr dirty="0"/>
          </a:p>
          <a:p>
            <a:pPr marL="457200" lvl="0" indent="-298450" algn="l" rtl="0">
              <a:spcBef>
                <a:spcPts val="0"/>
              </a:spcBef>
              <a:spcAft>
                <a:spcPts val="0"/>
              </a:spcAft>
              <a:buSzPts val="1100"/>
              <a:buChar char="●"/>
            </a:pPr>
            <a:r>
              <a:rPr lang="en" dirty="0">
                <a:highlight>
                  <a:srgbClr val="FFFF00"/>
                </a:highlight>
              </a:rPr>
              <a:t>Important to remember that if you change your perspective and focus on the problem and not the person, that person can help you solve the problem. Working together as a team is important in conflict resolution</a:t>
            </a:r>
            <a:endParaRPr dirty="0">
              <a:highlight>
                <a:srgbClr val="FFFF00"/>
              </a:highlight>
            </a:endParaRPr>
          </a:p>
          <a:p>
            <a:pPr marL="457200" lvl="0" indent="-298450" algn="l" rtl="0">
              <a:spcBef>
                <a:spcPts val="0"/>
              </a:spcBef>
              <a:spcAft>
                <a:spcPts val="0"/>
              </a:spcAft>
              <a:buSzPts val="1100"/>
              <a:buChar char="●"/>
            </a:pPr>
            <a:r>
              <a:rPr lang="en" dirty="0"/>
              <a:t>Make sure to seek guidance from a supervisor if any issues cannot be resolved on your own no matter how small. Conflicts should not be ignored and go unresolved</a:t>
            </a:r>
            <a:endParaRPr dirty="0"/>
          </a:p>
          <a:p>
            <a:pPr marL="457200" lvl="0" indent="-298450" algn="l" rtl="0">
              <a:spcBef>
                <a:spcPts val="0"/>
              </a:spcBef>
              <a:spcAft>
                <a:spcPts val="0"/>
              </a:spcAft>
              <a:buClr>
                <a:schemeClr val="accent3"/>
              </a:buClr>
              <a:buSzPts val="1100"/>
              <a:buChar char="●"/>
            </a:pPr>
            <a:r>
              <a:rPr lang="en" dirty="0">
                <a:solidFill>
                  <a:schemeClr val="accent3"/>
                </a:solidFill>
              </a:rPr>
              <a:t>Conflicts could occur with clients, partners in care, coworkers, etc. </a:t>
            </a:r>
            <a:endParaRPr dirty="0">
              <a:solidFill>
                <a:schemeClr val="accent3"/>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95579f9036_1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295579f9036_1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a:t>
            </a:r>
            <a:r>
              <a:rPr lang="en-US" dirty="0"/>
              <a:t>next Foundational Competency for</a:t>
            </a:r>
            <a:r>
              <a:rPr lang="en" dirty="0"/>
              <a:t> the personal care provider focus on the importance of diversity and inclusion. The Provision of care and services of the personal care providers respects and is inclusive of values, attitudes and beliefs of each client. This includes understanding how culture and lived experience influences a person’s attitudes, behaviours, communication, family organization, spiritual traditions, a</a:t>
            </a:r>
            <a:r>
              <a:rPr lang="en-US" dirty="0" err="1"/>
              <a:t>nd</a:t>
            </a:r>
            <a:r>
              <a:rPr lang="en" dirty="0"/>
              <a:t> perceptions about illness, disability, and health. There is an awareness of the historical colonialism, racism, and ongoing systemic discrimination that may affect health and wellness. </a:t>
            </a:r>
          </a:p>
          <a:p>
            <a:pPr marL="0" lvl="0" indent="0" algn="l" rtl="0">
              <a:spcBef>
                <a:spcPts val="0"/>
              </a:spcBef>
              <a:spcAft>
                <a:spcPts val="0"/>
              </a:spcAft>
              <a:buNone/>
            </a:pPr>
            <a:r>
              <a:rPr lang="en-US" dirty="0"/>
              <a:t>The PCP, provides client centered care respecting the persons culture and beliefs where possible with the support and collaboration of the client, partner(s) in care and other members of the clients care team.</a:t>
            </a:r>
          </a:p>
          <a:p>
            <a:pPr marL="0" lvl="0" indent="0" algn="l" rtl="0">
              <a:spcBef>
                <a:spcPts val="0"/>
              </a:spcBef>
              <a:spcAft>
                <a:spcPts val="0"/>
              </a:spcAft>
              <a:buNone/>
            </a:pPr>
            <a:r>
              <a:rPr lang="en-US" dirty="0"/>
              <a:t>The PCP listens to request, acknowledges it and reports to RN / LPN on patient care team.</a:t>
            </a:r>
          </a:p>
          <a:p>
            <a:pPr marL="0" lvl="0" indent="0" algn="l" rtl="0">
              <a:spcBef>
                <a:spcPts val="0"/>
              </a:spcBef>
              <a:spcAft>
                <a:spcPts val="0"/>
              </a:spcAft>
              <a:buNone/>
            </a:pPr>
            <a:r>
              <a:rPr lang="en-US" sz="1100" i="0" dirty="0">
                <a:solidFill>
                  <a:schemeClr val="tx1"/>
                </a:solidFill>
                <a:latin typeface="Calibri" panose="020F0502020204030204" pitchFamily="34" charset="0"/>
                <a:cs typeface="Calibri" panose="020F0502020204030204" pitchFamily="34" charset="0"/>
              </a:rPr>
              <a:t>For additional information, the PCP may review information, recommendations  from the Truth and Reconciliation Committee of Canada in relation to our indigenous population.</a:t>
            </a:r>
          </a:p>
          <a:p>
            <a:pPr marL="0" lvl="0" indent="0" algn="l" rtl="0">
              <a:spcBef>
                <a:spcPts val="0"/>
              </a:spcBef>
              <a:spcAft>
                <a:spcPts val="0"/>
              </a:spcAft>
              <a:buNone/>
            </a:pPr>
            <a:endParaRPr lang="en-US" sz="1100" i="0" dirty="0">
              <a:solidFill>
                <a:schemeClr val="tx1"/>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lang="en-US" sz="1100" i="0" dirty="0">
              <a:solidFill>
                <a:schemeClr val="tx1"/>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295579f9036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295579f9036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r>
              <a:rPr lang="en-CA" sz="1100" b="0" i="0" u="none" strike="noStrike" cap="none" dirty="0">
                <a:solidFill>
                  <a:srgbClr val="000000"/>
                </a:solidFill>
                <a:effectLst/>
                <a:latin typeface="Arial"/>
                <a:ea typeface="Arial"/>
                <a:cs typeface="Arial"/>
                <a:sym typeface="Arial"/>
              </a:rPr>
              <a:t>Health PEI values the different ideas, perspectives and backgrounds that a diverse, equitable and inclusive work-place culture can bring.  Not only does this help us deliver better outcomes, more innovation, but it also creates a safer space for our patients when our employees are more reflective of the communities we serve. It is important for us to create an environment where our employees are comfortable bringing their authentic selves to work and challenging the status quo to make Health PEI a better more inclusive employer and healthcare system. We recognize we have more work to do but finding intentional ways to grow our understanding and support of those who have faced barriers due to accessibility, ethnicity, ancestry, gender identity, age, sexual orientation, language or other grounds is a key priority for us. We encourage underrepresented groups to join our team, be yourself, and help us achieve our vision for an inclusive workplace and healthcare system.</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We also respect and acknowledge that the patients, clients , residents we serve consist of multiple cultures,  multiple ethnic groups and we have a gender diverse population, a diverse population that speaks many different languages, practice many different religions, and the family unit people live in may be different.</a:t>
            </a:r>
          </a:p>
          <a:p>
            <a:endParaRPr lang="en-US" sz="1100" b="0" i="0" u="none" strike="noStrike" cap="none" dirty="0">
              <a:solidFill>
                <a:srgbClr val="000000"/>
              </a:solidFill>
              <a:effectLst/>
              <a:latin typeface="Arial"/>
              <a:cs typeface="Arial"/>
              <a:sym typeface="Arial"/>
            </a:endParaRPr>
          </a:p>
          <a:p>
            <a:pPr marL="158750" indent="0">
              <a:buNone/>
            </a:pPr>
            <a:r>
              <a:rPr lang="en-US" dirty="0"/>
              <a:t>The PCP in collaboration with the client's team members needs to understand the client’s individuals’ preferences and beliefs,  and as much as possible respect those. An individualized care plan should contain any individualized accommodations, that are client specific. </a:t>
            </a:r>
          </a:p>
          <a:p>
            <a:pPr marL="0" lvl="0" indent="0" algn="l" rtl="0">
              <a:spcBef>
                <a:spcPts val="0"/>
              </a:spcBef>
              <a:spcAft>
                <a:spcPts val="0"/>
              </a:spcAft>
              <a:buNone/>
            </a:pPr>
            <a:r>
              <a:rPr lang="en-US" dirty="0"/>
              <a:t>For example: The PCP may assist a client to attend a spiritual service within the facility or my need assistance to join a service online.  </a:t>
            </a:r>
          </a:p>
          <a:p>
            <a:pPr marL="0" lvl="0" indent="0" algn="l" rtl="0">
              <a:spcBef>
                <a:spcPts val="0"/>
              </a:spcBef>
              <a:spcAft>
                <a:spcPts val="0"/>
              </a:spcAft>
              <a:buNone/>
            </a:pPr>
            <a:r>
              <a:rPr lang="en-US" dirty="0"/>
              <a:t>The PCP should respect spiritual items the client may have in their procession, ( beads, books, medicine pouches, eagle feather </a:t>
            </a:r>
            <a:r>
              <a:rPr lang="en-US" dirty="0" err="1"/>
              <a:t>etc</a:t>
            </a:r>
            <a:r>
              <a:rPr lang="en-US" dirty="0"/>
              <a:t>) , ensure they are stored safely, check before removing laundry from the room that there are no client personal items contained in sheets, towels etc. Communicate with Client before moving these spiritually important items.</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295579f9036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295579f9036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If the PCP observes any racist, culturally incentive language, care being delivered they should report this to their supervisor.</a:t>
            </a:r>
          </a:p>
          <a:p>
            <a:pPr marL="0" lvl="0" indent="0" algn="l" rtl="0">
              <a:spcBef>
                <a:spcPts val="0"/>
              </a:spcBef>
              <a:spcAft>
                <a:spcPts val="0"/>
              </a:spcAft>
              <a:buNone/>
            </a:pPr>
            <a:r>
              <a:rPr lang="en-US" dirty="0"/>
              <a:t>If they experience it themselves from clients, partner in care, other staff members they should report it to their supervisor.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PCP has their own beliefs and values system; however, the PCP must respect the clients even if it conflict with their own values and beliefs.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PCP should be aware of the Medical Assistance in Dying Policy that outlines this process here on PEI. The PCP should ask the LPN/RN/Clinical Nurses Educator / Resource Nurses what role the PCP may be expected to assist with. ( Could be care of the person after death)</a:t>
            </a:r>
          </a:p>
          <a:p>
            <a:pPr marL="0" lvl="0" indent="0" algn="l" rtl="0">
              <a:spcBef>
                <a:spcPts val="0"/>
              </a:spcBef>
              <a:spcAft>
                <a:spcPts val="0"/>
              </a:spcAft>
              <a:buNone/>
            </a:pPr>
            <a:r>
              <a:rPr lang="en-US" dirty="0"/>
              <a:t>The MAID policy is located on the </a:t>
            </a:r>
            <a:r>
              <a:rPr lang="en-US" dirty="0" err="1"/>
              <a:t>Medworxx</a:t>
            </a:r>
            <a:r>
              <a:rPr lang="en-US" dirty="0"/>
              <a:t> Health PEI policy site. The PCP may request assistance to access for review from Clinical Nurse Educator/Resource Nurse.</a:t>
            </a:r>
          </a:p>
          <a:p>
            <a:pPr marL="0" lvl="0" indent="0" algn="l" rtl="0">
              <a:spcBef>
                <a:spcPts val="0"/>
              </a:spcBef>
              <a:spcAft>
                <a:spcPts val="0"/>
              </a:spcAft>
              <a:buNone/>
            </a:pPr>
            <a:r>
              <a:rPr lang="en-US" dirty="0"/>
              <a:t>The Clinical Nurse educator/Resource nurse should review this policy and explain the role of the PCP in caring for the person receiving MAID. They should also explain the option to excuse oneself from caring for a person undergoing MAID if applicable. </a:t>
            </a:r>
            <a:endParaRPr lang="en-US" b="1"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95579f9036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295579f9036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There is a Cultural Awareness Module on the Staff Resource Centre that any staff member may take. </a:t>
            </a:r>
          </a:p>
          <a:p>
            <a:pPr marL="0" lvl="0" indent="0" algn="l" rtl="0">
              <a:spcBef>
                <a:spcPts val="0"/>
              </a:spcBef>
              <a:spcAft>
                <a:spcPts val="0"/>
              </a:spcAft>
              <a:buNone/>
            </a:pPr>
            <a:r>
              <a:rPr lang="en-US" dirty="0"/>
              <a:t>https://src.healthpei.ca/cultural-awareness-module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 staff member may have some biases, specific beliefs and values. While working with Health PEI , they may encounter clients and their families and other staff members that do not have the same values and beliefs, but we need to accept that we are all unique individuals and should be treated as such. We do not necessarily have to agree with everyone, we just need to respect them and their values and beliefs.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Clients may have different beliefs related to their health and wellness; different practices related to end of life.  The PCP should note these beliefs and requests and discuss modifying the clients care plan with the LPN / RN to accommodate as best they can.</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95579f9036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295579f9036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working with clients and families they may a specific food they normally eat, a spiritual  belief or practice they wish to engage in, a  religious, or healing practice or ceremony that they may wish to have access to. </a:t>
            </a:r>
          </a:p>
          <a:p>
            <a:pPr marL="0" lvl="0" indent="0" algn="l" rtl="0">
              <a:spcBef>
                <a:spcPts val="0"/>
              </a:spcBef>
              <a:spcAft>
                <a:spcPts val="0"/>
              </a:spcAft>
              <a:buNone/>
            </a:pPr>
            <a:r>
              <a:rPr lang="en-US" dirty="0"/>
              <a:t>If something is identified, inform the LPN/RN on the care team and work with them to support the clients wishes, requests when they can be accommodated.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Care plans may need to be updated to reflect the addition of culturally specific care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Videos on a variety of cultures, various religious beliefs can be found @ https://src.healthpei.ca/cultural-education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When unfamiliar with a request, gather as much information from the client or their partner in care as possible and  speak with the LPN/RN for clarification and direction on how to incorporate if possible.</a:t>
            </a:r>
          </a:p>
          <a:p>
            <a:pPr marL="0" lvl="0" indent="0" algn="l" rtl="0">
              <a:spcBef>
                <a:spcPts val="0"/>
              </a:spcBef>
              <a:spcAft>
                <a:spcPts val="0"/>
              </a:spcAft>
              <a:buNone/>
            </a:pPr>
            <a:r>
              <a:rPr lang="en-US" dirty="0"/>
              <a:t>Speak with a dietician if specific food  is being requested.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95579f9036_1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295579f9036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There is a Cultural Awareness Module on the Staff Resource Centre that any staff member may take.  Cultural sensitivity is covered in this module.</a:t>
            </a:r>
          </a:p>
          <a:p>
            <a:pPr marL="0" lvl="0" indent="0" algn="l" rtl="0">
              <a:spcBef>
                <a:spcPts val="0"/>
              </a:spcBef>
              <a:spcAft>
                <a:spcPts val="0"/>
              </a:spcAft>
              <a:buNone/>
            </a:pPr>
            <a:r>
              <a:rPr lang="en-US" dirty="0"/>
              <a:t>https://src.healthpei.ca/cultural-awareness-module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 PCP may have some biases, specific beliefs and values. While working with Health PEI , they may encounter clients and their families and other staff members that do not have the same values and beliefs, but the PCP needs to accept that we are all unique individuals and should be treated as such. The PCP  does not necessarily have to agree with their clients' beliefs, but they do need to respect them.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PCP should seek out any educational opportunities being offer on site, off site. Any suggestions for education needed should be discussed with the Clinical Nurse Educator or the Resource Nurse.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295579f9036_1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295579f9036_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There are educational videos on a variety of cultures, @ https://src.healthpei.ca/cultural-education</a:t>
            </a:r>
          </a:p>
          <a:p>
            <a:pPr marL="0" lvl="0" indent="0" algn="l" rtl="0">
              <a:spcBef>
                <a:spcPts val="0"/>
              </a:spcBef>
              <a:spcAft>
                <a:spcPts val="0"/>
              </a:spcAft>
              <a:buNone/>
            </a:pPr>
            <a:r>
              <a:rPr lang="en-US" dirty="0"/>
              <a:t>One of the modules relates to the indigenous population. ( Not all encompassing)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Request assistance from the supervising LPN/RN/Clinical Nurse Leaders/Clinical Nurses Educator when in doubt about culturally appropriate care delivery.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Listen to the client, their partner in care, ask questions and provide an opportunity for the dissemination of information. . Units, households may not be able to accommodate all requests but by supporting and working with the client and their partner in care there may be options that can be incorporated into a clients care plan that can support the provision of culturally appropriate care.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When unfamiliar with a request, speak with the LPN/RN for clarification and direction.</a:t>
            </a:r>
          </a:p>
          <a:p>
            <a:pPr marL="0" lvl="0" indent="0" algn="l" rtl="0">
              <a:spcBef>
                <a:spcPts val="0"/>
              </a:spcBef>
              <a:spcAft>
                <a:spcPts val="0"/>
              </a:spcAft>
              <a:buNone/>
            </a:pPr>
            <a:r>
              <a:rPr lang="en-US" dirty="0"/>
              <a:t>Care plans may need to be updated to reflect the addition of culturally specific care.</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92b18bbf14_1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 dirty="0"/>
              <a:t>Each overarching competencies are composed of one or more sub competencies. The first sub-competency is that the personal care provider supports holistic and individualised care across the lifespan. This includes:</a:t>
            </a:r>
            <a:endParaRPr dirty="0"/>
          </a:p>
          <a:p>
            <a:pPr marL="457200" lvl="0" indent="-298450" algn="l" rtl="0">
              <a:spcBef>
                <a:spcPts val="0"/>
              </a:spcBef>
              <a:spcAft>
                <a:spcPts val="0"/>
              </a:spcAft>
              <a:buSzPts val="1100"/>
              <a:buChar char="-"/>
            </a:pPr>
            <a:r>
              <a:rPr lang="en" dirty="0"/>
              <a:t>The personal care provider supports clients and their partners in care/family by offering reassurances encouragement and empathy</a:t>
            </a:r>
            <a:endParaRPr dirty="0"/>
          </a:p>
          <a:p>
            <a:pPr marL="914400" lvl="1" indent="-298450" algn="l" rtl="0">
              <a:spcBef>
                <a:spcPts val="0"/>
              </a:spcBef>
              <a:spcAft>
                <a:spcPts val="0"/>
              </a:spcAft>
              <a:buClr>
                <a:schemeClr val="dk1"/>
              </a:buClr>
              <a:buSzPts val="1100"/>
              <a:buChar char="-"/>
            </a:pPr>
            <a:r>
              <a:rPr lang="en" dirty="0">
                <a:solidFill>
                  <a:schemeClr val="dk1"/>
                </a:solidFill>
              </a:rPr>
              <a:t>For example, if a client is scared or has a low sense of self, offer reassurance. Be an empathetic listener and encourage (motivate) when necessary (e.g., to get out of bed,  </a:t>
            </a:r>
            <a:r>
              <a:rPr lang="en-US" dirty="0">
                <a:solidFill>
                  <a:schemeClr val="dk1"/>
                </a:solidFill>
              </a:rPr>
              <a:t>to </a:t>
            </a:r>
            <a:r>
              <a:rPr lang="en" dirty="0">
                <a:solidFill>
                  <a:schemeClr val="dk1"/>
                </a:solidFill>
              </a:rPr>
              <a:t>get dressed, </a:t>
            </a:r>
            <a:r>
              <a:rPr lang="en-US" dirty="0">
                <a:solidFill>
                  <a:schemeClr val="dk1"/>
                </a:solidFill>
              </a:rPr>
              <a:t>to </a:t>
            </a:r>
            <a:r>
              <a:rPr lang="en" dirty="0">
                <a:solidFill>
                  <a:schemeClr val="dk1"/>
                </a:solidFill>
              </a:rPr>
              <a:t>take a shower etc)</a:t>
            </a:r>
            <a:endParaRPr dirty="0"/>
          </a:p>
          <a:p>
            <a:pPr marL="914400" lvl="1" indent="-298450" algn="l" rtl="0">
              <a:spcBef>
                <a:spcPts val="0"/>
              </a:spcBef>
              <a:spcAft>
                <a:spcPts val="0"/>
              </a:spcAft>
              <a:buSzPts val="1100"/>
              <a:buChar char="-"/>
            </a:pPr>
            <a:r>
              <a:rPr lang="en" dirty="0"/>
              <a:t>This is part of holistic care and creating a therapeutic relationship. </a:t>
            </a:r>
            <a:r>
              <a:rPr lang="en" dirty="0">
                <a:solidFill>
                  <a:schemeClr val="dk1"/>
                </a:solidFill>
                <a:highlight>
                  <a:srgbClr val="C9DAF8"/>
                </a:highlight>
              </a:rPr>
              <a:t>Holistic care in health involves when illnesses and treatments consist of physical, emotional, mental and spiritual dimensions (Potter et al., 2018). </a:t>
            </a:r>
            <a:endParaRPr dirty="0">
              <a:solidFill>
                <a:schemeClr val="dk1"/>
              </a:solidFill>
              <a:highlight>
                <a:srgbClr val="C9DAF8"/>
              </a:highlight>
            </a:endParaRPr>
          </a:p>
          <a:p>
            <a:pPr marL="914400" lvl="1" indent="-298450" algn="l" rtl="0">
              <a:spcBef>
                <a:spcPts val="0"/>
              </a:spcBef>
              <a:spcAft>
                <a:spcPts val="0"/>
              </a:spcAft>
              <a:buClr>
                <a:schemeClr val="dk1"/>
              </a:buClr>
              <a:buSzPts val="1100"/>
              <a:buChar char="-"/>
            </a:pPr>
            <a:r>
              <a:rPr lang="en-US" b="1" dirty="0">
                <a:solidFill>
                  <a:schemeClr val="dk1"/>
                </a:solidFill>
                <a:highlight>
                  <a:srgbClr val="C9DAF8"/>
                </a:highlight>
              </a:rPr>
              <a:t>A </a:t>
            </a:r>
            <a:r>
              <a:rPr lang="en" b="1" dirty="0">
                <a:solidFill>
                  <a:schemeClr val="dk1"/>
                </a:solidFill>
                <a:highlight>
                  <a:srgbClr val="C9DAF8"/>
                </a:highlight>
              </a:rPr>
              <a:t>Therapeutic </a:t>
            </a:r>
            <a:r>
              <a:rPr lang="en-US" b="1" dirty="0">
                <a:solidFill>
                  <a:schemeClr val="dk1"/>
                </a:solidFill>
                <a:highlight>
                  <a:srgbClr val="C9DAF8"/>
                </a:highlight>
              </a:rPr>
              <a:t>R</a:t>
            </a:r>
            <a:r>
              <a:rPr lang="en" b="1" dirty="0">
                <a:solidFill>
                  <a:schemeClr val="dk1"/>
                </a:solidFill>
                <a:highlight>
                  <a:srgbClr val="C9DAF8"/>
                </a:highlight>
              </a:rPr>
              <a:t>elationship: </a:t>
            </a:r>
            <a:r>
              <a:rPr lang="en" dirty="0">
                <a:solidFill>
                  <a:schemeClr val="dk1"/>
                </a:solidFill>
                <a:highlight>
                  <a:srgbClr val="C9DAF8"/>
                </a:highlight>
              </a:rPr>
              <a:t>is a relationship between nurse and </a:t>
            </a:r>
            <a:r>
              <a:rPr lang="en-US" dirty="0">
                <a:solidFill>
                  <a:schemeClr val="dk1"/>
                </a:solidFill>
                <a:highlight>
                  <a:srgbClr val="C9DAF8"/>
                </a:highlight>
              </a:rPr>
              <a:t>a </a:t>
            </a:r>
            <a:r>
              <a:rPr lang="en" dirty="0">
                <a:solidFill>
                  <a:schemeClr val="dk1"/>
                </a:solidFill>
                <a:highlight>
                  <a:srgbClr val="C9DAF8"/>
                </a:highlight>
              </a:rPr>
              <a:t>client that is goal-directed and based on needs of the client. The relationship protects the patient’s dignity, autonomy and privacy while allowing development of trust and respect (CRNPEI, 2020)</a:t>
            </a:r>
            <a:endParaRPr dirty="0">
              <a:solidFill>
                <a:schemeClr val="dk1"/>
              </a:solidFill>
              <a:highlight>
                <a:srgbClr val="C9DAF8"/>
              </a:highlight>
            </a:endParaRPr>
          </a:p>
          <a:p>
            <a:pPr marL="914400" marR="0" lvl="1" indent="-298450" algn="l" defTabSz="914400" rtl="0" eaLnBrk="1" fontAlgn="auto" latinLnBrk="0" hangingPunct="1">
              <a:lnSpc>
                <a:spcPct val="100000"/>
              </a:lnSpc>
              <a:spcBef>
                <a:spcPts val="0"/>
              </a:spcBef>
              <a:spcAft>
                <a:spcPts val="0"/>
              </a:spcAft>
              <a:buClr>
                <a:schemeClr val="dk1"/>
              </a:buClr>
              <a:buSzPts val="1100"/>
              <a:buFont typeface="Arial"/>
              <a:buChar char="-"/>
              <a:tabLst/>
              <a:defRPr/>
            </a:pPr>
            <a:r>
              <a:rPr lang="en" b="1" dirty="0">
                <a:solidFill>
                  <a:schemeClr val="dk1"/>
                </a:solidFill>
              </a:rPr>
              <a:t>A </a:t>
            </a:r>
            <a:r>
              <a:rPr lang="en-US" b="1" dirty="0">
                <a:solidFill>
                  <a:schemeClr val="dk1"/>
                </a:solidFill>
              </a:rPr>
              <a:t>P</a:t>
            </a:r>
            <a:r>
              <a:rPr lang="en" b="1" dirty="0">
                <a:solidFill>
                  <a:schemeClr val="dk1"/>
                </a:solidFill>
              </a:rPr>
              <a:t>artners in </a:t>
            </a:r>
            <a:r>
              <a:rPr lang="en-US" b="1" dirty="0">
                <a:solidFill>
                  <a:schemeClr val="dk1"/>
                </a:solidFill>
              </a:rPr>
              <a:t>C</a:t>
            </a:r>
            <a:r>
              <a:rPr lang="en" b="1" dirty="0">
                <a:solidFill>
                  <a:schemeClr val="dk1"/>
                </a:solidFill>
              </a:rPr>
              <a:t>are</a:t>
            </a:r>
            <a:r>
              <a:rPr lang="en-GB" sz="1100" b="0" i="0" u="none" strike="noStrike" cap="none" dirty="0">
                <a:solidFill>
                  <a:srgbClr val="000000"/>
                </a:solidFill>
                <a:effectLst/>
                <a:latin typeface="Arial"/>
                <a:ea typeface="Arial"/>
                <a:cs typeface="Arial"/>
                <a:sym typeface="Arial"/>
              </a:rPr>
              <a:t>Is anyone identified by the client/patient or substitute decision maker (SDM) as an important support who the patient wishes to be included in any encounters, discussions with health care providers (doctors, nurses, social workers etc),  touch points with the healthcare system, including but not limited to, immediate and extended family members, friends, caregivers, etc. The client /patient decides who their partner in care is. They may be a friend and no relation to the person at all. </a:t>
            </a:r>
            <a:endParaRPr lang="en-US" sz="1100" b="0" i="0" u="none" strike="noStrike" cap="none" dirty="0">
              <a:solidFill>
                <a:srgbClr val="000000"/>
              </a:solidFill>
              <a:effectLst/>
              <a:latin typeface="Arial"/>
              <a:ea typeface="Arial"/>
              <a:cs typeface="Arial"/>
              <a:sym typeface="Arial"/>
            </a:endParaRPr>
          </a:p>
          <a:p>
            <a:pPr marL="457200" lvl="0" indent="-298450" algn="l" rtl="0">
              <a:spcBef>
                <a:spcPts val="0"/>
              </a:spcBef>
              <a:spcAft>
                <a:spcPts val="0"/>
              </a:spcAft>
              <a:buSzPts val="1100"/>
              <a:buChar char="-"/>
            </a:pPr>
            <a:r>
              <a:rPr lang="en" dirty="0"/>
              <a:t>The personal care provider considers the client’s strengths, needs, rights, preferences, expectations, and their willingness and ability to participate in their care</a:t>
            </a:r>
            <a:endParaRPr dirty="0"/>
          </a:p>
          <a:p>
            <a:pPr marL="914400" lvl="1" indent="-298450" algn="l" rtl="0">
              <a:spcBef>
                <a:spcPts val="0"/>
              </a:spcBef>
              <a:spcAft>
                <a:spcPts val="0"/>
              </a:spcAft>
              <a:buClr>
                <a:schemeClr val="dk1"/>
              </a:buClr>
              <a:buSzPts val="1100"/>
              <a:buChar char="-"/>
            </a:pPr>
            <a:r>
              <a:rPr lang="en" dirty="0">
                <a:solidFill>
                  <a:schemeClr val="dk1"/>
                </a:solidFill>
              </a:rPr>
              <a:t>Follow a</a:t>
            </a:r>
            <a:r>
              <a:rPr lang="en-US" dirty="0">
                <a:solidFill>
                  <a:schemeClr val="dk1"/>
                </a:solidFill>
              </a:rPr>
              <a:t>n individualized</a:t>
            </a:r>
            <a:r>
              <a:rPr lang="en" dirty="0">
                <a:solidFill>
                  <a:schemeClr val="dk1"/>
                </a:solidFill>
              </a:rPr>
              <a:t> care plan that relates to the client’s goals, and current needs. Encourage clients to maximize participation in their care; allow the person to do everything that they can for themselves. </a:t>
            </a:r>
            <a:r>
              <a:rPr lang="en-US" dirty="0">
                <a:solidFill>
                  <a:schemeClr val="dk1"/>
                </a:solidFill>
              </a:rPr>
              <a:t>They may not be fast or perfectly done. When they can do no more the PCP steps in to offer assistance.  (Buttoning up clothes, bathing </a:t>
            </a:r>
            <a:r>
              <a:rPr lang="en-US" dirty="0" err="1">
                <a:solidFill>
                  <a:schemeClr val="dk1"/>
                </a:solidFill>
              </a:rPr>
              <a:t>etc</a:t>
            </a:r>
            <a:r>
              <a:rPr lang="en-US" dirty="0">
                <a:solidFill>
                  <a:schemeClr val="dk1"/>
                </a:solidFill>
              </a:rPr>
              <a:t>)  </a:t>
            </a:r>
            <a:endParaRPr dirty="0">
              <a:solidFill>
                <a:schemeClr val="dk1"/>
              </a:solidFill>
            </a:endParaRPr>
          </a:p>
          <a:p>
            <a:pPr marL="457200" lvl="0" indent="-298450" algn="l" rtl="0">
              <a:spcBef>
                <a:spcPts val="0"/>
              </a:spcBef>
              <a:spcAft>
                <a:spcPts val="0"/>
              </a:spcAft>
              <a:buSzPts val="1100"/>
              <a:buChar char="-"/>
            </a:pPr>
            <a:r>
              <a:rPr lang="en" dirty="0"/>
              <a:t>The personal care provider observes, reports, and records physical and behavioral changes in the client</a:t>
            </a:r>
            <a:endParaRPr dirty="0"/>
          </a:p>
          <a:p>
            <a:pPr marL="914400" lvl="1" indent="-298450" algn="l" rtl="0">
              <a:spcBef>
                <a:spcPts val="0"/>
              </a:spcBef>
              <a:spcAft>
                <a:spcPts val="0"/>
              </a:spcAft>
              <a:buSzPts val="1100"/>
              <a:buChar char="-"/>
            </a:pPr>
            <a:r>
              <a:rPr lang="en" dirty="0"/>
              <a:t>Follow Health PEI, Division specific policies and  standards to report or record changes in the client. Be sure to report immediately to  the appropriate personnel (LPN, RN) </a:t>
            </a:r>
            <a:r>
              <a:rPr lang="en" b="1" u="sng" dirty="0"/>
              <a:t>every shift</a:t>
            </a:r>
            <a:r>
              <a:rPr lang="en" dirty="0"/>
              <a:t>. A change could be physical such as loss of weight from previous month, or behavioural change such as sudden onset of confusion, sudden reduction in appetite.</a:t>
            </a:r>
            <a:endParaRPr dirty="0"/>
          </a:p>
        </p:txBody>
      </p:sp>
      <p:sp>
        <p:nvSpPr>
          <p:cNvPr id="170" name="Google Shape;170;g292b18bbf14_1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295579f9036_1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295579f9036_1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a:t>
            </a:r>
            <a:r>
              <a:rPr lang="en-US" dirty="0"/>
              <a:t>third Foundational Competency focuses on </a:t>
            </a:r>
            <a:r>
              <a:rPr lang="en" dirty="0"/>
              <a:t>professionalism </a:t>
            </a:r>
            <a:r>
              <a:rPr lang="en-US" dirty="0"/>
              <a:t>for the PCP</a:t>
            </a:r>
            <a:r>
              <a:rPr lang="en" dirty="0"/>
              <a:t>. The personal care provider refers to an approach to work that demonstrates respect for others, commitment to excellence in care, professional behaviours, and ongoing learning and personal development. </a:t>
            </a:r>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295579f9036_1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295579f9036_1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a:t>
            </a:r>
            <a:r>
              <a:rPr lang="en" dirty="0"/>
              <a:t>Sub-competency includes being an active participant in the organization</a:t>
            </a:r>
          </a:p>
          <a:p>
            <a:pPr marL="0" lvl="0" indent="0" algn="l" rtl="0">
              <a:spcBef>
                <a:spcPts val="0"/>
              </a:spcBef>
              <a:spcAft>
                <a:spcPts val="0"/>
              </a:spcAft>
              <a:buNone/>
            </a:pPr>
            <a:endParaRPr dirty="0"/>
          </a:p>
          <a:p>
            <a:pPr marL="457200" lvl="0" indent="-298450" algn="l" rtl="0">
              <a:spcBef>
                <a:spcPts val="0"/>
              </a:spcBef>
              <a:spcAft>
                <a:spcPts val="0"/>
              </a:spcAft>
              <a:buSzPts val="1100"/>
              <a:buChar char="●"/>
            </a:pPr>
            <a:r>
              <a:rPr lang="en" dirty="0"/>
              <a:t>The PCP practices in accordance with the vision, values, goals, and objectives of the organization </a:t>
            </a:r>
            <a:endParaRPr dirty="0">
              <a:highlight>
                <a:srgbClr val="FFFF00"/>
              </a:highlight>
            </a:endParaRPr>
          </a:p>
          <a:p>
            <a:pPr marL="914400" lvl="1" indent="-298450" algn="l" rtl="0">
              <a:spcBef>
                <a:spcPts val="0"/>
              </a:spcBef>
              <a:spcAft>
                <a:spcPts val="0"/>
              </a:spcAft>
              <a:buSzPts val="1100"/>
              <a:buChar char="○"/>
            </a:pPr>
            <a:r>
              <a:rPr lang="en" dirty="0"/>
              <a:t>The Health PEI Vision is: Healthy Teams, Healthy People, Healthy Island Communities </a:t>
            </a:r>
            <a:endParaRPr dirty="0"/>
          </a:p>
          <a:p>
            <a:pPr marL="914400" lvl="1" indent="-298450" algn="l" rtl="0">
              <a:spcBef>
                <a:spcPts val="0"/>
              </a:spcBef>
              <a:spcAft>
                <a:spcPts val="0"/>
              </a:spcAft>
              <a:buSzPts val="1100"/>
              <a:buChar char="○"/>
            </a:pPr>
            <a:r>
              <a:rPr lang="en" dirty="0"/>
              <a:t>Values include: </a:t>
            </a:r>
            <a:endParaRPr dirty="0"/>
          </a:p>
          <a:p>
            <a:pPr marL="1371600" lvl="2" indent="-298450" algn="l" rtl="0">
              <a:spcBef>
                <a:spcPts val="0"/>
              </a:spcBef>
              <a:spcAft>
                <a:spcPts val="0"/>
              </a:spcAft>
              <a:buSzPts val="1100"/>
              <a:buChar char="■"/>
            </a:pPr>
            <a:r>
              <a:rPr lang="en" dirty="0"/>
              <a:t>Caring: We treat everyone with compassion, respect, fairness and dignity</a:t>
            </a:r>
            <a:endParaRPr dirty="0"/>
          </a:p>
          <a:p>
            <a:pPr marL="1371600" lvl="2" indent="-298450" algn="l" rtl="0">
              <a:spcBef>
                <a:spcPts val="0"/>
              </a:spcBef>
              <a:spcAft>
                <a:spcPts val="0"/>
              </a:spcAft>
              <a:buSzPts val="1100"/>
              <a:buChar char="■"/>
            </a:pPr>
            <a:r>
              <a:rPr lang="en" dirty="0"/>
              <a:t>Integrity: We collaborate in an environment of trust, communicate with openness and honesty, and are accountable through responsible decision making  </a:t>
            </a:r>
            <a:endParaRPr dirty="0"/>
          </a:p>
          <a:p>
            <a:pPr marL="1371600" lvl="2" indent="-298450" algn="l" rtl="0">
              <a:spcBef>
                <a:spcPts val="0"/>
              </a:spcBef>
              <a:spcAft>
                <a:spcPts val="0"/>
              </a:spcAft>
              <a:buSzPts val="1100"/>
              <a:buChar char="■"/>
            </a:pPr>
            <a:r>
              <a:rPr lang="en" dirty="0"/>
              <a:t>Excellence: We pursue continuous quality improvement through innovation, integration and the adoption of evidence-based practices.</a:t>
            </a:r>
            <a:endParaRPr dirty="0"/>
          </a:p>
          <a:p>
            <a:pPr marL="1371600" lvl="2" indent="-298450" algn="l" rtl="0">
              <a:spcBef>
                <a:spcPts val="0"/>
              </a:spcBef>
              <a:spcAft>
                <a:spcPts val="0"/>
              </a:spcAft>
              <a:buSzPts val="1100"/>
              <a:buChar char="■"/>
            </a:pPr>
            <a:r>
              <a:rPr lang="en" dirty="0"/>
              <a:t>Diversity: We recognize and value the differences our team and our local community brings to the organization through their diversity in backgrounds, experiences, cultures and beliefs.</a:t>
            </a:r>
            <a:endParaRPr dirty="0"/>
          </a:p>
          <a:p>
            <a:pPr marL="457200" lvl="0" indent="-298450" algn="l" rtl="0">
              <a:spcBef>
                <a:spcPts val="0"/>
              </a:spcBef>
              <a:spcAft>
                <a:spcPts val="0"/>
              </a:spcAft>
              <a:buSzPts val="1100"/>
              <a:buChar char="●"/>
            </a:pPr>
            <a:r>
              <a:rPr lang="en" dirty="0"/>
              <a:t>The PCP participates in continuous quality improvement activities in their household and on their unit. (e.g., fall prevention, activities, pressure reduction strategies, </a:t>
            </a:r>
            <a:r>
              <a:rPr lang="en-US" dirty="0"/>
              <a:t>mobilization of clients</a:t>
            </a:r>
            <a:r>
              <a:rPr lang="en" dirty="0"/>
              <a:t>)</a:t>
            </a:r>
            <a:endParaRPr dirty="0"/>
          </a:p>
          <a:p>
            <a:pPr marL="457200" lvl="0" indent="-298450" algn="l" rtl="0">
              <a:spcBef>
                <a:spcPts val="0"/>
              </a:spcBef>
              <a:spcAft>
                <a:spcPts val="0"/>
              </a:spcAft>
              <a:buSzPts val="1100"/>
              <a:buChar char="●"/>
            </a:pPr>
            <a:r>
              <a:rPr lang="en" dirty="0"/>
              <a:t>The PCP participates in meetings, committees, teams, and councils when and as required</a:t>
            </a:r>
            <a:endParaRPr dirty="0">
              <a:highlight>
                <a:srgbClr val="FFFF00"/>
              </a:highlight>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295579f9036_1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295579f9036_1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b="1" dirty="0">
              <a:solidFill>
                <a:schemeClr val="dk1"/>
              </a:solidFill>
            </a:endParaRPr>
          </a:p>
          <a:p>
            <a:pPr marL="0" lvl="0" indent="0" algn="l" rtl="0">
              <a:lnSpc>
                <a:spcPct val="115000"/>
              </a:lnSpc>
              <a:spcBef>
                <a:spcPts val="0"/>
              </a:spcBef>
              <a:spcAft>
                <a:spcPts val="0"/>
              </a:spcAft>
              <a:buNone/>
            </a:pPr>
            <a:r>
              <a:rPr lang="en-US" dirty="0">
                <a:solidFill>
                  <a:schemeClr val="dk1"/>
                </a:solidFill>
              </a:rPr>
              <a:t>This </a:t>
            </a:r>
            <a:r>
              <a:rPr lang="en" dirty="0">
                <a:solidFill>
                  <a:schemeClr val="dk1"/>
                </a:solidFill>
              </a:rPr>
              <a:t>Sub-competency </a:t>
            </a:r>
            <a:r>
              <a:rPr lang="en-US" dirty="0">
                <a:solidFill>
                  <a:schemeClr val="dk1"/>
                </a:solidFill>
              </a:rPr>
              <a:t>speaks to the PCP behaving and working in an ethical manner</a:t>
            </a:r>
            <a:endParaRPr lang="en" dirty="0">
              <a:solidFill>
                <a:schemeClr val="dk1"/>
              </a:solidFill>
            </a:endParaRPr>
          </a:p>
          <a:p>
            <a:pPr marL="0" lvl="0" indent="0" algn="l" rtl="0">
              <a:lnSpc>
                <a:spcPct val="115000"/>
              </a:lnSpc>
              <a:spcBef>
                <a:spcPts val="0"/>
              </a:spcBef>
              <a:spcAft>
                <a:spcPts val="0"/>
              </a:spcAft>
              <a:buNone/>
            </a:pPr>
            <a:r>
              <a:rPr lang="en-US" dirty="0">
                <a:solidFill>
                  <a:schemeClr val="dk1"/>
                </a:solidFill>
              </a:rPr>
              <a:t>This is all about respecting the clients' choices.  The PCP  may not agree with the client choices but need to accept that clients have the right to make choices.  PCPs like all staff  operate on the principle that we do not harm to the client.</a:t>
            </a:r>
          </a:p>
          <a:p>
            <a:pPr marL="0" lvl="0" indent="0" algn="l" rtl="0">
              <a:lnSpc>
                <a:spcPct val="115000"/>
              </a:lnSpc>
              <a:spcBef>
                <a:spcPts val="0"/>
              </a:spcBef>
              <a:spcAft>
                <a:spcPts val="0"/>
              </a:spcAft>
              <a:buNone/>
            </a:pPr>
            <a:r>
              <a:rPr lang="en-US" dirty="0">
                <a:solidFill>
                  <a:schemeClr val="dk1"/>
                </a:solidFill>
              </a:rPr>
              <a:t>If you are experiencing issues, please speak with the RN/LPN on the client care team.</a:t>
            </a:r>
          </a:p>
          <a:p>
            <a:pPr marL="0" lvl="0" indent="0" algn="l" rtl="0">
              <a:lnSpc>
                <a:spcPct val="115000"/>
              </a:lnSpc>
              <a:spcBef>
                <a:spcPts val="0"/>
              </a:spcBef>
              <a:spcAft>
                <a:spcPts val="0"/>
              </a:spcAft>
              <a:buNone/>
            </a:pPr>
            <a:r>
              <a:rPr lang="en-US" dirty="0">
                <a:solidFill>
                  <a:schemeClr val="dk1"/>
                </a:solidFill>
              </a:rPr>
              <a:t>If the PCP observes anything unethical or illegal, they are obliged to report it to a supervisor (LPN/RN) </a:t>
            </a:r>
            <a:endParaRPr lang="en" dirty="0">
              <a:solidFill>
                <a:schemeClr val="dk1"/>
              </a:solidFill>
            </a:endParaRPr>
          </a:p>
          <a:p>
            <a:pPr marL="0" lvl="0" indent="0" algn="l" rtl="0">
              <a:lnSpc>
                <a:spcPct val="115000"/>
              </a:lnSpc>
              <a:spcBef>
                <a:spcPts val="0"/>
              </a:spcBef>
              <a:spcAft>
                <a:spcPts val="0"/>
              </a:spcAft>
              <a:buNone/>
            </a:pPr>
            <a:endParaRPr lang="en" dirty="0">
              <a:solidFill>
                <a:schemeClr val="dk1"/>
              </a:solidFill>
            </a:endParaRPr>
          </a:p>
          <a:p>
            <a:pPr marL="0" lvl="0" indent="0" algn="l" rtl="0">
              <a:lnSpc>
                <a:spcPct val="115000"/>
              </a:lnSpc>
              <a:spcBef>
                <a:spcPts val="0"/>
              </a:spcBef>
              <a:spcAft>
                <a:spcPts val="0"/>
              </a:spcAft>
              <a:buNone/>
            </a:pPr>
            <a:r>
              <a:rPr lang="en-US" dirty="0">
                <a:solidFill>
                  <a:schemeClr val="dk1"/>
                </a:solidFill>
              </a:rPr>
              <a:t>Ethical terms, language is defined below.</a:t>
            </a:r>
          </a:p>
          <a:p>
            <a:pPr marL="171450" lvl="0" indent="-171450" algn="l" rtl="0">
              <a:lnSpc>
                <a:spcPct val="115000"/>
              </a:lnSpc>
              <a:spcBef>
                <a:spcPts val="0"/>
              </a:spcBef>
              <a:spcAft>
                <a:spcPts val="0"/>
              </a:spcAft>
            </a:pPr>
            <a:r>
              <a:rPr lang="en" b="1" dirty="0">
                <a:solidFill>
                  <a:schemeClr val="dk1"/>
                </a:solidFill>
              </a:rPr>
              <a:t>Conduct</a:t>
            </a:r>
            <a:r>
              <a:rPr lang="en" dirty="0">
                <a:solidFill>
                  <a:schemeClr val="dk1"/>
                </a:solidFill>
              </a:rPr>
              <a:t>: the manner in which a person behaves, especially on a particular occasion or in a particular context</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b="1" dirty="0">
                <a:solidFill>
                  <a:schemeClr val="dk1"/>
                </a:solidFill>
              </a:rPr>
              <a:t>Autonomy</a:t>
            </a:r>
            <a:r>
              <a:rPr lang="en" dirty="0">
                <a:solidFill>
                  <a:schemeClr val="dk1"/>
                </a:solidFill>
              </a:rPr>
              <a:t>: principle that respects the individual's right to free will. This principle in healthcare is often used to show that the competent person has a right to choose their medical care and has the right to informed consent (Keatings &amp; Adams, 2020). To be ethical, it is up to the healthcare worker to respect the client’s choices.</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b="1" dirty="0">
                <a:solidFill>
                  <a:schemeClr val="dk1"/>
                </a:solidFill>
              </a:rPr>
              <a:t>Justice</a:t>
            </a:r>
            <a:r>
              <a:rPr lang="en" dirty="0">
                <a:solidFill>
                  <a:schemeClr val="dk1"/>
                </a:solidFill>
              </a:rPr>
              <a:t>: everyone is to be treated fairly and with equity (Keatings &amp; Adams, 2020). </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b="1" dirty="0">
                <a:solidFill>
                  <a:schemeClr val="dk1"/>
                </a:solidFill>
              </a:rPr>
              <a:t>Beneficence</a:t>
            </a:r>
            <a:r>
              <a:rPr lang="en" dirty="0">
                <a:solidFill>
                  <a:schemeClr val="dk1"/>
                </a:solidFill>
              </a:rPr>
              <a:t>: making a positive move to produce good (Keatings &amp; Adams, 2020). This could be encouraging a client to do their exercises when they may not want to, or encouraging a client to eat more of their meal to build strength; these both will produce positive outcomes. Be sure not to force clients to do anything they do not agree with as it could conflict with autonomy.</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b="1" dirty="0">
                <a:solidFill>
                  <a:schemeClr val="dk1"/>
                </a:solidFill>
              </a:rPr>
              <a:t>Non-maleficence</a:t>
            </a:r>
            <a:r>
              <a:rPr lang="en" dirty="0">
                <a:solidFill>
                  <a:schemeClr val="dk1"/>
                </a:solidFill>
              </a:rPr>
              <a:t>: above all, do no harm. It is up to the healthcare worker to ensure safe client care (Keatings &amp; Adams, 2020). This could include making sure a client is transferred safely</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It is your responsibility to act ethically but also to report if there is anyone behaving in an unethical way. Be sure to speak to a supervisor if there is sus</a:t>
            </a:r>
            <a:r>
              <a:rPr lang="en-US" dirty="0">
                <a:solidFill>
                  <a:schemeClr val="dk1"/>
                </a:solidFill>
              </a:rPr>
              <a:t>partner in care</a:t>
            </a:r>
            <a:r>
              <a:rPr lang="en" dirty="0">
                <a:solidFill>
                  <a:schemeClr val="dk1"/>
                </a:solidFill>
              </a:rPr>
              <a:t>ion of unethical/illegal activities</a:t>
            </a:r>
          </a:p>
          <a:p>
            <a:pPr marL="158750" lvl="0" indent="0" algn="l" rtl="0">
              <a:lnSpc>
                <a:spcPct val="115000"/>
              </a:lnSpc>
              <a:spcBef>
                <a:spcPts val="0"/>
              </a:spcBef>
              <a:spcAft>
                <a:spcPts val="0"/>
              </a:spcAft>
              <a:buClr>
                <a:schemeClr val="dk1"/>
              </a:buClr>
              <a:buSzPts val="1100"/>
              <a:buNone/>
            </a:pPr>
            <a:endParaRPr lang="en" dirty="0">
              <a:solidFill>
                <a:schemeClr val="dk1"/>
              </a:solidFill>
            </a:endParaRPr>
          </a:p>
          <a:p>
            <a:pPr marL="158750" lvl="0" indent="0" algn="l" rtl="0">
              <a:lnSpc>
                <a:spcPct val="115000"/>
              </a:lnSpc>
              <a:spcBef>
                <a:spcPts val="0"/>
              </a:spcBef>
              <a:spcAft>
                <a:spcPts val="0"/>
              </a:spcAft>
              <a:buClr>
                <a:schemeClr val="dk1"/>
              </a:buClr>
              <a:buSzPts val="1100"/>
              <a:buNone/>
            </a:pPr>
            <a:r>
              <a:rPr lang="en" dirty="0">
                <a:solidFill>
                  <a:schemeClr val="dk1"/>
                </a:solidFill>
              </a:rPr>
              <a:t>Health PEI has an Ethics </a:t>
            </a:r>
            <a:r>
              <a:rPr lang="en-US" dirty="0">
                <a:solidFill>
                  <a:schemeClr val="dk1"/>
                </a:solidFill>
              </a:rPr>
              <a:t>Committee, and any staff member or health care team can request a consultation,  refer an issue to this committee for assistance. Information on how to access the committee, to request a consultation. Information on the Health PEI Ethics committee and how to access can be located at   https://src.healthpei.ca/ethics</a:t>
            </a:r>
          </a:p>
          <a:p>
            <a:pPr marL="158750" lvl="0" indent="0" algn="l" rtl="0">
              <a:lnSpc>
                <a:spcPct val="115000"/>
              </a:lnSpc>
              <a:spcBef>
                <a:spcPts val="0"/>
              </a:spcBef>
              <a:spcAft>
                <a:spcPts val="0"/>
              </a:spcAft>
              <a:buClr>
                <a:schemeClr val="dk1"/>
              </a:buClr>
              <a:buSzPts val="1100"/>
              <a:buNone/>
            </a:pPr>
            <a:endParaRPr lang="en" dirty="0">
              <a:solidFill>
                <a:schemeClr val="dk1"/>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295579f903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295579f903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b="1" dirty="0">
              <a:solidFill>
                <a:schemeClr val="dk1"/>
              </a:solidFill>
            </a:endParaRPr>
          </a:p>
          <a:p>
            <a:pPr marL="0" lvl="0" indent="0" algn="l" rtl="0">
              <a:lnSpc>
                <a:spcPct val="115000"/>
              </a:lnSpc>
              <a:spcBef>
                <a:spcPts val="0"/>
              </a:spcBef>
              <a:spcAft>
                <a:spcPts val="0"/>
              </a:spcAft>
              <a:buNone/>
            </a:pPr>
            <a:r>
              <a:rPr lang="en-US" dirty="0">
                <a:solidFill>
                  <a:schemeClr val="dk1"/>
                </a:solidFill>
              </a:rPr>
              <a:t>This </a:t>
            </a:r>
            <a:r>
              <a:rPr lang="en" dirty="0">
                <a:solidFill>
                  <a:schemeClr val="dk1"/>
                </a:solidFill>
              </a:rPr>
              <a:t>Sub-competency is about behaving in a professional manner</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b="1" dirty="0">
                <a:solidFill>
                  <a:schemeClr val="dk1"/>
                </a:solidFill>
              </a:rPr>
              <a:t>Conduct: </a:t>
            </a:r>
            <a:r>
              <a:rPr lang="en" dirty="0">
                <a:solidFill>
                  <a:schemeClr val="dk1"/>
                </a:solidFill>
              </a:rPr>
              <a:t>the manner in which a person behaves, especially on a particular occasion or in a particular context</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US" dirty="0">
                <a:solidFill>
                  <a:schemeClr val="dk1"/>
                </a:solidFill>
              </a:rPr>
              <a:t>The Personal Care Provider is responsible to adhere to employer policies and standards.</a:t>
            </a:r>
          </a:p>
          <a:p>
            <a:pPr marL="457200" lvl="0" indent="-298450" algn="l" rtl="0">
              <a:lnSpc>
                <a:spcPct val="115000"/>
              </a:lnSpc>
              <a:spcBef>
                <a:spcPts val="0"/>
              </a:spcBef>
              <a:spcAft>
                <a:spcPts val="0"/>
              </a:spcAft>
              <a:buClr>
                <a:schemeClr val="dk1"/>
              </a:buClr>
              <a:buSzPts val="1100"/>
              <a:buChar char="●"/>
            </a:pPr>
            <a:endParaRPr lang="en"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Behaviour includes but not limited to not using inappropriate language or </a:t>
            </a:r>
            <a:r>
              <a:rPr lang="en-US" dirty="0">
                <a:solidFill>
                  <a:schemeClr val="dk1"/>
                </a:solidFill>
              </a:rPr>
              <a:t>using </a:t>
            </a:r>
            <a:r>
              <a:rPr lang="en" dirty="0">
                <a:solidFill>
                  <a:schemeClr val="dk1"/>
                </a:solidFill>
              </a:rPr>
              <a:t> inappropriate slang</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Many Health PEI settings </a:t>
            </a:r>
            <a:r>
              <a:rPr lang="en-US" dirty="0">
                <a:solidFill>
                  <a:schemeClr val="dk1"/>
                </a:solidFill>
              </a:rPr>
              <a:t>have staff and clients that are sensitive  to or allergic to scents.  Health PEI has a minimal scent policy </a:t>
            </a:r>
            <a:r>
              <a:rPr lang="en-US" dirty="0" err="1">
                <a:solidFill>
                  <a:schemeClr val="dk1"/>
                </a:solidFill>
              </a:rPr>
              <a:t>tp</a:t>
            </a:r>
            <a:r>
              <a:rPr lang="en-US" dirty="0">
                <a:solidFill>
                  <a:schemeClr val="dk1"/>
                </a:solidFill>
              </a:rPr>
              <a:t> protect staff and clients from overpowering sets that they are allergic to/ sensitive to. </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US" dirty="0">
                <a:solidFill>
                  <a:schemeClr val="dk1"/>
                </a:solidFill>
                <a:highlight>
                  <a:srgbClr val="FFFF00"/>
                </a:highlight>
              </a:rPr>
              <a:t>Please refer to the Medworxx Policy site for policies related to the use of </a:t>
            </a:r>
            <a:r>
              <a:rPr lang="en" dirty="0">
                <a:solidFill>
                  <a:schemeClr val="dk1"/>
                </a:solidFill>
                <a:highlight>
                  <a:srgbClr val="FFFF00"/>
                </a:highlight>
              </a:rPr>
              <a:t>Social Media, </a:t>
            </a:r>
            <a:r>
              <a:rPr lang="en-US" dirty="0">
                <a:solidFill>
                  <a:schemeClr val="dk1"/>
                </a:solidFill>
                <a:highlight>
                  <a:srgbClr val="FFFF00"/>
                </a:highlight>
              </a:rPr>
              <a:t>Personal Communication Devices, Attendance Support and Management,  Drug and Alcohol use, Cannabis use, Respectful work environment. The clinical educator/ resource nurse, human resources department will provide you with the name of policies to become familiar with. Keep an eye on communication books, boards, e mails that inform you of changes, revisions to various policies and practices.</a:t>
            </a:r>
            <a:endParaRPr dirty="0">
              <a:solidFill>
                <a:schemeClr val="dk1"/>
              </a:solidFill>
              <a:highlight>
                <a:srgbClr val="FFFF00"/>
              </a:highlight>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295579f9036_1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295579f9036_1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b="1" dirty="0">
              <a:solidFill>
                <a:schemeClr val="dk1"/>
              </a:solidFill>
            </a:endParaRPr>
          </a:p>
          <a:p>
            <a:pPr marL="0" lvl="0" indent="0" algn="l" rtl="0">
              <a:lnSpc>
                <a:spcPct val="115000"/>
              </a:lnSpc>
              <a:spcBef>
                <a:spcPts val="0"/>
              </a:spcBef>
              <a:spcAft>
                <a:spcPts val="0"/>
              </a:spcAft>
              <a:buNone/>
            </a:pPr>
            <a:r>
              <a:rPr lang="en" dirty="0">
                <a:solidFill>
                  <a:schemeClr val="dk1"/>
                </a:solidFill>
              </a:rPr>
              <a:t>Sub-competency continued</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Accepting accountability means being responsible for yourself. The PCP is responsible for their behaviour and actions. Therefore, PCPs are responsible to follow the guidelines </a:t>
            </a:r>
            <a:r>
              <a:rPr lang="en-US" dirty="0">
                <a:solidFill>
                  <a:schemeClr val="dk1"/>
                </a:solidFill>
              </a:rPr>
              <a:t>established by their</a:t>
            </a:r>
            <a:r>
              <a:rPr lang="en" dirty="0">
                <a:solidFill>
                  <a:schemeClr val="dk1"/>
                </a:solidFill>
              </a:rPr>
              <a:t> employer and </a:t>
            </a:r>
            <a:r>
              <a:rPr lang="en-US" dirty="0">
                <a:solidFill>
                  <a:schemeClr val="dk1"/>
                </a:solidFill>
              </a:rPr>
              <a:t>they </a:t>
            </a:r>
            <a:r>
              <a:rPr lang="en" dirty="0">
                <a:solidFill>
                  <a:schemeClr val="dk1"/>
                </a:solidFill>
              </a:rPr>
              <a:t>accept responsibility if they are not followed</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In healthcare we work closely with a multidisciplinary team. It is important to work well with your supervisors but also with coworkers. Creating a positive work environment can improve everyone’s working environment. Lastly, it is great to be a role model to new team members by showing compassion and demonstrating expertise when needed.</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For example, if a co-worker is falling behind in their work, offer some assistance. Assistance could be as simple as offering to toilet their clients for them, assist sit clients up for feeding etc</a:t>
            </a:r>
            <a:endParaRPr dirty="0">
              <a:solidFill>
                <a:schemeClr val="dk1"/>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295579f9036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295579f9036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 dirty="0"/>
              <a:t>This sub-competency focuses on development in your profession</a:t>
            </a:r>
            <a:endParaRPr dirty="0"/>
          </a:p>
          <a:p>
            <a:pPr marL="457200" lvl="0" indent="-298450" algn="l" rtl="0">
              <a:spcBef>
                <a:spcPts val="0"/>
              </a:spcBef>
              <a:spcAft>
                <a:spcPts val="0"/>
              </a:spcAft>
              <a:buSzPts val="1100"/>
              <a:buChar char="●"/>
            </a:pPr>
            <a:r>
              <a:rPr lang="en" dirty="0"/>
              <a:t>It is important to always reflect on work practices and consider how it could be improved.</a:t>
            </a:r>
            <a:endParaRPr dirty="0"/>
          </a:p>
          <a:p>
            <a:pPr marL="457200" lvl="0" indent="-298450" algn="l" rtl="0">
              <a:spcBef>
                <a:spcPts val="0"/>
              </a:spcBef>
              <a:spcAft>
                <a:spcPts val="0"/>
              </a:spcAft>
              <a:buSzPts val="1100"/>
              <a:buChar char="●"/>
            </a:pPr>
            <a:r>
              <a:rPr lang="en" dirty="0"/>
              <a:t>The PCPs are encouraged to seek out additional educational opportunities through the employer or any other opportunities (E.g., online). </a:t>
            </a:r>
            <a:endParaRPr dirty="0"/>
          </a:p>
          <a:p>
            <a:pPr marL="457200" lvl="0" indent="-298450" algn="l" rtl="0">
              <a:spcBef>
                <a:spcPts val="0"/>
              </a:spcBef>
              <a:spcAft>
                <a:spcPts val="0"/>
              </a:spcAft>
              <a:buSzPts val="1100"/>
              <a:buChar char="●"/>
            </a:pPr>
            <a:r>
              <a:rPr lang="en" dirty="0"/>
              <a:t>Certifications that have been achieved before need to be up to date, make sure you are aware of their expiry to ensure you always have a current certification. Common ones you will need include CPR, WHMIS, hand-hygiene module, etc.</a:t>
            </a:r>
            <a:endParaRPr dirty="0"/>
          </a:p>
          <a:p>
            <a:pPr marL="914400" lvl="1" indent="-298450" algn="l" rtl="0">
              <a:spcBef>
                <a:spcPts val="0"/>
              </a:spcBef>
              <a:spcAft>
                <a:spcPts val="0"/>
              </a:spcAft>
              <a:buSzPts val="1100"/>
              <a:buChar char="○"/>
            </a:pPr>
            <a:r>
              <a:rPr lang="en" dirty="0"/>
              <a:t>Receive initial training on employment and maintain yearly certifications (CPR, hand-hygiene module, WHMIS, etc.)</a:t>
            </a:r>
            <a:endParaRPr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295579f9036_1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295579f9036_1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 dirty="0"/>
              <a:t>The final sub competency focuses on engaging in self-care for well-being </a:t>
            </a:r>
          </a:p>
          <a:p>
            <a:pPr marL="0" lvl="0" indent="0" algn="l" rtl="0">
              <a:spcBef>
                <a:spcPts val="0"/>
              </a:spcBef>
              <a:spcAft>
                <a:spcPts val="0"/>
              </a:spcAft>
              <a:buNone/>
            </a:pPr>
            <a:endParaRPr dirty="0"/>
          </a:p>
          <a:p>
            <a:pPr marL="457200" lvl="0" indent="-298450" algn="l" rtl="0">
              <a:spcBef>
                <a:spcPts val="0"/>
              </a:spcBef>
              <a:spcAft>
                <a:spcPts val="0"/>
              </a:spcAft>
              <a:buSzPts val="1100"/>
              <a:buChar char="●"/>
            </a:pPr>
            <a:r>
              <a:rPr lang="en-US" dirty="0"/>
              <a:t>The PCP - </a:t>
            </a:r>
            <a:r>
              <a:rPr lang="en" dirty="0"/>
              <a:t>Taking care of yourself is an important part of the job. Following these sub competencies can help maintain overall wellbeing.</a:t>
            </a:r>
            <a:endParaRPr dirty="0"/>
          </a:p>
          <a:p>
            <a:pPr marL="457200" lvl="0" indent="-298450" algn="l" rtl="0">
              <a:spcBef>
                <a:spcPts val="0"/>
              </a:spcBef>
              <a:spcAft>
                <a:spcPts val="0"/>
              </a:spcAft>
              <a:buSzPts val="1100"/>
              <a:buChar char="●"/>
            </a:pPr>
            <a:r>
              <a:rPr lang="en" dirty="0"/>
              <a:t>Advise your supervisor when experiencing stress, anxiety, compassion fatigue, and burnout </a:t>
            </a:r>
            <a:endParaRPr dirty="0"/>
          </a:p>
          <a:p>
            <a:pPr marL="914400" lvl="1" indent="-298450" algn="l" rtl="0">
              <a:spcBef>
                <a:spcPts val="0"/>
              </a:spcBef>
              <a:spcAft>
                <a:spcPts val="0"/>
              </a:spcAft>
              <a:buSzPts val="1100"/>
              <a:buChar char="-"/>
            </a:pPr>
            <a:r>
              <a:rPr lang="en" dirty="0"/>
              <a:t>Sharing how you are feeling with the appropriate person can lead to early intervention to prevent further issues. There are many resources available to staff that are best used when problems start to occur. Your manager can help you connect with the right resources for the issue, such as Employee assistance program (EAP) or Mind Beacon . </a:t>
            </a:r>
            <a:endParaRPr dirty="0">
              <a:highlight>
                <a:srgbClr val="FFFF00"/>
              </a:highlight>
            </a:endParaRPr>
          </a:p>
          <a:p>
            <a:pPr marL="457200" lvl="0" indent="-298450" algn="l" rtl="0">
              <a:spcBef>
                <a:spcPts val="0"/>
              </a:spcBef>
              <a:spcAft>
                <a:spcPts val="0"/>
              </a:spcAft>
              <a:buSzPts val="1100"/>
              <a:buChar char="-"/>
            </a:pPr>
            <a:r>
              <a:rPr lang="en" dirty="0"/>
              <a:t>Maintaining a level of fitness in order to meet the physical demands of the job</a:t>
            </a:r>
            <a:endParaRPr dirty="0"/>
          </a:p>
          <a:p>
            <a:pPr marL="914400" lvl="1" indent="-298450" algn="l" rtl="0">
              <a:spcBef>
                <a:spcPts val="0"/>
              </a:spcBef>
              <a:spcAft>
                <a:spcPts val="0"/>
              </a:spcAft>
              <a:buSzPts val="1100"/>
              <a:buChar char="-"/>
            </a:pPr>
            <a:r>
              <a:rPr lang="en" dirty="0"/>
              <a:t>It is important to ensure your own safety and the safety of those you are caring for. It is important to let someone know if there is a physical task that you feel you are unable to do, </a:t>
            </a:r>
            <a:r>
              <a:rPr lang="en-US" dirty="0"/>
              <a:t>need additional training to achieve.</a:t>
            </a:r>
            <a:endParaRPr dirty="0"/>
          </a:p>
          <a:p>
            <a:pPr marL="457200" lvl="0" indent="-298450" algn="l" rtl="0">
              <a:spcBef>
                <a:spcPts val="0"/>
              </a:spcBef>
              <a:spcAft>
                <a:spcPts val="0"/>
              </a:spcAft>
              <a:buSzPts val="1100"/>
              <a:buChar char="●"/>
            </a:pPr>
            <a:r>
              <a:rPr lang="en" dirty="0"/>
              <a:t>Recognizes the steps of personal wellness and self-care and the strategies necessary to promote personal well-being</a:t>
            </a:r>
            <a:endParaRPr dirty="0"/>
          </a:p>
          <a:p>
            <a:pPr marL="914400" lvl="1" indent="-298450" algn="l" rtl="0">
              <a:spcBef>
                <a:spcPts val="0"/>
              </a:spcBef>
              <a:spcAft>
                <a:spcPts val="0"/>
              </a:spcAft>
              <a:buSzPts val="1100"/>
              <a:buChar char="-"/>
            </a:pPr>
            <a:r>
              <a:rPr lang="en" dirty="0"/>
              <a:t>Make sure that you are taking care of yourself and your own well-being so that you can complete your work safely. When not working it important to be mindful of ways you can maintain your overall wellness, such as spending time with family, exercising, and taking time for yourself.  </a:t>
            </a:r>
            <a:endParaRPr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292b18bbf14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 dirty="0"/>
              <a:t>This presentation has adopted the CiCan National Occupational Standards for Personal Support Workers.</a:t>
            </a:r>
          </a:p>
        </p:txBody>
      </p:sp>
      <p:sp>
        <p:nvSpPr>
          <p:cNvPr id="542" name="Google Shape;542;g292b18bbf14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298275996ab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49" name="Google Shape;549;g298275996ab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95579f903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95579f903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 dirty="0"/>
              <a:t>The next sub competency is that the personal care provider supports the dignity of the clients. </a:t>
            </a:r>
            <a:endParaRPr dirty="0"/>
          </a:p>
          <a:p>
            <a:pPr marL="457200" lvl="0" indent="-298450" algn="l" rtl="0">
              <a:spcBef>
                <a:spcPts val="0"/>
              </a:spcBef>
              <a:spcAft>
                <a:spcPts val="0"/>
              </a:spcAft>
              <a:buSzPts val="1100"/>
              <a:buChar char="-"/>
            </a:pPr>
            <a:r>
              <a:rPr lang="en" dirty="0"/>
              <a:t>The personal care provider maintains the privacy of and confidentiality related to clients and their </a:t>
            </a:r>
            <a:r>
              <a:rPr lang="en-US" dirty="0"/>
              <a:t>partners in care</a:t>
            </a:r>
            <a:r>
              <a:rPr lang="en" dirty="0"/>
              <a:t>. </a:t>
            </a:r>
            <a:endParaRPr dirty="0"/>
          </a:p>
          <a:p>
            <a:pPr marL="914400" lvl="1" indent="-298450" algn="l" rtl="0">
              <a:spcBef>
                <a:spcPts val="0"/>
              </a:spcBef>
              <a:spcAft>
                <a:spcPts val="0"/>
              </a:spcAft>
              <a:buClr>
                <a:schemeClr val="dk1"/>
              </a:buClr>
              <a:buSzPts val="1100"/>
              <a:buChar char="-"/>
            </a:pPr>
            <a:r>
              <a:rPr lang="en" dirty="0">
                <a:solidFill>
                  <a:schemeClr val="dk1"/>
                </a:solidFill>
              </a:rPr>
              <a:t>Privacy means knocking before entering, and allowing client time alone when they wish, for example, leaving the client with the bell while going to the bathroom and knocking before entering</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Confidentiality means not talking about anything that happens with the client outside their healthcare team. Nobody within earshot when talking about the client to the care team.</a:t>
            </a:r>
            <a:endParaRPr dirty="0"/>
          </a:p>
          <a:p>
            <a:pPr marL="457200" lvl="0" indent="-298450" algn="l" rtl="0">
              <a:spcBef>
                <a:spcPts val="0"/>
              </a:spcBef>
              <a:spcAft>
                <a:spcPts val="0"/>
              </a:spcAft>
              <a:buSzPts val="1100"/>
              <a:buChar char="-"/>
            </a:pPr>
            <a:r>
              <a:rPr lang="en" dirty="0"/>
              <a:t>Applies the principles of therapeutic relationships while maintaining professional boundaries with clients and their </a:t>
            </a:r>
            <a:r>
              <a:rPr lang="en-US" dirty="0"/>
              <a:t>partner(s) in care</a:t>
            </a:r>
            <a:r>
              <a:rPr lang="en" dirty="0"/>
              <a:t>. </a:t>
            </a:r>
            <a:endParaRPr dirty="0"/>
          </a:p>
          <a:p>
            <a:pPr marL="914400" lvl="1" indent="-298450" algn="l" rtl="0">
              <a:spcBef>
                <a:spcPts val="0"/>
              </a:spcBef>
              <a:spcAft>
                <a:spcPts val="0"/>
              </a:spcAft>
              <a:buSzPts val="1100"/>
              <a:buChar char="-"/>
            </a:pPr>
            <a:r>
              <a:rPr lang="en" dirty="0"/>
              <a:t>Do not talk about a client or partner in care outside of the necessary healthcare team. Only discuss with the team when deemed necessary. </a:t>
            </a:r>
            <a:endParaRPr dirty="0"/>
          </a:p>
          <a:p>
            <a:pPr marL="914400" lvl="1" indent="-298450" algn="l" rtl="0">
              <a:spcBef>
                <a:spcPts val="0"/>
              </a:spcBef>
              <a:spcAft>
                <a:spcPts val="0"/>
              </a:spcAft>
              <a:buClr>
                <a:schemeClr val="dk1"/>
              </a:buClr>
              <a:buSzPts val="1100"/>
              <a:buChar char="-"/>
            </a:pPr>
            <a:r>
              <a:rPr lang="en" dirty="0">
                <a:solidFill>
                  <a:schemeClr val="dk1"/>
                </a:solidFill>
                <a:highlight>
                  <a:srgbClr val="C9DAF8"/>
                </a:highlight>
              </a:rPr>
              <a:t>Principles that need to be protected in a therapeutic relationship include; </a:t>
            </a:r>
            <a:r>
              <a:rPr lang="en-US" dirty="0">
                <a:solidFill>
                  <a:schemeClr val="dk1"/>
                </a:solidFill>
                <a:highlight>
                  <a:srgbClr val="C9DAF8"/>
                </a:highlight>
              </a:rPr>
              <a:t>PCP</a:t>
            </a:r>
            <a:r>
              <a:rPr lang="en" dirty="0">
                <a:solidFill>
                  <a:schemeClr val="dk1"/>
                </a:solidFill>
                <a:highlight>
                  <a:srgbClr val="C9DAF8"/>
                </a:highlight>
              </a:rPr>
              <a:t> holds responsibility to maintain boundaries, the </a:t>
            </a:r>
            <a:r>
              <a:rPr lang="en-US" dirty="0">
                <a:solidFill>
                  <a:schemeClr val="dk1"/>
                </a:solidFill>
                <a:highlight>
                  <a:srgbClr val="C9DAF8"/>
                </a:highlight>
              </a:rPr>
              <a:t>nurse </a:t>
            </a:r>
            <a:r>
              <a:rPr lang="en" dirty="0">
                <a:solidFill>
                  <a:schemeClr val="dk1"/>
                </a:solidFill>
                <a:highlight>
                  <a:srgbClr val="C9DAF8"/>
                </a:highlight>
              </a:rPr>
              <a:t>must have best interest of the client </a:t>
            </a:r>
            <a:r>
              <a:rPr lang="en-US" dirty="0">
                <a:solidFill>
                  <a:schemeClr val="dk1"/>
                </a:solidFill>
                <a:highlight>
                  <a:srgbClr val="C9DAF8"/>
                </a:highlight>
              </a:rPr>
              <a:t>in mind</a:t>
            </a:r>
            <a:r>
              <a:rPr lang="en" dirty="0">
                <a:solidFill>
                  <a:schemeClr val="dk1"/>
                </a:solidFill>
                <a:highlight>
                  <a:srgbClr val="C9DAF8"/>
                </a:highlight>
              </a:rPr>
              <a:t>, the </a:t>
            </a:r>
            <a:r>
              <a:rPr lang="en-US" dirty="0">
                <a:solidFill>
                  <a:schemeClr val="dk1"/>
                </a:solidFill>
                <a:highlight>
                  <a:srgbClr val="C9DAF8"/>
                </a:highlight>
              </a:rPr>
              <a:t>PCP </a:t>
            </a:r>
            <a:r>
              <a:rPr lang="en" dirty="0">
                <a:solidFill>
                  <a:schemeClr val="dk1"/>
                </a:solidFill>
                <a:highlight>
                  <a:srgbClr val="C9DAF8"/>
                </a:highlight>
              </a:rPr>
              <a:t>works within the therapeutic </a:t>
            </a:r>
            <a:r>
              <a:rPr lang="en-US" dirty="0">
                <a:solidFill>
                  <a:schemeClr val="dk1"/>
                </a:solidFill>
                <a:highlight>
                  <a:srgbClr val="C9DAF8"/>
                </a:highlight>
              </a:rPr>
              <a:t>nurse</a:t>
            </a:r>
            <a:r>
              <a:rPr lang="en" dirty="0">
                <a:solidFill>
                  <a:schemeClr val="dk1"/>
                </a:solidFill>
                <a:highlight>
                  <a:srgbClr val="C9DAF8"/>
                </a:highlight>
              </a:rPr>
              <a:t>-client relationship, and lastly, personal relationships with previous clients should be avoided (CRNPEI, 2020).</a:t>
            </a:r>
            <a:endParaRPr dirty="0">
              <a:solidFill>
                <a:schemeClr val="dk1"/>
              </a:solidFill>
              <a:highlight>
                <a:srgbClr val="C9DAF8"/>
              </a:highlight>
            </a:endParaRPr>
          </a:p>
          <a:p>
            <a:pPr marL="914400" lvl="1" indent="-298450" algn="l" rtl="0">
              <a:spcBef>
                <a:spcPts val="0"/>
              </a:spcBef>
              <a:spcAft>
                <a:spcPts val="0"/>
              </a:spcAft>
              <a:buClr>
                <a:schemeClr val="dk1"/>
              </a:buClr>
              <a:buSzPts val="1100"/>
              <a:buChar char="-"/>
            </a:pPr>
            <a:r>
              <a:rPr lang="en" dirty="0">
                <a:solidFill>
                  <a:schemeClr val="dk1"/>
                </a:solidFill>
                <a:highlight>
                  <a:srgbClr val="C9DAF8"/>
                </a:highlight>
              </a:rPr>
              <a:t>Boundaries: professional boundaries protect the therapeutic relationship from behaviours (even </a:t>
            </a:r>
            <a:r>
              <a:rPr lang="en-US" dirty="0">
                <a:solidFill>
                  <a:schemeClr val="dk1"/>
                </a:solidFill>
                <a:highlight>
                  <a:srgbClr val="C9DAF8"/>
                </a:highlight>
              </a:rPr>
              <a:t>well-intentioned</a:t>
            </a:r>
            <a:r>
              <a:rPr lang="en" dirty="0">
                <a:solidFill>
                  <a:schemeClr val="dk1"/>
                </a:solidFill>
                <a:highlight>
                  <a:srgbClr val="C9DAF8"/>
                </a:highlight>
              </a:rPr>
              <a:t> ones) that may harm clients or reduce benefit of care. Some examples of boundary crossing would </a:t>
            </a:r>
            <a:r>
              <a:rPr lang="en-US" dirty="0">
                <a:solidFill>
                  <a:schemeClr val="dk1"/>
                </a:solidFill>
                <a:highlight>
                  <a:srgbClr val="C9DAF8"/>
                </a:highlight>
              </a:rPr>
              <a:t>be</a:t>
            </a:r>
            <a:r>
              <a:rPr lang="en" dirty="0">
                <a:solidFill>
                  <a:schemeClr val="dk1"/>
                </a:solidFill>
                <a:highlight>
                  <a:srgbClr val="C9DAF8"/>
                </a:highlight>
              </a:rPr>
              <a:t> establishing a personal relationship with former client, sharing social media with former clients, accepting/giving gifts, etc. (CRNPEI, 2020)</a:t>
            </a:r>
            <a:endParaRPr dirty="0">
              <a:solidFill>
                <a:schemeClr val="dk1"/>
              </a:solidFill>
              <a:highlight>
                <a:srgbClr val="C9DAF8"/>
              </a:highlight>
            </a:endParaRPr>
          </a:p>
          <a:p>
            <a:pPr marL="914400" lvl="1" indent="-298450" algn="l" rtl="0">
              <a:spcBef>
                <a:spcPts val="0"/>
              </a:spcBef>
              <a:spcAft>
                <a:spcPts val="0"/>
              </a:spcAft>
              <a:buClr>
                <a:schemeClr val="dk1"/>
              </a:buClr>
              <a:buSzPts val="1100"/>
              <a:buChar char="-"/>
            </a:pPr>
            <a:r>
              <a:rPr lang="en" dirty="0">
                <a:solidFill>
                  <a:schemeClr val="dk1"/>
                </a:solidFill>
              </a:rPr>
              <a:t>Boundaries are important in any professional relationship. Having clear professional boundaries ensures that no one is taken advantage of in the relationship, especially since the healthcare staff, the PCP </a:t>
            </a:r>
            <a:r>
              <a:rPr lang="en-US" dirty="0">
                <a:solidFill>
                  <a:schemeClr val="dk1"/>
                </a:solidFill>
              </a:rPr>
              <a:t>has </a:t>
            </a:r>
            <a:r>
              <a:rPr lang="en" dirty="0">
                <a:solidFill>
                  <a:schemeClr val="dk1"/>
                </a:solidFill>
              </a:rPr>
              <a:t>the position of power. </a:t>
            </a:r>
            <a:endParaRPr dirty="0"/>
          </a:p>
          <a:p>
            <a:pPr marL="0" lvl="0" indent="0" algn="l" rtl="0">
              <a:spcBef>
                <a:spcPts val="0"/>
              </a:spcBef>
              <a:spcAft>
                <a:spcPts val="0"/>
              </a:spcAft>
              <a:buNone/>
            </a:pPr>
            <a:endParaRPr dirty="0">
              <a:highlight>
                <a:srgbClr val="FFF2CC"/>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95579f9036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95579f903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 </a:t>
            </a:r>
            <a:endParaRPr b="1" dirty="0"/>
          </a:p>
          <a:p>
            <a:pPr marL="0" lvl="0" indent="0" algn="l" rtl="0">
              <a:spcBef>
                <a:spcPts val="0"/>
              </a:spcBef>
              <a:spcAft>
                <a:spcPts val="0"/>
              </a:spcAft>
              <a:buNone/>
            </a:pPr>
            <a:r>
              <a:rPr lang="en" dirty="0"/>
              <a:t>The next sub competency focuses on supporting the dignity of the clients, </a:t>
            </a:r>
            <a:endParaRPr dirty="0"/>
          </a:p>
          <a:p>
            <a:pPr marL="457200" lvl="0" indent="-298450" algn="l" rtl="0">
              <a:spcBef>
                <a:spcPts val="0"/>
              </a:spcBef>
              <a:spcAft>
                <a:spcPts val="0"/>
              </a:spcAft>
              <a:buSzPts val="1100"/>
              <a:buChar char="-"/>
            </a:pPr>
            <a:r>
              <a:rPr lang="en" dirty="0"/>
              <a:t>The personal care provider applies the principles of dignity, independence, and individualized care, preference, privacy, and safety in the provision of client care</a:t>
            </a:r>
            <a:endParaRPr dirty="0"/>
          </a:p>
          <a:p>
            <a:pPr marL="914400" lvl="1" indent="-298450" algn="l" rtl="0">
              <a:spcBef>
                <a:spcPts val="0"/>
              </a:spcBef>
              <a:spcAft>
                <a:spcPts val="0"/>
              </a:spcAft>
              <a:buClr>
                <a:schemeClr val="dk1"/>
              </a:buClr>
              <a:buSzPts val="1100"/>
              <a:buChar char="-"/>
            </a:pPr>
            <a:r>
              <a:rPr lang="en" dirty="0">
                <a:solidFill>
                  <a:schemeClr val="dk1"/>
                </a:solidFill>
                <a:highlight>
                  <a:srgbClr val="C9DAF8"/>
                </a:highlight>
              </a:rPr>
              <a:t>Dignity: The client to be treated with integrity, respect and compassion, “dignity can be described as the relationship between one’s sense of self, and the respect given to them by others” (Keatings and Adams, 2020). </a:t>
            </a:r>
            <a:r>
              <a:rPr lang="en" dirty="0">
                <a:solidFill>
                  <a:schemeClr val="dk1"/>
                </a:solidFill>
              </a:rPr>
              <a:t>Dignity includes but is not limited to making sure the client is comfortable, dressed appropriately with well-fitted clothes, they are well  groomed (clean shaven, hair brushed, teeth brushed), their private areas are covered appropriately (e.g., in hospital setting when wearing a johnny shirt, the client to be covered with a blanket and when transporting, seated in a chair). </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Promote independence in client care by allowing the client to do what they are able to by themselves, such as washing their face, and cleaning their perineal area. </a:t>
            </a:r>
            <a:endParaRPr dirty="0">
              <a:solidFill>
                <a:schemeClr val="dk1"/>
              </a:solidFill>
              <a:highlight>
                <a:srgbClr val="FFFF00"/>
              </a:highlight>
            </a:endParaRPr>
          </a:p>
          <a:p>
            <a:pPr marL="914400" lvl="1" indent="-298450" algn="l" rtl="0">
              <a:spcBef>
                <a:spcPts val="0"/>
              </a:spcBef>
              <a:spcAft>
                <a:spcPts val="0"/>
              </a:spcAft>
              <a:buClr>
                <a:schemeClr val="dk1"/>
              </a:buClr>
              <a:buSzPts val="1100"/>
              <a:buChar char="-"/>
            </a:pPr>
            <a:r>
              <a:rPr lang="en" dirty="0">
                <a:solidFill>
                  <a:schemeClr val="dk1"/>
                </a:solidFill>
              </a:rPr>
              <a:t>Individualized care is person-centred and offers care for what each client needs. For example, if a client prefers a shower over bed bath/bath, give them a shower if possible. If clients prefer bathing in evening over morning, try to work that schedule into their care plan</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Ensure that client feels comfortable and protected. This can be as simple as making sure visitors are screened before coming to visit and unwanted visitors </a:t>
            </a:r>
            <a:r>
              <a:rPr lang="en-US" dirty="0">
                <a:solidFill>
                  <a:schemeClr val="dk1"/>
                </a:solidFill>
              </a:rPr>
              <a:t>are </a:t>
            </a:r>
            <a:r>
              <a:rPr lang="en" dirty="0">
                <a:solidFill>
                  <a:schemeClr val="dk1"/>
                </a:solidFill>
              </a:rPr>
              <a:t>asked to leave.</a:t>
            </a:r>
            <a:endParaRPr dirty="0"/>
          </a:p>
          <a:p>
            <a:pPr marL="457200" lvl="0" indent="-298450" algn="l" rtl="0">
              <a:spcBef>
                <a:spcPts val="0"/>
              </a:spcBef>
              <a:spcAft>
                <a:spcPts val="0"/>
              </a:spcAft>
              <a:buSzPts val="1100"/>
              <a:buChar char="-"/>
            </a:pPr>
            <a:r>
              <a:rPr lang="en" dirty="0"/>
              <a:t>The personal care provider respects and safeguards the client’s personal belongings</a:t>
            </a:r>
            <a:endParaRPr dirty="0"/>
          </a:p>
          <a:p>
            <a:pPr marL="914400" lvl="1" indent="-298450" algn="l" rtl="0">
              <a:spcBef>
                <a:spcPts val="0"/>
              </a:spcBef>
              <a:spcAft>
                <a:spcPts val="0"/>
              </a:spcAft>
              <a:buClr>
                <a:schemeClr val="dk1"/>
              </a:buClr>
              <a:buSzPts val="1100"/>
              <a:buChar char="-"/>
            </a:pPr>
            <a:r>
              <a:rPr lang="en" dirty="0">
                <a:solidFill>
                  <a:schemeClr val="dk1"/>
                </a:solidFill>
              </a:rPr>
              <a:t>Do not go through personal belongings, and do not enter client’s room when not necessary. Request permission before entering and accessing belongings such as closet. Be cognizant of safely storing </a:t>
            </a:r>
            <a:r>
              <a:rPr lang="en-US" dirty="0">
                <a:solidFill>
                  <a:schemeClr val="dk1"/>
                </a:solidFill>
              </a:rPr>
              <a:t>clients'</a:t>
            </a:r>
            <a:r>
              <a:rPr lang="en" dirty="0">
                <a:solidFill>
                  <a:schemeClr val="dk1"/>
                </a:solidFill>
              </a:rPr>
              <a:t> dentures, glasses, and other personal belongings when not wearing them. Check before changing linen on bed that the clients hearing aids, glasses are where they </a:t>
            </a:r>
            <a:r>
              <a:rPr lang="en-US" dirty="0">
                <a:solidFill>
                  <a:schemeClr val="dk1"/>
                </a:solidFill>
              </a:rPr>
              <a:t>need to be, so they </a:t>
            </a:r>
            <a:r>
              <a:rPr lang="en" dirty="0">
                <a:solidFill>
                  <a:schemeClr val="dk1"/>
                </a:solidFill>
              </a:rPr>
              <a:t> </a:t>
            </a:r>
            <a:r>
              <a:rPr lang="en-US" dirty="0">
                <a:solidFill>
                  <a:schemeClr val="dk1"/>
                </a:solidFill>
              </a:rPr>
              <a:t>do not get broken or lost in the laundry. </a:t>
            </a:r>
            <a:r>
              <a:rPr lang="en" dirty="0">
                <a:solidFill>
                  <a:schemeClr val="dk1"/>
                </a:solidFill>
              </a:rPr>
              <a:t>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95579f903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95579f903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 dirty="0"/>
              <a:t>The next sub competency focuses on assisting clients with basic needs. </a:t>
            </a:r>
            <a:endParaRPr dirty="0"/>
          </a:p>
          <a:p>
            <a:pPr marL="457200" lvl="0" indent="-298450" algn="l" rtl="0">
              <a:spcBef>
                <a:spcPts val="0"/>
              </a:spcBef>
              <a:spcAft>
                <a:spcPts val="0"/>
              </a:spcAft>
              <a:buSzPts val="1100"/>
              <a:buChar char="-"/>
            </a:pPr>
            <a:r>
              <a:rPr lang="en" dirty="0"/>
              <a:t>The personal care provider observes, reports, and records changes in the client’s status</a:t>
            </a:r>
            <a:endParaRPr dirty="0"/>
          </a:p>
          <a:p>
            <a:pPr marL="914400" lvl="1" indent="-298450" algn="l" rtl="0">
              <a:spcBef>
                <a:spcPts val="0"/>
              </a:spcBef>
              <a:spcAft>
                <a:spcPts val="0"/>
              </a:spcAft>
              <a:buClr>
                <a:schemeClr val="dk1"/>
              </a:buClr>
              <a:buSzPts val="1100"/>
              <a:buChar char="-"/>
            </a:pPr>
            <a:r>
              <a:rPr lang="en" dirty="0">
                <a:solidFill>
                  <a:schemeClr val="dk1"/>
                </a:solidFill>
              </a:rPr>
              <a:t>This includes vital signs, as well as any other physical or emotional changes noted in the client. Report changes to LPN, RN, other team members. Document changes observed on the computer or paper charts. Review notes from previous shift, previous day </a:t>
            </a:r>
            <a:r>
              <a:rPr lang="en-US" dirty="0">
                <a:solidFill>
                  <a:schemeClr val="dk1"/>
                </a:solidFill>
              </a:rPr>
              <a:t>and night</a:t>
            </a:r>
            <a:r>
              <a:rPr lang="en" dirty="0">
                <a:solidFill>
                  <a:schemeClr val="dk1"/>
                </a:solidFill>
              </a:rPr>
              <a:t> shift. </a:t>
            </a:r>
            <a:endParaRPr dirty="0">
              <a:solidFill>
                <a:schemeClr val="dk1"/>
              </a:solidFill>
            </a:endParaRPr>
          </a:p>
          <a:p>
            <a:pPr marL="457200" lvl="0" indent="-298450" algn="l" rtl="0">
              <a:spcBef>
                <a:spcPts val="0"/>
              </a:spcBef>
              <a:spcAft>
                <a:spcPts val="0"/>
              </a:spcAft>
              <a:buSzPts val="1100"/>
              <a:buChar char="-"/>
            </a:pPr>
            <a:r>
              <a:rPr lang="en" dirty="0"/>
              <a:t>The personal care provider promotes social, physical, spiritual, and cognitive engagement with clients to meet their individual needs and interests </a:t>
            </a:r>
            <a:endParaRPr dirty="0"/>
          </a:p>
          <a:p>
            <a:pPr marL="914400" lvl="1" indent="-298450" algn="l" rtl="0">
              <a:spcBef>
                <a:spcPts val="0"/>
              </a:spcBef>
              <a:spcAft>
                <a:spcPts val="0"/>
              </a:spcAft>
              <a:buSzPts val="1100"/>
              <a:buChar char="-"/>
            </a:pPr>
            <a:r>
              <a:rPr lang="en" dirty="0">
                <a:solidFill>
                  <a:schemeClr val="dk1"/>
                </a:solidFill>
              </a:rPr>
              <a:t>This is an important aspect of holistic health care. Again, Holistic care in health involves when illnesses and treatments consist of physical, emotional, mental and spiritual dimensions (Potter et al., 2018)</a:t>
            </a:r>
            <a:endParaRPr dirty="0">
              <a:solidFill>
                <a:schemeClr val="dk1"/>
              </a:solidFill>
            </a:endParaRPr>
          </a:p>
          <a:p>
            <a:pPr marL="914400" lvl="1" indent="-298450" algn="l" rtl="0">
              <a:spcBef>
                <a:spcPts val="0"/>
              </a:spcBef>
              <a:spcAft>
                <a:spcPts val="0"/>
              </a:spcAft>
              <a:buSzPts val="1100"/>
              <a:buChar char="-"/>
            </a:pPr>
            <a:r>
              <a:rPr lang="en" dirty="0">
                <a:solidFill>
                  <a:schemeClr val="dk1"/>
                </a:solidFill>
              </a:rPr>
              <a:t>Talk to client about any needs they may have. Ensure care is holistic and all needs are met at all times. </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Encourage visitors for the client as a part of holistic care. Encourage participation in recreational activities </a:t>
            </a:r>
            <a:r>
              <a:rPr lang="en-US" dirty="0">
                <a:solidFill>
                  <a:schemeClr val="dk1"/>
                </a:solidFill>
              </a:rPr>
              <a:t>in the home, household, music, cards, art,  games </a:t>
            </a:r>
            <a:r>
              <a:rPr lang="en-US" dirty="0" err="1">
                <a:solidFill>
                  <a:schemeClr val="dk1"/>
                </a:solidFill>
              </a:rPr>
              <a:t>etc</a:t>
            </a:r>
            <a:r>
              <a:rPr lang="en" dirty="0">
                <a:solidFill>
                  <a:schemeClr val="dk1"/>
                </a:solidFill>
              </a:rPr>
              <a:t>. Attending church if that is relevant to client. Arrange meetings with appropriate spiritual or religious personnel if requested.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95579f9036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95579f9036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a:p>
            <a:pPr marL="457200" lvl="0" indent="-298450" algn="l" rtl="0">
              <a:spcBef>
                <a:spcPts val="0"/>
              </a:spcBef>
              <a:spcAft>
                <a:spcPts val="0"/>
              </a:spcAft>
              <a:buSzPts val="1100"/>
              <a:buChar char="●"/>
            </a:pPr>
            <a:r>
              <a:rPr lang="en" dirty="0"/>
              <a:t>The personal care provider provides comfort measures to promotes a sense of well being and comfort </a:t>
            </a:r>
            <a:endParaRPr dirty="0"/>
          </a:p>
          <a:p>
            <a:pPr marL="914400" lvl="1" indent="-298450" algn="l" rtl="0">
              <a:spcBef>
                <a:spcPts val="0"/>
              </a:spcBef>
              <a:spcAft>
                <a:spcPts val="0"/>
              </a:spcAft>
              <a:buSzPts val="1100"/>
              <a:buChar char="○"/>
            </a:pPr>
            <a:r>
              <a:rPr lang="en" dirty="0"/>
              <a:t>This includes moisturizing skin and following daily skin routines if the client has one. </a:t>
            </a:r>
            <a:endParaRPr dirty="0"/>
          </a:p>
          <a:p>
            <a:pPr marL="457200" lvl="0" indent="-298450" algn="l" rtl="0">
              <a:spcBef>
                <a:spcPts val="0"/>
              </a:spcBef>
              <a:spcAft>
                <a:spcPts val="0"/>
              </a:spcAft>
              <a:buSzPts val="1100"/>
              <a:buChar char="●"/>
            </a:pPr>
            <a:r>
              <a:rPr lang="en" dirty="0"/>
              <a:t>The personal care provider implements measures to promote relaxation and sleep </a:t>
            </a:r>
            <a:endParaRPr dirty="0"/>
          </a:p>
          <a:p>
            <a:pPr marL="914400" lvl="1" indent="-298450" algn="l" rtl="0">
              <a:spcBef>
                <a:spcPts val="0"/>
              </a:spcBef>
              <a:spcAft>
                <a:spcPts val="0"/>
              </a:spcAft>
              <a:buSzPts val="1100"/>
              <a:buChar char="○"/>
            </a:pPr>
            <a:r>
              <a:rPr lang="en" dirty="0"/>
              <a:t>Set room temperature to client’s preference when able, make sure proper lighting is available during day hours (open curtains if client prefers) and dim lighting during rest periods and at night. </a:t>
            </a:r>
            <a:endParaRPr dirty="0"/>
          </a:p>
          <a:p>
            <a:pPr marL="914400" lvl="1" indent="-298450" algn="l" rtl="0">
              <a:spcBef>
                <a:spcPts val="0"/>
              </a:spcBef>
              <a:spcAft>
                <a:spcPts val="0"/>
              </a:spcAft>
              <a:buSzPts val="1100"/>
              <a:buChar char="○"/>
            </a:pPr>
            <a:r>
              <a:rPr lang="en" dirty="0"/>
              <a:t>Ensure proper lighting during the day; dim lights could be a tripping hazard; clients should have a clear view of what is in front of them and around them. </a:t>
            </a:r>
            <a:endParaRPr dirty="0"/>
          </a:p>
          <a:p>
            <a:pPr marL="914400" lvl="1" indent="-298450" algn="l" rtl="0">
              <a:spcBef>
                <a:spcPts val="0"/>
              </a:spcBef>
              <a:spcAft>
                <a:spcPts val="0"/>
              </a:spcAft>
              <a:buSzPts val="1100"/>
              <a:buChar char="○"/>
            </a:pPr>
            <a:r>
              <a:rPr lang="en" dirty="0"/>
              <a:t>The personal care provider could promote relaxation with sleep hygiene (putting on the tv, music, white noise, etc.)</a:t>
            </a:r>
            <a:endParaRPr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1.png"/><Relationship Id="rId4" Type="http://schemas.openxmlformats.org/officeDocument/2006/relationships/tags" Target="../tags/tag4.xml"/><Relationship Id="rId9"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1879918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7826787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050" dirty="0">
              <a:solidFill>
                <a:schemeClr val="accent1">
                  <a:lumMod val="60000"/>
                  <a:lumOff val="40000"/>
                </a:schemeClr>
              </a:solidFill>
              <a:latin typeface="Arial"/>
            </a:endParaRPr>
          </a:p>
        </p:txBody>
      </p:sp>
    </p:spTree>
    <p:extLst>
      <p:ext uri="{BB962C8B-B14F-4D97-AF65-F5344CB8AC3E}">
        <p14:creationId xmlns:p14="http://schemas.microsoft.com/office/powerpoint/2010/main" val="28894486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4561435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2834521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3906583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5729284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4670579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Only Option #1">
  <p:cSld name="Title Slide Only Option #1">
    <p:bg>
      <p:bgPr>
        <a:solidFill>
          <a:schemeClr val="lt1"/>
        </a:solidFill>
        <a:effectLst/>
      </p:bgPr>
    </p:bg>
    <p:spTree>
      <p:nvGrpSpPr>
        <p:cNvPr id="1" name="Shape 57"/>
        <p:cNvGrpSpPr/>
        <p:nvPr/>
      </p:nvGrpSpPr>
      <p:grpSpPr>
        <a:xfrm>
          <a:off x="0" y="0"/>
          <a:ext cx="0" cy="0"/>
          <a:chOff x="0" y="0"/>
          <a:chExt cx="0" cy="0"/>
        </a:xfrm>
      </p:grpSpPr>
      <p:sp>
        <p:nvSpPr>
          <p:cNvPr id="59" name="Google Shape;59;p15"/>
          <p:cNvSpPr txBox="1">
            <a:spLocks noGrp="1"/>
          </p:cNvSpPr>
          <p:nvPr>
            <p:ph type="title"/>
          </p:nvPr>
        </p:nvSpPr>
        <p:spPr>
          <a:xfrm>
            <a:off x="914400" y="3708172"/>
            <a:ext cx="9387840" cy="812006"/>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4000" b="1" i="0" cap="none">
                <a:solidFill>
                  <a:schemeClr val="dk2"/>
                </a:solidFill>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
          <p:cNvSpPr txBox="1">
            <a:spLocks noGrp="1"/>
          </p:cNvSpPr>
          <p:nvPr>
            <p:ph type="body" idx="1"/>
          </p:nvPr>
        </p:nvSpPr>
        <p:spPr>
          <a:xfrm>
            <a:off x="914400" y="4520178"/>
            <a:ext cx="9387840" cy="661987"/>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SzPts val="2000"/>
              <a:buNone/>
              <a:defRPr sz="2000" b="0" i="0">
                <a:solidFill>
                  <a:schemeClr val="accent5"/>
                </a:solidFill>
                <a:latin typeface="Trebuchet MS"/>
                <a:ea typeface="Trebuchet MS"/>
                <a:cs typeface="Trebuchet MS"/>
                <a:sym typeface="Trebuchet MS"/>
              </a:defRPr>
            </a:lvl1pPr>
            <a:lvl2pPr marL="914400" lvl="1" indent="-228600" algn="l">
              <a:spcBef>
                <a:spcPts val="0"/>
              </a:spcBef>
              <a:spcAft>
                <a:spcPts val="0"/>
              </a:spcAft>
              <a:buSzPts val="1800"/>
              <a:buNone/>
              <a:defRPr sz="1800">
                <a:solidFill>
                  <a:srgbClr val="888888"/>
                </a:solidFill>
              </a:defRPr>
            </a:lvl2pPr>
            <a:lvl3pPr marL="1371600" lvl="2" indent="-228600" algn="l">
              <a:spcBef>
                <a:spcPts val="0"/>
              </a:spcBef>
              <a:spcAft>
                <a:spcPts val="0"/>
              </a:spcAft>
              <a:buSzPts val="1600"/>
              <a:buNone/>
              <a:defRPr sz="1600">
                <a:solidFill>
                  <a:srgbClr val="888888"/>
                </a:solidFill>
              </a:defRPr>
            </a:lvl3pPr>
            <a:lvl4pPr marL="1828800" lvl="3" indent="-228600" algn="l">
              <a:spcBef>
                <a:spcPts val="0"/>
              </a:spcBef>
              <a:spcAft>
                <a:spcPts val="0"/>
              </a:spcAft>
              <a:buSzPts val="1400"/>
              <a:buNone/>
              <a:defRPr sz="1400">
                <a:solidFill>
                  <a:srgbClr val="888888"/>
                </a:solidFill>
              </a:defRPr>
            </a:lvl4pPr>
            <a:lvl5pPr marL="2286000" lvl="4" indent="-228600" algn="l">
              <a:spcBef>
                <a:spcPts val="0"/>
              </a:spcBef>
              <a:spcAft>
                <a:spcPts val="0"/>
              </a:spcAft>
              <a:buSzPts val="1400"/>
              <a:buNone/>
              <a:defRPr sz="1400">
                <a:solidFill>
                  <a:srgbClr val="888888"/>
                </a:solidFill>
              </a:defRPr>
            </a:lvl5pPr>
            <a:lvl6pPr marL="2743200" lvl="5" indent="-228600" algn="l">
              <a:lnSpc>
                <a:spcPct val="100000"/>
              </a:lnSpc>
              <a:spcBef>
                <a:spcPts val="0"/>
              </a:spcBef>
              <a:spcAft>
                <a:spcPts val="0"/>
              </a:spcAft>
              <a:buSzPts val="1400"/>
              <a:buNone/>
              <a:defRPr sz="1400">
                <a:solidFill>
                  <a:srgbClr val="888888"/>
                </a:solidFill>
              </a:defRPr>
            </a:lvl6pPr>
            <a:lvl7pPr marL="3200400" lvl="6" indent="-228600" algn="l">
              <a:lnSpc>
                <a:spcPct val="100000"/>
              </a:lnSpc>
              <a:spcBef>
                <a:spcPts val="0"/>
              </a:spcBef>
              <a:spcAft>
                <a:spcPts val="0"/>
              </a:spcAft>
              <a:buSzPts val="1400"/>
              <a:buNone/>
              <a:defRPr sz="1400">
                <a:solidFill>
                  <a:srgbClr val="888888"/>
                </a:solidFill>
              </a:defRPr>
            </a:lvl7pPr>
            <a:lvl8pPr marL="3657600" lvl="7" indent="-228600" algn="l">
              <a:lnSpc>
                <a:spcPct val="100000"/>
              </a:lnSpc>
              <a:spcBef>
                <a:spcPts val="0"/>
              </a:spcBef>
              <a:spcAft>
                <a:spcPts val="0"/>
              </a:spcAft>
              <a:buSzPts val="1400"/>
              <a:buNone/>
              <a:defRPr sz="1400">
                <a:solidFill>
                  <a:srgbClr val="888888"/>
                </a:solidFill>
              </a:defRPr>
            </a:lvl8pPr>
            <a:lvl9pPr marL="4114800" lvl="8" indent="-228600" algn="l">
              <a:lnSpc>
                <a:spcPct val="100000"/>
              </a:lnSpc>
              <a:spcBef>
                <a:spcPts val="0"/>
              </a:spcBef>
              <a:spcAft>
                <a:spcPts val="0"/>
              </a:spcAft>
              <a:buSzPts val="1400"/>
              <a:buNone/>
              <a:defRPr sz="1400">
                <a:solidFill>
                  <a:srgbClr val="888888"/>
                </a:solidFill>
              </a:defRPr>
            </a:lvl9pPr>
          </a:lstStyle>
          <a:p>
            <a:endParaRPr/>
          </a:p>
        </p:txBody>
      </p:sp>
    </p:spTree>
    <p:extLst>
      <p:ext uri="{BB962C8B-B14F-4D97-AF65-F5344CB8AC3E}">
        <p14:creationId xmlns:p14="http://schemas.microsoft.com/office/powerpoint/2010/main" val="2641339682"/>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Quote">
    <p:bg>
      <p:bgPr>
        <a:gradFill>
          <a:gsLst>
            <a:gs pos="0">
              <a:schemeClr val="lt1"/>
            </a:gs>
            <a:gs pos="52999">
              <a:schemeClr val="lt1"/>
            </a:gs>
            <a:gs pos="100000">
              <a:schemeClr val="lt1"/>
            </a:gs>
          </a:gsLst>
          <a:lin ang="16200000" scaled="0"/>
        </a:gradFill>
        <a:effectLst/>
      </p:bgPr>
    </p:bg>
    <p:spTree>
      <p:nvGrpSpPr>
        <p:cNvPr id="1" name="Shape 63"/>
        <p:cNvGrpSpPr/>
        <p:nvPr/>
      </p:nvGrpSpPr>
      <p:grpSpPr>
        <a:xfrm>
          <a:off x="0" y="0"/>
          <a:ext cx="0" cy="0"/>
          <a:chOff x="0" y="0"/>
          <a:chExt cx="0" cy="0"/>
        </a:xfrm>
      </p:grpSpPr>
      <p:sp>
        <p:nvSpPr>
          <p:cNvPr id="67" name="Google Shape;67;p16"/>
          <p:cNvSpPr txBox="1">
            <a:spLocks noGrp="1"/>
          </p:cNvSpPr>
          <p:nvPr>
            <p:ph type="body" idx="1"/>
          </p:nvPr>
        </p:nvSpPr>
        <p:spPr>
          <a:xfrm>
            <a:off x="2038025" y="1476000"/>
            <a:ext cx="5067900" cy="3045000"/>
          </a:xfrm>
          <a:prstGeom prst="rect">
            <a:avLst/>
          </a:prstGeom>
          <a:noFill/>
          <a:ln>
            <a:noFill/>
          </a:ln>
        </p:spPr>
        <p:txBody>
          <a:bodyPr spcFirstLastPara="1" wrap="square" lIns="0" tIns="0" rIns="0" bIns="0" anchor="t" anchorCtr="0">
            <a:noAutofit/>
          </a:bodyPr>
          <a:lstStyle>
            <a:lvl1pPr marL="457200" lvl="0" indent="-228600" algn="ctr">
              <a:spcBef>
                <a:spcPts val="600"/>
              </a:spcBef>
              <a:spcAft>
                <a:spcPts val="0"/>
              </a:spcAft>
              <a:buSzPts val="3200"/>
              <a:buFont typeface="Times"/>
              <a:buNone/>
              <a:defRPr sz="3200" i="1">
                <a:solidFill>
                  <a:schemeClr val="accent5"/>
                </a:solidFill>
                <a:latin typeface="Times"/>
                <a:ea typeface="Times"/>
                <a:cs typeface="Times"/>
                <a:sym typeface="Times"/>
              </a:defRPr>
            </a:lvl1pPr>
            <a:lvl2pPr marL="914400" lvl="1" indent="-431800" algn="ctr">
              <a:spcBef>
                <a:spcPts val="0"/>
              </a:spcBef>
              <a:spcAft>
                <a:spcPts val="0"/>
              </a:spcAft>
              <a:buSzPts val="3200"/>
              <a:buChar char="◦"/>
              <a:defRPr sz="3200" i="1"/>
            </a:lvl2pPr>
            <a:lvl3pPr marL="1371600" lvl="2" indent="-431800" algn="ctr">
              <a:spcBef>
                <a:spcPts val="0"/>
              </a:spcBef>
              <a:spcAft>
                <a:spcPts val="0"/>
              </a:spcAft>
              <a:buSzPts val="3200"/>
              <a:buChar char="◦"/>
              <a:defRPr sz="3200" i="1"/>
            </a:lvl3pPr>
            <a:lvl4pPr marL="1828800" lvl="3" indent="-431800" algn="ctr">
              <a:spcBef>
                <a:spcPts val="0"/>
              </a:spcBef>
              <a:spcAft>
                <a:spcPts val="0"/>
              </a:spcAft>
              <a:buSzPts val="3200"/>
              <a:buChar char="◦"/>
              <a:defRPr sz="3200" i="1"/>
            </a:lvl4pPr>
            <a:lvl5pPr marL="2286000" lvl="4" indent="-431800" algn="ctr">
              <a:spcBef>
                <a:spcPts val="0"/>
              </a:spcBef>
              <a:spcAft>
                <a:spcPts val="0"/>
              </a:spcAft>
              <a:buSzPts val="3200"/>
              <a:buChar char="◦"/>
              <a:defRPr sz="3200" i="1"/>
            </a:lvl5pPr>
            <a:lvl6pPr marL="2743200" lvl="5" indent="-431800" algn="ctr">
              <a:lnSpc>
                <a:spcPct val="100000"/>
              </a:lnSpc>
              <a:spcBef>
                <a:spcPts val="0"/>
              </a:spcBef>
              <a:spcAft>
                <a:spcPts val="0"/>
              </a:spcAft>
              <a:buSzPts val="3200"/>
              <a:buChar char="◦"/>
              <a:defRPr sz="3200" i="1"/>
            </a:lvl6pPr>
            <a:lvl7pPr marL="3200400" lvl="6" indent="-431800" algn="ctr">
              <a:lnSpc>
                <a:spcPct val="100000"/>
              </a:lnSpc>
              <a:spcBef>
                <a:spcPts val="0"/>
              </a:spcBef>
              <a:spcAft>
                <a:spcPts val="0"/>
              </a:spcAft>
              <a:buSzPts val="3200"/>
              <a:buChar char="◦"/>
              <a:defRPr sz="3200" i="1"/>
            </a:lvl7pPr>
            <a:lvl8pPr marL="3657600" lvl="7" indent="-431800" algn="ctr">
              <a:lnSpc>
                <a:spcPct val="100000"/>
              </a:lnSpc>
              <a:spcBef>
                <a:spcPts val="0"/>
              </a:spcBef>
              <a:spcAft>
                <a:spcPts val="0"/>
              </a:spcAft>
              <a:buSzPts val="3200"/>
              <a:buChar char="◦"/>
              <a:defRPr sz="3200" i="1"/>
            </a:lvl8pPr>
            <a:lvl9pPr marL="4114800" lvl="8" indent="-431800" algn="ctr">
              <a:lnSpc>
                <a:spcPct val="100000"/>
              </a:lnSpc>
              <a:spcBef>
                <a:spcPts val="0"/>
              </a:spcBef>
              <a:spcAft>
                <a:spcPts val="0"/>
              </a:spcAft>
              <a:buSzPts val="3200"/>
              <a:buChar char="◦"/>
              <a:defRPr sz="3200" i="1"/>
            </a:lvl9pPr>
          </a:lstStyle>
          <a:p>
            <a:endParaRPr/>
          </a:p>
        </p:txBody>
      </p:sp>
      <p:sp>
        <p:nvSpPr>
          <p:cNvPr id="68" name="Google Shape;68;p16"/>
          <p:cNvSpPr txBox="1">
            <a:spLocks noGrp="1"/>
          </p:cNvSpPr>
          <p:nvPr>
            <p:ph type="sldNum" idx="12"/>
          </p:nvPr>
        </p:nvSpPr>
        <p:spPr>
          <a:xfrm>
            <a:off x="8480425" y="4749800"/>
            <a:ext cx="549275" cy="39370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Clr>
                <a:srgbClr val="000000"/>
              </a:buClr>
              <a:buSzPts val="1300"/>
              <a:buFont typeface="Arial"/>
              <a:buNone/>
              <a:defRPr sz="1300">
                <a:solidFill>
                  <a:srgbClr val="FFFFFF"/>
                </a:solidFill>
                <a:latin typeface="Lato Light"/>
                <a:ea typeface="Lato Light"/>
                <a:cs typeface="Lato Light"/>
                <a:sym typeface="Lato Light"/>
              </a:defRPr>
            </a:lvl1pPr>
            <a:lvl2pPr marL="0" marR="0" lvl="1" indent="0" algn="r">
              <a:spcBef>
                <a:spcPts val="0"/>
              </a:spcBef>
              <a:spcAft>
                <a:spcPts val="0"/>
              </a:spcAft>
              <a:buClr>
                <a:srgbClr val="000000"/>
              </a:buClr>
              <a:buSzPts val="1300"/>
              <a:buFont typeface="Arial"/>
              <a:buNone/>
              <a:defRPr sz="1300">
                <a:solidFill>
                  <a:srgbClr val="FFFFFF"/>
                </a:solidFill>
                <a:latin typeface="Lato Light"/>
                <a:ea typeface="Lato Light"/>
                <a:cs typeface="Lato Light"/>
                <a:sym typeface="Lato Light"/>
              </a:defRPr>
            </a:lvl2pPr>
            <a:lvl3pPr marL="0" marR="0" lvl="2" indent="0" algn="r">
              <a:spcBef>
                <a:spcPts val="0"/>
              </a:spcBef>
              <a:spcAft>
                <a:spcPts val="0"/>
              </a:spcAft>
              <a:buClr>
                <a:srgbClr val="000000"/>
              </a:buClr>
              <a:buSzPts val="1300"/>
              <a:buFont typeface="Arial"/>
              <a:buNone/>
              <a:defRPr sz="1300">
                <a:solidFill>
                  <a:srgbClr val="FFFFFF"/>
                </a:solidFill>
                <a:latin typeface="Lato Light"/>
                <a:ea typeface="Lato Light"/>
                <a:cs typeface="Lato Light"/>
                <a:sym typeface="Lato Light"/>
              </a:defRPr>
            </a:lvl3pPr>
            <a:lvl4pPr marL="0" marR="0" lvl="3" indent="0" algn="r">
              <a:spcBef>
                <a:spcPts val="0"/>
              </a:spcBef>
              <a:spcAft>
                <a:spcPts val="0"/>
              </a:spcAft>
              <a:buClr>
                <a:srgbClr val="000000"/>
              </a:buClr>
              <a:buSzPts val="1300"/>
              <a:buFont typeface="Arial"/>
              <a:buNone/>
              <a:defRPr sz="1300">
                <a:solidFill>
                  <a:srgbClr val="FFFFFF"/>
                </a:solidFill>
                <a:latin typeface="Lato Light"/>
                <a:ea typeface="Lato Light"/>
                <a:cs typeface="Lato Light"/>
                <a:sym typeface="Lato Light"/>
              </a:defRPr>
            </a:lvl4pPr>
            <a:lvl5pPr marL="0" marR="0" lvl="4" indent="0" algn="r">
              <a:spcBef>
                <a:spcPts val="0"/>
              </a:spcBef>
              <a:spcAft>
                <a:spcPts val="0"/>
              </a:spcAft>
              <a:buClr>
                <a:srgbClr val="000000"/>
              </a:buClr>
              <a:buSzPts val="1300"/>
              <a:buFont typeface="Arial"/>
              <a:buNone/>
              <a:defRPr sz="1300">
                <a:solidFill>
                  <a:srgbClr val="FFFFFF"/>
                </a:solidFill>
                <a:latin typeface="Lato Light"/>
                <a:ea typeface="Lato Light"/>
                <a:cs typeface="Lato Light"/>
                <a:sym typeface="Lato Light"/>
              </a:defRPr>
            </a:lvl5pPr>
            <a:lvl6pPr marL="0" marR="0" lvl="5" indent="0" algn="r">
              <a:spcBef>
                <a:spcPts val="0"/>
              </a:spcBef>
              <a:spcAft>
                <a:spcPts val="0"/>
              </a:spcAft>
              <a:buClr>
                <a:srgbClr val="000000"/>
              </a:buClr>
              <a:buSzPts val="1300"/>
              <a:buFont typeface="Arial"/>
              <a:buNone/>
              <a:defRPr sz="1300">
                <a:solidFill>
                  <a:srgbClr val="FFFFFF"/>
                </a:solidFill>
                <a:latin typeface="Lato Light"/>
                <a:ea typeface="Lato Light"/>
                <a:cs typeface="Lato Light"/>
                <a:sym typeface="Lato Light"/>
              </a:defRPr>
            </a:lvl6pPr>
            <a:lvl7pPr marL="0" marR="0" lvl="6" indent="0" algn="r">
              <a:spcBef>
                <a:spcPts val="0"/>
              </a:spcBef>
              <a:spcAft>
                <a:spcPts val="0"/>
              </a:spcAft>
              <a:buClr>
                <a:srgbClr val="000000"/>
              </a:buClr>
              <a:buSzPts val="1300"/>
              <a:buFont typeface="Arial"/>
              <a:buNone/>
              <a:defRPr sz="1300">
                <a:solidFill>
                  <a:srgbClr val="FFFFFF"/>
                </a:solidFill>
                <a:latin typeface="Lato Light"/>
                <a:ea typeface="Lato Light"/>
                <a:cs typeface="Lato Light"/>
                <a:sym typeface="Lato Light"/>
              </a:defRPr>
            </a:lvl7pPr>
            <a:lvl8pPr marL="0" marR="0" lvl="7" indent="0" algn="r">
              <a:spcBef>
                <a:spcPts val="0"/>
              </a:spcBef>
              <a:spcAft>
                <a:spcPts val="0"/>
              </a:spcAft>
              <a:buClr>
                <a:srgbClr val="000000"/>
              </a:buClr>
              <a:buSzPts val="1300"/>
              <a:buFont typeface="Arial"/>
              <a:buNone/>
              <a:defRPr sz="1300">
                <a:solidFill>
                  <a:srgbClr val="FFFFFF"/>
                </a:solidFill>
                <a:latin typeface="Lato Light"/>
                <a:ea typeface="Lato Light"/>
                <a:cs typeface="Lato Light"/>
                <a:sym typeface="Lato Light"/>
              </a:defRPr>
            </a:lvl8pPr>
            <a:lvl9pPr marL="0" marR="0" lvl="8" indent="0" algn="r">
              <a:spcBef>
                <a:spcPts val="0"/>
              </a:spcBef>
              <a:spcAft>
                <a:spcPts val="0"/>
              </a:spcAft>
              <a:buClr>
                <a:srgbClr val="000000"/>
              </a:buClr>
              <a:buSzPts val="1300"/>
              <a:buFont typeface="Arial"/>
              <a:buNone/>
              <a:defRPr sz="1300">
                <a:solidFill>
                  <a:srgbClr val="FFFFFF"/>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1657037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3 column option 2">
  <p:cSld name="Title + 3 column option 2">
    <p:bg>
      <p:bgPr>
        <a:gradFill>
          <a:gsLst>
            <a:gs pos="0">
              <a:schemeClr val="lt1"/>
            </a:gs>
            <a:gs pos="52999">
              <a:schemeClr val="lt1"/>
            </a:gs>
            <a:gs pos="100000">
              <a:schemeClr val="lt1"/>
            </a:gs>
          </a:gsLst>
          <a:lin ang="0" scaled="0"/>
        </a:gradFill>
        <a:effectLst/>
      </p:bgPr>
    </p:bg>
    <p:spTree>
      <p:nvGrpSpPr>
        <p:cNvPr id="1" name="Shape 106"/>
        <p:cNvGrpSpPr/>
        <p:nvPr/>
      </p:nvGrpSpPr>
      <p:grpSpPr>
        <a:xfrm>
          <a:off x="0" y="0"/>
          <a:ext cx="0" cy="0"/>
          <a:chOff x="0" y="0"/>
          <a:chExt cx="0" cy="0"/>
        </a:xfrm>
      </p:grpSpPr>
      <p:sp>
        <p:nvSpPr>
          <p:cNvPr id="108" name="Google Shape;108;p22"/>
          <p:cNvSpPr txBox="1">
            <a:spLocks noGrp="1"/>
          </p:cNvSpPr>
          <p:nvPr>
            <p:ph type="sldNum" idx="12"/>
          </p:nvPr>
        </p:nvSpPr>
        <p:spPr>
          <a:xfrm>
            <a:off x="8480425" y="4749800"/>
            <a:ext cx="549275" cy="393700"/>
          </a:xfrm>
          <a:prstGeom prst="rect">
            <a:avLst/>
          </a:prstGeom>
          <a:noFill/>
          <a:ln>
            <a:noFill/>
          </a:ln>
        </p:spPr>
        <p:txBody>
          <a:bodyPr spcFirstLastPara="1" wrap="square" lIns="0" tIns="0" rIns="0" bIns="0" anchor="ctr" anchorCtr="0">
            <a:noAutofit/>
          </a:bodyPr>
          <a:lstStyle>
            <a:lvl1pPr marL="0" lvl="0" indent="0" algn="r">
              <a:spcBef>
                <a:spcPts val="0"/>
              </a:spcBef>
              <a:spcAft>
                <a:spcPts val="0"/>
              </a:spcAft>
              <a:buSzPts val="1300"/>
              <a:buNone/>
              <a:defRPr/>
            </a:lvl1pPr>
            <a:lvl2pPr marL="0" lvl="1" indent="0" algn="r">
              <a:spcBef>
                <a:spcPts val="0"/>
              </a:spcBef>
              <a:spcAft>
                <a:spcPts val="0"/>
              </a:spcAft>
              <a:buSzPts val="1300"/>
              <a:buNone/>
              <a:defRPr/>
            </a:lvl2pPr>
            <a:lvl3pPr marL="0" lvl="2" indent="0" algn="r">
              <a:spcBef>
                <a:spcPts val="0"/>
              </a:spcBef>
              <a:spcAft>
                <a:spcPts val="0"/>
              </a:spcAft>
              <a:buSzPts val="1300"/>
              <a:buNone/>
              <a:defRPr/>
            </a:lvl3pPr>
            <a:lvl4pPr marL="0" lvl="3" indent="0" algn="r">
              <a:spcBef>
                <a:spcPts val="0"/>
              </a:spcBef>
              <a:spcAft>
                <a:spcPts val="0"/>
              </a:spcAft>
              <a:buSzPts val="1300"/>
              <a:buNone/>
              <a:defRPr/>
            </a:lvl4pPr>
            <a:lvl5pPr marL="0" lvl="4" indent="0" algn="r">
              <a:spcBef>
                <a:spcPts val="0"/>
              </a:spcBef>
              <a:spcAft>
                <a:spcPts val="0"/>
              </a:spcAft>
              <a:buSzPts val="1300"/>
              <a:buNone/>
              <a:defRPr/>
            </a:lvl5pPr>
            <a:lvl6pPr marL="0" lvl="5" indent="0" algn="r">
              <a:spcBef>
                <a:spcPts val="0"/>
              </a:spcBef>
              <a:spcAft>
                <a:spcPts val="0"/>
              </a:spcAft>
              <a:buSzPts val="1300"/>
              <a:buNone/>
              <a:defRPr/>
            </a:lvl6pPr>
            <a:lvl7pPr marL="0" lvl="6" indent="0" algn="r">
              <a:spcBef>
                <a:spcPts val="0"/>
              </a:spcBef>
              <a:spcAft>
                <a:spcPts val="0"/>
              </a:spcAft>
              <a:buSzPts val="1300"/>
              <a:buNone/>
              <a:defRPr/>
            </a:lvl7pPr>
            <a:lvl8pPr marL="0" lvl="7" indent="0" algn="r">
              <a:spcBef>
                <a:spcPts val="0"/>
              </a:spcBef>
              <a:spcAft>
                <a:spcPts val="0"/>
              </a:spcAft>
              <a:buSzPts val="1300"/>
              <a:buNone/>
              <a:defRPr/>
            </a:lvl8pPr>
            <a:lvl9pPr marL="0" lvl="8" indent="0" algn="r">
              <a:spcBef>
                <a:spcPts val="0"/>
              </a:spcBef>
              <a:spcAft>
                <a:spcPts val="0"/>
              </a:spcAft>
              <a:buSzPts val="1300"/>
              <a:buNone/>
              <a:defRPr/>
            </a:lvl9pPr>
          </a:lstStyle>
          <a:p>
            <a:pPr marL="0" lvl="0" indent="0" algn="r" rtl="0">
              <a:spcBef>
                <a:spcPts val="0"/>
              </a:spcBef>
              <a:spcAft>
                <a:spcPts val="0"/>
              </a:spcAft>
              <a:buNone/>
            </a:pPr>
            <a:fld id="{00000000-1234-1234-1234-123412341234}" type="slidenum">
              <a:rPr lang="en"/>
              <a:t>‹#›</a:t>
            </a:fld>
            <a:endParaRPr dirty="0"/>
          </a:p>
        </p:txBody>
      </p:sp>
      <p:sp>
        <p:nvSpPr>
          <p:cNvPr id="112" name="Google Shape;112;p22"/>
          <p:cNvSpPr txBox="1">
            <a:spLocks noGrp="1"/>
          </p:cNvSpPr>
          <p:nvPr>
            <p:ph type="title"/>
          </p:nvPr>
        </p:nvSpPr>
        <p:spPr>
          <a:xfrm>
            <a:off x="838200" y="619162"/>
            <a:ext cx="7467600" cy="7443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3200" b="1">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2"/>
          <p:cNvSpPr txBox="1">
            <a:spLocks noGrp="1"/>
          </p:cNvSpPr>
          <p:nvPr>
            <p:ph type="body" idx="1"/>
          </p:nvPr>
        </p:nvSpPr>
        <p:spPr>
          <a:xfrm>
            <a:off x="838200" y="1606587"/>
            <a:ext cx="2362200" cy="3043200"/>
          </a:xfrm>
          <a:prstGeom prst="rect">
            <a:avLst/>
          </a:prstGeom>
          <a:noFill/>
          <a:ln>
            <a:noFill/>
          </a:ln>
        </p:spPr>
        <p:txBody>
          <a:bodyPr spcFirstLastPara="1" wrap="square" lIns="0" tIns="0" rIns="0" bIns="0" anchor="t" anchorCtr="0">
            <a:noAutofit/>
          </a:bodyPr>
          <a:lstStyle>
            <a:lvl1pPr marL="457200" lvl="0" indent="-228600" algn="l">
              <a:spcBef>
                <a:spcPts val="600"/>
              </a:spcBef>
              <a:spcAft>
                <a:spcPts val="0"/>
              </a:spcAft>
              <a:buSzPts val="2400"/>
              <a:buFont typeface="Trebuchet MS"/>
              <a:buNone/>
              <a:defRPr sz="1800">
                <a:solidFill>
                  <a:schemeClr val="dk2"/>
                </a:solidFill>
              </a:defRPr>
            </a:lvl1pPr>
            <a:lvl2pPr marL="914400" lvl="1" indent="-381000" algn="l">
              <a:spcBef>
                <a:spcPts val="0"/>
              </a:spcBef>
              <a:spcAft>
                <a:spcPts val="0"/>
              </a:spcAft>
              <a:buSzPts val="2400"/>
              <a:buChar char="◦"/>
              <a:defRPr/>
            </a:lvl2pPr>
            <a:lvl3pPr marL="1371600" lvl="2" indent="-381000" algn="l">
              <a:spcBef>
                <a:spcPts val="0"/>
              </a:spcBef>
              <a:spcAft>
                <a:spcPts val="0"/>
              </a:spcAft>
              <a:buSzPts val="2400"/>
              <a:buChar char="◦"/>
              <a:defRPr/>
            </a:lvl3pPr>
            <a:lvl4pPr marL="1828800" lvl="3" indent="-381000" algn="l">
              <a:spcBef>
                <a:spcPts val="0"/>
              </a:spcBef>
              <a:spcAft>
                <a:spcPts val="0"/>
              </a:spcAft>
              <a:buSzPts val="2400"/>
              <a:buChar char="◦"/>
              <a:defRPr/>
            </a:lvl4pPr>
            <a:lvl5pPr marL="2286000" lvl="4" indent="-381000" algn="l">
              <a:spcBef>
                <a:spcPts val="0"/>
              </a:spcBef>
              <a:spcAft>
                <a:spcPts val="0"/>
              </a:spcAft>
              <a:buSzPts val="2400"/>
              <a:buChar char="◦"/>
              <a:defRPr/>
            </a:lvl5pPr>
            <a:lvl6pPr marL="2743200" lvl="5" indent="-381000" algn="l">
              <a:lnSpc>
                <a:spcPct val="100000"/>
              </a:lnSpc>
              <a:spcBef>
                <a:spcPts val="0"/>
              </a:spcBef>
              <a:spcAft>
                <a:spcPts val="0"/>
              </a:spcAft>
              <a:buSzPts val="2400"/>
              <a:buChar char="◦"/>
              <a:defRPr/>
            </a:lvl6pPr>
            <a:lvl7pPr marL="3200400" lvl="6" indent="-381000" algn="l">
              <a:lnSpc>
                <a:spcPct val="100000"/>
              </a:lnSpc>
              <a:spcBef>
                <a:spcPts val="0"/>
              </a:spcBef>
              <a:spcAft>
                <a:spcPts val="0"/>
              </a:spcAft>
              <a:buSzPts val="2400"/>
              <a:buChar char="◦"/>
              <a:defRPr/>
            </a:lvl7pPr>
            <a:lvl8pPr marL="3657600" lvl="7" indent="-381000" algn="l">
              <a:lnSpc>
                <a:spcPct val="100000"/>
              </a:lnSpc>
              <a:spcBef>
                <a:spcPts val="0"/>
              </a:spcBef>
              <a:spcAft>
                <a:spcPts val="0"/>
              </a:spcAft>
              <a:buSzPts val="2400"/>
              <a:buChar char="◦"/>
              <a:defRPr/>
            </a:lvl8pPr>
            <a:lvl9pPr marL="4114800" lvl="8" indent="-381000" algn="l">
              <a:lnSpc>
                <a:spcPct val="100000"/>
              </a:lnSpc>
              <a:spcBef>
                <a:spcPts val="0"/>
              </a:spcBef>
              <a:spcAft>
                <a:spcPts val="0"/>
              </a:spcAft>
              <a:buSzPts val="2400"/>
              <a:buChar char="◦"/>
              <a:defRPr/>
            </a:lvl9pPr>
          </a:lstStyle>
          <a:p>
            <a:endParaRPr/>
          </a:p>
        </p:txBody>
      </p:sp>
      <p:sp>
        <p:nvSpPr>
          <p:cNvPr id="114" name="Google Shape;114;p22"/>
          <p:cNvSpPr txBox="1">
            <a:spLocks noGrp="1"/>
          </p:cNvSpPr>
          <p:nvPr>
            <p:ph type="body" idx="2"/>
          </p:nvPr>
        </p:nvSpPr>
        <p:spPr>
          <a:xfrm>
            <a:off x="3505200" y="1606587"/>
            <a:ext cx="2438400" cy="3043200"/>
          </a:xfrm>
          <a:prstGeom prst="rect">
            <a:avLst/>
          </a:prstGeom>
          <a:noFill/>
          <a:ln>
            <a:noFill/>
          </a:ln>
        </p:spPr>
        <p:txBody>
          <a:bodyPr spcFirstLastPara="1" wrap="square" lIns="0" tIns="0" rIns="0" bIns="0" anchor="t" anchorCtr="0">
            <a:noAutofit/>
          </a:bodyPr>
          <a:lstStyle>
            <a:lvl1pPr marL="457200" lvl="0" indent="-228600" algn="l">
              <a:spcBef>
                <a:spcPts val="600"/>
              </a:spcBef>
              <a:spcAft>
                <a:spcPts val="0"/>
              </a:spcAft>
              <a:buSzPts val="2400"/>
              <a:buFont typeface="Trebuchet MS"/>
              <a:buNone/>
              <a:defRPr sz="1800">
                <a:solidFill>
                  <a:schemeClr val="dk2"/>
                </a:solidFill>
              </a:defRPr>
            </a:lvl1pPr>
            <a:lvl2pPr marL="914400" lvl="1" indent="-381000" algn="l">
              <a:spcBef>
                <a:spcPts val="0"/>
              </a:spcBef>
              <a:spcAft>
                <a:spcPts val="0"/>
              </a:spcAft>
              <a:buSzPts val="2400"/>
              <a:buChar char="◦"/>
              <a:defRPr/>
            </a:lvl2pPr>
            <a:lvl3pPr marL="1371600" lvl="2" indent="-381000" algn="l">
              <a:spcBef>
                <a:spcPts val="0"/>
              </a:spcBef>
              <a:spcAft>
                <a:spcPts val="0"/>
              </a:spcAft>
              <a:buSzPts val="2400"/>
              <a:buChar char="◦"/>
              <a:defRPr/>
            </a:lvl3pPr>
            <a:lvl4pPr marL="1828800" lvl="3" indent="-381000" algn="l">
              <a:spcBef>
                <a:spcPts val="0"/>
              </a:spcBef>
              <a:spcAft>
                <a:spcPts val="0"/>
              </a:spcAft>
              <a:buSzPts val="2400"/>
              <a:buChar char="◦"/>
              <a:defRPr/>
            </a:lvl4pPr>
            <a:lvl5pPr marL="2286000" lvl="4" indent="-381000" algn="l">
              <a:spcBef>
                <a:spcPts val="0"/>
              </a:spcBef>
              <a:spcAft>
                <a:spcPts val="0"/>
              </a:spcAft>
              <a:buSzPts val="2400"/>
              <a:buChar char="◦"/>
              <a:defRPr/>
            </a:lvl5pPr>
            <a:lvl6pPr marL="2743200" lvl="5" indent="-381000" algn="l">
              <a:lnSpc>
                <a:spcPct val="100000"/>
              </a:lnSpc>
              <a:spcBef>
                <a:spcPts val="0"/>
              </a:spcBef>
              <a:spcAft>
                <a:spcPts val="0"/>
              </a:spcAft>
              <a:buSzPts val="2400"/>
              <a:buChar char="◦"/>
              <a:defRPr/>
            </a:lvl6pPr>
            <a:lvl7pPr marL="3200400" lvl="6" indent="-381000" algn="l">
              <a:lnSpc>
                <a:spcPct val="100000"/>
              </a:lnSpc>
              <a:spcBef>
                <a:spcPts val="0"/>
              </a:spcBef>
              <a:spcAft>
                <a:spcPts val="0"/>
              </a:spcAft>
              <a:buSzPts val="2400"/>
              <a:buChar char="◦"/>
              <a:defRPr/>
            </a:lvl7pPr>
            <a:lvl8pPr marL="3657600" lvl="7" indent="-381000" algn="l">
              <a:lnSpc>
                <a:spcPct val="100000"/>
              </a:lnSpc>
              <a:spcBef>
                <a:spcPts val="0"/>
              </a:spcBef>
              <a:spcAft>
                <a:spcPts val="0"/>
              </a:spcAft>
              <a:buSzPts val="2400"/>
              <a:buChar char="◦"/>
              <a:defRPr/>
            </a:lvl8pPr>
            <a:lvl9pPr marL="4114800" lvl="8" indent="-381000" algn="l">
              <a:lnSpc>
                <a:spcPct val="100000"/>
              </a:lnSpc>
              <a:spcBef>
                <a:spcPts val="0"/>
              </a:spcBef>
              <a:spcAft>
                <a:spcPts val="0"/>
              </a:spcAft>
              <a:buSzPts val="2400"/>
              <a:buChar char="◦"/>
              <a:defRPr/>
            </a:lvl9pPr>
          </a:lstStyle>
          <a:p>
            <a:endParaRPr/>
          </a:p>
        </p:txBody>
      </p:sp>
      <p:sp>
        <p:nvSpPr>
          <p:cNvPr id="115" name="Google Shape;115;p22"/>
          <p:cNvSpPr txBox="1">
            <a:spLocks noGrp="1"/>
          </p:cNvSpPr>
          <p:nvPr>
            <p:ph type="body" idx="3"/>
          </p:nvPr>
        </p:nvSpPr>
        <p:spPr>
          <a:xfrm>
            <a:off x="6248400" y="1606587"/>
            <a:ext cx="2057400" cy="3043200"/>
          </a:xfrm>
          <a:prstGeom prst="rect">
            <a:avLst/>
          </a:prstGeom>
          <a:noFill/>
          <a:ln>
            <a:noFill/>
          </a:ln>
        </p:spPr>
        <p:txBody>
          <a:bodyPr spcFirstLastPara="1" wrap="square" lIns="0" tIns="0" rIns="0" bIns="0" anchor="t" anchorCtr="0">
            <a:noAutofit/>
          </a:bodyPr>
          <a:lstStyle>
            <a:lvl1pPr marL="457200" lvl="0" indent="-228600" algn="l">
              <a:spcBef>
                <a:spcPts val="600"/>
              </a:spcBef>
              <a:spcAft>
                <a:spcPts val="0"/>
              </a:spcAft>
              <a:buSzPts val="2400"/>
              <a:buFont typeface="Trebuchet MS"/>
              <a:buNone/>
              <a:defRPr sz="1800">
                <a:solidFill>
                  <a:schemeClr val="dk2"/>
                </a:solidFill>
              </a:defRPr>
            </a:lvl1pPr>
            <a:lvl2pPr marL="914400" lvl="1" indent="-381000" algn="l">
              <a:spcBef>
                <a:spcPts val="0"/>
              </a:spcBef>
              <a:spcAft>
                <a:spcPts val="0"/>
              </a:spcAft>
              <a:buSzPts val="2400"/>
              <a:buChar char="◦"/>
              <a:defRPr/>
            </a:lvl2pPr>
            <a:lvl3pPr marL="1371600" lvl="2" indent="-381000" algn="l">
              <a:spcBef>
                <a:spcPts val="0"/>
              </a:spcBef>
              <a:spcAft>
                <a:spcPts val="0"/>
              </a:spcAft>
              <a:buSzPts val="2400"/>
              <a:buChar char="◦"/>
              <a:defRPr/>
            </a:lvl3pPr>
            <a:lvl4pPr marL="1828800" lvl="3" indent="-381000" algn="l">
              <a:spcBef>
                <a:spcPts val="0"/>
              </a:spcBef>
              <a:spcAft>
                <a:spcPts val="0"/>
              </a:spcAft>
              <a:buSzPts val="2400"/>
              <a:buChar char="◦"/>
              <a:defRPr/>
            </a:lvl4pPr>
            <a:lvl5pPr marL="2286000" lvl="4" indent="-381000" algn="l">
              <a:spcBef>
                <a:spcPts val="0"/>
              </a:spcBef>
              <a:spcAft>
                <a:spcPts val="0"/>
              </a:spcAft>
              <a:buSzPts val="2400"/>
              <a:buChar char="◦"/>
              <a:defRPr/>
            </a:lvl5pPr>
            <a:lvl6pPr marL="2743200" lvl="5" indent="-381000" algn="l">
              <a:lnSpc>
                <a:spcPct val="100000"/>
              </a:lnSpc>
              <a:spcBef>
                <a:spcPts val="0"/>
              </a:spcBef>
              <a:spcAft>
                <a:spcPts val="0"/>
              </a:spcAft>
              <a:buSzPts val="2400"/>
              <a:buChar char="◦"/>
              <a:defRPr/>
            </a:lvl6pPr>
            <a:lvl7pPr marL="3200400" lvl="6" indent="-381000" algn="l">
              <a:lnSpc>
                <a:spcPct val="100000"/>
              </a:lnSpc>
              <a:spcBef>
                <a:spcPts val="0"/>
              </a:spcBef>
              <a:spcAft>
                <a:spcPts val="0"/>
              </a:spcAft>
              <a:buSzPts val="2400"/>
              <a:buChar char="◦"/>
              <a:defRPr/>
            </a:lvl7pPr>
            <a:lvl8pPr marL="3657600" lvl="7" indent="-381000" algn="l">
              <a:lnSpc>
                <a:spcPct val="100000"/>
              </a:lnSpc>
              <a:spcBef>
                <a:spcPts val="0"/>
              </a:spcBef>
              <a:spcAft>
                <a:spcPts val="0"/>
              </a:spcAft>
              <a:buSzPts val="2400"/>
              <a:buChar char="◦"/>
              <a:defRPr/>
            </a:lvl8pPr>
            <a:lvl9pPr marL="4114800" lvl="8" indent="-381000" algn="l">
              <a:lnSpc>
                <a:spcPct val="100000"/>
              </a:lnSpc>
              <a:spcBef>
                <a:spcPts val="0"/>
              </a:spcBef>
              <a:spcAft>
                <a:spcPts val="0"/>
              </a:spcAft>
              <a:buSzPts val="2400"/>
              <a:buChar char="◦"/>
              <a:defRPr/>
            </a:lvl9pPr>
          </a:lstStyle>
          <a:p>
            <a:endParaRPr/>
          </a:p>
        </p:txBody>
      </p:sp>
    </p:spTree>
    <p:extLst>
      <p:ext uri="{BB962C8B-B14F-4D97-AF65-F5344CB8AC3E}">
        <p14:creationId xmlns:p14="http://schemas.microsoft.com/office/powerpoint/2010/main" val="62772210"/>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4943003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solidFill>
          <a:schemeClr val="lt1"/>
        </a:solidFill>
        <a:effectLst/>
      </p:bgPr>
    </p:bg>
    <p:spTree>
      <p:nvGrpSpPr>
        <p:cNvPr id="1" name="Shape 100"/>
        <p:cNvGrpSpPr/>
        <p:nvPr/>
      </p:nvGrpSpPr>
      <p:grpSpPr>
        <a:xfrm>
          <a:off x="0" y="0"/>
          <a:ext cx="0" cy="0"/>
          <a:chOff x="0" y="0"/>
          <a:chExt cx="0" cy="0"/>
        </a:xfrm>
      </p:grpSpPr>
      <p:sp>
        <p:nvSpPr>
          <p:cNvPr id="102" name="Google Shape;102;p21"/>
          <p:cNvSpPr txBox="1">
            <a:spLocks noGrp="1"/>
          </p:cNvSpPr>
          <p:nvPr>
            <p:ph type="title"/>
          </p:nvPr>
        </p:nvSpPr>
        <p:spPr>
          <a:xfrm>
            <a:off x="1066800" y="622975"/>
            <a:ext cx="5586750" cy="7443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3000"/>
              <a:buNone/>
              <a:defRPr sz="4400" b="1">
                <a:solidFill>
                  <a:schemeClr val="dk2"/>
                </a:solidFill>
              </a:defRPr>
            </a:lvl1pPr>
            <a:lvl2pPr lvl="1" algn="l">
              <a:spcBef>
                <a:spcPts val="0"/>
              </a:spcBef>
              <a:spcAft>
                <a:spcPts val="0"/>
              </a:spcAft>
              <a:buSzPts val="3000"/>
              <a:buNone/>
              <a:defRPr/>
            </a:lvl2pPr>
            <a:lvl3pPr lvl="2" algn="l">
              <a:spcBef>
                <a:spcPts val="0"/>
              </a:spcBef>
              <a:spcAft>
                <a:spcPts val="0"/>
              </a:spcAft>
              <a:buSzPts val="3000"/>
              <a:buNone/>
              <a:defRPr/>
            </a:lvl3pPr>
            <a:lvl4pPr lvl="3" algn="l">
              <a:spcBef>
                <a:spcPts val="0"/>
              </a:spcBef>
              <a:spcAft>
                <a:spcPts val="0"/>
              </a:spcAft>
              <a:buSzPts val="3000"/>
              <a:buNone/>
              <a:defRPr/>
            </a:lvl4pPr>
            <a:lvl5pPr lvl="4" algn="l">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03" name="Google Shape;103;p21"/>
          <p:cNvSpPr txBox="1">
            <a:spLocks noGrp="1"/>
          </p:cNvSpPr>
          <p:nvPr>
            <p:ph type="body" idx="1"/>
          </p:nvPr>
        </p:nvSpPr>
        <p:spPr>
          <a:xfrm>
            <a:off x="1066800" y="1581150"/>
            <a:ext cx="5662950" cy="3043200"/>
          </a:xfrm>
          <a:prstGeom prst="rect">
            <a:avLst/>
          </a:prstGeom>
          <a:noFill/>
          <a:ln>
            <a:noFill/>
          </a:ln>
        </p:spPr>
        <p:txBody>
          <a:bodyPr spcFirstLastPara="1" wrap="square" lIns="0" tIns="0" rIns="0" bIns="0" anchor="t" anchorCtr="0">
            <a:noAutofit/>
          </a:bodyPr>
          <a:lstStyle>
            <a:lvl1pPr marL="457200" lvl="0" indent="-228600" algn="l">
              <a:spcBef>
                <a:spcPts val="600"/>
              </a:spcBef>
              <a:spcAft>
                <a:spcPts val="0"/>
              </a:spcAft>
              <a:buSzPts val="2400"/>
              <a:buFont typeface="Trebuchet MS"/>
              <a:buNone/>
              <a:defRPr sz="2400">
                <a:solidFill>
                  <a:schemeClr val="accent5"/>
                </a:solidFill>
              </a:defRPr>
            </a:lvl1pPr>
            <a:lvl2pPr marL="914400" lvl="1" indent="-381000" algn="l">
              <a:spcBef>
                <a:spcPts val="0"/>
              </a:spcBef>
              <a:spcAft>
                <a:spcPts val="0"/>
              </a:spcAft>
              <a:buSzPts val="2400"/>
              <a:buChar char="◦"/>
              <a:defRPr/>
            </a:lvl2pPr>
            <a:lvl3pPr marL="1371600" lvl="2" indent="-381000" algn="l">
              <a:spcBef>
                <a:spcPts val="0"/>
              </a:spcBef>
              <a:spcAft>
                <a:spcPts val="0"/>
              </a:spcAft>
              <a:buSzPts val="2400"/>
              <a:buChar char="◦"/>
              <a:defRPr/>
            </a:lvl3pPr>
            <a:lvl4pPr marL="1828800" lvl="3" indent="-381000" algn="l">
              <a:spcBef>
                <a:spcPts val="0"/>
              </a:spcBef>
              <a:spcAft>
                <a:spcPts val="0"/>
              </a:spcAft>
              <a:buSzPts val="2400"/>
              <a:buChar char="◦"/>
              <a:defRPr/>
            </a:lvl4pPr>
            <a:lvl5pPr marL="2286000" lvl="4" indent="-381000" algn="l">
              <a:spcBef>
                <a:spcPts val="0"/>
              </a:spcBef>
              <a:spcAft>
                <a:spcPts val="0"/>
              </a:spcAft>
              <a:buSzPts val="2400"/>
              <a:buChar char="◦"/>
              <a:defRPr/>
            </a:lvl5pPr>
            <a:lvl6pPr marL="2743200" lvl="5" indent="-381000" algn="l">
              <a:lnSpc>
                <a:spcPct val="100000"/>
              </a:lnSpc>
              <a:spcBef>
                <a:spcPts val="0"/>
              </a:spcBef>
              <a:spcAft>
                <a:spcPts val="0"/>
              </a:spcAft>
              <a:buSzPts val="2400"/>
              <a:buChar char="◦"/>
              <a:defRPr/>
            </a:lvl6pPr>
            <a:lvl7pPr marL="3200400" lvl="6" indent="-381000" algn="l">
              <a:lnSpc>
                <a:spcPct val="100000"/>
              </a:lnSpc>
              <a:spcBef>
                <a:spcPts val="0"/>
              </a:spcBef>
              <a:spcAft>
                <a:spcPts val="0"/>
              </a:spcAft>
              <a:buSzPts val="2400"/>
              <a:buChar char="◦"/>
              <a:defRPr/>
            </a:lvl7pPr>
            <a:lvl8pPr marL="3657600" lvl="7" indent="-381000" algn="l">
              <a:lnSpc>
                <a:spcPct val="100000"/>
              </a:lnSpc>
              <a:spcBef>
                <a:spcPts val="0"/>
              </a:spcBef>
              <a:spcAft>
                <a:spcPts val="0"/>
              </a:spcAft>
              <a:buSzPts val="2400"/>
              <a:buChar char="◦"/>
              <a:defRPr/>
            </a:lvl8pPr>
            <a:lvl9pPr marL="4114800" lvl="8" indent="-381000" algn="l">
              <a:lnSpc>
                <a:spcPct val="100000"/>
              </a:lnSpc>
              <a:spcBef>
                <a:spcPts val="0"/>
              </a:spcBef>
              <a:spcAft>
                <a:spcPts val="0"/>
              </a:spcAft>
              <a:buSzPts val="2400"/>
              <a:buChar char="◦"/>
              <a:defRPr/>
            </a:lvl9pPr>
          </a:lstStyle>
          <a:p>
            <a:endParaRPr/>
          </a:p>
        </p:txBody>
      </p:sp>
      <p:sp>
        <p:nvSpPr>
          <p:cNvPr id="104" name="Google Shape;104;p21"/>
          <p:cNvSpPr txBox="1">
            <a:spLocks noGrp="1"/>
          </p:cNvSpPr>
          <p:nvPr>
            <p:ph type="sldNum" idx="12"/>
          </p:nvPr>
        </p:nvSpPr>
        <p:spPr>
          <a:xfrm>
            <a:off x="8480425" y="4749800"/>
            <a:ext cx="549275" cy="39370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Clr>
                <a:srgbClr val="000000"/>
              </a:buClr>
              <a:buSzPts val="1300"/>
              <a:buFont typeface="Arial"/>
              <a:buNone/>
              <a:defRPr sz="1300">
                <a:solidFill>
                  <a:srgbClr val="FFFFFF"/>
                </a:solidFill>
                <a:latin typeface="Lato Light"/>
                <a:ea typeface="Lato Light"/>
                <a:cs typeface="Lato Light"/>
                <a:sym typeface="Lato Light"/>
              </a:defRPr>
            </a:lvl1pPr>
            <a:lvl2pPr marL="0" marR="0" lvl="1" indent="0" algn="r">
              <a:spcBef>
                <a:spcPts val="0"/>
              </a:spcBef>
              <a:spcAft>
                <a:spcPts val="0"/>
              </a:spcAft>
              <a:buClr>
                <a:srgbClr val="000000"/>
              </a:buClr>
              <a:buSzPts val="1300"/>
              <a:buFont typeface="Arial"/>
              <a:buNone/>
              <a:defRPr sz="1300">
                <a:solidFill>
                  <a:srgbClr val="FFFFFF"/>
                </a:solidFill>
                <a:latin typeface="Lato Light"/>
                <a:ea typeface="Lato Light"/>
                <a:cs typeface="Lato Light"/>
                <a:sym typeface="Lato Light"/>
              </a:defRPr>
            </a:lvl2pPr>
            <a:lvl3pPr marL="0" marR="0" lvl="2" indent="0" algn="r">
              <a:spcBef>
                <a:spcPts val="0"/>
              </a:spcBef>
              <a:spcAft>
                <a:spcPts val="0"/>
              </a:spcAft>
              <a:buClr>
                <a:srgbClr val="000000"/>
              </a:buClr>
              <a:buSzPts val="1300"/>
              <a:buFont typeface="Arial"/>
              <a:buNone/>
              <a:defRPr sz="1300">
                <a:solidFill>
                  <a:srgbClr val="FFFFFF"/>
                </a:solidFill>
                <a:latin typeface="Lato Light"/>
                <a:ea typeface="Lato Light"/>
                <a:cs typeface="Lato Light"/>
                <a:sym typeface="Lato Light"/>
              </a:defRPr>
            </a:lvl3pPr>
            <a:lvl4pPr marL="0" marR="0" lvl="3" indent="0" algn="r">
              <a:spcBef>
                <a:spcPts val="0"/>
              </a:spcBef>
              <a:spcAft>
                <a:spcPts val="0"/>
              </a:spcAft>
              <a:buClr>
                <a:srgbClr val="000000"/>
              </a:buClr>
              <a:buSzPts val="1300"/>
              <a:buFont typeface="Arial"/>
              <a:buNone/>
              <a:defRPr sz="1300">
                <a:solidFill>
                  <a:srgbClr val="FFFFFF"/>
                </a:solidFill>
                <a:latin typeface="Lato Light"/>
                <a:ea typeface="Lato Light"/>
                <a:cs typeface="Lato Light"/>
                <a:sym typeface="Lato Light"/>
              </a:defRPr>
            </a:lvl4pPr>
            <a:lvl5pPr marL="0" marR="0" lvl="4" indent="0" algn="r">
              <a:spcBef>
                <a:spcPts val="0"/>
              </a:spcBef>
              <a:spcAft>
                <a:spcPts val="0"/>
              </a:spcAft>
              <a:buClr>
                <a:srgbClr val="000000"/>
              </a:buClr>
              <a:buSzPts val="1300"/>
              <a:buFont typeface="Arial"/>
              <a:buNone/>
              <a:defRPr sz="1300">
                <a:solidFill>
                  <a:srgbClr val="FFFFFF"/>
                </a:solidFill>
                <a:latin typeface="Lato Light"/>
                <a:ea typeface="Lato Light"/>
                <a:cs typeface="Lato Light"/>
                <a:sym typeface="Lato Light"/>
              </a:defRPr>
            </a:lvl5pPr>
            <a:lvl6pPr marL="0" marR="0" lvl="5" indent="0" algn="r">
              <a:spcBef>
                <a:spcPts val="0"/>
              </a:spcBef>
              <a:spcAft>
                <a:spcPts val="0"/>
              </a:spcAft>
              <a:buClr>
                <a:srgbClr val="000000"/>
              </a:buClr>
              <a:buSzPts val="1300"/>
              <a:buFont typeface="Arial"/>
              <a:buNone/>
              <a:defRPr sz="1300">
                <a:solidFill>
                  <a:srgbClr val="FFFFFF"/>
                </a:solidFill>
                <a:latin typeface="Lato Light"/>
                <a:ea typeface="Lato Light"/>
                <a:cs typeface="Lato Light"/>
                <a:sym typeface="Lato Light"/>
              </a:defRPr>
            </a:lvl6pPr>
            <a:lvl7pPr marL="0" marR="0" lvl="6" indent="0" algn="r">
              <a:spcBef>
                <a:spcPts val="0"/>
              </a:spcBef>
              <a:spcAft>
                <a:spcPts val="0"/>
              </a:spcAft>
              <a:buClr>
                <a:srgbClr val="000000"/>
              </a:buClr>
              <a:buSzPts val="1300"/>
              <a:buFont typeface="Arial"/>
              <a:buNone/>
              <a:defRPr sz="1300">
                <a:solidFill>
                  <a:srgbClr val="FFFFFF"/>
                </a:solidFill>
                <a:latin typeface="Lato Light"/>
                <a:ea typeface="Lato Light"/>
                <a:cs typeface="Lato Light"/>
                <a:sym typeface="Lato Light"/>
              </a:defRPr>
            </a:lvl7pPr>
            <a:lvl8pPr marL="0" marR="0" lvl="7" indent="0" algn="r">
              <a:spcBef>
                <a:spcPts val="0"/>
              </a:spcBef>
              <a:spcAft>
                <a:spcPts val="0"/>
              </a:spcAft>
              <a:buClr>
                <a:srgbClr val="000000"/>
              </a:buClr>
              <a:buSzPts val="1300"/>
              <a:buFont typeface="Arial"/>
              <a:buNone/>
              <a:defRPr sz="1300">
                <a:solidFill>
                  <a:srgbClr val="FFFFFF"/>
                </a:solidFill>
                <a:latin typeface="Lato Light"/>
                <a:ea typeface="Lato Light"/>
                <a:cs typeface="Lato Light"/>
                <a:sym typeface="Lato Light"/>
              </a:defRPr>
            </a:lvl8pPr>
            <a:lvl9pPr marL="0" marR="0" lvl="8" indent="0" algn="r">
              <a:spcBef>
                <a:spcPts val="0"/>
              </a:spcBef>
              <a:spcAft>
                <a:spcPts val="0"/>
              </a:spcAft>
              <a:buClr>
                <a:srgbClr val="000000"/>
              </a:buClr>
              <a:buSzPts val="1300"/>
              <a:buFont typeface="Arial"/>
              <a:buNone/>
              <a:defRPr sz="1300">
                <a:solidFill>
                  <a:srgbClr val="FFFFFF"/>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3308068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3 Column - Dark Blue">
  <p:cSld name="Title + 3 Column - Dark Blue">
    <p:bg>
      <p:bgPr>
        <a:gradFill>
          <a:gsLst>
            <a:gs pos="0">
              <a:schemeClr val="lt1"/>
            </a:gs>
            <a:gs pos="99000">
              <a:srgbClr val="AFDF9F"/>
            </a:gs>
            <a:gs pos="100000">
              <a:srgbClr val="AFDF9F"/>
            </a:gs>
          </a:gsLst>
          <a:lin ang="16200000" scaled="0"/>
        </a:gradFill>
        <a:effectLst/>
      </p:bgPr>
    </p:bg>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914400" y="438150"/>
            <a:ext cx="7467600" cy="7443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3200" b="1">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8"/>
          <p:cNvSpPr txBox="1">
            <a:spLocks noGrp="1"/>
          </p:cNvSpPr>
          <p:nvPr>
            <p:ph type="body" idx="1"/>
          </p:nvPr>
        </p:nvSpPr>
        <p:spPr>
          <a:xfrm>
            <a:off x="914400" y="1425575"/>
            <a:ext cx="2362200" cy="3043200"/>
          </a:xfrm>
          <a:prstGeom prst="rect">
            <a:avLst/>
          </a:prstGeom>
          <a:noFill/>
          <a:ln>
            <a:noFill/>
          </a:ln>
        </p:spPr>
        <p:txBody>
          <a:bodyPr spcFirstLastPara="1" wrap="square" lIns="0" tIns="0" rIns="0" bIns="0" anchor="t" anchorCtr="0">
            <a:noAutofit/>
          </a:bodyPr>
          <a:lstStyle>
            <a:lvl1pPr marL="457200" lvl="0" indent="-228600" algn="l">
              <a:spcBef>
                <a:spcPts val="600"/>
              </a:spcBef>
              <a:spcAft>
                <a:spcPts val="0"/>
              </a:spcAft>
              <a:buSzPts val="2400"/>
              <a:buFont typeface="Trebuchet MS"/>
              <a:buNone/>
              <a:defRPr sz="1800">
                <a:solidFill>
                  <a:schemeClr val="dk2"/>
                </a:solidFill>
              </a:defRPr>
            </a:lvl1pPr>
            <a:lvl2pPr marL="914400" lvl="1" indent="-381000" algn="l">
              <a:spcBef>
                <a:spcPts val="0"/>
              </a:spcBef>
              <a:spcAft>
                <a:spcPts val="0"/>
              </a:spcAft>
              <a:buSzPts val="2400"/>
              <a:buChar char="◦"/>
              <a:defRPr/>
            </a:lvl2pPr>
            <a:lvl3pPr marL="1371600" lvl="2" indent="-381000" algn="l">
              <a:spcBef>
                <a:spcPts val="0"/>
              </a:spcBef>
              <a:spcAft>
                <a:spcPts val="0"/>
              </a:spcAft>
              <a:buSzPts val="2400"/>
              <a:buChar char="◦"/>
              <a:defRPr/>
            </a:lvl3pPr>
            <a:lvl4pPr marL="1828800" lvl="3" indent="-381000" algn="l">
              <a:spcBef>
                <a:spcPts val="0"/>
              </a:spcBef>
              <a:spcAft>
                <a:spcPts val="0"/>
              </a:spcAft>
              <a:buSzPts val="2400"/>
              <a:buChar char="◦"/>
              <a:defRPr/>
            </a:lvl4pPr>
            <a:lvl5pPr marL="2286000" lvl="4" indent="-381000" algn="l">
              <a:spcBef>
                <a:spcPts val="0"/>
              </a:spcBef>
              <a:spcAft>
                <a:spcPts val="0"/>
              </a:spcAft>
              <a:buSzPts val="2400"/>
              <a:buChar char="◦"/>
              <a:defRPr/>
            </a:lvl5pPr>
            <a:lvl6pPr marL="2743200" lvl="5" indent="-381000" algn="l">
              <a:lnSpc>
                <a:spcPct val="100000"/>
              </a:lnSpc>
              <a:spcBef>
                <a:spcPts val="0"/>
              </a:spcBef>
              <a:spcAft>
                <a:spcPts val="0"/>
              </a:spcAft>
              <a:buSzPts val="2400"/>
              <a:buChar char="◦"/>
              <a:defRPr/>
            </a:lvl6pPr>
            <a:lvl7pPr marL="3200400" lvl="6" indent="-381000" algn="l">
              <a:lnSpc>
                <a:spcPct val="100000"/>
              </a:lnSpc>
              <a:spcBef>
                <a:spcPts val="0"/>
              </a:spcBef>
              <a:spcAft>
                <a:spcPts val="0"/>
              </a:spcAft>
              <a:buSzPts val="2400"/>
              <a:buChar char="◦"/>
              <a:defRPr/>
            </a:lvl7pPr>
            <a:lvl8pPr marL="3657600" lvl="7" indent="-381000" algn="l">
              <a:lnSpc>
                <a:spcPct val="100000"/>
              </a:lnSpc>
              <a:spcBef>
                <a:spcPts val="0"/>
              </a:spcBef>
              <a:spcAft>
                <a:spcPts val="0"/>
              </a:spcAft>
              <a:buSzPts val="2400"/>
              <a:buChar char="◦"/>
              <a:defRPr/>
            </a:lvl8pPr>
            <a:lvl9pPr marL="4114800" lvl="8" indent="-381000" algn="l">
              <a:lnSpc>
                <a:spcPct val="100000"/>
              </a:lnSpc>
              <a:spcBef>
                <a:spcPts val="0"/>
              </a:spcBef>
              <a:spcAft>
                <a:spcPts val="0"/>
              </a:spcAft>
              <a:buSzPts val="2400"/>
              <a:buChar char="◦"/>
              <a:defRPr/>
            </a:lvl9pPr>
          </a:lstStyle>
          <a:p>
            <a:endParaRPr/>
          </a:p>
        </p:txBody>
      </p:sp>
      <p:sp>
        <p:nvSpPr>
          <p:cNvPr id="79" name="Google Shape;79;p18"/>
          <p:cNvSpPr txBox="1">
            <a:spLocks noGrp="1"/>
          </p:cNvSpPr>
          <p:nvPr>
            <p:ph type="sldNum" idx="12"/>
          </p:nvPr>
        </p:nvSpPr>
        <p:spPr>
          <a:xfrm>
            <a:off x="8480425" y="4749800"/>
            <a:ext cx="549275" cy="39370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Clr>
                <a:srgbClr val="000000"/>
              </a:buClr>
              <a:buSzPts val="1300"/>
              <a:buFont typeface="Arial"/>
              <a:buNone/>
              <a:defRPr sz="1300">
                <a:solidFill>
                  <a:srgbClr val="FFFFFF"/>
                </a:solidFill>
                <a:latin typeface="Lato Light"/>
                <a:ea typeface="Lato Light"/>
                <a:cs typeface="Lato Light"/>
                <a:sym typeface="Lato Light"/>
              </a:defRPr>
            </a:lvl1pPr>
            <a:lvl2pPr marL="0" marR="0" lvl="1" indent="0" algn="r">
              <a:spcBef>
                <a:spcPts val="0"/>
              </a:spcBef>
              <a:spcAft>
                <a:spcPts val="0"/>
              </a:spcAft>
              <a:buClr>
                <a:srgbClr val="000000"/>
              </a:buClr>
              <a:buSzPts val="1300"/>
              <a:buFont typeface="Arial"/>
              <a:buNone/>
              <a:defRPr sz="1300">
                <a:solidFill>
                  <a:srgbClr val="FFFFFF"/>
                </a:solidFill>
                <a:latin typeface="Lato Light"/>
                <a:ea typeface="Lato Light"/>
                <a:cs typeface="Lato Light"/>
                <a:sym typeface="Lato Light"/>
              </a:defRPr>
            </a:lvl2pPr>
            <a:lvl3pPr marL="0" marR="0" lvl="2" indent="0" algn="r">
              <a:spcBef>
                <a:spcPts val="0"/>
              </a:spcBef>
              <a:spcAft>
                <a:spcPts val="0"/>
              </a:spcAft>
              <a:buClr>
                <a:srgbClr val="000000"/>
              </a:buClr>
              <a:buSzPts val="1300"/>
              <a:buFont typeface="Arial"/>
              <a:buNone/>
              <a:defRPr sz="1300">
                <a:solidFill>
                  <a:srgbClr val="FFFFFF"/>
                </a:solidFill>
                <a:latin typeface="Lato Light"/>
                <a:ea typeface="Lato Light"/>
                <a:cs typeface="Lato Light"/>
                <a:sym typeface="Lato Light"/>
              </a:defRPr>
            </a:lvl3pPr>
            <a:lvl4pPr marL="0" marR="0" lvl="3" indent="0" algn="r">
              <a:spcBef>
                <a:spcPts val="0"/>
              </a:spcBef>
              <a:spcAft>
                <a:spcPts val="0"/>
              </a:spcAft>
              <a:buClr>
                <a:srgbClr val="000000"/>
              </a:buClr>
              <a:buSzPts val="1300"/>
              <a:buFont typeface="Arial"/>
              <a:buNone/>
              <a:defRPr sz="1300">
                <a:solidFill>
                  <a:srgbClr val="FFFFFF"/>
                </a:solidFill>
                <a:latin typeface="Lato Light"/>
                <a:ea typeface="Lato Light"/>
                <a:cs typeface="Lato Light"/>
                <a:sym typeface="Lato Light"/>
              </a:defRPr>
            </a:lvl4pPr>
            <a:lvl5pPr marL="0" marR="0" lvl="4" indent="0" algn="r">
              <a:spcBef>
                <a:spcPts val="0"/>
              </a:spcBef>
              <a:spcAft>
                <a:spcPts val="0"/>
              </a:spcAft>
              <a:buClr>
                <a:srgbClr val="000000"/>
              </a:buClr>
              <a:buSzPts val="1300"/>
              <a:buFont typeface="Arial"/>
              <a:buNone/>
              <a:defRPr sz="1300">
                <a:solidFill>
                  <a:srgbClr val="FFFFFF"/>
                </a:solidFill>
                <a:latin typeface="Lato Light"/>
                <a:ea typeface="Lato Light"/>
                <a:cs typeface="Lato Light"/>
                <a:sym typeface="Lato Light"/>
              </a:defRPr>
            </a:lvl5pPr>
            <a:lvl6pPr marL="0" marR="0" lvl="5" indent="0" algn="r">
              <a:spcBef>
                <a:spcPts val="0"/>
              </a:spcBef>
              <a:spcAft>
                <a:spcPts val="0"/>
              </a:spcAft>
              <a:buClr>
                <a:srgbClr val="000000"/>
              </a:buClr>
              <a:buSzPts val="1300"/>
              <a:buFont typeface="Arial"/>
              <a:buNone/>
              <a:defRPr sz="1300">
                <a:solidFill>
                  <a:srgbClr val="FFFFFF"/>
                </a:solidFill>
                <a:latin typeface="Lato Light"/>
                <a:ea typeface="Lato Light"/>
                <a:cs typeface="Lato Light"/>
                <a:sym typeface="Lato Light"/>
              </a:defRPr>
            </a:lvl6pPr>
            <a:lvl7pPr marL="0" marR="0" lvl="6" indent="0" algn="r">
              <a:spcBef>
                <a:spcPts val="0"/>
              </a:spcBef>
              <a:spcAft>
                <a:spcPts val="0"/>
              </a:spcAft>
              <a:buClr>
                <a:srgbClr val="000000"/>
              </a:buClr>
              <a:buSzPts val="1300"/>
              <a:buFont typeface="Arial"/>
              <a:buNone/>
              <a:defRPr sz="1300">
                <a:solidFill>
                  <a:srgbClr val="FFFFFF"/>
                </a:solidFill>
                <a:latin typeface="Lato Light"/>
                <a:ea typeface="Lato Light"/>
                <a:cs typeface="Lato Light"/>
                <a:sym typeface="Lato Light"/>
              </a:defRPr>
            </a:lvl7pPr>
            <a:lvl8pPr marL="0" marR="0" lvl="7" indent="0" algn="r">
              <a:spcBef>
                <a:spcPts val="0"/>
              </a:spcBef>
              <a:spcAft>
                <a:spcPts val="0"/>
              </a:spcAft>
              <a:buClr>
                <a:srgbClr val="000000"/>
              </a:buClr>
              <a:buSzPts val="1300"/>
              <a:buFont typeface="Arial"/>
              <a:buNone/>
              <a:defRPr sz="1300">
                <a:solidFill>
                  <a:srgbClr val="FFFFFF"/>
                </a:solidFill>
                <a:latin typeface="Lato Light"/>
                <a:ea typeface="Lato Light"/>
                <a:cs typeface="Lato Light"/>
                <a:sym typeface="Lato Light"/>
              </a:defRPr>
            </a:lvl8pPr>
            <a:lvl9pPr marL="0" marR="0" lvl="8" indent="0" algn="r">
              <a:spcBef>
                <a:spcPts val="0"/>
              </a:spcBef>
              <a:spcAft>
                <a:spcPts val="0"/>
              </a:spcAft>
              <a:buClr>
                <a:srgbClr val="000000"/>
              </a:buClr>
              <a:buSzPts val="1300"/>
              <a:buFont typeface="Arial"/>
              <a:buNone/>
              <a:defRPr sz="1300">
                <a:solidFill>
                  <a:srgbClr val="FFFFFF"/>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dirty="0"/>
          </a:p>
        </p:txBody>
      </p:sp>
      <p:sp>
        <p:nvSpPr>
          <p:cNvPr id="80" name="Google Shape;80;p18"/>
          <p:cNvSpPr txBox="1">
            <a:spLocks noGrp="1"/>
          </p:cNvSpPr>
          <p:nvPr>
            <p:ph type="body" idx="2"/>
          </p:nvPr>
        </p:nvSpPr>
        <p:spPr>
          <a:xfrm>
            <a:off x="3581400" y="1425575"/>
            <a:ext cx="2438400" cy="3043200"/>
          </a:xfrm>
          <a:prstGeom prst="rect">
            <a:avLst/>
          </a:prstGeom>
          <a:noFill/>
          <a:ln>
            <a:noFill/>
          </a:ln>
        </p:spPr>
        <p:txBody>
          <a:bodyPr spcFirstLastPara="1" wrap="square" lIns="0" tIns="0" rIns="0" bIns="0" anchor="t" anchorCtr="0">
            <a:noAutofit/>
          </a:bodyPr>
          <a:lstStyle>
            <a:lvl1pPr marL="457200" lvl="0" indent="-228600" algn="l">
              <a:spcBef>
                <a:spcPts val="600"/>
              </a:spcBef>
              <a:spcAft>
                <a:spcPts val="0"/>
              </a:spcAft>
              <a:buSzPts val="2400"/>
              <a:buFont typeface="Trebuchet MS"/>
              <a:buNone/>
              <a:defRPr sz="1800">
                <a:solidFill>
                  <a:schemeClr val="dk2"/>
                </a:solidFill>
              </a:defRPr>
            </a:lvl1pPr>
            <a:lvl2pPr marL="914400" lvl="1" indent="-381000" algn="l">
              <a:spcBef>
                <a:spcPts val="0"/>
              </a:spcBef>
              <a:spcAft>
                <a:spcPts val="0"/>
              </a:spcAft>
              <a:buSzPts val="2400"/>
              <a:buChar char="◦"/>
              <a:defRPr/>
            </a:lvl2pPr>
            <a:lvl3pPr marL="1371600" lvl="2" indent="-381000" algn="l">
              <a:spcBef>
                <a:spcPts val="0"/>
              </a:spcBef>
              <a:spcAft>
                <a:spcPts val="0"/>
              </a:spcAft>
              <a:buSzPts val="2400"/>
              <a:buChar char="◦"/>
              <a:defRPr/>
            </a:lvl3pPr>
            <a:lvl4pPr marL="1828800" lvl="3" indent="-381000" algn="l">
              <a:spcBef>
                <a:spcPts val="0"/>
              </a:spcBef>
              <a:spcAft>
                <a:spcPts val="0"/>
              </a:spcAft>
              <a:buSzPts val="2400"/>
              <a:buChar char="◦"/>
              <a:defRPr/>
            </a:lvl4pPr>
            <a:lvl5pPr marL="2286000" lvl="4" indent="-381000" algn="l">
              <a:spcBef>
                <a:spcPts val="0"/>
              </a:spcBef>
              <a:spcAft>
                <a:spcPts val="0"/>
              </a:spcAft>
              <a:buSzPts val="2400"/>
              <a:buChar char="◦"/>
              <a:defRPr/>
            </a:lvl5pPr>
            <a:lvl6pPr marL="2743200" lvl="5" indent="-381000" algn="l">
              <a:lnSpc>
                <a:spcPct val="100000"/>
              </a:lnSpc>
              <a:spcBef>
                <a:spcPts val="0"/>
              </a:spcBef>
              <a:spcAft>
                <a:spcPts val="0"/>
              </a:spcAft>
              <a:buSzPts val="2400"/>
              <a:buChar char="◦"/>
              <a:defRPr/>
            </a:lvl6pPr>
            <a:lvl7pPr marL="3200400" lvl="6" indent="-381000" algn="l">
              <a:lnSpc>
                <a:spcPct val="100000"/>
              </a:lnSpc>
              <a:spcBef>
                <a:spcPts val="0"/>
              </a:spcBef>
              <a:spcAft>
                <a:spcPts val="0"/>
              </a:spcAft>
              <a:buSzPts val="2400"/>
              <a:buChar char="◦"/>
              <a:defRPr/>
            </a:lvl7pPr>
            <a:lvl8pPr marL="3657600" lvl="7" indent="-381000" algn="l">
              <a:lnSpc>
                <a:spcPct val="100000"/>
              </a:lnSpc>
              <a:spcBef>
                <a:spcPts val="0"/>
              </a:spcBef>
              <a:spcAft>
                <a:spcPts val="0"/>
              </a:spcAft>
              <a:buSzPts val="2400"/>
              <a:buChar char="◦"/>
              <a:defRPr/>
            </a:lvl8pPr>
            <a:lvl9pPr marL="4114800" lvl="8" indent="-381000" algn="l">
              <a:lnSpc>
                <a:spcPct val="100000"/>
              </a:lnSpc>
              <a:spcBef>
                <a:spcPts val="0"/>
              </a:spcBef>
              <a:spcAft>
                <a:spcPts val="0"/>
              </a:spcAft>
              <a:buSzPts val="2400"/>
              <a:buChar char="◦"/>
              <a:defRPr/>
            </a:lvl9pPr>
          </a:lstStyle>
          <a:p>
            <a:endParaRPr/>
          </a:p>
        </p:txBody>
      </p:sp>
      <p:sp>
        <p:nvSpPr>
          <p:cNvPr id="81" name="Google Shape;81;p18"/>
          <p:cNvSpPr txBox="1">
            <a:spLocks noGrp="1"/>
          </p:cNvSpPr>
          <p:nvPr>
            <p:ph type="body" idx="3"/>
          </p:nvPr>
        </p:nvSpPr>
        <p:spPr>
          <a:xfrm>
            <a:off x="6324600" y="1425575"/>
            <a:ext cx="2057400" cy="3043200"/>
          </a:xfrm>
          <a:prstGeom prst="rect">
            <a:avLst/>
          </a:prstGeom>
          <a:noFill/>
          <a:ln>
            <a:noFill/>
          </a:ln>
        </p:spPr>
        <p:txBody>
          <a:bodyPr spcFirstLastPara="1" wrap="square" lIns="0" tIns="0" rIns="0" bIns="0" anchor="t" anchorCtr="0">
            <a:noAutofit/>
          </a:bodyPr>
          <a:lstStyle>
            <a:lvl1pPr marL="457200" lvl="0" indent="-228600" algn="l">
              <a:spcBef>
                <a:spcPts val="600"/>
              </a:spcBef>
              <a:spcAft>
                <a:spcPts val="0"/>
              </a:spcAft>
              <a:buSzPts val="2400"/>
              <a:buFont typeface="Trebuchet MS"/>
              <a:buNone/>
              <a:defRPr sz="1800">
                <a:solidFill>
                  <a:schemeClr val="dk2"/>
                </a:solidFill>
              </a:defRPr>
            </a:lvl1pPr>
            <a:lvl2pPr marL="914400" lvl="1" indent="-381000" algn="l">
              <a:spcBef>
                <a:spcPts val="0"/>
              </a:spcBef>
              <a:spcAft>
                <a:spcPts val="0"/>
              </a:spcAft>
              <a:buSzPts val="2400"/>
              <a:buChar char="◦"/>
              <a:defRPr/>
            </a:lvl2pPr>
            <a:lvl3pPr marL="1371600" lvl="2" indent="-381000" algn="l">
              <a:spcBef>
                <a:spcPts val="0"/>
              </a:spcBef>
              <a:spcAft>
                <a:spcPts val="0"/>
              </a:spcAft>
              <a:buSzPts val="2400"/>
              <a:buChar char="◦"/>
              <a:defRPr/>
            </a:lvl3pPr>
            <a:lvl4pPr marL="1828800" lvl="3" indent="-381000" algn="l">
              <a:spcBef>
                <a:spcPts val="0"/>
              </a:spcBef>
              <a:spcAft>
                <a:spcPts val="0"/>
              </a:spcAft>
              <a:buSzPts val="2400"/>
              <a:buChar char="◦"/>
              <a:defRPr/>
            </a:lvl4pPr>
            <a:lvl5pPr marL="2286000" lvl="4" indent="-381000" algn="l">
              <a:spcBef>
                <a:spcPts val="0"/>
              </a:spcBef>
              <a:spcAft>
                <a:spcPts val="0"/>
              </a:spcAft>
              <a:buSzPts val="2400"/>
              <a:buChar char="◦"/>
              <a:defRPr/>
            </a:lvl5pPr>
            <a:lvl6pPr marL="2743200" lvl="5" indent="-381000" algn="l">
              <a:lnSpc>
                <a:spcPct val="100000"/>
              </a:lnSpc>
              <a:spcBef>
                <a:spcPts val="0"/>
              </a:spcBef>
              <a:spcAft>
                <a:spcPts val="0"/>
              </a:spcAft>
              <a:buSzPts val="2400"/>
              <a:buChar char="◦"/>
              <a:defRPr/>
            </a:lvl6pPr>
            <a:lvl7pPr marL="3200400" lvl="6" indent="-381000" algn="l">
              <a:lnSpc>
                <a:spcPct val="100000"/>
              </a:lnSpc>
              <a:spcBef>
                <a:spcPts val="0"/>
              </a:spcBef>
              <a:spcAft>
                <a:spcPts val="0"/>
              </a:spcAft>
              <a:buSzPts val="2400"/>
              <a:buChar char="◦"/>
              <a:defRPr/>
            </a:lvl7pPr>
            <a:lvl8pPr marL="3657600" lvl="7" indent="-381000" algn="l">
              <a:lnSpc>
                <a:spcPct val="100000"/>
              </a:lnSpc>
              <a:spcBef>
                <a:spcPts val="0"/>
              </a:spcBef>
              <a:spcAft>
                <a:spcPts val="0"/>
              </a:spcAft>
              <a:buSzPts val="2400"/>
              <a:buChar char="◦"/>
              <a:defRPr/>
            </a:lvl8pPr>
            <a:lvl9pPr marL="4114800" lvl="8" indent="-381000" algn="l">
              <a:lnSpc>
                <a:spcPct val="100000"/>
              </a:lnSpc>
              <a:spcBef>
                <a:spcPts val="0"/>
              </a:spcBef>
              <a:spcAft>
                <a:spcPts val="0"/>
              </a:spcAft>
              <a:buSzPts val="2400"/>
              <a:buChar char="◦"/>
              <a:defRPr/>
            </a:lvl9pPr>
          </a:lstStyle>
          <a:p>
            <a:endParaRPr/>
          </a:p>
        </p:txBody>
      </p:sp>
    </p:spTree>
    <p:extLst>
      <p:ext uri="{BB962C8B-B14F-4D97-AF65-F5344CB8AC3E}">
        <p14:creationId xmlns:p14="http://schemas.microsoft.com/office/powerpoint/2010/main" val="2101640592"/>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ntroduce Yourself!">
  <p:cSld name="Introduce Yourself!">
    <p:bg>
      <p:bgPr>
        <a:gradFill>
          <a:gsLst>
            <a:gs pos="0">
              <a:schemeClr val="lt1"/>
            </a:gs>
            <a:gs pos="52999">
              <a:schemeClr val="lt1"/>
            </a:gs>
            <a:gs pos="100000">
              <a:schemeClr val="accent5"/>
            </a:gs>
          </a:gsLst>
          <a:lin ang="16200000" scaled="0"/>
        </a:gradFill>
        <a:effectLst/>
      </p:bgPr>
    </p:bg>
    <p:spTree>
      <p:nvGrpSpPr>
        <p:cNvPr id="1" name="Shape 127"/>
        <p:cNvGrpSpPr/>
        <p:nvPr/>
      </p:nvGrpSpPr>
      <p:grpSpPr>
        <a:xfrm>
          <a:off x="0" y="0"/>
          <a:ext cx="0" cy="0"/>
          <a:chOff x="0" y="0"/>
          <a:chExt cx="0" cy="0"/>
        </a:xfrm>
      </p:grpSpPr>
      <p:sp>
        <p:nvSpPr>
          <p:cNvPr id="128" name="Google Shape;128;p25"/>
          <p:cNvSpPr txBox="1">
            <a:spLocks noGrp="1"/>
          </p:cNvSpPr>
          <p:nvPr>
            <p:ph type="sldNum" idx="12"/>
          </p:nvPr>
        </p:nvSpPr>
        <p:spPr>
          <a:xfrm>
            <a:off x="8480425" y="4749800"/>
            <a:ext cx="549275" cy="393700"/>
          </a:xfrm>
          <a:prstGeom prst="rect">
            <a:avLst/>
          </a:prstGeom>
          <a:noFill/>
          <a:ln>
            <a:noFill/>
          </a:ln>
        </p:spPr>
        <p:txBody>
          <a:bodyPr spcFirstLastPara="1" wrap="square" lIns="0" tIns="0" rIns="0" bIns="0" anchor="ctr" anchorCtr="0">
            <a:noAutofit/>
          </a:bodyPr>
          <a:lstStyle>
            <a:lvl1pPr marL="0" lvl="0" indent="0" algn="r">
              <a:spcBef>
                <a:spcPts val="0"/>
              </a:spcBef>
              <a:spcAft>
                <a:spcPts val="0"/>
              </a:spcAft>
              <a:buSzPts val="1300"/>
              <a:buNone/>
              <a:defRPr/>
            </a:lvl1pPr>
            <a:lvl2pPr marL="0" lvl="1" indent="0" algn="r">
              <a:spcBef>
                <a:spcPts val="0"/>
              </a:spcBef>
              <a:spcAft>
                <a:spcPts val="0"/>
              </a:spcAft>
              <a:buSzPts val="1300"/>
              <a:buNone/>
              <a:defRPr/>
            </a:lvl2pPr>
            <a:lvl3pPr marL="0" lvl="2" indent="0" algn="r">
              <a:spcBef>
                <a:spcPts val="0"/>
              </a:spcBef>
              <a:spcAft>
                <a:spcPts val="0"/>
              </a:spcAft>
              <a:buSzPts val="1300"/>
              <a:buNone/>
              <a:defRPr/>
            </a:lvl3pPr>
            <a:lvl4pPr marL="0" lvl="3" indent="0" algn="r">
              <a:spcBef>
                <a:spcPts val="0"/>
              </a:spcBef>
              <a:spcAft>
                <a:spcPts val="0"/>
              </a:spcAft>
              <a:buSzPts val="1300"/>
              <a:buNone/>
              <a:defRPr/>
            </a:lvl4pPr>
            <a:lvl5pPr marL="0" lvl="4" indent="0" algn="r">
              <a:spcBef>
                <a:spcPts val="0"/>
              </a:spcBef>
              <a:spcAft>
                <a:spcPts val="0"/>
              </a:spcAft>
              <a:buSzPts val="1300"/>
              <a:buNone/>
              <a:defRPr/>
            </a:lvl5pPr>
            <a:lvl6pPr marL="0" lvl="5" indent="0" algn="r">
              <a:spcBef>
                <a:spcPts val="0"/>
              </a:spcBef>
              <a:spcAft>
                <a:spcPts val="0"/>
              </a:spcAft>
              <a:buSzPts val="1300"/>
              <a:buNone/>
              <a:defRPr/>
            </a:lvl6pPr>
            <a:lvl7pPr marL="0" lvl="6" indent="0" algn="r">
              <a:spcBef>
                <a:spcPts val="0"/>
              </a:spcBef>
              <a:spcAft>
                <a:spcPts val="0"/>
              </a:spcAft>
              <a:buSzPts val="1300"/>
              <a:buNone/>
              <a:defRPr/>
            </a:lvl7pPr>
            <a:lvl8pPr marL="0" lvl="7" indent="0" algn="r">
              <a:spcBef>
                <a:spcPts val="0"/>
              </a:spcBef>
              <a:spcAft>
                <a:spcPts val="0"/>
              </a:spcAft>
              <a:buSzPts val="1300"/>
              <a:buNone/>
              <a:defRPr/>
            </a:lvl8pPr>
            <a:lvl9pPr marL="0" lvl="8" indent="0" algn="r">
              <a:spcBef>
                <a:spcPts val="0"/>
              </a:spcBef>
              <a:spcAft>
                <a:spcPts val="0"/>
              </a:spcAft>
              <a:buSzPts val="1300"/>
              <a:buNone/>
              <a:defRPr/>
            </a:lvl9pPr>
          </a:lstStyle>
          <a:p>
            <a:pPr marL="0" lvl="0" indent="0" algn="r" rtl="0">
              <a:spcBef>
                <a:spcPts val="0"/>
              </a:spcBef>
              <a:spcAft>
                <a:spcPts val="0"/>
              </a:spcAft>
              <a:buNone/>
            </a:pPr>
            <a:fld id="{00000000-1234-1234-1234-123412341234}" type="slidenum">
              <a:rPr lang="en"/>
              <a:t>‹#›</a:t>
            </a:fld>
            <a:endParaRPr dirty="0"/>
          </a:p>
        </p:txBody>
      </p:sp>
      <p:sp>
        <p:nvSpPr>
          <p:cNvPr id="129" name="Google Shape;129;p25"/>
          <p:cNvSpPr txBox="1">
            <a:spLocks noGrp="1"/>
          </p:cNvSpPr>
          <p:nvPr>
            <p:ph type="title"/>
          </p:nvPr>
        </p:nvSpPr>
        <p:spPr>
          <a:xfrm>
            <a:off x="304800" y="3457419"/>
            <a:ext cx="8534400" cy="888051"/>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sz="4000" b="1" cap="none">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25"/>
          <p:cNvSpPr txBox="1">
            <a:spLocks noGrp="1"/>
          </p:cNvSpPr>
          <p:nvPr>
            <p:ph type="body" idx="1"/>
          </p:nvPr>
        </p:nvSpPr>
        <p:spPr>
          <a:xfrm>
            <a:off x="304800" y="4321331"/>
            <a:ext cx="8534400" cy="661987"/>
          </a:xfrm>
          <a:prstGeom prst="rect">
            <a:avLst/>
          </a:prstGeom>
          <a:noFill/>
          <a:ln>
            <a:noFill/>
          </a:ln>
        </p:spPr>
        <p:txBody>
          <a:bodyPr spcFirstLastPara="1" wrap="square" lIns="0" tIns="0" rIns="0" bIns="0" anchor="ctr" anchorCtr="0">
            <a:noAutofit/>
          </a:bodyPr>
          <a:lstStyle>
            <a:lvl1pPr marL="457200" lvl="0" indent="-228600" algn="r">
              <a:spcBef>
                <a:spcPts val="0"/>
              </a:spcBef>
              <a:spcAft>
                <a:spcPts val="0"/>
              </a:spcAft>
              <a:buSzPts val="2000"/>
              <a:buNone/>
              <a:defRPr sz="2000">
                <a:solidFill>
                  <a:schemeClr val="accent5"/>
                </a:solidFill>
              </a:defRPr>
            </a:lvl1pPr>
            <a:lvl2pPr marL="914400" lvl="1" indent="-228600" algn="l">
              <a:spcBef>
                <a:spcPts val="0"/>
              </a:spcBef>
              <a:spcAft>
                <a:spcPts val="0"/>
              </a:spcAft>
              <a:buSzPts val="1800"/>
              <a:buNone/>
              <a:defRPr sz="1800">
                <a:solidFill>
                  <a:srgbClr val="888888"/>
                </a:solidFill>
              </a:defRPr>
            </a:lvl2pPr>
            <a:lvl3pPr marL="1371600" lvl="2" indent="-228600" algn="l">
              <a:spcBef>
                <a:spcPts val="0"/>
              </a:spcBef>
              <a:spcAft>
                <a:spcPts val="0"/>
              </a:spcAft>
              <a:buSzPts val="1600"/>
              <a:buNone/>
              <a:defRPr sz="1600">
                <a:solidFill>
                  <a:srgbClr val="888888"/>
                </a:solidFill>
              </a:defRPr>
            </a:lvl3pPr>
            <a:lvl4pPr marL="1828800" lvl="3" indent="-228600" algn="l">
              <a:spcBef>
                <a:spcPts val="0"/>
              </a:spcBef>
              <a:spcAft>
                <a:spcPts val="0"/>
              </a:spcAft>
              <a:buSzPts val="1400"/>
              <a:buNone/>
              <a:defRPr sz="1400">
                <a:solidFill>
                  <a:srgbClr val="888888"/>
                </a:solidFill>
              </a:defRPr>
            </a:lvl4pPr>
            <a:lvl5pPr marL="2286000" lvl="4" indent="-228600" algn="l">
              <a:spcBef>
                <a:spcPts val="0"/>
              </a:spcBef>
              <a:spcAft>
                <a:spcPts val="0"/>
              </a:spcAft>
              <a:buSzPts val="1400"/>
              <a:buNone/>
              <a:defRPr sz="1400">
                <a:solidFill>
                  <a:srgbClr val="888888"/>
                </a:solidFill>
              </a:defRPr>
            </a:lvl5pPr>
            <a:lvl6pPr marL="2743200" lvl="5" indent="-228600" algn="l">
              <a:lnSpc>
                <a:spcPct val="100000"/>
              </a:lnSpc>
              <a:spcBef>
                <a:spcPts val="0"/>
              </a:spcBef>
              <a:spcAft>
                <a:spcPts val="0"/>
              </a:spcAft>
              <a:buSzPts val="1400"/>
              <a:buNone/>
              <a:defRPr sz="1400">
                <a:solidFill>
                  <a:srgbClr val="888888"/>
                </a:solidFill>
              </a:defRPr>
            </a:lvl6pPr>
            <a:lvl7pPr marL="3200400" lvl="6" indent="-228600" algn="l">
              <a:lnSpc>
                <a:spcPct val="100000"/>
              </a:lnSpc>
              <a:spcBef>
                <a:spcPts val="0"/>
              </a:spcBef>
              <a:spcAft>
                <a:spcPts val="0"/>
              </a:spcAft>
              <a:buSzPts val="1400"/>
              <a:buNone/>
              <a:defRPr sz="1400">
                <a:solidFill>
                  <a:srgbClr val="888888"/>
                </a:solidFill>
              </a:defRPr>
            </a:lvl7pPr>
            <a:lvl8pPr marL="3657600" lvl="7" indent="-228600" algn="l">
              <a:lnSpc>
                <a:spcPct val="100000"/>
              </a:lnSpc>
              <a:spcBef>
                <a:spcPts val="0"/>
              </a:spcBef>
              <a:spcAft>
                <a:spcPts val="0"/>
              </a:spcAft>
              <a:buSzPts val="1400"/>
              <a:buNone/>
              <a:defRPr sz="1400">
                <a:solidFill>
                  <a:srgbClr val="888888"/>
                </a:solidFill>
              </a:defRPr>
            </a:lvl8pPr>
            <a:lvl9pPr marL="4114800" lvl="8" indent="-228600" algn="l">
              <a:lnSpc>
                <a:spcPct val="100000"/>
              </a:lnSpc>
              <a:spcBef>
                <a:spcPts val="0"/>
              </a:spcBef>
              <a:spcAft>
                <a:spcPts val="0"/>
              </a:spcAft>
              <a:buSzPts val="1400"/>
              <a:buNone/>
              <a:defRPr sz="1400">
                <a:solidFill>
                  <a:srgbClr val="888888"/>
                </a:solidFill>
              </a:defRPr>
            </a:lvl9pPr>
          </a:lstStyle>
          <a:p>
            <a:endParaRPr/>
          </a:p>
        </p:txBody>
      </p:sp>
    </p:spTree>
    <p:extLst>
      <p:ext uri="{BB962C8B-B14F-4D97-AF65-F5344CB8AC3E}">
        <p14:creationId xmlns:p14="http://schemas.microsoft.com/office/powerpoint/2010/main" val="46435005"/>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 3 column option 2">
    <p:bg>
      <p:bgPr>
        <a:gradFill flip="none" rotWithShape="1">
          <a:gsLst>
            <a:gs pos="100000">
              <a:schemeClr val="bg1"/>
            </a:gs>
            <a:gs pos="53000">
              <a:schemeClr val="bg1"/>
            </a:gs>
          </a:gsLst>
          <a:lin ang="0" scaled="0"/>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8F4E4D-50AB-164A-A7E4-A50424CDBFBD}"/>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rot="16200000">
            <a:off x="5199315" y="1203562"/>
            <a:ext cx="5143504" cy="2740528"/>
          </a:xfrm>
          <a:prstGeom prst="rect">
            <a:avLst/>
          </a:prstGeom>
        </p:spPr>
      </p:pic>
      <p:sp>
        <p:nvSpPr>
          <p:cNvPr id="3" name="Slide Number Placeholder 2"/>
          <p:cNvSpPr>
            <a:spLocks noGrp="1"/>
          </p:cNvSpPr>
          <p:nvPr>
            <p:ph type="sldNum" idx="10"/>
            <p:custDataLst>
              <p:tags r:id="rId1"/>
            </p:custDataLst>
          </p:nvPr>
        </p:nvSpPr>
        <p:spPr/>
        <p:txBody>
          <a:bodyPr/>
          <a:lstStyle/>
          <a:p>
            <a:pPr>
              <a:defRPr/>
            </a:pPr>
            <a:fld id="{06A5C9CB-E1BC-D448-A930-E4C453A32F4A}" type="slidenum">
              <a:rPr lang="en-CA" smtClean="0"/>
              <a:pPr>
                <a:defRPr/>
              </a:pPr>
              <a:t>‹#›</a:t>
            </a:fld>
            <a:endParaRPr lang="en-US" dirty="0"/>
          </a:p>
        </p:txBody>
      </p:sp>
      <p:sp>
        <p:nvSpPr>
          <p:cNvPr id="5" name="Google Shape;56;p7"/>
          <p:cNvSpPr txBox="1">
            <a:spLocks noGrp="1"/>
          </p:cNvSpPr>
          <p:nvPr>
            <p:custDataLst>
              <p:tags r:id="rId2"/>
            </p:custDataLst>
          </p:nvPr>
        </p:nvSpPr>
        <p:spPr>
          <a:xfrm>
            <a:off x="3029219" y="1136480"/>
            <a:ext cx="1902601" cy="2960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1pPr>
            <a:lvl2pPr marL="914400" marR="0" lvl="1"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2pPr>
            <a:lvl3pPr marL="1371600" marR="0" lvl="2"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3pPr>
            <a:lvl4pPr marL="1828800" marR="0" lvl="3"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4pPr>
            <a:lvl5pPr marL="2286000" marR="0" lvl="4"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5pPr>
            <a:lvl6pPr marL="2743200" marR="0" lvl="5"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6pPr>
            <a:lvl7pPr marL="3200400" marR="0" lvl="6"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7pPr>
            <a:lvl8pPr marL="3657600" marR="0" lvl="7"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8pPr>
            <a:lvl9pPr marL="4114800" marR="0" lvl="8"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9pPr>
          </a:lstStyle>
          <a:p>
            <a:endParaRPr dirty="0"/>
          </a:p>
        </p:txBody>
      </p:sp>
      <p:sp>
        <p:nvSpPr>
          <p:cNvPr id="6" name="Google Shape;57;p7"/>
          <p:cNvSpPr txBox="1">
            <a:spLocks noGrp="1"/>
          </p:cNvSpPr>
          <p:nvPr>
            <p:custDataLst>
              <p:tags r:id="rId3"/>
            </p:custDataLst>
          </p:nvPr>
        </p:nvSpPr>
        <p:spPr>
          <a:xfrm>
            <a:off x="5219979" y="1136480"/>
            <a:ext cx="1902601" cy="2960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1pPr>
            <a:lvl2pPr marL="914400" marR="0" lvl="1"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2pPr>
            <a:lvl3pPr marL="1371600" marR="0" lvl="2"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3pPr>
            <a:lvl4pPr marL="1828800" marR="0" lvl="3"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4pPr>
            <a:lvl5pPr marL="2286000" marR="0" lvl="4"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5pPr>
            <a:lvl6pPr marL="2743200" marR="0" lvl="5"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6pPr>
            <a:lvl7pPr marL="3200400" marR="0" lvl="6"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7pPr>
            <a:lvl8pPr marL="3657600" marR="0" lvl="7"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8pPr>
            <a:lvl9pPr marL="4114800" marR="0" lvl="8"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9pPr>
          </a:lstStyle>
          <a:p>
            <a:endParaRPr dirty="0"/>
          </a:p>
        </p:txBody>
      </p:sp>
      <p:sp>
        <p:nvSpPr>
          <p:cNvPr id="13" name="Google Shape;11;p2">
            <a:extLst>
              <a:ext uri="{FF2B5EF4-FFF2-40B4-BE49-F238E27FC236}">
                <a16:creationId xmlns:a16="http://schemas.microsoft.com/office/drawing/2014/main" id="{BC13A9F0-5F2F-C345-B4C5-BF5BBDDDE858}"/>
              </a:ext>
            </a:extLst>
          </p:cNvPr>
          <p:cNvSpPr/>
          <p:nvPr userDrawn="1">
            <p:custDataLst>
              <p:tags r:id="rId4"/>
            </p:custDataLst>
          </p:nvPr>
        </p:nvSpPr>
        <p:spPr>
          <a:xfrm rot="5400000">
            <a:off x="-229380" y="607953"/>
            <a:ext cx="1083600" cy="619495"/>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1"/>
              </a:solidFill>
            </a:endParaRPr>
          </a:p>
        </p:txBody>
      </p:sp>
      <p:sp>
        <p:nvSpPr>
          <p:cNvPr id="15" name="Title 1">
            <a:extLst>
              <a:ext uri="{FF2B5EF4-FFF2-40B4-BE49-F238E27FC236}">
                <a16:creationId xmlns:a16="http://schemas.microsoft.com/office/drawing/2014/main" id="{3FDF3107-C7BB-CD48-9836-84F50D0ABE34}"/>
              </a:ext>
            </a:extLst>
          </p:cNvPr>
          <p:cNvSpPr>
            <a:spLocks noGrp="1"/>
          </p:cNvSpPr>
          <p:nvPr>
            <p:ph type="title"/>
            <p:custDataLst>
              <p:tags r:id="rId5"/>
            </p:custDataLst>
          </p:nvPr>
        </p:nvSpPr>
        <p:spPr>
          <a:xfrm>
            <a:off x="838204" y="619162"/>
            <a:ext cx="7467600" cy="744300"/>
          </a:xfrm>
        </p:spPr>
        <p:txBody>
          <a:bodyPr anchor="ctr" anchorCtr="0"/>
          <a:lstStyle>
            <a:lvl1pPr>
              <a:defRPr sz="3200" b="1">
                <a:solidFill>
                  <a:schemeClr val="accent1"/>
                </a:solidFill>
              </a:defRPr>
            </a:lvl1pPr>
          </a:lstStyle>
          <a:p>
            <a:r>
              <a:rPr lang="en-CA"/>
              <a:t>Click to edit Master title style</a:t>
            </a:r>
            <a:endParaRPr lang="en-US"/>
          </a:p>
        </p:txBody>
      </p:sp>
      <p:sp>
        <p:nvSpPr>
          <p:cNvPr id="16" name="Google Shape;39;p5">
            <a:extLst>
              <a:ext uri="{FF2B5EF4-FFF2-40B4-BE49-F238E27FC236}">
                <a16:creationId xmlns:a16="http://schemas.microsoft.com/office/drawing/2014/main" id="{B612300D-AFA5-4F46-9A9F-DC8997635DA0}"/>
              </a:ext>
            </a:extLst>
          </p:cNvPr>
          <p:cNvSpPr txBox="1">
            <a:spLocks noGrp="1"/>
          </p:cNvSpPr>
          <p:nvPr>
            <p:ph type="body" idx="1"/>
            <p:custDataLst>
              <p:tags r:id="rId6"/>
            </p:custDataLst>
          </p:nvPr>
        </p:nvSpPr>
        <p:spPr>
          <a:xfrm>
            <a:off x="838199" y="1606587"/>
            <a:ext cx="2362201" cy="3043200"/>
          </a:xfrm>
          <a:prstGeom prst="rect">
            <a:avLst/>
          </a:prstGeom>
        </p:spPr>
        <p:txBody>
          <a:bodyPr spcFirstLastPara="1">
            <a:noAutofit/>
          </a:bodyPr>
          <a:lstStyle>
            <a:lvl1pPr marL="457200" lvl="0" indent="-381000" rtl="0">
              <a:spcBef>
                <a:spcPts val="600"/>
              </a:spcBef>
              <a:spcAft>
                <a:spcPts val="0"/>
              </a:spcAft>
              <a:buSzPts val="2400"/>
              <a:buFontTx/>
              <a:buNone/>
              <a:defRPr sz="1800">
                <a:solidFill>
                  <a:schemeClr val="bg2"/>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7" name="Google Shape;39;p5">
            <a:extLst>
              <a:ext uri="{FF2B5EF4-FFF2-40B4-BE49-F238E27FC236}">
                <a16:creationId xmlns:a16="http://schemas.microsoft.com/office/drawing/2014/main" id="{964AA085-8177-EC40-8226-840F0E4A852F}"/>
              </a:ext>
            </a:extLst>
          </p:cNvPr>
          <p:cNvSpPr txBox="1">
            <a:spLocks noGrp="1"/>
          </p:cNvSpPr>
          <p:nvPr>
            <p:ph type="body" idx="11"/>
            <p:custDataLst>
              <p:tags r:id="rId7"/>
            </p:custDataLst>
          </p:nvPr>
        </p:nvSpPr>
        <p:spPr>
          <a:xfrm>
            <a:off x="3505200" y="1606587"/>
            <a:ext cx="2438400" cy="3043200"/>
          </a:xfrm>
          <a:prstGeom prst="rect">
            <a:avLst/>
          </a:prstGeom>
        </p:spPr>
        <p:txBody>
          <a:bodyPr spcFirstLastPara="1">
            <a:noAutofit/>
          </a:bodyPr>
          <a:lstStyle>
            <a:lvl1pPr marL="457200" lvl="0" indent="-381000" rtl="0">
              <a:spcBef>
                <a:spcPts val="600"/>
              </a:spcBef>
              <a:spcAft>
                <a:spcPts val="0"/>
              </a:spcAft>
              <a:buSzPts val="2400"/>
              <a:buFontTx/>
              <a:buNone/>
              <a:defRPr sz="1800">
                <a:solidFill>
                  <a:schemeClr val="bg2"/>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8" name="Google Shape;39;p5">
            <a:extLst>
              <a:ext uri="{FF2B5EF4-FFF2-40B4-BE49-F238E27FC236}">
                <a16:creationId xmlns:a16="http://schemas.microsoft.com/office/drawing/2014/main" id="{F1BE59FD-B747-ED44-A736-C2FEBAE973CC}"/>
              </a:ext>
            </a:extLst>
          </p:cNvPr>
          <p:cNvSpPr txBox="1">
            <a:spLocks noGrp="1"/>
          </p:cNvSpPr>
          <p:nvPr>
            <p:ph type="body" idx="12"/>
            <p:custDataLst>
              <p:tags r:id="rId8"/>
            </p:custDataLst>
          </p:nvPr>
        </p:nvSpPr>
        <p:spPr>
          <a:xfrm>
            <a:off x="6248400" y="1606587"/>
            <a:ext cx="2057401" cy="3043200"/>
          </a:xfrm>
          <a:prstGeom prst="rect">
            <a:avLst/>
          </a:prstGeom>
        </p:spPr>
        <p:txBody>
          <a:bodyPr spcFirstLastPara="1">
            <a:noAutofit/>
          </a:bodyPr>
          <a:lstStyle>
            <a:lvl1pPr marL="457200" lvl="0" indent="-381000" rtl="0">
              <a:spcBef>
                <a:spcPts val="600"/>
              </a:spcBef>
              <a:spcAft>
                <a:spcPts val="0"/>
              </a:spcAft>
              <a:buSzPts val="2400"/>
              <a:buFontTx/>
              <a:buNone/>
              <a:defRPr sz="1800">
                <a:solidFill>
                  <a:schemeClr val="bg2"/>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Tree>
    <p:extLst>
      <p:ext uri="{BB962C8B-B14F-4D97-AF65-F5344CB8AC3E}">
        <p14:creationId xmlns:p14="http://schemas.microsoft.com/office/powerpoint/2010/main" val="2498138319"/>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1 column">
  <p:cSld name="1_Title + 1 column">
    <p:bg>
      <p:bgPr>
        <a:solidFill>
          <a:schemeClr val="lt1"/>
        </a:solidFill>
        <a:effectLst/>
      </p:bgPr>
    </p:bg>
    <p:spTree>
      <p:nvGrpSpPr>
        <p:cNvPr id="1" name="Shape 69"/>
        <p:cNvGrpSpPr/>
        <p:nvPr/>
      </p:nvGrpSpPr>
      <p:grpSpPr>
        <a:xfrm>
          <a:off x="0" y="0"/>
          <a:ext cx="0" cy="0"/>
          <a:chOff x="0" y="0"/>
          <a:chExt cx="0" cy="0"/>
        </a:xfrm>
      </p:grpSpPr>
      <p:sp>
        <p:nvSpPr>
          <p:cNvPr id="71" name="Google Shape;71;p17"/>
          <p:cNvSpPr txBox="1">
            <a:spLocks noGrp="1"/>
          </p:cNvSpPr>
          <p:nvPr>
            <p:ph type="title"/>
          </p:nvPr>
        </p:nvSpPr>
        <p:spPr>
          <a:xfrm>
            <a:off x="838200" y="517525"/>
            <a:ext cx="6034500" cy="7443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3000"/>
              <a:buNone/>
              <a:defRPr sz="4400" b="1">
                <a:solidFill>
                  <a:schemeClr val="dk2"/>
                </a:solidFill>
              </a:defRPr>
            </a:lvl1pPr>
            <a:lvl2pPr lvl="1" algn="l">
              <a:spcBef>
                <a:spcPts val="0"/>
              </a:spcBef>
              <a:spcAft>
                <a:spcPts val="0"/>
              </a:spcAft>
              <a:buSzPts val="3000"/>
              <a:buNone/>
              <a:defRPr/>
            </a:lvl2pPr>
            <a:lvl3pPr lvl="2" algn="l">
              <a:spcBef>
                <a:spcPts val="0"/>
              </a:spcBef>
              <a:spcAft>
                <a:spcPts val="0"/>
              </a:spcAft>
              <a:buSzPts val="3000"/>
              <a:buNone/>
              <a:defRPr/>
            </a:lvl3pPr>
            <a:lvl4pPr lvl="3" algn="l">
              <a:spcBef>
                <a:spcPts val="0"/>
              </a:spcBef>
              <a:spcAft>
                <a:spcPts val="0"/>
              </a:spcAft>
              <a:buSzPts val="3000"/>
              <a:buNone/>
              <a:defRPr/>
            </a:lvl4pPr>
            <a:lvl5pPr lvl="4" algn="l">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72" name="Google Shape;72;p17"/>
          <p:cNvSpPr txBox="1">
            <a:spLocks noGrp="1"/>
          </p:cNvSpPr>
          <p:nvPr>
            <p:ph type="body" idx="1"/>
          </p:nvPr>
        </p:nvSpPr>
        <p:spPr>
          <a:xfrm>
            <a:off x="838200" y="1428750"/>
            <a:ext cx="2919750" cy="3048000"/>
          </a:xfrm>
          <a:prstGeom prst="rect">
            <a:avLst/>
          </a:prstGeom>
          <a:noFill/>
          <a:ln>
            <a:noFill/>
          </a:ln>
        </p:spPr>
        <p:txBody>
          <a:bodyPr spcFirstLastPara="1" wrap="square" lIns="0" tIns="0" rIns="0" bIns="0" anchor="t" anchorCtr="0">
            <a:noAutofit/>
          </a:bodyPr>
          <a:lstStyle>
            <a:lvl1pPr marL="457200" lvl="0" indent="-228600" algn="l">
              <a:spcBef>
                <a:spcPts val="600"/>
              </a:spcBef>
              <a:spcAft>
                <a:spcPts val="0"/>
              </a:spcAft>
              <a:buSzPts val="1800"/>
              <a:buFont typeface="Trebuchet MS"/>
              <a:buNone/>
              <a:defRPr sz="2400">
                <a:solidFill>
                  <a:schemeClr val="accent1"/>
                </a:solidFill>
              </a:defRPr>
            </a:lvl1pPr>
            <a:lvl2pPr marL="914400" lvl="1" indent="-342900" algn="l">
              <a:spcBef>
                <a:spcPts val="0"/>
              </a:spcBef>
              <a:spcAft>
                <a:spcPts val="0"/>
              </a:spcAft>
              <a:buSzPts val="1800"/>
              <a:buChar char="◦"/>
              <a:defRPr sz="1800"/>
            </a:lvl2pPr>
            <a:lvl3pPr marL="1371600" lvl="2" indent="-342900" algn="l">
              <a:spcBef>
                <a:spcPts val="0"/>
              </a:spcBef>
              <a:spcAft>
                <a:spcPts val="0"/>
              </a:spcAft>
              <a:buSzPts val="1800"/>
              <a:buChar char="◦"/>
              <a:defRPr sz="1800"/>
            </a:lvl3pPr>
            <a:lvl4pPr marL="1828800" lvl="3" indent="-342900" algn="l">
              <a:spcBef>
                <a:spcPts val="0"/>
              </a:spcBef>
              <a:spcAft>
                <a:spcPts val="0"/>
              </a:spcAft>
              <a:buSzPts val="1800"/>
              <a:buChar char="◦"/>
              <a:defRPr sz="1800"/>
            </a:lvl4pPr>
            <a:lvl5pPr marL="2286000" lvl="4" indent="-342900" algn="l">
              <a:spcBef>
                <a:spcPts val="0"/>
              </a:spcBef>
              <a:spcAft>
                <a:spcPts val="0"/>
              </a:spcAft>
              <a:buSzPts val="1800"/>
              <a:buChar char="◦"/>
              <a:defRPr sz="1800"/>
            </a:lvl5pPr>
            <a:lvl6pPr marL="2743200" lvl="5" indent="-342900" algn="l">
              <a:lnSpc>
                <a:spcPct val="100000"/>
              </a:lnSpc>
              <a:spcBef>
                <a:spcPts val="0"/>
              </a:spcBef>
              <a:spcAft>
                <a:spcPts val="0"/>
              </a:spcAft>
              <a:buSzPts val="1800"/>
              <a:buChar char="◦"/>
              <a:defRPr sz="1800"/>
            </a:lvl6pPr>
            <a:lvl7pPr marL="3200400" lvl="6" indent="-342900" algn="l">
              <a:lnSpc>
                <a:spcPct val="100000"/>
              </a:lnSpc>
              <a:spcBef>
                <a:spcPts val="0"/>
              </a:spcBef>
              <a:spcAft>
                <a:spcPts val="0"/>
              </a:spcAft>
              <a:buSzPts val="1800"/>
              <a:buChar char="◦"/>
              <a:defRPr sz="1800"/>
            </a:lvl7pPr>
            <a:lvl8pPr marL="3657600" lvl="7" indent="-342900" algn="l">
              <a:lnSpc>
                <a:spcPct val="100000"/>
              </a:lnSpc>
              <a:spcBef>
                <a:spcPts val="0"/>
              </a:spcBef>
              <a:spcAft>
                <a:spcPts val="0"/>
              </a:spcAft>
              <a:buSzPts val="1800"/>
              <a:buChar char="◦"/>
              <a:defRPr sz="1800"/>
            </a:lvl8pPr>
            <a:lvl9pPr marL="4114800" lvl="8" indent="-342900" algn="l">
              <a:lnSpc>
                <a:spcPct val="100000"/>
              </a:lnSpc>
              <a:spcBef>
                <a:spcPts val="0"/>
              </a:spcBef>
              <a:spcAft>
                <a:spcPts val="0"/>
              </a:spcAft>
              <a:buSzPts val="1800"/>
              <a:buChar char="◦"/>
              <a:defRPr sz="1800"/>
            </a:lvl9pPr>
          </a:lstStyle>
          <a:p>
            <a:endParaRPr/>
          </a:p>
        </p:txBody>
      </p:sp>
      <p:sp>
        <p:nvSpPr>
          <p:cNvPr id="73" name="Google Shape;73;p17"/>
          <p:cNvSpPr txBox="1">
            <a:spLocks noGrp="1"/>
          </p:cNvSpPr>
          <p:nvPr>
            <p:ph type="body" idx="2"/>
          </p:nvPr>
        </p:nvSpPr>
        <p:spPr>
          <a:xfrm>
            <a:off x="3986550" y="1428750"/>
            <a:ext cx="2895600" cy="3048000"/>
          </a:xfrm>
          <a:prstGeom prst="rect">
            <a:avLst/>
          </a:prstGeom>
          <a:noFill/>
          <a:ln>
            <a:noFill/>
          </a:ln>
        </p:spPr>
        <p:txBody>
          <a:bodyPr spcFirstLastPara="1" wrap="square" lIns="0" tIns="0" rIns="0" bIns="0" anchor="t" anchorCtr="0">
            <a:noAutofit/>
          </a:bodyPr>
          <a:lstStyle>
            <a:lvl1pPr marL="457200" lvl="0" indent="-228600" algn="l">
              <a:spcBef>
                <a:spcPts val="600"/>
              </a:spcBef>
              <a:spcAft>
                <a:spcPts val="0"/>
              </a:spcAft>
              <a:buSzPts val="1800"/>
              <a:buFont typeface="Trebuchet MS"/>
              <a:buNone/>
              <a:defRPr sz="2400">
                <a:solidFill>
                  <a:schemeClr val="accent1"/>
                </a:solidFill>
              </a:defRPr>
            </a:lvl1pPr>
            <a:lvl2pPr marL="914400" lvl="1" indent="-342900" algn="l">
              <a:spcBef>
                <a:spcPts val="0"/>
              </a:spcBef>
              <a:spcAft>
                <a:spcPts val="0"/>
              </a:spcAft>
              <a:buSzPts val="1800"/>
              <a:buChar char="◦"/>
              <a:defRPr sz="1800"/>
            </a:lvl2pPr>
            <a:lvl3pPr marL="1371600" lvl="2" indent="-342900" algn="l">
              <a:spcBef>
                <a:spcPts val="0"/>
              </a:spcBef>
              <a:spcAft>
                <a:spcPts val="0"/>
              </a:spcAft>
              <a:buSzPts val="1800"/>
              <a:buChar char="◦"/>
              <a:defRPr sz="1800"/>
            </a:lvl3pPr>
            <a:lvl4pPr marL="1828800" lvl="3" indent="-342900" algn="l">
              <a:spcBef>
                <a:spcPts val="0"/>
              </a:spcBef>
              <a:spcAft>
                <a:spcPts val="0"/>
              </a:spcAft>
              <a:buSzPts val="1800"/>
              <a:buChar char="◦"/>
              <a:defRPr sz="1800"/>
            </a:lvl4pPr>
            <a:lvl5pPr marL="2286000" lvl="4" indent="-342900" algn="l">
              <a:spcBef>
                <a:spcPts val="0"/>
              </a:spcBef>
              <a:spcAft>
                <a:spcPts val="0"/>
              </a:spcAft>
              <a:buSzPts val="1800"/>
              <a:buChar char="◦"/>
              <a:defRPr sz="1800"/>
            </a:lvl5pPr>
            <a:lvl6pPr marL="2743200" lvl="5" indent="-342900" algn="l">
              <a:lnSpc>
                <a:spcPct val="100000"/>
              </a:lnSpc>
              <a:spcBef>
                <a:spcPts val="0"/>
              </a:spcBef>
              <a:spcAft>
                <a:spcPts val="0"/>
              </a:spcAft>
              <a:buSzPts val="1800"/>
              <a:buChar char="◦"/>
              <a:defRPr sz="1800"/>
            </a:lvl6pPr>
            <a:lvl7pPr marL="3200400" lvl="6" indent="-342900" algn="l">
              <a:lnSpc>
                <a:spcPct val="100000"/>
              </a:lnSpc>
              <a:spcBef>
                <a:spcPts val="0"/>
              </a:spcBef>
              <a:spcAft>
                <a:spcPts val="0"/>
              </a:spcAft>
              <a:buSzPts val="1800"/>
              <a:buChar char="◦"/>
              <a:defRPr sz="1800"/>
            </a:lvl7pPr>
            <a:lvl8pPr marL="3657600" lvl="7" indent="-342900" algn="l">
              <a:lnSpc>
                <a:spcPct val="100000"/>
              </a:lnSpc>
              <a:spcBef>
                <a:spcPts val="0"/>
              </a:spcBef>
              <a:spcAft>
                <a:spcPts val="0"/>
              </a:spcAft>
              <a:buSzPts val="1800"/>
              <a:buChar char="◦"/>
              <a:defRPr sz="1800"/>
            </a:lvl8pPr>
            <a:lvl9pPr marL="4114800" lvl="8" indent="-342900" algn="l">
              <a:lnSpc>
                <a:spcPct val="100000"/>
              </a:lnSpc>
              <a:spcBef>
                <a:spcPts val="0"/>
              </a:spcBef>
              <a:spcAft>
                <a:spcPts val="0"/>
              </a:spcAft>
              <a:buSzPts val="1800"/>
              <a:buChar char="◦"/>
              <a:defRPr sz="1800"/>
            </a:lvl9pPr>
          </a:lstStyle>
          <a:p>
            <a:endParaRPr/>
          </a:p>
        </p:txBody>
      </p:sp>
      <p:sp>
        <p:nvSpPr>
          <p:cNvPr id="74" name="Google Shape;74;p17"/>
          <p:cNvSpPr txBox="1">
            <a:spLocks noGrp="1"/>
          </p:cNvSpPr>
          <p:nvPr>
            <p:ph type="sldNum" idx="12"/>
          </p:nvPr>
        </p:nvSpPr>
        <p:spPr>
          <a:xfrm>
            <a:off x="8480425" y="4749800"/>
            <a:ext cx="549275" cy="39370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Clr>
                <a:srgbClr val="000000"/>
              </a:buClr>
              <a:buSzPts val="1300"/>
              <a:buFont typeface="Arial"/>
              <a:buNone/>
              <a:defRPr sz="1300">
                <a:solidFill>
                  <a:srgbClr val="FFFFFF"/>
                </a:solidFill>
                <a:latin typeface="Lato Light"/>
                <a:ea typeface="Lato Light"/>
                <a:cs typeface="Lato Light"/>
                <a:sym typeface="Lato Light"/>
              </a:defRPr>
            </a:lvl1pPr>
            <a:lvl2pPr marL="0" marR="0" lvl="1" indent="0" algn="r">
              <a:spcBef>
                <a:spcPts val="0"/>
              </a:spcBef>
              <a:spcAft>
                <a:spcPts val="0"/>
              </a:spcAft>
              <a:buClr>
                <a:srgbClr val="000000"/>
              </a:buClr>
              <a:buSzPts val="1300"/>
              <a:buFont typeface="Arial"/>
              <a:buNone/>
              <a:defRPr sz="1300">
                <a:solidFill>
                  <a:srgbClr val="FFFFFF"/>
                </a:solidFill>
                <a:latin typeface="Lato Light"/>
                <a:ea typeface="Lato Light"/>
                <a:cs typeface="Lato Light"/>
                <a:sym typeface="Lato Light"/>
              </a:defRPr>
            </a:lvl2pPr>
            <a:lvl3pPr marL="0" marR="0" lvl="2" indent="0" algn="r">
              <a:spcBef>
                <a:spcPts val="0"/>
              </a:spcBef>
              <a:spcAft>
                <a:spcPts val="0"/>
              </a:spcAft>
              <a:buClr>
                <a:srgbClr val="000000"/>
              </a:buClr>
              <a:buSzPts val="1300"/>
              <a:buFont typeface="Arial"/>
              <a:buNone/>
              <a:defRPr sz="1300">
                <a:solidFill>
                  <a:srgbClr val="FFFFFF"/>
                </a:solidFill>
                <a:latin typeface="Lato Light"/>
                <a:ea typeface="Lato Light"/>
                <a:cs typeface="Lato Light"/>
                <a:sym typeface="Lato Light"/>
              </a:defRPr>
            </a:lvl3pPr>
            <a:lvl4pPr marL="0" marR="0" lvl="3" indent="0" algn="r">
              <a:spcBef>
                <a:spcPts val="0"/>
              </a:spcBef>
              <a:spcAft>
                <a:spcPts val="0"/>
              </a:spcAft>
              <a:buClr>
                <a:srgbClr val="000000"/>
              </a:buClr>
              <a:buSzPts val="1300"/>
              <a:buFont typeface="Arial"/>
              <a:buNone/>
              <a:defRPr sz="1300">
                <a:solidFill>
                  <a:srgbClr val="FFFFFF"/>
                </a:solidFill>
                <a:latin typeface="Lato Light"/>
                <a:ea typeface="Lato Light"/>
                <a:cs typeface="Lato Light"/>
                <a:sym typeface="Lato Light"/>
              </a:defRPr>
            </a:lvl4pPr>
            <a:lvl5pPr marL="0" marR="0" lvl="4" indent="0" algn="r">
              <a:spcBef>
                <a:spcPts val="0"/>
              </a:spcBef>
              <a:spcAft>
                <a:spcPts val="0"/>
              </a:spcAft>
              <a:buClr>
                <a:srgbClr val="000000"/>
              </a:buClr>
              <a:buSzPts val="1300"/>
              <a:buFont typeface="Arial"/>
              <a:buNone/>
              <a:defRPr sz="1300">
                <a:solidFill>
                  <a:srgbClr val="FFFFFF"/>
                </a:solidFill>
                <a:latin typeface="Lato Light"/>
                <a:ea typeface="Lato Light"/>
                <a:cs typeface="Lato Light"/>
                <a:sym typeface="Lato Light"/>
              </a:defRPr>
            </a:lvl5pPr>
            <a:lvl6pPr marL="0" marR="0" lvl="5" indent="0" algn="r">
              <a:spcBef>
                <a:spcPts val="0"/>
              </a:spcBef>
              <a:spcAft>
                <a:spcPts val="0"/>
              </a:spcAft>
              <a:buClr>
                <a:srgbClr val="000000"/>
              </a:buClr>
              <a:buSzPts val="1300"/>
              <a:buFont typeface="Arial"/>
              <a:buNone/>
              <a:defRPr sz="1300">
                <a:solidFill>
                  <a:srgbClr val="FFFFFF"/>
                </a:solidFill>
                <a:latin typeface="Lato Light"/>
                <a:ea typeface="Lato Light"/>
                <a:cs typeface="Lato Light"/>
                <a:sym typeface="Lato Light"/>
              </a:defRPr>
            </a:lvl6pPr>
            <a:lvl7pPr marL="0" marR="0" lvl="6" indent="0" algn="r">
              <a:spcBef>
                <a:spcPts val="0"/>
              </a:spcBef>
              <a:spcAft>
                <a:spcPts val="0"/>
              </a:spcAft>
              <a:buClr>
                <a:srgbClr val="000000"/>
              </a:buClr>
              <a:buSzPts val="1300"/>
              <a:buFont typeface="Arial"/>
              <a:buNone/>
              <a:defRPr sz="1300">
                <a:solidFill>
                  <a:srgbClr val="FFFFFF"/>
                </a:solidFill>
                <a:latin typeface="Lato Light"/>
                <a:ea typeface="Lato Light"/>
                <a:cs typeface="Lato Light"/>
                <a:sym typeface="Lato Light"/>
              </a:defRPr>
            </a:lvl7pPr>
            <a:lvl8pPr marL="0" marR="0" lvl="7" indent="0" algn="r">
              <a:spcBef>
                <a:spcPts val="0"/>
              </a:spcBef>
              <a:spcAft>
                <a:spcPts val="0"/>
              </a:spcAft>
              <a:buClr>
                <a:srgbClr val="000000"/>
              </a:buClr>
              <a:buSzPts val="1300"/>
              <a:buFont typeface="Arial"/>
              <a:buNone/>
              <a:defRPr sz="1300">
                <a:solidFill>
                  <a:srgbClr val="FFFFFF"/>
                </a:solidFill>
                <a:latin typeface="Lato Light"/>
                <a:ea typeface="Lato Light"/>
                <a:cs typeface="Lato Light"/>
                <a:sym typeface="Lato Light"/>
              </a:defRPr>
            </a:lvl8pPr>
            <a:lvl9pPr marL="0" marR="0" lvl="8" indent="0" algn="r">
              <a:spcBef>
                <a:spcPts val="0"/>
              </a:spcBef>
              <a:spcAft>
                <a:spcPts val="0"/>
              </a:spcAft>
              <a:buClr>
                <a:srgbClr val="000000"/>
              </a:buClr>
              <a:buSzPts val="1300"/>
              <a:buFont typeface="Arial"/>
              <a:buNone/>
              <a:defRPr sz="1300">
                <a:solidFill>
                  <a:srgbClr val="FFFFFF"/>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2103155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8648949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5704112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2868502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5890172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484561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0031238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partner in </a:t>
            </a:r>
            <a:r>
              <a:rPr lang="en-US" dirty="0" err="1"/>
              <a:t>careture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5366783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1/29/2024</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913525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Lst>
  <p:transition>
    <p:fade thruBlk="1"/>
  </p:transition>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11.xml"/><Relationship Id="rId7" Type="http://schemas.openxmlformats.org/officeDocument/2006/relationships/image" Target="../media/image6.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5.jpeg"/><Relationship Id="rId5" Type="http://schemas.openxmlformats.org/officeDocument/2006/relationships/notesSlide" Target="../notesSlides/notesSlide35.xml"/><Relationship Id="rId4"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hyperlink" Target="https://clpnpei.ca/wp-content/uploads/2020/05/Practice-Directive-Therapeutic-Nurse-Client-Relationship-2020-05-15.pdf" TargetMode="External"/><Relationship Id="rId2" Type="http://schemas.openxmlformats.org/officeDocument/2006/relationships/notesSlide" Target="../notesSlides/notesSlide58.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hyperlink" Target="https://www.gov.pe.ca/photos/original/src_least_restr.pdf" TargetMode="External"/><Relationship Id="rId4" Type="http://schemas.openxmlformats.org/officeDocument/2006/relationships/hyperlink" Target="https://www.collegesinstitutes.ca/programs/building-capacity-in-long-term-car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p:nvPr/>
        </p:nvSpPr>
        <p:spPr>
          <a:xfrm>
            <a:off x="5761025" y="4302900"/>
            <a:ext cx="3314700" cy="840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Trebuchet MS"/>
              <a:ea typeface="Trebuchet MS"/>
              <a:cs typeface="Trebuchet MS"/>
              <a:sym typeface="Trebuchet MS"/>
            </a:endParaRPr>
          </a:p>
        </p:txBody>
      </p:sp>
      <p:sp>
        <p:nvSpPr>
          <p:cNvPr id="142" name="Google Shape;142;p27"/>
          <p:cNvSpPr txBox="1">
            <a:spLocks noGrp="1"/>
          </p:cNvSpPr>
          <p:nvPr>
            <p:ph type="title"/>
          </p:nvPr>
        </p:nvSpPr>
        <p:spPr>
          <a:xfrm>
            <a:off x="505525" y="699978"/>
            <a:ext cx="8089200" cy="205005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dirty="0"/>
              <a:t>       </a:t>
            </a:r>
            <a:r>
              <a:rPr lang="en" dirty="0">
                <a:latin typeface="Calibri" panose="020F0502020204030204" pitchFamily="34" charset="0"/>
                <a:cs typeface="Calibri" panose="020F0502020204030204" pitchFamily="34" charset="0"/>
              </a:rPr>
              <a:t>Personal Care Provider </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sz="1900" dirty="0"/>
          </a:p>
          <a:p>
            <a:pPr marL="0" lvl="0" indent="0" algn="l" rtl="0">
              <a:spcBef>
                <a:spcPts val="0"/>
              </a:spcBef>
              <a:spcAft>
                <a:spcPts val="0"/>
              </a:spcAft>
              <a:buNone/>
            </a:pPr>
            <a:endParaRPr sz="1900" i="1" dirty="0"/>
          </a:p>
        </p:txBody>
      </p:sp>
      <p:sp>
        <p:nvSpPr>
          <p:cNvPr id="143" name="Google Shape;143;p27"/>
          <p:cNvSpPr txBox="1">
            <a:spLocks noGrp="1"/>
          </p:cNvSpPr>
          <p:nvPr>
            <p:ph type="body" idx="1"/>
          </p:nvPr>
        </p:nvSpPr>
        <p:spPr>
          <a:xfrm>
            <a:off x="758212" y="3656329"/>
            <a:ext cx="6619455" cy="662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SzPts val="2000"/>
              <a:buNone/>
            </a:pPr>
            <a:r>
              <a:rPr lang="en" sz="4000" b="1" dirty="0">
                <a:solidFill>
                  <a:schemeClr val="dk2"/>
                </a:solidFill>
              </a:rPr>
              <a:t>Scope of Employment</a:t>
            </a:r>
            <a:endParaRPr sz="4000" b="1" dirty="0">
              <a:solidFill>
                <a:schemeClr val="dk2"/>
              </a:solidFill>
            </a:endParaRPr>
          </a:p>
        </p:txBody>
      </p:sp>
      <p:sp>
        <p:nvSpPr>
          <p:cNvPr id="144" name="Google Shape;144;p27"/>
          <p:cNvSpPr txBox="1">
            <a:spLocks noGrp="1"/>
          </p:cNvSpPr>
          <p:nvPr>
            <p:ph type="sldNum" idx="4294967295"/>
          </p:nvPr>
        </p:nvSpPr>
        <p:spPr>
          <a:xfrm>
            <a:off x="8594725" y="4749800"/>
            <a:ext cx="549275" cy="393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SzPts val="1300"/>
              <a:buNone/>
            </a:pPr>
            <a:fld id="{00000000-1234-1234-1234-123412341234}" type="slidenum">
              <a:rPr lang="en"/>
              <a:t>1</a:t>
            </a:fld>
            <a:endParaRPr dirty="0"/>
          </a:p>
        </p:txBody>
      </p:sp>
      <p:pic>
        <p:nvPicPr>
          <p:cNvPr id="145" name="Google Shape;145;p27"/>
          <p:cNvPicPr preferRelativeResize="0"/>
          <p:nvPr/>
        </p:nvPicPr>
        <p:blipFill>
          <a:blip r:embed="rId3">
            <a:alphaModFix/>
          </a:blip>
          <a:stretch>
            <a:fillRect/>
          </a:stretch>
        </p:blipFill>
        <p:spPr>
          <a:xfrm>
            <a:off x="7094525" y="4545329"/>
            <a:ext cx="1981200" cy="433600"/>
          </a:xfrm>
          <a:prstGeom prst="rect">
            <a:avLst/>
          </a:prstGeom>
          <a:noFill/>
          <a:ln>
            <a:noFill/>
          </a:ln>
        </p:spPr>
      </p:pic>
      <p:sp>
        <p:nvSpPr>
          <p:cNvPr id="146" name="Google Shape;146;p27"/>
          <p:cNvSpPr/>
          <p:nvPr/>
        </p:nvSpPr>
        <p:spPr>
          <a:xfrm>
            <a:off x="966184" y="2368657"/>
            <a:ext cx="2038500" cy="840600"/>
          </a:xfrm>
          <a:prstGeom prst="rect">
            <a:avLst/>
          </a:prstGeom>
          <a:solidFill>
            <a:srgbClr val="CAE9B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latin typeface="Calibri" panose="020F0502020204030204" pitchFamily="34" charset="0"/>
                <a:ea typeface="Trebuchet MS"/>
                <a:cs typeface="Calibri" panose="020F0502020204030204" pitchFamily="34" charset="0"/>
                <a:sym typeface="Trebuchet MS"/>
              </a:rPr>
              <a:t>Patient Care Worker</a:t>
            </a:r>
            <a:endParaRPr sz="1600" b="1" dirty="0">
              <a:latin typeface="Calibri" panose="020F0502020204030204" pitchFamily="34" charset="0"/>
              <a:ea typeface="Trebuchet MS"/>
              <a:cs typeface="Calibri" panose="020F0502020204030204" pitchFamily="34" charset="0"/>
              <a:sym typeface="Trebuchet MS"/>
            </a:endParaRPr>
          </a:p>
          <a:p>
            <a:pPr marL="0" lvl="0" indent="0" algn="ctr" rtl="0">
              <a:spcBef>
                <a:spcPts val="0"/>
              </a:spcBef>
              <a:spcAft>
                <a:spcPts val="0"/>
              </a:spcAft>
              <a:buNone/>
            </a:pPr>
            <a:r>
              <a:rPr lang="en" sz="1600" b="1" dirty="0">
                <a:latin typeface="Calibri" panose="020F0502020204030204" pitchFamily="34" charset="0"/>
                <a:ea typeface="Trebuchet MS"/>
                <a:cs typeface="Calibri" panose="020F0502020204030204" pitchFamily="34" charset="0"/>
                <a:sym typeface="Trebuchet MS"/>
              </a:rPr>
              <a:t>(Acute Care) </a:t>
            </a:r>
            <a:endParaRPr sz="1600" b="1" dirty="0">
              <a:latin typeface="Calibri" panose="020F0502020204030204" pitchFamily="34" charset="0"/>
              <a:ea typeface="Trebuchet MS"/>
              <a:cs typeface="Calibri" panose="020F0502020204030204" pitchFamily="34" charset="0"/>
              <a:sym typeface="Trebuchet MS"/>
            </a:endParaRPr>
          </a:p>
        </p:txBody>
      </p:sp>
      <p:sp>
        <p:nvSpPr>
          <p:cNvPr id="147" name="Google Shape;147;p27"/>
          <p:cNvSpPr/>
          <p:nvPr/>
        </p:nvSpPr>
        <p:spPr>
          <a:xfrm>
            <a:off x="3530875" y="2384186"/>
            <a:ext cx="2038500" cy="840600"/>
          </a:xfrm>
          <a:prstGeom prst="rect">
            <a:avLst/>
          </a:prstGeom>
          <a:solidFill>
            <a:srgbClr val="CAE9B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latin typeface="Calibri" panose="020F0502020204030204" pitchFamily="34" charset="0"/>
                <a:ea typeface="Trebuchet MS"/>
                <a:cs typeface="Calibri" panose="020F0502020204030204" pitchFamily="34" charset="0"/>
                <a:sym typeface="Trebuchet MS"/>
              </a:rPr>
              <a:t>Resident Care Worker</a:t>
            </a:r>
            <a:endParaRPr sz="1600" b="1" dirty="0">
              <a:latin typeface="Calibri" panose="020F0502020204030204" pitchFamily="34" charset="0"/>
              <a:ea typeface="Trebuchet MS"/>
              <a:cs typeface="Calibri" panose="020F0502020204030204" pitchFamily="34" charset="0"/>
              <a:sym typeface="Trebuchet MS"/>
            </a:endParaRPr>
          </a:p>
          <a:p>
            <a:pPr marL="0" lvl="0" indent="0" algn="ctr" rtl="0">
              <a:spcBef>
                <a:spcPts val="0"/>
              </a:spcBef>
              <a:spcAft>
                <a:spcPts val="0"/>
              </a:spcAft>
              <a:buNone/>
            </a:pPr>
            <a:r>
              <a:rPr lang="en" sz="1600" b="1" dirty="0">
                <a:latin typeface="Calibri" panose="020F0502020204030204" pitchFamily="34" charset="0"/>
                <a:ea typeface="Trebuchet MS"/>
                <a:cs typeface="Calibri" panose="020F0502020204030204" pitchFamily="34" charset="0"/>
                <a:sym typeface="Trebuchet MS"/>
              </a:rPr>
              <a:t>(Long-Term Care) </a:t>
            </a:r>
            <a:endParaRPr sz="1600" b="1" dirty="0">
              <a:latin typeface="Calibri" panose="020F0502020204030204" pitchFamily="34" charset="0"/>
              <a:ea typeface="Trebuchet MS"/>
              <a:cs typeface="Calibri" panose="020F0502020204030204" pitchFamily="34" charset="0"/>
              <a:sym typeface="Trebuchet MS"/>
            </a:endParaRPr>
          </a:p>
        </p:txBody>
      </p:sp>
      <p:sp>
        <p:nvSpPr>
          <p:cNvPr id="148" name="Google Shape;148;p27"/>
          <p:cNvSpPr/>
          <p:nvPr/>
        </p:nvSpPr>
        <p:spPr>
          <a:xfrm>
            <a:off x="6062800" y="2368657"/>
            <a:ext cx="2038500" cy="840600"/>
          </a:xfrm>
          <a:prstGeom prst="rect">
            <a:avLst/>
          </a:prstGeom>
          <a:solidFill>
            <a:srgbClr val="CAE9B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latin typeface="Calibri" panose="020F0502020204030204" pitchFamily="34" charset="0"/>
                <a:ea typeface="Trebuchet MS"/>
                <a:cs typeface="Calibri" panose="020F0502020204030204" pitchFamily="34" charset="0"/>
                <a:sym typeface="Trebuchet MS"/>
              </a:rPr>
              <a:t>Home Support Worker</a:t>
            </a:r>
            <a:endParaRPr sz="1600" b="1" dirty="0">
              <a:latin typeface="Calibri" panose="020F0502020204030204" pitchFamily="34" charset="0"/>
              <a:ea typeface="Trebuchet MS"/>
              <a:cs typeface="Calibri" panose="020F0502020204030204" pitchFamily="34" charset="0"/>
              <a:sym typeface="Trebuchet MS"/>
            </a:endParaRPr>
          </a:p>
          <a:p>
            <a:pPr marL="0" lvl="0" indent="0" algn="ctr" rtl="0">
              <a:spcBef>
                <a:spcPts val="0"/>
              </a:spcBef>
              <a:spcAft>
                <a:spcPts val="0"/>
              </a:spcAft>
              <a:buNone/>
            </a:pPr>
            <a:r>
              <a:rPr lang="en" sz="1600" b="1" dirty="0">
                <a:latin typeface="Calibri" panose="020F0502020204030204" pitchFamily="34" charset="0"/>
                <a:ea typeface="Trebuchet MS"/>
                <a:cs typeface="Calibri" panose="020F0502020204030204" pitchFamily="34" charset="0"/>
                <a:sym typeface="Trebuchet MS"/>
              </a:rPr>
              <a:t>(Home Care) </a:t>
            </a:r>
            <a:endParaRPr sz="1600" b="1" dirty="0">
              <a:latin typeface="Calibri" panose="020F0502020204030204" pitchFamily="34" charset="0"/>
              <a:ea typeface="Trebuchet MS"/>
              <a:cs typeface="Calibri" panose="020F0502020204030204" pitchFamily="34" charset="0"/>
              <a:sym typeface="Trebuchet MS"/>
            </a:endParaRPr>
          </a:p>
        </p:txBody>
      </p:sp>
    </p:spTree>
  </p:cSld>
  <p:clrMapOvr>
    <a:masterClrMapping/>
  </p:clrMapOvr>
  <p:transition spd="med">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6"/>
          <p:cNvSpPr txBox="1">
            <a:spLocks noGrp="1"/>
          </p:cNvSpPr>
          <p:nvPr>
            <p:ph type="title"/>
          </p:nvPr>
        </p:nvSpPr>
        <p:spPr>
          <a:xfrm>
            <a:off x="838200" y="119173"/>
            <a:ext cx="7467600" cy="744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latin typeface="Calibri" panose="020F0502020204030204" pitchFamily="34" charset="0"/>
                <a:cs typeface="Calibri" panose="020F0502020204030204" pitchFamily="34" charset="0"/>
              </a:rPr>
              <a:t>A.1.4 Provides Food and Meal Assistance</a:t>
            </a:r>
            <a:endParaRPr sz="3000" dirty="0">
              <a:latin typeface="Calibri" panose="020F0502020204030204" pitchFamily="34" charset="0"/>
              <a:cs typeface="Calibri" panose="020F0502020204030204" pitchFamily="34" charset="0"/>
            </a:endParaRPr>
          </a:p>
        </p:txBody>
      </p:sp>
      <p:sp>
        <p:nvSpPr>
          <p:cNvPr id="209" name="Google Shape;209;p36"/>
          <p:cNvSpPr txBox="1">
            <a:spLocks noGrp="1"/>
          </p:cNvSpPr>
          <p:nvPr>
            <p:ph type="body" idx="1"/>
          </p:nvPr>
        </p:nvSpPr>
        <p:spPr>
          <a:xfrm>
            <a:off x="180754" y="701749"/>
            <a:ext cx="3785190" cy="3965944"/>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500" dirty="0"/>
              <a:t>A.1.4.1 Assists with fluids and meal intake</a:t>
            </a:r>
            <a:endParaRPr sz="1500" dirty="0"/>
          </a:p>
          <a:p>
            <a:pPr marL="0" lvl="0" indent="0" algn="l" rtl="0">
              <a:spcBef>
                <a:spcPts val="600"/>
              </a:spcBef>
              <a:spcAft>
                <a:spcPts val="0"/>
              </a:spcAft>
              <a:buNone/>
            </a:pPr>
            <a:endParaRPr sz="1500" dirty="0"/>
          </a:p>
          <a:p>
            <a:pPr marL="0" lvl="0" indent="0" algn="l" rtl="0">
              <a:spcBef>
                <a:spcPts val="600"/>
              </a:spcBef>
              <a:spcAft>
                <a:spcPts val="0"/>
              </a:spcAft>
              <a:buNone/>
            </a:pPr>
            <a:r>
              <a:rPr lang="en" sz="1500" dirty="0"/>
              <a:t>A.1.4.2 Observes, reports, and records changes related to food and fluid intake, (e.g., change in appetite)</a:t>
            </a:r>
            <a:endParaRPr sz="1500" dirty="0"/>
          </a:p>
          <a:p>
            <a:pPr marL="0" lvl="0" indent="0" algn="l" rtl="0">
              <a:spcBef>
                <a:spcPts val="600"/>
              </a:spcBef>
              <a:spcAft>
                <a:spcPts val="0"/>
              </a:spcAft>
              <a:buNone/>
            </a:pPr>
            <a:endParaRPr sz="1500" dirty="0"/>
          </a:p>
          <a:p>
            <a:pPr marL="0" lvl="0" indent="0" algn="l" rtl="0">
              <a:spcBef>
                <a:spcPts val="600"/>
              </a:spcBef>
              <a:spcAft>
                <a:spcPts val="0"/>
              </a:spcAft>
              <a:buNone/>
            </a:pPr>
            <a:r>
              <a:rPr lang="en" sz="1500" dirty="0"/>
              <a:t>A.1.4.3 Respects the client’s food preferences</a:t>
            </a:r>
            <a:endParaRPr sz="1500" dirty="0"/>
          </a:p>
          <a:p>
            <a:pPr marL="0" lvl="0" indent="0" algn="l" rtl="0">
              <a:spcBef>
                <a:spcPts val="600"/>
              </a:spcBef>
              <a:spcAft>
                <a:spcPts val="0"/>
              </a:spcAft>
              <a:buNone/>
            </a:pPr>
            <a:endParaRPr sz="1500" dirty="0"/>
          </a:p>
          <a:p>
            <a:pPr marL="0" lvl="0" indent="0" algn="l" rtl="0">
              <a:spcBef>
                <a:spcPts val="600"/>
              </a:spcBef>
              <a:spcAft>
                <a:spcPts val="0"/>
              </a:spcAft>
              <a:buNone/>
            </a:pPr>
            <a:r>
              <a:rPr lang="en" sz="1500" dirty="0"/>
              <a:t>A.1.4.4 Helps to make the eating experience safe and comfortable (e.g., positioning, appropriate dining utensils)</a:t>
            </a:r>
            <a:endParaRPr sz="1500" dirty="0"/>
          </a:p>
        </p:txBody>
      </p:sp>
      <p:sp>
        <p:nvSpPr>
          <p:cNvPr id="210" name="Google Shape;210;p36"/>
          <p:cNvSpPr txBox="1">
            <a:spLocks noGrp="1"/>
          </p:cNvSpPr>
          <p:nvPr>
            <p:ph type="body" idx="2"/>
          </p:nvPr>
        </p:nvSpPr>
        <p:spPr>
          <a:xfrm>
            <a:off x="3965945" y="701749"/>
            <a:ext cx="4997301" cy="4322578"/>
          </a:xfrm>
          <a:prstGeom prst="rect">
            <a:avLst/>
          </a:prstGeom>
        </p:spPr>
        <p:txBody>
          <a:bodyPr spcFirstLastPara="1" wrap="square" lIns="0" tIns="0" rIns="0" bIns="0" anchor="t" anchorCtr="0">
            <a:noAutofit/>
          </a:bodyPr>
          <a:lstStyle/>
          <a:p>
            <a:pPr lvl="0" indent="-323850">
              <a:buClr>
                <a:schemeClr val="dk2"/>
              </a:buClr>
              <a:buSzPts val="1500"/>
              <a:buChar char="●"/>
            </a:pPr>
            <a:r>
              <a:rPr lang="en-US" sz="1400" dirty="0">
                <a:latin typeface="Calibri" panose="020F0502020204030204" pitchFamily="34" charset="0"/>
                <a:cs typeface="Calibri" panose="020F0502020204030204" pitchFamily="34" charset="0"/>
              </a:rPr>
              <a:t>Following facilities policy ensure clients have the correct therapeutic diet, such as puree, mechanical soft or a diabetic diet.</a:t>
            </a:r>
          </a:p>
          <a:p>
            <a:pPr lvl="0" indent="-323850">
              <a:buClr>
                <a:schemeClr val="dk2"/>
              </a:buClr>
              <a:buSzPts val="1500"/>
              <a:buChar char="●"/>
            </a:pPr>
            <a:r>
              <a:rPr lang="en-US" sz="1400" dirty="0">
                <a:latin typeface="Calibri" panose="020F0502020204030204" pitchFamily="34" charset="0"/>
                <a:cs typeface="Calibri" panose="020F0502020204030204" pitchFamily="34" charset="0"/>
              </a:rPr>
              <a:t>Cut up or thicken food or liquids as necessary </a:t>
            </a:r>
          </a:p>
          <a:p>
            <a:pPr lvl="0" indent="-323850">
              <a:buClr>
                <a:schemeClr val="dk2"/>
              </a:buClr>
              <a:buSzPts val="1500"/>
              <a:buChar char="●"/>
            </a:pPr>
            <a:r>
              <a:rPr lang="en-US" sz="1400" dirty="0">
                <a:latin typeface="Calibri" panose="020F0502020204030204" pitchFamily="34" charset="0"/>
                <a:cs typeface="Calibri" panose="020F0502020204030204" pitchFamily="34" charset="0"/>
              </a:rPr>
              <a:t>Document Intake &amp; Outputs (I&amp;O)when appropriate</a:t>
            </a:r>
          </a:p>
          <a:p>
            <a:pPr lvl="0" indent="-323850">
              <a:buClr>
                <a:schemeClr val="dk2"/>
              </a:buClr>
              <a:buSzPts val="1500"/>
              <a:buChar char="●"/>
            </a:pPr>
            <a:r>
              <a:rPr lang="en-US" sz="1400" dirty="0">
                <a:latin typeface="Calibri" panose="020F0502020204030204" pitchFamily="34" charset="0"/>
                <a:cs typeface="Calibri" panose="020F0502020204030204" pitchFamily="34" charset="0"/>
              </a:rPr>
              <a:t>Report changes to the clients I&amp;O</a:t>
            </a:r>
          </a:p>
          <a:p>
            <a:pPr lvl="0" indent="-323850">
              <a:buSzPts val="1500"/>
              <a:buChar char="●"/>
            </a:pPr>
            <a:r>
              <a:rPr lang="en-US" sz="1400" dirty="0">
                <a:latin typeface="Calibri" panose="020F0502020204030204" pitchFamily="34" charset="0"/>
                <a:cs typeface="Calibri" panose="020F0502020204030204" pitchFamily="34" charset="0"/>
              </a:rPr>
              <a:t>Ensure client’s food preferences are respected. Do not feed clients food that they do not like. Advocate for clients’ nutritional needs.</a:t>
            </a:r>
          </a:p>
          <a:p>
            <a:pPr lvl="0" indent="-323850">
              <a:buClr>
                <a:schemeClr val="dk2"/>
              </a:buClr>
              <a:buSzPts val="1500"/>
              <a:buChar char="●"/>
            </a:pPr>
            <a:r>
              <a:rPr lang="en-US" sz="1400" dirty="0">
                <a:latin typeface="Calibri" panose="020F0502020204030204" pitchFamily="34" charset="0"/>
                <a:cs typeface="Calibri" panose="020F0502020204030204" pitchFamily="34" charset="0"/>
              </a:rPr>
              <a:t>Position client appropriately for mealtimes (sitting up straight, able to reach food, drinks, and utensils)</a:t>
            </a:r>
          </a:p>
          <a:p>
            <a:pPr lvl="0" indent="-323850">
              <a:buClr>
                <a:schemeClr val="dk2"/>
              </a:buClr>
              <a:buSzPts val="1500"/>
              <a:buChar char="●"/>
            </a:pPr>
            <a:r>
              <a:rPr lang="en-US" sz="1400" dirty="0">
                <a:latin typeface="Calibri" panose="020F0502020204030204" pitchFamily="34" charset="0"/>
                <a:cs typeface="Calibri" panose="020F0502020204030204" pitchFamily="34" charset="0"/>
              </a:rPr>
              <a:t>Ensure dentures are in place and fitting properly. Ensure dentures are labeled and stored properly when not being used. Perform mouth care after meals </a:t>
            </a:r>
          </a:p>
          <a:p>
            <a:pPr lvl="0" indent="-323850">
              <a:buClr>
                <a:schemeClr val="dk2"/>
              </a:buClr>
              <a:buSzPts val="1500"/>
              <a:buChar char="●"/>
            </a:pPr>
            <a:r>
              <a:rPr lang="en-US" sz="1400" b="1" dirty="0">
                <a:latin typeface="Calibri" panose="020F0502020204030204" pitchFamily="34" charset="0"/>
                <a:cs typeface="Calibri" panose="020F0502020204030204" pitchFamily="34" charset="0"/>
              </a:rPr>
              <a:t>Reports any </a:t>
            </a:r>
            <a:r>
              <a:rPr lang="en-US" sz="1400" b="1" u="sng" dirty="0">
                <a:latin typeface="Calibri" panose="020F0502020204030204" pitchFamily="34" charset="0"/>
                <a:cs typeface="Calibri" panose="020F0502020204030204" pitchFamily="34" charset="0"/>
              </a:rPr>
              <a:t>new difficulty </a:t>
            </a:r>
            <a:r>
              <a:rPr lang="en-US" sz="1400" b="1" dirty="0">
                <a:latin typeface="Calibri" panose="020F0502020204030204" pitchFamily="34" charset="0"/>
                <a:cs typeface="Calibri" panose="020F0502020204030204" pitchFamily="34" charset="0"/>
              </a:rPr>
              <a:t>with swallowing to LPN / RN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7"/>
          <p:cNvSpPr txBox="1">
            <a:spLocks noGrp="1"/>
          </p:cNvSpPr>
          <p:nvPr>
            <p:ph type="title"/>
          </p:nvPr>
        </p:nvSpPr>
        <p:spPr>
          <a:xfrm>
            <a:off x="914400" y="178095"/>
            <a:ext cx="7467600" cy="744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latin typeface="Calibri" panose="020F0502020204030204" pitchFamily="34" charset="0"/>
                <a:cs typeface="Calibri" panose="020F0502020204030204" pitchFamily="34" charset="0"/>
              </a:rPr>
              <a:t>A.1.5 Assists with Mobilization </a:t>
            </a:r>
            <a:endParaRPr sz="3000" dirty="0">
              <a:latin typeface="Calibri" panose="020F0502020204030204" pitchFamily="34" charset="0"/>
              <a:cs typeface="Calibri" panose="020F0502020204030204" pitchFamily="34" charset="0"/>
            </a:endParaRPr>
          </a:p>
        </p:txBody>
      </p:sp>
      <p:sp>
        <p:nvSpPr>
          <p:cNvPr id="216" name="Google Shape;216;p37"/>
          <p:cNvSpPr txBox="1">
            <a:spLocks noGrp="1"/>
          </p:cNvSpPr>
          <p:nvPr>
            <p:ph type="body" idx="1"/>
          </p:nvPr>
        </p:nvSpPr>
        <p:spPr>
          <a:xfrm>
            <a:off x="297712" y="922396"/>
            <a:ext cx="4274288" cy="354638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A.1.5.1 Assists clients with mobilization (e.g., correct positioning, range of motion, transfer, ambulation)</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A.1.5.2 Observes, reports, and records change in the client’s ability to mobilize</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A.1.5.3 Assists with mobility aids including mechanical lifts, slings, canes, walkers, and wheelchairs</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A.1.5.4 Performs basic mobility safety checks and reports any mechanical issues with mobility aids</a:t>
            </a:r>
            <a:endParaRPr sz="1600" dirty="0">
              <a:latin typeface="Calibri" panose="020F0502020204030204" pitchFamily="34" charset="0"/>
              <a:cs typeface="Calibri" panose="020F0502020204030204" pitchFamily="34" charset="0"/>
            </a:endParaRPr>
          </a:p>
        </p:txBody>
      </p:sp>
      <p:sp>
        <p:nvSpPr>
          <p:cNvPr id="217" name="Google Shape;217;p37"/>
          <p:cNvSpPr txBox="1">
            <a:spLocks noGrp="1"/>
          </p:cNvSpPr>
          <p:nvPr>
            <p:ph type="body" idx="2"/>
          </p:nvPr>
        </p:nvSpPr>
        <p:spPr>
          <a:xfrm>
            <a:off x="4433777" y="922395"/>
            <a:ext cx="4412511" cy="3785191"/>
          </a:xfrm>
          <a:prstGeom prst="rect">
            <a:avLst/>
          </a:prstGeom>
        </p:spPr>
        <p:txBody>
          <a:bodyPr spcFirstLastPara="1" wrap="square" lIns="0" tIns="0" rIns="0" bIns="0" anchor="t" anchorCtr="0">
            <a:noAutofit/>
          </a:bodyPr>
          <a:lstStyle/>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Using Transferring, Lifting, Repositioning (TLR) skills and ensuring the client is maximizing their ability to mobilize</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Documenting helps identify changes in client status, makes other staff aware of changes </a:t>
            </a:r>
          </a:p>
          <a:p>
            <a:pPr marL="457200" lvl="0" indent="-323850" algn="l" rtl="0">
              <a:spcBef>
                <a:spcPts val="600"/>
              </a:spcBef>
              <a:spcAft>
                <a:spcPts val="0"/>
              </a:spcAft>
              <a:buClr>
                <a:schemeClr val="dk2"/>
              </a:buClr>
              <a:buSzPts val="1500"/>
              <a:buChar char="●"/>
            </a:pPr>
            <a:endParaRPr sz="1600" dirty="0">
              <a:latin typeface="Calibri" panose="020F0502020204030204" pitchFamily="34" charset="0"/>
              <a:cs typeface="Calibri" panose="020F0502020204030204" pitchFamily="34" charset="0"/>
            </a:endParaRPr>
          </a:p>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Safety is a top </a:t>
            </a:r>
            <a:r>
              <a:rPr lang="en-US" sz="1600" dirty="0">
                <a:latin typeface="Calibri" panose="020F0502020204030204" pitchFamily="34" charset="0"/>
                <a:cs typeface="Calibri" panose="020F0502020204030204" pitchFamily="34" charset="0"/>
              </a:rPr>
              <a:t>priority;</a:t>
            </a:r>
            <a:r>
              <a:rPr lang="en" sz="1600" dirty="0">
                <a:latin typeface="Calibri" panose="020F0502020204030204" pitchFamily="34" charset="0"/>
                <a:cs typeface="Calibri" panose="020F0502020204030204" pitchFamily="34" charset="0"/>
              </a:rPr>
              <a:t> mobility aids need to be working to properly to be effective for the client </a:t>
            </a:r>
          </a:p>
          <a:p>
            <a:pPr indent="-323850">
              <a:buClr>
                <a:schemeClr val="dk2"/>
              </a:buClr>
              <a:buSzPts val="1500"/>
              <a:buFont typeface="Trebuchet MS"/>
              <a:buChar char="●"/>
            </a:pPr>
            <a:r>
              <a:rPr lang="en-US" sz="1600" dirty="0">
                <a:latin typeface="Calibri" panose="020F0502020204030204" pitchFamily="34" charset="0"/>
                <a:cs typeface="Calibri" panose="020F0502020204030204" pitchFamily="34" charset="0"/>
              </a:rPr>
              <a:t>Ensure mechanical equipment is working properly. Report any equipment issues; e.g. brakes, slings in working order, no tares</a:t>
            </a:r>
          </a:p>
          <a:p>
            <a:pPr marL="133350" lvl="0" indent="0" algn="l" rtl="0">
              <a:spcBef>
                <a:spcPts val="600"/>
              </a:spcBef>
              <a:spcAft>
                <a:spcPts val="0"/>
              </a:spcAft>
              <a:buClr>
                <a:schemeClr val="dk2"/>
              </a:buClr>
              <a:buSzPts val="1500"/>
            </a:pPr>
            <a:endParaRPr sz="1600" dirty="0">
              <a:latin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8"/>
          <p:cNvSpPr txBox="1">
            <a:spLocks noGrp="1"/>
          </p:cNvSpPr>
          <p:nvPr>
            <p:ph type="title"/>
          </p:nvPr>
        </p:nvSpPr>
        <p:spPr>
          <a:xfrm>
            <a:off x="914400" y="302575"/>
            <a:ext cx="7467600" cy="744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latin typeface="Calibri" panose="020F0502020204030204" pitchFamily="34" charset="0"/>
                <a:cs typeface="Calibri" panose="020F0502020204030204" pitchFamily="34" charset="0"/>
              </a:rPr>
              <a:t>A.1.6 Assists with grooming and dressing</a:t>
            </a:r>
            <a:endParaRPr sz="3000" dirty="0">
              <a:latin typeface="Calibri" panose="020F0502020204030204" pitchFamily="34" charset="0"/>
              <a:cs typeface="Calibri" panose="020F0502020204030204" pitchFamily="34" charset="0"/>
            </a:endParaRPr>
          </a:p>
        </p:txBody>
      </p:sp>
      <p:sp>
        <p:nvSpPr>
          <p:cNvPr id="223" name="Google Shape;223;p38"/>
          <p:cNvSpPr txBox="1">
            <a:spLocks noGrp="1"/>
          </p:cNvSpPr>
          <p:nvPr>
            <p:ph type="body" idx="1"/>
          </p:nvPr>
        </p:nvSpPr>
        <p:spPr>
          <a:xfrm>
            <a:off x="374469" y="1100850"/>
            <a:ext cx="4197531" cy="304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A.1.6.1 Assists clients with dressing and undressing</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A.1.6.2 Applies and removes antiembolic/compression stockings</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A.1.6.3 Assists clients with grooming activities such as basic nail care, hair care, and shaving</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A.1.6.4 Observes, reports, and records changes in the client’s ability to dress and groom and changes in their skin and hair condition</a:t>
            </a:r>
            <a:endParaRPr sz="1600" dirty="0">
              <a:latin typeface="Calibri" panose="020F0502020204030204" pitchFamily="34" charset="0"/>
              <a:cs typeface="Calibri" panose="020F0502020204030204" pitchFamily="34" charset="0"/>
            </a:endParaRPr>
          </a:p>
        </p:txBody>
      </p:sp>
      <p:sp>
        <p:nvSpPr>
          <p:cNvPr id="224" name="Google Shape;224;p38"/>
          <p:cNvSpPr txBox="1">
            <a:spLocks noGrp="1"/>
          </p:cNvSpPr>
          <p:nvPr>
            <p:ph type="body" idx="2"/>
          </p:nvPr>
        </p:nvSpPr>
        <p:spPr>
          <a:xfrm>
            <a:off x="4648199" y="1100850"/>
            <a:ext cx="4121331" cy="3043200"/>
          </a:xfrm>
          <a:prstGeom prst="rect">
            <a:avLst/>
          </a:prstGeom>
        </p:spPr>
        <p:txBody>
          <a:bodyPr spcFirstLastPara="1" wrap="square" lIns="0" tIns="0" rIns="0" bIns="0" anchor="t" anchorCtr="0">
            <a:noAutofit/>
          </a:bodyPr>
          <a:lstStyle/>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Ensure the clothes that </a:t>
            </a:r>
            <a:r>
              <a:rPr lang="en-US" sz="1600" dirty="0">
                <a:latin typeface="Calibri" panose="020F0502020204030204" pitchFamily="34" charset="0"/>
                <a:cs typeface="Calibri" panose="020F0502020204030204" pitchFamily="34" charset="0"/>
              </a:rPr>
              <a:t>are </a:t>
            </a:r>
            <a:r>
              <a:rPr lang="en" sz="1600" dirty="0">
                <a:latin typeface="Calibri" panose="020F0502020204030204" pitchFamily="34" charset="0"/>
                <a:cs typeface="Calibri" panose="020F0502020204030204" pitchFamily="34" charset="0"/>
              </a:rPr>
              <a:t>put on are clean and cater to the </a:t>
            </a:r>
            <a:r>
              <a:rPr lang="en-US" sz="1600" dirty="0">
                <a:latin typeface="Calibri" panose="020F0502020204030204" pitchFamily="34" charset="0"/>
                <a:cs typeface="Calibri" panose="020F0502020204030204" pitchFamily="34" charset="0"/>
              </a:rPr>
              <a:t>clients'</a:t>
            </a:r>
            <a:r>
              <a:rPr lang="en" sz="1600" dirty="0">
                <a:latin typeface="Calibri" panose="020F0502020204030204" pitchFamily="34" charset="0"/>
                <a:cs typeface="Calibri" panose="020F0502020204030204" pitchFamily="34" charset="0"/>
              </a:rPr>
              <a:t> preferences </a:t>
            </a:r>
          </a:p>
          <a:p>
            <a:pPr marL="133350" lvl="0" indent="0" algn="l" rtl="0">
              <a:spcBef>
                <a:spcPts val="600"/>
              </a:spcBef>
              <a:spcAft>
                <a:spcPts val="0"/>
              </a:spcAft>
              <a:buClr>
                <a:schemeClr val="dk2"/>
              </a:buClr>
              <a:buSzPts val="1500"/>
            </a:pPr>
            <a:endParaRPr sz="1600" dirty="0">
              <a:latin typeface="Calibri" panose="020F0502020204030204" pitchFamily="34" charset="0"/>
              <a:cs typeface="Calibri" panose="020F0502020204030204" pitchFamily="34" charset="0"/>
            </a:endParaRPr>
          </a:p>
          <a:p>
            <a:pPr marL="457200" lvl="0" indent="-323850" algn="l" rtl="0">
              <a:spcBef>
                <a:spcPts val="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Compression stockings are often a necessary part of a client's medical care</a:t>
            </a:r>
          </a:p>
          <a:p>
            <a:pPr marL="133350" lvl="0" indent="0" algn="l" rtl="0">
              <a:spcBef>
                <a:spcPts val="0"/>
              </a:spcBef>
              <a:spcAft>
                <a:spcPts val="0"/>
              </a:spcAft>
              <a:buClr>
                <a:schemeClr val="dk2"/>
              </a:buClr>
              <a:buSzPts val="1500"/>
            </a:pPr>
            <a:endParaRPr sz="1600" dirty="0">
              <a:latin typeface="Calibri" panose="020F0502020204030204" pitchFamily="34" charset="0"/>
              <a:cs typeface="Calibri" panose="020F0502020204030204" pitchFamily="34" charset="0"/>
            </a:endParaRPr>
          </a:p>
          <a:p>
            <a:pPr lvl="0" indent="-323850">
              <a:spcBef>
                <a:spcPts val="0"/>
              </a:spcBef>
              <a:buClr>
                <a:schemeClr val="dk2"/>
              </a:buClr>
              <a:buSzPts val="1500"/>
              <a:buChar char="●"/>
            </a:pPr>
            <a:r>
              <a:rPr lang="en" sz="1600" dirty="0">
                <a:latin typeface="Calibri" panose="020F0502020204030204" pitchFamily="34" charset="0"/>
                <a:cs typeface="Calibri" panose="020F0502020204030204" pitchFamily="34" charset="0"/>
              </a:rPr>
              <a:t>Nail care includes cleaning, trimming. Hair care includes washing, brushing, and styling. Shaving includes shaving plus aftercare. Applying </a:t>
            </a:r>
            <a:r>
              <a:rPr lang="en-US" sz="1600" dirty="0">
                <a:latin typeface="Calibri" panose="020F0502020204030204" pitchFamily="34" charset="0"/>
                <a:cs typeface="Calibri" panose="020F0502020204030204" pitchFamily="34" charset="0"/>
              </a:rPr>
              <a:t>and ensuring </a:t>
            </a:r>
            <a:r>
              <a:rPr lang="en" sz="1600" dirty="0">
                <a:latin typeface="Calibri" panose="020F0502020204030204" pitchFamily="34" charset="0"/>
                <a:cs typeface="Calibri" panose="020F0502020204030204" pitchFamily="34" charset="0"/>
              </a:rPr>
              <a:t>infection control practices </a:t>
            </a:r>
            <a:r>
              <a:rPr lang="en-US" sz="1600" dirty="0">
                <a:latin typeface="Calibri" panose="020F0502020204030204" pitchFamily="34" charset="0"/>
                <a:cs typeface="Calibri" panose="020F0502020204030204" pitchFamily="34" charset="0"/>
              </a:rPr>
              <a:t>are adhered to</a:t>
            </a:r>
            <a:endParaRPr sz="1600" dirty="0">
              <a:latin typeface="Calibri" panose="020F0502020204030204" pitchFamily="34" charset="0"/>
              <a:cs typeface="Calibri" panose="020F0502020204030204" pitchFamily="34" charset="0"/>
            </a:endParaRPr>
          </a:p>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Documenting this helps to identify changes in client status and notify other </a:t>
            </a:r>
            <a:r>
              <a:rPr lang="en-US" sz="1600" dirty="0">
                <a:latin typeface="Calibri" panose="020F0502020204030204" pitchFamily="34" charset="0"/>
                <a:cs typeface="Calibri" panose="020F0502020204030204" pitchFamily="34" charset="0"/>
              </a:rPr>
              <a:t>client team members </a:t>
            </a:r>
            <a:r>
              <a:rPr lang="en" sz="1600" dirty="0">
                <a:latin typeface="Calibri" panose="020F0502020204030204" pitchFamily="34" charset="0"/>
                <a:cs typeface="Calibri" panose="020F0502020204030204" pitchFamily="34" charset="0"/>
              </a:rPr>
              <a:t>of </a:t>
            </a:r>
            <a:r>
              <a:rPr lang="en-US" sz="1600" dirty="0">
                <a:latin typeface="Calibri" panose="020F0502020204030204" pitchFamily="34" charset="0"/>
                <a:cs typeface="Calibri" panose="020F0502020204030204" pitchFamily="34" charset="0"/>
              </a:rPr>
              <a:t>any and all </a:t>
            </a:r>
            <a:r>
              <a:rPr lang="en" sz="1600" dirty="0">
                <a:latin typeface="Calibri" panose="020F0502020204030204" pitchFamily="34" charset="0"/>
                <a:cs typeface="Calibri" panose="020F0502020204030204" pitchFamily="34" charset="0"/>
              </a:rPr>
              <a:t>change</a:t>
            </a:r>
            <a:r>
              <a:rPr lang="en-US" sz="1600" dirty="0">
                <a:latin typeface="Calibri" panose="020F0502020204030204" pitchFamily="34" charset="0"/>
                <a:cs typeface="Calibri" panose="020F0502020204030204" pitchFamily="34" charset="0"/>
              </a:rPr>
              <a:t>s</a:t>
            </a:r>
            <a:endParaRPr sz="1600" dirty="0">
              <a:latin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9"/>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latin typeface="Calibri" panose="020F0502020204030204" pitchFamily="34" charset="0"/>
                <a:cs typeface="Calibri" panose="020F0502020204030204" pitchFamily="34" charset="0"/>
              </a:rPr>
              <a:t>A.1.7 Assists with personal hygiene</a:t>
            </a:r>
            <a:endParaRPr sz="3000" dirty="0">
              <a:latin typeface="Calibri" panose="020F0502020204030204" pitchFamily="34" charset="0"/>
              <a:cs typeface="Calibri" panose="020F0502020204030204" pitchFamily="34" charset="0"/>
            </a:endParaRPr>
          </a:p>
        </p:txBody>
      </p:sp>
      <p:sp>
        <p:nvSpPr>
          <p:cNvPr id="230" name="Google Shape;230;p39"/>
          <p:cNvSpPr txBox="1">
            <a:spLocks noGrp="1"/>
          </p:cNvSpPr>
          <p:nvPr>
            <p:ph type="body" idx="1"/>
          </p:nvPr>
        </p:nvSpPr>
        <p:spPr>
          <a:xfrm>
            <a:off x="914400" y="1182450"/>
            <a:ext cx="3657600" cy="3286325"/>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A.1.7.1 Assists with perineal and menstrual care</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A.1.7.2 Assists with full or partial bathing (e.g., towel, tub, shower, whirlpool, basin, bed)</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A.1.7.3 Assists with skin care (e.g., application of non-medicated lotions, creams, sunscreen)</a:t>
            </a:r>
            <a:endParaRPr sz="1600" dirty="0">
              <a:latin typeface="Calibri" panose="020F0502020204030204" pitchFamily="34" charset="0"/>
              <a:cs typeface="Calibri" panose="020F0502020204030204" pitchFamily="34" charset="0"/>
            </a:endParaRPr>
          </a:p>
        </p:txBody>
      </p:sp>
      <p:sp>
        <p:nvSpPr>
          <p:cNvPr id="231" name="Google Shape;231;p39"/>
          <p:cNvSpPr txBox="1">
            <a:spLocks noGrp="1"/>
          </p:cNvSpPr>
          <p:nvPr>
            <p:ph type="body" idx="2"/>
          </p:nvPr>
        </p:nvSpPr>
        <p:spPr>
          <a:xfrm>
            <a:off x="4571999" y="1182450"/>
            <a:ext cx="4258491" cy="3286325"/>
          </a:xfrm>
          <a:prstGeom prst="rect">
            <a:avLst/>
          </a:prstGeom>
        </p:spPr>
        <p:txBody>
          <a:bodyPr spcFirstLastPara="1" wrap="square" lIns="0" tIns="0" rIns="0" bIns="0" anchor="t" anchorCtr="0">
            <a:noAutofit/>
          </a:bodyPr>
          <a:lstStyle/>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Hygienic practices, providing menstrual products</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Daily, based on personal preference</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lvl="0" indent="-323850">
              <a:buClr>
                <a:schemeClr val="dk2"/>
              </a:buClr>
              <a:buSzPts val="1500"/>
              <a:buChar char="●"/>
            </a:pPr>
            <a:r>
              <a:rPr lang="en-US" sz="1600" dirty="0">
                <a:latin typeface="Calibri" panose="020F0502020204030204" pitchFamily="34" charset="0"/>
                <a:cs typeface="Calibri" panose="020F0502020204030204" pitchFamily="34" charset="0"/>
              </a:rPr>
              <a:t>Ensure safety procedures are followed when bathing clients, especially when a resident is in the tub room. (“Water Temperature”)</a:t>
            </a:r>
          </a:p>
          <a:p>
            <a:pPr lvl="0" indent="-323850">
              <a:buClr>
                <a:schemeClr val="dk2"/>
              </a:buClr>
              <a:buSzPts val="1500"/>
              <a:buChar char="●"/>
            </a:pPr>
            <a:r>
              <a:rPr lang="en-US" sz="1600" dirty="0">
                <a:latin typeface="Calibri" panose="020F0502020204030204" pitchFamily="34" charset="0"/>
                <a:cs typeface="Calibri" panose="020F0502020204030204" pitchFamily="34" charset="0"/>
              </a:rPr>
              <a:t>Adhere to agency policies and procedures.</a:t>
            </a:r>
          </a:p>
          <a:p>
            <a:pPr lvl="0" indent="-323850">
              <a:buClr>
                <a:schemeClr val="dk2"/>
              </a:buClr>
              <a:buSzPts val="1500"/>
              <a:buChar char="●"/>
            </a:pPr>
            <a:r>
              <a:rPr lang="en-US" sz="1600" dirty="0">
                <a:latin typeface="Calibri" panose="020F0502020204030204" pitchFamily="34" charset="0"/>
                <a:cs typeface="Calibri" panose="020F0502020204030204" pitchFamily="34" charset="0"/>
              </a:rPr>
              <a:t>As per the clients' preferences </a:t>
            </a:r>
          </a:p>
          <a:p>
            <a:pPr lvl="0" indent="-323850">
              <a:buClr>
                <a:schemeClr val="dk2"/>
              </a:buClr>
              <a:buSzPts val="1500"/>
              <a:buChar char="●"/>
            </a:pPr>
            <a:r>
              <a:rPr lang="en-US" sz="1600" dirty="0">
                <a:latin typeface="Calibri" panose="020F0502020204030204" pitchFamily="34" charset="0"/>
                <a:cs typeface="Calibri" panose="020F0502020204030204" pitchFamily="34" charset="0"/>
              </a:rPr>
              <a:t>Apply and adhere to  infection control practices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0"/>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latin typeface="Calibri" panose="020F0502020204030204" pitchFamily="34" charset="0"/>
                <a:cs typeface="Calibri" panose="020F0502020204030204" pitchFamily="34" charset="0"/>
              </a:rPr>
              <a:t>A.1.7 Assists with personal hygiene cont.</a:t>
            </a:r>
            <a:endParaRPr sz="3000" dirty="0">
              <a:latin typeface="Calibri" panose="020F0502020204030204" pitchFamily="34" charset="0"/>
              <a:cs typeface="Calibri" panose="020F0502020204030204" pitchFamily="34" charset="0"/>
            </a:endParaRPr>
          </a:p>
        </p:txBody>
      </p:sp>
      <p:sp>
        <p:nvSpPr>
          <p:cNvPr id="237" name="Google Shape;237;p40"/>
          <p:cNvSpPr txBox="1">
            <a:spLocks noGrp="1"/>
          </p:cNvSpPr>
          <p:nvPr>
            <p:ph type="body" idx="1"/>
          </p:nvPr>
        </p:nvSpPr>
        <p:spPr>
          <a:xfrm>
            <a:off x="914400" y="1425575"/>
            <a:ext cx="3657600" cy="304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A.1.7.4 Assists with oral care including brushing, and denture care</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A.1.7.5 Observes, reports, and records changes in the client’s ability to perform activities related to personal hygiene</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A.1.7.6 Observes, reports, and records changes in the client’s teeth, gum, and skin condition</a:t>
            </a:r>
            <a:endParaRPr sz="1600" dirty="0">
              <a:latin typeface="Calibri" panose="020F0502020204030204" pitchFamily="34" charset="0"/>
              <a:cs typeface="Calibri" panose="020F0502020204030204" pitchFamily="34" charset="0"/>
            </a:endParaRPr>
          </a:p>
        </p:txBody>
      </p:sp>
      <p:sp>
        <p:nvSpPr>
          <p:cNvPr id="238" name="Google Shape;238;p40"/>
          <p:cNvSpPr txBox="1">
            <a:spLocks noGrp="1"/>
          </p:cNvSpPr>
          <p:nvPr>
            <p:ph type="body" idx="2"/>
          </p:nvPr>
        </p:nvSpPr>
        <p:spPr>
          <a:xfrm>
            <a:off x="4572000" y="1182450"/>
            <a:ext cx="4274288" cy="3286325"/>
          </a:xfrm>
          <a:prstGeom prst="rect">
            <a:avLst/>
          </a:prstGeom>
        </p:spPr>
        <p:txBody>
          <a:bodyPr spcFirstLastPara="1" wrap="square" lIns="0" tIns="0" rIns="0" bIns="0" anchor="t" anchorCtr="0">
            <a:noAutofit/>
          </a:bodyPr>
          <a:lstStyle/>
          <a:p>
            <a:pPr lvl="0" indent="-323850">
              <a:buClr>
                <a:schemeClr val="dk2"/>
              </a:buClr>
              <a:buSzPts val="1500"/>
              <a:buChar char="●"/>
            </a:pPr>
            <a:r>
              <a:rPr lang="en-US" sz="1600" dirty="0">
                <a:latin typeface="Calibri" panose="020F0502020204030204" pitchFamily="34" charset="0"/>
                <a:cs typeface="Calibri" panose="020F0502020204030204" pitchFamily="34" charset="0"/>
              </a:rPr>
              <a:t>Oral care is essential to maintaining overall health. Ensure dentures fit properly.</a:t>
            </a:r>
          </a:p>
          <a:p>
            <a:pPr lvl="0" indent="-323850">
              <a:buClr>
                <a:schemeClr val="dk2"/>
              </a:buClr>
              <a:buSzPts val="1500"/>
              <a:buChar char="●"/>
            </a:pPr>
            <a:r>
              <a:rPr lang="en-US" sz="1600" dirty="0">
                <a:latin typeface="Calibri" panose="020F0502020204030204" pitchFamily="34" charset="0"/>
                <a:cs typeface="Calibri" panose="020F0502020204030204" pitchFamily="34" charset="0"/>
              </a:rPr>
              <a:t>Documentation helps guide care plans and notifies team members of changes</a:t>
            </a:r>
          </a:p>
          <a:p>
            <a:pPr lvl="0" indent="-323850">
              <a:buClr>
                <a:schemeClr val="dk2"/>
              </a:buClr>
              <a:buSzPts val="1500"/>
              <a:buChar char="●"/>
            </a:pPr>
            <a:r>
              <a:rPr lang="en-US" sz="1600" dirty="0">
                <a:latin typeface="Calibri" panose="020F0502020204030204" pitchFamily="34" charset="0"/>
                <a:cs typeface="Calibri" panose="020F0502020204030204" pitchFamily="34" charset="0"/>
              </a:rPr>
              <a:t>Document and report any and all  changes to a client skin integrity  (redness, swelling, broken skin, bruising)</a:t>
            </a:r>
          </a:p>
          <a:p>
            <a:pPr lvl="0" indent="-323850">
              <a:buClr>
                <a:schemeClr val="dk2"/>
              </a:buClr>
              <a:buSzPts val="1500"/>
              <a:buChar char="●"/>
            </a:pPr>
            <a:r>
              <a:rPr lang="en-US" sz="1600" dirty="0">
                <a:latin typeface="Calibri" panose="020F0502020204030204" pitchFamily="34" charset="0"/>
                <a:cs typeface="Calibri" panose="020F0502020204030204" pitchFamily="34" charset="0"/>
              </a:rPr>
              <a:t>Early intervention for this is essential - Care plan needs to be modified to stop progression of skin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1"/>
          <p:cNvSpPr txBox="1">
            <a:spLocks noGrp="1"/>
          </p:cNvSpPr>
          <p:nvPr>
            <p:ph type="title"/>
          </p:nvPr>
        </p:nvSpPr>
        <p:spPr>
          <a:xfrm>
            <a:off x="914400" y="197918"/>
            <a:ext cx="7467600" cy="744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latin typeface="Calibri" panose="020F0502020204030204" pitchFamily="34" charset="0"/>
                <a:cs typeface="Calibri" panose="020F0502020204030204" pitchFamily="34" charset="0"/>
              </a:rPr>
              <a:t>A.1.8 Assists with elimination</a:t>
            </a:r>
            <a:endParaRPr sz="3000" dirty="0">
              <a:latin typeface="Calibri" panose="020F0502020204030204" pitchFamily="34" charset="0"/>
              <a:cs typeface="Calibri" panose="020F0502020204030204" pitchFamily="34" charset="0"/>
            </a:endParaRPr>
          </a:p>
        </p:txBody>
      </p:sp>
      <p:sp>
        <p:nvSpPr>
          <p:cNvPr id="244" name="Google Shape;244;p41"/>
          <p:cNvSpPr txBox="1">
            <a:spLocks noGrp="1"/>
          </p:cNvSpPr>
          <p:nvPr>
            <p:ph type="body" idx="1"/>
          </p:nvPr>
        </p:nvSpPr>
        <p:spPr>
          <a:xfrm>
            <a:off x="914400" y="942218"/>
            <a:ext cx="3657600" cy="4003363"/>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A.1.8.1 Uses strategies to support continence and independence regarding toileting (e.g., reminders to use bathroom)</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A.1.8.2 Assists with toileting and utilizing elimination devices (e.g., disposable undergarments, transferring onto devices, positioning on bedpan, providing urinal)</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A.1.8.3 Provides external and indwelling catheter care (e.g., perineal care, empty drainage bag)</a:t>
            </a:r>
            <a:endParaRPr sz="1600" dirty="0">
              <a:latin typeface="Calibri" panose="020F0502020204030204" pitchFamily="34" charset="0"/>
              <a:cs typeface="Calibri" panose="020F0502020204030204" pitchFamily="34" charset="0"/>
            </a:endParaRPr>
          </a:p>
        </p:txBody>
      </p:sp>
      <p:sp>
        <p:nvSpPr>
          <p:cNvPr id="245" name="Google Shape;245;p41"/>
          <p:cNvSpPr txBox="1">
            <a:spLocks noGrp="1"/>
          </p:cNvSpPr>
          <p:nvPr>
            <p:ph type="body" idx="2"/>
          </p:nvPr>
        </p:nvSpPr>
        <p:spPr>
          <a:xfrm>
            <a:off x="4572000" y="942218"/>
            <a:ext cx="3810000" cy="3748557"/>
          </a:xfrm>
          <a:prstGeom prst="rect">
            <a:avLst/>
          </a:prstGeom>
        </p:spPr>
        <p:txBody>
          <a:bodyPr spcFirstLastPara="1" wrap="square" lIns="0" tIns="0" rIns="0" bIns="0" anchor="t" anchorCtr="0">
            <a:noAutofit/>
          </a:bodyPr>
          <a:lstStyle/>
          <a:p>
            <a:pPr lvl="0" indent="-323850">
              <a:buClr>
                <a:schemeClr val="dk2"/>
              </a:buClr>
              <a:buSzPts val="1500"/>
              <a:buChar char="●"/>
            </a:pPr>
            <a:r>
              <a:rPr lang="en-US" sz="1600" dirty="0">
                <a:latin typeface="Calibri" panose="020F0502020204030204" pitchFamily="34" charset="0"/>
                <a:cs typeface="Calibri" panose="020F0502020204030204" pitchFamily="34" charset="0"/>
              </a:rPr>
              <a:t>Toileting q2 hours unless otherwise indicated</a:t>
            </a:r>
          </a:p>
          <a:p>
            <a:pPr lvl="0" indent="-323850">
              <a:buClr>
                <a:schemeClr val="dk2"/>
              </a:buClr>
              <a:buSzPts val="1500"/>
              <a:buChar char="●"/>
            </a:pPr>
            <a:r>
              <a:rPr lang="en-US" sz="1600" dirty="0">
                <a:latin typeface="Calibri" panose="020F0502020204030204" pitchFamily="34" charset="0"/>
                <a:cs typeface="Calibri" panose="020F0502020204030204" pitchFamily="34" charset="0"/>
              </a:rPr>
              <a:t>If total elimination care is required, ensure stool incontinence is  cleaned in a timely manner to prevent any skin breakdown</a:t>
            </a:r>
          </a:p>
          <a:p>
            <a:pPr lvl="0" indent="-323850">
              <a:spcBef>
                <a:spcPts val="0"/>
              </a:spcBef>
              <a:buClr>
                <a:schemeClr val="dk2"/>
              </a:buClr>
              <a:buSzPts val="1500"/>
              <a:buChar char="●"/>
            </a:pPr>
            <a:r>
              <a:rPr lang="en-US" sz="1600" dirty="0">
                <a:latin typeface="Calibri" panose="020F0502020204030204" pitchFamily="34" charset="0"/>
                <a:cs typeface="Calibri" panose="020F0502020204030204" pitchFamily="34" charset="0"/>
              </a:rPr>
              <a:t>If clients use disposable undergarments, still offer toileting to support continence </a:t>
            </a:r>
          </a:p>
          <a:p>
            <a:pPr lvl="0" indent="-323850">
              <a:spcBef>
                <a:spcPts val="0"/>
              </a:spcBef>
              <a:buClr>
                <a:schemeClr val="dk2"/>
              </a:buClr>
              <a:buSzPts val="1500"/>
              <a:buChar char="●"/>
            </a:pPr>
            <a:r>
              <a:rPr lang="en-US" sz="1600" dirty="0">
                <a:latin typeface="Calibri" panose="020F0502020204030204" pitchFamily="34" charset="0"/>
                <a:cs typeface="Calibri" panose="020F0502020204030204" pitchFamily="34" charset="0"/>
              </a:rPr>
              <a:t>Encourage use of bedside commode if mobilization is an issue </a:t>
            </a:r>
          </a:p>
          <a:p>
            <a:pPr lvl="0" indent="-323850">
              <a:spcBef>
                <a:spcPts val="0"/>
              </a:spcBef>
              <a:buClr>
                <a:schemeClr val="dk2"/>
              </a:buClr>
              <a:buSzPts val="1500"/>
              <a:buChar char="●"/>
            </a:pPr>
            <a:r>
              <a:rPr lang="en-US" sz="1600" dirty="0">
                <a:latin typeface="Calibri" panose="020F0502020204030204" pitchFamily="34" charset="0"/>
                <a:cs typeface="Calibri" panose="020F0502020204030204" pitchFamily="34" charset="0"/>
              </a:rPr>
              <a:t>Ensure elimination devices are in reach </a:t>
            </a:r>
          </a:p>
          <a:p>
            <a:pPr lvl="0" indent="-323850">
              <a:spcBef>
                <a:spcPts val="0"/>
              </a:spcBef>
              <a:buClr>
                <a:schemeClr val="dk2"/>
              </a:buClr>
              <a:buSzPts val="1500"/>
              <a:buChar char="●"/>
            </a:pPr>
            <a:r>
              <a:rPr lang="en-US" sz="1600" dirty="0">
                <a:latin typeface="Calibri" panose="020F0502020204030204" pitchFamily="34" charset="0"/>
                <a:cs typeface="Calibri" panose="020F0502020204030204" pitchFamily="34" charset="0"/>
              </a:rPr>
              <a:t>Perform catheter care daily at minimum and follow agency policies</a:t>
            </a:r>
          </a:p>
          <a:p>
            <a:pPr lvl="0" indent="-323850">
              <a:spcBef>
                <a:spcPts val="0"/>
              </a:spcBef>
              <a:buClr>
                <a:schemeClr val="dk2"/>
              </a:buClr>
              <a:buSzPts val="1500"/>
              <a:buChar char="●"/>
            </a:pPr>
            <a:r>
              <a:rPr lang="en-US" sz="1600" dirty="0">
                <a:latin typeface="Calibri" panose="020F0502020204030204" pitchFamily="34" charset="0"/>
                <a:cs typeface="Calibri" panose="020F0502020204030204" pitchFamily="34" charset="0"/>
              </a:rPr>
              <a:t>Record I&amp;O if indicated. Record all bowel movements </a:t>
            </a:r>
            <a:r>
              <a:rPr lang="en-US" sz="1600" b="1" dirty="0">
                <a:latin typeface="Calibri" panose="020F0502020204030204" pitchFamily="34" charset="0"/>
                <a:cs typeface="Calibri" panose="020F0502020204030204" pitchFamily="34" charset="0"/>
              </a:rPr>
              <a:t>always</a:t>
            </a:r>
            <a:endParaRPr lang="en-US" sz="1600" dirty="0">
              <a:latin typeface="Calibri" panose="020F0502020204030204" pitchFamily="34"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2"/>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latin typeface="Calibri" panose="020F0502020204030204" pitchFamily="34" charset="0"/>
                <a:cs typeface="Calibri" panose="020F0502020204030204" pitchFamily="34" charset="0"/>
              </a:rPr>
              <a:t>A.1.8 Assists with elimination</a:t>
            </a:r>
            <a:endParaRPr sz="3000" dirty="0">
              <a:latin typeface="Calibri" panose="020F0502020204030204" pitchFamily="34" charset="0"/>
              <a:cs typeface="Calibri" panose="020F0502020204030204" pitchFamily="34" charset="0"/>
            </a:endParaRPr>
          </a:p>
        </p:txBody>
      </p:sp>
      <p:sp>
        <p:nvSpPr>
          <p:cNvPr id="251" name="Google Shape;251;p42"/>
          <p:cNvSpPr txBox="1">
            <a:spLocks noGrp="1"/>
          </p:cNvSpPr>
          <p:nvPr>
            <p:ph type="body" idx="1"/>
          </p:nvPr>
        </p:nvSpPr>
        <p:spPr>
          <a:xfrm>
            <a:off x="914400" y="1425575"/>
            <a:ext cx="3657600" cy="304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A.1.8.4 Assists with the </a:t>
            </a:r>
            <a:r>
              <a:rPr lang="en" sz="1600" dirty="0">
                <a:solidFill>
                  <a:schemeClr val="tx1"/>
                </a:solidFill>
                <a:latin typeface="Calibri" panose="020F0502020204030204" pitchFamily="34" charset="0"/>
                <a:cs typeface="Calibri" panose="020F0502020204030204" pitchFamily="34" charset="0"/>
              </a:rPr>
              <a:t>emptying and changing of established ostomy </a:t>
            </a:r>
            <a:r>
              <a:rPr lang="en" sz="1600" dirty="0">
                <a:latin typeface="Calibri" panose="020F0502020204030204" pitchFamily="34" charset="0"/>
                <a:cs typeface="Calibri" panose="020F0502020204030204" pitchFamily="34" charset="0"/>
              </a:rPr>
              <a:t>bags/ureterostomy pouches </a:t>
            </a:r>
            <a:endParaRPr sz="1600" b="1" dirty="0">
              <a:solidFill>
                <a:srgbClr val="FF0000"/>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A.1.8.5 Observes, reports, and records changes in the client’s elimination pattern (e.g., constipation) and changes in appearance of urine and stool</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500" dirty="0"/>
          </a:p>
          <a:p>
            <a:pPr marL="0" lvl="0" indent="0" algn="l" rtl="0">
              <a:spcBef>
                <a:spcPts val="600"/>
              </a:spcBef>
              <a:spcAft>
                <a:spcPts val="0"/>
              </a:spcAft>
              <a:buNone/>
            </a:pPr>
            <a:endParaRPr sz="1500" dirty="0"/>
          </a:p>
        </p:txBody>
      </p:sp>
      <p:sp>
        <p:nvSpPr>
          <p:cNvPr id="252" name="Google Shape;252;p42"/>
          <p:cNvSpPr txBox="1">
            <a:spLocks noGrp="1"/>
          </p:cNvSpPr>
          <p:nvPr>
            <p:ph type="body" idx="2"/>
          </p:nvPr>
        </p:nvSpPr>
        <p:spPr>
          <a:xfrm>
            <a:off x="4572000" y="1425575"/>
            <a:ext cx="3810000" cy="3043200"/>
          </a:xfrm>
          <a:prstGeom prst="rect">
            <a:avLst/>
          </a:prstGeom>
        </p:spPr>
        <p:txBody>
          <a:bodyPr spcFirstLastPara="1" wrap="square" lIns="0" tIns="0" rIns="0" bIns="0" anchor="t" anchorCtr="0">
            <a:noAutofit/>
          </a:bodyPr>
          <a:lstStyle/>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Assist nurse/client when changing bag</a:t>
            </a:r>
            <a:endParaRPr sz="1600" dirty="0">
              <a:latin typeface="Calibri" panose="020F0502020204030204" pitchFamily="34" charset="0"/>
              <a:cs typeface="Calibri" panose="020F0502020204030204" pitchFamily="34" charset="0"/>
            </a:endParaRPr>
          </a:p>
          <a:p>
            <a:pPr marL="457200" lvl="0" indent="-323850" algn="l" rtl="0">
              <a:spcBef>
                <a:spcPts val="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Check frequently and empty bag when needed. </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Pay attention to changes in urine or stool, report to a supervisor and record as per facility</a:t>
            </a:r>
          </a:p>
          <a:p>
            <a:pPr lvl="0" indent="-323850">
              <a:buClr>
                <a:schemeClr val="dk2"/>
              </a:buClr>
              <a:buSzPts val="1500"/>
              <a:buChar char="●"/>
            </a:pPr>
            <a:r>
              <a:rPr lang="en-US" sz="1600" dirty="0">
                <a:latin typeface="Calibri" panose="020F0502020204030204" pitchFamily="34" charset="0"/>
                <a:cs typeface="Calibri" panose="020F0502020204030204" pitchFamily="34" charset="0"/>
              </a:rPr>
              <a:t>Document elimination status every shift</a:t>
            </a:r>
          </a:p>
          <a:p>
            <a:pPr lvl="0" indent="-323850">
              <a:buClr>
                <a:schemeClr val="dk2"/>
              </a:buClr>
              <a:buSzPts val="1500"/>
              <a:buChar char="●"/>
            </a:pPr>
            <a:r>
              <a:rPr lang="en-US" sz="1600" dirty="0">
                <a:latin typeface="Calibri" panose="020F0502020204030204" pitchFamily="34" charset="0"/>
                <a:cs typeface="Calibri" panose="020F0502020204030204" pitchFamily="34" charset="0"/>
              </a:rPr>
              <a:t>Document accurate stool elimination, consistency/type ( Bristol Stool Chart) </a:t>
            </a:r>
            <a:endParaRPr sz="1600" dirty="0">
              <a:latin typeface="Calibri" panose="020F0502020204030204" pitchFamily="34" charset="0"/>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6"/>
          <p:cNvSpPr txBox="1">
            <a:spLocks noGrp="1"/>
          </p:cNvSpPr>
          <p:nvPr>
            <p:ph type="title"/>
          </p:nvPr>
        </p:nvSpPr>
        <p:spPr>
          <a:xfrm>
            <a:off x="662500" y="438150"/>
            <a:ext cx="8264700" cy="744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latin typeface="Calibri" panose="020F0502020204030204" pitchFamily="34" charset="0"/>
                <a:cs typeface="Calibri" panose="020F0502020204030204" pitchFamily="34" charset="0"/>
              </a:rPr>
              <a:t>A.1.10 Provides assistance with </a:t>
            </a:r>
            <a:r>
              <a:rPr lang="en-US" sz="3000" dirty="0">
                <a:solidFill>
                  <a:srgbClr val="FF0000"/>
                </a:solidFill>
                <a:latin typeface="Calibri" panose="020F0502020204030204" pitchFamily="34" charset="0"/>
                <a:cs typeface="Calibri" panose="020F0502020204030204" pitchFamily="34" charset="0"/>
              </a:rPr>
              <a:t>I</a:t>
            </a:r>
            <a:r>
              <a:rPr lang="en" sz="3000" dirty="0">
                <a:latin typeface="Calibri" panose="020F0502020204030204" pitchFamily="34" charset="0"/>
                <a:cs typeface="Calibri" panose="020F0502020204030204" pitchFamily="34" charset="0"/>
              </a:rPr>
              <a:t>nstrumental </a:t>
            </a:r>
            <a:r>
              <a:rPr lang="en-US" sz="3000" dirty="0">
                <a:solidFill>
                  <a:srgbClr val="FF0000"/>
                </a:solidFill>
                <a:latin typeface="Calibri" panose="020F0502020204030204" pitchFamily="34" charset="0"/>
                <a:cs typeface="Calibri" panose="020F0502020204030204" pitchFamily="34" charset="0"/>
              </a:rPr>
              <a:t>A</a:t>
            </a:r>
            <a:r>
              <a:rPr lang="en" sz="3000" dirty="0">
                <a:latin typeface="Calibri" panose="020F0502020204030204" pitchFamily="34" charset="0"/>
                <a:cs typeface="Calibri" panose="020F0502020204030204" pitchFamily="34" charset="0"/>
              </a:rPr>
              <a:t>ctivities of </a:t>
            </a:r>
            <a:r>
              <a:rPr lang="en-US" sz="3000" dirty="0">
                <a:solidFill>
                  <a:srgbClr val="FF0000"/>
                </a:solidFill>
                <a:latin typeface="Calibri" panose="020F0502020204030204" pitchFamily="34" charset="0"/>
                <a:cs typeface="Calibri" panose="020F0502020204030204" pitchFamily="34" charset="0"/>
              </a:rPr>
              <a:t>D</a:t>
            </a:r>
            <a:r>
              <a:rPr lang="en" sz="3000" dirty="0">
                <a:latin typeface="Calibri" panose="020F0502020204030204" pitchFamily="34" charset="0"/>
                <a:cs typeface="Calibri" panose="020F0502020204030204" pitchFamily="34" charset="0"/>
              </a:rPr>
              <a:t>aily </a:t>
            </a:r>
            <a:r>
              <a:rPr lang="en-US" sz="3000" dirty="0">
                <a:solidFill>
                  <a:srgbClr val="FF0000"/>
                </a:solidFill>
                <a:latin typeface="Calibri" panose="020F0502020204030204" pitchFamily="34" charset="0"/>
                <a:cs typeface="Calibri" panose="020F0502020204030204" pitchFamily="34" charset="0"/>
              </a:rPr>
              <a:t>L</a:t>
            </a:r>
            <a:r>
              <a:rPr lang="en" sz="3000" dirty="0">
                <a:latin typeface="Calibri" panose="020F0502020204030204" pitchFamily="34" charset="0"/>
                <a:cs typeface="Calibri" panose="020F0502020204030204" pitchFamily="34" charset="0"/>
              </a:rPr>
              <a:t>iving </a:t>
            </a:r>
            <a:r>
              <a:rPr lang="en" sz="3000" u="sng" dirty="0">
                <a:latin typeface="Calibri" panose="020F0502020204030204" pitchFamily="34" charset="0"/>
                <a:cs typeface="Calibri" panose="020F0502020204030204" pitchFamily="34" charset="0"/>
              </a:rPr>
              <a:t>(IADL) </a:t>
            </a:r>
            <a:endParaRPr sz="3000" u="sng" dirty="0">
              <a:latin typeface="Calibri" panose="020F0502020204030204" pitchFamily="34" charset="0"/>
              <a:cs typeface="Calibri" panose="020F0502020204030204" pitchFamily="34" charset="0"/>
            </a:endParaRPr>
          </a:p>
        </p:txBody>
      </p:sp>
      <p:sp>
        <p:nvSpPr>
          <p:cNvPr id="280" name="Google Shape;280;p46"/>
          <p:cNvSpPr txBox="1">
            <a:spLocks noGrp="1"/>
          </p:cNvSpPr>
          <p:nvPr>
            <p:ph type="body" idx="1"/>
          </p:nvPr>
        </p:nvSpPr>
        <p:spPr>
          <a:xfrm>
            <a:off x="914400" y="1425575"/>
            <a:ext cx="3657600" cy="304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A.1.10.4 Assists with the use of communication devices (e.g., cell phone, braille reader)</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A.1.10.5 Observes, reports, and records changes in level of assistance required for IADLs</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500" dirty="0"/>
          </a:p>
          <a:p>
            <a:pPr marL="0" lvl="0" indent="0" algn="l" rtl="0">
              <a:spcBef>
                <a:spcPts val="600"/>
              </a:spcBef>
              <a:spcAft>
                <a:spcPts val="0"/>
              </a:spcAft>
              <a:buNone/>
            </a:pPr>
            <a:endParaRPr sz="1500" dirty="0"/>
          </a:p>
        </p:txBody>
      </p:sp>
      <p:sp>
        <p:nvSpPr>
          <p:cNvPr id="281" name="Google Shape;281;p46"/>
          <p:cNvSpPr txBox="1">
            <a:spLocks noGrp="1"/>
          </p:cNvSpPr>
          <p:nvPr>
            <p:ph type="body" idx="2"/>
          </p:nvPr>
        </p:nvSpPr>
        <p:spPr>
          <a:xfrm>
            <a:off x="4572000" y="1425575"/>
            <a:ext cx="3810000" cy="3043200"/>
          </a:xfrm>
          <a:prstGeom prst="rect">
            <a:avLst/>
          </a:prstGeom>
        </p:spPr>
        <p:txBody>
          <a:bodyPr spcFirstLastPara="1" wrap="square" lIns="0" tIns="0" rIns="0" bIns="0" anchor="t" anchorCtr="0">
            <a:noAutofit/>
          </a:bodyPr>
          <a:lstStyle/>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Use devices to communicate with family members</a:t>
            </a:r>
            <a:endParaRPr sz="1600" dirty="0">
              <a:latin typeface="Calibri" panose="020F0502020204030204" pitchFamily="34" charset="0"/>
              <a:cs typeface="Calibri" panose="020F0502020204030204" pitchFamily="34" charset="0"/>
            </a:endParaRPr>
          </a:p>
          <a:p>
            <a:pPr marL="457200" lvl="0" indent="-323850" algn="l" rtl="0">
              <a:spcBef>
                <a:spcPts val="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Make sure hearing aids are in client’s ears when in use</a:t>
            </a:r>
            <a:endParaRPr sz="1600" dirty="0">
              <a:latin typeface="Calibri" panose="020F0502020204030204" pitchFamily="34" charset="0"/>
              <a:cs typeface="Calibri" panose="020F0502020204030204" pitchFamily="34" charset="0"/>
            </a:endParaRPr>
          </a:p>
          <a:p>
            <a:pPr marL="457200" lvl="0" indent="-323850" algn="l" rtl="0">
              <a:spcBef>
                <a:spcPts val="0"/>
              </a:spcBef>
              <a:spcAft>
                <a:spcPts val="0"/>
              </a:spcAft>
              <a:buSzPts val="1500"/>
              <a:buChar char="●"/>
            </a:pPr>
            <a:r>
              <a:rPr lang="en" sz="1600" dirty="0">
                <a:latin typeface="Calibri" panose="020F0502020204030204" pitchFamily="34" charset="0"/>
                <a:cs typeface="Calibri" panose="020F0502020204030204" pitchFamily="34" charset="0"/>
              </a:rPr>
              <a:t>Hearing aids to be stored and labelled when not in use</a:t>
            </a:r>
            <a:endParaRPr sz="1600" dirty="0">
              <a:latin typeface="Calibri" panose="020F0502020204030204" pitchFamily="34" charset="0"/>
              <a:cs typeface="Calibri" panose="020F0502020204030204" pitchFamily="34" charset="0"/>
            </a:endParaRPr>
          </a:p>
          <a:p>
            <a:pPr marL="457200" lvl="0" indent="-323850" algn="l" rtl="0">
              <a:spcBef>
                <a:spcPts val="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Has there been a decline in the client’s independence with IADL?</a:t>
            </a:r>
            <a:endParaRPr sz="1600" dirty="0">
              <a:latin typeface="Calibri" panose="020F0502020204030204" pitchFamily="34" charset="0"/>
              <a:cs typeface="Calibri" panose="020F0502020204030204" pitchFamily="34" charset="0"/>
            </a:endParaRPr>
          </a:p>
          <a:p>
            <a:pPr marL="457200" lvl="0" indent="-323850" algn="l" rtl="0">
              <a:spcBef>
                <a:spcPts val="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Record/report to LPN/RN</a:t>
            </a:r>
            <a:endParaRPr sz="1600" dirty="0">
              <a:latin typeface="Calibri" panose="020F0502020204030204" pitchFamily="34" charset="0"/>
              <a:cs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7"/>
          <p:cNvSpPr txBox="1">
            <a:spLocks noGrp="1"/>
          </p:cNvSpPr>
          <p:nvPr>
            <p:ph type="title"/>
          </p:nvPr>
        </p:nvSpPr>
        <p:spPr>
          <a:xfrm>
            <a:off x="662500" y="438150"/>
            <a:ext cx="7793700" cy="744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latin typeface="Calibri" panose="020F0502020204030204" pitchFamily="34" charset="0"/>
                <a:cs typeface="Calibri" panose="020F0502020204030204" pitchFamily="34" charset="0"/>
              </a:rPr>
              <a:t>A.1.11 Provides condition-specific care</a:t>
            </a:r>
            <a:endParaRPr sz="3000" dirty="0">
              <a:latin typeface="Calibri" panose="020F0502020204030204" pitchFamily="34" charset="0"/>
              <a:cs typeface="Calibri" panose="020F0502020204030204" pitchFamily="34" charset="0"/>
            </a:endParaRPr>
          </a:p>
        </p:txBody>
      </p:sp>
      <p:sp>
        <p:nvSpPr>
          <p:cNvPr id="287" name="Google Shape;287;p47"/>
          <p:cNvSpPr txBox="1">
            <a:spLocks noGrp="1"/>
          </p:cNvSpPr>
          <p:nvPr>
            <p:ph type="body" idx="1"/>
          </p:nvPr>
        </p:nvSpPr>
        <p:spPr>
          <a:xfrm>
            <a:off x="296091" y="1182450"/>
            <a:ext cx="4275909" cy="3286325"/>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A.1.11.1 Assists clients living with common health challenges, developmental disorders, and disabilities</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A.1.11.2 Assists clients living with Alzheimer's Disease or Related Dementias (ADRD), or other cognitive impairments by observing, reporting, and recording behaviours related to delirium, dementia, and/or depression; using strategies to prevent and address responsive behaviours that are harmful to self or to others (e.g., de-escalation); reporting on the success of strategies used to deflect or redirect distressing behaviours</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500" dirty="0"/>
          </a:p>
        </p:txBody>
      </p:sp>
      <p:sp>
        <p:nvSpPr>
          <p:cNvPr id="288" name="Google Shape;288;p47"/>
          <p:cNvSpPr txBox="1">
            <a:spLocks noGrp="1"/>
          </p:cNvSpPr>
          <p:nvPr>
            <p:ph type="body" idx="2"/>
          </p:nvPr>
        </p:nvSpPr>
        <p:spPr>
          <a:xfrm>
            <a:off x="4572000" y="1095153"/>
            <a:ext cx="4348716" cy="3373622"/>
          </a:xfrm>
          <a:prstGeom prst="rect">
            <a:avLst/>
          </a:prstGeom>
        </p:spPr>
        <p:txBody>
          <a:bodyPr spcFirstLastPara="1" wrap="square" lIns="0" tIns="0" rIns="0" bIns="0" anchor="t" anchorCtr="0">
            <a:noAutofit/>
          </a:bodyPr>
          <a:lstStyle/>
          <a:p>
            <a:pPr marL="457200" lvl="0" indent="-323850" algn="l" rtl="0">
              <a:spcBef>
                <a:spcPts val="600"/>
              </a:spcBef>
              <a:spcAft>
                <a:spcPts val="0"/>
              </a:spcAft>
              <a:buClrTx/>
              <a:buSzPts val="1500"/>
              <a:buChar char="●"/>
            </a:pPr>
            <a:r>
              <a:rPr lang="en" sz="1600" dirty="0">
                <a:latin typeface="Calibri" panose="020F0502020204030204" pitchFamily="34" charset="0"/>
                <a:cs typeface="Calibri" panose="020F0502020204030204" pitchFamily="34" charset="0"/>
              </a:rPr>
              <a:t>Deliver client-centred care according to specific needs</a:t>
            </a:r>
            <a:endParaRPr sz="1600" dirty="0">
              <a:latin typeface="Calibri" panose="020F0502020204030204" pitchFamily="34" charset="0"/>
              <a:cs typeface="Calibri" panose="020F0502020204030204" pitchFamily="34" charset="0"/>
            </a:endParaRPr>
          </a:p>
          <a:p>
            <a:pPr marL="457200" lvl="0" indent="-323850" algn="l" rtl="0">
              <a:spcBef>
                <a:spcPts val="0"/>
              </a:spcBef>
              <a:spcAft>
                <a:spcPts val="0"/>
              </a:spcAft>
              <a:buClrTx/>
              <a:buSzPts val="1500"/>
              <a:buChar char="●"/>
            </a:pPr>
            <a:r>
              <a:rPr lang="en" sz="1600" dirty="0">
                <a:latin typeface="Calibri" panose="020F0502020204030204" pitchFamily="34" charset="0"/>
                <a:cs typeface="Calibri" panose="020F0502020204030204" pitchFamily="34" charset="0"/>
              </a:rPr>
              <a:t>Adhere to client’s care plan</a:t>
            </a:r>
            <a:endParaRPr sz="1600" dirty="0">
              <a:latin typeface="Calibri" panose="020F0502020204030204" pitchFamily="34" charset="0"/>
              <a:cs typeface="Calibri" panose="020F0502020204030204" pitchFamily="34" charset="0"/>
            </a:endParaRPr>
          </a:p>
          <a:p>
            <a:pPr marL="457200" lvl="0" indent="-323850" algn="l" rtl="0">
              <a:spcBef>
                <a:spcPts val="0"/>
              </a:spcBef>
              <a:spcAft>
                <a:spcPts val="0"/>
              </a:spcAft>
              <a:buClrTx/>
              <a:buSzPts val="1500"/>
              <a:buChar char="●"/>
            </a:pPr>
            <a:r>
              <a:rPr lang="en" sz="1600" dirty="0">
                <a:latin typeface="Calibri" panose="020F0502020204030204" pitchFamily="34" charset="0"/>
                <a:cs typeface="Calibri" panose="020F0502020204030204" pitchFamily="34" charset="0"/>
              </a:rPr>
              <a:t>Utilize gentle persuasive approach (GPA), recognize differences in client behaviour and document appropriately </a:t>
            </a:r>
          </a:p>
          <a:p>
            <a:pPr marL="133350" lvl="0" indent="0" algn="l" rtl="0">
              <a:spcBef>
                <a:spcPts val="0"/>
              </a:spcBef>
              <a:spcAft>
                <a:spcPts val="0"/>
              </a:spcAft>
              <a:buClrTx/>
              <a:buSzPts val="1500"/>
            </a:pPr>
            <a:endParaRPr sz="1600" dirty="0">
              <a:latin typeface="Calibri" panose="020F0502020204030204" pitchFamily="34" charset="0"/>
              <a:cs typeface="Calibri" panose="020F0502020204030204" pitchFamily="34" charset="0"/>
            </a:endParaRPr>
          </a:p>
          <a:p>
            <a:pPr marL="457200" lvl="0" indent="-323850" algn="l" rtl="0">
              <a:spcBef>
                <a:spcPts val="0"/>
              </a:spcBef>
              <a:spcAft>
                <a:spcPts val="0"/>
              </a:spcAft>
              <a:buClrTx/>
              <a:buSzPts val="1500"/>
              <a:buChar char="●"/>
            </a:pPr>
            <a:r>
              <a:rPr lang="en" sz="1600" dirty="0">
                <a:latin typeface="Calibri" panose="020F0502020204030204" pitchFamily="34" charset="0"/>
                <a:cs typeface="Calibri" panose="020F0502020204030204" pitchFamily="34" charset="0"/>
              </a:rPr>
              <a:t>Important to be aware of client’s current state and how it influences care</a:t>
            </a:r>
          </a:p>
          <a:p>
            <a:pPr indent="-323850">
              <a:spcBef>
                <a:spcPts val="0"/>
              </a:spcBef>
              <a:buClrTx/>
              <a:buSzPts val="1500"/>
              <a:buFont typeface="Trebuchet MS"/>
              <a:buChar char="●"/>
            </a:pPr>
            <a:r>
              <a:rPr lang="en-US" sz="1600" dirty="0">
                <a:latin typeface="Calibri" panose="020F0502020204030204" pitchFamily="34" charset="0"/>
                <a:cs typeface="Calibri" panose="020F0502020204030204" pitchFamily="34" charset="0"/>
              </a:rPr>
              <a:t>Ensure client’s health status is communicated every shift and received by oncoming staff.</a:t>
            </a:r>
          </a:p>
          <a:p>
            <a:pPr marL="457200" lvl="0" indent="-323850" algn="l" rtl="0">
              <a:spcBef>
                <a:spcPts val="0"/>
              </a:spcBef>
              <a:spcAft>
                <a:spcPts val="0"/>
              </a:spcAft>
              <a:buClrTx/>
              <a:buSzPts val="1500"/>
              <a:buChar char="●"/>
            </a:pPr>
            <a:r>
              <a:rPr lang="en" sz="1600" dirty="0">
                <a:latin typeface="Calibri" panose="020F0502020204030204" pitchFamily="34" charset="0"/>
                <a:cs typeface="Calibri" panose="020F0502020204030204" pitchFamily="34" charset="0"/>
              </a:rPr>
              <a:t>Always report any and all changes to LPN/RN </a:t>
            </a:r>
            <a:endParaRPr sz="1600" dirty="0">
              <a:latin typeface="Calibri" panose="020F0502020204030204" pitchFamily="34" charset="0"/>
              <a:cs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8"/>
          <p:cNvSpPr txBox="1">
            <a:spLocks noGrp="1"/>
          </p:cNvSpPr>
          <p:nvPr>
            <p:ph type="title"/>
          </p:nvPr>
        </p:nvSpPr>
        <p:spPr>
          <a:xfrm>
            <a:off x="648586" y="333175"/>
            <a:ext cx="8164214" cy="744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latin typeface="Calibri" panose="020F0502020204030204" pitchFamily="34" charset="0"/>
                <a:cs typeface="Calibri" panose="020F0502020204030204" pitchFamily="34" charset="0"/>
              </a:rPr>
              <a:t>A.1.11 Provides condition-specific care cont.</a:t>
            </a:r>
            <a:endParaRPr sz="3000" dirty="0">
              <a:latin typeface="Calibri" panose="020F0502020204030204" pitchFamily="34" charset="0"/>
              <a:cs typeface="Calibri" panose="020F0502020204030204" pitchFamily="34" charset="0"/>
            </a:endParaRPr>
          </a:p>
        </p:txBody>
      </p:sp>
      <p:sp>
        <p:nvSpPr>
          <p:cNvPr id="294" name="Google Shape;294;p48"/>
          <p:cNvSpPr txBox="1">
            <a:spLocks noGrp="1"/>
          </p:cNvSpPr>
          <p:nvPr>
            <p:ph type="body" idx="1"/>
          </p:nvPr>
        </p:nvSpPr>
        <p:spPr>
          <a:xfrm>
            <a:off x="331200" y="1077475"/>
            <a:ext cx="4240800" cy="3391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A.1.11.3 Assists clients living with mental health and/or substance use challenges by observing, reporting, and recording behaviors related to mental health challenges and threats to the well-being of the client, their </a:t>
            </a:r>
            <a:r>
              <a:rPr lang="en-US" sz="1600" dirty="0">
                <a:latin typeface="Calibri" panose="020F0502020204030204" pitchFamily="34" charset="0"/>
                <a:cs typeface="Calibri" panose="020F0502020204030204" pitchFamily="34" charset="0"/>
              </a:rPr>
              <a:t>partners in care</a:t>
            </a:r>
            <a:r>
              <a:rPr lang="en" sz="1600" dirty="0">
                <a:latin typeface="Calibri" panose="020F0502020204030204" pitchFamily="34" charset="0"/>
                <a:cs typeface="Calibri" panose="020F0502020204030204" pitchFamily="34" charset="0"/>
              </a:rPr>
              <a:t>, and healthcare team members; recognizing, reporting, and recording behaviours related to substance use disorders</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A.1.11.4 Assists clients with activities of daily living who have medical treatments by observing, reporting, and recording potential issues (e.g., pulling out nasal prongs)</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500" dirty="0"/>
          </a:p>
        </p:txBody>
      </p:sp>
      <p:sp>
        <p:nvSpPr>
          <p:cNvPr id="295" name="Google Shape;295;p48"/>
          <p:cNvSpPr txBox="1">
            <a:spLocks noGrp="1"/>
          </p:cNvSpPr>
          <p:nvPr>
            <p:ph type="body" idx="2"/>
          </p:nvPr>
        </p:nvSpPr>
        <p:spPr>
          <a:xfrm>
            <a:off x="4572000" y="978195"/>
            <a:ext cx="3810000" cy="3934280"/>
          </a:xfrm>
          <a:prstGeom prst="rect">
            <a:avLst/>
          </a:prstGeom>
        </p:spPr>
        <p:txBody>
          <a:bodyPr spcFirstLastPara="1" wrap="square" lIns="0" tIns="0" rIns="0" bIns="0" anchor="t" anchorCtr="0">
            <a:noAutofit/>
          </a:bodyPr>
          <a:lstStyle/>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Mental health challenges exist in all healthcare settings -  not specific to the mental health field. Important to address these needs in all healthcare settings </a:t>
            </a:r>
          </a:p>
          <a:p>
            <a:pPr indent="-323850">
              <a:buClr>
                <a:schemeClr val="dk2"/>
              </a:buClr>
              <a:buSzPts val="1500"/>
              <a:buFont typeface="Trebuchet MS"/>
              <a:buChar char="●"/>
            </a:pPr>
            <a:r>
              <a:rPr lang="en-US" sz="1600" dirty="0">
                <a:latin typeface="Calibri" panose="020F0502020204030204" pitchFamily="34" charset="0"/>
                <a:cs typeface="Calibri" panose="020F0502020204030204" pitchFamily="34" charset="0"/>
              </a:rPr>
              <a:t>Ensure client and staff safety are always considered</a:t>
            </a:r>
          </a:p>
          <a:p>
            <a:pPr marL="45720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Reporting and documenting helps guide care plan and informs other staff of potential issues with clients or families</a:t>
            </a:r>
            <a:endParaRPr sz="1600" dirty="0">
              <a:latin typeface="Calibri" panose="020F0502020204030204" pitchFamily="34" charset="0"/>
              <a:cs typeface="Calibri" panose="020F0502020204030204" pitchFamily="34" charset="0"/>
            </a:endParaRPr>
          </a:p>
          <a:p>
            <a:pPr marL="45720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457200" lvl="0" indent="-323850" algn="l" rtl="0">
              <a:spcBef>
                <a:spcPts val="600"/>
              </a:spcBef>
              <a:spcAft>
                <a:spcPts val="0"/>
              </a:spcAft>
              <a:buClrTx/>
              <a:buSzPts val="1500"/>
              <a:buChar char="●"/>
            </a:pPr>
            <a:r>
              <a:rPr lang="en" sz="1600" dirty="0">
                <a:solidFill>
                  <a:schemeClr val="tx1"/>
                </a:solidFill>
                <a:latin typeface="Calibri" panose="020F0502020204030204" pitchFamily="34" charset="0"/>
                <a:cs typeface="Calibri" panose="020F0502020204030204" pitchFamily="34" charset="0"/>
              </a:rPr>
              <a:t>He</a:t>
            </a:r>
            <a:r>
              <a:rPr lang="en" sz="1600" dirty="0">
                <a:latin typeface="Calibri" panose="020F0502020204030204" pitchFamily="34" charset="0"/>
                <a:cs typeface="Calibri" panose="020F0502020204030204" pitchFamily="34" charset="0"/>
              </a:rPr>
              <a:t>alth PEI has a </a:t>
            </a:r>
            <a:r>
              <a:rPr lang="en-US" sz="1600" dirty="0">
                <a:latin typeface="Calibri" panose="020F0502020204030204" pitchFamily="34" charset="0"/>
                <a:cs typeface="Calibri" panose="020F0502020204030204" pitchFamily="34" charset="0"/>
              </a:rPr>
              <a:t>L</a:t>
            </a:r>
            <a:r>
              <a:rPr lang="en" sz="1600" dirty="0">
                <a:latin typeface="Calibri" panose="020F0502020204030204" pitchFamily="34" charset="0"/>
                <a:cs typeface="Calibri" panose="020F0502020204030204" pitchFamily="34" charset="0"/>
              </a:rPr>
              <a:t>east Restraint Policy</a:t>
            </a:r>
            <a:endParaRPr sz="1600" dirty="0">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body" idx="1"/>
          </p:nvPr>
        </p:nvSpPr>
        <p:spPr>
          <a:xfrm>
            <a:off x="1421400" y="1333500"/>
            <a:ext cx="6552600" cy="3044700"/>
          </a:xfrm>
          <a:prstGeom prst="rect">
            <a:avLst/>
          </a:prstGeom>
          <a:noFill/>
          <a:ln>
            <a:noFill/>
          </a:ln>
        </p:spPr>
        <p:txBody>
          <a:bodyPr spcFirstLastPara="1" wrap="square" lIns="0" tIns="0" rIns="0" bIns="0" anchor="t" anchorCtr="0">
            <a:noAutofit/>
          </a:bodyPr>
          <a:lstStyle/>
          <a:p>
            <a:pPr marL="0" lvl="0" indent="0" algn="ctr" rtl="0">
              <a:spcBef>
                <a:spcPts val="600"/>
              </a:spcBef>
              <a:spcAft>
                <a:spcPts val="0"/>
              </a:spcAft>
              <a:buClr>
                <a:srgbClr val="5A6F73"/>
              </a:buClr>
              <a:buSzPts val="4000"/>
              <a:buFont typeface="Lato Light"/>
              <a:buNone/>
            </a:pPr>
            <a:r>
              <a:rPr lang="en" sz="2800" b="1" i="0" dirty="0">
                <a:solidFill>
                  <a:schemeClr val="dk2"/>
                </a:solidFill>
                <a:latin typeface="Calibri" panose="020F0502020204030204" pitchFamily="34" charset="0"/>
                <a:cs typeface="Calibri" panose="020F0502020204030204" pitchFamily="34" charset="0"/>
              </a:rPr>
              <a:t>National Occupational Standards for Personal Care Providers</a:t>
            </a:r>
            <a:endParaRPr sz="2800" dirty="0">
              <a:latin typeface="Calibri" panose="020F0502020204030204" pitchFamily="34" charset="0"/>
              <a:cs typeface="Calibri" panose="020F0502020204030204" pitchFamily="34" charset="0"/>
            </a:endParaRPr>
          </a:p>
          <a:p>
            <a:pPr marL="0" lvl="0" indent="0" algn="ctr" rtl="0">
              <a:spcBef>
                <a:spcPts val="600"/>
              </a:spcBef>
              <a:spcAft>
                <a:spcPts val="0"/>
              </a:spcAft>
              <a:buClr>
                <a:srgbClr val="5A6F73"/>
              </a:buClr>
              <a:buSzPts val="3200"/>
              <a:buFont typeface="Lato Light"/>
              <a:buNone/>
            </a:pPr>
            <a:r>
              <a:rPr lang="en" sz="2800" i="0" dirty="0">
                <a:solidFill>
                  <a:schemeClr val="tx1"/>
                </a:solidFill>
                <a:latin typeface="Calibri" panose="020F0502020204030204" pitchFamily="34" charset="0"/>
                <a:cs typeface="Calibri" panose="020F0502020204030204" pitchFamily="34" charset="0"/>
              </a:rPr>
              <a:t>College and Institutes Canada (CiCan) established a </a:t>
            </a:r>
            <a:r>
              <a:rPr lang="en" sz="2800" dirty="0">
                <a:solidFill>
                  <a:schemeClr val="tx1"/>
                </a:solidFill>
                <a:latin typeface="Calibri" panose="020F0502020204030204" pitchFamily="34" charset="0"/>
                <a:cs typeface="Calibri" panose="020F0502020204030204" pitchFamily="34" charset="0"/>
              </a:rPr>
              <a:t>National Occupational Standard for Personal Care Providers in October, 2022</a:t>
            </a:r>
            <a:r>
              <a:rPr lang="en" sz="2800" i="0" dirty="0">
                <a:solidFill>
                  <a:schemeClr val="tx1"/>
                </a:solidFill>
                <a:latin typeface="Calibri" panose="020F0502020204030204" pitchFamily="34" charset="0"/>
                <a:ea typeface="Trebuchet MS"/>
                <a:cs typeface="Calibri" panose="020F0502020204030204" pitchFamily="34" charset="0"/>
                <a:sym typeface="Trebuchet MS"/>
              </a:rPr>
              <a:t> </a:t>
            </a:r>
            <a:endParaRPr sz="2800" dirty="0">
              <a:solidFill>
                <a:schemeClr val="tx1"/>
              </a:solidFill>
              <a:latin typeface="Calibri" panose="020F0502020204030204" pitchFamily="34" charset="0"/>
              <a:cs typeface="Calibri" panose="020F0502020204030204" pitchFamily="34" charset="0"/>
            </a:endParaRPr>
          </a:p>
        </p:txBody>
      </p:sp>
    </p:spTree>
  </p:cSld>
  <p:clrMapOvr>
    <a:masterClrMapping/>
  </p:clrMapOvr>
  <p:transition spd="med">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9"/>
          <p:cNvSpPr txBox="1">
            <a:spLocks noGrp="1"/>
          </p:cNvSpPr>
          <p:nvPr>
            <p:ph type="title"/>
          </p:nvPr>
        </p:nvSpPr>
        <p:spPr>
          <a:xfrm>
            <a:off x="662500" y="438150"/>
            <a:ext cx="7793700" cy="744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latin typeface="Calibri" panose="020F0502020204030204" pitchFamily="34" charset="0"/>
                <a:cs typeface="Calibri" panose="020F0502020204030204" pitchFamily="34" charset="0"/>
              </a:rPr>
              <a:t>A.1.12 Provides palliative, end-of-life (EOL), and postmortem care</a:t>
            </a:r>
            <a:endParaRPr sz="3000" dirty="0">
              <a:latin typeface="Calibri" panose="020F0502020204030204" pitchFamily="34" charset="0"/>
              <a:cs typeface="Calibri" panose="020F0502020204030204" pitchFamily="34" charset="0"/>
            </a:endParaRPr>
          </a:p>
        </p:txBody>
      </p:sp>
      <p:sp>
        <p:nvSpPr>
          <p:cNvPr id="301" name="Google Shape;301;p49"/>
          <p:cNvSpPr txBox="1">
            <a:spLocks noGrp="1"/>
          </p:cNvSpPr>
          <p:nvPr>
            <p:ph type="body" idx="1"/>
          </p:nvPr>
        </p:nvSpPr>
        <p:spPr>
          <a:xfrm>
            <a:off x="914400" y="1425575"/>
            <a:ext cx="3657600" cy="3286324"/>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A.1.12.1 Observes, reports, and records changes in condition</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A.1.12.2 Supports clients with their end-of-life wishes and directives (e.g., refusing medical interventions)</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A.1.12.3 Provides holistic palliative and end-of-life care, focusing on comfort, and quality of life</a:t>
            </a:r>
            <a:endParaRPr sz="1600" dirty="0">
              <a:latin typeface="Calibri" panose="020F0502020204030204" pitchFamily="34" charset="0"/>
              <a:cs typeface="Calibri" panose="020F0502020204030204" pitchFamily="34" charset="0"/>
            </a:endParaRPr>
          </a:p>
        </p:txBody>
      </p:sp>
      <p:sp>
        <p:nvSpPr>
          <p:cNvPr id="302" name="Google Shape;302;p49"/>
          <p:cNvSpPr txBox="1">
            <a:spLocks noGrp="1"/>
          </p:cNvSpPr>
          <p:nvPr>
            <p:ph type="body" idx="2"/>
          </p:nvPr>
        </p:nvSpPr>
        <p:spPr>
          <a:xfrm>
            <a:off x="4572000" y="1425574"/>
            <a:ext cx="3810000" cy="3286325"/>
          </a:xfrm>
          <a:prstGeom prst="rect">
            <a:avLst/>
          </a:prstGeom>
        </p:spPr>
        <p:txBody>
          <a:bodyPr spcFirstLastPara="1" wrap="square" lIns="0" tIns="0" rIns="0" bIns="0" anchor="t" anchorCtr="0">
            <a:noAutofit/>
          </a:bodyPr>
          <a:lstStyle/>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Helps to guide plan of care for clients </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Advocate for the client and their wishes for </a:t>
            </a:r>
            <a:r>
              <a:rPr lang="en-US" sz="1600" dirty="0">
                <a:latin typeface="Calibri" panose="020F0502020204030204" pitchFamily="34" charset="0"/>
                <a:cs typeface="Calibri" panose="020F0502020204030204" pitchFamily="34" charset="0"/>
              </a:rPr>
              <a:t>end-of-life</a:t>
            </a:r>
            <a:r>
              <a:rPr lang="en" sz="1600" dirty="0">
                <a:latin typeface="Calibri" panose="020F0502020204030204" pitchFamily="34" charset="0"/>
                <a:cs typeface="Calibri" panose="020F0502020204030204" pitchFamily="34" charset="0"/>
              </a:rPr>
              <a:t> care </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Ensuring the client is cared for with a focus on comfort </a:t>
            </a:r>
            <a:r>
              <a:rPr lang="en-US" sz="1600" dirty="0">
                <a:latin typeface="Calibri" panose="020F0502020204030204" pitchFamily="34" charset="0"/>
                <a:cs typeface="Calibri" panose="020F0502020204030204" pitchFamily="34" charset="0"/>
              </a:rPr>
              <a:t>and report any changes in client's comfort, pain level to RN/LPN</a:t>
            </a:r>
            <a:endParaRPr sz="1600" dirty="0">
              <a:latin typeface="Calibri" panose="020F0502020204030204" pitchFamily="34" charset="0"/>
              <a:cs typeface="Calibri" panose="020F0502020204030204" pitchFamily="34" charset="0"/>
            </a:endParaRPr>
          </a:p>
          <a:p>
            <a:pPr marL="457200" lvl="0" indent="0" algn="l" rtl="0">
              <a:spcBef>
                <a:spcPts val="600"/>
              </a:spcBef>
              <a:spcAft>
                <a:spcPts val="0"/>
              </a:spcAft>
              <a:buNone/>
            </a:pPr>
            <a:endParaRPr sz="1500" dirty="0"/>
          </a:p>
          <a:p>
            <a:pPr marL="0" lvl="0" indent="0" algn="l" rtl="0">
              <a:spcBef>
                <a:spcPts val="600"/>
              </a:spcBef>
              <a:spcAft>
                <a:spcPts val="0"/>
              </a:spcAft>
              <a:buNone/>
            </a:pPr>
            <a:endParaRPr sz="15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0"/>
          <p:cNvSpPr txBox="1">
            <a:spLocks noGrp="1"/>
          </p:cNvSpPr>
          <p:nvPr>
            <p:ph type="title"/>
          </p:nvPr>
        </p:nvSpPr>
        <p:spPr>
          <a:xfrm>
            <a:off x="662500" y="438150"/>
            <a:ext cx="7793700" cy="744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latin typeface="Calibri" panose="020F0502020204030204" pitchFamily="34" charset="0"/>
                <a:cs typeface="Calibri" panose="020F0502020204030204" pitchFamily="34" charset="0"/>
              </a:rPr>
              <a:t>A.1.12 Provides palliative, end-of-life (EOL), and postmortem care cont.</a:t>
            </a:r>
            <a:endParaRPr sz="3000" dirty="0">
              <a:latin typeface="Calibri" panose="020F0502020204030204" pitchFamily="34" charset="0"/>
              <a:cs typeface="Calibri" panose="020F0502020204030204" pitchFamily="34" charset="0"/>
            </a:endParaRPr>
          </a:p>
        </p:txBody>
      </p:sp>
      <p:sp>
        <p:nvSpPr>
          <p:cNvPr id="308" name="Google Shape;308;p50"/>
          <p:cNvSpPr txBox="1">
            <a:spLocks noGrp="1"/>
          </p:cNvSpPr>
          <p:nvPr>
            <p:ph type="body" idx="1"/>
          </p:nvPr>
        </p:nvSpPr>
        <p:spPr>
          <a:xfrm>
            <a:off x="914400" y="1425575"/>
            <a:ext cx="3657600" cy="304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A.1.12.4 Assists healthcare team members with post-mortem care (e.g., positioning)</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A.1.12.5 Provides support and demonstrates empathy during palliative and end-of life care through to death and bereavement</a:t>
            </a:r>
            <a:endParaRPr sz="1600" dirty="0">
              <a:latin typeface="Calibri" panose="020F0502020204030204" pitchFamily="34" charset="0"/>
              <a:cs typeface="Calibri" panose="020F0502020204030204" pitchFamily="34" charset="0"/>
            </a:endParaRPr>
          </a:p>
        </p:txBody>
      </p:sp>
      <p:sp>
        <p:nvSpPr>
          <p:cNvPr id="309" name="Google Shape;309;p50"/>
          <p:cNvSpPr txBox="1">
            <a:spLocks noGrp="1"/>
          </p:cNvSpPr>
          <p:nvPr>
            <p:ph type="body" idx="2"/>
          </p:nvPr>
        </p:nvSpPr>
        <p:spPr>
          <a:xfrm>
            <a:off x="4572000" y="1425575"/>
            <a:ext cx="4008474" cy="3043200"/>
          </a:xfrm>
          <a:prstGeom prst="rect">
            <a:avLst/>
          </a:prstGeom>
        </p:spPr>
        <p:txBody>
          <a:bodyPr spcFirstLastPara="1" wrap="square" lIns="0" tIns="0" rIns="0" bIns="0" anchor="t" anchorCtr="0">
            <a:noAutofit/>
          </a:bodyPr>
          <a:lstStyle/>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Post-mortem care is important part of dignity of client after passing. This includes washing, positioning with eyes gently closed, and maintaining and providing dignity. </a:t>
            </a:r>
            <a:endParaRPr sz="1600" dirty="0">
              <a:latin typeface="Calibri" panose="020F0502020204030204" pitchFamily="34" charset="0"/>
              <a:cs typeface="Calibri" panose="020F0502020204030204" pitchFamily="34" charset="0"/>
            </a:endParaRPr>
          </a:p>
          <a:p>
            <a:pPr marL="457200" lvl="0" indent="-323850" algn="l" rtl="0">
              <a:spcBef>
                <a:spcPts val="0"/>
              </a:spcBef>
              <a:spcAft>
                <a:spcPts val="0"/>
              </a:spcAft>
              <a:buClrTx/>
              <a:buSzPts val="1500"/>
              <a:buChar char="●"/>
            </a:pPr>
            <a:r>
              <a:rPr lang="en" sz="1600" dirty="0">
                <a:latin typeface="Calibri" panose="020F0502020204030204" pitchFamily="34" charset="0"/>
                <a:cs typeface="Calibri" panose="020F0502020204030204" pitchFamily="34" charset="0"/>
              </a:rPr>
              <a:t>Assist LPN/RN with postmortem care</a:t>
            </a:r>
          </a:p>
          <a:p>
            <a:pPr indent="-323850">
              <a:spcBef>
                <a:spcPts val="0"/>
              </a:spcBef>
              <a:buClrTx/>
              <a:buSzPts val="1500"/>
              <a:buFont typeface="Trebuchet MS"/>
              <a:buChar char="●"/>
            </a:pPr>
            <a:r>
              <a:rPr lang="en-US" sz="1600" dirty="0">
                <a:solidFill>
                  <a:schemeClr val="tx1"/>
                </a:solidFill>
                <a:latin typeface="Calibri" panose="020F0502020204030204" pitchFamily="34" charset="0"/>
                <a:cs typeface="Calibri" panose="020F0502020204030204" pitchFamily="34" charset="0"/>
              </a:rPr>
              <a:t>Ensure Health PEI polices are adhered to for post-mortem care. – e.g. autopsy           (Health PEI Policy)  needed or not needed</a:t>
            </a:r>
          </a:p>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Empathize with client and partners in care</a:t>
            </a:r>
            <a:endParaRPr sz="1600" dirty="0">
              <a:latin typeface="Calibri" panose="020F0502020204030204" pitchFamily="34" charset="0"/>
              <a:cs typeface="Calibri" panose="020F0502020204030204" pitchFamily="34" charset="0"/>
            </a:endParaRPr>
          </a:p>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Offer holistic care and support when needed at end of life </a:t>
            </a:r>
            <a:endParaRPr sz="1600" dirty="0">
              <a:latin typeface="Calibri" panose="020F0502020204030204" pitchFamily="34" charset="0"/>
              <a:cs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3"/>
        <p:cNvGrpSpPr/>
        <p:nvPr/>
      </p:nvGrpSpPr>
      <p:grpSpPr>
        <a:xfrm>
          <a:off x="0" y="0"/>
          <a:ext cx="0" cy="0"/>
          <a:chOff x="0" y="0"/>
          <a:chExt cx="0" cy="0"/>
        </a:xfrm>
      </p:grpSpPr>
      <p:grpSp>
        <p:nvGrpSpPr>
          <p:cNvPr id="327" name="Group 326">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328" name="Straight Connector 327">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9" name="Straight Connector 328">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30"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1"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2" name="Isosceles Triangle 331">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3"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4"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5"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6" name="Isosceles Triangle 335">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7" name="Isosceles Triangle 336">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323" name="Picture 322">
            <a:extLst>
              <a:ext uri="{FF2B5EF4-FFF2-40B4-BE49-F238E27FC236}">
                <a16:creationId xmlns:a16="http://schemas.microsoft.com/office/drawing/2014/main" id="{3952328B-427D-3609-4C35-455E6CDBB864}"/>
              </a:ext>
            </a:extLst>
          </p:cNvPr>
          <p:cNvPicPr>
            <a:picLocks noChangeAspect="1"/>
          </p:cNvPicPr>
          <p:nvPr/>
        </p:nvPicPr>
        <p:blipFill rotWithShape="1">
          <a:blip r:embed="rId3">
            <a:duotone>
              <a:prstClr val="black"/>
              <a:prstClr val="white"/>
            </a:duotone>
          </a:blip>
          <a:srcRect l="17738" r="14267"/>
          <a:stretch/>
        </p:blipFill>
        <p:spPr>
          <a:xfrm>
            <a:off x="3842657" y="10"/>
            <a:ext cx="5298961" cy="5143490"/>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321" name="Title 1">
            <a:extLst>
              <a:ext uri="{FF2B5EF4-FFF2-40B4-BE49-F238E27FC236}">
                <a16:creationId xmlns:a16="http://schemas.microsoft.com/office/drawing/2014/main" id="{9FB6C9AC-5C5A-CF8B-8F26-531491A18CB6}"/>
              </a:ext>
            </a:extLst>
          </p:cNvPr>
          <p:cNvSpPr>
            <a:spLocks noGrp="1"/>
          </p:cNvSpPr>
          <p:nvPr>
            <p:ph type="title"/>
          </p:nvPr>
        </p:nvSpPr>
        <p:spPr>
          <a:xfrm>
            <a:off x="501649" y="178319"/>
            <a:ext cx="3842636" cy="822676"/>
          </a:xfrm>
        </p:spPr>
        <p:txBody>
          <a:bodyPr vert="horz" lIns="91440" tIns="45720" rIns="91440" bIns="45720" rtlCol="0" anchor="b">
            <a:normAutofit fontScale="90000"/>
          </a:bodyPr>
          <a:lstStyle/>
          <a:p>
            <a:pPr algn="ctr" defTabSz="457200"/>
            <a:r>
              <a:rPr lang="en-US" b="1" dirty="0">
                <a:solidFill>
                  <a:schemeClr val="accent2"/>
                </a:solidFill>
              </a:rPr>
              <a:t>Technical Competency (2) </a:t>
            </a:r>
          </a:p>
        </p:txBody>
      </p:sp>
      <p:sp>
        <p:nvSpPr>
          <p:cNvPr id="314" name="Google Shape;314;p51"/>
          <p:cNvSpPr txBox="1">
            <a:spLocks noGrp="1"/>
          </p:cNvSpPr>
          <p:nvPr>
            <p:ph type="body" idx="1"/>
          </p:nvPr>
        </p:nvSpPr>
        <p:spPr>
          <a:xfrm>
            <a:off x="393406" y="1179304"/>
            <a:ext cx="4518836" cy="3248620"/>
          </a:xfrm>
        </p:spPr>
        <p:txBody>
          <a:bodyPr spcFirstLastPara="1" vert="horz" lIns="91440" tIns="45720" rIns="91440" bIns="45720" rtlCol="0" anchor="t" anchorCtr="0">
            <a:normAutofit fontScale="85000" lnSpcReduction="10000"/>
          </a:bodyPr>
          <a:lstStyle/>
          <a:p>
            <a:pPr lvl="0" defTabSz="457200">
              <a:lnSpc>
                <a:spcPct val="90000"/>
              </a:lnSpc>
              <a:spcBef>
                <a:spcPts val="1000"/>
              </a:spcBef>
            </a:pPr>
            <a:r>
              <a:rPr lang="en-US" sz="2800" b="1" dirty="0">
                <a:solidFill>
                  <a:schemeClr val="tx1"/>
                </a:solidFill>
                <a:latin typeface="Calibri" panose="020F0502020204030204" pitchFamily="34" charset="0"/>
                <a:cs typeface="Calibri" panose="020F0502020204030204" pitchFamily="34" charset="0"/>
              </a:rPr>
              <a:t>A.2 Provides Collaborative Care</a:t>
            </a:r>
            <a:r>
              <a:rPr lang="en-US" sz="2800" dirty="0">
                <a:solidFill>
                  <a:schemeClr val="tx1"/>
                </a:solidFill>
                <a:latin typeface="Calibri" panose="020F0502020204030204" pitchFamily="34" charset="0"/>
                <a:cs typeface="Calibri" panose="020F0502020204030204" pitchFamily="34" charset="0"/>
              </a:rPr>
              <a:t>: </a:t>
            </a:r>
          </a:p>
          <a:p>
            <a:pPr lvl="0" defTabSz="457200">
              <a:lnSpc>
                <a:spcPct val="90000"/>
              </a:lnSpc>
              <a:spcBef>
                <a:spcPts val="1000"/>
              </a:spcBef>
            </a:pPr>
            <a:endParaRPr lang="en-US" sz="2400" dirty="0">
              <a:latin typeface="Calibri" panose="020F0502020204030204" pitchFamily="34" charset="0"/>
              <a:cs typeface="Calibri" panose="020F0502020204030204" pitchFamily="34" charset="0"/>
            </a:endParaRPr>
          </a:p>
          <a:p>
            <a:pPr lvl="0" defTabSz="457200">
              <a:lnSpc>
                <a:spcPct val="90000"/>
              </a:lnSpc>
              <a:spcBef>
                <a:spcPts val="1000"/>
              </a:spcBef>
            </a:pPr>
            <a:r>
              <a:rPr lang="en-US" sz="2800" dirty="0">
                <a:solidFill>
                  <a:schemeClr val="tx1"/>
                </a:solidFill>
                <a:latin typeface="Calibri" panose="020F0502020204030204" pitchFamily="34" charset="0"/>
                <a:cs typeface="Calibri" panose="020F0502020204030204" pitchFamily="34" charset="0"/>
              </a:rPr>
              <a:t>Works collaboratively with the client, partner(s) in care, and other members of the healthcare team to achieve goals while providing safe, competent, and ethical client care, in accordance with employer policies and legislation.</a:t>
            </a:r>
          </a:p>
        </p:txBody>
      </p:sp>
      <p:cxnSp>
        <p:nvCxnSpPr>
          <p:cNvPr id="339" name="Straight Connector 338">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51435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41" name="Straight Connector 340">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2761059"/>
            <a:ext cx="3572668" cy="2382441"/>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43"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6350"/>
            <a:ext cx="2255511" cy="514985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5"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6350"/>
            <a:ext cx="1941419" cy="514985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7"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2286000"/>
            <a:ext cx="2444751" cy="28575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9"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6350"/>
            <a:ext cx="2140744" cy="514985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1"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6350"/>
            <a:ext cx="967571" cy="514985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3"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6350"/>
            <a:ext cx="937369" cy="514985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5"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2692400"/>
            <a:ext cx="1362869" cy="2451100"/>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2"/>
          <p:cNvSpPr txBox="1">
            <a:spLocks noGrp="1"/>
          </p:cNvSpPr>
          <p:nvPr>
            <p:ph type="title"/>
          </p:nvPr>
        </p:nvSpPr>
        <p:spPr>
          <a:xfrm>
            <a:off x="662500" y="438150"/>
            <a:ext cx="7793700" cy="744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A.2.1 Follows the client care plan or service agreement</a:t>
            </a:r>
            <a:endParaRPr sz="3000" dirty="0"/>
          </a:p>
        </p:txBody>
      </p:sp>
      <p:sp>
        <p:nvSpPr>
          <p:cNvPr id="320" name="Google Shape;320;p52"/>
          <p:cNvSpPr txBox="1">
            <a:spLocks noGrp="1"/>
          </p:cNvSpPr>
          <p:nvPr>
            <p:ph type="body" idx="1"/>
          </p:nvPr>
        </p:nvSpPr>
        <p:spPr>
          <a:xfrm>
            <a:off x="322217" y="1425575"/>
            <a:ext cx="4249783" cy="304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500" dirty="0"/>
              <a:t>A.2.1.1 Reviews the care plan prior to care delivery</a:t>
            </a:r>
            <a:endParaRPr sz="1500" dirty="0"/>
          </a:p>
          <a:p>
            <a:pPr marL="0" lvl="0" indent="0" algn="l" rtl="0">
              <a:spcBef>
                <a:spcPts val="600"/>
              </a:spcBef>
              <a:spcAft>
                <a:spcPts val="0"/>
              </a:spcAft>
              <a:buNone/>
            </a:pPr>
            <a:endParaRPr sz="1500" dirty="0"/>
          </a:p>
          <a:p>
            <a:pPr marL="0" lvl="0" indent="0" algn="l" rtl="0">
              <a:spcBef>
                <a:spcPts val="600"/>
              </a:spcBef>
              <a:spcAft>
                <a:spcPts val="0"/>
              </a:spcAft>
              <a:buNone/>
            </a:pPr>
            <a:r>
              <a:rPr lang="en" sz="1500" dirty="0"/>
              <a:t>A.2.1.2 Identifies to the health care team when updates are required and provides input</a:t>
            </a:r>
            <a:endParaRPr sz="1500" dirty="0"/>
          </a:p>
          <a:p>
            <a:pPr marL="0" lvl="0" indent="0" algn="l" rtl="0">
              <a:spcBef>
                <a:spcPts val="600"/>
              </a:spcBef>
              <a:spcAft>
                <a:spcPts val="0"/>
              </a:spcAft>
              <a:buNone/>
            </a:pPr>
            <a:endParaRPr sz="1500" dirty="0"/>
          </a:p>
          <a:p>
            <a:pPr marL="0" lvl="0" indent="0" algn="l" rtl="0">
              <a:spcBef>
                <a:spcPts val="600"/>
              </a:spcBef>
              <a:spcAft>
                <a:spcPts val="0"/>
              </a:spcAft>
              <a:buNone/>
            </a:pPr>
            <a:r>
              <a:rPr lang="en" sz="1500" dirty="0"/>
              <a:t>A.2.1.3 Provides care and assistance following principles of </a:t>
            </a:r>
            <a:r>
              <a:rPr lang="en" sz="1500" b="1" dirty="0"/>
              <a:t>d</a:t>
            </a:r>
            <a:r>
              <a:rPr lang="en" sz="1500" dirty="0"/>
              <a:t>ignity, </a:t>
            </a:r>
            <a:r>
              <a:rPr lang="en" sz="1500" b="1" dirty="0"/>
              <a:t>i</a:t>
            </a:r>
            <a:r>
              <a:rPr lang="en" sz="1500" dirty="0"/>
              <a:t>ndependence, </a:t>
            </a:r>
            <a:r>
              <a:rPr lang="en" sz="1500" b="1" dirty="0"/>
              <a:t>i</a:t>
            </a:r>
            <a:r>
              <a:rPr lang="en" sz="1500" dirty="0"/>
              <a:t>ndividualized care, </a:t>
            </a:r>
            <a:r>
              <a:rPr lang="en" sz="1500" b="1" dirty="0"/>
              <a:t>p</a:t>
            </a:r>
            <a:r>
              <a:rPr lang="en" sz="1500" dirty="0"/>
              <a:t>reference, </a:t>
            </a:r>
            <a:r>
              <a:rPr lang="en" sz="1500" b="1" dirty="0"/>
              <a:t>p</a:t>
            </a:r>
            <a:r>
              <a:rPr lang="en" sz="1500" dirty="0"/>
              <a:t>rivacy, and </a:t>
            </a:r>
            <a:r>
              <a:rPr lang="en" sz="1500" b="1" dirty="0"/>
              <a:t>s</a:t>
            </a:r>
            <a:r>
              <a:rPr lang="en" sz="1500" dirty="0"/>
              <a:t>afety (DIIPPS)</a:t>
            </a:r>
            <a:endParaRPr sz="1500" dirty="0"/>
          </a:p>
        </p:txBody>
      </p:sp>
      <p:sp>
        <p:nvSpPr>
          <p:cNvPr id="321" name="Google Shape;321;p52"/>
          <p:cNvSpPr txBox="1">
            <a:spLocks noGrp="1"/>
          </p:cNvSpPr>
          <p:nvPr>
            <p:ph type="body" idx="2"/>
          </p:nvPr>
        </p:nvSpPr>
        <p:spPr>
          <a:xfrm>
            <a:off x="4572000" y="1319725"/>
            <a:ext cx="3810000" cy="3043200"/>
          </a:xfrm>
          <a:prstGeom prst="rect">
            <a:avLst/>
          </a:prstGeom>
        </p:spPr>
        <p:txBody>
          <a:bodyPr spcFirstLastPara="1" wrap="square" lIns="0" tIns="0" rIns="0" bIns="0" anchor="t" anchorCtr="0">
            <a:noAutofit/>
          </a:bodyPr>
          <a:lstStyle/>
          <a:p>
            <a:pPr marL="457200" lvl="0" indent="-323850" algn="l" rtl="0">
              <a:spcBef>
                <a:spcPts val="600"/>
              </a:spcBef>
              <a:spcAft>
                <a:spcPts val="0"/>
              </a:spcAft>
              <a:buClr>
                <a:schemeClr val="dk2"/>
              </a:buClr>
              <a:buSzPts val="1500"/>
              <a:buChar char="●"/>
            </a:pPr>
            <a:r>
              <a:rPr lang="en" sz="1500"/>
              <a:t>Be sure to follow the care plan; be aware of client’s specific needs and preferences.</a:t>
            </a:r>
            <a:endParaRPr sz="1500" dirty="0"/>
          </a:p>
          <a:p>
            <a:pPr marL="0" lvl="0" indent="0" algn="l" rtl="0">
              <a:spcBef>
                <a:spcPts val="600"/>
              </a:spcBef>
              <a:spcAft>
                <a:spcPts val="0"/>
              </a:spcAft>
              <a:buNone/>
            </a:pPr>
            <a:endParaRPr sz="1500" dirty="0"/>
          </a:p>
          <a:p>
            <a:pPr marL="457200" lvl="0" indent="-323850" algn="l" rtl="0">
              <a:spcBef>
                <a:spcPts val="600"/>
              </a:spcBef>
              <a:spcAft>
                <a:spcPts val="0"/>
              </a:spcAft>
              <a:buClr>
                <a:schemeClr val="dk2"/>
              </a:buClr>
              <a:buSzPts val="1500"/>
              <a:buChar char="●"/>
            </a:pPr>
            <a:r>
              <a:rPr lang="en" sz="1500"/>
              <a:t>Report to appropriate personnel (LPN or RN) any changes in client condition, every shift</a:t>
            </a:r>
            <a:endParaRPr sz="1500" dirty="0"/>
          </a:p>
          <a:p>
            <a:pPr marL="457200" lvl="0" indent="0" algn="l" rtl="0">
              <a:spcBef>
                <a:spcPts val="600"/>
              </a:spcBef>
              <a:spcAft>
                <a:spcPts val="0"/>
              </a:spcAft>
              <a:buNone/>
            </a:pPr>
            <a:endParaRPr sz="1500" dirty="0"/>
          </a:p>
          <a:p>
            <a:pPr marL="457200" lvl="0" indent="-323850" algn="l" rtl="0">
              <a:spcBef>
                <a:spcPts val="600"/>
              </a:spcBef>
              <a:spcAft>
                <a:spcPts val="0"/>
              </a:spcAft>
              <a:buSzPts val="1500"/>
              <a:buChar char="●"/>
            </a:pPr>
            <a:r>
              <a:rPr lang="en" sz="1500"/>
              <a:t>Provide care that respects the client, encourage maximum independence and encompasses person-centered care.</a:t>
            </a:r>
            <a:endParaRPr sz="1500" dirty="0"/>
          </a:p>
          <a:p>
            <a:pPr marL="457200" lvl="0" indent="-323850" algn="l" rtl="0">
              <a:spcBef>
                <a:spcPts val="0"/>
              </a:spcBef>
              <a:spcAft>
                <a:spcPts val="0"/>
              </a:spcAft>
              <a:buSzPts val="1500"/>
              <a:buChar char="●"/>
            </a:pPr>
            <a:r>
              <a:rPr lang="en" sz="1500"/>
              <a:t>Respect client’s privacy and dignity at all times</a:t>
            </a:r>
            <a:endParaRPr sz="1500" dirty="0">
              <a:highlight>
                <a:srgbClr val="FFFF00"/>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3"/>
          <p:cNvSpPr txBox="1">
            <a:spLocks noGrp="1"/>
          </p:cNvSpPr>
          <p:nvPr>
            <p:ph type="title"/>
          </p:nvPr>
        </p:nvSpPr>
        <p:spPr>
          <a:xfrm>
            <a:off x="662500" y="438150"/>
            <a:ext cx="7793700" cy="744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A.2.3 Participates as a member of the healthcare team</a:t>
            </a:r>
            <a:endParaRPr sz="3000" dirty="0"/>
          </a:p>
        </p:txBody>
      </p:sp>
      <p:sp>
        <p:nvSpPr>
          <p:cNvPr id="327" name="Google Shape;327;p53"/>
          <p:cNvSpPr txBox="1">
            <a:spLocks noGrp="1"/>
          </p:cNvSpPr>
          <p:nvPr>
            <p:ph type="body" idx="1"/>
          </p:nvPr>
        </p:nvSpPr>
        <p:spPr>
          <a:xfrm>
            <a:off x="914400" y="1425575"/>
            <a:ext cx="3657600" cy="304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500"/>
              <a:t>A.2.3.1 Works collaboratively to provide person-centred care</a:t>
            </a:r>
            <a:endParaRPr sz="1500" dirty="0"/>
          </a:p>
          <a:p>
            <a:pPr marL="0" lvl="0" indent="0" algn="l" rtl="0">
              <a:spcBef>
                <a:spcPts val="600"/>
              </a:spcBef>
              <a:spcAft>
                <a:spcPts val="0"/>
              </a:spcAft>
              <a:buNone/>
            </a:pPr>
            <a:endParaRPr sz="1500" dirty="0"/>
          </a:p>
          <a:p>
            <a:pPr marL="0" lvl="0" indent="0" algn="l" rtl="0">
              <a:spcBef>
                <a:spcPts val="600"/>
              </a:spcBef>
              <a:spcAft>
                <a:spcPts val="0"/>
              </a:spcAft>
              <a:buNone/>
            </a:pPr>
            <a:r>
              <a:rPr lang="en" sz="1500"/>
              <a:t>A.2.3.2 Respects each team members’ role in care delivery</a:t>
            </a:r>
            <a:endParaRPr sz="1500" dirty="0"/>
          </a:p>
          <a:p>
            <a:pPr marL="0" lvl="0" indent="0" algn="l" rtl="0">
              <a:spcBef>
                <a:spcPts val="600"/>
              </a:spcBef>
              <a:spcAft>
                <a:spcPts val="0"/>
              </a:spcAft>
              <a:buNone/>
            </a:pPr>
            <a:endParaRPr sz="1500" dirty="0"/>
          </a:p>
          <a:p>
            <a:pPr marL="0" lvl="0" indent="0" algn="l" rtl="0">
              <a:spcBef>
                <a:spcPts val="600"/>
              </a:spcBef>
              <a:spcAft>
                <a:spcPts val="0"/>
              </a:spcAft>
              <a:buNone/>
            </a:pPr>
            <a:r>
              <a:rPr lang="en" sz="1500"/>
              <a:t>A.2.3.3 Works within the limits of their job description and role</a:t>
            </a:r>
            <a:endParaRPr sz="1500" dirty="0"/>
          </a:p>
          <a:p>
            <a:pPr marL="0" lvl="0" indent="0" algn="l" rtl="0">
              <a:spcBef>
                <a:spcPts val="600"/>
              </a:spcBef>
              <a:spcAft>
                <a:spcPts val="0"/>
              </a:spcAft>
              <a:buNone/>
            </a:pPr>
            <a:endParaRPr sz="1500" dirty="0"/>
          </a:p>
          <a:p>
            <a:pPr marL="0" lvl="0" indent="0" algn="l" rtl="0">
              <a:spcBef>
                <a:spcPts val="600"/>
              </a:spcBef>
              <a:spcAft>
                <a:spcPts val="0"/>
              </a:spcAft>
              <a:buNone/>
            </a:pPr>
            <a:r>
              <a:rPr lang="en" sz="1500"/>
              <a:t>A.2.3.4 Seeks assistance, guidance, and information from healthcare team members</a:t>
            </a:r>
            <a:endParaRPr sz="1500" dirty="0"/>
          </a:p>
          <a:p>
            <a:pPr marL="0" lvl="0" indent="0" algn="l" rtl="0">
              <a:spcBef>
                <a:spcPts val="600"/>
              </a:spcBef>
              <a:spcAft>
                <a:spcPts val="0"/>
              </a:spcAft>
              <a:buNone/>
            </a:pPr>
            <a:endParaRPr sz="1500" dirty="0"/>
          </a:p>
          <a:p>
            <a:pPr marL="0" lvl="0" indent="0" algn="l" rtl="0">
              <a:spcBef>
                <a:spcPts val="600"/>
              </a:spcBef>
              <a:spcAft>
                <a:spcPts val="0"/>
              </a:spcAft>
              <a:buNone/>
            </a:pPr>
            <a:endParaRPr sz="1500" dirty="0"/>
          </a:p>
        </p:txBody>
      </p:sp>
      <p:sp>
        <p:nvSpPr>
          <p:cNvPr id="328" name="Google Shape;328;p53"/>
          <p:cNvSpPr txBox="1">
            <a:spLocks noGrp="1"/>
          </p:cNvSpPr>
          <p:nvPr>
            <p:ph type="body" idx="2"/>
          </p:nvPr>
        </p:nvSpPr>
        <p:spPr>
          <a:xfrm>
            <a:off x="4572000" y="1425574"/>
            <a:ext cx="4412512" cy="3603625"/>
          </a:xfrm>
          <a:prstGeom prst="rect">
            <a:avLst/>
          </a:prstGeom>
        </p:spPr>
        <p:txBody>
          <a:bodyPr spcFirstLastPara="1" wrap="square" lIns="0" tIns="0" rIns="0" bIns="0" anchor="t" anchorCtr="0">
            <a:noAutofit/>
          </a:bodyPr>
          <a:lstStyle/>
          <a:p>
            <a:pPr marL="457200" lvl="0" indent="-323850" algn="l" rtl="0">
              <a:spcBef>
                <a:spcPts val="600"/>
              </a:spcBef>
              <a:spcAft>
                <a:spcPts val="0"/>
              </a:spcAft>
              <a:buClr>
                <a:schemeClr val="dk2"/>
              </a:buClr>
              <a:buSzPts val="1500"/>
              <a:buChar char="●"/>
            </a:pPr>
            <a:r>
              <a:rPr lang="en" sz="1500" dirty="0"/>
              <a:t>Works as a member of the client’s care team to provide holistic, </a:t>
            </a:r>
            <a:r>
              <a:rPr lang="en-US" sz="1500" dirty="0"/>
              <a:t>person-centered</a:t>
            </a:r>
            <a:r>
              <a:rPr lang="en" sz="1500" dirty="0"/>
              <a:t> care </a:t>
            </a:r>
            <a:endParaRPr sz="1500" dirty="0"/>
          </a:p>
          <a:p>
            <a:pPr marL="457200" lvl="0" indent="0" algn="l" rtl="0">
              <a:spcBef>
                <a:spcPts val="600"/>
              </a:spcBef>
              <a:spcAft>
                <a:spcPts val="0"/>
              </a:spcAft>
              <a:buNone/>
            </a:pPr>
            <a:endParaRPr sz="1500" dirty="0"/>
          </a:p>
          <a:p>
            <a:pPr marL="457200" lvl="0" indent="-323850" algn="l" rtl="0">
              <a:spcBef>
                <a:spcPts val="600"/>
              </a:spcBef>
              <a:spcAft>
                <a:spcPts val="0"/>
              </a:spcAft>
              <a:buClr>
                <a:schemeClr val="dk2"/>
              </a:buClr>
              <a:buSzPts val="1500"/>
              <a:buChar char="●"/>
            </a:pPr>
            <a:r>
              <a:rPr lang="en" sz="1500" dirty="0"/>
              <a:t>Works within scope of employment </a:t>
            </a:r>
            <a:endParaRPr sz="1500" dirty="0"/>
          </a:p>
          <a:p>
            <a:pPr marL="457200" lvl="0" indent="0" algn="l" rtl="0">
              <a:spcBef>
                <a:spcPts val="600"/>
              </a:spcBef>
              <a:spcAft>
                <a:spcPts val="0"/>
              </a:spcAft>
              <a:buNone/>
            </a:pPr>
            <a:endParaRPr sz="1500" dirty="0"/>
          </a:p>
          <a:p>
            <a:pPr marL="457200" lvl="0" indent="-323850" algn="l" rtl="0">
              <a:spcBef>
                <a:spcPts val="600"/>
              </a:spcBef>
              <a:spcAft>
                <a:spcPts val="0"/>
              </a:spcAft>
              <a:buClr>
                <a:schemeClr val="dk2"/>
              </a:buClr>
              <a:buSzPts val="1500"/>
              <a:buChar char="●"/>
            </a:pPr>
            <a:r>
              <a:rPr lang="en" sz="1500" dirty="0"/>
              <a:t>Seeks guidance and assistance from other members of the healthcare team, such as the LPN or RN </a:t>
            </a:r>
          </a:p>
          <a:p>
            <a:pPr indent="-323850">
              <a:buClr>
                <a:schemeClr val="dk2"/>
              </a:buClr>
              <a:buSzPts val="1500"/>
              <a:buFont typeface="Trebuchet MS"/>
              <a:buChar char="●"/>
            </a:pPr>
            <a:r>
              <a:rPr lang="en-US" sz="1500" dirty="0"/>
              <a:t>The PCP does not perform tasks they are not trained in but takes initiative to develop the skills based on their scope of employment when opportunity arises</a:t>
            </a:r>
          </a:p>
          <a:p>
            <a:pPr marL="457200" lvl="0" indent="-323850" algn="l" rtl="0">
              <a:spcBef>
                <a:spcPts val="600"/>
              </a:spcBef>
              <a:spcAft>
                <a:spcPts val="0"/>
              </a:spcAft>
              <a:buClr>
                <a:schemeClr val="dk2"/>
              </a:buClr>
              <a:buSzPts val="1500"/>
              <a:buChar char="●"/>
            </a:pPr>
            <a:endParaRPr sz="15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4"/>
          <p:cNvSpPr txBox="1">
            <a:spLocks noGrp="1"/>
          </p:cNvSpPr>
          <p:nvPr>
            <p:ph type="title"/>
          </p:nvPr>
        </p:nvSpPr>
        <p:spPr>
          <a:xfrm>
            <a:off x="662500" y="438150"/>
            <a:ext cx="7793700" cy="744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A.2.4 Documents client information and care</a:t>
            </a:r>
            <a:endParaRPr sz="3000" dirty="0"/>
          </a:p>
        </p:txBody>
      </p:sp>
      <p:sp>
        <p:nvSpPr>
          <p:cNvPr id="334" name="Google Shape;334;p54"/>
          <p:cNvSpPr txBox="1">
            <a:spLocks noGrp="1"/>
          </p:cNvSpPr>
          <p:nvPr>
            <p:ph type="body" idx="1"/>
          </p:nvPr>
        </p:nvSpPr>
        <p:spPr>
          <a:xfrm>
            <a:off x="339634" y="1277529"/>
            <a:ext cx="4232366" cy="304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500" dirty="0"/>
              <a:t>A.2.4.1 Observes, reports, and records client care information and changes</a:t>
            </a:r>
            <a:endParaRPr sz="1500" dirty="0"/>
          </a:p>
          <a:p>
            <a:pPr marL="0" lvl="0" indent="0" algn="l" rtl="0">
              <a:spcBef>
                <a:spcPts val="600"/>
              </a:spcBef>
              <a:spcAft>
                <a:spcPts val="0"/>
              </a:spcAft>
              <a:buNone/>
            </a:pPr>
            <a:endParaRPr sz="1500" dirty="0"/>
          </a:p>
          <a:p>
            <a:pPr marL="0" lvl="0" indent="0" algn="l" rtl="0">
              <a:spcBef>
                <a:spcPts val="600"/>
              </a:spcBef>
              <a:spcAft>
                <a:spcPts val="0"/>
              </a:spcAft>
              <a:buNone/>
            </a:pPr>
            <a:r>
              <a:rPr lang="en" sz="1500" dirty="0"/>
              <a:t>A.2.4.2 Completes incident and mandatory reporting requirements (e.g., falls)</a:t>
            </a:r>
            <a:endParaRPr sz="1500" dirty="0"/>
          </a:p>
          <a:p>
            <a:pPr marL="0" lvl="0" indent="0" algn="l" rtl="0">
              <a:spcBef>
                <a:spcPts val="600"/>
              </a:spcBef>
              <a:spcAft>
                <a:spcPts val="0"/>
              </a:spcAft>
              <a:buNone/>
            </a:pPr>
            <a:endParaRPr sz="1500" dirty="0"/>
          </a:p>
          <a:p>
            <a:pPr marL="0" lvl="0" indent="0" algn="l" rtl="0">
              <a:spcBef>
                <a:spcPts val="600"/>
              </a:spcBef>
              <a:spcAft>
                <a:spcPts val="0"/>
              </a:spcAft>
              <a:buNone/>
            </a:pPr>
            <a:r>
              <a:rPr lang="en" sz="1500" dirty="0"/>
              <a:t>A.2.4.3 Uses approved documentation methods including correct medical terminology and abbreviations</a:t>
            </a:r>
            <a:endParaRPr sz="1500" dirty="0"/>
          </a:p>
          <a:p>
            <a:pPr marL="0" lvl="0" indent="0" algn="l" rtl="0">
              <a:spcBef>
                <a:spcPts val="600"/>
              </a:spcBef>
              <a:spcAft>
                <a:spcPts val="0"/>
              </a:spcAft>
              <a:buNone/>
            </a:pPr>
            <a:endParaRPr sz="1500" dirty="0"/>
          </a:p>
        </p:txBody>
      </p:sp>
      <p:sp>
        <p:nvSpPr>
          <p:cNvPr id="335" name="Google Shape;335;p54"/>
          <p:cNvSpPr txBox="1">
            <a:spLocks noGrp="1"/>
          </p:cNvSpPr>
          <p:nvPr>
            <p:ph type="body" idx="2"/>
          </p:nvPr>
        </p:nvSpPr>
        <p:spPr>
          <a:xfrm>
            <a:off x="4572000" y="1182450"/>
            <a:ext cx="3810000" cy="3043200"/>
          </a:xfrm>
          <a:prstGeom prst="rect">
            <a:avLst/>
          </a:prstGeom>
        </p:spPr>
        <p:txBody>
          <a:bodyPr spcFirstLastPara="1" wrap="square" lIns="0" tIns="0" rIns="0" bIns="0" anchor="t" anchorCtr="0">
            <a:noAutofit/>
          </a:bodyPr>
          <a:lstStyle/>
          <a:p>
            <a:pPr marL="457200" lvl="0" indent="-323850" algn="l" rtl="0">
              <a:spcBef>
                <a:spcPts val="600"/>
              </a:spcBef>
              <a:spcAft>
                <a:spcPts val="0"/>
              </a:spcAft>
              <a:buClr>
                <a:schemeClr val="dk2"/>
              </a:buClr>
              <a:buSzPts val="1500"/>
              <a:buChar char="●"/>
            </a:pPr>
            <a:r>
              <a:rPr lang="en" sz="1500" dirty="0"/>
              <a:t>Document and report changes in the clients behaviour or health to appropriate person (LPN or RN)</a:t>
            </a:r>
            <a:endParaRPr sz="1500" dirty="0"/>
          </a:p>
          <a:p>
            <a:pPr marL="457200" lvl="0" indent="-323850" algn="l" rtl="0">
              <a:spcBef>
                <a:spcPts val="600"/>
              </a:spcBef>
              <a:spcAft>
                <a:spcPts val="0"/>
              </a:spcAft>
              <a:buClr>
                <a:schemeClr val="dk2"/>
              </a:buClr>
              <a:buSzPts val="1500"/>
              <a:buChar char="●"/>
            </a:pPr>
            <a:r>
              <a:rPr lang="en" sz="1500" dirty="0"/>
              <a:t>Document and report incidents such as falls to appropriate person (LPN and RN) and completes paperwork as required</a:t>
            </a:r>
            <a:endParaRPr sz="1500" dirty="0"/>
          </a:p>
          <a:p>
            <a:pPr marL="457200" lvl="0" indent="-323850" algn="l" rtl="0">
              <a:spcBef>
                <a:spcPts val="600"/>
              </a:spcBef>
              <a:spcAft>
                <a:spcPts val="0"/>
              </a:spcAft>
              <a:buClr>
                <a:schemeClr val="dk2"/>
              </a:buClr>
              <a:buSzPts val="1500"/>
              <a:buChar char="●"/>
            </a:pPr>
            <a:r>
              <a:rPr lang="en" sz="1500" dirty="0"/>
              <a:t>Chart (paper or electronic) changes in client behaviour, health, mobility, skin condition, daily ADLs, eating, bowel habits, pain, and other relevant information </a:t>
            </a:r>
          </a:p>
          <a:p>
            <a:pPr marL="457200" lvl="0" indent="-323850" algn="l" rtl="0">
              <a:spcBef>
                <a:spcPts val="600"/>
              </a:spcBef>
              <a:spcAft>
                <a:spcPts val="0"/>
              </a:spcAft>
              <a:buClr>
                <a:schemeClr val="dk2"/>
              </a:buClr>
              <a:buSzPts val="1500"/>
              <a:buChar char="●"/>
            </a:pPr>
            <a:r>
              <a:rPr lang="en" sz="1500" dirty="0"/>
              <a:t>Abbreviation </a:t>
            </a:r>
            <a:r>
              <a:rPr lang="en-US" sz="1500" dirty="0"/>
              <a:t>use is </a:t>
            </a:r>
            <a:r>
              <a:rPr lang="en" sz="1500" dirty="0"/>
              <a:t>not recommended</a:t>
            </a:r>
            <a:endParaRPr sz="15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5"/>
          <p:cNvSpPr txBox="1">
            <a:spLocks noGrp="1"/>
          </p:cNvSpPr>
          <p:nvPr>
            <p:ph type="title"/>
          </p:nvPr>
        </p:nvSpPr>
        <p:spPr>
          <a:xfrm>
            <a:off x="662500" y="438150"/>
            <a:ext cx="8070300" cy="744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t>A.2.5 Establishes a therapeutic relationship with clients and their </a:t>
            </a:r>
            <a:r>
              <a:rPr lang="en-US" sz="3000" dirty="0"/>
              <a:t>partners in care</a:t>
            </a:r>
            <a:endParaRPr sz="3000" dirty="0"/>
          </a:p>
        </p:txBody>
      </p:sp>
      <p:sp>
        <p:nvSpPr>
          <p:cNvPr id="341" name="Google Shape;341;p55"/>
          <p:cNvSpPr txBox="1">
            <a:spLocks noGrp="1"/>
          </p:cNvSpPr>
          <p:nvPr>
            <p:ph type="body" idx="1"/>
          </p:nvPr>
        </p:nvSpPr>
        <p:spPr>
          <a:xfrm>
            <a:off x="914400" y="1425575"/>
            <a:ext cx="3657600" cy="304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500" dirty="0"/>
              <a:t>A.2.5.1 Builds and maintains a genuine partnership with clients and their </a:t>
            </a:r>
            <a:r>
              <a:rPr lang="en-US" sz="1500" dirty="0"/>
              <a:t>partners in care</a:t>
            </a:r>
            <a:r>
              <a:rPr lang="en" sz="1500" dirty="0"/>
              <a:t> by using communication skills based in trust, respect, and empathy</a:t>
            </a:r>
            <a:endParaRPr sz="1500" dirty="0"/>
          </a:p>
          <a:p>
            <a:pPr marL="0" lvl="0" indent="0" algn="l" rtl="0">
              <a:spcBef>
                <a:spcPts val="600"/>
              </a:spcBef>
              <a:spcAft>
                <a:spcPts val="0"/>
              </a:spcAft>
              <a:buNone/>
            </a:pPr>
            <a:endParaRPr sz="1500" dirty="0"/>
          </a:p>
          <a:p>
            <a:pPr marL="0" lvl="0" indent="0" algn="l" rtl="0">
              <a:spcBef>
                <a:spcPts val="600"/>
              </a:spcBef>
              <a:spcAft>
                <a:spcPts val="0"/>
              </a:spcAft>
              <a:buNone/>
            </a:pPr>
            <a:r>
              <a:rPr lang="en" sz="1500" dirty="0"/>
              <a:t>A.2.5.2 Maintains professional boundaries (e.g., refrains from inappropriate conduct)</a:t>
            </a:r>
            <a:endParaRPr sz="1500" dirty="0"/>
          </a:p>
        </p:txBody>
      </p:sp>
      <p:sp>
        <p:nvSpPr>
          <p:cNvPr id="342" name="Google Shape;342;p55"/>
          <p:cNvSpPr txBox="1">
            <a:spLocks noGrp="1"/>
          </p:cNvSpPr>
          <p:nvPr>
            <p:ph type="body" idx="2"/>
          </p:nvPr>
        </p:nvSpPr>
        <p:spPr>
          <a:xfrm>
            <a:off x="4572000" y="1425575"/>
            <a:ext cx="3810000" cy="3043200"/>
          </a:xfrm>
          <a:prstGeom prst="rect">
            <a:avLst/>
          </a:prstGeom>
        </p:spPr>
        <p:txBody>
          <a:bodyPr spcFirstLastPara="1" wrap="square" lIns="0" tIns="0" rIns="0" bIns="0" anchor="t" anchorCtr="0">
            <a:noAutofit/>
          </a:bodyPr>
          <a:lstStyle/>
          <a:p>
            <a:pPr marL="457200" lvl="0" indent="-323850" algn="l" rtl="0">
              <a:spcBef>
                <a:spcPts val="600"/>
              </a:spcBef>
              <a:spcAft>
                <a:spcPts val="0"/>
              </a:spcAft>
              <a:buClr>
                <a:schemeClr val="dk2"/>
              </a:buClr>
              <a:buSzPts val="1500"/>
              <a:buChar char="●"/>
            </a:pPr>
            <a:r>
              <a:rPr lang="en" sz="1500" dirty="0"/>
              <a:t>Relationships between healthcare team members and clients should be genuine and foster open communication, trust, and respect. </a:t>
            </a:r>
          </a:p>
          <a:p>
            <a:pPr marL="133350" lvl="0" indent="0" algn="l" rtl="0">
              <a:spcBef>
                <a:spcPts val="600"/>
              </a:spcBef>
              <a:spcAft>
                <a:spcPts val="0"/>
              </a:spcAft>
              <a:buClr>
                <a:schemeClr val="dk2"/>
              </a:buClr>
              <a:buSzPts val="1500"/>
            </a:pPr>
            <a:endParaRPr sz="1500" dirty="0"/>
          </a:p>
          <a:p>
            <a:pPr marL="457200" lvl="0" indent="-323850" algn="l" rtl="0">
              <a:spcBef>
                <a:spcPts val="0"/>
              </a:spcBef>
              <a:spcAft>
                <a:spcPts val="0"/>
              </a:spcAft>
              <a:buClr>
                <a:schemeClr val="dk2"/>
              </a:buClr>
              <a:buSzPts val="1500"/>
              <a:buChar char="●"/>
            </a:pPr>
            <a:r>
              <a:rPr lang="en" sz="1500" dirty="0"/>
              <a:t>While it is important that these relationships are fostered, they should remain strictly professional. This includes setting boundaries such as refraining from gift giving and receiving. This also includes being aware of the power differentials in the relationship. </a:t>
            </a:r>
            <a:endParaRPr sz="15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6"/>
          <p:cNvSpPr txBox="1">
            <a:spLocks noGrp="1"/>
          </p:cNvSpPr>
          <p:nvPr>
            <p:ph type="title"/>
          </p:nvPr>
        </p:nvSpPr>
        <p:spPr>
          <a:xfrm>
            <a:off x="662500" y="438150"/>
            <a:ext cx="8108400" cy="744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t>A.2.5 Establishes a therapeutic relationship with clients and their </a:t>
            </a:r>
            <a:r>
              <a:rPr lang="en-US" sz="3000" dirty="0"/>
              <a:t>partners in care</a:t>
            </a:r>
            <a:r>
              <a:rPr lang="en" sz="3000" dirty="0"/>
              <a:t> cont.</a:t>
            </a:r>
            <a:endParaRPr sz="3000" dirty="0"/>
          </a:p>
        </p:txBody>
      </p:sp>
      <p:sp>
        <p:nvSpPr>
          <p:cNvPr id="348" name="Google Shape;348;p56"/>
          <p:cNvSpPr txBox="1">
            <a:spLocks noGrp="1"/>
          </p:cNvSpPr>
          <p:nvPr>
            <p:ph type="body" idx="1"/>
          </p:nvPr>
        </p:nvSpPr>
        <p:spPr>
          <a:xfrm>
            <a:off x="914400" y="1425575"/>
            <a:ext cx="3657600" cy="304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500"/>
              <a:t>A.2.5.3 Focuses interactions on the client’s needs and quality of life</a:t>
            </a:r>
            <a:endParaRPr sz="1500" dirty="0"/>
          </a:p>
          <a:p>
            <a:pPr marL="0" lvl="0" indent="0" algn="l" rtl="0">
              <a:spcBef>
                <a:spcPts val="600"/>
              </a:spcBef>
              <a:spcAft>
                <a:spcPts val="0"/>
              </a:spcAft>
              <a:buNone/>
            </a:pPr>
            <a:endParaRPr sz="1500" dirty="0"/>
          </a:p>
          <a:p>
            <a:pPr marL="0" lvl="0" indent="0" algn="l" rtl="0">
              <a:spcBef>
                <a:spcPts val="600"/>
              </a:spcBef>
              <a:spcAft>
                <a:spcPts val="0"/>
              </a:spcAft>
              <a:buNone/>
            </a:pPr>
            <a:r>
              <a:rPr lang="en" sz="1500"/>
              <a:t>A.2.5.4 Gives support during transition of care (e.g., admission to care setting)</a:t>
            </a:r>
            <a:endParaRPr sz="1500" dirty="0"/>
          </a:p>
          <a:p>
            <a:pPr marL="0" lvl="0" indent="0" algn="l" rtl="0">
              <a:spcBef>
                <a:spcPts val="600"/>
              </a:spcBef>
              <a:spcAft>
                <a:spcPts val="0"/>
              </a:spcAft>
              <a:buNone/>
            </a:pPr>
            <a:endParaRPr sz="1500" dirty="0"/>
          </a:p>
          <a:p>
            <a:pPr marL="0" lvl="0" indent="0" algn="l" rtl="0">
              <a:spcBef>
                <a:spcPts val="600"/>
              </a:spcBef>
              <a:spcAft>
                <a:spcPts val="0"/>
              </a:spcAft>
              <a:buNone/>
            </a:pPr>
            <a:endParaRPr sz="1500" dirty="0"/>
          </a:p>
        </p:txBody>
      </p:sp>
      <p:sp>
        <p:nvSpPr>
          <p:cNvPr id="349" name="Google Shape;349;p56"/>
          <p:cNvSpPr txBox="1">
            <a:spLocks noGrp="1"/>
          </p:cNvSpPr>
          <p:nvPr>
            <p:ph type="body" idx="2"/>
          </p:nvPr>
        </p:nvSpPr>
        <p:spPr>
          <a:xfrm>
            <a:off x="4572000" y="1425575"/>
            <a:ext cx="3810000" cy="3043200"/>
          </a:xfrm>
          <a:prstGeom prst="rect">
            <a:avLst/>
          </a:prstGeom>
        </p:spPr>
        <p:txBody>
          <a:bodyPr spcFirstLastPara="1" wrap="square" lIns="0" tIns="0" rIns="0" bIns="0" anchor="t" anchorCtr="0">
            <a:noAutofit/>
          </a:bodyPr>
          <a:lstStyle/>
          <a:p>
            <a:pPr marL="457200" lvl="0" indent="-323850" algn="l" rtl="0">
              <a:spcBef>
                <a:spcPts val="600"/>
              </a:spcBef>
              <a:spcAft>
                <a:spcPts val="0"/>
              </a:spcAft>
              <a:buClr>
                <a:schemeClr val="dk2"/>
              </a:buClr>
              <a:buSzPts val="1500"/>
              <a:buChar char="●"/>
            </a:pPr>
            <a:r>
              <a:rPr lang="en" sz="1500"/>
              <a:t>Focuses on the clients needs and maximizing quality of life. </a:t>
            </a:r>
            <a:endParaRPr sz="1500" dirty="0"/>
          </a:p>
          <a:p>
            <a:pPr marL="457200" lvl="0" indent="0" algn="l" rtl="0">
              <a:spcBef>
                <a:spcPts val="600"/>
              </a:spcBef>
              <a:spcAft>
                <a:spcPts val="0"/>
              </a:spcAft>
              <a:buNone/>
            </a:pPr>
            <a:endParaRPr sz="1500" dirty="0"/>
          </a:p>
          <a:p>
            <a:pPr marL="457200" lvl="0" indent="-323850" algn="l" rtl="0">
              <a:spcBef>
                <a:spcPts val="600"/>
              </a:spcBef>
              <a:spcAft>
                <a:spcPts val="0"/>
              </a:spcAft>
              <a:buClr>
                <a:schemeClr val="dk2"/>
              </a:buClr>
              <a:buSzPts val="1500"/>
              <a:buChar char="●"/>
            </a:pPr>
            <a:r>
              <a:rPr lang="en" sz="1500"/>
              <a:t>Offer continuous support and assistance to clients throughout your therapeutic relationship.</a:t>
            </a:r>
            <a:endParaRPr sz="1500" dirty="0"/>
          </a:p>
          <a:p>
            <a:pPr marL="457200" lvl="0" indent="0" algn="l" rtl="0">
              <a:spcBef>
                <a:spcPts val="600"/>
              </a:spcBef>
              <a:spcAft>
                <a:spcPts val="0"/>
              </a:spcAft>
              <a:buNone/>
            </a:pPr>
            <a:endParaRPr sz="1500" dirty="0"/>
          </a:p>
          <a:p>
            <a:pPr marL="457200" lvl="0" indent="-323850" algn="l" rtl="0">
              <a:spcBef>
                <a:spcPts val="600"/>
              </a:spcBef>
              <a:spcAft>
                <a:spcPts val="0"/>
              </a:spcAft>
              <a:buClr>
                <a:schemeClr val="dk2"/>
              </a:buClr>
              <a:buSzPts val="1500"/>
              <a:buChar char="●"/>
            </a:pPr>
            <a:r>
              <a:rPr lang="en" sz="1500"/>
              <a:t>Transition periods of care can be difficult and scary for clients, it is important to offer support during those times </a:t>
            </a:r>
            <a:endParaRPr sz="15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7"/>
          <p:cNvSpPr txBox="1">
            <a:spLocks noGrp="1"/>
          </p:cNvSpPr>
          <p:nvPr>
            <p:ph type="title"/>
          </p:nvPr>
        </p:nvSpPr>
        <p:spPr>
          <a:xfrm>
            <a:off x="662500" y="438150"/>
            <a:ext cx="7793700" cy="744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A.2.6 Advocates on behalf of clients</a:t>
            </a:r>
            <a:endParaRPr sz="3000" dirty="0"/>
          </a:p>
        </p:txBody>
      </p:sp>
      <p:sp>
        <p:nvSpPr>
          <p:cNvPr id="355" name="Google Shape;355;p57"/>
          <p:cNvSpPr txBox="1">
            <a:spLocks noGrp="1"/>
          </p:cNvSpPr>
          <p:nvPr>
            <p:ph type="body" idx="1"/>
          </p:nvPr>
        </p:nvSpPr>
        <p:spPr>
          <a:xfrm>
            <a:off x="914400" y="1425575"/>
            <a:ext cx="3657600" cy="304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500"/>
              <a:t>A.2.6.1 Shares preferences with healthcare team members (e.g., grooming)</a:t>
            </a:r>
            <a:endParaRPr sz="1500" dirty="0"/>
          </a:p>
          <a:p>
            <a:pPr marL="0" lvl="0" indent="0" algn="l" rtl="0">
              <a:spcBef>
                <a:spcPts val="600"/>
              </a:spcBef>
              <a:spcAft>
                <a:spcPts val="0"/>
              </a:spcAft>
              <a:buNone/>
            </a:pPr>
            <a:endParaRPr sz="1500" dirty="0"/>
          </a:p>
          <a:p>
            <a:pPr marL="0" lvl="0" indent="0" algn="l" rtl="0">
              <a:spcBef>
                <a:spcPts val="600"/>
              </a:spcBef>
              <a:spcAft>
                <a:spcPts val="0"/>
              </a:spcAft>
              <a:buNone/>
            </a:pPr>
            <a:r>
              <a:rPr lang="en" sz="1500"/>
              <a:t>A.2.6.2 Reports and records individual decisions and preferences</a:t>
            </a:r>
            <a:endParaRPr sz="1500" dirty="0"/>
          </a:p>
          <a:p>
            <a:pPr marL="0" lvl="0" indent="0" algn="l" rtl="0">
              <a:spcBef>
                <a:spcPts val="600"/>
              </a:spcBef>
              <a:spcAft>
                <a:spcPts val="0"/>
              </a:spcAft>
              <a:buNone/>
            </a:pPr>
            <a:endParaRPr sz="1500" dirty="0"/>
          </a:p>
          <a:p>
            <a:pPr marL="0" lvl="0" indent="0" algn="l" rtl="0">
              <a:spcBef>
                <a:spcPts val="600"/>
              </a:spcBef>
              <a:spcAft>
                <a:spcPts val="0"/>
              </a:spcAft>
              <a:buNone/>
            </a:pPr>
            <a:r>
              <a:rPr lang="en" sz="1500"/>
              <a:t>A.2.6.3 Reports and records unresolved issues (e.g., poorly fitting dentures) with the client’s consent</a:t>
            </a:r>
            <a:endParaRPr sz="1500" dirty="0"/>
          </a:p>
          <a:p>
            <a:pPr marL="0" lvl="0" indent="0" algn="l" rtl="0">
              <a:spcBef>
                <a:spcPts val="600"/>
              </a:spcBef>
              <a:spcAft>
                <a:spcPts val="0"/>
              </a:spcAft>
              <a:buNone/>
            </a:pPr>
            <a:endParaRPr sz="1500" dirty="0"/>
          </a:p>
        </p:txBody>
      </p:sp>
      <p:sp>
        <p:nvSpPr>
          <p:cNvPr id="356" name="Google Shape;356;p57"/>
          <p:cNvSpPr txBox="1">
            <a:spLocks noGrp="1"/>
          </p:cNvSpPr>
          <p:nvPr>
            <p:ph type="body" idx="2"/>
          </p:nvPr>
        </p:nvSpPr>
        <p:spPr>
          <a:xfrm>
            <a:off x="4572000" y="1425575"/>
            <a:ext cx="3810000" cy="3043200"/>
          </a:xfrm>
          <a:prstGeom prst="rect">
            <a:avLst/>
          </a:prstGeom>
        </p:spPr>
        <p:txBody>
          <a:bodyPr spcFirstLastPara="1" wrap="square" lIns="0" tIns="0" rIns="0" bIns="0" anchor="t" anchorCtr="0">
            <a:noAutofit/>
          </a:bodyPr>
          <a:lstStyle/>
          <a:p>
            <a:pPr marL="457200" lvl="0" indent="-323850" algn="l" rtl="0">
              <a:spcBef>
                <a:spcPts val="600"/>
              </a:spcBef>
              <a:spcAft>
                <a:spcPts val="0"/>
              </a:spcAft>
              <a:buClr>
                <a:schemeClr val="dk2"/>
              </a:buClr>
              <a:buSzPts val="1500"/>
              <a:buChar char="●"/>
            </a:pPr>
            <a:r>
              <a:rPr lang="en" sz="1500" dirty="0"/>
              <a:t>Preferences of clients when it comes to their care should be documented and shared with the healthcare team</a:t>
            </a:r>
            <a:endParaRPr sz="1500" dirty="0"/>
          </a:p>
          <a:p>
            <a:pPr marL="0" lvl="0" indent="0" algn="l" rtl="0">
              <a:spcBef>
                <a:spcPts val="600"/>
              </a:spcBef>
              <a:spcAft>
                <a:spcPts val="0"/>
              </a:spcAft>
              <a:buNone/>
            </a:pPr>
            <a:endParaRPr sz="1500" dirty="0"/>
          </a:p>
          <a:p>
            <a:pPr marL="457200" lvl="0" indent="-323850" algn="l" rtl="0">
              <a:spcBef>
                <a:spcPts val="600"/>
              </a:spcBef>
              <a:spcAft>
                <a:spcPts val="0"/>
              </a:spcAft>
              <a:buClr>
                <a:schemeClr val="dk2"/>
              </a:buClr>
              <a:buSzPts val="1500"/>
              <a:buChar char="●"/>
            </a:pPr>
            <a:r>
              <a:rPr lang="en" sz="1500" dirty="0"/>
              <a:t>Any unresolved issues such as poorly fitting dentures, holes in clothes, improperly fitting clothes, etc., should be documented and reported to the LPN/RN for discussion with the client and </a:t>
            </a:r>
            <a:r>
              <a:rPr lang="en-US" sz="1500" dirty="0"/>
              <a:t>partner in care / family</a:t>
            </a:r>
            <a:r>
              <a:rPr lang="en" sz="1500" dirty="0"/>
              <a:t> </a:t>
            </a:r>
            <a:endParaRPr sz="1500" dirty="0"/>
          </a:p>
        </p:txBody>
      </p:sp>
      <p:sp>
        <p:nvSpPr>
          <p:cNvPr id="357" name="Google Shape;357;p57"/>
          <p:cNvSpPr txBox="1"/>
          <p:nvPr/>
        </p:nvSpPr>
        <p:spPr>
          <a:xfrm>
            <a:off x="2656775" y="0"/>
            <a:ext cx="68286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100" b="1" dirty="0">
              <a:highlight>
                <a:srgbClr val="FFFF00"/>
              </a:highlight>
              <a:latin typeface="Trebuchet MS"/>
              <a:ea typeface="Trebuchet MS"/>
              <a:cs typeface="Trebuchet MS"/>
              <a:sym typeface="Trebuchet M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61"/>
        <p:cNvGrpSpPr/>
        <p:nvPr/>
      </p:nvGrpSpPr>
      <p:grpSpPr>
        <a:xfrm>
          <a:off x="0" y="0"/>
          <a:ext cx="0" cy="0"/>
          <a:chOff x="0" y="0"/>
          <a:chExt cx="0" cy="0"/>
        </a:xfrm>
      </p:grpSpPr>
      <p:grpSp>
        <p:nvGrpSpPr>
          <p:cNvPr id="368" name="Group 367">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369" name="Straight Connector 368">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0" name="Straight Connector 369">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71"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2"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3" name="Isosceles Triangle 372">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4"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5"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7" name="Isosceles Triangle 376">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8" name="Isosceles Triangle 377">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364" name="Picture 363">
            <a:extLst>
              <a:ext uri="{FF2B5EF4-FFF2-40B4-BE49-F238E27FC236}">
                <a16:creationId xmlns:a16="http://schemas.microsoft.com/office/drawing/2014/main" id="{38A5D3D1-A6C6-CDDD-AB5E-8F418B2F3069}"/>
              </a:ext>
            </a:extLst>
          </p:cNvPr>
          <p:cNvPicPr>
            <a:picLocks noChangeAspect="1"/>
          </p:cNvPicPr>
          <p:nvPr/>
        </p:nvPicPr>
        <p:blipFill rotWithShape="1">
          <a:blip r:embed="rId3"/>
          <a:srcRect l="23698" r="24382"/>
          <a:stretch/>
        </p:blipFill>
        <p:spPr>
          <a:xfrm>
            <a:off x="20" y="10"/>
            <a:ext cx="4046200" cy="5143490"/>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D09F14B1-EF4E-409D-84EF-17EEEC1D65CC}"/>
              </a:ext>
            </a:extLst>
          </p:cNvPr>
          <p:cNvSpPr>
            <a:spLocks noGrp="1"/>
          </p:cNvSpPr>
          <p:nvPr>
            <p:ph type="title"/>
          </p:nvPr>
        </p:nvSpPr>
        <p:spPr>
          <a:xfrm>
            <a:off x="4160988" y="113736"/>
            <a:ext cx="4642770" cy="1172804"/>
          </a:xfrm>
        </p:spPr>
        <p:txBody>
          <a:bodyPr vert="horz" lIns="91440" tIns="45720" rIns="91440" bIns="45720" rtlCol="0" anchor="b">
            <a:normAutofit/>
          </a:bodyPr>
          <a:lstStyle/>
          <a:p>
            <a:pPr defTabSz="457200">
              <a:lnSpc>
                <a:spcPct val="90000"/>
              </a:lnSpc>
            </a:pPr>
            <a:r>
              <a:rPr lang="en-US" sz="3800" dirty="0">
                <a:solidFill>
                  <a:schemeClr val="tx1"/>
                </a:solidFill>
              </a:rPr>
              <a:t>Technical Competency (3) </a:t>
            </a:r>
          </a:p>
        </p:txBody>
      </p:sp>
      <p:sp>
        <p:nvSpPr>
          <p:cNvPr id="362" name="Google Shape;362;p58"/>
          <p:cNvSpPr txBox="1">
            <a:spLocks noGrp="1"/>
          </p:cNvSpPr>
          <p:nvPr>
            <p:ph type="body" idx="1"/>
          </p:nvPr>
        </p:nvSpPr>
        <p:spPr>
          <a:xfrm>
            <a:off x="3912781" y="1406626"/>
            <a:ext cx="4890977" cy="3623138"/>
          </a:xfrm>
        </p:spPr>
        <p:txBody>
          <a:bodyPr spcFirstLastPara="1" vert="horz" lIns="91440" tIns="45720" rIns="91440" bIns="45720" rtlCol="0" anchor="t" anchorCtr="0">
            <a:normAutofit lnSpcReduction="10000"/>
          </a:bodyPr>
          <a:lstStyle/>
          <a:p>
            <a:pPr lvl="0" defTabSz="457200">
              <a:lnSpc>
                <a:spcPct val="90000"/>
              </a:lnSpc>
              <a:spcBef>
                <a:spcPts val="1000"/>
              </a:spcBef>
            </a:pPr>
            <a:r>
              <a:rPr lang="en-US" sz="2600" b="1" dirty="0">
                <a:solidFill>
                  <a:schemeClr val="tx1"/>
                </a:solidFill>
                <a:latin typeface="Calibri" panose="020F0502020204030204" pitchFamily="34" charset="0"/>
                <a:cs typeface="Calibri" panose="020F0502020204030204" pitchFamily="34" charset="0"/>
              </a:rPr>
              <a:t>A.3 Promotes a Safe Environment</a:t>
            </a:r>
            <a:r>
              <a:rPr lang="en-US" sz="2600" dirty="0">
                <a:solidFill>
                  <a:schemeClr val="tx1"/>
                </a:solidFill>
                <a:latin typeface="Calibri" panose="020F0502020204030204" pitchFamily="34" charset="0"/>
                <a:cs typeface="Calibri" panose="020F0502020204030204" pitchFamily="34" charset="0"/>
              </a:rPr>
              <a:t>: </a:t>
            </a:r>
          </a:p>
          <a:p>
            <a:pPr lvl="0" defTabSz="457200">
              <a:lnSpc>
                <a:spcPct val="90000"/>
              </a:lnSpc>
              <a:spcBef>
                <a:spcPts val="1000"/>
              </a:spcBef>
            </a:pPr>
            <a:endParaRPr lang="en-US" sz="2400" dirty="0">
              <a:solidFill>
                <a:schemeClr val="tx1"/>
              </a:solidFill>
              <a:latin typeface="Calibri" panose="020F0502020204030204" pitchFamily="34" charset="0"/>
              <a:cs typeface="Calibri" panose="020F0502020204030204" pitchFamily="34" charset="0"/>
            </a:endParaRPr>
          </a:p>
          <a:p>
            <a:pPr lvl="0" defTabSz="457200">
              <a:lnSpc>
                <a:spcPct val="90000"/>
              </a:lnSpc>
              <a:spcBef>
                <a:spcPts val="1000"/>
              </a:spcBef>
            </a:pPr>
            <a:r>
              <a:rPr lang="en-US" sz="2400" dirty="0">
                <a:solidFill>
                  <a:schemeClr val="tx1"/>
                </a:solidFill>
                <a:latin typeface="Calibri" panose="020F0502020204030204" pitchFamily="34" charset="0"/>
                <a:cs typeface="Calibri" panose="020F0502020204030204" pitchFamily="34" charset="0"/>
              </a:rPr>
              <a:t>Refers to the activities to promote a safe environment and reduces the potential for harm to the client, partner(s) in cares, self, and healthcare team members in accordance with legislation, standards, employer job description, policies, procedures, and guidelines.</a:t>
            </a:r>
          </a:p>
          <a:p>
            <a:pPr lvl="0" algn="r" defTabSz="457200">
              <a:lnSpc>
                <a:spcPct val="90000"/>
              </a:lnSpc>
              <a:spcBef>
                <a:spcPts val="1000"/>
              </a:spcBef>
            </a:pPr>
            <a:endParaRPr lang="en-US" sz="500" dirty="0"/>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9"/>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SzPts val="1300"/>
              <a:buNone/>
            </a:pPr>
            <a:fld id="{00000000-1234-1234-1234-123412341234}" type="slidenum">
              <a:rPr lang="en"/>
              <a:t>3</a:t>
            </a:fld>
            <a:endParaRPr dirty="0"/>
          </a:p>
        </p:txBody>
      </p:sp>
      <p:sp>
        <p:nvSpPr>
          <p:cNvPr id="159" name="Google Shape;159;p29"/>
          <p:cNvSpPr txBox="1">
            <a:spLocks noGrp="1"/>
          </p:cNvSpPr>
          <p:nvPr>
            <p:ph type="title"/>
          </p:nvPr>
        </p:nvSpPr>
        <p:spPr>
          <a:xfrm>
            <a:off x="762000" y="619162"/>
            <a:ext cx="7467600" cy="744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3600" dirty="0">
                <a:latin typeface="Calibri" panose="020F0502020204030204" pitchFamily="34" charset="0"/>
                <a:cs typeface="Calibri" panose="020F0502020204030204" pitchFamily="34" charset="0"/>
              </a:rPr>
              <a:t>What will be covered </a:t>
            </a:r>
            <a:endParaRPr dirty="0">
              <a:latin typeface="Calibri" panose="020F0502020204030204" pitchFamily="34" charset="0"/>
              <a:cs typeface="Calibri" panose="020F0502020204030204" pitchFamily="34" charset="0"/>
            </a:endParaRPr>
          </a:p>
        </p:txBody>
      </p:sp>
      <p:sp>
        <p:nvSpPr>
          <p:cNvPr id="160" name="Google Shape;160;p29"/>
          <p:cNvSpPr txBox="1">
            <a:spLocks noGrp="1"/>
          </p:cNvSpPr>
          <p:nvPr>
            <p:ph type="body" idx="1"/>
          </p:nvPr>
        </p:nvSpPr>
        <p:spPr>
          <a:xfrm>
            <a:off x="350874" y="1962150"/>
            <a:ext cx="2468526" cy="3043200"/>
          </a:xfrm>
          <a:prstGeom prst="rect">
            <a:avLst/>
          </a:prstGeom>
          <a:noFill/>
          <a:ln>
            <a:noFill/>
          </a:ln>
        </p:spPr>
        <p:txBody>
          <a:bodyPr spcFirstLastPara="1" wrap="square" lIns="0" tIns="0" rIns="0" bIns="0" anchor="t" anchorCtr="0">
            <a:noAutofit/>
          </a:bodyPr>
          <a:lstStyle/>
          <a:p>
            <a:pPr marL="361950" lvl="0" indent="-285750" algn="l" rtl="0">
              <a:spcBef>
                <a:spcPts val="600"/>
              </a:spcBef>
              <a:spcAft>
                <a:spcPts val="0"/>
              </a:spcAft>
              <a:buClr>
                <a:schemeClr val="dk2"/>
              </a:buClr>
              <a:buSzPts val="2400"/>
              <a:buFont typeface="Arial"/>
              <a:buChar char="•"/>
            </a:pPr>
            <a:r>
              <a:rPr lang="en-US" sz="2400" b="1" dirty="0">
                <a:latin typeface="Calibri" panose="020F0502020204030204" pitchFamily="34" charset="0"/>
                <a:cs typeface="Calibri" panose="020F0502020204030204" pitchFamily="34" charset="0"/>
              </a:rPr>
              <a:t>Three </a:t>
            </a:r>
            <a:r>
              <a:rPr lang="en" sz="2400" b="1" dirty="0">
                <a:latin typeface="Calibri" panose="020F0502020204030204" pitchFamily="34" charset="0"/>
                <a:cs typeface="Calibri" panose="020F0502020204030204" pitchFamily="34" charset="0"/>
              </a:rPr>
              <a:t>Technical competencies</a:t>
            </a:r>
          </a:p>
          <a:p>
            <a:pPr marL="76200" lvl="0" indent="0" algn="ctr" rtl="0">
              <a:spcBef>
                <a:spcPts val="600"/>
              </a:spcBef>
              <a:spcAft>
                <a:spcPts val="0"/>
              </a:spcAft>
              <a:buClr>
                <a:schemeClr val="dk2"/>
              </a:buClr>
              <a:buSzPts val="2400"/>
            </a:pPr>
            <a:r>
              <a:rPr lang="en" sz="2400" dirty="0">
                <a:latin typeface="Calibri" panose="020F0502020204030204" pitchFamily="34" charset="0"/>
                <a:cs typeface="Calibri" panose="020F0502020204030204" pitchFamily="34" charset="0"/>
              </a:rPr>
              <a:t>of the personal care provider </a:t>
            </a:r>
          </a:p>
          <a:p>
            <a:pPr marL="76200" lvl="0" indent="0" algn="ctr" rtl="0">
              <a:spcBef>
                <a:spcPts val="600"/>
              </a:spcBef>
              <a:spcAft>
                <a:spcPts val="0"/>
              </a:spcAft>
              <a:buClr>
                <a:schemeClr val="dk2"/>
              </a:buClr>
              <a:buSzPts val="2400"/>
            </a:pPr>
            <a:r>
              <a:rPr lang="en" sz="2400" dirty="0">
                <a:latin typeface="Calibri" panose="020F0502020204030204" pitchFamily="34" charset="0"/>
                <a:cs typeface="Calibri" panose="020F0502020204030204" pitchFamily="34" charset="0"/>
              </a:rPr>
              <a:t>(Section A)</a:t>
            </a:r>
            <a:endParaRPr sz="2400" dirty="0">
              <a:latin typeface="Calibri" panose="020F0502020204030204" pitchFamily="34" charset="0"/>
              <a:cs typeface="Calibri" panose="020F0502020204030204" pitchFamily="34" charset="0"/>
            </a:endParaRPr>
          </a:p>
        </p:txBody>
      </p:sp>
      <p:sp>
        <p:nvSpPr>
          <p:cNvPr id="161" name="Google Shape;161;p29"/>
          <p:cNvSpPr txBox="1">
            <a:spLocks noGrp="1"/>
          </p:cNvSpPr>
          <p:nvPr>
            <p:ph type="body" idx="2"/>
          </p:nvPr>
        </p:nvSpPr>
        <p:spPr>
          <a:xfrm>
            <a:off x="3124200" y="1962150"/>
            <a:ext cx="2743200" cy="3043200"/>
          </a:xfrm>
          <a:prstGeom prst="rect">
            <a:avLst/>
          </a:prstGeom>
          <a:noFill/>
          <a:ln>
            <a:noFill/>
          </a:ln>
        </p:spPr>
        <p:txBody>
          <a:bodyPr spcFirstLastPara="1" wrap="square" lIns="0" tIns="0" rIns="0" bIns="0" anchor="t" anchorCtr="0">
            <a:noAutofit/>
          </a:bodyPr>
          <a:lstStyle/>
          <a:p>
            <a:pPr marL="361950" lvl="0" indent="-285750" algn="l" rtl="0">
              <a:spcBef>
                <a:spcPts val="600"/>
              </a:spcBef>
              <a:spcAft>
                <a:spcPts val="0"/>
              </a:spcAft>
              <a:buClr>
                <a:schemeClr val="dk2"/>
              </a:buClr>
              <a:buSzPts val="2400"/>
              <a:buFont typeface="Arial"/>
              <a:buChar char="•"/>
            </a:pPr>
            <a:r>
              <a:rPr lang="en-US" sz="2400" b="1" dirty="0">
                <a:latin typeface="Calibri" panose="020F0502020204030204" pitchFamily="34" charset="0"/>
                <a:cs typeface="Calibri" panose="020F0502020204030204" pitchFamily="34" charset="0"/>
              </a:rPr>
              <a:t>Three </a:t>
            </a:r>
            <a:r>
              <a:rPr lang="en" sz="2400" b="1" dirty="0">
                <a:latin typeface="Calibri" panose="020F0502020204030204" pitchFamily="34" charset="0"/>
                <a:cs typeface="Calibri" panose="020F0502020204030204" pitchFamily="34" charset="0"/>
              </a:rPr>
              <a:t>Foundational competencies </a:t>
            </a:r>
          </a:p>
          <a:p>
            <a:pPr marL="76200" lvl="0" indent="0" algn="ctr" rtl="0">
              <a:spcBef>
                <a:spcPts val="600"/>
              </a:spcBef>
              <a:spcAft>
                <a:spcPts val="0"/>
              </a:spcAft>
              <a:buClr>
                <a:schemeClr val="dk2"/>
              </a:buClr>
              <a:buSzPts val="2400"/>
            </a:pPr>
            <a:r>
              <a:rPr lang="en" sz="2400" dirty="0">
                <a:latin typeface="Calibri" panose="020F0502020204030204" pitchFamily="34" charset="0"/>
                <a:cs typeface="Calibri" panose="020F0502020204030204" pitchFamily="34" charset="0"/>
              </a:rPr>
              <a:t>of the personal care provider </a:t>
            </a:r>
          </a:p>
          <a:p>
            <a:pPr marL="76200" lvl="0" indent="0" algn="ctr" rtl="0">
              <a:spcBef>
                <a:spcPts val="600"/>
              </a:spcBef>
              <a:spcAft>
                <a:spcPts val="0"/>
              </a:spcAft>
              <a:buClr>
                <a:schemeClr val="dk2"/>
              </a:buClr>
              <a:buSzPts val="2400"/>
            </a:pPr>
            <a:r>
              <a:rPr lang="en" sz="2400" dirty="0">
                <a:latin typeface="Calibri" panose="020F0502020204030204" pitchFamily="34" charset="0"/>
                <a:cs typeface="Calibri" panose="020F0502020204030204" pitchFamily="34" charset="0"/>
              </a:rPr>
              <a:t>(Section B)</a:t>
            </a:r>
            <a:endParaRPr sz="2400" dirty="0">
              <a:latin typeface="Calibri" panose="020F0502020204030204" pitchFamily="34" charset="0"/>
              <a:cs typeface="Calibri" panose="020F0502020204030204" pitchFamily="34" charset="0"/>
            </a:endParaRPr>
          </a:p>
          <a:p>
            <a:pPr marL="457200" lvl="0" indent="0" algn="l" rtl="0">
              <a:spcBef>
                <a:spcPts val="600"/>
              </a:spcBef>
              <a:spcAft>
                <a:spcPts val="0"/>
              </a:spcAft>
              <a:buNone/>
            </a:pPr>
            <a:endParaRPr dirty="0"/>
          </a:p>
        </p:txBody>
      </p:sp>
      <p:sp>
        <p:nvSpPr>
          <p:cNvPr id="162" name="Google Shape;162;p29"/>
          <p:cNvSpPr txBox="1">
            <a:spLocks noGrp="1"/>
          </p:cNvSpPr>
          <p:nvPr>
            <p:ph type="body" idx="3"/>
          </p:nvPr>
        </p:nvSpPr>
        <p:spPr>
          <a:xfrm>
            <a:off x="5867399" y="1962150"/>
            <a:ext cx="2613025" cy="3043200"/>
          </a:xfrm>
          <a:prstGeom prst="rect">
            <a:avLst/>
          </a:prstGeom>
          <a:noFill/>
          <a:ln>
            <a:noFill/>
          </a:ln>
        </p:spPr>
        <p:txBody>
          <a:bodyPr spcFirstLastPara="1" wrap="square" lIns="0" tIns="0" rIns="0" bIns="0" anchor="t" anchorCtr="0">
            <a:noAutofit/>
          </a:bodyPr>
          <a:lstStyle/>
          <a:p>
            <a:pPr marL="361950" lvl="0" indent="-285750" algn="l" rtl="0">
              <a:spcBef>
                <a:spcPts val="600"/>
              </a:spcBef>
              <a:spcAft>
                <a:spcPts val="0"/>
              </a:spcAft>
              <a:buClr>
                <a:schemeClr val="dk2"/>
              </a:buClr>
              <a:buSzPts val="2400"/>
              <a:buFont typeface="Arial"/>
              <a:buChar char="•"/>
            </a:pPr>
            <a:r>
              <a:rPr lang="en" sz="2400" dirty="0">
                <a:latin typeface="Calibri" panose="020F0502020204030204" pitchFamily="34" charset="0"/>
                <a:cs typeface="Calibri" panose="020F0502020204030204" pitchFamily="34" charset="0"/>
              </a:rPr>
              <a:t>How this integrates into the role of the </a:t>
            </a:r>
            <a:r>
              <a:rPr lang="en-US" sz="2400" dirty="0">
                <a:latin typeface="Calibri" panose="020F0502020204030204" pitchFamily="34" charset="0"/>
                <a:cs typeface="Calibri" panose="020F0502020204030204" pitchFamily="34" charset="0"/>
              </a:rPr>
              <a:t>PCP within Health PEI</a:t>
            </a: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9"/>
          <p:cNvSpPr txBox="1">
            <a:spLocks noGrp="1"/>
          </p:cNvSpPr>
          <p:nvPr>
            <p:ph type="title"/>
          </p:nvPr>
        </p:nvSpPr>
        <p:spPr>
          <a:xfrm>
            <a:off x="662500" y="438150"/>
            <a:ext cx="7793700" cy="744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latin typeface="Calibri" panose="020F0502020204030204" pitchFamily="34" charset="0"/>
                <a:cs typeface="Calibri" panose="020F0502020204030204" pitchFamily="34" charset="0"/>
              </a:rPr>
              <a:t>A.3.1 Maintains client safety</a:t>
            </a:r>
            <a:endParaRPr sz="3000" dirty="0">
              <a:latin typeface="Calibri" panose="020F0502020204030204" pitchFamily="34" charset="0"/>
              <a:cs typeface="Calibri" panose="020F0502020204030204" pitchFamily="34" charset="0"/>
            </a:endParaRPr>
          </a:p>
        </p:txBody>
      </p:sp>
      <p:sp>
        <p:nvSpPr>
          <p:cNvPr id="368" name="Google Shape;368;p59"/>
          <p:cNvSpPr txBox="1">
            <a:spLocks noGrp="1"/>
          </p:cNvSpPr>
          <p:nvPr>
            <p:ph type="body" idx="1"/>
          </p:nvPr>
        </p:nvSpPr>
        <p:spPr>
          <a:xfrm>
            <a:off x="914400" y="1425575"/>
            <a:ext cx="3657600" cy="304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A.3.1.1 Ensures care and services are given to the correct client (e.g., confirm identity)</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A.3.1.2 Reports, records, and responds to safety hazards (e.g., a full sharps container, poor lighting, broken electrical cords)</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500" dirty="0"/>
          </a:p>
          <a:p>
            <a:pPr marL="0" lvl="0" indent="0" algn="l" rtl="0">
              <a:spcBef>
                <a:spcPts val="600"/>
              </a:spcBef>
              <a:spcAft>
                <a:spcPts val="0"/>
              </a:spcAft>
              <a:buNone/>
            </a:pPr>
            <a:endParaRPr sz="1500" dirty="0"/>
          </a:p>
        </p:txBody>
      </p:sp>
      <p:sp>
        <p:nvSpPr>
          <p:cNvPr id="369" name="Google Shape;369;p59"/>
          <p:cNvSpPr txBox="1">
            <a:spLocks noGrp="1"/>
          </p:cNvSpPr>
          <p:nvPr>
            <p:ph type="body" idx="2"/>
          </p:nvPr>
        </p:nvSpPr>
        <p:spPr>
          <a:xfrm>
            <a:off x="4572000" y="1425575"/>
            <a:ext cx="3810000" cy="3043200"/>
          </a:xfrm>
          <a:prstGeom prst="rect">
            <a:avLst/>
          </a:prstGeom>
        </p:spPr>
        <p:txBody>
          <a:bodyPr spcFirstLastPara="1" wrap="square" lIns="0" tIns="0" rIns="0" bIns="0" anchor="t" anchorCtr="0">
            <a:noAutofit/>
          </a:bodyPr>
          <a:lstStyle/>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Correctly identifies the client before providing care </a:t>
            </a:r>
            <a:r>
              <a:rPr lang="en" sz="1600" b="1" dirty="0">
                <a:latin typeface="Calibri" panose="020F0502020204030204" pitchFamily="34" charset="0"/>
                <a:cs typeface="Calibri" panose="020F0502020204030204" pitchFamily="34" charset="0"/>
              </a:rPr>
              <a:t>(</a:t>
            </a:r>
            <a:r>
              <a:rPr lang="en-US" sz="1600" b="1" dirty="0">
                <a:latin typeface="Calibri" panose="020F0502020204030204" pitchFamily="34" charset="0"/>
                <a:cs typeface="Calibri" panose="020F0502020204030204" pitchFamily="34" charset="0"/>
              </a:rPr>
              <a:t>HPEI Policy)</a:t>
            </a:r>
            <a:endParaRPr sz="1600" b="1" dirty="0">
              <a:latin typeface="Calibri" panose="020F0502020204030204" pitchFamily="34" charset="0"/>
              <a:cs typeface="Calibri" panose="020F0502020204030204" pitchFamily="34" charset="0"/>
            </a:endParaRPr>
          </a:p>
          <a:p>
            <a:pPr marL="45720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Report, record, and respond appropriately to safety hazards in the client environment. </a:t>
            </a:r>
            <a:endParaRPr sz="1600" dirty="0">
              <a:latin typeface="Calibri" panose="020F0502020204030204" pitchFamily="34" charset="0"/>
              <a:cs typeface="Calibri" panose="020F0502020204030204" pitchFamily="34" charset="0"/>
            </a:endParaRPr>
          </a:p>
          <a:p>
            <a:pPr marL="45720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Maintaining client safety is an important aspect of the </a:t>
            </a:r>
            <a:r>
              <a:rPr lang="en-US" sz="1600" dirty="0">
                <a:latin typeface="Calibri" panose="020F0502020204030204" pitchFamily="34" charset="0"/>
                <a:cs typeface="Calibri" panose="020F0502020204030204" pitchFamily="34" charset="0"/>
              </a:rPr>
              <a:t>PCP </a:t>
            </a:r>
            <a:r>
              <a:rPr lang="en" sz="1600" dirty="0">
                <a:latin typeface="Calibri" panose="020F0502020204030204" pitchFamily="34" charset="0"/>
                <a:cs typeface="Calibri" panose="020F0502020204030204" pitchFamily="34" charset="0"/>
              </a:rPr>
              <a:t>role</a:t>
            </a:r>
            <a:r>
              <a:rPr lang="en" sz="1500" dirty="0"/>
              <a:t>. </a:t>
            </a:r>
            <a:endParaRPr sz="15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60"/>
          <p:cNvSpPr txBox="1">
            <a:spLocks noGrp="1"/>
          </p:cNvSpPr>
          <p:nvPr>
            <p:ph type="title"/>
          </p:nvPr>
        </p:nvSpPr>
        <p:spPr>
          <a:xfrm>
            <a:off x="662500" y="438150"/>
            <a:ext cx="7793700" cy="744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latin typeface="Calibri" panose="020F0502020204030204" pitchFamily="34" charset="0"/>
                <a:cs typeface="Calibri" panose="020F0502020204030204" pitchFamily="34" charset="0"/>
              </a:rPr>
              <a:t>A.3.1 Maintains client safety cont.</a:t>
            </a:r>
            <a:endParaRPr sz="3000" dirty="0">
              <a:latin typeface="Calibri" panose="020F0502020204030204" pitchFamily="34" charset="0"/>
              <a:cs typeface="Calibri" panose="020F0502020204030204" pitchFamily="34" charset="0"/>
            </a:endParaRPr>
          </a:p>
        </p:txBody>
      </p:sp>
      <p:sp>
        <p:nvSpPr>
          <p:cNvPr id="375" name="Google Shape;375;p60"/>
          <p:cNvSpPr txBox="1">
            <a:spLocks noGrp="1"/>
          </p:cNvSpPr>
          <p:nvPr>
            <p:ph type="body" idx="1"/>
          </p:nvPr>
        </p:nvSpPr>
        <p:spPr>
          <a:xfrm>
            <a:off x="914400" y="1425575"/>
            <a:ext cx="3657600" cy="304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A.3.1.3 Responds to emergency situations (e.g., provides First Aid/</a:t>
            </a:r>
            <a:r>
              <a:rPr lang="en" sz="1600" dirty="0">
                <a:solidFill>
                  <a:schemeClr val="tx1"/>
                </a:solidFill>
                <a:latin typeface="Calibri" panose="020F0502020204030204" pitchFamily="34" charset="0"/>
                <a:cs typeface="Calibri" panose="020F0502020204030204" pitchFamily="34" charset="0"/>
              </a:rPr>
              <a:t>CPR </a:t>
            </a:r>
            <a:r>
              <a:rPr lang="en-US" sz="1600" dirty="0">
                <a:solidFill>
                  <a:schemeClr val="tx1"/>
                </a:solidFill>
                <a:latin typeface="Calibri" panose="020F0502020204030204" pitchFamily="34" charset="0"/>
                <a:cs typeface="Calibri" panose="020F0502020204030204" pitchFamily="34" charset="0"/>
              </a:rPr>
              <a:t>where appropriate</a:t>
            </a:r>
            <a:r>
              <a:rPr lang="en" sz="1600" dirty="0">
                <a:solidFill>
                  <a:schemeClr val="tx1"/>
                </a:solidFill>
                <a:latin typeface="Calibri" panose="020F0502020204030204" pitchFamily="34" charset="0"/>
                <a:cs typeface="Calibri" panose="020F0502020204030204" pitchFamily="34" charset="0"/>
              </a:rPr>
              <a:t>, </a:t>
            </a:r>
            <a:r>
              <a:rPr lang="en" sz="1600" dirty="0">
                <a:latin typeface="Calibri" panose="020F0502020204030204" pitchFamily="34" charset="0"/>
                <a:cs typeface="Calibri" panose="020F0502020204030204" pitchFamily="34" charset="0"/>
              </a:rPr>
              <a:t>follows WHMIS)</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A.3.1.4 Ensures devices to call for assistance are within reach (e.g., call bell, phone)</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A.3.1.5 Adheres to occupational health and safety guidelines (e.g., use of oxygen</a:t>
            </a:r>
            <a:r>
              <a:rPr lang="en" sz="1500" dirty="0"/>
              <a:t>)</a:t>
            </a:r>
            <a:endParaRPr sz="1500" dirty="0"/>
          </a:p>
          <a:p>
            <a:pPr marL="0" lvl="0" indent="0" algn="l" rtl="0">
              <a:spcBef>
                <a:spcPts val="600"/>
              </a:spcBef>
              <a:spcAft>
                <a:spcPts val="0"/>
              </a:spcAft>
              <a:buNone/>
            </a:pPr>
            <a:endParaRPr sz="1500" dirty="0"/>
          </a:p>
        </p:txBody>
      </p:sp>
      <p:sp>
        <p:nvSpPr>
          <p:cNvPr id="376" name="Google Shape;376;p60"/>
          <p:cNvSpPr txBox="1">
            <a:spLocks noGrp="1"/>
          </p:cNvSpPr>
          <p:nvPr>
            <p:ph type="body" idx="2"/>
          </p:nvPr>
        </p:nvSpPr>
        <p:spPr>
          <a:xfrm>
            <a:off x="4572000" y="1425575"/>
            <a:ext cx="3810000" cy="3043200"/>
          </a:xfrm>
          <a:prstGeom prst="rect">
            <a:avLst/>
          </a:prstGeom>
        </p:spPr>
        <p:txBody>
          <a:bodyPr spcFirstLastPara="1" wrap="square" lIns="0" tIns="0" rIns="0" bIns="0" anchor="t" anchorCtr="0">
            <a:noAutofit/>
          </a:bodyPr>
          <a:lstStyle/>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Respond to emergency </a:t>
            </a:r>
            <a:r>
              <a:rPr lang="en-US" sz="1600" dirty="0">
                <a:latin typeface="Calibri" panose="020F0502020204030204" pitchFamily="34" charset="0"/>
                <a:cs typeface="Calibri" panose="020F0502020204030204" pitchFamily="34" charset="0"/>
              </a:rPr>
              <a:t>situations and</a:t>
            </a:r>
            <a:r>
              <a:rPr lang="en" sz="1600" dirty="0">
                <a:latin typeface="Calibri" panose="020F0502020204030204" pitchFamily="34" charset="0"/>
                <a:cs typeface="Calibri" panose="020F0502020204030204" pitchFamily="34" charset="0"/>
              </a:rPr>
              <a:t> be aware of the institution’s </a:t>
            </a:r>
            <a:r>
              <a:rPr lang="en-US" sz="1600" dirty="0">
                <a:latin typeface="Calibri" panose="020F0502020204030204" pitchFamily="34" charset="0"/>
                <a:cs typeface="Calibri" panose="020F0502020204030204" pitchFamily="34" charset="0"/>
              </a:rPr>
              <a:t>emergency</a:t>
            </a:r>
            <a:r>
              <a:rPr lang="en" sz="1600" dirty="0">
                <a:latin typeface="Calibri" panose="020F0502020204030204" pitchFamily="34" charset="0"/>
                <a:cs typeface="Calibri" panose="020F0502020204030204" pitchFamily="34" charset="0"/>
              </a:rPr>
              <a:t> plans and policies (ie. evacuation plans, placement of fire extinguishers, nearest phones, etc.)</a:t>
            </a:r>
          </a:p>
          <a:p>
            <a:pPr marL="457200" lvl="0" indent="-323850" algn="l" rtl="0">
              <a:spcBef>
                <a:spcPts val="600"/>
              </a:spcBef>
              <a:spcAft>
                <a:spcPts val="0"/>
              </a:spcAft>
              <a:buClr>
                <a:schemeClr val="dk2"/>
              </a:buClr>
              <a:buSzPts val="1500"/>
              <a:buChar char="●"/>
            </a:pPr>
            <a:endParaRPr sz="1600" dirty="0">
              <a:latin typeface="Calibri" panose="020F0502020204030204" pitchFamily="34" charset="0"/>
              <a:cs typeface="Calibri" panose="020F0502020204030204" pitchFamily="34" charset="0"/>
            </a:endParaRPr>
          </a:p>
          <a:p>
            <a:pPr lvl="0" indent="-323850">
              <a:buClr>
                <a:schemeClr val="dk2"/>
              </a:buClr>
              <a:buSzPts val="1500"/>
              <a:buChar char="●"/>
            </a:pPr>
            <a:r>
              <a:rPr lang="en" sz="1600" dirty="0">
                <a:latin typeface="Calibri" panose="020F0502020204030204" pitchFamily="34" charset="0"/>
                <a:cs typeface="Calibri" panose="020F0502020204030204" pitchFamily="34" charset="0"/>
              </a:rPr>
              <a:t>Ensure the client is able to ask for assistance (call bell always within reach, phone charged and available for client use/nearby). </a:t>
            </a:r>
          </a:p>
          <a:p>
            <a:pPr lvl="0" indent="-323850">
              <a:buClr>
                <a:schemeClr val="dk2"/>
              </a:buClr>
              <a:buSzPts val="1500"/>
              <a:buChar char="●"/>
            </a:pPr>
            <a:r>
              <a:rPr lang="en-US" sz="1600" dirty="0">
                <a:latin typeface="Calibri" panose="020F0502020204030204" pitchFamily="34" charset="0"/>
                <a:cs typeface="Calibri" panose="020F0502020204030204" pitchFamily="34" charset="0"/>
              </a:rPr>
              <a:t>Bed in low position.</a:t>
            </a:r>
            <a:endParaRPr sz="1600" dirty="0">
              <a:latin typeface="Calibri" panose="020F0502020204030204" pitchFamily="34" charset="0"/>
              <a:cs typeface="Calibri" panose="020F050202020403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61"/>
          <p:cNvSpPr txBox="1">
            <a:spLocks noGrp="1"/>
          </p:cNvSpPr>
          <p:nvPr>
            <p:ph type="title"/>
          </p:nvPr>
        </p:nvSpPr>
        <p:spPr>
          <a:xfrm>
            <a:off x="776176" y="438150"/>
            <a:ext cx="7680023" cy="744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latin typeface="Calibri" panose="020F0502020204030204" pitchFamily="34" charset="0"/>
                <a:cs typeface="Calibri" panose="020F0502020204030204" pitchFamily="34" charset="0"/>
              </a:rPr>
              <a:t>A.3.2 Reports suspected situations of abuse and/or neglect</a:t>
            </a:r>
            <a:endParaRPr sz="3000" dirty="0">
              <a:latin typeface="Calibri" panose="020F0502020204030204" pitchFamily="34" charset="0"/>
              <a:cs typeface="Calibri" panose="020F0502020204030204" pitchFamily="34" charset="0"/>
            </a:endParaRPr>
          </a:p>
        </p:txBody>
      </p:sp>
      <p:sp>
        <p:nvSpPr>
          <p:cNvPr id="382" name="Google Shape;382;p61"/>
          <p:cNvSpPr txBox="1">
            <a:spLocks noGrp="1"/>
          </p:cNvSpPr>
          <p:nvPr>
            <p:ph type="body" idx="1"/>
          </p:nvPr>
        </p:nvSpPr>
        <p:spPr>
          <a:xfrm>
            <a:off x="914400" y="1425575"/>
            <a:ext cx="3657600" cy="304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500" dirty="0"/>
              <a:t>A.3.2.1 Reports and records suspected or witnessed abuse and/or neglect (e.g., physical, emotional, sexual, financial)</a:t>
            </a:r>
            <a:endParaRPr sz="1500" dirty="0"/>
          </a:p>
          <a:p>
            <a:pPr marL="0" lvl="0" indent="0" algn="l" rtl="0">
              <a:spcBef>
                <a:spcPts val="600"/>
              </a:spcBef>
              <a:spcAft>
                <a:spcPts val="0"/>
              </a:spcAft>
              <a:buNone/>
            </a:pPr>
            <a:endParaRPr sz="1500" dirty="0"/>
          </a:p>
          <a:p>
            <a:pPr marL="0" lvl="0" indent="0" algn="l" rtl="0">
              <a:spcBef>
                <a:spcPts val="600"/>
              </a:spcBef>
              <a:spcAft>
                <a:spcPts val="0"/>
              </a:spcAft>
              <a:buNone/>
            </a:pPr>
            <a:r>
              <a:rPr lang="en" sz="1500" dirty="0"/>
              <a:t>A.3.2.2 Adheres to legislation regulations and agency policies related to documentation and reporting</a:t>
            </a:r>
            <a:endParaRPr sz="1500" dirty="0"/>
          </a:p>
        </p:txBody>
      </p:sp>
      <p:sp>
        <p:nvSpPr>
          <p:cNvPr id="383" name="Google Shape;383;p61"/>
          <p:cNvSpPr txBox="1">
            <a:spLocks noGrp="1"/>
          </p:cNvSpPr>
          <p:nvPr>
            <p:ph type="body" idx="2"/>
          </p:nvPr>
        </p:nvSpPr>
        <p:spPr>
          <a:xfrm>
            <a:off x="4572000" y="1425575"/>
            <a:ext cx="3810000" cy="3043200"/>
          </a:xfrm>
          <a:prstGeom prst="rect">
            <a:avLst/>
          </a:prstGeom>
        </p:spPr>
        <p:txBody>
          <a:bodyPr spcFirstLastPara="1" wrap="square" lIns="0" tIns="0" rIns="0" bIns="0" anchor="t" anchorCtr="0">
            <a:noAutofit/>
          </a:bodyPr>
          <a:lstStyle/>
          <a:p>
            <a:pPr marL="457200" lvl="0" indent="-323850" algn="l" rtl="0">
              <a:spcBef>
                <a:spcPts val="600"/>
              </a:spcBef>
              <a:spcAft>
                <a:spcPts val="0"/>
              </a:spcAft>
              <a:buClr>
                <a:schemeClr val="dk2"/>
              </a:buClr>
              <a:buSzPts val="1500"/>
              <a:buChar char="●"/>
            </a:pPr>
            <a:r>
              <a:rPr lang="en" sz="1500" dirty="0"/>
              <a:t>If you suspect or witness neglect or abuse of any sort (physical, emotional, mental, sexual, financial) </a:t>
            </a:r>
            <a:r>
              <a:rPr lang="en-US" sz="1500" dirty="0"/>
              <a:t>report it to your supervisor – LPN and OR RN. </a:t>
            </a:r>
            <a:r>
              <a:rPr lang="en" sz="1500" dirty="0"/>
              <a:t> [</a:t>
            </a:r>
            <a:r>
              <a:rPr lang="en-US" sz="1500" dirty="0"/>
              <a:t>Adult Protection Act 2016] </a:t>
            </a:r>
            <a:r>
              <a:rPr lang="en" sz="1500" dirty="0"/>
              <a:t> </a:t>
            </a:r>
            <a:r>
              <a:rPr lang="en" sz="1500" dirty="0">
                <a:solidFill>
                  <a:srgbClr val="FF0000"/>
                </a:solidFill>
              </a:rPr>
              <a:t>(</a:t>
            </a:r>
            <a:r>
              <a:rPr lang="en-US" sz="1500" dirty="0">
                <a:solidFill>
                  <a:srgbClr val="FF0000"/>
                </a:solidFill>
              </a:rPr>
              <a:t>Report to your supervisor- RN/LPN</a:t>
            </a:r>
            <a:endParaRPr sz="1500" dirty="0">
              <a:solidFill>
                <a:srgbClr val="FF0000"/>
              </a:solidFill>
            </a:endParaRPr>
          </a:p>
          <a:p>
            <a:pPr marL="457200" lvl="0" indent="0" algn="l" rtl="0">
              <a:spcBef>
                <a:spcPts val="600"/>
              </a:spcBef>
              <a:spcAft>
                <a:spcPts val="0"/>
              </a:spcAft>
              <a:buNone/>
            </a:pPr>
            <a:endParaRPr sz="1500" dirty="0"/>
          </a:p>
          <a:p>
            <a:pPr marL="457200" lvl="0" indent="-323850" algn="l" rtl="0">
              <a:spcBef>
                <a:spcPts val="600"/>
              </a:spcBef>
              <a:spcAft>
                <a:spcPts val="0"/>
              </a:spcAft>
              <a:buSzPts val="1500"/>
              <a:buChar char="●"/>
            </a:pPr>
            <a:r>
              <a:rPr lang="en" sz="1500" dirty="0"/>
              <a:t>Local policy/ Health PEI policy/ PEI Legislation/ </a:t>
            </a:r>
            <a:r>
              <a:rPr lang="en-US" sz="1500" dirty="0"/>
              <a:t>Incident report completion through the </a:t>
            </a:r>
            <a:r>
              <a:rPr lang="en-US" sz="1500" dirty="0">
                <a:solidFill>
                  <a:srgbClr val="FF0000"/>
                </a:solidFill>
              </a:rPr>
              <a:t>Patient Safety Management System (PSMS</a:t>
            </a:r>
            <a:r>
              <a:rPr lang="en-US" sz="1500" dirty="0"/>
              <a:t>) </a:t>
            </a:r>
            <a:endParaRPr sz="1500" dirty="0"/>
          </a:p>
          <a:p>
            <a:pPr marL="0" lvl="0" indent="0" algn="l" rtl="0">
              <a:spcBef>
                <a:spcPts val="600"/>
              </a:spcBef>
              <a:spcAft>
                <a:spcPts val="0"/>
              </a:spcAft>
              <a:buNone/>
            </a:pPr>
            <a:endParaRPr sz="1500" dirty="0">
              <a:highlight>
                <a:srgbClr val="FFFF00"/>
              </a:highlight>
            </a:endParaRPr>
          </a:p>
          <a:p>
            <a:pPr marL="457200" lvl="0" indent="0" algn="l" rtl="0">
              <a:spcBef>
                <a:spcPts val="600"/>
              </a:spcBef>
              <a:spcAft>
                <a:spcPts val="0"/>
              </a:spcAft>
              <a:buNone/>
            </a:pPr>
            <a:endParaRPr sz="15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62"/>
          <p:cNvSpPr txBox="1">
            <a:spLocks noGrp="1"/>
          </p:cNvSpPr>
          <p:nvPr>
            <p:ph type="title"/>
          </p:nvPr>
        </p:nvSpPr>
        <p:spPr>
          <a:xfrm>
            <a:off x="701748" y="438150"/>
            <a:ext cx="8176437" cy="744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800" dirty="0">
                <a:solidFill>
                  <a:srgbClr val="FF0000"/>
                </a:solidFill>
                <a:latin typeface="Calibri" panose="020F0502020204030204" pitchFamily="34" charset="0"/>
                <a:cs typeface="Calibri" panose="020F0502020204030204" pitchFamily="34" charset="0"/>
              </a:rPr>
              <a:t>A.3.3 Maintains personal and team members’ safety</a:t>
            </a:r>
            <a:endParaRPr sz="2800" dirty="0">
              <a:solidFill>
                <a:srgbClr val="FF0000"/>
              </a:solidFill>
              <a:latin typeface="Calibri" panose="020F0502020204030204" pitchFamily="34" charset="0"/>
              <a:cs typeface="Calibri" panose="020F0502020204030204" pitchFamily="34" charset="0"/>
            </a:endParaRPr>
          </a:p>
        </p:txBody>
      </p:sp>
      <p:sp>
        <p:nvSpPr>
          <p:cNvPr id="389" name="Google Shape;389;p62"/>
          <p:cNvSpPr txBox="1">
            <a:spLocks noGrp="1"/>
          </p:cNvSpPr>
          <p:nvPr>
            <p:ph type="body" idx="1"/>
          </p:nvPr>
        </p:nvSpPr>
        <p:spPr>
          <a:xfrm>
            <a:off x="241200" y="1258900"/>
            <a:ext cx="4451116" cy="3453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A.3.3.1 Practices proper body mechanics (e.g., during lifting and transfers)</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A.3.3.2 Observes, acts on, reports, and records occupational health and safety hazards (e.g., wet floors, poor lighting)</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A.3.3.3 Identifies, reports, and responds to dangerous work situations (e.g., response to fire)</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A.3.3.4 Reports bullying and harassment, including abuse from co-workers, clients, families, and </a:t>
            </a:r>
            <a:r>
              <a:rPr lang="en-US" sz="1600" dirty="0">
                <a:latin typeface="Calibri" panose="020F0502020204030204" pitchFamily="34" charset="0"/>
                <a:cs typeface="Calibri" panose="020F0502020204030204" pitchFamily="34" charset="0"/>
              </a:rPr>
              <a:t>partners in care</a:t>
            </a:r>
            <a:endParaRPr sz="1600" dirty="0">
              <a:latin typeface="Calibri" panose="020F0502020204030204" pitchFamily="34" charset="0"/>
              <a:cs typeface="Calibri" panose="020F0502020204030204" pitchFamily="34" charset="0"/>
            </a:endParaRPr>
          </a:p>
        </p:txBody>
      </p:sp>
      <p:sp>
        <p:nvSpPr>
          <p:cNvPr id="390" name="Google Shape;390;p62"/>
          <p:cNvSpPr txBox="1">
            <a:spLocks noGrp="1"/>
          </p:cNvSpPr>
          <p:nvPr>
            <p:ph type="body" idx="2"/>
          </p:nvPr>
        </p:nvSpPr>
        <p:spPr>
          <a:xfrm>
            <a:off x="4572000" y="1182450"/>
            <a:ext cx="3810000" cy="3286325"/>
          </a:xfrm>
          <a:prstGeom prst="rect">
            <a:avLst/>
          </a:prstGeom>
        </p:spPr>
        <p:txBody>
          <a:bodyPr spcFirstLastPara="1" wrap="square" lIns="0" tIns="0" rIns="0" bIns="0" anchor="t" anchorCtr="0">
            <a:noAutofit/>
          </a:bodyPr>
          <a:lstStyle/>
          <a:p>
            <a:pPr marL="457200" lvl="0" indent="-323850" algn="l" rtl="0">
              <a:lnSpc>
                <a:spcPct val="115000"/>
              </a:lnSpc>
              <a:spcBef>
                <a:spcPts val="600"/>
              </a:spcBef>
              <a:spcAft>
                <a:spcPts val="0"/>
              </a:spcAft>
              <a:buSzPts val="1500"/>
              <a:buChar char="●"/>
            </a:pPr>
            <a:r>
              <a:rPr lang="en" sz="1600" dirty="0">
                <a:latin typeface="Calibri" panose="020F0502020204030204" pitchFamily="34" charset="0"/>
                <a:cs typeface="Calibri" panose="020F0502020204030204" pitchFamily="34" charset="0"/>
              </a:rPr>
              <a:t>Proper transferring, lifting, repositioning (TLR) should be used throughout care; this includes following the assigned TLR status of the client</a:t>
            </a:r>
            <a:endParaRPr sz="1600" dirty="0">
              <a:latin typeface="Calibri" panose="020F0502020204030204" pitchFamily="34" charset="0"/>
              <a:cs typeface="Calibri" panose="020F0502020204030204" pitchFamily="34" charset="0"/>
            </a:endParaRPr>
          </a:p>
          <a:p>
            <a:pPr marL="457200" lvl="0" indent="-323850" algn="l" rtl="0">
              <a:lnSpc>
                <a:spcPct val="115000"/>
              </a:lnSpc>
              <a:spcBef>
                <a:spcPts val="0"/>
              </a:spcBef>
              <a:spcAft>
                <a:spcPts val="0"/>
              </a:spcAft>
              <a:buSzPts val="1500"/>
              <a:buChar char="●"/>
            </a:pPr>
            <a:r>
              <a:rPr lang="en" sz="1600" dirty="0">
                <a:latin typeface="Calibri" panose="020F0502020204030204" pitchFamily="34" charset="0"/>
                <a:cs typeface="Calibri" panose="020F0502020204030204" pitchFamily="34" charset="0"/>
              </a:rPr>
              <a:t>Report and record any occupational health and safety hazards or dangerous work situations (PSMS)</a:t>
            </a:r>
            <a:endParaRPr sz="1600" dirty="0">
              <a:latin typeface="Calibri" panose="020F0502020204030204" pitchFamily="34" charset="0"/>
              <a:cs typeface="Calibri" panose="020F0502020204030204" pitchFamily="34" charset="0"/>
            </a:endParaRPr>
          </a:p>
          <a:p>
            <a:pPr marL="457200" lvl="0" indent="-323850" algn="l" rtl="0">
              <a:lnSpc>
                <a:spcPct val="115000"/>
              </a:lnSpc>
              <a:spcBef>
                <a:spcPts val="0"/>
              </a:spcBef>
              <a:spcAft>
                <a:spcPts val="0"/>
              </a:spcAft>
              <a:buSzPts val="1500"/>
              <a:buChar char="●"/>
            </a:pPr>
            <a:r>
              <a:rPr lang="en" sz="1600" dirty="0">
                <a:latin typeface="Calibri" panose="020F0502020204030204" pitchFamily="34" charset="0"/>
                <a:cs typeface="Calibri" panose="020F0502020204030204" pitchFamily="34" charset="0"/>
              </a:rPr>
              <a:t>Bullying and harassment is not acceptable in any form, from any person. </a:t>
            </a:r>
          </a:p>
          <a:p>
            <a:pPr marL="457200" lvl="0" indent="-323850" algn="l" rtl="0">
              <a:lnSpc>
                <a:spcPct val="115000"/>
              </a:lnSpc>
              <a:spcBef>
                <a:spcPts val="0"/>
              </a:spcBef>
              <a:spcAft>
                <a:spcPts val="0"/>
              </a:spcAft>
              <a:buSzPts val="1500"/>
              <a:buChar char="●"/>
            </a:pPr>
            <a:r>
              <a:rPr lang="en-US" sz="1600" dirty="0">
                <a:solidFill>
                  <a:srgbClr val="FF0000"/>
                </a:solidFill>
                <a:latin typeface="Calibri" panose="020F0502020204030204" pitchFamily="34" charset="0"/>
                <a:cs typeface="Calibri" panose="020F0502020204030204" pitchFamily="34" charset="0"/>
              </a:rPr>
              <a:t>L</a:t>
            </a:r>
            <a:r>
              <a:rPr lang="en" sz="1600" dirty="0">
                <a:solidFill>
                  <a:srgbClr val="FF0000"/>
                </a:solidFill>
                <a:latin typeface="Calibri" panose="020F0502020204030204" pitchFamily="34" charset="0"/>
                <a:cs typeface="Calibri" panose="020F0502020204030204" pitchFamily="34" charset="0"/>
              </a:rPr>
              <a:t>ook at notes ? </a:t>
            </a:r>
            <a:endParaRPr sz="1600" dirty="0">
              <a:solidFill>
                <a:srgbClr val="FF0000"/>
              </a:solidFill>
              <a:latin typeface="Calibri" panose="020F0502020204030204" pitchFamily="34" charset="0"/>
              <a:cs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3"/>
          <p:cNvSpPr txBox="1">
            <a:spLocks noGrp="1"/>
          </p:cNvSpPr>
          <p:nvPr>
            <p:ph type="title"/>
          </p:nvPr>
        </p:nvSpPr>
        <p:spPr>
          <a:xfrm>
            <a:off x="662500" y="438150"/>
            <a:ext cx="7793700" cy="744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A.3.4 Applies infection prevention and control practices</a:t>
            </a:r>
            <a:endParaRPr sz="3000" dirty="0"/>
          </a:p>
        </p:txBody>
      </p:sp>
      <p:sp>
        <p:nvSpPr>
          <p:cNvPr id="396" name="Google Shape;396;p63"/>
          <p:cNvSpPr txBox="1">
            <a:spLocks noGrp="1"/>
          </p:cNvSpPr>
          <p:nvPr>
            <p:ph type="body" idx="1"/>
          </p:nvPr>
        </p:nvSpPr>
        <p:spPr>
          <a:xfrm>
            <a:off x="914400" y="1425575"/>
            <a:ext cx="3657600" cy="304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500" dirty="0"/>
              <a:t>A.3.4.1 Adheres to infection prevention and control policies</a:t>
            </a:r>
            <a:endParaRPr sz="1500" dirty="0"/>
          </a:p>
          <a:p>
            <a:pPr marL="0" lvl="0" indent="0" algn="l" rtl="0">
              <a:spcBef>
                <a:spcPts val="600"/>
              </a:spcBef>
              <a:spcAft>
                <a:spcPts val="0"/>
              </a:spcAft>
              <a:buNone/>
            </a:pPr>
            <a:endParaRPr sz="1500" dirty="0"/>
          </a:p>
          <a:p>
            <a:pPr marL="0" lvl="0" indent="0" algn="l" rtl="0">
              <a:spcBef>
                <a:spcPts val="600"/>
              </a:spcBef>
              <a:spcAft>
                <a:spcPts val="0"/>
              </a:spcAft>
              <a:buNone/>
            </a:pPr>
            <a:r>
              <a:rPr lang="en" sz="1500" dirty="0"/>
              <a:t>A.3.4.2 Practices standard techniques for hand hygiene</a:t>
            </a:r>
            <a:endParaRPr sz="1500" dirty="0"/>
          </a:p>
          <a:p>
            <a:pPr marL="0" lvl="0" indent="0" algn="l" rtl="0">
              <a:spcBef>
                <a:spcPts val="600"/>
              </a:spcBef>
              <a:spcAft>
                <a:spcPts val="0"/>
              </a:spcAft>
              <a:buNone/>
            </a:pPr>
            <a:endParaRPr sz="1500" dirty="0"/>
          </a:p>
          <a:p>
            <a:pPr marL="0" lvl="0" indent="0" algn="l" rtl="0">
              <a:spcBef>
                <a:spcPts val="600"/>
              </a:spcBef>
              <a:spcAft>
                <a:spcPts val="0"/>
              </a:spcAft>
              <a:buNone/>
            </a:pPr>
            <a:r>
              <a:rPr lang="en" sz="1500" dirty="0"/>
              <a:t>A.3.4.3 Selects appropriate personal protective equipment (PPE)</a:t>
            </a:r>
            <a:endParaRPr sz="1500" dirty="0"/>
          </a:p>
          <a:p>
            <a:pPr marL="0" lvl="0" indent="0" algn="l" rtl="0">
              <a:spcBef>
                <a:spcPts val="600"/>
              </a:spcBef>
              <a:spcAft>
                <a:spcPts val="0"/>
              </a:spcAft>
              <a:buNone/>
            </a:pPr>
            <a:endParaRPr sz="1500" dirty="0"/>
          </a:p>
          <a:p>
            <a:pPr marL="0" lvl="0" indent="0" algn="l" rtl="0">
              <a:spcBef>
                <a:spcPts val="600"/>
              </a:spcBef>
              <a:spcAft>
                <a:spcPts val="0"/>
              </a:spcAft>
              <a:buNone/>
            </a:pPr>
            <a:endParaRPr sz="1500" dirty="0"/>
          </a:p>
        </p:txBody>
      </p:sp>
      <p:sp>
        <p:nvSpPr>
          <p:cNvPr id="397" name="Google Shape;397;p63"/>
          <p:cNvSpPr txBox="1">
            <a:spLocks noGrp="1"/>
          </p:cNvSpPr>
          <p:nvPr>
            <p:ph type="body" idx="2"/>
          </p:nvPr>
        </p:nvSpPr>
        <p:spPr>
          <a:xfrm>
            <a:off x="4572000" y="1425575"/>
            <a:ext cx="3810000" cy="3043200"/>
          </a:xfrm>
          <a:prstGeom prst="rect">
            <a:avLst/>
          </a:prstGeom>
        </p:spPr>
        <p:txBody>
          <a:bodyPr spcFirstLastPara="1" wrap="square" lIns="0" tIns="0" rIns="0" bIns="0" anchor="t" anchorCtr="0">
            <a:noAutofit/>
          </a:bodyPr>
          <a:lstStyle/>
          <a:p>
            <a:pPr marL="457200" lvl="0" indent="-323850" algn="l" rtl="0">
              <a:spcBef>
                <a:spcPts val="600"/>
              </a:spcBef>
              <a:spcAft>
                <a:spcPts val="0"/>
              </a:spcAft>
              <a:buClr>
                <a:schemeClr val="dk2"/>
              </a:buClr>
              <a:buSzPts val="1500"/>
              <a:buChar char="●"/>
            </a:pPr>
            <a:r>
              <a:rPr lang="en" sz="1500"/>
              <a:t>Hand hygiene plays an important role in infection prevention and control. Hand hygiene is performed between clients, and before and after carrying out tasks. </a:t>
            </a:r>
            <a:endParaRPr sz="1500" dirty="0"/>
          </a:p>
          <a:p>
            <a:pPr marL="457200" lvl="0" indent="0" algn="l" rtl="0">
              <a:spcBef>
                <a:spcPts val="600"/>
              </a:spcBef>
              <a:spcAft>
                <a:spcPts val="0"/>
              </a:spcAft>
              <a:buNone/>
            </a:pPr>
            <a:endParaRPr sz="1500" dirty="0"/>
          </a:p>
          <a:p>
            <a:pPr marL="457200" lvl="0" indent="-323850" algn="l" rtl="0">
              <a:spcBef>
                <a:spcPts val="600"/>
              </a:spcBef>
              <a:spcAft>
                <a:spcPts val="0"/>
              </a:spcAft>
              <a:buClr>
                <a:schemeClr val="dk2"/>
              </a:buClr>
              <a:buSzPts val="1500"/>
              <a:buChar char="●"/>
            </a:pPr>
            <a:r>
              <a:rPr lang="en" sz="1500"/>
              <a:t>Appropriate PPE must be worn. The type of PPE will depend on the client’s condition, and isolation precautions. PPE may include: gloves, surgical mask, N95 respirator, gown, face shield, and goggles. </a:t>
            </a:r>
            <a:endParaRPr sz="15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941" t="3077" b="50000"/>
          <a:stretch/>
        </p:blipFill>
        <p:spPr>
          <a:xfrm>
            <a:off x="-7378" y="2190750"/>
            <a:ext cx="7733138" cy="1413520"/>
          </a:xfrm>
          <a:prstGeom prst="rect">
            <a:avLst/>
          </a:prstGeom>
        </p:spPr>
      </p:pic>
      <p:sp>
        <p:nvSpPr>
          <p:cNvPr id="20482" name="Slide Number Placeholder 3"/>
          <p:cNvSpPr>
            <a:spLocks noGrp="1"/>
          </p:cNvSpPr>
          <p:nvPr>
            <p:ph type="sldNum" idx="10"/>
            <p:custDataLst>
              <p:tags r:id="rId1"/>
            </p:custDataLst>
          </p:nvPr>
        </p:nvSpPr>
        <p:spPr/>
        <p:txBody>
          <a:bodyPr/>
          <a:lstStyle/>
          <a:p>
            <a:fld id="{9373A7D5-46B8-1045-B202-ADADE0DD6AE7}" type="slidenum">
              <a:rPr lang="en-CA" smtClean="0"/>
              <a:pPr/>
              <a:t>35</a:t>
            </a:fld>
            <a:endParaRPr lang="en-CA" dirty="0"/>
          </a:p>
        </p:txBody>
      </p:sp>
      <p:sp>
        <p:nvSpPr>
          <p:cNvPr id="20483" name="Title 3"/>
          <p:cNvSpPr txBox="1">
            <a:spLocks noGrp="1"/>
          </p:cNvSpPr>
          <p:nvPr>
            <p:ph type="title"/>
            <p:custDataLst>
              <p:tags r:id="rId2"/>
            </p:custDataLst>
          </p:nvPr>
        </p:nvSpPr>
        <p:spPr>
          <a:xfrm>
            <a:off x="990601" y="742950"/>
            <a:ext cx="3352800" cy="744300"/>
          </a:xfrm>
        </p:spPr>
        <p:txBody>
          <a:bodyPr>
            <a:normAutofit fontScale="90000"/>
          </a:bodyPr>
          <a:lstStyle/>
          <a:p>
            <a:r>
              <a:rPr lang="en-US" sz="3600" dirty="0">
                <a:solidFill>
                  <a:schemeClr val="tx1"/>
                </a:solidFill>
                <a:sym typeface="Lato Black" charset="0"/>
              </a:rPr>
              <a:t>4 Moments for Hand Hygiene </a:t>
            </a:r>
          </a:p>
        </p:txBody>
      </p:sp>
      <p:sp>
        <p:nvSpPr>
          <p:cNvPr id="20484" name="Text Placeholder 1"/>
          <p:cNvSpPr txBox="1">
            <a:spLocks noGrp="1"/>
          </p:cNvSpPr>
          <p:nvPr>
            <p:ph type="body" idx="1"/>
            <p:custDataLst>
              <p:tags r:id="rId3"/>
            </p:custDataLst>
          </p:nvPr>
        </p:nvSpPr>
        <p:spPr>
          <a:xfrm>
            <a:off x="304800" y="57150"/>
            <a:ext cx="2362201" cy="457200"/>
          </a:xfrm>
        </p:spPr>
        <p:txBody>
          <a:bodyPr/>
          <a:lstStyle/>
          <a:p>
            <a:pPr marL="114300" indent="0"/>
            <a:r>
              <a:rPr lang="en-US" sz="2000" b="1" dirty="0">
                <a:solidFill>
                  <a:schemeClr val="tx1"/>
                </a:solidFill>
                <a:sym typeface="Lato Light" charset="0"/>
              </a:rPr>
              <a:t>Hand Hygiene</a:t>
            </a:r>
          </a:p>
          <a:p>
            <a:pPr marL="400050" indent="-285750">
              <a:buFont typeface="Arial" panose="020B0604020202020204" pitchFamily="34" charset="0"/>
              <a:buChar char="•"/>
            </a:pPr>
            <a:endParaRPr lang="en-US" sz="1600" dirty="0">
              <a:sym typeface="Lato Light" charset="0"/>
            </a:endParaRPr>
          </a:p>
        </p:txBody>
      </p:sp>
      <p:pic>
        <p:nvPicPr>
          <p:cNvPr id="4" name="Picture 3"/>
          <p:cNvPicPr>
            <a:picLocks noChangeAspect="1"/>
          </p:cNvPicPr>
          <p:nvPr/>
        </p:nvPicPr>
        <p:blipFill rotWithShape="1">
          <a:blip r:embed="rId7">
            <a:extLst>
              <a:ext uri="{BEBA8EAE-BF5A-486C-A8C5-ECC9F3942E4B}">
                <a14:imgProps xmlns:a14="http://schemas.microsoft.com/office/drawing/2010/main">
                  <a14:imgLayer r:embed="rId8">
                    <a14:imgEffect>
                      <a14:backgroundRemoval t="10352" b="88106" l="808" r="98385">
                        <a14:foregroundMark x1="18304" y1="27313" x2="808" y2="27533"/>
                        <a14:foregroundMark x1="2019" y1="34141" x2="1615" y2="60573"/>
                        <a14:foregroundMark x1="2288" y1="61894" x2="20458" y2="62335"/>
                        <a14:foregroundMark x1="20323" y1="61233" x2="27860" y2="46916"/>
                        <a14:foregroundMark x1="18304" y1="25551" x2="28937" y2="45815"/>
                        <a14:foregroundMark x1="2961" y1="35903" x2="2557" y2="53524"/>
                        <a14:foregroundMark x1="4441" y1="36784" x2="17497" y2="48238"/>
                        <a14:foregroundMark x1="4711" y1="41630" x2="4441" y2="53084"/>
                        <a14:foregroundMark x1="22207" y1="71806" x2="36205" y2="65198"/>
                        <a14:foregroundMark x1="74966" y1="47137" x2="74697" y2="65198"/>
                        <a14:foregroundMark x1="86137" y1="52423" x2="98385" y2="56388"/>
                        <a14:foregroundMark x1="21803" y1="10352" x2="32032" y2="18502"/>
                        <a14:foregroundMark x1="54778" y1="25551" x2="58950" y2="22247"/>
                        <a14:foregroundMark x1="56258" y1="31057" x2="59758" y2="25551"/>
                        <a14:foregroundMark x1="78197" y1="53524" x2="77120" y2="57048"/>
                      </a14:backgroundRemoval>
                    </a14:imgEffect>
                  </a14:imgLayer>
                </a14:imgProps>
              </a:ext>
              <a:ext uri="{28A0092B-C50C-407E-A947-70E740481C1C}">
                <a14:useLocalDpi xmlns:a14="http://schemas.microsoft.com/office/drawing/2010/main" val="0"/>
              </a:ext>
            </a:extLst>
          </a:blip>
          <a:srcRect l="1536" t="4101" b="2488"/>
          <a:stretch/>
        </p:blipFill>
        <p:spPr>
          <a:xfrm>
            <a:off x="4606415" y="-67783"/>
            <a:ext cx="4515465" cy="2617465"/>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861" t="50000" r="11720" b="2167"/>
          <a:stretch/>
        </p:blipFill>
        <p:spPr>
          <a:xfrm>
            <a:off x="-7377" y="3604270"/>
            <a:ext cx="6871522" cy="1407095"/>
          </a:xfrm>
          <a:prstGeom prst="rect">
            <a:avLst/>
          </a:prstGeom>
        </p:spPr>
      </p:pic>
    </p:spTree>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64"/>
          <p:cNvSpPr txBox="1">
            <a:spLocks noGrp="1"/>
          </p:cNvSpPr>
          <p:nvPr>
            <p:ph type="title"/>
          </p:nvPr>
        </p:nvSpPr>
        <p:spPr>
          <a:xfrm>
            <a:off x="662500" y="438150"/>
            <a:ext cx="7793700" cy="744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latin typeface="Calibri" panose="020F0502020204030204" pitchFamily="34" charset="0"/>
                <a:cs typeface="Calibri" panose="020F0502020204030204" pitchFamily="34" charset="0"/>
              </a:rPr>
              <a:t>A.3.4 Applies infection prevention and control practices cont</a:t>
            </a:r>
            <a:r>
              <a:rPr lang="en" sz="3000" dirty="0"/>
              <a:t>.</a:t>
            </a:r>
            <a:endParaRPr sz="3000" dirty="0"/>
          </a:p>
        </p:txBody>
      </p:sp>
      <p:sp>
        <p:nvSpPr>
          <p:cNvPr id="403" name="Google Shape;403;p64"/>
          <p:cNvSpPr txBox="1">
            <a:spLocks noGrp="1"/>
          </p:cNvSpPr>
          <p:nvPr>
            <p:ph type="body" idx="1"/>
          </p:nvPr>
        </p:nvSpPr>
        <p:spPr>
          <a:xfrm>
            <a:off x="435935" y="1492730"/>
            <a:ext cx="3657600" cy="304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A.3.4.4 Don and doff personal protective equipment</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lang="en-US"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A.3.4.5 Practices safe food handling practices (e.g., food storage, reheating food)</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lang="en-US"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lang="en-US"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A.3.4.6 Completes safe disposal of soiled and hazardous materials</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500" dirty="0"/>
          </a:p>
        </p:txBody>
      </p:sp>
      <p:sp>
        <p:nvSpPr>
          <p:cNvPr id="404" name="Google Shape;404;p64"/>
          <p:cNvSpPr txBox="1">
            <a:spLocks noGrp="1"/>
          </p:cNvSpPr>
          <p:nvPr>
            <p:ph type="body" idx="2"/>
          </p:nvPr>
        </p:nvSpPr>
        <p:spPr>
          <a:xfrm>
            <a:off x="4242390" y="1105786"/>
            <a:ext cx="3810000" cy="3817088"/>
          </a:xfrm>
          <a:prstGeom prst="rect">
            <a:avLst/>
          </a:prstGeom>
        </p:spPr>
        <p:txBody>
          <a:bodyPr spcFirstLastPara="1" wrap="square" lIns="0" tIns="0" rIns="0" bIns="0" anchor="t" anchorCtr="0">
            <a:noAutofit/>
          </a:bodyPr>
          <a:lstStyle/>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Appropriately don and doff PPE before and after client interactions when necessary. Always change PPE between clients, even if the clients have the same condition (ie. COVID precautions)</a:t>
            </a:r>
          </a:p>
          <a:p>
            <a:pPr marL="133350" lvl="0" indent="0" algn="l" rtl="0">
              <a:spcBef>
                <a:spcPts val="600"/>
              </a:spcBef>
              <a:spcAft>
                <a:spcPts val="0"/>
              </a:spcAft>
              <a:buClr>
                <a:schemeClr val="dk2"/>
              </a:buClr>
              <a:buSzPts val="1500"/>
            </a:pPr>
            <a:endParaRPr sz="1600" dirty="0">
              <a:latin typeface="Calibri" panose="020F0502020204030204" pitchFamily="34" charset="0"/>
              <a:cs typeface="Calibri" panose="020F0502020204030204" pitchFamily="34" charset="0"/>
            </a:endParaRPr>
          </a:p>
          <a:p>
            <a:pPr marL="457200" lvl="0" indent="-323850" algn="l" rtl="0">
              <a:spcBef>
                <a:spcPts val="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Ensure to safely handle food, which includes washing hands, washing fruits and vegetables, proper storage of food, and proper reheating practices. </a:t>
            </a:r>
          </a:p>
          <a:p>
            <a:pPr marL="133350" lvl="0" indent="0" algn="l" rtl="0">
              <a:spcBef>
                <a:spcPts val="0"/>
              </a:spcBef>
              <a:spcAft>
                <a:spcPts val="0"/>
              </a:spcAft>
              <a:buClr>
                <a:schemeClr val="dk2"/>
              </a:buClr>
              <a:buSzPts val="1500"/>
            </a:pPr>
            <a:endParaRPr sz="1600" dirty="0">
              <a:latin typeface="Calibri" panose="020F0502020204030204" pitchFamily="34" charset="0"/>
              <a:cs typeface="Calibri" panose="020F0502020204030204" pitchFamily="34" charset="0"/>
            </a:endParaRPr>
          </a:p>
          <a:p>
            <a:pPr marL="457200" lvl="0" indent="-323850" algn="l" rtl="0">
              <a:spcBef>
                <a:spcPts val="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Safely dispose of soiled or hazardous materials in an appropriate manner (ie. sharps in sharps containers, soiled bedding in laundry hampers, etc)</a:t>
            </a:r>
            <a:endParaRPr sz="1600" dirty="0">
              <a:latin typeface="Calibri" panose="020F0502020204030204" pitchFamily="34" charset="0"/>
              <a:cs typeface="Calibri" panose="020F050202020403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8"/>
        <p:cNvGrpSpPr/>
        <p:nvPr/>
      </p:nvGrpSpPr>
      <p:grpSpPr>
        <a:xfrm>
          <a:off x="0" y="0"/>
          <a:ext cx="0" cy="0"/>
          <a:chOff x="0" y="0"/>
          <a:chExt cx="0" cy="0"/>
        </a:xfrm>
      </p:grpSpPr>
      <p:grpSp>
        <p:nvGrpSpPr>
          <p:cNvPr id="415" name="Group 414">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416" name="Straight Connector 415">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7" name="Straight Connector 416">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8"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9"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0" name="Isosceles Triangle 419">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1"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2"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3"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4" name="Isosceles Triangle 423">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5" name="Isosceles Triangle 424">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11" name="Picture 410">
            <a:extLst>
              <a:ext uri="{FF2B5EF4-FFF2-40B4-BE49-F238E27FC236}">
                <a16:creationId xmlns:a16="http://schemas.microsoft.com/office/drawing/2014/main" id="{291D2C03-7DE0-1FBC-F17D-AC6E431E0A00}"/>
              </a:ext>
            </a:extLst>
          </p:cNvPr>
          <p:cNvPicPr>
            <a:picLocks noChangeAspect="1"/>
          </p:cNvPicPr>
          <p:nvPr/>
        </p:nvPicPr>
        <p:blipFill rotWithShape="1">
          <a:blip r:embed="rId3"/>
          <a:srcRect l="27565" r="19728" b="-1"/>
          <a:stretch/>
        </p:blipFill>
        <p:spPr>
          <a:xfrm>
            <a:off x="20" y="10"/>
            <a:ext cx="4046200" cy="5143490"/>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32AEA1EC-AE77-4723-B5B2-D9443ABD7E9B}"/>
              </a:ext>
            </a:extLst>
          </p:cNvPr>
          <p:cNvSpPr>
            <a:spLocks noGrp="1"/>
          </p:cNvSpPr>
          <p:nvPr>
            <p:ph type="title"/>
          </p:nvPr>
        </p:nvSpPr>
        <p:spPr>
          <a:xfrm>
            <a:off x="4035422" y="127592"/>
            <a:ext cx="3167160" cy="1350768"/>
          </a:xfrm>
        </p:spPr>
        <p:txBody>
          <a:bodyPr vert="horz" lIns="91440" tIns="45720" rIns="91440" bIns="45720" rtlCol="0" anchor="b">
            <a:normAutofit/>
          </a:bodyPr>
          <a:lstStyle/>
          <a:p>
            <a:pPr algn="ctr" defTabSz="457200">
              <a:lnSpc>
                <a:spcPct val="90000"/>
              </a:lnSpc>
            </a:pPr>
            <a:r>
              <a:rPr lang="en-US" b="1" dirty="0">
                <a:solidFill>
                  <a:schemeClr val="tx1"/>
                </a:solidFill>
              </a:rPr>
              <a:t>Foundational Competencies (1)</a:t>
            </a:r>
          </a:p>
        </p:txBody>
      </p:sp>
      <p:sp>
        <p:nvSpPr>
          <p:cNvPr id="409" name="Google Shape;409;p65"/>
          <p:cNvSpPr txBox="1">
            <a:spLocks noGrp="1"/>
          </p:cNvSpPr>
          <p:nvPr>
            <p:ph type="body" idx="1"/>
          </p:nvPr>
        </p:nvSpPr>
        <p:spPr>
          <a:xfrm>
            <a:off x="3848986" y="1478360"/>
            <a:ext cx="4529469" cy="3316924"/>
          </a:xfrm>
          <a:prstGeom prst="rect">
            <a:avLst/>
          </a:prstGeom>
        </p:spPr>
        <p:txBody>
          <a:bodyPr spcFirstLastPara="1" vert="horz" lIns="91440" tIns="45720" rIns="91440" bIns="45720" rtlCol="0" anchor="t" anchorCtr="0">
            <a:noAutofit/>
          </a:bodyPr>
          <a:lstStyle/>
          <a:p>
            <a:pPr lvl="0" defTabSz="457200">
              <a:lnSpc>
                <a:spcPct val="90000"/>
              </a:lnSpc>
              <a:spcBef>
                <a:spcPts val="1000"/>
              </a:spcBef>
            </a:pPr>
            <a:r>
              <a:rPr lang="en-US" sz="2000" b="1" dirty="0">
                <a:solidFill>
                  <a:schemeClr val="tx1"/>
                </a:solidFill>
                <a:latin typeface="Calibri" panose="020F0502020204030204" pitchFamily="34" charset="0"/>
                <a:cs typeface="Calibri" panose="020F0502020204030204" pitchFamily="34" charset="0"/>
              </a:rPr>
              <a:t>B.1</a:t>
            </a:r>
            <a:r>
              <a:rPr lang="en-US" sz="2000" dirty="0">
                <a:solidFill>
                  <a:schemeClr val="tx1"/>
                </a:solidFill>
                <a:latin typeface="Calibri" panose="020F0502020204030204" pitchFamily="34" charset="0"/>
                <a:cs typeface="Calibri" panose="020F0502020204030204" pitchFamily="34" charset="0"/>
              </a:rPr>
              <a:t> </a:t>
            </a:r>
            <a:r>
              <a:rPr lang="en-US" sz="2000" b="1" dirty="0">
                <a:solidFill>
                  <a:schemeClr val="tx1"/>
                </a:solidFill>
                <a:latin typeface="Calibri" panose="020F0502020204030204" pitchFamily="34" charset="0"/>
                <a:cs typeface="Calibri" panose="020F0502020204030204" pitchFamily="34" charset="0"/>
              </a:rPr>
              <a:t>Communication</a:t>
            </a:r>
            <a:r>
              <a:rPr lang="en-US" sz="2000" dirty="0">
                <a:solidFill>
                  <a:schemeClr val="tx1"/>
                </a:solidFill>
                <a:latin typeface="Calibri" panose="020F0502020204030204" pitchFamily="34" charset="0"/>
                <a:cs typeface="Calibri" panose="020F0502020204030204" pitchFamily="34" charset="0"/>
              </a:rPr>
              <a:t>:</a:t>
            </a:r>
          </a:p>
          <a:p>
            <a:pPr lvl="0" defTabSz="457200">
              <a:lnSpc>
                <a:spcPct val="90000"/>
              </a:lnSpc>
              <a:spcBef>
                <a:spcPts val="1000"/>
              </a:spcBef>
            </a:pPr>
            <a:r>
              <a:rPr lang="en-US" sz="2000" dirty="0">
                <a:solidFill>
                  <a:schemeClr val="tx1"/>
                </a:solidFill>
                <a:latin typeface="Calibri" panose="020F0502020204030204" pitchFamily="34" charset="0"/>
                <a:cs typeface="Calibri" panose="020F0502020204030204" pitchFamily="34" charset="0"/>
              </a:rPr>
              <a:t>Refers to the skills required to develop and maintain collaborative working relationships with the client, care providers, and other members of the healthcare team. The communication is clear, concise, respectful, and appropriate to the individual’s level of comprehension.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66"/>
          <p:cNvSpPr txBox="1">
            <a:spLocks noGrp="1"/>
          </p:cNvSpPr>
          <p:nvPr>
            <p:ph type="title"/>
          </p:nvPr>
        </p:nvSpPr>
        <p:spPr>
          <a:xfrm>
            <a:off x="520995" y="438150"/>
            <a:ext cx="8187070" cy="744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latin typeface="Calibri" panose="020F0502020204030204" pitchFamily="34" charset="0"/>
                <a:cs typeface="Calibri" panose="020F0502020204030204" pitchFamily="34" charset="0"/>
              </a:rPr>
              <a:t>B.1.1 Communicates with the client and their </a:t>
            </a:r>
            <a:r>
              <a:rPr lang="en-US" sz="3000" dirty="0">
                <a:latin typeface="Calibri" panose="020F0502020204030204" pitchFamily="34" charset="0"/>
                <a:cs typeface="Calibri" panose="020F0502020204030204" pitchFamily="34" charset="0"/>
              </a:rPr>
              <a:t>partner(s) in care</a:t>
            </a:r>
            <a:r>
              <a:rPr lang="en" sz="3000" dirty="0">
                <a:latin typeface="Calibri" panose="020F0502020204030204" pitchFamily="34" charset="0"/>
                <a:cs typeface="Calibri" panose="020F0502020204030204" pitchFamily="34" charset="0"/>
              </a:rPr>
              <a:t> </a:t>
            </a:r>
            <a:endParaRPr sz="3000" dirty="0">
              <a:latin typeface="Calibri" panose="020F0502020204030204" pitchFamily="34" charset="0"/>
              <a:cs typeface="Calibri" panose="020F0502020204030204" pitchFamily="34" charset="0"/>
            </a:endParaRPr>
          </a:p>
        </p:txBody>
      </p:sp>
      <p:sp>
        <p:nvSpPr>
          <p:cNvPr id="415" name="Google Shape;415;p66"/>
          <p:cNvSpPr txBox="1">
            <a:spLocks noGrp="1"/>
          </p:cNvSpPr>
          <p:nvPr>
            <p:ph type="body" idx="1"/>
          </p:nvPr>
        </p:nvSpPr>
        <p:spPr>
          <a:xfrm>
            <a:off x="520995" y="1425575"/>
            <a:ext cx="3506100" cy="304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B 1.1.1 Introduces self and explains their role and responsibilities</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B 1.1.2 Demonstrates active listening</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B 1.1.3 Removes barriers to communication (e.g., loud environments, use of interpreter)</a:t>
            </a:r>
            <a:endParaRPr sz="1600" dirty="0">
              <a:latin typeface="Calibri" panose="020F0502020204030204" pitchFamily="34" charset="0"/>
              <a:cs typeface="Calibri" panose="020F0502020204030204" pitchFamily="34" charset="0"/>
            </a:endParaRPr>
          </a:p>
        </p:txBody>
      </p:sp>
      <p:sp>
        <p:nvSpPr>
          <p:cNvPr id="416" name="Google Shape;416;p66"/>
          <p:cNvSpPr txBox="1">
            <a:spLocks noGrp="1"/>
          </p:cNvSpPr>
          <p:nvPr>
            <p:ph type="body" idx="2"/>
          </p:nvPr>
        </p:nvSpPr>
        <p:spPr>
          <a:xfrm>
            <a:off x="4316818" y="1425575"/>
            <a:ext cx="3810000" cy="3043200"/>
          </a:xfrm>
          <a:prstGeom prst="rect">
            <a:avLst/>
          </a:prstGeom>
        </p:spPr>
        <p:txBody>
          <a:bodyPr spcFirstLastPara="1" wrap="square" lIns="0" tIns="0" rIns="0" bIns="0" anchor="t" anchorCtr="0">
            <a:noAutofit/>
          </a:bodyPr>
          <a:lstStyle/>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It is important to introduce yourself to the clients and identify what your role is in the healthcare team. </a:t>
            </a:r>
            <a:endParaRPr sz="1600" dirty="0">
              <a:latin typeface="Calibri" panose="020F0502020204030204" pitchFamily="34" charset="0"/>
              <a:cs typeface="Calibri" panose="020F0502020204030204" pitchFamily="34" charset="0"/>
            </a:endParaRPr>
          </a:p>
          <a:p>
            <a:pPr marL="457200" lvl="0" indent="-323850" algn="l" rtl="0">
              <a:spcBef>
                <a:spcPts val="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Active listening involves looking at the client when they are talking to you, maintaining open body language, and not interrupting when the client is talking</a:t>
            </a:r>
            <a:endParaRPr sz="1600" dirty="0">
              <a:latin typeface="Calibri" panose="020F0502020204030204" pitchFamily="34" charset="0"/>
              <a:cs typeface="Calibri" panose="020F0502020204030204" pitchFamily="34" charset="0"/>
            </a:endParaRPr>
          </a:p>
          <a:p>
            <a:pPr marL="457200" lvl="0" indent="-323850" algn="l" rtl="0">
              <a:spcBef>
                <a:spcPts val="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Removing barriers to communication may involve the need for an interpreter, use of cards or whiteboards to communicate, turning off television or music, etc. </a:t>
            </a:r>
            <a:endParaRPr sz="1600" dirty="0">
              <a:latin typeface="Calibri" panose="020F0502020204030204" pitchFamily="34" charset="0"/>
              <a:cs typeface="Calibri" panose="020F050202020403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7"/>
          <p:cNvSpPr txBox="1">
            <a:spLocks noGrp="1"/>
          </p:cNvSpPr>
          <p:nvPr>
            <p:ph type="title"/>
          </p:nvPr>
        </p:nvSpPr>
        <p:spPr>
          <a:xfrm>
            <a:off x="616688" y="438150"/>
            <a:ext cx="7765312" cy="744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latin typeface="Calibri" panose="020F0502020204030204" pitchFamily="34" charset="0"/>
                <a:cs typeface="Calibri" panose="020F0502020204030204" pitchFamily="34" charset="0"/>
              </a:rPr>
              <a:t>B.1.1 Communicates with the client and their </a:t>
            </a:r>
            <a:r>
              <a:rPr lang="en-US" sz="3000" dirty="0">
                <a:latin typeface="Calibri" panose="020F0502020204030204" pitchFamily="34" charset="0"/>
                <a:cs typeface="Calibri" panose="020F0502020204030204" pitchFamily="34" charset="0"/>
              </a:rPr>
              <a:t>partner(s) in care </a:t>
            </a:r>
            <a:r>
              <a:rPr lang="en" sz="3000" dirty="0">
                <a:latin typeface="Calibri" panose="020F0502020204030204" pitchFamily="34" charset="0"/>
                <a:cs typeface="Calibri" panose="020F0502020204030204" pitchFamily="34" charset="0"/>
              </a:rPr>
              <a:t>cont.</a:t>
            </a:r>
            <a:endParaRPr sz="3000" dirty="0">
              <a:latin typeface="Calibri" panose="020F0502020204030204" pitchFamily="34" charset="0"/>
              <a:cs typeface="Calibri" panose="020F0502020204030204" pitchFamily="34" charset="0"/>
            </a:endParaRPr>
          </a:p>
        </p:txBody>
      </p:sp>
      <p:sp>
        <p:nvSpPr>
          <p:cNvPr id="422" name="Google Shape;422;p67"/>
          <p:cNvSpPr txBox="1">
            <a:spLocks noGrp="1"/>
          </p:cNvSpPr>
          <p:nvPr>
            <p:ph type="body" idx="1"/>
          </p:nvPr>
        </p:nvSpPr>
        <p:spPr>
          <a:xfrm>
            <a:off x="610500" y="1425575"/>
            <a:ext cx="3810000" cy="304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B 1.1.4 Responds to verbal and non-verbal cues (e.g., body language)</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B 1.1.5 Uses a variety of person-centred communication strategies (e.g., verbal, written, electronic communication)</a:t>
            </a:r>
            <a:endParaRPr sz="1600" dirty="0">
              <a:latin typeface="Calibri" panose="020F0502020204030204" pitchFamily="34" charset="0"/>
              <a:cs typeface="Calibri" panose="020F0502020204030204" pitchFamily="34" charset="0"/>
            </a:endParaRPr>
          </a:p>
        </p:txBody>
      </p:sp>
      <p:sp>
        <p:nvSpPr>
          <p:cNvPr id="423" name="Google Shape;423;p67"/>
          <p:cNvSpPr txBox="1">
            <a:spLocks noGrp="1"/>
          </p:cNvSpPr>
          <p:nvPr>
            <p:ph type="body" idx="2"/>
          </p:nvPr>
        </p:nvSpPr>
        <p:spPr>
          <a:xfrm>
            <a:off x="4572000" y="956930"/>
            <a:ext cx="3810000" cy="3322695"/>
          </a:xfrm>
          <a:prstGeom prst="rect">
            <a:avLst/>
          </a:prstGeom>
        </p:spPr>
        <p:txBody>
          <a:bodyPr spcFirstLastPara="1" wrap="square" lIns="0" tIns="0" rIns="0" bIns="0" anchor="t" anchorCtr="0">
            <a:noAutofit/>
          </a:bodyPr>
          <a:lstStyle/>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Some clients may not be able to tell you when they are in pain, experiencing discomfort, or require use the washroom. Non verbal cues are just as important as verbal cues! </a:t>
            </a:r>
          </a:p>
          <a:p>
            <a:pPr marL="133350" lvl="0" indent="0" algn="l" rtl="0">
              <a:spcBef>
                <a:spcPts val="600"/>
              </a:spcBef>
              <a:spcAft>
                <a:spcPts val="0"/>
              </a:spcAft>
              <a:buClr>
                <a:schemeClr val="dk2"/>
              </a:buClr>
              <a:buSzPts val="1500"/>
            </a:pPr>
            <a:endParaRPr sz="1600" dirty="0">
              <a:latin typeface="Calibri" panose="020F0502020204030204" pitchFamily="34" charset="0"/>
              <a:cs typeface="Calibri" panose="020F0502020204030204" pitchFamily="34" charset="0"/>
            </a:endParaRPr>
          </a:p>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Different communication strategies work better for different clients. Some clients who have difficulty talking or remembering may want to communicate by writing down their needs when they can think of them</a:t>
            </a:r>
          </a:p>
          <a:p>
            <a:pPr marL="133350" lvl="0" indent="0" algn="l" rtl="0">
              <a:spcBef>
                <a:spcPts val="600"/>
              </a:spcBef>
              <a:spcAft>
                <a:spcPts val="0"/>
              </a:spcAft>
              <a:buClr>
                <a:schemeClr val="dk2"/>
              </a:buClr>
              <a:buSzPts val="1500"/>
            </a:pPr>
            <a:endParaRPr sz="1600" dirty="0">
              <a:latin typeface="Calibri" panose="020F0502020204030204" pitchFamily="34" charset="0"/>
              <a:cs typeface="Calibri" panose="020F0502020204030204" pitchFamily="34" charset="0"/>
            </a:endParaRPr>
          </a:p>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Encourage use of client whiteboards </a:t>
            </a:r>
            <a:endParaRPr sz="1600" dirty="0">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6"/>
        <p:cNvGrpSpPr/>
        <p:nvPr/>
      </p:nvGrpSpPr>
      <p:grpSpPr>
        <a:xfrm>
          <a:off x="0" y="0"/>
          <a:ext cx="0" cy="0"/>
          <a:chOff x="0" y="0"/>
          <a:chExt cx="0" cy="0"/>
        </a:xfrm>
      </p:grpSpPr>
      <p:grpSp>
        <p:nvGrpSpPr>
          <p:cNvPr id="172" name="Group 171">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73" name="Straight Connector 172">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4" name="Straight Connector 173">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5"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6"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7" name="Isosceles Triangle 176">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8"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9"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0"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1" name="Isosceles Triangle 180">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2" name="Isosceles Triangle 181">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84" name="Rectangle 183">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6" name="Group 185">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00422" y="-6351"/>
            <a:ext cx="3572669" cy="5149850"/>
            <a:chOff x="67175" y="-8467"/>
            <a:chExt cx="4763558" cy="6866467"/>
          </a:xfrm>
        </p:grpSpPr>
        <p:cxnSp>
          <p:nvCxnSpPr>
            <p:cNvPr id="187" name="Straight Connector 186">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9"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0"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1" name="Isosceles Triangle 190">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2"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3" name="Isosceles Triangle 192">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97C5A605-196F-49BE-A075-22E2A3FD1957}"/>
              </a:ext>
            </a:extLst>
          </p:cNvPr>
          <p:cNvSpPr>
            <a:spLocks noGrp="1"/>
          </p:cNvSpPr>
          <p:nvPr>
            <p:ph type="title"/>
          </p:nvPr>
        </p:nvSpPr>
        <p:spPr>
          <a:xfrm>
            <a:off x="529366" y="425303"/>
            <a:ext cx="4042634" cy="4525124"/>
          </a:xfrm>
        </p:spPr>
        <p:txBody>
          <a:bodyPr vert="horz" lIns="91440" tIns="45720" rIns="91440" bIns="45720" rtlCol="0" anchor="ctr">
            <a:normAutofit fontScale="90000"/>
          </a:bodyPr>
          <a:lstStyle/>
          <a:p>
            <a:pPr lvl="0" defTabSz="457200">
              <a:lnSpc>
                <a:spcPct val="90000"/>
              </a:lnSpc>
              <a:spcBef>
                <a:spcPts val="1000"/>
              </a:spcBef>
            </a:pPr>
            <a:br>
              <a:rPr lang="en-US" b="1" dirty="0">
                <a:solidFill>
                  <a:schemeClr val="tx1"/>
                </a:solidFill>
                <a:latin typeface="Calibri" panose="020F0502020204030204" pitchFamily="34" charset="0"/>
                <a:cs typeface="Calibri" panose="020F0502020204030204" pitchFamily="34" charset="0"/>
              </a:rPr>
            </a:br>
            <a:r>
              <a:rPr lang="en-US" sz="2400" b="1" dirty="0">
                <a:solidFill>
                  <a:schemeClr val="tx1"/>
                </a:solidFill>
                <a:latin typeface="Calibri" panose="020F0502020204030204" pitchFamily="34" charset="0"/>
                <a:cs typeface="Calibri" panose="020F0502020204030204" pitchFamily="34" charset="0"/>
              </a:rPr>
              <a:t>Provides Person-Centered Care and Support</a:t>
            </a:r>
            <a:r>
              <a:rPr lang="en-US" sz="2400" dirty="0">
                <a:solidFill>
                  <a:schemeClr val="tx1"/>
                </a:solidFill>
                <a:latin typeface="Calibri" panose="020F0502020204030204" pitchFamily="34" charset="0"/>
                <a:cs typeface="Calibri" panose="020F0502020204030204" pitchFamily="34" charset="0"/>
              </a:rPr>
              <a:t>:</a:t>
            </a:r>
            <a:br>
              <a:rPr lang="en-US" sz="2400" dirty="0">
                <a:solidFill>
                  <a:schemeClr val="tx1"/>
                </a:solidFill>
                <a:latin typeface="Calibri" panose="020F0502020204030204" pitchFamily="34" charset="0"/>
                <a:cs typeface="Calibri" panose="020F0502020204030204" pitchFamily="34" charset="0"/>
              </a:rPr>
            </a:br>
            <a:br>
              <a:rPr lang="en-US" sz="2400" dirty="0">
                <a:solidFill>
                  <a:schemeClr val="tx1"/>
                </a:solidFill>
                <a:latin typeface="Calibri" panose="020F0502020204030204" pitchFamily="34" charset="0"/>
                <a:cs typeface="Calibri" panose="020F0502020204030204" pitchFamily="34" charset="0"/>
              </a:rPr>
            </a:br>
            <a:r>
              <a:rPr lang="en-US" sz="2000" dirty="0">
                <a:solidFill>
                  <a:schemeClr val="tx1"/>
                </a:solidFill>
                <a:latin typeface="Calibri" panose="020F0502020204030204" pitchFamily="34" charset="0"/>
                <a:cs typeface="Calibri" panose="020F0502020204030204" pitchFamily="34" charset="0"/>
              </a:rPr>
              <a:t>Care and support activities in this area optimize and maintain the individual’s health and well-being, safety, autonomy, and comfort. The personal care provider supports activities of daily living consistent with the care plan including but not limited to assisting with mobilization, positioning, meals, dressing, personal hygiene, and elimination, in accordance with employer policies and legislation.  </a:t>
            </a:r>
            <a:br>
              <a:rPr lang="en-US" sz="2000" dirty="0">
                <a:solidFill>
                  <a:schemeClr val="tx1"/>
                </a:solidFill>
                <a:latin typeface="Calibri" panose="020F0502020204030204" pitchFamily="34" charset="0"/>
                <a:cs typeface="Calibri" panose="020F0502020204030204" pitchFamily="34" charset="0"/>
              </a:rPr>
            </a:br>
            <a:endParaRPr lang="en-US" sz="2000" b="1" dirty="0">
              <a:solidFill>
                <a:schemeClr val="tx1"/>
              </a:solidFill>
              <a:latin typeface="Calibri" panose="020F0502020204030204" pitchFamily="34" charset="0"/>
              <a:cs typeface="Calibri" panose="020F0502020204030204" pitchFamily="34" charset="0"/>
            </a:endParaRPr>
          </a:p>
        </p:txBody>
      </p:sp>
      <p:sp>
        <p:nvSpPr>
          <p:cNvPr id="195" name="Freeform: Shape 194">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52372" y="-6351"/>
            <a:ext cx="3806198" cy="5149851"/>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7" name="Google Shape;167;p30"/>
          <p:cNvSpPr txBox="1">
            <a:spLocks noGrp="1"/>
          </p:cNvSpPr>
          <p:nvPr>
            <p:ph type="body" idx="1"/>
          </p:nvPr>
        </p:nvSpPr>
        <p:spPr>
          <a:xfrm>
            <a:off x="4539205" y="233916"/>
            <a:ext cx="4338981" cy="4603897"/>
          </a:xfrm>
        </p:spPr>
        <p:txBody>
          <a:bodyPr spcFirstLastPara="1" vert="horz" lIns="91440" tIns="45720" rIns="91440" bIns="45720" rtlCol="0" anchor="ctr" anchorCtr="0">
            <a:normAutofit/>
          </a:bodyPr>
          <a:lstStyle/>
          <a:p>
            <a:pPr lvl="0" algn="ctr" defTabSz="457200">
              <a:lnSpc>
                <a:spcPct val="90000"/>
              </a:lnSpc>
              <a:spcBef>
                <a:spcPts val="1000"/>
              </a:spcBef>
            </a:pPr>
            <a:r>
              <a:rPr lang="en-US" sz="3000" b="1" dirty="0">
                <a:solidFill>
                  <a:schemeClr val="tx1"/>
                </a:solidFill>
                <a:latin typeface="Calibri" panose="020F0502020204030204" pitchFamily="34" charset="0"/>
                <a:cs typeface="Calibri" panose="020F0502020204030204" pitchFamily="34" charset="0"/>
              </a:rPr>
              <a:t>Technical Competency (1) </a:t>
            </a:r>
            <a:endParaRPr lang="en-US" sz="3000" dirty="0">
              <a:solidFill>
                <a:schemeClr val="tx1"/>
              </a:solidFill>
              <a:latin typeface="Calibri" panose="020F0502020204030204" pitchFamily="34" charset="0"/>
              <a:cs typeface="Calibri" panose="020F0502020204030204" pitchFamily="34" charset="0"/>
            </a:endParaRPr>
          </a:p>
        </p:txBody>
      </p:sp>
    </p:spTree>
  </p:cSld>
  <p:clrMapOvr>
    <a:masterClrMapping/>
  </p:clrMapOvr>
  <p:transition spd="med">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8"/>
          <p:cNvSpPr txBox="1">
            <a:spLocks noGrp="1"/>
          </p:cNvSpPr>
          <p:nvPr>
            <p:ph type="title"/>
          </p:nvPr>
        </p:nvSpPr>
        <p:spPr>
          <a:xfrm>
            <a:off x="255181" y="438150"/>
            <a:ext cx="8582519" cy="744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latin typeface="Calibri" panose="020F0502020204030204" pitchFamily="34" charset="0"/>
                <a:cs typeface="Calibri" panose="020F0502020204030204" pitchFamily="34" charset="0"/>
              </a:rPr>
              <a:t>B.1.2 Adapts communication strategies for clients with communication needs</a:t>
            </a:r>
            <a:endParaRPr sz="3000" dirty="0">
              <a:latin typeface="Calibri" panose="020F0502020204030204" pitchFamily="34" charset="0"/>
              <a:cs typeface="Calibri" panose="020F0502020204030204" pitchFamily="34" charset="0"/>
            </a:endParaRPr>
          </a:p>
        </p:txBody>
      </p:sp>
      <p:sp>
        <p:nvSpPr>
          <p:cNvPr id="429" name="Google Shape;429;p68"/>
          <p:cNvSpPr txBox="1">
            <a:spLocks noGrp="1"/>
          </p:cNvSpPr>
          <p:nvPr>
            <p:ph type="body" idx="1"/>
          </p:nvPr>
        </p:nvSpPr>
        <p:spPr>
          <a:xfrm>
            <a:off x="382772" y="1425575"/>
            <a:ext cx="3866728" cy="304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B 1.2.1 Uses a variety of strategies for clients with basic communication needs (e.g., use of short simple statements, technology); living with visual needs (e.g., lighting, glasses, magnifying glass); living with auditory needs (e.g., proximity to client, sign language, hearing aids) </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B.1.2.2 Assists with communication technology (e.g., inserting hearing aids, replacing batteries) </a:t>
            </a:r>
            <a:endParaRPr sz="1600" dirty="0">
              <a:latin typeface="Calibri" panose="020F0502020204030204" pitchFamily="34" charset="0"/>
              <a:cs typeface="Calibri" panose="020F0502020204030204" pitchFamily="34" charset="0"/>
            </a:endParaRPr>
          </a:p>
        </p:txBody>
      </p:sp>
      <p:sp>
        <p:nvSpPr>
          <p:cNvPr id="430" name="Google Shape;430;p68"/>
          <p:cNvSpPr txBox="1">
            <a:spLocks noGrp="1"/>
          </p:cNvSpPr>
          <p:nvPr>
            <p:ph type="body" idx="2"/>
          </p:nvPr>
        </p:nvSpPr>
        <p:spPr>
          <a:xfrm>
            <a:off x="4637025" y="1425575"/>
            <a:ext cx="3745200" cy="3043200"/>
          </a:xfrm>
          <a:prstGeom prst="rect">
            <a:avLst/>
          </a:prstGeom>
        </p:spPr>
        <p:txBody>
          <a:bodyPr spcFirstLastPara="1" wrap="square" lIns="0" tIns="0" rIns="0" bIns="0" anchor="t" anchorCtr="0">
            <a:noAutofit/>
          </a:bodyPr>
          <a:lstStyle/>
          <a:p>
            <a:pPr marL="457200" lvl="0" indent="-361950" algn="l" rtl="0">
              <a:spcBef>
                <a:spcPts val="600"/>
              </a:spcBef>
              <a:spcAft>
                <a:spcPts val="0"/>
              </a:spcAft>
              <a:buClr>
                <a:schemeClr val="dk2"/>
              </a:buClr>
              <a:buSzPts val="2100"/>
              <a:buChar char="●"/>
            </a:pPr>
            <a:r>
              <a:rPr lang="en" sz="1600" dirty="0">
                <a:latin typeface="Calibri" panose="020F0502020204030204" pitchFamily="34" charset="0"/>
                <a:cs typeface="Calibri" panose="020F0502020204030204" pitchFamily="34" charset="0"/>
              </a:rPr>
              <a:t>Ensure to use various forms of communication, and cater your communication to the needs of the client.</a:t>
            </a:r>
            <a:endParaRPr sz="1600" dirty="0">
              <a:latin typeface="Calibri" panose="020F0502020204030204" pitchFamily="34" charset="0"/>
              <a:cs typeface="Calibri" panose="020F0502020204030204" pitchFamily="34" charset="0"/>
            </a:endParaRPr>
          </a:p>
          <a:p>
            <a:pPr marL="457200" lvl="0" indent="-361950" algn="l" rtl="0">
              <a:spcBef>
                <a:spcPts val="600"/>
              </a:spcBef>
              <a:spcAft>
                <a:spcPts val="0"/>
              </a:spcAft>
              <a:buClr>
                <a:schemeClr val="dk2"/>
              </a:buClr>
              <a:buSzPts val="2100"/>
              <a:buChar char="●"/>
            </a:pPr>
            <a:r>
              <a:rPr lang="en" sz="1600" dirty="0">
                <a:solidFill>
                  <a:schemeClr val="tx1"/>
                </a:solidFill>
                <a:latin typeface="Calibri" panose="020F0502020204030204" pitchFamily="34" charset="0"/>
                <a:cs typeface="Calibri" panose="020F0502020204030204" pitchFamily="34" charset="0"/>
              </a:rPr>
              <a:t>Assist clients with communication aids such as inserting hearing aids, replacing batteries, cleaning glasses, etc. </a:t>
            </a:r>
          </a:p>
          <a:p>
            <a:pPr marL="95250" lvl="0" indent="0" algn="l" rtl="0">
              <a:spcBef>
                <a:spcPts val="600"/>
              </a:spcBef>
              <a:spcAft>
                <a:spcPts val="0"/>
              </a:spcAft>
              <a:buClr>
                <a:schemeClr val="dk2"/>
              </a:buClr>
              <a:buSzPts val="2100"/>
            </a:pPr>
            <a:endParaRPr sz="1600" dirty="0">
              <a:solidFill>
                <a:schemeClr val="tx1"/>
              </a:solidFill>
              <a:latin typeface="Calibri" panose="020F0502020204030204" pitchFamily="34" charset="0"/>
              <a:cs typeface="Calibri" panose="020F0502020204030204" pitchFamily="34" charset="0"/>
            </a:endParaRPr>
          </a:p>
          <a:p>
            <a:pPr marL="457200" lvl="0" indent="-323850" algn="l" rtl="0">
              <a:spcBef>
                <a:spcPts val="0"/>
              </a:spcBef>
              <a:spcAft>
                <a:spcPts val="0"/>
              </a:spcAft>
              <a:buClrTx/>
              <a:buSzPts val="1500"/>
              <a:buChar char="●"/>
            </a:pPr>
            <a:r>
              <a:rPr lang="en" sz="1600" dirty="0">
                <a:solidFill>
                  <a:schemeClr val="tx1"/>
                </a:solidFill>
                <a:latin typeface="Calibri" panose="020F0502020204030204" pitchFamily="34" charset="0"/>
                <a:cs typeface="Calibri" panose="020F0502020204030204" pitchFamily="34" charset="0"/>
              </a:rPr>
              <a:t>Ensure hearing aids, glasses are within reach</a:t>
            </a:r>
            <a:endParaRPr sz="1600"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9"/>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latin typeface="Calibri" panose="020F0502020204030204" pitchFamily="34" charset="0"/>
                <a:cs typeface="Calibri" panose="020F0502020204030204" pitchFamily="34" charset="0"/>
              </a:rPr>
              <a:t>B.1.3 Communicates professionally with the healthcare team</a:t>
            </a:r>
            <a:endParaRPr sz="3000" dirty="0">
              <a:latin typeface="Calibri" panose="020F0502020204030204" pitchFamily="34" charset="0"/>
              <a:cs typeface="Calibri" panose="020F0502020204030204" pitchFamily="34" charset="0"/>
            </a:endParaRPr>
          </a:p>
        </p:txBody>
      </p:sp>
      <p:sp>
        <p:nvSpPr>
          <p:cNvPr id="436" name="Google Shape;436;p69"/>
          <p:cNvSpPr txBox="1">
            <a:spLocks noGrp="1"/>
          </p:cNvSpPr>
          <p:nvPr>
            <p:ph type="body" idx="1"/>
          </p:nvPr>
        </p:nvSpPr>
        <p:spPr>
          <a:xfrm>
            <a:off x="914400" y="1425575"/>
            <a:ext cx="3506100" cy="304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B.1.3.1 Explains their role and responsibilities with healthcare team members </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B.1.3.2 Uses relevant healthcare terminology (e.g., hypotension/hypertension) </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B.1.3.3 Shares relevant client data with the healthcare team regarding client care (e.g., end of shift report) </a:t>
            </a:r>
            <a:endParaRPr sz="1600" dirty="0">
              <a:latin typeface="Calibri" panose="020F0502020204030204" pitchFamily="34" charset="0"/>
              <a:cs typeface="Calibri" panose="020F0502020204030204" pitchFamily="34" charset="0"/>
            </a:endParaRPr>
          </a:p>
        </p:txBody>
      </p:sp>
      <p:sp>
        <p:nvSpPr>
          <p:cNvPr id="437" name="Google Shape;437;p69"/>
          <p:cNvSpPr txBox="1">
            <a:spLocks noGrp="1"/>
          </p:cNvSpPr>
          <p:nvPr>
            <p:ph type="body" idx="2"/>
          </p:nvPr>
        </p:nvSpPr>
        <p:spPr>
          <a:xfrm>
            <a:off x="4572000" y="1425575"/>
            <a:ext cx="3810000" cy="3043200"/>
          </a:xfrm>
          <a:prstGeom prst="rect">
            <a:avLst/>
          </a:prstGeom>
        </p:spPr>
        <p:txBody>
          <a:bodyPr spcFirstLastPara="1" wrap="square" lIns="0" tIns="0" rIns="0" bIns="0" anchor="t" anchorCtr="0">
            <a:noAutofit/>
          </a:bodyPr>
          <a:lstStyle/>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Ensure healthcare team members and self understand the role of the PCP</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Ensure to use the right terms when communicating with the health care team members</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Report to the appropriate person in the healthcare team at the appropriate time. </a:t>
            </a:r>
            <a:endParaRPr sz="1600" dirty="0">
              <a:latin typeface="Calibri" panose="020F0502020204030204" pitchFamily="34" charset="0"/>
              <a:cs typeface="Calibri" panose="020F050202020403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70"/>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latin typeface="Calibri" panose="020F0502020204030204" pitchFamily="34" charset="0"/>
                <a:cs typeface="Calibri" panose="020F0502020204030204" pitchFamily="34" charset="0"/>
              </a:rPr>
              <a:t>B.1.4 Responds to conflict</a:t>
            </a:r>
            <a:endParaRPr sz="3000" dirty="0">
              <a:latin typeface="Calibri" panose="020F0502020204030204" pitchFamily="34" charset="0"/>
              <a:cs typeface="Calibri" panose="020F0502020204030204" pitchFamily="34" charset="0"/>
            </a:endParaRPr>
          </a:p>
        </p:txBody>
      </p:sp>
      <p:sp>
        <p:nvSpPr>
          <p:cNvPr id="443" name="Google Shape;443;p70"/>
          <p:cNvSpPr txBox="1">
            <a:spLocks noGrp="1"/>
          </p:cNvSpPr>
          <p:nvPr>
            <p:ph type="body" idx="1"/>
          </p:nvPr>
        </p:nvSpPr>
        <p:spPr>
          <a:xfrm>
            <a:off x="914400" y="1425575"/>
            <a:ext cx="3506100" cy="304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B.1.4.1 Uses conflict resolution skills, strategies, and techniques (e.g., focus on problem not the person)</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B.1.4.2 Reports and records resolved and unresolved conflicts impacting the client, their </a:t>
            </a:r>
            <a:r>
              <a:rPr lang="en-US" sz="1600" dirty="0">
                <a:latin typeface="Calibri" panose="020F0502020204030204" pitchFamily="34" charset="0"/>
                <a:cs typeface="Calibri" panose="020F0502020204030204" pitchFamily="34" charset="0"/>
              </a:rPr>
              <a:t>partners in care</a:t>
            </a:r>
            <a:r>
              <a:rPr lang="en" sz="1600" dirty="0">
                <a:latin typeface="Calibri" panose="020F0502020204030204" pitchFamily="34" charset="0"/>
                <a:cs typeface="Calibri" panose="020F0502020204030204" pitchFamily="34" charset="0"/>
              </a:rPr>
              <a:t>, and healthcare team</a:t>
            </a:r>
            <a:endParaRPr sz="1600" dirty="0">
              <a:latin typeface="Calibri" panose="020F0502020204030204" pitchFamily="34" charset="0"/>
              <a:cs typeface="Calibri" panose="020F0502020204030204" pitchFamily="34" charset="0"/>
            </a:endParaRPr>
          </a:p>
        </p:txBody>
      </p:sp>
      <p:sp>
        <p:nvSpPr>
          <p:cNvPr id="444" name="Google Shape;444;p70"/>
          <p:cNvSpPr txBox="1">
            <a:spLocks noGrp="1"/>
          </p:cNvSpPr>
          <p:nvPr>
            <p:ph type="body" idx="2"/>
          </p:nvPr>
        </p:nvSpPr>
        <p:spPr>
          <a:xfrm>
            <a:off x="4572000" y="1425575"/>
            <a:ext cx="3810000" cy="3043200"/>
          </a:xfrm>
          <a:prstGeom prst="rect">
            <a:avLst/>
          </a:prstGeom>
        </p:spPr>
        <p:txBody>
          <a:bodyPr spcFirstLastPara="1" wrap="square" lIns="0" tIns="0" rIns="0" bIns="0" anchor="t" anchorCtr="0">
            <a:noAutofit/>
          </a:bodyPr>
          <a:lstStyle/>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Reports to the appropriate person when problems arise, once the problem is resolved </a:t>
            </a:r>
            <a:r>
              <a:rPr lang="en-US" sz="1600" dirty="0">
                <a:latin typeface="Calibri" panose="020F0502020204030204" pitchFamily="34" charset="0"/>
                <a:cs typeface="Calibri" panose="020F0502020204030204" pitchFamily="34" charset="0"/>
              </a:rPr>
              <a:t>OR</a:t>
            </a:r>
            <a:r>
              <a:rPr lang="en" sz="1600" dirty="0">
                <a:latin typeface="Calibri" panose="020F0502020204030204" pitchFamily="34" charset="0"/>
                <a:cs typeface="Calibri" panose="020F0502020204030204" pitchFamily="34" charset="0"/>
              </a:rPr>
              <a:t> if unable to resolve the problem,  report </a:t>
            </a:r>
            <a:r>
              <a:rPr lang="en-US" sz="1600" dirty="0">
                <a:latin typeface="Calibri" panose="020F0502020204030204" pitchFamily="34" charset="0"/>
                <a:cs typeface="Calibri" panose="020F0502020204030204" pitchFamily="34" charset="0"/>
              </a:rPr>
              <a:t>the </a:t>
            </a:r>
            <a:r>
              <a:rPr lang="en" sz="1600" dirty="0">
                <a:latin typeface="Calibri" panose="020F0502020204030204" pitchFamily="34" charset="0"/>
                <a:cs typeface="Calibri" panose="020F0502020204030204" pitchFamily="34" charset="0"/>
              </a:rPr>
              <a:t>issue </a:t>
            </a:r>
            <a:r>
              <a:rPr lang="en-US" sz="1600" dirty="0">
                <a:latin typeface="Calibri" panose="020F0502020204030204" pitchFamily="34" charset="0"/>
                <a:cs typeface="Calibri" panose="020F0502020204030204" pitchFamily="34" charset="0"/>
              </a:rPr>
              <a:t>as it can </a:t>
            </a:r>
            <a:r>
              <a:rPr lang="en" sz="1600" dirty="0">
                <a:latin typeface="Calibri" panose="020F0502020204030204" pitchFamily="34" charset="0"/>
                <a:cs typeface="Calibri" panose="020F0502020204030204" pitchFamily="34" charset="0"/>
              </a:rPr>
              <a:t>lead to change in the workplace</a:t>
            </a:r>
            <a:endParaRPr sz="1600" dirty="0">
              <a:latin typeface="Calibri" panose="020F0502020204030204" pitchFamily="34" charset="0"/>
              <a:cs typeface="Calibri" panose="020F0502020204030204" pitchFamily="34" charset="0"/>
            </a:endParaRPr>
          </a:p>
          <a:p>
            <a:pPr marL="45720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457200" lvl="0" indent="-323850" algn="l" rtl="0">
              <a:spcBef>
                <a:spcPts val="600"/>
              </a:spcBef>
              <a:spcAft>
                <a:spcPts val="0"/>
              </a:spcAft>
              <a:buSzPts val="1500"/>
              <a:buChar char="●"/>
            </a:pPr>
            <a:r>
              <a:rPr lang="en" sz="1600" dirty="0">
                <a:latin typeface="Calibri" panose="020F0502020204030204" pitchFamily="34" charset="0"/>
                <a:cs typeface="Calibri" panose="020F0502020204030204" pitchFamily="34" charset="0"/>
              </a:rPr>
              <a:t>Conflict may be with the client themselves, their </a:t>
            </a:r>
            <a:r>
              <a:rPr lang="en-US" sz="1600" dirty="0">
                <a:latin typeface="Calibri" panose="020F0502020204030204" pitchFamily="34" charset="0"/>
                <a:cs typeface="Calibri" panose="020F0502020204030204" pitchFamily="34" charset="0"/>
              </a:rPr>
              <a:t>partner in care</a:t>
            </a:r>
            <a:r>
              <a:rPr lang="en" sz="1600" dirty="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s)</a:t>
            </a:r>
            <a:r>
              <a:rPr lang="en" sz="1600" dirty="0">
                <a:latin typeface="Calibri" panose="020F0502020204030204" pitchFamily="34" charset="0"/>
                <a:cs typeface="Calibri" panose="020F0502020204030204" pitchFamily="34" charset="0"/>
              </a:rPr>
              <a:t>/family, or other healthcare team members </a:t>
            </a:r>
            <a:endParaRPr sz="1600" dirty="0">
              <a:latin typeface="Calibri" panose="020F0502020204030204" pitchFamily="34" charset="0"/>
              <a:cs typeface="Calibri" panose="020F050202020403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48"/>
        <p:cNvGrpSpPr/>
        <p:nvPr/>
      </p:nvGrpSpPr>
      <p:grpSpPr>
        <a:xfrm>
          <a:off x="0" y="0"/>
          <a:ext cx="0" cy="0"/>
          <a:chOff x="0" y="0"/>
          <a:chExt cx="0" cy="0"/>
        </a:xfrm>
      </p:grpSpPr>
      <p:grpSp>
        <p:nvGrpSpPr>
          <p:cNvPr id="456" name="Group 455">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457" name="Straight Connector 456">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58" name="Straight Connector 457">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59"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0"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1" name="Isosceles Triangle 460">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2"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3"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4"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5" name="Isosceles Triangle 464">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6" name="Isosceles Triangle 465">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52" name="Picture 451">
            <a:extLst>
              <a:ext uri="{FF2B5EF4-FFF2-40B4-BE49-F238E27FC236}">
                <a16:creationId xmlns:a16="http://schemas.microsoft.com/office/drawing/2014/main" id="{2ADFD6EE-D9B8-7CFC-D712-06E702A2EDAE}"/>
              </a:ext>
            </a:extLst>
          </p:cNvPr>
          <p:cNvPicPr>
            <a:picLocks noChangeAspect="1"/>
          </p:cNvPicPr>
          <p:nvPr/>
        </p:nvPicPr>
        <p:blipFill rotWithShape="1">
          <a:blip r:embed="rId3"/>
          <a:srcRect l="26369" r="26628" b="1"/>
          <a:stretch/>
        </p:blipFill>
        <p:spPr>
          <a:xfrm>
            <a:off x="20" y="10"/>
            <a:ext cx="4046200" cy="5143490"/>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E6126B0C-0FCB-4FDA-B99F-D700500F5EC8}"/>
              </a:ext>
            </a:extLst>
          </p:cNvPr>
          <p:cNvSpPr>
            <a:spLocks noGrp="1"/>
          </p:cNvSpPr>
          <p:nvPr>
            <p:ph type="title"/>
          </p:nvPr>
        </p:nvSpPr>
        <p:spPr>
          <a:xfrm>
            <a:off x="4035422" y="74428"/>
            <a:ext cx="4046200" cy="1208273"/>
          </a:xfrm>
        </p:spPr>
        <p:txBody>
          <a:bodyPr vert="horz" lIns="91440" tIns="45720" rIns="91440" bIns="45720" rtlCol="0" anchor="b">
            <a:normAutofit/>
          </a:bodyPr>
          <a:lstStyle/>
          <a:p>
            <a:pPr lvl="0" defTabSz="457200">
              <a:lnSpc>
                <a:spcPct val="90000"/>
              </a:lnSpc>
            </a:pPr>
            <a:r>
              <a:rPr lang="en-US" b="1" dirty="0">
                <a:solidFill>
                  <a:schemeClr val="tx1"/>
                </a:solidFill>
                <a:latin typeface="Calibri" panose="020F0502020204030204" pitchFamily="34" charset="0"/>
                <a:cs typeface="Calibri" panose="020F0502020204030204" pitchFamily="34" charset="0"/>
              </a:rPr>
              <a:t>Foundational Competency (2) </a:t>
            </a:r>
            <a:endParaRPr lang="en-US" dirty="0">
              <a:solidFill>
                <a:schemeClr val="tx1"/>
              </a:solidFill>
              <a:latin typeface="Calibri" panose="020F0502020204030204" pitchFamily="34" charset="0"/>
              <a:cs typeface="Calibri" panose="020F0502020204030204" pitchFamily="34" charset="0"/>
            </a:endParaRPr>
          </a:p>
        </p:txBody>
      </p:sp>
      <p:sp>
        <p:nvSpPr>
          <p:cNvPr id="449" name="Google Shape;449;p71"/>
          <p:cNvSpPr txBox="1">
            <a:spLocks noGrp="1"/>
          </p:cNvSpPr>
          <p:nvPr>
            <p:ph type="body" idx="1"/>
          </p:nvPr>
        </p:nvSpPr>
        <p:spPr>
          <a:xfrm>
            <a:off x="3774558" y="1363480"/>
            <a:ext cx="4046200" cy="3548762"/>
          </a:xfrm>
          <a:prstGeom prst="rect">
            <a:avLst/>
          </a:prstGeom>
        </p:spPr>
        <p:txBody>
          <a:bodyPr spcFirstLastPara="1" vert="horz" lIns="91440" tIns="45720" rIns="91440" bIns="45720" rtlCol="0" anchor="t" anchorCtr="0">
            <a:normAutofit fontScale="62500" lnSpcReduction="20000"/>
          </a:bodyPr>
          <a:lstStyle/>
          <a:p>
            <a:pPr lvl="0" defTabSz="457200">
              <a:lnSpc>
                <a:spcPct val="90000"/>
              </a:lnSpc>
              <a:spcBef>
                <a:spcPts val="1000"/>
              </a:spcBef>
            </a:pPr>
            <a:r>
              <a:rPr lang="en-US" sz="3800" b="1" dirty="0">
                <a:solidFill>
                  <a:schemeClr val="tx1"/>
                </a:solidFill>
                <a:latin typeface="Calibri" panose="020F0502020204030204" pitchFamily="34" charset="0"/>
                <a:cs typeface="Calibri" panose="020F0502020204030204" pitchFamily="34" charset="0"/>
              </a:rPr>
              <a:t>B.2 Diversity and Inclusion</a:t>
            </a:r>
            <a:r>
              <a:rPr lang="en-US" sz="3800" dirty="0">
                <a:solidFill>
                  <a:schemeClr val="tx1"/>
                </a:solidFill>
                <a:latin typeface="Calibri" panose="020F0502020204030204" pitchFamily="34" charset="0"/>
                <a:cs typeface="Calibri" panose="020F0502020204030204" pitchFamily="34" charset="0"/>
              </a:rPr>
              <a:t>: </a:t>
            </a:r>
          </a:p>
          <a:p>
            <a:pPr lvl="0" defTabSz="457200">
              <a:lnSpc>
                <a:spcPct val="90000"/>
              </a:lnSpc>
              <a:spcBef>
                <a:spcPts val="1000"/>
              </a:spcBef>
            </a:pPr>
            <a:r>
              <a:rPr lang="en-US" sz="3100" i="0" dirty="0">
                <a:solidFill>
                  <a:schemeClr val="tx1"/>
                </a:solidFill>
                <a:latin typeface="Calibri" panose="020F0502020204030204" pitchFamily="34" charset="0"/>
                <a:cs typeface="Calibri" panose="020F0502020204030204" pitchFamily="34" charset="0"/>
              </a:rPr>
              <a:t>Provision of care and services respects and is inclusive of the values, attitudes, and beliefs of each client. This includes understanding how culture and lived experience influences a person’s attitudes, behaviours, communication, family organization, spiritual traditions, and perceptions about illness, disability, and health. There is an awareness of the historical colonialism, racism, and ongoing systemic discrimination that may affect health and wellness.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72"/>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latin typeface="Calibri" panose="020F0502020204030204" pitchFamily="34" charset="0"/>
                <a:cs typeface="Calibri" panose="020F0502020204030204" pitchFamily="34" charset="0"/>
              </a:rPr>
              <a:t>B.2.1 Provides culturally competent care</a:t>
            </a:r>
            <a:endParaRPr sz="3000" dirty="0">
              <a:latin typeface="Calibri" panose="020F0502020204030204" pitchFamily="34" charset="0"/>
              <a:cs typeface="Calibri" panose="020F0502020204030204" pitchFamily="34" charset="0"/>
            </a:endParaRPr>
          </a:p>
        </p:txBody>
      </p:sp>
      <p:sp>
        <p:nvSpPr>
          <p:cNvPr id="456" name="Google Shape;456;p72"/>
          <p:cNvSpPr txBox="1">
            <a:spLocks noGrp="1"/>
          </p:cNvSpPr>
          <p:nvPr>
            <p:ph type="body" idx="1"/>
          </p:nvPr>
        </p:nvSpPr>
        <p:spPr>
          <a:xfrm>
            <a:off x="914400" y="1425575"/>
            <a:ext cx="3506100" cy="32835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B.2.1.1 Acknowledges and respects each client’s physical, cognitive, psychological, cultural, social, and spiritual preferences throughout provision of care </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B.2.1.2 Respects the client’s culture, ethnicity, gender identity, age, race, national origin, language, spirituality, sexual orientation, and family status </a:t>
            </a:r>
            <a:endParaRPr sz="1600" dirty="0">
              <a:latin typeface="Calibri" panose="020F0502020204030204" pitchFamily="34" charset="0"/>
              <a:cs typeface="Calibri" panose="020F0502020204030204" pitchFamily="34" charset="0"/>
            </a:endParaRPr>
          </a:p>
        </p:txBody>
      </p:sp>
      <p:sp>
        <p:nvSpPr>
          <p:cNvPr id="457" name="Google Shape;457;p72"/>
          <p:cNvSpPr txBox="1">
            <a:spLocks noGrp="1"/>
          </p:cNvSpPr>
          <p:nvPr>
            <p:ph type="body" idx="2"/>
          </p:nvPr>
        </p:nvSpPr>
        <p:spPr>
          <a:xfrm>
            <a:off x="4572000" y="1425574"/>
            <a:ext cx="4199860" cy="2986937"/>
          </a:xfrm>
          <a:prstGeom prst="rect">
            <a:avLst/>
          </a:prstGeom>
        </p:spPr>
        <p:txBody>
          <a:bodyPr spcFirstLastPara="1" wrap="square" lIns="0" tIns="0" rIns="0" bIns="0" anchor="t" anchorCtr="0">
            <a:noAutofit/>
          </a:bodyPr>
          <a:lstStyle/>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Care for the client in a way that they would like to be cared for </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Accepts the client for who they are. Respects spiritual beliefs </a:t>
            </a:r>
            <a:r>
              <a:rPr lang="en-US" sz="1600" dirty="0">
                <a:latin typeface="Calibri" panose="020F0502020204030204" pitchFamily="34" charset="0"/>
                <a:cs typeface="Calibri" panose="020F0502020204030204" pitchFamily="34" charset="0"/>
              </a:rPr>
              <a:t>and attempts to accommodates those beliefs when and where possible with the support of the clients care team</a:t>
            </a:r>
            <a:endParaRPr sz="1600" dirty="0">
              <a:latin typeface="Calibri" panose="020F0502020204030204" pitchFamily="34" charset="0"/>
              <a:cs typeface="Calibri" panose="020F050202020403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73"/>
          <p:cNvSpPr txBox="1">
            <a:spLocks noGrp="1"/>
          </p:cNvSpPr>
          <p:nvPr>
            <p:ph type="title"/>
          </p:nvPr>
        </p:nvSpPr>
        <p:spPr>
          <a:xfrm>
            <a:off x="308344" y="438150"/>
            <a:ext cx="8484782" cy="744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solidFill>
                  <a:schemeClr val="tx1"/>
                </a:solidFill>
                <a:latin typeface="Calibri" panose="020F0502020204030204" pitchFamily="34" charset="0"/>
                <a:cs typeface="Calibri" panose="020F0502020204030204" pitchFamily="34" charset="0"/>
              </a:rPr>
              <a:t>B.2.1 Provides culturally competent </a:t>
            </a:r>
            <a:r>
              <a:rPr lang="en" sz="3000" dirty="0">
                <a:latin typeface="Calibri" panose="020F0502020204030204" pitchFamily="34" charset="0"/>
                <a:cs typeface="Calibri" panose="020F0502020204030204" pitchFamily="34" charset="0"/>
              </a:rPr>
              <a:t>care (cont</a:t>
            </a:r>
            <a:r>
              <a:rPr lang="en-US" sz="3000" dirty="0">
                <a:latin typeface="Calibri" panose="020F0502020204030204" pitchFamily="34" charset="0"/>
                <a:cs typeface="Calibri" panose="020F0502020204030204" pitchFamily="34" charset="0"/>
              </a:rPr>
              <a:t>d.)</a:t>
            </a:r>
            <a:endParaRPr sz="3000" dirty="0">
              <a:latin typeface="Calibri" panose="020F0502020204030204" pitchFamily="34" charset="0"/>
              <a:cs typeface="Calibri" panose="020F0502020204030204" pitchFamily="34" charset="0"/>
            </a:endParaRPr>
          </a:p>
        </p:txBody>
      </p:sp>
      <p:sp>
        <p:nvSpPr>
          <p:cNvPr id="463" name="Google Shape;463;p73"/>
          <p:cNvSpPr txBox="1">
            <a:spLocks noGrp="1"/>
          </p:cNvSpPr>
          <p:nvPr>
            <p:ph type="body" idx="1"/>
          </p:nvPr>
        </p:nvSpPr>
        <p:spPr>
          <a:xfrm>
            <a:off x="414669" y="1308617"/>
            <a:ext cx="3506100" cy="304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B.2.1.3 Reports behaviour that fails to respect equity and inclusion values and may be perceived as racist or discriminatory </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r>
              <a:rPr lang="en" sz="1600" dirty="0">
                <a:latin typeface="Calibri" panose="020F0502020204030204" pitchFamily="34" charset="0"/>
                <a:cs typeface="Calibri" panose="020F0502020204030204" pitchFamily="34" charset="0"/>
              </a:rPr>
              <a:t>B.2.1.4 Provides care that is free of cultural bias, stigma, racism, and discrimination</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500" dirty="0"/>
          </a:p>
        </p:txBody>
      </p:sp>
      <p:sp>
        <p:nvSpPr>
          <p:cNvPr id="464" name="Google Shape;464;p73"/>
          <p:cNvSpPr txBox="1">
            <a:spLocks noGrp="1"/>
          </p:cNvSpPr>
          <p:nvPr>
            <p:ph type="body" idx="2"/>
          </p:nvPr>
        </p:nvSpPr>
        <p:spPr>
          <a:xfrm>
            <a:off x="3718751" y="1308617"/>
            <a:ext cx="3810000" cy="3043200"/>
          </a:xfrm>
          <a:prstGeom prst="rect">
            <a:avLst/>
          </a:prstGeom>
        </p:spPr>
        <p:txBody>
          <a:bodyPr spcFirstLastPara="1" wrap="square" lIns="0" tIns="0" rIns="0" bIns="0" anchor="t" anchorCtr="0">
            <a:noAutofit/>
          </a:bodyPr>
          <a:lstStyle/>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Report </a:t>
            </a:r>
            <a:r>
              <a:rPr lang="en-US" sz="1600" dirty="0">
                <a:latin typeface="Calibri" panose="020F0502020204030204" pitchFamily="34" charset="0"/>
                <a:cs typeface="Calibri" panose="020F0502020204030204" pitchFamily="34" charset="0"/>
              </a:rPr>
              <a:t>inappropriate behavior to direct supervisor. </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lang="en-US"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lang="en-US"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457200" lvl="0" indent="-323850" algn="l" rtl="0">
              <a:spcBef>
                <a:spcPts val="600"/>
              </a:spcBef>
              <a:spcAft>
                <a:spcPts val="0"/>
              </a:spcAft>
              <a:buClr>
                <a:schemeClr val="dk2"/>
              </a:buClr>
              <a:buSzPts val="1500"/>
              <a:buChar char="●"/>
            </a:pPr>
            <a:r>
              <a:rPr lang="en-US" sz="1600" dirty="0">
                <a:latin typeface="Calibri" panose="020F0502020204030204" pitchFamily="34" charset="0"/>
                <a:cs typeface="Calibri" panose="020F0502020204030204" pitchFamily="34" charset="0"/>
              </a:rPr>
              <a:t>Provide client centered care to the person. </a:t>
            </a:r>
            <a:endParaRPr sz="1600" dirty="0">
              <a:latin typeface="Calibri" panose="020F0502020204030204" pitchFamily="34" charset="0"/>
              <a:cs typeface="Calibri" panose="020F050202020403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74"/>
          <p:cNvSpPr txBox="1">
            <a:spLocks noGrp="1"/>
          </p:cNvSpPr>
          <p:nvPr>
            <p:ph type="title"/>
          </p:nvPr>
        </p:nvSpPr>
        <p:spPr>
          <a:xfrm>
            <a:off x="347200" y="438150"/>
            <a:ext cx="8034800" cy="744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latin typeface="Calibri" panose="020F0502020204030204" pitchFamily="34" charset="0"/>
                <a:cs typeface="Calibri" panose="020F0502020204030204" pitchFamily="34" charset="0"/>
              </a:rPr>
              <a:t>B.2.2 Provides inclusive care</a:t>
            </a:r>
            <a:endParaRPr sz="3000" dirty="0">
              <a:latin typeface="Calibri" panose="020F0502020204030204" pitchFamily="34" charset="0"/>
              <a:cs typeface="Calibri" panose="020F0502020204030204" pitchFamily="34" charset="0"/>
            </a:endParaRPr>
          </a:p>
        </p:txBody>
      </p:sp>
      <p:sp>
        <p:nvSpPr>
          <p:cNvPr id="470" name="Google Shape;470;p74"/>
          <p:cNvSpPr txBox="1">
            <a:spLocks noGrp="1"/>
          </p:cNvSpPr>
          <p:nvPr>
            <p:ph type="body" idx="1"/>
          </p:nvPr>
        </p:nvSpPr>
        <p:spPr>
          <a:xfrm>
            <a:off x="347200" y="1361225"/>
            <a:ext cx="3985500" cy="3181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B.2.2.1 Seeks information from clients and their </a:t>
            </a:r>
            <a:r>
              <a:rPr lang="en-US" sz="1600" dirty="0">
                <a:latin typeface="Calibri" panose="020F0502020204030204" pitchFamily="34" charset="0"/>
                <a:cs typeface="Calibri" panose="020F0502020204030204" pitchFamily="34" charset="0"/>
              </a:rPr>
              <a:t>partners in care</a:t>
            </a:r>
            <a:r>
              <a:rPr lang="en" sz="1600" dirty="0">
                <a:latin typeface="Calibri" panose="020F0502020204030204" pitchFamily="34" charset="0"/>
                <a:cs typeface="Calibri" panose="020F0502020204030204" pitchFamily="34" charset="0"/>
              </a:rPr>
              <a:t> regarding their beliefs and preferences on cultural needs and practices </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B.2.2.2 Considers the influence of culture and lived experiences on health, wellness, illness, disability, and end of life </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B.2.2.3 Uses a variety of care approaches to promote equity and inclusion</a:t>
            </a:r>
            <a:endParaRPr sz="1600" dirty="0">
              <a:latin typeface="Calibri" panose="020F0502020204030204" pitchFamily="34" charset="0"/>
              <a:cs typeface="Calibri" panose="020F0502020204030204" pitchFamily="34" charset="0"/>
            </a:endParaRPr>
          </a:p>
        </p:txBody>
      </p:sp>
      <p:sp>
        <p:nvSpPr>
          <p:cNvPr id="471" name="Google Shape;471;p74"/>
          <p:cNvSpPr txBox="1">
            <a:spLocks noGrp="1"/>
          </p:cNvSpPr>
          <p:nvPr>
            <p:ph type="body" idx="2"/>
          </p:nvPr>
        </p:nvSpPr>
        <p:spPr>
          <a:xfrm>
            <a:off x="4572000" y="1361225"/>
            <a:ext cx="3810000" cy="3181800"/>
          </a:xfrm>
          <a:prstGeom prst="rect">
            <a:avLst/>
          </a:prstGeom>
        </p:spPr>
        <p:txBody>
          <a:bodyPr spcFirstLastPara="1" wrap="square" lIns="0" tIns="0" rIns="0" bIns="0" anchor="t" anchorCtr="0">
            <a:noAutofit/>
          </a:bodyPr>
          <a:lstStyle/>
          <a:p>
            <a:pPr marL="457200" lvl="0" indent="-323850" algn="l" rtl="0">
              <a:spcBef>
                <a:spcPts val="600"/>
              </a:spcBef>
              <a:spcAft>
                <a:spcPts val="0"/>
              </a:spcAft>
              <a:buClr>
                <a:schemeClr val="dk2"/>
              </a:buClr>
              <a:buSzPts val="1500"/>
              <a:buChar char="●"/>
            </a:pPr>
            <a:r>
              <a:rPr lang="en-US" sz="1600" dirty="0">
                <a:latin typeface="Calibri" panose="020F0502020204030204" pitchFamily="34" charset="0"/>
                <a:cs typeface="Calibri" panose="020F0502020204030204" pitchFamily="34" charset="0"/>
              </a:rPr>
              <a:t>When working with clients they may inform the PCP about preferences, different beliefs and practices they may wish to have incorporated into their care plan </a:t>
            </a:r>
          </a:p>
          <a:p>
            <a:pPr marL="457200" lvl="0" indent="-323850" algn="l" rtl="0">
              <a:spcBef>
                <a:spcPts val="600"/>
              </a:spcBef>
              <a:spcAft>
                <a:spcPts val="0"/>
              </a:spcAft>
              <a:buClr>
                <a:schemeClr val="dk2"/>
              </a:buClr>
              <a:buSzPts val="1500"/>
              <a:buChar char="●"/>
            </a:pPr>
            <a:r>
              <a:rPr lang="en-US" sz="1600" dirty="0">
                <a:latin typeface="Calibri" panose="020F0502020204030204" pitchFamily="34" charset="0"/>
                <a:cs typeface="Calibri" panose="020F0502020204030204" pitchFamily="34" charset="0"/>
              </a:rPr>
              <a:t>The PCP should report these wishes, preferences to their immediate supervisor and the clients care team in collaboration with the client and their partner in care. </a:t>
            </a:r>
          </a:p>
          <a:p>
            <a:pPr marL="457200" lvl="0" indent="-323850" algn="l" rtl="0">
              <a:spcBef>
                <a:spcPts val="600"/>
              </a:spcBef>
              <a:spcAft>
                <a:spcPts val="0"/>
              </a:spcAft>
              <a:buClr>
                <a:schemeClr val="dk2"/>
              </a:buClr>
              <a:buSzPts val="1500"/>
              <a:buChar char="●"/>
            </a:pPr>
            <a:r>
              <a:rPr lang="en-US" sz="1600" dirty="0">
                <a:latin typeface="Calibri" panose="020F0502020204030204" pitchFamily="34" charset="0"/>
                <a:cs typeface="Calibri" panose="020F0502020204030204" pitchFamily="34" charset="0"/>
              </a:rPr>
              <a:t>May have specific wishes around end-of-life decisions</a:t>
            </a:r>
            <a:endParaRPr sz="1600" dirty="0">
              <a:latin typeface="Calibri" panose="020F0502020204030204" pitchFamily="34" charset="0"/>
              <a:cs typeface="Calibri" panose="020F050202020403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75"/>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latin typeface="Calibri" panose="020F0502020204030204" pitchFamily="34" charset="0"/>
                <a:cs typeface="Calibri" panose="020F0502020204030204" pitchFamily="34" charset="0"/>
              </a:rPr>
              <a:t>B.2.2 Provides inclusive care (cont</a:t>
            </a:r>
            <a:r>
              <a:rPr lang="en-US" sz="3000" dirty="0">
                <a:latin typeface="Calibri" panose="020F0502020204030204" pitchFamily="34" charset="0"/>
                <a:cs typeface="Calibri" panose="020F0502020204030204" pitchFamily="34" charset="0"/>
              </a:rPr>
              <a:t>d.</a:t>
            </a:r>
            <a:r>
              <a:rPr lang="en" sz="3000" dirty="0">
                <a:latin typeface="Calibri" panose="020F0502020204030204" pitchFamily="34" charset="0"/>
                <a:cs typeface="Calibri" panose="020F0502020204030204" pitchFamily="34" charset="0"/>
              </a:rPr>
              <a:t>)</a:t>
            </a:r>
            <a:endParaRPr sz="3000" dirty="0">
              <a:latin typeface="Calibri" panose="020F0502020204030204" pitchFamily="34" charset="0"/>
              <a:cs typeface="Calibri" panose="020F0502020204030204" pitchFamily="34" charset="0"/>
            </a:endParaRPr>
          </a:p>
        </p:txBody>
      </p:sp>
      <p:sp>
        <p:nvSpPr>
          <p:cNvPr id="477" name="Google Shape;477;p75"/>
          <p:cNvSpPr txBox="1">
            <a:spLocks noGrp="1"/>
          </p:cNvSpPr>
          <p:nvPr>
            <p:ph type="body" idx="1"/>
          </p:nvPr>
        </p:nvSpPr>
        <p:spPr>
          <a:xfrm>
            <a:off x="914400" y="1425575"/>
            <a:ext cx="3506100" cy="304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B.2.2.4 Supports the choice and access to traditional foods, ceremonies, healing, and protocols related to health, illness, disability, and end of life</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B.2.2.5 Works with traditional healers and faith leaders </a:t>
            </a:r>
            <a:endParaRPr sz="1600" dirty="0">
              <a:latin typeface="Calibri" panose="020F0502020204030204" pitchFamily="34" charset="0"/>
              <a:cs typeface="Calibri" panose="020F0502020204030204" pitchFamily="34" charset="0"/>
            </a:endParaRPr>
          </a:p>
        </p:txBody>
      </p:sp>
      <p:sp>
        <p:nvSpPr>
          <p:cNvPr id="478" name="Google Shape;478;p75"/>
          <p:cNvSpPr txBox="1">
            <a:spLocks noGrp="1"/>
          </p:cNvSpPr>
          <p:nvPr>
            <p:ph type="body" idx="2"/>
          </p:nvPr>
        </p:nvSpPr>
        <p:spPr>
          <a:xfrm>
            <a:off x="4572000" y="1425574"/>
            <a:ext cx="3810000" cy="3279775"/>
          </a:xfrm>
          <a:prstGeom prst="rect">
            <a:avLst/>
          </a:prstGeom>
        </p:spPr>
        <p:txBody>
          <a:bodyPr spcFirstLastPara="1" wrap="square" lIns="0" tIns="0" rIns="0" bIns="0" anchor="t" anchorCtr="0">
            <a:noAutofit/>
          </a:bodyPr>
          <a:lstStyle/>
          <a:p>
            <a:pPr marL="457200" lvl="0" indent="-323850" algn="l" rtl="0">
              <a:spcBef>
                <a:spcPts val="600"/>
              </a:spcBef>
              <a:spcAft>
                <a:spcPts val="0"/>
              </a:spcAft>
              <a:buClr>
                <a:schemeClr val="accent2"/>
              </a:buClr>
              <a:buSzPts val="1500"/>
              <a:buFont typeface="Arial" panose="020B0604020202020204" pitchFamily="34" charset="0"/>
              <a:buChar char="•"/>
            </a:pPr>
            <a:r>
              <a:rPr lang="en-US" sz="1600" dirty="0">
                <a:latin typeface="Calibri" panose="020F0502020204030204" pitchFamily="34" charset="0"/>
                <a:cs typeface="Calibri" panose="020F0502020204030204" pitchFamily="34" charset="0"/>
              </a:rPr>
              <a:t>Assists accommodate client's choice in collaboration with client, partner in care and other care team members. </a:t>
            </a:r>
          </a:p>
          <a:p>
            <a:pPr marL="457200" lvl="0" indent="-323850" algn="l" rtl="0">
              <a:spcBef>
                <a:spcPts val="600"/>
              </a:spcBef>
              <a:spcAft>
                <a:spcPts val="0"/>
              </a:spcAft>
              <a:buClr>
                <a:schemeClr val="accent2"/>
              </a:buClr>
              <a:buSzPts val="1500"/>
              <a:buFont typeface="Arial" panose="020B0604020202020204" pitchFamily="34" charset="0"/>
              <a:buChar char="•"/>
            </a:pPr>
            <a:r>
              <a:rPr lang="en-US" sz="1600" dirty="0">
                <a:latin typeface="Calibri" panose="020F0502020204030204" pitchFamily="34" charset="0"/>
                <a:cs typeface="Calibri" panose="020F0502020204030204" pitchFamily="34" charset="0"/>
              </a:rPr>
              <a:t>If a dietician is available on site, they may be consulted to offer assistance/  options.</a:t>
            </a:r>
          </a:p>
          <a:p>
            <a:pPr marL="457200" lvl="0" indent="-323850" algn="l" rtl="0">
              <a:spcBef>
                <a:spcPts val="600"/>
              </a:spcBef>
              <a:spcAft>
                <a:spcPts val="0"/>
              </a:spcAft>
              <a:buClr>
                <a:schemeClr val="accent2"/>
              </a:buClr>
              <a:buSzPts val="150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457200" lvl="0" indent="-323850" algn="l" rtl="0">
              <a:spcBef>
                <a:spcPts val="600"/>
              </a:spcBef>
              <a:spcAft>
                <a:spcPts val="0"/>
              </a:spcAft>
              <a:buClr>
                <a:schemeClr val="accent2"/>
              </a:buClr>
              <a:buSzPts val="1500"/>
              <a:buFont typeface="Arial" panose="020B0604020202020204" pitchFamily="34" charset="0"/>
              <a:buChar char="•"/>
            </a:pPr>
            <a:r>
              <a:rPr lang="en-US" sz="1600" dirty="0">
                <a:latin typeface="Calibri" panose="020F0502020204030204" pitchFamily="34" charset="0"/>
                <a:cs typeface="Calibri" panose="020F0502020204030204" pitchFamily="34" charset="0"/>
              </a:rPr>
              <a:t>Inform immediate supervisor if the client requests a visit from a traditional healer/ faith leader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76"/>
          <p:cNvSpPr txBox="1">
            <a:spLocks noGrp="1"/>
          </p:cNvSpPr>
          <p:nvPr>
            <p:ph type="title"/>
          </p:nvPr>
        </p:nvSpPr>
        <p:spPr>
          <a:xfrm>
            <a:off x="237950" y="438150"/>
            <a:ext cx="8144050" cy="744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latin typeface="Calibri" panose="020F0502020204030204" pitchFamily="34" charset="0"/>
                <a:cs typeface="Calibri" panose="020F0502020204030204" pitchFamily="34" charset="0"/>
              </a:rPr>
              <a:t>B.2.3 Practices cultural sensitivity</a:t>
            </a:r>
            <a:endParaRPr sz="3000" dirty="0">
              <a:latin typeface="Calibri" panose="020F0502020204030204" pitchFamily="34" charset="0"/>
              <a:cs typeface="Calibri" panose="020F0502020204030204" pitchFamily="34" charset="0"/>
            </a:endParaRPr>
          </a:p>
        </p:txBody>
      </p:sp>
      <p:sp>
        <p:nvSpPr>
          <p:cNvPr id="484" name="Google Shape;484;p76"/>
          <p:cNvSpPr txBox="1">
            <a:spLocks noGrp="1"/>
          </p:cNvSpPr>
          <p:nvPr>
            <p:ph type="body" idx="1"/>
          </p:nvPr>
        </p:nvSpPr>
        <p:spPr>
          <a:xfrm>
            <a:off x="237950" y="1425700"/>
            <a:ext cx="4182600" cy="304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B.2.3.1 Seeks professional development opportunities to enhance their professional cultural competence </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B.2.3.2 Shows cultural competency by being open to hearing about and trying to understand others’ cultural experiences </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B.2.3.3 Acknowledges and manages their values, assumptions, beliefs, and personal biases</a:t>
            </a:r>
            <a:endParaRPr sz="1600" dirty="0">
              <a:latin typeface="Calibri" panose="020F0502020204030204" pitchFamily="34" charset="0"/>
              <a:cs typeface="Calibri" panose="020F0502020204030204" pitchFamily="34" charset="0"/>
            </a:endParaRPr>
          </a:p>
        </p:txBody>
      </p:sp>
      <p:sp>
        <p:nvSpPr>
          <p:cNvPr id="485" name="Google Shape;485;p76"/>
          <p:cNvSpPr txBox="1">
            <a:spLocks noGrp="1"/>
          </p:cNvSpPr>
          <p:nvPr>
            <p:ph type="body" idx="2"/>
          </p:nvPr>
        </p:nvSpPr>
        <p:spPr>
          <a:xfrm>
            <a:off x="4572000" y="1333211"/>
            <a:ext cx="3810000" cy="3043200"/>
          </a:xfrm>
          <a:prstGeom prst="rect">
            <a:avLst/>
          </a:prstGeom>
        </p:spPr>
        <p:txBody>
          <a:bodyPr spcFirstLastPara="1" wrap="square" lIns="0" tIns="0" rIns="0" bIns="0" anchor="t" anchorCtr="0">
            <a:noAutofit/>
          </a:bodyPr>
          <a:lstStyle/>
          <a:p>
            <a:pPr marL="457200" lvl="0" indent="-323850" algn="l" rtl="0">
              <a:spcBef>
                <a:spcPts val="600"/>
              </a:spcBef>
              <a:spcAft>
                <a:spcPts val="0"/>
              </a:spcAft>
              <a:buClr>
                <a:schemeClr val="accent2"/>
              </a:buClr>
              <a:buSzPts val="1500"/>
              <a:buFont typeface="Arial" panose="020B0604020202020204" pitchFamily="34" charset="0"/>
              <a:buChar char="•"/>
            </a:pPr>
            <a:r>
              <a:rPr lang="en-US" sz="1600" dirty="0">
                <a:latin typeface="Calibri" panose="020F0502020204030204" pitchFamily="34" charset="0"/>
                <a:cs typeface="Calibri" panose="020F0502020204030204" pitchFamily="34" charset="0"/>
              </a:rPr>
              <a:t>Participate in education, </a:t>
            </a:r>
            <a:r>
              <a:rPr lang="en" sz="1600" dirty="0">
                <a:latin typeface="Calibri" panose="020F0502020204030204" pitchFamily="34" charset="0"/>
                <a:cs typeface="Calibri" panose="020F0502020204030204" pitchFamily="34" charset="0"/>
              </a:rPr>
              <a:t>lunch and learns, </a:t>
            </a:r>
            <a:r>
              <a:rPr lang="en-US" sz="1600" dirty="0">
                <a:latin typeface="Calibri" panose="020F0502020204030204" pitchFamily="34" charset="0"/>
                <a:cs typeface="Calibri" panose="020F0502020204030204" pitchFamily="34" charset="0"/>
              </a:rPr>
              <a:t>related to respecting various cultures/ beliefs, diversity and equity training where available</a:t>
            </a:r>
          </a:p>
          <a:p>
            <a:pPr marL="457200" lvl="0" indent="-323850" algn="l" rtl="0">
              <a:spcBef>
                <a:spcPts val="600"/>
              </a:spcBef>
              <a:spcAft>
                <a:spcPts val="0"/>
              </a:spcAft>
              <a:buClr>
                <a:schemeClr val="accent2"/>
              </a:buClr>
              <a:buSzPts val="150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457200" lvl="0" indent="-323850" algn="l" rtl="0">
              <a:spcBef>
                <a:spcPts val="600"/>
              </a:spcBef>
              <a:spcAft>
                <a:spcPts val="0"/>
              </a:spcAft>
              <a:buClr>
                <a:schemeClr val="accent2"/>
              </a:buClr>
              <a:buSzPts val="1500"/>
              <a:buFont typeface="Arial" panose="020B0604020202020204" pitchFamily="34" charset="0"/>
              <a:buChar char="•"/>
            </a:pPr>
            <a:r>
              <a:rPr lang="en-US" sz="1600" dirty="0">
                <a:latin typeface="Calibri" panose="020F0502020204030204" pitchFamily="34" charset="0"/>
                <a:cs typeface="Calibri" panose="020F0502020204030204" pitchFamily="34" charset="0"/>
              </a:rPr>
              <a:t>Make suggestions for needed education when identified to supervisors</a:t>
            </a:r>
            <a:endParaRPr sz="1600" dirty="0">
              <a:latin typeface="Calibri" panose="020F0502020204030204" pitchFamily="34" charset="0"/>
              <a:cs typeface="Calibri" panose="020F0502020204030204" pitchFamily="34" charset="0"/>
            </a:endParaRPr>
          </a:p>
          <a:p>
            <a:pPr marL="285750" lvl="0" indent="-285750" algn="l" rtl="0">
              <a:spcBef>
                <a:spcPts val="600"/>
              </a:spcBef>
              <a:spcAft>
                <a:spcPts val="0"/>
              </a:spcAft>
              <a:buClr>
                <a:schemeClr val="accent2"/>
              </a:buClr>
              <a:buFont typeface="Arial" panose="020B0604020202020204" pitchFamily="34" charset="0"/>
              <a:buChar char="•"/>
            </a:pPr>
            <a:endParaRPr sz="1600" dirty="0">
              <a:latin typeface="Calibri" panose="020F0502020204030204" pitchFamily="34" charset="0"/>
              <a:cs typeface="Calibri" panose="020F0502020204030204" pitchFamily="34" charset="0"/>
            </a:endParaRPr>
          </a:p>
          <a:p>
            <a:pPr marL="457200" lvl="0" indent="-323850" algn="l" rtl="0">
              <a:spcBef>
                <a:spcPts val="600"/>
              </a:spcBef>
              <a:spcAft>
                <a:spcPts val="0"/>
              </a:spcAft>
              <a:buClr>
                <a:schemeClr val="accent2"/>
              </a:buClr>
              <a:buSzPts val="1500"/>
              <a:buFont typeface="Arial" panose="020B0604020202020204" pitchFamily="34" charset="0"/>
              <a:buChar char="•"/>
            </a:pPr>
            <a:r>
              <a:rPr lang="en" sz="1600" dirty="0">
                <a:latin typeface="Calibri" panose="020F0502020204030204" pitchFamily="34" charset="0"/>
                <a:cs typeface="Calibri" panose="020F0502020204030204" pitchFamily="34" charset="0"/>
              </a:rPr>
              <a:t>Listen to the experience of others and take into account their values, beliefs, and practices</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5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77"/>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latin typeface="Calibri" panose="020F0502020204030204" pitchFamily="34" charset="0"/>
                <a:cs typeface="Calibri" panose="020F0502020204030204" pitchFamily="34" charset="0"/>
              </a:rPr>
              <a:t>B.2.4 Provides culturally competent care for Indigenous clients and their </a:t>
            </a:r>
            <a:r>
              <a:rPr lang="en-US" sz="3000" dirty="0">
                <a:latin typeface="Calibri" panose="020F0502020204030204" pitchFamily="34" charset="0"/>
                <a:cs typeface="Calibri" panose="020F0502020204030204" pitchFamily="34" charset="0"/>
              </a:rPr>
              <a:t>partners in care</a:t>
            </a:r>
            <a:endParaRPr sz="3000" dirty="0">
              <a:latin typeface="Calibri" panose="020F0502020204030204" pitchFamily="34" charset="0"/>
              <a:cs typeface="Calibri" panose="020F0502020204030204" pitchFamily="34" charset="0"/>
            </a:endParaRPr>
          </a:p>
        </p:txBody>
      </p:sp>
      <p:sp>
        <p:nvSpPr>
          <p:cNvPr id="491" name="Google Shape;491;p77"/>
          <p:cNvSpPr txBox="1">
            <a:spLocks noGrp="1"/>
          </p:cNvSpPr>
          <p:nvPr>
            <p:ph type="body" idx="1"/>
          </p:nvPr>
        </p:nvSpPr>
        <p:spPr>
          <a:xfrm>
            <a:off x="237950" y="1610075"/>
            <a:ext cx="4182600" cy="29835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B.2.4.1 Adapts care and service approaches considering First Nations, Métis and Inuit cultural practices and beliefs </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B.2.4.2 Provides opportunities for care and services to contribute to cultural healing practices and traditional medicines</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B.2.4.3 Respects norms and protocols within different Indigenous communities</a:t>
            </a:r>
            <a:endParaRPr sz="1600" dirty="0">
              <a:latin typeface="Calibri" panose="020F0502020204030204" pitchFamily="34" charset="0"/>
              <a:cs typeface="Calibri" panose="020F0502020204030204" pitchFamily="34" charset="0"/>
            </a:endParaRPr>
          </a:p>
        </p:txBody>
      </p:sp>
      <p:sp>
        <p:nvSpPr>
          <p:cNvPr id="492" name="Google Shape;492;p77"/>
          <p:cNvSpPr txBox="1">
            <a:spLocks noGrp="1"/>
          </p:cNvSpPr>
          <p:nvPr>
            <p:ph type="body" idx="2"/>
          </p:nvPr>
        </p:nvSpPr>
        <p:spPr>
          <a:xfrm>
            <a:off x="4572000" y="1610075"/>
            <a:ext cx="3810000" cy="2858700"/>
          </a:xfrm>
          <a:prstGeom prst="rect">
            <a:avLst/>
          </a:prstGeom>
        </p:spPr>
        <p:txBody>
          <a:bodyPr spcFirstLastPara="1" wrap="square" lIns="0" tIns="0" rIns="0" bIns="0" anchor="t" anchorCtr="0">
            <a:noAutofit/>
          </a:bodyPr>
          <a:lstStyle/>
          <a:p>
            <a:pPr marL="457200" lvl="0" indent="-323850" algn="l" rtl="0">
              <a:spcBef>
                <a:spcPts val="600"/>
              </a:spcBef>
              <a:spcAft>
                <a:spcPts val="0"/>
              </a:spcAft>
              <a:buClr>
                <a:schemeClr val="dk2"/>
              </a:buClr>
              <a:buSzPts val="1500"/>
              <a:buChar char="●"/>
            </a:pPr>
            <a:endParaRPr lang="en-US" sz="1600" dirty="0">
              <a:latin typeface="Calibri" panose="020F0502020204030204" pitchFamily="34" charset="0"/>
              <a:cs typeface="Calibri" panose="020F0502020204030204" pitchFamily="34" charset="0"/>
            </a:endParaRPr>
          </a:p>
          <a:p>
            <a:pPr marL="457200" lvl="0" indent="-323850" algn="l" rtl="0">
              <a:spcBef>
                <a:spcPts val="600"/>
              </a:spcBef>
              <a:spcAft>
                <a:spcPts val="0"/>
              </a:spcAft>
              <a:buClr>
                <a:schemeClr val="dk2"/>
              </a:buClr>
              <a:buSzPts val="1500"/>
              <a:buChar char="●"/>
            </a:pPr>
            <a:r>
              <a:rPr lang="en-US" sz="1600" dirty="0">
                <a:latin typeface="Calibri" panose="020F0502020204030204" pitchFamily="34" charset="0"/>
                <a:cs typeface="Calibri" panose="020F0502020204030204" pitchFamily="34" charset="0"/>
              </a:rPr>
              <a:t>Review cultural education that is available through the Staff Resource Centre</a:t>
            </a:r>
          </a:p>
          <a:p>
            <a:pPr marL="133350" lvl="0" indent="0" algn="l" rtl="0">
              <a:spcBef>
                <a:spcPts val="600"/>
              </a:spcBef>
              <a:spcAft>
                <a:spcPts val="0"/>
              </a:spcAft>
              <a:buClr>
                <a:schemeClr val="dk2"/>
              </a:buClr>
              <a:buSzPts val="1500"/>
            </a:pPr>
            <a:endParaRPr lang="en-US" sz="1600" dirty="0">
              <a:latin typeface="Calibri" panose="020F0502020204030204" pitchFamily="34" charset="0"/>
              <a:cs typeface="Calibri" panose="020F0502020204030204" pitchFamily="34" charset="0"/>
            </a:endParaRPr>
          </a:p>
          <a:p>
            <a:pPr marL="457200" lvl="0" indent="-323850" algn="l" rtl="0">
              <a:spcBef>
                <a:spcPts val="600"/>
              </a:spcBef>
              <a:spcAft>
                <a:spcPts val="0"/>
              </a:spcAft>
              <a:buClr>
                <a:schemeClr val="dk2"/>
              </a:buClr>
              <a:buSzPts val="1500"/>
              <a:buChar char="●"/>
            </a:pPr>
            <a:r>
              <a:rPr lang="en-US" sz="1600" dirty="0">
                <a:latin typeface="Calibri" panose="020F0502020204030204" pitchFamily="34" charset="0"/>
                <a:cs typeface="Calibri" panose="020F0502020204030204" pitchFamily="34" charset="0"/>
              </a:rPr>
              <a:t>Listen to the client and their partner in care, seek assistance from supervisors to update care plans to accommodate preferences when possible</a:t>
            </a:r>
            <a:endParaRPr sz="1600" dirty="0">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1"/>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3000" dirty="0">
                <a:latin typeface="Calibri" panose="020F0502020204030204" pitchFamily="34" charset="0"/>
                <a:cs typeface="Calibri" panose="020F0502020204030204" pitchFamily="34" charset="0"/>
              </a:rPr>
              <a:t>A.1.1 Provides holistic and individualized care across the lifespan</a:t>
            </a:r>
            <a:endParaRPr sz="3000" dirty="0">
              <a:latin typeface="Calibri" panose="020F0502020204030204" pitchFamily="34" charset="0"/>
              <a:cs typeface="Calibri" panose="020F0502020204030204" pitchFamily="34" charset="0"/>
            </a:endParaRPr>
          </a:p>
        </p:txBody>
      </p:sp>
      <p:sp>
        <p:nvSpPr>
          <p:cNvPr id="173" name="Google Shape;173;p31"/>
          <p:cNvSpPr txBox="1">
            <a:spLocks noGrp="1"/>
          </p:cNvSpPr>
          <p:nvPr>
            <p:ph type="body" idx="1"/>
          </p:nvPr>
        </p:nvSpPr>
        <p:spPr>
          <a:xfrm>
            <a:off x="914400" y="1425575"/>
            <a:ext cx="3539700" cy="3043200"/>
          </a:xfrm>
          <a:prstGeom prst="rect">
            <a:avLst/>
          </a:prstGeom>
          <a:noFill/>
          <a:ln>
            <a:noFill/>
          </a:ln>
        </p:spPr>
        <p:txBody>
          <a:bodyPr spcFirstLastPara="1" wrap="square" lIns="0" tIns="0" rIns="0" bIns="0" anchor="t" anchorCtr="0">
            <a:noAutofit/>
          </a:bodyPr>
          <a:lstStyle/>
          <a:p>
            <a:pPr marL="76200" lvl="0" indent="0" algn="l" rtl="0">
              <a:spcBef>
                <a:spcPts val="600"/>
              </a:spcBef>
              <a:spcAft>
                <a:spcPts val="0"/>
              </a:spcAft>
              <a:buSzPts val="2400"/>
              <a:buNone/>
            </a:pPr>
            <a:r>
              <a:rPr lang="en" sz="1600" b="1" dirty="0">
                <a:latin typeface="Calibri" panose="020F0502020204030204" pitchFamily="34" charset="0"/>
                <a:cs typeface="Calibri" panose="020F0502020204030204" pitchFamily="34" charset="0"/>
              </a:rPr>
              <a:t>Performance Indicators</a:t>
            </a:r>
            <a:r>
              <a:rPr lang="en" sz="1600" b="1" dirty="0">
                <a:highlight>
                  <a:srgbClr val="FFFF00"/>
                </a:highlight>
                <a:latin typeface="Calibri" panose="020F0502020204030204" pitchFamily="34" charset="0"/>
                <a:cs typeface="Calibri" panose="020F0502020204030204" pitchFamily="34" charset="0"/>
              </a:rPr>
              <a:t> </a:t>
            </a:r>
            <a:endParaRPr sz="1600" b="1" dirty="0">
              <a:highlight>
                <a:srgbClr val="FFFF00"/>
              </a:highlight>
              <a:latin typeface="Calibri" panose="020F0502020204030204" pitchFamily="34" charset="0"/>
              <a:cs typeface="Calibri" panose="020F0502020204030204" pitchFamily="34" charset="0"/>
            </a:endParaRPr>
          </a:p>
          <a:p>
            <a:pPr marL="76200" lvl="0" indent="0" algn="l" rtl="0">
              <a:spcBef>
                <a:spcPts val="600"/>
              </a:spcBef>
              <a:spcAft>
                <a:spcPts val="0"/>
              </a:spcAft>
              <a:buSzPts val="2400"/>
              <a:buNone/>
            </a:pPr>
            <a:r>
              <a:rPr lang="en" sz="1600" dirty="0">
                <a:latin typeface="Calibri" panose="020F0502020204030204" pitchFamily="34" charset="0"/>
                <a:cs typeface="Calibri" panose="020F0502020204030204" pitchFamily="34" charset="0"/>
              </a:rPr>
              <a:t>A.1.1.1 Supports clients and their </a:t>
            </a:r>
            <a:r>
              <a:rPr lang="en-US" sz="1600" dirty="0">
                <a:latin typeface="Calibri" panose="020F0502020204030204" pitchFamily="34" charset="0"/>
                <a:cs typeface="Calibri" panose="020F0502020204030204" pitchFamily="34" charset="0"/>
              </a:rPr>
              <a:t>partners in care</a:t>
            </a:r>
            <a:r>
              <a:rPr lang="en" sz="1600" dirty="0">
                <a:latin typeface="Calibri" panose="020F0502020204030204" pitchFamily="34" charset="0"/>
                <a:cs typeface="Calibri" panose="020F0502020204030204" pitchFamily="34" charset="0"/>
              </a:rPr>
              <a:t> by offering reassurance, encouragement, and empathy</a:t>
            </a:r>
            <a:endParaRPr sz="1600" dirty="0">
              <a:latin typeface="Calibri" panose="020F0502020204030204" pitchFamily="34" charset="0"/>
              <a:cs typeface="Calibri" panose="020F0502020204030204" pitchFamily="34" charset="0"/>
            </a:endParaRPr>
          </a:p>
          <a:p>
            <a:pPr marL="76200" lvl="0" indent="0" algn="l" rtl="0">
              <a:spcBef>
                <a:spcPts val="600"/>
              </a:spcBef>
              <a:spcAft>
                <a:spcPts val="0"/>
              </a:spcAft>
              <a:buSzPts val="2400"/>
              <a:buNone/>
            </a:pPr>
            <a:r>
              <a:rPr lang="en" sz="1600" dirty="0">
                <a:latin typeface="Calibri" panose="020F0502020204030204" pitchFamily="34" charset="0"/>
                <a:cs typeface="Calibri" panose="020F0502020204030204" pitchFamily="34" charset="0"/>
              </a:rPr>
              <a:t>A.1.1.2 Considers the client’s strengths, needs, rights, preferences, expectations, and their willingness and ability to participate in their care</a:t>
            </a:r>
            <a:endParaRPr sz="1600" dirty="0">
              <a:latin typeface="Calibri" panose="020F0502020204030204" pitchFamily="34" charset="0"/>
              <a:cs typeface="Calibri" panose="020F0502020204030204" pitchFamily="34" charset="0"/>
            </a:endParaRPr>
          </a:p>
          <a:p>
            <a:pPr marL="76200" lvl="0" indent="0" algn="l" rtl="0">
              <a:spcBef>
                <a:spcPts val="600"/>
              </a:spcBef>
              <a:spcAft>
                <a:spcPts val="0"/>
              </a:spcAft>
              <a:buSzPts val="2400"/>
              <a:buNone/>
            </a:pPr>
            <a:r>
              <a:rPr lang="en" sz="1600" dirty="0">
                <a:latin typeface="Calibri" panose="020F0502020204030204" pitchFamily="34" charset="0"/>
                <a:cs typeface="Calibri" panose="020F0502020204030204" pitchFamily="34" charset="0"/>
              </a:rPr>
              <a:t>A.1.1.3 Observes, reports, and records physical and behavioural changes</a:t>
            </a:r>
            <a:endParaRPr sz="1600" dirty="0">
              <a:latin typeface="Calibri" panose="020F0502020204030204" pitchFamily="34" charset="0"/>
              <a:cs typeface="Calibri" panose="020F0502020204030204" pitchFamily="34" charset="0"/>
            </a:endParaRPr>
          </a:p>
          <a:p>
            <a:pPr marL="76200" lvl="0" indent="0" algn="l" rtl="0">
              <a:spcBef>
                <a:spcPts val="600"/>
              </a:spcBef>
              <a:spcAft>
                <a:spcPts val="0"/>
              </a:spcAft>
              <a:buSzPts val="2400"/>
              <a:buNone/>
            </a:pPr>
            <a:endParaRPr sz="1500" dirty="0"/>
          </a:p>
          <a:p>
            <a:pPr marL="76200" lvl="0" indent="0" algn="l" rtl="0">
              <a:spcBef>
                <a:spcPts val="600"/>
              </a:spcBef>
              <a:spcAft>
                <a:spcPts val="0"/>
              </a:spcAft>
              <a:buSzPts val="2400"/>
              <a:buNone/>
            </a:pPr>
            <a:endParaRPr sz="1500" dirty="0"/>
          </a:p>
        </p:txBody>
      </p:sp>
      <p:sp>
        <p:nvSpPr>
          <p:cNvPr id="174" name="Google Shape;174;p31"/>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SzPts val="1300"/>
              <a:buNone/>
            </a:pPr>
            <a:fld id="{00000000-1234-1234-1234-123412341234}" type="slidenum">
              <a:rPr lang="en"/>
              <a:t>5</a:t>
            </a:fld>
            <a:endParaRPr dirty="0"/>
          </a:p>
        </p:txBody>
      </p:sp>
      <p:sp>
        <p:nvSpPr>
          <p:cNvPr id="175" name="Google Shape;175;p31"/>
          <p:cNvSpPr txBox="1">
            <a:spLocks noGrp="1"/>
          </p:cNvSpPr>
          <p:nvPr>
            <p:ph type="body" idx="2"/>
          </p:nvPr>
        </p:nvSpPr>
        <p:spPr>
          <a:xfrm>
            <a:off x="4842350" y="1425575"/>
            <a:ext cx="3539700" cy="3043200"/>
          </a:xfrm>
          <a:prstGeom prst="rect">
            <a:avLst/>
          </a:prstGeom>
          <a:noFill/>
          <a:ln>
            <a:noFill/>
          </a:ln>
        </p:spPr>
        <p:txBody>
          <a:bodyPr spcFirstLastPara="1" wrap="square" lIns="0" tIns="0" rIns="0" bIns="0" anchor="t" anchorCtr="0">
            <a:noAutofit/>
          </a:bodyPr>
          <a:lstStyle/>
          <a:p>
            <a:pPr marL="0" lvl="0" indent="0" algn="l" rtl="0">
              <a:spcBef>
                <a:spcPts val="600"/>
              </a:spcBef>
              <a:spcAft>
                <a:spcPts val="0"/>
              </a:spcAft>
              <a:buNone/>
            </a:pPr>
            <a:endParaRPr sz="1500" b="1" dirty="0"/>
          </a:p>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Part of holistic care and creating a therapeutic relationship</a:t>
            </a:r>
            <a:endParaRPr sz="1600" dirty="0">
              <a:latin typeface="Calibri" panose="020F0502020204030204" pitchFamily="34" charset="0"/>
              <a:cs typeface="Calibri" panose="020F0502020204030204" pitchFamily="34" charset="0"/>
            </a:endParaRPr>
          </a:p>
          <a:p>
            <a:pPr marL="457200" lvl="0" indent="-323850" algn="l" rtl="0">
              <a:spcBef>
                <a:spcPts val="600"/>
              </a:spcBef>
              <a:spcAft>
                <a:spcPts val="0"/>
              </a:spcAft>
              <a:buClr>
                <a:schemeClr val="dk2"/>
              </a:buClr>
              <a:buSzPts val="1500"/>
              <a:buChar char="●"/>
            </a:pPr>
            <a:endParaRPr lang="en" sz="1600" dirty="0">
              <a:latin typeface="Calibri" panose="020F0502020204030204" pitchFamily="34" charset="0"/>
              <a:cs typeface="Calibri" panose="020F0502020204030204" pitchFamily="34" charset="0"/>
            </a:endParaRPr>
          </a:p>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This relates to individualized care</a:t>
            </a:r>
            <a:endParaRPr sz="1600" dirty="0">
              <a:latin typeface="Calibri" panose="020F0502020204030204" pitchFamily="34" charset="0"/>
              <a:cs typeface="Calibri" panose="020F0502020204030204" pitchFamily="34" charset="0"/>
            </a:endParaRPr>
          </a:p>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Follow unit/facility’s protocol to properly report/record</a:t>
            </a:r>
          </a:p>
          <a:p>
            <a:pPr lvl="0" indent="-323850">
              <a:buClr>
                <a:schemeClr val="dk2"/>
              </a:buClr>
              <a:buSzPts val="1500"/>
              <a:buChar char="●"/>
            </a:pPr>
            <a:r>
              <a:rPr lang="en" sz="1600" dirty="0">
                <a:latin typeface="Calibri" panose="020F0502020204030204" pitchFamily="34" charset="0"/>
                <a:cs typeface="Calibri" panose="020F0502020204030204" pitchFamily="34" charset="0"/>
              </a:rPr>
              <a:t>Adhere to and become knowledgeable regarding facilities policies and procedures</a:t>
            </a:r>
            <a:endParaRPr sz="1600" dirty="0">
              <a:latin typeface="Calibri" panose="020F0502020204030204" pitchFamily="34" charset="0"/>
              <a:cs typeface="Calibri" panose="020F0502020204030204" pitchFamily="34" charset="0"/>
            </a:endParaRPr>
          </a:p>
        </p:txBody>
      </p:sp>
    </p:spTree>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96"/>
        <p:cNvGrpSpPr/>
        <p:nvPr/>
      </p:nvGrpSpPr>
      <p:grpSpPr>
        <a:xfrm>
          <a:off x="0" y="0"/>
          <a:ext cx="0" cy="0"/>
          <a:chOff x="0" y="0"/>
          <a:chExt cx="0" cy="0"/>
        </a:xfrm>
      </p:grpSpPr>
      <p:grpSp>
        <p:nvGrpSpPr>
          <p:cNvPr id="502" name="Group 501">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503" name="Straight Connector 502">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04" name="Straight Connector 503">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05"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6"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7" name="Isosceles Triangle 506">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8"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9"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0"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1" name="Isosceles Triangle 510">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2" name="Isosceles Triangle 511">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514" name="Rectangle 513">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9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6" name="Isosceles Triangle 515">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4249615"/>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18" name="Isosceles Triangle 517">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2863850"/>
            <a:ext cx="3337719" cy="2279650"/>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0"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51435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cxnSp>
        <p:nvCxnSpPr>
          <p:cNvPr id="522" name="Straight Connector 521">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51435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524" name="Straight Connector 523">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2761059"/>
            <a:ext cx="3572668" cy="2382441"/>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497" name="Google Shape;497;p78"/>
          <p:cNvSpPr txBox="1">
            <a:spLocks noGrp="1"/>
          </p:cNvSpPr>
          <p:nvPr>
            <p:ph type="body" idx="1"/>
          </p:nvPr>
        </p:nvSpPr>
        <p:spPr>
          <a:xfrm>
            <a:off x="1130300" y="1581148"/>
            <a:ext cx="6646070" cy="2935031"/>
          </a:xfrm>
          <a:prstGeom prst="rect">
            <a:avLst/>
          </a:prstGeom>
        </p:spPr>
        <p:txBody>
          <a:bodyPr spcFirstLastPara="1" vert="horz" lIns="91440" tIns="45720" rIns="91440" bIns="45720" rtlCol="0" anchor="t" anchorCtr="0">
            <a:normAutofit/>
          </a:bodyPr>
          <a:lstStyle/>
          <a:p>
            <a:pPr lvl="0" defTabSz="457200">
              <a:lnSpc>
                <a:spcPct val="90000"/>
              </a:lnSpc>
              <a:spcBef>
                <a:spcPts val="1000"/>
              </a:spcBef>
            </a:pPr>
            <a:r>
              <a:rPr lang="en-US" sz="2800" b="1" dirty="0">
                <a:solidFill>
                  <a:schemeClr val="tx1"/>
                </a:solidFill>
                <a:latin typeface="Calibri" panose="020F0502020204030204" pitchFamily="34" charset="0"/>
                <a:cs typeface="Calibri" panose="020F0502020204030204" pitchFamily="34" charset="0"/>
              </a:rPr>
              <a:t>B.3 Professionalism</a:t>
            </a:r>
            <a:r>
              <a:rPr lang="en-US" sz="2800" dirty="0">
                <a:solidFill>
                  <a:schemeClr val="tx1"/>
                </a:solidFill>
                <a:latin typeface="Calibri" panose="020F0502020204030204" pitchFamily="34" charset="0"/>
                <a:cs typeface="Calibri" panose="020F0502020204030204" pitchFamily="34" charset="0"/>
              </a:rPr>
              <a:t>: </a:t>
            </a:r>
          </a:p>
          <a:p>
            <a:pPr lvl="0" defTabSz="457200">
              <a:lnSpc>
                <a:spcPct val="90000"/>
              </a:lnSpc>
              <a:spcBef>
                <a:spcPts val="1000"/>
              </a:spcBef>
            </a:pPr>
            <a:endParaRPr lang="en-US" sz="2400" dirty="0">
              <a:solidFill>
                <a:schemeClr val="tx1"/>
              </a:solidFill>
              <a:latin typeface="Calibri" panose="020F0502020204030204" pitchFamily="34" charset="0"/>
              <a:cs typeface="Calibri" panose="020F0502020204030204" pitchFamily="34" charset="0"/>
            </a:endParaRPr>
          </a:p>
          <a:p>
            <a:pPr lvl="0" defTabSz="457200">
              <a:lnSpc>
                <a:spcPct val="90000"/>
              </a:lnSpc>
              <a:spcBef>
                <a:spcPts val="1000"/>
              </a:spcBef>
            </a:pPr>
            <a:r>
              <a:rPr lang="en-US" sz="2400" dirty="0">
                <a:solidFill>
                  <a:schemeClr val="tx1"/>
                </a:solidFill>
                <a:latin typeface="Calibri" panose="020F0502020204030204" pitchFamily="34" charset="0"/>
                <a:cs typeface="Calibri" panose="020F0502020204030204" pitchFamily="34" charset="0"/>
              </a:rPr>
              <a:t>Refers to an approach to work that demonstrates respect for others, commitment to excellence in care, professional behaviours, and ongoing learning and personal development</a:t>
            </a:r>
            <a:r>
              <a:rPr lang="en-US" sz="600" dirty="0"/>
              <a:t>.</a:t>
            </a:r>
          </a:p>
        </p:txBody>
      </p:sp>
      <p:sp>
        <p:nvSpPr>
          <p:cNvPr id="2" name="Title 1">
            <a:extLst>
              <a:ext uri="{FF2B5EF4-FFF2-40B4-BE49-F238E27FC236}">
                <a16:creationId xmlns:a16="http://schemas.microsoft.com/office/drawing/2014/main" id="{2EA92F9C-0160-4F7B-859D-E79C7325302F}"/>
              </a:ext>
            </a:extLst>
          </p:cNvPr>
          <p:cNvSpPr>
            <a:spLocks noGrp="1"/>
          </p:cNvSpPr>
          <p:nvPr>
            <p:ph type="title"/>
          </p:nvPr>
        </p:nvSpPr>
        <p:spPr>
          <a:xfrm>
            <a:off x="1130300" y="627321"/>
            <a:ext cx="5825202" cy="851037"/>
          </a:xfrm>
        </p:spPr>
        <p:txBody>
          <a:bodyPr vert="horz" lIns="91440" tIns="45720" rIns="91440" bIns="45720" rtlCol="0" anchor="b">
            <a:normAutofit/>
          </a:bodyPr>
          <a:lstStyle/>
          <a:p>
            <a:pPr algn="ctr" defTabSz="457200"/>
            <a:r>
              <a:rPr lang="en-US" b="1" dirty="0">
                <a:solidFill>
                  <a:schemeClr val="tx1"/>
                </a:solidFill>
                <a:latin typeface="Calibri" panose="020F0502020204030204" pitchFamily="34" charset="0"/>
                <a:cs typeface="Calibri" panose="020F0502020204030204" pitchFamily="34" charset="0"/>
              </a:rPr>
              <a:t>Foundational Competency (3)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79"/>
          <p:cNvSpPr txBox="1">
            <a:spLocks noGrp="1"/>
          </p:cNvSpPr>
          <p:nvPr>
            <p:ph type="title"/>
          </p:nvPr>
        </p:nvSpPr>
        <p:spPr>
          <a:xfrm>
            <a:off x="686700" y="302575"/>
            <a:ext cx="7467600" cy="744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latin typeface="Calibri" panose="020F0502020204030204" pitchFamily="34" charset="0"/>
                <a:cs typeface="Calibri" panose="020F0502020204030204" pitchFamily="34" charset="0"/>
              </a:rPr>
              <a:t>B.3.1 Engages in the quality improvement of the organization</a:t>
            </a:r>
            <a:endParaRPr sz="3000" dirty="0">
              <a:latin typeface="Calibri" panose="020F0502020204030204" pitchFamily="34" charset="0"/>
              <a:cs typeface="Calibri" panose="020F0502020204030204" pitchFamily="34" charset="0"/>
            </a:endParaRPr>
          </a:p>
        </p:txBody>
      </p:sp>
      <p:sp>
        <p:nvSpPr>
          <p:cNvPr id="503" name="Google Shape;503;p79"/>
          <p:cNvSpPr txBox="1">
            <a:spLocks noGrp="1"/>
          </p:cNvSpPr>
          <p:nvPr>
            <p:ph type="body" idx="1"/>
          </p:nvPr>
        </p:nvSpPr>
        <p:spPr>
          <a:xfrm>
            <a:off x="762000" y="1425575"/>
            <a:ext cx="3506100" cy="304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B.3.1.1 Practices in accordance with the vision, values, goals, and objectives of the organization </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B.3.1.2 Participates in continuous quality improvement activities as assigned </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B.3.1.3 Participates in meetings, committees, teams, and councils</a:t>
            </a:r>
            <a:endParaRPr sz="1600" dirty="0">
              <a:latin typeface="Calibri" panose="020F0502020204030204" pitchFamily="34" charset="0"/>
              <a:cs typeface="Calibri" panose="020F0502020204030204" pitchFamily="34" charset="0"/>
            </a:endParaRPr>
          </a:p>
        </p:txBody>
      </p:sp>
      <p:sp>
        <p:nvSpPr>
          <p:cNvPr id="504" name="Google Shape;504;p79"/>
          <p:cNvSpPr txBox="1">
            <a:spLocks noGrp="1"/>
          </p:cNvSpPr>
          <p:nvPr>
            <p:ph type="body" idx="2"/>
          </p:nvPr>
        </p:nvSpPr>
        <p:spPr>
          <a:xfrm>
            <a:off x="4572000" y="1425575"/>
            <a:ext cx="3810000" cy="3043200"/>
          </a:xfrm>
          <a:prstGeom prst="rect">
            <a:avLst/>
          </a:prstGeom>
        </p:spPr>
        <p:txBody>
          <a:bodyPr spcFirstLastPara="1" wrap="square" lIns="0" tIns="0" rIns="0" bIns="0" anchor="t" anchorCtr="0">
            <a:noAutofit/>
          </a:bodyPr>
          <a:lstStyle/>
          <a:p>
            <a:pPr marL="457200" lvl="0" indent="-323850" algn="l" rtl="0">
              <a:spcBef>
                <a:spcPts val="600"/>
              </a:spcBef>
              <a:spcAft>
                <a:spcPts val="0"/>
              </a:spcAft>
              <a:buSzPts val="1500"/>
              <a:buChar char="●"/>
            </a:pPr>
            <a:r>
              <a:rPr lang="en" sz="1600" dirty="0">
                <a:latin typeface="Calibri" panose="020F0502020204030204" pitchFamily="34" charset="0"/>
                <a:cs typeface="Calibri" panose="020F0502020204030204" pitchFamily="34" charset="0"/>
              </a:rPr>
              <a:t>Aware of and practices in accordance to Health PEI vision, values, goals, and objectives</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457200" lvl="0" indent="-323850" algn="l" rtl="0">
              <a:spcBef>
                <a:spcPts val="600"/>
              </a:spcBef>
              <a:spcAft>
                <a:spcPts val="0"/>
              </a:spcAft>
              <a:buSzPts val="1500"/>
              <a:buChar char="●"/>
            </a:pPr>
            <a:r>
              <a:rPr lang="en" sz="1600" dirty="0">
                <a:latin typeface="Calibri" panose="020F0502020204030204" pitchFamily="34" charset="0"/>
                <a:cs typeface="Calibri" panose="020F0502020204030204" pitchFamily="34" charset="0"/>
              </a:rPr>
              <a:t>Participate in activities that have been passed down from nurse managers, resource nurses, clinical leaders, clinical educators, etc. </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457200" lvl="0" indent="-323850" algn="l" rtl="0">
              <a:spcBef>
                <a:spcPts val="600"/>
              </a:spcBef>
              <a:spcAft>
                <a:spcPts val="0"/>
              </a:spcAft>
              <a:buSzPts val="1500"/>
              <a:buChar char="●"/>
            </a:pPr>
            <a:r>
              <a:rPr lang="en" sz="1600" dirty="0">
                <a:latin typeface="Calibri" panose="020F0502020204030204" pitchFamily="34" charset="0"/>
                <a:cs typeface="Calibri" panose="020F0502020204030204" pitchFamily="34" charset="0"/>
              </a:rPr>
              <a:t>Participate in committees as required. Ensure your voice is heard in meetings as you often have the most time to get to know clients </a:t>
            </a:r>
            <a:endParaRPr sz="1600" dirty="0">
              <a:latin typeface="Calibri" panose="020F0502020204030204" pitchFamily="34" charset="0"/>
              <a:cs typeface="Calibri" panose="020F050202020403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80"/>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latin typeface="Calibri" panose="020F0502020204030204" pitchFamily="34" charset="0"/>
                <a:cs typeface="Calibri" panose="020F0502020204030204" pitchFamily="34" charset="0"/>
              </a:rPr>
              <a:t>B.3.2 Conducts oneself ethically</a:t>
            </a:r>
            <a:endParaRPr sz="3000" dirty="0">
              <a:latin typeface="Calibri" panose="020F0502020204030204" pitchFamily="34" charset="0"/>
              <a:cs typeface="Calibri" panose="020F0502020204030204" pitchFamily="34" charset="0"/>
            </a:endParaRPr>
          </a:p>
        </p:txBody>
      </p:sp>
      <p:sp>
        <p:nvSpPr>
          <p:cNvPr id="510" name="Google Shape;510;p80"/>
          <p:cNvSpPr txBox="1">
            <a:spLocks noGrp="1"/>
          </p:cNvSpPr>
          <p:nvPr>
            <p:ph type="body" idx="1"/>
          </p:nvPr>
        </p:nvSpPr>
        <p:spPr>
          <a:xfrm>
            <a:off x="320950" y="1425575"/>
            <a:ext cx="4099500" cy="304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B.3.2.1 Practices the principles of healthcare ethics (e.g., autonomy, justice, beneficence, non-maleficence) </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B.3.2.2 Reports unethical or illegal activities </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B.3.2.3 Reports to and consults with supervisor regarding actual or perceived conflicts of interest (e.g., providing care for their family members, accepting, or giving gifts) </a:t>
            </a:r>
            <a:endParaRPr sz="1600" dirty="0">
              <a:latin typeface="Calibri" panose="020F0502020204030204" pitchFamily="34" charset="0"/>
              <a:cs typeface="Calibri" panose="020F0502020204030204" pitchFamily="34" charset="0"/>
            </a:endParaRPr>
          </a:p>
        </p:txBody>
      </p:sp>
      <p:sp>
        <p:nvSpPr>
          <p:cNvPr id="511" name="Google Shape;511;p80"/>
          <p:cNvSpPr txBox="1">
            <a:spLocks noGrp="1"/>
          </p:cNvSpPr>
          <p:nvPr>
            <p:ph type="body" idx="2"/>
          </p:nvPr>
        </p:nvSpPr>
        <p:spPr>
          <a:xfrm>
            <a:off x="4572000" y="1425575"/>
            <a:ext cx="3810000" cy="3043200"/>
          </a:xfrm>
          <a:prstGeom prst="rect">
            <a:avLst/>
          </a:prstGeom>
        </p:spPr>
        <p:txBody>
          <a:bodyPr spcFirstLastPara="1" wrap="square" lIns="0" tIns="0" rIns="0" bIns="0" anchor="t" anchorCtr="0">
            <a:noAutofit/>
          </a:bodyPr>
          <a:lstStyle/>
          <a:p>
            <a:pPr lvl="0" indent="-323850">
              <a:buClrTx/>
              <a:buSzPts val="1500"/>
              <a:buChar char="●"/>
            </a:pPr>
            <a:r>
              <a:rPr lang="en" sz="1600" dirty="0">
                <a:solidFill>
                  <a:schemeClr val="tx1"/>
                </a:solidFill>
                <a:latin typeface="Calibri" panose="020F0502020204030204" pitchFamily="34" charset="0"/>
                <a:cs typeface="Calibri" panose="020F0502020204030204" pitchFamily="34" charset="0"/>
              </a:rPr>
              <a:t>Provides care that respects a clients choices, is fair to all, benefits the client and does not cause harm. Applies competence and clinical judgement in relation to the </a:t>
            </a:r>
            <a:r>
              <a:rPr lang="en-US" sz="1600" dirty="0">
                <a:solidFill>
                  <a:schemeClr val="tx1"/>
                </a:solidFill>
                <a:latin typeface="Calibri" panose="020F0502020204030204" pitchFamily="34" charset="0"/>
                <a:cs typeface="Calibri" panose="020F0502020204030204" pitchFamily="34" charset="0"/>
              </a:rPr>
              <a:t>PCP</a:t>
            </a:r>
            <a:r>
              <a:rPr lang="en" sz="1600" dirty="0">
                <a:solidFill>
                  <a:schemeClr val="tx1"/>
                </a:solidFill>
                <a:latin typeface="Calibri" panose="020F0502020204030204" pitchFamily="34" charset="0"/>
                <a:cs typeface="Calibri" panose="020F0502020204030204" pitchFamily="34" charset="0"/>
              </a:rPr>
              <a:t> scope of employment.</a:t>
            </a:r>
            <a:endParaRPr sz="1600" dirty="0">
              <a:solidFill>
                <a:schemeClr val="tx1"/>
              </a:solidFill>
              <a:latin typeface="Calibri" panose="020F0502020204030204" pitchFamily="34" charset="0"/>
              <a:cs typeface="Calibri" panose="020F0502020204030204" pitchFamily="34" charset="0"/>
            </a:endParaRPr>
          </a:p>
          <a:p>
            <a:pPr marL="457200" lvl="0" indent="-323850" algn="l" rtl="0">
              <a:spcBef>
                <a:spcPts val="600"/>
              </a:spcBef>
              <a:spcAft>
                <a:spcPts val="0"/>
              </a:spcAft>
              <a:buClrTx/>
              <a:buSzPts val="1500"/>
              <a:buChar char="●"/>
            </a:pPr>
            <a:r>
              <a:rPr lang="en" sz="1600" dirty="0">
                <a:solidFill>
                  <a:schemeClr val="tx1"/>
                </a:solidFill>
                <a:latin typeface="Calibri" panose="020F0502020204030204" pitchFamily="34" charset="0"/>
                <a:cs typeface="Calibri" panose="020F0502020204030204" pitchFamily="34" charset="0"/>
              </a:rPr>
              <a:t>Ensuring that issues with care are reported to the appropriate person - including illegal/unethical activities </a:t>
            </a:r>
            <a:endParaRPr sz="1600" dirty="0">
              <a:solidFill>
                <a:schemeClr val="tx1"/>
              </a:solidFill>
              <a:latin typeface="Calibri" panose="020F0502020204030204" pitchFamily="34" charset="0"/>
              <a:cs typeface="Calibri" panose="020F0502020204030204" pitchFamily="34" charset="0"/>
            </a:endParaRPr>
          </a:p>
          <a:p>
            <a:pPr marL="457200" lvl="0" indent="-323850" algn="l" rtl="0">
              <a:spcBef>
                <a:spcPts val="600"/>
              </a:spcBef>
              <a:spcAft>
                <a:spcPts val="0"/>
              </a:spcAft>
              <a:buClrTx/>
              <a:buSzPts val="1500"/>
              <a:buChar char="●"/>
            </a:pPr>
            <a:r>
              <a:rPr lang="en" sz="1600" dirty="0">
                <a:solidFill>
                  <a:schemeClr val="tx1"/>
                </a:solidFill>
                <a:latin typeface="Calibri" panose="020F0502020204030204" pitchFamily="34" charset="0"/>
                <a:cs typeface="Calibri" panose="020F0502020204030204" pitchFamily="34" charset="0"/>
              </a:rPr>
              <a:t>Ensure you are not providing care to family members. Do not accept or give gifts to clients. </a:t>
            </a:r>
            <a:endParaRPr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5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81"/>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t>B.3.3 Maintains professional conduct in the workplace</a:t>
            </a:r>
            <a:endParaRPr sz="3000" dirty="0"/>
          </a:p>
        </p:txBody>
      </p:sp>
      <p:sp>
        <p:nvSpPr>
          <p:cNvPr id="517" name="Google Shape;517;p81"/>
          <p:cNvSpPr txBox="1">
            <a:spLocks noGrp="1"/>
          </p:cNvSpPr>
          <p:nvPr>
            <p:ph type="body" idx="1"/>
          </p:nvPr>
        </p:nvSpPr>
        <p:spPr>
          <a:xfrm>
            <a:off x="914400" y="1425575"/>
            <a:ext cx="3506100" cy="304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B.3.3.1 Adheres to employer policies and procedures including but not limited to using respectful language; following workplace dress code guidelines; maintaining personal hygiene; following the workplace schedule; transfer of accountability/care (e.g., end of shift); using technology and social media in the workplace </a:t>
            </a:r>
            <a:endParaRPr sz="1600" dirty="0">
              <a:latin typeface="Calibri" panose="020F0502020204030204" pitchFamily="34" charset="0"/>
              <a:cs typeface="Calibri" panose="020F0502020204030204" pitchFamily="34" charset="0"/>
            </a:endParaRPr>
          </a:p>
        </p:txBody>
      </p:sp>
      <p:sp>
        <p:nvSpPr>
          <p:cNvPr id="518" name="Google Shape;518;p81"/>
          <p:cNvSpPr txBox="1">
            <a:spLocks noGrp="1"/>
          </p:cNvSpPr>
          <p:nvPr>
            <p:ph type="body" idx="2"/>
          </p:nvPr>
        </p:nvSpPr>
        <p:spPr>
          <a:xfrm>
            <a:off x="4572000" y="1425575"/>
            <a:ext cx="3810000" cy="3043200"/>
          </a:xfrm>
          <a:prstGeom prst="rect">
            <a:avLst/>
          </a:prstGeom>
        </p:spPr>
        <p:txBody>
          <a:bodyPr spcFirstLastPara="1" wrap="square" lIns="0" tIns="0" rIns="0" bIns="0" anchor="t" anchorCtr="0">
            <a:noAutofit/>
          </a:bodyPr>
          <a:lstStyle/>
          <a:p>
            <a:pPr marL="457200" lvl="0" indent="-323850" algn="l" rtl="0">
              <a:spcBef>
                <a:spcPts val="600"/>
              </a:spcBef>
              <a:spcAft>
                <a:spcPts val="0"/>
              </a:spcAft>
              <a:buSzPts val="1500"/>
              <a:buChar char="●"/>
            </a:pPr>
            <a:endParaRPr lang="en-US" sz="1500" dirty="0"/>
          </a:p>
          <a:p>
            <a:pPr marL="133350" lvl="0" indent="0" algn="l" rtl="0">
              <a:spcBef>
                <a:spcPts val="600"/>
              </a:spcBef>
              <a:spcAft>
                <a:spcPts val="0"/>
              </a:spcAft>
              <a:buSzPts val="1500"/>
            </a:pPr>
            <a:endParaRPr lang="en-US" sz="1500" dirty="0"/>
          </a:p>
          <a:p>
            <a:pPr marL="457200" lvl="0" indent="-323850" algn="l" rtl="0">
              <a:spcBef>
                <a:spcPts val="600"/>
              </a:spcBef>
              <a:spcAft>
                <a:spcPts val="0"/>
              </a:spcAft>
              <a:buSzPts val="1500"/>
              <a:buChar char="●"/>
            </a:pPr>
            <a:r>
              <a:rPr lang="en-US" sz="1600" dirty="0">
                <a:latin typeface="Calibri" panose="020F0502020204030204" pitchFamily="34" charset="0"/>
                <a:cs typeface="Calibri" panose="020F0502020204030204" pitchFamily="34" charset="0"/>
              </a:rPr>
              <a:t>Adhering to Health PEI and Division specific policies and expectations</a:t>
            </a:r>
            <a:endParaRPr sz="1600" dirty="0">
              <a:latin typeface="Calibri" panose="020F0502020204030204" pitchFamily="34" charset="0"/>
              <a:cs typeface="Calibri" panose="020F050202020403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82"/>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latin typeface="Calibri" panose="020F0502020204030204" pitchFamily="34" charset="0"/>
                <a:cs typeface="Calibri" panose="020F0502020204030204" pitchFamily="34" charset="0"/>
              </a:rPr>
              <a:t>B.3.3 Maintains professional conduct in the workplace cont.</a:t>
            </a:r>
            <a:endParaRPr sz="3000" dirty="0">
              <a:latin typeface="Calibri" panose="020F0502020204030204" pitchFamily="34" charset="0"/>
              <a:cs typeface="Calibri" panose="020F0502020204030204" pitchFamily="34" charset="0"/>
            </a:endParaRPr>
          </a:p>
        </p:txBody>
      </p:sp>
      <p:sp>
        <p:nvSpPr>
          <p:cNvPr id="524" name="Google Shape;524;p82"/>
          <p:cNvSpPr txBox="1">
            <a:spLocks noGrp="1"/>
          </p:cNvSpPr>
          <p:nvPr>
            <p:ph type="body" idx="1"/>
          </p:nvPr>
        </p:nvSpPr>
        <p:spPr>
          <a:xfrm>
            <a:off x="914400" y="1425575"/>
            <a:ext cx="3506100" cy="304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B.3.3.2 Assumes accountability and responsibility for their behaviour and actions in accordance with employer guidelines (e.g., code of conduct) </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r>
              <a:rPr lang="en" sz="1600" dirty="0">
                <a:latin typeface="Calibri" panose="020F0502020204030204" pitchFamily="34" charset="0"/>
                <a:cs typeface="Calibri" panose="020F0502020204030204" pitchFamily="34" charset="0"/>
              </a:rPr>
              <a:t>B.3.3.3 Acts as a role model for others (e.g., demonstrates expertise, empathy, and compassion)</a:t>
            </a:r>
            <a:endParaRPr sz="1600" dirty="0">
              <a:latin typeface="Calibri" panose="020F0502020204030204" pitchFamily="34" charset="0"/>
              <a:cs typeface="Calibri" panose="020F0502020204030204" pitchFamily="34" charset="0"/>
            </a:endParaRPr>
          </a:p>
        </p:txBody>
      </p:sp>
      <p:sp>
        <p:nvSpPr>
          <p:cNvPr id="525" name="Google Shape;525;p82"/>
          <p:cNvSpPr txBox="1">
            <a:spLocks noGrp="1"/>
          </p:cNvSpPr>
          <p:nvPr>
            <p:ph type="body" idx="2"/>
          </p:nvPr>
        </p:nvSpPr>
        <p:spPr>
          <a:xfrm>
            <a:off x="4572000" y="1425575"/>
            <a:ext cx="3810000" cy="3512400"/>
          </a:xfrm>
          <a:prstGeom prst="rect">
            <a:avLst/>
          </a:prstGeom>
        </p:spPr>
        <p:txBody>
          <a:bodyPr spcFirstLastPara="1" wrap="square" lIns="0" tIns="0" rIns="0" bIns="0" anchor="t" anchorCtr="0">
            <a:noAutofit/>
          </a:bodyPr>
          <a:lstStyle/>
          <a:p>
            <a:pPr marL="457200" lvl="0" indent="-323850" algn="l" rtl="0">
              <a:spcBef>
                <a:spcPts val="600"/>
              </a:spcBef>
              <a:spcAft>
                <a:spcPts val="0"/>
              </a:spcAft>
              <a:buClrTx/>
              <a:buSzPts val="1500"/>
              <a:buChar char="●"/>
            </a:pPr>
            <a:r>
              <a:rPr lang="en" sz="1600" dirty="0">
                <a:latin typeface="Calibri" panose="020F0502020204030204" pitchFamily="34" charset="0"/>
                <a:cs typeface="Calibri" panose="020F0502020204030204" pitchFamily="34" charset="0"/>
              </a:rPr>
              <a:t>The PCP is responsible for their own work and own actions - please ensure to follow employer guidelines, policies, expectations</a:t>
            </a:r>
            <a:endParaRPr sz="1600" dirty="0">
              <a:latin typeface="Calibri" panose="020F0502020204030204" pitchFamily="34" charset="0"/>
              <a:cs typeface="Calibri" panose="020F0502020204030204" pitchFamily="34" charset="0"/>
            </a:endParaRPr>
          </a:p>
          <a:p>
            <a:pPr marL="457200" lvl="0" indent="-323850" algn="l" rtl="0">
              <a:spcBef>
                <a:spcPts val="600"/>
              </a:spcBef>
              <a:spcAft>
                <a:spcPts val="0"/>
              </a:spcAft>
              <a:buClrTx/>
              <a:buSzPts val="1500"/>
              <a:buChar char="●"/>
            </a:pPr>
            <a:r>
              <a:rPr lang="en" sz="1600" dirty="0">
                <a:latin typeface="Calibri" panose="020F0502020204030204" pitchFamily="34" charset="0"/>
                <a:cs typeface="Calibri" panose="020F0502020204030204" pitchFamily="34" charset="0"/>
              </a:rPr>
              <a:t>Offer help/assistance and encouragement to co-workers.For example, if a co-worker is falling behind in their work, offer to help toilet their clients, etc. </a:t>
            </a:r>
            <a:endParaRPr sz="1600" dirty="0">
              <a:latin typeface="Calibri" panose="020F0502020204030204" pitchFamily="34" charset="0"/>
              <a:cs typeface="Calibri" panose="020F0502020204030204" pitchFamily="34" charset="0"/>
            </a:endParaRPr>
          </a:p>
          <a:p>
            <a:pPr marL="457200" lvl="0" indent="-323850" algn="l" rtl="0">
              <a:spcBef>
                <a:spcPts val="600"/>
              </a:spcBef>
              <a:spcAft>
                <a:spcPts val="0"/>
              </a:spcAft>
              <a:buClrTx/>
              <a:buSzPts val="1500"/>
              <a:buChar char="●"/>
            </a:pPr>
            <a:r>
              <a:rPr lang="en" sz="1600" dirty="0">
                <a:latin typeface="Calibri" panose="020F0502020204030204" pitchFamily="34" charset="0"/>
                <a:cs typeface="Calibri" panose="020F0502020204030204" pitchFamily="34" charset="0"/>
              </a:rPr>
              <a:t>Bringing a positive attitude to work can improve the working environment </a:t>
            </a:r>
          </a:p>
          <a:p>
            <a:pPr indent="-323850">
              <a:buClrTx/>
              <a:buSzPts val="1500"/>
              <a:buFont typeface="Trebuchet MS"/>
              <a:buChar char="●"/>
            </a:pPr>
            <a:r>
              <a:rPr lang="en-US" sz="1600" dirty="0">
                <a:latin typeface="Calibri" panose="020F0502020204030204" pitchFamily="34" charset="0"/>
                <a:cs typeface="Calibri" panose="020F0502020204030204" pitchFamily="34" charset="0"/>
              </a:rPr>
              <a:t>Develop a strong work ethic that ensures safe competent care</a:t>
            </a:r>
          </a:p>
          <a:p>
            <a:pPr marL="457200" lvl="0" indent="-323850" algn="l" rtl="0">
              <a:spcBef>
                <a:spcPts val="600"/>
              </a:spcBef>
              <a:spcAft>
                <a:spcPts val="0"/>
              </a:spcAft>
              <a:buSzPts val="1500"/>
              <a:buChar char="●"/>
            </a:pPr>
            <a:endParaRPr sz="1600" dirty="0">
              <a:latin typeface="Calibri" panose="020F0502020204030204" pitchFamily="34" charset="0"/>
              <a:cs typeface="Calibri" panose="020F050202020403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83"/>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latin typeface="Calibri" panose="020F0502020204030204" pitchFamily="34" charset="0"/>
                <a:cs typeface="Calibri" panose="020F0502020204030204" pitchFamily="34" charset="0"/>
              </a:rPr>
              <a:t>B.3.4 Engages in ongoing professional development</a:t>
            </a:r>
            <a:endParaRPr sz="3000" dirty="0">
              <a:latin typeface="Calibri" panose="020F0502020204030204" pitchFamily="34" charset="0"/>
              <a:cs typeface="Calibri" panose="020F0502020204030204" pitchFamily="34" charset="0"/>
            </a:endParaRPr>
          </a:p>
        </p:txBody>
      </p:sp>
      <p:sp>
        <p:nvSpPr>
          <p:cNvPr id="531" name="Google Shape;531;p83"/>
          <p:cNvSpPr txBox="1">
            <a:spLocks noGrp="1"/>
          </p:cNvSpPr>
          <p:nvPr>
            <p:ph type="body" idx="1"/>
          </p:nvPr>
        </p:nvSpPr>
        <p:spPr>
          <a:xfrm>
            <a:off x="473100" y="1425575"/>
            <a:ext cx="3928800" cy="304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B.3.4.1 Reflects on their work to improve practice </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B.3.4.2 Maintains competence through formal and informal educational opportunities</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B.3.4.3 Maintains current certification as required by employer (e.g., CPR, WHMIS, Food Safe) </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500" dirty="0"/>
          </a:p>
          <a:p>
            <a:pPr marL="0" lvl="0" indent="0" algn="l" rtl="0">
              <a:spcBef>
                <a:spcPts val="600"/>
              </a:spcBef>
              <a:spcAft>
                <a:spcPts val="0"/>
              </a:spcAft>
              <a:buNone/>
            </a:pPr>
            <a:endParaRPr sz="1500" dirty="0">
              <a:highlight>
                <a:srgbClr val="FFFF00"/>
              </a:highlight>
            </a:endParaRPr>
          </a:p>
        </p:txBody>
      </p:sp>
      <p:sp>
        <p:nvSpPr>
          <p:cNvPr id="532" name="Google Shape;532;p83"/>
          <p:cNvSpPr txBox="1">
            <a:spLocks noGrp="1"/>
          </p:cNvSpPr>
          <p:nvPr>
            <p:ph type="body" idx="2"/>
          </p:nvPr>
        </p:nvSpPr>
        <p:spPr>
          <a:xfrm>
            <a:off x="4572000" y="1425575"/>
            <a:ext cx="3810000" cy="3043200"/>
          </a:xfrm>
          <a:prstGeom prst="rect">
            <a:avLst/>
          </a:prstGeom>
        </p:spPr>
        <p:txBody>
          <a:bodyPr spcFirstLastPara="1" wrap="square" lIns="0" tIns="0" rIns="0" bIns="0" anchor="t" anchorCtr="0">
            <a:noAutofit/>
          </a:bodyPr>
          <a:lstStyle/>
          <a:p>
            <a:pPr lvl="0" indent="-323850">
              <a:buClrTx/>
              <a:buSzPts val="1500"/>
              <a:buChar char="●"/>
            </a:pPr>
            <a:r>
              <a:rPr lang="en-US" sz="1600" dirty="0">
                <a:latin typeface="Calibri" panose="020F0502020204030204" pitchFamily="34" charset="0"/>
                <a:cs typeface="Calibri" panose="020F0502020204030204" pitchFamily="34" charset="0"/>
              </a:rPr>
              <a:t>Reflect on how PCP work is being  and consider how it could be improved. Reflect on  the role of the PCP and consider ways to improve practice.</a:t>
            </a: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457200" lvl="0" indent="-323850" algn="l" rtl="0">
              <a:spcBef>
                <a:spcPts val="600"/>
              </a:spcBef>
              <a:spcAft>
                <a:spcPts val="0"/>
              </a:spcAft>
              <a:buClrTx/>
              <a:buSzPts val="1500"/>
              <a:buChar char="●"/>
            </a:pPr>
            <a:r>
              <a:rPr lang="en" sz="1600" dirty="0">
                <a:latin typeface="Calibri" panose="020F0502020204030204" pitchFamily="34" charset="0"/>
                <a:cs typeface="Calibri" panose="020F0502020204030204" pitchFamily="34" charset="0"/>
              </a:rPr>
              <a:t>Participating in education, both mandatory and optional</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457200" lvl="0" indent="-323850" algn="l" rtl="0">
              <a:spcBef>
                <a:spcPts val="600"/>
              </a:spcBef>
              <a:spcAft>
                <a:spcPts val="0"/>
              </a:spcAft>
              <a:buClrTx/>
              <a:buSzPts val="1500"/>
              <a:buChar char="●"/>
            </a:pPr>
            <a:r>
              <a:rPr lang="en" sz="1600" dirty="0">
                <a:latin typeface="Calibri" panose="020F0502020204030204" pitchFamily="34" charset="0"/>
                <a:cs typeface="Calibri" panose="020F0502020204030204" pitchFamily="34" charset="0"/>
              </a:rPr>
              <a:t>Ensuring all necessary certifications are up to date</a:t>
            </a:r>
            <a:endParaRPr sz="1600" dirty="0">
              <a:solidFill>
                <a:schemeClr val="dk1"/>
              </a:solidFill>
              <a:highlight>
                <a:srgbClr val="FFFF00"/>
              </a:highlight>
              <a:latin typeface="Calibri" panose="020F0502020204030204" pitchFamily="34" charset="0"/>
              <a:cs typeface="Calibri" panose="020F050202020403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84"/>
          <p:cNvSpPr txBox="1">
            <a:spLocks noGrp="1"/>
          </p:cNvSpPr>
          <p:nvPr>
            <p:ph type="title"/>
          </p:nvPr>
        </p:nvSpPr>
        <p:spPr>
          <a:xfrm>
            <a:off x="838200" y="302575"/>
            <a:ext cx="7467600" cy="744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latin typeface="Calibri" panose="020F0502020204030204" pitchFamily="34" charset="0"/>
                <a:cs typeface="Calibri" panose="020F0502020204030204" pitchFamily="34" charset="0"/>
              </a:rPr>
              <a:t>B.3.5 Engages in self-care for well-being</a:t>
            </a:r>
            <a:endParaRPr sz="3000" dirty="0">
              <a:latin typeface="Calibri" panose="020F0502020204030204" pitchFamily="34" charset="0"/>
              <a:cs typeface="Calibri" panose="020F0502020204030204" pitchFamily="34" charset="0"/>
            </a:endParaRPr>
          </a:p>
        </p:txBody>
      </p:sp>
      <p:sp>
        <p:nvSpPr>
          <p:cNvPr id="538" name="Google Shape;538;p84"/>
          <p:cNvSpPr txBox="1">
            <a:spLocks noGrp="1"/>
          </p:cNvSpPr>
          <p:nvPr>
            <p:ph type="body" idx="1"/>
          </p:nvPr>
        </p:nvSpPr>
        <p:spPr>
          <a:xfrm>
            <a:off x="914400" y="1425575"/>
            <a:ext cx="3506100" cy="304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B.3.5.2 Advises supervisor when experiencing stress, anxiety, compassion fatigue, and burnout </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B.3.5.3 Maintains fitness for practice (e.g., able to meet the physical demands of the job) </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B.3.5.4 Recognizes the steps of personal wellness and self-care and the strategies necessary to promote personal well-being</a:t>
            </a:r>
            <a:endParaRPr sz="1600" dirty="0">
              <a:latin typeface="Calibri" panose="020F0502020204030204" pitchFamily="34" charset="0"/>
              <a:cs typeface="Calibri" panose="020F0502020204030204" pitchFamily="34" charset="0"/>
            </a:endParaRPr>
          </a:p>
        </p:txBody>
      </p:sp>
      <p:sp>
        <p:nvSpPr>
          <p:cNvPr id="539" name="Google Shape;539;p84"/>
          <p:cNvSpPr txBox="1">
            <a:spLocks noGrp="1"/>
          </p:cNvSpPr>
          <p:nvPr>
            <p:ph type="body" idx="2"/>
          </p:nvPr>
        </p:nvSpPr>
        <p:spPr>
          <a:xfrm>
            <a:off x="4572000" y="1425575"/>
            <a:ext cx="3810000" cy="3043200"/>
          </a:xfrm>
          <a:prstGeom prst="rect">
            <a:avLst/>
          </a:prstGeom>
        </p:spPr>
        <p:txBody>
          <a:bodyPr spcFirstLastPara="1" wrap="square" lIns="0" tIns="0" rIns="0" bIns="0" anchor="t" anchorCtr="0">
            <a:noAutofit/>
          </a:bodyPr>
          <a:lstStyle/>
          <a:p>
            <a:pPr marL="457200" lvl="0" indent="-323850" algn="l" rtl="0">
              <a:spcBef>
                <a:spcPts val="600"/>
              </a:spcBef>
              <a:spcAft>
                <a:spcPts val="0"/>
              </a:spcAft>
              <a:buSzPts val="1500"/>
              <a:buChar char="●"/>
            </a:pPr>
            <a:r>
              <a:rPr lang="en" sz="1600" dirty="0">
                <a:latin typeface="Calibri" panose="020F0502020204030204" pitchFamily="34" charset="0"/>
                <a:cs typeface="Calibri" panose="020F0502020204030204" pitchFamily="34" charset="0"/>
              </a:rPr>
              <a:t>Sharing how you’re feeling to the appropriate person can lead to early intervention to prevent further issues</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457200" lvl="0" indent="-323850" algn="l" rtl="0">
              <a:spcBef>
                <a:spcPts val="600"/>
              </a:spcBef>
              <a:spcAft>
                <a:spcPts val="0"/>
              </a:spcAft>
              <a:buSzPts val="1500"/>
              <a:buChar char="●"/>
            </a:pPr>
            <a:r>
              <a:rPr lang="en" sz="1600" dirty="0">
                <a:latin typeface="Calibri" panose="020F0502020204030204" pitchFamily="34" charset="0"/>
                <a:cs typeface="Calibri" panose="020F0502020204030204" pitchFamily="34" charset="0"/>
              </a:rPr>
              <a:t>Ensuring the PCP is able to mentally and physically do your job. Ensure personal safety and the safety of the clients</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457200" lvl="0" indent="-323850" algn="l" rtl="0">
              <a:spcBef>
                <a:spcPts val="600"/>
              </a:spcBef>
              <a:spcAft>
                <a:spcPts val="0"/>
              </a:spcAft>
              <a:buSzPts val="1500"/>
              <a:buChar char="●"/>
            </a:pPr>
            <a:r>
              <a:rPr lang="en" sz="1600" dirty="0">
                <a:latin typeface="Calibri" panose="020F0502020204030204" pitchFamily="34" charset="0"/>
                <a:cs typeface="Calibri" panose="020F0502020204030204" pitchFamily="34" charset="0"/>
              </a:rPr>
              <a:t>Ensure the PCP is taking care of their own wellbeing and can to complete their work safely.</a:t>
            </a:r>
            <a:endParaRPr sz="1600" dirty="0">
              <a:latin typeface="Calibri" panose="020F0502020204030204" pitchFamily="34" charset="0"/>
              <a:cs typeface="Calibri" panose="020F050202020403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85"/>
          <p:cNvSpPr txBox="1">
            <a:spLocks noGrp="1"/>
          </p:cNvSpPr>
          <p:nvPr>
            <p:ph type="body" idx="1"/>
          </p:nvPr>
        </p:nvSpPr>
        <p:spPr>
          <a:xfrm>
            <a:off x="785976" y="669851"/>
            <a:ext cx="5529764" cy="3806899"/>
          </a:xfrm>
          <a:prstGeom prst="rect">
            <a:avLst/>
          </a:prstGeom>
          <a:noFill/>
          <a:ln>
            <a:noFill/>
          </a:ln>
        </p:spPr>
        <p:txBody>
          <a:bodyPr spcFirstLastPara="1" wrap="square" lIns="0" tIns="0" rIns="0" bIns="0" anchor="t" anchorCtr="0">
            <a:noAutofit/>
          </a:bodyPr>
          <a:lstStyle/>
          <a:p>
            <a:pPr marL="114300" lvl="0" indent="0" algn="l" rtl="0">
              <a:spcBef>
                <a:spcPts val="600"/>
              </a:spcBef>
              <a:spcAft>
                <a:spcPts val="0"/>
              </a:spcAft>
              <a:buSzPts val="1800"/>
              <a:buNone/>
            </a:pPr>
            <a:r>
              <a:rPr lang="en" dirty="0">
                <a:solidFill>
                  <a:schemeClr val="tx1"/>
                </a:solidFill>
              </a:rPr>
              <a:t>This presentation has been adopted from the CiCan National Occupational Standards for Personal Care Providers</a:t>
            </a:r>
          </a:p>
          <a:p>
            <a:pPr marL="114300" lvl="0" indent="0" algn="l" rtl="0">
              <a:spcBef>
                <a:spcPts val="600"/>
              </a:spcBef>
              <a:spcAft>
                <a:spcPts val="0"/>
              </a:spcAft>
              <a:buSzPts val="1800"/>
              <a:buNone/>
            </a:pPr>
            <a:endParaRPr lang="en" dirty="0">
              <a:solidFill>
                <a:schemeClr val="tx1"/>
              </a:solidFill>
            </a:endParaRPr>
          </a:p>
          <a:p>
            <a:pPr marL="114300" lvl="0" indent="0" algn="l" rtl="0">
              <a:spcBef>
                <a:spcPts val="600"/>
              </a:spcBef>
              <a:spcAft>
                <a:spcPts val="0"/>
              </a:spcAft>
              <a:buSzPts val="1800"/>
              <a:buNone/>
            </a:pPr>
            <a:r>
              <a:rPr lang="en" dirty="0">
                <a:solidFill>
                  <a:schemeClr val="tx1"/>
                </a:solidFill>
              </a:rPr>
              <a:t>Appro</a:t>
            </a:r>
            <a:r>
              <a:rPr lang="en-US" dirty="0">
                <a:solidFill>
                  <a:schemeClr val="tx1"/>
                </a:solidFill>
              </a:rPr>
              <a:t>p</a:t>
            </a:r>
            <a:r>
              <a:rPr lang="en" dirty="0">
                <a:solidFill>
                  <a:schemeClr val="tx1"/>
                </a:solidFill>
              </a:rPr>
              <a:t>riate He</a:t>
            </a:r>
            <a:r>
              <a:rPr lang="en-US" dirty="0">
                <a:solidFill>
                  <a:schemeClr val="tx1"/>
                </a:solidFill>
              </a:rPr>
              <a:t>a</a:t>
            </a:r>
            <a:r>
              <a:rPr lang="en" dirty="0">
                <a:solidFill>
                  <a:schemeClr val="tx1"/>
                </a:solidFill>
              </a:rPr>
              <a:t>lth PEI lang</a:t>
            </a:r>
            <a:r>
              <a:rPr lang="en-US" dirty="0">
                <a:solidFill>
                  <a:schemeClr val="tx1"/>
                </a:solidFill>
              </a:rPr>
              <a:t>uage has been incorporated – specifically partner in care versus partners in care</a:t>
            </a:r>
            <a:r>
              <a:rPr lang="en" dirty="0">
                <a:solidFill>
                  <a:schemeClr val="tx1"/>
                </a:solidFill>
              </a:rPr>
              <a:t> </a:t>
            </a:r>
            <a:endParaRPr dirty="0">
              <a:solidFill>
                <a:schemeClr val="tx1"/>
              </a:solidFill>
            </a:endParaRPr>
          </a:p>
        </p:txBody>
      </p:sp>
      <p:sp>
        <p:nvSpPr>
          <p:cNvPr id="545" name="Google Shape;545;p85"/>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SzPts val="1300"/>
              <a:buNone/>
            </a:pPr>
            <a:fld id="{00000000-1234-1234-1234-123412341234}" type="slidenum">
              <a:rPr lang="en"/>
              <a:t>57</a:t>
            </a:fld>
            <a:endParaRPr dirty="0"/>
          </a:p>
        </p:txBody>
      </p:sp>
      <p:pic>
        <p:nvPicPr>
          <p:cNvPr id="546" name="Google Shape;546;p85"/>
          <p:cNvPicPr preferRelativeResize="0"/>
          <p:nvPr/>
        </p:nvPicPr>
        <p:blipFill rotWithShape="1">
          <a:blip r:embed="rId3">
            <a:alphaModFix/>
          </a:blip>
          <a:srcRect/>
          <a:stretch/>
        </p:blipFill>
        <p:spPr>
          <a:xfrm>
            <a:off x="832899" y="4248150"/>
            <a:ext cx="2819400" cy="587375"/>
          </a:xfrm>
          <a:prstGeom prst="rect">
            <a:avLst/>
          </a:prstGeom>
          <a:noFill/>
          <a:ln>
            <a:noFill/>
          </a:ln>
        </p:spPr>
      </p:pic>
    </p:spTree>
  </p:cSld>
  <p:clrMapOvr>
    <a:masterClrMapping/>
  </p:clrMapOvr>
  <p:transition spd="med">
    <p:push/>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86"/>
          <p:cNvSpPr txBox="1">
            <a:spLocks noGrp="1"/>
          </p:cNvSpPr>
          <p:nvPr>
            <p:ph type="body" idx="1"/>
          </p:nvPr>
        </p:nvSpPr>
        <p:spPr>
          <a:xfrm>
            <a:off x="167225" y="861050"/>
            <a:ext cx="7490400" cy="3602175"/>
          </a:xfrm>
          <a:prstGeom prst="rect">
            <a:avLst/>
          </a:prstGeom>
          <a:noFill/>
          <a:ln>
            <a:noFill/>
          </a:ln>
        </p:spPr>
        <p:txBody>
          <a:bodyPr spcFirstLastPara="1" wrap="square" lIns="0" tIns="0" rIns="0" bIns="0" anchor="t" anchorCtr="0">
            <a:noAutofit/>
          </a:bodyPr>
          <a:lstStyle/>
          <a:p>
            <a:pPr marL="457200" lvl="0" indent="-304800" algn="l" rtl="0">
              <a:spcBef>
                <a:spcPts val="600"/>
              </a:spcBef>
              <a:spcAft>
                <a:spcPts val="0"/>
              </a:spcAft>
              <a:buSzPts val="1200"/>
              <a:buChar char="●"/>
            </a:pPr>
            <a:r>
              <a:rPr lang="en" sz="1400" dirty="0">
                <a:solidFill>
                  <a:schemeClr val="tx1"/>
                </a:solidFill>
                <a:latin typeface="Calibri" panose="020F0502020204030204" pitchFamily="34" charset="0"/>
                <a:cs typeface="Calibri" panose="020F0502020204030204" pitchFamily="34" charset="0"/>
              </a:rPr>
              <a:t>College of Registered Nurses of Prince Edward Island. (2020).</a:t>
            </a:r>
            <a:r>
              <a:rPr lang="en" sz="1400" i="1" dirty="0">
                <a:solidFill>
                  <a:schemeClr val="tx1"/>
                </a:solidFill>
                <a:latin typeface="Calibri" panose="020F0502020204030204" pitchFamily="34" charset="0"/>
                <a:cs typeface="Calibri" panose="020F0502020204030204" pitchFamily="34" charset="0"/>
              </a:rPr>
              <a:t> Practice directive therapeutic nurse-client relationship</a:t>
            </a:r>
            <a:r>
              <a:rPr lang="en" sz="1400" dirty="0">
                <a:solidFill>
                  <a:schemeClr val="tx1"/>
                </a:solidFill>
                <a:latin typeface="Calibri" panose="020F0502020204030204" pitchFamily="34" charset="0"/>
                <a:cs typeface="Calibri" panose="020F0502020204030204" pitchFamily="34" charset="0"/>
              </a:rPr>
              <a:t>. College of Licensed Practical Nurses of Prince Edward Island. </a:t>
            </a:r>
            <a:r>
              <a:rPr lang="en" sz="1400" u="sng" dirty="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https://clpnpei.ca/wp-content/uploads/2020/05/Practice-Directive-Therapeutic-Nurse-Client-Relationship-2020-05-15.pdf</a:t>
            </a:r>
            <a:r>
              <a:rPr lang="en" sz="1400" dirty="0">
                <a:solidFill>
                  <a:schemeClr val="tx1"/>
                </a:solidFill>
                <a:latin typeface="Calibri" panose="020F0502020204030204" pitchFamily="34" charset="0"/>
                <a:cs typeface="Calibri" panose="020F0502020204030204" pitchFamily="34" charset="0"/>
              </a:rPr>
              <a:t> </a:t>
            </a:r>
            <a:endParaRPr sz="1400" dirty="0">
              <a:solidFill>
                <a:schemeClr val="tx1"/>
              </a:solidFill>
              <a:latin typeface="Calibri" panose="020F0502020204030204" pitchFamily="34" charset="0"/>
              <a:cs typeface="Calibri" panose="020F0502020204030204" pitchFamily="34" charset="0"/>
            </a:endParaRPr>
          </a:p>
          <a:p>
            <a:pPr marL="457200" lvl="0" indent="-304800" algn="l" rtl="0">
              <a:spcBef>
                <a:spcPts val="0"/>
              </a:spcBef>
              <a:spcAft>
                <a:spcPts val="0"/>
              </a:spcAft>
              <a:buSzPts val="1200"/>
              <a:buChar char="●"/>
            </a:pPr>
            <a:r>
              <a:rPr lang="en" sz="1400" dirty="0">
                <a:solidFill>
                  <a:schemeClr val="tx1"/>
                </a:solidFill>
                <a:latin typeface="Calibri" panose="020F0502020204030204" pitchFamily="34" charset="0"/>
                <a:cs typeface="Calibri" panose="020F0502020204030204" pitchFamily="34" charset="0"/>
              </a:rPr>
              <a:t>Colleges and Institutes Canada (2022) National Occupational Standards for Personal Care Providers. Retrieved from </a:t>
            </a:r>
            <a:r>
              <a:rPr lang="en" sz="1400" u="sng" dirty="0">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https://www.collegesinstitutes.ca/programs/building-capacity-in-long-term-care/</a:t>
            </a:r>
            <a:r>
              <a:rPr lang="en" sz="1400" dirty="0">
                <a:solidFill>
                  <a:schemeClr val="tx1"/>
                </a:solidFill>
                <a:latin typeface="Calibri" panose="020F0502020204030204" pitchFamily="34" charset="0"/>
                <a:cs typeface="Calibri" panose="020F0502020204030204" pitchFamily="34" charset="0"/>
              </a:rPr>
              <a:t> </a:t>
            </a:r>
            <a:endParaRPr sz="1400" dirty="0">
              <a:solidFill>
                <a:schemeClr val="tx1"/>
              </a:solidFill>
              <a:latin typeface="Calibri" panose="020F0502020204030204" pitchFamily="34" charset="0"/>
              <a:cs typeface="Calibri" panose="020F0502020204030204" pitchFamily="34" charset="0"/>
            </a:endParaRPr>
          </a:p>
          <a:p>
            <a:pPr marL="457200" lvl="0" indent="-304800" algn="l" rtl="0">
              <a:spcBef>
                <a:spcPts val="0"/>
              </a:spcBef>
              <a:spcAft>
                <a:spcPts val="0"/>
              </a:spcAft>
              <a:buSzPts val="1200"/>
              <a:buChar char="●"/>
            </a:pPr>
            <a:r>
              <a:rPr lang="en" sz="1400" dirty="0">
                <a:solidFill>
                  <a:schemeClr val="tx1"/>
                </a:solidFill>
                <a:latin typeface="Calibri" panose="020F0502020204030204" pitchFamily="34" charset="0"/>
                <a:cs typeface="Calibri" panose="020F0502020204030204" pitchFamily="34" charset="0"/>
              </a:rPr>
              <a:t>Hazards of hospitalization of the elderly. Ann Intern Med. 1993 Feb 1;118(3):219-23. doi: 10.7326/0003-4819-118-3-199302010-00011.  PMID: 8417639 </a:t>
            </a:r>
            <a:endParaRPr sz="1400" dirty="0">
              <a:solidFill>
                <a:schemeClr val="tx1"/>
              </a:solidFill>
              <a:latin typeface="Calibri" panose="020F0502020204030204" pitchFamily="34" charset="0"/>
              <a:cs typeface="Calibri" panose="020F0502020204030204" pitchFamily="34" charset="0"/>
            </a:endParaRPr>
          </a:p>
          <a:p>
            <a:pPr marL="457200" lvl="0" indent="-304800" algn="l" rtl="0">
              <a:spcBef>
                <a:spcPts val="0"/>
              </a:spcBef>
              <a:spcAft>
                <a:spcPts val="0"/>
              </a:spcAft>
              <a:buSzPts val="1200"/>
              <a:buChar char="●"/>
            </a:pPr>
            <a:r>
              <a:rPr lang="en" sz="1400" dirty="0">
                <a:solidFill>
                  <a:schemeClr val="tx1"/>
                </a:solidFill>
                <a:latin typeface="Calibri" panose="020F0502020204030204" pitchFamily="34" charset="0"/>
                <a:cs typeface="Calibri" panose="020F0502020204030204" pitchFamily="34" charset="0"/>
              </a:rPr>
              <a:t>Health PEI. (n.d.). Self directed resource guide: least restraint. Government of Prince Edward Island. </a:t>
            </a:r>
            <a:r>
              <a:rPr lang="en" sz="1400" u="sng" dirty="0">
                <a:solidFill>
                  <a:schemeClr val="tx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https://www.gov.pe.ca/photos/original/src_least_restr.pdf</a:t>
            </a:r>
            <a:r>
              <a:rPr lang="en" sz="1400" dirty="0">
                <a:solidFill>
                  <a:schemeClr val="tx1"/>
                </a:solidFill>
                <a:latin typeface="Calibri" panose="020F0502020204030204" pitchFamily="34" charset="0"/>
                <a:cs typeface="Calibri" panose="020F0502020204030204" pitchFamily="34" charset="0"/>
              </a:rPr>
              <a:t> </a:t>
            </a:r>
            <a:endParaRPr sz="1400" dirty="0">
              <a:solidFill>
                <a:schemeClr val="tx1"/>
              </a:solidFill>
              <a:latin typeface="Calibri" panose="020F0502020204030204" pitchFamily="34" charset="0"/>
              <a:cs typeface="Calibri" panose="020F0502020204030204" pitchFamily="34" charset="0"/>
            </a:endParaRPr>
          </a:p>
          <a:p>
            <a:pPr marL="457200" lvl="0" indent="-304800" algn="l" rtl="0">
              <a:spcBef>
                <a:spcPts val="0"/>
              </a:spcBef>
              <a:spcAft>
                <a:spcPts val="0"/>
              </a:spcAft>
              <a:buSzPts val="1200"/>
              <a:buChar char="●"/>
            </a:pPr>
            <a:r>
              <a:rPr lang="en" sz="1400" dirty="0">
                <a:solidFill>
                  <a:schemeClr val="tx1"/>
                </a:solidFill>
                <a:latin typeface="Calibri" panose="020F0502020204030204" pitchFamily="34" charset="0"/>
                <a:cs typeface="Calibri" panose="020F0502020204030204" pitchFamily="34" charset="0"/>
              </a:rPr>
              <a:t>Potter, P., Perry, A., Stockert, P., &amp; Hall, A. (2018). </a:t>
            </a:r>
            <a:r>
              <a:rPr lang="en" sz="1400" i="1" dirty="0">
                <a:solidFill>
                  <a:schemeClr val="tx1"/>
                </a:solidFill>
                <a:latin typeface="Calibri" panose="020F0502020204030204" pitchFamily="34" charset="0"/>
                <a:cs typeface="Calibri" panose="020F0502020204030204" pitchFamily="34" charset="0"/>
              </a:rPr>
              <a:t>Canadian Fundamentals of Nursing.</a:t>
            </a:r>
            <a:r>
              <a:rPr lang="en" sz="1400" dirty="0">
                <a:solidFill>
                  <a:schemeClr val="tx1"/>
                </a:solidFill>
                <a:latin typeface="Calibri" panose="020F0502020204030204" pitchFamily="34" charset="0"/>
                <a:cs typeface="Calibri" panose="020F0502020204030204" pitchFamily="34" charset="0"/>
              </a:rPr>
              <a:t> 6th Edition. Milton, ON: Elsevier Canada.</a:t>
            </a:r>
            <a:endParaRPr sz="1400" dirty="0">
              <a:solidFill>
                <a:schemeClr val="tx1"/>
              </a:solidFill>
              <a:latin typeface="Calibri" panose="020F0502020204030204" pitchFamily="34" charset="0"/>
              <a:cs typeface="Calibri" panose="020F0502020204030204" pitchFamily="34" charset="0"/>
            </a:endParaRPr>
          </a:p>
          <a:p>
            <a:pPr marL="457200" lvl="0" indent="-304800" algn="l" rtl="0">
              <a:spcBef>
                <a:spcPts val="0"/>
              </a:spcBef>
              <a:spcAft>
                <a:spcPts val="0"/>
              </a:spcAft>
              <a:buSzPts val="1200"/>
              <a:buChar char="●"/>
            </a:pPr>
            <a:r>
              <a:rPr lang="en" sz="1400" dirty="0">
                <a:solidFill>
                  <a:schemeClr val="tx1"/>
                </a:solidFill>
                <a:latin typeface="Calibri" panose="020F0502020204030204" pitchFamily="34" charset="0"/>
                <a:cs typeface="Calibri" panose="020F0502020204030204" pitchFamily="34" charset="0"/>
              </a:rPr>
              <a:t>Keatings, M., &amp; Adams, P. (2020) </a:t>
            </a:r>
            <a:r>
              <a:rPr lang="en" sz="1400" i="1" dirty="0">
                <a:solidFill>
                  <a:schemeClr val="tx1"/>
                </a:solidFill>
                <a:latin typeface="Calibri" panose="020F0502020204030204" pitchFamily="34" charset="0"/>
                <a:cs typeface="Calibri" panose="020F0502020204030204" pitchFamily="34" charset="0"/>
              </a:rPr>
              <a:t>Ethical and Legal Issues in Canadian Nursing </a:t>
            </a:r>
            <a:r>
              <a:rPr lang="en" sz="1400" dirty="0">
                <a:solidFill>
                  <a:schemeClr val="tx1"/>
                </a:solidFill>
                <a:latin typeface="Calibri" panose="020F0502020204030204" pitchFamily="34" charset="0"/>
                <a:cs typeface="Calibri" panose="020F0502020204030204" pitchFamily="34" charset="0"/>
              </a:rPr>
              <a:t>(4th ed.). Elsevier</a:t>
            </a:r>
            <a:endParaRPr sz="1400" dirty="0">
              <a:solidFill>
                <a:schemeClr val="tx1"/>
              </a:solidFill>
              <a:latin typeface="Calibri" panose="020F0502020204030204" pitchFamily="34" charset="0"/>
              <a:cs typeface="Calibri" panose="020F0502020204030204" pitchFamily="34" charset="0"/>
            </a:endParaRPr>
          </a:p>
          <a:p>
            <a:pPr marL="457200" lvl="0" indent="-304800" algn="l" rtl="0">
              <a:spcBef>
                <a:spcPts val="0"/>
              </a:spcBef>
              <a:spcAft>
                <a:spcPts val="0"/>
              </a:spcAft>
              <a:buSzPts val="1200"/>
              <a:buChar char="●"/>
            </a:pPr>
            <a:r>
              <a:rPr lang="en" sz="1400" dirty="0">
                <a:solidFill>
                  <a:schemeClr val="tx1"/>
                </a:solidFill>
                <a:latin typeface="Calibri" panose="020F0502020204030204" pitchFamily="34" charset="0"/>
                <a:cs typeface="Calibri" panose="020F0502020204030204" pitchFamily="34" charset="0"/>
              </a:rPr>
              <a:t>Lee, Y., Liao, Y., Lai, W., &amp; Kao, W. (2023). Enhancing Out-of-Bed Mobilization of Elderly Patients. </a:t>
            </a:r>
            <a:r>
              <a:rPr lang="en" sz="1400" i="1" dirty="0">
                <a:solidFill>
                  <a:schemeClr val="tx1"/>
                </a:solidFill>
                <a:latin typeface="Calibri" panose="020F0502020204030204" pitchFamily="34" charset="0"/>
                <a:cs typeface="Calibri" panose="020F0502020204030204" pitchFamily="34" charset="0"/>
              </a:rPr>
              <a:t>Tzu Chi Nursing Journal, 22</a:t>
            </a:r>
            <a:r>
              <a:rPr lang="en" sz="1400" dirty="0">
                <a:solidFill>
                  <a:schemeClr val="tx1"/>
                </a:solidFill>
                <a:latin typeface="Calibri" panose="020F0502020204030204" pitchFamily="34" charset="0"/>
                <a:cs typeface="Calibri" panose="020F0502020204030204" pitchFamily="34" charset="0"/>
              </a:rPr>
              <a:t>(4), 73–83.</a:t>
            </a:r>
            <a:endParaRPr sz="1400" dirty="0">
              <a:solidFill>
                <a:schemeClr val="tx1"/>
              </a:solidFill>
              <a:latin typeface="Calibri" panose="020F0502020204030204" pitchFamily="34" charset="0"/>
              <a:cs typeface="Calibri" panose="020F0502020204030204" pitchFamily="34" charset="0"/>
            </a:endParaRPr>
          </a:p>
        </p:txBody>
      </p:sp>
      <p:sp>
        <p:nvSpPr>
          <p:cNvPr id="552" name="Google Shape;552;p86"/>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SzPts val="1300"/>
              <a:buNone/>
            </a:pPr>
            <a:fld id="{00000000-1234-1234-1234-123412341234}" type="slidenum">
              <a:rPr lang="en"/>
              <a:t>58</a:t>
            </a:fld>
            <a:endParaRPr dirty="0"/>
          </a:p>
        </p:txBody>
      </p:sp>
      <p:pic>
        <p:nvPicPr>
          <p:cNvPr id="553" name="Google Shape;553;p86"/>
          <p:cNvPicPr preferRelativeResize="0"/>
          <p:nvPr/>
        </p:nvPicPr>
        <p:blipFill rotWithShape="1">
          <a:blip r:embed="rId6">
            <a:alphaModFix/>
          </a:blip>
          <a:srcRect/>
          <a:stretch/>
        </p:blipFill>
        <p:spPr>
          <a:xfrm>
            <a:off x="416441" y="4556100"/>
            <a:ext cx="2819521" cy="587400"/>
          </a:xfrm>
          <a:prstGeom prst="rect">
            <a:avLst/>
          </a:prstGeom>
          <a:noFill/>
          <a:ln>
            <a:noFill/>
          </a:ln>
        </p:spPr>
      </p:pic>
      <p:sp>
        <p:nvSpPr>
          <p:cNvPr id="554" name="Google Shape;554;p86"/>
          <p:cNvSpPr txBox="1"/>
          <p:nvPr/>
        </p:nvSpPr>
        <p:spPr>
          <a:xfrm>
            <a:off x="729575" y="273650"/>
            <a:ext cx="6365700" cy="40662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latin typeface="Calibri" panose="020F0502020204030204" pitchFamily="34" charset="0"/>
                <a:ea typeface="Trebuchet MS"/>
                <a:cs typeface="Calibri" panose="020F0502020204030204" pitchFamily="34" charset="0"/>
                <a:sym typeface="Trebuchet MS"/>
              </a:rPr>
              <a:t>References</a:t>
            </a:r>
            <a:endParaRPr sz="2400" dirty="0">
              <a:highlight>
                <a:srgbClr val="FFFF00"/>
              </a:highlight>
              <a:latin typeface="Calibri" panose="020F0502020204030204" pitchFamily="34" charset="0"/>
              <a:ea typeface="Trebuchet MS"/>
              <a:cs typeface="Calibri" panose="020F0502020204030204" pitchFamily="34" charset="0"/>
              <a:sym typeface="Trebuchet MS"/>
            </a:endParaRPr>
          </a:p>
        </p:txBody>
      </p:sp>
    </p:spTree>
  </p:cSld>
  <p:clrMapOvr>
    <a:masterClrMapping/>
  </p:clrMapOvr>
  <p:transition spd="med">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2"/>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latin typeface="Calibri" panose="020F0502020204030204" pitchFamily="34" charset="0"/>
                <a:cs typeface="Calibri" panose="020F0502020204030204" pitchFamily="34" charset="0"/>
              </a:rPr>
              <a:t>A.1.2 Supports the dignity of the clients</a:t>
            </a:r>
            <a:endParaRPr sz="3000" dirty="0">
              <a:latin typeface="Calibri" panose="020F0502020204030204" pitchFamily="34" charset="0"/>
              <a:cs typeface="Calibri" panose="020F0502020204030204" pitchFamily="34" charset="0"/>
            </a:endParaRPr>
          </a:p>
        </p:txBody>
      </p:sp>
      <p:sp>
        <p:nvSpPr>
          <p:cNvPr id="181" name="Google Shape;181;p32"/>
          <p:cNvSpPr txBox="1">
            <a:spLocks noGrp="1"/>
          </p:cNvSpPr>
          <p:nvPr>
            <p:ph type="body" idx="1"/>
          </p:nvPr>
        </p:nvSpPr>
        <p:spPr>
          <a:xfrm>
            <a:off x="914400" y="1425575"/>
            <a:ext cx="3657600" cy="304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A.1.2.1 Maintains privacy of clients and their </a:t>
            </a:r>
            <a:r>
              <a:rPr lang="en-US" sz="1600" dirty="0">
                <a:latin typeface="Calibri" panose="020F0502020204030204" pitchFamily="34" charset="0"/>
                <a:cs typeface="Calibri" panose="020F0502020204030204" pitchFamily="34" charset="0"/>
              </a:rPr>
              <a:t>partner in care</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A.1.2.2 Maintains confidentiality related to clients and their </a:t>
            </a:r>
            <a:r>
              <a:rPr lang="en-US" sz="1600" dirty="0">
                <a:latin typeface="Calibri" panose="020F0502020204030204" pitchFamily="34" charset="0"/>
                <a:cs typeface="Calibri" panose="020F0502020204030204" pitchFamily="34" charset="0"/>
              </a:rPr>
              <a:t>partner in care</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A.1.2.3 Applies the principles of therapeutic relationships while maintaining professional boundaries with clients and their </a:t>
            </a:r>
            <a:r>
              <a:rPr lang="en-US" sz="1600" dirty="0">
                <a:latin typeface="Calibri" panose="020F0502020204030204" pitchFamily="34" charset="0"/>
                <a:cs typeface="Calibri" panose="020F0502020204030204" pitchFamily="34" charset="0"/>
              </a:rPr>
              <a:t>partner in care</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500" dirty="0"/>
          </a:p>
        </p:txBody>
      </p:sp>
      <p:sp>
        <p:nvSpPr>
          <p:cNvPr id="182" name="Google Shape;182;p32"/>
          <p:cNvSpPr txBox="1">
            <a:spLocks noGrp="1"/>
          </p:cNvSpPr>
          <p:nvPr>
            <p:ph type="body" idx="2"/>
          </p:nvPr>
        </p:nvSpPr>
        <p:spPr>
          <a:xfrm>
            <a:off x="4792475" y="1312200"/>
            <a:ext cx="3657600" cy="3043200"/>
          </a:xfrm>
          <a:prstGeom prst="rect">
            <a:avLst/>
          </a:prstGeom>
        </p:spPr>
        <p:txBody>
          <a:bodyPr spcFirstLastPara="1" wrap="square" lIns="0" tIns="0" rIns="0" bIns="0" anchor="t" anchorCtr="0">
            <a:noAutofit/>
          </a:bodyPr>
          <a:lstStyle/>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Privacy for clients and partners in care</a:t>
            </a:r>
            <a:endParaRPr sz="1600" dirty="0">
              <a:latin typeface="Calibri" panose="020F0502020204030204" pitchFamily="34" charset="0"/>
              <a:cs typeface="Calibri" panose="020F0502020204030204" pitchFamily="34" charset="0"/>
            </a:endParaRPr>
          </a:p>
          <a:p>
            <a:pPr indent="-323850">
              <a:buClr>
                <a:schemeClr val="dk2"/>
              </a:buClr>
              <a:buSzPts val="1500"/>
              <a:buFont typeface="Trebuchet MS"/>
              <a:buChar char="●"/>
            </a:pPr>
            <a:r>
              <a:rPr lang="en" sz="1600" dirty="0">
                <a:latin typeface="Calibri" panose="020F0502020204030204" pitchFamily="34" charset="0"/>
                <a:cs typeface="Calibri" panose="020F0502020204030204" pitchFamily="34" charset="0"/>
              </a:rPr>
              <a:t>Do not talk about a client or partner in care outside healthcare team. Only discuss with team when deemed necessary. </a:t>
            </a:r>
            <a:r>
              <a:rPr lang="en-US" sz="1600" dirty="0">
                <a:latin typeface="Calibri" panose="020F0502020204030204" pitchFamily="34" charset="0"/>
                <a:cs typeface="Calibri" panose="020F0502020204030204" pitchFamily="34" charset="0"/>
              </a:rPr>
              <a:t>Respect client confidentiality and adhere to agency policies and procedures</a:t>
            </a:r>
          </a:p>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Principles include trust, respect, empathy, etc. </a:t>
            </a:r>
            <a:endParaRPr sz="1600" dirty="0">
              <a:latin typeface="Calibri" panose="020F0502020204030204" pitchFamily="34" charset="0"/>
              <a:cs typeface="Calibri" panose="020F0502020204030204" pitchFamily="34" charset="0"/>
            </a:endParaRPr>
          </a:p>
          <a:p>
            <a:pPr marL="457200" lvl="0" indent="-323850" algn="l" rtl="0">
              <a:spcBef>
                <a:spcPts val="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Boundaries mean that no one is taken advantage of in the relationship.</a:t>
            </a:r>
          </a:p>
          <a:p>
            <a:pPr marL="457200" lvl="0" indent="-323850" algn="l" rtl="0">
              <a:spcBef>
                <a:spcPts val="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Establish a professional relationship with clients or partner in care.</a:t>
            </a:r>
            <a:endParaRPr sz="1600" dirty="0">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3"/>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t>A.1.2 Supports the dignity of the clients </a:t>
            </a:r>
            <a:endParaRPr dirty="0"/>
          </a:p>
        </p:txBody>
      </p:sp>
      <p:sp>
        <p:nvSpPr>
          <p:cNvPr id="188" name="Google Shape;188;p33"/>
          <p:cNvSpPr txBox="1">
            <a:spLocks noGrp="1"/>
          </p:cNvSpPr>
          <p:nvPr>
            <p:ph type="body" idx="1"/>
          </p:nvPr>
        </p:nvSpPr>
        <p:spPr>
          <a:xfrm>
            <a:off x="914400" y="1425575"/>
            <a:ext cx="3657600" cy="304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A.1.2.4 Applies the principles of </a:t>
            </a:r>
            <a:r>
              <a:rPr lang="en" sz="1600" b="1" dirty="0">
                <a:latin typeface="Calibri" panose="020F0502020204030204" pitchFamily="34" charset="0"/>
                <a:cs typeface="Calibri" panose="020F0502020204030204" pitchFamily="34" charset="0"/>
              </a:rPr>
              <a:t>d</a:t>
            </a:r>
            <a:r>
              <a:rPr lang="en" sz="1600" dirty="0">
                <a:latin typeface="Calibri" panose="020F0502020204030204" pitchFamily="34" charset="0"/>
                <a:cs typeface="Calibri" panose="020F0502020204030204" pitchFamily="34" charset="0"/>
              </a:rPr>
              <a:t>ignity, </a:t>
            </a:r>
            <a:r>
              <a:rPr lang="en" sz="1600" b="1" dirty="0">
                <a:latin typeface="Calibri" panose="020F0502020204030204" pitchFamily="34" charset="0"/>
                <a:cs typeface="Calibri" panose="020F0502020204030204" pitchFamily="34" charset="0"/>
              </a:rPr>
              <a:t>i</a:t>
            </a:r>
            <a:r>
              <a:rPr lang="en" sz="1600" dirty="0">
                <a:latin typeface="Calibri" panose="020F0502020204030204" pitchFamily="34" charset="0"/>
                <a:cs typeface="Calibri" panose="020F0502020204030204" pitchFamily="34" charset="0"/>
              </a:rPr>
              <a:t>ndependence, </a:t>
            </a:r>
            <a:r>
              <a:rPr lang="en" sz="1600" b="1" dirty="0">
                <a:latin typeface="Calibri" panose="020F0502020204030204" pitchFamily="34" charset="0"/>
                <a:cs typeface="Calibri" panose="020F0502020204030204" pitchFamily="34" charset="0"/>
              </a:rPr>
              <a:t>i</a:t>
            </a:r>
            <a:r>
              <a:rPr lang="en" sz="1600" dirty="0">
                <a:latin typeface="Calibri" panose="020F0502020204030204" pitchFamily="34" charset="0"/>
                <a:cs typeface="Calibri" panose="020F0502020204030204" pitchFamily="34" charset="0"/>
              </a:rPr>
              <a:t>ndividualized care, </a:t>
            </a:r>
            <a:r>
              <a:rPr lang="en" sz="1600" b="1" dirty="0">
                <a:latin typeface="Calibri" panose="020F0502020204030204" pitchFamily="34" charset="0"/>
                <a:cs typeface="Calibri" panose="020F0502020204030204" pitchFamily="34" charset="0"/>
              </a:rPr>
              <a:t>p</a:t>
            </a:r>
            <a:r>
              <a:rPr lang="en" sz="1600" dirty="0">
                <a:latin typeface="Calibri" panose="020F0502020204030204" pitchFamily="34" charset="0"/>
                <a:cs typeface="Calibri" panose="020F0502020204030204" pitchFamily="34" charset="0"/>
              </a:rPr>
              <a:t>reference, </a:t>
            </a:r>
            <a:r>
              <a:rPr lang="en" sz="1600" b="1" dirty="0">
                <a:latin typeface="Calibri" panose="020F0502020204030204" pitchFamily="34" charset="0"/>
                <a:cs typeface="Calibri" panose="020F0502020204030204" pitchFamily="34" charset="0"/>
              </a:rPr>
              <a:t>p</a:t>
            </a:r>
            <a:r>
              <a:rPr lang="en" sz="1600" dirty="0">
                <a:latin typeface="Calibri" panose="020F0502020204030204" pitchFamily="34" charset="0"/>
                <a:cs typeface="Calibri" panose="020F0502020204030204" pitchFamily="34" charset="0"/>
              </a:rPr>
              <a:t>rivacy, and </a:t>
            </a:r>
            <a:r>
              <a:rPr lang="en" sz="1600" b="1" dirty="0">
                <a:latin typeface="Calibri" panose="020F0502020204030204" pitchFamily="34" charset="0"/>
                <a:cs typeface="Calibri" panose="020F0502020204030204" pitchFamily="34" charset="0"/>
              </a:rPr>
              <a:t>s</a:t>
            </a:r>
            <a:r>
              <a:rPr lang="en" sz="1600" dirty="0">
                <a:latin typeface="Calibri" panose="020F0502020204030204" pitchFamily="34" charset="0"/>
                <a:cs typeface="Calibri" panose="020F0502020204030204" pitchFamily="34" charset="0"/>
              </a:rPr>
              <a:t>afety (DIIPPS) in the provision of client care</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A.1.2.5 Respects and safeguards the client’s personal belongings</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500" dirty="0"/>
          </a:p>
          <a:p>
            <a:pPr marL="0" lvl="0" indent="0" algn="l" rtl="0">
              <a:spcBef>
                <a:spcPts val="600"/>
              </a:spcBef>
              <a:spcAft>
                <a:spcPts val="0"/>
              </a:spcAft>
              <a:buNone/>
            </a:pPr>
            <a:endParaRPr sz="1500" dirty="0"/>
          </a:p>
        </p:txBody>
      </p:sp>
      <p:sp>
        <p:nvSpPr>
          <p:cNvPr id="189" name="Google Shape;189;p33"/>
          <p:cNvSpPr txBox="1">
            <a:spLocks noGrp="1"/>
          </p:cNvSpPr>
          <p:nvPr>
            <p:ph type="body" idx="2"/>
          </p:nvPr>
        </p:nvSpPr>
        <p:spPr>
          <a:xfrm>
            <a:off x="4572000" y="1425575"/>
            <a:ext cx="3810000" cy="3043200"/>
          </a:xfrm>
          <a:prstGeom prst="rect">
            <a:avLst/>
          </a:prstGeom>
        </p:spPr>
        <p:txBody>
          <a:bodyPr spcFirstLastPara="1" wrap="square" lIns="0" tIns="0" rIns="0" bIns="0" anchor="t" anchorCtr="0">
            <a:noAutofit/>
          </a:bodyPr>
          <a:lstStyle/>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Dignity: ensure client is well dressed, groomed, covered/ </a:t>
            </a:r>
            <a:r>
              <a:rPr lang="en-US" sz="1600" dirty="0">
                <a:latin typeface="Calibri" panose="020F0502020204030204" pitchFamily="34" charset="0"/>
                <a:cs typeface="Calibri" panose="020F0502020204030204" pitchFamily="34" charset="0"/>
              </a:rPr>
              <a:t>dressed</a:t>
            </a:r>
            <a:r>
              <a:rPr lang="en" sz="1600" dirty="0">
                <a:latin typeface="Calibri" panose="020F0502020204030204" pitchFamily="34" charset="0"/>
                <a:cs typeface="Calibri" panose="020F0502020204030204" pitchFamily="34" charset="0"/>
              </a:rPr>
              <a:t> appropriately</a:t>
            </a:r>
            <a:endParaRPr sz="1600" dirty="0">
              <a:latin typeface="Calibri" panose="020F0502020204030204" pitchFamily="34" charset="0"/>
              <a:cs typeface="Calibri" panose="020F0502020204030204" pitchFamily="34" charset="0"/>
            </a:endParaRPr>
          </a:p>
          <a:p>
            <a:pPr marL="457200" lvl="0" indent="-323850" algn="l" rtl="0">
              <a:spcBef>
                <a:spcPts val="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Promote independence in their care</a:t>
            </a:r>
            <a:endParaRPr sz="1600" dirty="0">
              <a:latin typeface="Calibri" panose="020F0502020204030204" pitchFamily="34" charset="0"/>
              <a:cs typeface="Calibri" panose="020F0502020204030204" pitchFamily="34" charset="0"/>
            </a:endParaRPr>
          </a:p>
          <a:p>
            <a:pPr marL="457200" lvl="0" indent="-323850" algn="l" rtl="0">
              <a:spcBef>
                <a:spcPts val="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Listen to client’s preferences</a:t>
            </a:r>
            <a:endParaRPr sz="1600" dirty="0">
              <a:latin typeface="Calibri" panose="020F0502020204030204" pitchFamily="34" charset="0"/>
              <a:cs typeface="Calibri" panose="020F0502020204030204" pitchFamily="34" charset="0"/>
            </a:endParaRPr>
          </a:p>
          <a:p>
            <a:pPr marL="457200" lvl="0" indent="-323850" algn="l" rtl="0">
              <a:spcBef>
                <a:spcPts val="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Make sure the </a:t>
            </a:r>
            <a:r>
              <a:rPr lang="en-US" sz="1600" dirty="0">
                <a:latin typeface="Calibri" panose="020F0502020204030204" pitchFamily="34" charset="0"/>
                <a:cs typeface="Calibri" panose="020F0502020204030204" pitchFamily="34" charset="0"/>
              </a:rPr>
              <a:t>client</a:t>
            </a:r>
            <a:r>
              <a:rPr lang="en" sz="1600" dirty="0">
                <a:latin typeface="Calibri" panose="020F0502020204030204" pitchFamily="34" charset="0"/>
                <a:cs typeface="Calibri" panose="020F0502020204030204" pitchFamily="34" charset="0"/>
              </a:rPr>
              <a:t> feel</a:t>
            </a:r>
            <a:r>
              <a:rPr lang="en-US" sz="1600" dirty="0">
                <a:latin typeface="Calibri" panose="020F0502020204030204" pitchFamily="34" charset="0"/>
                <a:cs typeface="Calibri" panose="020F0502020204030204" pitchFamily="34" charset="0"/>
              </a:rPr>
              <a:t>s</a:t>
            </a:r>
            <a:r>
              <a:rPr lang="en" sz="1600" dirty="0">
                <a:latin typeface="Calibri" panose="020F0502020204030204" pitchFamily="34" charset="0"/>
                <a:cs typeface="Calibri" panose="020F0502020204030204" pitchFamily="34" charset="0"/>
              </a:rPr>
              <a:t> safe</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457200" lvl="0" indent="-323850" algn="l" rtl="0">
              <a:spcBef>
                <a:spcPts val="600"/>
              </a:spcBef>
              <a:spcAft>
                <a:spcPts val="0"/>
              </a:spcAft>
              <a:buClr>
                <a:schemeClr val="dk2"/>
              </a:buClr>
              <a:buSzPts val="1500"/>
              <a:buChar char="●"/>
            </a:pPr>
            <a:r>
              <a:rPr lang="en-US" sz="1600" dirty="0">
                <a:latin typeface="Calibri" panose="020F0502020204030204" pitchFamily="34" charset="0"/>
                <a:cs typeface="Calibri" panose="020F0502020204030204" pitchFamily="34" charset="0"/>
              </a:rPr>
              <a:t>Request permission</a:t>
            </a:r>
            <a:r>
              <a:rPr lang="en" sz="1600" dirty="0">
                <a:latin typeface="Calibri" panose="020F0502020204030204" pitchFamily="34" charset="0"/>
                <a:cs typeface="Calibri" panose="020F0502020204030204" pitchFamily="34" charset="0"/>
              </a:rPr>
              <a:t> before going through personal belongings/environment</a:t>
            </a:r>
            <a:endParaRPr sz="1600" dirty="0">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4"/>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latin typeface="Calibri" panose="020F0502020204030204" pitchFamily="34" charset="0"/>
                <a:cs typeface="Calibri" panose="020F0502020204030204" pitchFamily="34" charset="0"/>
              </a:rPr>
              <a:t>A.1.3 Assists with basic needs</a:t>
            </a:r>
            <a:endParaRPr sz="3000" dirty="0">
              <a:latin typeface="Calibri" panose="020F0502020204030204" pitchFamily="34" charset="0"/>
              <a:cs typeface="Calibri" panose="020F0502020204030204" pitchFamily="34" charset="0"/>
            </a:endParaRPr>
          </a:p>
        </p:txBody>
      </p:sp>
      <p:sp>
        <p:nvSpPr>
          <p:cNvPr id="195" name="Google Shape;195;p34"/>
          <p:cNvSpPr txBox="1">
            <a:spLocks noGrp="1"/>
          </p:cNvSpPr>
          <p:nvPr>
            <p:ph type="body" idx="1"/>
          </p:nvPr>
        </p:nvSpPr>
        <p:spPr>
          <a:xfrm>
            <a:off x="914400" y="1425575"/>
            <a:ext cx="3657600" cy="304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A.1.3.1 Observes, reports, and records changes in the client’s status (e.g., temperature, pulse, respirations, </a:t>
            </a:r>
            <a:r>
              <a:rPr lang="en-US" sz="1600" dirty="0">
                <a:latin typeface="Calibri" panose="020F0502020204030204" pitchFamily="34" charset="0"/>
                <a:cs typeface="Calibri" panose="020F0502020204030204" pitchFamily="34" charset="0"/>
              </a:rPr>
              <a:t>blood pressure, </a:t>
            </a:r>
            <a:r>
              <a:rPr lang="en" sz="1600" dirty="0">
                <a:latin typeface="Calibri" panose="020F0502020204030204" pitchFamily="34" charset="0"/>
                <a:cs typeface="Calibri" panose="020F0502020204030204" pitchFamily="34" charset="0"/>
              </a:rPr>
              <a:t> oxygen saturation, height, weight)</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A.1.3.2 Promotes social, physical, spiritual, and cognitive engagement with clients to meet their individual needs and interests</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500" dirty="0"/>
          </a:p>
          <a:p>
            <a:pPr marL="0" lvl="0" indent="0" algn="l" rtl="0">
              <a:spcBef>
                <a:spcPts val="600"/>
              </a:spcBef>
              <a:spcAft>
                <a:spcPts val="0"/>
              </a:spcAft>
              <a:buNone/>
            </a:pPr>
            <a:endParaRPr sz="1500" dirty="0"/>
          </a:p>
          <a:p>
            <a:pPr marL="0" lvl="0" indent="0" algn="l" rtl="0">
              <a:spcBef>
                <a:spcPts val="600"/>
              </a:spcBef>
              <a:spcAft>
                <a:spcPts val="0"/>
              </a:spcAft>
              <a:buNone/>
            </a:pPr>
            <a:endParaRPr sz="1500" dirty="0"/>
          </a:p>
        </p:txBody>
      </p:sp>
      <p:sp>
        <p:nvSpPr>
          <p:cNvPr id="196" name="Google Shape;196;p34"/>
          <p:cNvSpPr txBox="1">
            <a:spLocks noGrp="1"/>
          </p:cNvSpPr>
          <p:nvPr>
            <p:ph type="body" idx="2"/>
          </p:nvPr>
        </p:nvSpPr>
        <p:spPr>
          <a:xfrm>
            <a:off x="4572000" y="1425575"/>
            <a:ext cx="3810000" cy="3043200"/>
          </a:xfrm>
          <a:prstGeom prst="rect">
            <a:avLst/>
          </a:prstGeom>
        </p:spPr>
        <p:txBody>
          <a:bodyPr spcFirstLastPara="1" wrap="square" lIns="0" tIns="0" rIns="0" bIns="0" anchor="t" anchorCtr="0">
            <a:noAutofit/>
          </a:bodyPr>
          <a:lstStyle/>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Observe, record and reports client's status (T, P, RR, </a:t>
            </a:r>
            <a:r>
              <a:rPr lang="en-US" sz="1600" dirty="0">
                <a:latin typeface="Calibri" panose="020F0502020204030204" pitchFamily="34" charset="0"/>
                <a:cs typeface="Calibri" panose="020F0502020204030204" pitchFamily="34" charset="0"/>
              </a:rPr>
              <a:t>B/P, </a:t>
            </a:r>
            <a:r>
              <a:rPr lang="en" sz="1600" dirty="0">
                <a:latin typeface="Calibri" panose="020F0502020204030204" pitchFamily="34" charset="0"/>
                <a:cs typeface="Calibri" panose="020F0502020204030204" pitchFamily="34" charset="0"/>
              </a:rPr>
              <a:t>SPO2, height, weight)</a:t>
            </a:r>
            <a:endParaRPr sz="1600" dirty="0">
              <a:latin typeface="Calibri" panose="020F0502020204030204" pitchFamily="34" charset="0"/>
              <a:cs typeface="Calibri" panose="020F0502020204030204" pitchFamily="34" charset="0"/>
            </a:endParaRPr>
          </a:p>
          <a:p>
            <a:pPr marL="45720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45720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45720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Important part of offering holistic care</a:t>
            </a:r>
            <a:endParaRPr sz="1600" dirty="0">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5"/>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t>A</a:t>
            </a:r>
            <a:r>
              <a:rPr lang="en" sz="3000" dirty="0">
                <a:latin typeface="Calibri" panose="020F0502020204030204" pitchFamily="34" charset="0"/>
                <a:cs typeface="Calibri" panose="020F0502020204030204" pitchFamily="34" charset="0"/>
              </a:rPr>
              <a:t>.1.3 Assists with basic needs </a:t>
            </a:r>
            <a:r>
              <a:rPr lang="en-US" sz="3000" dirty="0">
                <a:latin typeface="Calibri" panose="020F0502020204030204" pitchFamily="34" charset="0"/>
                <a:cs typeface="Calibri" panose="020F0502020204030204" pitchFamily="34" charset="0"/>
              </a:rPr>
              <a:t>contd.</a:t>
            </a:r>
            <a:endParaRPr sz="3000" dirty="0">
              <a:latin typeface="Calibri" panose="020F0502020204030204" pitchFamily="34" charset="0"/>
              <a:cs typeface="Calibri" panose="020F0502020204030204" pitchFamily="34" charset="0"/>
            </a:endParaRPr>
          </a:p>
        </p:txBody>
      </p:sp>
      <p:sp>
        <p:nvSpPr>
          <p:cNvPr id="202" name="Google Shape;202;p35"/>
          <p:cNvSpPr txBox="1">
            <a:spLocks noGrp="1"/>
          </p:cNvSpPr>
          <p:nvPr>
            <p:ph type="body" idx="1"/>
          </p:nvPr>
        </p:nvSpPr>
        <p:spPr>
          <a:xfrm>
            <a:off x="914400" y="1425575"/>
            <a:ext cx="3657600" cy="304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A.1.3.3 Provides comfort measures to promote a sense of well-being and comfort (e.g., skin care, lighting, room temperature)</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1600" dirty="0">
                <a:latin typeface="Calibri" panose="020F0502020204030204" pitchFamily="34" charset="0"/>
                <a:cs typeface="Calibri" panose="020F0502020204030204" pitchFamily="34" charset="0"/>
              </a:rPr>
              <a:t>A.1.3.4 Implements measures to promote relaxation and sleep (e.g., dim lights)</a:t>
            </a: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500" dirty="0"/>
          </a:p>
          <a:p>
            <a:pPr marL="0" lvl="0" indent="0" algn="l" rtl="0">
              <a:spcBef>
                <a:spcPts val="600"/>
              </a:spcBef>
              <a:spcAft>
                <a:spcPts val="0"/>
              </a:spcAft>
              <a:buNone/>
            </a:pPr>
            <a:endParaRPr sz="1500" dirty="0"/>
          </a:p>
        </p:txBody>
      </p:sp>
      <p:sp>
        <p:nvSpPr>
          <p:cNvPr id="203" name="Google Shape;203;p35"/>
          <p:cNvSpPr txBox="1">
            <a:spLocks noGrp="1"/>
          </p:cNvSpPr>
          <p:nvPr>
            <p:ph type="body" idx="2"/>
          </p:nvPr>
        </p:nvSpPr>
        <p:spPr>
          <a:xfrm>
            <a:off x="4572000" y="1425575"/>
            <a:ext cx="3810000" cy="3043200"/>
          </a:xfrm>
          <a:prstGeom prst="rect">
            <a:avLst/>
          </a:prstGeom>
        </p:spPr>
        <p:txBody>
          <a:bodyPr spcFirstLastPara="1" wrap="square" lIns="0" tIns="0" rIns="0" bIns="0" anchor="t" anchorCtr="0">
            <a:noAutofit/>
          </a:bodyPr>
          <a:lstStyle/>
          <a:p>
            <a:pPr marL="457200" lvl="0" indent="-323850" algn="l" rtl="0">
              <a:spcBef>
                <a:spcPts val="600"/>
              </a:spcBef>
              <a:spcAft>
                <a:spcPts val="0"/>
              </a:spcAft>
              <a:buClr>
                <a:schemeClr val="dk2"/>
              </a:buClr>
              <a:buSzPts val="1500"/>
              <a:buChar char="●"/>
            </a:pPr>
            <a:r>
              <a:rPr lang="en" sz="1600" dirty="0">
                <a:latin typeface="Calibri" panose="020F0502020204030204" pitchFamily="34" charset="0"/>
                <a:cs typeface="Calibri" panose="020F0502020204030204" pitchFamily="34" charset="0"/>
              </a:rPr>
              <a:t>Ensure the client is comfortable (e.g., skin care, lighting, room temperature)</a:t>
            </a:r>
            <a:endParaRPr sz="1600" dirty="0">
              <a:latin typeface="Calibri" panose="020F0502020204030204" pitchFamily="34" charset="0"/>
              <a:cs typeface="Calibri" panose="020F0502020204030204" pitchFamily="34" charset="0"/>
            </a:endParaRPr>
          </a:p>
          <a:p>
            <a:pPr lvl="0" indent="-323850">
              <a:buClr>
                <a:schemeClr val="dk2"/>
              </a:buClr>
              <a:buSzPts val="1500"/>
              <a:buChar char="●"/>
            </a:pPr>
            <a:r>
              <a:rPr lang="en-US" sz="1600" dirty="0">
                <a:latin typeface="Calibri" panose="020F0502020204030204" pitchFamily="34" charset="0"/>
                <a:cs typeface="Calibri" panose="020F0502020204030204" pitchFamily="34" charset="0"/>
              </a:rPr>
              <a:t>Reposition clients as per the clients needs.</a:t>
            </a:r>
          </a:p>
          <a:p>
            <a:pPr marL="133350" lvl="0" indent="0">
              <a:buClr>
                <a:schemeClr val="dk2"/>
              </a:buClr>
              <a:buSzPts val="1500"/>
            </a:pPr>
            <a:endParaRPr lang="en-US" sz="1600" dirty="0">
              <a:latin typeface="Calibri" panose="020F0502020204030204" pitchFamily="34" charset="0"/>
              <a:cs typeface="Calibri" panose="020F0502020204030204" pitchFamily="34" charset="0"/>
            </a:endParaRPr>
          </a:p>
          <a:p>
            <a:pPr lvl="0" indent="-323850">
              <a:buClr>
                <a:schemeClr val="dk2"/>
              </a:buClr>
              <a:buSzPts val="1500"/>
              <a:buChar char="●"/>
            </a:pPr>
            <a:r>
              <a:rPr lang="en-US" sz="1600" dirty="0">
                <a:latin typeface="Calibri" panose="020F0502020204030204" pitchFamily="34" charset="0"/>
                <a:cs typeface="Calibri" panose="020F0502020204030204" pitchFamily="34" charset="0"/>
              </a:rPr>
              <a:t>Mobilize clients daily.</a:t>
            </a:r>
          </a:p>
          <a:p>
            <a:pPr lvl="0" indent="-323850">
              <a:buClr>
                <a:schemeClr val="dk2"/>
              </a:buClr>
              <a:buSzPts val="1500"/>
              <a:buChar char="●"/>
            </a:pPr>
            <a:r>
              <a:rPr lang="en-US" sz="1600" dirty="0">
                <a:latin typeface="Calibri" panose="020F0502020204030204" pitchFamily="34" charset="0"/>
                <a:cs typeface="Calibri" panose="020F0502020204030204" pitchFamily="34" charset="0"/>
              </a:rPr>
              <a:t>Use dim lighting during rest periods and at night, soft music. </a:t>
            </a: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600" dirty="0">
              <a:latin typeface="Calibri" panose="020F0502020204030204" pitchFamily="34" charset="0"/>
              <a:cs typeface="Calibri" panose="020F050202020403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3&quot;/&gt;&lt;/TableIndex&gt;&lt;/ShapeTextInfo&gt;"/>
  <p:tag name="HTML_SHAPEINFO" val="&lt;ThreeDShapeInfo&gt;&lt;uuid val=&quot;{8C1E1B64-D870-4F0D-B78C-616E05EFDBB4}&quot;/&gt;&lt;isInvalidForFieldText val=&quot;0&quot;/&gt;&lt;Image&gt;&lt;filename val=&quot;C:\Users\dadewar\AppData\Local\Temp\CP752801316767375Session\CPTrustFolder752801316767375\PPTImport752801316892282\data\asimages\{8C1E1B64-D870-4F0D-B78C-616E05EFDBB4}_8.png&quot;/&gt;&lt;left val=&quot;74&quot;/&gt;&lt;top val=&quot;44&quot;/&gt;&lt;width val=&quot;396&quot;/&gt;&lt;height val=&quot;160&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204BFC4B-C9DC-40BC-A3A9-9E44F0F2F979}&quot;/&gt;&lt;isInvalidForFieldText val=&quot;0&quot;/&gt;&lt;Image&gt;&lt;filename val=&quot;C:\Users\dadewar\AppData\Local\Temp\CP752801316767375Session\CPTrustFolder752801316767375\PPTImport752801316892282\data\asimages\{204BFC4B-C9DC-40BC-A3A9-9E44F0F2F979}_8.png&quot;/&gt;&lt;left val=&quot;27&quot;/&gt;&lt;top val=&quot;5&quot;/&gt;&lt;width val=&quot;253&quot;/&gt;&lt;height val=&quot;57&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17049F9-E330-4BD3-967A-FC6D555CA52F}&quot;/&gt;&lt;isInvalidForFieldText val=&quot;0&quot;/&gt;&lt;Image&gt;&lt;filename val=&quot;C:\Users\dadewar\AppData\Local\Temp\CP752801316767375Session\CPTrustFolder752801316767375\PPTImport752801316892282\data\asimages\{A17049F9-E330-4BD3-967A-FC6D555CA52F}_8.png&quot;/&gt;&lt;left val=&quot;889&quot;/&gt;&lt;top val=&quot;498&quot;/&gt;&lt;width val=&quot;69&quot;/&gt;&lt;height val=&quot;42&quot;/&gt;&lt;hasText val=&quot;1&quot;/&gt;&lt;/Image&gt;&lt;/ThreeDShapeInfo&gt;"/>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2319</TotalTime>
  <Words>17612</Words>
  <Application>Microsoft Office PowerPoint</Application>
  <PresentationFormat>On-screen Show (16:9)</PresentationFormat>
  <Paragraphs>991</Paragraphs>
  <Slides>58</Slides>
  <Notes>58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Trebuchet MS</vt:lpstr>
      <vt:lpstr>Times</vt:lpstr>
      <vt:lpstr>Calibri</vt:lpstr>
      <vt:lpstr>Lato Light</vt:lpstr>
      <vt:lpstr>Arial</vt:lpstr>
      <vt:lpstr>Wingdings 3</vt:lpstr>
      <vt:lpstr>Lato Black</vt:lpstr>
      <vt:lpstr>Courier New</vt:lpstr>
      <vt:lpstr>Facet</vt:lpstr>
      <vt:lpstr>       Personal Care Provider   </vt:lpstr>
      <vt:lpstr>PowerPoint Presentation</vt:lpstr>
      <vt:lpstr>What will be covered </vt:lpstr>
      <vt:lpstr> Provides Person-Centered Care and Support:  Care and support activities in this area optimize and maintain the individual’s health and well-being, safety, autonomy, and comfort. The personal care provider supports activities of daily living consistent with the care plan including but not limited to assisting with mobilization, positioning, meals, dressing, personal hygiene, and elimination, in accordance with employer policies and legislation.   </vt:lpstr>
      <vt:lpstr>A.1.1 Provides holistic and individualized care across the lifespan</vt:lpstr>
      <vt:lpstr>A.1.2 Supports the dignity of the clients</vt:lpstr>
      <vt:lpstr>A.1.2 Supports the dignity of the clients </vt:lpstr>
      <vt:lpstr>A.1.3 Assists with basic needs</vt:lpstr>
      <vt:lpstr>A.1.3 Assists with basic needs contd.</vt:lpstr>
      <vt:lpstr>A.1.4 Provides Food and Meal Assistance</vt:lpstr>
      <vt:lpstr>A.1.5 Assists with Mobilization </vt:lpstr>
      <vt:lpstr>A.1.6 Assists with grooming and dressing</vt:lpstr>
      <vt:lpstr>A.1.7 Assists with personal hygiene</vt:lpstr>
      <vt:lpstr>A.1.7 Assists with personal hygiene cont.</vt:lpstr>
      <vt:lpstr>A.1.8 Assists with elimination</vt:lpstr>
      <vt:lpstr>A.1.8 Assists with elimination</vt:lpstr>
      <vt:lpstr>A.1.10 Provides assistance with Instrumental Activities of Daily Living (IADL) </vt:lpstr>
      <vt:lpstr>A.1.11 Provides condition-specific care</vt:lpstr>
      <vt:lpstr>A.1.11 Provides condition-specific care cont.</vt:lpstr>
      <vt:lpstr>A.1.12 Provides palliative, end-of-life (EOL), and postmortem care</vt:lpstr>
      <vt:lpstr>A.1.12 Provides palliative, end-of-life (EOL), and postmortem care cont.</vt:lpstr>
      <vt:lpstr>Technical Competency (2) </vt:lpstr>
      <vt:lpstr>A.2.1 Follows the client care plan or service agreement</vt:lpstr>
      <vt:lpstr>A.2.3 Participates as a member of the healthcare team</vt:lpstr>
      <vt:lpstr>A.2.4 Documents client information and care</vt:lpstr>
      <vt:lpstr>A.2.5 Establishes a therapeutic relationship with clients and their partners in care</vt:lpstr>
      <vt:lpstr>A.2.5 Establishes a therapeutic relationship with clients and their partners in care cont.</vt:lpstr>
      <vt:lpstr>A.2.6 Advocates on behalf of clients</vt:lpstr>
      <vt:lpstr>Technical Competency (3) </vt:lpstr>
      <vt:lpstr>A.3.1 Maintains client safety</vt:lpstr>
      <vt:lpstr>A.3.1 Maintains client safety cont.</vt:lpstr>
      <vt:lpstr>A.3.2 Reports suspected situations of abuse and/or neglect</vt:lpstr>
      <vt:lpstr>A.3.3 Maintains personal and team members’ safety</vt:lpstr>
      <vt:lpstr>A.3.4 Applies infection prevention and control practices</vt:lpstr>
      <vt:lpstr>4 Moments for Hand Hygiene </vt:lpstr>
      <vt:lpstr>A.3.4 Applies infection prevention and control practices cont.</vt:lpstr>
      <vt:lpstr>Foundational Competencies (1)</vt:lpstr>
      <vt:lpstr>B.1.1 Communicates with the client and their partner(s) in care </vt:lpstr>
      <vt:lpstr>B.1.1 Communicates with the client and their partner(s) in care cont.</vt:lpstr>
      <vt:lpstr>B.1.2 Adapts communication strategies for clients with communication needs</vt:lpstr>
      <vt:lpstr>B.1.3 Communicates professionally with the healthcare team</vt:lpstr>
      <vt:lpstr>B.1.4 Responds to conflict</vt:lpstr>
      <vt:lpstr>Foundational Competency (2) </vt:lpstr>
      <vt:lpstr>B.2.1 Provides culturally competent care</vt:lpstr>
      <vt:lpstr>B.2.1 Provides culturally competent care (contd.)</vt:lpstr>
      <vt:lpstr>B.2.2 Provides inclusive care</vt:lpstr>
      <vt:lpstr>B.2.2 Provides inclusive care (contd.)</vt:lpstr>
      <vt:lpstr>B.2.3 Practices cultural sensitivity</vt:lpstr>
      <vt:lpstr>B.2.4 Provides culturally competent care for Indigenous clients and their partners in care</vt:lpstr>
      <vt:lpstr>Foundational Competency (3) </vt:lpstr>
      <vt:lpstr>B.3.1 Engages in the quality improvement of the organization</vt:lpstr>
      <vt:lpstr>B.3.2 Conducts oneself ethically</vt:lpstr>
      <vt:lpstr>B.3.3 Maintains professional conduct in the workplace</vt:lpstr>
      <vt:lpstr>B.3.3 Maintains professional conduct in the workplace cont.</vt:lpstr>
      <vt:lpstr>B.3.4 Engages in ongoing professional development</vt:lpstr>
      <vt:lpstr>B.3.5 Engages in self-care for well-being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Care Provider</dc:title>
  <dc:creator>Dorothy Dewar</dc:creator>
  <cp:lastModifiedBy>Gaylene MacDonald</cp:lastModifiedBy>
  <cp:revision>102</cp:revision>
  <dcterms:created xsi:type="dcterms:W3CDTF">2023-12-06T19:49:24Z</dcterms:created>
  <dcterms:modified xsi:type="dcterms:W3CDTF">2024-01-29T19:48:35Z</dcterms:modified>
</cp:coreProperties>
</file>