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0" r:id="rId5"/>
    <p:sldId id="274" r:id="rId6"/>
    <p:sldId id="261" r:id="rId7"/>
    <p:sldId id="276" r:id="rId8"/>
    <p:sldId id="266" r:id="rId9"/>
    <p:sldId id="277" r:id="rId10"/>
    <p:sldId id="273" r:id="rId11"/>
    <p:sldId id="278" r:id="rId12"/>
    <p:sldId id="268" r:id="rId13"/>
    <p:sldId id="279" r:id="rId14"/>
    <p:sldId id="269"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0066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snapToGrid="0">
      <p:cViewPr varScale="1">
        <p:scale>
          <a:sx n="81" d="100"/>
          <a:sy n="81" d="100"/>
        </p:scale>
        <p:origin x="149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Health PEI background slide.jpg"/>
          <p:cNvPicPr>
            <a:picLocks noChangeAspect="1"/>
          </p:cNvPicPr>
          <p:nvPr/>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09630"/>
            <a:ext cx="8243888" cy="1498600"/>
          </a:xfrm>
        </p:spPr>
        <p:txBody>
          <a:bodyPr/>
          <a:lstStyle/>
          <a:p>
            <a:r>
              <a:rPr lang="en-US" i="1" dirty="0">
                <a:solidFill>
                  <a:srgbClr val="FF0000"/>
                </a:solidFill>
              </a:rPr>
              <a:t>{Insert Facility Name} </a:t>
            </a:r>
            <a:r>
              <a:rPr lang="en-US" dirty="0"/>
              <a:t>Power Loss Exercise</a:t>
            </a:r>
          </a:p>
        </p:txBody>
      </p:sp>
      <p:sp>
        <p:nvSpPr>
          <p:cNvPr id="3075" name="Rectangle 3"/>
          <p:cNvSpPr>
            <a:spLocks noGrp="1" noChangeArrowheads="1"/>
          </p:cNvSpPr>
          <p:nvPr>
            <p:ph type="subTitle" idx="1"/>
          </p:nvPr>
        </p:nvSpPr>
        <p:spPr>
          <a:xfrm>
            <a:off x="1377262" y="3668922"/>
            <a:ext cx="6400800" cy="1752600"/>
          </a:xfrm>
        </p:spPr>
        <p:txBody>
          <a:bodyPr/>
          <a:lstStyle/>
          <a:p>
            <a:r>
              <a:rPr lang="en-US"/>
              <a:t>MM/DD/YYY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106"/>
            <a:ext cx="8229600" cy="1143000"/>
          </a:xfrm>
        </p:spPr>
        <p:txBody>
          <a:bodyPr/>
          <a:lstStyle/>
          <a:p>
            <a:r>
              <a:rPr lang="en-US" dirty="0"/>
              <a:t>Scenario Phase #3</a:t>
            </a:r>
          </a:p>
        </p:txBody>
      </p:sp>
      <p:sp>
        <p:nvSpPr>
          <p:cNvPr id="3" name="Content Placeholder 2"/>
          <p:cNvSpPr>
            <a:spLocks noGrp="1"/>
          </p:cNvSpPr>
          <p:nvPr>
            <p:ph idx="1"/>
          </p:nvPr>
        </p:nvSpPr>
        <p:spPr>
          <a:xfrm>
            <a:off x="468086" y="2158013"/>
            <a:ext cx="8229600" cy="3733800"/>
          </a:xfrm>
        </p:spPr>
        <p:txBody>
          <a:bodyPr/>
          <a:lstStyle/>
          <a:p>
            <a:r>
              <a:rPr lang="en-US" sz="2400" b="1" dirty="0"/>
              <a:t>Phase #3 – </a:t>
            </a:r>
            <a:r>
              <a:rPr lang="en-US" sz="2400" dirty="0"/>
              <a:t>The night has passed without incident and residents are beginning to wake for the day.  The snow is letting up and some roads are opening.  The power utility is now estimating 6-8 hours max for return of power.  As staff begin trickling in the generator begins to make a “new sound” that was not heard overnight. 15 minutes later the generator cuts out leaving the facility without any power</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a:xfrm>
            <a:off x="431321" y="1255144"/>
            <a:ext cx="8229600" cy="3733800"/>
          </a:xfrm>
        </p:spPr>
        <p:txBody>
          <a:bodyPr/>
          <a:lstStyle/>
          <a:p>
            <a:pPr lvl="0">
              <a:buFont typeface="+mj-lt"/>
              <a:buAutoNum type="arabicPeriod"/>
            </a:pPr>
            <a:r>
              <a:rPr lang="en-US" sz="1800" dirty="0"/>
              <a:t>Once the power cuts out completely what are the first steps are taken by the Incident Commander?</a:t>
            </a:r>
          </a:p>
          <a:p>
            <a:pPr lvl="0">
              <a:buFont typeface="+mj-lt"/>
              <a:buAutoNum type="arabicPeriod"/>
            </a:pPr>
            <a:r>
              <a:rPr lang="en-US" sz="1800" dirty="0"/>
              <a:t>How are changes in the status of the incident communicated to staff and residents?</a:t>
            </a:r>
          </a:p>
          <a:p>
            <a:pPr lvl="0">
              <a:buFont typeface="+mj-lt"/>
              <a:buAutoNum type="arabicPeriod"/>
            </a:pPr>
            <a:r>
              <a:rPr lang="en-US" sz="1800" dirty="0"/>
              <a:t>What additional supplies/equipment are needed/available and in what quantities?</a:t>
            </a:r>
          </a:p>
          <a:p>
            <a:pPr lvl="0">
              <a:buFont typeface="+mj-lt"/>
              <a:buAutoNum type="arabicPeriod"/>
            </a:pPr>
            <a:r>
              <a:rPr lang="en-US" sz="1800" dirty="0"/>
              <a:t>What initial steps would be taken to determine what the problem is and how will it be addressed?</a:t>
            </a:r>
          </a:p>
          <a:p>
            <a:pPr>
              <a:buFont typeface="+mj-lt"/>
              <a:buAutoNum type="arabicPeriod"/>
            </a:pPr>
            <a:r>
              <a:rPr lang="en-US" sz="1800" dirty="0"/>
              <a:t>How do impacts to the facility change when there is no power vs. backup power?</a:t>
            </a:r>
          </a:p>
          <a:p>
            <a:pPr>
              <a:buFont typeface="+mj-lt"/>
              <a:buAutoNum type="arabicPeriod"/>
            </a:pPr>
            <a:r>
              <a:rPr lang="en-US" sz="1800" dirty="0"/>
              <a:t>What steps are being taken to ensure the safety of residents, staff and the facility?</a:t>
            </a:r>
          </a:p>
          <a:p>
            <a:pPr marL="514350" indent="-457200">
              <a:buFont typeface="+mj-lt"/>
              <a:buAutoNum type="arabicPeriod"/>
            </a:pPr>
            <a:r>
              <a:rPr lang="en-US" sz="1800" dirty="0"/>
              <a:t>How long can the facility operate without power?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51"/>
            <a:ext cx="8229600" cy="1143000"/>
          </a:xfrm>
        </p:spPr>
        <p:txBody>
          <a:bodyPr/>
          <a:lstStyle/>
          <a:p>
            <a:r>
              <a:rPr lang="en-US" dirty="0"/>
              <a:t>Scenario Phase #4</a:t>
            </a:r>
          </a:p>
        </p:txBody>
      </p:sp>
      <p:sp>
        <p:nvSpPr>
          <p:cNvPr id="3" name="Content Placeholder 2"/>
          <p:cNvSpPr>
            <a:spLocks noGrp="1"/>
          </p:cNvSpPr>
          <p:nvPr>
            <p:ph idx="1"/>
          </p:nvPr>
        </p:nvSpPr>
        <p:spPr>
          <a:xfrm>
            <a:off x="468679" y="1600736"/>
            <a:ext cx="8229600" cy="3733800"/>
          </a:xfrm>
        </p:spPr>
        <p:txBody>
          <a:bodyPr/>
          <a:lstStyle/>
          <a:p>
            <a:pPr marL="0">
              <a:buNone/>
            </a:pPr>
            <a:r>
              <a:rPr lang="en-US" sz="2800" b="1" dirty="0"/>
              <a:t>Phase #4</a:t>
            </a:r>
            <a:r>
              <a:rPr lang="en-US" sz="2800" dirty="0"/>
              <a:t> – After 4 hours without backup power the </a:t>
            </a:r>
            <a:r>
              <a:rPr lang="en-US" sz="2800" dirty="0" err="1"/>
              <a:t>Summerside</a:t>
            </a:r>
            <a:r>
              <a:rPr lang="en-US" sz="2800" dirty="0"/>
              <a:t> Power Utility has restored power the Wedgewood Manor.  The back up generator is still not functioning but main power has been restored.  The weather has cleared and roads are being opened by plows but an additional system is expected within the next two days.</a:t>
            </a:r>
          </a:p>
          <a:p>
            <a:pPr marL="0">
              <a:buNone/>
            </a:pPr>
            <a:endParaRPr lang="en-US" sz="2800" dirty="0"/>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pPr lvl="0">
              <a:buFont typeface="+mj-lt"/>
              <a:buAutoNum type="arabicPeriod"/>
            </a:pPr>
            <a:r>
              <a:rPr lang="en-US" sz="1800" dirty="0"/>
              <a:t>What/who triggers staff to begin reverting back to normal operating procedures?  </a:t>
            </a:r>
          </a:p>
          <a:p>
            <a:pPr>
              <a:buFont typeface="+mj-lt"/>
              <a:buAutoNum type="arabicPeriod"/>
            </a:pPr>
            <a:r>
              <a:rPr lang="en-US" sz="1800" dirty="0"/>
              <a:t>Are any actions required prior to deactivation of the plan and returning to normal operations?</a:t>
            </a:r>
          </a:p>
          <a:p>
            <a:pPr lvl="0">
              <a:buFont typeface="+mj-lt"/>
              <a:buAutoNum type="arabicPeriod"/>
            </a:pPr>
            <a:r>
              <a:rPr lang="en-US" sz="1800" dirty="0"/>
              <a:t>Would this deactivation happen considering the ongoing generator issues?</a:t>
            </a:r>
          </a:p>
          <a:p>
            <a:pPr lvl="0">
              <a:buFont typeface="+mj-lt"/>
              <a:buAutoNum type="arabicPeriod"/>
            </a:pPr>
            <a:r>
              <a:rPr lang="en-US" sz="1800" dirty="0"/>
              <a:t>What actions are taken to ensure the generator is repaired?</a:t>
            </a:r>
          </a:p>
          <a:p>
            <a:pPr lvl="0">
              <a:buFont typeface="+mj-lt"/>
              <a:buAutoNum type="arabicPeriod"/>
            </a:pPr>
            <a:r>
              <a:rPr lang="en-US" sz="1800" dirty="0"/>
              <a:t>What supplies require replenishment?</a:t>
            </a:r>
          </a:p>
          <a:p>
            <a:pPr lvl="0">
              <a:buFont typeface="+mj-lt"/>
              <a:buAutoNum type="arabicPeriod"/>
            </a:pPr>
            <a:r>
              <a:rPr lang="en-US" sz="1800" dirty="0"/>
              <a:t>What facility systems/equipment may need to be reactivated/tested?</a:t>
            </a:r>
          </a:p>
          <a:p>
            <a:pPr lvl="0">
              <a:buFont typeface="+mj-lt"/>
              <a:buAutoNum type="arabicPeriod"/>
            </a:pPr>
            <a:r>
              <a:rPr lang="en-US" sz="1800" dirty="0"/>
              <a:t>What communication methods are used to inform staff and residents of the change in situation?</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50351"/>
            <a:ext cx="8229600" cy="1143000"/>
          </a:xfrm>
        </p:spPr>
        <p:txBody>
          <a:bodyPr/>
          <a:lstStyle/>
          <a:p>
            <a:r>
              <a:rPr lang="en-US" sz="4000" dirty="0"/>
              <a:t>Hot Wash</a:t>
            </a:r>
          </a:p>
        </p:txBody>
      </p:sp>
      <p:sp>
        <p:nvSpPr>
          <p:cNvPr id="3" name="Content Placeholder 2"/>
          <p:cNvSpPr>
            <a:spLocks noGrp="1"/>
          </p:cNvSpPr>
          <p:nvPr>
            <p:ph idx="1"/>
          </p:nvPr>
        </p:nvSpPr>
        <p:spPr>
          <a:xfrm>
            <a:off x="457200" y="1831019"/>
            <a:ext cx="8229600" cy="3733800"/>
          </a:xfrm>
        </p:spPr>
        <p:txBody>
          <a:bodyPr/>
          <a:lstStyle/>
          <a:p>
            <a:r>
              <a:rPr lang="en-US" dirty="0"/>
              <a:t>What worked well/were you confident with?</a:t>
            </a:r>
          </a:p>
          <a:p>
            <a:r>
              <a:rPr lang="en-US" dirty="0"/>
              <a:t>What could be improved/were you less confident with?</a:t>
            </a:r>
          </a:p>
          <a:p>
            <a:r>
              <a:rPr lang="en-US" dirty="0"/>
              <a:t>Are there specific gaps in the plan?</a:t>
            </a:r>
          </a:p>
          <a:p>
            <a:r>
              <a:rPr lang="en-US" dirty="0"/>
              <a:t>Other suggestions for improvement? </a:t>
            </a:r>
          </a:p>
          <a:p>
            <a:pPr>
              <a:buNone/>
            </a:pP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Overview</a:t>
            </a:r>
          </a:p>
        </p:txBody>
      </p:sp>
      <p:sp>
        <p:nvSpPr>
          <p:cNvPr id="3" name="Content Placeholder 2"/>
          <p:cNvSpPr>
            <a:spLocks noGrp="1"/>
          </p:cNvSpPr>
          <p:nvPr>
            <p:ph idx="1"/>
          </p:nvPr>
        </p:nvSpPr>
        <p:spPr>
          <a:xfrm>
            <a:off x="448323" y="1174071"/>
            <a:ext cx="8229600" cy="3733800"/>
          </a:xfrm>
        </p:spPr>
        <p:txBody>
          <a:bodyPr/>
          <a:lstStyle/>
          <a:p>
            <a:r>
              <a:rPr lang="en-US" sz="2400" dirty="0"/>
              <a:t>Introductions</a:t>
            </a:r>
          </a:p>
          <a:p>
            <a:r>
              <a:rPr lang="en-US" sz="2400" dirty="0"/>
              <a:t>Ground Rules</a:t>
            </a:r>
          </a:p>
          <a:p>
            <a:r>
              <a:rPr lang="en-US" sz="2400" dirty="0"/>
              <a:t>Exercise Goals</a:t>
            </a:r>
          </a:p>
          <a:p>
            <a:r>
              <a:rPr lang="en-US" sz="2400" dirty="0"/>
              <a:t>Exercise Scenario and Discussion</a:t>
            </a:r>
          </a:p>
          <a:p>
            <a:r>
              <a:rPr lang="en-US" sz="2400" dirty="0"/>
              <a:t>Hot Wash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Ground Rules</a:t>
            </a:r>
          </a:p>
        </p:txBody>
      </p:sp>
      <p:sp>
        <p:nvSpPr>
          <p:cNvPr id="4099" name="Rectangle 3"/>
          <p:cNvSpPr>
            <a:spLocks noGrp="1" noChangeArrowheads="1"/>
          </p:cNvSpPr>
          <p:nvPr>
            <p:ph idx="1"/>
          </p:nvPr>
        </p:nvSpPr>
        <p:spPr/>
        <p:txBody>
          <a:bodyPr/>
          <a:lstStyle/>
          <a:p>
            <a:pPr eaLnBrk="1" hangingPunct="1"/>
            <a:r>
              <a:rPr lang="en-US" sz="2400" dirty="0"/>
              <a:t>One person speaks at a time</a:t>
            </a:r>
          </a:p>
          <a:p>
            <a:pPr eaLnBrk="1" hangingPunct="1"/>
            <a:r>
              <a:rPr lang="en-US" sz="2400" dirty="0"/>
              <a:t>Everyone gets a chance to speak</a:t>
            </a:r>
          </a:p>
          <a:p>
            <a:pPr eaLnBrk="1" hangingPunct="1"/>
            <a:r>
              <a:rPr lang="en-US" sz="2400" dirty="0"/>
              <a:t>Limit side bar discussions please</a:t>
            </a:r>
          </a:p>
          <a:p>
            <a:pPr eaLnBrk="1" hangingPunct="1"/>
            <a:r>
              <a:rPr lang="en-US" sz="2400" dirty="0"/>
              <a:t>Not testing you, testing the plan/procedures</a:t>
            </a:r>
          </a:p>
          <a:p>
            <a:pPr eaLnBrk="1" hangingPunct="1"/>
            <a:r>
              <a:rPr lang="en-US" sz="2400" dirty="0"/>
              <a:t>Feel free to consult the plan</a:t>
            </a:r>
          </a:p>
          <a:p>
            <a:pPr eaLnBrk="1" hangingPunct="1"/>
            <a:r>
              <a:rPr lang="en-US" sz="2400" dirty="0"/>
              <a:t>Put phones on silent/vibrate</a:t>
            </a:r>
          </a:p>
          <a:p>
            <a:pPr eaLnBrk="1" hangingPunct="1"/>
            <a:r>
              <a:rPr lang="en-US" sz="2400" dirty="0"/>
              <a:t>Please leave room to text, e-mail, phone calls</a:t>
            </a:r>
          </a:p>
          <a:p>
            <a:pPr eaLnBrk="1" hangingPunct="1"/>
            <a:r>
              <a:rPr lang="en-US" sz="2400" dirty="0"/>
              <a:t>Return as quickly as possible</a:t>
            </a:r>
          </a:p>
          <a:p>
            <a:pPr eaLnBrk="1" hangingPunct="1"/>
            <a:r>
              <a:rPr lang="en-US" sz="2400" dirty="0"/>
              <a:t>Don’t fight the scenario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824"/>
            <a:ext cx="8229600" cy="1143000"/>
          </a:xfrm>
        </p:spPr>
        <p:txBody>
          <a:bodyPr/>
          <a:lstStyle/>
          <a:p>
            <a:r>
              <a:rPr lang="en-US" sz="3600" dirty="0"/>
              <a:t>Exercise Scope  </a:t>
            </a:r>
          </a:p>
        </p:txBody>
      </p:sp>
      <p:sp>
        <p:nvSpPr>
          <p:cNvPr id="5" name="TextBox 4"/>
          <p:cNvSpPr txBox="1"/>
          <p:nvPr/>
        </p:nvSpPr>
        <p:spPr>
          <a:xfrm>
            <a:off x="200722" y="3468029"/>
            <a:ext cx="8619893" cy="646331"/>
          </a:xfrm>
          <a:prstGeom prst="rect">
            <a:avLst/>
          </a:prstGeom>
          <a:noFill/>
        </p:spPr>
        <p:txBody>
          <a:bodyPr wrap="square" rtlCol="0">
            <a:spAutoFit/>
          </a:bodyPr>
          <a:lstStyle/>
          <a:p>
            <a:endParaRPr lang="en-US" dirty="0"/>
          </a:p>
          <a:p>
            <a:endParaRPr lang="en-US" dirty="0"/>
          </a:p>
        </p:txBody>
      </p:sp>
      <p:sp>
        <p:nvSpPr>
          <p:cNvPr id="6" name="Content Placeholder 5"/>
          <p:cNvSpPr>
            <a:spLocks noGrp="1"/>
          </p:cNvSpPr>
          <p:nvPr>
            <p:ph idx="1"/>
          </p:nvPr>
        </p:nvSpPr>
        <p:spPr/>
        <p:txBody>
          <a:bodyPr/>
          <a:lstStyle/>
          <a:p>
            <a:r>
              <a:rPr lang="en-US" sz="2800" dirty="0"/>
              <a:t>The intent of this exercise is to walk through, tests and discuss internal procedures outlined in the </a:t>
            </a:r>
            <a:r>
              <a:rPr lang="en-US" sz="2800" dirty="0">
                <a:solidFill>
                  <a:srgbClr val="FF0000"/>
                </a:solidFill>
              </a:rPr>
              <a:t>{</a:t>
            </a:r>
            <a:r>
              <a:rPr lang="en-US" sz="2800" i="1" dirty="0">
                <a:solidFill>
                  <a:srgbClr val="FF0000"/>
                </a:solidFill>
              </a:rPr>
              <a:t>insert facility name</a:t>
            </a:r>
            <a:r>
              <a:rPr lang="en-US" sz="2800" dirty="0">
                <a:solidFill>
                  <a:srgbClr val="FF0000"/>
                </a:solidFill>
              </a:rPr>
              <a:t>} </a:t>
            </a:r>
            <a:r>
              <a:rPr lang="en-US" sz="2800" dirty="0"/>
              <a:t>Power Loss Plan.  </a:t>
            </a:r>
          </a:p>
          <a:p>
            <a:r>
              <a:rPr lang="en-US" sz="2800" dirty="0"/>
              <a:t>It is not to test staff knowledge, comprehensive issues of coordination with external agencies or coordination process with other facilities.  This is not a comprehensive test of all aspects of the plan but should touch on core internal procedures.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dirty="0"/>
              <a:t>Exercise Goals</a:t>
            </a:r>
          </a:p>
        </p:txBody>
      </p:sp>
      <p:sp>
        <p:nvSpPr>
          <p:cNvPr id="3" name="Content Placeholder 2"/>
          <p:cNvSpPr>
            <a:spLocks noGrp="1"/>
          </p:cNvSpPr>
          <p:nvPr>
            <p:ph idx="1"/>
          </p:nvPr>
        </p:nvSpPr>
        <p:spPr>
          <a:xfrm>
            <a:off x="457200" y="1338943"/>
            <a:ext cx="8229600" cy="3733800"/>
          </a:xfrm>
        </p:spPr>
        <p:txBody>
          <a:bodyPr/>
          <a:lstStyle/>
          <a:p>
            <a:pPr lvl="0"/>
            <a:r>
              <a:rPr lang="en-US" sz="2400" dirty="0"/>
              <a:t>Walk through the plan and provide a chance for discussion and/or clarification of the plans and to gain familiarity with the plan.</a:t>
            </a:r>
          </a:p>
          <a:p>
            <a:pPr lvl="0"/>
            <a:r>
              <a:rPr lang="en-US" sz="2400" dirty="0"/>
              <a:t>Test the suitability of internal procedures covering:</a:t>
            </a:r>
          </a:p>
          <a:p>
            <a:pPr lvl="1"/>
            <a:r>
              <a:rPr lang="en-US" sz="2400" dirty="0"/>
              <a:t>Activation of the plan</a:t>
            </a:r>
          </a:p>
          <a:p>
            <a:pPr lvl="1"/>
            <a:r>
              <a:rPr lang="en-US" sz="2400" dirty="0"/>
              <a:t>Response to a loss of power with a functioning generator</a:t>
            </a:r>
          </a:p>
          <a:p>
            <a:pPr lvl="1"/>
            <a:r>
              <a:rPr lang="en-US" sz="2400" dirty="0"/>
              <a:t>Response to a loss of power if the generator fails</a:t>
            </a:r>
          </a:p>
          <a:p>
            <a:pPr lvl="1"/>
            <a:r>
              <a:rPr lang="en-US" sz="2400" dirty="0"/>
              <a:t>Demobilization of the plan</a:t>
            </a:r>
          </a:p>
          <a:p>
            <a:pPr lvl="0"/>
            <a:r>
              <a:rPr lang="en-US" sz="2400" dirty="0"/>
              <a:t>Identify gaps/issues in the plan and ways to improve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Phase #1</a:t>
            </a:r>
          </a:p>
        </p:txBody>
      </p:sp>
      <p:sp>
        <p:nvSpPr>
          <p:cNvPr id="3" name="Content Placeholder 2"/>
          <p:cNvSpPr>
            <a:spLocks noGrp="1"/>
          </p:cNvSpPr>
          <p:nvPr>
            <p:ph idx="1"/>
          </p:nvPr>
        </p:nvSpPr>
        <p:spPr>
          <a:xfrm>
            <a:off x="395057" y="2274903"/>
            <a:ext cx="8229600" cy="3733800"/>
          </a:xfrm>
        </p:spPr>
        <p:txBody>
          <a:bodyPr/>
          <a:lstStyle/>
          <a:p>
            <a:r>
              <a:rPr lang="en-US" sz="2400" b="1" dirty="0"/>
              <a:t>Phase #1 - </a:t>
            </a:r>
            <a:r>
              <a:rPr lang="en-US" sz="2400" dirty="0"/>
              <a:t>It is Monday February 23</a:t>
            </a:r>
            <a:r>
              <a:rPr lang="en-US" sz="2400" baseline="30000" dirty="0"/>
              <a:t>rd</a:t>
            </a:r>
            <a:r>
              <a:rPr lang="en-US" sz="2400" dirty="0"/>
              <a:t> and an intense winter storm has been battering PEI for the better part of the day.  The power has been flickering on an off all day and finally at 8:00 pm power to the facility cuts out and the back up generator kicks in.</a:t>
            </a:r>
            <a:endParaRPr lang="en-US" sz="1800" dirty="0"/>
          </a:p>
          <a:p>
            <a:endParaRPr lang="en-US" sz="2800" dirty="0"/>
          </a:p>
          <a:p>
            <a:pPr>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7" y="0"/>
            <a:ext cx="8229600" cy="1143000"/>
          </a:xfrm>
        </p:spPr>
        <p:txBody>
          <a:bodyPr/>
          <a:lstStyle/>
          <a:p>
            <a:r>
              <a:rPr lang="en-US" dirty="0"/>
              <a:t>Discussion Questions</a:t>
            </a:r>
          </a:p>
        </p:txBody>
      </p:sp>
      <p:sp>
        <p:nvSpPr>
          <p:cNvPr id="3" name="Content Placeholder 2"/>
          <p:cNvSpPr>
            <a:spLocks noGrp="1"/>
          </p:cNvSpPr>
          <p:nvPr>
            <p:ph idx="1"/>
          </p:nvPr>
        </p:nvSpPr>
        <p:spPr>
          <a:xfrm>
            <a:off x="457200" y="944593"/>
            <a:ext cx="8229600" cy="3733800"/>
          </a:xfrm>
        </p:spPr>
        <p:txBody>
          <a:bodyPr/>
          <a:lstStyle/>
          <a:p>
            <a:pPr lvl="0">
              <a:buFont typeface="+mj-lt"/>
              <a:buAutoNum type="arabicPeriod"/>
            </a:pPr>
            <a:r>
              <a:rPr lang="en-US" sz="1800" dirty="0"/>
              <a:t>Who would need to be notified on site? Off site? How?</a:t>
            </a:r>
          </a:p>
          <a:p>
            <a:pPr lvl="0">
              <a:buFont typeface="+mj-lt"/>
              <a:buAutoNum type="arabicPeriod"/>
            </a:pPr>
            <a:r>
              <a:rPr lang="en-US" sz="1800" dirty="0"/>
              <a:t>What initial steps would be taken to determine if the problem is internal to the site or external?</a:t>
            </a:r>
          </a:p>
          <a:p>
            <a:pPr lvl="0">
              <a:buFont typeface="+mj-lt"/>
              <a:buAutoNum type="arabicPeriod"/>
            </a:pPr>
            <a:r>
              <a:rPr lang="en-US" sz="1800" dirty="0"/>
              <a:t>What portions of the facility are powered by the generator, use battery power, have no back up power?</a:t>
            </a:r>
          </a:p>
          <a:p>
            <a:pPr lvl="0">
              <a:buFont typeface="+mj-lt"/>
              <a:buAutoNum type="arabicPeriod"/>
            </a:pPr>
            <a:r>
              <a:rPr lang="en-US" sz="1800" dirty="0"/>
              <a:t>What additional equipment is on hand to support staff during a power outage? In what quantities?  Where are the supplies located?</a:t>
            </a:r>
          </a:p>
          <a:p>
            <a:pPr>
              <a:buFont typeface="+mj-lt"/>
              <a:buAutoNum type="arabicPeriod"/>
            </a:pPr>
            <a:r>
              <a:rPr lang="en-US" sz="1800" dirty="0"/>
              <a:t>What initial steps are being taken to ensure the safety of residents, staff and the facility?</a:t>
            </a:r>
          </a:p>
          <a:p>
            <a:pPr lvl="0">
              <a:buFont typeface="+mj-lt"/>
              <a:buAutoNum type="arabicPeriod"/>
            </a:pPr>
            <a:r>
              <a:rPr lang="en-US" sz="1800" dirty="0"/>
              <a:t>Once notified what steps is the Incident Commander/person in charge taking to:</a:t>
            </a:r>
          </a:p>
          <a:p>
            <a:pPr marL="800100" lvl="1" indent="-342900"/>
            <a:r>
              <a:rPr lang="en-US" sz="1800" dirty="0"/>
              <a:t>determine the cause and severity of the issue and the impact on the site?</a:t>
            </a:r>
          </a:p>
          <a:p>
            <a:pPr marL="800100" lvl="1" indent="-342900"/>
            <a:r>
              <a:rPr lang="en-US" sz="1800" dirty="0"/>
              <a:t>organize staff and determine impacts to the facility?</a:t>
            </a:r>
          </a:p>
          <a:p>
            <a:pPr marL="800100" lvl="1" indent="-342900"/>
            <a:r>
              <a:rPr lang="en-US" sz="1800" dirty="0"/>
              <a:t>notify other Health PEI Staff?</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Scenario Phase #2</a:t>
            </a:r>
          </a:p>
        </p:txBody>
      </p:sp>
      <p:sp>
        <p:nvSpPr>
          <p:cNvPr id="3" name="Content Placeholder 2"/>
          <p:cNvSpPr>
            <a:spLocks noGrp="1"/>
          </p:cNvSpPr>
          <p:nvPr>
            <p:ph idx="1"/>
          </p:nvPr>
        </p:nvSpPr>
        <p:spPr>
          <a:xfrm>
            <a:off x="430567" y="2079595"/>
            <a:ext cx="8229600" cy="3733800"/>
          </a:xfrm>
        </p:spPr>
        <p:txBody>
          <a:bodyPr/>
          <a:lstStyle/>
          <a:p>
            <a:r>
              <a:rPr lang="en-US" sz="2400" b="1" dirty="0"/>
              <a:t>Phase #2 –</a:t>
            </a:r>
            <a:r>
              <a:rPr lang="en-US" sz="2400" dirty="0"/>
              <a:t> By 11:00 pm it has been determined that the power loss is a result of downed lines throughout the region, impacting more than just the manor.  The storm is letting up but the city utility is unable to provide an estimate as to the length of the outage.  Site management is unable to reach the facility due to the amount of snow on the roads.</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26" y="103517"/>
            <a:ext cx="8229600" cy="1143000"/>
          </a:xfrm>
        </p:spPr>
        <p:txBody>
          <a:bodyPr/>
          <a:lstStyle/>
          <a:p>
            <a:r>
              <a:rPr lang="en-US" dirty="0"/>
              <a:t>Discussion Questions</a:t>
            </a:r>
          </a:p>
        </p:txBody>
      </p:sp>
      <p:sp>
        <p:nvSpPr>
          <p:cNvPr id="3" name="Content Placeholder 2"/>
          <p:cNvSpPr>
            <a:spLocks noGrp="1"/>
          </p:cNvSpPr>
          <p:nvPr>
            <p:ph idx="1"/>
          </p:nvPr>
        </p:nvSpPr>
        <p:spPr>
          <a:xfrm>
            <a:off x="448573" y="1220638"/>
            <a:ext cx="8229600" cy="3733800"/>
          </a:xfrm>
        </p:spPr>
        <p:txBody>
          <a:bodyPr/>
          <a:lstStyle/>
          <a:p>
            <a:pPr marL="457200" indent="-457200">
              <a:buFont typeface="+mj-lt"/>
              <a:buAutoNum type="arabicPeriod"/>
            </a:pPr>
            <a:r>
              <a:rPr lang="en-US" sz="2000" dirty="0"/>
              <a:t>What are the chief concerns of each department regarding their ability to provide services and are these issues addressed in the plan?</a:t>
            </a:r>
          </a:p>
          <a:p>
            <a:pPr marL="457200" indent="-457200">
              <a:buFont typeface="+mj-lt"/>
              <a:buAutoNum type="arabicPeriod"/>
            </a:pPr>
            <a:r>
              <a:rPr lang="en-US" sz="2000" dirty="0"/>
              <a:t>How are normal operations altered due to the power outage and how are these changes communicated?</a:t>
            </a:r>
          </a:p>
          <a:p>
            <a:pPr marL="457200" lvl="0" indent="-457200">
              <a:buFont typeface="+mj-lt"/>
              <a:buAutoNum type="arabicPeriod"/>
            </a:pPr>
            <a:r>
              <a:rPr lang="en-US" sz="2000" dirty="0"/>
              <a:t>What external organizations would site reps be contacting/remaining in contact with?</a:t>
            </a:r>
          </a:p>
          <a:p>
            <a:pPr marL="857250" lvl="1" indent="-457200"/>
            <a:r>
              <a:rPr lang="en-US" sz="1600" dirty="0"/>
              <a:t>Who is doing the contacting?</a:t>
            </a:r>
          </a:p>
          <a:p>
            <a:pPr marL="857250" lvl="1" indent="-457200"/>
            <a:r>
              <a:rPr lang="en-US" sz="1600" dirty="0"/>
              <a:t>Where is the contact information kept?</a:t>
            </a:r>
          </a:p>
          <a:p>
            <a:pPr marL="857250" lvl="1" indent="-457200"/>
            <a:r>
              <a:rPr lang="en-US" sz="1600" dirty="0"/>
              <a:t>What information will you be providing and what will you be expecting?</a:t>
            </a:r>
          </a:p>
          <a:p>
            <a:pPr marL="457200" indent="-457200">
              <a:buFont typeface="+mj-lt"/>
              <a:buAutoNum type="arabicPeriod"/>
            </a:pPr>
            <a:r>
              <a:rPr lang="en-US" sz="2000" dirty="0"/>
              <a:t>How will the continued operation of the generator be maintained over this period (e.g. fueling, fuel conservation, mechanical operation etc.)</a:t>
            </a:r>
          </a:p>
          <a:p>
            <a:pPr marL="457200" indent="-457200">
              <a:buFont typeface="+mj-lt"/>
              <a:buAutoNum type="arabicPeriod"/>
            </a:pPr>
            <a:r>
              <a:rPr lang="en-US" sz="2000" dirty="0"/>
              <a:t>How is site leadership communicating with each other and the site at this point?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24081</TotalTime>
  <Words>1011</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Marlett</vt:lpstr>
      <vt:lpstr>Myriad Pro</vt:lpstr>
      <vt:lpstr>Wingdings</vt:lpstr>
      <vt:lpstr>Default Design</vt:lpstr>
      <vt:lpstr>{Insert Facility Name} Power Loss Exercise</vt:lpstr>
      <vt:lpstr>Overview</vt:lpstr>
      <vt:lpstr>Ground Rules</vt:lpstr>
      <vt:lpstr>Exercise Scope  </vt:lpstr>
      <vt:lpstr>Exercise Goals</vt:lpstr>
      <vt:lpstr>Scenario Phase #1</vt:lpstr>
      <vt:lpstr>Discussion Questions</vt:lpstr>
      <vt:lpstr>Scenario Phase #2</vt:lpstr>
      <vt:lpstr>Discussion Questions</vt:lpstr>
      <vt:lpstr>Scenario Phase #3</vt:lpstr>
      <vt:lpstr>Discussion Questions</vt:lpstr>
      <vt:lpstr>Scenario Phase #4</vt:lpstr>
      <vt:lpstr>Discussion Questions</vt:lpstr>
      <vt:lpstr>Hot Wash</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2022</cp:revision>
  <dcterms:created xsi:type="dcterms:W3CDTF">2008-10-28T12:17:52Z</dcterms:created>
  <dcterms:modified xsi:type="dcterms:W3CDTF">2022-03-08T12:53:41Z</dcterms:modified>
</cp:coreProperties>
</file>