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8"/>
  </p:notesMasterIdLst>
  <p:handoutMasterIdLst>
    <p:handoutMasterId r:id="rId9"/>
  </p:handoutMasterIdLst>
  <p:sldIdLst>
    <p:sldId id="297" r:id="rId2"/>
    <p:sldId id="288" r:id="rId3"/>
    <p:sldId id="310" r:id="rId4"/>
    <p:sldId id="305" r:id="rId5"/>
    <p:sldId id="312" r:id="rId6"/>
    <p:sldId id="306" r:id="rId7"/>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457200" rtl="0" eaLnBrk="1" latinLnBrk="0" hangingPunct="1">
      <a:defRPr sz="1400" kern="1200">
        <a:solidFill>
          <a:srgbClr val="000000"/>
        </a:solidFill>
        <a:latin typeface="Arial" charset="0"/>
        <a:ea typeface="Arial" charset="0"/>
        <a:cs typeface="Arial" charset="0"/>
        <a:sym typeface="Arial" charset="0"/>
      </a:defRPr>
    </a:lvl6pPr>
    <a:lvl7pPr marL="2743200" algn="l" defTabSz="457200" rtl="0" eaLnBrk="1" latinLnBrk="0" hangingPunct="1">
      <a:defRPr sz="1400" kern="1200">
        <a:solidFill>
          <a:srgbClr val="000000"/>
        </a:solidFill>
        <a:latin typeface="Arial" charset="0"/>
        <a:ea typeface="Arial" charset="0"/>
        <a:cs typeface="Arial" charset="0"/>
        <a:sym typeface="Arial" charset="0"/>
      </a:defRPr>
    </a:lvl7pPr>
    <a:lvl8pPr marL="3200400" algn="l" defTabSz="457200" rtl="0" eaLnBrk="1" latinLnBrk="0" hangingPunct="1">
      <a:defRPr sz="1400" kern="1200">
        <a:solidFill>
          <a:srgbClr val="000000"/>
        </a:solidFill>
        <a:latin typeface="Arial" charset="0"/>
        <a:ea typeface="Arial" charset="0"/>
        <a:cs typeface="Arial" charset="0"/>
        <a:sym typeface="Arial" charset="0"/>
      </a:defRPr>
    </a:lvl8pPr>
    <a:lvl9pPr marL="3657600" algn="l" defTabSz="4572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McCardle" initials="SM" lastIdx="2" clrIdx="0">
    <p:extLst>
      <p:ext uri="{19B8F6BF-5375-455C-9EA6-DF929625EA0E}">
        <p15:presenceInfo xmlns:p15="http://schemas.microsoft.com/office/powerpoint/2012/main" userId="S::semccardle@ihis.org::7e1060ad-3e79-48ac-8e5a-665efbb06d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E"/>
    <a:srgbClr val="58BCB6"/>
    <a:srgbClr val="18B8B9"/>
    <a:srgbClr val="CCFFCC"/>
    <a:srgbClr val="FF99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5FAE9-0685-40B0-B3F9-6271AA528C9A}" v="1" dt="2022-05-31T11:25:06.442"/>
  </p1510:revLst>
</p1510:revInfo>
</file>

<file path=ppt/tableStyles.xml><?xml version="1.0" encoding="utf-8"?>
<a:tblStyleLst xmlns:a="http://schemas.openxmlformats.org/drawingml/2006/main" def="{674E6E4E-5135-4121-9957-2B8082C7DE40}">
  <a:tblStyle styleId="{674E6E4E-5135-4121-9957-2B8082C7DE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p:restoredTop sz="94694"/>
  </p:normalViewPr>
  <p:slideViewPr>
    <p:cSldViewPr>
      <p:cViewPr varScale="1">
        <p:scale>
          <a:sx n="107" d="100"/>
          <a:sy n="107" d="100"/>
        </p:scale>
        <p:origin x="1138" y="8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23" d="100"/>
          <a:sy n="123" d="100"/>
        </p:scale>
        <p:origin x="38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93035-039B-C549-8C61-83ADE7EA13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CBA4EE-2C10-5F4F-AB06-6B219F88C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590EE-3CB5-6C42-8E17-9FB8FB5E6F71}" type="datetimeFigureOut">
              <a:rPr lang="en-US" smtClean="0"/>
              <a:t>7/17/2023</a:t>
            </a:fld>
            <a:endParaRPr lang="en-US"/>
          </a:p>
        </p:txBody>
      </p:sp>
      <p:sp>
        <p:nvSpPr>
          <p:cNvPr id="4" name="Footer Placeholder 3">
            <a:extLst>
              <a:ext uri="{FF2B5EF4-FFF2-40B4-BE49-F238E27FC236}">
                <a16:creationId xmlns:a16="http://schemas.microsoft.com/office/drawing/2014/main" id="{7285E97C-97A7-4E48-890C-FA1BAA33C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384DB-6610-EA4F-A8C6-0E937FF97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23794-2CFF-8D49-BEBE-2B814273721C}" type="slidenum">
              <a:rPr lang="en-US" smtClean="0"/>
              <a:t>‹#›</a:t>
            </a:fld>
            <a:endParaRPr lang="en-US"/>
          </a:p>
        </p:txBody>
      </p:sp>
    </p:spTree>
    <p:extLst>
      <p:ext uri="{BB962C8B-B14F-4D97-AF65-F5344CB8AC3E}">
        <p14:creationId xmlns:p14="http://schemas.microsoft.com/office/powerpoint/2010/main" val="21538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2291"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09377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37931725" lvl="1" indent="-37474525"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9144001" cy="4800916"/>
          </a:xfrm>
          <a:prstGeom prst="rect">
            <a:avLst/>
          </a:prstGeom>
        </p:spPr>
      </p:pic>
      <p:sp>
        <p:nvSpPr>
          <p:cNvPr id="5" name="Title 1"/>
          <p:cNvSpPr>
            <a:spLocks noGrp="1"/>
          </p:cNvSpPr>
          <p:nvPr>
            <p:ph type="title"/>
          </p:nvPr>
        </p:nvSpPr>
        <p:spPr>
          <a:xfrm>
            <a:off x="914400" y="3708172"/>
            <a:ext cx="9387840" cy="812006"/>
          </a:xfrm>
        </p:spPr>
        <p:txBody>
          <a:bodyPr anchor="ctr" anchorCtr="0"/>
          <a:lstStyle>
            <a:lvl1pPr algn="l">
              <a:defRPr sz="4000" b="1" i="0" cap="all">
                <a:solidFill>
                  <a:schemeClr val="bg2"/>
                </a:solidFill>
                <a:latin typeface="Trebuchet MS" panose="020B0703020202090204" pitchFamily="34" charset="0"/>
              </a:defRPr>
            </a:lvl1pPr>
          </a:lstStyle>
          <a:p>
            <a:endParaRPr lang="en-US" dirty="0"/>
          </a:p>
        </p:txBody>
      </p:sp>
      <p:sp>
        <p:nvSpPr>
          <p:cNvPr id="6" name="Text Placeholder 2"/>
          <p:cNvSpPr>
            <a:spLocks noGrp="1"/>
          </p:cNvSpPr>
          <p:nvPr>
            <p:ph type="body" idx="1"/>
          </p:nvPr>
        </p:nvSpPr>
        <p:spPr>
          <a:xfrm>
            <a:off x="914400" y="4520178"/>
            <a:ext cx="9387840" cy="661987"/>
          </a:xfrm>
        </p:spPr>
        <p:txBody>
          <a:bodyPr anchor="ctr" anchorCtr="0"/>
          <a:lstStyle>
            <a:lvl1pPr marL="0" indent="0" algn="l">
              <a:buNone/>
              <a:defRPr sz="2000" b="0" i="0">
                <a:solidFill>
                  <a:schemeClr val="accent5"/>
                </a:solidFill>
                <a:latin typeface="Trebuchet MS" panose="020B070302020209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232053" y="3804427"/>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3" name="Picture 2">
            <a:extLst>
              <a:ext uri="{FF2B5EF4-FFF2-40B4-BE49-F238E27FC236}">
                <a16:creationId xmlns:a16="http://schemas.microsoft.com/office/drawing/2014/main" id="{085E3CDF-A071-E240-8C7C-0EEBFB48137C}"/>
              </a:ext>
            </a:extLst>
          </p:cNvPr>
          <p:cNvPicPr>
            <a:picLocks noChangeAspect="1"/>
          </p:cNvPicPr>
          <p:nvPr userDrawn="1"/>
        </p:nvPicPr>
        <p:blipFill>
          <a:blip r:embed="rId3"/>
          <a:stretch>
            <a:fillRect/>
          </a:stretch>
        </p:blipFill>
        <p:spPr>
          <a:xfrm>
            <a:off x="5791200" y="4472304"/>
            <a:ext cx="3154680" cy="657225"/>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2DCBB-CD31-C548-B289-A420F6CFEF66}"/>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Google Shape;39;p5">
            <a:extLst>
              <a:ext uri="{FF2B5EF4-FFF2-40B4-BE49-F238E27FC236}">
                <a16:creationId xmlns:a16="http://schemas.microsoft.com/office/drawing/2014/main" id="{80A8F9E8-67FC-9848-963C-2832867FD45A}"/>
              </a:ext>
            </a:extLst>
          </p:cNvPr>
          <p:cNvSpPr txBox="1">
            <a:spLocks noGrp="1"/>
          </p:cNvSpPr>
          <p:nvPr>
            <p:ph type="body" idx="11"/>
          </p:nvPr>
        </p:nvSpPr>
        <p:spPr>
          <a:xfrm>
            <a:off x="60960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a:extLst>
              <a:ext uri="{FF2B5EF4-FFF2-40B4-BE49-F238E27FC236}">
                <a16:creationId xmlns:a16="http://schemas.microsoft.com/office/drawing/2014/main" id="{B5078B41-9663-F84D-A60D-8C224DF3F04C}"/>
              </a:ext>
            </a:extLst>
          </p:cNvPr>
          <p:cNvSpPr txBox="1">
            <a:spLocks noGrp="1"/>
          </p:cNvSpPr>
          <p:nvPr>
            <p:ph type="body" idx="12"/>
          </p:nvPr>
        </p:nvSpPr>
        <p:spPr>
          <a:xfrm>
            <a:off x="484271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7712891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3479663" y="639582"/>
            <a:ext cx="1068388" cy="97155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383916" y="209550"/>
            <a:ext cx="5155604" cy="1052513"/>
          </a:xfrm>
        </p:spPr>
        <p:txBody>
          <a:bodyPr anchor="ctr" anchorCtr="0"/>
          <a:lstStyle>
            <a:lvl1pPr>
              <a:defRPr sz="4400" b="1" i="0">
                <a:solidFill>
                  <a:schemeClr val="bg2"/>
                </a:solidFill>
                <a:latin typeface="+mn-lt"/>
              </a:defRPr>
            </a:lvl1pPr>
          </a:lstStyle>
          <a:p>
            <a:r>
              <a:rPr lang="en-CA" dirty="0"/>
              <a:t>Thanks!</a:t>
            </a:r>
            <a:endParaRPr lang="en-US" dirty="0"/>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372765" y="1409363"/>
            <a:ext cx="5181600" cy="565464"/>
          </a:xfrm>
          <a:prstGeom prst="rect">
            <a:avLst/>
          </a:prstGeom>
        </p:spPr>
        <p:txBody>
          <a:bodyPr spcFirstLastPara="1" anchor="ctr" anchorCtr="0">
            <a:noAutofit/>
          </a:bodyPr>
          <a:lstStyle>
            <a:lvl1pPr marL="457200" lvl="0" indent="-381000" rtl="0">
              <a:spcBef>
                <a:spcPts val="600"/>
              </a:spcBef>
              <a:spcAft>
                <a:spcPts val="0"/>
              </a:spcAft>
              <a:buSzPts val="2400"/>
              <a:buFontTx/>
              <a:buNone/>
              <a:defRPr sz="2400" b="0" i="0">
                <a:solidFill>
                  <a:schemeClr val="accent5"/>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r>
              <a:rPr lang="en-CA" dirty="0"/>
              <a:t>Any questions?</a:t>
            </a:r>
            <a:endParaRPr dirty="0"/>
          </a:p>
        </p:txBody>
      </p:sp>
      <p:pic>
        <p:nvPicPr>
          <p:cNvPr id="9" name="Picture 8">
            <a:extLst>
              <a:ext uri="{FF2B5EF4-FFF2-40B4-BE49-F238E27FC236}">
                <a16:creationId xmlns:a16="http://schemas.microsoft.com/office/drawing/2014/main" id="{D1E0385F-F09A-4B48-84F0-FDEA27DB2E9C}"/>
              </a:ext>
            </a:extLst>
          </p:cNvPr>
          <p:cNvPicPr>
            <a:picLocks noChangeAspect="1"/>
          </p:cNvPicPr>
          <p:nvPr userDrawn="1"/>
        </p:nvPicPr>
        <p:blipFill>
          <a:blip r:embed="rId3"/>
          <a:stretch>
            <a:fillRect/>
          </a:stretch>
        </p:blipFill>
        <p:spPr>
          <a:xfrm>
            <a:off x="356038" y="4171950"/>
            <a:ext cx="4206240" cy="876300"/>
          </a:xfrm>
          <a:prstGeom prst="rect">
            <a:avLst/>
          </a:prstGeom>
        </p:spPr>
      </p:pic>
    </p:spTree>
    <p:extLst>
      <p:ext uri="{BB962C8B-B14F-4D97-AF65-F5344CB8AC3E}">
        <p14:creationId xmlns:p14="http://schemas.microsoft.com/office/powerpoint/2010/main" val="1022574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2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8" name="Google Shape;38;p5"/>
          <p:cNvSpPr txBox="1">
            <a:spLocks noGrp="1"/>
          </p:cNvSpPr>
          <p:nvPr>
            <p:ph type="title"/>
          </p:nvPr>
        </p:nvSpPr>
        <p:spPr>
          <a:xfrm>
            <a:off x="838200" y="517525"/>
            <a:ext cx="603450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 name="Google Shape;56;p7"/>
          <p:cNvSpPr txBox="1">
            <a:spLocks noGrp="1"/>
          </p:cNvSpPr>
          <p:nvPr>
            <p:ph type="body" idx="1"/>
          </p:nvPr>
        </p:nvSpPr>
        <p:spPr>
          <a:xfrm>
            <a:off x="838200" y="1428750"/>
            <a:ext cx="291975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0" name="Google Shape;57;p7"/>
          <p:cNvSpPr txBox="1">
            <a:spLocks noGrp="1"/>
          </p:cNvSpPr>
          <p:nvPr>
            <p:ph type="body" idx="2"/>
          </p:nvPr>
        </p:nvSpPr>
        <p:spPr>
          <a:xfrm>
            <a:off x="3986550" y="1428750"/>
            <a:ext cx="289560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237370" y="57720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 - Dark Blue">
    <p:bg>
      <p:bgPr>
        <a:gradFill flip="none" rotWithShape="1">
          <a:gsLst>
            <a:gs pos="99000">
              <a:schemeClr val="accent5">
                <a:lumMod val="60000"/>
                <a:lumOff val="40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914400" y="438150"/>
            <a:ext cx="7467600" cy="744300"/>
          </a:xfrm>
        </p:spPr>
        <p:txBody>
          <a:bodyPr anchor="ctr" anchorCtr="0"/>
          <a:lstStyle>
            <a:lvl1pPr>
              <a:defRPr sz="3200" b="1">
                <a:solidFill>
                  <a:schemeClr val="bg2"/>
                </a:solidFill>
              </a:defRPr>
            </a:lvl1pPr>
          </a:lstStyle>
          <a:p>
            <a:r>
              <a:rPr lang="en-CA" dirty="0"/>
              <a:t>Click to edit Master title style</a:t>
            </a:r>
            <a:endParaRPr lang="en-US" dirty="0"/>
          </a:p>
        </p:txBody>
      </p:sp>
      <p:sp>
        <p:nvSpPr>
          <p:cNvPr id="12" name="Google Shape;39;p5"/>
          <p:cNvSpPr txBox="1">
            <a:spLocks noGrp="1"/>
          </p:cNvSpPr>
          <p:nvPr>
            <p:ph type="body" idx="1"/>
          </p:nvPr>
        </p:nvSpPr>
        <p:spPr>
          <a:xfrm>
            <a:off x="914400" y="1425575"/>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6" name="Google Shape;39;p5"/>
          <p:cNvSpPr txBox="1">
            <a:spLocks noGrp="1"/>
          </p:cNvSpPr>
          <p:nvPr>
            <p:ph type="body" idx="11"/>
          </p:nvPr>
        </p:nvSpPr>
        <p:spPr>
          <a:xfrm>
            <a:off x="3581400" y="1425575"/>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p:cNvSpPr txBox="1">
            <a:spLocks noGrp="1"/>
          </p:cNvSpPr>
          <p:nvPr>
            <p:ph type="body" idx="12"/>
          </p:nvPr>
        </p:nvSpPr>
        <p:spPr>
          <a:xfrm>
            <a:off x="6324600" y="1425575"/>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8" name="Google Shape;11;p2">
            <a:extLst>
              <a:ext uri="{FF2B5EF4-FFF2-40B4-BE49-F238E27FC236}">
                <a16:creationId xmlns:a16="http://schemas.microsoft.com/office/drawing/2014/main" id="{C7020A2F-0762-C649-83F3-7C4F2269BF3C}"/>
              </a:ext>
            </a:extLst>
          </p:cNvPr>
          <p:cNvSpPr/>
          <p:nvPr userDrawn="1"/>
        </p:nvSpPr>
        <p:spPr>
          <a:xfrm rot="5400000">
            <a:off x="-232052" y="441603"/>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en - Picture + Text">
    <p:bg>
      <p:bgPr>
        <a:gradFill flip="none" rotWithShape="1">
          <a:gsLst>
            <a:gs pos="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8" name="Title 1">
            <a:extLst>
              <a:ext uri="{FF2B5EF4-FFF2-40B4-BE49-F238E27FC236}">
                <a16:creationId xmlns:a16="http://schemas.microsoft.com/office/drawing/2014/main" id="{82119385-AF69-2645-A6F8-0A7E84BB2EBF}"/>
              </a:ext>
            </a:extLst>
          </p:cNvPr>
          <p:cNvSpPr>
            <a:spLocks noGrp="1"/>
          </p:cNvSpPr>
          <p:nvPr>
            <p:ph type="title"/>
          </p:nvPr>
        </p:nvSpPr>
        <p:spPr>
          <a:xfrm>
            <a:off x="914400" y="209550"/>
            <a:ext cx="4648200" cy="1052513"/>
          </a:xfrm>
        </p:spPr>
        <p:txBody>
          <a:bodyPr anchor="ctr" anchorCtr="0"/>
          <a:lstStyle>
            <a:lvl1pPr>
              <a:defRPr sz="3600" b="1">
                <a:solidFill>
                  <a:schemeClr val="bg1"/>
                </a:solidFill>
              </a:defRPr>
            </a:lvl1pPr>
          </a:lstStyle>
          <a:p>
            <a:r>
              <a:rPr lang="en-CA" dirty="0"/>
              <a:t>Click to edit Master title style</a:t>
            </a:r>
            <a:endParaRPr lang="en-US" dirty="0"/>
          </a:p>
        </p:txBody>
      </p:sp>
      <p:sp>
        <p:nvSpPr>
          <p:cNvPr id="9" name="Google Shape;39;p5">
            <a:extLst>
              <a:ext uri="{FF2B5EF4-FFF2-40B4-BE49-F238E27FC236}">
                <a16:creationId xmlns:a16="http://schemas.microsoft.com/office/drawing/2014/main" id="{15F07BBE-84C3-E94C-9607-E4BFF7C168CB}"/>
              </a:ext>
            </a:extLst>
          </p:cNvPr>
          <p:cNvSpPr txBox="1">
            <a:spLocks noGrp="1"/>
          </p:cNvSpPr>
          <p:nvPr>
            <p:ph type="body" idx="1"/>
          </p:nvPr>
        </p:nvSpPr>
        <p:spPr>
          <a:xfrm>
            <a:off x="914400" y="1475700"/>
            <a:ext cx="4672350"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lang="en-CA" dirty="0"/>
          </a:p>
        </p:txBody>
      </p:sp>
      <p:sp>
        <p:nvSpPr>
          <p:cNvPr id="10" name="Picture Placeholder 5">
            <a:extLst>
              <a:ext uri="{FF2B5EF4-FFF2-40B4-BE49-F238E27FC236}">
                <a16:creationId xmlns:a16="http://schemas.microsoft.com/office/drawing/2014/main" id="{DF5A4744-EB01-E74D-91CA-A0189CAE4A8E}"/>
              </a:ext>
            </a:extLst>
          </p:cNvPr>
          <p:cNvSpPr>
            <a:spLocks noGrp="1"/>
          </p:cNvSpPr>
          <p:nvPr>
            <p:ph type="pic" sz="quarter" idx="11"/>
          </p:nvPr>
        </p:nvSpPr>
        <p:spPr>
          <a:xfrm>
            <a:off x="5799753" y="0"/>
            <a:ext cx="3314700" cy="5143500"/>
          </a:xfrm>
        </p:spPr>
        <p:txBody>
          <a:bodyPr/>
          <a:lstStyle/>
          <a:p>
            <a:endParaRPr lang="en-US"/>
          </a:p>
        </p:txBody>
      </p:sp>
      <p:sp>
        <p:nvSpPr>
          <p:cNvPr id="7" name="Google Shape;11;p2">
            <a:extLst>
              <a:ext uri="{FF2B5EF4-FFF2-40B4-BE49-F238E27FC236}">
                <a16:creationId xmlns:a16="http://schemas.microsoft.com/office/drawing/2014/main" id="{46C225A6-5B1A-2345-8E94-10BD25A67254}"/>
              </a:ext>
            </a:extLst>
          </p:cNvPr>
          <p:cNvSpPr/>
          <p:nvPr userDrawn="1"/>
        </p:nvSpPr>
        <p:spPr>
          <a:xfrm rot="5400000">
            <a:off x="-239487" y="428636"/>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06593575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bg>
      <p:bgPr>
        <a:solidFill>
          <a:schemeClr val="bg1"/>
        </a:solidFill>
        <a:effectLst/>
      </p:bgPr>
    </p:bg>
    <p:spTree>
      <p:nvGrpSpPr>
        <p:cNvPr id="1" name="Shape 33"/>
        <p:cNvGrpSpPr/>
        <p:nvPr/>
      </p:nvGrpSpPr>
      <p:grpSpPr>
        <a:xfrm>
          <a:off x="0" y="0"/>
          <a:ext cx="0" cy="0"/>
          <a:chOff x="0" y="0"/>
          <a:chExt cx="0" cy="0"/>
        </a:xfrm>
      </p:grpSpPr>
      <p:pic>
        <p:nvPicPr>
          <p:cNvPr id="4" name="Picture 3">
            <a:extLst>
              <a:ext uri="{FF2B5EF4-FFF2-40B4-BE49-F238E27FC236}">
                <a16:creationId xmlns:a16="http://schemas.microsoft.com/office/drawing/2014/main" id="{87DA3465-10BA-6841-B502-7E4F0BC707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59926"/>
            <a:ext cx="9144000" cy="3583574"/>
          </a:xfrm>
          <a:prstGeom prst="rect">
            <a:avLst/>
          </a:prstGeom>
        </p:spPr>
      </p:pic>
      <p:sp>
        <p:nvSpPr>
          <p:cNvPr id="38" name="Google Shape;38;p5"/>
          <p:cNvSpPr txBox="1">
            <a:spLocks noGrp="1"/>
          </p:cNvSpPr>
          <p:nvPr>
            <p:ph type="title"/>
          </p:nvPr>
        </p:nvSpPr>
        <p:spPr>
          <a:xfrm>
            <a:off x="1066800" y="622975"/>
            <a:ext cx="558675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9" name="Google Shape;39;p5"/>
          <p:cNvSpPr txBox="1">
            <a:spLocks noGrp="1"/>
          </p:cNvSpPr>
          <p:nvPr>
            <p:ph type="body" idx="1"/>
          </p:nvPr>
        </p:nvSpPr>
        <p:spPr>
          <a:xfrm>
            <a:off x="1066800" y="1581150"/>
            <a:ext cx="5662950" cy="304320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accent5"/>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Google Shape;40;p5"/>
          <p:cNvSpPr txBox="1">
            <a:spLocks noGrp="1"/>
          </p:cNvSpPr>
          <p:nvPr>
            <p:ph type="sldNum" idx="10"/>
          </p:nvPr>
        </p:nvSpPr>
        <p:spPr/>
        <p:txBody>
          <a:bodyPr/>
          <a:lstStyle>
            <a:lvl1pPr>
              <a:defRPr/>
            </a:lvl1pPr>
          </a:lstStyle>
          <a:p>
            <a:pPr>
              <a:defRPr/>
            </a:pPr>
            <a:fld id="{27C35ED4-42FA-DD43-92BC-30F334D92343}" type="slidenum">
              <a:rPr lang="en-CA"/>
              <a:pPr>
                <a:defRPr/>
              </a:pPr>
              <a:t>‹#›</a:t>
            </a:fld>
            <a:endParaRPr lang="en-US"/>
          </a:p>
        </p:txBody>
      </p:sp>
      <p:sp>
        <p:nvSpPr>
          <p:cNvPr id="7" name="Google Shape;11;p2">
            <a:extLst>
              <a:ext uri="{FF2B5EF4-FFF2-40B4-BE49-F238E27FC236}">
                <a16:creationId xmlns:a16="http://schemas.microsoft.com/office/drawing/2014/main" id="{C7DF1C4F-072E-4547-A3A1-BC4CCD15DCB3}"/>
              </a:ext>
            </a:extLst>
          </p:cNvPr>
          <p:cNvSpPr/>
          <p:nvPr userDrawn="1"/>
        </p:nvSpPr>
        <p:spPr>
          <a:xfrm rot="5400000">
            <a:off x="-232053" y="68415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e Yourself!">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Title 1"/>
          <p:cNvSpPr>
            <a:spLocks noGrp="1"/>
          </p:cNvSpPr>
          <p:nvPr>
            <p:ph type="title"/>
          </p:nvPr>
        </p:nvSpPr>
        <p:spPr>
          <a:xfrm>
            <a:off x="304800" y="3457419"/>
            <a:ext cx="8534400" cy="888051"/>
          </a:xfrm>
        </p:spPr>
        <p:txBody>
          <a:bodyPr anchor="ctr" anchorCtr="0"/>
          <a:lstStyle>
            <a:lvl1pPr algn="r">
              <a:defRPr sz="4000" b="1" cap="all">
                <a:solidFill>
                  <a:schemeClr val="bg2"/>
                </a:solidFill>
              </a:defRPr>
            </a:lvl1pPr>
          </a:lstStyle>
          <a:p>
            <a:endParaRPr lang="en-US" dirty="0"/>
          </a:p>
        </p:txBody>
      </p:sp>
      <p:sp>
        <p:nvSpPr>
          <p:cNvPr id="7" name="Text Placeholder 2"/>
          <p:cNvSpPr>
            <a:spLocks noGrp="1"/>
          </p:cNvSpPr>
          <p:nvPr>
            <p:ph type="body" idx="1"/>
          </p:nvPr>
        </p:nvSpPr>
        <p:spPr>
          <a:xfrm>
            <a:off x="304800" y="4321331"/>
            <a:ext cx="8534400" cy="661987"/>
          </a:xfrm>
        </p:spPr>
        <p:txBody>
          <a:bodyPr anchor="ctr" anchorCtr="0"/>
          <a:lstStyle>
            <a:lvl1pPr marL="0" indent="0" algn="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199312" y="1203562"/>
            <a:ext cx="5143504" cy="2740528"/>
          </a:xfrm>
          <a:prstGeom prst="rect">
            <a:avLst/>
          </a:prstGeom>
        </p:spPr>
      </p:pic>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56;p7"/>
          <p:cNvSpPr txBox="1">
            <a:spLocks noGrp="1"/>
          </p:cNvSpPr>
          <p:nvPr/>
        </p:nvSpPr>
        <p:spPr>
          <a:xfrm>
            <a:off x="3029216"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6" name="Google Shape;57;p7"/>
          <p:cNvSpPr txBox="1">
            <a:spLocks noGrp="1"/>
          </p:cNvSpPr>
          <p:nvPr/>
        </p:nvSpPr>
        <p:spPr>
          <a:xfrm>
            <a:off x="5219978"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3" name="Google Shape;11;p2">
            <a:extLst>
              <a:ext uri="{FF2B5EF4-FFF2-40B4-BE49-F238E27FC236}">
                <a16:creationId xmlns:a16="http://schemas.microsoft.com/office/drawing/2014/main" id="{BC13A9F0-5F2F-C345-B4C5-BF5BBDDDE858}"/>
              </a:ext>
            </a:extLst>
          </p:cNvPr>
          <p:cNvSpPr/>
          <p:nvPr userDrawn="1"/>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nvPr>
        </p:nvSpPr>
        <p:spPr>
          <a:xfrm>
            <a:off x="838200" y="619162"/>
            <a:ext cx="7467600" cy="744300"/>
          </a:xfrm>
        </p:spPr>
        <p:txBody>
          <a:bodyPr anchor="ctr" anchorCtr="0"/>
          <a:lstStyle>
            <a:lvl1pPr>
              <a:defRPr sz="3200" b="1">
                <a:solidFill>
                  <a:schemeClr val="accent1"/>
                </a:solidFill>
              </a:defRPr>
            </a:lvl1pPr>
          </a:lstStyle>
          <a:p>
            <a:r>
              <a:rPr lang="en-CA" dirty="0"/>
              <a:t>Click to edit Master title style</a:t>
            </a:r>
            <a:endParaRPr lang="en-US" dirty="0"/>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nvPr>
        </p:nvSpPr>
        <p:spPr>
          <a:xfrm>
            <a:off x="838200" y="1606587"/>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nvPr>
        </p:nvSpPr>
        <p:spPr>
          <a:xfrm>
            <a:off x="6248400" y="1606587"/>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ackground + Pictur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500" y="315241"/>
            <a:ext cx="4577495" cy="1052513"/>
          </a:xfrm>
        </p:spPr>
        <p:txBody>
          <a:bodyPr anchor="ctr" anchorCtr="0"/>
          <a:lstStyle>
            <a:lvl1pPr>
              <a:defRPr sz="3600" b="1" i="0">
                <a:solidFill>
                  <a:schemeClr val="tx2"/>
                </a:solidFill>
                <a:latin typeface="Trebuchet MS" panose="020B0703020202090204" pitchFamily="34" charset="0"/>
              </a:defRPr>
            </a:lvl1pPr>
          </a:lstStyle>
          <a:p>
            <a:r>
              <a:rPr lang="en-CA" dirty="0"/>
              <a:t>Click to edit Master title style</a:t>
            </a:r>
            <a:endParaRPr lang="en-US" dirty="0"/>
          </a:p>
        </p:txBody>
      </p:sp>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4" name="Google Shape;39;p5"/>
          <p:cNvSpPr txBox="1">
            <a:spLocks noGrp="1"/>
          </p:cNvSpPr>
          <p:nvPr>
            <p:ph type="body" idx="1"/>
          </p:nvPr>
        </p:nvSpPr>
        <p:spPr>
          <a:xfrm>
            <a:off x="878500" y="1521389"/>
            <a:ext cx="4600576"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tx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6" name="Picture Placeholder 5"/>
          <p:cNvSpPr>
            <a:spLocks noGrp="1"/>
          </p:cNvSpPr>
          <p:nvPr>
            <p:ph type="pic" sz="quarter" idx="11"/>
          </p:nvPr>
        </p:nvSpPr>
        <p:spPr>
          <a:xfrm>
            <a:off x="5715000" y="0"/>
            <a:ext cx="3396343" cy="5143500"/>
          </a:xfrm>
        </p:spPr>
        <p:txBody>
          <a:bodyPr/>
          <a:lstStyle/>
          <a:p>
            <a:endParaRPr lang="en-US"/>
          </a:p>
        </p:txBody>
      </p:sp>
      <p:sp>
        <p:nvSpPr>
          <p:cNvPr id="8" name="Google Shape;11;p2">
            <a:extLst>
              <a:ext uri="{FF2B5EF4-FFF2-40B4-BE49-F238E27FC236}">
                <a16:creationId xmlns:a16="http://schemas.microsoft.com/office/drawing/2014/main" id="{D342E44D-739E-BC49-AFDC-1C5991F643A3}"/>
              </a:ext>
            </a:extLst>
          </p:cNvPr>
          <p:cNvSpPr/>
          <p:nvPr userDrawn="1"/>
        </p:nvSpPr>
        <p:spPr>
          <a:xfrm rot="5400000">
            <a:off x="-232053" y="531751"/>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3628D-7993-AE43-93AE-697F4837F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rot="10800000">
            <a:off x="-2" y="854096"/>
            <a:ext cx="9144001" cy="4289404"/>
          </a:xfrm>
          <a:prstGeom prst="rect">
            <a:avLst/>
          </a:prstGeom>
        </p:spPr>
      </p:pic>
      <p:sp>
        <p:nvSpPr>
          <p:cNvPr id="3" name="Slide Number Placeholder 2">
            <a:extLst>
              <a:ext uri="{FF2B5EF4-FFF2-40B4-BE49-F238E27FC236}">
                <a16:creationId xmlns:a16="http://schemas.microsoft.com/office/drawing/2014/main" id="{98FF1C62-B1D5-0749-AB39-0C010DEF2A53}"/>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8" name="Title 7">
            <a:extLst>
              <a:ext uri="{FF2B5EF4-FFF2-40B4-BE49-F238E27FC236}">
                <a16:creationId xmlns:a16="http://schemas.microsoft.com/office/drawing/2014/main" id="{6D26DED5-1604-9548-8E5E-241EB4E328D5}"/>
              </a:ext>
            </a:extLst>
          </p:cNvPr>
          <p:cNvSpPr>
            <a:spLocks noGrp="1"/>
          </p:cNvSpPr>
          <p:nvPr userDrawn="1"/>
        </p:nvSpPr>
        <p:spPr bwMode="auto">
          <a:xfrm>
            <a:off x="622610" y="345003"/>
            <a:ext cx="6034087" cy="744538"/>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9pPr>
          </a:lstStyle>
          <a:p>
            <a:endParaRPr lang="en-US" sz="6000" dirty="0">
              <a:solidFill>
                <a:schemeClr val="tx1"/>
              </a:solidFill>
              <a:latin typeface="Trebuchet MS" panose="020B0703020202090204" pitchFamily="34" charset="0"/>
            </a:endParaRPr>
          </a:p>
        </p:txBody>
      </p:sp>
      <p:sp>
        <p:nvSpPr>
          <p:cNvPr id="13" name="Google Shape;55;p7">
            <a:extLst>
              <a:ext uri="{FF2B5EF4-FFF2-40B4-BE49-F238E27FC236}">
                <a16:creationId xmlns:a16="http://schemas.microsoft.com/office/drawing/2014/main" id="{27D67B38-C85D-554B-A210-2ABA2F33C3B8}"/>
              </a:ext>
            </a:extLst>
          </p:cNvPr>
          <p:cNvSpPr txBox="1">
            <a:spLocks noGrp="1"/>
          </p:cNvSpPr>
          <p:nvPr>
            <p:ph type="title"/>
          </p:nvPr>
        </p:nvSpPr>
        <p:spPr>
          <a:xfrm>
            <a:off x="401626" y="307810"/>
            <a:ext cx="4551374" cy="744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400">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4" name="Google Shape;56;p7">
            <a:extLst>
              <a:ext uri="{FF2B5EF4-FFF2-40B4-BE49-F238E27FC236}">
                <a16:creationId xmlns:a16="http://schemas.microsoft.com/office/drawing/2014/main" id="{CE31D36D-454D-904F-A337-19F13B4BB8EB}"/>
              </a:ext>
            </a:extLst>
          </p:cNvPr>
          <p:cNvSpPr txBox="1">
            <a:spLocks noGrp="1"/>
          </p:cNvSpPr>
          <p:nvPr>
            <p:ph type="body" idx="1"/>
          </p:nvPr>
        </p:nvSpPr>
        <p:spPr>
          <a:xfrm>
            <a:off x="401627" y="1142983"/>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2000" b="1">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5" name="Picture Placeholder 5">
            <a:extLst>
              <a:ext uri="{FF2B5EF4-FFF2-40B4-BE49-F238E27FC236}">
                <a16:creationId xmlns:a16="http://schemas.microsoft.com/office/drawing/2014/main" id="{41F196C5-BDC1-8244-9B68-DD88F8E648A8}"/>
              </a:ext>
            </a:extLst>
          </p:cNvPr>
          <p:cNvSpPr>
            <a:spLocks noGrp="1"/>
          </p:cNvSpPr>
          <p:nvPr>
            <p:ph type="pic" sz="quarter" idx="11"/>
          </p:nvPr>
        </p:nvSpPr>
        <p:spPr>
          <a:xfrm>
            <a:off x="5029200" y="318120"/>
            <a:ext cx="3886200" cy="2787030"/>
          </a:xfrm>
        </p:spPr>
        <p:txBody>
          <a:bodyPr/>
          <a:lstStyle/>
          <a:p>
            <a:endParaRPr lang="en-US" dirty="0"/>
          </a:p>
        </p:txBody>
      </p:sp>
      <p:sp>
        <p:nvSpPr>
          <p:cNvPr id="16" name="Picture Placeholder 5">
            <a:extLst>
              <a:ext uri="{FF2B5EF4-FFF2-40B4-BE49-F238E27FC236}">
                <a16:creationId xmlns:a16="http://schemas.microsoft.com/office/drawing/2014/main" id="{33149C56-7101-1C44-BCA3-6084035B4600}"/>
              </a:ext>
            </a:extLst>
          </p:cNvPr>
          <p:cNvSpPr>
            <a:spLocks noGrp="1"/>
          </p:cNvSpPr>
          <p:nvPr>
            <p:ph type="pic" sz="quarter" idx="12"/>
          </p:nvPr>
        </p:nvSpPr>
        <p:spPr>
          <a:xfrm>
            <a:off x="5728673" y="3267858"/>
            <a:ext cx="3186727" cy="1767949"/>
          </a:xfrm>
        </p:spPr>
        <p:txBody>
          <a:bodyPr/>
          <a:lstStyle/>
          <a:p>
            <a:endParaRPr lang="en-US"/>
          </a:p>
        </p:txBody>
      </p:sp>
      <p:sp>
        <p:nvSpPr>
          <p:cNvPr id="17" name="Picture Placeholder 5">
            <a:extLst>
              <a:ext uri="{FF2B5EF4-FFF2-40B4-BE49-F238E27FC236}">
                <a16:creationId xmlns:a16="http://schemas.microsoft.com/office/drawing/2014/main" id="{5817CC13-6726-3949-8DB7-01A11FA888B3}"/>
              </a:ext>
            </a:extLst>
          </p:cNvPr>
          <p:cNvSpPr>
            <a:spLocks noGrp="1"/>
          </p:cNvSpPr>
          <p:nvPr>
            <p:ph type="pic" sz="quarter" idx="13"/>
          </p:nvPr>
        </p:nvSpPr>
        <p:spPr>
          <a:xfrm>
            <a:off x="2923029" y="3267858"/>
            <a:ext cx="2691344" cy="1767949"/>
          </a:xfrm>
        </p:spPr>
        <p:txBody>
          <a:bodyPr/>
          <a:lstStyle/>
          <a:p>
            <a:endParaRPr lang="en-US"/>
          </a:p>
        </p:txBody>
      </p:sp>
      <p:sp>
        <p:nvSpPr>
          <p:cNvPr id="22" name="Picture Placeholder 5">
            <a:extLst>
              <a:ext uri="{FF2B5EF4-FFF2-40B4-BE49-F238E27FC236}">
                <a16:creationId xmlns:a16="http://schemas.microsoft.com/office/drawing/2014/main" id="{929FAF5B-7375-B140-B66C-E131CF107C7B}"/>
              </a:ext>
            </a:extLst>
          </p:cNvPr>
          <p:cNvSpPr>
            <a:spLocks noGrp="1"/>
          </p:cNvSpPr>
          <p:nvPr>
            <p:ph type="pic" sz="quarter" idx="14"/>
          </p:nvPr>
        </p:nvSpPr>
        <p:spPr>
          <a:xfrm>
            <a:off x="165509" y="3267858"/>
            <a:ext cx="2648041" cy="1767949"/>
          </a:xfrm>
        </p:spPr>
        <p:txBody>
          <a:bodyPr/>
          <a:lstStyle/>
          <a:p>
            <a:endParaRPr lang="en-US"/>
          </a:p>
        </p:txBody>
      </p:sp>
      <p:sp>
        <p:nvSpPr>
          <p:cNvPr id="24" name="Google Shape;56;p7">
            <a:extLst>
              <a:ext uri="{FF2B5EF4-FFF2-40B4-BE49-F238E27FC236}">
                <a16:creationId xmlns:a16="http://schemas.microsoft.com/office/drawing/2014/main" id="{1FBCB367-B1B6-234B-9917-F1E89E64C0C5}"/>
              </a:ext>
            </a:extLst>
          </p:cNvPr>
          <p:cNvSpPr txBox="1">
            <a:spLocks noGrp="1"/>
          </p:cNvSpPr>
          <p:nvPr>
            <p:ph type="body" idx="15"/>
          </p:nvPr>
        </p:nvSpPr>
        <p:spPr>
          <a:xfrm>
            <a:off x="401626" y="1693529"/>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1800">
                <a:solidFill>
                  <a:schemeClr val="accent5"/>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extLst>
      <p:ext uri="{BB962C8B-B14F-4D97-AF65-F5344CB8AC3E}">
        <p14:creationId xmlns:p14="http://schemas.microsoft.com/office/powerpoint/2010/main" val="7667806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38188" y="517525"/>
            <a:ext cx="6034087" cy="744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dirty="0">
              <a:sym typeface="Arial" charset="0"/>
            </a:endParaRPr>
          </a:p>
        </p:txBody>
      </p:sp>
      <p:sp>
        <p:nvSpPr>
          <p:cNvPr id="1027" name="Google Shape;7;p1"/>
          <p:cNvSpPr txBox="1">
            <a:spLocks noGrp="1"/>
          </p:cNvSpPr>
          <p:nvPr>
            <p:ph type="body" idx="1"/>
          </p:nvPr>
        </p:nvSpPr>
        <p:spPr bwMode="auto">
          <a:xfrm>
            <a:off x="738188" y="1476375"/>
            <a:ext cx="6034087" cy="304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dirty="0">
              <a:sym typeface="Arial" charset="0"/>
            </a:endParaRPr>
          </a:p>
        </p:txBody>
      </p:sp>
      <p:sp>
        <p:nvSpPr>
          <p:cNvPr id="1028" name="Google Shape;8;p1"/>
          <p:cNvSpPr txBox="1">
            <a:spLocks noGrp="1"/>
          </p:cNvSpPr>
          <p:nvPr>
            <p:ph type="sldNum" idx="12"/>
          </p:nvPr>
        </p:nvSpPr>
        <p:spPr bwMode="auto">
          <a:xfrm>
            <a:off x="8480425" y="4749800"/>
            <a:ext cx="549275" cy="393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buClr>
                <a:srgbClr val="000000"/>
              </a:buClr>
              <a:buFont typeface="Arial" charset="0"/>
              <a:buNone/>
              <a:defRPr sz="1300">
                <a:solidFill>
                  <a:srgbClr val="FFFFFF"/>
                </a:solidFill>
                <a:latin typeface="Lato Light" charset="0"/>
                <a:ea typeface="Lato Light" charset="0"/>
                <a:cs typeface="Lato Light" charset="0"/>
                <a:sym typeface="Lato Light" charset="0"/>
              </a:defRPr>
            </a:lvl1pPr>
          </a:lstStyle>
          <a:p>
            <a:pPr>
              <a:defRPr/>
            </a:pPr>
            <a:fld id="{06A5C9CB-E1BC-D448-A930-E4C453A32F4A}" type="slidenum">
              <a:rPr lang="en-CA"/>
              <a:pPr>
                <a:defRPr/>
              </a:pPr>
              <a:t>‹#›</a:t>
            </a:fld>
            <a:endParaRPr lang="en-US"/>
          </a:p>
        </p:txBody>
      </p:sp>
    </p:spTree>
  </p:cSld>
  <p:clrMap bg1="lt1" tx1="dk1" bg2="dk2" tx2="lt2" accent1="accent1" accent2="accent2" accent3="accent3" accent4="accent4" accent5="accent5" accent6="accent6" hlink="hlink" folHlink="folHlink"/>
  <p:sldLayoutIdLst>
    <p:sldLayoutId id="2147483698" r:id="rId1"/>
    <p:sldLayoutId id="2147483696" r:id="rId2"/>
    <p:sldLayoutId id="2147483700" r:id="rId3"/>
    <p:sldLayoutId id="2147483709" r:id="rId4"/>
    <p:sldLayoutId id="2147483697" r:id="rId5"/>
    <p:sldLayoutId id="2147483704" r:id="rId6"/>
    <p:sldLayoutId id="2147483705" r:id="rId7"/>
    <p:sldLayoutId id="2147483703" r:id="rId8"/>
    <p:sldLayoutId id="2147483716" r:id="rId9"/>
    <p:sldLayoutId id="2147483717" r:id="rId10"/>
    <p:sldLayoutId id="2147483712" r:id="rId1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Trebuchet MS" panose="020B0703020202090204" pitchFamily="34" charset="0"/>
          <a:ea typeface="Trebuchet MS" panose="020B0703020202090204" pitchFamily="34" charset="0"/>
          <a:cs typeface="Arial" charset="0"/>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a:solidFill>
            <a:srgbClr val="000000"/>
          </a:solidFill>
          <a:latin typeface="Trebuchet MS" panose="020B0703020202090204" pitchFamily="34" charset="0"/>
          <a:ea typeface="Trebuchet MS" panose="020B0703020202090204" pitchFamily="34"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package" Target="../embeddings/Microsoft_Word_Document.docx"/><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hyperlink" Target="https://www.princeedwardisland.ca/en/information/health-pei/strength-progra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8899" y="2343150"/>
            <a:ext cx="3886200" cy="553015"/>
          </a:xfrm>
        </p:spPr>
        <p:txBody>
          <a:bodyPr/>
          <a:lstStyle/>
          <a:p>
            <a:pPr algn="ctr"/>
            <a:r>
              <a:rPr lang="en-US" sz="5400" dirty="0">
                <a:solidFill>
                  <a:schemeClr val="accent1"/>
                </a:solidFill>
                <a:latin typeface="Cambria" panose="02040503050406030204" pitchFamily="18" charset="0"/>
                <a:ea typeface="Cambria" panose="02040503050406030204" pitchFamily="18" charset="0"/>
                <a:cs typeface="Calibri" panose="020F0502020204030204" pitchFamily="34" charset="0"/>
              </a:rPr>
              <a:t>Strength</a:t>
            </a:r>
          </a:p>
        </p:txBody>
      </p:sp>
      <p:sp>
        <p:nvSpPr>
          <p:cNvPr id="6" name="Text Placeholder 5"/>
          <p:cNvSpPr>
            <a:spLocks noGrp="1"/>
          </p:cNvSpPr>
          <p:nvPr>
            <p:ph type="body" idx="1"/>
          </p:nvPr>
        </p:nvSpPr>
        <p:spPr>
          <a:xfrm>
            <a:off x="1481137" y="3257550"/>
            <a:ext cx="6181725" cy="553015"/>
          </a:xfrm>
        </p:spPr>
        <p:txBody>
          <a:bodyPr/>
          <a:lstStyle/>
          <a:p>
            <a:pPr algn="ctr"/>
            <a:r>
              <a:rPr lang="en-US" sz="2400" b="1" dirty="0">
                <a:latin typeface="Cambria" panose="02040503050406030204" pitchFamily="18" charset="0"/>
                <a:ea typeface="Cambria" panose="02040503050406030204" pitchFamily="18" charset="0"/>
              </a:rPr>
              <a:t>An Intensive Addiction and Mental Health </a:t>
            </a:r>
          </a:p>
          <a:p>
            <a:pPr algn="ctr"/>
            <a:r>
              <a:rPr lang="en-US" sz="2400" b="1" dirty="0">
                <a:latin typeface="Cambria" panose="02040503050406030204" pitchFamily="18" charset="0"/>
                <a:ea typeface="Cambria" panose="02040503050406030204" pitchFamily="18" charset="0"/>
              </a:rPr>
              <a:t>Program for Youth</a:t>
            </a:r>
          </a:p>
        </p:txBody>
      </p:sp>
      <p:sp>
        <p:nvSpPr>
          <p:cNvPr id="4" name="Slide Number Placeholder 3"/>
          <p:cNvSpPr>
            <a:spLocks noGrp="1"/>
          </p:cNvSpPr>
          <p:nvPr>
            <p:ph type="sldNum" idx="4294967295"/>
          </p:nvPr>
        </p:nvSpPr>
        <p:spPr>
          <a:xfrm>
            <a:off x="8594725" y="4749800"/>
            <a:ext cx="549275" cy="393700"/>
          </a:xfrm>
        </p:spPr>
        <p:txBody>
          <a:bodyPr/>
          <a:lstStyle/>
          <a:p>
            <a:pPr>
              <a:defRPr/>
            </a:pPr>
            <a:fld id="{27C35ED4-42FA-DD43-92BC-30F334D92343}" type="slidenum">
              <a:rPr lang="en-CA" smtClean="0"/>
              <a:pPr>
                <a:defRPr/>
              </a:pPr>
              <a:t>1</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txBox="1">
            <a:spLocks noGrp="1"/>
          </p:cNvSpPr>
          <p:nvPr>
            <p:ph type="title"/>
          </p:nvPr>
        </p:nvSpPr>
        <p:spPr>
          <a:xfrm>
            <a:off x="762000" y="590550"/>
            <a:ext cx="2057400" cy="544568"/>
          </a:xfrm>
        </p:spPr>
        <p:txBody>
          <a:bodyPr/>
          <a:lstStyle/>
          <a:p>
            <a:pPr algn="ctr"/>
            <a:r>
              <a:rPr lang="en-US" sz="2400" u="sng" dirty="0">
                <a:solidFill>
                  <a:schemeClr val="accent1"/>
                </a:solidFill>
                <a:latin typeface="Cambria" panose="02040503050406030204" pitchFamily="18" charset="0"/>
                <a:ea typeface="Cambria" panose="02040503050406030204" pitchFamily="18" charset="0"/>
                <a:cs typeface="Calibri" panose="020F0502020204030204" pitchFamily="34" charset="0"/>
                <a:sym typeface="Lato Black" charset="0"/>
              </a:rPr>
              <a:t>What we are:</a:t>
            </a:r>
          </a:p>
        </p:txBody>
      </p:sp>
      <p:sp>
        <p:nvSpPr>
          <p:cNvPr id="20484" name="Text Placeholder 1"/>
          <p:cNvSpPr txBox="1">
            <a:spLocks noGrp="1"/>
          </p:cNvSpPr>
          <p:nvPr>
            <p:ph type="body" idx="1"/>
          </p:nvPr>
        </p:nvSpPr>
        <p:spPr>
          <a:xfrm>
            <a:off x="457200" y="1223433"/>
            <a:ext cx="7086600" cy="3352800"/>
          </a:xfrm>
        </p:spPr>
        <p:txBody>
          <a:bodyPr/>
          <a:lstStyle/>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A program that has been designed to support youth (aged 15-24) who are experiencing substance misuse, substance abuse disorder and co-occurring mental health issues. We can also provide services and support to family members. </a:t>
            </a:r>
          </a:p>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We are the only co-occurring disorder treatment program on PEI.</a:t>
            </a:r>
          </a:p>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We provide treatment using best practice in group and individual settings. </a:t>
            </a:r>
          </a:p>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We are a voluntary and intensive treatment program. Clients should ideally be in preparation stage of recovery when arriving. This will encourage optimal success of their individualized recovery program and reduce risk of setbacks.</a:t>
            </a:r>
          </a:p>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Our fundamental program is 12 weeks long, but clients can stay up to 16 weeks if it is deemed to be beneficial by our clinical team and a part of their treatment plan.  </a:t>
            </a:r>
          </a:p>
          <a:p>
            <a:pPr marL="400050" indent="-285750">
              <a:buClr>
                <a:schemeClr val="accent1"/>
              </a:buClr>
              <a:buFont typeface="Arial" panose="020B0604020202020204" pitchFamily="34" charset="0"/>
              <a:buChar char="•"/>
            </a:pPr>
            <a:r>
              <a:rPr lang="en-US" sz="1400" dirty="0">
                <a:latin typeface="Cambria" panose="02040503050406030204" pitchFamily="18" charset="0"/>
                <a:ea typeface="Cambria" panose="02040503050406030204" pitchFamily="18" charset="0"/>
                <a:cs typeface="Calibri" panose="020F0502020204030204" pitchFamily="34" charset="0"/>
              </a:rPr>
              <a:t>We are a multi-disciplinary team with an Occupational Therapist, Registered Nurses, a Mental Health Therapist, an Educator, Youth Addiction Counselors, a Youth and Family Counselor, and many Youth Workers.</a:t>
            </a:r>
          </a:p>
          <a:p>
            <a:endParaRPr lang="en-US" sz="1400" dirty="0">
              <a:latin typeface="Cambria" panose="02040503050406030204" pitchFamily="18" charset="0"/>
              <a:ea typeface="Cambria" panose="02040503050406030204" pitchFamily="18" charset="0"/>
            </a:endParaRPr>
          </a:p>
          <a:p>
            <a:endParaRPr lang="en-US" sz="2400" dirty="0">
              <a:sym typeface="Lato Light" charset="0"/>
            </a:endParaRPr>
          </a:p>
        </p:txBody>
      </p:sp>
      <p:sp>
        <p:nvSpPr>
          <p:cNvPr id="20482" name="Slide Number Placeholder 3"/>
          <p:cNvSpPr>
            <a:spLocks noGrp="1"/>
          </p:cNvSpPr>
          <p:nvPr>
            <p:ph type="sldNum" sz="quarter" idx="10"/>
          </p:nvPr>
        </p:nvSpPr>
        <p:spPr/>
        <p:txBody>
          <a:bodyPr/>
          <a:lstStyle/>
          <a:p>
            <a:fld id="{9373A7D5-46B8-1045-B202-ADADE0DD6AE7}" type="slidenum">
              <a:rPr lang="en-CA" smtClean="0"/>
              <a:pPr/>
              <a:t>2</a:t>
            </a:fld>
            <a:endParaRPr lang="en-CA"/>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A7AE-05F1-445E-9C3F-1286CCD07BC8}"/>
              </a:ext>
            </a:extLst>
          </p:cNvPr>
          <p:cNvSpPr>
            <a:spLocks noGrp="1"/>
          </p:cNvSpPr>
          <p:nvPr>
            <p:ph type="title"/>
          </p:nvPr>
        </p:nvSpPr>
        <p:spPr>
          <a:xfrm>
            <a:off x="762000" y="595458"/>
            <a:ext cx="5943600" cy="744300"/>
          </a:xfrm>
        </p:spPr>
        <p:txBody>
          <a:bodyPr/>
          <a:lstStyle/>
          <a:p>
            <a:pPr algn="ctr"/>
            <a:r>
              <a:rPr lang="en-US" sz="2400" u="sng" dirty="0">
                <a:solidFill>
                  <a:schemeClr val="accent1"/>
                </a:solidFill>
                <a:latin typeface="Cambria" panose="02040503050406030204" pitchFamily="18" charset="0"/>
                <a:ea typeface="Cambria" panose="02040503050406030204" pitchFamily="18" charset="0"/>
                <a:cs typeface="Calibri" panose="020F0502020204030204" pitchFamily="34" charset="0"/>
              </a:rPr>
              <a:t>What we are not able to accommodate:</a:t>
            </a:r>
            <a:endParaRPr lang="en-US" sz="2400" u="sng" dirty="0">
              <a:latin typeface="Cambria" panose="02040503050406030204" pitchFamily="18" charset="0"/>
              <a:ea typeface="Cambria" panose="02040503050406030204" pitchFamily="18" charset="0"/>
              <a:cs typeface="Calibri" panose="020F0502020204030204" pitchFamily="34" charset="0"/>
            </a:endParaRPr>
          </a:p>
        </p:txBody>
      </p:sp>
      <p:sp>
        <p:nvSpPr>
          <p:cNvPr id="3" name="Text Placeholder 2">
            <a:extLst>
              <a:ext uri="{FF2B5EF4-FFF2-40B4-BE49-F238E27FC236}">
                <a16:creationId xmlns:a16="http://schemas.microsoft.com/office/drawing/2014/main" id="{EDEB3D1C-5094-45BF-B319-D3627FE4B13F}"/>
              </a:ext>
            </a:extLst>
          </p:cNvPr>
          <p:cNvSpPr>
            <a:spLocks noGrp="1"/>
          </p:cNvSpPr>
          <p:nvPr>
            <p:ph type="body" idx="1"/>
          </p:nvPr>
        </p:nvSpPr>
        <p:spPr>
          <a:xfrm>
            <a:off x="762000" y="1428750"/>
            <a:ext cx="5662950" cy="1981200"/>
          </a:xfrm>
        </p:spPr>
        <p:txBody>
          <a:bodyPr/>
          <a:lstStyle/>
          <a:p>
            <a:pPr marL="419100" indent="-342900">
              <a:buClr>
                <a:schemeClr val="accent1"/>
              </a:buClr>
              <a:buFont typeface="Arial" panose="020B0604020202020204" pitchFamily="34" charset="0"/>
              <a:buChar char="•"/>
            </a:pPr>
            <a:r>
              <a:rPr lang="en-US" sz="2000" dirty="0">
                <a:solidFill>
                  <a:schemeClr val="accent1"/>
                </a:solidFill>
                <a:latin typeface="Cambria" panose="02040503050406030204" pitchFamily="18" charset="0"/>
                <a:ea typeface="Cambria" panose="02040503050406030204" pitchFamily="18" charset="0"/>
                <a:cs typeface="Calibri" panose="020F0502020204030204" pitchFamily="34" charset="0"/>
              </a:rPr>
              <a:t>Shelter services</a:t>
            </a:r>
          </a:p>
          <a:p>
            <a:pPr marL="419100" indent="-342900">
              <a:buClr>
                <a:schemeClr val="accent1"/>
              </a:buClr>
              <a:buFont typeface="Arial" panose="020B0604020202020204" pitchFamily="34" charset="0"/>
              <a:buChar char="•"/>
            </a:pPr>
            <a:r>
              <a:rPr lang="en-US" sz="2000" dirty="0">
                <a:solidFill>
                  <a:schemeClr val="accent1"/>
                </a:solidFill>
                <a:latin typeface="Cambria" panose="02040503050406030204" pitchFamily="18" charset="0"/>
                <a:ea typeface="Cambria" panose="02040503050406030204" pitchFamily="18" charset="0"/>
                <a:cs typeface="Calibri" panose="020F0502020204030204" pitchFamily="34" charset="0"/>
              </a:rPr>
              <a:t>Transitional housing</a:t>
            </a:r>
          </a:p>
          <a:p>
            <a:pPr marL="419100" indent="-342900">
              <a:buClr>
                <a:schemeClr val="accent1"/>
              </a:buClr>
              <a:buFont typeface="Arial" panose="020B0604020202020204" pitchFamily="34" charset="0"/>
              <a:buChar char="•"/>
            </a:pPr>
            <a:r>
              <a:rPr lang="en-US" sz="2000" dirty="0">
                <a:solidFill>
                  <a:schemeClr val="accent1"/>
                </a:solidFill>
                <a:latin typeface="Cambria" panose="02040503050406030204" pitchFamily="18" charset="0"/>
                <a:ea typeface="Cambria" panose="02040503050406030204" pitchFamily="18" charset="0"/>
                <a:cs typeface="Calibri" panose="020F0502020204030204" pitchFamily="34" charset="0"/>
              </a:rPr>
              <a:t>Medical detox</a:t>
            </a:r>
          </a:p>
          <a:p>
            <a:pPr marL="419100" indent="-342900">
              <a:buClr>
                <a:schemeClr val="accent1"/>
              </a:buClr>
              <a:buFont typeface="Arial" panose="020B0604020202020204" pitchFamily="34" charset="0"/>
              <a:buChar char="•"/>
            </a:pPr>
            <a:r>
              <a:rPr lang="en-US" sz="2000" dirty="0">
                <a:solidFill>
                  <a:schemeClr val="accent1"/>
                </a:solidFill>
                <a:latin typeface="Cambria" panose="02040503050406030204" pitchFamily="18" charset="0"/>
                <a:ea typeface="Cambria" panose="02040503050406030204" pitchFamily="18" charset="0"/>
                <a:cs typeface="Calibri" panose="020F0502020204030204" pitchFamily="34" charset="0"/>
              </a:rPr>
              <a:t>Involuntary admissions</a:t>
            </a:r>
          </a:p>
          <a:p>
            <a:pPr marL="419100" indent="-342900">
              <a:buClr>
                <a:schemeClr val="accent1"/>
              </a:buClr>
              <a:buFont typeface="Arial" panose="020B0604020202020204" pitchFamily="34" charset="0"/>
              <a:buChar char="•"/>
            </a:pPr>
            <a:r>
              <a:rPr lang="en-US" sz="2000" dirty="0">
                <a:solidFill>
                  <a:schemeClr val="accent1"/>
                </a:solidFill>
                <a:latin typeface="Cambria" panose="02040503050406030204" pitchFamily="18" charset="0"/>
                <a:ea typeface="Cambria" panose="02040503050406030204" pitchFamily="18" charset="0"/>
                <a:cs typeface="Calibri" panose="020F0502020204030204" pitchFamily="34" charset="0"/>
              </a:rPr>
              <a:t>Self-Referrals</a:t>
            </a:r>
          </a:p>
          <a:p>
            <a:endParaRPr lang="en-US" sz="2000" dirty="0">
              <a:solidFill>
                <a:schemeClr val="accent1"/>
              </a:solidFill>
              <a:latin typeface="Cambria" panose="02040503050406030204" pitchFamily="18" charset="0"/>
              <a:ea typeface="Cambria" panose="02040503050406030204" pitchFamily="18" charset="0"/>
            </a:endParaRPr>
          </a:p>
          <a:p>
            <a:endParaRPr lang="en-US" sz="2000" dirty="0">
              <a:solidFill>
                <a:schemeClr val="accent1"/>
              </a:solidFill>
              <a:latin typeface="Cambria" panose="02040503050406030204" pitchFamily="18" charset="0"/>
              <a:ea typeface="Cambria" panose="02040503050406030204" pitchFamily="18" charset="0"/>
            </a:endParaRPr>
          </a:p>
          <a:p>
            <a:endParaRPr lang="en-US" dirty="0">
              <a:solidFill>
                <a:schemeClr val="accent1"/>
              </a:solidFill>
              <a:latin typeface="Cambria" panose="02040503050406030204" pitchFamily="18" charset="0"/>
              <a:ea typeface="Cambria" panose="02040503050406030204" pitchFamily="18" charset="0"/>
            </a:endParaRPr>
          </a:p>
          <a:p>
            <a:endParaRPr lang="en-US" dirty="0">
              <a:solidFill>
                <a:schemeClr val="accent1"/>
              </a:solidFill>
              <a:latin typeface="Cambria" panose="02040503050406030204" pitchFamily="18" charset="0"/>
              <a:ea typeface="Cambria" panose="02040503050406030204" pitchFamily="18" charset="0"/>
            </a:endParaRPr>
          </a:p>
          <a:p>
            <a:endParaRPr lang="en-US" dirty="0"/>
          </a:p>
        </p:txBody>
      </p:sp>
      <p:sp>
        <p:nvSpPr>
          <p:cNvPr id="4" name="Slide Number Placeholder 3">
            <a:extLst>
              <a:ext uri="{FF2B5EF4-FFF2-40B4-BE49-F238E27FC236}">
                <a16:creationId xmlns:a16="http://schemas.microsoft.com/office/drawing/2014/main" id="{518F36FB-438A-415A-B60C-6878311B9446}"/>
              </a:ext>
            </a:extLst>
          </p:cNvPr>
          <p:cNvSpPr>
            <a:spLocks noGrp="1"/>
          </p:cNvSpPr>
          <p:nvPr>
            <p:ph type="sldNum" idx="10"/>
          </p:nvPr>
        </p:nvSpPr>
        <p:spPr/>
        <p:txBody>
          <a:bodyPr/>
          <a:lstStyle/>
          <a:p>
            <a:pPr>
              <a:defRPr/>
            </a:pPr>
            <a:fld id="{27C35ED4-42FA-DD43-92BC-30F334D92343}" type="slidenum">
              <a:rPr lang="en-CA" smtClean="0"/>
              <a:pPr>
                <a:defRPr/>
              </a:pPr>
              <a:t>3</a:t>
            </a:fld>
            <a:endParaRPr lang="en-US"/>
          </a:p>
        </p:txBody>
      </p:sp>
    </p:spTree>
    <p:extLst>
      <p:ext uri="{BB962C8B-B14F-4D97-AF65-F5344CB8AC3E}">
        <p14:creationId xmlns:p14="http://schemas.microsoft.com/office/powerpoint/2010/main" val="22134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838200" y="517525"/>
            <a:ext cx="7010400" cy="744300"/>
          </a:xfrm>
        </p:spPr>
        <p:txBody>
          <a:bodyPr/>
          <a:lstStyle/>
          <a:p>
            <a:r>
              <a:rPr lang="en-US" sz="2400" u="sng" dirty="0">
                <a:solidFill>
                  <a:schemeClr val="accent1"/>
                </a:solidFill>
                <a:latin typeface="Cambria" panose="02040503050406030204" pitchFamily="18" charset="0"/>
                <a:ea typeface="Cambria" panose="02040503050406030204" pitchFamily="18" charset="0"/>
                <a:cs typeface="Calibri" panose="020F0502020204030204" pitchFamily="34" charset="0"/>
              </a:rPr>
              <a:t>Referral Process</a:t>
            </a:r>
            <a:r>
              <a:rPr lang="en-US" sz="2400" dirty="0">
                <a:solidFill>
                  <a:schemeClr val="accent1"/>
                </a:solidFill>
                <a:latin typeface="Cambria" panose="02040503050406030204" pitchFamily="18" charset="0"/>
                <a:ea typeface="Cambria" panose="02040503050406030204" pitchFamily="18" charset="0"/>
                <a:cs typeface="Calibri" panose="020F0502020204030204" pitchFamily="34" charset="0"/>
              </a:rPr>
              <a:t>:</a:t>
            </a:r>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4</a:t>
            </a:fld>
            <a:endParaRPr lang="en-US"/>
          </a:p>
        </p:txBody>
      </p:sp>
      <p:sp>
        <p:nvSpPr>
          <p:cNvPr id="7" name="Text Placeholder 6">
            <a:extLst>
              <a:ext uri="{FF2B5EF4-FFF2-40B4-BE49-F238E27FC236}">
                <a16:creationId xmlns:a16="http://schemas.microsoft.com/office/drawing/2014/main" id="{955946C6-3203-41E4-9FEB-F23CB6E09387}"/>
              </a:ext>
            </a:extLst>
          </p:cNvPr>
          <p:cNvSpPr>
            <a:spLocks noGrp="1"/>
          </p:cNvSpPr>
          <p:nvPr>
            <p:ph type="body" idx="1"/>
          </p:nvPr>
        </p:nvSpPr>
        <p:spPr>
          <a:xfrm>
            <a:off x="838200" y="1200149"/>
            <a:ext cx="6934200" cy="3657601"/>
          </a:xfrm>
        </p:spPr>
        <p:txBody>
          <a:bodyPr/>
          <a:lstStyle/>
          <a:p>
            <a:pPr marL="400050" indent="-285750">
              <a:buClr>
                <a:schemeClr val="accent1"/>
              </a:buClr>
              <a:buFont typeface="Arial" panose="020B0604020202020204" pitchFamily="34" charset="0"/>
              <a:buChar char="•"/>
            </a:pPr>
            <a:r>
              <a:rPr lang="en-US" sz="1600" dirty="0">
                <a:latin typeface="Calibri" panose="020F0502020204030204" pitchFamily="34" charset="0"/>
                <a:cs typeface="Calibri" panose="020F0502020204030204" pitchFamily="34" charset="0"/>
              </a:rPr>
              <a:t>A referral form must be completed by a professional including, but not limited to; Canadian Mental Health Association staff; Health PEI addiction counselors; Inpatient and Outpatient Withdrawal Management RN’s; ER crisis response teams; Student well-being teams; Community social workers; Justice staff. We ask the  professional to provide explain the program and provide the potential client with a client handbook and review with them if necessary. Fax the referral to (902) 432-2619.</a:t>
            </a:r>
          </a:p>
          <a:p>
            <a:pPr marL="400050" indent="-285750">
              <a:buClr>
                <a:schemeClr val="accent1"/>
              </a:buClr>
              <a:buFont typeface="Arial" panose="020B0604020202020204" pitchFamily="34" charset="0"/>
              <a:buChar char="•"/>
            </a:pPr>
            <a:r>
              <a:rPr lang="en-US" sz="1600" dirty="0">
                <a:latin typeface="Calibri" panose="020F0502020204030204" pitchFamily="34" charset="0"/>
                <a:cs typeface="Calibri" panose="020F0502020204030204" pitchFamily="34" charset="0"/>
              </a:rPr>
              <a:t>After receiving the referral, we will confirm receipt with the referral source  and the potential client will be contacted directly by our team to schedule an assessment. Assessments are preferably done in person, but we can accommodate online or telephone assessments.</a:t>
            </a:r>
          </a:p>
          <a:p>
            <a:pPr marL="400050" indent="-285750">
              <a:buClr>
                <a:schemeClr val="accent1"/>
              </a:buClr>
              <a:buFont typeface="Arial" panose="020B0604020202020204" pitchFamily="34" charset="0"/>
              <a:buChar char="•"/>
            </a:pPr>
            <a:r>
              <a:rPr lang="en-US" sz="1600" dirty="0">
                <a:latin typeface="Calibri" panose="020F0502020204030204" pitchFamily="34" charset="0"/>
                <a:cs typeface="Calibri" panose="020F0502020204030204" pitchFamily="34" charset="0"/>
              </a:rPr>
              <a:t>The assessment will be reviewed by our team. If client is currently in  preparation stage, they will be contacted by our team to arrange an intake date. If not, we will work with referral source to assist to identify most suitable intervention. </a:t>
            </a:r>
          </a:p>
          <a:p>
            <a:pPr marL="4000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4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1A73-DC10-4DA5-88D1-5C5B5037F2E4}"/>
              </a:ext>
            </a:extLst>
          </p:cNvPr>
          <p:cNvSpPr>
            <a:spLocks noGrp="1"/>
          </p:cNvSpPr>
          <p:nvPr>
            <p:ph type="title"/>
          </p:nvPr>
        </p:nvSpPr>
        <p:spPr>
          <a:xfrm>
            <a:off x="762000" y="505281"/>
            <a:ext cx="6034500" cy="744300"/>
          </a:xfrm>
        </p:spPr>
        <p:txBody>
          <a:bodyPr/>
          <a:lstStyle/>
          <a:p>
            <a:r>
              <a:rPr lang="en-US" sz="2400" u="sng" dirty="0">
                <a:solidFill>
                  <a:schemeClr val="accent1"/>
                </a:solidFill>
                <a:latin typeface="Cambria" panose="02040503050406030204" pitchFamily="18" charset="0"/>
                <a:ea typeface="Cambria" panose="02040503050406030204" pitchFamily="18" charset="0"/>
                <a:cs typeface="Calibri" panose="020F0502020204030204" pitchFamily="34" charset="0"/>
              </a:rPr>
              <a:t>Documents needed to complete a referral</a:t>
            </a:r>
            <a:r>
              <a:rPr lang="en-US" sz="2400" dirty="0">
                <a:solidFill>
                  <a:schemeClr val="accent1"/>
                </a:solidFill>
                <a:latin typeface="Cambria" panose="02040503050406030204" pitchFamily="18" charset="0"/>
                <a:ea typeface="Cambria" panose="02040503050406030204" pitchFamily="18" charset="0"/>
                <a:cs typeface="Calibri" panose="020F0502020204030204" pitchFamily="34" charset="0"/>
              </a:rPr>
              <a:t>:</a:t>
            </a:r>
            <a:endParaRPr lang="en-US" sz="2400" u="sng" dirty="0">
              <a:solidFill>
                <a:schemeClr val="accent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80C3C8C-00CA-4C30-991E-331504E6C419}"/>
              </a:ext>
            </a:extLst>
          </p:cNvPr>
          <p:cNvSpPr>
            <a:spLocks noGrp="1"/>
          </p:cNvSpPr>
          <p:nvPr>
            <p:ph type="body" idx="2"/>
          </p:nvPr>
        </p:nvSpPr>
        <p:spPr>
          <a:xfrm>
            <a:off x="685800" y="1123950"/>
            <a:ext cx="7162800" cy="3319957"/>
          </a:xfrm>
        </p:spPr>
        <p:txBody>
          <a:bodyPr/>
          <a:lstStyle/>
          <a:p>
            <a:pPr marL="400050" indent="-285750">
              <a:lnSpc>
                <a:spcPct val="200000"/>
              </a:lnSpc>
              <a:buClr>
                <a:schemeClr val="accent1"/>
              </a:buClr>
              <a:buFont typeface="Arial" panose="020B0604020202020204" pitchFamily="34" charset="0"/>
              <a:buChar char="•"/>
            </a:pPr>
            <a:r>
              <a:rPr lang="en-US" sz="1800" dirty="0">
                <a:latin typeface="Cambria" panose="02040503050406030204" pitchFamily="18" charset="0"/>
                <a:ea typeface="Cambria" panose="02040503050406030204" pitchFamily="18" charset="0"/>
                <a:cs typeface="Calibri" panose="020F0502020204030204" pitchFamily="34" charset="0"/>
              </a:rPr>
              <a:t>Referral Form – </a:t>
            </a:r>
          </a:p>
          <a:p>
            <a:pPr marL="400050" indent="-285750">
              <a:lnSpc>
                <a:spcPct val="200000"/>
              </a:lnSpc>
              <a:buClr>
                <a:schemeClr val="accent1"/>
              </a:buClr>
              <a:buFont typeface="Arial" panose="020B0604020202020204" pitchFamily="34" charset="0"/>
              <a:buChar char="•"/>
            </a:pPr>
            <a:r>
              <a:rPr lang="en-US" sz="1800" dirty="0">
                <a:latin typeface="Cambria" panose="02040503050406030204" pitchFamily="18" charset="0"/>
                <a:ea typeface="Cambria" panose="02040503050406030204" pitchFamily="18" charset="0"/>
                <a:cs typeface="Calibri" panose="020F0502020204030204" pitchFamily="34" charset="0"/>
              </a:rPr>
              <a:t>Client Questionnaires to be submitted with referral –  </a:t>
            </a:r>
          </a:p>
          <a:p>
            <a:pPr marL="400050" indent="-285750">
              <a:lnSpc>
                <a:spcPct val="200000"/>
              </a:lnSpc>
              <a:buClr>
                <a:schemeClr val="accent1"/>
              </a:buClr>
              <a:buFont typeface="Arial" panose="020B0604020202020204" pitchFamily="34" charset="0"/>
              <a:buChar char="•"/>
            </a:pPr>
            <a:r>
              <a:rPr lang="en-US" sz="1800" dirty="0">
                <a:latin typeface="Cambria" panose="02040503050406030204" pitchFamily="18" charset="0"/>
                <a:ea typeface="Cambria" panose="02040503050406030204" pitchFamily="18" charset="0"/>
                <a:cs typeface="Calibri" panose="020F0502020204030204" pitchFamily="34" charset="0"/>
              </a:rPr>
              <a:t>Client Handbook – </a:t>
            </a:r>
          </a:p>
          <a:p>
            <a:pPr marL="400050" indent="-285750">
              <a:lnSpc>
                <a:spcPct val="200000"/>
              </a:lnSpc>
              <a:buClr>
                <a:schemeClr val="accent1"/>
              </a:buClr>
              <a:buFont typeface="Arial" panose="020B0604020202020204" pitchFamily="34" charset="0"/>
              <a:buChar char="•"/>
            </a:pPr>
            <a:r>
              <a:rPr lang="en-US" sz="1800" dirty="0">
                <a:latin typeface="Cambria" panose="02040503050406030204" pitchFamily="18" charset="0"/>
                <a:ea typeface="Cambria" panose="02040503050406030204" pitchFamily="18" charset="0"/>
                <a:cs typeface="Calibri" panose="020F0502020204030204" pitchFamily="34" charset="0"/>
              </a:rPr>
              <a:t>Handbook Highlights –</a:t>
            </a:r>
          </a:p>
          <a:p>
            <a:pPr marL="400050" indent="-285750">
              <a:lnSpc>
                <a:spcPct val="200000"/>
              </a:lnSpc>
              <a:buClr>
                <a:schemeClr val="accent1"/>
              </a:buClr>
              <a:buFont typeface="Arial" panose="020B0604020202020204" pitchFamily="34" charset="0"/>
              <a:buChar char="•"/>
            </a:pPr>
            <a:r>
              <a:rPr lang="en-US" sz="1800" dirty="0">
                <a:latin typeface="Cambria" panose="02040503050406030204" pitchFamily="18" charset="0"/>
                <a:ea typeface="Cambria" panose="02040503050406030204" pitchFamily="18" charset="0"/>
                <a:cs typeface="Calibri" panose="020F0502020204030204" pitchFamily="34" charset="0"/>
              </a:rPr>
              <a:t>Weekday Schedule –</a:t>
            </a:r>
            <a:r>
              <a:rPr lang="en-US" sz="1800" dirty="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C78D93E7-021C-4E00-B7F1-0AE0E396A019}"/>
              </a:ext>
            </a:extLst>
          </p:cNvPr>
          <p:cNvSpPr>
            <a:spLocks noGrp="1"/>
          </p:cNvSpPr>
          <p:nvPr>
            <p:ph type="sldNum" idx="10"/>
          </p:nvPr>
        </p:nvSpPr>
        <p:spPr/>
        <p:txBody>
          <a:bodyPr/>
          <a:lstStyle/>
          <a:p>
            <a:pPr>
              <a:defRPr/>
            </a:pPr>
            <a:fld id="{D3AA3296-10EC-D640-8F4E-95E869EA9EEA}" type="slidenum">
              <a:rPr lang="en-CA" smtClean="0"/>
              <a:pPr>
                <a:defRPr/>
              </a:pPr>
              <a:t>5</a:t>
            </a:fld>
            <a:endParaRPr lang="en-US"/>
          </a:p>
        </p:txBody>
      </p:sp>
      <p:graphicFrame>
        <p:nvGraphicFramePr>
          <p:cNvPr id="6" name="Object 5">
            <a:extLst>
              <a:ext uri="{FF2B5EF4-FFF2-40B4-BE49-F238E27FC236}">
                <a16:creationId xmlns:a16="http://schemas.microsoft.com/office/drawing/2014/main" id="{DCD57020-44C3-47A7-9293-10BBA714E98E}"/>
              </a:ext>
            </a:extLst>
          </p:cNvPr>
          <p:cNvGraphicFramePr>
            <a:graphicFrameLocks noChangeAspect="1"/>
          </p:cNvGraphicFramePr>
          <p:nvPr>
            <p:extLst>
              <p:ext uri="{D42A27DB-BD31-4B8C-83A1-F6EECF244321}">
                <p14:modId xmlns:p14="http://schemas.microsoft.com/office/powerpoint/2010/main" val="4294476413"/>
              </p:ext>
            </p:extLst>
          </p:nvPr>
        </p:nvGraphicFramePr>
        <p:xfrm>
          <a:off x="2512613" y="1339673"/>
          <a:ext cx="786361" cy="640080"/>
        </p:xfrm>
        <a:graphic>
          <a:graphicData uri="http://schemas.openxmlformats.org/presentationml/2006/ole">
            <mc:AlternateContent xmlns:mc="http://schemas.openxmlformats.org/markup-compatibility/2006">
              <mc:Choice xmlns:v="urn:schemas-microsoft-com:vml" Requires="v">
                <p:oleObj spid="_x0000_s1140" name="Document" showAsIcon="1" r:id="rId3" imgW="914400" imgH="771480" progId="Word.Document.12">
                  <p:embed/>
                </p:oleObj>
              </mc:Choice>
              <mc:Fallback>
                <p:oleObj name="Document" showAsIcon="1" r:id="rId3" imgW="914400" imgH="771480" progId="Word.Document.12">
                  <p:embed/>
                  <p:pic>
                    <p:nvPicPr>
                      <p:cNvPr id="6" name="Object 5">
                        <a:extLst>
                          <a:ext uri="{FF2B5EF4-FFF2-40B4-BE49-F238E27FC236}">
                            <a16:creationId xmlns:a16="http://schemas.microsoft.com/office/drawing/2014/main" id="{DCD57020-44C3-47A7-9293-10BBA714E98E}"/>
                          </a:ext>
                        </a:extLst>
                      </p:cNvPr>
                      <p:cNvPicPr/>
                      <p:nvPr/>
                    </p:nvPicPr>
                    <p:blipFill>
                      <a:blip r:embed="rId4"/>
                      <a:stretch>
                        <a:fillRect/>
                      </a:stretch>
                    </p:blipFill>
                    <p:spPr>
                      <a:xfrm>
                        <a:off x="2512613" y="1339673"/>
                        <a:ext cx="786361" cy="64008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B7118CE-960E-4DFF-B48D-9648626EFD10}"/>
              </a:ext>
            </a:extLst>
          </p:cNvPr>
          <p:cNvGraphicFramePr>
            <a:graphicFrameLocks noChangeAspect="1"/>
          </p:cNvGraphicFramePr>
          <p:nvPr>
            <p:extLst>
              <p:ext uri="{D42A27DB-BD31-4B8C-83A1-F6EECF244321}">
                <p14:modId xmlns:p14="http://schemas.microsoft.com/office/powerpoint/2010/main" val="348819048"/>
              </p:ext>
            </p:extLst>
          </p:nvPr>
        </p:nvGraphicFramePr>
        <p:xfrm>
          <a:off x="6215866" y="1943774"/>
          <a:ext cx="758613" cy="640080"/>
        </p:xfrm>
        <a:graphic>
          <a:graphicData uri="http://schemas.openxmlformats.org/presentationml/2006/ole">
            <mc:AlternateContent xmlns:mc="http://schemas.openxmlformats.org/markup-compatibility/2006">
              <mc:Choice xmlns:v="urn:schemas-microsoft-com:vml" Requires="v">
                <p:oleObj spid="_x0000_s1141" name="Document" showAsIcon="1" r:id="rId5" imgW="914400" imgH="771480" progId="Word.Document.12">
                  <p:embed/>
                </p:oleObj>
              </mc:Choice>
              <mc:Fallback>
                <p:oleObj name="Document" showAsIcon="1" r:id="rId5" imgW="914400" imgH="771480" progId="Word.Document.12">
                  <p:embed/>
                  <p:pic>
                    <p:nvPicPr>
                      <p:cNvPr id="7" name="Object 6">
                        <a:extLst>
                          <a:ext uri="{FF2B5EF4-FFF2-40B4-BE49-F238E27FC236}">
                            <a16:creationId xmlns:a16="http://schemas.microsoft.com/office/drawing/2014/main" id="{5B7118CE-960E-4DFF-B48D-9648626EFD10}"/>
                          </a:ext>
                        </a:extLst>
                      </p:cNvPr>
                      <p:cNvPicPr/>
                      <p:nvPr/>
                    </p:nvPicPr>
                    <p:blipFill>
                      <a:blip r:embed="rId6"/>
                      <a:stretch>
                        <a:fillRect/>
                      </a:stretch>
                    </p:blipFill>
                    <p:spPr>
                      <a:xfrm>
                        <a:off x="6215866" y="1943774"/>
                        <a:ext cx="758613" cy="64008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B6CE1CD-216B-4E12-8F67-9ED334CAEA6C}"/>
              </a:ext>
            </a:extLst>
          </p:cNvPr>
          <p:cNvGraphicFramePr>
            <a:graphicFrameLocks noChangeAspect="1"/>
          </p:cNvGraphicFramePr>
          <p:nvPr>
            <p:extLst>
              <p:ext uri="{D42A27DB-BD31-4B8C-83A1-F6EECF244321}">
                <p14:modId xmlns:p14="http://schemas.microsoft.com/office/powerpoint/2010/main" val="3164263214"/>
              </p:ext>
            </p:extLst>
          </p:nvPr>
        </p:nvGraphicFramePr>
        <p:xfrm>
          <a:off x="6830367" y="1943774"/>
          <a:ext cx="786605" cy="640080"/>
        </p:xfrm>
        <a:graphic>
          <a:graphicData uri="http://schemas.openxmlformats.org/presentationml/2006/ole">
            <mc:AlternateContent xmlns:mc="http://schemas.openxmlformats.org/markup-compatibility/2006">
              <mc:Choice xmlns:v="urn:schemas-microsoft-com:vml" Requires="v">
                <p:oleObj spid="_x0000_s1142" name="Document" showAsIcon="1" r:id="rId7" imgW="914400" imgH="771480" progId="Word.Document.12">
                  <p:embed/>
                </p:oleObj>
              </mc:Choice>
              <mc:Fallback>
                <p:oleObj name="Document" showAsIcon="1" r:id="rId7" imgW="914400" imgH="771480" progId="Word.Document.12">
                  <p:embed/>
                  <p:pic>
                    <p:nvPicPr>
                      <p:cNvPr id="9" name="Object 8">
                        <a:extLst>
                          <a:ext uri="{FF2B5EF4-FFF2-40B4-BE49-F238E27FC236}">
                            <a16:creationId xmlns:a16="http://schemas.microsoft.com/office/drawing/2014/main" id="{6B6CE1CD-216B-4E12-8F67-9ED334CAEA6C}"/>
                          </a:ext>
                        </a:extLst>
                      </p:cNvPr>
                      <p:cNvPicPr/>
                      <p:nvPr/>
                    </p:nvPicPr>
                    <p:blipFill>
                      <a:blip r:embed="rId8"/>
                      <a:stretch>
                        <a:fillRect/>
                      </a:stretch>
                    </p:blipFill>
                    <p:spPr>
                      <a:xfrm>
                        <a:off x="6830367" y="1943774"/>
                        <a:ext cx="786605" cy="64008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D261E2C-CA14-429D-BE7A-2037790C2B40}"/>
              </a:ext>
            </a:extLst>
          </p:cNvPr>
          <p:cNvGraphicFramePr>
            <a:graphicFrameLocks noChangeAspect="1"/>
          </p:cNvGraphicFramePr>
          <p:nvPr>
            <p:extLst>
              <p:ext uri="{D42A27DB-BD31-4B8C-83A1-F6EECF244321}">
                <p14:modId xmlns:p14="http://schemas.microsoft.com/office/powerpoint/2010/main" val="3325876355"/>
              </p:ext>
            </p:extLst>
          </p:nvPr>
        </p:nvGraphicFramePr>
        <p:xfrm>
          <a:off x="3298974" y="3172817"/>
          <a:ext cx="749222" cy="640080"/>
        </p:xfrm>
        <a:graphic>
          <a:graphicData uri="http://schemas.openxmlformats.org/presentationml/2006/ole">
            <mc:AlternateContent xmlns:mc="http://schemas.openxmlformats.org/markup-compatibility/2006">
              <mc:Choice xmlns:v="urn:schemas-microsoft-com:vml" Requires="v">
                <p:oleObj spid="_x0000_s1143" name="Document" showAsIcon="1" r:id="rId9" imgW="914400" imgH="771480" progId="Word.Document.12">
                  <p:embed/>
                </p:oleObj>
              </mc:Choice>
              <mc:Fallback>
                <p:oleObj name="Document" showAsIcon="1" r:id="rId9" imgW="914400" imgH="771480" progId="Word.Document.12">
                  <p:embed/>
                  <p:pic>
                    <p:nvPicPr>
                      <p:cNvPr id="10" name="Object 9">
                        <a:extLst>
                          <a:ext uri="{FF2B5EF4-FFF2-40B4-BE49-F238E27FC236}">
                            <a16:creationId xmlns:a16="http://schemas.microsoft.com/office/drawing/2014/main" id="{BD261E2C-CA14-429D-BE7A-2037790C2B40}"/>
                          </a:ext>
                        </a:extLst>
                      </p:cNvPr>
                      <p:cNvPicPr/>
                      <p:nvPr/>
                    </p:nvPicPr>
                    <p:blipFill>
                      <a:blip r:embed="rId10"/>
                      <a:stretch>
                        <a:fillRect/>
                      </a:stretch>
                    </p:blipFill>
                    <p:spPr>
                      <a:xfrm>
                        <a:off x="3298974" y="3172817"/>
                        <a:ext cx="749222" cy="64008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3C1185C-E456-48A3-8BC7-7989DD58A22E}"/>
              </a:ext>
            </a:extLst>
          </p:cNvPr>
          <p:cNvGraphicFramePr>
            <a:graphicFrameLocks noChangeAspect="1"/>
          </p:cNvGraphicFramePr>
          <p:nvPr>
            <p:extLst>
              <p:ext uri="{D42A27DB-BD31-4B8C-83A1-F6EECF244321}">
                <p14:modId xmlns:p14="http://schemas.microsoft.com/office/powerpoint/2010/main" val="392840772"/>
              </p:ext>
            </p:extLst>
          </p:nvPr>
        </p:nvGraphicFramePr>
        <p:xfrm>
          <a:off x="3049042" y="3842569"/>
          <a:ext cx="738675" cy="640080"/>
        </p:xfrm>
        <a:graphic>
          <a:graphicData uri="http://schemas.openxmlformats.org/presentationml/2006/ole">
            <mc:AlternateContent xmlns:mc="http://schemas.openxmlformats.org/markup-compatibility/2006">
              <mc:Choice xmlns:v="urn:schemas-microsoft-com:vml" Requires="v">
                <p:oleObj spid="_x0000_s1144" name="Document" showAsIcon="1" r:id="rId11" imgW="914400" imgH="792360" progId="Word.Document.12">
                  <p:embed/>
                </p:oleObj>
              </mc:Choice>
              <mc:Fallback>
                <p:oleObj name="Document" showAsIcon="1" r:id="rId11" imgW="914400" imgH="792360" progId="Word.Document.12">
                  <p:embed/>
                  <p:pic>
                    <p:nvPicPr>
                      <p:cNvPr id="11" name="Object 10">
                        <a:extLst>
                          <a:ext uri="{FF2B5EF4-FFF2-40B4-BE49-F238E27FC236}">
                            <a16:creationId xmlns:a16="http://schemas.microsoft.com/office/drawing/2014/main" id="{A3C1185C-E456-48A3-8BC7-7989DD58A22E}"/>
                          </a:ext>
                        </a:extLst>
                      </p:cNvPr>
                      <p:cNvPicPr/>
                      <p:nvPr/>
                    </p:nvPicPr>
                    <p:blipFill>
                      <a:blip r:embed="rId12"/>
                      <a:stretch>
                        <a:fillRect/>
                      </a:stretch>
                    </p:blipFill>
                    <p:spPr>
                      <a:xfrm>
                        <a:off x="3049042" y="3842569"/>
                        <a:ext cx="738675" cy="64008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095890D-04F9-49FF-ADF9-39AFFB677225}"/>
              </a:ext>
            </a:extLst>
          </p:cNvPr>
          <p:cNvGraphicFramePr>
            <a:graphicFrameLocks noChangeAspect="1"/>
          </p:cNvGraphicFramePr>
          <p:nvPr>
            <p:extLst>
              <p:ext uri="{D42A27DB-BD31-4B8C-83A1-F6EECF244321}">
                <p14:modId xmlns:p14="http://schemas.microsoft.com/office/powerpoint/2010/main" val="1307681541"/>
              </p:ext>
            </p:extLst>
          </p:nvPr>
        </p:nvGraphicFramePr>
        <p:xfrm>
          <a:off x="3049042" y="2538445"/>
          <a:ext cx="677209" cy="571395"/>
        </p:xfrm>
        <a:graphic>
          <a:graphicData uri="http://schemas.openxmlformats.org/presentationml/2006/ole">
            <mc:AlternateContent xmlns:mc="http://schemas.openxmlformats.org/markup-compatibility/2006">
              <mc:Choice xmlns:v="urn:schemas-microsoft-com:vml" Requires="v">
                <p:oleObj spid="_x0000_s1145" name="Document" showAsIcon="1" r:id="rId13" imgW="914400" imgH="771480" progId="Word.Document.12">
                  <p:embed/>
                </p:oleObj>
              </mc:Choice>
              <mc:Fallback>
                <p:oleObj name="Document" showAsIcon="1" r:id="rId13" imgW="914400" imgH="771480" progId="Word.Document.12">
                  <p:embed/>
                  <p:pic>
                    <p:nvPicPr>
                      <p:cNvPr id="0" name=""/>
                      <p:cNvPicPr/>
                      <p:nvPr/>
                    </p:nvPicPr>
                    <p:blipFill>
                      <a:blip r:embed="rId14"/>
                      <a:stretch>
                        <a:fillRect/>
                      </a:stretch>
                    </p:blipFill>
                    <p:spPr>
                      <a:xfrm>
                        <a:off x="3049042" y="2538445"/>
                        <a:ext cx="677209" cy="571395"/>
                      </a:xfrm>
                      <a:prstGeom prst="rect">
                        <a:avLst/>
                      </a:prstGeom>
                    </p:spPr>
                  </p:pic>
                </p:oleObj>
              </mc:Fallback>
            </mc:AlternateContent>
          </a:graphicData>
        </a:graphic>
      </p:graphicFrame>
    </p:spTree>
    <p:extLst>
      <p:ext uri="{BB962C8B-B14F-4D97-AF65-F5344CB8AC3E}">
        <p14:creationId xmlns:p14="http://schemas.microsoft.com/office/powerpoint/2010/main" val="96968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5F27E-EB39-554F-AE8F-4C6023F64626}"/>
              </a:ext>
            </a:extLst>
          </p:cNvPr>
          <p:cNvSpPr>
            <a:spLocks noGrp="1"/>
          </p:cNvSpPr>
          <p:nvPr>
            <p:ph type="sldNum" idx="10"/>
          </p:nvPr>
        </p:nvSpPr>
        <p:spPr/>
        <p:txBody>
          <a:bodyPr/>
          <a:lstStyle/>
          <a:p>
            <a:pPr>
              <a:defRPr/>
            </a:pPr>
            <a:fld id="{06A5C9CB-E1BC-D448-A930-E4C453A32F4A}" type="slidenum">
              <a:rPr lang="en-CA" smtClean="0"/>
              <a:pPr>
                <a:defRPr/>
              </a:pPr>
              <a:t>6</a:t>
            </a:fld>
            <a:endParaRPr lang="en-US"/>
          </a:p>
        </p:txBody>
      </p:sp>
      <p:sp>
        <p:nvSpPr>
          <p:cNvPr id="3" name="Title 2">
            <a:extLst>
              <a:ext uri="{FF2B5EF4-FFF2-40B4-BE49-F238E27FC236}">
                <a16:creationId xmlns:a16="http://schemas.microsoft.com/office/drawing/2014/main" id="{F48781E9-5DB5-7A4B-A767-9BC6AFA98E0A}"/>
              </a:ext>
            </a:extLst>
          </p:cNvPr>
          <p:cNvSpPr>
            <a:spLocks noGrp="1"/>
          </p:cNvSpPr>
          <p:nvPr>
            <p:ph type="title"/>
          </p:nvPr>
        </p:nvSpPr>
        <p:spPr>
          <a:xfrm>
            <a:off x="762000" y="666750"/>
            <a:ext cx="1828800" cy="515700"/>
          </a:xfrm>
        </p:spPr>
        <p:txBody>
          <a:bodyPr/>
          <a:lstStyle/>
          <a:p>
            <a:pPr algn="ctr"/>
            <a:r>
              <a:rPr lang="en-US" sz="2400" b="0" u="sng" dirty="0">
                <a:latin typeface="Cambria" panose="02040503050406030204" pitchFamily="18" charset="0"/>
                <a:ea typeface="Cambria" panose="02040503050406030204" pitchFamily="18" charset="0"/>
              </a:rPr>
              <a:t>Contact Us</a:t>
            </a:r>
          </a:p>
        </p:txBody>
      </p:sp>
      <p:sp>
        <p:nvSpPr>
          <p:cNvPr id="6" name="Text Placeholder 5">
            <a:extLst>
              <a:ext uri="{FF2B5EF4-FFF2-40B4-BE49-F238E27FC236}">
                <a16:creationId xmlns:a16="http://schemas.microsoft.com/office/drawing/2014/main" id="{3657C52F-8E07-DF45-8966-FA262FA731B7}"/>
              </a:ext>
            </a:extLst>
          </p:cNvPr>
          <p:cNvSpPr>
            <a:spLocks noGrp="1"/>
          </p:cNvSpPr>
          <p:nvPr>
            <p:ph type="body" idx="12"/>
          </p:nvPr>
        </p:nvSpPr>
        <p:spPr>
          <a:xfrm>
            <a:off x="838200" y="1276350"/>
            <a:ext cx="6629400" cy="3048000"/>
          </a:xfrm>
        </p:spPr>
        <p:txBody>
          <a:bodyPr/>
          <a:lstStyle/>
          <a:p>
            <a:pPr marL="419100" indent="-342900">
              <a:buClr>
                <a:schemeClr val="accent1"/>
              </a:buClr>
              <a:buFont typeface="Arial" panose="020B0604020202020204" pitchFamily="34" charset="0"/>
              <a:buChar char="•"/>
            </a:pPr>
            <a:r>
              <a:rPr lang="en-US" dirty="0">
                <a:solidFill>
                  <a:srgbClr val="0F6FC6"/>
                </a:solidFill>
                <a:latin typeface="Cambria" panose="02040503050406030204" pitchFamily="18" charset="0"/>
                <a:ea typeface="Cambria" panose="02040503050406030204" pitchFamily="18" charset="0"/>
                <a:cs typeface="Calibri" panose="020F0502020204030204" pitchFamily="34" charset="0"/>
              </a:rPr>
              <a:t>For any questions regarding a potential referral,</a:t>
            </a:r>
            <a:r>
              <a:rPr lang="en-US" dirty="0">
                <a:solidFill>
                  <a:srgbClr val="0F6FC6"/>
                </a:solidFill>
                <a:latin typeface="Cambria" panose="02040503050406030204" pitchFamily="18" charset="0"/>
                <a:ea typeface="Cambria" panose="02040503050406030204" pitchFamily="18" charset="0"/>
                <a:cs typeface="Arial" charset="0"/>
              </a:rPr>
              <a:t> or to arrange a tour for your staff and/or potential clients please c</a:t>
            </a:r>
            <a:r>
              <a:rPr lang="en-US" dirty="0">
                <a:solidFill>
                  <a:schemeClr val="accent1"/>
                </a:solidFill>
                <a:latin typeface="Cambria" panose="02040503050406030204" pitchFamily="18" charset="0"/>
                <a:ea typeface="Cambria" panose="02040503050406030204" pitchFamily="18" charset="0"/>
                <a:cs typeface="Calibri" panose="020F0502020204030204" pitchFamily="34" charset="0"/>
              </a:rPr>
              <a:t>all the Strength Program and speak to a staff member @ (902)432-2811. </a:t>
            </a:r>
          </a:p>
          <a:p>
            <a:pPr marL="419100" indent="-342900">
              <a:buClr>
                <a:schemeClr val="accent1"/>
              </a:buClr>
              <a:buFont typeface="Arial" panose="020B0604020202020204" pitchFamily="34" charset="0"/>
              <a:buChar char="•"/>
            </a:pPr>
            <a:r>
              <a:rPr lang="en-US" dirty="0">
                <a:solidFill>
                  <a:schemeClr val="accent1"/>
                </a:solidFill>
                <a:latin typeface="Cambria" panose="02040503050406030204" pitchFamily="18" charset="0"/>
                <a:ea typeface="Cambria" panose="02040503050406030204" pitchFamily="18" charset="0"/>
                <a:cs typeface="Calibri" panose="020F0502020204030204" pitchFamily="34" charset="0"/>
              </a:rPr>
              <a:t>Online information sources are also available @: </a:t>
            </a:r>
            <a:r>
              <a:rPr lang="en-US" u="sng" dirty="0">
                <a:solidFill>
                  <a:schemeClr val="accent1"/>
                </a:solidFill>
                <a:latin typeface="Cambria" panose="02040503050406030204" pitchFamily="18" charset="0"/>
                <a:ea typeface="Cambria" panose="020405030504060302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https://www.princeedwardisland.ca/en/information/health-pei/strength-program</a:t>
            </a:r>
            <a:endParaRPr lang="en-US" u="sng" dirty="0">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401638" indent="-325438">
              <a:buClr>
                <a:schemeClr val="accent1"/>
              </a:buClr>
            </a:pPr>
            <a:r>
              <a:rPr lang="en-US" dirty="0">
                <a:solidFill>
                  <a:schemeClr val="accent1"/>
                </a:solidFill>
                <a:latin typeface="Cambria" panose="02040503050406030204" pitchFamily="18" charset="0"/>
                <a:ea typeface="Cambria" panose="02040503050406030204" pitchFamily="18" charset="0"/>
                <a:cs typeface="Calibri" panose="020F0502020204030204" pitchFamily="34" charset="0"/>
              </a:rPr>
              <a:t>      </a:t>
            </a:r>
          </a:p>
          <a:p>
            <a:pPr marL="76200" indent="0">
              <a:buClr>
                <a:schemeClr val="bg2"/>
              </a:buClr>
            </a:pPr>
            <a:endParaRPr lang="en-US" dirty="0">
              <a:solidFill>
                <a:schemeClr val="accent1"/>
              </a:solidFill>
              <a:latin typeface="Calibri" panose="020F0502020204030204" pitchFamily="34" charset="0"/>
              <a:cs typeface="Calibri" panose="020F0502020204030204" pitchFamily="34" charset="0"/>
            </a:endParaRPr>
          </a:p>
          <a:p>
            <a:pPr marL="76200" indent="0">
              <a:buClr>
                <a:schemeClr val="bg2"/>
              </a:buClr>
            </a:pPr>
            <a:endParaRPr lang="en-US" dirty="0"/>
          </a:p>
        </p:txBody>
      </p:sp>
    </p:spTree>
    <p:extLst>
      <p:ext uri="{BB962C8B-B14F-4D97-AF65-F5344CB8AC3E}">
        <p14:creationId xmlns:p14="http://schemas.microsoft.com/office/powerpoint/2010/main" val="2348859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Silvia template">
  <a:themeElements>
    <a:clrScheme name="Custom 6">
      <a:dk1>
        <a:srgbClr val="000000"/>
      </a:dk1>
      <a:lt1>
        <a:srgbClr val="FFFFFF"/>
      </a:lt1>
      <a:dk2>
        <a:srgbClr val="5D6273"/>
      </a:dk2>
      <a:lt2>
        <a:srgbClr val="DBEFF9"/>
      </a:lt2>
      <a:accent1>
        <a:srgbClr val="0F6FC6"/>
      </a:accent1>
      <a:accent2>
        <a:srgbClr val="73D66E"/>
      </a:accent2>
      <a:accent3>
        <a:srgbClr val="0BD0D9"/>
      </a:accent3>
      <a:accent4>
        <a:srgbClr val="10CF9B"/>
      </a:accent4>
      <a:accent5>
        <a:srgbClr val="7CCA62"/>
      </a:accent5>
      <a:accent6>
        <a:srgbClr val="A5C249"/>
      </a:accent6>
      <a:hlink>
        <a:srgbClr val="F49100"/>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Powerpoint template" id="{02D4750D-C1DE-A749-94B9-8A806E8B4D0B}" vid="{133CE373-7F13-0747-9F73-3474FCC43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7429</TotalTime>
  <Words>474</Words>
  <Application>Microsoft Office PowerPoint</Application>
  <PresentationFormat>On-screen Show (16:9)</PresentationFormat>
  <Paragraphs>39</Paragraphs>
  <Slides>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Calibri</vt:lpstr>
      <vt:lpstr>Cambria</vt:lpstr>
      <vt:lpstr>Lato Light</vt:lpstr>
      <vt:lpstr>Trebuchet MS</vt:lpstr>
      <vt:lpstr>Silvia template</vt:lpstr>
      <vt:lpstr>Document</vt:lpstr>
      <vt:lpstr>Strength</vt:lpstr>
      <vt:lpstr>What we are:</vt:lpstr>
      <vt:lpstr>What we are not able to accommodate:</vt:lpstr>
      <vt:lpstr>Referral Process:</vt:lpstr>
      <vt:lpstr>Documents needed to complete a referral:</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 C.  Dagenais</dc:creator>
  <cp:lastModifiedBy>Sara McCardle</cp:lastModifiedBy>
  <cp:revision>235</cp:revision>
  <dcterms:created xsi:type="dcterms:W3CDTF">2019-11-26T13:23:49Z</dcterms:created>
  <dcterms:modified xsi:type="dcterms:W3CDTF">2023-07-17T16:55:04Z</dcterms:modified>
</cp:coreProperties>
</file>