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32"/>
  </p:notesMasterIdLst>
  <p:handoutMasterIdLst>
    <p:handoutMasterId r:id="rId133"/>
  </p:handoutMasterIdLst>
  <p:sldIdLst>
    <p:sldId id="401" r:id="rId2"/>
    <p:sldId id="258" r:id="rId3"/>
    <p:sldId id="259" r:id="rId4"/>
    <p:sldId id="261" r:id="rId5"/>
    <p:sldId id="263" r:id="rId6"/>
    <p:sldId id="264" r:id="rId7"/>
    <p:sldId id="402" r:id="rId8"/>
    <p:sldId id="266" r:id="rId9"/>
    <p:sldId id="267" r:id="rId10"/>
    <p:sldId id="403" r:id="rId11"/>
    <p:sldId id="404" r:id="rId12"/>
    <p:sldId id="406" r:id="rId13"/>
    <p:sldId id="407" r:id="rId14"/>
    <p:sldId id="408" r:id="rId15"/>
    <p:sldId id="409" r:id="rId16"/>
    <p:sldId id="410" r:id="rId17"/>
    <p:sldId id="379" r:id="rId18"/>
    <p:sldId id="412" r:id="rId19"/>
    <p:sldId id="413" r:id="rId20"/>
    <p:sldId id="414" r:id="rId21"/>
    <p:sldId id="415" r:id="rId22"/>
    <p:sldId id="416" r:id="rId23"/>
    <p:sldId id="269" r:id="rId24"/>
    <p:sldId id="376" r:id="rId25"/>
    <p:sldId id="270" r:id="rId26"/>
    <p:sldId id="271" r:id="rId27"/>
    <p:sldId id="272" r:id="rId28"/>
    <p:sldId id="273" r:id="rId29"/>
    <p:sldId id="274" r:id="rId30"/>
    <p:sldId id="455" r:id="rId31"/>
    <p:sldId id="275" r:id="rId32"/>
    <p:sldId id="276" r:id="rId33"/>
    <p:sldId id="417" r:id="rId34"/>
    <p:sldId id="385" r:id="rId35"/>
    <p:sldId id="279" r:id="rId36"/>
    <p:sldId id="419" r:id="rId37"/>
    <p:sldId id="302" r:id="rId38"/>
    <p:sldId id="420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29" r:id="rId48"/>
    <p:sldId id="430" r:id="rId49"/>
    <p:sldId id="431" r:id="rId50"/>
    <p:sldId id="438" r:id="rId51"/>
    <p:sldId id="432" r:id="rId52"/>
    <p:sldId id="433" r:id="rId53"/>
    <p:sldId id="434" r:id="rId54"/>
    <p:sldId id="435" r:id="rId55"/>
    <p:sldId id="436" r:id="rId56"/>
    <p:sldId id="439" r:id="rId57"/>
    <p:sldId id="391" r:id="rId58"/>
    <p:sldId id="392" r:id="rId59"/>
    <p:sldId id="393" r:id="rId60"/>
    <p:sldId id="308" r:id="rId61"/>
    <p:sldId id="309" r:id="rId62"/>
    <p:sldId id="310" r:id="rId63"/>
    <p:sldId id="311" r:id="rId64"/>
    <p:sldId id="312" r:id="rId65"/>
    <p:sldId id="313" r:id="rId66"/>
    <p:sldId id="440" r:id="rId67"/>
    <p:sldId id="315" r:id="rId68"/>
    <p:sldId id="316" r:id="rId69"/>
    <p:sldId id="317" r:id="rId70"/>
    <p:sldId id="318" r:id="rId71"/>
    <p:sldId id="319" r:id="rId72"/>
    <p:sldId id="441" r:id="rId73"/>
    <p:sldId id="321" r:id="rId74"/>
    <p:sldId id="326" r:id="rId75"/>
    <p:sldId id="322" r:id="rId76"/>
    <p:sldId id="327" r:id="rId77"/>
    <p:sldId id="323" r:id="rId78"/>
    <p:sldId id="328" r:id="rId79"/>
    <p:sldId id="324" r:id="rId80"/>
    <p:sldId id="329" r:id="rId81"/>
    <p:sldId id="325" r:id="rId82"/>
    <p:sldId id="330" r:id="rId83"/>
    <p:sldId id="331" r:id="rId84"/>
    <p:sldId id="332" r:id="rId85"/>
    <p:sldId id="442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716" r:id="rId94"/>
    <p:sldId id="619" r:id="rId95"/>
    <p:sldId id="714" r:id="rId96"/>
    <p:sldId id="715" r:id="rId97"/>
    <p:sldId id="713" r:id="rId98"/>
    <p:sldId id="620" r:id="rId99"/>
    <p:sldId id="443" r:id="rId100"/>
    <p:sldId id="345" r:id="rId101"/>
    <p:sldId id="346" r:id="rId102"/>
    <p:sldId id="444" r:id="rId103"/>
    <p:sldId id="348" r:id="rId104"/>
    <p:sldId id="349" r:id="rId105"/>
    <p:sldId id="350" r:id="rId106"/>
    <p:sldId id="351" r:id="rId107"/>
    <p:sldId id="352" r:id="rId108"/>
    <p:sldId id="445" r:id="rId109"/>
    <p:sldId id="354" r:id="rId110"/>
    <p:sldId id="355" r:id="rId111"/>
    <p:sldId id="356" r:id="rId112"/>
    <p:sldId id="357" r:id="rId113"/>
    <p:sldId id="446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67" r:id="rId122"/>
    <p:sldId id="447" r:id="rId123"/>
    <p:sldId id="370" r:id="rId124"/>
    <p:sldId id="371" r:id="rId125"/>
    <p:sldId id="372" r:id="rId126"/>
    <p:sldId id="396" r:id="rId127"/>
    <p:sldId id="369" r:id="rId128"/>
    <p:sldId id="353" r:id="rId129"/>
    <p:sldId id="448" r:id="rId130"/>
    <p:sldId id="449" r:id="rId13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4572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4572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4572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4572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6E"/>
    <a:srgbClr val="58BCB6"/>
    <a:srgbClr val="18B8B9"/>
    <a:srgbClr val="CCFFCC"/>
    <a:srgbClr val="FF99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4E6E4E-5135-4121-9957-2B8082C7DE40}">
  <a:tblStyle styleId="{674E6E4E-5135-4121-9957-2B8082C7DE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9" autoAdjust="0"/>
    <p:restoredTop sz="94694"/>
  </p:normalViewPr>
  <p:slideViewPr>
    <p:cSldViewPr>
      <p:cViewPr varScale="1">
        <p:scale>
          <a:sx n="142" d="100"/>
          <a:sy n="142" d="100"/>
        </p:scale>
        <p:origin x="3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380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3C47C-5E7C-453D-A4C9-5F9B2740FB4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4E9FA26-EF62-4D67-91CC-A38E65D0540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Self-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gm:t>
    </dgm:pt>
    <dgm:pt modelId="{5460AFE9-A7B3-476B-9140-A6364637AE2F}" type="parTrans" cxnId="{D8EF72E4-F840-4AC8-A6F6-C435C86413A5}">
      <dgm:prSet/>
      <dgm:spPr/>
      <dgm:t>
        <a:bodyPr/>
        <a:lstStyle/>
        <a:p>
          <a:endParaRPr lang="en-US"/>
        </a:p>
      </dgm:t>
    </dgm:pt>
    <dgm:pt modelId="{B013CC95-D331-4C2C-A504-CCB9446E6D58}" type="sibTrans" cxnId="{D8EF72E4-F840-4AC8-A6F6-C435C86413A5}">
      <dgm:prSet/>
      <dgm:spPr/>
      <dgm:t>
        <a:bodyPr/>
        <a:lstStyle/>
        <a:p>
          <a:endParaRPr lang="en-US"/>
        </a:p>
      </dgm:t>
    </dgm:pt>
    <dgm:pt modelId="{F5D92EE1-FCDB-4396-A84A-A0A9E29109F0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Physical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Status</a:t>
          </a:r>
        </a:p>
      </dgm:t>
    </dgm:pt>
    <dgm:pt modelId="{B8850F74-EFB2-44A5-84CB-5B7C74A62358}" type="parTrans" cxnId="{874432E7-5708-4AF3-8363-F68CAA2203E5}">
      <dgm:prSet/>
      <dgm:spPr/>
      <dgm:t>
        <a:bodyPr/>
        <a:lstStyle/>
        <a:p>
          <a:endParaRPr lang="en-US"/>
        </a:p>
      </dgm:t>
    </dgm:pt>
    <dgm:pt modelId="{6BAC0917-5BEC-4326-BA6A-3BE12A07E5E6}" type="sibTrans" cxnId="{874432E7-5708-4AF3-8363-F68CAA2203E5}">
      <dgm:prSet/>
      <dgm:spPr/>
      <dgm:t>
        <a:bodyPr/>
        <a:lstStyle/>
        <a:p>
          <a:endParaRPr lang="en-US"/>
        </a:p>
      </dgm:t>
    </dgm:pt>
    <dgm:pt modelId="{4C21B40E-BE10-4B90-90BD-4DF8723644F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Emotional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Status</a:t>
          </a:r>
        </a:p>
      </dgm:t>
    </dgm:pt>
    <dgm:pt modelId="{18BAE76F-BBA5-4FA2-8EC0-430715008D45}" type="parTrans" cxnId="{6AF46825-0A05-4F85-9F73-6F6B0FE7A9A4}">
      <dgm:prSet/>
      <dgm:spPr/>
      <dgm:t>
        <a:bodyPr/>
        <a:lstStyle/>
        <a:p>
          <a:endParaRPr lang="en-US"/>
        </a:p>
      </dgm:t>
    </dgm:pt>
    <dgm:pt modelId="{A3AB2178-75AF-4B0A-9627-A123FE4E7BAA}" type="sibTrans" cxnId="{6AF46825-0A05-4F85-9F73-6F6B0FE7A9A4}">
      <dgm:prSet/>
      <dgm:spPr/>
      <dgm:t>
        <a:bodyPr/>
        <a:lstStyle/>
        <a:p>
          <a:endParaRPr lang="en-US"/>
        </a:p>
      </dgm:t>
    </dgm:pt>
    <dgm:pt modelId="{A5B019E5-E1A1-4348-AB2E-7712835C0F9E}">
      <dgm:prSet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Training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&amp;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Experience</a:t>
          </a:r>
        </a:p>
      </dgm:t>
    </dgm:pt>
    <dgm:pt modelId="{DBF4C676-D31C-46A3-84B7-394BB3B0B1D7}" type="parTrans" cxnId="{0FE0B981-4DE0-4D0D-8281-802EC96E4374}">
      <dgm:prSet/>
      <dgm:spPr/>
      <dgm:t>
        <a:bodyPr/>
        <a:lstStyle/>
        <a:p>
          <a:endParaRPr lang="en-US"/>
        </a:p>
      </dgm:t>
    </dgm:pt>
    <dgm:pt modelId="{2D877315-EE79-4969-8EA5-97F2F38D34A4}" type="sibTrans" cxnId="{0FE0B981-4DE0-4D0D-8281-802EC96E4374}">
      <dgm:prSet/>
      <dgm:spPr/>
      <dgm:t>
        <a:bodyPr/>
        <a:lstStyle/>
        <a:p>
          <a:endParaRPr lang="en-US"/>
        </a:p>
      </dgm:t>
    </dgm:pt>
    <dgm:pt modelId="{834D7722-D8C9-489C-9C44-73A0A5CC00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Communication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Skills</a:t>
          </a:r>
        </a:p>
      </dgm:t>
    </dgm:pt>
    <dgm:pt modelId="{F37D5921-3DD8-4301-A10D-8394998D149B}" type="parTrans" cxnId="{501995B2-D2AE-4411-93AE-D3B4AA0105FE}">
      <dgm:prSet/>
      <dgm:spPr/>
      <dgm:t>
        <a:bodyPr/>
        <a:lstStyle/>
        <a:p>
          <a:endParaRPr lang="en-US"/>
        </a:p>
      </dgm:t>
    </dgm:pt>
    <dgm:pt modelId="{8A9F36FD-D098-4A75-8082-933309A7D3F9}" type="sibTrans" cxnId="{501995B2-D2AE-4411-93AE-D3B4AA0105FE}">
      <dgm:prSet/>
      <dgm:spPr/>
      <dgm:t>
        <a:bodyPr/>
        <a:lstStyle/>
        <a:p>
          <a:endParaRPr lang="en-US"/>
        </a:p>
      </dgm:t>
    </dgm:pt>
    <dgm:pt modelId="{04E4874E-7B62-46B1-99C9-8228FE1A9C1A}">
      <dgm:prSet custT="1"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Workload</a:t>
          </a:r>
        </a:p>
      </dgm:t>
    </dgm:pt>
    <dgm:pt modelId="{FCEFEC18-2A02-4A6D-B6A4-362899FED496}" type="parTrans" cxnId="{3A0D2305-1BB6-45BA-8DAA-629BC27399E1}">
      <dgm:prSet/>
      <dgm:spPr/>
      <dgm:t>
        <a:bodyPr/>
        <a:lstStyle/>
        <a:p>
          <a:endParaRPr lang="en-US"/>
        </a:p>
      </dgm:t>
    </dgm:pt>
    <dgm:pt modelId="{DF54A22B-23F7-4ECD-930E-54EE3317BDE3}" type="sibTrans" cxnId="{3A0D2305-1BB6-45BA-8DAA-629BC27399E1}">
      <dgm:prSet/>
      <dgm:spPr/>
      <dgm:t>
        <a:bodyPr/>
        <a:lstStyle/>
        <a:p>
          <a:endParaRPr lang="en-US"/>
        </a:p>
      </dgm:t>
    </dgm:pt>
    <dgm:pt modelId="{D2E409B4-916D-4C3E-AFB1-0DAAB3A217CB}" type="pres">
      <dgm:prSet presAssocID="{0373C47C-5E7C-453D-A4C9-5F9B2740FB4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6A0F40-EE7F-48A6-B41B-4CF5CCA3EE90}" type="pres">
      <dgm:prSet presAssocID="{84E9FA26-EF62-4D67-91CC-A38E65D05404}" presName="centerShape" presStyleLbl="node0" presStyleIdx="0" presStyleCnt="1" custScaleX="93931" custScaleY="91312" custLinFactNeighborX="13003" custLinFactNeighborY="-9055"/>
      <dgm:spPr/>
    </dgm:pt>
    <dgm:pt modelId="{742D88A8-3BE3-47D3-A12F-DE3EDA0CC3EE}" type="pres">
      <dgm:prSet presAssocID="{B8850F74-EFB2-44A5-84CB-5B7C74A62358}" presName="Name9" presStyleLbl="parChTrans1D2" presStyleIdx="0" presStyleCnt="5"/>
      <dgm:spPr/>
    </dgm:pt>
    <dgm:pt modelId="{DE2B12F2-51AF-4984-A079-DC74BDB330D2}" type="pres">
      <dgm:prSet presAssocID="{B8850F74-EFB2-44A5-84CB-5B7C74A62358}" presName="connTx" presStyleLbl="parChTrans1D2" presStyleIdx="0" presStyleCnt="5"/>
      <dgm:spPr/>
    </dgm:pt>
    <dgm:pt modelId="{06128689-3505-426A-9B25-96AE582D9461}" type="pres">
      <dgm:prSet presAssocID="{F5D92EE1-FCDB-4396-A84A-A0A9E29109F0}" presName="node" presStyleLbl="node1" presStyleIdx="0" presStyleCnt="5" custScaleX="131033" custScaleY="76899" custRadScaleRad="105756" custRadScaleInc="43111">
        <dgm:presLayoutVars>
          <dgm:bulletEnabled val="1"/>
        </dgm:presLayoutVars>
      </dgm:prSet>
      <dgm:spPr/>
    </dgm:pt>
    <dgm:pt modelId="{E3B9DC8E-7A33-4D9D-91DF-8E8332737E21}" type="pres">
      <dgm:prSet presAssocID="{18BAE76F-BBA5-4FA2-8EC0-430715008D45}" presName="Name9" presStyleLbl="parChTrans1D2" presStyleIdx="1" presStyleCnt="5"/>
      <dgm:spPr/>
    </dgm:pt>
    <dgm:pt modelId="{9F2FA960-1265-4D63-B1BF-F4E89E8CC1B4}" type="pres">
      <dgm:prSet presAssocID="{18BAE76F-BBA5-4FA2-8EC0-430715008D45}" presName="connTx" presStyleLbl="parChTrans1D2" presStyleIdx="1" presStyleCnt="5"/>
      <dgm:spPr/>
    </dgm:pt>
    <dgm:pt modelId="{7A22D00E-2549-4FD8-8415-5EC8FECCF459}" type="pres">
      <dgm:prSet presAssocID="{4C21B40E-BE10-4B90-90BD-4DF8723644FE}" presName="node" presStyleLbl="node1" presStyleIdx="1" presStyleCnt="5" custScaleX="145394" custScaleY="75637" custRadScaleRad="122062" custRadScaleInc="-13772">
        <dgm:presLayoutVars>
          <dgm:bulletEnabled val="1"/>
        </dgm:presLayoutVars>
      </dgm:prSet>
      <dgm:spPr/>
    </dgm:pt>
    <dgm:pt modelId="{4608CF1A-0F6D-445F-9896-DEB421D14330}" type="pres">
      <dgm:prSet presAssocID="{DBF4C676-D31C-46A3-84B7-394BB3B0B1D7}" presName="Name9" presStyleLbl="parChTrans1D2" presStyleIdx="2" presStyleCnt="5"/>
      <dgm:spPr/>
    </dgm:pt>
    <dgm:pt modelId="{488C9213-F474-49EE-BE1F-D1998DE4A8C6}" type="pres">
      <dgm:prSet presAssocID="{DBF4C676-D31C-46A3-84B7-394BB3B0B1D7}" presName="connTx" presStyleLbl="parChTrans1D2" presStyleIdx="2" presStyleCnt="5"/>
      <dgm:spPr/>
    </dgm:pt>
    <dgm:pt modelId="{31AA08CC-3858-45A0-88A2-85A19B51AFEB}" type="pres">
      <dgm:prSet presAssocID="{A5B019E5-E1A1-4348-AB2E-7712835C0F9E}" presName="node" presStyleLbl="node1" presStyleIdx="2" presStyleCnt="5" custScaleX="147755" custScaleY="93985" custRadScaleRad="106248" custRadScaleInc="-61916">
        <dgm:presLayoutVars>
          <dgm:bulletEnabled val="1"/>
        </dgm:presLayoutVars>
      </dgm:prSet>
      <dgm:spPr/>
    </dgm:pt>
    <dgm:pt modelId="{9891E045-C4CE-4C3D-A711-3F6B2A9A1FDA}" type="pres">
      <dgm:prSet presAssocID="{F37D5921-3DD8-4301-A10D-8394998D149B}" presName="Name9" presStyleLbl="parChTrans1D2" presStyleIdx="3" presStyleCnt="5"/>
      <dgm:spPr/>
    </dgm:pt>
    <dgm:pt modelId="{ECE3A358-F030-45B8-A4FA-155718707BE5}" type="pres">
      <dgm:prSet presAssocID="{F37D5921-3DD8-4301-A10D-8394998D149B}" presName="connTx" presStyleLbl="parChTrans1D2" presStyleIdx="3" presStyleCnt="5"/>
      <dgm:spPr/>
    </dgm:pt>
    <dgm:pt modelId="{24D5E564-296A-423E-9F1E-A513E908EDDF}" type="pres">
      <dgm:prSet presAssocID="{834D7722-D8C9-489C-9C44-73A0A5CC00B2}" presName="node" presStyleLbl="node1" presStyleIdx="3" presStyleCnt="5" custScaleX="183089" custScaleY="83681" custRadScaleRad="72098" custRadScaleInc="17608">
        <dgm:presLayoutVars>
          <dgm:bulletEnabled val="1"/>
        </dgm:presLayoutVars>
      </dgm:prSet>
      <dgm:spPr/>
    </dgm:pt>
    <dgm:pt modelId="{B0F60602-E82C-4A8B-B81E-E119AB7A7211}" type="pres">
      <dgm:prSet presAssocID="{FCEFEC18-2A02-4A6D-B6A4-362899FED496}" presName="Name9" presStyleLbl="parChTrans1D2" presStyleIdx="4" presStyleCnt="5"/>
      <dgm:spPr/>
    </dgm:pt>
    <dgm:pt modelId="{7E629867-D86A-4632-BB20-7C7BB5F2719E}" type="pres">
      <dgm:prSet presAssocID="{FCEFEC18-2A02-4A6D-B6A4-362899FED496}" presName="connTx" presStyleLbl="parChTrans1D2" presStyleIdx="4" presStyleCnt="5"/>
      <dgm:spPr/>
    </dgm:pt>
    <dgm:pt modelId="{CEC3D134-2579-4FE9-883C-413379F35F83}" type="pres">
      <dgm:prSet presAssocID="{04E4874E-7B62-46B1-99C9-8228FE1A9C1A}" presName="node" presStyleLbl="node1" presStyleIdx="4" presStyleCnt="5" custScaleX="116180" custScaleY="82956" custRadScaleRad="75556" custRadScaleInc="61505">
        <dgm:presLayoutVars>
          <dgm:bulletEnabled val="1"/>
        </dgm:presLayoutVars>
      </dgm:prSet>
      <dgm:spPr/>
    </dgm:pt>
  </dgm:ptLst>
  <dgm:cxnLst>
    <dgm:cxn modelId="{B6B9B303-2D86-4834-824E-3346A47264AE}" type="presOf" srcId="{84E9FA26-EF62-4D67-91CC-A38E65D05404}" destId="{236A0F40-EE7F-48A6-B41B-4CF5CCA3EE90}" srcOrd="0" destOrd="0" presId="urn:microsoft.com/office/officeart/2005/8/layout/radial1"/>
    <dgm:cxn modelId="{3A0D2305-1BB6-45BA-8DAA-629BC27399E1}" srcId="{84E9FA26-EF62-4D67-91CC-A38E65D05404}" destId="{04E4874E-7B62-46B1-99C9-8228FE1A9C1A}" srcOrd="4" destOrd="0" parTransId="{FCEFEC18-2A02-4A6D-B6A4-362899FED496}" sibTransId="{DF54A22B-23F7-4ECD-930E-54EE3317BDE3}"/>
    <dgm:cxn modelId="{D72CDD0B-6EE5-4659-996F-35AECDDFA791}" type="presOf" srcId="{FCEFEC18-2A02-4A6D-B6A4-362899FED496}" destId="{7E629867-D86A-4632-BB20-7C7BB5F2719E}" srcOrd="1" destOrd="0" presId="urn:microsoft.com/office/officeart/2005/8/layout/radial1"/>
    <dgm:cxn modelId="{CE86F116-FFB6-4033-A905-1BF49BA937A3}" type="presOf" srcId="{DBF4C676-D31C-46A3-84B7-394BB3B0B1D7}" destId="{4608CF1A-0F6D-445F-9896-DEB421D14330}" srcOrd="0" destOrd="0" presId="urn:microsoft.com/office/officeart/2005/8/layout/radial1"/>
    <dgm:cxn modelId="{C5271F1C-F8FE-4C85-837B-D884A1C06457}" type="presOf" srcId="{F37D5921-3DD8-4301-A10D-8394998D149B}" destId="{ECE3A358-F030-45B8-A4FA-155718707BE5}" srcOrd="1" destOrd="0" presId="urn:microsoft.com/office/officeart/2005/8/layout/radial1"/>
    <dgm:cxn modelId="{70505D1E-194C-482D-B385-82779E8BA2F4}" type="presOf" srcId="{0373C47C-5E7C-453D-A4C9-5F9B2740FB4F}" destId="{D2E409B4-916D-4C3E-AFB1-0DAAB3A217CB}" srcOrd="0" destOrd="0" presId="urn:microsoft.com/office/officeart/2005/8/layout/radial1"/>
    <dgm:cxn modelId="{6AF46825-0A05-4F85-9F73-6F6B0FE7A9A4}" srcId="{84E9FA26-EF62-4D67-91CC-A38E65D05404}" destId="{4C21B40E-BE10-4B90-90BD-4DF8723644FE}" srcOrd="1" destOrd="0" parTransId="{18BAE76F-BBA5-4FA2-8EC0-430715008D45}" sibTransId="{A3AB2178-75AF-4B0A-9627-A123FE4E7BAA}"/>
    <dgm:cxn modelId="{53740F66-022B-4AF3-B8F2-E05531BAA350}" type="presOf" srcId="{FCEFEC18-2A02-4A6D-B6A4-362899FED496}" destId="{B0F60602-E82C-4A8B-B81E-E119AB7A7211}" srcOrd="0" destOrd="0" presId="urn:microsoft.com/office/officeart/2005/8/layout/radial1"/>
    <dgm:cxn modelId="{8C5E697A-B38E-416E-8446-2E216B0E17C5}" type="presOf" srcId="{18BAE76F-BBA5-4FA2-8EC0-430715008D45}" destId="{9F2FA960-1265-4D63-B1BF-F4E89E8CC1B4}" srcOrd="1" destOrd="0" presId="urn:microsoft.com/office/officeart/2005/8/layout/radial1"/>
    <dgm:cxn modelId="{25A64B81-D2E8-4A9F-8C14-7AA87871B368}" type="presOf" srcId="{DBF4C676-D31C-46A3-84B7-394BB3B0B1D7}" destId="{488C9213-F474-49EE-BE1F-D1998DE4A8C6}" srcOrd="1" destOrd="0" presId="urn:microsoft.com/office/officeart/2005/8/layout/radial1"/>
    <dgm:cxn modelId="{0FE0B981-4DE0-4D0D-8281-802EC96E4374}" srcId="{84E9FA26-EF62-4D67-91CC-A38E65D05404}" destId="{A5B019E5-E1A1-4348-AB2E-7712835C0F9E}" srcOrd="2" destOrd="0" parTransId="{DBF4C676-D31C-46A3-84B7-394BB3B0B1D7}" sibTransId="{2D877315-EE79-4969-8EA5-97F2F38D34A4}"/>
    <dgm:cxn modelId="{0535DD8C-6063-44FC-89B0-E7BFC2209665}" type="presOf" srcId="{F5D92EE1-FCDB-4396-A84A-A0A9E29109F0}" destId="{06128689-3505-426A-9B25-96AE582D9461}" srcOrd="0" destOrd="0" presId="urn:microsoft.com/office/officeart/2005/8/layout/radial1"/>
    <dgm:cxn modelId="{D1B5D291-A7EF-4AD1-BC5D-68760827C259}" type="presOf" srcId="{B8850F74-EFB2-44A5-84CB-5B7C74A62358}" destId="{742D88A8-3BE3-47D3-A12F-DE3EDA0CC3EE}" srcOrd="0" destOrd="0" presId="urn:microsoft.com/office/officeart/2005/8/layout/radial1"/>
    <dgm:cxn modelId="{B98A2F98-8B3F-4169-A83A-3AE1F2F66508}" type="presOf" srcId="{18BAE76F-BBA5-4FA2-8EC0-430715008D45}" destId="{E3B9DC8E-7A33-4D9D-91DF-8E8332737E21}" srcOrd="0" destOrd="0" presId="urn:microsoft.com/office/officeart/2005/8/layout/radial1"/>
    <dgm:cxn modelId="{1F53C7B1-1855-444E-A7AA-E125B18734C8}" type="presOf" srcId="{834D7722-D8C9-489C-9C44-73A0A5CC00B2}" destId="{24D5E564-296A-423E-9F1E-A513E908EDDF}" srcOrd="0" destOrd="0" presId="urn:microsoft.com/office/officeart/2005/8/layout/radial1"/>
    <dgm:cxn modelId="{CB0B21B2-9D70-4992-A42A-E3B1E5CC48D0}" type="presOf" srcId="{A5B019E5-E1A1-4348-AB2E-7712835C0F9E}" destId="{31AA08CC-3858-45A0-88A2-85A19B51AFEB}" srcOrd="0" destOrd="0" presId="urn:microsoft.com/office/officeart/2005/8/layout/radial1"/>
    <dgm:cxn modelId="{501995B2-D2AE-4411-93AE-D3B4AA0105FE}" srcId="{84E9FA26-EF62-4D67-91CC-A38E65D05404}" destId="{834D7722-D8C9-489C-9C44-73A0A5CC00B2}" srcOrd="3" destOrd="0" parTransId="{F37D5921-3DD8-4301-A10D-8394998D149B}" sibTransId="{8A9F36FD-D098-4A75-8082-933309A7D3F9}"/>
    <dgm:cxn modelId="{299558B5-A0FA-4362-9235-BB15E1C3F138}" type="presOf" srcId="{04E4874E-7B62-46B1-99C9-8228FE1A9C1A}" destId="{CEC3D134-2579-4FE9-883C-413379F35F83}" srcOrd="0" destOrd="0" presId="urn:microsoft.com/office/officeart/2005/8/layout/radial1"/>
    <dgm:cxn modelId="{217BD5C3-BA9C-4C5E-8F0F-B42B5A1D1BEB}" type="presOf" srcId="{B8850F74-EFB2-44A5-84CB-5B7C74A62358}" destId="{DE2B12F2-51AF-4984-A079-DC74BDB330D2}" srcOrd="1" destOrd="0" presId="urn:microsoft.com/office/officeart/2005/8/layout/radial1"/>
    <dgm:cxn modelId="{D0D16CD0-67C5-47F9-8F03-BF421E72478E}" type="presOf" srcId="{4C21B40E-BE10-4B90-90BD-4DF8723644FE}" destId="{7A22D00E-2549-4FD8-8415-5EC8FECCF459}" srcOrd="0" destOrd="0" presId="urn:microsoft.com/office/officeart/2005/8/layout/radial1"/>
    <dgm:cxn modelId="{D04434DB-B32A-4804-B754-51C266839756}" type="presOf" srcId="{F37D5921-3DD8-4301-A10D-8394998D149B}" destId="{9891E045-C4CE-4C3D-A711-3F6B2A9A1FDA}" srcOrd="0" destOrd="0" presId="urn:microsoft.com/office/officeart/2005/8/layout/radial1"/>
    <dgm:cxn modelId="{D8EF72E4-F840-4AC8-A6F6-C435C86413A5}" srcId="{0373C47C-5E7C-453D-A4C9-5F9B2740FB4F}" destId="{84E9FA26-EF62-4D67-91CC-A38E65D05404}" srcOrd="0" destOrd="0" parTransId="{5460AFE9-A7B3-476B-9140-A6364637AE2F}" sibTransId="{B013CC95-D331-4C2C-A504-CCB9446E6D58}"/>
    <dgm:cxn modelId="{874432E7-5708-4AF3-8363-F68CAA2203E5}" srcId="{84E9FA26-EF62-4D67-91CC-A38E65D05404}" destId="{F5D92EE1-FCDB-4396-A84A-A0A9E29109F0}" srcOrd="0" destOrd="0" parTransId="{B8850F74-EFB2-44A5-84CB-5B7C74A62358}" sibTransId="{6BAC0917-5BEC-4326-BA6A-3BE12A07E5E6}"/>
    <dgm:cxn modelId="{1752C90A-6BC6-49FE-96E0-F0717F766DED}" type="presParOf" srcId="{D2E409B4-916D-4C3E-AFB1-0DAAB3A217CB}" destId="{236A0F40-EE7F-48A6-B41B-4CF5CCA3EE90}" srcOrd="0" destOrd="0" presId="urn:microsoft.com/office/officeart/2005/8/layout/radial1"/>
    <dgm:cxn modelId="{DA832859-F090-4A68-B951-58A3CC8D5A09}" type="presParOf" srcId="{D2E409B4-916D-4C3E-AFB1-0DAAB3A217CB}" destId="{742D88A8-3BE3-47D3-A12F-DE3EDA0CC3EE}" srcOrd="1" destOrd="0" presId="urn:microsoft.com/office/officeart/2005/8/layout/radial1"/>
    <dgm:cxn modelId="{5B34DB48-50D8-4BD0-A0FE-900BC6ABACD2}" type="presParOf" srcId="{742D88A8-3BE3-47D3-A12F-DE3EDA0CC3EE}" destId="{DE2B12F2-51AF-4984-A079-DC74BDB330D2}" srcOrd="0" destOrd="0" presId="urn:microsoft.com/office/officeart/2005/8/layout/radial1"/>
    <dgm:cxn modelId="{E90E70F6-2D74-42EB-936F-5AE04E3C8C6F}" type="presParOf" srcId="{D2E409B4-916D-4C3E-AFB1-0DAAB3A217CB}" destId="{06128689-3505-426A-9B25-96AE582D9461}" srcOrd="2" destOrd="0" presId="urn:microsoft.com/office/officeart/2005/8/layout/radial1"/>
    <dgm:cxn modelId="{666E4A3B-3471-4ABD-8990-34892F460673}" type="presParOf" srcId="{D2E409B4-916D-4C3E-AFB1-0DAAB3A217CB}" destId="{E3B9DC8E-7A33-4D9D-91DF-8E8332737E21}" srcOrd="3" destOrd="0" presId="urn:microsoft.com/office/officeart/2005/8/layout/radial1"/>
    <dgm:cxn modelId="{D13A482F-BE16-4DA6-BC27-6C70B346121C}" type="presParOf" srcId="{E3B9DC8E-7A33-4D9D-91DF-8E8332737E21}" destId="{9F2FA960-1265-4D63-B1BF-F4E89E8CC1B4}" srcOrd="0" destOrd="0" presId="urn:microsoft.com/office/officeart/2005/8/layout/radial1"/>
    <dgm:cxn modelId="{40781D50-890C-4EFC-A75F-C5C3F4232294}" type="presParOf" srcId="{D2E409B4-916D-4C3E-AFB1-0DAAB3A217CB}" destId="{7A22D00E-2549-4FD8-8415-5EC8FECCF459}" srcOrd="4" destOrd="0" presId="urn:microsoft.com/office/officeart/2005/8/layout/radial1"/>
    <dgm:cxn modelId="{03D185D0-3E09-48F2-A99E-BDA76E9F2D65}" type="presParOf" srcId="{D2E409B4-916D-4C3E-AFB1-0DAAB3A217CB}" destId="{4608CF1A-0F6D-445F-9896-DEB421D14330}" srcOrd="5" destOrd="0" presId="urn:microsoft.com/office/officeart/2005/8/layout/radial1"/>
    <dgm:cxn modelId="{352ADB5A-C144-4A20-85D5-373BFC713318}" type="presParOf" srcId="{4608CF1A-0F6D-445F-9896-DEB421D14330}" destId="{488C9213-F474-49EE-BE1F-D1998DE4A8C6}" srcOrd="0" destOrd="0" presId="urn:microsoft.com/office/officeart/2005/8/layout/radial1"/>
    <dgm:cxn modelId="{04671B20-7E4C-4BED-A4D5-23EBB83B4402}" type="presParOf" srcId="{D2E409B4-916D-4C3E-AFB1-0DAAB3A217CB}" destId="{31AA08CC-3858-45A0-88A2-85A19B51AFEB}" srcOrd="6" destOrd="0" presId="urn:microsoft.com/office/officeart/2005/8/layout/radial1"/>
    <dgm:cxn modelId="{C9271151-7058-4CBD-9F22-4D5EFEF316C9}" type="presParOf" srcId="{D2E409B4-916D-4C3E-AFB1-0DAAB3A217CB}" destId="{9891E045-C4CE-4C3D-A711-3F6B2A9A1FDA}" srcOrd="7" destOrd="0" presId="urn:microsoft.com/office/officeart/2005/8/layout/radial1"/>
    <dgm:cxn modelId="{D01A36A9-FEB1-41BF-9957-02BE02FF30EE}" type="presParOf" srcId="{9891E045-C4CE-4C3D-A711-3F6B2A9A1FDA}" destId="{ECE3A358-F030-45B8-A4FA-155718707BE5}" srcOrd="0" destOrd="0" presId="urn:microsoft.com/office/officeart/2005/8/layout/radial1"/>
    <dgm:cxn modelId="{91B2FEFF-0805-430E-8CD9-010A92766BBB}" type="presParOf" srcId="{D2E409B4-916D-4C3E-AFB1-0DAAB3A217CB}" destId="{24D5E564-296A-423E-9F1E-A513E908EDDF}" srcOrd="8" destOrd="0" presId="urn:microsoft.com/office/officeart/2005/8/layout/radial1"/>
    <dgm:cxn modelId="{730672AB-363E-453A-B5AB-0CA16D28BB88}" type="presParOf" srcId="{D2E409B4-916D-4C3E-AFB1-0DAAB3A217CB}" destId="{B0F60602-E82C-4A8B-B81E-E119AB7A7211}" srcOrd="9" destOrd="0" presId="urn:microsoft.com/office/officeart/2005/8/layout/radial1"/>
    <dgm:cxn modelId="{4F460A1D-1CD0-4DC1-91AA-C75FF4D7907B}" type="presParOf" srcId="{B0F60602-E82C-4A8B-B81E-E119AB7A7211}" destId="{7E629867-D86A-4632-BB20-7C7BB5F2719E}" srcOrd="0" destOrd="0" presId="urn:microsoft.com/office/officeart/2005/8/layout/radial1"/>
    <dgm:cxn modelId="{8CFAEBEB-225A-4EF8-A2EA-275BF26E903F}" type="presParOf" srcId="{D2E409B4-916D-4C3E-AFB1-0DAAB3A217CB}" destId="{CEC3D134-2579-4FE9-883C-413379F35F8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73C47C-5E7C-453D-A4C9-5F9B2740FB4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4E9FA26-EF62-4D67-91CC-A38E65D0540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Environment Risk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gm:t>
    </dgm:pt>
    <dgm:pt modelId="{5460AFE9-A7B3-476B-9140-A6364637AE2F}" type="parTrans" cxnId="{D8EF72E4-F840-4AC8-A6F6-C435C86413A5}">
      <dgm:prSet/>
      <dgm:spPr/>
      <dgm:t>
        <a:bodyPr/>
        <a:lstStyle/>
        <a:p>
          <a:endParaRPr lang="en-US"/>
        </a:p>
      </dgm:t>
    </dgm:pt>
    <dgm:pt modelId="{B013CC95-D331-4C2C-A504-CCB9446E6D58}" type="sibTrans" cxnId="{D8EF72E4-F840-4AC8-A6F6-C435C86413A5}">
      <dgm:prSet/>
      <dgm:spPr/>
      <dgm:t>
        <a:bodyPr/>
        <a:lstStyle/>
        <a:p>
          <a:endParaRPr lang="en-US"/>
        </a:p>
      </dgm:t>
    </dgm:pt>
    <dgm:pt modelId="{F5D92EE1-FCDB-4396-A84A-A0A9E29109F0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Potential for Violence/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Aggression</a:t>
          </a:r>
        </a:p>
      </dgm:t>
    </dgm:pt>
    <dgm:pt modelId="{B8850F74-EFB2-44A5-84CB-5B7C74A62358}" type="parTrans" cxnId="{874432E7-5708-4AF3-8363-F68CAA2203E5}">
      <dgm:prSet/>
      <dgm:spPr/>
      <dgm:t>
        <a:bodyPr/>
        <a:lstStyle/>
        <a:p>
          <a:endParaRPr lang="en-US"/>
        </a:p>
      </dgm:t>
    </dgm:pt>
    <dgm:pt modelId="{6BAC0917-5BEC-4326-BA6A-3BE12A07E5E6}" type="sibTrans" cxnId="{874432E7-5708-4AF3-8363-F68CAA2203E5}">
      <dgm:prSet/>
      <dgm:spPr/>
      <dgm:t>
        <a:bodyPr/>
        <a:lstStyle/>
        <a:p>
          <a:endParaRPr lang="en-US"/>
        </a:p>
      </dgm:t>
    </dgm:pt>
    <dgm:pt modelId="{4C21B40E-BE10-4B90-90BD-4DF8723644F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Noise/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Distractions</a:t>
          </a:r>
        </a:p>
      </dgm:t>
    </dgm:pt>
    <dgm:pt modelId="{18BAE76F-BBA5-4FA2-8EC0-430715008D45}" type="parTrans" cxnId="{6AF46825-0A05-4F85-9F73-6F6B0FE7A9A4}">
      <dgm:prSet/>
      <dgm:spPr/>
      <dgm:t>
        <a:bodyPr/>
        <a:lstStyle/>
        <a:p>
          <a:endParaRPr lang="en-US"/>
        </a:p>
      </dgm:t>
    </dgm:pt>
    <dgm:pt modelId="{A3AB2178-75AF-4B0A-9627-A123FE4E7BAA}" type="sibTrans" cxnId="{6AF46825-0A05-4F85-9F73-6F6B0FE7A9A4}">
      <dgm:prSet/>
      <dgm:spPr/>
      <dgm:t>
        <a:bodyPr/>
        <a:lstStyle/>
        <a:p>
          <a:endParaRPr lang="en-US"/>
        </a:p>
      </dgm:t>
    </dgm:pt>
    <dgm:pt modelId="{A5B019E5-E1A1-4348-AB2E-7712835C0F9E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Working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Surfaces</a:t>
          </a:r>
        </a:p>
      </dgm:t>
    </dgm:pt>
    <dgm:pt modelId="{DBF4C676-D31C-46A3-84B7-394BB3B0B1D7}" type="parTrans" cxnId="{0FE0B981-4DE0-4D0D-8281-802EC96E4374}">
      <dgm:prSet/>
      <dgm:spPr/>
      <dgm:t>
        <a:bodyPr/>
        <a:lstStyle/>
        <a:p>
          <a:endParaRPr lang="en-US"/>
        </a:p>
      </dgm:t>
    </dgm:pt>
    <dgm:pt modelId="{2D877315-EE79-4969-8EA5-97F2F38D34A4}" type="sibTrans" cxnId="{0FE0B981-4DE0-4D0D-8281-802EC96E4374}">
      <dgm:prSet/>
      <dgm:spPr/>
      <dgm:t>
        <a:bodyPr/>
        <a:lstStyle/>
        <a:p>
          <a:endParaRPr lang="en-US"/>
        </a:p>
      </dgm:t>
    </dgm:pt>
    <dgm:pt modelId="{834D7722-D8C9-489C-9C44-73A0A5CC00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Colors/Lighting</a:t>
          </a:r>
        </a:p>
      </dgm:t>
    </dgm:pt>
    <dgm:pt modelId="{F37D5921-3DD8-4301-A10D-8394998D149B}" type="parTrans" cxnId="{501995B2-D2AE-4411-93AE-D3B4AA0105FE}">
      <dgm:prSet/>
      <dgm:spPr/>
      <dgm:t>
        <a:bodyPr/>
        <a:lstStyle/>
        <a:p>
          <a:endParaRPr lang="en-US"/>
        </a:p>
      </dgm:t>
    </dgm:pt>
    <dgm:pt modelId="{8A9F36FD-D098-4A75-8082-933309A7D3F9}" type="sibTrans" cxnId="{501995B2-D2AE-4411-93AE-D3B4AA0105FE}">
      <dgm:prSet/>
      <dgm:spPr/>
      <dgm:t>
        <a:bodyPr/>
        <a:lstStyle/>
        <a:p>
          <a:endParaRPr lang="en-US"/>
        </a:p>
      </dgm:t>
    </dgm:pt>
    <dgm:pt modelId="{04E4874E-7B62-46B1-99C9-8228FE1A9C1A}">
      <dgm:prSet custT="1"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Room/Area</a:t>
          </a:r>
        </a:p>
      </dgm:t>
    </dgm:pt>
    <dgm:pt modelId="{FCEFEC18-2A02-4A6D-B6A4-362899FED496}" type="parTrans" cxnId="{3A0D2305-1BB6-45BA-8DAA-629BC27399E1}">
      <dgm:prSet/>
      <dgm:spPr/>
      <dgm:t>
        <a:bodyPr/>
        <a:lstStyle/>
        <a:p>
          <a:endParaRPr lang="en-US"/>
        </a:p>
      </dgm:t>
    </dgm:pt>
    <dgm:pt modelId="{DF54A22B-23F7-4ECD-930E-54EE3317BDE3}" type="sibTrans" cxnId="{3A0D2305-1BB6-45BA-8DAA-629BC27399E1}">
      <dgm:prSet/>
      <dgm:spPr/>
      <dgm:t>
        <a:bodyPr/>
        <a:lstStyle/>
        <a:p>
          <a:endParaRPr lang="en-US"/>
        </a:p>
      </dgm:t>
    </dgm:pt>
    <dgm:pt modelId="{D2E409B4-916D-4C3E-AFB1-0DAAB3A217CB}" type="pres">
      <dgm:prSet presAssocID="{0373C47C-5E7C-453D-A4C9-5F9B2740FB4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6A0F40-EE7F-48A6-B41B-4CF5CCA3EE90}" type="pres">
      <dgm:prSet presAssocID="{84E9FA26-EF62-4D67-91CC-A38E65D05404}" presName="centerShape" presStyleLbl="node0" presStyleIdx="0" presStyleCnt="1" custScaleX="93931" custScaleY="91312" custLinFactNeighborX="13003" custLinFactNeighborY="-9055"/>
      <dgm:spPr/>
    </dgm:pt>
    <dgm:pt modelId="{742D88A8-3BE3-47D3-A12F-DE3EDA0CC3EE}" type="pres">
      <dgm:prSet presAssocID="{B8850F74-EFB2-44A5-84CB-5B7C74A62358}" presName="Name9" presStyleLbl="parChTrans1D2" presStyleIdx="0" presStyleCnt="5"/>
      <dgm:spPr/>
    </dgm:pt>
    <dgm:pt modelId="{DE2B12F2-51AF-4984-A079-DC74BDB330D2}" type="pres">
      <dgm:prSet presAssocID="{B8850F74-EFB2-44A5-84CB-5B7C74A62358}" presName="connTx" presStyleLbl="parChTrans1D2" presStyleIdx="0" presStyleCnt="5"/>
      <dgm:spPr/>
    </dgm:pt>
    <dgm:pt modelId="{06128689-3505-426A-9B25-96AE582D9461}" type="pres">
      <dgm:prSet presAssocID="{F5D92EE1-FCDB-4396-A84A-A0A9E29109F0}" presName="node" presStyleLbl="node1" presStyleIdx="0" presStyleCnt="5" custScaleX="179442" custScaleY="86116" custRadScaleRad="105756" custRadScaleInc="43111">
        <dgm:presLayoutVars>
          <dgm:bulletEnabled val="1"/>
        </dgm:presLayoutVars>
      </dgm:prSet>
      <dgm:spPr/>
    </dgm:pt>
    <dgm:pt modelId="{E3B9DC8E-7A33-4D9D-91DF-8E8332737E21}" type="pres">
      <dgm:prSet presAssocID="{18BAE76F-BBA5-4FA2-8EC0-430715008D45}" presName="Name9" presStyleLbl="parChTrans1D2" presStyleIdx="1" presStyleCnt="5"/>
      <dgm:spPr/>
    </dgm:pt>
    <dgm:pt modelId="{9F2FA960-1265-4D63-B1BF-F4E89E8CC1B4}" type="pres">
      <dgm:prSet presAssocID="{18BAE76F-BBA5-4FA2-8EC0-430715008D45}" presName="connTx" presStyleLbl="parChTrans1D2" presStyleIdx="1" presStyleCnt="5"/>
      <dgm:spPr/>
    </dgm:pt>
    <dgm:pt modelId="{7A22D00E-2549-4FD8-8415-5EC8FECCF459}" type="pres">
      <dgm:prSet presAssocID="{4C21B40E-BE10-4B90-90BD-4DF8723644FE}" presName="node" presStyleLbl="node1" presStyleIdx="1" presStyleCnt="5" custScaleX="123366" custScaleY="75637" custRadScaleRad="122062" custRadScaleInc="-13772">
        <dgm:presLayoutVars>
          <dgm:bulletEnabled val="1"/>
        </dgm:presLayoutVars>
      </dgm:prSet>
      <dgm:spPr/>
    </dgm:pt>
    <dgm:pt modelId="{4608CF1A-0F6D-445F-9896-DEB421D14330}" type="pres">
      <dgm:prSet presAssocID="{DBF4C676-D31C-46A3-84B7-394BB3B0B1D7}" presName="Name9" presStyleLbl="parChTrans1D2" presStyleIdx="2" presStyleCnt="5"/>
      <dgm:spPr/>
    </dgm:pt>
    <dgm:pt modelId="{488C9213-F474-49EE-BE1F-D1998DE4A8C6}" type="pres">
      <dgm:prSet presAssocID="{DBF4C676-D31C-46A3-84B7-394BB3B0B1D7}" presName="connTx" presStyleLbl="parChTrans1D2" presStyleIdx="2" presStyleCnt="5"/>
      <dgm:spPr/>
    </dgm:pt>
    <dgm:pt modelId="{31AA08CC-3858-45A0-88A2-85A19B51AFEB}" type="pres">
      <dgm:prSet presAssocID="{A5B019E5-E1A1-4348-AB2E-7712835C0F9E}" presName="node" presStyleLbl="node1" presStyleIdx="2" presStyleCnt="5" custScaleX="171613" custScaleY="93985" custRadScaleRad="106248" custRadScaleInc="-61916">
        <dgm:presLayoutVars>
          <dgm:bulletEnabled val="1"/>
        </dgm:presLayoutVars>
      </dgm:prSet>
      <dgm:spPr/>
    </dgm:pt>
    <dgm:pt modelId="{9891E045-C4CE-4C3D-A711-3F6B2A9A1FDA}" type="pres">
      <dgm:prSet presAssocID="{F37D5921-3DD8-4301-A10D-8394998D149B}" presName="Name9" presStyleLbl="parChTrans1D2" presStyleIdx="3" presStyleCnt="5"/>
      <dgm:spPr/>
    </dgm:pt>
    <dgm:pt modelId="{ECE3A358-F030-45B8-A4FA-155718707BE5}" type="pres">
      <dgm:prSet presAssocID="{F37D5921-3DD8-4301-A10D-8394998D149B}" presName="connTx" presStyleLbl="parChTrans1D2" presStyleIdx="3" presStyleCnt="5"/>
      <dgm:spPr/>
    </dgm:pt>
    <dgm:pt modelId="{24D5E564-296A-423E-9F1E-A513E908EDDF}" type="pres">
      <dgm:prSet presAssocID="{834D7722-D8C9-489C-9C44-73A0A5CC00B2}" presName="node" presStyleLbl="node1" presStyleIdx="3" presStyleCnt="5" custScaleX="182776" custScaleY="89327" custRadScaleRad="72098" custRadScaleInc="17608">
        <dgm:presLayoutVars>
          <dgm:bulletEnabled val="1"/>
        </dgm:presLayoutVars>
      </dgm:prSet>
      <dgm:spPr/>
    </dgm:pt>
    <dgm:pt modelId="{B0F60602-E82C-4A8B-B81E-E119AB7A7211}" type="pres">
      <dgm:prSet presAssocID="{FCEFEC18-2A02-4A6D-B6A4-362899FED496}" presName="Name9" presStyleLbl="parChTrans1D2" presStyleIdx="4" presStyleCnt="5"/>
      <dgm:spPr/>
    </dgm:pt>
    <dgm:pt modelId="{7E629867-D86A-4632-BB20-7C7BB5F2719E}" type="pres">
      <dgm:prSet presAssocID="{FCEFEC18-2A02-4A6D-B6A4-362899FED496}" presName="connTx" presStyleLbl="parChTrans1D2" presStyleIdx="4" presStyleCnt="5"/>
      <dgm:spPr/>
    </dgm:pt>
    <dgm:pt modelId="{CEC3D134-2579-4FE9-883C-413379F35F83}" type="pres">
      <dgm:prSet presAssocID="{04E4874E-7B62-46B1-99C9-8228FE1A9C1A}" presName="node" presStyleLbl="node1" presStyleIdx="4" presStyleCnt="5" custScaleX="144005" custScaleY="82956" custRadScaleRad="75556" custRadScaleInc="61505">
        <dgm:presLayoutVars>
          <dgm:bulletEnabled val="1"/>
        </dgm:presLayoutVars>
      </dgm:prSet>
      <dgm:spPr/>
    </dgm:pt>
  </dgm:ptLst>
  <dgm:cxnLst>
    <dgm:cxn modelId="{3A0D2305-1BB6-45BA-8DAA-629BC27399E1}" srcId="{84E9FA26-EF62-4D67-91CC-A38E65D05404}" destId="{04E4874E-7B62-46B1-99C9-8228FE1A9C1A}" srcOrd="4" destOrd="0" parTransId="{FCEFEC18-2A02-4A6D-B6A4-362899FED496}" sibTransId="{DF54A22B-23F7-4ECD-930E-54EE3317BDE3}"/>
    <dgm:cxn modelId="{6AF46825-0A05-4F85-9F73-6F6B0FE7A9A4}" srcId="{84E9FA26-EF62-4D67-91CC-A38E65D05404}" destId="{4C21B40E-BE10-4B90-90BD-4DF8723644FE}" srcOrd="1" destOrd="0" parTransId="{18BAE76F-BBA5-4FA2-8EC0-430715008D45}" sibTransId="{A3AB2178-75AF-4B0A-9627-A123FE4E7BAA}"/>
    <dgm:cxn modelId="{F469B35E-2A02-43D8-8143-F43CB67384F8}" type="presOf" srcId="{04E4874E-7B62-46B1-99C9-8228FE1A9C1A}" destId="{CEC3D134-2579-4FE9-883C-413379F35F83}" srcOrd="0" destOrd="0" presId="urn:microsoft.com/office/officeart/2005/8/layout/radial1"/>
    <dgm:cxn modelId="{12C7274C-D162-48BB-A7A6-39163FA5D668}" type="presOf" srcId="{84E9FA26-EF62-4D67-91CC-A38E65D05404}" destId="{236A0F40-EE7F-48A6-B41B-4CF5CCA3EE90}" srcOrd="0" destOrd="0" presId="urn:microsoft.com/office/officeart/2005/8/layout/radial1"/>
    <dgm:cxn modelId="{0FE0B981-4DE0-4D0D-8281-802EC96E4374}" srcId="{84E9FA26-EF62-4D67-91CC-A38E65D05404}" destId="{A5B019E5-E1A1-4348-AB2E-7712835C0F9E}" srcOrd="2" destOrd="0" parTransId="{DBF4C676-D31C-46A3-84B7-394BB3B0B1D7}" sibTransId="{2D877315-EE79-4969-8EA5-97F2F38D34A4}"/>
    <dgm:cxn modelId="{91D83097-9720-439B-AE29-703AB644D5D2}" type="presOf" srcId="{18BAE76F-BBA5-4FA2-8EC0-430715008D45}" destId="{9F2FA960-1265-4D63-B1BF-F4E89E8CC1B4}" srcOrd="1" destOrd="0" presId="urn:microsoft.com/office/officeart/2005/8/layout/radial1"/>
    <dgm:cxn modelId="{A36E51AF-9B6D-4B76-A0B8-9DFF2ED0578D}" type="presOf" srcId="{A5B019E5-E1A1-4348-AB2E-7712835C0F9E}" destId="{31AA08CC-3858-45A0-88A2-85A19B51AFEB}" srcOrd="0" destOrd="0" presId="urn:microsoft.com/office/officeart/2005/8/layout/radial1"/>
    <dgm:cxn modelId="{501995B2-D2AE-4411-93AE-D3B4AA0105FE}" srcId="{84E9FA26-EF62-4D67-91CC-A38E65D05404}" destId="{834D7722-D8C9-489C-9C44-73A0A5CC00B2}" srcOrd="3" destOrd="0" parTransId="{F37D5921-3DD8-4301-A10D-8394998D149B}" sibTransId="{8A9F36FD-D098-4A75-8082-933309A7D3F9}"/>
    <dgm:cxn modelId="{BE7615B8-C253-4B5D-906C-FB9B125F40E9}" type="presOf" srcId="{18BAE76F-BBA5-4FA2-8EC0-430715008D45}" destId="{E3B9DC8E-7A33-4D9D-91DF-8E8332737E21}" srcOrd="0" destOrd="0" presId="urn:microsoft.com/office/officeart/2005/8/layout/radial1"/>
    <dgm:cxn modelId="{35F254C3-275D-4E77-8509-E2A20720E35C}" type="presOf" srcId="{FCEFEC18-2A02-4A6D-B6A4-362899FED496}" destId="{B0F60602-E82C-4A8B-B81E-E119AB7A7211}" srcOrd="0" destOrd="0" presId="urn:microsoft.com/office/officeart/2005/8/layout/radial1"/>
    <dgm:cxn modelId="{6E908EC8-7E05-47E3-9582-5F4B5E60EAEF}" type="presOf" srcId="{B8850F74-EFB2-44A5-84CB-5B7C74A62358}" destId="{742D88A8-3BE3-47D3-A12F-DE3EDA0CC3EE}" srcOrd="0" destOrd="0" presId="urn:microsoft.com/office/officeart/2005/8/layout/radial1"/>
    <dgm:cxn modelId="{223DBDC8-0567-4E9B-94BB-08601A4D406F}" type="presOf" srcId="{F5D92EE1-FCDB-4396-A84A-A0A9E29109F0}" destId="{06128689-3505-426A-9B25-96AE582D9461}" srcOrd="0" destOrd="0" presId="urn:microsoft.com/office/officeart/2005/8/layout/radial1"/>
    <dgm:cxn modelId="{78536FD2-9EE0-468F-AFE5-30013E5CAC80}" type="presOf" srcId="{4C21B40E-BE10-4B90-90BD-4DF8723644FE}" destId="{7A22D00E-2549-4FD8-8415-5EC8FECCF459}" srcOrd="0" destOrd="0" presId="urn:microsoft.com/office/officeart/2005/8/layout/radial1"/>
    <dgm:cxn modelId="{78AE08D4-D8FB-4AEF-97DB-6B42B963C39B}" type="presOf" srcId="{834D7722-D8C9-489C-9C44-73A0A5CC00B2}" destId="{24D5E564-296A-423E-9F1E-A513E908EDDF}" srcOrd="0" destOrd="0" presId="urn:microsoft.com/office/officeart/2005/8/layout/radial1"/>
    <dgm:cxn modelId="{C91A41D5-131F-4D90-8663-BBAC3B73DC52}" type="presOf" srcId="{F37D5921-3DD8-4301-A10D-8394998D149B}" destId="{ECE3A358-F030-45B8-A4FA-155718707BE5}" srcOrd="1" destOrd="0" presId="urn:microsoft.com/office/officeart/2005/8/layout/radial1"/>
    <dgm:cxn modelId="{3BD166E2-E273-46FB-A7F3-3E28F02F9273}" type="presOf" srcId="{DBF4C676-D31C-46A3-84B7-394BB3B0B1D7}" destId="{4608CF1A-0F6D-445F-9896-DEB421D14330}" srcOrd="0" destOrd="0" presId="urn:microsoft.com/office/officeart/2005/8/layout/radial1"/>
    <dgm:cxn modelId="{9BC652E4-EA86-4A69-99A2-C5D5A3DD70A3}" type="presOf" srcId="{0373C47C-5E7C-453D-A4C9-5F9B2740FB4F}" destId="{D2E409B4-916D-4C3E-AFB1-0DAAB3A217CB}" srcOrd="0" destOrd="0" presId="urn:microsoft.com/office/officeart/2005/8/layout/radial1"/>
    <dgm:cxn modelId="{D8EF72E4-F840-4AC8-A6F6-C435C86413A5}" srcId="{0373C47C-5E7C-453D-A4C9-5F9B2740FB4F}" destId="{84E9FA26-EF62-4D67-91CC-A38E65D05404}" srcOrd="0" destOrd="0" parTransId="{5460AFE9-A7B3-476B-9140-A6364637AE2F}" sibTransId="{B013CC95-D331-4C2C-A504-CCB9446E6D58}"/>
    <dgm:cxn modelId="{E69AC6E5-E6F8-4CCB-945A-126E856724D8}" type="presOf" srcId="{F37D5921-3DD8-4301-A10D-8394998D149B}" destId="{9891E045-C4CE-4C3D-A711-3F6B2A9A1FDA}" srcOrd="0" destOrd="0" presId="urn:microsoft.com/office/officeart/2005/8/layout/radial1"/>
    <dgm:cxn modelId="{874432E7-5708-4AF3-8363-F68CAA2203E5}" srcId="{84E9FA26-EF62-4D67-91CC-A38E65D05404}" destId="{F5D92EE1-FCDB-4396-A84A-A0A9E29109F0}" srcOrd="0" destOrd="0" parTransId="{B8850F74-EFB2-44A5-84CB-5B7C74A62358}" sibTransId="{6BAC0917-5BEC-4326-BA6A-3BE12A07E5E6}"/>
    <dgm:cxn modelId="{874073F2-F0C9-41CE-8290-7C1CDAB756EE}" type="presOf" srcId="{B8850F74-EFB2-44A5-84CB-5B7C74A62358}" destId="{DE2B12F2-51AF-4984-A079-DC74BDB330D2}" srcOrd="1" destOrd="0" presId="urn:microsoft.com/office/officeart/2005/8/layout/radial1"/>
    <dgm:cxn modelId="{758DB2F5-3A1F-431A-A487-625632689C05}" type="presOf" srcId="{FCEFEC18-2A02-4A6D-B6A4-362899FED496}" destId="{7E629867-D86A-4632-BB20-7C7BB5F2719E}" srcOrd="1" destOrd="0" presId="urn:microsoft.com/office/officeart/2005/8/layout/radial1"/>
    <dgm:cxn modelId="{DFD448F7-42F2-4854-937E-9A653700E089}" type="presOf" srcId="{DBF4C676-D31C-46A3-84B7-394BB3B0B1D7}" destId="{488C9213-F474-49EE-BE1F-D1998DE4A8C6}" srcOrd="1" destOrd="0" presId="urn:microsoft.com/office/officeart/2005/8/layout/radial1"/>
    <dgm:cxn modelId="{07785BB9-7F4E-4497-B936-C647769DDD28}" type="presParOf" srcId="{D2E409B4-916D-4C3E-AFB1-0DAAB3A217CB}" destId="{236A0F40-EE7F-48A6-B41B-4CF5CCA3EE90}" srcOrd="0" destOrd="0" presId="urn:microsoft.com/office/officeart/2005/8/layout/radial1"/>
    <dgm:cxn modelId="{7764C8E2-A264-4F7D-A2FD-20A8B710A505}" type="presParOf" srcId="{D2E409B4-916D-4C3E-AFB1-0DAAB3A217CB}" destId="{742D88A8-3BE3-47D3-A12F-DE3EDA0CC3EE}" srcOrd="1" destOrd="0" presId="urn:microsoft.com/office/officeart/2005/8/layout/radial1"/>
    <dgm:cxn modelId="{B53BD13F-BCE7-4DD4-B5EC-8FD61E9CE7DF}" type="presParOf" srcId="{742D88A8-3BE3-47D3-A12F-DE3EDA0CC3EE}" destId="{DE2B12F2-51AF-4984-A079-DC74BDB330D2}" srcOrd="0" destOrd="0" presId="urn:microsoft.com/office/officeart/2005/8/layout/radial1"/>
    <dgm:cxn modelId="{230373C4-DC18-4F57-B010-AAB3285D0794}" type="presParOf" srcId="{D2E409B4-916D-4C3E-AFB1-0DAAB3A217CB}" destId="{06128689-3505-426A-9B25-96AE582D9461}" srcOrd="2" destOrd="0" presId="urn:microsoft.com/office/officeart/2005/8/layout/radial1"/>
    <dgm:cxn modelId="{A6DE252E-5BFC-4736-B6A5-C17A42BA752C}" type="presParOf" srcId="{D2E409B4-916D-4C3E-AFB1-0DAAB3A217CB}" destId="{E3B9DC8E-7A33-4D9D-91DF-8E8332737E21}" srcOrd="3" destOrd="0" presId="urn:microsoft.com/office/officeart/2005/8/layout/radial1"/>
    <dgm:cxn modelId="{CDA28B87-818D-4541-981E-5BBE970F9FE9}" type="presParOf" srcId="{E3B9DC8E-7A33-4D9D-91DF-8E8332737E21}" destId="{9F2FA960-1265-4D63-B1BF-F4E89E8CC1B4}" srcOrd="0" destOrd="0" presId="urn:microsoft.com/office/officeart/2005/8/layout/radial1"/>
    <dgm:cxn modelId="{772E3D8C-E892-4E7B-8483-5B9ED8C861FB}" type="presParOf" srcId="{D2E409B4-916D-4C3E-AFB1-0DAAB3A217CB}" destId="{7A22D00E-2549-4FD8-8415-5EC8FECCF459}" srcOrd="4" destOrd="0" presId="urn:microsoft.com/office/officeart/2005/8/layout/radial1"/>
    <dgm:cxn modelId="{90DB747B-8914-4978-BEB5-1094973C76DB}" type="presParOf" srcId="{D2E409B4-916D-4C3E-AFB1-0DAAB3A217CB}" destId="{4608CF1A-0F6D-445F-9896-DEB421D14330}" srcOrd="5" destOrd="0" presId="urn:microsoft.com/office/officeart/2005/8/layout/radial1"/>
    <dgm:cxn modelId="{23FA392F-FB8E-4C44-976C-3E71AB270B65}" type="presParOf" srcId="{4608CF1A-0F6D-445F-9896-DEB421D14330}" destId="{488C9213-F474-49EE-BE1F-D1998DE4A8C6}" srcOrd="0" destOrd="0" presId="urn:microsoft.com/office/officeart/2005/8/layout/radial1"/>
    <dgm:cxn modelId="{F529A4A0-22AA-4325-B6A8-F0C0D9382C3E}" type="presParOf" srcId="{D2E409B4-916D-4C3E-AFB1-0DAAB3A217CB}" destId="{31AA08CC-3858-45A0-88A2-85A19B51AFEB}" srcOrd="6" destOrd="0" presId="urn:microsoft.com/office/officeart/2005/8/layout/radial1"/>
    <dgm:cxn modelId="{436C37C5-0C0C-4F50-AB02-E6057578CE7D}" type="presParOf" srcId="{D2E409B4-916D-4C3E-AFB1-0DAAB3A217CB}" destId="{9891E045-C4CE-4C3D-A711-3F6B2A9A1FDA}" srcOrd="7" destOrd="0" presId="urn:microsoft.com/office/officeart/2005/8/layout/radial1"/>
    <dgm:cxn modelId="{9B0A207F-0DD6-4BA3-B4C6-C28770F87FBB}" type="presParOf" srcId="{9891E045-C4CE-4C3D-A711-3F6B2A9A1FDA}" destId="{ECE3A358-F030-45B8-A4FA-155718707BE5}" srcOrd="0" destOrd="0" presId="urn:microsoft.com/office/officeart/2005/8/layout/radial1"/>
    <dgm:cxn modelId="{AFE54165-5312-4675-B8C8-043BED8A585A}" type="presParOf" srcId="{D2E409B4-916D-4C3E-AFB1-0DAAB3A217CB}" destId="{24D5E564-296A-423E-9F1E-A513E908EDDF}" srcOrd="8" destOrd="0" presId="urn:microsoft.com/office/officeart/2005/8/layout/radial1"/>
    <dgm:cxn modelId="{C1319CAF-B5CF-4E51-92ED-1727C858551A}" type="presParOf" srcId="{D2E409B4-916D-4C3E-AFB1-0DAAB3A217CB}" destId="{B0F60602-E82C-4A8B-B81E-E119AB7A7211}" srcOrd="9" destOrd="0" presId="urn:microsoft.com/office/officeart/2005/8/layout/radial1"/>
    <dgm:cxn modelId="{2238ADB1-DB4A-4DEE-A979-4AF62DB5A2A7}" type="presParOf" srcId="{B0F60602-E82C-4A8B-B81E-E119AB7A7211}" destId="{7E629867-D86A-4632-BB20-7C7BB5F2719E}" srcOrd="0" destOrd="0" presId="urn:microsoft.com/office/officeart/2005/8/layout/radial1"/>
    <dgm:cxn modelId="{3DF6B6A9-877C-4D69-9533-FEA907DC9CF5}" type="presParOf" srcId="{D2E409B4-916D-4C3E-AFB1-0DAAB3A217CB}" destId="{CEC3D134-2579-4FE9-883C-413379F35F8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3C47C-5E7C-453D-A4C9-5F9B2740FB4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4E9FA26-EF62-4D67-91CC-A38E65D0540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Environment Risk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gm:t>
    </dgm:pt>
    <dgm:pt modelId="{5460AFE9-A7B3-476B-9140-A6364637AE2F}" type="parTrans" cxnId="{D8EF72E4-F840-4AC8-A6F6-C435C86413A5}">
      <dgm:prSet/>
      <dgm:spPr/>
      <dgm:t>
        <a:bodyPr/>
        <a:lstStyle/>
        <a:p>
          <a:endParaRPr lang="en-US"/>
        </a:p>
      </dgm:t>
    </dgm:pt>
    <dgm:pt modelId="{B013CC95-D331-4C2C-A504-CCB9446E6D58}" type="sibTrans" cxnId="{D8EF72E4-F840-4AC8-A6F6-C435C86413A5}">
      <dgm:prSet/>
      <dgm:spPr/>
      <dgm:t>
        <a:bodyPr/>
        <a:lstStyle/>
        <a:p>
          <a:endParaRPr lang="en-US"/>
        </a:p>
      </dgm:t>
    </dgm:pt>
    <dgm:pt modelId="{F5D92EE1-FCDB-4396-A84A-A0A9E29109F0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Quantity/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Accessible</a:t>
          </a:r>
        </a:p>
      </dgm:t>
    </dgm:pt>
    <dgm:pt modelId="{B8850F74-EFB2-44A5-84CB-5B7C74A62358}" type="parTrans" cxnId="{874432E7-5708-4AF3-8363-F68CAA2203E5}">
      <dgm:prSet/>
      <dgm:spPr/>
      <dgm:t>
        <a:bodyPr/>
        <a:lstStyle/>
        <a:p>
          <a:endParaRPr lang="en-US"/>
        </a:p>
      </dgm:t>
    </dgm:pt>
    <dgm:pt modelId="{6BAC0917-5BEC-4326-BA6A-3BE12A07E5E6}" type="sibTrans" cxnId="{874432E7-5708-4AF3-8363-F68CAA2203E5}">
      <dgm:prSet/>
      <dgm:spPr/>
      <dgm:t>
        <a:bodyPr/>
        <a:lstStyle/>
        <a:p>
          <a:endParaRPr lang="en-US"/>
        </a:p>
      </dgm:t>
    </dgm:pt>
    <dgm:pt modelId="{4C21B40E-BE10-4B90-90BD-4DF8723644F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Design/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Ergonomics</a:t>
          </a:r>
        </a:p>
      </dgm:t>
    </dgm:pt>
    <dgm:pt modelId="{18BAE76F-BBA5-4FA2-8EC0-430715008D45}" type="parTrans" cxnId="{6AF46825-0A05-4F85-9F73-6F6B0FE7A9A4}">
      <dgm:prSet/>
      <dgm:spPr/>
      <dgm:t>
        <a:bodyPr/>
        <a:lstStyle/>
        <a:p>
          <a:endParaRPr lang="en-US"/>
        </a:p>
      </dgm:t>
    </dgm:pt>
    <dgm:pt modelId="{A3AB2178-75AF-4B0A-9627-A123FE4E7BAA}" type="sibTrans" cxnId="{6AF46825-0A05-4F85-9F73-6F6B0FE7A9A4}">
      <dgm:prSet/>
      <dgm:spPr/>
      <dgm:t>
        <a:bodyPr/>
        <a:lstStyle/>
        <a:p>
          <a:endParaRPr lang="en-US"/>
        </a:p>
      </dgm:t>
    </dgm:pt>
    <dgm:pt modelId="{A5B019E5-E1A1-4348-AB2E-7712835C0F9E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Manufacturer’s Intended Use</a:t>
          </a:r>
        </a:p>
      </dgm:t>
    </dgm:pt>
    <dgm:pt modelId="{DBF4C676-D31C-46A3-84B7-394BB3B0B1D7}" type="parTrans" cxnId="{0FE0B981-4DE0-4D0D-8281-802EC96E4374}">
      <dgm:prSet/>
      <dgm:spPr/>
      <dgm:t>
        <a:bodyPr/>
        <a:lstStyle/>
        <a:p>
          <a:endParaRPr lang="en-US"/>
        </a:p>
      </dgm:t>
    </dgm:pt>
    <dgm:pt modelId="{2D877315-EE79-4969-8EA5-97F2F38D34A4}" type="sibTrans" cxnId="{0FE0B981-4DE0-4D0D-8281-802EC96E4374}">
      <dgm:prSet/>
      <dgm:spPr/>
      <dgm:t>
        <a:bodyPr/>
        <a:lstStyle/>
        <a:p>
          <a:endParaRPr lang="en-US"/>
        </a:p>
      </dgm:t>
    </dgm:pt>
    <dgm:pt modelId="{834D7722-D8C9-489C-9C44-73A0A5CC00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Quality</a:t>
          </a:r>
        </a:p>
      </dgm:t>
    </dgm:pt>
    <dgm:pt modelId="{F37D5921-3DD8-4301-A10D-8394998D149B}" type="parTrans" cxnId="{501995B2-D2AE-4411-93AE-D3B4AA0105FE}">
      <dgm:prSet/>
      <dgm:spPr/>
      <dgm:t>
        <a:bodyPr/>
        <a:lstStyle/>
        <a:p>
          <a:endParaRPr lang="en-US"/>
        </a:p>
      </dgm:t>
    </dgm:pt>
    <dgm:pt modelId="{8A9F36FD-D098-4A75-8082-933309A7D3F9}" type="sibTrans" cxnId="{501995B2-D2AE-4411-93AE-D3B4AA0105FE}">
      <dgm:prSet/>
      <dgm:spPr/>
      <dgm:t>
        <a:bodyPr/>
        <a:lstStyle/>
        <a:p>
          <a:endParaRPr lang="en-US"/>
        </a:p>
      </dgm:t>
    </dgm:pt>
    <dgm:pt modelId="{04E4874E-7B62-46B1-99C9-8228FE1A9C1A}">
      <dgm:prSet custT="1"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Capacity/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Ability</a:t>
          </a:r>
        </a:p>
      </dgm:t>
    </dgm:pt>
    <dgm:pt modelId="{FCEFEC18-2A02-4A6D-B6A4-362899FED496}" type="parTrans" cxnId="{3A0D2305-1BB6-45BA-8DAA-629BC27399E1}">
      <dgm:prSet/>
      <dgm:spPr/>
      <dgm:t>
        <a:bodyPr/>
        <a:lstStyle/>
        <a:p>
          <a:endParaRPr lang="en-US"/>
        </a:p>
      </dgm:t>
    </dgm:pt>
    <dgm:pt modelId="{DF54A22B-23F7-4ECD-930E-54EE3317BDE3}" type="sibTrans" cxnId="{3A0D2305-1BB6-45BA-8DAA-629BC27399E1}">
      <dgm:prSet/>
      <dgm:spPr/>
      <dgm:t>
        <a:bodyPr/>
        <a:lstStyle/>
        <a:p>
          <a:endParaRPr lang="en-US"/>
        </a:p>
      </dgm:t>
    </dgm:pt>
    <dgm:pt modelId="{D2E409B4-916D-4C3E-AFB1-0DAAB3A217CB}" type="pres">
      <dgm:prSet presAssocID="{0373C47C-5E7C-453D-A4C9-5F9B2740FB4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6A0F40-EE7F-48A6-B41B-4CF5CCA3EE90}" type="pres">
      <dgm:prSet presAssocID="{84E9FA26-EF62-4D67-91CC-A38E65D05404}" presName="centerShape" presStyleLbl="node0" presStyleIdx="0" presStyleCnt="1" custScaleX="93931" custScaleY="91312" custLinFactNeighborX="13003" custLinFactNeighborY="-9055"/>
      <dgm:spPr/>
    </dgm:pt>
    <dgm:pt modelId="{742D88A8-3BE3-47D3-A12F-DE3EDA0CC3EE}" type="pres">
      <dgm:prSet presAssocID="{B8850F74-EFB2-44A5-84CB-5B7C74A62358}" presName="Name9" presStyleLbl="parChTrans1D2" presStyleIdx="0" presStyleCnt="5"/>
      <dgm:spPr/>
    </dgm:pt>
    <dgm:pt modelId="{DE2B12F2-51AF-4984-A079-DC74BDB330D2}" type="pres">
      <dgm:prSet presAssocID="{B8850F74-EFB2-44A5-84CB-5B7C74A62358}" presName="connTx" presStyleLbl="parChTrans1D2" presStyleIdx="0" presStyleCnt="5"/>
      <dgm:spPr/>
    </dgm:pt>
    <dgm:pt modelId="{06128689-3505-426A-9B25-96AE582D9461}" type="pres">
      <dgm:prSet presAssocID="{F5D92EE1-FCDB-4396-A84A-A0A9E29109F0}" presName="node" presStyleLbl="node1" presStyleIdx="0" presStyleCnt="5" custScaleX="123024" custScaleY="76899" custRadScaleRad="105756" custRadScaleInc="43111">
        <dgm:presLayoutVars>
          <dgm:bulletEnabled val="1"/>
        </dgm:presLayoutVars>
      </dgm:prSet>
      <dgm:spPr/>
    </dgm:pt>
    <dgm:pt modelId="{E3B9DC8E-7A33-4D9D-91DF-8E8332737E21}" type="pres">
      <dgm:prSet presAssocID="{18BAE76F-BBA5-4FA2-8EC0-430715008D45}" presName="Name9" presStyleLbl="parChTrans1D2" presStyleIdx="1" presStyleCnt="5"/>
      <dgm:spPr/>
    </dgm:pt>
    <dgm:pt modelId="{9F2FA960-1265-4D63-B1BF-F4E89E8CC1B4}" type="pres">
      <dgm:prSet presAssocID="{18BAE76F-BBA5-4FA2-8EC0-430715008D45}" presName="connTx" presStyleLbl="parChTrans1D2" presStyleIdx="1" presStyleCnt="5"/>
      <dgm:spPr/>
    </dgm:pt>
    <dgm:pt modelId="{7A22D00E-2549-4FD8-8415-5EC8FECCF459}" type="pres">
      <dgm:prSet presAssocID="{4C21B40E-BE10-4B90-90BD-4DF8723644FE}" presName="node" presStyleLbl="node1" presStyleIdx="1" presStyleCnt="5" custScaleX="121385" custScaleY="75637" custRadScaleRad="122062" custRadScaleInc="-13772">
        <dgm:presLayoutVars>
          <dgm:bulletEnabled val="1"/>
        </dgm:presLayoutVars>
      </dgm:prSet>
      <dgm:spPr/>
    </dgm:pt>
    <dgm:pt modelId="{4608CF1A-0F6D-445F-9896-DEB421D14330}" type="pres">
      <dgm:prSet presAssocID="{DBF4C676-D31C-46A3-84B7-394BB3B0B1D7}" presName="Name9" presStyleLbl="parChTrans1D2" presStyleIdx="2" presStyleCnt="5"/>
      <dgm:spPr/>
    </dgm:pt>
    <dgm:pt modelId="{488C9213-F474-49EE-BE1F-D1998DE4A8C6}" type="pres">
      <dgm:prSet presAssocID="{DBF4C676-D31C-46A3-84B7-394BB3B0B1D7}" presName="connTx" presStyleLbl="parChTrans1D2" presStyleIdx="2" presStyleCnt="5"/>
      <dgm:spPr/>
    </dgm:pt>
    <dgm:pt modelId="{31AA08CC-3858-45A0-88A2-85A19B51AFEB}" type="pres">
      <dgm:prSet presAssocID="{A5B019E5-E1A1-4348-AB2E-7712835C0F9E}" presName="node" presStyleLbl="node1" presStyleIdx="2" presStyleCnt="5" custScaleX="179375" custScaleY="80145" custRadScaleRad="106248" custRadScaleInc="-61916">
        <dgm:presLayoutVars>
          <dgm:bulletEnabled val="1"/>
        </dgm:presLayoutVars>
      </dgm:prSet>
      <dgm:spPr/>
    </dgm:pt>
    <dgm:pt modelId="{9891E045-C4CE-4C3D-A711-3F6B2A9A1FDA}" type="pres">
      <dgm:prSet presAssocID="{F37D5921-3DD8-4301-A10D-8394998D149B}" presName="Name9" presStyleLbl="parChTrans1D2" presStyleIdx="3" presStyleCnt="5"/>
      <dgm:spPr/>
    </dgm:pt>
    <dgm:pt modelId="{ECE3A358-F030-45B8-A4FA-155718707BE5}" type="pres">
      <dgm:prSet presAssocID="{F37D5921-3DD8-4301-A10D-8394998D149B}" presName="connTx" presStyleLbl="parChTrans1D2" presStyleIdx="3" presStyleCnt="5"/>
      <dgm:spPr/>
    </dgm:pt>
    <dgm:pt modelId="{24D5E564-296A-423E-9F1E-A513E908EDDF}" type="pres">
      <dgm:prSet presAssocID="{834D7722-D8C9-489C-9C44-73A0A5CC00B2}" presName="node" presStyleLbl="node1" presStyleIdx="3" presStyleCnt="5" custScaleX="133335" custScaleY="83681" custRadScaleRad="72098" custRadScaleInc="17608">
        <dgm:presLayoutVars>
          <dgm:bulletEnabled val="1"/>
        </dgm:presLayoutVars>
      </dgm:prSet>
      <dgm:spPr/>
    </dgm:pt>
    <dgm:pt modelId="{B0F60602-E82C-4A8B-B81E-E119AB7A7211}" type="pres">
      <dgm:prSet presAssocID="{FCEFEC18-2A02-4A6D-B6A4-362899FED496}" presName="Name9" presStyleLbl="parChTrans1D2" presStyleIdx="4" presStyleCnt="5"/>
      <dgm:spPr/>
    </dgm:pt>
    <dgm:pt modelId="{7E629867-D86A-4632-BB20-7C7BB5F2719E}" type="pres">
      <dgm:prSet presAssocID="{FCEFEC18-2A02-4A6D-B6A4-362899FED496}" presName="connTx" presStyleLbl="parChTrans1D2" presStyleIdx="4" presStyleCnt="5"/>
      <dgm:spPr/>
    </dgm:pt>
    <dgm:pt modelId="{CEC3D134-2579-4FE9-883C-413379F35F83}" type="pres">
      <dgm:prSet presAssocID="{04E4874E-7B62-46B1-99C9-8228FE1A9C1A}" presName="node" presStyleLbl="node1" presStyleIdx="4" presStyleCnt="5" custScaleX="140875" custScaleY="82956" custRadScaleRad="75556" custRadScaleInc="61505">
        <dgm:presLayoutVars>
          <dgm:bulletEnabled val="1"/>
        </dgm:presLayoutVars>
      </dgm:prSet>
      <dgm:spPr/>
    </dgm:pt>
  </dgm:ptLst>
  <dgm:cxnLst>
    <dgm:cxn modelId="{3A0D2305-1BB6-45BA-8DAA-629BC27399E1}" srcId="{84E9FA26-EF62-4D67-91CC-A38E65D05404}" destId="{04E4874E-7B62-46B1-99C9-8228FE1A9C1A}" srcOrd="4" destOrd="0" parTransId="{FCEFEC18-2A02-4A6D-B6A4-362899FED496}" sibTransId="{DF54A22B-23F7-4ECD-930E-54EE3317BDE3}"/>
    <dgm:cxn modelId="{C36D9505-875B-4F11-983D-FD86072EB9F4}" type="presOf" srcId="{4C21B40E-BE10-4B90-90BD-4DF8723644FE}" destId="{7A22D00E-2549-4FD8-8415-5EC8FECCF459}" srcOrd="0" destOrd="0" presId="urn:microsoft.com/office/officeart/2005/8/layout/radial1"/>
    <dgm:cxn modelId="{C0D79E11-C024-47A4-AED6-9B3044888D55}" type="presOf" srcId="{84E9FA26-EF62-4D67-91CC-A38E65D05404}" destId="{236A0F40-EE7F-48A6-B41B-4CF5CCA3EE90}" srcOrd="0" destOrd="0" presId="urn:microsoft.com/office/officeart/2005/8/layout/radial1"/>
    <dgm:cxn modelId="{2020E714-577B-465C-81B8-6692AC66B1DF}" type="presOf" srcId="{B8850F74-EFB2-44A5-84CB-5B7C74A62358}" destId="{DE2B12F2-51AF-4984-A079-DC74BDB330D2}" srcOrd="1" destOrd="0" presId="urn:microsoft.com/office/officeart/2005/8/layout/radial1"/>
    <dgm:cxn modelId="{6AF46825-0A05-4F85-9F73-6F6B0FE7A9A4}" srcId="{84E9FA26-EF62-4D67-91CC-A38E65D05404}" destId="{4C21B40E-BE10-4B90-90BD-4DF8723644FE}" srcOrd="1" destOrd="0" parTransId="{18BAE76F-BBA5-4FA2-8EC0-430715008D45}" sibTransId="{A3AB2178-75AF-4B0A-9627-A123FE4E7BAA}"/>
    <dgm:cxn modelId="{F676E029-F01B-4C09-88B6-B0EB80AB903D}" type="presOf" srcId="{0373C47C-5E7C-453D-A4C9-5F9B2740FB4F}" destId="{D2E409B4-916D-4C3E-AFB1-0DAAB3A217CB}" srcOrd="0" destOrd="0" presId="urn:microsoft.com/office/officeart/2005/8/layout/radial1"/>
    <dgm:cxn modelId="{7BB52B60-4901-4E30-9CBD-4F56EB991EEA}" type="presOf" srcId="{18BAE76F-BBA5-4FA2-8EC0-430715008D45}" destId="{E3B9DC8E-7A33-4D9D-91DF-8E8332737E21}" srcOrd="0" destOrd="0" presId="urn:microsoft.com/office/officeart/2005/8/layout/radial1"/>
    <dgm:cxn modelId="{C1D63E69-878B-43C4-AEAA-D596BF2B649B}" type="presOf" srcId="{FCEFEC18-2A02-4A6D-B6A4-362899FED496}" destId="{7E629867-D86A-4632-BB20-7C7BB5F2719E}" srcOrd="1" destOrd="0" presId="urn:microsoft.com/office/officeart/2005/8/layout/radial1"/>
    <dgm:cxn modelId="{2267CE57-2C4D-4961-8460-785EA1BD4090}" type="presOf" srcId="{B8850F74-EFB2-44A5-84CB-5B7C74A62358}" destId="{742D88A8-3BE3-47D3-A12F-DE3EDA0CC3EE}" srcOrd="0" destOrd="0" presId="urn:microsoft.com/office/officeart/2005/8/layout/radial1"/>
    <dgm:cxn modelId="{F359B97E-224C-455C-8E75-E78619592B0A}" type="presOf" srcId="{A5B019E5-E1A1-4348-AB2E-7712835C0F9E}" destId="{31AA08CC-3858-45A0-88A2-85A19B51AFEB}" srcOrd="0" destOrd="0" presId="urn:microsoft.com/office/officeart/2005/8/layout/radial1"/>
    <dgm:cxn modelId="{0FE0B981-4DE0-4D0D-8281-802EC96E4374}" srcId="{84E9FA26-EF62-4D67-91CC-A38E65D05404}" destId="{A5B019E5-E1A1-4348-AB2E-7712835C0F9E}" srcOrd="2" destOrd="0" parTransId="{DBF4C676-D31C-46A3-84B7-394BB3B0B1D7}" sibTransId="{2D877315-EE79-4969-8EA5-97F2F38D34A4}"/>
    <dgm:cxn modelId="{90901689-B476-4F1C-B981-D299376BB6B5}" type="presOf" srcId="{04E4874E-7B62-46B1-99C9-8228FE1A9C1A}" destId="{CEC3D134-2579-4FE9-883C-413379F35F83}" srcOrd="0" destOrd="0" presId="urn:microsoft.com/office/officeart/2005/8/layout/radial1"/>
    <dgm:cxn modelId="{54137B8C-4779-47AF-B115-599B863F3CE2}" type="presOf" srcId="{834D7722-D8C9-489C-9C44-73A0A5CC00B2}" destId="{24D5E564-296A-423E-9F1E-A513E908EDDF}" srcOrd="0" destOrd="0" presId="urn:microsoft.com/office/officeart/2005/8/layout/radial1"/>
    <dgm:cxn modelId="{2B198AA2-F338-4D19-B9D3-F2F003B1FB5C}" type="presOf" srcId="{DBF4C676-D31C-46A3-84B7-394BB3B0B1D7}" destId="{488C9213-F474-49EE-BE1F-D1998DE4A8C6}" srcOrd="1" destOrd="0" presId="urn:microsoft.com/office/officeart/2005/8/layout/radial1"/>
    <dgm:cxn modelId="{2441F6B1-4426-43FD-9CD4-988C5761E790}" type="presOf" srcId="{18BAE76F-BBA5-4FA2-8EC0-430715008D45}" destId="{9F2FA960-1265-4D63-B1BF-F4E89E8CC1B4}" srcOrd="1" destOrd="0" presId="urn:microsoft.com/office/officeart/2005/8/layout/radial1"/>
    <dgm:cxn modelId="{501995B2-D2AE-4411-93AE-D3B4AA0105FE}" srcId="{84E9FA26-EF62-4D67-91CC-A38E65D05404}" destId="{834D7722-D8C9-489C-9C44-73A0A5CC00B2}" srcOrd="3" destOrd="0" parTransId="{F37D5921-3DD8-4301-A10D-8394998D149B}" sibTransId="{8A9F36FD-D098-4A75-8082-933309A7D3F9}"/>
    <dgm:cxn modelId="{1BA119CB-A7E3-4C55-AEE1-8B9F01E1DB3A}" type="presOf" srcId="{F37D5921-3DD8-4301-A10D-8394998D149B}" destId="{ECE3A358-F030-45B8-A4FA-155718707BE5}" srcOrd="1" destOrd="0" presId="urn:microsoft.com/office/officeart/2005/8/layout/radial1"/>
    <dgm:cxn modelId="{E02F10D7-3B28-4B34-812E-79EF6B5864CE}" type="presOf" srcId="{FCEFEC18-2A02-4A6D-B6A4-362899FED496}" destId="{B0F60602-E82C-4A8B-B81E-E119AB7A7211}" srcOrd="0" destOrd="0" presId="urn:microsoft.com/office/officeart/2005/8/layout/radial1"/>
    <dgm:cxn modelId="{22507AE1-3BBC-401B-B4A8-151B492F3F35}" type="presOf" srcId="{DBF4C676-D31C-46A3-84B7-394BB3B0B1D7}" destId="{4608CF1A-0F6D-445F-9896-DEB421D14330}" srcOrd="0" destOrd="0" presId="urn:microsoft.com/office/officeart/2005/8/layout/radial1"/>
    <dgm:cxn modelId="{D8EF72E4-F840-4AC8-A6F6-C435C86413A5}" srcId="{0373C47C-5E7C-453D-A4C9-5F9B2740FB4F}" destId="{84E9FA26-EF62-4D67-91CC-A38E65D05404}" srcOrd="0" destOrd="0" parTransId="{5460AFE9-A7B3-476B-9140-A6364637AE2F}" sibTransId="{B013CC95-D331-4C2C-A504-CCB9446E6D58}"/>
    <dgm:cxn modelId="{874432E7-5708-4AF3-8363-F68CAA2203E5}" srcId="{84E9FA26-EF62-4D67-91CC-A38E65D05404}" destId="{F5D92EE1-FCDB-4396-A84A-A0A9E29109F0}" srcOrd="0" destOrd="0" parTransId="{B8850F74-EFB2-44A5-84CB-5B7C74A62358}" sibTransId="{6BAC0917-5BEC-4326-BA6A-3BE12A07E5E6}"/>
    <dgm:cxn modelId="{062723F2-5B2D-4CAA-9B56-D9A40AA2412A}" type="presOf" srcId="{F37D5921-3DD8-4301-A10D-8394998D149B}" destId="{9891E045-C4CE-4C3D-A711-3F6B2A9A1FDA}" srcOrd="0" destOrd="0" presId="urn:microsoft.com/office/officeart/2005/8/layout/radial1"/>
    <dgm:cxn modelId="{30EB70F3-11B9-4D45-9DA7-F8AD292D1F0F}" type="presOf" srcId="{F5D92EE1-FCDB-4396-A84A-A0A9E29109F0}" destId="{06128689-3505-426A-9B25-96AE582D9461}" srcOrd="0" destOrd="0" presId="urn:microsoft.com/office/officeart/2005/8/layout/radial1"/>
    <dgm:cxn modelId="{B258ABD7-B2E6-4EC2-95F4-4006D67C07FB}" type="presParOf" srcId="{D2E409B4-916D-4C3E-AFB1-0DAAB3A217CB}" destId="{236A0F40-EE7F-48A6-B41B-4CF5CCA3EE90}" srcOrd="0" destOrd="0" presId="urn:microsoft.com/office/officeart/2005/8/layout/radial1"/>
    <dgm:cxn modelId="{6BC4B9BD-7DBD-47C5-B6F7-059EDC9B73BE}" type="presParOf" srcId="{D2E409B4-916D-4C3E-AFB1-0DAAB3A217CB}" destId="{742D88A8-3BE3-47D3-A12F-DE3EDA0CC3EE}" srcOrd="1" destOrd="0" presId="urn:microsoft.com/office/officeart/2005/8/layout/radial1"/>
    <dgm:cxn modelId="{40284556-9B66-4C1C-98D2-21B319BE7F3E}" type="presParOf" srcId="{742D88A8-3BE3-47D3-A12F-DE3EDA0CC3EE}" destId="{DE2B12F2-51AF-4984-A079-DC74BDB330D2}" srcOrd="0" destOrd="0" presId="urn:microsoft.com/office/officeart/2005/8/layout/radial1"/>
    <dgm:cxn modelId="{F7CF0AF3-5825-4949-B588-CE96DBF31FF3}" type="presParOf" srcId="{D2E409B4-916D-4C3E-AFB1-0DAAB3A217CB}" destId="{06128689-3505-426A-9B25-96AE582D9461}" srcOrd="2" destOrd="0" presId="urn:microsoft.com/office/officeart/2005/8/layout/radial1"/>
    <dgm:cxn modelId="{07A32401-4952-4CC5-B886-35A3A5185FBE}" type="presParOf" srcId="{D2E409B4-916D-4C3E-AFB1-0DAAB3A217CB}" destId="{E3B9DC8E-7A33-4D9D-91DF-8E8332737E21}" srcOrd="3" destOrd="0" presId="urn:microsoft.com/office/officeart/2005/8/layout/radial1"/>
    <dgm:cxn modelId="{7E021420-03C9-4E70-97AD-DC22E8AE5528}" type="presParOf" srcId="{E3B9DC8E-7A33-4D9D-91DF-8E8332737E21}" destId="{9F2FA960-1265-4D63-B1BF-F4E89E8CC1B4}" srcOrd="0" destOrd="0" presId="urn:microsoft.com/office/officeart/2005/8/layout/radial1"/>
    <dgm:cxn modelId="{ED571CB2-6955-4BDE-82EA-14BF46CF81AE}" type="presParOf" srcId="{D2E409B4-916D-4C3E-AFB1-0DAAB3A217CB}" destId="{7A22D00E-2549-4FD8-8415-5EC8FECCF459}" srcOrd="4" destOrd="0" presId="urn:microsoft.com/office/officeart/2005/8/layout/radial1"/>
    <dgm:cxn modelId="{6C30ED05-6021-4D16-86C3-759D21C367C6}" type="presParOf" srcId="{D2E409B4-916D-4C3E-AFB1-0DAAB3A217CB}" destId="{4608CF1A-0F6D-445F-9896-DEB421D14330}" srcOrd="5" destOrd="0" presId="urn:microsoft.com/office/officeart/2005/8/layout/radial1"/>
    <dgm:cxn modelId="{35B4119A-B43D-4356-83FA-B942359C3E16}" type="presParOf" srcId="{4608CF1A-0F6D-445F-9896-DEB421D14330}" destId="{488C9213-F474-49EE-BE1F-D1998DE4A8C6}" srcOrd="0" destOrd="0" presId="urn:microsoft.com/office/officeart/2005/8/layout/radial1"/>
    <dgm:cxn modelId="{1E5F33C5-D4DF-47C8-9857-E84D48A4E185}" type="presParOf" srcId="{D2E409B4-916D-4C3E-AFB1-0DAAB3A217CB}" destId="{31AA08CC-3858-45A0-88A2-85A19B51AFEB}" srcOrd="6" destOrd="0" presId="urn:microsoft.com/office/officeart/2005/8/layout/radial1"/>
    <dgm:cxn modelId="{ECE10187-1821-4450-94A4-FDA882F62FA4}" type="presParOf" srcId="{D2E409B4-916D-4C3E-AFB1-0DAAB3A217CB}" destId="{9891E045-C4CE-4C3D-A711-3F6B2A9A1FDA}" srcOrd="7" destOrd="0" presId="urn:microsoft.com/office/officeart/2005/8/layout/radial1"/>
    <dgm:cxn modelId="{4D4A1E6D-9312-42E1-9241-B48FA3914264}" type="presParOf" srcId="{9891E045-C4CE-4C3D-A711-3F6B2A9A1FDA}" destId="{ECE3A358-F030-45B8-A4FA-155718707BE5}" srcOrd="0" destOrd="0" presId="urn:microsoft.com/office/officeart/2005/8/layout/radial1"/>
    <dgm:cxn modelId="{120169D8-361A-4AAD-A0CF-59839C2C3EB9}" type="presParOf" srcId="{D2E409B4-916D-4C3E-AFB1-0DAAB3A217CB}" destId="{24D5E564-296A-423E-9F1E-A513E908EDDF}" srcOrd="8" destOrd="0" presId="urn:microsoft.com/office/officeart/2005/8/layout/radial1"/>
    <dgm:cxn modelId="{9DB29897-8C90-480E-9BCF-810EFB695055}" type="presParOf" srcId="{D2E409B4-916D-4C3E-AFB1-0DAAB3A217CB}" destId="{B0F60602-E82C-4A8B-B81E-E119AB7A7211}" srcOrd="9" destOrd="0" presId="urn:microsoft.com/office/officeart/2005/8/layout/radial1"/>
    <dgm:cxn modelId="{AC011875-E2BD-425A-A79C-79ABDEC228DD}" type="presParOf" srcId="{B0F60602-E82C-4A8B-B81E-E119AB7A7211}" destId="{7E629867-D86A-4632-BB20-7C7BB5F2719E}" srcOrd="0" destOrd="0" presId="urn:microsoft.com/office/officeart/2005/8/layout/radial1"/>
    <dgm:cxn modelId="{A28F9EB1-4FE2-4977-B298-4AC984DE1D98}" type="presParOf" srcId="{D2E409B4-916D-4C3E-AFB1-0DAAB3A217CB}" destId="{CEC3D134-2579-4FE9-883C-413379F35F8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73C47C-5E7C-453D-A4C9-5F9B2740FB4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84E9FA26-EF62-4D67-91CC-A38E65D0540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Patient Risk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gm:t>
    </dgm:pt>
    <dgm:pt modelId="{5460AFE9-A7B3-476B-9140-A6364637AE2F}" type="parTrans" cxnId="{D8EF72E4-F840-4AC8-A6F6-C435C86413A5}">
      <dgm:prSet/>
      <dgm:spPr/>
      <dgm:t>
        <a:bodyPr/>
        <a:lstStyle/>
        <a:p>
          <a:endParaRPr lang="en-US"/>
        </a:p>
      </dgm:t>
    </dgm:pt>
    <dgm:pt modelId="{B013CC95-D331-4C2C-A504-CCB9446E6D58}" type="sibTrans" cxnId="{D8EF72E4-F840-4AC8-A6F6-C435C86413A5}">
      <dgm:prSet/>
      <dgm:spPr/>
      <dgm:t>
        <a:bodyPr/>
        <a:lstStyle/>
        <a:p>
          <a:endParaRPr lang="en-US"/>
        </a:p>
      </dgm:t>
    </dgm:pt>
    <dgm:pt modelId="{F5D92EE1-FCDB-4396-A84A-A0A9E29109F0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Communication Status</a:t>
          </a:r>
        </a:p>
      </dgm:t>
    </dgm:pt>
    <dgm:pt modelId="{B8850F74-EFB2-44A5-84CB-5B7C74A62358}" type="parTrans" cxnId="{874432E7-5708-4AF3-8363-F68CAA2203E5}">
      <dgm:prSet/>
      <dgm:spPr/>
      <dgm:t>
        <a:bodyPr/>
        <a:lstStyle/>
        <a:p>
          <a:endParaRPr lang="en-US"/>
        </a:p>
      </dgm:t>
    </dgm:pt>
    <dgm:pt modelId="{6BAC0917-5BEC-4326-BA6A-3BE12A07E5E6}" type="sibTrans" cxnId="{874432E7-5708-4AF3-8363-F68CAA2203E5}">
      <dgm:prSet/>
      <dgm:spPr/>
      <dgm:t>
        <a:bodyPr/>
        <a:lstStyle/>
        <a:p>
          <a:endParaRPr lang="en-US"/>
        </a:p>
      </dgm:t>
    </dgm:pt>
    <dgm:pt modelId="{4C21B40E-BE10-4B90-90BD-4DF8723644F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Cognitive Status</a:t>
          </a:r>
        </a:p>
      </dgm:t>
    </dgm:pt>
    <dgm:pt modelId="{18BAE76F-BBA5-4FA2-8EC0-430715008D45}" type="parTrans" cxnId="{6AF46825-0A05-4F85-9F73-6F6B0FE7A9A4}">
      <dgm:prSet/>
      <dgm:spPr/>
      <dgm:t>
        <a:bodyPr/>
        <a:lstStyle/>
        <a:p>
          <a:endParaRPr lang="en-US"/>
        </a:p>
      </dgm:t>
    </dgm:pt>
    <dgm:pt modelId="{A3AB2178-75AF-4B0A-9627-A123FE4E7BAA}" type="sibTrans" cxnId="{6AF46825-0A05-4F85-9F73-6F6B0FE7A9A4}">
      <dgm:prSet/>
      <dgm:spPr/>
      <dgm:t>
        <a:bodyPr/>
        <a:lstStyle/>
        <a:p>
          <a:endParaRPr lang="en-US"/>
        </a:p>
      </dgm:t>
    </dgm:pt>
    <dgm:pt modelId="{A5B019E5-E1A1-4348-AB2E-7712835C0F9E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Emotional &amp; </a:t>
          </a:r>
          <a:r>
            <a:rPr kumimoji="0" lang="en-US" altLang="en-US" sz="1800" b="1" i="0" u="none" strike="noStrike" cap="none" normalizeH="0" baseline="0" dirty="0" err="1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Behavioural</a:t>
          </a: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 Status</a:t>
          </a:r>
        </a:p>
      </dgm:t>
    </dgm:pt>
    <dgm:pt modelId="{DBF4C676-D31C-46A3-84B7-394BB3B0B1D7}" type="parTrans" cxnId="{0FE0B981-4DE0-4D0D-8281-802EC96E4374}">
      <dgm:prSet/>
      <dgm:spPr/>
      <dgm:t>
        <a:bodyPr/>
        <a:lstStyle/>
        <a:p>
          <a:endParaRPr lang="en-US"/>
        </a:p>
      </dgm:t>
    </dgm:pt>
    <dgm:pt modelId="{2D877315-EE79-4969-8EA5-97F2F38D34A4}" type="sibTrans" cxnId="{0FE0B981-4DE0-4D0D-8281-802EC96E4374}">
      <dgm:prSet/>
      <dgm:spPr/>
      <dgm:t>
        <a:bodyPr/>
        <a:lstStyle/>
        <a:p>
          <a:endParaRPr lang="en-US"/>
        </a:p>
      </dgm:t>
    </dgm:pt>
    <dgm:pt modelId="{834D7722-D8C9-489C-9C44-73A0A5CC00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Medical Status</a:t>
          </a:r>
        </a:p>
      </dgm:t>
    </dgm:pt>
    <dgm:pt modelId="{F37D5921-3DD8-4301-A10D-8394998D149B}" type="parTrans" cxnId="{501995B2-D2AE-4411-93AE-D3B4AA0105FE}">
      <dgm:prSet/>
      <dgm:spPr/>
      <dgm:t>
        <a:bodyPr/>
        <a:lstStyle/>
        <a:p>
          <a:endParaRPr lang="en-US"/>
        </a:p>
      </dgm:t>
    </dgm:pt>
    <dgm:pt modelId="{8A9F36FD-D098-4A75-8082-933309A7D3F9}" type="sibTrans" cxnId="{501995B2-D2AE-4411-93AE-D3B4AA0105FE}">
      <dgm:prSet/>
      <dgm:spPr/>
      <dgm:t>
        <a:bodyPr/>
        <a:lstStyle/>
        <a:p>
          <a:endParaRPr lang="en-US"/>
        </a:p>
      </dgm:t>
    </dgm:pt>
    <dgm:pt modelId="{04E4874E-7B62-46B1-99C9-8228FE1A9C1A}">
      <dgm:prSet custT="1"/>
      <dgm:spPr>
        <a:solidFill>
          <a:srgbClr val="00B0F0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Physical &amp; Functional Status</a:t>
          </a:r>
        </a:p>
      </dgm:t>
    </dgm:pt>
    <dgm:pt modelId="{FCEFEC18-2A02-4A6D-B6A4-362899FED496}" type="parTrans" cxnId="{3A0D2305-1BB6-45BA-8DAA-629BC27399E1}">
      <dgm:prSet/>
      <dgm:spPr/>
      <dgm:t>
        <a:bodyPr/>
        <a:lstStyle/>
        <a:p>
          <a:endParaRPr lang="en-US"/>
        </a:p>
      </dgm:t>
    </dgm:pt>
    <dgm:pt modelId="{DF54A22B-23F7-4ECD-930E-54EE3317BDE3}" type="sibTrans" cxnId="{3A0D2305-1BB6-45BA-8DAA-629BC27399E1}">
      <dgm:prSet/>
      <dgm:spPr/>
      <dgm:t>
        <a:bodyPr/>
        <a:lstStyle/>
        <a:p>
          <a:endParaRPr lang="en-US"/>
        </a:p>
      </dgm:t>
    </dgm:pt>
    <dgm:pt modelId="{D2E409B4-916D-4C3E-AFB1-0DAAB3A217CB}" type="pres">
      <dgm:prSet presAssocID="{0373C47C-5E7C-453D-A4C9-5F9B2740FB4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6A0F40-EE7F-48A6-B41B-4CF5CCA3EE90}" type="pres">
      <dgm:prSet presAssocID="{84E9FA26-EF62-4D67-91CC-A38E65D05404}" presName="centerShape" presStyleLbl="node0" presStyleIdx="0" presStyleCnt="1" custScaleX="93931" custScaleY="91312" custLinFactNeighborX="13003" custLinFactNeighborY="-9055"/>
      <dgm:spPr/>
    </dgm:pt>
    <dgm:pt modelId="{742D88A8-3BE3-47D3-A12F-DE3EDA0CC3EE}" type="pres">
      <dgm:prSet presAssocID="{B8850F74-EFB2-44A5-84CB-5B7C74A62358}" presName="Name9" presStyleLbl="parChTrans1D2" presStyleIdx="0" presStyleCnt="5"/>
      <dgm:spPr/>
    </dgm:pt>
    <dgm:pt modelId="{DE2B12F2-51AF-4984-A079-DC74BDB330D2}" type="pres">
      <dgm:prSet presAssocID="{B8850F74-EFB2-44A5-84CB-5B7C74A62358}" presName="connTx" presStyleLbl="parChTrans1D2" presStyleIdx="0" presStyleCnt="5"/>
      <dgm:spPr/>
    </dgm:pt>
    <dgm:pt modelId="{06128689-3505-426A-9B25-96AE582D9461}" type="pres">
      <dgm:prSet presAssocID="{F5D92EE1-FCDB-4396-A84A-A0A9E29109F0}" presName="node" presStyleLbl="node1" presStyleIdx="0" presStyleCnt="5" custScaleX="176210" custScaleY="87077" custRadScaleRad="105756" custRadScaleInc="43111">
        <dgm:presLayoutVars>
          <dgm:bulletEnabled val="1"/>
        </dgm:presLayoutVars>
      </dgm:prSet>
      <dgm:spPr/>
    </dgm:pt>
    <dgm:pt modelId="{E3B9DC8E-7A33-4D9D-91DF-8E8332737E21}" type="pres">
      <dgm:prSet presAssocID="{18BAE76F-BBA5-4FA2-8EC0-430715008D45}" presName="Name9" presStyleLbl="parChTrans1D2" presStyleIdx="1" presStyleCnt="5"/>
      <dgm:spPr/>
    </dgm:pt>
    <dgm:pt modelId="{9F2FA960-1265-4D63-B1BF-F4E89E8CC1B4}" type="pres">
      <dgm:prSet presAssocID="{18BAE76F-BBA5-4FA2-8EC0-430715008D45}" presName="connTx" presStyleLbl="parChTrans1D2" presStyleIdx="1" presStyleCnt="5"/>
      <dgm:spPr/>
    </dgm:pt>
    <dgm:pt modelId="{7A22D00E-2549-4FD8-8415-5EC8FECCF459}" type="pres">
      <dgm:prSet presAssocID="{4C21B40E-BE10-4B90-90BD-4DF8723644FE}" presName="node" presStyleLbl="node1" presStyleIdx="1" presStyleCnt="5" custScaleX="129840" custScaleY="75637" custRadScaleRad="122062" custRadScaleInc="-13772">
        <dgm:presLayoutVars>
          <dgm:bulletEnabled val="1"/>
        </dgm:presLayoutVars>
      </dgm:prSet>
      <dgm:spPr/>
    </dgm:pt>
    <dgm:pt modelId="{4608CF1A-0F6D-445F-9896-DEB421D14330}" type="pres">
      <dgm:prSet presAssocID="{DBF4C676-D31C-46A3-84B7-394BB3B0B1D7}" presName="Name9" presStyleLbl="parChTrans1D2" presStyleIdx="2" presStyleCnt="5"/>
      <dgm:spPr/>
    </dgm:pt>
    <dgm:pt modelId="{488C9213-F474-49EE-BE1F-D1998DE4A8C6}" type="pres">
      <dgm:prSet presAssocID="{DBF4C676-D31C-46A3-84B7-394BB3B0B1D7}" presName="connTx" presStyleLbl="parChTrans1D2" presStyleIdx="2" presStyleCnt="5"/>
      <dgm:spPr/>
    </dgm:pt>
    <dgm:pt modelId="{31AA08CC-3858-45A0-88A2-85A19B51AFEB}" type="pres">
      <dgm:prSet presAssocID="{A5B019E5-E1A1-4348-AB2E-7712835C0F9E}" presName="node" presStyleLbl="node1" presStyleIdx="2" presStyleCnt="5" custScaleX="220283" custScaleY="93985" custRadScaleRad="106248" custRadScaleInc="-61916">
        <dgm:presLayoutVars>
          <dgm:bulletEnabled val="1"/>
        </dgm:presLayoutVars>
      </dgm:prSet>
      <dgm:spPr/>
    </dgm:pt>
    <dgm:pt modelId="{9891E045-C4CE-4C3D-A711-3F6B2A9A1FDA}" type="pres">
      <dgm:prSet presAssocID="{F37D5921-3DD8-4301-A10D-8394998D149B}" presName="Name9" presStyleLbl="parChTrans1D2" presStyleIdx="3" presStyleCnt="5"/>
      <dgm:spPr/>
    </dgm:pt>
    <dgm:pt modelId="{ECE3A358-F030-45B8-A4FA-155718707BE5}" type="pres">
      <dgm:prSet presAssocID="{F37D5921-3DD8-4301-A10D-8394998D149B}" presName="connTx" presStyleLbl="parChTrans1D2" presStyleIdx="3" presStyleCnt="5"/>
      <dgm:spPr/>
    </dgm:pt>
    <dgm:pt modelId="{24D5E564-296A-423E-9F1E-A513E908EDDF}" type="pres">
      <dgm:prSet presAssocID="{834D7722-D8C9-489C-9C44-73A0A5CC00B2}" presName="node" presStyleLbl="node1" presStyleIdx="3" presStyleCnt="5" custScaleX="123056" custScaleY="83681" custRadScaleRad="72098" custRadScaleInc="17608">
        <dgm:presLayoutVars>
          <dgm:bulletEnabled val="1"/>
        </dgm:presLayoutVars>
      </dgm:prSet>
      <dgm:spPr/>
    </dgm:pt>
    <dgm:pt modelId="{B0F60602-E82C-4A8B-B81E-E119AB7A7211}" type="pres">
      <dgm:prSet presAssocID="{FCEFEC18-2A02-4A6D-B6A4-362899FED496}" presName="Name9" presStyleLbl="parChTrans1D2" presStyleIdx="4" presStyleCnt="5"/>
      <dgm:spPr/>
    </dgm:pt>
    <dgm:pt modelId="{7E629867-D86A-4632-BB20-7C7BB5F2719E}" type="pres">
      <dgm:prSet presAssocID="{FCEFEC18-2A02-4A6D-B6A4-362899FED496}" presName="connTx" presStyleLbl="parChTrans1D2" presStyleIdx="4" presStyleCnt="5"/>
      <dgm:spPr/>
    </dgm:pt>
    <dgm:pt modelId="{CEC3D134-2579-4FE9-883C-413379F35F83}" type="pres">
      <dgm:prSet presAssocID="{04E4874E-7B62-46B1-99C9-8228FE1A9C1A}" presName="node" presStyleLbl="node1" presStyleIdx="4" presStyleCnt="5" custScaleX="123252" custScaleY="82956" custRadScaleRad="75556" custRadScaleInc="61505">
        <dgm:presLayoutVars>
          <dgm:bulletEnabled val="1"/>
        </dgm:presLayoutVars>
      </dgm:prSet>
      <dgm:spPr/>
    </dgm:pt>
  </dgm:ptLst>
  <dgm:cxnLst>
    <dgm:cxn modelId="{3A0D2305-1BB6-45BA-8DAA-629BC27399E1}" srcId="{84E9FA26-EF62-4D67-91CC-A38E65D05404}" destId="{04E4874E-7B62-46B1-99C9-8228FE1A9C1A}" srcOrd="4" destOrd="0" parTransId="{FCEFEC18-2A02-4A6D-B6A4-362899FED496}" sibTransId="{DF54A22B-23F7-4ECD-930E-54EE3317BDE3}"/>
    <dgm:cxn modelId="{D3FF4D07-80B5-4F78-9C67-08A768B11E8F}" type="presOf" srcId="{DBF4C676-D31C-46A3-84B7-394BB3B0B1D7}" destId="{4608CF1A-0F6D-445F-9896-DEB421D14330}" srcOrd="0" destOrd="0" presId="urn:microsoft.com/office/officeart/2005/8/layout/radial1"/>
    <dgm:cxn modelId="{6AF46825-0A05-4F85-9F73-6F6B0FE7A9A4}" srcId="{84E9FA26-EF62-4D67-91CC-A38E65D05404}" destId="{4C21B40E-BE10-4B90-90BD-4DF8723644FE}" srcOrd="1" destOrd="0" parTransId="{18BAE76F-BBA5-4FA2-8EC0-430715008D45}" sibTransId="{A3AB2178-75AF-4B0A-9627-A123FE4E7BAA}"/>
    <dgm:cxn modelId="{766F9A2B-4CB3-428B-AF9D-991F1A5CB50E}" type="presOf" srcId="{84E9FA26-EF62-4D67-91CC-A38E65D05404}" destId="{236A0F40-EE7F-48A6-B41B-4CF5CCA3EE90}" srcOrd="0" destOrd="0" presId="urn:microsoft.com/office/officeart/2005/8/layout/radial1"/>
    <dgm:cxn modelId="{6CC0CB2D-3A8E-4C38-A45A-201C3E9AD5A8}" type="presOf" srcId="{18BAE76F-BBA5-4FA2-8EC0-430715008D45}" destId="{9F2FA960-1265-4D63-B1BF-F4E89E8CC1B4}" srcOrd="1" destOrd="0" presId="urn:microsoft.com/office/officeart/2005/8/layout/radial1"/>
    <dgm:cxn modelId="{B7D10C3C-6E3A-438C-BBE1-3C9EDD1C4591}" type="presOf" srcId="{834D7722-D8C9-489C-9C44-73A0A5CC00B2}" destId="{24D5E564-296A-423E-9F1E-A513E908EDDF}" srcOrd="0" destOrd="0" presId="urn:microsoft.com/office/officeart/2005/8/layout/radial1"/>
    <dgm:cxn modelId="{5A3A8766-7287-4602-94C0-D7BA42569FB8}" type="presOf" srcId="{0373C47C-5E7C-453D-A4C9-5F9B2740FB4F}" destId="{D2E409B4-916D-4C3E-AFB1-0DAAB3A217CB}" srcOrd="0" destOrd="0" presId="urn:microsoft.com/office/officeart/2005/8/layout/radial1"/>
    <dgm:cxn modelId="{C7BDD448-7FBE-4FF6-8DC6-6FF223A1B513}" type="presOf" srcId="{F37D5921-3DD8-4301-A10D-8394998D149B}" destId="{9891E045-C4CE-4C3D-A711-3F6B2A9A1FDA}" srcOrd="0" destOrd="0" presId="urn:microsoft.com/office/officeart/2005/8/layout/radial1"/>
    <dgm:cxn modelId="{EB99166B-0653-4CE7-A0D3-F12B8E013C5B}" type="presOf" srcId="{DBF4C676-D31C-46A3-84B7-394BB3B0B1D7}" destId="{488C9213-F474-49EE-BE1F-D1998DE4A8C6}" srcOrd="1" destOrd="0" presId="urn:microsoft.com/office/officeart/2005/8/layout/radial1"/>
    <dgm:cxn modelId="{43B18070-789C-48DE-BBFC-85FE80D2B4C3}" type="presOf" srcId="{FCEFEC18-2A02-4A6D-B6A4-362899FED496}" destId="{B0F60602-E82C-4A8B-B81E-E119AB7A7211}" srcOrd="0" destOrd="0" presId="urn:microsoft.com/office/officeart/2005/8/layout/radial1"/>
    <dgm:cxn modelId="{97330E59-38E9-4256-AC9A-BD982AC38A51}" type="presOf" srcId="{B8850F74-EFB2-44A5-84CB-5B7C74A62358}" destId="{DE2B12F2-51AF-4984-A079-DC74BDB330D2}" srcOrd="1" destOrd="0" presId="urn:microsoft.com/office/officeart/2005/8/layout/radial1"/>
    <dgm:cxn modelId="{E8189E7B-7FA9-4386-9E7F-4D7418EF020B}" type="presOf" srcId="{F37D5921-3DD8-4301-A10D-8394998D149B}" destId="{ECE3A358-F030-45B8-A4FA-155718707BE5}" srcOrd="1" destOrd="0" presId="urn:microsoft.com/office/officeart/2005/8/layout/radial1"/>
    <dgm:cxn modelId="{0FE0B981-4DE0-4D0D-8281-802EC96E4374}" srcId="{84E9FA26-EF62-4D67-91CC-A38E65D05404}" destId="{A5B019E5-E1A1-4348-AB2E-7712835C0F9E}" srcOrd="2" destOrd="0" parTransId="{DBF4C676-D31C-46A3-84B7-394BB3B0B1D7}" sibTransId="{2D877315-EE79-4969-8EA5-97F2F38D34A4}"/>
    <dgm:cxn modelId="{C7707882-087E-4B08-A342-647A9C5DA189}" type="presOf" srcId="{18BAE76F-BBA5-4FA2-8EC0-430715008D45}" destId="{E3B9DC8E-7A33-4D9D-91DF-8E8332737E21}" srcOrd="0" destOrd="0" presId="urn:microsoft.com/office/officeart/2005/8/layout/radial1"/>
    <dgm:cxn modelId="{6478FB82-0741-4C67-AD5D-F13134950052}" type="presOf" srcId="{A5B019E5-E1A1-4348-AB2E-7712835C0F9E}" destId="{31AA08CC-3858-45A0-88A2-85A19B51AFEB}" srcOrd="0" destOrd="0" presId="urn:microsoft.com/office/officeart/2005/8/layout/radial1"/>
    <dgm:cxn modelId="{71E0D199-3198-49FC-84C8-CB36BD476CB8}" type="presOf" srcId="{FCEFEC18-2A02-4A6D-B6A4-362899FED496}" destId="{7E629867-D86A-4632-BB20-7C7BB5F2719E}" srcOrd="1" destOrd="0" presId="urn:microsoft.com/office/officeart/2005/8/layout/radial1"/>
    <dgm:cxn modelId="{881A169B-9EF3-4451-9D58-A1E53394633F}" type="presOf" srcId="{F5D92EE1-FCDB-4396-A84A-A0A9E29109F0}" destId="{06128689-3505-426A-9B25-96AE582D9461}" srcOrd="0" destOrd="0" presId="urn:microsoft.com/office/officeart/2005/8/layout/radial1"/>
    <dgm:cxn modelId="{5C03039C-B2E6-4426-875B-446969094516}" type="presOf" srcId="{4C21B40E-BE10-4B90-90BD-4DF8723644FE}" destId="{7A22D00E-2549-4FD8-8415-5EC8FECCF459}" srcOrd="0" destOrd="0" presId="urn:microsoft.com/office/officeart/2005/8/layout/radial1"/>
    <dgm:cxn modelId="{A1B967A9-5209-4586-B02F-40D47367BE93}" type="presOf" srcId="{B8850F74-EFB2-44A5-84CB-5B7C74A62358}" destId="{742D88A8-3BE3-47D3-A12F-DE3EDA0CC3EE}" srcOrd="0" destOrd="0" presId="urn:microsoft.com/office/officeart/2005/8/layout/radial1"/>
    <dgm:cxn modelId="{501995B2-D2AE-4411-93AE-D3B4AA0105FE}" srcId="{84E9FA26-EF62-4D67-91CC-A38E65D05404}" destId="{834D7722-D8C9-489C-9C44-73A0A5CC00B2}" srcOrd="3" destOrd="0" parTransId="{F37D5921-3DD8-4301-A10D-8394998D149B}" sibTransId="{8A9F36FD-D098-4A75-8082-933309A7D3F9}"/>
    <dgm:cxn modelId="{D8EF72E4-F840-4AC8-A6F6-C435C86413A5}" srcId="{0373C47C-5E7C-453D-A4C9-5F9B2740FB4F}" destId="{84E9FA26-EF62-4D67-91CC-A38E65D05404}" srcOrd="0" destOrd="0" parTransId="{5460AFE9-A7B3-476B-9140-A6364637AE2F}" sibTransId="{B013CC95-D331-4C2C-A504-CCB9446E6D58}"/>
    <dgm:cxn modelId="{874432E7-5708-4AF3-8363-F68CAA2203E5}" srcId="{84E9FA26-EF62-4D67-91CC-A38E65D05404}" destId="{F5D92EE1-FCDB-4396-A84A-A0A9E29109F0}" srcOrd="0" destOrd="0" parTransId="{B8850F74-EFB2-44A5-84CB-5B7C74A62358}" sibTransId="{6BAC0917-5BEC-4326-BA6A-3BE12A07E5E6}"/>
    <dgm:cxn modelId="{C435F0FB-0048-48FF-9F86-53BC6AD8B8F0}" type="presOf" srcId="{04E4874E-7B62-46B1-99C9-8228FE1A9C1A}" destId="{CEC3D134-2579-4FE9-883C-413379F35F83}" srcOrd="0" destOrd="0" presId="urn:microsoft.com/office/officeart/2005/8/layout/radial1"/>
    <dgm:cxn modelId="{6FEE84ED-F522-4108-83F0-37246F0EABCE}" type="presParOf" srcId="{D2E409B4-916D-4C3E-AFB1-0DAAB3A217CB}" destId="{236A0F40-EE7F-48A6-B41B-4CF5CCA3EE90}" srcOrd="0" destOrd="0" presId="urn:microsoft.com/office/officeart/2005/8/layout/radial1"/>
    <dgm:cxn modelId="{AAC09DB4-A529-4BDC-BB5C-877429D978D5}" type="presParOf" srcId="{D2E409B4-916D-4C3E-AFB1-0DAAB3A217CB}" destId="{742D88A8-3BE3-47D3-A12F-DE3EDA0CC3EE}" srcOrd="1" destOrd="0" presId="urn:microsoft.com/office/officeart/2005/8/layout/radial1"/>
    <dgm:cxn modelId="{09AB8180-26BB-4389-9ED6-25334D9BE59C}" type="presParOf" srcId="{742D88A8-3BE3-47D3-A12F-DE3EDA0CC3EE}" destId="{DE2B12F2-51AF-4984-A079-DC74BDB330D2}" srcOrd="0" destOrd="0" presId="urn:microsoft.com/office/officeart/2005/8/layout/radial1"/>
    <dgm:cxn modelId="{B55FD2F4-4B90-4CD2-A470-92E663D86393}" type="presParOf" srcId="{D2E409B4-916D-4C3E-AFB1-0DAAB3A217CB}" destId="{06128689-3505-426A-9B25-96AE582D9461}" srcOrd="2" destOrd="0" presId="urn:microsoft.com/office/officeart/2005/8/layout/radial1"/>
    <dgm:cxn modelId="{B4923319-9C9A-40BD-9D46-D3C046AD4821}" type="presParOf" srcId="{D2E409B4-916D-4C3E-AFB1-0DAAB3A217CB}" destId="{E3B9DC8E-7A33-4D9D-91DF-8E8332737E21}" srcOrd="3" destOrd="0" presId="urn:microsoft.com/office/officeart/2005/8/layout/radial1"/>
    <dgm:cxn modelId="{39CBABB4-3F71-4638-B00A-325541A75247}" type="presParOf" srcId="{E3B9DC8E-7A33-4D9D-91DF-8E8332737E21}" destId="{9F2FA960-1265-4D63-B1BF-F4E89E8CC1B4}" srcOrd="0" destOrd="0" presId="urn:microsoft.com/office/officeart/2005/8/layout/radial1"/>
    <dgm:cxn modelId="{52CF44F4-EDC9-44D7-A846-49BD3021017C}" type="presParOf" srcId="{D2E409B4-916D-4C3E-AFB1-0DAAB3A217CB}" destId="{7A22D00E-2549-4FD8-8415-5EC8FECCF459}" srcOrd="4" destOrd="0" presId="urn:microsoft.com/office/officeart/2005/8/layout/radial1"/>
    <dgm:cxn modelId="{26D95363-A144-4107-A509-74812D7C2ED8}" type="presParOf" srcId="{D2E409B4-916D-4C3E-AFB1-0DAAB3A217CB}" destId="{4608CF1A-0F6D-445F-9896-DEB421D14330}" srcOrd="5" destOrd="0" presId="urn:microsoft.com/office/officeart/2005/8/layout/radial1"/>
    <dgm:cxn modelId="{49FAD54A-554F-46B9-8753-D90EB9D374A1}" type="presParOf" srcId="{4608CF1A-0F6D-445F-9896-DEB421D14330}" destId="{488C9213-F474-49EE-BE1F-D1998DE4A8C6}" srcOrd="0" destOrd="0" presId="urn:microsoft.com/office/officeart/2005/8/layout/radial1"/>
    <dgm:cxn modelId="{514254B0-5C83-4BA4-87FC-53EF74BABC82}" type="presParOf" srcId="{D2E409B4-916D-4C3E-AFB1-0DAAB3A217CB}" destId="{31AA08CC-3858-45A0-88A2-85A19B51AFEB}" srcOrd="6" destOrd="0" presId="urn:microsoft.com/office/officeart/2005/8/layout/radial1"/>
    <dgm:cxn modelId="{EBAC9077-3E89-485A-B925-858D854E61DB}" type="presParOf" srcId="{D2E409B4-916D-4C3E-AFB1-0DAAB3A217CB}" destId="{9891E045-C4CE-4C3D-A711-3F6B2A9A1FDA}" srcOrd="7" destOrd="0" presId="urn:microsoft.com/office/officeart/2005/8/layout/radial1"/>
    <dgm:cxn modelId="{0A1F64E8-F45A-43E3-AFD0-C0F9EB758FFE}" type="presParOf" srcId="{9891E045-C4CE-4C3D-A711-3F6B2A9A1FDA}" destId="{ECE3A358-F030-45B8-A4FA-155718707BE5}" srcOrd="0" destOrd="0" presId="urn:microsoft.com/office/officeart/2005/8/layout/radial1"/>
    <dgm:cxn modelId="{BE098A69-39AE-40F2-9DFC-64D79FD6DF88}" type="presParOf" srcId="{D2E409B4-916D-4C3E-AFB1-0DAAB3A217CB}" destId="{24D5E564-296A-423E-9F1E-A513E908EDDF}" srcOrd="8" destOrd="0" presId="urn:microsoft.com/office/officeart/2005/8/layout/radial1"/>
    <dgm:cxn modelId="{08DC8845-1567-400E-B84D-B11BCCEBBDB7}" type="presParOf" srcId="{D2E409B4-916D-4C3E-AFB1-0DAAB3A217CB}" destId="{B0F60602-E82C-4A8B-B81E-E119AB7A7211}" srcOrd="9" destOrd="0" presId="urn:microsoft.com/office/officeart/2005/8/layout/radial1"/>
    <dgm:cxn modelId="{EC77B628-BE70-4AFD-A6E0-6F6B58A5393B}" type="presParOf" srcId="{B0F60602-E82C-4A8B-B81E-E119AB7A7211}" destId="{7E629867-D86A-4632-BB20-7C7BB5F2719E}" srcOrd="0" destOrd="0" presId="urn:microsoft.com/office/officeart/2005/8/layout/radial1"/>
    <dgm:cxn modelId="{BE028C51-754D-458B-87B5-A890A83F51D7}" type="presParOf" srcId="{D2E409B4-916D-4C3E-AFB1-0DAAB3A217CB}" destId="{CEC3D134-2579-4FE9-883C-413379F35F8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A0F40-EE7F-48A6-B41B-4CF5CCA3EE90}">
      <dsp:nvSpPr>
        <dsp:cNvPr id="0" name=""/>
        <dsp:cNvSpPr/>
      </dsp:nvSpPr>
      <dsp:spPr>
        <a:xfrm>
          <a:off x="1917282" y="1012362"/>
          <a:ext cx="880939" cy="8563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Self-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sp:txBody>
      <dsp:txXfrm>
        <a:off x="2046293" y="1137776"/>
        <a:ext cx="622917" cy="605549"/>
      </dsp:txXfrm>
    </dsp:sp>
    <dsp:sp modelId="{742D88A8-3BE3-47D3-A12F-DE3EDA0CC3EE}">
      <dsp:nvSpPr>
        <dsp:cNvPr id="0" name=""/>
        <dsp:cNvSpPr/>
      </dsp:nvSpPr>
      <dsp:spPr>
        <a:xfrm rot="16293995">
          <a:off x="2255478" y="875360"/>
          <a:ext cx="234367" cy="40026"/>
        </a:xfrm>
        <a:custGeom>
          <a:avLst/>
          <a:gdLst/>
          <a:ahLst/>
          <a:cxnLst/>
          <a:rect l="0" t="0" r="0" b="0"/>
          <a:pathLst>
            <a:path>
              <a:moveTo>
                <a:pt x="0" y="20013"/>
              </a:moveTo>
              <a:lnTo>
                <a:pt x="234367" y="200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66803" y="889514"/>
        <a:ext cx="11718" cy="11718"/>
      </dsp:txXfrm>
    </dsp:sp>
    <dsp:sp modelId="{06128689-3505-426A-9B25-96AE582D9461}">
      <dsp:nvSpPr>
        <dsp:cNvPr id="0" name=""/>
        <dsp:cNvSpPr/>
      </dsp:nvSpPr>
      <dsp:spPr>
        <a:xfrm>
          <a:off x="1771274" y="57076"/>
          <a:ext cx="1228904" cy="72120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Physical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Status</a:t>
          </a:r>
        </a:p>
      </dsp:txBody>
      <dsp:txXfrm>
        <a:off x="1951243" y="162694"/>
        <a:ext cx="868966" cy="509967"/>
      </dsp:txXfrm>
    </dsp:sp>
    <dsp:sp modelId="{E3B9DC8E-7A33-4D9D-91DF-8E8332737E21}">
      <dsp:nvSpPr>
        <dsp:cNvPr id="0" name=""/>
        <dsp:cNvSpPr/>
      </dsp:nvSpPr>
      <dsp:spPr>
        <a:xfrm rot="20468716">
          <a:off x="2771368" y="1266831"/>
          <a:ext cx="72963" cy="40026"/>
        </a:xfrm>
        <a:custGeom>
          <a:avLst/>
          <a:gdLst/>
          <a:ahLst/>
          <a:cxnLst/>
          <a:rect l="0" t="0" r="0" b="0"/>
          <a:pathLst>
            <a:path>
              <a:moveTo>
                <a:pt x="0" y="20013"/>
              </a:moveTo>
              <a:lnTo>
                <a:pt x="72963" y="200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6026" y="1285021"/>
        <a:ext cx="3648" cy="3648"/>
      </dsp:txXfrm>
    </dsp:sp>
    <dsp:sp modelId="{7A22D00E-2549-4FD8-8415-5EC8FECCF459}">
      <dsp:nvSpPr>
        <dsp:cNvPr id="0" name=""/>
        <dsp:cNvSpPr/>
      </dsp:nvSpPr>
      <dsp:spPr>
        <a:xfrm>
          <a:off x="2730542" y="725732"/>
          <a:ext cx="1363590" cy="709368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Emotional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Status</a:t>
          </a:r>
        </a:p>
      </dsp:txBody>
      <dsp:txXfrm>
        <a:off x="2930235" y="829617"/>
        <a:ext cx="964204" cy="501598"/>
      </dsp:txXfrm>
    </dsp:sp>
    <dsp:sp modelId="{4608CF1A-0F6D-445F-9896-DEB421D14330}">
      <dsp:nvSpPr>
        <dsp:cNvPr id="0" name=""/>
        <dsp:cNvSpPr/>
      </dsp:nvSpPr>
      <dsp:spPr>
        <a:xfrm rot="2937576">
          <a:off x="2598942" y="1842601"/>
          <a:ext cx="252455" cy="40026"/>
        </a:xfrm>
        <a:custGeom>
          <a:avLst/>
          <a:gdLst/>
          <a:ahLst/>
          <a:cxnLst/>
          <a:rect l="0" t="0" r="0" b="0"/>
          <a:pathLst>
            <a:path>
              <a:moveTo>
                <a:pt x="0" y="20013"/>
              </a:moveTo>
              <a:lnTo>
                <a:pt x="252455" y="200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18858" y="1856303"/>
        <a:ext cx="12622" cy="12622"/>
      </dsp:txXfrm>
    </dsp:sp>
    <dsp:sp modelId="{31AA08CC-3858-45A0-88A2-85A19B51AFEB}">
      <dsp:nvSpPr>
        <dsp:cNvPr id="0" name=""/>
        <dsp:cNvSpPr/>
      </dsp:nvSpPr>
      <dsp:spPr>
        <a:xfrm>
          <a:off x="2450822" y="1902658"/>
          <a:ext cx="1385732" cy="8814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2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Training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2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&amp;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2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Experience</a:t>
          </a:r>
        </a:p>
      </dsp:txBody>
      <dsp:txXfrm>
        <a:off x="2653758" y="2031743"/>
        <a:ext cx="979860" cy="623276"/>
      </dsp:txXfrm>
    </dsp:sp>
    <dsp:sp modelId="{9891E045-C4CE-4C3D-A711-3F6B2A9A1FDA}">
      <dsp:nvSpPr>
        <dsp:cNvPr id="0" name=""/>
        <dsp:cNvSpPr/>
      </dsp:nvSpPr>
      <dsp:spPr>
        <a:xfrm rot="8174459">
          <a:off x="1773731" y="1829543"/>
          <a:ext cx="313804" cy="40026"/>
        </a:xfrm>
        <a:custGeom>
          <a:avLst/>
          <a:gdLst/>
          <a:ahLst/>
          <a:cxnLst/>
          <a:rect l="0" t="0" r="0" b="0"/>
          <a:pathLst>
            <a:path>
              <a:moveTo>
                <a:pt x="0" y="20013"/>
              </a:moveTo>
              <a:lnTo>
                <a:pt x="313804" y="200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922788" y="1841711"/>
        <a:ext cx="15690" cy="15690"/>
      </dsp:txXfrm>
    </dsp:sp>
    <dsp:sp modelId="{24D5E564-296A-423E-9F1E-A513E908EDDF}">
      <dsp:nvSpPr>
        <dsp:cNvPr id="0" name=""/>
        <dsp:cNvSpPr/>
      </dsp:nvSpPr>
      <dsp:spPr>
        <a:xfrm>
          <a:off x="588934" y="1919804"/>
          <a:ext cx="1717115" cy="784809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Communication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Skills</a:t>
          </a:r>
        </a:p>
      </dsp:txBody>
      <dsp:txXfrm>
        <a:off x="840400" y="2034737"/>
        <a:ext cx="1214183" cy="554943"/>
      </dsp:txXfrm>
    </dsp:sp>
    <dsp:sp modelId="{B0F60602-E82C-4A8B-B81E-E119AB7A7211}">
      <dsp:nvSpPr>
        <dsp:cNvPr id="0" name=""/>
        <dsp:cNvSpPr/>
      </dsp:nvSpPr>
      <dsp:spPr>
        <a:xfrm rot="12004044">
          <a:off x="1816150" y="1247041"/>
          <a:ext cx="133330" cy="40026"/>
        </a:xfrm>
        <a:custGeom>
          <a:avLst/>
          <a:gdLst/>
          <a:ahLst/>
          <a:cxnLst/>
          <a:rect l="0" t="0" r="0" b="0"/>
          <a:pathLst>
            <a:path>
              <a:moveTo>
                <a:pt x="0" y="20013"/>
              </a:moveTo>
              <a:lnTo>
                <a:pt x="133330" y="200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879482" y="1263721"/>
        <a:ext cx="6666" cy="6666"/>
      </dsp:txXfrm>
    </dsp:sp>
    <dsp:sp modelId="{CEC3D134-2579-4FE9-883C-413379F35F83}">
      <dsp:nvSpPr>
        <dsp:cNvPr id="0" name=""/>
        <dsp:cNvSpPr/>
      </dsp:nvSpPr>
      <dsp:spPr>
        <a:xfrm>
          <a:off x="790382" y="677999"/>
          <a:ext cx="1089604" cy="77800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Workload</a:t>
          </a:r>
        </a:p>
      </dsp:txBody>
      <dsp:txXfrm>
        <a:off x="949951" y="791936"/>
        <a:ext cx="770466" cy="550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A0F40-EE7F-48A6-B41B-4CF5CCA3EE90}">
      <dsp:nvSpPr>
        <dsp:cNvPr id="0" name=""/>
        <dsp:cNvSpPr/>
      </dsp:nvSpPr>
      <dsp:spPr>
        <a:xfrm>
          <a:off x="2165608" y="1135224"/>
          <a:ext cx="966428" cy="9394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Environment Risk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9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sp:txBody>
      <dsp:txXfrm>
        <a:off x="2307138" y="1272808"/>
        <a:ext cx="683368" cy="664314"/>
      </dsp:txXfrm>
    </dsp:sp>
    <dsp:sp modelId="{742D88A8-3BE3-47D3-A12F-DE3EDA0CC3EE}">
      <dsp:nvSpPr>
        <dsp:cNvPr id="0" name=""/>
        <dsp:cNvSpPr/>
      </dsp:nvSpPr>
      <dsp:spPr>
        <a:xfrm rot="16293995">
          <a:off x="2559487" y="1009778"/>
          <a:ext cx="210099" cy="41203"/>
        </a:xfrm>
        <a:custGeom>
          <a:avLst/>
          <a:gdLst/>
          <a:ahLst/>
          <a:cxnLst/>
          <a:rect l="0" t="0" r="0" b="0"/>
          <a:pathLst>
            <a:path>
              <a:moveTo>
                <a:pt x="0" y="20601"/>
              </a:moveTo>
              <a:lnTo>
                <a:pt x="210099" y="206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9284" y="1025127"/>
        <a:ext cx="10504" cy="10504"/>
      </dsp:txXfrm>
    </dsp:sp>
    <dsp:sp modelId="{06128689-3505-426A-9B25-96AE582D9461}">
      <dsp:nvSpPr>
        <dsp:cNvPr id="0" name=""/>
        <dsp:cNvSpPr/>
      </dsp:nvSpPr>
      <dsp:spPr>
        <a:xfrm>
          <a:off x="1756410" y="39385"/>
          <a:ext cx="1846226" cy="886022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Potential for Violence/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Aggression</a:t>
          </a:r>
        </a:p>
      </dsp:txBody>
      <dsp:txXfrm>
        <a:off x="2026784" y="169140"/>
        <a:ext cx="1305478" cy="626512"/>
      </dsp:txXfrm>
    </dsp:sp>
    <dsp:sp modelId="{E3B9DC8E-7A33-4D9D-91DF-8E8332737E21}">
      <dsp:nvSpPr>
        <dsp:cNvPr id="0" name=""/>
        <dsp:cNvSpPr/>
      </dsp:nvSpPr>
      <dsp:spPr>
        <a:xfrm rot="20468716">
          <a:off x="3100556" y="1403570"/>
          <a:ext cx="155371" cy="41203"/>
        </a:xfrm>
        <a:custGeom>
          <a:avLst/>
          <a:gdLst/>
          <a:ahLst/>
          <a:cxnLst/>
          <a:rect l="0" t="0" r="0" b="0"/>
          <a:pathLst>
            <a:path>
              <a:moveTo>
                <a:pt x="0" y="20601"/>
              </a:moveTo>
              <a:lnTo>
                <a:pt x="155371" y="206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4358" y="1420288"/>
        <a:ext cx="7768" cy="7768"/>
      </dsp:txXfrm>
    </dsp:sp>
    <dsp:sp modelId="{7A22D00E-2549-4FD8-8415-5EC8FECCF459}">
      <dsp:nvSpPr>
        <dsp:cNvPr id="0" name=""/>
        <dsp:cNvSpPr/>
      </dsp:nvSpPr>
      <dsp:spPr>
        <a:xfrm>
          <a:off x="3171557" y="820626"/>
          <a:ext cx="1269276" cy="77820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Noise/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Distractions</a:t>
          </a:r>
        </a:p>
      </dsp:txBody>
      <dsp:txXfrm>
        <a:off x="3357438" y="934592"/>
        <a:ext cx="897514" cy="550275"/>
      </dsp:txXfrm>
    </dsp:sp>
    <dsp:sp modelId="{4608CF1A-0F6D-445F-9896-DEB421D14330}">
      <dsp:nvSpPr>
        <dsp:cNvPr id="0" name=""/>
        <dsp:cNvSpPr/>
      </dsp:nvSpPr>
      <dsp:spPr>
        <a:xfrm rot="2937576">
          <a:off x="2916394" y="2040850"/>
          <a:ext cx="259622" cy="41203"/>
        </a:xfrm>
        <a:custGeom>
          <a:avLst/>
          <a:gdLst/>
          <a:ahLst/>
          <a:cxnLst/>
          <a:rect l="0" t="0" r="0" b="0"/>
          <a:pathLst>
            <a:path>
              <a:moveTo>
                <a:pt x="0" y="20601"/>
              </a:moveTo>
              <a:lnTo>
                <a:pt x="259622" y="206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9715" y="2054961"/>
        <a:ext cx="12981" cy="12981"/>
      </dsp:txXfrm>
    </dsp:sp>
    <dsp:sp modelId="{31AA08CC-3858-45A0-88A2-85A19B51AFEB}">
      <dsp:nvSpPr>
        <dsp:cNvPr id="0" name=""/>
        <dsp:cNvSpPr/>
      </dsp:nvSpPr>
      <dsp:spPr>
        <a:xfrm>
          <a:off x="2628525" y="2112301"/>
          <a:ext cx="1765676" cy="96698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Working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Surfaces</a:t>
          </a:r>
        </a:p>
      </dsp:txBody>
      <dsp:txXfrm>
        <a:off x="2887102" y="2253913"/>
        <a:ext cx="1248522" cy="683760"/>
      </dsp:txXfrm>
    </dsp:sp>
    <dsp:sp modelId="{9891E045-C4CE-4C3D-A711-3F6B2A9A1FDA}">
      <dsp:nvSpPr>
        <dsp:cNvPr id="0" name=""/>
        <dsp:cNvSpPr/>
      </dsp:nvSpPr>
      <dsp:spPr>
        <a:xfrm rot="8174459">
          <a:off x="2033568" y="2022844"/>
          <a:ext cx="314713" cy="41203"/>
        </a:xfrm>
        <a:custGeom>
          <a:avLst/>
          <a:gdLst/>
          <a:ahLst/>
          <a:cxnLst/>
          <a:rect l="0" t="0" r="0" b="0"/>
          <a:pathLst>
            <a:path>
              <a:moveTo>
                <a:pt x="0" y="20601"/>
              </a:moveTo>
              <a:lnTo>
                <a:pt x="314713" y="206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183057" y="2035578"/>
        <a:ext cx="15735" cy="15735"/>
      </dsp:txXfrm>
    </dsp:sp>
    <dsp:sp modelId="{24D5E564-296A-423E-9F1E-A513E908EDDF}">
      <dsp:nvSpPr>
        <dsp:cNvPr id="0" name=""/>
        <dsp:cNvSpPr/>
      </dsp:nvSpPr>
      <dsp:spPr>
        <a:xfrm>
          <a:off x="709578" y="2102053"/>
          <a:ext cx="1880529" cy="919059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Colors/Lighting</a:t>
          </a:r>
        </a:p>
      </dsp:txBody>
      <dsp:txXfrm>
        <a:off x="984975" y="2236646"/>
        <a:ext cx="1329735" cy="649873"/>
      </dsp:txXfrm>
    </dsp:sp>
    <dsp:sp modelId="{B0F60602-E82C-4A8B-B81E-E119AB7A7211}">
      <dsp:nvSpPr>
        <dsp:cNvPr id="0" name=""/>
        <dsp:cNvSpPr/>
      </dsp:nvSpPr>
      <dsp:spPr>
        <a:xfrm rot="12004044">
          <a:off x="2150782" y="1411038"/>
          <a:ext cx="47139" cy="41203"/>
        </a:xfrm>
        <a:custGeom>
          <a:avLst/>
          <a:gdLst/>
          <a:ahLst/>
          <a:cxnLst/>
          <a:rect l="0" t="0" r="0" b="0"/>
          <a:pathLst>
            <a:path>
              <a:moveTo>
                <a:pt x="0" y="20601"/>
              </a:moveTo>
              <a:lnTo>
                <a:pt x="47139" y="206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173174" y="1430462"/>
        <a:ext cx="2356" cy="2356"/>
      </dsp:txXfrm>
    </dsp:sp>
    <dsp:sp modelId="{CEC3D134-2579-4FE9-883C-413379F35F83}">
      <dsp:nvSpPr>
        <dsp:cNvPr id="0" name=""/>
        <dsp:cNvSpPr/>
      </dsp:nvSpPr>
      <dsp:spPr>
        <a:xfrm>
          <a:off x="785775" y="768255"/>
          <a:ext cx="1481625" cy="853510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Room/Area</a:t>
          </a:r>
        </a:p>
      </dsp:txBody>
      <dsp:txXfrm>
        <a:off x="1002754" y="893249"/>
        <a:ext cx="1047667" cy="603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A0F40-EE7F-48A6-B41B-4CF5CCA3EE90}">
      <dsp:nvSpPr>
        <dsp:cNvPr id="0" name=""/>
        <dsp:cNvSpPr/>
      </dsp:nvSpPr>
      <dsp:spPr>
        <a:xfrm>
          <a:off x="2135963" y="1229080"/>
          <a:ext cx="1054968" cy="10255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Environment Risk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sp:txBody>
      <dsp:txXfrm>
        <a:off x="2290459" y="1379269"/>
        <a:ext cx="745976" cy="725175"/>
      </dsp:txXfrm>
    </dsp:sp>
    <dsp:sp modelId="{742D88A8-3BE3-47D3-A12F-DE3EDA0CC3EE}">
      <dsp:nvSpPr>
        <dsp:cNvPr id="0" name=""/>
        <dsp:cNvSpPr/>
      </dsp:nvSpPr>
      <dsp:spPr>
        <a:xfrm rot="16293995">
          <a:off x="2541457" y="1066805"/>
          <a:ext cx="279664" cy="45351"/>
        </a:xfrm>
        <a:custGeom>
          <a:avLst/>
          <a:gdLst/>
          <a:ahLst/>
          <a:cxnLst/>
          <a:rect l="0" t="0" r="0" b="0"/>
          <a:pathLst>
            <a:path>
              <a:moveTo>
                <a:pt x="0" y="22675"/>
              </a:moveTo>
              <a:lnTo>
                <a:pt x="279664" y="22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74298" y="1082490"/>
        <a:ext cx="13983" cy="13983"/>
      </dsp:txXfrm>
    </dsp:sp>
    <dsp:sp modelId="{06128689-3505-426A-9B25-96AE582D9461}">
      <dsp:nvSpPr>
        <dsp:cNvPr id="0" name=""/>
        <dsp:cNvSpPr/>
      </dsp:nvSpPr>
      <dsp:spPr>
        <a:xfrm>
          <a:off x="2006060" y="86087"/>
          <a:ext cx="1381721" cy="863676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Quantity/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Accessible</a:t>
          </a:r>
        </a:p>
      </dsp:txBody>
      <dsp:txXfrm>
        <a:off x="2208408" y="212569"/>
        <a:ext cx="977025" cy="610712"/>
      </dsp:txXfrm>
    </dsp:sp>
    <dsp:sp modelId="{E3B9DC8E-7A33-4D9D-91DF-8E8332737E21}">
      <dsp:nvSpPr>
        <dsp:cNvPr id="0" name=""/>
        <dsp:cNvSpPr/>
      </dsp:nvSpPr>
      <dsp:spPr>
        <a:xfrm rot="20329674">
          <a:off x="3151891" y="1520937"/>
          <a:ext cx="46798" cy="45351"/>
        </a:xfrm>
        <a:custGeom>
          <a:avLst/>
          <a:gdLst/>
          <a:ahLst/>
          <a:cxnLst/>
          <a:rect l="0" t="0" r="0" b="0"/>
          <a:pathLst>
            <a:path>
              <a:moveTo>
                <a:pt x="0" y="22675"/>
              </a:moveTo>
              <a:lnTo>
                <a:pt x="46798" y="22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4120" y="1542443"/>
        <a:ext cx="2339" cy="2339"/>
      </dsp:txXfrm>
    </dsp:sp>
    <dsp:sp modelId="{7A22D00E-2549-4FD8-8415-5EC8FECCF459}">
      <dsp:nvSpPr>
        <dsp:cNvPr id="0" name=""/>
        <dsp:cNvSpPr/>
      </dsp:nvSpPr>
      <dsp:spPr>
        <a:xfrm>
          <a:off x="3094386" y="886182"/>
          <a:ext cx="1363313" cy="849502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Design/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Ergonomics</a:t>
          </a:r>
        </a:p>
      </dsp:txBody>
      <dsp:txXfrm>
        <a:off x="3294039" y="1010589"/>
        <a:ext cx="964007" cy="600688"/>
      </dsp:txXfrm>
    </dsp:sp>
    <dsp:sp modelId="{4608CF1A-0F6D-445F-9896-DEB421D14330}">
      <dsp:nvSpPr>
        <dsp:cNvPr id="0" name=""/>
        <dsp:cNvSpPr/>
      </dsp:nvSpPr>
      <dsp:spPr>
        <a:xfrm rot="3235705">
          <a:off x="2908804" y="2254582"/>
          <a:ext cx="289315" cy="45351"/>
        </a:xfrm>
        <a:custGeom>
          <a:avLst/>
          <a:gdLst/>
          <a:ahLst/>
          <a:cxnLst/>
          <a:rect l="0" t="0" r="0" b="0"/>
          <a:pathLst>
            <a:path>
              <a:moveTo>
                <a:pt x="0" y="22675"/>
              </a:moveTo>
              <a:lnTo>
                <a:pt x="289315" y="22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46229" y="2270025"/>
        <a:ext cx="14465" cy="14465"/>
      </dsp:txXfrm>
    </dsp:sp>
    <dsp:sp modelId="{31AA08CC-3858-45A0-88A2-85A19B51AFEB}">
      <dsp:nvSpPr>
        <dsp:cNvPr id="0" name=""/>
        <dsp:cNvSpPr/>
      </dsp:nvSpPr>
      <dsp:spPr>
        <a:xfrm>
          <a:off x="2443082" y="2372084"/>
          <a:ext cx="2014617" cy="90013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6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Manufacturer’s Intended Use</a:t>
          </a:r>
        </a:p>
      </dsp:txBody>
      <dsp:txXfrm>
        <a:off x="2738116" y="2503905"/>
        <a:ext cx="1424549" cy="636491"/>
      </dsp:txXfrm>
    </dsp:sp>
    <dsp:sp modelId="{9891E045-C4CE-4C3D-A711-3F6B2A9A1FDA}">
      <dsp:nvSpPr>
        <dsp:cNvPr id="0" name=""/>
        <dsp:cNvSpPr/>
      </dsp:nvSpPr>
      <dsp:spPr>
        <a:xfrm rot="8174459">
          <a:off x="1926451" y="2224086"/>
          <a:ext cx="419463" cy="45351"/>
        </a:xfrm>
        <a:custGeom>
          <a:avLst/>
          <a:gdLst/>
          <a:ahLst/>
          <a:cxnLst/>
          <a:rect l="0" t="0" r="0" b="0"/>
          <a:pathLst>
            <a:path>
              <a:moveTo>
                <a:pt x="0" y="22675"/>
              </a:moveTo>
              <a:lnTo>
                <a:pt x="419463" y="22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125697" y="2236276"/>
        <a:ext cx="20973" cy="20973"/>
      </dsp:txXfrm>
    </dsp:sp>
    <dsp:sp modelId="{24D5E564-296A-423E-9F1E-A513E908EDDF}">
      <dsp:nvSpPr>
        <dsp:cNvPr id="0" name=""/>
        <dsp:cNvSpPr/>
      </dsp:nvSpPr>
      <dsp:spPr>
        <a:xfrm>
          <a:off x="825501" y="2314928"/>
          <a:ext cx="1497527" cy="939847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Quality</a:t>
          </a:r>
        </a:p>
      </dsp:txBody>
      <dsp:txXfrm>
        <a:off x="1044809" y="2452565"/>
        <a:ext cx="1058911" cy="664573"/>
      </dsp:txXfrm>
    </dsp:sp>
    <dsp:sp modelId="{B0F60602-E82C-4A8B-B81E-E119AB7A7211}">
      <dsp:nvSpPr>
        <dsp:cNvPr id="0" name=""/>
        <dsp:cNvSpPr/>
      </dsp:nvSpPr>
      <dsp:spPr>
        <a:xfrm rot="12004044">
          <a:off x="2110278" y="1528296"/>
          <a:ext cx="61257" cy="45351"/>
        </a:xfrm>
        <a:custGeom>
          <a:avLst/>
          <a:gdLst/>
          <a:ahLst/>
          <a:cxnLst/>
          <a:rect l="0" t="0" r="0" b="0"/>
          <a:pathLst>
            <a:path>
              <a:moveTo>
                <a:pt x="0" y="22675"/>
              </a:moveTo>
              <a:lnTo>
                <a:pt x="61257" y="226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139375" y="1549440"/>
        <a:ext cx="3062" cy="3062"/>
      </dsp:txXfrm>
    </dsp:sp>
    <dsp:sp modelId="{CEC3D134-2579-4FE9-883C-413379F35F83}">
      <dsp:nvSpPr>
        <dsp:cNvPr id="0" name=""/>
        <dsp:cNvSpPr/>
      </dsp:nvSpPr>
      <dsp:spPr>
        <a:xfrm>
          <a:off x="648775" y="829032"/>
          <a:ext cx="1582211" cy="931704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Capacity/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Ability</a:t>
          </a:r>
        </a:p>
      </dsp:txBody>
      <dsp:txXfrm>
        <a:off x="880484" y="965477"/>
        <a:ext cx="1118793" cy="6588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A0F40-EE7F-48A6-B41B-4CF5CCA3EE90}">
      <dsp:nvSpPr>
        <dsp:cNvPr id="0" name=""/>
        <dsp:cNvSpPr/>
      </dsp:nvSpPr>
      <dsp:spPr>
        <a:xfrm>
          <a:off x="2497439" y="1135606"/>
          <a:ext cx="975177" cy="94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Patient Risk 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0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Assessment</a:t>
          </a:r>
        </a:p>
      </dsp:txBody>
      <dsp:txXfrm>
        <a:off x="2640250" y="1274435"/>
        <a:ext cx="689555" cy="670329"/>
      </dsp:txXfrm>
    </dsp:sp>
    <dsp:sp modelId="{742D88A8-3BE3-47D3-A12F-DE3EDA0CC3EE}">
      <dsp:nvSpPr>
        <dsp:cNvPr id="0" name=""/>
        <dsp:cNvSpPr/>
      </dsp:nvSpPr>
      <dsp:spPr>
        <a:xfrm rot="16293995">
          <a:off x="2898196" y="1015594"/>
          <a:ext cx="205191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205191" y="176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5662" y="1028086"/>
        <a:ext cx="10259" cy="10259"/>
      </dsp:txXfrm>
    </dsp:sp>
    <dsp:sp modelId="{06128689-3505-426A-9B25-96AE582D9461}">
      <dsp:nvSpPr>
        <dsp:cNvPr id="0" name=""/>
        <dsp:cNvSpPr/>
      </dsp:nvSpPr>
      <dsp:spPr>
        <a:xfrm>
          <a:off x="2101265" y="26679"/>
          <a:ext cx="1829385" cy="90402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Communication Status</a:t>
          </a:r>
        </a:p>
      </dsp:txBody>
      <dsp:txXfrm>
        <a:off x="2369172" y="159070"/>
        <a:ext cx="1293571" cy="639238"/>
      </dsp:txXfrm>
    </dsp:sp>
    <dsp:sp modelId="{E3B9DC8E-7A33-4D9D-91DF-8E8332737E21}">
      <dsp:nvSpPr>
        <dsp:cNvPr id="0" name=""/>
        <dsp:cNvSpPr/>
      </dsp:nvSpPr>
      <dsp:spPr>
        <a:xfrm rot="20468716">
          <a:off x="3441528" y="1413623"/>
          <a:ext cx="131555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131555" y="176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04017" y="1427956"/>
        <a:ext cx="6577" cy="6577"/>
      </dsp:txXfrm>
    </dsp:sp>
    <dsp:sp modelId="{7A22D00E-2549-4FD8-8415-5EC8FECCF459}">
      <dsp:nvSpPr>
        <dsp:cNvPr id="0" name=""/>
        <dsp:cNvSpPr/>
      </dsp:nvSpPr>
      <dsp:spPr>
        <a:xfrm>
          <a:off x="3477011" y="818801"/>
          <a:ext cx="1347979" cy="785251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Cognitive Status</a:t>
          </a:r>
        </a:p>
      </dsp:txBody>
      <dsp:txXfrm>
        <a:off x="3674418" y="933798"/>
        <a:ext cx="953165" cy="555257"/>
      </dsp:txXfrm>
    </dsp:sp>
    <dsp:sp modelId="{4608CF1A-0F6D-445F-9896-DEB421D14330}">
      <dsp:nvSpPr>
        <dsp:cNvPr id="0" name=""/>
        <dsp:cNvSpPr/>
      </dsp:nvSpPr>
      <dsp:spPr>
        <a:xfrm rot="2937576">
          <a:off x="3259249" y="2043312"/>
          <a:ext cx="237354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237354" y="176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71992" y="2055000"/>
        <a:ext cx="11867" cy="11867"/>
      </dsp:txXfrm>
    </dsp:sp>
    <dsp:sp modelId="{31AA08CC-3858-45A0-88A2-85A19B51AFEB}">
      <dsp:nvSpPr>
        <dsp:cNvPr id="0" name=""/>
        <dsp:cNvSpPr/>
      </dsp:nvSpPr>
      <dsp:spPr>
        <a:xfrm>
          <a:off x="2710505" y="2119919"/>
          <a:ext cx="2286944" cy="97573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Emotional &amp; </a:t>
          </a:r>
          <a:r>
            <a:rPr kumimoji="0" lang="en-US" altLang="en-US" sz="1800" b="1" i="0" u="none" strike="noStrike" kern="1200" cap="none" normalizeH="0" baseline="0" dirty="0" err="1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Behavioural</a:t>
          </a: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 Status</a:t>
          </a:r>
        </a:p>
      </dsp:txBody>
      <dsp:txXfrm>
        <a:off x="3045420" y="2262812"/>
        <a:ext cx="1617114" cy="689951"/>
      </dsp:txXfrm>
    </dsp:sp>
    <dsp:sp modelId="{9891E045-C4CE-4C3D-A711-3F6B2A9A1FDA}">
      <dsp:nvSpPr>
        <dsp:cNvPr id="0" name=""/>
        <dsp:cNvSpPr/>
      </dsp:nvSpPr>
      <dsp:spPr>
        <a:xfrm rot="8174459">
          <a:off x="2292869" y="2063074"/>
          <a:ext cx="400401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400401" y="176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483060" y="2070686"/>
        <a:ext cx="20020" cy="20020"/>
      </dsp:txXfrm>
    </dsp:sp>
    <dsp:sp modelId="{24D5E564-296A-423E-9F1E-A513E908EDDF}">
      <dsp:nvSpPr>
        <dsp:cNvPr id="0" name=""/>
        <dsp:cNvSpPr/>
      </dsp:nvSpPr>
      <dsp:spPr>
        <a:xfrm>
          <a:off x="1339851" y="2138942"/>
          <a:ext cx="1277548" cy="868763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Medical Status</a:t>
          </a:r>
        </a:p>
      </dsp:txBody>
      <dsp:txXfrm>
        <a:off x="1526944" y="2266169"/>
        <a:ext cx="903362" cy="614309"/>
      </dsp:txXfrm>
    </dsp:sp>
    <dsp:sp modelId="{B0F60602-E82C-4A8B-B81E-E119AB7A7211}">
      <dsp:nvSpPr>
        <dsp:cNvPr id="0" name=""/>
        <dsp:cNvSpPr/>
      </dsp:nvSpPr>
      <dsp:spPr>
        <a:xfrm rot="12004044">
          <a:off x="2413149" y="1404816"/>
          <a:ext cx="119066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119066" y="176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469706" y="1419462"/>
        <a:ext cx="5953" cy="5953"/>
      </dsp:txXfrm>
    </dsp:sp>
    <dsp:sp modelId="{CEC3D134-2579-4FE9-883C-413379F35F83}">
      <dsp:nvSpPr>
        <dsp:cNvPr id="0" name=""/>
        <dsp:cNvSpPr/>
      </dsp:nvSpPr>
      <dsp:spPr>
        <a:xfrm>
          <a:off x="1214663" y="765980"/>
          <a:ext cx="1279583" cy="86123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1400" b="1" i="0" u="none" strike="noStrike" kern="1200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rPr>
            <a:t>Physical &amp; Functional Status</a:t>
          </a:r>
        </a:p>
      </dsp:txBody>
      <dsp:txXfrm>
        <a:off x="1402054" y="892105"/>
        <a:ext cx="904801" cy="608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D93035-039B-C549-8C61-83ADE7EA13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BA4EE-2C10-5F4F-AB06-6B219F88C7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590EE-3CB5-6C42-8E17-9FB8FB5E6F71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5E97C-97A7-4E48-890C-FA1BAA33CF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384DB-6610-EA4F-A8C6-0E937FF97F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23794-2CFF-8D49-BEBE-2B8142737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2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none" w="sm" len="sm"/>
            <a:tailEnd type="none" w="sm" len="sm"/>
          </a:ln>
        </p:spPr>
      </p:sp>
      <p:sp>
        <p:nvSpPr>
          <p:cNvPr id="1229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735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37931725" lvl="1" indent="-37474525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lvl="2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lvl="3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lvl="4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ly Option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AD4664-84D4-DC4D-9AAA-220364728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9144001" cy="48009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3708172"/>
            <a:ext cx="9387840" cy="812006"/>
          </a:xfrm>
        </p:spPr>
        <p:txBody>
          <a:bodyPr anchor="ctr" anchorCtr="0"/>
          <a:lstStyle>
            <a:lvl1pPr algn="l">
              <a:defRPr sz="4000" b="1" i="0" cap="all">
                <a:solidFill>
                  <a:schemeClr val="bg2"/>
                </a:solidFill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20178"/>
            <a:ext cx="9387840" cy="661987"/>
          </a:xfrm>
        </p:spPr>
        <p:txBody>
          <a:bodyPr anchor="ctr" anchorCtr="0"/>
          <a:lstStyle>
            <a:lvl1pPr marL="0" indent="0" algn="l">
              <a:buNone/>
              <a:defRPr sz="2000" b="0" i="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E95F26B0-0265-F949-8E10-5BC18166B34C}"/>
              </a:ext>
            </a:extLst>
          </p:cNvPr>
          <p:cNvSpPr/>
          <p:nvPr userDrawn="1"/>
        </p:nvSpPr>
        <p:spPr>
          <a:xfrm rot="5400000">
            <a:off x="-232053" y="3804427"/>
            <a:ext cx="1083600" cy="61949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E3CDF-A071-E240-8C7C-0EEBFB481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1200" y="4472304"/>
            <a:ext cx="3154680" cy="6572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2DCBB-CD31-C548-B289-A420F6CFEF6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A5C9CB-E1BC-D448-A930-E4C453A32F4A}" type="slidenum">
              <a:rPr lang="en-C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Google Shape;39;p5">
            <a:extLst>
              <a:ext uri="{FF2B5EF4-FFF2-40B4-BE49-F238E27FC236}">
                <a16:creationId xmlns:a16="http://schemas.microsoft.com/office/drawing/2014/main" id="{80A8F9E8-67FC-9848-963C-2832867FD45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09600" y="1043501"/>
            <a:ext cx="3757863" cy="367120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2400">
                <a:solidFill>
                  <a:schemeClr val="bg2"/>
                </a:solidFill>
                <a:latin typeface="Trebuchet MS" panose="020B070302020209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7" name="Google Shape;39;p5">
            <a:extLst>
              <a:ext uri="{FF2B5EF4-FFF2-40B4-BE49-F238E27FC236}">
                <a16:creationId xmlns:a16="http://schemas.microsoft.com/office/drawing/2014/main" id="{B5078B41-9663-F84D-A60D-8C224DF3F04C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4842710" y="1043501"/>
            <a:ext cx="3757863" cy="3671206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2400">
                <a:solidFill>
                  <a:schemeClr val="bg2"/>
                </a:solidFill>
                <a:latin typeface="Trebuchet MS" panose="020B070302020209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128916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100000">
              <a:schemeClr val="bg1"/>
            </a:gs>
            <a:gs pos="53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FA4993-2A08-F446-A3AB-97E0F4E28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29250" y="1428750"/>
            <a:ext cx="5143500" cy="2286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849F3-9523-F842-9533-B5FEFE1585C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A5C9CB-E1BC-D448-A930-E4C453A32F4A}" type="slidenum">
              <a:rPr lang="en-C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Google Shape;329;p34">
            <a:extLst>
              <a:ext uri="{FF2B5EF4-FFF2-40B4-BE49-F238E27FC236}">
                <a16:creationId xmlns:a16="http://schemas.microsoft.com/office/drawing/2014/main" id="{D8970A0D-96AA-D149-BE8A-3B47EA31389D}"/>
              </a:ext>
            </a:extLst>
          </p:cNvPr>
          <p:cNvSpPr/>
          <p:nvPr userDrawn="1"/>
        </p:nvSpPr>
        <p:spPr>
          <a:xfrm>
            <a:off x="3479663" y="639582"/>
            <a:ext cx="1068388" cy="971550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00E26A-D381-5F45-9E20-B412CAE70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916" y="209550"/>
            <a:ext cx="5155604" cy="1052513"/>
          </a:xfrm>
        </p:spPr>
        <p:txBody>
          <a:bodyPr anchor="ctr" anchorCtr="0"/>
          <a:lstStyle>
            <a:lvl1pPr>
              <a:defRPr sz="4400" b="1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CA" dirty="0"/>
              <a:t>Thanks!</a:t>
            </a:r>
            <a:endParaRPr lang="en-US" dirty="0"/>
          </a:p>
        </p:txBody>
      </p:sp>
      <p:sp>
        <p:nvSpPr>
          <p:cNvPr id="8" name="Google Shape;39;p5">
            <a:extLst>
              <a:ext uri="{FF2B5EF4-FFF2-40B4-BE49-F238E27FC236}">
                <a16:creationId xmlns:a16="http://schemas.microsoft.com/office/drawing/2014/main" id="{1000FDBF-EB23-C84F-BA40-2834E1B5095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72765" y="1409363"/>
            <a:ext cx="5181600" cy="565464"/>
          </a:xfrm>
          <a:prstGeom prst="rect">
            <a:avLst/>
          </a:prstGeom>
        </p:spPr>
        <p:txBody>
          <a:bodyPr spcFirstLastPara="1" anchor="ctr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2400" b="0" i="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r>
              <a:rPr lang="en-CA" dirty="0"/>
              <a:t>Any questions?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0385F-F09A-4B48-84F0-FDEA27DB2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038" y="4171950"/>
            <a:ext cx="420624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409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1"/>
            <a:ext cx="2287828" cy="68846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3399635"/>
            <a:ext cx="2285075" cy="48836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1952625"/>
            <a:ext cx="2018431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3888002"/>
            <a:ext cx="2287829" cy="6322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3399635"/>
            <a:ext cx="2287829" cy="4883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3888001"/>
            <a:ext cx="2287828" cy="6322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1952625"/>
            <a:ext cx="0" cy="263819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1952625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2508-8EEB-4A6A-A0B8-BE7AC121E169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7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400A-CB6B-4044-AA7A-1E3033CEF4B0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EEA7B-15A4-4581-98F5-9C6ED7A08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6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2 column"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F0CC42-A856-6647-A12A-BDA46262F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29250" y="1428750"/>
            <a:ext cx="5143500" cy="2286000"/>
          </a:xfrm>
          <a:prstGeom prst="rect">
            <a:avLst/>
          </a:prstGeom>
        </p:spPr>
      </p:pic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838200" y="517525"/>
            <a:ext cx="6034500" cy="744300"/>
          </a:xfrm>
          <a:prstGeom prst="rect">
            <a:avLst/>
          </a:prstGeom>
        </p:spPr>
        <p:txBody>
          <a:bodyPr spcFirstLastPara="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1">
                <a:solidFill>
                  <a:schemeClr val="bg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" name="Google Shape;56;p7"/>
          <p:cNvSpPr txBox="1">
            <a:spLocks noGrp="1"/>
          </p:cNvSpPr>
          <p:nvPr>
            <p:ph type="body" idx="1"/>
          </p:nvPr>
        </p:nvSpPr>
        <p:spPr>
          <a:xfrm>
            <a:off x="838200" y="1428750"/>
            <a:ext cx="2919750" cy="304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114300" lvl="0" indent="0" rtl="0">
              <a:spcBef>
                <a:spcPts val="600"/>
              </a:spcBef>
              <a:spcAft>
                <a:spcPts val="0"/>
              </a:spcAft>
              <a:buSzPts val="1800"/>
              <a:buFontTx/>
              <a:buNone/>
              <a:defRPr sz="2400">
                <a:solidFill>
                  <a:schemeClr val="accent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 dirty="0"/>
          </a:p>
        </p:txBody>
      </p:sp>
      <p:sp>
        <p:nvSpPr>
          <p:cNvPr id="10" name="Google Shape;57;p7"/>
          <p:cNvSpPr txBox="1">
            <a:spLocks noGrp="1"/>
          </p:cNvSpPr>
          <p:nvPr>
            <p:ph type="body" idx="2"/>
          </p:nvPr>
        </p:nvSpPr>
        <p:spPr>
          <a:xfrm>
            <a:off x="3986550" y="1428750"/>
            <a:ext cx="2895600" cy="304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114300" lvl="0" indent="0" rtl="0">
              <a:spcBef>
                <a:spcPts val="600"/>
              </a:spcBef>
              <a:spcAft>
                <a:spcPts val="0"/>
              </a:spcAft>
              <a:buSzPts val="1800"/>
              <a:buFontTx/>
              <a:buNone/>
              <a:defRPr sz="2400">
                <a:solidFill>
                  <a:schemeClr val="accent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 dirty="0"/>
          </a:p>
        </p:txBody>
      </p:sp>
      <p:sp>
        <p:nvSpPr>
          <p:cNvPr id="6" name="Google Shape;40;p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A3296-10EC-D640-8F4E-95E869EA9EEA}" type="slidenum">
              <a:rPr lang="en-C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Google Shape;11;p2">
            <a:extLst>
              <a:ext uri="{FF2B5EF4-FFF2-40B4-BE49-F238E27FC236}">
                <a16:creationId xmlns:a16="http://schemas.microsoft.com/office/drawing/2014/main" id="{99D3A34B-41B2-F04E-8985-8E40EBC40840}"/>
              </a:ext>
            </a:extLst>
          </p:cNvPr>
          <p:cNvSpPr/>
          <p:nvPr userDrawn="1"/>
        </p:nvSpPr>
        <p:spPr>
          <a:xfrm rot="5400000">
            <a:off x="-237370" y="577202"/>
            <a:ext cx="1083600" cy="619495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- Dark Blue">
    <p:bg>
      <p:bgPr>
        <a:gradFill flip="none" rotWithShape="1">
          <a:gsLst>
            <a:gs pos="99000">
              <a:schemeClr val="accent5">
                <a:lumMod val="60000"/>
                <a:lumOff val="40000"/>
              </a:schemeClr>
            </a:gs>
            <a:gs pos="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14400" y="438150"/>
            <a:ext cx="7467600" cy="744300"/>
          </a:xfrm>
        </p:spPr>
        <p:txBody>
          <a:bodyPr anchor="ctr" anchorCtr="0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2" name="Google Shape;39;p5"/>
          <p:cNvSpPr txBox="1">
            <a:spLocks noGrp="1"/>
          </p:cNvSpPr>
          <p:nvPr>
            <p:ph type="body" idx="1"/>
          </p:nvPr>
        </p:nvSpPr>
        <p:spPr>
          <a:xfrm>
            <a:off x="914400" y="1425575"/>
            <a:ext cx="2362200" cy="30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1800">
                <a:solidFill>
                  <a:schemeClr val="bg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F62116-04C9-F24A-A0D0-0C139FC25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Google Shape;39;p5"/>
          <p:cNvSpPr txBox="1">
            <a:spLocks noGrp="1"/>
          </p:cNvSpPr>
          <p:nvPr>
            <p:ph type="body" idx="11"/>
          </p:nvPr>
        </p:nvSpPr>
        <p:spPr>
          <a:xfrm>
            <a:off x="3581400" y="1425575"/>
            <a:ext cx="2438400" cy="30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1800">
                <a:solidFill>
                  <a:schemeClr val="bg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7" name="Google Shape;39;p5"/>
          <p:cNvSpPr txBox="1">
            <a:spLocks noGrp="1"/>
          </p:cNvSpPr>
          <p:nvPr>
            <p:ph type="body" idx="12"/>
          </p:nvPr>
        </p:nvSpPr>
        <p:spPr>
          <a:xfrm>
            <a:off x="6324600" y="1425575"/>
            <a:ext cx="2057400" cy="30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1800">
                <a:solidFill>
                  <a:schemeClr val="bg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C7020A2F-0762-C649-83F3-7C4F2269BF3C}"/>
              </a:ext>
            </a:extLst>
          </p:cNvPr>
          <p:cNvSpPr/>
          <p:nvPr userDrawn="1"/>
        </p:nvSpPr>
        <p:spPr>
          <a:xfrm rot="5400000">
            <a:off x="-232052" y="441603"/>
            <a:ext cx="1083600" cy="61949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- Picture + Text">
    <p:bg>
      <p:bgPr>
        <a:gradFill flip="none" rotWithShape="1">
          <a:gsLst>
            <a:gs pos="0">
              <a:schemeClr val="bg2"/>
            </a:gs>
            <a:gs pos="99000">
              <a:schemeClr val="bg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F62116-04C9-F24A-A0D0-0C139FC25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119385-AF69-2645-A6F8-0A7E84BB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9550"/>
            <a:ext cx="4648200" cy="1052513"/>
          </a:xfrm>
        </p:spPr>
        <p:txBody>
          <a:bodyPr anchor="ctr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9" name="Google Shape;39;p5">
            <a:extLst>
              <a:ext uri="{FF2B5EF4-FFF2-40B4-BE49-F238E27FC236}">
                <a16:creationId xmlns:a16="http://schemas.microsoft.com/office/drawing/2014/main" id="{15F07BBE-84C3-E94C-9607-E4BFF7C168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1475700"/>
            <a:ext cx="4672350" cy="345825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2400">
                <a:solidFill>
                  <a:schemeClr val="bg1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lang="en-CA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F5A4744-EB01-E74D-91CA-A0189CAE4A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9753" y="0"/>
            <a:ext cx="33147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46C225A6-5B1A-2345-8E94-10BD25A67254}"/>
              </a:ext>
            </a:extLst>
          </p:cNvPr>
          <p:cNvSpPr/>
          <p:nvPr userDrawn="1"/>
        </p:nvSpPr>
        <p:spPr>
          <a:xfrm rot="5400000">
            <a:off x="-239487" y="428636"/>
            <a:ext cx="1083600" cy="619495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3575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e Yourself!">
    <p:bg>
      <p:bgPr>
        <a:gradFill flip="none" rotWithShape="1">
          <a:gsLst>
            <a:gs pos="100000">
              <a:schemeClr val="accent5"/>
            </a:gs>
            <a:gs pos="53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A5C9CB-E1BC-D448-A930-E4C453A32F4A}" type="slidenum">
              <a:rPr lang="en-C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3457419"/>
            <a:ext cx="8534400" cy="888051"/>
          </a:xfrm>
        </p:spPr>
        <p:txBody>
          <a:bodyPr anchor="ctr" anchorCtr="0"/>
          <a:lstStyle>
            <a:lvl1pPr algn="r">
              <a:defRPr sz="4000" b="1" cap="all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04800" y="4321331"/>
            <a:ext cx="8534400" cy="661987"/>
          </a:xfrm>
        </p:spPr>
        <p:txBody>
          <a:bodyPr anchor="ctr" anchorCtr="0"/>
          <a:lstStyle>
            <a:lvl1pPr marL="0" indent="0" algn="r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bg>
      <p:bgPr>
        <a:gradFill flip="none" rotWithShape="1">
          <a:gsLst>
            <a:gs pos="100000">
              <a:schemeClr val="bg1"/>
            </a:gs>
            <a:gs pos="53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70D42-E448-C141-B58A-100026C1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76566" y="766266"/>
            <a:ext cx="5143501" cy="3608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8E661-0E0B-EA46-8FA0-562285CF1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67558" y="767556"/>
            <a:ext cx="5143501" cy="3608389"/>
          </a:xfrm>
          <a:prstGeom prst="rect">
            <a:avLst/>
          </a:prstGeom>
        </p:spPr>
      </p:pic>
      <p:sp>
        <p:nvSpPr>
          <p:cNvPr id="5" name="Google Shape;27;p4"/>
          <p:cNvSpPr txBox="1">
            <a:spLocks noChangeArrowheads="1"/>
          </p:cNvSpPr>
          <p:nvPr/>
        </p:nvSpPr>
        <p:spPr bwMode="auto">
          <a:xfrm>
            <a:off x="3594100" y="552450"/>
            <a:ext cx="19558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buClr>
                <a:srgbClr val="000000"/>
              </a:buClr>
              <a:buFont typeface="Arial" charset="0"/>
              <a:buNone/>
              <a:defRPr/>
            </a:pPr>
            <a:r>
              <a:rPr lang="en-CA" sz="96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  <a:sym typeface="Lato" charset="0"/>
              </a:rPr>
              <a:t>“</a:t>
            </a:r>
            <a:endParaRPr lang="en-US" sz="9600" b="1" dirty="0">
              <a:solidFill>
                <a:schemeClr val="bg2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038025" y="1476000"/>
            <a:ext cx="5067900" cy="3045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Tx/>
              <a:buNone/>
              <a:defRPr sz="3200" i="1">
                <a:solidFill>
                  <a:schemeClr val="accent5"/>
                </a:solidFill>
                <a:latin typeface="Times    "/>
                <a:cs typeface="Times    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9pPr>
          </a:lstStyle>
          <a:p>
            <a:endParaRPr dirty="0"/>
          </a:p>
        </p:txBody>
      </p:sp>
      <p:sp>
        <p:nvSpPr>
          <p:cNvPr id="6" name="Google Shape;28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8BEC9-37FD-6948-B338-3A668D2647DE}" type="slidenum">
              <a:rPr lang="en-C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option 2">
    <p:bg>
      <p:bgPr>
        <a:gradFill flip="none" rotWithShape="1">
          <a:gsLst>
            <a:gs pos="100000">
              <a:schemeClr val="bg1"/>
            </a:gs>
            <a:gs pos="5300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8F4E4D-50AB-164A-A7E4-A50424CDB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99312" y="1203562"/>
            <a:ext cx="5143504" cy="27405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A5C9CB-E1BC-D448-A930-E4C453A32F4A}" type="slidenum">
              <a:rPr lang="en-C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Google Shape;56;p7"/>
          <p:cNvSpPr txBox="1">
            <a:spLocks noGrp="1"/>
          </p:cNvSpPr>
          <p:nvPr/>
        </p:nvSpPr>
        <p:spPr>
          <a:xfrm>
            <a:off x="3029216" y="1136480"/>
            <a:ext cx="1902600" cy="29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" name="Google Shape;57;p7"/>
          <p:cNvSpPr txBox="1">
            <a:spLocks noGrp="1"/>
          </p:cNvSpPr>
          <p:nvPr/>
        </p:nvSpPr>
        <p:spPr>
          <a:xfrm>
            <a:off x="5219978" y="1136480"/>
            <a:ext cx="1902600" cy="29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3" name="Google Shape;11;p2">
            <a:extLst>
              <a:ext uri="{FF2B5EF4-FFF2-40B4-BE49-F238E27FC236}">
                <a16:creationId xmlns:a16="http://schemas.microsoft.com/office/drawing/2014/main" id="{BC13A9F0-5F2F-C345-B4C5-BF5BBDDDE858}"/>
              </a:ext>
            </a:extLst>
          </p:cNvPr>
          <p:cNvSpPr/>
          <p:nvPr userDrawn="1"/>
        </p:nvSpPr>
        <p:spPr>
          <a:xfrm rot="5400000">
            <a:off x="-229380" y="607953"/>
            <a:ext cx="1083600" cy="619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DF3107-C7BB-CD48-9836-84F50D0A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162"/>
            <a:ext cx="7467600" cy="744300"/>
          </a:xfrm>
        </p:spPr>
        <p:txBody>
          <a:bodyPr anchor="ctr" anchorCtr="0"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6" name="Google Shape;39;p5">
            <a:extLst>
              <a:ext uri="{FF2B5EF4-FFF2-40B4-BE49-F238E27FC236}">
                <a16:creationId xmlns:a16="http://schemas.microsoft.com/office/drawing/2014/main" id="{B612300D-AFA5-4F46-9A9F-DC8997635D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587"/>
            <a:ext cx="2362200" cy="30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1800">
                <a:solidFill>
                  <a:schemeClr val="bg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17" name="Google Shape;39;p5">
            <a:extLst>
              <a:ext uri="{FF2B5EF4-FFF2-40B4-BE49-F238E27FC236}">
                <a16:creationId xmlns:a16="http://schemas.microsoft.com/office/drawing/2014/main" id="{964AA085-8177-EC40-8226-840F0E4A852F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505200" y="1606587"/>
            <a:ext cx="2438400" cy="30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1800">
                <a:solidFill>
                  <a:schemeClr val="bg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18" name="Google Shape;39;p5">
            <a:extLst>
              <a:ext uri="{FF2B5EF4-FFF2-40B4-BE49-F238E27FC236}">
                <a16:creationId xmlns:a16="http://schemas.microsoft.com/office/drawing/2014/main" id="{F1BE59FD-B747-ED44-A736-C2FEBAE973CC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248400" y="1606587"/>
            <a:ext cx="2057400" cy="30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1800">
                <a:solidFill>
                  <a:schemeClr val="bg2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+ Picture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00" y="315241"/>
            <a:ext cx="4577495" cy="1052513"/>
          </a:xfrm>
        </p:spPr>
        <p:txBody>
          <a:bodyPr anchor="ctr" anchorCtr="0"/>
          <a:lstStyle>
            <a:lvl1pPr>
              <a:defRPr sz="3600" b="1" i="0">
                <a:solidFill>
                  <a:schemeClr val="tx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A5C9CB-E1BC-D448-A930-E4C453A32F4A}" type="slidenum">
              <a:rPr lang="en-C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Google Shape;39;p5"/>
          <p:cNvSpPr txBox="1">
            <a:spLocks noGrp="1"/>
          </p:cNvSpPr>
          <p:nvPr>
            <p:ph type="body" idx="1"/>
          </p:nvPr>
        </p:nvSpPr>
        <p:spPr>
          <a:xfrm>
            <a:off x="878500" y="1521389"/>
            <a:ext cx="4600576" cy="345825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Tx/>
              <a:buNone/>
              <a:defRPr sz="2400">
                <a:solidFill>
                  <a:schemeClr val="tx2"/>
                </a:solidFill>
                <a:latin typeface="Trebuchet MS" panose="020B070302020209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715000" y="0"/>
            <a:ext cx="3396343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D342E44D-739E-BC49-AFDC-1C5991F643A3}"/>
              </a:ext>
            </a:extLst>
          </p:cNvPr>
          <p:cNvSpPr/>
          <p:nvPr userDrawn="1"/>
        </p:nvSpPr>
        <p:spPr>
          <a:xfrm rot="5400000">
            <a:off x="-232053" y="531751"/>
            <a:ext cx="1083600" cy="619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gradFill flip="none" rotWithShape="1">
          <a:gsLst>
            <a:gs pos="100000">
              <a:schemeClr val="bg1"/>
            </a:gs>
            <a:gs pos="53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3628D-7993-AE43-93AE-697F4837F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10800000">
            <a:off x="-2" y="854096"/>
            <a:ext cx="9144001" cy="42894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F1C62-B1D5-0749-AB39-0C010DEF2A5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6A5C9CB-E1BC-D448-A930-E4C453A32F4A}" type="slidenum">
              <a:rPr lang="en-C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26DED5-1604-9548-8E5E-241EB4E328D5}"/>
              </a:ext>
            </a:extLst>
          </p:cNvPr>
          <p:cNvSpPr>
            <a:spLocks noGrp="1"/>
          </p:cNvSpPr>
          <p:nvPr userDrawn="1"/>
        </p:nvSpPr>
        <p:spPr bwMode="auto">
          <a:xfrm>
            <a:off x="622610" y="345003"/>
            <a:ext cx="60340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 b="1" i="0">
                <a:solidFill>
                  <a:srgbClr val="000000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+mj-lt"/>
                <a:ea typeface="+mj-ea"/>
                <a:cs typeface="+mj-cs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9pPr>
          </a:lstStyle>
          <a:p>
            <a:endParaRPr lang="en-US" sz="60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Google Shape;55;p7">
            <a:extLst>
              <a:ext uri="{FF2B5EF4-FFF2-40B4-BE49-F238E27FC236}">
                <a16:creationId xmlns:a16="http://schemas.microsoft.com/office/drawing/2014/main" id="{27D67B38-C85D-554B-A210-2ABA2F33C3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1626" y="307810"/>
            <a:ext cx="4551374" cy="74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bg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56;p7">
            <a:extLst>
              <a:ext uri="{FF2B5EF4-FFF2-40B4-BE49-F238E27FC236}">
                <a16:creationId xmlns:a16="http://schemas.microsoft.com/office/drawing/2014/main" id="{CE31D36D-454D-904F-A337-19F13B4BB8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1627" y="1142983"/>
            <a:ext cx="4551374" cy="4633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rtl="0">
              <a:spcBef>
                <a:spcPts val="600"/>
              </a:spcBef>
              <a:spcAft>
                <a:spcPts val="0"/>
              </a:spcAft>
              <a:buSzPts val="1800"/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1F196C5-BDC1-8244-9B68-DD88F8E648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200" y="318120"/>
            <a:ext cx="3886200" cy="2787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3149C56-7101-1C44-BCA3-6084035B46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28673" y="3267858"/>
            <a:ext cx="3186727" cy="176794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817CC13-6726-3949-8DB7-01A11FA88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3029" y="3267858"/>
            <a:ext cx="2691344" cy="1767949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929FAF5B-7375-B140-B66C-E131CF107C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5509" y="3267858"/>
            <a:ext cx="2648041" cy="1767949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Google Shape;56;p7">
            <a:extLst>
              <a:ext uri="{FF2B5EF4-FFF2-40B4-BE49-F238E27FC236}">
                <a16:creationId xmlns:a16="http://schemas.microsoft.com/office/drawing/2014/main" id="{1FBCB367-B1B6-234B-9917-F1E89E64C0C5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01626" y="1693529"/>
            <a:ext cx="4551374" cy="4633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14300" lvl="0" indent="0" rtl="0">
              <a:spcBef>
                <a:spcPts val="600"/>
              </a:spcBef>
              <a:spcAft>
                <a:spcPts val="0"/>
              </a:spcAft>
              <a:buSzPts val="1800"/>
              <a:buFontTx/>
              <a:buNone/>
              <a:defRPr sz="1800">
                <a:solidFill>
                  <a:schemeClr val="accent5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78064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/>
            </a:gs>
            <a:gs pos="53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738188" y="517525"/>
            <a:ext cx="60340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ym typeface="Arial" charset="0"/>
            </a:endParaRPr>
          </a:p>
        </p:txBody>
      </p:sp>
      <p:sp>
        <p:nvSpPr>
          <p:cNvPr id="102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38188" y="1476375"/>
            <a:ext cx="6034087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ym typeface="Arial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80425" y="4749800"/>
            <a:ext cx="549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300">
                <a:solidFill>
                  <a:srgbClr val="FFFFFF"/>
                </a:solidFill>
                <a:latin typeface="Lato Light" charset="0"/>
                <a:ea typeface="Lato Light" charset="0"/>
                <a:cs typeface="Lato Light" charset="0"/>
                <a:sym typeface="Lato Light" charset="0"/>
              </a:defRPr>
            </a:lvl1pPr>
          </a:lstStyle>
          <a:p>
            <a:pPr>
              <a:defRPr/>
            </a:pPr>
            <a:fld id="{06A5C9CB-E1BC-D448-A930-E4C453A32F4A}" type="slidenum">
              <a:rPr lang="en-C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6" r:id="rId2"/>
    <p:sldLayoutId id="2147483700" r:id="rId3"/>
    <p:sldLayoutId id="2147483709" r:id="rId4"/>
    <p:sldLayoutId id="2147483704" r:id="rId5"/>
    <p:sldLayoutId id="2147483695" r:id="rId6"/>
    <p:sldLayoutId id="2147483705" r:id="rId7"/>
    <p:sldLayoutId id="2147483703" r:id="rId8"/>
    <p:sldLayoutId id="2147483716" r:id="rId9"/>
    <p:sldLayoutId id="2147483717" r:id="rId10"/>
    <p:sldLayoutId id="2147483712" r:id="rId11"/>
    <p:sldLayoutId id="2147483720" r:id="rId12"/>
    <p:sldLayoutId id="2147483721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1" i="0">
          <a:solidFill>
            <a:srgbClr val="000000"/>
          </a:solidFill>
          <a:latin typeface="Trebuchet MS" panose="020B0703020202090204" pitchFamily="34" charset="0"/>
          <a:ea typeface="Trebuchet MS" panose="020B0703020202090204" pitchFamily="34" charset="0"/>
          <a:cs typeface="Arial" charset="0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0" i="0">
          <a:solidFill>
            <a:srgbClr val="000000"/>
          </a:solidFill>
          <a:latin typeface="Trebuchet MS" panose="020B0703020202090204" pitchFamily="34" charset="0"/>
          <a:ea typeface="Trebuchet MS" panose="020B0703020202090204" pitchFamily="34" charset="0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pinsoflight.net/wp-content/uploads/2014/09/feedback.jp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latinoalliance.net/uploads/6/5/3/2/6532236/4023443_orig.jpg?202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BASIC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>
              <a:defRPr/>
            </a:pPr>
            <a:fld id="{27C35ED4-42FA-DD43-92BC-30F334D92343}" type="slidenum">
              <a:rPr lang="en-CA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PEI MSIP POLICY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010400" cy="3043200"/>
          </a:xfrm>
        </p:spPr>
        <p:txBody>
          <a:bodyPr/>
          <a:lstStyle/>
          <a:p>
            <a:r>
              <a:rPr lang="en-US" b="1" dirty="0"/>
              <a:t>Employee’s Responsibilities:</a:t>
            </a:r>
          </a:p>
          <a:p>
            <a:pPr lvl="1"/>
            <a:r>
              <a:rPr lang="en-US" dirty="0">
                <a:latin typeface="+mn-lt"/>
              </a:rPr>
              <a:t>Apply principles of injury prevention training to daily work activities</a:t>
            </a:r>
          </a:p>
          <a:p>
            <a:pPr lvl="1"/>
            <a:r>
              <a:rPr lang="en-US" dirty="0">
                <a:latin typeface="+mn-lt"/>
              </a:rPr>
              <a:t>Attend training</a:t>
            </a:r>
          </a:p>
          <a:p>
            <a:pPr lvl="1"/>
            <a:r>
              <a:rPr lang="en-US" dirty="0">
                <a:latin typeface="+mn-lt"/>
              </a:rPr>
              <a:t>Follow safe work procedures </a:t>
            </a:r>
          </a:p>
          <a:p>
            <a:pPr lvl="1"/>
            <a:r>
              <a:rPr lang="en-US" dirty="0">
                <a:latin typeface="+mn-lt"/>
              </a:rPr>
              <a:t>Use equipment provided </a:t>
            </a:r>
          </a:p>
          <a:p>
            <a:pPr lvl="1"/>
            <a:r>
              <a:rPr lang="en-US" dirty="0">
                <a:latin typeface="+mn-lt"/>
              </a:rPr>
              <a:t>Identify and report hazardous tasks/ environments/ equipment or unsafe acts</a:t>
            </a:r>
          </a:p>
          <a:p>
            <a:pPr lvl="1"/>
            <a:r>
              <a:rPr lang="en-US" dirty="0">
                <a:latin typeface="+mn-lt"/>
              </a:rPr>
              <a:t>Not using equipment NOT trained to use</a:t>
            </a:r>
            <a:endParaRPr lang="en-CA" dirty="0">
              <a:latin typeface="+mn-lt"/>
            </a:endParaRPr>
          </a:p>
        </p:txBody>
      </p:sp>
      <p:pic>
        <p:nvPicPr>
          <p:cNvPr id="7" name="Picture 2" descr="St Joseph's Rc Primary School - Polic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4027">
            <a:off x="5841081" y="3502003"/>
            <a:ext cx="1331119" cy="135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8624885"/>
      </p:ext>
    </p:extLst>
  </p:cSld>
  <p:clrMapOvr>
    <a:masterClrMapping/>
  </p:clrMapOvr>
  <p:transition>
    <p:fade thruBlk="1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WHEN A PATIENT STARTS TO FALL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199" y="1606587"/>
            <a:ext cx="5952825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DO NOT </a:t>
            </a:r>
            <a:r>
              <a:rPr lang="en-US" dirty="0"/>
              <a:t>try to stop the fall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a chair or bed is directly behind the patient, physically direct the patient into a sitting position rather than proceeding with the transfer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Guide the patient to the floor:</a:t>
            </a:r>
          </a:p>
          <a:p>
            <a:pPr lvl="1"/>
            <a:r>
              <a:rPr lang="en-US" dirty="0"/>
              <a:t>Move in as close as possible to the patient </a:t>
            </a:r>
          </a:p>
          <a:p>
            <a:pPr lvl="1"/>
            <a:r>
              <a:rPr lang="en-US" dirty="0"/>
              <a:t>Use the TLR belt to help guide/ slide the patient to the floor while giving priority to protecting the patient’s head </a:t>
            </a:r>
          </a:p>
          <a:p>
            <a:pPr lvl="1"/>
            <a:r>
              <a:rPr lang="en-US" dirty="0"/>
              <a:t>Bend at the hips and knees while keeping the trunk upright</a:t>
            </a:r>
            <a:endParaRPr lang="en-CA" dirty="0"/>
          </a:p>
        </p:txBody>
      </p:sp>
      <p:pic>
        <p:nvPicPr>
          <p:cNvPr id="4" name="Picture 4" descr="Image result for falls prevention"/>
          <p:cNvPicPr>
            <a:picLocks noChangeAspect="1" noChangeArrowheads="1"/>
          </p:cNvPicPr>
          <p:nvPr/>
        </p:nvPicPr>
        <p:blipFill>
          <a:blip r:embed="rId2" cstate="print"/>
          <a:srcRect t="15894"/>
          <a:stretch>
            <a:fillRect/>
          </a:stretch>
        </p:blipFill>
        <p:spPr bwMode="auto">
          <a:xfrm>
            <a:off x="6851865" y="3599778"/>
            <a:ext cx="15713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246466"/>
      </p:ext>
    </p:extLst>
  </p:cSld>
  <p:clrMapOvr>
    <a:masterClrMapping/>
  </p:clrMapOvr>
  <p:transition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 PATIENT FALLS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61328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Always follow the site/ program guidelines for assessing a client after a fall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the patient cannot get up on their own, as for assistance and equipment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the patient can get up on their own, provide a stool/ chair for the patient to lean or sit 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NEVER</a:t>
            </a:r>
            <a:r>
              <a:rPr lang="en-US" dirty="0"/>
              <a:t> attempt to manually lift a patient from the floor</a:t>
            </a:r>
          </a:p>
          <a:p>
            <a:pPr lvl="1"/>
            <a:r>
              <a:rPr lang="en-US" dirty="0"/>
              <a:t>Only in life threatening situations!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Always follow sit/ program guidelines for reporting a fall</a:t>
            </a:r>
            <a:endParaRPr lang="en-CA" dirty="0"/>
          </a:p>
        </p:txBody>
      </p:sp>
      <p:pic>
        <p:nvPicPr>
          <p:cNvPr id="4" name="Picture 5" descr="Image result for patient falls"/>
          <p:cNvPicPr>
            <a:picLocks noChangeAspect="1" noChangeArrowheads="1"/>
          </p:cNvPicPr>
          <p:nvPr/>
        </p:nvPicPr>
        <p:blipFill>
          <a:blip r:embed="rId2" cstate="print"/>
          <a:srcRect l="9261" r="8920"/>
          <a:stretch>
            <a:fillRect/>
          </a:stretch>
        </p:blipFill>
        <p:spPr bwMode="auto">
          <a:xfrm rot="627896">
            <a:off x="6561138" y="3246041"/>
            <a:ext cx="2026444" cy="139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223856"/>
      </p:ext>
    </p:extLst>
  </p:cSld>
  <p:clrMapOvr>
    <a:masterClrMapping/>
  </p:clrMapOvr>
  <p:transition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REPOSITIONING PATIENTS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541373"/>
      </p:ext>
    </p:extLst>
  </p:cSld>
  <p:clrMapOvr>
    <a:masterClrMapping/>
  </p:clrMapOvr>
  <p:transition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REPOSITIONING KEY POINTS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477000" cy="3043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Appropriate equipment is to be used at all times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Teams must consider:</a:t>
            </a:r>
          </a:p>
          <a:p>
            <a:pPr lvl="1"/>
            <a:r>
              <a:rPr lang="en-US" dirty="0"/>
              <a:t>Worker height, weight, arm length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Often requires 2 or more workers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Ensure primary worker is identified</a:t>
            </a:r>
          </a:p>
          <a:p>
            <a:pPr lvl="1"/>
            <a:r>
              <a:rPr lang="en-US" dirty="0"/>
              <a:t>Use 1-2-3-command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9922994"/>
      </p:ext>
    </p:extLst>
  </p:cSld>
  <p:clrMapOvr>
    <a:masterClrMapping/>
  </p:clrMapOvr>
  <p:transition>
    <p:fade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SOAKER PADS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2895600" cy="3043200"/>
          </a:xfrm>
        </p:spPr>
        <p:txBody>
          <a:bodyPr>
            <a:normAutofit fontScale="92500"/>
          </a:bodyPr>
          <a:lstStyle/>
          <a:p>
            <a:pPr marL="0" indent="0" algn="ctr"/>
            <a:r>
              <a:rPr lang="en-US" sz="3300" dirty="0"/>
              <a:t>TLR GUIDELINES STATE SOAKER PADS ARE </a:t>
            </a:r>
            <a:r>
              <a:rPr lang="en-US" sz="3300" b="1" dirty="0"/>
              <a:t>NOT</a:t>
            </a:r>
            <a:r>
              <a:rPr lang="en-US" sz="3300" dirty="0"/>
              <a:t> FOR REPOSITIONING! </a:t>
            </a:r>
            <a:endParaRPr lang="en-CA" sz="3300" dirty="0"/>
          </a:p>
        </p:txBody>
      </p:sp>
      <p:pic>
        <p:nvPicPr>
          <p:cNvPr id="4" name="Picture 5" descr="Image result for hospital soaker pa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r="3999" b="15430"/>
          <a:stretch>
            <a:fillRect/>
          </a:stretch>
        </p:blipFill>
        <p:spPr bwMode="auto">
          <a:xfrm>
            <a:off x="4702177" y="1937386"/>
            <a:ext cx="2482850" cy="184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5138161" y="2133593"/>
            <a:ext cx="1610882" cy="1452960"/>
          </a:xfrm>
          <a:prstGeom prst="noSmoking">
            <a:avLst>
              <a:gd name="adj" fmla="val 50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08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REPOSITIONING SHEETS VS. SOAKER PADS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46882384"/>
              </p:ext>
            </p:extLst>
          </p:nvPr>
        </p:nvGraphicFramePr>
        <p:xfrm>
          <a:off x="1066800" y="2038350"/>
          <a:ext cx="6571060" cy="206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25">
                  <a:extLst>
                    <a:ext uri="{9D8B030D-6E8A-4147-A177-3AD203B41FA5}">
                      <a16:colId xmlns:a16="http://schemas.microsoft.com/office/drawing/2014/main" val="176565962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608811462"/>
                    </a:ext>
                  </a:extLst>
                </a:gridCol>
                <a:gridCol w="2611835">
                  <a:extLst>
                    <a:ext uri="{9D8B030D-6E8A-4147-A177-3AD203B41FA5}">
                      <a16:colId xmlns:a16="http://schemas.microsoft.com/office/drawing/2014/main" val="254579012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REPOSITIONING SHEETS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SOAKER PADS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23274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INTENDED USE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Assist</a:t>
                      </a:r>
                      <a:r>
                        <a:rPr lang="en-US" sz="1100" baseline="0" dirty="0"/>
                        <a:t> the patient in repositioning in bed 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Absorb bodily fluids to protect the patient’s skin and</a:t>
                      </a:r>
                      <a:r>
                        <a:rPr lang="en-US" sz="1100" baseline="0" dirty="0"/>
                        <a:t> keep bed linens dry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115248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PLACEMENT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Under the patients trunk</a:t>
                      </a:r>
                      <a:r>
                        <a:rPr lang="en-US" sz="1100" baseline="0" dirty="0"/>
                        <a:t> and shoulders 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Under the lower part of the patient’s trunk and upper</a:t>
                      </a:r>
                      <a:r>
                        <a:rPr lang="en-US" sz="1100" baseline="0" dirty="0"/>
                        <a:t> legs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81909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FRICTION PROPERTIES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Up to 60% less force required to reposition a patient 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</a:t>
                      </a:r>
                      <a:r>
                        <a:rPr lang="en-US" sz="1100" baseline="0" dirty="0"/>
                        <a:t> NOT have low friction properties– requires great effort 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885254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dirty="0"/>
                        <a:t>RISK OF INJURY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Reduced </a:t>
                      </a:r>
                      <a:endParaRPr lang="en-C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Increased– repositioning patients continues</a:t>
                      </a:r>
                      <a:r>
                        <a:rPr lang="en-US" sz="1100" baseline="0" dirty="0"/>
                        <a:t> to be the leading cause of injury in HEPI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044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77038"/>
      </p:ext>
    </p:extLst>
  </p:cSld>
  <p:clrMapOvr>
    <a:masterClrMapping/>
  </p:clrMapOvr>
  <p:transition>
    <p:fade thruBlk="1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HPEI POLICY– December 2017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648200" cy="3043200"/>
          </a:xfrm>
        </p:spPr>
        <p:txBody>
          <a:bodyPr/>
          <a:lstStyle/>
          <a:p>
            <a:r>
              <a:rPr lang="en-US" dirty="0"/>
              <a:t>Appropriate uses for soaker pads:</a:t>
            </a:r>
          </a:p>
          <a:p>
            <a:pPr lvl="1"/>
            <a:r>
              <a:rPr lang="en-US" dirty="0"/>
              <a:t>For patients who are unable to use an incontinent system for some reason </a:t>
            </a:r>
          </a:p>
          <a:p>
            <a:pPr lvl="1"/>
            <a:r>
              <a:rPr lang="en-US" dirty="0"/>
              <a:t>To absorb overflow of bodily fluids from patients whose incontinent system is not reliably managing their incontinence </a:t>
            </a:r>
          </a:p>
          <a:p>
            <a:pPr lvl="1"/>
            <a:r>
              <a:rPr lang="en-US" dirty="0"/>
              <a:t>To absorb bodily fluids in laboring and early postpartum patients </a:t>
            </a:r>
            <a:endParaRPr lang="en-CA" dirty="0"/>
          </a:p>
        </p:txBody>
      </p:sp>
      <p:pic>
        <p:nvPicPr>
          <p:cNvPr id="4" name="Picture 5" descr="Image result for hospital soaker pads"/>
          <p:cNvPicPr>
            <a:picLocks noChangeAspect="1" noChangeArrowheads="1"/>
          </p:cNvPicPr>
          <p:nvPr/>
        </p:nvPicPr>
        <p:blipFill>
          <a:blip r:embed="rId2" cstate="print"/>
          <a:srcRect t="24356" r="3999" b="21017"/>
          <a:stretch>
            <a:fillRect/>
          </a:stretch>
        </p:blipFill>
        <p:spPr bwMode="auto">
          <a:xfrm>
            <a:off x="5638800" y="2276475"/>
            <a:ext cx="234672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heckmark 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2111" y="257175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201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HPEI POLICY– December 2017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410200" cy="3043200"/>
          </a:xfrm>
        </p:spPr>
        <p:txBody>
          <a:bodyPr/>
          <a:lstStyle/>
          <a:p>
            <a:r>
              <a:rPr lang="en-US" dirty="0"/>
              <a:t>Inappropriate uses of soaker pads:</a:t>
            </a:r>
          </a:p>
          <a:p>
            <a:pPr lvl="1"/>
            <a:r>
              <a:rPr lang="en-US" dirty="0"/>
              <a:t>To turn, boost or laterally reposition a patient</a:t>
            </a:r>
          </a:p>
          <a:p>
            <a:pPr lvl="1"/>
            <a:r>
              <a:rPr lang="en-US" dirty="0"/>
              <a:t>For all incontinent patients whose incontinent system is reliably managing incontinence </a:t>
            </a:r>
          </a:p>
          <a:p>
            <a:pPr lvl="1"/>
            <a:r>
              <a:rPr lang="en-US" dirty="0"/>
              <a:t>Automatic placement on all beds/ stretchers without assessment</a:t>
            </a:r>
          </a:p>
          <a:p>
            <a:pPr lvl="1"/>
            <a:r>
              <a:rPr lang="en-US" dirty="0"/>
              <a:t>To protect underlying linen for incontinent pad changes or during bed pan changes. Disposable blue pads are to be used in these instances. </a:t>
            </a:r>
          </a:p>
          <a:p>
            <a:pPr lvl="1"/>
            <a:r>
              <a:rPr lang="en-US" dirty="0"/>
              <a:t>During procedures involving drainage of bodily fluids. Disposable blue pads are to be used in these instances. </a:t>
            </a:r>
          </a:p>
          <a:p>
            <a:pPr lvl="1"/>
            <a:r>
              <a:rPr lang="en-US" dirty="0"/>
              <a:t>Placed on top of pressure relieving equipment. </a:t>
            </a:r>
            <a:endParaRPr lang="en-CA" dirty="0"/>
          </a:p>
        </p:txBody>
      </p:sp>
      <p:pic>
        <p:nvPicPr>
          <p:cNvPr id="4" name="Picture 5" descr="Image result for hospital soaker pads"/>
          <p:cNvPicPr>
            <a:picLocks noChangeAspect="1" noChangeArrowheads="1"/>
          </p:cNvPicPr>
          <p:nvPr/>
        </p:nvPicPr>
        <p:blipFill>
          <a:blip r:embed="rId2" cstate="print"/>
          <a:srcRect t="18286" r="3999" b="15430"/>
          <a:stretch>
            <a:fillRect/>
          </a:stretch>
        </p:blipFill>
        <p:spPr bwMode="auto">
          <a:xfrm>
            <a:off x="6461423" y="3608785"/>
            <a:ext cx="1718072" cy="119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&quot;No&quot; Symbol 4"/>
          <p:cNvSpPr/>
          <p:nvPr/>
        </p:nvSpPr>
        <p:spPr>
          <a:xfrm>
            <a:off x="6916340" y="3806032"/>
            <a:ext cx="808237" cy="797322"/>
          </a:xfrm>
          <a:prstGeom prst="noSmoking">
            <a:avLst>
              <a:gd name="adj" fmla="val 50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926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REPOSITIONING EQUIPMENT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7817"/>
      </p:ext>
    </p:extLst>
  </p:cSld>
  <p:clrMapOvr>
    <a:masterClrMapping/>
  </p:clrMapOvr>
  <p:transition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SHEETS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753771"/>
            <a:ext cx="3200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Slider sheets that stay on the bed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Used for boosting and turning patients </a:t>
            </a:r>
            <a:endParaRPr lang="en-CA" dirty="0"/>
          </a:p>
        </p:txBody>
      </p:sp>
      <p:pic>
        <p:nvPicPr>
          <p:cNvPr id="4" name="Picture 5" descr="Image result for swift slider shee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70887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84354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MUSCULOSKELETAL INJURIES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002744"/>
      </p:ext>
    </p:extLst>
  </p:cSld>
  <p:clrMapOvr>
    <a:masterClrMapping/>
  </p:clrMapOvr>
  <p:transition>
    <p:fade thruBlk="1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WHEN USING SLIDER SHEETS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172200" cy="33340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How to keep your patient from sliding down the bed </a:t>
            </a:r>
          </a:p>
          <a:p>
            <a:pPr marL="600075" lvl="1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Match hip position with bend in the bed</a:t>
            </a:r>
          </a:p>
          <a:p>
            <a:pPr marL="600075" lvl="1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Tuck draw sheet under the mattress on both sides to keep it in place after you have repositioned your patient </a:t>
            </a:r>
          </a:p>
          <a:p>
            <a:pPr marL="600075" lvl="1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Raise the knees of the bed up prior to raising the head of the bed </a:t>
            </a:r>
          </a:p>
          <a:p>
            <a:pPr marL="600075" lvl="1" indent="-257175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If your patient moves a lot, try using removable slider sheets for repositioning, rather than the fitted slider sheets (for example, maxi slides)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3439185"/>
      </p:ext>
    </p:extLst>
  </p:cSld>
  <p:clrMapOvr>
    <a:masterClrMapping/>
  </p:clrMapOvr>
  <p:transition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 SLIDES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3962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Removable slider sheet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uses:</a:t>
            </a:r>
          </a:p>
          <a:p>
            <a:pPr lvl="1"/>
            <a:r>
              <a:rPr lang="en-US" dirty="0"/>
              <a:t>Used for boosting up/ down the bed </a:t>
            </a:r>
          </a:p>
          <a:p>
            <a:pPr lvl="1"/>
            <a:r>
              <a:rPr lang="en-US" dirty="0"/>
              <a:t>Used for lateral transfers</a:t>
            </a:r>
          </a:p>
          <a:p>
            <a:pPr lvl="1"/>
            <a:r>
              <a:rPr lang="en-US" dirty="0"/>
              <a:t>Used to position a sling under a patient </a:t>
            </a:r>
            <a:endParaRPr lang="en-CA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27333" r="36000" b="10001"/>
          <a:stretch>
            <a:fillRect/>
          </a:stretch>
        </p:blipFill>
        <p:spPr bwMode="auto">
          <a:xfrm>
            <a:off x="5410200" y="1729202"/>
            <a:ext cx="2381250" cy="27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55387"/>
      </p:ext>
    </p:extLst>
  </p:cSld>
  <p:clrMapOvr>
    <a:masterClrMapping/>
  </p:clrMapOvr>
  <p:transition>
    <p:fade thruBlk="1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 TUBE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3505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Removable slider sheet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uses:</a:t>
            </a:r>
          </a:p>
          <a:p>
            <a:pPr lvl="1"/>
            <a:r>
              <a:rPr lang="en-US" dirty="0"/>
              <a:t>Positioning sling on a patient sitting in a wheelchair</a:t>
            </a:r>
          </a:p>
          <a:p>
            <a:pPr lvl="1"/>
            <a:r>
              <a:rPr lang="en-US" dirty="0"/>
              <a:t>Taking a sling out from under patient’s legs</a:t>
            </a:r>
          </a:p>
          <a:p>
            <a:pPr lvl="1"/>
            <a:r>
              <a:rPr lang="en-US" dirty="0"/>
              <a:t>Reposition patient’s legs in bed </a:t>
            </a:r>
          </a:p>
          <a:p>
            <a:pPr lvl="1"/>
            <a:r>
              <a:rPr lang="en-US" dirty="0"/>
              <a:t>Car transfers </a:t>
            </a:r>
            <a:endParaRPr lang="en-CA" dirty="0"/>
          </a:p>
        </p:txBody>
      </p:sp>
      <p:pic>
        <p:nvPicPr>
          <p:cNvPr id="4" name="Picture 5" descr="hq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3" b="14912"/>
          <a:stretch>
            <a:fillRect/>
          </a:stretch>
        </p:blipFill>
        <p:spPr bwMode="auto">
          <a:xfrm>
            <a:off x="5181600" y="2162652"/>
            <a:ext cx="3037115" cy="1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029105"/>
      </p:ext>
    </p:extLst>
  </p:cSld>
  <p:clrMapOvr>
    <a:masterClrMapping/>
  </p:clrMapOvr>
  <p:transition>
    <p:fade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SLINGS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72672"/>
      </p:ext>
    </p:extLst>
  </p:cSld>
  <p:clrMapOvr>
    <a:masterClrMapping/>
  </p:clrMapOvr>
  <p:transition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SLING INSPECTIONS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648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Basic sling inspection prior to using:</a:t>
            </a:r>
          </a:p>
          <a:p>
            <a:pPr lvl="1"/>
            <a:r>
              <a:rPr lang="en-US" dirty="0"/>
              <a:t>Appropriate weight capacity</a:t>
            </a:r>
          </a:p>
          <a:p>
            <a:pPr lvl="1"/>
            <a:r>
              <a:rPr lang="en-US" dirty="0"/>
              <a:t>Appropriate size</a:t>
            </a:r>
          </a:p>
          <a:p>
            <a:pPr lvl="1"/>
            <a:r>
              <a:rPr lang="en-US" dirty="0"/>
              <a:t>Appropriate sling type</a:t>
            </a:r>
          </a:p>
          <a:p>
            <a:pPr lvl="1"/>
            <a:r>
              <a:rPr lang="en-US" dirty="0"/>
              <a:t>Any obvious holes, fraying, loose stitching 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TLR Unit Reps complete detailed sling inspections every 3 months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/>
          <a:stretch>
            <a:fillRect/>
          </a:stretch>
        </p:blipFill>
        <p:spPr bwMode="auto">
          <a:xfrm rot="453421">
            <a:off x="6298672" y="1924555"/>
            <a:ext cx="1879808" cy="202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901927"/>
      </p:ext>
    </p:extLst>
  </p:cSld>
  <p:clrMapOvr>
    <a:masterClrMapping/>
  </p:clrMapOvr>
  <p:transition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SLING SIZING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3"/>
          <a:stretch>
            <a:fillRect/>
          </a:stretch>
        </p:blipFill>
        <p:spPr>
          <a:xfrm>
            <a:off x="762000" y="1885950"/>
            <a:ext cx="6704012" cy="2527300"/>
          </a:xfrm>
        </p:spPr>
      </p:pic>
    </p:spTree>
    <p:extLst>
      <p:ext uri="{BB962C8B-B14F-4D97-AF65-F5344CB8AC3E}">
        <p14:creationId xmlns:p14="http://schemas.microsoft.com/office/powerpoint/2010/main" val="138277331"/>
      </p:ext>
    </p:extLst>
  </p:cSld>
  <p:clrMapOvr>
    <a:masterClrMapping/>
  </p:clrMapOvr>
  <p:transition>
    <p:fade thruBlk="1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FIT SLING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7056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 head support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Fits from the tops of the shoulders to the base of the coccyx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ALWAYS</a:t>
            </a:r>
            <a:r>
              <a:rPr lang="en-US" dirty="0"/>
              <a:t> cross the leg straps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Remove the sling’s leg supports from under the patient after the transfer </a:t>
            </a:r>
            <a:endParaRPr lang="en-CA" dirty="0"/>
          </a:p>
        </p:txBody>
      </p:sp>
      <p:pic>
        <p:nvPicPr>
          <p:cNvPr id="4" name="Picture 6" descr="Freeway Universal S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/>
          <a:stretch>
            <a:fillRect/>
          </a:stretch>
        </p:blipFill>
        <p:spPr bwMode="auto">
          <a:xfrm>
            <a:off x="4622801" y="3105150"/>
            <a:ext cx="1714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33738"/>
            <a:ext cx="20002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434457"/>
      </p:ext>
    </p:extLst>
  </p:cSld>
  <p:clrMapOvr>
    <a:masterClrMapping/>
  </p:clrMapOvr>
  <p:transition>
    <p:fade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HAMMOCK SLING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010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Head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Maximum support to the sacral area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suitable for patients with poor body tone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Put on the patient while in bed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40" y="3348037"/>
            <a:ext cx="2108960" cy="149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mmock Patient Lift Sling - Prism Medical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24" y="3196678"/>
            <a:ext cx="1550529" cy="165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621052"/>
      </p:ext>
    </p:extLst>
  </p:cSld>
  <p:clrMapOvr>
    <a:masterClrMapping/>
  </p:clrMapOvr>
  <p:transition>
    <p:fade thruBlk="1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 TO STAND SLING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343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Used for patients with:</a:t>
            </a:r>
          </a:p>
          <a:p>
            <a:pPr lvl="1"/>
            <a:r>
              <a:rPr lang="en-US" dirty="0"/>
              <a:t>Good trunk control</a:t>
            </a:r>
          </a:p>
          <a:p>
            <a:pPr lvl="1"/>
            <a:r>
              <a:rPr lang="en-US" dirty="0"/>
              <a:t>Good sitting balance</a:t>
            </a:r>
          </a:p>
          <a:p>
            <a:pPr lvl="1"/>
            <a:r>
              <a:rPr lang="en-US" dirty="0"/>
              <a:t>Ability to hold on to handles</a:t>
            </a:r>
          </a:p>
          <a:p>
            <a:pPr lvl="1"/>
            <a:r>
              <a:rPr lang="en-US" dirty="0"/>
              <a:t>Ability to bear weight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Sit- stand lifts and floor lifts are </a:t>
            </a:r>
            <a:r>
              <a:rPr lang="en-US" b="1" dirty="0"/>
              <a:t>NOT</a:t>
            </a:r>
            <a:r>
              <a:rPr lang="en-US" dirty="0"/>
              <a:t> intended to be used for long distances!</a:t>
            </a:r>
            <a:endParaRPr lang="en-CA" dirty="0"/>
          </a:p>
        </p:txBody>
      </p:sp>
      <p:pic>
        <p:nvPicPr>
          <p:cNvPr id="4" name="Picture 5" descr="nova-stand-s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63"/>
          <a:stretch>
            <a:fillRect/>
          </a:stretch>
        </p:blipFill>
        <p:spPr bwMode="auto">
          <a:xfrm>
            <a:off x="5943600" y="1809750"/>
            <a:ext cx="17716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68391"/>
      </p:ext>
    </p:extLst>
  </p:cSld>
  <p:clrMapOvr>
    <a:masterClrMapping/>
  </p:clrMapOvr>
  <p:transition>
    <p:fade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HYGIENE/ TOILETING SLING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181600" cy="3043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Designed for toileting and hygiene functions ONLY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Patients MUST:</a:t>
            </a:r>
          </a:p>
          <a:p>
            <a:pPr lvl="1"/>
            <a:r>
              <a:rPr lang="en-US" dirty="0"/>
              <a:t>Have adequate trunk control and sitting ability</a:t>
            </a:r>
          </a:p>
          <a:p>
            <a:pPr lvl="1"/>
            <a:r>
              <a:rPr lang="en-US" dirty="0"/>
              <a:t>Have head and neck control</a:t>
            </a:r>
          </a:p>
          <a:p>
            <a:pPr lvl="1"/>
            <a:r>
              <a:rPr lang="en-US" dirty="0"/>
              <a:t>Have good upper body strength</a:t>
            </a:r>
          </a:p>
          <a:p>
            <a:pPr lvl="1"/>
            <a:r>
              <a:rPr lang="en-US" dirty="0"/>
              <a:t>Be cooperative</a:t>
            </a:r>
          </a:p>
          <a:p>
            <a:pPr lvl="1"/>
            <a:r>
              <a:rPr lang="en-US" dirty="0"/>
              <a:t>Be predictable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OT/PT consult is required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Careful patient assessment is REQUIRED before this sling is used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33099" r="51703" b="27385"/>
          <a:stretch>
            <a:fillRect/>
          </a:stretch>
        </p:blipFill>
        <p:spPr bwMode="auto">
          <a:xfrm>
            <a:off x="6381750" y="1899462"/>
            <a:ext cx="17907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599171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MUSCULOSKELETAL INJURIES?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934200" cy="3043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Soft tissue injuries</a:t>
            </a:r>
          </a:p>
          <a:p>
            <a:pPr lvl="1"/>
            <a:r>
              <a:rPr lang="en-US" dirty="0">
                <a:latin typeface="+mn-lt"/>
              </a:rPr>
              <a:t>Muscles </a:t>
            </a:r>
          </a:p>
          <a:p>
            <a:pPr lvl="1"/>
            <a:r>
              <a:rPr lang="en-US" dirty="0">
                <a:latin typeface="+mn-lt"/>
              </a:rPr>
              <a:t>Joints</a:t>
            </a:r>
          </a:p>
          <a:p>
            <a:pPr lvl="1"/>
            <a:r>
              <a:rPr lang="en-US" dirty="0">
                <a:latin typeface="+mn-lt"/>
              </a:rPr>
              <a:t>Tendons</a:t>
            </a:r>
          </a:p>
          <a:p>
            <a:pPr lvl="1"/>
            <a:r>
              <a:rPr lang="en-US" dirty="0">
                <a:latin typeface="+mn-lt"/>
              </a:rPr>
              <a:t>Ligaments </a:t>
            </a:r>
          </a:p>
          <a:p>
            <a:pPr lvl="1"/>
            <a:r>
              <a:rPr lang="en-US" dirty="0">
                <a:latin typeface="+mn-lt"/>
              </a:rPr>
              <a:t>Nerves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Repetitive movements with insufficient rest and recovery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Most common areas:</a:t>
            </a:r>
          </a:p>
          <a:p>
            <a:pPr lvl="1"/>
            <a:r>
              <a:rPr lang="en-US" dirty="0">
                <a:latin typeface="+mn-lt"/>
              </a:rPr>
              <a:t>Neck</a:t>
            </a:r>
          </a:p>
          <a:p>
            <a:pPr lvl="1"/>
            <a:r>
              <a:rPr lang="en-US" dirty="0">
                <a:latin typeface="+mn-lt"/>
              </a:rPr>
              <a:t>Shoulder </a:t>
            </a:r>
          </a:p>
          <a:p>
            <a:pPr lvl="1"/>
            <a:r>
              <a:rPr lang="en-US" dirty="0">
                <a:latin typeface="+mn-lt"/>
              </a:rPr>
              <a:t>Low back</a:t>
            </a:r>
          </a:p>
        </p:txBody>
      </p:sp>
      <p:pic>
        <p:nvPicPr>
          <p:cNvPr id="4" name="Picture 2" descr="http://mussawardak-hospital.com/images/tech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62350"/>
            <a:ext cx="153136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688"/>
      </p:ext>
    </p:extLst>
  </p:cSld>
  <p:clrMapOvr>
    <a:masterClrMapping/>
  </p:clrMapOvr>
  <p:transition>
    <p:fade thruBlk="1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REPOSITIONING SLING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934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Used for patients who need regular repositioning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Meant to be used as part of bedding as it always stays in place under the patient</a:t>
            </a:r>
            <a:endParaRPr lang="en-CA" dirty="0"/>
          </a:p>
        </p:txBody>
      </p:sp>
      <p:pic>
        <p:nvPicPr>
          <p:cNvPr id="4" name="Picture 6" descr="MAA6000__0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-1909" r="15152"/>
          <a:stretch>
            <a:fillRect/>
          </a:stretch>
        </p:blipFill>
        <p:spPr bwMode="auto">
          <a:xfrm>
            <a:off x="1980044" y="2984501"/>
            <a:ext cx="2048339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Global-Products-Patient%20Transfer%20Solutions-Slings-Slings-Loop%20Slings-ArjoHuntleigh-Products-Patient-Transfer-Solutions-Slings-Loop-Slings-Repositioning-Sling-MAA6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/>
          <a:stretch>
            <a:fillRect/>
          </a:stretch>
        </p:blipFill>
        <p:spPr bwMode="auto">
          <a:xfrm>
            <a:off x="4515083" y="2882902"/>
            <a:ext cx="243549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218956"/>
      </p:ext>
    </p:extLst>
  </p:cSld>
  <p:clrMapOvr>
    <a:masterClrMapping/>
  </p:clrMapOvr>
  <p:transition>
    <p:fade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SLING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1628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Assists with keeping the patient on their side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Could be used to assist with personal cares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Eliminates the need for staff to hold the patient to keep them on their side </a:t>
            </a:r>
            <a:endParaRPr lang="en-CA" dirty="0"/>
          </a:p>
        </p:txBody>
      </p:sp>
      <p:pic>
        <p:nvPicPr>
          <p:cNvPr id="4" name="Picture 5" descr="Bradbury Tur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3162302"/>
            <a:ext cx="303353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25260"/>
      </p:ext>
    </p:extLst>
  </p:cSld>
  <p:clrMapOvr>
    <a:masterClrMapping/>
  </p:clrMapOvr>
  <p:transition>
    <p:fade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PATIENT LIFTING DEVICES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5273486"/>
      </p:ext>
    </p:extLst>
  </p:cSld>
  <p:clrMapOvr>
    <a:masterClrMapping/>
  </p:clrMapOvr>
  <p:transition>
    <p:fade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LIFTS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TOTAL LIFTS</a:t>
            </a:r>
          </a:p>
          <a:p>
            <a:pPr>
              <a:buFont typeface="+mj-lt"/>
              <a:buAutoNum type="arabicPeriod"/>
            </a:pPr>
            <a:r>
              <a:rPr lang="en-US" dirty="0"/>
              <a:t>SIT STAND LIFTS</a:t>
            </a:r>
          </a:p>
          <a:p>
            <a:pPr>
              <a:buFont typeface="+mj-lt"/>
              <a:buAutoNum type="arabicPeriod"/>
            </a:pPr>
            <a:r>
              <a:rPr lang="en-US" dirty="0"/>
              <a:t>CEILING LIFTS </a:t>
            </a:r>
            <a:endParaRPr lang="en-CA" dirty="0"/>
          </a:p>
        </p:txBody>
      </p:sp>
      <p:pic>
        <p:nvPicPr>
          <p:cNvPr id="3074" name="Picture 2" descr="Hoyer Advance-H Professional Manual Patient Lift is Port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81" y="1882776"/>
            <a:ext cx="263207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90034"/>
      </p:ext>
    </p:extLst>
  </p:cSld>
  <p:clrMapOvr>
    <a:masterClrMapping/>
  </p:clrMapOvr>
  <p:transition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&amp; STAFFING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934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 not use a mechanical lift if you are not trained to do 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MINIMUM</a:t>
            </a:r>
            <a:r>
              <a:rPr lang="en-US" dirty="0"/>
              <a:t> of 2 staff members are required for all mechanical lifts </a:t>
            </a:r>
          </a:p>
          <a:p>
            <a:pPr lvl="1"/>
            <a:r>
              <a:rPr lang="en-US" dirty="0"/>
              <a:t>1 person manages the controls</a:t>
            </a:r>
          </a:p>
          <a:p>
            <a:pPr lvl="1"/>
            <a:r>
              <a:rPr lang="en-US" dirty="0"/>
              <a:t>1 person manages the patient</a:t>
            </a:r>
          </a:p>
          <a:p>
            <a:pPr lvl="1"/>
            <a:r>
              <a:rPr lang="en-US" dirty="0"/>
              <a:t>Bariatric patients require a minimum of 2 staff </a:t>
            </a:r>
          </a:p>
        </p:txBody>
      </p:sp>
    </p:spTree>
    <p:extLst>
      <p:ext uri="{BB962C8B-B14F-4D97-AF65-F5344CB8AC3E}">
        <p14:creationId xmlns:p14="http://schemas.microsoft.com/office/powerpoint/2010/main" val="1265092470"/>
      </p:ext>
    </p:extLst>
  </p:cSld>
  <p:clrMapOvr>
    <a:masterClrMapping/>
  </p:clrMapOvr>
  <p:transition>
    <p:fade thruBlk="1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DISTANCE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934200" cy="3043200"/>
          </a:xfrm>
        </p:spPr>
        <p:txBody>
          <a:bodyPr/>
          <a:lstStyle/>
          <a:p>
            <a:r>
              <a:rPr lang="en-US" dirty="0"/>
              <a:t>Lifts are designed to be used over a </a:t>
            </a:r>
            <a:r>
              <a:rPr lang="en-US" b="1" dirty="0"/>
              <a:t>VERY</a:t>
            </a:r>
            <a:r>
              <a:rPr lang="en-US" dirty="0"/>
              <a:t> short distance </a:t>
            </a:r>
          </a:p>
          <a:p>
            <a:endParaRPr lang="en-US" dirty="0"/>
          </a:p>
          <a:p>
            <a:r>
              <a:rPr lang="en-US" dirty="0"/>
              <a:t>To reduce the risk of injury:</a:t>
            </a:r>
          </a:p>
          <a:p>
            <a:pPr lvl="1"/>
            <a:r>
              <a:rPr lang="en-US" dirty="0"/>
              <a:t>Reduce the distance between the start and end location as much as possible </a:t>
            </a:r>
          </a:p>
          <a:p>
            <a:pPr lvl="1"/>
            <a:r>
              <a:rPr lang="en-US" dirty="0"/>
              <a:t>Only raise the patient as high as necessary to “clear” the surface </a:t>
            </a:r>
          </a:p>
          <a:p>
            <a:pPr lvl="1"/>
            <a:r>
              <a:rPr lang="en-US" dirty="0"/>
              <a:t>Do not transport the patient in a lift to another room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4657230"/>
      </p:ext>
    </p:extLst>
  </p:cSld>
  <p:clrMapOvr>
    <a:masterClrMapping/>
  </p:clrMapOvr>
  <p:transition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010400" cy="3043200"/>
          </a:xfrm>
        </p:spPr>
        <p:txBody>
          <a:bodyPr/>
          <a:lstStyle/>
          <a:p>
            <a:r>
              <a:rPr lang="en-US" b="1" dirty="0"/>
              <a:t>DO NOT EVER </a:t>
            </a:r>
            <a:r>
              <a:rPr lang="en-US" dirty="0"/>
              <a:t>leave a patient unattended while suspended in a lift</a:t>
            </a:r>
          </a:p>
          <a:p>
            <a:pPr lvl="1"/>
            <a:r>
              <a:rPr lang="en-US" dirty="0"/>
              <a:t>This also includes when the patient is on a surface and the sling is still attached to the lift </a:t>
            </a:r>
            <a:endParaRPr lang="en-CA" dirty="0"/>
          </a:p>
        </p:txBody>
      </p:sp>
      <p:pic>
        <p:nvPicPr>
          <p:cNvPr id="1026" name="Picture 2" descr="Maxi Sky 2 Plus - Ceiling lift system for medical use | Ar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13292"/>
            <a:ext cx="2685585" cy="15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71906"/>
      </p:ext>
    </p:extLst>
  </p:cSld>
  <p:clrMapOvr>
    <a:masterClrMapping/>
  </p:clrMapOvr>
  <p:transition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LIFTS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using, consider:</a:t>
            </a:r>
          </a:p>
          <a:p>
            <a:pPr lvl="1"/>
            <a:r>
              <a:rPr lang="en-US" dirty="0"/>
              <a:t>Weight capacity</a:t>
            </a:r>
          </a:p>
          <a:p>
            <a:pPr lvl="1"/>
            <a:r>
              <a:rPr lang="en-US" dirty="0"/>
              <a:t>Intended use</a:t>
            </a:r>
          </a:p>
          <a:p>
            <a:pPr lvl="1"/>
            <a:r>
              <a:rPr lang="en-US" dirty="0"/>
              <a:t>Adjustable parts</a:t>
            </a:r>
          </a:p>
          <a:p>
            <a:pPr lvl="1"/>
            <a:r>
              <a:rPr lang="en-US" dirty="0"/>
              <a:t>Body mechanics</a:t>
            </a:r>
          </a:p>
          <a:p>
            <a:pPr lvl="1"/>
            <a:r>
              <a:rPr lang="en-US" dirty="0"/>
              <a:t>Safety features of the lift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7268" r="3848"/>
          <a:stretch/>
        </p:blipFill>
        <p:spPr>
          <a:xfrm>
            <a:off x="4648200" y="2093094"/>
            <a:ext cx="2354307" cy="167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27497"/>
      </p:ext>
    </p:extLst>
  </p:cSld>
  <p:clrMapOvr>
    <a:masterClrMapping/>
  </p:clrMapOvr>
  <p:transition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US" sz="3300" b="1" i="0" dirty="0"/>
              <a:t>WAS YOUR GOAL FOR THE SESSION ACHIEVED?</a:t>
            </a:r>
            <a:endParaRPr lang="en-CA" sz="3300" b="1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128</a:t>
            </a:fld>
            <a:endParaRPr lang="en-US" dirty="0"/>
          </a:p>
        </p:txBody>
      </p:sp>
      <p:pic>
        <p:nvPicPr>
          <p:cNvPr id="4" name="Picture 8" descr="Image result for goals on post it no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18" y="3163687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8428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90550"/>
            <a:ext cx="5155604" cy="1052513"/>
          </a:xfrm>
        </p:spPr>
        <p:txBody>
          <a:bodyPr/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5055662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MSI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6971" y="1627261"/>
            <a:ext cx="2819400" cy="3043200"/>
          </a:xfrm>
        </p:spPr>
        <p:txBody>
          <a:bodyPr/>
          <a:lstStyle/>
          <a:p>
            <a:pPr algn="ctr"/>
            <a:r>
              <a:rPr lang="en-US" b="1" dirty="0"/>
              <a:t>Repetitive Movements</a:t>
            </a:r>
            <a:endParaRPr lang="en-CA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3276077" y="1627261"/>
            <a:ext cx="2438400" cy="3043200"/>
          </a:xfrm>
        </p:spPr>
        <p:txBody>
          <a:bodyPr/>
          <a:lstStyle/>
          <a:p>
            <a:pPr algn="ctr"/>
            <a:r>
              <a:rPr lang="en-US" b="1" dirty="0"/>
              <a:t>Sustained &amp; Awkward Postures</a:t>
            </a:r>
            <a:endParaRPr lang="en-CA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005873" y="1632891"/>
            <a:ext cx="2057400" cy="3043200"/>
          </a:xfrm>
        </p:spPr>
        <p:txBody>
          <a:bodyPr/>
          <a:lstStyle/>
          <a:p>
            <a:pPr algn="ctr"/>
            <a:r>
              <a:rPr lang="en-US" b="1" dirty="0"/>
              <a:t>Excessive Forces </a:t>
            </a:r>
            <a:endParaRPr lang="en-CA" b="1" dirty="0"/>
          </a:p>
        </p:txBody>
      </p:sp>
      <p:pic>
        <p:nvPicPr>
          <p:cNvPr id="13" name="Picture 2" descr="Close up of hands on a keyboard resulting in repetitive stress injury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2" y="2735541"/>
            <a:ext cx="2076451" cy="12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ttp://www.ilocis.org/documents/images/hcf09f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35" y="2738437"/>
            <a:ext cx="1918927" cy="127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How to Lift Heavy Objects Properly | Tips to Avoid Injury"/>
          <p:cNvSpPr>
            <a:spLocks noChangeAspect="1" noChangeArrowheads="1"/>
          </p:cNvSpPr>
          <p:nvPr/>
        </p:nvSpPr>
        <p:spPr bwMode="auto">
          <a:xfrm>
            <a:off x="5714477" y="174117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050"/>
          </a:p>
        </p:txBody>
      </p:sp>
      <p:pic>
        <p:nvPicPr>
          <p:cNvPr id="3076" name="Picture 4" descr="Five Reasons to Not Lift That Heavy Box at Work - Insurance Regulatory La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38437"/>
            <a:ext cx="897929" cy="13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45860"/>
      </p:ext>
    </p:extLst>
  </p:cSld>
  <p:clrMapOvr>
    <a:masterClrMapping/>
  </p:clrMapOvr>
  <p:transition>
    <p:fade thruBlk="1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US" sz="3000" i="0" dirty="0">
                <a:solidFill>
                  <a:schemeClr val="tx1"/>
                </a:solidFill>
              </a:rPr>
              <a:t>PLEASE TAKE A FEW MINUTES TO COMPLETE YOUR EVALUATIONS. THANK YOU!</a:t>
            </a:r>
            <a:endParaRPr lang="en-CA" sz="3000" i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130</a:t>
            </a:fld>
            <a:endParaRPr lang="en-US" dirty="0"/>
          </a:p>
        </p:txBody>
      </p:sp>
      <p:pic>
        <p:nvPicPr>
          <p:cNvPr id="4" name="Picture 10" descr="feedbac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38550"/>
            <a:ext cx="1982948" cy="140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12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STEPS TO A MOVING TASK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0431101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7525"/>
            <a:ext cx="6858000" cy="744300"/>
          </a:xfrm>
        </p:spPr>
        <p:txBody>
          <a:bodyPr/>
          <a:lstStyle/>
          <a:p>
            <a:r>
              <a:rPr lang="en-US" dirty="0"/>
              <a:t>STEPS TO A MOVING TASK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1464717"/>
            <a:ext cx="2201510" cy="316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66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1– ASSESS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477000" cy="3043200"/>
          </a:xfrm>
        </p:spPr>
        <p:txBody>
          <a:bodyPr>
            <a:normAutofit/>
          </a:bodyPr>
          <a:lstStyle/>
          <a:p>
            <a:r>
              <a:rPr lang="en-US" dirty="0"/>
              <a:t>Assessment is the most important part of TLR</a:t>
            </a:r>
          </a:p>
          <a:p>
            <a:pPr marL="0" indent="0"/>
            <a:endParaRPr lang="en-US" dirty="0"/>
          </a:p>
          <a:p>
            <a:r>
              <a:rPr lang="en-US" dirty="0"/>
              <a:t>Complete a risk assessment:</a:t>
            </a:r>
          </a:p>
          <a:p>
            <a:pPr lvl="1"/>
            <a:r>
              <a:rPr lang="en-US" dirty="0">
                <a:latin typeface="+mn-lt"/>
              </a:rPr>
              <a:t>Self</a:t>
            </a:r>
          </a:p>
          <a:p>
            <a:pPr lvl="1"/>
            <a:r>
              <a:rPr lang="en-US" dirty="0">
                <a:latin typeface="+mn-lt"/>
              </a:rPr>
              <a:t>Environment</a:t>
            </a:r>
          </a:p>
          <a:p>
            <a:pPr lvl="1"/>
            <a:r>
              <a:rPr lang="en-US" dirty="0">
                <a:latin typeface="+mn-lt"/>
              </a:rPr>
              <a:t>Equipment</a:t>
            </a:r>
          </a:p>
          <a:p>
            <a:pPr lvl="1"/>
            <a:r>
              <a:rPr lang="en-US" dirty="0">
                <a:latin typeface="+mn-lt"/>
              </a:rPr>
              <a:t>Object</a:t>
            </a:r>
          </a:p>
          <a:p>
            <a:pPr lvl="1"/>
            <a:r>
              <a:rPr lang="en-US" dirty="0">
                <a:latin typeface="+mn-lt"/>
              </a:rPr>
              <a:t>Patient </a:t>
            </a:r>
          </a:p>
          <a:p>
            <a:pPr marL="342900" lvl="1" indent="0"/>
            <a:endParaRPr lang="en-US" dirty="0"/>
          </a:p>
          <a:p>
            <a:r>
              <a:rPr lang="en-US" dirty="0"/>
              <a:t>Always assess “in the moment”</a:t>
            </a:r>
          </a:p>
        </p:txBody>
      </p:sp>
      <p:pic>
        <p:nvPicPr>
          <p:cNvPr id="11266" name="Picture 2" descr="How to Assess Your Business Performance From the Ground Up | AllBusiness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95550"/>
            <a:ext cx="2753879" cy="18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66371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2– SELECT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6"/>
            <a:ext cx="7315200" cy="33273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Select the safest moving technique based on the risk assessment </a:t>
            </a:r>
          </a:p>
          <a:p>
            <a:endParaRPr lang="en-US" dirty="0">
              <a:latin typeface="+mn-lt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latin typeface="+mn-lt"/>
              </a:rPr>
              <a:t>TRANSFER</a:t>
            </a:r>
          </a:p>
          <a:p>
            <a:pPr lvl="1"/>
            <a:r>
              <a:rPr lang="en-US" dirty="0">
                <a:latin typeface="+mn-lt"/>
              </a:rPr>
              <a:t>Patient bears their own weight through part(s) of their body with or without assistance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latin typeface="+mn-lt"/>
              </a:rPr>
              <a:t>LIFT</a:t>
            </a:r>
          </a:p>
          <a:p>
            <a:pPr lvl="1"/>
            <a:r>
              <a:rPr lang="en-US" dirty="0">
                <a:latin typeface="+mn-lt"/>
              </a:rPr>
              <a:t>No weight bearing </a:t>
            </a:r>
          </a:p>
          <a:p>
            <a:pPr lvl="1"/>
            <a:r>
              <a:rPr lang="en-US" dirty="0">
                <a:latin typeface="+mn-lt"/>
              </a:rPr>
              <a:t>Unpredictable behavior</a:t>
            </a:r>
          </a:p>
          <a:p>
            <a:pPr lvl="1"/>
            <a:r>
              <a:rPr lang="en-US" dirty="0">
                <a:latin typeface="+mn-lt"/>
              </a:rPr>
              <a:t>Mechanical equipment is used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latin typeface="+mn-lt"/>
              </a:rPr>
              <a:t>REPOSITION</a:t>
            </a:r>
          </a:p>
          <a:p>
            <a:pPr lvl="1"/>
            <a:r>
              <a:rPr lang="en-US" dirty="0">
                <a:latin typeface="+mn-lt"/>
              </a:rPr>
              <a:t>Moving on the same surface or two surfaces of equal height</a:t>
            </a: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3957385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3– PREPARE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0866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a moving technique is already identified, is it still current?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Eliminate or manage the identified risk:</a:t>
            </a:r>
          </a:p>
          <a:p>
            <a:pPr lvl="1"/>
            <a:r>
              <a:rPr lang="en-US" dirty="0">
                <a:latin typeface="+mn-lt"/>
              </a:rPr>
              <a:t>Remove clutter </a:t>
            </a:r>
          </a:p>
          <a:p>
            <a:pPr lvl="1"/>
            <a:r>
              <a:rPr lang="en-US" dirty="0">
                <a:latin typeface="+mn-lt"/>
              </a:rPr>
              <a:t>Clear a path</a:t>
            </a:r>
          </a:p>
          <a:p>
            <a:pPr lvl="1"/>
            <a:r>
              <a:rPr lang="en-US" dirty="0">
                <a:latin typeface="+mn-lt"/>
              </a:rPr>
              <a:t>Call for assistance if needed</a:t>
            </a:r>
          </a:p>
          <a:p>
            <a:pPr lvl="1"/>
            <a:r>
              <a:rPr lang="en-US" dirty="0">
                <a:latin typeface="+mn-lt"/>
              </a:rPr>
              <a:t>Have all equipment ready and close by </a:t>
            </a:r>
            <a:endParaRPr lang="en-CA" dirty="0">
              <a:latin typeface="+mn-lt"/>
            </a:endParaRPr>
          </a:p>
        </p:txBody>
      </p:sp>
      <p:sp>
        <p:nvSpPr>
          <p:cNvPr id="5" name="AutoShape 2" descr="How to Prepare for a Hurricane - FamilyEducatio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050"/>
          </a:p>
        </p:txBody>
      </p:sp>
      <p:sp>
        <p:nvSpPr>
          <p:cNvPr id="6" name="AutoShape 4" descr="Prepare Yourself Before You Invest | InvestingTips360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050"/>
          </a:p>
        </p:txBody>
      </p:sp>
      <p:pic>
        <p:nvPicPr>
          <p:cNvPr id="12294" name="Picture 6" descr="How to Prepare For a Job Interview: Know Your Employer. Master Your Brand.  • Strength By So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21" y="2579082"/>
            <a:ext cx="2336006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0227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4– MOVE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449628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Move object using the appropriate safe moving technique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any new risk(s) arise, attend to them accordingly</a:t>
            </a:r>
          </a:p>
          <a:p>
            <a:pPr lvl="1"/>
            <a:r>
              <a:rPr lang="en-US" b="1" dirty="0">
                <a:latin typeface="+mn-lt"/>
              </a:rPr>
              <a:t>DO NOT </a:t>
            </a:r>
            <a:r>
              <a:rPr lang="en-US" dirty="0">
                <a:latin typeface="+mn-lt"/>
              </a:rPr>
              <a:t>keep working with the risk(s)</a:t>
            </a:r>
          </a:p>
          <a:p>
            <a:pPr marL="342900" lvl="1" indent="0"/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Worker’s Duties:</a:t>
            </a:r>
          </a:p>
          <a:p>
            <a:pPr lvl="1"/>
            <a:r>
              <a:rPr lang="en-US" dirty="0">
                <a:latin typeface="+mn-lt"/>
              </a:rPr>
              <a:t>Providing clear direction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Assistant’s Duties:</a:t>
            </a:r>
          </a:p>
          <a:p>
            <a:pPr lvl="1"/>
            <a:r>
              <a:rPr lang="en-US" dirty="0">
                <a:latin typeface="+mn-lt"/>
              </a:rPr>
              <a:t>Managing the equipment </a:t>
            </a:r>
          </a:p>
          <a:p>
            <a:endParaRPr lang="en-CA" dirty="0"/>
          </a:p>
        </p:txBody>
      </p:sp>
      <p:sp>
        <p:nvSpPr>
          <p:cNvPr id="6" name="AutoShape 4" descr="Housekeeping Trolley Cartoon - burnsocial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050"/>
          </a:p>
        </p:txBody>
      </p:sp>
      <p:sp>
        <p:nvSpPr>
          <p:cNvPr id="7" name="AutoShape 6" descr="Housekeeping Trolley Cartoon - burnsocial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050"/>
          </a:p>
        </p:txBody>
      </p:sp>
      <p:pic>
        <p:nvPicPr>
          <p:cNvPr id="2056" name="Picture 8" descr="Cleaning Pictures - Clipart Png Housekeeping Hotel , Free Transparent  Clipart - Clipart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75" y="2919525"/>
            <a:ext cx="2833553" cy="176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253324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3124200" cy="3043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Bathroom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Cell phones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Evaluation forms</a:t>
            </a:r>
          </a:p>
        </p:txBody>
      </p:sp>
      <p:pic>
        <p:nvPicPr>
          <p:cNvPr id="4098" name="Picture 2" descr="ᐈ Cell phone clip art stock cliparts, Royalty Free cell phone images |  download on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57" y="1952625"/>
            <a:ext cx="242959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14916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5– EVALUATE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315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could have been done differently to make the task safer next time?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Ask yourself:</a:t>
            </a:r>
          </a:p>
          <a:p>
            <a:pPr lvl="1"/>
            <a:r>
              <a:rPr lang="en-US" dirty="0">
                <a:latin typeface="+mn-lt"/>
              </a:rPr>
              <a:t>How did the move go?</a:t>
            </a:r>
          </a:p>
          <a:p>
            <a:pPr lvl="1"/>
            <a:r>
              <a:rPr lang="en-US" dirty="0">
                <a:latin typeface="+mn-lt"/>
              </a:rPr>
              <a:t>Are there any ways to improve?</a:t>
            </a:r>
            <a:endParaRPr lang="en-CA" dirty="0">
              <a:latin typeface="+mn-lt"/>
            </a:endParaRPr>
          </a:p>
        </p:txBody>
      </p:sp>
      <p:pic>
        <p:nvPicPr>
          <p:cNvPr id="4" name="Picture 2" descr="http://www.relationship-economy.com/wp-content/uploads/2012/08/Thinking.44121810-300x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9" b="793"/>
          <a:stretch>
            <a:fillRect/>
          </a:stretch>
        </p:blipFill>
        <p:spPr bwMode="auto">
          <a:xfrm>
            <a:off x="5353050" y="2597150"/>
            <a:ext cx="245745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3349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6– COMMUNICATE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553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Verbal and written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Important for the safety of everyone involved in the move</a:t>
            </a:r>
            <a:endParaRPr lang="en-CA" dirty="0"/>
          </a:p>
        </p:txBody>
      </p:sp>
      <p:pic>
        <p:nvPicPr>
          <p:cNvPr id="4" name="Picture 2" descr="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05087"/>
            <a:ext cx="2057400" cy="20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405764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POSTURE &amp; BODY MECHANICS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7703759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MECHANICS</a:t>
            </a:r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5466" t="24965" r="50640" b="19519"/>
          <a:stretch>
            <a:fillRect/>
          </a:stretch>
        </p:blipFill>
        <p:spPr bwMode="auto">
          <a:xfrm>
            <a:off x="2438400" y="1505131"/>
            <a:ext cx="34353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717385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&amp; PLAN AHEAD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7056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Know what the task is from start to finish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Ensure appropriate equipment is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Seek assistance when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Plan a safe route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Listen to your body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Take your time </a:t>
            </a:r>
            <a:endParaRPr lang="en-CA" dirty="0"/>
          </a:p>
        </p:txBody>
      </p:sp>
      <p:pic>
        <p:nvPicPr>
          <p:cNvPr id="4" name="Picture 2" descr="http://images.clipartpanda.com/thinking-clipart-thinking-clip-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25" y="2571751"/>
            <a:ext cx="1885950" cy="2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80987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STANCE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486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Feet shoulder width apart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Knees slightly bent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Trunk aligned over your center of gravity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Avoid twisting or rotating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Shoulders in line with 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Head and eyes facing forward </a:t>
            </a:r>
            <a:endParaRPr lang="en-CA" dirty="0"/>
          </a:p>
        </p:txBody>
      </p:sp>
      <p:pic>
        <p:nvPicPr>
          <p:cNvPr id="4" name="Picture 2" descr="https://s-media-cache-ak0.pinimg.com/564x/c5/8d/13/c58d131ec8b6f0e988f897842640aa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52625"/>
            <a:ext cx="257421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151283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2 NATURAL CURVES OF THE SPINE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16429" y="1792960"/>
            <a:ext cx="3632200" cy="3043200"/>
          </a:xfrm>
        </p:spPr>
        <p:txBody>
          <a:bodyPr/>
          <a:lstStyle/>
          <a:p>
            <a:r>
              <a:rPr lang="en-US" b="1" dirty="0"/>
              <a:t>For the Top:</a:t>
            </a:r>
          </a:p>
          <a:p>
            <a:pPr lvl="1"/>
            <a:r>
              <a:rPr lang="en-US" dirty="0"/>
              <a:t>Ears over shoulders</a:t>
            </a:r>
          </a:p>
          <a:p>
            <a:pPr lvl="1"/>
            <a:r>
              <a:rPr lang="en-US" dirty="0"/>
              <a:t>Shoulders over hips</a:t>
            </a:r>
          </a:p>
          <a:p>
            <a:r>
              <a:rPr lang="en-US" b="1" dirty="0"/>
              <a:t>For the Bottom:</a:t>
            </a:r>
          </a:p>
          <a:p>
            <a:pPr lvl="1"/>
            <a:r>
              <a:rPr lang="en-US" dirty="0"/>
              <a:t>Bend at the knees</a:t>
            </a:r>
          </a:p>
          <a:p>
            <a:pPr lvl="1"/>
            <a:r>
              <a:rPr lang="en-US" dirty="0"/>
              <a:t>Bend at the hips</a:t>
            </a:r>
          </a:p>
          <a:p>
            <a:pPr lvl="1"/>
            <a:r>
              <a:rPr lang="en-US" dirty="0"/>
              <a:t>Tighten core</a:t>
            </a:r>
          </a:p>
          <a:p>
            <a:pPr lvl="1"/>
            <a:r>
              <a:rPr lang="en-US" dirty="0"/>
              <a:t>“Sit” into it </a:t>
            </a:r>
          </a:p>
        </p:txBody>
      </p:sp>
      <p:pic>
        <p:nvPicPr>
          <p:cNvPr id="4" name="Picture 2" descr="http://america.pink/images/3/2/0/2/5/1/2/en/2-neutral-sp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952625"/>
            <a:ext cx="3558586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93602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YOUR CORE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6"/>
            <a:ext cx="6477000" cy="3287391"/>
          </a:xfrm>
        </p:spPr>
        <p:txBody>
          <a:bodyPr/>
          <a:lstStyle/>
          <a:p>
            <a:r>
              <a:rPr lang="en-US" b="1" dirty="0"/>
              <a:t>Core</a:t>
            </a:r>
          </a:p>
          <a:p>
            <a:pPr lvl="1"/>
            <a:r>
              <a:rPr lang="en-US" dirty="0"/>
              <a:t>Stabilize and support lumbar spine for safe dynamic movements</a:t>
            </a:r>
          </a:p>
          <a:p>
            <a:r>
              <a:rPr lang="en-US" b="1" dirty="0"/>
              <a:t>Butt, Thighs &amp; Calves</a:t>
            </a:r>
          </a:p>
          <a:p>
            <a:pPr lvl="1"/>
            <a:r>
              <a:rPr lang="en-US" dirty="0"/>
              <a:t>Provides power and movement to move ensure weight of body </a:t>
            </a:r>
          </a:p>
          <a:p>
            <a:pPr lvl="2"/>
            <a:r>
              <a:rPr lang="en-US" dirty="0"/>
              <a:t>Lowering/ raising body </a:t>
            </a:r>
          </a:p>
          <a:p>
            <a:pPr lvl="2"/>
            <a:r>
              <a:rPr lang="en-US" dirty="0"/>
              <a:t>Standing</a:t>
            </a:r>
          </a:p>
          <a:p>
            <a:pPr lvl="2"/>
            <a:r>
              <a:rPr lang="en-US" dirty="0"/>
              <a:t>Walking</a:t>
            </a:r>
          </a:p>
          <a:p>
            <a:pPr lvl="2"/>
            <a:r>
              <a:rPr lang="en-US" dirty="0"/>
              <a:t>Pushing</a:t>
            </a:r>
          </a:p>
          <a:p>
            <a:pPr lvl="2"/>
            <a:r>
              <a:rPr lang="en-US" dirty="0"/>
              <a:t>Pulling </a:t>
            </a:r>
            <a:endParaRPr lang="en-CA" dirty="0"/>
          </a:p>
        </p:txBody>
      </p:sp>
      <p:pic>
        <p:nvPicPr>
          <p:cNvPr id="4" name="Picture 2" descr="http://static.wixstatic.com/media/89b7e5_e4cc4f6b05184401b9e8a8df54d3fca2~mv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33736"/>
            <a:ext cx="2784920" cy="16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660132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&amp; EFFECTIVE GRIP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391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Wrists in a neutral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Elbows tucked in, close to your side at a 90 degree angle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Thumbs up or 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Bicep= strongest muscle of the arm </a:t>
            </a:r>
            <a:endParaRPr lang="en-CA" dirty="0"/>
          </a:p>
        </p:txBody>
      </p:sp>
      <p:pic>
        <p:nvPicPr>
          <p:cNvPr id="4" name="Picture 2" descr="http://www.complete-strength-training.com/images/wrist-stretch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94716"/>
            <a:ext cx="2633241" cy="148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33976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WITHIN YOUR COMFORT ZONE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6"/>
            <a:ext cx="4724400" cy="3143213"/>
          </a:xfrm>
        </p:spPr>
        <p:txBody>
          <a:bodyPr/>
          <a:lstStyle/>
          <a:p>
            <a:r>
              <a:rPr lang="en-US" b="1" dirty="0"/>
              <a:t>Vertical Zone</a:t>
            </a:r>
          </a:p>
          <a:p>
            <a:pPr lvl="1"/>
            <a:r>
              <a:rPr lang="en-US" dirty="0"/>
              <a:t>Between your shoulder and where your fingertips touch your thighs</a:t>
            </a:r>
          </a:p>
          <a:p>
            <a:r>
              <a:rPr lang="en-US" b="1" dirty="0"/>
              <a:t>Horizontal Zone</a:t>
            </a:r>
          </a:p>
          <a:p>
            <a:pPr lvl="1"/>
            <a:r>
              <a:rPr lang="en-US" dirty="0"/>
              <a:t>Area in front of you when your elbows are at a 90 degree angle and are close to your sides</a:t>
            </a:r>
          </a:p>
          <a:p>
            <a:r>
              <a:rPr lang="en-US" b="1" dirty="0"/>
              <a:t>KEEP THE LOAD CLOSE</a:t>
            </a:r>
            <a:endParaRPr lang="en-CA" b="1" dirty="0"/>
          </a:p>
        </p:txBody>
      </p:sp>
      <p:pic>
        <p:nvPicPr>
          <p:cNvPr id="4" name="Picture 4" descr="C:\Users\cory.ouellette\AppData\Local\Microsoft\Windows\Temporary Internet Files\Content.Outlook\CS11FKLT\TLR checkpoints sn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8"/>
          <a:stretch>
            <a:fillRect/>
          </a:stretch>
        </p:blipFill>
        <p:spPr bwMode="auto">
          <a:xfrm>
            <a:off x="5791200" y="1514293"/>
            <a:ext cx="1328192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073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US" sz="3600" i="0" dirty="0">
                <a:solidFill>
                  <a:schemeClr val="tx1"/>
                </a:solidFill>
                <a:latin typeface="+mn-lt"/>
              </a:rPr>
              <a:t>Please take a few minutes and fill in the smart Evaluation Form, “Prior to Session” section. </a:t>
            </a:r>
            <a:endParaRPr lang="en-CA" sz="36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38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WEIGHT TRANSFER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762750" cy="3043200"/>
          </a:xfrm>
        </p:spPr>
        <p:txBody>
          <a:bodyPr>
            <a:normAutofit/>
          </a:bodyPr>
          <a:lstStyle/>
          <a:p>
            <a:pPr marL="4191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Transfer weight from one leg to the other 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800" dirty="0">
                <a:latin typeface="+mn-lt"/>
              </a:rPr>
              <a:t>(side-to-side or front-to-back) </a:t>
            </a:r>
          </a:p>
          <a:p>
            <a:pPr marL="4191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Creates movement/momentum and help maintain balance</a:t>
            </a:r>
            <a:r>
              <a:rPr lang="en-US" altLang="en-US" dirty="0">
                <a:latin typeface="+mj-lt"/>
              </a:rPr>
              <a:t>.</a:t>
            </a: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sz="2100" dirty="0">
              <a:solidFill>
                <a:srgbClr val="FF0000"/>
              </a:solidFill>
              <a:latin typeface="+mj-lt"/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FF0000"/>
              </a:solidFill>
            </a:endParaRPr>
          </a:p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pic>
        <p:nvPicPr>
          <p:cNvPr id="43012" name="Picture 2" descr="https://www.researchgate.net/profile/Lee_Brown2/publication/232187768/figure/fig2/AS:300382690529282@1448628222274/Figure-2-False-step-stance-Feet-started-in-a-parallel-stance-with-toes-behind-the-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28" y="2630684"/>
            <a:ext cx="2921794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4693935"/>
            <a:ext cx="6115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ct val="0"/>
              </a:spcBef>
              <a:defRPr/>
            </a:pPr>
            <a:r>
              <a:rPr lang="en-US" altLang="en-US" sz="2100" b="1" i="1" u="sng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Activity</a:t>
            </a:r>
            <a:r>
              <a:rPr lang="en-US" altLang="en-US" sz="21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altLang="en-US" sz="21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centre</a:t>
            </a:r>
            <a:r>
              <a:rPr lang="en-US" altLang="en-US" sz="21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of gravity with weight shifting</a:t>
            </a:r>
          </a:p>
        </p:txBody>
      </p:sp>
    </p:spTree>
    <p:extLst>
      <p:ext uri="{BB962C8B-B14F-4D97-AF65-F5344CB8AC3E}">
        <p14:creationId xmlns:p14="http://schemas.microsoft.com/office/powerpoint/2010/main" val="1872396131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POSTURE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199" y="1606587"/>
            <a:ext cx="5638801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Tighten core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Bend knees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 at an appropriate height for the task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Wear appropriate and supportive footwear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anti- fatigue mats for extended periods of standing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relieve prolonged standing, place one foot up on an elevated ledge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733550"/>
            <a:ext cx="1610498" cy="25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48369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SITTING POSTURE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8768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Ears over shoulders, shoulders over 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Avoid looking up or down for prolonged periods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a chair with good lumbar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Feet flat on the floor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Thighs at a 90 degree angle with thigh slightly lower than 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footrest if required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Take stretching breaks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038350"/>
            <a:ext cx="2143125" cy="20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96004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US" sz="3300" i="0" dirty="0">
                <a:solidFill>
                  <a:schemeClr val="tx1"/>
                </a:solidFill>
                <a:latin typeface="+mn-lt"/>
              </a:rPr>
              <a:t>Work in pairs. </a:t>
            </a:r>
          </a:p>
          <a:p>
            <a:pPr marL="0" indent="0" algn="ctr"/>
            <a:r>
              <a:rPr lang="en-US" sz="3300" i="0" dirty="0">
                <a:solidFill>
                  <a:schemeClr val="tx1"/>
                </a:solidFill>
                <a:latin typeface="+mn-lt"/>
              </a:rPr>
              <a:t>Identify good body mechanics. </a:t>
            </a:r>
          </a:p>
          <a:p>
            <a:pPr marL="0" indent="0" algn="ctr"/>
            <a:r>
              <a:rPr lang="en-US" sz="3300" i="0" dirty="0">
                <a:solidFill>
                  <a:schemeClr val="tx1"/>
                </a:solidFill>
                <a:latin typeface="+mn-lt"/>
              </a:rPr>
              <a:t>Identify areas of risk. </a:t>
            </a:r>
            <a:endParaRPr lang="en-CA" sz="33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71727"/>
            <a:ext cx="6753407" cy="42000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04298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2134"/>
            <a:ext cx="6554875" cy="43676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70318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RISK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330218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553200" cy="30432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RISK</a:t>
            </a:r>
          </a:p>
          <a:p>
            <a:pPr lvl="1"/>
            <a:r>
              <a:rPr lang="en-US" dirty="0">
                <a:latin typeface="+mn-lt"/>
              </a:rPr>
              <a:t>Any factor that has the potential to jeopardize the safety of the worker(s)</a:t>
            </a:r>
          </a:p>
          <a:p>
            <a:r>
              <a:rPr lang="en-US" b="1" dirty="0">
                <a:latin typeface="+mn-lt"/>
              </a:rPr>
              <a:t>RISK ASSESSMENT</a:t>
            </a:r>
          </a:p>
          <a:p>
            <a:pPr lvl="1"/>
            <a:r>
              <a:rPr lang="en-US" dirty="0">
                <a:latin typeface="+mn-lt"/>
              </a:rPr>
              <a:t>Process used to identify and eliminate or manage risks in order to select the safest moving technique </a:t>
            </a:r>
          </a:p>
        </p:txBody>
      </p:sp>
      <p:pic>
        <p:nvPicPr>
          <p:cNvPr id="13314" name="Picture 2" descr="Risk - Definition, Types, Adjusment and Measur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10240"/>
            <a:ext cx="3492793" cy="15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013296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371600" y="1581150"/>
            <a:ext cx="2362200" cy="30432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100" dirty="0"/>
              <a:t>SELF</a:t>
            </a:r>
          </a:p>
          <a:p>
            <a:pPr>
              <a:buFont typeface="+mj-lt"/>
              <a:buAutoNum type="arabicPeriod"/>
            </a:pPr>
            <a:r>
              <a:rPr lang="en-US" sz="2100" dirty="0"/>
              <a:t>ENVIRONMENT</a:t>
            </a:r>
          </a:p>
          <a:p>
            <a:pPr>
              <a:buFont typeface="+mj-lt"/>
              <a:buAutoNum type="arabicPeriod"/>
            </a:pPr>
            <a:r>
              <a:rPr lang="en-US" sz="2100" dirty="0"/>
              <a:t>EQUIPMENT</a:t>
            </a:r>
          </a:p>
          <a:p>
            <a:pPr>
              <a:buFont typeface="+mj-lt"/>
              <a:buAutoNum type="arabicPeriod"/>
            </a:pPr>
            <a:r>
              <a:rPr lang="en-US" sz="2100" dirty="0"/>
              <a:t>OBJECT</a:t>
            </a:r>
          </a:p>
          <a:p>
            <a:pPr>
              <a:buFont typeface="+mj-lt"/>
              <a:buAutoNum type="arabicPeriod"/>
            </a:pPr>
            <a:r>
              <a:rPr lang="en-US" sz="2100" dirty="0"/>
              <a:t>PATIENT</a:t>
            </a:r>
          </a:p>
        </p:txBody>
      </p:sp>
      <p:pic>
        <p:nvPicPr>
          <p:cNvPr id="4" name="Picture 2" descr="http://www.riskmanagementmonitor.com/wp-content/uploads/2011/03/balancing-risk-229x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33550"/>
            <a:ext cx="1771650" cy="232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691564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TO CONDUCT A 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199" y="1606587"/>
            <a:ext cx="5198359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Identify the risk(s) that would impact the safety of the move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Collect information about risk factors:</a:t>
            </a:r>
          </a:p>
          <a:p>
            <a:pPr lvl="1"/>
            <a:r>
              <a:rPr lang="en-US" dirty="0">
                <a:latin typeface="+mn-lt"/>
              </a:rPr>
              <a:t>Written reports of previous injuries/ risks</a:t>
            </a:r>
          </a:p>
          <a:p>
            <a:pPr lvl="1"/>
            <a:r>
              <a:rPr lang="en-US" dirty="0">
                <a:latin typeface="+mn-lt"/>
              </a:rPr>
              <a:t>Observation of co-workers</a:t>
            </a:r>
          </a:p>
          <a:p>
            <a:pPr lvl="1"/>
            <a:r>
              <a:rPr lang="en-US" dirty="0">
                <a:latin typeface="+mn-lt"/>
              </a:rPr>
              <a:t>Speak with co-workers</a:t>
            </a:r>
          </a:p>
          <a:p>
            <a:pPr lvl="1"/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Analyze information to determine appropriate course of action to eliminate or manage risk(s)</a:t>
            </a:r>
          </a:p>
        </p:txBody>
      </p:sp>
      <p:pic>
        <p:nvPicPr>
          <p:cNvPr id="1026" name="Picture 2" descr="Which industries do banks consider high risk? - Fee Navig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59" y="2390595"/>
            <a:ext cx="2264209" cy="12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61128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GOAL FOR TODAY’S TRAINING SESSION?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172200" cy="30432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What would you like to learn?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What would you like to review</a:t>
            </a:r>
            <a:r>
              <a:rPr lang="en-CA" sz="1800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What do you find most challenging about SMART?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Questions from the content on the online module?</a:t>
            </a:r>
          </a:p>
        </p:txBody>
      </p:sp>
      <p:pic>
        <p:nvPicPr>
          <p:cNvPr id="4" name="Picture 8" descr="Image result for goals on post it no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3297473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78310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SELF RISK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428675"/>
      </p:ext>
    </p:extLst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800600" cy="30432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About our own ability to work safe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Before, during and after the move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Risk factors that may impact the safety of the move:</a:t>
            </a:r>
          </a:p>
          <a:p>
            <a:pPr lvl="1"/>
            <a:r>
              <a:rPr lang="en-US" dirty="0">
                <a:latin typeface="+mn-lt"/>
              </a:rPr>
              <a:t>Physical status</a:t>
            </a:r>
          </a:p>
          <a:p>
            <a:pPr lvl="1"/>
            <a:r>
              <a:rPr lang="en-US" dirty="0">
                <a:latin typeface="+mn-lt"/>
              </a:rPr>
              <a:t>Emotional status</a:t>
            </a:r>
          </a:p>
          <a:p>
            <a:pPr lvl="1"/>
            <a:r>
              <a:rPr lang="en-US" dirty="0">
                <a:latin typeface="+mn-lt"/>
              </a:rPr>
              <a:t>Training and experience</a:t>
            </a:r>
          </a:p>
          <a:p>
            <a:pPr lvl="1"/>
            <a:r>
              <a:rPr lang="en-US" dirty="0">
                <a:latin typeface="+mn-lt"/>
              </a:rPr>
              <a:t>Communication skills</a:t>
            </a:r>
          </a:p>
          <a:p>
            <a:pPr lvl="1"/>
            <a:r>
              <a:rPr lang="en-US" dirty="0">
                <a:latin typeface="+mn-lt"/>
              </a:rPr>
              <a:t>workload</a:t>
            </a:r>
            <a:endParaRPr lang="en-CA" dirty="0">
              <a:latin typeface="+mn-lt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6"/>
          <a:stretch>
            <a:fillRect/>
          </a:stretch>
        </p:blipFill>
        <p:spPr bwMode="auto">
          <a:xfrm>
            <a:off x="5638800" y="1697794"/>
            <a:ext cx="2057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560069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RISKS</a:t>
            </a:r>
            <a:endParaRPr lang="en-CA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133600" y="1579562"/>
          <a:ext cx="4217556" cy="317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0559279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ENVIRONMENTAL RISK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4377215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1628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Before, during and after performing the move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environment may change at any point during the moving task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By making changes to the environment in advance, risks can be eliminated BEFORE the moving task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Problem solve for risks that can’t be eliminated or managed </a:t>
            </a:r>
            <a:endParaRPr lang="en-CA" dirty="0"/>
          </a:p>
        </p:txBody>
      </p:sp>
      <p:pic>
        <p:nvPicPr>
          <p:cNvPr id="2050" name="Picture 2" descr="Janitorial and Custodial Closet Organization - Grainger Know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41469"/>
            <a:ext cx="1804853" cy="9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36106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RISKS</a:t>
            </a:r>
            <a:endParaRPr lang="en-CA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701801" y="1663701"/>
          <a:ext cx="4494644" cy="347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6686933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EQUIPMENT RISK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3241192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RISKS</a:t>
            </a:r>
            <a:endParaRPr lang="en-CA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752600" y="1397794"/>
          <a:ext cx="4457700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3600684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OBJECT RISK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248503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486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Assess risks before, during, and after moving an object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Risk factors may include:</a:t>
            </a:r>
          </a:p>
          <a:p>
            <a:pPr lvl="1"/>
            <a:r>
              <a:rPr lang="en-US" dirty="0">
                <a:latin typeface="+mn-lt"/>
              </a:rPr>
              <a:t>Size/ shape</a:t>
            </a:r>
          </a:p>
          <a:p>
            <a:pPr lvl="1"/>
            <a:r>
              <a:rPr lang="en-US" dirty="0">
                <a:latin typeface="+mn-lt"/>
              </a:rPr>
              <a:t>Weight</a:t>
            </a:r>
          </a:p>
          <a:p>
            <a:pPr lvl="1"/>
            <a:r>
              <a:rPr lang="en-US" dirty="0">
                <a:latin typeface="+mn-lt"/>
              </a:rPr>
              <a:t>Texture</a:t>
            </a:r>
          </a:p>
          <a:p>
            <a:pPr lvl="1"/>
            <a:r>
              <a:rPr lang="en-US" dirty="0">
                <a:latin typeface="+mn-lt"/>
              </a:rPr>
              <a:t>Contents</a:t>
            </a:r>
          </a:p>
          <a:p>
            <a:pPr lvl="1"/>
            <a:r>
              <a:rPr lang="en-US" dirty="0">
                <a:latin typeface="+mn-lt"/>
              </a:rPr>
              <a:t>Handles</a:t>
            </a:r>
          </a:p>
          <a:p>
            <a:pPr lvl="1"/>
            <a:r>
              <a:rPr lang="en-US" dirty="0">
                <a:latin typeface="+mn-lt"/>
              </a:rPr>
              <a:t>Balance</a:t>
            </a:r>
          </a:p>
          <a:p>
            <a:pPr lvl="1"/>
            <a:r>
              <a:rPr lang="en-US" dirty="0">
                <a:latin typeface="+mn-lt"/>
              </a:rPr>
              <a:t>Temperature </a:t>
            </a:r>
            <a:endParaRPr lang="en-CA" dirty="0">
              <a:latin typeface="+mn-lt"/>
            </a:endParaRPr>
          </a:p>
        </p:txBody>
      </p:sp>
      <p:pic>
        <p:nvPicPr>
          <p:cNvPr id="3074" name="Picture 2" descr="Top 10 Kitchen Safety Do's and Dont'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89" y="2647950"/>
            <a:ext cx="1876022" cy="123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02324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INTRODUCTION TO TLR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324420"/>
      </p:ext>
    </p:extLst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GENERAL MOVING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721238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5466" t="24965" r="50640" b="19519"/>
          <a:stretch>
            <a:fillRect/>
          </a:stretch>
        </p:blipFill>
        <p:spPr bwMode="auto">
          <a:xfrm>
            <a:off x="2571750" y="736600"/>
            <a:ext cx="4000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511809">
            <a:off x="1002054" y="1923155"/>
            <a:ext cx="2175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1"/>
                </a:solidFill>
                <a:latin typeface="+mj-lt"/>
              </a:rPr>
              <a:t>REVIEW!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37566"/>
      </p:ext>
    </p:extLst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LIFTING PROCEDURE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363462"/>
            <a:ext cx="6629400" cy="3646688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Assess the load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Minimize the load as much as possible </a:t>
            </a:r>
          </a:p>
          <a:p>
            <a:pPr lvl="1"/>
            <a:r>
              <a:rPr lang="en-US" dirty="0">
                <a:latin typeface="+mn-lt"/>
              </a:rPr>
              <a:t>Use equipment</a:t>
            </a:r>
          </a:p>
          <a:p>
            <a:pPr lvl="1"/>
            <a:r>
              <a:rPr lang="en-US" dirty="0">
                <a:latin typeface="+mn-lt"/>
              </a:rPr>
              <a:t>Reduce the size of the load </a:t>
            </a:r>
          </a:p>
          <a:p>
            <a:pPr lvl="1"/>
            <a:r>
              <a:rPr lang="en-US" dirty="0">
                <a:latin typeface="+mn-lt"/>
              </a:rPr>
              <a:t>Reduce the distance the load must be moved</a:t>
            </a:r>
          </a:p>
          <a:p>
            <a:pPr lvl="1"/>
            <a:r>
              <a:rPr lang="en-US" dirty="0">
                <a:latin typeface="+mn-lt"/>
              </a:rPr>
              <a:t>Move the load in stages</a:t>
            </a:r>
          </a:p>
          <a:p>
            <a:pPr lvl="1"/>
            <a:r>
              <a:rPr lang="en-US" dirty="0">
                <a:latin typeface="+mn-lt"/>
              </a:rPr>
              <a:t>Ask for assistance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Clear the lifting area and path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Use the Checkpoints of Safe Body Mechanics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Bend your hips and knees, not your back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Grasp the object with palms up or thumbs up when possible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Keep the object close to your body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Turn your feet, rather than twisting your trunk when you need to change direction</a:t>
            </a: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8417316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MOVING TECHNIQUES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038600" cy="30432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PUSHING/ PULLING</a:t>
            </a:r>
          </a:p>
          <a:p>
            <a:pPr>
              <a:buFont typeface="+mj-lt"/>
              <a:buAutoNum type="arabicPeriod"/>
            </a:pPr>
            <a:r>
              <a:rPr lang="en-US" dirty="0"/>
              <a:t>GOLFER’S LIFT</a:t>
            </a:r>
          </a:p>
          <a:p>
            <a:pPr>
              <a:buFont typeface="+mj-lt"/>
              <a:buAutoNum type="arabicPeriod"/>
            </a:pPr>
            <a:r>
              <a:rPr lang="en-US" dirty="0"/>
              <a:t>ONE HANDED PARTIAL SQUAT</a:t>
            </a:r>
          </a:p>
          <a:p>
            <a:pPr>
              <a:buFont typeface="+mj-lt"/>
              <a:buAutoNum type="arabicPeriod"/>
            </a:pPr>
            <a:r>
              <a:rPr lang="en-US" dirty="0"/>
              <a:t>TRIPOD LIFT</a:t>
            </a:r>
          </a:p>
          <a:p>
            <a:pPr>
              <a:buFont typeface="+mj-lt"/>
              <a:buAutoNum type="arabicPeriod"/>
            </a:pPr>
            <a:r>
              <a:rPr lang="en-US" dirty="0"/>
              <a:t>DIAGNOAL LIFT</a:t>
            </a:r>
          </a:p>
          <a:p>
            <a:pPr>
              <a:buFont typeface="+mj-lt"/>
              <a:buAutoNum type="arabicPeriod"/>
            </a:pPr>
            <a:r>
              <a:rPr lang="en-US" dirty="0"/>
              <a:t>POWER LIFT</a:t>
            </a:r>
            <a:endParaRPr lang="en-CA" dirty="0"/>
          </a:p>
        </p:txBody>
      </p:sp>
      <p:pic>
        <p:nvPicPr>
          <p:cNvPr id="4" name="Picture 2" descr="Drawing showing a man with a straight back bending to pick up a box, then holding it close to his body as he stands, then standing up straigh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69" y="2090738"/>
            <a:ext cx="30599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082636"/>
      </p:ext>
    </p:extLst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&amp; PULLING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3340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use wheeled equipment to transport equipment that is too heavy or awkward to carry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safe body mechanics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Do not push one object while pulling another!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Adjust equipment if possible, if required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Maintain clear visibility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 twisting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Always ask for help when needed</a:t>
            </a:r>
            <a:endParaRPr lang="en-CA" dirty="0"/>
          </a:p>
        </p:txBody>
      </p:sp>
      <p:pic>
        <p:nvPicPr>
          <p:cNvPr id="6146" name="Picture 2" descr="Food service workers keep staff and patients fed through pandemic | MUSC |  Charleston, S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19238"/>
            <a:ext cx="2128974" cy="141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96046"/>
      </p:ext>
    </p:extLst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TIPS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172200" cy="30432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If the object is on the floor:</a:t>
            </a:r>
          </a:p>
          <a:p>
            <a:pPr lvl="1"/>
            <a:r>
              <a:rPr lang="en-US" dirty="0">
                <a:latin typeface="+mn-lt"/>
              </a:rPr>
              <a:t>Get it closer to you by using the </a:t>
            </a:r>
            <a:r>
              <a:rPr lang="en-US" b="1" dirty="0">
                <a:latin typeface="+mn-lt"/>
              </a:rPr>
              <a:t>DIAGNOAL LIFT OR TRIPOD LIFT</a:t>
            </a:r>
          </a:p>
          <a:p>
            <a:r>
              <a:rPr lang="en-US" dirty="0">
                <a:latin typeface="+mn-lt"/>
              </a:rPr>
              <a:t>If the object is light: </a:t>
            </a:r>
          </a:p>
          <a:p>
            <a:pPr lvl="1"/>
            <a:r>
              <a:rPr lang="en-US" dirty="0">
                <a:latin typeface="+mn-lt"/>
              </a:rPr>
              <a:t>Use the </a:t>
            </a:r>
            <a:r>
              <a:rPr lang="en-US" b="1" dirty="0">
                <a:latin typeface="+mn-lt"/>
              </a:rPr>
              <a:t>GOLFERS LIFT</a:t>
            </a:r>
          </a:p>
          <a:p>
            <a:r>
              <a:rPr lang="en-US" dirty="0">
                <a:latin typeface="+mn-lt"/>
              </a:rPr>
              <a:t>If the object has a handle:</a:t>
            </a:r>
          </a:p>
          <a:p>
            <a:pPr lvl="1"/>
            <a:r>
              <a:rPr lang="en-US" dirty="0">
                <a:latin typeface="+mn-lt"/>
              </a:rPr>
              <a:t>Use the </a:t>
            </a:r>
            <a:r>
              <a:rPr lang="en-US" b="1" dirty="0">
                <a:latin typeface="+mn-lt"/>
              </a:rPr>
              <a:t>ONE HANDED PARTIAL SQUAT LIFT</a:t>
            </a:r>
          </a:p>
          <a:p>
            <a:r>
              <a:rPr lang="en-US" dirty="0">
                <a:latin typeface="+mn-lt"/>
              </a:rPr>
              <a:t>If the object is heavy:</a:t>
            </a:r>
          </a:p>
          <a:p>
            <a:pPr lvl="1"/>
            <a:r>
              <a:rPr lang="en-US" dirty="0">
                <a:latin typeface="+mn-lt"/>
              </a:rPr>
              <a:t>Use the </a:t>
            </a:r>
            <a:r>
              <a:rPr lang="en-US" b="1" dirty="0">
                <a:latin typeface="+mn-lt"/>
              </a:rPr>
              <a:t>POWER LIFT </a:t>
            </a:r>
          </a:p>
          <a:p>
            <a:r>
              <a:rPr lang="en-US" dirty="0">
                <a:latin typeface="+mn-lt"/>
              </a:rPr>
              <a:t>If the object is on the same surface:</a:t>
            </a:r>
          </a:p>
          <a:p>
            <a:pPr lvl="1"/>
            <a:r>
              <a:rPr lang="en-US" dirty="0">
                <a:latin typeface="+mn-lt"/>
              </a:rPr>
              <a:t>Use </a:t>
            </a:r>
            <a:r>
              <a:rPr lang="en-US" b="1" dirty="0">
                <a:latin typeface="+mn-lt"/>
              </a:rPr>
              <a:t>REPOSITIONING</a:t>
            </a:r>
          </a:p>
        </p:txBody>
      </p:sp>
      <p:pic>
        <p:nvPicPr>
          <p:cNvPr id="2052" name="Picture 4" descr="Why Lifting Technique Matters – SafeS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0624"/>
            <a:ext cx="1991519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77122"/>
      </p:ext>
    </p:extLst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RISK ASSESSMENT – CLIENT MOBILITY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7208239"/>
      </p:ext>
    </p:extLst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638800" cy="3043200"/>
          </a:xfrm>
        </p:spPr>
        <p:txBody>
          <a:bodyPr>
            <a:normAutofit/>
          </a:bodyPr>
          <a:lstStyle/>
          <a:p>
            <a:r>
              <a:rPr lang="en-US" b="1" dirty="0"/>
              <a:t>INITIAL ASSESSMENT</a:t>
            </a:r>
          </a:p>
          <a:p>
            <a:pPr lvl="1"/>
            <a:r>
              <a:rPr lang="en-US" dirty="0"/>
              <a:t>Patient arrival, prior to moving</a:t>
            </a:r>
          </a:p>
          <a:p>
            <a:pPr marL="342900" lvl="1" indent="0"/>
            <a:endParaRPr lang="en-US" dirty="0"/>
          </a:p>
          <a:p>
            <a:r>
              <a:rPr lang="en-US" b="1" dirty="0"/>
              <a:t>RE-ASSESSMENT</a:t>
            </a:r>
          </a:p>
          <a:p>
            <a:pPr lvl="1"/>
            <a:r>
              <a:rPr lang="en-US" dirty="0"/>
              <a:t>Replaces previous assessment, upon return/ adjusted to agency </a:t>
            </a:r>
          </a:p>
          <a:p>
            <a:pPr lvl="1"/>
            <a:r>
              <a:rPr lang="en-US" dirty="0"/>
              <a:t>When 2 consecutive and documented changes occur</a:t>
            </a:r>
          </a:p>
          <a:p>
            <a:pPr marL="342900" lvl="1" indent="0"/>
            <a:endParaRPr lang="en-US" dirty="0"/>
          </a:p>
          <a:p>
            <a:r>
              <a:rPr lang="en-US" b="1" dirty="0"/>
              <a:t>SPECIALIZED ASSESSMENT</a:t>
            </a:r>
          </a:p>
          <a:p>
            <a:pPr lvl="1"/>
            <a:r>
              <a:rPr lang="en-US" dirty="0"/>
              <a:t>Specific situations, tailor for a patient, conducted by a team</a:t>
            </a:r>
          </a:p>
          <a:p>
            <a:pPr lvl="1"/>
            <a:r>
              <a:rPr lang="en-US" dirty="0"/>
              <a:t>Utilization of PT/OT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1577257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COMPLETE A TLR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706600"/>
            <a:ext cx="57912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 admission (within 24 hours)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Post- procedure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When a patient’s mobility has changed (improves or worse)</a:t>
            </a:r>
            <a:endParaRPr lang="en-CA" dirty="0"/>
          </a:p>
        </p:txBody>
      </p:sp>
      <p:pic>
        <p:nvPicPr>
          <p:cNvPr id="1026" name="Picture 2" descr="Search Results for walking - Clip Art - Pictures - Graphics - Illust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1" y="2591197"/>
            <a:ext cx="1864520" cy="17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709678"/>
      </p:ext>
    </p:extLst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1– RISK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3962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Communication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Cognitive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Emotional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Behavioral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Medical status</a:t>
            </a:r>
            <a:endParaRPr lang="en-CA" dirty="0"/>
          </a:p>
        </p:txBody>
      </p:sp>
      <p:pic>
        <p:nvPicPr>
          <p:cNvPr id="4" name="Picture 2" descr="Image result for patient sitting at bed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126" y="1962150"/>
            <a:ext cx="2669832" cy="1504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037490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TRAINING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1628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MSIP Policy and PEI’s OH&amp;S regulations require all employees to have injury prevention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TLR requirements for nursing/caregiver staff:</a:t>
            </a:r>
          </a:p>
          <a:p>
            <a:pPr lvl="1"/>
            <a:r>
              <a:rPr lang="en-US" dirty="0">
                <a:latin typeface="+mn-lt"/>
              </a:rPr>
              <a:t>7.5 hours of Basic TLR Training</a:t>
            </a:r>
          </a:p>
          <a:p>
            <a:pPr lvl="1"/>
            <a:r>
              <a:rPr lang="en-US" dirty="0">
                <a:latin typeface="+mn-lt"/>
              </a:rPr>
              <a:t>1.5 hours of Refresher TLR Training every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TLR is designed to eliminate/ manage the risks of musculoskeletal injuries during patient care</a:t>
            </a:r>
          </a:p>
        </p:txBody>
      </p:sp>
      <p:sp>
        <p:nvSpPr>
          <p:cNvPr id="6" name="AutoShape 2" descr="Membership Guide to Programs &amp; Supportive Services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0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828123"/>
            <a:ext cx="2657846" cy="9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77462"/>
      </p:ext>
    </p:extLst>
  </p:cSld>
  <p:clrMapOvr>
    <a:masterClrMapping/>
  </p:clrMapOvr>
  <p:transition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RISK ASSESSMENT</a:t>
            </a:r>
            <a:endParaRPr lang="en-CA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16581770"/>
              </p:ext>
            </p:extLst>
          </p:nvPr>
        </p:nvGraphicFramePr>
        <p:xfrm>
          <a:off x="1860550" y="1803400"/>
          <a:ext cx="5302250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184595"/>
      </p:ext>
    </p:extLst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2– TESTING &amp; OBSERVATION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6"/>
            <a:ext cx="6629400" cy="3403563"/>
          </a:xfrm>
        </p:spPr>
        <p:txBody>
          <a:bodyPr/>
          <a:lstStyle/>
          <a:p>
            <a:r>
              <a:rPr lang="en-US" dirty="0"/>
              <a:t>Ensure any risks in Part 1 are managed or eliminated first</a:t>
            </a:r>
          </a:p>
          <a:p>
            <a:endParaRPr lang="en-US" dirty="0"/>
          </a:p>
          <a:p>
            <a:r>
              <a:rPr lang="en-US" b="1" dirty="0"/>
              <a:t>PRE-MOBILIZATION TESTING</a:t>
            </a:r>
          </a:p>
          <a:p>
            <a:pPr lvl="1"/>
            <a:r>
              <a:rPr lang="en-US" dirty="0"/>
              <a:t>Completed with the patient in lying or sitting</a:t>
            </a:r>
          </a:p>
          <a:p>
            <a:pPr lvl="1"/>
            <a:r>
              <a:rPr lang="en-US" dirty="0"/>
              <a:t>Provides information as to if the patient can do mobilization testing safely</a:t>
            </a:r>
          </a:p>
          <a:p>
            <a:endParaRPr lang="en-US" dirty="0"/>
          </a:p>
          <a:p>
            <a:r>
              <a:rPr lang="en-US" b="1" dirty="0"/>
              <a:t>MOBILIZATION TESTING</a:t>
            </a:r>
          </a:p>
          <a:p>
            <a:pPr lvl="1"/>
            <a:r>
              <a:rPr lang="en-US" dirty="0"/>
              <a:t>Patient is in sitting, unassisted, transfer from standing to walking </a:t>
            </a:r>
          </a:p>
        </p:txBody>
      </p:sp>
    </p:spTree>
    <p:extLst>
      <p:ext uri="{BB962C8B-B14F-4D97-AF65-F5344CB8AC3E}">
        <p14:creationId xmlns:p14="http://schemas.microsoft.com/office/powerpoint/2010/main" val="361430866"/>
      </p:ext>
    </p:extLst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ASSESSMENT POCKET CARD</a:t>
            </a:r>
            <a:endParaRPr lang="en-CA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000" t="9375" r="44375" b="7031"/>
          <a:stretch>
            <a:fillRect/>
          </a:stretch>
        </p:blipFill>
        <p:spPr bwMode="auto">
          <a:xfrm>
            <a:off x="1323415" y="1482272"/>
            <a:ext cx="2677085" cy="3536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4375" t="10938" r="3125" b="6250"/>
          <a:stretch>
            <a:fillRect/>
          </a:stretch>
        </p:blipFill>
        <p:spPr bwMode="auto">
          <a:xfrm>
            <a:off x="4191000" y="1482272"/>
            <a:ext cx="2802428" cy="3536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134352"/>
      </p:ext>
    </p:extLst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MOBILITY RECORD (CERNER)</a:t>
            </a:r>
            <a:endParaRPr lang="en-C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7" y="1363462"/>
            <a:ext cx="5000625" cy="34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777044"/>
      </p:ext>
    </p:extLst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MOBILITY RECORD (CERNER)</a:t>
            </a:r>
            <a:endParaRPr lang="en-C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63462"/>
            <a:ext cx="4852556" cy="36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550658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MOBILITY RECORD (CERNER)</a:t>
            </a:r>
            <a:endParaRPr lang="en-C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00536"/>
            <a:ext cx="4861485" cy="364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663979"/>
      </p:ext>
    </p:extLst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038050" y="1962150"/>
            <a:ext cx="5067900" cy="1476750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3300" i="0" dirty="0">
                <a:solidFill>
                  <a:schemeClr val="tx1"/>
                </a:solidFill>
                <a:latin typeface="+mn-lt"/>
              </a:rPr>
              <a:t>Practice performing the TLR assessment in groups. </a:t>
            </a:r>
            <a:endParaRPr lang="en-CA" sz="330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354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ASSIGNING TLR LOGO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1910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Based on the TLR assessment results, determine the minimal level of assistance required to ensure a safe 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Assign a TLR logo</a:t>
            </a:r>
          </a:p>
          <a:p>
            <a:pPr lvl="1"/>
            <a:r>
              <a:rPr lang="en-US" dirty="0"/>
              <a:t>Bedside</a:t>
            </a:r>
          </a:p>
          <a:p>
            <a:pPr lvl="1"/>
            <a:r>
              <a:rPr lang="en-US" dirty="0"/>
              <a:t>Cerner</a:t>
            </a:r>
          </a:p>
          <a:p>
            <a:pPr lvl="1"/>
            <a:r>
              <a:rPr lang="en-US" dirty="0" err="1"/>
              <a:t>Kardex</a:t>
            </a:r>
            <a:r>
              <a:rPr lang="en-US" dirty="0"/>
              <a:t>/ report sheet </a:t>
            </a:r>
            <a:endParaRPr lang="en-CA" dirty="0"/>
          </a:p>
        </p:txBody>
      </p:sp>
      <p:pic>
        <p:nvPicPr>
          <p:cNvPr id="4" name="Picture 4" descr="bedside log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6131" r="14943" b="383"/>
          <a:stretch>
            <a:fillRect/>
          </a:stretch>
        </p:blipFill>
        <p:spPr bwMode="auto">
          <a:xfrm>
            <a:off x="5257800" y="2021557"/>
            <a:ext cx="2393950" cy="22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483547"/>
      </p:ext>
    </p:extLst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LOGOS– MOBILE</a:t>
            </a:r>
            <a:endParaRPr lang="en-CA" dirty="0"/>
          </a:p>
        </p:txBody>
      </p:sp>
      <p:pic>
        <p:nvPicPr>
          <p:cNvPr id="4" name="Picture 3" descr="C:\Users\SDFULL~1\AppData\Local\Temp\XPgrpwise\IMG_2394.JPG"/>
          <p:cNvPicPr>
            <a:picLocks noChangeAspect="1" noChangeArrowheads="1"/>
          </p:cNvPicPr>
          <p:nvPr/>
        </p:nvPicPr>
        <p:blipFill>
          <a:blip r:embed="rId2" cstate="print"/>
          <a:srcRect l="5959" t="6235" r="6963" b="7133"/>
          <a:stretch>
            <a:fillRect/>
          </a:stretch>
        </p:blipFill>
        <p:spPr bwMode="auto">
          <a:xfrm>
            <a:off x="1876460" y="1797051"/>
            <a:ext cx="2212940" cy="300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SDFULL~1\AppData\Local\Temp\XPgrpwise\IMG_2395.JPG"/>
          <p:cNvPicPr>
            <a:picLocks noChangeAspect="1" noChangeArrowheads="1"/>
          </p:cNvPicPr>
          <p:nvPr/>
        </p:nvPicPr>
        <p:blipFill>
          <a:blip r:embed="rId3" cstate="print"/>
          <a:srcRect l="3728" t="8859" r="6293" b="5542"/>
          <a:stretch>
            <a:fillRect/>
          </a:stretch>
        </p:blipFill>
        <p:spPr bwMode="auto">
          <a:xfrm>
            <a:off x="4819651" y="1797051"/>
            <a:ext cx="2394347" cy="300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1295495"/>
      </p:ext>
    </p:extLst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LOGO–  STANDING TRANSFERS</a:t>
            </a:r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14F604-7183-4209-B4A1-CCDED0A8FE9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SDFULL~1\AppData\Local\Temp\XPgrpwise\IMG_2397.JPG"/>
          <p:cNvPicPr>
            <a:picLocks noChangeAspect="1" noChangeArrowheads="1"/>
          </p:cNvPicPr>
          <p:nvPr/>
        </p:nvPicPr>
        <p:blipFill>
          <a:blip r:embed="rId2" cstate="print"/>
          <a:srcRect l="6151" t="7730" r="8318" b="9190"/>
          <a:stretch>
            <a:fillRect/>
          </a:stretch>
        </p:blipFill>
        <p:spPr bwMode="auto">
          <a:xfrm>
            <a:off x="1408544" y="1778000"/>
            <a:ext cx="26289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SDFULL~1\AppData\Local\Temp\XPgrpwise\IMG_2399.JPG"/>
          <p:cNvPicPr>
            <a:picLocks noChangeAspect="1" noChangeArrowheads="1"/>
          </p:cNvPicPr>
          <p:nvPr/>
        </p:nvPicPr>
        <p:blipFill>
          <a:blip r:embed="rId3" cstate="print"/>
          <a:srcRect l="3886" t="7782" r="11261" b="8456"/>
          <a:stretch>
            <a:fillRect/>
          </a:stretch>
        </p:blipFill>
        <p:spPr bwMode="auto">
          <a:xfrm>
            <a:off x="4514850" y="1778000"/>
            <a:ext cx="2571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1773497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8580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What does accountability mean to you?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At work:</a:t>
            </a:r>
          </a:p>
          <a:p>
            <a:pPr lvl="1"/>
            <a:r>
              <a:rPr lang="en-US" sz="1600" dirty="0">
                <a:latin typeface="+mn-lt"/>
              </a:rPr>
              <a:t>Following policies</a:t>
            </a:r>
          </a:p>
          <a:p>
            <a:pPr lvl="1"/>
            <a:r>
              <a:rPr lang="en-US" sz="1600" dirty="0">
                <a:latin typeface="+mn-lt"/>
              </a:rPr>
              <a:t>Using skills received in training</a:t>
            </a:r>
          </a:p>
          <a:p>
            <a:pPr lvl="1"/>
            <a:r>
              <a:rPr lang="en-US" sz="1600" dirty="0">
                <a:latin typeface="+mn-lt"/>
              </a:rPr>
              <a:t>Being responsible for decisions/ actions you make at work and at home</a:t>
            </a:r>
          </a:p>
          <a:p>
            <a:pPr lvl="1"/>
            <a:r>
              <a:rPr lang="en-US" sz="1600" dirty="0">
                <a:latin typeface="+mn-lt"/>
              </a:rPr>
              <a:t>Asking for help/ assistance if needed</a:t>
            </a:r>
          </a:p>
          <a:p>
            <a:pPr lvl="1"/>
            <a:r>
              <a:rPr lang="en-US" sz="1600" dirty="0">
                <a:latin typeface="+mn-lt"/>
              </a:rPr>
              <a:t>Asking for additional training if needed</a:t>
            </a:r>
            <a:endParaRPr lang="en-CA" sz="1600" dirty="0">
              <a:latin typeface="+mn-lt"/>
            </a:endParaRPr>
          </a:p>
        </p:txBody>
      </p:sp>
      <p:pic>
        <p:nvPicPr>
          <p:cNvPr id="4" name="Picture 8" descr="Hello I Am Accountable Name Tag Responsibility Scapegoat -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9277"/>
          <a:stretch>
            <a:fillRect/>
          </a:stretch>
        </p:blipFill>
        <p:spPr bwMode="auto">
          <a:xfrm>
            <a:off x="5791200" y="3618910"/>
            <a:ext cx="161405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561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LOGO– MECHANICAL LIFTS</a:t>
            </a:r>
            <a:endParaRPr lang="en-CA" dirty="0"/>
          </a:p>
        </p:txBody>
      </p:sp>
      <p:pic>
        <p:nvPicPr>
          <p:cNvPr id="4" name="Picture 2" descr="C:\Users\SDFULL~1\AppData\Local\Temp\XPgrpwise\IMG_2401.JPG"/>
          <p:cNvPicPr>
            <a:picLocks noChangeAspect="1" noChangeArrowheads="1"/>
          </p:cNvPicPr>
          <p:nvPr/>
        </p:nvPicPr>
        <p:blipFill>
          <a:blip r:embed="rId2" cstate="print"/>
          <a:srcRect l="1756" t="5865" r="6128" b="6775"/>
          <a:stretch>
            <a:fillRect/>
          </a:stretch>
        </p:blipFill>
        <p:spPr bwMode="auto">
          <a:xfrm>
            <a:off x="1377951" y="1828800"/>
            <a:ext cx="2476214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SDFULL~1\AppData\Local\Temp\XPgrpwise\IMG_2403_1.JPG"/>
          <p:cNvPicPr>
            <a:picLocks noChangeAspect="1" noChangeArrowheads="1"/>
          </p:cNvPicPr>
          <p:nvPr/>
        </p:nvPicPr>
        <p:blipFill>
          <a:blip r:embed="rId3" cstate="print">
            <a:lum bright="-30000" contrast="-20000"/>
          </a:blip>
          <a:srcRect l="5438" t="5893" r="8441" b="6757"/>
          <a:stretch>
            <a:fillRect/>
          </a:stretch>
        </p:blipFill>
        <p:spPr bwMode="auto">
          <a:xfrm>
            <a:off x="4413250" y="1828800"/>
            <a:ext cx="26289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13781"/>
      </p:ext>
    </p:extLst>
  </p:cSld>
  <p:clrMapOvr>
    <a:masterClrMapping/>
  </p:clrMapOvr>
  <p:transition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TLR LOGO– BED REST</a:t>
            </a:r>
            <a:endParaRPr lang="en-CA" dirty="0"/>
          </a:p>
        </p:txBody>
      </p:sp>
      <p:pic>
        <p:nvPicPr>
          <p:cNvPr id="4" name="Picture 2" descr="C:\Users\SDFULL~1\AppData\Local\Temp\XPgrpwise\IMG_2405.JPG"/>
          <p:cNvPicPr>
            <a:picLocks noChangeAspect="1" noChangeArrowheads="1"/>
          </p:cNvPicPr>
          <p:nvPr/>
        </p:nvPicPr>
        <p:blipFill>
          <a:blip r:embed="rId2" cstate="print"/>
          <a:srcRect l="4086" t="7756" r="8815" b="10245"/>
          <a:stretch>
            <a:fillRect/>
          </a:stretch>
        </p:blipFill>
        <p:spPr bwMode="auto">
          <a:xfrm>
            <a:off x="3270251" y="175895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3157391"/>
      </p:ext>
    </p:extLst>
  </p:cSld>
  <p:clrMapOvr>
    <a:masterClrMapping/>
  </p:clrMapOvr>
  <p:transition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CASE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898707"/>
      </p:ext>
    </p:extLst>
  </p:cSld>
  <p:clrMapOvr>
    <a:masterClrMapping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63462"/>
            <a:ext cx="4554026" cy="35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5433"/>
      </p:ext>
    </p:extLst>
  </p:cSld>
  <p:clrMapOvr>
    <a:masterClrMapping/>
  </p:clrMapOvr>
  <p:transition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943600" cy="3043200"/>
          </a:xfrm>
        </p:spPr>
        <p:txBody>
          <a:bodyPr/>
          <a:lstStyle/>
          <a:p>
            <a:r>
              <a:rPr lang="en-US" sz="2100" b="1" dirty="0"/>
              <a:t>STANDING TRANSFER WITH BELT– ONE WORKER (WITH ASSISTANT)</a:t>
            </a:r>
          </a:p>
          <a:p>
            <a:pPr lvl="1"/>
            <a:r>
              <a:rPr lang="en-US" sz="1500" dirty="0"/>
              <a:t>Can bear his own body weight </a:t>
            </a:r>
          </a:p>
          <a:p>
            <a:pPr lvl="1"/>
            <a:r>
              <a:rPr lang="en-US" sz="1500" dirty="0"/>
              <a:t>Minimal hands on assistance required</a:t>
            </a:r>
          </a:p>
          <a:p>
            <a:pPr lvl="1"/>
            <a:r>
              <a:rPr lang="en-US" sz="1500" dirty="0"/>
              <a:t>Attachments (IV, catheter)</a:t>
            </a:r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378284548"/>
      </p:ext>
    </p:extLst>
  </p:cSld>
  <p:clrMapOvr>
    <a:masterClrMapping/>
  </p:clrMapOvr>
  <p:transition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2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41207"/>
            <a:ext cx="4928404" cy="34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94543"/>
      </p:ext>
    </p:extLst>
  </p:cSld>
  <p:clrMapOvr>
    <a:masterClrMapping/>
  </p:clrMapOvr>
  <p:transition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334000" cy="3043200"/>
          </a:xfrm>
        </p:spPr>
        <p:txBody>
          <a:bodyPr/>
          <a:lstStyle/>
          <a:p>
            <a:r>
              <a:rPr lang="en-US" sz="2100" b="1" dirty="0"/>
              <a:t>SIT- STAND LIFT</a:t>
            </a:r>
          </a:p>
          <a:p>
            <a:pPr lvl="1"/>
            <a:r>
              <a:rPr lang="en-US" sz="1500" dirty="0"/>
              <a:t>Bears weight for less than 20 seconds</a:t>
            </a:r>
          </a:p>
          <a:p>
            <a:pPr lvl="1"/>
            <a:r>
              <a:rPr lang="en-US" sz="1500" dirty="0"/>
              <a:t>Is unpredictable</a:t>
            </a:r>
          </a:p>
          <a:p>
            <a:pPr lvl="1"/>
            <a:r>
              <a:rPr lang="en-US" sz="1500" dirty="0"/>
              <a:t>Unable to remain balanced</a:t>
            </a:r>
            <a:endParaRPr lang="en-CA" sz="15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2960451"/>
      </p:ext>
    </p:extLst>
  </p:cSld>
  <p:clrMapOvr>
    <a:masterClrMapping/>
  </p:clrMapOvr>
  <p:transition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3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1363462"/>
            <a:ext cx="5194717" cy="34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8292"/>
      </p:ext>
    </p:extLst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781800" cy="3043200"/>
          </a:xfrm>
        </p:spPr>
        <p:txBody>
          <a:bodyPr/>
          <a:lstStyle/>
          <a:p>
            <a:r>
              <a:rPr lang="en-US" sz="2100" b="1" dirty="0"/>
              <a:t>STANDING TRANSFER WITH BELT– TWO WORKERS</a:t>
            </a:r>
          </a:p>
          <a:p>
            <a:pPr lvl="1"/>
            <a:r>
              <a:rPr lang="en-US" sz="1500" dirty="0"/>
              <a:t>Can bear his own body weight</a:t>
            </a:r>
          </a:p>
          <a:p>
            <a:pPr lvl="1"/>
            <a:r>
              <a:rPr lang="en-US" sz="1500" dirty="0"/>
              <a:t>Requires assistance with balance</a:t>
            </a:r>
            <a:endParaRPr lang="en-CA" sz="15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1498077"/>
      </p:ext>
    </p:extLst>
  </p:cSld>
  <p:clrMapOvr>
    <a:masterClrMapping/>
  </p:clrMapOvr>
  <p:transition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4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63462"/>
            <a:ext cx="4648200" cy="36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69162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7650" y="514350"/>
            <a:ext cx="6034500" cy="7443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OH&amp;S REGULATIONS</a:t>
            </a:r>
            <a:endParaRPr lang="en-CA" sz="3200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3429000" cy="3321050"/>
          </a:xfrm>
        </p:spPr>
        <p:txBody>
          <a:bodyPr/>
          <a:lstStyle/>
          <a:p>
            <a:r>
              <a:rPr lang="en-US" sz="2000" b="1" dirty="0">
                <a:latin typeface="+mn-lt"/>
              </a:rPr>
              <a:t>EMPLOYER’S RIGHTS</a:t>
            </a:r>
          </a:p>
          <a:p>
            <a:pPr lvl="1"/>
            <a:r>
              <a:rPr lang="en-US" dirty="0">
                <a:latin typeface="+mn-lt"/>
              </a:rPr>
              <a:t>Provide a safe and healthy workplace</a:t>
            </a:r>
          </a:p>
          <a:p>
            <a:pPr lvl="1"/>
            <a:r>
              <a:rPr lang="en-US" dirty="0">
                <a:latin typeface="+mn-lt"/>
              </a:rPr>
              <a:t>Provide equipment</a:t>
            </a:r>
          </a:p>
          <a:p>
            <a:pPr lvl="1"/>
            <a:r>
              <a:rPr lang="en-US" dirty="0">
                <a:latin typeface="+mn-lt"/>
              </a:rPr>
              <a:t>Provide training</a:t>
            </a:r>
          </a:p>
          <a:p>
            <a:pPr lvl="1"/>
            <a:r>
              <a:rPr lang="en-US" dirty="0">
                <a:latin typeface="+mn-lt"/>
              </a:rPr>
              <a:t>Provide competent supervision </a:t>
            </a:r>
            <a:endParaRPr lang="en-CA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body" idx="2"/>
          </p:nvPr>
        </p:nvSpPr>
        <p:spPr>
          <a:xfrm>
            <a:off x="3810000" y="1428750"/>
            <a:ext cx="4014450" cy="3048000"/>
          </a:xfrm>
        </p:spPr>
        <p:txBody>
          <a:bodyPr/>
          <a:lstStyle/>
          <a:p>
            <a:r>
              <a:rPr lang="en-US" sz="2000" b="1" dirty="0">
                <a:latin typeface="+mn-lt"/>
              </a:rPr>
              <a:t>EMPLOYEE’S RESPONSIBILITIES </a:t>
            </a:r>
          </a:p>
          <a:p>
            <a:pPr lvl="1"/>
            <a:r>
              <a:rPr lang="en-US" dirty="0">
                <a:latin typeface="+mn-lt"/>
              </a:rPr>
              <a:t>Use the equipment/ PPR provided </a:t>
            </a:r>
          </a:p>
          <a:p>
            <a:pPr lvl="1"/>
            <a:r>
              <a:rPr lang="en-US" dirty="0">
                <a:latin typeface="+mn-lt"/>
              </a:rPr>
              <a:t>Attend required training and use the skills taught </a:t>
            </a:r>
          </a:p>
          <a:p>
            <a:pPr lvl="1"/>
            <a:r>
              <a:rPr lang="en-US" dirty="0">
                <a:latin typeface="+mn-lt"/>
              </a:rPr>
              <a:t>Report incidents</a:t>
            </a:r>
          </a:p>
          <a:p>
            <a:pPr lvl="1"/>
            <a:r>
              <a:rPr lang="en-US" dirty="0">
                <a:latin typeface="+mn-lt"/>
              </a:rPr>
              <a:t>Protect themselves and their colleagues </a:t>
            </a:r>
            <a:endParaRPr lang="en-CA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505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705600" cy="3043200"/>
          </a:xfrm>
        </p:spPr>
        <p:txBody>
          <a:bodyPr/>
          <a:lstStyle/>
          <a:p>
            <a:r>
              <a:rPr lang="en-US" sz="2100" b="1" dirty="0"/>
              <a:t>STANDING TRANSFER WITH BELT– TWO WORKERS</a:t>
            </a:r>
          </a:p>
          <a:p>
            <a:pPr lvl="1"/>
            <a:r>
              <a:rPr lang="en-US" sz="1500" dirty="0"/>
              <a:t>4 wheeled walker as an assistive device</a:t>
            </a:r>
          </a:p>
          <a:p>
            <a:pPr lvl="1"/>
            <a:r>
              <a:rPr lang="en-US" sz="1500" dirty="0"/>
              <a:t>Has the ability to stand but has decreased balance and is anxious</a:t>
            </a:r>
            <a:endParaRPr lang="en-CA" sz="15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0973735"/>
      </p:ext>
    </p:extLst>
  </p:cSld>
  <p:clrMapOvr>
    <a:masterClrMapping/>
  </p:clrMapOvr>
  <p:transition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5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68361"/>
            <a:ext cx="4953000" cy="3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67507"/>
      </p:ext>
    </p:extLst>
  </p:cSld>
  <p:clrMapOvr>
    <a:masterClrMapping/>
  </p:clrMapOvr>
  <p:transition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705600" cy="3043200"/>
          </a:xfrm>
        </p:spPr>
        <p:txBody>
          <a:bodyPr/>
          <a:lstStyle/>
          <a:p>
            <a:r>
              <a:rPr lang="en-US" sz="2100" b="1" dirty="0"/>
              <a:t>TOTAL LIFT: IN &amp; OUT OF BED</a:t>
            </a:r>
          </a:p>
          <a:p>
            <a:r>
              <a:rPr lang="en-US" sz="2100" b="1" dirty="0"/>
              <a:t>SIT- STAND LIFT: TO CHAIR </a:t>
            </a:r>
          </a:p>
          <a:p>
            <a:pPr lvl="1"/>
            <a:r>
              <a:rPr lang="en-US" sz="1500" dirty="0"/>
              <a:t>Does not have the ability to get into sitting position or remain sitting on the side of the bed</a:t>
            </a:r>
          </a:p>
          <a:p>
            <a:pPr lvl="1"/>
            <a:r>
              <a:rPr lang="en-US" sz="1500" dirty="0"/>
              <a:t>Has partial weight bearing abilities but not for the full 20 seconds </a:t>
            </a:r>
            <a:endParaRPr lang="en-CA" sz="15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6261117"/>
      </p:ext>
    </p:extLst>
  </p:cSld>
  <p:clrMapOvr>
    <a:masterClrMapping/>
  </p:clrMapOvr>
  <p:transition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SUMMARY– STEPS TO A TLR 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5181600" cy="30432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Complete the assessment with the patient</a:t>
            </a:r>
          </a:p>
          <a:p>
            <a:pPr>
              <a:buFont typeface="+mj-lt"/>
              <a:buAutoNum type="arabicPeriod"/>
            </a:pPr>
            <a:r>
              <a:rPr lang="en-US" dirty="0"/>
              <a:t>Complete TLR Mobility Record on Cerner</a:t>
            </a:r>
          </a:p>
          <a:p>
            <a:pPr>
              <a:buFont typeface="+mj-lt"/>
              <a:buAutoNum type="arabicPeriod"/>
            </a:pPr>
            <a:r>
              <a:rPr lang="en-US" dirty="0"/>
              <a:t>Hand appropriate logo in the patient’s room </a:t>
            </a:r>
          </a:p>
          <a:p>
            <a:pPr>
              <a:buFont typeface="+mj-lt"/>
              <a:buAutoNum type="arabicPeriod"/>
            </a:pPr>
            <a:r>
              <a:rPr lang="en-US" dirty="0"/>
              <a:t>Add/ change sticker on </a:t>
            </a:r>
            <a:r>
              <a:rPr lang="en-US" dirty="0" err="1"/>
              <a:t>Kardex</a:t>
            </a:r>
            <a:r>
              <a:rPr lang="en-US" dirty="0"/>
              <a:t> (if applicable)</a:t>
            </a:r>
          </a:p>
          <a:p>
            <a:pPr>
              <a:buFont typeface="+mj-lt"/>
              <a:buAutoNum type="arabicPeriod"/>
            </a:pPr>
            <a:r>
              <a:rPr lang="en-US" dirty="0"/>
              <a:t>Ensure proper equipment is in the patient’s room for use (for example, walking aids, slider sheets, TLR belt, sling, etc.)</a:t>
            </a:r>
            <a:endParaRPr lang="en-CA" dirty="0"/>
          </a:p>
        </p:txBody>
      </p:sp>
      <p:pic>
        <p:nvPicPr>
          <p:cNvPr id="4" name="Picture 5" descr="shutterstock_132470459-300x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 r="3999"/>
          <a:stretch>
            <a:fillRect/>
          </a:stretch>
        </p:blipFill>
        <p:spPr bwMode="auto">
          <a:xfrm>
            <a:off x="5867400" y="3374300"/>
            <a:ext cx="1986125" cy="15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031555"/>
      </p:ext>
    </p:extLst>
  </p:cSld>
  <p:clrMapOvr>
    <a:masterClrMapping/>
  </p:clrMapOvr>
  <p:transition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TLR DECISION</a:t>
            </a:r>
            <a:endParaRPr lang="en-C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1363462"/>
            <a:ext cx="4515117" cy="33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344276"/>
      </p:ext>
    </p:extLst>
  </p:cSld>
  <p:clrMapOvr>
    <a:masterClrMapping/>
  </p:clrMapOvr>
  <p:transition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BED REPOSITIONING LOGOS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9531096"/>
      </p:ext>
    </p:extLst>
  </p:cSld>
  <p:clrMapOvr>
    <a:masterClrMapping/>
  </p:clrMapOvr>
  <p:transition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3200400" cy="3043200"/>
          </a:xfrm>
        </p:spPr>
        <p:txBody>
          <a:bodyPr>
            <a:normAutofit/>
          </a:bodyPr>
          <a:lstStyle/>
          <a:p>
            <a:r>
              <a:rPr lang="en-US" sz="1500" b="1" dirty="0"/>
              <a:t>CRITERIA</a:t>
            </a:r>
            <a:r>
              <a:rPr lang="en-US" sz="1500" dirty="0"/>
              <a:t>:</a:t>
            </a:r>
          </a:p>
          <a:p>
            <a:pPr lvl="1"/>
            <a:r>
              <a:rPr lang="en-US" sz="1350" dirty="0"/>
              <a:t>Patient has the physical and mental capability to reposition self in bed </a:t>
            </a:r>
            <a:endParaRPr lang="en-CA" sz="135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l="16367" t="21675" r="57515" b="33414"/>
          <a:stretch>
            <a:fillRect/>
          </a:stretch>
        </p:blipFill>
        <p:spPr bwMode="auto">
          <a:xfrm>
            <a:off x="4267200" y="1563687"/>
            <a:ext cx="2458641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704131"/>
      </p:ext>
    </p:extLst>
  </p:cSld>
  <p:clrMapOvr>
    <a:masterClrMapping/>
  </p:clrMapOvr>
  <p:transition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VERBAL GUIDANCE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2819400" cy="3043200"/>
          </a:xfrm>
        </p:spPr>
        <p:txBody>
          <a:bodyPr/>
          <a:lstStyle/>
          <a:p>
            <a:r>
              <a:rPr lang="en-US" sz="1500" b="1" dirty="0"/>
              <a:t>CRITERIA</a:t>
            </a:r>
          </a:p>
          <a:p>
            <a:pPr lvl="1"/>
            <a:r>
              <a:rPr lang="en-US" sz="1350" dirty="0"/>
              <a:t>Patient has the physical capability but requires verbal guidance and/ or physical cueing to reposition self in bed</a:t>
            </a:r>
            <a:endParaRPr lang="en-CA" sz="135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 l="59796" t="21367" r="11267" b="33606"/>
          <a:stretch>
            <a:fillRect/>
          </a:stretch>
        </p:blipFill>
        <p:spPr bwMode="auto">
          <a:xfrm>
            <a:off x="4038600" y="1563687"/>
            <a:ext cx="2648066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8913467"/>
      </p:ext>
    </p:extLst>
  </p:cSld>
  <p:clrMapOvr>
    <a:masterClrMapping/>
  </p:clrMapOvr>
  <p:transition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PERSON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b="1" dirty="0"/>
              <a:t>CRITERIA</a:t>
            </a:r>
            <a:endParaRPr lang="en-US" b="1" dirty="0"/>
          </a:p>
          <a:p>
            <a:pPr lvl="1"/>
            <a:r>
              <a:rPr lang="en-US" sz="1350" dirty="0"/>
              <a:t>Patient requires minimal assistance to reposition self in bed, for example, positioning slide sheet, raising bed rail, adjusting bed position, etc. </a:t>
            </a:r>
          </a:p>
          <a:p>
            <a:pPr lvl="1"/>
            <a:r>
              <a:rPr lang="en-US" sz="1350" dirty="0"/>
              <a:t>Repositioning must be supervised or the side rails must be up</a:t>
            </a:r>
            <a:endParaRPr lang="en-CA" sz="135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14522" t="25067" r="56473" b="30539"/>
          <a:stretch>
            <a:fillRect/>
          </a:stretch>
        </p:blipFill>
        <p:spPr bwMode="auto">
          <a:xfrm>
            <a:off x="4038600" y="1720669"/>
            <a:ext cx="27908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372430"/>
      </p:ext>
    </p:extLst>
  </p:cSld>
  <p:clrMapOvr>
    <a:masterClrMapping/>
  </p:clrMapOvr>
  <p:transition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PERSON– SLIDE SHEETS ON BED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b="1" dirty="0"/>
              <a:t>CRITERIA</a:t>
            </a:r>
          </a:p>
          <a:p>
            <a:pPr lvl="1"/>
            <a:r>
              <a:rPr lang="en-US" sz="1350" dirty="0"/>
              <a:t>Patient requires moderate to total assistance to reposition self in bed and meets the following criteria:</a:t>
            </a:r>
          </a:p>
          <a:p>
            <a:pPr lvl="2"/>
            <a:r>
              <a:rPr lang="en-US" sz="1200" dirty="0"/>
              <a:t>Weighs less than 200 pounds</a:t>
            </a:r>
          </a:p>
          <a:p>
            <a:pPr lvl="2"/>
            <a:r>
              <a:rPr lang="en-US" sz="1200" dirty="0"/>
              <a:t>Does not move a lot in bed</a:t>
            </a:r>
          </a:p>
          <a:p>
            <a:pPr lvl="1"/>
            <a:endParaRPr lang="en-CA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59824" t="24220" r="7552" b="28503"/>
          <a:stretch>
            <a:fillRect/>
          </a:stretch>
        </p:blipFill>
        <p:spPr bwMode="auto">
          <a:xfrm>
            <a:off x="3886200" y="1815273"/>
            <a:ext cx="2857500" cy="312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1545027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9</a:t>
            </a:fld>
            <a:endParaRPr lang="en-CA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OH&amp;S– REFUSAL TO WORK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7010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worker may refuse to do an act where the worker has reasonable grounds for believing that the act will likely endanger his/ her or another workers’ health or safety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needs to be communicated to your manager/ supervisor and proper paperwork needs to be filed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6297824"/>
      </p:ext>
    </p:extLst>
  </p:cSld>
  <p:clrMapOvr>
    <a:masterClrMapping/>
  </p:clrMapOvr>
  <p:transition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PERSON– REMOVABLE SLIDE SHEETS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b="1" dirty="0"/>
              <a:t>CRITERIA</a:t>
            </a:r>
            <a:r>
              <a:rPr lang="en-US" dirty="0"/>
              <a:t>:</a:t>
            </a:r>
            <a:endParaRPr lang="en-CA" dirty="0"/>
          </a:p>
          <a:p>
            <a:pPr lvl="1"/>
            <a:r>
              <a:rPr lang="en-US" sz="1350" dirty="0"/>
              <a:t>Patient requires moderate to total assistance to reposition self in bed</a:t>
            </a:r>
          </a:p>
          <a:p>
            <a:pPr lvl="1"/>
            <a:r>
              <a:rPr lang="en-US" sz="1350" dirty="0"/>
              <a:t>Weighs less than 250 pounds </a:t>
            </a:r>
          </a:p>
          <a:p>
            <a:pPr lvl="1"/>
            <a:r>
              <a:rPr lang="en-US" sz="1350" dirty="0"/>
              <a:t>Maxi slide sheets are NOT to be left under the patient as they are VERY slippery</a:t>
            </a:r>
          </a:p>
          <a:p>
            <a:pPr lvl="1"/>
            <a:r>
              <a:rPr lang="en-US" sz="1350" dirty="0"/>
              <a:t>Maxi slide sheets are to be removed from under the patient after they are used to reposition the patient </a:t>
            </a:r>
            <a:endParaRPr lang="en-US" sz="12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16351" t="29211" r="54663" b="25171"/>
          <a:stretch>
            <a:fillRect/>
          </a:stretch>
        </p:blipFill>
        <p:spPr bwMode="auto">
          <a:xfrm>
            <a:off x="3886200" y="1752600"/>
            <a:ext cx="2855119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3637778"/>
      </p:ext>
    </p:extLst>
  </p:cSld>
  <p:clrMapOvr>
    <a:masterClrMapping/>
  </p:clrMapOvr>
  <p:transition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PERSON– CEILING LIFT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500" b="1" dirty="0"/>
              <a:t>CRITERIA</a:t>
            </a:r>
            <a:r>
              <a:rPr lang="en-US" dirty="0"/>
              <a:t>:</a:t>
            </a:r>
            <a:endParaRPr lang="en-CA" dirty="0"/>
          </a:p>
          <a:p>
            <a:pPr lvl="1"/>
            <a:r>
              <a:rPr lang="en-US" sz="1350" dirty="0"/>
              <a:t>Patient requires total assistance to reposition self in bed and meets one or more of the following criteria:</a:t>
            </a:r>
          </a:p>
          <a:p>
            <a:pPr lvl="2"/>
            <a:r>
              <a:rPr lang="en-US" sz="1200" dirty="0"/>
              <a:t>BMI greater than 34</a:t>
            </a:r>
          </a:p>
          <a:p>
            <a:pPr lvl="2"/>
            <a:r>
              <a:rPr lang="en-US" sz="1200" dirty="0"/>
              <a:t>Weighs more than 250 pounds</a:t>
            </a:r>
          </a:p>
          <a:p>
            <a:pPr lvl="2"/>
            <a:r>
              <a:rPr lang="en-US" sz="1200" dirty="0"/>
              <a:t>Requires frequent repositioning</a:t>
            </a:r>
          </a:p>
          <a:p>
            <a:pPr lvl="2"/>
            <a:r>
              <a:rPr lang="en-US" sz="1200" dirty="0"/>
              <a:t>Fills the width of the bed </a:t>
            </a:r>
          </a:p>
          <a:p>
            <a:pPr lvl="2"/>
            <a:r>
              <a:rPr lang="en-US" sz="1200" dirty="0"/>
              <a:t>Has multiple medical attachments/ complications</a:t>
            </a:r>
          </a:p>
          <a:p>
            <a:pPr lvl="2"/>
            <a:r>
              <a:rPr lang="en-US" sz="1200" dirty="0"/>
              <a:t>Has a mattress that is not conducive to other repositioning devices/ techniques 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 l="54375" t="11719" r="5000" b="25781"/>
          <a:stretch>
            <a:fillRect/>
          </a:stretch>
        </p:blipFill>
        <p:spPr bwMode="auto">
          <a:xfrm>
            <a:off x="3962400" y="1606587"/>
            <a:ext cx="2628900" cy="323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629714"/>
      </p:ext>
    </p:extLst>
  </p:cSld>
  <p:clrMapOvr>
    <a:masterClrMapping/>
  </p:clrMapOvr>
  <p:transition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PERSON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500" b="1" dirty="0"/>
              <a:t>CRITERIA</a:t>
            </a:r>
            <a:r>
              <a:rPr lang="en-US" dirty="0"/>
              <a:t>:</a:t>
            </a:r>
          </a:p>
          <a:p>
            <a:pPr lvl="1"/>
            <a:r>
              <a:rPr lang="en-US" sz="1350" dirty="0"/>
              <a:t>Requires total assistance to reposition self in bed </a:t>
            </a:r>
          </a:p>
          <a:p>
            <a:pPr lvl="1"/>
            <a:r>
              <a:rPr lang="en-US" sz="1350" dirty="0"/>
              <a:t>Weighs more than 300 pounds</a:t>
            </a:r>
          </a:p>
          <a:p>
            <a:pPr lvl="1"/>
            <a:r>
              <a:rPr lang="en-US" sz="1350" dirty="0"/>
              <a:t>Meets one or more of the following criteria:</a:t>
            </a:r>
          </a:p>
          <a:p>
            <a:pPr lvl="2"/>
            <a:r>
              <a:rPr lang="en-US" sz="1200" dirty="0"/>
              <a:t>Has attachments that need managing during the move</a:t>
            </a:r>
          </a:p>
          <a:p>
            <a:pPr lvl="2"/>
            <a:r>
              <a:rPr lang="en-US" sz="1200" dirty="0"/>
              <a:t>Has a pannus that needs positioning by one or more staff during the move</a:t>
            </a:r>
          </a:p>
          <a:p>
            <a:pPr lvl="2"/>
            <a:r>
              <a:rPr lang="en-US" sz="1200" dirty="0"/>
              <a:t>Has behaviors/ fears that need attention during the move</a:t>
            </a:r>
          </a:p>
          <a:p>
            <a:pPr lvl="2"/>
            <a:r>
              <a:rPr lang="en-US" sz="1200" dirty="0"/>
              <a:t>Their general condition or size warrant extra caution</a:t>
            </a:r>
            <a:endParaRPr lang="en-CA" sz="1200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 l="55624" t="14844" r="4375" b="22656"/>
          <a:stretch>
            <a:fillRect/>
          </a:stretch>
        </p:blipFill>
        <p:spPr bwMode="auto">
          <a:xfrm>
            <a:off x="4114800" y="1720849"/>
            <a:ext cx="23431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770551"/>
      </p:ext>
    </p:extLst>
  </p:cSld>
  <p:clrMapOvr>
    <a:masterClrMapping/>
  </p:clrMapOvr>
  <p:transition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CLIENT MOVING TECHNIQUES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477791"/>
      </p:ext>
    </p:extLst>
  </p:cSld>
  <p:clrMapOvr>
    <a:masterClrMapping/>
  </p:clrMapOvr>
  <p:transition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TRANSFERS USING TLR BELTS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3733800" cy="3043200"/>
          </a:xfrm>
        </p:spPr>
        <p:txBody>
          <a:bodyPr/>
          <a:lstStyle/>
          <a:p>
            <a:r>
              <a:rPr lang="en-US" dirty="0">
                <a:latin typeface="+mn-lt"/>
              </a:rPr>
              <a:t>Standing transfer</a:t>
            </a:r>
          </a:p>
          <a:p>
            <a:r>
              <a:rPr lang="en-US" dirty="0">
                <a:latin typeface="+mn-lt"/>
              </a:rPr>
              <a:t>Wheelchair transfers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318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894" y="1733550"/>
            <a:ext cx="2143125" cy="216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3862866"/>
      </p:ext>
    </p:extLst>
  </p:cSld>
  <p:clrMapOvr>
    <a:masterClrMapping/>
  </p:clrMapOvr>
  <p:transition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ASSISTING PATIENTS GETTING UP FROM A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507349"/>
            <a:ext cx="4572000" cy="304320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Use a TLR belt if patient requires hands on assistance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Patient should have shoes on with good grip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Use any gait aids assigned to pt (</a:t>
            </a:r>
            <a:r>
              <a:rPr lang="en-US" sz="1350" dirty="0" err="1">
                <a:latin typeface="+mn-lt"/>
              </a:rPr>
              <a:t>ie</a:t>
            </a:r>
            <a:r>
              <a:rPr lang="en-US" sz="1350" dirty="0">
                <a:latin typeface="+mn-lt"/>
              </a:rPr>
              <a:t>. walker, cane)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Patient’s feet should be about shoulder width apart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Cue patient to scoot to edge of surface with staff close by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Patient’s knees should be over toes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Cue patient to push off surface  or bedrail with  their hands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Communicate when you will stand (</a:t>
            </a:r>
            <a:r>
              <a:rPr lang="en-US" sz="1350" dirty="0" err="1">
                <a:latin typeface="+mn-lt"/>
              </a:rPr>
              <a:t>ie</a:t>
            </a:r>
            <a:r>
              <a:rPr lang="en-US" sz="1350" dirty="0">
                <a:latin typeface="+mn-lt"/>
              </a:rPr>
              <a:t>. “1-2-3-stand”)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Do not get the patient to take steps away from                                         the surface until you asses their balance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+mn-lt"/>
              </a:rPr>
              <a:t>If patient begins to fall, use TLR belt to direct                                          their hips back to surface</a:t>
            </a:r>
          </a:p>
          <a:p>
            <a:pPr>
              <a:defRPr/>
            </a:pPr>
            <a:endParaRPr lang="en-US" sz="1350" dirty="0">
              <a:latin typeface="+mj-lt"/>
            </a:endParaRPr>
          </a:p>
        </p:txBody>
      </p:sp>
      <p:pic>
        <p:nvPicPr>
          <p:cNvPr id="52228" name="Picture 2" descr="Image result for stand to sit transfer"/>
          <p:cNvPicPr>
            <a:picLocks noChangeAspect="1" noChangeArrowheads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 bwMode="auto">
          <a:xfrm rot="179842">
            <a:off x="5833933" y="2390892"/>
            <a:ext cx="1870103" cy="168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ASSISTING PATIENTS: SIT TO 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6248400" cy="3043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Use a TLR belt if patient requires hands on assistance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Back the patient up until the back of their legs are making contact with the edge of the surface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Cue the patient to reach back to assist with guiding themselves down to surface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Communicate when you will sit (</a:t>
            </a:r>
            <a:r>
              <a:rPr lang="en-US" dirty="0" err="1">
                <a:latin typeface="+mn-lt"/>
              </a:rPr>
              <a:t>ie</a:t>
            </a:r>
            <a:r>
              <a:rPr lang="en-US" dirty="0">
                <a:latin typeface="+mn-lt"/>
              </a:rPr>
              <a:t>. “1-2-3-sit”)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Ensure patient scoots back onto the surface so they aren’t sitting on the edge</a:t>
            </a:r>
          </a:p>
        </p:txBody>
      </p:sp>
    </p:spTree>
  </p:cSld>
  <p:clrMapOvr>
    <a:masterClrMapping/>
  </p:clrMapOvr>
  <p:transition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WALKING WITH A PATIENT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4267200" cy="30432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Only assist a pt with walking if they can weight bear and are predictable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Always use TLR belt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Walk beside/behind pt with 2 hands on TLR belt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When possible, have co-worker follow close behind pt with wheelchair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Use any gait aids assigned to pt (</a:t>
            </a:r>
            <a:r>
              <a:rPr lang="en-US" sz="1800" dirty="0" err="1">
                <a:latin typeface="+mn-lt"/>
              </a:rPr>
              <a:t>ie</a:t>
            </a:r>
            <a:r>
              <a:rPr lang="en-US" sz="1800" dirty="0">
                <a:latin typeface="+mn-lt"/>
              </a:rPr>
              <a:t>. walker, cane)</a:t>
            </a:r>
          </a:p>
        </p:txBody>
      </p:sp>
      <p:pic>
        <p:nvPicPr>
          <p:cNvPr id="51204" name="Picture 5" descr="fall-risk-pati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9700">
            <a:off x="5410200" y="2315766"/>
            <a:ext cx="232291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MECHANICAL LIFT VS. TRANSFER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606587"/>
            <a:ext cx="2819400" cy="30432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Safe Patient Handling – Mobility Flowchart</a:t>
            </a:r>
          </a:p>
        </p:txBody>
      </p:sp>
      <p:pic>
        <p:nvPicPr>
          <p:cNvPr id="10547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t="13041" r="23077" b="6732"/>
          <a:stretch/>
        </p:blipFill>
        <p:spPr bwMode="auto">
          <a:xfrm>
            <a:off x="4038600" y="1657350"/>
            <a:ext cx="2971800" cy="3131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09634"/>
      </p:ext>
    </p:extLst>
  </p:cSld>
  <p:clrMapOvr>
    <a:masterClrMapping/>
  </p:clrMapOvr>
  <p:transition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45A1-2565-43EC-A795-242A7EA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8050" y="1871475"/>
            <a:ext cx="5067900" cy="1400550"/>
          </a:xfrm>
        </p:spPr>
        <p:txBody>
          <a:bodyPr/>
          <a:lstStyle/>
          <a:p>
            <a:r>
              <a:rPr lang="en-US" sz="4000" b="1" i="0" dirty="0">
                <a:latin typeface="+mn-lt"/>
              </a:rPr>
              <a:t>PREVENTING FALLS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9B9D79D-A57F-4779-A046-048F0FB1D445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734076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Silvia template">
  <a:themeElements>
    <a:clrScheme name="Custom 6">
      <a:dk1>
        <a:srgbClr val="000000"/>
      </a:dk1>
      <a:lt1>
        <a:srgbClr val="FFFFFF"/>
      </a:lt1>
      <a:dk2>
        <a:srgbClr val="5D6273"/>
      </a:dk2>
      <a:lt2>
        <a:srgbClr val="DBEFF9"/>
      </a:lt2>
      <a:accent1>
        <a:srgbClr val="0F6FC6"/>
      </a:accent1>
      <a:accent2>
        <a:srgbClr val="73D66E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Powerpoint template" id="{02D4750D-C1DE-A749-94B9-8A806E8B4D0B}" vid="{133CE373-7F13-0747-9F73-3474FCC43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6340</TotalTime>
  <Words>3695</Words>
  <Application>Microsoft Office PowerPoint</Application>
  <PresentationFormat>On-screen Show (16:9)</PresentationFormat>
  <Paragraphs>760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9" baseType="lpstr">
      <vt:lpstr>Arial</vt:lpstr>
      <vt:lpstr>Calibri</vt:lpstr>
      <vt:lpstr>Garamond</vt:lpstr>
      <vt:lpstr>Lato</vt:lpstr>
      <vt:lpstr>Lato Light</vt:lpstr>
      <vt:lpstr>Times    </vt:lpstr>
      <vt:lpstr>Trebuchet MS</vt:lpstr>
      <vt:lpstr>Wingdings</vt:lpstr>
      <vt:lpstr>Silvia template</vt:lpstr>
      <vt:lpstr>TLR BASIC TRAINING</vt:lpstr>
      <vt:lpstr>HOUSEKEEPING</vt:lpstr>
      <vt:lpstr>PowerPoint Presentation</vt:lpstr>
      <vt:lpstr>WHAT IS YOUR GOAL FOR TODAY’S TRAINING SESSION?</vt:lpstr>
      <vt:lpstr>PowerPoint Presentation</vt:lpstr>
      <vt:lpstr>TLR TRAINING</vt:lpstr>
      <vt:lpstr>ACCOUNTABILITY</vt:lpstr>
      <vt:lpstr>OH&amp;S REGULATIONS</vt:lpstr>
      <vt:lpstr>OH&amp;S– REFUSAL TO WORK</vt:lpstr>
      <vt:lpstr>HEALTH PEI MSIP POLICY</vt:lpstr>
      <vt:lpstr>PowerPoint Presentation</vt:lpstr>
      <vt:lpstr>WHAT ARE MUSCULOSKELETAL INJURIES?</vt:lpstr>
      <vt:lpstr>CAUSES OF MSI</vt:lpstr>
      <vt:lpstr>PowerPoint Presentation</vt:lpstr>
      <vt:lpstr>STEPS TO A MOVING TASK</vt:lpstr>
      <vt:lpstr>STEP 1– ASSESS </vt:lpstr>
      <vt:lpstr>STEP 2– SELECT </vt:lpstr>
      <vt:lpstr>STEP 3– PREPARE </vt:lpstr>
      <vt:lpstr>STEP 4– MOVE </vt:lpstr>
      <vt:lpstr>STEP 5– EVALUATE </vt:lpstr>
      <vt:lpstr>STEP 6– COMMUNICATE </vt:lpstr>
      <vt:lpstr>PowerPoint Presentation</vt:lpstr>
      <vt:lpstr>BODY MECHANICS</vt:lpstr>
      <vt:lpstr>THINK &amp; PLAN AHEAD</vt:lpstr>
      <vt:lpstr>SAFE STANCE</vt:lpstr>
      <vt:lpstr>MAINTAIN 2 NATURAL CURVES OF THE SPINE</vt:lpstr>
      <vt:lpstr>USE YOUR CORE</vt:lpstr>
      <vt:lpstr>SAFE &amp; EFFECTIVE GRIP</vt:lpstr>
      <vt:lpstr>WORK WITHIN YOUR COMFORT ZONE</vt:lpstr>
      <vt:lpstr>WEIGHT TRANSFER</vt:lpstr>
      <vt:lpstr>STANDING POSTURE</vt:lpstr>
      <vt:lpstr>SITTING POSTURE</vt:lpstr>
      <vt:lpstr>PowerPoint Presentation</vt:lpstr>
      <vt:lpstr>PowerPoint Presentation</vt:lpstr>
      <vt:lpstr>PowerPoint Presentation</vt:lpstr>
      <vt:lpstr>PowerPoint Presentation</vt:lpstr>
      <vt:lpstr>RISK ASSESSMENT</vt:lpstr>
      <vt:lpstr>AREAS OF RISK ASSESSMENT</vt:lpstr>
      <vt:lpstr>PROCESS TO CONDUCT A RISK ASSESSMENT</vt:lpstr>
      <vt:lpstr>PowerPoint Presentation</vt:lpstr>
      <vt:lpstr>SELF RISK ASSESSMENT</vt:lpstr>
      <vt:lpstr>SELF RISKS</vt:lpstr>
      <vt:lpstr>PowerPoint Presentation</vt:lpstr>
      <vt:lpstr>ENVIRONMENT RISK ASSESSMENT</vt:lpstr>
      <vt:lpstr>ENVIRONMENT RISKS</vt:lpstr>
      <vt:lpstr>PowerPoint Presentation</vt:lpstr>
      <vt:lpstr>EQUIPMENT RISKS</vt:lpstr>
      <vt:lpstr>PowerPoint Presentation</vt:lpstr>
      <vt:lpstr>OBJECT RISK ASSESSMENT</vt:lpstr>
      <vt:lpstr>PowerPoint Presentation</vt:lpstr>
      <vt:lpstr>PowerPoint Presentation</vt:lpstr>
      <vt:lpstr>SAFE LIFTING PROCEDURE</vt:lpstr>
      <vt:lpstr>GENERAL MOVING TECHNIQUES</vt:lpstr>
      <vt:lpstr>PUSHING &amp; PULLING</vt:lpstr>
      <vt:lpstr>TECHNIQUE TIPS</vt:lpstr>
      <vt:lpstr>PowerPoint Presentation</vt:lpstr>
      <vt:lpstr>TLR ASSESSMENT</vt:lpstr>
      <vt:lpstr>WHEN TO COMPLETE A TLR ASSESSMENT</vt:lpstr>
      <vt:lpstr>PART 1– RISK ASSESSMENT</vt:lpstr>
      <vt:lpstr>CLIENT RISK ASSESSMENT</vt:lpstr>
      <vt:lpstr>PART 2– TESTING &amp; OBSERVATION</vt:lpstr>
      <vt:lpstr>TLR ASSESSMENT POCKET CARD</vt:lpstr>
      <vt:lpstr>TLR MOBILITY RECORD (CERNER)</vt:lpstr>
      <vt:lpstr>TLR MOBILITY RECORD (CERNER)</vt:lpstr>
      <vt:lpstr>TLR MOBILITY RECORD (CERNER)</vt:lpstr>
      <vt:lpstr>PowerPoint Presentation</vt:lpstr>
      <vt:lpstr>ASSIGNING TLR LOGO</vt:lpstr>
      <vt:lpstr>TLR LOGOS– MOBILE</vt:lpstr>
      <vt:lpstr>TLR LOGO–  STANDING TRANSFERS</vt:lpstr>
      <vt:lpstr>TLR LOGO– MECHANICAL LIFTS</vt:lpstr>
      <vt:lpstr>TLR LOGO– BED REST</vt:lpstr>
      <vt:lpstr>PowerPoint Presentation</vt:lpstr>
      <vt:lpstr>CASE STUDY 1</vt:lpstr>
      <vt:lpstr>ANSWER</vt:lpstr>
      <vt:lpstr>CASE STUDY 2</vt:lpstr>
      <vt:lpstr>ANSWER</vt:lpstr>
      <vt:lpstr>CASE STUDY 3</vt:lpstr>
      <vt:lpstr>ANSWER</vt:lpstr>
      <vt:lpstr>CASE STUDY 4</vt:lpstr>
      <vt:lpstr>ANSWER</vt:lpstr>
      <vt:lpstr>CASE STUDY 5</vt:lpstr>
      <vt:lpstr>ANSWER</vt:lpstr>
      <vt:lpstr>SUMMARY– STEPS TO A TLR ASSESSMENT</vt:lpstr>
      <vt:lpstr>VIEWING TLR DECISION</vt:lpstr>
      <vt:lpstr>PowerPoint Presentation</vt:lpstr>
      <vt:lpstr>INDEPENDENT</vt:lpstr>
      <vt:lpstr>VERBAL GUIDANCE</vt:lpstr>
      <vt:lpstr>1 PERSON </vt:lpstr>
      <vt:lpstr>2 PERSON– SLIDE SHEETS ON BED</vt:lpstr>
      <vt:lpstr>2 PERSON– REMOVABLE SLIDE SHEETS</vt:lpstr>
      <vt:lpstr>2 PERSON– CEILING LIFT </vt:lpstr>
      <vt:lpstr>3 PERSON</vt:lpstr>
      <vt:lpstr>PowerPoint Presentation</vt:lpstr>
      <vt:lpstr>TRANSFERS USING TLR BELTS</vt:lpstr>
      <vt:lpstr>ASSISTING PATIENTS GETTING UP FROM A SURFACE</vt:lpstr>
      <vt:lpstr>ASSISTING PATIENTS: SIT TO STAND</vt:lpstr>
      <vt:lpstr>WALKING WITH A PATIENT</vt:lpstr>
      <vt:lpstr>MECHANICAL LIFT VS. TRANSFER</vt:lpstr>
      <vt:lpstr>PowerPoint Presentation</vt:lpstr>
      <vt:lpstr>WHAT TO DO WHEN A PATIENT STARTS TO FALL</vt:lpstr>
      <vt:lpstr>AFTER A PATIENT FALLS</vt:lpstr>
      <vt:lpstr>PowerPoint Presentation</vt:lpstr>
      <vt:lpstr>REPOSITIONING KEY POINTS</vt:lpstr>
      <vt:lpstr>SOAKER PADS</vt:lpstr>
      <vt:lpstr>REPOSITIONING SHEETS VS. SOAKER PADS</vt:lpstr>
      <vt:lpstr>HPEI POLICY– December 2017</vt:lpstr>
      <vt:lpstr>HPEI POLICY– December 2017</vt:lpstr>
      <vt:lpstr>PowerPoint Presentation</vt:lpstr>
      <vt:lpstr>SWIFT SHEETS</vt:lpstr>
      <vt:lpstr>TIPS WHEN USING SLIDER SHEETS</vt:lpstr>
      <vt:lpstr>MAXI SLIDES</vt:lpstr>
      <vt:lpstr>MAXI TUBE</vt:lpstr>
      <vt:lpstr>PowerPoint Presentation</vt:lpstr>
      <vt:lpstr>SLING INSPECTIONS</vt:lpstr>
      <vt:lpstr>SLING SIZING</vt:lpstr>
      <vt:lpstr>QUICK FIT SLING</vt:lpstr>
      <vt:lpstr>HAMMOCK SLING</vt:lpstr>
      <vt:lpstr>SIT TO STAND SLING</vt:lpstr>
      <vt:lpstr>HYGIENE/ TOILETING SLING</vt:lpstr>
      <vt:lpstr>REPOSITIONING SLING</vt:lpstr>
      <vt:lpstr>TURNING SLING</vt:lpstr>
      <vt:lpstr>PowerPoint Presentation</vt:lpstr>
      <vt:lpstr>TYPES OF LIFTS</vt:lpstr>
      <vt:lpstr>TRAINING &amp; STAFFING</vt:lpstr>
      <vt:lpstr>LIFTING DISTANCE</vt:lpstr>
      <vt:lpstr>SAFETY</vt:lpstr>
      <vt:lpstr>MECHANICAL LIFTS 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Marc C.  Dagenais</dc:creator>
  <cp:lastModifiedBy>Lara Kispal</cp:lastModifiedBy>
  <cp:revision>161</cp:revision>
  <dcterms:created xsi:type="dcterms:W3CDTF">2019-11-26T13:23:49Z</dcterms:created>
  <dcterms:modified xsi:type="dcterms:W3CDTF">2023-06-27T13:31:56Z</dcterms:modified>
</cp:coreProperties>
</file>